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Lst>
  <p:notesMasterIdLst>
    <p:notesMasterId r:id="rId34"/>
  </p:notesMasterIdLst>
  <p:handoutMasterIdLst>
    <p:handoutMasterId r:id="rId35"/>
  </p:handoutMasterIdLst>
  <p:sldIdLst>
    <p:sldId id="1055" r:id="rId7"/>
    <p:sldId id="1091" r:id="rId8"/>
    <p:sldId id="1092" r:id="rId9"/>
    <p:sldId id="1093" r:id="rId10"/>
    <p:sldId id="1094" r:id="rId11"/>
    <p:sldId id="1095" r:id="rId12"/>
    <p:sldId id="1096" r:id="rId13"/>
    <p:sldId id="1097" r:id="rId14"/>
    <p:sldId id="1098" r:id="rId15"/>
    <p:sldId id="1099" r:id="rId16"/>
    <p:sldId id="1100" r:id="rId17"/>
    <p:sldId id="1101" r:id="rId18"/>
    <p:sldId id="1102" r:id="rId19"/>
    <p:sldId id="1103" r:id="rId20"/>
    <p:sldId id="1104" r:id="rId21"/>
    <p:sldId id="1105" r:id="rId22"/>
    <p:sldId id="1106" r:id="rId23"/>
    <p:sldId id="1107" r:id="rId24"/>
    <p:sldId id="1108" r:id="rId25"/>
    <p:sldId id="1109" r:id="rId26"/>
    <p:sldId id="1110" r:id="rId27"/>
    <p:sldId id="1111" r:id="rId28"/>
    <p:sldId id="1112" r:id="rId29"/>
    <p:sldId id="1113" r:id="rId30"/>
    <p:sldId id="1115" r:id="rId31"/>
    <p:sldId id="1114" r:id="rId32"/>
    <p:sldId id="1076" r:id="rId3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30"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B81B58-66A3-47FA-85A0-0D7E5D2A05A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3515790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B81B58-66A3-47FA-85A0-0D7E5D2A05A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7933546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B81B58-66A3-47FA-85A0-0D7E5D2A05A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2090202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B81B58-66A3-47FA-85A0-0D7E5D2A05A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0897958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B81B58-66A3-47FA-85A0-0D7E5D2A05A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621572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B81B58-66A3-47FA-85A0-0D7E5D2A05A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8950105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281111E-17DD-4DCE-95D2-00D6CDA254E7}"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977082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B81B58-66A3-47FA-85A0-0D7E5D2A05A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40195347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B81B58-66A3-47FA-85A0-0D7E5D2A05A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18108147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B81B58-66A3-47FA-85A0-0D7E5D2A05A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6280934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281111E-17DD-4DCE-95D2-00D6CDA254E7}"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6758471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B81B58-66A3-47FA-85A0-0D7E5D2A05A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9909622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B81B58-66A3-47FA-85A0-0D7E5D2A05A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1919932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B81B58-66A3-47FA-85A0-0D7E5D2A05A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8705270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B81B58-66A3-47FA-85A0-0D7E5D2A05A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8621337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4:23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B81B58-66A3-47FA-85A0-0D7E5D2A05A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951846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B81B58-66A3-47FA-85A0-0D7E5D2A05A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7238387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B81B58-66A3-47FA-85A0-0D7E5D2A05A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698607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8C093BE-6664-4073-8398-8660E934005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8748079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8C093BE-6664-4073-8398-8660E934005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8297464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56BB7E5-BF57-4A95-9683-1BD1C3F3EDB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5955653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B81B58-66A3-47FA-85A0-0D7E5D2A05A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8500319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31418443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55963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630472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33795037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3664305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6411520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6795218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0602924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9315965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36198702"/>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91802029"/>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89190707"/>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47494045"/>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86473025"/>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26505748"/>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0738337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4492612"/>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4146265"/>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3315431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1513139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0151703"/>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9832031"/>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0887217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28"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53109803"/>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3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23.xml"/><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3" Type="http://schemas.openxmlformats.org/officeDocument/2006/relationships/hyperlink" Target="http://sdrv.ms/ZCGLvn" TargetMode="External"/><Relationship Id="rId2" Type="http://schemas.openxmlformats.org/officeDocument/2006/relationships/notesSlide" Target="../notesSlides/notesSlide24.xml"/><Relationship Id="rId1" Type="http://schemas.openxmlformats.org/officeDocument/2006/relationships/slideLayout" Target="../slideLayouts/slideLayout23.xml"/><Relationship Id="rId5" Type="http://schemas.openxmlformats.org/officeDocument/2006/relationships/hyperlink" Target="http://sdrv.ms/QEfdFq" TargetMode="External"/><Relationship Id="rId4" Type="http://schemas.openxmlformats.org/officeDocument/2006/relationships/hyperlink" Target="http://sdrv.ms/X3KbJQ"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myspc.sharepointconference.com/" TargetMode="External"/><Relationship Id="rId1" Type="http://schemas.openxmlformats.org/officeDocument/2006/relationships/slideLayout" Target="../slideLayouts/slideLayout3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31.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3.xml"/><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Optimizing UX</a:t>
            </a:r>
            <a:endParaRPr lang="en-US" dirty="0"/>
          </a:p>
        </p:txBody>
      </p:sp>
      <p:sp>
        <p:nvSpPr>
          <p:cNvPr id="4" name="Text Placeholder 3"/>
          <p:cNvSpPr>
            <a:spLocks noGrp="1"/>
          </p:cNvSpPr>
          <p:nvPr>
            <p:ph type="body" sz="quarter" idx="10"/>
          </p:nvPr>
        </p:nvSpPr>
        <p:spPr/>
        <p:txBody>
          <a:bodyPr/>
          <a:lstStyle/>
          <a:p>
            <a:r>
              <a:rPr lang="en-US" dirty="0" smtClean="0"/>
              <a:t>Leverage chrome </a:t>
            </a:r>
            <a:r>
              <a:rPr lang="en-US" dirty="0"/>
              <a:t>c</a:t>
            </a:r>
            <a:r>
              <a:rPr lang="en-US" dirty="0" smtClean="0"/>
              <a:t>ontrol</a:t>
            </a:r>
          </a:p>
          <a:p>
            <a:r>
              <a:rPr lang="en-US" sz="2000" dirty="0" smtClean="0">
                <a:gradFill>
                  <a:gsLst>
                    <a:gs pos="1250">
                      <a:schemeClr val="tx1"/>
                    </a:gs>
                    <a:gs pos="100000">
                      <a:schemeClr val="tx1"/>
                    </a:gs>
                  </a:gsLst>
                  <a:lin ang="5400000" scaled="0"/>
                </a:gradFill>
                <a:latin typeface="+mn-lt"/>
              </a:rPr>
              <a:t>Chrome control allows full-screen apps to be framed in the chrome and styles similar to the host web (including placeholders for icons, breadcrumbs, and menus)</a:t>
            </a:r>
          </a:p>
          <a:p>
            <a:r>
              <a:rPr lang="en-US" dirty="0"/>
              <a:t>Import styles from host web</a:t>
            </a:r>
          </a:p>
          <a:p>
            <a:r>
              <a:rPr lang="en-US" sz="2000" dirty="0">
                <a:gradFill>
                  <a:gsLst>
                    <a:gs pos="1250">
                      <a:schemeClr val="tx1"/>
                    </a:gs>
                    <a:gs pos="100000">
                      <a:schemeClr val="tx1"/>
                    </a:gs>
                  </a:gsLst>
                  <a:lin ang="5400000" scaled="0"/>
                </a:gradFill>
                <a:latin typeface="+mn-lt"/>
              </a:rPr>
              <a:t>Add reference to http://&lt;host web domain&gt;/_layouts/15/defaultcss.ashx in the head of app </a:t>
            </a:r>
            <a:r>
              <a:rPr lang="en-US" sz="2000" dirty="0" smtClean="0">
                <a:gradFill>
                  <a:gsLst>
                    <a:gs pos="1250">
                      <a:schemeClr val="tx1"/>
                    </a:gs>
                    <a:gs pos="100000">
                      <a:schemeClr val="tx1"/>
                    </a:gs>
                  </a:gsLst>
                  <a:lin ang="5400000" scaled="0"/>
                </a:gradFill>
                <a:latin typeface="+mn-lt"/>
              </a:rPr>
              <a:t>page</a:t>
            </a:r>
          </a:p>
          <a:p>
            <a:r>
              <a:rPr lang="en-US" sz="2000" dirty="0" smtClean="0">
                <a:gradFill>
                  <a:gsLst>
                    <a:gs pos="1250">
                      <a:schemeClr val="tx1"/>
                    </a:gs>
                    <a:gs pos="100000">
                      <a:schemeClr val="tx1"/>
                    </a:gs>
                  </a:gsLst>
                  <a:lin ang="5400000" scaled="0"/>
                </a:gradFill>
                <a:latin typeface="+mn-lt"/>
              </a:rPr>
              <a:t>The chrome control automatically adds styles from the host web, so this approach is only required for pages displayed in app parts or modal windows</a:t>
            </a:r>
            <a:endParaRPr lang="en-US" sz="2000" dirty="0">
              <a:gradFill>
                <a:gsLst>
                  <a:gs pos="1250">
                    <a:schemeClr val="tx1"/>
                  </a:gs>
                  <a:gs pos="100000">
                    <a:schemeClr val="tx1"/>
                  </a:gs>
                </a:gsLst>
                <a:lin ang="5400000" scaled="0"/>
              </a:gradFill>
              <a:latin typeface="+mn-lt"/>
            </a:endParaRPr>
          </a:p>
          <a:p>
            <a:r>
              <a:rPr lang="en-US" dirty="0" smtClean="0"/>
              <a:t>Optimize apps part size with post message</a:t>
            </a:r>
          </a:p>
          <a:p>
            <a:r>
              <a:rPr lang="en-US" sz="2000" dirty="0" smtClean="0">
                <a:gradFill>
                  <a:gsLst>
                    <a:gs pos="1250">
                      <a:schemeClr val="tx1"/>
                    </a:gs>
                    <a:gs pos="100000">
                      <a:schemeClr val="tx1"/>
                    </a:gs>
                  </a:gsLst>
                  <a:lin ang="5400000" scaled="0"/>
                </a:gradFill>
                <a:latin typeface="+mn-lt"/>
              </a:rPr>
              <a:t>Host web listens for post message and resizes based on dimensions passed from the app part</a:t>
            </a:r>
          </a:p>
          <a:p>
            <a:r>
              <a:rPr lang="en-US" sz="2000" dirty="0" smtClean="0">
                <a:gradFill>
                  <a:gsLst>
                    <a:gs pos="1250">
                      <a:schemeClr val="tx1"/>
                    </a:gs>
                    <a:gs pos="100000">
                      <a:schemeClr val="tx1"/>
                    </a:gs>
                  </a:gsLst>
                  <a:lin ang="5400000" scaled="0"/>
                </a:gradFill>
                <a:latin typeface="+mn-lt"/>
              </a:rPr>
              <a:t>Still imperative to design around a predictable rendering size (challenging without knowing the styles that will be applied) </a:t>
            </a:r>
            <a:endParaRPr lang="en-US" sz="2000" dirty="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375158330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 Permissions</a:t>
            </a:r>
            <a:endParaRPr lang="en-US" dirty="0"/>
          </a:p>
        </p:txBody>
      </p:sp>
      <p:sp>
        <p:nvSpPr>
          <p:cNvPr id="4" name="Text Placeholder 3"/>
          <p:cNvSpPr>
            <a:spLocks noGrp="1"/>
          </p:cNvSpPr>
          <p:nvPr>
            <p:ph type="body" sz="quarter" idx="10"/>
          </p:nvPr>
        </p:nvSpPr>
        <p:spPr/>
        <p:txBody>
          <a:bodyPr/>
          <a:lstStyle/>
          <a:p>
            <a:r>
              <a:rPr lang="en-US" dirty="0" smtClean="0"/>
              <a:t>App permissions are configured in the app manifest</a:t>
            </a:r>
          </a:p>
          <a:p>
            <a:r>
              <a:rPr lang="en-US" sz="2000" dirty="0" smtClean="0">
                <a:gradFill>
                  <a:gsLst>
                    <a:gs pos="1250">
                      <a:schemeClr val="tx1"/>
                    </a:gs>
                    <a:gs pos="100000">
                      <a:schemeClr val="tx1"/>
                    </a:gs>
                  </a:gsLst>
                  <a:lin ang="5400000" scaled="0"/>
                </a:gradFill>
                <a:latin typeface="+mn-lt"/>
              </a:rPr>
              <a:t>Developers specify the permissions the app needs to be able to run</a:t>
            </a:r>
            <a:endParaRPr lang="en-US" sz="2000" dirty="0">
              <a:gradFill>
                <a:gsLst>
                  <a:gs pos="1250">
                    <a:schemeClr val="tx1"/>
                  </a:gs>
                  <a:gs pos="100000">
                    <a:schemeClr val="tx1"/>
                  </a:gs>
                </a:gsLst>
                <a:lin ang="5400000" scaled="0"/>
              </a:gradFill>
              <a:latin typeface="+mn-lt"/>
            </a:endParaRPr>
          </a:p>
          <a:p>
            <a:r>
              <a:rPr lang="en-US" dirty="0" smtClean="0"/>
              <a:t>Apps request permissions during installation</a:t>
            </a:r>
          </a:p>
          <a:p>
            <a:r>
              <a:rPr lang="en-US" sz="2000" dirty="0" smtClean="0">
                <a:gradFill>
                  <a:gsLst>
                    <a:gs pos="1250">
                      <a:schemeClr val="tx1"/>
                    </a:gs>
                    <a:gs pos="100000">
                      <a:schemeClr val="tx1"/>
                    </a:gs>
                  </a:gsLst>
                  <a:lin ang="5400000" scaled="0"/>
                </a:gradFill>
                <a:latin typeface="+mn-lt"/>
              </a:rPr>
              <a:t>Granting app permission is all or nothing (installer can’t pick a chose what to grant from the request)</a:t>
            </a:r>
          </a:p>
          <a:p>
            <a:r>
              <a:rPr lang="en-US" dirty="0" smtClean="0"/>
              <a:t>Apps must be granted permissions by the user executing the app</a:t>
            </a:r>
          </a:p>
          <a:p>
            <a:r>
              <a:rPr lang="en-US" sz="2000" dirty="0" smtClean="0">
                <a:gradFill>
                  <a:gsLst>
                    <a:gs pos="1250">
                      <a:schemeClr val="tx1"/>
                    </a:gs>
                    <a:gs pos="100000">
                      <a:schemeClr val="tx1"/>
                    </a:gs>
                  </a:gsLst>
                  <a:lin ang="5400000" scaled="0"/>
                </a:gradFill>
                <a:latin typeface="+mn-lt"/>
              </a:rPr>
              <a:t>Users can only grant the permissions they have</a:t>
            </a:r>
            <a:endParaRPr lang="en-US" sz="2000" dirty="0">
              <a:gradFill>
                <a:gsLst>
                  <a:gs pos="1250">
                    <a:schemeClr val="tx1"/>
                  </a:gs>
                  <a:gs pos="100000">
                    <a:schemeClr val="tx1"/>
                  </a:gs>
                </a:gsLst>
                <a:lin ang="5400000" scaled="0"/>
              </a:gradFill>
              <a:latin typeface="+mn-lt"/>
            </a:endParaRPr>
          </a:p>
          <a:p>
            <a:r>
              <a:rPr lang="en-US" dirty="0" smtClean="0"/>
              <a:t>Azure Access Control Service (ACS) plays the role of the authorization server</a:t>
            </a:r>
          </a:p>
          <a:p>
            <a:r>
              <a:rPr lang="en-US" sz="2000" dirty="0" smtClean="0">
                <a:gradFill>
                  <a:gsLst>
                    <a:gs pos="1250">
                      <a:schemeClr val="tx1"/>
                    </a:gs>
                    <a:gs pos="100000">
                      <a:schemeClr val="tx1"/>
                    </a:gs>
                  </a:gsLst>
                  <a:lin ang="5400000" scaled="0"/>
                </a:gradFill>
                <a:latin typeface="+mn-lt"/>
              </a:rPr>
              <a:t>Azure ACS stores basic information about the app and provides apps access tokens for calling SharePoint APIs</a:t>
            </a:r>
            <a:endParaRPr lang="en-US" sz="2000" dirty="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2579156646"/>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Facebook vs. SharePoint App Permissions</a:t>
            </a:r>
            <a:endParaRPr lang="en-US" dirty="0"/>
          </a:p>
        </p:txBody>
      </p:sp>
      <p:grpSp>
        <p:nvGrpSpPr>
          <p:cNvPr id="4" name="Group 3"/>
          <p:cNvGrpSpPr/>
          <p:nvPr/>
        </p:nvGrpSpPr>
        <p:grpSpPr>
          <a:xfrm>
            <a:off x="519112" y="2079250"/>
            <a:ext cx="11149013" cy="2827728"/>
            <a:chOff x="519112" y="2079250"/>
            <a:chExt cx="11149013" cy="2827728"/>
          </a:xfrm>
        </p:grpSpPr>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6090" y="2153483"/>
              <a:ext cx="4882035" cy="2679261"/>
            </a:xfrm>
            <a:prstGeom prst="rect">
              <a:avLst/>
            </a:prstGeom>
            <a:ln>
              <a:solidFill>
                <a:schemeClr val="accent2">
                  <a:lumMod val="75000"/>
                </a:schemeClr>
              </a:solidFill>
            </a:ln>
          </p:spPr>
        </p:pic>
        <p:pic>
          <p:nvPicPr>
            <p:cNvPr id="25" name="Picture 24"/>
            <p:cNvPicPr>
              <a:picLocks noChangeAspect="1"/>
            </p:cNvPicPr>
            <p:nvPr/>
          </p:nvPicPr>
          <p:blipFill>
            <a:blip r:embed="rId4"/>
            <a:stretch>
              <a:fillRect/>
            </a:stretch>
          </p:blipFill>
          <p:spPr>
            <a:xfrm>
              <a:off x="519112" y="2079250"/>
              <a:ext cx="5616291" cy="2827728"/>
            </a:xfrm>
            <a:prstGeom prst="rect">
              <a:avLst/>
            </a:prstGeom>
            <a:ln>
              <a:solidFill>
                <a:schemeClr val="accent2">
                  <a:lumMod val="75000"/>
                </a:schemeClr>
              </a:solidFill>
            </a:ln>
          </p:spPr>
        </p:pic>
        <p:sp>
          <p:nvSpPr>
            <p:cNvPr id="27" name="Right Arrow 26"/>
            <p:cNvSpPr/>
            <p:nvPr/>
          </p:nvSpPr>
          <p:spPr bwMode="auto">
            <a:xfrm>
              <a:off x="6260945" y="3250797"/>
              <a:ext cx="415477" cy="484632"/>
            </a:xfrm>
            <a:prstGeom prst="rightArrow">
              <a:avLst/>
            </a:prstGeom>
            <a:ln w="2540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5" name="Group 4"/>
          <p:cNvGrpSpPr/>
          <p:nvPr/>
        </p:nvGrpSpPr>
        <p:grpSpPr>
          <a:xfrm>
            <a:off x="519112" y="2876886"/>
            <a:ext cx="11149013" cy="2830176"/>
            <a:chOff x="519112" y="2271142"/>
            <a:chExt cx="11149013" cy="2830176"/>
          </a:xfrm>
        </p:grpSpPr>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9112" y="2271142"/>
              <a:ext cx="4791083" cy="2830176"/>
            </a:xfrm>
            <a:prstGeom prst="rect">
              <a:avLst/>
            </a:prstGeom>
            <a:ln>
              <a:solidFill>
                <a:schemeClr val="accent2">
                  <a:lumMod val="75000"/>
                </a:schemeClr>
              </a:solidFill>
            </a:ln>
          </p:spPr>
        </p:pic>
        <p:pic>
          <p:nvPicPr>
            <p:cNvPr id="29" name="Picture 28"/>
            <p:cNvPicPr>
              <a:picLocks noChangeAspect="1"/>
            </p:cNvPicPr>
            <p:nvPr/>
          </p:nvPicPr>
          <p:blipFill>
            <a:blip r:embed="rId6"/>
            <a:stretch>
              <a:fillRect/>
            </a:stretch>
          </p:blipFill>
          <p:spPr>
            <a:xfrm>
              <a:off x="6083187" y="2346599"/>
              <a:ext cx="5584938" cy="2679261"/>
            </a:xfrm>
            <a:prstGeom prst="rect">
              <a:avLst/>
            </a:prstGeom>
            <a:ln>
              <a:solidFill>
                <a:schemeClr val="accent2">
                  <a:lumMod val="75000"/>
                </a:schemeClr>
              </a:solidFill>
            </a:ln>
          </p:spPr>
        </p:pic>
        <p:sp>
          <p:nvSpPr>
            <p:cNvPr id="30" name="Right Arrow 29"/>
            <p:cNvSpPr/>
            <p:nvPr/>
          </p:nvSpPr>
          <p:spPr bwMode="auto">
            <a:xfrm>
              <a:off x="5488952" y="3443913"/>
              <a:ext cx="415477" cy="484632"/>
            </a:xfrm>
            <a:prstGeom prst="rightArrow">
              <a:avLst/>
            </a:prstGeom>
            <a:ln w="2540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7446803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24815E-6 8.89696E-7 L -0.32691 -0.19133 " pathEditMode="relative" rAng="0" ptsTypes="AA">
                                      <p:cBhvr>
                                        <p:cTn id="6" dur="2000" fill="hold"/>
                                        <p:tgtEl>
                                          <p:spTgt spid="4"/>
                                        </p:tgtEl>
                                        <p:attrNameLst>
                                          <p:attrName>ppt_x</p:attrName>
                                          <p:attrName>ppt_y</p:attrName>
                                        </p:attrNameLst>
                                      </p:cBhvr>
                                      <p:rCtr x="-16352" y="-9578"/>
                                    </p:animMotion>
                                  </p:childTnLst>
                                </p:cTn>
                              </p:par>
                              <p:par>
                                <p:cTn id="7" presetID="6" presetClass="emph" presetSubtype="0" fill="hold" nodeType="withEffect">
                                  <p:stCondLst>
                                    <p:cond delay="0"/>
                                  </p:stCondLst>
                                  <p:childTnLst>
                                    <p:animScale>
                                      <p:cBhvr>
                                        <p:cTn id="8" dur="2000" fill="hold"/>
                                        <p:tgtEl>
                                          <p:spTgt spid="4"/>
                                        </p:tgtEl>
                                      </p:cBhvr>
                                      <p:by x="25000" y="25000"/>
                                    </p:animScale>
                                  </p:childTnLst>
                                </p:cTn>
                              </p:par>
                            </p:childTnLst>
                          </p:cTn>
                        </p:par>
                        <p:par>
                          <p:cTn id="9" fill="hold">
                            <p:stCondLst>
                              <p:cond delay="2000"/>
                            </p:stCondLst>
                            <p:childTnLst>
                              <p:par>
                                <p:cTn id="10" presetID="1"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AppManifest.xml Dissected</a:t>
            </a:r>
            <a:endParaRPr lang="en-US" dirty="0"/>
          </a:p>
        </p:txBody>
      </p:sp>
      <p:sp>
        <p:nvSpPr>
          <p:cNvPr id="4" name="Text Placeholder 3"/>
          <p:cNvSpPr>
            <a:spLocks noGrp="1"/>
          </p:cNvSpPr>
          <p:nvPr>
            <p:ph type="body" sz="quarter" idx="10"/>
          </p:nvPr>
        </p:nvSpPr>
        <p:spPr>
          <a:xfrm>
            <a:off x="274638" y="1212850"/>
            <a:ext cx="11887200" cy="5139869"/>
          </a:xfrm>
        </p:spPr>
        <p:txBody>
          <a:bodyPr/>
          <a:lstStyle/>
          <a:p>
            <a:r>
              <a:rPr lang="en-US" dirty="0" smtClean="0"/>
              <a:t>General Information</a:t>
            </a:r>
            <a:endParaRPr lang="en-US" dirty="0"/>
          </a:p>
          <a:p>
            <a:r>
              <a:rPr lang="en-US" sz="2000" dirty="0" smtClean="0">
                <a:gradFill>
                  <a:gsLst>
                    <a:gs pos="1250">
                      <a:schemeClr val="tx1"/>
                    </a:gs>
                    <a:gs pos="100000">
                      <a:schemeClr val="tx1"/>
                    </a:gs>
                  </a:gsLst>
                  <a:lin ang="5400000" scaled="0"/>
                </a:gradFill>
                <a:latin typeface="+mn-lt"/>
              </a:rPr>
              <a:t>Title, version, icon, start page and query string</a:t>
            </a:r>
            <a:endParaRPr lang="en-US" sz="2000" dirty="0">
              <a:gradFill>
                <a:gsLst>
                  <a:gs pos="1250">
                    <a:schemeClr val="tx1"/>
                  </a:gs>
                  <a:gs pos="100000">
                    <a:schemeClr val="tx1"/>
                  </a:gs>
                </a:gsLst>
                <a:lin ang="5400000" scaled="0"/>
              </a:gradFill>
              <a:latin typeface="+mn-lt"/>
            </a:endParaRPr>
          </a:p>
          <a:p>
            <a:r>
              <a:rPr lang="en-US" dirty="0" smtClean="0"/>
              <a:t>Permissions</a:t>
            </a:r>
            <a:endParaRPr lang="en-US" dirty="0"/>
          </a:p>
          <a:p>
            <a:r>
              <a:rPr lang="en-US" sz="2000" dirty="0" smtClean="0">
                <a:gradFill>
                  <a:gsLst>
                    <a:gs pos="1250">
                      <a:schemeClr val="tx1"/>
                    </a:gs>
                    <a:gs pos="100000">
                      <a:schemeClr val="tx1"/>
                    </a:gs>
                  </a:gsLst>
                  <a:lin ang="5400000" scaled="0"/>
                </a:gradFill>
                <a:latin typeface="+mn-lt"/>
              </a:rPr>
              <a:t>Permission levels at specific scopes (ex: write access to profiles, read access to site collection)</a:t>
            </a:r>
            <a:endParaRPr lang="en-US" sz="2000" dirty="0">
              <a:gradFill>
                <a:gsLst>
                  <a:gs pos="1250">
                    <a:schemeClr val="tx1"/>
                  </a:gs>
                  <a:gs pos="100000">
                    <a:schemeClr val="tx1"/>
                  </a:gs>
                </a:gsLst>
                <a:lin ang="5400000" scaled="0"/>
              </a:gradFill>
              <a:latin typeface="+mn-lt"/>
            </a:endParaRPr>
          </a:p>
          <a:p>
            <a:r>
              <a:rPr lang="en-US" dirty="0" smtClean="0"/>
              <a:t>Prerequisites</a:t>
            </a:r>
            <a:endParaRPr lang="en-US" dirty="0"/>
          </a:p>
          <a:p>
            <a:r>
              <a:rPr lang="en-US" sz="2000" dirty="0" smtClean="0">
                <a:gradFill>
                  <a:gsLst>
                    <a:gs pos="1250">
                      <a:schemeClr val="tx1"/>
                    </a:gs>
                    <a:gs pos="100000">
                      <a:schemeClr val="tx1"/>
                    </a:gs>
                  </a:gsLst>
                  <a:lin ang="5400000" scaled="0"/>
                </a:gradFill>
                <a:latin typeface="+mn-lt"/>
              </a:rPr>
              <a:t>Define feature dependencies for the app (ex: </a:t>
            </a:r>
            <a:r>
              <a:rPr lang="en-US" sz="2000" dirty="0">
                <a:gradFill>
                  <a:gsLst>
                    <a:gs pos="1250">
                      <a:schemeClr val="tx1"/>
                    </a:gs>
                    <a:gs pos="100000">
                      <a:schemeClr val="tx1"/>
                    </a:gs>
                  </a:gsLst>
                  <a:lin ang="5400000" scaled="0"/>
                </a:gradFill>
                <a:latin typeface="+mn-lt"/>
              </a:rPr>
              <a:t>p</a:t>
            </a:r>
            <a:r>
              <a:rPr lang="en-US" sz="2000" dirty="0" smtClean="0">
                <a:gradFill>
                  <a:gsLst>
                    <a:gs pos="1250">
                      <a:schemeClr val="tx1"/>
                    </a:gs>
                    <a:gs pos="100000">
                      <a:schemeClr val="tx1"/>
                    </a:gs>
                  </a:gsLst>
                  <a:lin ang="5400000" scaled="0"/>
                </a:gradFill>
                <a:latin typeface="+mn-lt"/>
              </a:rPr>
              <a:t>ublishing features)</a:t>
            </a:r>
            <a:endParaRPr lang="en-US" sz="2000" dirty="0">
              <a:gradFill>
                <a:gsLst>
                  <a:gs pos="1250">
                    <a:schemeClr val="tx1"/>
                  </a:gs>
                  <a:gs pos="100000">
                    <a:schemeClr val="tx1"/>
                  </a:gs>
                </a:gsLst>
                <a:lin ang="5400000" scaled="0"/>
              </a:gradFill>
              <a:latin typeface="+mn-lt"/>
            </a:endParaRPr>
          </a:p>
          <a:p>
            <a:r>
              <a:rPr lang="en-US" dirty="0" smtClean="0"/>
              <a:t>Supported Locales</a:t>
            </a:r>
            <a:endParaRPr lang="en-US" dirty="0"/>
          </a:p>
          <a:p>
            <a:r>
              <a:rPr lang="en-US" sz="2000" dirty="0" smtClean="0">
                <a:gradFill>
                  <a:gsLst>
                    <a:gs pos="1250">
                      <a:schemeClr val="tx1"/>
                    </a:gs>
                    <a:gs pos="100000">
                      <a:schemeClr val="tx1"/>
                    </a:gs>
                  </a:gsLst>
                  <a:lin ang="5400000" scaled="0"/>
                </a:gradFill>
                <a:latin typeface="+mn-lt"/>
              </a:rPr>
              <a:t>Defines locales the application will support (ex: en-US, </a:t>
            </a:r>
            <a:r>
              <a:rPr lang="en-US" sz="2000" dirty="0" err="1" smtClean="0">
                <a:gradFill>
                  <a:gsLst>
                    <a:gs pos="1250">
                      <a:schemeClr val="tx1"/>
                    </a:gs>
                    <a:gs pos="100000">
                      <a:schemeClr val="tx1"/>
                    </a:gs>
                  </a:gsLst>
                  <a:lin ang="5400000" scaled="0"/>
                </a:gradFill>
                <a:latin typeface="+mn-lt"/>
              </a:rPr>
              <a:t>fr</a:t>
            </a:r>
            <a:r>
              <a:rPr lang="en-US" sz="2000" dirty="0" smtClean="0">
                <a:gradFill>
                  <a:gsLst>
                    <a:gs pos="1250">
                      <a:schemeClr val="tx1"/>
                    </a:gs>
                    <a:gs pos="100000">
                      <a:schemeClr val="tx1"/>
                    </a:gs>
                  </a:gsLst>
                  <a:lin ang="5400000" scaled="0"/>
                </a:gradFill>
                <a:latin typeface="+mn-lt"/>
              </a:rPr>
              <a:t>-FR, </a:t>
            </a:r>
            <a:r>
              <a:rPr lang="en-US" sz="2000" dirty="0" err="1" smtClean="0">
                <a:gradFill>
                  <a:gsLst>
                    <a:gs pos="1250">
                      <a:schemeClr val="tx1"/>
                    </a:gs>
                    <a:gs pos="100000">
                      <a:schemeClr val="tx1"/>
                    </a:gs>
                  </a:gsLst>
                  <a:lin ang="5400000" scaled="0"/>
                </a:gradFill>
                <a:latin typeface="+mn-lt"/>
              </a:rPr>
              <a:t>etc</a:t>
            </a:r>
            <a:r>
              <a:rPr lang="en-US" sz="2000" dirty="0" smtClean="0">
                <a:gradFill>
                  <a:gsLst>
                    <a:gs pos="1250">
                      <a:schemeClr val="tx1"/>
                    </a:gs>
                    <a:gs pos="100000">
                      <a:schemeClr val="tx1"/>
                    </a:gs>
                  </a:gsLst>
                  <a:lin ang="5400000" scaled="0"/>
                </a:gradFill>
                <a:latin typeface="+mn-lt"/>
              </a:rPr>
              <a:t>) </a:t>
            </a:r>
            <a:endParaRPr lang="en-US" sz="2000" dirty="0">
              <a:gradFill>
                <a:gsLst>
                  <a:gs pos="1250">
                    <a:schemeClr val="tx1"/>
                  </a:gs>
                  <a:gs pos="100000">
                    <a:schemeClr val="tx1"/>
                  </a:gs>
                </a:gsLst>
                <a:lin ang="5400000" scaled="0"/>
              </a:gradFill>
              <a:latin typeface="+mn-lt"/>
            </a:endParaRPr>
          </a:p>
          <a:p>
            <a:r>
              <a:rPr lang="en-US" dirty="0" smtClean="0"/>
              <a:t>Remote Endpoints</a:t>
            </a:r>
          </a:p>
          <a:p>
            <a:r>
              <a:rPr lang="en-US" sz="2000" dirty="0">
                <a:gradFill>
                  <a:gsLst>
                    <a:gs pos="1250">
                      <a:schemeClr val="tx1"/>
                    </a:gs>
                    <a:gs pos="100000">
                      <a:schemeClr val="tx1"/>
                    </a:gs>
                  </a:gsLst>
                  <a:lin ang="5400000" scaled="0"/>
                </a:gradFill>
                <a:latin typeface="+mn-lt"/>
              </a:rPr>
              <a:t>A list of remote endpoints the SharePoint App may access through </a:t>
            </a:r>
            <a:r>
              <a:rPr lang="en-US" sz="2000" dirty="0" err="1">
                <a:gradFill>
                  <a:gsLst>
                    <a:gs pos="1250">
                      <a:schemeClr val="tx1"/>
                    </a:gs>
                    <a:gs pos="100000">
                      <a:schemeClr val="tx1"/>
                    </a:gs>
                  </a:gsLst>
                  <a:lin ang="5400000" scaled="0"/>
                </a:gradFill>
                <a:latin typeface="+mn-lt"/>
              </a:rPr>
              <a:t>SP.WebProxy.invoke</a:t>
            </a:r>
            <a:r>
              <a:rPr lang="en-US" sz="2000" dirty="0">
                <a:gradFill>
                  <a:gsLst>
                    <a:gs pos="1250">
                      <a:schemeClr val="tx1"/>
                    </a:gs>
                    <a:gs pos="100000">
                      <a:schemeClr val="tx1"/>
                    </a:gs>
                  </a:gsLst>
                  <a:lin ang="5400000" scaled="0"/>
                </a:gradFill>
                <a:latin typeface="+mn-lt"/>
              </a:rPr>
              <a:t>()</a:t>
            </a:r>
          </a:p>
        </p:txBody>
      </p:sp>
    </p:spTree>
    <p:extLst>
      <p:ext uri="{BB962C8B-B14F-4D97-AF65-F5344CB8AC3E}">
        <p14:creationId xmlns:p14="http://schemas.microsoft.com/office/powerpoint/2010/main" val="170705287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 Storage Options</a:t>
            </a:r>
            <a:endParaRPr lang="en-US" dirty="0"/>
          </a:p>
        </p:txBody>
      </p:sp>
      <p:sp>
        <p:nvSpPr>
          <p:cNvPr id="4" name="Text Placeholder 3"/>
          <p:cNvSpPr>
            <a:spLocks noGrp="1"/>
          </p:cNvSpPr>
          <p:nvPr>
            <p:ph type="body" sz="quarter" idx="10"/>
          </p:nvPr>
        </p:nvSpPr>
        <p:spPr/>
        <p:txBody>
          <a:bodyPr/>
          <a:lstStyle/>
          <a:p>
            <a:r>
              <a:rPr lang="en-US" dirty="0" smtClean="0"/>
              <a:t>SharePoint </a:t>
            </a:r>
            <a:r>
              <a:rPr lang="en-US" dirty="0"/>
              <a:t>Lists</a:t>
            </a:r>
          </a:p>
          <a:p>
            <a:r>
              <a:rPr lang="en-US" sz="2000" dirty="0">
                <a:gradFill>
                  <a:gsLst>
                    <a:gs pos="1250">
                      <a:schemeClr val="tx1"/>
                    </a:gs>
                    <a:gs pos="100000">
                      <a:schemeClr val="tx1"/>
                    </a:gs>
                  </a:gsLst>
                  <a:lin ang="5400000" scaled="0"/>
                </a:gradFill>
                <a:latin typeface="+mn-lt"/>
              </a:rPr>
              <a:t>Great for SharePoint-hosted apps, but requires CAML</a:t>
            </a:r>
          </a:p>
          <a:p>
            <a:r>
              <a:rPr lang="en-US" sz="2000" dirty="0">
                <a:gradFill>
                  <a:gsLst>
                    <a:gs pos="1250">
                      <a:schemeClr val="tx1"/>
                    </a:gs>
                    <a:gs pos="100000">
                      <a:schemeClr val="tx1"/>
                    </a:gs>
                  </a:gsLst>
                  <a:lin ang="5400000" scaled="0"/>
                </a:gradFill>
                <a:latin typeface="+mn-lt"/>
              </a:rPr>
              <a:t>Requires an app web</a:t>
            </a:r>
          </a:p>
          <a:p>
            <a:r>
              <a:rPr lang="en-US" dirty="0"/>
              <a:t>SQL Azure</a:t>
            </a:r>
          </a:p>
          <a:p>
            <a:r>
              <a:rPr lang="en-US" sz="2000" dirty="0">
                <a:gradFill>
                  <a:gsLst>
                    <a:gs pos="1250">
                      <a:schemeClr val="tx1"/>
                    </a:gs>
                    <a:gs pos="100000">
                      <a:schemeClr val="tx1"/>
                    </a:gs>
                  </a:gsLst>
                  <a:lin ang="5400000" scaled="0"/>
                </a:gradFill>
                <a:latin typeface="+mn-lt"/>
              </a:rPr>
              <a:t>Package app with SQL Package (.</a:t>
            </a:r>
            <a:r>
              <a:rPr lang="en-US" sz="2000" dirty="0" err="1">
                <a:gradFill>
                  <a:gsLst>
                    <a:gs pos="1250">
                      <a:schemeClr val="tx1"/>
                    </a:gs>
                    <a:gs pos="100000">
                      <a:schemeClr val="tx1"/>
                    </a:gs>
                  </a:gsLst>
                  <a:lin ang="5400000" scaled="0"/>
                </a:gradFill>
                <a:latin typeface="+mn-lt"/>
              </a:rPr>
              <a:t>dacpac</a:t>
            </a:r>
            <a:r>
              <a:rPr lang="en-US" sz="2000" dirty="0">
                <a:gradFill>
                  <a:gsLst>
                    <a:gs pos="1250">
                      <a:schemeClr val="tx1"/>
                    </a:gs>
                    <a:gs pos="100000">
                      <a:schemeClr val="tx1"/>
                    </a:gs>
                  </a:gsLst>
                  <a:lin ang="5400000" scaled="0"/>
                </a:gradFill>
                <a:latin typeface="+mn-lt"/>
              </a:rPr>
              <a:t>) or </a:t>
            </a:r>
            <a:r>
              <a:rPr lang="en-US" sz="2000" dirty="0" smtClean="0">
                <a:gradFill>
                  <a:gsLst>
                    <a:gs pos="1250">
                      <a:schemeClr val="tx1"/>
                    </a:gs>
                    <a:gs pos="100000">
                      <a:schemeClr val="tx1"/>
                    </a:gs>
                  </a:gsLst>
                  <a:lin ang="5400000" scaled="0"/>
                </a:gradFill>
                <a:latin typeface="+mn-lt"/>
              </a:rPr>
              <a:t>by referencing </a:t>
            </a:r>
            <a:r>
              <a:rPr lang="en-US" sz="2000" dirty="0">
                <a:gradFill>
                  <a:gsLst>
                    <a:gs pos="1250">
                      <a:schemeClr val="tx1"/>
                    </a:gs>
                    <a:gs pos="100000">
                      <a:schemeClr val="tx1"/>
                    </a:gs>
                  </a:gsLst>
                  <a:lin ang="5400000" scaled="0"/>
                </a:gradFill>
                <a:latin typeface="+mn-lt"/>
              </a:rPr>
              <a:t>SQL Database project</a:t>
            </a:r>
          </a:p>
          <a:p>
            <a:r>
              <a:rPr lang="en-US" sz="2000" dirty="0" smtClean="0">
                <a:gradFill>
                  <a:gsLst>
                    <a:gs pos="1250">
                      <a:schemeClr val="tx1"/>
                    </a:gs>
                    <a:gs pos="100000">
                      <a:schemeClr val="tx1"/>
                    </a:gs>
                  </a:gsLst>
                  <a:lin ang="5400000" scaled="0"/>
                </a:gradFill>
                <a:latin typeface="+mn-lt"/>
              </a:rPr>
              <a:t>SQL </a:t>
            </a:r>
            <a:r>
              <a:rPr lang="en-US" sz="2000" dirty="0">
                <a:gradFill>
                  <a:gsLst>
                    <a:gs pos="1250">
                      <a:schemeClr val="tx1"/>
                    </a:gs>
                    <a:gs pos="100000">
                      <a:schemeClr val="tx1"/>
                    </a:gs>
                  </a:gsLst>
                  <a:lin ang="5400000" scaled="0"/>
                </a:gradFill>
                <a:latin typeface="+mn-lt"/>
              </a:rPr>
              <a:t>Azure components are provisioned invisibly when the app is installed by a tenant</a:t>
            </a:r>
          </a:p>
          <a:p>
            <a:r>
              <a:rPr lang="en-US" sz="2000" dirty="0">
                <a:gradFill>
                  <a:gsLst>
                    <a:gs pos="1250">
                      <a:schemeClr val="tx1"/>
                    </a:gs>
                    <a:gs pos="100000">
                      <a:schemeClr val="tx1"/>
                    </a:gs>
                  </a:gsLst>
                  <a:lin ang="5400000" scaled="0"/>
                </a:gradFill>
                <a:latin typeface="+mn-lt"/>
              </a:rPr>
              <a:t>Connection </a:t>
            </a:r>
            <a:r>
              <a:rPr lang="en-US" sz="2000" dirty="0" smtClean="0">
                <a:gradFill>
                  <a:gsLst>
                    <a:gs pos="1250">
                      <a:schemeClr val="tx1"/>
                    </a:gs>
                    <a:gs pos="100000">
                      <a:schemeClr val="tx1"/>
                    </a:gs>
                  </a:gsLst>
                  <a:lin ang="5400000" scaled="0"/>
                </a:gradFill>
                <a:latin typeface="+mn-lt"/>
              </a:rPr>
              <a:t>information in available through specific APIs (both </a:t>
            </a:r>
            <a:r>
              <a:rPr lang="en-US" sz="2000" dirty="0" err="1" smtClean="0">
                <a:gradFill>
                  <a:gsLst>
                    <a:gs pos="1250">
                      <a:schemeClr val="tx1"/>
                    </a:gs>
                    <a:gs pos="100000">
                      <a:schemeClr val="tx1"/>
                    </a:gs>
                  </a:gsLst>
                  <a:lin ang="5400000" scaled="0"/>
                </a:gradFill>
                <a:latin typeface="+mn-lt"/>
              </a:rPr>
              <a:t>SqlConnection</a:t>
            </a:r>
            <a:r>
              <a:rPr lang="en-US" sz="2000" dirty="0" smtClean="0">
                <a:gradFill>
                  <a:gsLst>
                    <a:gs pos="1250">
                      <a:schemeClr val="tx1"/>
                    </a:gs>
                    <a:gs pos="100000">
                      <a:schemeClr val="tx1"/>
                    </a:gs>
                  </a:gsLst>
                  <a:lin ang="5400000" scaled="0"/>
                </a:gradFill>
                <a:latin typeface="+mn-lt"/>
              </a:rPr>
              <a:t> class and raw connection string)</a:t>
            </a:r>
            <a:endParaRPr lang="en-US" sz="2000" dirty="0">
              <a:gradFill>
                <a:gsLst>
                  <a:gs pos="1250">
                    <a:schemeClr val="tx1"/>
                  </a:gs>
                  <a:gs pos="100000">
                    <a:schemeClr val="tx1"/>
                  </a:gs>
                </a:gsLst>
                <a:lin ang="5400000" scaled="0"/>
              </a:gradFill>
              <a:latin typeface="+mn-lt"/>
            </a:endParaRPr>
          </a:p>
          <a:p>
            <a:r>
              <a:rPr lang="en-US" dirty="0"/>
              <a:t>Others, but be careful with latency</a:t>
            </a:r>
            <a:endParaRPr lang="en-US" dirty="0" smtClean="0"/>
          </a:p>
        </p:txBody>
      </p:sp>
    </p:spTree>
    <p:extLst>
      <p:ext uri="{BB962C8B-B14F-4D97-AF65-F5344CB8AC3E}">
        <p14:creationId xmlns:p14="http://schemas.microsoft.com/office/powerpoint/2010/main" val="24647459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SQL Azure</a:t>
            </a:r>
            <a:endParaRPr lang="en-US" dirty="0"/>
          </a:p>
        </p:txBody>
      </p:sp>
      <p:sp>
        <p:nvSpPr>
          <p:cNvPr id="4" name="Text Placeholder 3"/>
          <p:cNvSpPr>
            <a:spLocks noGrp="1"/>
          </p:cNvSpPr>
          <p:nvPr>
            <p:ph type="body" sz="quarter" idx="10"/>
          </p:nvPr>
        </p:nvSpPr>
        <p:spPr/>
        <p:txBody>
          <a:bodyPr/>
          <a:lstStyle/>
          <a:p>
            <a:r>
              <a:rPr lang="en-US" dirty="0" smtClean="0"/>
              <a:t>Using </a:t>
            </a:r>
            <a:r>
              <a:rPr lang="en-US" dirty="0" err="1" smtClean="0"/>
              <a:t>SqlConnection</a:t>
            </a:r>
            <a:r>
              <a:rPr lang="en-US" dirty="0" smtClean="0"/>
              <a:t> object</a:t>
            </a:r>
            <a:endParaRPr lang="en-US" dirty="0"/>
          </a:p>
          <a:p>
            <a:r>
              <a:rPr lang="en-US" sz="2000" dirty="0" smtClean="0">
                <a:gradFill>
                  <a:gsLst>
                    <a:gs pos="1250">
                      <a:schemeClr val="tx1"/>
                    </a:gs>
                    <a:gs pos="100000">
                      <a:schemeClr val="tx1"/>
                    </a:gs>
                  </a:gsLst>
                  <a:lin ang="5400000" scaled="0"/>
                </a:gradFill>
                <a:latin typeface="+mn-lt"/>
              </a:rPr>
              <a:t>Specify connection string in </a:t>
            </a:r>
            <a:r>
              <a:rPr lang="en-US" sz="2000" dirty="0" err="1" smtClean="0">
                <a:gradFill>
                  <a:gsLst>
                    <a:gs pos="1250">
                      <a:schemeClr val="tx1"/>
                    </a:gs>
                    <a:gs pos="100000">
                      <a:schemeClr val="tx1"/>
                    </a:gs>
                  </a:gsLst>
                  <a:lin ang="5400000" scaled="0"/>
                </a:gradFill>
                <a:latin typeface="+mn-lt"/>
              </a:rPr>
              <a:t>web.config</a:t>
            </a:r>
            <a:r>
              <a:rPr lang="en-US" sz="2000" dirty="0" smtClean="0">
                <a:gradFill>
                  <a:gsLst>
                    <a:gs pos="1250">
                      <a:schemeClr val="tx1"/>
                    </a:gs>
                    <a:gs pos="100000">
                      <a:schemeClr val="tx1"/>
                    </a:gs>
                  </a:gsLst>
                  <a:lin ang="5400000" scaled="0"/>
                </a:gradFill>
                <a:latin typeface="+mn-lt"/>
              </a:rPr>
              <a:t> using name </a:t>
            </a:r>
            <a:r>
              <a:rPr lang="en-US" sz="2000" dirty="0" err="1" smtClean="0">
                <a:gradFill>
                  <a:gsLst>
                    <a:gs pos="1250">
                      <a:schemeClr val="tx1"/>
                    </a:gs>
                    <a:gs pos="100000">
                      <a:schemeClr val="tx1"/>
                    </a:gs>
                  </a:gsLst>
                  <a:lin ang="5400000" scaled="0"/>
                </a:gradFill>
                <a:latin typeface="+mn-lt"/>
              </a:rPr>
              <a:t>LocalDBInstanceForDebugging</a:t>
            </a:r>
            <a:r>
              <a:rPr lang="en-US" sz="2000" dirty="0">
                <a:gradFill>
                  <a:gsLst>
                    <a:gs pos="1250">
                      <a:schemeClr val="tx1"/>
                    </a:gs>
                    <a:gs pos="100000">
                      <a:schemeClr val="tx1"/>
                    </a:gs>
                  </a:gsLst>
                  <a:lin ang="5400000" scaled="0"/>
                </a:gradFill>
                <a:latin typeface="+mn-lt"/>
              </a:rPr>
              <a:t> </a:t>
            </a:r>
            <a:r>
              <a:rPr lang="en-US" sz="2000" dirty="0" smtClean="0">
                <a:gradFill>
                  <a:gsLst>
                    <a:gs pos="1250">
                      <a:schemeClr val="tx1"/>
                    </a:gs>
                    <a:gs pos="100000">
                      <a:schemeClr val="tx1"/>
                    </a:gs>
                  </a:gsLst>
                  <a:lin ang="5400000" scaled="0"/>
                </a:gradFill>
                <a:latin typeface="+mn-lt"/>
              </a:rPr>
              <a:t>and the API will dynamically use this connection when debugging</a:t>
            </a:r>
          </a:p>
          <a:p>
            <a:endParaRPr lang="en-US" sz="2000" dirty="0">
              <a:gradFill>
                <a:gsLst>
                  <a:gs pos="1250">
                    <a:schemeClr val="tx1"/>
                  </a:gs>
                  <a:gs pos="100000">
                    <a:schemeClr val="tx1"/>
                  </a:gs>
                </a:gsLst>
                <a:lin ang="5400000" scaled="0"/>
              </a:gradFill>
              <a:latin typeface="+mn-lt"/>
            </a:endParaRPr>
          </a:p>
          <a:p>
            <a:endParaRPr lang="en-US" sz="2000" dirty="0" smtClean="0">
              <a:gradFill>
                <a:gsLst>
                  <a:gs pos="1250">
                    <a:schemeClr val="tx1"/>
                  </a:gs>
                  <a:gs pos="100000">
                    <a:schemeClr val="tx1"/>
                  </a:gs>
                </a:gsLst>
                <a:lin ang="5400000" scaled="0"/>
              </a:gradFill>
              <a:latin typeface="+mn-lt"/>
            </a:endParaRPr>
          </a:p>
          <a:p>
            <a:endParaRPr lang="en-US" sz="2000" dirty="0">
              <a:gradFill>
                <a:gsLst>
                  <a:gs pos="1250">
                    <a:schemeClr val="tx1"/>
                  </a:gs>
                  <a:gs pos="100000">
                    <a:schemeClr val="tx1"/>
                  </a:gs>
                </a:gsLst>
                <a:lin ang="5400000" scaled="0"/>
              </a:gradFill>
              <a:latin typeface="+mn-lt"/>
            </a:endParaRPr>
          </a:p>
          <a:p>
            <a:endParaRPr lang="en-US" sz="2000" dirty="0">
              <a:gradFill>
                <a:gsLst>
                  <a:gs pos="1250">
                    <a:schemeClr val="tx1"/>
                  </a:gs>
                  <a:gs pos="100000">
                    <a:schemeClr val="tx1"/>
                  </a:gs>
                </a:gsLst>
                <a:lin ang="5400000" scaled="0"/>
              </a:gradFill>
              <a:latin typeface="+mn-lt"/>
            </a:endParaRPr>
          </a:p>
          <a:p>
            <a:r>
              <a:rPr lang="en-US" dirty="0" smtClean="0"/>
              <a:t>Using raw connection string</a:t>
            </a:r>
            <a:endParaRPr lang="en-US" dirty="0"/>
          </a:p>
          <a:p>
            <a:r>
              <a:rPr lang="en-US" sz="2000" dirty="0" smtClean="0">
                <a:gradFill>
                  <a:gsLst>
                    <a:gs pos="1250">
                      <a:schemeClr val="tx1"/>
                    </a:gs>
                    <a:gs pos="100000">
                      <a:schemeClr val="tx1"/>
                    </a:gs>
                  </a:gsLst>
                  <a:lin ang="5400000" scaled="0"/>
                </a:gradFill>
                <a:latin typeface="+mn-lt"/>
              </a:rPr>
              <a:t>The API for retrieving the raw connection string will NOT automatically work when debugging</a:t>
            </a:r>
            <a:endParaRPr lang="en-US" sz="2000" dirty="0">
              <a:gradFill>
                <a:gsLst>
                  <a:gs pos="1250">
                    <a:schemeClr val="tx1"/>
                  </a:gs>
                  <a:gs pos="100000">
                    <a:schemeClr val="tx1"/>
                  </a:gs>
                </a:gsLst>
                <a:lin ang="5400000" scaled="0"/>
              </a:gradFill>
              <a:latin typeface="+mn-lt"/>
            </a:endParaRPr>
          </a:p>
        </p:txBody>
      </p:sp>
      <p:pic>
        <p:nvPicPr>
          <p:cNvPr id="2" name="Picture 1"/>
          <p:cNvPicPr>
            <a:picLocks noChangeAspect="1"/>
          </p:cNvPicPr>
          <p:nvPr/>
        </p:nvPicPr>
        <p:blipFill>
          <a:blip r:embed="rId3"/>
          <a:stretch>
            <a:fillRect/>
          </a:stretch>
        </p:blipFill>
        <p:spPr>
          <a:xfrm>
            <a:off x="2901157" y="2506662"/>
            <a:ext cx="6634161" cy="1417624"/>
          </a:xfrm>
          <a:prstGeom prst="rect">
            <a:avLst/>
          </a:prstGeom>
          <a:ln>
            <a:solidFill>
              <a:schemeClr val="accent2">
                <a:lumMod val="75000"/>
              </a:schemeClr>
            </a:solidFill>
          </a:ln>
        </p:spPr>
      </p:pic>
      <p:pic>
        <p:nvPicPr>
          <p:cNvPr id="5" name="Picture 4"/>
          <p:cNvPicPr>
            <a:picLocks noChangeAspect="1"/>
          </p:cNvPicPr>
          <p:nvPr/>
        </p:nvPicPr>
        <p:blipFill>
          <a:blip r:embed="rId4"/>
          <a:stretch>
            <a:fillRect/>
          </a:stretch>
        </p:blipFill>
        <p:spPr>
          <a:xfrm>
            <a:off x="2905889" y="5021262"/>
            <a:ext cx="6234111" cy="1676400"/>
          </a:xfrm>
          <a:prstGeom prst="rect">
            <a:avLst/>
          </a:prstGeom>
          <a:ln>
            <a:solidFill>
              <a:schemeClr val="accent2">
                <a:lumMod val="75000"/>
              </a:schemeClr>
            </a:solidFill>
          </a:ln>
        </p:spPr>
      </p:pic>
    </p:spTree>
    <p:extLst>
      <p:ext uri="{BB962C8B-B14F-4D97-AF65-F5344CB8AC3E}">
        <p14:creationId xmlns:p14="http://schemas.microsoft.com/office/powerpoint/2010/main" val="171928621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err="1" smtClean="0"/>
              <a:t>Movember</a:t>
            </a:r>
            <a:endParaRPr lang="en-US" dirty="0" smtClean="0"/>
          </a:p>
        </p:txBody>
      </p:sp>
    </p:spTree>
    <p:extLst>
      <p:ext uri="{BB962C8B-B14F-4D97-AF65-F5344CB8AC3E}">
        <p14:creationId xmlns:p14="http://schemas.microsoft.com/office/powerpoint/2010/main" val="3511814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 Roles/Admins</a:t>
            </a:r>
            <a:endParaRPr lang="en-US" dirty="0"/>
          </a:p>
        </p:txBody>
      </p:sp>
      <p:sp>
        <p:nvSpPr>
          <p:cNvPr id="4" name="Text Placeholder 3"/>
          <p:cNvSpPr>
            <a:spLocks noGrp="1"/>
          </p:cNvSpPr>
          <p:nvPr>
            <p:ph type="body" sz="quarter" idx="10"/>
          </p:nvPr>
        </p:nvSpPr>
        <p:spPr/>
        <p:txBody>
          <a:bodyPr/>
          <a:lstStyle/>
          <a:p>
            <a:r>
              <a:rPr lang="en-US" dirty="0" smtClean="0"/>
              <a:t>Leverage SharePoint permissions from app web</a:t>
            </a:r>
            <a:endParaRPr lang="en-US" dirty="0"/>
          </a:p>
          <a:p>
            <a:r>
              <a:rPr lang="en-US" sz="2000" dirty="0" smtClean="0">
                <a:gradFill>
                  <a:gsLst>
                    <a:gs pos="1250">
                      <a:schemeClr val="tx1"/>
                    </a:gs>
                    <a:gs pos="100000">
                      <a:schemeClr val="tx1"/>
                    </a:gs>
                  </a:gsLst>
                  <a:lin ang="5400000" scaled="0"/>
                </a:gradFill>
                <a:latin typeface="+mn-lt"/>
              </a:rPr>
              <a:t>The </a:t>
            </a:r>
            <a:r>
              <a:rPr lang="en-US" sz="2000" dirty="0">
                <a:gradFill>
                  <a:gsLst>
                    <a:gs pos="1250">
                      <a:schemeClr val="tx1"/>
                    </a:gs>
                    <a:gs pos="100000">
                      <a:schemeClr val="tx1"/>
                    </a:gs>
                  </a:gsLst>
                  <a:lin ang="5400000" scaled="0"/>
                </a:gradFill>
                <a:latin typeface="+mn-lt"/>
              </a:rPr>
              <a:t>app web inherits permissions from the host web</a:t>
            </a:r>
          </a:p>
          <a:p>
            <a:r>
              <a:rPr lang="en-US" sz="2000" dirty="0">
                <a:gradFill>
                  <a:gsLst>
                    <a:gs pos="1250">
                      <a:schemeClr val="tx1"/>
                    </a:gs>
                    <a:gs pos="100000">
                      <a:schemeClr val="tx1"/>
                    </a:gs>
                  </a:gsLst>
                  <a:lin ang="5400000" scaled="0"/>
                </a:gradFill>
                <a:latin typeface="+mn-lt"/>
              </a:rPr>
              <a:t>Great for simple permissions models (ex: App Administrator = Host Site Administrator)</a:t>
            </a:r>
          </a:p>
          <a:p>
            <a:r>
              <a:rPr lang="en-US" sz="2000" dirty="0">
                <a:gradFill>
                  <a:gsLst>
                    <a:gs pos="1250">
                      <a:schemeClr val="tx1"/>
                    </a:gs>
                    <a:gs pos="100000">
                      <a:schemeClr val="tx1"/>
                    </a:gs>
                  </a:gsLst>
                  <a:lin ang="5400000" scaled="0"/>
                </a:gradFill>
                <a:latin typeface="+mn-lt"/>
              </a:rPr>
              <a:t>Be careful…checking permission on the host web would require the app to have full control of the host web</a:t>
            </a:r>
          </a:p>
          <a:p>
            <a:r>
              <a:rPr lang="en-US" dirty="0" smtClean="0"/>
              <a:t>Store app permissions in the app’s storage (ex: SQL Azure)</a:t>
            </a:r>
            <a:endParaRPr lang="en-US" dirty="0"/>
          </a:p>
          <a:p>
            <a:r>
              <a:rPr lang="en-US" sz="2000" dirty="0">
                <a:gradFill>
                  <a:gsLst>
                    <a:gs pos="1250">
                      <a:schemeClr val="tx1"/>
                    </a:gs>
                    <a:gs pos="100000">
                      <a:schemeClr val="tx1"/>
                    </a:gs>
                  </a:gsLst>
                  <a:lin ang="5400000" scaled="0"/>
                </a:gradFill>
                <a:latin typeface="+mn-lt"/>
              </a:rPr>
              <a:t>Very flexible…can use almost any </a:t>
            </a:r>
            <a:r>
              <a:rPr lang="en-US" sz="2000" dirty="0" smtClean="0">
                <a:gradFill>
                  <a:gsLst>
                    <a:gs pos="1250">
                      <a:schemeClr val="tx1"/>
                    </a:gs>
                    <a:gs pos="100000">
                      <a:schemeClr val="tx1"/>
                    </a:gs>
                  </a:gsLst>
                  <a:lin ang="5400000" scaled="0"/>
                </a:gradFill>
                <a:latin typeface="+mn-lt"/>
              </a:rPr>
              <a:t>data/permission </a:t>
            </a:r>
            <a:r>
              <a:rPr lang="en-US" sz="2000" dirty="0">
                <a:gradFill>
                  <a:gsLst>
                    <a:gs pos="1250">
                      <a:schemeClr val="tx1"/>
                    </a:gs>
                    <a:gs pos="100000">
                      <a:schemeClr val="tx1"/>
                    </a:gs>
                  </a:gsLst>
                  <a:lin ang="5400000" scaled="0"/>
                </a:gradFill>
                <a:latin typeface="+mn-lt"/>
              </a:rPr>
              <a:t>model</a:t>
            </a:r>
          </a:p>
          <a:p>
            <a:r>
              <a:rPr lang="en-US" sz="2000" dirty="0">
                <a:gradFill>
                  <a:gsLst>
                    <a:gs pos="1250">
                      <a:schemeClr val="tx1"/>
                    </a:gs>
                    <a:gs pos="100000">
                      <a:schemeClr val="tx1"/>
                    </a:gs>
                  </a:gsLst>
                  <a:lin ang="5400000" scaled="0"/>
                </a:gradFill>
                <a:latin typeface="+mn-lt"/>
              </a:rPr>
              <a:t>Need a way to seed the permissions table with </a:t>
            </a:r>
            <a:r>
              <a:rPr lang="en-US" sz="2000" dirty="0" smtClean="0">
                <a:gradFill>
                  <a:gsLst>
                    <a:gs pos="1250">
                      <a:schemeClr val="tx1"/>
                    </a:gs>
                    <a:gs pos="100000">
                      <a:schemeClr val="tx1"/>
                    </a:gs>
                  </a:gsLst>
                  <a:lin ang="5400000" scaled="0"/>
                </a:gradFill>
                <a:latin typeface="+mn-lt"/>
              </a:rPr>
              <a:t>administrators</a:t>
            </a:r>
          </a:p>
        </p:txBody>
      </p:sp>
    </p:spTree>
    <p:extLst>
      <p:ext uri="{BB962C8B-B14F-4D97-AF65-F5344CB8AC3E}">
        <p14:creationId xmlns:p14="http://schemas.microsoft.com/office/powerpoint/2010/main" val="295205128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 - Employee Recognition Part 1</a:t>
            </a:r>
            <a:endParaRPr lang="en-US" dirty="0"/>
          </a:p>
        </p:txBody>
      </p:sp>
      <p:sp>
        <p:nvSpPr>
          <p:cNvPr id="4" name="Text Placeholder 3"/>
          <p:cNvSpPr>
            <a:spLocks noGrp="1"/>
          </p:cNvSpPr>
          <p:nvPr>
            <p:ph type="body" sz="quarter" idx="10"/>
          </p:nvPr>
        </p:nvSpPr>
        <p:spPr/>
        <p:txBody>
          <a:bodyPr/>
          <a:lstStyle/>
          <a:p>
            <a:r>
              <a:rPr lang="en-US" dirty="0" smtClean="0"/>
              <a:t>Requirements</a:t>
            </a:r>
            <a:endParaRPr lang="en-US" dirty="0"/>
          </a:p>
          <a:p>
            <a:r>
              <a:rPr lang="en-US" sz="2000" dirty="0">
                <a:gradFill>
                  <a:gsLst>
                    <a:gs pos="1250">
                      <a:schemeClr val="tx1"/>
                    </a:gs>
                    <a:gs pos="100000">
                      <a:schemeClr val="tx1"/>
                    </a:gs>
                  </a:gsLst>
                  <a:lin ang="5400000" scaled="0"/>
                </a:gradFill>
                <a:latin typeface="+mn-lt"/>
              </a:rPr>
              <a:t>Allow users to send recognition to other users</a:t>
            </a:r>
          </a:p>
          <a:p>
            <a:r>
              <a:rPr lang="en-US" sz="2000" dirty="0">
                <a:gradFill>
                  <a:gsLst>
                    <a:gs pos="1250">
                      <a:schemeClr val="tx1"/>
                    </a:gs>
                    <a:gs pos="100000">
                      <a:schemeClr val="tx1"/>
                    </a:gs>
                  </a:gsLst>
                  <a:lin ang="5400000" scaled="0"/>
                </a:gradFill>
                <a:latin typeface="+mn-lt"/>
              </a:rPr>
              <a:t>Submission should post to the SharePoint Newsfeed</a:t>
            </a:r>
          </a:p>
          <a:p>
            <a:r>
              <a:rPr lang="en-US" sz="2000" dirty="0">
                <a:gradFill>
                  <a:gsLst>
                    <a:gs pos="1250">
                      <a:schemeClr val="tx1"/>
                    </a:gs>
                    <a:gs pos="100000">
                      <a:schemeClr val="tx1"/>
                    </a:gs>
                  </a:gsLst>
                  <a:lin ang="5400000" scaled="0"/>
                </a:gradFill>
                <a:latin typeface="+mn-lt"/>
              </a:rPr>
              <a:t>App should be profile aware (user pictures, titles, managers, </a:t>
            </a:r>
            <a:r>
              <a:rPr lang="en-US" sz="2000" dirty="0" err="1">
                <a:gradFill>
                  <a:gsLst>
                    <a:gs pos="1250">
                      <a:schemeClr val="tx1"/>
                    </a:gs>
                    <a:gs pos="100000">
                      <a:schemeClr val="tx1"/>
                    </a:gs>
                  </a:gsLst>
                  <a:lin ang="5400000" scaled="0"/>
                </a:gradFill>
                <a:latin typeface="+mn-lt"/>
              </a:rPr>
              <a:t>etc</a:t>
            </a:r>
            <a:r>
              <a:rPr lang="en-US" sz="2000" dirty="0">
                <a:gradFill>
                  <a:gsLst>
                    <a:gs pos="1250">
                      <a:schemeClr val="tx1"/>
                    </a:gs>
                    <a:gs pos="100000">
                      <a:schemeClr val="tx1"/>
                    </a:gs>
                  </a:gsLst>
                  <a:lin ang="5400000" scaled="0"/>
                </a:gradFill>
                <a:latin typeface="+mn-lt"/>
              </a:rPr>
              <a:t>)</a:t>
            </a:r>
          </a:p>
          <a:p>
            <a:r>
              <a:rPr lang="en-US" sz="2000" dirty="0">
                <a:gradFill>
                  <a:gsLst>
                    <a:gs pos="1250">
                      <a:schemeClr val="tx1"/>
                    </a:gs>
                    <a:gs pos="100000">
                      <a:schemeClr val="tx1"/>
                    </a:gs>
                  </a:gsLst>
                  <a:lin ang="5400000" scaled="0"/>
                </a:gradFill>
                <a:latin typeface="+mn-lt"/>
              </a:rPr>
              <a:t>App should send email to submitter, recipient, and both managers (if applicable)</a:t>
            </a:r>
          </a:p>
          <a:p>
            <a:r>
              <a:rPr lang="en-US" sz="2000" dirty="0">
                <a:gradFill>
                  <a:gsLst>
                    <a:gs pos="1250">
                      <a:schemeClr val="tx1"/>
                    </a:gs>
                    <a:gs pos="100000">
                      <a:schemeClr val="tx1"/>
                    </a:gs>
                  </a:gsLst>
                  <a:lin ang="5400000" scaled="0"/>
                </a:gradFill>
                <a:latin typeface="+mn-lt"/>
              </a:rPr>
              <a:t>No administrative settings (static settings</a:t>
            </a:r>
            <a:r>
              <a:rPr lang="en-US" sz="2000" dirty="0" smtClean="0">
                <a:gradFill>
                  <a:gsLst>
                    <a:gs pos="1250">
                      <a:schemeClr val="tx1"/>
                    </a:gs>
                    <a:gs pos="100000">
                      <a:schemeClr val="tx1"/>
                    </a:gs>
                  </a:gsLst>
                  <a:lin ang="5400000" scaled="0"/>
                </a:gradFill>
                <a:latin typeface="+mn-lt"/>
              </a:rPr>
              <a:t>)</a:t>
            </a:r>
          </a:p>
          <a:p>
            <a:r>
              <a:rPr lang="en-US" dirty="0" smtClean="0"/>
              <a:t>Design Decisions</a:t>
            </a:r>
            <a:endParaRPr lang="en-US" dirty="0"/>
          </a:p>
          <a:p>
            <a:r>
              <a:rPr lang="en-US" sz="2000" dirty="0">
                <a:gradFill>
                  <a:gsLst>
                    <a:gs pos="1250">
                      <a:schemeClr val="tx1"/>
                    </a:gs>
                    <a:gs pos="100000">
                      <a:schemeClr val="tx1"/>
                    </a:gs>
                  </a:gsLst>
                  <a:lin ang="5400000" scaled="0"/>
                </a:gradFill>
                <a:latin typeface="+mn-lt"/>
              </a:rPr>
              <a:t>Hosting: </a:t>
            </a:r>
            <a:r>
              <a:rPr lang="en-US" sz="2000" dirty="0" err="1">
                <a:gradFill>
                  <a:gsLst>
                    <a:gs pos="1250">
                      <a:schemeClr val="tx1"/>
                    </a:gs>
                    <a:gs pos="100000">
                      <a:schemeClr val="tx1"/>
                    </a:gs>
                  </a:gsLst>
                  <a:lin ang="5400000" scaled="0"/>
                </a:gradFill>
                <a:latin typeface="+mn-lt"/>
              </a:rPr>
              <a:t>Autohosted</a:t>
            </a:r>
            <a:endParaRPr lang="en-US" sz="2000" dirty="0">
              <a:gradFill>
                <a:gsLst>
                  <a:gs pos="1250">
                    <a:schemeClr val="tx1"/>
                  </a:gs>
                  <a:gs pos="100000">
                    <a:schemeClr val="tx1"/>
                  </a:gs>
                </a:gsLst>
                <a:lin ang="5400000" scaled="0"/>
              </a:gradFill>
              <a:latin typeface="+mn-lt"/>
            </a:endParaRPr>
          </a:p>
          <a:p>
            <a:r>
              <a:rPr lang="en-US" sz="2000" dirty="0">
                <a:gradFill>
                  <a:gsLst>
                    <a:gs pos="1250">
                      <a:schemeClr val="tx1"/>
                    </a:gs>
                    <a:gs pos="100000">
                      <a:schemeClr val="tx1"/>
                    </a:gs>
                  </a:gsLst>
                  <a:lin ang="5400000" scaled="0"/>
                </a:gradFill>
                <a:latin typeface="+mn-lt"/>
              </a:rPr>
              <a:t>UX: full-screen and app part</a:t>
            </a:r>
          </a:p>
          <a:p>
            <a:r>
              <a:rPr lang="en-US" sz="2000" dirty="0">
                <a:gradFill>
                  <a:gsLst>
                    <a:gs pos="1250">
                      <a:schemeClr val="tx1"/>
                    </a:gs>
                    <a:gs pos="100000">
                      <a:schemeClr val="tx1"/>
                    </a:gs>
                  </a:gsLst>
                  <a:lin ang="5400000" scaled="0"/>
                </a:gradFill>
                <a:latin typeface="+mn-lt"/>
              </a:rPr>
              <a:t>APIs: mixture of CSOM and SSOM</a:t>
            </a:r>
          </a:p>
          <a:p>
            <a:r>
              <a:rPr lang="en-US" sz="2000" dirty="0">
                <a:gradFill>
                  <a:gsLst>
                    <a:gs pos="1250">
                      <a:schemeClr val="tx1"/>
                    </a:gs>
                    <a:gs pos="100000">
                      <a:schemeClr val="tx1"/>
                    </a:gs>
                  </a:gsLst>
                  <a:lin ang="5400000" scaled="0"/>
                </a:gradFill>
                <a:latin typeface="+mn-lt"/>
              </a:rPr>
              <a:t>Storage: SharePoint List</a:t>
            </a:r>
          </a:p>
          <a:p>
            <a:r>
              <a:rPr lang="en-US" sz="2000" dirty="0">
                <a:gradFill>
                  <a:gsLst>
                    <a:gs pos="1250">
                      <a:schemeClr val="tx1"/>
                    </a:gs>
                    <a:gs pos="100000">
                      <a:schemeClr val="tx1"/>
                    </a:gs>
                  </a:gsLst>
                  <a:lin ang="5400000" scaled="0"/>
                </a:gradFill>
                <a:latin typeface="+mn-lt"/>
              </a:rPr>
              <a:t>App Roles/Admin: Not Applicable</a:t>
            </a:r>
            <a:endParaRPr lang="en-US" sz="2000" dirty="0" smtClean="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305004969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Demo - Employee Recognition Part </a:t>
            </a:r>
            <a:r>
              <a:rPr lang="en-US" dirty="0" smtClean="0"/>
              <a:t>2</a:t>
            </a:r>
            <a:endParaRPr lang="en-US" dirty="0"/>
          </a:p>
        </p:txBody>
      </p:sp>
      <p:sp>
        <p:nvSpPr>
          <p:cNvPr id="4" name="Text Placeholder 3"/>
          <p:cNvSpPr>
            <a:spLocks noGrp="1"/>
          </p:cNvSpPr>
          <p:nvPr>
            <p:ph type="body" sz="quarter" idx="10"/>
          </p:nvPr>
        </p:nvSpPr>
        <p:spPr/>
        <p:txBody>
          <a:bodyPr/>
          <a:lstStyle/>
          <a:p>
            <a:r>
              <a:rPr lang="en-US" dirty="0" smtClean="0"/>
              <a:t>Requirements (same as previous, except the following)</a:t>
            </a:r>
            <a:endParaRPr lang="en-US" dirty="0"/>
          </a:p>
          <a:p>
            <a:r>
              <a:rPr lang="en-US" sz="2000" dirty="0" smtClean="0">
                <a:gradFill>
                  <a:gsLst>
                    <a:gs pos="1250">
                      <a:schemeClr val="tx1"/>
                    </a:gs>
                    <a:gs pos="100000">
                      <a:schemeClr val="tx1"/>
                    </a:gs>
                  </a:gsLst>
                  <a:lin ang="5400000" scaled="0"/>
                </a:gradFill>
                <a:latin typeface="+mn-lt"/>
              </a:rPr>
              <a:t>Allow users to select badges to go with the recognition (ex: Going Green, Community Ninja, </a:t>
            </a:r>
            <a:r>
              <a:rPr lang="en-US" sz="2000" dirty="0" err="1" smtClean="0">
                <a:gradFill>
                  <a:gsLst>
                    <a:gs pos="1250">
                      <a:schemeClr val="tx1"/>
                    </a:gs>
                    <a:gs pos="100000">
                      <a:schemeClr val="tx1"/>
                    </a:gs>
                  </a:gsLst>
                  <a:lin ang="5400000" scaled="0"/>
                </a:gradFill>
                <a:latin typeface="+mn-lt"/>
              </a:rPr>
              <a:t>etc</a:t>
            </a:r>
            <a:r>
              <a:rPr lang="en-US" sz="2000" dirty="0" smtClean="0">
                <a:gradFill>
                  <a:gsLst>
                    <a:gs pos="1250">
                      <a:schemeClr val="tx1"/>
                    </a:gs>
                    <a:gs pos="100000">
                      <a:schemeClr val="tx1"/>
                    </a:gs>
                  </a:gsLst>
                  <a:lin ang="5400000" scaled="0"/>
                </a:gradFill>
                <a:latin typeface="+mn-lt"/>
              </a:rPr>
              <a:t>)</a:t>
            </a:r>
          </a:p>
          <a:p>
            <a:r>
              <a:rPr lang="en-US" sz="2000" dirty="0" smtClean="0">
                <a:gradFill>
                  <a:gsLst>
                    <a:gs pos="1250">
                      <a:schemeClr val="tx1"/>
                    </a:gs>
                    <a:gs pos="100000">
                      <a:schemeClr val="tx1"/>
                    </a:gs>
                  </a:gsLst>
                  <a:lin ang="5400000" scaled="0"/>
                </a:gradFill>
                <a:latin typeface="+mn-lt"/>
              </a:rPr>
              <a:t>Allow </a:t>
            </a:r>
            <a:r>
              <a:rPr lang="en-US" sz="2000" dirty="0">
                <a:gradFill>
                  <a:gsLst>
                    <a:gs pos="1250">
                      <a:schemeClr val="tx1"/>
                    </a:gs>
                    <a:gs pos="100000">
                      <a:schemeClr val="tx1"/>
                    </a:gs>
                  </a:gsLst>
                  <a:lin ang="5400000" scaled="0"/>
                </a:gradFill>
                <a:latin typeface="+mn-lt"/>
              </a:rPr>
              <a:t>app administrators to configure quotas and notification settings</a:t>
            </a:r>
          </a:p>
          <a:p>
            <a:r>
              <a:rPr lang="en-US" sz="2000" dirty="0">
                <a:gradFill>
                  <a:gsLst>
                    <a:gs pos="1250">
                      <a:schemeClr val="tx1"/>
                    </a:gs>
                    <a:gs pos="100000">
                      <a:schemeClr val="tx1"/>
                    </a:gs>
                  </a:gsLst>
                  <a:lin ang="5400000" scaled="0"/>
                </a:gradFill>
                <a:latin typeface="+mn-lt"/>
              </a:rPr>
              <a:t>Provide reports of recognition </a:t>
            </a:r>
            <a:r>
              <a:rPr lang="en-US" sz="2000" dirty="0" smtClean="0">
                <a:gradFill>
                  <a:gsLst>
                    <a:gs pos="1250">
                      <a:schemeClr val="tx1"/>
                    </a:gs>
                    <a:gs pos="100000">
                      <a:schemeClr val="tx1"/>
                    </a:gs>
                  </a:gsLst>
                  <a:lin ang="5400000" scaled="0"/>
                </a:gradFill>
                <a:latin typeface="+mn-lt"/>
              </a:rPr>
              <a:t>history</a:t>
            </a:r>
          </a:p>
          <a:p>
            <a:r>
              <a:rPr lang="en-US" dirty="0" smtClean="0"/>
              <a:t>Design Decisions</a:t>
            </a:r>
            <a:endParaRPr lang="en-US" dirty="0"/>
          </a:p>
          <a:p>
            <a:r>
              <a:rPr lang="en-US" sz="2000" dirty="0">
                <a:gradFill>
                  <a:gsLst>
                    <a:gs pos="1250">
                      <a:schemeClr val="tx1"/>
                    </a:gs>
                    <a:gs pos="100000">
                      <a:schemeClr val="tx1"/>
                    </a:gs>
                  </a:gsLst>
                  <a:lin ang="5400000" scaled="0"/>
                </a:gradFill>
                <a:latin typeface="+mn-lt"/>
              </a:rPr>
              <a:t>Hosting: </a:t>
            </a:r>
            <a:r>
              <a:rPr lang="en-US" sz="2000" dirty="0" err="1">
                <a:gradFill>
                  <a:gsLst>
                    <a:gs pos="1250">
                      <a:schemeClr val="tx1"/>
                    </a:gs>
                    <a:gs pos="100000">
                      <a:schemeClr val="tx1"/>
                    </a:gs>
                  </a:gsLst>
                  <a:lin ang="5400000" scaled="0"/>
                </a:gradFill>
                <a:latin typeface="+mn-lt"/>
              </a:rPr>
              <a:t>Autohosted</a:t>
            </a:r>
            <a:endParaRPr lang="en-US" sz="2000" dirty="0">
              <a:gradFill>
                <a:gsLst>
                  <a:gs pos="1250">
                    <a:schemeClr val="tx1"/>
                  </a:gs>
                  <a:gs pos="100000">
                    <a:schemeClr val="tx1"/>
                  </a:gs>
                </a:gsLst>
                <a:lin ang="5400000" scaled="0"/>
              </a:gradFill>
              <a:latin typeface="+mn-lt"/>
            </a:endParaRPr>
          </a:p>
          <a:p>
            <a:r>
              <a:rPr lang="en-US" sz="2000" dirty="0">
                <a:gradFill>
                  <a:gsLst>
                    <a:gs pos="1250">
                      <a:schemeClr val="tx1"/>
                    </a:gs>
                    <a:gs pos="100000">
                      <a:schemeClr val="tx1"/>
                    </a:gs>
                  </a:gsLst>
                  <a:lin ang="5400000" scaled="0"/>
                </a:gradFill>
                <a:latin typeface="+mn-lt"/>
              </a:rPr>
              <a:t>UX: full-screen and app part</a:t>
            </a:r>
          </a:p>
          <a:p>
            <a:r>
              <a:rPr lang="en-US" sz="2000" dirty="0">
                <a:gradFill>
                  <a:gsLst>
                    <a:gs pos="1250">
                      <a:schemeClr val="tx1"/>
                    </a:gs>
                    <a:gs pos="100000">
                      <a:schemeClr val="tx1"/>
                    </a:gs>
                  </a:gsLst>
                  <a:lin ang="5400000" scaled="0"/>
                </a:gradFill>
                <a:latin typeface="+mn-lt"/>
              </a:rPr>
              <a:t>APIs: mixture of CSOM and SSOM</a:t>
            </a:r>
          </a:p>
          <a:p>
            <a:r>
              <a:rPr lang="en-US" sz="2000" dirty="0">
                <a:gradFill>
                  <a:gsLst>
                    <a:gs pos="1250">
                      <a:schemeClr val="tx1"/>
                    </a:gs>
                    <a:gs pos="100000">
                      <a:schemeClr val="tx1"/>
                    </a:gs>
                  </a:gsLst>
                  <a:lin ang="5400000" scaled="0"/>
                </a:gradFill>
                <a:latin typeface="+mn-lt"/>
              </a:rPr>
              <a:t>Storage: SQL Azure (much better for reporting</a:t>
            </a:r>
            <a:r>
              <a:rPr lang="en-US" sz="2000" dirty="0" smtClean="0">
                <a:gradFill>
                  <a:gsLst>
                    <a:gs pos="1250">
                      <a:schemeClr val="tx1"/>
                    </a:gs>
                    <a:gs pos="100000">
                      <a:schemeClr val="tx1"/>
                    </a:gs>
                  </a:gsLst>
                  <a:lin ang="5400000" scaled="0"/>
                </a:gradFill>
                <a:latin typeface="+mn-lt"/>
              </a:rPr>
              <a:t>) for data and SharePoint Library for badges</a:t>
            </a:r>
            <a:endParaRPr lang="en-US" sz="2000" dirty="0">
              <a:gradFill>
                <a:gsLst>
                  <a:gs pos="1250">
                    <a:schemeClr val="tx1"/>
                  </a:gs>
                  <a:gs pos="100000">
                    <a:schemeClr val="tx1"/>
                  </a:gs>
                </a:gsLst>
                <a:lin ang="5400000" scaled="0"/>
              </a:gradFill>
              <a:latin typeface="+mn-lt"/>
            </a:endParaRPr>
          </a:p>
          <a:p>
            <a:r>
              <a:rPr lang="en-US" sz="2000" dirty="0">
                <a:gradFill>
                  <a:gsLst>
                    <a:gs pos="1250">
                      <a:schemeClr val="tx1"/>
                    </a:gs>
                    <a:gs pos="100000">
                      <a:schemeClr val="tx1"/>
                    </a:gs>
                  </a:gsLst>
                  <a:lin ang="5400000" scaled="0"/>
                </a:gradFill>
                <a:latin typeface="+mn-lt"/>
              </a:rPr>
              <a:t>App Roles/Admin: User permissions from SharePoint app web</a:t>
            </a:r>
            <a:endParaRPr lang="en-US" sz="2000" dirty="0" smtClean="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408107652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Building </a:t>
            </a:r>
            <a:r>
              <a:rPr lang="en-US" dirty="0" err="1"/>
              <a:t>Autohosted</a:t>
            </a:r>
            <a:r>
              <a:rPr lang="en-US" dirty="0"/>
              <a:t> Apps for SharePoint 2013</a:t>
            </a:r>
            <a:r>
              <a:rPr lang="en-US" dirty="0" smtClean="0"/>
              <a:t/>
            </a:r>
            <a:br>
              <a:rPr lang="en-US" dirty="0" smtClean="0"/>
            </a:br>
            <a:endParaRPr lang="en-US" dirty="0"/>
          </a:p>
        </p:txBody>
      </p:sp>
      <p:sp>
        <p:nvSpPr>
          <p:cNvPr id="5" name="Text Placeholder 4"/>
          <p:cNvSpPr>
            <a:spLocks noGrp="1"/>
          </p:cNvSpPr>
          <p:nvPr>
            <p:ph type="body" sz="quarter" idx="12"/>
          </p:nvPr>
        </p:nvSpPr>
        <p:spPr/>
        <p:txBody>
          <a:bodyPr/>
          <a:lstStyle/>
          <a:p>
            <a:r>
              <a:rPr lang="en-US" dirty="0" smtClean="0"/>
              <a:t>Richard diZerega	Nathan Miller</a:t>
            </a:r>
          </a:p>
          <a:p>
            <a:r>
              <a:rPr lang="en-US" dirty="0" smtClean="0"/>
              <a:t>MTC Architect		SharePoint TSP</a:t>
            </a:r>
          </a:p>
        </p:txBody>
      </p:sp>
      <p:sp>
        <p:nvSpPr>
          <p:cNvPr id="2" name="Text Placeholder 1"/>
          <p:cNvSpPr>
            <a:spLocks noGrp="1"/>
          </p:cNvSpPr>
          <p:nvPr>
            <p:ph type="body" sz="quarter" idx="13"/>
          </p:nvPr>
        </p:nvSpPr>
        <p:spPr/>
        <p:txBody>
          <a:bodyPr/>
          <a:lstStyle/>
          <a:p>
            <a:r>
              <a:rPr lang="en-US" dirty="0" smtClean="0"/>
              <a:t>SPC029</a:t>
            </a:r>
            <a:endParaRPr lang="en-US" dirty="0"/>
          </a:p>
        </p:txBody>
      </p:sp>
    </p:spTree>
    <p:extLst>
      <p:ext uri="{BB962C8B-B14F-4D97-AF65-F5344CB8AC3E}">
        <p14:creationId xmlns:p14="http://schemas.microsoft.com/office/powerpoint/2010/main" val="19919804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Advanced Employee Recognition</a:t>
            </a:r>
            <a:endParaRPr lang="en-US" dirty="0"/>
          </a:p>
        </p:txBody>
      </p:sp>
    </p:spTree>
    <p:extLst>
      <p:ext uri="{BB962C8B-B14F-4D97-AF65-F5344CB8AC3E}">
        <p14:creationId xmlns:p14="http://schemas.microsoft.com/office/powerpoint/2010/main" val="770633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Usage Model and Licensing</a:t>
            </a:r>
            <a:endParaRPr lang="en-US" dirty="0"/>
          </a:p>
        </p:txBody>
      </p:sp>
      <p:sp>
        <p:nvSpPr>
          <p:cNvPr id="4" name="Text Placeholder 3"/>
          <p:cNvSpPr>
            <a:spLocks noGrp="1"/>
          </p:cNvSpPr>
          <p:nvPr>
            <p:ph type="body" sz="quarter" idx="10"/>
          </p:nvPr>
        </p:nvSpPr>
        <p:spPr>
          <a:xfrm>
            <a:off x="274638" y="1212850"/>
            <a:ext cx="11887200" cy="5755422"/>
          </a:xfrm>
        </p:spPr>
        <p:txBody>
          <a:bodyPr/>
          <a:lstStyle/>
          <a:p>
            <a:r>
              <a:rPr lang="en-US" dirty="0" smtClean="0"/>
              <a:t>Microsoft-owned Azure account</a:t>
            </a:r>
            <a:endParaRPr lang="en-US" dirty="0"/>
          </a:p>
          <a:p>
            <a:r>
              <a:rPr lang="en-US" sz="2000" dirty="0" smtClean="0">
                <a:gradFill>
                  <a:gsLst>
                    <a:gs pos="1250">
                      <a:schemeClr val="tx1"/>
                    </a:gs>
                    <a:gs pos="100000">
                      <a:schemeClr val="tx1"/>
                    </a:gs>
                  </a:gsLst>
                  <a:lin ang="5400000" scaled="0"/>
                </a:gradFill>
                <a:latin typeface="+mn-lt"/>
              </a:rPr>
              <a:t>All </a:t>
            </a:r>
            <a:r>
              <a:rPr lang="en-US" sz="2000" dirty="0" err="1" smtClean="0">
                <a:gradFill>
                  <a:gsLst>
                    <a:gs pos="1250">
                      <a:schemeClr val="tx1"/>
                    </a:gs>
                    <a:gs pos="100000">
                      <a:schemeClr val="tx1"/>
                    </a:gs>
                  </a:gsLst>
                  <a:lin ang="5400000" scaled="0"/>
                </a:gradFill>
                <a:latin typeface="+mn-lt"/>
              </a:rPr>
              <a:t>autohosted</a:t>
            </a:r>
            <a:r>
              <a:rPr lang="en-US" sz="2000" dirty="0" smtClean="0">
                <a:gradFill>
                  <a:gsLst>
                    <a:gs pos="1250">
                      <a:schemeClr val="tx1"/>
                    </a:gs>
                    <a:gs pos="100000">
                      <a:schemeClr val="tx1"/>
                    </a:gs>
                  </a:gsLst>
                  <a:lin ang="5400000" scaled="0"/>
                </a:gradFill>
                <a:latin typeface="+mn-lt"/>
              </a:rPr>
              <a:t> apps for SharePoint are provisioned into a Microsoft-owned Azure account that only Microsoft </a:t>
            </a:r>
            <a:r>
              <a:rPr lang="en-US" sz="2000" dirty="0">
                <a:gradFill>
                  <a:gsLst>
                    <a:gs pos="1250">
                      <a:schemeClr val="tx1"/>
                    </a:gs>
                    <a:gs pos="100000">
                      <a:schemeClr val="tx1"/>
                    </a:gs>
                  </a:gsLst>
                  <a:lin ang="5400000" scaled="0"/>
                </a:gradFill>
                <a:latin typeface="+mn-lt"/>
              </a:rPr>
              <a:t>h</a:t>
            </a:r>
            <a:r>
              <a:rPr lang="en-US" sz="2000" dirty="0" smtClean="0">
                <a:gradFill>
                  <a:gsLst>
                    <a:gs pos="1250">
                      <a:schemeClr val="tx1"/>
                    </a:gs>
                    <a:gs pos="100000">
                      <a:schemeClr val="tx1"/>
                    </a:gs>
                  </a:gsLst>
                  <a:lin ang="5400000" scaled="0"/>
                </a:gradFill>
                <a:latin typeface="+mn-lt"/>
              </a:rPr>
              <a:t>as access to</a:t>
            </a:r>
          </a:p>
          <a:p>
            <a:r>
              <a:rPr lang="en-US" dirty="0" smtClean="0"/>
              <a:t>Licensing through Tenant</a:t>
            </a:r>
            <a:endParaRPr lang="en-US" dirty="0"/>
          </a:p>
          <a:p>
            <a:r>
              <a:rPr lang="en-US" sz="2000" dirty="0" smtClean="0">
                <a:gradFill>
                  <a:gsLst>
                    <a:gs pos="1250">
                      <a:schemeClr val="tx1"/>
                    </a:gs>
                    <a:gs pos="100000">
                      <a:schemeClr val="tx1"/>
                    </a:gs>
                  </a:gsLst>
                  <a:lin ang="5400000" scaled="0"/>
                </a:gradFill>
                <a:latin typeface="+mn-lt"/>
              </a:rPr>
              <a:t>Azure hosting costs passed through to tenant…developer doesn’t pay for hosting</a:t>
            </a:r>
          </a:p>
          <a:p>
            <a:r>
              <a:rPr lang="en-US" dirty="0" smtClean="0"/>
              <a:t>App Catalog</a:t>
            </a:r>
            <a:endParaRPr lang="en-US" dirty="0"/>
          </a:p>
          <a:p>
            <a:r>
              <a:rPr lang="en-US" sz="2000" dirty="0" smtClean="0">
                <a:gradFill>
                  <a:gsLst>
                    <a:gs pos="1250">
                      <a:schemeClr val="tx1"/>
                    </a:gs>
                    <a:gs pos="100000">
                      <a:schemeClr val="tx1"/>
                    </a:gs>
                  </a:gsLst>
                  <a:lin ang="5400000" scaled="0"/>
                </a:gradFill>
                <a:latin typeface="+mn-lt"/>
              </a:rPr>
              <a:t>Great for company-specific customizations</a:t>
            </a:r>
          </a:p>
          <a:p>
            <a:r>
              <a:rPr lang="en-US" sz="2000" dirty="0" smtClean="0">
                <a:gradFill>
                  <a:gsLst>
                    <a:gs pos="1250">
                      <a:schemeClr val="tx1"/>
                    </a:gs>
                    <a:gs pos="100000">
                      <a:schemeClr val="tx1"/>
                    </a:gs>
                  </a:gsLst>
                  <a:lin ang="5400000" scaled="0"/>
                </a:gradFill>
                <a:latin typeface="+mn-lt"/>
              </a:rPr>
              <a:t>1 app hosting license  = 1 user / app / month</a:t>
            </a:r>
          </a:p>
          <a:p>
            <a:r>
              <a:rPr lang="en-US" sz="2000" dirty="0" smtClean="0">
                <a:gradFill>
                  <a:gsLst>
                    <a:gs pos="1250">
                      <a:schemeClr val="tx1"/>
                    </a:gs>
                    <a:gs pos="100000">
                      <a:schemeClr val="tx1"/>
                    </a:gs>
                  </a:gsLst>
                  <a:lin ang="5400000" scaled="0"/>
                </a:gradFill>
                <a:latin typeface="+mn-lt"/>
              </a:rPr>
              <a:t>Initial number of free licenses, but more available for purchase by tenant admins</a:t>
            </a:r>
          </a:p>
          <a:p>
            <a:r>
              <a:rPr lang="en-US" dirty="0" smtClean="0"/>
              <a:t>SharePoint Store</a:t>
            </a:r>
            <a:endParaRPr lang="en-US" dirty="0"/>
          </a:p>
          <a:p>
            <a:r>
              <a:rPr lang="en-US" sz="2000" dirty="0" smtClean="0">
                <a:gradFill>
                  <a:gsLst>
                    <a:gs pos="1250">
                      <a:schemeClr val="tx1"/>
                    </a:gs>
                    <a:gs pos="100000">
                      <a:schemeClr val="tx1"/>
                    </a:gs>
                  </a:gsLst>
                  <a:lin ang="5400000" scaled="0"/>
                </a:gradFill>
                <a:latin typeface="+mn-lt"/>
              </a:rPr>
              <a:t>Great for ISVs or developers looking capitalize on the app model</a:t>
            </a:r>
          </a:p>
          <a:p>
            <a:r>
              <a:rPr lang="en-US" sz="2000" dirty="0" smtClean="0">
                <a:gradFill>
                  <a:gsLst>
                    <a:gs pos="1250">
                      <a:schemeClr val="tx1"/>
                    </a:gs>
                    <a:gs pos="100000">
                      <a:schemeClr val="tx1"/>
                    </a:gs>
                  </a:gsLst>
                  <a:lin ang="5400000" scaled="0"/>
                </a:gradFill>
                <a:latin typeface="+mn-lt"/>
              </a:rPr>
              <a:t>Support for </a:t>
            </a:r>
            <a:r>
              <a:rPr lang="en-US" sz="2000" dirty="0" err="1" smtClean="0">
                <a:gradFill>
                  <a:gsLst>
                    <a:gs pos="1250">
                      <a:schemeClr val="tx1"/>
                    </a:gs>
                    <a:gs pos="100000">
                      <a:schemeClr val="tx1"/>
                    </a:gs>
                  </a:gsLst>
                  <a:lin ang="5400000" scaled="0"/>
                </a:gradFill>
                <a:latin typeface="+mn-lt"/>
              </a:rPr>
              <a:t>autohosted</a:t>
            </a:r>
            <a:r>
              <a:rPr lang="en-US" sz="2000" dirty="0" smtClean="0">
                <a:gradFill>
                  <a:gsLst>
                    <a:gs pos="1250">
                      <a:schemeClr val="tx1"/>
                    </a:gs>
                    <a:gs pos="100000">
                      <a:schemeClr val="tx1"/>
                    </a:gs>
                  </a:gsLst>
                  <a:lin ang="5400000" scaled="0"/>
                </a:gradFill>
                <a:latin typeface="+mn-lt"/>
              </a:rPr>
              <a:t> apps is coming soon to the SharePoint store</a:t>
            </a:r>
            <a:endParaRPr lang="en-US" sz="2000" dirty="0">
              <a:gradFill>
                <a:gsLst>
                  <a:gs pos="1250">
                    <a:schemeClr val="tx1"/>
                  </a:gs>
                  <a:gs pos="100000">
                    <a:schemeClr val="tx1"/>
                  </a:gs>
                </a:gsLst>
                <a:lin ang="5400000" scaled="0"/>
              </a:gradFill>
              <a:latin typeface="+mn-lt"/>
            </a:endParaRPr>
          </a:p>
          <a:p>
            <a:endParaRPr lang="en-US" sz="2000" dirty="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163036891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Usage Quotas/Throttlin</a:t>
            </a:r>
            <a:r>
              <a:rPr lang="en-US" dirty="0"/>
              <a:t>g</a:t>
            </a:r>
          </a:p>
        </p:txBody>
      </p:sp>
      <p:graphicFrame>
        <p:nvGraphicFramePr>
          <p:cNvPr id="2" name="Table 1"/>
          <p:cNvGraphicFramePr>
            <a:graphicFrameLocks noGrp="1"/>
          </p:cNvGraphicFramePr>
          <p:nvPr>
            <p:extLst>
              <p:ext uri="{D42A27DB-BD31-4B8C-83A1-F6EECF244321}">
                <p14:modId xmlns:p14="http://schemas.microsoft.com/office/powerpoint/2010/main" val="798384922"/>
              </p:ext>
            </p:extLst>
          </p:nvPr>
        </p:nvGraphicFramePr>
        <p:xfrm>
          <a:off x="884236" y="1683702"/>
          <a:ext cx="10820400" cy="3108960"/>
        </p:xfrm>
        <a:graphic>
          <a:graphicData uri="http://schemas.openxmlformats.org/drawingml/2006/table">
            <a:tbl>
              <a:tblPr firstRow="1" bandRow="1">
                <a:tableStyleId>{5C22544A-7EE6-4342-B048-85BDC9FD1C3A}</a:tableStyleId>
              </a:tblPr>
              <a:tblGrid>
                <a:gridCol w="2819401"/>
                <a:gridCol w="2590799"/>
                <a:gridCol w="2705100"/>
                <a:gridCol w="2705100"/>
              </a:tblGrid>
              <a:tr h="370840">
                <a:tc>
                  <a:txBody>
                    <a:bodyPr/>
                    <a:lstStyle/>
                    <a:p>
                      <a:r>
                        <a:rPr lang="en-US" sz="2800" dirty="0" smtClean="0"/>
                        <a:t>Usage Quota</a:t>
                      </a:r>
                      <a:endParaRPr lang="en-US" sz="2800" dirty="0"/>
                    </a:p>
                  </a:txBody>
                  <a:tcPr/>
                </a:tc>
                <a:tc>
                  <a:txBody>
                    <a:bodyPr/>
                    <a:lstStyle/>
                    <a:p>
                      <a:r>
                        <a:rPr lang="en-US" sz="2800" dirty="0" smtClean="0"/>
                        <a:t>1 User</a:t>
                      </a:r>
                      <a:endParaRPr lang="en-US" sz="2800" dirty="0"/>
                    </a:p>
                  </a:txBody>
                  <a:tcPr/>
                </a:tc>
                <a:tc>
                  <a:txBody>
                    <a:bodyPr/>
                    <a:lstStyle/>
                    <a:p>
                      <a:r>
                        <a:rPr lang="en-US" sz="2800" dirty="0" smtClean="0"/>
                        <a:t>25</a:t>
                      </a:r>
                      <a:r>
                        <a:rPr lang="en-US" sz="2800" baseline="0" dirty="0" smtClean="0"/>
                        <a:t> Users</a:t>
                      </a:r>
                      <a:endParaRPr lang="en-US" sz="2800" dirty="0"/>
                    </a:p>
                  </a:txBody>
                  <a:tcPr/>
                </a:tc>
                <a:tc>
                  <a:txBody>
                    <a:bodyPr/>
                    <a:lstStyle/>
                    <a:p>
                      <a:r>
                        <a:rPr lang="en-US" sz="2800" dirty="0" smtClean="0"/>
                        <a:t>250+ Users</a:t>
                      </a:r>
                      <a:endParaRPr lang="en-US" sz="2800" dirty="0"/>
                    </a:p>
                  </a:txBody>
                  <a:tcPr/>
                </a:tc>
              </a:tr>
              <a:tr h="370840">
                <a:tc>
                  <a:txBody>
                    <a:bodyPr/>
                    <a:lstStyle/>
                    <a:p>
                      <a:r>
                        <a:rPr lang="en-US" sz="2800" dirty="0" smtClean="0"/>
                        <a:t>CPU Time (Daily)</a:t>
                      </a:r>
                      <a:endParaRPr lang="en-US" sz="2800" dirty="0"/>
                    </a:p>
                  </a:txBody>
                  <a:tcPr/>
                </a:tc>
                <a:tc>
                  <a:txBody>
                    <a:bodyPr/>
                    <a:lstStyle/>
                    <a:p>
                      <a:pPr algn="ctr"/>
                      <a:r>
                        <a:rPr lang="en-US" sz="2800" dirty="0" smtClean="0"/>
                        <a:t>25 min / day</a:t>
                      </a:r>
                      <a:endParaRPr lang="en-US" sz="2800" dirty="0"/>
                    </a:p>
                  </a:txBody>
                  <a:tcPr/>
                </a:tc>
                <a:tc>
                  <a:txBody>
                    <a:bodyPr/>
                    <a:lstStyle/>
                    <a:p>
                      <a:pPr algn="ctr"/>
                      <a:r>
                        <a:rPr lang="en-US" sz="2800" dirty="0" smtClean="0"/>
                        <a:t>100 min /</a:t>
                      </a:r>
                      <a:r>
                        <a:rPr lang="en-US" sz="2800" baseline="0" dirty="0" smtClean="0"/>
                        <a:t> day</a:t>
                      </a:r>
                      <a:endParaRPr lang="en-US" sz="2800" dirty="0"/>
                    </a:p>
                  </a:txBody>
                  <a:tcPr/>
                </a:tc>
                <a:tc>
                  <a:txBody>
                    <a:bodyPr/>
                    <a:lstStyle/>
                    <a:p>
                      <a:pPr algn="ctr"/>
                      <a:r>
                        <a:rPr lang="en-US" sz="2800" dirty="0" smtClean="0"/>
                        <a:t>200 min / day</a:t>
                      </a:r>
                      <a:endParaRPr lang="en-US" sz="2800" dirty="0"/>
                    </a:p>
                  </a:txBody>
                  <a:tcPr/>
                </a:tc>
              </a:tr>
              <a:tr h="370840">
                <a:tc>
                  <a:txBody>
                    <a:bodyPr/>
                    <a:lstStyle/>
                    <a:p>
                      <a:r>
                        <a:rPr lang="en-US" sz="2800" dirty="0" smtClean="0"/>
                        <a:t>CPU Time</a:t>
                      </a:r>
                      <a:r>
                        <a:rPr lang="en-US" sz="2800" baseline="0" dirty="0" smtClean="0"/>
                        <a:t> (5min)</a:t>
                      </a:r>
                      <a:endParaRPr lang="en-US" sz="2800" dirty="0"/>
                    </a:p>
                  </a:txBody>
                  <a:tcPr/>
                </a:tc>
                <a:tc>
                  <a:txBody>
                    <a:bodyPr/>
                    <a:lstStyle/>
                    <a:p>
                      <a:pPr algn="ctr"/>
                      <a:r>
                        <a:rPr lang="en-US" sz="2800" dirty="0" smtClean="0"/>
                        <a:t>2 min</a:t>
                      </a:r>
                      <a:r>
                        <a:rPr lang="en-US" sz="2800" baseline="0" dirty="0" smtClean="0"/>
                        <a:t> / 5 min</a:t>
                      </a:r>
                      <a:endParaRPr lang="en-US" sz="2800" dirty="0"/>
                    </a:p>
                  </a:txBody>
                  <a:tcPr/>
                </a:tc>
                <a:tc>
                  <a:txBody>
                    <a:bodyPr/>
                    <a:lstStyle/>
                    <a:p>
                      <a:pPr algn="ctr"/>
                      <a:r>
                        <a:rPr lang="en-US" sz="2800" dirty="0" smtClean="0"/>
                        <a:t>7</a:t>
                      </a:r>
                      <a:r>
                        <a:rPr lang="en-US" sz="2800" baseline="0" dirty="0" smtClean="0"/>
                        <a:t> min / 5 min</a:t>
                      </a:r>
                      <a:endParaRPr lang="en-US" sz="2800" dirty="0"/>
                    </a:p>
                  </a:txBody>
                  <a:tcPr/>
                </a:tc>
                <a:tc>
                  <a:txBody>
                    <a:bodyPr/>
                    <a:lstStyle/>
                    <a:p>
                      <a:pPr algn="ctr"/>
                      <a:r>
                        <a:rPr lang="en-US" sz="2800" dirty="0" smtClean="0"/>
                        <a:t>13 min / 5 min</a:t>
                      </a:r>
                      <a:endParaRPr lang="en-US" sz="2800" dirty="0"/>
                    </a:p>
                  </a:txBody>
                  <a:tcPr/>
                </a:tc>
              </a:tr>
              <a:tr h="370840">
                <a:tc>
                  <a:txBody>
                    <a:bodyPr/>
                    <a:lstStyle/>
                    <a:p>
                      <a:r>
                        <a:rPr lang="en-US" sz="2800" dirty="0" smtClean="0"/>
                        <a:t>Data Out</a:t>
                      </a:r>
                      <a:endParaRPr lang="en-US" sz="2800" dirty="0"/>
                    </a:p>
                  </a:txBody>
                  <a:tcPr/>
                </a:tc>
                <a:tc>
                  <a:txBody>
                    <a:bodyPr/>
                    <a:lstStyle/>
                    <a:p>
                      <a:pPr algn="ctr"/>
                      <a:r>
                        <a:rPr lang="en-US" sz="2800" dirty="0" smtClean="0"/>
                        <a:t>132MB / day</a:t>
                      </a:r>
                      <a:endParaRPr lang="en-US" sz="2800" dirty="0"/>
                    </a:p>
                  </a:txBody>
                  <a:tcPr/>
                </a:tc>
                <a:tc>
                  <a:txBody>
                    <a:bodyPr/>
                    <a:lstStyle/>
                    <a:p>
                      <a:pPr algn="ctr"/>
                      <a:r>
                        <a:rPr lang="en-US" sz="2800" dirty="0" smtClean="0"/>
                        <a:t>732MB / day</a:t>
                      </a:r>
                      <a:endParaRPr lang="en-US" sz="2800" dirty="0"/>
                    </a:p>
                  </a:txBody>
                  <a:tcPr/>
                </a:tc>
                <a:tc>
                  <a:txBody>
                    <a:bodyPr/>
                    <a:lstStyle/>
                    <a:p>
                      <a:pPr algn="ctr"/>
                      <a:r>
                        <a:rPr lang="en-US" sz="2800" dirty="0" smtClean="0"/>
                        <a:t>1533MB / day</a:t>
                      </a:r>
                      <a:endParaRPr lang="en-US" sz="2800" dirty="0"/>
                    </a:p>
                  </a:txBody>
                  <a:tcPr/>
                </a:tc>
              </a:tr>
              <a:tr h="370840">
                <a:tc>
                  <a:txBody>
                    <a:bodyPr/>
                    <a:lstStyle/>
                    <a:p>
                      <a:r>
                        <a:rPr lang="en-US" sz="2800" dirty="0" smtClean="0"/>
                        <a:t>Storage</a:t>
                      </a:r>
                      <a:endParaRPr lang="en-US" sz="2800" dirty="0"/>
                    </a:p>
                  </a:txBody>
                  <a:tcPr/>
                </a:tc>
                <a:tc>
                  <a:txBody>
                    <a:bodyPr/>
                    <a:lstStyle/>
                    <a:p>
                      <a:pPr algn="ctr"/>
                      <a:r>
                        <a:rPr lang="en-US" sz="2800" dirty="0" smtClean="0"/>
                        <a:t>1GB</a:t>
                      </a:r>
                      <a:endParaRPr lang="en-US" sz="2800" dirty="0"/>
                    </a:p>
                  </a:txBody>
                  <a:tcPr/>
                </a:tc>
                <a:tc>
                  <a:txBody>
                    <a:bodyPr/>
                    <a:lstStyle/>
                    <a:p>
                      <a:pPr algn="ctr"/>
                      <a:r>
                        <a:rPr lang="en-US" sz="2800" dirty="0" smtClean="0"/>
                        <a:t>1GB</a:t>
                      </a:r>
                      <a:endParaRPr lang="en-US" sz="2800" dirty="0"/>
                    </a:p>
                  </a:txBody>
                  <a:tcPr/>
                </a:tc>
                <a:tc>
                  <a:txBody>
                    <a:bodyPr/>
                    <a:lstStyle/>
                    <a:p>
                      <a:pPr algn="ctr"/>
                      <a:r>
                        <a:rPr lang="en-US" sz="2800" dirty="0" smtClean="0"/>
                        <a:t>1GB</a:t>
                      </a:r>
                      <a:endParaRPr lang="en-US" sz="2800" dirty="0"/>
                    </a:p>
                  </a:txBody>
                  <a:tcPr/>
                </a:tc>
              </a:tr>
              <a:tr h="370840">
                <a:tc>
                  <a:txBody>
                    <a:bodyPr/>
                    <a:lstStyle/>
                    <a:p>
                      <a:r>
                        <a:rPr lang="en-US" sz="2800" dirty="0" smtClean="0"/>
                        <a:t>Memory</a:t>
                      </a:r>
                      <a:r>
                        <a:rPr lang="en-US" sz="2800" baseline="0" dirty="0" smtClean="0"/>
                        <a:t> Usage</a:t>
                      </a:r>
                      <a:endParaRPr lang="en-US" sz="2800" dirty="0"/>
                    </a:p>
                  </a:txBody>
                  <a:tcPr/>
                </a:tc>
                <a:tc>
                  <a:txBody>
                    <a:bodyPr/>
                    <a:lstStyle/>
                    <a:p>
                      <a:pPr algn="ctr"/>
                      <a:r>
                        <a:rPr lang="en-US" sz="2800" dirty="0" smtClean="0"/>
                        <a:t>640MB</a:t>
                      </a:r>
                      <a:endParaRPr lang="en-US" sz="2800" dirty="0"/>
                    </a:p>
                  </a:txBody>
                  <a:tcPr/>
                </a:tc>
                <a:tc>
                  <a:txBody>
                    <a:bodyPr/>
                    <a:lstStyle/>
                    <a:p>
                      <a:pPr algn="ctr"/>
                      <a:r>
                        <a:rPr lang="en-US" sz="2800" dirty="0" smtClean="0"/>
                        <a:t>640MB</a:t>
                      </a:r>
                      <a:endParaRPr lang="en-US" sz="2800" dirty="0"/>
                    </a:p>
                  </a:txBody>
                  <a:tcPr/>
                </a:tc>
                <a:tc>
                  <a:txBody>
                    <a:bodyPr/>
                    <a:lstStyle/>
                    <a:p>
                      <a:pPr algn="ctr"/>
                      <a:r>
                        <a:rPr lang="en-US" sz="2800" dirty="0" smtClean="0"/>
                        <a:t>640MB</a:t>
                      </a:r>
                      <a:endParaRPr lang="en-US" sz="2800" dirty="0"/>
                    </a:p>
                  </a:txBody>
                  <a:tcPr/>
                </a:tc>
              </a:tr>
            </a:tbl>
          </a:graphicData>
        </a:graphic>
      </p:graphicFrame>
      <p:sp>
        <p:nvSpPr>
          <p:cNvPr id="5" name="TextBox 4"/>
          <p:cNvSpPr txBox="1"/>
          <p:nvPr/>
        </p:nvSpPr>
        <p:spPr>
          <a:xfrm>
            <a:off x="808037" y="4792662"/>
            <a:ext cx="985641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*Usage quotas can be monitored from SharePoint Online admin portal</a:t>
            </a:r>
          </a:p>
        </p:txBody>
      </p:sp>
    </p:spTree>
    <p:extLst>
      <p:ext uri="{BB962C8B-B14F-4D97-AF65-F5344CB8AC3E}">
        <p14:creationId xmlns:p14="http://schemas.microsoft.com/office/powerpoint/2010/main" val="320590249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Key Takeaways</a:t>
            </a:r>
            <a:endParaRPr lang="en-US" dirty="0"/>
          </a:p>
        </p:txBody>
      </p:sp>
      <p:sp>
        <p:nvSpPr>
          <p:cNvPr id="4" name="Text Placeholder 3"/>
          <p:cNvSpPr>
            <a:spLocks noGrp="1"/>
          </p:cNvSpPr>
          <p:nvPr>
            <p:ph type="body" sz="quarter" idx="10"/>
          </p:nvPr>
        </p:nvSpPr>
        <p:spPr/>
        <p:txBody>
          <a:bodyPr/>
          <a:lstStyle/>
          <a:p>
            <a:r>
              <a:rPr lang="en-US" dirty="0" smtClean="0"/>
              <a:t>Easy to Develop</a:t>
            </a:r>
            <a:endParaRPr lang="en-US" dirty="0"/>
          </a:p>
          <a:p>
            <a:r>
              <a:rPr lang="en-US" sz="2000" dirty="0" smtClean="0">
                <a:gradFill>
                  <a:gsLst>
                    <a:gs pos="1250">
                      <a:schemeClr val="tx1"/>
                    </a:gs>
                    <a:gs pos="100000">
                      <a:schemeClr val="tx1"/>
                    </a:gs>
                  </a:gsLst>
                  <a:lin ang="5400000" scaled="0"/>
                </a:gradFill>
                <a:latin typeface="+mn-lt"/>
              </a:rPr>
              <a:t>Developing </a:t>
            </a:r>
            <a:r>
              <a:rPr lang="en-US" sz="2000" dirty="0" err="1" smtClean="0">
                <a:gradFill>
                  <a:gsLst>
                    <a:gs pos="1250">
                      <a:schemeClr val="tx1"/>
                    </a:gs>
                    <a:gs pos="100000">
                      <a:schemeClr val="tx1"/>
                    </a:gs>
                  </a:gsLst>
                  <a:lin ang="5400000" scaled="0"/>
                </a:gradFill>
                <a:latin typeface="+mn-lt"/>
              </a:rPr>
              <a:t>autohosted</a:t>
            </a:r>
            <a:r>
              <a:rPr lang="en-US" sz="2000" dirty="0" smtClean="0">
                <a:gradFill>
                  <a:gsLst>
                    <a:gs pos="1250">
                      <a:schemeClr val="tx1"/>
                    </a:gs>
                    <a:gs pos="100000">
                      <a:schemeClr val="tx1"/>
                    </a:gs>
                  </a:gsLst>
                  <a:lin ang="5400000" scaled="0"/>
                </a:gradFill>
                <a:latin typeface="+mn-lt"/>
              </a:rPr>
              <a:t> apps leverages familiar tools, simple deployment, and automatic DR</a:t>
            </a:r>
            <a:endParaRPr lang="en-US" sz="2000" dirty="0">
              <a:gradFill>
                <a:gsLst>
                  <a:gs pos="1250">
                    <a:schemeClr val="tx1"/>
                  </a:gs>
                  <a:gs pos="100000">
                    <a:schemeClr val="tx1"/>
                  </a:gs>
                </a:gsLst>
                <a:lin ang="5400000" scaled="0"/>
              </a:gradFill>
              <a:latin typeface="+mn-lt"/>
            </a:endParaRPr>
          </a:p>
          <a:p>
            <a:r>
              <a:rPr lang="en-US" dirty="0" smtClean="0"/>
              <a:t>Simplified Upgrade</a:t>
            </a:r>
          </a:p>
          <a:p>
            <a:r>
              <a:rPr lang="en-US" sz="2000" dirty="0" err="1" smtClean="0">
                <a:gradFill>
                  <a:gsLst>
                    <a:gs pos="1250">
                      <a:schemeClr val="tx1"/>
                    </a:gs>
                    <a:gs pos="100000">
                      <a:schemeClr val="tx1"/>
                    </a:gs>
                  </a:gsLst>
                  <a:lin ang="5400000" scaled="0"/>
                </a:gradFill>
                <a:latin typeface="+mn-lt"/>
              </a:rPr>
              <a:t>Autohosted</a:t>
            </a:r>
            <a:r>
              <a:rPr lang="en-US" sz="2000" dirty="0" smtClean="0">
                <a:gradFill>
                  <a:gsLst>
                    <a:gs pos="1250">
                      <a:schemeClr val="tx1"/>
                    </a:gs>
                    <a:gs pos="100000">
                      <a:schemeClr val="tx1"/>
                    </a:gs>
                  </a:gsLst>
                  <a:lin ang="5400000" scaled="0"/>
                </a:gradFill>
                <a:latin typeface="+mn-lt"/>
              </a:rPr>
              <a:t> apps provide a reliable upgrade path and do not impede farm upgrades/patches</a:t>
            </a:r>
          </a:p>
          <a:p>
            <a:r>
              <a:rPr lang="en-US" dirty="0" smtClean="0"/>
              <a:t>Cloud </a:t>
            </a:r>
            <a:r>
              <a:rPr lang="en-US" dirty="0"/>
              <a:t>R</a:t>
            </a:r>
            <a:r>
              <a:rPr lang="en-US" dirty="0" smtClean="0"/>
              <a:t>eady</a:t>
            </a:r>
          </a:p>
          <a:p>
            <a:r>
              <a:rPr lang="en-US" sz="2000" dirty="0" err="1" smtClean="0">
                <a:gradFill>
                  <a:gsLst>
                    <a:gs pos="1250">
                      <a:schemeClr val="tx1"/>
                    </a:gs>
                    <a:gs pos="100000">
                      <a:schemeClr val="tx1"/>
                    </a:gs>
                  </a:gsLst>
                  <a:lin ang="5400000" scaled="0"/>
                </a:gradFill>
                <a:latin typeface="+mn-lt"/>
              </a:rPr>
              <a:t>Autohosted</a:t>
            </a:r>
            <a:r>
              <a:rPr lang="en-US" sz="2000" dirty="0" smtClean="0">
                <a:gradFill>
                  <a:gsLst>
                    <a:gs pos="1250">
                      <a:schemeClr val="tx1"/>
                    </a:gs>
                    <a:gs pos="100000">
                      <a:schemeClr val="tx1"/>
                    </a:gs>
                  </a:gsLst>
                  <a:lin ang="5400000" scaled="0"/>
                </a:gradFill>
                <a:latin typeface="+mn-lt"/>
              </a:rPr>
              <a:t> apps were developed to provide an uncompromised cloud experience in Office 365</a:t>
            </a:r>
            <a:endParaRPr lang="en-US" sz="2000" dirty="0">
              <a:gradFill>
                <a:gsLst>
                  <a:gs pos="1250">
                    <a:schemeClr val="tx1"/>
                  </a:gs>
                  <a:gs pos="100000">
                    <a:schemeClr val="tx1"/>
                  </a:gs>
                </a:gsLst>
                <a:lin ang="5400000" scaled="0"/>
              </a:gradFill>
              <a:latin typeface="+mn-lt"/>
            </a:endParaRPr>
          </a:p>
          <a:p>
            <a:r>
              <a:rPr lang="en-US" dirty="0" smtClean="0"/>
              <a:t>Rich SharePoint Integration</a:t>
            </a:r>
          </a:p>
          <a:p>
            <a:r>
              <a:rPr lang="en-US" sz="2000" dirty="0" smtClean="0">
                <a:gradFill>
                  <a:gsLst>
                    <a:gs pos="1250">
                      <a:schemeClr val="tx1"/>
                    </a:gs>
                    <a:gs pos="100000">
                      <a:schemeClr val="tx1"/>
                    </a:gs>
                  </a:gsLst>
                  <a:lin ang="5400000" scaled="0"/>
                </a:gradFill>
                <a:latin typeface="+mn-lt"/>
              </a:rPr>
              <a:t>New APIs allow </a:t>
            </a:r>
            <a:r>
              <a:rPr lang="en-US" sz="2000" dirty="0" err="1" smtClean="0">
                <a:gradFill>
                  <a:gsLst>
                    <a:gs pos="1250">
                      <a:schemeClr val="tx1"/>
                    </a:gs>
                    <a:gs pos="100000">
                      <a:schemeClr val="tx1"/>
                    </a:gs>
                  </a:gsLst>
                  <a:lin ang="5400000" scaled="0"/>
                </a:gradFill>
                <a:latin typeface="+mn-lt"/>
              </a:rPr>
              <a:t>autohosted</a:t>
            </a:r>
            <a:r>
              <a:rPr lang="en-US" sz="2000" dirty="0" smtClean="0">
                <a:gradFill>
                  <a:gsLst>
                    <a:gs pos="1250">
                      <a:schemeClr val="tx1"/>
                    </a:gs>
                    <a:gs pos="100000">
                      <a:schemeClr val="tx1"/>
                    </a:gs>
                  </a:gsLst>
                  <a:lin ang="5400000" scaled="0"/>
                </a:gradFill>
                <a:latin typeface="+mn-lt"/>
              </a:rPr>
              <a:t> apps to run from Azure but richly integrate with SharePoint</a:t>
            </a:r>
            <a:endParaRPr lang="en-US" sz="2000" dirty="0">
              <a:gradFill>
                <a:gsLst>
                  <a:gs pos="1250">
                    <a:schemeClr val="tx1"/>
                  </a:gs>
                  <a:gs pos="100000">
                    <a:schemeClr val="tx1"/>
                  </a:gs>
                </a:gsLst>
                <a:lin ang="5400000" scaled="0"/>
              </a:gradFill>
              <a:latin typeface="+mn-lt"/>
            </a:endParaRPr>
          </a:p>
          <a:p>
            <a:r>
              <a:rPr lang="en-US" dirty="0" smtClean="0"/>
              <a:t>Low Cost of Entry for Developers</a:t>
            </a:r>
          </a:p>
          <a:p>
            <a:r>
              <a:rPr lang="en-US" sz="2000" dirty="0" smtClean="0">
                <a:gradFill>
                  <a:gsLst>
                    <a:gs pos="1250">
                      <a:schemeClr val="tx1"/>
                    </a:gs>
                    <a:gs pos="100000">
                      <a:schemeClr val="tx1"/>
                    </a:gs>
                  </a:gsLst>
                  <a:lin ang="5400000" scaled="0"/>
                </a:gradFill>
                <a:latin typeface="+mn-lt"/>
              </a:rPr>
              <a:t>No more bulky development environment…Visual Studio and a tenant</a:t>
            </a:r>
            <a:endParaRPr lang="en-US" sz="2000" dirty="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126865408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Code Samples</a:t>
            </a:r>
            <a:endParaRPr lang="en-US" dirty="0"/>
          </a:p>
        </p:txBody>
      </p:sp>
      <p:sp>
        <p:nvSpPr>
          <p:cNvPr id="4" name="Text Placeholder 3"/>
          <p:cNvSpPr>
            <a:spLocks noGrp="1"/>
          </p:cNvSpPr>
          <p:nvPr>
            <p:ph type="body" sz="quarter" idx="10"/>
          </p:nvPr>
        </p:nvSpPr>
        <p:spPr>
          <a:xfrm>
            <a:off x="274638" y="1212850"/>
            <a:ext cx="11887200" cy="4462760"/>
          </a:xfrm>
        </p:spPr>
        <p:txBody>
          <a:bodyPr/>
          <a:lstStyle/>
          <a:p>
            <a:r>
              <a:rPr lang="en-US" dirty="0" err="1" smtClean="0"/>
              <a:t>Movember</a:t>
            </a:r>
            <a:r>
              <a:rPr lang="en-US" dirty="0" smtClean="0"/>
              <a:t> App for SharePoint</a:t>
            </a:r>
            <a:endParaRPr lang="en-US" dirty="0"/>
          </a:p>
          <a:p>
            <a:r>
              <a:rPr lang="en-US" dirty="0">
                <a:gradFill>
                  <a:gsLst>
                    <a:gs pos="1250">
                      <a:schemeClr val="tx1"/>
                    </a:gs>
                    <a:gs pos="100000">
                      <a:schemeClr val="tx1"/>
                    </a:gs>
                  </a:gsLst>
                  <a:lin ang="5400000" scaled="0"/>
                </a:gradFill>
                <a:latin typeface="+mn-lt"/>
                <a:hlinkClick r:id="rId3"/>
              </a:rPr>
              <a:t>http://</a:t>
            </a:r>
            <a:r>
              <a:rPr lang="en-US" dirty="0" smtClean="0">
                <a:gradFill>
                  <a:gsLst>
                    <a:gs pos="1250">
                      <a:schemeClr val="tx1"/>
                    </a:gs>
                    <a:gs pos="100000">
                      <a:schemeClr val="tx1"/>
                    </a:gs>
                  </a:gsLst>
                  <a:lin ang="5400000" scaled="0"/>
                </a:gradFill>
                <a:latin typeface="+mn-lt"/>
                <a:hlinkClick r:id="rId3"/>
              </a:rPr>
              <a:t>sdrv.ms/ZCGLvn</a:t>
            </a:r>
            <a:endParaRPr lang="en-US" dirty="0" smtClean="0">
              <a:gradFill>
                <a:gsLst>
                  <a:gs pos="1250">
                    <a:schemeClr val="tx1"/>
                  </a:gs>
                  <a:gs pos="100000">
                    <a:schemeClr val="tx1"/>
                  </a:gs>
                </a:gsLst>
                <a:lin ang="5400000" scaled="0"/>
              </a:gradFill>
              <a:latin typeface="+mn-lt"/>
            </a:endParaRPr>
          </a:p>
          <a:p>
            <a:r>
              <a:rPr lang="en-US" dirty="0" smtClean="0"/>
              <a:t>Kudos Employee Recognition App (Basic)</a:t>
            </a:r>
          </a:p>
          <a:p>
            <a:r>
              <a:rPr lang="en-US" dirty="0">
                <a:gradFill>
                  <a:gsLst>
                    <a:gs pos="1250">
                      <a:schemeClr val="tx1"/>
                    </a:gs>
                    <a:gs pos="100000">
                      <a:schemeClr val="tx1"/>
                    </a:gs>
                  </a:gsLst>
                  <a:lin ang="5400000" scaled="0"/>
                </a:gradFill>
                <a:latin typeface="+mn-lt"/>
                <a:hlinkClick r:id="rId4"/>
              </a:rPr>
              <a:t>http://</a:t>
            </a:r>
            <a:r>
              <a:rPr lang="en-US" dirty="0" smtClean="0">
                <a:gradFill>
                  <a:gsLst>
                    <a:gs pos="1250">
                      <a:schemeClr val="tx1"/>
                    </a:gs>
                    <a:gs pos="100000">
                      <a:schemeClr val="tx1"/>
                    </a:gs>
                  </a:gsLst>
                  <a:lin ang="5400000" scaled="0"/>
                </a:gradFill>
                <a:latin typeface="+mn-lt"/>
                <a:hlinkClick r:id="rId4"/>
              </a:rPr>
              <a:t>sdrv.ms/X3KbJQ</a:t>
            </a:r>
            <a:endParaRPr lang="en-US" dirty="0" smtClean="0">
              <a:gradFill>
                <a:gsLst>
                  <a:gs pos="1250">
                    <a:schemeClr val="tx1"/>
                  </a:gs>
                  <a:gs pos="100000">
                    <a:schemeClr val="tx1"/>
                  </a:gs>
                </a:gsLst>
                <a:lin ang="5400000" scaled="0"/>
              </a:gradFill>
              <a:latin typeface="+mn-lt"/>
            </a:endParaRPr>
          </a:p>
          <a:p>
            <a:r>
              <a:rPr lang="en-US" dirty="0" smtClean="0"/>
              <a:t>Kudos </a:t>
            </a:r>
            <a:r>
              <a:rPr lang="en-US" dirty="0"/>
              <a:t>Employee Recognition App </a:t>
            </a:r>
            <a:r>
              <a:rPr lang="en-US" dirty="0" smtClean="0"/>
              <a:t>(Advanced)</a:t>
            </a:r>
            <a:endParaRPr lang="en-US" dirty="0"/>
          </a:p>
          <a:p>
            <a:r>
              <a:rPr lang="en-US" dirty="0">
                <a:gradFill>
                  <a:gsLst>
                    <a:gs pos="1250">
                      <a:schemeClr val="tx1"/>
                    </a:gs>
                    <a:gs pos="100000">
                      <a:schemeClr val="tx1"/>
                    </a:gs>
                  </a:gsLst>
                  <a:lin ang="5400000" scaled="0"/>
                </a:gradFill>
                <a:latin typeface="+mn-lt"/>
                <a:hlinkClick r:id="rId5"/>
              </a:rPr>
              <a:t>http://</a:t>
            </a:r>
            <a:r>
              <a:rPr lang="en-US" dirty="0" smtClean="0">
                <a:gradFill>
                  <a:gsLst>
                    <a:gs pos="1250">
                      <a:schemeClr val="tx1"/>
                    </a:gs>
                    <a:gs pos="100000">
                      <a:schemeClr val="tx1"/>
                    </a:gs>
                  </a:gsLst>
                  <a:lin ang="5400000" scaled="0"/>
                </a:gradFill>
                <a:latin typeface="+mn-lt"/>
                <a:hlinkClick r:id="rId5"/>
              </a:rPr>
              <a:t>sdrv.ms/QEfdFq</a:t>
            </a:r>
            <a:endParaRPr lang="en-US" dirty="0" smtClean="0">
              <a:gradFill>
                <a:gsLst>
                  <a:gs pos="1250">
                    <a:schemeClr val="tx1"/>
                  </a:gs>
                  <a:gs pos="100000">
                    <a:schemeClr val="tx1"/>
                  </a:gs>
                </a:gsLst>
                <a:lin ang="5400000" scaled="0"/>
              </a:gradFill>
              <a:latin typeface="+mn-lt"/>
            </a:endParaRPr>
          </a:p>
          <a:p>
            <a:endParaRPr lang="en-US" sz="2000" dirty="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914395903"/>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215"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8" y="2498276"/>
            <a:ext cx="7071847" cy="4093723"/>
          </a:xfrm>
          <a:prstGeom prst="rect">
            <a:avLst/>
          </a:prstGeom>
        </p:spPr>
        <p:txBody>
          <a:bodyPr lIns="93278" tIns="46639" rIns="93278" bIns="46639"/>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t>Evaluate this session now on </a:t>
            </a:r>
            <a:r>
              <a:rPr lang="en-US" sz="3300" dirty="0" err="1"/>
              <a:t>MySPC</a:t>
            </a:r>
            <a:r>
              <a:rPr lang="en-US" sz="3300" dirty="0"/>
              <a:t> </a:t>
            </a:r>
            <a:br>
              <a:rPr lang="en-US" sz="3300" dirty="0"/>
            </a:br>
            <a:r>
              <a:rPr lang="en-US" sz="3300" dirty="0"/>
              <a:t>using your laptop or mobile device: </a:t>
            </a:r>
            <a:r>
              <a:rPr lang="en-US" sz="2900" dirty="0">
                <a:latin typeface="+mn-lt"/>
                <a:hlinkClick r:id="rId2"/>
              </a:rPr>
              <a:t>http://myspc.sharepointconference.com</a:t>
            </a:r>
            <a:endParaRPr lang="en-US" sz="2900" dirty="0">
              <a:solidFill>
                <a:schemeClr val="tx1"/>
              </a:solidFill>
              <a:latin typeface="+mn-lt"/>
            </a:endParaRPr>
          </a:p>
        </p:txBody>
      </p:sp>
      <p:sp>
        <p:nvSpPr>
          <p:cNvPr id="17" name="Title 9"/>
          <p:cNvSpPr txBox="1">
            <a:spLocks/>
          </p:cNvSpPr>
          <p:nvPr/>
        </p:nvSpPr>
        <p:spPr>
          <a:xfrm>
            <a:off x="482687" y="179226"/>
            <a:ext cx="4736162" cy="1661200"/>
          </a:xfrm>
          <a:prstGeom prst="rect">
            <a:avLst/>
          </a:prstGeom>
        </p:spPr>
        <p:txBody>
          <a:bodyPr vert="horz" wrap="square" lIns="146274" tIns="91422" rIns="146274" bIns="91422"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8200" dirty="0" err="1">
                <a:solidFill>
                  <a:schemeClr val="bg1"/>
                </a:solidFill>
              </a:rPr>
              <a:t>MySPC</a:t>
            </a:r>
            <a:endParaRPr lang="en-US" sz="8200" dirty="0">
              <a:solidFill>
                <a:schemeClr val="bg1"/>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5" y="2434322"/>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5" y="3374962"/>
            <a:ext cx="1572756" cy="2547596"/>
          </a:xfrm>
          <a:prstGeom prst="rect">
            <a:avLst/>
          </a:prstGeom>
        </p:spPr>
      </p:pic>
    </p:spTree>
    <p:extLst>
      <p:ext uri="{BB962C8B-B14F-4D97-AF65-F5344CB8AC3E}">
        <p14:creationId xmlns:p14="http://schemas.microsoft.com/office/powerpoint/2010/main" val="2857224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Questions?</a:t>
            </a:r>
            <a:endParaRPr lang="en-US" dirty="0"/>
          </a:p>
        </p:txBody>
      </p:sp>
    </p:spTree>
    <p:extLst>
      <p:ext uri="{BB962C8B-B14F-4D97-AF65-F5344CB8AC3E}">
        <p14:creationId xmlns:p14="http://schemas.microsoft.com/office/powerpoint/2010/main" val="1752754215"/>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Assumptions</a:t>
            </a:r>
            <a:endParaRPr lang="en-US" dirty="0"/>
          </a:p>
        </p:txBody>
      </p:sp>
      <p:sp>
        <p:nvSpPr>
          <p:cNvPr id="4" name="Text Placeholder 3"/>
          <p:cNvSpPr>
            <a:spLocks noGrp="1"/>
          </p:cNvSpPr>
          <p:nvPr>
            <p:ph type="body" sz="quarter" idx="10"/>
          </p:nvPr>
        </p:nvSpPr>
        <p:spPr>
          <a:xfrm>
            <a:off x="274638" y="1212850"/>
            <a:ext cx="11887200" cy="2923877"/>
          </a:xfrm>
        </p:spPr>
        <p:txBody>
          <a:bodyPr/>
          <a:lstStyle/>
          <a:p>
            <a:r>
              <a:rPr lang="en-US" dirty="0" smtClean="0"/>
              <a:t>Basic knowledge of apps for SharePoint 2013</a:t>
            </a:r>
          </a:p>
          <a:p>
            <a:r>
              <a:rPr lang="en-US" sz="2000" dirty="0" smtClean="0">
                <a:gradFill>
                  <a:gsLst>
                    <a:gs pos="1250">
                      <a:schemeClr val="tx1"/>
                    </a:gs>
                    <a:gs pos="100000">
                      <a:schemeClr val="tx1"/>
                    </a:gs>
                  </a:gsLst>
                  <a:lin ang="5400000" scaled="0"/>
                </a:gradFill>
                <a:latin typeface="+mn-lt"/>
              </a:rPr>
              <a:t>Several previous sessions have illustrated the basics of app for SharePoint, so we assume you have basic understanding of Office 365, strategy behind apps, types of apps, OAuth with SharePoint 2013, 2013 API enhancements, and app tooling in Visual Studio</a:t>
            </a:r>
          </a:p>
          <a:p>
            <a:r>
              <a:rPr lang="en-US" dirty="0" smtClean="0"/>
              <a:t>You are comfortable with 300-level topics and code</a:t>
            </a:r>
          </a:p>
          <a:p>
            <a:r>
              <a:rPr lang="en-US" sz="2000" dirty="0" smtClean="0">
                <a:gradFill>
                  <a:gsLst>
                    <a:gs pos="1250">
                      <a:schemeClr val="tx1"/>
                    </a:gs>
                    <a:gs pos="100000">
                      <a:schemeClr val="tx1"/>
                    </a:gs>
                  </a:gsLst>
                  <a:lin ang="5400000" scaled="0"/>
                </a:gradFill>
                <a:latin typeface="+mn-lt"/>
              </a:rPr>
              <a:t>This is a 300-level development session and we WILL spend considerable time in Visual Studio and reviewing technical topics/code relevant to </a:t>
            </a:r>
            <a:r>
              <a:rPr lang="en-US" sz="2000" dirty="0" err="1" smtClean="0">
                <a:gradFill>
                  <a:gsLst>
                    <a:gs pos="1250">
                      <a:schemeClr val="tx1"/>
                    </a:gs>
                    <a:gs pos="100000">
                      <a:schemeClr val="tx1"/>
                    </a:gs>
                  </a:gsLst>
                  <a:lin ang="5400000" scaled="0"/>
                </a:gradFill>
                <a:latin typeface="+mn-lt"/>
              </a:rPr>
              <a:t>autohosted</a:t>
            </a:r>
            <a:r>
              <a:rPr lang="en-US" sz="2000" dirty="0" smtClean="0">
                <a:gradFill>
                  <a:gsLst>
                    <a:gs pos="1250">
                      <a:schemeClr val="tx1"/>
                    </a:gs>
                    <a:gs pos="100000">
                      <a:schemeClr val="tx1"/>
                    </a:gs>
                  </a:gsLst>
                  <a:lin ang="5400000" scaled="0"/>
                </a:gradFill>
                <a:latin typeface="+mn-lt"/>
              </a:rPr>
              <a:t> apps</a:t>
            </a:r>
          </a:p>
        </p:txBody>
      </p:sp>
    </p:spTree>
    <p:extLst>
      <p:ext uri="{BB962C8B-B14F-4D97-AF65-F5344CB8AC3E}">
        <p14:creationId xmlns:p14="http://schemas.microsoft.com/office/powerpoint/2010/main" val="409473296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Evolution of SharePoint Development</a:t>
            </a:r>
            <a:endParaRPr lang="en-US" dirty="0"/>
          </a:p>
        </p:txBody>
      </p:sp>
      <p:grpSp>
        <p:nvGrpSpPr>
          <p:cNvPr id="9" name="Group 8"/>
          <p:cNvGrpSpPr/>
          <p:nvPr/>
        </p:nvGrpSpPr>
        <p:grpSpPr>
          <a:xfrm>
            <a:off x="198437" y="1214719"/>
            <a:ext cx="3487713" cy="5760651"/>
            <a:chOff x="198437" y="1214719"/>
            <a:chExt cx="3487713" cy="5760651"/>
          </a:xfrm>
        </p:grpSpPr>
        <p:sp>
          <p:nvSpPr>
            <p:cNvPr id="4" name="Rectangle 3"/>
            <p:cNvSpPr/>
            <p:nvPr/>
          </p:nvSpPr>
          <p:spPr bwMode="auto">
            <a:xfrm>
              <a:off x="1028104" y="1820862"/>
              <a:ext cx="1828959"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429" y="2052983"/>
              <a:ext cx="1293727" cy="1349788"/>
            </a:xfrm>
            <a:prstGeom prst="rect">
              <a:avLst/>
            </a:prstGeom>
          </p:spPr>
        </p:pic>
        <p:sp>
          <p:nvSpPr>
            <p:cNvPr id="7" name="TextBox 6"/>
            <p:cNvSpPr txBox="1"/>
            <p:nvPr/>
          </p:nvSpPr>
          <p:spPr>
            <a:xfrm>
              <a:off x="1260987" y="1214719"/>
              <a:ext cx="1363194" cy="794064"/>
            </a:xfrm>
            <a:prstGeom prst="rect">
              <a:avLst/>
            </a:prstGeom>
            <a:noFill/>
          </p:spPr>
          <p:txBody>
            <a:bodyPr wrap="none" lIns="182880" tIns="146304" rIns="182880" bIns="146304" rtlCol="0">
              <a:spAutoFit/>
            </a:bodyPr>
            <a:lstStyle/>
            <a:p>
              <a:pPr algn="ctr">
                <a:lnSpc>
                  <a:spcPct val="90000"/>
                </a:lnSpc>
                <a:spcAft>
                  <a:spcPts val="600"/>
                </a:spcAft>
              </a:pPr>
              <a:r>
                <a:rPr lang="en-US" sz="3600" dirty="0" smtClean="0">
                  <a:gradFill>
                    <a:gsLst>
                      <a:gs pos="2917">
                        <a:srgbClr val="505050"/>
                      </a:gs>
                      <a:gs pos="30000">
                        <a:srgbClr val="505050"/>
                      </a:gs>
                    </a:gsLst>
                    <a:lin ang="5400000" scaled="0"/>
                  </a:gradFill>
                </a:rPr>
                <a:t>2007</a:t>
              </a:r>
            </a:p>
          </p:txBody>
        </p:sp>
        <p:sp>
          <p:nvSpPr>
            <p:cNvPr id="8" name="Rectangle 7"/>
            <p:cNvSpPr/>
            <p:nvPr/>
          </p:nvSpPr>
          <p:spPr bwMode="auto">
            <a:xfrm>
              <a:off x="649472" y="4259262"/>
              <a:ext cx="2590800" cy="1600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SharePoint</a:t>
              </a:r>
            </a:p>
          </p:txBody>
        </p:sp>
        <p:sp>
          <p:nvSpPr>
            <p:cNvPr id="11" name="Right Arrow 10"/>
            <p:cNvSpPr/>
            <p:nvPr/>
          </p:nvSpPr>
          <p:spPr bwMode="auto">
            <a:xfrm rot="5400000">
              <a:off x="1716731" y="3706852"/>
              <a:ext cx="451705" cy="500712"/>
            </a:xfrm>
            <a:prstGeom prst="right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1365365" y="4411789"/>
              <a:ext cx="1154435" cy="9144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IIS</a:t>
              </a:r>
            </a:p>
          </p:txBody>
        </p:sp>
        <p:sp>
          <p:nvSpPr>
            <p:cNvPr id="42" name="TextBox 41"/>
            <p:cNvSpPr txBox="1"/>
            <p:nvPr/>
          </p:nvSpPr>
          <p:spPr>
            <a:xfrm>
              <a:off x="198437" y="5848908"/>
              <a:ext cx="3487713" cy="1126462"/>
            </a:xfrm>
            <a:prstGeom prst="rect">
              <a:avLst/>
            </a:prstGeom>
            <a:noFill/>
          </p:spPr>
          <p:txBody>
            <a:bodyPr wrap="square" lIns="182880" tIns="146304" rIns="182880" bIns="146304" rtlCol="0">
              <a:spAutoFit/>
            </a:bodyPr>
            <a:lstStyle/>
            <a:p>
              <a:pPr algn="ctr">
                <a:lnSpc>
                  <a:spcPct val="90000"/>
                </a:lnSpc>
                <a:spcAft>
                  <a:spcPts val="600"/>
                </a:spcAft>
              </a:pPr>
              <a:r>
                <a:rPr lang="en-US" sz="2000" dirty="0" smtClean="0">
                  <a:gradFill>
                    <a:gsLst>
                      <a:gs pos="2917">
                        <a:srgbClr val="505050"/>
                      </a:gs>
                      <a:gs pos="30000">
                        <a:srgbClr val="505050"/>
                      </a:gs>
                    </a:gsLst>
                    <a:lin ang="5400000" scaled="0"/>
                  </a:gradFill>
                </a:rPr>
                <a:t>Code runs from GAC on same w3wp.exe</a:t>
              </a:r>
              <a:r>
                <a:rPr lang="en-US" sz="2000" dirty="0">
                  <a:gradFill>
                    <a:gsLst>
                      <a:gs pos="2917">
                        <a:srgbClr val="505050"/>
                      </a:gs>
                      <a:gs pos="30000">
                        <a:srgbClr val="505050"/>
                      </a:gs>
                    </a:gsLst>
                    <a:lin ang="5400000" scaled="0"/>
                  </a:gradFill>
                </a:rPr>
                <a:t> </a:t>
              </a:r>
              <a:r>
                <a:rPr lang="en-US" sz="2000" dirty="0" smtClean="0">
                  <a:gradFill>
                    <a:gsLst>
                      <a:gs pos="2917">
                        <a:srgbClr val="505050"/>
                      </a:gs>
                      <a:gs pos="30000">
                        <a:srgbClr val="505050"/>
                      </a:gs>
                    </a:gsLst>
                    <a:lin ang="5400000" scaled="0"/>
                  </a:gradFill>
                </a:rPr>
                <a:t>as SharePoint web application</a:t>
              </a:r>
            </a:p>
          </p:txBody>
        </p:sp>
      </p:grpSp>
      <p:grpSp>
        <p:nvGrpSpPr>
          <p:cNvPr id="14" name="Group 13"/>
          <p:cNvGrpSpPr/>
          <p:nvPr/>
        </p:nvGrpSpPr>
        <p:grpSpPr>
          <a:xfrm>
            <a:off x="3868922" y="1211262"/>
            <a:ext cx="3317824" cy="5764108"/>
            <a:chOff x="3868922" y="1211262"/>
            <a:chExt cx="3317824" cy="5764108"/>
          </a:xfrm>
        </p:grpSpPr>
        <p:sp>
          <p:nvSpPr>
            <p:cNvPr id="26" name="TextBox 25"/>
            <p:cNvSpPr txBox="1"/>
            <p:nvPr/>
          </p:nvSpPr>
          <p:spPr>
            <a:xfrm>
              <a:off x="4846237" y="1211262"/>
              <a:ext cx="1363194" cy="794064"/>
            </a:xfrm>
            <a:prstGeom prst="rect">
              <a:avLst/>
            </a:prstGeom>
            <a:noFill/>
          </p:spPr>
          <p:txBody>
            <a:bodyPr wrap="none" lIns="182880" tIns="146304" rIns="182880" bIns="146304" rtlCol="0">
              <a:spAutoFit/>
            </a:bodyPr>
            <a:lstStyle/>
            <a:p>
              <a:pPr algn="ctr">
                <a:lnSpc>
                  <a:spcPct val="90000"/>
                </a:lnSpc>
                <a:spcAft>
                  <a:spcPts val="600"/>
                </a:spcAft>
              </a:pPr>
              <a:r>
                <a:rPr lang="en-US" sz="3600" dirty="0" smtClean="0">
                  <a:gradFill>
                    <a:gsLst>
                      <a:gs pos="2917">
                        <a:srgbClr val="505050"/>
                      </a:gs>
                      <a:gs pos="30000">
                        <a:srgbClr val="505050"/>
                      </a:gs>
                    </a:gsLst>
                    <a:lin ang="5400000" scaled="0"/>
                  </a:gradFill>
                </a:rPr>
                <a:t>2010</a:t>
              </a:r>
            </a:p>
          </p:txBody>
        </p:sp>
        <p:sp>
          <p:nvSpPr>
            <p:cNvPr id="28" name="Rectangle 27"/>
            <p:cNvSpPr/>
            <p:nvPr/>
          </p:nvSpPr>
          <p:spPr bwMode="auto">
            <a:xfrm>
              <a:off x="4232434" y="4255805"/>
              <a:ext cx="2590800" cy="1600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SharePoint</a:t>
              </a:r>
            </a:p>
          </p:txBody>
        </p:sp>
        <p:sp>
          <p:nvSpPr>
            <p:cNvPr id="30" name="Rectangle 29"/>
            <p:cNvSpPr/>
            <p:nvPr/>
          </p:nvSpPr>
          <p:spPr bwMode="auto">
            <a:xfrm>
              <a:off x="4332513" y="4408205"/>
              <a:ext cx="1154435" cy="9144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IIS</a:t>
              </a:r>
            </a:p>
          </p:txBody>
        </p:sp>
        <p:sp>
          <p:nvSpPr>
            <p:cNvPr id="32" name="Rectangle 31"/>
            <p:cNvSpPr/>
            <p:nvPr/>
          </p:nvSpPr>
          <p:spPr bwMode="auto">
            <a:xfrm>
              <a:off x="5561049" y="4408205"/>
              <a:ext cx="1154435" cy="9144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Sandbox</a:t>
              </a:r>
            </a:p>
          </p:txBody>
        </p:sp>
        <p:sp>
          <p:nvSpPr>
            <p:cNvPr id="38" name="Right Arrow 37"/>
            <p:cNvSpPr/>
            <p:nvPr/>
          </p:nvSpPr>
          <p:spPr bwMode="auto">
            <a:xfrm rot="5400000">
              <a:off x="5301982" y="3706853"/>
              <a:ext cx="451705" cy="500712"/>
            </a:xfrm>
            <a:prstGeom prst="right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3" name="TextBox 42"/>
            <p:cNvSpPr txBox="1"/>
            <p:nvPr/>
          </p:nvSpPr>
          <p:spPr>
            <a:xfrm>
              <a:off x="3868922" y="5848908"/>
              <a:ext cx="3317824" cy="1126462"/>
            </a:xfrm>
            <a:prstGeom prst="rect">
              <a:avLst/>
            </a:prstGeom>
            <a:noFill/>
          </p:spPr>
          <p:txBody>
            <a:bodyPr wrap="square" lIns="182880" tIns="146304" rIns="182880" bIns="146304" rtlCol="0">
              <a:spAutoFit/>
            </a:bodyPr>
            <a:lstStyle/>
            <a:p>
              <a:pPr algn="ctr">
                <a:lnSpc>
                  <a:spcPct val="90000"/>
                </a:lnSpc>
                <a:spcAft>
                  <a:spcPts val="600"/>
                </a:spcAft>
              </a:pPr>
              <a:r>
                <a:rPr lang="en-US" sz="2000" dirty="0" smtClean="0">
                  <a:gradFill>
                    <a:gsLst>
                      <a:gs pos="2917">
                        <a:srgbClr val="505050"/>
                      </a:gs>
                      <a:gs pos="30000">
                        <a:srgbClr val="505050"/>
                      </a:gs>
                    </a:gsLst>
                    <a:lin ang="5400000" scaled="0"/>
                  </a:gradFill>
                </a:rPr>
                <a:t>Code runs on SPUCWorkerProcess.exe or calls </a:t>
              </a:r>
              <a:r>
                <a:rPr lang="en-US" sz="2000" dirty="0" err="1" smtClean="0">
                  <a:gradFill>
                    <a:gsLst>
                      <a:gs pos="2917">
                        <a:srgbClr val="505050"/>
                      </a:gs>
                      <a:gs pos="30000">
                        <a:srgbClr val="505050"/>
                      </a:gs>
                    </a:gsLst>
                    <a:lin ang="5400000" scaled="0"/>
                  </a:gradFill>
                </a:rPr>
                <a:t>client.svc</a:t>
              </a:r>
              <a:r>
                <a:rPr lang="en-US" sz="2000" dirty="0" smtClean="0">
                  <a:gradFill>
                    <a:gsLst>
                      <a:gs pos="2917">
                        <a:srgbClr val="505050"/>
                      </a:gs>
                      <a:gs pos="30000">
                        <a:srgbClr val="505050"/>
                      </a:gs>
                    </a:gsLst>
                    <a:lin ang="5400000" scaled="0"/>
                  </a:gradFill>
                </a:rPr>
                <a:t> (CSOM)</a:t>
              </a:r>
            </a:p>
          </p:txBody>
        </p:sp>
        <p:sp>
          <p:nvSpPr>
            <p:cNvPr id="45" name="Rectangle 44"/>
            <p:cNvSpPr/>
            <p:nvPr/>
          </p:nvSpPr>
          <p:spPr bwMode="auto">
            <a:xfrm>
              <a:off x="4616286" y="1816323"/>
              <a:ext cx="1828959"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7957" y="2068078"/>
              <a:ext cx="1253287" cy="1307595"/>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6570" y="2199616"/>
              <a:ext cx="885656" cy="1203155"/>
            </a:xfrm>
            <a:prstGeom prst="rect">
              <a:avLst/>
            </a:prstGeom>
          </p:spPr>
        </p:pic>
      </p:grpSp>
      <p:grpSp>
        <p:nvGrpSpPr>
          <p:cNvPr id="15" name="Group 14"/>
          <p:cNvGrpSpPr/>
          <p:nvPr/>
        </p:nvGrpSpPr>
        <p:grpSpPr>
          <a:xfrm>
            <a:off x="7815396" y="1214719"/>
            <a:ext cx="4462292" cy="5760651"/>
            <a:chOff x="7815396" y="1214719"/>
            <a:chExt cx="4462292" cy="5760651"/>
          </a:xfrm>
        </p:grpSpPr>
        <p:sp>
          <p:nvSpPr>
            <p:cNvPr id="27" name="TextBox 26"/>
            <p:cNvSpPr txBox="1"/>
            <p:nvPr/>
          </p:nvSpPr>
          <p:spPr>
            <a:xfrm>
              <a:off x="9498019" y="1214719"/>
              <a:ext cx="1363194" cy="794064"/>
            </a:xfrm>
            <a:prstGeom prst="rect">
              <a:avLst/>
            </a:prstGeom>
            <a:noFill/>
          </p:spPr>
          <p:txBody>
            <a:bodyPr wrap="none" lIns="182880" tIns="146304" rIns="182880" bIns="146304" rtlCol="0">
              <a:spAutoFit/>
            </a:bodyPr>
            <a:lstStyle/>
            <a:p>
              <a:pPr algn="ctr">
                <a:lnSpc>
                  <a:spcPct val="90000"/>
                </a:lnSpc>
                <a:spcAft>
                  <a:spcPts val="600"/>
                </a:spcAft>
              </a:pPr>
              <a:r>
                <a:rPr lang="en-US" sz="3600" dirty="0" smtClean="0">
                  <a:gradFill>
                    <a:gsLst>
                      <a:gs pos="2917">
                        <a:srgbClr val="505050"/>
                      </a:gs>
                      <a:gs pos="30000">
                        <a:srgbClr val="505050"/>
                      </a:gs>
                    </a:gsLst>
                    <a:lin ang="5400000" scaled="0"/>
                  </a:gradFill>
                </a:rPr>
                <a:t>2013</a:t>
              </a:r>
            </a:p>
          </p:txBody>
        </p:sp>
        <p:sp>
          <p:nvSpPr>
            <p:cNvPr id="29" name="Rectangle 28"/>
            <p:cNvSpPr/>
            <p:nvPr/>
          </p:nvSpPr>
          <p:spPr bwMode="auto">
            <a:xfrm>
              <a:off x="7815396" y="4259262"/>
              <a:ext cx="2060336" cy="1600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SharePoint</a:t>
              </a:r>
            </a:p>
          </p:txBody>
        </p:sp>
        <p:sp>
          <p:nvSpPr>
            <p:cNvPr id="34" name="Rectangle 33"/>
            <p:cNvSpPr/>
            <p:nvPr/>
          </p:nvSpPr>
          <p:spPr bwMode="auto">
            <a:xfrm>
              <a:off x="7946541" y="4411662"/>
              <a:ext cx="1765382" cy="9144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IIS with _</a:t>
              </a:r>
              <a:r>
                <a:rPr lang="en-US" sz="2400" dirty="0" err="1" smtClean="0">
                  <a:gradFill>
                    <a:gsLst>
                      <a:gs pos="0">
                        <a:srgbClr val="FFFFFF"/>
                      </a:gs>
                      <a:gs pos="100000">
                        <a:srgbClr val="FFFFFF"/>
                      </a:gs>
                    </a:gsLst>
                    <a:lin ang="5400000" scaled="0"/>
                  </a:gradFill>
                  <a:ea typeface="Segoe UI" pitchFamily="34" charset="0"/>
                  <a:cs typeface="Segoe UI" pitchFamily="34" charset="0"/>
                </a:rPr>
                <a:t>api</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7" name="Cloud 36"/>
            <p:cNvSpPr/>
            <p:nvPr/>
          </p:nvSpPr>
          <p:spPr bwMode="auto">
            <a:xfrm>
              <a:off x="10485437" y="4411662"/>
              <a:ext cx="1533943" cy="1199955"/>
            </a:xfrm>
            <a:prstGeom prst="cloud">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1"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App</a:t>
              </a:r>
            </a:p>
          </p:txBody>
        </p:sp>
        <p:sp>
          <p:nvSpPr>
            <p:cNvPr id="39" name="Right Arrow 38"/>
            <p:cNvSpPr/>
            <p:nvPr/>
          </p:nvSpPr>
          <p:spPr bwMode="auto">
            <a:xfrm rot="5400000">
              <a:off x="9323427" y="3706853"/>
              <a:ext cx="451708" cy="500712"/>
            </a:xfrm>
            <a:prstGeom prst="right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0" name="Right Arrow 39"/>
            <p:cNvSpPr/>
            <p:nvPr/>
          </p:nvSpPr>
          <p:spPr bwMode="auto">
            <a:xfrm rot="5400000">
              <a:off x="10480665" y="3845015"/>
              <a:ext cx="728031" cy="500712"/>
            </a:xfrm>
            <a:prstGeom prst="right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1" name="Right Arrow 40"/>
            <p:cNvSpPr/>
            <p:nvPr/>
          </p:nvSpPr>
          <p:spPr bwMode="auto">
            <a:xfrm rot="10800000">
              <a:off x="9954491" y="4805549"/>
              <a:ext cx="451705" cy="500712"/>
            </a:xfrm>
            <a:prstGeom prst="right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4" name="TextBox 43"/>
            <p:cNvSpPr txBox="1"/>
            <p:nvPr/>
          </p:nvSpPr>
          <p:spPr>
            <a:xfrm>
              <a:off x="8081544" y="5848908"/>
              <a:ext cx="4196144" cy="1126462"/>
            </a:xfrm>
            <a:prstGeom prst="rect">
              <a:avLst/>
            </a:prstGeom>
            <a:noFill/>
          </p:spPr>
          <p:txBody>
            <a:bodyPr wrap="square" lIns="182880" tIns="146304" rIns="182880" bIns="146304" rtlCol="0">
              <a:spAutoFit/>
            </a:bodyPr>
            <a:lstStyle/>
            <a:p>
              <a:pPr algn="ctr">
                <a:lnSpc>
                  <a:spcPct val="90000"/>
                </a:lnSpc>
                <a:spcAft>
                  <a:spcPts val="600"/>
                </a:spcAft>
              </a:pPr>
              <a:r>
                <a:rPr lang="en-US" sz="2000" dirty="0" smtClean="0">
                  <a:gradFill>
                    <a:gsLst>
                      <a:gs pos="2917">
                        <a:srgbClr val="505050"/>
                      </a:gs>
                      <a:gs pos="30000">
                        <a:srgbClr val="505050"/>
                      </a:gs>
                    </a:gsLst>
                    <a:lin ang="5400000" scaled="0"/>
                  </a:gradFill>
                </a:rPr>
                <a:t>Code runs outside of SharePoint but has trust to leverage capabilities exposed in _</a:t>
              </a:r>
              <a:r>
                <a:rPr lang="en-US" sz="2000" dirty="0" err="1" smtClean="0">
                  <a:gradFill>
                    <a:gsLst>
                      <a:gs pos="2917">
                        <a:srgbClr val="505050"/>
                      </a:gs>
                      <a:gs pos="30000">
                        <a:srgbClr val="505050"/>
                      </a:gs>
                    </a:gsLst>
                    <a:lin ang="5400000" scaled="0"/>
                  </a:gradFill>
                </a:rPr>
                <a:t>api</a:t>
              </a:r>
              <a:endParaRPr lang="en-US" sz="2000" dirty="0" smtClean="0">
                <a:gradFill>
                  <a:gsLst>
                    <a:gs pos="2917">
                      <a:srgbClr val="505050"/>
                    </a:gs>
                    <a:gs pos="30000">
                      <a:srgbClr val="505050"/>
                    </a:gs>
                  </a:gsLst>
                  <a:lin ang="5400000" scaled="0"/>
                </a:gradFill>
              </a:endParaRPr>
            </a:p>
          </p:txBody>
        </p:sp>
        <p:sp>
          <p:nvSpPr>
            <p:cNvPr id="46" name="Rectangle 45"/>
            <p:cNvSpPr/>
            <p:nvPr/>
          </p:nvSpPr>
          <p:spPr bwMode="auto">
            <a:xfrm>
              <a:off x="9257417" y="1822590"/>
              <a:ext cx="1828959"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7" name="Picture 4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49088" y="2074345"/>
              <a:ext cx="1253287" cy="1307595"/>
            </a:xfrm>
            <a:prstGeom prst="rect">
              <a:avLst/>
            </a:prstGeom>
          </p:spPr>
        </p:pic>
        <p:pic>
          <p:nvPicPr>
            <p:cNvPr id="48" name="Picture 4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77701" y="2205883"/>
              <a:ext cx="885656" cy="1203155"/>
            </a:xfrm>
            <a:prstGeom prst="rect">
              <a:avLst/>
            </a:prstGeom>
          </p:spPr>
        </p:pic>
      </p:grpSp>
    </p:spTree>
    <p:extLst>
      <p:ext uri="{BB962C8B-B14F-4D97-AF65-F5344CB8AC3E}">
        <p14:creationId xmlns:p14="http://schemas.microsoft.com/office/powerpoint/2010/main" val="36892421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 Hosting Options</a:t>
            </a:r>
            <a:endParaRPr lang="en-US" dirty="0"/>
          </a:p>
        </p:txBody>
      </p:sp>
      <p:sp>
        <p:nvSpPr>
          <p:cNvPr id="20" name="Rectangle 19"/>
          <p:cNvSpPr/>
          <p:nvPr/>
        </p:nvSpPr>
        <p:spPr>
          <a:xfrm>
            <a:off x="292767" y="4683151"/>
            <a:ext cx="6539921" cy="1595680"/>
          </a:xfrm>
          <a:prstGeom prst="rect">
            <a:avLst/>
          </a:prstGeom>
        </p:spPr>
        <p:txBody>
          <a:bodyPr wrap="square" lIns="117208" tIns="58604" rIns="117208" bIns="58604">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b="1" dirty="0">
                <a:solidFill>
                  <a:srgbClr val="505050"/>
                </a:solidFill>
                <a:ea typeface="Segoe UI" pitchFamily="34" charset="0"/>
                <a:cs typeface="Segoe UI" pitchFamily="34" charset="0"/>
              </a:rPr>
              <a:t>SharePoint-Hosted App</a:t>
            </a:r>
            <a:br>
              <a:rPr lang="en-US" b="1" dirty="0">
                <a:solidFill>
                  <a:srgbClr val="505050"/>
                </a:solidFill>
                <a:ea typeface="Segoe UI" pitchFamily="34" charset="0"/>
                <a:cs typeface="Segoe UI" pitchFamily="34" charset="0"/>
              </a:rPr>
            </a:br>
            <a:endParaRPr lang="en-US" b="1" dirty="0">
              <a:solidFill>
                <a:srgbClr val="505050"/>
              </a:solidFill>
              <a:ea typeface="Segoe UI" pitchFamily="34" charset="0"/>
              <a:cs typeface="Segoe UI" pitchFamily="34" charset="0"/>
            </a:endParaRPr>
          </a:p>
          <a:p>
            <a:r>
              <a:rPr lang="en-US" sz="1500" dirty="0">
                <a:solidFill>
                  <a:srgbClr val="505050"/>
                </a:solidFill>
                <a:ea typeface="Segoe UI" pitchFamily="34" charset="0"/>
                <a:cs typeface="Segoe UI" pitchFamily="34" charset="0"/>
              </a:rPr>
              <a:t>Provision an isolated sub web on a parent </a:t>
            </a:r>
            <a:r>
              <a:rPr lang="en-US" sz="1500" dirty="0" smtClean="0">
                <a:solidFill>
                  <a:srgbClr val="505050"/>
                </a:solidFill>
                <a:ea typeface="Segoe UI" pitchFamily="34" charset="0"/>
                <a:cs typeface="Segoe UI" pitchFamily="34" charset="0"/>
              </a:rPr>
              <a:t>web (separate domain)</a:t>
            </a:r>
            <a:endParaRPr lang="en-US" sz="1500" dirty="0">
              <a:solidFill>
                <a:srgbClr val="505050"/>
              </a:solidFill>
              <a:ea typeface="Segoe UI" pitchFamily="34" charset="0"/>
              <a:cs typeface="Segoe UI" pitchFamily="34" charset="0"/>
            </a:endParaRPr>
          </a:p>
          <a:p>
            <a:pPr marL="468831" lvl="1" indent="-234416">
              <a:buFont typeface="Arial" pitchFamily="34" charset="0"/>
              <a:buChar char="•"/>
            </a:pPr>
            <a:r>
              <a:rPr lang="en-US" sz="1500" dirty="0">
                <a:solidFill>
                  <a:srgbClr val="505050"/>
                </a:solidFill>
                <a:ea typeface="Segoe UI" pitchFamily="34" charset="0"/>
                <a:cs typeface="Segoe UI" pitchFamily="34" charset="0"/>
              </a:rPr>
              <a:t>Reuse web elements </a:t>
            </a:r>
            <a:br>
              <a:rPr lang="en-US" sz="1500" dirty="0">
                <a:solidFill>
                  <a:srgbClr val="505050"/>
                </a:solidFill>
                <a:ea typeface="Segoe UI" pitchFamily="34" charset="0"/>
                <a:cs typeface="Segoe UI" pitchFamily="34" charset="0"/>
              </a:rPr>
            </a:br>
            <a:r>
              <a:rPr lang="en-US" sz="1500" dirty="0">
                <a:solidFill>
                  <a:srgbClr val="505050"/>
                </a:solidFill>
                <a:ea typeface="Segoe UI" pitchFamily="34" charset="0"/>
                <a:cs typeface="Segoe UI" pitchFamily="34" charset="0"/>
              </a:rPr>
              <a:t>(lists, files, out-of-box web parts)</a:t>
            </a:r>
          </a:p>
          <a:p>
            <a:pPr marL="468831" lvl="1" indent="-234416">
              <a:buFont typeface="Arial" pitchFamily="34" charset="0"/>
              <a:buChar char="•"/>
            </a:pPr>
            <a:r>
              <a:rPr lang="en-US" sz="1500" dirty="0">
                <a:solidFill>
                  <a:srgbClr val="505050"/>
                </a:solidFill>
                <a:ea typeface="Segoe UI" pitchFamily="34" charset="0"/>
                <a:cs typeface="Segoe UI" pitchFamily="34" charset="0"/>
              </a:rPr>
              <a:t>No server code allowed; use client JavaScript for logic, UX</a:t>
            </a:r>
            <a:endParaRPr lang="en-US" dirty="0">
              <a:solidFill>
                <a:srgbClr val="505050"/>
              </a:solidFill>
              <a:ea typeface="Segoe UI" pitchFamily="34" charset="0"/>
              <a:cs typeface="Segoe UI" pitchFamily="34" charset="0"/>
            </a:endParaRPr>
          </a:p>
        </p:txBody>
      </p:sp>
      <p:cxnSp>
        <p:nvCxnSpPr>
          <p:cNvPr id="21" name="Straight Connector 20"/>
          <p:cNvCxnSpPr/>
          <p:nvPr/>
        </p:nvCxnSpPr>
        <p:spPr>
          <a:xfrm>
            <a:off x="494351" y="4666140"/>
            <a:ext cx="11438886" cy="16569"/>
          </a:xfrm>
          <a:prstGeom prst="line">
            <a:avLst/>
          </a:prstGeom>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2692412" y="3022957"/>
            <a:ext cx="9240825" cy="12995"/>
          </a:xfrm>
          <a:prstGeom prst="line">
            <a:avLst/>
          </a:prstGeom>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2971620" y="1593536"/>
            <a:ext cx="3861068" cy="1134015"/>
          </a:xfrm>
          <a:prstGeom prst="rect">
            <a:avLst/>
          </a:prstGeom>
        </p:spPr>
        <p:txBody>
          <a:bodyPr wrap="square" lIns="117208" tIns="58604" rIns="117208" bIns="58604">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b="1" dirty="0" smtClean="0">
                <a:solidFill>
                  <a:srgbClr val="505050"/>
                </a:solidFill>
                <a:ea typeface="Segoe UI" pitchFamily="34" charset="0"/>
                <a:cs typeface="Segoe UI" pitchFamily="34" charset="0"/>
              </a:rPr>
              <a:t>Provider-Hosted </a:t>
            </a:r>
            <a:r>
              <a:rPr lang="en-US" b="1" dirty="0">
                <a:solidFill>
                  <a:srgbClr val="505050"/>
                </a:solidFill>
                <a:ea typeface="Segoe UI" pitchFamily="34" charset="0"/>
                <a:cs typeface="Segoe UI" pitchFamily="34" charset="0"/>
              </a:rPr>
              <a:t>App</a:t>
            </a:r>
          </a:p>
          <a:p>
            <a:endParaRPr lang="en-US" b="1" dirty="0">
              <a:solidFill>
                <a:srgbClr val="505050"/>
              </a:solidFill>
              <a:ea typeface="Segoe UI" pitchFamily="34" charset="0"/>
              <a:cs typeface="Segoe UI" pitchFamily="34" charset="0"/>
            </a:endParaRPr>
          </a:p>
          <a:p>
            <a:r>
              <a:rPr lang="en-US" sz="1500" dirty="0">
                <a:solidFill>
                  <a:srgbClr val="505050"/>
                </a:solidFill>
                <a:ea typeface="Segoe UI" pitchFamily="34" charset="0"/>
                <a:cs typeface="Segoe UI" pitchFamily="34" charset="0"/>
              </a:rPr>
              <a:t>“Bring your own server </a:t>
            </a:r>
            <a:r>
              <a:rPr lang="en-US" sz="1500" dirty="0" smtClean="0">
                <a:solidFill>
                  <a:srgbClr val="505050"/>
                </a:solidFill>
                <a:ea typeface="Segoe UI" pitchFamily="34" charset="0"/>
                <a:cs typeface="Segoe UI" pitchFamily="34" charset="0"/>
              </a:rPr>
              <a:t>hosting infrastructure and technology platform”</a:t>
            </a:r>
            <a:endParaRPr lang="en-US" sz="1500" dirty="0">
              <a:solidFill>
                <a:srgbClr val="505050"/>
              </a:solidFill>
              <a:ea typeface="Segoe UI" pitchFamily="34" charset="0"/>
              <a:cs typeface="Segoe UI" pitchFamily="34" charset="0"/>
            </a:endParaRPr>
          </a:p>
        </p:txBody>
      </p:sp>
      <p:cxnSp>
        <p:nvCxnSpPr>
          <p:cNvPr id="27" name="Straight Connector 26"/>
          <p:cNvCxnSpPr/>
          <p:nvPr/>
        </p:nvCxnSpPr>
        <p:spPr>
          <a:xfrm flipH="1">
            <a:off x="9249950" y="2201862"/>
            <a:ext cx="322173" cy="0"/>
          </a:xfrm>
          <a:prstGeom prst="line">
            <a:avLst/>
          </a:prstGeom>
          <a:ln w="38100">
            <a:headEnd type="oval"/>
            <a:tailEnd type="ova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281963" y="2677913"/>
            <a:ext cx="2319777" cy="1041682"/>
          </a:xfrm>
          <a:prstGeom prst="rect">
            <a:avLst/>
          </a:prstGeom>
        </p:spPr>
        <p:txBody>
          <a:bodyPr wrap="square" lIns="117208" tIns="58604" rIns="117208" bIns="58604">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sz="1500" dirty="0">
                <a:solidFill>
                  <a:srgbClr val="505050"/>
                </a:solidFill>
                <a:ea typeface="Segoe UI" pitchFamily="34" charset="0"/>
                <a:cs typeface="Segoe UI" pitchFamily="34" charset="0"/>
              </a:rPr>
              <a:t>Get remote events from SharePoint </a:t>
            </a:r>
            <a:br>
              <a:rPr lang="en-US" sz="1500" dirty="0">
                <a:solidFill>
                  <a:srgbClr val="505050"/>
                </a:solidFill>
                <a:ea typeface="Segoe UI" pitchFamily="34" charset="0"/>
                <a:cs typeface="Segoe UI" pitchFamily="34" charset="0"/>
              </a:rPr>
            </a:br>
            <a:r>
              <a:rPr lang="en-US" sz="1500" dirty="0">
                <a:solidFill>
                  <a:srgbClr val="505050"/>
                </a:solidFill>
                <a:ea typeface="Segoe UI" pitchFamily="34" charset="0"/>
                <a:cs typeface="Segoe UI" pitchFamily="34" charset="0"/>
              </a:rPr>
              <a:t>Use CSOM/REST + </a:t>
            </a:r>
            <a:br>
              <a:rPr lang="en-US" sz="1500" dirty="0">
                <a:solidFill>
                  <a:srgbClr val="505050"/>
                </a:solidFill>
                <a:ea typeface="Segoe UI" pitchFamily="34" charset="0"/>
                <a:cs typeface="Segoe UI" pitchFamily="34" charset="0"/>
              </a:rPr>
            </a:br>
            <a:r>
              <a:rPr lang="en-US" sz="1500" dirty="0" err="1">
                <a:solidFill>
                  <a:srgbClr val="505050"/>
                </a:solidFill>
                <a:ea typeface="Segoe UI" pitchFamily="34" charset="0"/>
                <a:cs typeface="Segoe UI" pitchFamily="34" charset="0"/>
              </a:rPr>
              <a:t>OAuth</a:t>
            </a:r>
            <a:r>
              <a:rPr lang="en-US" sz="1500" dirty="0">
                <a:solidFill>
                  <a:srgbClr val="505050"/>
                </a:solidFill>
                <a:ea typeface="Segoe UI" pitchFamily="34" charset="0"/>
                <a:cs typeface="Segoe UI" pitchFamily="34" charset="0"/>
              </a:rPr>
              <a:t> to work with SP</a:t>
            </a:r>
          </a:p>
        </p:txBody>
      </p:sp>
      <p:sp>
        <p:nvSpPr>
          <p:cNvPr id="29" name="Left Brace 28"/>
          <p:cNvSpPr/>
          <p:nvPr/>
        </p:nvSpPr>
        <p:spPr>
          <a:xfrm>
            <a:off x="2257060" y="1587907"/>
            <a:ext cx="623730" cy="2869243"/>
          </a:xfrm>
          <a:prstGeom prst="leftBrace">
            <a:avLst>
              <a:gd name="adj1" fmla="val 36695"/>
              <a:gd name="adj2" fmla="val 50000"/>
            </a:avLst>
          </a:prstGeom>
          <a:ln w="38100"/>
        </p:spPr>
        <p:style>
          <a:lnRef idx="1">
            <a:schemeClr val="accent1"/>
          </a:lnRef>
          <a:fillRef idx="0">
            <a:schemeClr val="accent1"/>
          </a:fillRef>
          <a:effectRef idx="0">
            <a:schemeClr val="accent1"/>
          </a:effectRef>
          <a:fontRef idx="minor">
            <a:schemeClr val="tx1"/>
          </a:fontRef>
        </p:style>
        <p:txBody>
          <a:bodyPr lIns="117208" tIns="58604" rIns="117208" bIns="58604" rtlCol="0" anchor="ct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endParaRPr lang="en-US" sz="2100">
              <a:solidFill>
                <a:srgbClr val="505050"/>
              </a:solidFill>
            </a:endParaRPr>
          </a:p>
        </p:txBody>
      </p:sp>
      <p:sp>
        <p:nvSpPr>
          <p:cNvPr id="30" name="Rectangle 29"/>
          <p:cNvSpPr/>
          <p:nvPr/>
        </p:nvSpPr>
        <p:spPr>
          <a:xfrm>
            <a:off x="269532" y="2326099"/>
            <a:ext cx="2958645" cy="395352"/>
          </a:xfrm>
          <a:prstGeom prst="rect">
            <a:avLst/>
          </a:prstGeom>
        </p:spPr>
        <p:txBody>
          <a:bodyPr wrap="square" lIns="117208" tIns="58604" rIns="117208" bIns="58604">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b="1" dirty="0">
                <a:solidFill>
                  <a:srgbClr val="505050"/>
                </a:solidFill>
                <a:ea typeface="Segoe UI" pitchFamily="34" charset="0"/>
                <a:cs typeface="Segoe UI" pitchFamily="34" charset="0"/>
              </a:rPr>
              <a:t>Cloud-based Apps</a:t>
            </a:r>
          </a:p>
        </p:txBody>
      </p:sp>
      <p:sp>
        <p:nvSpPr>
          <p:cNvPr id="31" name="Rounded Rectangle 30"/>
          <p:cNvSpPr/>
          <p:nvPr/>
        </p:nvSpPr>
        <p:spPr>
          <a:xfrm>
            <a:off x="9839002" y="1513048"/>
            <a:ext cx="1794286" cy="1420391"/>
          </a:xfrm>
          <a:prstGeom prst="roundRect">
            <a:avLst>
              <a:gd name="adj" fmla="val 3861"/>
            </a:avLst>
          </a:prstGeom>
          <a:solidFill>
            <a:schemeClr val="accent2"/>
          </a:solidFill>
          <a:ln w="25400">
            <a:solidFill>
              <a:schemeClr val="accent2">
                <a:shade val="50000"/>
              </a:schemeClr>
            </a:solidFill>
          </a:ln>
        </p:spPr>
        <p:style>
          <a:lnRef idx="2">
            <a:schemeClr val="accent2">
              <a:shade val="50000"/>
            </a:schemeClr>
          </a:lnRef>
          <a:fillRef idx="1">
            <a:schemeClr val="accent2"/>
          </a:fillRef>
          <a:effectRef idx="0">
            <a:schemeClr val="accent2"/>
          </a:effectRef>
          <a:fontRef idx="minor">
            <a:schemeClr val="lt1"/>
          </a:fontRef>
        </p:style>
        <p:txBody>
          <a:bodyPr lIns="117208" tIns="58604" rIns="117208" bIns="58604"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en-US" sz="2100" b="1" dirty="0">
                <a:solidFill>
                  <a:srgbClr val="FFFFFF"/>
                </a:solidFill>
                <a:ea typeface="Segoe UI" pitchFamily="34" charset="0"/>
                <a:cs typeface="Segoe UI" pitchFamily="34" charset="0"/>
              </a:rPr>
              <a:t>Your Hosted Site</a:t>
            </a:r>
          </a:p>
        </p:txBody>
      </p:sp>
      <p:sp>
        <p:nvSpPr>
          <p:cNvPr id="32" name="Rectangle 31"/>
          <p:cNvSpPr/>
          <p:nvPr/>
        </p:nvSpPr>
        <p:spPr>
          <a:xfrm>
            <a:off x="2971629" y="3140587"/>
            <a:ext cx="3861059" cy="1134015"/>
          </a:xfrm>
          <a:prstGeom prst="rect">
            <a:avLst/>
          </a:prstGeom>
        </p:spPr>
        <p:txBody>
          <a:bodyPr wrap="square" lIns="117208" tIns="58604" rIns="117208" bIns="58604">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b="1" dirty="0" err="1" smtClean="0">
                <a:solidFill>
                  <a:srgbClr val="505050"/>
                </a:solidFill>
                <a:ea typeface="Segoe UI" pitchFamily="34" charset="0"/>
                <a:cs typeface="Segoe UI" pitchFamily="34" charset="0"/>
              </a:rPr>
              <a:t>Autohosted</a:t>
            </a:r>
            <a:r>
              <a:rPr lang="en-US" b="1" dirty="0" smtClean="0">
                <a:solidFill>
                  <a:srgbClr val="505050"/>
                </a:solidFill>
                <a:ea typeface="Segoe UI" pitchFamily="34" charset="0"/>
                <a:cs typeface="Segoe UI" pitchFamily="34" charset="0"/>
              </a:rPr>
              <a:t> </a:t>
            </a:r>
            <a:r>
              <a:rPr lang="en-US" b="1" dirty="0">
                <a:solidFill>
                  <a:srgbClr val="505050"/>
                </a:solidFill>
                <a:ea typeface="Segoe UI" pitchFamily="34" charset="0"/>
                <a:cs typeface="Segoe UI" pitchFamily="34" charset="0"/>
              </a:rPr>
              <a:t>App</a:t>
            </a:r>
          </a:p>
          <a:p>
            <a:endParaRPr lang="en-US" b="1" dirty="0">
              <a:solidFill>
                <a:srgbClr val="505050"/>
              </a:solidFill>
              <a:ea typeface="Segoe UI" pitchFamily="34" charset="0"/>
              <a:cs typeface="Segoe UI" pitchFamily="34" charset="0"/>
            </a:endParaRPr>
          </a:p>
          <a:p>
            <a:r>
              <a:rPr lang="en-US" sz="1500" dirty="0">
                <a:solidFill>
                  <a:srgbClr val="505050"/>
                </a:solidFill>
                <a:ea typeface="Segoe UI" pitchFamily="34" charset="0"/>
                <a:cs typeface="Segoe UI" pitchFamily="34" charset="0"/>
              </a:rPr>
              <a:t>Windows Azure + SQL Azure provisioned invisibly as apps are installed</a:t>
            </a:r>
          </a:p>
        </p:txBody>
      </p:sp>
      <p:sp>
        <p:nvSpPr>
          <p:cNvPr id="33" name="Rounded Rectangle 32"/>
          <p:cNvSpPr/>
          <p:nvPr/>
        </p:nvSpPr>
        <p:spPr>
          <a:xfrm>
            <a:off x="9839031" y="3149443"/>
            <a:ext cx="1794286" cy="1425357"/>
          </a:xfrm>
          <a:prstGeom prst="roundRect">
            <a:avLst>
              <a:gd name="adj" fmla="val 3861"/>
            </a:avLst>
          </a:prstGeom>
          <a:solidFill>
            <a:schemeClr val="accent2"/>
          </a:solidFill>
          <a:ln w="25400">
            <a:solidFill>
              <a:schemeClr val="accent2">
                <a:shade val="50000"/>
              </a:schemeClr>
            </a:solidFill>
          </a:ln>
        </p:spPr>
        <p:style>
          <a:lnRef idx="2">
            <a:schemeClr val="accent2">
              <a:shade val="50000"/>
            </a:schemeClr>
          </a:lnRef>
          <a:fillRef idx="1">
            <a:schemeClr val="accent2"/>
          </a:fillRef>
          <a:effectRef idx="0">
            <a:schemeClr val="accent2"/>
          </a:effectRef>
          <a:fontRef idx="minor">
            <a:schemeClr val="lt1"/>
          </a:fontRef>
        </p:style>
        <p:txBody>
          <a:bodyPr lIns="117208" tIns="58604" rIns="117208" bIns="58604"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en-US" sz="2100" b="1" dirty="0">
                <a:solidFill>
                  <a:srgbClr val="FFFFFF"/>
                </a:solidFill>
                <a:ea typeface="Segoe UI" pitchFamily="34" charset="0"/>
                <a:cs typeface="Segoe UI" pitchFamily="34" charset="0"/>
              </a:rPr>
              <a:t>Azure </a:t>
            </a:r>
          </a:p>
        </p:txBody>
      </p:sp>
      <p:sp>
        <p:nvSpPr>
          <p:cNvPr id="26" name="Rounded Rectangle 25"/>
          <p:cNvSpPr/>
          <p:nvPr/>
        </p:nvSpPr>
        <p:spPr>
          <a:xfrm>
            <a:off x="7211147" y="1516062"/>
            <a:ext cx="1791976" cy="659978"/>
          </a:xfrm>
          <a:prstGeom prst="roundRect">
            <a:avLst>
              <a:gd name="adj" fmla="val 4979"/>
            </a:avLst>
          </a:prstGeom>
          <a:ln w="25400"/>
        </p:spPr>
        <p:style>
          <a:lnRef idx="2">
            <a:schemeClr val="accent1">
              <a:shade val="50000"/>
            </a:schemeClr>
          </a:lnRef>
          <a:fillRef idx="1">
            <a:schemeClr val="accent1"/>
          </a:fillRef>
          <a:effectRef idx="0">
            <a:schemeClr val="accent1"/>
          </a:effectRef>
          <a:fontRef idx="minor">
            <a:schemeClr val="lt1"/>
          </a:fontRef>
        </p:style>
        <p:txBody>
          <a:bodyPr lIns="117208" tIns="58604" rIns="117208" bIns="58604"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en-US" sz="2100" b="1" dirty="0">
                <a:solidFill>
                  <a:srgbClr val="FFFFFF"/>
                </a:solidFill>
                <a:ea typeface="Segoe UI" pitchFamily="34" charset="0"/>
                <a:cs typeface="Segoe UI" pitchFamily="34" charset="0"/>
              </a:rPr>
              <a:t>SharePoint </a:t>
            </a:r>
            <a:br>
              <a:rPr lang="en-US" sz="2100" b="1" dirty="0">
                <a:solidFill>
                  <a:srgbClr val="FFFFFF"/>
                </a:solidFill>
                <a:ea typeface="Segoe UI" pitchFamily="34" charset="0"/>
                <a:cs typeface="Segoe UI" pitchFamily="34" charset="0"/>
              </a:rPr>
            </a:br>
            <a:r>
              <a:rPr lang="en-US" sz="2100" b="1" dirty="0" smtClean="0">
                <a:solidFill>
                  <a:srgbClr val="FFFFFF"/>
                </a:solidFill>
                <a:ea typeface="Segoe UI" pitchFamily="34" charset="0"/>
                <a:cs typeface="Segoe UI" pitchFamily="34" charset="0"/>
              </a:rPr>
              <a:t>Host Web</a:t>
            </a:r>
            <a:endParaRPr lang="en-US" sz="2100" b="1" dirty="0">
              <a:solidFill>
                <a:srgbClr val="FFFFFF"/>
              </a:solidFill>
              <a:ea typeface="Segoe UI" pitchFamily="34" charset="0"/>
              <a:cs typeface="Segoe UI" pitchFamily="34" charset="0"/>
            </a:endParaRPr>
          </a:p>
        </p:txBody>
      </p:sp>
      <p:sp>
        <p:nvSpPr>
          <p:cNvPr id="37" name="Rounded Rectangle 36"/>
          <p:cNvSpPr/>
          <p:nvPr/>
        </p:nvSpPr>
        <p:spPr>
          <a:xfrm>
            <a:off x="7208837" y="2204203"/>
            <a:ext cx="1794286" cy="729236"/>
          </a:xfrm>
          <a:prstGeom prst="roundRect">
            <a:avLst>
              <a:gd name="adj" fmla="val 3861"/>
            </a:avLst>
          </a:prstGeom>
          <a:ln w="25400">
            <a:solidFill>
              <a:schemeClr val="accent2">
                <a:shade val="50000"/>
              </a:schemeClr>
            </a:solidFill>
          </a:ln>
        </p:spPr>
        <p:style>
          <a:lnRef idx="2">
            <a:schemeClr val="accent2">
              <a:shade val="50000"/>
            </a:schemeClr>
          </a:lnRef>
          <a:fillRef idx="1">
            <a:schemeClr val="accent2"/>
          </a:fillRef>
          <a:effectRef idx="0">
            <a:schemeClr val="accent2"/>
          </a:effectRef>
          <a:fontRef idx="minor">
            <a:schemeClr val="lt1"/>
          </a:fontRef>
        </p:style>
        <p:txBody>
          <a:bodyPr lIns="117208" tIns="58604" rIns="117208" bIns="58604"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en-US" sz="2100" b="1" dirty="0">
                <a:solidFill>
                  <a:srgbClr val="505050"/>
                </a:solidFill>
                <a:ea typeface="Segoe UI" pitchFamily="34" charset="0"/>
                <a:cs typeface="Segoe UI" pitchFamily="34" charset="0"/>
              </a:rPr>
              <a:t>App </a:t>
            </a:r>
            <a:r>
              <a:rPr lang="en-US" sz="2100" b="1" dirty="0" smtClean="0">
                <a:solidFill>
                  <a:srgbClr val="505050"/>
                </a:solidFill>
                <a:ea typeface="Segoe UI" pitchFamily="34" charset="0"/>
                <a:cs typeface="Segoe UI" pitchFamily="34" charset="0"/>
              </a:rPr>
              <a:t>Web* </a:t>
            </a:r>
            <a:r>
              <a:rPr lang="en-US" sz="2100" b="1" dirty="0">
                <a:solidFill>
                  <a:srgbClr val="505050"/>
                </a:solidFill>
                <a:ea typeface="Segoe UI" pitchFamily="34" charset="0"/>
                <a:cs typeface="Segoe UI" pitchFamily="34" charset="0"/>
              </a:rPr>
              <a:t/>
            </a:r>
            <a:br>
              <a:rPr lang="en-US" sz="2100" b="1" dirty="0">
                <a:solidFill>
                  <a:srgbClr val="505050"/>
                </a:solidFill>
                <a:ea typeface="Segoe UI" pitchFamily="34" charset="0"/>
                <a:cs typeface="Segoe UI" pitchFamily="34" charset="0"/>
              </a:rPr>
            </a:br>
            <a:r>
              <a:rPr lang="en-US" sz="1050" b="1" dirty="0" smtClean="0">
                <a:solidFill>
                  <a:srgbClr val="505050"/>
                </a:solidFill>
                <a:ea typeface="Segoe UI" pitchFamily="34" charset="0"/>
                <a:cs typeface="Segoe UI" pitchFamily="34" charset="0"/>
              </a:rPr>
              <a:t>(separate SharePoint domain)</a:t>
            </a:r>
            <a:endParaRPr lang="en-US" sz="1200" b="1" dirty="0">
              <a:solidFill>
                <a:srgbClr val="505050"/>
              </a:solidFill>
              <a:ea typeface="Segoe UI" pitchFamily="34" charset="0"/>
              <a:cs typeface="Segoe UI" pitchFamily="34" charset="0"/>
            </a:endParaRPr>
          </a:p>
        </p:txBody>
      </p:sp>
      <p:sp>
        <p:nvSpPr>
          <p:cNvPr id="40" name="Rounded Rectangle 39"/>
          <p:cNvSpPr/>
          <p:nvPr/>
        </p:nvSpPr>
        <p:spPr>
          <a:xfrm>
            <a:off x="7211147" y="3149444"/>
            <a:ext cx="1791976" cy="659978"/>
          </a:xfrm>
          <a:prstGeom prst="roundRect">
            <a:avLst>
              <a:gd name="adj" fmla="val 4979"/>
            </a:avLst>
          </a:prstGeom>
          <a:ln w="25400"/>
        </p:spPr>
        <p:style>
          <a:lnRef idx="2">
            <a:schemeClr val="accent1">
              <a:shade val="50000"/>
            </a:schemeClr>
          </a:lnRef>
          <a:fillRef idx="1">
            <a:schemeClr val="accent1"/>
          </a:fillRef>
          <a:effectRef idx="0">
            <a:schemeClr val="accent1"/>
          </a:effectRef>
          <a:fontRef idx="minor">
            <a:schemeClr val="lt1"/>
          </a:fontRef>
        </p:style>
        <p:txBody>
          <a:bodyPr lIns="117208" tIns="58604" rIns="117208" bIns="58604"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en-US" sz="2100" b="1" dirty="0">
                <a:solidFill>
                  <a:srgbClr val="FFFFFF"/>
                </a:solidFill>
                <a:ea typeface="Segoe UI" pitchFamily="34" charset="0"/>
                <a:cs typeface="Segoe UI" pitchFamily="34" charset="0"/>
              </a:rPr>
              <a:t>SharePoint </a:t>
            </a:r>
            <a:br>
              <a:rPr lang="en-US" sz="2100" b="1" dirty="0">
                <a:solidFill>
                  <a:srgbClr val="FFFFFF"/>
                </a:solidFill>
                <a:ea typeface="Segoe UI" pitchFamily="34" charset="0"/>
                <a:cs typeface="Segoe UI" pitchFamily="34" charset="0"/>
              </a:rPr>
            </a:br>
            <a:r>
              <a:rPr lang="en-US" sz="2100" b="1" dirty="0" smtClean="0">
                <a:solidFill>
                  <a:srgbClr val="FFFFFF"/>
                </a:solidFill>
                <a:ea typeface="Segoe UI" pitchFamily="34" charset="0"/>
                <a:cs typeface="Segoe UI" pitchFamily="34" charset="0"/>
              </a:rPr>
              <a:t>Host Web</a:t>
            </a:r>
            <a:endParaRPr lang="en-US" sz="2100" b="1" dirty="0">
              <a:solidFill>
                <a:srgbClr val="FFFFFF"/>
              </a:solidFill>
              <a:ea typeface="Segoe UI" pitchFamily="34" charset="0"/>
              <a:cs typeface="Segoe UI" pitchFamily="34" charset="0"/>
            </a:endParaRPr>
          </a:p>
        </p:txBody>
      </p:sp>
      <p:sp>
        <p:nvSpPr>
          <p:cNvPr id="41" name="Rounded Rectangle 40"/>
          <p:cNvSpPr/>
          <p:nvPr/>
        </p:nvSpPr>
        <p:spPr>
          <a:xfrm>
            <a:off x="7208837" y="3837585"/>
            <a:ext cx="1794286" cy="729236"/>
          </a:xfrm>
          <a:prstGeom prst="roundRect">
            <a:avLst>
              <a:gd name="adj" fmla="val 3861"/>
            </a:avLst>
          </a:prstGeom>
          <a:ln w="25400">
            <a:solidFill>
              <a:schemeClr val="accent2">
                <a:shade val="50000"/>
              </a:schemeClr>
            </a:solidFill>
          </a:ln>
        </p:spPr>
        <p:style>
          <a:lnRef idx="2">
            <a:schemeClr val="accent2">
              <a:shade val="50000"/>
            </a:schemeClr>
          </a:lnRef>
          <a:fillRef idx="1">
            <a:schemeClr val="accent2"/>
          </a:fillRef>
          <a:effectRef idx="0">
            <a:schemeClr val="accent2"/>
          </a:effectRef>
          <a:fontRef idx="minor">
            <a:schemeClr val="lt1"/>
          </a:fontRef>
        </p:style>
        <p:txBody>
          <a:bodyPr lIns="117208" tIns="58604" rIns="117208" bIns="58604"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en-US" sz="2100" b="1" dirty="0">
                <a:solidFill>
                  <a:srgbClr val="505050"/>
                </a:solidFill>
                <a:ea typeface="Segoe UI" pitchFamily="34" charset="0"/>
                <a:cs typeface="Segoe UI" pitchFamily="34" charset="0"/>
              </a:rPr>
              <a:t>App </a:t>
            </a:r>
            <a:r>
              <a:rPr lang="en-US" sz="2100" b="1" dirty="0" smtClean="0">
                <a:solidFill>
                  <a:srgbClr val="505050"/>
                </a:solidFill>
                <a:ea typeface="Segoe UI" pitchFamily="34" charset="0"/>
                <a:cs typeface="Segoe UI" pitchFamily="34" charset="0"/>
              </a:rPr>
              <a:t>Web* </a:t>
            </a:r>
            <a:r>
              <a:rPr lang="en-US" sz="2100" b="1" dirty="0">
                <a:solidFill>
                  <a:srgbClr val="505050"/>
                </a:solidFill>
                <a:ea typeface="Segoe UI" pitchFamily="34" charset="0"/>
                <a:cs typeface="Segoe UI" pitchFamily="34" charset="0"/>
              </a:rPr>
              <a:t/>
            </a:r>
            <a:br>
              <a:rPr lang="en-US" sz="2100" b="1" dirty="0">
                <a:solidFill>
                  <a:srgbClr val="505050"/>
                </a:solidFill>
                <a:ea typeface="Segoe UI" pitchFamily="34" charset="0"/>
                <a:cs typeface="Segoe UI" pitchFamily="34" charset="0"/>
              </a:rPr>
            </a:br>
            <a:r>
              <a:rPr lang="en-US" sz="1050" b="1" dirty="0" smtClean="0">
                <a:solidFill>
                  <a:srgbClr val="505050"/>
                </a:solidFill>
                <a:ea typeface="Segoe UI" pitchFamily="34" charset="0"/>
                <a:cs typeface="Segoe UI" pitchFamily="34" charset="0"/>
              </a:rPr>
              <a:t>(separate SharePoint domain)</a:t>
            </a:r>
            <a:endParaRPr lang="en-US" sz="1200" b="1" dirty="0">
              <a:solidFill>
                <a:srgbClr val="505050"/>
              </a:solidFill>
              <a:ea typeface="Segoe UI" pitchFamily="34" charset="0"/>
              <a:cs typeface="Segoe UI" pitchFamily="34" charset="0"/>
            </a:endParaRPr>
          </a:p>
        </p:txBody>
      </p:sp>
      <p:sp>
        <p:nvSpPr>
          <p:cNvPr id="43" name="Rounded Rectangle 42"/>
          <p:cNvSpPr/>
          <p:nvPr/>
        </p:nvSpPr>
        <p:spPr>
          <a:xfrm>
            <a:off x="7211147" y="4755967"/>
            <a:ext cx="1791976" cy="659978"/>
          </a:xfrm>
          <a:prstGeom prst="roundRect">
            <a:avLst>
              <a:gd name="adj" fmla="val 4979"/>
            </a:avLst>
          </a:prstGeom>
          <a:ln w="25400"/>
        </p:spPr>
        <p:style>
          <a:lnRef idx="2">
            <a:schemeClr val="accent1">
              <a:shade val="50000"/>
            </a:schemeClr>
          </a:lnRef>
          <a:fillRef idx="1">
            <a:schemeClr val="accent1"/>
          </a:fillRef>
          <a:effectRef idx="0">
            <a:schemeClr val="accent1"/>
          </a:effectRef>
          <a:fontRef idx="minor">
            <a:schemeClr val="lt1"/>
          </a:fontRef>
        </p:style>
        <p:txBody>
          <a:bodyPr lIns="117208" tIns="58604" rIns="117208" bIns="58604"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en-US" sz="2100" b="1" dirty="0">
                <a:solidFill>
                  <a:srgbClr val="FFFFFF"/>
                </a:solidFill>
                <a:ea typeface="Segoe UI" pitchFamily="34" charset="0"/>
                <a:cs typeface="Segoe UI" pitchFamily="34" charset="0"/>
              </a:rPr>
              <a:t>SharePoint </a:t>
            </a:r>
            <a:br>
              <a:rPr lang="en-US" sz="2100" b="1" dirty="0">
                <a:solidFill>
                  <a:srgbClr val="FFFFFF"/>
                </a:solidFill>
                <a:ea typeface="Segoe UI" pitchFamily="34" charset="0"/>
                <a:cs typeface="Segoe UI" pitchFamily="34" charset="0"/>
              </a:rPr>
            </a:br>
            <a:r>
              <a:rPr lang="en-US" sz="2100" b="1" dirty="0" smtClean="0">
                <a:solidFill>
                  <a:srgbClr val="FFFFFF"/>
                </a:solidFill>
                <a:ea typeface="Segoe UI" pitchFamily="34" charset="0"/>
                <a:cs typeface="Segoe UI" pitchFamily="34" charset="0"/>
              </a:rPr>
              <a:t>Host Web</a:t>
            </a:r>
            <a:endParaRPr lang="en-US" sz="2100" b="1" dirty="0">
              <a:solidFill>
                <a:srgbClr val="FFFFFF"/>
              </a:solidFill>
              <a:ea typeface="Segoe UI" pitchFamily="34" charset="0"/>
              <a:cs typeface="Segoe UI" pitchFamily="34" charset="0"/>
            </a:endParaRPr>
          </a:p>
        </p:txBody>
      </p:sp>
      <p:sp>
        <p:nvSpPr>
          <p:cNvPr id="44" name="Rounded Rectangle 43"/>
          <p:cNvSpPr/>
          <p:nvPr/>
        </p:nvSpPr>
        <p:spPr>
          <a:xfrm>
            <a:off x="7208837" y="5444108"/>
            <a:ext cx="1794286" cy="729236"/>
          </a:xfrm>
          <a:prstGeom prst="roundRect">
            <a:avLst>
              <a:gd name="adj" fmla="val 3861"/>
            </a:avLst>
          </a:prstGeom>
          <a:ln w="25400">
            <a:solidFill>
              <a:schemeClr val="accent2">
                <a:shade val="50000"/>
              </a:schemeClr>
            </a:solidFill>
          </a:ln>
        </p:spPr>
        <p:style>
          <a:lnRef idx="2">
            <a:schemeClr val="accent2">
              <a:shade val="50000"/>
            </a:schemeClr>
          </a:lnRef>
          <a:fillRef idx="1">
            <a:schemeClr val="accent2"/>
          </a:fillRef>
          <a:effectRef idx="0">
            <a:schemeClr val="accent2"/>
          </a:effectRef>
          <a:fontRef idx="minor">
            <a:schemeClr val="lt1"/>
          </a:fontRef>
        </p:style>
        <p:txBody>
          <a:bodyPr lIns="117208" tIns="58604" rIns="117208" bIns="58604"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en-US" sz="2100" b="1" dirty="0">
                <a:solidFill>
                  <a:srgbClr val="505050"/>
                </a:solidFill>
                <a:ea typeface="Segoe UI" pitchFamily="34" charset="0"/>
                <a:cs typeface="Segoe UI" pitchFamily="34" charset="0"/>
              </a:rPr>
              <a:t>App Web </a:t>
            </a:r>
            <a:br>
              <a:rPr lang="en-US" sz="2100" b="1" dirty="0">
                <a:solidFill>
                  <a:srgbClr val="505050"/>
                </a:solidFill>
                <a:ea typeface="Segoe UI" pitchFamily="34" charset="0"/>
                <a:cs typeface="Segoe UI" pitchFamily="34" charset="0"/>
              </a:rPr>
            </a:br>
            <a:r>
              <a:rPr lang="en-US" sz="1050" b="1" dirty="0" smtClean="0">
                <a:solidFill>
                  <a:srgbClr val="505050"/>
                </a:solidFill>
                <a:ea typeface="Segoe UI" pitchFamily="34" charset="0"/>
                <a:cs typeface="Segoe UI" pitchFamily="34" charset="0"/>
              </a:rPr>
              <a:t>(separate SharePoint domain)</a:t>
            </a:r>
            <a:endParaRPr lang="en-US" sz="1200" b="1" dirty="0">
              <a:solidFill>
                <a:srgbClr val="505050"/>
              </a:solidFill>
              <a:ea typeface="Segoe UI" pitchFamily="34" charset="0"/>
              <a:cs typeface="Segoe UI" pitchFamily="34" charset="0"/>
            </a:endParaRPr>
          </a:p>
        </p:txBody>
      </p:sp>
      <p:sp>
        <p:nvSpPr>
          <p:cNvPr id="6" name="TextBox 5"/>
          <p:cNvSpPr txBox="1"/>
          <p:nvPr/>
        </p:nvSpPr>
        <p:spPr>
          <a:xfrm>
            <a:off x="6827837" y="6278831"/>
            <a:ext cx="5093189"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*App Webs are optional in Cloud-Hosted Apps</a:t>
            </a:r>
          </a:p>
        </p:txBody>
      </p:sp>
      <p:cxnSp>
        <p:nvCxnSpPr>
          <p:cNvPr id="47" name="Straight Connector 46"/>
          <p:cNvCxnSpPr/>
          <p:nvPr/>
        </p:nvCxnSpPr>
        <p:spPr>
          <a:xfrm flipH="1">
            <a:off x="9249950" y="3798856"/>
            <a:ext cx="322173" cy="0"/>
          </a:xfrm>
          <a:prstGeom prst="line">
            <a:avLst/>
          </a:prstGeom>
          <a:ln w="38100">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9411036" y="1513048"/>
            <a:ext cx="0" cy="4765783"/>
          </a:xfrm>
          <a:prstGeom prst="line">
            <a:avLst/>
          </a:prstGeom>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6827837" y="1513048"/>
            <a:ext cx="0" cy="4739538"/>
          </a:xfrm>
          <a:prstGeom prst="line">
            <a:avLst/>
          </a:prstGeom>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11933237" y="1513048"/>
            <a:ext cx="0" cy="4764196"/>
          </a:xfrm>
          <a:prstGeom prst="line">
            <a:avLst/>
          </a:prstGeom>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7188523" y="906462"/>
            <a:ext cx="1825436" cy="627864"/>
          </a:xfrm>
          <a:prstGeom prst="rect">
            <a:avLst/>
          </a:prstGeom>
          <a:noFill/>
        </p:spPr>
        <p:txBody>
          <a:bodyPr wrap="none" lIns="182880" tIns="146304" rIns="182880" bIns="146304" rtlCol="0">
            <a:spAutoFit/>
          </a:bodyPr>
          <a:lstStyle/>
          <a:p>
            <a:pPr algn="ctr">
              <a:lnSpc>
                <a:spcPct val="90000"/>
              </a:lnSpc>
              <a:spcAft>
                <a:spcPts val="600"/>
              </a:spcAft>
            </a:pPr>
            <a:r>
              <a:rPr lang="en-US" sz="2400" dirty="0" smtClean="0">
                <a:gradFill>
                  <a:gsLst>
                    <a:gs pos="2917">
                      <a:srgbClr val="505050"/>
                    </a:gs>
                    <a:gs pos="30000">
                      <a:srgbClr val="505050"/>
                    </a:gs>
                  </a:gsLst>
                  <a:lin ang="5400000" scaled="0"/>
                </a:gradFill>
              </a:rPr>
              <a:t>SharePoint</a:t>
            </a:r>
          </a:p>
        </p:txBody>
      </p:sp>
      <p:sp>
        <p:nvSpPr>
          <p:cNvPr id="55" name="TextBox 54"/>
          <p:cNvSpPr txBox="1"/>
          <p:nvPr/>
        </p:nvSpPr>
        <p:spPr>
          <a:xfrm>
            <a:off x="10145450" y="902504"/>
            <a:ext cx="1172437" cy="627864"/>
          </a:xfrm>
          <a:prstGeom prst="rect">
            <a:avLst/>
          </a:prstGeom>
          <a:noFill/>
        </p:spPr>
        <p:txBody>
          <a:bodyPr wrap="none" lIns="182880" tIns="146304" rIns="182880" bIns="146304" rtlCol="0">
            <a:spAutoFit/>
          </a:bodyPr>
          <a:lstStyle/>
          <a:p>
            <a:pPr algn="ctr">
              <a:lnSpc>
                <a:spcPct val="90000"/>
              </a:lnSpc>
              <a:spcAft>
                <a:spcPts val="600"/>
              </a:spcAft>
            </a:pPr>
            <a:r>
              <a:rPr lang="en-US" sz="2400" dirty="0" smtClean="0">
                <a:gradFill>
                  <a:gsLst>
                    <a:gs pos="2917">
                      <a:srgbClr val="505050"/>
                    </a:gs>
                    <a:gs pos="30000">
                      <a:srgbClr val="505050"/>
                    </a:gs>
                  </a:gsLst>
                  <a:lin ang="5400000" scaled="0"/>
                </a:gradFill>
              </a:rPr>
              <a:t>Cloud</a:t>
            </a:r>
          </a:p>
        </p:txBody>
      </p:sp>
      <p:grpSp>
        <p:nvGrpSpPr>
          <p:cNvPr id="65" name="Group 64"/>
          <p:cNvGrpSpPr/>
          <p:nvPr/>
        </p:nvGrpSpPr>
        <p:grpSpPr>
          <a:xfrm>
            <a:off x="0" y="0"/>
            <a:ext cx="12436475" cy="6994525"/>
            <a:chOff x="0" y="0"/>
            <a:chExt cx="12436475" cy="6994525"/>
          </a:xfrm>
        </p:grpSpPr>
        <p:sp>
          <p:nvSpPr>
            <p:cNvPr id="61" name="Rectangle 60"/>
            <p:cNvSpPr/>
            <p:nvPr/>
          </p:nvSpPr>
          <p:spPr bwMode="auto">
            <a:xfrm>
              <a:off x="0" y="0"/>
              <a:ext cx="2692412" cy="6994525"/>
            </a:xfrm>
            <a:prstGeom prst="rect">
              <a:avLst/>
            </a:prstGeom>
            <a:solidFill>
              <a:schemeClr val="bg1">
                <a:lumMod val="50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 name="Rectangle 61"/>
            <p:cNvSpPr/>
            <p:nvPr/>
          </p:nvSpPr>
          <p:spPr bwMode="auto">
            <a:xfrm>
              <a:off x="11955861" y="0"/>
              <a:ext cx="480614" cy="6994525"/>
            </a:xfrm>
            <a:prstGeom prst="rect">
              <a:avLst/>
            </a:prstGeom>
            <a:solidFill>
              <a:schemeClr val="bg1">
                <a:lumMod val="50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 name="Rectangle 62"/>
            <p:cNvSpPr/>
            <p:nvPr/>
          </p:nvSpPr>
          <p:spPr bwMode="auto">
            <a:xfrm>
              <a:off x="2693046" y="1"/>
              <a:ext cx="9262184" cy="3018122"/>
            </a:xfrm>
            <a:prstGeom prst="rect">
              <a:avLst/>
            </a:prstGeom>
            <a:solidFill>
              <a:schemeClr val="bg1">
                <a:lumMod val="50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 name="Rectangle 63"/>
            <p:cNvSpPr/>
            <p:nvPr/>
          </p:nvSpPr>
          <p:spPr bwMode="auto">
            <a:xfrm>
              <a:off x="2692413" y="4710871"/>
              <a:ext cx="9262816" cy="2283654"/>
            </a:xfrm>
            <a:prstGeom prst="rect">
              <a:avLst/>
            </a:prstGeom>
            <a:solidFill>
              <a:schemeClr val="bg1">
                <a:lumMod val="50000"/>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0" name="Rectangle 59"/>
            <p:cNvSpPr/>
            <p:nvPr/>
          </p:nvSpPr>
          <p:spPr bwMode="auto">
            <a:xfrm>
              <a:off x="2692412" y="3035951"/>
              <a:ext cx="9240825" cy="1646757"/>
            </a:xfrm>
            <a:prstGeom prst="rect">
              <a:avLst/>
            </a:prstGeom>
            <a:noFill/>
            <a:ln w="508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8518757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112837" y="2887662"/>
            <a:ext cx="3276600" cy="3276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Host Web</a:t>
            </a:r>
          </a:p>
        </p:txBody>
      </p:sp>
      <p:sp>
        <p:nvSpPr>
          <p:cNvPr id="30" name="Rectangle 29"/>
          <p:cNvSpPr/>
          <p:nvPr/>
        </p:nvSpPr>
        <p:spPr bwMode="auto">
          <a:xfrm>
            <a:off x="4541837" y="2887662"/>
            <a:ext cx="3276600" cy="3276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App Web</a:t>
            </a:r>
          </a:p>
        </p:txBody>
      </p:sp>
      <p:sp>
        <p:nvSpPr>
          <p:cNvPr id="31" name="Rectangle 30"/>
          <p:cNvSpPr/>
          <p:nvPr/>
        </p:nvSpPr>
        <p:spPr bwMode="auto">
          <a:xfrm>
            <a:off x="7970837" y="2887662"/>
            <a:ext cx="3276600" cy="3276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Azure</a:t>
            </a:r>
          </a:p>
        </p:txBody>
      </p:sp>
      <p:sp>
        <p:nvSpPr>
          <p:cNvPr id="32" name="TextBox 31"/>
          <p:cNvSpPr txBox="1"/>
          <p:nvPr/>
        </p:nvSpPr>
        <p:spPr>
          <a:xfrm>
            <a:off x="4922832" y="1627970"/>
            <a:ext cx="2211183"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Lists/Libraries</a:t>
            </a:r>
          </a:p>
        </p:txBody>
      </p:sp>
      <p:sp>
        <p:nvSpPr>
          <p:cNvPr id="33" name="TextBox 32"/>
          <p:cNvSpPr txBox="1"/>
          <p:nvPr/>
        </p:nvSpPr>
        <p:spPr>
          <a:xfrm>
            <a:off x="4787604" y="1627970"/>
            <a:ext cx="248164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Client Web Part</a:t>
            </a:r>
          </a:p>
        </p:txBody>
      </p:sp>
      <p:sp>
        <p:nvSpPr>
          <p:cNvPr id="34" name="TextBox 33"/>
          <p:cNvSpPr txBox="1"/>
          <p:nvPr/>
        </p:nvSpPr>
        <p:spPr>
          <a:xfrm>
            <a:off x="4776576" y="1627970"/>
            <a:ext cx="250369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Custom Actions</a:t>
            </a:r>
          </a:p>
        </p:txBody>
      </p:sp>
      <p:sp>
        <p:nvSpPr>
          <p:cNvPr id="35" name="TextBox 34"/>
          <p:cNvSpPr txBox="1"/>
          <p:nvPr/>
        </p:nvSpPr>
        <p:spPr>
          <a:xfrm>
            <a:off x="4801007" y="1627970"/>
            <a:ext cx="245483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Managed Code</a:t>
            </a:r>
          </a:p>
        </p:txBody>
      </p:sp>
      <p:sp>
        <p:nvSpPr>
          <p:cNvPr id="36" name="TextBox 35"/>
          <p:cNvSpPr txBox="1"/>
          <p:nvPr/>
        </p:nvSpPr>
        <p:spPr>
          <a:xfrm>
            <a:off x="5254657" y="1627970"/>
            <a:ext cx="154754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Modules</a:t>
            </a:r>
          </a:p>
        </p:txBody>
      </p:sp>
      <p:sp>
        <p:nvSpPr>
          <p:cNvPr id="37" name="TextBox 36"/>
          <p:cNvSpPr txBox="1"/>
          <p:nvPr/>
        </p:nvSpPr>
        <p:spPr>
          <a:xfrm>
            <a:off x="4847077" y="1627970"/>
            <a:ext cx="236269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Web Part Page</a:t>
            </a:r>
          </a:p>
        </p:txBody>
      </p:sp>
      <p:sp>
        <p:nvSpPr>
          <p:cNvPr id="38" name="TextBox 37"/>
          <p:cNvSpPr txBox="1"/>
          <p:nvPr/>
        </p:nvSpPr>
        <p:spPr>
          <a:xfrm>
            <a:off x="5214198" y="1627970"/>
            <a:ext cx="162845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Database</a:t>
            </a:r>
          </a:p>
        </p:txBody>
      </p:sp>
      <p:sp>
        <p:nvSpPr>
          <p:cNvPr id="3" name="Title 2"/>
          <p:cNvSpPr>
            <a:spLocks noGrp="1"/>
          </p:cNvSpPr>
          <p:nvPr>
            <p:ph type="title"/>
          </p:nvPr>
        </p:nvSpPr>
        <p:spPr/>
        <p:txBody>
          <a:bodyPr/>
          <a:lstStyle/>
          <a:p>
            <a:r>
              <a:rPr lang="en-US" dirty="0" err="1" smtClean="0"/>
              <a:t>Autohosted</a:t>
            </a:r>
            <a:r>
              <a:rPr lang="en-US" dirty="0" smtClean="0"/>
              <a:t> Capability Quiz</a:t>
            </a:r>
            <a:endParaRPr lang="en-US" dirty="0"/>
          </a:p>
        </p:txBody>
      </p:sp>
      <p:sp>
        <p:nvSpPr>
          <p:cNvPr id="4" name="TextBox 3"/>
          <p:cNvSpPr txBox="1"/>
          <p:nvPr/>
        </p:nvSpPr>
        <p:spPr>
          <a:xfrm>
            <a:off x="5347537" y="1627970"/>
            <a:ext cx="166519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Workflow</a:t>
            </a:r>
          </a:p>
        </p:txBody>
      </p:sp>
    </p:spTree>
    <p:extLst>
      <p:ext uri="{BB962C8B-B14F-4D97-AF65-F5344CB8AC3E}">
        <p14:creationId xmlns:p14="http://schemas.microsoft.com/office/powerpoint/2010/main" val="11898255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1" nodeType="clickEffect">
                                  <p:stCondLst>
                                    <p:cond delay="0"/>
                                  </p:stCondLst>
                                  <p:childTnLst>
                                    <p:animMotion origin="layout" path="M 3.56906E-6 3.96732E-6 L 0.22364 0.30957 " pathEditMode="relative" rAng="0" ptsTypes="AA">
                                      <p:cBhvr>
                                        <p:cTn id="10" dur="2000" fill="hold"/>
                                        <p:tgtEl>
                                          <p:spTgt spid="4"/>
                                        </p:tgtEl>
                                        <p:attrNameLst>
                                          <p:attrName>ppt_x</p:attrName>
                                          <p:attrName>ppt_y</p:attrName>
                                        </p:attrNameLst>
                                      </p:cBhvr>
                                      <p:rCtr x="11182" y="15479"/>
                                    </p:animMotion>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2.15471E-6 3.96732E-6 L -0.02144 0.30957 " pathEditMode="relative" rAng="0" ptsTypes="AA">
                                      <p:cBhvr>
                                        <p:cTn id="18" dur="2000" fill="hold"/>
                                        <p:tgtEl>
                                          <p:spTgt spid="32"/>
                                        </p:tgtEl>
                                        <p:attrNameLst>
                                          <p:attrName>ppt_x</p:attrName>
                                          <p:attrName>ppt_y</p:attrName>
                                        </p:attrNameLst>
                                      </p:cBhvr>
                                      <p:rCtr x="-1072" y="15479"/>
                                    </p:animMotion>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grpId="1" nodeType="clickEffect">
                                  <p:stCondLst>
                                    <p:cond delay="0"/>
                                  </p:stCondLst>
                                  <p:childTnLst>
                                    <p:animMotion origin="layout" path="M -2.15471E-6 3.96732E-6 L -0.28491 0.30957 " pathEditMode="relative" rAng="0" ptsTypes="AA">
                                      <p:cBhvr>
                                        <p:cTn id="26" dur="2000" fill="hold"/>
                                        <p:tgtEl>
                                          <p:spTgt spid="33"/>
                                        </p:tgtEl>
                                        <p:attrNameLst>
                                          <p:attrName>ppt_x</p:attrName>
                                          <p:attrName>ppt_y</p:attrName>
                                        </p:attrNameLst>
                                      </p:cBhvr>
                                      <p:rCtr x="-14246" y="15479"/>
                                    </p:animMotion>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grpId="1" nodeType="clickEffect">
                                  <p:stCondLst>
                                    <p:cond delay="0"/>
                                  </p:stCondLst>
                                  <p:childTnLst>
                                    <p:animMotion origin="layout" path="M -2.15471E-6 3.96732E-6 L -0.28491 0.39673 " pathEditMode="relative" rAng="0" ptsTypes="AA">
                                      <p:cBhvr>
                                        <p:cTn id="34" dur="2000" fill="hold"/>
                                        <p:tgtEl>
                                          <p:spTgt spid="34"/>
                                        </p:tgtEl>
                                        <p:attrNameLst>
                                          <p:attrName>ppt_x</p:attrName>
                                          <p:attrName>ppt_y</p:attrName>
                                        </p:attrNameLst>
                                      </p:cBhvr>
                                      <p:rCtr x="-14246" y="19837"/>
                                    </p:animMotion>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1" nodeType="click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grpId="0" nodeType="clickEffect">
                                  <p:stCondLst>
                                    <p:cond delay="0"/>
                                  </p:stCondLst>
                                  <p:childTnLst>
                                    <p:animMotion origin="layout" path="M -2.15471E-6 3.96732E-6 L -0.01532 0.39673 " pathEditMode="relative" rAng="0" ptsTypes="AA">
                                      <p:cBhvr>
                                        <p:cTn id="42" dur="2000" fill="hold"/>
                                        <p:tgtEl>
                                          <p:spTgt spid="37"/>
                                        </p:tgtEl>
                                        <p:attrNameLst>
                                          <p:attrName>ppt_x</p:attrName>
                                          <p:attrName>ppt_y</p:attrName>
                                        </p:attrNameLst>
                                      </p:cBhvr>
                                      <p:rCtr x="-766" y="19837"/>
                                    </p:animMotion>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42" presetClass="path" presetSubtype="0" accel="50000" decel="50000" fill="hold" grpId="1" nodeType="clickEffect">
                                  <p:stCondLst>
                                    <p:cond delay="0"/>
                                  </p:stCondLst>
                                  <p:childTnLst>
                                    <p:animMotion origin="layout" path="M -2.15471E-6 3.96732E-6 L 0.26653 0.39673 " pathEditMode="relative" rAng="0" ptsTypes="AA">
                                      <p:cBhvr>
                                        <p:cTn id="50" dur="2000" fill="hold"/>
                                        <p:tgtEl>
                                          <p:spTgt spid="35"/>
                                        </p:tgtEl>
                                        <p:attrNameLst>
                                          <p:attrName>ppt_x</p:attrName>
                                          <p:attrName>ppt_y</p:attrName>
                                        </p:attrNameLst>
                                      </p:cBhvr>
                                      <p:rCtr x="13327" y="19837"/>
                                    </p:animMotion>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42" presetClass="path" presetSubtype="0" accel="50000" decel="50000" fill="hold" grpId="1" nodeType="clickEffect">
                                  <p:stCondLst>
                                    <p:cond delay="0"/>
                                  </p:stCondLst>
                                  <p:childTnLst>
                                    <p:animMotion origin="layout" path="M -2.15471E-6 3.96732E-6 L -0.04595 0.48388 " pathEditMode="relative" rAng="0" ptsTypes="AA">
                                      <p:cBhvr>
                                        <p:cTn id="58" dur="2000" fill="hold"/>
                                        <p:tgtEl>
                                          <p:spTgt spid="36"/>
                                        </p:tgtEl>
                                        <p:attrNameLst>
                                          <p:attrName>ppt_x</p:attrName>
                                          <p:attrName>ppt_y</p:attrName>
                                        </p:attrNameLst>
                                      </p:cBhvr>
                                      <p:rCtr x="-2298" y="24194"/>
                                    </p:animMotion>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42" presetClass="path" presetSubtype="0" accel="50000" decel="50000" fill="hold" grpId="1" nodeType="clickEffect">
                                  <p:stCondLst>
                                    <p:cond delay="0"/>
                                  </p:stCondLst>
                                  <p:childTnLst>
                                    <p:animMotion origin="layout" path="M -2.15471E-6 3.96732E-6 L 0.2359 0.48388 " pathEditMode="relative" rAng="0" ptsTypes="AA">
                                      <p:cBhvr>
                                        <p:cTn id="66" dur="2000" fill="hold"/>
                                        <p:tgtEl>
                                          <p:spTgt spid="38"/>
                                        </p:tgtEl>
                                        <p:attrNameLst>
                                          <p:attrName>ppt_x</p:attrName>
                                          <p:attrName>ppt_y</p:attrName>
                                        </p:attrNameLst>
                                      </p:cBhvr>
                                      <p:rCtr x="11795" y="241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2" grpId="1"/>
      <p:bldP spid="33" grpId="0"/>
      <p:bldP spid="33" grpId="1"/>
      <p:bldP spid="34" grpId="0"/>
      <p:bldP spid="34" grpId="1"/>
      <p:bldP spid="35" grpId="0"/>
      <p:bldP spid="35" grpId="1"/>
      <p:bldP spid="36" grpId="0"/>
      <p:bldP spid="36" grpId="1"/>
      <p:bldP spid="37" grpId="0"/>
      <p:bldP spid="37" grpId="1"/>
      <p:bldP spid="38" grpId="0"/>
      <p:bldP spid="38" grpId="1"/>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 Lifecycle</a:t>
            </a:r>
            <a:endParaRPr lang="en-US" dirty="0"/>
          </a:p>
        </p:txBody>
      </p:sp>
      <p:grpSp>
        <p:nvGrpSpPr>
          <p:cNvPr id="38" name="Group 37"/>
          <p:cNvGrpSpPr/>
          <p:nvPr/>
        </p:nvGrpSpPr>
        <p:grpSpPr>
          <a:xfrm>
            <a:off x="401564" y="2557812"/>
            <a:ext cx="1185265" cy="1129641"/>
            <a:chOff x="689571" y="1567920"/>
            <a:chExt cx="1379929" cy="1315169"/>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9469" y="1567920"/>
              <a:ext cx="640135" cy="951058"/>
            </a:xfrm>
            <a:prstGeom prst="rect">
              <a:avLst/>
            </a:prstGeom>
          </p:spPr>
        </p:pic>
        <p:sp>
          <p:nvSpPr>
            <p:cNvPr id="31" name="TextBox 30"/>
            <p:cNvSpPr txBox="1"/>
            <p:nvPr/>
          </p:nvSpPr>
          <p:spPr>
            <a:xfrm>
              <a:off x="689571" y="2421424"/>
              <a:ext cx="1379929" cy="461665"/>
            </a:xfrm>
            <a:prstGeom prst="rect">
              <a:avLst/>
            </a:prstGeom>
            <a:noFill/>
          </p:spPr>
          <p:txBody>
            <a:bodyPr wrap="none" lIns="182880" tIns="146304" rIns="182880" bIns="146304" rtlCol="0">
              <a:spAutoFit/>
            </a:bodyPr>
            <a:lstStyle/>
            <a:p>
              <a:pPr algn="ctr">
                <a:lnSpc>
                  <a:spcPct val="90000"/>
                </a:lnSpc>
                <a:spcAft>
                  <a:spcPts val="600"/>
                </a:spcAft>
              </a:pPr>
              <a:r>
                <a:rPr lang="en-US" sz="1200" dirty="0" smtClean="0">
                  <a:gradFill>
                    <a:gsLst>
                      <a:gs pos="2917">
                        <a:srgbClr val="505050"/>
                      </a:gs>
                      <a:gs pos="30000">
                        <a:srgbClr val="505050"/>
                      </a:gs>
                    </a:gsLst>
                    <a:lin ang="5400000" scaled="0"/>
                  </a:gradFill>
                </a:rPr>
                <a:t>App Developer</a:t>
              </a:r>
            </a:p>
          </p:txBody>
        </p:sp>
      </p:grpSp>
      <p:grpSp>
        <p:nvGrpSpPr>
          <p:cNvPr id="39" name="Group 38"/>
          <p:cNvGrpSpPr/>
          <p:nvPr/>
        </p:nvGrpSpPr>
        <p:grpSpPr>
          <a:xfrm>
            <a:off x="2502262" y="2575259"/>
            <a:ext cx="1122866" cy="1112194"/>
            <a:chOff x="4186926" y="1586210"/>
            <a:chExt cx="1307282" cy="1294857"/>
          </a:xfrm>
        </p:grpSpPr>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1837" y="1586210"/>
              <a:ext cx="597460" cy="914479"/>
            </a:xfrm>
            <a:prstGeom prst="rect">
              <a:avLst/>
            </a:prstGeom>
          </p:spPr>
        </p:pic>
        <p:sp>
          <p:nvSpPr>
            <p:cNvPr id="32" name="TextBox 31"/>
            <p:cNvSpPr txBox="1"/>
            <p:nvPr/>
          </p:nvSpPr>
          <p:spPr>
            <a:xfrm>
              <a:off x="4186926" y="2419402"/>
              <a:ext cx="1307282" cy="461665"/>
            </a:xfrm>
            <a:prstGeom prst="rect">
              <a:avLst/>
            </a:prstGeom>
            <a:noFill/>
          </p:spPr>
          <p:txBody>
            <a:bodyPr wrap="none" lIns="182880" tIns="146304" rIns="182880" bIns="146304" rtlCol="0">
              <a:spAutoFit/>
            </a:bodyPr>
            <a:lstStyle/>
            <a:p>
              <a:pPr algn="ctr">
                <a:lnSpc>
                  <a:spcPct val="90000"/>
                </a:lnSpc>
                <a:spcAft>
                  <a:spcPts val="600"/>
                </a:spcAft>
              </a:pPr>
              <a:r>
                <a:rPr lang="en-US" sz="1200" dirty="0" smtClean="0">
                  <a:gradFill>
                    <a:gsLst>
                      <a:gs pos="2917">
                        <a:srgbClr val="505050"/>
                      </a:gs>
                      <a:gs pos="30000">
                        <a:srgbClr val="505050"/>
                      </a:gs>
                    </a:gsLst>
                    <a:lin ang="5400000" scaled="0"/>
                  </a:gradFill>
                </a:rPr>
                <a:t>Tenant Admin</a:t>
              </a:r>
            </a:p>
          </p:txBody>
        </p:sp>
      </p:grpSp>
      <p:grpSp>
        <p:nvGrpSpPr>
          <p:cNvPr id="43" name="Group 42"/>
          <p:cNvGrpSpPr/>
          <p:nvPr/>
        </p:nvGrpSpPr>
        <p:grpSpPr>
          <a:xfrm>
            <a:off x="6358719" y="5567950"/>
            <a:ext cx="950922" cy="1053512"/>
            <a:chOff x="7242108" y="5973182"/>
            <a:chExt cx="1107098" cy="1226537"/>
          </a:xfrm>
        </p:grpSpPr>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0459" y="5973182"/>
              <a:ext cx="743776" cy="890093"/>
            </a:xfrm>
            <a:prstGeom prst="rect">
              <a:avLst/>
            </a:prstGeom>
          </p:spPr>
        </p:pic>
        <p:sp>
          <p:nvSpPr>
            <p:cNvPr id="33" name="TextBox 32"/>
            <p:cNvSpPr txBox="1"/>
            <p:nvPr/>
          </p:nvSpPr>
          <p:spPr>
            <a:xfrm>
              <a:off x="7242108" y="6738054"/>
              <a:ext cx="1107098" cy="461665"/>
            </a:xfrm>
            <a:prstGeom prst="rect">
              <a:avLst/>
            </a:prstGeom>
            <a:noFill/>
          </p:spPr>
          <p:txBody>
            <a:bodyPr wrap="none" lIns="182880" tIns="146304" rIns="182880" bIns="146304" rtlCol="0">
              <a:spAutoFit/>
            </a:bodyPr>
            <a:lstStyle/>
            <a:p>
              <a:pPr algn="ctr">
                <a:lnSpc>
                  <a:spcPct val="90000"/>
                </a:lnSpc>
                <a:spcAft>
                  <a:spcPts val="600"/>
                </a:spcAft>
              </a:pPr>
              <a:r>
                <a:rPr lang="en-US" sz="1200" dirty="0" smtClean="0">
                  <a:gradFill>
                    <a:gsLst>
                      <a:gs pos="2917">
                        <a:srgbClr val="505050"/>
                      </a:gs>
                      <a:gs pos="30000">
                        <a:srgbClr val="505050"/>
                      </a:gs>
                    </a:gsLst>
                    <a:lin ang="5400000" scaled="0"/>
                  </a:gradFill>
                </a:rPr>
                <a:t>Site Owner</a:t>
              </a:r>
            </a:p>
          </p:txBody>
        </p:sp>
      </p:grpSp>
      <p:grpSp>
        <p:nvGrpSpPr>
          <p:cNvPr id="41" name="Group 40"/>
          <p:cNvGrpSpPr/>
          <p:nvPr/>
        </p:nvGrpSpPr>
        <p:grpSpPr>
          <a:xfrm>
            <a:off x="6345396" y="3189460"/>
            <a:ext cx="950922" cy="1110896"/>
            <a:chOff x="7231390" y="3063674"/>
            <a:chExt cx="1107098" cy="1293345"/>
          </a:xfrm>
        </p:grpSpPr>
        <p:pic>
          <p:nvPicPr>
            <p:cNvPr id="30" name="Picture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37437" y="3063674"/>
              <a:ext cx="695004" cy="944962"/>
            </a:xfrm>
            <a:prstGeom prst="rect">
              <a:avLst/>
            </a:prstGeom>
          </p:spPr>
        </p:pic>
        <p:sp>
          <p:nvSpPr>
            <p:cNvPr id="34" name="TextBox 33"/>
            <p:cNvSpPr txBox="1"/>
            <p:nvPr/>
          </p:nvSpPr>
          <p:spPr>
            <a:xfrm>
              <a:off x="7231390" y="3895354"/>
              <a:ext cx="1107098" cy="461665"/>
            </a:xfrm>
            <a:prstGeom prst="rect">
              <a:avLst/>
            </a:prstGeom>
            <a:noFill/>
          </p:spPr>
          <p:txBody>
            <a:bodyPr wrap="none" lIns="182880" tIns="146304" rIns="182880" bIns="146304" rtlCol="0">
              <a:spAutoFit/>
            </a:bodyPr>
            <a:lstStyle/>
            <a:p>
              <a:pPr algn="ctr">
                <a:lnSpc>
                  <a:spcPct val="90000"/>
                </a:lnSpc>
                <a:spcAft>
                  <a:spcPts val="600"/>
                </a:spcAft>
              </a:pPr>
              <a:r>
                <a:rPr lang="en-US" sz="1200" dirty="0" smtClean="0">
                  <a:gradFill>
                    <a:gsLst>
                      <a:gs pos="2917">
                        <a:srgbClr val="505050"/>
                      </a:gs>
                      <a:gs pos="30000">
                        <a:srgbClr val="505050"/>
                      </a:gs>
                    </a:gsLst>
                    <a:lin ang="5400000" scaled="0"/>
                  </a:gradFill>
                </a:rPr>
                <a:t>Site Owner</a:t>
              </a:r>
            </a:p>
          </p:txBody>
        </p:sp>
      </p:grpSp>
      <p:grpSp>
        <p:nvGrpSpPr>
          <p:cNvPr id="42" name="Group 41"/>
          <p:cNvGrpSpPr/>
          <p:nvPr/>
        </p:nvGrpSpPr>
        <p:grpSpPr>
          <a:xfrm>
            <a:off x="6361891" y="4455520"/>
            <a:ext cx="950922" cy="1038001"/>
            <a:chOff x="7242108" y="4550587"/>
            <a:chExt cx="1107098" cy="1208479"/>
          </a:xfrm>
        </p:grpSpPr>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35048" y="4550587"/>
              <a:ext cx="682811" cy="877900"/>
            </a:xfrm>
            <a:prstGeom prst="rect">
              <a:avLst/>
            </a:prstGeom>
          </p:spPr>
        </p:pic>
        <p:sp>
          <p:nvSpPr>
            <p:cNvPr id="35" name="TextBox 34"/>
            <p:cNvSpPr txBox="1"/>
            <p:nvPr/>
          </p:nvSpPr>
          <p:spPr>
            <a:xfrm>
              <a:off x="7242108" y="5297401"/>
              <a:ext cx="1107098" cy="461665"/>
            </a:xfrm>
            <a:prstGeom prst="rect">
              <a:avLst/>
            </a:prstGeom>
            <a:noFill/>
          </p:spPr>
          <p:txBody>
            <a:bodyPr wrap="none" lIns="182880" tIns="146304" rIns="182880" bIns="146304" rtlCol="0">
              <a:spAutoFit/>
            </a:bodyPr>
            <a:lstStyle/>
            <a:p>
              <a:pPr algn="ctr">
                <a:lnSpc>
                  <a:spcPct val="90000"/>
                </a:lnSpc>
                <a:spcAft>
                  <a:spcPts val="600"/>
                </a:spcAft>
              </a:pPr>
              <a:r>
                <a:rPr lang="en-US" sz="1200" dirty="0" smtClean="0">
                  <a:gradFill>
                    <a:gsLst>
                      <a:gs pos="2917">
                        <a:srgbClr val="505050"/>
                      </a:gs>
                      <a:gs pos="30000">
                        <a:srgbClr val="505050"/>
                      </a:gs>
                    </a:gsLst>
                    <a:lin ang="5400000" scaled="0"/>
                  </a:gradFill>
                </a:rPr>
                <a:t>Site Owner</a:t>
              </a:r>
            </a:p>
          </p:txBody>
        </p:sp>
      </p:grpSp>
      <p:grpSp>
        <p:nvGrpSpPr>
          <p:cNvPr id="40" name="Group 39"/>
          <p:cNvGrpSpPr/>
          <p:nvPr/>
        </p:nvGrpSpPr>
        <p:grpSpPr>
          <a:xfrm>
            <a:off x="6358719" y="2042333"/>
            <a:ext cx="950922" cy="1066124"/>
            <a:chOff x="7242108" y="1628886"/>
            <a:chExt cx="1107098" cy="1241220"/>
          </a:xfrm>
        </p:grpSpPr>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19042" y="1628886"/>
              <a:ext cx="682811" cy="890093"/>
            </a:xfrm>
            <a:prstGeom prst="rect">
              <a:avLst/>
            </a:prstGeom>
          </p:spPr>
        </p:pic>
        <p:sp>
          <p:nvSpPr>
            <p:cNvPr id="36" name="TextBox 35"/>
            <p:cNvSpPr txBox="1"/>
            <p:nvPr/>
          </p:nvSpPr>
          <p:spPr>
            <a:xfrm>
              <a:off x="7242108" y="2408441"/>
              <a:ext cx="1107098" cy="461665"/>
            </a:xfrm>
            <a:prstGeom prst="rect">
              <a:avLst/>
            </a:prstGeom>
            <a:noFill/>
          </p:spPr>
          <p:txBody>
            <a:bodyPr wrap="none" lIns="182880" tIns="146304" rIns="182880" bIns="146304" rtlCol="0">
              <a:spAutoFit/>
            </a:bodyPr>
            <a:lstStyle/>
            <a:p>
              <a:pPr algn="ctr">
                <a:lnSpc>
                  <a:spcPct val="90000"/>
                </a:lnSpc>
                <a:spcAft>
                  <a:spcPts val="600"/>
                </a:spcAft>
              </a:pPr>
              <a:r>
                <a:rPr lang="en-US" sz="1200" dirty="0" smtClean="0">
                  <a:gradFill>
                    <a:gsLst>
                      <a:gs pos="2917">
                        <a:srgbClr val="505050"/>
                      </a:gs>
                      <a:gs pos="30000">
                        <a:srgbClr val="505050"/>
                      </a:gs>
                    </a:gsLst>
                    <a:lin ang="5400000" scaled="0"/>
                  </a:gradFill>
                </a:rPr>
                <a:t>Site Owner</a:t>
              </a:r>
            </a:p>
          </p:txBody>
        </p:sp>
      </p:grpSp>
      <p:sp>
        <p:nvSpPr>
          <p:cNvPr id="37" name="Flowchart: Magnetic Disk 36"/>
          <p:cNvSpPr/>
          <p:nvPr/>
        </p:nvSpPr>
        <p:spPr bwMode="auto">
          <a:xfrm>
            <a:off x="4382301" y="2659062"/>
            <a:ext cx="914400" cy="799772"/>
          </a:xfrm>
          <a:prstGeom prst="flowChartMagneticDisk">
            <a:avLst/>
          </a:prstGeom>
          <a:solidFill>
            <a:srgbClr val="EB3C00">
              <a:alpha val="50000"/>
            </a:srgbClr>
          </a:solidFill>
          <a:ln>
            <a:solidFill>
              <a:srgbClr val="EB3C00"/>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b="1" dirty="0" smtClean="0">
                <a:gradFill>
                  <a:gsLst>
                    <a:gs pos="0">
                      <a:srgbClr val="FFFFFF"/>
                    </a:gs>
                    <a:gs pos="100000">
                      <a:srgbClr val="FFFFFF"/>
                    </a:gs>
                  </a:gsLst>
                  <a:lin ang="5400000" scaled="0"/>
                </a:gradFill>
              </a:rPr>
              <a:t>App Catalog</a:t>
            </a:r>
            <a:endParaRPr lang="en-US" sz="1200" b="1" dirty="0">
              <a:gradFill>
                <a:gsLst>
                  <a:gs pos="0">
                    <a:srgbClr val="FFFFFF"/>
                  </a:gs>
                  <a:gs pos="100000">
                    <a:srgbClr val="FFFFFF"/>
                  </a:gs>
                </a:gsLst>
                <a:lin ang="5400000" scaled="0"/>
              </a:gradFill>
            </a:endParaRPr>
          </a:p>
        </p:txBody>
      </p:sp>
      <p:sp>
        <p:nvSpPr>
          <p:cNvPr id="45" name="Rectangle 44"/>
          <p:cNvSpPr/>
          <p:nvPr/>
        </p:nvSpPr>
        <p:spPr bwMode="auto">
          <a:xfrm>
            <a:off x="2300739" y="1835234"/>
            <a:ext cx="5151184" cy="2465122"/>
          </a:xfrm>
          <a:prstGeom prst="rect">
            <a:avLst/>
          </a:prstGeom>
          <a:noFill/>
          <a:ln w="25400">
            <a:solidFill>
              <a:srgbClr val="EC3C00"/>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51" name="Group 50"/>
          <p:cNvGrpSpPr/>
          <p:nvPr/>
        </p:nvGrpSpPr>
        <p:grpSpPr>
          <a:xfrm>
            <a:off x="-30163" y="4814107"/>
            <a:ext cx="2048717" cy="2126698"/>
            <a:chOff x="354143" y="4814107"/>
            <a:chExt cx="2048717" cy="2126698"/>
          </a:xfrm>
        </p:grpSpPr>
        <p:pic>
          <p:nvPicPr>
            <p:cNvPr id="4" name="Pictur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54143" y="4814107"/>
              <a:ext cx="2048717" cy="1638974"/>
            </a:xfrm>
            <a:prstGeom prst="rect">
              <a:avLst/>
            </a:prstGeom>
          </p:spPr>
        </p:pic>
        <p:sp>
          <p:nvSpPr>
            <p:cNvPr id="46" name="TextBox 45"/>
            <p:cNvSpPr txBox="1"/>
            <p:nvPr/>
          </p:nvSpPr>
          <p:spPr>
            <a:xfrm>
              <a:off x="511935" y="6235997"/>
              <a:ext cx="1735219" cy="704808"/>
            </a:xfrm>
            <a:prstGeom prst="rect">
              <a:avLst/>
            </a:prstGeom>
            <a:noFill/>
          </p:spPr>
          <p:txBody>
            <a:bodyPr wrap="none" lIns="182880" tIns="146304" rIns="182880" bIns="146304" rtlCol="0">
              <a:spAutoFit/>
            </a:bodyPr>
            <a:lstStyle/>
            <a:p>
              <a:pPr algn="ctr">
                <a:lnSpc>
                  <a:spcPct val="90000"/>
                </a:lnSpc>
                <a:spcAft>
                  <a:spcPts val="600"/>
                </a:spcAft>
              </a:pPr>
              <a:r>
                <a:rPr lang="en-US" sz="1200" dirty="0" smtClean="0">
                  <a:gradFill>
                    <a:gsLst>
                      <a:gs pos="2917">
                        <a:srgbClr val="505050"/>
                      </a:gs>
                      <a:gs pos="30000">
                        <a:srgbClr val="505050"/>
                      </a:gs>
                    </a:gsLst>
                    <a:lin ang="5400000" scaled="0"/>
                  </a:gradFill>
                </a:rPr>
                <a:t>SharePoint Store</a:t>
              </a:r>
            </a:p>
            <a:p>
              <a:pPr algn="ctr">
                <a:lnSpc>
                  <a:spcPct val="90000"/>
                </a:lnSpc>
                <a:spcAft>
                  <a:spcPts val="600"/>
                </a:spcAft>
              </a:pPr>
              <a:r>
                <a:rPr lang="en-US" sz="1200" dirty="0" smtClean="0">
                  <a:gradFill>
                    <a:gsLst>
                      <a:gs pos="2917">
                        <a:srgbClr val="505050"/>
                      </a:gs>
                      <a:gs pos="30000">
                        <a:srgbClr val="505050"/>
                      </a:gs>
                    </a:gsLst>
                    <a:lin ang="5400000" scaled="0"/>
                  </a:gradFill>
                </a:rPr>
                <a:t>(Office Marketplace)</a:t>
              </a:r>
            </a:p>
          </p:txBody>
        </p:sp>
      </p:grpSp>
      <p:pic>
        <p:nvPicPr>
          <p:cNvPr id="47" name="Picture 4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793178" y="1209896"/>
            <a:ext cx="2092646" cy="724889"/>
          </a:xfrm>
          <a:prstGeom prst="rect">
            <a:avLst/>
          </a:prstGeom>
        </p:spPr>
      </p:pic>
      <p:pic>
        <p:nvPicPr>
          <p:cNvPr id="49" name="Picture 4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772123" y="1209673"/>
            <a:ext cx="3002880" cy="720397"/>
          </a:xfrm>
          <a:prstGeom prst="rect">
            <a:avLst/>
          </a:prstGeom>
        </p:spPr>
      </p:pic>
      <p:sp>
        <p:nvSpPr>
          <p:cNvPr id="50" name="Rectangle 49"/>
          <p:cNvSpPr/>
          <p:nvPr/>
        </p:nvSpPr>
        <p:spPr bwMode="auto">
          <a:xfrm>
            <a:off x="8384252" y="1835234"/>
            <a:ext cx="3779951" cy="4862428"/>
          </a:xfrm>
          <a:prstGeom prst="rect">
            <a:avLst/>
          </a:prstGeom>
          <a:noFill/>
          <a:ln w="25400">
            <a:solidFill>
              <a:srgbClr val="00BCF2"/>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5" name="TextBox 74"/>
          <p:cNvSpPr txBox="1"/>
          <p:nvPr/>
        </p:nvSpPr>
        <p:spPr>
          <a:xfrm>
            <a:off x="2185784" y="1752752"/>
            <a:ext cx="155427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Tenant A</a:t>
            </a:r>
          </a:p>
        </p:txBody>
      </p:sp>
      <p:sp>
        <p:nvSpPr>
          <p:cNvPr id="76" name="TextBox 75"/>
          <p:cNvSpPr txBox="1"/>
          <p:nvPr/>
        </p:nvSpPr>
        <p:spPr>
          <a:xfrm>
            <a:off x="2179637" y="4186243"/>
            <a:ext cx="153183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solidFill>
                  <a:srgbClr val="505050"/>
                </a:solidFill>
              </a:rPr>
              <a:t>Tenant B</a:t>
            </a:r>
          </a:p>
        </p:txBody>
      </p:sp>
      <p:sp>
        <p:nvSpPr>
          <p:cNvPr id="77" name="Right Arrow 76"/>
          <p:cNvSpPr/>
          <p:nvPr/>
        </p:nvSpPr>
        <p:spPr bwMode="auto">
          <a:xfrm>
            <a:off x="1470636" y="2800230"/>
            <a:ext cx="1232425" cy="484632"/>
          </a:xfrm>
          <a:prstGeom prst="rightArrow">
            <a:avLst/>
          </a:prstGeom>
          <a:solidFill>
            <a:srgbClr val="EB3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.app</a:t>
            </a:r>
            <a:endParaRPr lang="en-US" dirty="0">
              <a:gradFill>
                <a:gsLst>
                  <a:gs pos="0">
                    <a:srgbClr val="FFFFFF"/>
                  </a:gs>
                  <a:gs pos="100000">
                    <a:srgbClr val="FFFFFF"/>
                  </a:gs>
                </a:gsLst>
                <a:lin ang="5400000" scaled="0"/>
              </a:gradFill>
            </a:endParaRPr>
          </a:p>
        </p:txBody>
      </p:sp>
      <p:sp>
        <p:nvSpPr>
          <p:cNvPr id="79" name="Right Arrow 78"/>
          <p:cNvSpPr/>
          <p:nvPr/>
        </p:nvSpPr>
        <p:spPr bwMode="auto">
          <a:xfrm>
            <a:off x="3424328" y="2805267"/>
            <a:ext cx="906760" cy="484632"/>
          </a:xfrm>
          <a:prstGeom prst="rightArrow">
            <a:avLst/>
          </a:prstGeom>
          <a:solidFill>
            <a:srgbClr val="EB3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.app</a:t>
            </a:r>
            <a:endParaRPr lang="en-US" dirty="0">
              <a:gradFill>
                <a:gsLst>
                  <a:gs pos="0">
                    <a:srgbClr val="FFFFFF"/>
                  </a:gs>
                  <a:gs pos="100000">
                    <a:srgbClr val="FFFFFF"/>
                  </a:gs>
                </a:gsLst>
                <a:lin ang="5400000" scaled="0"/>
              </a:gradFill>
            </a:endParaRPr>
          </a:p>
        </p:txBody>
      </p:sp>
      <p:sp>
        <p:nvSpPr>
          <p:cNvPr id="80" name="Right Arrow 79"/>
          <p:cNvSpPr/>
          <p:nvPr/>
        </p:nvSpPr>
        <p:spPr bwMode="auto">
          <a:xfrm rot="5400000">
            <a:off x="444761" y="4022360"/>
            <a:ext cx="1098868" cy="484632"/>
          </a:xfrm>
          <a:prstGeom prst="rightArrow">
            <a:avLst/>
          </a:prstGeom>
          <a:solidFill>
            <a:srgbClr val="EB3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.app</a:t>
            </a:r>
            <a:endParaRPr lang="en-US" dirty="0">
              <a:gradFill>
                <a:gsLst>
                  <a:gs pos="0">
                    <a:srgbClr val="FFFFFF"/>
                  </a:gs>
                  <a:gs pos="100000">
                    <a:srgbClr val="FFFFFF"/>
                  </a:gs>
                </a:gsLst>
                <a:lin ang="5400000" scaled="0"/>
              </a:gradFill>
            </a:endParaRPr>
          </a:p>
        </p:txBody>
      </p:sp>
      <p:sp>
        <p:nvSpPr>
          <p:cNvPr id="81" name="Right Arrow 80"/>
          <p:cNvSpPr/>
          <p:nvPr/>
        </p:nvSpPr>
        <p:spPr bwMode="auto">
          <a:xfrm>
            <a:off x="7641147" y="2403910"/>
            <a:ext cx="558290" cy="396320"/>
          </a:xfrm>
          <a:prstGeom prst="rightArrow">
            <a:avLst/>
          </a:prstGeom>
          <a:solidFill>
            <a:srgbClr val="00BC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2" name="Right Arrow 81"/>
          <p:cNvSpPr/>
          <p:nvPr/>
        </p:nvSpPr>
        <p:spPr bwMode="auto">
          <a:xfrm>
            <a:off x="7636989" y="3604799"/>
            <a:ext cx="558290" cy="396320"/>
          </a:xfrm>
          <a:prstGeom prst="rightArrow">
            <a:avLst/>
          </a:prstGeom>
          <a:solidFill>
            <a:srgbClr val="00BC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3" name="Right Arrow 82"/>
          <p:cNvSpPr/>
          <p:nvPr/>
        </p:nvSpPr>
        <p:spPr bwMode="auto">
          <a:xfrm>
            <a:off x="7636989" y="4736754"/>
            <a:ext cx="558290" cy="396320"/>
          </a:xfrm>
          <a:prstGeom prst="rightArrow">
            <a:avLst/>
          </a:prstGeom>
          <a:solidFill>
            <a:srgbClr val="00BC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4" name="Right Arrow 83"/>
          <p:cNvSpPr/>
          <p:nvPr/>
        </p:nvSpPr>
        <p:spPr bwMode="auto">
          <a:xfrm>
            <a:off x="7636989" y="5859657"/>
            <a:ext cx="558290" cy="396320"/>
          </a:xfrm>
          <a:prstGeom prst="rightArrow">
            <a:avLst/>
          </a:prstGeom>
          <a:solidFill>
            <a:srgbClr val="00BC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6" name="Right Arrow 85"/>
          <p:cNvSpPr/>
          <p:nvPr/>
        </p:nvSpPr>
        <p:spPr bwMode="auto">
          <a:xfrm rot="9600000">
            <a:off x="5434838" y="2570447"/>
            <a:ext cx="888459" cy="396320"/>
          </a:xfrm>
          <a:prstGeom prst="rightArrow">
            <a:avLst/>
          </a:prstGeom>
          <a:solidFill>
            <a:srgbClr val="EB3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7" name="Right Arrow 86"/>
          <p:cNvSpPr/>
          <p:nvPr/>
        </p:nvSpPr>
        <p:spPr bwMode="auto">
          <a:xfrm rot="12000000">
            <a:off x="5429275" y="3205197"/>
            <a:ext cx="888459" cy="396320"/>
          </a:xfrm>
          <a:prstGeom prst="rightArrow">
            <a:avLst/>
          </a:prstGeom>
          <a:solidFill>
            <a:srgbClr val="EB3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08" name="Group 107"/>
          <p:cNvGrpSpPr/>
          <p:nvPr/>
        </p:nvGrpSpPr>
        <p:grpSpPr>
          <a:xfrm>
            <a:off x="8538443" y="1897062"/>
            <a:ext cx="3456408" cy="1193759"/>
            <a:chOff x="8538443" y="1897062"/>
            <a:chExt cx="3456408" cy="1193759"/>
          </a:xfrm>
        </p:grpSpPr>
        <p:sp>
          <p:nvSpPr>
            <p:cNvPr id="52" name="Rectangle 51"/>
            <p:cNvSpPr/>
            <p:nvPr/>
          </p:nvSpPr>
          <p:spPr bwMode="auto">
            <a:xfrm>
              <a:off x="8538443" y="2042332"/>
              <a:ext cx="1051560" cy="1048050"/>
            </a:xfrm>
            <a:prstGeom prst="rect">
              <a:avLst/>
            </a:prstGeom>
            <a:solidFill>
              <a:srgbClr val="00BC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Web Site</a:t>
              </a:r>
              <a:endParaRPr lang="en-US" sz="2000" dirty="0">
                <a:gradFill>
                  <a:gsLst>
                    <a:gs pos="0">
                      <a:srgbClr val="FFFFFF"/>
                    </a:gs>
                    <a:gs pos="100000">
                      <a:srgbClr val="FFFFFF"/>
                    </a:gs>
                  </a:gsLst>
                  <a:lin ang="5400000" scaled="0"/>
                </a:gradFill>
              </a:endParaRPr>
            </a:p>
          </p:txBody>
        </p:sp>
        <p:sp>
          <p:nvSpPr>
            <p:cNvPr id="56" name="Flowchart: Magnetic Disk 55"/>
            <p:cNvSpPr/>
            <p:nvPr/>
          </p:nvSpPr>
          <p:spPr bwMode="auto">
            <a:xfrm>
              <a:off x="9753917" y="2042771"/>
              <a:ext cx="1027097" cy="1048050"/>
            </a:xfrm>
            <a:prstGeom prst="flowChartMagneticDisk">
              <a:avLst/>
            </a:prstGeom>
            <a:solidFill>
              <a:srgbClr val="00BCF2">
                <a:alpha val="50000"/>
              </a:srgbClr>
            </a:solidFill>
            <a:ln>
              <a:solidFill>
                <a:srgbClr val="00BCF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SQL DB</a:t>
              </a:r>
              <a:endParaRPr lang="en-US" sz="2000" dirty="0">
                <a:gradFill>
                  <a:gsLst>
                    <a:gs pos="0">
                      <a:srgbClr val="FFFFFF"/>
                    </a:gs>
                    <a:gs pos="100000">
                      <a:srgbClr val="FFFFFF"/>
                    </a:gs>
                  </a:gsLst>
                  <a:lin ang="5400000" scaled="0"/>
                </a:gradFill>
              </a:endParaRPr>
            </a:p>
          </p:txBody>
        </p:sp>
        <p:sp>
          <p:nvSpPr>
            <p:cNvPr id="92" name="Rectangle 91"/>
            <p:cNvSpPr/>
            <p:nvPr/>
          </p:nvSpPr>
          <p:spPr bwMode="auto">
            <a:xfrm>
              <a:off x="10943291" y="2042332"/>
              <a:ext cx="1051560" cy="1048050"/>
            </a:xfrm>
            <a:prstGeom prst="rect">
              <a:avLst/>
            </a:prstGeom>
            <a:solidFill>
              <a:srgbClr val="00BC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400" dirty="0">
                <a:gradFill>
                  <a:gsLst>
                    <a:gs pos="0">
                      <a:srgbClr val="FFFFFF"/>
                    </a:gs>
                    <a:gs pos="100000">
                      <a:srgbClr val="FFFFFF"/>
                    </a:gs>
                  </a:gsLst>
                  <a:lin ang="5400000" scaled="0"/>
                </a:gradFill>
              </a:endParaRPr>
            </a:p>
            <a:p>
              <a:pPr algn="ctr" defTabSz="932472" fontAlgn="base">
                <a:spcBef>
                  <a:spcPct val="0"/>
                </a:spcBef>
                <a:spcAft>
                  <a:spcPct val="0"/>
                </a:spcAft>
              </a:pPr>
              <a:endParaRPr lang="en-US" sz="1400" dirty="0" smtClean="0">
                <a:gradFill>
                  <a:gsLst>
                    <a:gs pos="0">
                      <a:srgbClr val="FFFFFF"/>
                    </a:gs>
                    <a:gs pos="100000">
                      <a:srgbClr val="FFFFFF"/>
                    </a:gs>
                  </a:gsLst>
                  <a:lin ang="5400000" scaled="0"/>
                </a:gradFill>
              </a:endParaRPr>
            </a:p>
            <a:p>
              <a:pPr algn="ctr" defTabSz="932472" fontAlgn="base">
                <a:spcBef>
                  <a:spcPct val="0"/>
                </a:spcBef>
                <a:spcAft>
                  <a:spcPct val="0"/>
                </a:spcAft>
              </a:pPr>
              <a:endParaRPr lang="en-US" sz="1400" dirty="0">
                <a:gradFill>
                  <a:gsLst>
                    <a:gs pos="0">
                      <a:srgbClr val="FFFFFF"/>
                    </a:gs>
                    <a:gs pos="100000">
                      <a:srgbClr val="FFFFFF"/>
                    </a:gs>
                  </a:gsLst>
                  <a:lin ang="5400000" scaled="0"/>
                </a:gradFill>
              </a:endParaRPr>
            </a:p>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Workflow</a:t>
              </a:r>
            </a:p>
          </p:txBody>
        </p:sp>
        <p:pic>
          <p:nvPicPr>
            <p:cNvPr id="98" name="Picture 9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939565" y="1897062"/>
              <a:ext cx="1051560" cy="1051560"/>
            </a:xfrm>
            <a:prstGeom prst="rect">
              <a:avLst/>
            </a:prstGeom>
          </p:spPr>
        </p:pic>
      </p:grpSp>
      <p:grpSp>
        <p:nvGrpSpPr>
          <p:cNvPr id="107" name="Group 106"/>
          <p:cNvGrpSpPr/>
          <p:nvPr/>
        </p:nvGrpSpPr>
        <p:grpSpPr>
          <a:xfrm>
            <a:off x="8538443" y="3045945"/>
            <a:ext cx="3456408" cy="1195075"/>
            <a:chOff x="8538443" y="3045945"/>
            <a:chExt cx="3456408" cy="1195075"/>
          </a:xfrm>
        </p:grpSpPr>
        <p:sp>
          <p:nvSpPr>
            <p:cNvPr id="53" name="Rectangle 52"/>
            <p:cNvSpPr/>
            <p:nvPr/>
          </p:nvSpPr>
          <p:spPr bwMode="auto">
            <a:xfrm>
              <a:off x="8538443" y="3189460"/>
              <a:ext cx="1051560" cy="1051560"/>
            </a:xfrm>
            <a:prstGeom prst="rect">
              <a:avLst/>
            </a:prstGeom>
            <a:solidFill>
              <a:srgbClr val="00BC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Web Site</a:t>
              </a:r>
            </a:p>
          </p:txBody>
        </p:sp>
        <p:sp>
          <p:nvSpPr>
            <p:cNvPr id="57" name="Flowchart: Magnetic Disk 56"/>
            <p:cNvSpPr/>
            <p:nvPr/>
          </p:nvSpPr>
          <p:spPr bwMode="auto">
            <a:xfrm>
              <a:off x="9753917" y="3192970"/>
              <a:ext cx="1027097" cy="1048050"/>
            </a:xfrm>
            <a:prstGeom prst="flowChartMagneticDisk">
              <a:avLst/>
            </a:prstGeom>
            <a:solidFill>
              <a:srgbClr val="00BCF2">
                <a:alpha val="50000"/>
              </a:srgbClr>
            </a:solidFill>
            <a:ln>
              <a:solidFill>
                <a:srgbClr val="00BCF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a:gradFill>
                    <a:gsLst>
                      <a:gs pos="0">
                        <a:srgbClr val="FFFFFF"/>
                      </a:gs>
                      <a:gs pos="100000">
                        <a:srgbClr val="FFFFFF"/>
                      </a:gs>
                    </a:gsLst>
                    <a:lin ang="5400000" scaled="0"/>
                  </a:gradFill>
                </a:rPr>
                <a:t>SQL DB</a:t>
              </a:r>
              <a:endParaRPr lang="en-US" sz="2000" dirty="0">
                <a:gradFill>
                  <a:gsLst>
                    <a:gs pos="0">
                      <a:srgbClr val="FFFFFF"/>
                    </a:gs>
                    <a:gs pos="100000">
                      <a:srgbClr val="FFFFFF"/>
                    </a:gs>
                  </a:gsLst>
                  <a:lin ang="5400000" scaled="0"/>
                </a:gradFill>
              </a:endParaRPr>
            </a:p>
          </p:txBody>
        </p:sp>
        <p:sp>
          <p:nvSpPr>
            <p:cNvPr id="93" name="Rectangle 92"/>
            <p:cNvSpPr/>
            <p:nvPr/>
          </p:nvSpPr>
          <p:spPr bwMode="auto">
            <a:xfrm>
              <a:off x="10943291" y="3189460"/>
              <a:ext cx="1051560" cy="1051560"/>
            </a:xfrm>
            <a:prstGeom prst="rect">
              <a:avLst/>
            </a:prstGeom>
            <a:solidFill>
              <a:srgbClr val="00BC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a:p>
              <a:pPr algn="ctr" defTabSz="932472" fontAlgn="base">
                <a:spcBef>
                  <a:spcPct val="0"/>
                </a:spcBef>
                <a:spcAft>
                  <a:spcPct val="0"/>
                </a:spcAft>
              </a:pPr>
              <a:r>
                <a:rPr lang="en-US" sz="1600" dirty="0">
                  <a:gradFill>
                    <a:gsLst>
                      <a:gs pos="0">
                        <a:srgbClr val="FFFFFF"/>
                      </a:gs>
                      <a:gs pos="100000">
                        <a:srgbClr val="FFFFFF"/>
                      </a:gs>
                    </a:gsLst>
                    <a:lin ang="5400000" scaled="0"/>
                  </a:gradFill>
                </a:rPr>
                <a:t>Workflow</a:t>
              </a:r>
            </a:p>
          </p:txBody>
        </p:sp>
        <p:pic>
          <p:nvPicPr>
            <p:cNvPr id="99" name="Picture 9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938699" y="3045945"/>
              <a:ext cx="1051560" cy="1051560"/>
            </a:xfrm>
            <a:prstGeom prst="rect">
              <a:avLst/>
            </a:prstGeom>
          </p:spPr>
        </p:pic>
      </p:grpSp>
      <p:grpSp>
        <p:nvGrpSpPr>
          <p:cNvPr id="106" name="Group 105"/>
          <p:cNvGrpSpPr/>
          <p:nvPr/>
        </p:nvGrpSpPr>
        <p:grpSpPr>
          <a:xfrm>
            <a:off x="8534717" y="4193073"/>
            <a:ext cx="3456408" cy="1198585"/>
            <a:chOff x="8534717" y="4193073"/>
            <a:chExt cx="3456408" cy="1198585"/>
          </a:xfrm>
        </p:grpSpPr>
        <p:sp>
          <p:nvSpPr>
            <p:cNvPr id="54" name="Rectangle 53"/>
            <p:cNvSpPr/>
            <p:nvPr/>
          </p:nvSpPr>
          <p:spPr bwMode="auto">
            <a:xfrm>
              <a:off x="8534717" y="4340098"/>
              <a:ext cx="1051560" cy="1051560"/>
            </a:xfrm>
            <a:prstGeom prst="rect">
              <a:avLst/>
            </a:prstGeom>
            <a:solidFill>
              <a:srgbClr val="00BC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Web Site</a:t>
              </a:r>
            </a:p>
          </p:txBody>
        </p:sp>
        <p:sp>
          <p:nvSpPr>
            <p:cNvPr id="58" name="Flowchart: Magnetic Disk 57"/>
            <p:cNvSpPr/>
            <p:nvPr/>
          </p:nvSpPr>
          <p:spPr bwMode="auto">
            <a:xfrm>
              <a:off x="9753917" y="4340098"/>
              <a:ext cx="1027097" cy="1048050"/>
            </a:xfrm>
            <a:prstGeom prst="flowChartMagneticDisk">
              <a:avLst/>
            </a:prstGeom>
            <a:solidFill>
              <a:srgbClr val="00BCF2">
                <a:alpha val="50000"/>
              </a:srgbClr>
            </a:solidFill>
            <a:ln>
              <a:solidFill>
                <a:srgbClr val="00BCF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a:gradFill>
                    <a:gsLst>
                      <a:gs pos="0">
                        <a:srgbClr val="FFFFFF"/>
                      </a:gs>
                      <a:gs pos="100000">
                        <a:srgbClr val="FFFFFF"/>
                      </a:gs>
                    </a:gsLst>
                    <a:lin ang="5400000" scaled="0"/>
                  </a:gradFill>
                </a:rPr>
                <a:t>SQL DB</a:t>
              </a:r>
              <a:endParaRPr lang="en-US" sz="2000" dirty="0">
                <a:gradFill>
                  <a:gsLst>
                    <a:gs pos="0">
                      <a:srgbClr val="FFFFFF"/>
                    </a:gs>
                    <a:gs pos="100000">
                      <a:srgbClr val="FFFFFF"/>
                    </a:gs>
                  </a:gsLst>
                  <a:lin ang="5400000" scaled="0"/>
                </a:gradFill>
              </a:endParaRPr>
            </a:p>
          </p:txBody>
        </p:sp>
        <p:sp>
          <p:nvSpPr>
            <p:cNvPr id="94" name="Rectangle 93"/>
            <p:cNvSpPr/>
            <p:nvPr/>
          </p:nvSpPr>
          <p:spPr bwMode="auto">
            <a:xfrm>
              <a:off x="10939565" y="4340098"/>
              <a:ext cx="1051560" cy="1051560"/>
            </a:xfrm>
            <a:prstGeom prst="rect">
              <a:avLst/>
            </a:prstGeom>
            <a:solidFill>
              <a:srgbClr val="00BC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a:p>
              <a:pPr algn="ctr" defTabSz="932472" fontAlgn="base">
                <a:spcBef>
                  <a:spcPct val="0"/>
                </a:spcBef>
                <a:spcAft>
                  <a:spcPct val="0"/>
                </a:spcAft>
              </a:pPr>
              <a:r>
                <a:rPr lang="en-US" sz="1600" dirty="0">
                  <a:gradFill>
                    <a:gsLst>
                      <a:gs pos="0">
                        <a:srgbClr val="FFFFFF"/>
                      </a:gs>
                      <a:gs pos="100000">
                        <a:srgbClr val="FFFFFF"/>
                      </a:gs>
                    </a:gsLst>
                    <a:lin ang="5400000" scaled="0"/>
                  </a:gradFill>
                </a:rPr>
                <a:t>Workflow</a:t>
              </a:r>
            </a:p>
          </p:txBody>
        </p:sp>
        <p:pic>
          <p:nvPicPr>
            <p:cNvPr id="100" name="Picture 9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938699" y="4193073"/>
              <a:ext cx="1051560" cy="1051560"/>
            </a:xfrm>
            <a:prstGeom prst="rect">
              <a:avLst/>
            </a:prstGeom>
          </p:spPr>
        </p:pic>
      </p:grpSp>
      <p:grpSp>
        <p:nvGrpSpPr>
          <p:cNvPr id="105" name="Group 104"/>
          <p:cNvGrpSpPr/>
          <p:nvPr/>
        </p:nvGrpSpPr>
        <p:grpSpPr>
          <a:xfrm>
            <a:off x="8534717" y="5342993"/>
            <a:ext cx="3456408" cy="1196830"/>
            <a:chOff x="8534717" y="5342993"/>
            <a:chExt cx="3456408" cy="1196830"/>
          </a:xfrm>
        </p:grpSpPr>
        <p:sp>
          <p:nvSpPr>
            <p:cNvPr id="55" name="Rectangle 54"/>
            <p:cNvSpPr/>
            <p:nvPr/>
          </p:nvSpPr>
          <p:spPr bwMode="auto">
            <a:xfrm>
              <a:off x="8534717" y="5488263"/>
              <a:ext cx="1051560" cy="1051560"/>
            </a:xfrm>
            <a:prstGeom prst="rect">
              <a:avLst/>
            </a:prstGeom>
            <a:solidFill>
              <a:srgbClr val="00BC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Web Site</a:t>
              </a:r>
            </a:p>
          </p:txBody>
        </p:sp>
        <p:sp>
          <p:nvSpPr>
            <p:cNvPr id="59" name="Flowchart: Magnetic Disk 58"/>
            <p:cNvSpPr/>
            <p:nvPr/>
          </p:nvSpPr>
          <p:spPr bwMode="auto">
            <a:xfrm>
              <a:off x="9753918" y="5486508"/>
              <a:ext cx="1027097" cy="1048050"/>
            </a:xfrm>
            <a:prstGeom prst="flowChartMagneticDisk">
              <a:avLst/>
            </a:prstGeom>
            <a:solidFill>
              <a:srgbClr val="00BCF2">
                <a:alpha val="50000"/>
              </a:srgbClr>
            </a:solidFill>
            <a:ln>
              <a:solidFill>
                <a:srgbClr val="00BCF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a:gradFill>
                    <a:gsLst>
                      <a:gs pos="0">
                        <a:srgbClr val="FFFFFF"/>
                      </a:gs>
                      <a:gs pos="100000">
                        <a:srgbClr val="FFFFFF"/>
                      </a:gs>
                    </a:gsLst>
                    <a:lin ang="5400000" scaled="0"/>
                  </a:gradFill>
                </a:rPr>
                <a:t>SQL DB</a:t>
              </a:r>
              <a:endParaRPr lang="en-US" sz="2000" dirty="0">
                <a:gradFill>
                  <a:gsLst>
                    <a:gs pos="0">
                      <a:srgbClr val="FFFFFF"/>
                    </a:gs>
                    <a:gs pos="100000">
                      <a:srgbClr val="FFFFFF"/>
                    </a:gs>
                  </a:gsLst>
                  <a:lin ang="5400000" scaled="0"/>
                </a:gradFill>
              </a:endParaRPr>
            </a:p>
          </p:txBody>
        </p:sp>
        <p:sp>
          <p:nvSpPr>
            <p:cNvPr id="95" name="Rectangle 94"/>
            <p:cNvSpPr/>
            <p:nvPr/>
          </p:nvSpPr>
          <p:spPr bwMode="auto">
            <a:xfrm>
              <a:off x="10939565" y="5488263"/>
              <a:ext cx="1051560" cy="1051560"/>
            </a:xfrm>
            <a:prstGeom prst="rect">
              <a:avLst/>
            </a:prstGeom>
            <a:solidFill>
              <a:srgbClr val="00BC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a:p>
              <a:pPr algn="ctr" defTabSz="932472" fontAlgn="base">
                <a:spcBef>
                  <a:spcPct val="0"/>
                </a:spcBef>
                <a:spcAft>
                  <a:spcPct val="0"/>
                </a:spcAft>
              </a:pPr>
              <a:r>
                <a:rPr lang="en-US" sz="1600" dirty="0">
                  <a:gradFill>
                    <a:gsLst>
                      <a:gs pos="0">
                        <a:srgbClr val="FFFFFF"/>
                      </a:gs>
                      <a:gs pos="100000">
                        <a:srgbClr val="FFFFFF"/>
                      </a:gs>
                    </a:gsLst>
                    <a:lin ang="5400000" scaled="0"/>
                  </a:gradFill>
                </a:rPr>
                <a:t>Workflow</a:t>
              </a:r>
            </a:p>
          </p:txBody>
        </p:sp>
        <p:pic>
          <p:nvPicPr>
            <p:cNvPr id="101" name="Picture 10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938699" y="5342993"/>
              <a:ext cx="1051560" cy="1051560"/>
            </a:xfrm>
            <a:prstGeom prst="rect">
              <a:avLst/>
            </a:prstGeom>
          </p:spPr>
        </p:pic>
      </p:grpSp>
      <p:sp>
        <p:nvSpPr>
          <p:cNvPr id="104" name="Rectangle 103"/>
          <p:cNvSpPr/>
          <p:nvPr/>
        </p:nvSpPr>
        <p:spPr bwMode="auto">
          <a:xfrm>
            <a:off x="2297755" y="4300356"/>
            <a:ext cx="5151184" cy="2465122"/>
          </a:xfrm>
          <a:prstGeom prst="rect">
            <a:avLst/>
          </a:prstGeom>
          <a:noFill/>
          <a:ln w="25400">
            <a:solidFill>
              <a:srgbClr val="EC3C00"/>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8" name="Right Arrow 87"/>
          <p:cNvSpPr/>
          <p:nvPr/>
        </p:nvSpPr>
        <p:spPr bwMode="auto">
          <a:xfrm rot="11100000">
            <a:off x="1895458" y="5741784"/>
            <a:ext cx="4510224" cy="396320"/>
          </a:xfrm>
          <a:prstGeom prst="rightArrow">
            <a:avLst/>
          </a:prstGeom>
          <a:solidFill>
            <a:srgbClr val="EB3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2" name="Right Arrow 101"/>
          <p:cNvSpPr/>
          <p:nvPr/>
        </p:nvSpPr>
        <p:spPr bwMode="auto">
          <a:xfrm rot="10500000">
            <a:off x="1895458" y="4912556"/>
            <a:ext cx="4510224" cy="396320"/>
          </a:xfrm>
          <a:prstGeom prst="rightArrow">
            <a:avLst/>
          </a:prstGeom>
          <a:solidFill>
            <a:srgbClr val="EB3C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5774609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0"/>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2"/>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0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7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02"/>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88"/>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83"/>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84"/>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05"/>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76" grpId="0"/>
      <p:bldP spid="77" grpId="0" animBg="1"/>
      <p:bldP spid="79" grpId="0" animBg="1"/>
      <p:bldP spid="80" grpId="0" animBg="1"/>
      <p:bldP spid="81" grpId="0" animBg="1"/>
      <p:bldP spid="82" grpId="0" animBg="1"/>
      <p:bldP spid="83" grpId="0" animBg="1"/>
      <p:bldP spid="84" grpId="0" animBg="1"/>
      <p:bldP spid="86" grpId="0" animBg="1"/>
      <p:bldP spid="87" grpId="0" animBg="1"/>
      <p:bldP spid="104" grpId="0" animBg="1"/>
      <p:bldP spid="88" grpId="0" animBg="1"/>
      <p:bldP spid="10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err="1" smtClean="0"/>
              <a:t>Autohosted</a:t>
            </a:r>
            <a:r>
              <a:rPr lang="en-US" dirty="0" smtClean="0"/>
              <a:t> App Debug vs. Deploy</a:t>
            </a:r>
            <a:endParaRPr lang="en-US" dirty="0"/>
          </a:p>
        </p:txBody>
      </p:sp>
    </p:spTree>
    <p:extLst>
      <p:ext uri="{BB962C8B-B14F-4D97-AF65-F5344CB8AC3E}">
        <p14:creationId xmlns:p14="http://schemas.microsoft.com/office/powerpoint/2010/main" val="2072574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 UX Options</a:t>
            </a:r>
            <a:endParaRPr lang="en-US" dirty="0"/>
          </a:p>
        </p:txBody>
      </p:sp>
      <p:sp>
        <p:nvSpPr>
          <p:cNvPr id="4" name="Text Placeholder 3"/>
          <p:cNvSpPr>
            <a:spLocks noGrp="1"/>
          </p:cNvSpPr>
          <p:nvPr>
            <p:ph type="body" sz="quarter" idx="10"/>
          </p:nvPr>
        </p:nvSpPr>
        <p:spPr>
          <a:xfrm>
            <a:off x="274638" y="1212850"/>
            <a:ext cx="8915399" cy="2025170"/>
          </a:xfrm>
        </p:spPr>
        <p:txBody>
          <a:bodyPr/>
          <a:lstStyle/>
          <a:p>
            <a:r>
              <a:rPr lang="en-US" dirty="0" smtClean="0"/>
              <a:t>Full-Screen</a:t>
            </a:r>
          </a:p>
          <a:p>
            <a:r>
              <a:rPr lang="en-US" sz="2000" dirty="0">
                <a:gradFill>
                  <a:gsLst>
                    <a:gs pos="1250">
                      <a:schemeClr val="tx1"/>
                    </a:gs>
                    <a:gs pos="100000">
                      <a:schemeClr val="tx1"/>
                    </a:gs>
                  </a:gsLst>
                  <a:lin ang="5400000" scaled="0"/>
                </a:gradFill>
                <a:latin typeface="+mn-lt"/>
              </a:rPr>
              <a:t>Navigating to the app takes the user out of the SharePoint site and to the app host (ex: Azure, separate SharePoint domain, </a:t>
            </a:r>
            <a:r>
              <a:rPr lang="en-US" sz="2000" dirty="0" err="1">
                <a:gradFill>
                  <a:gsLst>
                    <a:gs pos="1250">
                      <a:schemeClr val="tx1"/>
                    </a:gs>
                    <a:gs pos="100000">
                      <a:schemeClr val="tx1"/>
                    </a:gs>
                  </a:gsLst>
                  <a:lin ang="5400000" scaled="0"/>
                </a:gradFill>
                <a:latin typeface="+mn-lt"/>
              </a:rPr>
              <a:t>etc</a:t>
            </a:r>
            <a:r>
              <a:rPr lang="en-US" sz="2000" dirty="0">
                <a:gradFill>
                  <a:gsLst>
                    <a:gs pos="1250">
                      <a:schemeClr val="tx1"/>
                    </a:gs>
                    <a:gs pos="100000">
                      <a:schemeClr val="tx1"/>
                    </a:gs>
                  </a:gsLst>
                  <a:lin ang="5400000" scaled="0"/>
                </a:gradFill>
                <a:latin typeface="+mn-lt"/>
              </a:rPr>
              <a:t>)</a:t>
            </a:r>
          </a:p>
          <a:p>
            <a:r>
              <a:rPr lang="en-US" sz="2000" dirty="0">
                <a:gradFill>
                  <a:gsLst>
                    <a:gs pos="1250">
                      <a:schemeClr val="tx1"/>
                    </a:gs>
                    <a:gs pos="100000">
                      <a:schemeClr val="tx1"/>
                    </a:gs>
                  </a:gsLst>
                  <a:lin ang="5400000" scaled="0"/>
                </a:gradFill>
                <a:latin typeface="+mn-lt"/>
              </a:rPr>
              <a:t>The app uses the full real estate of the browser viewing area (can leverage SharePoint chrome</a:t>
            </a:r>
            <a:r>
              <a:rPr lang="en-US" sz="2000" dirty="0" smtClean="0">
                <a:gradFill>
                  <a:gsLst>
                    <a:gs pos="1250">
                      <a:schemeClr val="tx1"/>
                    </a:gs>
                    <a:gs pos="100000">
                      <a:schemeClr val="tx1"/>
                    </a:gs>
                  </a:gsLst>
                  <a:lin ang="5400000" scaled="0"/>
                </a:gradFill>
                <a:latin typeface="+mn-lt"/>
              </a:rPr>
              <a:t>)</a:t>
            </a:r>
          </a:p>
          <a:p>
            <a:r>
              <a:rPr lang="en-US" dirty="0" smtClean="0"/>
              <a:t>SharePoint Dialog</a:t>
            </a:r>
          </a:p>
          <a:p>
            <a:r>
              <a:rPr lang="en-US" sz="2000" dirty="0">
                <a:gradFill>
                  <a:gsLst>
                    <a:gs pos="1250">
                      <a:schemeClr val="tx1"/>
                    </a:gs>
                    <a:gs pos="100000">
                      <a:schemeClr val="tx1"/>
                    </a:gs>
                  </a:gsLst>
                  <a:lin ang="5400000" scaled="0"/>
                </a:gradFill>
                <a:latin typeface="+mn-lt"/>
              </a:rPr>
              <a:t>Similar to Full-screen, but displayed in a dialog window</a:t>
            </a:r>
          </a:p>
          <a:p>
            <a:r>
              <a:rPr lang="en-US" sz="2000" dirty="0">
                <a:gradFill>
                  <a:gsLst>
                    <a:gs pos="1250">
                      <a:schemeClr val="tx1"/>
                    </a:gs>
                    <a:gs pos="100000">
                      <a:schemeClr val="tx1"/>
                    </a:gs>
                  </a:gsLst>
                  <a:lin ang="5400000" scaled="0"/>
                </a:gradFill>
                <a:latin typeface="+mn-lt"/>
              </a:rPr>
              <a:t>Typically launched through custom action or script (ex: context menu or ribbon button</a:t>
            </a:r>
            <a:r>
              <a:rPr lang="en-US" sz="2000" dirty="0" smtClean="0">
                <a:gradFill>
                  <a:gsLst>
                    <a:gs pos="1250">
                      <a:schemeClr val="tx1"/>
                    </a:gs>
                    <a:gs pos="100000">
                      <a:schemeClr val="tx1"/>
                    </a:gs>
                  </a:gsLst>
                  <a:lin ang="5400000" scaled="0"/>
                </a:gradFill>
                <a:latin typeface="+mn-lt"/>
              </a:rPr>
              <a:t>)</a:t>
            </a:r>
          </a:p>
          <a:p>
            <a:r>
              <a:rPr lang="en-US" dirty="0" smtClean="0"/>
              <a:t>App Parts</a:t>
            </a:r>
          </a:p>
          <a:p>
            <a:r>
              <a:rPr lang="en-US" sz="2000" dirty="0">
                <a:gradFill>
                  <a:gsLst>
                    <a:gs pos="1250">
                      <a:schemeClr val="tx1"/>
                    </a:gs>
                    <a:gs pos="100000">
                      <a:schemeClr val="tx1"/>
                    </a:gs>
                  </a:gsLst>
                  <a:lin ang="5400000" scaled="0"/>
                </a:gradFill>
                <a:latin typeface="+mn-lt"/>
              </a:rPr>
              <a:t>Displays app as an element in an existing web part or wiki page</a:t>
            </a:r>
          </a:p>
          <a:p>
            <a:r>
              <a:rPr lang="en-US" sz="2000" dirty="0">
                <a:gradFill>
                  <a:gsLst>
                    <a:gs pos="1250">
                      <a:schemeClr val="tx1"/>
                    </a:gs>
                    <a:gs pos="100000">
                      <a:schemeClr val="tx1"/>
                    </a:gs>
                  </a:gsLst>
                  <a:lin ang="5400000" scaled="0"/>
                </a:gradFill>
                <a:latin typeface="+mn-lt"/>
              </a:rPr>
              <a:t>Very similar to Page Viewer Web Part, but with better communication capabilities</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90037" y="4936790"/>
            <a:ext cx="2613684" cy="1551874"/>
          </a:xfrm>
          <a:prstGeom prst="rect">
            <a:avLst/>
          </a:prstGeom>
        </p:spPr>
      </p:pic>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0037" y="3264526"/>
            <a:ext cx="2613684" cy="1551874"/>
          </a:xfrm>
          <a:prstGeom prst="rect">
            <a:avLst/>
          </a:prstGeom>
        </p:spPr>
      </p:pic>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90037" y="1592262"/>
            <a:ext cx="2613684" cy="1551874"/>
          </a:xfrm>
          <a:prstGeom prst="rect">
            <a:avLst/>
          </a:prstGeom>
        </p:spPr>
      </p:pic>
    </p:spTree>
    <p:extLst>
      <p:ext uri="{BB962C8B-B14F-4D97-AF65-F5344CB8AC3E}">
        <p14:creationId xmlns:p14="http://schemas.microsoft.com/office/powerpoint/2010/main" val="6636650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Richard diZerega, Nathan Miller</External_x0020_Speaker>
    <Session_x0020_Code xmlns="2295e2e7-0eeb-498e-8716-217bb2ee6ee3">SPC029</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Nathan Miller, Richard DiZerega</Speaker>
    <AverageRating xmlns="http://schemas.microsoft.com/sharepoint/v3" xsi:nil="true"/>
  </documentManagement>
</p:properties>
</file>

<file path=customXml/itemProps1.xml><?xml version="1.0" encoding="utf-8"?>
<ds:datastoreItem xmlns:ds="http://schemas.openxmlformats.org/officeDocument/2006/customXml" ds:itemID="{FDA4DE1E-E22D-424B-9C50-D6B1D99F38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www.w3.org/XML/1998/namespace"/>
    <ds:schemaRef ds:uri="2295e2e7-0eeb-498e-8716-217bb2ee6ee3"/>
    <ds:schemaRef ds:uri="http://purl.org/dc/elements/1.1/"/>
    <ds:schemaRef ds:uri="http://schemas.microsoft.com/office/2006/metadata/properties"/>
    <ds:schemaRef ds:uri="http://purl.org/dc/terms/"/>
    <ds:schemaRef ds:uri="230e9df3-be65-4c73-a93b-d1236ebd677e"/>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032d541b-1b4e-4d91-93c7-b10533c52f73"/>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3</TotalTime>
  <Words>4525</Words>
  <Application>Microsoft Office PowerPoint</Application>
  <PresentationFormat>Custom</PresentationFormat>
  <Paragraphs>380</Paragraphs>
  <Slides>27</Slides>
  <Notes>25</Notes>
  <HiddenSlides>0</HiddenSlides>
  <MMClips>0</MMClips>
  <ScaleCrop>false</ScaleCrop>
  <HeadingPairs>
    <vt:vector size="4" baseType="variant">
      <vt:variant>
        <vt:lpstr>Theme</vt:lpstr>
      </vt:variant>
      <vt:variant>
        <vt:i4>3</vt:i4>
      </vt:variant>
      <vt:variant>
        <vt:lpstr>Slide Titles</vt:lpstr>
      </vt:variant>
      <vt:variant>
        <vt:i4>27</vt:i4>
      </vt:variant>
    </vt:vector>
  </HeadingPairs>
  <TitlesOfParts>
    <vt:vector size="30" baseType="lpstr">
      <vt:lpstr>SPC2012_Developer_Template_16x9</vt:lpstr>
      <vt:lpstr>5-30072_SPC2012_Developer_Template_16x9_Light</vt:lpstr>
      <vt:lpstr>5-30072_SPC2012_Developer_Template_16x9</vt:lpstr>
      <vt:lpstr>PowerPoint Presentation</vt:lpstr>
      <vt:lpstr>Building Autohosted Apps for SharePoint 2013 </vt:lpstr>
      <vt:lpstr>Assumptions</vt:lpstr>
      <vt:lpstr>Evolution of SharePoint Development</vt:lpstr>
      <vt:lpstr>App Hosting Options</vt:lpstr>
      <vt:lpstr>Autohosted Capability Quiz</vt:lpstr>
      <vt:lpstr>App Lifecycle</vt:lpstr>
      <vt:lpstr>Demo</vt:lpstr>
      <vt:lpstr>App UX Options</vt:lpstr>
      <vt:lpstr>Optimizing UX</vt:lpstr>
      <vt:lpstr>App Permissions</vt:lpstr>
      <vt:lpstr>Facebook vs. SharePoint App Permissions</vt:lpstr>
      <vt:lpstr>AppManifest.xml Dissected</vt:lpstr>
      <vt:lpstr>App Storage Options</vt:lpstr>
      <vt:lpstr>SQL Azure</vt:lpstr>
      <vt:lpstr>Demo</vt:lpstr>
      <vt:lpstr>App Roles/Admins</vt:lpstr>
      <vt:lpstr>Demo - Employee Recognition Part 1</vt:lpstr>
      <vt:lpstr>Demo - Employee Recognition Part 2</vt:lpstr>
      <vt:lpstr>Demo</vt:lpstr>
      <vt:lpstr>Usage Model and Licensing</vt:lpstr>
      <vt:lpstr>Usage Quotas/Throttling</vt:lpstr>
      <vt:lpstr>Key Takeaways</vt:lpstr>
      <vt:lpstr>Code Samples</vt:lpstr>
      <vt:lpstr>PowerPoint Presentation</vt:lpstr>
      <vt:lpstr>Questions?</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Autohosted Apps for SharePoint 2013</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cp:revision>
  <dcterms:created xsi:type="dcterms:W3CDTF">2012-11-13T17:36:41Z</dcterms:created>
  <dcterms:modified xsi:type="dcterms:W3CDTF">2012-12-07T00:24:33Z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