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25"/>
  </p:notesMasterIdLst>
  <p:handoutMasterIdLst>
    <p:handoutMasterId r:id="rId26"/>
  </p:handoutMasterIdLst>
  <p:sldIdLst>
    <p:sldId id="1055" r:id="rId6"/>
    <p:sldId id="1054" r:id="rId7"/>
    <p:sldId id="1091" r:id="rId8"/>
    <p:sldId id="1093" r:id="rId9"/>
    <p:sldId id="1094" r:id="rId10"/>
    <p:sldId id="1102" r:id="rId11"/>
    <p:sldId id="1095" r:id="rId12"/>
    <p:sldId id="1104" r:id="rId13"/>
    <p:sldId id="1096" r:id="rId14"/>
    <p:sldId id="1105" r:id="rId15"/>
    <p:sldId id="1111" r:id="rId16"/>
    <p:sldId id="1106" r:id="rId17"/>
    <p:sldId id="1107" r:id="rId18"/>
    <p:sldId id="1108" r:id="rId19"/>
    <p:sldId id="1109" r:id="rId20"/>
    <p:sldId id="1110" r:id="rId21"/>
    <p:sldId id="1103" r:id="rId22"/>
    <p:sldId id="1112" r:id="rId23"/>
    <p:sldId id="1113" r:id="rId2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87940" autoAdjust="0"/>
  </p:normalViewPr>
  <p:slideViewPr>
    <p:cSldViewPr>
      <p:cViewPr varScale="1">
        <p:scale>
          <a:sx n="60" d="100"/>
          <a:sy n="60" d="100"/>
        </p:scale>
        <p:origin x="-1056" y="-84"/>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F5D4650B-9372-4994-BC32-008003AD7044}" type="datetime1">
              <a:rPr lang="en-US" smtClean="0">
                <a:solidFill>
                  <a:prstClr val="black"/>
                </a:solidFill>
              </a:rPr>
              <a:pPr/>
              <a:t>12/6/2012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189697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9:54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19</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869016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2.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06" r:id="rId1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myspc.sharepointconference.com/" TargetMode="External"/><Relationship Id="rId1" Type="http://schemas.openxmlformats.org/officeDocument/2006/relationships/slideLayout" Target="../slideLayouts/slideLayout3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3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24.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Focus today:</a:t>
            </a:r>
            <a:endParaRPr lang="en-US" dirty="0"/>
          </a:p>
        </p:txBody>
      </p:sp>
      <p:sp>
        <p:nvSpPr>
          <p:cNvPr id="5" name="Rectangle 4"/>
          <p:cNvSpPr/>
          <p:nvPr/>
        </p:nvSpPr>
        <p:spPr bwMode="auto">
          <a:xfrm>
            <a:off x="655637" y="3047612"/>
            <a:ext cx="6858000" cy="274002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800" dirty="0" smtClean="0">
                <a:gradFill>
                  <a:gsLst>
                    <a:gs pos="0">
                      <a:srgbClr val="FFFFFF"/>
                    </a:gs>
                    <a:gs pos="100000">
                      <a:srgbClr val="FFFFFF"/>
                    </a:gs>
                  </a:gsLst>
                  <a:lin ang="5400000" scaled="0"/>
                </a:gradFill>
                <a:latin typeface="+mj-lt"/>
                <a:ea typeface="Segoe UI" pitchFamily="34" charset="0"/>
                <a:cs typeface="Segoe UI" pitchFamily="34" charset="0"/>
              </a:rPr>
              <a:t>Out-of-the-box functionality</a:t>
            </a:r>
          </a:p>
        </p:txBody>
      </p:sp>
      <p:sp>
        <p:nvSpPr>
          <p:cNvPr id="6" name="Rectangle 5"/>
          <p:cNvSpPr/>
          <p:nvPr/>
        </p:nvSpPr>
        <p:spPr bwMode="auto">
          <a:xfrm>
            <a:off x="7742237" y="3044696"/>
            <a:ext cx="3876675" cy="274002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800" dirty="0" smtClean="0">
                <a:gradFill>
                  <a:gsLst>
                    <a:gs pos="0">
                      <a:srgbClr val="FFFFFF"/>
                    </a:gs>
                    <a:gs pos="100000">
                      <a:srgbClr val="FFFFFF"/>
                    </a:gs>
                  </a:gsLst>
                  <a:lin ang="5400000" scaled="0"/>
                </a:gradFill>
                <a:latin typeface="+mj-lt"/>
                <a:ea typeface="Segoe UI" pitchFamily="34" charset="0"/>
                <a:cs typeface="Segoe UI" pitchFamily="34" charset="0"/>
              </a:rPr>
              <a:t>3</a:t>
            </a:r>
            <a:r>
              <a:rPr lang="en-US" sz="4800" baseline="30000" dirty="0" smtClean="0">
                <a:gradFill>
                  <a:gsLst>
                    <a:gs pos="0">
                      <a:srgbClr val="FFFFFF"/>
                    </a:gs>
                    <a:gs pos="100000">
                      <a:srgbClr val="FFFFFF"/>
                    </a:gs>
                  </a:gsLst>
                  <a:lin ang="5400000" scaled="0"/>
                </a:gradFill>
                <a:latin typeface="+mj-lt"/>
                <a:ea typeface="Segoe UI" pitchFamily="34" charset="0"/>
                <a:cs typeface="Segoe UI" pitchFamily="34" charset="0"/>
              </a:rPr>
              <a:t>rd</a:t>
            </a:r>
            <a:r>
              <a:rPr lang="en-US" sz="4800" dirty="0" smtClean="0">
                <a:gradFill>
                  <a:gsLst>
                    <a:gs pos="0">
                      <a:srgbClr val="FFFFFF"/>
                    </a:gs>
                    <a:gs pos="100000">
                      <a:srgbClr val="FFFFFF"/>
                    </a:gs>
                  </a:gsLst>
                  <a:lin ang="5400000" scaled="0"/>
                </a:gradFill>
                <a:latin typeface="+mj-lt"/>
                <a:ea typeface="Segoe UI" pitchFamily="34" charset="0"/>
                <a:cs typeface="Segoe UI" pitchFamily="34" charset="0"/>
              </a:rPr>
              <a:t> party Apps</a:t>
            </a:r>
            <a:endParaRPr lang="en-US" sz="2000" dirty="0">
              <a:gradFill>
                <a:gsLst>
                  <a:gs pos="0">
                    <a:srgbClr val="FFFFFF"/>
                  </a:gs>
                  <a:gs pos="100000">
                    <a:srgbClr val="FFFFFF"/>
                  </a:gs>
                </a:gsLst>
                <a:lin ang="5400000" scaled="0"/>
              </a:gradFill>
              <a:latin typeface="+mj-lt"/>
              <a:ea typeface="Segoe UI" pitchFamily="34" charset="0"/>
              <a:cs typeface="Segoe UI" pitchFamily="34" charset="0"/>
            </a:endParaRPr>
          </a:p>
        </p:txBody>
      </p:sp>
    </p:spTree>
    <p:extLst>
      <p:ext uri="{BB962C8B-B14F-4D97-AF65-F5344CB8AC3E}">
        <p14:creationId xmlns:p14="http://schemas.microsoft.com/office/powerpoint/2010/main" val="286743134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Scenarios</a:t>
            </a:r>
            <a:br>
              <a:rPr lang="en-US" dirty="0" smtClean="0"/>
            </a:br>
            <a:r>
              <a:rPr lang="en-US" dirty="0" smtClean="0"/>
              <a:t>(for site owners)</a:t>
            </a:r>
            <a:endParaRPr lang="en-US" dirty="0"/>
          </a:p>
        </p:txBody>
      </p:sp>
    </p:spTree>
    <p:extLst>
      <p:ext uri="{BB962C8B-B14F-4D97-AF65-F5344CB8AC3E}">
        <p14:creationId xmlns:p14="http://schemas.microsoft.com/office/powerpoint/2010/main" val="330008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7003" y="1212849"/>
            <a:ext cx="11887200" cy="2579168"/>
          </a:xfrm>
        </p:spPr>
        <p:txBody>
          <a:bodyPr/>
          <a:lstStyle/>
          <a:p>
            <a:r>
              <a:rPr lang="en-US" dirty="0" smtClean="0"/>
              <a:t>Show </a:t>
            </a:r>
            <a:r>
              <a:rPr lang="en-US" dirty="0"/>
              <a:t>me up to date information about a </a:t>
            </a:r>
            <a:r>
              <a:rPr lang="en-US" dirty="0" smtClean="0"/>
              <a:t>subject area on a page, but restrict it only to PDF files</a:t>
            </a:r>
          </a:p>
          <a:p>
            <a:endParaRPr lang="en-US" dirty="0" smtClean="0"/>
          </a:p>
          <a:p>
            <a:r>
              <a:rPr lang="en-US" sz="3600" dirty="0" smtClean="0"/>
              <a:t>Possible solutions:</a:t>
            </a:r>
          </a:p>
        </p:txBody>
      </p:sp>
      <p:sp>
        <p:nvSpPr>
          <p:cNvPr id="5" name="Rectangle 4"/>
          <p:cNvSpPr/>
          <p:nvPr/>
        </p:nvSpPr>
        <p:spPr bwMode="auto">
          <a:xfrm>
            <a:off x="808766" y="4029074"/>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a:t>Direct </a:t>
            </a:r>
            <a:r>
              <a:rPr lang="en-US" sz="2800" dirty="0" smtClean="0"/>
              <a:t>users to </a:t>
            </a:r>
            <a:r>
              <a:rPr lang="en-US" sz="2800" dirty="0"/>
              <a:t>Advanced Search page to run their query</a:t>
            </a:r>
            <a:endParaRPr lang="en-US" sz="2800" b="1"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3551723" y="4029075"/>
            <a:ext cx="2697480" cy="274478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a:t>Program a solution for it using Visual Studio</a:t>
            </a:r>
            <a:endParaRPr lang="en-US" b="1"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9037637" y="4029075"/>
            <a:ext cx="274320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a:t>Configure </a:t>
            </a:r>
            <a:r>
              <a:rPr lang="en-US" sz="2800" dirty="0" smtClean="0"/>
              <a:t/>
            </a:r>
            <a:br>
              <a:rPr lang="en-US" sz="2800" dirty="0" smtClean="0"/>
            </a:br>
            <a:r>
              <a:rPr lang="en-US" sz="2800" dirty="0" smtClean="0"/>
              <a:t>out-of-the-box </a:t>
            </a:r>
            <a:r>
              <a:rPr lang="en-US" sz="2800" dirty="0"/>
              <a:t>web parts to create your solution</a:t>
            </a:r>
            <a:endParaRPr lang="en-US" sz="2800" b="1"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294680" y="4029075"/>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a:t>Use a power user tool like SharePoint Designer to create your solution</a:t>
            </a:r>
            <a:endParaRPr lang="en-US" b="1" dirty="0">
              <a:gradFill>
                <a:gsLst>
                  <a:gs pos="0">
                    <a:srgbClr val="FFFFFF"/>
                  </a:gs>
                  <a:gs pos="100000">
                    <a:srgbClr val="FFFFFF"/>
                  </a:gs>
                </a:gsLst>
                <a:lin ang="5400000" scaled="0"/>
              </a:gradFill>
              <a:ea typeface="Segoe UI" pitchFamily="34" charset="0"/>
              <a:cs typeface="Segoe UI" pitchFamily="34" charset="0"/>
            </a:endParaRPr>
          </a:p>
        </p:txBody>
      </p:sp>
      <p:sp>
        <p:nvSpPr>
          <p:cNvPr id="10" name="Title 1"/>
          <p:cNvSpPr>
            <a:spLocks noGrp="1"/>
          </p:cNvSpPr>
          <p:nvPr>
            <p:ph type="title"/>
          </p:nvPr>
        </p:nvSpPr>
        <p:spPr>
          <a:xfrm>
            <a:off x="274639" y="172163"/>
            <a:ext cx="11889564" cy="917575"/>
          </a:xfrm>
        </p:spPr>
        <p:txBody>
          <a:bodyPr/>
          <a:lstStyle/>
          <a:p>
            <a:r>
              <a:rPr lang="en-US" dirty="0" smtClean="0"/>
              <a:t>Scenario</a:t>
            </a:r>
            <a:endParaRPr lang="en-US" dirty="0"/>
          </a:p>
        </p:txBody>
      </p:sp>
    </p:spTree>
    <p:extLst>
      <p:ext uri="{BB962C8B-B14F-4D97-AF65-F5344CB8AC3E}">
        <p14:creationId xmlns:p14="http://schemas.microsoft.com/office/powerpoint/2010/main" val="39781833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172163"/>
            <a:ext cx="11889564" cy="917575"/>
          </a:xfrm>
        </p:spPr>
        <p:txBody>
          <a:bodyPr/>
          <a:lstStyle/>
          <a:p>
            <a:r>
              <a:rPr lang="en-US" dirty="0" smtClean="0"/>
              <a:t>Scenario</a:t>
            </a:r>
            <a:endParaRPr lang="en-US" dirty="0"/>
          </a:p>
        </p:txBody>
      </p:sp>
      <p:sp>
        <p:nvSpPr>
          <p:cNvPr id="3" name="Text Placeholder 2"/>
          <p:cNvSpPr>
            <a:spLocks noGrp="1"/>
          </p:cNvSpPr>
          <p:nvPr>
            <p:ph type="body" sz="quarter" idx="10"/>
          </p:nvPr>
        </p:nvSpPr>
        <p:spPr>
          <a:xfrm>
            <a:off x="277003" y="1212849"/>
            <a:ext cx="11887200" cy="2997744"/>
          </a:xfrm>
        </p:spPr>
        <p:txBody>
          <a:bodyPr/>
          <a:lstStyle/>
          <a:p>
            <a:r>
              <a:rPr lang="en-US" dirty="0" smtClean="0"/>
              <a:t>Provide a place for users to submit expense reports created in Microsoft Word. Reports should be filter-able and sort-able by Department and Expense</a:t>
            </a:r>
          </a:p>
          <a:p>
            <a:endParaRPr lang="en-US" sz="3200" dirty="0" smtClean="0"/>
          </a:p>
          <a:p>
            <a:r>
              <a:rPr lang="en-US" sz="3600" dirty="0" smtClean="0"/>
              <a:t>Possible solutions:</a:t>
            </a:r>
          </a:p>
        </p:txBody>
      </p:sp>
      <p:sp>
        <p:nvSpPr>
          <p:cNvPr id="5" name="Rectangle 4"/>
          <p:cNvSpPr/>
          <p:nvPr/>
        </p:nvSpPr>
        <p:spPr bwMode="auto">
          <a:xfrm>
            <a:off x="808766" y="4029074"/>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600" dirty="0" smtClean="0">
                <a:gradFill>
                  <a:gsLst>
                    <a:gs pos="0">
                      <a:srgbClr val="FFFFFF"/>
                    </a:gs>
                    <a:gs pos="100000">
                      <a:srgbClr val="FFFFFF"/>
                    </a:gs>
                  </a:gsLst>
                  <a:lin ang="5400000" scaled="0"/>
                </a:gradFill>
                <a:ea typeface="Segoe UI" pitchFamily="34" charset="0"/>
                <a:cs typeface="Segoe UI" pitchFamily="34" charset="0"/>
              </a:rPr>
              <a:t>The end user is responsible for filling out the metadata in columns</a:t>
            </a:r>
            <a:endParaRPr lang="en-US" sz="2600" b="1"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3551723" y="4029075"/>
            <a:ext cx="2697480" cy="274478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After the expense report is uploaded to the library, a workflow runs to extract the needed information into columns</a:t>
            </a:r>
          </a:p>
          <a:p>
            <a:pPr defTabSz="932472"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9037637" y="4029075"/>
            <a:ext cx="274320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t>Use Quick Parts in MS Word to surface doc data to columns</a:t>
            </a:r>
            <a:endParaRPr lang="en-US" sz="2800" b="1"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294680" y="4029075"/>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Look for a </a:t>
            </a:r>
            <a:br>
              <a:rPr lang="en-US" sz="2800" dirty="0" smtClean="0">
                <a:gradFill>
                  <a:gsLst>
                    <a:gs pos="0">
                      <a:srgbClr val="FFFFFF"/>
                    </a:gs>
                    <a:gs pos="100000">
                      <a:srgbClr val="FFFFFF"/>
                    </a:gs>
                  </a:gsLst>
                  <a:lin ang="5400000" scaled="0"/>
                </a:gradFill>
                <a:ea typeface="Segoe UI" pitchFamily="34" charset="0"/>
                <a:cs typeface="Segoe UI" pitchFamily="34" charset="0"/>
              </a:rPr>
            </a:br>
            <a:r>
              <a:rPr lang="en-US" sz="2800" dirty="0" smtClean="0">
                <a:gradFill>
                  <a:gsLst>
                    <a:gs pos="0">
                      <a:srgbClr val="FFFFFF"/>
                    </a:gs>
                    <a:gs pos="100000">
                      <a:srgbClr val="FFFFFF"/>
                    </a:gs>
                  </a:gsLst>
                  <a:lin ang="5400000" scaled="0"/>
                </a:gradFill>
                <a:ea typeface="Segoe UI" pitchFamily="34" charset="0"/>
                <a:cs typeface="Segoe UI" pitchFamily="34" charset="0"/>
              </a:rPr>
              <a:t>3</a:t>
            </a:r>
            <a:r>
              <a:rPr lang="en-US" sz="2800" baseline="30000" dirty="0" smtClean="0">
                <a:gradFill>
                  <a:gsLst>
                    <a:gs pos="0">
                      <a:srgbClr val="FFFFFF"/>
                    </a:gs>
                    <a:gs pos="100000">
                      <a:srgbClr val="FFFFFF"/>
                    </a:gs>
                  </a:gsLst>
                  <a:lin ang="5400000" scaled="0"/>
                </a:gradFill>
                <a:ea typeface="Segoe UI" pitchFamily="34" charset="0"/>
                <a:cs typeface="Segoe UI" pitchFamily="34" charset="0"/>
              </a:rPr>
              <a:t>rd</a:t>
            </a:r>
            <a:r>
              <a:rPr lang="en-US" sz="2800" dirty="0" smtClean="0">
                <a:gradFill>
                  <a:gsLst>
                    <a:gs pos="0">
                      <a:srgbClr val="FFFFFF"/>
                    </a:gs>
                    <a:gs pos="100000">
                      <a:srgbClr val="FFFFFF"/>
                    </a:gs>
                  </a:gsLst>
                  <a:lin ang="5400000" scaled="0"/>
                </a:gradFill>
                <a:ea typeface="Segoe UI" pitchFamily="34" charset="0"/>
                <a:cs typeface="Segoe UI" pitchFamily="34" charset="0"/>
              </a:rPr>
              <a:t> party product that accomplishes this scenario</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8105498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172163"/>
            <a:ext cx="11889564" cy="917575"/>
          </a:xfrm>
        </p:spPr>
        <p:txBody>
          <a:bodyPr/>
          <a:lstStyle/>
          <a:p>
            <a:r>
              <a:rPr lang="en-US" dirty="0" smtClean="0"/>
              <a:t>Scenario</a:t>
            </a:r>
            <a:endParaRPr lang="en-US" dirty="0"/>
          </a:p>
        </p:txBody>
      </p:sp>
      <p:sp>
        <p:nvSpPr>
          <p:cNvPr id="3" name="Text Placeholder 2"/>
          <p:cNvSpPr>
            <a:spLocks noGrp="1"/>
          </p:cNvSpPr>
          <p:nvPr>
            <p:ph type="body" sz="quarter" idx="10"/>
          </p:nvPr>
        </p:nvSpPr>
        <p:spPr>
          <a:xfrm>
            <a:off x="277003" y="1212849"/>
            <a:ext cx="11887200" cy="2443746"/>
          </a:xfrm>
        </p:spPr>
        <p:txBody>
          <a:bodyPr/>
          <a:lstStyle/>
          <a:p>
            <a:r>
              <a:rPr lang="en-US" dirty="0" smtClean="0"/>
              <a:t>If an expense submitted is </a:t>
            </a:r>
            <a:r>
              <a:rPr lang="en-US" dirty="0"/>
              <a:t>greater than $200, notify </a:t>
            </a:r>
            <a:r>
              <a:rPr lang="en-US" dirty="0" smtClean="0"/>
              <a:t>‘the Boss’.</a:t>
            </a:r>
          </a:p>
          <a:p>
            <a:endParaRPr lang="en-US" sz="3200" dirty="0" smtClean="0"/>
          </a:p>
          <a:p>
            <a:r>
              <a:rPr lang="en-US" sz="3600" dirty="0" smtClean="0"/>
              <a:t>Possible solutions:</a:t>
            </a:r>
          </a:p>
        </p:txBody>
      </p:sp>
      <p:sp>
        <p:nvSpPr>
          <p:cNvPr id="5" name="Rectangle 4"/>
          <p:cNvSpPr/>
          <p:nvPr/>
        </p:nvSpPr>
        <p:spPr bwMode="auto">
          <a:xfrm>
            <a:off x="808766" y="4029074"/>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600" dirty="0" smtClean="0">
                <a:gradFill>
                  <a:gsLst>
                    <a:gs pos="0">
                      <a:srgbClr val="FFFFFF"/>
                    </a:gs>
                    <a:gs pos="100000">
                      <a:srgbClr val="FFFFFF"/>
                    </a:gs>
                  </a:gsLst>
                  <a:lin ang="5400000" scaled="0"/>
                </a:gradFill>
                <a:ea typeface="Segoe UI" pitchFamily="34" charset="0"/>
                <a:cs typeface="Segoe UI" pitchFamily="34" charset="0"/>
              </a:rPr>
              <a:t>Manually email or call ‘the Boss’ when someone’s expense is over $200</a:t>
            </a:r>
            <a:endParaRPr lang="en-US" sz="26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3551723" y="4029075"/>
            <a:ext cx="2697480" cy="274478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Create notification workflow using Visual Studio</a:t>
            </a:r>
          </a:p>
        </p:txBody>
      </p:sp>
      <p:sp>
        <p:nvSpPr>
          <p:cNvPr id="7" name="Rectangle 6"/>
          <p:cNvSpPr/>
          <p:nvPr/>
        </p:nvSpPr>
        <p:spPr bwMode="auto">
          <a:xfrm>
            <a:off x="9037637" y="4029075"/>
            <a:ext cx="274320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t>Use a 3</a:t>
            </a:r>
            <a:r>
              <a:rPr lang="en-US" sz="2800" baseline="30000" dirty="0" smtClean="0"/>
              <a:t>rd</a:t>
            </a:r>
            <a:r>
              <a:rPr lang="en-US" sz="2800" dirty="0" smtClean="0"/>
              <a:t> party workflow App to check the amount and generate notification</a:t>
            </a:r>
            <a:endParaRPr lang="en-US" sz="2800" b="1"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294680" y="4029075"/>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Use SharePoint Designer workflow to check the amount and generate notification</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916914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172163"/>
            <a:ext cx="11889564" cy="917575"/>
          </a:xfrm>
        </p:spPr>
        <p:txBody>
          <a:bodyPr/>
          <a:lstStyle/>
          <a:p>
            <a:r>
              <a:rPr lang="en-US" dirty="0" smtClean="0"/>
              <a:t>Scenario</a:t>
            </a:r>
            <a:endParaRPr lang="en-US" dirty="0"/>
          </a:p>
        </p:txBody>
      </p:sp>
      <p:sp>
        <p:nvSpPr>
          <p:cNvPr id="3" name="Text Placeholder 2"/>
          <p:cNvSpPr>
            <a:spLocks noGrp="1"/>
          </p:cNvSpPr>
          <p:nvPr>
            <p:ph type="body" sz="quarter" idx="10"/>
          </p:nvPr>
        </p:nvSpPr>
        <p:spPr>
          <a:xfrm>
            <a:off x="277003" y="1212849"/>
            <a:ext cx="11887200" cy="2831544"/>
          </a:xfrm>
        </p:spPr>
        <p:txBody>
          <a:bodyPr/>
          <a:lstStyle/>
          <a:p>
            <a:r>
              <a:rPr lang="en-US" sz="3600" dirty="0" smtClean="0"/>
              <a:t>Make available key information from documents in columns as metadata for easy sorting, filtering, creating views, facilitating search etc.</a:t>
            </a:r>
          </a:p>
          <a:p>
            <a:endParaRPr lang="en-US" sz="3200" dirty="0" smtClean="0"/>
          </a:p>
          <a:p>
            <a:r>
              <a:rPr lang="en-US" sz="3600" dirty="0" smtClean="0"/>
              <a:t>Possible solutions:</a:t>
            </a:r>
          </a:p>
        </p:txBody>
      </p:sp>
      <p:sp>
        <p:nvSpPr>
          <p:cNvPr id="5" name="Rectangle 4"/>
          <p:cNvSpPr/>
          <p:nvPr/>
        </p:nvSpPr>
        <p:spPr bwMode="auto">
          <a:xfrm>
            <a:off x="808766" y="4029074"/>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Enforce that all users set the metadata when they upload each document</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3551723" y="4029075"/>
            <a:ext cx="2697480" cy="274478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400" spc="-40" dirty="0" smtClean="0">
                <a:gradFill>
                  <a:gsLst>
                    <a:gs pos="0">
                      <a:srgbClr val="FFFFFF"/>
                    </a:gs>
                    <a:gs pos="100000">
                      <a:srgbClr val="FFFFFF"/>
                    </a:gs>
                  </a:gsLst>
                  <a:lin ang="5400000" scaled="0"/>
                </a:gradFill>
                <a:ea typeface="Segoe UI" pitchFamily="34" charset="0"/>
                <a:cs typeface="Segoe UI" pitchFamily="34" charset="0"/>
              </a:rPr>
              <a:t>Assign a person to go through each document and manually extract each piece of relevant data</a:t>
            </a:r>
          </a:p>
        </p:txBody>
      </p:sp>
      <p:sp>
        <p:nvSpPr>
          <p:cNvPr id="7" name="Rectangle 6"/>
          <p:cNvSpPr/>
          <p:nvPr/>
        </p:nvSpPr>
        <p:spPr bwMode="auto">
          <a:xfrm>
            <a:off x="9037637" y="4029075"/>
            <a:ext cx="274320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600" dirty="0" smtClean="0"/>
              <a:t>Use a 3</a:t>
            </a:r>
            <a:r>
              <a:rPr lang="en-US" sz="2600" baseline="30000" dirty="0" smtClean="0"/>
              <a:t>rd</a:t>
            </a:r>
            <a:r>
              <a:rPr lang="en-US" sz="2600" dirty="0" smtClean="0"/>
              <a:t> party Metadata extractor App to automatically extract the data</a:t>
            </a:r>
            <a:endParaRPr lang="en-US" sz="2600" b="1"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294680" y="4029075"/>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500" dirty="0" smtClean="0">
                <a:gradFill>
                  <a:gsLst>
                    <a:gs pos="0">
                      <a:srgbClr val="FFFFFF"/>
                    </a:gs>
                    <a:gs pos="100000">
                      <a:srgbClr val="FFFFFF"/>
                    </a:gs>
                  </a:gsLst>
                  <a:lin ang="5400000" scaled="0"/>
                </a:gradFill>
                <a:ea typeface="Segoe UI" pitchFamily="34" charset="0"/>
                <a:cs typeface="Segoe UI" pitchFamily="34" charset="0"/>
              </a:rPr>
              <a:t>Create a solution programmatically that extracts the information from documents</a:t>
            </a:r>
            <a:endParaRPr lang="en-US" sz="25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3599813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172163"/>
            <a:ext cx="11889564" cy="917575"/>
          </a:xfrm>
        </p:spPr>
        <p:txBody>
          <a:bodyPr/>
          <a:lstStyle/>
          <a:p>
            <a:r>
              <a:rPr lang="en-US" dirty="0" smtClean="0"/>
              <a:t>Scenario</a:t>
            </a:r>
            <a:endParaRPr lang="en-US" dirty="0"/>
          </a:p>
        </p:txBody>
      </p:sp>
      <p:sp>
        <p:nvSpPr>
          <p:cNvPr id="3" name="Text Placeholder 2"/>
          <p:cNvSpPr>
            <a:spLocks noGrp="1"/>
          </p:cNvSpPr>
          <p:nvPr>
            <p:ph type="body" sz="quarter" idx="10"/>
          </p:nvPr>
        </p:nvSpPr>
        <p:spPr>
          <a:xfrm>
            <a:off x="277003" y="1212849"/>
            <a:ext cx="11887200" cy="1834348"/>
          </a:xfrm>
        </p:spPr>
        <p:txBody>
          <a:bodyPr/>
          <a:lstStyle/>
          <a:p>
            <a:r>
              <a:rPr lang="en-US" sz="3600" dirty="0" smtClean="0"/>
              <a:t>Show a location map right within the list or library.</a:t>
            </a:r>
          </a:p>
          <a:p>
            <a:endParaRPr lang="en-US" sz="3200" dirty="0" smtClean="0"/>
          </a:p>
          <a:p>
            <a:r>
              <a:rPr lang="en-US" sz="3600" dirty="0" smtClean="0"/>
              <a:t>Possible solutions:</a:t>
            </a:r>
          </a:p>
        </p:txBody>
      </p:sp>
      <p:sp>
        <p:nvSpPr>
          <p:cNvPr id="5" name="Rectangle 4"/>
          <p:cNvSpPr/>
          <p:nvPr/>
        </p:nvSpPr>
        <p:spPr bwMode="auto">
          <a:xfrm>
            <a:off x="808766" y="4029074"/>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Buy a web part from a Vendor that shows a map</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3551723" y="4029075"/>
            <a:ext cx="2697480" cy="274478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Create it from scratch using Visual Studio</a:t>
            </a:r>
          </a:p>
        </p:txBody>
      </p:sp>
      <p:sp>
        <p:nvSpPr>
          <p:cNvPr id="7" name="Rectangle 6"/>
          <p:cNvSpPr/>
          <p:nvPr/>
        </p:nvSpPr>
        <p:spPr bwMode="auto">
          <a:xfrm>
            <a:off x="9037637" y="4029075"/>
            <a:ext cx="274320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t>Use the out-of-the box new field type called </a:t>
            </a:r>
            <a:r>
              <a:rPr lang="en-US" sz="2800" dirty="0" err="1" smtClean="0"/>
              <a:t>Geolocation</a:t>
            </a:r>
            <a:endParaRPr lang="en-US" sz="2800" b="1"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294680" y="4029075"/>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Use some nifty </a:t>
            </a:r>
            <a:r>
              <a:rPr lang="en-US" sz="2800" dirty="0" err="1" smtClean="0">
                <a:gradFill>
                  <a:gsLst>
                    <a:gs pos="0">
                      <a:srgbClr val="FFFFFF"/>
                    </a:gs>
                    <a:gs pos="100000">
                      <a:srgbClr val="FFFFFF"/>
                    </a:gs>
                  </a:gsLst>
                  <a:lin ang="5400000" scaled="0"/>
                </a:gradFill>
                <a:ea typeface="Segoe UI" pitchFamily="34" charset="0"/>
                <a:cs typeface="Segoe UI" pitchFamily="34" charset="0"/>
              </a:rPr>
              <a:t>javascript</a:t>
            </a:r>
            <a:r>
              <a:rPr lang="en-US" sz="2800" dirty="0" smtClean="0">
                <a:gradFill>
                  <a:gsLst>
                    <a:gs pos="0">
                      <a:srgbClr val="FFFFFF"/>
                    </a:gs>
                    <a:gs pos="100000">
                      <a:srgbClr val="FFFFFF"/>
                    </a:gs>
                  </a:gsLst>
                  <a:lin ang="5400000" scaled="0"/>
                </a:gradFill>
                <a:ea typeface="Segoe UI" pitchFamily="34" charset="0"/>
                <a:cs typeface="Segoe UI" pitchFamily="34" charset="0"/>
              </a:rPr>
              <a:t> to embed the map control on the page</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801298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to Action</a:t>
            </a:r>
            <a:endParaRPr lang="en-US" dirty="0"/>
          </a:p>
        </p:txBody>
      </p:sp>
      <p:sp>
        <p:nvSpPr>
          <p:cNvPr id="3" name="Text Placeholder 2"/>
          <p:cNvSpPr>
            <a:spLocks noGrp="1"/>
          </p:cNvSpPr>
          <p:nvPr>
            <p:ph type="body" sz="quarter" idx="10"/>
          </p:nvPr>
        </p:nvSpPr>
        <p:spPr>
          <a:xfrm>
            <a:off x="274638" y="1212850"/>
            <a:ext cx="11887200" cy="5355312"/>
          </a:xfrm>
        </p:spPr>
        <p:txBody>
          <a:bodyPr/>
          <a:lstStyle/>
          <a:p>
            <a:r>
              <a:rPr lang="en-US" dirty="0" smtClean="0"/>
              <a:t>Watch SharePoint 2013 videos at                  </a:t>
            </a:r>
            <a:r>
              <a:rPr lang="en-US" dirty="0" smtClean="0">
                <a:solidFill>
                  <a:schemeClr val="accent2"/>
                </a:solidFill>
              </a:rPr>
              <a:t>SharePoint-Videos.com</a:t>
            </a:r>
          </a:p>
          <a:p>
            <a:endParaRPr lang="en-US" dirty="0"/>
          </a:p>
          <a:p>
            <a:r>
              <a:rPr lang="en-US" dirty="0" smtClean="0"/>
              <a:t>Connect with me:</a:t>
            </a:r>
          </a:p>
          <a:p>
            <a:r>
              <a:rPr lang="en-US" dirty="0" smtClean="0">
                <a:solidFill>
                  <a:schemeClr val="accent2"/>
                </a:solidFill>
              </a:rPr>
              <a:t>asif@sharepointElearning.com</a:t>
            </a:r>
          </a:p>
          <a:p>
            <a:r>
              <a:rPr lang="en-US" dirty="0" smtClean="0">
                <a:solidFill>
                  <a:schemeClr val="accent2"/>
                </a:solidFill>
              </a:rPr>
              <a:t>@</a:t>
            </a:r>
            <a:r>
              <a:rPr lang="en-US" dirty="0" err="1" smtClean="0">
                <a:solidFill>
                  <a:schemeClr val="accent2"/>
                </a:solidFill>
              </a:rPr>
              <a:t>asifrehmani</a:t>
            </a:r>
            <a:endParaRPr lang="en-US" dirty="0" smtClean="0">
              <a:solidFill>
                <a:schemeClr val="accent2"/>
              </a:solidFill>
            </a:endParaRPr>
          </a:p>
          <a:p>
            <a:endParaRPr lang="en-US" dirty="0"/>
          </a:p>
          <a:p>
            <a:r>
              <a:rPr lang="en-US" dirty="0" smtClean="0"/>
              <a:t>Please fill out the survey!</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8837" y="295273"/>
            <a:ext cx="4846188" cy="1024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162002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4027891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956956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800" dirty="0"/>
              <a:t>Build SharePoint 2013 composite solutions </a:t>
            </a:r>
            <a:r>
              <a:rPr lang="en-US" sz="3800" dirty="0" smtClean="0"/>
              <a:t>– </a:t>
            </a:r>
            <a:r>
              <a:rPr lang="en-US" sz="3800" dirty="0"/>
              <a:t>all you need is a browser</a:t>
            </a:r>
            <a:r>
              <a:rPr lang="en-US" sz="3800" dirty="0" smtClean="0"/>
              <a:t>!</a:t>
            </a:r>
            <a:br>
              <a:rPr lang="en-US" sz="3800" dirty="0" smtClean="0"/>
            </a:br>
            <a:r>
              <a:rPr lang="en-US" sz="3800" dirty="0" smtClean="0"/>
              <a:t>#SPC027</a:t>
            </a:r>
            <a:endParaRPr lang="en-US" sz="3800" dirty="0"/>
          </a:p>
        </p:txBody>
      </p:sp>
      <p:sp>
        <p:nvSpPr>
          <p:cNvPr id="5" name="Text Placeholder 4"/>
          <p:cNvSpPr>
            <a:spLocks noGrp="1"/>
          </p:cNvSpPr>
          <p:nvPr>
            <p:ph type="body" sz="quarter" idx="12"/>
          </p:nvPr>
        </p:nvSpPr>
        <p:spPr>
          <a:xfrm>
            <a:off x="4838245" y="5630862"/>
            <a:ext cx="7315201" cy="1067331"/>
          </a:xfrm>
        </p:spPr>
        <p:txBody>
          <a:bodyPr/>
          <a:lstStyle/>
          <a:p>
            <a:r>
              <a:rPr lang="en-US" dirty="0" err="1" smtClean="0"/>
              <a:t>Asif</a:t>
            </a:r>
            <a:r>
              <a:rPr lang="en-US" dirty="0" smtClean="0"/>
              <a:t> Rehmani</a:t>
            </a:r>
          </a:p>
          <a:p>
            <a:r>
              <a:rPr lang="en-US" dirty="0" smtClean="0"/>
              <a:t>SharePoint MVP, MCT</a:t>
            </a:r>
          </a:p>
        </p:txBody>
      </p:sp>
      <p:sp>
        <p:nvSpPr>
          <p:cNvPr id="2" name="Rectangle 1"/>
          <p:cNvSpPr/>
          <p:nvPr/>
        </p:nvSpPr>
        <p:spPr>
          <a:xfrm>
            <a:off x="10797720" y="1058862"/>
            <a:ext cx="1355726" cy="533399"/>
          </a:xfrm>
          <a:prstGeom prst="rect">
            <a:avLst/>
          </a:prstGeom>
        </p:spPr>
        <p:txBody>
          <a:bodyPr wrap="square" anchor="ctr">
            <a:noAutofit/>
          </a:bodyPr>
          <a:lstStyle/>
          <a:p>
            <a:pPr algn="r"/>
            <a:r>
              <a:rPr lang="en-US" sz="3200" dirty="0"/>
              <a:t/>
            </a:r>
            <a:br>
              <a:rPr lang="en-US" sz="3200" dirty="0"/>
            </a:br>
            <a:r>
              <a:rPr lang="en-US" sz="2400" dirty="0" smtClean="0"/>
              <a:t>SPC027</a:t>
            </a:r>
            <a:r>
              <a:rPr lang="en-US" sz="3200" dirty="0"/>
              <a:t/>
            </a:r>
            <a:br>
              <a:rPr lang="en-US" sz="3200" dirty="0"/>
            </a:br>
            <a:endParaRPr lang="en-US" sz="2400"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808037" y="1428335"/>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SharePoint MVP, MCT</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703637" y="3428883"/>
            <a:ext cx="3419856" cy="327355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Trainer and Consultant</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6826399" y="449262"/>
            <a:ext cx="274320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Conference Speaker</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SPC</a:t>
            </a:r>
          </a:p>
          <a:p>
            <a:pPr defTabSz="932472" fontAlgn="base">
              <a:spcBef>
                <a:spcPct val="0"/>
              </a:spcBef>
              <a:spcAft>
                <a:spcPct val="0"/>
              </a:spcAft>
            </a:pPr>
            <a:r>
              <a:rPr lang="en-US" dirty="0" err="1" smtClean="0">
                <a:gradFill>
                  <a:gsLst>
                    <a:gs pos="0">
                      <a:srgbClr val="FFFFFF"/>
                    </a:gs>
                    <a:gs pos="100000">
                      <a:srgbClr val="FFFFFF"/>
                    </a:gs>
                  </a:gsLst>
                  <a:lin ang="5400000" scaled="0"/>
                </a:gradFill>
                <a:ea typeface="Segoe UI" pitchFamily="34" charset="0"/>
                <a:cs typeface="Segoe UI" pitchFamily="34" charset="0"/>
              </a:rPr>
              <a:t>TechEd</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err="1" smtClean="0">
                <a:gradFill>
                  <a:gsLst>
                    <a:gs pos="0">
                      <a:srgbClr val="FFFFFF"/>
                    </a:gs>
                    <a:gs pos="100000">
                      <a:srgbClr val="FFFFFF"/>
                    </a:gs>
                  </a:gsLst>
                  <a:lin ang="5400000" scaled="0"/>
                </a:gradFill>
                <a:ea typeface="Segoe UI" pitchFamily="34" charset="0"/>
                <a:cs typeface="Segoe UI" pitchFamily="34" charset="0"/>
              </a:rPr>
              <a:t>SPTechCon</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SP Connections</a:t>
            </a:r>
          </a:p>
          <a:p>
            <a:pPr defTabSz="932472" fontAlgn="base">
              <a:spcBef>
                <a:spcPct val="0"/>
              </a:spcBef>
              <a:spcAft>
                <a:spcPct val="0"/>
              </a:spcAft>
            </a:pPr>
            <a:r>
              <a:rPr lang="en-US" dirty="0" err="1" smtClean="0">
                <a:gradFill>
                  <a:gsLst>
                    <a:gs pos="0">
                      <a:srgbClr val="FFFFFF"/>
                    </a:gs>
                    <a:gs pos="100000">
                      <a:srgbClr val="FFFFFF"/>
                    </a:gs>
                  </a:gsLst>
                  <a:lin ang="5400000" scaled="0"/>
                </a:gradFill>
                <a:ea typeface="Segoe UI" pitchFamily="34" charset="0"/>
                <a:cs typeface="Segoe UI" pitchFamily="34" charset="0"/>
              </a:rPr>
              <a:t>SPFest</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And more…</a:t>
            </a:r>
          </a:p>
        </p:txBody>
      </p:sp>
      <p:sp>
        <p:nvSpPr>
          <p:cNvPr id="31" name="Rectangle 30"/>
          <p:cNvSpPr/>
          <p:nvPr/>
        </p:nvSpPr>
        <p:spPr bwMode="auto">
          <a:xfrm>
            <a:off x="8656637" y="3411146"/>
            <a:ext cx="3422968" cy="327739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Author</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dirty="0" smtClean="0"/>
              <a:t>Who am I?</a:t>
            </a:r>
            <a:endParaRPr lang="en-US" dirty="0"/>
          </a:p>
        </p:txBody>
      </p:sp>
      <p:pic>
        <p:nvPicPr>
          <p:cNvPr id="10" name="Picture 2" descr="C:\Documents and Settings\Administrator\My Documents\My Pictures\MVP Logo Kit\MVP_Horizontal_FullColo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7464" y="2187953"/>
            <a:ext cx="1512888"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6859" y="5333883"/>
            <a:ext cx="2333969" cy="629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C:\Users\Asif\Google Drive\Rehmani Consulting\Books\SharePoint 2013 First Look\Book cover\SP2013-FirstLook-FrontCove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07805" y="3976295"/>
            <a:ext cx="945188"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sif\Google Drive\Rehmani Consulting\MCT\Logos\MCT(all) only logos\MCT(rgb).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5270" y="3080922"/>
            <a:ext cx="1057275" cy="5619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6" name="Picture 2" descr="C:\Users\Asif\Documents\Personal B\Rehmani Consulting\SPD Book Project\SPD Front Cover.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01652" y="5316147"/>
            <a:ext cx="1023938" cy="12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 descr="C:\Users\Asif\Documents\Business\Rehmani Consulting\Book Projects\SPD 2010\SPD 2010 Book Cover.jpg"/>
          <p:cNvPicPr>
            <a:picLocks noChangeAspect="1" noChangeArrowheads="1"/>
          </p:cNvPicPr>
          <p:nvPr/>
        </p:nvPicPr>
        <p:blipFill>
          <a:blip r:embed="rId7">
            <a:extLst>
              <a:ext uri="{28A0092B-C50C-407E-A947-70E740481C1C}">
                <a14:useLocalDpi xmlns:a14="http://schemas.microsoft.com/office/drawing/2010/main" val="0"/>
              </a:ext>
            </a:extLst>
          </a:blip>
          <a:srcRect l="10558" r="9892"/>
          <a:stretch>
            <a:fillRect/>
          </a:stretch>
        </p:blipFill>
        <p:spPr bwMode="auto">
          <a:xfrm>
            <a:off x="10701653" y="3931845"/>
            <a:ext cx="1023938"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noChangeArrowheads="1"/>
          </p:cNvPicPr>
          <p:nvPr/>
        </p:nvPicPr>
        <p:blipFill rotWithShape="1">
          <a:blip r:embed="rId8"/>
          <a:srcRect l="13535" t="15333" r="19860"/>
          <a:stretch/>
        </p:blipFill>
        <p:spPr bwMode="auto">
          <a:xfrm>
            <a:off x="9086206" y="5347804"/>
            <a:ext cx="966787" cy="123031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08436" y="4335463"/>
            <a:ext cx="2937719" cy="620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370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9" grpId="0" animBg="1"/>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 of the audience today</a:t>
            </a:r>
            <a:endParaRPr lang="en-US" dirty="0"/>
          </a:p>
        </p:txBody>
      </p:sp>
      <p:sp>
        <p:nvSpPr>
          <p:cNvPr id="3" name="Text Placeholder 2"/>
          <p:cNvSpPr>
            <a:spLocks noGrp="1"/>
          </p:cNvSpPr>
          <p:nvPr>
            <p:ph type="body" sz="quarter" idx="10"/>
          </p:nvPr>
        </p:nvSpPr>
        <p:spPr>
          <a:xfrm>
            <a:off x="274638" y="1212850"/>
            <a:ext cx="11887200" cy="3447098"/>
          </a:xfrm>
        </p:spPr>
        <p:txBody>
          <a:bodyPr/>
          <a:lstStyle/>
          <a:p>
            <a:r>
              <a:rPr lang="en-US" dirty="0" smtClean="0"/>
              <a:t>Information workers</a:t>
            </a:r>
          </a:p>
          <a:p>
            <a:endParaRPr lang="en-US" dirty="0" smtClean="0"/>
          </a:p>
          <a:p>
            <a:r>
              <a:rPr lang="en-US" dirty="0" smtClean="0"/>
              <a:t>Business analysts</a:t>
            </a:r>
          </a:p>
          <a:p>
            <a:endParaRPr lang="en-US" dirty="0" smtClean="0"/>
          </a:p>
          <a:p>
            <a:r>
              <a:rPr lang="en-US" dirty="0" smtClean="0"/>
              <a:t>Developers (since </a:t>
            </a:r>
            <a:r>
              <a:rPr lang="en-US" dirty="0"/>
              <a:t>it’s a developer </a:t>
            </a:r>
            <a:r>
              <a:rPr lang="en-US" dirty="0" smtClean="0"/>
              <a:t>track)</a:t>
            </a:r>
            <a:endParaRPr lang="en-US" dirty="0"/>
          </a:p>
        </p:txBody>
      </p:sp>
    </p:spTree>
    <p:extLst>
      <p:ext uri="{BB962C8B-B14F-4D97-AF65-F5344CB8AC3E}">
        <p14:creationId xmlns:p14="http://schemas.microsoft.com/office/powerpoint/2010/main" val="158626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expect during this presentation</a:t>
            </a:r>
            <a:endParaRPr lang="en-US" dirty="0"/>
          </a:p>
        </p:txBody>
      </p:sp>
      <p:sp>
        <p:nvSpPr>
          <p:cNvPr id="3" name="Text Placeholder 2"/>
          <p:cNvSpPr>
            <a:spLocks noGrp="1"/>
          </p:cNvSpPr>
          <p:nvPr>
            <p:ph type="body" sz="quarter" idx="10"/>
          </p:nvPr>
        </p:nvSpPr>
        <p:spPr>
          <a:xfrm>
            <a:off x="274638" y="1212850"/>
            <a:ext cx="11887200" cy="3447098"/>
          </a:xfrm>
        </p:spPr>
        <p:txBody>
          <a:bodyPr/>
          <a:lstStyle/>
          <a:p>
            <a:r>
              <a:rPr lang="en-US" dirty="0" smtClean="0"/>
              <a:t>This is not SharePoint 101</a:t>
            </a:r>
          </a:p>
          <a:p>
            <a:endParaRPr lang="en-US" dirty="0" smtClean="0"/>
          </a:p>
          <a:p>
            <a:r>
              <a:rPr lang="en-US" dirty="0" smtClean="0"/>
              <a:t>Variety of business use cases</a:t>
            </a:r>
          </a:p>
          <a:p>
            <a:endParaRPr lang="en-US" dirty="0" smtClean="0"/>
          </a:p>
          <a:p>
            <a:r>
              <a:rPr lang="en-US" dirty="0" smtClean="0"/>
              <a:t>Lots of Demos! (no-code zone)</a:t>
            </a:r>
          </a:p>
        </p:txBody>
      </p:sp>
    </p:spTree>
    <p:extLst>
      <p:ext uri="{BB962C8B-B14F-4D97-AF65-F5344CB8AC3E}">
        <p14:creationId xmlns:p14="http://schemas.microsoft.com/office/powerpoint/2010/main" val="26299439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cn1.kaboodle.com/hi/img/2/0/0/7d/a/AAAAAquX1iwAAAAAAH2oOg.jpg?v=1193067586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8237" y="117092"/>
            <a:ext cx="8610601" cy="676034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9" name="Rectangle 8"/>
          <p:cNvSpPr/>
          <p:nvPr/>
        </p:nvSpPr>
        <p:spPr bwMode="auto">
          <a:xfrm>
            <a:off x="274638" y="295274"/>
            <a:ext cx="4572000" cy="4575175"/>
          </a:xfrm>
          <a:prstGeom prst="rect">
            <a:avLst/>
          </a:prstGeom>
          <a:solidFill>
            <a:schemeClr val="accent1">
              <a:alpha val="88000"/>
            </a:schemeClr>
          </a:solidFill>
          <a:ln w="9525" cap="flat" cmpd="sng" algn="ctr">
            <a:noFill/>
            <a:prstDash val="solid"/>
            <a:headEnd type="none" w="med" len="med"/>
            <a:tailEnd type="none" w="med" len="med"/>
          </a:ln>
          <a:effectLst/>
        </p:spPr>
        <p:txBody>
          <a:bodyPr rot="0" spcFirstLastPara="0" vertOverflow="overflow" horzOverflow="overflow" vert="horz" wrap="square" lIns="46639" tIns="46639" rIns="46639" bIns="46639" numCol="1" spcCol="0" rtlCol="0" fromWordArt="0" anchor="b" anchorCtr="0" forceAA="0" compatLnSpc="1">
            <a:prstTxWarp prst="textNoShape">
              <a:avLst/>
            </a:prstTxWarp>
            <a:noAutofit/>
          </a:bodyPr>
          <a:lstStyle/>
          <a:p>
            <a:pPr defTabSz="932472" fontAlgn="base">
              <a:spcBef>
                <a:spcPct val="0"/>
              </a:spcBef>
              <a:spcAft>
                <a:spcPct val="0"/>
              </a:spcAft>
            </a:pPr>
            <a:endParaRPr lang="en-US" sz="1100" kern="0" spc="-71" dirty="0">
              <a:gradFill>
                <a:gsLst>
                  <a:gs pos="0">
                    <a:srgbClr val="FFFFFF"/>
                  </a:gs>
                  <a:gs pos="100000">
                    <a:srgbClr val="FFFFFF"/>
                  </a:gs>
                </a:gsLst>
                <a:lin ang="5400000" scaled="0"/>
              </a:gradFill>
              <a:ea typeface="Segoe UI" pitchFamily="34" charset="0"/>
              <a:cs typeface="Segoe UI" pitchFamily="34" charset="0"/>
            </a:endParaRPr>
          </a:p>
        </p:txBody>
      </p:sp>
      <p:sp>
        <p:nvSpPr>
          <p:cNvPr id="12" name="Title 1"/>
          <p:cNvSpPr txBox="1">
            <a:spLocks/>
          </p:cNvSpPr>
          <p:nvPr/>
        </p:nvSpPr>
        <p:spPr>
          <a:xfrm>
            <a:off x="279894" y="195941"/>
            <a:ext cx="4490543" cy="3179966"/>
          </a:xfrm>
          <a:prstGeom prst="rect">
            <a:avLst/>
          </a:prstGeom>
        </p:spPr>
        <p:txBody>
          <a:bodyPr vert="horz" wrap="square" lIns="130589" tIns="186556" rIns="130589"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lang="en-US" dirty="0">
                <a:gradFill>
                  <a:gsLst>
                    <a:gs pos="5833">
                      <a:srgbClr val="FFFFFF"/>
                    </a:gs>
                    <a:gs pos="100000">
                      <a:srgbClr val="FFFFFF"/>
                    </a:gs>
                  </a:gsLst>
                  <a:lin ang="5400000" scaled="0"/>
                </a:gradFill>
                <a:cs typeface="Segoe UI" pitchFamily="34" charset="0"/>
              </a:rPr>
              <a:t>What is a Composite solution anyway?</a:t>
            </a:r>
            <a:endParaRPr dirty="0">
              <a:gradFill>
                <a:gsLst>
                  <a:gs pos="5833">
                    <a:srgbClr val="FFFFFF"/>
                  </a:gs>
                  <a:gs pos="100000">
                    <a:srgbClr val="FFFFFF"/>
                  </a:gs>
                </a:gsLst>
                <a:lin ang="5400000" scaled="0"/>
              </a:gradFill>
              <a:cs typeface="Segoe UI" pitchFamily="34" charset="0"/>
            </a:endParaRPr>
          </a:p>
        </p:txBody>
      </p:sp>
      <p:sp>
        <p:nvSpPr>
          <p:cNvPr id="7" name="TextBox 6"/>
          <p:cNvSpPr txBox="1"/>
          <p:nvPr/>
        </p:nvSpPr>
        <p:spPr>
          <a:xfrm>
            <a:off x="274639" y="3497262"/>
            <a:ext cx="4572000" cy="1373187"/>
          </a:xfrm>
          <a:prstGeom prst="rect">
            <a:avLst/>
          </a:prstGeom>
          <a:noFill/>
        </p:spPr>
        <p:txBody>
          <a:bodyPr wrap="square" lIns="182880" tIns="146304" rIns="182880" bIns="146304" rtlCol="0">
            <a:noAutofit/>
          </a:bodyPr>
          <a:lstStyle/>
          <a:p>
            <a:pPr>
              <a:lnSpc>
                <a:spcPct val="90000"/>
              </a:lnSpc>
              <a:spcBef>
                <a:spcPct val="20000"/>
              </a:spcBef>
              <a:buSzPct val="90000"/>
            </a:pPr>
            <a:r>
              <a:rPr lang="en-US" sz="2800" dirty="0" smtClean="0">
                <a:gradFill>
                  <a:gsLst>
                    <a:gs pos="0">
                      <a:srgbClr val="FFFFFF"/>
                    </a:gs>
                    <a:gs pos="100000">
                      <a:srgbClr val="FFFFFF"/>
                    </a:gs>
                  </a:gsLst>
                  <a:lin ang="5400000" scaled="0"/>
                </a:gradFill>
                <a:latin typeface="+mj-lt"/>
              </a:rPr>
              <a:t>A solution </a:t>
            </a:r>
            <a:r>
              <a:rPr lang="en-US" sz="2800" dirty="0">
                <a:gradFill>
                  <a:gsLst>
                    <a:gs pos="0">
                      <a:srgbClr val="FFFFFF"/>
                    </a:gs>
                    <a:gs pos="100000">
                      <a:srgbClr val="FFFFFF"/>
                    </a:gs>
                  </a:gsLst>
                  <a:lin ang="5400000" scaled="0"/>
                </a:gradFill>
                <a:latin typeface="+mj-lt"/>
              </a:rPr>
              <a:t>made up of distinct </a:t>
            </a:r>
            <a:r>
              <a:rPr lang="en-US" sz="2800" dirty="0" smtClean="0">
                <a:gradFill>
                  <a:gsLst>
                    <a:gs pos="0">
                      <a:srgbClr val="FFFFFF"/>
                    </a:gs>
                    <a:gs pos="100000">
                      <a:srgbClr val="FFFFFF"/>
                    </a:gs>
                  </a:gsLst>
                  <a:lin ang="5400000" scaled="0"/>
                </a:gradFill>
                <a:latin typeface="+mj-lt"/>
              </a:rPr>
              <a:t>parts or building blocks</a:t>
            </a:r>
            <a:endParaRPr lang="en-US" sz="2800" dirty="0">
              <a:gradFill>
                <a:gsLst>
                  <a:gs pos="0">
                    <a:srgbClr val="FFFFFF"/>
                  </a:gs>
                  <a:gs pos="100000">
                    <a:srgbClr val="FFFFFF"/>
                  </a:gs>
                </a:gsLst>
                <a:lin ang="5400000" scaled="0"/>
              </a:gradFill>
              <a:latin typeface="+mj-lt"/>
            </a:endParaRPr>
          </a:p>
        </p:txBody>
      </p:sp>
    </p:spTree>
    <p:extLst>
      <p:ext uri="{BB962C8B-B14F-4D97-AF65-F5344CB8AC3E}">
        <p14:creationId xmlns:p14="http://schemas.microsoft.com/office/powerpoint/2010/main" val="2187883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Out-of-the-box SharePoint building blocks</a:t>
            </a:r>
            <a:endParaRPr lang="en-US" dirty="0"/>
          </a:p>
        </p:txBody>
      </p:sp>
      <p:sp>
        <p:nvSpPr>
          <p:cNvPr id="3" name="Text Placeholder 2"/>
          <p:cNvSpPr>
            <a:spLocks noGrp="1"/>
          </p:cNvSpPr>
          <p:nvPr>
            <p:ph type="body" sz="quarter" idx="10"/>
          </p:nvPr>
        </p:nvSpPr>
        <p:spPr>
          <a:xfrm>
            <a:off x="274638" y="1212850"/>
            <a:ext cx="6019799" cy="5558445"/>
          </a:xfrm>
        </p:spPr>
        <p:txBody>
          <a:bodyPr/>
          <a:lstStyle/>
          <a:p>
            <a:r>
              <a:rPr lang="en-US" sz="3600" dirty="0" smtClean="0"/>
              <a:t>Sites</a:t>
            </a:r>
          </a:p>
          <a:p>
            <a:endParaRPr lang="en-US" sz="3600" dirty="0" smtClean="0"/>
          </a:p>
          <a:p>
            <a:r>
              <a:rPr lang="en-US" sz="3600" dirty="0" smtClean="0"/>
              <a:t>Lists &amp; Libraries (Apps)</a:t>
            </a:r>
          </a:p>
          <a:p>
            <a:endParaRPr lang="en-US" sz="3600" dirty="0" smtClean="0"/>
          </a:p>
          <a:p>
            <a:r>
              <a:rPr lang="en-US" sz="3600" dirty="0" smtClean="0"/>
              <a:t>Pages</a:t>
            </a:r>
          </a:p>
          <a:p>
            <a:endParaRPr lang="en-US" sz="3600" dirty="0" smtClean="0"/>
          </a:p>
          <a:p>
            <a:r>
              <a:rPr lang="en-US" sz="3600" dirty="0" smtClean="0"/>
              <a:t>Themes</a:t>
            </a:r>
          </a:p>
          <a:p>
            <a:endParaRPr lang="en-US" sz="3600" dirty="0" smtClean="0"/>
          </a:p>
          <a:p>
            <a:r>
              <a:rPr lang="en-US" sz="3600" dirty="0" smtClean="0"/>
              <a:t>Search</a:t>
            </a:r>
            <a:endParaRPr lang="en-US" sz="3600" dirty="0"/>
          </a:p>
        </p:txBody>
      </p:sp>
      <p:sp>
        <p:nvSpPr>
          <p:cNvPr id="4" name="Text Placeholder 2"/>
          <p:cNvSpPr txBox="1">
            <a:spLocks/>
          </p:cNvSpPr>
          <p:nvPr/>
        </p:nvSpPr>
        <p:spPr>
          <a:xfrm>
            <a:off x="6250218" y="1212850"/>
            <a:ext cx="5257800" cy="555844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00" dirty="0" smtClean="0"/>
              <a:t>Web parts</a:t>
            </a:r>
          </a:p>
          <a:p>
            <a:endParaRPr lang="en-US" sz="3600" dirty="0" smtClean="0"/>
          </a:p>
          <a:p>
            <a:r>
              <a:rPr lang="en-US" sz="3600" dirty="0" smtClean="0"/>
              <a:t>Site Columns</a:t>
            </a:r>
          </a:p>
          <a:p>
            <a:endParaRPr lang="en-US" sz="3600" dirty="0"/>
          </a:p>
          <a:p>
            <a:r>
              <a:rPr lang="en-US" sz="3600" dirty="0" smtClean="0"/>
              <a:t>Content Types</a:t>
            </a:r>
          </a:p>
          <a:p>
            <a:endParaRPr lang="en-US" sz="3600" dirty="0" smtClean="0"/>
          </a:p>
          <a:p>
            <a:r>
              <a:rPr lang="en-US" sz="3600" dirty="0" smtClean="0"/>
              <a:t>Security management</a:t>
            </a:r>
          </a:p>
          <a:p>
            <a:endParaRPr lang="en-US" sz="3600" dirty="0" smtClean="0"/>
          </a:p>
          <a:p>
            <a:endParaRPr lang="en-US" sz="3600" dirty="0"/>
          </a:p>
        </p:txBody>
      </p:sp>
    </p:spTree>
    <p:extLst>
      <p:ext uri="{BB962C8B-B14F-4D97-AF65-F5344CB8AC3E}">
        <p14:creationId xmlns:p14="http://schemas.microsoft.com/office/powerpoint/2010/main" val="41257540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External tools to build solutions</a:t>
            </a:r>
            <a:endParaRPr lang="en-US" dirty="0"/>
          </a:p>
        </p:txBody>
      </p:sp>
      <p:sp>
        <p:nvSpPr>
          <p:cNvPr id="4" name="Rectangle 3"/>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269009" y="2125663"/>
            <a:ext cx="2697480" cy="27447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b="1" dirty="0" smtClean="0">
                <a:gradFill>
                  <a:gsLst>
                    <a:gs pos="0">
                      <a:srgbClr val="FFFFFF"/>
                    </a:gs>
                    <a:gs pos="100000">
                      <a:srgbClr val="FFFFFF"/>
                    </a:gs>
                  </a:gsLst>
                  <a:lin ang="5400000" scaled="0"/>
                </a:gradFill>
                <a:ea typeface="Segoe UI" pitchFamily="34" charset="0"/>
                <a:cs typeface="Segoe UI" pitchFamily="34" charset="0"/>
              </a:rPr>
              <a:t>SharePoint</a:t>
            </a:r>
          </a:p>
          <a:p>
            <a:pPr defTabSz="932472" fontAlgn="base">
              <a:spcBef>
                <a:spcPct val="0"/>
              </a:spcBef>
              <a:spcAft>
                <a:spcPct val="0"/>
              </a:spcAft>
            </a:pPr>
            <a:r>
              <a:rPr lang="en-US" sz="2800" b="1" dirty="0" smtClean="0">
                <a:gradFill>
                  <a:gsLst>
                    <a:gs pos="0">
                      <a:srgbClr val="FFFFFF"/>
                    </a:gs>
                    <a:gs pos="100000">
                      <a:srgbClr val="FFFFFF"/>
                    </a:gs>
                  </a:gsLst>
                  <a:lin ang="5400000" scaled="0"/>
                </a:gradFill>
                <a:ea typeface="Segoe UI" pitchFamily="34" charset="0"/>
                <a:cs typeface="Segoe UI" pitchFamily="34" charset="0"/>
              </a:rPr>
              <a:t>Designer</a:t>
            </a:r>
            <a:endParaRPr lang="en-US" sz="2800" b="1"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3011966" y="2125663"/>
            <a:ext cx="2697480" cy="274478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b="1" dirty="0" smtClean="0">
                <a:gradFill>
                  <a:gsLst>
                    <a:gs pos="0">
                      <a:srgbClr val="FFFFFF"/>
                    </a:gs>
                    <a:gs pos="100000">
                      <a:srgbClr val="FFFFFF"/>
                    </a:gs>
                  </a:gsLst>
                  <a:lin ang="5400000" scaled="0"/>
                </a:gradFill>
                <a:ea typeface="Segoe UI" pitchFamily="34" charset="0"/>
                <a:cs typeface="Segoe UI" pitchFamily="34" charset="0"/>
              </a:rPr>
              <a:t>InfoPath</a:t>
            </a:r>
            <a:endParaRPr lang="en-US" b="1"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8497880" y="2125663"/>
            <a:ext cx="274320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b="1" dirty="0" smtClean="0">
                <a:gradFill>
                  <a:gsLst>
                    <a:gs pos="0">
                      <a:srgbClr val="FFFFFF"/>
                    </a:gs>
                    <a:gs pos="100000">
                      <a:srgbClr val="FFFFFF"/>
                    </a:gs>
                  </a:gsLst>
                  <a:lin ang="5400000" scaled="0"/>
                </a:gradFill>
                <a:ea typeface="Segoe UI" pitchFamily="34" charset="0"/>
                <a:cs typeface="Segoe UI" pitchFamily="34" charset="0"/>
              </a:rPr>
              <a:t>Visual Studio</a:t>
            </a:r>
            <a:endParaRPr lang="en-US" sz="2800" b="1"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5754923" y="2125663"/>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b="1" dirty="0" smtClean="0">
                <a:gradFill>
                  <a:gsLst>
                    <a:gs pos="0">
                      <a:srgbClr val="FFFFFF"/>
                    </a:gs>
                    <a:gs pos="100000">
                      <a:srgbClr val="FFFFFF"/>
                    </a:gs>
                  </a:gsLst>
                  <a:lin ang="5400000" scaled="0"/>
                </a:gradFill>
                <a:ea typeface="Segoe UI" pitchFamily="34" charset="0"/>
                <a:cs typeface="Segoe UI" pitchFamily="34" charset="0"/>
              </a:rPr>
              <a:t>Access</a:t>
            </a:r>
            <a:endParaRPr lang="en-US" b="1"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78817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functionality using 3</a:t>
            </a:r>
            <a:r>
              <a:rPr lang="en-US" baseline="30000" dirty="0" smtClean="0"/>
              <a:t>rd</a:t>
            </a:r>
            <a:r>
              <a:rPr lang="en-US" dirty="0" smtClean="0"/>
              <a:t> party Apps</a:t>
            </a:r>
            <a:endParaRPr lang="en-US" dirty="0"/>
          </a:p>
        </p:txBody>
      </p:sp>
      <p:sp>
        <p:nvSpPr>
          <p:cNvPr id="3" name="Text Placeholder 2"/>
          <p:cNvSpPr>
            <a:spLocks noGrp="1"/>
          </p:cNvSpPr>
          <p:nvPr>
            <p:ph type="body" sz="quarter" idx="10"/>
          </p:nvPr>
        </p:nvSpPr>
        <p:spPr>
          <a:xfrm>
            <a:off x="274638" y="1212850"/>
            <a:ext cx="11887200" cy="738664"/>
          </a:xfrm>
        </p:spPr>
        <p:txBody>
          <a:bodyPr/>
          <a:lstStyle/>
          <a:p>
            <a:r>
              <a:rPr lang="en-US" dirty="0" smtClean="0"/>
              <a:t>SharePoint Marketplace</a:t>
            </a:r>
            <a:endParaRPr lang="en-US" dirty="0"/>
          </a:p>
        </p:txBody>
      </p:sp>
      <p:pic>
        <p:nvPicPr>
          <p:cNvPr id="3074" name="Picture 2" descr="C:\Users\Asif\Google Drive\Rehmani Consulting\Books\SharePoint 2013 First Look\Images\SharePoint App Sto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0637" y="2010174"/>
            <a:ext cx="7239000" cy="4802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93414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 Asif Rehmani</External_x0020_Speaker>
    <Session_x0020_Code xmlns="2295e2e7-0eeb-498e-8716-217bb2ee6ee3"> SPC027</Session_x0020_Code>
    <ProductTaxHTField0 xmlns="2295e2e7-0eeb-498e-8716-217bb2ee6ee3">
      <Terms xmlns="http://schemas.microsoft.com/office/infopath/2007/PartnerControls"/>
    </ProductTaxHTField0>
    <Presentation_x0020_Date xmlns="2295e2e7-0eeb-498e-8716-217bb2ee6ee3">2012-11-15T08:00:00+00:00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Asif Rehmani </Speaker>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dcmitype/"/>
    <ds:schemaRef ds:uri="http://schemas.microsoft.com/office/2006/metadata/properties"/>
    <ds:schemaRef ds:uri="http://schemas.openxmlformats.org/package/2006/metadata/core-properties"/>
    <ds:schemaRef ds:uri="http://schemas.microsoft.com/sharepoint/v3"/>
    <ds:schemaRef ds:uri="http://purl.org/dc/terms/"/>
    <ds:schemaRef ds:uri="http://schemas.microsoft.com/office/2006/documentManagement/types"/>
    <ds:schemaRef ds:uri="http://purl.org/dc/elements/1.1/"/>
    <ds:schemaRef ds:uri="2295e2e7-0eeb-498e-8716-217bb2ee6ee3"/>
    <ds:schemaRef ds:uri="230e9df3-be65-4c73-a93b-d1236ebd677e"/>
    <ds:schemaRef ds:uri="http://schemas.microsoft.com/office/infopath/2007/PartnerControls"/>
    <ds:schemaRef ds:uri="032d541b-1b4e-4d91-93c7-b10533c52f73"/>
    <ds:schemaRef ds:uri="http://www.w3.org/XML/1998/namespace"/>
  </ds:schemaRefs>
</ds:datastoreItem>
</file>

<file path=customXml/itemProps3.xml><?xml version="1.0" encoding="utf-8"?>
<ds:datastoreItem xmlns:ds="http://schemas.openxmlformats.org/officeDocument/2006/customXml" ds:itemID="{F6C361D4-D356-48FA-B81E-F9B3AF7695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3075</TotalTime>
  <Words>1090</Words>
  <Application>Microsoft Office PowerPoint</Application>
  <PresentationFormat>Custom</PresentationFormat>
  <Paragraphs>132</Paragraphs>
  <Slides>19</Slides>
  <Notes>4</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SPC2012_Developer_Template_16x9</vt:lpstr>
      <vt:lpstr>5-30072_SPC2012_Developer_Template_16x9_Light</vt:lpstr>
      <vt:lpstr>PowerPoint Presentation</vt:lpstr>
      <vt:lpstr>Build SharePoint 2013 composite solutions – all you need is a browser! #SPC027</vt:lpstr>
      <vt:lpstr>Who am I?</vt:lpstr>
      <vt:lpstr>Assumptions of the audience today</vt:lpstr>
      <vt:lpstr>What to expect during this presentation</vt:lpstr>
      <vt:lpstr>PowerPoint Presentation</vt:lpstr>
      <vt:lpstr>Out-of-the-box SharePoint building blocks</vt:lpstr>
      <vt:lpstr>External tools to build solutions</vt:lpstr>
      <vt:lpstr>Add functionality using 3rd party Apps</vt:lpstr>
      <vt:lpstr>Our Focus today:</vt:lpstr>
      <vt:lpstr>Scenarios (for site owners)</vt:lpstr>
      <vt:lpstr>Scenario</vt:lpstr>
      <vt:lpstr>Scenario</vt:lpstr>
      <vt:lpstr>Scenario</vt:lpstr>
      <vt:lpstr>Scenario</vt:lpstr>
      <vt:lpstr>Scenario</vt:lpstr>
      <vt:lpstr>Call to Action</vt:lpstr>
      <vt:lpstr>PowerPoint Presentation</vt:lpstr>
      <vt:lpstr>PowerPoint Presentation</vt:lpstr>
    </vt:vector>
  </TitlesOfParts>
  <Manager>Ron Sasaki</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 SharePoint 2013 composite solutions – all you need is a browser!</dc:title>
  <dc:subject>SharePoint Conference 2012</dc:subject>
  <dc:creator>Asif</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52</cp:revision>
  <dcterms:created xsi:type="dcterms:W3CDTF">2012-10-18T19:15:35Z</dcterms:created>
  <dcterms:modified xsi:type="dcterms:W3CDTF">2012-12-06T17:56:41Z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