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45"/>
  </p:notesMasterIdLst>
  <p:handoutMasterIdLst>
    <p:handoutMasterId r:id="rId46"/>
  </p:handoutMasterIdLst>
  <p:sldIdLst>
    <p:sldId id="1055" r:id="rId6"/>
    <p:sldId id="1090" r:id="rId7"/>
    <p:sldId id="1110" r:id="rId8"/>
    <p:sldId id="1054" r:id="rId9"/>
    <p:sldId id="1092" r:id="rId10"/>
    <p:sldId id="1135" r:id="rId11"/>
    <p:sldId id="1093" r:id="rId12"/>
    <p:sldId id="1094" r:id="rId13"/>
    <p:sldId id="1111" r:id="rId14"/>
    <p:sldId id="1123" r:id="rId15"/>
    <p:sldId id="1096" r:id="rId16"/>
    <p:sldId id="1097" r:id="rId17"/>
    <p:sldId id="1099" r:id="rId18"/>
    <p:sldId id="1131" r:id="rId19"/>
    <p:sldId id="1109" r:id="rId20"/>
    <p:sldId id="1102" r:id="rId21"/>
    <p:sldId id="1103" r:id="rId22"/>
    <p:sldId id="1132" r:id="rId23"/>
    <p:sldId id="1122" r:id="rId24"/>
    <p:sldId id="1137" r:id="rId25"/>
    <p:sldId id="1127" r:id="rId26"/>
    <p:sldId id="1128" r:id="rId27"/>
    <p:sldId id="1129" r:id="rId28"/>
    <p:sldId id="1106" r:id="rId29"/>
    <p:sldId id="1133" r:id="rId30"/>
    <p:sldId id="1119" r:id="rId31"/>
    <p:sldId id="1120" r:id="rId32"/>
    <p:sldId id="1121" r:id="rId33"/>
    <p:sldId id="1126" r:id="rId34"/>
    <p:sldId id="1136" r:id="rId35"/>
    <p:sldId id="1134" r:id="rId36"/>
    <p:sldId id="1112" r:id="rId37"/>
    <p:sldId id="1113" r:id="rId38"/>
    <p:sldId id="1125" r:id="rId39"/>
    <p:sldId id="1115" r:id="rId40"/>
    <p:sldId id="1116" r:id="rId41"/>
    <p:sldId id="1117" r:id="rId42"/>
    <p:sldId id="1118" r:id="rId43"/>
    <p:sldId id="1124" r:id="rId44"/>
  </p:sldIdLst>
  <p:sldSz cx="12436475" cy="6994525"/>
  <p:notesSz cx="6881813" cy="92964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928" userDrawn="1">
          <p15:clr>
            <a:srgbClr val="A4A3A4"/>
          </p15:clr>
        </p15:guide>
        <p15:guide id="2" pos="216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a:srgbClr val="002050"/>
    <a:srgbClr val="912C2F"/>
    <a:srgbClr val="FFC000"/>
    <a:srgbClr val="000000"/>
    <a:srgbClr val="442359"/>
    <a:srgbClr val="333333"/>
    <a:srgbClr val="FFFFFF"/>
    <a:srgbClr val="50505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0281" autoAdjust="0"/>
  </p:normalViewPr>
  <p:slideViewPr>
    <p:cSldViewPr>
      <p:cViewPr varScale="1">
        <p:scale>
          <a:sx n="62" d="100"/>
          <a:sy n="62" d="100"/>
        </p:scale>
        <p:origin x="-954" y="-7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829966"/>
            <a:ext cx="5815132" cy="337975"/>
          </a:xfrm>
          <a:prstGeom prst="rect">
            <a:avLst/>
          </a:prstGeom>
        </p:spPr>
        <p:txBody>
          <a:bodyPr vert="horz" lIns="92446" tIns="46223" rIns="92446" bIns="46223" rtlCol="0" anchor="b"/>
          <a:lstStyle>
            <a:lvl1pPr algn="l">
              <a:defRPr sz="1200"/>
            </a:lvl1pPr>
          </a:lstStyle>
          <a:p>
            <a:pPr marL="402846" defTabSz="92415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402846" defTabSz="92415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803662" y="8829967"/>
            <a:ext cx="1076558" cy="464820"/>
          </a:xfrm>
          <a:prstGeom prst="rect">
            <a:avLst/>
          </a:prstGeom>
        </p:spPr>
        <p:txBody>
          <a:bodyPr vert="horz" lIns="92446" tIns="46223" rIns="92446" bIns="46223"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42900" y="696913"/>
            <a:ext cx="6196013"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10" name="Footer Placeholder 9"/>
          <p:cNvSpPr>
            <a:spLocks noGrp="1"/>
          </p:cNvSpPr>
          <p:nvPr>
            <p:ph type="ftr" sz="quarter" idx="4"/>
          </p:nvPr>
        </p:nvSpPr>
        <p:spPr>
          <a:xfrm>
            <a:off x="0" y="8831580"/>
            <a:ext cx="5941299" cy="361897"/>
          </a:xfrm>
          <a:prstGeom prst="rect">
            <a:avLst/>
          </a:prstGeom>
        </p:spPr>
        <p:txBody>
          <a:bodyPr vert="horz" lIns="92446" tIns="46223" rIns="92446" bIns="46223" rtlCol="0" anchor="b"/>
          <a:lstStyle>
            <a:lvl1pPr marL="577787" indent="0" algn="l">
              <a:defRPr sz="1200"/>
            </a:lvl1p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29828" y="8829967"/>
            <a:ext cx="950392" cy="464820"/>
          </a:xfrm>
          <a:prstGeom prst="rect">
            <a:avLst/>
          </a:prstGeom>
        </p:spPr>
        <p:txBody>
          <a:bodyPr vert="horz" lIns="92446" tIns="46223" rIns="92446" bIns="46223"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8300" y="709613"/>
            <a:ext cx="6310313" cy="3549650"/>
          </a:xfrm>
        </p:spPr>
      </p:sp>
      <p:sp>
        <p:nvSpPr>
          <p:cNvPr id="3" name="Notes Placeholder 2"/>
          <p:cNvSpPr>
            <a:spLocks noGrp="1"/>
          </p:cNvSpPr>
          <p:nvPr>
            <p:ph type="body" idx="1"/>
          </p:nvPr>
        </p:nvSpPr>
        <p:spPr/>
        <p:txBody>
          <a:bodyPr/>
          <a:lstStyle/>
          <a:p>
            <a:pPr defTabSz="1109305">
              <a:spcAft>
                <a:spcPts val="404"/>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63695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600229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D7B19C-EF3A-4BA1-A5CA-835CAC0C43A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1722909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2B5E36-406F-40E7-8114-6A9A1C4B9EB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0938107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D7B19C-EF3A-4BA1-A5CA-835CAC0C43A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679179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0FFF98-B97C-4BBA-AB48-57E63E25A8C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6177582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D7B19C-EF3A-4BA1-A5CA-835CAC0C43A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12623891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2B5E36-406F-40E7-8114-6A9A1C4B9EB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912547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D7B19C-EF3A-4BA1-A5CA-835CAC0C43A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11538637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617CA41-607B-4A91-A2D6-DE3026EF6A9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550037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1849072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617CA41-607B-4A91-A2D6-DE3026EF6A9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621480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FDE5946-6958-47F9-863D-59CBC5894D1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421039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066E18D-391B-4DE9-B9F9-452D930B1D3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9798906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D5EC8B-C82F-4791-97DB-E66B59473839}"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8389896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31560199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5795150-094E-405F-80CF-DB02A6A781E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827408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E57A44FF-74C6-4ACE-8B1D-217BFB137524}" type="datetime1">
              <a:rPr lang="en-US" smtClean="0"/>
              <a:pPr/>
              <a:t>12/6/2012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16833811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29CF2C9-D087-4670-B8CC-BFECC705454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21191940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82119" cy="46482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2:58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28</a:t>
            </a:fld>
            <a:endParaRPr lang="en-US" dirty="0">
              <a:solidFill>
                <a:prstClr val="black"/>
              </a:solidFill>
            </a:endParaRPr>
          </a:p>
        </p:txBody>
      </p:sp>
      <p:sp>
        <p:nvSpPr>
          <p:cNvPr id="8" name="Footer Placeholder 3"/>
          <p:cNvSpPr>
            <a:spLocks noGrp="1"/>
          </p:cNvSpPr>
          <p:nvPr>
            <p:ph type="ftr" sz="quarter" idx="4"/>
          </p:nvPr>
        </p:nvSpPr>
        <p:spPr>
          <a:xfrm>
            <a:off x="0" y="8829967"/>
            <a:ext cx="6270096" cy="464820"/>
          </a:xfrm>
          <a:prstGeom prst="rect">
            <a:avLst/>
          </a:prstGeom>
        </p:spPr>
        <p:txBody>
          <a:bodyPr vert="horz" lIns="92446" tIns="46223" rIns="92446" bIns="46223" rtlCol="0" anchor="b"/>
          <a:lstStyle>
            <a:lvl1pPr algn="l">
              <a:defRPr sz="1200"/>
            </a:lvl1p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7520542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EEA96B-2495-4C2B-9411-8A35A30B80D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914603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FA39BBE-9C02-414E-B2B7-3F83C572A35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564239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EEA96B-2495-4C2B-9411-8A35A30B80D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22028532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76E232-C687-43EE-B44E-2F104F8FD359}" type="slidenum">
              <a:rPr lang="en-US" smtClean="0"/>
              <a:t>31</a:t>
            </a:fld>
            <a:endParaRPr lang="en-US"/>
          </a:p>
        </p:txBody>
      </p:sp>
    </p:spTree>
    <p:extLst>
      <p:ext uri="{BB962C8B-B14F-4D97-AF65-F5344CB8AC3E}">
        <p14:creationId xmlns:p14="http://schemas.microsoft.com/office/powerpoint/2010/main" val="40175239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EEA96B-2495-4C2B-9411-8A35A30B80D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39062395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EEA96B-2495-4C2B-9411-8A35A30B80D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7107517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EEA96B-2495-4C2B-9411-8A35A30B80D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2353216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4343F7-E3F2-4DC9-9FE0-99E2D4FD3A97}" type="slidenum">
              <a:rPr lang="en-US" smtClean="0"/>
              <a:t>35</a:t>
            </a:fld>
            <a:endParaRPr lang="en-US"/>
          </a:p>
        </p:txBody>
      </p:sp>
    </p:spTree>
    <p:extLst>
      <p:ext uri="{BB962C8B-B14F-4D97-AF65-F5344CB8AC3E}">
        <p14:creationId xmlns:p14="http://schemas.microsoft.com/office/powerpoint/2010/main" val="21723986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4343F7-E3F2-4DC9-9FE0-99E2D4FD3A97}" type="slidenum">
              <a:rPr lang="en-US" smtClean="0"/>
              <a:t>36</a:t>
            </a:fld>
            <a:endParaRPr lang="en-US"/>
          </a:p>
        </p:txBody>
      </p:sp>
    </p:spTree>
    <p:extLst>
      <p:ext uri="{BB962C8B-B14F-4D97-AF65-F5344CB8AC3E}">
        <p14:creationId xmlns:p14="http://schemas.microsoft.com/office/powerpoint/2010/main" val="27808587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4343F7-E3F2-4DC9-9FE0-99E2D4FD3A97}" type="slidenum">
              <a:rPr lang="en-US" smtClean="0"/>
              <a:t>37</a:t>
            </a:fld>
            <a:endParaRPr lang="en-US"/>
          </a:p>
        </p:txBody>
      </p:sp>
    </p:spTree>
    <p:extLst>
      <p:ext uri="{BB962C8B-B14F-4D97-AF65-F5344CB8AC3E}">
        <p14:creationId xmlns:p14="http://schemas.microsoft.com/office/powerpoint/2010/main" val="35725713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74343F7-E3F2-4DC9-9FE0-99E2D4FD3A97}" type="slidenum">
              <a:rPr lang="en-US" smtClean="0"/>
              <a:t>38</a:t>
            </a:fld>
            <a:endParaRPr lang="en-US"/>
          </a:p>
        </p:txBody>
      </p:sp>
    </p:spTree>
    <p:extLst>
      <p:ext uri="{BB962C8B-B14F-4D97-AF65-F5344CB8AC3E}">
        <p14:creationId xmlns:p14="http://schemas.microsoft.com/office/powerpoint/2010/main" val="21780831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090A78A-46C5-4739-8809-ED3684DE627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3298180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6A92B56-7E18-4F8A-9B08-E0E00B51DFF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388026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2B5E36-406F-40E7-8114-6A9A1C4B9EB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052220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38D372C-E34B-40D3-B7AA-5A792FAC35B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t>7</a:t>
            </a:fld>
            <a:endParaRPr lang="en-US" dirty="0"/>
          </a:p>
        </p:txBody>
      </p:sp>
    </p:spTree>
    <p:extLst>
      <p:ext uri="{BB962C8B-B14F-4D97-AF65-F5344CB8AC3E}">
        <p14:creationId xmlns:p14="http://schemas.microsoft.com/office/powerpoint/2010/main" val="2332273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2B5E36-406F-40E7-8114-6A9A1C4B9EB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953774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EEA96B-2495-4C2B-9411-8A35A30B80D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9516033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42549280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2736" y="2172837"/>
            <a:ext cx="10571004" cy="1499289"/>
          </a:xfrm>
        </p:spPr>
        <p:txBody>
          <a:bodyPr/>
          <a:lstStyle/>
          <a:p>
            <a:r>
              <a:rPr lang="en-US" smtClean="0"/>
              <a:t>Click to edit Master title style</a:t>
            </a:r>
            <a:endParaRPr lang="en-US"/>
          </a:p>
        </p:txBody>
      </p:sp>
      <p:sp>
        <p:nvSpPr>
          <p:cNvPr id="3" name="Subtitle 2"/>
          <p:cNvSpPr>
            <a:spLocks noGrp="1"/>
          </p:cNvSpPr>
          <p:nvPr>
            <p:ph type="subTitle" idx="1"/>
          </p:nvPr>
        </p:nvSpPr>
        <p:spPr>
          <a:xfrm>
            <a:off x="1865471" y="3963564"/>
            <a:ext cx="8705533" cy="738664"/>
          </a:xfrm>
        </p:spPr>
        <p:txBody>
          <a:bodyPr/>
          <a:lstStyle>
            <a:lvl1pPr marL="0" indent="0" algn="ctr">
              <a:buNone/>
              <a:defRPr>
                <a:solidFill>
                  <a:schemeClr val="tx1">
                    <a:tint val="75000"/>
                  </a:schemeClr>
                </a:solidFill>
              </a:defRPr>
            </a:lvl1pPr>
            <a:lvl2pPr marL="466298" indent="0" algn="ctr">
              <a:buNone/>
              <a:defRPr>
                <a:solidFill>
                  <a:schemeClr val="tx1">
                    <a:tint val="75000"/>
                  </a:schemeClr>
                </a:solidFill>
              </a:defRPr>
            </a:lvl2pPr>
            <a:lvl3pPr marL="932597" indent="0" algn="ctr">
              <a:buNone/>
              <a:defRPr>
                <a:solidFill>
                  <a:schemeClr val="tx1">
                    <a:tint val="75000"/>
                  </a:schemeClr>
                </a:solidFill>
              </a:defRPr>
            </a:lvl3pPr>
            <a:lvl4pPr marL="1398895" indent="0" algn="ctr">
              <a:buNone/>
              <a:defRPr>
                <a:solidFill>
                  <a:schemeClr val="tx1">
                    <a:tint val="75000"/>
                  </a:schemeClr>
                </a:solidFill>
              </a:defRPr>
            </a:lvl4pPr>
            <a:lvl5pPr marL="1865193" indent="0" algn="ctr">
              <a:buNone/>
              <a:defRPr>
                <a:solidFill>
                  <a:schemeClr val="tx1">
                    <a:tint val="75000"/>
                  </a:schemeClr>
                </a:solidFill>
              </a:defRPr>
            </a:lvl5pPr>
            <a:lvl6pPr marL="2331491" indent="0" algn="ctr">
              <a:buNone/>
              <a:defRPr>
                <a:solidFill>
                  <a:schemeClr val="tx1">
                    <a:tint val="75000"/>
                  </a:schemeClr>
                </a:solidFill>
              </a:defRPr>
            </a:lvl6pPr>
            <a:lvl7pPr marL="2797790" indent="0" algn="ctr">
              <a:buNone/>
              <a:defRPr>
                <a:solidFill>
                  <a:schemeClr val="tx1">
                    <a:tint val="75000"/>
                  </a:schemeClr>
                </a:solidFill>
              </a:defRPr>
            </a:lvl7pPr>
            <a:lvl8pPr marL="3264088" indent="0" algn="ctr">
              <a:buNone/>
              <a:defRPr>
                <a:solidFill>
                  <a:schemeClr val="tx1">
                    <a:tint val="75000"/>
                  </a:schemeClr>
                </a:solidFill>
              </a:defRPr>
            </a:lvl8pPr>
            <a:lvl9pPr marL="373038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21824" y="6482889"/>
            <a:ext cx="2901844" cy="372394"/>
          </a:xfrm>
          <a:prstGeom prst="rect">
            <a:avLst/>
          </a:prstGeom>
        </p:spPr>
        <p:txBody>
          <a:bodyPr/>
          <a:lstStyle/>
          <a:p>
            <a:fld id="{8646F91B-C120-4CF6-BBCE-F79C0AEC8EAC}" type="datetimeFigureOut">
              <a:rPr lang="en-US" smtClean="0"/>
              <a:t>12/6/2012</a:t>
            </a:fld>
            <a:endParaRPr lang="en-US"/>
          </a:p>
        </p:txBody>
      </p:sp>
      <p:sp>
        <p:nvSpPr>
          <p:cNvPr id="5" name="Footer Placeholder 4"/>
          <p:cNvSpPr>
            <a:spLocks noGrp="1"/>
          </p:cNvSpPr>
          <p:nvPr>
            <p:ph type="ftr" sz="quarter" idx="11"/>
          </p:nvPr>
        </p:nvSpPr>
        <p:spPr>
          <a:xfrm>
            <a:off x="4249129" y="6482889"/>
            <a:ext cx="3938217" cy="372394"/>
          </a:xfrm>
          <a:prstGeom prst="rect">
            <a:avLst/>
          </a:prstGeom>
        </p:spPr>
        <p:txBody>
          <a:bodyPr/>
          <a:lstStyle/>
          <a:p>
            <a:endParaRPr lang="en-US"/>
          </a:p>
        </p:txBody>
      </p:sp>
      <p:sp>
        <p:nvSpPr>
          <p:cNvPr id="6" name="Slide Number Placeholder 5"/>
          <p:cNvSpPr>
            <a:spLocks noGrp="1"/>
          </p:cNvSpPr>
          <p:nvPr>
            <p:ph type="sldNum" sz="quarter" idx="12"/>
          </p:nvPr>
        </p:nvSpPr>
        <p:spPr>
          <a:xfrm>
            <a:off x="8912807" y="6482889"/>
            <a:ext cx="2901844" cy="372394"/>
          </a:xfrm>
          <a:prstGeom prst="rect">
            <a:avLst/>
          </a:prstGeom>
        </p:spPr>
        <p:txBody>
          <a:bodyPr/>
          <a:lstStyle/>
          <a:p>
            <a:fld id="{D1FF00D6-E74D-4D10-A7FF-C6C06A3C970A}" type="slidenum">
              <a:rPr lang="en-US" smtClean="0"/>
              <a:t>‹#›</a:t>
            </a:fld>
            <a:endParaRPr lang="en-US"/>
          </a:p>
        </p:txBody>
      </p:sp>
    </p:spTree>
    <p:extLst>
      <p:ext uri="{BB962C8B-B14F-4D97-AF65-F5344CB8AC3E}">
        <p14:creationId xmlns:p14="http://schemas.microsoft.com/office/powerpoint/2010/main" val="15454122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022788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image" Target="../media/image6.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2.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 id="2147484208" r:id="rId13"/>
    <p:sldLayoutId id="2147484209"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2.xml"/><Relationship Id="rId7" Type="http://schemas.openxmlformats.org/officeDocument/2006/relationships/oleObject" Target="../embeddings/oleObject1.bin"/><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notesSlide" Target="../notesSlides/notesSlide10.xml"/><Relationship Id="rId5" Type="http://schemas.openxmlformats.org/officeDocument/2006/relationships/slideLayout" Target="../slideLayouts/slideLayout31.xml"/><Relationship Id="rId10" Type="http://schemas.openxmlformats.org/officeDocument/2006/relationships/image" Target="../media/image12.png"/><Relationship Id="rId4" Type="http://schemas.openxmlformats.org/officeDocument/2006/relationships/tags" Target="../tags/tag3.xml"/><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32.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33.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hyperlink" Target="http://www.devcamps.ms/office" TargetMode="External"/><Relationship Id="rId2" Type="http://schemas.openxmlformats.org/officeDocument/2006/relationships/notesSlide" Target="../notesSlides/notesSlide25.xml"/><Relationship Id="rId1" Type="http://schemas.openxmlformats.org/officeDocument/2006/relationships/slideLayout" Target="../slideLayouts/slideLayout23.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hyperlink" Target="http://blogs.msdn.com/access" TargetMode="External"/><Relationship Id="rId2" Type="http://schemas.openxmlformats.org/officeDocument/2006/relationships/notesSlide" Target="../notesSlides/notesSlide26.xml"/><Relationship Id="rId1" Type="http://schemas.openxmlformats.org/officeDocument/2006/relationships/slideLayout" Target="../slideLayouts/slideLayout25.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hyperlink" Target="http://www.devcamps.ms/office" TargetMode="External"/><Relationship Id="rId2" Type="http://schemas.openxmlformats.org/officeDocument/2006/relationships/notesSlide" Target="../notesSlides/notesSlide31.xml"/><Relationship Id="rId1" Type="http://schemas.openxmlformats.org/officeDocument/2006/relationships/slideLayout" Target="../slideLayouts/slideLayout25.xml"/><Relationship Id="rId4" Type="http://schemas.openxmlformats.org/officeDocument/2006/relationships/hyperlink" Target="mailto:JumpStApps@microsoft.com"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p:custDataLst>
              <p:tags r:id="rId2"/>
            </p:custDataLst>
            <p:extLst/>
          </p:nvPr>
        </p:nvGraphicFramePr>
        <p:xfrm>
          <a:off x="4120" y="911"/>
          <a:ext cx="161868" cy="161868"/>
        </p:xfrm>
        <a:graphic>
          <a:graphicData uri="http://schemas.openxmlformats.org/presentationml/2006/ole">
            <mc:AlternateContent xmlns:mc="http://schemas.openxmlformats.org/markup-compatibility/2006">
              <mc:Choice xmlns:v="urn:schemas-microsoft-com:vml" Requires="v">
                <p:oleObj spid="_x0000_s1059" name="think-cell Slide" r:id="rId7" imgW="360" imgH="360" progId="">
                  <p:embed/>
                </p:oleObj>
              </mc:Choice>
              <mc:Fallback>
                <p:oleObj name="think-cell Slide" r:id="rId7" imgW="360" imgH="360"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20" y="911"/>
                        <a:ext cx="161868" cy="1618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Rectangle 40"/>
          <p:cNvSpPr/>
          <p:nvPr/>
        </p:nvSpPr>
        <p:spPr>
          <a:xfrm>
            <a:off x="533429" y="1462078"/>
            <a:ext cx="3636206" cy="2330901"/>
          </a:xfrm>
          <a:prstGeom prst="rect">
            <a:avLst/>
          </a:prstGeom>
          <a:solidFill>
            <a:srgbClr val="C00000"/>
          </a:solid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lIns="93236" tIns="93236" rIns="93236" bIns="93236" anchor="b"/>
          <a:lstStyle/>
          <a:p>
            <a:pPr defTabSz="929548">
              <a:defRPr/>
            </a:pPr>
            <a:r>
              <a:rPr lang="en-US" sz="2243" b="1" kern="0" cap="all" dirty="0">
                <a:solidFill>
                  <a:prstClr val="white">
                    <a:alpha val="99000"/>
                  </a:prstClr>
                </a:solidFill>
                <a:ea typeface="Segoe UI" pitchFamily="34" charset="0"/>
                <a:cs typeface="Segoe UI" pitchFamily="34" charset="0"/>
              </a:rPr>
              <a:t>Quickly create…</a:t>
            </a:r>
          </a:p>
        </p:txBody>
      </p:sp>
      <p:sp>
        <p:nvSpPr>
          <p:cNvPr id="42" name="TextBox 41"/>
          <p:cNvSpPr txBox="1"/>
          <p:nvPr/>
        </p:nvSpPr>
        <p:spPr>
          <a:xfrm>
            <a:off x="533429" y="3792978"/>
            <a:ext cx="3636206" cy="2237666"/>
          </a:xfrm>
          <a:prstGeom prst="rect">
            <a:avLst/>
          </a:prstGeom>
          <a:ln>
            <a:solidFill>
              <a:srgbClr val="C00000"/>
            </a:solidFill>
          </a:ln>
        </p:spPr>
        <p:style>
          <a:lnRef idx="2">
            <a:schemeClr val="accent1"/>
          </a:lnRef>
          <a:fillRef idx="1">
            <a:schemeClr val="lt1"/>
          </a:fillRef>
          <a:effectRef idx="0">
            <a:schemeClr val="accent1"/>
          </a:effectRef>
          <a:fontRef idx="minor">
            <a:schemeClr val="dk1"/>
          </a:fontRef>
        </p:style>
        <p:txBody>
          <a:bodyPr wrap="square" lIns="93236" tIns="93236" rIns="93236" bIns="93236" rtlCol="0">
            <a:noAutofit/>
          </a:bodyPr>
          <a:lstStyle/>
          <a:p>
            <a:pPr marL="233079" lvl="1" indent="-229842" defTabSz="929538">
              <a:spcBef>
                <a:spcPts val="612"/>
              </a:spcBef>
              <a:buClr>
                <a:schemeClr val="tx2"/>
              </a:buClr>
              <a:buSzPct val="80000"/>
              <a:buFont typeface="Arial" pitchFamily="34" charset="0"/>
              <a:buChar char="•"/>
            </a:pPr>
            <a:r>
              <a:rPr lang="en-IN" sz="1632" dirty="0">
                <a:solidFill>
                  <a:srgbClr val="C00000"/>
                </a:solidFill>
              </a:rPr>
              <a:t>App Templates &amp; Table Templates</a:t>
            </a:r>
          </a:p>
          <a:p>
            <a:pPr marL="233079" lvl="1" indent="-229842" defTabSz="929538">
              <a:spcBef>
                <a:spcPts val="612"/>
              </a:spcBef>
              <a:buClr>
                <a:schemeClr val="tx2"/>
              </a:buClr>
              <a:buSzPct val="80000"/>
              <a:buFont typeface="Arial" pitchFamily="34" charset="0"/>
              <a:buChar char="•"/>
            </a:pPr>
            <a:endParaRPr lang="en-IN" sz="1632" dirty="0">
              <a:solidFill>
                <a:srgbClr val="C00000"/>
              </a:solidFill>
            </a:endParaRPr>
          </a:p>
          <a:p>
            <a:pPr marL="233079" lvl="1" indent="-229842" defTabSz="929538">
              <a:spcBef>
                <a:spcPts val="612"/>
              </a:spcBef>
              <a:buClr>
                <a:schemeClr val="tx2"/>
              </a:buClr>
              <a:buSzPct val="80000"/>
              <a:buFont typeface="Arial" pitchFamily="34" charset="0"/>
              <a:buChar char="•"/>
            </a:pPr>
            <a:r>
              <a:rPr lang="en-IN" sz="1632" dirty="0">
                <a:solidFill>
                  <a:srgbClr val="C00000"/>
                </a:solidFill>
              </a:rPr>
              <a:t>Maintain existing desktop databases &amp; import data</a:t>
            </a:r>
          </a:p>
          <a:p>
            <a:pPr marL="233079" lvl="1" indent="-229842" defTabSz="929538">
              <a:spcBef>
                <a:spcPts val="612"/>
              </a:spcBef>
              <a:buClr>
                <a:schemeClr val="tx2"/>
              </a:buClr>
              <a:buSzPct val="80000"/>
              <a:buFont typeface="Arial" pitchFamily="34" charset="0"/>
              <a:buChar char="•"/>
            </a:pPr>
            <a:endParaRPr lang="en-IN" sz="1632" dirty="0">
              <a:solidFill>
                <a:srgbClr val="C00000"/>
              </a:solidFill>
            </a:endParaRPr>
          </a:p>
          <a:p>
            <a:pPr marL="233079" lvl="1" indent="-229842" defTabSz="929538">
              <a:spcBef>
                <a:spcPts val="612"/>
              </a:spcBef>
              <a:buClr>
                <a:schemeClr val="tx2"/>
              </a:buClr>
              <a:buSzPct val="80000"/>
              <a:buFont typeface="Arial" pitchFamily="34" charset="0"/>
              <a:buChar char="•"/>
            </a:pPr>
            <a:r>
              <a:rPr lang="en-IN" sz="1632" dirty="0">
                <a:solidFill>
                  <a:srgbClr val="C00000"/>
                </a:solidFill>
              </a:rPr>
              <a:t>Apps for SharePoint in a browser</a:t>
            </a:r>
          </a:p>
        </p:txBody>
      </p:sp>
      <p:sp>
        <p:nvSpPr>
          <p:cNvPr id="44" name="Rectangle 43"/>
          <p:cNvSpPr/>
          <p:nvPr/>
        </p:nvSpPr>
        <p:spPr>
          <a:xfrm>
            <a:off x="4386585" y="1462078"/>
            <a:ext cx="3636206" cy="2330901"/>
          </a:xfrm>
          <a:prstGeom prst="rect">
            <a:avLst/>
          </a:prstGeom>
          <a:solidFill>
            <a:schemeClr val="accent4"/>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lIns="93236" tIns="93236" rIns="93236" bIns="93236" anchor="b"/>
          <a:lstStyle/>
          <a:p>
            <a:pPr defTabSz="929548">
              <a:spcBef>
                <a:spcPts val="1224"/>
              </a:spcBef>
              <a:defRPr/>
            </a:pPr>
            <a:r>
              <a:rPr lang="en-US" sz="2243" b="1" kern="0" cap="all" dirty="0">
                <a:solidFill>
                  <a:prstClr val="white">
                    <a:alpha val="99000"/>
                  </a:prstClr>
                </a:solidFill>
                <a:ea typeface="Segoe UI" pitchFamily="34" charset="0"/>
                <a:cs typeface="Segoe UI" pitchFamily="34" charset="0"/>
              </a:rPr>
              <a:t>experience EASILY…</a:t>
            </a:r>
          </a:p>
        </p:txBody>
      </p:sp>
      <p:sp>
        <p:nvSpPr>
          <p:cNvPr id="45" name="TextBox 44"/>
          <p:cNvSpPr txBox="1"/>
          <p:nvPr/>
        </p:nvSpPr>
        <p:spPr>
          <a:xfrm>
            <a:off x="4386585" y="3792978"/>
            <a:ext cx="3636206" cy="2237666"/>
          </a:xfrm>
          <a:prstGeom prst="rect">
            <a:avLst/>
          </a:prstGeom>
          <a:noFill/>
          <a:ln>
            <a:solidFill>
              <a:schemeClr val="accent4"/>
            </a:solidFill>
          </a:ln>
        </p:spPr>
        <p:txBody>
          <a:bodyPr wrap="square" lIns="93236" tIns="93236" rIns="93236" bIns="93236" rtlCol="0">
            <a:noAutofit/>
          </a:bodyPr>
          <a:lstStyle/>
          <a:p>
            <a:pPr marL="233079" lvl="1" indent="-229842" defTabSz="929538">
              <a:spcBef>
                <a:spcPts val="612"/>
              </a:spcBef>
              <a:buClr>
                <a:schemeClr val="tx2"/>
              </a:buClr>
              <a:buSzPct val="80000"/>
              <a:buFont typeface="Arial" pitchFamily="34" charset="0"/>
              <a:buChar char="•"/>
            </a:pPr>
            <a:r>
              <a:rPr lang="en-US" sz="1632" dirty="0">
                <a:solidFill>
                  <a:schemeClr val="accent4">
                    <a:lumMod val="75000"/>
                  </a:schemeClr>
                </a:solidFill>
              </a:rPr>
              <a:t>“App Experience” without coding it</a:t>
            </a:r>
          </a:p>
          <a:p>
            <a:pPr marL="233079" lvl="1" indent="-229842" defTabSz="929538">
              <a:spcBef>
                <a:spcPts val="612"/>
              </a:spcBef>
              <a:buClr>
                <a:schemeClr val="tx2"/>
              </a:buClr>
              <a:buSzPct val="80000"/>
              <a:buFont typeface="Arial" pitchFamily="34" charset="0"/>
              <a:buChar char="•"/>
            </a:pPr>
            <a:endParaRPr lang="en-US" sz="1632" dirty="0">
              <a:solidFill>
                <a:schemeClr val="accent4">
                  <a:lumMod val="75000"/>
                </a:schemeClr>
              </a:solidFill>
            </a:endParaRPr>
          </a:p>
          <a:p>
            <a:pPr marL="233079" lvl="1" indent="-229842" defTabSz="929538">
              <a:spcBef>
                <a:spcPts val="612"/>
              </a:spcBef>
              <a:buClr>
                <a:schemeClr val="tx2"/>
              </a:buClr>
              <a:buSzPct val="80000"/>
              <a:buFont typeface="Arial" pitchFamily="34" charset="0"/>
              <a:buChar char="•"/>
            </a:pPr>
            <a:r>
              <a:rPr lang="en-US" sz="1632" dirty="0">
                <a:solidFill>
                  <a:schemeClr val="accent4">
                    <a:lumMod val="75000"/>
                  </a:schemeClr>
                </a:solidFill>
              </a:rPr>
              <a:t>Related Items &amp; Autocomplete controls make data entry easy</a:t>
            </a:r>
          </a:p>
          <a:p>
            <a:pPr marL="233079" lvl="1" indent="-229842" defTabSz="929538">
              <a:spcBef>
                <a:spcPts val="612"/>
              </a:spcBef>
              <a:buClr>
                <a:schemeClr val="tx2"/>
              </a:buClr>
              <a:buSzPct val="80000"/>
              <a:buFont typeface="Arial" pitchFamily="34" charset="0"/>
              <a:buChar char="•"/>
            </a:pPr>
            <a:endParaRPr lang="en-US" sz="1632" dirty="0">
              <a:solidFill>
                <a:schemeClr val="accent4">
                  <a:lumMod val="75000"/>
                </a:schemeClr>
              </a:solidFill>
            </a:endParaRPr>
          </a:p>
          <a:p>
            <a:pPr marL="233079" lvl="1" indent="-229842" defTabSz="929538">
              <a:spcBef>
                <a:spcPts val="612"/>
              </a:spcBef>
              <a:buClr>
                <a:schemeClr val="tx2"/>
              </a:buClr>
              <a:buSzPct val="80000"/>
              <a:buFont typeface="Arial" pitchFamily="34" charset="0"/>
              <a:buChar char="•"/>
            </a:pPr>
            <a:r>
              <a:rPr lang="en-US" sz="1632" dirty="0">
                <a:solidFill>
                  <a:schemeClr val="accent4">
                    <a:lumMod val="75000"/>
                  </a:schemeClr>
                </a:solidFill>
              </a:rPr>
              <a:t>Drill-thru to details</a:t>
            </a:r>
            <a:endParaRPr lang="en-IN" sz="1632" dirty="0">
              <a:solidFill>
                <a:schemeClr val="accent4">
                  <a:lumMod val="75000"/>
                </a:schemeClr>
              </a:solidFill>
            </a:endParaRPr>
          </a:p>
        </p:txBody>
      </p:sp>
      <p:sp>
        <p:nvSpPr>
          <p:cNvPr id="47" name="Rectangle 46"/>
          <p:cNvSpPr/>
          <p:nvPr/>
        </p:nvSpPr>
        <p:spPr>
          <a:xfrm>
            <a:off x="8239742" y="1462078"/>
            <a:ext cx="3636206" cy="2330901"/>
          </a:xfrm>
          <a:prstGeom prst="rect">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93236" tIns="93236" rIns="93236" bIns="93236" anchor="b"/>
          <a:lstStyle/>
          <a:p>
            <a:pPr defTabSz="929548">
              <a:spcBef>
                <a:spcPts val="1224"/>
              </a:spcBef>
              <a:defRPr/>
            </a:pPr>
            <a:r>
              <a:rPr lang="en-US" sz="2243" b="1" kern="0" cap="all" dirty="0">
                <a:solidFill>
                  <a:prstClr val="white">
                    <a:alpha val="99000"/>
                  </a:prstClr>
                </a:solidFill>
                <a:ea typeface="Segoe UI" pitchFamily="34" charset="0"/>
                <a:cs typeface="Segoe UI" pitchFamily="34" charset="0"/>
              </a:rPr>
              <a:t>and Control.</a:t>
            </a:r>
          </a:p>
        </p:txBody>
      </p:sp>
      <p:sp>
        <p:nvSpPr>
          <p:cNvPr id="48" name="TextBox 47"/>
          <p:cNvSpPr txBox="1"/>
          <p:nvPr/>
        </p:nvSpPr>
        <p:spPr>
          <a:xfrm>
            <a:off x="8239741" y="3792978"/>
            <a:ext cx="3636206" cy="2237666"/>
          </a:xfrm>
          <a:prstGeom prst="rect">
            <a:avLst/>
          </a:prstGeom>
          <a:noFill/>
          <a:ln>
            <a:solidFill>
              <a:schemeClr val="accent1"/>
            </a:solidFill>
          </a:ln>
        </p:spPr>
        <p:txBody>
          <a:bodyPr wrap="square" lIns="93236" tIns="93236" rIns="93236" bIns="93236" rtlCol="0">
            <a:noAutofit/>
          </a:bodyPr>
          <a:lstStyle/>
          <a:p>
            <a:pPr marL="233079" lvl="1" indent="-229842" defTabSz="929538">
              <a:spcBef>
                <a:spcPts val="612"/>
              </a:spcBef>
              <a:buClr>
                <a:schemeClr val="tx2"/>
              </a:buClr>
              <a:buSzPct val="80000"/>
              <a:buFont typeface="Arial" pitchFamily="34" charset="0"/>
              <a:buChar char="•"/>
            </a:pPr>
            <a:r>
              <a:rPr lang="en-US" sz="1632" dirty="0">
                <a:solidFill>
                  <a:schemeClr val="accent1"/>
                </a:solidFill>
              </a:rPr>
              <a:t>SharePoint permissions with Office 365 or on-premise server </a:t>
            </a:r>
          </a:p>
          <a:p>
            <a:pPr marL="233079" lvl="1" indent="-229842" defTabSz="929538">
              <a:spcBef>
                <a:spcPts val="612"/>
              </a:spcBef>
              <a:buClr>
                <a:schemeClr val="tx2"/>
              </a:buClr>
              <a:buSzPct val="80000"/>
              <a:buFont typeface="Arial" pitchFamily="34" charset="0"/>
              <a:buChar char="•"/>
            </a:pPr>
            <a:endParaRPr lang="en-US" sz="1632" dirty="0">
              <a:solidFill>
                <a:schemeClr val="accent1"/>
              </a:solidFill>
            </a:endParaRPr>
          </a:p>
          <a:p>
            <a:pPr marL="233079" lvl="1" indent="-229842" defTabSz="929538">
              <a:spcBef>
                <a:spcPts val="612"/>
              </a:spcBef>
              <a:buClr>
                <a:schemeClr val="tx2"/>
              </a:buClr>
              <a:buSzPct val="80000"/>
              <a:buFont typeface="Arial" pitchFamily="34" charset="0"/>
              <a:buChar char="•"/>
            </a:pPr>
            <a:r>
              <a:rPr lang="en-US" sz="1632" dirty="0">
                <a:solidFill>
                  <a:schemeClr val="accent1"/>
                </a:solidFill>
              </a:rPr>
              <a:t>Windows Azure SQL Database or SQL Server back-end</a:t>
            </a:r>
            <a:r>
              <a:rPr lang="en-US" sz="1835" dirty="0"/>
              <a:t> </a:t>
            </a:r>
            <a:endParaRPr lang="en-US" sz="2447" dirty="0"/>
          </a:p>
          <a:p>
            <a:pPr marL="233079" lvl="1" indent="-229842" defTabSz="929538">
              <a:spcBef>
                <a:spcPts val="612"/>
              </a:spcBef>
              <a:buClr>
                <a:schemeClr val="tx2"/>
              </a:buClr>
              <a:buSzPct val="80000"/>
              <a:buFont typeface="Arial" pitchFamily="34" charset="0"/>
              <a:buChar char="•"/>
            </a:pPr>
            <a:endParaRPr lang="en-IN" sz="1835" dirty="0">
              <a:gradFill>
                <a:gsLst>
                  <a:gs pos="0">
                    <a:schemeClr val="tx2"/>
                  </a:gs>
                  <a:gs pos="86000">
                    <a:schemeClr val="tx2"/>
                  </a:gs>
                </a:gsLst>
                <a:lin ang="5400000" scaled="0"/>
              </a:gradFill>
            </a:endParaRPr>
          </a:p>
        </p:txBody>
      </p:sp>
      <p:sp>
        <p:nvSpPr>
          <p:cNvPr id="50" name="Rectangle 49"/>
          <p:cNvSpPr/>
          <p:nvPr/>
        </p:nvSpPr>
        <p:spPr>
          <a:xfrm>
            <a:off x="1656200" y="1482004"/>
            <a:ext cx="2503006" cy="2192075"/>
          </a:xfrm>
          <a:prstGeom prst="rect">
            <a:avLst/>
          </a:prstGeom>
        </p:spPr>
        <p:txBody>
          <a:bodyPr wrap="square">
            <a:spAutoFit/>
          </a:bodyPr>
          <a:lstStyle/>
          <a:p>
            <a:pPr defTabSz="930964">
              <a:spcBef>
                <a:spcPts val="1224"/>
              </a:spcBef>
              <a:defRPr/>
            </a:pPr>
            <a:r>
              <a:rPr lang="en-US" sz="1835" dirty="0">
                <a:solidFill>
                  <a:schemeClr val="bg1"/>
                </a:solidFill>
              </a:rPr>
              <a:t>Quickly create custom apps for the web that help run your business or department.</a:t>
            </a:r>
            <a:r>
              <a:rPr lang="en-US" sz="1836" dirty="0">
                <a:solidFill>
                  <a:schemeClr val="bg1"/>
                </a:solidFill>
              </a:rPr>
              <a:t> No app development knowledge is needed!</a:t>
            </a:r>
          </a:p>
          <a:p>
            <a:pPr defTabSz="930964">
              <a:spcBef>
                <a:spcPts val="1224"/>
              </a:spcBef>
              <a:defRPr/>
            </a:pPr>
            <a:endParaRPr lang="en-US" sz="1632" dirty="0">
              <a:solidFill>
                <a:schemeClr val="bg1"/>
              </a:solidFill>
            </a:endParaRPr>
          </a:p>
        </p:txBody>
      </p:sp>
      <p:sp>
        <p:nvSpPr>
          <p:cNvPr id="51" name="Rectangle 50"/>
          <p:cNvSpPr/>
          <p:nvPr/>
        </p:nvSpPr>
        <p:spPr>
          <a:xfrm>
            <a:off x="5581925" y="1482003"/>
            <a:ext cx="2440866" cy="1822210"/>
          </a:xfrm>
          <a:prstGeom prst="rect">
            <a:avLst/>
          </a:prstGeom>
        </p:spPr>
        <p:txBody>
          <a:bodyPr wrap="square">
            <a:spAutoFit/>
          </a:bodyPr>
          <a:lstStyle/>
          <a:p>
            <a:pPr defTabSz="930964">
              <a:spcBef>
                <a:spcPts val="1224"/>
              </a:spcBef>
              <a:defRPr/>
            </a:pPr>
            <a:r>
              <a:rPr lang="en-US" sz="1835" dirty="0">
                <a:solidFill>
                  <a:schemeClr val="bg1"/>
                </a:solidFill>
              </a:rPr>
              <a:t>Your Access app automatically looks gorgeous and easy to navigate thanks to the new "App Experience". </a:t>
            </a:r>
            <a:endParaRPr lang="en-IN" sz="1835" dirty="0">
              <a:solidFill>
                <a:schemeClr val="bg1"/>
              </a:solidFill>
            </a:endParaRPr>
          </a:p>
        </p:txBody>
      </p:sp>
      <p:sp>
        <p:nvSpPr>
          <p:cNvPr id="52" name="Rectangle 51"/>
          <p:cNvSpPr/>
          <p:nvPr/>
        </p:nvSpPr>
        <p:spPr>
          <a:xfrm>
            <a:off x="9437506" y="1482003"/>
            <a:ext cx="2423809" cy="1822210"/>
          </a:xfrm>
          <a:prstGeom prst="rect">
            <a:avLst/>
          </a:prstGeom>
        </p:spPr>
        <p:txBody>
          <a:bodyPr wrap="square">
            <a:spAutoFit/>
          </a:bodyPr>
          <a:lstStyle/>
          <a:p>
            <a:r>
              <a:rPr lang="en-US" sz="1835" dirty="0">
                <a:solidFill>
                  <a:schemeClr val="bg1"/>
                </a:solidFill>
              </a:rPr>
              <a:t>Control your apps front-end in  SharePoint with Office 365 and back-end </a:t>
            </a:r>
            <a:r>
              <a:rPr lang="en-US" sz="1835">
                <a:solidFill>
                  <a:schemeClr val="bg1"/>
                </a:solidFill>
              </a:rPr>
              <a:t>data stored </a:t>
            </a:r>
            <a:r>
              <a:rPr lang="en-US" sz="1835" dirty="0">
                <a:solidFill>
                  <a:schemeClr val="bg1"/>
                </a:solidFill>
              </a:rPr>
              <a:t>in SQL.</a:t>
            </a:r>
          </a:p>
        </p:txBody>
      </p:sp>
      <p:sp>
        <p:nvSpPr>
          <p:cNvPr id="53" name="Oval 4"/>
          <p:cNvSpPr>
            <a:spLocks/>
          </p:cNvSpPr>
          <p:nvPr>
            <p:custDataLst>
              <p:tags r:id="rId3"/>
            </p:custDataLst>
          </p:nvPr>
        </p:nvSpPr>
        <p:spPr bwMode="auto">
          <a:xfrm>
            <a:off x="738579" y="1766911"/>
            <a:ext cx="846499" cy="846499"/>
          </a:xfrm>
          <a:custGeom>
            <a:avLst/>
            <a:gdLst>
              <a:gd name="T0" fmla="*/ 1265381 w 1708728"/>
              <a:gd name="T1" fmla="*/ 224304 h 1708728"/>
              <a:gd name="T2" fmla="*/ 766617 w 1708728"/>
              <a:gd name="T3" fmla="*/ 1212595 h 1708728"/>
              <a:gd name="T4" fmla="*/ 275647 w 1708728"/>
              <a:gd name="T5" fmla="*/ 861613 h 1708728"/>
              <a:gd name="T6" fmla="*/ 147492 w 1708728"/>
              <a:gd name="T7" fmla="*/ 1167857 h 1708728"/>
              <a:gd name="T8" fmla="*/ 785090 w 1708728"/>
              <a:gd name="T9" fmla="*/ 1471213 h 1708728"/>
              <a:gd name="T10" fmla="*/ 1514763 w 1708728"/>
              <a:gd name="T11" fmla="*/ 445977 h 1708728"/>
              <a:gd name="T12" fmla="*/ 1265381 w 1708728"/>
              <a:gd name="T13" fmla="*/ 224304 h 1708728"/>
              <a:gd name="T14" fmla="*/ 854364 w 1708728"/>
              <a:gd name="T15" fmla="*/ 0 h 1708728"/>
              <a:gd name="T16" fmla="*/ 1708728 w 1708728"/>
              <a:gd name="T17" fmla="*/ 854364 h 1708728"/>
              <a:gd name="T18" fmla="*/ 854364 w 1708728"/>
              <a:gd name="T19" fmla="*/ 1708728 h 1708728"/>
              <a:gd name="T20" fmla="*/ 0 w 1708728"/>
              <a:gd name="T21" fmla="*/ 854364 h 1708728"/>
              <a:gd name="T22" fmla="*/ 854364 w 1708728"/>
              <a:gd name="T23" fmla="*/ 0 h 1708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728" h="1708728">
                <a:moveTo>
                  <a:pt x="1265381" y="224304"/>
                </a:moveTo>
                <a:cubicBezTo>
                  <a:pt x="1089601" y="448959"/>
                  <a:pt x="923347" y="759340"/>
                  <a:pt x="766617" y="1212595"/>
                </a:cubicBezTo>
                <a:cubicBezTo>
                  <a:pt x="602960" y="1095601"/>
                  <a:pt x="744104" y="1207207"/>
                  <a:pt x="275647" y="861613"/>
                </a:cubicBezTo>
                <a:lnTo>
                  <a:pt x="147492" y="1167857"/>
                </a:lnTo>
                <a:cubicBezTo>
                  <a:pt x="288587" y="1202301"/>
                  <a:pt x="596369" y="1293894"/>
                  <a:pt x="785090" y="1471213"/>
                </a:cubicBezTo>
                <a:cubicBezTo>
                  <a:pt x="937826" y="1029456"/>
                  <a:pt x="1271539" y="706760"/>
                  <a:pt x="1514763" y="445977"/>
                </a:cubicBezTo>
                <a:lnTo>
                  <a:pt x="1265381" y="224304"/>
                </a:lnTo>
                <a:close/>
                <a:moveTo>
                  <a:pt x="854364" y="0"/>
                </a:moveTo>
                <a:cubicBezTo>
                  <a:pt x="1326216" y="0"/>
                  <a:pt x="1708728" y="382512"/>
                  <a:pt x="1708728" y="854364"/>
                </a:cubicBezTo>
                <a:cubicBezTo>
                  <a:pt x="1708728" y="1326216"/>
                  <a:pt x="1326216" y="1708728"/>
                  <a:pt x="854364" y="1708728"/>
                </a:cubicBezTo>
                <a:cubicBezTo>
                  <a:pt x="382512" y="1708728"/>
                  <a:pt x="0" y="1326216"/>
                  <a:pt x="0" y="854364"/>
                </a:cubicBezTo>
                <a:cubicBezTo>
                  <a:pt x="0" y="382512"/>
                  <a:pt x="382512" y="0"/>
                  <a:pt x="85436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3236" tIns="46618" rIns="93236" bIns="46618" anchor="ctr" anchorCtr="0" upright="1">
            <a:noAutofit/>
          </a:bodyPr>
          <a:lstStyle/>
          <a:p>
            <a:endParaRPr lang="en-US" sz="1835" dirty="0"/>
          </a:p>
        </p:txBody>
      </p:sp>
      <p:pic>
        <p:nvPicPr>
          <p:cNvPr id="17" name="Picture 6" descr="\\MAGNUM\Projects\Microsoft\Cloud Power FY12\Design\Icons\PNGs\Virtual_Network.png"/>
          <p:cNvPicPr>
            <a:picLocks noChangeAspect="1" noChangeArrowheads="1"/>
          </p:cNvPicPr>
          <p:nvPr/>
        </p:nvPicPr>
        <p:blipFill>
          <a:blip r:embed="rId9" cstate="print">
            <a:lum bright="100000"/>
          </a:blip>
          <a:stretch>
            <a:fillRect/>
          </a:stretch>
        </p:blipFill>
        <p:spPr bwMode="auto">
          <a:xfrm>
            <a:off x="8302610" y="1576087"/>
            <a:ext cx="1228148" cy="1228148"/>
          </a:xfrm>
          <a:prstGeom prst="rect">
            <a:avLst/>
          </a:prstGeom>
          <a:noFill/>
        </p:spPr>
      </p:pic>
      <p:pic>
        <p:nvPicPr>
          <p:cNvPr id="20" name="Picture 7" descr="\\MAGNUM\Projects\Microsoft\Cloud Power FY12\Design\ICONS_PNG\Physical_Virtual.png"/>
          <p:cNvPicPr>
            <a:picLocks noChangeAspect="1" noChangeArrowheads="1"/>
          </p:cNvPicPr>
          <p:nvPr>
            <p:custDataLst>
              <p:tags r:id="rId4"/>
            </p:custDataLst>
          </p:nvPr>
        </p:nvPicPr>
        <p:blipFill rotWithShape="1">
          <a:blip r:embed="rId10" cstate="print">
            <a:biLevel thresh="25000"/>
          </a:blip>
          <a:srcRect l="28644" t="6880" r="27380" b="59786"/>
          <a:stretch/>
        </p:blipFill>
        <p:spPr bwMode="auto">
          <a:xfrm>
            <a:off x="4480565" y="1854225"/>
            <a:ext cx="1253324" cy="950010"/>
          </a:xfrm>
          <a:prstGeom prst="rect">
            <a:avLst/>
          </a:prstGeom>
          <a:noFill/>
          <a:ln>
            <a:noFill/>
          </a:ln>
        </p:spPr>
      </p:pic>
      <p:sp>
        <p:nvSpPr>
          <p:cNvPr id="3" name="TextBox 2"/>
          <p:cNvSpPr txBox="1"/>
          <p:nvPr/>
        </p:nvSpPr>
        <p:spPr>
          <a:xfrm>
            <a:off x="2331215" y="601662"/>
            <a:ext cx="8291960" cy="768409"/>
          </a:xfrm>
          <a:prstGeom prst="rect">
            <a:avLst/>
          </a:prstGeom>
          <a:noFill/>
        </p:spPr>
        <p:txBody>
          <a:bodyPr wrap="none" lIns="0" tIns="0" rIns="0" bIns="0" rtlCol="0">
            <a:spAutoFit/>
          </a:bodyPr>
          <a:lstStyle/>
          <a:p>
            <a:r>
              <a:rPr lang="en-US" sz="2448" b="1" i="1" dirty="0">
                <a:solidFill>
                  <a:schemeClr val="tx1">
                    <a:lumMod val="75000"/>
                  </a:schemeClr>
                </a:solidFill>
              </a:rPr>
              <a:t>Quickly create business value with browser-based apps.</a:t>
            </a:r>
          </a:p>
          <a:p>
            <a:r>
              <a:rPr lang="en-US" sz="2448" b="1" i="1" dirty="0">
                <a:solidFill>
                  <a:schemeClr val="tx1">
                    <a:lumMod val="75000"/>
                  </a:schemeClr>
                </a:solidFill>
              </a:rPr>
              <a:t> </a:t>
            </a:r>
          </a:p>
        </p:txBody>
      </p:sp>
    </p:spTree>
    <p:extLst>
      <p:ext uri="{BB962C8B-B14F-4D97-AF65-F5344CB8AC3E}">
        <p14:creationId xmlns:p14="http://schemas.microsoft.com/office/powerpoint/2010/main" val="23467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06363" y="-7938"/>
            <a:ext cx="12946526" cy="7002463"/>
          </a:xfrm>
          <a:prstGeom prst="rect">
            <a:avLst/>
          </a:prstGeom>
        </p:spPr>
      </p:pic>
      <p:sp>
        <p:nvSpPr>
          <p:cNvPr id="8" name="Rectangle 7"/>
          <p:cNvSpPr/>
          <p:nvPr/>
        </p:nvSpPr>
        <p:spPr bwMode="auto">
          <a:xfrm>
            <a:off x="6873875" y="3878262"/>
            <a:ext cx="5562600" cy="1830387"/>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Is it important to have a </a:t>
            </a:r>
          </a:p>
          <a:p>
            <a:pPr defTabSz="932472"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g</a:t>
            </a: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ood data model? </a:t>
            </a: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2956804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Relational</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Validated</a:t>
            </a:r>
          </a:p>
          <a:p>
            <a:pPr defTabSz="932472" fontAlgn="base">
              <a:spcBef>
                <a:spcPct val="0"/>
              </a:spcBef>
              <a:spcAft>
                <a:spcPct val="0"/>
              </a:spcAft>
            </a:pPr>
            <a:endParaRPr lang="en-US" sz="3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De-duped</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Great data model</a:t>
            </a:r>
            <a:endParaRPr lang="en-US" dirty="0"/>
          </a:p>
        </p:txBody>
      </p:sp>
    </p:spTree>
    <p:extLst>
      <p:ext uri="{BB962C8B-B14F-4D97-AF65-F5344CB8AC3E}">
        <p14:creationId xmlns:p14="http://schemas.microsoft.com/office/powerpoint/2010/main" val="1629343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Table Templates</a:t>
            </a:r>
            <a:endParaRPr lang="en-US" dirty="0"/>
          </a:p>
        </p:txBody>
      </p:sp>
      <p:sp>
        <p:nvSpPr>
          <p:cNvPr id="5" name="Text Placeholder 4"/>
          <p:cNvSpPr>
            <a:spLocks noGrp="1"/>
          </p:cNvSpPr>
          <p:nvPr>
            <p:ph type="body" sz="quarter" idx="12"/>
          </p:nvPr>
        </p:nvSpPr>
        <p:spPr/>
        <p:txBody>
          <a:bodyPr/>
          <a:lstStyle/>
          <a:p>
            <a:r>
              <a:rPr lang="en-US" dirty="0" smtClean="0"/>
              <a:t>Kevin Nickel</a:t>
            </a:r>
            <a:endParaRPr lang="en-US" dirty="0"/>
          </a:p>
        </p:txBody>
      </p:sp>
    </p:spTree>
    <p:extLst>
      <p:ext uri="{BB962C8B-B14F-4D97-AF65-F5344CB8AC3E}">
        <p14:creationId xmlns:p14="http://schemas.microsoft.com/office/powerpoint/2010/main" val="3615055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Relational</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Validated</a:t>
            </a:r>
          </a:p>
          <a:p>
            <a:pPr defTabSz="932472" fontAlgn="base">
              <a:spcBef>
                <a:spcPct val="0"/>
              </a:spcBef>
              <a:spcAft>
                <a:spcPct val="0"/>
              </a:spcAft>
            </a:pPr>
            <a:endParaRPr lang="en-US" sz="3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De-duped</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Great data model</a:t>
            </a:r>
            <a:endParaRPr lang="en-US" dirty="0"/>
          </a:p>
        </p:txBody>
      </p:sp>
    </p:spTree>
    <p:extLst>
      <p:ext uri="{BB962C8B-B14F-4D97-AF65-F5344CB8AC3E}">
        <p14:creationId xmlns:p14="http://schemas.microsoft.com/office/powerpoint/2010/main" val="542243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389437" y="906462"/>
            <a:ext cx="7820295" cy="5867400"/>
          </a:xfrm>
          <a:prstGeom prst="rect">
            <a:avLst/>
          </a:prstGeom>
        </p:spPr>
      </p:pic>
      <p:sp>
        <p:nvSpPr>
          <p:cNvPr id="4" name="Rectangle 3"/>
          <p:cNvSpPr/>
          <p:nvPr/>
        </p:nvSpPr>
        <p:spPr bwMode="auto">
          <a:xfrm>
            <a:off x="274638" y="295275"/>
            <a:ext cx="5867399" cy="1982787"/>
          </a:xfrm>
          <a:prstGeom prst="rect">
            <a:avLst/>
          </a:prstGeom>
          <a:solidFill>
            <a:schemeClr val="tx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Is it important to have a </a:t>
            </a:r>
          </a:p>
          <a:p>
            <a:pPr defTabSz="932472"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g</a:t>
            </a: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ood user experience? </a:t>
            </a: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326359658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Consistent</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Fast</a:t>
            </a:r>
          </a:p>
        </p:txBody>
      </p:sp>
      <p:sp>
        <p:nvSpPr>
          <p:cNvPr id="29" name="Rectangle 28"/>
          <p:cNvSpPr/>
          <p:nvPr/>
        </p:nvSpPr>
        <p:spPr bwMode="auto">
          <a:xfrm>
            <a:off x="8497880" y="2125663"/>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Intuitive</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Content-first</a:t>
            </a:r>
            <a:endParaRPr lang="en-US" sz="32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Great UX</a:t>
            </a:r>
            <a:endParaRPr lang="en-US" dirty="0"/>
          </a:p>
        </p:txBody>
      </p:sp>
    </p:spTree>
    <p:extLst>
      <p:ext uri="{BB962C8B-B14F-4D97-AF65-F5344CB8AC3E}">
        <p14:creationId xmlns:p14="http://schemas.microsoft.com/office/powerpoint/2010/main" val="1597081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Access Services Runtime</a:t>
            </a:r>
            <a:endParaRPr lang="en-US" dirty="0"/>
          </a:p>
        </p:txBody>
      </p:sp>
      <p:sp>
        <p:nvSpPr>
          <p:cNvPr id="5" name="Text Placeholder 4"/>
          <p:cNvSpPr>
            <a:spLocks noGrp="1"/>
          </p:cNvSpPr>
          <p:nvPr>
            <p:ph type="body" sz="quarter" idx="12"/>
          </p:nvPr>
        </p:nvSpPr>
        <p:spPr/>
        <p:txBody>
          <a:bodyPr/>
          <a:lstStyle/>
          <a:p>
            <a:r>
              <a:rPr lang="en-US" dirty="0" smtClean="0"/>
              <a:t>Kevin Nickel</a:t>
            </a:r>
            <a:endParaRPr lang="en-US" dirty="0"/>
          </a:p>
        </p:txBody>
      </p:sp>
    </p:spTree>
    <p:extLst>
      <p:ext uri="{BB962C8B-B14F-4D97-AF65-F5344CB8AC3E}">
        <p14:creationId xmlns:p14="http://schemas.microsoft.com/office/powerpoint/2010/main" val="201497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Consistent</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6"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Fast</a:t>
            </a:r>
          </a:p>
        </p:txBody>
      </p:sp>
      <p:sp>
        <p:nvSpPr>
          <p:cNvPr id="29" name="Rectangle 28"/>
          <p:cNvSpPr/>
          <p:nvPr/>
        </p:nvSpPr>
        <p:spPr bwMode="auto">
          <a:xfrm>
            <a:off x="8497880" y="2125663"/>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Intuitive</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3"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Content-first</a:t>
            </a:r>
            <a:endParaRPr lang="en-US" sz="32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Great UX</a:t>
            </a:r>
            <a:endParaRPr lang="en-US" dirty="0"/>
          </a:p>
        </p:txBody>
      </p:sp>
    </p:spTree>
    <p:extLst>
      <p:ext uri="{BB962C8B-B14F-4D97-AF65-F5344CB8AC3E}">
        <p14:creationId xmlns:p14="http://schemas.microsoft.com/office/powerpoint/2010/main" val="1441417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31948" y="233150"/>
            <a:ext cx="11902026" cy="621736"/>
          </a:xfrm>
        </p:spPr>
        <p:txBody>
          <a:bodyPr/>
          <a:lstStyle/>
          <a:p>
            <a:r>
              <a:rPr lang="en-US" sz="5605" spc="-112" dirty="0" smtClean="0"/>
              <a:t>Apps</a:t>
            </a:r>
            <a:endParaRPr lang="en-US" sz="5605" spc="-112" dirty="0"/>
          </a:p>
        </p:txBody>
      </p:sp>
      <p:sp>
        <p:nvSpPr>
          <p:cNvPr id="42" name="Rectangle 41"/>
          <p:cNvSpPr/>
          <p:nvPr/>
        </p:nvSpPr>
        <p:spPr bwMode="auto">
          <a:xfrm>
            <a:off x="576128" y="3544916"/>
            <a:ext cx="11231946" cy="495528"/>
          </a:xfrm>
          <a:prstGeom prst="rect">
            <a:avLst/>
          </a:prstGeom>
          <a:solidFill>
            <a:srgbClr val="EB3C00"/>
          </a:solidFill>
          <a:ln w="9525" cap="flat" cmpd="sng" algn="ctr">
            <a:noFill/>
            <a:prstDash val="solid"/>
            <a:headEnd type="none" w="med" len="med"/>
            <a:tailEnd type="none" w="med" len="med"/>
          </a:ln>
          <a:effectLst/>
        </p:spPr>
        <p:txBody>
          <a:bodyPr rot="0" spcFirstLastPara="0" vertOverflow="overflow" horzOverflow="overflow" vert="horz" wrap="square" lIns="124260" tIns="62130" rIns="62130" bIns="124260" numCol="1" spcCol="0" rtlCol="0" fromWordArt="0" anchor="ctr" anchorCtr="0" forceAA="0" compatLnSpc="1">
            <a:prstTxWarp prst="textNoShape">
              <a:avLst/>
            </a:prstTxWarp>
            <a:noAutofit/>
          </a:bodyPr>
          <a:lstStyle/>
          <a:p>
            <a:pPr algn="ctr" defTabSz="1242164" fontAlgn="base">
              <a:spcBef>
                <a:spcPct val="0"/>
              </a:spcBef>
              <a:spcAft>
                <a:spcPct val="0"/>
              </a:spcAft>
              <a:defRPr/>
            </a:pPr>
            <a:r>
              <a:rPr lang="en-US" sz="2856" kern="0" spc="-68" dirty="0">
                <a:gradFill>
                  <a:gsLst>
                    <a:gs pos="0">
                      <a:srgbClr val="FFFFFF"/>
                    </a:gs>
                    <a:gs pos="100000">
                      <a:srgbClr val="FFFFFF"/>
                    </a:gs>
                  </a:gsLst>
                  <a:lin ang="5400000" scaled="0"/>
                </a:gradFill>
                <a:latin typeface="Segoe UI"/>
                <a:ea typeface="Segoe UI" pitchFamily="34" charset="0"/>
                <a:cs typeface="Segoe UI" pitchFamily="34" charset="0"/>
              </a:rPr>
              <a:t>Apps for Office</a:t>
            </a:r>
          </a:p>
        </p:txBody>
      </p:sp>
      <p:sp>
        <p:nvSpPr>
          <p:cNvPr id="43" name="Rectangle 42"/>
          <p:cNvSpPr/>
          <p:nvPr/>
        </p:nvSpPr>
        <p:spPr bwMode="auto">
          <a:xfrm>
            <a:off x="576127" y="2874772"/>
            <a:ext cx="11231948" cy="530612"/>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124260" tIns="62130" rIns="62130" bIns="124260" numCol="1" spcCol="0" rtlCol="0" fromWordArt="0" anchor="ctr" anchorCtr="0" forceAA="0" compatLnSpc="1">
            <a:prstTxWarp prst="textNoShape">
              <a:avLst/>
            </a:prstTxWarp>
            <a:noAutofit/>
          </a:bodyPr>
          <a:lstStyle/>
          <a:p>
            <a:pPr algn="ctr" defTabSz="1242164" fontAlgn="base">
              <a:spcBef>
                <a:spcPct val="0"/>
              </a:spcBef>
              <a:spcAft>
                <a:spcPct val="0"/>
              </a:spcAft>
              <a:defRPr/>
            </a:pPr>
            <a:r>
              <a:rPr lang="en-US" sz="2856" kern="0" spc="-68" dirty="0">
                <a:gradFill>
                  <a:gsLst>
                    <a:gs pos="0">
                      <a:srgbClr val="FFFFFF"/>
                    </a:gs>
                    <a:gs pos="100000">
                      <a:srgbClr val="FFFFFF"/>
                    </a:gs>
                  </a:gsLst>
                  <a:lin ang="5400000" scaled="0"/>
                </a:gradFill>
                <a:latin typeface="Segoe UI"/>
                <a:ea typeface="Segoe UI" pitchFamily="34" charset="0"/>
                <a:cs typeface="Segoe UI" pitchFamily="34" charset="0"/>
              </a:rPr>
              <a:t>Apps for SharePoint</a:t>
            </a:r>
          </a:p>
        </p:txBody>
      </p:sp>
    </p:spTree>
    <p:extLst>
      <p:ext uri="{BB962C8B-B14F-4D97-AF65-F5344CB8AC3E}">
        <p14:creationId xmlns:p14="http://schemas.microsoft.com/office/powerpoint/2010/main" val="2002554746"/>
      </p:ext>
    </p:extLst>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5514" b="9931"/>
          <a:stretch/>
        </p:blipFill>
        <p:spPr>
          <a:xfrm>
            <a:off x="0" y="-7938"/>
            <a:ext cx="12436475" cy="7010400"/>
          </a:xfrm>
          <a:prstGeom prst="rect">
            <a:avLst/>
          </a:prstGeom>
        </p:spPr>
      </p:pic>
      <p:sp>
        <p:nvSpPr>
          <p:cNvPr id="8" name="Rectangle 7"/>
          <p:cNvSpPr/>
          <p:nvPr/>
        </p:nvSpPr>
        <p:spPr bwMode="auto">
          <a:xfrm>
            <a:off x="274638" y="295275"/>
            <a:ext cx="3962399" cy="3887787"/>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p:cNvSpPr txBox="1">
            <a:spLocks/>
          </p:cNvSpPr>
          <p:nvPr/>
        </p:nvSpPr>
        <p:spPr>
          <a:xfrm>
            <a:off x="279894" y="195941"/>
            <a:ext cx="11887702" cy="1684172"/>
          </a:xfrm>
          <a:prstGeom prst="rect">
            <a:avLst/>
          </a:prstGeom>
        </p:spPr>
        <p:txBody>
          <a:bodyPr vert="horz" wrap="square" lIns="130589" tIns="186556" rIns="130589"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lang="en-US" dirty="0" smtClean="0">
                <a:gradFill>
                  <a:gsLst>
                    <a:gs pos="5833">
                      <a:srgbClr val="FFFFFF"/>
                    </a:gs>
                    <a:gs pos="100000">
                      <a:srgbClr val="FFFFFF"/>
                    </a:gs>
                  </a:gsLst>
                  <a:lin ang="5400000" scaled="0"/>
                </a:gradFill>
                <a:cs typeface="Segoe UI" pitchFamily="34" charset="0"/>
              </a:rPr>
              <a:t>They can</a:t>
            </a:r>
          </a:p>
          <a:p>
            <a:r>
              <a:rPr lang="en-US" dirty="0" smtClean="0">
                <a:gradFill>
                  <a:gsLst>
                    <a:gs pos="5833">
                      <a:srgbClr val="FFFFFF"/>
                    </a:gs>
                    <a:gs pos="100000">
                      <a:srgbClr val="FFFFFF"/>
                    </a:gs>
                  </a:gsLst>
                  <a:lin ang="5400000" scaled="0"/>
                </a:gradFill>
                <a:cs typeface="Segoe UI" pitchFamily="34" charset="0"/>
              </a:rPr>
              <a:t>build apps</a:t>
            </a:r>
          </a:p>
        </p:txBody>
      </p:sp>
    </p:spTree>
    <p:extLst>
      <p:ext uri="{BB962C8B-B14F-4D97-AF65-F5344CB8AC3E}">
        <p14:creationId xmlns:p14="http://schemas.microsoft.com/office/powerpoint/2010/main" val="3844550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Rectangle 125"/>
          <p:cNvSpPr/>
          <p:nvPr/>
        </p:nvSpPr>
        <p:spPr bwMode="auto">
          <a:xfrm>
            <a:off x="10738770" y="1581956"/>
            <a:ext cx="1069303" cy="1153283"/>
          </a:xfrm>
          <a:prstGeom prst="rect">
            <a:avLst/>
          </a:prstGeom>
          <a:solidFill>
            <a:srgbClr val="00010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b"/>
          <a:lstStyle/>
          <a:p>
            <a:pPr algn="ctr" defTabSz="932171"/>
            <a:r>
              <a:rPr lang="en-US" sz="1632" dirty="0">
                <a:solidFill>
                  <a:prstClr val="white">
                    <a:alpha val="99000"/>
                  </a:prstClr>
                </a:solidFill>
              </a:rPr>
              <a:t>Pro </a:t>
            </a:r>
            <a:r>
              <a:rPr lang="en-US" sz="1632" dirty="0" err="1">
                <a:solidFill>
                  <a:prstClr val="white">
                    <a:alpha val="99000"/>
                  </a:prstClr>
                </a:solidFill>
              </a:rPr>
              <a:t>Dev</a:t>
            </a:r>
            <a:endParaRPr lang="en-US" sz="1632" dirty="0">
              <a:solidFill>
                <a:prstClr val="white">
                  <a:alpha val="99000"/>
                </a:prstClr>
              </a:solidFill>
            </a:endParaRPr>
          </a:p>
        </p:txBody>
      </p:sp>
      <p:sp>
        <p:nvSpPr>
          <p:cNvPr id="135" name="Rectangle 134"/>
          <p:cNvSpPr/>
          <p:nvPr/>
        </p:nvSpPr>
        <p:spPr bwMode="auto">
          <a:xfrm>
            <a:off x="576126" y="1607863"/>
            <a:ext cx="1245595" cy="1119124"/>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b"/>
          <a:lstStyle/>
          <a:p>
            <a:pPr algn="ctr" defTabSz="932171"/>
            <a:r>
              <a:rPr lang="en-US" sz="1632" dirty="0">
                <a:solidFill>
                  <a:prstClr val="white">
                    <a:alpha val="99000"/>
                  </a:prstClr>
                </a:solidFill>
              </a:rPr>
              <a:t>Power User</a:t>
            </a:r>
          </a:p>
        </p:txBody>
      </p:sp>
      <p:pic>
        <p:nvPicPr>
          <p:cNvPr id="28" name="Picture 27" descr="\\MAGNUM\Projects\Microsoft\Cloud Power FY12\Design\ICONS_PNG\Professionals.png"/>
          <p:cNvPicPr>
            <a:picLocks noChangeAspect="1" noChangeArrowheads="1"/>
          </p:cNvPicPr>
          <p:nvPr/>
        </p:nvPicPr>
        <p:blipFill>
          <a:blip r:embed="rId3" cstate="print">
            <a:lum bright="100000"/>
          </a:blip>
          <a:srcRect/>
          <a:stretch>
            <a:fillRect/>
          </a:stretch>
        </p:blipFill>
        <p:spPr bwMode="auto">
          <a:xfrm>
            <a:off x="756307" y="1619405"/>
            <a:ext cx="829986" cy="829986"/>
          </a:xfrm>
          <a:prstGeom prst="rect">
            <a:avLst/>
          </a:prstGeom>
          <a:noFill/>
        </p:spPr>
      </p:pic>
      <p:sp>
        <p:nvSpPr>
          <p:cNvPr id="2" name="Title 1"/>
          <p:cNvSpPr>
            <a:spLocks noGrp="1"/>
          </p:cNvSpPr>
          <p:nvPr>
            <p:ph type="title" idx="4294967295"/>
          </p:nvPr>
        </p:nvSpPr>
        <p:spPr>
          <a:xfrm>
            <a:off x="531948" y="233150"/>
            <a:ext cx="11902026" cy="621736"/>
          </a:xfrm>
        </p:spPr>
        <p:txBody>
          <a:bodyPr/>
          <a:lstStyle/>
          <a:p>
            <a:r>
              <a:rPr lang="en-US" sz="5605" spc="-112" dirty="0"/>
              <a:t>Familiar Toolset Across Skill Levels</a:t>
            </a:r>
          </a:p>
        </p:txBody>
      </p:sp>
      <p:sp>
        <p:nvSpPr>
          <p:cNvPr id="4" name="Rectangle 3"/>
          <p:cNvSpPr/>
          <p:nvPr/>
        </p:nvSpPr>
        <p:spPr bwMode="auto">
          <a:xfrm rot="10800000">
            <a:off x="1766473" y="1607863"/>
            <a:ext cx="8995324" cy="1119124"/>
          </a:xfrm>
          <a:prstGeom prst="rect">
            <a:avLst/>
          </a:prstGeom>
          <a:gradFill flip="none" rotWithShape="1">
            <a:gsLst>
              <a:gs pos="0">
                <a:srgbClr val="00B050"/>
              </a:gs>
              <a:gs pos="100000">
                <a:schemeClr val="tx1"/>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a:xfrm>
            <a:off x="538453" y="3889742"/>
            <a:ext cx="3634691" cy="1944378"/>
          </a:xfrm>
          <a:prstGeom prst="rect">
            <a:avLst/>
          </a:prstGeom>
        </p:spPr>
        <p:txBody>
          <a:bodyPr wrap="square">
            <a:spAutoFit/>
          </a:bodyPr>
          <a:lstStyle/>
          <a:p>
            <a:pPr>
              <a:lnSpc>
                <a:spcPct val="100000"/>
              </a:lnSpc>
            </a:pPr>
            <a:endParaRPr lang="en-US" sz="1836" b="1" dirty="0">
              <a:solidFill>
                <a:srgbClr val="00B050"/>
              </a:solidFill>
            </a:endParaRPr>
          </a:p>
          <a:p>
            <a:pPr algn="ctr">
              <a:lnSpc>
                <a:spcPct val="100000"/>
              </a:lnSpc>
            </a:pPr>
            <a:r>
              <a:rPr lang="en-US" sz="2040" b="1" dirty="0"/>
              <a:t>Access </a:t>
            </a:r>
            <a:r>
              <a:rPr lang="en-US" sz="2040" b="1" dirty="0" smtClean="0"/>
              <a:t>Services 2013</a:t>
            </a:r>
            <a:endParaRPr lang="en-US" sz="2040" b="1" dirty="0"/>
          </a:p>
          <a:p>
            <a:pPr algn="ctr">
              <a:lnSpc>
                <a:spcPct val="100000"/>
              </a:lnSpc>
            </a:pPr>
            <a:endParaRPr lang="en-US" sz="816" dirty="0"/>
          </a:p>
          <a:p>
            <a:pPr algn="ctr">
              <a:lnSpc>
                <a:spcPct val="100000"/>
              </a:lnSpc>
            </a:pPr>
            <a:endParaRPr lang="en-US" sz="1836" i="1" dirty="0"/>
          </a:p>
          <a:p>
            <a:pPr algn="ctr">
              <a:lnSpc>
                <a:spcPct val="100000"/>
              </a:lnSpc>
            </a:pPr>
            <a:r>
              <a:rPr lang="en-US" sz="1836" i="1" dirty="0"/>
              <a:t>The easiest way for a non-developer to build and publish apps for SharePoint</a:t>
            </a:r>
          </a:p>
        </p:txBody>
      </p:sp>
      <p:sp>
        <p:nvSpPr>
          <p:cNvPr id="6" name="Rectangle 5"/>
          <p:cNvSpPr/>
          <p:nvPr/>
        </p:nvSpPr>
        <p:spPr>
          <a:xfrm>
            <a:off x="8333323" y="4179977"/>
            <a:ext cx="3474750" cy="2008983"/>
          </a:xfrm>
          <a:prstGeom prst="rect">
            <a:avLst/>
          </a:prstGeom>
        </p:spPr>
        <p:txBody>
          <a:bodyPr wrap="square">
            <a:spAutoFit/>
          </a:bodyPr>
          <a:lstStyle/>
          <a:p>
            <a:pPr algn="ctr">
              <a:lnSpc>
                <a:spcPct val="100000"/>
              </a:lnSpc>
            </a:pPr>
            <a:r>
              <a:rPr lang="en-US" sz="2040" b="1" dirty="0"/>
              <a:t>Visual Studio 2012</a:t>
            </a:r>
          </a:p>
          <a:p>
            <a:pPr algn="ctr"/>
            <a:endParaRPr lang="en-US" sz="1836" dirty="0"/>
          </a:p>
          <a:p>
            <a:pPr algn="ctr"/>
            <a:endParaRPr lang="en-US" sz="1836" dirty="0"/>
          </a:p>
          <a:p>
            <a:pPr algn="ctr"/>
            <a:endParaRPr lang="en-US" sz="816" dirty="0"/>
          </a:p>
          <a:p>
            <a:pPr algn="ctr"/>
            <a:r>
              <a:rPr lang="en-US" sz="1836" i="1" dirty="0"/>
              <a:t>A great end-to-end </a:t>
            </a:r>
          </a:p>
          <a:p>
            <a:pPr algn="ctr"/>
            <a:r>
              <a:rPr lang="en-US" sz="1836" i="1" dirty="0"/>
              <a:t>development experience for highest customization</a:t>
            </a:r>
            <a:endParaRPr lang="en-US" sz="1836" b="1" i="1" dirty="0"/>
          </a:p>
        </p:txBody>
      </p:sp>
      <p:sp>
        <p:nvSpPr>
          <p:cNvPr id="7" name="Rectangle 6"/>
          <p:cNvSpPr/>
          <p:nvPr/>
        </p:nvSpPr>
        <p:spPr>
          <a:xfrm>
            <a:off x="4530897" y="3793467"/>
            <a:ext cx="3527727" cy="2015130"/>
          </a:xfrm>
          <a:prstGeom prst="rect">
            <a:avLst/>
          </a:prstGeom>
        </p:spPr>
        <p:txBody>
          <a:bodyPr wrap="square">
            <a:spAutoFit/>
          </a:bodyPr>
          <a:lstStyle/>
          <a:p>
            <a:pPr algn="ctr">
              <a:lnSpc>
                <a:spcPct val="100000"/>
              </a:lnSpc>
            </a:pPr>
            <a:endParaRPr lang="en-US" sz="1836" b="1" dirty="0">
              <a:solidFill>
                <a:schemeClr val="bg1"/>
              </a:solidFill>
            </a:endParaRPr>
          </a:p>
          <a:p>
            <a:pPr algn="ctr">
              <a:lnSpc>
                <a:spcPct val="100000"/>
              </a:lnSpc>
            </a:pPr>
            <a:r>
              <a:rPr lang="en-US" sz="2040" b="1" dirty="0"/>
              <a:t>“Napa” Office 365 Development Tools</a:t>
            </a:r>
          </a:p>
          <a:p>
            <a:pPr algn="ctr">
              <a:lnSpc>
                <a:spcPct val="100000"/>
              </a:lnSpc>
            </a:pPr>
            <a:endParaRPr lang="en-US" sz="816" dirty="0"/>
          </a:p>
          <a:p>
            <a:pPr algn="ctr">
              <a:lnSpc>
                <a:spcPct val="100000"/>
              </a:lnSpc>
            </a:pPr>
            <a:endParaRPr lang="en-US" sz="1836" dirty="0"/>
          </a:p>
          <a:p>
            <a:pPr algn="ctr">
              <a:lnSpc>
                <a:spcPct val="100000"/>
              </a:lnSpc>
            </a:pPr>
            <a:r>
              <a:rPr lang="en-US" sz="1836" i="1" dirty="0"/>
              <a:t>A lightweight, in-browser development experience</a:t>
            </a:r>
          </a:p>
        </p:txBody>
      </p:sp>
      <p:cxnSp>
        <p:nvCxnSpPr>
          <p:cNvPr id="9" name="Straight Connector 8"/>
          <p:cNvCxnSpPr/>
          <p:nvPr/>
        </p:nvCxnSpPr>
        <p:spPr>
          <a:xfrm>
            <a:off x="4242434" y="2627198"/>
            <a:ext cx="0" cy="342355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088787" y="2627198"/>
            <a:ext cx="11514" cy="343472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bwMode="auto">
          <a:xfrm>
            <a:off x="4242434" y="3544916"/>
            <a:ext cx="7565639" cy="495528"/>
          </a:xfrm>
          <a:prstGeom prst="rect">
            <a:avLst/>
          </a:prstGeom>
          <a:solidFill>
            <a:srgbClr val="EB3C00"/>
          </a:solidFill>
          <a:ln w="9525" cap="flat" cmpd="sng" algn="ctr">
            <a:noFill/>
            <a:prstDash val="solid"/>
            <a:headEnd type="none" w="med" len="med"/>
            <a:tailEnd type="none" w="med" len="med"/>
          </a:ln>
          <a:effectLst/>
        </p:spPr>
        <p:txBody>
          <a:bodyPr rot="0" spcFirstLastPara="0" vertOverflow="overflow" horzOverflow="overflow" vert="horz" wrap="square" lIns="124260" tIns="62130" rIns="62130" bIns="124260" numCol="1" spcCol="0" rtlCol="0" fromWordArt="0" anchor="ctr" anchorCtr="0" forceAA="0" compatLnSpc="1">
            <a:prstTxWarp prst="textNoShape">
              <a:avLst/>
            </a:prstTxWarp>
            <a:noAutofit/>
          </a:bodyPr>
          <a:lstStyle/>
          <a:p>
            <a:pPr algn="ctr" defTabSz="1242164" fontAlgn="base">
              <a:spcBef>
                <a:spcPct val="0"/>
              </a:spcBef>
              <a:spcAft>
                <a:spcPct val="0"/>
              </a:spcAft>
              <a:defRPr/>
            </a:pPr>
            <a:r>
              <a:rPr lang="en-US" sz="2856" kern="0" spc="-68" dirty="0">
                <a:gradFill>
                  <a:gsLst>
                    <a:gs pos="0">
                      <a:srgbClr val="FFFFFF"/>
                    </a:gs>
                    <a:gs pos="100000">
                      <a:srgbClr val="FFFFFF"/>
                    </a:gs>
                  </a:gsLst>
                  <a:lin ang="5400000" scaled="0"/>
                </a:gradFill>
                <a:latin typeface="Segoe UI"/>
                <a:ea typeface="Segoe UI" pitchFamily="34" charset="0"/>
                <a:cs typeface="Segoe UI" pitchFamily="34" charset="0"/>
              </a:rPr>
              <a:t>Apps for Office</a:t>
            </a:r>
          </a:p>
        </p:txBody>
      </p:sp>
      <p:sp>
        <p:nvSpPr>
          <p:cNvPr id="43" name="Rectangle 42"/>
          <p:cNvSpPr/>
          <p:nvPr/>
        </p:nvSpPr>
        <p:spPr bwMode="auto">
          <a:xfrm>
            <a:off x="576127" y="2874772"/>
            <a:ext cx="11231948" cy="530612"/>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124260" tIns="62130" rIns="62130" bIns="124260" numCol="1" spcCol="0" rtlCol="0" fromWordArt="0" anchor="ctr" anchorCtr="0" forceAA="0" compatLnSpc="1">
            <a:prstTxWarp prst="textNoShape">
              <a:avLst/>
            </a:prstTxWarp>
            <a:noAutofit/>
          </a:bodyPr>
          <a:lstStyle/>
          <a:p>
            <a:pPr algn="ctr" defTabSz="1242164" fontAlgn="base">
              <a:spcBef>
                <a:spcPct val="0"/>
              </a:spcBef>
              <a:spcAft>
                <a:spcPct val="0"/>
              </a:spcAft>
              <a:defRPr/>
            </a:pPr>
            <a:r>
              <a:rPr lang="en-US" sz="2856" kern="0" spc="-68" dirty="0">
                <a:gradFill>
                  <a:gsLst>
                    <a:gs pos="0">
                      <a:srgbClr val="FFFFFF"/>
                    </a:gs>
                    <a:gs pos="100000">
                      <a:srgbClr val="FFFFFF"/>
                    </a:gs>
                  </a:gsLst>
                  <a:lin ang="5400000" scaled="0"/>
                </a:gradFill>
                <a:latin typeface="Segoe UI"/>
                <a:ea typeface="Segoe UI" pitchFamily="34" charset="0"/>
                <a:cs typeface="Segoe UI" pitchFamily="34" charset="0"/>
              </a:rPr>
              <a:t>Apps for SharePoint</a:t>
            </a:r>
          </a:p>
        </p:txBody>
      </p:sp>
      <p:pic>
        <p:nvPicPr>
          <p:cNvPr id="30" name="Picture 29" descr="\\MAGNUM\Projects\Microsoft\Cloud Power FY12\Design\Icons\PNGs\Optimized.png"/>
          <p:cNvPicPr>
            <a:picLocks noChangeAspect="1" noChangeArrowheads="1"/>
          </p:cNvPicPr>
          <p:nvPr/>
        </p:nvPicPr>
        <p:blipFill>
          <a:blip r:embed="rId4" cstate="print">
            <a:lum bright="100000"/>
          </a:blip>
          <a:srcRect/>
          <a:stretch>
            <a:fillRect/>
          </a:stretch>
        </p:blipFill>
        <p:spPr bwMode="auto">
          <a:xfrm>
            <a:off x="10875105" y="1607863"/>
            <a:ext cx="819662" cy="819662"/>
          </a:xfrm>
          <a:prstGeom prst="rect">
            <a:avLst/>
          </a:prstGeom>
          <a:noFill/>
        </p:spPr>
      </p:pic>
    </p:spTree>
    <p:extLst>
      <p:ext uri="{BB962C8B-B14F-4D97-AF65-F5344CB8AC3E}">
        <p14:creationId xmlns:p14="http://schemas.microsoft.com/office/powerpoint/2010/main" val="3478395659"/>
      </p:ext>
    </p:extLst>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587855" y="1848181"/>
            <a:ext cx="9260764" cy="3298163"/>
            <a:chOff x="2206141" y="2049462"/>
            <a:chExt cx="9260764" cy="3298163"/>
          </a:xfrm>
        </p:grpSpPr>
        <p:sp>
          <p:nvSpPr>
            <p:cNvPr id="8" name="TextBox 7"/>
            <p:cNvSpPr txBox="1"/>
            <p:nvPr/>
          </p:nvSpPr>
          <p:spPr>
            <a:xfrm>
              <a:off x="3475037" y="2217746"/>
              <a:ext cx="7991868" cy="2963888"/>
            </a:xfrm>
            <a:prstGeom prst="rect">
              <a:avLst/>
            </a:prstGeom>
            <a:noFill/>
          </p:spPr>
          <p:txBody>
            <a:bodyPr wrap="none" lIns="182880" tIns="146304" rIns="182880" bIns="146304" rtlCol="0">
              <a:spAutoFit/>
            </a:bodyPr>
            <a:lstStyle/>
            <a:p>
              <a:pPr>
                <a:lnSpc>
                  <a:spcPct val="90000"/>
                </a:lnSpc>
                <a:spcAft>
                  <a:spcPts val="600"/>
                </a:spcAft>
              </a:pPr>
              <a:r>
                <a:rPr lang="en-US" sz="4400" dirty="0">
                  <a:gradFill>
                    <a:gsLst>
                      <a:gs pos="2917">
                        <a:schemeClr val="tx1"/>
                      </a:gs>
                      <a:gs pos="30000">
                        <a:schemeClr val="tx1"/>
                      </a:gs>
                    </a:gsLst>
                    <a:lin ang="5400000" scaled="0"/>
                  </a:gradFill>
                  <a:latin typeface="+mj-lt"/>
                </a:rPr>
                <a:t>Build apps in Access</a:t>
              </a:r>
            </a:p>
            <a:p>
              <a:pPr>
                <a:lnSpc>
                  <a:spcPct val="90000"/>
                </a:lnSpc>
                <a:spcAft>
                  <a:spcPts val="600"/>
                </a:spcAft>
              </a:pPr>
              <a:endParaRPr lang="en-US" sz="4400" dirty="0" smtClean="0">
                <a:gradFill>
                  <a:gsLst>
                    <a:gs pos="2917">
                      <a:schemeClr val="tx1"/>
                    </a:gs>
                    <a:gs pos="30000">
                      <a:schemeClr val="tx1"/>
                    </a:gs>
                  </a:gsLst>
                  <a:lin ang="5400000" scaled="0"/>
                </a:gradFill>
                <a:latin typeface="+mj-lt"/>
              </a:endParaRPr>
            </a:p>
            <a:p>
              <a:pPr>
                <a:lnSpc>
                  <a:spcPct val="90000"/>
                </a:lnSpc>
                <a:spcAft>
                  <a:spcPts val="600"/>
                </a:spcAft>
              </a:pPr>
              <a:endParaRPr lang="en-US" sz="4400" dirty="0" smtClean="0">
                <a:gradFill>
                  <a:gsLst>
                    <a:gs pos="2917">
                      <a:schemeClr val="tx1"/>
                    </a:gs>
                    <a:gs pos="30000">
                      <a:schemeClr val="tx1"/>
                    </a:gs>
                  </a:gsLst>
                  <a:lin ang="5400000" scaled="0"/>
                </a:gradFill>
                <a:latin typeface="+mj-lt"/>
              </a:endParaRPr>
            </a:p>
            <a:p>
              <a:pPr>
                <a:lnSpc>
                  <a:spcPct val="90000"/>
                </a:lnSpc>
                <a:spcAft>
                  <a:spcPts val="600"/>
                </a:spcAft>
              </a:pPr>
              <a:r>
                <a:rPr lang="en-US" sz="4400" dirty="0" smtClean="0">
                  <a:gradFill>
                    <a:gsLst>
                      <a:gs pos="2917">
                        <a:schemeClr val="tx1"/>
                      </a:gs>
                      <a:gs pos="30000">
                        <a:schemeClr val="tx1"/>
                      </a:gs>
                    </a:gsLst>
                    <a:lin ang="5400000" scaled="0"/>
                  </a:gradFill>
                  <a:latin typeface="+mj-lt"/>
                </a:rPr>
                <a:t>Get apps in the SharePoint Store</a:t>
              </a:r>
            </a:p>
          </p:txBody>
        </p:sp>
        <p:pic>
          <p:nvPicPr>
            <p:cNvPr id="10" name="Picture 9"/>
            <p:cNvPicPr>
              <a:picLocks noChangeAspect="1"/>
            </p:cNvPicPr>
            <p:nvPr/>
          </p:nvPicPr>
          <p:blipFill>
            <a:blip r:embed="rId3"/>
            <a:stretch>
              <a:fillRect/>
            </a:stretch>
          </p:blipFill>
          <p:spPr>
            <a:xfrm>
              <a:off x="2206141" y="2049462"/>
              <a:ext cx="1216759" cy="1123162"/>
            </a:xfrm>
            <a:prstGeom prst="rect">
              <a:avLst/>
            </a:prstGeom>
          </p:spPr>
        </p:pic>
        <p:pic>
          <p:nvPicPr>
            <p:cNvPr id="11" name="Picture 10"/>
            <p:cNvPicPr>
              <a:picLocks noChangeAspect="1"/>
            </p:cNvPicPr>
            <p:nvPr/>
          </p:nvPicPr>
          <p:blipFill>
            <a:blip r:embed="rId4"/>
            <a:stretch>
              <a:fillRect/>
            </a:stretch>
          </p:blipFill>
          <p:spPr>
            <a:xfrm>
              <a:off x="2206141" y="4030662"/>
              <a:ext cx="1216759" cy="1316963"/>
            </a:xfrm>
            <a:prstGeom prst="rect">
              <a:avLst/>
            </a:prstGeom>
          </p:spPr>
        </p:pic>
      </p:grpSp>
    </p:spTree>
    <p:extLst>
      <p:ext uri="{BB962C8B-B14F-4D97-AF65-F5344CB8AC3E}">
        <p14:creationId xmlns:p14="http://schemas.microsoft.com/office/powerpoint/2010/main" val="150281254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984500" y="594325"/>
            <a:ext cx="6467475" cy="5805875"/>
          </a:xfrm>
          <a:prstGeom prst="rect">
            <a:avLst/>
          </a:prstGeom>
        </p:spPr>
      </p:pic>
    </p:spTree>
    <p:extLst>
      <p:ext uri="{BB962C8B-B14F-4D97-AF65-F5344CB8AC3E}">
        <p14:creationId xmlns:p14="http://schemas.microsoft.com/office/powerpoint/2010/main" val="119858278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189037" y="1292224"/>
            <a:ext cx="10058400" cy="4410075"/>
          </a:xfrm>
          <a:prstGeom prst="rect">
            <a:avLst/>
          </a:prstGeom>
        </p:spPr>
      </p:pic>
    </p:spTree>
    <p:extLst>
      <p:ext uri="{BB962C8B-B14F-4D97-AF65-F5344CB8AC3E}">
        <p14:creationId xmlns:p14="http://schemas.microsoft.com/office/powerpoint/2010/main" val="83659961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491693" y="1211262"/>
            <a:ext cx="11889564" cy="917575"/>
          </a:xfrm>
        </p:spPr>
        <p:txBody>
          <a:bodyPr/>
          <a:lstStyle/>
          <a:p>
            <a:r>
              <a:rPr lang="en-US" sz="8800" dirty="0" smtClean="0">
                <a:gradFill>
                  <a:gsLst>
                    <a:gs pos="0">
                      <a:srgbClr val="FFFFFF"/>
                    </a:gs>
                    <a:gs pos="100000">
                      <a:srgbClr val="FFFFFF"/>
                    </a:gs>
                  </a:gsLst>
                  <a:lin ang="5400000" scaled="0"/>
                </a:gradFill>
              </a:rPr>
              <a:t>Recap: </a:t>
            </a:r>
            <a:br>
              <a:rPr lang="en-US" sz="8800" dirty="0" smtClean="0">
                <a:gradFill>
                  <a:gsLst>
                    <a:gs pos="0">
                      <a:srgbClr val="FFFFFF"/>
                    </a:gs>
                    <a:gs pos="100000">
                      <a:srgbClr val="FFFFFF"/>
                    </a:gs>
                  </a:gsLst>
                  <a:lin ang="5400000" scaled="0"/>
                </a:gradFill>
              </a:rPr>
            </a:br>
            <a:r>
              <a:rPr lang="en-US" sz="8800" dirty="0" smtClean="0">
                <a:gradFill>
                  <a:gsLst>
                    <a:gs pos="0">
                      <a:srgbClr val="FFFFFF"/>
                    </a:gs>
                    <a:gs pos="100000">
                      <a:srgbClr val="FFFFFF"/>
                    </a:gs>
                  </a:gsLst>
                  <a:lin ang="5400000" scaled="0"/>
                </a:gradFill>
              </a:rPr>
              <a:t>IWs</a:t>
            </a:r>
            <a:br>
              <a:rPr lang="en-US" sz="8800" dirty="0" smtClean="0">
                <a:gradFill>
                  <a:gsLst>
                    <a:gs pos="0">
                      <a:srgbClr val="FFFFFF"/>
                    </a:gs>
                    <a:gs pos="100000">
                      <a:srgbClr val="FFFFFF"/>
                    </a:gs>
                  </a:gsLst>
                  <a:lin ang="5400000" scaled="0"/>
                </a:gradFill>
              </a:rPr>
            </a:br>
            <a:r>
              <a:rPr lang="en-US" sz="8800" dirty="0" smtClean="0">
                <a:gradFill>
                  <a:gsLst>
                    <a:gs pos="0">
                      <a:srgbClr val="FFFFFF"/>
                    </a:gs>
                    <a:gs pos="100000">
                      <a:srgbClr val="FFFFFF"/>
                    </a:gs>
                  </a:gsLst>
                  <a:lin ang="5400000" scaled="0"/>
                </a:gradFill>
              </a:rPr>
              <a:t>build</a:t>
            </a:r>
            <a:r>
              <a:rPr lang="en-US" sz="8800" dirty="0">
                <a:gradFill>
                  <a:gsLst>
                    <a:gs pos="0">
                      <a:srgbClr val="FFFFFF"/>
                    </a:gs>
                    <a:gs pos="100000">
                      <a:srgbClr val="FFFFFF"/>
                    </a:gs>
                  </a:gsLst>
                  <a:lin ang="5400000" scaled="0"/>
                </a:gradFill>
              </a:rPr>
              <a:t> </a:t>
            </a:r>
            <a:r>
              <a:rPr lang="en-US" sz="8800" dirty="0" smtClean="0">
                <a:gradFill>
                  <a:gsLst>
                    <a:gs pos="0">
                      <a:srgbClr val="FFFFFF"/>
                    </a:gs>
                    <a:gs pos="100000">
                      <a:srgbClr val="FFFFFF"/>
                    </a:gs>
                  </a:gsLst>
                  <a:lin ang="5400000" scaled="0"/>
                </a:gradFill>
              </a:rPr>
              <a:t>apps</a:t>
            </a:r>
            <a:endParaRPr lang="en-US" sz="8800" dirty="0">
              <a:gradFill>
                <a:gsLst>
                  <a:gs pos="0">
                    <a:srgbClr val="FFFFFF"/>
                  </a:gs>
                  <a:gs pos="100000">
                    <a:srgbClr val="FFFFFF"/>
                  </a:gs>
                </a:gsLst>
                <a:lin ang="5400000" scaled="0"/>
              </a:gradFill>
            </a:endParaRPr>
          </a:p>
        </p:txBody>
      </p:sp>
      <p:pic>
        <p:nvPicPr>
          <p:cNvPr id="5" name="Picture 4"/>
          <p:cNvPicPr>
            <a:picLocks noChangeAspect="1"/>
          </p:cNvPicPr>
          <p:nvPr/>
        </p:nvPicPr>
        <p:blipFill rotWithShape="1">
          <a:blip r:embed="rId3"/>
          <a:srcRect t="5514" b="9931"/>
          <a:stretch/>
        </p:blipFill>
        <p:spPr>
          <a:xfrm>
            <a:off x="0" y="-7938"/>
            <a:ext cx="12436475" cy="7010400"/>
          </a:xfrm>
          <a:prstGeom prst="rect">
            <a:avLst/>
          </a:prstGeom>
        </p:spPr>
      </p:pic>
      <p:sp>
        <p:nvSpPr>
          <p:cNvPr id="8" name="Rectangle 7"/>
          <p:cNvSpPr/>
          <p:nvPr/>
        </p:nvSpPr>
        <p:spPr bwMode="auto">
          <a:xfrm>
            <a:off x="274638" y="4106862"/>
            <a:ext cx="6217055" cy="2536614"/>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p:cNvSpPr txBox="1">
            <a:spLocks/>
          </p:cNvSpPr>
          <p:nvPr/>
        </p:nvSpPr>
        <p:spPr>
          <a:xfrm>
            <a:off x="279894" y="4007527"/>
            <a:ext cx="11887702" cy="2432069"/>
          </a:xfrm>
          <a:prstGeom prst="rect">
            <a:avLst/>
          </a:prstGeom>
        </p:spPr>
        <p:txBody>
          <a:bodyPr vert="horz" wrap="square" lIns="130589" tIns="186556" rIns="130589"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lang="en-US" dirty="0" smtClean="0">
                <a:gradFill>
                  <a:gsLst>
                    <a:gs pos="5833">
                      <a:srgbClr val="FFFFFF"/>
                    </a:gs>
                    <a:gs pos="100000">
                      <a:srgbClr val="FFFFFF"/>
                    </a:gs>
                  </a:gsLst>
                  <a:lin ang="5400000" scaled="0"/>
                </a:gradFill>
                <a:cs typeface="Segoe UI" pitchFamily="34" charset="0"/>
              </a:rPr>
              <a:t>Users</a:t>
            </a:r>
            <a:r>
              <a:rPr lang="en-US" dirty="0">
                <a:gradFill>
                  <a:gsLst>
                    <a:gs pos="5833">
                      <a:srgbClr val="FFFFFF"/>
                    </a:gs>
                    <a:gs pos="100000">
                      <a:srgbClr val="FFFFFF"/>
                    </a:gs>
                  </a:gsLst>
                  <a:lin ang="5400000" scaled="0"/>
                </a:gradFill>
                <a:cs typeface="Segoe UI" pitchFamily="34" charset="0"/>
              </a:rPr>
              <a:t> </a:t>
            </a:r>
            <a:r>
              <a:rPr lang="en-US" dirty="0" smtClean="0">
                <a:gradFill>
                  <a:gsLst>
                    <a:gs pos="5833">
                      <a:srgbClr val="FFFFFF"/>
                    </a:gs>
                    <a:gs pos="100000">
                      <a:srgbClr val="FFFFFF"/>
                    </a:gs>
                  </a:gsLst>
                  <a:lin ang="5400000" scaled="0"/>
                </a:gradFill>
                <a:cs typeface="Segoe UI" pitchFamily="34" charset="0"/>
              </a:rPr>
              <a:t>will build </a:t>
            </a:r>
          </a:p>
          <a:p>
            <a:r>
              <a:rPr lang="en-US" dirty="0" smtClean="0">
                <a:gradFill>
                  <a:gsLst>
                    <a:gs pos="5833">
                      <a:srgbClr val="FFFFFF"/>
                    </a:gs>
                    <a:gs pos="100000">
                      <a:srgbClr val="FFFFFF"/>
                    </a:gs>
                  </a:gsLst>
                  <a:lin ang="5400000" scaled="0"/>
                </a:gradFill>
                <a:cs typeface="Segoe UI" pitchFamily="34" charset="0"/>
              </a:rPr>
              <a:t>great apps with </a:t>
            </a:r>
          </a:p>
          <a:p>
            <a:r>
              <a:rPr lang="en-US" dirty="0" smtClean="0">
                <a:gradFill>
                  <a:gsLst>
                    <a:gs pos="5833">
                      <a:srgbClr val="FFFFFF"/>
                    </a:gs>
                    <a:gs pos="100000">
                      <a:srgbClr val="FFFFFF"/>
                    </a:gs>
                  </a:gsLst>
                  <a:lin ang="5400000" scaled="0"/>
                </a:gradFill>
                <a:cs typeface="Segoe UI" pitchFamily="34" charset="0"/>
              </a:rPr>
              <a:t>Access</a:t>
            </a:r>
            <a:r>
              <a:rPr lang="en-US" dirty="0">
                <a:gradFill>
                  <a:gsLst>
                    <a:gs pos="5833">
                      <a:srgbClr val="FFFFFF"/>
                    </a:gs>
                    <a:gs pos="100000">
                      <a:srgbClr val="FFFFFF"/>
                    </a:gs>
                  </a:gsLst>
                  <a:lin ang="5400000" scaled="0"/>
                </a:gradFill>
                <a:cs typeface="Segoe UI" pitchFamily="34" charset="0"/>
              </a:rPr>
              <a:t> </a:t>
            </a:r>
            <a:r>
              <a:rPr lang="en-US" dirty="0" smtClean="0">
                <a:gradFill>
                  <a:gsLst>
                    <a:gs pos="5833">
                      <a:srgbClr val="FFFFFF"/>
                    </a:gs>
                    <a:gs pos="100000">
                      <a:srgbClr val="FFFFFF"/>
                    </a:gs>
                  </a:gsLst>
                  <a:lin ang="5400000" scaled="0"/>
                </a:gradFill>
                <a:cs typeface="Segoe UI" pitchFamily="34" charset="0"/>
              </a:rPr>
              <a:t>Services 2013.</a:t>
            </a:r>
          </a:p>
        </p:txBody>
      </p:sp>
    </p:spTree>
    <p:extLst>
      <p:ext uri="{BB962C8B-B14F-4D97-AF65-F5344CB8AC3E}">
        <p14:creationId xmlns:p14="http://schemas.microsoft.com/office/powerpoint/2010/main" val="3683738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Accelerating Your App</a:t>
            </a:r>
            <a:endParaRPr lang="en-US" dirty="0"/>
          </a:p>
        </p:txBody>
      </p:sp>
      <p:sp>
        <p:nvSpPr>
          <p:cNvPr id="6" name="Text Placeholder 5"/>
          <p:cNvSpPr>
            <a:spLocks noGrp="1"/>
          </p:cNvSpPr>
          <p:nvPr>
            <p:ph type="body" sz="quarter" idx="10"/>
          </p:nvPr>
        </p:nvSpPr>
        <p:spPr>
          <a:xfrm>
            <a:off x="277029" y="1212850"/>
            <a:ext cx="7158321" cy="5587354"/>
          </a:xfrm>
        </p:spPr>
        <p:txBody>
          <a:bodyPr/>
          <a:lstStyle/>
          <a:p>
            <a:r>
              <a:rPr lang="en-US" dirty="0" smtClean="0"/>
              <a:t>Complete The Card</a:t>
            </a:r>
          </a:p>
          <a:p>
            <a:pPr lvl="1"/>
            <a:r>
              <a:rPr lang="en-US" dirty="0" smtClean="0"/>
              <a:t>Take It To The SharePoint Store Booth (Microsoft Pavilion) </a:t>
            </a:r>
          </a:p>
          <a:p>
            <a:pPr lvl="1"/>
            <a:r>
              <a:rPr lang="en-US" dirty="0" smtClean="0"/>
              <a:t>Daily Draw To Meet A Program </a:t>
            </a:r>
            <a:r>
              <a:rPr lang="en-US" dirty="0" err="1" smtClean="0"/>
              <a:t>Mgr</a:t>
            </a:r>
            <a:r>
              <a:rPr lang="en-US" dirty="0" smtClean="0"/>
              <a:t> &amp; Plan Your App </a:t>
            </a:r>
          </a:p>
          <a:p>
            <a:endParaRPr lang="en-US" dirty="0" smtClean="0"/>
          </a:p>
          <a:p>
            <a:r>
              <a:rPr lang="en-US" dirty="0" smtClean="0"/>
              <a:t>Check Out </a:t>
            </a:r>
          </a:p>
          <a:p>
            <a:pPr lvl="1"/>
            <a:r>
              <a:rPr lang="en-US" dirty="0"/>
              <a:t>d</a:t>
            </a:r>
            <a:r>
              <a:rPr lang="en-US" dirty="0" smtClean="0"/>
              <a:t>ev.office.com</a:t>
            </a:r>
          </a:p>
          <a:p>
            <a:r>
              <a:rPr lang="en-US" sz="1999" dirty="0">
                <a:gradFill>
                  <a:gsLst>
                    <a:gs pos="1250">
                      <a:schemeClr val="bg2"/>
                    </a:gs>
                    <a:gs pos="100000">
                      <a:schemeClr val="bg2"/>
                    </a:gs>
                  </a:gsLst>
                  <a:lin ang="5400000" scaled="0"/>
                </a:gradFill>
                <a:latin typeface="+mn-lt"/>
                <a:hlinkClick r:id="rId3"/>
              </a:rPr>
              <a:t>http://www.devcamps.ms/office</a:t>
            </a:r>
            <a:endParaRPr lang="en-US" sz="1999" dirty="0">
              <a:gradFill>
                <a:gsLst>
                  <a:gs pos="1250">
                    <a:schemeClr val="bg2"/>
                  </a:gs>
                  <a:gs pos="100000">
                    <a:schemeClr val="bg2"/>
                  </a:gs>
                </a:gsLst>
                <a:lin ang="5400000" scaled="0"/>
              </a:gradFill>
              <a:latin typeface="+mn-lt"/>
            </a:endParaRPr>
          </a:p>
          <a:p>
            <a:endParaRPr lang="en-US" dirty="0" smtClean="0"/>
          </a:p>
          <a:p>
            <a:r>
              <a:rPr lang="en-US" dirty="0" smtClean="0"/>
              <a:t>Sign Up </a:t>
            </a:r>
          </a:p>
          <a:p>
            <a:pPr lvl="1"/>
            <a:r>
              <a:rPr lang="en-US" dirty="0" err="1" smtClean="0"/>
              <a:t>Dev</a:t>
            </a:r>
            <a:r>
              <a:rPr lang="en-US" dirty="0" smtClean="0"/>
              <a:t> Tenant </a:t>
            </a:r>
          </a:p>
          <a:p>
            <a:pPr lvl="1"/>
            <a:r>
              <a:rPr lang="en-US" dirty="0" smtClean="0"/>
              <a:t>Seller Account</a:t>
            </a:r>
            <a:endParaRPr lang="en-US" dirty="0"/>
          </a:p>
        </p:txBody>
      </p:sp>
      <p:pic>
        <p:nvPicPr>
          <p:cNvPr id="4" name="Picture 3"/>
          <p:cNvPicPr>
            <a:picLocks noChangeAspect="1"/>
          </p:cNvPicPr>
          <p:nvPr/>
        </p:nvPicPr>
        <p:blipFill>
          <a:blip r:embed="rId4"/>
          <a:stretch>
            <a:fillRect/>
          </a:stretch>
        </p:blipFill>
        <p:spPr>
          <a:xfrm>
            <a:off x="7892325" y="0"/>
            <a:ext cx="4541649" cy="7009937"/>
          </a:xfrm>
          <a:prstGeom prst="rect">
            <a:avLst/>
          </a:prstGeom>
        </p:spPr>
      </p:pic>
    </p:spTree>
    <p:extLst>
      <p:ext uri="{BB962C8B-B14F-4D97-AF65-F5344CB8AC3E}">
        <p14:creationId xmlns:p14="http://schemas.microsoft.com/office/powerpoint/2010/main" val="334453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862800"/>
          </a:xfrm>
        </p:spPr>
        <p:txBody>
          <a:bodyPr/>
          <a:lstStyle/>
          <a:p>
            <a:pPr marL="0" indent="0">
              <a:buNone/>
            </a:pPr>
            <a:r>
              <a:rPr lang="en-US" sz="2448" dirty="0"/>
              <a:t>Access Team Blog</a:t>
            </a:r>
            <a:br>
              <a:rPr lang="en-US" sz="2448" dirty="0"/>
            </a:br>
            <a:r>
              <a:rPr lang="en-US" sz="2448" dirty="0">
                <a:hlinkClick r:id="rId3"/>
              </a:rPr>
              <a:t>http://blogs.msdn.com/access</a:t>
            </a:r>
            <a:r>
              <a:rPr lang="en-US" sz="2448" dirty="0"/>
              <a:t> </a:t>
            </a:r>
          </a:p>
        </p:txBody>
      </p:sp>
      <p:sp>
        <p:nvSpPr>
          <p:cNvPr id="2" name="Title 1"/>
          <p:cNvSpPr>
            <a:spLocks noGrp="1"/>
          </p:cNvSpPr>
          <p:nvPr>
            <p:ph type="title"/>
          </p:nvPr>
        </p:nvSpPr>
        <p:spPr/>
        <p:txBody>
          <a:bodyPr/>
          <a:lstStyle/>
          <a:p>
            <a:r>
              <a:rPr lang="en-US" dirty="0" smtClean="0"/>
              <a:t>For more information</a:t>
            </a:r>
            <a:endParaRPr lang="en-US" dirty="0"/>
          </a:p>
        </p:txBody>
      </p:sp>
      <p:graphicFrame>
        <p:nvGraphicFramePr>
          <p:cNvPr id="4" name="Table 3"/>
          <p:cNvGraphicFramePr>
            <a:graphicFrameLocks noGrp="1"/>
          </p:cNvGraphicFramePr>
          <p:nvPr>
            <p:extLst/>
          </p:nvPr>
        </p:nvGraphicFramePr>
        <p:xfrm>
          <a:off x="427037" y="2811462"/>
          <a:ext cx="8393430" cy="3119880"/>
        </p:xfrm>
        <a:graphic>
          <a:graphicData uri="http://schemas.openxmlformats.org/drawingml/2006/table">
            <a:tbl>
              <a:tblPr bandRow="1">
                <a:tableStyleId>{5C22544A-7EE6-4342-B048-85BDC9FD1C3A}</a:tableStyleId>
              </a:tblPr>
              <a:tblGrid>
                <a:gridCol w="914400"/>
                <a:gridCol w="4468990"/>
                <a:gridCol w="1391579"/>
                <a:gridCol w="1618461"/>
              </a:tblGrid>
              <a:tr h="378222">
                <a:tc>
                  <a:txBody>
                    <a:bodyPr/>
                    <a:lstStyle/>
                    <a:p>
                      <a:r>
                        <a:rPr lang="en-US" sz="1400" dirty="0" smtClean="0"/>
                        <a:t>SPC026</a:t>
                      </a:r>
                      <a:endParaRPr lang="en-US" sz="1400" dirty="0"/>
                    </a:p>
                  </a:txBody>
                  <a:tcPr marL="93260" marR="93260" marT="46630" marB="46630"/>
                </a:tc>
                <a:tc>
                  <a:txBody>
                    <a:bodyPr/>
                    <a:lstStyle/>
                    <a:p>
                      <a:r>
                        <a:rPr lang="en-US" sz="1400" dirty="0" smtClean="0"/>
                        <a:t>Apps for SharePoint in 60s with Access 2013</a:t>
                      </a:r>
                      <a:endParaRPr lang="en-US" sz="1400" dirty="0"/>
                    </a:p>
                  </a:txBody>
                  <a:tcPr marL="93260" marR="93260" marT="46630" marB="46630"/>
                </a:tc>
                <a:tc>
                  <a:txBody>
                    <a:bodyPr/>
                    <a:lstStyle/>
                    <a:p>
                      <a:r>
                        <a:rPr lang="en-US" sz="1400" dirty="0" smtClean="0"/>
                        <a:t>Tuesday 10:30am</a:t>
                      </a:r>
                      <a:endParaRPr lang="en-US" sz="1400" dirty="0"/>
                    </a:p>
                  </a:txBody>
                  <a:tcPr marL="93260" marR="93260" marT="46630" marB="46630"/>
                </a:tc>
                <a:tc>
                  <a:txBody>
                    <a:bodyPr/>
                    <a:lstStyle/>
                    <a:p>
                      <a:r>
                        <a:rPr lang="en-US" sz="1400" dirty="0" smtClean="0"/>
                        <a:t>South Seas Ballroom E</a:t>
                      </a:r>
                      <a:endParaRPr lang="en-US" sz="1400" dirty="0"/>
                    </a:p>
                  </a:txBody>
                  <a:tcPr marL="93260" marR="93260" marT="46630" marB="46630"/>
                </a:tc>
              </a:tr>
              <a:tr h="378222">
                <a:tc>
                  <a:txBody>
                    <a:bodyPr/>
                    <a:lstStyle/>
                    <a:p>
                      <a:r>
                        <a:rPr lang="en-US" sz="1400" dirty="0" smtClean="0"/>
                        <a:t>SPC043</a:t>
                      </a:r>
                      <a:endParaRPr lang="en-US" sz="1400" dirty="0"/>
                    </a:p>
                  </a:txBody>
                  <a:tcPr marL="93260" marR="93260" marT="46630" marB="46630"/>
                </a:tc>
                <a:tc>
                  <a:txBody>
                    <a:bodyPr/>
                    <a:lstStyle/>
                    <a:p>
                      <a:r>
                        <a:rPr lang="en-US" sz="1400" dirty="0" smtClean="0"/>
                        <a:t>Configuring</a:t>
                      </a:r>
                      <a:r>
                        <a:rPr lang="en-US" sz="1400" baseline="0" dirty="0" smtClean="0"/>
                        <a:t> and Managing Access Services in SharePoint 2013</a:t>
                      </a:r>
                      <a:endParaRPr lang="en-US" sz="1400" dirty="0"/>
                    </a:p>
                  </a:txBody>
                  <a:tcPr marL="93260" marR="93260" marT="46630" marB="46630"/>
                </a:tc>
                <a:tc>
                  <a:txBody>
                    <a:bodyPr/>
                    <a:lstStyle/>
                    <a:p>
                      <a:r>
                        <a:rPr lang="en-US" sz="1400" dirty="0" smtClean="0"/>
                        <a:t>Wednesday 10:30am</a:t>
                      </a:r>
                      <a:endParaRPr lang="en-US" sz="1400" dirty="0"/>
                    </a:p>
                  </a:txBody>
                  <a:tcPr marL="93260" marR="93260" marT="46630" marB="46630"/>
                </a:tc>
                <a:tc>
                  <a:txBody>
                    <a:bodyPr/>
                    <a:lstStyle/>
                    <a:p>
                      <a:r>
                        <a:rPr lang="en-US" sz="1400" dirty="0" smtClean="0"/>
                        <a:t>Mandalay Bay Ballroom G</a:t>
                      </a:r>
                      <a:endParaRPr lang="en-US" sz="1400" dirty="0"/>
                    </a:p>
                  </a:txBody>
                  <a:tcPr marL="93260" marR="93260" marT="46630" marB="46630"/>
                </a:tc>
              </a:tr>
              <a:tr h="378222">
                <a:tc>
                  <a:txBody>
                    <a:bodyPr/>
                    <a:lstStyle/>
                    <a:p>
                      <a:r>
                        <a:rPr lang="en-US" sz="1400" dirty="0" smtClean="0"/>
                        <a:t>SPC193</a:t>
                      </a:r>
                      <a:endParaRPr lang="en-US" sz="1400" dirty="0"/>
                    </a:p>
                  </a:txBody>
                  <a:tcPr marL="93260" marR="93260" marT="46630" marB="46630"/>
                </a:tc>
                <a:tc>
                  <a:txBody>
                    <a:bodyPr/>
                    <a:lstStyle/>
                    <a:p>
                      <a:r>
                        <a:rPr lang="en-US" sz="1400" dirty="0" smtClean="0"/>
                        <a:t>Access Databases:</a:t>
                      </a:r>
                      <a:r>
                        <a:rPr lang="en-US" sz="1400" baseline="0" dirty="0" smtClean="0"/>
                        <a:t> Taming the Beast</a:t>
                      </a:r>
                      <a:endParaRPr lang="en-US" sz="1400" dirty="0"/>
                    </a:p>
                  </a:txBody>
                  <a:tcPr marL="93260" marR="93260" marT="46630" marB="46630"/>
                </a:tc>
                <a:tc>
                  <a:txBody>
                    <a:bodyPr/>
                    <a:lstStyle/>
                    <a:p>
                      <a:r>
                        <a:rPr lang="en-US" sz="1400" dirty="0" smtClean="0"/>
                        <a:t>Wednesday 1:45pm</a:t>
                      </a:r>
                      <a:endParaRPr lang="en-US" sz="1400" dirty="0"/>
                    </a:p>
                  </a:txBody>
                  <a:tcPr marL="93260" marR="93260" marT="46630" marB="46630"/>
                </a:tc>
                <a:tc>
                  <a:txBody>
                    <a:bodyPr/>
                    <a:lstStyle/>
                    <a:p>
                      <a:r>
                        <a:rPr lang="en-US" sz="1400" dirty="0" smtClean="0"/>
                        <a:t>Lagoon CDIJ</a:t>
                      </a:r>
                      <a:endParaRPr lang="en-US" sz="1400" dirty="0"/>
                    </a:p>
                  </a:txBody>
                  <a:tcPr marL="93260" marR="93260" marT="46630" marB="46630"/>
                </a:tc>
              </a:tr>
              <a:tr h="378222">
                <a:tc>
                  <a:txBody>
                    <a:bodyPr/>
                    <a:lstStyle/>
                    <a:p>
                      <a:r>
                        <a:rPr lang="en-US" sz="1400" dirty="0" smtClean="0"/>
                        <a:t>SPC071</a:t>
                      </a:r>
                      <a:endParaRPr lang="en-US" sz="1400" dirty="0"/>
                    </a:p>
                  </a:txBody>
                  <a:tcPr marL="93260" marR="93260" marT="46630" marB="46630"/>
                </a:tc>
                <a:tc>
                  <a:txBody>
                    <a:bodyPr/>
                    <a:lstStyle/>
                    <a:p>
                      <a:r>
                        <a:rPr lang="en-US" sz="1400" dirty="0" smtClean="0"/>
                        <a:t>Building Apps for SharePoint with Access 2013: A deeper dive</a:t>
                      </a:r>
                      <a:endParaRPr lang="en-US" sz="1400" dirty="0"/>
                    </a:p>
                  </a:txBody>
                  <a:tcPr marL="93260" marR="93260" marT="46630" marB="46630"/>
                </a:tc>
                <a:tc>
                  <a:txBody>
                    <a:bodyPr/>
                    <a:lstStyle/>
                    <a:p>
                      <a:r>
                        <a:rPr lang="en-US" sz="1400" dirty="0" smtClean="0"/>
                        <a:t>Wednesday 1:45pm</a:t>
                      </a:r>
                      <a:endParaRPr lang="en-US" sz="1400" dirty="0"/>
                    </a:p>
                  </a:txBody>
                  <a:tcPr marL="93260" marR="93260" marT="46630" marB="46630"/>
                </a:tc>
                <a:tc>
                  <a:txBody>
                    <a:bodyPr/>
                    <a:lstStyle/>
                    <a:p>
                      <a:r>
                        <a:rPr lang="en-US" sz="1400" dirty="0" smtClean="0"/>
                        <a:t>South Seas Ballroom E</a:t>
                      </a:r>
                      <a:endParaRPr lang="en-US" sz="1400" dirty="0"/>
                    </a:p>
                  </a:txBody>
                  <a:tcPr marL="93260" marR="93260" marT="46630" marB="46630"/>
                </a:tc>
              </a:tr>
              <a:tr h="378222">
                <a:tc>
                  <a:txBody>
                    <a:bodyPr/>
                    <a:lstStyle/>
                    <a:p>
                      <a:r>
                        <a:rPr lang="en-US" sz="1400" dirty="0" smtClean="0"/>
                        <a:t>SPC099</a:t>
                      </a:r>
                      <a:endParaRPr lang="en-US" sz="1400" dirty="0"/>
                    </a:p>
                  </a:txBody>
                  <a:tcPr marL="93260" marR="93260" marT="46630" marB="46630"/>
                </a:tc>
                <a:tc>
                  <a:txBody>
                    <a:bodyPr/>
                    <a:lstStyle/>
                    <a:p>
                      <a:r>
                        <a:rPr lang="en-US" sz="1400" dirty="0" smtClean="0"/>
                        <a:t>Moving Legacy Data/Systems to SharePoint/SQL Azure with Access 2013 (Lotus Notes/MDB/Excel etc…) </a:t>
                      </a:r>
                      <a:endParaRPr lang="en-US" sz="1400" dirty="0"/>
                    </a:p>
                  </a:txBody>
                  <a:tcPr marL="93260" marR="93260" marT="46630" marB="46630"/>
                </a:tc>
                <a:tc>
                  <a:txBody>
                    <a:bodyPr/>
                    <a:lstStyle/>
                    <a:p>
                      <a:r>
                        <a:rPr lang="en-US" sz="1400" dirty="0" smtClean="0"/>
                        <a:t>Thursday</a:t>
                      </a:r>
                      <a:r>
                        <a:rPr lang="en-US" sz="1400" baseline="0" dirty="0" smtClean="0"/>
                        <a:t> 10:30am</a:t>
                      </a:r>
                      <a:endParaRPr lang="en-US" sz="1400" dirty="0"/>
                    </a:p>
                  </a:txBody>
                  <a:tcPr marL="93260" marR="93260" marT="46630" marB="46630"/>
                </a:tc>
                <a:tc>
                  <a:txBody>
                    <a:bodyPr/>
                    <a:lstStyle/>
                    <a:p>
                      <a:r>
                        <a:rPr lang="en-US" sz="1400" dirty="0" smtClean="0"/>
                        <a:t>Banyan ABCD</a:t>
                      </a:r>
                      <a:endParaRPr lang="en-US" sz="1400" dirty="0"/>
                    </a:p>
                  </a:txBody>
                  <a:tcPr marL="93260" marR="93260" marT="46630" marB="46630"/>
                </a:tc>
              </a:tr>
              <a:tr h="378222">
                <a:tc>
                  <a:txBody>
                    <a:bodyPr/>
                    <a:lstStyle/>
                    <a:p>
                      <a:r>
                        <a:rPr lang="en-US" sz="1400" dirty="0" smtClean="0"/>
                        <a:t>HOL045</a:t>
                      </a:r>
                      <a:endParaRPr lang="en-US" sz="1400" dirty="0"/>
                    </a:p>
                  </a:txBody>
                  <a:tcPr marL="93260" marR="93260" marT="46630" marB="46630"/>
                </a:tc>
                <a:tc>
                  <a:txBody>
                    <a:bodyPr/>
                    <a:lstStyle/>
                    <a:p>
                      <a:r>
                        <a:rPr lang="en-US" sz="1400" dirty="0" smtClean="0"/>
                        <a:t>Creating a SharePoint App with Access Services: Hands on Lab</a:t>
                      </a:r>
                      <a:endParaRPr lang="en-US" sz="1400" dirty="0"/>
                    </a:p>
                  </a:txBody>
                  <a:tcPr marL="93260" marR="93260" marT="46630" marB="46630"/>
                </a:tc>
                <a:tc>
                  <a:txBody>
                    <a:bodyPr/>
                    <a:lstStyle/>
                    <a:p>
                      <a:r>
                        <a:rPr lang="en-US" sz="1400" dirty="0" smtClean="0"/>
                        <a:t>All times</a:t>
                      </a:r>
                      <a:endParaRPr lang="en-US" sz="1400" dirty="0"/>
                    </a:p>
                  </a:txBody>
                  <a:tcPr marL="93260" marR="93260" marT="46630" marB="46630"/>
                </a:tc>
                <a:tc>
                  <a:txBody>
                    <a:bodyPr/>
                    <a:lstStyle/>
                    <a:p>
                      <a:r>
                        <a:rPr lang="en-US" sz="1400" dirty="0" smtClean="0"/>
                        <a:t>??</a:t>
                      </a:r>
                      <a:endParaRPr lang="en-US" sz="1400" dirty="0"/>
                    </a:p>
                  </a:txBody>
                  <a:tcPr marL="93260" marR="93260" marT="46630" marB="46630"/>
                </a:tc>
              </a:tr>
            </a:tbl>
          </a:graphicData>
        </a:graphic>
      </p:graphicFrame>
      <p:pic>
        <p:nvPicPr>
          <p:cNvPr id="1026" name="Picture 2" descr="image0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19895" y="144462"/>
            <a:ext cx="281178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250355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9000" dirty="0">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p:nvPr>
        </p:nvSpPr>
        <p:spPr/>
        <p:txBody>
          <a:bodyPr/>
          <a:lstStyle/>
          <a:p>
            <a:r>
              <a:rPr lang="en-US" dirty="0" smtClean="0">
                <a:solidFill>
                  <a:schemeClr val="bg1"/>
                </a:solidFill>
              </a:rPr>
              <a:t>Q&amp;A</a:t>
            </a:r>
            <a:endParaRPr lang="en-US" dirty="0">
              <a:solidFill>
                <a:schemeClr val="bg1"/>
              </a:solidFill>
            </a:endParaRPr>
          </a:p>
        </p:txBody>
      </p:sp>
    </p:spTree>
    <p:extLst>
      <p:ext uri="{BB962C8B-B14F-4D97-AF65-F5344CB8AC3E}">
        <p14:creationId xmlns:p14="http://schemas.microsoft.com/office/powerpoint/2010/main" val="3724787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793579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repoint Server Container"/>
          <p:cNvSpPr/>
          <p:nvPr/>
        </p:nvSpPr>
        <p:spPr bwMode="auto">
          <a:xfrm>
            <a:off x="3015474" y="722141"/>
            <a:ext cx="3788701" cy="5440186"/>
          </a:xfrm>
          <a:prstGeom prst="roundRect">
            <a:avLst>
              <a:gd name="adj" fmla="val 0"/>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6" name="Sharepoint Server Container"/>
          <p:cNvSpPr/>
          <p:nvPr/>
        </p:nvSpPr>
        <p:spPr bwMode="auto">
          <a:xfrm>
            <a:off x="6815448" y="724076"/>
            <a:ext cx="4127189" cy="5440186"/>
          </a:xfrm>
          <a:prstGeom prst="roundRect">
            <a:avLst>
              <a:gd name="adj" fmla="val 0"/>
            </a:avLst>
          </a:prstGeom>
          <a:solidFill>
            <a:srgbClr val="002060"/>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8" name="Rounded Rectangle 17"/>
          <p:cNvSpPr/>
          <p:nvPr/>
        </p:nvSpPr>
        <p:spPr bwMode="auto">
          <a:xfrm>
            <a:off x="3326953" y="1383372"/>
            <a:ext cx="2815084" cy="4408777"/>
          </a:xfrm>
          <a:prstGeom prst="roundRect">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Access Services App</a:t>
            </a:r>
            <a:endParaRPr lang="en-US" sz="2000" b="1" dirty="0">
              <a:gradFill>
                <a:gsLst>
                  <a:gs pos="0">
                    <a:srgbClr val="FFFFFF"/>
                  </a:gs>
                  <a:gs pos="100000">
                    <a:srgbClr val="FFFFFF"/>
                  </a:gs>
                </a:gsLst>
                <a:lin ang="5400000" scaled="0"/>
              </a:gradFill>
            </a:endParaRPr>
          </a:p>
        </p:txBody>
      </p:sp>
      <p:sp>
        <p:nvSpPr>
          <p:cNvPr id="19" name="Flowchart: Magnetic Disk 18"/>
          <p:cNvSpPr/>
          <p:nvPr/>
        </p:nvSpPr>
        <p:spPr bwMode="auto">
          <a:xfrm>
            <a:off x="8223651" y="1744662"/>
            <a:ext cx="2337986" cy="3733800"/>
          </a:xfrm>
          <a:prstGeom prst="flowChartMagneticDisk">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SQL DB</a:t>
            </a:r>
            <a:endParaRPr lang="en-US" sz="2000" dirty="0">
              <a:gradFill>
                <a:gsLst>
                  <a:gs pos="0">
                    <a:srgbClr val="FFFFFF"/>
                  </a:gs>
                  <a:gs pos="100000">
                    <a:srgbClr val="FFFFFF"/>
                  </a:gs>
                </a:gsLst>
                <a:lin ang="5400000" scaled="0"/>
              </a:gradFill>
            </a:endParaRPr>
          </a:p>
        </p:txBody>
      </p:sp>
      <p:sp>
        <p:nvSpPr>
          <p:cNvPr id="26" name="Left-Right Arrow 25"/>
          <p:cNvSpPr/>
          <p:nvPr/>
        </p:nvSpPr>
        <p:spPr bwMode="auto">
          <a:xfrm>
            <a:off x="6401535" y="3150966"/>
            <a:ext cx="1735594" cy="1149068"/>
          </a:xfrm>
          <a:prstGeom prst="leftRightArrow">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7" name="Pentagon 26"/>
          <p:cNvSpPr/>
          <p:nvPr/>
        </p:nvSpPr>
        <p:spPr bwMode="auto">
          <a:xfrm>
            <a:off x="262498" y="2132320"/>
            <a:ext cx="3288739" cy="1304501"/>
          </a:xfrm>
          <a:prstGeom prst="homePlat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Access </a:t>
            </a:r>
            <a:r>
              <a:rPr lang="en-US" sz="2448" dirty="0" smtClean="0">
                <a:gradFill>
                  <a:gsLst>
                    <a:gs pos="0">
                      <a:srgbClr val="FFFFFF"/>
                    </a:gs>
                    <a:gs pos="100000">
                      <a:srgbClr val="FFFFFF"/>
                    </a:gs>
                  </a:gsLst>
                  <a:lin ang="5400000" scaled="0"/>
                </a:gradFill>
              </a:rPr>
              <a:t>Client</a:t>
            </a:r>
          </a:p>
          <a:p>
            <a:pPr algn="ctr" defTabSz="932290"/>
            <a:r>
              <a:rPr lang="en-US" sz="2448" dirty="0" smtClean="0">
                <a:gradFill>
                  <a:gsLst>
                    <a:gs pos="0">
                      <a:srgbClr val="FFFFFF"/>
                    </a:gs>
                    <a:gs pos="100000">
                      <a:srgbClr val="FFFFFF"/>
                    </a:gs>
                  </a:gsLst>
                  <a:lin ang="5400000" scaled="0"/>
                </a:gradFill>
              </a:rPr>
              <a:t>(to design the app)</a:t>
            </a:r>
            <a:endParaRPr lang="en-US" sz="2448" dirty="0">
              <a:gradFill>
                <a:gsLst>
                  <a:gs pos="0">
                    <a:srgbClr val="FFFFFF"/>
                  </a:gs>
                  <a:gs pos="100000">
                    <a:srgbClr val="FFFFFF"/>
                  </a:gs>
                </a:gsLst>
                <a:lin ang="5400000" scaled="0"/>
              </a:gradFill>
            </a:endParaRPr>
          </a:p>
        </p:txBody>
      </p:sp>
      <p:sp>
        <p:nvSpPr>
          <p:cNvPr id="28" name="Pentagon 27"/>
          <p:cNvSpPr/>
          <p:nvPr/>
        </p:nvSpPr>
        <p:spPr bwMode="auto">
          <a:xfrm>
            <a:off x="224452" y="4020485"/>
            <a:ext cx="3288739" cy="1304502"/>
          </a:xfrm>
          <a:prstGeom prst="homePlat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Web Browser</a:t>
            </a:r>
            <a:br>
              <a:rPr lang="en-US" sz="2448" dirty="0" smtClean="0">
                <a:gradFill>
                  <a:gsLst>
                    <a:gs pos="0">
                      <a:srgbClr val="FFFFFF"/>
                    </a:gs>
                    <a:gs pos="100000">
                      <a:srgbClr val="FFFFFF"/>
                    </a:gs>
                  </a:gsLst>
                  <a:lin ang="5400000" scaled="0"/>
                </a:gradFill>
              </a:rPr>
            </a:br>
            <a:r>
              <a:rPr lang="en-US" sz="2448" dirty="0" smtClean="0">
                <a:gradFill>
                  <a:gsLst>
                    <a:gs pos="0">
                      <a:srgbClr val="FFFFFF"/>
                    </a:gs>
                    <a:gs pos="100000">
                      <a:srgbClr val="FFFFFF"/>
                    </a:gs>
                  </a:gsLst>
                  <a:lin ang="5400000" scaled="0"/>
                </a:gradFill>
              </a:rPr>
              <a:t>(to run the app)</a:t>
            </a:r>
            <a:endParaRPr lang="en-US" sz="2448" dirty="0">
              <a:gradFill>
                <a:gsLst>
                  <a:gs pos="0">
                    <a:srgbClr val="FFFFFF"/>
                  </a:gs>
                  <a:gs pos="100000">
                    <a:srgbClr val="FFFFFF"/>
                  </a:gs>
                </a:gsLst>
                <a:lin ang="5400000" scaled="0"/>
              </a:gradFill>
            </a:endParaRPr>
          </a:p>
        </p:txBody>
      </p:sp>
      <p:sp>
        <p:nvSpPr>
          <p:cNvPr id="5" name="Oval 4"/>
          <p:cNvSpPr/>
          <p:nvPr/>
        </p:nvSpPr>
        <p:spPr bwMode="auto">
          <a:xfrm>
            <a:off x="3539406" y="2670270"/>
            <a:ext cx="228600" cy="228600"/>
          </a:xfrm>
          <a:prstGeom prst="ellips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13" name="Oval 12"/>
          <p:cNvSpPr/>
          <p:nvPr/>
        </p:nvSpPr>
        <p:spPr bwMode="auto">
          <a:xfrm>
            <a:off x="3485413" y="4558436"/>
            <a:ext cx="228600" cy="228600"/>
          </a:xfrm>
          <a:prstGeom prst="ellips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6" name="Line Callout 1 (Border and Accent Bar) 5"/>
          <p:cNvSpPr/>
          <p:nvPr/>
        </p:nvSpPr>
        <p:spPr bwMode="auto">
          <a:xfrm>
            <a:off x="4530003" y="1659902"/>
            <a:ext cx="1993031" cy="929012"/>
          </a:xfrm>
          <a:prstGeom prst="accentBorderCallout1">
            <a:avLst/>
          </a:prstGeom>
          <a:solidFill>
            <a:srgbClr val="912C2F"/>
          </a:solidFill>
          <a:ln w="57150">
            <a:solidFill>
              <a:srgbClr val="912C2F"/>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Full Control</a:t>
            </a:r>
          </a:p>
        </p:txBody>
      </p:sp>
      <p:sp>
        <p:nvSpPr>
          <p:cNvPr id="15" name="Line Callout 1 (Border and Accent Bar) 14"/>
          <p:cNvSpPr/>
          <p:nvPr/>
        </p:nvSpPr>
        <p:spPr bwMode="auto">
          <a:xfrm>
            <a:off x="4480075" y="3486952"/>
            <a:ext cx="1993031" cy="929012"/>
          </a:xfrm>
          <a:prstGeom prst="accentBorderCallout1">
            <a:avLst/>
          </a:prstGeom>
          <a:solidFill>
            <a:srgbClr val="002060"/>
          </a:solidFill>
          <a:ln w="57150">
            <a:solidFill>
              <a:srgbClr val="002060"/>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Read</a:t>
            </a:r>
          </a:p>
          <a:p>
            <a:pPr algn="ctr" defTabSz="932290"/>
            <a:r>
              <a:rPr lang="en-US" sz="2448" dirty="0">
                <a:gradFill>
                  <a:gsLst>
                    <a:gs pos="0">
                      <a:srgbClr val="FFFFFF"/>
                    </a:gs>
                    <a:gs pos="100000">
                      <a:srgbClr val="FFFFFF"/>
                    </a:gs>
                  </a:gsLst>
                  <a:lin ang="5400000" scaled="0"/>
                </a:gradFill>
              </a:rPr>
              <a:t>Contribute</a:t>
            </a:r>
          </a:p>
        </p:txBody>
      </p:sp>
      <p:sp>
        <p:nvSpPr>
          <p:cNvPr id="22" name="TextBox 21"/>
          <p:cNvSpPr txBox="1"/>
          <p:nvPr/>
        </p:nvSpPr>
        <p:spPr>
          <a:xfrm>
            <a:off x="3442361" y="646330"/>
            <a:ext cx="6754042"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chemeClr val="bg1"/>
                </a:solidFill>
              </a:rPr>
              <a:t>SharePoint Online		  Windows Azure</a:t>
            </a:r>
          </a:p>
        </p:txBody>
      </p:sp>
    </p:spTree>
    <p:extLst>
      <p:ext uri="{BB962C8B-B14F-4D97-AF65-F5344CB8AC3E}">
        <p14:creationId xmlns:p14="http://schemas.microsoft.com/office/powerpoint/2010/main" val="390406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5514" b="9931"/>
          <a:stretch/>
        </p:blipFill>
        <p:spPr>
          <a:xfrm>
            <a:off x="0" y="-7938"/>
            <a:ext cx="12436475" cy="7010400"/>
          </a:xfrm>
          <a:prstGeom prst="rect">
            <a:avLst/>
          </a:prstGeom>
        </p:spPr>
      </p:pic>
      <p:sp>
        <p:nvSpPr>
          <p:cNvPr id="8" name="Rectangle 7"/>
          <p:cNvSpPr/>
          <p:nvPr/>
        </p:nvSpPr>
        <p:spPr bwMode="auto">
          <a:xfrm>
            <a:off x="274638" y="295275"/>
            <a:ext cx="3962399" cy="3887787"/>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p:cNvSpPr txBox="1">
            <a:spLocks/>
          </p:cNvSpPr>
          <p:nvPr/>
        </p:nvSpPr>
        <p:spPr>
          <a:xfrm>
            <a:off x="279894" y="195941"/>
            <a:ext cx="11887702" cy="2432069"/>
          </a:xfrm>
          <a:prstGeom prst="rect">
            <a:avLst/>
          </a:prstGeom>
        </p:spPr>
        <p:txBody>
          <a:bodyPr vert="horz" wrap="square" lIns="130589" tIns="186556" rIns="130589"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lang="en-US" dirty="0" smtClean="0">
                <a:gradFill>
                  <a:gsLst>
                    <a:gs pos="5833">
                      <a:srgbClr val="FFFFFF"/>
                    </a:gs>
                    <a:gs pos="100000">
                      <a:srgbClr val="FFFFFF"/>
                    </a:gs>
                  </a:gsLst>
                  <a:lin ang="5400000" scaled="0"/>
                </a:gradFill>
                <a:cs typeface="Segoe UI" pitchFamily="34" charset="0"/>
              </a:rPr>
              <a:t>They need </a:t>
            </a:r>
          </a:p>
          <a:p>
            <a:r>
              <a:rPr lang="en-US" dirty="0" smtClean="0">
                <a:gradFill>
                  <a:gsLst>
                    <a:gs pos="5833">
                      <a:srgbClr val="FFFFFF"/>
                    </a:gs>
                    <a:gs pos="100000">
                      <a:srgbClr val="FFFFFF"/>
                    </a:gs>
                  </a:gsLst>
                  <a:lin ang="5400000" scaled="0"/>
                </a:gradFill>
                <a:cs typeface="Segoe UI" pitchFamily="34" charset="0"/>
              </a:rPr>
              <a:t>help to do </a:t>
            </a:r>
          </a:p>
          <a:p>
            <a:r>
              <a:rPr lang="en-US" dirty="0" smtClean="0">
                <a:gradFill>
                  <a:gsLst>
                    <a:gs pos="5833">
                      <a:srgbClr val="FFFFFF"/>
                    </a:gs>
                    <a:gs pos="100000">
                      <a:srgbClr val="FFFFFF"/>
                    </a:gs>
                  </a:gsLst>
                  <a:lin ang="5400000" scaled="0"/>
                </a:gradFill>
                <a:cs typeface="Segoe UI" pitchFamily="34" charset="0"/>
              </a:rPr>
              <a:t>it right.</a:t>
            </a:r>
          </a:p>
        </p:txBody>
      </p:sp>
    </p:spTree>
    <p:extLst>
      <p:ext uri="{BB962C8B-B14F-4D97-AF65-F5344CB8AC3E}">
        <p14:creationId xmlns:p14="http://schemas.microsoft.com/office/powerpoint/2010/main" val="2110913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repoint Server Container"/>
          <p:cNvSpPr/>
          <p:nvPr/>
        </p:nvSpPr>
        <p:spPr bwMode="auto">
          <a:xfrm>
            <a:off x="3015474" y="722141"/>
            <a:ext cx="3788701" cy="5440186"/>
          </a:xfrm>
          <a:prstGeom prst="roundRect">
            <a:avLst>
              <a:gd name="adj" fmla="val 0"/>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6" name="Sharepoint Server Container"/>
          <p:cNvSpPr/>
          <p:nvPr/>
        </p:nvSpPr>
        <p:spPr bwMode="auto">
          <a:xfrm>
            <a:off x="6815448" y="724076"/>
            <a:ext cx="4127189" cy="5440186"/>
          </a:xfrm>
          <a:prstGeom prst="roundRect">
            <a:avLst>
              <a:gd name="adj" fmla="val 0"/>
            </a:avLst>
          </a:prstGeom>
          <a:solidFill>
            <a:srgbClr val="002060"/>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8" name="Rounded Rectangle 17"/>
          <p:cNvSpPr/>
          <p:nvPr/>
        </p:nvSpPr>
        <p:spPr bwMode="auto">
          <a:xfrm>
            <a:off x="3326953" y="1383372"/>
            <a:ext cx="2815084" cy="4408777"/>
          </a:xfrm>
          <a:prstGeom prst="roundRect">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Access Services App</a:t>
            </a:r>
            <a:endParaRPr lang="en-US" sz="2000" b="1" dirty="0">
              <a:gradFill>
                <a:gsLst>
                  <a:gs pos="0">
                    <a:srgbClr val="FFFFFF"/>
                  </a:gs>
                  <a:gs pos="100000">
                    <a:srgbClr val="FFFFFF"/>
                  </a:gs>
                </a:gsLst>
                <a:lin ang="5400000" scaled="0"/>
              </a:gradFill>
            </a:endParaRPr>
          </a:p>
        </p:txBody>
      </p:sp>
      <p:sp>
        <p:nvSpPr>
          <p:cNvPr id="19" name="Flowchart: Magnetic Disk 18"/>
          <p:cNvSpPr/>
          <p:nvPr/>
        </p:nvSpPr>
        <p:spPr bwMode="auto">
          <a:xfrm>
            <a:off x="8223651" y="1744662"/>
            <a:ext cx="2337986" cy="3733800"/>
          </a:xfrm>
          <a:prstGeom prst="flowChartMagneticDisk">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SQL DB</a:t>
            </a:r>
            <a:endParaRPr lang="en-US" sz="2000" dirty="0">
              <a:gradFill>
                <a:gsLst>
                  <a:gs pos="0">
                    <a:srgbClr val="FFFFFF"/>
                  </a:gs>
                  <a:gs pos="100000">
                    <a:srgbClr val="FFFFFF"/>
                  </a:gs>
                </a:gsLst>
                <a:lin ang="5400000" scaled="0"/>
              </a:gradFill>
            </a:endParaRPr>
          </a:p>
        </p:txBody>
      </p:sp>
      <p:sp>
        <p:nvSpPr>
          <p:cNvPr id="26" name="Left-Right Arrow 25"/>
          <p:cNvSpPr/>
          <p:nvPr/>
        </p:nvSpPr>
        <p:spPr bwMode="auto">
          <a:xfrm>
            <a:off x="6401535" y="3150966"/>
            <a:ext cx="1735594" cy="1149068"/>
          </a:xfrm>
          <a:prstGeom prst="leftRightArrow">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7" name="Pentagon 26"/>
          <p:cNvSpPr/>
          <p:nvPr/>
        </p:nvSpPr>
        <p:spPr bwMode="auto">
          <a:xfrm>
            <a:off x="262498" y="2132320"/>
            <a:ext cx="3288739" cy="1304501"/>
          </a:xfrm>
          <a:prstGeom prst="homePlat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Access </a:t>
            </a:r>
            <a:r>
              <a:rPr lang="en-US" sz="2448" dirty="0" smtClean="0">
                <a:gradFill>
                  <a:gsLst>
                    <a:gs pos="0">
                      <a:srgbClr val="FFFFFF"/>
                    </a:gs>
                    <a:gs pos="100000">
                      <a:srgbClr val="FFFFFF"/>
                    </a:gs>
                  </a:gsLst>
                  <a:lin ang="5400000" scaled="0"/>
                </a:gradFill>
              </a:rPr>
              <a:t>Client</a:t>
            </a:r>
          </a:p>
          <a:p>
            <a:pPr algn="ctr" defTabSz="932290"/>
            <a:r>
              <a:rPr lang="en-US" sz="2448" dirty="0" smtClean="0">
                <a:gradFill>
                  <a:gsLst>
                    <a:gs pos="0">
                      <a:srgbClr val="FFFFFF"/>
                    </a:gs>
                    <a:gs pos="100000">
                      <a:srgbClr val="FFFFFF"/>
                    </a:gs>
                  </a:gsLst>
                  <a:lin ang="5400000" scaled="0"/>
                </a:gradFill>
              </a:rPr>
              <a:t>(to design the app)</a:t>
            </a:r>
            <a:endParaRPr lang="en-US" sz="2448" dirty="0">
              <a:gradFill>
                <a:gsLst>
                  <a:gs pos="0">
                    <a:srgbClr val="FFFFFF"/>
                  </a:gs>
                  <a:gs pos="100000">
                    <a:srgbClr val="FFFFFF"/>
                  </a:gs>
                </a:gsLst>
                <a:lin ang="5400000" scaled="0"/>
              </a:gradFill>
            </a:endParaRPr>
          </a:p>
        </p:txBody>
      </p:sp>
      <p:sp>
        <p:nvSpPr>
          <p:cNvPr id="28" name="Pentagon 27"/>
          <p:cNvSpPr/>
          <p:nvPr/>
        </p:nvSpPr>
        <p:spPr bwMode="auto">
          <a:xfrm>
            <a:off x="224452" y="4020485"/>
            <a:ext cx="3288739" cy="1304502"/>
          </a:xfrm>
          <a:prstGeom prst="homePlat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Web Browser</a:t>
            </a:r>
            <a:br>
              <a:rPr lang="en-US" sz="2448" dirty="0" smtClean="0">
                <a:gradFill>
                  <a:gsLst>
                    <a:gs pos="0">
                      <a:srgbClr val="FFFFFF"/>
                    </a:gs>
                    <a:gs pos="100000">
                      <a:srgbClr val="FFFFFF"/>
                    </a:gs>
                  </a:gsLst>
                  <a:lin ang="5400000" scaled="0"/>
                </a:gradFill>
              </a:rPr>
            </a:br>
            <a:r>
              <a:rPr lang="en-US" sz="2448" dirty="0" smtClean="0">
                <a:gradFill>
                  <a:gsLst>
                    <a:gs pos="0">
                      <a:srgbClr val="FFFFFF"/>
                    </a:gs>
                    <a:gs pos="100000">
                      <a:srgbClr val="FFFFFF"/>
                    </a:gs>
                  </a:gsLst>
                  <a:lin ang="5400000" scaled="0"/>
                </a:gradFill>
              </a:rPr>
              <a:t>(to run the app)</a:t>
            </a:r>
            <a:endParaRPr lang="en-US" sz="2448" dirty="0">
              <a:gradFill>
                <a:gsLst>
                  <a:gs pos="0">
                    <a:srgbClr val="FFFFFF"/>
                  </a:gs>
                  <a:gs pos="100000">
                    <a:srgbClr val="FFFFFF"/>
                  </a:gs>
                </a:gsLst>
                <a:lin ang="5400000" scaled="0"/>
              </a:gradFill>
            </a:endParaRPr>
          </a:p>
        </p:txBody>
      </p:sp>
      <p:sp>
        <p:nvSpPr>
          <p:cNvPr id="5" name="Oval 4"/>
          <p:cNvSpPr/>
          <p:nvPr/>
        </p:nvSpPr>
        <p:spPr bwMode="auto">
          <a:xfrm>
            <a:off x="3539406" y="2670270"/>
            <a:ext cx="228600" cy="228600"/>
          </a:xfrm>
          <a:prstGeom prst="ellips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13" name="Oval 12"/>
          <p:cNvSpPr/>
          <p:nvPr/>
        </p:nvSpPr>
        <p:spPr bwMode="auto">
          <a:xfrm>
            <a:off x="3485413" y="4558436"/>
            <a:ext cx="228600" cy="228600"/>
          </a:xfrm>
          <a:prstGeom prst="ellips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6" name="Line Callout 1 (Border and Accent Bar) 5"/>
          <p:cNvSpPr/>
          <p:nvPr/>
        </p:nvSpPr>
        <p:spPr bwMode="auto">
          <a:xfrm>
            <a:off x="4530003" y="1659902"/>
            <a:ext cx="1993031" cy="929012"/>
          </a:xfrm>
          <a:prstGeom prst="accentBorderCallout1">
            <a:avLst/>
          </a:prstGeom>
          <a:solidFill>
            <a:srgbClr val="912C2F"/>
          </a:solidFill>
          <a:ln w="57150">
            <a:solidFill>
              <a:srgbClr val="912C2F"/>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Full Control</a:t>
            </a:r>
          </a:p>
        </p:txBody>
      </p:sp>
      <p:sp>
        <p:nvSpPr>
          <p:cNvPr id="15" name="Line Callout 1 (Border and Accent Bar) 14"/>
          <p:cNvSpPr/>
          <p:nvPr/>
        </p:nvSpPr>
        <p:spPr bwMode="auto">
          <a:xfrm>
            <a:off x="4480075" y="3486952"/>
            <a:ext cx="1993031" cy="929012"/>
          </a:xfrm>
          <a:prstGeom prst="accentBorderCallout1">
            <a:avLst/>
          </a:prstGeom>
          <a:solidFill>
            <a:srgbClr val="002060"/>
          </a:solidFill>
          <a:ln w="57150">
            <a:solidFill>
              <a:srgbClr val="002060"/>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Read</a:t>
            </a:r>
          </a:p>
          <a:p>
            <a:pPr algn="ctr" defTabSz="932290"/>
            <a:r>
              <a:rPr lang="en-US" sz="2448" dirty="0">
                <a:gradFill>
                  <a:gsLst>
                    <a:gs pos="0">
                      <a:srgbClr val="FFFFFF"/>
                    </a:gs>
                    <a:gs pos="100000">
                      <a:srgbClr val="FFFFFF"/>
                    </a:gs>
                  </a:gsLst>
                  <a:lin ang="5400000" scaled="0"/>
                </a:gradFill>
              </a:rPr>
              <a:t>Contribute</a:t>
            </a:r>
          </a:p>
        </p:txBody>
      </p:sp>
      <p:sp>
        <p:nvSpPr>
          <p:cNvPr id="22" name="TextBox 21"/>
          <p:cNvSpPr txBox="1"/>
          <p:nvPr/>
        </p:nvSpPr>
        <p:spPr>
          <a:xfrm>
            <a:off x="3442361" y="646330"/>
            <a:ext cx="6754042"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chemeClr val="bg1"/>
                </a:solidFill>
              </a:rPr>
              <a:t>SharePoint Online		  Windows Azure</a:t>
            </a:r>
          </a:p>
        </p:txBody>
      </p:sp>
      <p:sp>
        <p:nvSpPr>
          <p:cNvPr id="14" name="Pentagon 13"/>
          <p:cNvSpPr/>
          <p:nvPr/>
        </p:nvSpPr>
        <p:spPr bwMode="auto">
          <a:xfrm rot="16200000">
            <a:off x="8456606" y="5185864"/>
            <a:ext cx="1771664" cy="1371603"/>
          </a:xfrm>
          <a:prstGeom prst="homePlate">
            <a:avLst/>
          </a:prstGeom>
          <a:solidFill>
            <a:schemeClr val="accent5">
              <a:lumMod val="75000"/>
            </a:schemeClr>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vert"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ODBC Access</a:t>
            </a:r>
          </a:p>
        </p:txBody>
      </p:sp>
      <p:sp>
        <p:nvSpPr>
          <p:cNvPr id="17" name="Line Callout 1 (Border and Accent Bar) 16"/>
          <p:cNvSpPr/>
          <p:nvPr/>
        </p:nvSpPr>
        <p:spPr bwMode="auto">
          <a:xfrm>
            <a:off x="10104437" y="3649662"/>
            <a:ext cx="1993031" cy="929012"/>
          </a:xfrm>
          <a:prstGeom prst="accentBorderCallout1">
            <a:avLst/>
          </a:prstGeom>
          <a:solidFill>
            <a:schemeClr val="accent5">
              <a:lumMod val="75000"/>
            </a:schemeClr>
          </a:solidFill>
          <a:ln w="57150">
            <a:solidFill>
              <a:schemeClr val="accent5">
                <a:lumMod val="75000"/>
              </a:schemeClr>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SQL </a:t>
            </a:r>
            <a:r>
              <a:rPr lang="en-US" sz="2448" dirty="0" err="1" smtClean="0">
                <a:gradFill>
                  <a:gsLst>
                    <a:gs pos="0">
                      <a:srgbClr val="FFFFFF"/>
                    </a:gs>
                    <a:gs pos="100000">
                      <a:srgbClr val="FFFFFF"/>
                    </a:gs>
                  </a:gsLst>
                  <a:lin ang="5400000" scaled="0"/>
                </a:gradFill>
              </a:rPr>
              <a:t>Auth</a:t>
            </a:r>
            <a:endParaRPr lang="en-US" sz="2448" dirty="0">
              <a:gradFill>
                <a:gsLst>
                  <a:gs pos="0">
                    <a:srgbClr val="FFFFFF"/>
                  </a:gs>
                  <a:gs pos="100000">
                    <a:srgbClr val="FFFFFF"/>
                  </a:gs>
                </a:gsLst>
                <a:lin ang="5400000" scaled="0"/>
              </a:gradFill>
            </a:endParaRPr>
          </a:p>
        </p:txBody>
      </p:sp>
      <p:sp>
        <p:nvSpPr>
          <p:cNvPr id="20" name="Oval 19"/>
          <p:cNvSpPr/>
          <p:nvPr/>
        </p:nvSpPr>
        <p:spPr bwMode="auto">
          <a:xfrm>
            <a:off x="9237335" y="4792662"/>
            <a:ext cx="228600" cy="228600"/>
          </a:xfrm>
          <a:prstGeom prst="ellipse">
            <a:avLst/>
          </a:prstGeom>
          <a:solidFill>
            <a:schemeClr val="accent5">
              <a:lumMod val="75000"/>
            </a:schemeClr>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38755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Building Events</a:t>
            </a:r>
            <a:endParaRPr lang="en-US" dirty="0"/>
          </a:p>
        </p:txBody>
      </p:sp>
      <p:sp>
        <p:nvSpPr>
          <p:cNvPr id="3" name="Content Placeholder 2"/>
          <p:cNvSpPr>
            <a:spLocks noGrp="1"/>
          </p:cNvSpPr>
          <p:nvPr>
            <p:ph idx="4294967295"/>
          </p:nvPr>
        </p:nvSpPr>
        <p:spPr>
          <a:xfrm>
            <a:off x="562262" y="1189666"/>
            <a:ext cx="11374199" cy="5252470"/>
          </a:xfrm>
          <a:prstGeom prst="rect">
            <a:avLst/>
          </a:prstGeom>
        </p:spPr>
        <p:txBody>
          <a:bodyPr>
            <a:noAutofit/>
          </a:bodyPr>
          <a:lstStyle/>
          <a:p>
            <a:r>
              <a:rPr lang="en-US" sz="1836" b="1" dirty="0">
                <a:latin typeface="+mn-lt"/>
                <a:cs typeface="ＭＳ Ｐゴシック" pitchFamily="-65" charset="-128"/>
              </a:rPr>
              <a:t>1 Day Workshops</a:t>
            </a:r>
          </a:p>
          <a:p>
            <a:pPr lvl="4"/>
            <a:r>
              <a:rPr lang="en-US" sz="1224" dirty="0"/>
              <a:t>US (50): Denver, CO 12/10 </a:t>
            </a:r>
          </a:p>
          <a:p>
            <a:pPr lvl="4"/>
            <a:r>
              <a:rPr lang="en-US" sz="1224" dirty="0"/>
              <a:t>US (50): Charlotte, NC  12/12</a:t>
            </a:r>
          </a:p>
          <a:p>
            <a:pPr lvl="4"/>
            <a:r>
              <a:rPr lang="en-US" sz="1224" dirty="0"/>
              <a:t>Canada (25): Toronto, 12/14</a:t>
            </a:r>
          </a:p>
          <a:p>
            <a:pPr marL="346486" lvl="2" indent="-346486">
              <a:buSzPct val="80000"/>
            </a:pPr>
            <a:r>
              <a:rPr lang="en-US" sz="1836" b="1" dirty="0">
                <a:cs typeface="ＭＳ Ｐゴシック" pitchFamily="-65" charset="-128"/>
              </a:rPr>
              <a:t>2 Day Jumpstarts</a:t>
            </a:r>
          </a:p>
          <a:p>
            <a:pPr lvl="3"/>
            <a:r>
              <a:rPr lang="en-US" sz="1632" b="1" dirty="0">
                <a:cs typeface="ＭＳ Ｐゴシック" pitchFamily="-65" charset="-128"/>
              </a:rPr>
              <a:t>January </a:t>
            </a:r>
          </a:p>
          <a:p>
            <a:pPr lvl="4"/>
            <a:r>
              <a:rPr lang="en-US" sz="1224" dirty="0"/>
              <a:t>China (14-15)</a:t>
            </a:r>
          </a:p>
          <a:p>
            <a:pPr lvl="4"/>
            <a:r>
              <a:rPr lang="en-US" sz="1224" dirty="0"/>
              <a:t>India (21/22 and 24/25)</a:t>
            </a:r>
          </a:p>
          <a:p>
            <a:pPr lvl="4"/>
            <a:r>
              <a:rPr lang="en-US" sz="1224" dirty="0"/>
              <a:t>Japan (28-31)</a:t>
            </a:r>
          </a:p>
          <a:p>
            <a:pPr lvl="3"/>
            <a:r>
              <a:rPr lang="en-US" sz="1632" b="1" dirty="0">
                <a:cs typeface="ＭＳ Ｐゴシック" pitchFamily="-65" charset="-128"/>
              </a:rPr>
              <a:t>February </a:t>
            </a:r>
          </a:p>
          <a:p>
            <a:pPr marL="1240129" lvl="4"/>
            <a:r>
              <a:rPr lang="en-US" sz="1224" dirty="0"/>
              <a:t>Germany &amp; Australia (4-7)</a:t>
            </a:r>
          </a:p>
          <a:p>
            <a:pPr lvl="4"/>
            <a:r>
              <a:rPr lang="en-US" sz="1224" dirty="0"/>
              <a:t>US (11-14)</a:t>
            </a:r>
          </a:p>
          <a:p>
            <a:pPr lvl="4"/>
            <a:r>
              <a:rPr lang="en-US" sz="1224" dirty="0"/>
              <a:t>Mexico (18-21)</a:t>
            </a:r>
          </a:p>
          <a:p>
            <a:pPr lvl="4"/>
            <a:r>
              <a:rPr lang="en-US" sz="1224" dirty="0"/>
              <a:t>US(25-28)</a:t>
            </a:r>
          </a:p>
          <a:p>
            <a:pPr lvl="4"/>
            <a:r>
              <a:rPr lang="en-US" sz="1224" dirty="0"/>
              <a:t>UK (25-26)</a:t>
            </a:r>
          </a:p>
          <a:p>
            <a:r>
              <a:rPr lang="en-US" sz="1836" b="1" dirty="0">
                <a:latin typeface="+mn-lt"/>
                <a:cs typeface="ＭＳ Ｐゴシック" pitchFamily="-65" charset="-128"/>
              </a:rPr>
              <a:t>Registration: </a:t>
            </a:r>
            <a:r>
              <a:rPr lang="en-US" sz="1428" dirty="0">
                <a:latin typeface="+mn-lt"/>
                <a:hlinkClick r:id="rId3"/>
              </a:rPr>
              <a:t>http://www.devcamps.ms/office</a:t>
            </a:r>
            <a:endParaRPr lang="en-US" sz="1428" dirty="0">
              <a:latin typeface="+mn-lt"/>
            </a:endParaRPr>
          </a:p>
          <a:p>
            <a:r>
              <a:rPr lang="en-US" sz="1836" b="1" dirty="0">
                <a:latin typeface="+mn-lt"/>
                <a:cs typeface="ＭＳ Ｐゴシック" pitchFamily="-65" charset="-128"/>
              </a:rPr>
              <a:t>FAQ</a:t>
            </a:r>
          </a:p>
          <a:p>
            <a:pPr lvl="1"/>
            <a:r>
              <a:rPr lang="en-US" sz="1428" b="1" dirty="0">
                <a:cs typeface="ＭＳ Ｐゴシック" pitchFamily="-65" charset="-128"/>
              </a:rPr>
              <a:t>Costs: </a:t>
            </a:r>
            <a:r>
              <a:rPr lang="en-US" sz="1428" dirty="0"/>
              <a:t>No charge for the event. Microsoft will provide a light breakfast and lunch during the event.  Attendees are responsible for any other expenses including travel costs to this event. </a:t>
            </a:r>
          </a:p>
          <a:p>
            <a:pPr lvl="1"/>
            <a:r>
              <a:rPr lang="en-US" sz="1428" b="1" dirty="0">
                <a:cs typeface="ＭＳ Ｐゴシック" pitchFamily="-65" charset="-128"/>
              </a:rPr>
              <a:t>Transportation: </a:t>
            </a:r>
            <a:r>
              <a:rPr lang="en-US" sz="1428" dirty="0"/>
              <a:t>Attendees will be responsible for transportation to and from hotel, airport, and the Microsoft app building events</a:t>
            </a:r>
          </a:p>
          <a:p>
            <a:pPr lvl="1"/>
            <a:r>
              <a:rPr lang="en-US" sz="1428" b="1" dirty="0">
                <a:cs typeface="ＭＳ Ｐゴシック" pitchFamily="-65" charset="-128"/>
              </a:rPr>
              <a:t>Other Questions? </a:t>
            </a:r>
            <a:r>
              <a:rPr lang="en-US" sz="1428" dirty="0"/>
              <a:t>E-mail: </a:t>
            </a:r>
            <a:r>
              <a:rPr lang="en-US" sz="1428" dirty="0">
                <a:hlinkClick r:id="rId4"/>
              </a:rPr>
              <a:t>JumpStApps@microsoft.com</a:t>
            </a:r>
            <a:r>
              <a:rPr lang="en-US" sz="1428" dirty="0"/>
              <a:t>  </a:t>
            </a:r>
          </a:p>
          <a:p>
            <a:pPr marL="242795" indent="-242795"/>
            <a:endParaRPr lang="en-US" sz="2448" dirty="0"/>
          </a:p>
        </p:txBody>
      </p:sp>
      <p:sp>
        <p:nvSpPr>
          <p:cNvPr id="4" name="TextBox 3"/>
          <p:cNvSpPr txBox="1"/>
          <p:nvPr/>
        </p:nvSpPr>
        <p:spPr>
          <a:xfrm>
            <a:off x="5099288" y="1494577"/>
            <a:ext cx="5010032" cy="552275"/>
          </a:xfrm>
          <a:prstGeom prst="rect">
            <a:avLst/>
          </a:prstGeom>
          <a:noFill/>
        </p:spPr>
        <p:txBody>
          <a:bodyPr wrap="square" lIns="0" tIns="0" rIns="0" bIns="0" rtlCol="0">
            <a:spAutoFit/>
          </a:bodyPr>
          <a:lstStyle>
            <a:defPPr>
              <a:defRPr lang="en-US"/>
            </a:defPPr>
            <a:lvl1pPr>
              <a:defRPr sz="2400" spc="-70">
                <a:gradFill>
                  <a:gsLst>
                    <a:gs pos="2917">
                      <a:schemeClr val="bg2"/>
                    </a:gs>
                    <a:gs pos="95000">
                      <a:schemeClr val="bg2"/>
                    </a:gs>
                  </a:gsLst>
                  <a:lin ang="5400000" scaled="0"/>
                </a:gradFill>
              </a:defRPr>
            </a:lvl1pPr>
            <a:lvl2pPr marL="533307" lvl="1" indent="0">
              <a:buNone/>
              <a:defRPr sz="1050"/>
            </a:lvl2pPr>
            <a:lvl4pPr marL="18" lvl="3">
              <a:lnSpc>
                <a:spcPct val="90000"/>
              </a:lnSpc>
              <a:spcBef>
                <a:spcPct val="20000"/>
              </a:spcBef>
              <a:buSzPct val="80000"/>
              <a:tabLst>
                <a:tab pos="1255713" algn="l"/>
              </a:tabLst>
              <a:defRPr sz="1900" b="1">
                <a:gradFill>
                  <a:gsLst>
                    <a:gs pos="1250">
                      <a:schemeClr val="bg2"/>
                    </a:gs>
                    <a:gs pos="100000">
                      <a:schemeClr val="bg2"/>
                    </a:gs>
                  </a:gsLst>
                  <a:lin ang="5400000" scaled="0"/>
                </a:gradFill>
                <a:cs typeface="ＭＳ Ｐゴシック" pitchFamily="-65" charset="-128"/>
              </a:defRPr>
            </a:lvl4pPr>
          </a:lstStyle>
          <a:p>
            <a:pPr lvl="1"/>
            <a:endParaRPr lang="en-US" sz="1071" dirty="0"/>
          </a:p>
          <a:p>
            <a:endParaRPr lang="en-US" sz="2448" dirty="0"/>
          </a:p>
        </p:txBody>
      </p:sp>
      <p:sp>
        <p:nvSpPr>
          <p:cNvPr id="6" name="TextBox 5"/>
          <p:cNvSpPr txBox="1"/>
          <p:nvPr/>
        </p:nvSpPr>
        <p:spPr>
          <a:xfrm>
            <a:off x="5641499" y="2191975"/>
            <a:ext cx="5010032" cy="2766472"/>
          </a:xfrm>
          <a:prstGeom prst="rect">
            <a:avLst/>
          </a:prstGeom>
          <a:noFill/>
        </p:spPr>
        <p:txBody>
          <a:bodyPr wrap="square" lIns="0" tIns="0" rIns="0" bIns="0" rtlCol="0">
            <a:spAutoFit/>
          </a:bodyPr>
          <a:lstStyle/>
          <a:p>
            <a:pPr marL="118232" lvl="1" indent="-236387">
              <a:lnSpc>
                <a:spcPct val="90000"/>
              </a:lnSpc>
              <a:spcBef>
                <a:spcPct val="20000"/>
              </a:spcBef>
              <a:buSzPct val="90000"/>
              <a:buFont typeface="Wingdings" pitchFamily="2" charset="2"/>
              <a:buChar char=""/>
            </a:pPr>
            <a:r>
              <a:rPr lang="en-US" sz="1632" b="1" dirty="0">
                <a:gradFill>
                  <a:gsLst>
                    <a:gs pos="1250">
                      <a:schemeClr val="bg2"/>
                    </a:gs>
                    <a:gs pos="100000">
                      <a:schemeClr val="bg2"/>
                    </a:gs>
                  </a:gsLst>
                  <a:lin ang="5400000" scaled="0"/>
                </a:gradFill>
                <a:cs typeface="ＭＳ Ｐゴシック" pitchFamily="-65" charset="-128"/>
              </a:rPr>
              <a:t>March</a:t>
            </a:r>
          </a:p>
          <a:p>
            <a:pPr marL="348142" lvl="2" indent="-229911">
              <a:lnSpc>
                <a:spcPct val="90000"/>
              </a:lnSpc>
              <a:spcBef>
                <a:spcPct val="20000"/>
              </a:spcBef>
              <a:buSzPct val="90000"/>
              <a:buFont typeface="Wingdings" pitchFamily="2" charset="2"/>
              <a:buChar char=""/>
              <a:tabLst>
                <a:tab pos="1280702" algn="l"/>
              </a:tabLst>
            </a:pPr>
            <a:r>
              <a:rPr lang="en-US" sz="1224" dirty="0">
                <a:gradFill>
                  <a:gsLst>
                    <a:gs pos="1250">
                      <a:schemeClr val="bg2"/>
                    </a:gs>
                    <a:gs pos="100000">
                      <a:schemeClr val="bg2"/>
                    </a:gs>
                  </a:gsLst>
                  <a:lin ang="5400000" scaled="0"/>
                </a:gradFill>
              </a:rPr>
              <a:t>Canada and Spain (4-7)</a:t>
            </a:r>
          </a:p>
          <a:p>
            <a:pPr marL="348142" lvl="2" indent="-229911">
              <a:lnSpc>
                <a:spcPct val="90000"/>
              </a:lnSpc>
              <a:spcBef>
                <a:spcPct val="20000"/>
              </a:spcBef>
              <a:buSzPct val="90000"/>
              <a:buFont typeface="Wingdings" pitchFamily="2" charset="2"/>
              <a:buChar char=""/>
              <a:tabLst>
                <a:tab pos="1280702" algn="l"/>
              </a:tabLst>
            </a:pPr>
            <a:r>
              <a:rPr lang="en-US" sz="1224" dirty="0">
                <a:gradFill>
                  <a:gsLst>
                    <a:gs pos="1250">
                      <a:schemeClr val="bg2"/>
                    </a:gs>
                    <a:gs pos="100000">
                      <a:schemeClr val="bg2"/>
                    </a:gs>
                  </a:gsLst>
                  <a:lin ang="5400000" scaled="0"/>
                </a:gradFill>
              </a:rPr>
              <a:t>Netherlands (11-14)</a:t>
            </a:r>
          </a:p>
          <a:p>
            <a:pPr marL="348142" lvl="2" indent="-229911">
              <a:lnSpc>
                <a:spcPct val="90000"/>
              </a:lnSpc>
              <a:spcBef>
                <a:spcPct val="20000"/>
              </a:spcBef>
              <a:buSzPct val="90000"/>
              <a:buFont typeface="Wingdings" pitchFamily="2" charset="2"/>
              <a:buChar char=""/>
              <a:tabLst>
                <a:tab pos="1280702" algn="l"/>
              </a:tabLst>
            </a:pPr>
            <a:r>
              <a:rPr lang="en-US" sz="1224" dirty="0">
                <a:gradFill>
                  <a:gsLst>
                    <a:gs pos="1250">
                      <a:schemeClr val="bg2"/>
                    </a:gs>
                    <a:gs pos="100000">
                      <a:schemeClr val="bg2"/>
                    </a:gs>
                  </a:gsLst>
                  <a:lin ang="5400000" scaled="0"/>
                </a:gradFill>
              </a:rPr>
              <a:t>France (18-21)</a:t>
            </a:r>
          </a:p>
          <a:p>
            <a:pPr marL="118232" lvl="1" indent="-236387">
              <a:lnSpc>
                <a:spcPct val="90000"/>
              </a:lnSpc>
              <a:spcBef>
                <a:spcPct val="20000"/>
              </a:spcBef>
              <a:buSzPct val="90000"/>
              <a:buFont typeface="Wingdings" pitchFamily="2" charset="2"/>
              <a:buChar char=""/>
            </a:pPr>
            <a:r>
              <a:rPr lang="en-US" sz="1632" b="1" dirty="0">
                <a:gradFill>
                  <a:gsLst>
                    <a:gs pos="1250">
                      <a:schemeClr val="bg2"/>
                    </a:gs>
                    <a:gs pos="100000">
                      <a:schemeClr val="bg2"/>
                    </a:gs>
                  </a:gsLst>
                  <a:lin ang="5400000" scaled="0"/>
                </a:gradFill>
                <a:cs typeface="ＭＳ Ｐゴシック" pitchFamily="-65" charset="-128"/>
              </a:rPr>
              <a:t>April</a:t>
            </a:r>
          </a:p>
          <a:p>
            <a:pPr marL="348142" lvl="2" indent="-229911">
              <a:lnSpc>
                <a:spcPct val="90000"/>
              </a:lnSpc>
              <a:spcBef>
                <a:spcPct val="20000"/>
              </a:spcBef>
              <a:buSzPct val="90000"/>
              <a:buFont typeface="Wingdings" pitchFamily="2" charset="2"/>
              <a:buChar char=""/>
              <a:tabLst>
                <a:tab pos="1280702" algn="l"/>
              </a:tabLst>
            </a:pPr>
            <a:r>
              <a:rPr lang="en-US" sz="1224" dirty="0">
                <a:gradFill>
                  <a:gsLst>
                    <a:gs pos="1250">
                      <a:schemeClr val="bg2"/>
                    </a:gs>
                    <a:gs pos="100000">
                      <a:schemeClr val="bg2"/>
                    </a:gs>
                  </a:gsLst>
                  <a:lin ang="5400000" scaled="0"/>
                </a:gradFill>
              </a:rPr>
              <a:t>US/Italy (8-11)</a:t>
            </a:r>
          </a:p>
          <a:p>
            <a:pPr marL="348142" lvl="2" indent="-229911">
              <a:lnSpc>
                <a:spcPct val="90000"/>
              </a:lnSpc>
              <a:spcBef>
                <a:spcPct val="20000"/>
              </a:spcBef>
              <a:buSzPct val="90000"/>
              <a:buFont typeface="Wingdings" pitchFamily="2" charset="2"/>
              <a:buChar char=""/>
              <a:tabLst>
                <a:tab pos="1280702" algn="l"/>
              </a:tabLst>
            </a:pPr>
            <a:r>
              <a:rPr lang="en-US" sz="1224" dirty="0">
                <a:gradFill>
                  <a:gsLst>
                    <a:gs pos="1250">
                      <a:schemeClr val="bg2"/>
                    </a:gs>
                    <a:gs pos="100000">
                      <a:schemeClr val="bg2"/>
                    </a:gs>
                  </a:gsLst>
                  <a:lin ang="5400000" scaled="0"/>
                </a:gradFill>
              </a:rPr>
              <a:t>Russia (15-18)</a:t>
            </a:r>
          </a:p>
          <a:p>
            <a:pPr marL="118232" lvl="1" indent="-236387">
              <a:lnSpc>
                <a:spcPct val="90000"/>
              </a:lnSpc>
              <a:spcBef>
                <a:spcPct val="20000"/>
              </a:spcBef>
              <a:buSzPct val="90000"/>
              <a:buFont typeface="Wingdings" pitchFamily="2" charset="2"/>
              <a:buChar char=""/>
              <a:tabLst>
                <a:tab pos="1280702" algn="l"/>
              </a:tabLst>
            </a:pPr>
            <a:r>
              <a:rPr lang="en-US" sz="1632" b="1" dirty="0">
                <a:gradFill>
                  <a:gsLst>
                    <a:gs pos="1250">
                      <a:schemeClr val="bg2"/>
                    </a:gs>
                    <a:gs pos="100000">
                      <a:schemeClr val="bg2"/>
                    </a:gs>
                  </a:gsLst>
                  <a:lin ang="5400000" scaled="0"/>
                </a:gradFill>
                <a:cs typeface="ＭＳ Ｐゴシック" pitchFamily="-65" charset="-128"/>
              </a:rPr>
              <a:t>May</a:t>
            </a:r>
          </a:p>
          <a:p>
            <a:pPr marL="348142" lvl="2" indent="-229911">
              <a:lnSpc>
                <a:spcPct val="90000"/>
              </a:lnSpc>
              <a:spcBef>
                <a:spcPct val="20000"/>
              </a:spcBef>
              <a:buSzPct val="90000"/>
              <a:buFont typeface="Wingdings" pitchFamily="2" charset="2"/>
              <a:buChar char=""/>
              <a:tabLst>
                <a:tab pos="1280702" algn="l"/>
              </a:tabLst>
            </a:pPr>
            <a:r>
              <a:rPr lang="en-US" sz="1224" dirty="0">
                <a:gradFill>
                  <a:gsLst>
                    <a:gs pos="1250">
                      <a:schemeClr val="bg2"/>
                    </a:gs>
                    <a:gs pos="100000">
                      <a:schemeClr val="bg2"/>
                    </a:gs>
                  </a:gsLst>
                  <a:lin ang="5400000" scaled="0"/>
                </a:gradFill>
              </a:rPr>
              <a:t>China (6-9)</a:t>
            </a:r>
          </a:p>
          <a:p>
            <a:pPr marL="348142" lvl="2" indent="-229911">
              <a:lnSpc>
                <a:spcPct val="90000"/>
              </a:lnSpc>
              <a:spcBef>
                <a:spcPct val="20000"/>
              </a:spcBef>
              <a:buSzPct val="90000"/>
              <a:buFont typeface="Wingdings" pitchFamily="2" charset="2"/>
              <a:buChar char=""/>
              <a:tabLst>
                <a:tab pos="1280702" algn="l"/>
              </a:tabLst>
            </a:pPr>
            <a:r>
              <a:rPr lang="en-US" sz="1224" dirty="0">
                <a:gradFill>
                  <a:gsLst>
                    <a:gs pos="1250">
                      <a:schemeClr val="bg2"/>
                    </a:gs>
                    <a:gs pos="100000">
                      <a:schemeClr val="bg2"/>
                    </a:gs>
                  </a:gsLst>
                  <a:lin ang="5400000" scaled="0"/>
                </a:gradFill>
              </a:rPr>
              <a:t>Brazil (13-16)</a:t>
            </a:r>
          </a:p>
          <a:p>
            <a:pPr marL="348142" lvl="2" indent="-229911">
              <a:lnSpc>
                <a:spcPct val="90000"/>
              </a:lnSpc>
              <a:spcBef>
                <a:spcPct val="20000"/>
              </a:spcBef>
              <a:buSzPct val="90000"/>
              <a:buFont typeface="Wingdings" pitchFamily="2" charset="2"/>
              <a:buChar char=""/>
              <a:tabLst>
                <a:tab pos="1280702" algn="l"/>
              </a:tabLst>
            </a:pPr>
            <a:endParaRPr lang="en-US" sz="1428" dirty="0">
              <a:gradFill>
                <a:gsLst>
                  <a:gs pos="1250">
                    <a:schemeClr val="bg2"/>
                  </a:gs>
                  <a:gs pos="100000">
                    <a:schemeClr val="bg2"/>
                  </a:gs>
                </a:gsLst>
                <a:lin ang="5400000" scaled="0"/>
              </a:gradFill>
            </a:endParaRPr>
          </a:p>
          <a:p>
            <a:pPr marL="348142" lvl="2" indent="-229911">
              <a:lnSpc>
                <a:spcPct val="90000"/>
              </a:lnSpc>
              <a:spcBef>
                <a:spcPct val="20000"/>
              </a:spcBef>
              <a:buSzPct val="90000"/>
              <a:buFont typeface="Wingdings" pitchFamily="2" charset="2"/>
              <a:buChar char=""/>
              <a:tabLst>
                <a:tab pos="1280702" algn="l"/>
              </a:tabLst>
            </a:pPr>
            <a:endParaRPr lang="en-US" sz="1428" dirty="0">
              <a:gradFill>
                <a:gsLst>
                  <a:gs pos="1250">
                    <a:schemeClr val="bg2"/>
                  </a:gs>
                  <a:gs pos="100000">
                    <a:schemeClr val="bg2"/>
                  </a:gs>
                </a:gsLst>
                <a:lin ang="5400000" scaled="0"/>
              </a:gradFill>
            </a:endParaRPr>
          </a:p>
        </p:txBody>
      </p:sp>
    </p:spTree>
    <p:extLst>
      <p:ext uri="{BB962C8B-B14F-4D97-AF65-F5344CB8AC3E}">
        <p14:creationId xmlns:p14="http://schemas.microsoft.com/office/powerpoint/2010/main" val="276071771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What just happened? </a:t>
            </a:r>
            <a:endParaRPr lang="en-US" dirty="0"/>
          </a:p>
        </p:txBody>
      </p:sp>
      <p:sp>
        <p:nvSpPr>
          <p:cNvPr id="4" name="Sharepoint Server Container"/>
          <p:cNvSpPr/>
          <p:nvPr/>
        </p:nvSpPr>
        <p:spPr bwMode="auto">
          <a:xfrm>
            <a:off x="3015474" y="1407941"/>
            <a:ext cx="3788701" cy="5440186"/>
          </a:xfrm>
          <a:prstGeom prst="roundRect">
            <a:avLst>
              <a:gd name="adj" fmla="val 0"/>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6" name="Sharepoint Server Container"/>
          <p:cNvSpPr/>
          <p:nvPr/>
        </p:nvSpPr>
        <p:spPr bwMode="auto">
          <a:xfrm>
            <a:off x="6815448" y="1409876"/>
            <a:ext cx="4127189" cy="5440186"/>
          </a:xfrm>
          <a:prstGeom prst="roundRect">
            <a:avLst>
              <a:gd name="adj" fmla="val 0"/>
            </a:avLst>
          </a:prstGeom>
          <a:solidFill>
            <a:srgbClr val="002060"/>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8" name="Rounded Rectangle 17"/>
          <p:cNvSpPr/>
          <p:nvPr/>
        </p:nvSpPr>
        <p:spPr bwMode="auto">
          <a:xfrm>
            <a:off x="3326953" y="2069172"/>
            <a:ext cx="2815084" cy="4408777"/>
          </a:xfrm>
          <a:prstGeom prst="roundRect">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Access Services App</a:t>
            </a:r>
            <a:endParaRPr lang="en-US" sz="2000" b="1" dirty="0">
              <a:gradFill>
                <a:gsLst>
                  <a:gs pos="0">
                    <a:srgbClr val="FFFFFF"/>
                  </a:gs>
                  <a:gs pos="100000">
                    <a:srgbClr val="FFFFFF"/>
                  </a:gs>
                </a:gsLst>
                <a:lin ang="5400000" scaled="0"/>
              </a:gradFill>
            </a:endParaRPr>
          </a:p>
        </p:txBody>
      </p:sp>
      <p:sp>
        <p:nvSpPr>
          <p:cNvPr id="19" name="Flowchart: Magnetic Disk 18"/>
          <p:cNvSpPr/>
          <p:nvPr/>
        </p:nvSpPr>
        <p:spPr bwMode="auto">
          <a:xfrm>
            <a:off x="8223651" y="2430462"/>
            <a:ext cx="2337986" cy="3733800"/>
          </a:xfrm>
          <a:prstGeom prst="flowChartMagneticDisk">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SQL DB</a:t>
            </a:r>
            <a:endParaRPr lang="en-US" sz="2000" dirty="0">
              <a:gradFill>
                <a:gsLst>
                  <a:gs pos="0">
                    <a:srgbClr val="FFFFFF"/>
                  </a:gs>
                  <a:gs pos="100000">
                    <a:srgbClr val="FFFFFF"/>
                  </a:gs>
                </a:gsLst>
                <a:lin ang="5400000" scaled="0"/>
              </a:gradFill>
            </a:endParaRPr>
          </a:p>
        </p:txBody>
      </p:sp>
      <p:sp>
        <p:nvSpPr>
          <p:cNvPr id="22" name="Pentagon 21"/>
          <p:cNvSpPr/>
          <p:nvPr/>
        </p:nvSpPr>
        <p:spPr bwMode="auto">
          <a:xfrm>
            <a:off x="262498" y="2818120"/>
            <a:ext cx="3288739" cy="1304501"/>
          </a:xfrm>
          <a:prstGeom prst="homePlat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Access </a:t>
            </a:r>
            <a:r>
              <a:rPr lang="en-US" sz="2448" dirty="0" smtClean="0">
                <a:gradFill>
                  <a:gsLst>
                    <a:gs pos="0">
                      <a:srgbClr val="FFFFFF"/>
                    </a:gs>
                    <a:gs pos="100000">
                      <a:srgbClr val="FFFFFF"/>
                    </a:gs>
                  </a:gsLst>
                  <a:lin ang="5400000" scaled="0"/>
                </a:gradFill>
              </a:rPr>
              <a:t>Client</a:t>
            </a:r>
          </a:p>
          <a:p>
            <a:pPr algn="ctr" defTabSz="932290"/>
            <a:r>
              <a:rPr lang="en-US" sz="2448" dirty="0" smtClean="0">
                <a:gradFill>
                  <a:gsLst>
                    <a:gs pos="0">
                      <a:srgbClr val="FFFFFF"/>
                    </a:gs>
                    <a:gs pos="100000">
                      <a:srgbClr val="FFFFFF"/>
                    </a:gs>
                  </a:gsLst>
                  <a:lin ang="5400000" scaled="0"/>
                </a:gradFill>
              </a:rPr>
              <a:t>(to design the app)</a:t>
            </a:r>
            <a:endParaRPr lang="en-US" sz="2448" dirty="0">
              <a:gradFill>
                <a:gsLst>
                  <a:gs pos="0">
                    <a:srgbClr val="FFFFFF"/>
                  </a:gs>
                  <a:gs pos="100000">
                    <a:srgbClr val="FFFFFF"/>
                  </a:gs>
                </a:gsLst>
                <a:lin ang="5400000" scaled="0"/>
              </a:gradFill>
            </a:endParaRPr>
          </a:p>
        </p:txBody>
      </p:sp>
      <p:sp>
        <p:nvSpPr>
          <p:cNvPr id="24" name="Pentagon 23"/>
          <p:cNvSpPr/>
          <p:nvPr/>
        </p:nvSpPr>
        <p:spPr bwMode="auto">
          <a:xfrm>
            <a:off x="224452" y="4706285"/>
            <a:ext cx="3288739" cy="1304502"/>
          </a:xfrm>
          <a:prstGeom prst="homePlat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Web Browser</a:t>
            </a:r>
            <a:br>
              <a:rPr lang="en-US" sz="2448" dirty="0" smtClean="0">
                <a:gradFill>
                  <a:gsLst>
                    <a:gs pos="0">
                      <a:srgbClr val="FFFFFF"/>
                    </a:gs>
                    <a:gs pos="100000">
                      <a:srgbClr val="FFFFFF"/>
                    </a:gs>
                  </a:gsLst>
                  <a:lin ang="5400000" scaled="0"/>
                </a:gradFill>
              </a:rPr>
            </a:br>
            <a:r>
              <a:rPr lang="en-US" sz="2448" dirty="0" smtClean="0">
                <a:gradFill>
                  <a:gsLst>
                    <a:gs pos="0">
                      <a:srgbClr val="FFFFFF"/>
                    </a:gs>
                    <a:gs pos="100000">
                      <a:srgbClr val="FFFFFF"/>
                    </a:gs>
                  </a:gsLst>
                  <a:lin ang="5400000" scaled="0"/>
                </a:gradFill>
              </a:rPr>
              <a:t>(to run the app)</a:t>
            </a:r>
            <a:endParaRPr lang="en-US" sz="2448" dirty="0">
              <a:gradFill>
                <a:gsLst>
                  <a:gs pos="0">
                    <a:srgbClr val="FFFFFF"/>
                  </a:gs>
                  <a:gs pos="100000">
                    <a:srgbClr val="FFFFFF"/>
                  </a:gs>
                </a:gsLst>
                <a:lin ang="5400000" scaled="0"/>
              </a:gradFill>
            </a:endParaRPr>
          </a:p>
        </p:txBody>
      </p:sp>
      <p:sp>
        <p:nvSpPr>
          <p:cNvPr id="26" name="Left-Right Arrow 25"/>
          <p:cNvSpPr/>
          <p:nvPr/>
        </p:nvSpPr>
        <p:spPr bwMode="auto">
          <a:xfrm>
            <a:off x="6401535" y="3836766"/>
            <a:ext cx="1735594" cy="1149068"/>
          </a:xfrm>
          <a:prstGeom prst="leftRightArrow">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ounded Rectangle 9"/>
          <p:cNvSpPr/>
          <p:nvPr/>
        </p:nvSpPr>
        <p:spPr bwMode="auto">
          <a:xfrm>
            <a:off x="3723710" y="5025526"/>
            <a:ext cx="2057401" cy="740792"/>
          </a:xfrm>
          <a:prstGeom prst="roundRect">
            <a:avLst/>
          </a:prstGeom>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r>
              <a:rPr lang="en-US" sz="1600" b="1" dirty="0" smtClean="0">
                <a:solidFill>
                  <a:schemeClr val="accent6">
                    <a:lumMod val="75000"/>
                  </a:schemeClr>
                </a:solidFill>
              </a:rPr>
              <a:t>HTML &amp; JS Forms </a:t>
            </a:r>
            <a:endParaRPr lang="en-US" sz="1600" b="1" dirty="0">
              <a:solidFill>
                <a:schemeClr val="accent6">
                  <a:lumMod val="75000"/>
                </a:schemeClr>
              </a:solidFill>
            </a:endParaRPr>
          </a:p>
        </p:txBody>
      </p:sp>
      <p:sp>
        <p:nvSpPr>
          <p:cNvPr id="11" name="Rounded Rectangle 10"/>
          <p:cNvSpPr/>
          <p:nvPr/>
        </p:nvSpPr>
        <p:spPr bwMode="auto">
          <a:xfrm>
            <a:off x="3723709" y="4040904"/>
            <a:ext cx="2057401" cy="740792"/>
          </a:xfrm>
          <a:prstGeom prst="roundRect">
            <a:avLst/>
          </a:prstGeom>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r>
              <a:rPr lang="en-US" sz="1600" b="1" dirty="0" err="1" smtClean="0">
                <a:solidFill>
                  <a:schemeClr val="accent6">
                    <a:lumMod val="75000"/>
                  </a:schemeClr>
                </a:solidFill>
              </a:rPr>
              <a:t>Javascript</a:t>
            </a:r>
            <a:r>
              <a:rPr lang="en-US" sz="1600" b="1" dirty="0" smtClean="0">
                <a:solidFill>
                  <a:schemeClr val="accent6">
                    <a:lumMod val="75000"/>
                  </a:schemeClr>
                </a:solidFill>
              </a:rPr>
              <a:t> UI Macros</a:t>
            </a:r>
            <a:endParaRPr lang="en-US" sz="1600" b="1" dirty="0">
              <a:solidFill>
                <a:schemeClr val="accent6">
                  <a:lumMod val="75000"/>
                </a:schemeClr>
              </a:solidFill>
            </a:endParaRPr>
          </a:p>
        </p:txBody>
      </p:sp>
      <p:sp>
        <p:nvSpPr>
          <p:cNvPr id="12" name="Rounded Rectangle 11"/>
          <p:cNvSpPr/>
          <p:nvPr/>
        </p:nvSpPr>
        <p:spPr bwMode="auto">
          <a:xfrm>
            <a:off x="8442202" y="5176434"/>
            <a:ext cx="1900883" cy="438976"/>
          </a:xfrm>
          <a:prstGeom prst="roundRect">
            <a:avLst/>
          </a:prstGeom>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r>
              <a:rPr lang="en-US" sz="1600" b="1" dirty="0" smtClean="0">
                <a:solidFill>
                  <a:srgbClr val="002050"/>
                </a:solidFill>
              </a:rPr>
              <a:t>Tables</a:t>
            </a:r>
            <a:endParaRPr lang="en-US" sz="1600" b="1" dirty="0">
              <a:solidFill>
                <a:srgbClr val="002050"/>
              </a:solidFill>
            </a:endParaRPr>
          </a:p>
        </p:txBody>
      </p:sp>
      <p:sp>
        <p:nvSpPr>
          <p:cNvPr id="13" name="Rounded Rectangle 12"/>
          <p:cNvSpPr/>
          <p:nvPr/>
        </p:nvSpPr>
        <p:spPr bwMode="auto">
          <a:xfrm>
            <a:off x="8442201" y="4658138"/>
            <a:ext cx="1900883" cy="438976"/>
          </a:xfrm>
          <a:prstGeom prst="roundRect">
            <a:avLst/>
          </a:prstGeom>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r>
              <a:rPr lang="en-US" sz="1600" b="1" dirty="0" smtClean="0">
                <a:solidFill>
                  <a:srgbClr val="002050"/>
                </a:solidFill>
              </a:rPr>
              <a:t>Views</a:t>
            </a:r>
            <a:endParaRPr lang="en-US" sz="1600" b="1" dirty="0">
              <a:solidFill>
                <a:srgbClr val="002050"/>
              </a:solidFill>
            </a:endParaRPr>
          </a:p>
        </p:txBody>
      </p:sp>
      <p:sp>
        <p:nvSpPr>
          <p:cNvPr id="14" name="Rounded Rectangle 13"/>
          <p:cNvSpPr/>
          <p:nvPr/>
        </p:nvSpPr>
        <p:spPr bwMode="auto">
          <a:xfrm>
            <a:off x="8438595" y="4139841"/>
            <a:ext cx="1900883" cy="438976"/>
          </a:xfrm>
          <a:prstGeom prst="roundRect">
            <a:avLst/>
          </a:prstGeom>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r>
              <a:rPr lang="en-US" sz="1600" b="1" dirty="0" smtClean="0">
                <a:solidFill>
                  <a:srgbClr val="002050"/>
                </a:solidFill>
              </a:rPr>
              <a:t>Triggers/</a:t>
            </a:r>
            <a:r>
              <a:rPr lang="en-US" sz="1600" b="1" dirty="0" err="1" smtClean="0">
                <a:solidFill>
                  <a:srgbClr val="002050"/>
                </a:solidFill>
              </a:rPr>
              <a:t>Sprocs</a:t>
            </a:r>
            <a:endParaRPr lang="en-US" sz="1600" b="1" dirty="0">
              <a:solidFill>
                <a:srgbClr val="002050"/>
              </a:solidFill>
            </a:endParaRPr>
          </a:p>
        </p:txBody>
      </p:sp>
      <p:sp>
        <p:nvSpPr>
          <p:cNvPr id="15" name="TextBox 14"/>
          <p:cNvSpPr txBox="1"/>
          <p:nvPr/>
        </p:nvSpPr>
        <p:spPr>
          <a:xfrm>
            <a:off x="3442361" y="1332130"/>
            <a:ext cx="6754042"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chemeClr val="bg1"/>
                </a:solidFill>
              </a:rPr>
              <a:t>SharePoint Online		  Windows Azure</a:t>
            </a:r>
          </a:p>
        </p:txBody>
      </p:sp>
    </p:spTree>
    <p:extLst>
      <p:ext uri="{BB962C8B-B14F-4D97-AF65-F5344CB8AC3E}">
        <p14:creationId xmlns:p14="http://schemas.microsoft.com/office/powerpoint/2010/main" val="206639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What just happened? </a:t>
            </a:r>
            <a:endParaRPr lang="en-US" dirty="0"/>
          </a:p>
        </p:txBody>
      </p:sp>
      <p:sp>
        <p:nvSpPr>
          <p:cNvPr id="4" name="Sharepoint Server Container"/>
          <p:cNvSpPr/>
          <p:nvPr/>
        </p:nvSpPr>
        <p:spPr bwMode="auto">
          <a:xfrm>
            <a:off x="3015474" y="1407941"/>
            <a:ext cx="3788701" cy="5440186"/>
          </a:xfrm>
          <a:prstGeom prst="roundRect">
            <a:avLst>
              <a:gd name="adj" fmla="val 0"/>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6" name="Sharepoint Server Container"/>
          <p:cNvSpPr/>
          <p:nvPr/>
        </p:nvSpPr>
        <p:spPr bwMode="auto">
          <a:xfrm>
            <a:off x="6815448" y="1409876"/>
            <a:ext cx="4127189" cy="5440186"/>
          </a:xfrm>
          <a:prstGeom prst="roundRect">
            <a:avLst>
              <a:gd name="adj" fmla="val 0"/>
            </a:avLst>
          </a:prstGeom>
          <a:solidFill>
            <a:srgbClr val="002060"/>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8" name="Rounded Rectangle 17"/>
          <p:cNvSpPr/>
          <p:nvPr/>
        </p:nvSpPr>
        <p:spPr bwMode="auto">
          <a:xfrm>
            <a:off x="3326953" y="2069172"/>
            <a:ext cx="2815084" cy="4408777"/>
          </a:xfrm>
          <a:prstGeom prst="roundRect">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Access Services App</a:t>
            </a:r>
            <a:endParaRPr lang="en-US" sz="2000" b="1" dirty="0">
              <a:gradFill>
                <a:gsLst>
                  <a:gs pos="0">
                    <a:srgbClr val="FFFFFF"/>
                  </a:gs>
                  <a:gs pos="100000">
                    <a:srgbClr val="FFFFFF"/>
                  </a:gs>
                </a:gsLst>
                <a:lin ang="5400000" scaled="0"/>
              </a:gradFill>
            </a:endParaRPr>
          </a:p>
        </p:txBody>
      </p:sp>
      <p:sp>
        <p:nvSpPr>
          <p:cNvPr id="19" name="Flowchart: Magnetic Disk 18"/>
          <p:cNvSpPr/>
          <p:nvPr/>
        </p:nvSpPr>
        <p:spPr bwMode="auto">
          <a:xfrm>
            <a:off x="8223651" y="2430462"/>
            <a:ext cx="2337986" cy="3733800"/>
          </a:xfrm>
          <a:prstGeom prst="flowChartMagneticDisk">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SQL DB</a:t>
            </a:r>
            <a:endParaRPr lang="en-US" sz="2000" dirty="0">
              <a:gradFill>
                <a:gsLst>
                  <a:gs pos="0">
                    <a:srgbClr val="FFFFFF"/>
                  </a:gs>
                  <a:gs pos="100000">
                    <a:srgbClr val="FFFFFF"/>
                  </a:gs>
                </a:gsLst>
                <a:lin ang="5400000" scaled="0"/>
              </a:gradFill>
            </a:endParaRPr>
          </a:p>
        </p:txBody>
      </p:sp>
      <p:sp>
        <p:nvSpPr>
          <p:cNvPr id="26" name="Left-Right Arrow 25"/>
          <p:cNvSpPr/>
          <p:nvPr/>
        </p:nvSpPr>
        <p:spPr bwMode="auto">
          <a:xfrm>
            <a:off x="6401535" y="3836766"/>
            <a:ext cx="1735594" cy="1149068"/>
          </a:xfrm>
          <a:prstGeom prst="leftRightArrow">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7" name="Pentagon 26"/>
          <p:cNvSpPr/>
          <p:nvPr/>
        </p:nvSpPr>
        <p:spPr bwMode="auto">
          <a:xfrm>
            <a:off x="262498" y="2818120"/>
            <a:ext cx="3288739" cy="1304501"/>
          </a:xfrm>
          <a:prstGeom prst="homePlat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Access </a:t>
            </a:r>
            <a:r>
              <a:rPr lang="en-US" sz="2448" dirty="0" smtClean="0">
                <a:gradFill>
                  <a:gsLst>
                    <a:gs pos="0">
                      <a:srgbClr val="FFFFFF"/>
                    </a:gs>
                    <a:gs pos="100000">
                      <a:srgbClr val="FFFFFF"/>
                    </a:gs>
                  </a:gsLst>
                  <a:lin ang="5400000" scaled="0"/>
                </a:gradFill>
              </a:rPr>
              <a:t>Client</a:t>
            </a:r>
          </a:p>
          <a:p>
            <a:pPr algn="ctr" defTabSz="932290"/>
            <a:r>
              <a:rPr lang="en-US" sz="2448" dirty="0" smtClean="0">
                <a:gradFill>
                  <a:gsLst>
                    <a:gs pos="0">
                      <a:srgbClr val="FFFFFF"/>
                    </a:gs>
                    <a:gs pos="100000">
                      <a:srgbClr val="FFFFFF"/>
                    </a:gs>
                  </a:gsLst>
                  <a:lin ang="5400000" scaled="0"/>
                </a:gradFill>
              </a:rPr>
              <a:t>(to design the app)</a:t>
            </a:r>
            <a:endParaRPr lang="en-US" sz="2448" dirty="0">
              <a:gradFill>
                <a:gsLst>
                  <a:gs pos="0">
                    <a:srgbClr val="FFFFFF"/>
                  </a:gs>
                  <a:gs pos="100000">
                    <a:srgbClr val="FFFFFF"/>
                  </a:gs>
                </a:gsLst>
                <a:lin ang="5400000" scaled="0"/>
              </a:gradFill>
            </a:endParaRPr>
          </a:p>
        </p:txBody>
      </p:sp>
      <p:sp>
        <p:nvSpPr>
          <p:cNvPr id="28" name="Pentagon 27"/>
          <p:cNvSpPr/>
          <p:nvPr/>
        </p:nvSpPr>
        <p:spPr bwMode="auto">
          <a:xfrm>
            <a:off x="224452" y="4706285"/>
            <a:ext cx="3288739" cy="1304502"/>
          </a:xfrm>
          <a:prstGeom prst="homePlat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Web Browser</a:t>
            </a:r>
            <a:br>
              <a:rPr lang="en-US" sz="2448" dirty="0" smtClean="0">
                <a:gradFill>
                  <a:gsLst>
                    <a:gs pos="0">
                      <a:srgbClr val="FFFFFF"/>
                    </a:gs>
                    <a:gs pos="100000">
                      <a:srgbClr val="FFFFFF"/>
                    </a:gs>
                  </a:gsLst>
                  <a:lin ang="5400000" scaled="0"/>
                </a:gradFill>
              </a:rPr>
            </a:br>
            <a:r>
              <a:rPr lang="en-US" sz="2448" dirty="0" smtClean="0">
                <a:gradFill>
                  <a:gsLst>
                    <a:gs pos="0">
                      <a:srgbClr val="FFFFFF"/>
                    </a:gs>
                    <a:gs pos="100000">
                      <a:srgbClr val="FFFFFF"/>
                    </a:gs>
                  </a:gsLst>
                  <a:lin ang="5400000" scaled="0"/>
                </a:gradFill>
              </a:rPr>
              <a:t>(to run the app)</a:t>
            </a:r>
            <a:endParaRPr lang="en-US" sz="2448" dirty="0">
              <a:gradFill>
                <a:gsLst>
                  <a:gs pos="0">
                    <a:srgbClr val="FFFFFF"/>
                  </a:gs>
                  <a:gs pos="100000">
                    <a:srgbClr val="FFFFFF"/>
                  </a:gs>
                </a:gsLst>
                <a:lin ang="5400000" scaled="0"/>
              </a:gradFill>
            </a:endParaRPr>
          </a:p>
        </p:txBody>
      </p:sp>
      <p:sp>
        <p:nvSpPr>
          <p:cNvPr id="5" name="Oval 4"/>
          <p:cNvSpPr/>
          <p:nvPr/>
        </p:nvSpPr>
        <p:spPr bwMode="auto">
          <a:xfrm>
            <a:off x="3539406" y="3356070"/>
            <a:ext cx="228600" cy="228600"/>
          </a:xfrm>
          <a:prstGeom prst="ellips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13" name="Oval 12"/>
          <p:cNvSpPr/>
          <p:nvPr/>
        </p:nvSpPr>
        <p:spPr bwMode="auto">
          <a:xfrm>
            <a:off x="3485413" y="5244236"/>
            <a:ext cx="228600" cy="228600"/>
          </a:xfrm>
          <a:prstGeom prst="ellips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6" name="Line Callout 1 (Border and Accent Bar) 5"/>
          <p:cNvSpPr/>
          <p:nvPr/>
        </p:nvSpPr>
        <p:spPr bwMode="auto">
          <a:xfrm>
            <a:off x="4530003" y="2345702"/>
            <a:ext cx="1993031" cy="929012"/>
          </a:xfrm>
          <a:prstGeom prst="accentBorderCallout1">
            <a:avLst/>
          </a:prstGeom>
          <a:solidFill>
            <a:srgbClr val="912C2F"/>
          </a:solidFill>
          <a:ln w="57150">
            <a:solidFill>
              <a:srgbClr val="912C2F"/>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Full Control</a:t>
            </a:r>
          </a:p>
        </p:txBody>
      </p:sp>
      <p:sp>
        <p:nvSpPr>
          <p:cNvPr id="15" name="Line Callout 1 (Border and Accent Bar) 14"/>
          <p:cNvSpPr/>
          <p:nvPr/>
        </p:nvSpPr>
        <p:spPr bwMode="auto">
          <a:xfrm>
            <a:off x="4480075" y="4172752"/>
            <a:ext cx="1993031" cy="929012"/>
          </a:xfrm>
          <a:prstGeom prst="accentBorderCallout1">
            <a:avLst/>
          </a:prstGeom>
          <a:solidFill>
            <a:srgbClr val="002060"/>
          </a:solidFill>
          <a:ln w="57150">
            <a:solidFill>
              <a:srgbClr val="002060"/>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Read</a:t>
            </a:r>
          </a:p>
          <a:p>
            <a:pPr algn="ctr" defTabSz="932290"/>
            <a:r>
              <a:rPr lang="en-US" sz="2448" dirty="0">
                <a:gradFill>
                  <a:gsLst>
                    <a:gs pos="0">
                      <a:srgbClr val="FFFFFF"/>
                    </a:gs>
                    <a:gs pos="100000">
                      <a:srgbClr val="FFFFFF"/>
                    </a:gs>
                  </a:gsLst>
                  <a:lin ang="5400000" scaled="0"/>
                </a:gradFill>
              </a:rPr>
              <a:t>Contribute</a:t>
            </a:r>
          </a:p>
        </p:txBody>
      </p:sp>
      <p:sp>
        <p:nvSpPr>
          <p:cNvPr id="20" name="TextBox 19"/>
          <p:cNvSpPr txBox="1"/>
          <p:nvPr/>
        </p:nvSpPr>
        <p:spPr>
          <a:xfrm>
            <a:off x="3442361" y="1332130"/>
            <a:ext cx="6754042"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chemeClr val="bg1"/>
                </a:solidFill>
              </a:rPr>
              <a:t>SharePoint Online		  Windows Azure</a:t>
            </a:r>
          </a:p>
        </p:txBody>
      </p:sp>
    </p:spTree>
    <p:extLst>
      <p:ext uri="{BB962C8B-B14F-4D97-AF65-F5344CB8AC3E}">
        <p14:creationId xmlns:p14="http://schemas.microsoft.com/office/powerpoint/2010/main" val="2477468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What just happened? </a:t>
            </a:r>
            <a:endParaRPr lang="en-US" dirty="0"/>
          </a:p>
        </p:txBody>
      </p:sp>
      <p:sp>
        <p:nvSpPr>
          <p:cNvPr id="4" name="Sharepoint Server Container"/>
          <p:cNvSpPr/>
          <p:nvPr/>
        </p:nvSpPr>
        <p:spPr bwMode="auto">
          <a:xfrm>
            <a:off x="3015474" y="1407941"/>
            <a:ext cx="3788701" cy="5440186"/>
          </a:xfrm>
          <a:prstGeom prst="roundRect">
            <a:avLst>
              <a:gd name="adj" fmla="val 0"/>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6" name="Sharepoint Server Container"/>
          <p:cNvSpPr/>
          <p:nvPr/>
        </p:nvSpPr>
        <p:spPr bwMode="auto">
          <a:xfrm>
            <a:off x="6815448" y="1409876"/>
            <a:ext cx="4127189" cy="5440186"/>
          </a:xfrm>
          <a:prstGeom prst="roundRect">
            <a:avLst>
              <a:gd name="adj" fmla="val 0"/>
            </a:avLst>
          </a:prstGeom>
          <a:solidFill>
            <a:srgbClr val="002060"/>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8" name="Rounded Rectangle 17"/>
          <p:cNvSpPr/>
          <p:nvPr/>
        </p:nvSpPr>
        <p:spPr bwMode="auto">
          <a:xfrm>
            <a:off x="3326953" y="2069172"/>
            <a:ext cx="2815084" cy="4408777"/>
          </a:xfrm>
          <a:prstGeom prst="roundRect">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Access Services App</a:t>
            </a:r>
            <a:endParaRPr lang="en-US" sz="2000" b="1" dirty="0">
              <a:gradFill>
                <a:gsLst>
                  <a:gs pos="0">
                    <a:srgbClr val="FFFFFF"/>
                  </a:gs>
                  <a:gs pos="100000">
                    <a:srgbClr val="FFFFFF"/>
                  </a:gs>
                </a:gsLst>
                <a:lin ang="5400000" scaled="0"/>
              </a:gradFill>
            </a:endParaRPr>
          </a:p>
        </p:txBody>
      </p:sp>
      <p:sp>
        <p:nvSpPr>
          <p:cNvPr id="19" name="Flowchart: Magnetic Disk 18"/>
          <p:cNvSpPr/>
          <p:nvPr/>
        </p:nvSpPr>
        <p:spPr bwMode="auto">
          <a:xfrm>
            <a:off x="8223651" y="2430462"/>
            <a:ext cx="2337986" cy="3733800"/>
          </a:xfrm>
          <a:prstGeom prst="flowChartMagneticDisk">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SQL DB</a:t>
            </a:r>
            <a:endParaRPr lang="en-US" sz="2000" dirty="0">
              <a:gradFill>
                <a:gsLst>
                  <a:gs pos="0">
                    <a:srgbClr val="FFFFFF"/>
                  </a:gs>
                  <a:gs pos="100000">
                    <a:srgbClr val="FFFFFF"/>
                  </a:gs>
                </a:gsLst>
                <a:lin ang="5400000" scaled="0"/>
              </a:gradFill>
            </a:endParaRPr>
          </a:p>
        </p:txBody>
      </p:sp>
      <p:sp>
        <p:nvSpPr>
          <p:cNvPr id="26" name="Left-Right Arrow 25"/>
          <p:cNvSpPr/>
          <p:nvPr/>
        </p:nvSpPr>
        <p:spPr bwMode="auto">
          <a:xfrm>
            <a:off x="6401535" y="3836766"/>
            <a:ext cx="1735594" cy="1149068"/>
          </a:xfrm>
          <a:prstGeom prst="leftRightArrow">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7" name="Pentagon 26"/>
          <p:cNvSpPr/>
          <p:nvPr/>
        </p:nvSpPr>
        <p:spPr bwMode="auto">
          <a:xfrm>
            <a:off x="262498" y="2818120"/>
            <a:ext cx="3288739" cy="1304501"/>
          </a:xfrm>
          <a:prstGeom prst="homePlat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Access </a:t>
            </a:r>
            <a:r>
              <a:rPr lang="en-US" sz="2448" dirty="0" smtClean="0">
                <a:gradFill>
                  <a:gsLst>
                    <a:gs pos="0">
                      <a:srgbClr val="FFFFFF"/>
                    </a:gs>
                    <a:gs pos="100000">
                      <a:srgbClr val="FFFFFF"/>
                    </a:gs>
                  </a:gsLst>
                  <a:lin ang="5400000" scaled="0"/>
                </a:gradFill>
              </a:rPr>
              <a:t>Client</a:t>
            </a:r>
          </a:p>
          <a:p>
            <a:pPr algn="ctr" defTabSz="932290"/>
            <a:r>
              <a:rPr lang="en-US" sz="2448" dirty="0" smtClean="0">
                <a:gradFill>
                  <a:gsLst>
                    <a:gs pos="0">
                      <a:srgbClr val="FFFFFF"/>
                    </a:gs>
                    <a:gs pos="100000">
                      <a:srgbClr val="FFFFFF"/>
                    </a:gs>
                  </a:gsLst>
                  <a:lin ang="5400000" scaled="0"/>
                </a:gradFill>
              </a:rPr>
              <a:t>(to design the app)</a:t>
            </a:r>
            <a:endParaRPr lang="en-US" sz="2448" dirty="0">
              <a:gradFill>
                <a:gsLst>
                  <a:gs pos="0">
                    <a:srgbClr val="FFFFFF"/>
                  </a:gs>
                  <a:gs pos="100000">
                    <a:srgbClr val="FFFFFF"/>
                  </a:gs>
                </a:gsLst>
                <a:lin ang="5400000" scaled="0"/>
              </a:gradFill>
            </a:endParaRPr>
          </a:p>
        </p:txBody>
      </p:sp>
      <p:sp>
        <p:nvSpPr>
          <p:cNvPr id="28" name="Pentagon 27"/>
          <p:cNvSpPr/>
          <p:nvPr/>
        </p:nvSpPr>
        <p:spPr bwMode="auto">
          <a:xfrm>
            <a:off x="224452" y="4706285"/>
            <a:ext cx="3288739" cy="1304502"/>
          </a:xfrm>
          <a:prstGeom prst="homePlat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Web Browser</a:t>
            </a:r>
            <a:br>
              <a:rPr lang="en-US" sz="2448" dirty="0" smtClean="0">
                <a:gradFill>
                  <a:gsLst>
                    <a:gs pos="0">
                      <a:srgbClr val="FFFFFF"/>
                    </a:gs>
                    <a:gs pos="100000">
                      <a:srgbClr val="FFFFFF"/>
                    </a:gs>
                  </a:gsLst>
                  <a:lin ang="5400000" scaled="0"/>
                </a:gradFill>
              </a:rPr>
            </a:br>
            <a:r>
              <a:rPr lang="en-US" sz="2448" dirty="0" smtClean="0">
                <a:gradFill>
                  <a:gsLst>
                    <a:gs pos="0">
                      <a:srgbClr val="FFFFFF"/>
                    </a:gs>
                    <a:gs pos="100000">
                      <a:srgbClr val="FFFFFF"/>
                    </a:gs>
                  </a:gsLst>
                  <a:lin ang="5400000" scaled="0"/>
                </a:gradFill>
              </a:rPr>
              <a:t>(to run the app)</a:t>
            </a:r>
            <a:endParaRPr lang="en-US" sz="2448" dirty="0">
              <a:gradFill>
                <a:gsLst>
                  <a:gs pos="0">
                    <a:srgbClr val="FFFFFF"/>
                  </a:gs>
                  <a:gs pos="100000">
                    <a:srgbClr val="FFFFFF"/>
                  </a:gs>
                </a:gsLst>
                <a:lin ang="5400000" scaled="0"/>
              </a:gradFill>
            </a:endParaRPr>
          </a:p>
        </p:txBody>
      </p:sp>
      <p:sp>
        <p:nvSpPr>
          <p:cNvPr id="5" name="Oval 4"/>
          <p:cNvSpPr/>
          <p:nvPr/>
        </p:nvSpPr>
        <p:spPr bwMode="auto">
          <a:xfrm>
            <a:off x="3539406" y="3356070"/>
            <a:ext cx="228600" cy="228600"/>
          </a:xfrm>
          <a:prstGeom prst="ellips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13" name="Oval 12"/>
          <p:cNvSpPr/>
          <p:nvPr/>
        </p:nvSpPr>
        <p:spPr bwMode="auto">
          <a:xfrm>
            <a:off x="3485413" y="5244236"/>
            <a:ext cx="228600" cy="228600"/>
          </a:xfrm>
          <a:prstGeom prst="ellips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6" name="Line Callout 1 (Border and Accent Bar) 5"/>
          <p:cNvSpPr/>
          <p:nvPr/>
        </p:nvSpPr>
        <p:spPr bwMode="auto">
          <a:xfrm>
            <a:off x="4530003" y="2345702"/>
            <a:ext cx="1993031" cy="929012"/>
          </a:xfrm>
          <a:prstGeom prst="accentBorderCallout1">
            <a:avLst/>
          </a:prstGeom>
          <a:solidFill>
            <a:srgbClr val="912C2F"/>
          </a:solidFill>
          <a:ln w="57150">
            <a:solidFill>
              <a:srgbClr val="912C2F"/>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Full Control</a:t>
            </a:r>
          </a:p>
        </p:txBody>
      </p:sp>
      <p:sp>
        <p:nvSpPr>
          <p:cNvPr id="15" name="Line Callout 1 (Border and Accent Bar) 14"/>
          <p:cNvSpPr/>
          <p:nvPr/>
        </p:nvSpPr>
        <p:spPr bwMode="auto">
          <a:xfrm>
            <a:off x="4480075" y="4172752"/>
            <a:ext cx="1993031" cy="929012"/>
          </a:xfrm>
          <a:prstGeom prst="accentBorderCallout1">
            <a:avLst/>
          </a:prstGeom>
          <a:solidFill>
            <a:srgbClr val="002060"/>
          </a:solidFill>
          <a:ln w="57150">
            <a:solidFill>
              <a:srgbClr val="002060"/>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Read</a:t>
            </a:r>
          </a:p>
          <a:p>
            <a:pPr algn="ctr" defTabSz="932290"/>
            <a:r>
              <a:rPr lang="en-US" sz="2448" dirty="0">
                <a:gradFill>
                  <a:gsLst>
                    <a:gs pos="0">
                      <a:srgbClr val="FFFFFF"/>
                    </a:gs>
                    <a:gs pos="100000">
                      <a:srgbClr val="FFFFFF"/>
                    </a:gs>
                  </a:gsLst>
                  <a:lin ang="5400000" scaled="0"/>
                </a:gradFill>
              </a:rPr>
              <a:t>Contribute</a:t>
            </a:r>
          </a:p>
        </p:txBody>
      </p:sp>
      <p:sp>
        <p:nvSpPr>
          <p:cNvPr id="14" name="Pentagon 13"/>
          <p:cNvSpPr/>
          <p:nvPr/>
        </p:nvSpPr>
        <p:spPr bwMode="auto">
          <a:xfrm rot="16200000">
            <a:off x="8456606" y="5185864"/>
            <a:ext cx="1771664" cy="1371603"/>
          </a:xfrm>
          <a:prstGeom prst="homePlate">
            <a:avLst/>
          </a:prstGeom>
          <a:solidFill>
            <a:schemeClr val="accent5">
              <a:lumMod val="75000"/>
            </a:schemeClr>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vert"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ODBC Access</a:t>
            </a:r>
          </a:p>
        </p:txBody>
      </p:sp>
      <p:sp>
        <p:nvSpPr>
          <p:cNvPr id="20" name="Line Callout 1 (Border and Accent Bar) 19"/>
          <p:cNvSpPr/>
          <p:nvPr/>
        </p:nvSpPr>
        <p:spPr bwMode="auto">
          <a:xfrm>
            <a:off x="10104437" y="3649662"/>
            <a:ext cx="1993031" cy="929012"/>
          </a:xfrm>
          <a:prstGeom prst="accentBorderCallout1">
            <a:avLst/>
          </a:prstGeom>
          <a:solidFill>
            <a:schemeClr val="accent5">
              <a:lumMod val="75000"/>
            </a:schemeClr>
          </a:solidFill>
          <a:ln w="57150">
            <a:solidFill>
              <a:schemeClr val="accent5">
                <a:lumMod val="75000"/>
              </a:schemeClr>
            </a:solid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SQL </a:t>
            </a:r>
            <a:r>
              <a:rPr lang="en-US" sz="2448" dirty="0" err="1" smtClean="0">
                <a:gradFill>
                  <a:gsLst>
                    <a:gs pos="0">
                      <a:srgbClr val="FFFFFF"/>
                    </a:gs>
                    <a:gs pos="100000">
                      <a:srgbClr val="FFFFFF"/>
                    </a:gs>
                  </a:gsLst>
                  <a:lin ang="5400000" scaled="0"/>
                </a:gradFill>
              </a:rPr>
              <a:t>Auth</a:t>
            </a:r>
            <a:endParaRPr lang="en-US" sz="2448" dirty="0">
              <a:gradFill>
                <a:gsLst>
                  <a:gs pos="0">
                    <a:srgbClr val="FFFFFF"/>
                  </a:gs>
                  <a:gs pos="100000">
                    <a:srgbClr val="FFFFFF"/>
                  </a:gs>
                </a:gsLst>
                <a:lin ang="5400000" scaled="0"/>
              </a:gradFill>
            </a:endParaRPr>
          </a:p>
        </p:txBody>
      </p:sp>
      <p:sp>
        <p:nvSpPr>
          <p:cNvPr id="21" name="Oval 20"/>
          <p:cNvSpPr/>
          <p:nvPr/>
        </p:nvSpPr>
        <p:spPr bwMode="auto">
          <a:xfrm>
            <a:off x="9237335" y="4792662"/>
            <a:ext cx="228600" cy="228600"/>
          </a:xfrm>
          <a:prstGeom prst="ellipse">
            <a:avLst/>
          </a:prstGeom>
          <a:solidFill>
            <a:schemeClr val="accent5">
              <a:lumMod val="75000"/>
            </a:schemeClr>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22" name="TextBox 21"/>
          <p:cNvSpPr txBox="1"/>
          <p:nvPr/>
        </p:nvSpPr>
        <p:spPr>
          <a:xfrm>
            <a:off x="3442361" y="1332130"/>
            <a:ext cx="6754042"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chemeClr val="bg1"/>
                </a:solidFill>
              </a:rPr>
              <a:t>SharePoint Online		  Windows Azure</a:t>
            </a:r>
          </a:p>
        </p:txBody>
      </p:sp>
    </p:spTree>
    <p:extLst>
      <p:ext uri="{BB962C8B-B14F-4D97-AF65-F5344CB8AC3E}">
        <p14:creationId xmlns:p14="http://schemas.microsoft.com/office/powerpoint/2010/main" val="3601986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2694" y="840315"/>
            <a:ext cx="6771089" cy="531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80884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2021522" y="1632056"/>
            <a:ext cx="8393430" cy="4616063"/>
          </a:xfrm>
          <a:prstGeom prst="rect">
            <a:avLst/>
          </a:prstGeom>
        </p:spPr>
        <p:txBody>
          <a:bodyPr/>
          <a:lstStyle/>
          <a:p>
            <a:endParaRPr lang="en-US"/>
          </a:p>
        </p:txBody>
      </p:sp>
      <p:pic>
        <p:nvPicPr>
          <p:cNvPr id="2050" name="Picture 2" descr="http://www.stat.auckland.ac.nz/~paul/ItDT/HTML/authorgend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6408" y="2253791"/>
            <a:ext cx="6994525" cy="2914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7089060"/>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2021522" y="1632056"/>
            <a:ext cx="8393430" cy="4616063"/>
          </a:xfrm>
          <a:prstGeom prst="rect">
            <a:avLst/>
          </a:prstGeom>
        </p:spPr>
        <p:txBody>
          <a:bodyPr/>
          <a:lstStyle/>
          <a:p>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2671" y="1355190"/>
            <a:ext cx="8131135" cy="4284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1755172"/>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2021522" y="1632056"/>
            <a:ext cx="8393430" cy="4616063"/>
          </a:xfrm>
          <a:prstGeom prst="rect">
            <a:avLst/>
          </a:prstGeom>
        </p:spPr>
        <p:txBody>
          <a:bodyPr/>
          <a:lstStyle/>
          <a:p>
            <a:endParaRPr lang="en-US"/>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0102" y="1272615"/>
            <a:ext cx="7956272" cy="4449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466856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1646237" y="1668462"/>
          <a:ext cx="8393430" cy="3639860"/>
        </p:xfrm>
        <a:graphic>
          <a:graphicData uri="http://schemas.openxmlformats.org/drawingml/2006/table">
            <a:tbl>
              <a:tblPr bandRow="1">
                <a:tableStyleId>{5C22544A-7EE6-4342-B048-85BDC9FD1C3A}</a:tableStyleId>
              </a:tblPr>
              <a:tblGrid>
                <a:gridCol w="914400"/>
                <a:gridCol w="4468990"/>
                <a:gridCol w="1391579"/>
                <a:gridCol w="1618461"/>
              </a:tblGrid>
              <a:tr h="378222">
                <a:tc>
                  <a:txBody>
                    <a:bodyPr/>
                    <a:lstStyle/>
                    <a:p>
                      <a:r>
                        <a:rPr lang="en-US" sz="1400" dirty="0" smtClean="0"/>
                        <a:t>SPC010</a:t>
                      </a:r>
                      <a:endParaRPr lang="en-US" sz="1400" dirty="0"/>
                    </a:p>
                  </a:txBody>
                  <a:tcPr marL="93260" marR="93260" marT="46630" marB="46630"/>
                </a:tc>
                <a:tc>
                  <a:txBody>
                    <a:bodyPr/>
                    <a:lstStyle/>
                    <a:p>
                      <a:r>
                        <a:rPr lang="en-US" sz="1400" dirty="0" smtClean="0"/>
                        <a:t>An overview of developing SharePoint-hosted</a:t>
                      </a:r>
                      <a:r>
                        <a:rPr lang="en-US" sz="1400" baseline="0" dirty="0" smtClean="0"/>
                        <a:t> apps</a:t>
                      </a:r>
                      <a:endParaRPr lang="en-US" sz="1400" dirty="0"/>
                    </a:p>
                  </a:txBody>
                  <a:tcPr marL="93260" marR="93260" marT="46630" marB="46630"/>
                </a:tc>
                <a:tc>
                  <a:txBody>
                    <a:bodyPr/>
                    <a:lstStyle/>
                    <a:p>
                      <a:r>
                        <a:rPr lang="en-US" sz="1400" dirty="0" smtClean="0"/>
                        <a:t>Tuesday</a:t>
                      </a:r>
                      <a:r>
                        <a:rPr lang="en-US" sz="1400" baseline="0" dirty="0" smtClean="0"/>
                        <a:t> 1:45pm</a:t>
                      </a:r>
                      <a:endParaRPr lang="en-US" sz="1400" dirty="0"/>
                    </a:p>
                  </a:txBody>
                  <a:tcPr marL="93260" marR="93260" marT="46630" marB="46630"/>
                </a:tc>
                <a:tc>
                  <a:txBody>
                    <a:bodyPr/>
                    <a:lstStyle/>
                    <a:p>
                      <a:r>
                        <a:rPr lang="en-US" sz="1400" dirty="0" smtClean="0"/>
                        <a:t>South Seas CDFJI</a:t>
                      </a:r>
                      <a:endParaRPr lang="en-US" sz="1400" dirty="0"/>
                    </a:p>
                  </a:txBody>
                  <a:tcPr marL="93260" marR="93260" marT="46630" marB="46630"/>
                </a:tc>
              </a:tr>
              <a:tr h="378222">
                <a:tc>
                  <a:txBody>
                    <a:bodyPr/>
                    <a:lstStyle/>
                    <a:p>
                      <a:r>
                        <a:rPr lang="en-US" sz="1400" dirty="0" smtClean="0"/>
                        <a:t>SPC133</a:t>
                      </a:r>
                      <a:endParaRPr lang="en-US" sz="1400" dirty="0"/>
                    </a:p>
                  </a:txBody>
                  <a:tcPr marL="93260" marR="93260" marT="46630" marB="46630"/>
                </a:tc>
                <a:tc>
                  <a:txBody>
                    <a:bodyPr/>
                    <a:lstStyle/>
                    <a:p>
                      <a:r>
                        <a:rPr lang="en-US" sz="1400" dirty="0" smtClean="0"/>
                        <a:t>Introduction to the Cloud App Model for Office and SharePoint – Part 1</a:t>
                      </a:r>
                      <a:endParaRPr lang="en-US" sz="1400" dirty="0"/>
                    </a:p>
                  </a:txBody>
                  <a:tcPr marL="93260" marR="93260" marT="46630" marB="46630"/>
                </a:tc>
                <a:tc>
                  <a:txBody>
                    <a:bodyPr/>
                    <a:lstStyle/>
                    <a:p>
                      <a:r>
                        <a:rPr lang="en-US" sz="1400" dirty="0" smtClean="0"/>
                        <a:t>Monday</a:t>
                      </a:r>
                      <a:r>
                        <a:rPr lang="en-US" sz="1400" baseline="0" dirty="0" smtClean="0"/>
                        <a:t> 2:00pm</a:t>
                      </a:r>
                      <a:endParaRPr lang="en-US" sz="1400" dirty="0"/>
                    </a:p>
                  </a:txBody>
                  <a:tcPr marL="93260" marR="93260" marT="46630" marB="46630"/>
                </a:tc>
                <a:tc>
                  <a:txBody>
                    <a:bodyPr/>
                    <a:lstStyle/>
                    <a:p>
                      <a:r>
                        <a:rPr lang="en-US" sz="1400" dirty="0" smtClean="0"/>
                        <a:t>South Seas</a:t>
                      </a:r>
                      <a:endParaRPr lang="en-US" sz="1400" dirty="0"/>
                    </a:p>
                  </a:txBody>
                  <a:tcPr marL="93260" marR="93260" marT="46630" marB="46630"/>
                </a:tc>
              </a:tr>
              <a:tr h="378222">
                <a:tc>
                  <a:txBody>
                    <a:bodyPr/>
                    <a:lstStyle/>
                    <a:p>
                      <a:r>
                        <a:rPr lang="en-US" sz="1400" dirty="0" smtClean="0"/>
                        <a:t>SPC 134</a:t>
                      </a:r>
                      <a:endParaRPr lang="en-US" sz="1400" dirty="0"/>
                    </a:p>
                  </a:txBody>
                  <a:tcPr marL="93260" marR="93260"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Introduction to the Cloud App Model for Office and SharePoint – Part 2</a:t>
                      </a:r>
                    </a:p>
                  </a:txBody>
                  <a:tcPr marL="93260" marR="93260" marT="46630" marB="46630"/>
                </a:tc>
                <a:tc>
                  <a:txBody>
                    <a:bodyPr/>
                    <a:lstStyle/>
                    <a:p>
                      <a:r>
                        <a:rPr lang="en-US" sz="1400" dirty="0" smtClean="0"/>
                        <a:t>Monday 3:45pm</a:t>
                      </a:r>
                      <a:endParaRPr lang="en-US" sz="1400" dirty="0"/>
                    </a:p>
                  </a:txBody>
                  <a:tcPr marL="93260" marR="93260" marT="46630" marB="46630"/>
                </a:tc>
                <a:tc>
                  <a:txBody>
                    <a:bodyPr/>
                    <a:lstStyle/>
                    <a:p>
                      <a:r>
                        <a:rPr lang="en-US" sz="1400" dirty="0" smtClean="0"/>
                        <a:t>South Seas</a:t>
                      </a:r>
                      <a:endParaRPr lang="en-US" sz="1400" dirty="0"/>
                    </a:p>
                  </a:txBody>
                  <a:tcPr marL="93260" marR="93260" marT="46630" marB="46630"/>
                </a:tc>
              </a:tr>
              <a:tr h="378222">
                <a:tc>
                  <a:txBody>
                    <a:bodyPr/>
                    <a:lstStyle/>
                    <a:p>
                      <a:r>
                        <a:rPr lang="en-US" sz="1400" dirty="0" smtClean="0"/>
                        <a:t>SPC029</a:t>
                      </a:r>
                      <a:endParaRPr lang="en-US" sz="1400" dirty="0"/>
                    </a:p>
                  </a:txBody>
                  <a:tcPr marL="93260" marR="93260" marT="46630" marB="46630"/>
                </a:tc>
                <a:tc>
                  <a:txBody>
                    <a:bodyPr/>
                    <a:lstStyle/>
                    <a:p>
                      <a:r>
                        <a:rPr lang="en-US" sz="1400" dirty="0" smtClean="0"/>
                        <a:t>Building auto-hosted apps for SharePoint</a:t>
                      </a:r>
                      <a:endParaRPr lang="en-US" sz="1400" dirty="0"/>
                    </a:p>
                  </a:txBody>
                  <a:tcPr marL="93260" marR="93260" marT="46630" marB="46630"/>
                </a:tc>
                <a:tc>
                  <a:txBody>
                    <a:bodyPr/>
                    <a:lstStyle/>
                    <a:p>
                      <a:r>
                        <a:rPr lang="en-US" sz="1400" dirty="0" smtClean="0"/>
                        <a:t>Tuesday 1:45pm</a:t>
                      </a:r>
                      <a:endParaRPr lang="en-US" sz="1400" dirty="0"/>
                    </a:p>
                  </a:txBody>
                  <a:tcPr marL="93260" marR="93260" marT="46630" marB="46630"/>
                </a:tc>
                <a:tc>
                  <a:txBody>
                    <a:bodyPr/>
                    <a:lstStyle/>
                    <a:p>
                      <a:r>
                        <a:rPr lang="en-US" sz="1400" dirty="0" smtClean="0"/>
                        <a:t>Banyan ABCD</a:t>
                      </a:r>
                      <a:endParaRPr lang="en-US" sz="1400" dirty="0"/>
                    </a:p>
                  </a:txBody>
                  <a:tcPr marL="93260" marR="93260" marT="46630" marB="46630"/>
                </a:tc>
              </a:tr>
              <a:tr h="378222">
                <a:tc>
                  <a:txBody>
                    <a:bodyPr/>
                    <a:lstStyle/>
                    <a:p>
                      <a:r>
                        <a:rPr lang="en-US" sz="1400" dirty="0" smtClean="0"/>
                        <a:t>SPC240</a:t>
                      </a:r>
                      <a:endParaRPr lang="en-US" sz="1400" dirty="0"/>
                    </a:p>
                  </a:txBody>
                  <a:tcPr marL="93260" marR="93260" marT="46630" marB="46630"/>
                </a:tc>
                <a:tc>
                  <a:txBody>
                    <a:bodyPr/>
                    <a:lstStyle/>
                    <a:p>
                      <a:r>
                        <a:rPr lang="en-US" sz="1400" dirty="0" smtClean="0"/>
                        <a:t>Understanding and Maintaining SharePoint Apps for IT Professionals </a:t>
                      </a:r>
                      <a:endParaRPr lang="en-US" sz="1400" dirty="0"/>
                    </a:p>
                  </a:txBody>
                  <a:tcPr marL="93260" marR="93260" marT="46630" marB="46630"/>
                </a:tc>
                <a:tc>
                  <a:txBody>
                    <a:bodyPr/>
                    <a:lstStyle/>
                    <a:p>
                      <a:r>
                        <a:rPr lang="en-US" sz="1400" dirty="0" smtClean="0"/>
                        <a:t>Tuesday 5:00pm</a:t>
                      </a:r>
                      <a:endParaRPr lang="en-US" sz="1400" dirty="0"/>
                    </a:p>
                  </a:txBody>
                  <a:tcPr marL="93260" marR="93260" marT="46630" marB="46630"/>
                </a:tc>
                <a:tc>
                  <a:txBody>
                    <a:bodyPr/>
                    <a:lstStyle/>
                    <a:p>
                      <a:r>
                        <a:rPr lang="en-US" sz="1400" dirty="0" smtClean="0"/>
                        <a:t>Mandalay</a:t>
                      </a:r>
                      <a:r>
                        <a:rPr lang="en-US" sz="1400" baseline="0" dirty="0" smtClean="0"/>
                        <a:t> Bay Ballroom H</a:t>
                      </a:r>
                      <a:endParaRPr lang="en-US" sz="1400" dirty="0"/>
                    </a:p>
                  </a:txBody>
                  <a:tcPr marL="93260" marR="93260" marT="46630" marB="46630"/>
                </a:tc>
              </a:tr>
              <a:tr h="378222">
                <a:tc>
                  <a:txBody>
                    <a:bodyPr/>
                    <a:lstStyle/>
                    <a:p>
                      <a:r>
                        <a:rPr lang="en-US" sz="1400" dirty="0" smtClean="0"/>
                        <a:t>SPC260</a:t>
                      </a:r>
                      <a:endParaRPr lang="en-US" sz="1400" dirty="0"/>
                    </a:p>
                  </a:txBody>
                  <a:tcPr marL="93260" marR="93260" marT="46630" marB="46630"/>
                </a:tc>
                <a:tc>
                  <a:txBody>
                    <a:bodyPr/>
                    <a:lstStyle/>
                    <a:p>
                      <a:r>
                        <a:rPr lang="en-US" sz="1400" dirty="0" smtClean="0"/>
                        <a:t>What's New in Spreadsheet Management for Office and SharePoint </a:t>
                      </a:r>
                      <a:endParaRPr lang="en-US" sz="1400" dirty="0"/>
                    </a:p>
                  </a:txBody>
                  <a:tcPr marL="93260" marR="93260" marT="46630" marB="46630"/>
                </a:tc>
                <a:tc>
                  <a:txBody>
                    <a:bodyPr/>
                    <a:lstStyle/>
                    <a:p>
                      <a:r>
                        <a:rPr lang="en-US" sz="1400" dirty="0" smtClean="0"/>
                        <a:t>Wednesday 10:30am</a:t>
                      </a:r>
                      <a:endParaRPr lang="en-US" sz="1400" dirty="0"/>
                    </a:p>
                  </a:txBody>
                  <a:tcPr marL="93260" marR="93260" marT="46630" marB="46630"/>
                </a:tc>
                <a:tc>
                  <a:txBody>
                    <a:bodyPr/>
                    <a:lstStyle/>
                    <a:p>
                      <a:r>
                        <a:rPr lang="en-US" sz="1400" dirty="0" smtClean="0"/>
                        <a:t>Islander IED</a:t>
                      </a:r>
                      <a:endParaRPr lang="en-US" sz="1400" dirty="0"/>
                    </a:p>
                  </a:txBody>
                  <a:tcPr marL="93260" marR="93260" marT="46630" marB="46630"/>
                </a:tc>
              </a:tr>
              <a:tr h="378222">
                <a:tc>
                  <a:txBody>
                    <a:bodyPr/>
                    <a:lstStyle/>
                    <a:p>
                      <a:r>
                        <a:rPr lang="en-US" sz="1400" dirty="0" smtClean="0"/>
                        <a:t>SPC106</a:t>
                      </a:r>
                      <a:endParaRPr lang="en-US" sz="1400" dirty="0"/>
                    </a:p>
                  </a:txBody>
                  <a:tcPr marL="93260" marR="93260" marT="46630" marB="46630"/>
                </a:tc>
                <a:tc>
                  <a:txBody>
                    <a:bodyPr/>
                    <a:lstStyle/>
                    <a:p>
                      <a:r>
                        <a:rPr lang="en-US" sz="1400" dirty="0" smtClean="0"/>
                        <a:t>Getting Your Apps into the Office and SharePoint Store </a:t>
                      </a:r>
                      <a:endParaRPr lang="en-US" sz="1400" dirty="0"/>
                    </a:p>
                  </a:txBody>
                  <a:tcPr marL="93260" marR="93260" marT="46630" marB="46630"/>
                </a:tc>
                <a:tc>
                  <a:txBody>
                    <a:bodyPr/>
                    <a:lstStyle/>
                    <a:p>
                      <a:r>
                        <a:rPr lang="en-US" sz="1400" dirty="0" smtClean="0"/>
                        <a:t>Thursday 12:00pm</a:t>
                      </a:r>
                      <a:endParaRPr lang="en-US" sz="1400" dirty="0"/>
                    </a:p>
                  </a:txBody>
                  <a:tcPr marL="93260" marR="93260" marT="46630" marB="46630"/>
                </a:tc>
                <a:tc>
                  <a:txBody>
                    <a:bodyPr/>
                    <a:lstStyle/>
                    <a:p>
                      <a:r>
                        <a:rPr lang="en-US" sz="1400" dirty="0" smtClean="0"/>
                        <a:t>South Seas E</a:t>
                      </a:r>
                      <a:endParaRPr lang="en-US" sz="1400" dirty="0"/>
                    </a:p>
                  </a:txBody>
                  <a:tcPr marL="93260" marR="93260" marT="46630" marB="46630"/>
                </a:tc>
              </a:tr>
            </a:tbl>
          </a:graphicData>
        </a:graphic>
      </p:graphicFrame>
    </p:spTree>
    <p:extLst>
      <p:ext uri="{BB962C8B-B14F-4D97-AF65-F5344CB8AC3E}">
        <p14:creationId xmlns:p14="http://schemas.microsoft.com/office/powerpoint/2010/main" val="414660544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Apps for SharePoint in 60s</a:t>
            </a:r>
            <a:endParaRPr lang="en-US" dirty="0"/>
          </a:p>
        </p:txBody>
      </p:sp>
      <p:sp>
        <p:nvSpPr>
          <p:cNvPr id="5" name="Text Placeholder 4"/>
          <p:cNvSpPr>
            <a:spLocks noGrp="1"/>
          </p:cNvSpPr>
          <p:nvPr>
            <p:ph type="body" sz="quarter" idx="12"/>
          </p:nvPr>
        </p:nvSpPr>
        <p:spPr/>
        <p:txBody>
          <a:bodyPr/>
          <a:lstStyle/>
          <a:p>
            <a:r>
              <a:rPr lang="en-US" dirty="0" smtClean="0"/>
              <a:t>Steve Greenberg, Kevin Nickel</a:t>
            </a:r>
          </a:p>
          <a:p>
            <a:r>
              <a:rPr lang="en-US" dirty="0" smtClean="0"/>
              <a:t>Microsoft Access Services Team</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The Access mission</a:t>
            </a:r>
            <a:endParaRPr lang="en-US" dirty="0"/>
          </a:p>
        </p:txBody>
      </p:sp>
      <p:sp>
        <p:nvSpPr>
          <p:cNvPr id="9" name="Rectangle 8"/>
          <p:cNvSpPr/>
          <p:nvPr/>
        </p:nvSpPr>
        <p:spPr bwMode="auto">
          <a:xfrm>
            <a:off x="2941637" y="3415752"/>
            <a:ext cx="8229600" cy="1714253"/>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800" b="1" dirty="0" smtClean="0">
                <a:gradFill>
                  <a:gsLst>
                    <a:gs pos="0">
                      <a:srgbClr val="FFFFFF"/>
                    </a:gs>
                    <a:gs pos="100000">
                      <a:srgbClr val="FFFFFF"/>
                    </a:gs>
                  </a:gsLst>
                  <a:lin ang="5400000" scaled="0"/>
                </a:gradFill>
                <a:latin typeface="+mj-lt"/>
                <a:ea typeface="Segoe UI" pitchFamily="34" charset="0"/>
                <a:cs typeface="Segoe UI" pitchFamily="34" charset="0"/>
              </a:rPr>
              <a:t>Quickly</a:t>
            </a:r>
            <a:r>
              <a:rPr lang="en-US" sz="4800" dirty="0" smtClean="0">
                <a:gradFill>
                  <a:gsLst>
                    <a:gs pos="0">
                      <a:srgbClr val="FFFFFF"/>
                    </a:gs>
                    <a:gs pos="100000">
                      <a:srgbClr val="FFFFFF"/>
                    </a:gs>
                  </a:gsLst>
                  <a:lin ang="5400000" scaled="0"/>
                </a:gradFill>
                <a:latin typeface="+mj-lt"/>
                <a:ea typeface="Segoe UI" pitchFamily="34" charset="0"/>
                <a:cs typeface="Segoe UI" pitchFamily="34" charset="0"/>
              </a:rPr>
              <a:t> create business </a:t>
            </a:r>
            <a:r>
              <a:rPr lang="en-US" sz="4800" b="1" dirty="0" smtClean="0">
                <a:gradFill>
                  <a:gsLst>
                    <a:gs pos="0">
                      <a:srgbClr val="FFFFFF"/>
                    </a:gs>
                    <a:gs pos="100000">
                      <a:srgbClr val="FFFFFF"/>
                    </a:gs>
                  </a:gsLst>
                  <a:lin ang="5400000" scaled="0"/>
                </a:gradFill>
                <a:latin typeface="+mj-lt"/>
                <a:ea typeface="Segoe UI" pitchFamily="34" charset="0"/>
                <a:cs typeface="Segoe UI" pitchFamily="34" charset="0"/>
              </a:rPr>
              <a:t>value</a:t>
            </a:r>
            <a:r>
              <a:rPr lang="en-US" sz="4800" dirty="0" smtClean="0">
                <a:gradFill>
                  <a:gsLst>
                    <a:gs pos="0">
                      <a:srgbClr val="FFFFFF"/>
                    </a:gs>
                    <a:gs pos="100000">
                      <a:srgbClr val="FFFFFF"/>
                    </a:gs>
                  </a:gsLst>
                  <a:lin ang="5400000" scaled="0"/>
                </a:gradFill>
                <a:latin typeface="+mj-lt"/>
                <a:ea typeface="Segoe UI" pitchFamily="34" charset="0"/>
                <a:cs typeface="Segoe UI" pitchFamily="34" charset="0"/>
              </a:rPr>
              <a:t> with server-based apps.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637" y="3421062"/>
            <a:ext cx="1708943" cy="1708943"/>
          </a:xfrm>
          <a:prstGeom prst="rect">
            <a:avLst/>
          </a:prstGeom>
        </p:spPr>
      </p:pic>
    </p:spTree>
    <p:extLst>
      <p:ext uri="{BB962C8B-B14F-4D97-AF65-F5344CB8AC3E}">
        <p14:creationId xmlns:p14="http://schemas.microsoft.com/office/powerpoint/2010/main" val="2435740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Video: ToolTracker App</a:t>
            </a:r>
            <a:endParaRPr lang="en-US" dirty="0"/>
          </a:p>
        </p:txBody>
      </p:sp>
      <p:pic>
        <p:nvPicPr>
          <p:cNvPr id="3" name="Picture 2"/>
          <p:cNvPicPr>
            <a:picLocks noChangeAspect="1"/>
          </p:cNvPicPr>
          <p:nvPr/>
        </p:nvPicPr>
        <p:blipFill>
          <a:blip r:embed="rId3"/>
          <a:stretch>
            <a:fillRect/>
          </a:stretch>
        </p:blipFill>
        <p:spPr>
          <a:xfrm>
            <a:off x="683061" y="4945062"/>
            <a:ext cx="3096776" cy="1434848"/>
          </a:xfrm>
          <a:prstGeom prst="rect">
            <a:avLst/>
          </a:prstGeom>
        </p:spPr>
      </p:pic>
    </p:spTree>
    <p:extLst>
      <p:ext uri="{BB962C8B-B14F-4D97-AF65-F5344CB8AC3E}">
        <p14:creationId xmlns:p14="http://schemas.microsoft.com/office/powerpoint/2010/main" val="2782857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Today’s agenda</a:t>
            </a:r>
            <a:endParaRPr lang="en-US" dirty="0"/>
          </a:p>
        </p:txBody>
      </p:sp>
      <p:sp>
        <p:nvSpPr>
          <p:cNvPr id="22" name="Rectangle 21"/>
          <p:cNvSpPr/>
          <p:nvPr/>
        </p:nvSpPr>
        <p:spPr bwMode="auto">
          <a:xfrm>
            <a:off x="277040" y="3954463"/>
            <a:ext cx="2331721" cy="27432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Our promise: </a:t>
            </a:r>
          </a:p>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Build an app in 60 seconds. </a:t>
            </a:r>
          </a:p>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(Demo)</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2654324" y="3954463"/>
            <a:ext cx="2331721" cy="2743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400" dirty="0">
                <a:gradFill>
                  <a:gsLst>
                    <a:gs pos="0">
                      <a:srgbClr val="FFFFFF"/>
                    </a:gs>
                    <a:gs pos="100000">
                      <a:srgbClr val="FFFFFF"/>
                    </a:gs>
                  </a:gsLst>
                  <a:lin ang="5400000" scaled="0"/>
                </a:gradFill>
                <a:ea typeface="Segoe UI" pitchFamily="34" charset="0"/>
                <a:cs typeface="Segoe UI" pitchFamily="34" charset="0"/>
              </a:rPr>
              <a:t>App Schema</a:t>
            </a:r>
          </a:p>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r>
              <a:rPr lang="en-US" sz="2400" dirty="0">
                <a:gradFill>
                  <a:gsLst>
                    <a:gs pos="0">
                      <a:srgbClr val="FFFFFF"/>
                    </a:gs>
                    <a:gs pos="100000">
                      <a:srgbClr val="FFFFFF"/>
                    </a:gs>
                  </a:gsLst>
                  <a:lin ang="5400000" scaled="0"/>
                </a:gradFill>
                <a:ea typeface="Segoe UI" pitchFamily="34" charset="0"/>
                <a:cs typeface="Segoe UI" pitchFamily="34" charset="0"/>
              </a:rPr>
              <a:t>(Demo)</a:t>
            </a:r>
          </a:p>
        </p:txBody>
      </p:sp>
      <p:sp>
        <p:nvSpPr>
          <p:cNvPr id="29" name="Rectangle 28"/>
          <p:cNvSpPr/>
          <p:nvPr/>
        </p:nvSpPr>
        <p:spPr bwMode="auto">
          <a:xfrm>
            <a:off x="5031608" y="3954463"/>
            <a:ext cx="2331721" cy="27432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App UX</a:t>
            </a:r>
          </a:p>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(Demo)</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7427276" y="3954462"/>
            <a:ext cx="2331721" cy="2743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 Apps</a:t>
            </a: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612"/>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2506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Apps in 60s.</a:t>
            </a:r>
            <a:endParaRPr lang="en-US" dirty="0"/>
          </a:p>
        </p:txBody>
      </p:sp>
      <p:sp>
        <p:nvSpPr>
          <p:cNvPr id="5" name="Text Placeholder 4"/>
          <p:cNvSpPr>
            <a:spLocks noGrp="1"/>
          </p:cNvSpPr>
          <p:nvPr>
            <p:ph type="body" sz="quarter" idx="12"/>
          </p:nvPr>
        </p:nvSpPr>
        <p:spPr/>
        <p:txBody>
          <a:bodyPr/>
          <a:lstStyle/>
          <a:p>
            <a:r>
              <a:rPr lang="en-US" dirty="0" smtClean="0"/>
              <a:t>Kevin Nickel</a:t>
            </a:r>
            <a:endParaRPr lang="en-US" dirty="0"/>
          </a:p>
        </p:txBody>
      </p:sp>
    </p:spTree>
    <p:extLst>
      <p:ext uri="{BB962C8B-B14F-4D97-AF65-F5344CB8AC3E}">
        <p14:creationId xmlns:p14="http://schemas.microsoft.com/office/powerpoint/2010/main" val="980258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What just happened? </a:t>
            </a:r>
            <a:endParaRPr lang="en-US" dirty="0"/>
          </a:p>
        </p:txBody>
      </p:sp>
      <p:sp>
        <p:nvSpPr>
          <p:cNvPr id="4" name="Sharepoint Server Container"/>
          <p:cNvSpPr/>
          <p:nvPr/>
        </p:nvSpPr>
        <p:spPr bwMode="auto">
          <a:xfrm>
            <a:off x="3015474" y="1407941"/>
            <a:ext cx="3788701" cy="5440186"/>
          </a:xfrm>
          <a:prstGeom prst="roundRect">
            <a:avLst>
              <a:gd name="adj" fmla="val 0"/>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6" name="Sharepoint Server Container"/>
          <p:cNvSpPr/>
          <p:nvPr/>
        </p:nvSpPr>
        <p:spPr bwMode="auto">
          <a:xfrm>
            <a:off x="6815448" y="1409876"/>
            <a:ext cx="4127189" cy="5440186"/>
          </a:xfrm>
          <a:prstGeom prst="roundRect">
            <a:avLst>
              <a:gd name="adj" fmla="val 0"/>
            </a:avLst>
          </a:prstGeom>
          <a:solidFill>
            <a:srgbClr val="002060"/>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t" anchorCtr="0" compatLnSpc="1">
            <a:prstTxWarp prst="textNoShape">
              <a:avLst/>
            </a:prstTxWarp>
          </a:bodyPr>
          <a:lstStyle/>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18" name="Rounded Rectangle 17"/>
          <p:cNvSpPr/>
          <p:nvPr/>
        </p:nvSpPr>
        <p:spPr bwMode="auto">
          <a:xfrm>
            <a:off x="3326953" y="2069172"/>
            <a:ext cx="2815084" cy="4408777"/>
          </a:xfrm>
          <a:prstGeom prst="roundRect">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Access Services App</a:t>
            </a:r>
            <a:endParaRPr lang="en-US" sz="2000" b="1" dirty="0">
              <a:gradFill>
                <a:gsLst>
                  <a:gs pos="0">
                    <a:srgbClr val="FFFFFF"/>
                  </a:gs>
                  <a:gs pos="100000">
                    <a:srgbClr val="FFFFFF"/>
                  </a:gs>
                </a:gsLst>
                <a:lin ang="5400000" scaled="0"/>
              </a:gradFill>
            </a:endParaRPr>
          </a:p>
        </p:txBody>
      </p:sp>
      <p:sp>
        <p:nvSpPr>
          <p:cNvPr id="19" name="Flowchart: Magnetic Disk 18"/>
          <p:cNvSpPr/>
          <p:nvPr/>
        </p:nvSpPr>
        <p:spPr bwMode="auto">
          <a:xfrm>
            <a:off x="8223651" y="2430462"/>
            <a:ext cx="2337986" cy="3733800"/>
          </a:xfrm>
          <a:prstGeom prst="flowChartMagneticDisk">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SQL DB</a:t>
            </a:r>
            <a:endParaRPr lang="en-US" sz="2000" dirty="0">
              <a:gradFill>
                <a:gsLst>
                  <a:gs pos="0">
                    <a:srgbClr val="FFFFFF"/>
                  </a:gs>
                  <a:gs pos="100000">
                    <a:srgbClr val="FFFFFF"/>
                  </a:gs>
                </a:gsLst>
                <a:lin ang="5400000" scaled="0"/>
              </a:gradFill>
            </a:endParaRPr>
          </a:p>
        </p:txBody>
      </p:sp>
      <p:sp>
        <p:nvSpPr>
          <p:cNvPr id="26" name="Left-Right Arrow 25"/>
          <p:cNvSpPr/>
          <p:nvPr/>
        </p:nvSpPr>
        <p:spPr bwMode="auto">
          <a:xfrm>
            <a:off x="6401535" y="3836766"/>
            <a:ext cx="1735594" cy="1149068"/>
          </a:xfrm>
          <a:prstGeom prst="leftRightArrow">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Pentagon 10"/>
          <p:cNvSpPr/>
          <p:nvPr/>
        </p:nvSpPr>
        <p:spPr bwMode="auto">
          <a:xfrm>
            <a:off x="262498" y="2818120"/>
            <a:ext cx="3288739" cy="1304501"/>
          </a:xfrm>
          <a:prstGeom prst="homePlat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Access </a:t>
            </a:r>
            <a:r>
              <a:rPr lang="en-US" sz="2448" dirty="0" smtClean="0">
                <a:gradFill>
                  <a:gsLst>
                    <a:gs pos="0">
                      <a:srgbClr val="FFFFFF"/>
                    </a:gs>
                    <a:gs pos="100000">
                      <a:srgbClr val="FFFFFF"/>
                    </a:gs>
                  </a:gsLst>
                  <a:lin ang="5400000" scaled="0"/>
                </a:gradFill>
              </a:rPr>
              <a:t>Client</a:t>
            </a:r>
          </a:p>
          <a:p>
            <a:pPr algn="ctr" defTabSz="932290"/>
            <a:r>
              <a:rPr lang="en-US" sz="2448" dirty="0" smtClean="0">
                <a:gradFill>
                  <a:gsLst>
                    <a:gs pos="0">
                      <a:srgbClr val="FFFFFF"/>
                    </a:gs>
                    <a:gs pos="100000">
                      <a:srgbClr val="FFFFFF"/>
                    </a:gs>
                  </a:gsLst>
                  <a:lin ang="5400000" scaled="0"/>
                </a:gradFill>
              </a:rPr>
              <a:t>(to design the app)</a:t>
            </a:r>
            <a:endParaRPr lang="en-US" sz="2448" dirty="0">
              <a:gradFill>
                <a:gsLst>
                  <a:gs pos="0">
                    <a:srgbClr val="FFFFFF"/>
                  </a:gs>
                  <a:gs pos="100000">
                    <a:srgbClr val="FFFFFF"/>
                  </a:gs>
                </a:gsLst>
                <a:lin ang="5400000" scaled="0"/>
              </a:gradFill>
            </a:endParaRPr>
          </a:p>
        </p:txBody>
      </p:sp>
      <p:sp>
        <p:nvSpPr>
          <p:cNvPr id="12" name="Pentagon 11"/>
          <p:cNvSpPr/>
          <p:nvPr/>
        </p:nvSpPr>
        <p:spPr bwMode="auto">
          <a:xfrm>
            <a:off x="224452" y="4706285"/>
            <a:ext cx="3288739" cy="1304502"/>
          </a:xfrm>
          <a:prstGeom prst="homePlat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Web Browser</a:t>
            </a:r>
            <a:br>
              <a:rPr lang="en-US" sz="2448" dirty="0" smtClean="0">
                <a:gradFill>
                  <a:gsLst>
                    <a:gs pos="0">
                      <a:srgbClr val="FFFFFF"/>
                    </a:gs>
                    <a:gs pos="100000">
                      <a:srgbClr val="FFFFFF"/>
                    </a:gs>
                  </a:gsLst>
                  <a:lin ang="5400000" scaled="0"/>
                </a:gradFill>
              </a:rPr>
            </a:br>
            <a:r>
              <a:rPr lang="en-US" sz="2448" dirty="0" smtClean="0">
                <a:gradFill>
                  <a:gsLst>
                    <a:gs pos="0">
                      <a:srgbClr val="FFFFFF"/>
                    </a:gs>
                    <a:gs pos="100000">
                      <a:srgbClr val="FFFFFF"/>
                    </a:gs>
                  </a:gsLst>
                  <a:lin ang="5400000" scaled="0"/>
                </a:gradFill>
              </a:rPr>
              <a:t>(to run the app)</a:t>
            </a:r>
            <a:endParaRPr lang="en-US" sz="2448" dirty="0">
              <a:gradFill>
                <a:gsLst>
                  <a:gs pos="0">
                    <a:srgbClr val="FFFFFF"/>
                  </a:gs>
                  <a:gs pos="100000">
                    <a:srgbClr val="FFFFFF"/>
                  </a:gs>
                </a:gsLst>
                <a:lin ang="5400000" scaled="0"/>
              </a:gradFill>
            </a:endParaRPr>
          </a:p>
        </p:txBody>
      </p:sp>
      <p:sp>
        <p:nvSpPr>
          <p:cNvPr id="3" name="TextBox 2"/>
          <p:cNvSpPr txBox="1"/>
          <p:nvPr/>
        </p:nvSpPr>
        <p:spPr>
          <a:xfrm>
            <a:off x="3246437" y="1342768"/>
            <a:ext cx="7429446"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chemeClr val="bg1"/>
                </a:solidFill>
              </a:rPr>
              <a:t>SharePoint On </a:t>
            </a:r>
            <a:r>
              <a:rPr lang="en-US" sz="2400" b="1" dirty="0" err="1" smtClean="0">
                <a:solidFill>
                  <a:schemeClr val="bg1"/>
                </a:solidFill>
              </a:rPr>
              <a:t>Prem</a:t>
            </a:r>
            <a:r>
              <a:rPr lang="en-US" sz="2400" b="1" dirty="0" smtClean="0">
                <a:solidFill>
                  <a:schemeClr val="bg1"/>
                </a:solidFill>
              </a:rPr>
              <a:t>	  SQL Server On </a:t>
            </a:r>
            <a:r>
              <a:rPr lang="en-US" sz="2400" b="1" dirty="0" err="1" smtClean="0">
                <a:solidFill>
                  <a:schemeClr val="bg1"/>
                </a:solidFill>
              </a:rPr>
              <a:t>Prem</a:t>
            </a:r>
            <a:endParaRPr lang="en-US" sz="2400" b="1" dirty="0" smtClean="0">
              <a:solidFill>
                <a:schemeClr val="bg1"/>
              </a:solidFill>
            </a:endParaRPr>
          </a:p>
        </p:txBody>
      </p:sp>
      <p:sp>
        <p:nvSpPr>
          <p:cNvPr id="14" name="TextBox 13"/>
          <p:cNvSpPr txBox="1"/>
          <p:nvPr/>
        </p:nvSpPr>
        <p:spPr>
          <a:xfrm>
            <a:off x="3475037" y="1332130"/>
            <a:ext cx="7391400"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chemeClr val="bg1"/>
                </a:solidFill>
              </a:rPr>
              <a:t>SharePoint Online		     Windows Azure</a:t>
            </a:r>
          </a:p>
        </p:txBody>
      </p:sp>
    </p:spTree>
    <p:extLst>
      <p:ext uri="{BB962C8B-B14F-4D97-AF65-F5344CB8AC3E}">
        <p14:creationId xmlns:p14="http://schemas.microsoft.com/office/powerpoint/2010/main" val="2726964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14"/>
                                        </p:tgtEl>
                                      </p:cBhvr>
                                    </p:animEffect>
                                    <p:set>
                                      <p:cBhvr>
                                        <p:cTn id="7" dur="1" fill="hold">
                                          <p:stCondLst>
                                            <p:cond delay="1999"/>
                                          </p:stCondLst>
                                        </p:cTn>
                                        <p:tgtEl>
                                          <p:spTgt spid="14"/>
                                        </p:tgtEl>
                                        <p:attrNameLst>
                                          <p:attrName>style.visibility</p:attrName>
                                        </p:attrNameLst>
                                      </p:cBhvr>
                                      <p:to>
                                        <p:strVal val="hidden"/>
                                      </p:to>
                                    </p:set>
                                  </p:childTnLst>
                                </p:cTn>
                              </p:par>
                            </p:childTnLst>
                          </p:cTn>
                        </p:par>
                        <p:par>
                          <p:cTn id="8" fill="hold">
                            <p:stCondLst>
                              <p:cond delay="2000"/>
                            </p:stCondLst>
                            <p:childTnLst>
                              <p:par>
                                <p:cTn id="9" presetID="10" presetClass="entr" presetSubtype="0" fill="hold" grpId="0" nodeType="afterEffect">
                                  <p:stCondLst>
                                    <p:cond delay="0"/>
                                  </p:stCondLst>
                                  <p:iterate type="lt">
                                    <p:tmPct val="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wuctd9nIqEGS15CAS0J0a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UlIr7G3tdUyva9bzyx9p4w"/>
</p:tagLst>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Steve Greenberg, Kevin Nickel</External_x0020_Speaker>
    <Session_x0020_Code xmlns="2295e2e7-0eeb-498e-8716-217bb2ee6ee3">SPC026</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Steven Greenberg, Kevin Nickel</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032d541b-1b4e-4d91-93c7-b10533c52f73"/>
    <ds:schemaRef ds:uri="http://schemas.microsoft.com/office/2006/documentManagement/types"/>
    <ds:schemaRef ds:uri="http://schemas.microsoft.com/office/2006/metadata/properties"/>
    <ds:schemaRef ds:uri="http://purl.org/dc/dcmitype/"/>
    <ds:schemaRef ds:uri="http://purl.org/dc/elements/1.1/"/>
    <ds:schemaRef ds:uri="http://schemas.openxmlformats.org/package/2006/metadata/core-properties"/>
    <ds:schemaRef ds:uri="http://purl.org/dc/terms/"/>
    <ds:schemaRef ds:uri="230e9df3-be65-4c73-a93b-d1236ebd677e"/>
    <ds:schemaRef ds:uri="http://schemas.microsoft.com/office/infopath/2007/PartnerControls"/>
    <ds:schemaRef ds:uri="2295e2e7-0eeb-498e-8716-217bb2ee6ee3"/>
    <ds:schemaRef ds:uri="http://schemas.microsoft.com/sharepoint/v3"/>
    <ds:schemaRef ds:uri="http://www.w3.org/XML/1998/namespac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A3342BB6-38D2-444F-8825-51C1EB0850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5438</TotalTime>
  <Words>4968</Words>
  <Application>Microsoft Office PowerPoint</Application>
  <PresentationFormat>Custom</PresentationFormat>
  <Paragraphs>438</Paragraphs>
  <Slides>39</Slides>
  <Notes>39</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39</vt:i4>
      </vt:variant>
    </vt:vector>
  </HeadingPairs>
  <TitlesOfParts>
    <vt:vector size="42" baseType="lpstr">
      <vt:lpstr>5-30072_SPC2012_Developer_Template_16x9</vt:lpstr>
      <vt:lpstr>5-30072_SPC2012_Developer_Template_16x9_Light</vt:lpstr>
      <vt:lpstr>think-cell Slide</vt:lpstr>
      <vt:lpstr>PowerPoint Presentation</vt:lpstr>
      <vt:lpstr>PowerPoint Presentation</vt:lpstr>
      <vt:lpstr>PowerPoint Presentation</vt:lpstr>
      <vt:lpstr>Apps for SharePoint in 60s</vt:lpstr>
      <vt:lpstr>The Access mission</vt:lpstr>
      <vt:lpstr>Video: ToolTracker App</vt:lpstr>
      <vt:lpstr>Today’s agenda</vt:lpstr>
      <vt:lpstr>Demo: Apps in 60s.</vt:lpstr>
      <vt:lpstr>What just happened? </vt:lpstr>
      <vt:lpstr>PowerPoint Presentation</vt:lpstr>
      <vt:lpstr>PowerPoint Presentation</vt:lpstr>
      <vt:lpstr>Great data model</vt:lpstr>
      <vt:lpstr>Demo: Table Templates</vt:lpstr>
      <vt:lpstr>Great data model</vt:lpstr>
      <vt:lpstr>PowerPoint Presentation</vt:lpstr>
      <vt:lpstr>Great UX</vt:lpstr>
      <vt:lpstr>Demo: Access Services Runtime</vt:lpstr>
      <vt:lpstr>Great UX</vt:lpstr>
      <vt:lpstr>Apps</vt:lpstr>
      <vt:lpstr>Familiar Toolset Across Skill Levels</vt:lpstr>
      <vt:lpstr>PowerPoint Presentation</vt:lpstr>
      <vt:lpstr>PowerPoint Presentation</vt:lpstr>
      <vt:lpstr>PowerPoint Presentation</vt:lpstr>
      <vt:lpstr>Recap:  IWs build apps</vt:lpstr>
      <vt:lpstr>Accelerating Your App</vt:lpstr>
      <vt:lpstr>For more information</vt:lpstr>
      <vt:lpstr>Q&amp;A</vt:lpstr>
      <vt:lpstr>PowerPoint Presentation</vt:lpstr>
      <vt:lpstr>PowerPoint Presentation</vt:lpstr>
      <vt:lpstr>PowerPoint Presentation</vt:lpstr>
      <vt:lpstr>App Building Events</vt:lpstr>
      <vt:lpstr>What just happened? </vt:lpstr>
      <vt:lpstr>What just happened? </vt:lpstr>
      <vt:lpstr>What just happened? </vt:lpstr>
      <vt:lpstr>PowerPoint Presentation</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SharePoint Conference 2012</dc:subject>
  <dc:creator>Steve Greenberg</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71</cp:revision>
  <cp:lastPrinted>2012-11-12T01:43:06Z</cp:lastPrinted>
  <dcterms:created xsi:type="dcterms:W3CDTF">2012-10-18T15:46:27Z</dcterms:created>
  <dcterms:modified xsi:type="dcterms:W3CDTF">2012-12-06T22:59:10Z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