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16" r:id="rId4"/>
    <p:sldMasterId id="2147484183" r:id="rId5"/>
    <p:sldMasterId id="2147484205" r:id="rId6"/>
  </p:sldMasterIdLst>
  <p:notesMasterIdLst>
    <p:notesMasterId r:id="rId61"/>
  </p:notesMasterIdLst>
  <p:handoutMasterIdLst>
    <p:handoutMasterId r:id="rId62"/>
  </p:handoutMasterIdLst>
  <p:sldIdLst>
    <p:sldId id="1055" r:id="rId7"/>
    <p:sldId id="1054" r:id="rId8"/>
    <p:sldId id="1090" r:id="rId9"/>
    <p:sldId id="1135" r:id="rId10"/>
    <p:sldId id="1136" r:id="rId11"/>
    <p:sldId id="1137" r:id="rId12"/>
    <p:sldId id="1140" r:id="rId13"/>
    <p:sldId id="1134" r:id="rId14"/>
    <p:sldId id="1138" r:id="rId15"/>
    <p:sldId id="1093" r:id="rId16"/>
    <p:sldId id="1091" r:id="rId17"/>
    <p:sldId id="1092" r:id="rId18"/>
    <p:sldId id="1094" r:id="rId19"/>
    <p:sldId id="1095" r:id="rId20"/>
    <p:sldId id="1096" r:id="rId21"/>
    <p:sldId id="1097" r:id="rId22"/>
    <p:sldId id="1098" r:id="rId23"/>
    <p:sldId id="1099" r:id="rId24"/>
    <p:sldId id="1100" r:id="rId25"/>
    <p:sldId id="1101" r:id="rId26"/>
    <p:sldId id="1102" r:id="rId27"/>
    <p:sldId id="1103" r:id="rId28"/>
    <p:sldId id="1105" r:id="rId29"/>
    <p:sldId id="1106" r:id="rId30"/>
    <p:sldId id="1107" r:id="rId31"/>
    <p:sldId id="1108" r:id="rId32"/>
    <p:sldId id="1109" r:id="rId33"/>
    <p:sldId id="1110" r:id="rId34"/>
    <p:sldId id="1111" r:id="rId35"/>
    <p:sldId id="1139" r:id="rId36"/>
    <p:sldId id="1112" r:id="rId37"/>
    <p:sldId id="1113" r:id="rId38"/>
    <p:sldId id="1114" r:id="rId39"/>
    <p:sldId id="1115" r:id="rId40"/>
    <p:sldId id="1116" r:id="rId41"/>
    <p:sldId id="1117" r:id="rId42"/>
    <p:sldId id="1118" r:id="rId43"/>
    <p:sldId id="1119" r:id="rId44"/>
    <p:sldId id="1120" r:id="rId45"/>
    <p:sldId id="1121" r:id="rId46"/>
    <p:sldId id="1122" r:id="rId47"/>
    <p:sldId id="1123" r:id="rId48"/>
    <p:sldId id="1124" r:id="rId49"/>
    <p:sldId id="1126" r:id="rId50"/>
    <p:sldId id="1127" r:id="rId51"/>
    <p:sldId id="1125" r:id="rId52"/>
    <p:sldId id="1128" r:id="rId53"/>
    <p:sldId id="1129" r:id="rId54"/>
    <p:sldId id="1130" r:id="rId55"/>
    <p:sldId id="1131" r:id="rId56"/>
    <p:sldId id="1132" r:id="rId57"/>
    <p:sldId id="1133" r:id="rId58"/>
    <p:sldId id="1141" r:id="rId59"/>
    <p:sldId id="1076"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90"/>
            <p14:sldId id="1135"/>
            <p14:sldId id="1136"/>
            <p14:sldId id="1137"/>
            <p14:sldId id="1140"/>
            <p14:sldId id="1134"/>
            <p14:sldId id="1138"/>
          </p14:sldIdLst>
        </p14:section>
        <p14:section name="Getting Started" id="{FEE3DA0F-BC7C-4B92-AB36-034E1E07B485}">
          <p14:sldIdLst>
            <p14:sldId id="1093"/>
            <p14:sldId id="1091"/>
            <p14:sldId id="1092"/>
            <p14:sldId id="1094"/>
            <p14:sldId id="1095"/>
            <p14:sldId id="1096"/>
            <p14:sldId id="1097"/>
          </p14:sldIdLst>
        </p14:section>
        <p14:section name="Integrating Windows Store Apps with SharePoint" id="{FD4F91DC-4FE3-4EBB-8A71-A63E494C918B}">
          <p14:sldIdLst>
            <p14:sldId id="1098"/>
            <p14:sldId id="1099"/>
            <p14:sldId id="1100"/>
            <p14:sldId id="1101"/>
            <p14:sldId id="1102"/>
            <p14:sldId id="1103"/>
            <p14:sldId id="1105"/>
            <p14:sldId id="1106"/>
            <p14:sldId id="1107"/>
            <p14:sldId id="1108"/>
            <p14:sldId id="1109"/>
            <p14:sldId id="1110"/>
            <p14:sldId id="1111"/>
            <p14:sldId id="1139"/>
            <p14:sldId id="1112"/>
          </p14:sldIdLst>
        </p14:section>
        <p14:section name="App Contracts" id="{C30E18F1-84C0-4C9E-A6EC-5EA3A0140FA7}">
          <p14:sldIdLst>
            <p14:sldId id="1113"/>
            <p14:sldId id="1114"/>
            <p14:sldId id="1115"/>
            <p14:sldId id="1116"/>
            <p14:sldId id="1117"/>
            <p14:sldId id="1118"/>
            <p14:sldId id="1119"/>
          </p14:sldIdLst>
        </p14:section>
        <p14:section name="Tiles and Notification" id="{3BF56C04-5372-4BF8-ACDE-2678BB3E0E6C}">
          <p14:sldIdLst>
            <p14:sldId id="1120"/>
            <p14:sldId id="1121"/>
            <p14:sldId id="1122"/>
            <p14:sldId id="1123"/>
            <p14:sldId id="1124"/>
            <p14:sldId id="1126"/>
            <p14:sldId id="1127"/>
            <p14:sldId id="1125"/>
            <p14:sldId id="1128"/>
            <p14:sldId id="1129"/>
            <p14:sldId id="1130"/>
            <p14:sldId id="1131"/>
            <p14:sldId id="1132"/>
            <p14:sldId id="1133"/>
            <p14:sldId id="1141"/>
            <p14:sldId id="1076"/>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87342" autoAdjust="0"/>
  </p:normalViewPr>
  <p:slideViewPr>
    <p:cSldViewPr>
      <p:cViewPr>
        <p:scale>
          <a:sx n="114" d="100"/>
          <a:sy n="114" d="100"/>
        </p:scale>
        <p:origin x="-72" y="-6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4706DC-3ECC-43E8-91F9-4848A506F59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452368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C10A0A-C04E-43B6-91CA-FDD80E49A77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454062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3C5FE10-D9B8-4C2B-AA04-0421FCE9E43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49216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FE6044-C34A-47C7-972E-1E38EB0ED49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224784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EA5CB3-5F6C-4719-A5C1-DDB39697774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321347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F3990B-542B-43D0-9D83-B4121C66A26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72880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925C6C-C741-485A-AD34-643BCAE362D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09659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7530CA-38BB-4765-B0A3-FB023DC042B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714589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4D9153-B723-4B1F-96ED-5F7BD06762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294801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956CCA-46DC-4D98-8AD6-652AA7AC462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620799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BA9AFEE-5B03-454E-932D-4675D1C2502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857062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16AFD6-4F2C-4D16-BCCE-04F6CFA94A0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222809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A2225CB-8380-4574-BC34-FAA6A4C556D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057634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779716-A537-43B6-A170-861BC7BCFE6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960320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BA00CC-05EB-4F55-B9EB-36770A1F8FF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168722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0498EE-1CBE-4759-AE94-37AC51DFCA7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863219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0271938-E4F0-482F-8C41-FE2C36DF01E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7715387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AF9C08-1635-4FE5-BE18-C444A12A1B2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1905573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B6B032F-15F1-463B-B486-E51101890D3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859437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AFFBF90-FC3C-498E-9F9C-9B242AD90E9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3369365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C1B9A0-CE72-453B-9548-17282B70E90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647900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40AB08E-EB99-4F1C-B6B1-DCD6E5B1DFD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5136674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2:51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022770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C1B9A0-CE72-453B-9548-17282B70E90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417119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3E6B75-A037-45F5-8C09-FC3FA1D1A7B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479085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8036B3-06BD-45F6-983E-BAECAB323CB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79436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0981E7-16AC-4CDF-89A6-E02F1096834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267059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C5BE380-61D0-4F85-89FB-D24EA16F8EA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033692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764A20A-E7D0-43F5-97BF-896799D262B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3683762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943779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526622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484020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651313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444972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683979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607859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56614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08760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863484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85424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9625908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657331"/>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94196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011659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4237515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691495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877810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688954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590501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706145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402873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714498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7038257"/>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4920252"/>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49784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63068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7006207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6761662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5398391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976564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885966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7.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61481"/>
      </p:ext>
    </p:extLst>
  </p:cSld>
  <p:clrMap bg1="dk1" tx1="lt1" bg2="dk2" tx2="lt2" accent1="accent1" accent2="accent2" accent3="accent3" accent4="accent4" accent5="accent5" accent6="accent6" hlink="hlink" folHlink="folHlink"/>
  <p:sldLayoutIdLst>
    <p:sldLayoutId id="2147484217" r:id="rId1"/>
    <p:sldLayoutId id="2147484218" r:id="rId2"/>
    <p:sldLayoutId id="2147484219" r:id="rId3"/>
    <p:sldLayoutId id="2147484220" r:id="rId4"/>
    <p:sldLayoutId id="2147484221" r:id="rId5"/>
    <p:sldLayoutId id="2147484222" r:id="rId6"/>
    <p:sldLayoutId id="2147484223" r:id="rId7"/>
    <p:sldLayoutId id="2147484224" r:id="rId8"/>
    <p:sldLayoutId id="2147484225" r:id="rId9"/>
    <p:sldLayoutId id="2147484226" r:id="rId10"/>
    <p:sldLayoutId id="2147484227" r:id="rId11"/>
    <p:sldLayoutId id="2147484228" r:id="rId12"/>
    <p:sldLayoutId id="2147484229" r:id="rId13"/>
    <p:sldLayoutId id="2147484230" r:id="rId14"/>
    <p:sldLayoutId id="2147484231" r:id="rId15"/>
    <p:sldLayoutId id="2147484232" r:id="rId16"/>
    <p:sldLayoutId id="2147484233" r:id="rId17"/>
    <p:sldLayoutId id="2147484234" r:id="rId18"/>
    <p:sldLayoutId id="2147484235" r:id="rId19"/>
    <p:sldLayoutId id="2147484236" r:id="rId20"/>
    <p:sldLayoutId id="2147484237" r:id="rId21"/>
    <p:sldLayoutId id="214748423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5586944"/>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1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17.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3" Type="http://schemas.openxmlformats.org/officeDocument/2006/relationships/hyperlink" Target="http://tinyurl.com/agk2kpg" TargetMode="External"/><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hyperlink" Target="http://tinyurl.com/bdsapvn" TargetMode="External"/><Relationship Id="rId4" Type="http://schemas.openxmlformats.org/officeDocument/2006/relationships/hyperlink" Target="http://tinyurl.com/ar5tdqv"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3040063"/>
            <a:ext cx="11887200" cy="1831975"/>
          </a:xfrm>
        </p:spPr>
        <p:txBody>
          <a:bodyPr/>
          <a:lstStyle/>
          <a:p>
            <a:r>
              <a:rPr lang="en-US" dirty="0" smtClean="0"/>
              <a:t>Getting Started</a:t>
            </a:r>
            <a:endParaRPr lang="en-US" dirty="0"/>
          </a:p>
        </p:txBody>
      </p:sp>
    </p:spTree>
    <p:extLst>
      <p:ext uri="{BB962C8B-B14F-4D97-AF65-F5344CB8AC3E}">
        <p14:creationId xmlns:p14="http://schemas.microsoft.com/office/powerpoint/2010/main" val="82515658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 your naming straight</a:t>
            </a:r>
            <a:endParaRPr lang="en-US" dirty="0"/>
          </a:p>
        </p:txBody>
      </p:sp>
      <p:sp>
        <p:nvSpPr>
          <p:cNvPr id="5" name="Rectangle 4"/>
          <p:cNvSpPr/>
          <p:nvPr/>
        </p:nvSpPr>
        <p:spPr bwMode="auto">
          <a:xfrm>
            <a:off x="269009" y="2125663"/>
            <a:ext cx="9606828" cy="91439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Visual Studio 11 Beta = Windows Metro Style App</a:t>
            </a:r>
            <a:endParaRPr lang="en-US" sz="3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269009" y="3062661"/>
            <a:ext cx="9606828" cy="89021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Visual Studio 2012 RTM = Windows Store App</a:t>
            </a:r>
          </a:p>
          <a:p>
            <a:pPr defTabSz="932472" fontAlgn="base">
              <a:spcBef>
                <a:spcPct val="0"/>
              </a:spcBef>
              <a:spcAft>
                <a:spcPct val="0"/>
              </a:spcAft>
            </a:pPr>
            <a:endParaRPr lang="en-US" sz="3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3840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 - Environment</a:t>
            </a:r>
            <a:endParaRPr lang="en-US" dirty="0"/>
          </a:p>
        </p:txBody>
      </p:sp>
      <p:sp>
        <p:nvSpPr>
          <p:cNvPr id="3" name="Text Placeholder 2"/>
          <p:cNvSpPr>
            <a:spLocks noGrp="1"/>
          </p:cNvSpPr>
          <p:nvPr>
            <p:ph type="body" sz="quarter" idx="10"/>
          </p:nvPr>
        </p:nvSpPr>
        <p:spPr/>
        <p:txBody>
          <a:bodyPr/>
          <a:lstStyle/>
          <a:p>
            <a:r>
              <a:rPr lang="en-US" dirty="0"/>
              <a:t>At least two machines required</a:t>
            </a:r>
          </a:p>
          <a:p>
            <a:pPr lvl="1"/>
            <a:r>
              <a:rPr lang="en-US" dirty="0"/>
              <a:t>Server running SharePoint </a:t>
            </a:r>
            <a:r>
              <a:rPr lang="en-US" dirty="0" smtClean="0"/>
              <a:t>2013</a:t>
            </a:r>
            <a:endParaRPr lang="en-US" dirty="0"/>
          </a:p>
          <a:p>
            <a:pPr lvl="2"/>
            <a:r>
              <a:rPr lang="en-US" dirty="0"/>
              <a:t>SQL, Active Directory, Workflow, WAC optionally on other servers</a:t>
            </a:r>
          </a:p>
          <a:p>
            <a:pPr lvl="1"/>
            <a:r>
              <a:rPr lang="en-US" dirty="0"/>
              <a:t>Client running Windows 8 </a:t>
            </a:r>
          </a:p>
          <a:p>
            <a:pPr lvl="2"/>
            <a:r>
              <a:rPr lang="en-US" dirty="0"/>
              <a:t>Pro or Enterprise works best</a:t>
            </a:r>
          </a:p>
          <a:p>
            <a:r>
              <a:rPr lang="en-US" dirty="0"/>
              <a:t>Ideally both machines are on the same domain</a:t>
            </a:r>
          </a:p>
          <a:p>
            <a:pPr lvl="1"/>
            <a:endParaRPr lang="en-US" dirty="0"/>
          </a:p>
        </p:txBody>
      </p:sp>
    </p:spTree>
    <p:extLst>
      <p:ext uri="{BB962C8B-B14F-4D97-AF65-F5344CB8AC3E}">
        <p14:creationId xmlns:p14="http://schemas.microsoft.com/office/powerpoint/2010/main" val="7410287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Getting Started - Server</a:t>
            </a:r>
            <a:endParaRPr lang="en-US" dirty="0"/>
          </a:p>
        </p:txBody>
      </p:sp>
      <p:sp>
        <p:nvSpPr>
          <p:cNvPr id="5" name="Text Placeholder 4"/>
          <p:cNvSpPr>
            <a:spLocks noGrp="1"/>
          </p:cNvSpPr>
          <p:nvPr>
            <p:ph type="body" sz="quarter" idx="10"/>
          </p:nvPr>
        </p:nvSpPr>
        <p:spPr/>
        <p:txBody>
          <a:bodyPr/>
          <a:lstStyle/>
          <a:p>
            <a:r>
              <a:rPr lang="en-US" dirty="0"/>
              <a:t>Windows Server running SharePoint </a:t>
            </a:r>
            <a:r>
              <a:rPr lang="en-US" dirty="0" smtClean="0"/>
              <a:t>2013</a:t>
            </a:r>
            <a:endParaRPr lang="en-US" dirty="0"/>
          </a:p>
          <a:p>
            <a:r>
              <a:rPr lang="en-US" dirty="0"/>
              <a:t>Visual Studio not required</a:t>
            </a:r>
          </a:p>
          <a:p>
            <a:r>
              <a:rPr lang="en-US" dirty="0"/>
              <a:t>More memory is ideal</a:t>
            </a:r>
          </a:p>
          <a:p>
            <a:endParaRPr lang="en-US" dirty="0"/>
          </a:p>
        </p:txBody>
      </p:sp>
    </p:spTree>
    <p:extLst>
      <p:ext uri="{BB962C8B-B14F-4D97-AF65-F5344CB8AC3E}">
        <p14:creationId xmlns:p14="http://schemas.microsoft.com/office/powerpoint/2010/main" val="14307894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Getting Started - Client</a:t>
            </a:r>
            <a:endParaRPr lang="en-US" dirty="0"/>
          </a:p>
        </p:txBody>
      </p:sp>
      <p:sp>
        <p:nvSpPr>
          <p:cNvPr id="5" name="Text Placeholder 4"/>
          <p:cNvSpPr>
            <a:spLocks noGrp="1"/>
          </p:cNvSpPr>
          <p:nvPr>
            <p:ph type="body" sz="quarter" idx="10"/>
          </p:nvPr>
        </p:nvSpPr>
        <p:spPr/>
        <p:txBody>
          <a:bodyPr/>
          <a:lstStyle/>
          <a:p>
            <a:r>
              <a:rPr lang="en-US" dirty="0"/>
              <a:t>Client running Windows 8</a:t>
            </a:r>
          </a:p>
          <a:p>
            <a:r>
              <a:rPr lang="en-US" dirty="0"/>
              <a:t>Either virtual or host OS</a:t>
            </a:r>
          </a:p>
          <a:p>
            <a:r>
              <a:rPr lang="en-US" dirty="0"/>
              <a:t>Pro or Enterprise ideal</a:t>
            </a:r>
          </a:p>
          <a:p>
            <a:pPr lvl="1"/>
            <a:r>
              <a:rPr lang="en-US" dirty="0"/>
              <a:t>Connected to same domain</a:t>
            </a:r>
          </a:p>
          <a:p>
            <a:r>
              <a:rPr lang="en-US" dirty="0"/>
              <a:t>Visual Studio 2012 RTM</a:t>
            </a:r>
          </a:p>
          <a:p>
            <a:r>
              <a:rPr lang="en-US" dirty="0"/>
              <a:t>2 GB – 4 GB of memory</a:t>
            </a:r>
          </a:p>
          <a:p>
            <a:r>
              <a:rPr lang="en-US" dirty="0"/>
              <a:t>Internet connection required</a:t>
            </a:r>
          </a:p>
          <a:p>
            <a:endParaRPr lang="en-US" dirty="0"/>
          </a:p>
        </p:txBody>
      </p:sp>
    </p:spTree>
    <p:extLst>
      <p:ext uri="{BB962C8B-B14F-4D97-AF65-F5344CB8AC3E}">
        <p14:creationId xmlns:p14="http://schemas.microsoft.com/office/powerpoint/2010/main" val="22538500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Language?</a:t>
            </a:r>
            <a:endParaRPr lang="en-US" dirty="0"/>
          </a:p>
        </p:txBody>
      </p:sp>
      <p:sp>
        <p:nvSpPr>
          <p:cNvPr id="3" name="Text Placeholder 2"/>
          <p:cNvSpPr>
            <a:spLocks noGrp="1"/>
          </p:cNvSpPr>
          <p:nvPr>
            <p:ph type="body" sz="quarter" idx="10"/>
          </p:nvPr>
        </p:nvSpPr>
        <p:spPr/>
        <p:txBody>
          <a:bodyPr/>
          <a:lstStyle/>
          <a:p>
            <a:r>
              <a:rPr lang="en-US" dirty="0"/>
              <a:t>HTML5 + JavaScript</a:t>
            </a:r>
          </a:p>
          <a:p>
            <a:r>
              <a:rPr lang="en-US" dirty="0"/>
              <a:t>XAML with C#, Visual Basic, or C++ code-behind</a:t>
            </a:r>
          </a:p>
          <a:p>
            <a:r>
              <a:rPr lang="en-US" dirty="0"/>
              <a:t>DirectX with native C++ and HLSL</a:t>
            </a:r>
          </a:p>
          <a:p>
            <a:endParaRPr lang="en-US" dirty="0"/>
          </a:p>
        </p:txBody>
      </p:sp>
    </p:spTree>
    <p:extLst>
      <p:ext uri="{BB962C8B-B14F-4D97-AF65-F5344CB8AC3E}">
        <p14:creationId xmlns:p14="http://schemas.microsoft.com/office/powerpoint/2010/main" val="3931463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Hello World</a:t>
            </a:r>
            <a:endParaRPr lang="en-US" dirty="0"/>
          </a:p>
        </p:txBody>
      </p:sp>
      <p:sp>
        <p:nvSpPr>
          <p:cNvPr id="5" name="Text Placeholder 4"/>
          <p:cNvSpPr>
            <a:spLocks noGrp="1"/>
          </p:cNvSpPr>
          <p:nvPr>
            <p:ph type="body" sz="quarter" idx="12"/>
          </p:nvPr>
        </p:nvSpPr>
        <p:spPr/>
        <p:txBody>
          <a:bodyPr/>
          <a:lstStyle/>
          <a:p>
            <a:r>
              <a:rPr lang="en-US" dirty="0" smtClean="0"/>
              <a:t>Corey Roth (@</a:t>
            </a:r>
            <a:r>
              <a:rPr lang="en-US" dirty="0" err="1" smtClean="0"/>
              <a:t>coreyroth</a:t>
            </a:r>
            <a:r>
              <a:rPr lang="en-US" dirty="0" smtClean="0"/>
              <a:t>)</a:t>
            </a:r>
            <a:endParaRPr lang="en-US" dirty="0"/>
          </a:p>
        </p:txBody>
      </p:sp>
    </p:spTree>
    <p:extLst>
      <p:ext uri="{BB962C8B-B14F-4D97-AF65-F5344CB8AC3E}">
        <p14:creationId xmlns:p14="http://schemas.microsoft.com/office/powerpoint/2010/main" val="33175430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Challenges with Windows Store Apps</a:t>
            </a:r>
            <a:endParaRPr lang="en-US" dirty="0"/>
          </a:p>
        </p:txBody>
      </p:sp>
      <p:sp>
        <p:nvSpPr>
          <p:cNvPr id="5" name="Text Placeholder 4"/>
          <p:cNvSpPr>
            <a:spLocks noGrp="1"/>
          </p:cNvSpPr>
          <p:nvPr>
            <p:ph type="body" sz="quarter" idx="10"/>
          </p:nvPr>
        </p:nvSpPr>
        <p:spPr>
          <a:xfrm>
            <a:off x="274638" y="1212850"/>
            <a:ext cx="11887200" cy="2769989"/>
          </a:xfrm>
        </p:spPr>
        <p:txBody>
          <a:bodyPr/>
          <a:lstStyle/>
          <a:p>
            <a:r>
              <a:rPr lang="en-US" dirty="0"/>
              <a:t>Authentication</a:t>
            </a:r>
          </a:p>
          <a:p>
            <a:r>
              <a:rPr lang="en-US" dirty="0"/>
              <a:t>Sandbox</a:t>
            </a:r>
          </a:p>
          <a:p>
            <a:r>
              <a:rPr lang="en-US" dirty="0"/>
              <a:t>.NET for Windows Store Apps</a:t>
            </a:r>
          </a:p>
          <a:p>
            <a:endParaRPr lang="en-US" dirty="0"/>
          </a:p>
        </p:txBody>
      </p:sp>
    </p:spTree>
    <p:extLst>
      <p:ext uri="{BB962C8B-B14F-4D97-AF65-F5344CB8AC3E}">
        <p14:creationId xmlns:p14="http://schemas.microsoft.com/office/powerpoint/2010/main" val="1471109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SharePoint Integration Points</a:t>
            </a:r>
          </a:p>
        </p:txBody>
      </p:sp>
      <p:sp>
        <p:nvSpPr>
          <p:cNvPr id="3" name="Text Placeholder 2"/>
          <p:cNvSpPr>
            <a:spLocks noGrp="1"/>
          </p:cNvSpPr>
          <p:nvPr>
            <p:ph type="body" sz="quarter" idx="10"/>
          </p:nvPr>
        </p:nvSpPr>
        <p:spPr/>
        <p:txBody>
          <a:bodyPr/>
          <a:lstStyle/>
          <a:p>
            <a:r>
              <a:rPr lang="en-US" dirty="0"/>
              <a:t>Data binding</a:t>
            </a:r>
          </a:p>
          <a:p>
            <a:r>
              <a:rPr lang="en-US" dirty="0"/>
              <a:t>Contracts</a:t>
            </a:r>
          </a:p>
          <a:p>
            <a:pPr lvl="1"/>
            <a:r>
              <a:rPr lang="en-US" dirty="0"/>
              <a:t>Search</a:t>
            </a:r>
          </a:p>
          <a:p>
            <a:pPr lvl="1"/>
            <a:r>
              <a:rPr lang="en-US" dirty="0"/>
              <a:t>Share</a:t>
            </a:r>
          </a:p>
          <a:p>
            <a:r>
              <a:rPr lang="en-US" dirty="0"/>
              <a:t>Live Tiles</a:t>
            </a:r>
          </a:p>
          <a:p>
            <a:r>
              <a:rPr lang="en-US" dirty="0"/>
              <a:t>Notification</a:t>
            </a:r>
          </a:p>
          <a:p>
            <a:endParaRPr lang="en-US" dirty="0"/>
          </a:p>
        </p:txBody>
      </p:sp>
    </p:spTree>
    <p:extLst>
      <p:ext uri="{BB962C8B-B14F-4D97-AF65-F5344CB8AC3E}">
        <p14:creationId xmlns:p14="http://schemas.microsoft.com/office/powerpoint/2010/main" val="309404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binding</a:t>
            </a:r>
            <a:endParaRPr lang="en-US" dirty="0"/>
          </a:p>
        </p:txBody>
      </p:sp>
    </p:spTree>
    <p:extLst>
      <p:ext uri="{BB962C8B-B14F-4D97-AF65-F5344CB8AC3E}">
        <p14:creationId xmlns:p14="http://schemas.microsoft.com/office/powerpoint/2010/main" val="269682881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Bringing SharePoint to </a:t>
            </a:r>
            <a:br>
              <a:rPr lang="en-US" smtClean="0"/>
            </a:br>
            <a:r>
              <a:rPr lang="en-US" smtClean="0"/>
              <a:t>the Desktop</a:t>
            </a:r>
            <a:endParaRPr lang="en-US" dirty="0"/>
          </a:p>
        </p:txBody>
      </p:sp>
      <p:sp>
        <p:nvSpPr>
          <p:cNvPr id="5" name="Text Placeholder 4"/>
          <p:cNvSpPr>
            <a:spLocks noGrp="1"/>
          </p:cNvSpPr>
          <p:nvPr>
            <p:ph type="body" sz="quarter" idx="12"/>
          </p:nvPr>
        </p:nvSpPr>
        <p:spPr/>
        <p:txBody>
          <a:bodyPr/>
          <a:lstStyle/>
          <a:p>
            <a:r>
              <a:rPr lang="en-US" smtClean="0"/>
              <a:t>Corey Roth (@coreyroth)</a:t>
            </a:r>
          </a:p>
          <a:p>
            <a:r>
              <a:rPr lang="en-US" smtClean="0"/>
              <a:t>Applications Architect @ Infusion</a:t>
            </a:r>
            <a:endParaRPr lang="en-US" dirty="0" smtClean="0"/>
          </a:p>
        </p:txBody>
      </p:sp>
      <p:sp>
        <p:nvSpPr>
          <p:cNvPr id="6" name="Text Placeholder 5"/>
          <p:cNvSpPr>
            <a:spLocks noGrp="1"/>
          </p:cNvSpPr>
          <p:nvPr>
            <p:ph type="body" sz="quarter" idx="13"/>
          </p:nvPr>
        </p:nvSpPr>
        <p:spPr/>
        <p:txBody>
          <a:bodyPr/>
          <a:lstStyle/>
          <a:p>
            <a:r>
              <a:rPr lang="en-US" dirty="0" smtClean="0"/>
              <a:t>SPC025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 binding steps</a:t>
            </a:r>
            <a:endParaRPr lang="en-US" dirty="0"/>
          </a:p>
        </p:txBody>
      </p:sp>
      <p:sp>
        <p:nvSpPr>
          <p:cNvPr id="4" name="Text Placeholder 3"/>
          <p:cNvSpPr>
            <a:spLocks noGrp="1"/>
          </p:cNvSpPr>
          <p:nvPr>
            <p:ph type="body" sz="quarter" idx="10"/>
          </p:nvPr>
        </p:nvSpPr>
        <p:spPr/>
        <p:txBody>
          <a:bodyPr/>
          <a:lstStyle/>
          <a:p>
            <a:r>
              <a:rPr lang="en-US" dirty="0" smtClean="0"/>
              <a:t>Retrieve data from SharePoint</a:t>
            </a:r>
          </a:p>
          <a:p>
            <a:r>
              <a:rPr lang="en-US" dirty="0" smtClean="0"/>
              <a:t>Bind data to default view model</a:t>
            </a:r>
          </a:p>
          <a:p>
            <a:r>
              <a:rPr lang="en-US" dirty="0" smtClean="0"/>
              <a:t>Customize template</a:t>
            </a:r>
            <a:endParaRPr lang="en-US" dirty="0"/>
          </a:p>
        </p:txBody>
      </p:sp>
    </p:spTree>
    <p:extLst>
      <p:ext uri="{BB962C8B-B14F-4D97-AF65-F5344CB8AC3E}">
        <p14:creationId xmlns:p14="http://schemas.microsoft.com/office/powerpoint/2010/main" val="2857911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APIs</a:t>
            </a:r>
            <a:endParaRPr lang="en-US" dirty="0"/>
          </a:p>
        </p:txBody>
      </p:sp>
      <p:sp>
        <p:nvSpPr>
          <p:cNvPr id="4" name="Rectangle 3"/>
          <p:cNvSpPr/>
          <p:nvPr/>
        </p:nvSpPr>
        <p:spPr bwMode="auto">
          <a:xfrm>
            <a:off x="269009" y="2125663"/>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RSS</a:t>
            </a:r>
            <a:endParaRPr lang="en-US" sz="4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3011966" y="2125663"/>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Client Script Object Model</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497880" y="2125663"/>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REST</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54923" y="2125663"/>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000" dirty="0" smtClean="0">
                <a:gradFill>
                  <a:gsLst>
                    <a:gs pos="0">
                      <a:srgbClr val="FFFFFF"/>
                    </a:gs>
                    <a:gs pos="100000">
                      <a:srgbClr val="FFFFFF"/>
                    </a:gs>
                  </a:gsLst>
                  <a:lin ang="5400000" scaled="0"/>
                </a:gradFill>
                <a:ea typeface="Segoe UI" pitchFamily="34" charset="0"/>
                <a:cs typeface="Segoe UI" pitchFamily="34" charset="0"/>
              </a:rPr>
              <a:t>Web Services</a:t>
            </a:r>
            <a:endParaRPr lang="en-US" sz="4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32514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REST the best choice?</a:t>
            </a:r>
            <a:br>
              <a:rPr lang="en-US" dirty="0" smtClean="0"/>
            </a:b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a:t>Results can be returns as ATOM XML or JSON</a:t>
            </a:r>
          </a:p>
          <a:p>
            <a:r>
              <a:rPr lang="en-US" dirty="0" smtClean="0"/>
              <a:t>Easy to query with </a:t>
            </a:r>
            <a:r>
              <a:rPr lang="en-US" dirty="0" err="1" smtClean="0"/>
              <a:t>HttpClient</a:t>
            </a:r>
            <a:endParaRPr lang="en-US" dirty="0" smtClean="0"/>
          </a:p>
          <a:p>
            <a:r>
              <a:rPr lang="en-US" dirty="0" smtClean="0"/>
              <a:t>More featured than RSS</a:t>
            </a:r>
          </a:p>
          <a:p>
            <a:r>
              <a:rPr lang="en-US" dirty="0" smtClean="0"/>
              <a:t>No Managed CSOM in sandbox</a:t>
            </a:r>
          </a:p>
          <a:p>
            <a:r>
              <a:rPr lang="en-US" dirty="0" smtClean="0"/>
              <a:t>Web Services are deprecated</a:t>
            </a:r>
          </a:p>
        </p:txBody>
      </p:sp>
    </p:spTree>
    <p:extLst>
      <p:ext uri="{BB962C8B-B14F-4D97-AF65-F5344CB8AC3E}">
        <p14:creationId xmlns:p14="http://schemas.microsoft.com/office/powerpoint/2010/main" val="136425001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ODATA URIs</a:t>
            </a:r>
            <a:endParaRPr lang="en-US" dirty="0"/>
          </a:p>
        </p:txBody>
      </p:sp>
      <p:sp>
        <p:nvSpPr>
          <p:cNvPr id="3" name="Text Placeholder 2"/>
          <p:cNvSpPr>
            <a:spLocks noGrp="1"/>
          </p:cNvSpPr>
          <p:nvPr>
            <p:ph type="body" sz="quarter" idx="10"/>
          </p:nvPr>
        </p:nvSpPr>
        <p:spPr/>
        <p:txBody>
          <a:bodyPr/>
          <a:lstStyle/>
          <a:p>
            <a:r>
              <a:rPr lang="en-US" dirty="0"/>
              <a:t>URI has three significant parts</a:t>
            </a:r>
          </a:p>
          <a:p>
            <a:pPr lvl="1"/>
            <a:r>
              <a:rPr lang="en-US" dirty="0"/>
              <a:t>Service root URI</a:t>
            </a:r>
          </a:p>
          <a:p>
            <a:pPr lvl="1"/>
            <a:r>
              <a:rPr lang="en-US" dirty="0"/>
              <a:t>Resource path </a:t>
            </a:r>
          </a:p>
          <a:p>
            <a:pPr lvl="1"/>
            <a:r>
              <a:rPr lang="en-US" dirty="0"/>
              <a:t>Query string options</a:t>
            </a:r>
          </a:p>
          <a:p>
            <a:endParaRPr lang="en-US" dirty="0"/>
          </a:p>
        </p:txBody>
      </p:sp>
      <p:pic>
        <p:nvPicPr>
          <p:cNvPr id="4" name="Picture 3"/>
          <p:cNvPicPr>
            <a:picLocks noChangeAspect="1"/>
          </p:cNvPicPr>
          <p:nvPr/>
        </p:nvPicPr>
        <p:blipFill>
          <a:blip r:embed="rId3"/>
          <a:stretch>
            <a:fillRect/>
          </a:stretch>
        </p:blipFill>
        <p:spPr>
          <a:xfrm>
            <a:off x="1592045" y="3534282"/>
            <a:ext cx="8969589" cy="609840"/>
          </a:xfrm>
          <a:prstGeom prst="rect">
            <a:avLst/>
          </a:prstGeom>
          <a:ln>
            <a:solidFill>
              <a:schemeClr val="bg1">
                <a:lumMod val="75000"/>
              </a:schemeClr>
            </a:solidFill>
          </a:ln>
        </p:spPr>
      </p:pic>
      <p:pic>
        <p:nvPicPr>
          <p:cNvPr id="5" name="Picture 4"/>
          <p:cNvPicPr>
            <a:picLocks noChangeAspect="1"/>
          </p:cNvPicPr>
          <p:nvPr/>
        </p:nvPicPr>
        <p:blipFill>
          <a:blip r:embed="rId4"/>
          <a:stretch>
            <a:fillRect/>
          </a:stretch>
        </p:blipFill>
        <p:spPr>
          <a:xfrm>
            <a:off x="1592045" y="4423522"/>
            <a:ext cx="9165962" cy="1092200"/>
          </a:xfrm>
          <a:prstGeom prst="rect">
            <a:avLst/>
          </a:prstGeom>
          <a:ln>
            <a:solidFill>
              <a:schemeClr val="bg1">
                <a:lumMod val="75000"/>
              </a:schemeClr>
            </a:solidFill>
          </a:ln>
        </p:spPr>
      </p:pic>
    </p:spTree>
    <p:extLst>
      <p:ext uri="{BB962C8B-B14F-4D97-AF65-F5344CB8AC3E}">
        <p14:creationId xmlns:p14="http://schemas.microsoft.com/office/powerpoint/2010/main" val="289352660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URLs in SharePoint 2013</a:t>
            </a:r>
            <a:endParaRPr lang="en-US" dirty="0"/>
          </a:p>
        </p:txBody>
      </p:sp>
      <p:sp>
        <p:nvSpPr>
          <p:cNvPr id="3" name="Text Placeholder 2"/>
          <p:cNvSpPr>
            <a:spLocks noGrp="1"/>
          </p:cNvSpPr>
          <p:nvPr>
            <p:ph type="body" sz="quarter" idx="10"/>
          </p:nvPr>
        </p:nvSpPr>
        <p:spPr>
          <a:xfrm>
            <a:off x="274638" y="1212850"/>
            <a:ext cx="11887200" cy="2431435"/>
          </a:xfrm>
        </p:spPr>
        <p:txBody>
          <a:bodyPr/>
          <a:lstStyle/>
          <a:p>
            <a:r>
              <a:rPr lang="en-US" dirty="0" smtClean="0"/>
              <a:t>URLs use the /_</a:t>
            </a:r>
            <a:r>
              <a:rPr lang="en-US" dirty="0" err="1" smtClean="0"/>
              <a:t>api</a:t>
            </a:r>
            <a:r>
              <a:rPr lang="en-US" dirty="0" smtClean="0"/>
              <a:t> folder</a:t>
            </a:r>
          </a:p>
          <a:p>
            <a:pPr lvl="1"/>
            <a:r>
              <a:rPr lang="en-US" dirty="0" err="1" smtClean="0"/>
              <a:t>ListData.svc</a:t>
            </a:r>
            <a:r>
              <a:rPr lang="en-US" dirty="0" smtClean="0"/>
              <a:t> still present but deprecated</a:t>
            </a:r>
          </a:p>
          <a:p>
            <a:r>
              <a:rPr lang="en-US" dirty="0" smtClean="0"/>
              <a:t>Example URLs</a:t>
            </a:r>
          </a:p>
          <a:p>
            <a:endParaRPr lang="en-US" dirty="0"/>
          </a:p>
        </p:txBody>
      </p:sp>
      <p:sp>
        <p:nvSpPr>
          <p:cNvPr id="4" name="Rectangle 3"/>
          <p:cNvSpPr/>
          <p:nvPr/>
        </p:nvSpPr>
        <p:spPr bwMode="auto">
          <a:xfrm>
            <a:off x="272273" y="3040062"/>
            <a:ext cx="10670364"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Root Web Application</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http://server/</a:t>
            </a:r>
            <a:r>
              <a:rPr lang="en-US" b="1" dirty="0" smtClean="0">
                <a:gradFill>
                  <a:gsLst>
                    <a:gs pos="0">
                      <a:srgbClr val="FFFFFF"/>
                    </a:gs>
                    <a:gs pos="100000">
                      <a:srgbClr val="FFFFFF"/>
                    </a:gs>
                  </a:gsLst>
                  <a:lin ang="5400000" scaled="0"/>
                </a:gradFill>
                <a:ea typeface="Segoe UI" pitchFamily="34" charset="0"/>
                <a:cs typeface="Segoe UI" pitchFamily="34" charset="0"/>
              </a:rPr>
              <a:t>_api</a:t>
            </a:r>
            <a:r>
              <a:rPr lang="en-US" dirty="0" smtClean="0">
                <a:gradFill>
                  <a:gsLst>
                    <a:gs pos="0">
                      <a:srgbClr val="FFFFFF"/>
                    </a:gs>
                    <a:gs pos="100000">
                      <a:srgbClr val="FFFFFF"/>
                    </a:gs>
                  </a:gsLst>
                  <a:lin ang="5400000" scaled="0"/>
                </a:gradFill>
                <a:ea typeface="Segoe UI" pitchFamily="34" charset="0"/>
                <a:cs typeface="Segoe UI" pitchFamily="34" charset="0"/>
              </a:rPr>
              <a:t>/web</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err="1" smtClean="0">
                <a:gradFill>
                  <a:gsLst>
                    <a:gs pos="0">
                      <a:srgbClr val="FFFFFF"/>
                    </a:gs>
                    <a:gs pos="100000">
                      <a:srgbClr val="FFFFFF"/>
                    </a:gs>
                  </a:gsLst>
                  <a:lin ang="5400000" scaled="0"/>
                </a:gradFill>
                <a:ea typeface="Segoe UI" pitchFamily="34" charset="0"/>
                <a:cs typeface="Segoe UI" pitchFamily="34" charset="0"/>
              </a:rPr>
              <a:t>Subsite</a:t>
            </a:r>
            <a:endParaRPr lang="en-US" b="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http://server/sitecollection/sitecollection/site/</a:t>
            </a:r>
            <a:r>
              <a:rPr lang="en-US" b="1" dirty="0" smtClean="0">
                <a:gradFill>
                  <a:gsLst>
                    <a:gs pos="0">
                      <a:srgbClr val="FFFFFF"/>
                    </a:gs>
                    <a:gs pos="100000">
                      <a:srgbClr val="FFFFFF"/>
                    </a:gs>
                  </a:gsLst>
                  <a:lin ang="5400000" scaled="0"/>
                </a:gradFill>
                <a:ea typeface="Segoe UI" pitchFamily="34" charset="0"/>
                <a:cs typeface="Segoe UI" pitchFamily="34" charset="0"/>
              </a:rPr>
              <a:t>_api</a:t>
            </a:r>
            <a:r>
              <a:rPr lang="en-US" dirty="0" smtClean="0">
                <a:gradFill>
                  <a:gsLst>
                    <a:gs pos="0">
                      <a:srgbClr val="FFFFFF"/>
                    </a:gs>
                    <a:gs pos="100000">
                      <a:srgbClr val="FFFFFF"/>
                    </a:gs>
                  </a:gsLst>
                  <a:lin ang="5400000" scaled="0"/>
                </a:gradFill>
                <a:ea typeface="Segoe UI" pitchFamily="34" charset="0"/>
                <a:cs typeface="Segoe UI" pitchFamily="34" charset="0"/>
              </a:rPr>
              <a:t>/web</a:t>
            </a:r>
          </a:p>
          <a:p>
            <a:pPr defTabSz="932472" fontAlgn="base">
              <a:spcBef>
                <a:spcPct val="0"/>
              </a:spcBef>
              <a:spcAft>
                <a:spcPct val="0"/>
              </a:spcAft>
            </a:pPr>
            <a:endParaRPr lang="en-US" b="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Search</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http://server/</a:t>
            </a:r>
            <a:r>
              <a:rPr lang="en-US" b="1" dirty="0" smtClean="0">
                <a:gradFill>
                  <a:gsLst>
                    <a:gs pos="0">
                      <a:srgbClr val="FFFFFF"/>
                    </a:gs>
                    <a:gs pos="100000">
                      <a:srgbClr val="FFFFFF"/>
                    </a:gs>
                  </a:gsLst>
                  <a:lin ang="5400000" scaled="0"/>
                </a:gradFill>
                <a:ea typeface="Segoe UI" pitchFamily="34" charset="0"/>
                <a:cs typeface="Segoe UI" pitchFamily="34" charset="0"/>
              </a:rPr>
              <a:t>_api</a:t>
            </a:r>
            <a:r>
              <a:rPr lang="en-US" dirty="0" smtClean="0">
                <a:gradFill>
                  <a:gsLst>
                    <a:gs pos="0">
                      <a:srgbClr val="FFFFFF"/>
                    </a:gs>
                    <a:gs pos="100000">
                      <a:srgbClr val="FFFFFF"/>
                    </a:gs>
                  </a:gsLst>
                  <a:lin ang="5400000" scaled="0"/>
                </a:gradFill>
                <a:ea typeface="Segoe UI" pitchFamily="34" charset="0"/>
                <a:cs typeface="Segoe UI" pitchFamily="34" charset="0"/>
              </a:rPr>
              <a:t>/search/query</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4802915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Mapping Objects to Resources</a:t>
            </a:r>
            <a:endParaRPr lang="en-US" dirty="0"/>
          </a:p>
        </p:txBody>
      </p:sp>
      <p:sp>
        <p:nvSpPr>
          <p:cNvPr id="5" name="Text Placeholder 4"/>
          <p:cNvSpPr>
            <a:spLocks noGrp="1"/>
          </p:cNvSpPr>
          <p:nvPr>
            <p:ph type="body" sz="quarter" idx="10"/>
          </p:nvPr>
        </p:nvSpPr>
        <p:spPr>
          <a:xfrm>
            <a:off x="274638" y="1212850"/>
            <a:ext cx="11887200" cy="2257862"/>
          </a:xfrm>
        </p:spPr>
        <p:txBody>
          <a:bodyPr/>
          <a:lstStyle/>
          <a:p>
            <a:r>
              <a:rPr lang="en-US" dirty="0"/>
              <a:t>Example REST URLs targeting SharePoint sites</a:t>
            </a:r>
          </a:p>
          <a:p>
            <a:pPr lvl="1">
              <a:lnSpc>
                <a:spcPct val="150000"/>
              </a:lnSpc>
            </a:pPr>
            <a:r>
              <a:rPr lang="en-US" dirty="0">
                <a:latin typeface="Lucida Console" pitchFamily="49" charset="0"/>
              </a:rPr>
              <a:t>_</a:t>
            </a:r>
            <a:r>
              <a:rPr lang="en-US" dirty="0" err="1">
                <a:latin typeface="Lucida Console" pitchFamily="49" charset="0"/>
              </a:rPr>
              <a:t>api</a:t>
            </a:r>
            <a:r>
              <a:rPr lang="en-US" dirty="0">
                <a:latin typeface="Lucida Console" pitchFamily="49" charset="0"/>
              </a:rPr>
              <a:t>/web/lists</a:t>
            </a:r>
          </a:p>
          <a:p>
            <a:pPr lvl="1">
              <a:lnSpc>
                <a:spcPct val="150000"/>
              </a:lnSpc>
            </a:pPr>
            <a:r>
              <a:rPr lang="en-US" dirty="0">
                <a:latin typeface="Lucida Console" pitchFamily="49" charset="0"/>
              </a:rPr>
              <a:t>_</a:t>
            </a:r>
            <a:r>
              <a:rPr lang="en-US" dirty="0" err="1">
                <a:latin typeface="Lucida Console" pitchFamily="49" charset="0"/>
              </a:rPr>
              <a:t>api</a:t>
            </a:r>
            <a:r>
              <a:rPr lang="en-US" dirty="0">
                <a:latin typeface="Lucida Console" pitchFamily="49" charset="0"/>
              </a:rPr>
              <a:t>/web/lists/</a:t>
            </a:r>
            <a:r>
              <a:rPr lang="en-US" dirty="0" err="1">
                <a:latin typeface="Lucida Console" pitchFamily="49" charset="0"/>
              </a:rPr>
              <a:t>getByTitle</a:t>
            </a:r>
            <a:r>
              <a:rPr lang="en-US" dirty="0">
                <a:latin typeface="Lucida Console" pitchFamily="49" charset="0"/>
              </a:rPr>
              <a:t>('Announcements')</a:t>
            </a:r>
          </a:p>
          <a:p>
            <a:pPr lvl="1">
              <a:lnSpc>
                <a:spcPct val="150000"/>
              </a:lnSpc>
            </a:pPr>
            <a:r>
              <a:rPr lang="en-US" dirty="0">
                <a:latin typeface="Lucida Console" pitchFamily="49" charset="0"/>
              </a:rPr>
              <a:t>_</a:t>
            </a:r>
            <a:r>
              <a:rPr lang="en-US" dirty="0" err="1">
                <a:latin typeface="Lucida Console" pitchFamily="49" charset="0"/>
              </a:rPr>
              <a:t>api</a:t>
            </a:r>
            <a:r>
              <a:rPr lang="en-US" dirty="0">
                <a:latin typeface="Lucida Console" pitchFamily="49" charset="0"/>
              </a:rPr>
              <a:t>/web/lists/</a:t>
            </a:r>
            <a:r>
              <a:rPr lang="en-US" dirty="0" err="1">
                <a:latin typeface="Lucida Console" pitchFamily="49" charset="0"/>
              </a:rPr>
              <a:t>getByTitle</a:t>
            </a:r>
            <a:r>
              <a:rPr lang="en-US" dirty="0">
                <a:latin typeface="Lucida Console" pitchFamily="49" charset="0"/>
              </a:rPr>
              <a:t>('Announcements')/$select=</a:t>
            </a:r>
            <a:r>
              <a:rPr lang="en-US" dirty="0" err="1">
                <a:latin typeface="Lucida Console" pitchFamily="49" charset="0"/>
              </a:rPr>
              <a:t>title,body,expirationdate</a:t>
            </a:r>
            <a:endParaRPr lang="en-US" dirty="0">
              <a:latin typeface="Lucida Console" pitchFamily="49" charset="0"/>
            </a:endParaRPr>
          </a:p>
        </p:txBody>
      </p:sp>
    </p:spTree>
    <p:extLst>
      <p:ext uri="{BB962C8B-B14F-4D97-AF65-F5344CB8AC3E}">
        <p14:creationId xmlns:p14="http://schemas.microsoft.com/office/powerpoint/2010/main" val="408782918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Response XML</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827" b="35837"/>
          <a:stretch/>
        </p:blipFill>
        <p:spPr>
          <a:xfrm>
            <a:off x="5303837" y="2278062"/>
            <a:ext cx="6300914" cy="44878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237" y="1212849"/>
            <a:ext cx="7059010" cy="4725059"/>
          </a:xfrm>
          <a:prstGeom prst="rect">
            <a:avLst/>
          </a:prstGeom>
        </p:spPr>
      </p:pic>
    </p:spTree>
    <p:extLst>
      <p:ext uri="{BB962C8B-B14F-4D97-AF65-F5344CB8AC3E}">
        <p14:creationId xmlns:p14="http://schemas.microsoft.com/office/powerpoint/2010/main" val="206627901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ATOM XML or JSON?</a:t>
            </a:r>
            <a:endParaRPr lang="en-US" dirty="0"/>
          </a:p>
        </p:txBody>
      </p:sp>
      <p:sp>
        <p:nvSpPr>
          <p:cNvPr id="3" name="Text Placeholder 2"/>
          <p:cNvSpPr>
            <a:spLocks noGrp="1"/>
          </p:cNvSpPr>
          <p:nvPr>
            <p:ph type="body" sz="quarter" idx="10"/>
          </p:nvPr>
        </p:nvSpPr>
        <p:spPr>
          <a:xfrm>
            <a:off x="274638" y="1212850"/>
            <a:ext cx="11887200" cy="2874633"/>
          </a:xfrm>
        </p:spPr>
        <p:txBody>
          <a:bodyPr/>
          <a:lstStyle/>
          <a:p>
            <a:r>
              <a:rPr lang="en-US" sz="2800" dirty="0"/>
              <a:t>Response data format selected with ACCEPT header</a:t>
            </a:r>
          </a:p>
          <a:p>
            <a:pPr lvl="1"/>
            <a:r>
              <a:rPr lang="en-US" sz="2400" dirty="0"/>
              <a:t>XML can be easier to deal with from managed code</a:t>
            </a:r>
          </a:p>
          <a:p>
            <a:pPr lvl="1"/>
            <a:r>
              <a:rPr lang="en-US" sz="2400" dirty="0"/>
              <a:t>To get ATOM XML response use </a:t>
            </a:r>
            <a:r>
              <a:rPr lang="en-US" sz="2400" b="1" dirty="0">
                <a:solidFill>
                  <a:srgbClr val="C00000"/>
                </a:solidFill>
              </a:rPr>
              <a:t>"application/</a:t>
            </a:r>
            <a:r>
              <a:rPr lang="en-US" sz="2400" b="1" dirty="0" err="1">
                <a:solidFill>
                  <a:srgbClr val="C00000"/>
                </a:solidFill>
              </a:rPr>
              <a:t>atom+xml</a:t>
            </a:r>
            <a:r>
              <a:rPr lang="en-US" sz="2400" b="1" dirty="0">
                <a:solidFill>
                  <a:srgbClr val="C00000"/>
                </a:solidFill>
              </a:rPr>
              <a:t>"</a:t>
            </a:r>
          </a:p>
          <a:p>
            <a:pPr lvl="1"/>
            <a:r>
              <a:rPr lang="en-US" sz="2400" dirty="0"/>
              <a:t>JSON is easier to deal with when using JavaScript</a:t>
            </a:r>
          </a:p>
          <a:p>
            <a:pPr lvl="1"/>
            <a:r>
              <a:rPr lang="en-US" sz="2400" dirty="0"/>
              <a:t>To get JSON response use </a:t>
            </a:r>
            <a:r>
              <a:rPr lang="en-US" sz="2400" b="1" dirty="0">
                <a:solidFill>
                  <a:srgbClr val="C00000"/>
                </a:solidFill>
              </a:rPr>
              <a:t>"application/</a:t>
            </a:r>
            <a:r>
              <a:rPr lang="en-US" sz="2400" b="1" dirty="0" err="1">
                <a:solidFill>
                  <a:srgbClr val="C00000"/>
                </a:solidFill>
              </a:rPr>
              <a:t>json</a:t>
            </a:r>
            <a:r>
              <a:rPr lang="en-US" sz="2400" b="1" dirty="0">
                <a:solidFill>
                  <a:srgbClr val="C00000"/>
                </a:solidFill>
              </a:rPr>
              <a:t>"</a:t>
            </a:r>
          </a:p>
          <a:p>
            <a:endParaRPr lang="en-US" dirty="0"/>
          </a:p>
        </p:txBody>
      </p:sp>
      <p:pic>
        <p:nvPicPr>
          <p:cNvPr id="4" name="Picture 3"/>
          <p:cNvPicPr>
            <a:picLocks noChangeAspect="1"/>
          </p:cNvPicPr>
          <p:nvPr/>
        </p:nvPicPr>
        <p:blipFill>
          <a:blip r:embed="rId3"/>
          <a:stretch>
            <a:fillRect/>
          </a:stretch>
        </p:blipFill>
        <p:spPr>
          <a:xfrm>
            <a:off x="234077" y="3719073"/>
            <a:ext cx="5961910" cy="2593199"/>
          </a:xfrm>
          <a:prstGeom prst="rect">
            <a:avLst/>
          </a:prstGeom>
          <a:ln>
            <a:solidFill>
              <a:schemeClr val="bg1">
                <a:lumMod val="75000"/>
              </a:schemeClr>
            </a:solidFill>
          </a:ln>
        </p:spPr>
      </p:pic>
      <p:pic>
        <p:nvPicPr>
          <p:cNvPr id="5" name="Picture 4"/>
          <p:cNvPicPr>
            <a:picLocks noChangeAspect="1"/>
          </p:cNvPicPr>
          <p:nvPr/>
        </p:nvPicPr>
        <p:blipFill>
          <a:blip r:embed="rId4"/>
          <a:stretch>
            <a:fillRect/>
          </a:stretch>
        </p:blipFill>
        <p:spPr>
          <a:xfrm>
            <a:off x="6466782" y="3703306"/>
            <a:ext cx="5503131" cy="1738246"/>
          </a:xfrm>
          <a:prstGeom prst="rect">
            <a:avLst/>
          </a:prstGeom>
          <a:ln>
            <a:solidFill>
              <a:schemeClr val="bg1">
                <a:lumMod val="75000"/>
              </a:schemeClr>
            </a:solidFill>
          </a:ln>
        </p:spPr>
      </p:pic>
    </p:spTree>
    <p:extLst>
      <p:ext uri="{BB962C8B-B14F-4D97-AF65-F5344CB8AC3E}">
        <p14:creationId xmlns:p14="http://schemas.microsoft.com/office/powerpoint/2010/main" val="376986362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REST Queries from Windows Store Apps</a:t>
            </a:r>
          </a:p>
        </p:txBody>
      </p:sp>
      <p:sp>
        <p:nvSpPr>
          <p:cNvPr id="5" name="Text Placeholder 4"/>
          <p:cNvSpPr>
            <a:spLocks noGrp="1"/>
          </p:cNvSpPr>
          <p:nvPr>
            <p:ph type="body" sz="quarter" idx="10"/>
          </p:nvPr>
        </p:nvSpPr>
        <p:spPr>
          <a:xfrm>
            <a:off x="274638" y="1212850"/>
            <a:ext cx="11887200" cy="3447098"/>
          </a:xfrm>
        </p:spPr>
        <p:txBody>
          <a:bodyPr/>
          <a:lstStyle/>
          <a:p>
            <a:r>
              <a:rPr lang="en-US" dirty="0"/>
              <a:t>Use </a:t>
            </a:r>
            <a:r>
              <a:rPr lang="en-US" b="1" dirty="0" err="1"/>
              <a:t>HttpClient</a:t>
            </a:r>
            <a:r>
              <a:rPr lang="en-US" b="1" dirty="0"/>
              <a:t> </a:t>
            </a:r>
            <a:r>
              <a:rPr lang="en-US" dirty="0"/>
              <a:t>object to GET SharePoint data</a:t>
            </a:r>
          </a:p>
          <a:p>
            <a:r>
              <a:rPr lang="en-US" dirty="0"/>
              <a:t>Use </a:t>
            </a:r>
            <a:r>
              <a:rPr lang="en-US" b="1" dirty="0" err="1"/>
              <a:t>HttpClientHandler</a:t>
            </a:r>
            <a:r>
              <a:rPr lang="en-US" dirty="0"/>
              <a:t> object for authentication</a:t>
            </a:r>
          </a:p>
          <a:p>
            <a:r>
              <a:rPr lang="en-US" dirty="0"/>
              <a:t>Add headers to request data in ATOM XML format</a:t>
            </a:r>
          </a:p>
          <a:p>
            <a:r>
              <a:rPr lang="en-US" dirty="0"/>
              <a:t>Parse data with LINQ to XML</a:t>
            </a:r>
          </a:p>
          <a:p>
            <a:endParaRPr lang="en-US" dirty="0"/>
          </a:p>
        </p:txBody>
      </p:sp>
    </p:spTree>
    <p:extLst>
      <p:ext uri="{BB962C8B-B14F-4D97-AF65-F5344CB8AC3E}">
        <p14:creationId xmlns:p14="http://schemas.microsoft.com/office/powerpoint/2010/main" val="78967435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Templates</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a:t>Bind data to SharePoint fields</a:t>
            </a:r>
          </a:p>
          <a:p>
            <a:r>
              <a:rPr lang="en-US" dirty="0" smtClean="0"/>
              <a:t>Change </a:t>
            </a:r>
            <a:r>
              <a:rPr lang="en-US" dirty="0"/>
              <a:t>look and feel of results</a:t>
            </a:r>
          </a:p>
          <a:p>
            <a:r>
              <a:rPr lang="en-US" dirty="0" smtClean="0"/>
              <a:t>Can be defined in:</a:t>
            </a:r>
          </a:p>
          <a:p>
            <a:pPr lvl="1"/>
            <a:r>
              <a:rPr lang="en-US" dirty="0" err="1" smtClean="0"/>
              <a:t>Page.Resources</a:t>
            </a:r>
            <a:endParaRPr lang="en-US" dirty="0" smtClean="0"/>
          </a:p>
          <a:p>
            <a:pPr lvl="1"/>
            <a:r>
              <a:rPr lang="en-US" dirty="0" err="1" smtClean="0"/>
              <a:t>StandardStyles.xaml</a:t>
            </a:r>
            <a:endParaRPr lang="en-US" dirty="0"/>
          </a:p>
        </p:txBody>
      </p:sp>
      <p:sp>
        <p:nvSpPr>
          <p:cNvPr id="6" name="Rectangle 5"/>
          <p:cNvSpPr/>
          <p:nvPr/>
        </p:nvSpPr>
        <p:spPr bwMode="auto">
          <a:xfrm>
            <a:off x="274638" y="4013001"/>
            <a:ext cx="10670364"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dirty="0"/>
              <a:t>&lt;</a:t>
            </a:r>
            <a:r>
              <a:rPr lang="en-US" dirty="0" err="1"/>
              <a:t>DataTemplate</a:t>
            </a:r>
            <a:r>
              <a:rPr lang="en-US" dirty="0"/>
              <a:t> x:Key="Standard250x250ItemTemplate"&gt;</a:t>
            </a:r>
          </a:p>
          <a:p>
            <a:r>
              <a:rPr lang="en-US" dirty="0"/>
              <a:t>    &lt;Grid </a:t>
            </a:r>
            <a:r>
              <a:rPr lang="en-US" dirty="0" err="1"/>
              <a:t>HorizontalAlignment</a:t>
            </a:r>
            <a:r>
              <a:rPr lang="en-US" dirty="0"/>
              <a:t>="Left" Width="250" Height="250"&gt;</a:t>
            </a:r>
          </a:p>
          <a:p>
            <a:r>
              <a:rPr lang="en-US" dirty="0"/>
              <a:t>        &lt;Border Background="{</a:t>
            </a:r>
            <a:r>
              <a:rPr lang="en-US" dirty="0" err="1"/>
              <a:t>StaticResource</a:t>
            </a:r>
            <a:r>
              <a:rPr lang="en-US" dirty="0"/>
              <a:t> </a:t>
            </a:r>
            <a:r>
              <a:rPr lang="en-US" dirty="0" err="1"/>
              <a:t>ListViewItemPlaceholderBackgroundThemeBrush</a:t>
            </a:r>
            <a:r>
              <a:rPr lang="en-US" dirty="0"/>
              <a:t>}"&gt;</a:t>
            </a:r>
          </a:p>
          <a:p>
            <a:r>
              <a:rPr lang="en-US" dirty="0"/>
              <a:t>            &lt;Image Source="{Binding Image}" Stretch="</a:t>
            </a:r>
            <a:r>
              <a:rPr lang="en-US" dirty="0" err="1"/>
              <a:t>UniformToFill</a:t>
            </a:r>
            <a:r>
              <a:rPr lang="en-US" dirty="0"/>
              <a:t>" </a:t>
            </a:r>
            <a:r>
              <a:rPr lang="en-US" dirty="0" err="1"/>
              <a:t>AutomationProperties.Name</a:t>
            </a:r>
            <a:r>
              <a:rPr lang="en-US" dirty="0"/>
              <a:t>="{Binding Title}"/&gt;</a:t>
            </a:r>
          </a:p>
          <a:p>
            <a:r>
              <a:rPr lang="en-US" dirty="0"/>
              <a:t>        &lt;/Border&gt;</a:t>
            </a:r>
          </a:p>
          <a:p>
            <a:r>
              <a:rPr lang="en-US" dirty="0"/>
              <a:t>        &lt;</a:t>
            </a:r>
            <a:r>
              <a:rPr lang="en-US" dirty="0" err="1"/>
              <a:t>StackPanel</a:t>
            </a:r>
            <a:r>
              <a:rPr lang="en-US" dirty="0"/>
              <a:t> </a:t>
            </a:r>
            <a:r>
              <a:rPr lang="en-US" dirty="0" err="1"/>
              <a:t>VerticalAlignment</a:t>
            </a:r>
            <a:r>
              <a:rPr lang="en-US" dirty="0"/>
              <a:t>="Bottom" Background="{</a:t>
            </a:r>
            <a:r>
              <a:rPr lang="en-US" dirty="0" err="1"/>
              <a:t>StaticResource</a:t>
            </a:r>
            <a:r>
              <a:rPr lang="en-US" dirty="0"/>
              <a:t> </a:t>
            </a:r>
            <a:r>
              <a:rPr lang="en-US" dirty="0" err="1"/>
              <a:t>ListViewItemOverlayBackgroundThemeBrush</a:t>
            </a:r>
            <a:r>
              <a:rPr lang="en-US" dirty="0"/>
              <a:t>}"&gt;</a:t>
            </a:r>
          </a:p>
          <a:p>
            <a:r>
              <a:rPr lang="en-US" dirty="0" smtClean="0"/>
              <a:t>…</a:t>
            </a:r>
            <a:endParaRPr lang="en-US" dirty="0"/>
          </a:p>
        </p:txBody>
      </p:sp>
    </p:spTree>
    <p:extLst>
      <p:ext uri="{BB962C8B-B14F-4D97-AF65-F5344CB8AC3E}">
        <p14:creationId xmlns:p14="http://schemas.microsoft.com/office/powerpoint/2010/main" val="14843210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p:txBody>
          <a:bodyPr/>
          <a:lstStyle/>
          <a:p>
            <a:r>
              <a:rPr lang="en-US" dirty="0" smtClean="0"/>
              <a:t>What is a Windows Store App?</a:t>
            </a:r>
            <a:endParaRPr lang="en-US" dirty="0"/>
          </a:p>
          <a:p>
            <a:r>
              <a:rPr lang="en-US" dirty="0" smtClean="0"/>
              <a:t>How is development different?</a:t>
            </a:r>
            <a:endParaRPr lang="en-US" dirty="0"/>
          </a:p>
          <a:p>
            <a:r>
              <a:rPr lang="en-US" dirty="0" smtClean="0"/>
              <a:t>Why Windows Store Apps and SharePoint?</a:t>
            </a:r>
            <a:endParaRPr lang="en-US" dirty="0"/>
          </a:p>
          <a:p>
            <a:endParaRPr lang="en-US" dirty="0"/>
          </a:p>
        </p:txBody>
      </p:sp>
    </p:spTree>
    <p:extLst>
      <p:ext uri="{BB962C8B-B14F-4D97-AF65-F5344CB8AC3E}">
        <p14:creationId xmlns:p14="http://schemas.microsoft.com/office/powerpoint/2010/main" val="3455295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Package.appmanifest</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Specify information about your app</a:t>
            </a:r>
          </a:p>
          <a:p>
            <a:pPr lvl="1"/>
            <a:r>
              <a:rPr lang="en-US" dirty="0" smtClean="0"/>
              <a:t>i.e.: Name, logo, supported orientations, splash screen</a:t>
            </a:r>
          </a:p>
          <a:p>
            <a:r>
              <a:rPr lang="en-US" dirty="0" smtClean="0"/>
              <a:t>Declares capabilities your app requires</a:t>
            </a:r>
          </a:p>
          <a:p>
            <a:r>
              <a:rPr lang="en-US" smtClean="0"/>
              <a:t>SharePoint typically </a:t>
            </a:r>
            <a:r>
              <a:rPr lang="en-US" dirty="0" smtClean="0"/>
              <a:t>requires:</a:t>
            </a:r>
          </a:p>
          <a:p>
            <a:pPr lvl="1"/>
            <a:r>
              <a:rPr lang="en-US" dirty="0" smtClean="0"/>
              <a:t>Enterprise Authentication</a:t>
            </a:r>
          </a:p>
          <a:p>
            <a:pPr lvl="1"/>
            <a:r>
              <a:rPr lang="en-US" dirty="0" smtClean="0"/>
              <a:t>Internet (Client)</a:t>
            </a:r>
          </a:p>
          <a:p>
            <a:pPr lvl="1"/>
            <a:r>
              <a:rPr lang="en-US" dirty="0" smtClean="0"/>
              <a:t>Private Networks (Client &amp; Server)</a:t>
            </a:r>
            <a:endParaRPr lang="en-US" dirty="0"/>
          </a:p>
        </p:txBody>
      </p:sp>
      <p:pic>
        <p:nvPicPr>
          <p:cNvPr id="4" name="Picture 3"/>
          <p:cNvPicPr>
            <a:picLocks noChangeAspect="1"/>
          </p:cNvPicPr>
          <p:nvPr/>
        </p:nvPicPr>
        <p:blipFill>
          <a:blip r:embed="rId2"/>
          <a:stretch>
            <a:fillRect/>
          </a:stretch>
        </p:blipFill>
        <p:spPr>
          <a:xfrm>
            <a:off x="8809037" y="2853026"/>
            <a:ext cx="2971800" cy="3692236"/>
          </a:xfrm>
          <a:prstGeom prst="rect">
            <a:avLst/>
          </a:prstGeom>
        </p:spPr>
      </p:pic>
    </p:spTree>
    <p:extLst>
      <p:ext uri="{BB962C8B-B14F-4D97-AF65-F5344CB8AC3E}">
        <p14:creationId xmlns:p14="http://schemas.microsoft.com/office/powerpoint/2010/main" val="109803667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 binding a picture library using REST</a:t>
            </a:r>
            <a:endParaRPr lang="en-US" dirty="0"/>
          </a:p>
        </p:txBody>
      </p:sp>
      <p:sp>
        <p:nvSpPr>
          <p:cNvPr id="5" name="Text Placeholder 4"/>
          <p:cNvSpPr>
            <a:spLocks noGrp="1"/>
          </p:cNvSpPr>
          <p:nvPr>
            <p:ph type="body" sz="quarter" idx="12"/>
          </p:nvPr>
        </p:nvSpPr>
        <p:spPr/>
        <p:txBody>
          <a:bodyPr/>
          <a:lstStyle/>
          <a:p>
            <a:r>
              <a:rPr lang="en-US" dirty="0" smtClean="0"/>
              <a:t>Corey Roth (@</a:t>
            </a:r>
            <a:r>
              <a:rPr lang="en-US" dirty="0" err="1" smtClean="0"/>
              <a:t>coreyroth</a:t>
            </a:r>
            <a:r>
              <a:rPr lang="en-US" dirty="0" smtClean="0"/>
              <a:t>)</a:t>
            </a:r>
            <a:endParaRPr lang="en-US" dirty="0"/>
          </a:p>
        </p:txBody>
      </p:sp>
    </p:spTree>
    <p:extLst>
      <p:ext uri="{BB962C8B-B14F-4D97-AF65-F5344CB8AC3E}">
        <p14:creationId xmlns:p14="http://schemas.microsoft.com/office/powerpoint/2010/main" val="22505776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672674" y="296862"/>
            <a:ext cx="5486400" cy="2744787"/>
          </a:xfrm>
          <a:solidFill>
            <a:schemeClr val="accent3">
              <a:alpha val="53000"/>
            </a:schemeClr>
          </a:solidFill>
        </p:spPr>
        <p:txBody>
          <a:bodyPr/>
          <a:lstStyle/>
          <a:p>
            <a:r>
              <a:rPr lang="en-US" dirty="0" smtClean="0"/>
              <a:t>App Contracts</a:t>
            </a:r>
            <a:endParaRPr lang="en-US" dirty="0"/>
          </a:p>
        </p:txBody>
      </p:sp>
    </p:spTree>
    <p:extLst>
      <p:ext uri="{BB962C8B-B14F-4D97-AF65-F5344CB8AC3E}">
        <p14:creationId xmlns:p14="http://schemas.microsoft.com/office/powerpoint/2010/main" val="206268063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Contracts</a:t>
            </a:r>
            <a:endParaRPr lang="en-US" dirty="0"/>
          </a:p>
        </p:txBody>
      </p:sp>
      <p:sp>
        <p:nvSpPr>
          <p:cNvPr id="4" name="Text Placeholder 3"/>
          <p:cNvSpPr>
            <a:spLocks noGrp="1"/>
          </p:cNvSpPr>
          <p:nvPr>
            <p:ph type="body" sz="quarter" idx="10"/>
          </p:nvPr>
        </p:nvSpPr>
        <p:spPr/>
        <p:txBody>
          <a:bodyPr/>
          <a:lstStyle/>
          <a:p>
            <a:r>
              <a:rPr lang="en-US" dirty="0" smtClean="0"/>
              <a:t>An agreement between one or more apps</a:t>
            </a:r>
          </a:p>
          <a:p>
            <a:r>
              <a:rPr lang="en-US" dirty="0" smtClean="0"/>
              <a:t>Defines requirements app need for interaction</a:t>
            </a:r>
          </a:p>
          <a:p>
            <a:r>
              <a:rPr lang="en-US" dirty="0" smtClean="0"/>
              <a:t>Built with special Visual Studio project items</a:t>
            </a:r>
            <a:endParaRPr lang="en-US" dirty="0"/>
          </a:p>
        </p:txBody>
      </p:sp>
    </p:spTree>
    <p:extLst>
      <p:ext uri="{BB962C8B-B14F-4D97-AF65-F5344CB8AC3E}">
        <p14:creationId xmlns:p14="http://schemas.microsoft.com/office/powerpoint/2010/main" val="166004886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Contracts</a:t>
            </a:r>
            <a:endParaRPr lang="en-US" dirty="0"/>
          </a:p>
        </p:txBody>
      </p:sp>
      <p:sp>
        <p:nvSpPr>
          <p:cNvPr id="3" name="Text Placeholder 2"/>
          <p:cNvSpPr>
            <a:spLocks noGrp="1"/>
          </p:cNvSpPr>
          <p:nvPr>
            <p:ph type="body" sz="quarter" idx="10"/>
          </p:nvPr>
        </p:nvSpPr>
        <p:spPr/>
        <p:txBody>
          <a:bodyPr/>
          <a:lstStyle/>
          <a:p>
            <a:r>
              <a:rPr lang="en-US" dirty="0" smtClean="0"/>
              <a:t>File Picker</a:t>
            </a:r>
          </a:p>
          <a:p>
            <a:r>
              <a:rPr lang="en-US" dirty="0" smtClean="0"/>
              <a:t>Play To</a:t>
            </a:r>
          </a:p>
          <a:p>
            <a:r>
              <a:rPr lang="en-US" dirty="0" smtClean="0"/>
              <a:t>Search</a:t>
            </a:r>
          </a:p>
          <a:p>
            <a:r>
              <a:rPr lang="en-US" dirty="0" smtClean="0"/>
              <a:t>Share</a:t>
            </a:r>
          </a:p>
          <a:p>
            <a:r>
              <a:rPr lang="en-US" dirty="0" smtClean="0"/>
              <a:t>Settings</a:t>
            </a:r>
            <a:endParaRPr lang="en-US" dirty="0"/>
          </a:p>
        </p:txBody>
      </p:sp>
    </p:spTree>
    <p:extLst>
      <p:ext uri="{BB962C8B-B14F-4D97-AF65-F5344CB8AC3E}">
        <p14:creationId xmlns:p14="http://schemas.microsoft.com/office/powerpoint/2010/main" val="321224956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Contract</a:t>
            </a:r>
            <a:endParaRPr lang="en-US" dirty="0"/>
          </a:p>
        </p:txBody>
      </p:sp>
      <p:sp>
        <p:nvSpPr>
          <p:cNvPr id="3" name="Text Placeholder 2"/>
          <p:cNvSpPr>
            <a:spLocks noGrp="1"/>
          </p:cNvSpPr>
          <p:nvPr>
            <p:ph type="body" sz="quarter" idx="10"/>
          </p:nvPr>
        </p:nvSpPr>
        <p:spPr/>
        <p:txBody>
          <a:bodyPr/>
          <a:lstStyle/>
          <a:p>
            <a:r>
              <a:rPr lang="en-US" dirty="0" smtClean="0"/>
              <a:t>Great for SharePoint</a:t>
            </a:r>
          </a:p>
          <a:p>
            <a:r>
              <a:rPr lang="en-US" dirty="0" smtClean="0"/>
              <a:t>Add SharePoint Search to the Charms menu</a:t>
            </a:r>
          </a:p>
          <a:p>
            <a:r>
              <a:rPr lang="en-US" dirty="0" smtClean="0"/>
              <a:t>Touch friendly interface</a:t>
            </a:r>
          </a:p>
          <a:p>
            <a:r>
              <a:rPr lang="en-US" dirty="0"/>
              <a:t>App automatically launched if not open</a:t>
            </a:r>
          </a:p>
          <a:p>
            <a:r>
              <a:rPr lang="en-US" dirty="0" smtClean="0"/>
              <a:t>Can </a:t>
            </a:r>
            <a:r>
              <a:rPr lang="en-US" dirty="0"/>
              <a:t>be activated on keyboard </a:t>
            </a:r>
            <a:r>
              <a:rPr lang="en-US" dirty="0" smtClean="0"/>
              <a:t>input</a:t>
            </a:r>
            <a:endParaRPr lang="en-US" dirty="0"/>
          </a:p>
        </p:txBody>
      </p:sp>
      <p:sp>
        <p:nvSpPr>
          <p:cNvPr id="4" name="Rectangle 3"/>
          <p:cNvSpPr/>
          <p:nvPr/>
        </p:nvSpPr>
        <p:spPr bwMode="auto">
          <a:xfrm>
            <a:off x="272273" y="4659948"/>
            <a:ext cx="8453438" cy="5899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err="1">
                <a:gradFill>
                  <a:gsLst>
                    <a:gs pos="0">
                      <a:srgbClr val="FFFFFF"/>
                    </a:gs>
                    <a:gs pos="100000">
                      <a:srgbClr val="FFFFFF"/>
                    </a:gs>
                  </a:gsLst>
                  <a:lin ang="5400000" scaled="0"/>
                </a:gradFill>
                <a:ea typeface="Segoe UI" pitchFamily="34" charset="0"/>
                <a:cs typeface="Segoe UI" pitchFamily="34" charset="0"/>
              </a:rPr>
              <a:t>SearchPane.GetForCurrentView</a:t>
            </a:r>
            <a:r>
              <a:rPr lang="en-US" sz="2000" dirty="0">
                <a:gradFill>
                  <a:gsLst>
                    <a:gs pos="0">
                      <a:srgbClr val="FFFFFF"/>
                    </a:gs>
                    <a:gs pos="100000">
                      <a:srgbClr val="FFFFFF"/>
                    </a:gs>
                  </a:gsLst>
                  <a:lin ang="5400000" scaled="0"/>
                </a:gradFill>
                <a:ea typeface="Segoe UI" pitchFamily="34" charset="0"/>
                <a:cs typeface="Segoe UI" pitchFamily="34" charset="0"/>
              </a:rPr>
              <a:t>().</a:t>
            </a:r>
            <a:r>
              <a:rPr lang="en-US" sz="2000" dirty="0" err="1">
                <a:gradFill>
                  <a:gsLst>
                    <a:gs pos="0">
                      <a:srgbClr val="FFFFFF"/>
                    </a:gs>
                    <a:gs pos="100000">
                      <a:srgbClr val="FFFFFF"/>
                    </a:gs>
                  </a:gsLst>
                  <a:lin ang="5400000" scaled="0"/>
                </a:gradFill>
                <a:ea typeface="Segoe UI" pitchFamily="34" charset="0"/>
                <a:cs typeface="Segoe UI" pitchFamily="34" charset="0"/>
              </a:rPr>
              <a:t>ShowOnKeyboardInput</a:t>
            </a:r>
            <a:r>
              <a:rPr lang="en-US" sz="2000" dirty="0">
                <a:gradFill>
                  <a:gsLst>
                    <a:gs pos="0">
                      <a:srgbClr val="FFFFFF"/>
                    </a:gs>
                    <a:gs pos="100000">
                      <a:srgbClr val="FFFFFF"/>
                    </a:gs>
                  </a:gsLst>
                  <a:lin ang="5400000" scaled="0"/>
                </a:gradFill>
                <a:ea typeface="Segoe UI" pitchFamily="34" charset="0"/>
                <a:cs typeface="Segoe UI" pitchFamily="34" charset="0"/>
              </a:rPr>
              <a:t> = true;</a:t>
            </a:r>
          </a:p>
        </p:txBody>
      </p:sp>
    </p:spTree>
    <p:extLst>
      <p:ext uri="{BB962C8B-B14F-4D97-AF65-F5344CB8AC3E}">
        <p14:creationId xmlns:p14="http://schemas.microsoft.com/office/powerpoint/2010/main" val="156934947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Search Contract</a:t>
            </a:r>
            <a:endParaRPr lang="en-US" dirty="0"/>
          </a:p>
        </p:txBody>
      </p:sp>
      <p:sp>
        <p:nvSpPr>
          <p:cNvPr id="3" name="Text Placeholder 2"/>
          <p:cNvSpPr>
            <a:spLocks noGrp="1"/>
          </p:cNvSpPr>
          <p:nvPr>
            <p:ph type="body" sz="quarter" idx="10"/>
          </p:nvPr>
        </p:nvSpPr>
        <p:spPr/>
        <p:txBody>
          <a:bodyPr/>
          <a:lstStyle/>
          <a:p>
            <a:r>
              <a:rPr lang="en-US" dirty="0" smtClean="0"/>
              <a:t>Use Search Contract Project Item</a:t>
            </a:r>
          </a:p>
          <a:p>
            <a:r>
              <a:rPr lang="en-US" dirty="0" smtClean="0"/>
              <a:t>Query search via REST</a:t>
            </a:r>
          </a:p>
          <a:p>
            <a:r>
              <a:rPr lang="en-US" dirty="0" smtClean="0"/>
              <a:t>Format XML into expected format</a:t>
            </a:r>
          </a:p>
          <a:p>
            <a:r>
              <a:rPr lang="en-US" dirty="0"/>
              <a:t>Bind results to </a:t>
            </a:r>
            <a:r>
              <a:rPr lang="en-US" b="1" dirty="0" err="1"/>
              <a:t>this.DefaultViewModel</a:t>
            </a:r>
            <a:r>
              <a:rPr lang="en-US" b="1" dirty="0"/>
              <a:t>[“Results”]</a:t>
            </a:r>
          </a:p>
        </p:txBody>
      </p:sp>
    </p:spTree>
    <p:extLst>
      <p:ext uri="{BB962C8B-B14F-4D97-AF65-F5344CB8AC3E}">
        <p14:creationId xmlns:p14="http://schemas.microsoft.com/office/powerpoint/2010/main" val="61131163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Searching SharePoint</a:t>
            </a:r>
            <a:endParaRPr lang="en-US" dirty="0"/>
          </a:p>
        </p:txBody>
      </p:sp>
      <p:sp>
        <p:nvSpPr>
          <p:cNvPr id="3" name="Text Placeholder 2"/>
          <p:cNvSpPr>
            <a:spLocks noGrp="1"/>
          </p:cNvSpPr>
          <p:nvPr>
            <p:ph type="body" sz="quarter" idx="10"/>
          </p:nvPr>
        </p:nvSpPr>
        <p:spPr/>
        <p:txBody>
          <a:bodyPr/>
          <a:lstStyle/>
          <a:p>
            <a:r>
              <a:rPr lang="en-US" dirty="0" smtClean="0"/>
              <a:t>Search Web Service deprecated</a:t>
            </a:r>
          </a:p>
          <a:p>
            <a:r>
              <a:rPr lang="en-US" dirty="0" smtClean="0"/>
              <a:t>REST API preferred query method</a:t>
            </a:r>
          </a:p>
          <a:p>
            <a:r>
              <a:rPr lang="en-US" dirty="0" smtClean="0"/>
              <a:t>Search REST URL</a:t>
            </a:r>
          </a:p>
          <a:p>
            <a:endParaRPr lang="en-US" dirty="0"/>
          </a:p>
        </p:txBody>
      </p:sp>
      <p:sp>
        <p:nvSpPr>
          <p:cNvPr id="4" name="Rectangle 3"/>
          <p:cNvSpPr/>
          <p:nvPr/>
        </p:nvSpPr>
        <p:spPr bwMode="auto">
          <a:xfrm>
            <a:off x="272273" y="3375462"/>
            <a:ext cx="4955364" cy="58991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/_</a:t>
            </a:r>
            <a:r>
              <a:rPr lang="en-US" sz="2000" dirty="0" err="1" smtClean="0">
                <a:gradFill>
                  <a:gsLst>
                    <a:gs pos="0">
                      <a:srgbClr val="FFFFFF"/>
                    </a:gs>
                    <a:gs pos="100000">
                      <a:srgbClr val="FFFFFF"/>
                    </a:gs>
                  </a:gsLst>
                  <a:lin ang="5400000" scaled="0"/>
                </a:gradFill>
                <a:ea typeface="Segoe UI" pitchFamily="34" charset="0"/>
                <a:cs typeface="Segoe UI" pitchFamily="34" charset="0"/>
              </a:rPr>
              <a:t>api</a:t>
            </a:r>
            <a:r>
              <a:rPr lang="en-US" sz="2000" dirty="0" smtClean="0">
                <a:gradFill>
                  <a:gsLst>
                    <a:gs pos="0">
                      <a:srgbClr val="FFFFFF"/>
                    </a:gs>
                    <a:gs pos="100000">
                      <a:srgbClr val="FFFFFF"/>
                    </a:gs>
                  </a:gsLst>
                  <a:lin ang="5400000" scaled="0"/>
                </a:gradFill>
                <a:ea typeface="Segoe UI" pitchFamily="34" charset="0"/>
                <a:cs typeface="Segoe UI" pitchFamily="34" charset="0"/>
              </a:rPr>
              <a:t>/search/</a:t>
            </a:r>
            <a:r>
              <a:rPr lang="en-US" sz="2000" dirty="0" err="1" smtClean="0">
                <a:gradFill>
                  <a:gsLst>
                    <a:gs pos="0">
                      <a:srgbClr val="FFFFFF"/>
                    </a:gs>
                    <a:gs pos="100000">
                      <a:srgbClr val="FFFFFF"/>
                    </a:gs>
                  </a:gsLst>
                  <a:lin ang="5400000" scaled="0"/>
                </a:gradFill>
                <a:ea typeface="Segoe UI" pitchFamily="34" charset="0"/>
                <a:cs typeface="Segoe UI" pitchFamily="34" charset="0"/>
              </a:rPr>
              <a:t>query?querytext</a:t>
            </a:r>
            <a:r>
              <a:rPr lang="en-US" sz="2000" dirty="0" smtClean="0">
                <a:gradFill>
                  <a:gsLst>
                    <a:gs pos="0">
                      <a:srgbClr val="FFFFFF"/>
                    </a:gs>
                    <a:gs pos="100000">
                      <a:srgbClr val="FFFFFF"/>
                    </a:gs>
                  </a:gsLst>
                  <a:lin ang="5400000" scaled="0"/>
                </a:gradFill>
                <a:ea typeface="Segoe UI" pitchFamily="34" charset="0"/>
                <a:cs typeface="Segoe UI" pitchFamily="34" charset="0"/>
              </a:rPr>
              <a:t>=‘keywords’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9237" y="2659062"/>
            <a:ext cx="5470621" cy="4105763"/>
          </a:xfrm>
          <a:prstGeom prst="rect">
            <a:avLst/>
          </a:prstGeom>
        </p:spPr>
      </p:pic>
    </p:spTree>
    <p:extLst>
      <p:ext uri="{BB962C8B-B14F-4D97-AF65-F5344CB8AC3E}">
        <p14:creationId xmlns:p14="http://schemas.microsoft.com/office/powerpoint/2010/main" val="310809244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Searching SharePoint from Windows Store Apps</a:t>
            </a:r>
            <a:endParaRPr lang="en-US" dirty="0"/>
          </a:p>
        </p:txBody>
      </p:sp>
      <p:sp>
        <p:nvSpPr>
          <p:cNvPr id="5" name="Text Placeholder 4"/>
          <p:cNvSpPr>
            <a:spLocks noGrp="1"/>
          </p:cNvSpPr>
          <p:nvPr>
            <p:ph type="body" sz="quarter" idx="12"/>
          </p:nvPr>
        </p:nvSpPr>
        <p:spPr/>
        <p:txBody>
          <a:bodyPr/>
          <a:lstStyle/>
          <a:p>
            <a:r>
              <a:rPr lang="en-US" dirty="0" smtClean="0"/>
              <a:t>Corey Roth (@</a:t>
            </a:r>
            <a:r>
              <a:rPr lang="en-US" dirty="0" err="1" smtClean="0"/>
              <a:t>coreyroth</a:t>
            </a:r>
            <a:r>
              <a:rPr lang="en-US" dirty="0" smtClean="0"/>
              <a:t>)</a:t>
            </a:r>
            <a:endParaRPr lang="en-US" dirty="0"/>
          </a:p>
        </p:txBody>
      </p:sp>
    </p:spTree>
    <p:extLst>
      <p:ext uri="{BB962C8B-B14F-4D97-AF65-F5344CB8AC3E}">
        <p14:creationId xmlns:p14="http://schemas.microsoft.com/office/powerpoint/2010/main" val="37318649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265112" y="3944937"/>
            <a:ext cx="6019800" cy="2590800"/>
          </a:xfrm>
          <a:solidFill>
            <a:schemeClr val="accent1">
              <a:alpha val="60000"/>
            </a:schemeClr>
          </a:solidFill>
        </p:spPr>
        <p:txBody>
          <a:bodyPr vert="horz" wrap="square" lIns="146304" tIns="91440" rIns="146304" bIns="91440" rtlCol="0" anchor="t" anchorCtr="0">
            <a:noAutofit/>
          </a:bodyPr>
          <a:lstStyle/>
          <a:p>
            <a:r>
              <a:rPr lang="en-US" dirty="0"/>
              <a:t>Tiles and Notification</a:t>
            </a:r>
          </a:p>
        </p:txBody>
      </p:sp>
    </p:spTree>
    <p:extLst>
      <p:ext uri="{BB962C8B-B14F-4D97-AF65-F5344CB8AC3E}">
        <p14:creationId xmlns:p14="http://schemas.microsoft.com/office/powerpoint/2010/main" val="81199019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Takeaways</a:t>
            </a:r>
            <a:endParaRPr lang="en-US" dirty="0"/>
          </a:p>
        </p:txBody>
      </p:sp>
      <p:sp>
        <p:nvSpPr>
          <p:cNvPr id="3" name="Text Placeholder 2"/>
          <p:cNvSpPr>
            <a:spLocks noGrp="1"/>
          </p:cNvSpPr>
          <p:nvPr>
            <p:ph type="body" sz="quarter" idx="10"/>
          </p:nvPr>
        </p:nvSpPr>
        <p:spPr/>
        <p:txBody>
          <a:bodyPr/>
          <a:lstStyle/>
          <a:p>
            <a:r>
              <a:rPr lang="en-US" dirty="0"/>
              <a:t>Getting started with Windows Store Apps</a:t>
            </a:r>
          </a:p>
          <a:p>
            <a:r>
              <a:rPr lang="en-US" dirty="0"/>
              <a:t>Which SharePoint APIs are suitable?</a:t>
            </a:r>
          </a:p>
          <a:p>
            <a:r>
              <a:rPr lang="en-US" dirty="0"/>
              <a:t>Binding SharePoint data</a:t>
            </a:r>
          </a:p>
          <a:p>
            <a:r>
              <a:rPr lang="en-US" dirty="0"/>
              <a:t>Searching SharePoint</a:t>
            </a:r>
          </a:p>
          <a:p>
            <a:r>
              <a:rPr lang="en-US" dirty="0"/>
              <a:t>Notification</a:t>
            </a:r>
          </a:p>
          <a:p>
            <a:endParaRPr lang="en-US" dirty="0"/>
          </a:p>
        </p:txBody>
      </p:sp>
    </p:spTree>
    <p:extLst>
      <p:ext uri="{BB962C8B-B14F-4D97-AF65-F5344CB8AC3E}">
        <p14:creationId xmlns:p14="http://schemas.microsoft.com/office/powerpoint/2010/main" val="89672693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Tiles</a:t>
            </a:r>
            <a:endParaRPr lang="en-US" dirty="0"/>
          </a:p>
        </p:txBody>
      </p:sp>
      <p:sp>
        <p:nvSpPr>
          <p:cNvPr id="4" name="Text Placeholder 3"/>
          <p:cNvSpPr>
            <a:spLocks noGrp="1"/>
          </p:cNvSpPr>
          <p:nvPr>
            <p:ph type="body" sz="quarter" idx="10"/>
          </p:nvPr>
        </p:nvSpPr>
        <p:spPr>
          <a:xfrm>
            <a:off x="274638" y="1212850"/>
            <a:ext cx="11887200" cy="2769989"/>
          </a:xfrm>
        </p:spPr>
        <p:txBody>
          <a:bodyPr/>
          <a:lstStyle/>
          <a:p>
            <a:r>
              <a:rPr lang="en-US" dirty="0" smtClean="0"/>
              <a:t>Combination of text and images</a:t>
            </a:r>
          </a:p>
          <a:p>
            <a:r>
              <a:rPr lang="en-US" dirty="0" smtClean="0"/>
              <a:t>Defined by XML</a:t>
            </a:r>
          </a:p>
          <a:p>
            <a:r>
              <a:rPr lang="en-US" dirty="0" smtClean="0"/>
              <a:t>34 Templates Available</a:t>
            </a:r>
          </a:p>
          <a:p>
            <a:r>
              <a:rPr lang="en-US" dirty="0" smtClean="0"/>
              <a:t>Can be updated by app</a:t>
            </a:r>
            <a:endParaRPr lang="en-US" dirty="0"/>
          </a:p>
        </p:txBody>
      </p:sp>
      <p:pic>
        <p:nvPicPr>
          <p:cNvPr id="5" name="Picture 10" descr="TileWideImageAndText01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237" y="4183062"/>
            <a:ext cx="425196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524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Types of Tiles</a:t>
            </a:r>
            <a:endParaRPr lang="en-US" dirty="0"/>
          </a:p>
        </p:txBody>
      </p:sp>
      <p:sp>
        <p:nvSpPr>
          <p:cNvPr id="5" name="Text Placeholder 4"/>
          <p:cNvSpPr>
            <a:spLocks noGrp="1"/>
          </p:cNvSpPr>
          <p:nvPr>
            <p:ph type="body" sz="quarter" idx="10"/>
          </p:nvPr>
        </p:nvSpPr>
        <p:spPr>
          <a:xfrm>
            <a:off x="274638" y="1212850"/>
            <a:ext cx="11887200" cy="2769989"/>
          </a:xfrm>
        </p:spPr>
        <p:txBody>
          <a:bodyPr/>
          <a:lstStyle/>
          <a:p>
            <a:r>
              <a:rPr lang="en-US" dirty="0"/>
              <a:t>Default Tile</a:t>
            </a:r>
          </a:p>
          <a:p>
            <a:pPr lvl="1"/>
            <a:r>
              <a:rPr lang="en-US" dirty="0"/>
              <a:t>app (icon) on the Start screen</a:t>
            </a:r>
          </a:p>
          <a:p>
            <a:r>
              <a:rPr lang="en-US" dirty="0"/>
              <a:t>Secondary Tile</a:t>
            </a:r>
          </a:p>
          <a:p>
            <a:pPr lvl="1"/>
            <a:r>
              <a:rPr lang="en-US" dirty="0"/>
              <a:t>Added via user action</a:t>
            </a:r>
          </a:p>
          <a:p>
            <a:pPr lvl="1"/>
            <a:r>
              <a:rPr lang="en-US" dirty="0"/>
              <a:t>Additional information from your </a:t>
            </a:r>
            <a:r>
              <a:rPr lang="en-US" dirty="0" smtClean="0"/>
              <a:t>app</a:t>
            </a:r>
          </a:p>
          <a:p>
            <a:pPr lvl="1"/>
            <a:r>
              <a:rPr lang="en-US" dirty="0" smtClean="0"/>
              <a:t>Ex: pinning someone in the People Hub</a:t>
            </a:r>
            <a:endParaRPr lang="en-US" dirty="0"/>
          </a:p>
        </p:txBody>
      </p:sp>
    </p:spTree>
    <p:extLst>
      <p:ext uri="{BB962C8B-B14F-4D97-AF65-F5344CB8AC3E}">
        <p14:creationId xmlns:p14="http://schemas.microsoft.com/office/powerpoint/2010/main" val="2798805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Tiles come in all shapes and sizes</a:t>
            </a:r>
            <a:endParaRPr lang="en-US" dirty="0"/>
          </a:p>
        </p:txBody>
      </p:sp>
      <p:pic>
        <p:nvPicPr>
          <p:cNvPr id="1026" name="Picture 2" descr="TileSquareBlock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7" y="1811337"/>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ileSquareImage exam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837" y="5278437"/>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ileWideText01 exam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1837" y="1212849"/>
            <a:ext cx="2952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ileWideImageCollection examp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1597" y="3127374"/>
            <a:ext cx="2952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ileWideImageAndText01 examp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837" y="4945062"/>
            <a:ext cx="2952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TileWideSmallImageAndText02 examp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88397" y="1909761"/>
            <a:ext cx="2952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TileWidePeekImage05 examp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67759" y="3849687"/>
            <a:ext cx="295275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906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Tile XML</a:t>
            </a:r>
            <a:endParaRPr lang="en-US" dirty="0"/>
          </a:p>
        </p:txBody>
      </p:sp>
      <p:pic>
        <p:nvPicPr>
          <p:cNvPr id="2050" name="Picture 2" descr="TileSquareBlock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7" y="1768473"/>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ileWideImageAndText01 examp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576" y="4408485"/>
            <a:ext cx="2952750" cy="142875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3779837" y="1228723"/>
            <a:ext cx="6248400" cy="249713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&lt;tile&gt;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&lt;visual&gt;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&lt;binding template="</a:t>
            </a:r>
            <a:r>
              <a:rPr lang="en-US" sz="2000" dirty="0" err="1">
                <a:gradFill>
                  <a:gsLst>
                    <a:gs pos="0">
                      <a:srgbClr val="FFFFFF"/>
                    </a:gs>
                    <a:gs pos="100000">
                      <a:srgbClr val="FFFFFF"/>
                    </a:gs>
                  </a:gsLst>
                  <a:lin ang="5400000" scaled="0"/>
                </a:gradFill>
                <a:ea typeface="Segoe UI" pitchFamily="34" charset="0"/>
                <a:cs typeface="Segoe UI" pitchFamily="34" charset="0"/>
              </a:rPr>
              <a:t>TileSquareBlock</a:t>
            </a:r>
            <a:r>
              <a:rPr lang="en-US" sz="2000" dirty="0">
                <a:gradFill>
                  <a:gsLst>
                    <a:gs pos="0">
                      <a:srgbClr val="FFFFFF"/>
                    </a:gs>
                    <a:gs pos="100000">
                      <a:srgbClr val="FFFFFF"/>
                    </a:gs>
                  </a:gsLst>
                  <a:lin ang="5400000" scaled="0"/>
                </a:gradFill>
                <a:ea typeface="Segoe UI" pitchFamily="34" charset="0"/>
                <a:cs typeface="Segoe UI" pitchFamily="34" charset="0"/>
              </a:rPr>
              <a:t>"&gt;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&lt;text id="1"&gt;Text Field 1&lt;/text&gt;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&lt;text id="2"&gt;Text Field 2&lt;/text&gt;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&lt;/binding&gt;  </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&lt;/visual&gt;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&lt;/tile&gt;</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68724" y="3752848"/>
            <a:ext cx="6259513" cy="27400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&lt;tile&gt;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&lt;visual&gt;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&lt;binding template="TileWideImageAndText01"&gt;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&lt;image id="1" </a:t>
            </a:r>
            <a:r>
              <a:rPr lang="en-US" sz="2000" dirty="0" err="1">
                <a:gradFill>
                  <a:gsLst>
                    <a:gs pos="0">
                      <a:srgbClr val="FFFFFF"/>
                    </a:gs>
                    <a:gs pos="100000">
                      <a:srgbClr val="FFFFFF"/>
                    </a:gs>
                  </a:gsLst>
                  <a:lin ang="5400000" scaled="0"/>
                </a:gradFill>
                <a:ea typeface="Segoe UI" pitchFamily="34" charset="0"/>
                <a:cs typeface="Segoe UI" pitchFamily="34" charset="0"/>
              </a:rPr>
              <a:t>src</a:t>
            </a:r>
            <a:r>
              <a:rPr lang="en-US" sz="2000" dirty="0">
                <a:gradFill>
                  <a:gsLst>
                    <a:gs pos="0">
                      <a:srgbClr val="FFFFFF"/>
                    </a:gs>
                    <a:gs pos="100000">
                      <a:srgbClr val="FFFFFF"/>
                    </a:gs>
                  </a:gsLst>
                  <a:lin ang="5400000" scaled="0"/>
                </a:gradFill>
                <a:ea typeface="Segoe UI" pitchFamily="34" charset="0"/>
                <a:cs typeface="Segoe UI" pitchFamily="34" charset="0"/>
              </a:rPr>
              <a:t>="image1.png" alt="alt text"/&gt;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&lt;text id="1"&gt;Text Field 1&lt;/text&gt;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&lt;/binding&gt;  </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  &lt;/visual&gt;</a:t>
            </a:r>
          </a:p>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&lt;/tile&gt;</a:t>
            </a:r>
          </a:p>
        </p:txBody>
      </p:sp>
    </p:spTree>
    <p:extLst>
      <p:ext uri="{BB962C8B-B14F-4D97-AF65-F5344CB8AC3E}">
        <p14:creationId xmlns:p14="http://schemas.microsoft.com/office/powerpoint/2010/main" val="212990297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 can notify users with</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Tiles</a:t>
            </a:r>
            <a:endParaRPr lang="en-US" dirty="0"/>
          </a:p>
          <a:p>
            <a:r>
              <a:rPr lang="en-US" dirty="0"/>
              <a:t>Badges</a:t>
            </a:r>
          </a:p>
          <a:p>
            <a:r>
              <a:rPr lang="en-US" dirty="0"/>
              <a:t>Toast</a:t>
            </a:r>
          </a:p>
          <a:p>
            <a:r>
              <a:rPr lang="en-US" dirty="0"/>
              <a:t>Lock Screen</a:t>
            </a:r>
          </a:p>
        </p:txBody>
      </p:sp>
    </p:spTree>
    <p:extLst>
      <p:ext uri="{BB962C8B-B14F-4D97-AF65-F5344CB8AC3E}">
        <p14:creationId xmlns:p14="http://schemas.microsoft.com/office/powerpoint/2010/main" val="3937250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notification</a:t>
            </a:r>
            <a:endParaRPr lang="en-US" dirty="0"/>
          </a:p>
        </p:txBody>
      </p:sp>
      <p:sp>
        <p:nvSpPr>
          <p:cNvPr id="4" name="Text Placeholder 3"/>
          <p:cNvSpPr>
            <a:spLocks noGrp="1"/>
          </p:cNvSpPr>
          <p:nvPr>
            <p:ph type="body" sz="quarter" idx="10"/>
          </p:nvPr>
        </p:nvSpPr>
        <p:spPr>
          <a:xfrm>
            <a:off x="274638" y="1212850"/>
            <a:ext cx="11887200" cy="2769989"/>
          </a:xfrm>
        </p:spPr>
        <p:txBody>
          <a:bodyPr/>
          <a:lstStyle/>
          <a:p>
            <a:r>
              <a:rPr lang="en-US" dirty="0"/>
              <a:t>Periodic</a:t>
            </a:r>
          </a:p>
          <a:p>
            <a:pPr lvl="1"/>
            <a:r>
              <a:rPr lang="en-US" dirty="0"/>
              <a:t>Polling – occurs at regular intervals until stopped</a:t>
            </a:r>
          </a:p>
          <a:p>
            <a:pPr lvl="1"/>
            <a:r>
              <a:rPr lang="en-US" dirty="0"/>
              <a:t>Scheduled – occurs at a scheduled time</a:t>
            </a:r>
          </a:p>
          <a:p>
            <a:r>
              <a:rPr lang="en-US" dirty="0"/>
              <a:t>Push</a:t>
            </a:r>
          </a:p>
          <a:p>
            <a:endParaRPr lang="en-US" dirty="0"/>
          </a:p>
        </p:txBody>
      </p:sp>
    </p:spTree>
    <p:extLst>
      <p:ext uri="{BB962C8B-B14F-4D97-AF65-F5344CB8AC3E}">
        <p14:creationId xmlns:p14="http://schemas.microsoft.com/office/powerpoint/2010/main" val="411948016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Tiles can be updated…</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Locally </a:t>
            </a:r>
            <a:r>
              <a:rPr lang="en-US" dirty="0"/>
              <a:t>while the app is running</a:t>
            </a:r>
          </a:p>
          <a:p>
            <a:r>
              <a:rPr lang="en-US" dirty="0" smtClean="0"/>
              <a:t>Periodic notifications</a:t>
            </a:r>
            <a:endParaRPr lang="en-US" dirty="0"/>
          </a:p>
          <a:p>
            <a:r>
              <a:rPr lang="en-US" dirty="0"/>
              <a:t>Push notifications</a:t>
            </a:r>
          </a:p>
          <a:p>
            <a:endParaRPr lang="en-US" dirty="0"/>
          </a:p>
        </p:txBody>
      </p:sp>
    </p:spTree>
    <p:extLst>
      <p:ext uri="{BB962C8B-B14F-4D97-AF65-F5344CB8AC3E}">
        <p14:creationId xmlns:p14="http://schemas.microsoft.com/office/powerpoint/2010/main" val="59749679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Notification</a:t>
            </a:r>
            <a:endParaRPr lang="en-US" dirty="0"/>
          </a:p>
        </p:txBody>
      </p:sp>
      <p:sp>
        <p:nvSpPr>
          <p:cNvPr id="4" name="Text Placeholder 3"/>
          <p:cNvSpPr>
            <a:spLocks noGrp="1"/>
          </p:cNvSpPr>
          <p:nvPr>
            <p:ph type="body" sz="quarter" idx="10"/>
          </p:nvPr>
        </p:nvSpPr>
        <p:spPr>
          <a:xfrm>
            <a:off x="274638" y="1212850"/>
            <a:ext cx="11887200" cy="3447098"/>
          </a:xfrm>
        </p:spPr>
        <p:txBody>
          <a:bodyPr/>
          <a:lstStyle/>
          <a:p>
            <a:r>
              <a:rPr lang="en-US" dirty="0" smtClean="0"/>
              <a:t>Update Tile XML to convey updates</a:t>
            </a:r>
          </a:p>
          <a:p>
            <a:r>
              <a:rPr lang="en-US" dirty="0" smtClean="0"/>
              <a:t>Windows </a:t>
            </a:r>
            <a:r>
              <a:rPr lang="en-US" dirty="0"/>
              <a:t>send GET request to URI</a:t>
            </a:r>
          </a:p>
          <a:p>
            <a:r>
              <a:rPr lang="en-US" dirty="0"/>
              <a:t>Windows can defer time by up to 15 minutes</a:t>
            </a:r>
          </a:p>
          <a:p>
            <a:r>
              <a:rPr lang="en-US" dirty="0"/>
              <a:t>Automatically re-connects when no longer offline</a:t>
            </a:r>
          </a:p>
          <a:p>
            <a:endParaRPr lang="en-US" dirty="0"/>
          </a:p>
        </p:txBody>
      </p:sp>
    </p:spTree>
    <p:extLst>
      <p:ext uri="{BB962C8B-B14F-4D97-AF65-F5344CB8AC3E}">
        <p14:creationId xmlns:p14="http://schemas.microsoft.com/office/powerpoint/2010/main" val="424536463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Specify in a single-line of code</a:t>
            </a:r>
            <a:br>
              <a:rPr lang="en-US" dirty="0"/>
            </a:br>
            <a:endParaRPr lang="en-US" dirty="0"/>
          </a:p>
        </p:txBody>
      </p:sp>
      <p:sp>
        <p:nvSpPr>
          <p:cNvPr id="3" name="Text Placeholder 2"/>
          <p:cNvSpPr>
            <a:spLocks noGrp="1"/>
          </p:cNvSpPr>
          <p:nvPr>
            <p:ph type="body" sz="quarter" idx="10"/>
          </p:nvPr>
        </p:nvSpPr>
        <p:spPr/>
        <p:txBody>
          <a:bodyPr/>
          <a:lstStyle/>
          <a:p>
            <a:r>
              <a:rPr lang="en-US" dirty="0" smtClean="0"/>
              <a:t>URI </a:t>
            </a:r>
            <a:r>
              <a:rPr lang="en-US" dirty="0"/>
              <a:t>to XML document with Tile information</a:t>
            </a:r>
          </a:p>
          <a:p>
            <a:r>
              <a:rPr lang="en-US" dirty="0"/>
              <a:t>How often URI should be polled</a:t>
            </a:r>
          </a:p>
          <a:p>
            <a:r>
              <a:rPr lang="en-US" dirty="0"/>
              <a:t>Start time</a:t>
            </a:r>
          </a:p>
          <a:p>
            <a:endParaRPr lang="en-US" dirty="0"/>
          </a:p>
        </p:txBody>
      </p:sp>
    </p:spTree>
    <p:extLst>
      <p:ext uri="{BB962C8B-B14F-4D97-AF65-F5344CB8AC3E}">
        <p14:creationId xmlns:p14="http://schemas.microsoft.com/office/powerpoint/2010/main" val="2875046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Strategy for updating Tiles with SharePoint</a:t>
            </a:r>
          </a:p>
        </p:txBody>
      </p:sp>
      <p:sp>
        <p:nvSpPr>
          <p:cNvPr id="5" name="Text Placeholder 4"/>
          <p:cNvSpPr>
            <a:spLocks noGrp="1"/>
          </p:cNvSpPr>
          <p:nvPr>
            <p:ph type="body" sz="quarter" idx="10"/>
          </p:nvPr>
        </p:nvSpPr>
        <p:spPr>
          <a:xfrm>
            <a:off x="274638" y="1212850"/>
            <a:ext cx="11887200" cy="2646878"/>
          </a:xfrm>
        </p:spPr>
        <p:txBody>
          <a:bodyPr/>
          <a:lstStyle/>
          <a:p>
            <a:r>
              <a:rPr lang="en-US" dirty="0"/>
              <a:t>No client side code executed when polling Tile XML</a:t>
            </a:r>
          </a:p>
          <a:p>
            <a:r>
              <a:rPr lang="en-US" dirty="0" smtClean="0"/>
              <a:t>Avoid </a:t>
            </a:r>
            <a:r>
              <a:rPr lang="en-US" dirty="0"/>
              <a:t>custom code in SharePoint</a:t>
            </a:r>
          </a:p>
          <a:p>
            <a:r>
              <a:rPr lang="en-US" dirty="0"/>
              <a:t>Solution: Custom RSS with Content by Query Web Part</a:t>
            </a:r>
          </a:p>
        </p:txBody>
      </p:sp>
    </p:spTree>
    <p:extLst>
      <p:ext uri="{BB962C8B-B14F-4D97-AF65-F5344CB8AC3E}">
        <p14:creationId xmlns:p14="http://schemas.microsoft.com/office/powerpoint/2010/main" val="3693996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a Window Store app?</a:t>
            </a:r>
            <a:endParaRPr lang="en-US" dirty="0"/>
          </a:p>
        </p:txBody>
      </p:sp>
      <p:pic>
        <p:nvPicPr>
          <p:cNvPr id="3074" name="Picture 2" descr="The Start scre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8" y="1439862"/>
            <a:ext cx="9223247"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591783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Store </a:t>
            </a:r>
            <a:r>
              <a:rPr lang="en-US" dirty="0" smtClean="0"/>
              <a:t>App Periodic </a:t>
            </a:r>
            <a:r>
              <a:rPr lang="en-US" dirty="0"/>
              <a:t>Tile Notifications</a:t>
            </a:r>
          </a:p>
        </p:txBody>
      </p:sp>
      <p:sp>
        <p:nvSpPr>
          <p:cNvPr id="5" name="Text Placeholder 4"/>
          <p:cNvSpPr>
            <a:spLocks noGrp="1"/>
          </p:cNvSpPr>
          <p:nvPr>
            <p:ph type="body" sz="quarter" idx="12"/>
          </p:nvPr>
        </p:nvSpPr>
        <p:spPr/>
        <p:txBody>
          <a:bodyPr/>
          <a:lstStyle/>
          <a:p>
            <a:r>
              <a:rPr lang="en-US" dirty="0" smtClean="0"/>
              <a:t>Corey Roth (@</a:t>
            </a:r>
            <a:r>
              <a:rPr lang="en-US" dirty="0" err="1" smtClean="0"/>
              <a:t>coreyroth</a:t>
            </a:r>
            <a:r>
              <a:rPr lang="en-US" dirty="0" smtClean="0"/>
              <a:t>)</a:t>
            </a:r>
            <a:endParaRPr lang="en-US" dirty="0"/>
          </a:p>
        </p:txBody>
      </p:sp>
    </p:spTree>
    <p:extLst>
      <p:ext uri="{BB962C8B-B14F-4D97-AF65-F5344CB8AC3E}">
        <p14:creationId xmlns:p14="http://schemas.microsoft.com/office/powerpoint/2010/main" val="1204111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Recap</a:t>
            </a:r>
            <a:endParaRPr lang="en-US" dirty="0"/>
          </a:p>
        </p:txBody>
      </p:sp>
      <p:sp>
        <p:nvSpPr>
          <p:cNvPr id="6" name="Text Placeholder 5"/>
          <p:cNvSpPr>
            <a:spLocks noGrp="1"/>
          </p:cNvSpPr>
          <p:nvPr>
            <p:ph type="body" sz="quarter" idx="10"/>
          </p:nvPr>
        </p:nvSpPr>
        <p:spPr/>
        <p:txBody>
          <a:bodyPr/>
          <a:lstStyle/>
          <a:p>
            <a:r>
              <a:rPr lang="en-US" dirty="0"/>
              <a:t>Getting started with Windows Store Apps</a:t>
            </a:r>
          </a:p>
          <a:p>
            <a:r>
              <a:rPr lang="en-US" dirty="0"/>
              <a:t>Which SharePoint APIs are suitable?</a:t>
            </a:r>
          </a:p>
          <a:p>
            <a:r>
              <a:rPr lang="en-US" dirty="0"/>
              <a:t>Binding SharePoint data</a:t>
            </a:r>
          </a:p>
          <a:p>
            <a:r>
              <a:rPr lang="en-US" dirty="0"/>
              <a:t>Searching SharePoint</a:t>
            </a:r>
          </a:p>
          <a:p>
            <a:r>
              <a:rPr lang="en-US" dirty="0"/>
              <a:t>Notification</a:t>
            </a:r>
          </a:p>
          <a:p>
            <a:endParaRPr lang="en-US" dirty="0"/>
          </a:p>
        </p:txBody>
      </p:sp>
    </p:spTree>
    <p:extLst>
      <p:ext uri="{BB962C8B-B14F-4D97-AF65-F5344CB8AC3E}">
        <p14:creationId xmlns:p14="http://schemas.microsoft.com/office/powerpoint/2010/main" val="348284965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0"/>
          </p:nvPr>
        </p:nvSpPr>
        <p:spPr/>
        <p:txBody>
          <a:bodyPr/>
          <a:lstStyle/>
          <a:p>
            <a:r>
              <a:rPr lang="en-US" dirty="0" smtClean="0"/>
              <a:t>How to: Use the SharePoint 2013 REST API with Window Store Apps</a:t>
            </a:r>
          </a:p>
          <a:p>
            <a:pPr lvl="1"/>
            <a:r>
              <a:rPr lang="en-US" dirty="0">
                <a:hlinkClick r:id="rId3"/>
              </a:rPr>
              <a:t>http://</a:t>
            </a:r>
            <a:r>
              <a:rPr lang="en-US" dirty="0" smtClean="0">
                <a:hlinkClick r:id="rId3"/>
              </a:rPr>
              <a:t>tinyurl.com/agk2kpg</a:t>
            </a:r>
            <a:r>
              <a:rPr lang="en-US" dirty="0" smtClean="0"/>
              <a:t> </a:t>
            </a:r>
          </a:p>
          <a:p>
            <a:r>
              <a:rPr lang="en-US" dirty="0" smtClean="0"/>
              <a:t>Learn to build Windows Store Apps</a:t>
            </a:r>
          </a:p>
          <a:p>
            <a:pPr lvl="1"/>
            <a:r>
              <a:rPr lang="en-US" dirty="0">
                <a:hlinkClick r:id="rId4"/>
              </a:rPr>
              <a:t>http</a:t>
            </a:r>
            <a:r>
              <a:rPr lang="en-US">
                <a:hlinkClick r:id="rId4"/>
              </a:rPr>
              <a:t>://</a:t>
            </a:r>
            <a:r>
              <a:rPr lang="en-US" smtClean="0">
                <a:hlinkClick r:id="rId4"/>
              </a:rPr>
              <a:t>tinyurl.com/ar5tdqv</a:t>
            </a:r>
            <a:r>
              <a:rPr lang="en-US" smtClean="0"/>
              <a:t> </a:t>
            </a:r>
            <a:endParaRPr lang="en-US" dirty="0"/>
          </a:p>
          <a:p>
            <a:r>
              <a:rPr lang="en-US" dirty="0" smtClean="0"/>
              <a:t>Roadmap </a:t>
            </a:r>
            <a:r>
              <a:rPr lang="en-US" dirty="0"/>
              <a:t>for </a:t>
            </a:r>
            <a:r>
              <a:rPr lang="en-US" dirty="0" smtClean="0"/>
              <a:t>Windows Store </a:t>
            </a:r>
            <a:r>
              <a:rPr lang="en-US" dirty="0"/>
              <a:t>Apps</a:t>
            </a:r>
          </a:p>
          <a:p>
            <a:pPr lvl="1"/>
            <a:r>
              <a:rPr lang="en-US" dirty="0">
                <a:hlinkClick r:id="rId5"/>
              </a:rPr>
              <a:t>http://</a:t>
            </a:r>
            <a:r>
              <a:rPr lang="en-US" dirty="0" smtClean="0">
                <a:hlinkClick r:id="rId5"/>
              </a:rPr>
              <a:t>tinyurl.com/bdsapvn</a:t>
            </a:r>
            <a:r>
              <a:rPr lang="en-US" dirty="0" smtClean="0"/>
              <a:t> </a:t>
            </a:r>
          </a:p>
          <a:p>
            <a:pPr lvl="1"/>
            <a:endParaRPr lang="en-US" dirty="0"/>
          </a:p>
        </p:txBody>
      </p:sp>
    </p:spTree>
    <p:extLst>
      <p:ext uri="{BB962C8B-B14F-4D97-AF65-F5344CB8AC3E}">
        <p14:creationId xmlns:p14="http://schemas.microsoft.com/office/powerpoint/2010/main" val="150786767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9209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is a Window Store app?</a:t>
            </a:r>
            <a:endParaRPr lang="en-US" dirty="0"/>
          </a:p>
        </p:txBody>
      </p:sp>
      <p:sp>
        <p:nvSpPr>
          <p:cNvPr id="2" name="Text Placeholder 1"/>
          <p:cNvSpPr>
            <a:spLocks noGrp="1"/>
          </p:cNvSpPr>
          <p:nvPr>
            <p:ph type="body" sz="quarter" idx="10"/>
          </p:nvPr>
        </p:nvSpPr>
        <p:spPr/>
        <p:txBody>
          <a:bodyPr/>
          <a:lstStyle/>
          <a:p>
            <a:endParaRPr lang="en-US"/>
          </a:p>
        </p:txBody>
      </p:sp>
      <p:pic>
        <p:nvPicPr>
          <p:cNvPr id="4098" name="Picture 2" descr="The charms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51" y="1363662"/>
            <a:ext cx="10059986" cy="5324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4131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Touch First</a:t>
            </a:r>
            <a:endParaRPr lang="en-US" dirty="0"/>
          </a:p>
        </p:txBody>
      </p:sp>
      <p:sp>
        <p:nvSpPr>
          <p:cNvPr id="3" name="Text Placeholder 2"/>
          <p:cNvSpPr>
            <a:spLocks noGrp="1"/>
          </p:cNvSpPr>
          <p:nvPr>
            <p:ph type="body" sz="quarter" idx="10"/>
          </p:nvPr>
        </p:nvSpPr>
        <p:spPr/>
        <p:txBody>
          <a:bodyPr/>
          <a:lstStyle/>
          <a:p>
            <a:r>
              <a:rPr lang="en-US" dirty="0" smtClean="0"/>
              <a:t>No chrome – full screen experience</a:t>
            </a:r>
          </a:p>
          <a:p>
            <a:r>
              <a:rPr lang="en-US" dirty="0" smtClean="0"/>
              <a:t>Designed for Touch and Pen input</a:t>
            </a:r>
          </a:p>
          <a:p>
            <a:r>
              <a:rPr lang="en-US" dirty="0" smtClean="0"/>
              <a:t>But not at expense of keyboard and mouse</a:t>
            </a:r>
            <a:endParaRPr lang="en-US" dirty="0"/>
          </a:p>
        </p:txBody>
      </p:sp>
    </p:spTree>
    <p:extLst>
      <p:ext uri="{BB962C8B-B14F-4D97-AF65-F5344CB8AC3E}">
        <p14:creationId xmlns:p14="http://schemas.microsoft.com/office/powerpoint/2010/main" val="353757783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Windows Store app?</a:t>
            </a:r>
            <a:endParaRPr lang="en-US" dirty="0"/>
          </a:p>
        </p:txBody>
      </p:sp>
      <p:sp>
        <p:nvSpPr>
          <p:cNvPr id="3" name="Text Placeholder 2"/>
          <p:cNvSpPr>
            <a:spLocks noGrp="1"/>
          </p:cNvSpPr>
          <p:nvPr>
            <p:ph type="body" sz="quarter" idx="10"/>
          </p:nvPr>
        </p:nvSpPr>
        <p:spPr/>
        <p:txBody>
          <a:bodyPr/>
          <a:lstStyle/>
          <a:p>
            <a:r>
              <a:rPr lang="en-US" dirty="0" smtClean="0"/>
              <a:t>Full screen window with multiple views</a:t>
            </a:r>
          </a:p>
          <a:p>
            <a:r>
              <a:rPr lang="en-US" dirty="0" smtClean="0"/>
              <a:t>Supports touch and works great without</a:t>
            </a:r>
          </a:p>
          <a:p>
            <a:r>
              <a:rPr lang="en-US" dirty="0" smtClean="0"/>
              <a:t>Runs on a variety of devices</a:t>
            </a:r>
          </a:p>
          <a:p>
            <a:r>
              <a:rPr lang="en-US" dirty="0" smtClean="0"/>
              <a:t>Sandboxed</a:t>
            </a:r>
          </a:p>
          <a:p>
            <a:r>
              <a:rPr lang="en-US" dirty="0" smtClean="0"/>
              <a:t>Uses tiles instead of icons</a:t>
            </a:r>
          </a:p>
          <a:p>
            <a:r>
              <a:rPr lang="en-US" dirty="0" smtClean="0"/>
              <a:t>Can be distribute via Windows Store</a:t>
            </a:r>
          </a:p>
          <a:p>
            <a:r>
              <a:rPr lang="en-US" dirty="0" smtClean="0"/>
              <a:t>Written in a familiar language</a:t>
            </a:r>
            <a:endParaRPr lang="en-US" dirty="0"/>
          </a:p>
        </p:txBody>
      </p:sp>
    </p:spTree>
    <p:extLst>
      <p:ext uri="{BB962C8B-B14F-4D97-AF65-F5344CB8AC3E}">
        <p14:creationId xmlns:p14="http://schemas.microsoft.com/office/powerpoint/2010/main" val="170084414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Windows Store and SharePoint?</a:t>
            </a:r>
            <a:endParaRPr lang="en-US" dirty="0"/>
          </a:p>
        </p:txBody>
      </p:sp>
      <p:sp>
        <p:nvSpPr>
          <p:cNvPr id="3" name="Text Placeholder 2"/>
          <p:cNvSpPr>
            <a:spLocks noGrp="1"/>
          </p:cNvSpPr>
          <p:nvPr>
            <p:ph type="body" sz="quarter" idx="10"/>
          </p:nvPr>
        </p:nvSpPr>
        <p:spPr/>
        <p:txBody>
          <a:bodyPr/>
          <a:lstStyle/>
          <a:p>
            <a:r>
              <a:rPr lang="en-US" dirty="0" smtClean="0"/>
              <a:t>Great way to visualize data</a:t>
            </a:r>
          </a:p>
          <a:p>
            <a:pPr lvl="1"/>
            <a:r>
              <a:rPr lang="en-US" dirty="0" smtClean="0"/>
              <a:t>Business Intelligence</a:t>
            </a:r>
          </a:p>
          <a:p>
            <a:pPr lvl="1"/>
            <a:r>
              <a:rPr lang="en-US" dirty="0" smtClean="0"/>
              <a:t>Charts / Graphs</a:t>
            </a:r>
          </a:p>
          <a:p>
            <a:pPr lvl="1"/>
            <a:r>
              <a:rPr lang="en-US" dirty="0" smtClean="0"/>
              <a:t>Reports</a:t>
            </a:r>
          </a:p>
          <a:p>
            <a:r>
              <a:rPr lang="en-US" dirty="0" smtClean="0"/>
              <a:t>Brings SharePoint to the Desktop</a:t>
            </a:r>
          </a:p>
          <a:p>
            <a:r>
              <a:rPr lang="en-US" dirty="0" smtClean="0"/>
              <a:t>Executives love “touch”</a:t>
            </a:r>
          </a:p>
          <a:p>
            <a:r>
              <a:rPr lang="en-US" dirty="0" smtClean="0"/>
              <a:t>Great app opportunity</a:t>
            </a:r>
          </a:p>
          <a:p>
            <a:r>
              <a:rPr lang="en-US" dirty="0" smtClean="0"/>
              <a:t>Easy to develop</a:t>
            </a:r>
          </a:p>
          <a:p>
            <a:r>
              <a:rPr lang="en-US" dirty="0" smtClean="0"/>
              <a:t>New devices are fun</a:t>
            </a:r>
            <a:endParaRPr lang="en-US" dirty="0"/>
          </a:p>
        </p:txBody>
      </p:sp>
    </p:spTree>
    <p:extLst>
      <p:ext uri="{BB962C8B-B14F-4D97-AF65-F5344CB8AC3E}">
        <p14:creationId xmlns:p14="http://schemas.microsoft.com/office/powerpoint/2010/main" val="25795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Corey Roth</External_x0020_Speaker>
    <Session_x0020_Code xmlns="2295e2e7-0eeb-498e-8716-217bb2ee6ee3">SPC025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Corey Roth</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367F4AAB-1F05-49E2-80C1-BCDA94D2D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http://purl.org/dc/elements/1.1/"/>
    <ds:schemaRef ds:uri="http://schemas.microsoft.com/office/2006/metadata/properties"/>
    <ds:schemaRef ds:uri="032d541b-1b4e-4d91-93c7-b10533c52f73"/>
    <ds:schemaRef ds:uri="2295e2e7-0eeb-498e-8716-217bb2ee6ee3"/>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230e9df3-be65-4c73-a93b-d1236ebd677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1490</TotalTime>
  <Words>5003</Words>
  <Application>Microsoft Office PowerPoint</Application>
  <PresentationFormat>Custom</PresentationFormat>
  <Paragraphs>412</Paragraphs>
  <Slides>54</Slides>
  <Notes>31</Notes>
  <HiddenSlides>0</HiddenSlides>
  <MMClips>0</MMClips>
  <ScaleCrop>false</ScaleCrop>
  <HeadingPairs>
    <vt:vector size="4" baseType="variant">
      <vt:variant>
        <vt:lpstr>Theme</vt:lpstr>
      </vt:variant>
      <vt:variant>
        <vt:i4>3</vt:i4>
      </vt:variant>
      <vt:variant>
        <vt:lpstr>Slide Titles</vt:lpstr>
      </vt:variant>
      <vt:variant>
        <vt:i4>54</vt:i4>
      </vt:variant>
    </vt:vector>
  </HeadingPairs>
  <TitlesOfParts>
    <vt:vector size="57" baseType="lpstr">
      <vt:lpstr>SPC2012_Developer_Template_16x9</vt:lpstr>
      <vt:lpstr>5-30072_SPC2012_Developer_Template_16x9_Light</vt:lpstr>
      <vt:lpstr>5-30072_SPC2012_Business_Template_16x9_Light</vt:lpstr>
      <vt:lpstr>PowerPoint Presentation</vt:lpstr>
      <vt:lpstr>Bringing SharePoint to  the Desktop</vt:lpstr>
      <vt:lpstr>Agenda</vt:lpstr>
      <vt:lpstr>Key Takeaways</vt:lpstr>
      <vt:lpstr>What is a Window Store app?</vt:lpstr>
      <vt:lpstr>What is a Window Store app?</vt:lpstr>
      <vt:lpstr>Touch First</vt:lpstr>
      <vt:lpstr>What is a Windows Store app?</vt:lpstr>
      <vt:lpstr>Why Windows Store and SharePoint?</vt:lpstr>
      <vt:lpstr>Getting Started</vt:lpstr>
      <vt:lpstr>Get your naming straight</vt:lpstr>
      <vt:lpstr>Getting Started - Environment</vt:lpstr>
      <vt:lpstr>Getting Started - Server</vt:lpstr>
      <vt:lpstr>Getting Started - Client</vt:lpstr>
      <vt:lpstr>Which Language?</vt:lpstr>
      <vt:lpstr>Hello World</vt:lpstr>
      <vt:lpstr>Challenges with Windows Store Apps</vt:lpstr>
      <vt:lpstr>SharePoint Integration Points</vt:lpstr>
      <vt:lpstr>Data binding</vt:lpstr>
      <vt:lpstr>Data binding steps</vt:lpstr>
      <vt:lpstr>SharePoint 2013 APIs</vt:lpstr>
      <vt:lpstr>Why is REST the best choice? </vt:lpstr>
      <vt:lpstr>ODATA URIs</vt:lpstr>
      <vt:lpstr>REST URLs in SharePoint 2013</vt:lpstr>
      <vt:lpstr>Mapping Objects to Resources</vt:lpstr>
      <vt:lpstr>Response XML</vt:lpstr>
      <vt:lpstr>ATOM XML or JSON?</vt:lpstr>
      <vt:lpstr>REST Queries from Windows Store Apps</vt:lpstr>
      <vt:lpstr>Data Templates</vt:lpstr>
      <vt:lpstr>Package.appmanifest</vt:lpstr>
      <vt:lpstr>Data binding a picture library using REST</vt:lpstr>
      <vt:lpstr>App Contracts</vt:lpstr>
      <vt:lpstr>App Contracts</vt:lpstr>
      <vt:lpstr>Types of Contracts</vt:lpstr>
      <vt:lpstr>Search Contract</vt:lpstr>
      <vt:lpstr>Creating a Search Contract</vt:lpstr>
      <vt:lpstr>Searching SharePoint</vt:lpstr>
      <vt:lpstr>Searching SharePoint from Windows Store Apps</vt:lpstr>
      <vt:lpstr>Tiles and Notification</vt:lpstr>
      <vt:lpstr>Tiles</vt:lpstr>
      <vt:lpstr>Types of Tiles</vt:lpstr>
      <vt:lpstr>Tiles come in all shapes and sizes</vt:lpstr>
      <vt:lpstr>Tile XML</vt:lpstr>
      <vt:lpstr>Apps can notify users with</vt:lpstr>
      <vt:lpstr>Types of notification</vt:lpstr>
      <vt:lpstr>Tiles can be updated…</vt:lpstr>
      <vt:lpstr>Periodic Notification</vt:lpstr>
      <vt:lpstr>Specify in a single-line of code </vt:lpstr>
      <vt:lpstr>Strategy for updating Tiles with SharePoint</vt:lpstr>
      <vt:lpstr>Windows Store App Periodic Tile Notifications</vt:lpstr>
      <vt:lpstr>Recap</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Bringing SharePoint to the Desktop - Building Windows 8 Metro Style Apps with SharePoint 2013</dc:title>
  <dc:subject>SharePoint Conference 2012</dc:subject>
  <dc:creator>Corey Roth</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117</cp:revision>
  <dcterms:created xsi:type="dcterms:W3CDTF">2012-10-24T03:40:20Z</dcterms:created>
  <dcterms:modified xsi:type="dcterms:W3CDTF">2012-12-05T22:55:00Z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