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17" r:id="rId7"/>
  </p:sldMasterIdLst>
  <p:notesMasterIdLst>
    <p:notesMasterId r:id="rId38"/>
  </p:notesMasterIdLst>
  <p:handoutMasterIdLst>
    <p:handoutMasterId r:id="rId39"/>
  </p:handoutMasterIdLst>
  <p:sldIdLst>
    <p:sldId id="1055" r:id="rId8"/>
    <p:sldId id="1057" r:id="rId9"/>
    <p:sldId id="1058" r:id="rId10"/>
    <p:sldId id="1059" r:id="rId11"/>
    <p:sldId id="1060" r:id="rId12"/>
    <p:sldId id="1061" r:id="rId13"/>
    <p:sldId id="1062" r:id="rId14"/>
    <p:sldId id="1063" r:id="rId15"/>
    <p:sldId id="1064" r:id="rId16"/>
    <p:sldId id="1065" r:id="rId17"/>
    <p:sldId id="1066" r:id="rId18"/>
    <p:sldId id="1067" r:id="rId19"/>
    <p:sldId id="1068" r:id="rId20"/>
    <p:sldId id="1069" r:id="rId21"/>
    <p:sldId id="1070" r:id="rId22"/>
    <p:sldId id="1071" r:id="rId23"/>
    <p:sldId id="1072" r:id="rId24"/>
    <p:sldId id="1073" r:id="rId25"/>
    <p:sldId id="1074" r:id="rId26"/>
    <p:sldId id="1075" r:id="rId27"/>
    <p:sldId id="1076" r:id="rId28"/>
    <p:sldId id="1077" r:id="rId29"/>
    <p:sldId id="1078" r:id="rId30"/>
    <p:sldId id="1079" r:id="rId31"/>
    <p:sldId id="1080" r:id="rId32"/>
    <p:sldId id="1081" r:id="rId33"/>
    <p:sldId id="1082" r:id="rId34"/>
    <p:sldId id="1083" r:id="rId35"/>
    <p:sldId id="1084" r:id="rId36"/>
    <p:sldId id="1085" r:id="rId37"/>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54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4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7:09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4.emf"/></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2" y="1028410"/>
            <a:ext cx="2103437" cy="467125"/>
          </a:xfrm>
        </p:spPr>
        <p:txBody>
          <a:bodyPr/>
          <a:lstStyle>
            <a:lvl1pPr marL="0" indent="0" algn="r" defTabSz="932651"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78907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5563434"/>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1117278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6919772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9107729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1980566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4168826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6828079"/>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17464507"/>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83879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17968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2376674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40741470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272909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487161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347480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2400336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6315277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1127708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731835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1389494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2544048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64258999"/>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193305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52827341"/>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7289381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7424785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387508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0039631"/>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6131286"/>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6153667"/>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4885803"/>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129139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7.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image" Target="../media/image7.png"/><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theme" Target="../theme/theme3.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1.png"/><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theme" Target="../theme/theme4.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2325042"/>
      </p:ext>
    </p:extLst>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09575581"/>
      </p:ext>
    </p:extLst>
  </p:cSld>
  <p:clrMap bg1="dk1" tx1="lt1" bg2="dk2" tx2="lt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myspc.sharepointconference.com/" TargetMode="External"/><Relationship Id="rId1" Type="http://schemas.openxmlformats.org/officeDocument/2006/relationships/slideLayout" Target="../slideLayouts/slideLayout4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27039" y="447675"/>
            <a:ext cx="11889564" cy="917575"/>
          </a:xfrm>
          <a:prstGeom prst="rect">
            <a:avLst/>
          </a:prstGeom>
        </p:spPr>
        <p:txBody>
          <a:bodyPr vert="horz" wrap="square" lIns="146289" tIns="91431" rIns="146289" bIns="91431"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mtClean="0"/>
              <a:t>Global Knowledge Management</a:t>
            </a:r>
            <a:endParaRPr lang="en-US"/>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496" t="14534" r="26617" b="3729"/>
          <a:stretch/>
        </p:blipFill>
        <p:spPr bwMode="auto">
          <a:xfrm>
            <a:off x="3017837" y="1439163"/>
            <a:ext cx="5228822" cy="501780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p:spPr>
      </p:pic>
      <p:sp>
        <p:nvSpPr>
          <p:cNvPr id="7" name="Rectangle 6"/>
          <p:cNvSpPr/>
          <p:nvPr/>
        </p:nvSpPr>
        <p:spPr bwMode="auto">
          <a:xfrm>
            <a:off x="6218238" y="4024264"/>
            <a:ext cx="609600" cy="206379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2045709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27039" y="373063"/>
            <a:ext cx="11889564" cy="917575"/>
          </a:xfrm>
          <a:prstGeom prst="rect">
            <a:avLst/>
          </a:prstGeom>
        </p:spPr>
        <p:txBody>
          <a:bodyPr vert="horz" wrap="square" lIns="146289" tIns="91431" rIns="146289" bIns="91431"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New Product Marketing</a:t>
            </a:r>
            <a:endParaRPr lang="en-US" dirty="0"/>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7221" t="13434" r="39792" b="39372"/>
          <a:stretch/>
        </p:blipFill>
        <p:spPr bwMode="auto">
          <a:xfrm>
            <a:off x="3480179" y="1365250"/>
            <a:ext cx="4871658" cy="542705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bwMode="auto">
          <a:xfrm>
            <a:off x="7361237" y="2811462"/>
            <a:ext cx="609600" cy="304800"/>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5590613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Collaboration Services</a:t>
            </a:r>
            <a:endParaRPr lang="en-US" dirty="0"/>
          </a:p>
        </p:txBody>
      </p:sp>
      <p:sp>
        <p:nvSpPr>
          <p:cNvPr id="4" name="Rounded Rectangle 3"/>
          <p:cNvSpPr/>
          <p:nvPr/>
        </p:nvSpPr>
        <p:spPr>
          <a:xfrm>
            <a:off x="7894638" y="2430462"/>
            <a:ext cx="1981200" cy="1752600"/>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en-US"/>
          </a:p>
        </p:txBody>
      </p:sp>
      <p:sp>
        <p:nvSpPr>
          <p:cNvPr id="5" name="Rounded Rectangle 4"/>
          <p:cNvSpPr/>
          <p:nvPr/>
        </p:nvSpPr>
        <p:spPr>
          <a:xfrm>
            <a:off x="4694237" y="2430462"/>
            <a:ext cx="1981200" cy="17526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91431" tIns="45716" rIns="91431" bIns="45716" rtlCol="0" anchor="ctr"/>
          <a:lstStyle/>
          <a:p>
            <a:pPr algn="ctr"/>
            <a:endParaRPr lang="en-US"/>
          </a:p>
        </p:txBody>
      </p:sp>
      <p:sp>
        <p:nvSpPr>
          <p:cNvPr id="6" name="TextBox 5"/>
          <p:cNvSpPr txBox="1"/>
          <p:nvPr/>
        </p:nvSpPr>
        <p:spPr>
          <a:xfrm>
            <a:off x="4694237" y="2983597"/>
            <a:ext cx="1981200" cy="657333"/>
          </a:xfrm>
          <a:prstGeom prst="rect">
            <a:avLst/>
          </a:prstGeom>
          <a:noFill/>
        </p:spPr>
        <p:txBody>
          <a:bodyPr wrap="square" lIns="91431" tIns="45716" rIns="91431" bIns="45716" rtlCol="0">
            <a:spAutoFit/>
          </a:bodyPr>
          <a:lstStyle/>
          <a:p>
            <a:pPr algn="ctr"/>
            <a:r>
              <a:rPr lang="en-US" b="1" dirty="0" smtClean="0">
                <a:latin typeface="Verdana" pitchFamily="34" charset="0"/>
                <a:ea typeface="Verdana" pitchFamily="34" charset="0"/>
                <a:cs typeface="Verdana" pitchFamily="34" charset="0"/>
              </a:rPr>
              <a:t>Marketing Services</a:t>
            </a:r>
            <a:endParaRPr lang="en-US" b="1" dirty="0">
              <a:latin typeface="Verdana" pitchFamily="34" charset="0"/>
              <a:ea typeface="Verdana" pitchFamily="34" charset="0"/>
              <a:cs typeface="Verdana" pitchFamily="34" charset="0"/>
            </a:endParaRPr>
          </a:p>
        </p:txBody>
      </p:sp>
      <p:sp>
        <p:nvSpPr>
          <p:cNvPr id="7" name="TextBox 6"/>
          <p:cNvSpPr txBox="1"/>
          <p:nvPr/>
        </p:nvSpPr>
        <p:spPr>
          <a:xfrm>
            <a:off x="7894638" y="2887662"/>
            <a:ext cx="1981200" cy="939847"/>
          </a:xfrm>
          <a:prstGeom prst="rect">
            <a:avLst/>
          </a:prstGeom>
          <a:noFill/>
        </p:spPr>
        <p:txBody>
          <a:bodyPr wrap="square" lIns="91431" tIns="45716" rIns="91431" bIns="45716" rtlCol="0">
            <a:spAutoFit/>
          </a:bodyPr>
          <a:lstStyle/>
          <a:p>
            <a:pPr algn="ctr"/>
            <a:r>
              <a:rPr lang="en-US" b="1" dirty="0" smtClean="0">
                <a:latin typeface="Verdana" pitchFamily="34" charset="0"/>
                <a:ea typeface="Verdana" pitchFamily="34" charset="0"/>
                <a:cs typeface="Verdana" pitchFamily="34" charset="0"/>
              </a:rPr>
              <a:t>Business Units/Brand Management</a:t>
            </a:r>
            <a:endParaRPr lang="en-US" b="1" dirty="0">
              <a:latin typeface="Verdana" pitchFamily="34" charset="0"/>
              <a:ea typeface="Verdana" pitchFamily="34" charset="0"/>
              <a:cs typeface="Verdana" pitchFamily="34" charset="0"/>
            </a:endParaRPr>
          </a:p>
        </p:txBody>
      </p:sp>
      <p:sp>
        <p:nvSpPr>
          <p:cNvPr id="8" name="TextBox 7"/>
          <p:cNvSpPr txBox="1"/>
          <p:nvPr/>
        </p:nvSpPr>
        <p:spPr>
          <a:xfrm>
            <a:off x="1675594" y="2963864"/>
            <a:ext cx="1954377" cy="657333"/>
          </a:xfrm>
          <a:prstGeom prst="rect">
            <a:avLst/>
          </a:prstGeom>
          <a:noFill/>
        </p:spPr>
        <p:txBody>
          <a:bodyPr wrap="none" lIns="91431" tIns="45716" rIns="91431" bIns="45716" rtlCol="0">
            <a:spAutoFit/>
          </a:bodyPr>
          <a:lstStyle/>
          <a:p>
            <a:pPr algn="ctr"/>
            <a:r>
              <a:rPr lang="en-US" b="1" dirty="0" smtClean="0">
                <a:latin typeface="Verdana" pitchFamily="34" charset="0"/>
                <a:ea typeface="Verdana" pitchFamily="34" charset="0"/>
                <a:cs typeface="Verdana" pitchFamily="34" charset="0"/>
              </a:rPr>
              <a:t>Collaboration</a:t>
            </a:r>
          </a:p>
          <a:p>
            <a:pPr algn="ctr"/>
            <a:r>
              <a:rPr lang="en-US" b="1" dirty="0" smtClean="0">
                <a:latin typeface="Verdana" pitchFamily="34" charset="0"/>
                <a:ea typeface="Verdana" pitchFamily="34" charset="0"/>
                <a:cs typeface="Verdana" pitchFamily="34" charset="0"/>
              </a:rPr>
              <a:t>Services</a:t>
            </a:r>
            <a:endParaRPr lang="en-US" b="1" dirty="0">
              <a:latin typeface="Verdana" pitchFamily="34" charset="0"/>
              <a:ea typeface="Verdana" pitchFamily="34" charset="0"/>
              <a:cs typeface="Verdana" pitchFamily="34" charset="0"/>
            </a:endParaRPr>
          </a:p>
        </p:txBody>
      </p:sp>
      <p:cxnSp>
        <p:nvCxnSpPr>
          <p:cNvPr id="9" name="Straight Arrow Connector 8"/>
          <p:cNvCxnSpPr/>
          <p:nvPr/>
        </p:nvCxnSpPr>
        <p:spPr>
          <a:xfrm>
            <a:off x="3612340" y="3306761"/>
            <a:ext cx="92949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6736540" y="3344862"/>
            <a:ext cx="92949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2652781" y="3810992"/>
            <a:ext cx="6232456" cy="1057870"/>
            <a:chOff x="1311344" y="2904530"/>
            <a:chExt cx="6232456" cy="1057870"/>
          </a:xfrm>
        </p:grpSpPr>
        <p:cxnSp>
          <p:nvCxnSpPr>
            <p:cNvPr id="12" name="Straight Connector 11"/>
            <p:cNvCxnSpPr/>
            <p:nvPr/>
          </p:nvCxnSpPr>
          <p:spPr>
            <a:xfrm>
              <a:off x="1311344" y="2904530"/>
              <a:ext cx="0" cy="105787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311344" y="3962400"/>
              <a:ext cx="623245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7543800" y="3433465"/>
              <a:ext cx="0" cy="52893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0657278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98637" y="1287462"/>
            <a:ext cx="8077200" cy="4672048"/>
          </a:xfrm>
          <a:prstGeom prst="rect">
            <a:avLst/>
          </a:prstGeom>
        </p:spPr>
        <p:txBody>
          <a:bodyPr wrap="square">
            <a:spAutoFit/>
          </a:bodyPr>
          <a:lstStyle/>
          <a:p>
            <a:pPr algn="ctr"/>
            <a:r>
              <a:rPr lang="en-US" dirty="0"/>
              <a:t>“If you do not change direction, you may end up where you are heading” </a:t>
            </a:r>
            <a:endParaRPr lang="en-US" dirty="0" smtClean="0"/>
          </a:p>
          <a:p>
            <a:pPr algn="ctr"/>
            <a:endParaRPr lang="en-US" dirty="0" smtClean="0"/>
          </a:p>
          <a:p>
            <a:pPr algn="ctr"/>
            <a:r>
              <a:rPr lang="en-US" dirty="0" smtClean="0"/>
              <a:t>-  </a:t>
            </a:r>
            <a:r>
              <a:rPr lang="en-US" sz="4000" dirty="0"/>
              <a:t>Siddhartha Gautama ‘Buddha’</a:t>
            </a:r>
            <a:r>
              <a:rPr lang="en-US" dirty="0"/>
              <a:t/>
            </a:r>
            <a:br>
              <a:rPr lang="en-US" dirty="0"/>
            </a:br>
            <a:endParaRPr lang="en-US" dirty="0">
              <a:solidFill>
                <a:schemeClr val="bg2"/>
              </a:solidFill>
            </a:endParaRPr>
          </a:p>
        </p:txBody>
      </p:sp>
    </p:spTree>
    <p:extLst>
      <p:ext uri="{BB962C8B-B14F-4D97-AF65-F5344CB8AC3E}">
        <p14:creationId xmlns:p14="http://schemas.microsoft.com/office/powerpoint/2010/main" val="175439219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1036637" y="677862"/>
            <a:ext cx="10515600" cy="6019799"/>
          </a:xfrm>
          <a:prstGeom prst="round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40905" t="20282" r="39390" b="10111"/>
          <a:stretch/>
        </p:blipFill>
        <p:spPr bwMode="auto">
          <a:xfrm rot="5400000">
            <a:off x="7181484" y="3148721"/>
            <a:ext cx="2252588" cy="4473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https://encrypted-tbn0.gstatic.com/images?q=tbn:ANd9GcRfj5JloHXNYxN_CSGkrze5rA3cyD2cEcJEN599g3Ju9Sz2yerdI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010135">
            <a:off x="5104440" y="2778145"/>
            <a:ext cx="1699300" cy="168205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5828" t="17892" r="34682" b="12010"/>
          <a:stretch/>
        </p:blipFill>
        <p:spPr bwMode="auto">
          <a:xfrm rot="5400000">
            <a:off x="1923050" y="507412"/>
            <a:ext cx="2372136" cy="317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815620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Understanding the Business Problem</a:t>
            </a:r>
          </a:p>
        </p:txBody>
      </p:sp>
      <p:sp>
        <p:nvSpPr>
          <p:cNvPr id="4" name="Rectangle 5"/>
          <p:cNvSpPr>
            <a:spLocks noGrp="1" noChangeArrowheads="1"/>
          </p:cNvSpPr>
          <p:nvPr>
            <p:ph type="body" idx="4294967295"/>
          </p:nvPr>
        </p:nvSpPr>
        <p:spPr>
          <a:xfrm>
            <a:off x="923316" y="1439863"/>
            <a:ext cx="11390921" cy="4525963"/>
          </a:xfrm>
          <a:prstGeom prst="rect">
            <a:avLst/>
          </a:prstGeom>
        </p:spPr>
        <p:txBody>
          <a:bodyPr>
            <a:noAutofit/>
          </a:bodyPr>
          <a:lstStyle/>
          <a:p>
            <a:pPr eaLnBrk="1" hangingPunct="1"/>
            <a:r>
              <a:rPr lang="en-US" sz="2800" dirty="0">
                <a:latin typeface="+mn-lt"/>
                <a:cs typeface="Calibri" pitchFamily="34" charset="0"/>
              </a:rPr>
              <a:t>“Magic </a:t>
            </a:r>
            <a:r>
              <a:rPr lang="en-US" sz="2800" i="1" dirty="0">
                <a:latin typeface="+mn-lt"/>
                <a:cs typeface="Calibri" pitchFamily="34" charset="0"/>
              </a:rPr>
              <a:t>Philly</a:t>
            </a:r>
            <a:r>
              <a:rPr lang="en-US" sz="2800" dirty="0">
                <a:latin typeface="+mn-lt"/>
                <a:cs typeface="Calibri" pitchFamily="34" charset="0"/>
              </a:rPr>
              <a:t> Office” </a:t>
            </a:r>
          </a:p>
          <a:p>
            <a:pPr lvl="1" eaLnBrk="1" hangingPunct="1"/>
            <a:r>
              <a:rPr lang="en-US" i="1" dirty="0" smtClean="0">
                <a:cs typeface="Calibri" pitchFamily="34" charset="0"/>
              </a:rPr>
              <a:t>Philly</a:t>
            </a:r>
            <a:r>
              <a:rPr lang="en-US" dirty="0" smtClean="0">
                <a:cs typeface="Calibri" pitchFamily="34" charset="0"/>
              </a:rPr>
              <a:t> IP resides in a physical office, in file cabinets</a:t>
            </a:r>
          </a:p>
          <a:p>
            <a:pPr lvl="1" eaLnBrk="1" hangingPunct="1"/>
            <a:r>
              <a:rPr lang="en-US" dirty="0" smtClean="0">
                <a:cs typeface="Calibri" pitchFamily="34" charset="0"/>
              </a:rPr>
              <a:t>Document sharing accomplished on shared team I: drive </a:t>
            </a:r>
          </a:p>
          <a:p>
            <a:pPr lvl="1" eaLnBrk="1" hangingPunct="1"/>
            <a:r>
              <a:rPr lang="en-US" dirty="0" smtClean="0">
                <a:cs typeface="Calibri" pitchFamily="34" charset="0"/>
              </a:rPr>
              <a:t>Multiple “single-use” </a:t>
            </a:r>
            <a:r>
              <a:rPr lang="en-US" dirty="0" err="1" smtClean="0">
                <a:cs typeface="Calibri" pitchFamily="34" charset="0"/>
              </a:rPr>
              <a:t>teamsites</a:t>
            </a:r>
            <a:r>
              <a:rPr lang="en-US" dirty="0" smtClean="0">
                <a:cs typeface="Calibri" pitchFamily="34" charset="0"/>
              </a:rPr>
              <a:t> used to store information</a:t>
            </a:r>
          </a:p>
          <a:p>
            <a:pPr lvl="1" eaLnBrk="1" hangingPunct="1"/>
            <a:r>
              <a:rPr lang="en-US" dirty="0" smtClean="0">
                <a:cs typeface="Calibri" pitchFamily="34" charset="0"/>
              </a:rPr>
              <a:t>Email based</a:t>
            </a:r>
          </a:p>
          <a:p>
            <a:pPr lvl="1" eaLnBrk="1" hangingPunct="1"/>
            <a:r>
              <a:rPr lang="en-US" dirty="0" smtClean="0">
                <a:cs typeface="Calibri" pitchFamily="34" charset="0"/>
              </a:rPr>
              <a:t>High learning curve</a:t>
            </a:r>
          </a:p>
          <a:p>
            <a:pPr eaLnBrk="1" hangingPunct="1"/>
            <a:r>
              <a:rPr lang="en-US" sz="2800" dirty="0">
                <a:latin typeface="+mn-lt"/>
                <a:cs typeface="Calibri" pitchFamily="34" charset="0"/>
              </a:rPr>
              <a:t>New Employee – Sr. Director, Jell-O</a:t>
            </a:r>
          </a:p>
          <a:p>
            <a:pPr lvl="1" eaLnBrk="1" hangingPunct="1"/>
            <a:r>
              <a:rPr lang="en-US" dirty="0" smtClean="0">
                <a:cs typeface="Calibri" pitchFamily="34" charset="0"/>
              </a:rPr>
              <a:t>Spent long hours including weekends trying to find information about Jell-O brand</a:t>
            </a:r>
          </a:p>
          <a:p>
            <a:pPr lvl="1" eaLnBrk="1" hangingPunct="1"/>
            <a:r>
              <a:rPr lang="en-US" dirty="0" smtClean="0">
                <a:cs typeface="Calibri" pitchFamily="34" charset="0"/>
              </a:rPr>
              <a:t>Hired/transitioned to a new advertising agency</a:t>
            </a:r>
          </a:p>
          <a:p>
            <a:pPr lvl="1" eaLnBrk="1" hangingPunct="1"/>
            <a:r>
              <a:rPr lang="en-US" dirty="0" smtClean="0">
                <a:cs typeface="Calibri" pitchFamily="34" charset="0"/>
              </a:rPr>
              <a:t>Struggled to find what she needed to do her job efficiently relying on phone calls to find paper copies of documents</a:t>
            </a:r>
          </a:p>
          <a:p>
            <a:pPr eaLnBrk="1" hangingPunct="1"/>
            <a:r>
              <a:rPr lang="en-US" sz="2800" dirty="0">
                <a:latin typeface="+mn-lt"/>
                <a:cs typeface="Calibri" pitchFamily="34" charset="0"/>
              </a:rPr>
              <a:t>Similar stories from Brand Management professionals across Kraft</a:t>
            </a:r>
          </a:p>
        </p:txBody>
      </p:sp>
    </p:spTree>
    <p:extLst>
      <p:ext uri="{BB962C8B-B14F-4D97-AF65-F5344CB8AC3E}">
        <p14:creationId xmlns:p14="http://schemas.microsoft.com/office/powerpoint/2010/main" val="385087838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The Brand Portal is </a:t>
            </a:r>
            <a:r>
              <a:rPr lang="en-US" dirty="0" smtClean="0"/>
              <a:t>Born!</a:t>
            </a:r>
            <a:endParaRPr lang="en-US"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l="16978" t="22333" r="18124" b="19667"/>
          <a:stretch>
            <a:fillRect/>
          </a:stretch>
        </p:blipFill>
        <p:spPr bwMode="auto">
          <a:xfrm>
            <a:off x="1493838" y="1461752"/>
            <a:ext cx="9452929" cy="528028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p:spPr>
      </p:pic>
      <p:sp>
        <p:nvSpPr>
          <p:cNvPr id="6" name="TextBox 5"/>
          <p:cNvSpPr txBox="1"/>
          <p:nvPr/>
        </p:nvSpPr>
        <p:spPr>
          <a:xfrm rot="20473104">
            <a:off x="7546901" y="4900856"/>
            <a:ext cx="2888288" cy="374820"/>
          </a:xfrm>
          <a:prstGeom prst="rect">
            <a:avLst/>
          </a:prstGeom>
          <a:noFill/>
        </p:spPr>
        <p:txBody>
          <a:bodyPr wrap="none" lIns="91431" tIns="45716" rIns="91431" bIns="45716" rtlCol="0">
            <a:spAutoFit/>
          </a:bodyPr>
          <a:lstStyle/>
          <a:p>
            <a:r>
              <a:rPr lang="en-US" dirty="0" smtClean="0">
                <a:solidFill>
                  <a:srgbClr val="FF0000"/>
                </a:solidFill>
                <a:latin typeface="Verdana" pitchFamily="34" charset="0"/>
                <a:ea typeface="Verdana" pitchFamily="34" charset="0"/>
                <a:cs typeface="Verdana" pitchFamily="34" charset="0"/>
              </a:rPr>
              <a:t>Initial Concept Mockup</a:t>
            </a:r>
            <a:endParaRPr lang="en-US" dirty="0">
              <a:solidFill>
                <a:srgbClr val="FF000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53144094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Engage Client to Validate Objective</a:t>
            </a:r>
          </a:p>
        </p:txBody>
      </p:sp>
      <p:sp>
        <p:nvSpPr>
          <p:cNvPr id="4" name="TextBox 3"/>
          <p:cNvSpPr txBox="1"/>
          <p:nvPr/>
        </p:nvSpPr>
        <p:spPr>
          <a:xfrm>
            <a:off x="536575" y="1538289"/>
            <a:ext cx="10939462" cy="4612519"/>
          </a:xfrm>
          <a:prstGeom prst="rect">
            <a:avLst/>
          </a:prstGeom>
          <a:noFill/>
        </p:spPr>
        <p:txBody>
          <a:bodyPr wrap="square" lIns="91431" tIns="45716" rIns="91431" bIns="45716">
            <a:spAutoFit/>
          </a:bodyPr>
          <a:lstStyle/>
          <a:p>
            <a:pPr>
              <a:defRPr/>
            </a:pPr>
            <a:r>
              <a:rPr lang="en-US" sz="2400" dirty="0"/>
              <a:t>Build brand specific digital communities to enable a more collaborative environment for the Cheese  Business Unit.</a:t>
            </a:r>
          </a:p>
          <a:p>
            <a:pPr>
              <a:defRPr/>
            </a:pPr>
            <a:endParaRPr lang="en-US" sz="2400" dirty="0"/>
          </a:p>
          <a:p>
            <a:pPr marL="739702" lvl="1" indent="-282547">
              <a:buFont typeface="Arial" pitchFamily="34" charset="0"/>
              <a:buChar char="•"/>
              <a:defRPr/>
            </a:pPr>
            <a:r>
              <a:rPr lang="en-US" sz="2400" dirty="0"/>
              <a:t>One-stop Shopping - Brand Intelligence</a:t>
            </a:r>
          </a:p>
          <a:p>
            <a:pPr marL="739702" lvl="1" indent="-282547">
              <a:buFont typeface="Arial" pitchFamily="34" charset="0"/>
              <a:buChar char="•"/>
              <a:defRPr/>
            </a:pPr>
            <a:r>
              <a:rPr lang="en-US" sz="2400" dirty="0"/>
              <a:t>Work Spaces for Real Time Collaboration – ex.  Fact Books</a:t>
            </a:r>
          </a:p>
          <a:p>
            <a:pPr marL="739702" lvl="1" indent="-282547">
              <a:buFont typeface="Arial" pitchFamily="34" charset="0"/>
              <a:buChar char="•"/>
              <a:defRPr/>
            </a:pPr>
            <a:r>
              <a:rPr lang="en-US" sz="2400" dirty="0"/>
              <a:t>External Collaboration with Agency Contacts or Vendors</a:t>
            </a:r>
          </a:p>
          <a:p>
            <a:pPr marL="739702" lvl="1" indent="-282547">
              <a:buFont typeface="Arial" pitchFamily="34" charset="0"/>
              <a:buChar char="•"/>
              <a:defRPr/>
            </a:pPr>
            <a:r>
              <a:rPr lang="en-US" sz="2400" dirty="0"/>
              <a:t>Digital Community Building</a:t>
            </a:r>
          </a:p>
          <a:p>
            <a:pPr marL="739702" lvl="1" indent="-282547">
              <a:buFont typeface="Arial" pitchFamily="34" charset="0"/>
              <a:buChar char="•"/>
              <a:defRPr/>
            </a:pPr>
            <a:r>
              <a:rPr lang="en-US" sz="2400" dirty="0"/>
              <a:t>Links to Relevant Internal and External Information</a:t>
            </a:r>
          </a:p>
          <a:p>
            <a:pPr marL="739702" lvl="1" indent="-282547">
              <a:buFont typeface="Arial" pitchFamily="34" charset="0"/>
              <a:buChar char="•"/>
              <a:defRPr/>
            </a:pPr>
            <a:r>
              <a:rPr lang="en-US" sz="2400" dirty="0"/>
              <a:t>Digital Assets at your fingertips</a:t>
            </a:r>
          </a:p>
          <a:p>
            <a:pPr marL="739702" lvl="1" indent="-282547">
              <a:buFont typeface="Arial" pitchFamily="34" charset="0"/>
              <a:buChar char="•"/>
              <a:defRPr/>
            </a:pPr>
            <a:r>
              <a:rPr lang="en-US" sz="2400" dirty="0"/>
              <a:t>Etc…</a:t>
            </a:r>
          </a:p>
          <a:p>
            <a:pPr marL="739702" lvl="1" indent="-282547">
              <a:buFont typeface="Arial" pitchFamily="34" charset="0"/>
              <a:buChar char="•"/>
              <a:defRPr/>
            </a:pPr>
            <a:endParaRPr lang="en-US" sz="2400" dirty="0"/>
          </a:p>
          <a:p>
            <a:pPr lvl="1">
              <a:defRPr/>
            </a:pPr>
            <a:endParaRPr lang="en-US" sz="2400" dirty="0"/>
          </a:p>
        </p:txBody>
      </p:sp>
      <p:sp>
        <p:nvSpPr>
          <p:cNvPr id="5" name="Rectangle 2"/>
          <p:cNvSpPr>
            <a:spLocks noChangeArrowheads="1"/>
          </p:cNvSpPr>
          <p:nvPr/>
        </p:nvSpPr>
        <p:spPr bwMode="auto">
          <a:xfrm>
            <a:off x="546100" y="5497334"/>
            <a:ext cx="11129888" cy="122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marL="739702" lvl="1" indent="-282547">
              <a:buFont typeface="Arial" charset="0"/>
              <a:buChar char="•"/>
            </a:pPr>
            <a:r>
              <a:rPr lang="en-US" sz="2400" i="1" dirty="0"/>
              <a:t>With a thought to the future….. </a:t>
            </a:r>
            <a:r>
              <a:rPr lang="en-US" sz="2400" dirty="0"/>
              <a:t>The typical brand manager changes jobs every 12 – 18 months… Have Brand Portals available to flatten the learning curve as employees move from one assignment to the next.</a:t>
            </a:r>
          </a:p>
        </p:txBody>
      </p:sp>
    </p:spTree>
    <p:extLst>
      <p:ext uri="{BB962C8B-B14F-4D97-AF65-F5344CB8AC3E}">
        <p14:creationId xmlns:p14="http://schemas.microsoft.com/office/powerpoint/2010/main" val="212400966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Define What Success Looks Like</a:t>
            </a:r>
          </a:p>
        </p:txBody>
      </p:sp>
      <p:sp>
        <p:nvSpPr>
          <p:cNvPr id="4" name="Rectangle 1"/>
          <p:cNvSpPr>
            <a:spLocks noChangeArrowheads="1"/>
          </p:cNvSpPr>
          <p:nvPr/>
        </p:nvSpPr>
        <p:spPr bwMode="auto">
          <a:xfrm>
            <a:off x="130176" y="1225696"/>
            <a:ext cx="12031662" cy="1661825"/>
          </a:xfrm>
          <a:prstGeom prst="rect">
            <a:avLst/>
          </a:prstGeom>
          <a:noFill/>
          <a:ln w="9525">
            <a:noFill/>
            <a:miter lim="800000"/>
            <a:headEnd/>
            <a:tailEnd/>
          </a:ln>
          <a:effectLst/>
        </p:spPr>
        <p:txBody>
          <a:bodyPr wrap="square" lIns="91431" tIns="45716" rIns="91431" bIns="45716" anchor="ctr">
            <a:spAutoFit/>
          </a:bodyPr>
          <a:lstStyle/>
          <a:p>
            <a:pPr eaLnBrk="1" hangingPunct="1">
              <a:defRPr/>
            </a:pPr>
            <a:r>
              <a:rPr lang="en-US" sz="2000" b="1" dirty="0">
                <a:ea typeface="Calibri" pitchFamily="34" charset="0"/>
                <a:cs typeface="Times New Roman" pitchFamily="18" charset="0"/>
              </a:rPr>
              <a:t>Objective:   </a:t>
            </a:r>
            <a:endParaRPr lang="en-US" sz="2000" dirty="0"/>
          </a:p>
          <a:p>
            <a:pPr>
              <a:defRPr/>
            </a:pPr>
            <a:r>
              <a:rPr lang="en-US" sz="2000" dirty="0">
                <a:ea typeface="Calibri" pitchFamily="34" charset="0"/>
                <a:cs typeface="Times New Roman" pitchFamily="18" charset="0"/>
              </a:rPr>
              <a:t>Create a useful, user-friendly, one-stop shop for all Philly brand assets, consumer knowledge, project information, business results, and strategic vision</a:t>
            </a:r>
            <a:endParaRPr lang="en-US" sz="2000" dirty="0"/>
          </a:p>
          <a:p>
            <a:pPr>
              <a:defRPr/>
            </a:pPr>
            <a:endParaRPr lang="en-US" sz="2000" b="1" dirty="0">
              <a:ea typeface="Calibri" pitchFamily="34" charset="0"/>
              <a:cs typeface="Times New Roman" pitchFamily="18" charset="0"/>
            </a:endParaRPr>
          </a:p>
          <a:p>
            <a:pPr>
              <a:defRPr/>
            </a:pPr>
            <a:endParaRPr lang="en-US" sz="2000" b="1" dirty="0">
              <a:ea typeface="Calibri" pitchFamily="34" charset="0"/>
              <a:cs typeface="Times New Roman" pitchFamily="18" charset="0"/>
            </a:endParaRPr>
          </a:p>
        </p:txBody>
      </p:sp>
      <p:sp>
        <p:nvSpPr>
          <p:cNvPr id="5" name="Rectangle 1"/>
          <p:cNvSpPr>
            <a:spLocks noChangeArrowheads="1"/>
          </p:cNvSpPr>
          <p:nvPr/>
        </p:nvSpPr>
        <p:spPr bwMode="auto">
          <a:xfrm>
            <a:off x="6218237" y="2530688"/>
            <a:ext cx="5715000" cy="3890541"/>
          </a:xfrm>
          <a:prstGeom prst="rect">
            <a:avLst/>
          </a:prstGeom>
          <a:noFill/>
          <a:ln w="9525">
            <a:noFill/>
            <a:miter lim="800000"/>
            <a:headEnd/>
            <a:tailEnd/>
          </a:ln>
          <a:effectLst/>
        </p:spPr>
        <p:txBody>
          <a:bodyPr wrap="square" lIns="91431" tIns="45716" rIns="91431" bIns="45716" anchor="ctr">
            <a:spAutoFit/>
          </a:bodyPr>
          <a:lstStyle/>
          <a:p>
            <a:pPr algn="ctr">
              <a:defRPr/>
            </a:pPr>
            <a:r>
              <a:rPr lang="en-US" sz="2000" b="1" dirty="0">
                <a:ea typeface="Calibri" pitchFamily="34" charset="0"/>
                <a:cs typeface="Times New Roman" pitchFamily="18" charset="0"/>
              </a:rPr>
              <a:t>     </a:t>
            </a:r>
            <a:r>
              <a:rPr lang="en-US" sz="2000" b="1" u="sng" dirty="0">
                <a:ea typeface="Calibri" pitchFamily="34" charset="0"/>
                <a:cs typeface="Times New Roman" pitchFamily="18" charset="0"/>
              </a:rPr>
              <a:t>Requirements for Success</a:t>
            </a:r>
          </a:p>
          <a:p>
            <a:pPr algn="ctr">
              <a:defRPr/>
            </a:pPr>
            <a:endParaRPr lang="en-US" sz="1000" b="1" u="sng" dirty="0">
              <a:ea typeface="Calibri" pitchFamily="34" charset="0"/>
              <a:cs typeface="Times New Roman" pitchFamily="18" charset="0"/>
            </a:endParaRPr>
          </a:p>
          <a:p>
            <a:pPr marL="739702" lvl="1" indent="-282547">
              <a:buFont typeface="Arial" pitchFamily="34" charset="0"/>
              <a:buChar char="•"/>
              <a:defRPr/>
            </a:pPr>
            <a:r>
              <a:rPr lang="en-US" sz="2000" dirty="0">
                <a:ea typeface="Calibri" pitchFamily="34" charset="0"/>
                <a:cs typeface="Times New Roman" pitchFamily="18" charset="0"/>
              </a:rPr>
              <a:t>Must become everyone’s home page – constantly accessed</a:t>
            </a:r>
          </a:p>
          <a:p>
            <a:pPr marL="1196858" lvl="2" indent="-282547">
              <a:buFont typeface="Arial" pitchFamily="34" charset="0"/>
              <a:buChar char="•"/>
              <a:defRPr/>
            </a:pPr>
            <a:r>
              <a:rPr lang="en-US" sz="1600" dirty="0">
                <a:ea typeface="Calibri" pitchFamily="34" charset="0"/>
                <a:cs typeface="Times New Roman" pitchFamily="18" charset="0"/>
              </a:rPr>
              <a:t>Allow easy access to other relevant Philly &amp; Kraft  resources</a:t>
            </a:r>
          </a:p>
          <a:p>
            <a:pPr marL="739702" lvl="1" indent="-282547">
              <a:buFont typeface="Arial" pitchFamily="34" charset="0"/>
              <a:buChar char="•"/>
              <a:defRPr/>
            </a:pPr>
            <a:r>
              <a:rPr lang="en-US" sz="2000" dirty="0">
                <a:ea typeface="Calibri" pitchFamily="34" charset="0"/>
                <a:cs typeface="Times New Roman" pitchFamily="18" charset="0"/>
              </a:rPr>
              <a:t>Must become everyone’s go-to place for storing files and looking up information</a:t>
            </a:r>
            <a:endParaRPr lang="en-US" dirty="0">
              <a:latin typeface="+mn-lt"/>
              <a:ea typeface="Calibri" pitchFamily="34" charset="0"/>
              <a:cs typeface="Times New Roman" pitchFamily="18" charset="0"/>
            </a:endParaRPr>
          </a:p>
          <a:p>
            <a:pPr marL="739702" lvl="1" indent="-282547">
              <a:buFont typeface="Arial" pitchFamily="34" charset="0"/>
              <a:buChar char="•"/>
              <a:defRPr/>
            </a:pPr>
            <a:r>
              <a:rPr lang="en-US" sz="2000" dirty="0">
                <a:ea typeface="Calibri" pitchFamily="34" charset="0"/>
                <a:cs typeface="Times New Roman" pitchFamily="18" charset="0"/>
              </a:rPr>
              <a:t>Must stay organized in a way that is easy to find information</a:t>
            </a:r>
            <a:endParaRPr lang="en-US" sz="2000" dirty="0"/>
          </a:p>
          <a:p>
            <a:pPr marL="739702" lvl="1" indent="-282547">
              <a:buFont typeface="Arial" pitchFamily="34" charset="0"/>
              <a:buChar char="•"/>
              <a:defRPr/>
            </a:pPr>
            <a:r>
              <a:rPr lang="en-US" sz="2000" dirty="0">
                <a:ea typeface="Calibri" pitchFamily="34" charset="0"/>
                <a:cs typeface="Times New Roman" pitchFamily="18" charset="0"/>
              </a:rPr>
              <a:t>Must function as quickly as the I: drive to maintain status as user-friendly</a:t>
            </a:r>
            <a:endParaRPr lang="en-US" sz="2000" dirty="0"/>
          </a:p>
          <a:p>
            <a:pPr marL="739702" lvl="1" indent="-282547">
              <a:buFont typeface="Arial" pitchFamily="34" charset="0"/>
              <a:buChar char="•"/>
              <a:defRPr/>
            </a:pPr>
            <a:endParaRPr lang="en-US" sz="2000" dirty="0"/>
          </a:p>
        </p:txBody>
      </p:sp>
      <p:sp>
        <p:nvSpPr>
          <p:cNvPr id="6" name="Rectangle 1"/>
          <p:cNvSpPr>
            <a:spLocks noChangeArrowheads="1"/>
          </p:cNvSpPr>
          <p:nvPr/>
        </p:nvSpPr>
        <p:spPr bwMode="auto">
          <a:xfrm>
            <a:off x="-76200" y="2517354"/>
            <a:ext cx="5715000" cy="3451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spAutoFit/>
          </a:bodyPr>
          <a:lstStyle/>
          <a:p>
            <a:pPr algn="ctr"/>
            <a:r>
              <a:rPr lang="en-US" sz="2000" b="1" u="sng" dirty="0">
                <a:ea typeface="Calibri" pitchFamily="34" charset="0"/>
                <a:cs typeface="Times New Roman" pitchFamily="18" charset="0"/>
              </a:rPr>
              <a:t>Benefits</a:t>
            </a:r>
          </a:p>
          <a:p>
            <a:pPr algn="ctr"/>
            <a:endParaRPr lang="en-US" sz="1000" u="sng" dirty="0"/>
          </a:p>
          <a:p>
            <a:pPr marL="739702" lvl="1" indent="-282547">
              <a:buFont typeface="Arial" charset="0"/>
              <a:buChar char="•"/>
            </a:pPr>
            <a:r>
              <a:rPr lang="en-US" sz="2000" dirty="0">
                <a:ea typeface="Calibri" pitchFamily="34" charset="0"/>
                <a:cs typeface="Times New Roman" pitchFamily="18" charset="0"/>
              </a:rPr>
              <a:t>Creates a go-to resource that is dependable for all/the latest brand information</a:t>
            </a:r>
          </a:p>
          <a:p>
            <a:pPr marL="1196858" lvl="2" indent="-282547">
              <a:buFont typeface="Arial" charset="0"/>
              <a:buChar char="•"/>
            </a:pPr>
            <a:r>
              <a:rPr lang="en-US" sz="1600" dirty="0">
                <a:ea typeface="Calibri" pitchFamily="34" charset="0"/>
                <a:cs typeface="Times New Roman" pitchFamily="18" charset="0"/>
              </a:rPr>
              <a:t>Allows for easy on-boarding of new team members</a:t>
            </a:r>
            <a:endParaRPr lang="en-US" sz="2000" dirty="0">
              <a:ea typeface="Calibri" pitchFamily="34" charset="0"/>
              <a:cs typeface="Times New Roman" pitchFamily="18" charset="0"/>
            </a:endParaRPr>
          </a:p>
          <a:p>
            <a:pPr marL="739702" lvl="1" indent="-282547">
              <a:buFont typeface="Arial" charset="0"/>
              <a:buChar char="•"/>
            </a:pPr>
            <a:r>
              <a:rPr lang="en-US" sz="2000" dirty="0">
                <a:ea typeface="Calibri" pitchFamily="34" charset="0"/>
                <a:cs typeface="Times New Roman" pitchFamily="18" charset="0"/>
              </a:rPr>
              <a:t>Project management tool that replaces current </a:t>
            </a:r>
            <a:r>
              <a:rPr lang="en-US" sz="2000" dirty="0" err="1">
                <a:ea typeface="Calibri" pitchFamily="34" charset="0"/>
                <a:cs typeface="Times New Roman" pitchFamily="18" charset="0"/>
              </a:rPr>
              <a:t>teamsites</a:t>
            </a:r>
            <a:r>
              <a:rPr lang="en-US" sz="2000" dirty="0">
                <a:ea typeface="Calibri" pitchFamily="34" charset="0"/>
                <a:cs typeface="Times New Roman" pitchFamily="18" charset="0"/>
              </a:rPr>
              <a:t>/ drives</a:t>
            </a:r>
          </a:p>
          <a:p>
            <a:pPr marL="1196858" lvl="2" indent="-282547">
              <a:buFont typeface="Arial" charset="0"/>
              <a:buChar char="•"/>
            </a:pPr>
            <a:r>
              <a:rPr lang="en-US" sz="1600" dirty="0">
                <a:ea typeface="Calibri" pitchFamily="34" charset="0"/>
                <a:cs typeface="Times New Roman" pitchFamily="18" charset="0"/>
              </a:rPr>
              <a:t>Allows easier file sharing with version control</a:t>
            </a:r>
          </a:p>
          <a:p>
            <a:pPr marL="1196858" lvl="2" indent="-282547">
              <a:buFont typeface="Arial" charset="0"/>
              <a:buChar char="•"/>
            </a:pPr>
            <a:r>
              <a:rPr lang="en-US" sz="1600" dirty="0">
                <a:ea typeface="Calibri" pitchFamily="34" charset="0"/>
                <a:cs typeface="Times New Roman" pitchFamily="18" charset="0"/>
              </a:rPr>
              <a:t>Minimize team emails</a:t>
            </a:r>
          </a:p>
          <a:p>
            <a:pPr marL="739702" lvl="1" indent="-282547">
              <a:buFont typeface="Arial" charset="0"/>
              <a:buChar char="•"/>
            </a:pPr>
            <a:endParaRPr lang="en-US" sz="2000" dirty="0">
              <a:ea typeface="Calibri" pitchFamily="34" charset="0"/>
              <a:cs typeface="Times New Roman" pitchFamily="18" charset="0"/>
            </a:endParaRPr>
          </a:p>
        </p:txBody>
      </p:sp>
    </p:spTree>
    <p:extLst>
      <p:ext uri="{BB962C8B-B14F-4D97-AF65-F5344CB8AC3E}">
        <p14:creationId xmlns:p14="http://schemas.microsoft.com/office/powerpoint/2010/main" val="13786497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Client’s Detailed Requirements</a:t>
            </a:r>
          </a:p>
        </p:txBody>
      </p:sp>
      <p:graphicFrame>
        <p:nvGraphicFramePr>
          <p:cNvPr id="4" name="Table 3"/>
          <p:cNvGraphicFramePr>
            <a:graphicFrameLocks noGrp="1"/>
          </p:cNvGraphicFramePr>
          <p:nvPr>
            <p:extLst>
              <p:ext uri="{D42A27DB-BD31-4B8C-83A1-F6EECF244321}">
                <p14:modId xmlns:p14="http://schemas.microsoft.com/office/powerpoint/2010/main" val="4115368056"/>
              </p:ext>
            </p:extLst>
          </p:nvPr>
        </p:nvGraphicFramePr>
        <p:xfrm>
          <a:off x="808037" y="1287464"/>
          <a:ext cx="10413623" cy="5569859"/>
        </p:xfrm>
        <a:graphic>
          <a:graphicData uri="http://schemas.openxmlformats.org/drawingml/2006/table">
            <a:tbl>
              <a:tblPr>
                <a:tableStyleId>{C4B1156A-380E-4F78-BDF5-A606A8083BF9}</a:tableStyleId>
              </a:tblPr>
              <a:tblGrid>
                <a:gridCol w="1121174"/>
                <a:gridCol w="1555496"/>
                <a:gridCol w="1338908"/>
                <a:gridCol w="1220771"/>
                <a:gridCol w="1397979"/>
                <a:gridCol w="1319218"/>
                <a:gridCol w="1524809"/>
                <a:gridCol w="935268"/>
              </a:tblGrid>
              <a:tr h="33128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baseline="0" dirty="0" smtClean="0"/>
                        <a:t>TAB NAMES    </a:t>
                      </a:r>
                      <a:endParaRPr lang="en-US" sz="1000" b="1" baseline="0" dirty="0" smtClean="0">
                        <a:latin typeface="Calibri" pitchFamily="34" charset="0"/>
                        <a:ea typeface="Calibri"/>
                        <a:cs typeface="Times New Roman"/>
                      </a:endParaRPr>
                    </a:p>
                  </a:txBody>
                  <a:tcPr marL="49870" marR="49870" marT="0" marB="0" anchor="ctr">
                    <a:solidFill>
                      <a:schemeClr val="accent3">
                        <a:lumMod val="20000"/>
                        <a:lumOff val="80000"/>
                      </a:schemeClr>
                    </a:solidFill>
                  </a:tcPr>
                </a:tc>
                <a:tc>
                  <a:txBody>
                    <a:bodyPr/>
                    <a:lstStyle/>
                    <a:p>
                      <a:pPr algn="ctr"/>
                      <a:r>
                        <a:rPr lang="en-US" sz="1000" b="1" baseline="0" dirty="0" smtClean="0"/>
                        <a:t>BUS. PERFORMANCE</a:t>
                      </a:r>
                      <a:endParaRPr lang="en-US" sz="1000" b="1" dirty="0">
                        <a:latin typeface="Calibri" pitchFamily="34" charset="0"/>
                      </a:endParaRPr>
                    </a:p>
                  </a:txBody>
                  <a:tcPr marL="49870" marR="49870" marT="0" marB="0">
                    <a:solidFill>
                      <a:schemeClr val="accent3">
                        <a:lumMod val="20000"/>
                        <a:lumOff val="80000"/>
                      </a:schemeClr>
                    </a:solidFill>
                  </a:tcPr>
                </a:tc>
                <a:tc>
                  <a:txBody>
                    <a:bodyPr/>
                    <a:lstStyle/>
                    <a:p>
                      <a:pPr algn="ctr"/>
                      <a:r>
                        <a:rPr lang="en-US" sz="1000" b="1" dirty="0" smtClean="0"/>
                        <a:t>BRAND STRATEGY</a:t>
                      </a:r>
                      <a:endParaRPr lang="en-US" sz="1000" b="1" dirty="0">
                        <a:latin typeface="Calibri" pitchFamily="34" charset="0"/>
                      </a:endParaRPr>
                    </a:p>
                  </a:txBody>
                  <a:tcPr marL="49870" marR="49870" marT="0" marB="0">
                    <a:solidFill>
                      <a:schemeClr val="accent3">
                        <a:lumMod val="20000"/>
                        <a:lumOff val="80000"/>
                      </a:schemeClr>
                    </a:solidFill>
                  </a:tcPr>
                </a:tc>
                <a:tc>
                  <a:txBody>
                    <a:bodyPr/>
                    <a:lstStyle/>
                    <a:p>
                      <a:pPr algn="ctr"/>
                      <a:r>
                        <a:rPr lang="en-US" sz="1000" b="1" dirty="0" smtClean="0"/>
                        <a:t>CIS</a:t>
                      </a:r>
                      <a:endParaRPr lang="en-US" sz="1000" b="1" dirty="0">
                        <a:latin typeface="Calibri" pitchFamily="34" charset="0"/>
                      </a:endParaRPr>
                    </a:p>
                  </a:txBody>
                  <a:tcPr marL="49870" marR="49870" marT="0" marB="0">
                    <a:solidFill>
                      <a:schemeClr val="accent3">
                        <a:lumMod val="20000"/>
                        <a:lumOff val="80000"/>
                      </a:schemeClr>
                    </a:solidFill>
                  </a:tcPr>
                </a:tc>
                <a:tc>
                  <a:txBody>
                    <a:bodyPr/>
                    <a:lstStyle/>
                    <a:p>
                      <a:pPr algn="ctr"/>
                      <a:r>
                        <a:rPr lang="en-US" sz="1000" b="1" dirty="0" smtClean="0"/>
                        <a:t>CONSUMER</a:t>
                      </a:r>
                      <a:r>
                        <a:rPr lang="en-US" sz="1000" b="1" baseline="0" dirty="0" smtClean="0"/>
                        <a:t> TOUCHPOINTS</a:t>
                      </a:r>
                      <a:endParaRPr lang="en-US" sz="1000" b="1" dirty="0">
                        <a:latin typeface="Calibri" pitchFamily="34" charset="0"/>
                      </a:endParaRPr>
                    </a:p>
                  </a:txBody>
                  <a:tcPr marL="49870" marR="49870" marT="0" marB="0">
                    <a:solidFill>
                      <a:schemeClr val="accent3">
                        <a:lumMod val="20000"/>
                        <a:lumOff val="80000"/>
                      </a:schemeClr>
                    </a:solidFill>
                  </a:tcPr>
                </a:tc>
                <a:tc>
                  <a:txBody>
                    <a:bodyPr/>
                    <a:lstStyle/>
                    <a:p>
                      <a:pPr algn="ctr"/>
                      <a:r>
                        <a:rPr lang="en-US" sz="1000" b="1" dirty="0" smtClean="0"/>
                        <a:t>NPD</a:t>
                      </a:r>
                      <a:r>
                        <a:rPr lang="en-US" sz="1000" b="1" baseline="0" dirty="0" smtClean="0"/>
                        <a:t> </a:t>
                      </a:r>
                      <a:endParaRPr lang="en-US" sz="1000" b="1" dirty="0">
                        <a:latin typeface="Calibri" pitchFamily="34" charset="0"/>
                      </a:endParaRPr>
                    </a:p>
                  </a:txBody>
                  <a:tcPr marL="49870" marR="49870" marT="0" marB="0">
                    <a:solidFill>
                      <a:schemeClr val="accent3">
                        <a:lumMod val="20000"/>
                        <a:lumOff val="80000"/>
                      </a:schemeClr>
                    </a:solidFill>
                  </a:tcPr>
                </a:tc>
                <a:tc>
                  <a:txBody>
                    <a:bodyPr/>
                    <a:lstStyle/>
                    <a:p>
                      <a:pPr algn="ctr"/>
                      <a:r>
                        <a:rPr lang="en-US" sz="1000" b="1" dirty="0" smtClean="0"/>
                        <a:t>GLOBAL</a:t>
                      </a:r>
                      <a:endParaRPr lang="en-US" sz="1000" b="1" dirty="0">
                        <a:latin typeface="Calibri" pitchFamily="34" charset="0"/>
                      </a:endParaRPr>
                    </a:p>
                  </a:txBody>
                  <a:tcPr marL="49870" marR="49870" marT="0" marB="0">
                    <a:solidFill>
                      <a:schemeClr val="accent3">
                        <a:lumMod val="20000"/>
                        <a:lumOff val="80000"/>
                      </a:schemeClr>
                    </a:solidFill>
                  </a:tcPr>
                </a:tc>
                <a:tc>
                  <a:txBody>
                    <a:bodyPr/>
                    <a:lstStyle/>
                    <a:p>
                      <a:pPr algn="ctr"/>
                      <a:r>
                        <a:rPr lang="en-US" sz="1000" b="1" dirty="0" smtClean="0"/>
                        <a:t>LIBRARIES</a:t>
                      </a:r>
                      <a:endParaRPr lang="en-US" sz="1000" b="1" dirty="0">
                        <a:latin typeface="Calibri" pitchFamily="34" charset="0"/>
                      </a:endParaRPr>
                    </a:p>
                  </a:txBody>
                  <a:tcPr marL="49870" marR="49870" marT="0" marB="0">
                    <a:solidFill>
                      <a:schemeClr val="accent3">
                        <a:lumMod val="20000"/>
                        <a:lumOff val="80000"/>
                      </a:schemeClr>
                    </a:solidFill>
                  </a:tcPr>
                </a:tc>
              </a:tr>
              <a:tr h="497094">
                <a:tc>
                  <a:txBody>
                    <a:bodyPr/>
                    <a:lstStyle/>
                    <a:p>
                      <a:pPr marL="0" marR="0" algn="ctr">
                        <a:lnSpc>
                          <a:spcPct val="115000"/>
                        </a:lnSpc>
                        <a:spcBef>
                          <a:spcPts val="0"/>
                        </a:spcBef>
                        <a:spcAft>
                          <a:spcPts val="0"/>
                        </a:spcAft>
                      </a:pPr>
                      <a:r>
                        <a:rPr lang="en-US" sz="1000" b="1" baseline="0" dirty="0" smtClean="0"/>
                        <a:t>TAB</a:t>
                      </a:r>
                    </a:p>
                    <a:p>
                      <a:pPr marL="0" marR="0" algn="ctr">
                        <a:lnSpc>
                          <a:spcPct val="115000"/>
                        </a:lnSpc>
                        <a:spcBef>
                          <a:spcPts val="0"/>
                        </a:spcBef>
                        <a:spcAft>
                          <a:spcPts val="0"/>
                        </a:spcAft>
                      </a:pPr>
                      <a:r>
                        <a:rPr lang="en-US" sz="1000" b="1" baseline="0" dirty="0" smtClean="0"/>
                        <a:t> PURPOSE </a:t>
                      </a:r>
                      <a:endParaRPr lang="en-US" sz="1000" b="1" baseline="0" dirty="0">
                        <a:latin typeface="Calibri"/>
                        <a:ea typeface="Calibri"/>
                        <a:cs typeface="Times New Roman"/>
                      </a:endParaRPr>
                    </a:p>
                  </a:txBody>
                  <a:tcPr marL="49870" marR="49870" marT="0" marB="0" anchor="ctr">
                    <a:solidFill>
                      <a:schemeClr val="accent3">
                        <a:lumMod val="20000"/>
                        <a:lumOff val="80000"/>
                      </a:schemeClr>
                    </a:solidFill>
                  </a:tcPr>
                </a:tc>
                <a:tc>
                  <a:txBody>
                    <a:bodyPr/>
                    <a:lstStyle/>
                    <a:p>
                      <a:pPr marL="112713" marR="0" indent="-112713" algn="l">
                        <a:lnSpc>
                          <a:spcPct val="115000"/>
                        </a:lnSpc>
                        <a:spcBef>
                          <a:spcPts val="0"/>
                        </a:spcBef>
                        <a:spcAft>
                          <a:spcPts val="0"/>
                        </a:spcAft>
                        <a:buFont typeface="Arial" pitchFamily="34" charset="0"/>
                        <a:buChar char="•"/>
                      </a:pPr>
                      <a:r>
                        <a:rPr lang="en-US" sz="1000" b="1" baseline="0" dirty="0" smtClean="0"/>
                        <a:t>Bus. Performance vs. Plan</a:t>
                      </a:r>
                      <a:endParaRPr lang="en-US" sz="1000" b="1" baseline="0" dirty="0" smtClean="0">
                        <a:latin typeface="Calibri"/>
                        <a:ea typeface="Calibri"/>
                        <a:cs typeface="Times New Roman"/>
                      </a:endParaRPr>
                    </a:p>
                  </a:txBody>
                  <a:tcPr marL="49870" marR="49870" marT="0" marB="0" anchor="ctr"/>
                </a:tc>
                <a:tc>
                  <a:txBody>
                    <a:bodyPr/>
                    <a:lstStyle/>
                    <a:p>
                      <a:pPr marL="112713" marR="0" indent="-112713" algn="l">
                        <a:lnSpc>
                          <a:spcPct val="115000"/>
                        </a:lnSpc>
                        <a:spcBef>
                          <a:spcPts val="0"/>
                        </a:spcBef>
                        <a:spcAft>
                          <a:spcPts val="0"/>
                        </a:spcAft>
                        <a:buFont typeface="Arial" pitchFamily="34" charset="0"/>
                        <a:buChar char="•"/>
                      </a:pPr>
                      <a:r>
                        <a:rPr lang="en-US" sz="1000" b="1" baseline="0" dirty="0" err="1" smtClean="0"/>
                        <a:t>Strat</a:t>
                      </a:r>
                      <a:r>
                        <a:rPr lang="en-US" sz="1000" b="1" baseline="0" dirty="0" smtClean="0"/>
                        <a:t> Plans/IMC </a:t>
                      </a:r>
                      <a:endParaRPr lang="en-US" sz="1000" b="1" baseline="0" dirty="0" smtClean="0">
                        <a:latin typeface="Calibri"/>
                        <a:ea typeface="Calibri"/>
                        <a:cs typeface="Times New Roman"/>
                      </a:endParaRPr>
                    </a:p>
                  </a:txBody>
                  <a:tcPr marL="49870" marR="49870" marT="0" marB="0" anchor="ctr"/>
                </a:tc>
                <a:tc>
                  <a:txBody>
                    <a:bodyPr/>
                    <a:lstStyle/>
                    <a:p>
                      <a:pPr marL="112713" marR="0" indent="-112713" algn="l">
                        <a:lnSpc>
                          <a:spcPct val="115000"/>
                        </a:lnSpc>
                        <a:spcBef>
                          <a:spcPts val="0"/>
                        </a:spcBef>
                        <a:spcAft>
                          <a:spcPts val="0"/>
                        </a:spcAft>
                        <a:buFont typeface="Arial" pitchFamily="34" charset="0"/>
                        <a:buChar char="•"/>
                      </a:pPr>
                      <a:r>
                        <a:rPr lang="en-US" sz="1000" b="1" baseline="0" dirty="0" smtClean="0"/>
                        <a:t>Consumer Research</a:t>
                      </a:r>
                      <a:endParaRPr lang="en-US" sz="1000" b="1" baseline="0" dirty="0" smtClean="0">
                        <a:latin typeface="Calibri"/>
                        <a:ea typeface="Calibri"/>
                        <a:cs typeface="Times New Roman"/>
                      </a:endParaRPr>
                    </a:p>
                  </a:txBody>
                  <a:tcPr marL="49870" marR="49870" marT="0" marB="0" anchor="ctr"/>
                </a:tc>
                <a:tc>
                  <a:txBody>
                    <a:bodyPr/>
                    <a:lstStyle/>
                    <a:p>
                      <a:pPr marL="112713" marR="0" indent="-112713" algn="l">
                        <a:lnSpc>
                          <a:spcPct val="115000"/>
                        </a:lnSpc>
                        <a:spcBef>
                          <a:spcPts val="0"/>
                        </a:spcBef>
                        <a:spcAft>
                          <a:spcPts val="0"/>
                        </a:spcAft>
                        <a:buFont typeface="Arial" pitchFamily="34" charset="0"/>
                        <a:buChar char="•"/>
                      </a:pPr>
                      <a:r>
                        <a:rPr lang="en-US" sz="1000" b="1" baseline="0" dirty="0" smtClean="0"/>
                        <a:t>A&amp;C/Packaging Assets</a:t>
                      </a:r>
                      <a:endParaRPr lang="en-US" sz="1000" b="1" baseline="0" dirty="0" smtClean="0">
                        <a:latin typeface="Calibri"/>
                        <a:ea typeface="Calibri"/>
                        <a:cs typeface="Times New Roman"/>
                      </a:endParaRPr>
                    </a:p>
                  </a:txBody>
                  <a:tcPr marL="49870" marR="49870" marT="0" marB="0" anchor="ctr"/>
                </a:tc>
                <a:tc>
                  <a:txBody>
                    <a:bodyPr/>
                    <a:lstStyle/>
                    <a:p>
                      <a:pPr marL="112713" marR="0" indent="-112713" algn="l">
                        <a:lnSpc>
                          <a:spcPct val="115000"/>
                        </a:lnSpc>
                        <a:spcBef>
                          <a:spcPts val="0"/>
                        </a:spcBef>
                        <a:spcAft>
                          <a:spcPts val="0"/>
                        </a:spcAft>
                        <a:buFont typeface="Arial" pitchFamily="34" charset="0"/>
                        <a:buChar char="•"/>
                      </a:pPr>
                      <a:r>
                        <a:rPr lang="en-US" sz="1000" b="1" baseline="0" dirty="0" smtClean="0"/>
                        <a:t>NPD/Innovation</a:t>
                      </a:r>
                      <a:endParaRPr lang="en-US" sz="1000" b="1" baseline="0" dirty="0" smtClean="0">
                        <a:latin typeface="Calibri"/>
                        <a:ea typeface="Calibri"/>
                        <a:cs typeface="Times New Roman"/>
                      </a:endParaRPr>
                    </a:p>
                  </a:txBody>
                  <a:tcPr marL="49870" marR="49870" marT="0" marB="0" anchor="ctr"/>
                </a:tc>
                <a:tc>
                  <a:txBody>
                    <a:bodyPr/>
                    <a:lstStyle/>
                    <a:p>
                      <a:pPr marL="112713" marR="0" indent="-112713" algn="l">
                        <a:lnSpc>
                          <a:spcPct val="115000"/>
                        </a:lnSpc>
                        <a:spcBef>
                          <a:spcPts val="0"/>
                        </a:spcBef>
                        <a:spcAft>
                          <a:spcPts val="0"/>
                        </a:spcAft>
                        <a:buFont typeface="Arial" pitchFamily="34" charset="0"/>
                        <a:buChar char="•"/>
                      </a:pPr>
                      <a:r>
                        <a:rPr lang="en-US" sz="1000" b="1" baseline="0" dirty="0" smtClean="0"/>
                        <a:t>Global Strategy</a:t>
                      </a:r>
                      <a:endParaRPr lang="en-US" sz="1000" b="1" baseline="0" dirty="0" smtClean="0">
                        <a:latin typeface="Calibri"/>
                        <a:ea typeface="Calibri"/>
                        <a:cs typeface="Times New Roman"/>
                      </a:endParaRPr>
                    </a:p>
                  </a:txBody>
                  <a:tcPr marL="49870" marR="49870" marT="0" marB="0" anchor="ctr"/>
                </a:tc>
                <a:tc>
                  <a:txBody>
                    <a:bodyPr/>
                    <a:lstStyle/>
                    <a:p>
                      <a:pPr marL="112713" marR="0" indent="-112713" algn="l">
                        <a:lnSpc>
                          <a:spcPct val="115000"/>
                        </a:lnSpc>
                        <a:spcBef>
                          <a:spcPts val="0"/>
                        </a:spcBef>
                        <a:spcAft>
                          <a:spcPts val="0"/>
                        </a:spcAft>
                        <a:buFont typeface="Arial" pitchFamily="34" charset="0"/>
                        <a:buChar char="•"/>
                      </a:pPr>
                      <a:r>
                        <a:rPr lang="en-US" sz="1000" b="1" baseline="0" dirty="0" smtClean="0"/>
                        <a:t>Project Files</a:t>
                      </a:r>
                      <a:endParaRPr lang="en-US" sz="1000" b="1" baseline="0" dirty="0" smtClean="0">
                        <a:latin typeface="Calibri"/>
                        <a:ea typeface="Calibri"/>
                        <a:cs typeface="Times New Roman"/>
                      </a:endParaRPr>
                    </a:p>
                  </a:txBody>
                  <a:tcPr marL="49870" marR="49870" marT="0" marB="0" anchor="ctr"/>
                </a:tc>
              </a:tr>
              <a:tr h="532413">
                <a:tc>
                  <a:txBody>
                    <a:bodyPr/>
                    <a:lstStyle/>
                    <a:p>
                      <a:pPr marL="0" marR="0" algn="ctr">
                        <a:lnSpc>
                          <a:spcPct val="115000"/>
                        </a:lnSpc>
                        <a:spcBef>
                          <a:spcPts val="0"/>
                        </a:spcBef>
                        <a:spcAft>
                          <a:spcPts val="0"/>
                        </a:spcAft>
                      </a:pPr>
                      <a:r>
                        <a:rPr lang="en-US" sz="1000" b="1" baseline="0" dirty="0" smtClean="0"/>
                        <a:t>HISTORY</a:t>
                      </a:r>
                      <a:endParaRPr lang="en-US" sz="1000" b="1" baseline="0" dirty="0">
                        <a:latin typeface="Calibri"/>
                        <a:ea typeface="Calibri"/>
                        <a:cs typeface="Times New Roman"/>
                      </a:endParaRPr>
                    </a:p>
                  </a:txBody>
                  <a:tcPr marL="49870" marR="49870" marT="0" marB="0" anchor="ctr">
                    <a:solidFill>
                      <a:schemeClr val="accent3">
                        <a:lumMod val="20000"/>
                        <a:lumOff val="80000"/>
                      </a:schemeClr>
                    </a:solidFill>
                  </a:tcPr>
                </a:tc>
                <a:tc>
                  <a:txBody>
                    <a:bodyPr/>
                    <a:lstStyle/>
                    <a:p>
                      <a:pPr marL="0" marR="0" algn="ctr">
                        <a:lnSpc>
                          <a:spcPct val="115000"/>
                        </a:lnSpc>
                        <a:spcBef>
                          <a:spcPts val="0"/>
                        </a:spcBef>
                        <a:spcAft>
                          <a:spcPts val="0"/>
                        </a:spcAft>
                      </a:pPr>
                      <a:r>
                        <a:rPr lang="en-US" sz="1100" b="1" baseline="0" dirty="0" smtClean="0"/>
                        <a:t>2010 </a:t>
                      </a:r>
                      <a:r>
                        <a:rPr lang="en-US" sz="1100" b="1" baseline="0" dirty="0"/>
                        <a:t>– </a:t>
                      </a:r>
                      <a:r>
                        <a:rPr lang="en-US" sz="1100" b="1" baseline="0" dirty="0" smtClean="0"/>
                        <a:t>Present</a:t>
                      </a:r>
                      <a:endParaRPr lang="en-US" sz="1100" b="1" baseline="0" dirty="0">
                        <a:latin typeface="Calibri"/>
                        <a:ea typeface="Calibri"/>
                        <a:cs typeface="Times New Roman"/>
                      </a:endParaRPr>
                    </a:p>
                  </a:txBody>
                  <a:tcPr marL="49870" marR="49870" marT="0" marB="0" anchor="ctr"/>
                </a:tc>
                <a:tc>
                  <a:txBody>
                    <a:bodyPr/>
                    <a:lstStyle/>
                    <a:p>
                      <a:pPr marL="0" marR="0" algn="ctr">
                        <a:lnSpc>
                          <a:spcPct val="115000"/>
                        </a:lnSpc>
                        <a:spcBef>
                          <a:spcPts val="0"/>
                        </a:spcBef>
                        <a:spcAft>
                          <a:spcPts val="0"/>
                        </a:spcAft>
                      </a:pPr>
                      <a:r>
                        <a:rPr lang="en-US" sz="1100" b="1" baseline="0" dirty="0" smtClean="0"/>
                        <a:t>2009 – Present</a:t>
                      </a:r>
                      <a:endParaRPr lang="en-US" sz="1100" b="1" baseline="0" dirty="0">
                        <a:latin typeface="Calibri"/>
                        <a:ea typeface="Calibri"/>
                        <a:cs typeface="Times New Roman"/>
                      </a:endParaRPr>
                    </a:p>
                  </a:txBody>
                  <a:tcPr marL="49870" marR="49870" marT="0" marB="0" anchor="ctr"/>
                </a:tc>
                <a:tc>
                  <a:txBody>
                    <a:bodyPr/>
                    <a:lstStyle/>
                    <a:p>
                      <a:pPr marL="0" marR="0" algn="ctr">
                        <a:lnSpc>
                          <a:spcPct val="115000"/>
                        </a:lnSpc>
                        <a:spcBef>
                          <a:spcPts val="0"/>
                        </a:spcBef>
                        <a:spcAft>
                          <a:spcPts val="0"/>
                        </a:spcAft>
                      </a:pPr>
                      <a:r>
                        <a:rPr lang="en-US" sz="1100" b="1" baseline="0" dirty="0" smtClean="0"/>
                        <a:t>2008 </a:t>
                      </a:r>
                      <a:r>
                        <a:rPr lang="en-US" sz="1100" b="1" baseline="0" dirty="0"/>
                        <a:t>– </a:t>
                      </a:r>
                      <a:r>
                        <a:rPr lang="en-US" sz="1100" b="1" baseline="0" dirty="0" smtClean="0"/>
                        <a:t>Present</a:t>
                      </a:r>
                      <a:endParaRPr lang="en-US" sz="1100" b="1" baseline="0" dirty="0">
                        <a:latin typeface="Calibri"/>
                        <a:ea typeface="Calibri"/>
                        <a:cs typeface="Times New Roman"/>
                      </a:endParaRPr>
                    </a:p>
                  </a:txBody>
                  <a:tcPr marL="49870" marR="49870" marT="0" marB="0" anchor="ctr"/>
                </a:tc>
                <a:tc>
                  <a:txBody>
                    <a:bodyPr/>
                    <a:lstStyle/>
                    <a:p>
                      <a:pPr marL="0" marR="0" algn="ctr">
                        <a:lnSpc>
                          <a:spcPct val="115000"/>
                        </a:lnSpc>
                        <a:spcBef>
                          <a:spcPts val="0"/>
                        </a:spcBef>
                        <a:spcAft>
                          <a:spcPts val="0"/>
                        </a:spcAft>
                      </a:pPr>
                      <a:r>
                        <a:rPr lang="en-US" sz="1100" b="1" baseline="0" dirty="0" smtClean="0"/>
                        <a:t>All</a:t>
                      </a:r>
                      <a:endParaRPr lang="en-US" sz="1100" b="1" baseline="0" dirty="0">
                        <a:latin typeface="Calibri"/>
                        <a:ea typeface="Calibri"/>
                        <a:cs typeface="Times New Roman"/>
                      </a:endParaRPr>
                    </a:p>
                  </a:txBody>
                  <a:tcPr marL="49870" marR="49870" marT="0" marB="0" anchor="ctr"/>
                </a:tc>
                <a:tc>
                  <a:txBody>
                    <a:bodyPr/>
                    <a:lstStyle/>
                    <a:p>
                      <a:pPr marL="0" marR="0" algn="ctr">
                        <a:lnSpc>
                          <a:spcPct val="115000"/>
                        </a:lnSpc>
                        <a:spcBef>
                          <a:spcPts val="0"/>
                        </a:spcBef>
                        <a:spcAft>
                          <a:spcPts val="0"/>
                        </a:spcAft>
                      </a:pPr>
                      <a:r>
                        <a:rPr lang="en-US" sz="1100" b="1" baseline="0" dirty="0" smtClean="0"/>
                        <a:t>2008 </a:t>
                      </a:r>
                      <a:r>
                        <a:rPr lang="en-US" sz="1100" b="1" baseline="0" dirty="0"/>
                        <a:t>– </a:t>
                      </a:r>
                      <a:r>
                        <a:rPr lang="en-US" sz="1100" b="1" baseline="0" dirty="0" smtClean="0"/>
                        <a:t>Present</a:t>
                      </a:r>
                      <a:endParaRPr lang="en-US" sz="1100" b="1" baseline="0" dirty="0">
                        <a:latin typeface="Calibri"/>
                        <a:ea typeface="Calibri"/>
                        <a:cs typeface="Times New Roman"/>
                      </a:endParaRPr>
                    </a:p>
                  </a:txBody>
                  <a:tcPr marL="49870" marR="49870" marT="0" marB="0" anchor="ctr"/>
                </a:tc>
                <a:tc>
                  <a:txBody>
                    <a:bodyPr/>
                    <a:lstStyle/>
                    <a:p>
                      <a:pPr marL="0" marR="0" algn="ctr">
                        <a:lnSpc>
                          <a:spcPct val="115000"/>
                        </a:lnSpc>
                        <a:spcBef>
                          <a:spcPts val="0"/>
                        </a:spcBef>
                        <a:spcAft>
                          <a:spcPts val="0"/>
                        </a:spcAft>
                      </a:pPr>
                      <a:r>
                        <a:rPr lang="en-US" sz="1100" b="1" baseline="0" dirty="0" smtClean="0"/>
                        <a:t>2010 - Present</a:t>
                      </a:r>
                      <a:endParaRPr lang="en-US" sz="1100" b="1" baseline="0" dirty="0">
                        <a:latin typeface="Calibri"/>
                        <a:ea typeface="Calibri"/>
                        <a:cs typeface="Times New Roman"/>
                      </a:endParaRPr>
                    </a:p>
                  </a:txBody>
                  <a:tcPr marL="49870" marR="49870" marT="0" marB="0" anchor="ctr"/>
                </a:tc>
                <a:tc>
                  <a:txBody>
                    <a:bodyPr/>
                    <a:lstStyle/>
                    <a:p>
                      <a:pPr marL="0" marR="0" algn="ctr">
                        <a:lnSpc>
                          <a:spcPct val="115000"/>
                        </a:lnSpc>
                        <a:spcBef>
                          <a:spcPts val="0"/>
                        </a:spcBef>
                        <a:spcAft>
                          <a:spcPts val="0"/>
                        </a:spcAft>
                      </a:pPr>
                      <a:r>
                        <a:rPr lang="en-US" sz="1100" b="1" baseline="0" dirty="0" smtClean="0"/>
                        <a:t>Present</a:t>
                      </a:r>
                      <a:endParaRPr lang="en-US" sz="1100" b="1" baseline="0" dirty="0">
                        <a:latin typeface="Calibri"/>
                        <a:ea typeface="Calibri"/>
                        <a:cs typeface="Times New Roman"/>
                      </a:endParaRPr>
                    </a:p>
                  </a:txBody>
                  <a:tcPr marL="49870" marR="49870" marT="0" marB="0" anchor="ctr"/>
                </a:tc>
              </a:tr>
              <a:tr h="589872">
                <a:tc>
                  <a:txBody>
                    <a:bodyPr/>
                    <a:lstStyle/>
                    <a:p>
                      <a:pPr marL="0" marR="0" algn="ctr">
                        <a:lnSpc>
                          <a:spcPct val="115000"/>
                        </a:lnSpc>
                        <a:spcBef>
                          <a:spcPts val="0"/>
                        </a:spcBef>
                        <a:spcAft>
                          <a:spcPts val="0"/>
                        </a:spcAft>
                      </a:pPr>
                      <a:r>
                        <a:rPr lang="en-US" sz="900" b="1" baseline="0" dirty="0" smtClean="0"/>
                        <a:t>KEY STAKEHOLDERS</a:t>
                      </a:r>
                      <a:endParaRPr lang="en-US" sz="900" b="1" baseline="0" dirty="0">
                        <a:latin typeface="Calibri"/>
                        <a:ea typeface="Calibri"/>
                        <a:cs typeface="Times New Roman"/>
                      </a:endParaRPr>
                    </a:p>
                  </a:txBody>
                  <a:tcPr marL="49870" marR="49870" marT="0" marB="0" anchor="ctr">
                    <a:solidFill>
                      <a:schemeClr val="accent3">
                        <a:lumMod val="20000"/>
                        <a:lumOff val="80000"/>
                      </a:schemeClr>
                    </a:solidFill>
                  </a:tcPr>
                </a:tc>
                <a:tc>
                  <a:txBody>
                    <a:bodyPr/>
                    <a:lstStyle/>
                    <a:p>
                      <a:pPr marL="0" marR="0" algn="ctr">
                        <a:lnSpc>
                          <a:spcPct val="115000"/>
                        </a:lnSpc>
                        <a:spcBef>
                          <a:spcPts val="0"/>
                        </a:spcBef>
                        <a:spcAft>
                          <a:spcPts val="0"/>
                        </a:spcAft>
                      </a:pPr>
                      <a:r>
                        <a:rPr lang="en-US" sz="1100" b="1" baseline="0" dirty="0" smtClean="0"/>
                        <a:t>Finance, LT, Operations,  Marketing</a:t>
                      </a:r>
                      <a:endParaRPr lang="en-US" sz="1100" b="1" baseline="0" dirty="0">
                        <a:latin typeface="Calibri"/>
                        <a:ea typeface="Calibri"/>
                        <a:cs typeface="Times New Roman"/>
                      </a:endParaRPr>
                    </a:p>
                  </a:txBody>
                  <a:tcPr marL="49870" marR="49870" marT="0" marB="0" anchor="ctr"/>
                </a:tc>
                <a:tc>
                  <a:txBody>
                    <a:bodyPr/>
                    <a:lstStyle/>
                    <a:p>
                      <a:pPr marL="0" marR="0" algn="ctr">
                        <a:lnSpc>
                          <a:spcPct val="115000"/>
                        </a:lnSpc>
                        <a:spcBef>
                          <a:spcPts val="0"/>
                        </a:spcBef>
                        <a:spcAft>
                          <a:spcPts val="0"/>
                        </a:spcAft>
                      </a:pPr>
                      <a:r>
                        <a:rPr lang="en-US" sz="1100" b="1" baseline="0" dirty="0" smtClean="0"/>
                        <a:t>LT, Sales, Marketing</a:t>
                      </a:r>
                      <a:endParaRPr lang="en-US" sz="1100" b="1" baseline="0" dirty="0">
                        <a:latin typeface="Calibri"/>
                        <a:ea typeface="Calibri"/>
                        <a:cs typeface="Times New Roman"/>
                      </a:endParaRPr>
                    </a:p>
                  </a:txBody>
                  <a:tcPr marL="49870" marR="49870" marT="0" marB="0" anchor="ctr"/>
                </a:tc>
                <a:tc>
                  <a:txBody>
                    <a:bodyPr/>
                    <a:lstStyle/>
                    <a:p>
                      <a:pPr marL="0" marR="0" algn="ctr">
                        <a:lnSpc>
                          <a:spcPct val="115000"/>
                        </a:lnSpc>
                        <a:spcBef>
                          <a:spcPts val="0"/>
                        </a:spcBef>
                        <a:spcAft>
                          <a:spcPts val="0"/>
                        </a:spcAft>
                      </a:pPr>
                      <a:r>
                        <a:rPr lang="en-US" sz="1100" b="1" baseline="0" dirty="0" smtClean="0"/>
                        <a:t>CIS, Marketing</a:t>
                      </a:r>
                      <a:endParaRPr lang="en-US" sz="1100" b="1" baseline="0" dirty="0">
                        <a:latin typeface="Calibri"/>
                        <a:ea typeface="Calibri"/>
                        <a:cs typeface="Times New Roman"/>
                      </a:endParaRPr>
                    </a:p>
                  </a:txBody>
                  <a:tcPr marL="49870" marR="49870" marT="0" marB="0" anchor="ctr"/>
                </a:tc>
                <a:tc>
                  <a:txBody>
                    <a:bodyPr/>
                    <a:lstStyle/>
                    <a:p>
                      <a:pPr marL="0" marR="0" algn="ctr">
                        <a:lnSpc>
                          <a:spcPct val="115000"/>
                        </a:lnSpc>
                        <a:spcBef>
                          <a:spcPts val="0"/>
                        </a:spcBef>
                        <a:spcAft>
                          <a:spcPts val="0"/>
                        </a:spcAft>
                      </a:pPr>
                      <a:r>
                        <a:rPr lang="en-US" sz="1100" b="1" baseline="0" dirty="0" smtClean="0"/>
                        <a:t>Marketing, Agencies, CIS</a:t>
                      </a:r>
                      <a:endParaRPr lang="en-US" sz="1100" b="1" baseline="0" dirty="0">
                        <a:latin typeface="Calibri"/>
                        <a:ea typeface="Calibri"/>
                        <a:cs typeface="Times New Roman"/>
                      </a:endParaRPr>
                    </a:p>
                  </a:txBody>
                  <a:tcPr marL="49870" marR="49870" marT="0" marB="0" anchor="ctr"/>
                </a:tc>
                <a:tc>
                  <a:txBody>
                    <a:bodyPr/>
                    <a:lstStyle/>
                    <a:p>
                      <a:pPr marL="0" marR="0" algn="ctr">
                        <a:lnSpc>
                          <a:spcPct val="115000"/>
                        </a:lnSpc>
                        <a:spcBef>
                          <a:spcPts val="0"/>
                        </a:spcBef>
                        <a:spcAft>
                          <a:spcPts val="0"/>
                        </a:spcAft>
                      </a:pPr>
                      <a:r>
                        <a:rPr lang="en-US" sz="1100" b="1" baseline="0" dirty="0" smtClean="0"/>
                        <a:t>CIS, Marketing, R&amp;D</a:t>
                      </a:r>
                      <a:endParaRPr lang="en-US" sz="1100" b="1" baseline="0" dirty="0">
                        <a:latin typeface="Calibri"/>
                        <a:ea typeface="Calibri"/>
                        <a:cs typeface="Times New Roman"/>
                      </a:endParaRPr>
                    </a:p>
                  </a:txBody>
                  <a:tcPr marL="49870" marR="49870" marT="0" marB="0" anchor="ctr"/>
                </a:tc>
                <a:tc>
                  <a:txBody>
                    <a:bodyPr/>
                    <a:lstStyle/>
                    <a:p>
                      <a:pPr marL="0" marR="0" algn="ctr">
                        <a:lnSpc>
                          <a:spcPct val="115000"/>
                        </a:lnSpc>
                        <a:spcBef>
                          <a:spcPts val="0"/>
                        </a:spcBef>
                        <a:spcAft>
                          <a:spcPts val="0"/>
                        </a:spcAft>
                      </a:pPr>
                      <a:r>
                        <a:rPr lang="en-US" sz="1100" b="1" baseline="0" dirty="0" smtClean="0"/>
                        <a:t>LT, Global Teams</a:t>
                      </a:r>
                      <a:endParaRPr lang="en-US" sz="1100" b="1" baseline="0" dirty="0">
                        <a:latin typeface="Calibri"/>
                        <a:ea typeface="Calibri"/>
                        <a:cs typeface="Times New Roman"/>
                      </a:endParaRPr>
                    </a:p>
                  </a:txBody>
                  <a:tcPr marL="49870" marR="49870" marT="0" marB="0" anchor="ctr"/>
                </a:tc>
                <a:tc>
                  <a:txBody>
                    <a:bodyPr/>
                    <a:lstStyle/>
                    <a:p>
                      <a:pPr marL="0" marR="0" algn="ctr">
                        <a:lnSpc>
                          <a:spcPct val="115000"/>
                        </a:lnSpc>
                        <a:spcBef>
                          <a:spcPts val="0"/>
                        </a:spcBef>
                        <a:spcAft>
                          <a:spcPts val="0"/>
                        </a:spcAft>
                      </a:pPr>
                      <a:r>
                        <a:rPr lang="en-US" sz="1100" b="1" baseline="0" dirty="0" smtClean="0"/>
                        <a:t>All Functions</a:t>
                      </a:r>
                      <a:endParaRPr lang="en-US" sz="1100" b="1" baseline="0" dirty="0">
                        <a:latin typeface="Calibri"/>
                        <a:ea typeface="Calibri"/>
                        <a:cs typeface="Times New Roman"/>
                      </a:endParaRPr>
                    </a:p>
                  </a:txBody>
                  <a:tcPr marL="49870" marR="49870" marT="0" marB="0" anchor="ctr"/>
                </a:tc>
              </a:tr>
              <a:tr h="380977">
                <a:tc rowSpan="8">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000" b="1" dirty="0" smtClean="0"/>
                        <a:t>EXAMPLES</a:t>
                      </a:r>
                      <a:r>
                        <a:rPr lang="en-US" sz="1000" b="1" baseline="0" dirty="0" smtClean="0"/>
                        <a:t> OF DOC’s</a:t>
                      </a:r>
                      <a:endParaRPr lang="en-US" sz="1000" b="1" dirty="0" smtClean="0"/>
                    </a:p>
                    <a:p>
                      <a:pPr marL="0" marR="0" algn="ctr">
                        <a:lnSpc>
                          <a:spcPct val="115000"/>
                        </a:lnSpc>
                        <a:spcBef>
                          <a:spcPts val="0"/>
                        </a:spcBef>
                        <a:spcAft>
                          <a:spcPts val="0"/>
                        </a:spcAft>
                      </a:pPr>
                      <a:endParaRPr lang="en-US" sz="1000" b="1" dirty="0">
                        <a:latin typeface="Calibri"/>
                        <a:ea typeface="Calibri"/>
                        <a:cs typeface="Times New Roman"/>
                      </a:endParaRPr>
                    </a:p>
                  </a:txBody>
                  <a:tcPr marL="49870" marR="49870" marT="0" marB="0" anchor="ctr">
                    <a:solidFill>
                      <a:schemeClr val="accent3">
                        <a:lumMod val="20000"/>
                        <a:lumOff val="80000"/>
                      </a:schemeClr>
                    </a:solidFill>
                  </a:tcPr>
                </a:tc>
                <a:tc>
                  <a:txBody>
                    <a:bodyPr/>
                    <a:lstStyle/>
                    <a:p>
                      <a:pPr marL="0" marR="0">
                        <a:lnSpc>
                          <a:spcPct val="115000"/>
                        </a:lnSpc>
                        <a:spcBef>
                          <a:spcPts val="0"/>
                        </a:spcBef>
                        <a:spcAft>
                          <a:spcPts val="0"/>
                        </a:spcAft>
                      </a:pPr>
                      <a:r>
                        <a:rPr lang="en-US" sz="1000" b="1" dirty="0"/>
                        <a:t>Final AC Documents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err="1"/>
                        <a:t>Strat</a:t>
                      </a:r>
                      <a:r>
                        <a:rPr lang="en-US" sz="1000" b="1" dirty="0"/>
                        <a:t> </a:t>
                      </a:r>
                      <a:r>
                        <a:rPr lang="en-US" sz="1000" b="1" dirty="0" smtClean="0"/>
                        <a:t>Plans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A&amp;U Studies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TV/Print Ads &amp; Digital Assets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baseline="0" dirty="0" smtClean="0"/>
                        <a:t>Concept </a:t>
                      </a:r>
                      <a:r>
                        <a:rPr lang="en-US" sz="1000" b="1" dirty="0" smtClean="0"/>
                        <a:t>Docs/Scores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smtClean="0"/>
                        <a:t>Global Equities</a:t>
                      </a:r>
                      <a:endParaRPr lang="en-US" sz="1000" b="1" dirty="0" smtClean="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Project Libraries</a:t>
                      </a:r>
                      <a:endParaRPr lang="en-US" sz="1000" b="1" dirty="0">
                        <a:latin typeface="Calibri"/>
                        <a:ea typeface="Calibri"/>
                        <a:cs typeface="Times New Roman"/>
                      </a:endParaRPr>
                    </a:p>
                  </a:txBody>
                  <a:tcPr marL="49870" marR="49870" marT="0" marB="0" anchor="ctr"/>
                </a:tc>
              </a:tr>
              <a:tr h="571465">
                <a:tc vMerge="1">
                  <a:txBody>
                    <a:bodyPr/>
                    <a:lstStyle/>
                    <a:p>
                      <a:pPr marL="0" marR="0" algn="ctr">
                        <a:lnSpc>
                          <a:spcPct val="115000"/>
                        </a:lnSpc>
                        <a:spcBef>
                          <a:spcPts val="0"/>
                        </a:spcBef>
                        <a:spcAft>
                          <a:spcPts val="0"/>
                        </a:spcAft>
                      </a:pPr>
                      <a:endParaRPr lang="en-US" sz="1000" b="1" dirty="0">
                        <a:latin typeface="Calibri"/>
                        <a:ea typeface="Calibri"/>
                        <a:cs typeface="Times New Roman"/>
                      </a:endParaRPr>
                    </a:p>
                  </a:txBody>
                  <a:tcPr marL="49865" marR="49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b="1" dirty="0"/>
                        <a:t>Monthly Performance Reports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IMC </a:t>
                      </a:r>
                      <a:r>
                        <a:rPr lang="en-US" sz="1000" b="1" dirty="0" smtClean="0"/>
                        <a:t>Plans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Brand Vitality Tracking</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Hi &amp; Lo-Res Package Shots/Logos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Analyses  of Considered Innovations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smtClean="0"/>
                        <a:t>Strategy Docs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Recipes &amp; Recipe Images</a:t>
                      </a:r>
                      <a:endParaRPr lang="en-US" sz="1000" b="1" dirty="0">
                        <a:latin typeface="Calibri"/>
                        <a:ea typeface="Calibri"/>
                        <a:cs typeface="Times New Roman"/>
                      </a:endParaRPr>
                    </a:p>
                  </a:txBody>
                  <a:tcPr marL="49870" marR="49870" marT="0" marB="0" anchor="ctr"/>
                </a:tc>
              </a:tr>
              <a:tr h="571465">
                <a:tc vMerge="1">
                  <a:txBody>
                    <a:bodyPr/>
                    <a:lstStyle/>
                    <a:p>
                      <a:pPr marL="0" marR="0" algn="ctr">
                        <a:lnSpc>
                          <a:spcPct val="115000"/>
                        </a:lnSpc>
                        <a:spcBef>
                          <a:spcPts val="0"/>
                        </a:spcBef>
                        <a:spcAft>
                          <a:spcPts val="0"/>
                        </a:spcAft>
                      </a:pPr>
                      <a:endParaRPr lang="en-US" sz="1000" dirty="0">
                        <a:latin typeface="Calibri"/>
                        <a:ea typeface="Calibri"/>
                        <a:cs typeface="Times New Roman"/>
                      </a:endParaRPr>
                    </a:p>
                  </a:txBody>
                  <a:tcPr marL="49865" marR="49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b="1" dirty="0"/>
                        <a:t>Integrated Business Planning/MBU </a:t>
                      </a:r>
                      <a:r>
                        <a:rPr lang="en-US" sz="1000" b="1" dirty="0" smtClean="0"/>
                        <a:t>Process Docs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a:t>New Product Sell Stories</a:t>
                      </a:r>
                      <a:endParaRPr lang="en-US" sz="1000" b="1">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a:t>Consumer Segmentation </a:t>
                      </a:r>
                      <a:endParaRPr lang="en-US" sz="1000" b="1">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History:  Packaging, Advertising, Milestones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BASES Studies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smtClean="0"/>
                        <a:t>Product Introductions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Team Contact Lists</a:t>
                      </a:r>
                      <a:endParaRPr lang="en-US" sz="1000" b="1" dirty="0">
                        <a:latin typeface="Calibri"/>
                        <a:ea typeface="Calibri"/>
                        <a:cs typeface="Times New Roman"/>
                      </a:endParaRPr>
                    </a:p>
                  </a:txBody>
                  <a:tcPr marL="49870" marR="49870" marT="0" marB="0" anchor="ctr"/>
                </a:tc>
              </a:tr>
              <a:tr h="761954">
                <a:tc vMerge="1">
                  <a:txBody>
                    <a:bodyPr/>
                    <a:lstStyle/>
                    <a:p>
                      <a:pPr marL="0" marR="0" algn="ctr">
                        <a:lnSpc>
                          <a:spcPct val="115000"/>
                        </a:lnSpc>
                        <a:spcBef>
                          <a:spcPts val="0"/>
                        </a:spcBef>
                        <a:spcAft>
                          <a:spcPts val="0"/>
                        </a:spcAft>
                      </a:pPr>
                      <a:endParaRPr lang="en-US" sz="1000" dirty="0">
                        <a:latin typeface="Calibri"/>
                        <a:ea typeface="Calibri"/>
                        <a:cs typeface="Times New Roman"/>
                      </a:endParaRPr>
                    </a:p>
                  </a:txBody>
                  <a:tcPr marL="49865" marR="49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b="1" dirty="0"/>
                        <a:t>Pricing Research/ Tracking</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Nielsen Data:    </a:t>
                      </a:r>
                      <a:r>
                        <a:rPr lang="en-US" sz="1000" b="1" dirty="0" smtClean="0"/>
                        <a:t>          </a:t>
                      </a:r>
                      <a:r>
                        <a:rPr lang="en-US" sz="1000" b="1" dirty="0"/>
                        <a:t>6-cell analysis, trend reports, demographics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Flowcharts &amp; CP Calendars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Bain/BCG Platform Work</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SKU list</a:t>
                      </a:r>
                      <a:endParaRPr lang="en-US" sz="1000" b="1" dirty="0">
                        <a:latin typeface="Calibri"/>
                        <a:ea typeface="Calibri"/>
                        <a:cs typeface="Times New Roman"/>
                      </a:endParaRPr>
                    </a:p>
                  </a:txBody>
                  <a:tcPr marL="49870" marR="49870" marT="0" marB="0" anchor="ctr"/>
                </a:tc>
              </a:tr>
              <a:tr h="380977">
                <a:tc vMerge="1">
                  <a:txBody>
                    <a:bodyPr/>
                    <a:lstStyle/>
                    <a:p>
                      <a:pPr marL="0" marR="0" algn="ctr">
                        <a:lnSpc>
                          <a:spcPct val="115000"/>
                        </a:lnSpc>
                        <a:spcBef>
                          <a:spcPts val="0"/>
                        </a:spcBef>
                        <a:spcAft>
                          <a:spcPts val="0"/>
                        </a:spcAft>
                      </a:pPr>
                      <a:endParaRPr lang="en-US" sz="1000" dirty="0">
                        <a:latin typeface="Calibri"/>
                        <a:ea typeface="Calibri"/>
                        <a:cs typeface="Times New Roman"/>
                      </a:endParaRPr>
                    </a:p>
                  </a:txBody>
                  <a:tcPr marL="49865" marR="49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b="1" dirty="0"/>
                        <a:t>Competitor Info</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a:t>Product Benchmarking </a:t>
                      </a:r>
                      <a:endParaRPr lang="en-US" sz="1000" b="1">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Marketing Mix Results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r>
              <a:tr h="380977">
                <a:tc vMerge="1">
                  <a:txBody>
                    <a:bodyPr/>
                    <a:lstStyle/>
                    <a:p>
                      <a:pPr marL="0" marR="0" algn="ctr">
                        <a:lnSpc>
                          <a:spcPct val="115000"/>
                        </a:lnSpc>
                        <a:spcBef>
                          <a:spcPts val="0"/>
                        </a:spcBef>
                        <a:spcAft>
                          <a:spcPts val="0"/>
                        </a:spcAft>
                      </a:pPr>
                      <a:endParaRPr lang="en-US" sz="1000" dirty="0">
                        <a:latin typeface="Calibri"/>
                        <a:ea typeface="Calibri"/>
                        <a:cs typeface="Times New Roman"/>
                      </a:endParaRPr>
                    </a:p>
                  </a:txBody>
                  <a:tcPr marL="49865" marR="49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b="1" dirty="0"/>
                        <a:t>New Product Tracker</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a:t>NPD Regional/ Seasonal Info</a:t>
                      </a:r>
                      <a:endParaRPr lang="en-US" sz="1000" b="1">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a:t>Brand Talking Points</a:t>
                      </a:r>
                      <a:endParaRPr lang="en-US" sz="1000" b="1">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r>
              <a:tr h="190488">
                <a:tc vMerge="1">
                  <a:txBody>
                    <a:bodyPr/>
                    <a:lstStyle/>
                    <a:p>
                      <a:pPr marL="0" marR="0" algn="ctr">
                        <a:lnSpc>
                          <a:spcPct val="115000"/>
                        </a:lnSpc>
                        <a:spcBef>
                          <a:spcPts val="0"/>
                        </a:spcBef>
                        <a:spcAft>
                          <a:spcPts val="0"/>
                        </a:spcAft>
                      </a:pPr>
                      <a:endParaRPr lang="en-US" sz="1000" dirty="0">
                        <a:latin typeface="Calibri"/>
                        <a:ea typeface="Calibri"/>
                        <a:cs typeface="Times New Roman"/>
                      </a:endParaRPr>
                    </a:p>
                  </a:txBody>
                  <a:tcPr marL="49865" marR="49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b="1" dirty="0" smtClean="0"/>
                        <a:t>Budget Tracking</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a:t>Briefs</a:t>
                      </a:r>
                      <a:endParaRPr lang="en-US" sz="1000" b="1">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r>
              <a:tr h="380893">
                <a:tc vMerge="1">
                  <a:txBody>
                    <a:bodyPr/>
                    <a:lstStyle/>
                    <a:p>
                      <a:pPr marL="0" marR="0" algn="ctr">
                        <a:lnSpc>
                          <a:spcPct val="115000"/>
                        </a:lnSpc>
                        <a:spcBef>
                          <a:spcPts val="0"/>
                        </a:spcBef>
                        <a:spcAft>
                          <a:spcPts val="0"/>
                        </a:spcAft>
                      </a:pPr>
                      <a:endParaRPr lang="en-US" sz="1000" dirty="0">
                        <a:latin typeface="Calibri"/>
                        <a:ea typeface="Calibri"/>
                        <a:cs typeface="Times New Roman"/>
                      </a:endParaRPr>
                    </a:p>
                  </a:txBody>
                  <a:tcPr marL="49865" marR="498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000" b="1" dirty="0" smtClean="0"/>
                        <a:t>CFR</a:t>
                      </a:r>
                      <a:r>
                        <a:rPr lang="en-US" sz="1000" b="1" baseline="0" dirty="0" smtClean="0"/>
                        <a:t>/Operational Reports</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r>
                        <a:rPr lang="en-US" sz="1000" b="1" dirty="0"/>
                        <a:t>Philly Style Guide</a:t>
                      </a: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c>
                  <a:txBody>
                    <a:bodyPr/>
                    <a:lstStyle/>
                    <a:p>
                      <a:pPr marL="0" marR="0">
                        <a:lnSpc>
                          <a:spcPct val="115000"/>
                        </a:lnSpc>
                        <a:spcBef>
                          <a:spcPts val="0"/>
                        </a:spcBef>
                        <a:spcAft>
                          <a:spcPts val="0"/>
                        </a:spcAft>
                      </a:pPr>
                      <a:endParaRPr lang="en-US" sz="1000" b="1" dirty="0">
                        <a:latin typeface="Calibri"/>
                        <a:ea typeface="Calibri"/>
                        <a:cs typeface="Times New Roman"/>
                      </a:endParaRPr>
                    </a:p>
                  </a:txBody>
                  <a:tcPr marL="49870" marR="49870" marT="0" marB="0" anchor="ctr"/>
                </a:tc>
              </a:tr>
            </a:tbl>
          </a:graphicData>
        </a:graphic>
      </p:graphicFrame>
    </p:spTree>
    <p:extLst>
      <p:ext uri="{BB962C8B-B14F-4D97-AF65-F5344CB8AC3E}">
        <p14:creationId xmlns:p14="http://schemas.microsoft.com/office/powerpoint/2010/main" val="365320770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SPC022</a:t>
            </a:r>
            <a:endParaRPr lang="en-US" dirty="0"/>
          </a:p>
        </p:txBody>
      </p:sp>
      <p:sp>
        <p:nvSpPr>
          <p:cNvPr id="4" name="Title 3"/>
          <p:cNvSpPr>
            <a:spLocks noGrp="1"/>
          </p:cNvSpPr>
          <p:nvPr>
            <p:ph type="title"/>
          </p:nvPr>
        </p:nvSpPr>
        <p:spPr/>
        <p:txBody>
          <a:bodyPr/>
          <a:lstStyle/>
          <a:p>
            <a:r>
              <a:rPr lang="en-US" sz="4800" b="1" dirty="0"/>
              <a:t>Better Brand Management through SharePoint 2010</a:t>
            </a:r>
            <a:endParaRPr lang="en-US" sz="4800" dirty="0"/>
          </a:p>
        </p:txBody>
      </p:sp>
      <p:sp>
        <p:nvSpPr>
          <p:cNvPr id="5" name="Text Placeholder 4"/>
          <p:cNvSpPr>
            <a:spLocks noGrp="1"/>
          </p:cNvSpPr>
          <p:nvPr>
            <p:ph type="body" sz="quarter" idx="12"/>
          </p:nvPr>
        </p:nvSpPr>
        <p:spPr/>
        <p:txBody>
          <a:bodyPr/>
          <a:lstStyle/>
          <a:p>
            <a:r>
              <a:rPr lang="en-US" dirty="0" smtClean="0"/>
              <a:t>Kathleen Keyes</a:t>
            </a:r>
          </a:p>
          <a:p>
            <a:r>
              <a:rPr lang="en-US" dirty="0" smtClean="0"/>
              <a:t>Associate Director, Collaboration</a:t>
            </a:r>
          </a:p>
          <a:p>
            <a:r>
              <a:rPr lang="en-US" sz="2400" dirty="0"/>
              <a:t>@</a:t>
            </a:r>
            <a:r>
              <a:rPr lang="en-US" sz="2400" dirty="0" err="1"/>
              <a:t>Charmstone</a:t>
            </a:r>
            <a:endParaRPr lang="en-US" sz="2400" dirty="0"/>
          </a:p>
        </p:txBody>
      </p:sp>
    </p:spTree>
    <p:extLst>
      <p:ext uri="{BB962C8B-B14F-4D97-AF65-F5344CB8AC3E}">
        <p14:creationId xmlns:p14="http://schemas.microsoft.com/office/powerpoint/2010/main" val="41577082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a:t>
            </a:r>
            <a:endParaRPr lang="en-US"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721" t="15833" r="17726" b="3448"/>
          <a:stretch/>
        </p:blipFill>
        <p:spPr bwMode="auto">
          <a:xfrm>
            <a:off x="2103438" y="1176171"/>
            <a:ext cx="8305800" cy="575009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5" name="Rectangle 4"/>
          <p:cNvSpPr/>
          <p:nvPr/>
        </p:nvSpPr>
        <p:spPr bwMode="auto">
          <a:xfrm>
            <a:off x="8123237" y="4716464"/>
            <a:ext cx="762000" cy="2162009"/>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solidFill>
                <a:schemeClr val="tx1"/>
              </a:solidFill>
              <a:ea typeface="Segoe UI" pitchFamily="34" charset="0"/>
              <a:cs typeface="Segoe UI" pitchFamily="34" charset="0"/>
            </a:endParaRPr>
          </a:p>
        </p:txBody>
      </p:sp>
    </p:spTree>
    <p:extLst>
      <p:ext uri="{BB962C8B-B14F-4D97-AF65-F5344CB8AC3E}">
        <p14:creationId xmlns:p14="http://schemas.microsoft.com/office/powerpoint/2010/main" val="278409200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a:t>
            </a:r>
            <a:endParaRPr lang="en-US" dirty="0"/>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718" t="13766" r="20250" b="3182"/>
          <a:stretch/>
        </p:blipFill>
        <p:spPr bwMode="auto">
          <a:xfrm>
            <a:off x="2454553" y="1091822"/>
            <a:ext cx="7649885" cy="575824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p:spPr>
      </p:pic>
    </p:spTree>
    <p:extLst>
      <p:ext uri="{BB962C8B-B14F-4D97-AF65-F5344CB8AC3E}">
        <p14:creationId xmlns:p14="http://schemas.microsoft.com/office/powerpoint/2010/main" val="201066561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747" t="19262" r="16473" b="42452"/>
          <a:stretch/>
        </p:blipFill>
        <p:spPr bwMode="auto">
          <a:xfrm>
            <a:off x="1612509" y="144463"/>
            <a:ext cx="8949129" cy="28006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498" t="19144" r="3185" b="3231"/>
          <a:stretch/>
        </p:blipFill>
        <p:spPr bwMode="auto">
          <a:xfrm>
            <a:off x="2179639" y="3284902"/>
            <a:ext cx="7620000" cy="348896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42350169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a:t>
            </a:r>
            <a:endParaRPr lang="en-US"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155" t="15455" r="17583" b="6250"/>
          <a:stretch/>
        </p:blipFill>
        <p:spPr bwMode="auto">
          <a:xfrm>
            <a:off x="1828800" y="1261392"/>
            <a:ext cx="8428037" cy="55157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3" name="Rectangle 2"/>
          <p:cNvSpPr/>
          <p:nvPr/>
        </p:nvSpPr>
        <p:spPr bwMode="auto">
          <a:xfrm>
            <a:off x="8047038" y="4945062"/>
            <a:ext cx="1143000" cy="1752600"/>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9740040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a:t>
            </a:r>
            <a:endParaRPr lang="en-US" dirty="0"/>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241" t="14619" r="6614" b="3178"/>
          <a:stretch/>
        </p:blipFill>
        <p:spPr bwMode="auto">
          <a:xfrm>
            <a:off x="1570037" y="1439861"/>
            <a:ext cx="10027763" cy="52578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p:spPr>
      </p:pic>
    </p:spTree>
    <p:extLst>
      <p:ext uri="{BB962C8B-B14F-4D97-AF65-F5344CB8AC3E}">
        <p14:creationId xmlns:p14="http://schemas.microsoft.com/office/powerpoint/2010/main" val="111677282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a:t>
            </a:r>
            <a:endParaRPr lang="en-US"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169" t="15043" r="17453" b="3279"/>
          <a:stretch/>
        </p:blipFill>
        <p:spPr bwMode="auto">
          <a:xfrm>
            <a:off x="2129052" y="1152146"/>
            <a:ext cx="8280186" cy="564333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p:spPr>
      </p:pic>
    </p:spTree>
    <p:extLst>
      <p:ext uri="{BB962C8B-B14F-4D97-AF65-F5344CB8AC3E}">
        <p14:creationId xmlns:p14="http://schemas.microsoft.com/office/powerpoint/2010/main" val="353385599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200" t="14407" r="17453" b="3483"/>
          <a:stretch/>
        </p:blipFill>
        <p:spPr bwMode="auto">
          <a:xfrm>
            <a:off x="198437" y="0"/>
            <a:ext cx="6019800" cy="41885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6311" t="14633" r="17315" b="3124"/>
          <a:stretch/>
        </p:blipFill>
        <p:spPr bwMode="auto">
          <a:xfrm>
            <a:off x="6429378" y="2811463"/>
            <a:ext cx="5808660" cy="40465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48485590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a:t>
            </a:r>
            <a:endParaRPr lang="en-US" dirty="0"/>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340" t="14549" r="17050" b="2976"/>
          <a:stretch/>
        </p:blipFill>
        <p:spPr bwMode="auto">
          <a:xfrm>
            <a:off x="2374711" y="1287462"/>
            <a:ext cx="8186927" cy="55330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p:spPr>
      </p:pic>
      <p:sp>
        <p:nvSpPr>
          <p:cNvPr id="3" name="Rectangle 2"/>
          <p:cNvSpPr/>
          <p:nvPr/>
        </p:nvSpPr>
        <p:spPr bwMode="auto">
          <a:xfrm>
            <a:off x="7208838" y="4564062"/>
            <a:ext cx="838200" cy="1828800"/>
          </a:xfrm>
          <a:prstGeom prst="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7948694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3636" t="44030" r="6640" b="18283"/>
          <a:stretch/>
        </p:blipFill>
        <p:spPr bwMode="auto">
          <a:xfrm>
            <a:off x="2865438" y="2049463"/>
            <a:ext cx="6469632" cy="2756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569473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64463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2022" y="220663"/>
            <a:ext cx="9454304" cy="65532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92993685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550895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5313" y="244475"/>
            <a:ext cx="8705850" cy="650557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4730449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3838" y="260268"/>
            <a:ext cx="9506602" cy="651359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78754191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8637" y="265620"/>
            <a:ext cx="8915400" cy="651900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3439044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2951" y="1411288"/>
            <a:ext cx="8410575" cy="41719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61934662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SharePoint Journey</a:t>
            </a:r>
            <a:endParaRPr lang="en-US" dirty="0"/>
          </a:p>
        </p:txBody>
      </p:sp>
      <p:pic>
        <p:nvPicPr>
          <p:cNvPr id="4" name="Picture 2" descr="https://encrypted-tbn1.google.com/images?q=tbn:ANd9GcRh_pJkMjVwFrLqzZAP1nbscduWBCXSGLqrZO-tfnsD2cdaxDO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1145888"/>
            <a:ext cx="9266237" cy="56875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rot="19723941">
            <a:off x="838894" y="3808313"/>
            <a:ext cx="10428276" cy="374820"/>
          </a:xfrm>
          <a:prstGeom prst="rect">
            <a:avLst/>
          </a:prstGeom>
          <a:noFill/>
        </p:spPr>
        <p:txBody>
          <a:bodyPr wrap="none" lIns="91431" tIns="45716" rIns="91431" bIns="45716" rtlCol="0">
            <a:spAutoFit/>
          </a:bodyPr>
          <a:lstStyle/>
          <a:p>
            <a:r>
              <a:rPr lang="en-US" b="1" dirty="0" smtClean="0">
                <a:solidFill>
                  <a:srgbClr val="FFFF00"/>
                </a:solidFill>
                <a:latin typeface="Verdana" pitchFamily="34" charset="0"/>
                <a:ea typeface="Verdana" pitchFamily="34" charset="0"/>
                <a:cs typeface="Verdana" pitchFamily="34" charset="0"/>
              </a:rPr>
              <a:t>SP 2001          SP 2003</a:t>
            </a:r>
            <a:r>
              <a:rPr lang="en-US" b="1" dirty="0">
                <a:solidFill>
                  <a:srgbClr val="FFFF00"/>
                </a:solidFill>
                <a:latin typeface="Verdana" pitchFamily="34" charset="0"/>
                <a:ea typeface="Verdana" pitchFamily="34" charset="0"/>
                <a:cs typeface="Verdana" pitchFamily="34" charset="0"/>
              </a:rPr>
              <a:t>	</a:t>
            </a:r>
            <a:r>
              <a:rPr lang="en-US" b="1" dirty="0" smtClean="0">
                <a:solidFill>
                  <a:srgbClr val="FFFF00"/>
                </a:solidFill>
                <a:latin typeface="Verdana" pitchFamily="34" charset="0"/>
                <a:ea typeface="Verdana" pitchFamily="34" charset="0"/>
                <a:cs typeface="Verdana" pitchFamily="34" charset="0"/>
              </a:rPr>
              <a:t>	MOSS/SP2007	  SP2010/O365D      </a:t>
            </a:r>
          </a:p>
        </p:txBody>
      </p:sp>
    </p:spTree>
    <p:extLst>
      <p:ext uri="{BB962C8B-B14F-4D97-AF65-F5344CB8AC3E}">
        <p14:creationId xmlns:p14="http://schemas.microsoft.com/office/powerpoint/2010/main" val="255760428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Knowledge Management</a:t>
            </a:r>
            <a:endParaRPr lang="en-US"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6237" y="1444434"/>
            <a:ext cx="9618206" cy="51816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46115451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Kathleen Keyes</External_x0020_Speaker>
    <Session_x0020_Code xmlns="2295e2e7-0eeb-498e-8716-217bb2ee6ee3">SPC022</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Kathleen Keyes</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FA5339-EF08-4317-BF1A-49722D3041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dcmitype/"/>
    <ds:schemaRef ds:uri="2295e2e7-0eeb-498e-8716-217bb2ee6ee3"/>
    <ds:schemaRef ds:uri="http://schemas.microsoft.com/office/2006/metadata/properties"/>
    <ds:schemaRef ds:uri="http://www.w3.org/XML/1998/namespace"/>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purl.org/dc/terms/"/>
    <ds:schemaRef ds:uri="230e9df3-be65-4c73-a93b-d1236ebd677e"/>
    <ds:schemaRef ds:uri="032d541b-1b4e-4d91-93c7-b10533c52f73"/>
    <ds:schemaRef ds:uri="http://schemas.microsoft.com/sharepoint/v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17069</TotalTime>
  <Words>1086</Words>
  <Application>Microsoft Office PowerPoint</Application>
  <PresentationFormat>Custom</PresentationFormat>
  <Paragraphs>155</Paragraphs>
  <Slides>30</Slides>
  <Notes>3</Notes>
  <HiddenSlides>0</HiddenSlides>
  <MMClips>0</MMClips>
  <ScaleCrop>false</ScaleCrop>
  <HeadingPairs>
    <vt:vector size="4" baseType="variant">
      <vt:variant>
        <vt:lpstr>Theme</vt:lpstr>
      </vt:variant>
      <vt:variant>
        <vt:i4>4</vt:i4>
      </vt:variant>
      <vt:variant>
        <vt:lpstr>Slide Titles</vt:lpstr>
      </vt:variant>
      <vt:variant>
        <vt:i4>30</vt:i4>
      </vt:variant>
    </vt:vector>
  </HeadingPairs>
  <TitlesOfParts>
    <vt:vector size="34" baseType="lpstr">
      <vt:lpstr>5-30072_SPC2012_Business_Template_16x9</vt:lpstr>
      <vt:lpstr>5-30072_SPC2012_Business_Template_16x9_Light</vt:lpstr>
      <vt:lpstr>1_5-30072_SPC2012_Business_Template_16x9_Light</vt:lpstr>
      <vt:lpstr>1_5-30072_SPC2012_Business_Template_16x9</vt:lpstr>
      <vt:lpstr>PowerPoint Presentation</vt:lpstr>
      <vt:lpstr>Better Brand Management through SharePoint 2010</vt:lpstr>
      <vt:lpstr>PowerPoint Presentation</vt:lpstr>
      <vt:lpstr>PowerPoint Presentation</vt:lpstr>
      <vt:lpstr>PowerPoint Presentation</vt:lpstr>
      <vt:lpstr>PowerPoint Presentation</vt:lpstr>
      <vt:lpstr>PowerPoint Presentation</vt:lpstr>
      <vt:lpstr>Our SharePoint Journey</vt:lpstr>
      <vt:lpstr>Global Knowledge Management</vt:lpstr>
      <vt:lpstr>PowerPoint Presentation</vt:lpstr>
      <vt:lpstr>PowerPoint Presentation</vt:lpstr>
      <vt:lpstr>Collaboration Services</vt:lpstr>
      <vt:lpstr>“If you do not change direction, you may end up where you are heading”   -  Siddhartha Gautama ‘Buddha’ </vt:lpstr>
      <vt:lpstr>PowerPoint Presentation</vt:lpstr>
      <vt:lpstr>Understanding the Business Problem</vt:lpstr>
      <vt:lpstr>The Brand Portal is Born!</vt:lpstr>
      <vt:lpstr>Engage Client to Validate Objective</vt:lpstr>
      <vt:lpstr>Define What Success Looks Like</vt:lpstr>
      <vt:lpstr>Client’s Detailed Requirements</vt:lpstr>
      <vt:lpstr>Examples</vt:lpstr>
      <vt:lpstr>Examples</vt:lpstr>
      <vt:lpstr>PowerPoint Presentation</vt:lpstr>
      <vt:lpstr>Examples</vt:lpstr>
      <vt:lpstr>Examples</vt:lpstr>
      <vt:lpstr>Examples</vt:lpstr>
      <vt:lpstr>PowerPoint Presentation</vt:lpstr>
      <vt:lpstr>Examples</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Better Brand Management through SharePoint 2010</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923</cp:revision>
  <dcterms:created xsi:type="dcterms:W3CDTF">2012-05-22T07:38:31Z</dcterms:created>
  <dcterms:modified xsi:type="dcterms:W3CDTF">2012-12-07T03:10:15Z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