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8" r:id="rId7"/>
  </p:sldMasterIdLst>
  <p:notesMasterIdLst>
    <p:notesMasterId r:id="rId60"/>
  </p:notesMasterIdLst>
  <p:handoutMasterIdLst>
    <p:handoutMasterId r:id="rId61"/>
  </p:handoutMasterIdLst>
  <p:sldIdLst>
    <p:sldId id="1091" r:id="rId8"/>
    <p:sldId id="1092" r:id="rId9"/>
    <p:sldId id="1093" r:id="rId10"/>
    <p:sldId id="1094" r:id="rId11"/>
    <p:sldId id="1095" r:id="rId12"/>
    <p:sldId id="1096" r:id="rId13"/>
    <p:sldId id="1097" r:id="rId14"/>
    <p:sldId id="1098" r:id="rId15"/>
    <p:sldId id="1099" r:id="rId16"/>
    <p:sldId id="1100" r:id="rId17"/>
    <p:sldId id="1101" r:id="rId18"/>
    <p:sldId id="1102" r:id="rId19"/>
    <p:sldId id="1103" r:id="rId20"/>
    <p:sldId id="1104" r:id="rId21"/>
    <p:sldId id="1105" r:id="rId22"/>
    <p:sldId id="1106" r:id="rId23"/>
    <p:sldId id="1107" r:id="rId24"/>
    <p:sldId id="1108" r:id="rId25"/>
    <p:sldId id="1109" r:id="rId26"/>
    <p:sldId id="1110" r:id="rId27"/>
    <p:sldId id="1111" r:id="rId28"/>
    <p:sldId id="1112" r:id="rId29"/>
    <p:sldId id="1113" r:id="rId30"/>
    <p:sldId id="1114" r:id="rId31"/>
    <p:sldId id="1115" r:id="rId32"/>
    <p:sldId id="1116" r:id="rId33"/>
    <p:sldId id="1117" r:id="rId34"/>
    <p:sldId id="1118" r:id="rId35"/>
    <p:sldId id="1119" r:id="rId36"/>
    <p:sldId id="1120" r:id="rId37"/>
    <p:sldId id="1121" r:id="rId38"/>
    <p:sldId id="1123" r:id="rId39"/>
    <p:sldId id="1124" r:id="rId40"/>
    <p:sldId id="1125" r:id="rId41"/>
    <p:sldId id="1126" r:id="rId42"/>
    <p:sldId id="1127" r:id="rId43"/>
    <p:sldId id="1129" r:id="rId44"/>
    <p:sldId id="1130" r:id="rId45"/>
    <p:sldId id="1131" r:id="rId46"/>
    <p:sldId id="1132" r:id="rId47"/>
    <p:sldId id="1133" r:id="rId48"/>
    <p:sldId id="1134" r:id="rId49"/>
    <p:sldId id="1135" r:id="rId50"/>
    <p:sldId id="1136" r:id="rId51"/>
    <p:sldId id="1137" r:id="rId52"/>
    <p:sldId id="1138" r:id="rId53"/>
    <p:sldId id="1139" r:id="rId54"/>
    <p:sldId id="1140" r:id="rId55"/>
    <p:sldId id="1141" r:id="rId56"/>
    <p:sldId id="1142" r:id="rId57"/>
    <p:sldId id="1143" r:id="rId58"/>
    <p:sldId id="1144" r:id="rId5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Business-Template" id="{6DD5C800-9A2C-4823-B056-4AFFC9A97500}">
          <p14:sldIdLst>
            <p14:sldId id="1091"/>
            <p14:sldId id="1092"/>
            <p14:sldId id="1093"/>
            <p14:sldId id="1094"/>
            <p14:sldId id="1095"/>
            <p14:sldId id="1096"/>
            <p14:sldId id="1097"/>
            <p14:sldId id="1098"/>
            <p14:sldId id="1099"/>
            <p14:sldId id="1100"/>
            <p14:sldId id="1101"/>
            <p14:sldId id="1102"/>
            <p14:sldId id="1103"/>
            <p14:sldId id="1104"/>
            <p14:sldId id="1105"/>
            <p14:sldId id="1106"/>
            <p14:sldId id="1107"/>
            <p14:sldId id="1108"/>
            <p14:sldId id="1109"/>
            <p14:sldId id="1110"/>
            <p14:sldId id="1111"/>
            <p14:sldId id="1112"/>
            <p14:sldId id="1113"/>
            <p14:sldId id="1114"/>
            <p14:sldId id="1115"/>
            <p14:sldId id="1116"/>
            <p14:sldId id="1117"/>
            <p14:sldId id="1118"/>
            <p14:sldId id="1119"/>
            <p14:sldId id="1120"/>
            <p14:sldId id="1121"/>
            <p14:sldId id="1123"/>
            <p14:sldId id="1124"/>
            <p14:sldId id="1125"/>
            <p14:sldId id="1126"/>
            <p14:sldId id="1127"/>
            <p14:sldId id="1129"/>
            <p14:sldId id="1130"/>
            <p14:sldId id="1131"/>
            <p14:sldId id="1132"/>
            <p14:sldId id="1133"/>
            <p14:sldId id="1134"/>
            <p14:sldId id="1135"/>
            <p14:sldId id="1136"/>
            <p14:sldId id="1137"/>
            <p14:sldId id="1138"/>
            <p14:sldId id="1139"/>
            <p14:sldId id="1140"/>
            <p14:sldId id="1141"/>
            <p14:sldId id="1142"/>
            <p14:sldId id="1143"/>
            <p14:sldId id="1144"/>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p:scale>
          <a:sx n="100" d="100"/>
          <a:sy n="100"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presProps" Target="pres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61" Type="http://schemas.openxmlformats.org/officeDocument/2006/relationships/handoutMaster" Target="handoutMasters/handout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notesMaster" Target="notesMasters/notesMaster1.xml"/><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viewProps" Target="viewProps.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A1416BC-F00E-466A-A933-2C0E1D597B2A}" type="doc">
      <dgm:prSet loTypeId="urn:microsoft.com/office/officeart/2005/8/layout/hierarchy2" loCatId="hierarchy" qsTypeId="urn:microsoft.com/office/officeart/2005/8/quickstyle/simple1" qsCatId="simple" csTypeId="urn:microsoft.com/office/officeart/2005/8/colors/colorful1" csCatId="colorful" phldr="1"/>
      <dgm:spPr/>
      <dgm:t>
        <a:bodyPr/>
        <a:lstStyle/>
        <a:p>
          <a:endParaRPr lang="en-US"/>
        </a:p>
      </dgm:t>
    </dgm:pt>
    <dgm:pt modelId="{668E35D8-8E07-47F3-A369-5151D3F815CA}">
      <dgm:prSet phldrT="[Text]"/>
      <dgm:spPr/>
      <dgm:t>
        <a:bodyPr/>
        <a:lstStyle/>
        <a:p>
          <a:r>
            <a:rPr lang="en-US" dirty="0" smtClean="0"/>
            <a:t>MSIT Master PWA</a:t>
          </a:r>
          <a:endParaRPr lang="en-US" dirty="0"/>
        </a:p>
      </dgm:t>
    </dgm:pt>
    <dgm:pt modelId="{95CE926F-E36F-4542-9F5E-EDCB863B90FE}" type="parTrans" cxnId="{EFFE2E34-C834-4B06-B698-6649A9705F34}">
      <dgm:prSet/>
      <dgm:spPr/>
      <dgm:t>
        <a:bodyPr/>
        <a:lstStyle/>
        <a:p>
          <a:endParaRPr lang="en-US"/>
        </a:p>
      </dgm:t>
    </dgm:pt>
    <dgm:pt modelId="{4AF575AC-CEB4-41A2-8068-B8F5A479E30D}" type="sibTrans" cxnId="{EFFE2E34-C834-4B06-B698-6649A9705F34}">
      <dgm:prSet/>
      <dgm:spPr/>
      <dgm:t>
        <a:bodyPr/>
        <a:lstStyle/>
        <a:p>
          <a:endParaRPr lang="en-US"/>
        </a:p>
      </dgm:t>
    </dgm:pt>
    <dgm:pt modelId="{B7FE8842-7F79-4149-808A-D5A023228733}">
      <dgm:prSet phldrT="[Text]"/>
      <dgm:spPr/>
      <dgm:t>
        <a:bodyPr/>
        <a:lstStyle/>
        <a:p>
          <a:r>
            <a:rPr lang="en-US" dirty="0" smtClean="0"/>
            <a:t>CFIT PWA</a:t>
          </a:r>
          <a:endParaRPr lang="en-US" dirty="0"/>
        </a:p>
      </dgm:t>
    </dgm:pt>
    <dgm:pt modelId="{3EA4AAF1-FF6D-4E94-B6FE-A15E593311E7}" type="parTrans" cxnId="{C9C51182-1AF2-4EAE-B7C2-9CD639E86F77}">
      <dgm:prSet/>
      <dgm:spPr/>
      <dgm:t>
        <a:bodyPr/>
        <a:lstStyle/>
        <a:p>
          <a:endParaRPr lang="en-US"/>
        </a:p>
      </dgm:t>
    </dgm:pt>
    <dgm:pt modelId="{240AC089-9A88-4845-B3A2-BEE53097E0B1}" type="sibTrans" cxnId="{C9C51182-1AF2-4EAE-B7C2-9CD639E86F77}">
      <dgm:prSet/>
      <dgm:spPr/>
      <dgm:t>
        <a:bodyPr/>
        <a:lstStyle/>
        <a:p>
          <a:endParaRPr lang="en-US"/>
        </a:p>
      </dgm:t>
    </dgm:pt>
    <dgm:pt modelId="{2B107065-EA43-4B05-B034-0BF3615E77AE}">
      <dgm:prSet phldrT="[Text]"/>
      <dgm:spPr/>
      <dgm:t>
        <a:bodyPr/>
        <a:lstStyle/>
        <a:p>
          <a:r>
            <a:rPr lang="en-US" dirty="0" smtClean="0"/>
            <a:t>SESIT PWA</a:t>
          </a:r>
          <a:endParaRPr lang="en-US" dirty="0"/>
        </a:p>
      </dgm:t>
    </dgm:pt>
    <dgm:pt modelId="{9E6AF8EE-AE46-4C0E-AA35-4ED56CB4F696}" type="parTrans" cxnId="{4A358F6E-E809-43F3-8B59-CCB83C038E72}">
      <dgm:prSet/>
      <dgm:spPr/>
      <dgm:t>
        <a:bodyPr/>
        <a:lstStyle/>
        <a:p>
          <a:endParaRPr lang="en-US"/>
        </a:p>
      </dgm:t>
    </dgm:pt>
    <dgm:pt modelId="{BC42FE75-F6F9-4D90-A6E4-FB12002E8E1D}" type="sibTrans" cxnId="{4A358F6E-E809-43F3-8B59-CCB83C038E72}">
      <dgm:prSet/>
      <dgm:spPr/>
      <dgm:t>
        <a:bodyPr/>
        <a:lstStyle/>
        <a:p>
          <a:endParaRPr lang="en-US"/>
        </a:p>
      </dgm:t>
    </dgm:pt>
    <dgm:pt modelId="{DA8CB4BB-9FA8-446D-9685-46665E2DCE3E}">
      <dgm:prSet phldrT="[Text]"/>
      <dgm:spPr/>
      <dgm:t>
        <a:bodyPr/>
        <a:lstStyle/>
        <a:p>
          <a:r>
            <a:rPr lang="en-US" dirty="0" smtClean="0"/>
            <a:t>UEIT PWA (includes NIS)</a:t>
          </a:r>
          <a:endParaRPr lang="en-US" dirty="0"/>
        </a:p>
      </dgm:t>
    </dgm:pt>
    <dgm:pt modelId="{C1420D74-7972-4CCD-BB9D-E53ECB814DEE}" type="parTrans" cxnId="{FB9A1384-2F59-49AA-B0FC-BF198CC1A448}">
      <dgm:prSet/>
      <dgm:spPr/>
      <dgm:t>
        <a:bodyPr/>
        <a:lstStyle/>
        <a:p>
          <a:endParaRPr lang="en-US"/>
        </a:p>
      </dgm:t>
    </dgm:pt>
    <dgm:pt modelId="{6E24AC6C-8C16-4858-BFB9-DFFE344C57E8}" type="sibTrans" cxnId="{FB9A1384-2F59-49AA-B0FC-BF198CC1A448}">
      <dgm:prSet/>
      <dgm:spPr/>
      <dgm:t>
        <a:bodyPr/>
        <a:lstStyle/>
        <a:p>
          <a:endParaRPr lang="en-US"/>
        </a:p>
      </dgm:t>
    </dgm:pt>
    <dgm:pt modelId="{C9B9D20E-4C08-4E02-9201-FEB802DEF3F5}">
      <dgm:prSet phldrT="[Text]"/>
      <dgm:spPr/>
      <dgm:t>
        <a:bodyPr/>
        <a:lstStyle/>
        <a:p>
          <a:r>
            <a:rPr lang="en-US" dirty="0" smtClean="0"/>
            <a:t>BFIT PWA</a:t>
          </a:r>
          <a:endParaRPr lang="en-US" dirty="0"/>
        </a:p>
      </dgm:t>
    </dgm:pt>
    <dgm:pt modelId="{05F1F7AD-6D05-42B7-98F8-F92ACA0204FE}" type="parTrans" cxnId="{5265D032-5F06-44B4-8A4B-DAEC4C78EB93}">
      <dgm:prSet/>
      <dgm:spPr/>
      <dgm:t>
        <a:bodyPr/>
        <a:lstStyle/>
        <a:p>
          <a:endParaRPr lang="en-US"/>
        </a:p>
      </dgm:t>
    </dgm:pt>
    <dgm:pt modelId="{BFB66F0D-DFAD-4398-8DBA-8BC8846AE622}" type="sibTrans" cxnId="{5265D032-5F06-44B4-8A4B-DAEC4C78EB93}">
      <dgm:prSet/>
      <dgm:spPr/>
      <dgm:t>
        <a:bodyPr/>
        <a:lstStyle/>
        <a:p>
          <a:endParaRPr lang="en-US"/>
        </a:p>
      </dgm:t>
    </dgm:pt>
    <dgm:pt modelId="{1019F533-E94B-4E5C-A61D-EE719663700E}">
      <dgm:prSet phldrT="[Text]"/>
      <dgm:spPr/>
      <dgm:t>
        <a:bodyPr/>
        <a:lstStyle/>
        <a:p>
          <a:r>
            <a:rPr lang="en-US" dirty="0" smtClean="0"/>
            <a:t>MPSIT PWA</a:t>
          </a:r>
          <a:endParaRPr lang="en-US" dirty="0"/>
        </a:p>
      </dgm:t>
    </dgm:pt>
    <dgm:pt modelId="{CBC6F0CB-2222-4946-B29F-C3E99AA8313F}" type="parTrans" cxnId="{CC9F1B01-963A-4BBB-91DD-4709A85AE4F8}">
      <dgm:prSet/>
      <dgm:spPr/>
      <dgm:t>
        <a:bodyPr/>
        <a:lstStyle/>
        <a:p>
          <a:endParaRPr lang="en-US"/>
        </a:p>
      </dgm:t>
    </dgm:pt>
    <dgm:pt modelId="{91A035BB-4253-41A4-9DD3-8FB372F4EA59}" type="sibTrans" cxnId="{CC9F1B01-963A-4BBB-91DD-4709A85AE4F8}">
      <dgm:prSet/>
      <dgm:spPr/>
      <dgm:t>
        <a:bodyPr/>
        <a:lstStyle/>
        <a:p>
          <a:endParaRPr lang="en-US"/>
        </a:p>
      </dgm:t>
    </dgm:pt>
    <dgm:pt modelId="{16AD4851-79EC-4960-A6A7-FEF7CB315B76}">
      <dgm:prSet phldrT="[Text]"/>
      <dgm:spPr/>
      <dgm:t>
        <a:bodyPr/>
        <a:lstStyle/>
        <a:p>
          <a:r>
            <a:rPr lang="en-US" dirty="0" smtClean="0"/>
            <a:t>SMIT PWA</a:t>
          </a:r>
          <a:endParaRPr lang="en-US" dirty="0"/>
        </a:p>
      </dgm:t>
    </dgm:pt>
    <dgm:pt modelId="{9D3FE6EF-C69A-432E-9BA9-3ECB17DA5BB8}" type="parTrans" cxnId="{6D7F4CBD-CD98-4001-A8B3-EB0948AC3AB2}">
      <dgm:prSet/>
      <dgm:spPr/>
      <dgm:t>
        <a:bodyPr/>
        <a:lstStyle/>
        <a:p>
          <a:endParaRPr lang="en-US"/>
        </a:p>
      </dgm:t>
    </dgm:pt>
    <dgm:pt modelId="{3AAAAEA7-39D2-420C-B6B8-15A77DE74A57}" type="sibTrans" cxnId="{6D7F4CBD-CD98-4001-A8B3-EB0948AC3AB2}">
      <dgm:prSet/>
      <dgm:spPr/>
      <dgm:t>
        <a:bodyPr/>
        <a:lstStyle/>
        <a:p>
          <a:endParaRPr lang="en-US"/>
        </a:p>
      </dgm:t>
    </dgm:pt>
    <dgm:pt modelId="{5D1ACD74-FD05-45F4-98C7-668DC03F92A2}">
      <dgm:prSet phldrT="[Text]"/>
      <dgm:spPr/>
      <dgm:t>
        <a:bodyPr/>
        <a:lstStyle/>
        <a:p>
          <a:r>
            <a:rPr lang="en-US" dirty="0" smtClean="0"/>
            <a:t>ECIT PWA</a:t>
          </a:r>
          <a:endParaRPr lang="en-US" dirty="0"/>
        </a:p>
      </dgm:t>
    </dgm:pt>
    <dgm:pt modelId="{065C4F78-CC0E-4E44-B209-67F2E9986FF6}" type="parTrans" cxnId="{3C7816D8-E7C7-494C-8882-BA68AAEDE546}">
      <dgm:prSet/>
      <dgm:spPr/>
      <dgm:t>
        <a:bodyPr/>
        <a:lstStyle/>
        <a:p>
          <a:endParaRPr lang="en-US"/>
        </a:p>
      </dgm:t>
    </dgm:pt>
    <dgm:pt modelId="{0FDFA69D-F2D7-45ED-9AE0-E4B1B9B934E3}" type="sibTrans" cxnId="{3C7816D8-E7C7-494C-8882-BA68AAEDE546}">
      <dgm:prSet/>
      <dgm:spPr/>
      <dgm:t>
        <a:bodyPr/>
        <a:lstStyle/>
        <a:p>
          <a:endParaRPr lang="en-US"/>
        </a:p>
      </dgm:t>
    </dgm:pt>
    <dgm:pt modelId="{1C153BA1-BA3C-4D2F-96BA-3D67E09EEFCB}" type="pres">
      <dgm:prSet presAssocID="{EA1416BC-F00E-466A-A933-2C0E1D597B2A}" presName="diagram" presStyleCnt="0">
        <dgm:presLayoutVars>
          <dgm:chPref val="1"/>
          <dgm:dir/>
          <dgm:animOne val="branch"/>
          <dgm:animLvl val="lvl"/>
          <dgm:resizeHandles val="exact"/>
        </dgm:presLayoutVars>
      </dgm:prSet>
      <dgm:spPr/>
      <dgm:t>
        <a:bodyPr/>
        <a:lstStyle/>
        <a:p>
          <a:endParaRPr lang="en-US"/>
        </a:p>
      </dgm:t>
    </dgm:pt>
    <dgm:pt modelId="{0AB27B59-45AD-4763-816D-E4B87345B0E8}" type="pres">
      <dgm:prSet presAssocID="{668E35D8-8E07-47F3-A369-5151D3F815CA}" presName="root1" presStyleCnt="0"/>
      <dgm:spPr/>
    </dgm:pt>
    <dgm:pt modelId="{C80421E6-7A35-420F-A255-03DE8BF4F539}" type="pres">
      <dgm:prSet presAssocID="{668E35D8-8E07-47F3-A369-5151D3F815CA}" presName="LevelOneTextNode" presStyleLbl="node0" presStyleIdx="0" presStyleCnt="1" custLinFactX="-100000" custLinFactNeighborX="-131561" custLinFactNeighborY="-4437">
        <dgm:presLayoutVars>
          <dgm:chPref val="3"/>
        </dgm:presLayoutVars>
      </dgm:prSet>
      <dgm:spPr/>
      <dgm:t>
        <a:bodyPr/>
        <a:lstStyle/>
        <a:p>
          <a:endParaRPr lang="en-US"/>
        </a:p>
      </dgm:t>
    </dgm:pt>
    <dgm:pt modelId="{4E7F3439-3B66-44E7-9EC1-48D930F0D172}" type="pres">
      <dgm:prSet presAssocID="{668E35D8-8E07-47F3-A369-5151D3F815CA}" presName="level2hierChild" presStyleCnt="0"/>
      <dgm:spPr/>
    </dgm:pt>
    <dgm:pt modelId="{6E1E0451-3D82-4670-B529-185C03AC3914}" type="pres">
      <dgm:prSet presAssocID="{3EA4AAF1-FF6D-4E94-B6FE-A15E593311E7}" presName="conn2-1" presStyleLbl="parChTrans1D2" presStyleIdx="0" presStyleCnt="7"/>
      <dgm:spPr/>
      <dgm:t>
        <a:bodyPr/>
        <a:lstStyle/>
        <a:p>
          <a:endParaRPr lang="en-US"/>
        </a:p>
      </dgm:t>
    </dgm:pt>
    <dgm:pt modelId="{F3D22C31-B06E-4527-B76E-FFB819EBDDF1}" type="pres">
      <dgm:prSet presAssocID="{3EA4AAF1-FF6D-4E94-B6FE-A15E593311E7}" presName="connTx" presStyleLbl="parChTrans1D2" presStyleIdx="0" presStyleCnt="7"/>
      <dgm:spPr/>
      <dgm:t>
        <a:bodyPr/>
        <a:lstStyle/>
        <a:p>
          <a:endParaRPr lang="en-US"/>
        </a:p>
      </dgm:t>
    </dgm:pt>
    <dgm:pt modelId="{61F1C978-F246-4117-BC3C-DF87E4B7D4B6}" type="pres">
      <dgm:prSet presAssocID="{B7FE8842-7F79-4149-808A-D5A023228733}" presName="root2" presStyleCnt="0"/>
      <dgm:spPr/>
    </dgm:pt>
    <dgm:pt modelId="{449448FD-8504-4DD0-A9C6-3B7E7C34A332}" type="pres">
      <dgm:prSet presAssocID="{B7FE8842-7F79-4149-808A-D5A023228733}" presName="LevelTwoTextNode" presStyleLbl="node2" presStyleIdx="0" presStyleCnt="7" custLinFactNeighborX="97018" custLinFactNeighborY="-1392">
        <dgm:presLayoutVars>
          <dgm:chPref val="3"/>
        </dgm:presLayoutVars>
      </dgm:prSet>
      <dgm:spPr/>
      <dgm:t>
        <a:bodyPr/>
        <a:lstStyle/>
        <a:p>
          <a:endParaRPr lang="en-US"/>
        </a:p>
      </dgm:t>
    </dgm:pt>
    <dgm:pt modelId="{88DD643A-B50A-4B8F-98FE-7A7815DFB180}" type="pres">
      <dgm:prSet presAssocID="{B7FE8842-7F79-4149-808A-D5A023228733}" presName="level3hierChild" presStyleCnt="0"/>
      <dgm:spPr/>
    </dgm:pt>
    <dgm:pt modelId="{620D7349-53A6-4EFC-AB32-5C996730953C}" type="pres">
      <dgm:prSet presAssocID="{9E6AF8EE-AE46-4C0E-AA35-4ED56CB4F696}" presName="conn2-1" presStyleLbl="parChTrans1D2" presStyleIdx="1" presStyleCnt="7"/>
      <dgm:spPr/>
      <dgm:t>
        <a:bodyPr/>
        <a:lstStyle/>
        <a:p>
          <a:endParaRPr lang="en-US"/>
        </a:p>
      </dgm:t>
    </dgm:pt>
    <dgm:pt modelId="{37F73615-A4DA-49B7-8857-5A45AAE36E09}" type="pres">
      <dgm:prSet presAssocID="{9E6AF8EE-AE46-4C0E-AA35-4ED56CB4F696}" presName="connTx" presStyleLbl="parChTrans1D2" presStyleIdx="1" presStyleCnt="7"/>
      <dgm:spPr/>
      <dgm:t>
        <a:bodyPr/>
        <a:lstStyle/>
        <a:p>
          <a:endParaRPr lang="en-US"/>
        </a:p>
      </dgm:t>
    </dgm:pt>
    <dgm:pt modelId="{D116FB75-1366-45B0-B841-79FFEC7BE078}" type="pres">
      <dgm:prSet presAssocID="{2B107065-EA43-4B05-B034-0BF3615E77AE}" presName="root2" presStyleCnt="0"/>
      <dgm:spPr/>
    </dgm:pt>
    <dgm:pt modelId="{C90871D7-BBB4-458E-8CCD-88DB6955274F}" type="pres">
      <dgm:prSet presAssocID="{2B107065-EA43-4B05-B034-0BF3615E77AE}" presName="LevelTwoTextNode" presStyleLbl="node2" presStyleIdx="1" presStyleCnt="7" custLinFactNeighborX="97018" custLinFactNeighborY="-1392">
        <dgm:presLayoutVars>
          <dgm:chPref val="3"/>
        </dgm:presLayoutVars>
      </dgm:prSet>
      <dgm:spPr/>
      <dgm:t>
        <a:bodyPr/>
        <a:lstStyle/>
        <a:p>
          <a:endParaRPr lang="en-US"/>
        </a:p>
      </dgm:t>
    </dgm:pt>
    <dgm:pt modelId="{B34EDF7E-5BCC-4795-B4F2-D9C68BB6AE0C}" type="pres">
      <dgm:prSet presAssocID="{2B107065-EA43-4B05-B034-0BF3615E77AE}" presName="level3hierChild" presStyleCnt="0"/>
      <dgm:spPr/>
    </dgm:pt>
    <dgm:pt modelId="{B4395925-670C-4CEE-8A31-36D4DC66E252}" type="pres">
      <dgm:prSet presAssocID="{C1420D74-7972-4CCD-BB9D-E53ECB814DEE}" presName="conn2-1" presStyleLbl="parChTrans1D2" presStyleIdx="2" presStyleCnt="7"/>
      <dgm:spPr/>
      <dgm:t>
        <a:bodyPr/>
        <a:lstStyle/>
        <a:p>
          <a:endParaRPr lang="en-US"/>
        </a:p>
      </dgm:t>
    </dgm:pt>
    <dgm:pt modelId="{EC8082D4-99E7-4A5B-8F07-C67DCF341B28}" type="pres">
      <dgm:prSet presAssocID="{C1420D74-7972-4CCD-BB9D-E53ECB814DEE}" presName="connTx" presStyleLbl="parChTrans1D2" presStyleIdx="2" presStyleCnt="7"/>
      <dgm:spPr/>
      <dgm:t>
        <a:bodyPr/>
        <a:lstStyle/>
        <a:p>
          <a:endParaRPr lang="en-US"/>
        </a:p>
      </dgm:t>
    </dgm:pt>
    <dgm:pt modelId="{C6A09911-C124-43EA-AB73-06CB8F5BD669}" type="pres">
      <dgm:prSet presAssocID="{DA8CB4BB-9FA8-446D-9685-46665E2DCE3E}" presName="root2" presStyleCnt="0"/>
      <dgm:spPr/>
    </dgm:pt>
    <dgm:pt modelId="{8BE329C0-6E90-4223-ADBB-B3B415C060E1}" type="pres">
      <dgm:prSet presAssocID="{DA8CB4BB-9FA8-446D-9685-46665E2DCE3E}" presName="LevelTwoTextNode" presStyleLbl="node2" presStyleIdx="2" presStyleCnt="7" custLinFactNeighborX="97018" custLinFactNeighborY="-1392">
        <dgm:presLayoutVars>
          <dgm:chPref val="3"/>
        </dgm:presLayoutVars>
      </dgm:prSet>
      <dgm:spPr/>
      <dgm:t>
        <a:bodyPr/>
        <a:lstStyle/>
        <a:p>
          <a:endParaRPr lang="en-US"/>
        </a:p>
      </dgm:t>
    </dgm:pt>
    <dgm:pt modelId="{377E7B76-8AC5-4A24-8E43-B44A5F5A3AA6}" type="pres">
      <dgm:prSet presAssocID="{DA8CB4BB-9FA8-446D-9685-46665E2DCE3E}" presName="level3hierChild" presStyleCnt="0"/>
      <dgm:spPr/>
    </dgm:pt>
    <dgm:pt modelId="{E8D4CCBC-2BBF-417E-8334-B19D4F29AEA9}" type="pres">
      <dgm:prSet presAssocID="{05F1F7AD-6D05-42B7-98F8-F92ACA0204FE}" presName="conn2-1" presStyleLbl="parChTrans1D2" presStyleIdx="3" presStyleCnt="7"/>
      <dgm:spPr/>
      <dgm:t>
        <a:bodyPr/>
        <a:lstStyle/>
        <a:p>
          <a:endParaRPr lang="en-US"/>
        </a:p>
      </dgm:t>
    </dgm:pt>
    <dgm:pt modelId="{A8909853-9746-48C8-A0C6-0511DAD4269F}" type="pres">
      <dgm:prSet presAssocID="{05F1F7AD-6D05-42B7-98F8-F92ACA0204FE}" presName="connTx" presStyleLbl="parChTrans1D2" presStyleIdx="3" presStyleCnt="7"/>
      <dgm:spPr/>
      <dgm:t>
        <a:bodyPr/>
        <a:lstStyle/>
        <a:p>
          <a:endParaRPr lang="en-US"/>
        </a:p>
      </dgm:t>
    </dgm:pt>
    <dgm:pt modelId="{B7BFD2E8-FF7E-44C5-8D16-5C06CB8EA2A5}" type="pres">
      <dgm:prSet presAssocID="{C9B9D20E-4C08-4E02-9201-FEB802DEF3F5}" presName="root2" presStyleCnt="0"/>
      <dgm:spPr/>
    </dgm:pt>
    <dgm:pt modelId="{62914BF4-859F-4E91-AA5A-FA25B28A1E5B}" type="pres">
      <dgm:prSet presAssocID="{C9B9D20E-4C08-4E02-9201-FEB802DEF3F5}" presName="LevelTwoTextNode" presStyleLbl="node2" presStyleIdx="3" presStyleCnt="7" custLinFactNeighborX="97018" custLinFactNeighborY="-1392">
        <dgm:presLayoutVars>
          <dgm:chPref val="3"/>
        </dgm:presLayoutVars>
      </dgm:prSet>
      <dgm:spPr/>
      <dgm:t>
        <a:bodyPr/>
        <a:lstStyle/>
        <a:p>
          <a:endParaRPr lang="en-US"/>
        </a:p>
      </dgm:t>
    </dgm:pt>
    <dgm:pt modelId="{5A8DFA67-3173-41B6-92C2-87E1756458A3}" type="pres">
      <dgm:prSet presAssocID="{C9B9D20E-4C08-4E02-9201-FEB802DEF3F5}" presName="level3hierChild" presStyleCnt="0"/>
      <dgm:spPr/>
    </dgm:pt>
    <dgm:pt modelId="{6BE7A9ED-6E31-481E-9B46-AF6EC0F24787}" type="pres">
      <dgm:prSet presAssocID="{CBC6F0CB-2222-4946-B29F-C3E99AA8313F}" presName="conn2-1" presStyleLbl="parChTrans1D2" presStyleIdx="4" presStyleCnt="7"/>
      <dgm:spPr/>
      <dgm:t>
        <a:bodyPr/>
        <a:lstStyle/>
        <a:p>
          <a:endParaRPr lang="en-US"/>
        </a:p>
      </dgm:t>
    </dgm:pt>
    <dgm:pt modelId="{050099E6-3B72-433C-87EC-49C5CC26B9A0}" type="pres">
      <dgm:prSet presAssocID="{CBC6F0CB-2222-4946-B29F-C3E99AA8313F}" presName="connTx" presStyleLbl="parChTrans1D2" presStyleIdx="4" presStyleCnt="7"/>
      <dgm:spPr/>
      <dgm:t>
        <a:bodyPr/>
        <a:lstStyle/>
        <a:p>
          <a:endParaRPr lang="en-US"/>
        </a:p>
      </dgm:t>
    </dgm:pt>
    <dgm:pt modelId="{17BB9F98-882F-414A-8092-7F7DC90E5D67}" type="pres">
      <dgm:prSet presAssocID="{1019F533-E94B-4E5C-A61D-EE719663700E}" presName="root2" presStyleCnt="0"/>
      <dgm:spPr/>
    </dgm:pt>
    <dgm:pt modelId="{09C46AC6-BE9A-4D5B-8581-97E24C04B82D}" type="pres">
      <dgm:prSet presAssocID="{1019F533-E94B-4E5C-A61D-EE719663700E}" presName="LevelTwoTextNode" presStyleLbl="node2" presStyleIdx="4" presStyleCnt="7" custLinFactNeighborX="97018" custLinFactNeighborY="-1392">
        <dgm:presLayoutVars>
          <dgm:chPref val="3"/>
        </dgm:presLayoutVars>
      </dgm:prSet>
      <dgm:spPr/>
      <dgm:t>
        <a:bodyPr/>
        <a:lstStyle/>
        <a:p>
          <a:endParaRPr lang="en-US"/>
        </a:p>
      </dgm:t>
    </dgm:pt>
    <dgm:pt modelId="{80C98E5E-BEF9-4742-9C68-B52A06694618}" type="pres">
      <dgm:prSet presAssocID="{1019F533-E94B-4E5C-A61D-EE719663700E}" presName="level3hierChild" presStyleCnt="0"/>
      <dgm:spPr/>
    </dgm:pt>
    <dgm:pt modelId="{24FD2D8F-CEDD-4B49-98A6-C009F9CB7488}" type="pres">
      <dgm:prSet presAssocID="{9D3FE6EF-C69A-432E-9BA9-3ECB17DA5BB8}" presName="conn2-1" presStyleLbl="parChTrans1D2" presStyleIdx="5" presStyleCnt="7"/>
      <dgm:spPr/>
      <dgm:t>
        <a:bodyPr/>
        <a:lstStyle/>
        <a:p>
          <a:endParaRPr lang="en-US"/>
        </a:p>
      </dgm:t>
    </dgm:pt>
    <dgm:pt modelId="{FBC016C5-0BE0-4255-B00E-6869EB2E66A5}" type="pres">
      <dgm:prSet presAssocID="{9D3FE6EF-C69A-432E-9BA9-3ECB17DA5BB8}" presName="connTx" presStyleLbl="parChTrans1D2" presStyleIdx="5" presStyleCnt="7"/>
      <dgm:spPr/>
      <dgm:t>
        <a:bodyPr/>
        <a:lstStyle/>
        <a:p>
          <a:endParaRPr lang="en-US"/>
        </a:p>
      </dgm:t>
    </dgm:pt>
    <dgm:pt modelId="{8CC954AC-AD0D-4CE5-B179-BBDDD83A6D5E}" type="pres">
      <dgm:prSet presAssocID="{16AD4851-79EC-4960-A6A7-FEF7CB315B76}" presName="root2" presStyleCnt="0"/>
      <dgm:spPr/>
    </dgm:pt>
    <dgm:pt modelId="{DC9D8ADE-CFF6-401B-8F65-579A19082D26}" type="pres">
      <dgm:prSet presAssocID="{16AD4851-79EC-4960-A6A7-FEF7CB315B76}" presName="LevelTwoTextNode" presStyleLbl="node2" presStyleIdx="5" presStyleCnt="7" custLinFactNeighborX="97018" custLinFactNeighborY="-1392">
        <dgm:presLayoutVars>
          <dgm:chPref val="3"/>
        </dgm:presLayoutVars>
      </dgm:prSet>
      <dgm:spPr/>
      <dgm:t>
        <a:bodyPr/>
        <a:lstStyle/>
        <a:p>
          <a:endParaRPr lang="en-US"/>
        </a:p>
      </dgm:t>
    </dgm:pt>
    <dgm:pt modelId="{7F3A1B0D-6960-40C8-B259-91477164E142}" type="pres">
      <dgm:prSet presAssocID="{16AD4851-79EC-4960-A6A7-FEF7CB315B76}" presName="level3hierChild" presStyleCnt="0"/>
      <dgm:spPr/>
    </dgm:pt>
    <dgm:pt modelId="{99CED00D-B375-4FC6-94AB-9F3FAA8A6A84}" type="pres">
      <dgm:prSet presAssocID="{065C4F78-CC0E-4E44-B209-67F2E9986FF6}" presName="conn2-1" presStyleLbl="parChTrans1D2" presStyleIdx="6" presStyleCnt="7"/>
      <dgm:spPr/>
      <dgm:t>
        <a:bodyPr/>
        <a:lstStyle/>
        <a:p>
          <a:endParaRPr lang="en-US"/>
        </a:p>
      </dgm:t>
    </dgm:pt>
    <dgm:pt modelId="{29317D76-7BBA-4A49-B500-44E231091BEB}" type="pres">
      <dgm:prSet presAssocID="{065C4F78-CC0E-4E44-B209-67F2E9986FF6}" presName="connTx" presStyleLbl="parChTrans1D2" presStyleIdx="6" presStyleCnt="7"/>
      <dgm:spPr/>
      <dgm:t>
        <a:bodyPr/>
        <a:lstStyle/>
        <a:p>
          <a:endParaRPr lang="en-US"/>
        </a:p>
      </dgm:t>
    </dgm:pt>
    <dgm:pt modelId="{3CDD252C-062B-41E2-B16B-CFD27BD62832}" type="pres">
      <dgm:prSet presAssocID="{5D1ACD74-FD05-45F4-98C7-668DC03F92A2}" presName="root2" presStyleCnt="0"/>
      <dgm:spPr/>
    </dgm:pt>
    <dgm:pt modelId="{61383B83-CAEE-4A25-8629-73621001F269}" type="pres">
      <dgm:prSet presAssocID="{5D1ACD74-FD05-45F4-98C7-668DC03F92A2}" presName="LevelTwoTextNode" presStyleLbl="node2" presStyleIdx="6" presStyleCnt="7" custLinFactNeighborX="97018" custLinFactNeighborY="-1392">
        <dgm:presLayoutVars>
          <dgm:chPref val="3"/>
        </dgm:presLayoutVars>
      </dgm:prSet>
      <dgm:spPr/>
      <dgm:t>
        <a:bodyPr/>
        <a:lstStyle/>
        <a:p>
          <a:endParaRPr lang="en-US"/>
        </a:p>
      </dgm:t>
    </dgm:pt>
    <dgm:pt modelId="{C9004D6E-19C6-42A5-B3EB-1FAAA9D4AFDD}" type="pres">
      <dgm:prSet presAssocID="{5D1ACD74-FD05-45F4-98C7-668DC03F92A2}" presName="level3hierChild" presStyleCnt="0"/>
      <dgm:spPr/>
    </dgm:pt>
  </dgm:ptLst>
  <dgm:cxnLst>
    <dgm:cxn modelId="{17A8E5B1-0A3F-492B-8A60-238FA0442075}" type="presOf" srcId="{3EA4AAF1-FF6D-4E94-B6FE-A15E593311E7}" destId="{F3D22C31-B06E-4527-B76E-FFB819EBDDF1}" srcOrd="1" destOrd="0" presId="urn:microsoft.com/office/officeart/2005/8/layout/hierarchy2"/>
    <dgm:cxn modelId="{6D7F4CBD-CD98-4001-A8B3-EB0948AC3AB2}" srcId="{668E35D8-8E07-47F3-A369-5151D3F815CA}" destId="{16AD4851-79EC-4960-A6A7-FEF7CB315B76}" srcOrd="5" destOrd="0" parTransId="{9D3FE6EF-C69A-432E-9BA9-3ECB17DA5BB8}" sibTransId="{3AAAAEA7-39D2-420C-B6B8-15A77DE74A57}"/>
    <dgm:cxn modelId="{7F04AFE3-7384-4425-A88C-81B0A6E52924}" type="presOf" srcId="{05F1F7AD-6D05-42B7-98F8-F92ACA0204FE}" destId="{A8909853-9746-48C8-A0C6-0511DAD4269F}" srcOrd="1" destOrd="0" presId="urn:microsoft.com/office/officeart/2005/8/layout/hierarchy2"/>
    <dgm:cxn modelId="{5FB0EB7B-BFF7-421A-A670-20187E473397}" type="presOf" srcId="{9E6AF8EE-AE46-4C0E-AA35-4ED56CB4F696}" destId="{620D7349-53A6-4EFC-AB32-5C996730953C}" srcOrd="0" destOrd="0" presId="urn:microsoft.com/office/officeart/2005/8/layout/hierarchy2"/>
    <dgm:cxn modelId="{A1C5B532-40A0-4D1C-9F8F-FE6BEF3A718A}" type="presOf" srcId="{065C4F78-CC0E-4E44-B209-67F2E9986FF6}" destId="{99CED00D-B375-4FC6-94AB-9F3FAA8A6A84}" srcOrd="0" destOrd="0" presId="urn:microsoft.com/office/officeart/2005/8/layout/hierarchy2"/>
    <dgm:cxn modelId="{39A3BC84-0F21-437E-9BAF-8F2A31B2879E}" type="presOf" srcId="{9D3FE6EF-C69A-432E-9BA9-3ECB17DA5BB8}" destId="{24FD2D8F-CEDD-4B49-98A6-C009F9CB7488}" srcOrd="0" destOrd="0" presId="urn:microsoft.com/office/officeart/2005/8/layout/hierarchy2"/>
    <dgm:cxn modelId="{DE74FA26-7AAC-469C-89A4-5639E1373365}" type="presOf" srcId="{C1420D74-7972-4CCD-BB9D-E53ECB814DEE}" destId="{B4395925-670C-4CEE-8A31-36D4DC66E252}" srcOrd="0" destOrd="0" presId="urn:microsoft.com/office/officeart/2005/8/layout/hierarchy2"/>
    <dgm:cxn modelId="{3956308A-E24F-4406-A868-3BA589F73A0A}" type="presOf" srcId="{2B107065-EA43-4B05-B034-0BF3615E77AE}" destId="{C90871D7-BBB4-458E-8CCD-88DB6955274F}" srcOrd="0" destOrd="0" presId="urn:microsoft.com/office/officeart/2005/8/layout/hierarchy2"/>
    <dgm:cxn modelId="{9153E71B-C870-4EB4-B7C3-D54E04BB7D85}" type="presOf" srcId="{668E35D8-8E07-47F3-A369-5151D3F815CA}" destId="{C80421E6-7A35-420F-A255-03DE8BF4F539}" srcOrd="0" destOrd="0" presId="urn:microsoft.com/office/officeart/2005/8/layout/hierarchy2"/>
    <dgm:cxn modelId="{92BDA1B3-06D0-48A5-8C81-A3926BC95706}" type="presOf" srcId="{9E6AF8EE-AE46-4C0E-AA35-4ED56CB4F696}" destId="{37F73615-A4DA-49B7-8857-5A45AAE36E09}" srcOrd="1" destOrd="0" presId="urn:microsoft.com/office/officeart/2005/8/layout/hierarchy2"/>
    <dgm:cxn modelId="{5C0031F8-5027-437D-8C02-CA592EC0B44F}" type="presOf" srcId="{5D1ACD74-FD05-45F4-98C7-668DC03F92A2}" destId="{61383B83-CAEE-4A25-8629-73621001F269}" srcOrd="0" destOrd="0" presId="urn:microsoft.com/office/officeart/2005/8/layout/hierarchy2"/>
    <dgm:cxn modelId="{F01002F1-FD9B-46DD-803A-9111AB3D6B08}" type="presOf" srcId="{DA8CB4BB-9FA8-446D-9685-46665E2DCE3E}" destId="{8BE329C0-6E90-4223-ADBB-B3B415C060E1}" srcOrd="0" destOrd="0" presId="urn:microsoft.com/office/officeart/2005/8/layout/hierarchy2"/>
    <dgm:cxn modelId="{E17F0363-B213-44C1-8CA0-A6F57E3C3BC8}" type="presOf" srcId="{CBC6F0CB-2222-4946-B29F-C3E99AA8313F}" destId="{6BE7A9ED-6E31-481E-9B46-AF6EC0F24787}" srcOrd="0" destOrd="0" presId="urn:microsoft.com/office/officeart/2005/8/layout/hierarchy2"/>
    <dgm:cxn modelId="{3C7816D8-E7C7-494C-8882-BA68AAEDE546}" srcId="{668E35D8-8E07-47F3-A369-5151D3F815CA}" destId="{5D1ACD74-FD05-45F4-98C7-668DC03F92A2}" srcOrd="6" destOrd="0" parTransId="{065C4F78-CC0E-4E44-B209-67F2E9986FF6}" sibTransId="{0FDFA69D-F2D7-45ED-9AE0-E4B1B9B934E3}"/>
    <dgm:cxn modelId="{EFFE2E34-C834-4B06-B698-6649A9705F34}" srcId="{EA1416BC-F00E-466A-A933-2C0E1D597B2A}" destId="{668E35D8-8E07-47F3-A369-5151D3F815CA}" srcOrd="0" destOrd="0" parTransId="{95CE926F-E36F-4542-9F5E-EDCB863B90FE}" sibTransId="{4AF575AC-CEB4-41A2-8068-B8F5A479E30D}"/>
    <dgm:cxn modelId="{AAFD3F84-5E9B-4EC3-8066-E3D7B453F4C7}" type="presOf" srcId="{065C4F78-CC0E-4E44-B209-67F2E9986FF6}" destId="{29317D76-7BBA-4A49-B500-44E231091BEB}" srcOrd="1" destOrd="0" presId="urn:microsoft.com/office/officeart/2005/8/layout/hierarchy2"/>
    <dgm:cxn modelId="{947D4AB8-4F01-4913-8164-1FBAB845CFEB}" type="presOf" srcId="{1019F533-E94B-4E5C-A61D-EE719663700E}" destId="{09C46AC6-BE9A-4D5B-8581-97E24C04B82D}" srcOrd="0" destOrd="0" presId="urn:microsoft.com/office/officeart/2005/8/layout/hierarchy2"/>
    <dgm:cxn modelId="{4F4156A1-03C8-4065-B545-EEB1C7F015EE}" type="presOf" srcId="{C1420D74-7972-4CCD-BB9D-E53ECB814DEE}" destId="{EC8082D4-99E7-4A5B-8F07-C67DCF341B28}" srcOrd="1" destOrd="0" presId="urn:microsoft.com/office/officeart/2005/8/layout/hierarchy2"/>
    <dgm:cxn modelId="{C9C51182-1AF2-4EAE-B7C2-9CD639E86F77}" srcId="{668E35D8-8E07-47F3-A369-5151D3F815CA}" destId="{B7FE8842-7F79-4149-808A-D5A023228733}" srcOrd="0" destOrd="0" parTransId="{3EA4AAF1-FF6D-4E94-B6FE-A15E593311E7}" sibTransId="{240AC089-9A88-4845-B3A2-BEE53097E0B1}"/>
    <dgm:cxn modelId="{5777E115-348E-413C-9BCB-D4773B0A1896}" type="presOf" srcId="{EA1416BC-F00E-466A-A933-2C0E1D597B2A}" destId="{1C153BA1-BA3C-4D2F-96BA-3D67E09EEFCB}" srcOrd="0" destOrd="0" presId="urn:microsoft.com/office/officeart/2005/8/layout/hierarchy2"/>
    <dgm:cxn modelId="{106FEDAC-06D8-4B2E-9BE6-F21902E5EED0}" type="presOf" srcId="{16AD4851-79EC-4960-A6A7-FEF7CB315B76}" destId="{DC9D8ADE-CFF6-401B-8F65-579A19082D26}" srcOrd="0" destOrd="0" presId="urn:microsoft.com/office/officeart/2005/8/layout/hierarchy2"/>
    <dgm:cxn modelId="{CC9F1B01-963A-4BBB-91DD-4709A85AE4F8}" srcId="{668E35D8-8E07-47F3-A369-5151D3F815CA}" destId="{1019F533-E94B-4E5C-A61D-EE719663700E}" srcOrd="4" destOrd="0" parTransId="{CBC6F0CB-2222-4946-B29F-C3E99AA8313F}" sibTransId="{91A035BB-4253-41A4-9DD3-8FB372F4EA59}"/>
    <dgm:cxn modelId="{EB237377-642A-42DE-8D4D-41301E4E7A61}" type="presOf" srcId="{3EA4AAF1-FF6D-4E94-B6FE-A15E593311E7}" destId="{6E1E0451-3D82-4670-B529-185C03AC3914}" srcOrd="0" destOrd="0" presId="urn:microsoft.com/office/officeart/2005/8/layout/hierarchy2"/>
    <dgm:cxn modelId="{2D1DC37A-66B5-4991-A111-6AF0A322937E}" type="presOf" srcId="{CBC6F0CB-2222-4946-B29F-C3E99AA8313F}" destId="{050099E6-3B72-433C-87EC-49C5CC26B9A0}" srcOrd="1" destOrd="0" presId="urn:microsoft.com/office/officeart/2005/8/layout/hierarchy2"/>
    <dgm:cxn modelId="{070325FE-2247-4327-946D-90F5366B609D}" type="presOf" srcId="{B7FE8842-7F79-4149-808A-D5A023228733}" destId="{449448FD-8504-4DD0-A9C6-3B7E7C34A332}" srcOrd="0" destOrd="0" presId="urn:microsoft.com/office/officeart/2005/8/layout/hierarchy2"/>
    <dgm:cxn modelId="{4A358F6E-E809-43F3-8B59-CCB83C038E72}" srcId="{668E35D8-8E07-47F3-A369-5151D3F815CA}" destId="{2B107065-EA43-4B05-B034-0BF3615E77AE}" srcOrd="1" destOrd="0" parTransId="{9E6AF8EE-AE46-4C0E-AA35-4ED56CB4F696}" sibTransId="{BC42FE75-F6F9-4D90-A6E4-FB12002E8E1D}"/>
    <dgm:cxn modelId="{98832E5E-8BED-4896-89E9-D3842A11EC1B}" type="presOf" srcId="{05F1F7AD-6D05-42B7-98F8-F92ACA0204FE}" destId="{E8D4CCBC-2BBF-417E-8334-B19D4F29AEA9}" srcOrd="0" destOrd="0" presId="urn:microsoft.com/office/officeart/2005/8/layout/hierarchy2"/>
    <dgm:cxn modelId="{FB9A1384-2F59-49AA-B0FC-BF198CC1A448}" srcId="{668E35D8-8E07-47F3-A369-5151D3F815CA}" destId="{DA8CB4BB-9FA8-446D-9685-46665E2DCE3E}" srcOrd="2" destOrd="0" parTransId="{C1420D74-7972-4CCD-BB9D-E53ECB814DEE}" sibTransId="{6E24AC6C-8C16-4858-BFB9-DFFE344C57E8}"/>
    <dgm:cxn modelId="{5265D032-5F06-44B4-8A4B-DAEC4C78EB93}" srcId="{668E35D8-8E07-47F3-A369-5151D3F815CA}" destId="{C9B9D20E-4C08-4E02-9201-FEB802DEF3F5}" srcOrd="3" destOrd="0" parTransId="{05F1F7AD-6D05-42B7-98F8-F92ACA0204FE}" sibTransId="{BFB66F0D-DFAD-4398-8DBA-8BC8846AE622}"/>
    <dgm:cxn modelId="{1F505E5E-138D-45F3-AD87-B60F44A5C453}" type="presOf" srcId="{9D3FE6EF-C69A-432E-9BA9-3ECB17DA5BB8}" destId="{FBC016C5-0BE0-4255-B00E-6869EB2E66A5}" srcOrd="1" destOrd="0" presId="urn:microsoft.com/office/officeart/2005/8/layout/hierarchy2"/>
    <dgm:cxn modelId="{0C4399BF-B9D6-43DA-AC3C-C2AA8509A830}" type="presOf" srcId="{C9B9D20E-4C08-4E02-9201-FEB802DEF3F5}" destId="{62914BF4-859F-4E91-AA5A-FA25B28A1E5B}" srcOrd="0" destOrd="0" presId="urn:microsoft.com/office/officeart/2005/8/layout/hierarchy2"/>
    <dgm:cxn modelId="{C670612E-3E32-4A96-B653-C26590CA14EE}" type="presParOf" srcId="{1C153BA1-BA3C-4D2F-96BA-3D67E09EEFCB}" destId="{0AB27B59-45AD-4763-816D-E4B87345B0E8}" srcOrd="0" destOrd="0" presId="urn:microsoft.com/office/officeart/2005/8/layout/hierarchy2"/>
    <dgm:cxn modelId="{A943C9AC-6795-49F2-B920-BB4A66FF61DB}" type="presParOf" srcId="{0AB27B59-45AD-4763-816D-E4B87345B0E8}" destId="{C80421E6-7A35-420F-A255-03DE8BF4F539}" srcOrd="0" destOrd="0" presId="urn:microsoft.com/office/officeart/2005/8/layout/hierarchy2"/>
    <dgm:cxn modelId="{2E55C1F4-32E5-4D07-B18C-0B5C402DBB4E}" type="presParOf" srcId="{0AB27B59-45AD-4763-816D-E4B87345B0E8}" destId="{4E7F3439-3B66-44E7-9EC1-48D930F0D172}" srcOrd="1" destOrd="0" presId="urn:microsoft.com/office/officeart/2005/8/layout/hierarchy2"/>
    <dgm:cxn modelId="{74736839-6B3A-481A-955C-C7A382D86D47}" type="presParOf" srcId="{4E7F3439-3B66-44E7-9EC1-48D930F0D172}" destId="{6E1E0451-3D82-4670-B529-185C03AC3914}" srcOrd="0" destOrd="0" presId="urn:microsoft.com/office/officeart/2005/8/layout/hierarchy2"/>
    <dgm:cxn modelId="{285099E6-3FB5-434C-ADAF-EB0832E37EE6}" type="presParOf" srcId="{6E1E0451-3D82-4670-B529-185C03AC3914}" destId="{F3D22C31-B06E-4527-B76E-FFB819EBDDF1}" srcOrd="0" destOrd="0" presId="urn:microsoft.com/office/officeart/2005/8/layout/hierarchy2"/>
    <dgm:cxn modelId="{E76D4454-B912-4505-BAA6-9E4A78F07BB5}" type="presParOf" srcId="{4E7F3439-3B66-44E7-9EC1-48D930F0D172}" destId="{61F1C978-F246-4117-BC3C-DF87E4B7D4B6}" srcOrd="1" destOrd="0" presId="urn:microsoft.com/office/officeart/2005/8/layout/hierarchy2"/>
    <dgm:cxn modelId="{EA574DC4-E32A-4DFF-8E2E-9B9048F523DC}" type="presParOf" srcId="{61F1C978-F246-4117-BC3C-DF87E4B7D4B6}" destId="{449448FD-8504-4DD0-A9C6-3B7E7C34A332}" srcOrd="0" destOrd="0" presId="urn:microsoft.com/office/officeart/2005/8/layout/hierarchy2"/>
    <dgm:cxn modelId="{68F510C8-2E09-415B-BB8C-D408540D302F}" type="presParOf" srcId="{61F1C978-F246-4117-BC3C-DF87E4B7D4B6}" destId="{88DD643A-B50A-4B8F-98FE-7A7815DFB180}" srcOrd="1" destOrd="0" presId="urn:microsoft.com/office/officeart/2005/8/layout/hierarchy2"/>
    <dgm:cxn modelId="{D056E4AC-6C6A-4BA9-89D3-0041AE72DD58}" type="presParOf" srcId="{4E7F3439-3B66-44E7-9EC1-48D930F0D172}" destId="{620D7349-53A6-4EFC-AB32-5C996730953C}" srcOrd="2" destOrd="0" presId="urn:microsoft.com/office/officeart/2005/8/layout/hierarchy2"/>
    <dgm:cxn modelId="{022C89BA-5826-473B-9BDF-1DFE6C2F4C13}" type="presParOf" srcId="{620D7349-53A6-4EFC-AB32-5C996730953C}" destId="{37F73615-A4DA-49B7-8857-5A45AAE36E09}" srcOrd="0" destOrd="0" presId="urn:microsoft.com/office/officeart/2005/8/layout/hierarchy2"/>
    <dgm:cxn modelId="{81E1D8AD-FB76-4F9B-B974-B66514B9E1EB}" type="presParOf" srcId="{4E7F3439-3B66-44E7-9EC1-48D930F0D172}" destId="{D116FB75-1366-45B0-B841-79FFEC7BE078}" srcOrd="3" destOrd="0" presId="urn:microsoft.com/office/officeart/2005/8/layout/hierarchy2"/>
    <dgm:cxn modelId="{764DF49A-EF29-45A8-A43A-E8A3FBD4C18F}" type="presParOf" srcId="{D116FB75-1366-45B0-B841-79FFEC7BE078}" destId="{C90871D7-BBB4-458E-8CCD-88DB6955274F}" srcOrd="0" destOrd="0" presId="urn:microsoft.com/office/officeart/2005/8/layout/hierarchy2"/>
    <dgm:cxn modelId="{96A16848-0BC8-4F2B-8BEA-4C251F9F67E4}" type="presParOf" srcId="{D116FB75-1366-45B0-B841-79FFEC7BE078}" destId="{B34EDF7E-5BCC-4795-B4F2-D9C68BB6AE0C}" srcOrd="1" destOrd="0" presId="urn:microsoft.com/office/officeart/2005/8/layout/hierarchy2"/>
    <dgm:cxn modelId="{4375C84E-E637-4D8B-A995-AE5544066C3D}" type="presParOf" srcId="{4E7F3439-3B66-44E7-9EC1-48D930F0D172}" destId="{B4395925-670C-4CEE-8A31-36D4DC66E252}" srcOrd="4" destOrd="0" presId="urn:microsoft.com/office/officeart/2005/8/layout/hierarchy2"/>
    <dgm:cxn modelId="{B4DE4AA3-32E4-4765-904E-4BA2DE50C998}" type="presParOf" srcId="{B4395925-670C-4CEE-8A31-36D4DC66E252}" destId="{EC8082D4-99E7-4A5B-8F07-C67DCF341B28}" srcOrd="0" destOrd="0" presId="urn:microsoft.com/office/officeart/2005/8/layout/hierarchy2"/>
    <dgm:cxn modelId="{56FE685E-5D31-422E-9CC2-5B5497519776}" type="presParOf" srcId="{4E7F3439-3B66-44E7-9EC1-48D930F0D172}" destId="{C6A09911-C124-43EA-AB73-06CB8F5BD669}" srcOrd="5" destOrd="0" presId="urn:microsoft.com/office/officeart/2005/8/layout/hierarchy2"/>
    <dgm:cxn modelId="{73520F8B-4BBD-4C72-956C-08747C5D3839}" type="presParOf" srcId="{C6A09911-C124-43EA-AB73-06CB8F5BD669}" destId="{8BE329C0-6E90-4223-ADBB-B3B415C060E1}" srcOrd="0" destOrd="0" presId="urn:microsoft.com/office/officeart/2005/8/layout/hierarchy2"/>
    <dgm:cxn modelId="{A78ADE20-08BA-41FE-99DC-6C5C4C762AB1}" type="presParOf" srcId="{C6A09911-C124-43EA-AB73-06CB8F5BD669}" destId="{377E7B76-8AC5-4A24-8E43-B44A5F5A3AA6}" srcOrd="1" destOrd="0" presId="urn:microsoft.com/office/officeart/2005/8/layout/hierarchy2"/>
    <dgm:cxn modelId="{CD7C178A-1D9D-481A-91C5-2D44CEA57C13}" type="presParOf" srcId="{4E7F3439-3B66-44E7-9EC1-48D930F0D172}" destId="{E8D4CCBC-2BBF-417E-8334-B19D4F29AEA9}" srcOrd="6" destOrd="0" presId="urn:microsoft.com/office/officeart/2005/8/layout/hierarchy2"/>
    <dgm:cxn modelId="{1E6D625B-F2AE-4B9C-AAE9-E5FEEC2D3CAB}" type="presParOf" srcId="{E8D4CCBC-2BBF-417E-8334-B19D4F29AEA9}" destId="{A8909853-9746-48C8-A0C6-0511DAD4269F}" srcOrd="0" destOrd="0" presId="urn:microsoft.com/office/officeart/2005/8/layout/hierarchy2"/>
    <dgm:cxn modelId="{50DFC5C8-F90A-41D6-831A-0BE90C516FE9}" type="presParOf" srcId="{4E7F3439-3B66-44E7-9EC1-48D930F0D172}" destId="{B7BFD2E8-FF7E-44C5-8D16-5C06CB8EA2A5}" srcOrd="7" destOrd="0" presId="urn:microsoft.com/office/officeart/2005/8/layout/hierarchy2"/>
    <dgm:cxn modelId="{504227A7-D719-4609-A4AA-89F4330E40D2}" type="presParOf" srcId="{B7BFD2E8-FF7E-44C5-8D16-5C06CB8EA2A5}" destId="{62914BF4-859F-4E91-AA5A-FA25B28A1E5B}" srcOrd="0" destOrd="0" presId="urn:microsoft.com/office/officeart/2005/8/layout/hierarchy2"/>
    <dgm:cxn modelId="{10F9C5F1-A448-4DDC-BCDF-2E8C82EEBE78}" type="presParOf" srcId="{B7BFD2E8-FF7E-44C5-8D16-5C06CB8EA2A5}" destId="{5A8DFA67-3173-41B6-92C2-87E1756458A3}" srcOrd="1" destOrd="0" presId="urn:microsoft.com/office/officeart/2005/8/layout/hierarchy2"/>
    <dgm:cxn modelId="{822BEC34-4381-41E6-B7CD-0F6DA5A03BB1}" type="presParOf" srcId="{4E7F3439-3B66-44E7-9EC1-48D930F0D172}" destId="{6BE7A9ED-6E31-481E-9B46-AF6EC0F24787}" srcOrd="8" destOrd="0" presId="urn:microsoft.com/office/officeart/2005/8/layout/hierarchy2"/>
    <dgm:cxn modelId="{1B986E99-A90C-414B-80B8-221D7FA8FC82}" type="presParOf" srcId="{6BE7A9ED-6E31-481E-9B46-AF6EC0F24787}" destId="{050099E6-3B72-433C-87EC-49C5CC26B9A0}" srcOrd="0" destOrd="0" presId="urn:microsoft.com/office/officeart/2005/8/layout/hierarchy2"/>
    <dgm:cxn modelId="{ECCD380C-7B1D-42F1-BEFB-BA3D717F25F7}" type="presParOf" srcId="{4E7F3439-3B66-44E7-9EC1-48D930F0D172}" destId="{17BB9F98-882F-414A-8092-7F7DC90E5D67}" srcOrd="9" destOrd="0" presId="urn:microsoft.com/office/officeart/2005/8/layout/hierarchy2"/>
    <dgm:cxn modelId="{8867EECB-CA95-46E8-87C2-11DDDE0E3F82}" type="presParOf" srcId="{17BB9F98-882F-414A-8092-7F7DC90E5D67}" destId="{09C46AC6-BE9A-4D5B-8581-97E24C04B82D}" srcOrd="0" destOrd="0" presId="urn:microsoft.com/office/officeart/2005/8/layout/hierarchy2"/>
    <dgm:cxn modelId="{991CCE73-9FE3-44C3-971D-35A02FC9828F}" type="presParOf" srcId="{17BB9F98-882F-414A-8092-7F7DC90E5D67}" destId="{80C98E5E-BEF9-4742-9C68-B52A06694618}" srcOrd="1" destOrd="0" presId="urn:microsoft.com/office/officeart/2005/8/layout/hierarchy2"/>
    <dgm:cxn modelId="{AE305368-5655-4468-A810-A4AAEA0D18AF}" type="presParOf" srcId="{4E7F3439-3B66-44E7-9EC1-48D930F0D172}" destId="{24FD2D8F-CEDD-4B49-98A6-C009F9CB7488}" srcOrd="10" destOrd="0" presId="urn:microsoft.com/office/officeart/2005/8/layout/hierarchy2"/>
    <dgm:cxn modelId="{2F190127-8C5E-4368-A9DB-468EEE29E01A}" type="presParOf" srcId="{24FD2D8F-CEDD-4B49-98A6-C009F9CB7488}" destId="{FBC016C5-0BE0-4255-B00E-6869EB2E66A5}" srcOrd="0" destOrd="0" presId="urn:microsoft.com/office/officeart/2005/8/layout/hierarchy2"/>
    <dgm:cxn modelId="{D6A60E73-E599-459C-B326-A422906215C6}" type="presParOf" srcId="{4E7F3439-3B66-44E7-9EC1-48D930F0D172}" destId="{8CC954AC-AD0D-4CE5-B179-BBDDD83A6D5E}" srcOrd="11" destOrd="0" presId="urn:microsoft.com/office/officeart/2005/8/layout/hierarchy2"/>
    <dgm:cxn modelId="{EA3EEDEA-B96A-433D-A08F-7252BD114CDD}" type="presParOf" srcId="{8CC954AC-AD0D-4CE5-B179-BBDDD83A6D5E}" destId="{DC9D8ADE-CFF6-401B-8F65-579A19082D26}" srcOrd="0" destOrd="0" presId="urn:microsoft.com/office/officeart/2005/8/layout/hierarchy2"/>
    <dgm:cxn modelId="{A6A40865-6C36-4FE1-A2CA-D587B0B5D788}" type="presParOf" srcId="{8CC954AC-AD0D-4CE5-B179-BBDDD83A6D5E}" destId="{7F3A1B0D-6960-40C8-B259-91477164E142}" srcOrd="1" destOrd="0" presId="urn:microsoft.com/office/officeart/2005/8/layout/hierarchy2"/>
    <dgm:cxn modelId="{457C2576-056B-47B6-A38D-A22219000AAB}" type="presParOf" srcId="{4E7F3439-3B66-44E7-9EC1-48D930F0D172}" destId="{99CED00D-B375-4FC6-94AB-9F3FAA8A6A84}" srcOrd="12" destOrd="0" presId="urn:microsoft.com/office/officeart/2005/8/layout/hierarchy2"/>
    <dgm:cxn modelId="{A1BAFB40-2C04-4AC2-9004-417DF9AC7BE9}" type="presParOf" srcId="{99CED00D-B375-4FC6-94AB-9F3FAA8A6A84}" destId="{29317D76-7BBA-4A49-B500-44E231091BEB}" srcOrd="0" destOrd="0" presId="urn:microsoft.com/office/officeart/2005/8/layout/hierarchy2"/>
    <dgm:cxn modelId="{33D62822-9F08-4B82-9A6F-A77B9B3A0644}" type="presParOf" srcId="{4E7F3439-3B66-44E7-9EC1-48D930F0D172}" destId="{3CDD252C-062B-41E2-B16B-CFD27BD62832}" srcOrd="13" destOrd="0" presId="urn:microsoft.com/office/officeart/2005/8/layout/hierarchy2"/>
    <dgm:cxn modelId="{7F4B0FFF-9929-4A52-B1A8-87FE0DC12473}" type="presParOf" srcId="{3CDD252C-062B-41E2-B16B-CFD27BD62832}" destId="{61383B83-CAEE-4A25-8629-73621001F269}" srcOrd="0" destOrd="0" presId="urn:microsoft.com/office/officeart/2005/8/layout/hierarchy2"/>
    <dgm:cxn modelId="{9452ADB0-3E77-42E3-9345-22D06F26A0ED}" type="presParOf" srcId="{3CDD252C-062B-41E2-B16B-CFD27BD62832}" destId="{C9004D6E-19C6-42A5-B3EB-1FAAA9D4AFDD}"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40.wmf"/><Relationship Id="rId1" Type="http://schemas.openxmlformats.org/officeDocument/2006/relationships/image" Target="../media/image3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22</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35889838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23</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13671048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24</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35599173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25</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15461134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26</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13839340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27</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23311529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28</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13045857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29</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12908870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pPr lvl="1"/>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30</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14444845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31</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37603588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32</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33402770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514F3EA-34B6-45A9-AEA7-FC13E99D706E}"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40945448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lnSpc>
                <a:spcPct val="90000"/>
              </a:lnSpc>
              <a:spcBef>
                <a:spcPct val="20000"/>
              </a:spcBef>
              <a:buClr>
                <a:schemeClr val="tx2"/>
              </a:buClr>
              <a:buSzPct val="100000"/>
              <a:buBlip>
                <a:blip r:embed="rId3"/>
              </a:buBlip>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241F407-5CBB-44E7-85FE-7E88AF30AEDC}"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6566047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241F407-5CBB-44E7-85FE-7E88AF30AEDC}"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6069831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241F407-5CBB-44E7-85FE-7E88AF30AEDC}"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27548793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241F407-5CBB-44E7-85FE-7E88AF30AEDC}"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42846141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40</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27408832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41</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12944799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42</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34342460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85000" lnSpcReduction="20000"/>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43</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1981459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3</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11811769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44</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37990686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45</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32444080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46</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21413743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4513FB31-291B-419E-8538-59F1022DAD1F}" type="datetime1">
              <a:rPr lang="en-US" smtClean="0">
                <a:solidFill>
                  <a:prstClr val="black"/>
                </a:solidFill>
              </a:rPr>
              <a:pPr/>
              <a:t>12/6/2012</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47</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Office</a:t>
            </a:r>
            <a:endParaRPr lang="en-US" dirty="0">
              <a:solidFill>
                <a:prstClr val="black"/>
              </a:solidFill>
            </a:endParaRPr>
          </a:p>
        </p:txBody>
      </p:sp>
      <p:sp>
        <p:nvSpPr>
          <p:cNvPr id="7" name="Footer Placeholder 6"/>
          <p:cNvSpPr>
            <a:spLocks noGrp="1"/>
          </p:cNvSpPr>
          <p:nvPr>
            <p:ph type="ftr" sz="quarter" idx="13"/>
          </p:nvPr>
        </p:nvSpPr>
        <p:spPr/>
        <p:txBody>
          <a:bodyPr/>
          <a:lstStyle/>
          <a:p>
            <a:pPr marL="236179" defTabSz="931467" eaLnBrk="0" hangingPunct="0"/>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defTabSz="931467" eaLnBrk="0" hangingPunct="0"/>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3720656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48</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42096838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49</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181169466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10:05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52</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25531594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4</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35853136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5</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40246188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6</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14989604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16</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16844677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70000" lnSpcReduction="20000"/>
          </a:bodyPr>
          <a:lstStyle/>
          <a:p>
            <a:pPr marL="109306" lvl="1" indent="0">
              <a:buNone/>
            </a:pPr>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17</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16885393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70000" lnSpcReduction="20000"/>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21</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255214810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emf"/></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1" y="1028409"/>
            <a:ext cx="2103437" cy="461665"/>
          </a:xfrm>
        </p:spPr>
        <p:txBody>
          <a:bodyPr/>
          <a:lstStyle>
            <a:lvl1pPr marL="0" indent="0" algn="r" defTabSz="932742"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40" y="3954465"/>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40" y="3954464"/>
            <a:ext cx="7315200" cy="1371579"/>
          </a:xfrm>
          <a:noFill/>
        </p:spPr>
        <p:txBody>
          <a:bodyPr lIns="146274" tIns="91422" rIns="146274" bIns="91422"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74" tIns="109707" rIns="146274" bIns="10970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9"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3263534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9" y="6183606"/>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222">
                <a:defRPr/>
              </a:pPr>
              <a:endParaRPr lang="en-US" kern="0" smtClean="0">
                <a:solidFill>
                  <a:sysClr val="windowText" lastClr="000000"/>
                </a:solidFill>
              </a:endParaRPr>
            </a:p>
          </p:txBody>
        </p:sp>
      </p:grpSp>
    </p:spTree>
    <p:extLst>
      <p:ext uri="{BB962C8B-B14F-4D97-AF65-F5344CB8AC3E}">
        <p14:creationId xmlns:p14="http://schemas.microsoft.com/office/powerpoint/2010/main" val="182237442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4"/>
            <a:ext cx="8228300" cy="1371579"/>
          </a:xfrm>
          <a:noFill/>
        </p:spPr>
        <p:txBody>
          <a:bodyPr tIns="91422" bIns="91422"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44" tIns="146274" rIns="182844" bIns="14627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1792527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1" y="3954464"/>
            <a:ext cx="8229599" cy="1371579"/>
          </a:xfrm>
          <a:noFill/>
        </p:spPr>
        <p:txBody>
          <a:bodyPr tIns="91422" bIns="91422"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75668996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726107246"/>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67108860"/>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96369123"/>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40707002"/>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74625871"/>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31536965"/>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78762763"/>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68249780"/>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97769845"/>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10550727"/>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57016409"/>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93873043"/>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7673632"/>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2434815"/>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6583527"/>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4265324"/>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0" y="1221159"/>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5"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3"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0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68960449"/>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456" indent="-290456">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88" indent="-280932">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4" indent="-290456">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399" indent="-228555">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55" indent="-228555">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27" tIns="77713" rIns="155427" bIns="77713"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513243423"/>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98263775"/>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00993122"/>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99957125"/>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76072885"/>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61601861"/>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0138141"/>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64193646"/>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93563404"/>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74149424"/>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0081157"/>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0" y="1221159"/>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5"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3"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0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44302636"/>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373098991"/>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067855389"/>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image" Target="../media/image7.png"/><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65089439"/>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5">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75493989"/>
      </p:ext>
    </p:extLst>
  </p:cSld>
  <p:clrMap bg1="lt1" tx1="dk1" bg2="lt2" tx2="dk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 id="2147484239" r:id="rId11"/>
    <p:sldLayoutId id="2147484240" r:id="rId12"/>
    <p:sldLayoutId id="2147484241" r:id="rId13"/>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9.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9.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9.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59.xml"/></Relationships>
</file>

<file path=ppt/slides/_rels/slide14.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20.png"/><Relationship Id="rId7" Type="http://schemas.openxmlformats.org/officeDocument/2006/relationships/image" Target="../media/image22.png"/><Relationship Id="rId2" Type="http://schemas.openxmlformats.org/officeDocument/2006/relationships/image" Target="../media/image19.png"/><Relationship Id="rId1" Type="http://schemas.openxmlformats.org/officeDocument/2006/relationships/slideLayout" Target="../slideLayouts/slideLayout59.xml"/><Relationship Id="rId6" Type="http://schemas.microsoft.com/office/2007/relationships/hdphoto" Target="../media/hdphoto2.wdp"/><Relationship Id="rId5" Type="http://schemas.openxmlformats.org/officeDocument/2006/relationships/image" Target="../media/image21.png"/><Relationship Id="rId10" Type="http://schemas.microsoft.com/office/2007/relationships/hdphoto" Target="../media/hdphoto4.wdp"/><Relationship Id="rId4" Type="http://schemas.microsoft.com/office/2007/relationships/hdphoto" Target="../media/hdphoto1.wdp"/><Relationship Id="rId9" Type="http://schemas.openxmlformats.org/officeDocument/2006/relationships/image" Target="../media/image2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6.xml.rels><?xml version="1.0" encoding="UTF-8" standalone="yes"?>
<Relationships xmlns="http://schemas.openxmlformats.org/package/2006/relationships"><Relationship Id="rId3" Type="http://schemas.openxmlformats.org/officeDocument/2006/relationships/hyperlink" Target="http://partner.microsoft.com/" TargetMode="External"/><Relationship Id="rId2" Type="http://schemas.openxmlformats.org/officeDocument/2006/relationships/notesSlide" Target="../notesSlides/notesSlide7.xml"/><Relationship Id="rId1" Type="http://schemas.openxmlformats.org/officeDocument/2006/relationships/slideLayout" Target="../slideLayouts/slideLayout59.xml"/><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9.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9.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5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9.xml"/></Relationships>
</file>

<file path=ppt/slides/_rels/slide22.xml.rels><?xml version="1.0" encoding="UTF-8" standalone="yes"?>
<Relationships xmlns="http://schemas.openxmlformats.org/package/2006/relationships"><Relationship Id="rId3" Type="http://schemas.openxmlformats.org/officeDocument/2006/relationships/hyperlink" Target="http://blogs.office.com/b/project/" TargetMode="External"/><Relationship Id="rId2" Type="http://schemas.openxmlformats.org/officeDocument/2006/relationships/notesSlide" Target="../notesSlides/notesSlide10.xml"/><Relationship Id="rId1" Type="http://schemas.openxmlformats.org/officeDocument/2006/relationships/slideLayout" Target="../slideLayouts/slideLayout59.xml"/><Relationship Id="rId4" Type="http://schemas.openxmlformats.org/officeDocument/2006/relationships/hyperlink" Target="http://blogs.technet.com/b/seanearp/"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59.xml"/><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9.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59.xml"/><Relationship Id="rId4" Type="http://schemas.microsoft.com/office/2007/relationships/hdphoto" Target="../media/hdphoto5.wdp"/></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59.xml"/><Relationship Id="rId4" Type="http://schemas.microsoft.com/office/2007/relationships/hdphoto" Target="../media/hdphoto6.wdp"/></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9.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59.xml"/><Relationship Id="rId6" Type="http://schemas.microsoft.com/office/2007/relationships/hdphoto" Target="../media/hdphoto8.wdp"/><Relationship Id="rId5" Type="http://schemas.openxmlformats.org/officeDocument/2006/relationships/image" Target="../media/image33.png"/><Relationship Id="rId4" Type="http://schemas.microsoft.com/office/2007/relationships/hdphoto" Target="../media/hdphoto7.wdp"/></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59.xml"/><Relationship Id="rId4" Type="http://schemas.microsoft.com/office/2007/relationships/hdphoto" Target="../media/hdphoto9.wdp"/></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9.xml"/></Relationships>
</file>

<file path=ppt/slides/_rels/slide3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9.xml"/><Relationship Id="rId1" Type="http://schemas.openxmlformats.org/officeDocument/2006/relationships/slideLayout" Target="../slideLayouts/slideLayout5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9.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9.xml"/></Relationships>
</file>

<file path=ppt/slides/_rels/slide3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9.xml"/></Relationships>
</file>

<file path=ppt/slides/_rels/slide38.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24.xml"/><Relationship Id="rId1" Type="http://schemas.openxmlformats.org/officeDocument/2006/relationships/slideLayout" Target="../slideLayouts/slideLayout59.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openxmlformats.org/officeDocument/2006/relationships/image" Target="../media/image40.wmf"/><Relationship Id="rId2" Type="http://schemas.openxmlformats.org/officeDocument/2006/relationships/slideLayout" Target="../slideLayouts/slideLayout59.xml"/><Relationship Id="rId1" Type="http://schemas.openxmlformats.org/officeDocument/2006/relationships/vmlDrawing" Target="../drawings/vmlDrawing3.vml"/><Relationship Id="rId6" Type="http://schemas.openxmlformats.org/officeDocument/2006/relationships/oleObject" Target="../embeddings/oleObject4.bin"/><Relationship Id="rId5" Type="http://schemas.openxmlformats.org/officeDocument/2006/relationships/image" Target="../media/image39.wmf"/><Relationship Id="rId4" Type="http://schemas.openxmlformats.org/officeDocument/2006/relationships/oleObject" Target="../embeddings/oleObject3.bin"/></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59.xml"/><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9.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9.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4.xml"/></Relationships>
</file>

<file path=ppt/slides/_rels/slide48.xml.rels><?xml version="1.0" encoding="UTF-8" standalone="yes"?>
<Relationships xmlns="http://schemas.openxmlformats.org/package/2006/relationships"><Relationship Id="rId8" Type="http://schemas.openxmlformats.org/officeDocument/2006/relationships/hyperlink" Target="http://myspc.mssharepointconference.com/Sessions/Details/714" TargetMode="External"/><Relationship Id="rId3" Type="http://schemas.openxmlformats.org/officeDocument/2006/relationships/hyperlink" Target="http://myspc.mssharepointconference.com/Sessions/Details/897" TargetMode="External"/><Relationship Id="rId7" Type="http://schemas.openxmlformats.org/officeDocument/2006/relationships/hyperlink" Target="http://myspc.mssharepointconference.com/Sessions/Details/498" TargetMode="External"/><Relationship Id="rId2" Type="http://schemas.openxmlformats.org/officeDocument/2006/relationships/notesSlide" Target="../notesSlides/notesSlide34.xml"/><Relationship Id="rId1" Type="http://schemas.openxmlformats.org/officeDocument/2006/relationships/slideLayout" Target="../slideLayouts/slideLayout59.xml"/><Relationship Id="rId6" Type="http://schemas.openxmlformats.org/officeDocument/2006/relationships/hyperlink" Target="http://myspc.mssharepointconference.com/Sessions/Details/511" TargetMode="External"/><Relationship Id="rId11" Type="http://schemas.openxmlformats.org/officeDocument/2006/relationships/hyperlink" Target="http://myspc.mssharepointconference.com/Sessions/Details/517" TargetMode="External"/><Relationship Id="rId5" Type="http://schemas.openxmlformats.org/officeDocument/2006/relationships/hyperlink" Target="http://myspc.mssharepointconference.com/Sessions/Details/521" TargetMode="External"/><Relationship Id="rId10" Type="http://schemas.openxmlformats.org/officeDocument/2006/relationships/hyperlink" Target="http://myspc.mssharepointconference.com/Sessions/Details/542" TargetMode="External"/><Relationship Id="rId4" Type="http://schemas.openxmlformats.org/officeDocument/2006/relationships/hyperlink" Target="http://myspc.mssharepointconference.com/Sessions/Details/577" TargetMode="External"/><Relationship Id="rId9" Type="http://schemas.openxmlformats.org/officeDocument/2006/relationships/hyperlink" Target="http://myspc.mssharepointconference.com/Sessions/Details/514" TargetMode="External"/></Relationships>
</file>

<file path=ppt/slides/_rels/slide49.xml.rels><?xml version="1.0" encoding="UTF-8" standalone="yes"?>
<Relationships xmlns="http://schemas.openxmlformats.org/package/2006/relationships"><Relationship Id="rId3" Type="http://schemas.openxmlformats.org/officeDocument/2006/relationships/hyperlink" Target="http://www.microsoft.com/casestudies/Microsoft-Project-Server-2010/Microsoft-IT/Microsoft-IT-Cuts-Costs-Gains-Greater-Consistency-with-Project-Planning-Software/4000008422" TargetMode="External"/><Relationship Id="rId2" Type="http://schemas.openxmlformats.org/officeDocument/2006/relationships/notesSlide" Target="../notesSlides/notesSlide35.xml"/><Relationship Id="rId1" Type="http://schemas.openxmlformats.org/officeDocument/2006/relationships/slideLayout" Target="../slideLayouts/slideLayout5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9.xml"/><Relationship Id="rId1" Type="http://schemas.openxmlformats.org/officeDocument/2006/relationships/vmlDrawing" Target="../drawings/vmlDrawing1.vml"/><Relationship Id="rId5" Type="http://schemas.openxmlformats.org/officeDocument/2006/relationships/image" Target="../media/image10.wmf"/><Relationship Id="rId4" Type="http://schemas.openxmlformats.org/officeDocument/2006/relationships/oleObject" Target="../embeddings/oleObject1.bin"/></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5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myspc.sharepointconference.com/" TargetMode="External"/><Relationship Id="rId1" Type="http://schemas.openxmlformats.org/officeDocument/2006/relationships/slideLayout" Target="../slideLayouts/slideLayout65.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5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6.xml"/><Relationship Id="rId1" Type="http://schemas.openxmlformats.org/officeDocument/2006/relationships/slideLayout" Target="../slideLayouts/slideLayout5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9.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9.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9.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59.xml"/><Relationship Id="rId1" Type="http://schemas.openxmlformats.org/officeDocument/2006/relationships/vmlDrawing" Target="../drawings/vmlDrawing2.vml"/><Relationship Id="rId5" Type="http://schemas.openxmlformats.org/officeDocument/2006/relationships/image" Target="../media/image13.png"/><Relationship Id="rId4" Type="http://schemas.openxmlformats.org/officeDocument/2006/relationships/image" Target="../media/image10.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152128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06363" y="-25867"/>
            <a:ext cx="13076292" cy="7020392"/>
          </a:xfrm>
          <a:prstGeom prst="rect">
            <a:avLst/>
          </a:prstGeom>
        </p:spPr>
      </p:pic>
    </p:spTree>
    <p:extLst>
      <p:ext uri="{BB962C8B-B14F-4D97-AF65-F5344CB8AC3E}">
        <p14:creationId xmlns:p14="http://schemas.microsoft.com/office/powerpoint/2010/main" val="4271839093"/>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4067" y="-12418"/>
            <a:ext cx="12487275" cy="6780581"/>
          </a:xfrm>
          <a:prstGeom prst="rect">
            <a:avLst/>
          </a:prstGeom>
        </p:spPr>
      </p:pic>
    </p:spTree>
    <p:extLst>
      <p:ext uri="{BB962C8B-B14F-4D97-AF65-F5344CB8AC3E}">
        <p14:creationId xmlns:p14="http://schemas.microsoft.com/office/powerpoint/2010/main" val="2280019885"/>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896850" cy="7143750"/>
          </a:xfrm>
          <a:prstGeom prst="rect">
            <a:avLst/>
          </a:prstGeom>
        </p:spPr>
      </p:pic>
    </p:spTree>
    <p:extLst>
      <p:ext uri="{BB962C8B-B14F-4D97-AF65-F5344CB8AC3E}">
        <p14:creationId xmlns:p14="http://schemas.microsoft.com/office/powerpoint/2010/main" val="2807846386"/>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smtClean="0"/>
              <a:t>Adding PWA</a:t>
            </a:r>
            <a:endParaRPr lang="en-US" b="1" dirty="0"/>
          </a:p>
        </p:txBody>
      </p:sp>
      <p:pic>
        <p:nvPicPr>
          <p:cNvPr id="2" name="Picture 1"/>
          <p:cNvPicPr>
            <a:picLocks noChangeAspect="1"/>
          </p:cNvPicPr>
          <p:nvPr/>
        </p:nvPicPr>
        <p:blipFill>
          <a:blip r:embed="rId2"/>
          <a:stretch>
            <a:fillRect/>
          </a:stretch>
        </p:blipFill>
        <p:spPr>
          <a:xfrm>
            <a:off x="6370639" y="68262"/>
            <a:ext cx="5989209" cy="6875463"/>
          </a:xfrm>
          <a:prstGeom prst="rect">
            <a:avLst/>
          </a:prstGeom>
          <a:ln>
            <a:solidFill>
              <a:schemeClr val="tx1">
                <a:lumMod val="75000"/>
              </a:schemeClr>
            </a:solidFill>
          </a:ln>
        </p:spPr>
      </p:pic>
      <p:sp>
        <p:nvSpPr>
          <p:cNvPr id="4" name="Rectangle 3"/>
          <p:cNvSpPr/>
          <p:nvPr/>
        </p:nvSpPr>
        <p:spPr bwMode="auto">
          <a:xfrm>
            <a:off x="6446837" y="5707064"/>
            <a:ext cx="5410200" cy="304800"/>
          </a:xfrm>
          <a:prstGeom prst="rect">
            <a:avLst/>
          </a:prstGeom>
          <a:solidFill>
            <a:schemeClr val="bg1"/>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5" name="Picture 4"/>
          <p:cNvPicPr>
            <a:picLocks noChangeAspect="1"/>
          </p:cNvPicPr>
          <p:nvPr/>
        </p:nvPicPr>
        <p:blipFill>
          <a:blip r:embed="rId3"/>
          <a:stretch>
            <a:fillRect/>
          </a:stretch>
        </p:blipFill>
        <p:spPr>
          <a:xfrm>
            <a:off x="195465" y="2430462"/>
            <a:ext cx="6022774" cy="1809012"/>
          </a:xfrm>
          <a:prstGeom prst="rect">
            <a:avLst/>
          </a:prstGeom>
          <a:ln>
            <a:solidFill>
              <a:schemeClr val="tx1"/>
            </a:solidFill>
          </a:ln>
        </p:spPr>
      </p:pic>
    </p:spTree>
    <p:extLst>
      <p:ext uri="{BB962C8B-B14F-4D97-AF65-F5344CB8AC3E}">
        <p14:creationId xmlns:p14="http://schemas.microsoft.com/office/powerpoint/2010/main" val="2780611868"/>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0162" y="-7936"/>
            <a:ext cx="11889564" cy="917575"/>
          </a:xfrm>
        </p:spPr>
        <p:txBody>
          <a:bodyPr/>
          <a:lstStyle/>
          <a:p>
            <a:r>
              <a:rPr lang="en-US" dirty="0" smtClean="0"/>
              <a:t>Internal Project Community</a:t>
            </a:r>
            <a:endParaRPr lang="en-US" dirty="0"/>
          </a:p>
        </p:txBody>
      </p:sp>
      <p:pic>
        <p:nvPicPr>
          <p:cNvPr id="2" name="Picture 1"/>
          <p:cNvPicPr>
            <a:picLocks noChangeAspect="1"/>
          </p:cNvPicPr>
          <p:nvPr/>
        </p:nvPicPr>
        <p:blipFill>
          <a:blip r:embed="rId2"/>
          <a:stretch>
            <a:fillRect/>
          </a:stretch>
        </p:blipFill>
        <p:spPr>
          <a:xfrm>
            <a:off x="1294997" y="909639"/>
            <a:ext cx="9480954" cy="5849951"/>
          </a:xfrm>
          <a:prstGeom prst="rect">
            <a:avLst/>
          </a:prstGeom>
          <a:ln>
            <a:solidFill>
              <a:schemeClr val="tx1"/>
            </a:solidFill>
          </a:ln>
        </p:spPr>
      </p:pic>
      <p:pic>
        <p:nvPicPr>
          <p:cNvPr id="5" name="Picture 4"/>
          <p:cNvPicPr>
            <a:picLocks noChangeAspect="1"/>
          </p:cNvPicPr>
          <p:nvPr/>
        </p:nvPicPr>
        <p:blipFill>
          <a:blip r:embed="rId3">
            <a:extLst>
              <a:ext uri="{BEBA8EAE-BF5A-486C-A8C5-ECC9F3942E4B}">
                <a14:imgProps xmlns:a14="http://schemas.microsoft.com/office/drawing/2010/main">
                  <a14:imgLayer r:embed="rId4">
                    <a14:imgEffect>
                      <a14:artisticBlur radius="4"/>
                    </a14:imgEffect>
                  </a14:imgLayer>
                </a14:imgProps>
              </a:ext>
            </a:extLst>
          </a:blip>
          <a:stretch>
            <a:fillRect/>
          </a:stretch>
        </p:blipFill>
        <p:spPr>
          <a:xfrm>
            <a:off x="3017839" y="3192462"/>
            <a:ext cx="5029200" cy="1290562"/>
          </a:xfrm>
          <a:prstGeom prst="rect">
            <a:avLst/>
          </a:prstGeom>
        </p:spPr>
      </p:pic>
      <p:pic>
        <p:nvPicPr>
          <p:cNvPr id="6" name="Picture 5"/>
          <p:cNvPicPr>
            <a:picLocks noChangeAspect="1"/>
          </p:cNvPicPr>
          <p:nvPr/>
        </p:nvPicPr>
        <p:blipFill>
          <a:blip r:embed="rId5">
            <a:extLst>
              <a:ext uri="{BEBA8EAE-BF5A-486C-A8C5-ECC9F3942E4B}">
                <a14:imgProps xmlns:a14="http://schemas.microsoft.com/office/drawing/2010/main">
                  <a14:imgLayer r:embed="rId6">
                    <a14:imgEffect>
                      <a14:artisticBlur radius="5"/>
                    </a14:imgEffect>
                  </a14:imgLayer>
                </a14:imgProps>
              </a:ext>
            </a:extLst>
          </a:blip>
          <a:stretch>
            <a:fillRect/>
          </a:stretch>
        </p:blipFill>
        <p:spPr>
          <a:xfrm>
            <a:off x="2956300" y="5882434"/>
            <a:ext cx="5700339" cy="523090"/>
          </a:xfrm>
          <a:prstGeom prst="rect">
            <a:avLst/>
          </a:prstGeom>
        </p:spPr>
      </p:pic>
      <p:pic>
        <p:nvPicPr>
          <p:cNvPr id="7" name="Picture 6"/>
          <p:cNvPicPr>
            <a:picLocks noChangeAspect="1"/>
          </p:cNvPicPr>
          <p:nvPr/>
        </p:nvPicPr>
        <p:blipFill>
          <a:blip r:embed="rId7">
            <a:extLst>
              <a:ext uri="{BEBA8EAE-BF5A-486C-A8C5-ECC9F3942E4B}">
                <a14:imgProps xmlns:a14="http://schemas.microsoft.com/office/drawing/2010/main">
                  <a14:imgLayer r:embed="rId8">
                    <a14:imgEffect>
                      <a14:artisticBlur radius="5"/>
                    </a14:imgEffect>
                  </a14:imgLayer>
                </a14:imgProps>
              </a:ext>
            </a:extLst>
          </a:blip>
          <a:stretch>
            <a:fillRect/>
          </a:stretch>
        </p:blipFill>
        <p:spPr>
          <a:xfrm>
            <a:off x="8773379" y="4152248"/>
            <a:ext cx="1559658" cy="457343"/>
          </a:xfrm>
          <a:prstGeom prst="rect">
            <a:avLst/>
          </a:prstGeom>
        </p:spPr>
      </p:pic>
      <p:pic>
        <p:nvPicPr>
          <p:cNvPr id="8" name="Picture 7"/>
          <p:cNvPicPr>
            <a:picLocks noChangeAspect="1"/>
          </p:cNvPicPr>
          <p:nvPr/>
        </p:nvPicPr>
        <p:blipFill>
          <a:blip r:embed="rId9">
            <a:extLst>
              <a:ext uri="{BEBA8EAE-BF5A-486C-A8C5-ECC9F3942E4B}">
                <a14:imgProps xmlns:a14="http://schemas.microsoft.com/office/drawing/2010/main">
                  <a14:imgLayer r:embed="rId10">
                    <a14:imgEffect>
                      <a14:artisticBlur radius="5"/>
                    </a14:imgEffect>
                  </a14:imgLayer>
                </a14:imgProps>
              </a:ext>
            </a:extLst>
          </a:blip>
          <a:stretch>
            <a:fillRect/>
          </a:stretch>
        </p:blipFill>
        <p:spPr>
          <a:xfrm>
            <a:off x="8772620" y="5072602"/>
            <a:ext cx="2024531" cy="1332921"/>
          </a:xfrm>
          <a:prstGeom prst="rect">
            <a:avLst/>
          </a:prstGeom>
        </p:spPr>
      </p:pic>
    </p:spTree>
    <p:extLst>
      <p:ext uri="{BB962C8B-B14F-4D97-AF65-F5344CB8AC3E}">
        <p14:creationId xmlns:p14="http://schemas.microsoft.com/office/powerpoint/2010/main" val="915238753"/>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bg1"/>
                </a:solidFill>
              </a:rPr>
              <a:t>Case studies</a:t>
            </a:r>
            <a:endParaRPr lang="en-US" dirty="0">
              <a:solidFill>
                <a:schemeClr val="bg1"/>
              </a:solidFill>
            </a:endParaRPr>
          </a:p>
        </p:txBody>
      </p:sp>
    </p:spTree>
    <p:extLst>
      <p:ext uri="{BB962C8B-B14F-4D97-AF65-F5344CB8AC3E}">
        <p14:creationId xmlns:p14="http://schemas.microsoft.com/office/powerpoint/2010/main" val="2351099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589709" y="601662"/>
            <a:ext cx="6095998" cy="914400"/>
          </a:xfrm>
          <a:solidFill>
            <a:schemeClr val="accent2"/>
          </a:solidFill>
        </p:spPr>
        <p:txBody>
          <a:bodyPr/>
          <a:lstStyle/>
          <a:p>
            <a:r>
              <a:rPr lang="en-US" sz="2400" b="1" dirty="0">
                <a:solidFill>
                  <a:schemeClr val="bg1"/>
                </a:solidFill>
              </a:rPr>
              <a:t>Case study</a:t>
            </a:r>
            <a:r>
              <a:rPr lang="en-US" sz="3600" b="1" dirty="0">
                <a:solidFill>
                  <a:schemeClr val="bg1"/>
                </a:solidFill>
              </a:rPr>
              <a:t> </a:t>
            </a:r>
            <a:r>
              <a:rPr lang="en-US" sz="3600" dirty="0">
                <a:solidFill>
                  <a:schemeClr val="bg1"/>
                </a:solidFill>
              </a:rPr>
              <a:t>Global Partner Services</a:t>
            </a:r>
            <a:endParaRPr lang="en-US" sz="2400" dirty="0">
              <a:solidFill>
                <a:schemeClr val="bg1"/>
              </a:solidFill>
            </a:endParaRPr>
          </a:p>
        </p:txBody>
      </p:sp>
      <p:sp>
        <p:nvSpPr>
          <p:cNvPr id="7" name="TextBox 6"/>
          <p:cNvSpPr txBox="1"/>
          <p:nvPr/>
        </p:nvSpPr>
        <p:spPr>
          <a:xfrm>
            <a:off x="589709" y="1516064"/>
            <a:ext cx="6095998" cy="5613845"/>
          </a:xfrm>
          <a:prstGeom prst="rect">
            <a:avLst/>
          </a:prstGeom>
          <a:noFill/>
        </p:spPr>
        <p:txBody>
          <a:bodyPr wrap="square" lIns="182844" tIns="146274" rIns="182844" bIns="146274" rtlCol="0">
            <a:spAutoFit/>
          </a:bodyPr>
          <a:lstStyle/>
          <a:p>
            <a:pPr defTabSz="932560"/>
            <a:endParaRPr lang="en-US" sz="2400" b="1" dirty="0">
              <a:solidFill>
                <a:srgbClr val="505050"/>
              </a:solidFill>
            </a:endParaRPr>
          </a:p>
          <a:p>
            <a:pPr defTabSz="932560"/>
            <a:r>
              <a:rPr lang="en-US" sz="2400" b="1" dirty="0">
                <a:solidFill>
                  <a:srgbClr val="505050"/>
                </a:solidFill>
              </a:rPr>
              <a:t>What they do</a:t>
            </a:r>
          </a:p>
          <a:p>
            <a:pPr defTabSz="932560"/>
            <a:r>
              <a:rPr lang="en-US" b="1" dirty="0" smtClean="0">
                <a:solidFill>
                  <a:srgbClr val="505050"/>
                </a:solidFill>
              </a:rPr>
              <a:t>Global Partner Services:</a:t>
            </a:r>
            <a:r>
              <a:rPr lang="en-US" dirty="0" smtClean="0">
                <a:solidFill>
                  <a:srgbClr val="505050"/>
                </a:solidFill>
              </a:rPr>
              <a:t> Presales, advisory, and readiness services for MS Partners. </a:t>
            </a:r>
          </a:p>
          <a:p>
            <a:pPr defTabSz="932560"/>
            <a:r>
              <a:rPr lang="en-US" b="1" dirty="0" smtClean="0">
                <a:solidFill>
                  <a:srgbClr val="505050"/>
                </a:solidFill>
              </a:rPr>
              <a:t>Solution factory team:</a:t>
            </a:r>
            <a:r>
              <a:rPr lang="en-US" dirty="0" smtClean="0">
                <a:solidFill>
                  <a:srgbClr val="505050"/>
                </a:solidFill>
              </a:rPr>
              <a:t> Author/distribute partner-focused content for the Partner Learning Center @ </a:t>
            </a:r>
            <a:r>
              <a:rPr lang="en-US" dirty="0" smtClean="0">
                <a:solidFill>
                  <a:srgbClr val="505050"/>
                </a:solidFill>
                <a:hlinkClick r:id="rId3"/>
              </a:rPr>
              <a:t>http://partner.Microsoft.com</a:t>
            </a:r>
            <a:endParaRPr lang="en-US" dirty="0" smtClean="0">
              <a:solidFill>
                <a:srgbClr val="505050"/>
              </a:solidFill>
            </a:endParaRPr>
          </a:p>
          <a:p>
            <a:pPr defTabSz="932560"/>
            <a:endParaRPr lang="en-US" sz="2400" dirty="0">
              <a:solidFill>
                <a:srgbClr val="505050"/>
              </a:solidFill>
            </a:endParaRPr>
          </a:p>
          <a:p>
            <a:pPr defTabSz="932560"/>
            <a:r>
              <a:rPr lang="en-US" sz="2400" b="1" dirty="0">
                <a:solidFill>
                  <a:srgbClr val="505050"/>
                </a:solidFill>
              </a:rPr>
              <a:t>Size</a:t>
            </a:r>
          </a:p>
          <a:p>
            <a:pPr defTabSz="932560"/>
            <a:r>
              <a:rPr lang="en-US" sz="2000" dirty="0">
                <a:solidFill>
                  <a:srgbClr val="505050"/>
                </a:solidFill>
              </a:rPr>
              <a:t>Small, but globally distributed (US/Europe/</a:t>
            </a:r>
            <a:r>
              <a:rPr lang="en-US" sz="2000" dirty="0" err="1">
                <a:solidFill>
                  <a:srgbClr val="505050"/>
                </a:solidFill>
              </a:rPr>
              <a:t>S.America</a:t>
            </a:r>
            <a:r>
              <a:rPr lang="en-US" sz="2000" dirty="0">
                <a:solidFill>
                  <a:srgbClr val="505050"/>
                </a:solidFill>
              </a:rPr>
              <a:t>/Asia)</a:t>
            </a:r>
          </a:p>
          <a:p>
            <a:pPr defTabSz="932560"/>
            <a:r>
              <a:rPr lang="en-US" sz="2000" dirty="0">
                <a:solidFill>
                  <a:srgbClr val="505050"/>
                </a:solidFill>
              </a:rPr>
              <a:t>~30 projects, 400 resources.</a:t>
            </a:r>
          </a:p>
          <a:p>
            <a:pPr defTabSz="932560"/>
            <a:endParaRPr lang="en-US" sz="2400" dirty="0">
              <a:solidFill>
                <a:srgbClr val="505050"/>
              </a:solidFill>
            </a:endParaRPr>
          </a:p>
          <a:p>
            <a:pPr defTabSz="932560"/>
            <a:r>
              <a:rPr lang="en-US" sz="2400" b="1" dirty="0">
                <a:solidFill>
                  <a:srgbClr val="505050"/>
                </a:solidFill>
              </a:rPr>
              <a:t>Project Online 2013: Deployment start</a:t>
            </a:r>
          </a:p>
          <a:p>
            <a:pPr defTabSz="932560"/>
            <a:r>
              <a:rPr lang="en-US" sz="2000" dirty="0">
                <a:solidFill>
                  <a:srgbClr val="505050"/>
                </a:solidFill>
              </a:rPr>
              <a:t>July 2012</a:t>
            </a:r>
          </a:p>
          <a:p>
            <a:pPr defTabSz="932560">
              <a:lnSpc>
                <a:spcPct val="90000"/>
              </a:lnSpc>
              <a:spcAft>
                <a:spcPts val="600"/>
              </a:spcAft>
            </a:pPr>
            <a:endParaRPr lang="en-US" sz="2400" dirty="0" err="1">
              <a:solidFill>
                <a:srgbClr val="505050"/>
              </a:solidFill>
            </a:endParaRPr>
          </a:p>
        </p:txBody>
      </p:sp>
      <p:pic>
        <p:nvPicPr>
          <p:cNvPr id="3" name="Picture 2"/>
          <p:cNvPicPr>
            <a:picLocks noChangeAspect="1"/>
          </p:cNvPicPr>
          <p:nvPr/>
        </p:nvPicPr>
        <p:blipFill>
          <a:blip r:embed="rId4"/>
          <a:stretch>
            <a:fillRect/>
          </a:stretch>
        </p:blipFill>
        <p:spPr>
          <a:xfrm>
            <a:off x="7361237" y="754064"/>
            <a:ext cx="4608116" cy="38073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972527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9" y="1212850"/>
            <a:ext cx="11353798" cy="5844294"/>
          </a:xfrm>
        </p:spPr>
        <p:txBody>
          <a:bodyPr/>
          <a:lstStyle/>
          <a:p>
            <a:r>
              <a:rPr lang="en-US" sz="2300" dirty="0">
                <a:solidFill>
                  <a:schemeClr val="tx1">
                    <a:lumMod val="50000"/>
                  </a:schemeClr>
                </a:solidFill>
                <a:latin typeface="+mn-lt"/>
              </a:rPr>
              <a:t>Global, cross-discipline distribution:</a:t>
            </a:r>
          </a:p>
          <a:p>
            <a:pPr lvl="1"/>
            <a:r>
              <a:rPr lang="en-US" sz="2000" dirty="0">
                <a:solidFill>
                  <a:schemeClr val="tx1">
                    <a:lumMod val="50000"/>
                  </a:schemeClr>
                </a:solidFill>
              </a:rPr>
              <a:t>Local Language SMEs distributed across the world</a:t>
            </a:r>
          </a:p>
          <a:p>
            <a:pPr lvl="1"/>
            <a:r>
              <a:rPr lang="en-US" sz="2000" dirty="0">
                <a:solidFill>
                  <a:schemeClr val="tx1">
                    <a:lumMod val="50000"/>
                  </a:schemeClr>
                </a:solidFill>
              </a:rPr>
              <a:t>Content editors and Program Managers in Issaquah, WA</a:t>
            </a:r>
          </a:p>
          <a:p>
            <a:pPr lvl="1"/>
            <a:r>
              <a:rPr lang="en-US" sz="2000" dirty="0">
                <a:solidFill>
                  <a:schemeClr val="tx1">
                    <a:lumMod val="50000"/>
                  </a:schemeClr>
                </a:solidFill>
              </a:rPr>
              <a:t>Video editing team in India and Canada </a:t>
            </a:r>
          </a:p>
          <a:p>
            <a:pPr lvl="1"/>
            <a:r>
              <a:rPr lang="en-US" sz="2000" dirty="0">
                <a:solidFill>
                  <a:schemeClr val="tx1">
                    <a:lumMod val="50000"/>
                  </a:schemeClr>
                </a:solidFill>
              </a:rPr>
              <a:t>Videos published to Partner Learning Center in Redmond</a:t>
            </a:r>
          </a:p>
          <a:p>
            <a:pPr lvl="1"/>
            <a:r>
              <a:rPr lang="en-US" sz="2000" dirty="0">
                <a:solidFill>
                  <a:schemeClr val="tx1">
                    <a:lumMod val="50000"/>
                  </a:schemeClr>
                </a:solidFill>
              </a:rPr>
              <a:t>Many remote workers</a:t>
            </a:r>
          </a:p>
          <a:p>
            <a:pPr lvl="1"/>
            <a:endParaRPr lang="en-US" sz="2000" dirty="0">
              <a:solidFill>
                <a:schemeClr val="tx1">
                  <a:lumMod val="50000"/>
                </a:schemeClr>
              </a:solidFill>
            </a:endParaRPr>
          </a:p>
          <a:p>
            <a:r>
              <a:rPr lang="en-US" sz="2300" dirty="0">
                <a:solidFill>
                  <a:schemeClr val="tx1">
                    <a:lumMod val="50000"/>
                  </a:schemeClr>
                </a:solidFill>
                <a:latin typeface="+mn-lt"/>
              </a:rPr>
              <a:t>Various projects types managed with separate task breakdowns</a:t>
            </a:r>
          </a:p>
          <a:p>
            <a:pPr lvl="1"/>
            <a:r>
              <a:rPr lang="en-US" sz="2000" dirty="0">
                <a:solidFill>
                  <a:schemeClr val="tx1">
                    <a:lumMod val="50000"/>
                  </a:schemeClr>
                </a:solidFill>
              </a:rPr>
              <a:t>Program support projects</a:t>
            </a:r>
          </a:p>
          <a:p>
            <a:pPr lvl="1"/>
            <a:r>
              <a:rPr lang="en-US" sz="2000" dirty="0">
                <a:solidFill>
                  <a:schemeClr val="tx1">
                    <a:lumMod val="50000"/>
                  </a:schemeClr>
                </a:solidFill>
              </a:rPr>
              <a:t>Product launch readiness projects</a:t>
            </a:r>
          </a:p>
          <a:p>
            <a:pPr lvl="1"/>
            <a:r>
              <a:rPr lang="en-US" sz="2000" dirty="0">
                <a:solidFill>
                  <a:schemeClr val="tx1">
                    <a:lumMod val="50000"/>
                  </a:schemeClr>
                </a:solidFill>
              </a:rPr>
              <a:t>Technical content creation projects</a:t>
            </a:r>
          </a:p>
          <a:p>
            <a:pPr lvl="1"/>
            <a:endParaRPr lang="en-US" sz="2300" dirty="0">
              <a:solidFill>
                <a:schemeClr val="tx1">
                  <a:lumMod val="50000"/>
                </a:schemeClr>
              </a:solidFill>
            </a:endParaRPr>
          </a:p>
          <a:p>
            <a:r>
              <a:rPr lang="en-US" sz="2300" dirty="0">
                <a:solidFill>
                  <a:schemeClr val="tx1">
                    <a:lumMod val="50000"/>
                  </a:schemeClr>
                </a:solidFill>
                <a:latin typeface="+mn-lt"/>
              </a:rPr>
              <a:t>Key business drivers: </a:t>
            </a:r>
          </a:p>
          <a:p>
            <a:pPr lvl="1"/>
            <a:r>
              <a:rPr lang="en-US" sz="2000" dirty="0">
                <a:solidFill>
                  <a:schemeClr val="tx1">
                    <a:lumMod val="50000"/>
                  </a:schemeClr>
                </a:solidFill>
              </a:rPr>
              <a:t>Reporting – The right information for different stakeholders</a:t>
            </a:r>
          </a:p>
          <a:p>
            <a:pPr lvl="1"/>
            <a:r>
              <a:rPr lang="en-US" sz="2000" dirty="0">
                <a:solidFill>
                  <a:schemeClr val="tx1">
                    <a:lumMod val="50000"/>
                  </a:schemeClr>
                </a:solidFill>
              </a:rPr>
              <a:t>Resource management – Who is available and who is </a:t>
            </a:r>
            <a:r>
              <a:rPr lang="en-US" sz="2000" dirty="0" err="1">
                <a:solidFill>
                  <a:schemeClr val="tx1">
                    <a:lumMod val="50000"/>
                  </a:schemeClr>
                </a:solidFill>
              </a:rPr>
              <a:t>overutilized</a:t>
            </a:r>
            <a:r>
              <a:rPr lang="en-US" sz="2000" dirty="0">
                <a:solidFill>
                  <a:schemeClr val="tx1">
                    <a:lumMod val="50000"/>
                  </a:schemeClr>
                </a:solidFill>
              </a:rPr>
              <a:t>?</a:t>
            </a:r>
          </a:p>
          <a:p>
            <a:pPr lvl="1"/>
            <a:r>
              <a:rPr lang="en-US" sz="2000" dirty="0">
                <a:solidFill>
                  <a:schemeClr val="tx1">
                    <a:lumMod val="50000"/>
                  </a:schemeClr>
                </a:solidFill>
              </a:rPr>
              <a:t>Task management/status – Who has done what? </a:t>
            </a:r>
          </a:p>
        </p:txBody>
      </p:sp>
      <p:sp>
        <p:nvSpPr>
          <p:cNvPr id="2" name="Title 1"/>
          <p:cNvSpPr>
            <a:spLocks noGrp="1"/>
          </p:cNvSpPr>
          <p:nvPr>
            <p:ph type="title"/>
          </p:nvPr>
        </p:nvSpPr>
        <p:spPr/>
        <p:txBody>
          <a:bodyPr/>
          <a:lstStyle/>
          <a:p>
            <a:r>
              <a:rPr lang="en-US" dirty="0" smtClean="0"/>
              <a:t>Usage scenarios</a:t>
            </a:r>
            <a:endParaRPr lang="en-US" sz="4000" dirty="0">
              <a:gradFill>
                <a:gsLst>
                  <a:gs pos="1250">
                    <a:schemeClr val="tx2"/>
                  </a:gs>
                  <a:gs pos="99000">
                    <a:schemeClr val="tx2"/>
                  </a:gs>
                </a:gsLst>
                <a:lin ang="5400000" scaled="0"/>
              </a:gradFill>
            </a:endParaRPr>
          </a:p>
        </p:txBody>
      </p:sp>
    </p:spTree>
    <p:extLst>
      <p:ext uri="{BB962C8B-B14F-4D97-AF65-F5344CB8AC3E}">
        <p14:creationId xmlns:p14="http://schemas.microsoft.com/office/powerpoint/2010/main" val="2660491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Cross-project timeline</a:t>
            </a:r>
            <a:endParaRPr lang="en-US" dirty="0"/>
          </a:p>
        </p:txBody>
      </p:sp>
      <p:pic>
        <p:nvPicPr>
          <p:cNvPr id="2" name="Picture 1"/>
          <p:cNvPicPr>
            <a:picLocks noChangeAspect="1"/>
          </p:cNvPicPr>
          <p:nvPr/>
        </p:nvPicPr>
        <p:blipFill>
          <a:blip r:embed="rId2"/>
          <a:stretch>
            <a:fillRect/>
          </a:stretch>
        </p:blipFill>
        <p:spPr>
          <a:xfrm>
            <a:off x="159170" y="1944686"/>
            <a:ext cx="11972490" cy="3914776"/>
          </a:xfrm>
          <a:prstGeom prst="rect">
            <a:avLst/>
          </a:prstGeom>
          <a:ln w="3175">
            <a:solidFill>
              <a:schemeClr val="tx1">
                <a:lumMod val="50000"/>
              </a:schemeClr>
            </a:solidFill>
          </a:ln>
        </p:spPr>
      </p:pic>
    </p:spTree>
    <p:extLst>
      <p:ext uri="{BB962C8B-B14F-4D97-AF65-F5344CB8AC3E}">
        <p14:creationId xmlns:p14="http://schemas.microsoft.com/office/powerpoint/2010/main" val="3227403279"/>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Project Key Performance Indicators (KPIs)</a:t>
            </a:r>
            <a:endParaRPr lang="en-US" dirty="0"/>
          </a:p>
        </p:txBody>
      </p:sp>
      <p:pic>
        <p:nvPicPr>
          <p:cNvPr id="2" name="Picture 1"/>
          <p:cNvPicPr>
            <a:picLocks noChangeAspect="1"/>
          </p:cNvPicPr>
          <p:nvPr/>
        </p:nvPicPr>
        <p:blipFill>
          <a:blip r:embed="rId2"/>
          <a:stretch>
            <a:fillRect/>
          </a:stretch>
        </p:blipFill>
        <p:spPr>
          <a:xfrm>
            <a:off x="299894" y="1439861"/>
            <a:ext cx="10763250" cy="5257800"/>
          </a:xfrm>
          <a:prstGeom prst="rect">
            <a:avLst/>
          </a:prstGeom>
          <a:ln w="3175">
            <a:solidFill>
              <a:schemeClr val="tx1"/>
            </a:solidFill>
          </a:ln>
        </p:spPr>
      </p:pic>
    </p:spTree>
    <p:extLst>
      <p:ext uri="{BB962C8B-B14F-4D97-AF65-F5344CB8AC3E}">
        <p14:creationId xmlns:p14="http://schemas.microsoft.com/office/powerpoint/2010/main" val="121146447"/>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SPC021</a:t>
            </a:r>
            <a:endParaRPr lang="en-US" dirty="0"/>
          </a:p>
        </p:txBody>
      </p:sp>
      <p:sp>
        <p:nvSpPr>
          <p:cNvPr id="4" name="Title 3"/>
          <p:cNvSpPr>
            <a:spLocks noGrp="1"/>
          </p:cNvSpPr>
          <p:nvPr>
            <p:ph type="title"/>
          </p:nvPr>
        </p:nvSpPr>
        <p:spPr/>
        <p:txBody>
          <a:bodyPr/>
          <a:lstStyle/>
          <a:p>
            <a:r>
              <a:rPr lang="en-US" sz="4000" b="1" dirty="0"/>
              <a:t>SPC021 </a:t>
            </a:r>
            <a:r>
              <a:rPr lang="en-US" sz="4000" dirty="0"/>
              <a:t>Project Online: Early Adoption Case Studies</a:t>
            </a:r>
          </a:p>
        </p:txBody>
      </p:sp>
      <p:sp>
        <p:nvSpPr>
          <p:cNvPr id="5" name="Text Placeholder 4"/>
          <p:cNvSpPr>
            <a:spLocks noGrp="1"/>
          </p:cNvSpPr>
          <p:nvPr>
            <p:ph type="body" sz="quarter" idx="12"/>
          </p:nvPr>
        </p:nvSpPr>
        <p:spPr/>
        <p:txBody>
          <a:bodyPr/>
          <a:lstStyle/>
          <a:p>
            <a:r>
              <a:rPr lang="en-US" dirty="0" smtClean="0"/>
              <a:t>Luke Humphrey</a:t>
            </a:r>
          </a:p>
          <a:p>
            <a:r>
              <a:rPr lang="en-US" sz="2000" dirty="0"/>
              <a:t>Program Manager</a:t>
            </a:r>
          </a:p>
        </p:txBody>
      </p:sp>
    </p:spTree>
    <p:extLst>
      <p:ext uri="{BB962C8B-B14F-4D97-AF65-F5344CB8AC3E}">
        <p14:creationId xmlns:p14="http://schemas.microsoft.com/office/powerpoint/2010/main" val="9640117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Resource utilization tracking</a:t>
            </a:r>
            <a:endParaRPr lang="en-US" dirty="0"/>
          </a:p>
        </p:txBody>
      </p:sp>
      <p:pic>
        <p:nvPicPr>
          <p:cNvPr id="2" name="Picture 1"/>
          <p:cNvPicPr>
            <a:picLocks noChangeAspect="1"/>
          </p:cNvPicPr>
          <p:nvPr/>
        </p:nvPicPr>
        <p:blipFill>
          <a:blip r:embed="rId2"/>
          <a:stretch>
            <a:fillRect/>
          </a:stretch>
        </p:blipFill>
        <p:spPr>
          <a:xfrm>
            <a:off x="427039" y="1439862"/>
            <a:ext cx="9667875" cy="5314950"/>
          </a:xfrm>
          <a:prstGeom prst="rect">
            <a:avLst/>
          </a:prstGeom>
          <a:ln w="3175">
            <a:solidFill>
              <a:schemeClr val="tx1"/>
            </a:solidFill>
          </a:ln>
        </p:spPr>
      </p:pic>
      <p:sp>
        <p:nvSpPr>
          <p:cNvPr id="4" name="TextBox 3"/>
          <p:cNvSpPr txBox="1"/>
          <p:nvPr/>
        </p:nvSpPr>
        <p:spPr>
          <a:xfrm>
            <a:off x="2332037" y="2354261"/>
            <a:ext cx="1447800" cy="634397"/>
          </a:xfrm>
          <a:prstGeom prst="rect">
            <a:avLst/>
          </a:prstGeom>
          <a:solidFill>
            <a:schemeClr val="accent1"/>
          </a:solidFill>
        </p:spPr>
        <p:txBody>
          <a:bodyPr wrap="square" lIns="182844" tIns="146274" rIns="182844" bIns="146274" rtlCol="0">
            <a:spAutoFit/>
          </a:bodyPr>
          <a:lstStyle/>
          <a:p>
            <a:pPr defTabSz="932560">
              <a:lnSpc>
                <a:spcPct val="90000"/>
              </a:lnSpc>
              <a:spcAft>
                <a:spcPts val="600"/>
              </a:spcAft>
            </a:pPr>
            <a:r>
              <a:rPr lang="en-US" sz="2400" dirty="0">
                <a:solidFill>
                  <a:srgbClr val="FFFFFF"/>
                </a:solidFill>
              </a:rPr>
              <a:t>Before </a:t>
            </a:r>
          </a:p>
        </p:txBody>
      </p:sp>
      <p:sp>
        <p:nvSpPr>
          <p:cNvPr id="5" name="TextBox 4"/>
          <p:cNvSpPr txBox="1"/>
          <p:nvPr/>
        </p:nvSpPr>
        <p:spPr>
          <a:xfrm>
            <a:off x="4160837" y="4335462"/>
            <a:ext cx="1447800" cy="634397"/>
          </a:xfrm>
          <a:prstGeom prst="rect">
            <a:avLst/>
          </a:prstGeom>
          <a:solidFill>
            <a:schemeClr val="accent2"/>
          </a:solidFill>
        </p:spPr>
        <p:txBody>
          <a:bodyPr wrap="square" lIns="182844" tIns="146274" rIns="182844" bIns="146274" rtlCol="0">
            <a:spAutoFit/>
          </a:bodyPr>
          <a:lstStyle/>
          <a:p>
            <a:pPr defTabSz="932560">
              <a:lnSpc>
                <a:spcPct val="90000"/>
              </a:lnSpc>
              <a:spcAft>
                <a:spcPts val="600"/>
              </a:spcAft>
            </a:pPr>
            <a:r>
              <a:rPr lang="en-US" sz="2400" dirty="0">
                <a:solidFill>
                  <a:srgbClr val="FFFFFF"/>
                </a:solidFill>
              </a:rPr>
              <a:t>After</a:t>
            </a:r>
          </a:p>
        </p:txBody>
      </p:sp>
    </p:spTree>
    <p:extLst>
      <p:ext uri="{BB962C8B-B14F-4D97-AF65-F5344CB8AC3E}">
        <p14:creationId xmlns:p14="http://schemas.microsoft.com/office/powerpoint/2010/main" val="293775712"/>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50841" y="1287463"/>
            <a:ext cx="11810998" cy="5360882"/>
          </a:xfrm>
        </p:spPr>
        <p:txBody>
          <a:bodyPr/>
          <a:lstStyle/>
          <a:p>
            <a:r>
              <a:rPr lang="en-US" sz="2300" dirty="0">
                <a:solidFill>
                  <a:schemeClr val="tx1">
                    <a:lumMod val="50000"/>
                  </a:schemeClr>
                </a:solidFill>
                <a:latin typeface="+mn-lt"/>
              </a:rPr>
              <a:t>Online service vs. run your own</a:t>
            </a:r>
          </a:p>
          <a:p>
            <a:r>
              <a:rPr lang="en-US" sz="2300" dirty="0">
                <a:solidFill>
                  <a:schemeClr val="tx1">
                    <a:lumMod val="50000"/>
                  </a:schemeClr>
                </a:solidFill>
                <a:latin typeface="+mn-lt"/>
              </a:rPr>
              <a:t>“Accessible anywhere” </a:t>
            </a:r>
          </a:p>
          <a:p>
            <a:r>
              <a:rPr lang="en-US" sz="2300" dirty="0">
                <a:solidFill>
                  <a:schemeClr val="tx1">
                    <a:lumMod val="50000"/>
                  </a:schemeClr>
                </a:solidFill>
                <a:latin typeface="+mn-lt"/>
              </a:rPr>
              <a:t>Simplified Security and sharing </a:t>
            </a:r>
          </a:p>
          <a:p>
            <a:r>
              <a:rPr lang="en-US" sz="2300" dirty="0">
                <a:solidFill>
                  <a:schemeClr val="tx1">
                    <a:lumMod val="50000"/>
                  </a:schemeClr>
                </a:solidFill>
                <a:latin typeface="+mn-lt"/>
              </a:rPr>
              <a:t>Targeted information for different stakeholders</a:t>
            </a:r>
          </a:p>
          <a:p>
            <a:pPr lvl="1"/>
            <a:r>
              <a:rPr lang="en-US" sz="2000" dirty="0">
                <a:solidFill>
                  <a:schemeClr val="tx1">
                    <a:lumMod val="50000"/>
                  </a:schemeClr>
                </a:solidFill>
              </a:rPr>
              <a:t>Leadership</a:t>
            </a:r>
          </a:p>
          <a:p>
            <a:pPr lvl="1"/>
            <a:r>
              <a:rPr lang="en-US" sz="2000" dirty="0">
                <a:solidFill>
                  <a:schemeClr val="tx1">
                    <a:lumMod val="50000"/>
                  </a:schemeClr>
                </a:solidFill>
              </a:rPr>
              <a:t>Project Managers</a:t>
            </a:r>
          </a:p>
          <a:p>
            <a:pPr lvl="1"/>
            <a:r>
              <a:rPr lang="en-US" sz="2000" dirty="0">
                <a:solidFill>
                  <a:schemeClr val="tx1">
                    <a:lumMod val="50000"/>
                  </a:schemeClr>
                </a:solidFill>
              </a:rPr>
              <a:t>Resource managers</a:t>
            </a:r>
          </a:p>
          <a:p>
            <a:pPr lvl="1"/>
            <a:r>
              <a:rPr lang="en-US" sz="2000" dirty="0">
                <a:solidFill>
                  <a:schemeClr val="tx1">
                    <a:lumMod val="50000"/>
                  </a:schemeClr>
                </a:solidFill>
              </a:rPr>
              <a:t>Team members</a:t>
            </a:r>
          </a:p>
          <a:p>
            <a:r>
              <a:rPr lang="en-US" sz="2300" dirty="0">
                <a:solidFill>
                  <a:schemeClr val="tx1">
                    <a:lumMod val="50000"/>
                  </a:schemeClr>
                </a:solidFill>
                <a:latin typeface="+mn-lt"/>
              </a:rPr>
              <a:t>Resource management  </a:t>
            </a:r>
          </a:p>
          <a:p>
            <a:r>
              <a:rPr lang="en-US" sz="2300" dirty="0">
                <a:solidFill>
                  <a:schemeClr val="tx1">
                    <a:lumMod val="50000"/>
                  </a:schemeClr>
                </a:solidFill>
                <a:latin typeface="+mn-lt"/>
              </a:rPr>
              <a:t>Team member-driven updates saves time vs. PM corralling. </a:t>
            </a:r>
          </a:p>
          <a:p>
            <a:r>
              <a:rPr lang="en-US" sz="2300" dirty="0">
                <a:solidFill>
                  <a:schemeClr val="tx1">
                    <a:lumMod val="50000"/>
                  </a:schemeClr>
                </a:solidFill>
                <a:latin typeface="+mn-lt"/>
              </a:rPr>
              <a:t>Simple Professional Reports </a:t>
            </a:r>
          </a:p>
          <a:p>
            <a:pPr lvl="1"/>
            <a:r>
              <a:rPr lang="en-US" sz="2000" dirty="0">
                <a:solidFill>
                  <a:schemeClr val="tx1">
                    <a:lumMod val="50000"/>
                  </a:schemeClr>
                </a:solidFill>
              </a:rPr>
              <a:t>Project Professional reports are helpful right OOTB</a:t>
            </a:r>
          </a:p>
          <a:p>
            <a:pPr lvl="1"/>
            <a:r>
              <a:rPr lang="en-US" sz="2000" dirty="0">
                <a:solidFill>
                  <a:schemeClr val="tx1">
                    <a:lumMod val="50000"/>
                  </a:schemeClr>
                </a:solidFill>
              </a:rPr>
              <a:t>ODATA and Excel</a:t>
            </a:r>
          </a:p>
          <a:p>
            <a:endParaRPr lang="en-US" sz="2300" dirty="0">
              <a:solidFill>
                <a:schemeClr val="tx1">
                  <a:lumMod val="50000"/>
                </a:schemeClr>
              </a:solidFill>
              <a:latin typeface="+mn-lt"/>
            </a:endParaRPr>
          </a:p>
        </p:txBody>
      </p:sp>
      <p:sp>
        <p:nvSpPr>
          <p:cNvPr id="2" name="Title 1"/>
          <p:cNvSpPr>
            <a:spLocks noGrp="1"/>
          </p:cNvSpPr>
          <p:nvPr>
            <p:ph type="title"/>
          </p:nvPr>
        </p:nvSpPr>
        <p:spPr/>
        <p:txBody>
          <a:bodyPr/>
          <a:lstStyle/>
          <a:p>
            <a:r>
              <a:rPr lang="en-US" dirty="0" smtClean="0"/>
              <a:t>Benefits</a:t>
            </a:r>
            <a:endParaRPr lang="en-US" sz="4000" dirty="0">
              <a:gradFill>
                <a:gsLst>
                  <a:gs pos="1250">
                    <a:schemeClr val="tx2"/>
                  </a:gs>
                  <a:gs pos="99000">
                    <a:schemeClr val="tx2"/>
                  </a:gs>
                </a:gsLst>
                <a:lin ang="5400000" scaled="0"/>
              </a:gradFill>
            </a:endParaRPr>
          </a:p>
        </p:txBody>
      </p:sp>
    </p:spTree>
    <p:extLst>
      <p:ext uri="{BB962C8B-B14F-4D97-AF65-F5344CB8AC3E}">
        <p14:creationId xmlns:p14="http://schemas.microsoft.com/office/powerpoint/2010/main" val="3028887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9" y="1256800"/>
            <a:ext cx="11810998" cy="4379933"/>
          </a:xfrm>
        </p:spPr>
        <p:txBody>
          <a:bodyPr/>
          <a:lstStyle/>
          <a:p>
            <a:r>
              <a:rPr lang="en-US" sz="2300" dirty="0">
                <a:solidFill>
                  <a:schemeClr val="tx1">
                    <a:lumMod val="50000"/>
                  </a:schemeClr>
                </a:solidFill>
                <a:latin typeface="+mn-lt"/>
              </a:rPr>
              <a:t>Become educated about all functionality, choose what works for your team/business in terms of high value/low investment</a:t>
            </a:r>
          </a:p>
          <a:p>
            <a:pPr lvl="1"/>
            <a:r>
              <a:rPr lang="en-US" sz="2000" dirty="0">
                <a:solidFill>
                  <a:schemeClr val="tx1">
                    <a:lumMod val="50000"/>
                  </a:schemeClr>
                </a:solidFill>
              </a:rPr>
              <a:t>Project Blog: </a:t>
            </a:r>
            <a:r>
              <a:rPr lang="en-US" sz="2000" dirty="0">
                <a:solidFill>
                  <a:schemeClr val="tx1">
                    <a:lumMod val="50000"/>
                  </a:schemeClr>
                </a:solidFill>
                <a:hlinkClick r:id="rId3"/>
              </a:rPr>
              <a:t>http://blogs.office.com/b/project/</a:t>
            </a:r>
            <a:endParaRPr lang="en-US" sz="2000" dirty="0">
              <a:solidFill>
                <a:schemeClr val="tx1">
                  <a:lumMod val="50000"/>
                </a:schemeClr>
              </a:solidFill>
            </a:endParaRPr>
          </a:p>
          <a:p>
            <a:pPr lvl="1"/>
            <a:r>
              <a:rPr lang="en-US" sz="2000" dirty="0">
                <a:solidFill>
                  <a:schemeClr val="tx1">
                    <a:lumMod val="50000"/>
                  </a:schemeClr>
                </a:solidFill>
              </a:rPr>
              <a:t>Sean Blog: </a:t>
            </a:r>
            <a:r>
              <a:rPr lang="en-US" sz="2000" dirty="0">
                <a:solidFill>
                  <a:schemeClr val="tx1">
                    <a:lumMod val="50000"/>
                  </a:schemeClr>
                </a:solidFill>
                <a:hlinkClick r:id="rId4"/>
              </a:rPr>
              <a:t>http://blogs.technet.com/b/seanearp/</a:t>
            </a:r>
            <a:r>
              <a:rPr lang="en-US" sz="2000" dirty="0">
                <a:solidFill>
                  <a:schemeClr val="tx1">
                    <a:lumMod val="50000"/>
                  </a:schemeClr>
                </a:solidFill>
              </a:rPr>
              <a:t> </a:t>
            </a:r>
          </a:p>
          <a:p>
            <a:r>
              <a:rPr lang="en-US" sz="2300" dirty="0">
                <a:solidFill>
                  <a:schemeClr val="tx1">
                    <a:lumMod val="50000"/>
                  </a:schemeClr>
                </a:solidFill>
                <a:latin typeface="+mn-lt"/>
              </a:rPr>
              <a:t>Key roles for success:</a:t>
            </a:r>
          </a:p>
          <a:p>
            <a:pPr lvl="1"/>
            <a:r>
              <a:rPr lang="en-US" sz="2000" b="1" dirty="0">
                <a:solidFill>
                  <a:schemeClr val="tx1">
                    <a:lumMod val="50000"/>
                  </a:schemeClr>
                </a:solidFill>
              </a:rPr>
              <a:t>Business stakeholder/sponsor: </a:t>
            </a:r>
            <a:r>
              <a:rPr lang="en-US" sz="2000" dirty="0">
                <a:solidFill>
                  <a:schemeClr val="tx1">
                    <a:lumMod val="50000"/>
                  </a:schemeClr>
                </a:solidFill>
              </a:rPr>
              <a:t>Advocates for using tool for business functions.</a:t>
            </a:r>
            <a:endParaRPr lang="en-US" sz="2000" b="1" dirty="0">
              <a:solidFill>
                <a:schemeClr val="tx1">
                  <a:lumMod val="50000"/>
                </a:schemeClr>
              </a:solidFill>
            </a:endParaRPr>
          </a:p>
          <a:p>
            <a:pPr lvl="1"/>
            <a:r>
              <a:rPr lang="en-US" sz="2000" b="1" dirty="0">
                <a:solidFill>
                  <a:schemeClr val="tx1">
                    <a:lumMod val="50000"/>
                  </a:schemeClr>
                </a:solidFill>
              </a:rPr>
              <a:t>Project “champion”</a:t>
            </a:r>
            <a:r>
              <a:rPr lang="en-US" sz="2000" dirty="0">
                <a:solidFill>
                  <a:schemeClr val="tx1">
                    <a:lumMod val="50000"/>
                  </a:schemeClr>
                </a:solidFill>
              </a:rPr>
              <a:t>: Hands-on advocate. Configures PWA, answers product questions, more technology-focused</a:t>
            </a:r>
          </a:p>
          <a:p>
            <a:pPr lvl="1"/>
            <a:r>
              <a:rPr lang="en-US" sz="2000" b="1" dirty="0">
                <a:solidFill>
                  <a:schemeClr val="tx1">
                    <a:lumMod val="50000"/>
                  </a:schemeClr>
                </a:solidFill>
              </a:rPr>
              <a:t>Training: </a:t>
            </a:r>
            <a:r>
              <a:rPr lang="en-US" sz="2000" dirty="0">
                <a:solidFill>
                  <a:schemeClr val="tx1">
                    <a:lumMod val="50000"/>
                  </a:schemeClr>
                </a:solidFill>
              </a:rPr>
              <a:t>Start with power users, have focused training for PM’s and team members</a:t>
            </a:r>
            <a:endParaRPr lang="en-US" sz="2000" b="1" dirty="0">
              <a:solidFill>
                <a:schemeClr val="tx1">
                  <a:lumMod val="50000"/>
                </a:schemeClr>
              </a:solidFill>
            </a:endParaRPr>
          </a:p>
          <a:p>
            <a:pPr lvl="1"/>
            <a:r>
              <a:rPr lang="en-US" sz="2000" b="1" dirty="0">
                <a:solidFill>
                  <a:schemeClr val="tx1">
                    <a:lumMod val="50000"/>
                  </a:schemeClr>
                </a:solidFill>
              </a:rPr>
              <a:t>Community: </a:t>
            </a:r>
            <a:r>
              <a:rPr lang="en-US" sz="2000" dirty="0">
                <a:solidFill>
                  <a:schemeClr val="tx1">
                    <a:lumMod val="50000"/>
                  </a:schemeClr>
                </a:solidFill>
              </a:rPr>
              <a:t>Forums for questions, announcements </a:t>
            </a:r>
            <a:endParaRPr lang="en-US" sz="2000" b="1" dirty="0">
              <a:solidFill>
                <a:schemeClr val="tx1">
                  <a:lumMod val="50000"/>
                </a:schemeClr>
              </a:solidFill>
            </a:endParaRPr>
          </a:p>
          <a:p>
            <a:r>
              <a:rPr lang="en-US" sz="2300" dirty="0">
                <a:solidFill>
                  <a:schemeClr val="tx1">
                    <a:lumMod val="50000"/>
                  </a:schemeClr>
                </a:solidFill>
                <a:latin typeface="+mn-lt"/>
              </a:rPr>
              <a:t>Leverage enterprise templates for specific project types that are often repeated.</a:t>
            </a:r>
          </a:p>
          <a:p>
            <a:r>
              <a:rPr lang="en-US" sz="2300" dirty="0">
                <a:solidFill>
                  <a:schemeClr val="tx1">
                    <a:lumMod val="50000"/>
                  </a:schemeClr>
                </a:solidFill>
                <a:latin typeface="+mn-lt"/>
              </a:rPr>
              <a:t>Reporting – leverage as much OOTB and tweak as needed</a:t>
            </a:r>
            <a:endParaRPr lang="en-US" sz="2300" dirty="0">
              <a:solidFill>
                <a:schemeClr val="tx1">
                  <a:lumMod val="50000"/>
                </a:schemeClr>
              </a:solidFill>
            </a:endParaRPr>
          </a:p>
        </p:txBody>
      </p:sp>
      <p:sp>
        <p:nvSpPr>
          <p:cNvPr id="2" name="Title 1"/>
          <p:cNvSpPr>
            <a:spLocks noGrp="1"/>
          </p:cNvSpPr>
          <p:nvPr>
            <p:ph type="title"/>
          </p:nvPr>
        </p:nvSpPr>
        <p:spPr/>
        <p:txBody>
          <a:bodyPr/>
          <a:lstStyle/>
          <a:p>
            <a:r>
              <a:rPr lang="en-US" dirty="0" smtClean="0"/>
              <a:t>Best practices</a:t>
            </a:r>
            <a:endParaRPr lang="en-US" sz="4000" dirty="0">
              <a:gradFill>
                <a:gsLst>
                  <a:gs pos="1250">
                    <a:schemeClr val="tx2"/>
                  </a:gs>
                  <a:gs pos="99000">
                    <a:schemeClr val="tx2"/>
                  </a:gs>
                </a:gsLst>
                <a:lin ang="5400000" scaled="0"/>
              </a:gradFill>
            </a:endParaRPr>
          </a:p>
        </p:txBody>
      </p:sp>
    </p:spTree>
    <p:extLst>
      <p:ext uri="{BB962C8B-B14F-4D97-AF65-F5344CB8AC3E}">
        <p14:creationId xmlns:p14="http://schemas.microsoft.com/office/powerpoint/2010/main" val="3308775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6454346" y="444341"/>
            <a:ext cx="5108991" cy="6277376"/>
            <a:chOff x="6511925" y="-67371"/>
            <a:chExt cx="5924550" cy="7279448"/>
          </a:xfrm>
        </p:grpSpPr>
        <p:pic>
          <p:nvPicPr>
            <p:cNvPr id="7" name="Picture 6"/>
            <p:cNvPicPr preferRelativeResize="0">
              <a:picLocks noChangeAspect="1"/>
            </p:cNvPicPr>
            <p:nvPr/>
          </p:nvPicPr>
          <p:blipFill>
            <a:blip r:embed="rId3"/>
            <a:stretch>
              <a:fillRect/>
            </a:stretch>
          </p:blipFill>
          <p:spPr>
            <a:xfrm>
              <a:off x="6511925" y="-67371"/>
              <a:ext cx="5924550" cy="3246766"/>
            </a:xfrm>
            <a:prstGeom prst="rect">
              <a:avLst/>
            </a:prstGeom>
            <a:ln>
              <a:solidFill>
                <a:schemeClr val="tx1">
                  <a:lumMod val="75000"/>
                </a:schemeClr>
              </a:solidFill>
            </a:ln>
          </p:spPr>
        </p:pic>
        <p:pic>
          <p:nvPicPr>
            <p:cNvPr id="4" name="Picture 3"/>
            <p:cNvPicPr>
              <a:picLocks noChangeAspect="1"/>
            </p:cNvPicPr>
            <p:nvPr/>
          </p:nvPicPr>
          <p:blipFill>
            <a:blip r:embed="rId4"/>
            <a:stretch>
              <a:fillRect/>
            </a:stretch>
          </p:blipFill>
          <p:spPr>
            <a:xfrm>
              <a:off x="6511925" y="3384533"/>
              <a:ext cx="5924550" cy="3827544"/>
            </a:xfrm>
            <a:prstGeom prst="rect">
              <a:avLst/>
            </a:prstGeom>
            <a:ln w="1905">
              <a:solidFill>
                <a:srgbClr val="000000"/>
              </a:solidFill>
            </a:ln>
          </p:spPr>
        </p:pic>
      </p:grpSp>
      <p:sp>
        <p:nvSpPr>
          <p:cNvPr id="9" name="Rectangle 8"/>
          <p:cNvSpPr>
            <a:spLocks/>
          </p:cNvSpPr>
          <p:nvPr/>
        </p:nvSpPr>
        <p:spPr bwMode="auto">
          <a:xfrm>
            <a:off x="427037" y="444339"/>
            <a:ext cx="5725272" cy="995523"/>
          </a:xfrm>
          <a:prstGeom prst="rect">
            <a:avLst/>
          </a:prstGeom>
          <a:solidFill>
            <a:schemeClr val="accent3"/>
          </a:solidFill>
          <a:ln>
            <a:solidFill>
              <a:schemeClr val="accent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0" tIns="146274" rIns="186520" bIns="146274" numCol="1" spcCol="0" rtlCol="0" fromWordArt="0" anchor="t" anchorCtr="0" forceAA="0" compatLnSpc="1">
            <a:prstTxWarp prst="textNoShape">
              <a:avLst/>
            </a:prstTxWarp>
            <a:noAutofit/>
          </a:bodyPr>
          <a:lstStyle/>
          <a:p>
            <a:pPr defTabSz="932560"/>
            <a:endParaRPr lang="en-US" sz="2000" b="1" dirty="0">
              <a:solidFill>
                <a:srgbClr val="FFFFFF"/>
              </a:solidFill>
            </a:endParaRPr>
          </a:p>
          <a:p>
            <a:pPr defTabSz="932560"/>
            <a:endParaRPr lang="en-US" sz="2000" b="1" dirty="0">
              <a:solidFill>
                <a:srgbClr val="FFFFFF"/>
              </a:solidFill>
            </a:endParaRPr>
          </a:p>
          <a:p>
            <a:pPr defTabSz="932560"/>
            <a:endParaRPr lang="en-US" sz="2000" b="1" dirty="0">
              <a:solidFill>
                <a:srgbClr val="FFFFFF"/>
              </a:solidFill>
            </a:endParaRPr>
          </a:p>
          <a:p>
            <a:pPr defTabSz="932560"/>
            <a:endParaRPr lang="en-US" sz="2000" b="1" dirty="0">
              <a:solidFill>
                <a:srgbClr val="FFFFFF"/>
              </a:solidFill>
            </a:endParaRPr>
          </a:p>
          <a:p>
            <a:pPr defTabSz="932560"/>
            <a:endParaRPr lang="en-US" sz="2000" b="1" dirty="0">
              <a:solidFill>
                <a:srgbClr val="FFFFFF"/>
              </a:solidFill>
            </a:endParaRPr>
          </a:p>
          <a:p>
            <a:pPr defTabSz="932560"/>
            <a:endParaRPr lang="en-US" sz="2000" b="1" dirty="0">
              <a:solidFill>
                <a:srgbClr val="FFFFFF"/>
              </a:solidFill>
            </a:endParaRPr>
          </a:p>
          <a:p>
            <a:pPr defTabSz="932560"/>
            <a:endParaRPr lang="en-US" sz="2000" b="1" dirty="0">
              <a:solidFill>
                <a:srgbClr val="FFFFFF"/>
              </a:solidFill>
            </a:endParaRPr>
          </a:p>
        </p:txBody>
      </p:sp>
      <p:sp>
        <p:nvSpPr>
          <p:cNvPr id="2" name="Title 1"/>
          <p:cNvSpPr>
            <a:spLocks noGrp="1"/>
          </p:cNvSpPr>
          <p:nvPr>
            <p:ph type="title"/>
          </p:nvPr>
        </p:nvSpPr>
        <p:spPr>
          <a:xfrm>
            <a:off x="589709" y="677862"/>
            <a:ext cx="6095998" cy="914400"/>
          </a:xfrm>
        </p:spPr>
        <p:txBody>
          <a:bodyPr/>
          <a:lstStyle/>
          <a:p>
            <a:r>
              <a:rPr lang="en-US" sz="2400" b="1" dirty="0">
                <a:solidFill>
                  <a:schemeClr val="bg1"/>
                </a:solidFill>
              </a:rPr>
              <a:t>Case study</a:t>
            </a:r>
            <a:r>
              <a:rPr lang="en-US" sz="3600" b="1" dirty="0">
                <a:solidFill>
                  <a:schemeClr val="bg1"/>
                </a:solidFill>
              </a:rPr>
              <a:t> </a:t>
            </a:r>
            <a:r>
              <a:rPr lang="en-US" sz="3600" dirty="0">
                <a:solidFill>
                  <a:schemeClr val="bg1"/>
                </a:solidFill>
              </a:rPr>
              <a:t>Bing Relevance</a:t>
            </a:r>
            <a:endParaRPr lang="en-US" sz="2400" dirty="0">
              <a:solidFill>
                <a:schemeClr val="bg1"/>
              </a:solidFill>
            </a:endParaRPr>
          </a:p>
        </p:txBody>
      </p:sp>
      <p:sp>
        <p:nvSpPr>
          <p:cNvPr id="12" name="TextBox 11"/>
          <p:cNvSpPr txBox="1"/>
          <p:nvPr/>
        </p:nvSpPr>
        <p:spPr>
          <a:xfrm>
            <a:off x="589709" y="1133975"/>
            <a:ext cx="5944259" cy="4074901"/>
          </a:xfrm>
          <a:prstGeom prst="rect">
            <a:avLst/>
          </a:prstGeom>
          <a:noFill/>
        </p:spPr>
        <p:txBody>
          <a:bodyPr wrap="square" lIns="182844" tIns="146274" rIns="182844" bIns="146274" rtlCol="0">
            <a:spAutoFit/>
          </a:bodyPr>
          <a:lstStyle/>
          <a:p>
            <a:pPr defTabSz="932560"/>
            <a:endParaRPr lang="en-US" sz="2400" b="1" dirty="0">
              <a:solidFill>
                <a:srgbClr val="505050"/>
              </a:solidFill>
            </a:endParaRPr>
          </a:p>
          <a:p>
            <a:pPr defTabSz="932560"/>
            <a:r>
              <a:rPr lang="en-US" sz="2400" b="1" dirty="0">
                <a:solidFill>
                  <a:srgbClr val="505050"/>
                </a:solidFill>
              </a:rPr>
              <a:t>What they do</a:t>
            </a:r>
          </a:p>
          <a:p>
            <a:pPr defTabSz="932560"/>
            <a:r>
              <a:rPr lang="en-US" sz="2000" dirty="0">
                <a:solidFill>
                  <a:srgbClr val="505050"/>
                </a:solidFill>
              </a:rPr>
              <a:t>Search rankings for bing.com</a:t>
            </a:r>
          </a:p>
          <a:p>
            <a:pPr defTabSz="932560"/>
            <a:r>
              <a:rPr lang="en-US" sz="2000" dirty="0">
                <a:solidFill>
                  <a:srgbClr val="505050"/>
                </a:solidFill>
              </a:rPr>
              <a:t>~40+ releases every 6 months</a:t>
            </a:r>
          </a:p>
          <a:p>
            <a:pPr defTabSz="932560"/>
            <a:endParaRPr lang="en-US" sz="2400" dirty="0">
              <a:solidFill>
                <a:srgbClr val="505050"/>
              </a:solidFill>
            </a:endParaRPr>
          </a:p>
          <a:p>
            <a:pPr defTabSz="932560"/>
            <a:r>
              <a:rPr lang="en-US" sz="2400" b="1" dirty="0">
                <a:solidFill>
                  <a:srgbClr val="505050"/>
                </a:solidFill>
              </a:rPr>
              <a:t>Size</a:t>
            </a:r>
          </a:p>
          <a:p>
            <a:pPr defTabSz="932560"/>
            <a:r>
              <a:rPr lang="en-US" sz="2000" dirty="0">
                <a:solidFill>
                  <a:srgbClr val="505050"/>
                </a:solidFill>
              </a:rPr>
              <a:t>Medium – 16 Bing relevance teams and growing</a:t>
            </a:r>
          </a:p>
          <a:p>
            <a:pPr defTabSz="932560"/>
            <a:endParaRPr lang="en-US" sz="2400" dirty="0">
              <a:solidFill>
                <a:srgbClr val="505050"/>
              </a:solidFill>
            </a:endParaRPr>
          </a:p>
          <a:p>
            <a:pPr defTabSz="932560"/>
            <a:r>
              <a:rPr lang="en-US" sz="2400" b="1" dirty="0">
                <a:solidFill>
                  <a:srgbClr val="505050"/>
                </a:solidFill>
              </a:rPr>
              <a:t>Project Online 2013: Deployment start</a:t>
            </a:r>
          </a:p>
          <a:p>
            <a:pPr defTabSz="932560"/>
            <a:r>
              <a:rPr lang="en-US" sz="2000" dirty="0">
                <a:solidFill>
                  <a:srgbClr val="505050"/>
                </a:solidFill>
              </a:rPr>
              <a:t>July 2012</a:t>
            </a:r>
          </a:p>
          <a:p>
            <a:pPr defTabSz="932560">
              <a:lnSpc>
                <a:spcPct val="90000"/>
              </a:lnSpc>
              <a:spcAft>
                <a:spcPts val="600"/>
              </a:spcAft>
            </a:pPr>
            <a:endParaRPr lang="en-US" sz="2400" dirty="0" err="1">
              <a:solidFill>
                <a:srgbClr val="505050"/>
              </a:solidFill>
            </a:endParaRPr>
          </a:p>
        </p:txBody>
      </p:sp>
    </p:spTree>
    <p:extLst>
      <p:ext uri="{BB962C8B-B14F-4D97-AF65-F5344CB8AC3E}">
        <p14:creationId xmlns:p14="http://schemas.microsoft.com/office/powerpoint/2010/main" val="2403897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Usage scenarios</a:t>
            </a:r>
            <a:endParaRPr lang="en-US" sz="4000" dirty="0">
              <a:gradFill>
                <a:gsLst>
                  <a:gs pos="1250">
                    <a:schemeClr val="tx2"/>
                  </a:gs>
                  <a:gs pos="99000">
                    <a:schemeClr val="tx2"/>
                  </a:gs>
                </a:gsLst>
                <a:lin ang="5400000" scaled="0"/>
              </a:gradFill>
            </a:endParaRPr>
          </a:p>
        </p:txBody>
      </p:sp>
      <p:sp>
        <p:nvSpPr>
          <p:cNvPr id="5" name="Text Placeholder 4"/>
          <p:cNvSpPr>
            <a:spLocks noGrp="1"/>
          </p:cNvSpPr>
          <p:nvPr>
            <p:ph type="body" sz="quarter" idx="10"/>
          </p:nvPr>
        </p:nvSpPr>
        <p:spPr>
          <a:xfrm>
            <a:off x="274638" y="1218432"/>
            <a:ext cx="11887200" cy="1978571"/>
          </a:xfrm>
        </p:spPr>
        <p:txBody>
          <a:bodyPr/>
          <a:lstStyle/>
          <a:p>
            <a:r>
              <a:rPr lang="en-US" dirty="0" smtClean="0">
                <a:solidFill>
                  <a:schemeClr val="tx1">
                    <a:lumMod val="50000"/>
                  </a:schemeClr>
                </a:solidFill>
              </a:rPr>
              <a:t>Unified schedule</a:t>
            </a:r>
          </a:p>
          <a:p>
            <a:pPr lvl="1"/>
            <a:r>
              <a:rPr lang="en-US" dirty="0" smtClean="0">
                <a:solidFill>
                  <a:schemeClr val="tx1">
                    <a:lumMod val="50000"/>
                  </a:schemeClr>
                </a:solidFill>
              </a:rPr>
              <a:t>Track key milestones across all releases</a:t>
            </a:r>
          </a:p>
          <a:p>
            <a:pPr lvl="1"/>
            <a:r>
              <a:rPr lang="en-US" dirty="0" smtClean="0">
                <a:solidFill>
                  <a:schemeClr val="tx1">
                    <a:lumMod val="50000"/>
                  </a:schemeClr>
                </a:solidFill>
              </a:rPr>
              <a:t>Previously solution: 1x large project file, then a custom tool</a:t>
            </a:r>
          </a:p>
          <a:p>
            <a:pPr lvl="1"/>
            <a:r>
              <a:rPr lang="en-US" dirty="0" smtClean="0">
                <a:solidFill>
                  <a:schemeClr val="tx1">
                    <a:lumMod val="50000"/>
                  </a:schemeClr>
                </a:solidFill>
              </a:rPr>
              <a:t>Scale outgrew tools</a:t>
            </a:r>
          </a:p>
        </p:txBody>
      </p:sp>
    </p:spTree>
    <p:extLst>
      <p:ext uri="{BB962C8B-B14F-4D97-AF65-F5344CB8AC3E}">
        <p14:creationId xmlns:p14="http://schemas.microsoft.com/office/powerpoint/2010/main" val="978222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Unified schedule: High-level</a:t>
            </a:r>
            <a:endParaRPr lang="en-US" sz="4000" dirty="0">
              <a:gradFill>
                <a:gsLst>
                  <a:gs pos="1250">
                    <a:schemeClr val="tx2"/>
                  </a:gs>
                  <a:gs pos="99000">
                    <a:schemeClr val="tx2"/>
                  </a:gs>
                </a:gsLst>
                <a:lin ang="5400000" scaled="0"/>
              </a:gradFill>
            </a:endParaRPr>
          </a:p>
        </p:txBody>
      </p:sp>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artisticBlur radius="7"/>
                    </a14:imgEffect>
                  </a14:imgLayer>
                </a14:imgProps>
              </a:ext>
            </a:extLst>
          </a:blip>
          <a:stretch>
            <a:fillRect/>
          </a:stretch>
        </p:blipFill>
        <p:spPr>
          <a:xfrm>
            <a:off x="631824" y="1492250"/>
            <a:ext cx="11172825" cy="4010025"/>
          </a:xfrm>
          <a:prstGeom prst="rect">
            <a:avLst/>
          </a:prstGeom>
        </p:spPr>
      </p:pic>
    </p:spTree>
    <p:extLst>
      <p:ext uri="{BB962C8B-B14F-4D97-AF65-F5344CB8AC3E}">
        <p14:creationId xmlns:p14="http://schemas.microsoft.com/office/powerpoint/2010/main" val="17547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t>Unified schedule: Drill-down</a:t>
            </a:r>
            <a:endParaRPr lang="en-US" sz="3600" dirty="0">
              <a:gradFill>
                <a:gsLst>
                  <a:gs pos="1250">
                    <a:schemeClr val="tx2"/>
                  </a:gs>
                  <a:gs pos="99000">
                    <a:schemeClr val="tx2"/>
                  </a:gs>
                </a:gsLst>
                <a:lin ang="5400000" scaled="0"/>
              </a:gradFill>
            </a:endParaRPr>
          </a:p>
        </p:txBody>
      </p:sp>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artisticBlur radius="7"/>
                    </a14:imgEffect>
                  </a14:imgLayer>
                </a14:imgProps>
              </a:ext>
            </a:extLst>
          </a:blip>
          <a:stretch>
            <a:fillRect/>
          </a:stretch>
        </p:blipFill>
        <p:spPr>
          <a:xfrm>
            <a:off x="427039" y="1363664"/>
            <a:ext cx="11134725" cy="5229225"/>
          </a:xfrm>
          <a:prstGeom prst="rect">
            <a:avLst/>
          </a:prstGeom>
        </p:spPr>
      </p:pic>
    </p:spTree>
    <p:extLst>
      <p:ext uri="{BB962C8B-B14F-4D97-AF65-F5344CB8AC3E}">
        <p14:creationId xmlns:p14="http://schemas.microsoft.com/office/powerpoint/2010/main" val="3114551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Usage scenarios</a:t>
            </a:r>
            <a:endParaRPr lang="en-US" sz="4000" dirty="0">
              <a:gradFill>
                <a:gsLst>
                  <a:gs pos="1250">
                    <a:schemeClr val="tx2"/>
                  </a:gs>
                  <a:gs pos="99000">
                    <a:schemeClr val="tx2"/>
                  </a:gs>
                </a:gsLst>
                <a:lin ang="5400000" scaled="0"/>
              </a:gradFill>
            </a:endParaRPr>
          </a:p>
        </p:txBody>
      </p:sp>
      <p:sp>
        <p:nvSpPr>
          <p:cNvPr id="5" name="Text Placeholder 4"/>
          <p:cNvSpPr>
            <a:spLocks noGrp="1"/>
          </p:cNvSpPr>
          <p:nvPr>
            <p:ph type="body" sz="quarter" idx="10"/>
          </p:nvPr>
        </p:nvSpPr>
        <p:spPr>
          <a:xfrm>
            <a:off x="274638" y="1218432"/>
            <a:ext cx="11887200" cy="3705041"/>
          </a:xfrm>
        </p:spPr>
        <p:txBody>
          <a:bodyPr/>
          <a:lstStyle/>
          <a:p>
            <a:r>
              <a:rPr lang="en-US" dirty="0" smtClean="0">
                <a:solidFill>
                  <a:schemeClr val="tx1">
                    <a:lumMod val="50000"/>
                  </a:schemeClr>
                </a:solidFill>
              </a:rPr>
              <a:t>Flight management</a:t>
            </a:r>
          </a:p>
          <a:p>
            <a:pPr lvl="1"/>
            <a:r>
              <a:rPr lang="en-US" dirty="0" smtClean="0">
                <a:solidFill>
                  <a:schemeClr val="tx1">
                    <a:lumMod val="50000"/>
                  </a:schemeClr>
                </a:solidFill>
              </a:rPr>
              <a:t>Required for release sign-off (validation)</a:t>
            </a:r>
          </a:p>
          <a:p>
            <a:pPr lvl="1"/>
            <a:r>
              <a:rPr lang="en-US" dirty="0" smtClean="0">
                <a:solidFill>
                  <a:schemeClr val="tx1">
                    <a:lumMod val="50000"/>
                  </a:schemeClr>
                </a:solidFill>
              </a:rPr>
              <a:t>Solution requirements:</a:t>
            </a:r>
          </a:p>
          <a:p>
            <a:pPr lvl="2"/>
            <a:r>
              <a:rPr lang="en-US" dirty="0" smtClean="0">
                <a:solidFill>
                  <a:schemeClr val="tx1">
                    <a:lumMod val="50000"/>
                  </a:schemeClr>
                </a:solidFill>
              </a:rPr>
              <a:t>Visual schedule</a:t>
            </a:r>
          </a:p>
          <a:p>
            <a:pPr lvl="2"/>
            <a:r>
              <a:rPr lang="en-US" dirty="0" smtClean="0">
                <a:solidFill>
                  <a:schemeClr val="tx1">
                    <a:lumMod val="50000"/>
                  </a:schemeClr>
                </a:solidFill>
              </a:rPr>
              <a:t>Easy creation/management + updates</a:t>
            </a:r>
          </a:p>
          <a:p>
            <a:pPr lvl="2"/>
            <a:r>
              <a:rPr lang="en-US" dirty="0" smtClean="0">
                <a:solidFill>
                  <a:schemeClr val="tx1">
                    <a:lumMod val="50000"/>
                  </a:schemeClr>
                </a:solidFill>
              </a:rPr>
              <a:t>Predictive behavior </a:t>
            </a:r>
          </a:p>
          <a:p>
            <a:pPr lvl="1"/>
            <a:r>
              <a:rPr lang="en-US" dirty="0" smtClean="0">
                <a:solidFill>
                  <a:schemeClr val="tx1">
                    <a:lumMod val="50000"/>
                  </a:schemeClr>
                </a:solidFill>
              </a:rPr>
              <a:t>Solution:</a:t>
            </a:r>
          </a:p>
          <a:p>
            <a:pPr lvl="2"/>
            <a:r>
              <a:rPr lang="en-US" dirty="0" smtClean="0">
                <a:solidFill>
                  <a:schemeClr val="tx1">
                    <a:lumMod val="50000"/>
                  </a:schemeClr>
                </a:solidFill>
              </a:rPr>
              <a:t>Custom SharePoint tasks form + workflow, connected to PWA</a:t>
            </a:r>
          </a:p>
          <a:p>
            <a:pPr lvl="2"/>
            <a:r>
              <a:rPr lang="en-US" dirty="0" smtClean="0">
                <a:solidFill>
                  <a:schemeClr val="tx1">
                    <a:lumMod val="50000"/>
                  </a:schemeClr>
                </a:solidFill>
              </a:rPr>
              <a:t>Custom calendars + resource leveling/scheduling = proper planning/visibility</a:t>
            </a:r>
          </a:p>
        </p:txBody>
      </p:sp>
    </p:spTree>
    <p:extLst>
      <p:ext uri="{BB962C8B-B14F-4D97-AF65-F5344CB8AC3E}">
        <p14:creationId xmlns:p14="http://schemas.microsoft.com/office/powerpoint/2010/main" val="395568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t>Flight management: Custom SP task + alerts</a:t>
            </a:r>
            <a:endParaRPr lang="en-US" sz="3600" dirty="0">
              <a:gradFill>
                <a:gsLst>
                  <a:gs pos="1250">
                    <a:schemeClr val="tx2"/>
                  </a:gs>
                  <a:gs pos="99000">
                    <a:schemeClr val="tx2"/>
                  </a:gs>
                </a:gsLst>
                <a:lin ang="5400000" scaled="0"/>
              </a:gradFill>
            </a:endParaRPr>
          </a:p>
        </p:txBody>
      </p:sp>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artisticBlur radius="7"/>
                    </a14:imgEffect>
                  </a14:imgLayer>
                </a14:imgProps>
              </a:ext>
            </a:extLst>
          </a:blip>
          <a:stretch>
            <a:fillRect/>
          </a:stretch>
        </p:blipFill>
        <p:spPr>
          <a:xfrm>
            <a:off x="655637" y="1212849"/>
            <a:ext cx="4572000" cy="5610704"/>
          </a:xfrm>
          <a:prstGeom prst="rect">
            <a:avLst/>
          </a:prstGeom>
        </p:spPr>
      </p:pic>
      <p:pic>
        <p:nvPicPr>
          <p:cNvPr id="3" name="Picture 2"/>
          <p:cNvPicPr>
            <a:picLocks noChangeAspect="1"/>
          </p:cNvPicPr>
          <p:nvPr/>
        </p:nvPicPr>
        <p:blipFill>
          <a:blip r:embed="rId5">
            <a:extLst>
              <a:ext uri="{BEBA8EAE-BF5A-486C-A8C5-ECC9F3942E4B}">
                <a14:imgProps xmlns:a14="http://schemas.microsoft.com/office/drawing/2010/main">
                  <a14:imgLayer r:embed="rId6">
                    <a14:imgEffect>
                      <a14:artisticBlur radius="7"/>
                    </a14:imgEffect>
                  </a14:imgLayer>
                </a14:imgProps>
              </a:ext>
            </a:extLst>
          </a:blip>
          <a:stretch>
            <a:fillRect/>
          </a:stretch>
        </p:blipFill>
        <p:spPr>
          <a:xfrm>
            <a:off x="5913437" y="1516064"/>
            <a:ext cx="6076950" cy="1819275"/>
          </a:xfrm>
          <a:prstGeom prst="rect">
            <a:avLst/>
          </a:prstGeom>
        </p:spPr>
      </p:pic>
    </p:spTree>
    <p:extLst>
      <p:ext uri="{BB962C8B-B14F-4D97-AF65-F5344CB8AC3E}">
        <p14:creationId xmlns:p14="http://schemas.microsoft.com/office/powerpoint/2010/main" val="227583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t>Flight management: Scheduling/visualization</a:t>
            </a:r>
            <a:endParaRPr lang="en-US" sz="3600" dirty="0">
              <a:gradFill>
                <a:gsLst>
                  <a:gs pos="1250">
                    <a:schemeClr val="tx2"/>
                  </a:gs>
                  <a:gs pos="99000">
                    <a:schemeClr val="tx2"/>
                  </a:gs>
                </a:gsLst>
                <a:lin ang="5400000" scaled="0"/>
              </a:gradFill>
            </a:endParaRPr>
          </a:p>
        </p:txBody>
      </p:sp>
      <p:pic>
        <p:nvPicPr>
          <p:cNvPr id="5" name="Picture 4"/>
          <p:cNvPicPr>
            <a:picLocks noChangeAspect="1"/>
          </p:cNvPicPr>
          <p:nvPr/>
        </p:nvPicPr>
        <p:blipFill>
          <a:blip r:embed="rId3">
            <a:extLst>
              <a:ext uri="{BEBA8EAE-BF5A-486C-A8C5-ECC9F3942E4B}">
                <a14:imgProps xmlns:a14="http://schemas.microsoft.com/office/drawing/2010/main">
                  <a14:imgLayer r:embed="rId4">
                    <a14:imgEffect>
                      <a14:artisticBlur/>
                    </a14:imgEffect>
                  </a14:imgLayer>
                </a14:imgProps>
              </a:ext>
            </a:extLst>
          </a:blip>
          <a:stretch>
            <a:fillRect/>
          </a:stretch>
        </p:blipFill>
        <p:spPr>
          <a:xfrm>
            <a:off x="655637" y="1439864"/>
            <a:ext cx="10896600" cy="5171481"/>
          </a:xfrm>
          <a:prstGeom prst="rect">
            <a:avLst/>
          </a:prstGeom>
        </p:spPr>
      </p:pic>
    </p:spTree>
    <p:extLst>
      <p:ext uri="{BB962C8B-B14F-4D97-AF65-F5344CB8AC3E}">
        <p14:creationId xmlns:p14="http://schemas.microsoft.com/office/powerpoint/2010/main" val="3950531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516062"/>
            <a:ext cx="11734799" cy="4124206"/>
          </a:xfrm>
        </p:spPr>
        <p:txBody>
          <a:bodyPr/>
          <a:lstStyle/>
          <a:p>
            <a:r>
              <a:rPr lang="en-US" dirty="0" smtClean="0">
                <a:solidFill>
                  <a:schemeClr val="tx1">
                    <a:lumMod val="50000"/>
                  </a:schemeClr>
                </a:solidFill>
              </a:rPr>
              <a:t>Microsoft internal early adoption</a:t>
            </a:r>
          </a:p>
          <a:p>
            <a:r>
              <a:rPr lang="en-US" dirty="0" smtClean="0">
                <a:solidFill>
                  <a:schemeClr val="tx1">
                    <a:lumMod val="50000"/>
                  </a:schemeClr>
                </a:solidFill>
              </a:rPr>
              <a:t>External customer early adoption</a:t>
            </a:r>
          </a:p>
          <a:p>
            <a:r>
              <a:rPr lang="en-US" dirty="0" smtClean="0">
                <a:solidFill>
                  <a:schemeClr val="tx1">
                    <a:lumMod val="50000"/>
                  </a:schemeClr>
                </a:solidFill>
              </a:rPr>
              <a:t>Benefits/best practice summary</a:t>
            </a:r>
          </a:p>
          <a:p>
            <a:r>
              <a:rPr lang="en-US" dirty="0" smtClean="0">
                <a:solidFill>
                  <a:schemeClr val="tx1">
                    <a:lumMod val="50000"/>
                  </a:schemeClr>
                </a:solidFill>
              </a:rPr>
              <a:t>Q &amp; A</a:t>
            </a:r>
          </a:p>
          <a:p>
            <a:endParaRPr lang="en-US" dirty="0" smtClean="0">
              <a:solidFill>
                <a:schemeClr val="tx1">
                  <a:lumMod val="50000"/>
                </a:schemeClr>
              </a:solidFill>
            </a:endParaRPr>
          </a:p>
          <a:p>
            <a:endParaRPr lang="en-US" dirty="0" smtClean="0">
              <a:solidFill>
                <a:schemeClr val="tx1">
                  <a:lumMod val="50000"/>
                </a:schemeClr>
              </a:solidFill>
            </a:endParaRPr>
          </a:p>
        </p:txBody>
      </p:sp>
      <p:sp>
        <p:nvSpPr>
          <p:cNvPr id="2" name="Title 1"/>
          <p:cNvSpPr>
            <a:spLocks noGrp="1"/>
          </p:cNvSpPr>
          <p:nvPr>
            <p:ph type="title"/>
          </p:nvPr>
        </p:nvSpPr>
        <p:spPr/>
        <p:txBody>
          <a:bodyPr/>
          <a:lstStyle/>
          <a:p>
            <a:r>
              <a:rPr lang="en-US" dirty="0" smtClean="0"/>
              <a:t>Agenda</a:t>
            </a:r>
            <a:endParaRPr lang="en-US" sz="4000" dirty="0">
              <a:gradFill>
                <a:gsLst>
                  <a:gs pos="1250">
                    <a:schemeClr val="tx2"/>
                  </a:gs>
                  <a:gs pos="99000">
                    <a:schemeClr val="tx2"/>
                  </a:gs>
                </a:gsLst>
                <a:lin ang="5400000" scaled="0"/>
              </a:gradFill>
            </a:endParaRPr>
          </a:p>
        </p:txBody>
      </p:sp>
    </p:spTree>
    <p:extLst>
      <p:ext uri="{BB962C8B-B14F-4D97-AF65-F5344CB8AC3E}">
        <p14:creationId xmlns:p14="http://schemas.microsoft.com/office/powerpoint/2010/main" val="1111021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Benefits/best practices</a:t>
            </a:r>
            <a:endParaRPr lang="en-US" sz="4000" dirty="0">
              <a:gradFill>
                <a:gsLst>
                  <a:gs pos="1250">
                    <a:schemeClr val="tx2"/>
                  </a:gs>
                  <a:gs pos="99000">
                    <a:schemeClr val="tx2"/>
                  </a:gs>
                </a:gsLst>
                <a:lin ang="5400000" scaled="0"/>
              </a:gradFill>
            </a:endParaRPr>
          </a:p>
        </p:txBody>
      </p:sp>
      <p:sp>
        <p:nvSpPr>
          <p:cNvPr id="6" name="Text Placeholder 5"/>
          <p:cNvSpPr>
            <a:spLocks noGrp="1"/>
          </p:cNvSpPr>
          <p:nvPr>
            <p:ph type="body" sz="quarter" idx="10"/>
          </p:nvPr>
        </p:nvSpPr>
        <p:spPr>
          <a:xfrm>
            <a:off x="274639" y="1668464"/>
            <a:ext cx="11887200" cy="3631273"/>
          </a:xfrm>
        </p:spPr>
        <p:txBody>
          <a:bodyPr/>
          <a:lstStyle/>
          <a:p>
            <a:r>
              <a:rPr lang="en-US" sz="2400" dirty="0">
                <a:solidFill>
                  <a:schemeClr val="tx1">
                    <a:lumMod val="50000"/>
                  </a:schemeClr>
                </a:solidFill>
                <a:latin typeface="+mn-lt"/>
              </a:rPr>
              <a:t>Decentralize management</a:t>
            </a:r>
          </a:p>
          <a:p>
            <a:r>
              <a:rPr lang="en-US" sz="2400" dirty="0">
                <a:solidFill>
                  <a:schemeClr val="tx1">
                    <a:lumMod val="50000"/>
                  </a:schemeClr>
                </a:solidFill>
                <a:latin typeface="+mn-lt"/>
              </a:rPr>
              <a:t>Scheduling/resource leveling + distributed </a:t>
            </a:r>
            <a:r>
              <a:rPr lang="en-US" sz="2400" dirty="0" err="1">
                <a:solidFill>
                  <a:schemeClr val="tx1">
                    <a:lumMod val="50000"/>
                  </a:schemeClr>
                </a:solidFill>
                <a:latin typeface="+mn-lt"/>
              </a:rPr>
              <a:t>statusing</a:t>
            </a:r>
            <a:endParaRPr lang="en-US" sz="2400" dirty="0">
              <a:solidFill>
                <a:schemeClr val="tx1">
                  <a:lumMod val="50000"/>
                </a:schemeClr>
              </a:solidFill>
              <a:latin typeface="+mn-lt"/>
            </a:endParaRPr>
          </a:p>
          <a:p>
            <a:r>
              <a:rPr lang="en-US" sz="2400" dirty="0">
                <a:solidFill>
                  <a:schemeClr val="tx1">
                    <a:lumMod val="50000"/>
                  </a:schemeClr>
                </a:solidFill>
                <a:latin typeface="+mn-lt"/>
              </a:rPr>
              <a:t>Accessible anywhere without requiring VPN access</a:t>
            </a:r>
          </a:p>
          <a:p>
            <a:r>
              <a:rPr lang="en-US" sz="2400" dirty="0">
                <a:solidFill>
                  <a:schemeClr val="tx1">
                    <a:lumMod val="50000"/>
                  </a:schemeClr>
                </a:solidFill>
                <a:latin typeface="+mn-lt"/>
              </a:rPr>
              <a:t>Tiered experiences based on power/ease-of-use</a:t>
            </a:r>
          </a:p>
          <a:p>
            <a:pPr lvl="1"/>
            <a:r>
              <a:rPr lang="en-US" sz="2000" dirty="0">
                <a:solidFill>
                  <a:schemeClr val="tx1">
                    <a:lumMod val="50000"/>
                  </a:schemeClr>
                </a:solidFill>
              </a:rPr>
              <a:t>Task List</a:t>
            </a:r>
          </a:p>
          <a:p>
            <a:pPr lvl="1"/>
            <a:r>
              <a:rPr lang="en-US" sz="2000" dirty="0">
                <a:solidFill>
                  <a:schemeClr val="tx1">
                    <a:lumMod val="50000"/>
                  </a:schemeClr>
                </a:solidFill>
              </a:rPr>
              <a:t>Web-based scheduling</a:t>
            </a:r>
          </a:p>
          <a:p>
            <a:pPr lvl="1"/>
            <a:r>
              <a:rPr lang="en-US" sz="2000" dirty="0">
                <a:solidFill>
                  <a:schemeClr val="tx1">
                    <a:lumMod val="50000"/>
                  </a:schemeClr>
                </a:solidFill>
              </a:rPr>
              <a:t>Project Professional</a:t>
            </a:r>
          </a:p>
          <a:p>
            <a:r>
              <a:rPr lang="en-US" sz="2400" dirty="0">
                <a:solidFill>
                  <a:schemeClr val="tx1">
                    <a:lumMod val="50000"/>
                  </a:schemeClr>
                </a:solidFill>
                <a:latin typeface="+mn-lt"/>
              </a:rPr>
              <a:t>General UX – e.g. Copy/paste from Excel, hotkey support, etc.</a:t>
            </a:r>
          </a:p>
          <a:p>
            <a:r>
              <a:rPr lang="en-US" sz="2400" dirty="0">
                <a:solidFill>
                  <a:schemeClr val="tx1">
                    <a:lumMod val="50000"/>
                  </a:schemeClr>
                </a:solidFill>
                <a:latin typeface="+mn-lt"/>
              </a:rPr>
              <a:t>SharePoint + Project together  (meeting/event schedules, documents, workflows)</a:t>
            </a:r>
          </a:p>
        </p:txBody>
      </p:sp>
    </p:spTree>
    <p:extLst>
      <p:ext uri="{BB962C8B-B14F-4D97-AF65-F5344CB8AC3E}">
        <p14:creationId xmlns:p14="http://schemas.microsoft.com/office/powerpoint/2010/main" val="2285169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589709" y="677862"/>
            <a:ext cx="6095998" cy="914400"/>
          </a:xfrm>
          <a:solidFill>
            <a:schemeClr val="accent2"/>
          </a:solidFill>
        </p:spPr>
        <p:txBody>
          <a:bodyPr/>
          <a:lstStyle/>
          <a:p>
            <a:r>
              <a:rPr lang="en-US" sz="2400" b="1" dirty="0">
                <a:solidFill>
                  <a:schemeClr val="bg1"/>
                </a:solidFill>
              </a:rPr>
              <a:t>Case study</a:t>
            </a:r>
            <a:r>
              <a:rPr lang="en-US" sz="3600" b="1" dirty="0">
                <a:solidFill>
                  <a:schemeClr val="bg1"/>
                </a:solidFill>
              </a:rPr>
              <a:t> </a:t>
            </a:r>
            <a:r>
              <a:rPr lang="en-US" sz="3600" dirty="0">
                <a:solidFill>
                  <a:schemeClr val="bg1"/>
                </a:solidFill>
              </a:rPr>
              <a:t>Microsoft IT</a:t>
            </a:r>
            <a:endParaRPr lang="en-US" sz="2400" dirty="0">
              <a:solidFill>
                <a:schemeClr val="bg1"/>
              </a:solidFill>
            </a:endParaRPr>
          </a:p>
        </p:txBody>
      </p:sp>
      <p:sp>
        <p:nvSpPr>
          <p:cNvPr id="7" name="TextBox 6"/>
          <p:cNvSpPr txBox="1"/>
          <p:nvPr/>
        </p:nvSpPr>
        <p:spPr>
          <a:xfrm>
            <a:off x="589709" y="1516065"/>
            <a:ext cx="7990728" cy="3836213"/>
          </a:xfrm>
          <a:prstGeom prst="rect">
            <a:avLst/>
          </a:prstGeom>
          <a:noFill/>
        </p:spPr>
        <p:txBody>
          <a:bodyPr wrap="square" lIns="182844" tIns="146274" rIns="182844" bIns="146274" rtlCol="0">
            <a:spAutoFit/>
          </a:bodyPr>
          <a:lstStyle/>
          <a:p>
            <a:pPr defTabSz="932560"/>
            <a:endParaRPr lang="en-US" sz="2400" b="1" dirty="0">
              <a:solidFill>
                <a:srgbClr val="505050"/>
              </a:solidFill>
            </a:endParaRPr>
          </a:p>
          <a:p>
            <a:pPr defTabSz="932560"/>
            <a:r>
              <a:rPr lang="en-US" sz="2400" b="1" dirty="0">
                <a:solidFill>
                  <a:srgbClr val="505050"/>
                </a:solidFill>
              </a:rPr>
              <a:t>What they do</a:t>
            </a:r>
          </a:p>
          <a:p>
            <a:pPr defTabSz="932560"/>
            <a:r>
              <a:rPr lang="en-US" sz="2000" dirty="0">
                <a:solidFill>
                  <a:srgbClr val="505050"/>
                </a:solidFill>
              </a:rPr>
              <a:t>Manage IT infrastructure and services globally for Microsoft.</a:t>
            </a:r>
          </a:p>
          <a:p>
            <a:pPr defTabSz="932560"/>
            <a:endParaRPr lang="en-US" sz="2400" dirty="0">
              <a:solidFill>
                <a:srgbClr val="505050"/>
              </a:solidFill>
            </a:endParaRPr>
          </a:p>
          <a:p>
            <a:pPr defTabSz="932560"/>
            <a:r>
              <a:rPr lang="en-US" sz="2400" b="1" dirty="0">
                <a:solidFill>
                  <a:srgbClr val="505050"/>
                </a:solidFill>
              </a:rPr>
              <a:t>Size</a:t>
            </a:r>
          </a:p>
          <a:p>
            <a:pPr defTabSz="932560"/>
            <a:r>
              <a:rPr lang="en-US" sz="2000" dirty="0">
                <a:solidFill>
                  <a:srgbClr val="505050"/>
                </a:solidFill>
              </a:rPr>
              <a:t>Large (4,000 FTE), 400+ large projects/year</a:t>
            </a:r>
          </a:p>
          <a:p>
            <a:pPr defTabSz="932560"/>
            <a:endParaRPr lang="en-US" sz="2400" dirty="0">
              <a:solidFill>
                <a:srgbClr val="505050"/>
              </a:solidFill>
            </a:endParaRPr>
          </a:p>
          <a:p>
            <a:pPr defTabSz="932560"/>
            <a:r>
              <a:rPr lang="en-US" sz="2400" b="1" dirty="0">
                <a:solidFill>
                  <a:srgbClr val="505050"/>
                </a:solidFill>
              </a:rPr>
              <a:t>Project Online 2013: Deployment start</a:t>
            </a:r>
          </a:p>
          <a:p>
            <a:pPr defTabSz="932560"/>
            <a:r>
              <a:rPr lang="en-US" sz="2000" dirty="0">
                <a:solidFill>
                  <a:srgbClr val="505050"/>
                </a:solidFill>
              </a:rPr>
              <a:t>July 2012</a:t>
            </a:r>
          </a:p>
          <a:p>
            <a:pPr defTabSz="932560">
              <a:lnSpc>
                <a:spcPct val="90000"/>
              </a:lnSpc>
              <a:spcAft>
                <a:spcPts val="600"/>
              </a:spcAft>
            </a:pPr>
            <a:endParaRPr lang="en-US" sz="2400" dirty="0" err="1">
              <a:solidFill>
                <a:srgbClr val="505050"/>
              </a:solidFill>
            </a:endParaRPr>
          </a:p>
        </p:txBody>
      </p:sp>
      <p:sp>
        <p:nvSpPr>
          <p:cNvPr id="2" name="Rectangle 1"/>
          <p:cNvSpPr/>
          <p:nvPr/>
        </p:nvSpPr>
        <p:spPr bwMode="auto">
          <a:xfrm>
            <a:off x="8123237" y="1211262"/>
            <a:ext cx="2438400" cy="45720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3" name="Picture 12"/>
          <p:cNvPicPr>
            <a:picLocks noChangeAspect="1"/>
          </p:cNvPicPr>
          <p:nvPr/>
        </p:nvPicPr>
        <p:blipFill rotWithShape="1">
          <a:blip r:embed="rId3" cstate="print">
            <a:extLst>
              <a:ext uri="{28A0092B-C50C-407E-A947-70E740481C1C}">
                <a14:useLocalDpi xmlns:a14="http://schemas.microsoft.com/office/drawing/2010/main" val="0"/>
              </a:ext>
            </a:extLst>
          </a:blip>
          <a:srcRect b="3852"/>
          <a:stretch/>
        </p:blipFill>
        <p:spPr>
          <a:xfrm rot="16200000">
            <a:off x="7037155" y="1610090"/>
            <a:ext cx="6989016" cy="3779855"/>
          </a:xfrm>
          <a:prstGeom prst="rect">
            <a:avLst/>
          </a:prstGeom>
        </p:spPr>
      </p:pic>
      <p:sp>
        <p:nvSpPr>
          <p:cNvPr id="5" name="TextBox 4"/>
          <p:cNvSpPr txBox="1"/>
          <p:nvPr/>
        </p:nvSpPr>
        <p:spPr>
          <a:xfrm>
            <a:off x="10409239" y="2963863"/>
            <a:ext cx="3886200" cy="634397"/>
          </a:xfrm>
          <a:prstGeom prst="rect">
            <a:avLst/>
          </a:prstGeom>
          <a:noFill/>
        </p:spPr>
        <p:txBody>
          <a:bodyPr wrap="square" lIns="182844" tIns="146274" rIns="182844" bIns="146274" rtlCol="0">
            <a:spAutoFit/>
          </a:bodyPr>
          <a:lstStyle/>
          <a:p>
            <a:pPr defTabSz="932560">
              <a:lnSpc>
                <a:spcPct val="90000"/>
              </a:lnSpc>
              <a:spcAft>
                <a:spcPts val="600"/>
              </a:spcAft>
            </a:pPr>
            <a:r>
              <a:rPr lang="en-US" sz="2400" dirty="0">
                <a:solidFill>
                  <a:srgbClr val="FFFFFF"/>
                </a:solidFill>
              </a:rPr>
              <a:t>Microsoft IT</a:t>
            </a:r>
          </a:p>
        </p:txBody>
      </p:sp>
      <p:sp>
        <p:nvSpPr>
          <p:cNvPr id="15" name="Rectangle 14"/>
          <p:cNvSpPr>
            <a:spLocks noChangeAspect="1"/>
          </p:cNvSpPr>
          <p:nvPr/>
        </p:nvSpPr>
        <p:spPr bwMode="auto">
          <a:xfrm rot="16200000">
            <a:off x="5920659" y="2436689"/>
            <a:ext cx="6989018" cy="2126651"/>
          </a:xfrm>
          <a:prstGeom prst="rect">
            <a:avLst/>
          </a:prstGeom>
          <a:gradFill>
            <a:gsLst>
              <a:gs pos="17000">
                <a:schemeClr val="bg1"/>
              </a:gs>
              <a:gs pos="5600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0" tIns="146274" rIns="186520" bIns="14627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110551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41" y="1287463"/>
            <a:ext cx="11889564" cy="2899878"/>
          </a:xfrm>
        </p:spPr>
        <p:txBody>
          <a:bodyPr/>
          <a:lstStyle/>
          <a:p>
            <a:r>
              <a:rPr lang="en-US" sz="2400" dirty="0">
                <a:solidFill>
                  <a:schemeClr val="tx1">
                    <a:lumMod val="50000"/>
                  </a:schemeClr>
                </a:solidFill>
                <a:latin typeface="+mn-lt"/>
              </a:rPr>
              <a:t>Leverage Project Online 2013 as MSIT’s Project Management Solution</a:t>
            </a:r>
          </a:p>
          <a:p>
            <a:r>
              <a:rPr lang="en-US" sz="2400" dirty="0">
                <a:solidFill>
                  <a:schemeClr val="tx1">
                    <a:lumMod val="50000"/>
                  </a:schemeClr>
                </a:solidFill>
                <a:latin typeface="+mn-lt"/>
              </a:rPr>
              <a:t>Federated model of PWA for each Business Process Unit (BPU) in MSIT</a:t>
            </a:r>
          </a:p>
          <a:p>
            <a:r>
              <a:rPr lang="en-US" sz="2400" dirty="0">
                <a:solidFill>
                  <a:schemeClr val="tx1">
                    <a:lumMod val="50000"/>
                  </a:schemeClr>
                </a:solidFill>
                <a:latin typeface="+mn-lt"/>
              </a:rPr>
              <a:t>Near term focus: Schedule management and status reporting</a:t>
            </a:r>
          </a:p>
          <a:p>
            <a:r>
              <a:rPr lang="en-US" sz="2400" dirty="0">
                <a:solidFill>
                  <a:schemeClr val="tx1">
                    <a:lumMod val="50000"/>
                  </a:schemeClr>
                </a:solidFill>
                <a:latin typeface="+mn-lt"/>
              </a:rPr>
              <a:t>Long term focus: Resource management, issues, risks, etc. tighter integration with related systems such as:</a:t>
            </a:r>
          </a:p>
          <a:p>
            <a:pPr lvl="1"/>
            <a:r>
              <a:rPr lang="en-US" sz="2300" dirty="0">
                <a:solidFill>
                  <a:schemeClr val="tx1">
                    <a:lumMod val="50000"/>
                  </a:schemeClr>
                </a:solidFill>
              </a:rPr>
              <a:t>Dynamics AX core financials: Project accounting</a:t>
            </a:r>
          </a:p>
          <a:p>
            <a:pPr lvl="1"/>
            <a:r>
              <a:rPr lang="en-US" sz="2300" dirty="0" err="1">
                <a:solidFill>
                  <a:schemeClr val="tx1">
                    <a:lumMod val="50000"/>
                  </a:schemeClr>
                </a:solidFill>
              </a:rPr>
              <a:t>PlanningIT</a:t>
            </a:r>
            <a:r>
              <a:rPr lang="en-US" sz="2300" dirty="0">
                <a:solidFill>
                  <a:schemeClr val="tx1">
                    <a:lumMod val="50000"/>
                  </a:schemeClr>
                </a:solidFill>
              </a:rPr>
              <a:t>: Strategy and Enterprise Architecture Management</a:t>
            </a:r>
          </a:p>
        </p:txBody>
      </p:sp>
      <p:sp>
        <p:nvSpPr>
          <p:cNvPr id="2" name="Title 1"/>
          <p:cNvSpPr>
            <a:spLocks noGrp="1"/>
          </p:cNvSpPr>
          <p:nvPr>
            <p:ph type="title"/>
          </p:nvPr>
        </p:nvSpPr>
        <p:spPr/>
        <p:txBody>
          <a:bodyPr/>
          <a:lstStyle/>
          <a:p>
            <a:r>
              <a:rPr lang="en-US" dirty="0" smtClean="0"/>
              <a:t>Usage scenarios</a:t>
            </a:r>
            <a:endParaRPr lang="en-US" sz="4000" dirty="0">
              <a:gradFill>
                <a:gsLst>
                  <a:gs pos="1250">
                    <a:schemeClr val="tx2"/>
                  </a:gs>
                  <a:gs pos="99000">
                    <a:schemeClr val="tx2"/>
                  </a:gs>
                </a:gsLst>
                <a:lin ang="5400000" scaled="0"/>
              </a:gradFill>
            </a:endParaRPr>
          </a:p>
        </p:txBody>
      </p:sp>
    </p:spTree>
    <p:extLst>
      <p:ext uri="{BB962C8B-B14F-4D97-AF65-F5344CB8AC3E}">
        <p14:creationId xmlns:p14="http://schemas.microsoft.com/office/powerpoint/2010/main" val="104753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IT Business Process Units</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93642940"/>
              </p:ext>
            </p:extLst>
          </p:nvPr>
        </p:nvGraphicFramePr>
        <p:xfrm>
          <a:off x="427039" y="1212849"/>
          <a:ext cx="10820401" cy="5408610"/>
        </p:xfrm>
        <a:graphic>
          <a:graphicData uri="http://schemas.openxmlformats.org/drawingml/2006/table">
            <a:tbl>
              <a:tblPr firstRow="1" firstCol="1" bandRow="1">
                <a:tableStyleId>{72833802-FEF1-4C79-8D5D-14CF1EAF98D9}</a:tableStyleId>
              </a:tblPr>
              <a:tblGrid>
                <a:gridCol w="909035"/>
                <a:gridCol w="9911366"/>
              </a:tblGrid>
              <a:tr h="213253">
                <a:tc>
                  <a:txBody>
                    <a:bodyPr/>
                    <a:lstStyle/>
                    <a:p>
                      <a:pPr marL="0" marR="0">
                        <a:spcBef>
                          <a:spcPts val="0"/>
                        </a:spcBef>
                        <a:spcAft>
                          <a:spcPts val="0"/>
                        </a:spcAft>
                      </a:pPr>
                      <a:r>
                        <a:rPr lang="en-US" sz="1000" dirty="0" smtClean="0">
                          <a:effectLst/>
                        </a:rPr>
                        <a:t>Org</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34833" marR="34833" marT="0" marB="0"/>
                </a:tc>
                <a:tc>
                  <a:txBody>
                    <a:bodyPr/>
                    <a:lstStyle/>
                    <a:p>
                      <a:pPr marL="0" marR="0">
                        <a:spcBef>
                          <a:spcPts val="0"/>
                        </a:spcBef>
                        <a:spcAft>
                          <a:spcPts val="0"/>
                        </a:spcAft>
                      </a:pPr>
                      <a:r>
                        <a:rPr lang="en-US" sz="1000" dirty="0">
                          <a:effectLst/>
                        </a:rPr>
                        <a:t>Site Description</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34833" marR="34833" marT="0" marB="0"/>
                </a:tc>
              </a:tr>
              <a:tr h="639759">
                <a:tc>
                  <a:txBody>
                    <a:bodyPr/>
                    <a:lstStyle/>
                    <a:p>
                      <a:pPr marL="0" marR="0">
                        <a:spcBef>
                          <a:spcPts val="0"/>
                        </a:spcBef>
                        <a:spcAft>
                          <a:spcPts val="0"/>
                        </a:spcAft>
                      </a:pPr>
                      <a:r>
                        <a:rPr lang="en-US" sz="1800">
                          <a:effectLst/>
                        </a:rPr>
                        <a:t>CFIT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4833" marR="34833" marT="0" marB="0"/>
                </a:tc>
                <a:tc>
                  <a:txBody>
                    <a:bodyPr/>
                    <a:lstStyle/>
                    <a:p>
                      <a:pPr marL="0" marR="0">
                        <a:spcBef>
                          <a:spcPts val="0"/>
                        </a:spcBef>
                        <a:spcAft>
                          <a:spcPts val="0"/>
                        </a:spcAft>
                      </a:pPr>
                      <a:r>
                        <a:rPr lang="en-US" sz="1800" dirty="0" smtClean="0">
                          <a:effectLst/>
                        </a:rPr>
                        <a:t>Projects </a:t>
                      </a:r>
                      <a:r>
                        <a:rPr lang="en-US" sz="1800" dirty="0">
                          <a:effectLst/>
                        </a:rPr>
                        <a:t>covering </a:t>
                      </a:r>
                      <a:r>
                        <a:rPr lang="en-US" sz="1800" dirty="0" smtClean="0">
                          <a:effectLst/>
                        </a:rPr>
                        <a:t>“IT </a:t>
                      </a:r>
                      <a:r>
                        <a:rPr lang="en-US" sz="1800" dirty="0">
                          <a:effectLst/>
                        </a:rPr>
                        <a:t>for </a:t>
                      </a:r>
                      <a:r>
                        <a:rPr lang="en-US" sz="1800" dirty="0" smtClean="0">
                          <a:effectLst/>
                        </a:rPr>
                        <a:t>IT”, </a:t>
                      </a:r>
                      <a:r>
                        <a:rPr lang="en-US" sz="1800" dirty="0">
                          <a:effectLst/>
                        </a:rPr>
                        <a:t>Legal, Finance and HR process will be captured and managed here.  </a:t>
                      </a:r>
                      <a:endParaRPr lang="en-US"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34833" marR="34833" marT="0" marB="0"/>
                </a:tc>
              </a:tr>
              <a:tr h="639759">
                <a:tc>
                  <a:txBody>
                    <a:bodyPr/>
                    <a:lstStyle/>
                    <a:p>
                      <a:pPr marL="0" marR="0">
                        <a:spcBef>
                          <a:spcPts val="0"/>
                        </a:spcBef>
                        <a:spcAft>
                          <a:spcPts val="0"/>
                        </a:spcAft>
                      </a:pPr>
                      <a:r>
                        <a:rPr lang="en-US" sz="1800">
                          <a:effectLst/>
                        </a:rPr>
                        <a:t>SESIT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4833" marR="34833" marT="0" marB="0"/>
                </a:tc>
                <a:tc>
                  <a:txBody>
                    <a:bodyPr/>
                    <a:lstStyle/>
                    <a:p>
                      <a:pPr marL="0" marR="0">
                        <a:spcBef>
                          <a:spcPts val="0"/>
                        </a:spcBef>
                        <a:spcAft>
                          <a:spcPts val="0"/>
                        </a:spcAft>
                      </a:pPr>
                      <a:r>
                        <a:rPr lang="en-US" sz="1800" dirty="0" smtClean="0">
                          <a:effectLst/>
                        </a:rPr>
                        <a:t>Projects executed </a:t>
                      </a:r>
                      <a:r>
                        <a:rPr lang="en-US" sz="1800" dirty="0">
                          <a:effectLst/>
                        </a:rPr>
                        <a:t>by SESIT (Strategic Enterprise Services IT) and its organizational units.  </a:t>
                      </a:r>
                      <a:endParaRPr lang="en-US"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34833" marR="34833" marT="0" marB="0"/>
                </a:tc>
              </a:tr>
              <a:tr h="639759">
                <a:tc>
                  <a:txBody>
                    <a:bodyPr/>
                    <a:lstStyle/>
                    <a:p>
                      <a:pPr marL="0" marR="0">
                        <a:spcBef>
                          <a:spcPts val="0"/>
                        </a:spcBef>
                        <a:spcAft>
                          <a:spcPts val="0"/>
                        </a:spcAft>
                      </a:pPr>
                      <a:r>
                        <a:rPr lang="en-US" sz="1800">
                          <a:effectLst/>
                        </a:rPr>
                        <a:t> UEIT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4833" marR="34833" marT="0" marB="0"/>
                </a:tc>
                <a:tc>
                  <a:txBody>
                    <a:bodyPr/>
                    <a:lstStyle/>
                    <a:p>
                      <a:pPr marL="0" marR="0">
                        <a:spcBef>
                          <a:spcPts val="0"/>
                        </a:spcBef>
                        <a:spcAft>
                          <a:spcPts val="0"/>
                        </a:spcAft>
                      </a:pPr>
                      <a:r>
                        <a:rPr lang="en-US" sz="1800" dirty="0" smtClean="0">
                          <a:effectLst/>
                        </a:rPr>
                        <a:t>Projects executed </a:t>
                      </a:r>
                      <a:r>
                        <a:rPr lang="en-US" sz="1800" dirty="0">
                          <a:effectLst/>
                        </a:rPr>
                        <a:t>by UEIT (User Experience IT) and its organizational </a:t>
                      </a:r>
                      <a:r>
                        <a:rPr lang="en-US" sz="1800" dirty="0" smtClean="0">
                          <a:effectLst/>
                        </a:rPr>
                        <a:t>units</a:t>
                      </a:r>
                      <a:r>
                        <a:rPr lang="en-US" sz="1800" baseline="0" dirty="0" smtClean="0">
                          <a:effectLst/>
                        </a:rPr>
                        <a:t> including Network Infrastructure Services (NIS).</a:t>
                      </a:r>
                      <a:endParaRPr lang="en-US"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34833" marR="34833" marT="0" marB="0"/>
                </a:tc>
              </a:tr>
              <a:tr h="1129853">
                <a:tc>
                  <a:txBody>
                    <a:bodyPr/>
                    <a:lstStyle/>
                    <a:p>
                      <a:pPr marL="0" marR="0">
                        <a:spcBef>
                          <a:spcPts val="0"/>
                        </a:spcBef>
                        <a:spcAft>
                          <a:spcPts val="0"/>
                        </a:spcAft>
                      </a:pPr>
                      <a:r>
                        <a:rPr lang="en-US" sz="1800" dirty="0">
                          <a:effectLst/>
                        </a:rPr>
                        <a:t>BFIT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4833" marR="34833" marT="0" marB="0"/>
                </a:tc>
                <a:tc>
                  <a:txBody>
                    <a:bodyPr/>
                    <a:lstStyle/>
                    <a:p>
                      <a:pPr marL="0" marR="0">
                        <a:spcBef>
                          <a:spcPts val="0"/>
                        </a:spcBef>
                        <a:spcAft>
                          <a:spcPts val="0"/>
                        </a:spcAft>
                      </a:pPr>
                      <a:r>
                        <a:rPr lang="en-US" sz="1800" dirty="0" smtClean="0">
                          <a:effectLst/>
                        </a:rPr>
                        <a:t>Projects executed </a:t>
                      </a:r>
                      <a:r>
                        <a:rPr lang="en-US" sz="1800" dirty="0">
                          <a:effectLst/>
                        </a:rPr>
                        <a:t>by various Business Function groups within Microsoft IT such as Business Process Alignment, Strategic Planning and Communication, Information Security and Risk Management, and MSIT India.   </a:t>
                      </a:r>
                      <a:endParaRPr lang="en-US"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34833" marR="34833" marT="0" marB="0"/>
                </a:tc>
              </a:tr>
              <a:tr h="753234">
                <a:tc>
                  <a:txBody>
                    <a:bodyPr/>
                    <a:lstStyle/>
                    <a:p>
                      <a:pPr marL="0" marR="0">
                        <a:spcBef>
                          <a:spcPts val="0"/>
                        </a:spcBef>
                        <a:spcAft>
                          <a:spcPts val="0"/>
                        </a:spcAft>
                      </a:pPr>
                      <a:r>
                        <a:rPr lang="en-US" sz="1800">
                          <a:effectLst/>
                        </a:rPr>
                        <a:t>MPSIT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4833" marR="34833" marT="0" marB="0"/>
                </a:tc>
                <a:tc>
                  <a:txBody>
                    <a:bodyPr/>
                    <a:lstStyle/>
                    <a:p>
                      <a:pPr marL="0" marR="0">
                        <a:spcBef>
                          <a:spcPts val="0"/>
                        </a:spcBef>
                        <a:spcAft>
                          <a:spcPts val="0"/>
                        </a:spcAft>
                      </a:pPr>
                      <a:r>
                        <a:rPr lang="en-US" sz="1800" dirty="0" smtClean="0">
                          <a:effectLst/>
                        </a:rPr>
                        <a:t>MPSIT </a:t>
                      </a:r>
                      <a:r>
                        <a:rPr lang="en-US" sz="1800" dirty="0">
                          <a:effectLst/>
                        </a:rPr>
                        <a:t>funded/managed projects.  IT projects covering Ideation to Availability and Fulfillment to Customer Value processes will be captured and managed here.  </a:t>
                      </a:r>
                      <a:endParaRPr lang="en-US"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34833" marR="34833" marT="0" marB="0"/>
                </a:tc>
              </a:tr>
              <a:tr h="753234">
                <a:tc>
                  <a:txBody>
                    <a:bodyPr/>
                    <a:lstStyle/>
                    <a:p>
                      <a:pPr marL="0" marR="0">
                        <a:spcBef>
                          <a:spcPts val="0"/>
                        </a:spcBef>
                        <a:spcAft>
                          <a:spcPts val="0"/>
                        </a:spcAft>
                      </a:pPr>
                      <a:r>
                        <a:rPr lang="en-US" sz="1800">
                          <a:effectLst/>
                        </a:rPr>
                        <a:t>SMIT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4833" marR="34833" marT="0" marB="0"/>
                </a:tc>
                <a:tc>
                  <a:txBody>
                    <a:bodyPr/>
                    <a:lstStyle/>
                    <a:p>
                      <a:pPr marL="0" marR="0">
                        <a:spcBef>
                          <a:spcPts val="0"/>
                        </a:spcBef>
                        <a:spcAft>
                          <a:spcPts val="0"/>
                        </a:spcAft>
                      </a:pPr>
                      <a:r>
                        <a:rPr lang="en-US" sz="1800" dirty="0" smtClean="0">
                          <a:effectLst/>
                        </a:rPr>
                        <a:t>SMIT </a:t>
                      </a:r>
                      <a:r>
                        <a:rPr lang="en-US" sz="1800" dirty="0">
                          <a:effectLst/>
                        </a:rPr>
                        <a:t>funded/managed projects.  IT projects covering Availability to Lead and Lead to Order processes will be captured and managed here.</a:t>
                      </a:r>
                      <a:endParaRPr lang="en-US"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34833" marR="34833" marT="0" marB="0"/>
                </a:tc>
              </a:tr>
              <a:tr h="639759">
                <a:tc>
                  <a:txBody>
                    <a:bodyPr/>
                    <a:lstStyle/>
                    <a:p>
                      <a:pPr marL="0" marR="0">
                        <a:spcBef>
                          <a:spcPts val="0"/>
                        </a:spcBef>
                        <a:spcAft>
                          <a:spcPts val="0"/>
                        </a:spcAft>
                      </a:pPr>
                      <a:r>
                        <a:rPr lang="en-US" sz="1800" dirty="0">
                          <a:effectLst/>
                        </a:rPr>
                        <a:t>ECIT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4833" marR="34833" marT="0" marB="0"/>
                </a:tc>
                <a:tc>
                  <a:txBody>
                    <a:bodyPr/>
                    <a:lstStyle/>
                    <a:p>
                      <a:pPr marL="0" marR="0">
                        <a:spcBef>
                          <a:spcPts val="0"/>
                        </a:spcBef>
                        <a:spcAft>
                          <a:spcPts val="0"/>
                        </a:spcAft>
                      </a:pPr>
                      <a:r>
                        <a:rPr lang="en-US" sz="1800" dirty="0" smtClean="0">
                          <a:effectLst/>
                        </a:rPr>
                        <a:t>ECIT </a:t>
                      </a:r>
                      <a:r>
                        <a:rPr lang="en-US" sz="1800" dirty="0">
                          <a:effectLst/>
                        </a:rPr>
                        <a:t>funded/managed projects.  IT projects in support of Order to Fulfillment process will be captured and managed here.</a:t>
                      </a:r>
                      <a:endParaRPr lang="en-US"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34833" marR="34833" marT="0" marB="0"/>
                </a:tc>
              </a:tr>
            </a:tbl>
          </a:graphicData>
        </a:graphic>
      </p:graphicFrame>
    </p:spTree>
    <p:extLst>
      <p:ext uri="{BB962C8B-B14F-4D97-AF65-F5344CB8AC3E}">
        <p14:creationId xmlns:p14="http://schemas.microsoft.com/office/powerpoint/2010/main" val="1958716103"/>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800" dirty="0"/>
              <a:t>PWA configuration distributed deployment</a:t>
            </a:r>
          </a:p>
        </p:txBody>
      </p:sp>
      <p:graphicFrame>
        <p:nvGraphicFramePr>
          <p:cNvPr id="5" name="Diagram 4"/>
          <p:cNvGraphicFramePr/>
          <p:nvPr>
            <p:extLst>
              <p:ext uri="{D42A27DB-BD31-4B8C-83A1-F6EECF244321}">
                <p14:modId xmlns:p14="http://schemas.microsoft.com/office/powerpoint/2010/main" val="4200663184"/>
              </p:ext>
            </p:extLst>
          </p:nvPr>
        </p:nvGraphicFramePr>
        <p:xfrm>
          <a:off x="-30163" y="1212851"/>
          <a:ext cx="12115800" cy="55273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3932239" y="3220126"/>
            <a:ext cx="2895600" cy="2182075"/>
          </a:xfrm>
          <a:prstGeom prst="rect">
            <a:avLst/>
          </a:prstGeom>
          <a:solidFill>
            <a:schemeClr val="bg1">
              <a:lumMod val="95000"/>
            </a:schemeClr>
          </a:solidFill>
          <a:ln>
            <a:solidFill>
              <a:schemeClr val="tx1">
                <a:lumMod val="50000"/>
              </a:schemeClr>
            </a:solidFill>
          </a:ln>
        </p:spPr>
        <p:txBody>
          <a:bodyPr wrap="square" lIns="182844" tIns="146274" rIns="182844" bIns="146274" rtlCol="0">
            <a:spAutoFit/>
          </a:bodyPr>
          <a:lstStyle/>
          <a:p>
            <a:pPr defTabSz="932560">
              <a:lnSpc>
                <a:spcPct val="90000"/>
              </a:lnSpc>
              <a:spcAft>
                <a:spcPts val="600"/>
              </a:spcAft>
            </a:pPr>
            <a:r>
              <a:rPr lang="en-US" sz="2400" dirty="0">
                <a:gradFill>
                  <a:gsLst>
                    <a:gs pos="2917">
                      <a:srgbClr val="505050"/>
                    </a:gs>
                    <a:gs pos="30000">
                      <a:srgbClr val="505050"/>
                    </a:gs>
                  </a:gsLst>
                  <a:lin ang="5400000" scaled="0"/>
                </a:gradFill>
              </a:rPr>
              <a:t>Data pump</a:t>
            </a:r>
          </a:p>
          <a:p>
            <a:pPr defTabSz="932560">
              <a:lnSpc>
                <a:spcPct val="90000"/>
              </a:lnSpc>
              <a:spcAft>
                <a:spcPts val="600"/>
              </a:spcAft>
            </a:pPr>
            <a:r>
              <a:rPr lang="en-US" dirty="0" smtClean="0">
                <a:gradFill>
                  <a:gsLst>
                    <a:gs pos="2917">
                      <a:srgbClr val="505050"/>
                    </a:gs>
                    <a:gs pos="30000">
                      <a:srgbClr val="505050"/>
                    </a:gs>
                  </a:gsLst>
                  <a:lin ang="5400000" scaled="0"/>
                </a:gradFill>
              </a:rPr>
              <a:t>(partner-developed tool)</a:t>
            </a:r>
          </a:p>
          <a:p>
            <a:pPr marL="285694" indent="-285694" defTabSz="932560">
              <a:lnSpc>
                <a:spcPct val="90000"/>
              </a:lnSpc>
              <a:spcAft>
                <a:spcPts val="600"/>
              </a:spcAft>
              <a:buFont typeface="Arial" panose="020B0604020202020204" pitchFamily="34" charset="0"/>
              <a:buChar char="•"/>
            </a:pPr>
            <a:r>
              <a:rPr lang="en-US" dirty="0" smtClean="0">
                <a:gradFill>
                  <a:gsLst>
                    <a:gs pos="2917">
                      <a:srgbClr val="505050"/>
                    </a:gs>
                    <a:gs pos="30000">
                      <a:srgbClr val="505050"/>
                    </a:gs>
                  </a:gsLst>
                  <a:lin ang="5400000" scaled="0"/>
                </a:gradFill>
              </a:rPr>
              <a:t>Custom fields</a:t>
            </a:r>
          </a:p>
          <a:p>
            <a:pPr marL="285694" indent="-285694" defTabSz="932560">
              <a:lnSpc>
                <a:spcPct val="90000"/>
              </a:lnSpc>
              <a:spcAft>
                <a:spcPts val="600"/>
              </a:spcAft>
              <a:buFont typeface="Arial" panose="020B0604020202020204" pitchFamily="34" charset="0"/>
              <a:buChar char="•"/>
            </a:pPr>
            <a:r>
              <a:rPr lang="en-US" dirty="0" smtClean="0">
                <a:gradFill>
                  <a:gsLst>
                    <a:gs pos="2917">
                      <a:srgbClr val="505050"/>
                    </a:gs>
                    <a:gs pos="30000">
                      <a:srgbClr val="505050"/>
                    </a:gs>
                  </a:gsLst>
                  <a:lin ang="5400000" scaled="0"/>
                </a:gradFill>
              </a:rPr>
              <a:t>Templates</a:t>
            </a:r>
          </a:p>
          <a:p>
            <a:pPr marL="285694" indent="-285694" defTabSz="932560">
              <a:lnSpc>
                <a:spcPct val="90000"/>
              </a:lnSpc>
              <a:spcAft>
                <a:spcPts val="600"/>
              </a:spcAft>
              <a:buFont typeface="Arial" panose="020B0604020202020204" pitchFamily="34" charset="0"/>
              <a:buChar char="•"/>
            </a:pPr>
            <a:r>
              <a:rPr lang="en-US" dirty="0" smtClean="0">
                <a:gradFill>
                  <a:gsLst>
                    <a:gs pos="2917">
                      <a:srgbClr val="505050"/>
                    </a:gs>
                    <a:gs pos="30000">
                      <a:srgbClr val="505050"/>
                    </a:gs>
                  </a:gsLst>
                  <a:lin ang="5400000" scaled="0"/>
                </a:gradFill>
              </a:rPr>
              <a:t>Other best practice </a:t>
            </a:r>
            <a:r>
              <a:rPr lang="en-US" dirty="0" err="1" smtClean="0">
                <a:gradFill>
                  <a:gsLst>
                    <a:gs pos="2917">
                      <a:srgbClr val="505050"/>
                    </a:gs>
                    <a:gs pos="30000">
                      <a:srgbClr val="505050"/>
                    </a:gs>
                  </a:gsLst>
                  <a:lin ang="5400000" scaled="0"/>
                </a:gradFill>
              </a:rPr>
              <a:t>config</a:t>
            </a:r>
            <a:r>
              <a:rPr lang="en-US" dirty="0" smtClean="0">
                <a:gradFill>
                  <a:gsLst>
                    <a:gs pos="2917">
                      <a:srgbClr val="505050"/>
                    </a:gs>
                    <a:gs pos="30000">
                      <a:srgbClr val="505050"/>
                    </a:gs>
                  </a:gsLst>
                  <a:lin ang="5400000" scaled="0"/>
                </a:gradFill>
              </a:rPr>
              <a:t> settings</a:t>
            </a:r>
          </a:p>
        </p:txBody>
      </p:sp>
      <p:sp>
        <p:nvSpPr>
          <p:cNvPr id="7" name="Right Arrow 6"/>
          <p:cNvSpPr/>
          <p:nvPr/>
        </p:nvSpPr>
        <p:spPr bwMode="auto">
          <a:xfrm>
            <a:off x="3932239" y="2582862"/>
            <a:ext cx="2895600" cy="685800"/>
          </a:xfrm>
          <a:prstGeom prst="rightArrow">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Rectangle 1"/>
          <p:cNvSpPr/>
          <p:nvPr/>
        </p:nvSpPr>
        <p:spPr>
          <a:xfrm>
            <a:off x="9190039" y="1236088"/>
            <a:ext cx="3120257" cy="594553"/>
          </a:xfrm>
          <a:prstGeom prst="rect">
            <a:avLst/>
          </a:prstGeom>
        </p:spPr>
        <p:txBody>
          <a:bodyPr wrap="square" lIns="91422" tIns="45712" rIns="91422" bIns="45712">
            <a:spAutoFit/>
          </a:bodyPr>
          <a:lstStyle/>
          <a:p>
            <a:pPr defTabSz="932560"/>
            <a:r>
              <a:rPr lang="en-US" sz="1600" dirty="0">
                <a:solidFill>
                  <a:srgbClr val="505050"/>
                </a:solidFill>
              </a:rPr>
              <a:t>Projects covering “IT for IT”, Legal, Finance and HR process </a:t>
            </a:r>
          </a:p>
        </p:txBody>
      </p:sp>
      <p:sp>
        <p:nvSpPr>
          <p:cNvPr id="4" name="Rectangle 3"/>
          <p:cNvSpPr/>
          <p:nvPr/>
        </p:nvSpPr>
        <p:spPr>
          <a:xfrm>
            <a:off x="9155391" y="1971656"/>
            <a:ext cx="3281083" cy="751504"/>
          </a:xfrm>
          <a:prstGeom prst="rect">
            <a:avLst/>
          </a:prstGeom>
        </p:spPr>
        <p:txBody>
          <a:bodyPr wrap="square" lIns="91422" tIns="45712" rIns="91422" bIns="45712">
            <a:spAutoFit/>
          </a:bodyPr>
          <a:lstStyle/>
          <a:p>
            <a:pPr defTabSz="932560"/>
            <a:r>
              <a:rPr lang="en-US" sz="1400" dirty="0">
                <a:solidFill>
                  <a:srgbClr val="505050"/>
                </a:solidFill>
              </a:rPr>
              <a:t>Projects executed by SESIT (Strategic Enterprise Services IT) and its organizational units.  </a:t>
            </a:r>
            <a:endParaRPr lang="en-US" sz="1400" dirty="0">
              <a:solidFill>
                <a:srgbClr val="50505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8" name="Rectangle 7"/>
          <p:cNvSpPr/>
          <p:nvPr/>
        </p:nvSpPr>
        <p:spPr>
          <a:xfrm>
            <a:off x="9190037" y="2811464"/>
            <a:ext cx="3061074" cy="954091"/>
          </a:xfrm>
          <a:prstGeom prst="rect">
            <a:avLst/>
          </a:prstGeom>
        </p:spPr>
        <p:txBody>
          <a:bodyPr wrap="square" lIns="91422" tIns="45712" rIns="91422" bIns="45712">
            <a:spAutoFit/>
          </a:bodyPr>
          <a:lstStyle/>
          <a:p>
            <a:pPr defTabSz="932560"/>
            <a:r>
              <a:rPr lang="en-US" sz="1400" dirty="0">
                <a:solidFill>
                  <a:srgbClr val="505050"/>
                </a:solidFill>
              </a:rPr>
              <a:t>Projects executed by UEIT (User Experience IT) and its organizational units including Network Infrastructure Services (NIS).</a:t>
            </a:r>
            <a:endParaRPr lang="en-US" sz="1400" dirty="0">
              <a:solidFill>
                <a:srgbClr val="505050"/>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12287192"/>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2068222"/>
          </a:xfrm>
        </p:spPr>
        <p:txBody>
          <a:bodyPr/>
          <a:lstStyle/>
          <a:p>
            <a:pPr>
              <a:defRPr/>
            </a:pPr>
            <a:r>
              <a:rPr lang="en-US" sz="2400" dirty="0">
                <a:solidFill>
                  <a:schemeClr val="tx1">
                    <a:lumMod val="50000"/>
                  </a:schemeClr>
                </a:solidFill>
                <a:latin typeface="+mn-lt"/>
              </a:rPr>
              <a:t>Early adopter team leading with broader/deeper coverage</a:t>
            </a:r>
          </a:p>
          <a:p>
            <a:pPr>
              <a:defRPr/>
            </a:pPr>
            <a:r>
              <a:rPr lang="en-US" sz="2400" dirty="0">
                <a:solidFill>
                  <a:schemeClr val="tx1">
                    <a:lumMod val="50000"/>
                  </a:schemeClr>
                </a:solidFill>
                <a:latin typeface="+mn-lt"/>
              </a:rPr>
              <a:t>Plumbers for network. Manage all devices for network (routers, switches, </a:t>
            </a:r>
            <a:r>
              <a:rPr lang="en-US" sz="2400" dirty="0" err="1">
                <a:solidFill>
                  <a:schemeClr val="tx1">
                    <a:lumMod val="50000"/>
                  </a:schemeClr>
                </a:solidFill>
                <a:latin typeface="+mn-lt"/>
              </a:rPr>
              <a:t>etc</a:t>
            </a:r>
            <a:r>
              <a:rPr lang="en-US" sz="2400" dirty="0">
                <a:solidFill>
                  <a:schemeClr val="tx1">
                    <a:lumMod val="50000"/>
                  </a:schemeClr>
                </a:solidFill>
                <a:latin typeface="+mn-lt"/>
              </a:rPr>
              <a:t>). Storage platform – storage arrays (EMCs), Edge devices (proxy servers), wireless </a:t>
            </a:r>
            <a:r>
              <a:rPr lang="en-US" sz="2400" dirty="0" err="1">
                <a:solidFill>
                  <a:schemeClr val="tx1">
                    <a:lumMod val="50000"/>
                  </a:schemeClr>
                </a:solidFill>
                <a:latin typeface="+mn-lt"/>
              </a:rPr>
              <a:t>infr</a:t>
            </a:r>
            <a:r>
              <a:rPr lang="en-US" sz="2400" dirty="0">
                <a:solidFill>
                  <a:schemeClr val="tx1">
                    <a:lumMod val="50000"/>
                  </a:schemeClr>
                </a:solidFill>
                <a:latin typeface="+mn-lt"/>
              </a:rPr>
              <a:t>.</a:t>
            </a:r>
          </a:p>
          <a:p>
            <a:pPr>
              <a:defRPr/>
            </a:pPr>
            <a:r>
              <a:rPr lang="en-US" sz="2400" b="1" dirty="0">
                <a:solidFill>
                  <a:schemeClr val="tx1">
                    <a:lumMod val="50000"/>
                  </a:schemeClr>
                </a:solidFill>
                <a:latin typeface="+mn-lt"/>
              </a:rPr>
              <a:t>Size: </a:t>
            </a:r>
            <a:r>
              <a:rPr lang="en-US" sz="2400" dirty="0">
                <a:solidFill>
                  <a:schemeClr val="tx1">
                    <a:lumMod val="50000"/>
                  </a:schemeClr>
                </a:solidFill>
                <a:latin typeface="+mn-lt"/>
              </a:rPr>
              <a:t>97 Employees and 121 Vendors, ~$135M Budget</a:t>
            </a:r>
          </a:p>
          <a:p>
            <a:pPr>
              <a:defRPr/>
            </a:pPr>
            <a:r>
              <a:rPr lang="en-US" sz="2400" b="1" dirty="0">
                <a:solidFill>
                  <a:schemeClr val="tx1">
                    <a:lumMod val="50000"/>
                  </a:schemeClr>
                </a:solidFill>
                <a:latin typeface="+mn-lt"/>
              </a:rPr>
              <a:t>Scope: </a:t>
            </a:r>
            <a:r>
              <a:rPr lang="en-US" sz="2400" dirty="0">
                <a:solidFill>
                  <a:schemeClr val="tx1">
                    <a:lumMod val="50000"/>
                  </a:schemeClr>
                </a:solidFill>
                <a:latin typeface="+mn-lt"/>
              </a:rPr>
              <a:t>112 countries, 1M+ devices, 198K+ end users, 1000+ applications, etc.</a:t>
            </a:r>
          </a:p>
        </p:txBody>
      </p:sp>
      <p:sp>
        <p:nvSpPr>
          <p:cNvPr id="3" name="Title 2"/>
          <p:cNvSpPr>
            <a:spLocks noGrp="1"/>
          </p:cNvSpPr>
          <p:nvPr>
            <p:ph type="title"/>
          </p:nvPr>
        </p:nvSpPr>
        <p:spPr>
          <a:xfrm>
            <a:off x="198437" y="295276"/>
            <a:ext cx="11889564" cy="917575"/>
          </a:xfrm>
        </p:spPr>
        <p:txBody>
          <a:bodyPr/>
          <a:lstStyle/>
          <a:p>
            <a:r>
              <a:rPr lang="en-US" dirty="0" smtClean="0"/>
              <a:t>Network Infrastructure Services (NIS)</a:t>
            </a:r>
            <a:r>
              <a:rPr lang="en-US" dirty="0"/>
              <a:t/>
            </a:r>
            <a:br>
              <a:rPr lang="en-US" dirty="0"/>
            </a:br>
            <a:endParaRPr lang="en-US" dirty="0"/>
          </a:p>
        </p:txBody>
      </p:sp>
    </p:spTree>
    <p:extLst>
      <p:ext uri="{BB962C8B-B14F-4D97-AF65-F5344CB8AC3E}">
        <p14:creationId xmlns:p14="http://schemas.microsoft.com/office/powerpoint/2010/main" val="2552048150"/>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1262"/>
            <a:ext cx="11887200" cy="3397416"/>
          </a:xfrm>
        </p:spPr>
        <p:txBody>
          <a:bodyPr/>
          <a:lstStyle/>
          <a:p>
            <a:r>
              <a:rPr lang="en-US" sz="2300" dirty="0">
                <a:solidFill>
                  <a:schemeClr val="tx1">
                    <a:lumMod val="50000"/>
                  </a:schemeClr>
                </a:solidFill>
                <a:latin typeface="+mn-lt"/>
              </a:rPr>
              <a:t>Governance – Account for all project work generated from outside and inside NIS.  Consistent/documented model to onboard projects</a:t>
            </a:r>
          </a:p>
          <a:p>
            <a:r>
              <a:rPr lang="en-US" sz="2300" dirty="0">
                <a:solidFill>
                  <a:schemeClr val="tx1">
                    <a:lumMod val="50000"/>
                  </a:schemeClr>
                </a:solidFill>
                <a:latin typeface="+mn-lt"/>
              </a:rPr>
              <a:t>Centralized location for all projects – Projects across the org were tracked in SharePoint lists, Excel spreadsheets, or not at all</a:t>
            </a:r>
          </a:p>
          <a:p>
            <a:r>
              <a:rPr lang="en-US" sz="2300" dirty="0">
                <a:solidFill>
                  <a:schemeClr val="tx1">
                    <a:lumMod val="50000"/>
                  </a:schemeClr>
                </a:solidFill>
                <a:latin typeface="+mn-lt"/>
              </a:rPr>
              <a:t>Ability to Measure – how many projects, in what phases, SPI, CPI, etc.</a:t>
            </a:r>
          </a:p>
          <a:p>
            <a:r>
              <a:rPr lang="en-US" sz="2300" dirty="0">
                <a:solidFill>
                  <a:schemeClr val="tx1">
                    <a:lumMod val="50000"/>
                  </a:schemeClr>
                </a:solidFill>
                <a:latin typeface="+mn-lt"/>
              </a:rPr>
              <a:t>Consistent Reporting – Ability to generate Status Reports, Project Charters, etc. that were consistent across NIS</a:t>
            </a:r>
          </a:p>
          <a:p>
            <a:r>
              <a:rPr lang="en-US" sz="2300" dirty="0">
                <a:solidFill>
                  <a:schemeClr val="tx1">
                    <a:lumMod val="50000"/>
                  </a:schemeClr>
                </a:solidFill>
                <a:latin typeface="+mn-lt"/>
              </a:rPr>
              <a:t>Project Lifecycle – Manage projects through a workflow that followed the SMD Project Lifecycle through tollgates and signoffs</a:t>
            </a:r>
          </a:p>
        </p:txBody>
      </p:sp>
      <p:sp>
        <p:nvSpPr>
          <p:cNvPr id="3" name="Title 2"/>
          <p:cNvSpPr>
            <a:spLocks noGrp="1"/>
          </p:cNvSpPr>
          <p:nvPr>
            <p:ph type="title"/>
          </p:nvPr>
        </p:nvSpPr>
        <p:spPr/>
        <p:txBody>
          <a:bodyPr/>
          <a:lstStyle/>
          <a:p>
            <a:r>
              <a:rPr lang="en-US" dirty="0" smtClean="0"/>
              <a:t>NIS Goals</a:t>
            </a:r>
            <a:r>
              <a:rPr lang="en-US" dirty="0"/>
              <a:t/>
            </a:r>
            <a:br>
              <a:rPr lang="en-US" dirty="0"/>
            </a:br>
            <a:endParaRPr lang="en-US" dirty="0"/>
          </a:p>
        </p:txBody>
      </p:sp>
    </p:spTree>
    <p:extLst>
      <p:ext uri="{BB962C8B-B14F-4D97-AF65-F5344CB8AC3E}">
        <p14:creationId xmlns:p14="http://schemas.microsoft.com/office/powerpoint/2010/main" val="638168701"/>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MSIT Custom PWA Home Page</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2437" y="1211262"/>
            <a:ext cx="11468399" cy="5767474"/>
          </a:xfrm>
          <a:prstGeom prst="rect">
            <a:avLst/>
          </a:prstGeom>
        </p:spPr>
      </p:pic>
    </p:spTree>
    <p:extLst>
      <p:ext uri="{BB962C8B-B14F-4D97-AF65-F5344CB8AC3E}">
        <p14:creationId xmlns:p14="http://schemas.microsoft.com/office/powerpoint/2010/main" val="2689910433"/>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738664"/>
          </a:xfrm>
        </p:spPr>
        <p:txBody>
          <a:bodyPr/>
          <a:lstStyle/>
          <a:p>
            <a:r>
              <a:rPr lang="en-US" dirty="0" smtClean="0"/>
              <a:t>Re-leverage slides</a:t>
            </a:r>
            <a:endParaRPr lang="en-US" dirty="0"/>
          </a:p>
        </p:txBody>
      </p:sp>
      <p:sp>
        <p:nvSpPr>
          <p:cNvPr id="3" name="Title 2"/>
          <p:cNvSpPr>
            <a:spLocks noGrp="1"/>
          </p:cNvSpPr>
          <p:nvPr>
            <p:ph type="title"/>
          </p:nvPr>
        </p:nvSpPr>
        <p:spPr/>
        <p:txBody>
          <a:bodyPr/>
          <a:lstStyle/>
          <a:p>
            <a:r>
              <a:rPr lang="en-US" dirty="0"/>
              <a:t>UEIT/NIS</a:t>
            </a:r>
            <a:br>
              <a:rPr lang="en-US" dirty="0"/>
            </a:br>
            <a:endParaRPr lang="en-US" dirty="0"/>
          </a:p>
        </p:txBody>
      </p:sp>
      <p:pic>
        <p:nvPicPr>
          <p:cNvPr id="4" name="Picture 6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 y="144463"/>
            <a:ext cx="1011105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46037" y="-7938"/>
            <a:ext cx="9982200" cy="544765"/>
          </a:xfrm>
          <a:prstGeom prst="rect">
            <a:avLst/>
          </a:prstGeom>
          <a:solidFill>
            <a:schemeClr val="bg1">
              <a:lumMod val="95000"/>
            </a:schemeClr>
          </a:solidFill>
          <a:ln>
            <a:solidFill>
              <a:schemeClr val="tx1">
                <a:lumMod val="50000"/>
              </a:schemeClr>
            </a:solidFill>
          </a:ln>
        </p:spPr>
        <p:txBody>
          <a:bodyPr wrap="square" lIns="182844" tIns="146274" rIns="182844" bIns="146274" rtlCol="0">
            <a:spAutoFit/>
          </a:bodyPr>
          <a:lstStyle/>
          <a:p>
            <a:pPr defTabSz="932560">
              <a:lnSpc>
                <a:spcPct val="90000"/>
              </a:lnSpc>
              <a:spcAft>
                <a:spcPts val="600"/>
              </a:spcAft>
            </a:pPr>
            <a:r>
              <a:rPr lang="en-US" dirty="0" smtClean="0">
                <a:gradFill>
                  <a:gsLst>
                    <a:gs pos="2917">
                      <a:srgbClr val="505050"/>
                    </a:gs>
                    <a:gs pos="30000">
                      <a:srgbClr val="505050"/>
                    </a:gs>
                  </a:gsLst>
                  <a:lin ang="5400000" scaled="0"/>
                </a:gradFill>
              </a:rPr>
              <a:t>Network Infrastructure Services (NIS) Health and Status Dashboard</a:t>
            </a:r>
          </a:p>
        </p:txBody>
      </p:sp>
    </p:spTree>
    <p:extLst>
      <p:ext uri="{BB962C8B-B14F-4D97-AF65-F5344CB8AC3E}">
        <p14:creationId xmlns:p14="http://schemas.microsoft.com/office/powerpoint/2010/main" val="1311516598"/>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Project charter/status (App)</a:t>
            </a:r>
            <a:r>
              <a:rPr lang="en-US" dirty="0"/>
              <a:t/>
            </a:r>
            <a:br>
              <a:rPr lang="en-US" dirty="0"/>
            </a:br>
            <a:endParaRPr lang="en-US" dirty="0"/>
          </a:p>
        </p:txBody>
      </p:sp>
      <p:graphicFrame>
        <p:nvGraphicFramePr>
          <p:cNvPr id="7" name="Object 6"/>
          <p:cNvGraphicFramePr>
            <a:graphicFrameLocks noChangeAspect="1"/>
          </p:cNvGraphicFramePr>
          <p:nvPr>
            <p:extLst>
              <p:ext uri="{D42A27DB-BD31-4B8C-83A1-F6EECF244321}">
                <p14:modId xmlns:p14="http://schemas.microsoft.com/office/powerpoint/2010/main" val="1632528012"/>
              </p:ext>
            </p:extLst>
          </p:nvPr>
        </p:nvGraphicFramePr>
        <p:xfrm>
          <a:off x="495074" y="1192344"/>
          <a:ext cx="5959928" cy="5581520"/>
        </p:xfrm>
        <a:graphic>
          <a:graphicData uri="http://schemas.openxmlformats.org/presentationml/2006/ole">
            <mc:AlternateContent xmlns:mc="http://schemas.openxmlformats.org/markup-compatibility/2006">
              <mc:Choice xmlns:v="urn:schemas-microsoft-com:vml" Requires="v">
                <p:oleObj spid="_x0000_s3078" name="Image" r:id="rId4" imgW="8535240" imgH="7992360" progId="Photoshop.Image.13">
                  <p:embed/>
                </p:oleObj>
              </mc:Choice>
              <mc:Fallback>
                <p:oleObj name="Image" r:id="rId4" imgW="8535240" imgH="7992360" progId="Photoshop.Image.13">
                  <p:embed/>
                  <p:pic>
                    <p:nvPicPr>
                      <p:cNvPr id="0" name=""/>
                      <p:cNvPicPr/>
                      <p:nvPr/>
                    </p:nvPicPr>
                    <p:blipFill>
                      <a:blip r:embed="rId5"/>
                      <a:stretch>
                        <a:fillRect/>
                      </a:stretch>
                    </p:blipFill>
                    <p:spPr>
                      <a:xfrm>
                        <a:off x="495074" y="1192344"/>
                        <a:ext cx="5959928" cy="5581520"/>
                      </a:xfrm>
                      <a:prstGeom prst="rect">
                        <a:avLst/>
                      </a:prstGeom>
                      <a:ln>
                        <a:solidFill>
                          <a:schemeClr val="tx1">
                            <a:lumMod val="50000"/>
                          </a:schemeClr>
                        </a:solidFill>
                      </a:ln>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3988452794"/>
              </p:ext>
            </p:extLst>
          </p:nvPr>
        </p:nvGraphicFramePr>
        <p:xfrm>
          <a:off x="6751637" y="1192344"/>
          <a:ext cx="4901668" cy="5581520"/>
        </p:xfrm>
        <a:graphic>
          <a:graphicData uri="http://schemas.openxmlformats.org/presentationml/2006/ole">
            <mc:AlternateContent xmlns:mc="http://schemas.openxmlformats.org/markup-compatibility/2006">
              <mc:Choice xmlns:v="urn:schemas-microsoft-com:vml" Requires="v">
                <p:oleObj spid="_x0000_s3079" name="Image" r:id="rId6" imgW="6944400" imgH="7906680" progId="Photoshop.Image.13">
                  <p:embed/>
                </p:oleObj>
              </mc:Choice>
              <mc:Fallback>
                <p:oleObj name="Image" r:id="rId6" imgW="6944400" imgH="7906680" progId="Photoshop.Image.13">
                  <p:embed/>
                  <p:pic>
                    <p:nvPicPr>
                      <p:cNvPr id="0" name=""/>
                      <p:cNvPicPr/>
                      <p:nvPr/>
                    </p:nvPicPr>
                    <p:blipFill>
                      <a:blip r:embed="rId7"/>
                      <a:stretch>
                        <a:fillRect/>
                      </a:stretch>
                    </p:blipFill>
                    <p:spPr>
                      <a:xfrm>
                        <a:off x="6751637" y="1192344"/>
                        <a:ext cx="4901668" cy="5581520"/>
                      </a:xfrm>
                      <a:prstGeom prst="rect">
                        <a:avLst/>
                      </a:prstGeom>
                      <a:ln>
                        <a:solidFill>
                          <a:schemeClr val="tx1">
                            <a:lumMod val="50000"/>
                          </a:schemeClr>
                        </a:solidFill>
                      </a:ln>
                    </p:spPr>
                  </p:pic>
                </p:oleObj>
              </mc:Fallback>
            </mc:AlternateContent>
          </a:graphicData>
        </a:graphic>
      </p:graphicFrame>
    </p:spTree>
    <p:extLst>
      <p:ext uri="{BB962C8B-B14F-4D97-AF65-F5344CB8AC3E}">
        <p14:creationId xmlns:p14="http://schemas.microsoft.com/office/powerpoint/2010/main" val="4115022866"/>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592264"/>
            <a:ext cx="11887200" cy="1292662"/>
          </a:xfrm>
        </p:spPr>
        <p:txBody>
          <a:bodyPr/>
          <a:lstStyle/>
          <a:p>
            <a:r>
              <a:rPr lang="en-US" sz="3600" dirty="0"/>
              <a:t>Microsoft (internal) tenant planning for Project Online </a:t>
            </a:r>
          </a:p>
          <a:p>
            <a:r>
              <a:rPr lang="en-US" sz="3600" dirty="0"/>
              <a:t>Case studies</a:t>
            </a:r>
          </a:p>
        </p:txBody>
      </p:sp>
      <p:sp>
        <p:nvSpPr>
          <p:cNvPr id="2" name="Title 1"/>
          <p:cNvSpPr>
            <a:spLocks noGrp="1"/>
          </p:cNvSpPr>
          <p:nvPr>
            <p:ph type="title"/>
          </p:nvPr>
        </p:nvSpPr>
        <p:spPr/>
        <p:txBody>
          <a:bodyPr/>
          <a:lstStyle/>
          <a:p>
            <a:r>
              <a:rPr lang="en-US" dirty="0" smtClean="0"/>
              <a:t>Microsoft early </a:t>
            </a:r>
            <a:r>
              <a:rPr lang="en-US" dirty="0"/>
              <a:t>a</a:t>
            </a:r>
            <a:r>
              <a:rPr lang="en-US" dirty="0" smtClean="0"/>
              <a:t>doption</a:t>
            </a:r>
            <a:endParaRPr lang="en-US" sz="4000" dirty="0">
              <a:gradFill>
                <a:gsLst>
                  <a:gs pos="1250">
                    <a:schemeClr val="tx2"/>
                  </a:gs>
                  <a:gs pos="99000">
                    <a:schemeClr val="tx2"/>
                  </a:gs>
                </a:gsLst>
                <a:lin ang="5400000" scaled="0"/>
              </a:gradFill>
            </a:endParaRPr>
          </a:p>
        </p:txBody>
      </p:sp>
      <p:sp>
        <p:nvSpPr>
          <p:cNvPr id="11" name="Rectangle 10"/>
          <p:cNvSpPr>
            <a:spLocks/>
          </p:cNvSpPr>
          <p:nvPr/>
        </p:nvSpPr>
        <p:spPr bwMode="auto">
          <a:xfrm>
            <a:off x="4427538" y="4306609"/>
            <a:ext cx="3238499" cy="2403710"/>
          </a:xfrm>
          <a:prstGeom prst="rect">
            <a:avLst/>
          </a:prstGeom>
          <a:solidFill>
            <a:schemeClr val="bg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0" tIns="146274" rIns="186520" bIns="14627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               Bing relevance</a:t>
            </a:r>
          </a:p>
        </p:txBody>
      </p:sp>
      <p:sp>
        <p:nvSpPr>
          <p:cNvPr id="12" name="Rectangle 11"/>
          <p:cNvSpPr>
            <a:spLocks/>
          </p:cNvSpPr>
          <p:nvPr/>
        </p:nvSpPr>
        <p:spPr bwMode="auto">
          <a:xfrm>
            <a:off x="7818439" y="3268664"/>
            <a:ext cx="3581400" cy="344165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0" tIns="146274" rIns="186520" bIns="14627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Microsoft IT</a:t>
            </a:r>
          </a:p>
        </p:txBody>
      </p:sp>
      <p:grpSp>
        <p:nvGrpSpPr>
          <p:cNvPr id="21" name="Group 20"/>
          <p:cNvGrpSpPr/>
          <p:nvPr/>
        </p:nvGrpSpPr>
        <p:grpSpPr>
          <a:xfrm>
            <a:off x="1189037" y="4945062"/>
            <a:ext cx="3048000" cy="1748502"/>
            <a:chOff x="808037" y="5173662"/>
            <a:chExt cx="3048000" cy="1519902"/>
          </a:xfrm>
        </p:grpSpPr>
        <p:sp>
          <p:nvSpPr>
            <p:cNvPr id="6" name="Rectangle 5"/>
            <p:cNvSpPr>
              <a:spLocks/>
            </p:cNvSpPr>
            <p:nvPr/>
          </p:nvSpPr>
          <p:spPr bwMode="auto">
            <a:xfrm>
              <a:off x="808037" y="5173662"/>
              <a:ext cx="3048000" cy="1519902"/>
            </a:xfrm>
            <a:prstGeom prst="rect">
              <a:avLst/>
            </a:prstGeom>
            <a:solidFill>
              <a:schemeClr val="bg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2000" dirty="0">
                  <a:solidFill>
                    <a:srgbClr val="505050"/>
                  </a:solidFill>
                  <a:ea typeface="Segoe UI" pitchFamily="34" charset="0"/>
                  <a:cs typeface="Segoe UI" pitchFamily="34" charset="0"/>
                </a:rPr>
                <a:t>             Global Partner</a:t>
              </a:r>
            </a:p>
            <a:p>
              <a:pPr defTabSz="932290" fontAlgn="base">
                <a:lnSpc>
                  <a:spcPct val="90000"/>
                </a:lnSpc>
                <a:spcBef>
                  <a:spcPct val="0"/>
                </a:spcBef>
                <a:spcAft>
                  <a:spcPct val="0"/>
                </a:spcAft>
              </a:pPr>
              <a:r>
                <a:rPr lang="en-US" sz="2000" dirty="0">
                  <a:solidFill>
                    <a:srgbClr val="505050"/>
                  </a:solidFill>
                  <a:ea typeface="Segoe UI" pitchFamily="34" charset="0"/>
                  <a:cs typeface="Segoe UI" pitchFamily="34" charset="0"/>
                </a:rPr>
                <a:t>             Services</a:t>
              </a:r>
            </a:p>
          </p:txBody>
        </p:sp>
        <p:pic>
          <p:nvPicPr>
            <p:cNvPr id="13" name="Picture 12"/>
            <p:cNvPicPr>
              <a:picLocks noChangeAspect="1"/>
            </p:cNvPicPr>
            <p:nvPr/>
          </p:nvPicPr>
          <p:blipFill>
            <a:blip r:embed="rId3"/>
            <a:stretch>
              <a:fillRect/>
            </a:stretch>
          </p:blipFill>
          <p:spPr>
            <a:xfrm>
              <a:off x="884237" y="5307012"/>
              <a:ext cx="933450" cy="704850"/>
            </a:xfrm>
            <a:prstGeom prst="rect">
              <a:avLst/>
            </a:prstGeom>
          </p:spPr>
        </p:pic>
      </p:grpSp>
      <p:grpSp>
        <p:nvGrpSpPr>
          <p:cNvPr id="22" name="Group 21"/>
          <p:cNvGrpSpPr/>
          <p:nvPr/>
        </p:nvGrpSpPr>
        <p:grpSpPr>
          <a:xfrm>
            <a:off x="4999037" y="4716463"/>
            <a:ext cx="1852613" cy="1207355"/>
            <a:chOff x="5303837" y="4627540"/>
            <a:chExt cx="1852613" cy="1207355"/>
          </a:xfrm>
        </p:grpSpPr>
        <p:pic>
          <p:nvPicPr>
            <p:cNvPr id="17" name="Picture 16"/>
            <p:cNvPicPr>
              <a:picLocks noChangeAspect="1"/>
            </p:cNvPicPr>
            <p:nvPr/>
          </p:nvPicPr>
          <p:blipFill>
            <a:blip r:embed="rId4"/>
            <a:stretch>
              <a:fillRect/>
            </a:stretch>
          </p:blipFill>
          <p:spPr>
            <a:xfrm>
              <a:off x="5318125" y="4627540"/>
              <a:ext cx="1800225" cy="723900"/>
            </a:xfrm>
            <a:prstGeom prst="rect">
              <a:avLst/>
            </a:prstGeom>
          </p:spPr>
        </p:pic>
        <p:sp>
          <p:nvSpPr>
            <p:cNvPr id="19" name="TextBox 18"/>
            <p:cNvSpPr txBox="1"/>
            <p:nvPr/>
          </p:nvSpPr>
          <p:spPr>
            <a:xfrm>
              <a:off x="5303837" y="5194532"/>
              <a:ext cx="1852613" cy="640363"/>
            </a:xfrm>
            <a:prstGeom prst="rect">
              <a:avLst/>
            </a:prstGeom>
            <a:noFill/>
          </p:spPr>
          <p:txBody>
            <a:bodyPr wrap="square" lIns="182880" tIns="146304" rIns="182880" bIns="146304" rtlCol="0">
              <a:spAutoFit/>
            </a:bodyPr>
            <a:lstStyle/>
            <a:p>
              <a:pPr defTabSz="932560">
                <a:lnSpc>
                  <a:spcPct val="90000"/>
                </a:lnSpc>
                <a:spcAft>
                  <a:spcPts val="600"/>
                </a:spcAft>
              </a:pPr>
              <a:r>
                <a:rPr lang="en-US" sz="2400" dirty="0">
                  <a:gradFill>
                    <a:gsLst>
                      <a:gs pos="2917">
                        <a:srgbClr val="505050"/>
                      </a:gs>
                      <a:gs pos="30000">
                        <a:srgbClr val="505050"/>
                      </a:gs>
                    </a:gsLst>
                    <a:lin ang="5400000" scaled="0"/>
                  </a:gradFill>
                </a:rPr>
                <a:t>Relevance</a:t>
              </a:r>
            </a:p>
          </p:txBody>
        </p:sp>
      </p:grpSp>
      <p:sp>
        <p:nvSpPr>
          <p:cNvPr id="20" name="TextBox 19"/>
          <p:cNvSpPr txBox="1"/>
          <p:nvPr/>
        </p:nvSpPr>
        <p:spPr>
          <a:xfrm rot="16200000">
            <a:off x="-686996" y="4313100"/>
            <a:ext cx="2971802" cy="578126"/>
          </a:xfrm>
          <a:prstGeom prst="rect">
            <a:avLst/>
          </a:prstGeom>
          <a:noFill/>
        </p:spPr>
        <p:txBody>
          <a:bodyPr wrap="square" lIns="182844" tIns="146274" rIns="182844" bIns="146274" rtlCol="0">
            <a:spAutoFit/>
          </a:bodyPr>
          <a:lstStyle/>
          <a:p>
            <a:pPr defTabSz="932560">
              <a:lnSpc>
                <a:spcPct val="90000"/>
              </a:lnSpc>
              <a:spcAft>
                <a:spcPts val="600"/>
              </a:spcAft>
            </a:pPr>
            <a:r>
              <a:rPr lang="en-US" sz="2000" dirty="0">
                <a:gradFill>
                  <a:gsLst>
                    <a:gs pos="2917">
                      <a:srgbClr val="505050"/>
                    </a:gs>
                    <a:gs pos="30000">
                      <a:srgbClr val="505050"/>
                    </a:gs>
                  </a:gsLst>
                  <a:lin ang="5400000" scaled="0"/>
                </a:gradFill>
              </a:rPr>
              <a:t>DEPLOYMENT SIZE</a:t>
            </a:r>
          </a:p>
        </p:txBody>
      </p:sp>
      <p:grpSp>
        <p:nvGrpSpPr>
          <p:cNvPr id="29" name="Group 28"/>
          <p:cNvGrpSpPr/>
          <p:nvPr/>
        </p:nvGrpSpPr>
        <p:grpSpPr>
          <a:xfrm>
            <a:off x="643280" y="3116262"/>
            <a:ext cx="304800" cy="457200"/>
            <a:chOff x="579437" y="3040062"/>
            <a:chExt cx="304800" cy="457200"/>
          </a:xfrm>
        </p:grpSpPr>
        <p:cxnSp>
          <p:nvCxnSpPr>
            <p:cNvPr id="24" name="Straight Connector 23"/>
            <p:cNvCxnSpPr/>
            <p:nvPr/>
          </p:nvCxnSpPr>
          <p:spPr>
            <a:xfrm flipV="1">
              <a:off x="731837" y="3040062"/>
              <a:ext cx="0" cy="45720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579437" y="3040062"/>
              <a:ext cx="30480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31" name="Group 30"/>
          <p:cNvGrpSpPr/>
          <p:nvPr/>
        </p:nvGrpSpPr>
        <p:grpSpPr>
          <a:xfrm flipV="1">
            <a:off x="616510" y="6248705"/>
            <a:ext cx="342899" cy="381000"/>
            <a:chOff x="579437" y="3040062"/>
            <a:chExt cx="304800" cy="457200"/>
          </a:xfrm>
        </p:grpSpPr>
        <p:cxnSp>
          <p:nvCxnSpPr>
            <p:cNvPr id="32" name="Straight Connector 31"/>
            <p:cNvCxnSpPr/>
            <p:nvPr/>
          </p:nvCxnSpPr>
          <p:spPr>
            <a:xfrm flipV="1">
              <a:off x="731837" y="3040062"/>
              <a:ext cx="0" cy="45720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579437" y="3040062"/>
              <a:ext cx="30480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48192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41" y="1058863"/>
            <a:ext cx="11889564" cy="4119394"/>
          </a:xfrm>
        </p:spPr>
        <p:txBody>
          <a:bodyPr/>
          <a:lstStyle/>
          <a:p>
            <a:r>
              <a:rPr lang="en-US" sz="2300" dirty="0">
                <a:solidFill>
                  <a:schemeClr val="tx1">
                    <a:lumMod val="50000"/>
                  </a:schemeClr>
                </a:solidFill>
                <a:latin typeface="+mn-lt"/>
              </a:rPr>
              <a:t>Cloud service significant. VMs, patch management, server </a:t>
            </a:r>
            <a:r>
              <a:rPr lang="en-US" sz="2300" dirty="0" err="1">
                <a:solidFill>
                  <a:schemeClr val="tx1">
                    <a:lumMod val="50000"/>
                  </a:schemeClr>
                </a:solidFill>
                <a:latin typeface="+mn-lt"/>
              </a:rPr>
              <a:t>infr</a:t>
            </a:r>
            <a:r>
              <a:rPr lang="en-US" sz="2300" dirty="0">
                <a:solidFill>
                  <a:schemeClr val="tx1">
                    <a:lumMod val="50000"/>
                  </a:schemeClr>
                </a:solidFill>
                <a:latin typeface="+mn-lt"/>
              </a:rPr>
              <a:t>, availability, </a:t>
            </a:r>
            <a:r>
              <a:rPr lang="en-US" sz="2300" dirty="0" err="1">
                <a:solidFill>
                  <a:schemeClr val="tx1">
                    <a:lumMod val="50000"/>
                  </a:schemeClr>
                </a:solidFill>
                <a:latin typeface="+mn-lt"/>
              </a:rPr>
              <a:t>infr</a:t>
            </a:r>
            <a:r>
              <a:rPr lang="en-US" sz="2300" dirty="0">
                <a:solidFill>
                  <a:schemeClr val="tx1">
                    <a:lumMod val="50000"/>
                  </a:schemeClr>
                </a:solidFill>
                <a:latin typeface="+mn-lt"/>
              </a:rPr>
              <a:t>./application support N/A.</a:t>
            </a:r>
          </a:p>
          <a:p>
            <a:r>
              <a:rPr lang="en-US" sz="2300" dirty="0">
                <a:solidFill>
                  <a:schemeClr val="tx1">
                    <a:lumMod val="50000"/>
                  </a:schemeClr>
                </a:solidFill>
                <a:latin typeface="+mn-lt"/>
              </a:rPr>
              <a:t>Task consolidation – one place for task/work management. Simplification, help with individual prioritization.</a:t>
            </a:r>
          </a:p>
          <a:p>
            <a:r>
              <a:rPr lang="en-US" sz="2300" dirty="0">
                <a:solidFill>
                  <a:schemeClr val="tx1">
                    <a:lumMod val="50000"/>
                  </a:schemeClr>
                </a:solidFill>
                <a:latin typeface="+mn-lt"/>
              </a:rPr>
              <a:t>Rich web interface for scheduling. Ease of use/training is much easier for broader user base. Project Pro still avail for the users who want to take advantage of richer functionality</a:t>
            </a:r>
          </a:p>
          <a:p>
            <a:r>
              <a:rPr lang="en-US" sz="2300" dirty="0">
                <a:solidFill>
                  <a:schemeClr val="tx1">
                    <a:lumMod val="50000"/>
                  </a:schemeClr>
                </a:solidFill>
                <a:latin typeface="+mn-lt"/>
              </a:rPr>
              <a:t>SharePoint Task List Projects – introduce PM concept to efforts not traditionally monitored as part of a PM system. Increase adoption breadth.</a:t>
            </a:r>
          </a:p>
          <a:p>
            <a:r>
              <a:rPr lang="en-US" sz="2300" dirty="0">
                <a:solidFill>
                  <a:schemeClr val="tx1">
                    <a:lumMod val="50000"/>
                  </a:schemeClr>
                </a:solidFill>
                <a:latin typeface="+mn-lt"/>
              </a:rPr>
              <a:t>SharePoint Designer authored workflows = faster, cheaper deployment/changes.</a:t>
            </a:r>
          </a:p>
          <a:p>
            <a:r>
              <a:rPr lang="en-US" sz="2300" dirty="0">
                <a:solidFill>
                  <a:schemeClr val="tx1">
                    <a:lumMod val="50000"/>
                  </a:schemeClr>
                </a:solidFill>
                <a:latin typeface="+mn-lt"/>
              </a:rPr>
              <a:t>Rich reporting and extensible customization (app) model</a:t>
            </a:r>
          </a:p>
        </p:txBody>
      </p:sp>
      <p:sp>
        <p:nvSpPr>
          <p:cNvPr id="2" name="Title 1"/>
          <p:cNvSpPr>
            <a:spLocks noGrp="1"/>
          </p:cNvSpPr>
          <p:nvPr>
            <p:ph type="title"/>
          </p:nvPr>
        </p:nvSpPr>
        <p:spPr/>
        <p:txBody>
          <a:bodyPr/>
          <a:lstStyle/>
          <a:p>
            <a:r>
              <a:rPr lang="en-US" dirty="0" smtClean="0"/>
              <a:t>Benefits</a:t>
            </a:r>
            <a:endParaRPr lang="en-US" sz="4000" dirty="0">
              <a:gradFill>
                <a:gsLst>
                  <a:gs pos="1250">
                    <a:schemeClr val="tx2"/>
                  </a:gs>
                  <a:gs pos="99000">
                    <a:schemeClr val="tx2"/>
                  </a:gs>
                </a:gsLst>
                <a:lin ang="5400000" scaled="0"/>
              </a:gradFill>
            </a:endParaRPr>
          </a:p>
        </p:txBody>
      </p:sp>
    </p:spTree>
    <p:extLst>
      <p:ext uri="{BB962C8B-B14F-4D97-AF65-F5344CB8AC3E}">
        <p14:creationId xmlns:p14="http://schemas.microsoft.com/office/powerpoint/2010/main" val="2611223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41" y="1058863"/>
            <a:ext cx="11889564" cy="1628569"/>
          </a:xfrm>
        </p:spPr>
        <p:txBody>
          <a:bodyPr/>
          <a:lstStyle/>
          <a:p>
            <a:r>
              <a:rPr lang="en-US" sz="2300" dirty="0">
                <a:solidFill>
                  <a:schemeClr val="tx1">
                    <a:lumMod val="50000"/>
                  </a:schemeClr>
                </a:solidFill>
                <a:latin typeface="+mn-lt"/>
              </a:rPr>
              <a:t>Handling diversity in orgs within tenant/instance model</a:t>
            </a:r>
          </a:p>
          <a:p>
            <a:r>
              <a:rPr lang="en-US" sz="2300" dirty="0">
                <a:solidFill>
                  <a:schemeClr val="tx1">
                    <a:lumMod val="50000"/>
                  </a:schemeClr>
                </a:solidFill>
                <a:latin typeface="+mn-lt"/>
              </a:rPr>
              <a:t>Smaller early adopter teams lead the way, prove value. Others follow.</a:t>
            </a:r>
          </a:p>
          <a:p>
            <a:r>
              <a:rPr lang="en-US" sz="2300" dirty="0">
                <a:solidFill>
                  <a:schemeClr val="tx1">
                    <a:lumMod val="50000"/>
                  </a:schemeClr>
                </a:solidFill>
                <a:latin typeface="+mn-lt"/>
              </a:rPr>
              <a:t>Security – keeping it simple with fewer SP groups and leveraging SP security integrated with AD groups.</a:t>
            </a:r>
          </a:p>
        </p:txBody>
      </p:sp>
      <p:sp>
        <p:nvSpPr>
          <p:cNvPr id="2" name="Title 1"/>
          <p:cNvSpPr>
            <a:spLocks noGrp="1"/>
          </p:cNvSpPr>
          <p:nvPr>
            <p:ph type="title"/>
          </p:nvPr>
        </p:nvSpPr>
        <p:spPr/>
        <p:txBody>
          <a:bodyPr/>
          <a:lstStyle/>
          <a:p>
            <a:r>
              <a:rPr lang="en-US" dirty="0" smtClean="0"/>
              <a:t>Best practices</a:t>
            </a:r>
            <a:endParaRPr lang="en-US" sz="4000" dirty="0">
              <a:gradFill>
                <a:gsLst>
                  <a:gs pos="1250">
                    <a:schemeClr val="tx2"/>
                  </a:gs>
                  <a:gs pos="99000">
                    <a:schemeClr val="tx2"/>
                  </a:gs>
                </a:gsLst>
                <a:lin ang="5400000" scaled="0"/>
              </a:gradFill>
            </a:endParaRPr>
          </a:p>
        </p:txBody>
      </p:sp>
    </p:spTree>
    <p:extLst>
      <p:ext uri="{BB962C8B-B14F-4D97-AF65-F5344CB8AC3E}">
        <p14:creationId xmlns:p14="http://schemas.microsoft.com/office/powerpoint/2010/main" val="684601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589711" y="220662"/>
            <a:ext cx="6466728" cy="914400"/>
          </a:xfrm>
          <a:solidFill>
            <a:schemeClr val="accent2"/>
          </a:solidFill>
        </p:spPr>
        <p:txBody>
          <a:bodyPr/>
          <a:lstStyle/>
          <a:p>
            <a:r>
              <a:rPr lang="en-US" sz="2400" b="1" dirty="0">
                <a:solidFill>
                  <a:schemeClr val="bg1"/>
                </a:solidFill>
              </a:rPr>
              <a:t>Case study</a:t>
            </a:r>
            <a:r>
              <a:rPr lang="en-US" sz="3600" b="1" dirty="0">
                <a:solidFill>
                  <a:schemeClr val="bg1"/>
                </a:solidFill>
              </a:rPr>
              <a:t> </a:t>
            </a:r>
            <a:r>
              <a:rPr lang="en-US" sz="3600" dirty="0">
                <a:solidFill>
                  <a:schemeClr val="bg1"/>
                </a:solidFill>
              </a:rPr>
              <a:t>External Customers</a:t>
            </a:r>
            <a:endParaRPr lang="en-US" sz="2400" dirty="0">
              <a:solidFill>
                <a:schemeClr val="bg1"/>
              </a:solidFill>
            </a:endParaRPr>
          </a:p>
        </p:txBody>
      </p:sp>
      <p:sp>
        <p:nvSpPr>
          <p:cNvPr id="7" name="TextBox 6"/>
          <p:cNvSpPr txBox="1"/>
          <p:nvPr/>
        </p:nvSpPr>
        <p:spPr>
          <a:xfrm>
            <a:off x="589709" y="1170194"/>
            <a:ext cx="10733928" cy="5945645"/>
          </a:xfrm>
          <a:prstGeom prst="rect">
            <a:avLst/>
          </a:prstGeom>
          <a:noFill/>
        </p:spPr>
        <p:txBody>
          <a:bodyPr wrap="square" lIns="182844" tIns="146274" rIns="182844" bIns="146274" rtlCol="0">
            <a:spAutoFit/>
          </a:bodyPr>
          <a:lstStyle/>
          <a:p>
            <a:pPr defTabSz="932560"/>
            <a:r>
              <a:rPr lang="en-US" sz="2400" b="1" dirty="0">
                <a:solidFill>
                  <a:srgbClr val="505050"/>
                </a:solidFill>
              </a:rPr>
              <a:t>Revlon (Consumer products), US</a:t>
            </a:r>
          </a:p>
          <a:p>
            <a:pPr defTabSz="932560"/>
            <a:endParaRPr lang="en-US" sz="2400" b="1" dirty="0">
              <a:solidFill>
                <a:srgbClr val="505050"/>
              </a:solidFill>
            </a:endParaRPr>
          </a:p>
          <a:p>
            <a:pPr defTabSz="932560"/>
            <a:r>
              <a:rPr lang="en-US" sz="2400" b="1" dirty="0">
                <a:solidFill>
                  <a:srgbClr val="505050"/>
                </a:solidFill>
              </a:rPr>
              <a:t>Usage scenario: </a:t>
            </a:r>
            <a:r>
              <a:rPr lang="en-US" sz="2400" dirty="0">
                <a:solidFill>
                  <a:srgbClr val="505050"/>
                </a:solidFill>
              </a:rPr>
              <a:t>600 Project users from IT users, product development, marketing, R&amp;D, etc. Live since 2007.</a:t>
            </a:r>
          </a:p>
          <a:p>
            <a:pPr defTabSz="932560"/>
            <a:r>
              <a:rPr lang="en-US" sz="2400" b="1" dirty="0">
                <a:solidFill>
                  <a:srgbClr val="505050"/>
                </a:solidFill>
              </a:rPr>
              <a:t>Best practices/benefits: </a:t>
            </a:r>
          </a:p>
          <a:p>
            <a:pPr marL="809112" lvl="1" indent="-342833" defTabSz="932560">
              <a:buFont typeface="Arial" panose="020B0604020202020204" pitchFamily="34" charset="0"/>
              <a:buChar char="•"/>
            </a:pPr>
            <a:r>
              <a:rPr lang="en-US" sz="2400" dirty="0">
                <a:solidFill>
                  <a:srgbClr val="505050"/>
                </a:solidFill>
              </a:rPr>
              <a:t>Crawl&gt;walk&gt;run. IT and power users adopt first.</a:t>
            </a:r>
          </a:p>
          <a:p>
            <a:pPr marL="809112" lvl="1" indent="-342833" defTabSz="932560">
              <a:buFont typeface="Arial" panose="020B0604020202020204" pitchFamily="34" charset="0"/>
              <a:buChar char="•"/>
            </a:pPr>
            <a:r>
              <a:rPr lang="en-US" sz="2400" dirty="0">
                <a:solidFill>
                  <a:srgbClr val="505050"/>
                </a:solidFill>
              </a:rPr>
              <a:t>Focus on key features that develop business value, not utilize all features, portfolio analyses </a:t>
            </a:r>
          </a:p>
          <a:p>
            <a:pPr marL="809112" lvl="1" indent="-342833" defTabSz="932560">
              <a:buFont typeface="Arial" panose="020B0604020202020204" pitchFamily="34" charset="0"/>
              <a:buChar char="•"/>
            </a:pPr>
            <a:r>
              <a:rPr lang="en-US" sz="2400" dirty="0">
                <a:solidFill>
                  <a:srgbClr val="505050"/>
                </a:solidFill>
              </a:rPr>
              <a:t>Trust but verify - biz sponsors with frequent status  updates </a:t>
            </a:r>
          </a:p>
          <a:p>
            <a:pPr marL="809112" lvl="1" indent="-342833" defTabSz="932560">
              <a:buFont typeface="Arial" panose="020B0604020202020204" pitchFamily="34" charset="0"/>
              <a:buChar char="•"/>
            </a:pPr>
            <a:r>
              <a:rPr lang="en-US" sz="2400" dirty="0">
                <a:solidFill>
                  <a:srgbClr val="505050"/>
                </a:solidFill>
              </a:rPr>
              <a:t>Work with partners to solve problems they are better at</a:t>
            </a:r>
          </a:p>
          <a:p>
            <a:pPr marL="809112" lvl="1" indent="-342833" defTabSz="932560">
              <a:buFont typeface="Arial" panose="020B0604020202020204" pitchFamily="34" charset="0"/>
              <a:buChar char="•"/>
            </a:pPr>
            <a:r>
              <a:rPr lang="en-US" sz="2400" dirty="0">
                <a:solidFill>
                  <a:srgbClr val="505050"/>
                </a:solidFill>
              </a:rPr>
              <a:t>Stay as close to vanilla as possible. </a:t>
            </a:r>
            <a:r>
              <a:rPr lang="en-US" sz="2400" dirty="0" err="1">
                <a:solidFill>
                  <a:srgbClr val="505050"/>
                </a:solidFill>
              </a:rPr>
              <a:t>Config</a:t>
            </a:r>
            <a:r>
              <a:rPr lang="en-US" sz="2400" dirty="0">
                <a:solidFill>
                  <a:srgbClr val="505050"/>
                </a:solidFill>
              </a:rPr>
              <a:t> </a:t>
            </a:r>
            <a:r>
              <a:rPr lang="en-US" sz="2400" dirty="0" err="1">
                <a:solidFill>
                  <a:srgbClr val="505050"/>
                </a:solidFill>
              </a:rPr>
              <a:t>vs</a:t>
            </a:r>
            <a:r>
              <a:rPr lang="en-US" sz="2400" dirty="0">
                <a:solidFill>
                  <a:srgbClr val="505050"/>
                </a:solidFill>
              </a:rPr>
              <a:t> customize.</a:t>
            </a:r>
          </a:p>
          <a:p>
            <a:pPr marL="809112" lvl="1" indent="-342833" defTabSz="932560">
              <a:buFont typeface="Arial" panose="020B0604020202020204" pitchFamily="34" charset="0"/>
              <a:buChar char="•"/>
            </a:pPr>
            <a:r>
              <a:rPr lang="en-US" sz="2400" dirty="0">
                <a:solidFill>
                  <a:srgbClr val="505050"/>
                </a:solidFill>
              </a:rPr>
              <a:t>Avoid analysis and paralysis and just do it, refactor prototypes later </a:t>
            </a:r>
          </a:p>
          <a:p>
            <a:pPr marL="809112" lvl="1" indent="-342833" defTabSz="932560">
              <a:buFont typeface="Arial" panose="020B0604020202020204" pitchFamily="34" charset="0"/>
              <a:buChar char="•"/>
            </a:pPr>
            <a:r>
              <a:rPr lang="en-US" sz="2400" dirty="0">
                <a:solidFill>
                  <a:srgbClr val="505050"/>
                </a:solidFill>
              </a:rPr>
              <a:t>Selling to org: Take away pain (make their job easier), train, ensure sponsorship and enlist an expert (e.g. Partner) to help convince. </a:t>
            </a:r>
          </a:p>
          <a:p>
            <a:pPr marL="809112" lvl="1" indent="-342833" defTabSz="932560">
              <a:buFont typeface="Arial" panose="020B0604020202020204" pitchFamily="34" charset="0"/>
              <a:buChar char="•"/>
            </a:pPr>
            <a:r>
              <a:rPr lang="en-US" sz="2400" dirty="0">
                <a:solidFill>
                  <a:srgbClr val="505050"/>
                </a:solidFill>
              </a:rPr>
              <a:t>Online is on radar, some integration challenges to overcome</a:t>
            </a:r>
          </a:p>
        </p:txBody>
      </p:sp>
    </p:spTree>
    <p:extLst>
      <p:ext uri="{BB962C8B-B14F-4D97-AF65-F5344CB8AC3E}">
        <p14:creationId xmlns:p14="http://schemas.microsoft.com/office/powerpoint/2010/main" val="4038139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589711" y="220662"/>
            <a:ext cx="6466728" cy="914400"/>
          </a:xfrm>
          <a:solidFill>
            <a:schemeClr val="accent2"/>
          </a:solidFill>
        </p:spPr>
        <p:txBody>
          <a:bodyPr/>
          <a:lstStyle/>
          <a:p>
            <a:r>
              <a:rPr lang="en-US" sz="2400" b="1" dirty="0">
                <a:solidFill>
                  <a:schemeClr val="bg1"/>
                </a:solidFill>
              </a:rPr>
              <a:t>Case study</a:t>
            </a:r>
            <a:r>
              <a:rPr lang="en-US" sz="3600" b="1" dirty="0">
                <a:solidFill>
                  <a:schemeClr val="bg1"/>
                </a:solidFill>
              </a:rPr>
              <a:t> </a:t>
            </a:r>
            <a:r>
              <a:rPr lang="en-US" sz="3600" dirty="0">
                <a:solidFill>
                  <a:schemeClr val="bg1"/>
                </a:solidFill>
              </a:rPr>
              <a:t>External Customers</a:t>
            </a:r>
            <a:endParaRPr lang="en-US" sz="2400" dirty="0">
              <a:solidFill>
                <a:schemeClr val="bg1"/>
              </a:solidFill>
            </a:endParaRPr>
          </a:p>
        </p:txBody>
      </p:sp>
      <p:sp>
        <p:nvSpPr>
          <p:cNvPr id="7" name="TextBox 6"/>
          <p:cNvSpPr txBox="1"/>
          <p:nvPr/>
        </p:nvSpPr>
        <p:spPr>
          <a:xfrm>
            <a:off x="589709" y="1135063"/>
            <a:ext cx="11343528" cy="8582435"/>
          </a:xfrm>
          <a:prstGeom prst="rect">
            <a:avLst/>
          </a:prstGeom>
          <a:noFill/>
        </p:spPr>
        <p:txBody>
          <a:bodyPr wrap="square" lIns="182844" tIns="146274" rIns="182844" bIns="146274" rtlCol="0">
            <a:spAutoFit/>
          </a:bodyPr>
          <a:lstStyle/>
          <a:p>
            <a:pPr defTabSz="932560"/>
            <a:r>
              <a:rPr lang="en-US" sz="2400" b="1" dirty="0">
                <a:solidFill>
                  <a:srgbClr val="505050"/>
                </a:solidFill>
              </a:rPr>
              <a:t>Pharmaceutical, US</a:t>
            </a:r>
          </a:p>
          <a:p>
            <a:pPr defTabSz="932560"/>
            <a:endParaRPr lang="en-US" sz="2400" b="1" dirty="0">
              <a:solidFill>
                <a:srgbClr val="505050"/>
              </a:solidFill>
            </a:endParaRPr>
          </a:p>
          <a:p>
            <a:pPr defTabSz="932560"/>
            <a:r>
              <a:rPr lang="en-US" sz="2400" b="1" dirty="0">
                <a:solidFill>
                  <a:srgbClr val="505050"/>
                </a:solidFill>
              </a:rPr>
              <a:t>Usage scenario: </a:t>
            </a:r>
            <a:r>
              <a:rPr lang="en-US" sz="2400" dirty="0">
                <a:solidFill>
                  <a:srgbClr val="505050"/>
                </a:solidFill>
              </a:rPr>
              <a:t>Manage thousands of clinical trials across multiple divisions, coordinate between scientists, PMs, etc. Resource planning, time capture, project cost/scope planning.</a:t>
            </a:r>
          </a:p>
          <a:p>
            <a:pPr defTabSz="932560"/>
            <a:endParaRPr lang="en-US" sz="2400" b="1" dirty="0">
              <a:solidFill>
                <a:srgbClr val="505050"/>
              </a:solidFill>
            </a:endParaRPr>
          </a:p>
          <a:p>
            <a:pPr defTabSz="932560"/>
            <a:r>
              <a:rPr lang="en-US" sz="2400" b="1" dirty="0">
                <a:solidFill>
                  <a:srgbClr val="505050"/>
                </a:solidFill>
              </a:rPr>
              <a:t>Benefits</a:t>
            </a:r>
          </a:p>
          <a:p>
            <a:pPr marL="342833" indent="-342833" defTabSz="932560">
              <a:buFont typeface="Arial" panose="020B0604020202020204" pitchFamily="34" charset="0"/>
              <a:buChar char="•"/>
            </a:pPr>
            <a:r>
              <a:rPr lang="en-US" sz="2400" dirty="0">
                <a:solidFill>
                  <a:srgbClr val="505050"/>
                </a:solidFill>
              </a:rPr>
              <a:t>Better cross-browser/device support. Rich access from mobile or tablet devices (e.g. Timeline access from an iPad)</a:t>
            </a:r>
          </a:p>
          <a:p>
            <a:pPr marL="342833" indent="-342833" defTabSz="932560">
              <a:buFont typeface="Arial" panose="020B0604020202020204" pitchFamily="34" charset="0"/>
              <a:buChar char="•"/>
            </a:pPr>
            <a:r>
              <a:rPr lang="en-US" sz="2400" dirty="0">
                <a:solidFill>
                  <a:srgbClr val="505050"/>
                </a:solidFill>
              </a:rPr>
              <a:t>Customization/deployment model. Apps in Azure, streamline deployment, address scalability via elasticity.</a:t>
            </a:r>
          </a:p>
          <a:p>
            <a:pPr marL="342833" indent="-342833" defTabSz="932560">
              <a:buFont typeface="Arial" panose="020B0604020202020204" pitchFamily="34" charset="0"/>
              <a:buChar char="•"/>
            </a:pPr>
            <a:r>
              <a:rPr lang="en-US" sz="2400" dirty="0">
                <a:solidFill>
                  <a:srgbClr val="505050"/>
                </a:solidFill>
              </a:rPr>
              <a:t>Richer web scheduling. More powerful, cross-browser, easier to use.</a:t>
            </a:r>
          </a:p>
          <a:p>
            <a:pPr marL="342833" indent="-342833" defTabSz="932560">
              <a:buFont typeface="Arial" panose="020B0604020202020204" pitchFamily="34" charset="0"/>
              <a:buChar char="•"/>
            </a:pPr>
            <a:r>
              <a:rPr lang="en-US" sz="2400" dirty="0">
                <a:solidFill>
                  <a:srgbClr val="505050"/>
                </a:solidFill>
              </a:rPr>
              <a:t>Richer SharePoint integration for Project Sites, integration with OneNote, etc.</a:t>
            </a:r>
          </a:p>
          <a:p>
            <a:pPr marL="342833" indent="-342833" defTabSz="932560">
              <a:buFont typeface="Arial" panose="020B0604020202020204" pitchFamily="34" charset="0"/>
              <a:buChar char="•"/>
            </a:pPr>
            <a:r>
              <a:rPr lang="en-US" sz="2400" dirty="0">
                <a:solidFill>
                  <a:srgbClr val="505050"/>
                </a:solidFill>
              </a:rPr>
              <a:t>Lightweight project management can help with more loosely organization teams. Ability to connect to PWA increases structured visibility.</a:t>
            </a:r>
          </a:p>
          <a:p>
            <a:pPr marL="342833" indent="-342833" defTabSz="932560">
              <a:buFont typeface="Arial" panose="020B0604020202020204" pitchFamily="34" charset="0"/>
              <a:buChar char="•"/>
            </a:pPr>
            <a:endParaRPr lang="en-US" sz="2400" dirty="0">
              <a:solidFill>
                <a:srgbClr val="505050"/>
              </a:solidFill>
            </a:endParaRPr>
          </a:p>
          <a:p>
            <a:pPr marL="342833" indent="-342833" defTabSz="932560">
              <a:buFont typeface="Arial" panose="020B0604020202020204" pitchFamily="34" charset="0"/>
              <a:buChar char="•"/>
            </a:pPr>
            <a:endParaRPr lang="en-US" sz="2400" dirty="0">
              <a:solidFill>
                <a:srgbClr val="505050"/>
              </a:solidFill>
            </a:endParaRPr>
          </a:p>
          <a:p>
            <a:pPr marL="342833" indent="-342833" defTabSz="932560">
              <a:buFont typeface="Arial" panose="020B0604020202020204" pitchFamily="34" charset="0"/>
              <a:buChar char="•"/>
            </a:pPr>
            <a:endParaRPr lang="en-US" sz="2400" dirty="0">
              <a:solidFill>
                <a:srgbClr val="505050"/>
              </a:solidFill>
            </a:endParaRPr>
          </a:p>
          <a:p>
            <a:pPr defTabSz="932560"/>
            <a:endParaRPr lang="en-US" sz="2400" b="1" dirty="0">
              <a:solidFill>
                <a:srgbClr val="505050"/>
              </a:solidFill>
            </a:endParaRPr>
          </a:p>
          <a:p>
            <a:pPr defTabSz="932560"/>
            <a:endParaRPr lang="en-US" sz="2400" b="1" dirty="0">
              <a:solidFill>
                <a:srgbClr val="505050"/>
              </a:solidFill>
            </a:endParaRPr>
          </a:p>
          <a:p>
            <a:pPr defTabSz="932560"/>
            <a:endParaRPr lang="en-US" sz="2400" b="1" dirty="0">
              <a:solidFill>
                <a:srgbClr val="505050"/>
              </a:solidFill>
            </a:endParaRPr>
          </a:p>
          <a:p>
            <a:pPr defTabSz="932560"/>
            <a:endParaRPr lang="en-US" sz="2400" dirty="0">
              <a:solidFill>
                <a:srgbClr val="505050"/>
              </a:solidFill>
            </a:endParaRPr>
          </a:p>
        </p:txBody>
      </p:sp>
    </p:spTree>
    <p:extLst>
      <p:ext uri="{BB962C8B-B14F-4D97-AF65-F5344CB8AC3E}">
        <p14:creationId xmlns:p14="http://schemas.microsoft.com/office/powerpoint/2010/main" val="2143888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589711" y="220662"/>
            <a:ext cx="6466728" cy="914400"/>
          </a:xfrm>
          <a:solidFill>
            <a:schemeClr val="accent2"/>
          </a:solidFill>
        </p:spPr>
        <p:txBody>
          <a:bodyPr/>
          <a:lstStyle/>
          <a:p>
            <a:r>
              <a:rPr lang="en-US" sz="2400" b="1" dirty="0">
                <a:solidFill>
                  <a:schemeClr val="bg1"/>
                </a:solidFill>
              </a:rPr>
              <a:t>Case study</a:t>
            </a:r>
            <a:r>
              <a:rPr lang="en-US" sz="3600" b="1" dirty="0">
                <a:solidFill>
                  <a:schemeClr val="bg1"/>
                </a:solidFill>
              </a:rPr>
              <a:t> </a:t>
            </a:r>
            <a:r>
              <a:rPr lang="en-US" sz="3600" dirty="0">
                <a:solidFill>
                  <a:schemeClr val="bg1"/>
                </a:solidFill>
              </a:rPr>
              <a:t>External Customers</a:t>
            </a:r>
            <a:endParaRPr lang="en-US" sz="2400" dirty="0">
              <a:solidFill>
                <a:schemeClr val="bg1"/>
              </a:solidFill>
            </a:endParaRPr>
          </a:p>
        </p:txBody>
      </p:sp>
      <p:sp>
        <p:nvSpPr>
          <p:cNvPr id="7" name="TextBox 6"/>
          <p:cNvSpPr txBox="1"/>
          <p:nvPr/>
        </p:nvSpPr>
        <p:spPr>
          <a:xfrm>
            <a:off x="589709" y="1170195"/>
            <a:ext cx="10733928" cy="5466051"/>
          </a:xfrm>
          <a:prstGeom prst="rect">
            <a:avLst/>
          </a:prstGeom>
          <a:noFill/>
        </p:spPr>
        <p:txBody>
          <a:bodyPr wrap="square" lIns="182844" tIns="146274" rIns="182844" bIns="146274" rtlCol="0">
            <a:spAutoFit/>
          </a:bodyPr>
          <a:lstStyle/>
          <a:p>
            <a:pPr defTabSz="932560"/>
            <a:r>
              <a:rPr lang="en-US" sz="2400" b="1" dirty="0">
                <a:solidFill>
                  <a:srgbClr val="505050"/>
                </a:solidFill>
              </a:rPr>
              <a:t>Manufacturing, Europe</a:t>
            </a:r>
          </a:p>
          <a:p>
            <a:pPr defTabSz="932560"/>
            <a:r>
              <a:rPr lang="en-US" sz="2400" dirty="0">
                <a:solidFill>
                  <a:srgbClr val="505050"/>
                </a:solidFill>
              </a:rPr>
              <a:t>Adopted Office 365. Trying Project Online for internal IT projects and Manufacturing projects. </a:t>
            </a:r>
          </a:p>
          <a:p>
            <a:pPr marL="342833" indent="-342833" defTabSz="932560">
              <a:buFont typeface="Arial" panose="020B0604020202020204" pitchFamily="34" charset="0"/>
              <a:buChar char="•"/>
            </a:pPr>
            <a:r>
              <a:rPr lang="en-US" sz="2000" b="1" i="1" dirty="0">
                <a:solidFill>
                  <a:srgbClr val="505050"/>
                </a:solidFill>
              </a:rPr>
              <a:t>Usage Scenario</a:t>
            </a:r>
            <a:r>
              <a:rPr lang="en-US" sz="2400" dirty="0">
                <a:solidFill>
                  <a:srgbClr val="505050"/>
                </a:solidFill>
              </a:rPr>
              <a:t> – Project management, Time tracking, Resource Management, Reporting. Around 50 users, 30 projects. </a:t>
            </a:r>
          </a:p>
          <a:p>
            <a:pPr marL="342833" indent="-342833" defTabSz="932560">
              <a:buFont typeface="Arial" panose="020B0604020202020204" pitchFamily="34" charset="0"/>
              <a:buChar char="•"/>
            </a:pPr>
            <a:r>
              <a:rPr lang="en-US" sz="2000" b="1" i="1" dirty="0">
                <a:solidFill>
                  <a:srgbClr val="505050"/>
                </a:solidFill>
              </a:rPr>
              <a:t>Benefits/Best Practices</a:t>
            </a:r>
            <a:r>
              <a:rPr lang="en-US" sz="2400" dirty="0">
                <a:solidFill>
                  <a:srgbClr val="505050"/>
                </a:solidFill>
              </a:rPr>
              <a:t> – No installation. Anytime, anywhere access. Already familiar with Project. Ease of use is a big draw.</a:t>
            </a:r>
          </a:p>
          <a:p>
            <a:pPr defTabSz="932560"/>
            <a:endParaRPr lang="en-US" sz="2400" dirty="0">
              <a:solidFill>
                <a:srgbClr val="505050"/>
              </a:solidFill>
            </a:endParaRPr>
          </a:p>
          <a:p>
            <a:pPr defTabSz="932560"/>
            <a:r>
              <a:rPr lang="en-US" sz="2400" b="1" dirty="0">
                <a:solidFill>
                  <a:srgbClr val="505050"/>
                </a:solidFill>
              </a:rPr>
              <a:t>Media, Europe</a:t>
            </a:r>
          </a:p>
          <a:p>
            <a:pPr defTabSz="932560"/>
            <a:r>
              <a:rPr lang="en-US" sz="2400" dirty="0">
                <a:solidFill>
                  <a:srgbClr val="505050"/>
                </a:solidFill>
              </a:rPr>
              <a:t>Adopted Office 365. Trying Project Online for tracking all customer activity, billing. Want to merge process flow with work tracking</a:t>
            </a:r>
          </a:p>
          <a:p>
            <a:pPr marL="342833" indent="-342833" defTabSz="932560">
              <a:buFont typeface="Arial" panose="020B0604020202020204" pitchFamily="34" charset="0"/>
              <a:buChar char="•"/>
            </a:pPr>
            <a:r>
              <a:rPr lang="en-US" sz="2000" b="1" i="1" dirty="0">
                <a:solidFill>
                  <a:srgbClr val="505050"/>
                </a:solidFill>
              </a:rPr>
              <a:t>Usage Scenario</a:t>
            </a:r>
            <a:r>
              <a:rPr lang="en-US" sz="2400" dirty="0">
                <a:solidFill>
                  <a:srgbClr val="505050"/>
                </a:solidFill>
              </a:rPr>
              <a:t> – Time tracking, Workflow, SharePoint Task List, Reporting. Around 20 users, 15 projects. </a:t>
            </a:r>
          </a:p>
          <a:p>
            <a:pPr marL="342833" indent="-342833" defTabSz="932560">
              <a:buFont typeface="Arial" panose="020B0604020202020204" pitchFamily="34" charset="0"/>
              <a:buChar char="•"/>
            </a:pPr>
            <a:r>
              <a:rPr lang="en-US" sz="2000" b="1" i="1" dirty="0">
                <a:solidFill>
                  <a:srgbClr val="505050"/>
                </a:solidFill>
              </a:rPr>
              <a:t>Benefits/Best Practices</a:t>
            </a:r>
            <a:r>
              <a:rPr lang="en-US" sz="2400" dirty="0">
                <a:solidFill>
                  <a:srgbClr val="505050"/>
                </a:solidFill>
              </a:rPr>
              <a:t> – Project Site, Project workflows, All work in one place</a:t>
            </a:r>
          </a:p>
        </p:txBody>
      </p:sp>
    </p:spTree>
    <p:extLst>
      <p:ext uri="{BB962C8B-B14F-4D97-AF65-F5344CB8AC3E}">
        <p14:creationId xmlns:p14="http://schemas.microsoft.com/office/powerpoint/2010/main" val="3487322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Benefits summary</a:t>
            </a:r>
            <a:endParaRPr lang="en-US" sz="4000" dirty="0">
              <a:gradFill>
                <a:gsLst>
                  <a:gs pos="1250">
                    <a:schemeClr val="tx2"/>
                  </a:gs>
                  <a:gs pos="99000">
                    <a:schemeClr val="tx2"/>
                  </a:gs>
                </a:gsLst>
                <a:lin ang="5400000" scaled="0"/>
              </a:gradFill>
            </a:endParaRPr>
          </a:p>
        </p:txBody>
      </p:sp>
      <p:sp>
        <p:nvSpPr>
          <p:cNvPr id="4" name="Text Placeholder 3"/>
          <p:cNvSpPr>
            <a:spLocks noGrp="1"/>
          </p:cNvSpPr>
          <p:nvPr>
            <p:ph type="body" sz="quarter" idx="10"/>
          </p:nvPr>
        </p:nvSpPr>
        <p:spPr>
          <a:xfrm>
            <a:off x="274638" y="1211264"/>
            <a:ext cx="11887200" cy="7190940"/>
          </a:xfrm>
        </p:spPr>
        <p:txBody>
          <a:bodyPr/>
          <a:lstStyle/>
          <a:p>
            <a:r>
              <a:rPr lang="en-US" sz="2300" dirty="0">
                <a:solidFill>
                  <a:schemeClr val="tx1">
                    <a:lumMod val="50000"/>
                  </a:schemeClr>
                </a:solidFill>
                <a:latin typeface="+mn-lt"/>
              </a:rPr>
              <a:t>Get started quickly</a:t>
            </a:r>
          </a:p>
          <a:p>
            <a:pPr lvl="1"/>
            <a:r>
              <a:rPr lang="en-US" sz="2000" dirty="0">
                <a:solidFill>
                  <a:schemeClr val="tx1">
                    <a:lumMod val="50000"/>
                  </a:schemeClr>
                </a:solidFill>
              </a:rPr>
              <a:t>Skip setting up infrastructure</a:t>
            </a:r>
          </a:p>
          <a:p>
            <a:pPr lvl="1"/>
            <a:r>
              <a:rPr lang="en-US" sz="2000" dirty="0">
                <a:solidFill>
                  <a:schemeClr val="tx1">
                    <a:lumMod val="50000"/>
                  </a:schemeClr>
                </a:solidFill>
              </a:rPr>
              <a:t>Focus on planning/execution vs. infrastructure setup/maintenance</a:t>
            </a:r>
          </a:p>
          <a:p>
            <a:r>
              <a:rPr lang="en-US" sz="2300" dirty="0">
                <a:solidFill>
                  <a:schemeClr val="tx1">
                    <a:lumMod val="50000"/>
                  </a:schemeClr>
                </a:solidFill>
                <a:latin typeface="+mn-lt"/>
              </a:rPr>
              <a:t>Access anywhere</a:t>
            </a:r>
          </a:p>
          <a:p>
            <a:pPr lvl="1"/>
            <a:r>
              <a:rPr lang="en-US" sz="2000" dirty="0">
                <a:solidFill>
                  <a:schemeClr val="tx1">
                    <a:lumMod val="50000"/>
                  </a:schemeClr>
                </a:solidFill>
              </a:rPr>
              <a:t>Online access available globally</a:t>
            </a:r>
          </a:p>
          <a:p>
            <a:pPr lvl="1"/>
            <a:r>
              <a:rPr lang="en-US" sz="2000" dirty="0">
                <a:solidFill>
                  <a:schemeClr val="tx1">
                    <a:lumMod val="50000"/>
                  </a:schemeClr>
                </a:solidFill>
              </a:rPr>
              <a:t>Rich cross-browser and device support</a:t>
            </a:r>
          </a:p>
          <a:p>
            <a:r>
              <a:rPr lang="en-US" sz="2300" dirty="0">
                <a:solidFill>
                  <a:schemeClr val="tx1">
                    <a:lumMod val="50000"/>
                  </a:schemeClr>
                </a:solidFill>
                <a:latin typeface="+mn-lt"/>
              </a:rPr>
              <a:t>More power, less effort</a:t>
            </a:r>
          </a:p>
          <a:p>
            <a:pPr lvl="1"/>
            <a:r>
              <a:rPr lang="en-US" sz="2000" dirty="0">
                <a:solidFill>
                  <a:schemeClr val="tx1">
                    <a:lumMod val="50000"/>
                  </a:schemeClr>
                </a:solidFill>
              </a:rPr>
              <a:t>Data capture: Easier for team members/PMs to update/track status</a:t>
            </a:r>
          </a:p>
          <a:p>
            <a:pPr lvl="1"/>
            <a:r>
              <a:rPr lang="en-US" sz="2000" dirty="0">
                <a:solidFill>
                  <a:schemeClr val="tx1">
                    <a:lumMod val="50000"/>
                  </a:schemeClr>
                </a:solidFill>
              </a:rPr>
              <a:t>Insight: Drag-drop rich, extensible reporting for client and web</a:t>
            </a:r>
          </a:p>
          <a:p>
            <a:pPr lvl="1"/>
            <a:r>
              <a:rPr lang="en-US" sz="2000" dirty="0">
                <a:solidFill>
                  <a:schemeClr val="tx1">
                    <a:lumMod val="50000"/>
                  </a:schemeClr>
                </a:solidFill>
              </a:rPr>
              <a:t>Governance: Create workflows using SharePoint Designer</a:t>
            </a:r>
          </a:p>
          <a:p>
            <a:pPr lvl="1"/>
            <a:r>
              <a:rPr lang="en-US" sz="2000" dirty="0">
                <a:solidFill>
                  <a:schemeClr val="tx1">
                    <a:lumMod val="50000"/>
                  </a:schemeClr>
                </a:solidFill>
              </a:rPr>
              <a:t>Extensibility: Apps from the Office Store</a:t>
            </a:r>
          </a:p>
          <a:p>
            <a:r>
              <a:rPr lang="en-US" sz="2300" dirty="0">
                <a:solidFill>
                  <a:schemeClr val="tx1">
                    <a:lumMod val="50000"/>
                  </a:schemeClr>
                </a:solidFill>
                <a:latin typeface="+mn-lt"/>
              </a:rPr>
              <a:t>Ease of use</a:t>
            </a:r>
          </a:p>
          <a:p>
            <a:pPr lvl="1"/>
            <a:r>
              <a:rPr lang="en-US" sz="2000" dirty="0">
                <a:solidFill>
                  <a:schemeClr val="tx1">
                    <a:lumMod val="50000"/>
                  </a:schemeClr>
                </a:solidFill>
              </a:rPr>
              <a:t>SharePoint-based UI, tiered complexity/power</a:t>
            </a:r>
          </a:p>
          <a:p>
            <a:endParaRPr lang="en-US" sz="2300" dirty="0">
              <a:solidFill>
                <a:schemeClr val="tx1">
                  <a:lumMod val="50000"/>
                </a:schemeClr>
              </a:solidFill>
              <a:latin typeface="+mn-lt"/>
            </a:endParaRPr>
          </a:p>
          <a:p>
            <a:endParaRPr lang="en-US" sz="2300" dirty="0">
              <a:solidFill>
                <a:schemeClr val="tx1">
                  <a:lumMod val="50000"/>
                </a:schemeClr>
              </a:solidFill>
              <a:latin typeface="+mn-lt"/>
            </a:endParaRPr>
          </a:p>
          <a:p>
            <a:endParaRPr lang="en-US" sz="2300" dirty="0">
              <a:solidFill>
                <a:schemeClr val="tx1">
                  <a:lumMod val="50000"/>
                </a:schemeClr>
              </a:solidFill>
              <a:latin typeface="+mn-lt"/>
            </a:endParaRPr>
          </a:p>
          <a:p>
            <a:endParaRPr lang="en-US" sz="2300" dirty="0">
              <a:solidFill>
                <a:schemeClr val="tx1">
                  <a:lumMod val="50000"/>
                </a:schemeClr>
              </a:solidFill>
              <a:latin typeface="+mn-lt"/>
            </a:endParaRPr>
          </a:p>
          <a:p>
            <a:pPr marL="0" indent="0">
              <a:buNone/>
            </a:pPr>
            <a:endParaRPr lang="en-US" sz="2300" dirty="0">
              <a:solidFill>
                <a:schemeClr val="tx1">
                  <a:lumMod val="50000"/>
                </a:schemeClr>
              </a:solidFill>
              <a:latin typeface="+mn-lt"/>
            </a:endParaRPr>
          </a:p>
          <a:p>
            <a:endParaRPr lang="en-US" sz="2300" dirty="0">
              <a:solidFill>
                <a:schemeClr val="tx1">
                  <a:lumMod val="50000"/>
                </a:schemeClr>
              </a:solidFill>
              <a:latin typeface="+mn-lt"/>
            </a:endParaRPr>
          </a:p>
        </p:txBody>
      </p:sp>
    </p:spTree>
    <p:extLst>
      <p:ext uri="{BB962C8B-B14F-4D97-AF65-F5344CB8AC3E}">
        <p14:creationId xmlns:p14="http://schemas.microsoft.com/office/powerpoint/2010/main" val="2411564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Best practice summary</a:t>
            </a:r>
            <a:endParaRPr lang="en-US" sz="4000" dirty="0">
              <a:gradFill>
                <a:gsLst>
                  <a:gs pos="1250">
                    <a:schemeClr val="tx2"/>
                  </a:gs>
                  <a:gs pos="99000">
                    <a:schemeClr val="tx2"/>
                  </a:gs>
                </a:gsLst>
                <a:lin ang="5400000" scaled="0"/>
              </a:gradFill>
            </a:endParaRPr>
          </a:p>
        </p:txBody>
      </p:sp>
      <p:sp>
        <p:nvSpPr>
          <p:cNvPr id="4" name="Text Placeholder 3"/>
          <p:cNvSpPr>
            <a:spLocks noGrp="1"/>
          </p:cNvSpPr>
          <p:nvPr>
            <p:ph type="body" sz="quarter" idx="10"/>
          </p:nvPr>
        </p:nvSpPr>
        <p:spPr>
          <a:xfrm>
            <a:off x="274638" y="1287462"/>
            <a:ext cx="11887200" cy="4753478"/>
          </a:xfrm>
        </p:spPr>
        <p:txBody>
          <a:bodyPr/>
          <a:lstStyle/>
          <a:p>
            <a:r>
              <a:rPr lang="en-US" sz="2300" dirty="0">
                <a:solidFill>
                  <a:schemeClr val="tx1">
                    <a:lumMod val="50000"/>
                  </a:schemeClr>
                </a:solidFill>
                <a:latin typeface="+mn-lt"/>
              </a:rPr>
              <a:t>Go online to decrease deployment times, reduce ongoing maintenance responsibility.</a:t>
            </a:r>
          </a:p>
          <a:p>
            <a:r>
              <a:rPr lang="en-US" sz="2300" dirty="0">
                <a:solidFill>
                  <a:schemeClr val="tx1">
                    <a:lumMod val="50000"/>
                  </a:schemeClr>
                </a:solidFill>
                <a:latin typeface="+mn-lt"/>
              </a:rPr>
              <a:t>Ensure executive/management sponsorship + “project champion” (more hands-on) roles filled</a:t>
            </a:r>
          </a:p>
          <a:p>
            <a:r>
              <a:rPr lang="en-US" sz="2300" dirty="0">
                <a:solidFill>
                  <a:schemeClr val="tx1">
                    <a:lumMod val="50000"/>
                  </a:schemeClr>
                </a:solidFill>
                <a:latin typeface="+mn-lt"/>
              </a:rPr>
              <a:t>Get educated about all capabilities, use what works best for department/org.</a:t>
            </a:r>
          </a:p>
          <a:p>
            <a:r>
              <a:rPr lang="en-US" sz="2300" dirty="0">
                <a:solidFill>
                  <a:schemeClr val="tx1">
                    <a:lumMod val="50000"/>
                  </a:schemeClr>
                </a:solidFill>
                <a:latin typeface="+mn-lt"/>
              </a:rPr>
              <a:t>Phase roll-outs: Capabilities and user adoption.</a:t>
            </a:r>
          </a:p>
          <a:p>
            <a:r>
              <a:rPr lang="en-US" sz="2300" dirty="0">
                <a:solidFill>
                  <a:schemeClr val="tx1">
                    <a:lumMod val="50000"/>
                  </a:schemeClr>
                </a:solidFill>
                <a:latin typeface="+mn-lt"/>
              </a:rPr>
              <a:t>Keep it simple. Add configuration complexity only when needed.</a:t>
            </a:r>
          </a:p>
          <a:p>
            <a:r>
              <a:rPr lang="en-US" sz="2300" dirty="0">
                <a:solidFill>
                  <a:schemeClr val="tx1">
                    <a:lumMod val="50000"/>
                  </a:schemeClr>
                </a:solidFill>
                <a:latin typeface="+mn-lt"/>
              </a:rPr>
              <a:t>Leverage app marketplace to fill gaps/enhance capabilities.</a:t>
            </a:r>
          </a:p>
          <a:p>
            <a:r>
              <a:rPr lang="en-US" sz="2300" dirty="0">
                <a:solidFill>
                  <a:schemeClr val="tx1">
                    <a:lumMod val="50000"/>
                  </a:schemeClr>
                </a:solidFill>
                <a:latin typeface="+mn-lt"/>
              </a:rPr>
              <a:t>Extend value with SharePoint integration functionality</a:t>
            </a:r>
          </a:p>
          <a:p>
            <a:pPr lvl="1"/>
            <a:r>
              <a:rPr lang="en-US" sz="2000" dirty="0">
                <a:solidFill>
                  <a:schemeClr val="tx1">
                    <a:lumMod val="50000"/>
                  </a:schemeClr>
                </a:solidFill>
              </a:rPr>
              <a:t>Project sites (OneNote, documents, newsfeeds, custom lists), task aggregation, etc.</a:t>
            </a:r>
          </a:p>
          <a:p>
            <a:endParaRPr lang="en-US" sz="2300" dirty="0">
              <a:solidFill>
                <a:schemeClr val="tx1">
                  <a:lumMod val="50000"/>
                </a:schemeClr>
              </a:solidFill>
              <a:latin typeface="+mn-lt"/>
            </a:endParaRPr>
          </a:p>
          <a:p>
            <a:endParaRPr lang="en-US" sz="2300" dirty="0">
              <a:solidFill>
                <a:schemeClr val="tx1">
                  <a:lumMod val="50000"/>
                </a:schemeClr>
              </a:solidFill>
              <a:latin typeface="+mn-lt"/>
            </a:endParaRPr>
          </a:p>
          <a:p>
            <a:endParaRPr lang="en-US" sz="2300" dirty="0">
              <a:solidFill>
                <a:schemeClr val="tx1">
                  <a:lumMod val="50000"/>
                </a:schemeClr>
              </a:solidFill>
              <a:latin typeface="+mn-lt"/>
            </a:endParaRPr>
          </a:p>
        </p:txBody>
      </p:sp>
    </p:spTree>
    <p:extLst>
      <p:ext uri="{BB962C8B-B14F-4D97-AF65-F5344CB8AC3E}">
        <p14:creationId xmlns:p14="http://schemas.microsoft.com/office/powerpoint/2010/main" val="2972207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952" y="233155"/>
            <a:ext cx="11370961" cy="762786"/>
          </a:xfrm>
        </p:spPr>
        <p:txBody>
          <a:bodyPr/>
          <a:lstStyle/>
          <a:p>
            <a:r>
              <a:rPr lang="en-US" sz="5500" dirty="0"/>
              <a:t>Next steps</a:t>
            </a:r>
          </a:p>
        </p:txBody>
      </p:sp>
      <p:grpSp>
        <p:nvGrpSpPr>
          <p:cNvPr id="8" name="Group 7"/>
          <p:cNvGrpSpPr/>
          <p:nvPr/>
        </p:nvGrpSpPr>
        <p:grpSpPr>
          <a:xfrm>
            <a:off x="4374858" y="1463669"/>
            <a:ext cx="3564892" cy="4004988"/>
            <a:chOff x="4242752" y="1348273"/>
            <a:chExt cx="3495309" cy="3926815"/>
          </a:xfrm>
        </p:grpSpPr>
        <p:sp>
          <p:nvSpPr>
            <p:cNvPr id="6" name="Rectangle 5"/>
            <p:cNvSpPr/>
            <p:nvPr/>
          </p:nvSpPr>
          <p:spPr bwMode="auto">
            <a:xfrm>
              <a:off x="4242752" y="1348273"/>
              <a:ext cx="3474720" cy="3474720"/>
            </a:xfrm>
            <a:prstGeom prst="rect">
              <a:avLst/>
            </a:prstGeom>
            <a:solidFill>
              <a:schemeClr val="tx2"/>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2107" fontAlgn="base">
                <a:lnSpc>
                  <a:spcPct val="90000"/>
                </a:lnSpc>
                <a:spcBef>
                  <a:spcPts val="612"/>
                </a:spcBef>
              </a:pPr>
              <a:r>
                <a:rPr lang="en-US" sz="3100" spc="-71" dirty="0">
                  <a:solidFill>
                    <a:srgbClr val="FFFFFF"/>
                  </a:solidFill>
                  <a:latin typeface="Segoe UI Light"/>
                </a:rPr>
                <a:t>Explore capabilities/leverage best practices</a:t>
              </a:r>
            </a:p>
          </p:txBody>
        </p:sp>
        <p:sp>
          <p:nvSpPr>
            <p:cNvPr id="10" name="TextBox 9"/>
            <p:cNvSpPr txBox="1"/>
            <p:nvPr/>
          </p:nvSpPr>
          <p:spPr>
            <a:xfrm>
              <a:off x="6498426" y="2669759"/>
              <a:ext cx="1239635" cy="2605329"/>
            </a:xfrm>
            <a:prstGeom prst="rect">
              <a:avLst/>
            </a:prstGeom>
            <a:noFill/>
          </p:spPr>
          <p:txBody>
            <a:bodyPr wrap="none" lIns="0" tIns="0" rIns="0" bIns="0" rtlCol="0">
              <a:spAutoFit/>
            </a:bodyPr>
            <a:lstStyle/>
            <a:p>
              <a:pPr defTabSz="932560"/>
              <a:r>
                <a:rPr lang="en-US" sz="16900" b="1" spc="-71" dirty="0">
                  <a:solidFill>
                    <a:srgbClr val="FFFFFF"/>
                  </a:solidFill>
                </a:rPr>
                <a:t>2</a:t>
              </a:r>
            </a:p>
          </p:txBody>
        </p:sp>
      </p:grpSp>
      <p:grpSp>
        <p:nvGrpSpPr>
          <p:cNvPr id="9" name="Group 8"/>
          <p:cNvGrpSpPr/>
          <p:nvPr/>
        </p:nvGrpSpPr>
        <p:grpSpPr>
          <a:xfrm>
            <a:off x="8231663" y="1463671"/>
            <a:ext cx="3594288" cy="4014793"/>
            <a:chOff x="7953692" y="1348274"/>
            <a:chExt cx="3524132" cy="3936428"/>
          </a:xfrm>
        </p:grpSpPr>
        <p:sp>
          <p:nvSpPr>
            <p:cNvPr id="7" name="Rectangle 6"/>
            <p:cNvSpPr/>
            <p:nvPr/>
          </p:nvSpPr>
          <p:spPr bwMode="auto">
            <a:xfrm>
              <a:off x="7953692" y="1348274"/>
              <a:ext cx="3474720" cy="3474720"/>
            </a:xfrm>
            <a:prstGeom prst="rect">
              <a:avLst/>
            </a:prstGeom>
            <a:solidFill>
              <a:schemeClr val="accent1"/>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2107" fontAlgn="base">
                <a:lnSpc>
                  <a:spcPct val="90000"/>
                </a:lnSpc>
                <a:spcBef>
                  <a:spcPts val="612"/>
                </a:spcBef>
              </a:pPr>
              <a:r>
                <a:rPr lang="en-US" sz="3100" spc="-71" dirty="0">
                  <a:solidFill>
                    <a:srgbClr val="FFFFFF"/>
                  </a:solidFill>
                  <a:latin typeface="Segoe UI Light"/>
                </a:rPr>
                <a:t>Spread The Love</a:t>
              </a:r>
            </a:p>
          </p:txBody>
        </p:sp>
        <p:sp>
          <p:nvSpPr>
            <p:cNvPr id="11" name="TextBox 10"/>
            <p:cNvSpPr txBox="1"/>
            <p:nvPr/>
          </p:nvSpPr>
          <p:spPr>
            <a:xfrm>
              <a:off x="10238189" y="2679373"/>
              <a:ext cx="1239635" cy="2605329"/>
            </a:xfrm>
            <a:prstGeom prst="rect">
              <a:avLst/>
            </a:prstGeom>
            <a:noFill/>
          </p:spPr>
          <p:txBody>
            <a:bodyPr wrap="none" lIns="0" tIns="0" rIns="0" bIns="0" rtlCol="0">
              <a:spAutoFit/>
            </a:bodyPr>
            <a:lstStyle/>
            <a:p>
              <a:pPr defTabSz="932560"/>
              <a:r>
                <a:rPr lang="en-US" sz="16900" b="1" spc="-71" dirty="0">
                  <a:solidFill>
                    <a:srgbClr val="FFFFFF"/>
                  </a:solidFill>
                </a:rPr>
                <a:t>3</a:t>
              </a:r>
            </a:p>
          </p:txBody>
        </p:sp>
      </p:grpSp>
      <p:grpSp>
        <p:nvGrpSpPr>
          <p:cNvPr id="3" name="Group 2"/>
          <p:cNvGrpSpPr/>
          <p:nvPr/>
        </p:nvGrpSpPr>
        <p:grpSpPr>
          <a:xfrm>
            <a:off x="544900" y="1463669"/>
            <a:ext cx="3670300" cy="4004988"/>
            <a:chOff x="531812" y="1346200"/>
            <a:chExt cx="3598660" cy="3926815"/>
          </a:xfrm>
        </p:grpSpPr>
        <p:sp>
          <p:nvSpPr>
            <p:cNvPr id="5" name="Rectangle 4"/>
            <p:cNvSpPr/>
            <p:nvPr/>
          </p:nvSpPr>
          <p:spPr bwMode="auto">
            <a:xfrm>
              <a:off x="531812" y="1346200"/>
              <a:ext cx="3474720" cy="3474720"/>
            </a:xfrm>
            <a:prstGeom prst="rect">
              <a:avLst/>
            </a:prstGeom>
            <a:solidFill>
              <a:schemeClr val="accent2"/>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2107" fontAlgn="base">
                <a:lnSpc>
                  <a:spcPct val="90000"/>
                </a:lnSpc>
                <a:spcBef>
                  <a:spcPts val="612"/>
                </a:spcBef>
              </a:pPr>
              <a:r>
                <a:rPr lang="en-US" sz="3100" spc="-102" dirty="0">
                  <a:solidFill>
                    <a:srgbClr val="FFFFFF"/>
                  </a:solidFill>
                  <a:latin typeface="Segoe UI Light"/>
                </a:rPr>
                <a:t>Sign-up for Project Online</a:t>
              </a:r>
            </a:p>
          </p:txBody>
        </p:sp>
        <p:sp>
          <p:nvSpPr>
            <p:cNvPr id="4" name="TextBox 3"/>
            <p:cNvSpPr txBox="1"/>
            <p:nvPr/>
          </p:nvSpPr>
          <p:spPr>
            <a:xfrm>
              <a:off x="2890837" y="2667686"/>
              <a:ext cx="1239635" cy="2605329"/>
            </a:xfrm>
            <a:prstGeom prst="rect">
              <a:avLst/>
            </a:prstGeom>
            <a:noFill/>
          </p:spPr>
          <p:txBody>
            <a:bodyPr wrap="none" lIns="0" tIns="0" rIns="0" bIns="0" rtlCol="0">
              <a:spAutoFit/>
            </a:bodyPr>
            <a:lstStyle/>
            <a:p>
              <a:pPr defTabSz="932560"/>
              <a:r>
                <a:rPr lang="en-US" sz="16900" b="1" spc="-71" dirty="0">
                  <a:solidFill>
                    <a:srgbClr val="FFFFFF"/>
                  </a:solidFill>
                </a:rPr>
                <a:t>1</a:t>
              </a:r>
            </a:p>
          </p:txBody>
        </p:sp>
      </p:grpSp>
      <p:sp>
        <p:nvSpPr>
          <p:cNvPr id="13" name="Freeform 74"/>
          <p:cNvSpPr>
            <a:spLocks noEditPoints="1"/>
          </p:cNvSpPr>
          <p:nvPr/>
        </p:nvSpPr>
        <p:spPr bwMode="black">
          <a:xfrm>
            <a:off x="1191414" y="2279071"/>
            <a:ext cx="2071855" cy="1651303"/>
          </a:xfrm>
          <a:custGeom>
            <a:avLst/>
            <a:gdLst>
              <a:gd name="T0" fmla="*/ 2004 w 2444"/>
              <a:gd name="T1" fmla="*/ 326 h 2090"/>
              <a:gd name="T2" fmla="*/ 1774 w 2444"/>
              <a:gd name="T3" fmla="*/ 391 h 2090"/>
              <a:gd name="T4" fmla="*/ 1156 w 2444"/>
              <a:gd name="T5" fmla="*/ 0 h 2090"/>
              <a:gd name="T6" fmla="*/ 489 w 2444"/>
              <a:gd name="T7" fmla="*/ 535 h 2090"/>
              <a:gd name="T8" fmla="*/ 350 w 2444"/>
              <a:gd name="T9" fmla="*/ 506 h 2090"/>
              <a:gd name="T10" fmla="*/ 0 w 2444"/>
              <a:gd name="T11" fmla="*/ 856 h 2090"/>
              <a:gd name="T12" fmla="*/ 350 w 2444"/>
              <a:gd name="T13" fmla="*/ 1206 h 2090"/>
              <a:gd name="T14" fmla="*/ 2004 w 2444"/>
              <a:gd name="T15" fmla="*/ 1206 h 2090"/>
              <a:gd name="T16" fmla="*/ 2444 w 2444"/>
              <a:gd name="T17" fmla="*/ 766 h 2090"/>
              <a:gd name="T18" fmla="*/ 2004 w 2444"/>
              <a:gd name="T19" fmla="*/ 326 h 2090"/>
              <a:gd name="T20" fmla="*/ 1590 w 2444"/>
              <a:gd name="T21" fmla="*/ 1326 h 2090"/>
              <a:gd name="T22" fmla="*/ 1465 w 2444"/>
              <a:gd name="T23" fmla="*/ 1326 h 2090"/>
              <a:gd name="T24" fmla="*/ 1465 w 2444"/>
              <a:gd name="T25" fmla="*/ 1743 h 2090"/>
              <a:gd name="T26" fmla="*/ 1222 w 2444"/>
              <a:gd name="T27" fmla="*/ 1934 h 2090"/>
              <a:gd name="T28" fmla="*/ 980 w 2444"/>
              <a:gd name="T29" fmla="*/ 1743 h 2090"/>
              <a:gd name="T30" fmla="*/ 980 w 2444"/>
              <a:gd name="T31" fmla="*/ 1326 h 2090"/>
              <a:gd name="T32" fmla="*/ 854 w 2444"/>
              <a:gd name="T33" fmla="*/ 1326 h 2090"/>
              <a:gd name="T34" fmla="*/ 854 w 2444"/>
              <a:gd name="T35" fmla="*/ 1656 h 2090"/>
              <a:gd name="T36" fmla="*/ 666 w 2444"/>
              <a:gd name="T37" fmla="*/ 1656 h 2090"/>
              <a:gd name="T38" fmla="*/ 1222 w 2444"/>
              <a:gd name="T39" fmla="*/ 2090 h 2090"/>
              <a:gd name="T40" fmla="*/ 1779 w 2444"/>
              <a:gd name="T41" fmla="*/ 1656 h 2090"/>
              <a:gd name="T42" fmla="*/ 1590 w 2444"/>
              <a:gd name="T43" fmla="*/ 1656 h 2090"/>
              <a:gd name="T44" fmla="*/ 1590 w 2444"/>
              <a:gd name="T45" fmla="*/ 1326 h 2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44" h="2090">
                <a:moveTo>
                  <a:pt x="2004" y="326"/>
                </a:moveTo>
                <a:cubicBezTo>
                  <a:pt x="1920" y="326"/>
                  <a:pt x="1841" y="350"/>
                  <a:pt x="1774" y="391"/>
                </a:cubicBezTo>
                <a:cubicBezTo>
                  <a:pt x="1665" y="160"/>
                  <a:pt x="1429" y="0"/>
                  <a:pt x="1156" y="0"/>
                </a:cubicBezTo>
                <a:cubicBezTo>
                  <a:pt x="830" y="0"/>
                  <a:pt x="557" y="229"/>
                  <a:pt x="489" y="535"/>
                </a:cubicBezTo>
                <a:cubicBezTo>
                  <a:pt x="446" y="516"/>
                  <a:pt x="399" y="506"/>
                  <a:pt x="350" y="506"/>
                </a:cubicBezTo>
                <a:cubicBezTo>
                  <a:pt x="157" y="506"/>
                  <a:pt x="0" y="663"/>
                  <a:pt x="0" y="856"/>
                </a:cubicBezTo>
                <a:cubicBezTo>
                  <a:pt x="0" y="1049"/>
                  <a:pt x="157" y="1206"/>
                  <a:pt x="350" y="1206"/>
                </a:cubicBezTo>
                <a:cubicBezTo>
                  <a:pt x="2004" y="1206"/>
                  <a:pt x="2004" y="1206"/>
                  <a:pt x="2004" y="1206"/>
                </a:cubicBezTo>
                <a:cubicBezTo>
                  <a:pt x="2247" y="1206"/>
                  <a:pt x="2444" y="1009"/>
                  <a:pt x="2444" y="766"/>
                </a:cubicBezTo>
                <a:cubicBezTo>
                  <a:pt x="2444" y="523"/>
                  <a:pt x="2247" y="326"/>
                  <a:pt x="2004" y="326"/>
                </a:cubicBezTo>
                <a:close/>
                <a:moveTo>
                  <a:pt x="1590" y="1326"/>
                </a:moveTo>
                <a:cubicBezTo>
                  <a:pt x="1465" y="1326"/>
                  <a:pt x="1465" y="1326"/>
                  <a:pt x="1465" y="1326"/>
                </a:cubicBezTo>
                <a:cubicBezTo>
                  <a:pt x="1465" y="1743"/>
                  <a:pt x="1465" y="1743"/>
                  <a:pt x="1465" y="1743"/>
                </a:cubicBezTo>
                <a:cubicBezTo>
                  <a:pt x="1222" y="1934"/>
                  <a:pt x="1222" y="1934"/>
                  <a:pt x="1222" y="1934"/>
                </a:cubicBezTo>
                <a:cubicBezTo>
                  <a:pt x="980" y="1743"/>
                  <a:pt x="980" y="1743"/>
                  <a:pt x="980" y="1743"/>
                </a:cubicBezTo>
                <a:cubicBezTo>
                  <a:pt x="980" y="1326"/>
                  <a:pt x="980" y="1326"/>
                  <a:pt x="980" y="1326"/>
                </a:cubicBezTo>
                <a:cubicBezTo>
                  <a:pt x="854" y="1326"/>
                  <a:pt x="854" y="1326"/>
                  <a:pt x="854" y="1326"/>
                </a:cubicBezTo>
                <a:cubicBezTo>
                  <a:pt x="854" y="1656"/>
                  <a:pt x="854" y="1656"/>
                  <a:pt x="854" y="1656"/>
                </a:cubicBezTo>
                <a:cubicBezTo>
                  <a:pt x="666" y="1656"/>
                  <a:pt x="666" y="1656"/>
                  <a:pt x="666" y="1656"/>
                </a:cubicBezTo>
                <a:cubicBezTo>
                  <a:pt x="1222" y="2090"/>
                  <a:pt x="1222" y="2090"/>
                  <a:pt x="1222" y="2090"/>
                </a:cubicBezTo>
                <a:cubicBezTo>
                  <a:pt x="1779" y="1656"/>
                  <a:pt x="1779" y="1656"/>
                  <a:pt x="1779" y="1656"/>
                </a:cubicBezTo>
                <a:cubicBezTo>
                  <a:pt x="1590" y="1656"/>
                  <a:pt x="1590" y="1656"/>
                  <a:pt x="1590" y="1656"/>
                </a:cubicBezTo>
                <a:lnTo>
                  <a:pt x="1590" y="1326"/>
                </a:lnTo>
                <a:close/>
              </a:path>
            </a:pathLst>
          </a:custGeom>
          <a:solidFill>
            <a:schemeClr val="bg1"/>
          </a:solidFill>
          <a:ln>
            <a:noFill/>
          </a:ln>
        </p:spPr>
        <p:txBody>
          <a:bodyPr vert="horz" wrap="square" lIns="83905" tIns="41953" rIns="83905" bIns="41953" numCol="1" anchor="t" anchorCtr="0" compatLnSpc="1">
            <a:prstTxWarp prst="textNoShape">
              <a:avLst/>
            </a:prstTxWarp>
          </a:bodyPr>
          <a:lstStyle/>
          <a:p>
            <a:pPr defTabSz="932560"/>
            <a:endParaRPr lang="en-US" sz="1600">
              <a:solidFill>
                <a:srgbClr val="000000"/>
              </a:solidFill>
            </a:endParaRPr>
          </a:p>
        </p:txBody>
      </p:sp>
      <p:sp>
        <p:nvSpPr>
          <p:cNvPr id="15" name="Freeform 14"/>
          <p:cNvSpPr>
            <a:spLocks noEditPoints="1"/>
          </p:cNvSpPr>
          <p:nvPr/>
        </p:nvSpPr>
        <p:spPr bwMode="black">
          <a:xfrm>
            <a:off x="9055556" y="2279070"/>
            <a:ext cx="1608939" cy="1429020"/>
          </a:xfrm>
          <a:custGeom>
            <a:avLst/>
            <a:gdLst>
              <a:gd name="T0" fmla="*/ 195 w 300"/>
              <a:gd name="T1" fmla="*/ 217 h 266"/>
              <a:gd name="T2" fmla="*/ 196 w 300"/>
              <a:gd name="T3" fmla="*/ 227 h 266"/>
              <a:gd name="T4" fmla="*/ 149 w 300"/>
              <a:gd name="T5" fmla="*/ 266 h 266"/>
              <a:gd name="T6" fmla="*/ 8 w 300"/>
              <a:gd name="T7" fmla="*/ 116 h 266"/>
              <a:gd name="T8" fmla="*/ 0 w 300"/>
              <a:gd name="T9" fmla="*/ 78 h 266"/>
              <a:gd name="T10" fmla="*/ 78 w 300"/>
              <a:gd name="T11" fmla="*/ 0 h 266"/>
              <a:gd name="T12" fmla="*/ 150 w 300"/>
              <a:gd name="T13" fmla="*/ 48 h 266"/>
              <a:gd name="T14" fmla="*/ 222 w 300"/>
              <a:gd name="T15" fmla="*/ 0 h 266"/>
              <a:gd name="T16" fmla="*/ 300 w 300"/>
              <a:gd name="T17" fmla="*/ 78 h 266"/>
              <a:gd name="T18" fmla="*/ 292 w 300"/>
              <a:gd name="T19" fmla="*/ 116 h 266"/>
              <a:gd name="T20" fmla="*/ 262 w 300"/>
              <a:gd name="T21" fmla="*/ 162 h 266"/>
              <a:gd name="T22" fmla="*/ 251 w 300"/>
              <a:gd name="T23" fmla="*/ 161 h 266"/>
              <a:gd name="T24" fmla="*/ 195 w 300"/>
              <a:gd name="T25" fmla="*/ 217 h 266"/>
              <a:gd name="T26" fmla="*/ 257 w 300"/>
              <a:gd name="T27" fmla="*/ 211 h 266"/>
              <a:gd name="T28" fmla="*/ 275 w 300"/>
              <a:gd name="T29" fmla="*/ 211 h 266"/>
              <a:gd name="T30" fmla="*/ 275 w 300"/>
              <a:gd name="T31" fmla="*/ 223 h 266"/>
              <a:gd name="T32" fmla="*/ 257 w 300"/>
              <a:gd name="T33" fmla="*/ 223 h 266"/>
              <a:gd name="T34" fmla="*/ 257 w 300"/>
              <a:gd name="T35" fmla="*/ 241 h 266"/>
              <a:gd name="T36" fmla="*/ 245 w 300"/>
              <a:gd name="T37" fmla="*/ 241 h 266"/>
              <a:gd name="T38" fmla="*/ 245 w 300"/>
              <a:gd name="T39" fmla="*/ 223 h 266"/>
              <a:gd name="T40" fmla="*/ 227 w 300"/>
              <a:gd name="T41" fmla="*/ 223 h 266"/>
              <a:gd name="T42" fmla="*/ 227 w 300"/>
              <a:gd name="T43" fmla="*/ 211 h 266"/>
              <a:gd name="T44" fmla="*/ 245 w 300"/>
              <a:gd name="T45" fmla="*/ 211 h 266"/>
              <a:gd name="T46" fmla="*/ 245 w 300"/>
              <a:gd name="T47" fmla="*/ 193 h 266"/>
              <a:gd name="T48" fmla="*/ 257 w 300"/>
              <a:gd name="T49" fmla="*/ 193 h 266"/>
              <a:gd name="T50" fmla="*/ 257 w 300"/>
              <a:gd name="T51" fmla="*/ 211 h 266"/>
              <a:gd name="T52" fmla="*/ 251 w 300"/>
              <a:gd name="T53" fmla="*/ 258 h 266"/>
              <a:gd name="T54" fmla="*/ 210 w 300"/>
              <a:gd name="T55" fmla="*/ 217 h 266"/>
              <a:gd name="T56" fmla="*/ 251 w 300"/>
              <a:gd name="T57" fmla="*/ 176 h 266"/>
              <a:gd name="T58" fmla="*/ 293 w 300"/>
              <a:gd name="T59" fmla="*/ 217 h 266"/>
              <a:gd name="T60" fmla="*/ 251 w 300"/>
              <a:gd name="T61" fmla="*/ 258 h 266"/>
              <a:gd name="T62" fmla="*/ 251 w 300"/>
              <a:gd name="T63" fmla="*/ 168 h 266"/>
              <a:gd name="T64" fmla="*/ 203 w 300"/>
              <a:gd name="T65" fmla="*/ 217 h 266"/>
              <a:gd name="T66" fmla="*/ 251 w 300"/>
              <a:gd name="T67" fmla="*/ 266 h 266"/>
              <a:gd name="T68" fmla="*/ 300 w 300"/>
              <a:gd name="T69" fmla="*/ 217 h 266"/>
              <a:gd name="T70" fmla="*/ 251 w 300"/>
              <a:gd name="T71" fmla="*/ 168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0" h="266">
                <a:moveTo>
                  <a:pt x="195" y="217"/>
                </a:moveTo>
                <a:cubicBezTo>
                  <a:pt x="195" y="221"/>
                  <a:pt x="195" y="224"/>
                  <a:pt x="196" y="227"/>
                </a:cubicBezTo>
                <a:cubicBezTo>
                  <a:pt x="170" y="250"/>
                  <a:pt x="149" y="266"/>
                  <a:pt x="149" y="266"/>
                </a:cubicBezTo>
                <a:cubicBezTo>
                  <a:pt x="149" y="266"/>
                  <a:pt x="32" y="176"/>
                  <a:pt x="8" y="116"/>
                </a:cubicBezTo>
                <a:cubicBezTo>
                  <a:pt x="4" y="106"/>
                  <a:pt x="0" y="90"/>
                  <a:pt x="0" y="78"/>
                </a:cubicBezTo>
                <a:cubicBezTo>
                  <a:pt x="0" y="35"/>
                  <a:pt x="35" y="0"/>
                  <a:pt x="78" y="0"/>
                </a:cubicBezTo>
                <a:cubicBezTo>
                  <a:pt x="110" y="0"/>
                  <a:pt x="138" y="20"/>
                  <a:pt x="150" y="48"/>
                </a:cubicBezTo>
                <a:cubicBezTo>
                  <a:pt x="162" y="20"/>
                  <a:pt x="190" y="0"/>
                  <a:pt x="222" y="0"/>
                </a:cubicBezTo>
                <a:cubicBezTo>
                  <a:pt x="265" y="0"/>
                  <a:pt x="300" y="35"/>
                  <a:pt x="300" y="78"/>
                </a:cubicBezTo>
                <a:cubicBezTo>
                  <a:pt x="300" y="91"/>
                  <a:pt x="296" y="106"/>
                  <a:pt x="292" y="116"/>
                </a:cubicBezTo>
                <a:cubicBezTo>
                  <a:pt x="287" y="130"/>
                  <a:pt x="275" y="146"/>
                  <a:pt x="262" y="162"/>
                </a:cubicBezTo>
                <a:cubicBezTo>
                  <a:pt x="258" y="161"/>
                  <a:pt x="255" y="161"/>
                  <a:pt x="251" y="161"/>
                </a:cubicBezTo>
                <a:cubicBezTo>
                  <a:pt x="220" y="161"/>
                  <a:pt x="195" y="186"/>
                  <a:pt x="195" y="217"/>
                </a:cubicBezTo>
                <a:close/>
                <a:moveTo>
                  <a:pt x="257" y="211"/>
                </a:moveTo>
                <a:cubicBezTo>
                  <a:pt x="275" y="211"/>
                  <a:pt x="275" y="211"/>
                  <a:pt x="275" y="211"/>
                </a:cubicBezTo>
                <a:cubicBezTo>
                  <a:pt x="275" y="223"/>
                  <a:pt x="275" y="223"/>
                  <a:pt x="275" y="223"/>
                </a:cubicBezTo>
                <a:cubicBezTo>
                  <a:pt x="257" y="223"/>
                  <a:pt x="257" y="223"/>
                  <a:pt x="257" y="223"/>
                </a:cubicBezTo>
                <a:cubicBezTo>
                  <a:pt x="257" y="241"/>
                  <a:pt x="257" y="241"/>
                  <a:pt x="257" y="241"/>
                </a:cubicBezTo>
                <a:cubicBezTo>
                  <a:pt x="245" y="241"/>
                  <a:pt x="245" y="241"/>
                  <a:pt x="245" y="241"/>
                </a:cubicBezTo>
                <a:cubicBezTo>
                  <a:pt x="245" y="223"/>
                  <a:pt x="245" y="223"/>
                  <a:pt x="245" y="223"/>
                </a:cubicBezTo>
                <a:cubicBezTo>
                  <a:pt x="227" y="223"/>
                  <a:pt x="227" y="223"/>
                  <a:pt x="227" y="223"/>
                </a:cubicBezTo>
                <a:cubicBezTo>
                  <a:pt x="227" y="211"/>
                  <a:pt x="227" y="211"/>
                  <a:pt x="227" y="211"/>
                </a:cubicBezTo>
                <a:cubicBezTo>
                  <a:pt x="245" y="211"/>
                  <a:pt x="245" y="211"/>
                  <a:pt x="245" y="211"/>
                </a:cubicBezTo>
                <a:cubicBezTo>
                  <a:pt x="245" y="193"/>
                  <a:pt x="245" y="193"/>
                  <a:pt x="245" y="193"/>
                </a:cubicBezTo>
                <a:cubicBezTo>
                  <a:pt x="257" y="193"/>
                  <a:pt x="257" y="193"/>
                  <a:pt x="257" y="193"/>
                </a:cubicBezTo>
                <a:lnTo>
                  <a:pt x="257" y="211"/>
                </a:lnTo>
                <a:close/>
                <a:moveTo>
                  <a:pt x="251" y="258"/>
                </a:moveTo>
                <a:cubicBezTo>
                  <a:pt x="229" y="258"/>
                  <a:pt x="210" y="240"/>
                  <a:pt x="210" y="217"/>
                </a:cubicBezTo>
                <a:cubicBezTo>
                  <a:pt x="210" y="194"/>
                  <a:pt x="229" y="176"/>
                  <a:pt x="251" y="176"/>
                </a:cubicBezTo>
                <a:cubicBezTo>
                  <a:pt x="274" y="176"/>
                  <a:pt x="293" y="194"/>
                  <a:pt x="293" y="217"/>
                </a:cubicBezTo>
                <a:cubicBezTo>
                  <a:pt x="293" y="240"/>
                  <a:pt x="274" y="258"/>
                  <a:pt x="251" y="258"/>
                </a:cubicBezTo>
                <a:close/>
                <a:moveTo>
                  <a:pt x="251" y="168"/>
                </a:moveTo>
                <a:cubicBezTo>
                  <a:pt x="224" y="168"/>
                  <a:pt x="203" y="190"/>
                  <a:pt x="203" y="217"/>
                </a:cubicBezTo>
                <a:cubicBezTo>
                  <a:pt x="203" y="244"/>
                  <a:pt x="224" y="266"/>
                  <a:pt x="251" y="266"/>
                </a:cubicBezTo>
                <a:cubicBezTo>
                  <a:pt x="278" y="266"/>
                  <a:pt x="300" y="244"/>
                  <a:pt x="300" y="217"/>
                </a:cubicBezTo>
                <a:cubicBezTo>
                  <a:pt x="300" y="190"/>
                  <a:pt x="278" y="168"/>
                  <a:pt x="251" y="168"/>
                </a:cubicBezTo>
                <a:close/>
              </a:path>
            </a:pathLst>
          </a:custGeom>
          <a:solidFill>
            <a:srgbClr val="FFFFFF"/>
          </a:solidFill>
          <a:ln>
            <a:noFill/>
          </a:ln>
        </p:spPr>
        <p:txBody>
          <a:bodyPr vert="horz" wrap="square" lIns="83927" tIns="41964" rIns="83927" bIns="41964" numCol="1" anchor="t" anchorCtr="0" compatLnSpc="1">
            <a:prstTxWarp prst="textNoShape">
              <a:avLst/>
            </a:prstTxWarp>
          </a:bodyPr>
          <a:lstStyle/>
          <a:p>
            <a:pPr defTabSz="932560"/>
            <a:endParaRPr lang="en-US" sz="1600">
              <a:solidFill>
                <a:srgbClr val="FFFFFF"/>
              </a:solidFill>
            </a:endParaRPr>
          </a:p>
        </p:txBody>
      </p:sp>
    </p:spTree>
    <p:extLst>
      <p:ext uri="{BB962C8B-B14F-4D97-AF65-F5344CB8AC3E}">
        <p14:creationId xmlns:p14="http://schemas.microsoft.com/office/powerpoint/2010/main" val="3954179071"/>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516063"/>
            <a:ext cx="11734799" cy="5301241"/>
          </a:xfrm>
        </p:spPr>
        <p:txBody>
          <a:bodyPr/>
          <a:lstStyle/>
          <a:p>
            <a:r>
              <a:rPr lang="en-US" sz="2000" dirty="0"/>
              <a:t>Customer</a:t>
            </a:r>
            <a:endParaRPr lang="en-US" sz="2000" dirty="0">
              <a:hlinkClick r:id="rId3"/>
            </a:endParaRPr>
          </a:p>
          <a:p>
            <a:pPr lvl="1"/>
            <a:r>
              <a:rPr lang="en-US" sz="2000" dirty="0">
                <a:hlinkClick r:id="rId3"/>
              </a:rPr>
              <a:t>Customer Showcase: Upgrading Revlon to SharePoint and Project Server 2013</a:t>
            </a:r>
            <a:endParaRPr lang="en-US" sz="2000" b="1" dirty="0"/>
          </a:p>
          <a:p>
            <a:pPr lvl="1"/>
            <a:r>
              <a:rPr lang="en-US" sz="2000" dirty="0">
                <a:hlinkClick r:id="rId4"/>
              </a:rPr>
              <a:t>Customer Showcase: How Merck uses technology to provide Integrated Business Planning</a:t>
            </a:r>
            <a:endParaRPr lang="en-US" sz="2000" dirty="0"/>
          </a:p>
          <a:p>
            <a:r>
              <a:rPr lang="en-US" sz="2000" dirty="0"/>
              <a:t>Product (Features/service/process)</a:t>
            </a:r>
            <a:endParaRPr lang="en-US" sz="2000" dirty="0">
              <a:hlinkClick r:id="rId5"/>
            </a:endParaRPr>
          </a:p>
          <a:p>
            <a:pPr lvl="1"/>
            <a:r>
              <a:rPr lang="en-US" sz="2000" dirty="0">
                <a:hlinkClick r:id="rId5"/>
              </a:rPr>
              <a:t>Overview of Project Portfolio Management Using Project Online &amp; Project Server 2013</a:t>
            </a:r>
            <a:endParaRPr lang="en-US" sz="2000" dirty="0"/>
          </a:p>
          <a:p>
            <a:pPr lvl="1"/>
            <a:r>
              <a:rPr lang="en-US" sz="2000" dirty="0">
                <a:hlinkClick r:id="rId6"/>
              </a:rPr>
              <a:t>Introducing Project Online, a New Office 365 Service</a:t>
            </a:r>
            <a:endParaRPr lang="en-US" sz="2000" dirty="0"/>
          </a:p>
          <a:p>
            <a:pPr lvl="1"/>
            <a:r>
              <a:rPr lang="en-US" sz="2000" dirty="0">
                <a:hlinkClick r:id="rId7"/>
              </a:rPr>
              <a:t>Fast Track Your Project Management Office (PMO) with Project Online</a:t>
            </a:r>
            <a:endParaRPr lang="en-US" sz="2000" dirty="0"/>
          </a:p>
          <a:p>
            <a:pPr lvl="1"/>
            <a:r>
              <a:rPr lang="en-US" sz="2000" dirty="0">
                <a:hlinkClick r:id="rId8"/>
              </a:rPr>
              <a:t>Managing projects with SharePoint and Project Professional</a:t>
            </a:r>
            <a:endParaRPr lang="en-US" sz="2000" dirty="0"/>
          </a:p>
          <a:p>
            <a:pPr lvl="1"/>
            <a:r>
              <a:rPr lang="en-US" sz="2000" dirty="0">
                <a:hlinkClick r:id="rId9"/>
              </a:rPr>
              <a:t>Managing Your Portfolio of Projects Using Project Server 2013</a:t>
            </a:r>
            <a:endParaRPr lang="en-US" sz="2000" dirty="0"/>
          </a:p>
          <a:p>
            <a:r>
              <a:rPr lang="en-US" sz="2000" dirty="0"/>
              <a:t>Product (Development)</a:t>
            </a:r>
          </a:p>
          <a:p>
            <a:pPr lvl="1"/>
            <a:r>
              <a:rPr lang="en-US" sz="2000" dirty="0">
                <a:hlinkClick r:id="rId10"/>
              </a:rPr>
              <a:t>What's New for Developers in Project 2013</a:t>
            </a:r>
            <a:endParaRPr lang="en-US" sz="2000" dirty="0"/>
          </a:p>
          <a:p>
            <a:pPr lvl="1"/>
            <a:r>
              <a:rPr lang="en-US" sz="2000" dirty="0">
                <a:hlinkClick r:id="rId11"/>
              </a:rPr>
              <a:t>Featured Apps for Project &amp; Project Online</a:t>
            </a:r>
            <a:endParaRPr lang="en-US" sz="2000" dirty="0"/>
          </a:p>
          <a:p>
            <a:pPr lvl="1"/>
            <a:endParaRPr lang="en-US" sz="2000" dirty="0"/>
          </a:p>
          <a:p>
            <a:endParaRPr lang="en-US" sz="2000" b="1" dirty="0"/>
          </a:p>
          <a:p>
            <a:pPr marL="0" indent="0">
              <a:buNone/>
            </a:pPr>
            <a:endParaRPr lang="en-US" sz="2000" dirty="0"/>
          </a:p>
        </p:txBody>
      </p:sp>
      <p:sp>
        <p:nvSpPr>
          <p:cNvPr id="2" name="Title 1"/>
          <p:cNvSpPr>
            <a:spLocks noGrp="1"/>
          </p:cNvSpPr>
          <p:nvPr>
            <p:ph type="title"/>
          </p:nvPr>
        </p:nvSpPr>
        <p:spPr/>
        <p:txBody>
          <a:bodyPr/>
          <a:lstStyle/>
          <a:p>
            <a:r>
              <a:rPr lang="en-US" dirty="0" smtClean="0"/>
              <a:t>Related sessions</a:t>
            </a:r>
            <a:endParaRPr lang="en-US" sz="4000" dirty="0">
              <a:gradFill>
                <a:gsLst>
                  <a:gs pos="1250">
                    <a:schemeClr val="tx2"/>
                  </a:gs>
                  <a:gs pos="99000">
                    <a:schemeClr val="tx2"/>
                  </a:gs>
                </a:gsLst>
                <a:lin ang="5400000" scaled="0"/>
              </a:gradFill>
            </a:endParaRPr>
          </a:p>
        </p:txBody>
      </p:sp>
    </p:spTree>
    <p:extLst>
      <p:ext uri="{BB962C8B-B14F-4D97-AF65-F5344CB8AC3E}">
        <p14:creationId xmlns:p14="http://schemas.microsoft.com/office/powerpoint/2010/main" val="3605345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48475" y="1089048"/>
            <a:ext cx="11889564" cy="923855"/>
          </a:xfrm>
        </p:spPr>
        <p:txBody>
          <a:bodyPr/>
          <a:lstStyle/>
          <a:p>
            <a:pPr marL="0" indent="0">
              <a:buNone/>
            </a:pPr>
            <a:r>
              <a:rPr lang="en-US" sz="2300" dirty="0">
                <a:solidFill>
                  <a:schemeClr val="tx1">
                    <a:lumMod val="50000"/>
                  </a:schemeClr>
                </a:solidFill>
                <a:latin typeface="+mn-lt"/>
                <a:hlinkClick r:id="rId3"/>
              </a:rPr>
              <a:t>Microsoft IT + Project 2010 Case Study </a:t>
            </a:r>
            <a:endParaRPr lang="en-US" sz="2300" dirty="0">
              <a:solidFill>
                <a:schemeClr val="tx1">
                  <a:lumMod val="50000"/>
                </a:schemeClr>
              </a:solidFill>
              <a:latin typeface="+mn-lt"/>
            </a:endParaRPr>
          </a:p>
          <a:p>
            <a:pPr marL="0" indent="0">
              <a:buNone/>
            </a:pPr>
            <a:r>
              <a:rPr lang="en-US" sz="2400" i="1" dirty="0">
                <a:solidFill>
                  <a:schemeClr val="tx1">
                    <a:lumMod val="50000"/>
                  </a:schemeClr>
                </a:solidFill>
                <a:latin typeface="+mn-lt"/>
              </a:rPr>
              <a:t>Microsoft IT Cuts Costs, Gains Greater Consistency with Project Planning Software </a:t>
            </a:r>
            <a:endParaRPr lang="en-US" sz="2300" i="1" dirty="0">
              <a:solidFill>
                <a:schemeClr val="tx1">
                  <a:lumMod val="50000"/>
                </a:schemeClr>
              </a:solidFill>
              <a:latin typeface="+mn-lt"/>
            </a:endParaRPr>
          </a:p>
        </p:txBody>
      </p:sp>
      <p:sp>
        <p:nvSpPr>
          <p:cNvPr id="2" name="Title 1"/>
          <p:cNvSpPr>
            <a:spLocks noGrp="1"/>
          </p:cNvSpPr>
          <p:nvPr>
            <p:ph type="title"/>
          </p:nvPr>
        </p:nvSpPr>
        <p:spPr>
          <a:xfrm>
            <a:off x="274641" y="296864"/>
            <a:ext cx="11889564" cy="917575"/>
          </a:xfrm>
        </p:spPr>
        <p:txBody>
          <a:bodyPr/>
          <a:lstStyle/>
          <a:p>
            <a:r>
              <a:rPr lang="en-US" dirty="0" smtClean="0"/>
              <a:t>More</a:t>
            </a:r>
            <a:endParaRPr lang="en-US" sz="4000" dirty="0">
              <a:gradFill>
                <a:gsLst>
                  <a:gs pos="1250">
                    <a:schemeClr val="tx2"/>
                  </a:gs>
                  <a:gs pos="99000">
                    <a:schemeClr val="tx2"/>
                  </a:gs>
                </a:gsLst>
                <a:lin ang="5400000" scaled="0"/>
              </a:gradFill>
            </a:endParaRPr>
          </a:p>
        </p:txBody>
      </p:sp>
    </p:spTree>
    <p:extLst>
      <p:ext uri="{BB962C8B-B14F-4D97-AF65-F5344CB8AC3E}">
        <p14:creationId xmlns:p14="http://schemas.microsoft.com/office/powerpoint/2010/main" val="180960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40" y="2125662"/>
            <a:ext cx="6476999" cy="3899661"/>
          </a:xfrm>
        </p:spPr>
        <p:txBody>
          <a:bodyPr/>
          <a:lstStyle/>
          <a:p>
            <a:r>
              <a:rPr lang="en-US" dirty="0" smtClean="0"/>
              <a:t>Challenges</a:t>
            </a:r>
          </a:p>
          <a:p>
            <a:pPr lvl="1"/>
            <a:r>
              <a:rPr lang="en-US" dirty="0" smtClean="0"/>
              <a:t>Scale to size of global company (~100,000 FTEs)</a:t>
            </a:r>
          </a:p>
          <a:p>
            <a:pPr lvl="1"/>
            <a:r>
              <a:rPr lang="en-US" dirty="0" smtClean="0"/>
              <a:t>Minimize number of PWA instances</a:t>
            </a:r>
          </a:p>
          <a:p>
            <a:pPr lvl="1"/>
            <a:r>
              <a:rPr lang="en-US" dirty="0"/>
              <a:t>Educate and connect </a:t>
            </a:r>
            <a:r>
              <a:rPr lang="en-US" dirty="0" smtClean="0"/>
              <a:t>users</a:t>
            </a:r>
          </a:p>
          <a:p>
            <a:pPr lvl="1"/>
            <a:r>
              <a:rPr lang="en-US" dirty="0" smtClean="0"/>
              <a:t>Streamline onboarding</a:t>
            </a:r>
          </a:p>
          <a:p>
            <a:pPr lvl="1"/>
            <a:r>
              <a:rPr lang="en-US" dirty="0" smtClean="0"/>
              <a:t>Integrate with Microsoft compliance procedures</a:t>
            </a:r>
          </a:p>
          <a:p>
            <a:pPr lvl="1"/>
            <a:endParaRPr lang="en-US" dirty="0" smtClean="0"/>
          </a:p>
        </p:txBody>
      </p:sp>
      <p:sp>
        <p:nvSpPr>
          <p:cNvPr id="2" name="Title 1"/>
          <p:cNvSpPr>
            <a:spLocks noGrp="1"/>
          </p:cNvSpPr>
          <p:nvPr>
            <p:ph type="title"/>
          </p:nvPr>
        </p:nvSpPr>
        <p:spPr/>
        <p:txBody>
          <a:bodyPr/>
          <a:lstStyle/>
          <a:p>
            <a:r>
              <a:rPr lang="en-US" sz="4000" dirty="0"/>
              <a:t>Microsoft (internal) tenant planning for Project Online </a:t>
            </a:r>
          </a:p>
        </p:txBody>
      </p:sp>
      <p:graphicFrame>
        <p:nvGraphicFramePr>
          <p:cNvPr id="6" name="Object 5"/>
          <p:cNvGraphicFramePr>
            <a:graphicFrameLocks noChangeAspect="1"/>
          </p:cNvGraphicFramePr>
          <p:nvPr>
            <p:extLst>
              <p:ext uri="{D42A27DB-BD31-4B8C-83A1-F6EECF244321}">
                <p14:modId xmlns:p14="http://schemas.microsoft.com/office/powerpoint/2010/main" val="3960782147"/>
              </p:ext>
            </p:extLst>
          </p:nvPr>
        </p:nvGraphicFramePr>
        <p:xfrm>
          <a:off x="6904039" y="1516062"/>
          <a:ext cx="4836175" cy="5145088"/>
        </p:xfrm>
        <a:graphic>
          <a:graphicData uri="http://schemas.openxmlformats.org/presentationml/2006/ole">
            <mc:AlternateContent xmlns:mc="http://schemas.openxmlformats.org/markup-compatibility/2006">
              <mc:Choice xmlns:v="urn:schemas-microsoft-com:vml" Requires="v">
                <p:oleObj spid="_x0000_s1028" name="Image" r:id="rId4" imgW="10158480" imgH="10806120" progId="Photoshop.Image.13">
                  <p:embed/>
                </p:oleObj>
              </mc:Choice>
              <mc:Fallback>
                <p:oleObj name="Image" r:id="rId4" imgW="10158480" imgH="10806120" progId="Photoshop.Image.13">
                  <p:embed/>
                  <p:pic>
                    <p:nvPicPr>
                      <p:cNvPr id="0" name=""/>
                      <p:cNvPicPr/>
                      <p:nvPr/>
                    </p:nvPicPr>
                    <p:blipFill>
                      <a:blip r:embed="rId5"/>
                      <a:stretch>
                        <a:fillRect/>
                      </a:stretch>
                    </p:blipFill>
                    <p:spPr>
                      <a:xfrm>
                        <a:off x="6904039" y="1516062"/>
                        <a:ext cx="4836175" cy="5145088"/>
                      </a:xfrm>
                      <a:prstGeom prst="rect">
                        <a:avLst/>
                      </a:prstGeom>
                      <a:ln>
                        <a:solidFill>
                          <a:schemeClr val="tx1">
                            <a:lumMod val="75000"/>
                          </a:schemeClr>
                        </a:solidFill>
                      </a:ln>
                    </p:spPr>
                  </p:pic>
                </p:oleObj>
              </mc:Fallback>
            </mc:AlternateContent>
          </a:graphicData>
        </a:graphic>
      </p:graphicFrame>
    </p:spTree>
    <p:extLst>
      <p:ext uri="{BB962C8B-B14F-4D97-AF65-F5344CB8AC3E}">
        <p14:creationId xmlns:p14="http://schemas.microsoft.com/office/powerpoint/2010/main" val="275946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bg1"/>
                </a:solidFill>
              </a:rPr>
              <a:t>Q &amp; A</a:t>
            </a:r>
            <a:endParaRPr lang="en-US" dirty="0">
              <a:solidFill>
                <a:schemeClr val="bg1"/>
              </a:solidFill>
            </a:endParaRPr>
          </a:p>
        </p:txBody>
      </p:sp>
    </p:spTree>
    <p:extLst>
      <p:ext uri="{BB962C8B-B14F-4D97-AF65-F5344CB8AC3E}">
        <p14:creationId xmlns:p14="http://schemas.microsoft.com/office/powerpoint/2010/main" val="3524092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215"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8" y="2498276"/>
            <a:ext cx="7071847" cy="4093723"/>
          </a:xfrm>
          <a:prstGeom prst="rect">
            <a:avLst/>
          </a:prstGeom>
        </p:spPr>
        <p:txBody>
          <a:bodyPr lIns="93278" tIns="46639" rIns="93278" bIns="46639"/>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Font typeface="Arial" pitchFamily="34" charset="0"/>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6"/>
            <a:ext cx="4736162" cy="1661200"/>
          </a:xfrm>
          <a:prstGeom prst="rect">
            <a:avLst/>
          </a:prstGeom>
        </p:spPr>
        <p:txBody>
          <a:bodyPr vert="horz" wrap="square" lIns="146274" tIns="91422" rIns="146274" bIns="91422"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5" y="2434322"/>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5" y="3374962"/>
            <a:ext cx="1572756" cy="2547596"/>
          </a:xfrm>
          <a:prstGeom prst="rect">
            <a:avLst/>
          </a:prstGeom>
        </p:spPr>
      </p:pic>
    </p:spTree>
    <p:extLst>
      <p:ext uri="{BB962C8B-B14F-4D97-AF65-F5344CB8AC3E}">
        <p14:creationId xmlns:p14="http://schemas.microsoft.com/office/powerpoint/2010/main" val="1252596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3" y="6079034"/>
            <a:ext cx="10974388" cy="624979"/>
          </a:xfrm>
          <a:prstGeom prst="rect">
            <a:avLst/>
          </a:prstGeom>
          <a:noFill/>
          <a:ln w="12700">
            <a:noFill/>
            <a:miter lim="800000"/>
            <a:headEnd type="none" w="sm" len="sm"/>
            <a:tailEnd type="none" w="sm" len="sm"/>
          </a:ln>
          <a:effectLst/>
        </p:spPr>
        <p:txBody>
          <a:bodyPr vert="horz" wrap="square" lIns="182844" tIns="146274" rIns="182844" bIns="146274" numCol="1" anchor="t" anchorCtr="0" compatLnSpc="1">
            <a:prstTxWarp prst="textNoShape">
              <a:avLst/>
            </a:prstTxWarp>
            <a:spAutoFit/>
          </a:bodyPr>
          <a:lstStyle/>
          <a:p>
            <a:pPr defTabSz="932107"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107"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2"/>
            <a:ext cx="3288506" cy="704445"/>
          </a:xfrm>
          <a:prstGeom prst="rect">
            <a:avLst/>
          </a:prstGeom>
        </p:spPr>
      </p:pic>
    </p:spTree>
    <p:extLst>
      <p:ext uri="{BB962C8B-B14F-4D97-AF65-F5344CB8AC3E}">
        <p14:creationId xmlns:p14="http://schemas.microsoft.com/office/powerpoint/2010/main" val="3195460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9" y="1058863"/>
            <a:ext cx="9753599" cy="2671464"/>
          </a:xfrm>
        </p:spPr>
        <p:txBody>
          <a:bodyPr/>
          <a:lstStyle/>
          <a:p>
            <a:pPr lvl="1"/>
            <a:r>
              <a:rPr lang="en-US" dirty="0" smtClean="0"/>
              <a:t>Dedicated SharePoint online farm for Microsoft, syncs with MS AD</a:t>
            </a:r>
          </a:p>
          <a:p>
            <a:pPr lvl="1"/>
            <a:r>
              <a:rPr lang="en-US" dirty="0" smtClean="0"/>
              <a:t>Customized “Project Portal”</a:t>
            </a:r>
          </a:p>
          <a:p>
            <a:pPr lvl="2"/>
            <a:r>
              <a:rPr lang="en-US" dirty="0" smtClean="0"/>
              <a:t>Videos/wikis on capabilities/best practices tailored to MS-audience</a:t>
            </a:r>
          </a:p>
          <a:p>
            <a:pPr lvl="2"/>
            <a:r>
              <a:rPr lang="en-US" dirty="0" smtClean="0"/>
              <a:t>Flexible sign-up form for Project Web Application instance</a:t>
            </a:r>
          </a:p>
          <a:p>
            <a:pPr lvl="1"/>
            <a:r>
              <a:rPr lang="en-US" dirty="0" smtClean="0"/>
              <a:t>Leverage new SharePoint Community feature for self-service support/knowledge sharing</a:t>
            </a:r>
            <a:br>
              <a:rPr lang="en-US" dirty="0" smtClean="0"/>
            </a:br>
            <a:endParaRPr lang="en-US" dirty="0" smtClean="0"/>
          </a:p>
        </p:txBody>
      </p:sp>
      <p:sp>
        <p:nvSpPr>
          <p:cNvPr id="2" name="Title 1"/>
          <p:cNvSpPr>
            <a:spLocks noGrp="1"/>
          </p:cNvSpPr>
          <p:nvPr>
            <p:ph type="title"/>
          </p:nvPr>
        </p:nvSpPr>
        <p:spPr/>
        <p:txBody>
          <a:bodyPr/>
          <a:lstStyle/>
          <a:p>
            <a:r>
              <a:rPr lang="en-US" sz="4800" dirty="0"/>
              <a:t>Approach</a:t>
            </a:r>
            <a:endParaRPr lang="en-US" sz="3600" dirty="0">
              <a:gradFill>
                <a:gsLst>
                  <a:gs pos="1250">
                    <a:schemeClr val="tx2"/>
                  </a:gs>
                  <a:gs pos="99000">
                    <a:schemeClr val="tx2"/>
                  </a:gs>
                </a:gsLst>
                <a:lin ang="5400000" scaled="0"/>
              </a:gradFill>
            </a:endParaRPr>
          </a:p>
        </p:txBody>
      </p:sp>
      <p:sp>
        <p:nvSpPr>
          <p:cNvPr id="6" name="Rectangle 5"/>
          <p:cNvSpPr/>
          <p:nvPr/>
        </p:nvSpPr>
        <p:spPr bwMode="auto">
          <a:xfrm>
            <a:off x="834243" y="3738790"/>
            <a:ext cx="11175195" cy="3035073"/>
          </a:xfrm>
          <a:prstGeom prst="rect">
            <a:avLst/>
          </a:prstGeom>
          <a:solidFill>
            <a:schemeClr val="bg1"/>
          </a:solidFill>
          <a:ln>
            <a:solidFill>
              <a:schemeClr val="tx1">
                <a:lumMod val="75000"/>
              </a:schemeClr>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22" tIns="45710" rIns="91418" bIns="91422" numCol="1" rtlCol="0" anchor="b" anchorCtr="0" compatLnSpc="1">
            <a:prstTxWarp prst="textNoShape">
              <a:avLst/>
            </a:prstTxWarp>
          </a:bodyPr>
          <a:lstStyle/>
          <a:p>
            <a:pPr defTabSz="913921" fontAlgn="base">
              <a:spcBef>
                <a:spcPct val="0"/>
              </a:spcBef>
              <a:spcAft>
                <a:spcPct val="0"/>
              </a:spcAft>
            </a:pPr>
            <a:endParaRPr lang="en-US" sz="2400" dirty="0" err="1">
              <a:gradFill>
                <a:gsLst>
                  <a:gs pos="0">
                    <a:srgbClr val="FFFFFF"/>
                  </a:gs>
                  <a:gs pos="100000">
                    <a:srgbClr val="FFFFFF"/>
                  </a:gs>
                </a:gsLst>
                <a:lin ang="5400000" scaled="0"/>
              </a:gradFill>
              <a:latin typeface="Segoe UI Light"/>
            </a:endParaRPr>
          </a:p>
        </p:txBody>
      </p:sp>
      <p:grpSp>
        <p:nvGrpSpPr>
          <p:cNvPr id="8" name="Group 7"/>
          <p:cNvGrpSpPr/>
          <p:nvPr/>
        </p:nvGrpSpPr>
        <p:grpSpPr>
          <a:xfrm>
            <a:off x="9494837" y="4080039"/>
            <a:ext cx="2098156" cy="2098158"/>
            <a:chOff x="2772166" y="4051894"/>
            <a:chExt cx="2098156" cy="2098158"/>
          </a:xfrm>
          <a:solidFill>
            <a:schemeClr val="accent2"/>
          </a:solidFill>
        </p:grpSpPr>
        <p:sp>
          <p:nvSpPr>
            <p:cNvPr id="9" name="Rectangle 8"/>
            <p:cNvSpPr/>
            <p:nvPr/>
          </p:nvSpPr>
          <p:spPr bwMode="auto">
            <a:xfrm>
              <a:off x="2772166" y="4051894"/>
              <a:ext cx="2098156" cy="2098158"/>
            </a:xfrm>
            <a:prstGeom prst="rect">
              <a:avLst/>
            </a:prstGeom>
            <a:grp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40" tIns="45718" rIns="91436" bIns="91440" numCol="1" rtlCol="0" anchor="b" anchorCtr="0" compatLnSpc="1">
              <a:prstTxWarp prst="textNoShape">
                <a:avLst/>
              </a:prstTxWarp>
            </a:bodyPr>
            <a:lstStyle/>
            <a:p>
              <a:pPr defTabSz="913921" fontAlgn="base">
                <a:spcBef>
                  <a:spcPct val="0"/>
                </a:spcBef>
                <a:spcAft>
                  <a:spcPct val="0"/>
                </a:spcAft>
              </a:pPr>
              <a:r>
                <a:rPr lang="en-US" dirty="0" smtClean="0">
                  <a:gradFill>
                    <a:gsLst>
                      <a:gs pos="0">
                        <a:srgbClr val="FFFFFF"/>
                      </a:gs>
                      <a:gs pos="100000">
                        <a:srgbClr val="FFFFFF"/>
                      </a:gs>
                    </a:gsLst>
                    <a:lin ang="5400000" scaled="0"/>
                  </a:gradFill>
                  <a:latin typeface="Segoe UI Light"/>
                </a:rPr>
                <a:t>Project Internal Community</a:t>
              </a:r>
              <a:endParaRPr lang="en-US" dirty="0">
                <a:gradFill>
                  <a:gsLst>
                    <a:gs pos="0">
                      <a:srgbClr val="FFFFFF"/>
                    </a:gs>
                    <a:gs pos="100000">
                      <a:srgbClr val="FFFFFF"/>
                    </a:gs>
                  </a:gsLst>
                  <a:lin ang="5400000" scaled="0"/>
                </a:gradFill>
                <a:latin typeface="Segoe UI Light"/>
              </a:endParaRPr>
            </a:p>
          </p:txBody>
        </p:sp>
        <p:grpSp>
          <p:nvGrpSpPr>
            <p:cNvPr id="10" name="Group 5"/>
            <p:cNvGrpSpPr>
              <a:grpSpLocks noChangeAspect="1"/>
            </p:cNvGrpSpPr>
            <p:nvPr/>
          </p:nvGrpSpPr>
          <p:grpSpPr bwMode="auto">
            <a:xfrm>
              <a:off x="3175692" y="4767524"/>
              <a:ext cx="1332148" cy="692790"/>
              <a:chOff x="2905" y="1591"/>
              <a:chExt cx="1421" cy="739"/>
            </a:xfrm>
            <a:grpFill/>
          </p:grpSpPr>
          <p:sp>
            <p:nvSpPr>
              <p:cNvPr id="11" name="Freeform 6"/>
              <p:cNvSpPr>
                <a:spLocks/>
              </p:cNvSpPr>
              <p:nvPr/>
            </p:nvSpPr>
            <p:spPr bwMode="auto">
              <a:xfrm>
                <a:off x="3219" y="2139"/>
                <a:ext cx="141" cy="132"/>
              </a:xfrm>
              <a:custGeom>
                <a:avLst/>
                <a:gdLst>
                  <a:gd name="T0" fmla="*/ 1 w 60"/>
                  <a:gd name="T1" fmla="*/ 0 h 56"/>
                  <a:gd name="T2" fmla="*/ 0 w 60"/>
                  <a:gd name="T3" fmla="*/ 0 h 56"/>
                  <a:gd name="T4" fmla="*/ 0 w 60"/>
                  <a:gd name="T5" fmla="*/ 38 h 56"/>
                  <a:gd name="T6" fmla="*/ 18 w 60"/>
                  <a:gd name="T7" fmla="*/ 56 h 56"/>
                  <a:gd name="T8" fmla="*/ 44 w 60"/>
                  <a:gd name="T9" fmla="*/ 56 h 56"/>
                  <a:gd name="T10" fmla="*/ 60 w 60"/>
                  <a:gd name="T11" fmla="*/ 38 h 56"/>
                  <a:gd name="T12" fmla="*/ 60 w 60"/>
                  <a:gd name="T13" fmla="*/ 10 h 56"/>
                  <a:gd name="T14" fmla="*/ 1 w 6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6">
                    <a:moveTo>
                      <a:pt x="1" y="0"/>
                    </a:moveTo>
                    <a:cubicBezTo>
                      <a:pt x="1" y="0"/>
                      <a:pt x="0" y="0"/>
                      <a:pt x="0" y="0"/>
                    </a:cubicBezTo>
                    <a:cubicBezTo>
                      <a:pt x="0" y="38"/>
                      <a:pt x="0" y="38"/>
                      <a:pt x="0" y="38"/>
                    </a:cubicBezTo>
                    <a:cubicBezTo>
                      <a:pt x="0" y="48"/>
                      <a:pt x="8" y="56"/>
                      <a:pt x="18" y="56"/>
                    </a:cubicBezTo>
                    <a:cubicBezTo>
                      <a:pt x="44" y="56"/>
                      <a:pt x="44" y="56"/>
                      <a:pt x="44" y="56"/>
                    </a:cubicBezTo>
                    <a:cubicBezTo>
                      <a:pt x="53" y="56"/>
                      <a:pt x="60" y="48"/>
                      <a:pt x="60" y="38"/>
                    </a:cubicBezTo>
                    <a:cubicBezTo>
                      <a:pt x="60" y="27"/>
                      <a:pt x="60" y="18"/>
                      <a:pt x="60" y="10"/>
                    </a:cubicBezTo>
                    <a:cubicBezTo>
                      <a:pt x="40" y="8"/>
                      <a:pt x="20" y="4"/>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a:solidFill>
                    <a:srgbClr val="FFFFFF"/>
                  </a:solidFill>
                </a:endParaRPr>
              </a:p>
            </p:txBody>
          </p:sp>
          <p:sp>
            <p:nvSpPr>
              <p:cNvPr id="12" name="Freeform 7"/>
              <p:cNvSpPr>
                <a:spLocks/>
              </p:cNvSpPr>
              <p:nvPr/>
            </p:nvSpPr>
            <p:spPr bwMode="auto">
              <a:xfrm>
                <a:off x="3176" y="1811"/>
                <a:ext cx="227" cy="203"/>
              </a:xfrm>
              <a:custGeom>
                <a:avLst/>
                <a:gdLst>
                  <a:gd name="T0" fmla="*/ 31 w 96"/>
                  <a:gd name="T1" fmla="*/ 78 h 86"/>
                  <a:gd name="T2" fmla="*/ 96 w 96"/>
                  <a:gd name="T3" fmla="*/ 86 h 86"/>
                  <a:gd name="T4" fmla="*/ 96 w 96"/>
                  <a:gd name="T5" fmla="*/ 18 h 86"/>
                  <a:gd name="T6" fmla="*/ 78 w 96"/>
                  <a:gd name="T7" fmla="*/ 0 h 86"/>
                  <a:gd name="T8" fmla="*/ 18 w 96"/>
                  <a:gd name="T9" fmla="*/ 0 h 86"/>
                  <a:gd name="T10" fmla="*/ 0 w 96"/>
                  <a:gd name="T11" fmla="*/ 18 h 86"/>
                  <a:gd name="T12" fmla="*/ 0 w 96"/>
                  <a:gd name="T13" fmla="*/ 72 h 86"/>
                  <a:gd name="T14" fmla="*/ 31 w 96"/>
                  <a:gd name="T15" fmla="*/ 78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86">
                    <a:moveTo>
                      <a:pt x="31" y="78"/>
                    </a:moveTo>
                    <a:cubicBezTo>
                      <a:pt x="52" y="82"/>
                      <a:pt x="74" y="85"/>
                      <a:pt x="96" y="86"/>
                    </a:cubicBezTo>
                    <a:cubicBezTo>
                      <a:pt x="96" y="18"/>
                      <a:pt x="96" y="18"/>
                      <a:pt x="96" y="18"/>
                    </a:cubicBezTo>
                    <a:cubicBezTo>
                      <a:pt x="96" y="8"/>
                      <a:pt x="88" y="0"/>
                      <a:pt x="78" y="0"/>
                    </a:cubicBezTo>
                    <a:cubicBezTo>
                      <a:pt x="18" y="0"/>
                      <a:pt x="18" y="0"/>
                      <a:pt x="18" y="0"/>
                    </a:cubicBezTo>
                    <a:cubicBezTo>
                      <a:pt x="8" y="0"/>
                      <a:pt x="0" y="8"/>
                      <a:pt x="0" y="18"/>
                    </a:cubicBezTo>
                    <a:cubicBezTo>
                      <a:pt x="0" y="43"/>
                      <a:pt x="0" y="60"/>
                      <a:pt x="0" y="72"/>
                    </a:cubicBezTo>
                    <a:cubicBezTo>
                      <a:pt x="10" y="74"/>
                      <a:pt x="20" y="76"/>
                      <a:pt x="31"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a:solidFill>
                    <a:srgbClr val="FFFFFF"/>
                  </a:solidFill>
                </a:endParaRPr>
              </a:p>
            </p:txBody>
          </p:sp>
          <p:sp>
            <p:nvSpPr>
              <p:cNvPr id="13" name="Freeform 8"/>
              <p:cNvSpPr>
                <a:spLocks/>
              </p:cNvSpPr>
              <p:nvPr/>
            </p:nvSpPr>
            <p:spPr bwMode="auto">
              <a:xfrm>
                <a:off x="3512" y="2177"/>
                <a:ext cx="167" cy="153"/>
              </a:xfrm>
              <a:custGeom>
                <a:avLst/>
                <a:gdLst>
                  <a:gd name="T0" fmla="*/ 56 w 71"/>
                  <a:gd name="T1" fmla="*/ 2 h 65"/>
                  <a:gd name="T2" fmla="*/ 38 w 71"/>
                  <a:gd name="T3" fmla="*/ 2 h 65"/>
                  <a:gd name="T4" fmla="*/ 0 w 71"/>
                  <a:gd name="T5" fmla="*/ 0 h 65"/>
                  <a:gd name="T6" fmla="*/ 0 w 71"/>
                  <a:gd name="T7" fmla="*/ 43 h 65"/>
                  <a:gd name="T8" fmla="*/ 20 w 71"/>
                  <a:gd name="T9" fmla="*/ 65 h 65"/>
                  <a:gd name="T10" fmla="*/ 50 w 71"/>
                  <a:gd name="T11" fmla="*/ 65 h 65"/>
                  <a:gd name="T12" fmla="*/ 71 w 71"/>
                  <a:gd name="T13" fmla="*/ 43 h 65"/>
                  <a:gd name="T14" fmla="*/ 71 w 71"/>
                  <a:gd name="T15" fmla="*/ 2 h 65"/>
                  <a:gd name="T16" fmla="*/ 56 w 71"/>
                  <a:gd name="T17" fmla="*/ 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65">
                    <a:moveTo>
                      <a:pt x="56" y="2"/>
                    </a:moveTo>
                    <a:cubicBezTo>
                      <a:pt x="50" y="2"/>
                      <a:pt x="44" y="2"/>
                      <a:pt x="38" y="2"/>
                    </a:cubicBezTo>
                    <a:cubicBezTo>
                      <a:pt x="25" y="1"/>
                      <a:pt x="12" y="1"/>
                      <a:pt x="0" y="0"/>
                    </a:cubicBezTo>
                    <a:cubicBezTo>
                      <a:pt x="0" y="43"/>
                      <a:pt x="0" y="43"/>
                      <a:pt x="0" y="43"/>
                    </a:cubicBezTo>
                    <a:cubicBezTo>
                      <a:pt x="0" y="55"/>
                      <a:pt x="9" y="65"/>
                      <a:pt x="20" y="65"/>
                    </a:cubicBezTo>
                    <a:cubicBezTo>
                      <a:pt x="50" y="65"/>
                      <a:pt x="50" y="65"/>
                      <a:pt x="50" y="65"/>
                    </a:cubicBezTo>
                    <a:cubicBezTo>
                      <a:pt x="62" y="65"/>
                      <a:pt x="71" y="55"/>
                      <a:pt x="71" y="43"/>
                    </a:cubicBezTo>
                    <a:cubicBezTo>
                      <a:pt x="71" y="25"/>
                      <a:pt x="71" y="12"/>
                      <a:pt x="71" y="2"/>
                    </a:cubicBezTo>
                    <a:cubicBezTo>
                      <a:pt x="66" y="2"/>
                      <a:pt x="61" y="2"/>
                      <a:pt x="5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a:solidFill>
                    <a:srgbClr val="FFFFFF"/>
                  </a:solidFill>
                </a:endParaRPr>
              </a:p>
            </p:txBody>
          </p:sp>
          <p:sp>
            <p:nvSpPr>
              <p:cNvPr id="14" name="Freeform 9"/>
              <p:cNvSpPr>
                <a:spLocks/>
              </p:cNvSpPr>
              <p:nvPr/>
            </p:nvSpPr>
            <p:spPr bwMode="auto">
              <a:xfrm>
                <a:off x="3460" y="1790"/>
                <a:ext cx="269" cy="231"/>
              </a:xfrm>
              <a:custGeom>
                <a:avLst/>
                <a:gdLst>
                  <a:gd name="T0" fmla="*/ 42 w 114"/>
                  <a:gd name="T1" fmla="*/ 98 h 98"/>
                  <a:gd name="T2" fmla="*/ 60 w 114"/>
                  <a:gd name="T3" fmla="*/ 98 h 98"/>
                  <a:gd name="T4" fmla="*/ 114 w 114"/>
                  <a:gd name="T5" fmla="*/ 95 h 98"/>
                  <a:gd name="T6" fmla="*/ 114 w 114"/>
                  <a:gd name="T7" fmla="*/ 22 h 98"/>
                  <a:gd name="T8" fmla="*/ 93 w 114"/>
                  <a:gd name="T9" fmla="*/ 0 h 98"/>
                  <a:gd name="T10" fmla="*/ 22 w 114"/>
                  <a:gd name="T11" fmla="*/ 0 h 98"/>
                  <a:gd name="T12" fmla="*/ 0 w 114"/>
                  <a:gd name="T13" fmla="*/ 22 h 98"/>
                  <a:gd name="T14" fmla="*/ 0 w 114"/>
                  <a:gd name="T15" fmla="*/ 97 h 98"/>
                  <a:gd name="T16" fmla="*/ 42 w 114"/>
                  <a:gd name="T17" fmla="*/ 9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98">
                    <a:moveTo>
                      <a:pt x="42" y="98"/>
                    </a:moveTo>
                    <a:cubicBezTo>
                      <a:pt x="48" y="98"/>
                      <a:pt x="54" y="98"/>
                      <a:pt x="60" y="98"/>
                    </a:cubicBezTo>
                    <a:cubicBezTo>
                      <a:pt x="78" y="97"/>
                      <a:pt x="97" y="96"/>
                      <a:pt x="114" y="95"/>
                    </a:cubicBezTo>
                    <a:cubicBezTo>
                      <a:pt x="114" y="22"/>
                      <a:pt x="114" y="22"/>
                      <a:pt x="114" y="22"/>
                    </a:cubicBezTo>
                    <a:cubicBezTo>
                      <a:pt x="114" y="11"/>
                      <a:pt x="104" y="0"/>
                      <a:pt x="93" y="0"/>
                    </a:cubicBezTo>
                    <a:cubicBezTo>
                      <a:pt x="22" y="0"/>
                      <a:pt x="22" y="0"/>
                      <a:pt x="22" y="0"/>
                    </a:cubicBezTo>
                    <a:cubicBezTo>
                      <a:pt x="10" y="0"/>
                      <a:pt x="0" y="11"/>
                      <a:pt x="0" y="22"/>
                    </a:cubicBezTo>
                    <a:cubicBezTo>
                      <a:pt x="0" y="60"/>
                      <a:pt x="0" y="83"/>
                      <a:pt x="0" y="97"/>
                    </a:cubicBezTo>
                    <a:cubicBezTo>
                      <a:pt x="14" y="98"/>
                      <a:pt x="28" y="98"/>
                      <a:pt x="42"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a:solidFill>
                    <a:srgbClr val="FFFFFF"/>
                  </a:solidFill>
                </a:endParaRPr>
              </a:p>
            </p:txBody>
          </p:sp>
          <p:sp>
            <p:nvSpPr>
              <p:cNvPr id="15" name="Freeform 10"/>
              <p:cNvSpPr>
                <a:spLocks/>
              </p:cNvSpPr>
              <p:nvPr/>
            </p:nvSpPr>
            <p:spPr bwMode="auto">
              <a:xfrm>
                <a:off x="3828" y="2160"/>
                <a:ext cx="142" cy="111"/>
              </a:xfrm>
              <a:custGeom>
                <a:avLst/>
                <a:gdLst>
                  <a:gd name="T0" fmla="*/ 0 w 60"/>
                  <a:gd name="T1" fmla="*/ 7 h 47"/>
                  <a:gd name="T2" fmla="*/ 0 w 60"/>
                  <a:gd name="T3" fmla="*/ 29 h 47"/>
                  <a:gd name="T4" fmla="*/ 16 w 60"/>
                  <a:gd name="T5" fmla="*/ 47 h 47"/>
                  <a:gd name="T6" fmla="*/ 43 w 60"/>
                  <a:gd name="T7" fmla="*/ 47 h 47"/>
                  <a:gd name="T8" fmla="*/ 60 w 60"/>
                  <a:gd name="T9" fmla="*/ 29 h 47"/>
                  <a:gd name="T10" fmla="*/ 60 w 60"/>
                  <a:gd name="T11" fmla="*/ 0 h 47"/>
                  <a:gd name="T12" fmla="*/ 0 w 60"/>
                  <a:gd name="T13" fmla="*/ 7 h 47"/>
                </a:gdLst>
                <a:ahLst/>
                <a:cxnLst>
                  <a:cxn ang="0">
                    <a:pos x="T0" y="T1"/>
                  </a:cxn>
                  <a:cxn ang="0">
                    <a:pos x="T2" y="T3"/>
                  </a:cxn>
                  <a:cxn ang="0">
                    <a:pos x="T4" y="T5"/>
                  </a:cxn>
                  <a:cxn ang="0">
                    <a:pos x="T6" y="T7"/>
                  </a:cxn>
                  <a:cxn ang="0">
                    <a:pos x="T8" y="T9"/>
                  </a:cxn>
                  <a:cxn ang="0">
                    <a:pos x="T10" y="T11"/>
                  </a:cxn>
                  <a:cxn ang="0">
                    <a:pos x="T12" y="T13"/>
                  </a:cxn>
                </a:cxnLst>
                <a:rect l="0" t="0" r="r" b="b"/>
                <a:pathLst>
                  <a:path w="60" h="47">
                    <a:moveTo>
                      <a:pt x="0" y="7"/>
                    </a:moveTo>
                    <a:cubicBezTo>
                      <a:pt x="0" y="29"/>
                      <a:pt x="0" y="29"/>
                      <a:pt x="0" y="29"/>
                    </a:cubicBezTo>
                    <a:cubicBezTo>
                      <a:pt x="0" y="39"/>
                      <a:pt x="7" y="47"/>
                      <a:pt x="16" y="47"/>
                    </a:cubicBezTo>
                    <a:cubicBezTo>
                      <a:pt x="43" y="47"/>
                      <a:pt x="43" y="47"/>
                      <a:pt x="43" y="47"/>
                    </a:cubicBezTo>
                    <a:cubicBezTo>
                      <a:pt x="53" y="47"/>
                      <a:pt x="60" y="39"/>
                      <a:pt x="60" y="29"/>
                    </a:cubicBezTo>
                    <a:cubicBezTo>
                      <a:pt x="60" y="17"/>
                      <a:pt x="60" y="8"/>
                      <a:pt x="60" y="0"/>
                    </a:cubicBezTo>
                    <a:cubicBezTo>
                      <a:pt x="41" y="3"/>
                      <a:pt x="21"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a:solidFill>
                    <a:srgbClr val="FFFFFF"/>
                  </a:solidFill>
                </a:endParaRPr>
              </a:p>
            </p:txBody>
          </p:sp>
          <p:sp>
            <p:nvSpPr>
              <p:cNvPr id="16" name="Freeform 11"/>
              <p:cNvSpPr>
                <a:spLocks/>
              </p:cNvSpPr>
              <p:nvPr/>
            </p:nvSpPr>
            <p:spPr bwMode="auto">
              <a:xfrm>
                <a:off x="3786" y="1811"/>
                <a:ext cx="226" cy="201"/>
              </a:xfrm>
              <a:custGeom>
                <a:avLst/>
                <a:gdLst>
                  <a:gd name="T0" fmla="*/ 71 w 96"/>
                  <a:gd name="T1" fmla="*/ 74 h 85"/>
                  <a:gd name="T2" fmla="*/ 96 w 96"/>
                  <a:gd name="T3" fmla="*/ 68 h 85"/>
                  <a:gd name="T4" fmla="*/ 96 w 96"/>
                  <a:gd name="T5" fmla="*/ 18 h 85"/>
                  <a:gd name="T6" fmla="*/ 78 w 96"/>
                  <a:gd name="T7" fmla="*/ 0 h 85"/>
                  <a:gd name="T8" fmla="*/ 18 w 96"/>
                  <a:gd name="T9" fmla="*/ 0 h 85"/>
                  <a:gd name="T10" fmla="*/ 0 w 96"/>
                  <a:gd name="T11" fmla="*/ 18 h 85"/>
                  <a:gd name="T12" fmla="*/ 0 w 96"/>
                  <a:gd name="T13" fmla="*/ 85 h 85"/>
                  <a:gd name="T14" fmla="*/ 71 w 96"/>
                  <a:gd name="T15" fmla="*/ 74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85">
                    <a:moveTo>
                      <a:pt x="71" y="74"/>
                    </a:moveTo>
                    <a:cubicBezTo>
                      <a:pt x="80" y="72"/>
                      <a:pt x="88" y="70"/>
                      <a:pt x="96" y="68"/>
                    </a:cubicBezTo>
                    <a:cubicBezTo>
                      <a:pt x="96" y="18"/>
                      <a:pt x="96" y="18"/>
                      <a:pt x="96" y="18"/>
                    </a:cubicBezTo>
                    <a:cubicBezTo>
                      <a:pt x="96" y="8"/>
                      <a:pt x="89" y="0"/>
                      <a:pt x="78" y="0"/>
                    </a:cubicBezTo>
                    <a:cubicBezTo>
                      <a:pt x="18" y="0"/>
                      <a:pt x="18" y="0"/>
                      <a:pt x="18" y="0"/>
                    </a:cubicBezTo>
                    <a:cubicBezTo>
                      <a:pt x="8" y="0"/>
                      <a:pt x="0" y="8"/>
                      <a:pt x="0" y="18"/>
                    </a:cubicBezTo>
                    <a:cubicBezTo>
                      <a:pt x="0" y="54"/>
                      <a:pt x="0" y="74"/>
                      <a:pt x="0" y="85"/>
                    </a:cubicBezTo>
                    <a:cubicBezTo>
                      <a:pt x="25" y="83"/>
                      <a:pt x="49" y="79"/>
                      <a:pt x="71"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a:solidFill>
                    <a:srgbClr val="FFFFFF"/>
                  </a:solidFill>
                </a:endParaRPr>
              </a:p>
            </p:txBody>
          </p:sp>
          <p:sp>
            <p:nvSpPr>
              <p:cNvPr id="17" name="Oval 12"/>
              <p:cNvSpPr>
                <a:spLocks noChangeArrowheads="1"/>
              </p:cNvSpPr>
              <p:nvPr/>
            </p:nvSpPr>
            <p:spPr bwMode="auto">
              <a:xfrm>
                <a:off x="3514" y="1591"/>
                <a:ext cx="161" cy="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a:solidFill>
                    <a:srgbClr val="FFFFFF"/>
                  </a:solidFill>
                </a:endParaRPr>
              </a:p>
            </p:txBody>
          </p:sp>
          <p:sp>
            <p:nvSpPr>
              <p:cNvPr id="18" name="Oval 13"/>
              <p:cNvSpPr>
                <a:spLocks noChangeArrowheads="1"/>
              </p:cNvSpPr>
              <p:nvPr/>
            </p:nvSpPr>
            <p:spPr bwMode="auto">
              <a:xfrm>
                <a:off x="3830" y="1636"/>
                <a:ext cx="137" cy="1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a:solidFill>
                    <a:srgbClr val="FFFFFF"/>
                  </a:solidFill>
                </a:endParaRPr>
              </a:p>
            </p:txBody>
          </p:sp>
          <p:sp>
            <p:nvSpPr>
              <p:cNvPr id="19" name="Oval 14"/>
              <p:cNvSpPr>
                <a:spLocks noChangeArrowheads="1"/>
              </p:cNvSpPr>
              <p:nvPr/>
            </p:nvSpPr>
            <p:spPr bwMode="auto">
              <a:xfrm>
                <a:off x="3221" y="1636"/>
                <a:ext cx="137" cy="1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a:solidFill>
                    <a:srgbClr val="FFFFFF"/>
                  </a:solidFill>
                </a:endParaRPr>
              </a:p>
            </p:txBody>
          </p:sp>
          <p:sp>
            <p:nvSpPr>
              <p:cNvPr id="20" name="Freeform 15"/>
              <p:cNvSpPr>
                <a:spLocks/>
              </p:cNvSpPr>
              <p:nvPr/>
            </p:nvSpPr>
            <p:spPr bwMode="auto">
              <a:xfrm>
                <a:off x="3393" y="1683"/>
                <a:ext cx="93" cy="43"/>
              </a:xfrm>
              <a:custGeom>
                <a:avLst/>
                <a:gdLst>
                  <a:gd name="T0" fmla="*/ 39 w 39"/>
                  <a:gd name="T1" fmla="*/ 14 h 18"/>
                  <a:gd name="T2" fmla="*/ 36 w 39"/>
                  <a:gd name="T3" fmla="*/ 0 h 18"/>
                  <a:gd name="T4" fmla="*/ 0 w 39"/>
                  <a:gd name="T5" fmla="*/ 2 h 18"/>
                  <a:gd name="T6" fmla="*/ 1 w 39"/>
                  <a:gd name="T7" fmla="*/ 10 h 18"/>
                  <a:gd name="T8" fmla="*/ 0 w 39"/>
                  <a:gd name="T9" fmla="*/ 18 h 18"/>
                  <a:gd name="T10" fmla="*/ 39 w 39"/>
                  <a:gd name="T11" fmla="*/ 14 h 18"/>
                </a:gdLst>
                <a:ahLst/>
                <a:cxnLst>
                  <a:cxn ang="0">
                    <a:pos x="T0" y="T1"/>
                  </a:cxn>
                  <a:cxn ang="0">
                    <a:pos x="T2" y="T3"/>
                  </a:cxn>
                  <a:cxn ang="0">
                    <a:pos x="T4" y="T5"/>
                  </a:cxn>
                  <a:cxn ang="0">
                    <a:pos x="T6" y="T7"/>
                  </a:cxn>
                  <a:cxn ang="0">
                    <a:pos x="T8" y="T9"/>
                  </a:cxn>
                  <a:cxn ang="0">
                    <a:pos x="T10" y="T11"/>
                  </a:cxn>
                </a:cxnLst>
                <a:rect l="0" t="0" r="r" b="b"/>
                <a:pathLst>
                  <a:path w="39" h="18">
                    <a:moveTo>
                      <a:pt x="39" y="14"/>
                    </a:moveTo>
                    <a:cubicBezTo>
                      <a:pt x="37" y="10"/>
                      <a:pt x="36" y="5"/>
                      <a:pt x="36" y="0"/>
                    </a:cubicBezTo>
                    <a:cubicBezTo>
                      <a:pt x="24" y="1"/>
                      <a:pt x="12" y="1"/>
                      <a:pt x="0" y="2"/>
                    </a:cubicBezTo>
                    <a:cubicBezTo>
                      <a:pt x="1" y="5"/>
                      <a:pt x="1" y="7"/>
                      <a:pt x="1" y="10"/>
                    </a:cubicBezTo>
                    <a:cubicBezTo>
                      <a:pt x="1" y="13"/>
                      <a:pt x="1" y="15"/>
                      <a:pt x="0" y="18"/>
                    </a:cubicBezTo>
                    <a:cubicBezTo>
                      <a:pt x="13" y="16"/>
                      <a:pt x="26" y="15"/>
                      <a:pt x="39"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a:solidFill>
                    <a:srgbClr val="FFFFFF"/>
                  </a:solidFill>
                </a:endParaRPr>
              </a:p>
            </p:txBody>
          </p:sp>
          <p:sp>
            <p:nvSpPr>
              <p:cNvPr id="21" name="Freeform 16"/>
              <p:cNvSpPr>
                <a:spLocks/>
              </p:cNvSpPr>
              <p:nvPr/>
            </p:nvSpPr>
            <p:spPr bwMode="auto">
              <a:xfrm>
                <a:off x="4000" y="1730"/>
                <a:ext cx="270" cy="168"/>
              </a:xfrm>
              <a:custGeom>
                <a:avLst/>
                <a:gdLst>
                  <a:gd name="T0" fmla="*/ 95 w 114"/>
                  <a:gd name="T1" fmla="*/ 39 h 71"/>
                  <a:gd name="T2" fmla="*/ 61 w 114"/>
                  <a:gd name="T3" fmla="*/ 20 h 71"/>
                  <a:gd name="T4" fmla="*/ 1 w 114"/>
                  <a:gd name="T5" fmla="*/ 0 h 71"/>
                  <a:gd name="T6" fmla="*/ 0 w 114"/>
                  <a:gd name="T7" fmla="*/ 5 h 71"/>
                  <a:gd name="T8" fmla="*/ 60 w 114"/>
                  <a:gd name="T9" fmla="*/ 22 h 71"/>
                  <a:gd name="T10" fmla="*/ 94 w 114"/>
                  <a:gd name="T11" fmla="*/ 40 h 71"/>
                  <a:gd name="T12" fmla="*/ 108 w 114"/>
                  <a:gd name="T13" fmla="*/ 53 h 71"/>
                  <a:gd name="T14" fmla="*/ 114 w 114"/>
                  <a:gd name="T15" fmla="*/ 71 h 71"/>
                  <a:gd name="T16" fmla="*/ 108 w 114"/>
                  <a:gd name="T17" fmla="*/ 53 h 71"/>
                  <a:gd name="T18" fmla="*/ 95 w 114"/>
                  <a:gd name="T19" fmla="*/ 3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71">
                    <a:moveTo>
                      <a:pt x="95" y="39"/>
                    </a:moveTo>
                    <a:cubicBezTo>
                      <a:pt x="84" y="31"/>
                      <a:pt x="73" y="25"/>
                      <a:pt x="61" y="20"/>
                    </a:cubicBezTo>
                    <a:cubicBezTo>
                      <a:pt x="42" y="11"/>
                      <a:pt x="22" y="5"/>
                      <a:pt x="1" y="0"/>
                    </a:cubicBezTo>
                    <a:cubicBezTo>
                      <a:pt x="1" y="2"/>
                      <a:pt x="0" y="4"/>
                      <a:pt x="0" y="5"/>
                    </a:cubicBezTo>
                    <a:cubicBezTo>
                      <a:pt x="20" y="9"/>
                      <a:pt x="40" y="15"/>
                      <a:pt x="60" y="22"/>
                    </a:cubicBezTo>
                    <a:cubicBezTo>
                      <a:pt x="72" y="27"/>
                      <a:pt x="83" y="33"/>
                      <a:pt x="94" y="40"/>
                    </a:cubicBezTo>
                    <a:cubicBezTo>
                      <a:pt x="99" y="44"/>
                      <a:pt x="104" y="48"/>
                      <a:pt x="108" y="53"/>
                    </a:cubicBezTo>
                    <a:cubicBezTo>
                      <a:pt x="112" y="59"/>
                      <a:pt x="114" y="65"/>
                      <a:pt x="114" y="71"/>
                    </a:cubicBezTo>
                    <a:cubicBezTo>
                      <a:pt x="114" y="65"/>
                      <a:pt x="112" y="58"/>
                      <a:pt x="108" y="53"/>
                    </a:cubicBezTo>
                    <a:cubicBezTo>
                      <a:pt x="105" y="48"/>
                      <a:pt x="100" y="43"/>
                      <a:pt x="9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a:solidFill>
                    <a:srgbClr val="FFFFFF"/>
                  </a:solidFill>
                </a:endParaRPr>
              </a:p>
            </p:txBody>
          </p:sp>
          <p:sp>
            <p:nvSpPr>
              <p:cNvPr id="22" name="Freeform 17"/>
              <p:cNvSpPr>
                <a:spLocks/>
              </p:cNvSpPr>
              <p:nvPr/>
            </p:nvSpPr>
            <p:spPr bwMode="auto">
              <a:xfrm>
                <a:off x="2905" y="1719"/>
                <a:ext cx="1421" cy="425"/>
              </a:xfrm>
              <a:custGeom>
                <a:avLst/>
                <a:gdLst>
                  <a:gd name="T0" fmla="*/ 578 w 602"/>
                  <a:gd name="T1" fmla="*/ 76 h 180"/>
                  <a:gd name="T2" fmla="*/ 554 w 602"/>
                  <a:gd name="T3" fmla="*/ 76 h 180"/>
                  <a:gd name="T4" fmla="*/ 554 w 602"/>
                  <a:gd name="T5" fmla="*/ 77 h 180"/>
                  <a:gd name="T6" fmla="*/ 554 w 602"/>
                  <a:gd name="T7" fmla="*/ 76 h 180"/>
                  <a:gd name="T8" fmla="*/ 554 w 602"/>
                  <a:gd name="T9" fmla="*/ 76 h 180"/>
                  <a:gd name="T10" fmla="*/ 554 w 602"/>
                  <a:gd name="T11" fmla="*/ 77 h 180"/>
                  <a:gd name="T12" fmla="*/ 554 w 602"/>
                  <a:gd name="T13" fmla="*/ 78 h 180"/>
                  <a:gd name="T14" fmla="*/ 553 w 602"/>
                  <a:gd name="T15" fmla="*/ 81 h 180"/>
                  <a:gd name="T16" fmla="*/ 544 w 602"/>
                  <a:gd name="T17" fmla="*/ 89 h 180"/>
                  <a:gd name="T18" fmla="*/ 516 w 602"/>
                  <a:gd name="T19" fmla="*/ 106 h 180"/>
                  <a:gd name="T20" fmla="*/ 446 w 602"/>
                  <a:gd name="T21" fmla="*/ 127 h 180"/>
                  <a:gd name="T22" fmla="*/ 295 w 602"/>
                  <a:gd name="T23" fmla="*/ 144 h 180"/>
                  <a:gd name="T24" fmla="*/ 277 w 602"/>
                  <a:gd name="T25" fmla="*/ 144 h 180"/>
                  <a:gd name="T26" fmla="*/ 144 w 602"/>
                  <a:gd name="T27" fmla="*/ 133 h 180"/>
                  <a:gd name="T28" fmla="*/ 71 w 602"/>
                  <a:gd name="T29" fmla="*/ 114 h 180"/>
                  <a:gd name="T30" fmla="*/ 40 w 602"/>
                  <a:gd name="T31" fmla="*/ 98 h 180"/>
                  <a:gd name="T32" fmla="*/ 28 w 602"/>
                  <a:gd name="T33" fmla="*/ 87 h 180"/>
                  <a:gd name="T34" fmla="*/ 24 w 602"/>
                  <a:gd name="T35" fmla="*/ 76 h 180"/>
                  <a:gd name="T36" fmla="*/ 24 w 602"/>
                  <a:gd name="T37" fmla="*/ 75 h 180"/>
                  <a:gd name="T38" fmla="*/ 24 w 602"/>
                  <a:gd name="T39" fmla="*/ 74 h 180"/>
                  <a:gd name="T40" fmla="*/ 25 w 602"/>
                  <a:gd name="T41" fmla="*/ 71 h 180"/>
                  <a:gd name="T42" fmla="*/ 28 w 602"/>
                  <a:gd name="T43" fmla="*/ 65 h 180"/>
                  <a:gd name="T44" fmla="*/ 39 w 602"/>
                  <a:gd name="T45" fmla="*/ 54 h 180"/>
                  <a:gd name="T46" fmla="*/ 70 w 602"/>
                  <a:gd name="T47" fmla="*/ 36 h 180"/>
                  <a:gd name="T48" fmla="*/ 124 w 602"/>
                  <a:gd name="T49" fmla="*/ 18 h 180"/>
                  <a:gd name="T50" fmla="*/ 118 w 602"/>
                  <a:gd name="T51" fmla="*/ 0 h 180"/>
                  <a:gd name="T52" fmla="*/ 62 w 602"/>
                  <a:gd name="T53" fmla="*/ 16 h 180"/>
                  <a:gd name="T54" fmla="*/ 25 w 602"/>
                  <a:gd name="T55" fmla="*/ 36 h 180"/>
                  <a:gd name="T56" fmla="*/ 9 w 602"/>
                  <a:gd name="T57" fmla="*/ 51 h 180"/>
                  <a:gd name="T58" fmla="*/ 3 w 602"/>
                  <a:gd name="T59" fmla="*/ 63 h 180"/>
                  <a:gd name="T60" fmla="*/ 1 w 602"/>
                  <a:gd name="T61" fmla="*/ 69 h 180"/>
                  <a:gd name="T62" fmla="*/ 0 w 602"/>
                  <a:gd name="T63" fmla="*/ 73 h 180"/>
                  <a:gd name="T64" fmla="*/ 0 w 602"/>
                  <a:gd name="T65" fmla="*/ 75 h 180"/>
                  <a:gd name="T66" fmla="*/ 0 w 602"/>
                  <a:gd name="T67" fmla="*/ 76 h 180"/>
                  <a:gd name="T68" fmla="*/ 8 w 602"/>
                  <a:gd name="T69" fmla="*/ 101 h 180"/>
                  <a:gd name="T70" fmla="*/ 24 w 602"/>
                  <a:gd name="T71" fmla="*/ 118 h 180"/>
                  <a:gd name="T72" fmla="*/ 61 w 602"/>
                  <a:gd name="T73" fmla="*/ 139 h 180"/>
                  <a:gd name="T74" fmla="*/ 138 w 602"/>
                  <a:gd name="T75" fmla="*/ 163 h 180"/>
                  <a:gd name="T76" fmla="*/ 295 w 602"/>
                  <a:gd name="T77" fmla="*/ 180 h 180"/>
                  <a:gd name="T78" fmla="*/ 313 w 602"/>
                  <a:gd name="T79" fmla="*/ 180 h 180"/>
                  <a:gd name="T80" fmla="*/ 454 w 602"/>
                  <a:gd name="T81" fmla="*/ 168 h 180"/>
                  <a:gd name="T82" fmla="*/ 533 w 602"/>
                  <a:gd name="T83" fmla="*/ 147 h 180"/>
                  <a:gd name="T84" fmla="*/ 572 w 602"/>
                  <a:gd name="T85" fmla="*/ 126 h 180"/>
                  <a:gd name="T86" fmla="*/ 591 w 602"/>
                  <a:gd name="T87" fmla="*/ 108 h 180"/>
                  <a:gd name="T88" fmla="*/ 599 w 602"/>
                  <a:gd name="T89" fmla="*/ 94 h 180"/>
                  <a:gd name="T90" fmla="*/ 601 w 602"/>
                  <a:gd name="T91" fmla="*/ 85 h 180"/>
                  <a:gd name="T92" fmla="*/ 602 w 602"/>
                  <a:gd name="T93" fmla="*/ 81 h 180"/>
                  <a:gd name="T94" fmla="*/ 602 w 602"/>
                  <a:gd name="T95" fmla="*/ 78 h 180"/>
                  <a:gd name="T96" fmla="*/ 602 w 602"/>
                  <a:gd name="T97" fmla="*/ 77 h 180"/>
                  <a:gd name="T98" fmla="*/ 578 w 602"/>
                  <a:gd name="T99" fmla="*/ 76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2" h="180">
                    <a:moveTo>
                      <a:pt x="578" y="76"/>
                    </a:moveTo>
                    <a:cubicBezTo>
                      <a:pt x="554" y="76"/>
                      <a:pt x="554" y="76"/>
                      <a:pt x="554" y="76"/>
                    </a:cubicBezTo>
                    <a:cubicBezTo>
                      <a:pt x="554" y="77"/>
                      <a:pt x="554" y="77"/>
                      <a:pt x="554" y="77"/>
                    </a:cubicBezTo>
                    <a:cubicBezTo>
                      <a:pt x="554" y="77"/>
                      <a:pt x="554" y="76"/>
                      <a:pt x="554" y="76"/>
                    </a:cubicBezTo>
                    <a:cubicBezTo>
                      <a:pt x="554" y="76"/>
                      <a:pt x="554" y="76"/>
                      <a:pt x="554" y="76"/>
                    </a:cubicBezTo>
                    <a:cubicBezTo>
                      <a:pt x="554" y="77"/>
                      <a:pt x="554" y="77"/>
                      <a:pt x="554" y="77"/>
                    </a:cubicBezTo>
                    <a:cubicBezTo>
                      <a:pt x="554" y="77"/>
                      <a:pt x="554" y="77"/>
                      <a:pt x="554" y="78"/>
                    </a:cubicBezTo>
                    <a:cubicBezTo>
                      <a:pt x="554" y="78"/>
                      <a:pt x="554" y="79"/>
                      <a:pt x="553" y="81"/>
                    </a:cubicBezTo>
                    <a:cubicBezTo>
                      <a:pt x="551" y="83"/>
                      <a:pt x="548" y="86"/>
                      <a:pt x="544" y="89"/>
                    </a:cubicBezTo>
                    <a:cubicBezTo>
                      <a:pt x="537" y="95"/>
                      <a:pt x="526" y="101"/>
                      <a:pt x="516" y="106"/>
                    </a:cubicBezTo>
                    <a:cubicBezTo>
                      <a:pt x="494" y="115"/>
                      <a:pt x="470" y="122"/>
                      <a:pt x="446" y="127"/>
                    </a:cubicBezTo>
                    <a:cubicBezTo>
                      <a:pt x="397" y="138"/>
                      <a:pt x="346" y="143"/>
                      <a:pt x="295" y="144"/>
                    </a:cubicBezTo>
                    <a:cubicBezTo>
                      <a:pt x="289" y="144"/>
                      <a:pt x="283" y="144"/>
                      <a:pt x="277" y="144"/>
                    </a:cubicBezTo>
                    <a:cubicBezTo>
                      <a:pt x="232" y="144"/>
                      <a:pt x="187" y="141"/>
                      <a:pt x="144" y="133"/>
                    </a:cubicBezTo>
                    <a:cubicBezTo>
                      <a:pt x="119" y="129"/>
                      <a:pt x="94" y="123"/>
                      <a:pt x="71" y="114"/>
                    </a:cubicBezTo>
                    <a:cubicBezTo>
                      <a:pt x="60" y="110"/>
                      <a:pt x="49" y="104"/>
                      <a:pt x="40" y="98"/>
                    </a:cubicBezTo>
                    <a:cubicBezTo>
                      <a:pt x="35" y="94"/>
                      <a:pt x="31" y="91"/>
                      <a:pt x="28" y="87"/>
                    </a:cubicBezTo>
                    <a:cubicBezTo>
                      <a:pt x="26" y="83"/>
                      <a:pt x="24" y="79"/>
                      <a:pt x="24" y="76"/>
                    </a:cubicBezTo>
                    <a:cubicBezTo>
                      <a:pt x="24" y="75"/>
                      <a:pt x="24" y="75"/>
                      <a:pt x="24" y="75"/>
                    </a:cubicBezTo>
                    <a:cubicBezTo>
                      <a:pt x="24" y="74"/>
                      <a:pt x="24" y="74"/>
                      <a:pt x="24" y="74"/>
                    </a:cubicBezTo>
                    <a:cubicBezTo>
                      <a:pt x="24" y="73"/>
                      <a:pt x="25" y="72"/>
                      <a:pt x="25" y="71"/>
                    </a:cubicBezTo>
                    <a:cubicBezTo>
                      <a:pt x="25" y="69"/>
                      <a:pt x="26" y="67"/>
                      <a:pt x="28" y="65"/>
                    </a:cubicBezTo>
                    <a:cubicBezTo>
                      <a:pt x="30" y="61"/>
                      <a:pt x="34" y="57"/>
                      <a:pt x="39" y="54"/>
                    </a:cubicBezTo>
                    <a:cubicBezTo>
                      <a:pt x="48" y="46"/>
                      <a:pt x="59" y="41"/>
                      <a:pt x="70" y="36"/>
                    </a:cubicBezTo>
                    <a:cubicBezTo>
                      <a:pt x="87" y="28"/>
                      <a:pt x="106" y="22"/>
                      <a:pt x="124" y="18"/>
                    </a:cubicBezTo>
                    <a:cubicBezTo>
                      <a:pt x="121" y="12"/>
                      <a:pt x="119" y="6"/>
                      <a:pt x="118" y="0"/>
                    </a:cubicBezTo>
                    <a:cubicBezTo>
                      <a:pt x="99" y="4"/>
                      <a:pt x="81" y="9"/>
                      <a:pt x="62" y="16"/>
                    </a:cubicBezTo>
                    <a:cubicBezTo>
                      <a:pt x="49" y="21"/>
                      <a:pt x="37" y="27"/>
                      <a:pt x="25" y="36"/>
                    </a:cubicBezTo>
                    <a:cubicBezTo>
                      <a:pt x="19" y="40"/>
                      <a:pt x="14" y="45"/>
                      <a:pt x="9" y="51"/>
                    </a:cubicBezTo>
                    <a:cubicBezTo>
                      <a:pt x="6" y="55"/>
                      <a:pt x="4" y="58"/>
                      <a:pt x="3" y="63"/>
                    </a:cubicBezTo>
                    <a:cubicBezTo>
                      <a:pt x="2" y="65"/>
                      <a:pt x="1" y="67"/>
                      <a:pt x="1" y="69"/>
                    </a:cubicBezTo>
                    <a:cubicBezTo>
                      <a:pt x="1" y="70"/>
                      <a:pt x="0" y="72"/>
                      <a:pt x="0" y="73"/>
                    </a:cubicBezTo>
                    <a:cubicBezTo>
                      <a:pt x="0" y="75"/>
                      <a:pt x="0" y="75"/>
                      <a:pt x="0" y="75"/>
                    </a:cubicBezTo>
                    <a:cubicBezTo>
                      <a:pt x="0" y="76"/>
                      <a:pt x="0" y="76"/>
                      <a:pt x="0" y="76"/>
                    </a:cubicBezTo>
                    <a:cubicBezTo>
                      <a:pt x="0" y="86"/>
                      <a:pt x="4" y="95"/>
                      <a:pt x="8" y="101"/>
                    </a:cubicBezTo>
                    <a:cubicBezTo>
                      <a:pt x="13" y="108"/>
                      <a:pt x="19" y="113"/>
                      <a:pt x="24" y="118"/>
                    </a:cubicBezTo>
                    <a:cubicBezTo>
                      <a:pt x="36" y="127"/>
                      <a:pt x="48" y="133"/>
                      <a:pt x="61" y="139"/>
                    </a:cubicBezTo>
                    <a:cubicBezTo>
                      <a:pt x="86" y="150"/>
                      <a:pt x="112" y="157"/>
                      <a:pt x="138" y="163"/>
                    </a:cubicBezTo>
                    <a:cubicBezTo>
                      <a:pt x="190" y="174"/>
                      <a:pt x="242" y="179"/>
                      <a:pt x="295" y="180"/>
                    </a:cubicBezTo>
                    <a:cubicBezTo>
                      <a:pt x="301" y="180"/>
                      <a:pt x="307" y="180"/>
                      <a:pt x="313" y="180"/>
                    </a:cubicBezTo>
                    <a:cubicBezTo>
                      <a:pt x="360" y="180"/>
                      <a:pt x="407" y="177"/>
                      <a:pt x="454" y="168"/>
                    </a:cubicBezTo>
                    <a:cubicBezTo>
                      <a:pt x="480" y="164"/>
                      <a:pt x="507" y="158"/>
                      <a:pt x="533" y="147"/>
                    </a:cubicBezTo>
                    <a:cubicBezTo>
                      <a:pt x="546" y="142"/>
                      <a:pt x="559" y="136"/>
                      <a:pt x="572" y="126"/>
                    </a:cubicBezTo>
                    <a:cubicBezTo>
                      <a:pt x="579" y="122"/>
                      <a:pt x="585" y="116"/>
                      <a:pt x="591" y="108"/>
                    </a:cubicBezTo>
                    <a:cubicBezTo>
                      <a:pt x="594" y="104"/>
                      <a:pt x="597" y="99"/>
                      <a:pt x="599" y="94"/>
                    </a:cubicBezTo>
                    <a:cubicBezTo>
                      <a:pt x="600" y="91"/>
                      <a:pt x="601" y="88"/>
                      <a:pt x="601" y="85"/>
                    </a:cubicBezTo>
                    <a:cubicBezTo>
                      <a:pt x="602" y="84"/>
                      <a:pt x="602" y="82"/>
                      <a:pt x="602" y="81"/>
                    </a:cubicBezTo>
                    <a:cubicBezTo>
                      <a:pt x="602" y="80"/>
                      <a:pt x="602" y="79"/>
                      <a:pt x="602" y="78"/>
                    </a:cubicBezTo>
                    <a:cubicBezTo>
                      <a:pt x="602" y="77"/>
                      <a:pt x="602" y="77"/>
                      <a:pt x="602" y="77"/>
                    </a:cubicBezTo>
                    <a:lnTo>
                      <a:pt x="578"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a:solidFill>
                    <a:srgbClr val="FFFFFF"/>
                  </a:solidFill>
                </a:endParaRPr>
              </a:p>
            </p:txBody>
          </p:sp>
          <p:sp>
            <p:nvSpPr>
              <p:cNvPr id="23" name="Freeform 18"/>
              <p:cNvSpPr>
                <a:spLocks/>
              </p:cNvSpPr>
              <p:nvPr/>
            </p:nvSpPr>
            <p:spPr bwMode="auto">
              <a:xfrm>
                <a:off x="3708" y="1688"/>
                <a:ext cx="85" cy="28"/>
              </a:xfrm>
              <a:custGeom>
                <a:avLst/>
                <a:gdLst>
                  <a:gd name="T0" fmla="*/ 36 w 36"/>
                  <a:gd name="T1" fmla="*/ 8 h 12"/>
                  <a:gd name="T2" fmla="*/ 36 w 36"/>
                  <a:gd name="T3" fmla="*/ 3 h 12"/>
                  <a:gd name="T4" fmla="*/ 2 w 36"/>
                  <a:gd name="T5" fmla="*/ 0 h 12"/>
                  <a:gd name="T6" fmla="*/ 0 w 36"/>
                  <a:gd name="T7" fmla="*/ 10 h 12"/>
                  <a:gd name="T8" fmla="*/ 36 w 36"/>
                  <a:gd name="T9" fmla="*/ 12 h 12"/>
                  <a:gd name="T10" fmla="*/ 36 w 36"/>
                  <a:gd name="T11" fmla="*/ 8 h 12"/>
                </a:gdLst>
                <a:ahLst/>
                <a:cxnLst>
                  <a:cxn ang="0">
                    <a:pos x="T0" y="T1"/>
                  </a:cxn>
                  <a:cxn ang="0">
                    <a:pos x="T2" y="T3"/>
                  </a:cxn>
                  <a:cxn ang="0">
                    <a:pos x="T4" y="T5"/>
                  </a:cxn>
                  <a:cxn ang="0">
                    <a:pos x="T6" y="T7"/>
                  </a:cxn>
                  <a:cxn ang="0">
                    <a:pos x="T8" y="T9"/>
                  </a:cxn>
                  <a:cxn ang="0">
                    <a:pos x="T10" y="T11"/>
                  </a:cxn>
                </a:cxnLst>
                <a:rect l="0" t="0" r="r" b="b"/>
                <a:pathLst>
                  <a:path w="36" h="12">
                    <a:moveTo>
                      <a:pt x="36" y="8"/>
                    </a:moveTo>
                    <a:cubicBezTo>
                      <a:pt x="36" y="6"/>
                      <a:pt x="36" y="5"/>
                      <a:pt x="36" y="3"/>
                    </a:cubicBezTo>
                    <a:cubicBezTo>
                      <a:pt x="25" y="2"/>
                      <a:pt x="13" y="1"/>
                      <a:pt x="2" y="0"/>
                    </a:cubicBezTo>
                    <a:cubicBezTo>
                      <a:pt x="1" y="3"/>
                      <a:pt x="1" y="7"/>
                      <a:pt x="0" y="10"/>
                    </a:cubicBezTo>
                    <a:cubicBezTo>
                      <a:pt x="12" y="10"/>
                      <a:pt x="24" y="11"/>
                      <a:pt x="36" y="12"/>
                    </a:cubicBezTo>
                    <a:cubicBezTo>
                      <a:pt x="36" y="11"/>
                      <a:pt x="36" y="9"/>
                      <a:pt x="3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a:solidFill>
                    <a:srgbClr val="FFFFFF"/>
                  </a:solidFill>
                </a:endParaRPr>
              </a:p>
            </p:txBody>
          </p:sp>
        </p:grpSp>
      </p:grpSp>
      <p:sp>
        <p:nvSpPr>
          <p:cNvPr id="24" name="Rectangle 23"/>
          <p:cNvSpPr/>
          <p:nvPr/>
        </p:nvSpPr>
        <p:spPr bwMode="auto">
          <a:xfrm>
            <a:off x="1189037" y="4047986"/>
            <a:ext cx="1600200" cy="2098158"/>
          </a:xfrm>
          <a:prstGeom prst="rect">
            <a:avLst/>
          </a:prstGeom>
          <a:solidFill>
            <a:schemeClr val="tx1">
              <a:lumMod val="75000"/>
            </a:schemeClr>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22" tIns="45710" rIns="91418" bIns="91422" numCol="1" rtlCol="0" anchor="b" anchorCtr="0" compatLnSpc="1">
            <a:prstTxWarp prst="textNoShape">
              <a:avLst/>
            </a:prstTxWarp>
          </a:bodyPr>
          <a:lstStyle/>
          <a:p>
            <a:pPr defTabSz="913921" fontAlgn="base">
              <a:spcBef>
                <a:spcPct val="0"/>
              </a:spcBef>
              <a:spcAft>
                <a:spcPct val="0"/>
              </a:spcAft>
            </a:pPr>
            <a:r>
              <a:rPr lang="en-US" dirty="0" smtClean="0">
                <a:gradFill>
                  <a:gsLst>
                    <a:gs pos="0">
                      <a:srgbClr val="FFFFFF"/>
                    </a:gs>
                    <a:gs pos="100000">
                      <a:srgbClr val="FFFFFF"/>
                    </a:gs>
                  </a:gsLst>
                  <a:lin ang="5400000" scaled="0"/>
                </a:gradFill>
                <a:latin typeface="Segoe UI Light"/>
              </a:rPr>
              <a:t>My Site</a:t>
            </a:r>
            <a:endParaRPr lang="en-US" dirty="0">
              <a:gradFill>
                <a:gsLst>
                  <a:gs pos="0">
                    <a:srgbClr val="FFFFFF"/>
                  </a:gs>
                  <a:gs pos="100000">
                    <a:srgbClr val="FFFFFF"/>
                  </a:gs>
                </a:gsLst>
                <a:lin ang="5400000" scaled="0"/>
              </a:gradFill>
              <a:latin typeface="Segoe UI Light"/>
            </a:endParaRPr>
          </a:p>
        </p:txBody>
      </p:sp>
      <p:sp>
        <p:nvSpPr>
          <p:cNvPr id="25" name="Rectangle 24"/>
          <p:cNvSpPr/>
          <p:nvPr/>
        </p:nvSpPr>
        <p:spPr bwMode="auto">
          <a:xfrm>
            <a:off x="3007403" y="4065798"/>
            <a:ext cx="1991634" cy="2098158"/>
          </a:xfrm>
          <a:prstGeom prst="rect">
            <a:avLst/>
          </a:prstGeom>
          <a:solidFill>
            <a:schemeClr val="tx1">
              <a:lumMod val="75000"/>
            </a:schemeClr>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22" tIns="45710" rIns="91418" bIns="91422" numCol="1" rtlCol="0" anchor="b" anchorCtr="0" compatLnSpc="1">
            <a:prstTxWarp prst="textNoShape">
              <a:avLst/>
            </a:prstTxWarp>
          </a:bodyPr>
          <a:lstStyle/>
          <a:p>
            <a:pPr defTabSz="913921" fontAlgn="base">
              <a:spcBef>
                <a:spcPct val="0"/>
              </a:spcBef>
              <a:spcAft>
                <a:spcPct val="0"/>
              </a:spcAft>
            </a:pPr>
            <a:r>
              <a:rPr lang="en-US" dirty="0" smtClean="0">
                <a:gradFill>
                  <a:gsLst>
                    <a:gs pos="0">
                      <a:srgbClr val="FFFFFF"/>
                    </a:gs>
                    <a:gs pos="100000">
                      <a:srgbClr val="FFFFFF"/>
                    </a:gs>
                  </a:gsLst>
                  <a:lin ang="5400000" scaled="0"/>
                </a:gradFill>
                <a:latin typeface="Segoe UI Light"/>
              </a:rPr>
              <a:t>Team SharePoint Site Collection</a:t>
            </a:r>
            <a:endParaRPr lang="en-US" dirty="0">
              <a:gradFill>
                <a:gsLst>
                  <a:gs pos="0">
                    <a:srgbClr val="FFFFFF"/>
                  </a:gs>
                  <a:gs pos="100000">
                    <a:srgbClr val="FFFFFF"/>
                  </a:gs>
                </a:gsLst>
                <a:lin ang="5400000" scaled="0"/>
              </a:gradFill>
              <a:latin typeface="Segoe UI Light"/>
            </a:endParaRPr>
          </a:p>
        </p:txBody>
      </p:sp>
      <p:sp>
        <p:nvSpPr>
          <p:cNvPr id="26" name="Text Placeholder 2"/>
          <p:cNvSpPr txBox="1">
            <a:spLocks/>
          </p:cNvSpPr>
          <p:nvPr/>
        </p:nvSpPr>
        <p:spPr>
          <a:xfrm>
            <a:off x="9190039" y="3344864"/>
            <a:ext cx="2971801" cy="418028"/>
          </a:xfrm>
          <a:prstGeom prst="rect">
            <a:avLst/>
          </a:prstGeom>
        </p:spPr>
        <p:txBody>
          <a:bodyPr vert="horz" wrap="square" lIns="146274" tIns="91422" rIns="146274" bIns="91422"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2"/>
                    </a:gs>
                    <a:gs pos="99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833" lvl="1" indent="0">
              <a:buFont typeface="Arial" pitchFamily="34" charset="0"/>
              <a:buNone/>
            </a:pPr>
            <a:r>
              <a:rPr lang="en-US" sz="1600" dirty="0">
                <a:gradFill>
                  <a:gsLst>
                    <a:gs pos="1250">
                      <a:srgbClr val="505050"/>
                    </a:gs>
                    <a:gs pos="100000">
                      <a:srgbClr val="505050"/>
                    </a:gs>
                  </a:gsLst>
                  <a:lin ang="5400000" scaled="0"/>
                </a:gradFill>
              </a:rPr>
              <a:t>microsoft.sharepoint.com</a:t>
            </a:r>
            <a:endParaRPr lang="en-US" sz="2000" dirty="0">
              <a:gradFill>
                <a:gsLst>
                  <a:gs pos="1250">
                    <a:srgbClr val="505050"/>
                  </a:gs>
                  <a:gs pos="100000">
                    <a:srgbClr val="505050"/>
                  </a:gs>
                </a:gsLst>
                <a:lin ang="5400000" scaled="0"/>
              </a:gradFill>
            </a:endParaRPr>
          </a:p>
        </p:txBody>
      </p:sp>
      <p:sp>
        <p:nvSpPr>
          <p:cNvPr id="27" name="Rectangle 26"/>
          <p:cNvSpPr/>
          <p:nvPr/>
        </p:nvSpPr>
        <p:spPr bwMode="auto">
          <a:xfrm>
            <a:off x="5191778" y="4074378"/>
            <a:ext cx="1991634" cy="2098158"/>
          </a:xfrm>
          <a:prstGeom prst="rect">
            <a:avLst/>
          </a:prstGeom>
          <a:solidFill>
            <a:schemeClr val="accent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22" tIns="45710" rIns="91418" bIns="91422" numCol="1" rtlCol="0" anchor="b" anchorCtr="0" compatLnSpc="1">
            <a:prstTxWarp prst="textNoShape">
              <a:avLst/>
            </a:prstTxWarp>
          </a:bodyPr>
          <a:lstStyle/>
          <a:p>
            <a:pPr defTabSz="913921" fontAlgn="base">
              <a:spcBef>
                <a:spcPct val="0"/>
              </a:spcBef>
              <a:spcAft>
                <a:spcPct val="0"/>
              </a:spcAft>
            </a:pPr>
            <a:r>
              <a:rPr lang="en-US" dirty="0" smtClean="0">
                <a:gradFill>
                  <a:gsLst>
                    <a:gs pos="0">
                      <a:srgbClr val="FFFFFF"/>
                    </a:gs>
                    <a:gs pos="100000">
                      <a:srgbClr val="FFFFFF"/>
                    </a:gs>
                  </a:gsLst>
                  <a:lin ang="5400000" scaled="0"/>
                </a:gradFill>
                <a:latin typeface="Segoe UI Light"/>
              </a:rPr>
              <a:t>“Project Portal”</a:t>
            </a:r>
          </a:p>
          <a:p>
            <a:pPr defTabSz="913921" fontAlgn="base">
              <a:spcBef>
                <a:spcPct val="0"/>
              </a:spcBef>
              <a:spcAft>
                <a:spcPct val="0"/>
              </a:spcAft>
            </a:pPr>
            <a:r>
              <a:rPr lang="en-US" dirty="0" smtClean="0">
                <a:gradFill>
                  <a:gsLst>
                    <a:gs pos="0">
                      <a:srgbClr val="FFFFFF"/>
                    </a:gs>
                    <a:gs pos="100000">
                      <a:srgbClr val="FFFFFF"/>
                    </a:gs>
                  </a:gsLst>
                  <a:lin ang="5400000" scaled="0"/>
                </a:gradFill>
                <a:latin typeface="Segoe UI Light"/>
              </a:rPr>
              <a:t>/sites/</a:t>
            </a:r>
            <a:r>
              <a:rPr lang="en-US" dirty="0" err="1" smtClean="0">
                <a:gradFill>
                  <a:gsLst>
                    <a:gs pos="0">
                      <a:srgbClr val="FFFFFF"/>
                    </a:gs>
                    <a:gs pos="100000">
                      <a:srgbClr val="FFFFFF"/>
                    </a:gs>
                  </a:gsLst>
                  <a:lin ang="5400000" scaled="0"/>
                </a:gradFill>
                <a:latin typeface="Segoe UI Light"/>
              </a:rPr>
              <a:t>pwa</a:t>
            </a:r>
            <a:endParaRPr lang="en-US" dirty="0">
              <a:gradFill>
                <a:gsLst>
                  <a:gs pos="0">
                    <a:srgbClr val="FFFFFF"/>
                  </a:gs>
                  <a:gs pos="100000">
                    <a:srgbClr val="FFFFFF"/>
                  </a:gs>
                </a:gsLst>
                <a:lin ang="5400000" scaled="0"/>
              </a:gradFill>
              <a:latin typeface="Segoe UI Light"/>
            </a:endParaRPr>
          </a:p>
        </p:txBody>
      </p:sp>
      <p:sp>
        <p:nvSpPr>
          <p:cNvPr id="28" name="Rectangle 27"/>
          <p:cNvSpPr/>
          <p:nvPr/>
        </p:nvSpPr>
        <p:spPr bwMode="auto">
          <a:xfrm>
            <a:off x="7345041" y="4074378"/>
            <a:ext cx="1991634" cy="2098158"/>
          </a:xfrm>
          <a:prstGeom prst="rect">
            <a:avLst/>
          </a:prstGeom>
          <a:solidFill>
            <a:schemeClr val="accent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22" tIns="45710" rIns="91418" bIns="91422" numCol="1" rtlCol="0" anchor="b" anchorCtr="0" compatLnSpc="1">
            <a:prstTxWarp prst="textNoShape">
              <a:avLst/>
            </a:prstTxWarp>
          </a:bodyPr>
          <a:lstStyle/>
          <a:p>
            <a:pPr defTabSz="913921" fontAlgn="base">
              <a:spcBef>
                <a:spcPct val="0"/>
              </a:spcBef>
              <a:spcAft>
                <a:spcPct val="0"/>
              </a:spcAft>
            </a:pPr>
            <a:r>
              <a:rPr lang="en-US" dirty="0" smtClean="0">
                <a:gradFill>
                  <a:gsLst>
                    <a:gs pos="0">
                      <a:srgbClr val="FFFFFF"/>
                    </a:gs>
                    <a:gs pos="100000">
                      <a:srgbClr val="FFFFFF"/>
                    </a:gs>
                  </a:gsLst>
                  <a:lin ang="5400000" scaled="0"/>
                </a:gradFill>
                <a:latin typeface="Segoe UI Light"/>
              </a:rPr>
              <a:t>Add PWA to my Team SharePoint Site Collection</a:t>
            </a:r>
            <a:endParaRPr lang="en-US" dirty="0">
              <a:gradFill>
                <a:gsLst>
                  <a:gs pos="0">
                    <a:srgbClr val="FFFFFF"/>
                  </a:gs>
                  <a:gs pos="100000">
                    <a:srgbClr val="FFFFFF"/>
                  </a:gs>
                </a:gsLst>
                <a:lin ang="5400000" scaled="0"/>
              </a:gradFill>
              <a:latin typeface="Segoe UI Light"/>
            </a:endParaRPr>
          </a:p>
        </p:txBody>
      </p:sp>
      <p:sp>
        <p:nvSpPr>
          <p:cNvPr id="29" name="Text Placeholder 2"/>
          <p:cNvSpPr txBox="1">
            <a:spLocks/>
          </p:cNvSpPr>
          <p:nvPr/>
        </p:nvSpPr>
        <p:spPr>
          <a:xfrm>
            <a:off x="7581037" y="4241099"/>
            <a:ext cx="847002" cy="932563"/>
          </a:xfrm>
          <a:prstGeom prst="rect">
            <a:avLst/>
          </a:prstGeom>
        </p:spPr>
        <p:txBody>
          <a:bodyPr vert="horz" wrap="square" lIns="146274" tIns="91422" rIns="146274" bIns="91422"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2"/>
                    </a:gs>
                    <a:gs pos="99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833" lvl="1" indent="0">
              <a:buFont typeface="Arial" pitchFamily="34" charset="0"/>
              <a:buNone/>
            </a:pPr>
            <a:r>
              <a:rPr lang="en-US" sz="5400" dirty="0">
                <a:solidFill>
                  <a:srgbClr val="FFFFFF"/>
                </a:solidFill>
              </a:rPr>
              <a:t>+</a:t>
            </a:r>
          </a:p>
        </p:txBody>
      </p:sp>
      <p:cxnSp>
        <p:nvCxnSpPr>
          <p:cNvPr id="48" name="Elbow Connector 47"/>
          <p:cNvCxnSpPr/>
          <p:nvPr/>
        </p:nvCxnSpPr>
        <p:spPr>
          <a:xfrm rot="10800000" flipV="1">
            <a:off x="3856039" y="6172536"/>
            <a:ext cx="4572000" cy="372726"/>
          </a:xfrm>
          <a:prstGeom prst="bentConnector3">
            <a:avLst>
              <a:gd name="adj1" fmla="val 294"/>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flipV="1">
            <a:off x="3856037" y="6180961"/>
            <a:ext cx="0" cy="37692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a:stCxn id="27" idx="3"/>
            <a:endCxn id="28" idx="1"/>
          </p:cNvCxnSpPr>
          <p:nvPr/>
        </p:nvCxnSpPr>
        <p:spPr>
          <a:xfrm>
            <a:off x="7183412" y="5123457"/>
            <a:ext cx="161629"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5" name="Elbow Connector 54"/>
          <p:cNvCxnSpPr>
            <a:stCxn id="27" idx="0"/>
          </p:cNvCxnSpPr>
          <p:nvPr/>
        </p:nvCxnSpPr>
        <p:spPr>
          <a:xfrm rot="5400000" flipH="1" flipV="1">
            <a:off x="8315481" y="1738704"/>
            <a:ext cx="207791" cy="4463558"/>
          </a:xfrm>
          <a:prstGeom prst="bentConnector2">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flipH="1">
            <a:off x="10604705" y="3866589"/>
            <a:ext cx="19687" cy="19845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4010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1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3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Sites page</a:t>
            </a:r>
            <a:endParaRPr lang="en-US" dirty="0"/>
          </a:p>
        </p:txBody>
      </p:sp>
      <p:pic>
        <p:nvPicPr>
          <p:cNvPr id="4" name="Picture 3"/>
          <p:cNvPicPr>
            <a:picLocks noChangeAspect="1"/>
          </p:cNvPicPr>
          <p:nvPr/>
        </p:nvPicPr>
        <p:blipFill>
          <a:blip r:embed="rId2"/>
          <a:stretch>
            <a:fillRect/>
          </a:stretch>
        </p:blipFill>
        <p:spPr>
          <a:xfrm>
            <a:off x="636587" y="1211262"/>
            <a:ext cx="11296650" cy="5667375"/>
          </a:xfrm>
          <a:prstGeom prst="rect">
            <a:avLst/>
          </a:prstGeom>
          <a:ln>
            <a:solidFill>
              <a:schemeClr val="tx1">
                <a:lumMod val="75000"/>
              </a:schemeClr>
            </a:solidFill>
          </a:ln>
        </p:spPr>
      </p:pic>
    </p:spTree>
    <p:extLst>
      <p:ext uri="{BB962C8B-B14F-4D97-AF65-F5344CB8AC3E}">
        <p14:creationId xmlns:p14="http://schemas.microsoft.com/office/powerpoint/2010/main" val="2980732009"/>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New site</a:t>
            </a:r>
            <a:endParaRPr lang="en-US" dirty="0"/>
          </a:p>
        </p:txBody>
      </p:sp>
      <p:pic>
        <p:nvPicPr>
          <p:cNvPr id="2" name="Picture 1"/>
          <p:cNvPicPr>
            <a:picLocks noChangeAspect="1"/>
          </p:cNvPicPr>
          <p:nvPr/>
        </p:nvPicPr>
        <p:blipFill>
          <a:blip r:embed="rId2"/>
          <a:stretch>
            <a:fillRect/>
          </a:stretch>
        </p:blipFill>
        <p:spPr>
          <a:xfrm>
            <a:off x="274639" y="1439862"/>
            <a:ext cx="11296650" cy="5695950"/>
          </a:xfrm>
          <a:prstGeom prst="rect">
            <a:avLst/>
          </a:prstGeom>
          <a:ln>
            <a:solidFill>
              <a:schemeClr val="tx1">
                <a:lumMod val="75000"/>
              </a:schemeClr>
            </a:solidFill>
          </a:ln>
        </p:spPr>
      </p:pic>
    </p:spTree>
    <p:extLst>
      <p:ext uri="{BB962C8B-B14F-4D97-AF65-F5344CB8AC3E}">
        <p14:creationId xmlns:p14="http://schemas.microsoft.com/office/powerpoint/2010/main" val="3023425827"/>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294437" y="-21385"/>
            <a:ext cx="4282313" cy="762000"/>
          </a:xfrm>
        </p:spPr>
        <p:txBody>
          <a:bodyPr/>
          <a:lstStyle/>
          <a:p>
            <a:r>
              <a:rPr lang="en-US" sz="3600" dirty="0"/>
              <a:t>Custom Project Portal</a:t>
            </a:r>
          </a:p>
        </p:txBody>
      </p:sp>
      <p:graphicFrame>
        <p:nvGraphicFramePr>
          <p:cNvPr id="4" name="Object 3"/>
          <p:cNvGraphicFramePr>
            <a:graphicFrameLocks noChangeAspect="1"/>
          </p:cNvGraphicFramePr>
          <p:nvPr>
            <p:extLst>
              <p:ext uri="{D42A27DB-BD31-4B8C-83A1-F6EECF244321}">
                <p14:modId xmlns:p14="http://schemas.microsoft.com/office/powerpoint/2010/main" val="4171930727"/>
              </p:ext>
            </p:extLst>
          </p:nvPr>
        </p:nvGraphicFramePr>
        <p:xfrm>
          <a:off x="6294439" y="754064"/>
          <a:ext cx="5714999" cy="6080047"/>
        </p:xfrm>
        <a:graphic>
          <a:graphicData uri="http://schemas.openxmlformats.org/presentationml/2006/ole">
            <mc:AlternateContent xmlns:mc="http://schemas.openxmlformats.org/markup-compatibility/2006">
              <mc:Choice xmlns:v="urn:schemas-microsoft-com:vml" Requires="v">
                <p:oleObj spid="_x0000_s2052" name="Image" r:id="rId3" imgW="10158480" imgH="10806120" progId="Photoshop.Image.13">
                  <p:embed/>
                </p:oleObj>
              </mc:Choice>
              <mc:Fallback>
                <p:oleObj name="Image" r:id="rId3" imgW="10158480" imgH="10806120" progId="Photoshop.Image.13">
                  <p:embed/>
                  <p:pic>
                    <p:nvPicPr>
                      <p:cNvPr id="0" name=""/>
                      <p:cNvPicPr/>
                      <p:nvPr/>
                    </p:nvPicPr>
                    <p:blipFill>
                      <a:blip r:embed="rId4"/>
                      <a:stretch>
                        <a:fillRect/>
                      </a:stretch>
                    </p:blipFill>
                    <p:spPr>
                      <a:xfrm>
                        <a:off x="6294439" y="754064"/>
                        <a:ext cx="5714999" cy="6080047"/>
                      </a:xfrm>
                      <a:prstGeom prst="rect">
                        <a:avLst/>
                      </a:prstGeom>
                      <a:ln>
                        <a:solidFill>
                          <a:schemeClr val="tx1">
                            <a:lumMod val="75000"/>
                          </a:schemeClr>
                        </a:solidFill>
                      </a:ln>
                    </p:spPr>
                  </p:pic>
                </p:oleObj>
              </mc:Fallback>
            </mc:AlternateContent>
          </a:graphicData>
        </a:graphic>
      </p:graphicFrame>
      <p:pic>
        <p:nvPicPr>
          <p:cNvPr id="5" name="Picture 4"/>
          <p:cNvPicPr>
            <a:picLocks noChangeAspect="1"/>
          </p:cNvPicPr>
          <p:nvPr/>
        </p:nvPicPr>
        <p:blipFill>
          <a:blip r:embed="rId5"/>
          <a:stretch>
            <a:fillRect/>
          </a:stretch>
        </p:blipFill>
        <p:spPr>
          <a:xfrm>
            <a:off x="198437" y="754062"/>
            <a:ext cx="5905500" cy="1514475"/>
          </a:xfrm>
          <a:prstGeom prst="rect">
            <a:avLst/>
          </a:prstGeom>
          <a:ln>
            <a:solidFill>
              <a:schemeClr val="tx1">
                <a:lumMod val="75000"/>
              </a:schemeClr>
            </a:solidFill>
          </a:ln>
        </p:spPr>
      </p:pic>
      <p:sp>
        <p:nvSpPr>
          <p:cNvPr id="6" name="Title 2"/>
          <p:cNvSpPr txBox="1">
            <a:spLocks/>
          </p:cNvSpPr>
          <p:nvPr/>
        </p:nvSpPr>
        <p:spPr>
          <a:xfrm>
            <a:off x="2" y="9993"/>
            <a:ext cx="6294437" cy="762000"/>
          </a:xfrm>
          <a:prstGeom prst="rect">
            <a:avLst/>
          </a:prstGeom>
        </p:spPr>
        <p:txBody>
          <a:bodyPr vert="horz" wrap="square" lIns="146274" tIns="91422" rIns="146274" bIns="91422"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3600">
                <a:gradFill>
                  <a:gsLst>
                    <a:gs pos="1250">
                      <a:srgbClr val="505050"/>
                    </a:gs>
                    <a:gs pos="100000">
                      <a:srgbClr val="505050"/>
                    </a:gs>
                  </a:gsLst>
                  <a:lin ang="5400000" scaled="0"/>
                </a:gradFill>
              </a:rPr>
              <a:t>“Projects” Suite </a:t>
            </a:r>
            <a:r>
              <a:rPr sz="3600" err="1">
                <a:gradFill>
                  <a:gsLst>
                    <a:gs pos="1250">
                      <a:srgbClr val="505050"/>
                    </a:gs>
                    <a:gs pos="100000">
                      <a:srgbClr val="505050"/>
                    </a:gs>
                  </a:gsLst>
                  <a:lin ang="5400000" scaled="0"/>
                </a:gradFill>
              </a:rPr>
              <a:t>Nav</a:t>
            </a:r>
            <a:r>
              <a:rPr sz="3600">
                <a:gradFill>
                  <a:gsLst>
                    <a:gs pos="1250">
                      <a:srgbClr val="505050"/>
                    </a:gs>
                    <a:gs pos="100000">
                      <a:srgbClr val="505050"/>
                    </a:gs>
                  </a:gsLst>
                  <a:lin ang="5400000" scaled="0"/>
                </a:gradFill>
              </a:rPr>
              <a:t> link             &gt;</a:t>
            </a:r>
          </a:p>
        </p:txBody>
      </p:sp>
    </p:spTree>
    <p:extLst>
      <p:ext uri="{BB962C8B-B14F-4D97-AF65-F5344CB8AC3E}">
        <p14:creationId xmlns:p14="http://schemas.microsoft.com/office/powerpoint/2010/main" val="3455282903"/>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Luke Humphrey </External_x0020_Speaker>
    <Session_x0020_Code xmlns="2295e2e7-0eeb-498e-8716-217bb2ee6ee3">SPC021</Session_x0020_Code>
    <ProductTaxHTField0 xmlns="2295e2e7-0eeb-498e-8716-217bb2ee6ee3">
      <Terms xmlns="http://schemas.microsoft.com/office/infopath/2007/PartnerControls"/>
    </ProductTaxHTField0>
    <Presentation_x0020_Date xmlns="2295e2e7-0eeb-498e-8716-217bb2ee6ee3">2012-11-15T08:00:00+00:00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Luke Humphrey </Speaker>
    <AverageRating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schemas.microsoft.com/sharepoint/v3"/>
    <ds:schemaRef ds:uri="http://purl.org/dc/terms/"/>
    <ds:schemaRef ds:uri="032d541b-1b4e-4d91-93c7-b10533c52f73"/>
    <ds:schemaRef ds:uri="http://purl.org/dc/elements/1.1/"/>
    <ds:schemaRef ds:uri="http://schemas.microsoft.com/office/infopath/2007/PartnerControls"/>
    <ds:schemaRef ds:uri="http://schemas.openxmlformats.org/package/2006/metadata/core-properties"/>
    <ds:schemaRef ds:uri="http://purl.org/dc/dcmitype/"/>
    <ds:schemaRef ds:uri="230e9df3-be65-4c73-a93b-d1236ebd677e"/>
    <ds:schemaRef ds:uri="http://schemas.microsoft.com/office/2006/documentManagement/types"/>
    <ds:schemaRef ds:uri="2295e2e7-0eeb-498e-8716-217bb2ee6ee3"/>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00056A4F-AC5E-4A06-986C-15588591BC3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SPC2012_Business_Template_16x9</Template>
  <TotalTime>2</TotalTime>
  <Words>6179</Words>
  <Application>Microsoft Office PowerPoint</Application>
  <PresentationFormat>Custom</PresentationFormat>
  <Paragraphs>504</Paragraphs>
  <Slides>52</Slides>
  <Notes>36</Notes>
  <HiddenSlides>1</HiddenSlides>
  <MMClips>0</MMClips>
  <ScaleCrop>false</ScaleCrop>
  <HeadingPairs>
    <vt:vector size="6" baseType="variant">
      <vt:variant>
        <vt:lpstr>Theme</vt:lpstr>
      </vt:variant>
      <vt:variant>
        <vt:i4>4</vt:i4>
      </vt:variant>
      <vt:variant>
        <vt:lpstr>Embedded OLE Servers</vt:lpstr>
      </vt:variant>
      <vt:variant>
        <vt:i4>1</vt:i4>
      </vt:variant>
      <vt:variant>
        <vt:lpstr>Slide Titles</vt:lpstr>
      </vt:variant>
      <vt:variant>
        <vt:i4>52</vt:i4>
      </vt:variant>
    </vt:vector>
  </HeadingPairs>
  <TitlesOfParts>
    <vt:vector size="57" baseType="lpstr">
      <vt:lpstr>SPC2012_Business_Template_16x9</vt:lpstr>
      <vt:lpstr>5-30072_SPC2012_Business_Template_16x9_Light</vt:lpstr>
      <vt:lpstr>5-30072_SPC2012_Business_Template_16x9</vt:lpstr>
      <vt:lpstr>1_5-30072_SPC2012_Business_Template_16x9_Light</vt:lpstr>
      <vt:lpstr>Image</vt:lpstr>
      <vt:lpstr>PowerPoint Presentation</vt:lpstr>
      <vt:lpstr>SPC021 Project Online: Early Adoption Case Studies</vt:lpstr>
      <vt:lpstr>Agenda</vt:lpstr>
      <vt:lpstr>Microsoft early adoption</vt:lpstr>
      <vt:lpstr>Microsoft (internal) tenant planning for Project Online </vt:lpstr>
      <vt:lpstr>Approach</vt:lpstr>
      <vt:lpstr>Sites page</vt:lpstr>
      <vt:lpstr>New site</vt:lpstr>
      <vt:lpstr>Custom Project Portal</vt:lpstr>
      <vt:lpstr>PowerPoint Presentation</vt:lpstr>
      <vt:lpstr>PowerPoint Presentation</vt:lpstr>
      <vt:lpstr>PowerPoint Presentation</vt:lpstr>
      <vt:lpstr>Adding PWA</vt:lpstr>
      <vt:lpstr>Internal Project Community</vt:lpstr>
      <vt:lpstr>Case studies</vt:lpstr>
      <vt:lpstr>Case study Global Partner Services</vt:lpstr>
      <vt:lpstr>Usage scenarios</vt:lpstr>
      <vt:lpstr>Cross-project timeline</vt:lpstr>
      <vt:lpstr>Project Key Performance Indicators (KPIs)</vt:lpstr>
      <vt:lpstr>Resource utilization tracking</vt:lpstr>
      <vt:lpstr>Benefits</vt:lpstr>
      <vt:lpstr>Best practices</vt:lpstr>
      <vt:lpstr>Case study Bing Relevance</vt:lpstr>
      <vt:lpstr>Usage scenarios</vt:lpstr>
      <vt:lpstr>Unified schedule: High-level</vt:lpstr>
      <vt:lpstr>Unified schedule: Drill-down</vt:lpstr>
      <vt:lpstr>Usage scenarios</vt:lpstr>
      <vt:lpstr>Flight management: Custom SP task + alerts</vt:lpstr>
      <vt:lpstr>Flight management: Scheduling/visualization</vt:lpstr>
      <vt:lpstr>Benefits/best practices</vt:lpstr>
      <vt:lpstr>Case study Microsoft IT</vt:lpstr>
      <vt:lpstr>Usage scenarios</vt:lpstr>
      <vt:lpstr>IT Business Process Units</vt:lpstr>
      <vt:lpstr>PWA configuration distributed deployment</vt:lpstr>
      <vt:lpstr>Network Infrastructure Services (NIS) </vt:lpstr>
      <vt:lpstr>NIS Goals </vt:lpstr>
      <vt:lpstr>MSIT Custom PWA Home Page</vt:lpstr>
      <vt:lpstr>UEIT/NIS </vt:lpstr>
      <vt:lpstr>Project charter/status (App) </vt:lpstr>
      <vt:lpstr>Benefits</vt:lpstr>
      <vt:lpstr>Best practices</vt:lpstr>
      <vt:lpstr>Case study External Customers</vt:lpstr>
      <vt:lpstr>Case study External Customers</vt:lpstr>
      <vt:lpstr>Case study External Customers</vt:lpstr>
      <vt:lpstr>Benefits summary</vt:lpstr>
      <vt:lpstr>Best practice summary</vt:lpstr>
      <vt:lpstr>Next steps</vt:lpstr>
      <vt:lpstr>Related sessions</vt:lpstr>
      <vt:lpstr>More</vt:lpstr>
      <vt:lpstr>Q &amp; A</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 Online: Early Adoption Case Studies</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2</cp:revision>
  <dcterms:created xsi:type="dcterms:W3CDTF">2012-11-15T19:26:10Z</dcterms:created>
  <dcterms:modified xsi:type="dcterms:W3CDTF">2012-12-06T18:06:44Z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