
<file path=[Content_Types].xml><?xml version="1.0" encoding="utf-8"?>
<Types xmlns="http://schemas.openxmlformats.org/package/2006/content-types">
  <Default Extension="png" ContentType="image/png"/>
  <Default Extension="emf" ContentType="image/x-emf"/>
  <Default Extension="WMF" ContentType="image/x-w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3.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30" r:id="rId7"/>
  </p:sldMasterIdLst>
  <p:notesMasterIdLst>
    <p:notesMasterId r:id="rId92"/>
  </p:notesMasterIdLst>
  <p:handoutMasterIdLst>
    <p:handoutMasterId r:id="rId93"/>
  </p:handoutMasterIdLst>
  <p:sldIdLst>
    <p:sldId id="1055" r:id="rId8"/>
    <p:sldId id="1057" r:id="rId9"/>
    <p:sldId id="1058" r:id="rId10"/>
    <p:sldId id="1059" r:id="rId11"/>
    <p:sldId id="1060" r:id="rId12"/>
    <p:sldId id="1061" r:id="rId13"/>
    <p:sldId id="1062" r:id="rId14"/>
    <p:sldId id="1063" r:id="rId15"/>
    <p:sldId id="1064" r:id="rId16"/>
    <p:sldId id="1065" r:id="rId17"/>
    <p:sldId id="1066" r:id="rId18"/>
    <p:sldId id="1067" r:id="rId19"/>
    <p:sldId id="1068" r:id="rId20"/>
    <p:sldId id="1069" r:id="rId21"/>
    <p:sldId id="1070" r:id="rId22"/>
    <p:sldId id="1071" r:id="rId23"/>
    <p:sldId id="1072" r:id="rId24"/>
    <p:sldId id="1073" r:id="rId25"/>
    <p:sldId id="1074" r:id="rId26"/>
    <p:sldId id="1075" r:id="rId27"/>
    <p:sldId id="1076" r:id="rId28"/>
    <p:sldId id="1077" r:id="rId29"/>
    <p:sldId id="1078" r:id="rId30"/>
    <p:sldId id="1079" r:id="rId31"/>
    <p:sldId id="1080" r:id="rId32"/>
    <p:sldId id="1081" r:id="rId33"/>
    <p:sldId id="1082" r:id="rId34"/>
    <p:sldId id="1083" r:id="rId35"/>
    <p:sldId id="1084" r:id="rId36"/>
    <p:sldId id="1085" r:id="rId37"/>
    <p:sldId id="1086" r:id="rId38"/>
    <p:sldId id="1087" r:id="rId39"/>
    <p:sldId id="1088" r:id="rId40"/>
    <p:sldId id="1089" r:id="rId41"/>
    <p:sldId id="1090" r:id="rId42"/>
    <p:sldId id="1091" r:id="rId43"/>
    <p:sldId id="1092" r:id="rId44"/>
    <p:sldId id="1093" r:id="rId45"/>
    <p:sldId id="1094" r:id="rId46"/>
    <p:sldId id="1095" r:id="rId47"/>
    <p:sldId id="1096" r:id="rId48"/>
    <p:sldId id="1097" r:id="rId49"/>
    <p:sldId id="1098" r:id="rId50"/>
    <p:sldId id="1099" r:id="rId51"/>
    <p:sldId id="1100" r:id="rId52"/>
    <p:sldId id="1101" r:id="rId53"/>
    <p:sldId id="1102" r:id="rId54"/>
    <p:sldId id="1103" r:id="rId55"/>
    <p:sldId id="1104" r:id="rId56"/>
    <p:sldId id="1105" r:id="rId57"/>
    <p:sldId id="1106" r:id="rId58"/>
    <p:sldId id="1107" r:id="rId59"/>
    <p:sldId id="1108" r:id="rId60"/>
    <p:sldId id="1109" r:id="rId61"/>
    <p:sldId id="1110" r:id="rId62"/>
    <p:sldId id="1111" r:id="rId63"/>
    <p:sldId id="1112" r:id="rId64"/>
    <p:sldId id="1113" r:id="rId65"/>
    <p:sldId id="1114" r:id="rId66"/>
    <p:sldId id="1115" r:id="rId67"/>
    <p:sldId id="1116" r:id="rId68"/>
    <p:sldId id="1117" r:id="rId69"/>
    <p:sldId id="1118" r:id="rId70"/>
    <p:sldId id="1119" r:id="rId71"/>
    <p:sldId id="1120" r:id="rId72"/>
    <p:sldId id="1121" r:id="rId73"/>
    <p:sldId id="1122" r:id="rId74"/>
    <p:sldId id="1123" r:id="rId75"/>
    <p:sldId id="1124" r:id="rId76"/>
    <p:sldId id="1125" r:id="rId77"/>
    <p:sldId id="1126" r:id="rId78"/>
    <p:sldId id="1127" r:id="rId79"/>
    <p:sldId id="1128" r:id="rId80"/>
    <p:sldId id="1129" r:id="rId81"/>
    <p:sldId id="1130" r:id="rId82"/>
    <p:sldId id="1131" r:id="rId83"/>
    <p:sldId id="1132" r:id="rId84"/>
    <p:sldId id="1133" r:id="rId85"/>
    <p:sldId id="1134" r:id="rId86"/>
    <p:sldId id="1135" r:id="rId87"/>
    <p:sldId id="1136" r:id="rId88"/>
    <p:sldId id="1137" r:id="rId89"/>
    <p:sldId id="1139" r:id="rId90"/>
    <p:sldId id="1138" r:id="rId91"/>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815" autoAdjust="0"/>
    <p:restoredTop sz="95238" autoAdjust="0"/>
  </p:normalViewPr>
  <p:slideViewPr>
    <p:cSldViewPr>
      <p:cViewPr>
        <p:scale>
          <a:sx n="118" d="100"/>
          <a:sy n="118" d="100"/>
        </p:scale>
        <p:origin x="-72"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91439" cy="91439"/>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slide" Target="slides/slide48.xml"/><Relationship Id="rId63" Type="http://schemas.openxmlformats.org/officeDocument/2006/relationships/slide" Target="slides/slide56.xml"/><Relationship Id="rId68" Type="http://schemas.openxmlformats.org/officeDocument/2006/relationships/slide" Target="slides/slide61.xml"/><Relationship Id="rId76" Type="http://schemas.openxmlformats.org/officeDocument/2006/relationships/slide" Target="slides/slide69.xml"/><Relationship Id="rId84" Type="http://schemas.openxmlformats.org/officeDocument/2006/relationships/slide" Target="slides/slide77.xml"/><Relationship Id="rId89" Type="http://schemas.openxmlformats.org/officeDocument/2006/relationships/slide" Target="slides/slide82.xml"/><Relationship Id="rId97" Type="http://schemas.openxmlformats.org/officeDocument/2006/relationships/theme" Target="theme/theme1.xml"/><Relationship Id="rId7" Type="http://schemas.openxmlformats.org/officeDocument/2006/relationships/slideMaster" Target="slideMasters/slideMaster4.xml"/><Relationship Id="rId71" Type="http://schemas.openxmlformats.org/officeDocument/2006/relationships/slide" Target="slides/slide64.xml"/><Relationship Id="rId92"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slide" Target="slides/slide59.xml"/><Relationship Id="rId74" Type="http://schemas.openxmlformats.org/officeDocument/2006/relationships/slide" Target="slides/slide67.xml"/><Relationship Id="rId79" Type="http://schemas.openxmlformats.org/officeDocument/2006/relationships/slide" Target="slides/slide72.xml"/><Relationship Id="rId87" Type="http://schemas.openxmlformats.org/officeDocument/2006/relationships/slide" Target="slides/slide80.xml"/><Relationship Id="rId5" Type="http://schemas.openxmlformats.org/officeDocument/2006/relationships/slideMaster" Target="slideMasters/slideMaster2.xml"/><Relationship Id="rId61" Type="http://schemas.openxmlformats.org/officeDocument/2006/relationships/slide" Target="slides/slide54.xml"/><Relationship Id="rId82" Type="http://schemas.openxmlformats.org/officeDocument/2006/relationships/slide" Target="slides/slide75.xml"/><Relationship Id="rId90" Type="http://schemas.openxmlformats.org/officeDocument/2006/relationships/slide" Target="slides/slide83.xml"/><Relationship Id="rId95" Type="http://schemas.openxmlformats.org/officeDocument/2006/relationships/presProps" Target="presProps.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slide" Target="slides/slide70.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slide" Target="slides/slide73.xml"/><Relationship Id="rId85" Type="http://schemas.openxmlformats.org/officeDocument/2006/relationships/slide" Target="slides/slide78.xml"/><Relationship Id="rId93" Type="http://schemas.openxmlformats.org/officeDocument/2006/relationships/handoutMaster" Target="handoutMasters/handoutMaster1.xml"/><Relationship Id="rId98"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slide" Target="slides/slide76.xml"/><Relationship Id="rId88" Type="http://schemas.openxmlformats.org/officeDocument/2006/relationships/slide" Target="slides/slide81.xml"/><Relationship Id="rId91" Type="http://schemas.openxmlformats.org/officeDocument/2006/relationships/slide" Target="slides/slide84.xml"/><Relationship Id="rId9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slide" Target="slides/slide79.xml"/><Relationship Id="rId94"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E6CB6D2-05F2-486E-BEBA-C5A63F06494D}" type="doc">
      <dgm:prSet loTypeId="urn:microsoft.com/office/officeart/2005/8/layout/hProcess11" loCatId="process" qsTypeId="urn:microsoft.com/office/officeart/2005/8/quickstyle/simple1" qsCatId="simple" csTypeId="urn:microsoft.com/office/officeart/2005/8/colors/accent0_3" csCatId="mainScheme" phldr="1"/>
      <dgm:spPr/>
      <dgm:t>
        <a:bodyPr/>
        <a:lstStyle/>
        <a:p>
          <a:endParaRPr lang="en-US"/>
        </a:p>
      </dgm:t>
    </dgm:pt>
    <dgm:pt modelId="{E0EC8FF8-249F-4171-9FC3-6C7F80D8B335}">
      <dgm:prSet custT="1"/>
      <dgm:spPr/>
      <dgm:t>
        <a:bodyPr/>
        <a:lstStyle/>
        <a:p>
          <a:pPr rtl="0"/>
          <a:r>
            <a:rPr lang="en-US" sz="1800" dirty="0" smtClean="0"/>
            <a:t>Create</a:t>
          </a:r>
          <a:endParaRPr lang="en-US" sz="1200" dirty="0"/>
        </a:p>
      </dgm:t>
    </dgm:pt>
    <dgm:pt modelId="{F3BB1918-B67D-4E65-9F07-13282126DC5B}" type="parTrans" cxnId="{B0BF1B87-A899-404D-A98D-BEDB916BC485}">
      <dgm:prSet/>
      <dgm:spPr/>
      <dgm:t>
        <a:bodyPr/>
        <a:lstStyle/>
        <a:p>
          <a:endParaRPr lang="en-US"/>
        </a:p>
      </dgm:t>
    </dgm:pt>
    <dgm:pt modelId="{2C850B2C-5BCF-4ABC-B3CF-123631819661}" type="sibTrans" cxnId="{B0BF1B87-A899-404D-A98D-BEDB916BC485}">
      <dgm:prSet/>
      <dgm:spPr/>
      <dgm:t>
        <a:bodyPr/>
        <a:lstStyle/>
        <a:p>
          <a:endParaRPr lang="en-US"/>
        </a:p>
      </dgm:t>
    </dgm:pt>
    <dgm:pt modelId="{A0F6ED6A-3F2E-4174-89EE-F2A5EA68A72E}">
      <dgm:prSet custT="1"/>
      <dgm:spPr/>
      <dgm:t>
        <a:bodyPr/>
        <a:lstStyle/>
        <a:p>
          <a:pPr rtl="0"/>
          <a:r>
            <a:rPr lang="en-US" sz="1800" dirty="0" smtClean="0"/>
            <a:t>Collaborate</a:t>
          </a:r>
          <a:endParaRPr lang="en-US" sz="1200" dirty="0"/>
        </a:p>
      </dgm:t>
    </dgm:pt>
    <dgm:pt modelId="{451CFB7C-8D57-484C-8E56-F242361A8BC2}" type="parTrans" cxnId="{EEE8DAA8-2235-432F-AA58-8997D3360965}">
      <dgm:prSet/>
      <dgm:spPr/>
      <dgm:t>
        <a:bodyPr/>
        <a:lstStyle/>
        <a:p>
          <a:endParaRPr lang="en-US"/>
        </a:p>
      </dgm:t>
    </dgm:pt>
    <dgm:pt modelId="{2B55B64C-4B61-41FA-A794-834078B2FFEB}" type="sibTrans" cxnId="{EEE8DAA8-2235-432F-AA58-8997D3360965}">
      <dgm:prSet/>
      <dgm:spPr/>
      <dgm:t>
        <a:bodyPr/>
        <a:lstStyle/>
        <a:p>
          <a:endParaRPr lang="en-US"/>
        </a:p>
      </dgm:t>
    </dgm:pt>
    <dgm:pt modelId="{E1F30A8E-DD5D-41B8-828E-3F036EBFB8D7}">
      <dgm:prSet custT="1"/>
      <dgm:spPr/>
      <dgm:t>
        <a:bodyPr/>
        <a:lstStyle/>
        <a:p>
          <a:pPr rtl="0"/>
          <a:r>
            <a:rPr lang="en-US" sz="1800" dirty="0" smtClean="0"/>
            <a:t>Review</a:t>
          </a:r>
          <a:endParaRPr lang="en-US" sz="1200" dirty="0"/>
        </a:p>
      </dgm:t>
    </dgm:pt>
    <dgm:pt modelId="{17EBC58A-B25F-410C-B11C-5C74326A5049}" type="parTrans" cxnId="{36A81F90-A07B-43C6-8983-54F6570BF9A7}">
      <dgm:prSet/>
      <dgm:spPr/>
      <dgm:t>
        <a:bodyPr/>
        <a:lstStyle/>
        <a:p>
          <a:endParaRPr lang="en-US"/>
        </a:p>
      </dgm:t>
    </dgm:pt>
    <dgm:pt modelId="{2A292690-8030-4A46-BEFE-D08A84CA690F}" type="sibTrans" cxnId="{36A81F90-A07B-43C6-8983-54F6570BF9A7}">
      <dgm:prSet/>
      <dgm:spPr/>
      <dgm:t>
        <a:bodyPr/>
        <a:lstStyle/>
        <a:p>
          <a:endParaRPr lang="en-US"/>
        </a:p>
      </dgm:t>
    </dgm:pt>
    <dgm:pt modelId="{80808A04-4DD4-4501-B8B0-A4FE9F2D71D1}">
      <dgm:prSet custT="1"/>
      <dgm:spPr/>
      <dgm:t>
        <a:bodyPr/>
        <a:lstStyle/>
        <a:p>
          <a:pPr rtl="0"/>
          <a:r>
            <a:rPr lang="en-US" sz="1800" dirty="0" smtClean="0"/>
            <a:t>Approve</a:t>
          </a:r>
          <a:endParaRPr lang="en-US" sz="1200" dirty="0"/>
        </a:p>
      </dgm:t>
    </dgm:pt>
    <dgm:pt modelId="{AA189306-6920-40C9-B2F3-4E63E7D2B9C5}" type="parTrans" cxnId="{0006B272-C675-47C9-B36B-D8005A36B94D}">
      <dgm:prSet/>
      <dgm:spPr/>
      <dgm:t>
        <a:bodyPr/>
        <a:lstStyle/>
        <a:p>
          <a:endParaRPr lang="en-US"/>
        </a:p>
      </dgm:t>
    </dgm:pt>
    <dgm:pt modelId="{BB71A482-1B66-4CDC-9B91-2F123DE0ABA6}" type="sibTrans" cxnId="{0006B272-C675-47C9-B36B-D8005A36B94D}">
      <dgm:prSet/>
      <dgm:spPr/>
      <dgm:t>
        <a:bodyPr/>
        <a:lstStyle/>
        <a:p>
          <a:endParaRPr lang="en-US"/>
        </a:p>
      </dgm:t>
    </dgm:pt>
    <dgm:pt modelId="{8F34BB11-35A4-474F-BD82-7F32D18A0055}">
      <dgm:prSet custT="1"/>
      <dgm:spPr/>
      <dgm:t>
        <a:bodyPr/>
        <a:lstStyle/>
        <a:p>
          <a:pPr rtl="0"/>
          <a:r>
            <a:rPr lang="en-US" sz="1800" dirty="0" smtClean="0"/>
            <a:t>Publish/</a:t>
          </a:r>
        </a:p>
        <a:p>
          <a:pPr rtl="0"/>
          <a:r>
            <a:rPr lang="en-US" sz="1800" dirty="0" smtClean="0"/>
            <a:t>Declare</a:t>
          </a:r>
          <a:endParaRPr lang="en-US" sz="1800" dirty="0"/>
        </a:p>
      </dgm:t>
    </dgm:pt>
    <dgm:pt modelId="{1F29388B-2FBE-49E5-9A25-95884AECD851}" type="parTrans" cxnId="{7F5524C4-CBD3-4300-9ABF-48AD5F0F92F5}">
      <dgm:prSet/>
      <dgm:spPr/>
      <dgm:t>
        <a:bodyPr/>
        <a:lstStyle/>
        <a:p>
          <a:endParaRPr lang="en-US"/>
        </a:p>
      </dgm:t>
    </dgm:pt>
    <dgm:pt modelId="{34019FF0-70DC-4360-AAF8-F22C9C6C2FBC}" type="sibTrans" cxnId="{7F5524C4-CBD3-4300-9ABF-48AD5F0F92F5}">
      <dgm:prSet/>
      <dgm:spPr/>
      <dgm:t>
        <a:bodyPr/>
        <a:lstStyle/>
        <a:p>
          <a:endParaRPr lang="en-US"/>
        </a:p>
      </dgm:t>
    </dgm:pt>
    <dgm:pt modelId="{C203562F-F8BA-43E2-BB62-0F7CC01D40E6}">
      <dgm:prSet custT="1"/>
      <dgm:spPr/>
      <dgm:t>
        <a:bodyPr/>
        <a:lstStyle/>
        <a:p>
          <a:pPr rtl="0"/>
          <a:r>
            <a:rPr lang="en-US" sz="1800" dirty="0" smtClean="0"/>
            <a:t>Expire</a:t>
          </a:r>
          <a:endParaRPr lang="en-US" sz="1800" dirty="0"/>
        </a:p>
      </dgm:t>
    </dgm:pt>
    <dgm:pt modelId="{2666D83E-4BD4-460A-910D-BB22894A760B}" type="parTrans" cxnId="{5CCE7379-D098-496E-86EC-E859A8F8F6F5}">
      <dgm:prSet/>
      <dgm:spPr/>
      <dgm:t>
        <a:bodyPr/>
        <a:lstStyle/>
        <a:p>
          <a:endParaRPr lang="en-US"/>
        </a:p>
      </dgm:t>
    </dgm:pt>
    <dgm:pt modelId="{4C8DD786-2B6D-4776-A356-16B78CA81DBA}" type="sibTrans" cxnId="{5CCE7379-D098-496E-86EC-E859A8F8F6F5}">
      <dgm:prSet/>
      <dgm:spPr/>
      <dgm:t>
        <a:bodyPr/>
        <a:lstStyle/>
        <a:p>
          <a:endParaRPr lang="en-US"/>
        </a:p>
      </dgm:t>
    </dgm:pt>
    <dgm:pt modelId="{37B87D54-C137-4A47-BDE9-037CD67AC629}">
      <dgm:prSet custT="1"/>
      <dgm:spPr/>
      <dgm:t>
        <a:bodyPr/>
        <a:lstStyle/>
        <a:p>
          <a:pPr rtl="0"/>
          <a:r>
            <a:rPr lang="en-US" sz="1800" dirty="0" smtClean="0"/>
            <a:t>Archive/</a:t>
          </a:r>
        </a:p>
        <a:p>
          <a:pPr rtl="0"/>
          <a:r>
            <a:rPr lang="en-US" sz="1800" dirty="0" smtClean="0"/>
            <a:t>Destroy</a:t>
          </a:r>
          <a:endParaRPr lang="en-US" sz="1800" dirty="0"/>
        </a:p>
      </dgm:t>
    </dgm:pt>
    <dgm:pt modelId="{5968CC02-A9CE-4D1D-B169-82648BF64C5A}" type="parTrans" cxnId="{C65FFBB9-A90F-4835-BE71-06E49858AE80}">
      <dgm:prSet/>
      <dgm:spPr/>
      <dgm:t>
        <a:bodyPr/>
        <a:lstStyle/>
        <a:p>
          <a:endParaRPr lang="en-US"/>
        </a:p>
      </dgm:t>
    </dgm:pt>
    <dgm:pt modelId="{798AC8E9-2650-4B90-8300-F439E7E6B460}" type="sibTrans" cxnId="{C65FFBB9-A90F-4835-BE71-06E49858AE80}">
      <dgm:prSet/>
      <dgm:spPr/>
      <dgm:t>
        <a:bodyPr/>
        <a:lstStyle/>
        <a:p>
          <a:endParaRPr lang="en-US"/>
        </a:p>
      </dgm:t>
    </dgm:pt>
    <dgm:pt modelId="{824EC378-46B2-4261-9DC2-B70D5AC7E67B}" type="pres">
      <dgm:prSet presAssocID="{6E6CB6D2-05F2-486E-BEBA-C5A63F06494D}" presName="Name0" presStyleCnt="0">
        <dgm:presLayoutVars>
          <dgm:dir/>
          <dgm:resizeHandles val="exact"/>
        </dgm:presLayoutVars>
      </dgm:prSet>
      <dgm:spPr/>
      <dgm:t>
        <a:bodyPr/>
        <a:lstStyle/>
        <a:p>
          <a:endParaRPr lang="en-US"/>
        </a:p>
      </dgm:t>
    </dgm:pt>
    <dgm:pt modelId="{C798FBCB-8E26-41C6-9069-D463543C1B7E}" type="pres">
      <dgm:prSet presAssocID="{6E6CB6D2-05F2-486E-BEBA-C5A63F06494D}" presName="arrow" presStyleLbl="bgShp" presStyleIdx="0" presStyleCnt="1"/>
      <dgm:spPr/>
      <dgm:t>
        <a:bodyPr/>
        <a:lstStyle/>
        <a:p>
          <a:endParaRPr lang="en-US"/>
        </a:p>
      </dgm:t>
    </dgm:pt>
    <dgm:pt modelId="{F598FE15-E947-4011-96C4-F5F68F66D324}" type="pres">
      <dgm:prSet presAssocID="{6E6CB6D2-05F2-486E-BEBA-C5A63F06494D}" presName="points" presStyleCnt="0"/>
      <dgm:spPr/>
      <dgm:t>
        <a:bodyPr/>
        <a:lstStyle/>
        <a:p>
          <a:endParaRPr lang="en-US"/>
        </a:p>
      </dgm:t>
    </dgm:pt>
    <dgm:pt modelId="{86E014AF-BD9A-4F71-B67D-DA5E48D45FA7}" type="pres">
      <dgm:prSet presAssocID="{E0EC8FF8-249F-4171-9FC3-6C7F80D8B335}" presName="compositeA" presStyleCnt="0"/>
      <dgm:spPr/>
      <dgm:t>
        <a:bodyPr/>
        <a:lstStyle/>
        <a:p>
          <a:endParaRPr lang="en-US"/>
        </a:p>
      </dgm:t>
    </dgm:pt>
    <dgm:pt modelId="{55DFB248-F1BF-4133-873D-BB5721CA4BCF}" type="pres">
      <dgm:prSet presAssocID="{E0EC8FF8-249F-4171-9FC3-6C7F80D8B335}" presName="textA" presStyleLbl="revTx" presStyleIdx="0" presStyleCnt="7">
        <dgm:presLayoutVars>
          <dgm:bulletEnabled val="1"/>
        </dgm:presLayoutVars>
      </dgm:prSet>
      <dgm:spPr/>
      <dgm:t>
        <a:bodyPr/>
        <a:lstStyle/>
        <a:p>
          <a:endParaRPr lang="en-US"/>
        </a:p>
      </dgm:t>
    </dgm:pt>
    <dgm:pt modelId="{3735808E-6888-4AE7-AE1B-E94261A9AC0C}" type="pres">
      <dgm:prSet presAssocID="{E0EC8FF8-249F-4171-9FC3-6C7F80D8B335}" presName="circleA" presStyleLbl="node1" presStyleIdx="0" presStyleCnt="7"/>
      <dgm:spPr/>
      <dgm:t>
        <a:bodyPr/>
        <a:lstStyle/>
        <a:p>
          <a:endParaRPr lang="en-US"/>
        </a:p>
      </dgm:t>
    </dgm:pt>
    <dgm:pt modelId="{D33BA506-C821-413E-820B-FF13875D23FD}" type="pres">
      <dgm:prSet presAssocID="{E0EC8FF8-249F-4171-9FC3-6C7F80D8B335}" presName="spaceA" presStyleCnt="0"/>
      <dgm:spPr/>
      <dgm:t>
        <a:bodyPr/>
        <a:lstStyle/>
        <a:p>
          <a:endParaRPr lang="en-US"/>
        </a:p>
      </dgm:t>
    </dgm:pt>
    <dgm:pt modelId="{699FC3BF-3494-41BC-AD24-62D0399ADB0E}" type="pres">
      <dgm:prSet presAssocID="{2C850B2C-5BCF-4ABC-B3CF-123631819661}" presName="space" presStyleCnt="0"/>
      <dgm:spPr/>
      <dgm:t>
        <a:bodyPr/>
        <a:lstStyle/>
        <a:p>
          <a:endParaRPr lang="en-US"/>
        </a:p>
      </dgm:t>
    </dgm:pt>
    <dgm:pt modelId="{D892FA4D-1F01-4F72-93D6-198AFDEB70E8}" type="pres">
      <dgm:prSet presAssocID="{A0F6ED6A-3F2E-4174-89EE-F2A5EA68A72E}" presName="compositeB" presStyleCnt="0"/>
      <dgm:spPr/>
      <dgm:t>
        <a:bodyPr/>
        <a:lstStyle/>
        <a:p>
          <a:endParaRPr lang="en-US"/>
        </a:p>
      </dgm:t>
    </dgm:pt>
    <dgm:pt modelId="{9E529CC4-B41D-487E-B5C0-B3E948F9DF4C}" type="pres">
      <dgm:prSet presAssocID="{A0F6ED6A-3F2E-4174-89EE-F2A5EA68A72E}" presName="textB" presStyleLbl="revTx" presStyleIdx="1" presStyleCnt="7" custScaleX="124941">
        <dgm:presLayoutVars>
          <dgm:bulletEnabled val="1"/>
        </dgm:presLayoutVars>
      </dgm:prSet>
      <dgm:spPr/>
      <dgm:t>
        <a:bodyPr/>
        <a:lstStyle/>
        <a:p>
          <a:endParaRPr lang="en-US"/>
        </a:p>
      </dgm:t>
    </dgm:pt>
    <dgm:pt modelId="{51A7B79F-E456-4249-8565-B2F4BD0933DA}" type="pres">
      <dgm:prSet presAssocID="{A0F6ED6A-3F2E-4174-89EE-F2A5EA68A72E}" presName="circleB" presStyleLbl="node1" presStyleIdx="1" presStyleCnt="7"/>
      <dgm:spPr/>
      <dgm:t>
        <a:bodyPr/>
        <a:lstStyle/>
        <a:p>
          <a:endParaRPr lang="en-US"/>
        </a:p>
      </dgm:t>
    </dgm:pt>
    <dgm:pt modelId="{8D9E60DE-2070-4832-8635-3CCCDBCE9532}" type="pres">
      <dgm:prSet presAssocID="{A0F6ED6A-3F2E-4174-89EE-F2A5EA68A72E}" presName="spaceB" presStyleCnt="0"/>
      <dgm:spPr/>
      <dgm:t>
        <a:bodyPr/>
        <a:lstStyle/>
        <a:p>
          <a:endParaRPr lang="en-US"/>
        </a:p>
      </dgm:t>
    </dgm:pt>
    <dgm:pt modelId="{D0328EAF-E77D-410E-8E3B-241E3ABD10DF}" type="pres">
      <dgm:prSet presAssocID="{2B55B64C-4B61-41FA-A794-834078B2FFEB}" presName="space" presStyleCnt="0"/>
      <dgm:spPr/>
      <dgm:t>
        <a:bodyPr/>
        <a:lstStyle/>
        <a:p>
          <a:endParaRPr lang="en-US"/>
        </a:p>
      </dgm:t>
    </dgm:pt>
    <dgm:pt modelId="{B3A3E35E-46F5-4316-B2D0-6C35D3A26844}" type="pres">
      <dgm:prSet presAssocID="{E1F30A8E-DD5D-41B8-828E-3F036EBFB8D7}" presName="compositeA" presStyleCnt="0"/>
      <dgm:spPr/>
      <dgm:t>
        <a:bodyPr/>
        <a:lstStyle/>
        <a:p>
          <a:endParaRPr lang="en-US"/>
        </a:p>
      </dgm:t>
    </dgm:pt>
    <dgm:pt modelId="{9A686E6E-BC77-4DC6-8BC2-989DCE9A9651}" type="pres">
      <dgm:prSet presAssocID="{E1F30A8E-DD5D-41B8-828E-3F036EBFB8D7}" presName="textA" presStyleLbl="revTx" presStyleIdx="2" presStyleCnt="7">
        <dgm:presLayoutVars>
          <dgm:bulletEnabled val="1"/>
        </dgm:presLayoutVars>
      </dgm:prSet>
      <dgm:spPr/>
      <dgm:t>
        <a:bodyPr/>
        <a:lstStyle/>
        <a:p>
          <a:endParaRPr lang="en-US"/>
        </a:p>
      </dgm:t>
    </dgm:pt>
    <dgm:pt modelId="{E43F0F52-3BF9-4782-8663-877A1900995F}" type="pres">
      <dgm:prSet presAssocID="{E1F30A8E-DD5D-41B8-828E-3F036EBFB8D7}" presName="circleA" presStyleLbl="node1" presStyleIdx="2" presStyleCnt="7"/>
      <dgm:spPr/>
      <dgm:t>
        <a:bodyPr/>
        <a:lstStyle/>
        <a:p>
          <a:endParaRPr lang="en-US"/>
        </a:p>
      </dgm:t>
    </dgm:pt>
    <dgm:pt modelId="{6AA063BE-C46C-4CA3-A224-AEE507EE55DE}" type="pres">
      <dgm:prSet presAssocID="{E1F30A8E-DD5D-41B8-828E-3F036EBFB8D7}" presName="spaceA" presStyleCnt="0"/>
      <dgm:spPr/>
      <dgm:t>
        <a:bodyPr/>
        <a:lstStyle/>
        <a:p>
          <a:endParaRPr lang="en-US"/>
        </a:p>
      </dgm:t>
    </dgm:pt>
    <dgm:pt modelId="{F990BD31-0510-4B4F-89D8-9A8E35764970}" type="pres">
      <dgm:prSet presAssocID="{2A292690-8030-4A46-BEFE-D08A84CA690F}" presName="space" presStyleCnt="0"/>
      <dgm:spPr/>
      <dgm:t>
        <a:bodyPr/>
        <a:lstStyle/>
        <a:p>
          <a:endParaRPr lang="en-US"/>
        </a:p>
      </dgm:t>
    </dgm:pt>
    <dgm:pt modelId="{C202F25D-B14F-4146-865C-87DCA32C7B8E}" type="pres">
      <dgm:prSet presAssocID="{80808A04-4DD4-4501-B8B0-A4FE9F2D71D1}" presName="compositeB" presStyleCnt="0"/>
      <dgm:spPr/>
      <dgm:t>
        <a:bodyPr/>
        <a:lstStyle/>
        <a:p>
          <a:endParaRPr lang="en-US"/>
        </a:p>
      </dgm:t>
    </dgm:pt>
    <dgm:pt modelId="{2076F26D-FF7C-41D0-AE28-B4CA2196199D}" type="pres">
      <dgm:prSet presAssocID="{80808A04-4DD4-4501-B8B0-A4FE9F2D71D1}" presName="textB" presStyleLbl="revTx" presStyleIdx="3" presStyleCnt="7">
        <dgm:presLayoutVars>
          <dgm:bulletEnabled val="1"/>
        </dgm:presLayoutVars>
      </dgm:prSet>
      <dgm:spPr/>
      <dgm:t>
        <a:bodyPr/>
        <a:lstStyle/>
        <a:p>
          <a:endParaRPr lang="en-US"/>
        </a:p>
      </dgm:t>
    </dgm:pt>
    <dgm:pt modelId="{5AAE6FE6-D6D2-46B2-BAB4-43F69AA107E7}" type="pres">
      <dgm:prSet presAssocID="{80808A04-4DD4-4501-B8B0-A4FE9F2D71D1}" presName="circleB" presStyleLbl="node1" presStyleIdx="3" presStyleCnt="7"/>
      <dgm:spPr/>
      <dgm:t>
        <a:bodyPr/>
        <a:lstStyle/>
        <a:p>
          <a:endParaRPr lang="en-US"/>
        </a:p>
      </dgm:t>
    </dgm:pt>
    <dgm:pt modelId="{A4D73397-0937-4587-AD28-0E9590DDED09}" type="pres">
      <dgm:prSet presAssocID="{80808A04-4DD4-4501-B8B0-A4FE9F2D71D1}" presName="spaceB" presStyleCnt="0"/>
      <dgm:spPr/>
      <dgm:t>
        <a:bodyPr/>
        <a:lstStyle/>
        <a:p>
          <a:endParaRPr lang="en-US"/>
        </a:p>
      </dgm:t>
    </dgm:pt>
    <dgm:pt modelId="{972F502B-F39D-42AD-AF4C-36EA8B8E9ACA}" type="pres">
      <dgm:prSet presAssocID="{BB71A482-1B66-4CDC-9B91-2F123DE0ABA6}" presName="space" presStyleCnt="0"/>
      <dgm:spPr/>
      <dgm:t>
        <a:bodyPr/>
        <a:lstStyle/>
        <a:p>
          <a:endParaRPr lang="en-US"/>
        </a:p>
      </dgm:t>
    </dgm:pt>
    <dgm:pt modelId="{B4FF7230-C9C3-4E4F-A536-22B513BA58B9}" type="pres">
      <dgm:prSet presAssocID="{8F34BB11-35A4-474F-BD82-7F32D18A0055}" presName="compositeA" presStyleCnt="0"/>
      <dgm:spPr/>
      <dgm:t>
        <a:bodyPr/>
        <a:lstStyle/>
        <a:p>
          <a:endParaRPr lang="en-US"/>
        </a:p>
      </dgm:t>
    </dgm:pt>
    <dgm:pt modelId="{293B7C10-EFA5-406F-8F5A-6CD301776A46}" type="pres">
      <dgm:prSet presAssocID="{8F34BB11-35A4-474F-BD82-7F32D18A0055}" presName="textA" presStyleLbl="revTx" presStyleIdx="4" presStyleCnt="7">
        <dgm:presLayoutVars>
          <dgm:bulletEnabled val="1"/>
        </dgm:presLayoutVars>
      </dgm:prSet>
      <dgm:spPr/>
      <dgm:t>
        <a:bodyPr/>
        <a:lstStyle/>
        <a:p>
          <a:endParaRPr lang="en-US"/>
        </a:p>
      </dgm:t>
    </dgm:pt>
    <dgm:pt modelId="{688D7E7E-6244-4891-8B91-ABE5F5D9E22D}" type="pres">
      <dgm:prSet presAssocID="{8F34BB11-35A4-474F-BD82-7F32D18A0055}" presName="circleA" presStyleLbl="node1" presStyleIdx="4" presStyleCnt="7"/>
      <dgm:spPr/>
      <dgm:t>
        <a:bodyPr/>
        <a:lstStyle/>
        <a:p>
          <a:endParaRPr lang="en-US"/>
        </a:p>
      </dgm:t>
    </dgm:pt>
    <dgm:pt modelId="{734A78B8-3C6C-4E8B-B8A2-408F7C392D01}" type="pres">
      <dgm:prSet presAssocID="{8F34BB11-35A4-474F-BD82-7F32D18A0055}" presName="spaceA" presStyleCnt="0"/>
      <dgm:spPr/>
      <dgm:t>
        <a:bodyPr/>
        <a:lstStyle/>
        <a:p>
          <a:endParaRPr lang="en-US"/>
        </a:p>
      </dgm:t>
    </dgm:pt>
    <dgm:pt modelId="{50D50465-9D9C-4B90-8608-A5C275A344E8}" type="pres">
      <dgm:prSet presAssocID="{34019FF0-70DC-4360-AAF8-F22C9C6C2FBC}" presName="space" presStyleCnt="0"/>
      <dgm:spPr/>
      <dgm:t>
        <a:bodyPr/>
        <a:lstStyle/>
        <a:p>
          <a:endParaRPr lang="en-US"/>
        </a:p>
      </dgm:t>
    </dgm:pt>
    <dgm:pt modelId="{9AFD5DB1-4D25-42EA-AF3C-0DCEA6C0ABA3}" type="pres">
      <dgm:prSet presAssocID="{C203562F-F8BA-43E2-BB62-0F7CC01D40E6}" presName="compositeB" presStyleCnt="0"/>
      <dgm:spPr/>
      <dgm:t>
        <a:bodyPr/>
        <a:lstStyle/>
        <a:p>
          <a:endParaRPr lang="en-US"/>
        </a:p>
      </dgm:t>
    </dgm:pt>
    <dgm:pt modelId="{8E75B6F9-5A04-46E6-A961-4BD9A4D3BBF0}" type="pres">
      <dgm:prSet presAssocID="{C203562F-F8BA-43E2-BB62-0F7CC01D40E6}" presName="textB" presStyleLbl="revTx" presStyleIdx="5" presStyleCnt="7">
        <dgm:presLayoutVars>
          <dgm:bulletEnabled val="1"/>
        </dgm:presLayoutVars>
      </dgm:prSet>
      <dgm:spPr/>
      <dgm:t>
        <a:bodyPr/>
        <a:lstStyle/>
        <a:p>
          <a:endParaRPr lang="en-US"/>
        </a:p>
      </dgm:t>
    </dgm:pt>
    <dgm:pt modelId="{F71E4C1A-8069-4629-987C-97EEFFD78DEC}" type="pres">
      <dgm:prSet presAssocID="{C203562F-F8BA-43E2-BB62-0F7CC01D40E6}" presName="circleB" presStyleLbl="node1" presStyleIdx="5" presStyleCnt="7"/>
      <dgm:spPr/>
      <dgm:t>
        <a:bodyPr/>
        <a:lstStyle/>
        <a:p>
          <a:endParaRPr lang="en-US"/>
        </a:p>
      </dgm:t>
    </dgm:pt>
    <dgm:pt modelId="{72AA8DFC-DABF-467D-A859-EA542D11A334}" type="pres">
      <dgm:prSet presAssocID="{C203562F-F8BA-43E2-BB62-0F7CC01D40E6}" presName="spaceB" presStyleCnt="0"/>
      <dgm:spPr/>
      <dgm:t>
        <a:bodyPr/>
        <a:lstStyle/>
        <a:p>
          <a:endParaRPr lang="en-US"/>
        </a:p>
      </dgm:t>
    </dgm:pt>
    <dgm:pt modelId="{728E27AD-106E-491B-85A8-9D9C8141C0BF}" type="pres">
      <dgm:prSet presAssocID="{4C8DD786-2B6D-4776-A356-16B78CA81DBA}" presName="space" presStyleCnt="0"/>
      <dgm:spPr/>
      <dgm:t>
        <a:bodyPr/>
        <a:lstStyle/>
        <a:p>
          <a:endParaRPr lang="en-US"/>
        </a:p>
      </dgm:t>
    </dgm:pt>
    <dgm:pt modelId="{68063860-6238-492A-82E7-3747C634ADBF}" type="pres">
      <dgm:prSet presAssocID="{37B87D54-C137-4A47-BDE9-037CD67AC629}" presName="compositeA" presStyleCnt="0"/>
      <dgm:spPr/>
      <dgm:t>
        <a:bodyPr/>
        <a:lstStyle/>
        <a:p>
          <a:endParaRPr lang="en-US"/>
        </a:p>
      </dgm:t>
    </dgm:pt>
    <dgm:pt modelId="{45D84B7C-F220-4490-8C2F-9A5E8D1595B6}" type="pres">
      <dgm:prSet presAssocID="{37B87D54-C137-4A47-BDE9-037CD67AC629}" presName="textA" presStyleLbl="revTx" presStyleIdx="6" presStyleCnt="7">
        <dgm:presLayoutVars>
          <dgm:bulletEnabled val="1"/>
        </dgm:presLayoutVars>
      </dgm:prSet>
      <dgm:spPr/>
      <dgm:t>
        <a:bodyPr/>
        <a:lstStyle/>
        <a:p>
          <a:endParaRPr lang="en-US"/>
        </a:p>
      </dgm:t>
    </dgm:pt>
    <dgm:pt modelId="{B1F55048-5827-4594-95F7-17496165CA67}" type="pres">
      <dgm:prSet presAssocID="{37B87D54-C137-4A47-BDE9-037CD67AC629}" presName="circleA" presStyleLbl="node1" presStyleIdx="6" presStyleCnt="7"/>
      <dgm:spPr/>
      <dgm:t>
        <a:bodyPr/>
        <a:lstStyle/>
        <a:p>
          <a:endParaRPr lang="en-US"/>
        </a:p>
      </dgm:t>
    </dgm:pt>
    <dgm:pt modelId="{71180A01-54BA-4041-A87E-693681EA50DF}" type="pres">
      <dgm:prSet presAssocID="{37B87D54-C137-4A47-BDE9-037CD67AC629}" presName="spaceA" presStyleCnt="0"/>
      <dgm:spPr/>
      <dgm:t>
        <a:bodyPr/>
        <a:lstStyle/>
        <a:p>
          <a:endParaRPr lang="en-US"/>
        </a:p>
      </dgm:t>
    </dgm:pt>
  </dgm:ptLst>
  <dgm:cxnLst>
    <dgm:cxn modelId="{36A81F90-A07B-43C6-8983-54F6570BF9A7}" srcId="{6E6CB6D2-05F2-486E-BEBA-C5A63F06494D}" destId="{E1F30A8E-DD5D-41B8-828E-3F036EBFB8D7}" srcOrd="2" destOrd="0" parTransId="{17EBC58A-B25F-410C-B11C-5C74326A5049}" sibTransId="{2A292690-8030-4A46-BEFE-D08A84CA690F}"/>
    <dgm:cxn modelId="{8A7ECD3A-9FE6-4D62-A721-196E4B8D9314}" type="presOf" srcId="{6E6CB6D2-05F2-486E-BEBA-C5A63F06494D}" destId="{824EC378-46B2-4261-9DC2-B70D5AC7E67B}" srcOrd="0" destOrd="0" presId="urn:microsoft.com/office/officeart/2005/8/layout/hProcess11"/>
    <dgm:cxn modelId="{E9D67580-40E2-4D11-9EA3-3AC04ABB2DA9}" type="presOf" srcId="{C203562F-F8BA-43E2-BB62-0F7CC01D40E6}" destId="{8E75B6F9-5A04-46E6-A961-4BD9A4D3BBF0}" srcOrd="0" destOrd="0" presId="urn:microsoft.com/office/officeart/2005/8/layout/hProcess11"/>
    <dgm:cxn modelId="{B0BF1B87-A899-404D-A98D-BEDB916BC485}" srcId="{6E6CB6D2-05F2-486E-BEBA-C5A63F06494D}" destId="{E0EC8FF8-249F-4171-9FC3-6C7F80D8B335}" srcOrd="0" destOrd="0" parTransId="{F3BB1918-B67D-4E65-9F07-13282126DC5B}" sibTransId="{2C850B2C-5BCF-4ABC-B3CF-123631819661}"/>
    <dgm:cxn modelId="{5CCE7379-D098-496E-86EC-E859A8F8F6F5}" srcId="{6E6CB6D2-05F2-486E-BEBA-C5A63F06494D}" destId="{C203562F-F8BA-43E2-BB62-0F7CC01D40E6}" srcOrd="5" destOrd="0" parTransId="{2666D83E-4BD4-460A-910D-BB22894A760B}" sibTransId="{4C8DD786-2B6D-4776-A356-16B78CA81DBA}"/>
    <dgm:cxn modelId="{C4008B8E-8390-4059-9D43-C370827DDEF7}" type="presOf" srcId="{8F34BB11-35A4-474F-BD82-7F32D18A0055}" destId="{293B7C10-EFA5-406F-8F5A-6CD301776A46}" srcOrd="0" destOrd="0" presId="urn:microsoft.com/office/officeart/2005/8/layout/hProcess11"/>
    <dgm:cxn modelId="{379A85EC-A9A3-451A-96F7-263579AC8392}" type="presOf" srcId="{E1F30A8E-DD5D-41B8-828E-3F036EBFB8D7}" destId="{9A686E6E-BC77-4DC6-8BC2-989DCE9A9651}" srcOrd="0" destOrd="0" presId="urn:microsoft.com/office/officeart/2005/8/layout/hProcess11"/>
    <dgm:cxn modelId="{C65FFBB9-A90F-4835-BE71-06E49858AE80}" srcId="{6E6CB6D2-05F2-486E-BEBA-C5A63F06494D}" destId="{37B87D54-C137-4A47-BDE9-037CD67AC629}" srcOrd="6" destOrd="0" parTransId="{5968CC02-A9CE-4D1D-B169-82648BF64C5A}" sibTransId="{798AC8E9-2650-4B90-8300-F439E7E6B460}"/>
    <dgm:cxn modelId="{BCA16C73-B010-4A26-BCE1-A910EAFF79B6}" type="presOf" srcId="{E0EC8FF8-249F-4171-9FC3-6C7F80D8B335}" destId="{55DFB248-F1BF-4133-873D-BB5721CA4BCF}" srcOrd="0" destOrd="0" presId="urn:microsoft.com/office/officeart/2005/8/layout/hProcess11"/>
    <dgm:cxn modelId="{DB3E20B3-E5BA-444C-ADE6-041CF2600E3E}" type="presOf" srcId="{37B87D54-C137-4A47-BDE9-037CD67AC629}" destId="{45D84B7C-F220-4490-8C2F-9A5E8D1595B6}" srcOrd="0" destOrd="0" presId="urn:microsoft.com/office/officeart/2005/8/layout/hProcess11"/>
    <dgm:cxn modelId="{21134E25-16F7-432C-A5C9-C8B3CBEBCC43}" type="presOf" srcId="{80808A04-4DD4-4501-B8B0-A4FE9F2D71D1}" destId="{2076F26D-FF7C-41D0-AE28-B4CA2196199D}" srcOrd="0" destOrd="0" presId="urn:microsoft.com/office/officeart/2005/8/layout/hProcess11"/>
    <dgm:cxn modelId="{EEE8DAA8-2235-432F-AA58-8997D3360965}" srcId="{6E6CB6D2-05F2-486E-BEBA-C5A63F06494D}" destId="{A0F6ED6A-3F2E-4174-89EE-F2A5EA68A72E}" srcOrd="1" destOrd="0" parTransId="{451CFB7C-8D57-484C-8E56-F242361A8BC2}" sibTransId="{2B55B64C-4B61-41FA-A794-834078B2FFEB}"/>
    <dgm:cxn modelId="{0006B272-C675-47C9-B36B-D8005A36B94D}" srcId="{6E6CB6D2-05F2-486E-BEBA-C5A63F06494D}" destId="{80808A04-4DD4-4501-B8B0-A4FE9F2D71D1}" srcOrd="3" destOrd="0" parTransId="{AA189306-6920-40C9-B2F3-4E63E7D2B9C5}" sibTransId="{BB71A482-1B66-4CDC-9B91-2F123DE0ABA6}"/>
    <dgm:cxn modelId="{7F5524C4-CBD3-4300-9ABF-48AD5F0F92F5}" srcId="{6E6CB6D2-05F2-486E-BEBA-C5A63F06494D}" destId="{8F34BB11-35A4-474F-BD82-7F32D18A0055}" srcOrd="4" destOrd="0" parTransId="{1F29388B-2FBE-49E5-9A25-95884AECD851}" sibTransId="{34019FF0-70DC-4360-AAF8-F22C9C6C2FBC}"/>
    <dgm:cxn modelId="{934016C7-BD14-4527-BBDC-755FDD1190B9}" type="presOf" srcId="{A0F6ED6A-3F2E-4174-89EE-F2A5EA68A72E}" destId="{9E529CC4-B41D-487E-B5C0-B3E948F9DF4C}" srcOrd="0" destOrd="0" presId="urn:microsoft.com/office/officeart/2005/8/layout/hProcess11"/>
    <dgm:cxn modelId="{5A3612AB-9909-47FB-B155-751BBCBE392B}" type="presParOf" srcId="{824EC378-46B2-4261-9DC2-B70D5AC7E67B}" destId="{C798FBCB-8E26-41C6-9069-D463543C1B7E}" srcOrd="0" destOrd="0" presId="urn:microsoft.com/office/officeart/2005/8/layout/hProcess11"/>
    <dgm:cxn modelId="{DDF183B3-4183-40BC-AD5E-9DD3EC8F6676}" type="presParOf" srcId="{824EC378-46B2-4261-9DC2-B70D5AC7E67B}" destId="{F598FE15-E947-4011-96C4-F5F68F66D324}" srcOrd="1" destOrd="0" presId="urn:microsoft.com/office/officeart/2005/8/layout/hProcess11"/>
    <dgm:cxn modelId="{DDACAA2B-7091-4992-87EB-C2A3AA3C0300}" type="presParOf" srcId="{F598FE15-E947-4011-96C4-F5F68F66D324}" destId="{86E014AF-BD9A-4F71-B67D-DA5E48D45FA7}" srcOrd="0" destOrd="0" presId="urn:microsoft.com/office/officeart/2005/8/layout/hProcess11"/>
    <dgm:cxn modelId="{69898A68-A135-47F7-A15A-3C7298FD3076}" type="presParOf" srcId="{86E014AF-BD9A-4F71-B67D-DA5E48D45FA7}" destId="{55DFB248-F1BF-4133-873D-BB5721CA4BCF}" srcOrd="0" destOrd="0" presId="urn:microsoft.com/office/officeart/2005/8/layout/hProcess11"/>
    <dgm:cxn modelId="{37C2BA2A-7EC8-44F2-937C-0EB88F35DA78}" type="presParOf" srcId="{86E014AF-BD9A-4F71-B67D-DA5E48D45FA7}" destId="{3735808E-6888-4AE7-AE1B-E94261A9AC0C}" srcOrd="1" destOrd="0" presId="urn:microsoft.com/office/officeart/2005/8/layout/hProcess11"/>
    <dgm:cxn modelId="{0DD7D380-24DB-4CB8-91D8-C6AD528D6679}" type="presParOf" srcId="{86E014AF-BD9A-4F71-B67D-DA5E48D45FA7}" destId="{D33BA506-C821-413E-820B-FF13875D23FD}" srcOrd="2" destOrd="0" presId="urn:microsoft.com/office/officeart/2005/8/layout/hProcess11"/>
    <dgm:cxn modelId="{AFD0FEDB-1505-4EDE-8E7B-BDC488EF64F4}" type="presParOf" srcId="{F598FE15-E947-4011-96C4-F5F68F66D324}" destId="{699FC3BF-3494-41BC-AD24-62D0399ADB0E}" srcOrd="1" destOrd="0" presId="urn:microsoft.com/office/officeart/2005/8/layout/hProcess11"/>
    <dgm:cxn modelId="{A16EC17D-CF0A-4E6F-9F15-68065016693B}" type="presParOf" srcId="{F598FE15-E947-4011-96C4-F5F68F66D324}" destId="{D892FA4D-1F01-4F72-93D6-198AFDEB70E8}" srcOrd="2" destOrd="0" presId="urn:microsoft.com/office/officeart/2005/8/layout/hProcess11"/>
    <dgm:cxn modelId="{66288C08-0BDB-461F-925E-ED973237FAA7}" type="presParOf" srcId="{D892FA4D-1F01-4F72-93D6-198AFDEB70E8}" destId="{9E529CC4-B41D-487E-B5C0-B3E948F9DF4C}" srcOrd="0" destOrd="0" presId="urn:microsoft.com/office/officeart/2005/8/layout/hProcess11"/>
    <dgm:cxn modelId="{498815BA-37EF-4967-8D11-E686BC14A7F7}" type="presParOf" srcId="{D892FA4D-1F01-4F72-93D6-198AFDEB70E8}" destId="{51A7B79F-E456-4249-8565-B2F4BD0933DA}" srcOrd="1" destOrd="0" presId="urn:microsoft.com/office/officeart/2005/8/layout/hProcess11"/>
    <dgm:cxn modelId="{EC06E705-9703-4BA0-9853-519B40E894E5}" type="presParOf" srcId="{D892FA4D-1F01-4F72-93D6-198AFDEB70E8}" destId="{8D9E60DE-2070-4832-8635-3CCCDBCE9532}" srcOrd="2" destOrd="0" presId="urn:microsoft.com/office/officeart/2005/8/layout/hProcess11"/>
    <dgm:cxn modelId="{56B1FE51-F1B4-4516-A23F-244D3FAF06ED}" type="presParOf" srcId="{F598FE15-E947-4011-96C4-F5F68F66D324}" destId="{D0328EAF-E77D-410E-8E3B-241E3ABD10DF}" srcOrd="3" destOrd="0" presId="urn:microsoft.com/office/officeart/2005/8/layout/hProcess11"/>
    <dgm:cxn modelId="{F8DBDFC9-8693-4964-AD97-481C07B107A2}" type="presParOf" srcId="{F598FE15-E947-4011-96C4-F5F68F66D324}" destId="{B3A3E35E-46F5-4316-B2D0-6C35D3A26844}" srcOrd="4" destOrd="0" presId="urn:microsoft.com/office/officeart/2005/8/layout/hProcess11"/>
    <dgm:cxn modelId="{8033EE17-2104-4A97-ACF8-D9FC91B9C452}" type="presParOf" srcId="{B3A3E35E-46F5-4316-B2D0-6C35D3A26844}" destId="{9A686E6E-BC77-4DC6-8BC2-989DCE9A9651}" srcOrd="0" destOrd="0" presId="urn:microsoft.com/office/officeart/2005/8/layout/hProcess11"/>
    <dgm:cxn modelId="{AA6E2319-61BC-4B55-87BC-E6FF4A8F067C}" type="presParOf" srcId="{B3A3E35E-46F5-4316-B2D0-6C35D3A26844}" destId="{E43F0F52-3BF9-4782-8663-877A1900995F}" srcOrd="1" destOrd="0" presId="urn:microsoft.com/office/officeart/2005/8/layout/hProcess11"/>
    <dgm:cxn modelId="{A3CA9898-A742-475D-82C1-4251BA6A77C2}" type="presParOf" srcId="{B3A3E35E-46F5-4316-B2D0-6C35D3A26844}" destId="{6AA063BE-C46C-4CA3-A224-AEE507EE55DE}" srcOrd="2" destOrd="0" presId="urn:microsoft.com/office/officeart/2005/8/layout/hProcess11"/>
    <dgm:cxn modelId="{8A7CB64E-DFAE-4600-A838-2F7FBC81C767}" type="presParOf" srcId="{F598FE15-E947-4011-96C4-F5F68F66D324}" destId="{F990BD31-0510-4B4F-89D8-9A8E35764970}" srcOrd="5" destOrd="0" presId="urn:microsoft.com/office/officeart/2005/8/layout/hProcess11"/>
    <dgm:cxn modelId="{587CA970-4707-4EB3-88C3-B27EEF8AE591}" type="presParOf" srcId="{F598FE15-E947-4011-96C4-F5F68F66D324}" destId="{C202F25D-B14F-4146-865C-87DCA32C7B8E}" srcOrd="6" destOrd="0" presId="urn:microsoft.com/office/officeart/2005/8/layout/hProcess11"/>
    <dgm:cxn modelId="{D68F5C31-2EFF-42B5-8CAD-E65B4024A878}" type="presParOf" srcId="{C202F25D-B14F-4146-865C-87DCA32C7B8E}" destId="{2076F26D-FF7C-41D0-AE28-B4CA2196199D}" srcOrd="0" destOrd="0" presId="urn:microsoft.com/office/officeart/2005/8/layout/hProcess11"/>
    <dgm:cxn modelId="{49544F21-D54E-47B5-826A-BC82922B3EEE}" type="presParOf" srcId="{C202F25D-B14F-4146-865C-87DCA32C7B8E}" destId="{5AAE6FE6-D6D2-46B2-BAB4-43F69AA107E7}" srcOrd="1" destOrd="0" presId="urn:microsoft.com/office/officeart/2005/8/layout/hProcess11"/>
    <dgm:cxn modelId="{54A8237F-4813-4445-B165-77B96592CD00}" type="presParOf" srcId="{C202F25D-B14F-4146-865C-87DCA32C7B8E}" destId="{A4D73397-0937-4587-AD28-0E9590DDED09}" srcOrd="2" destOrd="0" presId="urn:microsoft.com/office/officeart/2005/8/layout/hProcess11"/>
    <dgm:cxn modelId="{2AFE79CA-2094-4A21-AA48-D0E558632518}" type="presParOf" srcId="{F598FE15-E947-4011-96C4-F5F68F66D324}" destId="{972F502B-F39D-42AD-AF4C-36EA8B8E9ACA}" srcOrd="7" destOrd="0" presId="urn:microsoft.com/office/officeart/2005/8/layout/hProcess11"/>
    <dgm:cxn modelId="{7F496C51-92C9-43BD-8A0A-E21D5BF13BF6}" type="presParOf" srcId="{F598FE15-E947-4011-96C4-F5F68F66D324}" destId="{B4FF7230-C9C3-4E4F-A536-22B513BA58B9}" srcOrd="8" destOrd="0" presId="urn:microsoft.com/office/officeart/2005/8/layout/hProcess11"/>
    <dgm:cxn modelId="{3F7921CE-5B55-4E0D-8931-C569D4131A8D}" type="presParOf" srcId="{B4FF7230-C9C3-4E4F-A536-22B513BA58B9}" destId="{293B7C10-EFA5-406F-8F5A-6CD301776A46}" srcOrd="0" destOrd="0" presId="urn:microsoft.com/office/officeart/2005/8/layout/hProcess11"/>
    <dgm:cxn modelId="{ADA93751-5F23-4042-82AC-C3DD21B440A3}" type="presParOf" srcId="{B4FF7230-C9C3-4E4F-A536-22B513BA58B9}" destId="{688D7E7E-6244-4891-8B91-ABE5F5D9E22D}" srcOrd="1" destOrd="0" presId="urn:microsoft.com/office/officeart/2005/8/layout/hProcess11"/>
    <dgm:cxn modelId="{10FE2BF2-A170-4BF2-9DD0-21878186A8EA}" type="presParOf" srcId="{B4FF7230-C9C3-4E4F-A536-22B513BA58B9}" destId="{734A78B8-3C6C-4E8B-B8A2-408F7C392D01}" srcOrd="2" destOrd="0" presId="urn:microsoft.com/office/officeart/2005/8/layout/hProcess11"/>
    <dgm:cxn modelId="{5E892557-CB2C-42C2-9622-4077B5C04D91}" type="presParOf" srcId="{F598FE15-E947-4011-96C4-F5F68F66D324}" destId="{50D50465-9D9C-4B90-8608-A5C275A344E8}" srcOrd="9" destOrd="0" presId="urn:microsoft.com/office/officeart/2005/8/layout/hProcess11"/>
    <dgm:cxn modelId="{BAEAA3A6-F4F2-43B0-ABA7-38F2030A95FF}" type="presParOf" srcId="{F598FE15-E947-4011-96C4-F5F68F66D324}" destId="{9AFD5DB1-4D25-42EA-AF3C-0DCEA6C0ABA3}" srcOrd="10" destOrd="0" presId="urn:microsoft.com/office/officeart/2005/8/layout/hProcess11"/>
    <dgm:cxn modelId="{237BCE1B-E472-496F-B346-5B94CCC03B59}" type="presParOf" srcId="{9AFD5DB1-4D25-42EA-AF3C-0DCEA6C0ABA3}" destId="{8E75B6F9-5A04-46E6-A961-4BD9A4D3BBF0}" srcOrd="0" destOrd="0" presId="urn:microsoft.com/office/officeart/2005/8/layout/hProcess11"/>
    <dgm:cxn modelId="{845FC1B4-80AA-4F5D-945D-4FE9656D5BB4}" type="presParOf" srcId="{9AFD5DB1-4D25-42EA-AF3C-0DCEA6C0ABA3}" destId="{F71E4C1A-8069-4629-987C-97EEFFD78DEC}" srcOrd="1" destOrd="0" presId="urn:microsoft.com/office/officeart/2005/8/layout/hProcess11"/>
    <dgm:cxn modelId="{6727E034-A1D0-4DEC-A4E7-EA75111B824D}" type="presParOf" srcId="{9AFD5DB1-4D25-42EA-AF3C-0DCEA6C0ABA3}" destId="{72AA8DFC-DABF-467D-A859-EA542D11A334}" srcOrd="2" destOrd="0" presId="urn:microsoft.com/office/officeart/2005/8/layout/hProcess11"/>
    <dgm:cxn modelId="{A56FDE8F-BBB7-4F8C-89CC-0DFF6709DA50}" type="presParOf" srcId="{F598FE15-E947-4011-96C4-F5F68F66D324}" destId="{728E27AD-106E-491B-85A8-9D9C8141C0BF}" srcOrd="11" destOrd="0" presId="urn:microsoft.com/office/officeart/2005/8/layout/hProcess11"/>
    <dgm:cxn modelId="{7153FECF-BD40-457A-A231-F6EE17F5D250}" type="presParOf" srcId="{F598FE15-E947-4011-96C4-F5F68F66D324}" destId="{68063860-6238-492A-82E7-3747C634ADBF}" srcOrd="12" destOrd="0" presId="urn:microsoft.com/office/officeart/2005/8/layout/hProcess11"/>
    <dgm:cxn modelId="{75A8B45F-AFCF-406A-AD82-30406B9D7F6B}" type="presParOf" srcId="{68063860-6238-492A-82E7-3747C634ADBF}" destId="{45D84B7C-F220-4490-8C2F-9A5E8D1595B6}" srcOrd="0" destOrd="0" presId="urn:microsoft.com/office/officeart/2005/8/layout/hProcess11"/>
    <dgm:cxn modelId="{78B2BB73-2A50-4797-8E51-C048FC8B7691}" type="presParOf" srcId="{68063860-6238-492A-82E7-3747C634ADBF}" destId="{B1F55048-5827-4594-95F7-17496165CA67}" srcOrd="1" destOrd="0" presId="urn:microsoft.com/office/officeart/2005/8/layout/hProcess11"/>
    <dgm:cxn modelId="{A99952F6-A055-4D8B-89DC-6D3A9178AB0B}" type="presParOf" srcId="{68063860-6238-492A-82E7-3747C634ADBF}" destId="{71180A01-54BA-4041-A87E-693681EA50DF}"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IT-Pro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3B24F28-0857-4E20-8A00-88CF59AF9F5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9930691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3B24F28-0857-4E20-8A00-88CF59AF9F5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23563830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3B24F28-0857-4E20-8A00-88CF59AF9F5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11077282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3B24F28-0857-4E20-8A00-88CF59AF9F5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27871396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3B24F28-0857-4E20-8A00-88CF59AF9F5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15227919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3B24F28-0857-4E20-8A00-88CF59AF9F5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36731834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3B24F28-0857-4E20-8A00-88CF59AF9F5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7298490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Slide Image Placeholder 1"/>
          <p:cNvSpPr>
            <a:spLocks noGrp="1" noRot="1" noChangeAspec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8397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endParaRPr lang="en-US" dirty="0"/>
          </a:p>
        </p:txBody>
      </p:sp>
      <p:sp>
        <p:nvSpPr>
          <p:cNvPr id="4" name="Slide Number Placeholder 3"/>
          <p:cNvSpPr>
            <a:spLocks noGrp="1"/>
          </p:cNvSpPr>
          <p:nvPr>
            <p:ph type="sldNum" sz="quarter" idx="5"/>
          </p:nvPr>
        </p:nvSpPr>
        <p:spPr/>
        <p:txBody>
          <a:bodyPr/>
          <a:lstStyle/>
          <a:p>
            <a:pPr>
              <a:defRPr/>
            </a:pPr>
            <a:fld id="{CB52693D-1A91-E04D-8013-FD8B22020F21}" type="slidenum">
              <a:rPr lang="en-US">
                <a:solidFill>
                  <a:prstClr val="black"/>
                </a:solidFill>
              </a:rPr>
              <a:pPr>
                <a:defRPr/>
              </a:pPr>
              <a:t>18</a:t>
            </a:fld>
            <a:endParaRPr lang="en-US" dirty="0">
              <a:solidFill>
                <a:prstClr val="black"/>
              </a:solidFill>
            </a:endParaRPr>
          </a:p>
        </p:txBody>
      </p:sp>
    </p:spTree>
    <p:extLst>
      <p:ext uri="{BB962C8B-B14F-4D97-AF65-F5344CB8AC3E}">
        <p14:creationId xmlns:p14="http://schemas.microsoft.com/office/powerpoint/2010/main" val="8049433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39050305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14172885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21303655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3B24F28-0857-4E20-8A00-88CF59AF9F5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3910663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32894867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1200761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22136571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32041085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73B982-E955-4562-99A1-467AAD2D8F5C}" type="slidenum">
              <a:rPr 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275433227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3B24F28-0857-4E20-8A00-88CF59AF9F5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6194270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73B982-E955-4562-99A1-467AAD2D8F5C}" type="slidenum">
              <a:rPr 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30275878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D57E039-2909-457F-9D0B-7CEA60ECFB5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13049293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38757945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3B24F28-0857-4E20-8A00-88CF59AF9F5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355447534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6984606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123172408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44210A1-848F-402E-A422-03092E2558C5}"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34</a:t>
            </a:fld>
            <a:endParaRPr lang="en-US" dirty="0">
              <a:solidFill>
                <a:prstClr val="black"/>
              </a:solidFill>
            </a:endParaRPr>
          </a:p>
        </p:txBody>
      </p:sp>
    </p:spTree>
    <p:extLst>
      <p:ext uri="{BB962C8B-B14F-4D97-AF65-F5344CB8AC3E}">
        <p14:creationId xmlns:p14="http://schemas.microsoft.com/office/powerpoint/2010/main" val="303623444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35</a:t>
            </a:fld>
            <a:endParaRPr lang="en-US">
              <a:solidFill>
                <a:prstClr val="black"/>
              </a:solidFill>
            </a:endParaRPr>
          </a:p>
        </p:txBody>
      </p:sp>
    </p:spTree>
    <p:extLst>
      <p:ext uri="{BB962C8B-B14F-4D97-AF65-F5344CB8AC3E}">
        <p14:creationId xmlns:p14="http://schemas.microsoft.com/office/powerpoint/2010/main" val="338487945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36</a:t>
            </a:fld>
            <a:endParaRPr lang="en-US">
              <a:solidFill>
                <a:prstClr val="black"/>
              </a:solidFill>
            </a:endParaRPr>
          </a:p>
        </p:txBody>
      </p:sp>
    </p:spTree>
    <p:extLst>
      <p:ext uri="{BB962C8B-B14F-4D97-AF65-F5344CB8AC3E}">
        <p14:creationId xmlns:p14="http://schemas.microsoft.com/office/powerpoint/2010/main" val="384815285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44210A1-848F-402E-A422-03092E2558C5}"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37</a:t>
            </a:fld>
            <a:endParaRPr lang="en-US" dirty="0">
              <a:solidFill>
                <a:prstClr val="black"/>
              </a:solidFill>
            </a:endParaRPr>
          </a:p>
        </p:txBody>
      </p:sp>
    </p:spTree>
    <p:extLst>
      <p:ext uri="{BB962C8B-B14F-4D97-AF65-F5344CB8AC3E}">
        <p14:creationId xmlns:p14="http://schemas.microsoft.com/office/powerpoint/2010/main" val="202275739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38</a:t>
            </a:fld>
            <a:endParaRPr lang="en-US">
              <a:solidFill>
                <a:prstClr val="black"/>
              </a:solidFill>
            </a:endParaRPr>
          </a:p>
        </p:txBody>
      </p:sp>
    </p:spTree>
    <p:extLst>
      <p:ext uri="{BB962C8B-B14F-4D97-AF65-F5344CB8AC3E}">
        <p14:creationId xmlns:p14="http://schemas.microsoft.com/office/powerpoint/2010/main" val="278069062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44210A1-848F-402E-A422-03092E2558C5}"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39</a:t>
            </a:fld>
            <a:endParaRPr lang="en-US" dirty="0">
              <a:solidFill>
                <a:prstClr val="black"/>
              </a:solidFill>
            </a:endParaRPr>
          </a:p>
        </p:txBody>
      </p:sp>
    </p:spTree>
    <p:extLst>
      <p:ext uri="{BB962C8B-B14F-4D97-AF65-F5344CB8AC3E}">
        <p14:creationId xmlns:p14="http://schemas.microsoft.com/office/powerpoint/2010/main" val="98524618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73B982-E955-4562-99A1-467AAD2D8F5C}" type="slidenum">
              <a:rPr lang="en-US" smtClean="0">
                <a:solidFill>
                  <a:prstClr val="black"/>
                </a:solidFill>
              </a:rPr>
              <a:pPr/>
              <a:t>40</a:t>
            </a:fld>
            <a:endParaRPr lang="en-US">
              <a:solidFill>
                <a:prstClr val="black"/>
              </a:solidFill>
            </a:endParaRPr>
          </a:p>
        </p:txBody>
      </p:sp>
    </p:spTree>
    <p:extLst>
      <p:ext uri="{BB962C8B-B14F-4D97-AF65-F5344CB8AC3E}">
        <p14:creationId xmlns:p14="http://schemas.microsoft.com/office/powerpoint/2010/main" val="103712191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3B24F28-0857-4E20-8A00-88CF59AF9F5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41</a:t>
            </a:fld>
            <a:endParaRPr lang="en-US" dirty="0">
              <a:solidFill>
                <a:prstClr val="black"/>
              </a:solidFill>
            </a:endParaRPr>
          </a:p>
        </p:txBody>
      </p:sp>
    </p:spTree>
    <p:extLst>
      <p:ext uri="{BB962C8B-B14F-4D97-AF65-F5344CB8AC3E}">
        <p14:creationId xmlns:p14="http://schemas.microsoft.com/office/powerpoint/2010/main" val="39284203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3B24F28-0857-4E20-8A00-88CF59AF9F5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40489269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3B24F28-0857-4E20-8A00-88CF59AF9F5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44</a:t>
            </a:fld>
            <a:endParaRPr lang="en-US" dirty="0">
              <a:solidFill>
                <a:prstClr val="black"/>
              </a:solidFill>
            </a:endParaRPr>
          </a:p>
        </p:txBody>
      </p:sp>
    </p:spTree>
    <p:extLst>
      <p:ext uri="{BB962C8B-B14F-4D97-AF65-F5344CB8AC3E}">
        <p14:creationId xmlns:p14="http://schemas.microsoft.com/office/powerpoint/2010/main" val="138790028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45</a:t>
            </a:fld>
            <a:endParaRPr lang="en-US">
              <a:solidFill>
                <a:prstClr val="black"/>
              </a:solidFill>
            </a:endParaRPr>
          </a:p>
        </p:txBody>
      </p:sp>
    </p:spTree>
    <p:extLst>
      <p:ext uri="{BB962C8B-B14F-4D97-AF65-F5344CB8AC3E}">
        <p14:creationId xmlns:p14="http://schemas.microsoft.com/office/powerpoint/2010/main" val="361509190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46</a:t>
            </a:fld>
            <a:endParaRPr lang="en-US">
              <a:solidFill>
                <a:prstClr val="black"/>
              </a:solidFill>
            </a:endParaRPr>
          </a:p>
        </p:txBody>
      </p:sp>
    </p:spTree>
    <p:extLst>
      <p:ext uri="{BB962C8B-B14F-4D97-AF65-F5344CB8AC3E}">
        <p14:creationId xmlns:p14="http://schemas.microsoft.com/office/powerpoint/2010/main" val="356286597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47</a:t>
            </a:fld>
            <a:endParaRPr lang="en-US">
              <a:solidFill>
                <a:prstClr val="black"/>
              </a:solidFill>
            </a:endParaRPr>
          </a:p>
        </p:txBody>
      </p:sp>
    </p:spTree>
    <p:extLst>
      <p:ext uri="{BB962C8B-B14F-4D97-AF65-F5344CB8AC3E}">
        <p14:creationId xmlns:p14="http://schemas.microsoft.com/office/powerpoint/2010/main" val="139796552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44210A1-848F-402E-A422-03092E2558C5}"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48</a:t>
            </a:fld>
            <a:endParaRPr lang="en-US" dirty="0">
              <a:solidFill>
                <a:prstClr val="black"/>
              </a:solidFill>
            </a:endParaRPr>
          </a:p>
        </p:txBody>
      </p:sp>
    </p:spTree>
    <p:extLst>
      <p:ext uri="{BB962C8B-B14F-4D97-AF65-F5344CB8AC3E}">
        <p14:creationId xmlns:p14="http://schemas.microsoft.com/office/powerpoint/2010/main" val="268281218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49</a:t>
            </a:fld>
            <a:endParaRPr lang="en-US">
              <a:solidFill>
                <a:prstClr val="black"/>
              </a:solidFill>
            </a:endParaRPr>
          </a:p>
        </p:txBody>
      </p:sp>
    </p:spTree>
    <p:extLst>
      <p:ext uri="{BB962C8B-B14F-4D97-AF65-F5344CB8AC3E}">
        <p14:creationId xmlns:p14="http://schemas.microsoft.com/office/powerpoint/2010/main" val="35804631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44210A1-848F-402E-A422-03092E2558C5}"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51</a:t>
            </a:fld>
            <a:endParaRPr lang="en-US" dirty="0">
              <a:solidFill>
                <a:prstClr val="black"/>
              </a:solidFill>
            </a:endParaRPr>
          </a:p>
        </p:txBody>
      </p:sp>
    </p:spTree>
    <p:extLst>
      <p:ext uri="{BB962C8B-B14F-4D97-AF65-F5344CB8AC3E}">
        <p14:creationId xmlns:p14="http://schemas.microsoft.com/office/powerpoint/2010/main" val="330960915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52</a:t>
            </a:fld>
            <a:endParaRPr lang="en-US">
              <a:solidFill>
                <a:prstClr val="black"/>
              </a:solidFill>
            </a:endParaRPr>
          </a:p>
        </p:txBody>
      </p:sp>
    </p:spTree>
    <p:extLst>
      <p:ext uri="{BB962C8B-B14F-4D97-AF65-F5344CB8AC3E}">
        <p14:creationId xmlns:p14="http://schemas.microsoft.com/office/powerpoint/2010/main" val="239786788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44210A1-848F-402E-A422-03092E2558C5}"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53</a:t>
            </a:fld>
            <a:endParaRPr lang="en-US" dirty="0">
              <a:solidFill>
                <a:prstClr val="black"/>
              </a:solidFill>
            </a:endParaRPr>
          </a:p>
        </p:txBody>
      </p:sp>
    </p:spTree>
    <p:extLst>
      <p:ext uri="{BB962C8B-B14F-4D97-AF65-F5344CB8AC3E}">
        <p14:creationId xmlns:p14="http://schemas.microsoft.com/office/powerpoint/2010/main" val="248311430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54</a:t>
            </a:fld>
            <a:endParaRPr lang="en-US">
              <a:solidFill>
                <a:prstClr val="black"/>
              </a:solidFill>
            </a:endParaRPr>
          </a:p>
        </p:txBody>
      </p:sp>
    </p:spTree>
    <p:extLst>
      <p:ext uri="{BB962C8B-B14F-4D97-AF65-F5344CB8AC3E}">
        <p14:creationId xmlns:p14="http://schemas.microsoft.com/office/powerpoint/2010/main" val="3050011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3B24F28-0857-4E20-8A00-88CF59AF9F5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84659097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73B982-E955-4562-99A1-467AAD2D8F5C}" type="slidenum">
              <a:rPr lang="en-US" smtClean="0">
                <a:solidFill>
                  <a:prstClr val="black"/>
                </a:solidFill>
              </a:rPr>
              <a:pPr/>
              <a:t>55</a:t>
            </a:fld>
            <a:endParaRPr lang="en-US">
              <a:solidFill>
                <a:prstClr val="black"/>
              </a:solidFill>
            </a:endParaRPr>
          </a:p>
        </p:txBody>
      </p:sp>
    </p:spTree>
    <p:extLst>
      <p:ext uri="{BB962C8B-B14F-4D97-AF65-F5344CB8AC3E}">
        <p14:creationId xmlns:p14="http://schemas.microsoft.com/office/powerpoint/2010/main" val="354461017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56</a:t>
            </a:fld>
            <a:endParaRPr lang="en-US">
              <a:solidFill>
                <a:prstClr val="black"/>
              </a:solidFill>
            </a:endParaRPr>
          </a:p>
        </p:txBody>
      </p:sp>
    </p:spTree>
    <p:extLst>
      <p:ext uri="{BB962C8B-B14F-4D97-AF65-F5344CB8AC3E}">
        <p14:creationId xmlns:p14="http://schemas.microsoft.com/office/powerpoint/2010/main" val="105122570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57</a:t>
            </a:fld>
            <a:endParaRPr lang="en-US">
              <a:solidFill>
                <a:prstClr val="black"/>
              </a:solidFill>
            </a:endParaRPr>
          </a:p>
        </p:txBody>
      </p:sp>
    </p:spTree>
    <p:extLst>
      <p:ext uri="{BB962C8B-B14F-4D97-AF65-F5344CB8AC3E}">
        <p14:creationId xmlns:p14="http://schemas.microsoft.com/office/powerpoint/2010/main" val="295199260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58</a:t>
            </a:fld>
            <a:endParaRPr lang="en-US">
              <a:solidFill>
                <a:prstClr val="black"/>
              </a:solidFill>
            </a:endParaRPr>
          </a:p>
        </p:txBody>
      </p:sp>
    </p:spTree>
    <p:extLst>
      <p:ext uri="{BB962C8B-B14F-4D97-AF65-F5344CB8AC3E}">
        <p14:creationId xmlns:p14="http://schemas.microsoft.com/office/powerpoint/2010/main" val="396049379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59</a:t>
            </a:fld>
            <a:endParaRPr lang="en-US">
              <a:solidFill>
                <a:prstClr val="black"/>
              </a:solidFill>
            </a:endParaRPr>
          </a:p>
        </p:txBody>
      </p:sp>
    </p:spTree>
    <p:extLst>
      <p:ext uri="{BB962C8B-B14F-4D97-AF65-F5344CB8AC3E}">
        <p14:creationId xmlns:p14="http://schemas.microsoft.com/office/powerpoint/2010/main" val="98346890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60</a:t>
            </a:fld>
            <a:endParaRPr lang="en-US">
              <a:solidFill>
                <a:prstClr val="black"/>
              </a:solidFill>
            </a:endParaRPr>
          </a:p>
        </p:txBody>
      </p:sp>
    </p:spTree>
    <p:extLst>
      <p:ext uri="{BB962C8B-B14F-4D97-AF65-F5344CB8AC3E}">
        <p14:creationId xmlns:p14="http://schemas.microsoft.com/office/powerpoint/2010/main" val="7877970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44210A1-848F-402E-A422-03092E2558C5}"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64</a:t>
            </a:fld>
            <a:endParaRPr lang="en-US" dirty="0">
              <a:solidFill>
                <a:prstClr val="black"/>
              </a:solidFill>
            </a:endParaRPr>
          </a:p>
        </p:txBody>
      </p:sp>
    </p:spTree>
    <p:extLst>
      <p:ext uri="{BB962C8B-B14F-4D97-AF65-F5344CB8AC3E}">
        <p14:creationId xmlns:p14="http://schemas.microsoft.com/office/powerpoint/2010/main" val="63211086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65</a:t>
            </a:fld>
            <a:endParaRPr lang="en-US">
              <a:solidFill>
                <a:prstClr val="black"/>
              </a:solidFill>
            </a:endParaRPr>
          </a:p>
        </p:txBody>
      </p:sp>
    </p:spTree>
    <p:extLst>
      <p:ext uri="{BB962C8B-B14F-4D97-AF65-F5344CB8AC3E}">
        <p14:creationId xmlns:p14="http://schemas.microsoft.com/office/powerpoint/2010/main" val="35237427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66</a:t>
            </a:fld>
            <a:endParaRPr lang="en-US">
              <a:solidFill>
                <a:prstClr val="black"/>
              </a:solidFill>
            </a:endParaRPr>
          </a:p>
        </p:txBody>
      </p:sp>
    </p:spTree>
    <p:extLst>
      <p:ext uri="{BB962C8B-B14F-4D97-AF65-F5344CB8AC3E}">
        <p14:creationId xmlns:p14="http://schemas.microsoft.com/office/powerpoint/2010/main" val="252797521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67</a:t>
            </a:fld>
            <a:endParaRPr lang="en-US">
              <a:solidFill>
                <a:prstClr val="black"/>
              </a:solidFill>
            </a:endParaRPr>
          </a:p>
        </p:txBody>
      </p:sp>
    </p:spTree>
    <p:extLst>
      <p:ext uri="{BB962C8B-B14F-4D97-AF65-F5344CB8AC3E}">
        <p14:creationId xmlns:p14="http://schemas.microsoft.com/office/powerpoint/2010/main" val="34243376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3B24F28-0857-4E20-8A00-88CF59AF9F5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67644630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68</a:t>
            </a:fld>
            <a:endParaRPr lang="en-US">
              <a:solidFill>
                <a:prstClr val="black"/>
              </a:solidFill>
            </a:endParaRPr>
          </a:p>
        </p:txBody>
      </p:sp>
    </p:spTree>
    <p:extLst>
      <p:ext uri="{BB962C8B-B14F-4D97-AF65-F5344CB8AC3E}">
        <p14:creationId xmlns:p14="http://schemas.microsoft.com/office/powerpoint/2010/main" val="409064836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69</a:t>
            </a:fld>
            <a:endParaRPr lang="en-US">
              <a:solidFill>
                <a:prstClr val="black"/>
              </a:solidFill>
            </a:endParaRPr>
          </a:p>
        </p:txBody>
      </p:sp>
    </p:spTree>
    <p:extLst>
      <p:ext uri="{BB962C8B-B14F-4D97-AF65-F5344CB8AC3E}">
        <p14:creationId xmlns:p14="http://schemas.microsoft.com/office/powerpoint/2010/main" val="126012722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Tree>
    <p:extLst>
      <p:ext uri="{BB962C8B-B14F-4D97-AF65-F5344CB8AC3E}">
        <p14:creationId xmlns:p14="http://schemas.microsoft.com/office/powerpoint/2010/main" val="69200054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71</a:t>
            </a:fld>
            <a:endParaRPr lang="en-US">
              <a:solidFill>
                <a:prstClr val="black"/>
              </a:solidFill>
            </a:endParaRPr>
          </a:p>
        </p:txBody>
      </p:sp>
    </p:spTree>
    <p:extLst>
      <p:ext uri="{BB962C8B-B14F-4D97-AF65-F5344CB8AC3E}">
        <p14:creationId xmlns:p14="http://schemas.microsoft.com/office/powerpoint/2010/main" val="213048427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72</a:t>
            </a:fld>
            <a:endParaRPr lang="en-US">
              <a:solidFill>
                <a:prstClr val="black"/>
              </a:solidFill>
            </a:endParaRPr>
          </a:p>
        </p:txBody>
      </p:sp>
    </p:spTree>
    <p:extLst>
      <p:ext uri="{BB962C8B-B14F-4D97-AF65-F5344CB8AC3E}">
        <p14:creationId xmlns:p14="http://schemas.microsoft.com/office/powerpoint/2010/main" val="221182558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ED64D8B-4DD0-4596-AB31-6BC2D54A1EB0}"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73</a:t>
            </a:fld>
            <a:endParaRPr lang="en-US" dirty="0">
              <a:solidFill>
                <a:prstClr val="black"/>
              </a:solidFill>
            </a:endParaRPr>
          </a:p>
        </p:txBody>
      </p:sp>
    </p:spTree>
    <p:extLst>
      <p:ext uri="{BB962C8B-B14F-4D97-AF65-F5344CB8AC3E}">
        <p14:creationId xmlns:p14="http://schemas.microsoft.com/office/powerpoint/2010/main" val="320133378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74</a:t>
            </a:fld>
            <a:endParaRPr lang="en-US">
              <a:solidFill>
                <a:prstClr val="black"/>
              </a:solidFill>
            </a:endParaRPr>
          </a:p>
        </p:txBody>
      </p:sp>
    </p:spTree>
    <p:extLst>
      <p:ext uri="{BB962C8B-B14F-4D97-AF65-F5344CB8AC3E}">
        <p14:creationId xmlns:p14="http://schemas.microsoft.com/office/powerpoint/2010/main" val="387696093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3B24F28-0857-4E20-8A00-88CF59AF9F5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75</a:t>
            </a:fld>
            <a:endParaRPr lang="en-US" dirty="0">
              <a:solidFill>
                <a:prstClr val="black"/>
              </a:solidFill>
            </a:endParaRPr>
          </a:p>
        </p:txBody>
      </p:sp>
    </p:spTree>
    <p:extLst>
      <p:ext uri="{BB962C8B-B14F-4D97-AF65-F5344CB8AC3E}">
        <p14:creationId xmlns:p14="http://schemas.microsoft.com/office/powerpoint/2010/main" val="166869925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76</a:t>
            </a:fld>
            <a:endParaRPr lang="en-US" dirty="0">
              <a:solidFill>
                <a:prstClr val="black"/>
              </a:solidFill>
            </a:endParaRPr>
          </a:p>
        </p:txBody>
      </p:sp>
    </p:spTree>
    <p:extLst>
      <p:ext uri="{BB962C8B-B14F-4D97-AF65-F5344CB8AC3E}">
        <p14:creationId xmlns:p14="http://schemas.microsoft.com/office/powerpoint/2010/main" val="238443503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77</a:t>
            </a:fld>
            <a:endParaRPr lang="en-US" dirty="0">
              <a:solidFill>
                <a:prstClr val="black"/>
              </a:solidFill>
            </a:endParaRPr>
          </a:p>
        </p:txBody>
      </p:sp>
    </p:spTree>
    <p:extLst>
      <p:ext uri="{BB962C8B-B14F-4D97-AF65-F5344CB8AC3E}">
        <p14:creationId xmlns:p14="http://schemas.microsoft.com/office/powerpoint/2010/main" val="2545543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3B24F28-0857-4E20-8A00-88CF59AF9F5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193914831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3B24F28-0857-4E20-8A00-88CF59AF9F5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78</a:t>
            </a:fld>
            <a:endParaRPr lang="en-US" dirty="0">
              <a:solidFill>
                <a:prstClr val="black"/>
              </a:solidFill>
            </a:endParaRPr>
          </a:p>
        </p:txBody>
      </p:sp>
    </p:spTree>
    <p:extLst>
      <p:ext uri="{BB962C8B-B14F-4D97-AF65-F5344CB8AC3E}">
        <p14:creationId xmlns:p14="http://schemas.microsoft.com/office/powerpoint/2010/main" val="285462510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3B24F28-0857-4E20-8A00-88CF59AF9F5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79</a:t>
            </a:fld>
            <a:endParaRPr lang="en-US" dirty="0">
              <a:solidFill>
                <a:prstClr val="black"/>
              </a:solidFill>
            </a:endParaRPr>
          </a:p>
        </p:txBody>
      </p:sp>
    </p:spTree>
    <p:extLst>
      <p:ext uri="{BB962C8B-B14F-4D97-AF65-F5344CB8AC3E}">
        <p14:creationId xmlns:p14="http://schemas.microsoft.com/office/powerpoint/2010/main" val="20929028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3B24F28-0857-4E20-8A00-88CF59AF9F5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80</a:t>
            </a:fld>
            <a:endParaRPr lang="en-US" dirty="0">
              <a:solidFill>
                <a:prstClr val="black"/>
              </a:solidFill>
            </a:endParaRPr>
          </a:p>
        </p:txBody>
      </p:sp>
    </p:spTree>
    <p:extLst>
      <p:ext uri="{BB962C8B-B14F-4D97-AF65-F5344CB8AC3E}">
        <p14:creationId xmlns:p14="http://schemas.microsoft.com/office/powerpoint/2010/main" val="121664580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3B24F28-0857-4E20-8A00-88CF59AF9F5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81</a:t>
            </a:fld>
            <a:endParaRPr lang="en-US" dirty="0">
              <a:solidFill>
                <a:prstClr val="black"/>
              </a:solidFill>
            </a:endParaRPr>
          </a:p>
        </p:txBody>
      </p:sp>
    </p:spTree>
    <p:extLst>
      <p:ext uri="{BB962C8B-B14F-4D97-AF65-F5344CB8AC3E}">
        <p14:creationId xmlns:p14="http://schemas.microsoft.com/office/powerpoint/2010/main" val="248432223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DBE23D7-5C91-4D07-BFA6-BED3E3782D66}"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82</a:t>
            </a:fld>
            <a:endParaRPr lang="en-US" dirty="0">
              <a:solidFill>
                <a:prstClr val="black"/>
              </a:solidFill>
            </a:endParaRPr>
          </a:p>
        </p:txBody>
      </p:sp>
    </p:spTree>
    <p:extLst>
      <p:ext uri="{BB962C8B-B14F-4D97-AF65-F5344CB8AC3E}">
        <p14:creationId xmlns:p14="http://schemas.microsoft.com/office/powerpoint/2010/main" val="427624993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8:34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84</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19440968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3B24F28-0857-4E20-8A00-88CF59AF9F5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27043332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3B24F28-0857-4E20-8A00-88CF59AF9F5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85006646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55008" y="1861968"/>
            <a:ext cx="5285502" cy="1961371"/>
          </a:xfrm>
        </p:spPr>
        <p:txBody>
          <a:bodyPr/>
          <a:lstStyle>
            <a:lvl1pPr>
              <a:defRPr sz="2856"/>
            </a:lvl1pPr>
            <a:lvl2pPr>
              <a:defRPr sz="2448"/>
            </a:lvl2pPr>
            <a:lvl3pPr>
              <a:defRPr sz="2040"/>
            </a:lvl3pPr>
            <a:lvl4pPr>
              <a:defRPr sz="1836"/>
            </a:lvl4pPr>
            <a:lvl5pPr>
              <a:defRPr sz="1836"/>
            </a:lvl5pPr>
            <a:lvl6pPr>
              <a:defRPr sz="1836"/>
            </a:lvl6pPr>
            <a:lvl7pPr>
              <a:defRPr sz="1836"/>
            </a:lvl7pPr>
            <a:lvl8pPr>
              <a:defRPr sz="1836"/>
            </a:lvl8pPr>
            <a:lvl9pPr>
              <a:defRPr sz="183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295965" y="1861968"/>
            <a:ext cx="5285502" cy="1961371"/>
          </a:xfrm>
        </p:spPr>
        <p:txBody>
          <a:bodyPr/>
          <a:lstStyle>
            <a:lvl1pPr>
              <a:defRPr sz="2856"/>
            </a:lvl1pPr>
            <a:lvl2pPr>
              <a:defRPr sz="2448"/>
            </a:lvl2pPr>
            <a:lvl3pPr>
              <a:defRPr sz="2040"/>
            </a:lvl3pPr>
            <a:lvl4pPr>
              <a:defRPr sz="1836"/>
            </a:lvl4pPr>
            <a:lvl5pPr>
              <a:defRPr sz="1836"/>
            </a:lvl5pPr>
            <a:lvl6pPr>
              <a:defRPr sz="1836"/>
            </a:lvl6pPr>
            <a:lvl7pPr>
              <a:defRPr sz="1836"/>
            </a:lvl7pPr>
            <a:lvl8pPr>
              <a:defRPr sz="1836"/>
            </a:lvl8pPr>
            <a:lvl9pPr>
              <a:defRPr sz="183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855007" y="6482889"/>
            <a:ext cx="3342303" cy="372394"/>
          </a:xfrm>
          <a:prstGeom prst="rect">
            <a:avLst/>
          </a:prstGeom>
        </p:spPr>
        <p:txBody>
          <a:bodyPr/>
          <a:lstStyle/>
          <a:p>
            <a:fld id="{59696FA7-1D5F-44E5-8BFE-9AAD07703F5E}" type="datetimeFigureOut">
              <a:rPr lang="en-US" smtClean="0">
                <a:solidFill>
                  <a:srgbClr val="505050"/>
                </a:solidFill>
              </a:rPr>
              <a:pPr/>
              <a:t>12/6/2012</a:t>
            </a:fld>
            <a:endParaRPr lang="en-US">
              <a:solidFill>
                <a:srgbClr val="505050"/>
              </a:solidFill>
            </a:endParaRPr>
          </a:p>
        </p:txBody>
      </p:sp>
      <p:sp>
        <p:nvSpPr>
          <p:cNvPr id="6" name="Footer Placeholder 5"/>
          <p:cNvSpPr>
            <a:spLocks noGrp="1"/>
          </p:cNvSpPr>
          <p:nvPr>
            <p:ph type="ftr" sz="quarter" idx="11"/>
          </p:nvPr>
        </p:nvSpPr>
        <p:spPr>
          <a:xfrm>
            <a:off x="4741406" y="6482889"/>
            <a:ext cx="2953663" cy="372394"/>
          </a:xfrm>
          <a:prstGeom prst="rect">
            <a:avLst/>
          </a:prstGeom>
        </p:spPr>
        <p:txBody>
          <a:bodyPr/>
          <a:lstStyle/>
          <a:p>
            <a:endParaRPr lang="en-US">
              <a:solidFill>
                <a:srgbClr val="505050"/>
              </a:solidFill>
            </a:endParaRPr>
          </a:p>
        </p:txBody>
      </p:sp>
      <p:sp>
        <p:nvSpPr>
          <p:cNvPr id="7" name="Slide Number Placeholder 6"/>
          <p:cNvSpPr>
            <a:spLocks noGrp="1"/>
          </p:cNvSpPr>
          <p:nvPr>
            <p:ph type="sldNum" sz="quarter" idx="12"/>
          </p:nvPr>
        </p:nvSpPr>
        <p:spPr>
          <a:xfrm>
            <a:off x="8239165" y="6482889"/>
            <a:ext cx="3342303" cy="372394"/>
          </a:xfrm>
          <a:prstGeom prst="rect">
            <a:avLst/>
          </a:prstGeom>
        </p:spPr>
        <p:txBody>
          <a:bodyPr/>
          <a:lstStyle/>
          <a:p>
            <a:fld id="{B58DFAB7-1E64-4024-A48A-4F8EA17BA6B3}" type="slidenum">
              <a:rPr lang="en-US" smtClean="0">
                <a:solidFill>
                  <a:srgbClr val="505050"/>
                </a:solidFill>
              </a:rPr>
              <a:pPr/>
              <a:t>‹#›</a:t>
            </a:fld>
            <a:endParaRPr lang="en-US">
              <a:solidFill>
                <a:srgbClr val="505050"/>
              </a:solidFill>
            </a:endParaRPr>
          </a:p>
        </p:txBody>
      </p:sp>
    </p:spTree>
    <p:extLst>
      <p:ext uri="{BB962C8B-B14F-4D97-AF65-F5344CB8AC3E}">
        <p14:creationId xmlns:p14="http://schemas.microsoft.com/office/powerpoint/2010/main" val="81315751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73865489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301115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403995785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40023041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77295455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12867107"/>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690695290"/>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07817776"/>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0547418"/>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18143040"/>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83032112"/>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33669713"/>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39614888"/>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14263308"/>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28763426"/>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26097176"/>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22523656"/>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9501966"/>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9021114"/>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12654908"/>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17955071"/>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47789007"/>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51117232"/>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356415540"/>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83289478"/>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9129249"/>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69629591"/>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44540561"/>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928780"/>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441882853"/>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492672879"/>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8270210"/>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5954993"/>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7.png"/><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18" Type="http://schemas.openxmlformats.org/officeDocument/2006/relationships/slideLayout" Target="../slideLayouts/slideLayout53.xml"/><Relationship Id="rId3" Type="http://schemas.openxmlformats.org/officeDocument/2006/relationships/slideLayout" Target="../slideLayouts/slideLayout38.xml"/><Relationship Id="rId21" Type="http://schemas.openxmlformats.org/officeDocument/2006/relationships/slideLayout" Target="../slideLayouts/slideLayout56.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17" Type="http://schemas.openxmlformats.org/officeDocument/2006/relationships/slideLayout" Target="../slideLayouts/slideLayout52.xml"/><Relationship Id="rId2" Type="http://schemas.openxmlformats.org/officeDocument/2006/relationships/slideLayout" Target="../slideLayouts/slideLayout37.xml"/><Relationship Id="rId16" Type="http://schemas.openxmlformats.org/officeDocument/2006/relationships/slideLayout" Target="../slideLayouts/slideLayout51.xml"/><Relationship Id="rId20" Type="http://schemas.openxmlformats.org/officeDocument/2006/relationships/slideLayout" Target="../slideLayouts/slideLayout55.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slideLayout" Target="../slideLayouts/slideLayout50.xml"/><Relationship Id="rId23" Type="http://schemas.openxmlformats.org/officeDocument/2006/relationships/theme" Target="../theme/theme3.xml"/><Relationship Id="rId10" Type="http://schemas.openxmlformats.org/officeDocument/2006/relationships/slideLayout" Target="../slideLayouts/slideLayout45.xml"/><Relationship Id="rId19" Type="http://schemas.openxmlformats.org/officeDocument/2006/relationships/slideLayout" Target="../slideLayouts/slideLayout54.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slideLayout" Target="../slideLayouts/slideLayout49.xml"/><Relationship Id="rId22" Type="http://schemas.openxmlformats.org/officeDocument/2006/relationships/slideLayout" Target="../slideLayouts/slideLayout5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5.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image" Target="../media/image7.png"/><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theme" Target="../theme/theme4.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5">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 id="2147484228" r:id="rId12"/>
    <p:sldLayoutId id="2147484229" r:id="rId1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86286834"/>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36328197"/>
      </p:ext>
    </p:extLst>
  </p:cSld>
  <p:clrMap bg1="lt1" tx1="dk1" bg2="lt2" tx2="dk2" accent1="accent1" accent2="accent2" accent3="accent3" accent4="accent4" accent5="accent5" accent6="accent6" hlink="hlink" folHlink="folHlink"/>
  <p:sldLayoutIdLst>
    <p:sldLayoutId id="2147484231" r:id="rId1"/>
    <p:sldLayoutId id="2147484232" r:id="rId2"/>
    <p:sldLayoutId id="2147484233" r:id="rId3"/>
    <p:sldLayoutId id="2147484234" r:id="rId4"/>
    <p:sldLayoutId id="2147484235" r:id="rId5"/>
    <p:sldLayoutId id="2147484236" r:id="rId6"/>
    <p:sldLayoutId id="2147484237" r:id="rId7"/>
    <p:sldLayoutId id="2147484238" r:id="rId8"/>
    <p:sldLayoutId id="2147484239" r:id="rId9"/>
    <p:sldLayoutId id="2147484240"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notesSlide" Target="../notesSlides/notesSlide10.xml"/><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notesSlide" Target="../notesSlides/notesSlide11.xml"/><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notesSlide" Target="../notesSlides/notesSlide14.xml"/><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7.png"/><Relationship Id="rId7" Type="http://schemas.openxmlformats.org/officeDocument/2006/relationships/image" Target="../media/image20.png"/><Relationship Id="rId2" Type="http://schemas.openxmlformats.org/officeDocument/2006/relationships/image" Target="../media/image16.jpg"/><Relationship Id="rId1" Type="http://schemas.openxmlformats.org/officeDocument/2006/relationships/slideLayout" Target="../slideLayouts/slideLayout32.xml"/><Relationship Id="rId6" Type="http://schemas.openxmlformats.org/officeDocument/2006/relationships/image" Target="../media/image19.jpeg"/><Relationship Id="rId5" Type="http://schemas.openxmlformats.org/officeDocument/2006/relationships/hyperlink" Target="http://www.amazon.com/Essential-SharePoint-2010-Overview-Governance/dp/0321700759/ref=sr_1_2?ie=UTF8&amp;s=books&amp;qid=1255306488&amp;sr=8-2" TargetMode="External"/><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23.xml"/><Relationship Id="rId5" Type="http://schemas.openxmlformats.org/officeDocument/2006/relationships/image" Target="../media/image24.png"/><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23.xml"/><Relationship Id="rId5" Type="http://schemas.openxmlformats.org/officeDocument/2006/relationships/image" Target="../media/image24.png"/><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6.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5.xml"/><Relationship Id="rId1" Type="http://schemas.openxmlformats.org/officeDocument/2006/relationships/slideLayout" Target="../slideLayouts/slideLayout2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6.xml"/></Relationships>
</file>

<file path=ppt/slides/_rels/slide28.xml.rels><?xml version="1.0" encoding="UTF-8" standalone="yes"?>
<Relationships xmlns="http://schemas.openxmlformats.org/package/2006/relationships"><Relationship Id="rId2" Type="http://schemas.openxmlformats.org/officeDocument/2006/relationships/image" Target="../media/image25.WMF"/><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4.xml"/></Relationships>
</file>

<file path=ppt/slides/_rels/slide3.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3.xml"/><Relationship Id="rId1" Type="http://schemas.openxmlformats.org/officeDocument/2006/relationships/slideLayout" Target="../slideLayouts/slideLayout2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2.xml"/></Relationships>
</file>

<file path=ppt/slides/_rels/slide3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9.xml"/><Relationship Id="rId1" Type="http://schemas.openxmlformats.org/officeDocument/2006/relationships/slideLayout" Target="../slideLayouts/slideLayout2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5.xml"/></Relationships>
</file>

<file path=ppt/slides/_rels/slide3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3.xml"/><Relationship Id="rId1" Type="http://schemas.openxmlformats.org/officeDocument/2006/relationships/slideLayout" Target="../slideLayouts/slideLayout2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4.xml"/><Relationship Id="rId1" Type="http://schemas.openxmlformats.org/officeDocument/2006/relationships/slideLayout" Target="../slideLayouts/slideLayout2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6.xml"/></Relationships>
</file>

<file path=ppt/slides/_rels/slide4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hyperlink" Target="http://www.amazon.com/Essential-SharePoint-2010-Overview-Governance/dp/0321700759/ref=sr_1_2?ie=UTF8&amp;s=books&amp;qid=1255306488&amp;sr=8-2" TargetMode="External"/><Relationship Id="rId1" Type="http://schemas.openxmlformats.org/officeDocument/2006/relationships/slideLayout" Target="../slideLayouts/slideLayout32.xml"/><Relationship Id="rId4" Type="http://schemas.openxmlformats.org/officeDocument/2006/relationships/image" Target="../media/image20.png"/></Relationships>
</file>

<file path=ppt/slides/_rels/slide43.xml.rels><?xml version="1.0" encoding="UTF-8" standalone="yes"?>
<Relationships xmlns="http://schemas.openxmlformats.org/package/2006/relationships"><Relationship Id="rId2" Type="http://schemas.openxmlformats.org/officeDocument/2006/relationships/image" Target="../media/image25.WMF"/><Relationship Id="rId1" Type="http://schemas.openxmlformats.org/officeDocument/2006/relationships/slideLayout" Target="../slideLayouts/slideLayout2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notesSlide" Target="../notesSlides/notesSlide5.xml"/><Relationship Id="rId1" Type="http://schemas.openxmlformats.org/officeDocument/2006/relationships/slideLayout" Target="../slideLayouts/slideLayout2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5.xml"/></Relationships>
</file>

<file path=ppt/slides/_rels/slide5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1.xml"/><Relationship Id="rId1" Type="http://schemas.openxmlformats.org/officeDocument/2006/relationships/slideLayout" Target="../slideLayouts/slideLayout23.xml"/><Relationship Id="rId4" Type="http://schemas.openxmlformats.org/officeDocument/2006/relationships/image" Target="../media/image29.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5.xml"/></Relationships>
</file>

<file path=ppt/slides/_rels/slide6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7.xml"/><Relationship Id="rId1" Type="http://schemas.openxmlformats.org/officeDocument/2006/relationships/slideLayout" Target="../slideLayouts/slideLayout23.xml"/><Relationship Id="rId4" Type="http://schemas.openxmlformats.org/officeDocument/2006/relationships/image" Target="../media/image21.pn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_rels/slide7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2.xml"/><Relationship Id="rId1" Type="http://schemas.openxmlformats.org/officeDocument/2006/relationships/slideLayout" Target="../slideLayouts/slideLayout25.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3.xml"/></Relationships>
</file>

<file path=ppt/slides/_rels/slide7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64.xml"/><Relationship Id="rId1" Type="http://schemas.openxmlformats.org/officeDocument/2006/relationships/slideLayout" Target="../slideLayouts/slideLayout23.xml"/><Relationship Id="rId5" Type="http://schemas.openxmlformats.org/officeDocument/2006/relationships/image" Target="../media/image31.png"/><Relationship Id="rId4" Type="http://schemas.openxmlformats.org/officeDocument/2006/relationships/image" Target="../media/image17.png"/></Relationships>
</file>

<file path=ppt/slides/_rels/slide7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65.xml"/><Relationship Id="rId1" Type="http://schemas.openxmlformats.org/officeDocument/2006/relationships/slideLayout" Target="../slideLayouts/slideLayout25.xml"/><Relationship Id="rId4" Type="http://schemas.openxmlformats.org/officeDocument/2006/relationships/image" Target="../media/image33.PNG"/></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6.xml"/></Relationships>
</file>

<file path=ppt/slides/_rels/slide76.xml.rels><?xml version="1.0" encoding="UTF-8" standalone="yes"?>
<Relationships xmlns="http://schemas.openxmlformats.org/package/2006/relationships"><Relationship Id="rId3" Type="http://schemas.openxmlformats.org/officeDocument/2006/relationships/hyperlink" Target="http://tinyurl.com/sp2013start" TargetMode="External"/><Relationship Id="rId2" Type="http://schemas.openxmlformats.org/officeDocument/2006/relationships/notesSlide" Target="../notesSlides/notesSlide68.xml"/><Relationship Id="rId1" Type="http://schemas.openxmlformats.org/officeDocument/2006/relationships/slideLayout" Target="../slideLayouts/slideLayout23.xml"/><Relationship Id="rId4" Type="http://schemas.openxmlformats.org/officeDocument/2006/relationships/hyperlink" Target="http://go.microsoft.com/fwlink/p/?LinkID=179987&amp;clcid=0x409" TargetMode="Externa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3.xml"/></Relationships>
</file>

<file path=ppt/slides/_rels/slide78.xml.rels><?xml version="1.0" encoding="UTF-8" standalone="yes"?>
<Relationships xmlns="http://schemas.openxmlformats.org/package/2006/relationships"><Relationship Id="rId3" Type="http://schemas.openxmlformats.org/officeDocument/2006/relationships/image" Target="../media/image34.WMF"/><Relationship Id="rId2" Type="http://schemas.openxmlformats.org/officeDocument/2006/relationships/notesSlide" Target="../notesSlides/notesSlide70.xml"/><Relationship Id="rId1" Type="http://schemas.openxmlformats.org/officeDocument/2006/relationships/slideLayout" Target="../slideLayouts/slideLayout26.xml"/></Relationships>
</file>

<file path=ppt/slides/_rels/slide79.xml.rels><?xml version="1.0" encoding="UTF-8" standalone="yes"?>
<Relationships xmlns="http://schemas.openxmlformats.org/package/2006/relationships"><Relationship Id="rId3" Type="http://schemas.openxmlformats.org/officeDocument/2006/relationships/image" Target="../media/image34.WMF"/><Relationship Id="rId2" Type="http://schemas.openxmlformats.org/officeDocument/2006/relationships/notesSlide" Target="../notesSlides/notesSlide71.xml"/><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notesSlide" Target="../notesSlides/notesSlide8.xml"/><Relationship Id="rId1" Type="http://schemas.openxmlformats.org/officeDocument/2006/relationships/slideLayout" Target="../slideLayouts/slideLayout26.xml"/></Relationships>
</file>

<file path=ppt/slides/_rels/slide80.xml.rels><?xml version="1.0" encoding="UTF-8" standalone="yes"?>
<Relationships xmlns="http://schemas.openxmlformats.org/package/2006/relationships"><Relationship Id="rId3" Type="http://schemas.openxmlformats.org/officeDocument/2006/relationships/image" Target="../media/image34.WMF"/><Relationship Id="rId2" Type="http://schemas.openxmlformats.org/officeDocument/2006/relationships/notesSlide" Target="../notesSlides/notesSlide72.xml"/><Relationship Id="rId1" Type="http://schemas.openxmlformats.org/officeDocument/2006/relationships/slideLayout" Target="../slideLayouts/slideLayout26.xml"/></Relationships>
</file>

<file path=ppt/slides/_rels/slide81.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notesSlide" Target="../notesSlides/notesSlide73.xml"/><Relationship Id="rId1" Type="http://schemas.openxmlformats.org/officeDocument/2006/relationships/slideLayout" Target="../slideLayouts/slideLayout26.xml"/><Relationship Id="rId4" Type="http://schemas.openxmlformats.org/officeDocument/2006/relationships/image" Target="../media/image35.PNG"/></Relationships>
</file>

<file path=ppt/slides/_rels/slide82.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hyperlink" Target="mailto:scott.Jamison@Jornata.com" TargetMode="External"/><Relationship Id="rId7" Type="http://schemas.openxmlformats.org/officeDocument/2006/relationships/image" Target="../media/image20.png"/><Relationship Id="rId2" Type="http://schemas.openxmlformats.org/officeDocument/2006/relationships/notesSlide" Target="../notesSlides/notesSlide74.xml"/><Relationship Id="rId1" Type="http://schemas.openxmlformats.org/officeDocument/2006/relationships/slideLayout" Target="../slideLayouts/slideLayout24.xml"/><Relationship Id="rId6" Type="http://schemas.openxmlformats.org/officeDocument/2006/relationships/image" Target="../media/image19.jpeg"/><Relationship Id="rId5" Type="http://schemas.openxmlformats.org/officeDocument/2006/relationships/hyperlink" Target="http://www.amazon.com/Essential-SharePoint-2010-Overview-Governance/dp/0321700759/ref=sr_1_2?ie=UTF8&amp;s=books&amp;qid=1255306488&amp;sr=8-2" TargetMode="External"/><Relationship Id="rId4" Type="http://schemas.openxmlformats.org/officeDocument/2006/relationships/hyperlink" Target="http://www.scottjamison.com/" TargetMode="External"/></Relationships>
</file>

<file path=ppt/slides/_rels/slide8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hyperlink" Target="http://myspc.sharepointconference.com/" TargetMode="External"/><Relationship Id="rId1" Type="http://schemas.openxmlformats.org/officeDocument/2006/relationships/slideLayout" Target="../slideLayouts/slideLayout67.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8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75.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6767500" y="2724639"/>
            <a:ext cx="5069914" cy="2742289"/>
          </a:xfrm>
          <a:prstGeom prst="rect">
            <a:avLst/>
          </a:prstGeom>
          <a:noFill/>
        </p:spPr>
        <p:txBody>
          <a:bodyPr wrap="none" lIns="182880" tIns="146304" rIns="182880" bIns="146304" rtlCol="0">
            <a:spAutoFit/>
          </a:bodyPr>
          <a:lstStyle/>
          <a:p>
            <a:pPr>
              <a:lnSpc>
                <a:spcPct val="90000"/>
              </a:lnSpc>
              <a:spcAft>
                <a:spcPts val="600"/>
              </a:spcAft>
            </a:pPr>
            <a:r>
              <a:rPr lang="en-US" sz="4000" dirty="0" smtClean="0">
                <a:gradFill>
                  <a:gsLst>
                    <a:gs pos="2917">
                      <a:srgbClr val="505050"/>
                    </a:gs>
                    <a:gs pos="30000">
                      <a:srgbClr val="505050"/>
                    </a:gs>
                  </a:gsLst>
                  <a:lin ang="5400000" scaled="0"/>
                </a:gradFill>
              </a:rPr>
              <a:t>Users are concerned.</a:t>
            </a:r>
          </a:p>
          <a:p>
            <a:pPr>
              <a:lnSpc>
                <a:spcPct val="90000"/>
              </a:lnSpc>
              <a:spcAft>
                <a:spcPts val="600"/>
              </a:spcAft>
            </a:pPr>
            <a:r>
              <a:rPr lang="en-US" sz="4000" dirty="0" smtClean="0">
                <a:gradFill>
                  <a:gsLst>
                    <a:gs pos="2917">
                      <a:srgbClr val="505050"/>
                    </a:gs>
                    <a:gs pos="30000">
                      <a:srgbClr val="505050"/>
                    </a:gs>
                  </a:gsLst>
                  <a:lin ang="5400000" scaled="0"/>
                </a:gradFill>
              </a:rPr>
              <a:t>They don’t want it to</a:t>
            </a:r>
          </a:p>
          <a:p>
            <a:pPr>
              <a:lnSpc>
                <a:spcPct val="90000"/>
              </a:lnSpc>
              <a:spcAft>
                <a:spcPts val="600"/>
              </a:spcAft>
            </a:pPr>
            <a:r>
              <a:rPr lang="en-US" sz="4000" dirty="0" smtClean="0">
                <a:gradFill>
                  <a:gsLst>
                    <a:gs pos="2917">
                      <a:srgbClr val="505050"/>
                    </a:gs>
                    <a:gs pos="30000">
                      <a:srgbClr val="505050"/>
                    </a:gs>
                  </a:gsLst>
                  <a:lin ang="5400000" scaled="0"/>
                </a:gradFill>
              </a:rPr>
              <a:t>be hard.</a:t>
            </a:r>
          </a:p>
          <a:p>
            <a:pPr>
              <a:lnSpc>
                <a:spcPct val="90000"/>
              </a:lnSpc>
              <a:spcAft>
                <a:spcPts val="600"/>
              </a:spcAft>
            </a:pPr>
            <a:endParaRPr lang="en-US" sz="4000" dirty="0">
              <a:gradFill>
                <a:gsLst>
                  <a:gs pos="2917">
                    <a:srgbClr val="505050"/>
                  </a:gs>
                  <a:gs pos="30000">
                    <a:srgbClr val="505050"/>
                  </a:gs>
                </a:gsLst>
                <a:lin ang="5400000" scaled="0"/>
              </a:gradFill>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4237" y="1008062"/>
            <a:ext cx="1866900" cy="165100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687" y="1516062"/>
            <a:ext cx="1866900" cy="16510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9871" y="3344862"/>
            <a:ext cx="1866900" cy="1651000"/>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4103" y="4621352"/>
            <a:ext cx="1866900" cy="1651000"/>
          </a:xfrm>
          <a:prstGeom prst="rect">
            <a:avLst/>
          </a:prstGeom>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8151" y="3795852"/>
            <a:ext cx="1866900" cy="1651000"/>
          </a:xfrm>
          <a:prstGeom prst="rect">
            <a:avLst/>
          </a:prstGeom>
        </p:spPr>
      </p:pic>
    </p:spTree>
    <p:extLst>
      <p:ext uri="{BB962C8B-B14F-4D97-AF65-F5344CB8AC3E}">
        <p14:creationId xmlns:p14="http://schemas.microsoft.com/office/powerpoint/2010/main" val="260528779"/>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6230587" y="2657294"/>
            <a:ext cx="5075428" cy="2111347"/>
          </a:xfrm>
          <a:prstGeom prst="rect">
            <a:avLst/>
          </a:prstGeom>
          <a:noFill/>
        </p:spPr>
        <p:txBody>
          <a:bodyPr wrap="none" lIns="182880" tIns="146304" rIns="182880" bIns="146304" rtlCol="0">
            <a:spAutoFit/>
          </a:bodyPr>
          <a:lstStyle/>
          <a:p>
            <a:pPr>
              <a:lnSpc>
                <a:spcPct val="90000"/>
              </a:lnSpc>
              <a:spcAft>
                <a:spcPts val="600"/>
              </a:spcAft>
            </a:pPr>
            <a:r>
              <a:rPr lang="en-US" sz="4000" dirty="0" smtClean="0">
                <a:gradFill>
                  <a:gsLst>
                    <a:gs pos="2917">
                      <a:srgbClr val="505050"/>
                    </a:gs>
                    <a:gs pos="30000">
                      <a:srgbClr val="505050"/>
                    </a:gs>
                  </a:gsLst>
                  <a:lin ang="5400000" scaled="0"/>
                </a:gradFill>
              </a:rPr>
              <a:t>SharePoint 2013</a:t>
            </a:r>
          </a:p>
          <a:p>
            <a:pPr>
              <a:lnSpc>
                <a:spcPct val="90000"/>
              </a:lnSpc>
              <a:spcAft>
                <a:spcPts val="600"/>
              </a:spcAft>
            </a:pPr>
            <a:r>
              <a:rPr lang="en-US" sz="4000" dirty="0" smtClean="0">
                <a:gradFill>
                  <a:gsLst>
                    <a:gs pos="2917">
                      <a:srgbClr val="505050"/>
                    </a:gs>
                    <a:gs pos="30000">
                      <a:srgbClr val="505050"/>
                    </a:gs>
                  </a:gsLst>
                  <a:lin ang="5400000" scaled="0"/>
                </a:gradFill>
              </a:rPr>
              <a:t>seems to provide</a:t>
            </a:r>
          </a:p>
          <a:p>
            <a:pPr>
              <a:lnSpc>
                <a:spcPct val="90000"/>
              </a:lnSpc>
              <a:spcAft>
                <a:spcPts val="600"/>
              </a:spcAft>
            </a:pPr>
            <a:r>
              <a:rPr lang="en-US" sz="4000" dirty="0" smtClean="0">
                <a:gradFill>
                  <a:gsLst>
                    <a:gs pos="2917">
                      <a:srgbClr val="505050"/>
                    </a:gs>
                    <a:gs pos="30000">
                      <a:srgbClr val="505050"/>
                    </a:gs>
                  </a:gsLst>
                  <a:lin ang="5400000" scaled="0"/>
                </a:gradFill>
              </a:rPr>
              <a:t>the right capabilities!</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5837" y="1534554"/>
            <a:ext cx="3124200" cy="4356826"/>
          </a:xfrm>
          <a:prstGeom prst="rect">
            <a:avLst/>
          </a:prstGeom>
        </p:spPr>
      </p:pic>
    </p:spTree>
    <p:extLst>
      <p:ext uri="{BB962C8B-B14F-4D97-AF65-F5344CB8AC3E}">
        <p14:creationId xmlns:p14="http://schemas.microsoft.com/office/powerpoint/2010/main" val="418832376"/>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6230587" y="2657294"/>
            <a:ext cx="2818272" cy="849463"/>
          </a:xfrm>
          <a:prstGeom prst="rect">
            <a:avLst/>
          </a:prstGeom>
          <a:noFill/>
        </p:spPr>
        <p:txBody>
          <a:bodyPr wrap="none" lIns="182880" tIns="146304" rIns="182880" bIns="146304" rtlCol="0">
            <a:spAutoFit/>
          </a:bodyPr>
          <a:lstStyle/>
          <a:p>
            <a:pPr>
              <a:lnSpc>
                <a:spcPct val="90000"/>
              </a:lnSpc>
              <a:spcAft>
                <a:spcPts val="600"/>
              </a:spcAft>
            </a:pPr>
            <a:r>
              <a:rPr lang="en-US" sz="4000" dirty="0" smtClean="0">
                <a:gradFill>
                  <a:gsLst>
                    <a:gs pos="2917">
                      <a:srgbClr val="505050"/>
                    </a:gs>
                    <a:gs pos="30000">
                      <a:srgbClr val="505050"/>
                    </a:gs>
                  </a:gsLst>
                  <a:lin ang="5400000" scaled="0"/>
                </a:gradFill>
              </a:rPr>
              <a:t>Or does it?</a:t>
            </a:r>
          </a:p>
        </p:txBody>
      </p:sp>
      <p:pic>
        <p:nvPicPr>
          <p:cNvPr id="4" name="Picture 3"/>
          <p:cNvPicPr>
            <a:picLocks noChangeAspect="1"/>
          </p:cNvPicPr>
          <p:nvPr/>
        </p:nvPicPr>
        <p:blipFill>
          <a:blip r:embed="rId3"/>
          <a:stretch>
            <a:fillRect/>
          </a:stretch>
        </p:blipFill>
        <p:spPr>
          <a:xfrm>
            <a:off x="1646237" y="1416296"/>
            <a:ext cx="3524250" cy="3962400"/>
          </a:xfrm>
          <a:prstGeom prst="rect">
            <a:avLst/>
          </a:prstGeom>
        </p:spPr>
      </p:pic>
    </p:spTree>
    <p:extLst>
      <p:ext uri="{BB962C8B-B14F-4D97-AF65-F5344CB8AC3E}">
        <p14:creationId xmlns:p14="http://schemas.microsoft.com/office/powerpoint/2010/main" val="680226752"/>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6230587" y="2657294"/>
            <a:ext cx="5132302" cy="1480405"/>
          </a:xfrm>
          <a:prstGeom prst="rect">
            <a:avLst/>
          </a:prstGeom>
          <a:noFill/>
        </p:spPr>
        <p:txBody>
          <a:bodyPr wrap="none" lIns="182880" tIns="146304" rIns="182880" bIns="146304" rtlCol="0">
            <a:spAutoFit/>
          </a:bodyPr>
          <a:lstStyle/>
          <a:p>
            <a:pPr>
              <a:lnSpc>
                <a:spcPct val="90000"/>
              </a:lnSpc>
              <a:spcAft>
                <a:spcPts val="600"/>
              </a:spcAft>
            </a:pPr>
            <a:r>
              <a:rPr lang="en-US" sz="4000" dirty="0" smtClean="0">
                <a:gradFill>
                  <a:gsLst>
                    <a:gs pos="2917">
                      <a:srgbClr val="505050"/>
                    </a:gs>
                    <a:gs pos="30000">
                      <a:srgbClr val="505050"/>
                    </a:gs>
                  </a:gsLst>
                  <a:lin ang="5400000" scaled="0"/>
                </a:gradFill>
              </a:rPr>
              <a:t>Bob isn’t sure how to</a:t>
            </a:r>
          </a:p>
          <a:p>
            <a:pPr>
              <a:lnSpc>
                <a:spcPct val="90000"/>
              </a:lnSpc>
              <a:spcAft>
                <a:spcPts val="600"/>
              </a:spcAft>
            </a:pPr>
            <a:r>
              <a:rPr lang="en-US" sz="4000" dirty="0" smtClean="0">
                <a:gradFill>
                  <a:gsLst>
                    <a:gs pos="2917">
                      <a:srgbClr val="505050"/>
                    </a:gs>
                    <a:gs pos="30000">
                      <a:srgbClr val="505050"/>
                    </a:gs>
                  </a:gsLst>
                  <a:lin ang="5400000" scaled="0"/>
                </a:gradFill>
              </a:rPr>
              <a:t>proceed.</a:t>
            </a:r>
          </a:p>
        </p:txBody>
      </p:sp>
      <p:pic>
        <p:nvPicPr>
          <p:cNvPr id="4" name="Picture 3"/>
          <p:cNvPicPr>
            <a:picLocks noChangeAspect="1"/>
          </p:cNvPicPr>
          <p:nvPr/>
        </p:nvPicPr>
        <p:blipFill>
          <a:blip r:embed="rId3"/>
          <a:stretch>
            <a:fillRect/>
          </a:stretch>
        </p:blipFill>
        <p:spPr>
          <a:xfrm>
            <a:off x="1646237" y="1416296"/>
            <a:ext cx="3524250" cy="3962400"/>
          </a:xfrm>
          <a:prstGeom prst="rect">
            <a:avLst/>
          </a:prstGeom>
        </p:spPr>
      </p:pic>
    </p:spTree>
    <p:extLst>
      <p:ext uri="{BB962C8B-B14F-4D97-AF65-F5344CB8AC3E}">
        <p14:creationId xmlns:p14="http://schemas.microsoft.com/office/powerpoint/2010/main" val="2941799608"/>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6230587" y="2657294"/>
            <a:ext cx="5425011" cy="1480405"/>
          </a:xfrm>
          <a:prstGeom prst="rect">
            <a:avLst/>
          </a:prstGeom>
          <a:noFill/>
        </p:spPr>
        <p:txBody>
          <a:bodyPr wrap="none" lIns="182880" tIns="146304" rIns="182880" bIns="146304" rtlCol="0">
            <a:spAutoFit/>
          </a:bodyPr>
          <a:lstStyle/>
          <a:p>
            <a:pPr>
              <a:lnSpc>
                <a:spcPct val="90000"/>
              </a:lnSpc>
              <a:spcAft>
                <a:spcPts val="600"/>
              </a:spcAft>
            </a:pPr>
            <a:r>
              <a:rPr lang="en-US" sz="4000" dirty="0" smtClean="0">
                <a:gradFill>
                  <a:gsLst>
                    <a:gs pos="2917">
                      <a:srgbClr val="505050"/>
                    </a:gs>
                    <a:gs pos="30000">
                      <a:srgbClr val="505050"/>
                    </a:gs>
                  </a:gsLst>
                  <a:lin ang="5400000" scaled="0"/>
                </a:gradFill>
              </a:rPr>
              <a:t>Let’s help Bob with</a:t>
            </a:r>
          </a:p>
          <a:p>
            <a:pPr>
              <a:lnSpc>
                <a:spcPct val="90000"/>
              </a:lnSpc>
              <a:spcAft>
                <a:spcPts val="600"/>
              </a:spcAft>
            </a:pPr>
            <a:r>
              <a:rPr lang="en-US" sz="4000" dirty="0" smtClean="0">
                <a:gradFill>
                  <a:gsLst>
                    <a:gs pos="2917">
                      <a:srgbClr val="505050"/>
                    </a:gs>
                    <a:gs pos="30000">
                      <a:srgbClr val="505050"/>
                    </a:gs>
                  </a:gsLst>
                  <a:lin ang="5400000" scaled="0"/>
                </a:gradFill>
              </a:rPr>
              <a:t>Records Management.</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5637" y="2629983"/>
            <a:ext cx="5330615" cy="2224218"/>
          </a:xfrm>
          <a:prstGeom prst="rect">
            <a:avLst/>
          </a:prstGeom>
        </p:spPr>
      </p:pic>
    </p:spTree>
    <p:extLst>
      <p:ext uri="{BB962C8B-B14F-4D97-AF65-F5344CB8AC3E}">
        <p14:creationId xmlns:p14="http://schemas.microsoft.com/office/powerpoint/2010/main" val="1829798663"/>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bwMode="auto">
          <a:xfrm>
            <a:off x="5380760" y="1668482"/>
            <a:ext cx="6010510" cy="2383683"/>
          </a:xfrm>
          <a:prstGeom prst="rect">
            <a:avLst/>
          </a:prstGeom>
          <a:solidFill>
            <a:schemeClr val="accent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2" name="Rectangle 1"/>
          <p:cNvSpPr>
            <a:spLocks/>
          </p:cNvSpPr>
          <p:nvPr/>
        </p:nvSpPr>
        <p:spPr bwMode="auto">
          <a:xfrm>
            <a:off x="2888281" y="1668482"/>
            <a:ext cx="2256314" cy="237741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solidFill>
                  <a:srgbClr val="FFFFFF"/>
                </a:solidFill>
              </a:rPr>
              <a:t>Chief Architect &amp;</a:t>
            </a:r>
          </a:p>
          <a:p>
            <a:pPr defTabSz="932472" fontAlgn="base">
              <a:lnSpc>
                <a:spcPct val="90000"/>
              </a:lnSpc>
              <a:spcBef>
                <a:spcPct val="0"/>
              </a:spcBef>
              <a:spcAft>
                <a:spcPct val="0"/>
              </a:spcAft>
            </a:pPr>
            <a:r>
              <a:rPr lang="en-US" sz="2800" dirty="0" smtClean="0">
                <a:solidFill>
                  <a:srgbClr val="FFFFFF"/>
                </a:solidFill>
              </a:rPr>
              <a:t>CEO</a:t>
            </a:r>
          </a:p>
          <a:p>
            <a:pPr defTabSz="932472" fontAlgn="base">
              <a:lnSpc>
                <a:spcPct val="90000"/>
              </a:lnSpc>
              <a:spcBef>
                <a:spcPct val="0"/>
              </a:spcBef>
              <a:spcAft>
                <a:spcPct val="0"/>
              </a:spcAft>
            </a:pPr>
            <a:endParaRPr lang="en-US" sz="2800" dirty="0">
              <a:solidFill>
                <a:srgbClr val="FFFFFF"/>
              </a:solidFill>
            </a:endParaRPr>
          </a:p>
          <a:p>
            <a:pPr defTabSz="932472" fontAlgn="base">
              <a:lnSpc>
                <a:spcPct val="90000"/>
              </a:lnSpc>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1837" y="1668481"/>
            <a:ext cx="1918530" cy="2377414"/>
          </a:xfrm>
          <a:prstGeom prst="rect">
            <a:avLst/>
          </a:prstGeom>
        </p:spPr>
      </p:pic>
      <p:pic>
        <p:nvPicPr>
          <p:cNvPr id="4" name="Picture 3"/>
          <p:cNvPicPr>
            <a:picLocks noChangeAspect="1"/>
          </p:cNvPicPr>
          <p:nvPr/>
        </p:nvPicPr>
        <p:blipFill>
          <a:blip r:embed="rId3"/>
          <a:stretch>
            <a:fillRect/>
          </a:stretch>
        </p:blipFill>
        <p:spPr>
          <a:xfrm>
            <a:off x="6219421" y="2143245"/>
            <a:ext cx="4063079" cy="1427887"/>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12462" y="4225877"/>
            <a:ext cx="1868543" cy="2326657"/>
          </a:xfrm>
          <a:prstGeom prst="rect">
            <a:avLst/>
          </a:prstGeom>
        </p:spPr>
      </p:pic>
      <p:pic>
        <p:nvPicPr>
          <p:cNvPr id="6" name="Picture 5" descr="SharePoint 2010 Cover.jpg">
            <a:hlinkClick r:id="rId5"/>
          </p:cNvPr>
          <p:cNvPicPr/>
          <p:nvPr/>
        </p:nvPicPr>
        <p:blipFill>
          <a:blip r:embed="rId6" cstate="print"/>
          <a:stretch>
            <a:fillRect/>
          </a:stretch>
        </p:blipFill>
        <p:spPr>
          <a:xfrm>
            <a:off x="9454720" y="4259261"/>
            <a:ext cx="1920218" cy="2293272"/>
          </a:xfrm>
          <a:prstGeom prst="rect">
            <a:avLst/>
          </a:prstGeom>
        </p:spPr>
      </p:pic>
      <p:sp>
        <p:nvSpPr>
          <p:cNvPr id="7" name="Rectangle 6"/>
          <p:cNvSpPr/>
          <p:nvPr/>
        </p:nvSpPr>
        <p:spPr bwMode="auto">
          <a:xfrm>
            <a:off x="2888279" y="4225876"/>
            <a:ext cx="2256315" cy="232665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MCA</a:t>
            </a:r>
          </a:p>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MCM</a:t>
            </a:r>
          </a:p>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MCSM</a:t>
            </a:r>
          </a:p>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Top 50 Influencer</a:t>
            </a:r>
          </a:p>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33"/>
          <p:cNvSpPr txBox="1">
            <a:spLocks/>
          </p:cNvSpPr>
          <p:nvPr/>
        </p:nvSpPr>
        <p:spPr>
          <a:xfrm>
            <a:off x="274639" y="295274"/>
            <a:ext cx="11889564" cy="917575"/>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a:gradFill>
                  <a:gsLst>
                    <a:gs pos="1250">
                      <a:srgbClr val="505050"/>
                    </a:gs>
                    <a:gs pos="100000">
                      <a:srgbClr val="505050"/>
                    </a:gs>
                  </a:gsLst>
                  <a:lin ang="5400000" scaled="0"/>
                </a:gradFill>
              </a:rPr>
              <a:t>Meet Scott Jamison</a:t>
            </a:r>
            <a:endParaRPr sz="3200">
              <a:gradFill>
                <a:gsLst>
                  <a:gs pos="1250">
                    <a:srgbClr val="505050"/>
                  </a:gs>
                  <a:gs pos="100000">
                    <a:srgbClr val="505050"/>
                  </a:gs>
                </a:gsLst>
                <a:lin ang="5400000" scaled="0"/>
              </a:gradFill>
            </a:endParaRPr>
          </a:p>
        </p:txBody>
      </p:sp>
      <p:pic>
        <p:nvPicPr>
          <p:cNvPr id="11" name="Picture 10"/>
          <p:cNvPicPr>
            <a:picLocks noChangeAspect="1"/>
          </p:cNvPicPr>
          <p:nvPr/>
        </p:nvPicPr>
        <p:blipFill>
          <a:blip r:embed="rId7"/>
          <a:stretch>
            <a:fillRect/>
          </a:stretch>
        </p:blipFill>
        <p:spPr>
          <a:xfrm>
            <a:off x="5397092" y="4230477"/>
            <a:ext cx="1841655" cy="2322058"/>
          </a:xfrm>
          <a:prstGeom prst="rect">
            <a:avLst/>
          </a:prstGeom>
        </p:spPr>
      </p:pic>
      <p:pic>
        <p:nvPicPr>
          <p:cNvPr id="13" name="Picture 15" descr="paper-lock"/>
          <p:cNvPicPr>
            <a:picLocks noChangeAspect="1" noChangeArrowheads="1"/>
          </p:cNvPicPr>
          <p:nvPr/>
        </p:nvPicPr>
        <p:blipFill>
          <a:blip r:embed="rId8"/>
          <a:srcRect/>
          <a:stretch>
            <a:fillRect/>
          </a:stretch>
        </p:blipFill>
        <p:spPr bwMode="auto">
          <a:xfrm>
            <a:off x="731837" y="4225875"/>
            <a:ext cx="1903944" cy="2326657"/>
          </a:xfrm>
          <a:prstGeom prst="rect">
            <a:avLst/>
          </a:prstGeom>
          <a:solidFill>
            <a:schemeClr val="tx1"/>
          </a:solidFill>
          <a:ln w="9525">
            <a:noFill/>
            <a:miter lim="800000"/>
            <a:headEnd/>
            <a:tailEnd/>
          </a:ln>
        </p:spPr>
      </p:pic>
    </p:spTree>
    <p:extLst>
      <p:ext uri="{BB962C8B-B14F-4D97-AF65-F5344CB8AC3E}">
        <p14:creationId xmlns:p14="http://schemas.microsoft.com/office/powerpoint/2010/main" val="176901143"/>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Agenda</a:t>
            </a:r>
            <a:endParaRPr lang="en-US" dirty="0"/>
          </a:p>
        </p:txBody>
      </p:sp>
      <p:sp>
        <p:nvSpPr>
          <p:cNvPr id="4" name="Rectangle 3"/>
          <p:cNvSpPr/>
          <p:nvPr/>
        </p:nvSpPr>
        <p:spPr bwMode="auto">
          <a:xfrm>
            <a:off x="808037" y="2509595"/>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808037" y="2506662"/>
            <a:ext cx="2697480" cy="2744787"/>
          </a:xfrm>
          <a:prstGeom prst="rect">
            <a:avLst/>
          </a:prstGeom>
          <a:solidFill>
            <a:srgbClr val="FFB9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Enterprise Content Management</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3550994" y="2506662"/>
            <a:ext cx="2697480" cy="2744787"/>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Records Management</a:t>
            </a:r>
            <a:endParaRPr lang="en-US" sz="2800"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6293951" y="2506662"/>
            <a:ext cx="2697480" cy="2744787"/>
          </a:xfrm>
          <a:prstGeom prst="rect">
            <a:avLst/>
          </a:prstGeom>
          <a:solidFill>
            <a:srgbClr val="EB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What’s New in SharePoint 2013?</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9036908" y="2506661"/>
            <a:ext cx="2697480" cy="27447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Top 10 </a:t>
            </a:r>
          </a:p>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Best Practices</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522296096"/>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Agenda</a:t>
            </a:r>
            <a:endParaRPr lang="en-US" dirty="0"/>
          </a:p>
        </p:txBody>
      </p:sp>
      <p:sp>
        <p:nvSpPr>
          <p:cNvPr id="4" name="Rectangle 3"/>
          <p:cNvSpPr/>
          <p:nvPr/>
        </p:nvSpPr>
        <p:spPr bwMode="auto">
          <a:xfrm>
            <a:off x="808037" y="2509595"/>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808037" y="2506662"/>
            <a:ext cx="2697480" cy="2744787"/>
          </a:xfrm>
          <a:prstGeom prst="rect">
            <a:avLst/>
          </a:prstGeom>
          <a:solidFill>
            <a:srgbClr val="FFB900"/>
          </a:solidFill>
          <a:ln w="25400">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Enterprise Content Management</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3550994" y="2506662"/>
            <a:ext cx="2697480" cy="2744787"/>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Records Management</a:t>
            </a:r>
            <a:endParaRPr lang="en-US" sz="2800"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6293951" y="2506662"/>
            <a:ext cx="2697480" cy="2744787"/>
          </a:xfrm>
          <a:prstGeom prst="rect">
            <a:avLst/>
          </a:prstGeom>
          <a:solidFill>
            <a:srgbClr val="EB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What’s New in SharePoint 2013?</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9036908" y="2506661"/>
            <a:ext cx="2697480" cy="27447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Top 10 </a:t>
            </a:r>
          </a:p>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Best Practices</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983435940"/>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ea typeface="Segoe UI" pitchFamily="34" charset="0"/>
                <a:cs typeface="Segoe UI" pitchFamily="34" charset="0"/>
              </a:rPr>
              <a:t>SharePoint</a:t>
            </a:r>
            <a:endParaRPr lang="en-US" dirty="0"/>
          </a:p>
        </p:txBody>
      </p:sp>
      <p:sp>
        <p:nvSpPr>
          <p:cNvPr id="21" name="Rectangle 20"/>
          <p:cNvSpPr/>
          <p:nvPr/>
        </p:nvSpPr>
        <p:spPr bwMode="auto">
          <a:xfrm>
            <a:off x="9575807" y="4056789"/>
            <a:ext cx="2144468" cy="1812509"/>
          </a:xfrm>
          <a:prstGeom prst="rect">
            <a:avLst/>
          </a:prstGeom>
          <a:solidFill>
            <a:srgbClr val="EB3C00"/>
          </a:solidFill>
          <a:ln>
            <a:solidFill>
              <a:srgbClr val="E039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286" fontAlgn="base">
              <a:spcBef>
                <a:spcPct val="0"/>
              </a:spcBef>
              <a:spcAft>
                <a:spcPct val="0"/>
              </a:spcAft>
            </a:pPr>
            <a:r>
              <a:rPr lang="en-US" sz="2855" spc="-39" dirty="0">
                <a:gradFill>
                  <a:gsLst>
                    <a:gs pos="0">
                      <a:srgbClr val="FFFFFF"/>
                    </a:gs>
                    <a:gs pos="100000">
                      <a:srgbClr val="FFFFFF"/>
                    </a:gs>
                  </a:gsLst>
                  <a:lin ang="5400000" scaled="0"/>
                </a:gradFill>
                <a:latin typeface="Segoe UI Light"/>
                <a:ea typeface="Segoe UI" pitchFamily="34" charset="0"/>
                <a:cs typeface="Segoe UI" pitchFamily="34" charset="0"/>
              </a:rPr>
              <a:t>Manage</a:t>
            </a:r>
          </a:p>
        </p:txBody>
      </p:sp>
      <p:sp>
        <p:nvSpPr>
          <p:cNvPr id="22" name="Rectangle 21"/>
          <p:cNvSpPr/>
          <p:nvPr/>
        </p:nvSpPr>
        <p:spPr bwMode="auto">
          <a:xfrm>
            <a:off x="7313995" y="4056789"/>
            <a:ext cx="2144468" cy="1812509"/>
          </a:xfrm>
          <a:prstGeom prst="rect">
            <a:avLst/>
          </a:prstGeom>
          <a:solidFill>
            <a:srgbClr val="EB3C00"/>
          </a:solidFill>
          <a:ln>
            <a:solidFill>
              <a:srgbClr val="E039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286" fontAlgn="base">
              <a:spcBef>
                <a:spcPct val="0"/>
              </a:spcBef>
              <a:spcAft>
                <a:spcPct val="0"/>
              </a:spcAft>
            </a:pPr>
            <a:r>
              <a:rPr lang="en-US" sz="2855" spc="-39" dirty="0">
                <a:gradFill>
                  <a:gsLst>
                    <a:gs pos="0">
                      <a:srgbClr val="FFFFFF"/>
                    </a:gs>
                    <a:gs pos="100000">
                      <a:srgbClr val="FFFFFF"/>
                    </a:gs>
                  </a:gsLst>
                  <a:lin ang="5400000" scaled="0"/>
                </a:gradFill>
                <a:latin typeface="Segoe UI Light"/>
                <a:ea typeface="Segoe UI" pitchFamily="34" charset="0"/>
                <a:cs typeface="Segoe UI" pitchFamily="34" charset="0"/>
              </a:rPr>
              <a:t>Build</a:t>
            </a:r>
          </a:p>
        </p:txBody>
      </p:sp>
      <p:sp>
        <p:nvSpPr>
          <p:cNvPr id="23" name="Rectangle 22"/>
          <p:cNvSpPr/>
          <p:nvPr/>
        </p:nvSpPr>
        <p:spPr bwMode="auto">
          <a:xfrm>
            <a:off x="9575807" y="2139857"/>
            <a:ext cx="2144468" cy="1812509"/>
          </a:xfrm>
          <a:prstGeom prst="rect">
            <a:avLst/>
          </a:prstGeom>
          <a:solidFill>
            <a:srgbClr val="EB3C00"/>
          </a:solidFill>
          <a:ln>
            <a:solidFill>
              <a:srgbClr val="E039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286" fontAlgn="base">
              <a:spcBef>
                <a:spcPct val="0"/>
              </a:spcBef>
              <a:spcAft>
                <a:spcPct val="0"/>
              </a:spcAft>
            </a:pPr>
            <a:r>
              <a:rPr lang="en-US" sz="2855" spc="-39" dirty="0">
                <a:gradFill>
                  <a:gsLst>
                    <a:gs pos="0">
                      <a:srgbClr val="FFFFFF"/>
                    </a:gs>
                    <a:gs pos="100000">
                      <a:srgbClr val="FFFFFF"/>
                    </a:gs>
                  </a:gsLst>
                  <a:lin ang="5400000" scaled="0"/>
                </a:gradFill>
                <a:latin typeface="Segoe UI Light"/>
                <a:ea typeface="Segoe UI" pitchFamily="34" charset="0"/>
                <a:cs typeface="Segoe UI" pitchFamily="34" charset="0"/>
              </a:rPr>
              <a:t>Discover</a:t>
            </a:r>
          </a:p>
        </p:txBody>
      </p:sp>
      <p:sp>
        <p:nvSpPr>
          <p:cNvPr id="24" name="Rectangle 23"/>
          <p:cNvSpPr/>
          <p:nvPr/>
        </p:nvSpPr>
        <p:spPr bwMode="auto">
          <a:xfrm>
            <a:off x="7313995" y="2139857"/>
            <a:ext cx="2144468" cy="1812509"/>
          </a:xfrm>
          <a:prstGeom prst="rect">
            <a:avLst/>
          </a:prstGeom>
          <a:solidFill>
            <a:srgbClr val="EB3C00"/>
          </a:solidFill>
          <a:ln>
            <a:solidFill>
              <a:srgbClr val="E039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286" fontAlgn="base">
              <a:spcBef>
                <a:spcPct val="0"/>
              </a:spcBef>
              <a:spcAft>
                <a:spcPct val="0"/>
              </a:spcAft>
            </a:pPr>
            <a:r>
              <a:rPr lang="en-US" sz="2855" spc="-39" dirty="0">
                <a:gradFill>
                  <a:gsLst>
                    <a:gs pos="0">
                      <a:srgbClr val="FFFFFF"/>
                    </a:gs>
                    <a:gs pos="100000">
                      <a:srgbClr val="FFFFFF"/>
                    </a:gs>
                  </a:gsLst>
                  <a:lin ang="5400000" scaled="0"/>
                </a:gradFill>
                <a:latin typeface="Segoe UI Light"/>
                <a:ea typeface="Segoe UI" pitchFamily="34" charset="0"/>
                <a:cs typeface="Segoe UI" pitchFamily="34" charset="0"/>
              </a:rPr>
              <a:t>Organize</a:t>
            </a:r>
          </a:p>
        </p:txBody>
      </p:sp>
      <p:sp>
        <p:nvSpPr>
          <p:cNvPr id="25" name="Rectangle 24"/>
          <p:cNvSpPr/>
          <p:nvPr/>
        </p:nvSpPr>
        <p:spPr bwMode="auto">
          <a:xfrm>
            <a:off x="531948" y="2140946"/>
            <a:ext cx="6664703" cy="268606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algn="ctr" defTabSz="699286" fontAlgn="base">
              <a:spcBef>
                <a:spcPct val="0"/>
              </a:spcBef>
              <a:spcAft>
                <a:spcPct val="0"/>
              </a:spcAft>
            </a:pPr>
            <a:r>
              <a:rPr lang="en-US" sz="6729" spc="-39" dirty="0">
                <a:gradFill>
                  <a:gsLst>
                    <a:gs pos="0">
                      <a:srgbClr val="FFFFFF"/>
                    </a:gs>
                    <a:gs pos="100000">
                      <a:srgbClr val="FFFFFF"/>
                    </a:gs>
                  </a:gsLst>
                  <a:lin ang="5400000" scaled="0"/>
                </a:gradFill>
                <a:latin typeface="Segoe UI Light"/>
                <a:ea typeface="Segoe UI" pitchFamily="34" charset="0"/>
                <a:cs typeface="Segoe UI" pitchFamily="34" charset="0"/>
              </a:rPr>
              <a:t>SHARE</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1948" y="2140398"/>
            <a:ext cx="6664703" cy="3728898"/>
          </a:xfrm>
          <a:prstGeom prst="rect">
            <a:avLst/>
          </a:prstGeom>
        </p:spPr>
      </p:pic>
      <p:sp>
        <p:nvSpPr>
          <p:cNvPr id="7" name="Rectangle 6"/>
          <p:cNvSpPr/>
          <p:nvPr/>
        </p:nvSpPr>
        <p:spPr>
          <a:xfrm>
            <a:off x="4633443" y="4543492"/>
            <a:ext cx="2383118" cy="1246328"/>
          </a:xfrm>
          <a:prstGeom prst="rect">
            <a:avLst/>
          </a:prstGeom>
        </p:spPr>
        <p:txBody>
          <a:bodyPr wrap="none">
            <a:spAutoFit/>
          </a:bodyPr>
          <a:lstStyle/>
          <a:p>
            <a:pPr algn="just" defTabSz="699286" fontAlgn="base">
              <a:spcBef>
                <a:spcPct val="0"/>
              </a:spcBef>
              <a:spcAft>
                <a:spcPct val="0"/>
              </a:spcAft>
            </a:pPr>
            <a:r>
              <a:rPr lang="en-US" sz="7341" spc="-82" dirty="0">
                <a:solidFill>
                  <a:srgbClr val="FFFFFF"/>
                </a:solidFill>
                <a:latin typeface="Segoe UI Light"/>
                <a:ea typeface="Segoe UI" pitchFamily="34" charset="0"/>
                <a:cs typeface="Segoe UI" pitchFamily="34" charset="0"/>
              </a:rPr>
              <a:t>Share</a:t>
            </a:r>
          </a:p>
        </p:txBody>
      </p:sp>
    </p:spTree>
    <p:extLst>
      <p:ext uri="{BB962C8B-B14F-4D97-AF65-F5344CB8AC3E}">
        <p14:creationId xmlns:p14="http://schemas.microsoft.com/office/powerpoint/2010/main" val="2346350314"/>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2099239" y="1632055"/>
            <a:ext cx="2564659" cy="2564659"/>
            <a:chOff x="2055812" y="1600200"/>
            <a:chExt cx="2514600" cy="2514600"/>
          </a:xfrm>
          <a:solidFill>
            <a:schemeClr val="tx2">
              <a:lumMod val="75000"/>
            </a:schemeClr>
          </a:solidFill>
        </p:grpSpPr>
        <p:sp>
          <p:nvSpPr>
            <p:cNvPr id="4" name="Rectangle 3"/>
            <p:cNvSpPr/>
            <p:nvPr/>
          </p:nvSpPr>
          <p:spPr bwMode="auto">
            <a:xfrm>
              <a:off x="2055812" y="1600200"/>
              <a:ext cx="2514600" cy="2514600"/>
            </a:xfrm>
            <a:prstGeom prst="rect">
              <a:avLst/>
            </a:prstGeom>
            <a:solidFill>
              <a:srgbClr val="FFB9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rgbClr val="505050"/>
                </a:solidFill>
                <a:ea typeface="Segoe UI" pitchFamily="34" charset="0"/>
                <a:cs typeface="Segoe UI" pitchFamily="34" charset="0"/>
              </a:endParaRPr>
            </a:p>
          </p:txBody>
        </p:sp>
        <p:sp>
          <p:nvSpPr>
            <p:cNvPr id="10" name="TextBox 9"/>
            <p:cNvSpPr txBox="1"/>
            <p:nvPr/>
          </p:nvSpPr>
          <p:spPr>
            <a:xfrm>
              <a:off x="2055812" y="3657600"/>
              <a:ext cx="2514600" cy="376706"/>
            </a:xfrm>
            <a:prstGeom prst="rect">
              <a:avLst/>
            </a:prstGeom>
            <a:solidFill>
              <a:srgbClr val="FFB900"/>
            </a:solidFill>
          </p:spPr>
          <p:txBody>
            <a:bodyPr wrap="square" lIns="0" tIns="0" rIns="0" bIns="0" rtlCol="0">
              <a:spAutoFit/>
            </a:bodyPr>
            <a:lstStyle/>
            <a:p>
              <a:pPr algn="ctr"/>
              <a:r>
                <a:rPr lang="en-US" sz="2448" spc="-71" dirty="0">
                  <a:solidFill>
                    <a:srgbClr val="FFFFFF"/>
                  </a:solidFill>
                  <a:latin typeface="Segoe UI Light"/>
                </a:rPr>
                <a:t>Create</a:t>
              </a:r>
            </a:p>
          </p:txBody>
        </p:sp>
      </p:grpSp>
      <p:grpSp>
        <p:nvGrpSpPr>
          <p:cNvPr id="14" name="Group 13"/>
          <p:cNvGrpSpPr/>
          <p:nvPr/>
        </p:nvGrpSpPr>
        <p:grpSpPr>
          <a:xfrm>
            <a:off x="4897049" y="1632055"/>
            <a:ext cx="2564659" cy="2564659"/>
            <a:chOff x="4799012" y="1600200"/>
            <a:chExt cx="2514600" cy="2514600"/>
          </a:xfrm>
          <a:solidFill>
            <a:schemeClr val="bg2">
              <a:lumMod val="75000"/>
            </a:schemeClr>
          </a:solidFill>
        </p:grpSpPr>
        <p:sp>
          <p:nvSpPr>
            <p:cNvPr id="5" name="Rectangle 4"/>
            <p:cNvSpPr/>
            <p:nvPr/>
          </p:nvSpPr>
          <p:spPr bwMode="auto">
            <a:xfrm>
              <a:off x="4799012" y="1600200"/>
              <a:ext cx="2514600" cy="2514600"/>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rgbClr val="505050"/>
                </a:solidFill>
                <a:ea typeface="Segoe UI" pitchFamily="34" charset="0"/>
                <a:cs typeface="Segoe UI" pitchFamily="34" charset="0"/>
              </a:endParaRPr>
            </a:p>
          </p:txBody>
        </p:sp>
        <p:sp>
          <p:nvSpPr>
            <p:cNvPr id="11" name="TextBox 10"/>
            <p:cNvSpPr txBox="1"/>
            <p:nvPr/>
          </p:nvSpPr>
          <p:spPr>
            <a:xfrm>
              <a:off x="4799012" y="3657600"/>
              <a:ext cx="2514600" cy="376706"/>
            </a:xfrm>
            <a:prstGeom prst="rect">
              <a:avLst/>
            </a:prstGeom>
            <a:solidFill>
              <a:srgbClr val="FF8C00"/>
            </a:solidFill>
          </p:spPr>
          <p:txBody>
            <a:bodyPr wrap="square" lIns="0" tIns="0" rIns="0" bIns="0" rtlCol="0">
              <a:spAutoFit/>
            </a:bodyPr>
            <a:lstStyle/>
            <a:p>
              <a:pPr algn="ctr"/>
              <a:r>
                <a:rPr lang="en-US" sz="2448" spc="-71" dirty="0">
                  <a:solidFill>
                    <a:srgbClr val="FFFFFF"/>
                  </a:solidFill>
                  <a:latin typeface="Segoe UI Light"/>
                </a:rPr>
                <a:t>Control</a:t>
              </a:r>
            </a:p>
          </p:txBody>
        </p:sp>
      </p:grpSp>
      <p:grpSp>
        <p:nvGrpSpPr>
          <p:cNvPr id="15" name="Group 14"/>
          <p:cNvGrpSpPr/>
          <p:nvPr/>
        </p:nvGrpSpPr>
        <p:grpSpPr>
          <a:xfrm>
            <a:off x="7694859" y="1632055"/>
            <a:ext cx="2564659" cy="2564659"/>
            <a:chOff x="7542212" y="1600200"/>
            <a:chExt cx="2514600" cy="2514600"/>
          </a:xfrm>
          <a:solidFill>
            <a:schemeClr val="bg2">
              <a:lumMod val="75000"/>
            </a:schemeClr>
          </a:solidFill>
        </p:grpSpPr>
        <p:sp>
          <p:nvSpPr>
            <p:cNvPr id="6" name="Rectangle 5"/>
            <p:cNvSpPr/>
            <p:nvPr/>
          </p:nvSpPr>
          <p:spPr bwMode="auto">
            <a:xfrm>
              <a:off x="7542212" y="1600200"/>
              <a:ext cx="2514600" cy="2514600"/>
            </a:xfrm>
            <a:prstGeom prst="rect">
              <a:avLst/>
            </a:prstGeom>
            <a:solidFill>
              <a:srgbClr val="EB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rgbClr val="505050"/>
                </a:solidFill>
                <a:ea typeface="Segoe UI" pitchFamily="34" charset="0"/>
                <a:cs typeface="Segoe UI" pitchFamily="34" charset="0"/>
              </a:endParaRPr>
            </a:p>
          </p:txBody>
        </p:sp>
        <p:sp>
          <p:nvSpPr>
            <p:cNvPr id="12" name="TextBox 11"/>
            <p:cNvSpPr txBox="1"/>
            <p:nvPr/>
          </p:nvSpPr>
          <p:spPr>
            <a:xfrm>
              <a:off x="7542212" y="3657600"/>
              <a:ext cx="2514600" cy="376706"/>
            </a:xfrm>
            <a:prstGeom prst="rect">
              <a:avLst/>
            </a:prstGeom>
            <a:solidFill>
              <a:srgbClr val="EB3C00"/>
            </a:solidFill>
          </p:spPr>
          <p:txBody>
            <a:bodyPr wrap="square" lIns="0" tIns="0" rIns="0" bIns="0" rtlCol="0">
              <a:spAutoFit/>
            </a:bodyPr>
            <a:lstStyle/>
            <a:p>
              <a:pPr algn="ctr"/>
              <a:r>
                <a:rPr lang="en-US" sz="2448" spc="-71" dirty="0">
                  <a:solidFill>
                    <a:srgbClr val="FFFFFF"/>
                  </a:solidFill>
                  <a:latin typeface="Segoe UI Light"/>
                </a:rPr>
                <a:t>Protect</a:t>
              </a:r>
            </a:p>
          </p:txBody>
        </p:sp>
      </p:grpSp>
      <p:sp>
        <p:nvSpPr>
          <p:cNvPr id="21" name="Rectangle 20"/>
          <p:cNvSpPr/>
          <p:nvPr/>
        </p:nvSpPr>
        <p:spPr>
          <a:xfrm>
            <a:off x="2099240" y="4274432"/>
            <a:ext cx="2592182" cy="594650"/>
          </a:xfrm>
          <a:prstGeom prst="rect">
            <a:avLst/>
          </a:prstGeom>
        </p:spPr>
        <p:txBody>
          <a:bodyPr wrap="square">
            <a:spAutoFit/>
          </a:bodyPr>
          <a:lstStyle/>
          <a:p>
            <a:r>
              <a:rPr lang="en-US" sz="1632" dirty="0">
                <a:solidFill>
                  <a:srgbClr val="505050"/>
                </a:solidFill>
                <a:cs typeface="Segoe Pro Light"/>
              </a:rPr>
              <a:t>Create and organize content </a:t>
            </a:r>
            <a:r>
              <a:rPr lang="en-US" sz="1632" dirty="0" smtClean="0">
                <a:solidFill>
                  <a:srgbClr val="505050"/>
                </a:solidFill>
                <a:cs typeface="Segoe Pro Light"/>
              </a:rPr>
              <a:t>easily</a:t>
            </a:r>
            <a:endParaRPr lang="en-US" sz="1632" dirty="0">
              <a:solidFill>
                <a:srgbClr val="505050"/>
              </a:solidFill>
              <a:cs typeface="Segoe Pro Light"/>
            </a:endParaRPr>
          </a:p>
        </p:txBody>
      </p:sp>
      <p:sp>
        <p:nvSpPr>
          <p:cNvPr id="22" name="TextBox 21"/>
          <p:cNvSpPr txBox="1"/>
          <p:nvPr/>
        </p:nvSpPr>
        <p:spPr>
          <a:xfrm>
            <a:off x="4924575" y="4274431"/>
            <a:ext cx="2537135" cy="768476"/>
          </a:xfrm>
          <a:prstGeom prst="rect">
            <a:avLst/>
          </a:prstGeom>
          <a:noFill/>
        </p:spPr>
        <p:txBody>
          <a:bodyPr wrap="square" lIns="0" tIns="0" rIns="0" bIns="0" rtlCol="0">
            <a:spAutoFit/>
          </a:bodyPr>
          <a:lstStyle/>
          <a:p>
            <a:r>
              <a:rPr lang="en-US" sz="1632" dirty="0">
                <a:solidFill>
                  <a:srgbClr val="505050"/>
                </a:solidFill>
                <a:cs typeface="Segoe Pro Light"/>
              </a:rPr>
              <a:t>Manage content policy, information architecture and taxonomy</a:t>
            </a:r>
          </a:p>
        </p:txBody>
      </p:sp>
      <p:sp>
        <p:nvSpPr>
          <p:cNvPr id="23" name="TextBox 22"/>
          <p:cNvSpPr txBox="1"/>
          <p:nvPr/>
        </p:nvSpPr>
        <p:spPr>
          <a:xfrm>
            <a:off x="7694859" y="4274431"/>
            <a:ext cx="2564659" cy="753476"/>
          </a:xfrm>
          <a:prstGeom prst="rect">
            <a:avLst/>
          </a:prstGeom>
          <a:noFill/>
        </p:spPr>
        <p:txBody>
          <a:bodyPr wrap="square" lIns="0" tIns="0" rIns="0" bIns="0" rtlCol="0">
            <a:spAutoFit/>
          </a:bodyPr>
          <a:lstStyle/>
          <a:p>
            <a:r>
              <a:rPr lang="en-US" sz="1632" dirty="0">
                <a:solidFill>
                  <a:srgbClr val="505050"/>
                </a:solidFill>
                <a:cs typeface="Segoe Pro Light"/>
              </a:rPr>
              <a:t>Reduce risk and manage compliance with centralized </a:t>
            </a:r>
            <a:r>
              <a:rPr lang="en-US" sz="1632" dirty="0" smtClean="0">
                <a:solidFill>
                  <a:srgbClr val="505050"/>
                </a:solidFill>
                <a:cs typeface="Segoe Pro Light"/>
              </a:rPr>
              <a:t>tools</a:t>
            </a:r>
            <a:endParaRPr lang="en-US" sz="1632" dirty="0">
              <a:solidFill>
                <a:srgbClr val="505050"/>
              </a:solidFill>
              <a:cs typeface="Segoe Pro Light"/>
            </a:endParaRPr>
          </a:p>
        </p:txBody>
      </p:sp>
      <p:sp>
        <p:nvSpPr>
          <p:cNvPr id="18" name="Title 2"/>
          <p:cNvSpPr txBox="1">
            <a:spLocks/>
          </p:cNvSpPr>
          <p:nvPr/>
        </p:nvSpPr>
        <p:spPr>
          <a:xfrm>
            <a:off x="531949" y="233152"/>
            <a:ext cx="11370961" cy="762786"/>
          </a:xfrm>
          <a:prstGeom prst="rect">
            <a:avLst/>
          </a:prstGeom>
        </p:spPr>
        <p:txBody>
          <a:bodyPr/>
          <a:lstStyle>
            <a:lvl1pPr algn="l" defTabSz="914363" rtl="0" eaLnBrk="1" latinLnBrk="0" hangingPunct="1">
              <a:lnSpc>
                <a:spcPct val="90000"/>
              </a:lnSpc>
              <a:spcBef>
                <a:spcPct val="0"/>
              </a:spcBef>
              <a:buNone/>
              <a:defRPr lang="en-US" sz="5400" b="0" kern="1200" cap="none" spc="-100" baseline="0" dirty="0" smtClean="0">
                <a:ln w="3175">
                  <a:noFill/>
                </a:ln>
                <a:gradFill>
                  <a:gsLst>
                    <a:gs pos="1250">
                      <a:schemeClr val="tx2"/>
                    </a:gs>
                    <a:gs pos="100000">
                      <a:schemeClr val="tx2"/>
                    </a:gs>
                  </a:gsLst>
                  <a:lin ang="5400000" scaled="0"/>
                </a:gradFill>
                <a:effectLst/>
                <a:latin typeface="+mj-lt"/>
                <a:ea typeface="+mn-ea"/>
                <a:cs typeface="Arial" charset="0"/>
              </a:defRPr>
            </a:lvl1pPr>
          </a:lstStyle>
          <a:p>
            <a:r>
              <a:rPr sz="5507">
                <a:solidFill>
                  <a:srgbClr val="505050"/>
                </a:solidFill>
              </a:rPr>
              <a:t>Enterprise Content Management</a:t>
            </a:r>
            <a:endParaRPr sz="5507" i="1">
              <a:solidFill>
                <a:srgbClr val="505050"/>
              </a:solidFill>
            </a:endParaRPr>
          </a:p>
        </p:txBody>
      </p:sp>
      <p:pic>
        <p:nvPicPr>
          <p:cNvPr id="19" name="Picture 15" descr="paper-lock"/>
          <p:cNvPicPr>
            <a:picLocks noChangeAspect="1" noChangeArrowheads="1"/>
          </p:cNvPicPr>
          <p:nvPr/>
        </p:nvPicPr>
        <p:blipFill>
          <a:blip r:embed="rId3"/>
          <a:srcRect/>
          <a:stretch>
            <a:fillRect/>
          </a:stretch>
        </p:blipFill>
        <p:spPr bwMode="auto">
          <a:xfrm>
            <a:off x="8355453" y="2209459"/>
            <a:ext cx="1243471" cy="1409852"/>
          </a:xfrm>
          <a:prstGeom prst="rect">
            <a:avLst/>
          </a:prstGeom>
          <a:noFill/>
          <a:ln w="9525">
            <a:noFill/>
            <a:miter lim="800000"/>
            <a:headEnd/>
            <a:tailEnd/>
          </a:ln>
        </p:spPr>
      </p:pic>
      <p:pic>
        <p:nvPicPr>
          <p:cNvPr id="17" name="Picture 3" descr="\\MAGNUM\Projects\Microsoft\Cloud Power FY12\Design\ICONS_PNG\Document.png"/>
          <p:cNvPicPr>
            <a:picLocks noChangeAspect="1" noChangeArrowheads="1"/>
          </p:cNvPicPr>
          <p:nvPr/>
        </p:nvPicPr>
        <p:blipFill>
          <a:blip r:embed="rId4" cstate="print">
            <a:lum bright="100000"/>
          </a:blip>
          <a:stretch>
            <a:fillRect/>
          </a:stretch>
        </p:blipFill>
        <p:spPr bwMode="auto">
          <a:xfrm>
            <a:off x="2448965" y="1852538"/>
            <a:ext cx="1865207" cy="1865207"/>
          </a:xfrm>
          <a:prstGeom prst="rect">
            <a:avLst/>
          </a:prstGeom>
          <a:noFill/>
        </p:spPr>
      </p:pic>
      <p:pic>
        <p:nvPicPr>
          <p:cNvPr id="20" name="Picture 7" descr="\\MAGNUM\Projects\Microsoft\Cloud Power FY12\Design\ICONS_PNG\Control.png"/>
          <p:cNvPicPr>
            <a:picLocks noChangeAspect="1" noChangeArrowheads="1"/>
          </p:cNvPicPr>
          <p:nvPr/>
        </p:nvPicPr>
        <p:blipFill>
          <a:blip r:embed="rId5" cstate="print">
            <a:lum bright="100000"/>
          </a:blip>
          <a:srcRect/>
          <a:stretch>
            <a:fillRect/>
          </a:stretch>
        </p:blipFill>
        <p:spPr bwMode="auto">
          <a:xfrm>
            <a:off x="5246775" y="1831629"/>
            <a:ext cx="1865207" cy="1865207"/>
          </a:xfrm>
          <a:prstGeom prst="rect">
            <a:avLst/>
          </a:prstGeom>
          <a:noFill/>
        </p:spPr>
      </p:pic>
      <p:sp>
        <p:nvSpPr>
          <p:cNvPr id="24" name="Left-Right Arrow 23"/>
          <p:cNvSpPr/>
          <p:nvPr/>
        </p:nvSpPr>
        <p:spPr bwMode="auto">
          <a:xfrm>
            <a:off x="530328" y="5812801"/>
            <a:ext cx="11275012" cy="485465"/>
          </a:xfrm>
          <a:prstGeom prst="leftRightArrow">
            <a:avLst/>
          </a:prstGeom>
          <a:solidFill>
            <a:srgbClr val="FF8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25" name="Rectangle 24"/>
          <p:cNvSpPr/>
          <p:nvPr/>
        </p:nvSpPr>
        <p:spPr bwMode="auto">
          <a:xfrm>
            <a:off x="1165016" y="5685046"/>
            <a:ext cx="2564659" cy="740972"/>
          </a:xfrm>
          <a:prstGeom prst="rect">
            <a:avLst/>
          </a:prstGeom>
          <a:solidFill>
            <a:srgbClr val="FF8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448" dirty="0">
                <a:gradFill>
                  <a:gsLst>
                    <a:gs pos="0">
                      <a:srgbClr val="FFFFFF"/>
                    </a:gs>
                    <a:gs pos="100000">
                      <a:srgbClr val="FFFFFF"/>
                    </a:gs>
                  </a:gsLst>
                  <a:lin ang="5400000" scaled="0"/>
                </a:gradFill>
                <a:latin typeface="Segoe UI Light"/>
              </a:rPr>
              <a:t>Personal</a:t>
            </a:r>
          </a:p>
        </p:txBody>
      </p:sp>
      <p:sp>
        <p:nvSpPr>
          <p:cNvPr id="26" name="Rectangle 25"/>
          <p:cNvSpPr/>
          <p:nvPr/>
        </p:nvSpPr>
        <p:spPr bwMode="auto">
          <a:xfrm>
            <a:off x="4856563" y="5685045"/>
            <a:ext cx="2564659" cy="740972"/>
          </a:xfrm>
          <a:prstGeom prst="rect">
            <a:avLst/>
          </a:prstGeom>
          <a:solidFill>
            <a:srgbClr val="FF8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448" dirty="0">
                <a:gradFill>
                  <a:gsLst>
                    <a:gs pos="0">
                      <a:srgbClr val="FFFFFF"/>
                    </a:gs>
                    <a:gs pos="100000">
                      <a:srgbClr val="FFFFFF"/>
                    </a:gs>
                  </a:gsLst>
                  <a:lin ang="5400000" scaled="0"/>
                </a:gradFill>
                <a:latin typeface="Segoe UI Light"/>
              </a:rPr>
              <a:t>Team</a:t>
            </a:r>
          </a:p>
        </p:txBody>
      </p:sp>
      <p:sp>
        <p:nvSpPr>
          <p:cNvPr id="27" name="Rectangle 26"/>
          <p:cNvSpPr/>
          <p:nvPr/>
        </p:nvSpPr>
        <p:spPr bwMode="auto">
          <a:xfrm>
            <a:off x="8548109" y="5685044"/>
            <a:ext cx="2564659" cy="740972"/>
          </a:xfrm>
          <a:prstGeom prst="rect">
            <a:avLst/>
          </a:prstGeom>
          <a:solidFill>
            <a:srgbClr val="FF8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448" dirty="0">
                <a:gradFill>
                  <a:gsLst>
                    <a:gs pos="0">
                      <a:srgbClr val="FFFFFF"/>
                    </a:gs>
                    <a:gs pos="100000">
                      <a:srgbClr val="FFFFFF"/>
                    </a:gs>
                  </a:gsLst>
                  <a:lin ang="5400000" scaled="0"/>
                </a:gradFill>
                <a:latin typeface="Segoe UI Light"/>
              </a:rPr>
              <a:t>Organization</a:t>
            </a:r>
          </a:p>
        </p:txBody>
      </p:sp>
    </p:spTree>
    <p:extLst>
      <p:ext uri="{BB962C8B-B14F-4D97-AF65-F5344CB8AC3E}">
        <p14:creationId xmlns:p14="http://schemas.microsoft.com/office/powerpoint/2010/main" val="395478684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animBg="1"/>
      <p:bldP spid="25" grpId="0" animBg="1"/>
      <p:bldP spid="26" grpId="0" animBg="1"/>
      <p:bldP spid="2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000" dirty="0" smtClean="0"/>
              <a:t>Best </a:t>
            </a:r>
            <a:r>
              <a:rPr lang="en-US" sz="4000" dirty="0"/>
              <a:t>Practices for Records Management with SharePoint</a:t>
            </a:r>
          </a:p>
        </p:txBody>
      </p:sp>
      <p:sp>
        <p:nvSpPr>
          <p:cNvPr id="5" name="Text Placeholder 4"/>
          <p:cNvSpPr>
            <a:spLocks noGrp="1"/>
          </p:cNvSpPr>
          <p:nvPr>
            <p:ph type="body" sz="quarter" idx="12"/>
          </p:nvPr>
        </p:nvSpPr>
        <p:spPr/>
        <p:txBody>
          <a:bodyPr/>
          <a:lstStyle/>
          <a:p>
            <a:r>
              <a:rPr lang="en-US" dirty="0" smtClean="0"/>
              <a:t>Scott Jamison, Jornata</a:t>
            </a:r>
          </a:p>
        </p:txBody>
      </p:sp>
      <p:sp>
        <p:nvSpPr>
          <p:cNvPr id="2" name="Text Placeholder 1"/>
          <p:cNvSpPr>
            <a:spLocks noGrp="1"/>
          </p:cNvSpPr>
          <p:nvPr>
            <p:ph type="body" sz="quarter" idx="13"/>
          </p:nvPr>
        </p:nvSpPr>
        <p:spPr/>
        <p:txBody>
          <a:bodyPr/>
          <a:lstStyle/>
          <a:p>
            <a:r>
              <a:rPr lang="en-US" dirty="0" smtClean="0"/>
              <a:t>SPC020</a:t>
            </a:r>
            <a:endParaRPr lang="en-US" dirty="0"/>
          </a:p>
        </p:txBody>
      </p:sp>
    </p:spTree>
    <p:extLst>
      <p:ext uri="{BB962C8B-B14F-4D97-AF65-F5344CB8AC3E}">
        <p14:creationId xmlns:p14="http://schemas.microsoft.com/office/powerpoint/2010/main" val="4035093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9" name="Title 4"/>
          <p:cNvSpPr txBox="1">
            <a:spLocks/>
          </p:cNvSpPr>
          <p:nvPr/>
        </p:nvSpPr>
        <p:spPr>
          <a:xfrm>
            <a:off x="393890" y="249048"/>
            <a:ext cx="11370961" cy="762598"/>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defRPr/>
            </a:pPr>
            <a:r>
              <a:rPr>
                <a:gradFill>
                  <a:gsLst>
                    <a:gs pos="1250">
                      <a:srgbClr val="FFFFFF"/>
                    </a:gs>
                    <a:gs pos="100000">
                      <a:srgbClr val="FFFFFF"/>
                    </a:gs>
                  </a:gsLst>
                  <a:lin ang="5400000" scaled="0"/>
                </a:gradFill>
              </a:rPr>
              <a:t>ECM Approach</a:t>
            </a:r>
          </a:p>
        </p:txBody>
      </p:sp>
      <p:pic>
        <p:nvPicPr>
          <p:cNvPr id="10" name="Picture 15" descr="paper-lock"/>
          <p:cNvPicPr>
            <a:picLocks noChangeAspect="1" noChangeArrowheads="1"/>
          </p:cNvPicPr>
          <p:nvPr/>
        </p:nvPicPr>
        <p:blipFill>
          <a:blip r:embed="rId3"/>
          <a:srcRect/>
          <a:stretch>
            <a:fillRect/>
          </a:stretch>
        </p:blipFill>
        <p:spPr bwMode="auto">
          <a:xfrm>
            <a:off x="2284140" y="4770401"/>
            <a:ext cx="1243471" cy="1409852"/>
          </a:xfrm>
          <a:prstGeom prst="rect">
            <a:avLst/>
          </a:prstGeom>
          <a:noFill/>
          <a:ln w="9525">
            <a:noFill/>
            <a:miter lim="800000"/>
            <a:headEnd/>
            <a:tailEnd/>
          </a:ln>
        </p:spPr>
      </p:pic>
      <p:pic>
        <p:nvPicPr>
          <p:cNvPr id="11" name="Picture 3" descr="\\MAGNUM\Projects\Microsoft\Cloud Power FY12\Design\ICONS_PNG\Document.png"/>
          <p:cNvPicPr>
            <a:picLocks noChangeAspect="1" noChangeArrowheads="1"/>
          </p:cNvPicPr>
          <p:nvPr/>
        </p:nvPicPr>
        <p:blipFill>
          <a:blip r:embed="rId4" cstate="print">
            <a:lum bright="100000"/>
          </a:blip>
          <a:stretch>
            <a:fillRect/>
          </a:stretch>
        </p:blipFill>
        <p:spPr bwMode="auto">
          <a:xfrm>
            <a:off x="1942185" y="1120613"/>
            <a:ext cx="1865207" cy="1865207"/>
          </a:xfrm>
          <a:prstGeom prst="rect">
            <a:avLst/>
          </a:prstGeom>
          <a:noFill/>
        </p:spPr>
      </p:pic>
      <p:pic>
        <p:nvPicPr>
          <p:cNvPr id="12" name="Picture 7" descr="\\MAGNUM\Projects\Microsoft\Cloud Power FY12\Design\ICONS_PNG\Control.png"/>
          <p:cNvPicPr>
            <a:picLocks noChangeAspect="1" noChangeArrowheads="1"/>
          </p:cNvPicPr>
          <p:nvPr/>
        </p:nvPicPr>
        <p:blipFill>
          <a:blip r:embed="rId5" cstate="print">
            <a:lum bright="100000"/>
          </a:blip>
          <a:srcRect/>
          <a:stretch>
            <a:fillRect/>
          </a:stretch>
        </p:blipFill>
        <p:spPr bwMode="auto">
          <a:xfrm>
            <a:off x="1942185" y="2745998"/>
            <a:ext cx="1865207" cy="1865207"/>
          </a:xfrm>
          <a:prstGeom prst="rect">
            <a:avLst/>
          </a:prstGeom>
          <a:noFill/>
        </p:spPr>
      </p:pic>
      <p:grpSp>
        <p:nvGrpSpPr>
          <p:cNvPr id="13" name="Group 12"/>
          <p:cNvGrpSpPr/>
          <p:nvPr/>
        </p:nvGrpSpPr>
        <p:grpSpPr>
          <a:xfrm>
            <a:off x="6549829" y="1302023"/>
            <a:ext cx="1543006" cy="1361077"/>
            <a:chOff x="2055812" y="1600200"/>
            <a:chExt cx="2514600" cy="2514600"/>
          </a:xfrm>
        </p:grpSpPr>
        <p:sp>
          <p:nvSpPr>
            <p:cNvPr id="14" name="Rectangle 13"/>
            <p:cNvSpPr/>
            <p:nvPr/>
          </p:nvSpPr>
          <p:spPr bwMode="auto">
            <a:xfrm>
              <a:off x="2055812" y="1600200"/>
              <a:ext cx="2514600" cy="25146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rgbClr val="505050"/>
                </a:solidFill>
                <a:ea typeface="Segoe UI" pitchFamily="34" charset="0"/>
                <a:cs typeface="Segoe UI" pitchFamily="34" charset="0"/>
              </a:endParaRPr>
            </a:p>
          </p:txBody>
        </p:sp>
        <p:sp>
          <p:nvSpPr>
            <p:cNvPr id="15" name="TextBox 14"/>
            <p:cNvSpPr txBox="1"/>
            <p:nvPr/>
          </p:nvSpPr>
          <p:spPr>
            <a:xfrm>
              <a:off x="2055812" y="1749503"/>
              <a:ext cx="2514600" cy="2129224"/>
            </a:xfrm>
            <a:prstGeom prst="rect">
              <a:avLst/>
            </a:prstGeom>
            <a:noFill/>
          </p:spPr>
          <p:txBody>
            <a:bodyPr wrap="square" lIns="0" tIns="0" rIns="0" bIns="0" rtlCol="0">
              <a:spAutoFit/>
            </a:bodyPr>
            <a:lstStyle/>
            <a:p>
              <a:pPr algn="ctr"/>
              <a:r>
                <a:rPr lang="en-US" sz="7343" spc="-71" dirty="0">
                  <a:solidFill>
                    <a:srgbClr val="FFFFFF"/>
                  </a:solidFill>
                  <a:latin typeface="Segoe UI Light"/>
                </a:rPr>
                <a:t>1</a:t>
              </a:r>
            </a:p>
          </p:txBody>
        </p:sp>
      </p:grpSp>
      <p:grpSp>
        <p:nvGrpSpPr>
          <p:cNvPr id="16" name="Group 15"/>
          <p:cNvGrpSpPr/>
          <p:nvPr/>
        </p:nvGrpSpPr>
        <p:grpSpPr>
          <a:xfrm>
            <a:off x="6549829" y="3023969"/>
            <a:ext cx="1543006" cy="1361077"/>
            <a:chOff x="2055812" y="1600200"/>
            <a:chExt cx="2514600" cy="2514600"/>
          </a:xfrm>
        </p:grpSpPr>
        <p:sp>
          <p:nvSpPr>
            <p:cNvPr id="17" name="Rectangle 16"/>
            <p:cNvSpPr/>
            <p:nvPr/>
          </p:nvSpPr>
          <p:spPr bwMode="auto">
            <a:xfrm>
              <a:off x="2055812" y="1600200"/>
              <a:ext cx="2514600" cy="25146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rgbClr val="505050"/>
                </a:solidFill>
                <a:ea typeface="Segoe UI" pitchFamily="34" charset="0"/>
                <a:cs typeface="Segoe UI" pitchFamily="34" charset="0"/>
              </a:endParaRPr>
            </a:p>
          </p:txBody>
        </p:sp>
        <p:sp>
          <p:nvSpPr>
            <p:cNvPr id="18" name="TextBox 17"/>
            <p:cNvSpPr txBox="1"/>
            <p:nvPr/>
          </p:nvSpPr>
          <p:spPr>
            <a:xfrm>
              <a:off x="2055812" y="1749503"/>
              <a:ext cx="2514600" cy="2129224"/>
            </a:xfrm>
            <a:prstGeom prst="rect">
              <a:avLst/>
            </a:prstGeom>
            <a:noFill/>
          </p:spPr>
          <p:txBody>
            <a:bodyPr wrap="square" lIns="0" tIns="0" rIns="0" bIns="0" rtlCol="0">
              <a:spAutoFit/>
            </a:bodyPr>
            <a:lstStyle/>
            <a:p>
              <a:pPr algn="ctr"/>
              <a:r>
                <a:rPr lang="en-US" sz="7343" spc="-71" dirty="0">
                  <a:solidFill>
                    <a:srgbClr val="FFFFFF"/>
                  </a:solidFill>
                  <a:latin typeface="Segoe UI Light"/>
                </a:rPr>
                <a:t>2</a:t>
              </a:r>
            </a:p>
          </p:txBody>
        </p:sp>
      </p:grpSp>
      <p:grpSp>
        <p:nvGrpSpPr>
          <p:cNvPr id="19" name="Group 18"/>
          <p:cNvGrpSpPr/>
          <p:nvPr/>
        </p:nvGrpSpPr>
        <p:grpSpPr>
          <a:xfrm>
            <a:off x="6549829" y="4745914"/>
            <a:ext cx="1543006" cy="1361077"/>
            <a:chOff x="2055812" y="1600200"/>
            <a:chExt cx="2514600" cy="2514600"/>
          </a:xfrm>
        </p:grpSpPr>
        <p:sp>
          <p:nvSpPr>
            <p:cNvPr id="20" name="Rectangle 19"/>
            <p:cNvSpPr/>
            <p:nvPr/>
          </p:nvSpPr>
          <p:spPr bwMode="auto">
            <a:xfrm>
              <a:off x="2055812" y="1600200"/>
              <a:ext cx="2514600" cy="25146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rgbClr val="505050"/>
                </a:solidFill>
                <a:ea typeface="Segoe UI" pitchFamily="34" charset="0"/>
                <a:cs typeface="Segoe UI" pitchFamily="34" charset="0"/>
              </a:endParaRPr>
            </a:p>
          </p:txBody>
        </p:sp>
        <p:sp>
          <p:nvSpPr>
            <p:cNvPr id="21" name="TextBox 20"/>
            <p:cNvSpPr txBox="1"/>
            <p:nvPr/>
          </p:nvSpPr>
          <p:spPr>
            <a:xfrm>
              <a:off x="2055812" y="1749503"/>
              <a:ext cx="2514600" cy="2129224"/>
            </a:xfrm>
            <a:prstGeom prst="rect">
              <a:avLst/>
            </a:prstGeom>
            <a:noFill/>
          </p:spPr>
          <p:txBody>
            <a:bodyPr wrap="square" lIns="0" tIns="0" rIns="0" bIns="0" rtlCol="0">
              <a:spAutoFit/>
            </a:bodyPr>
            <a:lstStyle/>
            <a:p>
              <a:pPr algn="ctr"/>
              <a:r>
                <a:rPr lang="en-US" sz="7343" spc="-71" dirty="0">
                  <a:solidFill>
                    <a:srgbClr val="FFFFFF"/>
                  </a:solidFill>
                  <a:latin typeface="Segoe UI Light"/>
                </a:rPr>
                <a:t>3</a:t>
              </a:r>
            </a:p>
          </p:txBody>
        </p:sp>
      </p:grpSp>
      <p:sp>
        <p:nvSpPr>
          <p:cNvPr id="22" name="Rectangle 21"/>
          <p:cNvSpPr/>
          <p:nvPr/>
        </p:nvSpPr>
        <p:spPr>
          <a:xfrm>
            <a:off x="8207792" y="1302024"/>
            <a:ext cx="3410802" cy="1118805"/>
          </a:xfrm>
          <a:prstGeom prst="rect">
            <a:avLst/>
          </a:prstGeom>
        </p:spPr>
        <p:txBody>
          <a:bodyPr wrap="square">
            <a:spAutoFit/>
          </a:bodyPr>
          <a:lstStyle/>
          <a:p>
            <a:r>
              <a:rPr lang="en-US" sz="1632" dirty="0">
                <a:solidFill>
                  <a:srgbClr val="505050"/>
                </a:solidFill>
              </a:rPr>
              <a:t>ECM has evolved, where content creation and organization is intuitive and simple through discovery and collaboration</a:t>
            </a:r>
          </a:p>
        </p:txBody>
      </p:sp>
      <p:sp>
        <p:nvSpPr>
          <p:cNvPr id="23" name="Rectangle 22"/>
          <p:cNvSpPr/>
          <p:nvPr/>
        </p:nvSpPr>
        <p:spPr>
          <a:xfrm>
            <a:off x="8207792" y="3023969"/>
            <a:ext cx="3296817" cy="1118805"/>
          </a:xfrm>
          <a:prstGeom prst="rect">
            <a:avLst/>
          </a:prstGeom>
        </p:spPr>
        <p:txBody>
          <a:bodyPr wrap="square">
            <a:spAutoFit/>
          </a:bodyPr>
          <a:lstStyle/>
          <a:p>
            <a:r>
              <a:rPr lang="en-US" sz="1632" dirty="0">
                <a:solidFill>
                  <a:srgbClr val="505050"/>
                </a:solidFill>
              </a:rPr>
              <a:t>Ensure compliance is achieved through content policy, information architecture and taxonomy</a:t>
            </a:r>
          </a:p>
        </p:txBody>
      </p:sp>
      <p:sp>
        <p:nvSpPr>
          <p:cNvPr id="24" name="Rectangle 23"/>
          <p:cNvSpPr/>
          <p:nvPr/>
        </p:nvSpPr>
        <p:spPr>
          <a:xfrm>
            <a:off x="8207792" y="4745914"/>
            <a:ext cx="3410802" cy="1631122"/>
          </a:xfrm>
          <a:prstGeom prst="rect">
            <a:avLst/>
          </a:prstGeom>
        </p:spPr>
        <p:txBody>
          <a:bodyPr wrap="square">
            <a:spAutoFit/>
          </a:bodyPr>
          <a:lstStyle/>
          <a:p>
            <a:r>
              <a:rPr lang="en-US" sz="1632" dirty="0">
                <a:solidFill>
                  <a:srgbClr val="505050"/>
                </a:solidFill>
              </a:rPr>
              <a:t>Centralized eDiscovery across the Office platform helps protect organizations by improving compliance without affecting user productivity</a:t>
            </a:r>
          </a:p>
          <a:p>
            <a:endParaRPr lang="en-US" sz="1632" spc="102" dirty="0">
              <a:solidFill>
                <a:srgbClr val="505050"/>
              </a:solidFill>
            </a:endParaRPr>
          </a:p>
        </p:txBody>
      </p:sp>
    </p:spTree>
    <p:extLst>
      <p:ext uri="{BB962C8B-B14F-4D97-AF65-F5344CB8AC3E}">
        <p14:creationId xmlns:p14="http://schemas.microsoft.com/office/powerpoint/2010/main" val="346549090"/>
      </p:ext>
    </p:extLst>
  </p:cSld>
  <p:clrMapOvr>
    <a:masterClrMapping/>
  </p:clrMapOvr>
  <p:transition spd="slow">
    <p:push/>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Agenda</a:t>
            </a:r>
            <a:endParaRPr lang="en-US" dirty="0"/>
          </a:p>
        </p:txBody>
      </p:sp>
      <p:sp>
        <p:nvSpPr>
          <p:cNvPr id="4" name="Rectangle 3"/>
          <p:cNvSpPr/>
          <p:nvPr/>
        </p:nvSpPr>
        <p:spPr bwMode="auto">
          <a:xfrm>
            <a:off x="808037" y="2509595"/>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808037" y="2506662"/>
            <a:ext cx="2697480" cy="2744787"/>
          </a:xfrm>
          <a:prstGeom prst="rect">
            <a:avLst/>
          </a:prstGeom>
          <a:solidFill>
            <a:srgbClr val="FFB9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Enterprise Content Management</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3550994" y="2506662"/>
            <a:ext cx="2697480" cy="2744787"/>
          </a:xfrm>
          <a:prstGeom prst="rect">
            <a:avLst/>
          </a:prstGeom>
          <a:solidFill>
            <a:srgbClr val="FF8C00"/>
          </a:solidFill>
          <a:ln w="25400">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Records Management</a:t>
            </a:r>
            <a:endParaRPr lang="en-US" sz="2800"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6293951" y="2506662"/>
            <a:ext cx="2697480" cy="2744787"/>
          </a:xfrm>
          <a:prstGeom prst="rect">
            <a:avLst/>
          </a:prstGeom>
          <a:solidFill>
            <a:srgbClr val="EB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What’s New in SharePoint 2013?</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9036908" y="2506661"/>
            <a:ext cx="2697480" cy="27447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Top 10 </a:t>
            </a:r>
          </a:p>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Best Practices</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821951281"/>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rgbClr val="505050"/>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What is Records</a:t>
            </a:r>
            <a:br>
              <a:rPr lang="en-US" sz="4896" dirty="0" smtClean="0">
                <a:solidFill>
                  <a:schemeClr val="bg1"/>
                </a:solidFill>
              </a:rPr>
            </a:br>
            <a:r>
              <a:rPr lang="en-US" sz="4896" dirty="0" smtClean="0">
                <a:solidFill>
                  <a:schemeClr val="bg1"/>
                </a:solidFill>
              </a:rPr>
              <a:t>Management?</a:t>
            </a:r>
            <a:endParaRPr lang="en-US" sz="4896" dirty="0">
              <a:solidFill>
                <a:schemeClr val="bg1"/>
              </a:solidFill>
            </a:endParaRPr>
          </a:p>
        </p:txBody>
      </p:sp>
      <p:sp>
        <p:nvSpPr>
          <p:cNvPr id="6" name="TextBox 5"/>
          <p:cNvSpPr txBox="1"/>
          <p:nvPr/>
        </p:nvSpPr>
        <p:spPr>
          <a:xfrm>
            <a:off x="6065837" y="1744662"/>
            <a:ext cx="6098366" cy="2954655"/>
          </a:xfrm>
          <a:prstGeom prst="rect">
            <a:avLst/>
          </a:prstGeom>
          <a:noFill/>
        </p:spPr>
        <p:txBody>
          <a:bodyPr wrap="square" lIns="0" tIns="0" rIns="0" bIns="0" rtlCol="0">
            <a:spAutoFit/>
          </a:bodyPr>
          <a:lstStyle/>
          <a:p>
            <a:r>
              <a:rPr lang="en-US" sz="3200" dirty="0">
                <a:solidFill>
                  <a:srgbClr val="505050"/>
                </a:solidFill>
              </a:rPr>
              <a:t>Practice of identifying, classifying, archiving, preserving, and destroying records according to a set of pre-defined standards</a:t>
            </a:r>
          </a:p>
          <a:p>
            <a:endParaRPr lang="en-US" sz="3200" dirty="0" smtClean="0">
              <a:solidFill>
                <a:srgbClr val="505050"/>
              </a:solidFill>
            </a:endParaRPr>
          </a:p>
          <a:p>
            <a:endParaRPr lang="en-US" sz="3200" dirty="0" smtClean="0">
              <a:solidFill>
                <a:srgbClr val="505050"/>
              </a:solidFill>
            </a:endParaRPr>
          </a:p>
        </p:txBody>
      </p:sp>
      <p:pic>
        <p:nvPicPr>
          <p:cNvPr id="8" name="Picture 3" descr="\\MAGNUM\Projects\Microsoft\Cloud Power FY12\Design\ICONS_PNG\Document.png"/>
          <p:cNvPicPr>
            <a:picLocks noChangeAspect="1" noChangeArrowheads="1"/>
          </p:cNvPicPr>
          <p:nvPr/>
        </p:nvPicPr>
        <p:blipFill>
          <a:blip r:embed="rId3" cstate="print">
            <a:lum bright="100000"/>
          </a:blip>
          <a:stretch>
            <a:fillRect/>
          </a:stretch>
        </p:blipFill>
        <p:spPr bwMode="auto">
          <a:xfrm>
            <a:off x="1646237" y="2599200"/>
            <a:ext cx="1865207" cy="1865207"/>
          </a:xfrm>
          <a:prstGeom prst="rect">
            <a:avLst/>
          </a:prstGeom>
          <a:noFill/>
        </p:spPr>
      </p:pic>
    </p:spTree>
    <p:extLst>
      <p:ext uri="{BB962C8B-B14F-4D97-AF65-F5344CB8AC3E}">
        <p14:creationId xmlns:p14="http://schemas.microsoft.com/office/powerpoint/2010/main" val="1369745462"/>
      </p:ext>
    </p:extLst>
  </p:cSld>
  <p:clrMapOvr>
    <a:masterClrMapping/>
  </p:clrMapOvr>
  <p:transition spd="slow">
    <p:push/>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rgbClr val="505050"/>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Why Records</a:t>
            </a:r>
            <a:br>
              <a:rPr lang="en-US" sz="4896" dirty="0" smtClean="0">
                <a:solidFill>
                  <a:schemeClr val="bg1"/>
                </a:solidFill>
              </a:rPr>
            </a:br>
            <a:r>
              <a:rPr lang="en-US" sz="4896" dirty="0" smtClean="0">
                <a:solidFill>
                  <a:schemeClr val="bg1"/>
                </a:solidFill>
              </a:rPr>
              <a:t>Management?</a:t>
            </a:r>
            <a:endParaRPr lang="en-US" sz="4896" dirty="0">
              <a:solidFill>
                <a:schemeClr val="bg1"/>
              </a:solidFill>
            </a:endParaRPr>
          </a:p>
        </p:txBody>
      </p:sp>
      <p:sp>
        <p:nvSpPr>
          <p:cNvPr id="6" name="TextBox 5"/>
          <p:cNvSpPr txBox="1"/>
          <p:nvPr/>
        </p:nvSpPr>
        <p:spPr>
          <a:xfrm>
            <a:off x="6065837" y="449262"/>
            <a:ext cx="6098366" cy="6032421"/>
          </a:xfrm>
          <a:prstGeom prst="rect">
            <a:avLst/>
          </a:prstGeom>
          <a:noFill/>
        </p:spPr>
        <p:txBody>
          <a:bodyPr wrap="square" lIns="0" tIns="0" rIns="0" bIns="0" rtlCol="0">
            <a:spAutoFit/>
          </a:bodyPr>
          <a:lstStyle/>
          <a:p>
            <a:r>
              <a:rPr lang="en-US" sz="2800" dirty="0">
                <a:solidFill>
                  <a:srgbClr val="505050"/>
                </a:solidFill>
              </a:rPr>
              <a:t>Increasing pressure to manage risk more effectively through improved compliance with regulatory and corporate policies</a:t>
            </a:r>
          </a:p>
          <a:p>
            <a:endParaRPr lang="en-US" sz="2800" b="1" dirty="0" smtClean="0">
              <a:solidFill>
                <a:srgbClr val="505050"/>
              </a:solidFill>
            </a:endParaRPr>
          </a:p>
          <a:p>
            <a:r>
              <a:rPr lang="en-US" sz="2800" b="1" dirty="0" smtClean="0">
                <a:solidFill>
                  <a:srgbClr val="505050"/>
                </a:solidFill>
              </a:rPr>
              <a:t>Government </a:t>
            </a:r>
            <a:r>
              <a:rPr lang="en-US" sz="2800" b="1" dirty="0">
                <a:solidFill>
                  <a:srgbClr val="505050"/>
                </a:solidFill>
              </a:rPr>
              <a:t>and industry regulations</a:t>
            </a:r>
            <a:r>
              <a:rPr lang="en-US" sz="2800" dirty="0">
                <a:solidFill>
                  <a:srgbClr val="505050"/>
                </a:solidFill>
              </a:rPr>
              <a:t> </a:t>
            </a:r>
          </a:p>
          <a:p>
            <a:pPr lvl="1"/>
            <a:r>
              <a:rPr lang="en-US" sz="2800" dirty="0">
                <a:solidFill>
                  <a:srgbClr val="505050"/>
                </a:solidFill>
              </a:rPr>
              <a:t>U.S. Sarbanes-Oxley Act (SOX)</a:t>
            </a:r>
          </a:p>
          <a:p>
            <a:pPr lvl="1"/>
            <a:r>
              <a:rPr lang="en-US" sz="2800" dirty="0">
                <a:solidFill>
                  <a:srgbClr val="505050"/>
                </a:solidFill>
              </a:rPr>
              <a:t>SEC 17-a/b</a:t>
            </a:r>
          </a:p>
          <a:p>
            <a:pPr lvl="1"/>
            <a:r>
              <a:rPr lang="en-US" sz="2800" dirty="0">
                <a:solidFill>
                  <a:srgbClr val="505050"/>
                </a:solidFill>
              </a:rPr>
              <a:t>DOD 5015.2, </a:t>
            </a:r>
            <a:r>
              <a:rPr lang="en-US" sz="2800" dirty="0" err="1">
                <a:solidFill>
                  <a:srgbClr val="505050"/>
                </a:solidFill>
              </a:rPr>
              <a:t>MoReq</a:t>
            </a:r>
            <a:r>
              <a:rPr lang="en-US" sz="2800" dirty="0">
                <a:solidFill>
                  <a:srgbClr val="505050"/>
                </a:solidFill>
              </a:rPr>
              <a:t>, ISO, and HIPAA</a:t>
            </a:r>
          </a:p>
          <a:p>
            <a:endParaRPr lang="en-US" sz="2800" b="1" dirty="0" smtClean="0">
              <a:solidFill>
                <a:srgbClr val="505050"/>
              </a:solidFill>
            </a:endParaRPr>
          </a:p>
          <a:p>
            <a:r>
              <a:rPr lang="en-US" sz="2800" b="1" dirty="0" smtClean="0">
                <a:solidFill>
                  <a:srgbClr val="505050"/>
                </a:solidFill>
              </a:rPr>
              <a:t>Legal </a:t>
            </a:r>
            <a:r>
              <a:rPr lang="en-US" sz="2800" b="1" dirty="0">
                <a:solidFill>
                  <a:srgbClr val="505050"/>
                </a:solidFill>
              </a:rPr>
              <a:t>eDiscovery</a:t>
            </a:r>
            <a:endParaRPr lang="en-US" sz="2800" dirty="0">
              <a:solidFill>
                <a:srgbClr val="505050"/>
              </a:solidFill>
            </a:endParaRPr>
          </a:p>
          <a:p>
            <a:pPr lvl="1"/>
            <a:r>
              <a:rPr lang="en-US" sz="2800" dirty="0">
                <a:solidFill>
                  <a:srgbClr val="505050"/>
                </a:solidFill>
              </a:rPr>
              <a:t>U.S. Federal Rules of Civil Procedure </a:t>
            </a:r>
          </a:p>
        </p:txBody>
      </p:sp>
      <p:pic>
        <p:nvPicPr>
          <p:cNvPr id="8" name="Picture 3" descr="\\MAGNUM\Projects\Microsoft\Cloud Power FY12\Design\ICONS_PNG\Document.png"/>
          <p:cNvPicPr>
            <a:picLocks noChangeAspect="1" noChangeArrowheads="1"/>
          </p:cNvPicPr>
          <p:nvPr/>
        </p:nvPicPr>
        <p:blipFill>
          <a:blip r:embed="rId3" cstate="print">
            <a:lum bright="100000"/>
          </a:blip>
          <a:stretch>
            <a:fillRect/>
          </a:stretch>
        </p:blipFill>
        <p:spPr bwMode="auto">
          <a:xfrm>
            <a:off x="1646237" y="2599200"/>
            <a:ext cx="1865207" cy="1865207"/>
          </a:xfrm>
          <a:prstGeom prst="rect">
            <a:avLst/>
          </a:prstGeom>
          <a:noFill/>
        </p:spPr>
      </p:pic>
    </p:spTree>
    <p:extLst>
      <p:ext uri="{BB962C8B-B14F-4D97-AF65-F5344CB8AC3E}">
        <p14:creationId xmlns:p14="http://schemas.microsoft.com/office/powerpoint/2010/main" val="2888152062"/>
      </p:ext>
    </p:extLst>
  </p:cSld>
  <p:clrMapOvr>
    <a:masterClrMapping/>
  </p:clrMapOvr>
  <p:transition spd="slow">
    <p:push/>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rgbClr val="505050"/>
              </a:solidFill>
              <a:ea typeface="Segoe UI" pitchFamily="34" charset="0"/>
              <a:cs typeface="Segoe UI" pitchFamily="34" charset="0"/>
            </a:endParaRPr>
          </a:p>
        </p:txBody>
      </p:sp>
      <p:sp>
        <p:nvSpPr>
          <p:cNvPr id="2" name="Title 1"/>
          <p:cNvSpPr>
            <a:spLocks noGrp="1"/>
          </p:cNvSpPr>
          <p:nvPr>
            <p:ph type="title"/>
          </p:nvPr>
        </p:nvSpPr>
        <p:spPr>
          <a:xfrm>
            <a:off x="257391" y="220662"/>
            <a:ext cx="11889564" cy="917575"/>
          </a:xfrm>
        </p:spPr>
        <p:txBody>
          <a:bodyPr/>
          <a:lstStyle/>
          <a:p>
            <a:r>
              <a:rPr lang="en-US" sz="4896" dirty="0" smtClean="0">
                <a:solidFill>
                  <a:schemeClr val="bg1"/>
                </a:solidFill>
              </a:rPr>
              <a:t>Records</a:t>
            </a:r>
            <a:br>
              <a:rPr lang="en-US" sz="4896" dirty="0" smtClean="0">
                <a:solidFill>
                  <a:schemeClr val="bg1"/>
                </a:solidFill>
              </a:rPr>
            </a:br>
            <a:r>
              <a:rPr lang="en-US" sz="4896" dirty="0" smtClean="0">
                <a:solidFill>
                  <a:schemeClr val="bg1"/>
                </a:solidFill>
              </a:rPr>
              <a:t>Management </a:t>
            </a:r>
            <a:br>
              <a:rPr lang="en-US" sz="4896" dirty="0" smtClean="0">
                <a:solidFill>
                  <a:schemeClr val="bg1"/>
                </a:solidFill>
              </a:rPr>
            </a:br>
            <a:r>
              <a:rPr lang="en-US" sz="4896" dirty="0" smtClean="0">
                <a:solidFill>
                  <a:schemeClr val="bg1"/>
                </a:solidFill>
              </a:rPr>
              <a:t>Challenges</a:t>
            </a:r>
            <a:endParaRPr lang="en-US" sz="4896" dirty="0">
              <a:solidFill>
                <a:schemeClr val="bg1"/>
              </a:solidFill>
            </a:endParaRPr>
          </a:p>
        </p:txBody>
      </p:sp>
      <p:sp>
        <p:nvSpPr>
          <p:cNvPr id="6" name="TextBox 5"/>
          <p:cNvSpPr txBox="1"/>
          <p:nvPr/>
        </p:nvSpPr>
        <p:spPr>
          <a:xfrm>
            <a:off x="5913437" y="1058862"/>
            <a:ext cx="6098366" cy="4431983"/>
          </a:xfrm>
          <a:prstGeom prst="rect">
            <a:avLst/>
          </a:prstGeom>
          <a:noFill/>
        </p:spPr>
        <p:txBody>
          <a:bodyPr wrap="square" lIns="0" tIns="0" rIns="0" bIns="0" rtlCol="0">
            <a:spAutoFit/>
          </a:bodyPr>
          <a:lstStyle/>
          <a:p>
            <a:pPr marL="457200" indent="-457200">
              <a:buFont typeface="Arial" panose="020B0604020202020204" pitchFamily="34" charset="0"/>
              <a:buChar char="•"/>
            </a:pPr>
            <a:r>
              <a:rPr lang="en-US" sz="3200" dirty="0">
                <a:solidFill>
                  <a:srgbClr val="505050"/>
                </a:solidFill>
              </a:rPr>
              <a:t>Difficulty applying retention policies to content</a:t>
            </a:r>
          </a:p>
          <a:p>
            <a:pPr marL="457200" indent="-457200">
              <a:buFont typeface="Arial" panose="020B0604020202020204" pitchFamily="34" charset="0"/>
              <a:buChar char="•"/>
            </a:pPr>
            <a:r>
              <a:rPr lang="en-US" sz="3200" dirty="0">
                <a:solidFill>
                  <a:srgbClr val="505050"/>
                </a:solidFill>
              </a:rPr>
              <a:t>High costs of complying with new laws and regulations</a:t>
            </a:r>
          </a:p>
          <a:p>
            <a:pPr marL="457200" indent="-457200">
              <a:buFont typeface="Arial" panose="020B0604020202020204" pitchFamily="34" charset="0"/>
              <a:buChar char="•"/>
            </a:pPr>
            <a:r>
              <a:rPr lang="en-US" sz="3200" dirty="0">
                <a:solidFill>
                  <a:srgbClr val="505050"/>
                </a:solidFill>
              </a:rPr>
              <a:t>Difficulty providing access to controlled records</a:t>
            </a:r>
          </a:p>
          <a:p>
            <a:pPr marL="457200" indent="-457200">
              <a:buFont typeface="Arial" panose="020B0604020202020204" pitchFamily="34" charset="0"/>
              <a:buChar char="•"/>
            </a:pPr>
            <a:r>
              <a:rPr lang="en-US" sz="3200" dirty="0">
                <a:solidFill>
                  <a:srgbClr val="505050"/>
                </a:solidFill>
              </a:rPr>
              <a:t>Heavy reliance on IT</a:t>
            </a:r>
          </a:p>
          <a:p>
            <a:pPr marL="457200" indent="-457200">
              <a:buFont typeface="Arial" panose="020B0604020202020204" pitchFamily="34" charset="0"/>
              <a:buChar char="•"/>
            </a:pPr>
            <a:r>
              <a:rPr lang="en-US" sz="3200" dirty="0">
                <a:solidFill>
                  <a:srgbClr val="505050"/>
                </a:solidFill>
              </a:rPr>
              <a:t>Poor user adoption of records management solutions</a:t>
            </a:r>
          </a:p>
        </p:txBody>
      </p:sp>
      <p:pic>
        <p:nvPicPr>
          <p:cNvPr id="8" name="Picture 3" descr="\\MAGNUM\Projects\Microsoft\Cloud Power FY12\Design\ICONS_PNG\Document.png"/>
          <p:cNvPicPr>
            <a:picLocks noChangeAspect="1" noChangeArrowheads="1"/>
          </p:cNvPicPr>
          <p:nvPr/>
        </p:nvPicPr>
        <p:blipFill>
          <a:blip r:embed="rId3" cstate="print">
            <a:lum bright="100000"/>
          </a:blip>
          <a:stretch>
            <a:fillRect/>
          </a:stretch>
        </p:blipFill>
        <p:spPr bwMode="auto">
          <a:xfrm>
            <a:off x="1646237" y="2599200"/>
            <a:ext cx="1865207" cy="1865207"/>
          </a:xfrm>
          <a:prstGeom prst="rect">
            <a:avLst/>
          </a:prstGeom>
          <a:noFill/>
        </p:spPr>
      </p:pic>
    </p:spTree>
    <p:extLst>
      <p:ext uri="{BB962C8B-B14F-4D97-AF65-F5344CB8AC3E}">
        <p14:creationId xmlns:p14="http://schemas.microsoft.com/office/powerpoint/2010/main" val="3594717778"/>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rgbClr val="505050"/>
              </a:solidFill>
              <a:ea typeface="Segoe UI" pitchFamily="34" charset="0"/>
              <a:cs typeface="Segoe UI" pitchFamily="34" charset="0"/>
            </a:endParaRPr>
          </a:p>
        </p:txBody>
      </p:sp>
      <p:sp>
        <p:nvSpPr>
          <p:cNvPr id="2" name="Title 1"/>
          <p:cNvSpPr>
            <a:spLocks noGrp="1"/>
          </p:cNvSpPr>
          <p:nvPr>
            <p:ph type="title"/>
          </p:nvPr>
        </p:nvSpPr>
        <p:spPr>
          <a:xfrm>
            <a:off x="257391" y="220662"/>
            <a:ext cx="11889564" cy="917575"/>
          </a:xfrm>
        </p:spPr>
        <p:txBody>
          <a:bodyPr/>
          <a:lstStyle/>
          <a:p>
            <a:r>
              <a:rPr lang="en-US" sz="4896" dirty="0" smtClean="0">
                <a:solidFill>
                  <a:schemeClr val="bg1"/>
                </a:solidFill>
              </a:rPr>
              <a:t>Records</a:t>
            </a:r>
            <a:br>
              <a:rPr lang="en-US" sz="4896" dirty="0" smtClean="0">
                <a:solidFill>
                  <a:schemeClr val="bg1"/>
                </a:solidFill>
              </a:rPr>
            </a:br>
            <a:r>
              <a:rPr lang="en-US" sz="4896" dirty="0" smtClean="0">
                <a:solidFill>
                  <a:schemeClr val="bg1"/>
                </a:solidFill>
              </a:rPr>
              <a:t>Management </a:t>
            </a:r>
            <a:br>
              <a:rPr lang="en-US" sz="4896" dirty="0" smtClean="0">
                <a:solidFill>
                  <a:schemeClr val="bg1"/>
                </a:solidFill>
              </a:rPr>
            </a:br>
            <a:r>
              <a:rPr lang="en-US" sz="4896" dirty="0" smtClean="0">
                <a:solidFill>
                  <a:schemeClr val="bg1"/>
                </a:solidFill>
              </a:rPr>
              <a:t>Strategy</a:t>
            </a:r>
            <a:endParaRPr lang="en-US" sz="4896" dirty="0">
              <a:solidFill>
                <a:schemeClr val="bg1"/>
              </a:solidFill>
            </a:endParaRPr>
          </a:p>
        </p:txBody>
      </p:sp>
      <p:sp>
        <p:nvSpPr>
          <p:cNvPr id="6" name="TextBox 5"/>
          <p:cNvSpPr txBox="1"/>
          <p:nvPr/>
        </p:nvSpPr>
        <p:spPr>
          <a:xfrm>
            <a:off x="6048589" y="1521187"/>
            <a:ext cx="6098366" cy="2954655"/>
          </a:xfrm>
          <a:prstGeom prst="rect">
            <a:avLst/>
          </a:prstGeom>
          <a:noFill/>
        </p:spPr>
        <p:txBody>
          <a:bodyPr wrap="square" lIns="0" tIns="0" rIns="0" bIns="0" rtlCol="0">
            <a:spAutoFit/>
          </a:bodyPr>
          <a:lstStyle/>
          <a:p>
            <a:r>
              <a:rPr lang="en-US" sz="3200" dirty="0" smtClean="0">
                <a:solidFill>
                  <a:srgbClr val="505050"/>
                </a:solidFill>
              </a:rPr>
              <a:t>You should view </a:t>
            </a:r>
            <a:r>
              <a:rPr lang="en-US" sz="3200" dirty="0">
                <a:solidFill>
                  <a:srgbClr val="505050"/>
                </a:solidFill>
              </a:rPr>
              <a:t>retention and records management as a component of the overall document </a:t>
            </a:r>
            <a:r>
              <a:rPr lang="en-US" sz="3200" dirty="0" smtClean="0">
                <a:solidFill>
                  <a:srgbClr val="505050"/>
                </a:solidFill>
              </a:rPr>
              <a:t>lifecycle to </a:t>
            </a:r>
            <a:r>
              <a:rPr lang="en-US" sz="3200" dirty="0">
                <a:solidFill>
                  <a:srgbClr val="505050"/>
                </a:solidFill>
              </a:rPr>
              <a:t>reduce risk and improve compliance with increased adoption</a:t>
            </a:r>
          </a:p>
        </p:txBody>
      </p:sp>
      <p:pic>
        <p:nvPicPr>
          <p:cNvPr id="8" name="Picture 3" descr="\\MAGNUM\Projects\Microsoft\Cloud Power FY12\Design\ICONS_PNG\Document.png"/>
          <p:cNvPicPr>
            <a:picLocks noChangeAspect="1" noChangeArrowheads="1"/>
          </p:cNvPicPr>
          <p:nvPr/>
        </p:nvPicPr>
        <p:blipFill>
          <a:blip r:embed="rId3" cstate="print">
            <a:lum bright="100000"/>
          </a:blip>
          <a:stretch>
            <a:fillRect/>
          </a:stretch>
        </p:blipFill>
        <p:spPr bwMode="auto">
          <a:xfrm>
            <a:off x="1646237" y="2599200"/>
            <a:ext cx="1865207" cy="1865207"/>
          </a:xfrm>
          <a:prstGeom prst="rect">
            <a:avLst/>
          </a:prstGeom>
          <a:noFill/>
        </p:spPr>
      </p:pic>
    </p:spTree>
    <p:extLst>
      <p:ext uri="{BB962C8B-B14F-4D97-AF65-F5344CB8AC3E}">
        <p14:creationId xmlns:p14="http://schemas.microsoft.com/office/powerpoint/2010/main" val="3174793450"/>
      </p:ext>
    </p:extLst>
  </p:cSld>
  <p:clrMapOvr>
    <a:masterClrMapping/>
  </p:clrMapOvr>
  <p:transition spd="slow">
    <p:push/>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Content Lifecycle</a:t>
            </a:r>
            <a:endParaRPr lang="en-US" dirty="0"/>
          </a:p>
        </p:txBody>
      </p:sp>
      <p:graphicFrame>
        <p:nvGraphicFramePr>
          <p:cNvPr id="7" name="Content Placeholder 6"/>
          <p:cNvGraphicFramePr>
            <a:graphicFrameLocks noGrp="1"/>
          </p:cNvGraphicFramePr>
          <p:nvPr>
            <p:ph idx="4294967295"/>
            <p:extLst>
              <p:ext uri="{D42A27DB-BD31-4B8C-83A1-F6EECF244321}">
                <p14:modId xmlns:p14="http://schemas.microsoft.com/office/powerpoint/2010/main" val="4236183470"/>
              </p:ext>
            </p:extLst>
          </p:nvPr>
        </p:nvGraphicFramePr>
        <p:xfrm>
          <a:off x="579437" y="1516062"/>
          <a:ext cx="11077469" cy="491189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p:cNvSpPr txBox="1"/>
          <p:nvPr/>
        </p:nvSpPr>
        <p:spPr>
          <a:xfrm>
            <a:off x="3246437" y="5554662"/>
            <a:ext cx="5519781"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Add metadata at each step of the way</a:t>
            </a:r>
          </a:p>
        </p:txBody>
      </p:sp>
    </p:spTree>
    <p:extLst>
      <p:ext uri="{BB962C8B-B14F-4D97-AF65-F5344CB8AC3E}">
        <p14:creationId xmlns:p14="http://schemas.microsoft.com/office/powerpoint/2010/main" val="3975189580"/>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Agenda</a:t>
            </a:r>
            <a:endParaRPr lang="en-US" dirty="0"/>
          </a:p>
        </p:txBody>
      </p:sp>
      <p:sp>
        <p:nvSpPr>
          <p:cNvPr id="4" name="Rectangle 3"/>
          <p:cNvSpPr/>
          <p:nvPr/>
        </p:nvSpPr>
        <p:spPr bwMode="auto">
          <a:xfrm>
            <a:off x="808037" y="2509595"/>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808037" y="2506662"/>
            <a:ext cx="2697480" cy="2744787"/>
          </a:xfrm>
          <a:prstGeom prst="rect">
            <a:avLst/>
          </a:prstGeom>
          <a:solidFill>
            <a:srgbClr val="FFB9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Enterprise Content Management</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3550994" y="2506662"/>
            <a:ext cx="2697480" cy="2744787"/>
          </a:xfrm>
          <a:prstGeom prst="rect">
            <a:avLst/>
          </a:prstGeom>
          <a:solidFill>
            <a:srgbClr val="FF8C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Records Management</a:t>
            </a:r>
            <a:endParaRPr lang="en-US" sz="2800"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6293951" y="2506662"/>
            <a:ext cx="2697480" cy="2744787"/>
          </a:xfrm>
          <a:prstGeom prst="rect">
            <a:avLst/>
          </a:prstGeom>
          <a:solidFill>
            <a:srgbClr val="EB3C00"/>
          </a:solidFill>
          <a:ln w="25400">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What’s New in SharePoint 2013?</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9036908" y="2506661"/>
            <a:ext cx="2697480" cy="27447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Top 10 </a:t>
            </a:r>
          </a:p>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Best Practices</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179256384"/>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New in SharePoint 2013?</a:t>
            </a:r>
            <a:endParaRPr lang="en-US" dirty="0"/>
          </a:p>
        </p:txBody>
      </p:sp>
      <p:sp>
        <p:nvSpPr>
          <p:cNvPr id="3" name="Text Placeholder 2"/>
          <p:cNvSpPr>
            <a:spLocks noGrp="1"/>
          </p:cNvSpPr>
          <p:nvPr>
            <p:ph type="body" sz="quarter" idx="10"/>
          </p:nvPr>
        </p:nvSpPr>
        <p:spPr>
          <a:xfrm>
            <a:off x="274639" y="1679856"/>
            <a:ext cx="5486399" cy="4179606"/>
          </a:xfrm>
        </p:spPr>
        <p:txBody>
          <a:bodyPr/>
          <a:lstStyle/>
          <a:p>
            <a:r>
              <a:rPr lang="en-US" dirty="0" smtClean="0"/>
              <a:t>SharePoint 2010:</a:t>
            </a:r>
          </a:p>
          <a:p>
            <a:pPr lvl="1"/>
            <a:r>
              <a:rPr lang="en-US" dirty="0" smtClean="0"/>
              <a:t>Content Organizer</a:t>
            </a:r>
          </a:p>
          <a:p>
            <a:pPr lvl="1"/>
            <a:r>
              <a:rPr lang="en-US" dirty="0" smtClean="0"/>
              <a:t>Document Sets</a:t>
            </a:r>
          </a:p>
          <a:p>
            <a:pPr lvl="1"/>
            <a:r>
              <a:rPr lang="en-US" dirty="0" smtClean="0"/>
              <a:t>Document IDs</a:t>
            </a:r>
          </a:p>
          <a:p>
            <a:pPr lvl="1"/>
            <a:r>
              <a:rPr lang="en-US" dirty="0" smtClean="0"/>
              <a:t>Location-based metadata defaults</a:t>
            </a:r>
          </a:p>
          <a:p>
            <a:pPr lvl="1"/>
            <a:r>
              <a:rPr lang="en-US" dirty="0" smtClean="0"/>
              <a:t>Metadata navigation</a:t>
            </a:r>
          </a:p>
          <a:p>
            <a:pPr lvl="1"/>
            <a:r>
              <a:rPr lang="en-US" dirty="0" smtClean="0"/>
              <a:t>In-Place Records </a:t>
            </a:r>
          </a:p>
          <a:p>
            <a:pPr lvl="1"/>
            <a:r>
              <a:rPr lang="en-US" dirty="0" smtClean="0"/>
              <a:t>Site-based eDiscovery and Holds</a:t>
            </a:r>
          </a:p>
          <a:p>
            <a:endParaRPr lang="en-US" dirty="0"/>
          </a:p>
        </p:txBody>
      </p:sp>
      <p:sp>
        <p:nvSpPr>
          <p:cNvPr id="4" name="Text Placeholder 3"/>
          <p:cNvSpPr>
            <a:spLocks noGrp="1"/>
          </p:cNvSpPr>
          <p:nvPr>
            <p:ph type="body" sz="quarter" idx="11"/>
          </p:nvPr>
        </p:nvSpPr>
        <p:spPr>
          <a:xfrm>
            <a:off x="6675439" y="1679856"/>
            <a:ext cx="5486399" cy="2819233"/>
          </a:xfrm>
        </p:spPr>
        <p:txBody>
          <a:bodyPr/>
          <a:lstStyle/>
          <a:p>
            <a:r>
              <a:rPr lang="en-US" sz="4000" dirty="0" smtClean="0"/>
              <a:t>SharePoint 2013:</a:t>
            </a:r>
          </a:p>
          <a:p>
            <a:pPr lvl="1"/>
            <a:r>
              <a:rPr lang="en-US" sz="2800" dirty="0" smtClean="0"/>
              <a:t>SharePoint 2010 features, plus:</a:t>
            </a:r>
          </a:p>
          <a:p>
            <a:pPr lvl="2"/>
            <a:r>
              <a:rPr lang="en-US" sz="2400" dirty="0" smtClean="0"/>
              <a:t>Site Retention</a:t>
            </a:r>
          </a:p>
          <a:p>
            <a:pPr lvl="2"/>
            <a:r>
              <a:rPr lang="en-US" sz="2400" dirty="0" smtClean="0"/>
              <a:t>Site Mailboxes</a:t>
            </a:r>
          </a:p>
          <a:p>
            <a:pPr lvl="2"/>
            <a:r>
              <a:rPr lang="en-US" sz="2400" dirty="0" smtClean="0"/>
              <a:t>Cloud Parity</a:t>
            </a:r>
            <a:endParaRPr lang="en-US" sz="2400" dirty="0"/>
          </a:p>
        </p:txBody>
      </p:sp>
      <p:grpSp>
        <p:nvGrpSpPr>
          <p:cNvPr id="17" name="Group 16"/>
          <p:cNvGrpSpPr/>
          <p:nvPr/>
        </p:nvGrpSpPr>
        <p:grpSpPr>
          <a:xfrm>
            <a:off x="6675439" y="4803675"/>
            <a:ext cx="3657600" cy="1010395"/>
            <a:chOff x="2103437" y="3066203"/>
            <a:chExt cx="8160279" cy="2564659"/>
          </a:xfrm>
        </p:grpSpPr>
        <p:grpSp>
          <p:nvGrpSpPr>
            <p:cNvPr id="5" name="Group 4"/>
            <p:cNvGrpSpPr/>
            <p:nvPr/>
          </p:nvGrpSpPr>
          <p:grpSpPr>
            <a:xfrm>
              <a:off x="2103437" y="3066203"/>
              <a:ext cx="2564659" cy="2564659"/>
              <a:chOff x="2055812" y="1600200"/>
              <a:chExt cx="2514600" cy="2514600"/>
            </a:xfrm>
            <a:solidFill>
              <a:schemeClr val="tx2">
                <a:lumMod val="75000"/>
              </a:schemeClr>
            </a:solidFill>
          </p:grpSpPr>
          <p:sp>
            <p:nvSpPr>
              <p:cNvPr id="6" name="Rectangle 5"/>
              <p:cNvSpPr/>
              <p:nvPr/>
            </p:nvSpPr>
            <p:spPr bwMode="auto">
              <a:xfrm>
                <a:off x="2055812" y="1600200"/>
                <a:ext cx="2514600" cy="251460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7" name="TextBox 6"/>
              <p:cNvSpPr txBox="1"/>
              <p:nvPr/>
            </p:nvSpPr>
            <p:spPr>
              <a:xfrm>
                <a:off x="2055812" y="3539587"/>
                <a:ext cx="2514600" cy="37670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defRPr lang="en-US"/>
                </a:defPPr>
                <a:lvl1pPr defTabSz="932472" fontAlgn="base">
                  <a:lnSpc>
                    <a:spcPct val="90000"/>
                  </a:lnSpc>
                  <a:spcBef>
                    <a:spcPct val="0"/>
                  </a:spcBef>
                  <a:spcAft>
                    <a:spcPct val="0"/>
                  </a:spcAft>
                  <a:defRPr sz="2800">
                    <a:gradFill>
                      <a:gsLst>
                        <a:gs pos="0">
                          <a:srgbClr val="FFFFFF"/>
                        </a:gs>
                        <a:gs pos="100000">
                          <a:srgbClr val="FFFFFF"/>
                        </a:gs>
                      </a:gsLst>
                      <a:lin ang="5400000" scaled="0"/>
                    </a:gradFill>
                    <a:ea typeface="Segoe UI" pitchFamily="34"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defTabSz="932742"/>
                <a:endParaRPr lang="en-US" sz="2448" spc="-71" dirty="0">
                  <a:solidFill>
                    <a:srgbClr val="FFFFFF"/>
                  </a:solidFill>
                  <a:latin typeface="Segoe UI Light"/>
                  <a:ea typeface="+mn-ea"/>
                </a:endParaRPr>
              </a:p>
            </p:txBody>
          </p:sp>
        </p:grpSp>
        <p:sp>
          <p:nvSpPr>
            <p:cNvPr id="9" name="Rectangle 8"/>
            <p:cNvSpPr/>
            <p:nvPr/>
          </p:nvSpPr>
          <p:spPr bwMode="auto">
            <a:xfrm>
              <a:off x="4901246" y="3066203"/>
              <a:ext cx="2564658" cy="2564659"/>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rgbClr val="505050"/>
                </a:solidFill>
                <a:ea typeface="Segoe UI" pitchFamily="34" charset="0"/>
                <a:cs typeface="Segoe UI" pitchFamily="34" charset="0"/>
              </a:endParaRPr>
            </a:p>
          </p:txBody>
        </p:sp>
        <p:sp>
          <p:nvSpPr>
            <p:cNvPr id="12" name="Rectangle 11"/>
            <p:cNvSpPr/>
            <p:nvPr/>
          </p:nvSpPr>
          <p:spPr bwMode="auto">
            <a:xfrm>
              <a:off x="7699058" y="3066203"/>
              <a:ext cx="2564658" cy="2564659"/>
            </a:xfrm>
            <a:prstGeom prst="rect">
              <a:avLst/>
            </a:prstGeom>
            <a:solidFill>
              <a:srgbClr val="EB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rgbClr val="505050"/>
                </a:solidFill>
                <a:ea typeface="Segoe UI" pitchFamily="34" charset="0"/>
                <a:cs typeface="Segoe UI" pitchFamily="34" charset="0"/>
              </a:endParaRPr>
            </a:p>
          </p:txBody>
        </p:sp>
        <p:sp>
          <p:nvSpPr>
            <p:cNvPr id="14" name="Freeform 104"/>
            <p:cNvSpPr>
              <a:spLocks noEditPoints="1"/>
            </p:cNvSpPr>
            <p:nvPr/>
          </p:nvSpPr>
          <p:spPr bwMode="black">
            <a:xfrm>
              <a:off x="2789237" y="3793783"/>
              <a:ext cx="1147182" cy="1034852"/>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15" name="Freeform 131"/>
            <p:cNvSpPr>
              <a:spLocks noEditPoints="1"/>
            </p:cNvSpPr>
            <p:nvPr/>
          </p:nvSpPr>
          <p:spPr bwMode="black">
            <a:xfrm>
              <a:off x="5647800" y="3875016"/>
              <a:ext cx="1180037" cy="953619"/>
            </a:xfrm>
            <a:custGeom>
              <a:avLst/>
              <a:gdLst>
                <a:gd name="T0" fmla="*/ 63 w 78"/>
                <a:gd name="T1" fmla="*/ 46 h 46"/>
                <a:gd name="T2" fmla="*/ 15 w 78"/>
                <a:gd name="T3" fmla="*/ 46 h 46"/>
                <a:gd name="T4" fmla="*/ 15 w 78"/>
                <a:gd name="T5" fmla="*/ 37 h 46"/>
                <a:gd name="T6" fmla="*/ 63 w 78"/>
                <a:gd name="T7" fmla="*/ 37 h 46"/>
                <a:gd name="T8" fmla="*/ 63 w 78"/>
                <a:gd name="T9" fmla="*/ 46 h 46"/>
                <a:gd name="T10" fmla="*/ 70 w 78"/>
                <a:gd name="T11" fmla="*/ 0 h 46"/>
                <a:gd name="T12" fmla="*/ 15 w 78"/>
                <a:gd name="T13" fmla="*/ 0 h 46"/>
                <a:gd name="T14" fmla="*/ 15 w 78"/>
                <a:gd name="T15" fmla="*/ 9 h 46"/>
                <a:gd name="T16" fmla="*/ 70 w 78"/>
                <a:gd name="T17" fmla="*/ 9 h 46"/>
                <a:gd name="T18" fmla="*/ 70 w 78"/>
                <a:gd name="T19" fmla="*/ 0 h 46"/>
                <a:gd name="T20" fmla="*/ 78 w 78"/>
                <a:gd name="T21" fmla="*/ 18 h 46"/>
                <a:gd name="T22" fmla="*/ 15 w 78"/>
                <a:gd name="T23" fmla="*/ 18 h 46"/>
                <a:gd name="T24" fmla="*/ 15 w 78"/>
                <a:gd name="T25" fmla="*/ 28 h 46"/>
                <a:gd name="T26" fmla="*/ 78 w 78"/>
                <a:gd name="T27" fmla="*/ 28 h 46"/>
                <a:gd name="T28" fmla="*/ 78 w 78"/>
                <a:gd name="T29" fmla="*/ 18 h 46"/>
                <a:gd name="T30" fmla="*/ 4 w 78"/>
                <a:gd name="T31" fmla="*/ 9 h 46"/>
                <a:gd name="T32" fmla="*/ 9 w 78"/>
                <a:gd name="T33" fmla="*/ 4 h 46"/>
                <a:gd name="T34" fmla="*/ 4 w 78"/>
                <a:gd name="T35" fmla="*/ 0 h 46"/>
                <a:gd name="T36" fmla="*/ 0 w 78"/>
                <a:gd name="T37" fmla="*/ 4 h 46"/>
                <a:gd name="T38" fmla="*/ 4 w 78"/>
                <a:gd name="T39" fmla="*/ 9 h 46"/>
                <a:gd name="T40" fmla="*/ 4 w 78"/>
                <a:gd name="T41" fmla="*/ 18 h 46"/>
                <a:gd name="T42" fmla="*/ 0 w 78"/>
                <a:gd name="T43" fmla="*/ 23 h 46"/>
                <a:gd name="T44" fmla="*/ 4 w 78"/>
                <a:gd name="T45" fmla="*/ 28 h 46"/>
                <a:gd name="T46" fmla="*/ 9 w 78"/>
                <a:gd name="T47" fmla="*/ 23 h 46"/>
                <a:gd name="T48" fmla="*/ 4 w 78"/>
                <a:gd name="T49" fmla="*/ 18 h 46"/>
                <a:gd name="T50" fmla="*/ 4 w 78"/>
                <a:gd name="T51" fmla="*/ 37 h 46"/>
                <a:gd name="T52" fmla="*/ 0 w 78"/>
                <a:gd name="T53" fmla="*/ 41 h 46"/>
                <a:gd name="T54" fmla="*/ 4 w 78"/>
                <a:gd name="T55" fmla="*/ 46 h 46"/>
                <a:gd name="T56" fmla="*/ 9 w 78"/>
                <a:gd name="T57" fmla="*/ 41 h 46"/>
                <a:gd name="T58" fmla="*/ 4 w 78"/>
                <a:gd name="T59" fmla="*/ 3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 h="46">
                  <a:moveTo>
                    <a:pt x="63" y="46"/>
                  </a:moveTo>
                  <a:cubicBezTo>
                    <a:pt x="15" y="46"/>
                    <a:pt x="15" y="46"/>
                    <a:pt x="15" y="46"/>
                  </a:cubicBezTo>
                  <a:cubicBezTo>
                    <a:pt x="15" y="37"/>
                    <a:pt x="15" y="37"/>
                    <a:pt x="15" y="37"/>
                  </a:cubicBezTo>
                  <a:cubicBezTo>
                    <a:pt x="63" y="37"/>
                    <a:pt x="63" y="37"/>
                    <a:pt x="63" y="37"/>
                  </a:cubicBezTo>
                  <a:lnTo>
                    <a:pt x="63" y="46"/>
                  </a:lnTo>
                  <a:close/>
                  <a:moveTo>
                    <a:pt x="70" y="0"/>
                  </a:moveTo>
                  <a:cubicBezTo>
                    <a:pt x="15" y="0"/>
                    <a:pt x="15" y="0"/>
                    <a:pt x="15" y="0"/>
                  </a:cubicBezTo>
                  <a:cubicBezTo>
                    <a:pt x="15" y="9"/>
                    <a:pt x="15" y="9"/>
                    <a:pt x="15" y="9"/>
                  </a:cubicBezTo>
                  <a:cubicBezTo>
                    <a:pt x="70" y="9"/>
                    <a:pt x="70" y="9"/>
                    <a:pt x="70" y="9"/>
                  </a:cubicBezTo>
                  <a:lnTo>
                    <a:pt x="70" y="0"/>
                  </a:lnTo>
                  <a:close/>
                  <a:moveTo>
                    <a:pt x="78" y="18"/>
                  </a:moveTo>
                  <a:cubicBezTo>
                    <a:pt x="15" y="18"/>
                    <a:pt x="15" y="18"/>
                    <a:pt x="15" y="18"/>
                  </a:cubicBezTo>
                  <a:cubicBezTo>
                    <a:pt x="15" y="28"/>
                    <a:pt x="15" y="28"/>
                    <a:pt x="15" y="28"/>
                  </a:cubicBezTo>
                  <a:cubicBezTo>
                    <a:pt x="78" y="28"/>
                    <a:pt x="78" y="28"/>
                    <a:pt x="78" y="28"/>
                  </a:cubicBezTo>
                  <a:lnTo>
                    <a:pt x="78" y="18"/>
                  </a:lnTo>
                  <a:close/>
                  <a:moveTo>
                    <a:pt x="4" y="9"/>
                  </a:moveTo>
                  <a:cubicBezTo>
                    <a:pt x="7" y="9"/>
                    <a:pt x="9" y="7"/>
                    <a:pt x="9" y="4"/>
                  </a:cubicBezTo>
                  <a:cubicBezTo>
                    <a:pt x="9" y="2"/>
                    <a:pt x="7" y="0"/>
                    <a:pt x="4" y="0"/>
                  </a:cubicBezTo>
                  <a:cubicBezTo>
                    <a:pt x="2" y="0"/>
                    <a:pt x="0" y="2"/>
                    <a:pt x="0" y="4"/>
                  </a:cubicBezTo>
                  <a:cubicBezTo>
                    <a:pt x="0" y="7"/>
                    <a:pt x="2" y="9"/>
                    <a:pt x="4" y="9"/>
                  </a:cubicBezTo>
                  <a:moveTo>
                    <a:pt x="4" y="18"/>
                  </a:moveTo>
                  <a:cubicBezTo>
                    <a:pt x="2" y="18"/>
                    <a:pt x="0" y="20"/>
                    <a:pt x="0" y="23"/>
                  </a:cubicBezTo>
                  <a:cubicBezTo>
                    <a:pt x="0" y="26"/>
                    <a:pt x="2" y="28"/>
                    <a:pt x="4" y="28"/>
                  </a:cubicBezTo>
                  <a:cubicBezTo>
                    <a:pt x="7" y="28"/>
                    <a:pt x="9" y="26"/>
                    <a:pt x="9" y="23"/>
                  </a:cubicBezTo>
                  <a:cubicBezTo>
                    <a:pt x="9" y="20"/>
                    <a:pt x="7" y="18"/>
                    <a:pt x="4" y="18"/>
                  </a:cubicBezTo>
                  <a:moveTo>
                    <a:pt x="4" y="37"/>
                  </a:moveTo>
                  <a:cubicBezTo>
                    <a:pt x="2" y="37"/>
                    <a:pt x="0" y="39"/>
                    <a:pt x="0" y="41"/>
                  </a:cubicBezTo>
                  <a:cubicBezTo>
                    <a:pt x="0" y="44"/>
                    <a:pt x="2" y="46"/>
                    <a:pt x="4" y="46"/>
                  </a:cubicBezTo>
                  <a:cubicBezTo>
                    <a:pt x="7" y="46"/>
                    <a:pt x="9" y="44"/>
                    <a:pt x="9" y="41"/>
                  </a:cubicBezTo>
                  <a:cubicBezTo>
                    <a:pt x="9" y="39"/>
                    <a:pt x="7" y="37"/>
                    <a:pt x="4" y="37"/>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16" name="Freeform 134"/>
            <p:cNvSpPr>
              <a:spLocks noEditPoints="1"/>
            </p:cNvSpPr>
            <p:nvPr/>
          </p:nvSpPr>
          <p:spPr bwMode="black">
            <a:xfrm>
              <a:off x="8428037" y="4030662"/>
              <a:ext cx="1111169" cy="611457"/>
            </a:xfrm>
            <a:custGeom>
              <a:avLst/>
              <a:gdLst>
                <a:gd name="T0" fmla="*/ 77 w 102"/>
                <a:gd name="T1" fmla="*/ 47 h 47"/>
                <a:gd name="T2" fmla="*/ 72 w 102"/>
                <a:gd name="T3" fmla="*/ 47 h 47"/>
                <a:gd name="T4" fmla="*/ 56 w 102"/>
                <a:gd name="T5" fmla="*/ 31 h 47"/>
                <a:gd name="T6" fmla="*/ 55 w 102"/>
                <a:gd name="T7" fmla="*/ 31 h 47"/>
                <a:gd name="T8" fmla="*/ 52 w 102"/>
                <a:gd name="T9" fmla="*/ 25 h 47"/>
                <a:gd name="T10" fmla="*/ 56 w 102"/>
                <a:gd name="T11" fmla="*/ 25 h 47"/>
                <a:gd name="T12" fmla="*/ 77 w 102"/>
                <a:gd name="T13" fmla="*/ 47 h 47"/>
                <a:gd name="T14" fmla="*/ 56 w 102"/>
                <a:gd name="T15" fmla="*/ 0 h 47"/>
                <a:gd name="T16" fmla="*/ 23 w 102"/>
                <a:gd name="T17" fmla="*/ 13 h 47"/>
                <a:gd name="T18" fmla="*/ 28 w 102"/>
                <a:gd name="T19" fmla="*/ 12 h 47"/>
                <a:gd name="T20" fmla="*/ 32 w 102"/>
                <a:gd name="T21" fmla="*/ 13 h 47"/>
                <a:gd name="T22" fmla="*/ 56 w 102"/>
                <a:gd name="T23" fmla="*/ 6 h 47"/>
                <a:gd name="T24" fmla="*/ 97 w 102"/>
                <a:gd name="T25" fmla="*/ 47 h 47"/>
                <a:gd name="T26" fmla="*/ 102 w 102"/>
                <a:gd name="T27" fmla="*/ 47 h 47"/>
                <a:gd name="T28" fmla="*/ 56 w 102"/>
                <a:gd name="T29" fmla="*/ 0 h 47"/>
                <a:gd name="T30" fmla="*/ 56 w 102"/>
                <a:gd name="T31" fmla="*/ 13 h 47"/>
                <a:gd name="T32" fmla="*/ 38 w 102"/>
                <a:gd name="T33" fmla="*/ 17 h 47"/>
                <a:gd name="T34" fmla="*/ 39 w 102"/>
                <a:gd name="T35" fmla="*/ 19 h 47"/>
                <a:gd name="T36" fmla="*/ 39 w 102"/>
                <a:gd name="T37" fmla="*/ 19 h 47"/>
                <a:gd name="T38" fmla="*/ 46 w 102"/>
                <a:gd name="T39" fmla="*/ 20 h 47"/>
                <a:gd name="T40" fmla="*/ 56 w 102"/>
                <a:gd name="T41" fmla="*/ 18 h 47"/>
                <a:gd name="T42" fmla="*/ 84 w 102"/>
                <a:gd name="T43" fmla="*/ 47 h 47"/>
                <a:gd name="T44" fmla="*/ 90 w 102"/>
                <a:gd name="T45" fmla="*/ 47 h 47"/>
                <a:gd name="T46" fmla="*/ 56 w 102"/>
                <a:gd name="T47" fmla="*/ 13 h 47"/>
                <a:gd name="T48" fmla="*/ 0 w 102"/>
                <a:gd name="T49" fmla="*/ 39 h 47"/>
                <a:gd name="T50" fmla="*/ 8 w 102"/>
                <a:gd name="T51" fmla="*/ 46 h 47"/>
                <a:gd name="T52" fmla="*/ 9 w 102"/>
                <a:gd name="T53" fmla="*/ 46 h 47"/>
                <a:gd name="T54" fmla="*/ 41 w 102"/>
                <a:gd name="T55" fmla="*/ 46 h 47"/>
                <a:gd name="T56" fmla="*/ 51 w 102"/>
                <a:gd name="T57" fmla="*/ 35 h 47"/>
                <a:gd name="T58" fmla="*/ 39 w 102"/>
                <a:gd name="T59" fmla="*/ 24 h 47"/>
                <a:gd name="T60" fmla="*/ 36 w 102"/>
                <a:gd name="T61" fmla="*/ 24 h 47"/>
                <a:gd name="T62" fmla="*/ 28 w 102"/>
                <a:gd name="T63" fmla="*/ 17 h 47"/>
                <a:gd name="T64" fmla="*/ 18 w 102"/>
                <a:gd name="T65" fmla="*/ 26 h 47"/>
                <a:gd name="T66" fmla="*/ 18 w 102"/>
                <a:gd name="T67" fmla="*/ 28 h 47"/>
                <a:gd name="T68" fmla="*/ 15 w 102"/>
                <a:gd name="T69" fmla="*/ 27 h 47"/>
                <a:gd name="T70" fmla="*/ 9 w 102"/>
                <a:gd name="T71" fmla="*/ 31 h 47"/>
                <a:gd name="T72" fmla="*/ 8 w 102"/>
                <a:gd name="T73" fmla="*/ 31 h 47"/>
                <a:gd name="T74" fmla="*/ 0 w 102"/>
                <a:gd name="T75" fmla="*/ 3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2" h="47">
                  <a:moveTo>
                    <a:pt x="77" y="47"/>
                  </a:moveTo>
                  <a:cubicBezTo>
                    <a:pt x="72" y="47"/>
                    <a:pt x="72" y="47"/>
                    <a:pt x="72" y="47"/>
                  </a:cubicBezTo>
                  <a:cubicBezTo>
                    <a:pt x="72" y="38"/>
                    <a:pt x="64" y="31"/>
                    <a:pt x="56" y="31"/>
                  </a:cubicBezTo>
                  <a:cubicBezTo>
                    <a:pt x="55" y="31"/>
                    <a:pt x="55" y="31"/>
                    <a:pt x="55" y="31"/>
                  </a:cubicBezTo>
                  <a:cubicBezTo>
                    <a:pt x="54" y="29"/>
                    <a:pt x="53" y="27"/>
                    <a:pt x="52" y="25"/>
                  </a:cubicBezTo>
                  <a:cubicBezTo>
                    <a:pt x="53" y="25"/>
                    <a:pt x="54" y="25"/>
                    <a:pt x="56" y="25"/>
                  </a:cubicBezTo>
                  <a:cubicBezTo>
                    <a:pt x="68" y="25"/>
                    <a:pt x="77" y="35"/>
                    <a:pt x="77" y="47"/>
                  </a:cubicBezTo>
                  <a:close/>
                  <a:moveTo>
                    <a:pt x="56" y="0"/>
                  </a:moveTo>
                  <a:cubicBezTo>
                    <a:pt x="43" y="0"/>
                    <a:pt x="32" y="5"/>
                    <a:pt x="23" y="13"/>
                  </a:cubicBezTo>
                  <a:cubicBezTo>
                    <a:pt x="25" y="13"/>
                    <a:pt x="26" y="12"/>
                    <a:pt x="28" y="12"/>
                  </a:cubicBezTo>
                  <a:cubicBezTo>
                    <a:pt x="29" y="12"/>
                    <a:pt x="31" y="13"/>
                    <a:pt x="32" y="13"/>
                  </a:cubicBezTo>
                  <a:cubicBezTo>
                    <a:pt x="39" y="9"/>
                    <a:pt x="47" y="6"/>
                    <a:pt x="56" y="6"/>
                  </a:cubicBezTo>
                  <a:cubicBezTo>
                    <a:pt x="78" y="6"/>
                    <a:pt x="97" y="24"/>
                    <a:pt x="97" y="47"/>
                  </a:cubicBezTo>
                  <a:cubicBezTo>
                    <a:pt x="102" y="47"/>
                    <a:pt x="102" y="47"/>
                    <a:pt x="102" y="47"/>
                  </a:cubicBezTo>
                  <a:cubicBezTo>
                    <a:pt x="102" y="21"/>
                    <a:pt x="81" y="0"/>
                    <a:pt x="56" y="0"/>
                  </a:cubicBezTo>
                  <a:close/>
                  <a:moveTo>
                    <a:pt x="56" y="13"/>
                  </a:moveTo>
                  <a:cubicBezTo>
                    <a:pt x="49" y="13"/>
                    <a:pt x="43" y="14"/>
                    <a:pt x="38" y="17"/>
                  </a:cubicBezTo>
                  <a:cubicBezTo>
                    <a:pt x="39" y="18"/>
                    <a:pt x="39" y="18"/>
                    <a:pt x="39" y="19"/>
                  </a:cubicBezTo>
                  <a:cubicBezTo>
                    <a:pt x="39" y="19"/>
                    <a:pt x="39" y="19"/>
                    <a:pt x="39" y="19"/>
                  </a:cubicBezTo>
                  <a:cubicBezTo>
                    <a:pt x="42" y="19"/>
                    <a:pt x="44" y="19"/>
                    <a:pt x="46" y="20"/>
                  </a:cubicBezTo>
                  <a:cubicBezTo>
                    <a:pt x="49" y="19"/>
                    <a:pt x="52" y="18"/>
                    <a:pt x="56" y="18"/>
                  </a:cubicBezTo>
                  <a:cubicBezTo>
                    <a:pt x="71" y="18"/>
                    <a:pt x="84" y="31"/>
                    <a:pt x="84" y="47"/>
                  </a:cubicBezTo>
                  <a:cubicBezTo>
                    <a:pt x="90" y="47"/>
                    <a:pt x="90" y="47"/>
                    <a:pt x="90" y="47"/>
                  </a:cubicBezTo>
                  <a:cubicBezTo>
                    <a:pt x="90" y="28"/>
                    <a:pt x="75" y="13"/>
                    <a:pt x="56" y="13"/>
                  </a:cubicBezTo>
                  <a:close/>
                  <a:moveTo>
                    <a:pt x="0" y="39"/>
                  </a:moveTo>
                  <a:cubicBezTo>
                    <a:pt x="0" y="43"/>
                    <a:pt x="3" y="46"/>
                    <a:pt x="8" y="46"/>
                  </a:cubicBezTo>
                  <a:cubicBezTo>
                    <a:pt x="9" y="46"/>
                    <a:pt x="9" y="46"/>
                    <a:pt x="9" y="46"/>
                  </a:cubicBezTo>
                  <a:cubicBezTo>
                    <a:pt x="41" y="46"/>
                    <a:pt x="41" y="46"/>
                    <a:pt x="41" y="46"/>
                  </a:cubicBezTo>
                  <a:cubicBezTo>
                    <a:pt x="46" y="46"/>
                    <a:pt x="51" y="41"/>
                    <a:pt x="51" y="35"/>
                  </a:cubicBezTo>
                  <a:cubicBezTo>
                    <a:pt x="51" y="29"/>
                    <a:pt x="46" y="24"/>
                    <a:pt x="39" y="24"/>
                  </a:cubicBezTo>
                  <a:cubicBezTo>
                    <a:pt x="38" y="24"/>
                    <a:pt x="37" y="24"/>
                    <a:pt x="36" y="24"/>
                  </a:cubicBezTo>
                  <a:cubicBezTo>
                    <a:pt x="35" y="20"/>
                    <a:pt x="32" y="17"/>
                    <a:pt x="28" y="17"/>
                  </a:cubicBezTo>
                  <a:cubicBezTo>
                    <a:pt x="22" y="17"/>
                    <a:pt x="18" y="21"/>
                    <a:pt x="18" y="26"/>
                  </a:cubicBezTo>
                  <a:cubicBezTo>
                    <a:pt x="18" y="27"/>
                    <a:pt x="18" y="27"/>
                    <a:pt x="18" y="28"/>
                  </a:cubicBezTo>
                  <a:cubicBezTo>
                    <a:pt x="17" y="27"/>
                    <a:pt x="16" y="27"/>
                    <a:pt x="15" y="27"/>
                  </a:cubicBezTo>
                  <a:cubicBezTo>
                    <a:pt x="13" y="27"/>
                    <a:pt x="10" y="29"/>
                    <a:pt x="9" y="31"/>
                  </a:cubicBezTo>
                  <a:cubicBezTo>
                    <a:pt x="9" y="31"/>
                    <a:pt x="8" y="31"/>
                    <a:pt x="8" y="31"/>
                  </a:cubicBezTo>
                  <a:cubicBezTo>
                    <a:pt x="3" y="31"/>
                    <a:pt x="0" y="34"/>
                    <a:pt x="0" y="39"/>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grpSp>
      <p:pic>
        <p:nvPicPr>
          <p:cNvPr id="18" name="Picture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4639" y="5498018"/>
            <a:ext cx="1297991" cy="1252155"/>
          </a:xfrm>
          <a:prstGeom prst="rect">
            <a:avLst/>
          </a:prstGeom>
        </p:spPr>
      </p:pic>
    </p:spTree>
    <p:extLst>
      <p:ext uri="{BB962C8B-B14F-4D97-AF65-F5344CB8AC3E}">
        <p14:creationId xmlns:p14="http://schemas.microsoft.com/office/powerpoint/2010/main" val="30809954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What’s new in SharePoint </a:t>
            </a:r>
            <a:r>
              <a:rPr lang="en-US" dirty="0" smtClean="0"/>
              <a:t>2013</a:t>
            </a:r>
            <a:endParaRPr lang="en-US" dirty="0"/>
          </a:p>
        </p:txBody>
      </p:sp>
      <p:sp>
        <p:nvSpPr>
          <p:cNvPr id="4" name="Content Placeholder 3"/>
          <p:cNvSpPr>
            <a:spLocks noGrp="1"/>
          </p:cNvSpPr>
          <p:nvPr>
            <p:ph sz="half" idx="2"/>
          </p:nvPr>
        </p:nvSpPr>
        <p:spPr/>
        <p:txBody>
          <a:bodyPr>
            <a:normAutofit/>
          </a:bodyPr>
          <a:lstStyle/>
          <a:p>
            <a:pPr marL="0" indent="0">
              <a:buNone/>
            </a:pPr>
            <a:endParaRPr lang="en-US" dirty="0" smtClean="0"/>
          </a:p>
          <a:p>
            <a:endParaRPr lang="en-US" dirty="0"/>
          </a:p>
        </p:txBody>
      </p:sp>
      <p:sp>
        <p:nvSpPr>
          <p:cNvPr id="5" name="Rectangle 4"/>
          <p:cNvSpPr/>
          <p:nvPr/>
        </p:nvSpPr>
        <p:spPr>
          <a:xfrm>
            <a:off x="427037" y="1439862"/>
            <a:ext cx="8077200" cy="3539430"/>
          </a:xfrm>
          <a:prstGeom prst="rect">
            <a:avLst/>
          </a:prstGeom>
        </p:spPr>
        <p:txBody>
          <a:bodyPr wrap="square">
            <a:spAutoFit/>
          </a:bodyPr>
          <a:lstStyle/>
          <a:p>
            <a:r>
              <a:rPr lang="en-US" sz="2800" dirty="0" smtClean="0">
                <a:solidFill>
                  <a:srgbClr val="505050"/>
                </a:solidFill>
              </a:rPr>
              <a:t>Two key goals for SharePoint 2013:</a:t>
            </a:r>
          </a:p>
          <a:p>
            <a:endParaRPr lang="en-US" sz="2800" dirty="0">
              <a:solidFill>
                <a:srgbClr val="505050"/>
              </a:solidFill>
            </a:endParaRPr>
          </a:p>
          <a:p>
            <a:r>
              <a:rPr lang="en-US" sz="2800" dirty="0" smtClean="0">
                <a:solidFill>
                  <a:srgbClr val="505050"/>
                </a:solidFill>
              </a:rPr>
              <a:t>Investment in ‘cloud-first’. For example, you can now </a:t>
            </a:r>
            <a:r>
              <a:rPr lang="en-US" sz="2800" dirty="0">
                <a:solidFill>
                  <a:srgbClr val="505050"/>
                </a:solidFill>
              </a:rPr>
              <a:t>do records center in the </a:t>
            </a:r>
            <a:r>
              <a:rPr lang="en-US" sz="2800" dirty="0" smtClean="0">
                <a:solidFill>
                  <a:srgbClr val="505050"/>
                </a:solidFill>
              </a:rPr>
              <a:t>cloud.</a:t>
            </a:r>
          </a:p>
          <a:p>
            <a:endParaRPr lang="en-US" sz="2800" dirty="0">
              <a:solidFill>
                <a:srgbClr val="505050"/>
              </a:solidFill>
            </a:endParaRPr>
          </a:p>
          <a:p>
            <a:r>
              <a:rPr lang="en-US" sz="2800" dirty="0" smtClean="0">
                <a:solidFill>
                  <a:srgbClr val="505050"/>
                </a:solidFill>
              </a:rPr>
              <a:t>By making most aspects </a:t>
            </a:r>
            <a:r>
              <a:rPr lang="en-US" sz="2800" dirty="0">
                <a:solidFill>
                  <a:srgbClr val="505050"/>
                </a:solidFill>
              </a:rPr>
              <a:t>of content easier to use, you get better adoption </a:t>
            </a:r>
            <a:r>
              <a:rPr lang="en-US" sz="2800" dirty="0" smtClean="0">
                <a:solidFill>
                  <a:srgbClr val="505050"/>
                </a:solidFill>
              </a:rPr>
              <a:t>and information governance.</a:t>
            </a:r>
            <a:endParaRPr lang="en-US" sz="2800" dirty="0">
              <a:solidFill>
                <a:srgbClr val="505050"/>
              </a:solidFill>
            </a:endParaRPr>
          </a:p>
        </p:txBody>
      </p:sp>
    </p:spTree>
    <p:extLst>
      <p:ext uri="{BB962C8B-B14F-4D97-AF65-F5344CB8AC3E}">
        <p14:creationId xmlns:p14="http://schemas.microsoft.com/office/powerpoint/2010/main" val="17765643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0437" y="1592262"/>
            <a:ext cx="4860925" cy="3873281"/>
          </a:xfrm>
          <a:prstGeom prst="rect">
            <a:avLst/>
          </a:prstGeom>
        </p:spPr>
      </p:pic>
      <p:sp>
        <p:nvSpPr>
          <p:cNvPr id="9" name="TextBox 8"/>
          <p:cNvSpPr txBox="1"/>
          <p:nvPr/>
        </p:nvSpPr>
        <p:spPr>
          <a:xfrm>
            <a:off x="6294437" y="2963862"/>
            <a:ext cx="5645584" cy="1557349"/>
          </a:xfrm>
          <a:prstGeom prst="rect">
            <a:avLst/>
          </a:prstGeom>
          <a:noFill/>
        </p:spPr>
        <p:txBody>
          <a:bodyPr wrap="none" lIns="182880" tIns="146304" rIns="182880" bIns="146304" rtlCol="0">
            <a:spAutoFit/>
          </a:bodyPr>
          <a:lstStyle/>
          <a:p>
            <a:pPr>
              <a:lnSpc>
                <a:spcPct val="90000"/>
              </a:lnSpc>
              <a:spcAft>
                <a:spcPts val="600"/>
              </a:spcAft>
            </a:pPr>
            <a:r>
              <a:rPr lang="en-US" sz="4000" dirty="0" smtClean="0">
                <a:gradFill>
                  <a:gsLst>
                    <a:gs pos="2917">
                      <a:srgbClr val="505050"/>
                    </a:gs>
                    <a:gs pos="30000">
                      <a:srgbClr val="505050"/>
                    </a:gs>
                  </a:gsLst>
                  <a:lin ang="5400000" scaled="0"/>
                </a:gradFill>
              </a:rPr>
              <a:t>This is the story of Bob.</a:t>
            </a:r>
          </a:p>
          <a:p>
            <a:pPr>
              <a:lnSpc>
                <a:spcPct val="90000"/>
              </a:lnSpc>
              <a:spcAft>
                <a:spcPts val="600"/>
              </a:spcAft>
            </a:pPr>
            <a:endParaRPr lang="en-US" sz="4000" dirty="0">
              <a:gradFill>
                <a:gsLst>
                  <a:gs pos="2917">
                    <a:srgbClr val="505050"/>
                  </a:gs>
                  <a:gs pos="30000">
                    <a:srgbClr val="505050"/>
                  </a:gs>
                </a:gsLst>
                <a:lin ang="5400000" scaled="0"/>
              </a:gradFill>
            </a:endParaRPr>
          </a:p>
        </p:txBody>
      </p:sp>
    </p:spTree>
    <p:extLst>
      <p:ext uri="{BB962C8B-B14F-4D97-AF65-F5344CB8AC3E}">
        <p14:creationId xmlns:p14="http://schemas.microsoft.com/office/powerpoint/2010/main" val="364168874"/>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p:cNvSpPr txBox="1">
            <a:spLocks/>
          </p:cNvSpPr>
          <p:nvPr/>
        </p:nvSpPr>
        <p:spPr>
          <a:xfrm>
            <a:off x="274639" y="295274"/>
            <a:ext cx="11125198" cy="917575"/>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a:gradFill>
                  <a:gsLst>
                    <a:gs pos="1250">
                      <a:srgbClr val="505050"/>
                    </a:gs>
                    <a:gs pos="100000">
                      <a:srgbClr val="505050"/>
                    </a:gs>
                  </a:gsLst>
                  <a:lin ang="5400000" scaled="0"/>
                </a:gradFill>
              </a:rPr>
              <a:t>SharePoint 2013: What’s New in Records Management</a:t>
            </a:r>
          </a:p>
        </p:txBody>
      </p:sp>
      <p:grpSp>
        <p:nvGrpSpPr>
          <p:cNvPr id="8" name="Group 7"/>
          <p:cNvGrpSpPr/>
          <p:nvPr/>
        </p:nvGrpSpPr>
        <p:grpSpPr>
          <a:xfrm>
            <a:off x="2103437" y="3066203"/>
            <a:ext cx="2564659" cy="2564659"/>
            <a:chOff x="2055812" y="1600200"/>
            <a:chExt cx="2514600" cy="2514600"/>
          </a:xfrm>
          <a:solidFill>
            <a:schemeClr val="tx2">
              <a:lumMod val="75000"/>
            </a:schemeClr>
          </a:solidFill>
        </p:grpSpPr>
        <p:sp>
          <p:nvSpPr>
            <p:cNvPr id="9" name="Rectangle 8"/>
            <p:cNvSpPr/>
            <p:nvPr/>
          </p:nvSpPr>
          <p:spPr bwMode="auto">
            <a:xfrm>
              <a:off x="2055812" y="1600200"/>
              <a:ext cx="2514600" cy="251460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0" name="TextBox 9"/>
            <p:cNvSpPr txBox="1"/>
            <p:nvPr/>
          </p:nvSpPr>
          <p:spPr>
            <a:xfrm>
              <a:off x="2055812" y="3539587"/>
              <a:ext cx="2514600" cy="37670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defRPr lang="en-US"/>
              </a:defPPr>
              <a:lvl1pPr defTabSz="932472" fontAlgn="base">
                <a:lnSpc>
                  <a:spcPct val="90000"/>
                </a:lnSpc>
                <a:spcBef>
                  <a:spcPct val="0"/>
                </a:spcBef>
                <a:spcAft>
                  <a:spcPct val="0"/>
                </a:spcAft>
                <a:defRPr sz="2800">
                  <a:gradFill>
                    <a:gsLst>
                      <a:gs pos="0">
                        <a:srgbClr val="FFFFFF"/>
                      </a:gs>
                      <a:gs pos="100000">
                        <a:srgbClr val="FFFFFF"/>
                      </a:gs>
                    </a:gsLst>
                    <a:lin ang="5400000" scaled="0"/>
                  </a:gradFill>
                  <a:ea typeface="Segoe UI" pitchFamily="34"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defTabSz="932742"/>
              <a:r>
                <a:rPr lang="en-US" sz="2448" spc="-71" dirty="0" smtClean="0">
                  <a:solidFill>
                    <a:srgbClr val="FFFFFF"/>
                  </a:solidFill>
                  <a:latin typeface="Segoe UI Light"/>
                  <a:ea typeface="+mn-ea"/>
                </a:rPr>
                <a:t>Site Retention</a:t>
              </a:r>
              <a:endParaRPr lang="en-US" sz="2448" spc="-71" dirty="0">
                <a:solidFill>
                  <a:srgbClr val="FFFFFF"/>
                </a:solidFill>
                <a:latin typeface="Segoe UI Light"/>
                <a:ea typeface="+mn-ea"/>
              </a:endParaRPr>
            </a:p>
          </p:txBody>
        </p:sp>
      </p:grpSp>
      <p:grpSp>
        <p:nvGrpSpPr>
          <p:cNvPr id="11" name="Group 10"/>
          <p:cNvGrpSpPr/>
          <p:nvPr/>
        </p:nvGrpSpPr>
        <p:grpSpPr>
          <a:xfrm>
            <a:off x="4901247" y="3066203"/>
            <a:ext cx="2564659" cy="2564659"/>
            <a:chOff x="4799012" y="1600200"/>
            <a:chExt cx="2514600" cy="2514600"/>
          </a:xfrm>
          <a:solidFill>
            <a:schemeClr val="bg2">
              <a:lumMod val="75000"/>
            </a:schemeClr>
          </a:solidFill>
        </p:grpSpPr>
        <p:sp>
          <p:nvSpPr>
            <p:cNvPr id="12" name="Rectangle 11"/>
            <p:cNvSpPr/>
            <p:nvPr/>
          </p:nvSpPr>
          <p:spPr bwMode="auto">
            <a:xfrm>
              <a:off x="4799012" y="1600200"/>
              <a:ext cx="2514600" cy="2514600"/>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rgbClr val="505050"/>
                </a:solidFill>
                <a:ea typeface="Segoe UI" pitchFamily="34" charset="0"/>
                <a:cs typeface="Segoe UI" pitchFamily="34" charset="0"/>
              </a:endParaRPr>
            </a:p>
          </p:txBody>
        </p:sp>
        <p:sp>
          <p:nvSpPr>
            <p:cNvPr id="13" name="TextBox 12"/>
            <p:cNvSpPr txBox="1"/>
            <p:nvPr/>
          </p:nvSpPr>
          <p:spPr>
            <a:xfrm>
              <a:off x="4799012" y="3657600"/>
              <a:ext cx="2514600" cy="376706"/>
            </a:xfrm>
            <a:prstGeom prst="rect">
              <a:avLst/>
            </a:prstGeom>
            <a:solidFill>
              <a:srgbClr val="FF8C00"/>
            </a:solidFill>
          </p:spPr>
          <p:txBody>
            <a:bodyPr wrap="square" lIns="0" tIns="0" rIns="0" bIns="0" rtlCol="0">
              <a:spAutoFit/>
            </a:bodyPr>
            <a:lstStyle/>
            <a:p>
              <a:pPr algn="ctr"/>
              <a:r>
                <a:rPr lang="en-US" sz="2448" spc="-71" dirty="0" smtClean="0">
                  <a:solidFill>
                    <a:srgbClr val="FFFFFF"/>
                  </a:solidFill>
                  <a:latin typeface="Segoe UI Light"/>
                </a:rPr>
                <a:t>Site Mailboxes</a:t>
              </a:r>
              <a:endParaRPr lang="en-US" sz="2448" spc="-71" dirty="0">
                <a:solidFill>
                  <a:srgbClr val="FFFFFF"/>
                </a:solidFill>
                <a:latin typeface="Segoe UI Light"/>
              </a:endParaRPr>
            </a:p>
          </p:txBody>
        </p:sp>
      </p:grpSp>
      <p:grpSp>
        <p:nvGrpSpPr>
          <p:cNvPr id="14" name="Group 13"/>
          <p:cNvGrpSpPr/>
          <p:nvPr/>
        </p:nvGrpSpPr>
        <p:grpSpPr>
          <a:xfrm>
            <a:off x="7699057" y="3066203"/>
            <a:ext cx="2564659" cy="2564659"/>
            <a:chOff x="7542212" y="1600200"/>
            <a:chExt cx="2514600" cy="2514600"/>
          </a:xfrm>
          <a:solidFill>
            <a:schemeClr val="bg2">
              <a:lumMod val="75000"/>
            </a:schemeClr>
          </a:solidFill>
        </p:grpSpPr>
        <p:sp>
          <p:nvSpPr>
            <p:cNvPr id="15" name="Rectangle 14"/>
            <p:cNvSpPr/>
            <p:nvPr/>
          </p:nvSpPr>
          <p:spPr bwMode="auto">
            <a:xfrm>
              <a:off x="7542212" y="1600200"/>
              <a:ext cx="2514600" cy="2514600"/>
            </a:xfrm>
            <a:prstGeom prst="rect">
              <a:avLst/>
            </a:prstGeom>
            <a:solidFill>
              <a:srgbClr val="EB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rgbClr val="505050"/>
                </a:solidFill>
                <a:ea typeface="Segoe UI" pitchFamily="34" charset="0"/>
                <a:cs typeface="Segoe UI" pitchFamily="34" charset="0"/>
              </a:endParaRPr>
            </a:p>
          </p:txBody>
        </p:sp>
        <p:sp>
          <p:nvSpPr>
            <p:cNvPr id="16" name="TextBox 15"/>
            <p:cNvSpPr txBox="1"/>
            <p:nvPr/>
          </p:nvSpPr>
          <p:spPr>
            <a:xfrm>
              <a:off x="7542212" y="3657600"/>
              <a:ext cx="2514600" cy="376706"/>
            </a:xfrm>
            <a:prstGeom prst="rect">
              <a:avLst/>
            </a:prstGeom>
            <a:solidFill>
              <a:srgbClr val="EB3C00"/>
            </a:solidFill>
          </p:spPr>
          <p:txBody>
            <a:bodyPr wrap="square" lIns="0" tIns="0" rIns="0" bIns="0" rtlCol="0">
              <a:spAutoFit/>
            </a:bodyPr>
            <a:lstStyle/>
            <a:p>
              <a:pPr algn="ctr"/>
              <a:r>
                <a:rPr lang="en-US" sz="2448" spc="-71" dirty="0" smtClean="0">
                  <a:solidFill>
                    <a:srgbClr val="FFFFFF"/>
                  </a:solidFill>
                  <a:latin typeface="Segoe UI Light"/>
                </a:rPr>
                <a:t>Cloud Parity</a:t>
              </a:r>
              <a:endParaRPr lang="en-US" sz="2448" spc="-71" dirty="0">
                <a:solidFill>
                  <a:srgbClr val="FFFFFF"/>
                </a:solidFill>
                <a:latin typeface="Segoe UI Light"/>
              </a:endParaRPr>
            </a:p>
          </p:txBody>
        </p:sp>
      </p:grpSp>
      <p:sp>
        <p:nvSpPr>
          <p:cNvPr id="22" name="Freeform 104"/>
          <p:cNvSpPr>
            <a:spLocks noEditPoints="1"/>
          </p:cNvSpPr>
          <p:nvPr/>
        </p:nvSpPr>
        <p:spPr bwMode="black">
          <a:xfrm>
            <a:off x="2789237" y="3793783"/>
            <a:ext cx="1147182" cy="1034852"/>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23" name="Freeform 131"/>
          <p:cNvSpPr>
            <a:spLocks noEditPoints="1"/>
          </p:cNvSpPr>
          <p:nvPr/>
        </p:nvSpPr>
        <p:spPr bwMode="black">
          <a:xfrm>
            <a:off x="5647800" y="3875016"/>
            <a:ext cx="1180037" cy="953619"/>
          </a:xfrm>
          <a:custGeom>
            <a:avLst/>
            <a:gdLst>
              <a:gd name="T0" fmla="*/ 63 w 78"/>
              <a:gd name="T1" fmla="*/ 46 h 46"/>
              <a:gd name="T2" fmla="*/ 15 w 78"/>
              <a:gd name="T3" fmla="*/ 46 h 46"/>
              <a:gd name="T4" fmla="*/ 15 w 78"/>
              <a:gd name="T5" fmla="*/ 37 h 46"/>
              <a:gd name="T6" fmla="*/ 63 w 78"/>
              <a:gd name="T7" fmla="*/ 37 h 46"/>
              <a:gd name="T8" fmla="*/ 63 w 78"/>
              <a:gd name="T9" fmla="*/ 46 h 46"/>
              <a:gd name="T10" fmla="*/ 70 w 78"/>
              <a:gd name="T11" fmla="*/ 0 h 46"/>
              <a:gd name="T12" fmla="*/ 15 w 78"/>
              <a:gd name="T13" fmla="*/ 0 h 46"/>
              <a:gd name="T14" fmla="*/ 15 w 78"/>
              <a:gd name="T15" fmla="*/ 9 h 46"/>
              <a:gd name="T16" fmla="*/ 70 w 78"/>
              <a:gd name="T17" fmla="*/ 9 h 46"/>
              <a:gd name="T18" fmla="*/ 70 w 78"/>
              <a:gd name="T19" fmla="*/ 0 h 46"/>
              <a:gd name="T20" fmla="*/ 78 w 78"/>
              <a:gd name="T21" fmla="*/ 18 h 46"/>
              <a:gd name="T22" fmla="*/ 15 w 78"/>
              <a:gd name="T23" fmla="*/ 18 h 46"/>
              <a:gd name="T24" fmla="*/ 15 w 78"/>
              <a:gd name="T25" fmla="*/ 28 h 46"/>
              <a:gd name="T26" fmla="*/ 78 w 78"/>
              <a:gd name="T27" fmla="*/ 28 h 46"/>
              <a:gd name="T28" fmla="*/ 78 w 78"/>
              <a:gd name="T29" fmla="*/ 18 h 46"/>
              <a:gd name="T30" fmla="*/ 4 w 78"/>
              <a:gd name="T31" fmla="*/ 9 h 46"/>
              <a:gd name="T32" fmla="*/ 9 w 78"/>
              <a:gd name="T33" fmla="*/ 4 h 46"/>
              <a:gd name="T34" fmla="*/ 4 w 78"/>
              <a:gd name="T35" fmla="*/ 0 h 46"/>
              <a:gd name="T36" fmla="*/ 0 w 78"/>
              <a:gd name="T37" fmla="*/ 4 h 46"/>
              <a:gd name="T38" fmla="*/ 4 w 78"/>
              <a:gd name="T39" fmla="*/ 9 h 46"/>
              <a:gd name="T40" fmla="*/ 4 w 78"/>
              <a:gd name="T41" fmla="*/ 18 h 46"/>
              <a:gd name="T42" fmla="*/ 0 w 78"/>
              <a:gd name="T43" fmla="*/ 23 h 46"/>
              <a:gd name="T44" fmla="*/ 4 w 78"/>
              <a:gd name="T45" fmla="*/ 28 h 46"/>
              <a:gd name="T46" fmla="*/ 9 w 78"/>
              <a:gd name="T47" fmla="*/ 23 h 46"/>
              <a:gd name="T48" fmla="*/ 4 w 78"/>
              <a:gd name="T49" fmla="*/ 18 h 46"/>
              <a:gd name="T50" fmla="*/ 4 w 78"/>
              <a:gd name="T51" fmla="*/ 37 h 46"/>
              <a:gd name="T52" fmla="*/ 0 w 78"/>
              <a:gd name="T53" fmla="*/ 41 h 46"/>
              <a:gd name="T54" fmla="*/ 4 w 78"/>
              <a:gd name="T55" fmla="*/ 46 h 46"/>
              <a:gd name="T56" fmla="*/ 9 w 78"/>
              <a:gd name="T57" fmla="*/ 41 h 46"/>
              <a:gd name="T58" fmla="*/ 4 w 78"/>
              <a:gd name="T59" fmla="*/ 3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 h="46">
                <a:moveTo>
                  <a:pt x="63" y="46"/>
                </a:moveTo>
                <a:cubicBezTo>
                  <a:pt x="15" y="46"/>
                  <a:pt x="15" y="46"/>
                  <a:pt x="15" y="46"/>
                </a:cubicBezTo>
                <a:cubicBezTo>
                  <a:pt x="15" y="37"/>
                  <a:pt x="15" y="37"/>
                  <a:pt x="15" y="37"/>
                </a:cubicBezTo>
                <a:cubicBezTo>
                  <a:pt x="63" y="37"/>
                  <a:pt x="63" y="37"/>
                  <a:pt x="63" y="37"/>
                </a:cubicBezTo>
                <a:lnTo>
                  <a:pt x="63" y="46"/>
                </a:lnTo>
                <a:close/>
                <a:moveTo>
                  <a:pt x="70" y="0"/>
                </a:moveTo>
                <a:cubicBezTo>
                  <a:pt x="15" y="0"/>
                  <a:pt x="15" y="0"/>
                  <a:pt x="15" y="0"/>
                </a:cubicBezTo>
                <a:cubicBezTo>
                  <a:pt x="15" y="9"/>
                  <a:pt x="15" y="9"/>
                  <a:pt x="15" y="9"/>
                </a:cubicBezTo>
                <a:cubicBezTo>
                  <a:pt x="70" y="9"/>
                  <a:pt x="70" y="9"/>
                  <a:pt x="70" y="9"/>
                </a:cubicBezTo>
                <a:lnTo>
                  <a:pt x="70" y="0"/>
                </a:lnTo>
                <a:close/>
                <a:moveTo>
                  <a:pt x="78" y="18"/>
                </a:moveTo>
                <a:cubicBezTo>
                  <a:pt x="15" y="18"/>
                  <a:pt x="15" y="18"/>
                  <a:pt x="15" y="18"/>
                </a:cubicBezTo>
                <a:cubicBezTo>
                  <a:pt x="15" y="28"/>
                  <a:pt x="15" y="28"/>
                  <a:pt x="15" y="28"/>
                </a:cubicBezTo>
                <a:cubicBezTo>
                  <a:pt x="78" y="28"/>
                  <a:pt x="78" y="28"/>
                  <a:pt x="78" y="28"/>
                </a:cubicBezTo>
                <a:lnTo>
                  <a:pt x="78" y="18"/>
                </a:lnTo>
                <a:close/>
                <a:moveTo>
                  <a:pt x="4" y="9"/>
                </a:moveTo>
                <a:cubicBezTo>
                  <a:pt x="7" y="9"/>
                  <a:pt x="9" y="7"/>
                  <a:pt x="9" y="4"/>
                </a:cubicBezTo>
                <a:cubicBezTo>
                  <a:pt x="9" y="2"/>
                  <a:pt x="7" y="0"/>
                  <a:pt x="4" y="0"/>
                </a:cubicBezTo>
                <a:cubicBezTo>
                  <a:pt x="2" y="0"/>
                  <a:pt x="0" y="2"/>
                  <a:pt x="0" y="4"/>
                </a:cubicBezTo>
                <a:cubicBezTo>
                  <a:pt x="0" y="7"/>
                  <a:pt x="2" y="9"/>
                  <a:pt x="4" y="9"/>
                </a:cubicBezTo>
                <a:moveTo>
                  <a:pt x="4" y="18"/>
                </a:moveTo>
                <a:cubicBezTo>
                  <a:pt x="2" y="18"/>
                  <a:pt x="0" y="20"/>
                  <a:pt x="0" y="23"/>
                </a:cubicBezTo>
                <a:cubicBezTo>
                  <a:pt x="0" y="26"/>
                  <a:pt x="2" y="28"/>
                  <a:pt x="4" y="28"/>
                </a:cubicBezTo>
                <a:cubicBezTo>
                  <a:pt x="7" y="28"/>
                  <a:pt x="9" y="26"/>
                  <a:pt x="9" y="23"/>
                </a:cubicBezTo>
                <a:cubicBezTo>
                  <a:pt x="9" y="20"/>
                  <a:pt x="7" y="18"/>
                  <a:pt x="4" y="18"/>
                </a:cubicBezTo>
                <a:moveTo>
                  <a:pt x="4" y="37"/>
                </a:moveTo>
                <a:cubicBezTo>
                  <a:pt x="2" y="37"/>
                  <a:pt x="0" y="39"/>
                  <a:pt x="0" y="41"/>
                </a:cubicBezTo>
                <a:cubicBezTo>
                  <a:pt x="0" y="44"/>
                  <a:pt x="2" y="46"/>
                  <a:pt x="4" y="46"/>
                </a:cubicBezTo>
                <a:cubicBezTo>
                  <a:pt x="7" y="46"/>
                  <a:pt x="9" y="44"/>
                  <a:pt x="9" y="41"/>
                </a:cubicBezTo>
                <a:cubicBezTo>
                  <a:pt x="9" y="39"/>
                  <a:pt x="7" y="37"/>
                  <a:pt x="4" y="37"/>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21" name="Freeform 134"/>
          <p:cNvSpPr>
            <a:spLocks noEditPoints="1"/>
          </p:cNvSpPr>
          <p:nvPr/>
        </p:nvSpPr>
        <p:spPr bwMode="black">
          <a:xfrm>
            <a:off x="8428037" y="4030662"/>
            <a:ext cx="1111169" cy="611457"/>
          </a:xfrm>
          <a:custGeom>
            <a:avLst/>
            <a:gdLst>
              <a:gd name="T0" fmla="*/ 77 w 102"/>
              <a:gd name="T1" fmla="*/ 47 h 47"/>
              <a:gd name="T2" fmla="*/ 72 w 102"/>
              <a:gd name="T3" fmla="*/ 47 h 47"/>
              <a:gd name="T4" fmla="*/ 56 w 102"/>
              <a:gd name="T5" fmla="*/ 31 h 47"/>
              <a:gd name="T6" fmla="*/ 55 w 102"/>
              <a:gd name="T7" fmla="*/ 31 h 47"/>
              <a:gd name="T8" fmla="*/ 52 w 102"/>
              <a:gd name="T9" fmla="*/ 25 h 47"/>
              <a:gd name="T10" fmla="*/ 56 w 102"/>
              <a:gd name="T11" fmla="*/ 25 h 47"/>
              <a:gd name="T12" fmla="*/ 77 w 102"/>
              <a:gd name="T13" fmla="*/ 47 h 47"/>
              <a:gd name="T14" fmla="*/ 56 w 102"/>
              <a:gd name="T15" fmla="*/ 0 h 47"/>
              <a:gd name="T16" fmla="*/ 23 w 102"/>
              <a:gd name="T17" fmla="*/ 13 h 47"/>
              <a:gd name="T18" fmla="*/ 28 w 102"/>
              <a:gd name="T19" fmla="*/ 12 h 47"/>
              <a:gd name="T20" fmla="*/ 32 w 102"/>
              <a:gd name="T21" fmla="*/ 13 h 47"/>
              <a:gd name="T22" fmla="*/ 56 w 102"/>
              <a:gd name="T23" fmla="*/ 6 h 47"/>
              <a:gd name="T24" fmla="*/ 97 w 102"/>
              <a:gd name="T25" fmla="*/ 47 h 47"/>
              <a:gd name="T26" fmla="*/ 102 w 102"/>
              <a:gd name="T27" fmla="*/ 47 h 47"/>
              <a:gd name="T28" fmla="*/ 56 w 102"/>
              <a:gd name="T29" fmla="*/ 0 h 47"/>
              <a:gd name="T30" fmla="*/ 56 w 102"/>
              <a:gd name="T31" fmla="*/ 13 h 47"/>
              <a:gd name="T32" fmla="*/ 38 w 102"/>
              <a:gd name="T33" fmla="*/ 17 h 47"/>
              <a:gd name="T34" fmla="*/ 39 w 102"/>
              <a:gd name="T35" fmla="*/ 19 h 47"/>
              <a:gd name="T36" fmla="*/ 39 w 102"/>
              <a:gd name="T37" fmla="*/ 19 h 47"/>
              <a:gd name="T38" fmla="*/ 46 w 102"/>
              <a:gd name="T39" fmla="*/ 20 h 47"/>
              <a:gd name="T40" fmla="*/ 56 w 102"/>
              <a:gd name="T41" fmla="*/ 18 h 47"/>
              <a:gd name="T42" fmla="*/ 84 w 102"/>
              <a:gd name="T43" fmla="*/ 47 h 47"/>
              <a:gd name="T44" fmla="*/ 90 w 102"/>
              <a:gd name="T45" fmla="*/ 47 h 47"/>
              <a:gd name="T46" fmla="*/ 56 w 102"/>
              <a:gd name="T47" fmla="*/ 13 h 47"/>
              <a:gd name="T48" fmla="*/ 0 w 102"/>
              <a:gd name="T49" fmla="*/ 39 h 47"/>
              <a:gd name="T50" fmla="*/ 8 w 102"/>
              <a:gd name="T51" fmla="*/ 46 h 47"/>
              <a:gd name="T52" fmla="*/ 9 w 102"/>
              <a:gd name="T53" fmla="*/ 46 h 47"/>
              <a:gd name="T54" fmla="*/ 41 w 102"/>
              <a:gd name="T55" fmla="*/ 46 h 47"/>
              <a:gd name="T56" fmla="*/ 51 w 102"/>
              <a:gd name="T57" fmla="*/ 35 h 47"/>
              <a:gd name="T58" fmla="*/ 39 w 102"/>
              <a:gd name="T59" fmla="*/ 24 h 47"/>
              <a:gd name="T60" fmla="*/ 36 w 102"/>
              <a:gd name="T61" fmla="*/ 24 h 47"/>
              <a:gd name="T62" fmla="*/ 28 w 102"/>
              <a:gd name="T63" fmla="*/ 17 h 47"/>
              <a:gd name="T64" fmla="*/ 18 w 102"/>
              <a:gd name="T65" fmla="*/ 26 h 47"/>
              <a:gd name="T66" fmla="*/ 18 w 102"/>
              <a:gd name="T67" fmla="*/ 28 h 47"/>
              <a:gd name="T68" fmla="*/ 15 w 102"/>
              <a:gd name="T69" fmla="*/ 27 h 47"/>
              <a:gd name="T70" fmla="*/ 9 w 102"/>
              <a:gd name="T71" fmla="*/ 31 h 47"/>
              <a:gd name="T72" fmla="*/ 8 w 102"/>
              <a:gd name="T73" fmla="*/ 31 h 47"/>
              <a:gd name="T74" fmla="*/ 0 w 102"/>
              <a:gd name="T75" fmla="*/ 3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2" h="47">
                <a:moveTo>
                  <a:pt x="77" y="47"/>
                </a:moveTo>
                <a:cubicBezTo>
                  <a:pt x="72" y="47"/>
                  <a:pt x="72" y="47"/>
                  <a:pt x="72" y="47"/>
                </a:cubicBezTo>
                <a:cubicBezTo>
                  <a:pt x="72" y="38"/>
                  <a:pt x="64" y="31"/>
                  <a:pt x="56" y="31"/>
                </a:cubicBezTo>
                <a:cubicBezTo>
                  <a:pt x="55" y="31"/>
                  <a:pt x="55" y="31"/>
                  <a:pt x="55" y="31"/>
                </a:cubicBezTo>
                <a:cubicBezTo>
                  <a:pt x="54" y="29"/>
                  <a:pt x="53" y="27"/>
                  <a:pt x="52" y="25"/>
                </a:cubicBezTo>
                <a:cubicBezTo>
                  <a:pt x="53" y="25"/>
                  <a:pt x="54" y="25"/>
                  <a:pt x="56" y="25"/>
                </a:cubicBezTo>
                <a:cubicBezTo>
                  <a:pt x="68" y="25"/>
                  <a:pt x="77" y="35"/>
                  <a:pt x="77" y="47"/>
                </a:cubicBezTo>
                <a:close/>
                <a:moveTo>
                  <a:pt x="56" y="0"/>
                </a:moveTo>
                <a:cubicBezTo>
                  <a:pt x="43" y="0"/>
                  <a:pt x="32" y="5"/>
                  <a:pt x="23" y="13"/>
                </a:cubicBezTo>
                <a:cubicBezTo>
                  <a:pt x="25" y="13"/>
                  <a:pt x="26" y="12"/>
                  <a:pt x="28" y="12"/>
                </a:cubicBezTo>
                <a:cubicBezTo>
                  <a:pt x="29" y="12"/>
                  <a:pt x="31" y="13"/>
                  <a:pt x="32" y="13"/>
                </a:cubicBezTo>
                <a:cubicBezTo>
                  <a:pt x="39" y="9"/>
                  <a:pt x="47" y="6"/>
                  <a:pt x="56" y="6"/>
                </a:cubicBezTo>
                <a:cubicBezTo>
                  <a:pt x="78" y="6"/>
                  <a:pt x="97" y="24"/>
                  <a:pt x="97" y="47"/>
                </a:cubicBezTo>
                <a:cubicBezTo>
                  <a:pt x="102" y="47"/>
                  <a:pt x="102" y="47"/>
                  <a:pt x="102" y="47"/>
                </a:cubicBezTo>
                <a:cubicBezTo>
                  <a:pt x="102" y="21"/>
                  <a:pt x="81" y="0"/>
                  <a:pt x="56" y="0"/>
                </a:cubicBezTo>
                <a:close/>
                <a:moveTo>
                  <a:pt x="56" y="13"/>
                </a:moveTo>
                <a:cubicBezTo>
                  <a:pt x="49" y="13"/>
                  <a:pt x="43" y="14"/>
                  <a:pt x="38" y="17"/>
                </a:cubicBezTo>
                <a:cubicBezTo>
                  <a:pt x="39" y="18"/>
                  <a:pt x="39" y="18"/>
                  <a:pt x="39" y="19"/>
                </a:cubicBezTo>
                <a:cubicBezTo>
                  <a:pt x="39" y="19"/>
                  <a:pt x="39" y="19"/>
                  <a:pt x="39" y="19"/>
                </a:cubicBezTo>
                <a:cubicBezTo>
                  <a:pt x="42" y="19"/>
                  <a:pt x="44" y="19"/>
                  <a:pt x="46" y="20"/>
                </a:cubicBezTo>
                <a:cubicBezTo>
                  <a:pt x="49" y="19"/>
                  <a:pt x="52" y="18"/>
                  <a:pt x="56" y="18"/>
                </a:cubicBezTo>
                <a:cubicBezTo>
                  <a:pt x="71" y="18"/>
                  <a:pt x="84" y="31"/>
                  <a:pt x="84" y="47"/>
                </a:cubicBezTo>
                <a:cubicBezTo>
                  <a:pt x="90" y="47"/>
                  <a:pt x="90" y="47"/>
                  <a:pt x="90" y="47"/>
                </a:cubicBezTo>
                <a:cubicBezTo>
                  <a:pt x="90" y="28"/>
                  <a:pt x="75" y="13"/>
                  <a:pt x="56" y="13"/>
                </a:cubicBezTo>
                <a:close/>
                <a:moveTo>
                  <a:pt x="0" y="39"/>
                </a:moveTo>
                <a:cubicBezTo>
                  <a:pt x="0" y="43"/>
                  <a:pt x="3" y="46"/>
                  <a:pt x="8" y="46"/>
                </a:cubicBezTo>
                <a:cubicBezTo>
                  <a:pt x="9" y="46"/>
                  <a:pt x="9" y="46"/>
                  <a:pt x="9" y="46"/>
                </a:cubicBezTo>
                <a:cubicBezTo>
                  <a:pt x="41" y="46"/>
                  <a:pt x="41" y="46"/>
                  <a:pt x="41" y="46"/>
                </a:cubicBezTo>
                <a:cubicBezTo>
                  <a:pt x="46" y="46"/>
                  <a:pt x="51" y="41"/>
                  <a:pt x="51" y="35"/>
                </a:cubicBezTo>
                <a:cubicBezTo>
                  <a:pt x="51" y="29"/>
                  <a:pt x="46" y="24"/>
                  <a:pt x="39" y="24"/>
                </a:cubicBezTo>
                <a:cubicBezTo>
                  <a:pt x="38" y="24"/>
                  <a:pt x="37" y="24"/>
                  <a:pt x="36" y="24"/>
                </a:cubicBezTo>
                <a:cubicBezTo>
                  <a:pt x="35" y="20"/>
                  <a:pt x="32" y="17"/>
                  <a:pt x="28" y="17"/>
                </a:cubicBezTo>
                <a:cubicBezTo>
                  <a:pt x="22" y="17"/>
                  <a:pt x="18" y="21"/>
                  <a:pt x="18" y="26"/>
                </a:cubicBezTo>
                <a:cubicBezTo>
                  <a:pt x="18" y="27"/>
                  <a:pt x="18" y="27"/>
                  <a:pt x="18" y="28"/>
                </a:cubicBezTo>
                <a:cubicBezTo>
                  <a:pt x="17" y="27"/>
                  <a:pt x="16" y="27"/>
                  <a:pt x="15" y="27"/>
                </a:cubicBezTo>
                <a:cubicBezTo>
                  <a:pt x="13" y="27"/>
                  <a:pt x="10" y="29"/>
                  <a:pt x="9" y="31"/>
                </a:cubicBezTo>
                <a:cubicBezTo>
                  <a:pt x="9" y="31"/>
                  <a:pt x="8" y="31"/>
                  <a:pt x="8" y="31"/>
                </a:cubicBezTo>
                <a:cubicBezTo>
                  <a:pt x="3" y="31"/>
                  <a:pt x="0" y="34"/>
                  <a:pt x="0" y="39"/>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Tree>
    <p:extLst>
      <p:ext uri="{BB962C8B-B14F-4D97-AF65-F5344CB8AC3E}">
        <p14:creationId xmlns:p14="http://schemas.microsoft.com/office/powerpoint/2010/main" val="1279266782"/>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Site Retention</a:t>
            </a:r>
            <a:endParaRPr lang="en-US" sz="4896" dirty="0">
              <a:solidFill>
                <a:schemeClr val="bg1"/>
              </a:solidFill>
            </a:endParaRPr>
          </a:p>
        </p:txBody>
      </p:sp>
      <p:sp>
        <p:nvSpPr>
          <p:cNvPr id="8" name="Freeform 104"/>
          <p:cNvSpPr>
            <a:spLocks noEditPoints="1"/>
          </p:cNvSpPr>
          <p:nvPr/>
        </p:nvSpPr>
        <p:spPr bwMode="black">
          <a:xfrm>
            <a:off x="1951037" y="2735262"/>
            <a:ext cx="1147182" cy="1034852"/>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pic>
        <p:nvPicPr>
          <p:cNvPr id="9" name="Picture 8"/>
          <p:cNvPicPr>
            <a:picLocks noChangeAspect="1"/>
          </p:cNvPicPr>
          <p:nvPr/>
        </p:nvPicPr>
        <p:blipFill>
          <a:blip r:embed="rId3"/>
          <a:stretch>
            <a:fillRect/>
          </a:stretch>
        </p:blipFill>
        <p:spPr>
          <a:xfrm>
            <a:off x="5989637" y="1048360"/>
            <a:ext cx="6019800" cy="5049983"/>
          </a:xfrm>
          <a:prstGeom prst="rect">
            <a:avLst/>
          </a:prstGeom>
          <a:ln>
            <a:solidFill>
              <a:schemeClr val="bg1">
                <a:lumMod val="65000"/>
              </a:schemeClr>
            </a:solidFill>
          </a:ln>
        </p:spPr>
      </p:pic>
    </p:spTree>
    <p:extLst>
      <p:ext uri="{BB962C8B-B14F-4D97-AF65-F5344CB8AC3E}">
        <p14:creationId xmlns:p14="http://schemas.microsoft.com/office/powerpoint/2010/main" val="3482789739"/>
      </p:ext>
    </p:extLst>
  </p:cSld>
  <p:clrMapOvr>
    <a:masterClrMapping/>
  </p:clrMapOvr>
  <p:transition spd="slow">
    <p:push/>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Site Retention</a:t>
            </a:r>
            <a:endParaRPr lang="en-US" sz="4896" dirty="0">
              <a:solidFill>
                <a:schemeClr val="bg1"/>
              </a:solidFill>
            </a:endParaRPr>
          </a:p>
        </p:txBody>
      </p:sp>
      <p:sp>
        <p:nvSpPr>
          <p:cNvPr id="6" name="TextBox 5"/>
          <p:cNvSpPr txBox="1"/>
          <p:nvPr/>
        </p:nvSpPr>
        <p:spPr>
          <a:xfrm>
            <a:off x="6065837" y="788827"/>
            <a:ext cx="5835982" cy="3939540"/>
          </a:xfrm>
          <a:prstGeom prst="rect">
            <a:avLst/>
          </a:prstGeom>
          <a:noFill/>
        </p:spPr>
        <p:txBody>
          <a:bodyPr wrap="square" lIns="0" tIns="0" rIns="0" bIns="0" rtlCol="0">
            <a:spAutoFit/>
          </a:bodyPr>
          <a:lstStyle/>
          <a:p>
            <a:r>
              <a:rPr lang="en-US" sz="3200" dirty="0">
                <a:solidFill>
                  <a:srgbClr val="505050"/>
                </a:solidFill>
              </a:rPr>
              <a:t>Compliance features of SharePoint Server 2013 have been extended to sites. </a:t>
            </a:r>
            <a:endParaRPr lang="en-US" sz="3200" dirty="0" smtClean="0">
              <a:solidFill>
                <a:srgbClr val="505050"/>
              </a:solidFill>
            </a:endParaRPr>
          </a:p>
          <a:p>
            <a:endParaRPr lang="en-US" sz="3200" dirty="0">
              <a:solidFill>
                <a:srgbClr val="505050"/>
              </a:solidFill>
            </a:endParaRPr>
          </a:p>
          <a:p>
            <a:r>
              <a:rPr lang="en-US" sz="3200" dirty="0" smtClean="0">
                <a:solidFill>
                  <a:srgbClr val="505050"/>
                </a:solidFill>
              </a:rPr>
              <a:t>You </a:t>
            </a:r>
            <a:r>
              <a:rPr lang="en-US" sz="3200" dirty="0">
                <a:solidFill>
                  <a:srgbClr val="505050"/>
                </a:solidFill>
              </a:rPr>
              <a:t>can create and manage retention policies in SharePoint Server 2013, and the policies will apply to SharePoint </a:t>
            </a:r>
            <a:r>
              <a:rPr lang="en-US" sz="3200" dirty="0" smtClean="0">
                <a:solidFill>
                  <a:srgbClr val="505050"/>
                </a:solidFill>
              </a:rPr>
              <a:t>sites.</a:t>
            </a:r>
            <a:endParaRPr lang="en-US" sz="3200" dirty="0">
              <a:solidFill>
                <a:srgbClr val="505050"/>
              </a:solidFill>
            </a:endParaRPr>
          </a:p>
        </p:txBody>
      </p:sp>
      <p:sp>
        <p:nvSpPr>
          <p:cNvPr id="8" name="Freeform 104"/>
          <p:cNvSpPr>
            <a:spLocks noEditPoints="1"/>
          </p:cNvSpPr>
          <p:nvPr/>
        </p:nvSpPr>
        <p:spPr bwMode="black">
          <a:xfrm>
            <a:off x="1951037" y="2735262"/>
            <a:ext cx="1147182" cy="1034852"/>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Tree>
    <p:extLst>
      <p:ext uri="{BB962C8B-B14F-4D97-AF65-F5344CB8AC3E}">
        <p14:creationId xmlns:p14="http://schemas.microsoft.com/office/powerpoint/2010/main" val="1732556874"/>
      </p:ext>
    </p:extLst>
  </p:cSld>
  <p:clrMapOvr>
    <a:masterClrMapping/>
  </p:clrMapOvr>
  <p:transition spd="slow">
    <p:push/>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Site Retention</a:t>
            </a:r>
            <a:endParaRPr lang="en-US" sz="4896" dirty="0">
              <a:solidFill>
                <a:schemeClr val="bg1"/>
              </a:solidFill>
            </a:endParaRPr>
          </a:p>
        </p:txBody>
      </p:sp>
      <p:sp>
        <p:nvSpPr>
          <p:cNvPr id="6" name="TextBox 5"/>
          <p:cNvSpPr txBox="1"/>
          <p:nvPr/>
        </p:nvSpPr>
        <p:spPr>
          <a:xfrm>
            <a:off x="6065837" y="788827"/>
            <a:ext cx="5835982" cy="4431983"/>
          </a:xfrm>
          <a:prstGeom prst="rect">
            <a:avLst/>
          </a:prstGeom>
          <a:noFill/>
        </p:spPr>
        <p:txBody>
          <a:bodyPr wrap="square" lIns="0" tIns="0" rIns="0" bIns="0" rtlCol="0">
            <a:spAutoFit/>
          </a:bodyPr>
          <a:lstStyle/>
          <a:p>
            <a:r>
              <a:rPr lang="en-US" sz="3200" dirty="0">
                <a:solidFill>
                  <a:srgbClr val="505050"/>
                </a:solidFill>
              </a:rPr>
              <a:t>Compliance officers create policies, which define the following</a:t>
            </a:r>
            <a:r>
              <a:rPr lang="en-US" sz="3200" dirty="0" smtClean="0">
                <a:solidFill>
                  <a:srgbClr val="505050"/>
                </a:solidFill>
              </a:rPr>
              <a:t>:</a:t>
            </a:r>
          </a:p>
          <a:p>
            <a:endParaRPr lang="en-US" sz="3200" dirty="0">
              <a:solidFill>
                <a:srgbClr val="505050"/>
              </a:solidFill>
            </a:endParaRPr>
          </a:p>
          <a:p>
            <a:pPr marL="457200" indent="-457200">
              <a:buFont typeface="Arial" panose="020B0604020202020204" pitchFamily="34" charset="0"/>
              <a:buChar char="•"/>
            </a:pPr>
            <a:r>
              <a:rPr lang="en-US" sz="3200" dirty="0">
                <a:solidFill>
                  <a:srgbClr val="505050"/>
                </a:solidFill>
              </a:rPr>
              <a:t>The retention policy for the whole site </a:t>
            </a:r>
            <a:endParaRPr lang="en-US" sz="3200" dirty="0" smtClean="0">
              <a:solidFill>
                <a:srgbClr val="505050"/>
              </a:solidFill>
            </a:endParaRPr>
          </a:p>
          <a:p>
            <a:pPr marL="457200" indent="-457200">
              <a:buFont typeface="Arial" panose="020B0604020202020204" pitchFamily="34" charset="0"/>
              <a:buChar char="•"/>
            </a:pPr>
            <a:r>
              <a:rPr lang="en-US" sz="3200" dirty="0" smtClean="0">
                <a:solidFill>
                  <a:srgbClr val="505050"/>
                </a:solidFill>
              </a:rPr>
              <a:t>What </a:t>
            </a:r>
            <a:r>
              <a:rPr lang="en-US" sz="3200" dirty="0">
                <a:solidFill>
                  <a:srgbClr val="505050"/>
                </a:solidFill>
              </a:rPr>
              <a:t>causes a project to be </a:t>
            </a:r>
            <a:r>
              <a:rPr lang="en-US" sz="3200" dirty="0" smtClean="0">
                <a:solidFill>
                  <a:srgbClr val="505050"/>
                </a:solidFill>
              </a:rPr>
              <a:t>closed</a:t>
            </a:r>
            <a:endParaRPr lang="en-US" sz="3200" dirty="0">
              <a:solidFill>
                <a:srgbClr val="505050"/>
              </a:solidFill>
            </a:endParaRPr>
          </a:p>
          <a:p>
            <a:pPr marL="457200" indent="-457200">
              <a:buFont typeface="Arial" panose="020B0604020202020204" pitchFamily="34" charset="0"/>
              <a:buChar char="•"/>
            </a:pPr>
            <a:r>
              <a:rPr lang="en-US" sz="3200" dirty="0">
                <a:solidFill>
                  <a:srgbClr val="505050"/>
                </a:solidFill>
              </a:rPr>
              <a:t>When a project should </a:t>
            </a:r>
            <a:r>
              <a:rPr lang="en-US" sz="3200" dirty="0" smtClean="0">
                <a:solidFill>
                  <a:srgbClr val="505050"/>
                </a:solidFill>
              </a:rPr>
              <a:t>expire</a:t>
            </a:r>
            <a:endParaRPr lang="en-US" sz="3200" dirty="0">
              <a:solidFill>
                <a:srgbClr val="505050"/>
              </a:solidFill>
            </a:endParaRPr>
          </a:p>
        </p:txBody>
      </p:sp>
      <p:sp>
        <p:nvSpPr>
          <p:cNvPr id="8" name="Freeform 104"/>
          <p:cNvSpPr>
            <a:spLocks noEditPoints="1"/>
          </p:cNvSpPr>
          <p:nvPr/>
        </p:nvSpPr>
        <p:spPr bwMode="black">
          <a:xfrm>
            <a:off x="1951037" y="2735262"/>
            <a:ext cx="1147182" cy="1034852"/>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Tree>
    <p:extLst>
      <p:ext uri="{BB962C8B-B14F-4D97-AF65-F5344CB8AC3E}">
        <p14:creationId xmlns:p14="http://schemas.microsoft.com/office/powerpoint/2010/main" val="2947541716"/>
      </p:ext>
    </p:extLst>
  </p:cSld>
  <p:clrMapOvr>
    <a:masterClrMapping/>
  </p:clrMapOvr>
  <p:transition spd="slow">
    <p:push/>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000" dirty="0" smtClean="0"/>
              <a:t>Demo:  SharePoint 2013 Site Retention</a:t>
            </a:r>
            <a:endParaRPr lang="en-US" sz="4000" dirty="0"/>
          </a:p>
        </p:txBody>
      </p:sp>
      <p:sp>
        <p:nvSpPr>
          <p:cNvPr id="5" name="Text Placeholder 4"/>
          <p:cNvSpPr>
            <a:spLocks noGrp="1"/>
          </p:cNvSpPr>
          <p:nvPr>
            <p:ph type="body" sz="quarter" idx="12"/>
          </p:nvPr>
        </p:nvSpPr>
        <p:spPr/>
        <p:txBody>
          <a:bodyPr/>
          <a:lstStyle/>
          <a:p>
            <a:pPr lvl="0"/>
            <a:r>
              <a:rPr lang="en-US" sz="2000" spc="102" dirty="0" smtClean="0"/>
              <a:t>Scott Jamison</a:t>
            </a:r>
            <a:endParaRPr lang="en-US" sz="2000" spc="-51" dirty="0"/>
          </a:p>
        </p:txBody>
      </p:sp>
    </p:spTree>
    <p:extLst>
      <p:ext uri="{BB962C8B-B14F-4D97-AF65-F5344CB8AC3E}">
        <p14:creationId xmlns:p14="http://schemas.microsoft.com/office/powerpoint/2010/main" val="422705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rgbClr val="505050"/>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Site Mailboxes</a:t>
            </a:r>
            <a:endParaRPr lang="en-US" sz="4896" dirty="0">
              <a:solidFill>
                <a:schemeClr val="bg1"/>
              </a:solidFill>
            </a:endParaRPr>
          </a:p>
        </p:txBody>
      </p:sp>
      <p:sp>
        <p:nvSpPr>
          <p:cNvPr id="9" name="Freeform 131"/>
          <p:cNvSpPr>
            <a:spLocks noEditPoints="1"/>
          </p:cNvSpPr>
          <p:nvPr/>
        </p:nvSpPr>
        <p:spPr bwMode="black">
          <a:xfrm>
            <a:off x="1951037" y="2811462"/>
            <a:ext cx="1180037" cy="953619"/>
          </a:xfrm>
          <a:custGeom>
            <a:avLst/>
            <a:gdLst>
              <a:gd name="T0" fmla="*/ 63 w 78"/>
              <a:gd name="T1" fmla="*/ 46 h 46"/>
              <a:gd name="T2" fmla="*/ 15 w 78"/>
              <a:gd name="T3" fmla="*/ 46 h 46"/>
              <a:gd name="T4" fmla="*/ 15 w 78"/>
              <a:gd name="T5" fmla="*/ 37 h 46"/>
              <a:gd name="T6" fmla="*/ 63 w 78"/>
              <a:gd name="T7" fmla="*/ 37 h 46"/>
              <a:gd name="T8" fmla="*/ 63 w 78"/>
              <a:gd name="T9" fmla="*/ 46 h 46"/>
              <a:gd name="T10" fmla="*/ 70 w 78"/>
              <a:gd name="T11" fmla="*/ 0 h 46"/>
              <a:gd name="T12" fmla="*/ 15 w 78"/>
              <a:gd name="T13" fmla="*/ 0 h 46"/>
              <a:gd name="T14" fmla="*/ 15 w 78"/>
              <a:gd name="T15" fmla="*/ 9 h 46"/>
              <a:gd name="T16" fmla="*/ 70 w 78"/>
              <a:gd name="T17" fmla="*/ 9 h 46"/>
              <a:gd name="T18" fmla="*/ 70 w 78"/>
              <a:gd name="T19" fmla="*/ 0 h 46"/>
              <a:gd name="T20" fmla="*/ 78 w 78"/>
              <a:gd name="T21" fmla="*/ 18 h 46"/>
              <a:gd name="T22" fmla="*/ 15 w 78"/>
              <a:gd name="T23" fmla="*/ 18 h 46"/>
              <a:gd name="T24" fmla="*/ 15 w 78"/>
              <a:gd name="T25" fmla="*/ 28 h 46"/>
              <a:gd name="T26" fmla="*/ 78 w 78"/>
              <a:gd name="T27" fmla="*/ 28 h 46"/>
              <a:gd name="T28" fmla="*/ 78 w 78"/>
              <a:gd name="T29" fmla="*/ 18 h 46"/>
              <a:gd name="T30" fmla="*/ 4 w 78"/>
              <a:gd name="T31" fmla="*/ 9 h 46"/>
              <a:gd name="T32" fmla="*/ 9 w 78"/>
              <a:gd name="T33" fmla="*/ 4 h 46"/>
              <a:gd name="T34" fmla="*/ 4 w 78"/>
              <a:gd name="T35" fmla="*/ 0 h 46"/>
              <a:gd name="T36" fmla="*/ 0 w 78"/>
              <a:gd name="T37" fmla="*/ 4 h 46"/>
              <a:gd name="T38" fmla="*/ 4 w 78"/>
              <a:gd name="T39" fmla="*/ 9 h 46"/>
              <a:gd name="T40" fmla="*/ 4 w 78"/>
              <a:gd name="T41" fmla="*/ 18 h 46"/>
              <a:gd name="T42" fmla="*/ 0 w 78"/>
              <a:gd name="T43" fmla="*/ 23 h 46"/>
              <a:gd name="T44" fmla="*/ 4 w 78"/>
              <a:gd name="T45" fmla="*/ 28 h 46"/>
              <a:gd name="T46" fmla="*/ 9 w 78"/>
              <a:gd name="T47" fmla="*/ 23 h 46"/>
              <a:gd name="T48" fmla="*/ 4 w 78"/>
              <a:gd name="T49" fmla="*/ 18 h 46"/>
              <a:gd name="T50" fmla="*/ 4 w 78"/>
              <a:gd name="T51" fmla="*/ 37 h 46"/>
              <a:gd name="T52" fmla="*/ 0 w 78"/>
              <a:gd name="T53" fmla="*/ 41 h 46"/>
              <a:gd name="T54" fmla="*/ 4 w 78"/>
              <a:gd name="T55" fmla="*/ 46 h 46"/>
              <a:gd name="T56" fmla="*/ 9 w 78"/>
              <a:gd name="T57" fmla="*/ 41 h 46"/>
              <a:gd name="T58" fmla="*/ 4 w 78"/>
              <a:gd name="T59" fmla="*/ 3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 h="46">
                <a:moveTo>
                  <a:pt x="63" y="46"/>
                </a:moveTo>
                <a:cubicBezTo>
                  <a:pt x="15" y="46"/>
                  <a:pt x="15" y="46"/>
                  <a:pt x="15" y="46"/>
                </a:cubicBezTo>
                <a:cubicBezTo>
                  <a:pt x="15" y="37"/>
                  <a:pt x="15" y="37"/>
                  <a:pt x="15" y="37"/>
                </a:cubicBezTo>
                <a:cubicBezTo>
                  <a:pt x="63" y="37"/>
                  <a:pt x="63" y="37"/>
                  <a:pt x="63" y="37"/>
                </a:cubicBezTo>
                <a:lnTo>
                  <a:pt x="63" y="46"/>
                </a:lnTo>
                <a:close/>
                <a:moveTo>
                  <a:pt x="70" y="0"/>
                </a:moveTo>
                <a:cubicBezTo>
                  <a:pt x="15" y="0"/>
                  <a:pt x="15" y="0"/>
                  <a:pt x="15" y="0"/>
                </a:cubicBezTo>
                <a:cubicBezTo>
                  <a:pt x="15" y="9"/>
                  <a:pt x="15" y="9"/>
                  <a:pt x="15" y="9"/>
                </a:cubicBezTo>
                <a:cubicBezTo>
                  <a:pt x="70" y="9"/>
                  <a:pt x="70" y="9"/>
                  <a:pt x="70" y="9"/>
                </a:cubicBezTo>
                <a:lnTo>
                  <a:pt x="70" y="0"/>
                </a:lnTo>
                <a:close/>
                <a:moveTo>
                  <a:pt x="78" y="18"/>
                </a:moveTo>
                <a:cubicBezTo>
                  <a:pt x="15" y="18"/>
                  <a:pt x="15" y="18"/>
                  <a:pt x="15" y="18"/>
                </a:cubicBezTo>
                <a:cubicBezTo>
                  <a:pt x="15" y="28"/>
                  <a:pt x="15" y="28"/>
                  <a:pt x="15" y="28"/>
                </a:cubicBezTo>
                <a:cubicBezTo>
                  <a:pt x="78" y="28"/>
                  <a:pt x="78" y="28"/>
                  <a:pt x="78" y="28"/>
                </a:cubicBezTo>
                <a:lnTo>
                  <a:pt x="78" y="18"/>
                </a:lnTo>
                <a:close/>
                <a:moveTo>
                  <a:pt x="4" y="9"/>
                </a:moveTo>
                <a:cubicBezTo>
                  <a:pt x="7" y="9"/>
                  <a:pt x="9" y="7"/>
                  <a:pt x="9" y="4"/>
                </a:cubicBezTo>
                <a:cubicBezTo>
                  <a:pt x="9" y="2"/>
                  <a:pt x="7" y="0"/>
                  <a:pt x="4" y="0"/>
                </a:cubicBezTo>
                <a:cubicBezTo>
                  <a:pt x="2" y="0"/>
                  <a:pt x="0" y="2"/>
                  <a:pt x="0" y="4"/>
                </a:cubicBezTo>
                <a:cubicBezTo>
                  <a:pt x="0" y="7"/>
                  <a:pt x="2" y="9"/>
                  <a:pt x="4" y="9"/>
                </a:cubicBezTo>
                <a:moveTo>
                  <a:pt x="4" y="18"/>
                </a:moveTo>
                <a:cubicBezTo>
                  <a:pt x="2" y="18"/>
                  <a:pt x="0" y="20"/>
                  <a:pt x="0" y="23"/>
                </a:cubicBezTo>
                <a:cubicBezTo>
                  <a:pt x="0" y="26"/>
                  <a:pt x="2" y="28"/>
                  <a:pt x="4" y="28"/>
                </a:cubicBezTo>
                <a:cubicBezTo>
                  <a:pt x="7" y="28"/>
                  <a:pt x="9" y="26"/>
                  <a:pt x="9" y="23"/>
                </a:cubicBezTo>
                <a:cubicBezTo>
                  <a:pt x="9" y="20"/>
                  <a:pt x="7" y="18"/>
                  <a:pt x="4" y="18"/>
                </a:cubicBezTo>
                <a:moveTo>
                  <a:pt x="4" y="37"/>
                </a:moveTo>
                <a:cubicBezTo>
                  <a:pt x="2" y="37"/>
                  <a:pt x="0" y="39"/>
                  <a:pt x="0" y="41"/>
                </a:cubicBezTo>
                <a:cubicBezTo>
                  <a:pt x="0" y="44"/>
                  <a:pt x="2" y="46"/>
                  <a:pt x="4" y="46"/>
                </a:cubicBezTo>
                <a:cubicBezTo>
                  <a:pt x="7" y="46"/>
                  <a:pt x="9" y="44"/>
                  <a:pt x="9" y="41"/>
                </a:cubicBezTo>
                <a:cubicBezTo>
                  <a:pt x="9" y="39"/>
                  <a:pt x="7" y="37"/>
                  <a:pt x="4" y="37"/>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pic>
        <p:nvPicPr>
          <p:cNvPr id="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68833" y="1212849"/>
            <a:ext cx="5705434" cy="4383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44130545"/>
      </p:ext>
    </p:extLst>
  </p:cSld>
  <p:clrMapOvr>
    <a:masterClrMapping/>
  </p:clrMapOvr>
  <p:transition spd="slow">
    <p:push/>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rgbClr val="505050"/>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Site Mailboxes</a:t>
            </a:r>
            <a:endParaRPr lang="en-US" sz="4896" dirty="0">
              <a:solidFill>
                <a:schemeClr val="bg1"/>
              </a:solidFill>
            </a:endParaRPr>
          </a:p>
        </p:txBody>
      </p:sp>
      <p:sp>
        <p:nvSpPr>
          <p:cNvPr id="6" name="TextBox 5"/>
          <p:cNvSpPr txBox="1"/>
          <p:nvPr/>
        </p:nvSpPr>
        <p:spPr>
          <a:xfrm>
            <a:off x="6065837" y="918391"/>
            <a:ext cx="5835982" cy="4739759"/>
          </a:xfrm>
          <a:prstGeom prst="rect">
            <a:avLst/>
          </a:prstGeom>
          <a:noFill/>
        </p:spPr>
        <p:txBody>
          <a:bodyPr wrap="square" lIns="0" tIns="0" rIns="0" bIns="0" rtlCol="0">
            <a:spAutoFit/>
          </a:bodyPr>
          <a:lstStyle/>
          <a:p>
            <a:r>
              <a:rPr lang="en-US" sz="2800" dirty="0" smtClean="0">
                <a:solidFill>
                  <a:srgbClr val="505050"/>
                </a:solidFill>
              </a:rPr>
              <a:t>Easy to add an associated mailbox for a site</a:t>
            </a:r>
          </a:p>
          <a:p>
            <a:endParaRPr lang="en-US" sz="2800" dirty="0" smtClean="0">
              <a:solidFill>
                <a:srgbClr val="505050"/>
              </a:solidFill>
            </a:endParaRPr>
          </a:p>
          <a:p>
            <a:r>
              <a:rPr lang="en-US" sz="2800" dirty="0" smtClean="0">
                <a:solidFill>
                  <a:srgbClr val="505050"/>
                </a:solidFill>
              </a:rPr>
              <a:t>Drag </a:t>
            </a:r>
            <a:r>
              <a:rPr lang="en-US" sz="2800" dirty="0">
                <a:solidFill>
                  <a:srgbClr val="505050"/>
                </a:solidFill>
              </a:rPr>
              <a:t>emails from Outlook into document </a:t>
            </a:r>
            <a:r>
              <a:rPr lang="en-US" sz="2800" dirty="0" smtClean="0">
                <a:solidFill>
                  <a:srgbClr val="505050"/>
                </a:solidFill>
              </a:rPr>
              <a:t>libraries</a:t>
            </a:r>
          </a:p>
          <a:p>
            <a:endParaRPr lang="en-US" sz="2800" dirty="0" smtClean="0">
              <a:solidFill>
                <a:srgbClr val="505050"/>
              </a:solidFill>
            </a:endParaRPr>
          </a:p>
          <a:p>
            <a:r>
              <a:rPr lang="en-US" sz="2800" dirty="0" smtClean="0">
                <a:solidFill>
                  <a:srgbClr val="505050"/>
                </a:solidFill>
              </a:rPr>
              <a:t>Manage </a:t>
            </a:r>
            <a:r>
              <a:rPr lang="en-US" sz="2800" dirty="0">
                <a:solidFill>
                  <a:srgbClr val="505050"/>
                </a:solidFill>
              </a:rPr>
              <a:t>emails as </a:t>
            </a:r>
            <a:r>
              <a:rPr lang="en-US" sz="2800" dirty="0" smtClean="0">
                <a:solidFill>
                  <a:srgbClr val="505050"/>
                </a:solidFill>
              </a:rPr>
              <a:t>records</a:t>
            </a:r>
          </a:p>
          <a:p>
            <a:endParaRPr lang="en-US" sz="2800" dirty="0">
              <a:solidFill>
                <a:srgbClr val="505050"/>
              </a:solidFill>
            </a:endParaRPr>
          </a:p>
          <a:p>
            <a:r>
              <a:rPr lang="en-US" sz="2800" dirty="0" smtClean="0">
                <a:solidFill>
                  <a:srgbClr val="505050"/>
                </a:solidFill>
              </a:rPr>
              <a:t>Close and expire sites and mailboxes together</a:t>
            </a:r>
          </a:p>
          <a:p>
            <a:pPr lvl="1"/>
            <a:endParaRPr lang="en-US" sz="2800" dirty="0">
              <a:solidFill>
                <a:srgbClr val="505050"/>
              </a:solidFill>
            </a:endParaRPr>
          </a:p>
        </p:txBody>
      </p:sp>
      <p:sp>
        <p:nvSpPr>
          <p:cNvPr id="9" name="Freeform 131"/>
          <p:cNvSpPr>
            <a:spLocks noEditPoints="1"/>
          </p:cNvSpPr>
          <p:nvPr/>
        </p:nvSpPr>
        <p:spPr bwMode="black">
          <a:xfrm>
            <a:off x="1951037" y="2811462"/>
            <a:ext cx="1180037" cy="953619"/>
          </a:xfrm>
          <a:custGeom>
            <a:avLst/>
            <a:gdLst>
              <a:gd name="T0" fmla="*/ 63 w 78"/>
              <a:gd name="T1" fmla="*/ 46 h 46"/>
              <a:gd name="T2" fmla="*/ 15 w 78"/>
              <a:gd name="T3" fmla="*/ 46 h 46"/>
              <a:gd name="T4" fmla="*/ 15 w 78"/>
              <a:gd name="T5" fmla="*/ 37 h 46"/>
              <a:gd name="T6" fmla="*/ 63 w 78"/>
              <a:gd name="T7" fmla="*/ 37 h 46"/>
              <a:gd name="T8" fmla="*/ 63 w 78"/>
              <a:gd name="T9" fmla="*/ 46 h 46"/>
              <a:gd name="T10" fmla="*/ 70 w 78"/>
              <a:gd name="T11" fmla="*/ 0 h 46"/>
              <a:gd name="T12" fmla="*/ 15 w 78"/>
              <a:gd name="T13" fmla="*/ 0 h 46"/>
              <a:gd name="T14" fmla="*/ 15 w 78"/>
              <a:gd name="T15" fmla="*/ 9 h 46"/>
              <a:gd name="T16" fmla="*/ 70 w 78"/>
              <a:gd name="T17" fmla="*/ 9 h 46"/>
              <a:gd name="T18" fmla="*/ 70 w 78"/>
              <a:gd name="T19" fmla="*/ 0 h 46"/>
              <a:gd name="T20" fmla="*/ 78 w 78"/>
              <a:gd name="T21" fmla="*/ 18 h 46"/>
              <a:gd name="T22" fmla="*/ 15 w 78"/>
              <a:gd name="T23" fmla="*/ 18 h 46"/>
              <a:gd name="T24" fmla="*/ 15 w 78"/>
              <a:gd name="T25" fmla="*/ 28 h 46"/>
              <a:gd name="T26" fmla="*/ 78 w 78"/>
              <a:gd name="T27" fmla="*/ 28 h 46"/>
              <a:gd name="T28" fmla="*/ 78 w 78"/>
              <a:gd name="T29" fmla="*/ 18 h 46"/>
              <a:gd name="T30" fmla="*/ 4 w 78"/>
              <a:gd name="T31" fmla="*/ 9 h 46"/>
              <a:gd name="T32" fmla="*/ 9 w 78"/>
              <a:gd name="T33" fmla="*/ 4 h 46"/>
              <a:gd name="T34" fmla="*/ 4 w 78"/>
              <a:gd name="T35" fmla="*/ 0 h 46"/>
              <a:gd name="T36" fmla="*/ 0 w 78"/>
              <a:gd name="T37" fmla="*/ 4 h 46"/>
              <a:gd name="T38" fmla="*/ 4 w 78"/>
              <a:gd name="T39" fmla="*/ 9 h 46"/>
              <a:gd name="T40" fmla="*/ 4 w 78"/>
              <a:gd name="T41" fmla="*/ 18 h 46"/>
              <a:gd name="T42" fmla="*/ 0 w 78"/>
              <a:gd name="T43" fmla="*/ 23 h 46"/>
              <a:gd name="T44" fmla="*/ 4 w 78"/>
              <a:gd name="T45" fmla="*/ 28 h 46"/>
              <a:gd name="T46" fmla="*/ 9 w 78"/>
              <a:gd name="T47" fmla="*/ 23 h 46"/>
              <a:gd name="T48" fmla="*/ 4 w 78"/>
              <a:gd name="T49" fmla="*/ 18 h 46"/>
              <a:gd name="T50" fmla="*/ 4 w 78"/>
              <a:gd name="T51" fmla="*/ 37 h 46"/>
              <a:gd name="T52" fmla="*/ 0 w 78"/>
              <a:gd name="T53" fmla="*/ 41 h 46"/>
              <a:gd name="T54" fmla="*/ 4 w 78"/>
              <a:gd name="T55" fmla="*/ 46 h 46"/>
              <a:gd name="T56" fmla="*/ 9 w 78"/>
              <a:gd name="T57" fmla="*/ 41 h 46"/>
              <a:gd name="T58" fmla="*/ 4 w 78"/>
              <a:gd name="T59" fmla="*/ 3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 h="46">
                <a:moveTo>
                  <a:pt x="63" y="46"/>
                </a:moveTo>
                <a:cubicBezTo>
                  <a:pt x="15" y="46"/>
                  <a:pt x="15" y="46"/>
                  <a:pt x="15" y="46"/>
                </a:cubicBezTo>
                <a:cubicBezTo>
                  <a:pt x="15" y="37"/>
                  <a:pt x="15" y="37"/>
                  <a:pt x="15" y="37"/>
                </a:cubicBezTo>
                <a:cubicBezTo>
                  <a:pt x="63" y="37"/>
                  <a:pt x="63" y="37"/>
                  <a:pt x="63" y="37"/>
                </a:cubicBezTo>
                <a:lnTo>
                  <a:pt x="63" y="46"/>
                </a:lnTo>
                <a:close/>
                <a:moveTo>
                  <a:pt x="70" y="0"/>
                </a:moveTo>
                <a:cubicBezTo>
                  <a:pt x="15" y="0"/>
                  <a:pt x="15" y="0"/>
                  <a:pt x="15" y="0"/>
                </a:cubicBezTo>
                <a:cubicBezTo>
                  <a:pt x="15" y="9"/>
                  <a:pt x="15" y="9"/>
                  <a:pt x="15" y="9"/>
                </a:cubicBezTo>
                <a:cubicBezTo>
                  <a:pt x="70" y="9"/>
                  <a:pt x="70" y="9"/>
                  <a:pt x="70" y="9"/>
                </a:cubicBezTo>
                <a:lnTo>
                  <a:pt x="70" y="0"/>
                </a:lnTo>
                <a:close/>
                <a:moveTo>
                  <a:pt x="78" y="18"/>
                </a:moveTo>
                <a:cubicBezTo>
                  <a:pt x="15" y="18"/>
                  <a:pt x="15" y="18"/>
                  <a:pt x="15" y="18"/>
                </a:cubicBezTo>
                <a:cubicBezTo>
                  <a:pt x="15" y="28"/>
                  <a:pt x="15" y="28"/>
                  <a:pt x="15" y="28"/>
                </a:cubicBezTo>
                <a:cubicBezTo>
                  <a:pt x="78" y="28"/>
                  <a:pt x="78" y="28"/>
                  <a:pt x="78" y="28"/>
                </a:cubicBezTo>
                <a:lnTo>
                  <a:pt x="78" y="18"/>
                </a:lnTo>
                <a:close/>
                <a:moveTo>
                  <a:pt x="4" y="9"/>
                </a:moveTo>
                <a:cubicBezTo>
                  <a:pt x="7" y="9"/>
                  <a:pt x="9" y="7"/>
                  <a:pt x="9" y="4"/>
                </a:cubicBezTo>
                <a:cubicBezTo>
                  <a:pt x="9" y="2"/>
                  <a:pt x="7" y="0"/>
                  <a:pt x="4" y="0"/>
                </a:cubicBezTo>
                <a:cubicBezTo>
                  <a:pt x="2" y="0"/>
                  <a:pt x="0" y="2"/>
                  <a:pt x="0" y="4"/>
                </a:cubicBezTo>
                <a:cubicBezTo>
                  <a:pt x="0" y="7"/>
                  <a:pt x="2" y="9"/>
                  <a:pt x="4" y="9"/>
                </a:cubicBezTo>
                <a:moveTo>
                  <a:pt x="4" y="18"/>
                </a:moveTo>
                <a:cubicBezTo>
                  <a:pt x="2" y="18"/>
                  <a:pt x="0" y="20"/>
                  <a:pt x="0" y="23"/>
                </a:cubicBezTo>
                <a:cubicBezTo>
                  <a:pt x="0" y="26"/>
                  <a:pt x="2" y="28"/>
                  <a:pt x="4" y="28"/>
                </a:cubicBezTo>
                <a:cubicBezTo>
                  <a:pt x="7" y="28"/>
                  <a:pt x="9" y="26"/>
                  <a:pt x="9" y="23"/>
                </a:cubicBezTo>
                <a:cubicBezTo>
                  <a:pt x="9" y="20"/>
                  <a:pt x="7" y="18"/>
                  <a:pt x="4" y="18"/>
                </a:cubicBezTo>
                <a:moveTo>
                  <a:pt x="4" y="37"/>
                </a:moveTo>
                <a:cubicBezTo>
                  <a:pt x="2" y="37"/>
                  <a:pt x="0" y="39"/>
                  <a:pt x="0" y="41"/>
                </a:cubicBezTo>
                <a:cubicBezTo>
                  <a:pt x="0" y="44"/>
                  <a:pt x="2" y="46"/>
                  <a:pt x="4" y="46"/>
                </a:cubicBezTo>
                <a:cubicBezTo>
                  <a:pt x="7" y="46"/>
                  <a:pt x="9" y="44"/>
                  <a:pt x="9" y="41"/>
                </a:cubicBezTo>
                <a:cubicBezTo>
                  <a:pt x="9" y="39"/>
                  <a:pt x="7" y="37"/>
                  <a:pt x="4" y="37"/>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Tree>
    <p:extLst>
      <p:ext uri="{BB962C8B-B14F-4D97-AF65-F5344CB8AC3E}">
        <p14:creationId xmlns:p14="http://schemas.microsoft.com/office/powerpoint/2010/main" val="1478627467"/>
      </p:ext>
    </p:extLst>
  </p:cSld>
  <p:clrMapOvr>
    <a:masterClrMapping/>
  </p:clrMapOvr>
  <p:transition spd="slow">
    <p:push/>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000" dirty="0" smtClean="0"/>
              <a:t>Demo:  SharePoint 2013</a:t>
            </a:r>
            <a:r>
              <a:rPr lang="en-US" sz="4000" dirty="0"/>
              <a:t> </a:t>
            </a:r>
            <a:r>
              <a:rPr lang="en-US" sz="4000" dirty="0" smtClean="0"/>
              <a:t>Site Mailboxes</a:t>
            </a:r>
            <a:endParaRPr lang="en-US" sz="4000" dirty="0"/>
          </a:p>
        </p:txBody>
      </p:sp>
      <p:sp>
        <p:nvSpPr>
          <p:cNvPr id="5" name="Text Placeholder 4"/>
          <p:cNvSpPr>
            <a:spLocks noGrp="1"/>
          </p:cNvSpPr>
          <p:nvPr>
            <p:ph type="body" sz="quarter" idx="12"/>
          </p:nvPr>
        </p:nvSpPr>
        <p:spPr/>
        <p:txBody>
          <a:bodyPr/>
          <a:lstStyle/>
          <a:p>
            <a:pPr lvl="0"/>
            <a:r>
              <a:rPr lang="en-US" sz="2000" spc="102" dirty="0" smtClean="0"/>
              <a:t>Scott Jamison</a:t>
            </a:r>
            <a:endParaRPr lang="en-US" sz="2000" spc="-51" dirty="0"/>
          </a:p>
        </p:txBody>
      </p:sp>
    </p:spTree>
    <p:extLst>
      <p:ext uri="{BB962C8B-B14F-4D97-AF65-F5344CB8AC3E}">
        <p14:creationId xmlns:p14="http://schemas.microsoft.com/office/powerpoint/2010/main" val="28021689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rgbClr val="EB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rgbClr val="505050"/>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Cloud Parity</a:t>
            </a:r>
            <a:endParaRPr lang="en-US" sz="4896" dirty="0">
              <a:solidFill>
                <a:schemeClr val="bg1"/>
              </a:solidFill>
            </a:endParaRPr>
          </a:p>
        </p:txBody>
      </p:sp>
      <p:sp>
        <p:nvSpPr>
          <p:cNvPr id="6" name="TextBox 5"/>
          <p:cNvSpPr txBox="1"/>
          <p:nvPr/>
        </p:nvSpPr>
        <p:spPr>
          <a:xfrm>
            <a:off x="6065837" y="1220409"/>
            <a:ext cx="5835982" cy="4924425"/>
          </a:xfrm>
          <a:prstGeom prst="rect">
            <a:avLst/>
          </a:prstGeom>
          <a:noFill/>
        </p:spPr>
        <p:txBody>
          <a:bodyPr wrap="square" lIns="0" tIns="0" rIns="0" bIns="0" rtlCol="0">
            <a:spAutoFit/>
          </a:bodyPr>
          <a:lstStyle/>
          <a:p>
            <a:r>
              <a:rPr lang="en-US" sz="2400" dirty="0">
                <a:solidFill>
                  <a:srgbClr val="505050"/>
                </a:solidFill>
              </a:rPr>
              <a:t>Records Center: cloud parity</a:t>
            </a:r>
          </a:p>
          <a:p>
            <a:pPr lvl="1"/>
            <a:r>
              <a:rPr lang="en-US" sz="2400" dirty="0">
                <a:solidFill>
                  <a:srgbClr val="505050"/>
                </a:solidFill>
              </a:rPr>
              <a:t>Document IDs</a:t>
            </a:r>
          </a:p>
          <a:p>
            <a:pPr lvl="1"/>
            <a:r>
              <a:rPr lang="en-US" sz="2400" dirty="0">
                <a:solidFill>
                  <a:srgbClr val="505050"/>
                </a:solidFill>
              </a:rPr>
              <a:t>Multi-State Retention</a:t>
            </a:r>
          </a:p>
          <a:p>
            <a:pPr lvl="1"/>
            <a:r>
              <a:rPr lang="en-US" sz="2400" dirty="0">
                <a:solidFill>
                  <a:srgbClr val="505050"/>
                </a:solidFill>
              </a:rPr>
              <a:t>Per-Item Audit Reports</a:t>
            </a:r>
          </a:p>
          <a:p>
            <a:pPr lvl="1"/>
            <a:r>
              <a:rPr lang="en-US" sz="2400" dirty="0">
                <a:solidFill>
                  <a:srgbClr val="505050"/>
                </a:solidFill>
              </a:rPr>
              <a:t>Hierarchical File Plans</a:t>
            </a:r>
          </a:p>
          <a:p>
            <a:pPr lvl="1"/>
            <a:r>
              <a:rPr lang="en-US" sz="2400" dirty="0">
                <a:solidFill>
                  <a:srgbClr val="505050"/>
                </a:solidFill>
              </a:rPr>
              <a:t>File Plan </a:t>
            </a:r>
            <a:r>
              <a:rPr lang="en-US" sz="2400" dirty="0" smtClean="0">
                <a:solidFill>
                  <a:srgbClr val="505050"/>
                </a:solidFill>
              </a:rPr>
              <a:t>Report</a:t>
            </a:r>
          </a:p>
          <a:p>
            <a:pPr lvl="1"/>
            <a:endParaRPr lang="en-US" sz="2400" dirty="0">
              <a:solidFill>
                <a:srgbClr val="505050"/>
              </a:solidFill>
            </a:endParaRPr>
          </a:p>
          <a:p>
            <a:r>
              <a:rPr lang="en-US" sz="2400" dirty="0">
                <a:solidFill>
                  <a:srgbClr val="505050"/>
                </a:solidFill>
              </a:rPr>
              <a:t>In-Place Records Management in the cloud</a:t>
            </a:r>
          </a:p>
          <a:p>
            <a:pPr lvl="1"/>
            <a:r>
              <a:rPr lang="en-US" sz="2400" dirty="0">
                <a:solidFill>
                  <a:srgbClr val="505050"/>
                </a:solidFill>
              </a:rPr>
              <a:t>Taxonomy</a:t>
            </a:r>
          </a:p>
          <a:p>
            <a:pPr lvl="1"/>
            <a:r>
              <a:rPr lang="en-US" sz="2400" dirty="0">
                <a:solidFill>
                  <a:srgbClr val="505050"/>
                </a:solidFill>
              </a:rPr>
              <a:t>Central Content Types</a:t>
            </a:r>
          </a:p>
          <a:p>
            <a:pPr lvl="1"/>
            <a:r>
              <a:rPr lang="en-US" sz="2400" dirty="0">
                <a:solidFill>
                  <a:srgbClr val="505050"/>
                </a:solidFill>
              </a:rPr>
              <a:t>Content Organizer</a:t>
            </a:r>
          </a:p>
          <a:p>
            <a:pPr lvl="1"/>
            <a:r>
              <a:rPr lang="en-US" sz="2400" dirty="0">
                <a:solidFill>
                  <a:srgbClr val="505050"/>
                </a:solidFill>
              </a:rPr>
              <a:t>Virtual Folders (Metadata Navigation)</a:t>
            </a:r>
          </a:p>
          <a:p>
            <a:endParaRPr lang="en-US" sz="3200" dirty="0" smtClean="0">
              <a:solidFill>
                <a:srgbClr val="505050"/>
              </a:solidFill>
            </a:endParaRPr>
          </a:p>
        </p:txBody>
      </p:sp>
      <p:sp>
        <p:nvSpPr>
          <p:cNvPr id="8" name="Freeform 134"/>
          <p:cNvSpPr>
            <a:spLocks noEditPoints="1"/>
          </p:cNvSpPr>
          <p:nvPr/>
        </p:nvSpPr>
        <p:spPr bwMode="black">
          <a:xfrm>
            <a:off x="1798637" y="3040062"/>
            <a:ext cx="1219200" cy="629883"/>
          </a:xfrm>
          <a:custGeom>
            <a:avLst/>
            <a:gdLst>
              <a:gd name="T0" fmla="*/ 77 w 102"/>
              <a:gd name="T1" fmla="*/ 47 h 47"/>
              <a:gd name="T2" fmla="*/ 72 w 102"/>
              <a:gd name="T3" fmla="*/ 47 h 47"/>
              <a:gd name="T4" fmla="*/ 56 w 102"/>
              <a:gd name="T5" fmla="*/ 31 h 47"/>
              <a:gd name="T6" fmla="*/ 55 w 102"/>
              <a:gd name="T7" fmla="*/ 31 h 47"/>
              <a:gd name="T8" fmla="*/ 52 w 102"/>
              <a:gd name="T9" fmla="*/ 25 h 47"/>
              <a:gd name="T10" fmla="*/ 56 w 102"/>
              <a:gd name="T11" fmla="*/ 25 h 47"/>
              <a:gd name="T12" fmla="*/ 77 w 102"/>
              <a:gd name="T13" fmla="*/ 47 h 47"/>
              <a:gd name="T14" fmla="*/ 56 w 102"/>
              <a:gd name="T15" fmla="*/ 0 h 47"/>
              <a:gd name="T16" fmla="*/ 23 w 102"/>
              <a:gd name="T17" fmla="*/ 13 h 47"/>
              <a:gd name="T18" fmla="*/ 28 w 102"/>
              <a:gd name="T19" fmla="*/ 12 h 47"/>
              <a:gd name="T20" fmla="*/ 32 w 102"/>
              <a:gd name="T21" fmla="*/ 13 h 47"/>
              <a:gd name="T22" fmla="*/ 56 w 102"/>
              <a:gd name="T23" fmla="*/ 6 h 47"/>
              <a:gd name="T24" fmla="*/ 97 w 102"/>
              <a:gd name="T25" fmla="*/ 47 h 47"/>
              <a:gd name="T26" fmla="*/ 102 w 102"/>
              <a:gd name="T27" fmla="*/ 47 h 47"/>
              <a:gd name="T28" fmla="*/ 56 w 102"/>
              <a:gd name="T29" fmla="*/ 0 h 47"/>
              <a:gd name="T30" fmla="*/ 56 w 102"/>
              <a:gd name="T31" fmla="*/ 13 h 47"/>
              <a:gd name="T32" fmla="*/ 38 w 102"/>
              <a:gd name="T33" fmla="*/ 17 h 47"/>
              <a:gd name="T34" fmla="*/ 39 w 102"/>
              <a:gd name="T35" fmla="*/ 19 h 47"/>
              <a:gd name="T36" fmla="*/ 39 w 102"/>
              <a:gd name="T37" fmla="*/ 19 h 47"/>
              <a:gd name="T38" fmla="*/ 46 w 102"/>
              <a:gd name="T39" fmla="*/ 20 h 47"/>
              <a:gd name="T40" fmla="*/ 56 w 102"/>
              <a:gd name="T41" fmla="*/ 18 h 47"/>
              <a:gd name="T42" fmla="*/ 84 w 102"/>
              <a:gd name="T43" fmla="*/ 47 h 47"/>
              <a:gd name="T44" fmla="*/ 90 w 102"/>
              <a:gd name="T45" fmla="*/ 47 h 47"/>
              <a:gd name="T46" fmla="*/ 56 w 102"/>
              <a:gd name="T47" fmla="*/ 13 h 47"/>
              <a:gd name="T48" fmla="*/ 0 w 102"/>
              <a:gd name="T49" fmla="*/ 39 h 47"/>
              <a:gd name="T50" fmla="*/ 8 w 102"/>
              <a:gd name="T51" fmla="*/ 46 h 47"/>
              <a:gd name="T52" fmla="*/ 9 w 102"/>
              <a:gd name="T53" fmla="*/ 46 h 47"/>
              <a:gd name="T54" fmla="*/ 41 w 102"/>
              <a:gd name="T55" fmla="*/ 46 h 47"/>
              <a:gd name="T56" fmla="*/ 51 w 102"/>
              <a:gd name="T57" fmla="*/ 35 h 47"/>
              <a:gd name="T58" fmla="*/ 39 w 102"/>
              <a:gd name="T59" fmla="*/ 24 h 47"/>
              <a:gd name="T60" fmla="*/ 36 w 102"/>
              <a:gd name="T61" fmla="*/ 24 h 47"/>
              <a:gd name="T62" fmla="*/ 28 w 102"/>
              <a:gd name="T63" fmla="*/ 17 h 47"/>
              <a:gd name="T64" fmla="*/ 18 w 102"/>
              <a:gd name="T65" fmla="*/ 26 h 47"/>
              <a:gd name="T66" fmla="*/ 18 w 102"/>
              <a:gd name="T67" fmla="*/ 28 h 47"/>
              <a:gd name="T68" fmla="*/ 15 w 102"/>
              <a:gd name="T69" fmla="*/ 27 h 47"/>
              <a:gd name="T70" fmla="*/ 9 w 102"/>
              <a:gd name="T71" fmla="*/ 31 h 47"/>
              <a:gd name="T72" fmla="*/ 8 w 102"/>
              <a:gd name="T73" fmla="*/ 31 h 47"/>
              <a:gd name="T74" fmla="*/ 0 w 102"/>
              <a:gd name="T75" fmla="*/ 3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2" h="47">
                <a:moveTo>
                  <a:pt x="77" y="47"/>
                </a:moveTo>
                <a:cubicBezTo>
                  <a:pt x="72" y="47"/>
                  <a:pt x="72" y="47"/>
                  <a:pt x="72" y="47"/>
                </a:cubicBezTo>
                <a:cubicBezTo>
                  <a:pt x="72" y="38"/>
                  <a:pt x="64" y="31"/>
                  <a:pt x="56" y="31"/>
                </a:cubicBezTo>
                <a:cubicBezTo>
                  <a:pt x="55" y="31"/>
                  <a:pt x="55" y="31"/>
                  <a:pt x="55" y="31"/>
                </a:cubicBezTo>
                <a:cubicBezTo>
                  <a:pt x="54" y="29"/>
                  <a:pt x="53" y="27"/>
                  <a:pt x="52" y="25"/>
                </a:cubicBezTo>
                <a:cubicBezTo>
                  <a:pt x="53" y="25"/>
                  <a:pt x="54" y="25"/>
                  <a:pt x="56" y="25"/>
                </a:cubicBezTo>
                <a:cubicBezTo>
                  <a:pt x="68" y="25"/>
                  <a:pt x="77" y="35"/>
                  <a:pt x="77" y="47"/>
                </a:cubicBezTo>
                <a:close/>
                <a:moveTo>
                  <a:pt x="56" y="0"/>
                </a:moveTo>
                <a:cubicBezTo>
                  <a:pt x="43" y="0"/>
                  <a:pt x="32" y="5"/>
                  <a:pt x="23" y="13"/>
                </a:cubicBezTo>
                <a:cubicBezTo>
                  <a:pt x="25" y="13"/>
                  <a:pt x="26" y="12"/>
                  <a:pt x="28" y="12"/>
                </a:cubicBezTo>
                <a:cubicBezTo>
                  <a:pt x="29" y="12"/>
                  <a:pt x="31" y="13"/>
                  <a:pt x="32" y="13"/>
                </a:cubicBezTo>
                <a:cubicBezTo>
                  <a:pt x="39" y="9"/>
                  <a:pt x="47" y="6"/>
                  <a:pt x="56" y="6"/>
                </a:cubicBezTo>
                <a:cubicBezTo>
                  <a:pt x="78" y="6"/>
                  <a:pt x="97" y="24"/>
                  <a:pt x="97" y="47"/>
                </a:cubicBezTo>
                <a:cubicBezTo>
                  <a:pt x="102" y="47"/>
                  <a:pt x="102" y="47"/>
                  <a:pt x="102" y="47"/>
                </a:cubicBezTo>
                <a:cubicBezTo>
                  <a:pt x="102" y="21"/>
                  <a:pt x="81" y="0"/>
                  <a:pt x="56" y="0"/>
                </a:cubicBezTo>
                <a:close/>
                <a:moveTo>
                  <a:pt x="56" y="13"/>
                </a:moveTo>
                <a:cubicBezTo>
                  <a:pt x="49" y="13"/>
                  <a:pt x="43" y="14"/>
                  <a:pt x="38" y="17"/>
                </a:cubicBezTo>
                <a:cubicBezTo>
                  <a:pt x="39" y="18"/>
                  <a:pt x="39" y="18"/>
                  <a:pt x="39" y="19"/>
                </a:cubicBezTo>
                <a:cubicBezTo>
                  <a:pt x="39" y="19"/>
                  <a:pt x="39" y="19"/>
                  <a:pt x="39" y="19"/>
                </a:cubicBezTo>
                <a:cubicBezTo>
                  <a:pt x="42" y="19"/>
                  <a:pt x="44" y="19"/>
                  <a:pt x="46" y="20"/>
                </a:cubicBezTo>
                <a:cubicBezTo>
                  <a:pt x="49" y="19"/>
                  <a:pt x="52" y="18"/>
                  <a:pt x="56" y="18"/>
                </a:cubicBezTo>
                <a:cubicBezTo>
                  <a:pt x="71" y="18"/>
                  <a:pt x="84" y="31"/>
                  <a:pt x="84" y="47"/>
                </a:cubicBezTo>
                <a:cubicBezTo>
                  <a:pt x="90" y="47"/>
                  <a:pt x="90" y="47"/>
                  <a:pt x="90" y="47"/>
                </a:cubicBezTo>
                <a:cubicBezTo>
                  <a:pt x="90" y="28"/>
                  <a:pt x="75" y="13"/>
                  <a:pt x="56" y="13"/>
                </a:cubicBezTo>
                <a:close/>
                <a:moveTo>
                  <a:pt x="0" y="39"/>
                </a:moveTo>
                <a:cubicBezTo>
                  <a:pt x="0" y="43"/>
                  <a:pt x="3" y="46"/>
                  <a:pt x="8" y="46"/>
                </a:cubicBezTo>
                <a:cubicBezTo>
                  <a:pt x="9" y="46"/>
                  <a:pt x="9" y="46"/>
                  <a:pt x="9" y="46"/>
                </a:cubicBezTo>
                <a:cubicBezTo>
                  <a:pt x="41" y="46"/>
                  <a:pt x="41" y="46"/>
                  <a:pt x="41" y="46"/>
                </a:cubicBezTo>
                <a:cubicBezTo>
                  <a:pt x="46" y="46"/>
                  <a:pt x="51" y="41"/>
                  <a:pt x="51" y="35"/>
                </a:cubicBezTo>
                <a:cubicBezTo>
                  <a:pt x="51" y="29"/>
                  <a:pt x="46" y="24"/>
                  <a:pt x="39" y="24"/>
                </a:cubicBezTo>
                <a:cubicBezTo>
                  <a:pt x="38" y="24"/>
                  <a:pt x="37" y="24"/>
                  <a:pt x="36" y="24"/>
                </a:cubicBezTo>
                <a:cubicBezTo>
                  <a:pt x="35" y="20"/>
                  <a:pt x="32" y="17"/>
                  <a:pt x="28" y="17"/>
                </a:cubicBezTo>
                <a:cubicBezTo>
                  <a:pt x="22" y="17"/>
                  <a:pt x="18" y="21"/>
                  <a:pt x="18" y="26"/>
                </a:cubicBezTo>
                <a:cubicBezTo>
                  <a:pt x="18" y="27"/>
                  <a:pt x="18" y="27"/>
                  <a:pt x="18" y="28"/>
                </a:cubicBezTo>
                <a:cubicBezTo>
                  <a:pt x="17" y="27"/>
                  <a:pt x="16" y="27"/>
                  <a:pt x="15" y="27"/>
                </a:cubicBezTo>
                <a:cubicBezTo>
                  <a:pt x="13" y="27"/>
                  <a:pt x="10" y="29"/>
                  <a:pt x="9" y="31"/>
                </a:cubicBezTo>
                <a:cubicBezTo>
                  <a:pt x="9" y="31"/>
                  <a:pt x="8" y="31"/>
                  <a:pt x="8" y="31"/>
                </a:cubicBezTo>
                <a:cubicBezTo>
                  <a:pt x="3" y="31"/>
                  <a:pt x="0" y="34"/>
                  <a:pt x="0" y="39"/>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Tree>
    <p:extLst>
      <p:ext uri="{BB962C8B-B14F-4D97-AF65-F5344CB8AC3E}">
        <p14:creationId xmlns:p14="http://schemas.microsoft.com/office/powerpoint/2010/main" val="483617571"/>
      </p:ext>
    </p:extLst>
  </p:cSld>
  <p:clrMapOvr>
    <a:masterClrMapping/>
  </p:clrMapOvr>
  <p:transition spd="slow">
    <p:push/>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000" dirty="0" smtClean="0"/>
              <a:t>Demo:  SharePoint 2013: Cloud Parity</a:t>
            </a:r>
            <a:endParaRPr lang="en-US" sz="4000" dirty="0"/>
          </a:p>
        </p:txBody>
      </p:sp>
      <p:sp>
        <p:nvSpPr>
          <p:cNvPr id="5" name="Text Placeholder 4"/>
          <p:cNvSpPr>
            <a:spLocks noGrp="1"/>
          </p:cNvSpPr>
          <p:nvPr>
            <p:ph type="body" sz="quarter" idx="12"/>
          </p:nvPr>
        </p:nvSpPr>
        <p:spPr/>
        <p:txBody>
          <a:bodyPr/>
          <a:lstStyle/>
          <a:p>
            <a:pPr lvl="0"/>
            <a:r>
              <a:rPr lang="en-US" sz="2000" spc="-51" dirty="0" smtClean="0"/>
              <a:t>Scott Jamison</a:t>
            </a:r>
            <a:endParaRPr lang="en-US" sz="2000" spc="-51" dirty="0"/>
          </a:p>
        </p:txBody>
      </p:sp>
    </p:spTree>
    <p:extLst>
      <p:ext uri="{BB962C8B-B14F-4D97-AF65-F5344CB8AC3E}">
        <p14:creationId xmlns:p14="http://schemas.microsoft.com/office/powerpoint/2010/main" val="284320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0437" y="1592262"/>
            <a:ext cx="4860925" cy="3873281"/>
          </a:xfrm>
          <a:prstGeom prst="rect">
            <a:avLst/>
          </a:prstGeom>
        </p:spPr>
      </p:pic>
      <p:sp>
        <p:nvSpPr>
          <p:cNvPr id="9" name="TextBox 8"/>
          <p:cNvSpPr txBox="1"/>
          <p:nvPr/>
        </p:nvSpPr>
        <p:spPr>
          <a:xfrm>
            <a:off x="6446837" y="2963862"/>
            <a:ext cx="4059445" cy="849463"/>
          </a:xfrm>
          <a:prstGeom prst="rect">
            <a:avLst/>
          </a:prstGeom>
          <a:noFill/>
        </p:spPr>
        <p:txBody>
          <a:bodyPr wrap="none" lIns="182880" tIns="146304" rIns="182880" bIns="146304" rtlCol="0">
            <a:spAutoFit/>
          </a:bodyPr>
          <a:lstStyle/>
          <a:p>
            <a:pPr>
              <a:lnSpc>
                <a:spcPct val="90000"/>
              </a:lnSpc>
              <a:spcAft>
                <a:spcPts val="600"/>
              </a:spcAft>
            </a:pPr>
            <a:r>
              <a:rPr lang="en-US" sz="4000" dirty="0" smtClean="0">
                <a:gradFill>
                  <a:gsLst>
                    <a:gs pos="2917">
                      <a:srgbClr val="505050"/>
                    </a:gs>
                    <a:gs pos="30000">
                      <a:srgbClr val="505050"/>
                    </a:gs>
                  </a:gsLst>
                  <a:lin ang="5400000" scaled="0"/>
                </a:gradFill>
              </a:rPr>
              <a:t>Why is Bob sad?</a:t>
            </a:r>
          </a:p>
        </p:txBody>
      </p:sp>
    </p:spTree>
    <p:extLst>
      <p:ext uri="{BB962C8B-B14F-4D97-AF65-F5344CB8AC3E}">
        <p14:creationId xmlns:p14="http://schemas.microsoft.com/office/powerpoint/2010/main" val="1262647657"/>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What’s </a:t>
            </a:r>
            <a:r>
              <a:rPr lang="en-US" dirty="0" smtClean="0"/>
              <a:t>also new </a:t>
            </a:r>
            <a:r>
              <a:rPr lang="en-US" dirty="0"/>
              <a:t>in SharePoint </a:t>
            </a:r>
            <a:r>
              <a:rPr lang="en-US" dirty="0" smtClean="0"/>
              <a:t>2013</a:t>
            </a:r>
            <a:endParaRPr lang="en-US" dirty="0"/>
          </a:p>
        </p:txBody>
      </p:sp>
      <p:sp>
        <p:nvSpPr>
          <p:cNvPr id="3" name="Content Placeholder 2"/>
          <p:cNvSpPr>
            <a:spLocks noGrp="1"/>
          </p:cNvSpPr>
          <p:nvPr>
            <p:ph sz="half" idx="1"/>
          </p:nvPr>
        </p:nvSpPr>
        <p:spPr>
          <a:xfrm>
            <a:off x="855007" y="1861968"/>
            <a:ext cx="8182629" cy="3616494"/>
          </a:xfrm>
        </p:spPr>
        <p:txBody>
          <a:bodyPr>
            <a:noAutofit/>
          </a:bodyPr>
          <a:lstStyle/>
          <a:p>
            <a:r>
              <a:rPr lang="en-US" sz="3600" b="1" dirty="0"/>
              <a:t>e-Discovery: The SP2013 eDiscovery Center</a:t>
            </a:r>
          </a:p>
          <a:p>
            <a:pPr lvl="1"/>
            <a:r>
              <a:rPr lang="en-US" sz="3600" dirty="0"/>
              <a:t>SharePoint 2013 In-Place </a:t>
            </a:r>
            <a:r>
              <a:rPr lang="en-US" sz="3600" dirty="0" smtClean="0"/>
              <a:t>Holds</a:t>
            </a:r>
            <a:endParaRPr lang="en-US" sz="3600" dirty="0"/>
          </a:p>
          <a:p>
            <a:pPr lvl="1"/>
            <a:r>
              <a:rPr lang="en-US" sz="3600" dirty="0"/>
              <a:t>Exchange 2013 In-Place </a:t>
            </a:r>
            <a:r>
              <a:rPr lang="en-US" sz="3600" dirty="0" smtClean="0"/>
              <a:t>Holds</a:t>
            </a:r>
            <a:endParaRPr lang="en-US" sz="3600" dirty="0"/>
          </a:p>
          <a:p>
            <a:pPr lvl="1"/>
            <a:r>
              <a:rPr lang="en-US" sz="3600" dirty="0"/>
              <a:t>Query-based </a:t>
            </a:r>
            <a:r>
              <a:rPr lang="en-US" sz="3600" dirty="0" smtClean="0"/>
              <a:t>preservation</a:t>
            </a:r>
            <a:endParaRPr lang="en-US" sz="3600" dirty="0"/>
          </a:p>
        </p:txBody>
      </p:sp>
    </p:spTree>
    <p:extLst>
      <p:ext uri="{BB962C8B-B14F-4D97-AF65-F5344CB8AC3E}">
        <p14:creationId xmlns:p14="http://schemas.microsoft.com/office/powerpoint/2010/main" val="1398421569"/>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Agenda</a:t>
            </a:r>
            <a:endParaRPr lang="en-US" dirty="0"/>
          </a:p>
        </p:txBody>
      </p:sp>
      <p:sp>
        <p:nvSpPr>
          <p:cNvPr id="4" name="Rectangle 3"/>
          <p:cNvSpPr/>
          <p:nvPr/>
        </p:nvSpPr>
        <p:spPr bwMode="auto">
          <a:xfrm>
            <a:off x="808037" y="2509595"/>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808037" y="2506662"/>
            <a:ext cx="2697480" cy="2744787"/>
          </a:xfrm>
          <a:prstGeom prst="rect">
            <a:avLst/>
          </a:prstGeom>
          <a:solidFill>
            <a:srgbClr val="FFB9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Enterprise Content Management</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3550994" y="2506662"/>
            <a:ext cx="2697480" cy="2744787"/>
          </a:xfrm>
          <a:prstGeom prst="rect">
            <a:avLst/>
          </a:prstGeom>
          <a:solidFill>
            <a:srgbClr val="FF8C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Records Management</a:t>
            </a:r>
            <a:endParaRPr lang="en-US" sz="2800"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6293951" y="2506662"/>
            <a:ext cx="2697480" cy="2744787"/>
          </a:xfrm>
          <a:prstGeom prst="rect">
            <a:avLst/>
          </a:prstGeom>
          <a:solidFill>
            <a:srgbClr val="EB3C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What’s New in SharePoint 2013?</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9036908" y="2506661"/>
            <a:ext cx="2697480" cy="2744787"/>
          </a:xfrm>
          <a:prstGeom prst="rect">
            <a:avLst/>
          </a:prstGeom>
          <a:solidFill>
            <a:schemeClr val="accent6"/>
          </a:solidFill>
          <a:ln w="25400">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Top 10 </a:t>
            </a:r>
          </a:p>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Best Practices</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443885400"/>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harePoint 2010 Cover.jpg">
            <a:hlinkClick r:id="rId2"/>
          </p:cNvPr>
          <p:cNvPicPr/>
          <p:nvPr/>
        </p:nvPicPr>
        <p:blipFill>
          <a:blip r:embed="rId3" cstate="print"/>
          <a:stretch>
            <a:fillRect/>
          </a:stretch>
        </p:blipFill>
        <p:spPr>
          <a:xfrm>
            <a:off x="2027237" y="1516061"/>
            <a:ext cx="3962400" cy="5327569"/>
          </a:xfrm>
          <a:prstGeom prst="rect">
            <a:avLst/>
          </a:prstGeom>
        </p:spPr>
      </p:pic>
      <p:pic>
        <p:nvPicPr>
          <p:cNvPr id="3" name="Picture 2"/>
          <p:cNvPicPr>
            <a:picLocks noChangeAspect="1"/>
          </p:cNvPicPr>
          <p:nvPr/>
        </p:nvPicPr>
        <p:blipFill>
          <a:blip r:embed="rId4"/>
          <a:stretch>
            <a:fillRect/>
          </a:stretch>
        </p:blipFill>
        <p:spPr>
          <a:xfrm>
            <a:off x="6218237" y="1516062"/>
            <a:ext cx="4115709" cy="5332924"/>
          </a:xfrm>
          <a:prstGeom prst="rect">
            <a:avLst/>
          </a:prstGeom>
        </p:spPr>
      </p:pic>
      <p:sp>
        <p:nvSpPr>
          <p:cNvPr id="4" name="Title 2"/>
          <p:cNvSpPr txBox="1">
            <a:spLocks/>
          </p:cNvSpPr>
          <p:nvPr/>
        </p:nvSpPr>
        <p:spPr>
          <a:xfrm>
            <a:off x="274639" y="295274"/>
            <a:ext cx="11889564" cy="917575"/>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a:gradFill>
                  <a:gsLst>
                    <a:gs pos="1250">
                      <a:srgbClr val="505050"/>
                    </a:gs>
                    <a:gs pos="100000">
                      <a:srgbClr val="505050"/>
                    </a:gs>
                  </a:gsLst>
                  <a:lin ang="5400000" scaled="0"/>
                </a:gradFill>
              </a:rPr>
              <a:t>Book Giveaway!</a:t>
            </a:r>
          </a:p>
        </p:txBody>
      </p:sp>
    </p:spTree>
    <p:extLst>
      <p:ext uri="{BB962C8B-B14F-4D97-AF65-F5344CB8AC3E}">
        <p14:creationId xmlns:p14="http://schemas.microsoft.com/office/powerpoint/2010/main" val="79526657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Records Management Challenges</a:t>
            </a:r>
            <a:endParaRPr lang="en-US" dirty="0"/>
          </a:p>
        </p:txBody>
      </p:sp>
      <p:sp>
        <p:nvSpPr>
          <p:cNvPr id="3" name="Content Placeholder 2"/>
          <p:cNvSpPr>
            <a:spLocks noGrp="1"/>
          </p:cNvSpPr>
          <p:nvPr>
            <p:ph idx="4294967295"/>
          </p:nvPr>
        </p:nvSpPr>
        <p:spPr>
          <a:xfrm>
            <a:off x="855768" y="1861968"/>
            <a:ext cx="9477269" cy="4437962"/>
          </a:xfrm>
          <a:prstGeom prst="rect">
            <a:avLst/>
          </a:prstGeom>
        </p:spPr>
        <p:txBody>
          <a:bodyPr>
            <a:normAutofit fontScale="92500" lnSpcReduction="20000"/>
          </a:bodyPr>
          <a:lstStyle/>
          <a:p>
            <a:pPr lvl="0"/>
            <a:r>
              <a:rPr lang="en-US" dirty="0"/>
              <a:t>Difficulty applying retention policies to </a:t>
            </a:r>
            <a:r>
              <a:rPr lang="en-US" dirty="0" smtClean="0"/>
              <a:t>content</a:t>
            </a:r>
          </a:p>
          <a:p>
            <a:pPr lvl="0"/>
            <a:r>
              <a:rPr lang="en-US" dirty="0" smtClean="0"/>
              <a:t>High </a:t>
            </a:r>
            <a:r>
              <a:rPr lang="en-US" dirty="0"/>
              <a:t>costs of complying with new laws and </a:t>
            </a:r>
            <a:r>
              <a:rPr lang="en-US" dirty="0" smtClean="0"/>
              <a:t>regulations</a:t>
            </a:r>
          </a:p>
          <a:p>
            <a:pPr lvl="0"/>
            <a:r>
              <a:rPr lang="en-US" dirty="0" smtClean="0"/>
              <a:t>Difficulty </a:t>
            </a:r>
            <a:r>
              <a:rPr lang="en-US" dirty="0"/>
              <a:t>providing access to controlled </a:t>
            </a:r>
            <a:r>
              <a:rPr lang="en-US" dirty="0" smtClean="0"/>
              <a:t>records</a:t>
            </a:r>
          </a:p>
          <a:p>
            <a:pPr lvl="0"/>
            <a:r>
              <a:rPr lang="en-US" dirty="0" smtClean="0"/>
              <a:t>Heavy </a:t>
            </a:r>
            <a:r>
              <a:rPr lang="en-US" dirty="0"/>
              <a:t>reliance on </a:t>
            </a:r>
            <a:r>
              <a:rPr lang="en-US" dirty="0" smtClean="0"/>
              <a:t>IT</a:t>
            </a:r>
          </a:p>
          <a:p>
            <a:pPr lvl="0"/>
            <a:r>
              <a:rPr lang="en-US" dirty="0" smtClean="0"/>
              <a:t>Poor </a:t>
            </a:r>
            <a:r>
              <a:rPr lang="en-US" dirty="0"/>
              <a:t>user adoption of records management </a:t>
            </a:r>
            <a:r>
              <a:rPr lang="en-US" dirty="0" smtClean="0"/>
              <a:t>solutions</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42911" y="4945062"/>
            <a:ext cx="1836790" cy="1771927"/>
          </a:xfrm>
          <a:prstGeom prst="rect">
            <a:avLst/>
          </a:prstGeom>
        </p:spPr>
      </p:pic>
    </p:spTree>
    <p:extLst>
      <p:ext uri="{BB962C8B-B14F-4D97-AF65-F5344CB8AC3E}">
        <p14:creationId xmlns:p14="http://schemas.microsoft.com/office/powerpoint/2010/main" val="3344487702"/>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Agenda</a:t>
            </a:r>
            <a:endParaRPr lang="en-US" dirty="0"/>
          </a:p>
        </p:txBody>
      </p:sp>
      <p:sp>
        <p:nvSpPr>
          <p:cNvPr id="4" name="Rectangle 3"/>
          <p:cNvSpPr/>
          <p:nvPr/>
        </p:nvSpPr>
        <p:spPr bwMode="auto">
          <a:xfrm>
            <a:off x="808037" y="2509595"/>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808037" y="2506662"/>
            <a:ext cx="2697480" cy="2744787"/>
          </a:xfrm>
          <a:prstGeom prst="rect">
            <a:avLst/>
          </a:prstGeom>
          <a:solidFill>
            <a:srgbClr val="FFB9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Enterprise Content Management</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3550994" y="2506662"/>
            <a:ext cx="2697480" cy="2744787"/>
          </a:xfrm>
          <a:prstGeom prst="rect">
            <a:avLst/>
          </a:prstGeom>
          <a:solidFill>
            <a:srgbClr val="FF8C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Records Management</a:t>
            </a:r>
            <a:endParaRPr lang="en-US" sz="2800"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6293951" y="2506662"/>
            <a:ext cx="2697480" cy="2744787"/>
          </a:xfrm>
          <a:prstGeom prst="rect">
            <a:avLst/>
          </a:prstGeom>
          <a:solidFill>
            <a:srgbClr val="EB3C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What’s New in SharePoint 2013?</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9036908" y="2506661"/>
            <a:ext cx="2697480" cy="2744787"/>
          </a:xfrm>
          <a:prstGeom prst="rect">
            <a:avLst/>
          </a:prstGeom>
          <a:solidFill>
            <a:schemeClr val="accent6"/>
          </a:solidFill>
          <a:ln w="25400">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Top 10 </a:t>
            </a:r>
          </a:p>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Best Practices</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826801736"/>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chemeClr val="accent6"/>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1. Identify Records</a:t>
            </a:r>
            <a:br>
              <a:rPr lang="en-US" sz="4896" dirty="0" smtClean="0">
                <a:solidFill>
                  <a:schemeClr val="bg1"/>
                </a:solidFill>
              </a:rPr>
            </a:br>
            <a:r>
              <a:rPr lang="en-US" sz="4896" dirty="0" smtClean="0">
                <a:solidFill>
                  <a:schemeClr val="bg1"/>
                </a:solidFill>
              </a:rPr>
              <a:t>Management Roles</a:t>
            </a:r>
            <a:endParaRPr lang="en-US" sz="4896" dirty="0">
              <a:solidFill>
                <a:schemeClr val="bg1"/>
              </a:solidFill>
            </a:endParaRPr>
          </a:p>
        </p:txBody>
      </p:sp>
      <p:sp>
        <p:nvSpPr>
          <p:cNvPr id="6" name="TextBox 5"/>
          <p:cNvSpPr txBox="1"/>
          <p:nvPr/>
        </p:nvSpPr>
        <p:spPr>
          <a:xfrm>
            <a:off x="5608370" y="1820862"/>
            <a:ext cx="5835982" cy="5786199"/>
          </a:xfrm>
          <a:prstGeom prst="rect">
            <a:avLst/>
          </a:prstGeom>
          <a:noFill/>
        </p:spPr>
        <p:txBody>
          <a:bodyPr wrap="square" lIns="0" tIns="0" rIns="0" bIns="0" rtlCol="0">
            <a:spAutoFit/>
          </a:bodyPr>
          <a:lstStyle/>
          <a:p>
            <a:pPr marL="809271" lvl="1" indent="-342900">
              <a:buFont typeface="Arial" panose="020B0604020202020204" pitchFamily="34" charset="0"/>
              <a:buChar char="•"/>
            </a:pPr>
            <a:r>
              <a:rPr lang="en-US" sz="2400" b="1" dirty="0">
                <a:solidFill>
                  <a:srgbClr val="505050"/>
                </a:solidFill>
              </a:rPr>
              <a:t>Records managers </a:t>
            </a:r>
            <a:r>
              <a:rPr lang="en-US" sz="2400" dirty="0">
                <a:solidFill>
                  <a:srgbClr val="505050"/>
                </a:solidFill>
              </a:rPr>
              <a:t>and </a:t>
            </a:r>
            <a:r>
              <a:rPr lang="en-US" sz="2400" b="1" dirty="0">
                <a:solidFill>
                  <a:srgbClr val="505050"/>
                </a:solidFill>
              </a:rPr>
              <a:t>compliance officers</a:t>
            </a:r>
            <a:r>
              <a:rPr lang="en-US" sz="2400" dirty="0">
                <a:solidFill>
                  <a:srgbClr val="505050"/>
                </a:solidFill>
              </a:rPr>
              <a:t> to categorize the records in the organization and to run the records management process.</a:t>
            </a:r>
          </a:p>
          <a:p>
            <a:pPr marL="809271" lvl="1" indent="-342900">
              <a:buFont typeface="Arial" panose="020B0604020202020204" pitchFamily="34" charset="0"/>
              <a:buChar char="•"/>
            </a:pPr>
            <a:r>
              <a:rPr lang="en-US" sz="2400" b="1" dirty="0">
                <a:solidFill>
                  <a:srgbClr val="505050"/>
                </a:solidFill>
              </a:rPr>
              <a:t>IT personnel </a:t>
            </a:r>
            <a:r>
              <a:rPr lang="en-US" sz="2400" dirty="0">
                <a:solidFill>
                  <a:srgbClr val="505050"/>
                </a:solidFill>
              </a:rPr>
              <a:t>to implement the systems that efficiently support records management.</a:t>
            </a:r>
          </a:p>
          <a:p>
            <a:pPr marL="809271" lvl="1" indent="-342900">
              <a:buFont typeface="Arial" panose="020B0604020202020204" pitchFamily="34" charset="0"/>
              <a:buChar char="•"/>
            </a:pPr>
            <a:r>
              <a:rPr lang="en-US" sz="2400" b="1" dirty="0">
                <a:solidFill>
                  <a:srgbClr val="505050"/>
                </a:solidFill>
              </a:rPr>
              <a:t>Content managers </a:t>
            </a:r>
            <a:r>
              <a:rPr lang="en-US" sz="2400" dirty="0">
                <a:solidFill>
                  <a:srgbClr val="505050"/>
                </a:solidFill>
              </a:rPr>
              <a:t>to find where organizational information is kept and to make sure that that their teams follow records management practices</a:t>
            </a:r>
            <a:r>
              <a:rPr lang="en-US" sz="2400" dirty="0" smtClean="0">
                <a:solidFill>
                  <a:srgbClr val="505050"/>
                </a:solidFill>
              </a:rPr>
              <a:t>.</a:t>
            </a:r>
          </a:p>
          <a:p>
            <a:pPr marL="809271" lvl="1" indent="-342900">
              <a:buFont typeface="Arial" panose="020B0604020202020204" pitchFamily="34" charset="0"/>
              <a:buChar char="•"/>
            </a:pPr>
            <a:r>
              <a:rPr lang="en-US" sz="2400" b="1" dirty="0" smtClean="0">
                <a:solidFill>
                  <a:srgbClr val="505050"/>
                </a:solidFill>
              </a:rPr>
              <a:t>General users </a:t>
            </a:r>
            <a:r>
              <a:rPr lang="en-US" sz="2400" dirty="0" smtClean="0">
                <a:solidFill>
                  <a:srgbClr val="505050"/>
                </a:solidFill>
              </a:rPr>
              <a:t>who work with content daily.</a:t>
            </a:r>
            <a:endParaRPr lang="en-US" sz="2400" dirty="0">
              <a:solidFill>
                <a:srgbClr val="505050"/>
              </a:solidFill>
            </a:endParaRPr>
          </a:p>
          <a:p>
            <a:pPr defTabSz="1463040"/>
            <a:endParaRPr lang="en-US" sz="4000" dirty="0">
              <a:solidFill>
                <a:srgbClr val="616265"/>
              </a:solidFill>
              <a:latin typeface="Segoe UI Light" pitchFamily="34" charset="0"/>
              <a:cs typeface="Segoe UI" pitchFamily="34" charset="0"/>
            </a:endParaRPr>
          </a:p>
        </p:txBody>
      </p:sp>
      <p:sp>
        <p:nvSpPr>
          <p:cNvPr id="8" name="Freeform 128"/>
          <p:cNvSpPr>
            <a:spLocks noEditPoints="1"/>
          </p:cNvSpPr>
          <p:nvPr/>
        </p:nvSpPr>
        <p:spPr bwMode="black">
          <a:xfrm>
            <a:off x="1951037" y="3135154"/>
            <a:ext cx="1143000" cy="1047908"/>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9" name="Rectangle 8"/>
          <p:cNvSpPr/>
          <p:nvPr/>
        </p:nvSpPr>
        <p:spPr bwMode="auto">
          <a:xfrm>
            <a:off x="7383361" y="147397"/>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7383361" y="144465"/>
            <a:ext cx="1143000" cy="1143000"/>
          </a:xfrm>
          <a:prstGeom prst="rect">
            <a:avLst/>
          </a:prstGeom>
          <a:solidFill>
            <a:srgbClr val="FFB9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8678761" y="144463"/>
            <a:ext cx="1067043" cy="1143001"/>
          </a:xfrm>
          <a:prstGeom prst="rect">
            <a:avLst/>
          </a:prstGeom>
          <a:solidFill>
            <a:srgbClr val="FF8C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9952281" y="144462"/>
            <a:ext cx="1012479" cy="1143001"/>
          </a:xfrm>
          <a:prstGeom prst="rect">
            <a:avLst/>
          </a:prstGeom>
          <a:solidFill>
            <a:srgbClr val="EB3C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13"/>
          <p:cNvSpPr/>
          <p:nvPr/>
        </p:nvSpPr>
        <p:spPr bwMode="auto">
          <a:xfrm>
            <a:off x="11171237" y="144462"/>
            <a:ext cx="1088924" cy="1143001"/>
          </a:xfrm>
          <a:prstGeom prst="rect">
            <a:avLst/>
          </a:prstGeom>
          <a:solidFill>
            <a:schemeClr val="accent6"/>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005362260"/>
      </p:ext>
    </p:extLst>
  </p:cSld>
  <p:clrMapOvr>
    <a:masterClrMapping/>
  </p:clrMapOvr>
  <p:transition spd="slow">
    <p:push/>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chemeClr val="accent6"/>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2. Analyze</a:t>
            </a:r>
            <a:br>
              <a:rPr lang="en-US" sz="4896" dirty="0" smtClean="0">
                <a:solidFill>
                  <a:schemeClr val="bg1"/>
                </a:solidFill>
              </a:rPr>
            </a:br>
            <a:r>
              <a:rPr lang="en-US" sz="4896" dirty="0" smtClean="0">
                <a:solidFill>
                  <a:schemeClr val="bg1"/>
                </a:solidFill>
              </a:rPr>
              <a:t>Organizational</a:t>
            </a:r>
            <a:br>
              <a:rPr lang="en-US" sz="4896" dirty="0" smtClean="0">
                <a:solidFill>
                  <a:schemeClr val="bg1"/>
                </a:solidFill>
              </a:rPr>
            </a:br>
            <a:r>
              <a:rPr lang="en-US" sz="4896" dirty="0" smtClean="0">
                <a:solidFill>
                  <a:schemeClr val="bg1"/>
                </a:solidFill>
              </a:rPr>
              <a:t>Content</a:t>
            </a:r>
            <a:endParaRPr lang="en-US" sz="4896" dirty="0">
              <a:solidFill>
                <a:schemeClr val="bg1"/>
              </a:solidFill>
            </a:endParaRPr>
          </a:p>
        </p:txBody>
      </p:sp>
      <p:sp>
        <p:nvSpPr>
          <p:cNvPr id="6" name="TextBox 5"/>
          <p:cNvSpPr txBox="1"/>
          <p:nvPr/>
        </p:nvSpPr>
        <p:spPr>
          <a:xfrm>
            <a:off x="6059616" y="1955164"/>
            <a:ext cx="5835982" cy="3447098"/>
          </a:xfrm>
          <a:prstGeom prst="rect">
            <a:avLst/>
          </a:prstGeom>
          <a:noFill/>
        </p:spPr>
        <p:txBody>
          <a:bodyPr wrap="square" lIns="0" tIns="0" rIns="0" bIns="0" rtlCol="0">
            <a:spAutoFit/>
          </a:bodyPr>
          <a:lstStyle/>
          <a:p>
            <a:pPr defTabSz="1463040"/>
            <a:r>
              <a:rPr lang="en-US" sz="3200" dirty="0" smtClean="0">
                <a:solidFill>
                  <a:srgbClr val="505050"/>
                </a:solidFill>
              </a:rPr>
              <a:t>Task records </a:t>
            </a:r>
            <a:r>
              <a:rPr lang="en-US" sz="3200" dirty="0">
                <a:solidFill>
                  <a:srgbClr val="505050"/>
                </a:solidFill>
              </a:rPr>
              <a:t>managers and content managers </a:t>
            </a:r>
            <a:r>
              <a:rPr lang="en-US" sz="3200" dirty="0" smtClean="0">
                <a:solidFill>
                  <a:srgbClr val="505050"/>
                </a:solidFill>
              </a:rPr>
              <a:t>to survey </a:t>
            </a:r>
            <a:r>
              <a:rPr lang="en-US" sz="3200" dirty="0">
                <a:solidFill>
                  <a:srgbClr val="505050"/>
                </a:solidFill>
              </a:rPr>
              <a:t>document usage in the organization to determine which documents and other items </a:t>
            </a:r>
            <a:r>
              <a:rPr lang="en-US" sz="3200" dirty="0" smtClean="0">
                <a:solidFill>
                  <a:srgbClr val="505050"/>
                </a:solidFill>
              </a:rPr>
              <a:t>can/should </a:t>
            </a:r>
            <a:r>
              <a:rPr lang="en-US" sz="3200" dirty="0">
                <a:solidFill>
                  <a:srgbClr val="505050"/>
                </a:solidFill>
              </a:rPr>
              <a:t>become </a:t>
            </a:r>
            <a:r>
              <a:rPr lang="en-US" sz="3200" dirty="0" smtClean="0">
                <a:solidFill>
                  <a:srgbClr val="505050"/>
                </a:solidFill>
              </a:rPr>
              <a:t>records</a:t>
            </a:r>
          </a:p>
          <a:p>
            <a:pPr defTabSz="1463040"/>
            <a:endParaRPr lang="en-US" sz="3200" dirty="0">
              <a:solidFill>
                <a:srgbClr val="616265"/>
              </a:solidFill>
              <a:latin typeface="Segoe UI Light" pitchFamily="34" charset="0"/>
              <a:cs typeface="Segoe UI" pitchFamily="34" charset="0"/>
            </a:endParaRPr>
          </a:p>
        </p:txBody>
      </p:sp>
      <p:sp>
        <p:nvSpPr>
          <p:cNvPr id="8" name="Freeform 128"/>
          <p:cNvSpPr>
            <a:spLocks noEditPoints="1"/>
          </p:cNvSpPr>
          <p:nvPr/>
        </p:nvSpPr>
        <p:spPr bwMode="black">
          <a:xfrm>
            <a:off x="1951037" y="3135154"/>
            <a:ext cx="1143000" cy="1047908"/>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9" name="Rectangle 8"/>
          <p:cNvSpPr/>
          <p:nvPr/>
        </p:nvSpPr>
        <p:spPr bwMode="auto">
          <a:xfrm>
            <a:off x="7383361" y="147397"/>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7383361" y="144465"/>
            <a:ext cx="1143000" cy="1143000"/>
          </a:xfrm>
          <a:prstGeom prst="rect">
            <a:avLst/>
          </a:prstGeom>
          <a:solidFill>
            <a:srgbClr val="FFB9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8678761" y="144463"/>
            <a:ext cx="1067043" cy="1143001"/>
          </a:xfrm>
          <a:prstGeom prst="rect">
            <a:avLst/>
          </a:prstGeom>
          <a:solidFill>
            <a:srgbClr val="FF8C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9952281" y="144462"/>
            <a:ext cx="1012479" cy="1143001"/>
          </a:xfrm>
          <a:prstGeom prst="rect">
            <a:avLst/>
          </a:prstGeom>
          <a:solidFill>
            <a:srgbClr val="EB3C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13"/>
          <p:cNvSpPr/>
          <p:nvPr/>
        </p:nvSpPr>
        <p:spPr bwMode="auto">
          <a:xfrm>
            <a:off x="11171237" y="144462"/>
            <a:ext cx="1088924" cy="1143001"/>
          </a:xfrm>
          <a:prstGeom prst="rect">
            <a:avLst/>
          </a:prstGeom>
          <a:solidFill>
            <a:schemeClr val="accent6"/>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825341703"/>
      </p:ext>
    </p:extLst>
  </p:cSld>
  <p:clrMapOvr>
    <a:masterClrMapping/>
  </p:clrMapOvr>
  <p:transition spd="slow">
    <p:push/>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chemeClr val="accent6"/>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3. Encourage </a:t>
            </a:r>
            <a:br>
              <a:rPr lang="en-US" sz="4896" dirty="0" smtClean="0">
                <a:solidFill>
                  <a:schemeClr val="bg1"/>
                </a:solidFill>
              </a:rPr>
            </a:br>
            <a:r>
              <a:rPr lang="en-US" sz="4896" dirty="0" smtClean="0">
                <a:solidFill>
                  <a:schemeClr val="bg1"/>
                </a:solidFill>
              </a:rPr>
              <a:t>Quality Metadata</a:t>
            </a:r>
            <a:endParaRPr lang="en-US" sz="4896" dirty="0">
              <a:solidFill>
                <a:schemeClr val="bg1"/>
              </a:solidFill>
            </a:endParaRPr>
          </a:p>
        </p:txBody>
      </p:sp>
      <p:sp>
        <p:nvSpPr>
          <p:cNvPr id="6" name="TextBox 5"/>
          <p:cNvSpPr txBox="1"/>
          <p:nvPr/>
        </p:nvSpPr>
        <p:spPr>
          <a:xfrm>
            <a:off x="6059616" y="1820862"/>
            <a:ext cx="5835982" cy="5416868"/>
          </a:xfrm>
          <a:prstGeom prst="rect">
            <a:avLst/>
          </a:prstGeom>
          <a:noFill/>
        </p:spPr>
        <p:txBody>
          <a:bodyPr wrap="square" lIns="0" tIns="0" rIns="0" bIns="0" rtlCol="0">
            <a:spAutoFit/>
          </a:bodyPr>
          <a:lstStyle/>
          <a:p>
            <a:pPr defTabSz="1463040"/>
            <a:r>
              <a:rPr lang="en-US" sz="3200" dirty="0" smtClean="0">
                <a:solidFill>
                  <a:srgbClr val="505050"/>
                </a:solidFill>
              </a:rPr>
              <a:t>Treat </a:t>
            </a:r>
            <a:r>
              <a:rPr lang="en-US" sz="3200" dirty="0">
                <a:solidFill>
                  <a:srgbClr val="505050"/>
                </a:solidFill>
              </a:rPr>
              <a:t>your content contributors differently than your </a:t>
            </a:r>
            <a:r>
              <a:rPr lang="en-US" sz="3200" dirty="0" smtClean="0">
                <a:solidFill>
                  <a:srgbClr val="505050"/>
                </a:solidFill>
              </a:rPr>
              <a:t>consumers</a:t>
            </a:r>
            <a:endParaRPr lang="en-US" sz="3200" dirty="0">
              <a:solidFill>
                <a:srgbClr val="505050"/>
              </a:solidFill>
            </a:endParaRPr>
          </a:p>
          <a:p>
            <a:pPr defTabSz="1463040"/>
            <a:endParaRPr lang="en-US" sz="3200" dirty="0" smtClean="0">
              <a:solidFill>
                <a:srgbClr val="616265"/>
              </a:solidFill>
              <a:latin typeface="Segoe UI Light" pitchFamily="34" charset="0"/>
              <a:cs typeface="Segoe UI" pitchFamily="34" charset="0"/>
            </a:endParaRPr>
          </a:p>
          <a:p>
            <a:pPr defTabSz="1463040"/>
            <a:r>
              <a:rPr lang="en-US" sz="3200" dirty="0">
                <a:solidFill>
                  <a:srgbClr val="505050"/>
                </a:solidFill>
              </a:rPr>
              <a:t>Create Columns, Not Folders*</a:t>
            </a:r>
          </a:p>
          <a:p>
            <a:pPr defTabSz="1463040"/>
            <a:endParaRPr lang="en-US" sz="3200" dirty="0">
              <a:solidFill>
                <a:srgbClr val="505050"/>
              </a:solidFill>
            </a:endParaRPr>
          </a:p>
          <a:p>
            <a:pPr defTabSz="1463040"/>
            <a:r>
              <a:rPr lang="en-US" sz="3200" dirty="0" smtClean="0">
                <a:solidFill>
                  <a:srgbClr val="505050"/>
                </a:solidFill>
              </a:rPr>
              <a:t>Then…Create </a:t>
            </a:r>
            <a:r>
              <a:rPr lang="en-US" sz="3200" dirty="0">
                <a:solidFill>
                  <a:srgbClr val="505050"/>
                </a:solidFill>
              </a:rPr>
              <a:t>Folders and Assign Default Metadata Values</a:t>
            </a:r>
          </a:p>
          <a:p>
            <a:pPr defTabSz="1463040"/>
            <a:endParaRPr lang="en-US" sz="3200" dirty="0">
              <a:solidFill>
                <a:srgbClr val="616265"/>
              </a:solidFill>
              <a:latin typeface="Segoe UI Light" pitchFamily="34" charset="0"/>
              <a:cs typeface="Segoe UI" pitchFamily="34" charset="0"/>
            </a:endParaRPr>
          </a:p>
          <a:p>
            <a:pPr defTabSz="1463040"/>
            <a:r>
              <a:rPr lang="en-US" sz="3200" dirty="0">
                <a:solidFill>
                  <a:srgbClr val="505050"/>
                </a:solidFill>
              </a:rPr>
              <a:t>Train users on the perils of the Title property</a:t>
            </a:r>
          </a:p>
          <a:p>
            <a:pPr defTabSz="1463040"/>
            <a:endParaRPr lang="en-US" sz="3200" dirty="0">
              <a:solidFill>
                <a:srgbClr val="616265"/>
              </a:solidFill>
              <a:latin typeface="Segoe UI Light" pitchFamily="34" charset="0"/>
              <a:cs typeface="Segoe UI" pitchFamily="34" charset="0"/>
            </a:endParaRPr>
          </a:p>
        </p:txBody>
      </p:sp>
      <p:sp>
        <p:nvSpPr>
          <p:cNvPr id="8" name="Freeform 128"/>
          <p:cNvSpPr>
            <a:spLocks noEditPoints="1"/>
          </p:cNvSpPr>
          <p:nvPr/>
        </p:nvSpPr>
        <p:spPr bwMode="black">
          <a:xfrm>
            <a:off x="1951037" y="3135154"/>
            <a:ext cx="1143000" cy="1047908"/>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9" name="Rectangle 8"/>
          <p:cNvSpPr/>
          <p:nvPr/>
        </p:nvSpPr>
        <p:spPr bwMode="auto">
          <a:xfrm>
            <a:off x="7383361" y="147397"/>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7383361" y="144465"/>
            <a:ext cx="1143000" cy="1143000"/>
          </a:xfrm>
          <a:prstGeom prst="rect">
            <a:avLst/>
          </a:prstGeom>
          <a:solidFill>
            <a:srgbClr val="FFB9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8678761" y="144463"/>
            <a:ext cx="1067043" cy="1143001"/>
          </a:xfrm>
          <a:prstGeom prst="rect">
            <a:avLst/>
          </a:prstGeom>
          <a:solidFill>
            <a:srgbClr val="FF8C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9952281" y="144462"/>
            <a:ext cx="1012479" cy="1143001"/>
          </a:xfrm>
          <a:prstGeom prst="rect">
            <a:avLst/>
          </a:prstGeom>
          <a:solidFill>
            <a:srgbClr val="EB3C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13"/>
          <p:cNvSpPr/>
          <p:nvPr/>
        </p:nvSpPr>
        <p:spPr bwMode="auto">
          <a:xfrm>
            <a:off x="11171237" y="144462"/>
            <a:ext cx="1088924" cy="1143001"/>
          </a:xfrm>
          <a:prstGeom prst="rect">
            <a:avLst/>
          </a:prstGeom>
          <a:solidFill>
            <a:schemeClr val="accent6"/>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104080326"/>
      </p:ext>
    </p:extLst>
  </p:cSld>
  <p:clrMapOvr>
    <a:masterClrMapping/>
  </p:clrMapOvr>
  <p:transition spd="slow">
    <p:push/>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000" dirty="0" smtClean="0"/>
              <a:t>Demo:  SharePoint 2013: Encouraging Quality Metadata</a:t>
            </a:r>
            <a:endParaRPr lang="en-US" sz="4000" dirty="0"/>
          </a:p>
        </p:txBody>
      </p:sp>
      <p:sp>
        <p:nvSpPr>
          <p:cNvPr id="5" name="Text Placeholder 4"/>
          <p:cNvSpPr>
            <a:spLocks noGrp="1"/>
          </p:cNvSpPr>
          <p:nvPr>
            <p:ph type="body" sz="quarter" idx="12"/>
          </p:nvPr>
        </p:nvSpPr>
        <p:spPr/>
        <p:txBody>
          <a:bodyPr/>
          <a:lstStyle/>
          <a:p>
            <a:pPr lvl="0"/>
            <a:r>
              <a:rPr lang="en-US" sz="2000" spc="102" dirty="0" smtClean="0"/>
              <a:t>Scott Jamison</a:t>
            </a:r>
            <a:endParaRPr lang="en-US" sz="2000" spc="-51" dirty="0"/>
          </a:p>
        </p:txBody>
      </p:sp>
    </p:spTree>
    <p:extLst>
      <p:ext uri="{BB962C8B-B14F-4D97-AF65-F5344CB8AC3E}">
        <p14:creationId xmlns:p14="http://schemas.microsoft.com/office/powerpoint/2010/main" val="27695430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chemeClr val="accent6"/>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4. Develop a </a:t>
            </a:r>
            <a:br>
              <a:rPr lang="en-US" sz="4896" dirty="0" smtClean="0">
                <a:solidFill>
                  <a:schemeClr val="bg1"/>
                </a:solidFill>
              </a:rPr>
            </a:br>
            <a:r>
              <a:rPr lang="en-US" sz="4896" dirty="0" smtClean="0">
                <a:solidFill>
                  <a:schemeClr val="bg1"/>
                </a:solidFill>
              </a:rPr>
              <a:t>File Plan</a:t>
            </a:r>
            <a:endParaRPr lang="en-US" sz="4896" dirty="0">
              <a:solidFill>
                <a:schemeClr val="bg1"/>
              </a:solidFill>
            </a:endParaRPr>
          </a:p>
        </p:txBody>
      </p:sp>
      <p:sp>
        <p:nvSpPr>
          <p:cNvPr id="6" name="TextBox 5"/>
          <p:cNvSpPr txBox="1"/>
          <p:nvPr/>
        </p:nvSpPr>
        <p:spPr>
          <a:xfrm>
            <a:off x="6059616" y="1955164"/>
            <a:ext cx="5835982" cy="4431983"/>
          </a:xfrm>
          <a:prstGeom prst="rect">
            <a:avLst/>
          </a:prstGeom>
          <a:noFill/>
        </p:spPr>
        <p:txBody>
          <a:bodyPr wrap="square" lIns="0" tIns="0" rIns="0" bIns="0" rtlCol="0">
            <a:spAutoFit/>
          </a:bodyPr>
          <a:lstStyle/>
          <a:p>
            <a:r>
              <a:rPr lang="en-US" sz="3200" dirty="0" smtClean="0">
                <a:solidFill>
                  <a:srgbClr val="505050"/>
                </a:solidFill>
              </a:rPr>
              <a:t>What? Planning document.</a:t>
            </a:r>
          </a:p>
          <a:p>
            <a:endParaRPr lang="en-US" sz="3200" dirty="0">
              <a:solidFill>
                <a:srgbClr val="505050"/>
              </a:solidFill>
            </a:endParaRPr>
          </a:p>
          <a:p>
            <a:pPr marL="457200" indent="-457200">
              <a:buFont typeface="Arial" panose="020B0604020202020204" pitchFamily="34" charset="0"/>
              <a:buChar char="•"/>
            </a:pPr>
            <a:r>
              <a:rPr lang="en-US" sz="3200" dirty="0" smtClean="0">
                <a:solidFill>
                  <a:srgbClr val="505050"/>
                </a:solidFill>
              </a:rPr>
              <a:t>Kinds </a:t>
            </a:r>
            <a:r>
              <a:rPr lang="en-US" sz="3200" dirty="0">
                <a:solidFill>
                  <a:srgbClr val="505050"/>
                </a:solidFill>
              </a:rPr>
              <a:t>of </a:t>
            </a:r>
            <a:r>
              <a:rPr lang="en-US" sz="3200" dirty="0" smtClean="0">
                <a:solidFill>
                  <a:srgbClr val="505050"/>
                </a:solidFill>
              </a:rPr>
              <a:t>items for records</a:t>
            </a:r>
          </a:p>
          <a:p>
            <a:pPr marL="457200" indent="-457200">
              <a:buFont typeface="Arial" panose="020B0604020202020204" pitchFamily="34" charset="0"/>
              <a:buChar char="•"/>
            </a:pPr>
            <a:r>
              <a:rPr lang="en-US" sz="3200" dirty="0" smtClean="0">
                <a:solidFill>
                  <a:srgbClr val="505050"/>
                </a:solidFill>
              </a:rPr>
              <a:t>Where </a:t>
            </a:r>
            <a:r>
              <a:rPr lang="en-US" sz="3200" dirty="0">
                <a:solidFill>
                  <a:srgbClr val="505050"/>
                </a:solidFill>
              </a:rPr>
              <a:t>records are </a:t>
            </a:r>
            <a:r>
              <a:rPr lang="en-US" sz="3200" dirty="0" smtClean="0">
                <a:solidFill>
                  <a:srgbClr val="505050"/>
                </a:solidFill>
              </a:rPr>
              <a:t>stored</a:t>
            </a:r>
          </a:p>
          <a:p>
            <a:pPr marL="457200" indent="-457200">
              <a:buFont typeface="Arial" panose="020B0604020202020204" pitchFamily="34" charset="0"/>
              <a:buChar char="•"/>
            </a:pPr>
            <a:r>
              <a:rPr lang="en-US" sz="3200" dirty="0" smtClean="0">
                <a:solidFill>
                  <a:srgbClr val="505050"/>
                </a:solidFill>
              </a:rPr>
              <a:t>Retention </a:t>
            </a:r>
            <a:r>
              <a:rPr lang="en-US" sz="3200" dirty="0">
                <a:solidFill>
                  <a:srgbClr val="505050"/>
                </a:solidFill>
              </a:rPr>
              <a:t>periods for </a:t>
            </a:r>
            <a:r>
              <a:rPr lang="en-US" sz="3200" dirty="0" smtClean="0">
                <a:solidFill>
                  <a:srgbClr val="505050"/>
                </a:solidFill>
              </a:rPr>
              <a:t>records</a:t>
            </a:r>
            <a:endParaRPr lang="en-US" sz="3200" dirty="0">
              <a:solidFill>
                <a:srgbClr val="505050"/>
              </a:solidFill>
            </a:endParaRPr>
          </a:p>
          <a:p>
            <a:pPr marL="457200" indent="-457200">
              <a:buFont typeface="Arial" panose="020B0604020202020204" pitchFamily="34" charset="0"/>
              <a:buChar char="•"/>
            </a:pPr>
            <a:r>
              <a:rPr lang="en-US" sz="3200" dirty="0" smtClean="0">
                <a:solidFill>
                  <a:srgbClr val="505050"/>
                </a:solidFill>
              </a:rPr>
              <a:t>Who </a:t>
            </a:r>
            <a:r>
              <a:rPr lang="en-US" sz="3200" dirty="0">
                <a:solidFill>
                  <a:srgbClr val="505050"/>
                </a:solidFill>
              </a:rPr>
              <a:t>is responsible for managing the various kinds of </a:t>
            </a:r>
            <a:r>
              <a:rPr lang="en-US" sz="3200" dirty="0" smtClean="0">
                <a:solidFill>
                  <a:srgbClr val="505050"/>
                </a:solidFill>
              </a:rPr>
              <a:t>records</a:t>
            </a:r>
            <a:endParaRPr lang="en-US" sz="3200" dirty="0">
              <a:solidFill>
                <a:srgbClr val="505050"/>
              </a:solidFill>
            </a:endParaRPr>
          </a:p>
          <a:p>
            <a:pPr defTabSz="1463040"/>
            <a:endParaRPr lang="en-US" sz="3200" dirty="0">
              <a:solidFill>
                <a:srgbClr val="616265"/>
              </a:solidFill>
              <a:latin typeface="Segoe UI Light" pitchFamily="34" charset="0"/>
              <a:cs typeface="Segoe UI" pitchFamily="34" charset="0"/>
            </a:endParaRPr>
          </a:p>
        </p:txBody>
      </p:sp>
      <p:sp>
        <p:nvSpPr>
          <p:cNvPr id="8" name="Freeform 128"/>
          <p:cNvSpPr>
            <a:spLocks noEditPoints="1"/>
          </p:cNvSpPr>
          <p:nvPr/>
        </p:nvSpPr>
        <p:spPr bwMode="black">
          <a:xfrm>
            <a:off x="1951037" y="3135154"/>
            <a:ext cx="1143000" cy="1047908"/>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9" name="Rectangle 8"/>
          <p:cNvSpPr/>
          <p:nvPr/>
        </p:nvSpPr>
        <p:spPr bwMode="auto">
          <a:xfrm>
            <a:off x="7383361" y="147397"/>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7383361" y="144465"/>
            <a:ext cx="1143000" cy="1143000"/>
          </a:xfrm>
          <a:prstGeom prst="rect">
            <a:avLst/>
          </a:prstGeom>
          <a:solidFill>
            <a:srgbClr val="FFB9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8678761" y="144463"/>
            <a:ext cx="1067043" cy="1143001"/>
          </a:xfrm>
          <a:prstGeom prst="rect">
            <a:avLst/>
          </a:prstGeom>
          <a:solidFill>
            <a:srgbClr val="FF8C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9952281" y="144462"/>
            <a:ext cx="1012479" cy="1143001"/>
          </a:xfrm>
          <a:prstGeom prst="rect">
            <a:avLst/>
          </a:prstGeom>
          <a:solidFill>
            <a:srgbClr val="EB3C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13"/>
          <p:cNvSpPr/>
          <p:nvPr/>
        </p:nvSpPr>
        <p:spPr bwMode="auto">
          <a:xfrm>
            <a:off x="11171237" y="144462"/>
            <a:ext cx="1088924" cy="1143001"/>
          </a:xfrm>
          <a:prstGeom prst="rect">
            <a:avLst/>
          </a:prstGeom>
          <a:solidFill>
            <a:schemeClr val="accent6"/>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106283749"/>
      </p:ext>
    </p:extLst>
  </p:cSld>
  <p:clrMapOvr>
    <a:masterClrMapping/>
  </p:clrMapOvr>
  <p:transition spd="slow">
    <p:push/>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6230587" y="2657294"/>
            <a:ext cx="3659400" cy="1480405"/>
          </a:xfrm>
          <a:prstGeom prst="rect">
            <a:avLst/>
          </a:prstGeom>
          <a:noFill/>
        </p:spPr>
        <p:txBody>
          <a:bodyPr wrap="none" lIns="182880" tIns="146304" rIns="182880" bIns="146304" rtlCol="0">
            <a:spAutoFit/>
          </a:bodyPr>
          <a:lstStyle/>
          <a:p>
            <a:pPr>
              <a:lnSpc>
                <a:spcPct val="90000"/>
              </a:lnSpc>
              <a:spcAft>
                <a:spcPts val="600"/>
              </a:spcAft>
            </a:pPr>
            <a:r>
              <a:rPr lang="en-US" sz="4000" dirty="0" smtClean="0">
                <a:gradFill>
                  <a:gsLst>
                    <a:gs pos="2917">
                      <a:srgbClr val="505050"/>
                    </a:gs>
                    <a:gs pos="30000">
                      <a:srgbClr val="505050"/>
                    </a:gs>
                  </a:gsLst>
                  <a:lin ang="5400000" scaled="0"/>
                </a:gradFill>
              </a:rPr>
              <a:t>Bob deployed </a:t>
            </a:r>
          </a:p>
          <a:p>
            <a:pPr>
              <a:lnSpc>
                <a:spcPct val="90000"/>
              </a:lnSpc>
              <a:spcAft>
                <a:spcPts val="600"/>
              </a:spcAft>
            </a:pPr>
            <a:r>
              <a:rPr lang="en-US" sz="4000" dirty="0" smtClean="0">
                <a:gradFill>
                  <a:gsLst>
                    <a:gs pos="2917">
                      <a:srgbClr val="505050"/>
                    </a:gs>
                    <a:gs pos="30000">
                      <a:srgbClr val="505050"/>
                    </a:gs>
                  </a:gsLst>
                  <a:lin ang="5400000" scaled="0"/>
                </a:gradFill>
              </a:rPr>
              <a:t>SharePoint.</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1437" y="2653231"/>
            <a:ext cx="4715872" cy="2777933"/>
          </a:xfrm>
          <a:prstGeom prst="rect">
            <a:avLst/>
          </a:prstGeom>
        </p:spPr>
      </p:pic>
    </p:spTree>
    <p:extLst>
      <p:ext uri="{BB962C8B-B14F-4D97-AF65-F5344CB8AC3E}">
        <p14:creationId xmlns:p14="http://schemas.microsoft.com/office/powerpoint/2010/main" val="661973346"/>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File Plans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012611780"/>
              </p:ext>
            </p:extLst>
          </p:nvPr>
        </p:nvGraphicFramePr>
        <p:xfrm>
          <a:off x="579435" y="1286842"/>
          <a:ext cx="11277602" cy="4984100"/>
        </p:xfrm>
        <a:graphic>
          <a:graphicData uri="http://schemas.openxmlformats.org/drawingml/2006/table">
            <a:tbl>
              <a:tblPr>
                <a:tableStyleId>{D7AC3CCA-C797-4891-BE02-D94E43425B78}</a:tableStyleId>
              </a:tblPr>
              <a:tblGrid>
                <a:gridCol w="1611086"/>
                <a:gridCol w="2579916"/>
                <a:gridCol w="1295400"/>
                <a:gridCol w="1676400"/>
                <a:gridCol w="1371600"/>
                <a:gridCol w="1219200"/>
                <a:gridCol w="1524000"/>
              </a:tblGrid>
              <a:tr h="147890">
                <a:tc>
                  <a:txBody>
                    <a:bodyPr/>
                    <a:lstStyle/>
                    <a:p>
                      <a:r>
                        <a:rPr lang="en-US" sz="1600" b="1" dirty="0"/>
                        <a:t>Records </a:t>
                      </a:r>
                    </a:p>
                  </a:txBody>
                  <a:tcPr marL="10730" marR="10730" marT="5365" marB="5365" anchor="ctr"/>
                </a:tc>
                <a:tc>
                  <a:txBody>
                    <a:bodyPr/>
                    <a:lstStyle/>
                    <a:p>
                      <a:r>
                        <a:rPr lang="en-US" sz="1600" b="1" dirty="0"/>
                        <a:t>Description </a:t>
                      </a:r>
                    </a:p>
                  </a:txBody>
                  <a:tcPr marL="10730" marR="10730" marT="5365" marB="5365" anchor="ctr"/>
                </a:tc>
                <a:tc>
                  <a:txBody>
                    <a:bodyPr/>
                    <a:lstStyle/>
                    <a:p>
                      <a:r>
                        <a:rPr lang="en-US" sz="1600" b="1" dirty="0"/>
                        <a:t>Media </a:t>
                      </a:r>
                    </a:p>
                  </a:txBody>
                  <a:tcPr marL="10730" marR="10730" marT="5365" marB="5365" anchor="ctr"/>
                </a:tc>
                <a:tc>
                  <a:txBody>
                    <a:bodyPr/>
                    <a:lstStyle/>
                    <a:p>
                      <a:r>
                        <a:rPr lang="en-US" sz="1600" b="1" dirty="0"/>
                        <a:t>Record category </a:t>
                      </a:r>
                    </a:p>
                  </a:txBody>
                  <a:tcPr marL="10730" marR="10730" marT="5365" marB="5365" anchor="ctr"/>
                </a:tc>
                <a:tc>
                  <a:txBody>
                    <a:bodyPr/>
                    <a:lstStyle/>
                    <a:p>
                      <a:r>
                        <a:rPr lang="en-US" sz="1600" b="1" dirty="0"/>
                        <a:t>Retention </a:t>
                      </a:r>
                    </a:p>
                  </a:txBody>
                  <a:tcPr marL="10730" marR="10730" marT="5365" marB="5365" anchor="ctr"/>
                </a:tc>
                <a:tc>
                  <a:txBody>
                    <a:bodyPr/>
                    <a:lstStyle/>
                    <a:p>
                      <a:r>
                        <a:rPr lang="en-US" sz="1600" b="1" dirty="0"/>
                        <a:t>Disposition </a:t>
                      </a:r>
                    </a:p>
                  </a:txBody>
                  <a:tcPr marL="10730" marR="10730" marT="5365" marB="5365" anchor="ctr"/>
                </a:tc>
                <a:tc>
                  <a:txBody>
                    <a:bodyPr/>
                    <a:lstStyle/>
                    <a:p>
                      <a:r>
                        <a:rPr lang="en-US" sz="1600" b="1" dirty="0"/>
                        <a:t>Contact </a:t>
                      </a:r>
                    </a:p>
                  </a:txBody>
                  <a:tcPr marL="10730" marR="10730" marT="5365" marB="5365" anchor="ctr"/>
                </a:tc>
              </a:tr>
              <a:tr h="242277">
                <a:tc>
                  <a:txBody>
                    <a:bodyPr/>
                    <a:lstStyle/>
                    <a:p>
                      <a:r>
                        <a:rPr lang="en-US" sz="1600"/>
                        <a:t>401k plans</a:t>
                      </a:r>
                    </a:p>
                  </a:txBody>
                  <a:tcPr marL="10730" marR="10730" marT="5365" marB="5365" anchor="ctr"/>
                </a:tc>
                <a:tc>
                  <a:txBody>
                    <a:bodyPr/>
                    <a:lstStyle/>
                    <a:p>
                      <a:r>
                        <a:rPr lang="en-US" sz="1600"/>
                        <a:t>Description of employee benefit plan.</a:t>
                      </a:r>
                    </a:p>
                  </a:txBody>
                  <a:tcPr marL="10730" marR="10730" marT="5365" marB="5365" anchor="ctr"/>
                </a:tc>
                <a:tc>
                  <a:txBody>
                    <a:bodyPr/>
                    <a:lstStyle/>
                    <a:p>
                      <a:r>
                        <a:rPr lang="en-US" sz="1600" dirty="0"/>
                        <a:t>Web pages</a:t>
                      </a:r>
                    </a:p>
                  </a:txBody>
                  <a:tcPr marL="10730" marR="10730" marT="5365" marB="5365" anchor="ctr"/>
                </a:tc>
                <a:tc>
                  <a:txBody>
                    <a:bodyPr/>
                    <a:lstStyle/>
                    <a:p>
                      <a:r>
                        <a:rPr lang="en-US" sz="1600" dirty="0"/>
                        <a:t>Employee Benefit Plans</a:t>
                      </a:r>
                    </a:p>
                  </a:txBody>
                  <a:tcPr marL="10730" marR="10730" marT="5365" marB="5365" anchor="ctr"/>
                </a:tc>
                <a:tc>
                  <a:txBody>
                    <a:bodyPr/>
                    <a:lstStyle/>
                    <a:p>
                      <a:r>
                        <a:rPr lang="en-US" sz="1600" dirty="0"/>
                        <a:t>7</a:t>
                      </a:r>
                      <a:r>
                        <a:rPr lang="en-US" sz="1600" dirty="0" smtClean="0"/>
                        <a:t> </a:t>
                      </a:r>
                      <a:r>
                        <a:rPr lang="en-US" sz="1600" dirty="0"/>
                        <a:t>years</a:t>
                      </a:r>
                    </a:p>
                  </a:txBody>
                  <a:tcPr marL="10730" marR="10730" marT="5365" marB="5365" anchor="ctr"/>
                </a:tc>
                <a:tc>
                  <a:txBody>
                    <a:bodyPr/>
                    <a:lstStyle/>
                    <a:p>
                      <a:r>
                        <a:rPr lang="en-US" sz="1600" dirty="0"/>
                        <a:t>None</a:t>
                      </a:r>
                    </a:p>
                  </a:txBody>
                  <a:tcPr marL="10730" marR="10730" marT="5365" marB="5365" anchor="ctr"/>
                </a:tc>
                <a:tc>
                  <a:txBody>
                    <a:bodyPr/>
                    <a:lstStyle/>
                    <a:p>
                      <a:r>
                        <a:rPr lang="en-US" sz="1600" dirty="0" err="1"/>
                        <a:t>Kathi</a:t>
                      </a:r>
                      <a:r>
                        <a:rPr lang="en-US" sz="1600" dirty="0"/>
                        <a:t> Flood</a:t>
                      </a:r>
                    </a:p>
                  </a:txBody>
                  <a:tcPr marL="10730" marR="10730" marT="5365" marB="5365" anchor="ctr"/>
                </a:tc>
              </a:tr>
              <a:tr h="242277">
                <a:tc>
                  <a:txBody>
                    <a:bodyPr/>
                    <a:lstStyle/>
                    <a:p>
                      <a:r>
                        <a:rPr lang="en-US" sz="1600"/>
                        <a:t>Insurance plans</a:t>
                      </a:r>
                    </a:p>
                  </a:txBody>
                  <a:tcPr marL="10730" marR="10730" marT="5365" marB="5365" anchor="ctr"/>
                </a:tc>
                <a:tc>
                  <a:txBody>
                    <a:bodyPr/>
                    <a:lstStyle/>
                    <a:p>
                      <a:r>
                        <a:rPr lang="en-US" sz="1600"/>
                        <a:t>Description of employee insurance plan.</a:t>
                      </a:r>
                    </a:p>
                  </a:txBody>
                  <a:tcPr marL="10730" marR="10730" marT="5365" marB="5365" anchor="ctr"/>
                </a:tc>
                <a:tc>
                  <a:txBody>
                    <a:bodyPr/>
                    <a:lstStyle/>
                    <a:p>
                      <a:r>
                        <a:rPr lang="en-US" sz="1600"/>
                        <a:t>Print</a:t>
                      </a:r>
                    </a:p>
                  </a:txBody>
                  <a:tcPr marL="10730" marR="10730" marT="5365" marB="5365" anchor="ctr"/>
                </a:tc>
                <a:tc>
                  <a:txBody>
                    <a:bodyPr/>
                    <a:lstStyle/>
                    <a:p>
                      <a:r>
                        <a:rPr lang="en-US" sz="1600"/>
                        <a:t>Employee Benefit Plans</a:t>
                      </a:r>
                    </a:p>
                  </a:txBody>
                  <a:tcPr marL="10730" marR="10730" marT="5365" marB="5365" anchor="ctr"/>
                </a:tc>
                <a:tc>
                  <a:txBody>
                    <a:bodyPr/>
                    <a:lstStyle/>
                    <a:p>
                      <a:r>
                        <a:rPr lang="en-US" sz="1600" dirty="0"/>
                        <a:t>7</a:t>
                      </a:r>
                      <a:r>
                        <a:rPr lang="en-US" sz="1600" dirty="0" smtClean="0"/>
                        <a:t> </a:t>
                      </a:r>
                      <a:r>
                        <a:rPr lang="en-US" sz="1600" dirty="0"/>
                        <a:t>years</a:t>
                      </a:r>
                    </a:p>
                  </a:txBody>
                  <a:tcPr marL="10730" marR="10730" marT="5365" marB="5365" anchor="ctr"/>
                </a:tc>
                <a:tc>
                  <a:txBody>
                    <a:bodyPr/>
                    <a:lstStyle/>
                    <a:p>
                      <a:r>
                        <a:rPr lang="en-US" sz="1600"/>
                        <a:t>None</a:t>
                      </a:r>
                    </a:p>
                  </a:txBody>
                  <a:tcPr marL="10730" marR="10730" marT="5365" marB="5365" anchor="ctr"/>
                </a:tc>
                <a:tc>
                  <a:txBody>
                    <a:bodyPr/>
                    <a:lstStyle/>
                    <a:p>
                      <a:r>
                        <a:rPr lang="en-US" sz="1600"/>
                        <a:t>Reshma Patel</a:t>
                      </a:r>
                    </a:p>
                  </a:txBody>
                  <a:tcPr marL="10730" marR="10730" marT="5365" marB="5365" anchor="ctr"/>
                </a:tc>
              </a:tr>
              <a:tr h="242277">
                <a:tc>
                  <a:txBody>
                    <a:bodyPr/>
                    <a:lstStyle/>
                    <a:p>
                      <a:r>
                        <a:rPr lang="en-US" sz="1600"/>
                        <a:t>Pension plans</a:t>
                      </a:r>
                    </a:p>
                  </a:txBody>
                  <a:tcPr marL="10730" marR="10730" marT="5365" marB="5365" anchor="ctr"/>
                </a:tc>
                <a:tc>
                  <a:txBody>
                    <a:bodyPr/>
                    <a:lstStyle/>
                    <a:p>
                      <a:r>
                        <a:rPr lang="en-US" sz="1600"/>
                        <a:t>Description of employee pension plan.</a:t>
                      </a:r>
                    </a:p>
                  </a:txBody>
                  <a:tcPr marL="10730" marR="10730" marT="5365" marB="5365" anchor="ctr"/>
                </a:tc>
                <a:tc>
                  <a:txBody>
                    <a:bodyPr/>
                    <a:lstStyle/>
                    <a:p>
                      <a:r>
                        <a:rPr lang="en-US" sz="1600"/>
                        <a:t>Print</a:t>
                      </a:r>
                    </a:p>
                  </a:txBody>
                  <a:tcPr marL="10730" marR="10730" marT="5365" marB="5365" anchor="ctr"/>
                </a:tc>
                <a:tc>
                  <a:txBody>
                    <a:bodyPr/>
                    <a:lstStyle/>
                    <a:p>
                      <a:r>
                        <a:rPr lang="en-US" sz="1600"/>
                        <a:t>Employee Benefit Plans</a:t>
                      </a:r>
                    </a:p>
                  </a:txBody>
                  <a:tcPr marL="10730" marR="10730" marT="5365" marB="5365" anchor="ctr"/>
                </a:tc>
                <a:tc>
                  <a:txBody>
                    <a:bodyPr/>
                    <a:lstStyle/>
                    <a:p>
                      <a:r>
                        <a:rPr lang="en-US" sz="1600" dirty="0"/>
                        <a:t>7</a:t>
                      </a:r>
                      <a:r>
                        <a:rPr lang="en-US" sz="1600" dirty="0" smtClean="0"/>
                        <a:t> </a:t>
                      </a:r>
                      <a:r>
                        <a:rPr lang="en-US" sz="1600" dirty="0"/>
                        <a:t>years</a:t>
                      </a:r>
                    </a:p>
                  </a:txBody>
                  <a:tcPr marL="10730" marR="10730" marT="5365" marB="5365" anchor="ctr"/>
                </a:tc>
                <a:tc>
                  <a:txBody>
                    <a:bodyPr/>
                    <a:lstStyle/>
                    <a:p>
                      <a:r>
                        <a:rPr lang="en-US" sz="1600"/>
                        <a:t>None</a:t>
                      </a:r>
                    </a:p>
                  </a:txBody>
                  <a:tcPr marL="10730" marR="10730" marT="5365" marB="5365" anchor="ctr"/>
                </a:tc>
                <a:tc>
                  <a:txBody>
                    <a:bodyPr/>
                    <a:lstStyle/>
                    <a:p>
                      <a:r>
                        <a:rPr lang="en-US" sz="1600"/>
                        <a:t>Reshma Patel</a:t>
                      </a:r>
                    </a:p>
                  </a:txBody>
                  <a:tcPr marL="10730" marR="10730" marT="5365" marB="5365" anchor="ctr"/>
                </a:tc>
              </a:tr>
              <a:tr h="314959">
                <a:tc>
                  <a:txBody>
                    <a:bodyPr/>
                    <a:lstStyle/>
                    <a:p>
                      <a:r>
                        <a:rPr lang="en-US" sz="1600"/>
                        <a:t>Payroll timesheets</a:t>
                      </a:r>
                    </a:p>
                  </a:txBody>
                  <a:tcPr marL="10730" marR="10730" marT="5365" marB="5365" anchor="ctr"/>
                </a:tc>
                <a:tc>
                  <a:txBody>
                    <a:bodyPr/>
                    <a:lstStyle/>
                    <a:p>
                      <a:r>
                        <a:rPr lang="en-US" sz="1600"/>
                        <a:t>Summaries of hours worked, overtime, and salaries paid.</a:t>
                      </a:r>
                    </a:p>
                  </a:txBody>
                  <a:tcPr marL="10730" marR="10730" marT="5365" marB="5365" anchor="ctr"/>
                </a:tc>
                <a:tc>
                  <a:txBody>
                    <a:bodyPr/>
                    <a:lstStyle/>
                    <a:p>
                      <a:r>
                        <a:rPr lang="en-US" sz="1600"/>
                        <a:t>Electronic documents</a:t>
                      </a:r>
                    </a:p>
                  </a:txBody>
                  <a:tcPr marL="10730" marR="10730" marT="5365" marB="5365" anchor="ctr"/>
                </a:tc>
                <a:tc>
                  <a:txBody>
                    <a:bodyPr/>
                    <a:lstStyle/>
                    <a:p>
                      <a:r>
                        <a:rPr lang="en-US" sz="1600"/>
                        <a:t>Payroll Records</a:t>
                      </a:r>
                    </a:p>
                  </a:txBody>
                  <a:tcPr marL="10730" marR="10730" marT="5365" marB="5365" anchor="ctr"/>
                </a:tc>
                <a:tc>
                  <a:txBody>
                    <a:bodyPr/>
                    <a:lstStyle/>
                    <a:p>
                      <a:r>
                        <a:rPr lang="en-US" sz="1600" dirty="0"/>
                        <a:t>7</a:t>
                      </a:r>
                      <a:r>
                        <a:rPr lang="en-US" sz="1600" dirty="0" smtClean="0"/>
                        <a:t> </a:t>
                      </a:r>
                      <a:r>
                        <a:rPr lang="en-US" sz="1600" dirty="0"/>
                        <a:t>years</a:t>
                      </a:r>
                    </a:p>
                  </a:txBody>
                  <a:tcPr marL="10730" marR="10730" marT="5365" marB="5365" anchor="ctr"/>
                </a:tc>
                <a:tc>
                  <a:txBody>
                    <a:bodyPr/>
                    <a:lstStyle/>
                    <a:p>
                      <a:r>
                        <a:rPr lang="en-US" sz="1600"/>
                        <a:t>Destroy</a:t>
                      </a:r>
                    </a:p>
                  </a:txBody>
                  <a:tcPr marL="10730" marR="10730" marT="5365" marB="5365" anchor="ctr"/>
                </a:tc>
                <a:tc>
                  <a:txBody>
                    <a:bodyPr/>
                    <a:lstStyle/>
                    <a:p>
                      <a:r>
                        <a:rPr lang="en-US" sz="1600"/>
                        <a:t>Reshma Patel</a:t>
                      </a:r>
                    </a:p>
                  </a:txBody>
                  <a:tcPr marL="10730" marR="10730" marT="5365" marB="5365" anchor="ctr"/>
                </a:tc>
              </a:tr>
              <a:tr h="460327">
                <a:tc>
                  <a:txBody>
                    <a:bodyPr/>
                    <a:lstStyle/>
                    <a:p>
                      <a:r>
                        <a:rPr lang="en-US" sz="1600"/>
                        <a:t>Supplementary payroll information</a:t>
                      </a:r>
                    </a:p>
                  </a:txBody>
                  <a:tcPr marL="10730" marR="10730" marT="5365" marB="5365" anchor="ctr"/>
                </a:tc>
                <a:tc>
                  <a:txBody>
                    <a:bodyPr/>
                    <a:lstStyle/>
                    <a:p>
                      <a:r>
                        <a:rPr lang="en-US" sz="1600"/>
                        <a:t>Summaries of sick time, vacation time, and other non-salary payroll items.</a:t>
                      </a:r>
                    </a:p>
                  </a:txBody>
                  <a:tcPr marL="10730" marR="10730" marT="5365" marB="5365" anchor="ctr"/>
                </a:tc>
                <a:tc>
                  <a:txBody>
                    <a:bodyPr/>
                    <a:lstStyle/>
                    <a:p>
                      <a:r>
                        <a:rPr lang="en-US" sz="1600"/>
                        <a:t>Electronic documents</a:t>
                      </a:r>
                    </a:p>
                  </a:txBody>
                  <a:tcPr marL="10730" marR="10730" marT="5365" marB="5365" anchor="ctr"/>
                </a:tc>
                <a:tc>
                  <a:txBody>
                    <a:bodyPr/>
                    <a:lstStyle/>
                    <a:p>
                      <a:r>
                        <a:rPr lang="en-US" sz="1600"/>
                        <a:t>Payroll Records</a:t>
                      </a:r>
                    </a:p>
                  </a:txBody>
                  <a:tcPr marL="10730" marR="10730" marT="5365" marB="5365" anchor="ctr"/>
                </a:tc>
                <a:tc>
                  <a:txBody>
                    <a:bodyPr/>
                    <a:lstStyle/>
                    <a:p>
                      <a:r>
                        <a:rPr lang="en-US" sz="1600" dirty="0"/>
                        <a:t>7</a:t>
                      </a:r>
                      <a:r>
                        <a:rPr lang="en-US" sz="1600" dirty="0" smtClean="0"/>
                        <a:t> </a:t>
                      </a:r>
                      <a:r>
                        <a:rPr lang="en-US" sz="1600" dirty="0"/>
                        <a:t>years</a:t>
                      </a:r>
                    </a:p>
                  </a:txBody>
                  <a:tcPr marL="10730" marR="10730" marT="5365" marB="5365" anchor="ctr"/>
                </a:tc>
                <a:tc>
                  <a:txBody>
                    <a:bodyPr/>
                    <a:lstStyle/>
                    <a:p>
                      <a:r>
                        <a:rPr lang="en-US" sz="1600"/>
                        <a:t>Destroy</a:t>
                      </a:r>
                    </a:p>
                  </a:txBody>
                  <a:tcPr marL="10730" marR="10730" marT="5365" marB="5365" anchor="ctr"/>
                </a:tc>
                <a:tc>
                  <a:txBody>
                    <a:bodyPr/>
                    <a:lstStyle/>
                    <a:p>
                      <a:r>
                        <a:rPr lang="en-US" sz="1600"/>
                        <a:t>Reshma Patel</a:t>
                      </a:r>
                    </a:p>
                  </a:txBody>
                  <a:tcPr marL="10730" marR="10730" marT="5365" marB="5365" anchor="ctr"/>
                </a:tc>
              </a:tr>
              <a:tr h="387643">
                <a:tc>
                  <a:txBody>
                    <a:bodyPr/>
                    <a:lstStyle/>
                    <a:p>
                      <a:r>
                        <a:rPr lang="en-US" sz="1600"/>
                        <a:t>Vendor invoices</a:t>
                      </a:r>
                    </a:p>
                  </a:txBody>
                  <a:tcPr marL="10730" marR="10730" marT="5365" marB="5365" anchor="ctr"/>
                </a:tc>
                <a:tc>
                  <a:txBody>
                    <a:bodyPr/>
                    <a:lstStyle/>
                    <a:p>
                      <a:r>
                        <a:rPr lang="en-US" sz="1600"/>
                        <a:t>Records of goods or services purchased from vendors.</a:t>
                      </a:r>
                    </a:p>
                  </a:txBody>
                  <a:tcPr marL="10730" marR="10730" marT="5365" marB="5365" anchor="ctr"/>
                </a:tc>
                <a:tc>
                  <a:txBody>
                    <a:bodyPr/>
                    <a:lstStyle/>
                    <a:p>
                      <a:r>
                        <a:rPr lang="en-US" sz="1600"/>
                        <a:t>Print</a:t>
                      </a:r>
                    </a:p>
                  </a:txBody>
                  <a:tcPr marL="10730" marR="10730" marT="5365" marB="5365" anchor="ctr"/>
                </a:tc>
                <a:tc>
                  <a:txBody>
                    <a:bodyPr/>
                    <a:lstStyle/>
                    <a:p>
                      <a:r>
                        <a:rPr lang="en-US" sz="1600"/>
                        <a:t>Invoices</a:t>
                      </a:r>
                    </a:p>
                  </a:txBody>
                  <a:tcPr marL="10730" marR="10730" marT="5365" marB="5365" anchor="ctr"/>
                </a:tc>
                <a:tc>
                  <a:txBody>
                    <a:bodyPr/>
                    <a:lstStyle/>
                    <a:p>
                      <a:r>
                        <a:rPr lang="en-US" sz="1600" dirty="0"/>
                        <a:t>2</a:t>
                      </a:r>
                      <a:r>
                        <a:rPr lang="en-US" sz="1600" dirty="0" smtClean="0"/>
                        <a:t> </a:t>
                      </a:r>
                      <a:r>
                        <a:rPr lang="en-US" sz="1600" dirty="0"/>
                        <a:t>years</a:t>
                      </a:r>
                    </a:p>
                  </a:txBody>
                  <a:tcPr marL="10730" marR="10730" marT="5365" marB="5365" anchor="ctr"/>
                </a:tc>
                <a:tc>
                  <a:txBody>
                    <a:bodyPr/>
                    <a:lstStyle/>
                    <a:p>
                      <a:r>
                        <a:rPr lang="en-US" sz="1600"/>
                        <a:t>Destroy</a:t>
                      </a:r>
                    </a:p>
                  </a:txBody>
                  <a:tcPr marL="10730" marR="10730" marT="5365" marB="5365" anchor="ctr"/>
                </a:tc>
                <a:tc>
                  <a:txBody>
                    <a:bodyPr/>
                    <a:lstStyle/>
                    <a:p>
                      <a:r>
                        <a:rPr lang="en-US" sz="1600"/>
                        <a:t>Eric Lang</a:t>
                      </a:r>
                    </a:p>
                  </a:txBody>
                  <a:tcPr marL="10730" marR="10730" marT="5365" marB="5365" anchor="ctr"/>
                </a:tc>
              </a:tr>
              <a:tr h="242277">
                <a:tc>
                  <a:txBody>
                    <a:bodyPr/>
                    <a:lstStyle/>
                    <a:p>
                      <a:r>
                        <a:rPr lang="en-US" sz="1600"/>
                        <a:t>Product surveys</a:t>
                      </a:r>
                    </a:p>
                  </a:txBody>
                  <a:tcPr marL="10730" marR="10730" marT="5365" marB="5365" anchor="ctr"/>
                </a:tc>
                <a:tc>
                  <a:txBody>
                    <a:bodyPr/>
                    <a:lstStyle/>
                    <a:p>
                      <a:r>
                        <a:rPr lang="en-US" sz="1600"/>
                        <a:t>Customer satisfaction survey.</a:t>
                      </a:r>
                    </a:p>
                  </a:txBody>
                  <a:tcPr marL="10730" marR="10730" marT="5365" marB="5365" anchor="ctr"/>
                </a:tc>
                <a:tc>
                  <a:txBody>
                    <a:bodyPr/>
                    <a:lstStyle/>
                    <a:p>
                      <a:r>
                        <a:rPr lang="en-US" sz="1600"/>
                        <a:t>Web pages</a:t>
                      </a:r>
                    </a:p>
                  </a:txBody>
                  <a:tcPr marL="10730" marR="10730" marT="5365" marB="5365" anchor="ctr"/>
                </a:tc>
                <a:tc>
                  <a:txBody>
                    <a:bodyPr/>
                    <a:lstStyle/>
                    <a:p>
                      <a:r>
                        <a:rPr lang="en-US" sz="1600"/>
                        <a:t>Survey Materials</a:t>
                      </a:r>
                    </a:p>
                  </a:txBody>
                  <a:tcPr marL="10730" marR="10730" marT="5365" marB="5365" anchor="ctr"/>
                </a:tc>
                <a:tc>
                  <a:txBody>
                    <a:bodyPr/>
                    <a:lstStyle/>
                    <a:p>
                      <a:r>
                        <a:rPr lang="en-US" sz="1600" dirty="0" smtClean="0"/>
                        <a:t>1 year</a:t>
                      </a:r>
                      <a:endParaRPr lang="en-US" sz="1600" dirty="0"/>
                    </a:p>
                  </a:txBody>
                  <a:tcPr marL="10730" marR="10730" marT="5365" marB="5365" anchor="ctr"/>
                </a:tc>
                <a:tc>
                  <a:txBody>
                    <a:bodyPr/>
                    <a:lstStyle/>
                    <a:p>
                      <a:r>
                        <a:rPr lang="en-US" sz="1600"/>
                        <a:t>Archive</a:t>
                      </a:r>
                    </a:p>
                  </a:txBody>
                  <a:tcPr marL="10730" marR="10730" marT="5365" marB="5365" anchor="ctr"/>
                </a:tc>
                <a:tc>
                  <a:txBody>
                    <a:bodyPr/>
                    <a:lstStyle/>
                    <a:p>
                      <a:r>
                        <a:rPr lang="en-US" sz="1600"/>
                        <a:t>Molly Dempsey</a:t>
                      </a:r>
                    </a:p>
                  </a:txBody>
                  <a:tcPr marL="10730" marR="10730" marT="5365" marB="5365" anchor="ctr"/>
                </a:tc>
              </a:tr>
              <a:tr h="314959">
                <a:tc>
                  <a:txBody>
                    <a:bodyPr/>
                    <a:lstStyle/>
                    <a:p>
                      <a:r>
                        <a:rPr lang="en-US" sz="1600" dirty="0"/>
                        <a:t>Medical plan enrollment forms</a:t>
                      </a:r>
                    </a:p>
                  </a:txBody>
                  <a:tcPr marL="10730" marR="10730" marT="5365" marB="5365" anchor="ctr"/>
                </a:tc>
                <a:tc>
                  <a:txBody>
                    <a:bodyPr/>
                    <a:lstStyle/>
                    <a:p>
                      <a:r>
                        <a:rPr lang="en-US" sz="1600"/>
                        <a:t>Employees' sign-up forms for health plans.</a:t>
                      </a:r>
                    </a:p>
                  </a:txBody>
                  <a:tcPr marL="10730" marR="10730" marT="5365" marB="5365" anchor="ctr"/>
                </a:tc>
                <a:tc>
                  <a:txBody>
                    <a:bodyPr/>
                    <a:lstStyle/>
                    <a:p>
                      <a:r>
                        <a:rPr lang="en-US" sz="1600"/>
                        <a:t>Electronic documents</a:t>
                      </a:r>
                    </a:p>
                  </a:txBody>
                  <a:tcPr marL="10730" marR="10730" marT="5365" marB="5365" anchor="ctr"/>
                </a:tc>
                <a:tc>
                  <a:txBody>
                    <a:bodyPr/>
                    <a:lstStyle/>
                    <a:p>
                      <a:r>
                        <a:rPr lang="en-US" sz="1600"/>
                        <a:t>Personnel Records</a:t>
                      </a:r>
                    </a:p>
                  </a:txBody>
                  <a:tcPr marL="10730" marR="10730" marT="5365" marB="5365" anchor="ctr"/>
                </a:tc>
                <a:tc>
                  <a:txBody>
                    <a:bodyPr/>
                    <a:lstStyle/>
                    <a:p>
                      <a:r>
                        <a:rPr lang="en-US" sz="1600" dirty="0" smtClean="0"/>
                        <a:t>99 </a:t>
                      </a:r>
                      <a:r>
                        <a:rPr lang="en-US" sz="1600" dirty="0"/>
                        <a:t>years</a:t>
                      </a:r>
                    </a:p>
                  </a:txBody>
                  <a:tcPr marL="10730" marR="10730" marT="5365" marB="5365" anchor="ctr"/>
                </a:tc>
                <a:tc>
                  <a:txBody>
                    <a:bodyPr/>
                    <a:lstStyle/>
                    <a:p>
                      <a:r>
                        <a:rPr lang="en-US" sz="1600"/>
                        <a:t>Destroy</a:t>
                      </a:r>
                    </a:p>
                  </a:txBody>
                  <a:tcPr marL="10730" marR="10730" marT="5365" marB="5365" anchor="ctr"/>
                </a:tc>
                <a:tc>
                  <a:txBody>
                    <a:bodyPr/>
                    <a:lstStyle/>
                    <a:p>
                      <a:r>
                        <a:rPr lang="en-US" sz="1600"/>
                        <a:t>Reshma Patel</a:t>
                      </a:r>
                    </a:p>
                  </a:txBody>
                  <a:tcPr marL="10730" marR="10730" marT="5365" marB="5365" anchor="ctr"/>
                </a:tc>
              </a:tr>
              <a:tr h="169594">
                <a:tc>
                  <a:txBody>
                    <a:bodyPr/>
                    <a:lstStyle/>
                    <a:p>
                      <a:r>
                        <a:rPr lang="en-US" sz="1600"/>
                        <a:t>Resumes</a:t>
                      </a:r>
                    </a:p>
                  </a:txBody>
                  <a:tcPr marL="10730" marR="10730" marT="5365" marB="5365" anchor="ctr"/>
                </a:tc>
                <a:tc>
                  <a:txBody>
                    <a:bodyPr/>
                    <a:lstStyle/>
                    <a:p>
                      <a:r>
                        <a:rPr lang="en-US" sz="1600"/>
                        <a:t>Resumes received.</a:t>
                      </a:r>
                    </a:p>
                  </a:txBody>
                  <a:tcPr marL="10730" marR="10730" marT="5365" marB="5365" anchor="ctr"/>
                </a:tc>
                <a:tc>
                  <a:txBody>
                    <a:bodyPr/>
                    <a:lstStyle/>
                    <a:p>
                      <a:r>
                        <a:rPr lang="en-US" sz="1600"/>
                        <a:t>Mixed</a:t>
                      </a:r>
                    </a:p>
                  </a:txBody>
                  <a:tcPr marL="10730" marR="10730" marT="5365" marB="5365" anchor="ctr"/>
                </a:tc>
                <a:tc>
                  <a:txBody>
                    <a:bodyPr/>
                    <a:lstStyle/>
                    <a:p>
                      <a:r>
                        <a:rPr lang="en-US" sz="1600"/>
                        <a:t>Personnel Records</a:t>
                      </a:r>
                    </a:p>
                  </a:txBody>
                  <a:tcPr marL="10730" marR="10730" marT="5365" marB="5365" anchor="ctr"/>
                </a:tc>
                <a:tc>
                  <a:txBody>
                    <a:bodyPr/>
                    <a:lstStyle/>
                    <a:p>
                      <a:r>
                        <a:rPr lang="en-US" sz="1600" dirty="0" smtClean="0"/>
                        <a:t>99 </a:t>
                      </a:r>
                      <a:r>
                        <a:rPr lang="en-US" sz="1600" dirty="0"/>
                        <a:t>years</a:t>
                      </a:r>
                    </a:p>
                  </a:txBody>
                  <a:tcPr marL="10730" marR="10730" marT="5365" marB="5365" anchor="ctr"/>
                </a:tc>
                <a:tc>
                  <a:txBody>
                    <a:bodyPr/>
                    <a:lstStyle/>
                    <a:p>
                      <a:r>
                        <a:rPr lang="en-US" sz="1600"/>
                        <a:t>Destroy</a:t>
                      </a:r>
                    </a:p>
                  </a:txBody>
                  <a:tcPr marL="10730" marR="10730" marT="5365" marB="5365" anchor="ctr"/>
                </a:tc>
                <a:tc>
                  <a:txBody>
                    <a:bodyPr/>
                    <a:lstStyle/>
                    <a:p>
                      <a:r>
                        <a:rPr lang="en-US" sz="1600" dirty="0" err="1"/>
                        <a:t>Reshma</a:t>
                      </a:r>
                      <a:r>
                        <a:rPr lang="en-US" sz="1600" dirty="0"/>
                        <a:t> </a:t>
                      </a:r>
                      <a:r>
                        <a:rPr lang="en-US" sz="1600" dirty="0" smtClean="0"/>
                        <a:t>Patel</a:t>
                      </a:r>
                      <a:endParaRPr lang="en-US" sz="1600" dirty="0"/>
                    </a:p>
                  </a:txBody>
                  <a:tcPr marL="10730" marR="10730" marT="5365" marB="5365" anchor="ctr"/>
                </a:tc>
              </a:tr>
            </a:tbl>
          </a:graphicData>
        </a:graphic>
      </p:graphicFrame>
    </p:spTree>
    <p:extLst>
      <p:ext uri="{BB962C8B-B14F-4D97-AF65-F5344CB8AC3E}">
        <p14:creationId xmlns:p14="http://schemas.microsoft.com/office/powerpoint/2010/main" val="279169437"/>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000" dirty="0" smtClean="0"/>
              <a:t>Demo:  SharePoint 2013: File Plans</a:t>
            </a:r>
            <a:endParaRPr lang="en-US" sz="4000" dirty="0"/>
          </a:p>
        </p:txBody>
      </p:sp>
      <p:sp>
        <p:nvSpPr>
          <p:cNvPr id="5" name="Text Placeholder 4"/>
          <p:cNvSpPr>
            <a:spLocks noGrp="1"/>
          </p:cNvSpPr>
          <p:nvPr>
            <p:ph type="body" sz="quarter" idx="12"/>
          </p:nvPr>
        </p:nvSpPr>
        <p:spPr/>
        <p:txBody>
          <a:bodyPr/>
          <a:lstStyle/>
          <a:p>
            <a:pPr lvl="0"/>
            <a:r>
              <a:rPr lang="en-US" sz="2000" spc="-51" dirty="0" smtClean="0"/>
              <a:t>Scott Jamison</a:t>
            </a:r>
            <a:endParaRPr lang="en-US" sz="2000" spc="-51" dirty="0"/>
          </a:p>
        </p:txBody>
      </p:sp>
    </p:spTree>
    <p:extLst>
      <p:ext uri="{BB962C8B-B14F-4D97-AF65-F5344CB8AC3E}">
        <p14:creationId xmlns:p14="http://schemas.microsoft.com/office/powerpoint/2010/main" val="2801802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chemeClr val="accent6"/>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a:solidFill>
                  <a:schemeClr val="bg1"/>
                </a:solidFill>
              </a:rPr>
              <a:t>5</a:t>
            </a:r>
            <a:r>
              <a:rPr lang="en-US" sz="4896" dirty="0" smtClean="0">
                <a:solidFill>
                  <a:schemeClr val="bg1"/>
                </a:solidFill>
              </a:rPr>
              <a:t>. Develop</a:t>
            </a:r>
            <a:br>
              <a:rPr lang="en-US" sz="4896" dirty="0" smtClean="0">
                <a:solidFill>
                  <a:schemeClr val="bg1"/>
                </a:solidFill>
              </a:rPr>
            </a:br>
            <a:r>
              <a:rPr lang="en-US" sz="4896" dirty="0" smtClean="0">
                <a:solidFill>
                  <a:schemeClr val="bg1"/>
                </a:solidFill>
              </a:rPr>
              <a:t>Retention </a:t>
            </a:r>
            <a:br>
              <a:rPr lang="en-US" sz="4896" dirty="0" smtClean="0">
                <a:solidFill>
                  <a:schemeClr val="bg1"/>
                </a:solidFill>
              </a:rPr>
            </a:br>
            <a:r>
              <a:rPr lang="en-US" sz="4896" dirty="0" smtClean="0">
                <a:solidFill>
                  <a:schemeClr val="bg1"/>
                </a:solidFill>
              </a:rPr>
              <a:t>Schedules</a:t>
            </a:r>
            <a:endParaRPr lang="en-US" sz="4896" dirty="0">
              <a:solidFill>
                <a:schemeClr val="bg1"/>
              </a:solidFill>
            </a:endParaRPr>
          </a:p>
        </p:txBody>
      </p:sp>
      <p:sp>
        <p:nvSpPr>
          <p:cNvPr id="6" name="TextBox 5"/>
          <p:cNvSpPr txBox="1"/>
          <p:nvPr/>
        </p:nvSpPr>
        <p:spPr>
          <a:xfrm>
            <a:off x="6059616" y="1955164"/>
            <a:ext cx="5835982" cy="4431983"/>
          </a:xfrm>
          <a:prstGeom prst="rect">
            <a:avLst/>
          </a:prstGeom>
          <a:noFill/>
        </p:spPr>
        <p:txBody>
          <a:bodyPr wrap="square" lIns="0" tIns="0" rIns="0" bIns="0" rtlCol="0">
            <a:spAutoFit/>
          </a:bodyPr>
          <a:lstStyle/>
          <a:p>
            <a:pPr defTabSz="1463040"/>
            <a:r>
              <a:rPr lang="en-US" sz="3200" dirty="0">
                <a:solidFill>
                  <a:srgbClr val="505050"/>
                </a:solidFill>
              </a:rPr>
              <a:t>For each record type, </a:t>
            </a:r>
            <a:r>
              <a:rPr lang="en-US" sz="3200" dirty="0" smtClean="0">
                <a:solidFill>
                  <a:srgbClr val="505050"/>
                </a:solidFill>
              </a:rPr>
              <a:t>determine:</a:t>
            </a:r>
          </a:p>
          <a:p>
            <a:pPr marL="457200" indent="-457200" defTabSz="1463040">
              <a:buFont typeface="Arial" panose="020B0604020202020204" pitchFamily="34" charset="0"/>
              <a:buChar char="•"/>
            </a:pPr>
            <a:r>
              <a:rPr lang="en-US" sz="3200" dirty="0" smtClean="0">
                <a:solidFill>
                  <a:srgbClr val="505050"/>
                </a:solidFill>
              </a:rPr>
              <a:t>When </a:t>
            </a:r>
            <a:r>
              <a:rPr lang="en-US" sz="3200" dirty="0">
                <a:solidFill>
                  <a:srgbClr val="505050"/>
                </a:solidFill>
              </a:rPr>
              <a:t>it is no longer active (being </a:t>
            </a:r>
            <a:r>
              <a:rPr lang="en-US" sz="3200" dirty="0" smtClean="0">
                <a:solidFill>
                  <a:srgbClr val="505050"/>
                </a:solidFill>
              </a:rPr>
              <a:t>used)</a:t>
            </a:r>
          </a:p>
          <a:p>
            <a:pPr marL="457200" indent="-457200" defTabSz="1463040">
              <a:buFont typeface="Arial" panose="020B0604020202020204" pitchFamily="34" charset="0"/>
              <a:buChar char="•"/>
            </a:pPr>
            <a:r>
              <a:rPr lang="en-US" sz="3200" dirty="0">
                <a:solidFill>
                  <a:srgbClr val="505050"/>
                </a:solidFill>
              </a:rPr>
              <a:t>H</a:t>
            </a:r>
            <a:r>
              <a:rPr lang="en-US" sz="3200" dirty="0" smtClean="0">
                <a:solidFill>
                  <a:srgbClr val="505050"/>
                </a:solidFill>
              </a:rPr>
              <a:t>ow </a:t>
            </a:r>
            <a:r>
              <a:rPr lang="en-US" sz="3200" dirty="0">
                <a:solidFill>
                  <a:srgbClr val="505050"/>
                </a:solidFill>
              </a:rPr>
              <a:t>long it should be retained after </a:t>
            </a:r>
            <a:r>
              <a:rPr lang="en-US" sz="3200" dirty="0" smtClean="0">
                <a:solidFill>
                  <a:srgbClr val="505050"/>
                </a:solidFill>
              </a:rPr>
              <a:t>that</a:t>
            </a:r>
          </a:p>
          <a:p>
            <a:pPr marL="457200" indent="-457200" defTabSz="1463040">
              <a:buFont typeface="Arial" panose="020B0604020202020204" pitchFamily="34" charset="0"/>
              <a:buChar char="•"/>
            </a:pPr>
            <a:r>
              <a:rPr lang="en-US" sz="3200" dirty="0" smtClean="0">
                <a:solidFill>
                  <a:srgbClr val="505050"/>
                </a:solidFill>
              </a:rPr>
              <a:t>How </a:t>
            </a:r>
            <a:r>
              <a:rPr lang="en-US" sz="3200" dirty="0">
                <a:solidFill>
                  <a:srgbClr val="505050"/>
                </a:solidFill>
              </a:rPr>
              <a:t>it should ultimately be disposed </a:t>
            </a:r>
            <a:r>
              <a:rPr lang="en-US" sz="3200" dirty="0" smtClean="0">
                <a:solidFill>
                  <a:srgbClr val="505050"/>
                </a:solidFill>
              </a:rPr>
              <a:t>of</a:t>
            </a:r>
          </a:p>
          <a:p>
            <a:pPr marL="457200" indent="-457200" defTabSz="1463040">
              <a:buFont typeface="Arial" panose="020B0604020202020204" pitchFamily="34" charset="0"/>
              <a:buChar char="•"/>
            </a:pPr>
            <a:r>
              <a:rPr lang="en-US" sz="3200" dirty="0">
                <a:solidFill>
                  <a:srgbClr val="505050"/>
                </a:solidFill>
              </a:rPr>
              <a:t>Can apply to items or entire sites</a:t>
            </a:r>
          </a:p>
        </p:txBody>
      </p:sp>
      <p:sp>
        <p:nvSpPr>
          <p:cNvPr id="8" name="Freeform 128"/>
          <p:cNvSpPr>
            <a:spLocks noEditPoints="1"/>
          </p:cNvSpPr>
          <p:nvPr/>
        </p:nvSpPr>
        <p:spPr bwMode="black">
          <a:xfrm>
            <a:off x="1951037" y="3135154"/>
            <a:ext cx="1143000" cy="1047908"/>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9" name="Rectangle 8"/>
          <p:cNvSpPr/>
          <p:nvPr/>
        </p:nvSpPr>
        <p:spPr bwMode="auto">
          <a:xfrm>
            <a:off x="7383361" y="147397"/>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7383361" y="144465"/>
            <a:ext cx="1143000" cy="1143000"/>
          </a:xfrm>
          <a:prstGeom prst="rect">
            <a:avLst/>
          </a:prstGeom>
          <a:solidFill>
            <a:srgbClr val="FFB9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8678761" y="144463"/>
            <a:ext cx="1067043" cy="1143001"/>
          </a:xfrm>
          <a:prstGeom prst="rect">
            <a:avLst/>
          </a:prstGeom>
          <a:solidFill>
            <a:srgbClr val="FF8C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9952281" y="144462"/>
            <a:ext cx="1012479" cy="1143001"/>
          </a:xfrm>
          <a:prstGeom prst="rect">
            <a:avLst/>
          </a:prstGeom>
          <a:solidFill>
            <a:srgbClr val="EB3C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13"/>
          <p:cNvSpPr/>
          <p:nvPr/>
        </p:nvSpPr>
        <p:spPr bwMode="auto">
          <a:xfrm>
            <a:off x="11171237" y="144462"/>
            <a:ext cx="1088924" cy="1143001"/>
          </a:xfrm>
          <a:prstGeom prst="rect">
            <a:avLst/>
          </a:prstGeom>
          <a:solidFill>
            <a:schemeClr val="accent6"/>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289596118"/>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000" dirty="0" smtClean="0"/>
              <a:t>Demo:  SharePoint 2013: Retention Schedules</a:t>
            </a:r>
            <a:endParaRPr lang="en-US" sz="4000" dirty="0"/>
          </a:p>
        </p:txBody>
      </p:sp>
      <p:sp>
        <p:nvSpPr>
          <p:cNvPr id="5" name="Text Placeholder 4"/>
          <p:cNvSpPr>
            <a:spLocks noGrp="1"/>
          </p:cNvSpPr>
          <p:nvPr>
            <p:ph type="body" sz="quarter" idx="12"/>
          </p:nvPr>
        </p:nvSpPr>
        <p:spPr/>
        <p:txBody>
          <a:bodyPr/>
          <a:lstStyle/>
          <a:p>
            <a:pPr lvl="0"/>
            <a:r>
              <a:rPr lang="en-US" sz="2000" spc="-51" dirty="0" smtClean="0"/>
              <a:t>Scott Jamison</a:t>
            </a:r>
            <a:endParaRPr lang="en-US" sz="2000" spc="-51" dirty="0"/>
          </a:p>
        </p:txBody>
      </p:sp>
    </p:spTree>
    <p:extLst>
      <p:ext uri="{BB962C8B-B14F-4D97-AF65-F5344CB8AC3E}">
        <p14:creationId xmlns:p14="http://schemas.microsoft.com/office/powerpoint/2010/main" val="3748084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chemeClr val="accent6"/>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6. Design Your </a:t>
            </a:r>
            <a:br>
              <a:rPr lang="en-US" sz="4896" dirty="0" smtClean="0">
                <a:solidFill>
                  <a:schemeClr val="bg1"/>
                </a:solidFill>
              </a:rPr>
            </a:br>
            <a:r>
              <a:rPr lang="en-US" sz="4896" dirty="0" smtClean="0">
                <a:solidFill>
                  <a:schemeClr val="bg1"/>
                </a:solidFill>
              </a:rPr>
              <a:t>Solution</a:t>
            </a:r>
            <a:endParaRPr lang="en-US" sz="4896" dirty="0">
              <a:solidFill>
                <a:schemeClr val="bg1"/>
              </a:solidFill>
            </a:endParaRPr>
          </a:p>
        </p:txBody>
      </p:sp>
      <p:sp>
        <p:nvSpPr>
          <p:cNvPr id="6" name="TextBox 5"/>
          <p:cNvSpPr txBox="1"/>
          <p:nvPr/>
        </p:nvSpPr>
        <p:spPr>
          <a:xfrm>
            <a:off x="6059616" y="1955164"/>
            <a:ext cx="5835982" cy="4431983"/>
          </a:xfrm>
          <a:prstGeom prst="rect">
            <a:avLst/>
          </a:prstGeom>
          <a:noFill/>
        </p:spPr>
        <p:txBody>
          <a:bodyPr wrap="square" lIns="0" tIns="0" rIns="0" bIns="0" rtlCol="0">
            <a:spAutoFit/>
          </a:bodyPr>
          <a:lstStyle/>
          <a:p>
            <a:pPr defTabSz="1463040"/>
            <a:r>
              <a:rPr lang="en-US" sz="3200" dirty="0">
                <a:solidFill>
                  <a:srgbClr val="505050"/>
                </a:solidFill>
              </a:rPr>
              <a:t>Determine whether to create a records archive, to manage records in place, or to use a combination of the </a:t>
            </a:r>
            <a:r>
              <a:rPr lang="en-US" sz="3200" dirty="0" smtClean="0">
                <a:solidFill>
                  <a:srgbClr val="505050"/>
                </a:solidFill>
              </a:rPr>
              <a:t>two </a:t>
            </a:r>
          </a:p>
          <a:p>
            <a:pPr defTabSz="1463040"/>
            <a:endParaRPr lang="en-US" sz="3200" dirty="0">
              <a:solidFill>
                <a:srgbClr val="505050"/>
              </a:solidFill>
            </a:endParaRPr>
          </a:p>
          <a:p>
            <a:pPr defTabSz="1463040"/>
            <a:r>
              <a:rPr lang="en-US" sz="3200" dirty="0" smtClean="0">
                <a:solidFill>
                  <a:srgbClr val="505050"/>
                </a:solidFill>
              </a:rPr>
              <a:t>Define </a:t>
            </a:r>
            <a:r>
              <a:rPr lang="en-US" sz="3200" dirty="0">
                <a:solidFill>
                  <a:srgbClr val="505050"/>
                </a:solidFill>
              </a:rPr>
              <a:t>content types, libraries, policies, and</a:t>
            </a:r>
            <a:r>
              <a:rPr lang="en-US" sz="3200" dirty="0" smtClean="0">
                <a:solidFill>
                  <a:srgbClr val="505050"/>
                </a:solidFill>
              </a:rPr>
              <a:t>, </a:t>
            </a:r>
            <a:r>
              <a:rPr lang="en-US" sz="3200" dirty="0">
                <a:solidFill>
                  <a:srgbClr val="505050"/>
                </a:solidFill>
              </a:rPr>
              <a:t>metadata that determines the location to route a document </a:t>
            </a:r>
            <a:r>
              <a:rPr lang="en-US" sz="3200" dirty="0" smtClean="0">
                <a:solidFill>
                  <a:srgbClr val="505050"/>
                </a:solidFill>
              </a:rPr>
              <a:t>to</a:t>
            </a:r>
            <a:endParaRPr lang="en-US" sz="3200" dirty="0">
              <a:solidFill>
                <a:srgbClr val="616265"/>
              </a:solidFill>
              <a:latin typeface="Segoe UI Light" pitchFamily="34" charset="0"/>
              <a:cs typeface="Segoe UI" pitchFamily="34" charset="0"/>
            </a:endParaRPr>
          </a:p>
        </p:txBody>
      </p:sp>
      <p:sp>
        <p:nvSpPr>
          <p:cNvPr id="8" name="Freeform 128"/>
          <p:cNvSpPr>
            <a:spLocks noEditPoints="1"/>
          </p:cNvSpPr>
          <p:nvPr/>
        </p:nvSpPr>
        <p:spPr bwMode="black">
          <a:xfrm>
            <a:off x="1951037" y="3135154"/>
            <a:ext cx="1143000" cy="1047908"/>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9" name="Rectangle 8"/>
          <p:cNvSpPr/>
          <p:nvPr/>
        </p:nvSpPr>
        <p:spPr bwMode="auto">
          <a:xfrm>
            <a:off x="7383361" y="147397"/>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7383361" y="144465"/>
            <a:ext cx="1143000" cy="1143000"/>
          </a:xfrm>
          <a:prstGeom prst="rect">
            <a:avLst/>
          </a:prstGeom>
          <a:solidFill>
            <a:srgbClr val="FFB9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8678761" y="144463"/>
            <a:ext cx="1067043" cy="1143001"/>
          </a:xfrm>
          <a:prstGeom prst="rect">
            <a:avLst/>
          </a:prstGeom>
          <a:solidFill>
            <a:srgbClr val="FF8C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9952281" y="144462"/>
            <a:ext cx="1012479" cy="1143001"/>
          </a:xfrm>
          <a:prstGeom prst="rect">
            <a:avLst/>
          </a:prstGeom>
          <a:solidFill>
            <a:srgbClr val="EB3C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13"/>
          <p:cNvSpPr/>
          <p:nvPr/>
        </p:nvSpPr>
        <p:spPr bwMode="auto">
          <a:xfrm>
            <a:off x="11171237" y="144462"/>
            <a:ext cx="1088924" cy="1143001"/>
          </a:xfrm>
          <a:prstGeom prst="rect">
            <a:avLst/>
          </a:prstGeom>
          <a:solidFill>
            <a:schemeClr val="accent6"/>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568569247"/>
      </p:ext>
    </p:extLst>
  </p:cSld>
  <p:clrMapOvr>
    <a:masterClrMapping/>
  </p:clrMapOvr>
  <p:transition spd="slow">
    <p:push/>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Records Management Solution Elements</a:t>
            </a:r>
            <a:endParaRPr lang="en-US" dirty="0"/>
          </a:p>
        </p:txBody>
      </p:sp>
      <p:sp>
        <p:nvSpPr>
          <p:cNvPr id="3" name="Content Placeholder 2"/>
          <p:cNvSpPr>
            <a:spLocks noGrp="1"/>
          </p:cNvSpPr>
          <p:nvPr>
            <p:ph idx="4294967295"/>
          </p:nvPr>
        </p:nvSpPr>
        <p:spPr>
          <a:xfrm>
            <a:off x="655637" y="1516062"/>
            <a:ext cx="10724938" cy="4437962"/>
          </a:xfrm>
          <a:prstGeom prst="rect">
            <a:avLst/>
          </a:prstGeom>
        </p:spPr>
        <p:txBody>
          <a:bodyPr/>
          <a:lstStyle/>
          <a:p>
            <a:r>
              <a:rPr lang="en-US" sz="3600" dirty="0" smtClean="0"/>
              <a:t>Document Center</a:t>
            </a:r>
          </a:p>
          <a:p>
            <a:r>
              <a:rPr lang="en-US" sz="3600" dirty="0" smtClean="0"/>
              <a:t>Document IDs</a:t>
            </a:r>
          </a:p>
          <a:p>
            <a:r>
              <a:rPr lang="en-US" sz="3600" dirty="0" smtClean="0"/>
              <a:t>Document Sets</a:t>
            </a:r>
          </a:p>
          <a:p>
            <a:r>
              <a:rPr lang="en-US" sz="3600" dirty="0" smtClean="0"/>
              <a:t>Content Types &amp; Syndication</a:t>
            </a:r>
          </a:p>
          <a:p>
            <a:r>
              <a:rPr lang="en-US" sz="3600" dirty="0" smtClean="0"/>
              <a:t>Content organizer</a:t>
            </a:r>
          </a:p>
          <a:p>
            <a:r>
              <a:rPr lang="en-US" sz="3600" dirty="0" smtClean="0"/>
              <a:t>Tagging</a:t>
            </a:r>
            <a:endParaRPr lang="en-US" sz="3600" dirty="0"/>
          </a:p>
          <a:p>
            <a:r>
              <a:rPr lang="en-US" sz="3600" dirty="0" smtClean="0"/>
              <a:t>Information Management Policies</a:t>
            </a:r>
          </a:p>
          <a:p>
            <a:r>
              <a:rPr lang="en-US" sz="3600" dirty="0" smtClean="0"/>
              <a:t>Auditing</a:t>
            </a:r>
            <a:endParaRPr lang="en-US" sz="3600" dirty="0"/>
          </a:p>
        </p:txBody>
      </p:sp>
    </p:spTree>
    <p:extLst>
      <p:ext uri="{BB962C8B-B14F-4D97-AF65-F5344CB8AC3E}">
        <p14:creationId xmlns:p14="http://schemas.microsoft.com/office/powerpoint/2010/main" val="1364698101"/>
      </p:ext>
    </p:extLst>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chemeClr val="accent6"/>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In-Place vs.</a:t>
            </a:r>
            <a:br>
              <a:rPr lang="en-US" sz="4896" dirty="0" smtClean="0">
                <a:solidFill>
                  <a:schemeClr val="bg1"/>
                </a:solidFill>
              </a:rPr>
            </a:br>
            <a:r>
              <a:rPr lang="en-US" sz="4896" dirty="0" smtClean="0">
                <a:solidFill>
                  <a:schemeClr val="bg1"/>
                </a:solidFill>
              </a:rPr>
              <a:t>Records Center</a:t>
            </a:r>
            <a:endParaRPr lang="en-US" sz="4896" dirty="0">
              <a:solidFill>
                <a:schemeClr val="bg1"/>
              </a:solidFill>
            </a:endParaRPr>
          </a:p>
        </p:txBody>
      </p:sp>
      <p:sp>
        <p:nvSpPr>
          <p:cNvPr id="8" name="Freeform 128"/>
          <p:cNvSpPr>
            <a:spLocks noEditPoints="1"/>
          </p:cNvSpPr>
          <p:nvPr/>
        </p:nvSpPr>
        <p:spPr bwMode="black">
          <a:xfrm>
            <a:off x="1951037" y="3135154"/>
            <a:ext cx="1143000" cy="1047908"/>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pic>
        <p:nvPicPr>
          <p:cNvPr id="15" name="Picture 14"/>
          <p:cNvPicPr>
            <a:picLocks noChangeAspect="1"/>
          </p:cNvPicPr>
          <p:nvPr/>
        </p:nvPicPr>
        <p:blipFill>
          <a:blip r:embed="rId3"/>
          <a:stretch>
            <a:fillRect/>
          </a:stretch>
        </p:blipFill>
        <p:spPr>
          <a:xfrm>
            <a:off x="5544949" y="-1"/>
            <a:ext cx="6671493" cy="3135156"/>
          </a:xfrm>
          <a:prstGeom prst="rect">
            <a:avLst/>
          </a:prstGeom>
        </p:spPr>
      </p:pic>
      <p:pic>
        <p:nvPicPr>
          <p:cNvPr id="16" name="Picture 15"/>
          <p:cNvPicPr>
            <a:picLocks noChangeAspect="1"/>
          </p:cNvPicPr>
          <p:nvPr/>
        </p:nvPicPr>
        <p:blipFill>
          <a:blip r:embed="rId4"/>
          <a:stretch>
            <a:fillRect/>
          </a:stretch>
        </p:blipFill>
        <p:spPr>
          <a:xfrm>
            <a:off x="5761024" y="3422492"/>
            <a:ext cx="6514679" cy="3572032"/>
          </a:xfrm>
          <a:prstGeom prst="rect">
            <a:avLst/>
          </a:prstGeom>
        </p:spPr>
      </p:pic>
    </p:spTree>
    <p:extLst>
      <p:ext uri="{BB962C8B-B14F-4D97-AF65-F5344CB8AC3E}">
        <p14:creationId xmlns:p14="http://schemas.microsoft.com/office/powerpoint/2010/main" val="698448541"/>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chemeClr val="accent6"/>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In-Place vs.</a:t>
            </a:r>
            <a:br>
              <a:rPr lang="en-US" sz="4896" dirty="0" smtClean="0">
                <a:solidFill>
                  <a:schemeClr val="bg1"/>
                </a:solidFill>
              </a:rPr>
            </a:br>
            <a:r>
              <a:rPr lang="en-US" sz="4896" dirty="0" smtClean="0">
                <a:solidFill>
                  <a:schemeClr val="bg1"/>
                </a:solidFill>
              </a:rPr>
              <a:t>Records Center</a:t>
            </a:r>
            <a:endParaRPr lang="en-US" sz="4896" dirty="0">
              <a:solidFill>
                <a:schemeClr val="bg1"/>
              </a:solidFill>
            </a:endParaRPr>
          </a:p>
        </p:txBody>
      </p:sp>
      <p:sp>
        <p:nvSpPr>
          <p:cNvPr id="8" name="Freeform 128"/>
          <p:cNvSpPr>
            <a:spLocks noEditPoints="1"/>
          </p:cNvSpPr>
          <p:nvPr/>
        </p:nvSpPr>
        <p:spPr bwMode="black">
          <a:xfrm>
            <a:off x="1951037" y="3135154"/>
            <a:ext cx="1143000" cy="1047908"/>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9" name="TextBox 8"/>
          <p:cNvSpPr txBox="1"/>
          <p:nvPr/>
        </p:nvSpPr>
        <p:spPr>
          <a:xfrm>
            <a:off x="5894518" y="1212849"/>
            <a:ext cx="5835982" cy="4431983"/>
          </a:xfrm>
          <a:prstGeom prst="rect">
            <a:avLst/>
          </a:prstGeom>
          <a:noFill/>
        </p:spPr>
        <p:txBody>
          <a:bodyPr wrap="square" lIns="0" tIns="0" rIns="0" bIns="0" rtlCol="0">
            <a:spAutoFit/>
          </a:bodyPr>
          <a:lstStyle/>
          <a:p>
            <a:pPr marL="342900" indent="-342900">
              <a:buFont typeface="Arial" panose="020B0604020202020204" pitchFamily="34" charset="0"/>
              <a:buChar char="•"/>
            </a:pPr>
            <a:r>
              <a:rPr lang="en-US" sz="2400" dirty="0">
                <a:solidFill>
                  <a:srgbClr val="505050"/>
                </a:solidFill>
              </a:rPr>
              <a:t>Is the governance of the collaboration site appropriate for managing records? </a:t>
            </a:r>
            <a:endParaRPr lang="en-US" sz="2400" dirty="0" smtClean="0">
              <a:solidFill>
                <a:srgbClr val="505050"/>
              </a:solidFill>
            </a:endParaRPr>
          </a:p>
          <a:p>
            <a:pPr marL="342900" indent="-342900">
              <a:buFont typeface="Arial" panose="020B0604020202020204" pitchFamily="34" charset="0"/>
              <a:buChar char="•"/>
            </a:pPr>
            <a:r>
              <a:rPr lang="en-US" sz="2400" dirty="0" smtClean="0">
                <a:solidFill>
                  <a:srgbClr val="505050"/>
                </a:solidFill>
              </a:rPr>
              <a:t>Is </a:t>
            </a:r>
            <a:r>
              <a:rPr lang="en-US" sz="2400" dirty="0">
                <a:solidFill>
                  <a:srgbClr val="505050"/>
                </a:solidFill>
              </a:rPr>
              <a:t>your industry subject to regulatory requirements that mandate records be separated from active documents? </a:t>
            </a:r>
            <a:endParaRPr lang="en-US" sz="2400" dirty="0" smtClean="0">
              <a:solidFill>
                <a:srgbClr val="505050"/>
              </a:solidFill>
            </a:endParaRPr>
          </a:p>
          <a:p>
            <a:pPr marL="342900" indent="-342900">
              <a:buFont typeface="Arial" panose="020B0604020202020204" pitchFamily="34" charset="0"/>
              <a:buChar char="•"/>
            </a:pPr>
            <a:r>
              <a:rPr lang="en-US" sz="2400" dirty="0" smtClean="0">
                <a:solidFill>
                  <a:srgbClr val="505050"/>
                </a:solidFill>
              </a:rPr>
              <a:t>Should </a:t>
            </a:r>
            <a:r>
              <a:rPr lang="en-US" sz="2400" dirty="0">
                <a:solidFill>
                  <a:srgbClr val="505050"/>
                </a:solidFill>
              </a:rPr>
              <a:t>the administrator of a collaboration site be trusted to manage a site that contains records? </a:t>
            </a:r>
            <a:endParaRPr lang="en-US" sz="2400" dirty="0" smtClean="0">
              <a:solidFill>
                <a:srgbClr val="505050"/>
              </a:solidFill>
            </a:endParaRPr>
          </a:p>
          <a:p>
            <a:pPr marL="342900" indent="-342900">
              <a:buFont typeface="Arial" panose="020B0604020202020204" pitchFamily="34" charset="0"/>
              <a:buChar char="•"/>
            </a:pPr>
            <a:r>
              <a:rPr lang="en-US" sz="2400" dirty="0" smtClean="0">
                <a:solidFill>
                  <a:srgbClr val="505050"/>
                </a:solidFill>
              </a:rPr>
              <a:t>You </a:t>
            </a:r>
            <a:r>
              <a:rPr lang="en-US" sz="2400" dirty="0">
                <a:solidFill>
                  <a:srgbClr val="505050"/>
                </a:solidFill>
              </a:rPr>
              <a:t>might want to store records in a site that uses more restricted access than the collaboration site, or in a site that is backed up on a different schedule.</a:t>
            </a:r>
          </a:p>
        </p:txBody>
      </p:sp>
    </p:spTree>
    <p:extLst>
      <p:ext uri="{BB962C8B-B14F-4D97-AF65-F5344CB8AC3E}">
        <p14:creationId xmlns:p14="http://schemas.microsoft.com/office/powerpoint/2010/main" val="84142123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chemeClr val="accent6"/>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In-Place vs.</a:t>
            </a:r>
            <a:br>
              <a:rPr lang="en-US" sz="4896" dirty="0" smtClean="0">
                <a:solidFill>
                  <a:schemeClr val="bg1"/>
                </a:solidFill>
              </a:rPr>
            </a:br>
            <a:r>
              <a:rPr lang="en-US" sz="4896" dirty="0" smtClean="0">
                <a:solidFill>
                  <a:schemeClr val="bg1"/>
                </a:solidFill>
              </a:rPr>
              <a:t>Records Center</a:t>
            </a:r>
            <a:endParaRPr lang="en-US" sz="4896" dirty="0">
              <a:solidFill>
                <a:schemeClr val="bg1"/>
              </a:solidFill>
            </a:endParaRPr>
          </a:p>
        </p:txBody>
      </p:sp>
      <p:sp>
        <p:nvSpPr>
          <p:cNvPr id="8" name="Freeform 128"/>
          <p:cNvSpPr>
            <a:spLocks noEditPoints="1"/>
          </p:cNvSpPr>
          <p:nvPr/>
        </p:nvSpPr>
        <p:spPr bwMode="black">
          <a:xfrm>
            <a:off x="1951037" y="3135154"/>
            <a:ext cx="1143000" cy="1047908"/>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9" name="TextBox 8"/>
          <p:cNvSpPr txBox="1"/>
          <p:nvPr/>
        </p:nvSpPr>
        <p:spPr>
          <a:xfrm>
            <a:off x="5894518" y="1212849"/>
            <a:ext cx="5835982" cy="3323987"/>
          </a:xfrm>
          <a:prstGeom prst="rect">
            <a:avLst/>
          </a:prstGeom>
          <a:noFill/>
        </p:spPr>
        <p:txBody>
          <a:bodyPr wrap="square" lIns="0" tIns="0" rIns="0" bIns="0" rtlCol="0">
            <a:spAutoFit/>
          </a:bodyPr>
          <a:lstStyle/>
          <a:p>
            <a:pPr marL="342900" indent="-342900">
              <a:buFont typeface="Arial" panose="020B0604020202020204" pitchFamily="34" charset="0"/>
              <a:buChar char="•"/>
            </a:pPr>
            <a:r>
              <a:rPr lang="en-US" sz="2400" dirty="0">
                <a:solidFill>
                  <a:srgbClr val="505050"/>
                </a:solidFill>
              </a:rPr>
              <a:t>How long will the collaboration site be in use? </a:t>
            </a:r>
            <a:endParaRPr lang="en-US" sz="2400" dirty="0" smtClean="0">
              <a:solidFill>
                <a:srgbClr val="505050"/>
              </a:solidFill>
            </a:endParaRPr>
          </a:p>
          <a:p>
            <a:pPr marL="342900" indent="-342900">
              <a:buFont typeface="Arial" panose="020B0604020202020204" pitchFamily="34" charset="0"/>
              <a:buChar char="•"/>
            </a:pPr>
            <a:endParaRPr lang="en-US" sz="2400" dirty="0">
              <a:solidFill>
                <a:srgbClr val="505050"/>
              </a:solidFill>
            </a:endParaRPr>
          </a:p>
          <a:p>
            <a:pPr marL="342900" indent="-342900">
              <a:buFont typeface="Arial" panose="020B0604020202020204" pitchFamily="34" charset="0"/>
              <a:buChar char="•"/>
            </a:pPr>
            <a:r>
              <a:rPr lang="en-US" sz="2400" dirty="0" smtClean="0">
                <a:solidFill>
                  <a:srgbClr val="505050"/>
                </a:solidFill>
              </a:rPr>
              <a:t>If </a:t>
            </a:r>
            <a:r>
              <a:rPr lang="en-US" sz="2400" dirty="0">
                <a:solidFill>
                  <a:srgbClr val="505050"/>
                </a:solidFill>
              </a:rPr>
              <a:t>records will have to be kept for longer than the project is ongoing, selecting an in-place records management strategy means that you will have to maintain the collaboration site even after it is no longer used.</a:t>
            </a:r>
          </a:p>
        </p:txBody>
      </p:sp>
    </p:spTree>
    <p:extLst>
      <p:ext uri="{BB962C8B-B14F-4D97-AF65-F5344CB8AC3E}">
        <p14:creationId xmlns:p14="http://schemas.microsoft.com/office/powerpoint/2010/main" val="273245886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chemeClr val="accent6"/>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In-Place vs.</a:t>
            </a:r>
            <a:br>
              <a:rPr lang="en-US" sz="4896" dirty="0" smtClean="0">
                <a:solidFill>
                  <a:schemeClr val="bg1"/>
                </a:solidFill>
              </a:rPr>
            </a:br>
            <a:r>
              <a:rPr lang="en-US" sz="4896" dirty="0" smtClean="0">
                <a:solidFill>
                  <a:schemeClr val="bg1"/>
                </a:solidFill>
              </a:rPr>
              <a:t>Records Center</a:t>
            </a:r>
            <a:endParaRPr lang="en-US" sz="4896" dirty="0">
              <a:solidFill>
                <a:schemeClr val="bg1"/>
              </a:solidFill>
            </a:endParaRPr>
          </a:p>
        </p:txBody>
      </p:sp>
      <p:sp>
        <p:nvSpPr>
          <p:cNvPr id="8" name="Freeform 128"/>
          <p:cNvSpPr>
            <a:spLocks noEditPoints="1"/>
          </p:cNvSpPr>
          <p:nvPr/>
        </p:nvSpPr>
        <p:spPr bwMode="black">
          <a:xfrm>
            <a:off x="1951037" y="3135154"/>
            <a:ext cx="1143000" cy="1047908"/>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9" name="TextBox 8"/>
          <p:cNvSpPr txBox="1"/>
          <p:nvPr/>
        </p:nvSpPr>
        <p:spPr>
          <a:xfrm>
            <a:off x="5894518" y="1212849"/>
            <a:ext cx="5835982" cy="2954655"/>
          </a:xfrm>
          <a:prstGeom prst="rect">
            <a:avLst/>
          </a:prstGeom>
          <a:noFill/>
        </p:spPr>
        <p:txBody>
          <a:bodyPr wrap="square" lIns="0" tIns="0" rIns="0" bIns="0" rtlCol="0">
            <a:spAutoFit/>
          </a:bodyPr>
          <a:lstStyle/>
          <a:p>
            <a:pPr marL="342900" indent="-342900">
              <a:buFont typeface="Arial" panose="020B0604020202020204" pitchFamily="34" charset="0"/>
              <a:buChar char="•"/>
            </a:pPr>
            <a:r>
              <a:rPr lang="en-US" sz="2400" dirty="0">
                <a:solidFill>
                  <a:srgbClr val="505050"/>
                </a:solidFill>
              </a:rPr>
              <a:t>Will the project members need frequent access to the documents after the documents have become records? </a:t>
            </a:r>
            <a:endParaRPr lang="en-US" sz="2400" dirty="0" smtClean="0">
              <a:solidFill>
                <a:srgbClr val="505050"/>
              </a:solidFill>
            </a:endParaRPr>
          </a:p>
          <a:p>
            <a:pPr marL="342900" indent="-342900">
              <a:buFont typeface="Arial" panose="020B0604020202020204" pitchFamily="34" charset="0"/>
              <a:buChar char="•"/>
            </a:pPr>
            <a:endParaRPr lang="en-US" sz="2400" dirty="0">
              <a:solidFill>
                <a:srgbClr val="505050"/>
              </a:solidFill>
            </a:endParaRPr>
          </a:p>
          <a:p>
            <a:pPr marL="342900" indent="-342900">
              <a:buFont typeface="Arial" panose="020B0604020202020204" pitchFamily="34" charset="0"/>
              <a:buChar char="•"/>
            </a:pPr>
            <a:r>
              <a:rPr lang="en-US" sz="2400" dirty="0" smtClean="0">
                <a:solidFill>
                  <a:srgbClr val="505050"/>
                </a:solidFill>
              </a:rPr>
              <a:t>If </a:t>
            </a:r>
            <a:r>
              <a:rPr lang="en-US" sz="2400" dirty="0">
                <a:solidFill>
                  <a:srgbClr val="505050"/>
                </a:solidFill>
              </a:rPr>
              <a:t>you use an in-place approach, project members can access documents in the same manner regardless of whether the documents are active or are records.</a:t>
            </a:r>
          </a:p>
        </p:txBody>
      </p:sp>
    </p:spTree>
    <p:extLst>
      <p:ext uri="{BB962C8B-B14F-4D97-AF65-F5344CB8AC3E}">
        <p14:creationId xmlns:p14="http://schemas.microsoft.com/office/powerpoint/2010/main" val="3851170025"/>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6230587" y="2657294"/>
            <a:ext cx="6011967" cy="849463"/>
          </a:xfrm>
          <a:prstGeom prst="rect">
            <a:avLst/>
          </a:prstGeom>
          <a:noFill/>
        </p:spPr>
        <p:txBody>
          <a:bodyPr wrap="none" lIns="182880" tIns="146304" rIns="182880" bIns="146304" rtlCol="0">
            <a:spAutoFit/>
          </a:bodyPr>
          <a:lstStyle/>
          <a:p>
            <a:pPr>
              <a:lnSpc>
                <a:spcPct val="90000"/>
              </a:lnSpc>
              <a:spcAft>
                <a:spcPts val="600"/>
              </a:spcAft>
            </a:pPr>
            <a:r>
              <a:rPr lang="en-US" sz="4000" dirty="0" smtClean="0">
                <a:gradFill>
                  <a:gsLst>
                    <a:gs pos="2917">
                      <a:srgbClr val="505050"/>
                    </a:gs>
                    <a:gs pos="30000">
                      <a:srgbClr val="505050"/>
                    </a:gs>
                  </a:gsLst>
                  <a:lin ang="5400000" scaled="0"/>
                </a:gradFill>
              </a:rPr>
              <a:t>Things were pretty good.</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65237" y="1935132"/>
            <a:ext cx="4419600" cy="3899647"/>
          </a:xfrm>
          <a:prstGeom prst="rect">
            <a:avLst/>
          </a:prstGeom>
        </p:spPr>
      </p:pic>
    </p:spTree>
    <p:extLst>
      <p:ext uri="{BB962C8B-B14F-4D97-AF65-F5344CB8AC3E}">
        <p14:creationId xmlns:p14="http://schemas.microsoft.com/office/powerpoint/2010/main" val="2982679202"/>
      </p:ext>
    </p:extLst>
  </p:cSld>
  <p:clrMapOvr>
    <a:masterClrMapping/>
  </p:clrMapOvr>
  <p:transition>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chemeClr val="accent6"/>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In-Place vs.</a:t>
            </a:r>
            <a:br>
              <a:rPr lang="en-US" sz="4896" dirty="0" smtClean="0">
                <a:solidFill>
                  <a:schemeClr val="bg1"/>
                </a:solidFill>
              </a:rPr>
            </a:br>
            <a:r>
              <a:rPr lang="en-US" sz="4896" dirty="0" smtClean="0">
                <a:solidFill>
                  <a:schemeClr val="bg1"/>
                </a:solidFill>
              </a:rPr>
              <a:t>Records Center</a:t>
            </a:r>
            <a:endParaRPr lang="en-US" sz="4896" dirty="0">
              <a:solidFill>
                <a:schemeClr val="bg1"/>
              </a:solidFill>
            </a:endParaRPr>
          </a:p>
        </p:txBody>
      </p:sp>
      <p:sp>
        <p:nvSpPr>
          <p:cNvPr id="8" name="Freeform 128"/>
          <p:cNvSpPr>
            <a:spLocks noEditPoints="1"/>
          </p:cNvSpPr>
          <p:nvPr/>
        </p:nvSpPr>
        <p:spPr bwMode="black">
          <a:xfrm>
            <a:off x="1951037" y="3135154"/>
            <a:ext cx="1143000" cy="1047908"/>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9" name="TextBox 8"/>
          <p:cNvSpPr txBox="1"/>
          <p:nvPr/>
        </p:nvSpPr>
        <p:spPr>
          <a:xfrm>
            <a:off x="5894518" y="1212849"/>
            <a:ext cx="5835982" cy="3693319"/>
          </a:xfrm>
          <a:prstGeom prst="rect">
            <a:avLst/>
          </a:prstGeom>
          <a:noFill/>
        </p:spPr>
        <p:txBody>
          <a:bodyPr wrap="square" lIns="0" tIns="0" rIns="0" bIns="0" rtlCol="0">
            <a:spAutoFit/>
          </a:bodyPr>
          <a:lstStyle/>
          <a:p>
            <a:pPr marL="342900" indent="-342900">
              <a:buFont typeface="Arial" panose="020B0604020202020204" pitchFamily="34" charset="0"/>
              <a:buChar char="•"/>
            </a:pPr>
            <a:r>
              <a:rPr lang="en-US" sz="2400" dirty="0">
                <a:solidFill>
                  <a:srgbClr val="505050"/>
                </a:solidFill>
              </a:rPr>
              <a:t>Are records managers in your organization responsible for only records, or are they responsible for all information, regardless of whether it is active or a record? </a:t>
            </a:r>
            <a:endParaRPr lang="en-US" sz="2400" dirty="0" smtClean="0">
              <a:solidFill>
                <a:srgbClr val="505050"/>
              </a:solidFill>
            </a:endParaRPr>
          </a:p>
          <a:p>
            <a:pPr marL="342900" indent="-342900">
              <a:buFont typeface="Arial" panose="020B0604020202020204" pitchFamily="34" charset="0"/>
              <a:buChar char="•"/>
            </a:pPr>
            <a:endParaRPr lang="en-US" sz="2400" dirty="0">
              <a:solidFill>
                <a:srgbClr val="505050"/>
              </a:solidFill>
            </a:endParaRPr>
          </a:p>
          <a:p>
            <a:pPr marL="342900" indent="-342900">
              <a:buFont typeface="Arial" panose="020B0604020202020204" pitchFamily="34" charset="0"/>
              <a:buChar char="•"/>
            </a:pPr>
            <a:r>
              <a:rPr lang="en-US" sz="2400" dirty="0" smtClean="0">
                <a:solidFill>
                  <a:srgbClr val="505050"/>
                </a:solidFill>
              </a:rPr>
              <a:t>If </a:t>
            </a:r>
            <a:r>
              <a:rPr lang="en-US" sz="2400" dirty="0">
                <a:solidFill>
                  <a:srgbClr val="505050"/>
                </a:solidFill>
              </a:rPr>
              <a:t>records managers are responsible only for official records, having a separate Records Center site might be easier for them. </a:t>
            </a:r>
          </a:p>
        </p:txBody>
      </p:sp>
    </p:spTree>
    <p:extLst>
      <p:ext uri="{BB962C8B-B14F-4D97-AF65-F5344CB8AC3E}">
        <p14:creationId xmlns:p14="http://schemas.microsoft.com/office/powerpoint/2010/main" val="226380835"/>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In-Place vs. Records Center</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3384331002"/>
              </p:ext>
            </p:extLst>
          </p:nvPr>
        </p:nvGraphicFramePr>
        <p:xfrm>
          <a:off x="503237" y="1439862"/>
          <a:ext cx="11049000" cy="4235050"/>
        </p:xfrm>
        <a:graphic>
          <a:graphicData uri="http://schemas.openxmlformats.org/drawingml/2006/table">
            <a:tbl>
              <a:tblPr>
                <a:tableStyleId>{D7AC3CCA-C797-4891-BE02-D94E43425B78}</a:tableStyleId>
              </a:tblPr>
              <a:tblGrid>
                <a:gridCol w="3683000"/>
                <a:gridCol w="3683000"/>
                <a:gridCol w="3683000"/>
              </a:tblGrid>
              <a:tr h="208038">
                <a:tc>
                  <a:txBody>
                    <a:bodyPr/>
                    <a:lstStyle/>
                    <a:p>
                      <a:pPr marL="0" algn="l" defTabSz="932742" rtl="0" eaLnBrk="1" latinLnBrk="0" hangingPunct="1"/>
                      <a:r>
                        <a:rPr lang="en-US" sz="1800" b="1" kern="1200" dirty="0"/>
                        <a:t>Factor </a:t>
                      </a:r>
                      <a:endParaRPr lang="en-US" sz="1800" b="1" kern="1200" dirty="0">
                        <a:solidFill>
                          <a:schemeClr val="dk1"/>
                        </a:solidFill>
                        <a:latin typeface="+mn-lt"/>
                        <a:ea typeface="+mn-ea"/>
                        <a:cs typeface="+mn-cs"/>
                      </a:endParaRPr>
                    </a:p>
                  </a:txBody>
                  <a:tcPr marL="24050" marR="24050" marT="12025" marB="12025" anchor="ctr"/>
                </a:tc>
                <a:tc>
                  <a:txBody>
                    <a:bodyPr/>
                    <a:lstStyle/>
                    <a:p>
                      <a:pPr marL="0" algn="l" defTabSz="932742" rtl="0" eaLnBrk="1" latinLnBrk="0" hangingPunct="1"/>
                      <a:r>
                        <a:rPr lang="en-US" sz="1800" b="1" kern="1200" dirty="0"/>
                        <a:t>Records archive </a:t>
                      </a:r>
                      <a:endParaRPr lang="en-US" sz="1800" b="1" kern="1200" dirty="0">
                        <a:solidFill>
                          <a:schemeClr val="dk1"/>
                        </a:solidFill>
                        <a:latin typeface="+mn-lt"/>
                        <a:ea typeface="+mn-ea"/>
                        <a:cs typeface="+mn-cs"/>
                      </a:endParaRPr>
                    </a:p>
                  </a:txBody>
                  <a:tcPr marL="24050" marR="24050" marT="12025" marB="12025" anchor="ctr"/>
                </a:tc>
                <a:tc>
                  <a:txBody>
                    <a:bodyPr/>
                    <a:lstStyle/>
                    <a:p>
                      <a:pPr marL="0" algn="l" defTabSz="932742" rtl="0" eaLnBrk="1" latinLnBrk="0" hangingPunct="1"/>
                      <a:r>
                        <a:rPr lang="en-US" sz="1800" b="1" kern="1200" dirty="0"/>
                        <a:t>In-place records </a:t>
                      </a:r>
                      <a:endParaRPr lang="en-US" sz="1800" b="1" kern="1200" dirty="0">
                        <a:solidFill>
                          <a:schemeClr val="dk1"/>
                        </a:solidFill>
                        <a:latin typeface="+mn-lt"/>
                        <a:ea typeface="+mn-ea"/>
                        <a:cs typeface="+mn-cs"/>
                      </a:endParaRPr>
                    </a:p>
                  </a:txBody>
                  <a:tcPr marL="24050" marR="24050" marT="12025" marB="12025" anchor="ctr"/>
                </a:tc>
              </a:tr>
              <a:tr h="682426">
                <a:tc>
                  <a:txBody>
                    <a:bodyPr/>
                    <a:lstStyle/>
                    <a:p>
                      <a:pPr marL="0" algn="l" defTabSz="932742" rtl="0" eaLnBrk="1" latinLnBrk="0" hangingPunct="1"/>
                      <a:r>
                        <a:rPr lang="en-US" sz="1800" kern="1200" dirty="0"/>
                        <a:t>Managing record retention</a:t>
                      </a:r>
                      <a:endParaRPr lang="en-US" sz="1800" kern="1200" dirty="0">
                        <a:solidFill>
                          <a:schemeClr val="dk1"/>
                        </a:solidFill>
                        <a:latin typeface="+mn-lt"/>
                        <a:ea typeface="+mn-ea"/>
                        <a:cs typeface="+mn-cs"/>
                      </a:endParaRPr>
                    </a:p>
                  </a:txBody>
                  <a:tcPr marL="24050" marR="24050" marT="12025" marB="12025" anchor="ctr"/>
                </a:tc>
                <a:tc>
                  <a:txBody>
                    <a:bodyPr/>
                    <a:lstStyle/>
                    <a:p>
                      <a:pPr marL="0" algn="l" defTabSz="932742" rtl="0" eaLnBrk="1" latinLnBrk="0" hangingPunct="1"/>
                      <a:r>
                        <a:rPr lang="en-US" sz="1800" kern="1200" dirty="0"/>
                        <a:t>The content organizer automatically puts new records in the correct folder in the archive’s file plan, based on metadata.</a:t>
                      </a:r>
                      <a:endParaRPr lang="en-US" sz="1800" kern="1200" dirty="0">
                        <a:solidFill>
                          <a:schemeClr val="dk1"/>
                        </a:solidFill>
                        <a:latin typeface="+mn-lt"/>
                        <a:ea typeface="+mn-ea"/>
                        <a:cs typeface="+mn-cs"/>
                      </a:endParaRPr>
                    </a:p>
                  </a:txBody>
                  <a:tcPr marL="24050" marR="24050" marT="12025" marB="12025" anchor="ctr"/>
                </a:tc>
                <a:tc>
                  <a:txBody>
                    <a:bodyPr/>
                    <a:lstStyle/>
                    <a:p>
                      <a:pPr marL="0" algn="l" defTabSz="932742" rtl="0" eaLnBrk="1" latinLnBrk="0" hangingPunct="1"/>
                      <a:r>
                        <a:rPr lang="en-US" sz="1800" kern="1200"/>
                        <a:t>There may be different policies for records and active documents based on the current content type or location.</a:t>
                      </a:r>
                      <a:endParaRPr lang="en-US" sz="1800" kern="1200">
                        <a:solidFill>
                          <a:schemeClr val="dk1"/>
                        </a:solidFill>
                        <a:latin typeface="+mn-lt"/>
                        <a:ea typeface="+mn-ea"/>
                        <a:cs typeface="+mn-cs"/>
                      </a:endParaRPr>
                    </a:p>
                  </a:txBody>
                  <a:tcPr marL="24050" marR="24050" marT="12025" marB="12025" anchor="ctr"/>
                </a:tc>
              </a:tr>
              <a:tr h="840556">
                <a:tc>
                  <a:txBody>
                    <a:bodyPr/>
                    <a:lstStyle/>
                    <a:p>
                      <a:pPr marL="0" algn="l" defTabSz="932742" rtl="0" eaLnBrk="1" latinLnBrk="0" hangingPunct="1"/>
                      <a:r>
                        <a:rPr lang="en-US" sz="1800" kern="1200"/>
                        <a:t>Restrict which users can view records</a:t>
                      </a:r>
                      <a:endParaRPr lang="en-US" sz="1800" kern="1200">
                        <a:solidFill>
                          <a:schemeClr val="dk1"/>
                        </a:solidFill>
                        <a:latin typeface="+mn-lt"/>
                        <a:ea typeface="+mn-ea"/>
                        <a:cs typeface="+mn-cs"/>
                      </a:endParaRPr>
                    </a:p>
                  </a:txBody>
                  <a:tcPr marL="24050" marR="24050" marT="12025" marB="12025" anchor="ctr"/>
                </a:tc>
                <a:tc>
                  <a:txBody>
                    <a:bodyPr/>
                    <a:lstStyle/>
                    <a:p>
                      <a:pPr marL="0" algn="l" defTabSz="932742" rtl="0" eaLnBrk="1" latinLnBrk="0" hangingPunct="1"/>
                      <a:r>
                        <a:rPr lang="en-US" sz="1800" kern="1200" dirty="0"/>
                        <a:t>Yes. The archive specifies the permissions for the record.</a:t>
                      </a:r>
                      <a:endParaRPr lang="en-US" sz="1800" kern="1200" dirty="0">
                        <a:solidFill>
                          <a:schemeClr val="dk1"/>
                        </a:solidFill>
                        <a:latin typeface="+mn-lt"/>
                        <a:ea typeface="+mn-ea"/>
                        <a:cs typeface="+mn-cs"/>
                      </a:endParaRPr>
                    </a:p>
                  </a:txBody>
                  <a:tcPr marL="24050" marR="24050" marT="12025" marB="12025" anchor="ctr"/>
                </a:tc>
                <a:tc>
                  <a:txBody>
                    <a:bodyPr/>
                    <a:lstStyle/>
                    <a:p>
                      <a:pPr marL="0" algn="l" defTabSz="932742" rtl="0" eaLnBrk="1" latinLnBrk="0" hangingPunct="1"/>
                      <a:r>
                        <a:rPr lang="en-US" sz="1800" kern="1200" dirty="0"/>
                        <a:t>No. Permissions do not change when a document becomes a record. However, you can restrict which users can edit and delete records.</a:t>
                      </a:r>
                      <a:endParaRPr lang="en-US" sz="1800" kern="1200" dirty="0">
                        <a:solidFill>
                          <a:schemeClr val="dk1"/>
                        </a:solidFill>
                        <a:latin typeface="+mn-lt"/>
                        <a:ea typeface="+mn-ea"/>
                        <a:cs typeface="+mn-cs"/>
                      </a:endParaRPr>
                    </a:p>
                  </a:txBody>
                  <a:tcPr marL="24050" marR="24050" marT="12025" marB="12025" anchor="ctr"/>
                </a:tc>
              </a:tr>
              <a:tr h="366167">
                <a:tc>
                  <a:txBody>
                    <a:bodyPr/>
                    <a:lstStyle/>
                    <a:p>
                      <a:pPr marL="0" algn="l" defTabSz="932742" rtl="0" eaLnBrk="1" latinLnBrk="0" hangingPunct="1"/>
                      <a:r>
                        <a:rPr lang="en-US" sz="1800" kern="1200"/>
                        <a:t>Ease of locating records (for records managers)</a:t>
                      </a:r>
                      <a:endParaRPr lang="en-US" sz="1800" kern="1200">
                        <a:solidFill>
                          <a:schemeClr val="dk1"/>
                        </a:solidFill>
                        <a:latin typeface="+mn-lt"/>
                        <a:ea typeface="+mn-ea"/>
                        <a:cs typeface="+mn-cs"/>
                      </a:endParaRPr>
                    </a:p>
                  </a:txBody>
                  <a:tcPr marL="24050" marR="24050" marT="12025" marB="12025" anchor="ctr"/>
                </a:tc>
                <a:tc>
                  <a:txBody>
                    <a:bodyPr/>
                    <a:lstStyle/>
                    <a:p>
                      <a:pPr marL="0" algn="l" defTabSz="932742" rtl="0" eaLnBrk="1" latinLnBrk="0" hangingPunct="1"/>
                      <a:r>
                        <a:rPr lang="en-US" sz="1800" kern="1200" dirty="0"/>
                        <a:t>Easier. All records are in one location.</a:t>
                      </a:r>
                      <a:endParaRPr lang="en-US" sz="1800" kern="1200" dirty="0">
                        <a:solidFill>
                          <a:schemeClr val="dk1"/>
                        </a:solidFill>
                        <a:latin typeface="+mn-lt"/>
                        <a:ea typeface="+mn-ea"/>
                        <a:cs typeface="+mn-cs"/>
                      </a:endParaRPr>
                    </a:p>
                  </a:txBody>
                  <a:tcPr marL="24050" marR="24050" marT="12025" marB="12025" anchor="ctr"/>
                </a:tc>
                <a:tc>
                  <a:txBody>
                    <a:bodyPr/>
                    <a:lstStyle/>
                    <a:p>
                      <a:pPr marL="0" algn="l" defTabSz="932742" rtl="0" eaLnBrk="1" latinLnBrk="0" hangingPunct="1"/>
                      <a:r>
                        <a:rPr lang="en-US" sz="1800" kern="1200" dirty="0"/>
                        <a:t>Harder. Records are spread across multiple collaboration sites.</a:t>
                      </a:r>
                      <a:endParaRPr lang="en-US" sz="1800" kern="1200" dirty="0">
                        <a:solidFill>
                          <a:schemeClr val="dk1"/>
                        </a:solidFill>
                        <a:latin typeface="+mn-lt"/>
                        <a:ea typeface="+mn-ea"/>
                        <a:cs typeface="+mn-cs"/>
                      </a:endParaRPr>
                    </a:p>
                  </a:txBody>
                  <a:tcPr marL="24050" marR="24050" marT="12025" marB="12025" anchor="ctr"/>
                </a:tc>
              </a:tr>
              <a:tr h="524297">
                <a:tc>
                  <a:txBody>
                    <a:bodyPr/>
                    <a:lstStyle/>
                    <a:p>
                      <a:pPr marL="0" algn="l" defTabSz="932742" rtl="0" eaLnBrk="1" latinLnBrk="0" hangingPunct="1"/>
                      <a:r>
                        <a:rPr lang="en-US" sz="1800" kern="1200"/>
                        <a:t>Maintain all document versions as records</a:t>
                      </a:r>
                      <a:endParaRPr lang="en-US" sz="1800" kern="1200">
                        <a:solidFill>
                          <a:schemeClr val="dk1"/>
                        </a:solidFill>
                        <a:latin typeface="+mn-lt"/>
                        <a:ea typeface="+mn-ea"/>
                        <a:cs typeface="+mn-cs"/>
                      </a:endParaRPr>
                    </a:p>
                  </a:txBody>
                  <a:tcPr marL="24050" marR="24050" marT="12025" marB="12025" anchor="ctr"/>
                </a:tc>
                <a:tc>
                  <a:txBody>
                    <a:bodyPr/>
                    <a:lstStyle/>
                    <a:p>
                      <a:pPr marL="0" algn="l" defTabSz="932742" rtl="0" eaLnBrk="1" latinLnBrk="0" hangingPunct="1"/>
                      <a:r>
                        <a:rPr lang="en-US" sz="1800" kern="1200" dirty="0"/>
                        <a:t>The user must explicitly send each version of a document to the archive.</a:t>
                      </a:r>
                      <a:endParaRPr lang="en-US" sz="1800" kern="1200" dirty="0">
                        <a:solidFill>
                          <a:schemeClr val="dk1"/>
                        </a:solidFill>
                        <a:latin typeface="+mn-lt"/>
                        <a:ea typeface="+mn-ea"/>
                        <a:cs typeface="+mn-cs"/>
                      </a:endParaRPr>
                    </a:p>
                  </a:txBody>
                  <a:tcPr marL="24050" marR="24050" marT="12025" marB="12025" anchor="ctr"/>
                </a:tc>
                <a:tc>
                  <a:txBody>
                    <a:bodyPr/>
                    <a:lstStyle/>
                    <a:p>
                      <a:pPr marL="0" algn="l" defTabSz="932742" rtl="0" eaLnBrk="1" latinLnBrk="0" hangingPunct="1"/>
                      <a:r>
                        <a:rPr lang="en-US" sz="1800" kern="1200" dirty="0"/>
                        <a:t>Automatic, assuming versioning is turned on.</a:t>
                      </a:r>
                      <a:endParaRPr lang="en-US" sz="1800" kern="1200" dirty="0">
                        <a:solidFill>
                          <a:schemeClr val="dk1"/>
                        </a:solidFill>
                        <a:latin typeface="+mn-lt"/>
                        <a:ea typeface="+mn-ea"/>
                        <a:cs typeface="+mn-cs"/>
                      </a:endParaRPr>
                    </a:p>
                  </a:txBody>
                  <a:tcPr marL="24050" marR="24050" marT="12025" marB="12025" anchor="ctr"/>
                </a:tc>
              </a:tr>
            </a:tbl>
          </a:graphicData>
        </a:graphic>
      </p:graphicFrame>
    </p:spTree>
    <p:extLst>
      <p:ext uri="{BB962C8B-B14F-4D97-AF65-F5344CB8AC3E}">
        <p14:creationId xmlns:p14="http://schemas.microsoft.com/office/powerpoint/2010/main" val="472348954"/>
      </p:ext>
    </p:extLst>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In-Place vs. Records Center</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64843984"/>
              </p:ext>
            </p:extLst>
          </p:nvPr>
        </p:nvGraphicFramePr>
        <p:xfrm>
          <a:off x="503237" y="1439862"/>
          <a:ext cx="11049000" cy="3960730"/>
        </p:xfrm>
        <a:graphic>
          <a:graphicData uri="http://schemas.openxmlformats.org/drawingml/2006/table">
            <a:tbl>
              <a:tblPr>
                <a:tableStyleId>{D7AC3CCA-C797-4891-BE02-D94E43425B78}</a:tableStyleId>
              </a:tblPr>
              <a:tblGrid>
                <a:gridCol w="3683000"/>
                <a:gridCol w="3683000"/>
                <a:gridCol w="3683000"/>
              </a:tblGrid>
              <a:tr h="208038">
                <a:tc>
                  <a:txBody>
                    <a:bodyPr/>
                    <a:lstStyle/>
                    <a:p>
                      <a:pPr marL="0" algn="l" defTabSz="932742" rtl="0" eaLnBrk="1" latinLnBrk="0" hangingPunct="1"/>
                      <a:r>
                        <a:rPr lang="en-US" sz="1800" b="1" kern="1200" dirty="0"/>
                        <a:t>Factor </a:t>
                      </a:r>
                      <a:endParaRPr lang="en-US" sz="1800" b="1" kern="1200" dirty="0">
                        <a:solidFill>
                          <a:schemeClr val="dk1"/>
                        </a:solidFill>
                        <a:latin typeface="+mn-lt"/>
                        <a:ea typeface="+mn-ea"/>
                        <a:cs typeface="+mn-cs"/>
                      </a:endParaRPr>
                    </a:p>
                  </a:txBody>
                  <a:tcPr marL="24050" marR="24050" marT="12025" marB="12025" anchor="ctr"/>
                </a:tc>
                <a:tc>
                  <a:txBody>
                    <a:bodyPr/>
                    <a:lstStyle/>
                    <a:p>
                      <a:pPr marL="0" algn="l" defTabSz="932742" rtl="0" eaLnBrk="1" latinLnBrk="0" hangingPunct="1"/>
                      <a:r>
                        <a:rPr lang="en-US" sz="1800" b="1" kern="1200" dirty="0"/>
                        <a:t>Records archive </a:t>
                      </a:r>
                      <a:endParaRPr lang="en-US" sz="1800" b="1" kern="1200" dirty="0">
                        <a:solidFill>
                          <a:schemeClr val="dk1"/>
                        </a:solidFill>
                        <a:latin typeface="+mn-lt"/>
                        <a:ea typeface="+mn-ea"/>
                        <a:cs typeface="+mn-cs"/>
                      </a:endParaRPr>
                    </a:p>
                  </a:txBody>
                  <a:tcPr marL="24050" marR="24050" marT="12025" marB="12025" anchor="ctr"/>
                </a:tc>
                <a:tc>
                  <a:txBody>
                    <a:bodyPr/>
                    <a:lstStyle/>
                    <a:p>
                      <a:pPr marL="0" algn="l" defTabSz="932742" rtl="0" eaLnBrk="1" latinLnBrk="0" hangingPunct="1"/>
                      <a:r>
                        <a:rPr lang="en-US" sz="1800" b="1" kern="1200" dirty="0"/>
                        <a:t>In-place records </a:t>
                      </a:r>
                      <a:endParaRPr lang="en-US" sz="1800" b="1" kern="1200" dirty="0">
                        <a:solidFill>
                          <a:schemeClr val="dk1"/>
                        </a:solidFill>
                        <a:latin typeface="+mn-lt"/>
                        <a:ea typeface="+mn-ea"/>
                        <a:cs typeface="+mn-cs"/>
                      </a:endParaRPr>
                    </a:p>
                  </a:txBody>
                  <a:tcPr marL="24050" marR="24050" marT="12025" marB="12025" anchor="ctr"/>
                </a:tc>
              </a:tr>
              <a:tr h="682426">
                <a:tc>
                  <a:txBody>
                    <a:bodyPr/>
                    <a:lstStyle/>
                    <a:p>
                      <a:pPr marL="0" algn="l" defTabSz="932742" rtl="0" eaLnBrk="1" latinLnBrk="0" hangingPunct="1"/>
                      <a:r>
                        <a:rPr lang="en-US" sz="1800" kern="1200" dirty="0"/>
                        <a:t>Ease of locating information (for team collaborators)</a:t>
                      </a:r>
                      <a:endParaRPr lang="en-US" sz="1800" kern="1200" dirty="0">
                        <a:solidFill>
                          <a:schemeClr val="dk1"/>
                        </a:solidFill>
                        <a:latin typeface="+mn-lt"/>
                        <a:ea typeface="+mn-ea"/>
                        <a:cs typeface="+mn-cs"/>
                      </a:endParaRPr>
                    </a:p>
                  </a:txBody>
                  <a:tcPr marL="24050" marR="24050" marT="12025" marB="12025" anchor="ctr"/>
                </a:tc>
                <a:tc>
                  <a:txBody>
                    <a:bodyPr/>
                    <a:lstStyle/>
                    <a:p>
                      <a:pPr marL="0" algn="l" defTabSz="932742" rtl="0" eaLnBrk="1" latinLnBrk="0" hangingPunct="1"/>
                      <a:r>
                        <a:rPr lang="en-US" sz="1800" kern="1200" dirty="0"/>
                        <a:t>Harder, although a link to the document can be added to the collaboration site when the document becomes a record.</a:t>
                      </a:r>
                      <a:endParaRPr lang="en-US" sz="1800" kern="1200" dirty="0">
                        <a:solidFill>
                          <a:schemeClr val="dk1"/>
                        </a:solidFill>
                        <a:latin typeface="+mn-lt"/>
                        <a:ea typeface="+mn-ea"/>
                        <a:cs typeface="+mn-cs"/>
                      </a:endParaRPr>
                    </a:p>
                  </a:txBody>
                  <a:tcPr marL="24050" marR="24050" marT="12025" marB="12025" anchor="ctr"/>
                </a:tc>
                <a:tc>
                  <a:txBody>
                    <a:bodyPr/>
                    <a:lstStyle/>
                    <a:p>
                      <a:pPr marL="0" algn="l" defTabSz="932742" rtl="0" eaLnBrk="1" latinLnBrk="0" hangingPunct="1"/>
                      <a:r>
                        <a:rPr lang="en-US" sz="1800" kern="1200" dirty="0"/>
                        <a:t>Easier.</a:t>
                      </a:r>
                      <a:endParaRPr lang="en-US" sz="1800" kern="1200" dirty="0">
                        <a:solidFill>
                          <a:schemeClr val="dk1"/>
                        </a:solidFill>
                        <a:latin typeface="+mn-lt"/>
                        <a:ea typeface="+mn-ea"/>
                        <a:cs typeface="+mn-cs"/>
                      </a:endParaRPr>
                    </a:p>
                  </a:txBody>
                  <a:tcPr marL="24050" marR="24050" marT="12025" marB="12025" anchor="ctr"/>
                </a:tc>
              </a:tr>
              <a:tr h="682426">
                <a:tc>
                  <a:txBody>
                    <a:bodyPr/>
                    <a:lstStyle/>
                    <a:p>
                      <a:pPr marL="0" algn="l" defTabSz="932742" rtl="0" eaLnBrk="1" latinLnBrk="0" hangingPunct="1"/>
                      <a:r>
                        <a:rPr lang="en-US" sz="1800" kern="1200" dirty="0"/>
                        <a:t>Clutter of collaboration site</a:t>
                      </a:r>
                      <a:endParaRPr lang="en-US" sz="1800" kern="1200" dirty="0">
                        <a:solidFill>
                          <a:schemeClr val="dk1"/>
                        </a:solidFill>
                        <a:latin typeface="+mn-lt"/>
                        <a:ea typeface="+mn-ea"/>
                        <a:cs typeface="+mn-cs"/>
                      </a:endParaRPr>
                    </a:p>
                  </a:txBody>
                  <a:tcPr marL="24050" marR="24050" marT="12025" marB="12025" anchor="ctr"/>
                </a:tc>
                <a:tc>
                  <a:txBody>
                    <a:bodyPr/>
                    <a:lstStyle/>
                    <a:p>
                      <a:pPr marL="0" algn="l" defTabSz="932742" rtl="0" eaLnBrk="1" latinLnBrk="0" hangingPunct="1"/>
                      <a:r>
                        <a:rPr lang="en-US" sz="1800" kern="1200" dirty="0"/>
                        <a:t>Collaboration site contains only active documents.</a:t>
                      </a:r>
                      <a:endParaRPr lang="en-US" sz="1800" kern="1200" dirty="0">
                        <a:solidFill>
                          <a:schemeClr val="dk1"/>
                        </a:solidFill>
                        <a:latin typeface="+mn-lt"/>
                        <a:ea typeface="+mn-ea"/>
                        <a:cs typeface="+mn-cs"/>
                      </a:endParaRPr>
                    </a:p>
                  </a:txBody>
                  <a:tcPr marL="24050" marR="24050" marT="12025" marB="12025" anchor="ctr"/>
                </a:tc>
                <a:tc>
                  <a:txBody>
                    <a:bodyPr/>
                    <a:lstStyle/>
                    <a:p>
                      <a:pPr marL="0" algn="l" defTabSz="932742" rtl="0" eaLnBrk="1" latinLnBrk="0" hangingPunct="1"/>
                      <a:r>
                        <a:rPr lang="en-US" sz="1800" kern="1200" dirty="0"/>
                        <a:t>Collaboration site contains active and inactive documents (records), although you can create views to display only records.</a:t>
                      </a:r>
                      <a:endParaRPr lang="en-US" sz="1800" kern="1200" dirty="0">
                        <a:solidFill>
                          <a:schemeClr val="dk1"/>
                        </a:solidFill>
                        <a:latin typeface="+mn-lt"/>
                        <a:ea typeface="+mn-ea"/>
                        <a:cs typeface="+mn-cs"/>
                      </a:endParaRPr>
                    </a:p>
                  </a:txBody>
                  <a:tcPr marL="24050" marR="24050" marT="12025" marB="12025" anchor="ctr"/>
                </a:tc>
              </a:tr>
              <a:tr h="366167">
                <a:tc>
                  <a:txBody>
                    <a:bodyPr/>
                    <a:lstStyle/>
                    <a:p>
                      <a:pPr marL="0" algn="l" defTabSz="932742" rtl="0" eaLnBrk="1" latinLnBrk="0" hangingPunct="1"/>
                      <a:r>
                        <a:rPr lang="en-US" sz="1800" kern="1200"/>
                        <a:t>Ability to audit records</a:t>
                      </a:r>
                      <a:endParaRPr lang="en-US" sz="1800" kern="1200">
                        <a:solidFill>
                          <a:schemeClr val="dk1"/>
                        </a:solidFill>
                        <a:latin typeface="+mn-lt"/>
                        <a:ea typeface="+mn-ea"/>
                        <a:cs typeface="+mn-cs"/>
                      </a:endParaRPr>
                    </a:p>
                  </a:txBody>
                  <a:tcPr marL="24050" marR="24050" marT="12025" marB="12025" anchor="ctr"/>
                </a:tc>
                <a:tc>
                  <a:txBody>
                    <a:bodyPr/>
                    <a:lstStyle/>
                    <a:p>
                      <a:pPr marL="0" algn="l" defTabSz="932742" rtl="0" eaLnBrk="1" latinLnBrk="0" hangingPunct="1"/>
                      <a:r>
                        <a:rPr lang="en-US" sz="1800" kern="1200"/>
                        <a:t>Yes.</a:t>
                      </a:r>
                      <a:endParaRPr lang="en-US" sz="1800" kern="1200">
                        <a:solidFill>
                          <a:schemeClr val="dk1"/>
                        </a:solidFill>
                        <a:latin typeface="+mn-lt"/>
                        <a:ea typeface="+mn-ea"/>
                        <a:cs typeface="+mn-cs"/>
                      </a:endParaRPr>
                    </a:p>
                  </a:txBody>
                  <a:tcPr marL="24050" marR="24050" marT="12025" marB="12025" anchor="ctr"/>
                </a:tc>
                <a:tc>
                  <a:txBody>
                    <a:bodyPr/>
                    <a:lstStyle/>
                    <a:p>
                      <a:pPr marL="0" algn="l" defTabSz="932742" rtl="0" eaLnBrk="1" latinLnBrk="0" hangingPunct="1"/>
                      <a:r>
                        <a:rPr lang="en-US" sz="1800" kern="1200" dirty="0"/>
                        <a:t>Dependent on audit policy of the collaboration site.</a:t>
                      </a:r>
                      <a:endParaRPr lang="en-US" sz="1800" kern="1200" dirty="0">
                        <a:solidFill>
                          <a:schemeClr val="dk1"/>
                        </a:solidFill>
                        <a:latin typeface="+mn-lt"/>
                        <a:ea typeface="+mn-ea"/>
                        <a:cs typeface="+mn-cs"/>
                      </a:endParaRPr>
                    </a:p>
                  </a:txBody>
                  <a:tcPr marL="24050" marR="24050" marT="12025" marB="12025" anchor="ctr"/>
                </a:tc>
              </a:tr>
              <a:tr h="524297">
                <a:tc>
                  <a:txBody>
                    <a:bodyPr/>
                    <a:lstStyle/>
                    <a:p>
                      <a:pPr marL="0" algn="l" defTabSz="932742" rtl="0" eaLnBrk="1" latinLnBrk="0" hangingPunct="1"/>
                      <a:r>
                        <a:rPr lang="en-US" sz="1800" kern="1200"/>
                        <a:t>Administrative security</a:t>
                      </a:r>
                      <a:endParaRPr lang="en-US" sz="1800" kern="1200">
                        <a:solidFill>
                          <a:schemeClr val="dk1"/>
                        </a:solidFill>
                        <a:latin typeface="+mn-lt"/>
                        <a:ea typeface="+mn-ea"/>
                        <a:cs typeface="+mn-cs"/>
                      </a:endParaRPr>
                    </a:p>
                  </a:txBody>
                  <a:tcPr marL="24050" marR="24050" marT="12025" marB="12025" anchor="ctr"/>
                </a:tc>
                <a:tc>
                  <a:txBody>
                    <a:bodyPr/>
                    <a:lstStyle/>
                    <a:p>
                      <a:pPr marL="0" algn="l" defTabSz="932742" rtl="0" eaLnBrk="1" latinLnBrk="0" hangingPunct="1"/>
                      <a:r>
                        <a:rPr lang="en-US" sz="1800" kern="1200" dirty="0"/>
                        <a:t>A records manager can manage the records archive.</a:t>
                      </a:r>
                      <a:endParaRPr lang="en-US" sz="1800" kern="1200" dirty="0">
                        <a:solidFill>
                          <a:schemeClr val="dk1"/>
                        </a:solidFill>
                        <a:latin typeface="+mn-lt"/>
                        <a:ea typeface="+mn-ea"/>
                        <a:cs typeface="+mn-cs"/>
                      </a:endParaRPr>
                    </a:p>
                  </a:txBody>
                  <a:tcPr marL="24050" marR="24050" marT="12025" marB="12025" anchor="ctr"/>
                </a:tc>
                <a:tc>
                  <a:txBody>
                    <a:bodyPr/>
                    <a:lstStyle/>
                    <a:p>
                      <a:pPr marL="0" algn="l" defTabSz="932742" rtl="0" eaLnBrk="1" latinLnBrk="0" hangingPunct="1"/>
                      <a:r>
                        <a:rPr lang="en-US" sz="1800" kern="1200" dirty="0"/>
                        <a:t>Collaboration site administrators have permission to manage records and active documents</a:t>
                      </a:r>
                      <a:endParaRPr lang="en-US" sz="1800" kern="1200" dirty="0">
                        <a:solidFill>
                          <a:schemeClr val="dk1"/>
                        </a:solidFill>
                        <a:latin typeface="+mn-lt"/>
                        <a:ea typeface="+mn-ea"/>
                        <a:cs typeface="+mn-cs"/>
                      </a:endParaRPr>
                    </a:p>
                  </a:txBody>
                  <a:tcPr marL="24050" marR="24050" marT="12025" marB="12025" anchor="ctr"/>
                </a:tc>
              </a:tr>
            </a:tbl>
          </a:graphicData>
        </a:graphic>
      </p:graphicFrame>
    </p:spTree>
    <p:extLst>
      <p:ext uri="{BB962C8B-B14F-4D97-AF65-F5344CB8AC3E}">
        <p14:creationId xmlns:p14="http://schemas.microsoft.com/office/powerpoint/2010/main" val="2101734183"/>
      </p:ext>
    </p:extLst>
  </p:cSld>
  <p:clrMapOvr>
    <a:masterClrMapping/>
  </p:clrMapOvr>
  <p:transition>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In-Place vs. Records Center</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3817319760"/>
              </p:ext>
            </p:extLst>
          </p:nvPr>
        </p:nvGraphicFramePr>
        <p:xfrm>
          <a:off x="655637" y="1516062"/>
          <a:ext cx="10668000" cy="4227631"/>
        </p:xfrm>
        <a:graphic>
          <a:graphicData uri="http://schemas.openxmlformats.org/drawingml/2006/table">
            <a:tbl>
              <a:tblPr>
                <a:tableStyleId>{D7AC3CCA-C797-4891-BE02-D94E43425B78}</a:tableStyleId>
              </a:tblPr>
              <a:tblGrid>
                <a:gridCol w="3556000"/>
                <a:gridCol w="3556000"/>
                <a:gridCol w="3556000"/>
              </a:tblGrid>
              <a:tr h="376335">
                <a:tc>
                  <a:txBody>
                    <a:bodyPr/>
                    <a:lstStyle/>
                    <a:p>
                      <a:r>
                        <a:rPr lang="en-US" sz="2000" b="1" dirty="0"/>
                        <a:t>Factor </a:t>
                      </a:r>
                    </a:p>
                  </a:txBody>
                  <a:tcPr marL="55061" marR="55061" marT="27531" marB="27531" anchor="ctr"/>
                </a:tc>
                <a:tc>
                  <a:txBody>
                    <a:bodyPr/>
                    <a:lstStyle/>
                    <a:p>
                      <a:r>
                        <a:rPr lang="en-US" sz="2000" b="1" dirty="0"/>
                        <a:t>Records archive </a:t>
                      </a:r>
                    </a:p>
                  </a:txBody>
                  <a:tcPr marL="55061" marR="55061" marT="27531" marB="27531" anchor="ctr"/>
                </a:tc>
                <a:tc>
                  <a:txBody>
                    <a:bodyPr/>
                    <a:lstStyle/>
                    <a:p>
                      <a:r>
                        <a:rPr lang="en-US" sz="2000" b="1" dirty="0"/>
                        <a:t>In-place records </a:t>
                      </a:r>
                    </a:p>
                  </a:txBody>
                  <a:tcPr marL="55061" marR="55061" marT="27531" marB="27531" anchor="ctr"/>
                </a:tc>
              </a:tr>
              <a:tr h="942910">
                <a:tc>
                  <a:txBody>
                    <a:bodyPr/>
                    <a:lstStyle/>
                    <a:p>
                      <a:r>
                        <a:rPr lang="en-US" sz="2000"/>
                        <a:t>Number of sites to manage</a:t>
                      </a:r>
                    </a:p>
                  </a:txBody>
                  <a:tcPr marL="55061" marR="55061" marT="27531" marB="27531" anchor="ctr"/>
                </a:tc>
                <a:tc>
                  <a:txBody>
                    <a:bodyPr/>
                    <a:lstStyle/>
                    <a:p>
                      <a:r>
                        <a:rPr lang="en-US" sz="2000" dirty="0"/>
                        <a:t>More sites. </a:t>
                      </a:r>
                      <a:r>
                        <a:rPr lang="en-US" sz="2000" dirty="0" smtClean="0"/>
                        <a:t>Separate </a:t>
                      </a:r>
                      <a:r>
                        <a:rPr lang="en-US" sz="2000" dirty="0"/>
                        <a:t>archive in addition to collaboration sites.</a:t>
                      </a:r>
                    </a:p>
                  </a:txBody>
                  <a:tcPr marL="55061" marR="55061" marT="27531" marB="27531" anchor="ctr"/>
                </a:tc>
                <a:tc>
                  <a:txBody>
                    <a:bodyPr/>
                    <a:lstStyle/>
                    <a:p>
                      <a:r>
                        <a:rPr lang="en-US" sz="2000"/>
                        <a:t>Fewer sites.</a:t>
                      </a:r>
                    </a:p>
                  </a:txBody>
                  <a:tcPr marL="55061" marR="55061" marT="27531" marB="27531" anchor="ctr"/>
                </a:tc>
              </a:tr>
              <a:tr h="659622">
                <a:tc>
                  <a:txBody>
                    <a:bodyPr/>
                    <a:lstStyle/>
                    <a:p>
                      <a:r>
                        <a:rPr lang="en-US" sz="2000"/>
                        <a:t>Scalability</a:t>
                      </a:r>
                    </a:p>
                  </a:txBody>
                  <a:tcPr marL="55061" marR="55061" marT="27531" marB="27531" anchor="ctr"/>
                </a:tc>
                <a:tc>
                  <a:txBody>
                    <a:bodyPr/>
                    <a:lstStyle/>
                    <a:p>
                      <a:r>
                        <a:rPr lang="en-US" sz="2000"/>
                        <a:t>Relieves database size pressure on collaboration sites.</a:t>
                      </a:r>
                    </a:p>
                  </a:txBody>
                  <a:tcPr marL="55061" marR="55061" marT="27531" marB="27531" anchor="ctr"/>
                </a:tc>
                <a:tc>
                  <a:txBody>
                    <a:bodyPr/>
                    <a:lstStyle/>
                    <a:p>
                      <a:r>
                        <a:rPr lang="en-US" sz="2000"/>
                        <a:t>Maximum site collection size reached sooner.</a:t>
                      </a:r>
                    </a:p>
                  </a:txBody>
                  <a:tcPr marL="55061" marR="55061" marT="27531" marB="27531" anchor="ctr"/>
                </a:tc>
              </a:tr>
              <a:tr h="942910">
                <a:tc>
                  <a:txBody>
                    <a:bodyPr/>
                    <a:lstStyle/>
                    <a:p>
                      <a:r>
                        <a:rPr lang="en-US" sz="2000"/>
                        <a:t>Ease of administration</a:t>
                      </a:r>
                    </a:p>
                  </a:txBody>
                  <a:tcPr marL="55061" marR="55061" marT="27531" marB="27531" anchor="ctr"/>
                </a:tc>
                <a:tc>
                  <a:txBody>
                    <a:bodyPr/>
                    <a:lstStyle/>
                    <a:p>
                      <a:r>
                        <a:rPr lang="en-US" sz="2000"/>
                        <a:t>Separate site or farm for records.</a:t>
                      </a:r>
                    </a:p>
                  </a:txBody>
                  <a:tcPr marL="55061" marR="55061" marT="27531" marB="27531" anchor="ctr"/>
                </a:tc>
                <a:tc>
                  <a:txBody>
                    <a:bodyPr/>
                    <a:lstStyle/>
                    <a:p>
                      <a:r>
                        <a:rPr lang="en-US" sz="2000"/>
                        <a:t>No additional site provisioning work beyond what is already needed for the sites that have active documents.</a:t>
                      </a:r>
                    </a:p>
                  </a:txBody>
                  <a:tcPr marL="55061" marR="55061" marT="27531" marB="27531" anchor="ctr"/>
                </a:tc>
              </a:tr>
              <a:tr h="659622">
                <a:tc>
                  <a:txBody>
                    <a:bodyPr/>
                    <a:lstStyle/>
                    <a:p>
                      <a:r>
                        <a:rPr lang="en-US" sz="2000"/>
                        <a:t>Storage</a:t>
                      </a:r>
                    </a:p>
                  </a:txBody>
                  <a:tcPr marL="55061" marR="55061" marT="27531" marB="27531" anchor="ctr"/>
                </a:tc>
                <a:tc>
                  <a:txBody>
                    <a:bodyPr/>
                    <a:lstStyle/>
                    <a:p>
                      <a:r>
                        <a:rPr lang="en-US" sz="2000"/>
                        <a:t>Can store records on different storage medium.</a:t>
                      </a:r>
                    </a:p>
                  </a:txBody>
                  <a:tcPr marL="55061" marR="55061" marT="27531" marB="27531" anchor="ctr"/>
                </a:tc>
                <a:tc>
                  <a:txBody>
                    <a:bodyPr/>
                    <a:lstStyle/>
                    <a:p>
                      <a:r>
                        <a:rPr lang="en-US" sz="2000" dirty="0"/>
                        <a:t>Active documents and records stored together.</a:t>
                      </a:r>
                    </a:p>
                  </a:txBody>
                  <a:tcPr marL="55061" marR="55061" marT="27531" marB="27531" anchor="ctr"/>
                </a:tc>
              </a:tr>
            </a:tbl>
          </a:graphicData>
        </a:graphic>
      </p:graphicFrame>
    </p:spTree>
    <p:extLst>
      <p:ext uri="{BB962C8B-B14F-4D97-AF65-F5344CB8AC3E}">
        <p14:creationId xmlns:p14="http://schemas.microsoft.com/office/powerpoint/2010/main" val="2177900169"/>
      </p:ext>
    </p:extLst>
  </p:cSld>
  <p:clrMapOvr>
    <a:masterClrMapping/>
  </p:clrMapOvr>
  <p:transition>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000" dirty="0" smtClean="0"/>
              <a:t>Demo:  SharePoint 2013: In-Place </a:t>
            </a:r>
            <a:r>
              <a:rPr lang="en-US" sz="4000" dirty="0" err="1" smtClean="0"/>
              <a:t>vs</a:t>
            </a:r>
            <a:r>
              <a:rPr lang="en-US" sz="4000" dirty="0" smtClean="0"/>
              <a:t> Using a Records Center</a:t>
            </a:r>
            <a:endParaRPr lang="en-US" sz="4000" dirty="0"/>
          </a:p>
        </p:txBody>
      </p:sp>
      <p:sp>
        <p:nvSpPr>
          <p:cNvPr id="5" name="Text Placeholder 4"/>
          <p:cNvSpPr>
            <a:spLocks noGrp="1"/>
          </p:cNvSpPr>
          <p:nvPr>
            <p:ph type="body" sz="quarter" idx="12"/>
          </p:nvPr>
        </p:nvSpPr>
        <p:spPr/>
        <p:txBody>
          <a:bodyPr/>
          <a:lstStyle/>
          <a:p>
            <a:pPr lvl="0"/>
            <a:endParaRPr lang="en-US" sz="2000" spc="-51" dirty="0"/>
          </a:p>
        </p:txBody>
      </p:sp>
    </p:spTree>
    <p:extLst>
      <p:ext uri="{BB962C8B-B14F-4D97-AF65-F5344CB8AC3E}">
        <p14:creationId xmlns:p14="http://schemas.microsoft.com/office/powerpoint/2010/main" val="3856945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3" descr="\\MAGNUM\Projects\Microsoft\Cloud Power FY12\Design\ICONS_PNG\Document.png"/>
          <p:cNvPicPr>
            <a:picLocks noChangeAspect="1" noChangeArrowheads="1"/>
          </p:cNvPicPr>
          <p:nvPr/>
        </p:nvPicPr>
        <p:blipFill>
          <a:blip r:embed="rId3" cstate="print">
            <a:lum bright="100000"/>
          </a:blip>
          <a:stretch>
            <a:fillRect/>
          </a:stretch>
        </p:blipFill>
        <p:spPr bwMode="auto">
          <a:xfrm>
            <a:off x="9952037" y="2963862"/>
            <a:ext cx="1865207" cy="1865207"/>
          </a:xfrm>
          <a:prstGeom prst="rect">
            <a:avLst/>
          </a:prstGeom>
          <a:solidFill>
            <a:schemeClr val="accent1"/>
          </a:solidFill>
        </p:spPr>
      </p:pic>
      <p:sp>
        <p:nvSpPr>
          <p:cNvPr id="7" name="Rectangle 6"/>
          <p:cNvSpPr/>
          <p:nvPr/>
        </p:nvSpPr>
        <p:spPr bwMode="auto">
          <a:xfrm>
            <a:off x="2501" y="-1"/>
            <a:ext cx="5438566" cy="6994525"/>
          </a:xfrm>
          <a:prstGeom prst="rect">
            <a:avLst/>
          </a:prstGeom>
          <a:solidFill>
            <a:schemeClr val="accent6"/>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a:solidFill>
                  <a:schemeClr val="bg1"/>
                </a:solidFill>
              </a:rPr>
              <a:t>7</a:t>
            </a:r>
            <a:r>
              <a:rPr lang="en-US" sz="4896" dirty="0" smtClean="0">
                <a:solidFill>
                  <a:schemeClr val="bg1"/>
                </a:solidFill>
              </a:rPr>
              <a:t>. Plan How </a:t>
            </a:r>
            <a:br>
              <a:rPr lang="en-US" sz="4896" dirty="0" smtClean="0">
                <a:solidFill>
                  <a:schemeClr val="bg1"/>
                </a:solidFill>
              </a:rPr>
            </a:br>
            <a:r>
              <a:rPr lang="en-US" sz="4896" dirty="0" smtClean="0">
                <a:solidFill>
                  <a:schemeClr val="bg1"/>
                </a:solidFill>
              </a:rPr>
              <a:t>Content Becomes</a:t>
            </a:r>
            <a:br>
              <a:rPr lang="en-US" sz="4896" dirty="0" smtClean="0">
                <a:solidFill>
                  <a:schemeClr val="bg1"/>
                </a:solidFill>
              </a:rPr>
            </a:br>
            <a:r>
              <a:rPr lang="en-US" sz="4896" dirty="0" smtClean="0">
                <a:solidFill>
                  <a:schemeClr val="bg1"/>
                </a:solidFill>
              </a:rPr>
              <a:t>Records</a:t>
            </a:r>
            <a:endParaRPr lang="en-US" sz="4896" dirty="0">
              <a:solidFill>
                <a:schemeClr val="bg1"/>
              </a:solidFill>
            </a:endParaRPr>
          </a:p>
        </p:txBody>
      </p:sp>
      <p:sp>
        <p:nvSpPr>
          <p:cNvPr id="8" name="Freeform 128"/>
          <p:cNvSpPr>
            <a:spLocks noEditPoints="1"/>
          </p:cNvSpPr>
          <p:nvPr/>
        </p:nvSpPr>
        <p:spPr bwMode="black">
          <a:xfrm>
            <a:off x="1951037" y="3135154"/>
            <a:ext cx="1143000" cy="1047908"/>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9" name="Rectangle 8"/>
          <p:cNvSpPr/>
          <p:nvPr/>
        </p:nvSpPr>
        <p:spPr bwMode="auto">
          <a:xfrm>
            <a:off x="7383361" y="147397"/>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7383361" y="144465"/>
            <a:ext cx="1143000" cy="1143000"/>
          </a:xfrm>
          <a:prstGeom prst="rect">
            <a:avLst/>
          </a:prstGeom>
          <a:solidFill>
            <a:srgbClr val="FFB9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8678761" y="144463"/>
            <a:ext cx="1067043" cy="1143001"/>
          </a:xfrm>
          <a:prstGeom prst="rect">
            <a:avLst/>
          </a:prstGeom>
          <a:solidFill>
            <a:srgbClr val="FF8C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9952281" y="144462"/>
            <a:ext cx="1012479" cy="1143001"/>
          </a:xfrm>
          <a:prstGeom prst="rect">
            <a:avLst/>
          </a:prstGeom>
          <a:solidFill>
            <a:srgbClr val="EB3C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13"/>
          <p:cNvSpPr/>
          <p:nvPr/>
        </p:nvSpPr>
        <p:spPr bwMode="auto">
          <a:xfrm>
            <a:off x="11171237" y="144462"/>
            <a:ext cx="1088924" cy="1143001"/>
          </a:xfrm>
          <a:prstGeom prst="rect">
            <a:avLst/>
          </a:prstGeom>
          <a:solidFill>
            <a:schemeClr val="accent6"/>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pic>
        <p:nvPicPr>
          <p:cNvPr id="15" name="Picture 15" descr="paper-lock"/>
          <p:cNvPicPr>
            <a:picLocks noChangeAspect="1" noChangeArrowheads="1"/>
          </p:cNvPicPr>
          <p:nvPr/>
        </p:nvPicPr>
        <p:blipFill>
          <a:blip r:embed="rId4">
            <a:lum bright="100000"/>
          </a:blip>
          <a:srcRect/>
          <a:stretch>
            <a:fillRect/>
          </a:stretch>
        </p:blipFill>
        <p:spPr bwMode="auto">
          <a:xfrm>
            <a:off x="10256859" y="3151238"/>
            <a:ext cx="1433135" cy="1624894"/>
          </a:xfrm>
          <a:prstGeom prst="rect">
            <a:avLst/>
          </a:prstGeom>
          <a:solidFill>
            <a:schemeClr val="accent1"/>
          </a:solidFill>
        </p:spPr>
      </p:pic>
      <p:pic>
        <p:nvPicPr>
          <p:cNvPr id="16" name="Picture 3" descr="\\MAGNUM\Projects\Microsoft\Cloud Power FY12\Design\ICONS_PNG\Document.png"/>
          <p:cNvPicPr>
            <a:picLocks noChangeAspect="1" noChangeArrowheads="1"/>
          </p:cNvPicPr>
          <p:nvPr/>
        </p:nvPicPr>
        <p:blipFill>
          <a:blip r:embed="rId3" cstate="print">
            <a:lum bright="100000"/>
          </a:blip>
          <a:stretch>
            <a:fillRect/>
          </a:stretch>
        </p:blipFill>
        <p:spPr bwMode="auto">
          <a:xfrm>
            <a:off x="6095855" y="2892090"/>
            <a:ext cx="1865207" cy="1865207"/>
          </a:xfrm>
          <a:prstGeom prst="rect">
            <a:avLst/>
          </a:prstGeom>
          <a:solidFill>
            <a:schemeClr val="accent1"/>
          </a:solidFill>
        </p:spPr>
      </p:pic>
      <p:sp>
        <p:nvSpPr>
          <p:cNvPr id="3" name="Right Arrow 2"/>
          <p:cNvSpPr/>
          <p:nvPr/>
        </p:nvSpPr>
        <p:spPr bwMode="auto">
          <a:xfrm>
            <a:off x="8069161" y="3189340"/>
            <a:ext cx="1806676" cy="1270706"/>
          </a:xfrm>
          <a:prstGeom prst="right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889529245"/>
      </p:ext>
    </p:extLst>
  </p:cSld>
  <p:clrMapOvr>
    <a:masterClrMapping/>
  </p:clrMapOvr>
  <p:transition spd="slow">
    <p:push/>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0"/>
            <a:ext cx="12433974" cy="1212849"/>
          </a:xfrm>
          <a:prstGeom prst="rect">
            <a:avLst/>
          </a:prstGeom>
          <a:solidFill>
            <a:schemeClr val="accent6"/>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a:solidFill>
                  <a:schemeClr val="bg1"/>
                </a:solidFill>
              </a:rPr>
              <a:t>7</a:t>
            </a:r>
            <a:r>
              <a:rPr lang="en-US" sz="4896" dirty="0" smtClean="0">
                <a:solidFill>
                  <a:schemeClr val="bg1"/>
                </a:solidFill>
              </a:rPr>
              <a:t>. Plan How Content Becomes a Record</a:t>
            </a:r>
            <a:endParaRPr lang="en-US" sz="4896" dirty="0">
              <a:solidFill>
                <a:schemeClr val="bg1"/>
              </a:solidFill>
            </a:endParaRPr>
          </a:p>
        </p:txBody>
      </p:sp>
      <p:sp>
        <p:nvSpPr>
          <p:cNvPr id="5" name="Rectangle 4"/>
          <p:cNvSpPr/>
          <p:nvPr/>
        </p:nvSpPr>
        <p:spPr>
          <a:xfrm>
            <a:off x="579437" y="1541514"/>
            <a:ext cx="10896600" cy="5016758"/>
          </a:xfrm>
          <a:prstGeom prst="rect">
            <a:avLst/>
          </a:prstGeom>
        </p:spPr>
        <p:txBody>
          <a:bodyPr wrap="square">
            <a:spAutoFit/>
          </a:bodyPr>
          <a:lstStyle/>
          <a:p>
            <a:r>
              <a:rPr lang="en-US" sz="3200" dirty="0">
                <a:solidFill>
                  <a:srgbClr val="505050"/>
                </a:solidFill>
              </a:rPr>
              <a:t>You can use the following techniques convert active documents to records:</a:t>
            </a:r>
          </a:p>
          <a:p>
            <a:pPr marL="457200" indent="-457200">
              <a:buFont typeface="Arial" panose="020B0604020202020204" pitchFamily="34" charset="0"/>
              <a:buChar char="•"/>
            </a:pPr>
            <a:r>
              <a:rPr lang="en-US" sz="3200" dirty="0">
                <a:solidFill>
                  <a:srgbClr val="505050"/>
                </a:solidFill>
              </a:rPr>
              <a:t>Manually declaring a document to be a record.</a:t>
            </a:r>
          </a:p>
          <a:p>
            <a:pPr marL="457200" indent="-457200">
              <a:buFont typeface="Arial" panose="020B0604020202020204" pitchFamily="34" charset="0"/>
              <a:buChar char="•"/>
            </a:pPr>
            <a:r>
              <a:rPr lang="en-US" sz="3200" dirty="0" smtClean="0">
                <a:solidFill>
                  <a:srgbClr val="505050"/>
                </a:solidFill>
              </a:rPr>
              <a:t>Defining </a:t>
            </a:r>
            <a:r>
              <a:rPr lang="en-US" sz="3200" dirty="0">
                <a:solidFill>
                  <a:srgbClr val="505050"/>
                </a:solidFill>
              </a:rPr>
              <a:t>a policy that declares a document to be a record or sends a document to a Records Center site at a specified time.</a:t>
            </a:r>
          </a:p>
          <a:p>
            <a:pPr marL="457200" indent="-457200">
              <a:buFont typeface="Arial" panose="020B0604020202020204" pitchFamily="34" charset="0"/>
              <a:buChar char="•"/>
            </a:pPr>
            <a:r>
              <a:rPr lang="en-US" sz="3200" dirty="0">
                <a:solidFill>
                  <a:srgbClr val="505050"/>
                </a:solidFill>
              </a:rPr>
              <a:t>Creating a workflow that sends a document to a Records Center site.</a:t>
            </a:r>
          </a:p>
          <a:p>
            <a:pPr marL="457200" indent="-457200">
              <a:buFont typeface="Arial" panose="020B0604020202020204" pitchFamily="34" charset="0"/>
              <a:buChar char="•"/>
            </a:pPr>
            <a:r>
              <a:rPr lang="en-US" sz="3200" dirty="0">
                <a:solidFill>
                  <a:srgbClr val="505050"/>
                </a:solidFill>
              </a:rPr>
              <a:t>Using a custom solution that is based on the SharePoint object model</a:t>
            </a:r>
            <a:r>
              <a:rPr lang="en-US" sz="3200" dirty="0" smtClean="0">
                <a:solidFill>
                  <a:srgbClr val="505050"/>
                </a:solidFill>
              </a:rPr>
              <a:t>.</a:t>
            </a:r>
          </a:p>
        </p:txBody>
      </p:sp>
    </p:spTree>
    <p:extLst>
      <p:ext uri="{BB962C8B-B14F-4D97-AF65-F5344CB8AC3E}">
        <p14:creationId xmlns:p14="http://schemas.microsoft.com/office/powerpoint/2010/main" val="75438504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0"/>
            <a:ext cx="12433974" cy="1212849"/>
          </a:xfrm>
          <a:prstGeom prst="rect">
            <a:avLst/>
          </a:prstGeom>
          <a:solidFill>
            <a:schemeClr val="accent6"/>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a:solidFill>
                  <a:schemeClr val="bg1"/>
                </a:solidFill>
              </a:rPr>
              <a:t>7</a:t>
            </a:r>
            <a:r>
              <a:rPr lang="en-US" sz="4896" dirty="0" smtClean="0">
                <a:solidFill>
                  <a:schemeClr val="bg1"/>
                </a:solidFill>
              </a:rPr>
              <a:t>. Plan How Content Becomes a Record</a:t>
            </a:r>
            <a:endParaRPr lang="en-US" sz="4896" dirty="0">
              <a:solidFill>
                <a:schemeClr val="bg1"/>
              </a:solidFill>
            </a:endParaRPr>
          </a:p>
        </p:txBody>
      </p:sp>
      <p:sp>
        <p:nvSpPr>
          <p:cNvPr id="4" name="Rectangle 3"/>
          <p:cNvSpPr/>
          <p:nvPr/>
        </p:nvSpPr>
        <p:spPr>
          <a:xfrm>
            <a:off x="579437" y="1668462"/>
            <a:ext cx="10956924" cy="4832092"/>
          </a:xfrm>
          <a:prstGeom prst="rect">
            <a:avLst/>
          </a:prstGeom>
        </p:spPr>
        <p:txBody>
          <a:bodyPr wrap="square">
            <a:spAutoFit/>
          </a:bodyPr>
          <a:lstStyle/>
          <a:p>
            <a:pPr marL="342900" indent="-342900">
              <a:buFont typeface="Arial" panose="020B0604020202020204" pitchFamily="34" charset="0"/>
              <a:buChar char="•"/>
            </a:pPr>
            <a:r>
              <a:rPr lang="en-US" sz="2800" dirty="0" smtClean="0">
                <a:solidFill>
                  <a:srgbClr val="505050"/>
                </a:solidFill>
              </a:rPr>
              <a:t>Is compliance </a:t>
            </a:r>
            <a:r>
              <a:rPr lang="en-US" sz="2800" dirty="0">
                <a:solidFill>
                  <a:srgbClr val="505050"/>
                </a:solidFill>
              </a:rPr>
              <a:t>enforced or voluntary?</a:t>
            </a:r>
          </a:p>
          <a:p>
            <a:pPr marL="342900" indent="-342900">
              <a:buFont typeface="Arial" panose="020B0604020202020204" pitchFamily="34" charset="0"/>
              <a:buChar char="•"/>
            </a:pPr>
            <a:r>
              <a:rPr lang="en-US" sz="2800" dirty="0">
                <a:solidFill>
                  <a:srgbClr val="505050"/>
                </a:solidFill>
              </a:rPr>
              <a:t>Can you depend on the cooperation of users in your organization to comply with records management processes? In general, avoid manual processes. However, where they are needed, create suitable training and monitoring to make sure that team compliance.</a:t>
            </a:r>
          </a:p>
          <a:p>
            <a:pPr marL="342900" indent="-342900">
              <a:buFont typeface="Arial" panose="020B0604020202020204" pitchFamily="34" charset="0"/>
              <a:buChar char="•"/>
            </a:pPr>
            <a:r>
              <a:rPr lang="en-US" sz="2800" dirty="0">
                <a:solidFill>
                  <a:srgbClr val="505050"/>
                </a:solidFill>
              </a:rPr>
              <a:t>Will content be stored on SharePoint Server 2013 document management servers?</a:t>
            </a:r>
          </a:p>
          <a:p>
            <a:pPr marL="342900" indent="-342900">
              <a:buFont typeface="Arial" panose="020B0604020202020204" pitchFamily="34" charset="0"/>
              <a:buChar char="•"/>
            </a:pPr>
            <a:r>
              <a:rPr lang="en-US" sz="2800" dirty="0">
                <a:solidFill>
                  <a:srgbClr val="505050"/>
                </a:solidFill>
              </a:rPr>
              <a:t>Are you maintaining physical content? </a:t>
            </a:r>
            <a:r>
              <a:rPr lang="en-US" sz="2800" dirty="0" smtClean="0">
                <a:solidFill>
                  <a:srgbClr val="505050"/>
                </a:solidFill>
              </a:rPr>
              <a:t>If </a:t>
            </a:r>
            <a:r>
              <a:rPr lang="en-US" sz="2800" dirty="0">
                <a:solidFill>
                  <a:srgbClr val="505050"/>
                </a:solidFill>
              </a:rPr>
              <a:t>no electronic version of a paper document exists, </a:t>
            </a:r>
            <a:r>
              <a:rPr lang="en-US" sz="2800" dirty="0" smtClean="0">
                <a:solidFill>
                  <a:srgbClr val="505050"/>
                </a:solidFill>
              </a:rPr>
              <a:t>track </a:t>
            </a:r>
            <a:r>
              <a:rPr lang="en-US" sz="2800" dirty="0">
                <a:solidFill>
                  <a:srgbClr val="505050"/>
                </a:solidFill>
              </a:rPr>
              <a:t>the item by using a list that has associated policies and workflows.</a:t>
            </a:r>
          </a:p>
        </p:txBody>
      </p:sp>
    </p:spTree>
    <p:extLst>
      <p:ext uri="{BB962C8B-B14F-4D97-AF65-F5344CB8AC3E}">
        <p14:creationId xmlns:p14="http://schemas.microsoft.com/office/powerpoint/2010/main" val="538394055"/>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0"/>
            <a:ext cx="12433974" cy="1212849"/>
          </a:xfrm>
          <a:prstGeom prst="rect">
            <a:avLst/>
          </a:prstGeom>
          <a:solidFill>
            <a:schemeClr val="accent6"/>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a:solidFill>
                  <a:schemeClr val="bg1"/>
                </a:solidFill>
              </a:rPr>
              <a:t>7</a:t>
            </a:r>
            <a:r>
              <a:rPr lang="en-US" sz="4896" dirty="0" smtClean="0">
                <a:solidFill>
                  <a:schemeClr val="bg1"/>
                </a:solidFill>
              </a:rPr>
              <a:t>. Plan How Content Becomes a Record</a:t>
            </a:r>
            <a:endParaRPr lang="en-US" sz="4896" dirty="0">
              <a:solidFill>
                <a:schemeClr val="bg1"/>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806699624"/>
              </p:ext>
            </p:extLst>
          </p:nvPr>
        </p:nvGraphicFramePr>
        <p:xfrm>
          <a:off x="655637" y="1592262"/>
          <a:ext cx="11201400" cy="4952999"/>
        </p:xfrm>
        <a:graphic>
          <a:graphicData uri="http://schemas.openxmlformats.org/drawingml/2006/table">
            <a:tbl>
              <a:tblPr>
                <a:tableStyleId>{D7AC3CCA-C797-4891-BE02-D94E43425B78}</a:tableStyleId>
              </a:tblPr>
              <a:tblGrid>
                <a:gridCol w="1905000"/>
                <a:gridCol w="2575560"/>
                <a:gridCol w="1920240"/>
                <a:gridCol w="2209800"/>
                <a:gridCol w="2590800"/>
              </a:tblGrid>
              <a:tr h="310376">
                <a:tc>
                  <a:txBody>
                    <a:bodyPr/>
                    <a:lstStyle/>
                    <a:p>
                      <a:r>
                        <a:rPr lang="en-US" sz="1800" b="1" dirty="0"/>
                        <a:t>Documents </a:t>
                      </a:r>
                    </a:p>
                  </a:txBody>
                  <a:tcPr marL="32190" marR="32190" marT="16095" marB="16095" anchor="ctr"/>
                </a:tc>
                <a:tc>
                  <a:txBody>
                    <a:bodyPr/>
                    <a:lstStyle/>
                    <a:p>
                      <a:r>
                        <a:rPr lang="en-US" sz="1800" b="1" dirty="0"/>
                        <a:t>Description </a:t>
                      </a:r>
                    </a:p>
                  </a:txBody>
                  <a:tcPr marL="32190" marR="32190" marT="16095" marB="16095" anchor="ctr"/>
                </a:tc>
                <a:tc>
                  <a:txBody>
                    <a:bodyPr/>
                    <a:lstStyle/>
                    <a:p>
                      <a:r>
                        <a:rPr lang="en-US" sz="1800" b="1"/>
                        <a:t>Media </a:t>
                      </a:r>
                    </a:p>
                  </a:txBody>
                  <a:tcPr marL="32190" marR="32190" marT="16095" marB="16095" anchor="ctr"/>
                </a:tc>
                <a:tc>
                  <a:txBody>
                    <a:bodyPr/>
                    <a:lstStyle/>
                    <a:p>
                      <a:r>
                        <a:rPr lang="en-US" sz="1800" b="1"/>
                        <a:t>Source location </a:t>
                      </a:r>
                    </a:p>
                  </a:txBody>
                  <a:tcPr marL="32190" marR="32190" marT="16095" marB="16095" anchor="ctr"/>
                </a:tc>
                <a:tc>
                  <a:txBody>
                    <a:bodyPr/>
                    <a:lstStyle/>
                    <a:p>
                      <a:r>
                        <a:rPr lang="en-US" sz="1800" b="1" dirty="0"/>
                        <a:t>Becomes a record... </a:t>
                      </a:r>
                    </a:p>
                  </a:txBody>
                  <a:tcPr marL="32190" marR="32190" marT="16095" marB="16095" anchor="ctr"/>
                </a:tc>
              </a:tr>
              <a:tr h="773342">
                <a:tc>
                  <a:txBody>
                    <a:bodyPr/>
                    <a:lstStyle/>
                    <a:p>
                      <a:r>
                        <a:rPr lang="en-US" sz="1600" dirty="0"/>
                        <a:t>Benefit plan</a:t>
                      </a:r>
                    </a:p>
                  </a:txBody>
                  <a:tcPr marL="32190" marR="32190" marT="16095" marB="16095" anchor="ctr"/>
                </a:tc>
                <a:tc>
                  <a:txBody>
                    <a:bodyPr/>
                    <a:lstStyle/>
                    <a:p>
                      <a:r>
                        <a:rPr lang="en-US" sz="1600"/>
                        <a:t>Description of employee benefit plan.</a:t>
                      </a:r>
                    </a:p>
                  </a:txBody>
                  <a:tcPr marL="32190" marR="32190" marT="16095" marB="16095" anchor="ctr"/>
                </a:tc>
                <a:tc>
                  <a:txBody>
                    <a:bodyPr/>
                    <a:lstStyle/>
                    <a:p>
                      <a:r>
                        <a:rPr lang="en-US" sz="1600"/>
                        <a:t>Web pages</a:t>
                      </a:r>
                    </a:p>
                  </a:txBody>
                  <a:tcPr marL="32190" marR="32190" marT="16095" marB="16095" anchor="ctr"/>
                </a:tc>
                <a:tc>
                  <a:txBody>
                    <a:bodyPr/>
                    <a:lstStyle/>
                    <a:p>
                      <a:r>
                        <a:rPr lang="en-US" sz="1600"/>
                        <a:t>SharePoint Server 2013 document library</a:t>
                      </a:r>
                    </a:p>
                  </a:txBody>
                  <a:tcPr marL="32190" marR="32190" marT="16095" marB="16095" anchor="ctr"/>
                </a:tc>
                <a:tc>
                  <a:txBody>
                    <a:bodyPr/>
                    <a:lstStyle/>
                    <a:p>
                      <a:r>
                        <a:rPr lang="en-US" sz="1600"/>
                        <a:t>Using a custom workflow associated with expiration policy</a:t>
                      </a:r>
                    </a:p>
                  </a:txBody>
                  <a:tcPr marL="32190" marR="32190" marT="16095" marB="16095" anchor="ctr"/>
                </a:tc>
              </a:tr>
              <a:tr h="1514088">
                <a:tc>
                  <a:txBody>
                    <a:bodyPr/>
                    <a:lstStyle/>
                    <a:p>
                      <a:r>
                        <a:rPr lang="en-US" sz="1600"/>
                        <a:t>Insurance plan</a:t>
                      </a:r>
                    </a:p>
                  </a:txBody>
                  <a:tcPr marL="32190" marR="32190" marT="16095" marB="16095" anchor="ctr"/>
                </a:tc>
                <a:tc>
                  <a:txBody>
                    <a:bodyPr/>
                    <a:lstStyle/>
                    <a:p>
                      <a:r>
                        <a:rPr lang="en-US" sz="1600"/>
                        <a:t>Description of employee insurance plan.</a:t>
                      </a:r>
                    </a:p>
                  </a:txBody>
                  <a:tcPr marL="32190" marR="32190" marT="16095" marB="16095" anchor="ctr"/>
                </a:tc>
                <a:tc>
                  <a:txBody>
                    <a:bodyPr/>
                    <a:lstStyle/>
                    <a:p>
                      <a:r>
                        <a:rPr lang="en-US" sz="1600"/>
                        <a:t>Print</a:t>
                      </a:r>
                    </a:p>
                  </a:txBody>
                  <a:tcPr marL="32190" marR="32190" marT="16095" marB="16095" anchor="ctr"/>
                </a:tc>
                <a:tc>
                  <a:txBody>
                    <a:bodyPr/>
                    <a:lstStyle/>
                    <a:p>
                      <a:r>
                        <a:rPr lang="en-US" sz="1600"/>
                        <a:t>Physical document associated with list item in SharePoint Server 2013</a:t>
                      </a:r>
                    </a:p>
                  </a:txBody>
                  <a:tcPr marL="32190" marR="32190" marT="16095" marB="16095" anchor="ctr"/>
                </a:tc>
                <a:tc>
                  <a:txBody>
                    <a:bodyPr/>
                    <a:lstStyle/>
                    <a:p>
                      <a:r>
                        <a:rPr lang="en-US" sz="1600"/>
                        <a:t>By sending it to a physical vault and creating a list item in the Records Center site to track (using a barcode)</a:t>
                      </a:r>
                    </a:p>
                  </a:txBody>
                  <a:tcPr marL="32190" marR="32190" marT="16095" marB="16095" anchor="ctr"/>
                </a:tc>
              </a:tr>
              <a:tr h="956797">
                <a:tc>
                  <a:txBody>
                    <a:bodyPr/>
                    <a:lstStyle/>
                    <a:p>
                      <a:r>
                        <a:rPr lang="en-US" sz="1600"/>
                        <a:t>Payroll timesheets</a:t>
                      </a:r>
                    </a:p>
                  </a:txBody>
                  <a:tcPr marL="32190" marR="32190" marT="16095" marB="16095" anchor="ctr"/>
                </a:tc>
                <a:tc>
                  <a:txBody>
                    <a:bodyPr/>
                    <a:lstStyle/>
                    <a:p>
                      <a:r>
                        <a:rPr lang="en-US" sz="1600"/>
                        <a:t>Summaries of hours worked, overtime, and salaries paid.</a:t>
                      </a:r>
                    </a:p>
                  </a:txBody>
                  <a:tcPr marL="32190" marR="32190" marT="16095" marB="16095" anchor="ctr"/>
                </a:tc>
                <a:tc>
                  <a:txBody>
                    <a:bodyPr/>
                    <a:lstStyle/>
                    <a:p>
                      <a:r>
                        <a:rPr lang="en-US" sz="1600"/>
                        <a:t>Electronic documents</a:t>
                      </a:r>
                    </a:p>
                  </a:txBody>
                  <a:tcPr marL="32190" marR="32190" marT="16095" marB="16095" anchor="ctr"/>
                </a:tc>
                <a:tc>
                  <a:txBody>
                    <a:bodyPr/>
                    <a:lstStyle/>
                    <a:p>
                      <a:r>
                        <a:rPr lang="en-US" sz="1600"/>
                        <a:t>Payroll records server not based on SharePoint Server 2013</a:t>
                      </a:r>
                    </a:p>
                  </a:txBody>
                  <a:tcPr marL="32190" marR="32190" marT="16095" marB="16095" anchor="ctr"/>
                </a:tc>
                <a:tc>
                  <a:txBody>
                    <a:bodyPr/>
                    <a:lstStyle/>
                    <a:p>
                      <a:r>
                        <a:rPr lang="en-US" sz="1600"/>
                        <a:t>Using a custom program</a:t>
                      </a:r>
                    </a:p>
                  </a:txBody>
                  <a:tcPr marL="32190" marR="32190" marT="16095" marB="16095" anchor="ctr"/>
                </a:tc>
              </a:tr>
              <a:tr h="1398396">
                <a:tc>
                  <a:txBody>
                    <a:bodyPr/>
                    <a:lstStyle/>
                    <a:p>
                      <a:r>
                        <a:rPr lang="en-US" sz="1600" dirty="0"/>
                        <a:t>Product development files</a:t>
                      </a:r>
                    </a:p>
                  </a:txBody>
                  <a:tcPr marL="32190" marR="32190" marT="16095" marB="16095" anchor="ctr"/>
                </a:tc>
                <a:tc>
                  <a:txBody>
                    <a:bodyPr/>
                    <a:lstStyle/>
                    <a:p>
                      <a:r>
                        <a:rPr lang="en-US" sz="1600"/>
                        <a:t>Specifications of products and associated documents.</a:t>
                      </a:r>
                    </a:p>
                  </a:txBody>
                  <a:tcPr marL="32190" marR="32190" marT="16095" marB="16095" anchor="ctr"/>
                </a:tc>
                <a:tc>
                  <a:txBody>
                    <a:bodyPr/>
                    <a:lstStyle/>
                    <a:p>
                      <a:r>
                        <a:rPr lang="en-US" sz="1600"/>
                        <a:t>Electronic documents</a:t>
                      </a:r>
                    </a:p>
                  </a:txBody>
                  <a:tcPr marL="32190" marR="32190" marT="16095" marB="16095" anchor="ctr"/>
                </a:tc>
                <a:tc>
                  <a:txBody>
                    <a:bodyPr/>
                    <a:lstStyle/>
                    <a:p>
                      <a:r>
                        <a:rPr lang="en-US" sz="1600"/>
                        <a:t>SharePoint Server 2013 document library</a:t>
                      </a:r>
                    </a:p>
                  </a:txBody>
                  <a:tcPr marL="32190" marR="32190" marT="16095" marB="16095" anchor="ctr"/>
                </a:tc>
                <a:tc>
                  <a:txBody>
                    <a:bodyPr/>
                    <a:lstStyle/>
                    <a:p>
                      <a:r>
                        <a:rPr lang="en-US" sz="1600" dirty="0"/>
                        <a:t>Using custom workflow associated with expiration policy and manually by using Send to command</a:t>
                      </a:r>
                    </a:p>
                  </a:txBody>
                  <a:tcPr marL="32190" marR="32190" marT="16095" marB="16095" anchor="ctr"/>
                </a:tc>
              </a:tr>
            </a:tbl>
          </a:graphicData>
        </a:graphic>
      </p:graphicFrame>
    </p:spTree>
    <p:extLst>
      <p:ext uri="{BB962C8B-B14F-4D97-AF65-F5344CB8AC3E}">
        <p14:creationId xmlns:p14="http://schemas.microsoft.com/office/powerpoint/2010/main" val="988221081"/>
      </p:ext>
    </p:extLst>
  </p:cSld>
  <p:clrMapOvr>
    <a:masterClrMapping/>
  </p:clrMapOvr>
  <p:transition spd="slow">
    <p:push/>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chemeClr val="accent6"/>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8. Plan Email</a:t>
            </a:r>
            <a:br>
              <a:rPr lang="en-US" sz="4896" dirty="0" smtClean="0">
                <a:solidFill>
                  <a:schemeClr val="bg1"/>
                </a:solidFill>
              </a:rPr>
            </a:br>
            <a:r>
              <a:rPr lang="en-US" sz="4896" dirty="0" smtClean="0">
                <a:solidFill>
                  <a:schemeClr val="bg1"/>
                </a:solidFill>
              </a:rPr>
              <a:t>Integration</a:t>
            </a:r>
            <a:endParaRPr lang="en-US" sz="4896" dirty="0">
              <a:solidFill>
                <a:schemeClr val="bg1"/>
              </a:solidFill>
            </a:endParaRPr>
          </a:p>
        </p:txBody>
      </p:sp>
      <p:sp>
        <p:nvSpPr>
          <p:cNvPr id="6" name="TextBox 5"/>
          <p:cNvSpPr txBox="1"/>
          <p:nvPr/>
        </p:nvSpPr>
        <p:spPr>
          <a:xfrm>
            <a:off x="6204756" y="1927780"/>
            <a:ext cx="5835982" cy="3447098"/>
          </a:xfrm>
          <a:prstGeom prst="rect">
            <a:avLst/>
          </a:prstGeom>
          <a:noFill/>
        </p:spPr>
        <p:txBody>
          <a:bodyPr wrap="square" lIns="0" tIns="0" rIns="0" bIns="0" rtlCol="0">
            <a:spAutoFit/>
          </a:bodyPr>
          <a:lstStyle/>
          <a:p>
            <a:pPr defTabSz="1463040"/>
            <a:r>
              <a:rPr lang="en-US" sz="3200" dirty="0" smtClean="0">
                <a:solidFill>
                  <a:srgbClr val="505050"/>
                </a:solidFill>
              </a:rPr>
              <a:t>Determine:</a:t>
            </a:r>
          </a:p>
          <a:p>
            <a:pPr marL="457200" indent="-457200" defTabSz="1463040">
              <a:buFont typeface="Arial" panose="020B0604020202020204" pitchFamily="34" charset="0"/>
              <a:buChar char="•"/>
            </a:pPr>
            <a:r>
              <a:rPr lang="en-US" sz="3200" dirty="0" smtClean="0">
                <a:solidFill>
                  <a:srgbClr val="505050"/>
                </a:solidFill>
              </a:rPr>
              <a:t>Need email records?</a:t>
            </a:r>
          </a:p>
          <a:p>
            <a:pPr marL="457200" indent="-457200" defTabSz="1463040">
              <a:buFont typeface="Arial" panose="020B0604020202020204" pitchFamily="34" charset="0"/>
              <a:buChar char="•"/>
            </a:pPr>
            <a:r>
              <a:rPr lang="en-US" sz="3200" dirty="0" smtClean="0">
                <a:solidFill>
                  <a:srgbClr val="505050"/>
                </a:solidFill>
              </a:rPr>
              <a:t>Manage </a:t>
            </a:r>
            <a:r>
              <a:rPr lang="en-US" sz="3200" dirty="0">
                <a:solidFill>
                  <a:srgbClr val="505050"/>
                </a:solidFill>
              </a:rPr>
              <a:t>email records within </a:t>
            </a:r>
            <a:r>
              <a:rPr lang="en-US" sz="3200" dirty="0" smtClean="0">
                <a:solidFill>
                  <a:srgbClr val="505050"/>
                </a:solidFill>
              </a:rPr>
              <a:t>SharePoint</a:t>
            </a:r>
          </a:p>
          <a:p>
            <a:pPr marL="457200" indent="-457200" defTabSz="1463040">
              <a:buFont typeface="Arial" panose="020B0604020202020204" pitchFamily="34" charset="0"/>
              <a:buChar char="•"/>
            </a:pPr>
            <a:r>
              <a:rPr lang="en-US" sz="3200" dirty="0" smtClean="0">
                <a:solidFill>
                  <a:srgbClr val="505050"/>
                </a:solidFill>
              </a:rPr>
              <a:t>Manage </a:t>
            </a:r>
            <a:r>
              <a:rPr lang="en-US" sz="3200" dirty="0">
                <a:solidFill>
                  <a:srgbClr val="505050"/>
                </a:solidFill>
              </a:rPr>
              <a:t>email records within </a:t>
            </a:r>
            <a:r>
              <a:rPr lang="en-US" sz="3200" dirty="0" smtClean="0">
                <a:solidFill>
                  <a:srgbClr val="505050"/>
                </a:solidFill>
              </a:rPr>
              <a:t>Exchange</a:t>
            </a:r>
          </a:p>
          <a:p>
            <a:pPr marL="457200" indent="-457200" defTabSz="1463040">
              <a:buFont typeface="Arial" panose="020B0604020202020204" pitchFamily="34" charset="0"/>
              <a:buChar char="•"/>
            </a:pPr>
            <a:endParaRPr lang="en-US" sz="3200" dirty="0">
              <a:solidFill>
                <a:srgbClr val="616265"/>
              </a:solidFill>
              <a:latin typeface="Segoe UI Light" pitchFamily="34" charset="0"/>
              <a:cs typeface="Segoe UI" pitchFamily="34" charset="0"/>
            </a:endParaRPr>
          </a:p>
        </p:txBody>
      </p:sp>
      <p:sp>
        <p:nvSpPr>
          <p:cNvPr id="8" name="Freeform 128"/>
          <p:cNvSpPr>
            <a:spLocks noEditPoints="1"/>
          </p:cNvSpPr>
          <p:nvPr/>
        </p:nvSpPr>
        <p:spPr bwMode="black">
          <a:xfrm>
            <a:off x="1951037" y="3135154"/>
            <a:ext cx="1143000" cy="1047908"/>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9" name="Rectangle 8"/>
          <p:cNvSpPr/>
          <p:nvPr/>
        </p:nvSpPr>
        <p:spPr bwMode="auto">
          <a:xfrm>
            <a:off x="7383361" y="147397"/>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7383361" y="144465"/>
            <a:ext cx="1143000" cy="1143000"/>
          </a:xfrm>
          <a:prstGeom prst="rect">
            <a:avLst/>
          </a:prstGeom>
          <a:solidFill>
            <a:srgbClr val="FFB9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8678761" y="144463"/>
            <a:ext cx="1067043" cy="1143001"/>
          </a:xfrm>
          <a:prstGeom prst="rect">
            <a:avLst/>
          </a:prstGeom>
          <a:solidFill>
            <a:srgbClr val="FF8C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9952281" y="144462"/>
            <a:ext cx="1012479" cy="1143001"/>
          </a:xfrm>
          <a:prstGeom prst="rect">
            <a:avLst/>
          </a:prstGeom>
          <a:solidFill>
            <a:srgbClr val="EB3C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13"/>
          <p:cNvSpPr/>
          <p:nvPr/>
        </p:nvSpPr>
        <p:spPr bwMode="auto">
          <a:xfrm>
            <a:off x="11171237" y="144462"/>
            <a:ext cx="1088924" cy="1143001"/>
          </a:xfrm>
          <a:prstGeom prst="rect">
            <a:avLst/>
          </a:prstGeom>
          <a:solidFill>
            <a:schemeClr val="accent6"/>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819689743"/>
      </p:ext>
    </p:extLst>
  </p:cSld>
  <p:clrMapOvr>
    <a:masterClrMapping/>
  </p:clrMapOvr>
  <p:transition spd="slow">
    <p:push/>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6230587" y="2657294"/>
            <a:ext cx="3497945" cy="2111347"/>
          </a:xfrm>
          <a:prstGeom prst="rect">
            <a:avLst/>
          </a:prstGeom>
          <a:noFill/>
        </p:spPr>
        <p:txBody>
          <a:bodyPr wrap="none" lIns="182880" tIns="146304" rIns="182880" bIns="146304" rtlCol="0">
            <a:spAutoFit/>
          </a:bodyPr>
          <a:lstStyle/>
          <a:p>
            <a:pPr>
              <a:lnSpc>
                <a:spcPct val="90000"/>
              </a:lnSpc>
              <a:spcAft>
                <a:spcPts val="600"/>
              </a:spcAft>
            </a:pPr>
            <a:r>
              <a:rPr lang="en-US" sz="4000" dirty="0" smtClean="0">
                <a:gradFill>
                  <a:gsLst>
                    <a:gs pos="2917">
                      <a:srgbClr val="505050"/>
                    </a:gs>
                    <a:gs pos="30000">
                      <a:srgbClr val="505050"/>
                    </a:gs>
                  </a:gsLst>
                  <a:lin ang="5400000" scaled="0"/>
                </a:gradFill>
              </a:rPr>
              <a:t>So what’s the </a:t>
            </a:r>
          </a:p>
          <a:p>
            <a:pPr>
              <a:lnSpc>
                <a:spcPct val="90000"/>
              </a:lnSpc>
              <a:spcAft>
                <a:spcPts val="600"/>
              </a:spcAft>
            </a:pPr>
            <a:r>
              <a:rPr lang="en-US" sz="4000" dirty="0" smtClean="0">
                <a:gradFill>
                  <a:gsLst>
                    <a:gs pos="2917">
                      <a:srgbClr val="505050"/>
                    </a:gs>
                    <a:gs pos="30000">
                      <a:srgbClr val="505050"/>
                    </a:gs>
                  </a:gsLst>
                  <a:lin ang="5400000" scaled="0"/>
                </a:gradFill>
              </a:rPr>
              <a:t>problem?</a:t>
            </a:r>
          </a:p>
          <a:p>
            <a:pPr>
              <a:lnSpc>
                <a:spcPct val="90000"/>
              </a:lnSpc>
              <a:spcAft>
                <a:spcPts val="600"/>
              </a:spcAft>
            </a:pPr>
            <a:endParaRPr lang="en-US" sz="4000" dirty="0">
              <a:gradFill>
                <a:gsLst>
                  <a:gs pos="2917">
                    <a:srgbClr val="505050"/>
                  </a:gs>
                  <a:gs pos="30000">
                    <a:srgbClr val="505050"/>
                  </a:gs>
                </a:gsLst>
                <a:lin ang="5400000" scaled="0"/>
              </a:gradFill>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08237" y="1416614"/>
            <a:ext cx="3352800" cy="3961764"/>
          </a:xfrm>
          <a:prstGeom prst="rect">
            <a:avLst/>
          </a:prstGeom>
        </p:spPr>
      </p:pic>
    </p:spTree>
    <p:extLst>
      <p:ext uri="{BB962C8B-B14F-4D97-AF65-F5344CB8AC3E}">
        <p14:creationId xmlns:p14="http://schemas.microsoft.com/office/powerpoint/2010/main" val="224932624"/>
      </p:ext>
    </p:extLst>
  </p:cSld>
  <p:clrMapOvr>
    <a:masterClrMapping/>
  </p:clrMapOvr>
  <p:transition>
    <p:fad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Site Mailboxes</a:t>
            </a:r>
            <a:endParaRPr lang="en-US" dirty="0"/>
          </a:p>
        </p:txBody>
      </p:sp>
      <p:sp>
        <p:nvSpPr>
          <p:cNvPr id="6" name="Text Placeholder 5"/>
          <p:cNvSpPr>
            <a:spLocks noGrp="1"/>
          </p:cNvSpPr>
          <p:nvPr>
            <p:ph idx="4294967295"/>
          </p:nvPr>
        </p:nvSpPr>
        <p:spPr>
          <a:xfrm>
            <a:off x="655637" y="1554338"/>
            <a:ext cx="5746473" cy="4533723"/>
          </a:xfrm>
          <a:prstGeom prst="rect">
            <a:avLst/>
          </a:prstGeom>
        </p:spPr>
        <p:txBody>
          <a:bodyPr>
            <a:normAutofit lnSpcReduction="10000"/>
          </a:bodyPr>
          <a:lstStyle/>
          <a:p>
            <a:r>
              <a:rPr lang="fi-FI" dirty="0" smtClean="0"/>
              <a:t>Seemless integration of Exchange and SharePoint to provide best of both world and end user flexibility</a:t>
            </a:r>
          </a:p>
          <a:p>
            <a:r>
              <a:rPr lang="en-US" dirty="0" smtClean="0"/>
              <a:t>One </a:t>
            </a:r>
            <a:r>
              <a:rPr lang="en-US" dirty="0"/>
              <a:t>cohesive policy (expire the project, all </a:t>
            </a:r>
            <a:r>
              <a:rPr lang="en-US" dirty="0" smtClean="0"/>
              <a:t>archives/expires</a:t>
            </a:r>
            <a:r>
              <a:rPr lang="en-US" dirty="0"/>
              <a:t>)</a:t>
            </a:r>
          </a:p>
          <a:p>
            <a:endParaRPr lang="en-US" dirty="0"/>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23037" y="1247531"/>
            <a:ext cx="5705434" cy="4383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89704084"/>
      </p:ext>
    </p:extLst>
  </p:cSld>
  <p:clrMapOvr>
    <a:masterClrMapping/>
  </p:clrMapOvr>
  <p:transition spd="slow">
    <p:wip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chemeClr val="accent6"/>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9. Plan Compliance</a:t>
            </a:r>
            <a:br>
              <a:rPr lang="en-US" sz="4896" dirty="0" smtClean="0">
                <a:solidFill>
                  <a:schemeClr val="bg1"/>
                </a:solidFill>
              </a:rPr>
            </a:br>
            <a:r>
              <a:rPr lang="en-US" sz="4896" dirty="0" smtClean="0">
                <a:solidFill>
                  <a:schemeClr val="bg1"/>
                </a:solidFill>
              </a:rPr>
              <a:t>Reporting</a:t>
            </a:r>
            <a:endParaRPr lang="en-US" sz="4896" dirty="0">
              <a:solidFill>
                <a:schemeClr val="bg1"/>
              </a:solidFill>
            </a:endParaRPr>
          </a:p>
        </p:txBody>
      </p:sp>
      <p:sp>
        <p:nvSpPr>
          <p:cNvPr id="6" name="TextBox 5"/>
          <p:cNvSpPr txBox="1"/>
          <p:nvPr/>
        </p:nvSpPr>
        <p:spPr>
          <a:xfrm>
            <a:off x="6059616" y="1955164"/>
            <a:ext cx="5835982" cy="4431983"/>
          </a:xfrm>
          <a:prstGeom prst="rect">
            <a:avLst/>
          </a:prstGeom>
          <a:noFill/>
        </p:spPr>
        <p:txBody>
          <a:bodyPr wrap="square" lIns="0" tIns="0" rIns="0" bIns="0" rtlCol="0">
            <a:spAutoFit/>
          </a:bodyPr>
          <a:lstStyle/>
          <a:p>
            <a:pPr defTabSz="1463040"/>
            <a:r>
              <a:rPr lang="en-US" sz="3200" dirty="0" smtClean="0">
                <a:solidFill>
                  <a:srgbClr val="505050"/>
                </a:solidFill>
              </a:rPr>
              <a:t>You should </a:t>
            </a:r>
            <a:r>
              <a:rPr lang="en-US" sz="3200" dirty="0">
                <a:solidFill>
                  <a:srgbClr val="505050"/>
                </a:solidFill>
              </a:rPr>
              <a:t>document your records management plans and </a:t>
            </a:r>
            <a:r>
              <a:rPr lang="en-US" sz="3200" dirty="0" smtClean="0">
                <a:solidFill>
                  <a:srgbClr val="505050"/>
                </a:solidFill>
              </a:rPr>
              <a:t>processes</a:t>
            </a:r>
          </a:p>
          <a:p>
            <a:pPr defTabSz="1463040"/>
            <a:endParaRPr lang="en-US" sz="3200" dirty="0">
              <a:solidFill>
                <a:srgbClr val="505050"/>
              </a:solidFill>
            </a:endParaRPr>
          </a:p>
          <a:p>
            <a:pPr defTabSz="1463040"/>
            <a:r>
              <a:rPr lang="en-US" sz="3200" dirty="0" smtClean="0">
                <a:solidFill>
                  <a:srgbClr val="505050"/>
                </a:solidFill>
              </a:rPr>
              <a:t>If </a:t>
            </a:r>
            <a:r>
              <a:rPr lang="en-US" sz="3200" dirty="0">
                <a:solidFill>
                  <a:srgbClr val="505050"/>
                </a:solidFill>
              </a:rPr>
              <a:t>your enterprise becomes engaged in records-related litigation, you might have to produce </a:t>
            </a:r>
            <a:r>
              <a:rPr lang="en-US" sz="3200" dirty="0" smtClean="0">
                <a:solidFill>
                  <a:srgbClr val="505050"/>
                </a:solidFill>
              </a:rPr>
              <a:t>the guidelines</a:t>
            </a:r>
            <a:r>
              <a:rPr lang="en-US" sz="3200" dirty="0">
                <a:solidFill>
                  <a:srgbClr val="505050"/>
                </a:solidFill>
              </a:rPr>
              <a:t>, </a:t>
            </a:r>
            <a:r>
              <a:rPr lang="en-US" sz="3200" dirty="0" smtClean="0">
                <a:solidFill>
                  <a:srgbClr val="505050"/>
                </a:solidFill>
              </a:rPr>
              <a:t>plans</a:t>
            </a:r>
            <a:r>
              <a:rPr lang="en-US" sz="3200" dirty="0">
                <a:solidFill>
                  <a:srgbClr val="505050"/>
                </a:solidFill>
              </a:rPr>
              <a:t>, and metrics on effectiveness.</a:t>
            </a:r>
            <a:endParaRPr lang="en-US" sz="3200" dirty="0">
              <a:solidFill>
                <a:srgbClr val="616265"/>
              </a:solidFill>
              <a:latin typeface="Segoe UI Light" pitchFamily="34" charset="0"/>
              <a:cs typeface="Segoe UI" pitchFamily="34" charset="0"/>
            </a:endParaRPr>
          </a:p>
        </p:txBody>
      </p:sp>
      <p:sp>
        <p:nvSpPr>
          <p:cNvPr id="8" name="Freeform 128"/>
          <p:cNvSpPr>
            <a:spLocks noEditPoints="1"/>
          </p:cNvSpPr>
          <p:nvPr/>
        </p:nvSpPr>
        <p:spPr bwMode="black">
          <a:xfrm>
            <a:off x="1951037" y="3135154"/>
            <a:ext cx="1143000" cy="1047908"/>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9" name="Rectangle 8"/>
          <p:cNvSpPr/>
          <p:nvPr/>
        </p:nvSpPr>
        <p:spPr bwMode="auto">
          <a:xfrm>
            <a:off x="7383361" y="147397"/>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7383361" y="144465"/>
            <a:ext cx="1143000" cy="1143000"/>
          </a:xfrm>
          <a:prstGeom prst="rect">
            <a:avLst/>
          </a:prstGeom>
          <a:solidFill>
            <a:srgbClr val="FFB9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8678761" y="144463"/>
            <a:ext cx="1067043" cy="1143001"/>
          </a:xfrm>
          <a:prstGeom prst="rect">
            <a:avLst/>
          </a:prstGeom>
          <a:solidFill>
            <a:srgbClr val="FF8C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9952281" y="144462"/>
            <a:ext cx="1012479" cy="1143001"/>
          </a:xfrm>
          <a:prstGeom prst="rect">
            <a:avLst/>
          </a:prstGeom>
          <a:solidFill>
            <a:srgbClr val="EB3C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13"/>
          <p:cNvSpPr/>
          <p:nvPr/>
        </p:nvSpPr>
        <p:spPr bwMode="auto">
          <a:xfrm>
            <a:off x="11171237" y="144462"/>
            <a:ext cx="1088924" cy="1143001"/>
          </a:xfrm>
          <a:prstGeom prst="rect">
            <a:avLst/>
          </a:prstGeom>
          <a:solidFill>
            <a:schemeClr val="accent6"/>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057009520"/>
      </p:ext>
    </p:extLst>
  </p:cSld>
  <p:clrMapOvr>
    <a:masterClrMapping/>
  </p:clrMapOvr>
  <p:transition spd="slow">
    <p:push/>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chemeClr val="accent6"/>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10. Consider 3</a:t>
            </a:r>
            <a:r>
              <a:rPr lang="en-US" sz="4896" baseline="30000" dirty="0" smtClean="0">
                <a:solidFill>
                  <a:schemeClr val="bg1"/>
                </a:solidFill>
              </a:rPr>
              <a:t>rd</a:t>
            </a:r>
            <a:r>
              <a:rPr lang="en-US" sz="4896" dirty="0" smtClean="0">
                <a:solidFill>
                  <a:schemeClr val="bg1"/>
                </a:solidFill>
              </a:rPr>
              <a:t> </a:t>
            </a:r>
            <a:br>
              <a:rPr lang="en-US" sz="4896" dirty="0" smtClean="0">
                <a:solidFill>
                  <a:schemeClr val="bg1"/>
                </a:solidFill>
              </a:rPr>
            </a:br>
            <a:r>
              <a:rPr lang="en-US" sz="4896" dirty="0" smtClean="0">
                <a:solidFill>
                  <a:schemeClr val="bg1"/>
                </a:solidFill>
              </a:rPr>
              <a:t>Party Add-Ons</a:t>
            </a:r>
            <a:endParaRPr lang="en-US" sz="4896" dirty="0">
              <a:solidFill>
                <a:schemeClr val="bg1"/>
              </a:solidFill>
            </a:endParaRPr>
          </a:p>
        </p:txBody>
      </p:sp>
      <p:sp>
        <p:nvSpPr>
          <p:cNvPr id="8" name="Freeform 128"/>
          <p:cNvSpPr>
            <a:spLocks noEditPoints="1"/>
          </p:cNvSpPr>
          <p:nvPr/>
        </p:nvSpPr>
        <p:spPr bwMode="black">
          <a:xfrm>
            <a:off x="1951037" y="3135154"/>
            <a:ext cx="1143000" cy="1047908"/>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9" name="Rectangle 8"/>
          <p:cNvSpPr/>
          <p:nvPr/>
        </p:nvSpPr>
        <p:spPr bwMode="auto">
          <a:xfrm>
            <a:off x="7383361" y="147397"/>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7383361" y="144465"/>
            <a:ext cx="1143000" cy="1143000"/>
          </a:xfrm>
          <a:prstGeom prst="rect">
            <a:avLst/>
          </a:prstGeom>
          <a:solidFill>
            <a:srgbClr val="FFB9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8678761" y="144463"/>
            <a:ext cx="1067043" cy="1143001"/>
          </a:xfrm>
          <a:prstGeom prst="rect">
            <a:avLst/>
          </a:prstGeom>
          <a:solidFill>
            <a:srgbClr val="FF8C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9952281" y="144462"/>
            <a:ext cx="1012479" cy="1143001"/>
          </a:xfrm>
          <a:prstGeom prst="rect">
            <a:avLst/>
          </a:prstGeom>
          <a:solidFill>
            <a:srgbClr val="EB3C00"/>
          </a:solidFill>
          <a:ln w="254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13"/>
          <p:cNvSpPr/>
          <p:nvPr/>
        </p:nvSpPr>
        <p:spPr bwMode="auto">
          <a:xfrm>
            <a:off x="11171237" y="144462"/>
            <a:ext cx="1088924" cy="1143001"/>
          </a:xfrm>
          <a:prstGeom prst="rect">
            <a:avLst/>
          </a:prstGeom>
          <a:solidFill>
            <a:schemeClr val="accent6"/>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5" name="TextBox 14"/>
          <p:cNvSpPr txBox="1"/>
          <p:nvPr/>
        </p:nvSpPr>
        <p:spPr>
          <a:xfrm>
            <a:off x="8199437" y="2204599"/>
            <a:ext cx="4464382" cy="3323987"/>
          </a:xfrm>
          <a:prstGeom prst="rect">
            <a:avLst/>
          </a:prstGeom>
          <a:noFill/>
        </p:spPr>
        <p:txBody>
          <a:bodyPr wrap="square" lIns="0" tIns="0" rIns="0" bIns="0" rtlCol="0">
            <a:spAutoFit/>
          </a:bodyPr>
          <a:lstStyle/>
          <a:p>
            <a:r>
              <a:rPr lang="en-US" sz="2400" dirty="0" smtClean="0">
                <a:solidFill>
                  <a:srgbClr val="505050"/>
                </a:solidFill>
              </a:rPr>
              <a:t>Lightweight ECM solutions </a:t>
            </a:r>
          </a:p>
          <a:p>
            <a:r>
              <a:rPr lang="en-US" sz="2400" dirty="0" smtClean="0">
                <a:solidFill>
                  <a:srgbClr val="505050"/>
                </a:solidFill>
              </a:rPr>
              <a:t>and consulting</a:t>
            </a:r>
          </a:p>
          <a:p>
            <a:endParaRPr lang="en-US" sz="2400" dirty="0" smtClean="0">
              <a:solidFill>
                <a:srgbClr val="505050"/>
              </a:solidFill>
            </a:endParaRPr>
          </a:p>
          <a:p>
            <a:endParaRPr lang="en-US" sz="2400" dirty="0">
              <a:solidFill>
                <a:srgbClr val="505050"/>
              </a:solidFill>
            </a:endParaRPr>
          </a:p>
          <a:p>
            <a:r>
              <a:rPr lang="en-US" sz="2400" dirty="0" smtClean="0">
                <a:solidFill>
                  <a:srgbClr val="505050"/>
                </a:solidFill>
              </a:rPr>
              <a:t>Full DoD5015.02 Compliance</a:t>
            </a:r>
          </a:p>
          <a:p>
            <a:endParaRPr lang="en-US" sz="2400" dirty="0">
              <a:solidFill>
                <a:srgbClr val="505050"/>
              </a:solidFill>
            </a:endParaRPr>
          </a:p>
          <a:p>
            <a:endParaRPr lang="en-US" sz="2400" dirty="0" smtClean="0">
              <a:solidFill>
                <a:srgbClr val="505050"/>
              </a:solidFill>
            </a:endParaRPr>
          </a:p>
          <a:p>
            <a:r>
              <a:rPr lang="en-US" sz="2400" dirty="0" smtClean="0">
                <a:solidFill>
                  <a:srgbClr val="505050"/>
                </a:solidFill>
              </a:rPr>
              <a:t>Compliance</a:t>
            </a:r>
            <a:r>
              <a:rPr lang="en-US" sz="2400" dirty="0">
                <a:solidFill>
                  <a:srgbClr val="505050"/>
                </a:solidFill>
              </a:rPr>
              <a:t> </a:t>
            </a:r>
            <a:r>
              <a:rPr lang="en-US" sz="2400" dirty="0" smtClean="0">
                <a:solidFill>
                  <a:srgbClr val="505050"/>
                </a:solidFill>
              </a:rPr>
              <a:t>and Security</a:t>
            </a:r>
          </a:p>
          <a:p>
            <a:endParaRPr lang="en-US" sz="2400" dirty="0">
              <a:solidFill>
                <a:srgbClr val="505050"/>
              </a:solidFill>
            </a:endParaRPr>
          </a:p>
        </p:txBody>
      </p:sp>
      <p:pic>
        <p:nvPicPr>
          <p:cNvPr id="16" name="Picture 15"/>
          <p:cNvPicPr>
            <a:picLocks noChangeAspect="1"/>
          </p:cNvPicPr>
          <p:nvPr/>
        </p:nvPicPr>
        <p:blipFill>
          <a:blip r:embed="rId3"/>
          <a:stretch>
            <a:fillRect/>
          </a:stretch>
        </p:blipFill>
        <p:spPr>
          <a:xfrm>
            <a:off x="5761037" y="3297237"/>
            <a:ext cx="2247900" cy="1038225"/>
          </a:xfrm>
          <a:prstGeom prst="rect">
            <a:avLst/>
          </a:prstGeom>
        </p:spPr>
      </p:pic>
      <p:pic>
        <p:nvPicPr>
          <p:cNvPr id="18" name="Picture 17"/>
          <p:cNvPicPr>
            <a:picLocks noChangeAspect="1"/>
          </p:cNvPicPr>
          <p:nvPr/>
        </p:nvPicPr>
        <p:blipFill>
          <a:blip r:embed="rId4"/>
          <a:stretch>
            <a:fillRect/>
          </a:stretch>
        </p:blipFill>
        <p:spPr>
          <a:xfrm>
            <a:off x="5539999" y="2113868"/>
            <a:ext cx="2602287" cy="914521"/>
          </a:xfrm>
          <a:prstGeom prst="rect">
            <a:avLst/>
          </a:prstGeom>
        </p:spPr>
      </p:pic>
      <p:pic>
        <p:nvPicPr>
          <p:cNvPr id="3" name="Picture 2"/>
          <p:cNvPicPr>
            <a:picLocks noChangeAspect="1"/>
          </p:cNvPicPr>
          <p:nvPr/>
        </p:nvPicPr>
        <p:blipFill>
          <a:blip r:embed="rId5"/>
          <a:stretch>
            <a:fillRect/>
          </a:stretch>
        </p:blipFill>
        <p:spPr>
          <a:xfrm>
            <a:off x="5799137" y="4604310"/>
            <a:ext cx="2305050" cy="876300"/>
          </a:xfrm>
          <a:prstGeom prst="rect">
            <a:avLst/>
          </a:prstGeom>
        </p:spPr>
      </p:pic>
    </p:spTree>
    <p:extLst>
      <p:ext uri="{BB962C8B-B14F-4D97-AF65-F5344CB8AC3E}">
        <p14:creationId xmlns:p14="http://schemas.microsoft.com/office/powerpoint/2010/main" val="2578441438"/>
      </p:ext>
    </p:extLst>
  </p:cSld>
  <p:clrMapOvr>
    <a:masterClrMapping/>
  </p:clrMapOvr>
  <p:transition spd="slow">
    <p:push/>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37" y="296862"/>
            <a:ext cx="11889564" cy="917575"/>
          </a:xfrm>
        </p:spPr>
        <p:txBody>
          <a:bodyPr/>
          <a:lstStyle/>
          <a:p>
            <a:r>
              <a:rPr lang="en-US" dirty="0" smtClean="0"/>
              <a:t>SharePoint 2010 &amp; 2013</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973808309"/>
              </p:ext>
            </p:extLst>
          </p:nvPr>
        </p:nvGraphicFramePr>
        <p:xfrm>
          <a:off x="350836" y="1287462"/>
          <a:ext cx="11582402" cy="5710780"/>
        </p:xfrm>
        <a:graphic>
          <a:graphicData uri="http://schemas.openxmlformats.org/drawingml/2006/table">
            <a:tbl>
              <a:tblPr firstRow="1" bandRow="1">
                <a:tableStyleId>{5C22544A-7EE6-4342-B048-85BDC9FD1C3A}</a:tableStyleId>
              </a:tblPr>
              <a:tblGrid>
                <a:gridCol w="3124201"/>
                <a:gridCol w="2057400"/>
                <a:gridCol w="2133600"/>
                <a:gridCol w="2133600"/>
                <a:gridCol w="2133601"/>
              </a:tblGrid>
              <a:tr h="838201">
                <a:tc>
                  <a:txBody>
                    <a:bodyPr/>
                    <a:lstStyle/>
                    <a:p>
                      <a:endParaRPr lang="en-US" dirty="0"/>
                    </a:p>
                  </a:txBody>
                  <a:tcPr/>
                </a:tc>
                <a:tc>
                  <a:txBody>
                    <a:bodyPr/>
                    <a:lstStyle/>
                    <a:p>
                      <a:r>
                        <a:rPr lang="en-US" dirty="0" smtClean="0"/>
                        <a:t>Office</a:t>
                      </a:r>
                      <a:r>
                        <a:rPr lang="en-US" baseline="0" dirty="0" smtClean="0"/>
                        <a:t> 365</a:t>
                      </a:r>
                    </a:p>
                    <a:p>
                      <a:r>
                        <a:rPr lang="en-US" baseline="0" dirty="0" smtClean="0"/>
                        <a:t>(SharePoint 2010)</a:t>
                      </a:r>
                      <a:endParaRPr lang="en-US" dirty="0"/>
                    </a:p>
                  </a:txBody>
                  <a:tcPr/>
                </a:tc>
                <a:tc>
                  <a:txBody>
                    <a:bodyPr/>
                    <a:lstStyle/>
                    <a:p>
                      <a:r>
                        <a:rPr lang="en-US" dirty="0" smtClean="0"/>
                        <a:t>SharePoint 2010</a:t>
                      </a:r>
                    </a:p>
                    <a:p>
                      <a:r>
                        <a:rPr lang="en-US" dirty="0" smtClean="0"/>
                        <a:t>On-Premises</a:t>
                      </a:r>
                      <a:endParaRPr lang="en-US" dirty="0"/>
                    </a:p>
                  </a:txBody>
                  <a:tcPr/>
                </a:tc>
                <a:tc>
                  <a:txBody>
                    <a:bodyPr/>
                    <a:lstStyle/>
                    <a:p>
                      <a:r>
                        <a:rPr lang="en-US" dirty="0" smtClean="0"/>
                        <a:t>Office 365</a:t>
                      </a:r>
                    </a:p>
                    <a:p>
                      <a:r>
                        <a:rPr lang="en-US" dirty="0" smtClean="0"/>
                        <a:t>(SharePoint</a:t>
                      </a:r>
                      <a:r>
                        <a:rPr lang="en-US" baseline="0" dirty="0" smtClean="0"/>
                        <a:t> 2013)</a:t>
                      </a:r>
                      <a:endParaRPr lang="en-US" dirty="0"/>
                    </a:p>
                  </a:txBody>
                  <a:tcPr/>
                </a:tc>
                <a:tc>
                  <a:txBody>
                    <a:bodyPr/>
                    <a:lstStyle/>
                    <a:p>
                      <a:r>
                        <a:rPr lang="en-US" dirty="0" smtClean="0"/>
                        <a:t>SharePoint 2013</a:t>
                      </a:r>
                    </a:p>
                    <a:p>
                      <a:r>
                        <a:rPr lang="en-US" dirty="0" smtClean="0"/>
                        <a:t>On-Premises</a:t>
                      </a:r>
                      <a:endParaRPr lang="en-US" dirty="0"/>
                    </a:p>
                  </a:txBody>
                  <a:tcPr/>
                </a:tc>
              </a:tr>
              <a:tr h="689200">
                <a:tc>
                  <a:txBody>
                    <a:bodyPr/>
                    <a:lstStyle/>
                    <a:p>
                      <a:r>
                        <a:rPr lang="en-US" sz="2400" b="1" kern="1200" dirty="0" smtClean="0">
                          <a:solidFill>
                            <a:schemeClr val="dk1"/>
                          </a:solidFill>
                          <a:latin typeface="+mn-lt"/>
                          <a:ea typeface="+mn-ea"/>
                          <a:cs typeface="+mn-cs"/>
                        </a:rPr>
                        <a:t>Location-based Metadata</a:t>
                      </a:r>
                      <a:endParaRPr lang="en-US" sz="2400" b="1" kern="1200" dirty="0">
                        <a:solidFill>
                          <a:schemeClr val="dk1"/>
                        </a:solidFill>
                        <a:latin typeface="+mn-lt"/>
                        <a:ea typeface="+mn-ea"/>
                        <a:cs typeface="+mn-cs"/>
                      </a:endParaRPr>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r>
              <a:tr h="685800">
                <a:tc>
                  <a:txBody>
                    <a:bodyPr/>
                    <a:lstStyle/>
                    <a:p>
                      <a:r>
                        <a:rPr lang="en-US" sz="2400" b="1" kern="1200" dirty="0" smtClean="0">
                          <a:solidFill>
                            <a:schemeClr val="dk1"/>
                          </a:solidFill>
                          <a:latin typeface="+mn-lt"/>
                          <a:ea typeface="+mn-ea"/>
                          <a:cs typeface="+mn-cs"/>
                        </a:rPr>
                        <a:t>Records Center</a:t>
                      </a:r>
                      <a:endParaRPr lang="en-US" sz="2400" b="1" kern="1200" dirty="0">
                        <a:solidFill>
                          <a:schemeClr val="dk1"/>
                        </a:solidFill>
                        <a:latin typeface="+mn-lt"/>
                        <a:ea typeface="+mn-ea"/>
                        <a:cs typeface="+mn-cs"/>
                      </a:endParaRPr>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dirty="0"/>
                    </a:p>
                  </a:txBody>
                  <a:tcPr/>
                </a:tc>
              </a:tr>
              <a:tr h="820850">
                <a:tc>
                  <a:txBody>
                    <a:bodyPr/>
                    <a:lstStyle/>
                    <a:p>
                      <a:pPr marL="0" algn="l" defTabSz="932742" rtl="0" eaLnBrk="1" latinLnBrk="0" hangingPunct="1"/>
                      <a:r>
                        <a:rPr lang="en-US" sz="2400" b="1" kern="1200" dirty="0" smtClean="0">
                          <a:solidFill>
                            <a:schemeClr val="dk1"/>
                          </a:solidFill>
                          <a:latin typeface="+mn-lt"/>
                          <a:ea typeface="+mn-ea"/>
                          <a:cs typeface="+mn-cs"/>
                        </a:rPr>
                        <a:t>Content Search Web Part</a:t>
                      </a:r>
                      <a:endParaRPr lang="en-US" sz="2400" b="1" kern="1200" dirty="0">
                        <a:solidFill>
                          <a:schemeClr val="dk1"/>
                        </a:solidFill>
                        <a:latin typeface="+mn-lt"/>
                        <a:ea typeface="+mn-ea"/>
                        <a:cs typeface="+mn-cs"/>
                      </a:endParaRPr>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dirty="0"/>
                    </a:p>
                  </a:txBody>
                  <a:tcPr/>
                </a:tc>
              </a:tr>
              <a:tr h="820850">
                <a:tc>
                  <a:txBody>
                    <a:bodyPr/>
                    <a:lstStyle/>
                    <a:p>
                      <a:r>
                        <a:rPr lang="en-US" sz="2400" b="1" kern="1200" dirty="0" smtClean="0">
                          <a:solidFill>
                            <a:schemeClr val="dk1"/>
                          </a:solidFill>
                          <a:latin typeface="+mn-lt"/>
                          <a:ea typeface="+mn-ea"/>
                          <a:cs typeface="+mn-cs"/>
                        </a:rPr>
                        <a:t>Site Retention</a:t>
                      </a:r>
                      <a:endParaRPr lang="en-US" sz="2400" b="1" kern="1200" dirty="0">
                        <a:solidFill>
                          <a:schemeClr val="dk1"/>
                        </a:solidFill>
                        <a:latin typeface="+mn-lt"/>
                        <a:ea typeface="+mn-ea"/>
                        <a:cs typeface="+mn-cs"/>
                      </a:endParaRPr>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dirty="0"/>
                    </a:p>
                  </a:txBody>
                  <a:tcPr/>
                </a:tc>
              </a:tr>
              <a:tr h="820850">
                <a:tc>
                  <a:txBody>
                    <a:bodyPr/>
                    <a:lstStyle/>
                    <a:p>
                      <a:pPr marL="0" algn="l" defTabSz="932742" rtl="0" eaLnBrk="1" latinLnBrk="0" hangingPunct="1"/>
                      <a:r>
                        <a:rPr lang="en-US" sz="2400" b="1" kern="1200" dirty="0" smtClean="0">
                          <a:solidFill>
                            <a:schemeClr val="dk1"/>
                          </a:solidFill>
                          <a:latin typeface="+mn-lt"/>
                          <a:ea typeface="+mn-ea"/>
                          <a:cs typeface="+mn-cs"/>
                        </a:rPr>
                        <a:t>Site Mailboxes</a:t>
                      </a:r>
                      <a:endParaRPr lang="en-US" sz="2400" b="1" kern="1200" dirty="0">
                        <a:solidFill>
                          <a:schemeClr val="dk1"/>
                        </a:solidFill>
                        <a:latin typeface="+mn-lt"/>
                        <a:ea typeface="+mn-ea"/>
                        <a:cs typeface="+mn-cs"/>
                      </a:endParaRPr>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r>
              <a:tr h="820850">
                <a:tc>
                  <a:txBody>
                    <a:bodyPr/>
                    <a:lstStyle/>
                    <a:p>
                      <a:pPr marL="0" algn="l" defTabSz="932742" rtl="0" eaLnBrk="1" latinLnBrk="0" hangingPunct="1"/>
                      <a:r>
                        <a:rPr lang="en-US" sz="2400" b="1" kern="1200" dirty="0" smtClean="0">
                          <a:solidFill>
                            <a:schemeClr val="dk1"/>
                          </a:solidFill>
                          <a:latin typeface="+mn-lt"/>
                          <a:ea typeface="+mn-ea"/>
                          <a:cs typeface="+mn-cs"/>
                        </a:rPr>
                        <a:t>Full-Trust 3rd Party</a:t>
                      </a:r>
                    </a:p>
                    <a:p>
                      <a:pPr marL="0" algn="l" defTabSz="932742" rtl="0" eaLnBrk="1" latinLnBrk="0" hangingPunct="1"/>
                      <a:r>
                        <a:rPr lang="en-US" sz="2400" b="1" kern="1200" dirty="0" smtClean="0">
                          <a:solidFill>
                            <a:schemeClr val="dk1"/>
                          </a:solidFill>
                          <a:latin typeface="+mn-lt"/>
                          <a:ea typeface="+mn-ea"/>
                          <a:cs typeface="+mn-cs"/>
                        </a:rPr>
                        <a:t>Solutions</a:t>
                      </a:r>
                      <a:endParaRPr lang="en-US" sz="2400" b="1" kern="1200" dirty="0">
                        <a:solidFill>
                          <a:schemeClr val="dk1"/>
                        </a:solidFill>
                        <a:latin typeface="+mn-lt"/>
                        <a:ea typeface="+mn-ea"/>
                        <a:cs typeface="+mn-cs"/>
                      </a:endParaRPr>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r>
            </a:tbl>
          </a:graphicData>
        </a:graphic>
      </p:graphicFrame>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80637" y="2201862"/>
            <a:ext cx="914400" cy="914400"/>
          </a:xfrm>
          <a:prstGeom prst="rect">
            <a:avLst/>
          </a:prstGeom>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80637" y="6046735"/>
            <a:ext cx="914400" cy="914400"/>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90257" y="6246916"/>
            <a:ext cx="526946" cy="526946"/>
          </a:xfrm>
          <a:prstGeom prst="rect">
            <a:avLst/>
          </a:prstGeom>
        </p:spPr>
      </p:pic>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80637" y="2922535"/>
            <a:ext cx="914400" cy="914400"/>
          </a:xfrm>
          <a:prstGeom prst="rect">
            <a:avLst/>
          </a:prstGeom>
        </p:spPr>
      </p:pic>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90257" y="3046516"/>
            <a:ext cx="526946" cy="526946"/>
          </a:xfrm>
          <a:prstGeom prst="rect">
            <a:avLst/>
          </a:prstGeom>
        </p:spPr>
      </p:pic>
      <p:pic>
        <p:nvPicPr>
          <p:cNvPr id="18" name="Picture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80637" y="3667098"/>
            <a:ext cx="914400" cy="914400"/>
          </a:xfrm>
          <a:prstGeom prst="rect">
            <a:avLst/>
          </a:prstGeom>
        </p:spPr>
      </p:pic>
      <p:pic>
        <p:nvPicPr>
          <p:cNvPr id="20" name="Picture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90257" y="3791079"/>
            <a:ext cx="526946" cy="526946"/>
          </a:xfrm>
          <a:prstGeom prst="rect">
            <a:avLst/>
          </a:prstGeom>
        </p:spPr>
      </p:pic>
      <p:pic>
        <p:nvPicPr>
          <p:cNvPr id="24" name="Picture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80637" y="4462027"/>
            <a:ext cx="914400" cy="914400"/>
          </a:xfrm>
          <a:prstGeom prst="rect">
            <a:avLst/>
          </a:prstGeom>
        </p:spPr>
      </p:pic>
      <p:pic>
        <p:nvPicPr>
          <p:cNvPr id="26" name="Picture 2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90257" y="4586008"/>
            <a:ext cx="526946" cy="526946"/>
          </a:xfrm>
          <a:prstGeom prst="rect">
            <a:avLst/>
          </a:prstGeom>
        </p:spPr>
      </p:pic>
      <p:pic>
        <p:nvPicPr>
          <p:cNvPr id="28" name="Picture 2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80637" y="5206590"/>
            <a:ext cx="914400" cy="914400"/>
          </a:xfrm>
          <a:prstGeom prst="rect">
            <a:avLst/>
          </a:prstGeom>
        </p:spPr>
      </p:pic>
      <p:pic>
        <p:nvPicPr>
          <p:cNvPr id="29" name="Picture 2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90257" y="5330571"/>
            <a:ext cx="526946" cy="526946"/>
          </a:xfrm>
          <a:prstGeom prst="rect">
            <a:avLst/>
          </a:prstGeom>
        </p:spPr>
      </p:pic>
      <p:pic>
        <p:nvPicPr>
          <p:cNvPr id="32" name="Picture 3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32237" y="2132116"/>
            <a:ext cx="914400" cy="914400"/>
          </a:xfrm>
          <a:prstGeom prst="rect">
            <a:avLst/>
          </a:prstGeom>
        </p:spPr>
      </p:pic>
      <p:pic>
        <p:nvPicPr>
          <p:cNvPr id="35" name="Picture 3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89637" y="2125662"/>
            <a:ext cx="914400" cy="914400"/>
          </a:xfrm>
          <a:prstGeom prst="rect">
            <a:avLst/>
          </a:prstGeom>
        </p:spPr>
      </p:pic>
      <p:pic>
        <p:nvPicPr>
          <p:cNvPr id="36" name="Picture 3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89637" y="6088062"/>
            <a:ext cx="914400" cy="914400"/>
          </a:xfrm>
          <a:prstGeom prst="rect">
            <a:avLst/>
          </a:prstGeom>
        </p:spPr>
      </p:pic>
      <p:pic>
        <p:nvPicPr>
          <p:cNvPr id="37" name="Picture 3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48491" y="3784625"/>
            <a:ext cx="526946" cy="526946"/>
          </a:xfrm>
          <a:prstGeom prst="rect">
            <a:avLst/>
          </a:prstGeom>
        </p:spPr>
      </p:pic>
      <p:pic>
        <p:nvPicPr>
          <p:cNvPr id="38" name="Picture 3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48491" y="4646716"/>
            <a:ext cx="526946" cy="526946"/>
          </a:xfrm>
          <a:prstGeom prst="rect">
            <a:avLst/>
          </a:prstGeom>
        </p:spPr>
      </p:pic>
      <p:pic>
        <p:nvPicPr>
          <p:cNvPr id="39" name="Picture 3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48491" y="5408716"/>
            <a:ext cx="526946" cy="526946"/>
          </a:xfrm>
          <a:prstGeom prst="rect">
            <a:avLst/>
          </a:prstGeom>
        </p:spPr>
      </p:pic>
      <p:pic>
        <p:nvPicPr>
          <p:cNvPr id="40" name="Picture 3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96091" y="2852277"/>
            <a:ext cx="914400" cy="914400"/>
          </a:xfrm>
          <a:prstGeom prst="rect">
            <a:avLst/>
          </a:prstGeom>
        </p:spPr>
      </p:pic>
      <p:pic>
        <p:nvPicPr>
          <p:cNvPr id="41" name="Picture 4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97312" y="2125662"/>
            <a:ext cx="914400" cy="914400"/>
          </a:xfrm>
          <a:prstGeom prst="rect">
            <a:avLst/>
          </a:prstGeom>
        </p:spPr>
      </p:pic>
      <p:pic>
        <p:nvPicPr>
          <p:cNvPr id="42" name="Picture 4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97312" y="2846335"/>
            <a:ext cx="914400" cy="914400"/>
          </a:xfrm>
          <a:prstGeom prst="rect">
            <a:avLst/>
          </a:prstGeom>
        </p:spPr>
      </p:pic>
      <p:pic>
        <p:nvPicPr>
          <p:cNvPr id="43" name="Picture 4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91039" y="3780567"/>
            <a:ext cx="526946" cy="526946"/>
          </a:xfrm>
          <a:prstGeom prst="rect">
            <a:avLst/>
          </a:prstGeom>
        </p:spPr>
      </p:pic>
      <p:pic>
        <p:nvPicPr>
          <p:cNvPr id="44" name="Picture 4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91039" y="6246916"/>
            <a:ext cx="526946" cy="526946"/>
          </a:xfrm>
          <a:prstGeom prst="rect">
            <a:avLst/>
          </a:prstGeom>
        </p:spPr>
      </p:pic>
      <p:pic>
        <p:nvPicPr>
          <p:cNvPr id="45" name="Picture 4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97312" y="4385827"/>
            <a:ext cx="914400" cy="914400"/>
          </a:xfrm>
          <a:prstGeom prst="rect">
            <a:avLst/>
          </a:prstGeom>
        </p:spPr>
      </p:pic>
      <p:pic>
        <p:nvPicPr>
          <p:cNvPr id="46" name="Picture 4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99437" y="5300227"/>
            <a:ext cx="914400" cy="914400"/>
          </a:xfrm>
          <a:prstGeom prst="rect">
            <a:avLst/>
          </a:prstGeom>
        </p:spPr>
      </p:pic>
    </p:spTree>
    <p:extLst>
      <p:ext uri="{BB962C8B-B14F-4D97-AF65-F5344CB8AC3E}">
        <p14:creationId xmlns:p14="http://schemas.microsoft.com/office/powerpoint/2010/main" val="134164409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0"/>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2"/>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4"/>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0"/>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7"/>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43"/>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6"/>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38"/>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45"/>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24"/>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nodeType="clickEffect">
                                  <p:stCondLst>
                                    <p:cond delay="0"/>
                                  </p:stCondLst>
                                  <p:childTnLst>
                                    <p:set>
                                      <p:cBhvr>
                                        <p:cTn id="64" dur="1" fill="hold">
                                          <p:stCondLst>
                                            <p:cond delay="0"/>
                                          </p:stCondLst>
                                        </p:cTn>
                                        <p:tgtEl>
                                          <p:spTgt spid="4"/>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nodeType="clickEffect">
                                  <p:stCondLst>
                                    <p:cond delay="0"/>
                                  </p:stCondLst>
                                  <p:childTnLst>
                                    <p:set>
                                      <p:cBhvr>
                                        <p:cTn id="68" dur="1" fill="hold">
                                          <p:stCondLst>
                                            <p:cond delay="0"/>
                                          </p:stCondLst>
                                        </p:cTn>
                                        <p:tgtEl>
                                          <p:spTgt spid="29"/>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39"/>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46"/>
                                        </p:tgtEl>
                                        <p:attrNameLst>
                                          <p:attrName>style.visibility</p:attrName>
                                        </p:attrNameLst>
                                      </p:cBhvr>
                                      <p:to>
                                        <p:strVal val="visible"/>
                                      </p:to>
                                    </p:set>
                                  </p:childTnLst>
                                </p:cTn>
                              </p:par>
                              <p:par>
                                <p:cTn id="73" presetID="1" presetClass="entr" presetSubtype="0" fill="hold" nodeType="withEffect">
                                  <p:stCondLst>
                                    <p:cond delay="0"/>
                                  </p:stCondLst>
                                  <p:childTnLst>
                                    <p:set>
                                      <p:cBhvr>
                                        <p:cTn id="74" dur="1" fill="hold">
                                          <p:stCondLst>
                                            <p:cond delay="0"/>
                                          </p:stCondLst>
                                        </p:cTn>
                                        <p:tgtEl>
                                          <p:spTgt spid="28"/>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4"/>
                                        </p:tgtEl>
                                        <p:attrNameLst>
                                          <p:attrName>style.visibility</p:attrName>
                                        </p:attrNameLst>
                                      </p:cBhvr>
                                      <p:to>
                                        <p:strVal val="visible"/>
                                      </p:to>
                                    </p:set>
                                  </p:childTnLst>
                                </p:cTn>
                              </p:par>
                              <p:par>
                                <p:cTn id="83" presetID="1" presetClass="entr" presetSubtype="0" fill="hold" nodeType="withEffect">
                                  <p:stCondLst>
                                    <p:cond delay="0"/>
                                  </p:stCondLst>
                                  <p:childTnLst>
                                    <p:set>
                                      <p:cBhvr>
                                        <p:cTn id="84" dur="1" fill="hold">
                                          <p:stCondLst>
                                            <p:cond delay="0"/>
                                          </p:stCondLst>
                                        </p:cTn>
                                        <p:tgtEl>
                                          <p:spTgt spid="12"/>
                                        </p:tgtEl>
                                        <p:attrNameLst>
                                          <p:attrName>style.visibility</p:attrName>
                                        </p:attrNameLst>
                                      </p:cBhvr>
                                      <p:to>
                                        <p:strVal val="visible"/>
                                      </p:to>
                                    </p:set>
                                  </p:childTnLst>
                                </p:cTn>
                              </p:par>
                              <p:par>
                                <p:cTn id="85" presetID="1" presetClass="entr" presetSubtype="0" fill="hold" nodeType="withEffect">
                                  <p:stCondLst>
                                    <p:cond delay="0"/>
                                  </p:stCondLst>
                                  <p:childTnLst>
                                    <p:set>
                                      <p:cBhvr>
                                        <p:cTn id="86" dur="1" fill="hold">
                                          <p:stCondLst>
                                            <p:cond delay="0"/>
                                          </p:stCondLst>
                                        </p:cTn>
                                        <p:tgtEl>
                                          <p:spTgt spid="36"/>
                                        </p:tgtEl>
                                        <p:attrNameLst>
                                          <p:attrName>style.visibility</p:attrName>
                                        </p:attrNameLst>
                                      </p:cBhvr>
                                      <p:to>
                                        <p:strVal val="visible"/>
                                      </p:to>
                                    </p:set>
                                  </p:childTnLst>
                                </p:cTn>
                              </p:par>
                              <p:par>
                                <p:cTn id="87" presetID="1" presetClass="entr" presetSubtype="0" fill="hold" nodeType="withEffect">
                                  <p:stCondLst>
                                    <p:cond delay="0"/>
                                  </p:stCondLst>
                                  <p:childTnLst>
                                    <p:set>
                                      <p:cBhvr>
                                        <p:cTn id="88" dur="1" fill="hold">
                                          <p:stCondLst>
                                            <p:cond delay="0"/>
                                          </p:stCondLst>
                                        </p:cTn>
                                        <p:tgtEl>
                                          <p:spTgt spid="10"/>
                                        </p:tgtEl>
                                        <p:attrNameLst>
                                          <p:attrName>style.visibility</p:attrName>
                                        </p:attrNameLst>
                                      </p:cBhvr>
                                      <p:to>
                                        <p:strVal val="visible"/>
                                      </p:to>
                                    </p:set>
                                  </p:childTnLst>
                                </p:cTn>
                              </p:par>
                              <p:par>
                                <p:cTn id="89" presetID="1" presetClass="entr" presetSubtype="0" fill="hold" nodeType="withEffect">
                                  <p:stCondLst>
                                    <p:cond delay="0"/>
                                  </p:stCondLst>
                                  <p:childTnLst>
                                    <p:set>
                                      <p:cBhvr>
                                        <p:cTn id="90" dur="1" fill="hold">
                                          <p:stCondLst>
                                            <p:cond delay="0"/>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chemeClr val="accent6"/>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Best Practices:</a:t>
            </a:r>
            <a:br>
              <a:rPr lang="en-US" sz="4896" dirty="0" smtClean="0">
                <a:solidFill>
                  <a:schemeClr val="bg1"/>
                </a:solidFill>
              </a:rPr>
            </a:br>
            <a:r>
              <a:rPr lang="en-US" sz="4896" dirty="0" smtClean="0">
                <a:solidFill>
                  <a:schemeClr val="bg1"/>
                </a:solidFill>
              </a:rPr>
              <a:t>Recap</a:t>
            </a:r>
            <a:endParaRPr lang="en-US" sz="4896" dirty="0">
              <a:solidFill>
                <a:schemeClr val="bg1"/>
              </a:solidFill>
            </a:endParaRPr>
          </a:p>
        </p:txBody>
      </p:sp>
      <p:sp>
        <p:nvSpPr>
          <p:cNvPr id="8" name="Freeform 128"/>
          <p:cNvSpPr>
            <a:spLocks noEditPoints="1"/>
          </p:cNvSpPr>
          <p:nvPr/>
        </p:nvSpPr>
        <p:spPr bwMode="black">
          <a:xfrm>
            <a:off x="1951037" y="3135154"/>
            <a:ext cx="1143000" cy="1047908"/>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15" name="TextBox 14"/>
          <p:cNvSpPr txBox="1"/>
          <p:nvPr/>
        </p:nvSpPr>
        <p:spPr>
          <a:xfrm>
            <a:off x="5792735" y="1234616"/>
            <a:ext cx="6019800" cy="4431983"/>
          </a:xfrm>
          <a:prstGeom prst="rect">
            <a:avLst/>
          </a:prstGeom>
          <a:noFill/>
        </p:spPr>
        <p:txBody>
          <a:bodyPr wrap="square" lIns="0" tIns="0" rIns="0" bIns="0" rtlCol="0">
            <a:spAutoFit/>
          </a:bodyPr>
          <a:lstStyle/>
          <a:p>
            <a:pPr marL="457200" indent="-457200">
              <a:buFont typeface="+mj-lt"/>
              <a:buAutoNum type="arabicPeriod"/>
            </a:pPr>
            <a:r>
              <a:rPr lang="en-US" sz="2400" dirty="0" smtClean="0">
                <a:solidFill>
                  <a:srgbClr val="505050"/>
                </a:solidFill>
              </a:rPr>
              <a:t>Determine what you really need (full RM? Something else?)</a:t>
            </a:r>
          </a:p>
          <a:p>
            <a:pPr marL="457200" indent="-457200">
              <a:buFont typeface="+mj-lt"/>
              <a:buAutoNum type="arabicPeriod"/>
            </a:pPr>
            <a:r>
              <a:rPr lang="en-US" sz="2400" dirty="0" smtClean="0">
                <a:solidFill>
                  <a:srgbClr val="505050"/>
                </a:solidFill>
              </a:rPr>
              <a:t>Identify roles and get buy-in</a:t>
            </a:r>
          </a:p>
          <a:p>
            <a:pPr marL="457200" indent="-457200">
              <a:buFont typeface="+mj-lt"/>
              <a:buAutoNum type="arabicPeriod"/>
            </a:pPr>
            <a:r>
              <a:rPr lang="en-US" sz="2400" dirty="0" smtClean="0">
                <a:solidFill>
                  <a:srgbClr val="505050"/>
                </a:solidFill>
              </a:rPr>
              <a:t>Encourage great content management through simple policies</a:t>
            </a:r>
          </a:p>
          <a:p>
            <a:pPr marL="457200" indent="-457200">
              <a:buFont typeface="+mj-lt"/>
              <a:buAutoNum type="arabicPeriod"/>
            </a:pPr>
            <a:r>
              <a:rPr lang="en-US" sz="2400" dirty="0" smtClean="0">
                <a:solidFill>
                  <a:srgbClr val="505050"/>
                </a:solidFill>
              </a:rPr>
              <a:t>Determine whether you need in-place or a records center (or a hybrid)</a:t>
            </a:r>
          </a:p>
          <a:p>
            <a:pPr marL="457200" indent="-457200">
              <a:buFont typeface="+mj-lt"/>
              <a:buAutoNum type="arabicPeriod"/>
            </a:pPr>
            <a:r>
              <a:rPr lang="en-US" sz="2400" dirty="0" smtClean="0">
                <a:solidFill>
                  <a:srgbClr val="505050"/>
                </a:solidFill>
              </a:rPr>
              <a:t>Determine whether you can use on-premise or cloud (or a hybrid)</a:t>
            </a:r>
          </a:p>
          <a:p>
            <a:pPr marL="457200" indent="-457200">
              <a:buFont typeface="+mj-lt"/>
              <a:buAutoNum type="arabicPeriod"/>
            </a:pPr>
            <a:r>
              <a:rPr lang="en-US" sz="2400" dirty="0" smtClean="0">
                <a:solidFill>
                  <a:srgbClr val="505050"/>
                </a:solidFill>
              </a:rPr>
              <a:t>Consider custom development or 3</a:t>
            </a:r>
            <a:r>
              <a:rPr lang="en-US" sz="2400" baseline="30000" dirty="0" smtClean="0">
                <a:solidFill>
                  <a:srgbClr val="505050"/>
                </a:solidFill>
              </a:rPr>
              <a:t>rd</a:t>
            </a:r>
            <a:r>
              <a:rPr lang="en-US" sz="2400" dirty="0" smtClean="0">
                <a:solidFill>
                  <a:srgbClr val="505050"/>
                </a:solidFill>
              </a:rPr>
              <a:t> party for missing requirements</a:t>
            </a:r>
          </a:p>
          <a:p>
            <a:pPr marL="457200" indent="-457200">
              <a:buFont typeface="+mj-lt"/>
              <a:buAutoNum type="arabicPeriod"/>
            </a:pPr>
            <a:r>
              <a:rPr lang="en-US" sz="2400" dirty="0" smtClean="0">
                <a:solidFill>
                  <a:srgbClr val="505050"/>
                </a:solidFill>
              </a:rPr>
              <a:t>Plan (don’t use “ready, fire, aim”) </a:t>
            </a:r>
            <a:r>
              <a:rPr lang="en-US" sz="2400" dirty="0" smtClean="0">
                <a:solidFill>
                  <a:srgbClr val="505050"/>
                </a:solidFill>
                <a:sym typeface="Wingdings" panose="05000000000000000000" pitchFamily="2" charset="2"/>
              </a:rPr>
              <a:t></a:t>
            </a:r>
            <a:endParaRPr lang="en-US" sz="2400" dirty="0" smtClean="0">
              <a:solidFill>
                <a:srgbClr val="505050"/>
              </a:solidFill>
            </a:endParaRPr>
          </a:p>
        </p:txBody>
      </p:sp>
    </p:spTree>
    <p:extLst>
      <p:ext uri="{BB962C8B-B14F-4D97-AF65-F5344CB8AC3E}">
        <p14:creationId xmlns:p14="http://schemas.microsoft.com/office/powerpoint/2010/main" val="143821308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Recap</a:t>
            </a:r>
            <a:endParaRPr lang="en-US" dirty="0"/>
          </a:p>
        </p:txBody>
      </p:sp>
      <p:sp>
        <p:nvSpPr>
          <p:cNvPr id="4" name="Rectangle 3"/>
          <p:cNvSpPr/>
          <p:nvPr/>
        </p:nvSpPr>
        <p:spPr bwMode="auto">
          <a:xfrm>
            <a:off x="808037" y="2509595"/>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808037" y="2506662"/>
            <a:ext cx="2697480" cy="2744787"/>
          </a:xfrm>
          <a:prstGeom prst="rect">
            <a:avLst/>
          </a:prstGeom>
          <a:solidFill>
            <a:srgbClr val="FFB9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Enterprise Content Management</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3550994" y="2506662"/>
            <a:ext cx="2697480" cy="2744787"/>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Records Management</a:t>
            </a:r>
            <a:endParaRPr lang="en-US" sz="2800"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6293951" y="2506662"/>
            <a:ext cx="2697480" cy="2744787"/>
          </a:xfrm>
          <a:prstGeom prst="rect">
            <a:avLst/>
          </a:prstGeom>
          <a:solidFill>
            <a:srgbClr val="EB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What’s New in SharePoint 2013</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9036908" y="2506661"/>
            <a:ext cx="2697480" cy="27447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Top 10 </a:t>
            </a:r>
          </a:p>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Best Practices</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719932199"/>
      </p:ext>
    </p:extLst>
  </p:cSld>
  <p:clrMapOvr>
    <a:masterClrMapping/>
  </p:clrMapOvr>
  <p:transition>
    <p:fad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Resources</a:t>
            </a:r>
            <a:endParaRPr lang="en-US" sz="4896" dirty="0">
              <a:solidFill>
                <a:schemeClr val="bg1"/>
              </a:solidFill>
            </a:endParaRPr>
          </a:p>
        </p:txBody>
      </p:sp>
      <p:sp>
        <p:nvSpPr>
          <p:cNvPr id="6" name="TextBox 5"/>
          <p:cNvSpPr txBox="1"/>
          <p:nvPr/>
        </p:nvSpPr>
        <p:spPr>
          <a:xfrm>
            <a:off x="5922439" y="750834"/>
            <a:ext cx="5835982" cy="4247317"/>
          </a:xfrm>
          <a:prstGeom prst="rect">
            <a:avLst/>
          </a:prstGeom>
          <a:noFill/>
        </p:spPr>
        <p:txBody>
          <a:bodyPr wrap="square" lIns="0" tIns="0" rIns="0" bIns="0" rtlCol="0">
            <a:spAutoFit/>
          </a:bodyPr>
          <a:lstStyle/>
          <a:p>
            <a:r>
              <a:rPr lang="en-US" sz="2800" dirty="0" smtClean="0">
                <a:solidFill>
                  <a:srgbClr val="505050"/>
                </a:solidFill>
              </a:rPr>
              <a:t>Essential SharePoint </a:t>
            </a:r>
            <a:r>
              <a:rPr lang="en-US" sz="2800" dirty="0">
                <a:solidFill>
                  <a:srgbClr val="505050"/>
                </a:solidFill>
              </a:rPr>
              <a:t>2010</a:t>
            </a:r>
          </a:p>
          <a:p>
            <a:pPr lvl="1"/>
            <a:r>
              <a:rPr lang="en-US" sz="2400" dirty="0">
                <a:solidFill>
                  <a:srgbClr val="505050"/>
                </a:solidFill>
              </a:rPr>
              <a:t>http://</a:t>
            </a:r>
            <a:r>
              <a:rPr lang="en-US" sz="2400" dirty="0" smtClean="0">
                <a:solidFill>
                  <a:srgbClr val="505050"/>
                </a:solidFill>
              </a:rPr>
              <a:t>tinyurl.com/essentialsp2010</a:t>
            </a:r>
            <a:endParaRPr lang="en-US" sz="2400" dirty="0">
              <a:solidFill>
                <a:srgbClr val="505050"/>
              </a:solidFill>
            </a:endParaRPr>
          </a:p>
          <a:p>
            <a:endParaRPr lang="en-US" sz="2800" dirty="0">
              <a:solidFill>
                <a:srgbClr val="505050"/>
              </a:solidFill>
            </a:endParaRPr>
          </a:p>
          <a:p>
            <a:r>
              <a:rPr lang="en-US" sz="2800" dirty="0">
                <a:solidFill>
                  <a:srgbClr val="505050"/>
                </a:solidFill>
              </a:rPr>
              <a:t>Getting started </a:t>
            </a:r>
            <a:r>
              <a:rPr lang="en-US" sz="2800" dirty="0" smtClean="0">
                <a:solidFill>
                  <a:srgbClr val="505050"/>
                </a:solidFill>
              </a:rPr>
              <a:t>with </a:t>
            </a:r>
            <a:r>
              <a:rPr lang="en-US" sz="2800" dirty="0">
                <a:solidFill>
                  <a:srgbClr val="505050"/>
                </a:solidFill>
              </a:rPr>
              <a:t>SharePoint 2013</a:t>
            </a:r>
          </a:p>
          <a:p>
            <a:pPr lvl="1"/>
            <a:r>
              <a:rPr lang="en-US" sz="2400" dirty="0">
                <a:solidFill>
                  <a:srgbClr val="505050"/>
                </a:solidFill>
                <a:hlinkClick r:id="rId3"/>
              </a:rPr>
              <a:t>http://</a:t>
            </a:r>
            <a:r>
              <a:rPr lang="en-US" sz="2400" dirty="0" smtClean="0">
                <a:solidFill>
                  <a:srgbClr val="505050"/>
                </a:solidFill>
                <a:hlinkClick r:id="rId3"/>
              </a:rPr>
              <a:t>tinyurl.com/sp2013start</a:t>
            </a:r>
            <a:endParaRPr lang="en-US" sz="2400" dirty="0" smtClean="0">
              <a:solidFill>
                <a:srgbClr val="505050"/>
              </a:solidFill>
            </a:endParaRPr>
          </a:p>
          <a:p>
            <a:pPr lvl="1"/>
            <a:endParaRPr lang="en-US" sz="2400" dirty="0">
              <a:solidFill>
                <a:srgbClr val="505050"/>
              </a:solidFill>
            </a:endParaRPr>
          </a:p>
          <a:p>
            <a:r>
              <a:rPr lang="en-US" sz="2400" dirty="0" smtClean="0">
                <a:solidFill>
                  <a:srgbClr val="505050"/>
                </a:solidFill>
              </a:rPr>
              <a:t>What’s in Records Management (TechNet)</a:t>
            </a:r>
          </a:p>
          <a:p>
            <a:endParaRPr lang="en-US" sz="2400" dirty="0">
              <a:solidFill>
                <a:srgbClr val="505050"/>
              </a:solidFill>
            </a:endParaRPr>
          </a:p>
          <a:p>
            <a:r>
              <a:rPr lang="en-US" sz="2400" dirty="0">
                <a:solidFill>
                  <a:srgbClr val="505050"/>
                </a:solidFill>
                <a:hlinkClick r:id="rId4"/>
              </a:rPr>
              <a:t>Record categories </a:t>
            </a:r>
            <a:r>
              <a:rPr lang="en-US" sz="2400" dirty="0" smtClean="0">
                <a:solidFill>
                  <a:srgbClr val="505050"/>
                </a:solidFill>
                <a:hlinkClick r:id="rId4"/>
              </a:rPr>
              <a:t>worksheet</a:t>
            </a:r>
            <a:r>
              <a:rPr lang="en-US" sz="2400" dirty="0" smtClean="0">
                <a:solidFill>
                  <a:srgbClr val="505050"/>
                </a:solidFill>
              </a:rPr>
              <a:t> http://go.microsoft.com/fwlink/p/?LinkID=179987&amp;clcid=0x409</a:t>
            </a:r>
          </a:p>
        </p:txBody>
      </p:sp>
    </p:spTree>
    <p:extLst>
      <p:ext uri="{BB962C8B-B14F-4D97-AF65-F5344CB8AC3E}">
        <p14:creationId xmlns:p14="http://schemas.microsoft.com/office/powerpoint/2010/main" val="3385754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Related Sessions</a:t>
            </a:r>
            <a:endParaRPr lang="en-US" sz="4896" dirty="0">
              <a:solidFill>
                <a:schemeClr val="bg1"/>
              </a:solidFill>
            </a:endParaRPr>
          </a:p>
        </p:txBody>
      </p:sp>
      <p:sp>
        <p:nvSpPr>
          <p:cNvPr id="6" name="TextBox 5"/>
          <p:cNvSpPr txBox="1"/>
          <p:nvPr/>
        </p:nvSpPr>
        <p:spPr>
          <a:xfrm>
            <a:off x="5894321" y="1508124"/>
            <a:ext cx="5835982" cy="5109091"/>
          </a:xfrm>
          <a:prstGeom prst="rect">
            <a:avLst/>
          </a:prstGeom>
          <a:noFill/>
        </p:spPr>
        <p:txBody>
          <a:bodyPr wrap="square" lIns="0" tIns="0" rIns="0" bIns="0" rtlCol="0">
            <a:spAutoFit/>
          </a:bodyPr>
          <a:lstStyle/>
          <a:p>
            <a:r>
              <a:rPr lang="en-US" sz="2800" dirty="0">
                <a:solidFill>
                  <a:srgbClr val="505050"/>
                </a:solidFill>
              </a:rPr>
              <a:t>SPC262 </a:t>
            </a:r>
            <a:r>
              <a:rPr lang="en-US" sz="2800" dirty="0" smtClean="0">
                <a:solidFill>
                  <a:srgbClr val="505050"/>
                </a:solidFill>
              </a:rPr>
              <a:t>What’s </a:t>
            </a:r>
            <a:r>
              <a:rPr lang="en-US" sz="2800" dirty="0">
                <a:solidFill>
                  <a:srgbClr val="505050"/>
                </a:solidFill>
              </a:rPr>
              <a:t>new with ECM in SharePoint 2013</a:t>
            </a:r>
          </a:p>
          <a:p>
            <a:endParaRPr lang="en-US" sz="2800" dirty="0">
              <a:solidFill>
                <a:srgbClr val="505050"/>
              </a:solidFill>
            </a:endParaRPr>
          </a:p>
          <a:p>
            <a:r>
              <a:rPr lang="en-US" sz="2800" dirty="0" smtClean="0">
                <a:solidFill>
                  <a:srgbClr val="505050"/>
                </a:solidFill>
              </a:rPr>
              <a:t>SPC070 Deep Dive on Managing Content Types at Scale</a:t>
            </a:r>
          </a:p>
          <a:p>
            <a:endParaRPr lang="en-US" sz="2800" dirty="0">
              <a:solidFill>
                <a:srgbClr val="505050"/>
              </a:solidFill>
            </a:endParaRPr>
          </a:p>
          <a:p>
            <a:r>
              <a:rPr lang="en-US" sz="2800" dirty="0">
                <a:solidFill>
                  <a:srgbClr val="505050"/>
                </a:solidFill>
              </a:rPr>
              <a:t>SPC174 Overview of eDiscovery across the Office platform </a:t>
            </a:r>
            <a:endParaRPr lang="en-US" sz="2800" dirty="0" smtClean="0">
              <a:solidFill>
                <a:srgbClr val="505050"/>
              </a:solidFill>
            </a:endParaRPr>
          </a:p>
          <a:p>
            <a:endParaRPr lang="en-US" sz="2800" dirty="0">
              <a:solidFill>
                <a:srgbClr val="505050"/>
              </a:solidFill>
            </a:endParaRPr>
          </a:p>
          <a:p>
            <a:r>
              <a:rPr lang="en-US" sz="2800" dirty="0" smtClean="0">
                <a:solidFill>
                  <a:srgbClr val="505050"/>
                </a:solidFill>
              </a:rPr>
              <a:t>HOL020 Working with eDiscovery</a:t>
            </a:r>
          </a:p>
          <a:p>
            <a:endParaRPr lang="en-US" sz="2800" dirty="0">
              <a:solidFill>
                <a:srgbClr val="505050"/>
              </a:solidFill>
            </a:endParaRPr>
          </a:p>
          <a:p>
            <a:pPr marL="228600" lvl="2"/>
            <a:endParaRPr lang="en-US" sz="2400" dirty="0" smtClean="0">
              <a:solidFill>
                <a:srgbClr val="505050"/>
              </a:solidFill>
            </a:endParaRPr>
          </a:p>
        </p:txBody>
      </p:sp>
    </p:spTree>
    <p:extLst>
      <p:ext uri="{BB962C8B-B14F-4D97-AF65-F5344CB8AC3E}">
        <p14:creationId xmlns:p14="http://schemas.microsoft.com/office/powerpoint/2010/main" val="4030167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9037" y="1592262"/>
            <a:ext cx="5541962" cy="4488694"/>
          </a:xfrm>
          <a:prstGeom prst="rect">
            <a:avLst/>
          </a:prstGeom>
        </p:spPr>
      </p:pic>
      <p:sp>
        <p:nvSpPr>
          <p:cNvPr id="4" name="TextBox 3"/>
          <p:cNvSpPr txBox="1"/>
          <p:nvPr/>
        </p:nvSpPr>
        <p:spPr>
          <a:xfrm>
            <a:off x="7053875" y="2582862"/>
            <a:ext cx="3372013" cy="849463"/>
          </a:xfrm>
          <a:prstGeom prst="rect">
            <a:avLst/>
          </a:prstGeom>
          <a:noFill/>
        </p:spPr>
        <p:txBody>
          <a:bodyPr wrap="none" lIns="182880" tIns="146304" rIns="182880" bIns="146304" rtlCol="0">
            <a:spAutoFit/>
          </a:bodyPr>
          <a:lstStyle/>
          <a:p>
            <a:pPr>
              <a:lnSpc>
                <a:spcPct val="90000"/>
              </a:lnSpc>
              <a:spcAft>
                <a:spcPts val="600"/>
              </a:spcAft>
            </a:pPr>
            <a:r>
              <a:rPr lang="en-US" sz="4000" dirty="0" smtClean="0">
                <a:gradFill>
                  <a:gsLst>
                    <a:gs pos="2917">
                      <a:srgbClr val="505050"/>
                    </a:gs>
                    <a:gs pos="30000">
                      <a:srgbClr val="505050"/>
                    </a:gs>
                  </a:gsLst>
                  <a:lin ang="5400000" scaled="0"/>
                </a:gradFill>
              </a:rPr>
              <a:t>Bob is happy.</a:t>
            </a:r>
          </a:p>
        </p:txBody>
      </p:sp>
      <p:sp>
        <p:nvSpPr>
          <p:cNvPr id="5" name="Title 4"/>
          <p:cNvSpPr>
            <a:spLocks noGrp="1"/>
          </p:cNvSpPr>
          <p:nvPr>
            <p:ph type="title"/>
          </p:nvPr>
        </p:nvSpPr>
        <p:spPr/>
        <p:txBody>
          <a:bodyPr/>
          <a:lstStyle/>
          <a:p>
            <a:endParaRPr lang="en-US"/>
          </a:p>
        </p:txBody>
      </p:sp>
    </p:spTree>
    <p:extLst>
      <p:ext uri="{BB962C8B-B14F-4D97-AF65-F5344CB8AC3E}">
        <p14:creationId xmlns:p14="http://schemas.microsoft.com/office/powerpoint/2010/main" val="2758802746"/>
      </p:ext>
    </p:extLst>
  </p:cSld>
  <p:clrMapOvr>
    <a:masterClrMapping/>
  </p:clrMapOvr>
  <p:transition>
    <p:fad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9037" y="1592262"/>
            <a:ext cx="5541962" cy="4488694"/>
          </a:xfrm>
          <a:prstGeom prst="rect">
            <a:avLst/>
          </a:prstGeom>
        </p:spPr>
      </p:pic>
      <p:sp>
        <p:nvSpPr>
          <p:cNvPr id="4" name="TextBox 3"/>
          <p:cNvSpPr txBox="1"/>
          <p:nvPr/>
        </p:nvSpPr>
        <p:spPr>
          <a:xfrm>
            <a:off x="7053875" y="2582862"/>
            <a:ext cx="1597425" cy="849463"/>
          </a:xfrm>
          <a:prstGeom prst="rect">
            <a:avLst/>
          </a:prstGeom>
          <a:noFill/>
        </p:spPr>
        <p:txBody>
          <a:bodyPr wrap="none" lIns="182880" tIns="146304" rIns="182880" bIns="146304" rtlCol="0">
            <a:spAutoFit/>
          </a:bodyPr>
          <a:lstStyle/>
          <a:p>
            <a:pPr>
              <a:lnSpc>
                <a:spcPct val="90000"/>
              </a:lnSpc>
              <a:spcAft>
                <a:spcPts val="600"/>
              </a:spcAft>
            </a:pPr>
            <a:r>
              <a:rPr lang="en-US" sz="4000" dirty="0" smtClean="0">
                <a:gradFill>
                  <a:gsLst>
                    <a:gs pos="2917">
                      <a:srgbClr val="505050"/>
                    </a:gs>
                    <a:gs pos="30000">
                      <a:srgbClr val="505050"/>
                    </a:gs>
                  </a:gsLst>
                  <a:lin ang="5400000" scaled="0"/>
                </a:gradFill>
              </a:rPr>
              <a:t>Why?</a:t>
            </a:r>
          </a:p>
        </p:txBody>
      </p:sp>
      <p:sp>
        <p:nvSpPr>
          <p:cNvPr id="5" name="Title 4"/>
          <p:cNvSpPr>
            <a:spLocks noGrp="1"/>
          </p:cNvSpPr>
          <p:nvPr>
            <p:ph type="title"/>
          </p:nvPr>
        </p:nvSpPr>
        <p:spPr/>
        <p:txBody>
          <a:bodyPr/>
          <a:lstStyle/>
          <a:p>
            <a:endParaRPr lang="en-US"/>
          </a:p>
        </p:txBody>
      </p:sp>
    </p:spTree>
    <p:extLst>
      <p:ext uri="{BB962C8B-B14F-4D97-AF65-F5344CB8AC3E}">
        <p14:creationId xmlns:p14="http://schemas.microsoft.com/office/powerpoint/2010/main" val="3263901061"/>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6230587" y="2657294"/>
            <a:ext cx="5176097" cy="3373231"/>
          </a:xfrm>
          <a:prstGeom prst="rect">
            <a:avLst/>
          </a:prstGeom>
          <a:noFill/>
        </p:spPr>
        <p:txBody>
          <a:bodyPr wrap="none" lIns="182880" tIns="146304" rIns="182880" bIns="146304" rtlCol="0">
            <a:spAutoFit/>
          </a:bodyPr>
          <a:lstStyle/>
          <a:p>
            <a:pPr>
              <a:lnSpc>
                <a:spcPct val="90000"/>
              </a:lnSpc>
              <a:spcAft>
                <a:spcPts val="600"/>
              </a:spcAft>
            </a:pPr>
            <a:r>
              <a:rPr lang="en-US" sz="4000" dirty="0" smtClean="0">
                <a:gradFill>
                  <a:gsLst>
                    <a:gs pos="2917">
                      <a:srgbClr val="505050"/>
                    </a:gs>
                    <a:gs pos="30000">
                      <a:srgbClr val="505050"/>
                    </a:gs>
                  </a:gsLst>
                  <a:lin ang="5400000" scaled="0"/>
                </a:gradFill>
              </a:rPr>
              <a:t>He needs to provide</a:t>
            </a:r>
          </a:p>
          <a:p>
            <a:pPr>
              <a:lnSpc>
                <a:spcPct val="90000"/>
              </a:lnSpc>
              <a:spcAft>
                <a:spcPts val="600"/>
              </a:spcAft>
            </a:pPr>
            <a:r>
              <a:rPr lang="en-US" sz="4000" dirty="0" smtClean="0">
                <a:gradFill>
                  <a:gsLst>
                    <a:gs pos="2917">
                      <a:srgbClr val="505050"/>
                    </a:gs>
                    <a:gs pos="30000">
                      <a:srgbClr val="505050"/>
                    </a:gs>
                  </a:gsLst>
                  <a:lin ang="5400000" scaled="0"/>
                </a:gradFill>
              </a:rPr>
              <a:t>records management</a:t>
            </a:r>
          </a:p>
          <a:p>
            <a:pPr>
              <a:lnSpc>
                <a:spcPct val="90000"/>
              </a:lnSpc>
              <a:spcAft>
                <a:spcPts val="600"/>
              </a:spcAft>
            </a:pPr>
            <a:r>
              <a:rPr lang="en-US" sz="4000" dirty="0" smtClean="0">
                <a:gradFill>
                  <a:gsLst>
                    <a:gs pos="2917">
                      <a:srgbClr val="505050"/>
                    </a:gs>
                    <a:gs pos="30000">
                      <a:srgbClr val="505050"/>
                    </a:gs>
                  </a:gsLst>
                  <a:lin ang="5400000" scaled="0"/>
                </a:gradFill>
              </a:rPr>
              <a:t>functionality to his </a:t>
            </a:r>
          </a:p>
          <a:p>
            <a:pPr>
              <a:lnSpc>
                <a:spcPct val="90000"/>
              </a:lnSpc>
              <a:spcAft>
                <a:spcPts val="600"/>
              </a:spcAft>
            </a:pPr>
            <a:r>
              <a:rPr lang="en-US" sz="4000" dirty="0" smtClean="0">
                <a:gradFill>
                  <a:gsLst>
                    <a:gs pos="2917">
                      <a:srgbClr val="505050"/>
                    </a:gs>
                    <a:gs pos="30000">
                      <a:srgbClr val="505050"/>
                    </a:gs>
                  </a:gsLst>
                  <a:lin ang="5400000" scaled="0"/>
                </a:gradFill>
              </a:rPr>
              <a:t>organization.</a:t>
            </a:r>
          </a:p>
          <a:p>
            <a:pPr>
              <a:lnSpc>
                <a:spcPct val="90000"/>
              </a:lnSpc>
              <a:spcAft>
                <a:spcPts val="600"/>
              </a:spcAft>
            </a:pPr>
            <a:endParaRPr lang="en-US" sz="4000" dirty="0">
              <a:gradFill>
                <a:gsLst>
                  <a:gs pos="2917">
                    <a:srgbClr val="505050"/>
                  </a:gs>
                  <a:gs pos="30000">
                    <a:srgbClr val="505050"/>
                  </a:gs>
                </a:gsLst>
                <a:lin ang="5400000" scaled="0"/>
              </a:gradFill>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08237" y="1416614"/>
            <a:ext cx="3352800" cy="3961764"/>
          </a:xfrm>
          <a:prstGeom prst="rect">
            <a:avLst/>
          </a:prstGeom>
        </p:spPr>
      </p:pic>
    </p:spTree>
    <p:extLst>
      <p:ext uri="{BB962C8B-B14F-4D97-AF65-F5344CB8AC3E}">
        <p14:creationId xmlns:p14="http://schemas.microsoft.com/office/powerpoint/2010/main" val="1787695659"/>
      </p:ext>
    </p:extLst>
  </p:cSld>
  <p:clrMapOvr>
    <a:masterClrMapping/>
  </p:clrMapOvr>
  <p:transition>
    <p:fad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9037" y="1592262"/>
            <a:ext cx="5541962" cy="4488694"/>
          </a:xfrm>
          <a:prstGeom prst="rect">
            <a:avLst/>
          </a:prstGeom>
        </p:spPr>
      </p:pic>
      <p:sp>
        <p:nvSpPr>
          <p:cNvPr id="4" name="TextBox 3"/>
          <p:cNvSpPr txBox="1"/>
          <p:nvPr/>
        </p:nvSpPr>
        <p:spPr>
          <a:xfrm>
            <a:off x="7053875" y="2582862"/>
            <a:ext cx="4295407" cy="1480405"/>
          </a:xfrm>
          <a:prstGeom prst="rect">
            <a:avLst/>
          </a:prstGeom>
          <a:noFill/>
        </p:spPr>
        <p:txBody>
          <a:bodyPr wrap="none" lIns="182880" tIns="146304" rIns="182880" bIns="146304" rtlCol="0">
            <a:spAutoFit/>
          </a:bodyPr>
          <a:lstStyle/>
          <a:p>
            <a:pPr>
              <a:lnSpc>
                <a:spcPct val="90000"/>
              </a:lnSpc>
              <a:spcAft>
                <a:spcPts val="600"/>
              </a:spcAft>
            </a:pPr>
            <a:r>
              <a:rPr lang="en-US" sz="4000" dirty="0" smtClean="0">
                <a:gradFill>
                  <a:gsLst>
                    <a:gs pos="2917">
                      <a:srgbClr val="505050"/>
                    </a:gs>
                    <a:gs pos="30000">
                      <a:srgbClr val="505050"/>
                    </a:gs>
                  </a:gsLst>
                  <a:lin ang="5400000" scaled="0"/>
                </a:gradFill>
              </a:rPr>
              <a:t>Because his users</a:t>
            </a:r>
          </a:p>
          <a:p>
            <a:pPr>
              <a:lnSpc>
                <a:spcPct val="90000"/>
              </a:lnSpc>
              <a:spcAft>
                <a:spcPts val="600"/>
              </a:spcAft>
            </a:pPr>
            <a:r>
              <a:rPr lang="en-US" sz="4000" dirty="0" smtClean="0">
                <a:gradFill>
                  <a:gsLst>
                    <a:gs pos="2917">
                      <a:srgbClr val="505050"/>
                    </a:gs>
                    <a:gs pos="30000">
                      <a:srgbClr val="505050"/>
                    </a:gs>
                  </a:gsLst>
                  <a:lin ang="5400000" scaled="0"/>
                </a:gradFill>
              </a:rPr>
              <a:t>are happy.</a:t>
            </a:r>
          </a:p>
        </p:txBody>
      </p:sp>
      <p:sp>
        <p:nvSpPr>
          <p:cNvPr id="5" name="Title 4"/>
          <p:cNvSpPr>
            <a:spLocks noGrp="1"/>
          </p:cNvSpPr>
          <p:nvPr>
            <p:ph type="title"/>
          </p:nvPr>
        </p:nvSpPr>
        <p:spPr/>
        <p:txBody>
          <a:bodyPr/>
          <a:lstStyle/>
          <a:p>
            <a:endParaRPr lang="en-US"/>
          </a:p>
        </p:txBody>
      </p:sp>
    </p:spTree>
    <p:extLst>
      <p:ext uri="{BB962C8B-B14F-4D97-AF65-F5344CB8AC3E}">
        <p14:creationId xmlns:p14="http://schemas.microsoft.com/office/powerpoint/2010/main" val="359907128"/>
      </p:ext>
    </p:extLst>
  </p:cSld>
  <p:clrMapOvr>
    <a:masterClrMapping/>
  </p:clrMapOvr>
  <p:transition>
    <p:fad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053875" y="2582862"/>
            <a:ext cx="3386183" cy="1480405"/>
          </a:xfrm>
          <a:prstGeom prst="rect">
            <a:avLst/>
          </a:prstGeom>
          <a:noFill/>
        </p:spPr>
        <p:txBody>
          <a:bodyPr wrap="none" lIns="182880" tIns="146304" rIns="182880" bIns="146304" rtlCol="0">
            <a:spAutoFit/>
          </a:bodyPr>
          <a:lstStyle/>
          <a:p>
            <a:pPr>
              <a:lnSpc>
                <a:spcPct val="90000"/>
              </a:lnSpc>
              <a:spcAft>
                <a:spcPts val="600"/>
              </a:spcAft>
            </a:pPr>
            <a:r>
              <a:rPr lang="en-US" sz="4000" dirty="0" smtClean="0">
                <a:gradFill>
                  <a:gsLst>
                    <a:gs pos="2917">
                      <a:srgbClr val="505050"/>
                    </a:gs>
                    <a:gs pos="30000">
                      <a:srgbClr val="505050"/>
                    </a:gs>
                  </a:gsLst>
                  <a:lin ang="5400000" scaled="0"/>
                </a:gradFill>
              </a:rPr>
              <a:t>And Bob got </a:t>
            </a:r>
          </a:p>
          <a:p>
            <a:pPr>
              <a:lnSpc>
                <a:spcPct val="90000"/>
              </a:lnSpc>
              <a:spcAft>
                <a:spcPts val="600"/>
              </a:spcAft>
            </a:pPr>
            <a:r>
              <a:rPr lang="en-US" sz="4000" dirty="0" smtClean="0">
                <a:gradFill>
                  <a:gsLst>
                    <a:gs pos="2917">
                      <a:srgbClr val="505050"/>
                    </a:gs>
                    <a:gs pos="30000">
                      <a:srgbClr val="505050"/>
                    </a:gs>
                  </a:gsLst>
                  <a:lin ang="5400000" scaled="0"/>
                </a:gradFill>
              </a:rPr>
              <a:t>a raise, too.</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8037" y="2201862"/>
            <a:ext cx="2971996" cy="2622349"/>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58300" y="2932706"/>
            <a:ext cx="2261121" cy="2261121"/>
          </a:xfrm>
          <a:prstGeom prst="rect">
            <a:avLst/>
          </a:prstGeom>
        </p:spPr>
      </p:pic>
      <p:sp>
        <p:nvSpPr>
          <p:cNvPr id="7" name="Title 6"/>
          <p:cNvSpPr>
            <a:spLocks noGrp="1"/>
          </p:cNvSpPr>
          <p:nvPr>
            <p:ph type="title"/>
          </p:nvPr>
        </p:nvSpPr>
        <p:spPr/>
        <p:txBody>
          <a:bodyPr/>
          <a:lstStyle/>
          <a:p>
            <a:endParaRPr lang="en-US"/>
          </a:p>
        </p:txBody>
      </p:sp>
    </p:spTree>
    <p:extLst>
      <p:ext uri="{BB962C8B-B14F-4D97-AF65-F5344CB8AC3E}">
        <p14:creationId xmlns:p14="http://schemas.microsoft.com/office/powerpoint/2010/main" val="4001404680"/>
      </p:ext>
    </p:extLst>
  </p:cSld>
  <p:clrMapOvr>
    <a:masterClrMapping/>
  </p:clrMapOvr>
  <p:transition>
    <p:fade/>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a:t>
            </a:r>
            <a:endParaRPr lang="en-US" dirty="0"/>
          </a:p>
        </p:txBody>
      </p:sp>
      <p:sp>
        <p:nvSpPr>
          <p:cNvPr id="3" name="Text Placeholder 2"/>
          <p:cNvSpPr>
            <a:spLocks noGrp="1"/>
          </p:cNvSpPr>
          <p:nvPr>
            <p:ph type="body" sz="quarter" idx="10"/>
          </p:nvPr>
        </p:nvSpPr>
        <p:spPr>
          <a:xfrm>
            <a:off x="274638" y="1464651"/>
            <a:ext cx="11887200" cy="2794611"/>
          </a:xfrm>
        </p:spPr>
        <p:txBody>
          <a:bodyPr/>
          <a:lstStyle/>
          <a:p>
            <a:pPr>
              <a:buClr>
                <a:srgbClr val="777777"/>
              </a:buClr>
              <a:buSzPct val="130000"/>
            </a:pPr>
            <a:r>
              <a:rPr lang="en-US" sz="3200" dirty="0" smtClean="0">
                <a:solidFill>
                  <a:schemeClr val="tx1"/>
                </a:solidFill>
              </a:rPr>
              <a:t>Scott Jamison</a:t>
            </a:r>
          </a:p>
          <a:p>
            <a:pPr>
              <a:buClr>
                <a:srgbClr val="777777"/>
              </a:buClr>
              <a:buSzPct val="130000"/>
            </a:pPr>
            <a:r>
              <a:rPr lang="en-US" sz="3200" dirty="0" smtClean="0">
                <a:solidFill>
                  <a:schemeClr val="tx1"/>
                </a:solidFill>
              </a:rPr>
              <a:t>Email: </a:t>
            </a:r>
            <a:r>
              <a:rPr lang="en-US" sz="3200" dirty="0" smtClean="0">
                <a:solidFill>
                  <a:schemeClr val="tx1"/>
                </a:solidFill>
                <a:hlinkClick r:id="rId3"/>
              </a:rPr>
              <a:t>scott.jamison@jornata.com</a:t>
            </a:r>
            <a:r>
              <a:rPr lang="en-US" sz="3200" dirty="0" smtClean="0">
                <a:solidFill>
                  <a:schemeClr val="tx1"/>
                </a:solidFill>
              </a:rPr>
              <a:t> </a:t>
            </a:r>
          </a:p>
          <a:p>
            <a:pPr>
              <a:buClr>
                <a:srgbClr val="777777"/>
              </a:buClr>
              <a:buSzPct val="130000"/>
            </a:pPr>
            <a:r>
              <a:rPr lang="en-US" sz="3200" dirty="0" smtClean="0">
                <a:solidFill>
                  <a:schemeClr val="tx1"/>
                </a:solidFill>
              </a:rPr>
              <a:t>Blog: </a:t>
            </a:r>
            <a:r>
              <a:rPr lang="en-US" sz="3200" dirty="0" smtClean="0">
                <a:solidFill>
                  <a:schemeClr val="tx1"/>
                </a:solidFill>
                <a:hlinkClick r:id="rId4"/>
              </a:rPr>
              <a:t>www.scottjamison.com</a:t>
            </a:r>
            <a:r>
              <a:rPr lang="en-US" sz="3200" dirty="0" smtClean="0">
                <a:solidFill>
                  <a:schemeClr val="tx1"/>
                </a:solidFill>
              </a:rPr>
              <a:t> </a:t>
            </a:r>
          </a:p>
          <a:p>
            <a:pPr>
              <a:buClr>
                <a:srgbClr val="777777"/>
              </a:buClr>
              <a:buSzPct val="130000"/>
            </a:pPr>
            <a:r>
              <a:rPr lang="en-US" sz="3200" dirty="0" smtClean="0">
                <a:solidFill>
                  <a:schemeClr val="tx1"/>
                </a:solidFill>
              </a:rPr>
              <a:t>Twitter: @sjam</a:t>
            </a:r>
            <a:endParaRPr lang="en-US" sz="3200" dirty="0">
              <a:solidFill>
                <a:schemeClr val="tx1"/>
              </a:solidFill>
            </a:endParaRPr>
          </a:p>
          <a:p>
            <a:endParaRPr lang="en-US" sz="3200" dirty="0"/>
          </a:p>
        </p:txBody>
      </p:sp>
      <p:pic>
        <p:nvPicPr>
          <p:cNvPr id="4" name="Picture 3" descr="SharePoint 2010 Cover.jpg">
            <a:hlinkClick r:id="rId5"/>
          </p:cNvPr>
          <p:cNvPicPr/>
          <p:nvPr/>
        </p:nvPicPr>
        <p:blipFill>
          <a:blip r:embed="rId6" cstate="print"/>
          <a:stretch>
            <a:fillRect/>
          </a:stretch>
        </p:blipFill>
        <p:spPr>
          <a:xfrm>
            <a:off x="6065837" y="3421062"/>
            <a:ext cx="2514600" cy="3124200"/>
          </a:xfrm>
          <a:prstGeom prst="rect">
            <a:avLst/>
          </a:prstGeom>
        </p:spPr>
      </p:pic>
      <p:pic>
        <p:nvPicPr>
          <p:cNvPr id="7" name="Picture 6"/>
          <p:cNvPicPr>
            <a:picLocks noChangeAspect="1"/>
          </p:cNvPicPr>
          <p:nvPr/>
        </p:nvPicPr>
        <p:blipFill>
          <a:blip r:embed="rId7"/>
          <a:stretch>
            <a:fillRect/>
          </a:stretch>
        </p:blipFill>
        <p:spPr>
          <a:xfrm>
            <a:off x="8809036" y="3418290"/>
            <a:ext cx="2413255" cy="3126972"/>
          </a:xfrm>
          <a:prstGeom prst="rect">
            <a:avLst/>
          </a:prstGeom>
        </p:spPr>
      </p:pic>
      <p:pic>
        <p:nvPicPr>
          <p:cNvPr id="6" name="Picture 5"/>
          <p:cNvPicPr>
            <a:picLocks noChangeAspect="1"/>
          </p:cNvPicPr>
          <p:nvPr/>
        </p:nvPicPr>
        <p:blipFill>
          <a:blip r:embed="rId8"/>
          <a:stretch>
            <a:fillRect/>
          </a:stretch>
        </p:blipFill>
        <p:spPr>
          <a:xfrm>
            <a:off x="6548897" y="1864502"/>
            <a:ext cx="4063079" cy="1427887"/>
          </a:xfrm>
          <a:prstGeom prst="rect">
            <a:avLst/>
          </a:prstGeom>
        </p:spPr>
      </p:pic>
    </p:spTree>
    <p:extLst>
      <p:ext uri="{BB962C8B-B14F-4D97-AF65-F5344CB8AC3E}">
        <p14:creationId xmlns:p14="http://schemas.microsoft.com/office/powerpoint/2010/main" val="670180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804386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378690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6751637" y="2963862"/>
            <a:ext cx="5284139" cy="2742289"/>
          </a:xfrm>
          <a:prstGeom prst="rect">
            <a:avLst/>
          </a:prstGeom>
          <a:noFill/>
        </p:spPr>
        <p:txBody>
          <a:bodyPr wrap="none" lIns="182880" tIns="146304" rIns="182880" bIns="146304" rtlCol="0">
            <a:spAutoFit/>
          </a:bodyPr>
          <a:lstStyle/>
          <a:p>
            <a:pPr>
              <a:lnSpc>
                <a:spcPct val="90000"/>
              </a:lnSpc>
              <a:spcAft>
                <a:spcPts val="600"/>
              </a:spcAft>
            </a:pPr>
            <a:r>
              <a:rPr lang="en-US" sz="4000" dirty="0" smtClean="0">
                <a:gradFill>
                  <a:gsLst>
                    <a:gs pos="2917">
                      <a:srgbClr val="505050"/>
                    </a:gs>
                    <a:gs pos="30000">
                      <a:srgbClr val="505050"/>
                    </a:gs>
                  </a:gsLst>
                  <a:lin ang="5400000" scaled="0"/>
                </a:gradFill>
              </a:rPr>
              <a:t>He’s got many folks</a:t>
            </a:r>
          </a:p>
          <a:p>
            <a:pPr>
              <a:lnSpc>
                <a:spcPct val="90000"/>
              </a:lnSpc>
              <a:spcAft>
                <a:spcPts val="600"/>
              </a:spcAft>
            </a:pPr>
            <a:r>
              <a:rPr lang="en-US" sz="4000" dirty="0" smtClean="0">
                <a:gradFill>
                  <a:gsLst>
                    <a:gs pos="2917">
                      <a:srgbClr val="505050"/>
                    </a:gs>
                    <a:gs pos="30000">
                      <a:srgbClr val="505050"/>
                    </a:gs>
                  </a:gsLst>
                  <a:lin ang="5400000" scaled="0"/>
                </a:gradFill>
              </a:rPr>
              <a:t>to please, including</a:t>
            </a:r>
          </a:p>
          <a:p>
            <a:pPr>
              <a:lnSpc>
                <a:spcPct val="90000"/>
              </a:lnSpc>
              <a:spcAft>
                <a:spcPts val="600"/>
              </a:spcAft>
            </a:pPr>
            <a:r>
              <a:rPr lang="en-US" sz="4000" dirty="0">
                <a:gradFill>
                  <a:gsLst>
                    <a:gs pos="2917">
                      <a:srgbClr val="505050"/>
                    </a:gs>
                    <a:gs pos="30000">
                      <a:srgbClr val="505050"/>
                    </a:gs>
                  </a:gsLst>
                  <a:lin ang="5400000" scaled="0"/>
                </a:gradFill>
              </a:rPr>
              <a:t>l</a:t>
            </a:r>
            <a:r>
              <a:rPr lang="en-US" sz="4000" dirty="0" smtClean="0">
                <a:gradFill>
                  <a:gsLst>
                    <a:gs pos="2917">
                      <a:srgbClr val="505050"/>
                    </a:gs>
                    <a:gs pos="30000">
                      <a:srgbClr val="505050"/>
                    </a:gs>
                  </a:gsLst>
                  <a:lin ang="5400000" scaled="0"/>
                </a:gradFill>
              </a:rPr>
              <a:t>egal and compliance.</a:t>
            </a:r>
          </a:p>
          <a:p>
            <a:pPr>
              <a:lnSpc>
                <a:spcPct val="90000"/>
              </a:lnSpc>
              <a:spcAft>
                <a:spcPts val="600"/>
              </a:spcAft>
            </a:pPr>
            <a:endParaRPr lang="en-US" sz="4000" dirty="0">
              <a:gradFill>
                <a:gsLst>
                  <a:gs pos="2917">
                    <a:srgbClr val="505050"/>
                  </a:gs>
                  <a:gs pos="30000">
                    <a:srgbClr val="505050"/>
                  </a:gs>
                </a:gsLst>
                <a:lin ang="5400000" scaled="0"/>
              </a:gradFill>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4237" y="1008062"/>
            <a:ext cx="1866900" cy="165100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687" y="1516062"/>
            <a:ext cx="1866900" cy="16510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9871" y="3344862"/>
            <a:ext cx="1866900" cy="1651000"/>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4103" y="4621352"/>
            <a:ext cx="1866900" cy="1651000"/>
          </a:xfrm>
          <a:prstGeom prst="rect">
            <a:avLst/>
          </a:prstGeom>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8151" y="3795852"/>
            <a:ext cx="1866900" cy="1651000"/>
          </a:xfrm>
          <a:prstGeom prst="rect">
            <a:avLst/>
          </a:prstGeom>
        </p:spPr>
      </p:pic>
    </p:spTree>
    <p:extLst>
      <p:ext uri="{BB962C8B-B14F-4D97-AF65-F5344CB8AC3E}">
        <p14:creationId xmlns:p14="http://schemas.microsoft.com/office/powerpoint/2010/main" val="27917561"/>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1_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Scott Jamison</External_x0020_Speaker>
    <Session_x0020_Code xmlns="2295e2e7-0eeb-498e-8716-217bb2ee6ee3">SPC020</Session_x0020_Code>
    <ProductTaxHTField0 xmlns="2295e2e7-0eeb-498e-8716-217bb2ee6ee3">
      <Terms xmlns="http://schemas.microsoft.com/office/infopath/2007/PartnerControls"/>
    </ProductTaxHTField0>
    <Presentation_x0020_Date xmlns="2295e2e7-0eeb-498e-8716-217bb2ee6ee3">2012-11-15T00:00:00-08:00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Scott Jamison</Speaker>
    <AverageRating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B59CF25-0FF4-40C3-AD61-2272F5408EF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990F116-B58F-4255-B05B-DA3808E0E5C6}">
  <ds:schemaRefs>
    <ds:schemaRef ds:uri="http://purl.org/dc/dcmitype/"/>
    <ds:schemaRef ds:uri="http://purl.org/dc/elements/1.1/"/>
    <ds:schemaRef ds:uri="032d541b-1b4e-4d91-93c7-b10533c52f73"/>
    <ds:schemaRef ds:uri="http://schemas.openxmlformats.org/package/2006/metadata/core-properties"/>
    <ds:schemaRef ds:uri="http://schemas.microsoft.com/office/infopath/2007/PartnerControls"/>
    <ds:schemaRef ds:uri="230e9df3-be65-4c73-a93b-d1236ebd677e"/>
    <ds:schemaRef ds:uri="http://purl.org/dc/terms/"/>
    <ds:schemaRef ds:uri="http://schemas.microsoft.com/office/2006/documentManagement/types"/>
    <ds:schemaRef ds:uri="2295e2e7-0eeb-498e-8716-217bb2ee6ee3"/>
    <ds:schemaRef ds:uri="http://schemas.microsoft.com/sharepoint/v3"/>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17033</TotalTime>
  <Words>7059</Words>
  <Application>Microsoft Office PowerPoint</Application>
  <PresentationFormat>Custom</PresentationFormat>
  <Paragraphs>726</Paragraphs>
  <Slides>84</Slides>
  <Notes>75</Notes>
  <HiddenSlides>0</HiddenSlides>
  <MMClips>0</MMClips>
  <ScaleCrop>false</ScaleCrop>
  <HeadingPairs>
    <vt:vector size="4" baseType="variant">
      <vt:variant>
        <vt:lpstr>Theme</vt:lpstr>
      </vt:variant>
      <vt:variant>
        <vt:i4>4</vt:i4>
      </vt:variant>
      <vt:variant>
        <vt:lpstr>Slide Titles</vt:lpstr>
      </vt:variant>
      <vt:variant>
        <vt:i4>84</vt:i4>
      </vt:variant>
    </vt:vector>
  </HeadingPairs>
  <TitlesOfParts>
    <vt:vector size="88" baseType="lpstr">
      <vt:lpstr>5-30072_SPC2012_IT-Pro_Template_16x9</vt:lpstr>
      <vt:lpstr>5-30072_SPC2012_IT-Pro_Template_16x9_Light</vt:lpstr>
      <vt:lpstr>1_5-30072_SPC2012_IT-Pro_Template_16x9</vt:lpstr>
      <vt:lpstr>5-30072_SPC2012_Business_Template_16x9_Light</vt:lpstr>
      <vt:lpstr>PowerPoint Presentation</vt:lpstr>
      <vt:lpstr>Best Practices for Records Management with SharePoint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Agenda</vt:lpstr>
      <vt:lpstr>Agenda</vt:lpstr>
      <vt:lpstr>SharePoint</vt:lpstr>
      <vt:lpstr>PowerPoint Presentation</vt:lpstr>
      <vt:lpstr>PowerPoint Presentation</vt:lpstr>
      <vt:lpstr>Agenda</vt:lpstr>
      <vt:lpstr>What is Records Management?</vt:lpstr>
      <vt:lpstr>Why Records Management?</vt:lpstr>
      <vt:lpstr>Records Management  Challenges</vt:lpstr>
      <vt:lpstr>Records Management  Strategy</vt:lpstr>
      <vt:lpstr>Content Lifecycle</vt:lpstr>
      <vt:lpstr>Agenda</vt:lpstr>
      <vt:lpstr>What’s New in SharePoint 2013?</vt:lpstr>
      <vt:lpstr>What’s new in SharePoint 2013</vt:lpstr>
      <vt:lpstr>PowerPoint Presentation</vt:lpstr>
      <vt:lpstr>Site Retention</vt:lpstr>
      <vt:lpstr>Site Retention</vt:lpstr>
      <vt:lpstr>Site Retention</vt:lpstr>
      <vt:lpstr>Demo:  SharePoint 2013 Site Retention</vt:lpstr>
      <vt:lpstr>Site Mailboxes</vt:lpstr>
      <vt:lpstr>Site Mailboxes</vt:lpstr>
      <vt:lpstr>Demo:  SharePoint 2013 Site Mailboxes</vt:lpstr>
      <vt:lpstr>Cloud Parity</vt:lpstr>
      <vt:lpstr>Demo:  SharePoint 2013: Cloud Parity</vt:lpstr>
      <vt:lpstr>What’s also new in SharePoint 2013</vt:lpstr>
      <vt:lpstr>Agenda</vt:lpstr>
      <vt:lpstr>PowerPoint Presentation</vt:lpstr>
      <vt:lpstr>Records Management Challenges</vt:lpstr>
      <vt:lpstr>Agenda</vt:lpstr>
      <vt:lpstr>1. Identify Records Management Roles</vt:lpstr>
      <vt:lpstr>2. Analyze Organizational Content</vt:lpstr>
      <vt:lpstr>3. Encourage  Quality Metadata</vt:lpstr>
      <vt:lpstr>Demo:  SharePoint 2013: Encouraging Quality Metadata</vt:lpstr>
      <vt:lpstr>4. Develop a  File Plan</vt:lpstr>
      <vt:lpstr>File Plans</vt:lpstr>
      <vt:lpstr>Demo:  SharePoint 2013: File Plans</vt:lpstr>
      <vt:lpstr>5. Develop Retention  Schedules</vt:lpstr>
      <vt:lpstr>Demo:  SharePoint 2013: Retention Schedules</vt:lpstr>
      <vt:lpstr>6. Design Your  Solution</vt:lpstr>
      <vt:lpstr>Records Management Solution Elements</vt:lpstr>
      <vt:lpstr>In-Place vs. Records Center</vt:lpstr>
      <vt:lpstr>In-Place vs. Records Center</vt:lpstr>
      <vt:lpstr>In-Place vs. Records Center</vt:lpstr>
      <vt:lpstr>In-Place vs. Records Center</vt:lpstr>
      <vt:lpstr>In-Place vs. Records Center</vt:lpstr>
      <vt:lpstr>In-Place vs. Records Center</vt:lpstr>
      <vt:lpstr>In-Place vs. Records Center</vt:lpstr>
      <vt:lpstr>In-Place vs. Records Center</vt:lpstr>
      <vt:lpstr>Demo:  SharePoint 2013: In-Place vs Using a Records Center</vt:lpstr>
      <vt:lpstr>7. Plan How  Content Becomes Records</vt:lpstr>
      <vt:lpstr>7. Plan How Content Becomes a Record</vt:lpstr>
      <vt:lpstr>7. Plan How Content Becomes a Record</vt:lpstr>
      <vt:lpstr>7. Plan How Content Becomes a Record</vt:lpstr>
      <vt:lpstr>8. Plan Email Integration</vt:lpstr>
      <vt:lpstr>Site Mailboxes</vt:lpstr>
      <vt:lpstr>9. Plan Compliance Reporting</vt:lpstr>
      <vt:lpstr>10. Consider 3rd  Party Add-Ons</vt:lpstr>
      <vt:lpstr>SharePoint 2010 &amp; 2013</vt:lpstr>
      <vt:lpstr>Best Practices: Recap</vt:lpstr>
      <vt:lpstr>Recap</vt:lpstr>
      <vt:lpstr>Resources</vt:lpstr>
      <vt:lpstr>Related Sessions</vt:lpstr>
      <vt:lpstr>PowerPoint Presentation</vt:lpstr>
      <vt:lpstr>PowerPoint Presentation</vt:lpstr>
      <vt:lpstr>PowerPoint Presentation</vt:lpstr>
      <vt:lpstr>PowerPoint Presentation</vt:lpstr>
      <vt:lpstr>Questions?</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Best Practices for Records Management with SharePoint</dc:title>
  <dc:subject>SharePoint Conference 2012</dc:subject>
  <dc:creator>&lt;Speaker Name Here&gt;</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930</cp:revision>
  <dcterms:created xsi:type="dcterms:W3CDTF">2012-05-22T07:38:31Z</dcterms:created>
  <dcterms:modified xsi:type="dcterms:W3CDTF">2012-12-06T16:34:24Z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