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2.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83" r:id="rId4"/>
    <p:sldMasterId id="2147484205" r:id="rId5"/>
  </p:sldMasterIdLst>
  <p:notesMasterIdLst>
    <p:notesMasterId r:id="rId32"/>
  </p:notesMasterIdLst>
  <p:handoutMasterIdLst>
    <p:handoutMasterId r:id="rId33"/>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1" r:id="rId30"/>
    <p:sldId id="280" r:id="rId3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18" d="100"/>
          <a:sy n="118" d="100"/>
        </p:scale>
        <p:origin x="-72" y="54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5" d="100"/>
        <a:sy n="25"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oleObject" Target="file:///C:\Users\alyssal\Desktop\MorganStanley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22639269406392695"/>
          <c:y val="3.4710561405750406E-2"/>
        </c:manualLayout>
      </c:layout>
      <c:overlay val="0"/>
      <c:spPr>
        <a:noFill/>
        <a:ln>
          <a:noFill/>
        </a:ln>
        <a:effectLst/>
      </c:spPr>
      <c:txPr>
        <a:bodyPr rot="0" spcFirstLastPara="1" vertOverflow="ellipsis" vert="horz" wrap="square" anchor="ctr" anchorCtr="1"/>
        <a:lstStyle/>
        <a:p>
          <a:pPr>
            <a:defRPr sz="2800" b="1" i="0" u="none" strike="noStrike" kern="1200" baseline="0">
              <a:solidFill>
                <a:schemeClr val="tx1"/>
              </a:solidFill>
              <a:latin typeface="+mn-lt"/>
              <a:ea typeface="+mn-ea"/>
              <a:cs typeface="+mn-cs"/>
            </a:defRPr>
          </a:pPr>
          <a:endParaRPr lang="en-US"/>
        </a:p>
      </c:txPr>
    </c:title>
    <c:autoTitleDeleted val="0"/>
    <c:plotArea>
      <c:layout>
        <c:manualLayout>
          <c:layoutTarget val="inner"/>
          <c:xMode val="edge"/>
          <c:yMode val="edge"/>
          <c:x val="3.7819724589220866E-2"/>
          <c:y val="0.11338430365181754"/>
          <c:w val="0.94391543522813071"/>
          <c:h val="0.73658851893519206"/>
        </c:manualLayout>
      </c:layout>
      <c:barChart>
        <c:barDir val="col"/>
        <c:grouping val="clustered"/>
        <c:varyColors val="0"/>
        <c:ser>
          <c:idx val="0"/>
          <c:order val="0"/>
          <c:tx>
            <c:strRef>
              <c:f>Sheet1!$B$1</c:f>
              <c:strCache>
                <c:ptCount val="1"/>
                <c:pt idx="0">
                  <c:v>W3C HTML Markup Validator Errors</c:v>
                </c:pt>
              </c:strCache>
            </c:strRef>
          </c:tx>
          <c:spPr>
            <a:solidFill>
              <a:schemeClr val="accent1">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dPt>
            <c:idx val="0"/>
            <c:invertIfNegative val="0"/>
            <c:bubble3D val="0"/>
            <c:spPr>
              <a:solidFill>
                <a:schemeClr val="accent3">
                  <a:shade val="80000"/>
                  <a:satMod val="180000"/>
                </a:schemeClr>
              </a:solidFill>
              <a:ln w="9525" cap="flat" cmpd="sng" algn="ctr">
                <a:solidFill>
                  <a:srgbClr val="FF0000"/>
                </a:solidFill>
                <a:prstDash val="solid"/>
              </a:ln>
              <a:effectLst/>
              <a:scene3d>
                <a:camera prst="orthographicFront"/>
                <a:lightRig rig="balanced" dir="tl">
                  <a:rot lat="0" lon="0" rev="8700000"/>
                </a:lightRig>
              </a:scene3d>
              <a:sp3d>
                <a:bevelT w="190500" h="38100"/>
              </a:sp3d>
            </c:spPr>
          </c:dPt>
          <c:dPt>
            <c:idx val="1"/>
            <c:invertIfNegative val="0"/>
            <c:bubble3D val="0"/>
            <c:spPr>
              <a:solidFill>
                <a:schemeClr val="accent1">
                  <a:shade val="80000"/>
                  <a:satMod val="180000"/>
                </a:schemeClr>
              </a:solidFill>
              <a:ln w="9525" cap="flat" cmpd="sng" algn="ctr">
                <a:solidFill>
                  <a:schemeClr val="accent1"/>
                </a:solidFill>
                <a:prstDash val="solid"/>
              </a:ln>
              <a:effectLst/>
              <a:scene3d>
                <a:camera prst="orthographicFront"/>
                <a:lightRig rig="balanced" dir="tl">
                  <a:rot lat="0" lon="0" rev="8700000"/>
                </a:lightRig>
              </a:scene3d>
              <a:sp3d>
                <a:bevelT w="190500" h="38100"/>
              </a:sp3d>
            </c:spPr>
          </c:dPt>
          <c:dPt>
            <c:idx val="2"/>
            <c:invertIfNegative val="0"/>
            <c:bubble3D val="0"/>
            <c:spPr>
              <a:solidFill>
                <a:schemeClr val="accent5">
                  <a:shade val="80000"/>
                  <a:satMod val="180000"/>
                </a:schemeClr>
              </a:solidFill>
              <a:ln w="9525" cap="flat" cmpd="sng" algn="ctr">
                <a:solidFill>
                  <a:schemeClr val="accent5"/>
                </a:solidFill>
                <a:prstDash val="solid"/>
              </a:ln>
              <a:effectLst/>
              <a:scene3d>
                <a:camera prst="orthographicFront"/>
                <a:lightRig rig="balanced" dir="tl">
                  <a:rot lat="0" lon="0" rev="8700000"/>
                </a:lightRig>
              </a:scene3d>
              <a:sp3d>
                <a:bevelT w="190500" h="38100"/>
              </a:sp3d>
            </c:spPr>
          </c:dPt>
          <c:dLbls>
            <c:dLbl>
              <c:idx val="3"/>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SharePoint.Microsoft.com</c:v>
                </c:pt>
                <c:pt idx="1">
                  <c:v> SP Online Public website </c:v>
                </c:pt>
                <c:pt idx="2">
                  <c:v>Contoso Electronics</c:v>
                </c:pt>
                <c:pt idx="3">
                  <c:v>Mavention.nl</c:v>
                </c:pt>
              </c:strCache>
            </c:strRef>
          </c:cat>
          <c:val>
            <c:numRef>
              <c:f>Sheet1!$B$2:$B$5</c:f>
              <c:numCache>
                <c:formatCode>General</c:formatCode>
                <c:ptCount val="4"/>
                <c:pt idx="0">
                  <c:v>138</c:v>
                </c:pt>
                <c:pt idx="1">
                  <c:v>19</c:v>
                </c:pt>
                <c:pt idx="2">
                  <c:v>13</c:v>
                </c:pt>
                <c:pt idx="3">
                  <c:v>0</c:v>
                </c:pt>
              </c:numCache>
            </c:numRef>
          </c:val>
        </c:ser>
        <c:dLbls>
          <c:showLegendKey val="0"/>
          <c:showVal val="0"/>
          <c:showCatName val="0"/>
          <c:showSerName val="0"/>
          <c:showPercent val="0"/>
          <c:showBubbleSize val="0"/>
        </c:dLbls>
        <c:gapWidth val="75"/>
        <c:overlap val="-25"/>
        <c:axId val="126521728"/>
        <c:axId val="126523264"/>
      </c:barChart>
      <c:catAx>
        <c:axId val="12652172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26523264"/>
        <c:crosses val="autoZero"/>
        <c:auto val="1"/>
        <c:lblAlgn val="ctr"/>
        <c:lblOffset val="100"/>
        <c:noMultiLvlLbl val="0"/>
      </c:catAx>
      <c:valAx>
        <c:axId val="126523264"/>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ysClr val="windowText" lastClr="000000"/>
                </a:solidFill>
                <a:latin typeface="+mn-lt"/>
                <a:ea typeface="+mn-ea"/>
                <a:cs typeface="+mn-cs"/>
              </a:defRPr>
            </a:pPr>
            <a:endParaRPr lang="en-US"/>
          </a:p>
        </c:txPr>
        <c:crossAx val="1265217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sz="1800"/>
              <a:t>Global Mobile vs. Desktop Internet User Projection, </a:t>
            </a:r>
          </a:p>
          <a:p>
            <a:pPr>
              <a:defRPr sz="18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sz="1800"/>
              <a:t>2007-2015E, by Morgan Stanley</a:t>
            </a:r>
          </a:p>
        </c:rich>
      </c:tx>
      <c:layout>
        <c:manualLayout>
          <c:xMode val="edge"/>
          <c:yMode val="edge"/>
          <c:x val="0.14350510495110327"/>
          <c:y val="1.1979696772179181E-2"/>
        </c:manualLayout>
      </c:layout>
      <c:overlay val="0"/>
      <c:spPr>
        <a:noFill/>
        <a:ln>
          <a:noFill/>
        </a:ln>
        <a:effectLst/>
      </c:spPr>
    </c:title>
    <c:autoTitleDeleted val="0"/>
    <c:plotArea>
      <c:layout>
        <c:manualLayout>
          <c:layoutTarget val="inner"/>
          <c:xMode val="edge"/>
          <c:yMode val="edge"/>
          <c:x val="0.15081714785651792"/>
          <c:y val="0.25083333333333335"/>
          <c:w val="0.78464085739282596"/>
          <c:h val="0.59684334990053078"/>
        </c:manualLayout>
      </c:layout>
      <c:scatterChart>
        <c:scatterStyle val="smoothMarker"/>
        <c:varyColors val="0"/>
        <c:ser>
          <c:idx val="0"/>
          <c:order val="0"/>
          <c:tx>
            <c:strRef>
              <c:f>Sheet1!$B$1</c:f>
              <c:strCache>
                <c:ptCount val="1"/>
                <c:pt idx="0">
                  <c:v>Mobile</c:v>
                </c:pt>
              </c:strCache>
            </c:strRef>
          </c:tx>
          <c:spPr>
            <a:ln w="9525" cap="rnd">
              <a:solidFill>
                <a:schemeClr val="accent1"/>
              </a:solidFill>
              <a:round/>
            </a:ln>
            <a:effectLst>
              <a:outerShdw blurRad="44450" dist="13970" dir="5400000" algn="ctr" rotWithShape="0">
                <a:srgbClr val="000000">
                  <a:alpha val="45000"/>
                </a:srgbClr>
              </a:outerShdw>
            </a:effectLst>
          </c:spPr>
          <c:marker>
            <c:symbol val="circle"/>
            <c:size val="6"/>
            <c:spPr>
              <a:solidFill>
                <a:schemeClr val="accent1">
                  <a:shade val="80000"/>
                  <a:satMod val="180000"/>
                </a:schemeClr>
              </a:solidFill>
              <a:ln w="9525" cap="rnd">
                <a:solidFill>
                  <a:schemeClr val="accent1"/>
                </a:solidFill>
                <a:roun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marker>
          <c:xVal>
            <c:numRef>
              <c:f>Sheet1!$A$2:$A$10</c:f>
              <c:numCache>
                <c:formatCode>General</c:formatCode>
                <c:ptCount val="9"/>
                <c:pt idx="0">
                  <c:v>2007</c:v>
                </c:pt>
                <c:pt idx="1">
                  <c:v>2008</c:v>
                </c:pt>
                <c:pt idx="2">
                  <c:v>2009</c:v>
                </c:pt>
                <c:pt idx="3">
                  <c:v>2010</c:v>
                </c:pt>
                <c:pt idx="4">
                  <c:v>2011</c:v>
                </c:pt>
                <c:pt idx="5">
                  <c:v>2012</c:v>
                </c:pt>
                <c:pt idx="6">
                  <c:v>2013</c:v>
                </c:pt>
                <c:pt idx="7">
                  <c:v>2014</c:v>
                </c:pt>
                <c:pt idx="8">
                  <c:v>2015</c:v>
                </c:pt>
              </c:numCache>
            </c:numRef>
          </c:xVal>
          <c:yVal>
            <c:numRef>
              <c:f>Sheet1!$B$2:$B$10</c:f>
              <c:numCache>
                <c:formatCode>General</c:formatCode>
                <c:ptCount val="9"/>
                <c:pt idx="0">
                  <c:v>400</c:v>
                </c:pt>
                <c:pt idx="1">
                  <c:v>550</c:v>
                </c:pt>
                <c:pt idx="2">
                  <c:v>750</c:v>
                </c:pt>
                <c:pt idx="3">
                  <c:v>900</c:v>
                </c:pt>
                <c:pt idx="4">
                  <c:v>1100</c:v>
                </c:pt>
                <c:pt idx="5">
                  <c:v>1350</c:v>
                </c:pt>
                <c:pt idx="6">
                  <c:v>1540</c:v>
                </c:pt>
                <c:pt idx="7">
                  <c:v>1700</c:v>
                </c:pt>
                <c:pt idx="8">
                  <c:v>1970</c:v>
                </c:pt>
              </c:numCache>
            </c:numRef>
          </c:yVal>
          <c:smooth val="1"/>
        </c:ser>
        <c:ser>
          <c:idx val="1"/>
          <c:order val="1"/>
          <c:tx>
            <c:strRef>
              <c:f>Sheet1!$C$1</c:f>
              <c:strCache>
                <c:ptCount val="1"/>
                <c:pt idx="0">
                  <c:v>Desktop</c:v>
                </c:pt>
              </c:strCache>
            </c:strRef>
          </c:tx>
          <c:spPr>
            <a:ln w="9525" cap="rnd">
              <a:solidFill>
                <a:schemeClr val="accent2"/>
              </a:solidFill>
              <a:round/>
            </a:ln>
            <a:effectLst>
              <a:outerShdw blurRad="44450" dist="13970" dir="5400000" algn="ctr" rotWithShape="0">
                <a:srgbClr val="000000">
                  <a:alpha val="45000"/>
                </a:srgbClr>
              </a:outerShdw>
            </a:effectLst>
          </c:spPr>
          <c:marker>
            <c:symbol val="circle"/>
            <c:size val="6"/>
            <c:spPr>
              <a:solidFill>
                <a:schemeClr val="accent2">
                  <a:shade val="80000"/>
                  <a:satMod val="180000"/>
                </a:schemeClr>
              </a:solidFill>
              <a:ln w="9525" cap="rnd">
                <a:solidFill>
                  <a:schemeClr val="accent2"/>
                </a:solidFill>
                <a:roun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marker>
          <c:xVal>
            <c:numRef>
              <c:f>Sheet1!$A$2:$A$10</c:f>
              <c:numCache>
                <c:formatCode>General</c:formatCode>
                <c:ptCount val="9"/>
                <c:pt idx="0">
                  <c:v>2007</c:v>
                </c:pt>
                <c:pt idx="1">
                  <c:v>2008</c:v>
                </c:pt>
                <c:pt idx="2">
                  <c:v>2009</c:v>
                </c:pt>
                <c:pt idx="3">
                  <c:v>2010</c:v>
                </c:pt>
                <c:pt idx="4">
                  <c:v>2011</c:v>
                </c:pt>
                <c:pt idx="5">
                  <c:v>2012</c:v>
                </c:pt>
                <c:pt idx="6">
                  <c:v>2013</c:v>
                </c:pt>
                <c:pt idx="7">
                  <c:v>2014</c:v>
                </c:pt>
                <c:pt idx="8">
                  <c:v>2015</c:v>
                </c:pt>
              </c:numCache>
            </c:numRef>
          </c:xVal>
          <c:yVal>
            <c:numRef>
              <c:f>Sheet1!$C$2:$C$10</c:f>
              <c:numCache>
                <c:formatCode>General</c:formatCode>
                <c:ptCount val="9"/>
                <c:pt idx="0">
                  <c:v>1100</c:v>
                </c:pt>
                <c:pt idx="1">
                  <c:v>1220</c:v>
                </c:pt>
                <c:pt idx="2">
                  <c:v>1300</c:v>
                </c:pt>
                <c:pt idx="3">
                  <c:v>1380</c:v>
                </c:pt>
                <c:pt idx="4">
                  <c:v>1450</c:v>
                </c:pt>
                <c:pt idx="5">
                  <c:v>1550</c:v>
                </c:pt>
                <c:pt idx="6">
                  <c:v>1610</c:v>
                </c:pt>
                <c:pt idx="7">
                  <c:v>1640</c:v>
                </c:pt>
                <c:pt idx="8">
                  <c:v>1650</c:v>
                </c:pt>
              </c:numCache>
            </c:numRef>
          </c:yVal>
          <c:smooth val="1"/>
        </c:ser>
        <c:dLbls>
          <c:showLegendKey val="0"/>
          <c:showVal val="0"/>
          <c:showCatName val="0"/>
          <c:showSerName val="0"/>
          <c:showPercent val="0"/>
          <c:showBubbleSize val="0"/>
        </c:dLbls>
        <c:axId val="127176064"/>
        <c:axId val="127211008"/>
      </c:scatterChart>
      <c:valAx>
        <c:axId val="127176064"/>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w="9525" cap="flat" cmpd="sng" algn="ctr">
            <a:solidFill>
              <a:schemeClr val="lt1">
                <a:lumMod val="50000"/>
              </a:schemeClr>
            </a:solidFill>
          </a:ln>
          <a:effectLst/>
        </c:spPr>
        <c:txPr>
          <a:bodyPr rot="-60000000" spcFirstLastPara="1" vertOverflow="ellipsis" vert="horz" wrap="square" anchor="ctr" anchorCtr="1"/>
          <a:lstStyle/>
          <a:p>
            <a:pPr>
              <a:defRPr sz="1600" b="0" i="0" u="none" strike="noStrike" kern="1200" baseline="0">
                <a:solidFill>
                  <a:schemeClr val="lt1">
                    <a:lumMod val="75000"/>
                  </a:schemeClr>
                </a:solidFill>
                <a:latin typeface="+mn-lt"/>
                <a:ea typeface="+mn-ea"/>
                <a:cs typeface="+mn-cs"/>
              </a:defRPr>
            </a:pPr>
            <a:endParaRPr lang="en-US"/>
          </a:p>
        </c:txPr>
        <c:crossAx val="127211008"/>
        <c:crosses val="autoZero"/>
        <c:crossBetween val="midCat"/>
      </c:valAx>
      <c:valAx>
        <c:axId val="127211008"/>
        <c:scaling>
          <c:orientation val="minMax"/>
          <c:max val="2000"/>
        </c:scaling>
        <c:delete val="0"/>
        <c:axPos val="l"/>
        <c:majorGridlines>
          <c:spPr>
            <a:ln w="9525" cap="flat" cmpd="sng" algn="ctr">
              <a:solidFill>
                <a:schemeClr val="lt1">
                  <a:lumMod val="95000"/>
                  <a:alpha val="10000"/>
                </a:schemeClr>
              </a:solidFill>
              <a:round/>
            </a:ln>
            <a:effectLst/>
          </c:spPr>
        </c:majorGridlines>
        <c:title>
          <c:tx>
            <c:rich>
              <a:bodyPr rot="-5400000" spcFirstLastPara="1" vertOverflow="ellipsis" vert="horz" wrap="square" anchor="ctr" anchorCtr="1"/>
              <a:lstStyle/>
              <a:p>
                <a:pPr>
                  <a:defRPr sz="1600" b="1" i="0" u="none" strike="noStrike" kern="1200" cap="all" baseline="0">
                    <a:solidFill>
                      <a:schemeClr val="lt1">
                        <a:lumMod val="75000"/>
                      </a:schemeClr>
                    </a:solidFill>
                    <a:latin typeface="+mn-lt"/>
                    <a:ea typeface="+mn-ea"/>
                    <a:cs typeface="+mn-cs"/>
                  </a:defRPr>
                </a:pPr>
                <a:r>
                  <a:rPr lang="en-US" sz="1600"/>
                  <a:t>Internet Users (MM)</a:t>
                </a:r>
              </a:p>
            </c:rich>
          </c:tx>
          <c:overlay val="0"/>
          <c:spPr>
            <a:noFill/>
            <a:ln>
              <a:noFill/>
            </a:ln>
            <a:effectLst/>
          </c:spPr>
        </c:title>
        <c:numFmt formatCode="General" sourceLinked="1"/>
        <c:majorTickMark val="none"/>
        <c:minorTickMark val="none"/>
        <c:tickLblPos val="nextTo"/>
        <c:spPr>
          <a:noFill/>
          <a:ln w="9525" cap="flat" cmpd="sng" algn="ctr">
            <a:solidFill>
              <a:schemeClr val="lt1">
                <a:lumMod val="50000"/>
              </a:schemeClr>
            </a:solidFill>
          </a:ln>
          <a:effectLst/>
        </c:spPr>
        <c:txPr>
          <a:bodyPr rot="-60000000" spcFirstLastPara="1" vertOverflow="ellipsis" vert="horz" wrap="square" anchor="ctr" anchorCtr="1"/>
          <a:lstStyle/>
          <a:p>
            <a:pPr>
              <a:defRPr sz="1600" b="0" i="0" u="none" strike="noStrike" kern="1200" baseline="0">
                <a:solidFill>
                  <a:schemeClr val="lt1">
                    <a:lumMod val="75000"/>
                  </a:schemeClr>
                </a:solidFill>
                <a:latin typeface="+mn-lt"/>
                <a:ea typeface="+mn-ea"/>
                <a:cs typeface="+mn-cs"/>
              </a:defRPr>
            </a:pPr>
            <a:endParaRPr lang="en-US"/>
          </a:p>
        </c:txPr>
        <c:crossAx val="127176064"/>
        <c:crosses val="autoZero"/>
        <c:crossBetween val="midCat"/>
        <c:majorUnit val="400"/>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lt1">
                  <a:lumMod val="75000"/>
                </a:schemeClr>
              </a:solidFill>
              <a:latin typeface="+mn-lt"/>
              <a:ea typeface="+mn-ea"/>
              <a:cs typeface="+mn-cs"/>
            </a:defRPr>
          </a:pPr>
          <a:endParaRPr lang="en-US"/>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0.81507</cdr:x>
      <cdr:y>0.70581</cdr:y>
    </cdr:from>
    <cdr:to>
      <cdr:x>0.93151</cdr:x>
      <cdr:y>0.86984</cdr:y>
    </cdr:to>
    <cdr:sp macro="" textlink="">
      <cdr:nvSpPr>
        <cdr:cNvPr id="2" name="TextBox 1"/>
        <cdr:cNvSpPr txBox="1"/>
      </cdr:nvSpPr>
      <cdr:spPr>
        <a:xfrm xmlns:a="http://schemas.openxmlformats.org/drawingml/2006/main">
          <a:off x="9067782" y="4131873"/>
          <a:ext cx="1295418" cy="960253"/>
        </a:xfrm>
        <a:prstGeom xmlns:a="http://schemas.openxmlformats.org/drawingml/2006/main" prst="rect">
          <a:avLst/>
        </a:prstGeom>
        <a:noFill xmlns:a="http://schemas.openxmlformats.org/drawingml/2006/main"/>
      </cdr:spPr>
      <cdr:txBody>
        <a:bodyPr xmlns:a="http://schemas.openxmlformats.org/drawingml/2006/main" vertOverflow="clip" wrap="square" lIns="182880" tIns="146304" rIns="182880" bIns="146304" rtlCol="0">
          <a:spAutoFit/>
        </a:bodyPr>
        <a:lstStyle xmlns:a="http://schemas.openxmlformats.org/drawingml/2006/main"/>
        <a:p xmlns:a="http://schemas.openxmlformats.org/drawingml/2006/main">
          <a:pPr algn="ctr">
            <a:lnSpc>
              <a:spcPct val="90000"/>
            </a:lnSpc>
            <a:spcAft>
              <a:spcPts val="600"/>
            </a:spcAft>
          </a:pPr>
          <a:r>
            <a:rPr lang="en-US" sz="4800" b="1" dirty="0" smtClean="0">
              <a:gradFill>
                <a:gsLst>
                  <a:gs pos="2917">
                    <a:schemeClr val="tx1"/>
                  </a:gs>
                  <a:gs pos="30000">
                    <a:schemeClr val="tx1"/>
                  </a:gs>
                </a:gsLst>
                <a:lin ang="5400000" scaled="0"/>
              </a:gradFill>
            </a:rPr>
            <a:t>0 </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A59280B-E206-446A-ACFF-142A0DDBCB6E}"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90633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F0D460A-D59B-4DBF-B42E-5752A1480B9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2898251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471FE2-FED7-4631-96D1-F65E3F75A80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863541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B45AA8D-FB87-441D-B16E-F4448E6483B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5430692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7153625-E831-40C7-BFDE-5C1E254F40F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7693533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30E2C1-50B2-4AE3-91C8-EF3322243E6A}"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5741347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39E86D9-62E2-48F8-AB0E-45B85A3BDF4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8605372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7F9A274-6B8F-49CF-BB50-FE402FC9F4D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9741287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E30E2C1-50B2-4AE3-91C8-EF3322243E6A}"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0077162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30E2C1-50B2-4AE3-91C8-EF3322243E6A}"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3406287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30E2C1-50B2-4AE3-91C8-EF3322243E6A}"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3043731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3:00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26</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951249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661589-C215-4CCF-A0A7-8C674426E80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230153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4BFEFB7-5408-4A4B-A41C-BC7A7805D79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801289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807A8C9-772F-478D-A0C4-85258E27F6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5508286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3568C75-9B4E-4C10-89AF-1864CEEB3AE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42617836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E38718D-1D13-42E3-AD87-1835F13E3B69}"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616942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9306" lvl="1" inden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C297B97-1F5D-4CAF-84BE-35D392F4EE4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430049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87B3E2C-38C1-46C7-8918-F5A04410409F}"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626855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13006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281848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8481504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2738393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77651401"/>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05015226"/>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7018652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58831154"/>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1418931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96392268"/>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4579531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95187805"/>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810810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07346804"/>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26998969"/>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96732359"/>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334079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4816619"/>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369507"/>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4083138"/>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8373366"/>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77432079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image" Target="../media/image2.png"/><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heme" Target="../theme/theme2.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77802189"/>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0.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myspc.sharepointconference.com/" TargetMode="External"/><Relationship Id="rId1" Type="http://schemas.openxmlformats.org/officeDocument/2006/relationships/slideLayout" Target="../slideLayouts/slideLayout10.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www.sharepointjoel.com/Lists/Posts/Post.aspx?List=0cd1a63d-183c-4fc2-8320-ba5369008acb&amp;ID=568"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hyperlink" Target="http://www.cmswire.com/cms/customer-experience/sharepoint-2013-consolidates-its-position-as-a-mainstream-web-cms-player-016557.php"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05394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look back: Designing your </a:t>
            </a:r>
            <a:r>
              <a:rPr lang="en-US" dirty="0"/>
              <a:t>w</a:t>
            </a:r>
            <a:r>
              <a:rPr lang="en-US" dirty="0" smtClean="0"/>
              <a:t>eb site in SharePoint 2010</a:t>
            </a:r>
            <a:endParaRPr lang="en-US" dirty="0"/>
          </a:p>
        </p:txBody>
      </p:sp>
      <p:sp>
        <p:nvSpPr>
          <p:cNvPr id="7" name="Rectangle 6"/>
          <p:cNvSpPr/>
          <p:nvPr/>
        </p:nvSpPr>
        <p:spPr>
          <a:xfrm>
            <a:off x="427037" y="3177196"/>
            <a:ext cx="1401586" cy="1208712"/>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rgbClr val="FFFFFF"/>
                </a:solidFill>
              </a:rPr>
              <a:t>Comps</a:t>
            </a:r>
            <a:endParaRPr lang="en-US" sz="2400" dirty="0">
              <a:solidFill>
                <a:srgbClr val="FFFFFF"/>
              </a:solidFill>
            </a:endParaRPr>
          </a:p>
        </p:txBody>
      </p:sp>
      <p:sp>
        <p:nvSpPr>
          <p:cNvPr id="8" name="Rectangle 7"/>
          <p:cNvSpPr/>
          <p:nvPr/>
        </p:nvSpPr>
        <p:spPr>
          <a:xfrm>
            <a:off x="2897238" y="4059477"/>
            <a:ext cx="1159106" cy="1033821"/>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rgbClr val="FFFFFF"/>
                </a:solidFill>
              </a:rPr>
              <a:t>CSS, JS, etc.</a:t>
            </a:r>
            <a:endParaRPr lang="en-US" sz="2400" dirty="0">
              <a:solidFill>
                <a:srgbClr val="FFFFFF"/>
              </a:solidFill>
            </a:endParaRPr>
          </a:p>
        </p:txBody>
      </p:sp>
      <p:sp>
        <p:nvSpPr>
          <p:cNvPr id="6" name="Rectangle 5"/>
          <p:cNvSpPr/>
          <p:nvPr/>
        </p:nvSpPr>
        <p:spPr>
          <a:xfrm>
            <a:off x="2897238" y="2811462"/>
            <a:ext cx="1152165" cy="92943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rgbClr val="FFFFFF"/>
                </a:solidFill>
              </a:rPr>
              <a:t>HTML</a:t>
            </a:r>
          </a:p>
        </p:txBody>
      </p:sp>
      <p:sp>
        <p:nvSpPr>
          <p:cNvPr id="15" name="Rectangle 14"/>
          <p:cNvSpPr/>
          <p:nvPr/>
        </p:nvSpPr>
        <p:spPr>
          <a:xfrm rot="438219">
            <a:off x="5563400" y="4088313"/>
            <a:ext cx="1474685" cy="87169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rgbClr val="FFFFFF"/>
                </a:solidFill>
              </a:rPr>
              <a:t>Integrate Ribbon</a:t>
            </a:r>
          </a:p>
        </p:txBody>
      </p:sp>
      <p:sp>
        <p:nvSpPr>
          <p:cNvPr id="18" name="Rectangle 17"/>
          <p:cNvSpPr/>
          <p:nvPr/>
        </p:nvSpPr>
        <p:spPr>
          <a:xfrm rot="20160173">
            <a:off x="5519996" y="2334245"/>
            <a:ext cx="1401609" cy="920542"/>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rgbClr val="FFFFFF"/>
                </a:solidFill>
              </a:rPr>
              <a:t>Master Pages</a:t>
            </a:r>
            <a:endParaRPr lang="en-US" sz="2400" dirty="0">
              <a:solidFill>
                <a:srgbClr val="FFFFFF"/>
              </a:solidFill>
            </a:endParaRPr>
          </a:p>
        </p:txBody>
      </p:sp>
      <p:sp>
        <p:nvSpPr>
          <p:cNvPr id="20" name="Rectangle 19"/>
          <p:cNvSpPr/>
          <p:nvPr/>
        </p:nvSpPr>
        <p:spPr>
          <a:xfrm rot="20588617">
            <a:off x="9701208" y="3573295"/>
            <a:ext cx="1298539" cy="84963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rgbClr val="FFFFFF"/>
                </a:solidFill>
              </a:rPr>
              <a:t>Roll-up controls</a:t>
            </a:r>
          </a:p>
        </p:txBody>
      </p:sp>
      <p:sp>
        <p:nvSpPr>
          <p:cNvPr id="25" name="Right Brace 24"/>
          <p:cNvSpPr/>
          <p:nvPr/>
        </p:nvSpPr>
        <p:spPr>
          <a:xfrm rot="16200000" flipH="1">
            <a:off x="2123072" y="3728416"/>
            <a:ext cx="504047" cy="3698564"/>
          </a:xfrm>
          <a:prstGeom prst="rightBrace">
            <a:avLst>
              <a:gd name="adj1" fmla="val 119730"/>
              <a:gd name="adj2" fmla="val 54348"/>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a:solidFill>
                <a:srgbClr val="505050"/>
              </a:solidFill>
            </a:endParaRPr>
          </a:p>
        </p:txBody>
      </p:sp>
      <p:sp>
        <p:nvSpPr>
          <p:cNvPr id="26" name="Rectangle 25"/>
          <p:cNvSpPr/>
          <p:nvPr/>
        </p:nvSpPr>
        <p:spPr>
          <a:xfrm>
            <a:off x="882815" y="5927383"/>
            <a:ext cx="3393766" cy="845744"/>
          </a:xfrm>
          <a:prstGeom prst="rect">
            <a:avLst/>
          </a:prstGeom>
        </p:spPr>
        <p:txBody>
          <a:bodyPr wrap="square">
            <a:spAutoFit/>
          </a:bodyPr>
          <a:lstStyle/>
          <a:p>
            <a:pPr algn="ctr"/>
            <a:r>
              <a:rPr lang="en-US" sz="2448" b="1" dirty="0">
                <a:solidFill>
                  <a:srgbClr val="505050"/>
                </a:solidFill>
              </a:rPr>
              <a:t>Dreamweaver / </a:t>
            </a:r>
            <a:endParaRPr lang="en-US" sz="2448" b="1" dirty="0" smtClean="0">
              <a:solidFill>
                <a:srgbClr val="505050"/>
              </a:solidFill>
            </a:endParaRPr>
          </a:p>
          <a:p>
            <a:pPr algn="ctr"/>
            <a:r>
              <a:rPr lang="en-US" sz="2448" b="1" dirty="0" smtClean="0">
                <a:solidFill>
                  <a:srgbClr val="505050"/>
                </a:solidFill>
              </a:rPr>
              <a:t>Photoshop / etc</a:t>
            </a:r>
            <a:r>
              <a:rPr lang="en-US" sz="2448" b="1" dirty="0">
                <a:solidFill>
                  <a:srgbClr val="505050"/>
                </a:solidFill>
              </a:rPr>
              <a:t>. </a:t>
            </a:r>
          </a:p>
        </p:txBody>
      </p:sp>
      <p:sp>
        <p:nvSpPr>
          <p:cNvPr id="21" name="Right Brace 20"/>
          <p:cNvSpPr/>
          <p:nvPr/>
        </p:nvSpPr>
        <p:spPr>
          <a:xfrm rot="16200000" flipH="1">
            <a:off x="8016562" y="2751246"/>
            <a:ext cx="504047" cy="5652903"/>
          </a:xfrm>
          <a:prstGeom prst="rightBrace">
            <a:avLst>
              <a:gd name="adj1" fmla="val 119730"/>
              <a:gd name="adj2" fmla="val 54348"/>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a:solidFill>
                <a:srgbClr val="505050"/>
              </a:solidFill>
            </a:endParaRPr>
          </a:p>
        </p:txBody>
      </p:sp>
      <p:sp>
        <p:nvSpPr>
          <p:cNvPr id="22" name="Rectangle 21"/>
          <p:cNvSpPr/>
          <p:nvPr/>
        </p:nvSpPr>
        <p:spPr>
          <a:xfrm>
            <a:off x="6842145" y="5927383"/>
            <a:ext cx="3244652" cy="478376"/>
          </a:xfrm>
          <a:prstGeom prst="rect">
            <a:avLst/>
          </a:prstGeom>
        </p:spPr>
        <p:txBody>
          <a:bodyPr wrap="none">
            <a:spAutoFit/>
          </a:bodyPr>
          <a:lstStyle/>
          <a:p>
            <a:r>
              <a:rPr lang="en-US" sz="2448" b="1" dirty="0">
                <a:solidFill>
                  <a:srgbClr val="505050"/>
                </a:solidFill>
              </a:rPr>
              <a:t>SharePoint Designer</a:t>
            </a:r>
          </a:p>
        </p:txBody>
      </p:sp>
      <p:sp>
        <p:nvSpPr>
          <p:cNvPr id="29" name="Rectangle 28"/>
          <p:cNvSpPr/>
          <p:nvPr/>
        </p:nvSpPr>
        <p:spPr>
          <a:xfrm rot="1009799">
            <a:off x="8770001" y="1686480"/>
            <a:ext cx="1734142" cy="1047799"/>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rgbClr val="FFFFFF"/>
                </a:solidFill>
              </a:rPr>
              <a:t>Navigation</a:t>
            </a:r>
          </a:p>
        </p:txBody>
      </p:sp>
      <p:sp>
        <p:nvSpPr>
          <p:cNvPr id="30" name="Rectangle 29"/>
          <p:cNvSpPr/>
          <p:nvPr/>
        </p:nvSpPr>
        <p:spPr>
          <a:xfrm rot="228869">
            <a:off x="7287096" y="2708347"/>
            <a:ext cx="1341582" cy="84963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rgbClr val="FFFFFF"/>
                </a:solidFill>
              </a:rPr>
              <a:t>Custom Catalog</a:t>
            </a:r>
          </a:p>
        </p:txBody>
      </p:sp>
      <p:sp>
        <p:nvSpPr>
          <p:cNvPr id="33" name="Rectangle 32"/>
          <p:cNvSpPr/>
          <p:nvPr/>
        </p:nvSpPr>
        <p:spPr>
          <a:xfrm rot="1002413">
            <a:off x="7508650" y="4197618"/>
            <a:ext cx="1722040" cy="84963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rgbClr val="FFFFFF"/>
                </a:solidFill>
              </a:rPr>
              <a:t>Catalog Integration</a:t>
            </a:r>
          </a:p>
        </p:txBody>
      </p:sp>
      <p:pic>
        <p:nvPicPr>
          <p:cNvPr id="2052" name="Picture 4"/>
          <p:cNvPicPr>
            <a:picLocks noChangeAspect="1" noChangeArrowheads="1"/>
          </p:cNvPicPr>
          <p:nvPr/>
        </p:nvPicPr>
        <p:blipFill rotWithShape="1">
          <a:blip r:embed="rId3">
            <a:extLst>
              <a:ext uri="{BEBA8EAE-BF5A-486C-A8C5-ECC9F3942E4B}">
                <a14:imgProps xmlns:a14="http://schemas.microsoft.com/office/drawing/2010/main">
                  <a14:imgLayer r:embed="rId4">
                    <a14:imgEffect>
                      <a14:artisticPencilGrayscale/>
                    </a14:imgEffect>
                  </a14:imgLayer>
                </a14:imgProps>
              </a:ext>
              <a:ext uri="{28A0092B-C50C-407E-A947-70E740481C1C}">
                <a14:useLocalDpi xmlns:a14="http://schemas.microsoft.com/office/drawing/2010/main" val="0"/>
              </a:ext>
            </a:extLst>
          </a:blip>
          <a:srcRect l="17241" r="18966"/>
          <a:stretch/>
        </p:blipFill>
        <p:spPr bwMode="auto">
          <a:xfrm>
            <a:off x="4500740" y="2427546"/>
            <a:ext cx="680544" cy="32638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ight Arrow 3"/>
          <p:cNvSpPr/>
          <p:nvPr/>
        </p:nvSpPr>
        <p:spPr>
          <a:xfrm rot="20178419">
            <a:off x="1956894" y="3162575"/>
            <a:ext cx="889685" cy="59502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sp>
        <p:nvSpPr>
          <p:cNvPr id="56" name="Right Arrow 55"/>
          <p:cNvSpPr/>
          <p:nvPr/>
        </p:nvSpPr>
        <p:spPr>
          <a:xfrm rot="1469648">
            <a:off x="1939391" y="4170379"/>
            <a:ext cx="943023" cy="51610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spTree>
    <p:extLst>
      <p:ext uri="{BB962C8B-B14F-4D97-AF65-F5344CB8AC3E}">
        <p14:creationId xmlns:p14="http://schemas.microsoft.com/office/powerpoint/2010/main" val="19176481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1"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052"/>
                                        </p:tgtEl>
                                        <p:attrNameLst>
                                          <p:attrName>style.visibility</p:attrName>
                                        </p:attrNameLst>
                                      </p:cBhvr>
                                      <p:to>
                                        <p:strVal val="visible"/>
                                      </p:to>
                                    </p:set>
                                    <p:anim calcmode="lin" valueType="num">
                                      <p:cBhvr additive="base">
                                        <p:cTn id="26" dur="500" fill="hold"/>
                                        <p:tgtEl>
                                          <p:spTgt spid="2052"/>
                                        </p:tgtEl>
                                        <p:attrNameLst>
                                          <p:attrName>ppt_x</p:attrName>
                                        </p:attrNameLst>
                                      </p:cBhvr>
                                      <p:tavLst>
                                        <p:tav tm="0">
                                          <p:val>
                                            <p:strVal val="#ppt_x"/>
                                          </p:val>
                                        </p:tav>
                                        <p:tav tm="100000">
                                          <p:val>
                                            <p:strVal val="#ppt_x"/>
                                          </p:val>
                                        </p:tav>
                                      </p:tavLst>
                                    </p:anim>
                                    <p:anim calcmode="lin" valueType="num">
                                      <p:cBhvr additive="base">
                                        <p:cTn id="27"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15" grpId="0" animBg="1"/>
      <p:bldP spid="18" grpId="0" animBg="1"/>
      <p:bldP spid="20" grpId="0" animBg="1"/>
      <p:bldP spid="25" grpId="0" animBg="1"/>
      <p:bldP spid="26" grpId="0"/>
      <p:bldP spid="21" grpId="0" animBg="1"/>
      <p:bldP spid="22" grpId="0"/>
      <p:bldP spid="29" grpId="0" animBg="1"/>
      <p:bldP spid="30" grpId="0" animBg="1"/>
      <p:bldP spid="33" grpId="0" animBg="1"/>
      <p:bldP spid="4" grpId="0" animBg="1"/>
      <p:bldP spid="5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Designing your web site in SharePoint 2013</a:t>
            </a:r>
            <a:endParaRPr lang="en-US" dirty="0"/>
          </a:p>
        </p:txBody>
      </p:sp>
      <p:sp>
        <p:nvSpPr>
          <p:cNvPr id="23" name="Right Brace 22"/>
          <p:cNvSpPr/>
          <p:nvPr/>
        </p:nvSpPr>
        <p:spPr>
          <a:xfrm rot="16200000">
            <a:off x="8815924" y="163814"/>
            <a:ext cx="449499" cy="5700082"/>
          </a:xfrm>
          <a:prstGeom prst="rightBrace">
            <a:avLst>
              <a:gd name="adj1" fmla="val 119730"/>
              <a:gd name="adj2" fmla="val 502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a:solidFill>
                <a:srgbClr val="505050"/>
              </a:solidFill>
            </a:endParaRPr>
          </a:p>
        </p:txBody>
      </p:sp>
      <p:sp>
        <p:nvSpPr>
          <p:cNvPr id="24" name="Rectangle 23"/>
          <p:cNvSpPr/>
          <p:nvPr/>
        </p:nvSpPr>
        <p:spPr>
          <a:xfrm>
            <a:off x="8116438" y="2178102"/>
            <a:ext cx="1823911" cy="478376"/>
          </a:xfrm>
          <a:prstGeom prst="rect">
            <a:avLst/>
          </a:prstGeom>
        </p:spPr>
        <p:txBody>
          <a:bodyPr wrap="none">
            <a:spAutoFit/>
          </a:bodyPr>
          <a:lstStyle/>
          <a:p>
            <a:r>
              <a:rPr lang="en-US" sz="2448" b="1" dirty="0">
                <a:solidFill>
                  <a:srgbClr val="505050"/>
                </a:solidFill>
              </a:rPr>
              <a:t>SharePoint</a:t>
            </a:r>
          </a:p>
        </p:txBody>
      </p:sp>
      <p:sp>
        <p:nvSpPr>
          <p:cNvPr id="25" name="Right Brace 24"/>
          <p:cNvSpPr/>
          <p:nvPr/>
        </p:nvSpPr>
        <p:spPr>
          <a:xfrm rot="16200000" flipH="1">
            <a:off x="5788773" y="826796"/>
            <a:ext cx="504047" cy="10370629"/>
          </a:xfrm>
          <a:prstGeom prst="rightBrace">
            <a:avLst>
              <a:gd name="adj1" fmla="val 119730"/>
              <a:gd name="adj2" fmla="val 54348"/>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a:solidFill>
                <a:srgbClr val="505050"/>
              </a:solidFill>
            </a:endParaRPr>
          </a:p>
        </p:txBody>
      </p:sp>
      <p:sp>
        <p:nvSpPr>
          <p:cNvPr id="26" name="Rectangle 25"/>
          <p:cNvSpPr/>
          <p:nvPr/>
        </p:nvSpPr>
        <p:spPr>
          <a:xfrm>
            <a:off x="4922116" y="6371686"/>
            <a:ext cx="3200837" cy="478376"/>
          </a:xfrm>
          <a:prstGeom prst="rect">
            <a:avLst/>
          </a:prstGeom>
        </p:spPr>
        <p:txBody>
          <a:bodyPr wrap="none">
            <a:spAutoFit/>
          </a:bodyPr>
          <a:lstStyle/>
          <a:p>
            <a:r>
              <a:rPr lang="en-US" sz="2448" b="1" dirty="0">
                <a:solidFill>
                  <a:srgbClr val="505050"/>
                </a:solidFill>
              </a:rPr>
              <a:t>Dreamweaver / etc. </a:t>
            </a:r>
          </a:p>
        </p:txBody>
      </p:sp>
      <p:sp>
        <p:nvSpPr>
          <p:cNvPr id="27" name="TextBox 26"/>
          <p:cNvSpPr txBox="1"/>
          <p:nvPr/>
        </p:nvSpPr>
        <p:spPr>
          <a:xfrm rot="20143738">
            <a:off x="5740105" y="4423866"/>
            <a:ext cx="2741051" cy="1015663"/>
          </a:xfrm>
          <a:prstGeom prst="rect">
            <a:avLst/>
          </a:prstGeom>
          <a:noFill/>
        </p:spPr>
        <p:txBody>
          <a:bodyPr wrap="square" rtlCol="0">
            <a:spAutoFit/>
          </a:bodyPr>
          <a:lstStyle/>
          <a:p>
            <a:pPr marL="174862" indent="-174862">
              <a:buFont typeface="Arial" pitchFamily="34" charset="0"/>
              <a:buChar char="•"/>
            </a:pPr>
            <a:r>
              <a:rPr lang="en-US" sz="2000" dirty="0">
                <a:solidFill>
                  <a:srgbClr val="505050"/>
                </a:solidFill>
              </a:rPr>
              <a:t>Ribbon</a:t>
            </a:r>
          </a:p>
          <a:p>
            <a:pPr marL="174862" indent="-174862">
              <a:buFont typeface="Arial" pitchFamily="34" charset="0"/>
              <a:buChar char="•"/>
            </a:pPr>
            <a:r>
              <a:rPr lang="en-US" sz="2000" dirty="0">
                <a:solidFill>
                  <a:srgbClr val="505050"/>
                </a:solidFill>
              </a:rPr>
              <a:t>Placeholder Main</a:t>
            </a:r>
          </a:p>
          <a:p>
            <a:pPr marL="174862" indent="-174862">
              <a:buFont typeface="Arial" pitchFamily="34" charset="0"/>
              <a:buChar char="•"/>
            </a:pPr>
            <a:r>
              <a:rPr lang="en-US" sz="2000" dirty="0" smtClean="0">
                <a:solidFill>
                  <a:srgbClr val="505050"/>
                </a:solidFill>
              </a:rPr>
              <a:t>Minimal Master</a:t>
            </a:r>
            <a:endParaRPr lang="en-US" sz="2000" dirty="0">
              <a:solidFill>
                <a:srgbClr val="505050"/>
              </a:solidFill>
            </a:endParaRPr>
          </a:p>
        </p:txBody>
      </p:sp>
      <p:sp>
        <p:nvSpPr>
          <p:cNvPr id="33" name="TextBox 32"/>
          <p:cNvSpPr txBox="1"/>
          <p:nvPr/>
        </p:nvSpPr>
        <p:spPr>
          <a:xfrm rot="20372592">
            <a:off x="10028719" y="4411953"/>
            <a:ext cx="2826249" cy="1015663"/>
          </a:xfrm>
          <a:prstGeom prst="rect">
            <a:avLst/>
          </a:prstGeom>
          <a:noFill/>
        </p:spPr>
        <p:txBody>
          <a:bodyPr wrap="square" rtlCol="0">
            <a:spAutoFit/>
          </a:bodyPr>
          <a:lstStyle/>
          <a:p>
            <a:pPr marL="174862" indent="-174862">
              <a:buFont typeface="Arial" pitchFamily="34" charset="0"/>
              <a:buChar char="•"/>
            </a:pPr>
            <a:r>
              <a:rPr lang="en-US" sz="2000" dirty="0">
                <a:solidFill>
                  <a:srgbClr val="505050"/>
                </a:solidFill>
              </a:rPr>
              <a:t>Navigation </a:t>
            </a:r>
          </a:p>
          <a:p>
            <a:pPr marL="174862" indent="-174862">
              <a:buFont typeface="Arial" pitchFamily="34" charset="0"/>
              <a:buChar char="•"/>
            </a:pPr>
            <a:r>
              <a:rPr lang="en-US" sz="2000" dirty="0" smtClean="0">
                <a:solidFill>
                  <a:srgbClr val="505050"/>
                </a:solidFill>
              </a:rPr>
              <a:t>Web parts</a:t>
            </a:r>
          </a:p>
          <a:p>
            <a:pPr marL="174862" indent="-174862">
              <a:buFont typeface="Arial" pitchFamily="34" charset="0"/>
              <a:buChar char="•"/>
            </a:pPr>
            <a:r>
              <a:rPr lang="en-US" sz="2000" dirty="0" smtClean="0">
                <a:solidFill>
                  <a:srgbClr val="505050"/>
                </a:solidFill>
              </a:rPr>
              <a:t>Controls</a:t>
            </a:r>
            <a:endParaRPr lang="en-US" sz="2000" dirty="0">
              <a:solidFill>
                <a:srgbClr val="505050"/>
              </a:solidFill>
            </a:endParaRPr>
          </a:p>
        </p:txBody>
      </p:sp>
      <p:sp>
        <p:nvSpPr>
          <p:cNvPr id="15" name="Rectangle 14"/>
          <p:cNvSpPr/>
          <p:nvPr/>
        </p:nvSpPr>
        <p:spPr>
          <a:xfrm>
            <a:off x="6245002" y="3551265"/>
            <a:ext cx="1414015" cy="84963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rgbClr val="FFFFFF"/>
                </a:solidFill>
              </a:rPr>
              <a:t>Auto Convert</a:t>
            </a:r>
          </a:p>
        </p:txBody>
      </p:sp>
      <p:sp>
        <p:nvSpPr>
          <p:cNvPr id="16" name="Rectangle 15"/>
          <p:cNvSpPr/>
          <p:nvPr/>
        </p:nvSpPr>
        <p:spPr>
          <a:xfrm>
            <a:off x="10422330" y="3525356"/>
            <a:ext cx="1427734" cy="84963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rgbClr val="FFFFFF"/>
                </a:solidFill>
              </a:rPr>
              <a:t>Snippet</a:t>
            </a:r>
          </a:p>
          <a:p>
            <a:pPr algn="ctr"/>
            <a:r>
              <a:rPr lang="en-US" sz="2400" dirty="0">
                <a:solidFill>
                  <a:srgbClr val="FFFFFF"/>
                </a:solidFill>
              </a:rPr>
              <a:t>Gallery</a:t>
            </a:r>
          </a:p>
        </p:txBody>
      </p:sp>
      <p:sp>
        <p:nvSpPr>
          <p:cNvPr id="40" name="Right Arrow 39"/>
          <p:cNvSpPr/>
          <p:nvPr/>
        </p:nvSpPr>
        <p:spPr>
          <a:xfrm>
            <a:off x="7943311" y="3503859"/>
            <a:ext cx="2194725" cy="89246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rgbClr val="FFFFFF"/>
                </a:solidFill>
              </a:rPr>
              <a:t>Add controls</a:t>
            </a:r>
            <a:endParaRPr lang="en-US" sz="2400" dirty="0">
              <a:solidFill>
                <a:srgbClr val="FFFFFF"/>
              </a:solidFill>
            </a:endParaRPr>
          </a:p>
        </p:txBody>
      </p:sp>
      <p:sp>
        <p:nvSpPr>
          <p:cNvPr id="42" name="Right Arrow 41"/>
          <p:cNvSpPr/>
          <p:nvPr/>
        </p:nvSpPr>
        <p:spPr>
          <a:xfrm>
            <a:off x="4327263" y="3541592"/>
            <a:ext cx="1702042" cy="82157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rgbClr val="FFFFFF"/>
                </a:solidFill>
              </a:rPr>
              <a:t>Upload</a:t>
            </a:r>
          </a:p>
        </p:txBody>
      </p:sp>
      <p:sp>
        <p:nvSpPr>
          <p:cNvPr id="29" name="Rectangle 28"/>
          <p:cNvSpPr/>
          <p:nvPr/>
        </p:nvSpPr>
        <p:spPr>
          <a:xfrm>
            <a:off x="427037" y="3177196"/>
            <a:ext cx="1401586" cy="1208712"/>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rgbClr val="FFFFFF"/>
                </a:solidFill>
              </a:rPr>
              <a:t>Comps</a:t>
            </a:r>
            <a:endParaRPr lang="en-US" sz="2400" dirty="0">
              <a:solidFill>
                <a:srgbClr val="FFFFFF"/>
              </a:solidFill>
            </a:endParaRPr>
          </a:p>
        </p:txBody>
      </p:sp>
      <p:grpSp>
        <p:nvGrpSpPr>
          <p:cNvPr id="3" name="Group 2"/>
          <p:cNvGrpSpPr/>
          <p:nvPr/>
        </p:nvGrpSpPr>
        <p:grpSpPr>
          <a:xfrm>
            <a:off x="2897238" y="2811462"/>
            <a:ext cx="1159106" cy="2281836"/>
            <a:chOff x="2897238" y="2811462"/>
            <a:chExt cx="1159106" cy="2281836"/>
          </a:xfrm>
        </p:grpSpPr>
        <p:sp>
          <p:nvSpPr>
            <p:cNvPr id="30" name="Rectangle 29"/>
            <p:cNvSpPr/>
            <p:nvPr/>
          </p:nvSpPr>
          <p:spPr>
            <a:xfrm>
              <a:off x="2897238" y="4059477"/>
              <a:ext cx="1159106" cy="1033821"/>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rgbClr val="FFFFFF"/>
                  </a:solidFill>
                </a:rPr>
                <a:t>CSS, JS, etc.</a:t>
              </a:r>
              <a:endParaRPr lang="en-US" sz="2400" dirty="0">
                <a:solidFill>
                  <a:srgbClr val="FFFFFF"/>
                </a:solidFill>
              </a:endParaRPr>
            </a:p>
          </p:txBody>
        </p:sp>
        <p:sp>
          <p:nvSpPr>
            <p:cNvPr id="31" name="Rectangle 30"/>
            <p:cNvSpPr/>
            <p:nvPr/>
          </p:nvSpPr>
          <p:spPr>
            <a:xfrm>
              <a:off x="2897238" y="2811462"/>
              <a:ext cx="1152165" cy="92943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rgbClr val="FFFFFF"/>
                  </a:solidFill>
                </a:rPr>
                <a:t>HTML</a:t>
              </a:r>
            </a:p>
          </p:txBody>
        </p:sp>
      </p:grpSp>
      <p:sp>
        <p:nvSpPr>
          <p:cNvPr id="32" name="Right Arrow 31"/>
          <p:cNvSpPr/>
          <p:nvPr/>
        </p:nvSpPr>
        <p:spPr>
          <a:xfrm rot="20178419">
            <a:off x="1956894" y="3162575"/>
            <a:ext cx="889685" cy="59502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sp>
        <p:nvSpPr>
          <p:cNvPr id="39" name="Right Arrow 38"/>
          <p:cNvSpPr/>
          <p:nvPr/>
        </p:nvSpPr>
        <p:spPr>
          <a:xfrm rot="1469648">
            <a:off x="1939391" y="4170379"/>
            <a:ext cx="943023" cy="51610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spTree>
    <p:extLst>
      <p:ext uri="{BB962C8B-B14F-4D97-AF65-F5344CB8AC3E}">
        <p14:creationId xmlns:p14="http://schemas.microsoft.com/office/powerpoint/2010/main" val="40076133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animBg="1"/>
      <p:bldP spid="26" grpId="0"/>
      <p:bldP spid="27" grpId="0"/>
      <p:bldP spid="33" grpId="0"/>
      <p:bldP spid="15" grpId="0" animBg="1"/>
      <p:bldP spid="16" grpId="0" animBg="1"/>
      <p:bldP spid="40" grpId="0" animBg="1"/>
      <p:bldP spid="42" grpId="0" animBg="1"/>
      <p:bldP spid="29" grpId="0" animBg="1"/>
      <p:bldP spid="32" grpId="0" animBg="1"/>
      <p:bldP spid="3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Web Designer and Developer Experiences</a:t>
            </a:r>
            <a:endParaRPr lang="en-US" dirty="0"/>
          </a:p>
        </p:txBody>
      </p:sp>
      <p:sp>
        <p:nvSpPr>
          <p:cNvPr id="5" name="Text Placeholder 4"/>
          <p:cNvSpPr>
            <a:spLocks noGrp="1"/>
          </p:cNvSpPr>
          <p:nvPr>
            <p:ph type="body" sz="quarter" idx="12"/>
          </p:nvPr>
        </p:nvSpPr>
        <p:spPr/>
        <p:txBody>
          <a:bodyPr/>
          <a:lstStyle/>
          <a:p>
            <a:r>
              <a:rPr lang="en-US"/>
              <a:t>Ethan </a:t>
            </a:r>
            <a:r>
              <a:rPr lang="en-US" smtClean="0"/>
              <a:t>Gur-esh</a:t>
            </a:r>
            <a:endParaRPr lang="en-US" dirty="0"/>
          </a:p>
        </p:txBody>
      </p:sp>
    </p:spTree>
    <p:extLst>
      <p:ext uri="{BB962C8B-B14F-4D97-AF65-F5344CB8AC3E}">
        <p14:creationId xmlns:p14="http://schemas.microsoft.com/office/powerpoint/2010/main" val="11752344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3323987"/>
          </a:xfrm>
        </p:spPr>
        <p:txBody>
          <a:bodyPr/>
          <a:lstStyle/>
          <a:p>
            <a:pPr marL="742950" indent="-742950">
              <a:buFont typeface="+mj-lt"/>
              <a:buAutoNum type="arabicPeriod"/>
            </a:pPr>
            <a:endParaRPr lang="en-US" dirty="0" smtClean="0"/>
          </a:p>
          <a:p>
            <a:pPr marL="742950" indent="-742950">
              <a:buFont typeface="+mj-lt"/>
              <a:buAutoNum type="arabicPeriod"/>
            </a:pPr>
            <a:r>
              <a:rPr lang="en-US" dirty="0" smtClean="0"/>
              <a:t>Get your content: Cross-site Collection Publishing</a:t>
            </a:r>
          </a:p>
          <a:p>
            <a:pPr marL="742950" indent="-742950">
              <a:buFont typeface="+mj-lt"/>
              <a:buAutoNum type="arabicPeriod" startAt="2"/>
            </a:pPr>
            <a:r>
              <a:rPr lang="en-US" dirty="0" smtClean="0"/>
              <a:t>Convert your HTML design</a:t>
            </a:r>
          </a:p>
          <a:p>
            <a:pPr marL="742950" indent="-742950">
              <a:buFont typeface="+mj-lt"/>
              <a:buAutoNum type="arabicPeriod" startAt="2"/>
            </a:pPr>
            <a:r>
              <a:rPr lang="en-US" dirty="0" smtClean="0"/>
              <a:t>Create Page Layouts and use Content Search Web Parts</a:t>
            </a:r>
            <a:endParaRPr lang="en-US" dirty="0"/>
          </a:p>
        </p:txBody>
      </p:sp>
      <p:sp>
        <p:nvSpPr>
          <p:cNvPr id="4" name="Title 3"/>
          <p:cNvSpPr>
            <a:spLocks noGrp="1"/>
          </p:cNvSpPr>
          <p:nvPr>
            <p:ph type="title"/>
          </p:nvPr>
        </p:nvSpPr>
        <p:spPr/>
        <p:txBody>
          <a:bodyPr/>
          <a:lstStyle/>
          <a:p>
            <a:r>
              <a:rPr lang="en-US" dirty="0" smtClean="0"/>
              <a:t>Web Designer and Developer Experiences</a:t>
            </a:r>
            <a:endParaRPr lang="en-US" dirty="0"/>
          </a:p>
        </p:txBody>
      </p:sp>
    </p:spTree>
    <p:extLst>
      <p:ext uri="{BB962C8B-B14F-4D97-AF65-F5344CB8AC3E}">
        <p14:creationId xmlns:p14="http://schemas.microsoft.com/office/powerpoint/2010/main" val="2424069565"/>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Mobile Device Targeting</a:t>
            </a:r>
            <a:endParaRPr lang="en-US" dirty="0"/>
          </a:p>
        </p:txBody>
      </p:sp>
    </p:spTree>
    <p:extLst>
      <p:ext uri="{BB962C8B-B14F-4D97-AF65-F5344CB8AC3E}">
        <p14:creationId xmlns:p14="http://schemas.microsoft.com/office/powerpoint/2010/main" val="158746678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Devices Matter.</a:t>
            </a:r>
            <a:endParaRPr lang="en-US" dirty="0"/>
          </a:p>
        </p:txBody>
      </p:sp>
      <p:sp>
        <p:nvSpPr>
          <p:cNvPr id="8" name="Text Placeholder 7"/>
          <p:cNvSpPr>
            <a:spLocks noGrp="1"/>
          </p:cNvSpPr>
          <p:nvPr>
            <p:ph type="body" sz="quarter" idx="10"/>
          </p:nvPr>
        </p:nvSpPr>
        <p:spPr>
          <a:xfrm>
            <a:off x="274639" y="1212848"/>
            <a:ext cx="5486399" cy="1694888"/>
          </a:xfrm>
        </p:spPr>
        <p:txBody>
          <a:bodyPr/>
          <a:lstStyle/>
          <a:p>
            <a:r>
              <a:rPr lang="en-US" sz="3264" dirty="0"/>
              <a:t>It’s a mobile &amp; touch-enabled web now</a:t>
            </a:r>
            <a:r>
              <a:rPr lang="en-US" sz="3264" dirty="0" smtClean="0"/>
              <a:t>.</a:t>
            </a:r>
          </a:p>
          <a:p>
            <a:endParaRPr lang="en-US" sz="3264" dirty="0"/>
          </a:p>
        </p:txBody>
      </p:sp>
      <p:sp>
        <p:nvSpPr>
          <p:cNvPr id="2" name="Text Placeholder 1"/>
          <p:cNvSpPr>
            <a:spLocks noGrp="1"/>
          </p:cNvSpPr>
          <p:nvPr>
            <p:ph type="body" sz="quarter" idx="11"/>
          </p:nvPr>
        </p:nvSpPr>
        <p:spPr/>
        <p:txBody>
          <a:bodyPr/>
          <a:lstStyle/>
          <a:p>
            <a:endParaRPr lang="en-US"/>
          </a:p>
        </p:txBody>
      </p:sp>
      <p:graphicFrame>
        <p:nvGraphicFramePr>
          <p:cNvPr id="6" name="Chart 5"/>
          <p:cNvGraphicFramePr>
            <a:graphicFrameLocks/>
          </p:cNvGraphicFramePr>
          <p:nvPr>
            <p:extLst>
              <p:ext uri="{D42A27DB-BD31-4B8C-83A1-F6EECF244321}">
                <p14:modId xmlns:p14="http://schemas.microsoft.com/office/powerpoint/2010/main" val="3762535205"/>
              </p:ext>
            </p:extLst>
          </p:nvPr>
        </p:nvGraphicFramePr>
        <p:xfrm>
          <a:off x="6126480" y="1212848"/>
          <a:ext cx="6230893" cy="5408613"/>
        </p:xfrm>
        <a:graphic>
          <a:graphicData uri="http://schemas.openxmlformats.org/drawingml/2006/chart">
            <c:chart xmlns:c="http://schemas.openxmlformats.org/drawingml/2006/chart" xmlns:r="http://schemas.openxmlformats.org/officeDocument/2006/relationships" r:id="rId3"/>
          </a:graphicData>
        </a:graphic>
      </p:graphicFrame>
      <p:sp>
        <p:nvSpPr>
          <p:cNvPr id="4" name="Rectangle 3"/>
          <p:cNvSpPr/>
          <p:nvPr/>
        </p:nvSpPr>
        <p:spPr>
          <a:xfrm>
            <a:off x="274639" y="2907736"/>
            <a:ext cx="6216650" cy="2557303"/>
          </a:xfrm>
          <a:prstGeom prst="rect">
            <a:avLst/>
          </a:prstGeom>
        </p:spPr>
        <p:txBody>
          <a:bodyPr>
            <a:spAutoFit/>
          </a:bodyPr>
          <a:lstStyle/>
          <a:p>
            <a:pPr>
              <a:lnSpc>
                <a:spcPct val="90000"/>
              </a:lnSpc>
              <a:spcBef>
                <a:spcPts val="1224"/>
              </a:spcBef>
              <a:buClr>
                <a:srgbClr val="505050"/>
              </a:buClr>
              <a:buSzPct val="90000"/>
            </a:pPr>
            <a:r>
              <a:rPr lang="en-US" sz="3264" dirty="0">
                <a:gradFill>
                  <a:gsLst>
                    <a:gs pos="1250">
                      <a:srgbClr val="012654"/>
                    </a:gs>
                    <a:gs pos="99000">
                      <a:srgbClr val="012654"/>
                    </a:gs>
                  </a:gsLst>
                  <a:lin ang="5400000" scaled="0"/>
                </a:gradFill>
                <a:latin typeface="Segoe UI Light"/>
              </a:rPr>
              <a:t>But how do you have a </a:t>
            </a:r>
          </a:p>
          <a:p>
            <a:pPr>
              <a:lnSpc>
                <a:spcPct val="90000"/>
              </a:lnSpc>
              <a:spcBef>
                <a:spcPts val="1224"/>
              </a:spcBef>
              <a:buClr>
                <a:srgbClr val="505050"/>
              </a:buClr>
              <a:buSzPct val="90000"/>
            </a:pPr>
            <a:r>
              <a:rPr lang="en-US" sz="2800" dirty="0">
                <a:solidFill>
                  <a:srgbClr val="505050"/>
                </a:solidFill>
                <a:latin typeface="Segoe UI Light"/>
              </a:rPr>
              <a:t>Customized Design, </a:t>
            </a:r>
          </a:p>
          <a:p>
            <a:pPr>
              <a:lnSpc>
                <a:spcPct val="90000"/>
              </a:lnSpc>
              <a:spcBef>
                <a:spcPts val="1224"/>
              </a:spcBef>
              <a:buClr>
                <a:srgbClr val="505050"/>
              </a:buClr>
              <a:buSzPct val="90000"/>
            </a:pPr>
            <a:r>
              <a:rPr lang="en-US" sz="2800" dirty="0">
                <a:solidFill>
                  <a:srgbClr val="505050"/>
                </a:solidFill>
                <a:latin typeface="Segoe UI Light"/>
              </a:rPr>
              <a:t>Fewer bytes over the wire</a:t>
            </a:r>
          </a:p>
          <a:p>
            <a:pPr>
              <a:lnSpc>
                <a:spcPct val="90000"/>
              </a:lnSpc>
              <a:spcBef>
                <a:spcPts val="1224"/>
              </a:spcBef>
              <a:buClr>
                <a:srgbClr val="505050"/>
              </a:buClr>
              <a:buSzPct val="90000"/>
            </a:pPr>
            <a:r>
              <a:rPr lang="en-US" sz="2800" dirty="0">
                <a:solidFill>
                  <a:srgbClr val="505050"/>
                </a:solidFill>
                <a:latin typeface="Segoe UI Light"/>
              </a:rPr>
              <a:t>… all while maintaining Search Engine Optimization?</a:t>
            </a:r>
            <a:endParaRPr lang="en-US" sz="2400" dirty="0">
              <a:solidFill>
                <a:srgbClr val="505050"/>
              </a:solidFill>
              <a:latin typeface="Segoe UI Light"/>
            </a:endParaRPr>
          </a:p>
        </p:txBody>
      </p:sp>
    </p:spTree>
    <p:extLst>
      <p:ext uri="{BB962C8B-B14F-4D97-AF65-F5344CB8AC3E}">
        <p14:creationId xmlns:p14="http://schemas.microsoft.com/office/powerpoint/2010/main" val="31049206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Device Channels</a:t>
            </a:r>
            <a:endParaRPr lang="en-US" dirty="0"/>
          </a:p>
        </p:txBody>
      </p:sp>
      <p:sp>
        <p:nvSpPr>
          <p:cNvPr id="5" name="Text Placeholder 4"/>
          <p:cNvSpPr>
            <a:spLocks noGrp="1"/>
          </p:cNvSpPr>
          <p:nvPr>
            <p:ph type="body" sz="quarter" idx="10"/>
          </p:nvPr>
        </p:nvSpPr>
        <p:spPr>
          <a:xfrm>
            <a:off x="274638" y="1212849"/>
            <a:ext cx="11887200" cy="5781675"/>
          </a:xfrm>
          <a:prstGeom prst="rect">
            <a:avLst/>
          </a:prstGeom>
        </p:spPr>
        <p:txBody>
          <a:bodyPr>
            <a:normAutofit/>
          </a:bodyPr>
          <a:lstStyle/>
          <a:p>
            <a:r>
              <a:rPr lang="en-US" dirty="0"/>
              <a:t>Control experience based on user agent </a:t>
            </a:r>
            <a:r>
              <a:rPr lang="en-US" dirty="0" smtClean="0"/>
              <a:t>string, e.g.:</a:t>
            </a:r>
          </a:p>
          <a:p>
            <a:endParaRPr lang="en-US" sz="2800" dirty="0" smtClean="0"/>
          </a:p>
          <a:p>
            <a:endParaRPr lang="en-US" sz="2800" dirty="0"/>
          </a:p>
        </p:txBody>
      </p:sp>
      <p:sp>
        <p:nvSpPr>
          <p:cNvPr id="2" name="Rectangle 1"/>
          <p:cNvSpPr>
            <a:spLocks noChangeArrowheads="1"/>
          </p:cNvSpPr>
          <p:nvPr/>
        </p:nvSpPr>
        <p:spPr bwMode="auto">
          <a:xfrm>
            <a:off x="503237" y="1980465"/>
            <a:ext cx="10820400" cy="830997"/>
          </a:xfrm>
          <a:prstGeom prst="rect">
            <a:avLst/>
          </a:prstGeom>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r>
              <a:rPr lang="en-US" sz="2400" dirty="0" smtClean="0">
                <a:solidFill>
                  <a:srgbClr val="505050"/>
                </a:solidFill>
                <a:latin typeface="Courier New" panose="02070309020205020404" pitchFamily="49" charset="0"/>
                <a:cs typeface="Courier New" panose="02070309020205020404" pitchFamily="49" charset="0"/>
              </a:rPr>
              <a:t>Mozilla/5.0 (compatible; MSIE 10.0; Windows Phone 8.0; Trident/6.0; </a:t>
            </a:r>
            <a:r>
              <a:rPr lang="en-US" sz="2400" dirty="0" err="1" smtClean="0">
                <a:solidFill>
                  <a:srgbClr val="505050"/>
                </a:solidFill>
                <a:latin typeface="Courier New" panose="02070309020205020404" pitchFamily="49" charset="0"/>
                <a:cs typeface="Courier New" panose="02070309020205020404" pitchFamily="49" charset="0"/>
              </a:rPr>
              <a:t>IEMobile</a:t>
            </a:r>
            <a:r>
              <a:rPr lang="en-US" sz="2400" dirty="0" smtClean="0">
                <a:solidFill>
                  <a:srgbClr val="505050"/>
                </a:solidFill>
                <a:latin typeface="Courier New" panose="02070309020205020404" pitchFamily="49" charset="0"/>
                <a:cs typeface="Courier New" panose="02070309020205020404" pitchFamily="49" charset="0"/>
              </a:rPr>
              <a:t>/10.0; ARM; Touch; NOKIA; Lumia 920)</a:t>
            </a:r>
            <a:r>
              <a:rPr lang="en-US" sz="2400" dirty="0" smtClean="0">
                <a:solidFill>
                  <a:srgbClr val="505050"/>
                </a:solidFill>
              </a:rPr>
              <a:t> </a:t>
            </a:r>
            <a:endParaRPr lang="en-US" sz="2400" dirty="0" smtClean="0">
              <a:solidFill>
                <a:srgbClr val="505050"/>
              </a:solidFill>
              <a:latin typeface="Arial" panose="020B0604020202020204" pitchFamily="34" charset="0"/>
            </a:endParaRPr>
          </a:p>
        </p:txBody>
      </p:sp>
      <p:sp>
        <p:nvSpPr>
          <p:cNvPr id="7" name="Rectangle 6"/>
          <p:cNvSpPr/>
          <p:nvPr/>
        </p:nvSpPr>
        <p:spPr>
          <a:xfrm>
            <a:off x="272272" y="3116262"/>
            <a:ext cx="11889565" cy="2677656"/>
          </a:xfrm>
          <a:prstGeom prst="rect">
            <a:avLst/>
          </a:prstGeom>
        </p:spPr>
        <p:txBody>
          <a:bodyPr wrap="square">
            <a:spAutoFit/>
          </a:bodyPr>
          <a:lstStyle/>
          <a:p>
            <a:pPr marL="742950" indent="-742950">
              <a:lnSpc>
                <a:spcPct val="90000"/>
              </a:lnSpc>
              <a:spcBef>
                <a:spcPct val="20000"/>
              </a:spcBef>
              <a:buSzPct val="90000"/>
              <a:buFont typeface="+mj-lt"/>
              <a:buAutoNum type="arabicPeriod"/>
            </a:pPr>
            <a:r>
              <a:rPr lang="en-US" sz="4000" dirty="0">
                <a:gradFill>
                  <a:gsLst>
                    <a:gs pos="1250">
                      <a:srgbClr val="012654"/>
                    </a:gs>
                    <a:gs pos="99000">
                      <a:srgbClr val="012654"/>
                    </a:gs>
                  </a:gsLst>
                  <a:lin ang="5400000" scaled="0"/>
                </a:gradFill>
                <a:latin typeface="Segoe UI Light"/>
              </a:rPr>
              <a:t>Differentiated design with separate Master Pages</a:t>
            </a:r>
          </a:p>
          <a:p>
            <a:pPr>
              <a:lnSpc>
                <a:spcPct val="90000"/>
              </a:lnSpc>
              <a:spcBef>
                <a:spcPct val="20000"/>
              </a:spcBef>
              <a:buSzPct val="90000"/>
            </a:pPr>
            <a:r>
              <a:rPr lang="en-US" sz="4000" dirty="0">
                <a:gradFill>
                  <a:gsLst>
                    <a:gs pos="1250">
                      <a:srgbClr val="012654"/>
                    </a:gs>
                    <a:gs pos="99000">
                      <a:srgbClr val="012654"/>
                    </a:gs>
                  </a:gsLst>
                  <a:lin ang="5400000" scaled="0"/>
                </a:gradFill>
                <a:latin typeface="Segoe UI Light"/>
              </a:rPr>
              <a:t>		E.g., account for different screen resolutions</a:t>
            </a:r>
          </a:p>
          <a:p>
            <a:pPr marL="742950" indent="-742950">
              <a:lnSpc>
                <a:spcPct val="90000"/>
              </a:lnSpc>
              <a:spcBef>
                <a:spcPct val="20000"/>
              </a:spcBef>
              <a:buSzPct val="90000"/>
              <a:buFont typeface="+mj-lt"/>
              <a:buAutoNum type="arabicPeriod" startAt="2"/>
            </a:pPr>
            <a:r>
              <a:rPr lang="en-US" sz="4000" dirty="0">
                <a:gradFill>
                  <a:gsLst>
                    <a:gs pos="1250">
                      <a:srgbClr val="012654"/>
                    </a:gs>
                    <a:gs pos="99000">
                      <a:srgbClr val="012654"/>
                    </a:gs>
                  </a:gsLst>
                  <a:lin ang="5400000" scaled="0"/>
                </a:gradFill>
                <a:latin typeface="Segoe UI Light"/>
              </a:rPr>
              <a:t>Targeted content with Device Channel Panels</a:t>
            </a:r>
          </a:p>
          <a:p>
            <a:pPr>
              <a:lnSpc>
                <a:spcPct val="90000"/>
              </a:lnSpc>
              <a:spcBef>
                <a:spcPct val="20000"/>
              </a:spcBef>
              <a:buSzPct val="90000"/>
            </a:pPr>
            <a:r>
              <a:rPr lang="en-US" sz="4000" dirty="0">
                <a:gradFill>
                  <a:gsLst>
                    <a:gs pos="1250">
                      <a:srgbClr val="012654"/>
                    </a:gs>
                    <a:gs pos="99000">
                      <a:srgbClr val="012654"/>
                    </a:gs>
                  </a:gsLst>
                  <a:lin ang="5400000" scaled="0"/>
                </a:gradFill>
                <a:latin typeface="Segoe UI Light"/>
              </a:rPr>
              <a:t>		E.g., show a special deal to mobile customers</a:t>
            </a:r>
          </a:p>
        </p:txBody>
      </p:sp>
    </p:spTree>
    <p:extLst>
      <p:ext uri="{BB962C8B-B14F-4D97-AF65-F5344CB8AC3E}">
        <p14:creationId xmlns:p14="http://schemas.microsoft.com/office/powerpoint/2010/main" val="667984888"/>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Image Renditions</a:t>
            </a:r>
            <a:endParaRPr lang="en-US" dirty="0"/>
          </a:p>
        </p:txBody>
      </p:sp>
      <p:sp>
        <p:nvSpPr>
          <p:cNvPr id="5" name="Text Placeholder 4"/>
          <p:cNvSpPr>
            <a:spLocks noGrp="1"/>
          </p:cNvSpPr>
          <p:nvPr>
            <p:ph type="body" sz="quarter" idx="10"/>
          </p:nvPr>
        </p:nvSpPr>
        <p:spPr/>
        <p:txBody>
          <a:bodyPr/>
          <a:lstStyle/>
          <a:p>
            <a:r>
              <a:rPr lang="en-US" dirty="0" smtClean="0"/>
              <a:t>Multiple sizes, aspect ratios, and crops…</a:t>
            </a:r>
          </a:p>
          <a:p>
            <a:pPr algn="r"/>
            <a:r>
              <a:rPr lang="en-US" dirty="0" smtClean="0"/>
              <a:t>…but still just one image!</a:t>
            </a:r>
          </a:p>
        </p:txBody>
      </p:sp>
      <p:pic>
        <p:nvPicPr>
          <p:cNvPr id="6" name="Picture 2" descr="C:\Users\janhs\AppData\Local\Microsoft\Windows\Temporary Internet Files\Content.Outlook\1XB8H63D\Yellowfield (3).png"/>
          <p:cNvPicPr>
            <a:picLocks noChangeAspect="1" noChangeArrowheads="1"/>
          </p:cNvPicPr>
          <p:nvPr/>
        </p:nvPicPr>
        <p:blipFill rotWithShape="1">
          <a:blip r:embed="rId3">
            <a:extLst>
              <a:ext uri="{28A0092B-C50C-407E-A947-70E740481C1C}">
                <a14:useLocalDpi xmlns:a14="http://schemas.microsoft.com/office/drawing/2010/main" val="0"/>
              </a:ext>
            </a:extLst>
          </a:blip>
          <a:srcRect l="33741" t="10548" r="3913" b="69642"/>
          <a:stretch/>
        </p:blipFill>
        <p:spPr bwMode="auto">
          <a:xfrm>
            <a:off x="643878" y="3847148"/>
            <a:ext cx="4543579" cy="26905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5732974" y="3824866"/>
            <a:ext cx="2599764" cy="2690512"/>
            <a:chOff x="5732974" y="3824866"/>
            <a:chExt cx="2599764" cy="2690512"/>
          </a:xfrm>
        </p:grpSpPr>
        <p:grpSp>
          <p:nvGrpSpPr>
            <p:cNvPr id="8" name="Group 7"/>
            <p:cNvGrpSpPr/>
            <p:nvPr/>
          </p:nvGrpSpPr>
          <p:grpSpPr>
            <a:xfrm>
              <a:off x="6904037" y="3824866"/>
              <a:ext cx="1428701" cy="2690512"/>
              <a:chOff x="6904037" y="3824866"/>
              <a:chExt cx="1428701" cy="2690512"/>
            </a:xfrm>
          </p:grpSpPr>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4037" y="3824866"/>
                <a:ext cx="1428701" cy="26905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bwMode="auto">
              <a:xfrm>
                <a:off x="7054868" y="4810901"/>
                <a:ext cx="1081625" cy="1033354"/>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pic>
            <p:nvPicPr>
              <p:cNvPr id="12" name="Picture 2" descr="C:\Users\janhs\AppData\Local\Microsoft\Windows\Temporary Internet Files\Content.Outlook\1XB8H63D\Yellowfield (3).png"/>
              <p:cNvPicPr>
                <a:picLocks noChangeAspect="1" noChangeArrowheads="1"/>
              </p:cNvPicPr>
              <p:nvPr/>
            </p:nvPicPr>
            <p:blipFill rotWithShape="1">
              <a:blip r:embed="rId3">
                <a:extLst>
                  <a:ext uri="{28A0092B-C50C-407E-A947-70E740481C1C}">
                    <a14:useLocalDpi xmlns:a14="http://schemas.microsoft.com/office/drawing/2010/main" val="0"/>
                  </a:ext>
                </a:extLst>
              </a:blip>
              <a:srcRect l="37513" t="15615" r="50398" b="74070"/>
              <a:stretch/>
            </p:blipFill>
            <p:spPr bwMode="auto">
              <a:xfrm>
                <a:off x="7113119" y="4810901"/>
                <a:ext cx="635591" cy="10108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
          <p:nvSpPr>
            <p:cNvPr id="9" name="Left Arrow 8"/>
            <p:cNvSpPr/>
            <p:nvPr/>
          </p:nvSpPr>
          <p:spPr>
            <a:xfrm flipH="1">
              <a:off x="5732974" y="4856450"/>
              <a:ext cx="625546" cy="459877"/>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grpSp>
      <p:sp>
        <p:nvSpPr>
          <p:cNvPr id="13" name="Flowchart: Process 12"/>
          <p:cNvSpPr/>
          <p:nvPr/>
        </p:nvSpPr>
        <p:spPr>
          <a:xfrm>
            <a:off x="960437" y="4572343"/>
            <a:ext cx="830540" cy="1420193"/>
          </a:xfrm>
          <a:prstGeom prst="flowChartProcess">
            <a:avLst/>
          </a:prstGeom>
          <a:noFill/>
          <a:ln w="63500">
            <a:solidFill>
              <a:srgbClr val="000000"/>
            </a:solidFill>
            <a:prstDash val="sysDo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spTree>
    <p:extLst>
      <p:ext uri="{BB962C8B-B14F-4D97-AF65-F5344CB8AC3E}">
        <p14:creationId xmlns:p14="http://schemas.microsoft.com/office/powerpoint/2010/main" val="30598678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Mobile Device Targeting</a:t>
            </a:r>
            <a:endParaRPr lang="en-US" dirty="0"/>
          </a:p>
        </p:txBody>
      </p:sp>
      <p:sp>
        <p:nvSpPr>
          <p:cNvPr id="5" name="Text Placeholder 4"/>
          <p:cNvSpPr>
            <a:spLocks noGrp="1"/>
          </p:cNvSpPr>
          <p:nvPr>
            <p:ph type="body" sz="quarter" idx="12"/>
          </p:nvPr>
        </p:nvSpPr>
        <p:spPr/>
        <p:txBody>
          <a:bodyPr/>
          <a:lstStyle/>
          <a:p>
            <a:r>
              <a:rPr lang="en-US" dirty="0" smtClean="0"/>
              <a:t>Alyssa Levitz</a:t>
            </a:r>
            <a:endParaRPr lang="en-US" dirty="0"/>
          </a:p>
        </p:txBody>
      </p:sp>
    </p:spTree>
    <p:extLst>
      <p:ext uri="{BB962C8B-B14F-4D97-AF65-F5344CB8AC3E}">
        <p14:creationId xmlns:p14="http://schemas.microsoft.com/office/powerpoint/2010/main" val="32430684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 Apps</a:t>
            </a:r>
            <a:endParaRPr lang="en-US" dirty="0"/>
          </a:p>
        </p:txBody>
      </p:sp>
    </p:spTree>
    <p:extLst>
      <p:ext uri="{BB962C8B-B14F-4D97-AF65-F5344CB8AC3E}">
        <p14:creationId xmlns:p14="http://schemas.microsoft.com/office/powerpoint/2010/main" val="395430702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Best Practices for Designing Websites with SharePoint 2013 </a:t>
            </a:r>
          </a:p>
        </p:txBody>
      </p:sp>
      <p:sp>
        <p:nvSpPr>
          <p:cNvPr id="5" name="Text Placeholder 4"/>
          <p:cNvSpPr>
            <a:spLocks noGrp="1"/>
          </p:cNvSpPr>
          <p:nvPr>
            <p:ph type="body" sz="quarter" idx="12"/>
          </p:nvPr>
        </p:nvSpPr>
        <p:spPr/>
        <p:txBody>
          <a:bodyPr/>
          <a:lstStyle/>
          <a:p>
            <a:endParaRPr lang="en-US" b="1" dirty="0" smtClean="0"/>
          </a:p>
          <a:p>
            <a:endParaRPr lang="en-US" dirty="0" smtClean="0"/>
          </a:p>
          <a:p>
            <a:r>
              <a:rPr lang="en-US" dirty="0" smtClean="0"/>
              <a:t>Ethan Gur-esh and Alyssa Levitz</a:t>
            </a:r>
          </a:p>
        </p:txBody>
      </p:sp>
      <p:sp>
        <p:nvSpPr>
          <p:cNvPr id="6" name="Text Placeholder 11"/>
          <p:cNvSpPr txBox="1">
            <a:spLocks/>
          </p:cNvSpPr>
          <p:nvPr/>
        </p:nvSpPr>
        <p:spPr>
          <a:xfrm>
            <a:off x="10058401" y="1028409"/>
            <a:ext cx="2103437" cy="461665"/>
          </a:xfrm>
          <a:prstGeom prst="rect">
            <a:avLst/>
          </a:prstGeom>
        </p:spPr>
        <p:txBody>
          <a:bodyPr/>
          <a:lstStyle>
            <a:lvl1pPr marL="0" marR="0" indent="0" algn="r" defTabSz="932742" rtl="0" eaLnBrk="1" fontAlgn="auto" latinLnBrk="0" hangingPunct="1">
              <a:lnSpc>
                <a:spcPct val="90000"/>
              </a:lnSpc>
              <a:spcBef>
                <a:spcPct val="0"/>
              </a:spcBef>
              <a:spcAft>
                <a:spcPts val="0"/>
              </a:spcAft>
              <a:buClrTx/>
              <a:buSzPct val="90000"/>
              <a:buFont typeface="Arial" pitchFamily="34" charset="0"/>
              <a:buNone/>
              <a:tabLst/>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SPC019</a:t>
            </a:r>
            <a:endParaRPr lang="en-US" dirty="0"/>
          </a:p>
        </p:txBody>
      </p:sp>
    </p:spTree>
    <p:extLst>
      <p:ext uri="{BB962C8B-B14F-4D97-AF65-F5344CB8AC3E}">
        <p14:creationId xmlns:p14="http://schemas.microsoft.com/office/powerpoint/2010/main" val="29002356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bwMode="auto">
          <a:xfrm>
            <a:off x="462894" y="5581884"/>
            <a:ext cx="8321716" cy="466751"/>
          </a:xfrm>
          <a:prstGeom prst="roundRect">
            <a:avLst>
              <a:gd name="adj" fmla="val 5743"/>
            </a:avLst>
          </a:prstGeom>
          <a:solidFill>
            <a:srgbClr val="FFFFFF"/>
          </a:solidFill>
          <a:ln w="19050">
            <a:solidFill>
              <a:schemeClr val="bg1">
                <a:lumMod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244" dirty="0">
                <a:solidFill>
                  <a:srgbClr val="2F2B20"/>
                </a:solidFill>
              </a:rPr>
              <a:t>Search</a:t>
            </a:r>
          </a:p>
        </p:txBody>
      </p:sp>
      <p:sp>
        <p:nvSpPr>
          <p:cNvPr id="5" name="Rounded Rectangle 4"/>
          <p:cNvSpPr/>
          <p:nvPr/>
        </p:nvSpPr>
        <p:spPr bwMode="auto">
          <a:xfrm>
            <a:off x="462895" y="6197908"/>
            <a:ext cx="8321717" cy="719974"/>
          </a:xfrm>
          <a:prstGeom prst="roundRect">
            <a:avLst>
              <a:gd name="adj" fmla="val 5743"/>
            </a:avLst>
          </a:prstGeom>
          <a:solidFill>
            <a:srgbClr val="FFFFFF"/>
          </a:solidFill>
          <a:ln w="19050">
            <a:solidFill>
              <a:schemeClr val="bg1">
                <a:lumMod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2F2B20"/>
              </a:solidFill>
            </a:endParaRPr>
          </a:p>
        </p:txBody>
      </p:sp>
      <p:sp>
        <p:nvSpPr>
          <p:cNvPr id="6" name="TextBox 5"/>
          <p:cNvSpPr txBox="1"/>
          <p:nvPr/>
        </p:nvSpPr>
        <p:spPr>
          <a:xfrm>
            <a:off x="571058" y="6321401"/>
            <a:ext cx="1235995" cy="480208"/>
          </a:xfrm>
          <a:prstGeom prst="rect">
            <a:avLst/>
          </a:prstGeom>
          <a:noFill/>
        </p:spPr>
        <p:txBody>
          <a:bodyPr wrap="none" lIns="0" tIns="0" rIns="0" bIns="0" rtlCol="0">
            <a:spAutoFit/>
          </a:bodyPr>
          <a:lstStyle/>
          <a:p>
            <a:pPr defTabSz="466298"/>
            <a:r>
              <a:rPr lang="en-US" sz="816" dirty="0">
                <a:gradFill>
                  <a:gsLst>
                    <a:gs pos="0">
                      <a:srgbClr val="2F2B20"/>
                    </a:gs>
                    <a:gs pos="86000">
                      <a:srgbClr val="2F2B20"/>
                    </a:gs>
                  </a:gsLst>
                  <a:lin ang="5400000" scaled="0"/>
                </a:gradFill>
              </a:rPr>
              <a:t>INTERNAL ITEM CATALOG</a:t>
            </a:r>
          </a:p>
          <a:p>
            <a:pPr defTabSz="466298"/>
            <a:r>
              <a:rPr lang="en-US" sz="816" dirty="0">
                <a:gradFill>
                  <a:gsLst>
                    <a:gs pos="0">
                      <a:srgbClr val="2F2B20"/>
                    </a:gs>
                    <a:gs pos="86000">
                      <a:srgbClr val="2F2B20"/>
                    </a:gs>
                  </a:gsLst>
                  <a:lin ang="5400000" scaled="0"/>
                </a:gradFill>
              </a:rPr>
              <a:t>SITE COLLECTION</a:t>
            </a:r>
          </a:p>
          <a:p>
            <a:pPr defTabSz="466298"/>
            <a:r>
              <a:rPr lang="en-US" sz="1428" dirty="0">
                <a:gradFill>
                  <a:gsLst>
                    <a:gs pos="0">
                      <a:srgbClr val="2F2B20"/>
                    </a:gs>
                    <a:gs pos="86000">
                      <a:srgbClr val="2F2B20"/>
                    </a:gs>
                  </a:gsLst>
                  <a:lin ang="5400000" scaled="0"/>
                </a:gradFill>
              </a:rPr>
              <a:t>Electronics</a:t>
            </a:r>
          </a:p>
        </p:txBody>
      </p:sp>
      <p:cxnSp>
        <p:nvCxnSpPr>
          <p:cNvPr id="7" name="Straight Arrow Connector 6"/>
          <p:cNvCxnSpPr/>
          <p:nvPr/>
        </p:nvCxnSpPr>
        <p:spPr>
          <a:xfrm flipV="1">
            <a:off x="1769537" y="5022068"/>
            <a:ext cx="0" cy="424027"/>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pic>
        <p:nvPicPr>
          <p:cNvPr id="8" name="Picture 2" descr="C:\Users\janhs\AppData\Local\Microsoft\Windows\Temporary Internet Files\Content.Outlook\4OAUFH1C\Home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54576" y="2559239"/>
            <a:ext cx="1239434" cy="232367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2896" y="2571457"/>
            <a:ext cx="2295719" cy="2295719"/>
          </a:xfrm>
          <a:prstGeom prst="rect">
            <a:avLst/>
          </a:prstGeom>
          <a:ln>
            <a:solidFill>
              <a:schemeClr val="bg1">
                <a:lumMod val="75000"/>
              </a:schemeClr>
            </a:solidFill>
          </a:ln>
          <a:effectLst/>
        </p:spPr>
      </p:pic>
      <p:cxnSp>
        <p:nvCxnSpPr>
          <p:cNvPr id="10" name="Straight Arrow Connector 9"/>
          <p:cNvCxnSpPr/>
          <p:nvPr/>
        </p:nvCxnSpPr>
        <p:spPr>
          <a:xfrm flipV="1">
            <a:off x="6143597" y="4953758"/>
            <a:ext cx="0" cy="424027"/>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176928" y="2322464"/>
            <a:ext cx="1783039" cy="192135"/>
          </a:xfrm>
          <a:prstGeom prst="rect">
            <a:avLst/>
          </a:prstGeom>
          <a:noFill/>
        </p:spPr>
        <p:txBody>
          <a:bodyPr wrap="none" lIns="0" tIns="0" rIns="0" bIns="0" rtlCol="0">
            <a:spAutoFit/>
          </a:bodyPr>
          <a:lstStyle/>
          <a:p>
            <a:pPr defTabSz="466298"/>
            <a:r>
              <a:rPr lang="en-US" sz="1224" dirty="0">
                <a:solidFill>
                  <a:srgbClr val="505050"/>
                </a:solidFill>
              </a:rPr>
              <a:t>DESKTOP WEB CHANNEL</a:t>
            </a:r>
          </a:p>
        </p:txBody>
      </p:sp>
      <p:sp>
        <p:nvSpPr>
          <p:cNvPr id="12" name="TextBox 11"/>
          <p:cNvSpPr txBox="1"/>
          <p:nvPr/>
        </p:nvSpPr>
        <p:spPr>
          <a:xfrm>
            <a:off x="5454576" y="2291545"/>
            <a:ext cx="1312837" cy="192135"/>
          </a:xfrm>
          <a:prstGeom prst="rect">
            <a:avLst/>
          </a:prstGeom>
          <a:noFill/>
        </p:spPr>
        <p:txBody>
          <a:bodyPr wrap="none" lIns="0" tIns="0" rIns="0" bIns="0" rtlCol="0">
            <a:spAutoFit/>
          </a:bodyPr>
          <a:lstStyle/>
          <a:p>
            <a:pPr defTabSz="466298"/>
            <a:r>
              <a:rPr lang="en-US" sz="1224" dirty="0">
                <a:solidFill>
                  <a:srgbClr val="505050"/>
                </a:solidFill>
              </a:rPr>
              <a:t>MOBILE CHANNEL</a:t>
            </a:r>
          </a:p>
        </p:txBody>
      </p:sp>
      <p:sp>
        <p:nvSpPr>
          <p:cNvPr id="13" name="TextBox 12"/>
          <p:cNvSpPr txBox="1"/>
          <p:nvPr/>
        </p:nvSpPr>
        <p:spPr>
          <a:xfrm>
            <a:off x="2946694" y="3148394"/>
            <a:ext cx="2213217" cy="768541"/>
          </a:xfrm>
          <a:prstGeom prst="rect">
            <a:avLst/>
          </a:prstGeom>
          <a:noFill/>
        </p:spPr>
        <p:txBody>
          <a:bodyPr wrap="none" lIns="0" tIns="0" rIns="0" bIns="0" rtlCol="0">
            <a:spAutoFit/>
          </a:bodyPr>
          <a:lstStyle/>
          <a:p>
            <a:pPr algn="ctr" defTabSz="466298"/>
            <a:r>
              <a:rPr lang="en-US" sz="1224" dirty="0">
                <a:solidFill>
                  <a:srgbClr val="505050"/>
                </a:solidFill>
              </a:rPr>
              <a:t>Same Content</a:t>
            </a:r>
          </a:p>
          <a:p>
            <a:pPr algn="ctr" defTabSz="466298"/>
            <a:r>
              <a:rPr lang="en-US" sz="1224" dirty="0">
                <a:solidFill>
                  <a:srgbClr val="505050"/>
                </a:solidFill>
              </a:rPr>
              <a:t>Same Page URLs</a:t>
            </a:r>
          </a:p>
          <a:p>
            <a:pPr algn="ctr" defTabSz="466298"/>
            <a:r>
              <a:rPr lang="en-US" sz="1224" dirty="0">
                <a:solidFill>
                  <a:srgbClr val="505050"/>
                </a:solidFill>
              </a:rPr>
              <a:t>Same Site Collection</a:t>
            </a:r>
          </a:p>
          <a:p>
            <a:pPr algn="ctr" defTabSz="466298"/>
            <a:r>
              <a:rPr lang="en-US" sz="1224" dirty="0">
                <a:solidFill>
                  <a:srgbClr val="505050"/>
                </a:solidFill>
              </a:rPr>
              <a:t>Different layouts and templates</a:t>
            </a:r>
          </a:p>
        </p:txBody>
      </p:sp>
      <p:cxnSp>
        <p:nvCxnSpPr>
          <p:cNvPr id="14" name="Straight Arrow Connector 13"/>
          <p:cNvCxnSpPr/>
          <p:nvPr/>
        </p:nvCxnSpPr>
        <p:spPr>
          <a:xfrm flipH="1">
            <a:off x="2875846" y="3289394"/>
            <a:ext cx="524853" cy="0"/>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4647287" y="3274177"/>
            <a:ext cx="649165" cy="0"/>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4044730" y="2459056"/>
            <a:ext cx="0" cy="579209"/>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360530" y="2082342"/>
            <a:ext cx="1624386" cy="288137"/>
          </a:xfrm>
          <a:prstGeom prst="rect">
            <a:avLst/>
          </a:prstGeom>
          <a:noFill/>
        </p:spPr>
        <p:txBody>
          <a:bodyPr wrap="none" lIns="0" tIns="0" rIns="0" bIns="0" rtlCol="0">
            <a:spAutoFit/>
          </a:bodyPr>
          <a:lstStyle/>
          <a:p>
            <a:pPr algn="ctr" defTabSz="466298"/>
            <a:r>
              <a:rPr lang="en-US" sz="1836" dirty="0">
                <a:solidFill>
                  <a:srgbClr val="505050"/>
                </a:solidFill>
              </a:rPr>
              <a:t>WEB BROWSER</a:t>
            </a:r>
          </a:p>
        </p:txBody>
      </p:sp>
      <p:pic>
        <p:nvPicPr>
          <p:cNvPr id="18" name="Picture 17"/>
          <p:cNvPicPr>
            <a:picLocks noChangeAspect="1"/>
          </p:cNvPicPr>
          <p:nvPr/>
        </p:nvPicPr>
        <p:blipFill rotWithShape="1">
          <a:blip r:embed="rId4" cstate="print">
            <a:extLst>
              <a:ext uri="{28A0092B-C50C-407E-A947-70E740481C1C}">
                <a14:useLocalDpi xmlns:a14="http://schemas.microsoft.com/office/drawing/2010/main" val="0"/>
              </a:ext>
            </a:extLst>
          </a:blip>
          <a:srcRect l="25761" t="69990" b="4917"/>
          <a:stretch/>
        </p:blipFill>
        <p:spPr>
          <a:xfrm>
            <a:off x="1937241" y="6376084"/>
            <a:ext cx="1508622" cy="509921"/>
          </a:xfrm>
          <a:prstGeom prst="rect">
            <a:avLst/>
          </a:prstGeom>
          <a:ln>
            <a:noFill/>
          </a:ln>
          <a:effectLst/>
        </p:spPr>
      </p:pic>
      <p:sp>
        <p:nvSpPr>
          <p:cNvPr id="19" name="Rounded Rectangle 18"/>
          <p:cNvSpPr/>
          <p:nvPr/>
        </p:nvSpPr>
        <p:spPr bwMode="auto">
          <a:xfrm>
            <a:off x="7632998" y="4850357"/>
            <a:ext cx="1151612" cy="615195"/>
          </a:xfrm>
          <a:prstGeom prst="roundRect">
            <a:avLst>
              <a:gd name="adj" fmla="val 5743"/>
            </a:avLst>
          </a:prstGeom>
          <a:solidFill>
            <a:srgbClr val="FFFFFF"/>
          </a:solidFill>
          <a:ln w="19050">
            <a:solidFill>
              <a:schemeClr val="bg1">
                <a:lumMod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224" dirty="0">
                <a:solidFill>
                  <a:srgbClr val="2F2B20"/>
                </a:solidFill>
              </a:rPr>
              <a:t>REST API</a:t>
            </a:r>
          </a:p>
        </p:txBody>
      </p:sp>
      <p:cxnSp>
        <p:nvCxnSpPr>
          <p:cNvPr id="20" name="Straight Arrow Connector 19"/>
          <p:cNvCxnSpPr/>
          <p:nvPr/>
        </p:nvCxnSpPr>
        <p:spPr>
          <a:xfrm flipV="1">
            <a:off x="8289239" y="4502557"/>
            <a:ext cx="0" cy="212013"/>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7873873" y="2290273"/>
            <a:ext cx="845185" cy="192135"/>
          </a:xfrm>
          <a:prstGeom prst="rect">
            <a:avLst/>
          </a:prstGeom>
          <a:noFill/>
        </p:spPr>
        <p:txBody>
          <a:bodyPr wrap="none" lIns="0" tIns="0" rIns="0" bIns="0" rtlCol="0">
            <a:spAutoFit/>
          </a:bodyPr>
          <a:lstStyle/>
          <a:p>
            <a:pPr defTabSz="466298"/>
            <a:r>
              <a:rPr lang="en-US" sz="1224" dirty="0">
                <a:solidFill>
                  <a:srgbClr val="505050"/>
                </a:solidFill>
              </a:rPr>
              <a:t>NATIVE APP</a:t>
            </a:r>
          </a:p>
        </p:txBody>
      </p:sp>
      <p:pic>
        <p:nvPicPr>
          <p:cNvPr id="22" name="Picture 3" descr="C:\Users\janhs\AppData\Local\Microsoft\Windows\Temporary Internet Files\Content.Outlook\4OAUFH1C\Products (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89956" y="2559238"/>
            <a:ext cx="998570" cy="1872102"/>
          </a:xfrm>
          <a:prstGeom prst="rect">
            <a:avLst/>
          </a:prstGeom>
          <a:noFill/>
          <a:extLst>
            <a:ext uri="{909E8E84-426E-40DD-AFC4-6F175D3DCCD1}">
              <a14:hiddenFill xmlns:a14="http://schemas.microsoft.com/office/drawing/2010/main">
                <a:solidFill>
                  <a:srgbClr val="FFFFFF"/>
                </a:solidFill>
              </a14:hiddenFill>
            </a:ext>
          </a:extLst>
        </p:spPr>
      </p:pic>
      <p:sp>
        <p:nvSpPr>
          <p:cNvPr id="24" name="Title 1"/>
          <p:cNvSpPr txBox="1">
            <a:spLocks/>
          </p:cNvSpPr>
          <p:nvPr/>
        </p:nvSpPr>
        <p:spPr>
          <a:xfrm>
            <a:off x="427037" y="133934"/>
            <a:ext cx="8393430" cy="639545"/>
          </a:xfrm>
          <a:prstGeom prst="rect">
            <a:avLst/>
          </a:prstGeom>
        </p:spPr>
        <p:txBody>
          <a:bodyPr vert="horz" lIns="0" tIns="0" rIns="0" bIns="0" rtlCol="0" anchor="t" anchorCtr="0">
            <a:noAutofit/>
          </a:bodyPr>
          <a:lstStyle>
            <a:lvl1pPr algn="l" defTabSz="457200" rtl="0" eaLnBrk="1" latinLnBrk="0" hangingPunct="1">
              <a:spcBef>
                <a:spcPct val="0"/>
              </a:spcBef>
              <a:buNone/>
              <a:defRPr sz="3200" b="0" i="0" kern="1200">
                <a:solidFill>
                  <a:schemeClr val="tx2"/>
                </a:solidFill>
                <a:latin typeface="Humanst521 BT"/>
                <a:ea typeface="+mj-ea"/>
                <a:cs typeface="Humanst521 BT"/>
              </a:defRPr>
            </a:lvl1pPr>
          </a:lstStyle>
          <a:p>
            <a:pPr algn="ctr"/>
            <a:r>
              <a:rPr lang="en-US" sz="2244" i="1" dirty="0">
                <a:solidFill>
                  <a:srgbClr val="505050"/>
                </a:solidFill>
                <a:latin typeface="Calibri"/>
              </a:rPr>
              <a:t>Adaptive experiences allow for </a:t>
            </a:r>
            <a:r>
              <a:rPr lang="en-US" sz="2244" b="1" i="1" dirty="0">
                <a:solidFill>
                  <a:srgbClr val="505050"/>
                </a:solidFill>
                <a:latin typeface="Calibri"/>
              </a:rPr>
              <a:t>surfacing </a:t>
            </a:r>
            <a:r>
              <a:rPr lang="en-US" sz="2244" i="1" dirty="0">
                <a:solidFill>
                  <a:srgbClr val="505050"/>
                </a:solidFill>
                <a:latin typeface="Calibri"/>
              </a:rPr>
              <a:t>and</a:t>
            </a:r>
            <a:r>
              <a:rPr lang="en-US" sz="2244" b="1" i="1" dirty="0">
                <a:solidFill>
                  <a:srgbClr val="505050"/>
                </a:solidFill>
                <a:latin typeface="Calibri"/>
              </a:rPr>
              <a:t> adapting</a:t>
            </a:r>
            <a:r>
              <a:rPr lang="en-US" sz="2244" i="1" dirty="0">
                <a:solidFill>
                  <a:srgbClr val="505050"/>
                </a:solidFill>
                <a:latin typeface="Calibri"/>
              </a:rPr>
              <a:t> </a:t>
            </a:r>
            <a:r>
              <a:rPr lang="en-US" sz="2244" b="1" i="1" dirty="0">
                <a:solidFill>
                  <a:srgbClr val="505050"/>
                </a:solidFill>
                <a:latin typeface="Calibri"/>
              </a:rPr>
              <a:t>content </a:t>
            </a:r>
            <a:r>
              <a:rPr lang="en-US" sz="2244" i="1" dirty="0">
                <a:solidFill>
                  <a:srgbClr val="505050"/>
                </a:solidFill>
                <a:latin typeface="Calibri"/>
              </a:rPr>
              <a:t>for presentation through </a:t>
            </a:r>
            <a:r>
              <a:rPr lang="en-US" sz="2244" b="1" i="1" dirty="0">
                <a:solidFill>
                  <a:srgbClr val="505050"/>
                </a:solidFill>
                <a:latin typeface="Calibri"/>
              </a:rPr>
              <a:t>multiple channels </a:t>
            </a:r>
            <a:r>
              <a:rPr lang="en-US" sz="2244" i="1" dirty="0">
                <a:solidFill>
                  <a:srgbClr val="505050"/>
                </a:solidFill>
                <a:latin typeface="Calibri"/>
              </a:rPr>
              <a:t>and</a:t>
            </a:r>
            <a:r>
              <a:rPr lang="en-US" sz="2244" b="1" i="1" dirty="0">
                <a:solidFill>
                  <a:srgbClr val="505050"/>
                </a:solidFill>
                <a:latin typeface="Calibri"/>
              </a:rPr>
              <a:t> devices</a:t>
            </a:r>
          </a:p>
        </p:txBody>
      </p:sp>
      <p:sp>
        <p:nvSpPr>
          <p:cNvPr id="30" name="TextBox 29"/>
          <p:cNvSpPr txBox="1"/>
          <p:nvPr/>
        </p:nvSpPr>
        <p:spPr>
          <a:xfrm>
            <a:off x="5167612" y="6363318"/>
            <a:ext cx="929678" cy="384271"/>
          </a:xfrm>
          <a:prstGeom prst="rect">
            <a:avLst/>
          </a:prstGeom>
          <a:noFill/>
        </p:spPr>
        <p:txBody>
          <a:bodyPr wrap="none" lIns="0" tIns="0" rIns="0" bIns="0" rtlCol="0">
            <a:spAutoFit/>
          </a:bodyPr>
          <a:lstStyle/>
          <a:p>
            <a:pPr defTabSz="466298"/>
            <a:r>
              <a:rPr lang="en-US" sz="1224" dirty="0">
                <a:gradFill>
                  <a:gsLst>
                    <a:gs pos="0">
                      <a:srgbClr val="2F2B20"/>
                    </a:gs>
                    <a:gs pos="86000">
                      <a:srgbClr val="2F2B20"/>
                    </a:gs>
                  </a:gsLst>
                  <a:lin ang="5400000" scaled="0"/>
                </a:gradFill>
              </a:rPr>
              <a:t>CAMPAIGN</a:t>
            </a:r>
          </a:p>
          <a:p>
            <a:pPr defTabSz="466298"/>
            <a:r>
              <a:rPr lang="en-US" sz="1224" dirty="0">
                <a:gradFill>
                  <a:gsLst>
                    <a:gs pos="0">
                      <a:srgbClr val="2F2B20"/>
                    </a:gs>
                    <a:gs pos="86000">
                      <a:srgbClr val="2F2B20"/>
                    </a:gs>
                  </a:gsLst>
                  <a:lin ang="5400000" scaled="0"/>
                </a:gradFill>
              </a:rPr>
              <a:t>PROMOTION</a:t>
            </a:r>
          </a:p>
        </p:txBody>
      </p:sp>
      <p:pic>
        <p:nvPicPr>
          <p:cNvPr id="29" name="Picture 28"/>
          <p:cNvPicPr>
            <a:picLocks noChangeAspect="1"/>
          </p:cNvPicPr>
          <p:nvPr/>
        </p:nvPicPr>
        <p:blipFill rotWithShape="1">
          <a:blip r:embed="rId6" cstate="print">
            <a:extLst>
              <a:ext uri="{28A0092B-C50C-407E-A947-70E740481C1C}">
                <a14:useLocalDpi xmlns:a14="http://schemas.microsoft.com/office/drawing/2010/main" val="0"/>
              </a:ext>
            </a:extLst>
          </a:blip>
          <a:srcRect t="47254" r="69110" b="26373"/>
          <a:stretch/>
        </p:blipFill>
        <p:spPr>
          <a:xfrm>
            <a:off x="4480307" y="6296195"/>
            <a:ext cx="630324" cy="538153"/>
          </a:xfrm>
          <a:prstGeom prst="rect">
            <a:avLst/>
          </a:prstGeom>
          <a:ln w="0">
            <a:noFill/>
          </a:ln>
          <a:effectLst/>
        </p:spPr>
      </p:pic>
      <p:sp>
        <p:nvSpPr>
          <p:cNvPr id="33" name="TextBox 32"/>
          <p:cNvSpPr txBox="1"/>
          <p:nvPr/>
        </p:nvSpPr>
        <p:spPr>
          <a:xfrm>
            <a:off x="3669740" y="1203915"/>
            <a:ext cx="1908023" cy="565155"/>
          </a:xfrm>
          <a:prstGeom prst="rect">
            <a:avLst/>
          </a:prstGeom>
          <a:noFill/>
        </p:spPr>
        <p:txBody>
          <a:bodyPr wrap="none" lIns="0" tIns="0" rIns="0" bIns="0" rtlCol="0">
            <a:spAutoFit/>
          </a:bodyPr>
          <a:lstStyle/>
          <a:p>
            <a:pPr algn="ctr" defTabSz="466298"/>
            <a:r>
              <a:rPr lang="en-US" sz="1224" dirty="0" smtClean="0">
                <a:solidFill>
                  <a:srgbClr val="505050"/>
                </a:solidFill>
              </a:rPr>
              <a:t>Content Reuse</a:t>
            </a:r>
          </a:p>
          <a:p>
            <a:pPr algn="ctr" defTabSz="466298"/>
            <a:r>
              <a:rPr lang="en-US" sz="1224" dirty="0" smtClean="0">
                <a:solidFill>
                  <a:srgbClr val="505050"/>
                </a:solidFill>
              </a:rPr>
              <a:t>Managed Navigation Reuse</a:t>
            </a:r>
          </a:p>
          <a:p>
            <a:pPr algn="ctr" defTabSz="466298"/>
            <a:r>
              <a:rPr lang="en-US" sz="1224" dirty="0" smtClean="0">
                <a:solidFill>
                  <a:srgbClr val="505050"/>
                </a:solidFill>
              </a:rPr>
              <a:t>No additional infrastructure</a:t>
            </a:r>
            <a:endParaRPr lang="en-US" sz="1224" dirty="0">
              <a:solidFill>
                <a:srgbClr val="505050"/>
              </a:solidFill>
            </a:endParaRPr>
          </a:p>
        </p:txBody>
      </p:sp>
      <p:cxnSp>
        <p:nvCxnSpPr>
          <p:cNvPr id="34" name="Straight Arrow Connector 33"/>
          <p:cNvCxnSpPr/>
          <p:nvPr/>
        </p:nvCxnSpPr>
        <p:spPr>
          <a:xfrm flipH="1">
            <a:off x="995763" y="1557504"/>
            <a:ext cx="2664294" cy="0"/>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5758675" y="1547776"/>
            <a:ext cx="2325276" cy="0"/>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sp>
        <p:nvSpPr>
          <p:cNvPr id="40" name="Oval 39"/>
          <p:cNvSpPr/>
          <p:nvPr/>
        </p:nvSpPr>
        <p:spPr bwMode="auto">
          <a:xfrm>
            <a:off x="7074681" y="1708156"/>
            <a:ext cx="2160240" cy="4279565"/>
          </a:xfrm>
          <a:prstGeom prst="ellipse">
            <a:avLst/>
          </a:prstGeom>
          <a:noFill/>
          <a:ln w="762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dirty="0">
              <a:gradFill>
                <a:gsLst>
                  <a:gs pos="0">
                    <a:srgbClr val="FFFFFF"/>
                  </a:gs>
                  <a:gs pos="100000">
                    <a:srgbClr val="FFFFFF"/>
                  </a:gs>
                </a:gsLst>
                <a:lin ang="5400000" scaled="0"/>
              </a:gradFill>
            </a:endParaRPr>
          </a:p>
        </p:txBody>
      </p:sp>
      <p:sp>
        <p:nvSpPr>
          <p:cNvPr id="31" name="Rectangle 30"/>
          <p:cNvSpPr/>
          <p:nvPr/>
        </p:nvSpPr>
        <p:spPr bwMode="auto">
          <a:xfrm>
            <a:off x="9439267" y="485096"/>
            <a:ext cx="2984796" cy="24461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b="1" dirty="0">
                <a:solidFill>
                  <a:srgbClr val="FFFFFF"/>
                </a:solidFill>
              </a:rPr>
              <a:t>Wed 9:00am </a:t>
            </a:r>
          </a:p>
          <a:p>
            <a:pPr fontAlgn="b">
              <a:spcAft>
                <a:spcPts val="400"/>
              </a:spcAft>
            </a:pPr>
            <a:r>
              <a:rPr lang="en-US" dirty="0" smtClean="0">
                <a:solidFill>
                  <a:srgbClr val="FFFFFF"/>
                </a:solidFill>
              </a:rPr>
              <a:t>SPC255 </a:t>
            </a:r>
            <a:r>
              <a:rPr lang="en-US" dirty="0">
                <a:solidFill>
                  <a:srgbClr val="FFFFFF"/>
                </a:solidFill>
              </a:rPr>
              <a:t>- </a:t>
            </a:r>
            <a:r>
              <a:rPr lang="en-US" dirty="0" smtClean="0">
                <a:solidFill>
                  <a:srgbClr val="FFFFFF"/>
                </a:solidFill>
              </a:rPr>
              <a:t>Step-by-Step: </a:t>
            </a:r>
            <a:r>
              <a:rPr lang="en-US" dirty="0">
                <a:solidFill>
                  <a:srgbClr val="FFFFFF"/>
                </a:solidFill>
              </a:rPr>
              <a:t>Building Adaptive Companion Apps for Devices using SharePoint </a:t>
            </a:r>
            <a:r>
              <a:rPr lang="en-US" dirty="0" smtClean="0">
                <a:solidFill>
                  <a:srgbClr val="FFFFFF"/>
                </a:solidFill>
              </a:rPr>
              <a:t>2013 </a:t>
            </a:r>
            <a:endParaRPr lang="en-US" dirty="0">
              <a:solidFill>
                <a:srgbClr val="FFFFFF"/>
              </a:solidFill>
            </a:endParaRPr>
          </a:p>
          <a:p>
            <a:pPr fontAlgn="b">
              <a:spcAft>
                <a:spcPts val="400"/>
              </a:spcAft>
            </a:pPr>
            <a:r>
              <a:rPr lang="en-US" dirty="0" smtClean="0">
                <a:solidFill>
                  <a:srgbClr val="FFFFFF"/>
                </a:solidFill>
              </a:rPr>
              <a:t>Speakers</a:t>
            </a:r>
            <a:r>
              <a:rPr lang="en-US" dirty="0">
                <a:solidFill>
                  <a:srgbClr val="FFFFFF"/>
                </a:solidFill>
              </a:rPr>
              <a:t>: Manfred Berry</a:t>
            </a:r>
            <a:r>
              <a:rPr lang="en-US" dirty="0" smtClean="0">
                <a:solidFill>
                  <a:srgbClr val="FFFFFF"/>
                </a:solidFill>
              </a:rPr>
              <a:t>, Rune </a:t>
            </a:r>
            <a:r>
              <a:rPr lang="en-US" dirty="0">
                <a:solidFill>
                  <a:srgbClr val="FFFFFF"/>
                </a:solidFill>
              </a:rPr>
              <a:t>Zakariassen </a:t>
            </a:r>
          </a:p>
        </p:txBody>
      </p:sp>
      <p:cxnSp>
        <p:nvCxnSpPr>
          <p:cNvPr id="43" name="Straight Arrow Connector 42"/>
          <p:cNvCxnSpPr/>
          <p:nvPr/>
        </p:nvCxnSpPr>
        <p:spPr>
          <a:xfrm flipH="1">
            <a:off x="8963780" y="1769070"/>
            <a:ext cx="651812" cy="432048"/>
          </a:xfrm>
          <a:prstGeom prst="straightConnector1">
            <a:avLst/>
          </a:prstGeom>
          <a:ln w="7620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410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Design Packaging</a:t>
            </a:r>
            <a:endParaRPr lang="en-US" dirty="0"/>
          </a:p>
        </p:txBody>
      </p:sp>
    </p:spTree>
    <p:extLst>
      <p:ext uri="{BB962C8B-B14F-4D97-AF65-F5344CB8AC3E}">
        <p14:creationId xmlns:p14="http://schemas.microsoft.com/office/powerpoint/2010/main" val="20315159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Design Packaging</a:t>
            </a:r>
            <a:endParaRPr lang="en-US" dirty="0"/>
          </a:p>
        </p:txBody>
      </p:sp>
      <p:sp>
        <p:nvSpPr>
          <p:cNvPr id="4" name="Text Placeholder 3"/>
          <p:cNvSpPr>
            <a:spLocks noGrp="1"/>
          </p:cNvSpPr>
          <p:nvPr>
            <p:ph type="body" sz="quarter" idx="12"/>
          </p:nvPr>
        </p:nvSpPr>
        <p:spPr/>
        <p:txBody>
          <a:bodyPr/>
          <a:lstStyle/>
          <a:p>
            <a:r>
              <a:rPr lang="en-US"/>
              <a:t>Alyssa </a:t>
            </a:r>
            <a:r>
              <a:rPr lang="en-US" smtClean="0"/>
              <a:t>Levitz</a:t>
            </a:r>
            <a:endParaRPr lang="en-US" dirty="0"/>
          </a:p>
        </p:txBody>
      </p:sp>
    </p:spTree>
    <p:extLst>
      <p:ext uri="{BB962C8B-B14F-4D97-AF65-F5344CB8AC3E}">
        <p14:creationId xmlns:p14="http://schemas.microsoft.com/office/powerpoint/2010/main" val="9483816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WCM HOLs and events @ SPC</a:t>
            </a:r>
            <a:endParaRPr lang="en-US" dirty="0"/>
          </a:p>
        </p:txBody>
      </p:sp>
      <p:sp>
        <p:nvSpPr>
          <p:cNvPr id="6" name="Text Placeholder 5"/>
          <p:cNvSpPr>
            <a:spLocks noGrp="1"/>
          </p:cNvSpPr>
          <p:nvPr>
            <p:ph type="body" sz="quarter" idx="10"/>
          </p:nvPr>
        </p:nvSpPr>
        <p:spPr/>
        <p:txBody>
          <a:bodyPr>
            <a:normAutofit lnSpcReduction="10000"/>
          </a:bodyPr>
          <a:lstStyle/>
          <a:p>
            <a:pPr fontAlgn="b">
              <a:spcAft>
                <a:spcPts val="400"/>
              </a:spcAft>
            </a:pPr>
            <a:r>
              <a:rPr lang="en-US" sz="2800" dirty="0" smtClean="0">
                <a:gradFill>
                  <a:gsLst>
                    <a:gs pos="1250">
                      <a:schemeClr val="tx1"/>
                    </a:gs>
                    <a:gs pos="99000">
                      <a:schemeClr val="tx1"/>
                    </a:gs>
                  </a:gsLst>
                  <a:lin ang="5400000" scaled="0"/>
                </a:gradFill>
                <a:latin typeface="+mn-lt"/>
              </a:rPr>
              <a:t>HOL038</a:t>
            </a:r>
            <a:r>
              <a:rPr lang="en-US" sz="2800" dirty="0" smtClean="0">
                <a:gradFill>
                  <a:gsLst>
                    <a:gs pos="1250">
                      <a:schemeClr val="tx1"/>
                    </a:gs>
                    <a:gs pos="99000">
                      <a:schemeClr val="tx1"/>
                    </a:gs>
                  </a:gsLst>
                  <a:lin ang="5400000" scaled="0"/>
                </a:gradFill>
              </a:rPr>
              <a:t> </a:t>
            </a:r>
            <a:r>
              <a:rPr lang="en-US" sz="2800" dirty="0">
                <a:gradFill>
                  <a:gsLst>
                    <a:gs pos="1250">
                      <a:schemeClr val="tx1"/>
                    </a:gs>
                    <a:gs pos="99000">
                      <a:schemeClr val="tx1"/>
                    </a:gs>
                  </a:gsLst>
                  <a:lin ang="5400000" scaled="0"/>
                </a:gradFill>
              </a:rPr>
              <a:t>– </a:t>
            </a:r>
            <a:r>
              <a:rPr lang="en-US" sz="2800" dirty="0" smtClean="0">
                <a:gradFill>
                  <a:gsLst>
                    <a:gs pos="1250">
                      <a:schemeClr val="tx1"/>
                    </a:gs>
                    <a:gs pos="99000">
                      <a:schemeClr val="tx1"/>
                    </a:gs>
                  </a:gsLst>
                  <a:lin ang="5400000" scaled="0"/>
                </a:gradFill>
                <a:latin typeface="+mn-lt"/>
              </a:rPr>
              <a:t>Intro </a:t>
            </a:r>
            <a:r>
              <a:rPr lang="en-US" sz="2800" dirty="0">
                <a:gradFill>
                  <a:gsLst>
                    <a:gs pos="1250">
                      <a:schemeClr val="tx1"/>
                    </a:gs>
                    <a:gs pos="99000">
                      <a:schemeClr val="tx1"/>
                    </a:gs>
                  </a:gsLst>
                  <a:lin ang="5400000" scaled="0"/>
                </a:gradFill>
                <a:latin typeface="+mn-lt"/>
              </a:rPr>
              <a:t>to Web Content Management in SharePoint 2013</a:t>
            </a:r>
          </a:p>
          <a:p>
            <a:pPr fontAlgn="b">
              <a:spcAft>
                <a:spcPts val="400"/>
              </a:spcAft>
            </a:pPr>
            <a:r>
              <a:rPr lang="en-US" sz="2800" dirty="0" smtClean="0">
                <a:gradFill>
                  <a:gsLst>
                    <a:gs pos="1250">
                      <a:schemeClr val="tx1"/>
                    </a:gs>
                    <a:gs pos="99000">
                      <a:schemeClr val="tx1"/>
                    </a:gs>
                  </a:gsLst>
                  <a:lin ang="5400000" scaled="0"/>
                </a:gradFill>
                <a:latin typeface="+mn-lt"/>
              </a:rPr>
              <a:t>HOL040</a:t>
            </a:r>
            <a:r>
              <a:rPr lang="en-US" sz="2800" dirty="0">
                <a:gradFill>
                  <a:gsLst>
                    <a:gs pos="1250">
                      <a:schemeClr val="tx1"/>
                    </a:gs>
                    <a:gs pos="99000">
                      <a:schemeClr val="tx1"/>
                    </a:gs>
                  </a:gsLst>
                  <a:lin ang="5400000" scaled="0"/>
                </a:gradFill>
              </a:rPr>
              <a:t> – </a:t>
            </a:r>
            <a:r>
              <a:rPr lang="en-US" sz="2800" dirty="0" smtClean="0">
                <a:gradFill>
                  <a:gsLst>
                    <a:gs pos="1250">
                      <a:schemeClr val="tx1"/>
                    </a:gs>
                    <a:gs pos="99000">
                      <a:schemeClr val="tx1"/>
                    </a:gs>
                  </a:gsLst>
                  <a:lin ang="5400000" scaled="0"/>
                </a:gradFill>
                <a:latin typeface="+mn-lt"/>
              </a:rPr>
              <a:t>Building </a:t>
            </a:r>
            <a:r>
              <a:rPr lang="en-US" sz="2800" dirty="0">
                <a:gradFill>
                  <a:gsLst>
                    <a:gs pos="1250">
                      <a:schemeClr val="tx1"/>
                    </a:gs>
                    <a:gs pos="99000">
                      <a:schemeClr val="tx1"/>
                    </a:gs>
                  </a:gsLst>
                  <a:lin ang="5400000" scaled="0"/>
                </a:gradFill>
                <a:latin typeface="+mn-lt"/>
              </a:rPr>
              <a:t>a Product Centric Site in SharePoint 2013</a:t>
            </a:r>
          </a:p>
          <a:p>
            <a:pPr fontAlgn="b">
              <a:spcAft>
                <a:spcPts val="400"/>
              </a:spcAft>
            </a:pPr>
            <a:r>
              <a:rPr lang="en-US" sz="2800" dirty="0" smtClean="0">
                <a:gradFill>
                  <a:gsLst>
                    <a:gs pos="1250">
                      <a:schemeClr val="tx1"/>
                    </a:gs>
                    <a:gs pos="99000">
                      <a:schemeClr val="tx1"/>
                    </a:gs>
                  </a:gsLst>
                  <a:lin ang="5400000" scaled="0"/>
                </a:gradFill>
                <a:latin typeface="+mn-lt"/>
              </a:rPr>
              <a:t>HOL039</a:t>
            </a:r>
            <a:r>
              <a:rPr lang="en-US" sz="2800" dirty="0">
                <a:gradFill>
                  <a:gsLst>
                    <a:gs pos="1250">
                      <a:schemeClr val="tx1"/>
                    </a:gs>
                    <a:gs pos="99000">
                      <a:schemeClr val="tx1"/>
                    </a:gs>
                  </a:gsLst>
                  <a:lin ang="5400000" scaled="0"/>
                </a:gradFill>
              </a:rPr>
              <a:t> – </a:t>
            </a:r>
            <a:r>
              <a:rPr lang="en-US" sz="2800" dirty="0" smtClean="0">
                <a:gradFill>
                  <a:gsLst>
                    <a:gs pos="1250">
                      <a:schemeClr val="tx1"/>
                    </a:gs>
                    <a:gs pos="99000">
                      <a:schemeClr val="tx1"/>
                    </a:gs>
                  </a:gsLst>
                  <a:lin ang="5400000" scaled="0"/>
                </a:gradFill>
                <a:latin typeface="+mn-lt"/>
              </a:rPr>
              <a:t>Designing </a:t>
            </a:r>
            <a:r>
              <a:rPr lang="en-US" sz="2800" dirty="0">
                <a:gradFill>
                  <a:gsLst>
                    <a:gs pos="1250">
                      <a:schemeClr val="tx1"/>
                    </a:gs>
                    <a:gs pos="99000">
                      <a:schemeClr val="tx1"/>
                    </a:gs>
                  </a:gsLst>
                  <a:lin ang="5400000" scaled="0"/>
                </a:gradFill>
                <a:latin typeface="+mn-lt"/>
              </a:rPr>
              <a:t>a SharePoint 2013 Site</a:t>
            </a:r>
          </a:p>
          <a:p>
            <a:pPr fontAlgn="b">
              <a:spcAft>
                <a:spcPts val="400"/>
              </a:spcAft>
            </a:pPr>
            <a:r>
              <a:rPr lang="en-US" sz="2800" dirty="0" smtClean="0">
                <a:gradFill>
                  <a:gsLst>
                    <a:gs pos="1250">
                      <a:schemeClr val="tx1"/>
                    </a:gs>
                    <a:gs pos="99000">
                      <a:schemeClr val="tx1"/>
                    </a:gs>
                  </a:gsLst>
                  <a:lin ang="5400000" scaled="0"/>
                </a:gradFill>
                <a:latin typeface="+mn-lt"/>
              </a:rPr>
              <a:t>HOL041</a:t>
            </a:r>
            <a:r>
              <a:rPr lang="en-US" sz="2800" dirty="0">
                <a:gradFill>
                  <a:gsLst>
                    <a:gs pos="1250">
                      <a:schemeClr val="tx1"/>
                    </a:gs>
                    <a:gs pos="99000">
                      <a:schemeClr val="tx1"/>
                    </a:gs>
                  </a:gsLst>
                  <a:lin ang="5400000" scaled="0"/>
                </a:gradFill>
              </a:rPr>
              <a:t> – </a:t>
            </a:r>
            <a:r>
              <a:rPr lang="en-US" sz="2800" dirty="0" smtClean="0">
                <a:gradFill>
                  <a:gsLst>
                    <a:gs pos="1250">
                      <a:schemeClr val="tx1"/>
                    </a:gs>
                    <a:gs pos="99000">
                      <a:schemeClr val="tx1"/>
                    </a:gs>
                  </a:gsLst>
                  <a:lin ang="5400000" scaled="0"/>
                </a:gradFill>
                <a:latin typeface="+mn-lt"/>
              </a:rPr>
              <a:t>Hands </a:t>
            </a:r>
            <a:r>
              <a:rPr lang="en-US" sz="2800" dirty="0">
                <a:gradFill>
                  <a:gsLst>
                    <a:gs pos="1250">
                      <a:schemeClr val="tx1"/>
                    </a:gs>
                    <a:gs pos="99000">
                      <a:schemeClr val="tx1"/>
                    </a:gs>
                  </a:gsLst>
                  <a:lin ang="5400000" scaled="0"/>
                </a:gradFill>
                <a:latin typeface="+mn-lt"/>
              </a:rPr>
              <a:t>on with the Content Search web part in SharePoint 2013</a:t>
            </a:r>
          </a:p>
        </p:txBody>
      </p:sp>
      <p:sp>
        <p:nvSpPr>
          <p:cNvPr id="4" name="Rectangle 3"/>
          <p:cNvSpPr/>
          <p:nvPr/>
        </p:nvSpPr>
        <p:spPr bwMode="auto">
          <a:xfrm>
            <a:off x="273778" y="3954463"/>
            <a:ext cx="544068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Meet a Search SME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questions, meet the community and share knowledge!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Mon-Thu @ Exhibit Hall</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505659" y="3954463"/>
            <a:ext cx="26974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Hands on Labs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Daily 10:30am-6:30pm @ HOL Lab Lounge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62701" y="3954463"/>
            <a:ext cx="269748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the Experts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Discuss WCM!</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Wed 6:15PM @ Ask the Experts Lounge</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77079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screen">
            <a:extLst>
              <a:ext uri="{28A0092B-C50C-407E-A947-70E740481C1C}">
                <a14:useLocalDpi xmlns:a14="http://schemas.microsoft.com/office/drawing/2010/main"/>
              </a:ext>
            </a:extLst>
          </a:blip>
          <a:srcRect l="50005"/>
          <a:stretch/>
        </p:blipFill>
        <p:spPr bwMode="ltGray">
          <a:xfrm>
            <a:off x="9418637" y="1212849"/>
            <a:ext cx="2721127" cy="5440680"/>
          </a:xfrm>
          <a:prstGeom prst="rect">
            <a:avLst/>
          </a:prstGeom>
        </p:spPr>
      </p:pic>
      <p:sp>
        <p:nvSpPr>
          <p:cNvPr id="17" name="Title 16"/>
          <p:cNvSpPr>
            <a:spLocks noGrp="1"/>
          </p:cNvSpPr>
          <p:nvPr>
            <p:ph type="title"/>
          </p:nvPr>
        </p:nvSpPr>
        <p:spPr/>
        <p:txBody>
          <a:bodyPr/>
          <a:lstStyle/>
          <a:p>
            <a:r>
              <a:rPr lang="en-US" dirty="0" smtClean="0"/>
              <a:t>Related WCM Sessions @ SPC</a:t>
            </a:r>
            <a:endParaRPr lang="en-US" dirty="0"/>
          </a:p>
        </p:txBody>
      </p:sp>
      <p:sp>
        <p:nvSpPr>
          <p:cNvPr id="2" name="Text Placeholder 1"/>
          <p:cNvSpPr>
            <a:spLocks noGrp="1"/>
          </p:cNvSpPr>
          <p:nvPr>
            <p:ph type="body" sz="quarter" idx="10"/>
          </p:nvPr>
        </p:nvSpPr>
        <p:spPr/>
        <p:txBody>
          <a:bodyPr/>
          <a:lstStyle/>
          <a:p>
            <a:endParaRPr lang="en-US"/>
          </a:p>
        </p:txBody>
      </p:sp>
      <p:sp>
        <p:nvSpPr>
          <p:cNvPr id="12" name="Rectangle 11"/>
          <p:cNvSpPr/>
          <p:nvPr/>
        </p:nvSpPr>
        <p:spPr bwMode="auto">
          <a:xfrm>
            <a:off x="266243" y="1212849"/>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Mon 2:00pm - SPC255 - What's New for WCM and Internet Sites in SharePoint 2013</a:t>
            </a:r>
            <a:br>
              <a:rPr lang="en-US" dirty="0">
                <a:solidFill>
                  <a:srgbClr val="FFFFFF"/>
                </a:solidFill>
              </a:rPr>
            </a:br>
            <a:r>
              <a:rPr lang="en-US" dirty="0" smtClean="0">
                <a:solidFill>
                  <a:srgbClr val="FFFFFF"/>
                </a:solidFill>
              </a:rPr>
              <a:t>Speakers: </a:t>
            </a:r>
            <a:r>
              <a:rPr lang="en-US" dirty="0">
                <a:solidFill>
                  <a:srgbClr val="FFFFFF"/>
                </a:solidFill>
              </a:rPr>
              <a:t>Sven Arne Gylterud, Daniel Kogan </a:t>
            </a:r>
          </a:p>
        </p:txBody>
      </p:sp>
      <p:sp>
        <p:nvSpPr>
          <p:cNvPr id="20" name="Rectangle 19"/>
          <p:cNvSpPr/>
          <p:nvPr/>
        </p:nvSpPr>
        <p:spPr bwMode="auto">
          <a:xfrm>
            <a:off x="266243" y="2174947"/>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1:45pm - SPC180 - Overview of Search Driven Web Sites and Cross Site Publishing in </a:t>
            </a:r>
            <a:r>
              <a:rPr lang="en-US" dirty="0" smtClean="0">
                <a:solidFill>
                  <a:srgbClr val="FFFFFF"/>
                </a:solidFill>
              </a:rPr>
              <a:t>Depth - Speaker: </a:t>
            </a:r>
            <a:r>
              <a:rPr lang="en-US" dirty="0">
                <a:solidFill>
                  <a:srgbClr val="FFFFFF"/>
                </a:solidFill>
              </a:rPr>
              <a:t>Daniel Kogan </a:t>
            </a:r>
          </a:p>
        </p:txBody>
      </p:sp>
      <p:sp>
        <p:nvSpPr>
          <p:cNvPr id="23" name="Rectangle 22"/>
          <p:cNvSpPr/>
          <p:nvPr/>
        </p:nvSpPr>
        <p:spPr bwMode="auto">
          <a:xfrm>
            <a:off x="266243" y="3137045"/>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5:00pm - SPC270 - Zero to Live in 60mins using SharePoint 2013 Publishing</a:t>
            </a:r>
            <a:br>
              <a:rPr lang="en-US" dirty="0">
                <a:solidFill>
                  <a:srgbClr val="FFFFFF"/>
                </a:solidFill>
              </a:rPr>
            </a:br>
            <a:r>
              <a:rPr lang="en-US" dirty="0">
                <a:solidFill>
                  <a:srgbClr val="FFFFFF"/>
                </a:solidFill>
              </a:rPr>
              <a:t>Speakers: Andrew Connell,  Daniel Kogan </a:t>
            </a:r>
          </a:p>
        </p:txBody>
      </p:sp>
      <p:sp>
        <p:nvSpPr>
          <p:cNvPr id="24" name="Rectangle 23"/>
          <p:cNvSpPr/>
          <p:nvPr/>
        </p:nvSpPr>
        <p:spPr bwMode="auto">
          <a:xfrm>
            <a:off x="266243" y="4099143"/>
            <a:ext cx="909827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9:00am - SPC255 - </a:t>
            </a:r>
            <a:r>
              <a:rPr lang="en-US" dirty="0" smtClean="0">
                <a:solidFill>
                  <a:srgbClr val="FFFFFF"/>
                </a:solidFill>
              </a:rPr>
              <a:t>Step-by-Step: </a:t>
            </a:r>
            <a:r>
              <a:rPr lang="en-US" dirty="0">
                <a:solidFill>
                  <a:srgbClr val="FFFFFF"/>
                </a:solidFill>
              </a:rPr>
              <a:t>Building Adaptive Companion Apps for Devices using SharePoint </a:t>
            </a:r>
            <a:r>
              <a:rPr lang="en-US" dirty="0" smtClean="0">
                <a:solidFill>
                  <a:srgbClr val="FFFFFF"/>
                </a:solidFill>
              </a:rPr>
              <a:t>2013 - Speakers</a:t>
            </a:r>
            <a:r>
              <a:rPr lang="en-US" dirty="0">
                <a:solidFill>
                  <a:srgbClr val="FFFFFF"/>
                </a:solidFill>
              </a:rPr>
              <a:t>: Manfred Berry</a:t>
            </a:r>
            <a:r>
              <a:rPr lang="en-US" dirty="0" smtClean="0">
                <a:solidFill>
                  <a:srgbClr val="FFFFFF"/>
                </a:solidFill>
              </a:rPr>
              <a:t>, Rune </a:t>
            </a:r>
            <a:r>
              <a:rPr lang="en-US" dirty="0">
                <a:solidFill>
                  <a:srgbClr val="FFFFFF"/>
                </a:solidFill>
              </a:rPr>
              <a:t>Zakariassen </a:t>
            </a:r>
          </a:p>
        </p:txBody>
      </p:sp>
      <p:sp>
        <p:nvSpPr>
          <p:cNvPr id="26" name="Rectangle 25"/>
          <p:cNvSpPr/>
          <p:nvPr/>
        </p:nvSpPr>
        <p:spPr bwMode="auto">
          <a:xfrm>
            <a:off x="266243" y="5061241"/>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1:45pm - SPC246 - Using </a:t>
            </a:r>
            <a:r>
              <a:rPr lang="en-US" dirty="0" err="1">
                <a:solidFill>
                  <a:srgbClr val="FFFFFF"/>
                </a:solidFill>
              </a:rPr>
              <a:t>jQuery</a:t>
            </a:r>
            <a:r>
              <a:rPr lang="en-US" dirty="0">
                <a:solidFill>
                  <a:srgbClr val="FFFFFF"/>
                </a:solidFill>
              </a:rPr>
              <a:t> and Display Templates to create modern Web Sites </a:t>
            </a:r>
            <a:r>
              <a:rPr lang="en-US" dirty="0" smtClean="0">
                <a:solidFill>
                  <a:srgbClr val="FFFFFF"/>
                </a:solidFill>
              </a:rPr>
              <a:t>- Speakers</a:t>
            </a:r>
            <a:r>
              <a:rPr lang="en-US" dirty="0">
                <a:solidFill>
                  <a:srgbClr val="FFFFFF"/>
                </a:solidFill>
              </a:rPr>
              <a:t>: Ethan Gur-esh, Jeremy Kelley</a:t>
            </a:r>
            <a:br>
              <a:rPr lang="en-US" dirty="0">
                <a:solidFill>
                  <a:srgbClr val="FFFFFF"/>
                </a:solidFill>
              </a:rPr>
            </a:br>
            <a:endParaRPr lang="en-US" dirty="0">
              <a:solidFill>
                <a:srgbClr val="FFFFFF"/>
              </a:solidFill>
            </a:endParaRPr>
          </a:p>
        </p:txBody>
      </p:sp>
      <p:sp>
        <p:nvSpPr>
          <p:cNvPr id="31" name="Rectangle 30"/>
          <p:cNvSpPr/>
          <p:nvPr/>
        </p:nvSpPr>
        <p:spPr bwMode="auto">
          <a:xfrm>
            <a:off x="266243" y="6023340"/>
            <a:ext cx="90982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Thu 10:30am - SPC153 - Migrating your WCM Internet Sites to SharePoint 2013</a:t>
            </a:r>
            <a:br>
              <a:rPr lang="en-US" dirty="0">
                <a:solidFill>
                  <a:srgbClr val="FFFFFF"/>
                </a:solidFill>
              </a:rPr>
            </a:br>
            <a:r>
              <a:rPr lang="en-US" dirty="0">
                <a:solidFill>
                  <a:srgbClr val="FFFFFF"/>
                </a:solidFill>
              </a:rPr>
              <a:t>Speakers: Israel Vega, Luca </a:t>
            </a:r>
            <a:r>
              <a:rPr lang="en-US" dirty="0" smtClean="0">
                <a:solidFill>
                  <a:srgbClr val="FFFFFF"/>
                </a:solidFill>
              </a:rPr>
              <a:t>Bandinelli</a:t>
            </a:r>
            <a:endParaRPr lang="en-US" dirty="0">
              <a:solidFill>
                <a:srgbClr val="FFFFFF"/>
              </a:solidFill>
            </a:endParaRPr>
          </a:p>
        </p:txBody>
      </p:sp>
    </p:spTree>
    <p:extLst>
      <p:ext uri="{BB962C8B-B14F-4D97-AF65-F5344CB8AC3E}">
        <p14:creationId xmlns:p14="http://schemas.microsoft.com/office/powerpoint/2010/main" val="525380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839070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734632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4130361"/>
          </a:xfrm>
        </p:spPr>
        <p:txBody>
          <a:bodyPr/>
          <a:lstStyle/>
          <a:p>
            <a:pPr marL="342900" indent="-342900">
              <a:buFont typeface="Arial" panose="020B0604020202020204" pitchFamily="34" charset="0"/>
              <a:buChar char="•"/>
            </a:pPr>
            <a:r>
              <a:rPr lang="en-US" sz="4800" dirty="0" smtClean="0"/>
              <a:t>Any </a:t>
            </a:r>
            <a:r>
              <a:rPr lang="en-US" sz="4800" dirty="0"/>
              <a:t>web designer &amp; developer </a:t>
            </a:r>
            <a:r>
              <a:rPr lang="en-US" sz="4800" dirty="0" smtClean="0"/>
              <a:t>can easily style </a:t>
            </a:r>
            <a:r>
              <a:rPr lang="en-US" sz="4800" dirty="0"/>
              <a:t>&amp; brand an SP2013 Publishing site</a:t>
            </a:r>
          </a:p>
          <a:p>
            <a:pPr marL="342900" indent="-342900">
              <a:buFont typeface="Arial" panose="020B0604020202020204" pitchFamily="34" charset="0"/>
              <a:buChar char="•"/>
            </a:pPr>
            <a:r>
              <a:rPr lang="en-US" sz="4800" dirty="0" smtClean="0"/>
              <a:t>“Under-the-hood” </a:t>
            </a:r>
            <a:r>
              <a:rPr lang="en-US" sz="4800" dirty="0"/>
              <a:t>platform investments </a:t>
            </a:r>
            <a:r>
              <a:rPr lang="en-US" sz="4800" dirty="0" smtClean="0"/>
              <a:t>that </a:t>
            </a:r>
            <a:r>
              <a:rPr lang="en-US" sz="4800" dirty="0"/>
              <a:t>make SharePoint a much better WCM rendering platform. </a:t>
            </a:r>
            <a:endParaRPr lang="en-US" sz="4800" dirty="0" smtClean="0"/>
          </a:p>
          <a:p>
            <a:pPr marL="342900" lvl="1" indent="-342900">
              <a:buFont typeface="Arial" panose="020B0604020202020204" pitchFamily="34" charset="0"/>
              <a:buChar char="•"/>
            </a:pPr>
            <a:endParaRPr lang="en-US" sz="2800" dirty="0"/>
          </a:p>
        </p:txBody>
      </p:sp>
      <p:sp>
        <p:nvSpPr>
          <p:cNvPr id="2" name="Title 1"/>
          <p:cNvSpPr>
            <a:spLocks noGrp="1"/>
          </p:cNvSpPr>
          <p:nvPr>
            <p:ph type="title"/>
          </p:nvPr>
        </p:nvSpPr>
        <p:spPr/>
        <p:txBody>
          <a:bodyPr/>
          <a:lstStyle/>
          <a:p>
            <a:r>
              <a:rPr lang="en-US" dirty="0" smtClean="0"/>
              <a:t>Why web designers/</a:t>
            </a:r>
            <a:r>
              <a:rPr lang="en-US" dirty="0" err="1" smtClean="0"/>
              <a:t>devs</a:t>
            </a:r>
            <a:r>
              <a:rPr lang="en-US" dirty="0" smtClean="0"/>
              <a:t> will love SP2013</a:t>
            </a:r>
            <a:endParaRPr lang="en-US" dirty="0"/>
          </a:p>
        </p:txBody>
      </p:sp>
    </p:spTree>
    <p:extLst>
      <p:ext uri="{BB962C8B-B14F-4D97-AF65-F5344CB8AC3E}">
        <p14:creationId xmlns:p14="http://schemas.microsoft.com/office/powerpoint/2010/main" val="64159337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6891117"/>
          </a:xfrm>
        </p:spPr>
        <p:txBody>
          <a:bodyPr/>
          <a:lstStyle/>
          <a:p>
            <a:pPr marL="0" indent="0">
              <a:buNone/>
            </a:pPr>
            <a:r>
              <a:rPr lang="en-US" sz="3000" dirty="0"/>
              <a:t>“SharePoint 2013 Top 10 New Features: </a:t>
            </a:r>
          </a:p>
          <a:p>
            <a:pPr marL="284162" lvl="1"/>
            <a:r>
              <a:rPr lang="en-US" sz="3000" dirty="0"/>
              <a:t>	1. Support the tools designers use: Flexibility in Branding </a:t>
            </a:r>
          </a:p>
          <a:p>
            <a:pPr marL="284162" lvl="1"/>
            <a:r>
              <a:rPr lang="en-US" sz="3000" dirty="0"/>
              <a:t>	3. Search Engine Optimization</a:t>
            </a:r>
          </a:p>
          <a:p>
            <a:pPr marL="284162" lvl="1"/>
            <a:r>
              <a:rPr lang="en-US" sz="3000" dirty="0"/>
              <a:t>	4. Content Search Web Part</a:t>
            </a:r>
          </a:p>
          <a:p>
            <a:pPr marL="284162" lvl="1"/>
            <a:r>
              <a:rPr lang="en-US" sz="3000" dirty="0"/>
              <a:t>	5. Optimized mobile browser experience.”</a:t>
            </a:r>
          </a:p>
          <a:p>
            <a:pPr marL="0" indent="0" algn="r">
              <a:buNone/>
            </a:pPr>
            <a:r>
              <a:rPr lang="en-US" sz="3000" i="1" dirty="0">
                <a:hlinkClick r:id="rId3"/>
              </a:rPr>
              <a:t>SharePoint Joel </a:t>
            </a:r>
            <a:r>
              <a:rPr lang="en-US" sz="3000" i="1" dirty="0"/>
              <a:t/>
            </a:r>
            <a:br>
              <a:rPr lang="en-US" sz="3000" i="1" dirty="0"/>
            </a:br>
            <a:endParaRPr lang="en-US" sz="3000" dirty="0"/>
          </a:p>
          <a:p>
            <a:pPr marL="0" indent="0">
              <a:buNone/>
            </a:pPr>
            <a:r>
              <a:rPr lang="en-US" sz="3000" dirty="0"/>
              <a:t>“Don’t be surprised if SharePoint starts hitting that top-right Gartner Magic Quadrant for Web Content Management; watch out </a:t>
            </a:r>
            <a:r>
              <a:rPr lang="en-US" sz="3000" dirty="0" err="1"/>
              <a:t>OpenText</a:t>
            </a:r>
            <a:r>
              <a:rPr lang="en-US" sz="3000" dirty="0"/>
              <a:t>, Autonomy, Oracle, SDL, </a:t>
            </a:r>
            <a:r>
              <a:rPr lang="en-US" sz="3000" dirty="0" err="1"/>
              <a:t>SiteCore</a:t>
            </a:r>
            <a:r>
              <a:rPr lang="en-US" sz="3000" dirty="0"/>
              <a:t> and </a:t>
            </a:r>
            <a:r>
              <a:rPr lang="en-US" sz="3000" dirty="0" err="1"/>
              <a:t>FatWire</a:t>
            </a:r>
            <a:r>
              <a:rPr lang="en-US" sz="3000" dirty="0"/>
              <a:t>.”</a:t>
            </a:r>
          </a:p>
          <a:p>
            <a:pPr marL="0" indent="0" algn="r">
              <a:buNone/>
            </a:pPr>
            <a:r>
              <a:rPr lang="en-US" sz="3000" i="1" dirty="0" err="1">
                <a:hlinkClick r:id="rId4"/>
              </a:rPr>
              <a:t>CMSWire</a:t>
            </a:r>
            <a:endParaRPr lang="en-US" sz="3000" i="1" dirty="0"/>
          </a:p>
          <a:p>
            <a:pPr algn="r">
              <a:buFontTx/>
              <a:buChar char="-"/>
            </a:pPr>
            <a:endParaRPr lang="en-US" sz="2400" i="1" dirty="0"/>
          </a:p>
          <a:p>
            <a:pPr algn="r"/>
            <a:endParaRPr lang="en-US" sz="2400" i="1" dirty="0"/>
          </a:p>
          <a:p>
            <a:endParaRPr lang="en-US" dirty="0"/>
          </a:p>
        </p:txBody>
      </p:sp>
      <p:sp>
        <p:nvSpPr>
          <p:cNvPr id="2" name="Title 1"/>
          <p:cNvSpPr>
            <a:spLocks noGrp="1"/>
          </p:cNvSpPr>
          <p:nvPr>
            <p:ph type="title"/>
          </p:nvPr>
        </p:nvSpPr>
        <p:spPr/>
        <p:txBody>
          <a:bodyPr/>
          <a:lstStyle/>
          <a:p>
            <a:r>
              <a:rPr lang="en-US" dirty="0"/>
              <a:t>Don’t just take our word for it…</a:t>
            </a:r>
          </a:p>
        </p:txBody>
      </p:sp>
    </p:spTree>
    <p:extLst>
      <p:ext uri="{BB962C8B-B14F-4D97-AF65-F5344CB8AC3E}">
        <p14:creationId xmlns:p14="http://schemas.microsoft.com/office/powerpoint/2010/main" val="350352850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Markup Improvements</a:t>
            </a:r>
            <a:endParaRPr lang="en-US" dirty="0"/>
          </a:p>
        </p:txBody>
      </p:sp>
    </p:spTree>
    <p:extLst>
      <p:ext uri="{BB962C8B-B14F-4D97-AF65-F5344CB8AC3E}">
        <p14:creationId xmlns:p14="http://schemas.microsoft.com/office/powerpoint/2010/main" val="51181179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marL="342900" indent="-342900">
              <a:buFont typeface="Arial" pitchFamily="34" charset="0"/>
              <a:buChar char="•"/>
            </a:pPr>
            <a:r>
              <a:rPr lang="en-US" sz="4800" dirty="0"/>
              <a:t>No more TABLEs for Web Parts &amp; Zones	</a:t>
            </a:r>
          </a:p>
          <a:p>
            <a:pPr marL="342900" indent="-342900">
              <a:buFont typeface="Arial" pitchFamily="34" charset="0"/>
              <a:buChar char="•"/>
            </a:pPr>
            <a:r>
              <a:rPr lang="en-US" sz="4800" dirty="0"/>
              <a:t>Client-side rendering for Content Search Web part</a:t>
            </a:r>
          </a:p>
          <a:p>
            <a:pPr marL="342900" indent="-342900">
              <a:buFont typeface="Arial" pitchFamily="34" charset="0"/>
              <a:buChar char="•"/>
            </a:pPr>
            <a:r>
              <a:rPr lang="en-US" sz="4800" dirty="0"/>
              <a:t>CSS completely re-written &amp; simplified</a:t>
            </a:r>
          </a:p>
          <a:p>
            <a:pPr lvl="1"/>
            <a:endParaRPr lang="en-US" dirty="0"/>
          </a:p>
        </p:txBody>
      </p:sp>
      <p:sp>
        <p:nvSpPr>
          <p:cNvPr id="3" name="Title 2"/>
          <p:cNvSpPr>
            <a:spLocks noGrp="1"/>
          </p:cNvSpPr>
          <p:nvPr>
            <p:ph type="title"/>
          </p:nvPr>
        </p:nvSpPr>
        <p:spPr/>
        <p:txBody>
          <a:bodyPr/>
          <a:lstStyle/>
          <a:p>
            <a:r>
              <a:rPr lang="en-US" dirty="0" smtClean="0"/>
              <a:t>What do you mean “improved”?</a:t>
            </a:r>
            <a:endParaRPr lang="en-US" dirty="0"/>
          </a:p>
        </p:txBody>
      </p:sp>
    </p:spTree>
    <p:extLst>
      <p:ext uri="{BB962C8B-B14F-4D97-AF65-F5344CB8AC3E}">
        <p14:creationId xmlns:p14="http://schemas.microsoft.com/office/powerpoint/2010/main" val="29613258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smtClean="0"/>
              <a:t>How much better is ‘better’?</a:t>
            </a:r>
            <a:endParaRPr lang="en-US" dirty="0"/>
          </a:p>
        </p:txBody>
      </p:sp>
      <p:graphicFrame>
        <p:nvGraphicFramePr>
          <p:cNvPr id="9" name="Chart 8"/>
          <p:cNvGraphicFramePr/>
          <p:nvPr>
            <p:extLst>
              <p:ext uri="{D42A27DB-BD31-4B8C-83A1-F6EECF244321}">
                <p14:modId xmlns:p14="http://schemas.microsoft.com/office/powerpoint/2010/main" val="2747572414"/>
              </p:ext>
            </p:extLst>
          </p:nvPr>
        </p:nvGraphicFramePr>
        <p:xfrm>
          <a:off x="427037" y="995936"/>
          <a:ext cx="11125200" cy="5854126"/>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p:cNvSpPr/>
          <p:nvPr/>
        </p:nvSpPr>
        <p:spPr bwMode="auto">
          <a:xfrm>
            <a:off x="1189037" y="1833945"/>
            <a:ext cx="1905000" cy="42672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3779837" y="1820862"/>
            <a:ext cx="1905000" cy="42672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6370637" y="1820862"/>
            <a:ext cx="1905000" cy="42672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9190037" y="1820862"/>
            <a:ext cx="1905000" cy="42672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683914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1" fill="hold" grpId="0" nodeType="clickEffect">
                                  <p:stCondLst>
                                    <p:cond delay="0"/>
                                  </p:stCondLst>
                                  <p:childTnLst>
                                    <p:animEffect transition="out" filter="wipe(up)">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1" fill="hold" grpId="0" nodeType="clickEffect">
                                  <p:stCondLst>
                                    <p:cond delay="0"/>
                                  </p:stCondLst>
                                  <p:childTnLst>
                                    <p:animEffect transition="out" filter="wipe(up)">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1" fill="hold" grpId="0" nodeType="clickEffect">
                                  <p:stCondLst>
                                    <p:cond delay="0"/>
                                  </p:stCondLst>
                                  <p:childTnLst>
                                    <p:animEffect transition="out" filter="wipe(up)">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1" fill="hold" grpId="0" nodeType="clickEffect">
                                  <p:stCondLst>
                                    <p:cond delay="0"/>
                                  </p:stCondLst>
                                  <p:childTnLst>
                                    <p:animEffect transition="out" filter="wipe(up)">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292662"/>
          </a:xfrm>
          <a:prstGeom prst="rect">
            <a:avLst/>
          </a:prstGeom>
        </p:spPr>
        <p:txBody>
          <a:bodyPr/>
          <a:lstStyle/>
          <a:p>
            <a:pPr marL="0" indent="0">
              <a:buNone/>
            </a:pPr>
            <a:r>
              <a:rPr lang="en-US" dirty="0" smtClean="0"/>
              <a:t>SharePoint 2013 makes sure search engines give your site the best possible treatment:</a:t>
            </a:r>
          </a:p>
        </p:txBody>
      </p:sp>
      <p:sp>
        <p:nvSpPr>
          <p:cNvPr id="3" name="Title 2"/>
          <p:cNvSpPr>
            <a:spLocks noGrp="1"/>
          </p:cNvSpPr>
          <p:nvPr>
            <p:ph type="title"/>
          </p:nvPr>
        </p:nvSpPr>
        <p:spPr/>
        <p:txBody>
          <a:bodyPr/>
          <a:lstStyle/>
          <a:p>
            <a:r>
              <a:rPr lang="en-US" dirty="0" smtClean="0"/>
              <a:t>Great sites are ones that get found</a:t>
            </a:r>
            <a:endParaRPr lang="en-US" dirty="0"/>
          </a:p>
        </p:txBody>
      </p:sp>
      <p:graphicFrame>
        <p:nvGraphicFramePr>
          <p:cNvPr id="5" name="Content Placeholder 4"/>
          <p:cNvGraphicFramePr>
            <a:graphicFrameLocks/>
          </p:cNvGraphicFramePr>
          <p:nvPr>
            <p:extLst>
              <p:ext uri="{D42A27DB-BD31-4B8C-83A1-F6EECF244321}">
                <p14:modId xmlns:p14="http://schemas.microsoft.com/office/powerpoint/2010/main" val="3783661636"/>
              </p:ext>
            </p:extLst>
          </p:nvPr>
        </p:nvGraphicFramePr>
        <p:xfrm>
          <a:off x="503237" y="2616558"/>
          <a:ext cx="11582400" cy="4081104"/>
        </p:xfrm>
        <a:graphic>
          <a:graphicData uri="http://schemas.openxmlformats.org/drawingml/2006/table">
            <a:tbl>
              <a:tblPr firstCol="1" bandRow="1">
                <a:tableStyleId>{5C22544A-7EE6-4342-B048-85BDC9FD1C3A}</a:tableStyleId>
              </a:tblPr>
              <a:tblGrid>
                <a:gridCol w="4800600"/>
                <a:gridCol w="6781800"/>
              </a:tblGrid>
              <a:tr h="450482">
                <a:tc>
                  <a:txBody>
                    <a:bodyPr/>
                    <a:lstStyle/>
                    <a:p>
                      <a:r>
                        <a:rPr lang="en-US" sz="2400" dirty="0" smtClean="0"/>
                        <a:t>Clean</a:t>
                      </a:r>
                      <a:r>
                        <a:rPr lang="en-US" sz="2400" baseline="0" dirty="0" smtClean="0"/>
                        <a:t> URLs</a:t>
                      </a:r>
                      <a:endParaRPr lang="en-US" sz="2400" b="1" dirty="0"/>
                    </a:p>
                  </a:txBody>
                  <a:tcPr marL="93260" marR="93260" marT="46630" marB="46630"/>
                </a:tc>
                <a:tc>
                  <a:txBody>
                    <a:bodyPr/>
                    <a:lstStyle/>
                    <a:p>
                      <a:pPr marL="0" marR="0" lvl="1" indent="0" algn="l" defTabSz="1013521" rtl="0" eaLnBrk="1" fontAlgn="auto" latinLnBrk="0" hangingPunct="1">
                        <a:lnSpc>
                          <a:spcPct val="100000"/>
                        </a:lnSpc>
                        <a:spcBef>
                          <a:spcPts val="0"/>
                        </a:spcBef>
                        <a:spcAft>
                          <a:spcPts val="0"/>
                        </a:spcAft>
                        <a:buClrTx/>
                        <a:buSzTx/>
                        <a:buFontTx/>
                        <a:buNone/>
                        <a:tabLst/>
                        <a:defRPr/>
                      </a:pPr>
                      <a:r>
                        <a:rPr lang="en-US" sz="2400" u="none" dirty="0" smtClean="0"/>
                        <a:t>http://www.c.com/cars </a:t>
                      </a:r>
                      <a:endParaRPr lang="en-US" sz="2400" b="0" u="none" dirty="0" smtClean="0">
                        <a:solidFill>
                          <a:schemeClr val="bg1"/>
                        </a:solidFill>
                      </a:endParaRPr>
                    </a:p>
                  </a:txBody>
                  <a:tcPr marL="93260" marR="93260" marT="46630" marB="46630"/>
                </a:tc>
              </a:tr>
              <a:tr h="450482">
                <a:tc>
                  <a:txBody>
                    <a:bodyPr/>
                    <a:lstStyle/>
                    <a:p>
                      <a:r>
                        <a:rPr lang="en-US" sz="2400" dirty="0" smtClean="0"/>
                        <a:t>Home</a:t>
                      </a:r>
                      <a:r>
                        <a:rPr lang="en-US" sz="2400" baseline="0" dirty="0" smtClean="0"/>
                        <a:t> Page</a:t>
                      </a:r>
                      <a:r>
                        <a:rPr lang="en-US" sz="2400" dirty="0" smtClean="0"/>
                        <a:t> Redirects</a:t>
                      </a:r>
                      <a:endParaRPr lang="en-US" sz="2400" b="1" dirty="0"/>
                    </a:p>
                  </a:txBody>
                  <a:tcPr marL="93260" marR="93260" marT="46630" marB="46630"/>
                </a:tc>
                <a:tc>
                  <a:txBody>
                    <a:bodyPr/>
                    <a:lstStyle/>
                    <a:p>
                      <a:r>
                        <a:rPr lang="en-US" sz="2400" dirty="0" smtClean="0"/>
                        <a:t>None</a:t>
                      </a:r>
                      <a:endParaRPr lang="en-US" sz="2400" b="0" dirty="0">
                        <a:solidFill>
                          <a:schemeClr val="bg1"/>
                        </a:solidFill>
                      </a:endParaRPr>
                    </a:p>
                  </a:txBody>
                  <a:tcPr marL="93260" marR="93260" marT="46630" marB="46630"/>
                </a:tc>
              </a:tr>
              <a:tr h="795423">
                <a:tc>
                  <a:txBody>
                    <a:bodyPr/>
                    <a:lstStyle/>
                    <a:p>
                      <a:r>
                        <a:rPr lang="en-US" sz="2400" dirty="0" smtClean="0"/>
                        <a:t>Country</a:t>
                      </a:r>
                      <a:r>
                        <a:rPr lang="en-US" sz="2400" baseline="0" dirty="0" smtClean="0"/>
                        <a:t> code</a:t>
                      </a:r>
                      <a:r>
                        <a:rPr lang="en-US" sz="2400" dirty="0" smtClean="0"/>
                        <a:t> top-level domains (</a:t>
                      </a:r>
                      <a:r>
                        <a:rPr lang="en-US" sz="2400" dirty="0" err="1" smtClean="0"/>
                        <a:t>ccTLDs</a:t>
                      </a:r>
                      <a:r>
                        <a:rPr lang="en-US" sz="2400" dirty="0" smtClean="0"/>
                        <a:t>)</a:t>
                      </a:r>
                      <a:endParaRPr lang="en-US" sz="2400" b="1" dirty="0"/>
                    </a:p>
                  </a:txBody>
                  <a:tcPr marL="93260" marR="93260" marT="46630" marB="46630"/>
                </a:tc>
                <a:tc>
                  <a:txBody>
                    <a:bodyPr/>
                    <a:lstStyle/>
                    <a:p>
                      <a:pPr marL="0" marR="0" lvl="1" indent="0" algn="l" defTabSz="1013521" rtl="0" eaLnBrk="1" fontAlgn="auto" latinLnBrk="0" hangingPunct="1">
                        <a:lnSpc>
                          <a:spcPct val="100000"/>
                        </a:lnSpc>
                        <a:spcBef>
                          <a:spcPts val="0"/>
                        </a:spcBef>
                        <a:spcAft>
                          <a:spcPts val="0"/>
                        </a:spcAft>
                        <a:buClrTx/>
                        <a:buSzTx/>
                        <a:buFontTx/>
                        <a:buNone/>
                        <a:tabLst/>
                        <a:defRPr/>
                      </a:pPr>
                      <a:r>
                        <a:rPr lang="en-US" sz="2400" u="none" dirty="0" smtClean="0"/>
                        <a:t>http://www.c.com/cars</a:t>
                      </a:r>
                      <a:r>
                        <a:rPr lang="en-US" sz="2400" u="none" baseline="0" dirty="0" smtClean="0"/>
                        <a:t> </a:t>
                      </a:r>
                      <a:endParaRPr lang="en-US" sz="2400" u="none" dirty="0" smtClean="0"/>
                    </a:p>
                    <a:p>
                      <a:pPr marL="0" marR="0" lvl="1" indent="0" algn="l" defTabSz="1013521" rtl="0" eaLnBrk="1" fontAlgn="auto" latinLnBrk="0" hangingPunct="1">
                        <a:lnSpc>
                          <a:spcPct val="100000"/>
                        </a:lnSpc>
                        <a:spcBef>
                          <a:spcPts val="0"/>
                        </a:spcBef>
                        <a:spcAft>
                          <a:spcPts val="0"/>
                        </a:spcAft>
                        <a:buClrTx/>
                        <a:buSzTx/>
                        <a:buFontTx/>
                        <a:buNone/>
                        <a:tabLst/>
                        <a:defRPr/>
                      </a:pPr>
                      <a:r>
                        <a:rPr lang="en-US" sz="2400" u="none" dirty="0" smtClean="0"/>
                        <a:t>http://www.c.mx/coches </a:t>
                      </a:r>
                      <a:endParaRPr lang="en-US" sz="2400" b="0" u="none" dirty="0" smtClean="0">
                        <a:solidFill>
                          <a:schemeClr val="bg1"/>
                        </a:solidFill>
                      </a:endParaRPr>
                    </a:p>
                  </a:txBody>
                  <a:tcPr marL="93260" marR="93260" marT="46630" marB="46630"/>
                </a:tc>
              </a:tr>
              <a:tr h="795423">
                <a:tc>
                  <a:txBody>
                    <a:bodyPr/>
                    <a:lstStyle/>
                    <a:p>
                      <a:r>
                        <a:rPr lang="en-US" sz="2400" dirty="0" smtClean="0"/>
                        <a:t>XML Sitemaps</a:t>
                      </a:r>
                      <a:endParaRPr lang="en-US" sz="2400" b="1" dirty="0"/>
                    </a:p>
                  </a:txBody>
                  <a:tcPr marL="93260" marR="93260" marT="46630" marB="46630"/>
                </a:tc>
                <a:tc>
                  <a:txBody>
                    <a:bodyPr/>
                    <a:lstStyle/>
                    <a:p>
                      <a:r>
                        <a:rPr lang="en-US" sz="2400" dirty="0" smtClean="0"/>
                        <a:t>Automatically generated and referenced in robots.txt</a:t>
                      </a:r>
                      <a:endParaRPr lang="en-US" sz="2400" dirty="0"/>
                    </a:p>
                  </a:txBody>
                  <a:tcPr marL="93260" marR="93260" marT="46630" marB="46630"/>
                </a:tc>
              </a:tr>
              <a:tr h="861400">
                <a:tc>
                  <a:txBody>
                    <a:bodyPr/>
                    <a:lstStyle/>
                    <a:p>
                      <a:r>
                        <a:rPr lang="en-US" sz="2400" dirty="0" smtClean="0"/>
                        <a:t>SEO Properties</a:t>
                      </a:r>
                      <a:endParaRPr lang="en-US" sz="2400" b="1" baseline="0" dirty="0" smtClean="0"/>
                    </a:p>
                  </a:txBody>
                  <a:tcPr marL="93260" marR="93260" marT="46630" marB="46630"/>
                </a:tc>
                <a:tc>
                  <a:txBody>
                    <a:bodyPr/>
                    <a:lstStyle/>
                    <a:p>
                      <a:r>
                        <a:rPr lang="en-US" sz="2400" dirty="0" smtClean="0"/>
                        <a:t>Browser title, Meta</a:t>
                      </a:r>
                      <a:r>
                        <a:rPr lang="en-US" sz="2400" baseline="0" dirty="0" smtClean="0"/>
                        <a:t> description, </a:t>
                      </a:r>
                      <a:r>
                        <a:rPr lang="en-US" sz="2400" dirty="0" smtClean="0"/>
                        <a:t>Meta keywords</a:t>
                      </a:r>
                    </a:p>
                    <a:p>
                      <a:r>
                        <a:rPr lang="en-US" sz="2400" dirty="0" smtClean="0"/>
                        <a:t>Canonical</a:t>
                      </a:r>
                      <a:r>
                        <a:rPr lang="en-US" sz="2400" baseline="0" dirty="0" smtClean="0"/>
                        <a:t> URLs</a:t>
                      </a:r>
                      <a:endParaRPr lang="en-US" sz="2400" dirty="0" smtClean="0"/>
                    </a:p>
                  </a:txBody>
                  <a:tcPr marL="93260" marR="93260" marT="46630" marB="46630"/>
                </a:tc>
              </a:tr>
              <a:tr h="652104">
                <a:tc>
                  <a:txBody>
                    <a:bodyPr/>
                    <a:lstStyle/>
                    <a:p>
                      <a:r>
                        <a:rPr lang="en-US" sz="2400" dirty="0" smtClean="0"/>
                        <a:t>Webmaster Tools integration</a:t>
                      </a:r>
                      <a:endParaRPr lang="en-US" sz="2400" b="1" dirty="0"/>
                    </a:p>
                  </a:txBody>
                  <a:tcPr marL="93260" marR="93260" marT="46630" marB="46630"/>
                </a:tc>
                <a:tc>
                  <a:txBody>
                    <a:bodyPr/>
                    <a:lstStyle/>
                    <a:p>
                      <a:r>
                        <a:rPr lang="en-US" sz="2400" dirty="0" smtClean="0"/>
                        <a:t>Assists with ownership</a:t>
                      </a:r>
                      <a:r>
                        <a:rPr lang="en-US" sz="2400" baseline="0" dirty="0" smtClean="0"/>
                        <a:t> verification</a:t>
                      </a:r>
                      <a:endParaRPr lang="en-US" sz="2400" dirty="0"/>
                    </a:p>
                  </a:txBody>
                  <a:tcPr marL="93260" marR="93260" marT="46630" marB="46630"/>
                </a:tc>
              </a:tr>
            </a:tbl>
          </a:graphicData>
        </a:graphic>
      </p:graphicFrame>
    </p:spTree>
    <p:extLst>
      <p:ext uri="{BB962C8B-B14F-4D97-AF65-F5344CB8AC3E}">
        <p14:creationId xmlns:p14="http://schemas.microsoft.com/office/powerpoint/2010/main" val="406473693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Web Designer and Developer Experience</a:t>
            </a:r>
            <a:endParaRPr lang="en-US" dirty="0"/>
          </a:p>
        </p:txBody>
      </p:sp>
    </p:spTree>
    <p:extLst>
      <p:ext uri="{BB962C8B-B14F-4D97-AF65-F5344CB8AC3E}">
        <p14:creationId xmlns:p14="http://schemas.microsoft.com/office/powerpoint/2010/main" val="102761872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Alyssa Levitz; Ethan Gur-esh</External_x0020_Speaker>
    <Session_x0020_Code xmlns="2295e2e7-0eeb-498e-8716-217bb2ee6ee3"> SPC019</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Alyssa Levitz</Speaker>
    <AverageRating xmlns="http://schemas.microsoft.com/sharepoint/v3" xsi:nil="true"/>
  </documentManagement>
</p:properties>
</file>

<file path=customXml/itemProps1.xml><?xml version="1.0" encoding="utf-8"?>
<ds:datastoreItem xmlns:ds="http://schemas.openxmlformats.org/officeDocument/2006/customXml" ds:itemID="{593DC5A0-DF55-4FA2-8A6E-A91B438A8A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dcmitype/"/>
    <ds:schemaRef ds:uri="http://schemas.openxmlformats.org/package/2006/metadata/core-properties"/>
    <ds:schemaRef ds:uri="http://schemas.microsoft.com/office/infopath/2007/PartnerControls"/>
    <ds:schemaRef ds:uri="http://schemas.microsoft.com/office/2006/documentManagement/types"/>
    <ds:schemaRef ds:uri="230e9df3-be65-4c73-a93b-d1236ebd677e"/>
    <ds:schemaRef ds:uri="http://purl.org/dc/elements/1.1/"/>
    <ds:schemaRef ds:uri="032d541b-1b4e-4d91-93c7-b10533c52f73"/>
    <ds:schemaRef ds:uri="http://www.w3.org/XML/1998/namespace"/>
    <ds:schemaRef ds:uri="http://purl.org/dc/terms/"/>
    <ds:schemaRef ds:uri="2295e2e7-0eeb-498e-8716-217bb2ee6ee3"/>
    <ds:schemaRef ds:uri="http://schemas.microsoft.com/sharepoint/v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6</TotalTime>
  <Words>2867</Words>
  <Application>Microsoft Office PowerPoint</Application>
  <PresentationFormat>Custom</PresentationFormat>
  <Paragraphs>245</Paragraphs>
  <Slides>26</Slides>
  <Notes>21</Notes>
  <HiddenSlides>0</HiddenSlides>
  <MMClips>0</MMClips>
  <ScaleCrop>false</ScaleCrop>
  <HeadingPairs>
    <vt:vector size="4" baseType="variant">
      <vt:variant>
        <vt:lpstr>Theme</vt:lpstr>
      </vt:variant>
      <vt:variant>
        <vt:i4>2</vt:i4>
      </vt:variant>
      <vt:variant>
        <vt:lpstr>Slide Titles</vt:lpstr>
      </vt:variant>
      <vt:variant>
        <vt:i4>26</vt:i4>
      </vt:variant>
    </vt:vector>
  </HeadingPairs>
  <TitlesOfParts>
    <vt:vector size="28" baseType="lpstr">
      <vt:lpstr>5-30072_SPC2012_Developer_Template_16x9_Light</vt:lpstr>
      <vt:lpstr>5-30072_SPC2012_Developer_Template_16x9</vt:lpstr>
      <vt:lpstr>PowerPoint Presentation</vt:lpstr>
      <vt:lpstr>Best Practices for Designing Websites with SharePoint 2013 </vt:lpstr>
      <vt:lpstr>Why web designers/devs will love SP2013</vt:lpstr>
      <vt:lpstr>Don’t just take our word for it…</vt:lpstr>
      <vt:lpstr>Markup Improvements</vt:lpstr>
      <vt:lpstr>What do you mean “improved”?</vt:lpstr>
      <vt:lpstr>How much better is ‘better’?</vt:lpstr>
      <vt:lpstr>Great sites are ones that get found</vt:lpstr>
      <vt:lpstr>Web Designer and Developer Experience</vt:lpstr>
      <vt:lpstr>A look back: Designing your web site in SharePoint 2010</vt:lpstr>
      <vt:lpstr>Designing your web site in SharePoint 2013</vt:lpstr>
      <vt:lpstr>Web Designer and Developer Experiences</vt:lpstr>
      <vt:lpstr>Web Designer and Developer Experiences</vt:lpstr>
      <vt:lpstr>Mobile Device Targeting</vt:lpstr>
      <vt:lpstr>Devices Matter.</vt:lpstr>
      <vt:lpstr>Device Channels</vt:lpstr>
      <vt:lpstr>Image Renditions</vt:lpstr>
      <vt:lpstr>Mobile Device Targeting</vt:lpstr>
      <vt:lpstr>Mobile Apps</vt:lpstr>
      <vt:lpstr>PowerPoint Presentation</vt:lpstr>
      <vt:lpstr>Design Packaging</vt:lpstr>
      <vt:lpstr>Design Packaging</vt:lpstr>
      <vt:lpstr>WCM HOLs and events @ SPC</vt:lpstr>
      <vt:lpstr>Related WCM Sessions @ SPC</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Best Practices for Designing Websites with SharePoint 2013</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2012-11-12T23:51:34Z</dcterms:created>
  <dcterms:modified xsi:type="dcterms:W3CDTF">2012-12-06T23:01:45Z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