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4.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52" r:id="rId8"/>
  </p:sldMasterIdLst>
  <p:notesMasterIdLst>
    <p:notesMasterId r:id="rId33"/>
  </p:notesMasterIdLst>
  <p:handoutMasterIdLst>
    <p:handoutMasterId r:id="rId34"/>
  </p:handoutMasterIdLst>
  <p:sldIdLst>
    <p:sldId id="1055" r:id="rId9"/>
    <p:sldId id="1056"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8" r:id="rId31"/>
    <p:sldId id="1077"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8661B8-F7EC-4009-BEFC-EA3FFFE233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40748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8661B8-F7EC-4009-BEFC-EA3FFFE233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088932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8661B8-F7EC-4009-BEFC-EA3FFFE233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595024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1:52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275354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8CEA11-44F7-4743-BEDE-29865E6893F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504327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BCD2BEA-F113-49CE-AA6C-9612F3BE596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2751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BBAEC1-772B-4E90-B433-1041B6C5A9C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179001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8661B8-F7EC-4009-BEFC-EA3FFFE233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681646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E1B52B-35DB-4133-B328-70A878A4CA2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781352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E1B52B-35DB-4133-B328-70A878A4CA2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0786169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061889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1851047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901388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91417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63876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7277814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3598838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8087433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293121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6079502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390588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8834140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834718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118398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198254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183004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8957214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791226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4560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143042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77877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325498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0892153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prstGeom prst="rect">
            <a:avLst/>
          </a:prstGeo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prstGeom prst="rect">
            <a:avLst/>
          </a:prstGeo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a:prstGeom prst="rect">
            <a:avLst/>
          </a:prstGeo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6698807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1223495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prstGeom prst="rect">
            <a:avLst/>
          </a:prstGeo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prstGeom prst="rect">
            <a:avLst/>
          </a:prstGeo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608862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prstGeom prst="rect">
            <a:avLst/>
          </a:prstGeo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346745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prstGeom prst="rect">
            <a:avLst/>
          </a:prstGeo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8860185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prstGeom prst="rect">
            <a:avLst/>
          </a:prstGeo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3404069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prstGeom prst="rect">
            <a:avLst/>
          </a:prstGeo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679317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a:prstGeom prst="rect">
            <a:avLst/>
          </a:prstGeo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180642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a:prstGeom prst="rect">
            <a:avLst/>
          </a:prstGeo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674382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a:prstGeom prst="rect">
            <a:avLst/>
          </a:prstGeo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69639262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a:prstGeom prst="rect">
            <a:avLst/>
          </a:prstGeo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4917431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a:prstGeom prst="rect">
            <a:avLst/>
          </a:prstGeo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a:prstGeom prst="rect">
            <a:avLst/>
          </a:prstGeo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8736103"/>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a:prstGeom prst="rect">
            <a:avLst/>
          </a:prstGeo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a:prstGeom prst="rect">
            <a:avLst/>
          </a:prstGeo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019451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a:prstGeom prst="rect">
            <a:avLst/>
          </a:prstGeo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a:prstGeom prst="rect">
            <a:avLst/>
          </a:prstGeo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9704630"/>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a:prstGeom prst="rect">
            <a:avLst/>
          </a:prstGeo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a:prstGeom prst="rect">
            <a:avLst/>
          </a:prstGeo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175539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9175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67089116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585617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75691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52329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94774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95274"/>
            <a:ext cx="11889564" cy="917575"/>
          </a:xfrm>
          <a:prstGeom prst="rect">
            <a:avLst/>
          </a:prstGeom>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a:prstGeom prst="rect">
            <a:avLst/>
          </a:prstGeo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6583792"/>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74639" y="295274"/>
            <a:ext cx="11889564" cy="917575"/>
          </a:xfrm>
          <a:prstGeom prst="rect">
            <a:avLst/>
          </a:prstGeom>
        </p:spPr>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1424924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73346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9891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1718582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496203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78673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884582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4015577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621215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964605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16124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8.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image" Target="../media/image1.png"/><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theme" Target="../theme/theme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image" Target="../media/image7.pn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5.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927135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102729"/>
      </p:ext>
    </p:extLst>
  </p:cSld>
  <p:clrMap bg1="dk1" tx1="lt1" bg2="dk2" tx2="lt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 id="2147484247" r:id="rId18"/>
    <p:sldLayoutId id="2147484248" r:id="rId19"/>
    <p:sldLayoutId id="2147484249" r:id="rId20"/>
    <p:sldLayoutId id="2147484250" r:id="rId21"/>
    <p:sldLayoutId id="214748425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2748495"/>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hyperlink" Target="http://myspc.sharepointconference.com/" TargetMode="External"/><Relationship Id="rId1" Type="http://schemas.openxmlformats.org/officeDocument/2006/relationships/slideLayout" Target="../slideLayouts/slideLayout88.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2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xml"/><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6" Type="http://schemas.openxmlformats.org/officeDocument/2006/relationships/image" Target="../media/image38.jpeg"/><Relationship Id="rId21" Type="http://schemas.openxmlformats.org/officeDocument/2006/relationships/image" Target="../media/image33.jpg"/><Relationship Id="rId42" Type="http://schemas.openxmlformats.org/officeDocument/2006/relationships/image" Target="../media/image54.tiff"/><Relationship Id="rId47" Type="http://schemas.openxmlformats.org/officeDocument/2006/relationships/image" Target="../media/image59.jpeg"/><Relationship Id="rId63" Type="http://schemas.openxmlformats.org/officeDocument/2006/relationships/image" Target="../media/image75.jpeg"/><Relationship Id="rId68" Type="http://schemas.openxmlformats.org/officeDocument/2006/relationships/image" Target="../media/image80.png"/><Relationship Id="rId84" Type="http://schemas.openxmlformats.org/officeDocument/2006/relationships/image" Target="../media/image96.jpeg"/><Relationship Id="rId89" Type="http://schemas.openxmlformats.org/officeDocument/2006/relationships/image" Target="../media/image101.png"/><Relationship Id="rId112" Type="http://schemas.openxmlformats.org/officeDocument/2006/relationships/image" Target="../media/image124.jpeg"/><Relationship Id="rId2" Type="http://schemas.openxmlformats.org/officeDocument/2006/relationships/image" Target="../media/image14.gif"/><Relationship Id="rId16" Type="http://schemas.openxmlformats.org/officeDocument/2006/relationships/image" Target="../media/image28.jpeg"/><Relationship Id="rId29" Type="http://schemas.openxmlformats.org/officeDocument/2006/relationships/image" Target="../media/image41.png"/><Relationship Id="rId107" Type="http://schemas.openxmlformats.org/officeDocument/2006/relationships/image" Target="../media/image119.jpeg"/><Relationship Id="rId11" Type="http://schemas.openxmlformats.org/officeDocument/2006/relationships/image" Target="../media/image23.jpg"/><Relationship Id="rId24" Type="http://schemas.openxmlformats.org/officeDocument/2006/relationships/image" Target="../media/image36.png"/><Relationship Id="rId32" Type="http://schemas.openxmlformats.org/officeDocument/2006/relationships/image" Target="../media/image44.gif"/><Relationship Id="rId37" Type="http://schemas.openxmlformats.org/officeDocument/2006/relationships/image" Target="../media/image49.png"/><Relationship Id="rId40" Type="http://schemas.openxmlformats.org/officeDocument/2006/relationships/image" Target="../media/image52.png"/><Relationship Id="rId45" Type="http://schemas.openxmlformats.org/officeDocument/2006/relationships/image" Target="../media/image57.png"/><Relationship Id="rId53" Type="http://schemas.openxmlformats.org/officeDocument/2006/relationships/image" Target="../media/image65.jpeg"/><Relationship Id="rId58" Type="http://schemas.openxmlformats.org/officeDocument/2006/relationships/image" Target="../media/image70.jpeg"/><Relationship Id="rId66" Type="http://schemas.openxmlformats.org/officeDocument/2006/relationships/image" Target="../media/image78.jpeg"/><Relationship Id="rId74" Type="http://schemas.openxmlformats.org/officeDocument/2006/relationships/image" Target="../media/image86.jpeg"/><Relationship Id="rId79" Type="http://schemas.openxmlformats.org/officeDocument/2006/relationships/image" Target="../media/image91.gif"/><Relationship Id="rId87" Type="http://schemas.openxmlformats.org/officeDocument/2006/relationships/image" Target="../media/image99.jpeg"/><Relationship Id="rId102" Type="http://schemas.openxmlformats.org/officeDocument/2006/relationships/image" Target="../media/image114.jpeg"/><Relationship Id="rId110" Type="http://schemas.openxmlformats.org/officeDocument/2006/relationships/image" Target="../media/image122.png"/><Relationship Id="rId5" Type="http://schemas.openxmlformats.org/officeDocument/2006/relationships/image" Target="../media/image17.jpeg"/><Relationship Id="rId61" Type="http://schemas.openxmlformats.org/officeDocument/2006/relationships/image" Target="../media/image73.png"/><Relationship Id="rId82" Type="http://schemas.openxmlformats.org/officeDocument/2006/relationships/image" Target="../media/image94.jpeg"/><Relationship Id="rId90" Type="http://schemas.openxmlformats.org/officeDocument/2006/relationships/image" Target="../media/image102.jpeg"/><Relationship Id="rId95" Type="http://schemas.openxmlformats.org/officeDocument/2006/relationships/image" Target="../media/image107.jpeg"/><Relationship Id="rId19" Type="http://schemas.openxmlformats.org/officeDocument/2006/relationships/image" Target="../media/image31.png"/><Relationship Id="rId14" Type="http://schemas.openxmlformats.org/officeDocument/2006/relationships/image" Target="../media/image26.png"/><Relationship Id="rId22" Type="http://schemas.openxmlformats.org/officeDocument/2006/relationships/image" Target="../media/image34.jpg"/><Relationship Id="rId27" Type="http://schemas.openxmlformats.org/officeDocument/2006/relationships/image" Target="../media/image39.jpeg"/><Relationship Id="rId30" Type="http://schemas.openxmlformats.org/officeDocument/2006/relationships/image" Target="../media/image42.jpeg"/><Relationship Id="rId35" Type="http://schemas.openxmlformats.org/officeDocument/2006/relationships/image" Target="../media/image47.jpeg"/><Relationship Id="rId43" Type="http://schemas.openxmlformats.org/officeDocument/2006/relationships/image" Target="../media/image55.jpeg"/><Relationship Id="rId48" Type="http://schemas.openxmlformats.org/officeDocument/2006/relationships/image" Target="../media/image60.jpg"/><Relationship Id="rId56" Type="http://schemas.openxmlformats.org/officeDocument/2006/relationships/image" Target="../media/image68.jpeg"/><Relationship Id="rId64" Type="http://schemas.openxmlformats.org/officeDocument/2006/relationships/image" Target="../media/image76.jpeg"/><Relationship Id="rId69" Type="http://schemas.openxmlformats.org/officeDocument/2006/relationships/image" Target="../media/image81.gif"/><Relationship Id="rId77" Type="http://schemas.openxmlformats.org/officeDocument/2006/relationships/image" Target="../media/image89.jpeg"/><Relationship Id="rId100" Type="http://schemas.openxmlformats.org/officeDocument/2006/relationships/image" Target="../media/image112.gif"/><Relationship Id="rId105" Type="http://schemas.openxmlformats.org/officeDocument/2006/relationships/image" Target="../media/image117.jpeg"/><Relationship Id="rId113" Type="http://schemas.openxmlformats.org/officeDocument/2006/relationships/image" Target="../media/image125.jpeg"/><Relationship Id="rId8" Type="http://schemas.openxmlformats.org/officeDocument/2006/relationships/image" Target="../media/image20.jpeg"/><Relationship Id="rId51" Type="http://schemas.openxmlformats.org/officeDocument/2006/relationships/image" Target="../media/image63.jpeg"/><Relationship Id="rId72" Type="http://schemas.openxmlformats.org/officeDocument/2006/relationships/image" Target="../media/image84.jpeg"/><Relationship Id="rId80" Type="http://schemas.openxmlformats.org/officeDocument/2006/relationships/image" Target="../media/image92.jpeg"/><Relationship Id="rId85" Type="http://schemas.openxmlformats.org/officeDocument/2006/relationships/image" Target="../media/image97.jpg"/><Relationship Id="rId93" Type="http://schemas.openxmlformats.org/officeDocument/2006/relationships/image" Target="../media/image105.png"/><Relationship Id="rId98" Type="http://schemas.openxmlformats.org/officeDocument/2006/relationships/image" Target="../media/image110.jpg"/><Relationship Id="rId3" Type="http://schemas.openxmlformats.org/officeDocument/2006/relationships/image" Target="../media/image15.jpeg"/><Relationship Id="rId12" Type="http://schemas.openxmlformats.org/officeDocument/2006/relationships/image" Target="../media/image24.jpeg"/><Relationship Id="rId17" Type="http://schemas.openxmlformats.org/officeDocument/2006/relationships/image" Target="../media/image29.jpeg"/><Relationship Id="rId25" Type="http://schemas.openxmlformats.org/officeDocument/2006/relationships/image" Target="../media/image37.png"/><Relationship Id="rId33" Type="http://schemas.openxmlformats.org/officeDocument/2006/relationships/image" Target="../media/image45.jpeg"/><Relationship Id="rId38" Type="http://schemas.openxmlformats.org/officeDocument/2006/relationships/image" Target="../media/image50.jpeg"/><Relationship Id="rId46" Type="http://schemas.openxmlformats.org/officeDocument/2006/relationships/image" Target="../media/image58.jpeg"/><Relationship Id="rId59" Type="http://schemas.openxmlformats.org/officeDocument/2006/relationships/image" Target="../media/image71.jpeg"/><Relationship Id="rId67" Type="http://schemas.openxmlformats.org/officeDocument/2006/relationships/image" Target="../media/image79.jpeg"/><Relationship Id="rId103" Type="http://schemas.openxmlformats.org/officeDocument/2006/relationships/image" Target="../media/image115.jpeg"/><Relationship Id="rId108" Type="http://schemas.openxmlformats.org/officeDocument/2006/relationships/image" Target="../media/image120.jpeg"/><Relationship Id="rId20" Type="http://schemas.openxmlformats.org/officeDocument/2006/relationships/image" Target="../media/image32.jpg"/><Relationship Id="rId41" Type="http://schemas.openxmlformats.org/officeDocument/2006/relationships/image" Target="../media/image53.jpeg"/><Relationship Id="rId54" Type="http://schemas.openxmlformats.org/officeDocument/2006/relationships/image" Target="../media/image66.gif"/><Relationship Id="rId62" Type="http://schemas.openxmlformats.org/officeDocument/2006/relationships/image" Target="../media/image74.jpeg"/><Relationship Id="rId70" Type="http://schemas.openxmlformats.org/officeDocument/2006/relationships/image" Target="../media/image82.jpeg"/><Relationship Id="rId75" Type="http://schemas.openxmlformats.org/officeDocument/2006/relationships/image" Target="../media/image87.jpeg"/><Relationship Id="rId83" Type="http://schemas.openxmlformats.org/officeDocument/2006/relationships/image" Target="../media/image95.png"/><Relationship Id="rId88" Type="http://schemas.openxmlformats.org/officeDocument/2006/relationships/image" Target="../media/image100.gif"/><Relationship Id="rId91" Type="http://schemas.openxmlformats.org/officeDocument/2006/relationships/image" Target="../media/image103.jpeg"/><Relationship Id="rId96" Type="http://schemas.openxmlformats.org/officeDocument/2006/relationships/image" Target="../media/image108.png"/><Relationship Id="rId111" Type="http://schemas.openxmlformats.org/officeDocument/2006/relationships/image" Target="../media/image123.jpeg"/><Relationship Id="rId1" Type="http://schemas.openxmlformats.org/officeDocument/2006/relationships/slideLayout" Target="../slideLayouts/slideLayout25.xml"/><Relationship Id="rId6" Type="http://schemas.openxmlformats.org/officeDocument/2006/relationships/image" Target="../media/image18.jpeg"/><Relationship Id="rId15" Type="http://schemas.openxmlformats.org/officeDocument/2006/relationships/image" Target="../media/image27.jpg"/><Relationship Id="rId23" Type="http://schemas.openxmlformats.org/officeDocument/2006/relationships/image" Target="../media/image35.png"/><Relationship Id="rId28" Type="http://schemas.openxmlformats.org/officeDocument/2006/relationships/image" Target="../media/image40.png"/><Relationship Id="rId36" Type="http://schemas.openxmlformats.org/officeDocument/2006/relationships/image" Target="../media/image48.jpeg"/><Relationship Id="rId49" Type="http://schemas.openxmlformats.org/officeDocument/2006/relationships/image" Target="../media/image61.jpeg"/><Relationship Id="rId57" Type="http://schemas.openxmlformats.org/officeDocument/2006/relationships/image" Target="../media/image69.png"/><Relationship Id="rId106" Type="http://schemas.openxmlformats.org/officeDocument/2006/relationships/image" Target="../media/image118.jpeg"/><Relationship Id="rId114" Type="http://schemas.openxmlformats.org/officeDocument/2006/relationships/image" Target="../media/image126.png"/><Relationship Id="rId10" Type="http://schemas.openxmlformats.org/officeDocument/2006/relationships/image" Target="../media/image22.png"/><Relationship Id="rId31" Type="http://schemas.openxmlformats.org/officeDocument/2006/relationships/image" Target="../media/image43.jpeg"/><Relationship Id="rId44" Type="http://schemas.openxmlformats.org/officeDocument/2006/relationships/image" Target="../media/image56.jpg"/><Relationship Id="rId52" Type="http://schemas.openxmlformats.org/officeDocument/2006/relationships/image" Target="../media/image64.jpeg"/><Relationship Id="rId60" Type="http://schemas.openxmlformats.org/officeDocument/2006/relationships/image" Target="../media/image72.tif"/><Relationship Id="rId65" Type="http://schemas.openxmlformats.org/officeDocument/2006/relationships/image" Target="../media/image77.jpeg"/><Relationship Id="rId73" Type="http://schemas.openxmlformats.org/officeDocument/2006/relationships/image" Target="../media/image85.jpeg"/><Relationship Id="rId78" Type="http://schemas.openxmlformats.org/officeDocument/2006/relationships/image" Target="../media/image90.jpeg"/><Relationship Id="rId81" Type="http://schemas.openxmlformats.org/officeDocument/2006/relationships/image" Target="../media/image93.png"/><Relationship Id="rId86" Type="http://schemas.openxmlformats.org/officeDocument/2006/relationships/image" Target="../media/image98.jpeg"/><Relationship Id="rId94" Type="http://schemas.openxmlformats.org/officeDocument/2006/relationships/image" Target="../media/image106.png"/><Relationship Id="rId99" Type="http://schemas.openxmlformats.org/officeDocument/2006/relationships/image" Target="../media/image111.jpg"/><Relationship Id="rId101" Type="http://schemas.openxmlformats.org/officeDocument/2006/relationships/image" Target="../media/image113.jpeg"/><Relationship Id="rId4" Type="http://schemas.openxmlformats.org/officeDocument/2006/relationships/image" Target="../media/image16.jpeg"/><Relationship Id="rId9" Type="http://schemas.openxmlformats.org/officeDocument/2006/relationships/image" Target="../media/image21.png"/><Relationship Id="rId13" Type="http://schemas.openxmlformats.org/officeDocument/2006/relationships/image" Target="../media/image25.jpeg"/><Relationship Id="rId18" Type="http://schemas.openxmlformats.org/officeDocument/2006/relationships/image" Target="../media/image30.jpg"/><Relationship Id="rId39" Type="http://schemas.openxmlformats.org/officeDocument/2006/relationships/image" Target="../media/image51.jpeg"/><Relationship Id="rId109" Type="http://schemas.openxmlformats.org/officeDocument/2006/relationships/image" Target="../media/image121.jpeg"/><Relationship Id="rId34" Type="http://schemas.openxmlformats.org/officeDocument/2006/relationships/image" Target="../media/image46.gif"/><Relationship Id="rId50" Type="http://schemas.openxmlformats.org/officeDocument/2006/relationships/image" Target="../media/image62.jpeg"/><Relationship Id="rId55" Type="http://schemas.openxmlformats.org/officeDocument/2006/relationships/image" Target="../media/image67.png"/><Relationship Id="rId76" Type="http://schemas.openxmlformats.org/officeDocument/2006/relationships/image" Target="../media/image88.png"/><Relationship Id="rId97" Type="http://schemas.openxmlformats.org/officeDocument/2006/relationships/image" Target="../media/image109.jpeg"/><Relationship Id="rId104" Type="http://schemas.openxmlformats.org/officeDocument/2006/relationships/image" Target="../media/image116.jpeg"/><Relationship Id="rId7" Type="http://schemas.openxmlformats.org/officeDocument/2006/relationships/image" Target="../media/image19.jpeg"/><Relationship Id="rId71" Type="http://schemas.openxmlformats.org/officeDocument/2006/relationships/image" Target="../media/image83.jpeg"/><Relationship Id="rId92" Type="http://schemas.openxmlformats.org/officeDocument/2006/relationships/image" Target="../media/image10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948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32412"/>
          </a:xfrm>
        </p:spPr>
        <p:txBody>
          <a:bodyPr>
            <a:normAutofit fontScale="92500" lnSpcReduction="20000"/>
          </a:bodyPr>
          <a:lstStyle/>
          <a:p>
            <a:r>
              <a:rPr lang="en-US" sz="3600" dirty="0" smtClean="0"/>
              <a:t>Up to 3,000 Site Collections</a:t>
            </a:r>
            <a:endParaRPr lang="en-US" sz="3600" dirty="0"/>
          </a:p>
          <a:p>
            <a:endParaRPr lang="en-US" sz="3600" dirty="0" smtClean="0"/>
          </a:p>
          <a:p>
            <a:r>
              <a:rPr lang="en-US" sz="3600" dirty="0" smtClean="0"/>
              <a:t>100GB Site Collections Max</a:t>
            </a:r>
          </a:p>
          <a:p>
            <a:pPr marL="558800" lvl="2" indent="-342900"/>
            <a:r>
              <a:rPr lang="en-US" sz="1800" i="1" dirty="0" smtClean="0"/>
              <a:t>That’s 350,000 average-size Office documents (@300kb)</a:t>
            </a:r>
          </a:p>
          <a:p>
            <a:endParaRPr lang="en-US" sz="3600" dirty="0" smtClean="0"/>
          </a:p>
          <a:p>
            <a:r>
              <a:rPr lang="en-US" sz="3600" dirty="0" smtClean="0"/>
              <a:t>Up to 25TB Tenant Quota</a:t>
            </a:r>
            <a:r>
              <a:rPr lang="en-US" sz="3600" dirty="0"/>
              <a:t> </a:t>
            </a:r>
            <a:r>
              <a:rPr lang="en-US" sz="3600" dirty="0" smtClean="0"/>
              <a:t>Pooled </a:t>
            </a:r>
          </a:p>
          <a:p>
            <a:endParaRPr lang="en-US" sz="3600" dirty="0" smtClean="0"/>
          </a:p>
          <a:p>
            <a:r>
              <a:rPr lang="en-US" sz="3600" dirty="0" smtClean="0"/>
              <a:t>Storage </a:t>
            </a:r>
            <a:r>
              <a:rPr lang="en-US" sz="3600" dirty="0"/>
              <a:t>in </a:t>
            </a:r>
            <a:r>
              <a:rPr lang="en-US" sz="3600" dirty="0" smtClean="0"/>
              <a:t>Office 365 </a:t>
            </a:r>
            <a:r>
              <a:rPr lang="en-US" sz="3600" dirty="0"/>
              <a:t>Today: </a:t>
            </a:r>
          </a:p>
          <a:p>
            <a:pPr lvl="1"/>
            <a:r>
              <a:rPr lang="en-US" sz="2000" dirty="0" smtClean="0"/>
              <a:t>Every tenants starts with a base of 10GB </a:t>
            </a:r>
            <a:r>
              <a:rPr lang="en-US" sz="2000" dirty="0"/>
              <a:t>Pooled </a:t>
            </a:r>
            <a:r>
              <a:rPr lang="en-US" sz="2000" dirty="0" smtClean="0"/>
              <a:t>Storage that can be allocated across site collections</a:t>
            </a:r>
            <a:endParaRPr lang="en-US" sz="2000" dirty="0"/>
          </a:p>
          <a:p>
            <a:pPr lvl="1"/>
            <a:r>
              <a:rPr lang="en-US" sz="2000" dirty="0"/>
              <a:t>Per E License Purchased: </a:t>
            </a:r>
            <a:r>
              <a:rPr lang="en-US" sz="2000" dirty="0" smtClean="0"/>
              <a:t>7GB of SkyDrive Pro storage &amp; 0.5GB </a:t>
            </a:r>
            <a:r>
              <a:rPr lang="en-US" sz="2000" dirty="0"/>
              <a:t>of Pooled </a:t>
            </a:r>
            <a:r>
              <a:rPr lang="en-US" sz="2000" dirty="0" smtClean="0"/>
              <a:t>Quota</a:t>
            </a:r>
            <a:endParaRPr lang="en-US" sz="2000" dirty="0"/>
          </a:p>
          <a:p>
            <a:endParaRPr lang="en-US" sz="3600" dirty="0" smtClean="0"/>
          </a:p>
          <a:p>
            <a:r>
              <a:rPr lang="en-US" sz="3600" dirty="0" smtClean="0"/>
              <a:t>Special needs? Talk to your </a:t>
            </a:r>
            <a:r>
              <a:rPr lang="en-US" sz="3600" u="sng" dirty="0" smtClean="0"/>
              <a:t>Microsoft Account Team</a:t>
            </a:r>
            <a:r>
              <a:rPr lang="en-US" sz="3600" dirty="0" smtClean="0"/>
              <a:t>.</a:t>
            </a:r>
          </a:p>
          <a:p>
            <a:pPr lvl="1"/>
            <a:r>
              <a:rPr lang="en-US" sz="2000" dirty="0" smtClean="0"/>
              <a:t>We will be at “Ask The Experts” tonight if you have questions</a:t>
            </a:r>
          </a:p>
        </p:txBody>
      </p:sp>
      <p:sp>
        <p:nvSpPr>
          <p:cNvPr id="3" name="Title 2"/>
          <p:cNvSpPr>
            <a:spLocks noGrp="1"/>
          </p:cNvSpPr>
          <p:nvPr>
            <p:ph type="title"/>
          </p:nvPr>
        </p:nvSpPr>
        <p:spPr/>
        <p:txBody>
          <a:bodyPr/>
          <a:lstStyle/>
          <a:p>
            <a:r>
              <a:rPr lang="en-US" dirty="0" smtClean="0"/>
              <a:t>SharePoint Checkpoints</a:t>
            </a:r>
            <a:endParaRPr lang="en-US" dirty="0"/>
          </a:p>
        </p:txBody>
      </p:sp>
      <p:sp>
        <p:nvSpPr>
          <p:cNvPr id="5" name="Rectangle 4"/>
          <p:cNvSpPr/>
          <p:nvPr/>
        </p:nvSpPr>
        <p:spPr bwMode="auto">
          <a:xfrm>
            <a:off x="8351837" y="1211262"/>
            <a:ext cx="3200400" cy="2667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nSpc>
                <a:spcPct val="90000"/>
              </a:lnSpc>
              <a:spcAft>
                <a:spcPts val="600"/>
              </a:spcAft>
            </a:pPr>
            <a:r>
              <a:rPr lang="en-US" sz="1600" b="1" dirty="0" smtClean="0">
                <a:solidFill>
                  <a:srgbClr val="FFFFFF"/>
                </a:solidFill>
              </a:rPr>
              <a:t>An Example:</a:t>
            </a:r>
          </a:p>
          <a:p>
            <a:pPr>
              <a:lnSpc>
                <a:spcPct val="90000"/>
              </a:lnSpc>
              <a:spcAft>
                <a:spcPts val="600"/>
              </a:spcAft>
            </a:pPr>
            <a:r>
              <a:rPr lang="en-US" sz="1600" b="1" dirty="0" smtClean="0">
                <a:solidFill>
                  <a:srgbClr val="FFFFFF"/>
                </a:solidFill>
              </a:rPr>
              <a:t> 1,000 E Licenses</a:t>
            </a:r>
          </a:p>
          <a:p>
            <a:pPr>
              <a:lnSpc>
                <a:spcPct val="90000"/>
              </a:lnSpc>
              <a:spcAft>
                <a:spcPts val="600"/>
              </a:spcAft>
            </a:pPr>
            <a:r>
              <a:rPr lang="en-US" sz="1600" b="1" dirty="0">
                <a:solidFill>
                  <a:srgbClr val="FFFFFF"/>
                </a:solidFill>
              </a:rPr>
              <a:t> </a:t>
            </a:r>
            <a:r>
              <a:rPr lang="en-US" sz="1600" b="1" dirty="0" smtClean="0">
                <a:solidFill>
                  <a:srgbClr val="FFFFFF"/>
                </a:solidFill>
              </a:rPr>
              <a:t>9,000 K Licenses</a:t>
            </a:r>
            <a:endParaRPr lang="en-US" sz="1600" dirty="0" smtClean="0">
              <a:solidFill>
                <a:srgbClr val="FFFFFF"/>
              </a:solidFill>
            </a:endParaRPr>
          </a:p>
          <a:p>
            <a:pPr marL="285750" indent="-285750">
              <a:lnSpc>
                <a:spcPct val="90000"/>
              </a:lnSpc>
              <a:spcAft>
                <a:spcPts val="600"/>
              </a:spcAft>
              <a:buFont typeface="Arial" panose="020B0604020202020204" pitchFamily="34" charset="0"/>
              <a:buChar char="•"/>
            </a:pPr>
            <a:r>
              <a:rPr lang="en-US" sz="1600" dirty="0" smtClean="0">
                <a:solidFill>
                  <a:srgbClr val="FFFFFF"/>
                </a:solidFill>
              </a:rPr>
              <a:t>½ TB Pooled Storage</a:t>
            </a:r>
          </a:p>
          <a:p>
            <a:pPr marL="285750" indent="-285750">
              <a:lnSpc>
                <a:spcPct val="90000"/>
              </a:lnSpc>
              <a:spcAft>
                <a:spcPts val="600"/>
              </a:spcAft>
              <a:buFont typeface="Arial" panose="020B0604020202020204" pitchFamily="34" charset="0"/>
              <a:buChar char="•"/>
            </a:pPr>
            <a:r>
              <a:rPr lang="en-US" sz="1600" dirty="0" smtClean="0">
                <a:solidFill>
                  <a:srgbClr val="FFFFFF"/>
                </a:solidFill>
              </a:rPr>
              <a:t>Up to 3,000 Site Collections</a:t>
            </a:r>
          </a:p>
          <a:p>
            <a:pPr marL="285750" indent="-285750">
              <a:lnSpc>
                <a:spcPct val="90000"/>
              </a:lnSpc>
              <a:spcAft>
                <a:spcPts val="600"/>
              </a:spcAft>
              <a:buFont typeface="Arial" panose="020B0604020202020204" pitchFamily="34" charset="0"/>
              <a:buChar char="•"/>
            </a:pPr>
            <a:r>
              <a:rPr lang="en-US" sz="1600" dirty="0" smtClean="0">
                <a:solidFill>
                  <a:srgbClr val="FFFFFF"/>
                </a:solidFill>
              </a:rPr>
              <a:t>Each E User has an additional 7GB of SkyDrive Storage</a:t>
            </a:r>
          </a:p>
          <a:p>
            <a:pPr marL="285750" indent="-285750">
              <a:lnSpc>
                <a:spcPct val="90000"/>
              </a:lnSpc>
              <a:spcAft>
                <a:spcPts val="600"/>
              </a:spcAft>
              <a:buFont typeface="Arial" panose="020B0604020202020204" pitchFamily="34" charset="0"/>
              <a:buChar char="•"/>
            </a:pPr>
            <a:endParaRPr lang="en-US" sz="1600" dirty="0">
              <a:solidFill>
                <a:srgbClr val="FFFFFF"/>
              </a:solidFill>
            </a:endParaRPr>
          </a:p>
          <a:p>
            <a:pPr marL="285750" indent="-285750">
              <a:lnSpc>
                <a:spcPct val="90000"/>
              </a:lnSpc>
              <a:spcAft>
                <a:spcPts val="600"/>
              </a:spcAft>
              <a:buFont typeface="Arial" panose="020B0604020202020204" pitchFamily="34" charset="0"/>
              <a:buChar char="•"/>
            </a:pPr>
            <a:endParaRPr lang="en-US" sz="1600" dirty="0">
              <a:solidFill>
                <a:srgbClr val="FFFFFF"/>
              </a:solidFill>
            </a:endParaRPr>
          </a:p>
        </p:txBody>
      </p:sp>
    </p:spTree>
    <p:extLst>
      <p:ext uri="{BB962C8B-B14F-4D97-AF65-F5344CB8AC3E}">
        <p14:creationId xmlns:p14="http://schemas.microsoft.com/office/powerpoint/2010/main" val="3837604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27037" y="2814292"/>
            <a:ext cx="11506200" cy="2206970"/>
            <a:chOff x="198437" y="2635782"/>
            <a:chExt cx="12039600" cy="2309280"/>
          </a:xfrm>
        </p:grpSpPr>
        <p:sp>
          <p:nvSpPr>
            <p:cNvPr id="8" name="Rectangle 7"/>
            <p:cNvSpPr/>
            <p:nvPr/>
          </p:nvSpPr>
          <p:spPr bwMode="auto">
            <a:xfrm>
              <a:off x="7495056" y="2635782"/>
              <a:ext cx="2304581" cy="230928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Federal Information Security Management Act (FISMA). </a:t>
              </a:r>
            </a:p>
          </p:txBody>
        </p:sp>
        <p:sp>
          <p:nvSpPr>
            <p:cNvPr id="9" name="Rectangle 8"/>
            <p:cNvSpPr/>
            <p:nvPr/>
          </p:nvSpPr>
          <p:spPr bwMode="auto">
            <a:xfrm>
              <a:off x="5064369"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HIPAA-Business Associate Agreement </a:t>
              </a:r>
              <a: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t/>
              </a:r>
              <a:b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t>(</a:t>
              </a: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HIPAA-BAA). </a:t>
              </a:r>
            </a:p>
          </p:txBody>
        </p:sp>
        <p:sp>
          <p:nvSpPr>
            <p:cNvPr id="10" name="Rectangle 9"/>
            <p:cNvSpPr/>
            <p:nvPr/>
          </p:nvSpPr>
          <p:spPr bwMode="auto">
            <a:xfrm>
              <a:off x="2629124" y="2635782"/>
              <a:ext cx="2304581" cy="23092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EU Model Clauses</a:t>
              </a:r>
            </a:p>
          </p:txBody>
        </p:sp>
        <p:sp>
          <p:nvSpPr>
            <p:cNvPr id="11" name="Rectangle 10"/>
            <p:cNvSpPr/>
            <p:nvPr/>
          </p:nvSpPr>
          <p:spPr bwMode="auto">
            <a:xfrm>
              <a:off x="198437" y="2635782"/>
              <a:ext cx="2304581" cy="23092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Certified for ISO 27001. </a:t>
              </a:r>
            </a:p>
          </p:txBody>
        </p:sp>
        <p:sp>
          <p:nvSpPr>
            <p:cNvPr id="14" name="Rectangle 13"/>
            <p:cNvSpPr/>
            <p:nvPr/>
          </p:nvSpPr>
          <p:spPr bwMode="auto">
            <a:xfrm>
              <a:off x="9933456"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Data Processing Agreement. </a:t>
              </a:r>
            </a:p>
          </p:txBody>
        </p:sp>
      </p:grpSp>
      <p:sp>
        <p:nvSpPr>
          <p:cNvPr id="3" name="Text Placeholder 2"/>
          <p:cNvSpPr>
            <a:spLocks noGrp="1"/>
          </p:cNvSpPr>
          <p:nvPr>
            <p:ph type="body" sz="quarter" idx="10"/>
          </p:nvPr>
        </p:nvSpPr>
        <p:spPr/>
        <p:txBody>
          <a:bodyPr/>
          <a:lstStyle/>
          <a:p>
            <a:r>
              <a:rPr lang="en-US" sz="2856" b="1" dirty="0"/>
              <a:t>Office 365 is compliant with many world-class industry standards, and verified by 3rd parties.</a:t>
            </a:r>
          </a:p>
          <a:p>
            <a:pPr lvl="1"/>
            <a:endParaRPr lang="en-US" sz="2040" dirty="0"/>
          </a:p>
        </p:txBody>
      </p:sp>
      <p:sp>
        <p:nvSpPr>
          <p:cNvPr id="2" name="Title 1"/>
          <p:cNvSpPr>
            <a:spLocks noGrp="1"/>
          </p:cNvSpPr>
          <p:nvPr>
            <p:ph type="title"/>
          </p:nvPr>
        </p:nvSpPr>
        <p:spPr/>
        <p:txBody>
          <a:bodyPr/>
          <a:lstStyle/>
          <a:p>
            <a:r>
              <a:rPr lang="en-US" dirty="0" smtClean="0"/>
              <a:t>Datacenter Compliance</a:t>
            </a:r>
            <a:endParaRPr lang="en-US" dirty="0"/>
          </a:p>
        </p:txBody>
      </p:sp>
    </p:spTree>
    <p:extLst>
      <p:ext uri="{BB962C8B-B14F-4D97-AF65-F5344CB8AC3E}">
        <p14:creationId xmlns:p14="http://schemas.microsoft.com/office/powerpoint/2010/main" val="123988062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endParaRPr lang="en-US" dirty="0"/>
          </a:p>
        </p:txBody>
      </p:sp>
      <p:sp>
        <p:nvSpPr>
          <p:cNvPr id="5" name="Text Placeholder 4"/>
          <p:cNvSpPr>
            <a:spLocks noGrp="1"/>
          </p:cNvSpPr>
          <p:nvPr>
            <p:ph type="body" sz="quarter" idx="12"/>
          </p:nvPr>
        </p:nvSpPr>
        <p:spPr/>
        <p:txBody>
          <a:bodyPr/>
          <a:lstStyle/>
          <a:p>
            <a:r>
              <a:rPr lang="en-US" dirty="0" smtClean="0"/>
              <a:t>ECM for end users</a:t>
            </a:r>
            <a:endParaRPr lang="en-US" dirty="0"/>
          </a:p>
        </p:txBody>
      </p:sp>
    </p:spTree>
    <p:extLst>
      <p:ext uri="{BB962C8B-B14F-4D97-AF65-F5344CB8AC3E}">
        <p14:creationId xmlns:p14="http://schemas.microsoft.com/office/powerpoint/2010/main" val="1079733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638467"/>
          </a:xfrm>
        </p:spPr>
        <p:txBody>
          <a:bodyPr/>
          <a:lstStyle/>
          <a:p>
            <a:r>
              <a:rPr lang="en-US" dirty="0" smtClean="0"/>
              <a:t>We couldn’t possibly talk about all the ECM functionality available in O365 in one talk.</a:t>
            </a:r>
          </a:p>
          <a:p>
            <a:r>
              <a:rPr lang="en-US" dirty="0" smtClean="0"/>
              <a:t>We recommend checking out these talks:</a:t>
            </a:r>
          </a:p>
          <a:p>
            <a:pPr lvl="1"/>
            <a:r>
              <a:rPr lang="en-US" dirty="0" smtClean="0"/>
              <a:t>SPC174 - Overview of </a:t>
            </a:r>
            <a:r>
              <a:rPr lang="en-US" b="1" dirty="0" smtClean="0"/>
              <a:t>eDiscovery</a:t>
            </a:r>
            <a:r>
              <a:rPr lang="en-US" dirty="0" smtClean="0"/>
              <a:t> Across the Office Platform </a:t>
            </a:r>
          </a:p>
          <a:p>
            <a:pPr lvl="1"/>
            <a:r>
              <a:rPr lang="en-US" dirty="0" smtClean="0"/>
              <a:t>SPC073 - Deep Dive on </a:t>
            </a:r>
            <a:r>
              <a:rPr lang="en-US" b="1" dirty="0" smtClean="0"/>
              <a:t>Information Rights Management </a:t>
            </a:r>
            <a:r>
              <a:rPr lang="en-US" dirty="0" smtClean="0"/>
              <a:t>in SharePoint</a:t>
            </a:r>
          </a:p>
          <a:p>
            <a:pPr lvl="1"/>
            <a:r>
              <a:rPr lang="en-US" dirty="0" smtClean="0"/>
              <a:t>SPC213 - SharePoint 2013 </a:t>
            </a:r>
            <a:r>
              <a:rPr lang="en-US" b="1" dirty="0" smtClean="0"/>
              <a:t>Workflow</a:t>
            </a:r>
            <a:r>
              <a:rPr lang="en-US" dirty="0" smtClean="0"/>
              <a:t>  - Architecture and Configuration</a:t>
            </a:r>
          </a:p>
          <a:p>
            <a:pPr lvl="1"/>
            <a:r>
              <a:rPr lang="en-US" dirty="0" smtClean="0"/>
              <a:t>SPC173 - Overview of ECM for Teams with </a:t>
            </a:r>
            <a:r>
              <a:rPr lang="en-US" b="1" dirty="0" smtClean="0"/>
              <a:t>Site Mailboxes</a:t>
            </a:r>
          </a:p>
          <a:p>
            <a:pPr lvl="1"/>
            <a:r>
              <a:rPr lang="en-US" dirty="0" smtClean="0"/>
              <a:t>SPC222 - How to build great </a:t>
            </a:r>
            <a:r>
              <a:rPr lang="en-US" b="1" dirty="0" smtClean="0"/>
              <a:t>Knowledge Management </a:t>
            </a:r>
            <a:r>
              <a:rPr lang="en-US" dirty="0" smtClean="0"/>
              <a:t>Portals</a:t>
            </a:r>
          </a:p>
          <a:p>
            <a:r>
              <a:rPr lang="en-US" dirty="0" smtClean="0"/>
              <a:t>All of these core ECM scenarios are designed with the cloud in mind.</a:t>
            </a:r>
          </a:p>
          <a:p>
            <a:pPr lvl="1"/>
            <a:endParaRPr lang="en-US" dirty="0"/>
          </a:p>
        </p:txBody>
      </p:sp>
      <p:sp>
        <p:nvSpPr>
          <p:cNvPr id="4" name="Title 3"/>
          <p:cNvSpPr>
            <a:spLocks noGrp="1"/>
          </p:cNvSpPr>
          <p:nvPr>
            <p:ph type="title"/>
          </p:nvPr>
        </p:nvSpPr>
        <p:spPr/>
        <p:txBody>
          <a:bodyPr/>
          <a:lstStyle/>
          <a:p>
            <a:r>
              <a:rPr lang="en-US" dirty="0" smtClean="0"/>
              <a:t>Rounding out the picture…</a:t>
            </a:r>
            <a:endParaRPr lang="en-US" dirty="0"/>
          </a:p>
        </p:txBody>
      </p:sp>
    </p:spTree>
    <p:extLst>
      <p:ext uri="{BB962C8B-B14F-4D97-AF65-F5344CB8AC3E}">
        <p14:creationId xmlns:p14="http://schemas.microsoft.com/office/powerpoint/2010/main" val="318593468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Keeping on top of the cloud…</a:t>
            </a:r>
            <a:endParaRPr lang="en-US" dirty="0"/>
          </a:p>
        </p:txBody>
      </p:sp>
      <p:sp>
        <p:nvSpPr>
          <p:cNvPr id="8" name="Rectangle 7"/>
          <p:cNvSpPr/>
          <p:nvPr/>
        </p:nvSpPr>
        <p:spPr bwMode="auto">
          <a:xfrm>
            <a:off x="2003610" y="1472662"/>
            <a:ext cx="3810000" cy="381776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endPar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 name="Freeform 8"/>
          <p:cNvSpPr>
            <a:spLocks noEditPoints="1"/>
          </p:cNvSpPr>
          <p:nvPr/>
        </p:nvSpPr>
        <p:spPr bwMode="black">
          <a:xfrm>
            <a:off x="3246437" y="2723258"/>
            <a:ext cx="2567173" cy="2567173"/>
          </a:xfrm>
          <a:custGeom>
            <a:avLst/>
            <a:gdLst>
              <a:gd name="T0" fmla="*/ 47 w 66"/>
              <a:gd name="T1" fmla="*/ 37 h 66"/>
              <a:gd name="T2" fmla="*/ 51 w 66"/>
              <a:gd name="T3" fmla="*/ 33 h 66"/>
              <a:gd name="T4" fmla="*/ 47 w 66"/>
              <a:gd name="T5" fmla="*/ 29 h 66"/>
              <a:gd name="T6" fmla="*/ 37 w 66"/>
              <a:gd name="T7" fmla="*/ 29 h 66"/>
              <a:gd name="T8" fmla="*/ 37 w 66"/>
              <a:gd name="T9" fmla="*/ 16 h 66"/>
              <a:gd name="T10" fmla="*/ 33 w 66"/>
              <a:gd name="T11" fmla="*/ 13 h 66"/>
              <a:gd name="T12" fmla="*/ 29 w 66"/>
              <a:gd name="T13" fmla="*/ 16 h 66"/>
              <a:gd name="T14" fmla="*/ 29 w 66"/>
              <a:gd name="T15" fmla="*/ 33 h 66"/>
              <a:gd name="T16" fmla="*/ 33 w 66"/>
              <a:gd name="T17" fmla="*/ 37 h 66"/>
              <a:gd name="T18" fmla="*/ 47 w 66"/>
              <a:gd name="T19" fmla="*/ 37 h 66"/>
              <a:gd name="T20" fmla="*/ 33 w 66"/>
              <a:gd name="T21" fmla="*/ 8 h 66"/>
              <a:gd name="T22" fmla="*/ 58 w 66"/>
              <a:gd name="T23" fmla="*/ 33 h 66"/>
              <a:gd name="T24" fmla="*/ 33 w 66"/>
              <a:gd name="T25" fmla="*/ 58 h 66"/>
              <a:gd name="T26" fmla="*/ 8 w 66"/>
              <a:gd name="T27" fmla="*/ 33 h 66"/>
              <a:gd name="T28" fmla="*/ 33 w 66"/>
              <a:gd name="T29" fmla="*/ 8 h 66"/>
              <a:gd name="T30" fmla="*/ 33 w 66"/>
              <a:gd name="T31" fmla="*/ 66 h 66"/>
              <a:gd name="T32" fmla="*/ 66 w 66"/>
              <a:gd name="T33" fmla="*/ 33 h 66"/>
              <a:gd name="T34" fmla="*/ 33 w 66"/>
              <a:gd name="T35" fmla="*/ 0 h 66"/>
              <a:gd name="T36" fmla="*/ 0 w 66"/>
              <a:gd name="T37" fmla="*/ 33 h 66"/>
              <a:gd name="T38" fmla="*/ 33 w 66"/>
              <a:gd name="T3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6">
                <a:moveTo>
                  <a:pt x="47" y="37"/>
                </a:moveTo>
                <a:cubicBezTo>
                  <a:pt x="49" y="37"/>
                  <a:pt x="51" y="35"/>
                  <a:pt x="51" y="33"/>
                </a:cubicBezTo>
                <a:cubicBezTo>
                  <a:pt x="51" y="31"/>
                  <a:pt x="49" y="29"/>
                  <a:pt x="47" y="29"/>
                </a:cubicBezTo>
                <a:cubicBezTo>
                  <a:pt x="37" y="29"/>
                  <a:pt x="37" y="29"/>
                  <a:pt x="37" y="29"/>
                </a:cubicBezTo>
                <a:cubicBezTo>
                  <a:pt x="37" y="16"/>
                  <a:pt x="37" y="16"/>
                  <a:pt x="37" y="16"/>
                </a:cubicBezTo>
                <a:cubicBezTo>
                  <a:pt x="37" y="14"/>
                  <a:pt x="35" y="13"/>
                  <a:pt x="33" y="13"/>
                </a:cubicBezTo>
                <a:cubicBezTo>
                  <a:pt x="31" y="13"/>
                  <a:pt x="29" y="14"/>
                  <a:pt x="29" y="16"/>
                </a:cubicBezTo>
                <a:cubicBezTo>
                  <a:pt x="29" y="33"/>
                  <a:pt x="29" y="33"/>
                  <a:pt x="29" y="33"/>
                </a:cubicBezTo>
                <a:cubicBezTo>
                  <a:pt x="29" y="35"/>
                  <a:pt x="31" y="37"/>
                  <a:pt x="33" y="37"/>
                </a:cubicBezTo>
                <a:lnTo>
                  <a:pt x="47" y="37"/>
                </a:lnTo>
                <a:close/>
                <a:moveTo>
                  <a:pt x="33" y="8"/>
                </a:moveTo>
                <a:cubicBezTo>
                  <a:pt x="47" y="8"/>
                  <a:pt x="58" y="19"/>
                  <a:pt x="58" y="33"/>
                </a:cubicBezTo>
                <a:cubicBezTo>
                  <a:pt x="58" y="47"/>
                  <a:pt x="47" y="58"/>
                  <a:pt x="33" y="58"/>
                </a:cubicBezTo>
                <a:cubicBezTo>
                  <a:pt x="19" y="58"/>
                  <a:pt x="8" y="47"/>
                  <a:pt x="8" y="33"/>
                </a:cubicBezTo>
                <a:cubicBezTo>
                  <a:pt x="8" y="19"/>
                  <a:pt x="19" y="8"/>
                  <a:pt x="33" y="8"/>
                </a:cubicBezTo>
                <a:moveTo>
                  <a:pt x="33" y="66"/>
                </a:moveTo>
                <a:cubicBezTo>
                  <a:pt x="51" y="66"/>
                  <a:pt x="66" y="51"/>
                  <a:pt x="66" y="33"/>
                </a:cubicBezTo>
                <a:cubicBezTo>
                  <a:pt x="66" y="15"/>
                  <a:pt x="51" y="0"/>
                  <a:pt x="33" y="0"/>
                </a:cubicBezTo>
                <a:cubicBezTo>
                  <a:pt x="15" y="0"/>
                  <a:pt x="0" y="15"/>
                  <a:pt x="0" y="33"/>
                </a:cubicBezTo>
                <a:cubicBezTo>
                  <a:pt x="0" y="51"/>
                  <a:pt x="15" y="66"/>
                  <a:pt x="33" y="66"/>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5" name="Rectangle 4"/>
          <p:cNvSpPr/>
          <p:nvPr/>
        </p:nvSpPr>
        <p:spPr>
          <a:xfrm>
            <a:off x="2103437" y="1605517"/>
            <a:ext cx="2744919" cy="492443"/>
          </a:xfrm>
          <a:prstGeom prst="rect">
            <a:avLst/>
          </a:prstGeom>
        </p:spPr>
        <p:txBody>
          <a:bodyPr wrap="none">
            <a:spAutoFit/>
          </a:bodyPr>
          <a:lstStyle/>
          <a:p>
            <a:r>
              <a:rPr lang="en-US" sz="2600" dirty="0">
                <a:solidFill>
                  <a:srgbClr val="FFFFFF"/>
                </a:solidFill>
                <a:latin typeface="Segoe UI Light"/>
              </a:rPr>
              <a:t>Quarterly Updates</a:t>
            </a:r>
          </a:p>
        </p:txBody>
      </p:sp>
      <p:sp>
        <p:nvSpPr>
          <p:cNvPr id="6" name="Rectangle 5"/>
          <p:cNvSpPr/>
          <p:nvPr/>
        </p:nvSpPr>
        <p:spPr>
          <a:xfrm>
            <a:off x="5608637" y="1851738"/>
            <a:ext cx="6216650" cy="2803844"/>
          </a:xfrm>
          <a:prstGeom prst="rect">
            <a:avLst/>
          </a:prstGeom>
        </p:spPr>
        <p:txBody>
          <a:bodyPr>
            <a:spAutoFit/>
          </a:bodyPr>
          <a:lstStyle/>
          <a:p>
            <a:pPr lvl="1">
              <a:lnSpc>
                <a:spcPct val="90000"/>
              </a:lnSpc>
              <a:spcAft>
                <a:spcPts val="600"/>
              </a:spcAft>
            </a:pPr>
            <a:r>
              <a:rPr lang="en-US" sz="2400" dirty="0" smtClean="0">
                <a:gradFill>
                  <a:gsLst>
                    <a:gs pos="2917">
                      <a:srgbClr val="505050"/>
                    </a:gs>
                    <a:gs pos="30000">
                      <a:srgbClr val="505050"/>
                    </a:gs>
                  </a:gsLst>
                  <a:lin ang="5400000" scaled="0"/>
                </a:gradFill>
              </a:rPr>
              <a:t>Feature Parity List:</a:t>
            </a:r>
          </a:p>
          <a:p>
            <a:pPr marL="809271" lvl="1" indent="-342900">
              <a:lnSpc>
                <a:spcPct val="90000"/>
              </a:lnSpc>
              <a:spcAft>
                <a:spcPts val="600"/>
              </a:spcAft>
              <a:buFont typeface="Arial" panose="020B0604020202020204" pitchFamily="34" charset="0"/>
              <a:buChar char="•"/>
            </a:pPr>
            <a:r>
              <a:rPr lang="en-US" sz="2400" dirty="0" smtClean="0">
                <a:gradFill>
                  <a:gsLst>
                    <a:gs pos="2917">
                      <a:srgbClr val="505050"/>
                    </a:gs>
                    <a:gs pos="30000">
                      <a:srgbClr val="505050"/>
                    </a:gs>
                  </a:gsLst>
                  <a:lin ang="5400000" scaled="0"/>
                </a:gradFill>
              </a:rPr>
              <a:t>Content </a:t>
            </a:r>
            <a:r>
              <a:rPr lang="en-US" sz="2400" dirty="0">
                <a:gradFill>
                  <a:gsLst>
                    <a:gs pos="2917">
                      <a:srgbClr val="505050"/>
                    </a:gs>
                    <a:gs pos="30000">
                      <a:srgbClr val="505050"/>
                    </a:gs>
                  </a:gsLst>
                  <a:lin ang="5400000" scaled="0"/>
                </a:gradFill>
              </a:rPr>
              <a:t>Search Web Part</a:t>
            </a:r>
          </a:p>
          <a:p>
            <a:pPr marL="809271" lvl="1" indent="-342900">
              <a:lnSpc>
                <a:spcPct val="90000"/>
              </a:lnSpc>
              <a:spcAft>
                <a:spcPts val="600"/>
              </a:spcAft>
              <a:buFont typeface="Arial" panose="020B0604020202020204" pitchFamily="34" charset="0"/>
              <a:buChar char="•"/>
            </a:pPr>
            <a:r>
              <a:rPr lang="en-US" sz="2400" dirty="0">
                <a:gradFill>
                  <a:gsLst>
                    <a:gs pos="2917">
                      <a:srgbClr val="505050"/>
                    </a:gs>
                    <a:gs pos="30000">
                      <a:srgbClr val="505050"/>
                    </a:gs>
                  </a:gsLst>
                  <a:lin ang="5400000" scaled="0"/>
                </a:gradFill>
              </a:rPr>
              <a:t>CMIS producer</a:t>
            </a:r>
          </a:p>
          <a:p>
            <a:pPr marL="809271" lvl="1" indent="-342900">
              <a:lnSpc>
                <a:spcPct val="90000"/>
              </a:lnSpc>
              <a:spcAft>
                <a:spcPts val="600"/>
              </a:spcAft>
              <a:buFont typeface="Arial" panose="020B0604020202020204" pitchFamily="34" charset="0"/>
              <a:buChar char="•"/>
            </a:pPr>
            <a:r>
              <a:rPr lang="en-US" sz="2400" dirty="0">
                <a:gradFill>
                  <a:gsLst>
                    <a:gs pos="2917">
                      <a:srgbClr val="505050"/>
                    </a:gs>
                    <a:gs pos="30000">
                      <a:srgbClr val="505050"/>
                    </a:gs>
                  </a:gsLst>
                  <a:lin ang="5400000" scaled="0"/>
                </a:gradFill>
              </a:rPr>
              <a:t>ECM Workflow Actions</a:t>
            </a:r>
          </a:p>
          <a:p>
            <a:pPr marL="809271" lvl="1" indent="-342900">
              <a:lnSpc>
                <a:spcPct val="90000"/>
              </a:lnSpc>
              <a:spcAft>
                <a:spcPts val="600"/>
              </a:spcAft>
              <a:buFont typeface="Arial" panose="020B0604020202020204" pitchFamily="34" charset="0"/>
              <a:buChar char="•"/>
            </a:pPr>
            <a:r>
              <a:rPr lang="en-US" sz="2400" dirty="0">
                <a:gradFill>
                  <a:gsLst>
                    <a:gs pos="2917">
                      <a:srgbClr val="505050"/>
                    </a:gs>
                    <a:gs pos="30000">
                      <a:srgbClr val="505050"/>
                    </a:gs>
                  </a:gsLst>
                  <a:lin ang="5400000" scaled="0"/>
                </a:gradFill>
              </a:rPr>
              <a:t>Auditing of View Events</a:t>
            </a:r>
          </a:p>
          <a:p>
            <a:pPr marL="809271" lvl="1" indent="-342900">
              <a:lnSpc>
                <a:spcPct val="90000"/>
              </a:lnSpc>
              <a:spcAft>
                <a:spcPts val="600"/>
              </a:spcAft>
              <a:buFont typeface="Arial" panose="020B0604020202020204" pitchFamily="34" charset="0"/>
              <a:buChar char="•"/>
            </a:pPr>
            <a:r>
              <a:rPr lang="en-US" sz="2400" dirty="0">
                <a:gradFill>
                  <a:gsLst>
                    <a:gs pos="2917">
                      <a:srgbClr val="505050"/>
                    </a:gs>
                    <a:gs pos="30000">
                      <a:srgbClr val="505050"/>
                    </a:gs>
                  </a:gsLst>
                  <a:lin ang="5400000" scaled="0"/>
                </a:gradFill>
              </a:rPr>
              <a:t>Custom retention formulas and actions</a:t>
            </a:r>
          </a:p>
        </p:txBody>
      </p:sp>
    </p:spTree>
    <p:extLst>
      <p:ext uri="{BB962C8B-B14F-4D97-AF65-F5344CB8AC3E}">
        <p14:creationId xmlns:p14="http://schemas.microsoft.com/office/powerpoint/2010/main" val="398329237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Putting it all together…</a:t>
            </a:r>
            <a:endParaRPr lang="en-US" dirty="0"/>
          </a:p>
        </p:txBody>
      </p:sp>
      <p:sp>
        <p:nvSpPr>
          <p:cNvPr id="2" name="TextBox 1"/>
          <p:cNvSpPr txBox="1"/>
          <p:nvPr/>
        </p:nvSpPr>
        <p:spPr>
          <a:xfrm>
            <a:off x="-258763" y="1270893"/>
            <a:ext cx="12954000" cy="5731569"/>
          </a:xfrm>
          <a:prstGeom prst="rect">
            <a:avLst/>
          </a:prstGeom>
          <a:noFill/>
        </p:spPr>
        <p:txBody>
          <a:bodyPr wrap="square" lIns="182880" tIns="146304" rIns="182880" bIns="146304" rtlCol="0">
            <a:spAutoFit/>
          </a:bodyPr>
          <a:lstStyle/>
          <a:p>
            <a:pPr algn="just"/>
            <a:r>
              <a:rPr lang="en-US" sz="3925" dirty="0">
                <a:solidFill>
                  <a:srgbClr val="FFFFFF">
                    <a:lumMod val="85000"/>
                  </a:srgbClr>
                </a:solidFill>
              </a:rPr>
              <a:t>Record Centers &amp; In Place </a:t>
            </a:r>
            <a:r>
              <a:rPr lang="en-US" sz="3925" dirty="0" smtClean="0">
                <a:solidFill>
                  <a:srgbClr val="FFFFFF">
                    <a:lumMod val="85000"/>
                  </a:srgbClr>
                </a:solidFill>
              </a:rPr>
              <a:t>Records  ●  Content </a:t>
            </a:r>
            <a:r>
              <a:rPr lang="en-US" sz="3925" dirty="0">
                <a:solidFill>
                  <a:srgbClr val="FFFFFF">
                    <a:lumMod val="85000"/>
                  </a:srgbClr>
                </a:solidFill>
              </a:rPr>
              <a:t>Type </a:t>
            </a:r>
            <a:r>
              <a:rPr lang="en-US" sz="3925" dirty="0" smtClean="0">
                <a:solidFill>
                  <a:srgbClr val="FFFFFF">
                    <a:lumMod val="85000"/>
                  </a:srgbClr>
                </a:solidFill>
              </a:rPr>
              <a:t>Syncing</a:t>
            </a:r>
            <a:r>
              <a:rPr lang="en-US" sz="3925" dirty="0">
                <a:solidFill>
                  <a:srgbClr val="FFFFFF">
                    <a:lumMod val="85000"/>
                  </a:srgbClr>
                </a:solidFill>
              </a:rPr>
              <a:t> ●</a:t>
            </a:r>
            <a:r>
              <a:rPr lang="en-US" sz="3925" dirty="0" smtClean="0">
                <a:solidFill>
                  <a:srgbClr val="FFFFFF">
                    <a:lumMod val="85000"/>
                  </a:srgbClr>
                </a:solidFill>
              </a:rPr>
              <a:t> User </a:t>
            </a:r>
            <a:r>
              <a:rPr lang="en-US" sz="3925" dirty="0">
                <a:solidFill>
                  <a:srgbClr val="FFFFFF">
                    <a:lumMod val="85000"/>
                  </a:srgbClr>
                </a:solidFill>
              </a:rPr>
              <a:t>and account </a:t>
            </a:r>
            <a:r>
              <a:rPr lang="en-US" sz="3925" dirty="0" smtClean="0">
                <a:solidFill>
                  <a:srgbClr val="FFFFFF">
                    <a:lumMod val="85000"/>
                  </a:srgbClr>
                </a:solidFill>
              </a:rPr>
              <a:t>syncing</a:t>
            </a:r>
            <a:r>
              <a:rPr lang="en-US" sz="3925" dirty="0">
                <a:solidFill>
                  <a:srgbClr val="FFFFFF">
                    <a:lumMod val="85000"/>
                  </a:srgbClr>
                </a:solidFill>
              </a:rPr>
              <a:t> ●</a:t>
            </a:r>
            <a:r>
              <a:rPr lang="en-US" sz="3925" dirty="0" smtClean="0">
                <a:solidFill>
                  <a:srgbClr val="FFFFFF">
                    <a:lumMod val="85000"/>
                  </a:srgbClr>
                </a:solidFill>
              </a:rPr>
              <a:t> Doc Sets</a:t>
            </a:r>
            <a:r>
              <a:rPr lang="en-US" sz="3925" dirty="0">
                <a:solidFill>
                  <a:srgbClr val="FFFFFF">
                    <a:lumMod val="85000"/>
                  </a:srgbClr>
                </a:solidFill>
              </a:rPr>
              <a:t> ●</a:t>
            </a:r>
            <a:r>
              <a:rPr lang="en-US" sz="3925" dirty="0" smtClean="0">
                <a:solidFill>
                  <a:srgbClr val="FFFFFF">
                    <a:lumMod val="85000"/>
                  </a:srgbClr>
                </a:solidFill>
              </a:rPr>
              <a:t> Content Types</a:t>
            </a:r>
            <a:r>
              <a:rPr lang="en-US" sz="3925" dirty="0">
                <a:solidFill>
                  <a:srgbClr val="FFFFFF">
                    <a:lumMod val="85000"/>
                  </a:srgbClr>
                </a:solidFill>
              </a:rPr>
              <a:t> ●</a:t>
            </a:r>
            <a:r>
              <a:rPr lang="en-US" sz="3925" dirty="0" smtClean="0">
                <a:solidFill>
                  <a:srgbClr val="FFFFFF">
                    <a:lumMod val="85000"/>
                  </a:srgbClr>
                </a:solidFill>
              </a:rPr>
              <a:t> Content </a:t>
            </a:r>
            <a:r>
              <a:rPr lang="en-US" sz="3925" dirty="0">
                <a:solidFill>
                  <a:srgbClr val="FFFFFF">
                    <a:lumMod val="85000"/>
                  </a:srgbClr>
                </a:solidFill>
              </a:rPr>
              <a:t>Type </a:t>
            </a:r>
            <a:r>
              <a:rPr lang="en-US" sz="3925" dirty="0" smtClean="0">
                <a:solidFill>
                  <a:srgbClr val="FFFFFF">
                    <a:lumMod val="85000"/>
                  </a:srgbClr>
                </a:solidFill>
              </a:rPr>
              <a:t>Syncing</a:t>
            </a:r>
            <a:r>
              <a:rPr lang="en-US" sz="3925" dirty="0">
                <a:solidFill>
                  <a:srgbClr val="FFFFFF">
                    <a:lumMod val="85000"/>
                  </a:srgbClr>
                </a:solidFill>
              </a:rPr>
              <a:t> ●</a:t>
            </a:r>
            <a:r>
              <a:rPr lang="en-US" sz="3925" dirty="0" smtClean="0">
                <a:solidFill>
                  <a:srgbClr val="FFFFFF">
                    <a:lumMod val="85000"/>
                  </a:srgbClr>
                </a:solidFill>
              </a:rPr>
              <a:t> Metadata</a:t>
            </a:r>
            <a:r>
              <a:rPr lang="en-US" sz="3925" dirty="0">
                <a:solidFill>
                  <a:srgbClr val="FFFFFF">
                    <a:lumMod val="85000"/>
                  </a:srgbClr>
                </a:solidFill>
              </a:rPr>
              <a:t> ●</a:t>
            </a:r>
            <a:r>
              <a:rPr lang="en-US" sz="3925" dirty="0" smtClean="0">
                <a:solidFill>
                  <a:srgbClr val="FFFFFF">
                    <a:lumMod val="85000"/>
                  </a:srgbClr>
                </a:solidFill>
              </a:rPr>
              <a:t> Site Policies</a:t>
            </a:r>
            <a:r>
              <a:rPr lang="en-US" sz="3925" dirty="0">
                <a:solidFill>
                  <a:srgbClr val="FFFFFF">
                    <a:lumMod val="85000"/>
                  </a:srgbClr>
                </a:solidFill>
              </a:rPr>
              <a:t> ●</a:t>
            </a:r>
            <a:r>
              <a:rPr lang="en-US" sz="3925" dirty="0" smtClean="0">
                <a:solidFill>
                  <a:srgbClr val="FFFFFF">
                    <a:lumMod val="85000"/>
                  </a:srgbClr>
                </a:solidFill>
              </a:rPr>
              <a:t> Auditing</a:t>
            </a:r>
            <a:r>
              <a:rPr lang="en-US" sz="3925" dirty="0">
                <a:solidFill>
                  <a:srgbClr val="FFFFFF">
                    <a:lumMod val="85000"/>
                  </a:srgbClr>
                </a:solidFill>
              </a:rPr>
              <a:t> ●</a:t>
            </a:r>
            <a:r>
              <a:rPr lang="en-US" sz="3925" dirty="0" smtClean="0">
                <a:solidFill>
                  <a:srgbClr val="FFFFFF">
                    <a:lumMod val="85000"/>
                  </a:srgbClr>
                </a:solidFill>
              </a:rPr>
              <a:t> Information </a:t>
            </a:r>
            <a:r>
              <a:rPr lang="en-US" sz="3925" dirty="0">
                <a:solidFill>
                  <a:srgbClr val="FFFFFF">
                    <a:lumMod val="85000"/>
                  </a:srgbClr>
                </a:solidFill>
              </a:rPr>
              <a:t>Management </a:t>
            </a:r>
            <a:r>
              <a:rPr lang="en-US" sz="3925" dirty="0" smtClean="0">
                <a:solidFill>
                  <a:srgbClr val="FFFFFF">
                    <a:lumMod val="85000"/>
                  </a:srgbClr>
                </a:solidFill>
              </a:rPr>
              <a:t>Policies</a:t>
            </a:r>
            <a:r>
              <a:rPr lang="en-US" sz="3925" dirty="0">
                <a:solidFill>
                  <a:srgbClr val="FFFFFF">
                    <a:lumMod val="85000"/>
                  </a:srgbClr>
                </a:solidFill>
              </a:rPr>
              <a:t> ●</a:t>
            </a:r>
            <a:r>
              <a:rPr lang="en-US" sz="3925" dirty="0" smtClean="0">
                <a:solidFill>
                  <a:srgbClr val="FFFFFF">
                    <a:lumMod val="85000"/>
                  </a:srgbClr>
                </a:solidFill>
              </a:rPr>
              <a:t> Content Organizer</a:t>
            </a:r>
            <a:r>
              <a:rPr lang="en-US" sz="3925" dirty="0">
                <a:solidFill>
                  <a:srgbClr val="FFFFFF">
                    <a:lumMod val="85000"/>
                  </a:srgbClr>
                </a:solidFill>
              </a:rPr>
              <a:t> ●</a:t>
            </a:r>
            <a:r>
              <a:rPr lang="en-US" sz="3925" dirty="0" smtClean="0">
                <a:solidFill>
                  <a:srgbClr val="FFFFFF">
                    <a:lumMod val="85000"/>
                  </a:srgbClr>
                </a:solidFill>
              </a:rPr>
              <a:t> Send </a:t>
            </a:r>
            <a:r>
              <a:rPr lang="en-US" sz="3925" dirty="0">
                <a:solidFill>
                  <a:srgbClr val="FFFFFF">
                    <a:lumMod val="85000"/>
                  </a:srgbClr>
                </a:solidFill>
              </a:rPr>
              <a:t>To and </a:t>
            </a:r>
            <a:r>
              <a:rPr lang="en-US" sz="3925" dirty="0" smtClean="0">
                <a:solidFill>
                  <a:srgbClr val="FFFFFF">
                    <a:lumMod val="85000"/>
                  </a:srgbClr>
                </a:solidFill>
              </a:rPr>
              <a:t>Archiving</a:t>
            </a:r>
            <a:r>
              <a:rPr lang="en-US" sz="3925" dirty="0">
                <a:solidFill>
                  <a:srgbClr val="FFFFFF">
                    <a:lumMod val="85000"/>
                  </a:srgbClr>
                </a:solidFill>
              </a:rPr>
              <a:t> ●</a:t>
            </a:r>
            <a:r>
              <a:rPr lang="en-US" sz="3925" dirty="0" smtClean="0">
                <a:solidFill>
                  <a:srgbClr val="FFFFFF">
                    <a:lumMod val="85000"/>
                  </a:srgbClr>
                </a:solidFill>
              </a:rPr>
              <a:t> Fan-out </a:t>
            </a:r>
            <a:r>
              <a:rPr lang="en-US" sz="3925" dirty="0">
                <a:solidFill>
                  <a:srgbClr val="FFFFFF">
                    <a:lumMod val="85000"/>
                  </a:srgbClr>
                </a:solidFill>
              </a:rPr>
              <a:t>site collection data </a:t>
            </a:r>
            <a:r>
              <a:rPr lang="en-US" sz="3925" dirty="0" smtClean="0">
                <a:solidFill>
                  <a:srgbClr val="FFFFFF">
                    <a:lumMod val="85000"/>
                  </a:srgbClr>
                </a:solidFill>
              </a:rPr>
              <a:t>scale</a:t>
            </a:r>
            <a:r>
              <a:rPr lang="en-US" sz="3925" dirty="0">
                <a:solidFill>
                  <a:srgbClr val="FFFFFF">
                    <a:lumMod val="85000"/>
                  </a:srgbClr>
                </a:solidFill>
              </a:rPr>
              <a:t> ●</a:t>
            </a:r>
            <a:r>
              <a:rPr lang="en-US" sz="3925" dirty="0" smtClean="0">
                <a:solidFill>
                  <a:srgbClr val="FFFFFF">
                    <a:lumMod val="85000"/>
                  </a:srgbClr>
                </a:solidFill>
              </a:rPr>
              <a:t> eDiscovery </a:t>
            </a:r>
            <a:r>
              <a:rPr lang="en-US" sz="3925" dirty="0">
                <a:solidFill>
                  <a:srgbClr val="FFFFFF">
                    <a:lumMod val="85000"/>
                  </a:srgbClr>
                </a:solidFill>
              </a:rPr>
              <a:t>and data </a:t>
            </a:r>
            <a:r>
              <a:rPr lang="en-US" sz="3925" dirty="0" smtClean="0">
                <a:solidFill>
                  <a:srgbClr val="FFFFFF">
                    <a:lumMod val="85000"/>
                  </a:srgbClr>
                </a:solidFill>
              </a:rPr>
              <a:t>exports</a:t>
            </a:r>
            <a:r>
              <a:rPr lang="en-US" sz="3925" dirty="0">
                <a:solidFill>
                  <a:srgbClr val="FFFFFF">
                    <a:lumMod val="85000"/>
                  </a:srgbClr>
                </a:solidFill>
              </a:rPr>
              <a:t> ●</a:t>
            </a:r>
            <a:r>
              <a:rPr lang="en-US" sz="3925" dirty="0" smtClean="0">
                <a:solidFill>
                  <a:srgbClr val="FFFFFF">
                    <a:lumMod val="85000"/>
                  </a:srgbClr>
                </a:solidFill>
              </a:rPr>
              <a:t> Site </a:t>
            </a:r>
            <a:r>
              <a:rPr lang="en-US" sz="3925" dirty="0">
                <a:solidFill>
                  <a:srgbClr val="FFFFFF">
                    <a:lumMod val="85000"/>
                  </a:srgbClr>
                </a:solidFill>
              </a:rPr>
              <a:t>Mailboxes and Outlook </a:t>
            </a:r>
            <a:r>
              <a:rPr lang="en-US" sz="3925" dirty="0" smtClean="0">
                <a:solidFill>
                  <a:srgbClr val="FFFFFF">
                    <a:lumMod val="85000"/>
                  </a:srgbClr>
                </a:solidFill>
              </a:rPr>
              <a:t>Integration</a:t>
            </a:r>
            <a:r>
              <a:rPr lang="en-US" sz="3925" dirty="0">
                <a:solidFill>
                  <a:srgbClr val="FFFFFF">
                    <a:lumMod val="85000"/>
                  </a:srgbClr>
                </a:solidFill>
              </a:rPr>
              <a:t> ●</a:t>
            </a:r>
            <a:r>
              <a:rPr lang="en-US" sz="3925" dirty="0" smtClean="0">
                <a:solidFill>
                  <a:srgbClr val="FFFFFF">
                    <a:lumMod val="85000"/>
                  </a:srgbClr>
                </a:solidFill>
              </a:rPr>
              <a:t> Workflow </a:t>
            </a:r>
            <a:r>
              <a:rPr lang="en-US" sz="3925" dirty="0">
                <a:solidFill>
                  <a:srgbClr val="FFFFFF">
                    <a:lumMod val="85000"/>
                  </a:srgbClr>
                </a:solidFill>
              </a:rPr>
              <a:t>and business </a:t>
            </a:r>
            <a:r>
              <a:rPr lang="en-US" sz="3925" dirty="0" smtClean="0">
                <a:solidFill>
                  <a:srgbClr val="FFFFFF">
                    <a:lumMod val="85000"/>
                  </a:srgbClr>
                </a:solidFill>
              </a:rPr>
              <a:t>processes</a:t>
            </a:r>
            <a:r>
              <a:rPr lang="en-US" sz="3925" dirty="0">
                <a:solidFill>
                  <a:srgbClr val="FFFFFF">
                    <a:lumMod val="85000"/>
                  </a:srgbClr>
                </a:solidFill>
              </a:rPr>
              <a:t> ●</a:t>
            </a:r>
            <a:r>
              <a:rPr lang="en-US" sz="3925" dirty="0" smtClean="0">
                <a:solidFill>
                  <a:srgbClr val="FFFFFF">
                    <a:lumMod val="85000"/>
                  </a:srgbClr>
                </a:solidFill>
              </a:rPr>
              <a:t> Right </a:t>
            </a:r>
            <a:r>
              <a:rPr lang="en-US" sz="3925" dirty="0">
                <a:solidFill>
                  <a:srgbClr val="FFFFFF">
                    <a:lumMod val="85000"/>
                  </a:srgbClr>
                </a:solidFill>
              </a:rPr>
              <a:t>management and data </a:t>
            </a:r>
            <a:r>
              <a:rPr lang="en-US" sz="3925" dirty="0" smtClean="0">
                <a:solidFill>
                  <a:srgbClr val="FFFFFF">
                    <a:lumMod val="85000"/>
                  </a:srgbClr>
                </a:solidFill>
              </a:rPr>
              <a:t>info protection </a:t>
            </a:r>
            <a:r>
              <a:rPr lang="en-US" sz="3925" dirty="0">
                <a:solidFill>
                  <a:srgbClr val="FFFFFF">
                    <a:lumMod val="85000"/>
                  </a:srgbClr>
                </a:solidFill>
              </a:rPr>
              <a:t>● </a:t>
            </a:r>
            <a:r>
              <a:rPr lang="en-US" sz="3925" dirty="0" smtClean="0">
                <a:solidFill>
                  <a:srgbClr val="FFFFFF">
                    <a:lumMod val="85000"/>
                  </a:srgbClr>
                </a:solidFill>
              </a:rPr>
              <a:t>Sky Drive Pro</a:t>
            </a:r>
            <a:r>
              <a:rPr lang="en-US" sz="3925" dirty="0">
                <a:solidFill>
                  <a:srgbClr val="FFFFFF">
                    <a:lumMod val="85000"/>
                  </a:srgbClr>
                </a:solidFill>
              </a:rPr>
              <a:t> ● </a:t>
            </a:r>
            <a:r>
              <a:rPr lang="en-US" sz="3925" dirty="0" smtClean="0">
                <a:solidFill>
                  <a:srgbClr val="FFFFFF">
                    <a:lumMod val="85000"/>
                  </a:srgbClr>
                </a:solidFill>
              </a:rPr>
              <a:t>Guest links and sharing</a:t>
            </a:r>
            <a:endParaRPr lang="en-US" sz="3925" dirty="0">
              <a:solidFill>
                <a:srgbClr val="FFFFFF">
                  <a:lumMod val="85000"/>
                </a:srgbClr>
              </a:solidFill>
            </a:endParaRPr>
          </a:p>
        </p:txBody>
      </p:sp>
      <p:grpSp>
        <p:nvGrpSpPr>
          <p:cNvPr id="4" name="Group 3"/>
          <p:cNvGrpSpPr/>
          <p:nvPr/>
        </p:nvGrpSpPr>
        <p:grpSpPr>
          <a:xfrm>
            <a:off x="2454273" y="2506662"/>
            <a:ext cx="7802564" cy="2206970"/>
            <a:chOff x="3208952" y="2506662"/>
            <a:chExt cx="7802564" cy="2206970"/>
          </a:xfrm>
        </p:grpSpPr>
        <p:sp>
          <p:nvSpPr>
            <p:cNvPr id="9" name="Rectangle 8"/>
            <p:cNvSpPr/>
            <p:nvPr/>
          </p:nvSpPr>
          <p:spPr bwMode="auto">
            <a:xfrm>
              <a:off x="8809037" y="2506662"/>
              <a:ext cx="2202479" cy="22069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t>Knowledge Management</a:t>
              </a:r>
              <a:endPar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 name="Rectangle 9"/>
            <p:cNvSpPr/>
            <p:nvPr/>
          </p:nvSpPr>
          <p:spPr bwMode="auto">
            <a:xfrm>
              <a:off x="6024076" y="2506662"/>
              <a:ext cx="2202479" cy="22069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t>Document Management</a:t>
              </a:r>
              <a:endPar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2" name="Rectangle 11"/>
            <p:cNvSpPr/>
            <p:nvPr/>
          </p:nvSpPr>
          <p:spPr bwMode="auto">
            <a:xfrm>
              <a:off x="3208952" y="2506662"/>
              <a:ext cx="2202479" cy="22069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smtClean="0">
                  <a:gradFill>
                    <a:gsLst>
                      <a:gs pos="0">
                        <a:srgbClr val="FFFFFF"/>
                      </a:gs>
                      <a:gs pos="100000">
                        <a:srgbClr val="FFFFFF"/>
                      </a:gs>
                    </a:gsLst>
                    <a:lin ang="5400000" scaled="0"/>
                  </a:gradFill>
                  <a:latin typeface="Segoe UI Light"/>
                  <a:ea typeface="Segoe UI" pitchFamily="34" charset="0"/>
                  <a:cs typeface="Segoe UI" pitchFamily="34" charset="0"/>
                </a:rPr>
                <a:t>Records Management and Compliance</a:t>
              </a:r>
              <a:endPar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582467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630323" y="2659062"/>
            <a:ext cx="9175830" cy="2206970"/>
            <a:chOff x="198437" y="2635782"/>
            <a:chExt cx="9601200" cy="2309280"/>
          </a:xfrm>
        </p:grpSpPr>
        <p:sp>
          <p:nvSpPr>
            <p:cNvPr id="7" name="Rectangle 6"/>
            <p:cNvSpPr/>
            <p:nvPr/>
          </p:nvSpPr>
          <p:spPr bwMode="auto">
            <a:xfrm>
              <a:off x="7495056"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Safe, sandboxed, and componentized extensions</a:t>
              </a:r>
            </a:p>
          </p:txBody>
        </p:sp>
        <p:sp>
          <p:nvSpPr>
            <p:cNvPr id="8" name="Rectangle 7"/>
            <p:cNvSpPr/>
            <p:nvPr/>
          </p:nvSpPr>
          <p:spPr bwMode="auto">
            <a:xfrm>
              <a:off x="5064369"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Hybrid – The gentle co-existence</a:t>
              </a:r>
            </a:p>
          </p:txBody>
        </p:sp>
        <p:sp>
          <p:nvSpPr>
            <p:cNvPr id="9" name="Rectangle 8"/>
            <p:cNvSpPr/>
            <p:nvPr/>
          </p:nvSpPr>
          <p:spPr bwMode="auto">
            <a:xfrm>
              <a:off x="2629124"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Cross-workload solutions</a:t>
              </a:r>
            </a:p>
          </p:txBody>
        </p:sp>
        <p:sp>
          <p:nvSpPr>
            <p:cNvPr id="10" name="Rectangle 9"/>
            <p:cNvSpPr/>
            <p:nvPr/>
          </p:nvSpPr>
          <p:spPr bwMode="auto">
            <a:xfrm>
              <a:off x="198437"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err="1">
                  <a:gradFill>
                    <a:gsLst>
                      <a:gs pos="0">
                        <a:srgbClr val="FFFFFF"/>
                      </a:gs>
                      <a:gs pos="100000">
                        <a:srgbClr val="FFFFFF"/>
                      </a:gs>
                    </a:gsLst>
                    <a:lin ang="5400000" scaled="0"/>
                  </a:gradFill>
                  <a:latin typeface="Segoe UI Light"/>
                  <a:ea typeface="Segoe UI" pitchFamily="34" charset="0"/>
                  <a:cs typeface="Segoe UI" pitchFamily="34" charset="0"/>
                </a:rPr>
                <a:t>Config</a:t>
              </a: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 Agility</a:t>
              </a:r>
            </a:p>
          </p:txBody>
        </p:sp>
      </p:grpSp>
      <p:sp>
        <p:nvSpPr>
          <p:cNvPr id="2" name="Text Placeholder 1"/>
          <p:cNvSpPr>
            <a:spLocks noGrp="1"/>
          </p:cNvSpPr>
          <p:nvPr>
            <p:ph type="body" sz="quarter" idx="10"/>
          </p:nvPr>
        </p:nvSpPr>
        <p:spPr>
          <a:xfrm>
            <a:off x="274638" y="1212850"/>
            <a:ext cx="11887200" cy="1969770"/>
          </a:xfrm>
        </p:spPr>
        <p:txBody>
          <a:bodyPr/>
          <a:lstStyle/>
          <a:p>
            <a:r>
              <a:rPr lang="en-US" dirty="0" smtClean="0"/>
              <a:t>Via demos, we’ll examine four big trends the cloud enables:</a:t>
            </a:r>
          </a:p>
          <a:p>
            <a:endParaRPr lang="en-US" dirty="0" smtClean="0"/>
          </a:p>
        </p:txBody>
      </p:sp>
      <p:sp>
        <p:nvSpPr>
          <p:cNvPr id="3" name="Title 2"/>
          <p:cNvSpPr>
            <a:spLocks noGrp="1"/>
          </p:cNvSpPr>
          <p:nvPr>
            <p:ph type="title"/>
          </p:nvPr>
        </p:nvSpPr>
        <p:spPr/>
        <p:txBody>
          <a:bodyPr/>
          <a:lstStyle/>
          <a:p>
            <a:r>
              <a:rPr lang="en-US" dirty="0" smtClean="0"/>
              <a:t>The Cloud: Changing the ECM Game</a:t>
            </a:r>
            <a:endParaRPr lang="en-US" dirty="0"/>
          </a:p>
        </p:txBody>
      </p:sp>
    </p:spTree>
    <p:extLst>
      <p:ext uri="{BB962C8B-B14F-4D97-AF65-F5344CB8AC3E}">
        <p14:creationId xmlns:p14="http://schemas.microsoft.com/office/powerpoint/2010/main" val="2971480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of Trend 1 &amp; 2 </a:t>
            </a:r>
            <a:endParaRPr lang="en-US" dirty="0"/>
          </a:p>
        </p:txBody>
      </p:sp>
      <p:sp>
        <p:nvSpPr>
          <p:cNvPr id="5" name="Text Placeholder 4"/>
          <p:cNvSpPr>
            <a:spLocks noGrp="1"/>
          </p:cNvSpPr>
          <p:nvPr>
            <p:ph type="body" sz="quarter" idx="12"/>
          </p:nvPr>
        </p:nvSpPr>
        <p:spPr/>
        <p:txBody>
          <a:bodyPr/>
          <a:lstStyle/>
          <a:p>
            <a:r>
              <a:rPr lang="en-US" dirty="0" smtClean="0"/>
              <a:t>IRM </a:t>
            </a:r>
            <a:r>
              <a:rPr lang="en-US" dirty="0" err="1" smtClean="0"/>
              <a:t>Config</a:t>
            </a:r>
            <a:r>
              <a:rPr lang="en-US" dirty="0" smtClean="0"/>
              <a:t> &amp; eDiscovery Data Export</a:t>
            </a:r>
            <a:endParaRPr lang="en-US" dirty="0"/>
          </a:p>
        </p:txBody>
      </p:sp>
    </p:spTree>
    <p:extLst>
      <p:ext uri="{BB962C8B-B14F-4D97-AF65-F5344CB8AC3E}">
        <p14:creationId xmlns:p14="http://schemas.microsoft.com/office/powerpoint/2010/main" val="14104274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969770"/>
          </a:xfrm>
        </p:spPr>
        <p:txBody>
          <a:bodyPr/>
          <a:lstStyle/>
          <a:p>
            <a:r>
              <a:rPr lang="en-US" dirty="0" smtClean="0"/>
              <a:t>Via demos, we’ll examine four big trends the cloud enables that impact ECM deployments:</a:t>
            </a:r>
          </a:p>
          <a:p>
            <a:endParaRPr lang="en-US" dirty="0" smtClean="0"/>
          </a:p>
        </p:txBody>
      </p:sp>
      <p:sp>
        <p:nvSpPr>
          <p:cNvPr id="3" name="Title 2"/>
          <p:cNvSpPr>
            <a:spLocks noGrp="1"/>
          </p:cNvSpPr>
          <p:nvPr>
            <p:ph type="title"/>
          </p:nvPr>
        </p:nvSpPr>
        <p:spPr/>
        <p:txBody>
          <a:bodyPr/>
          <a:lstStyle/>
          <a:p>
            <a:r>
              <a:rPr lang="en-US" dirty="0" smtClean="0"/>
              <a:t>The Cloud: Changing the ECM Game</a:t>
            </a:r>
            <a:endParaRPr lang="en-US" dirty="0"/>
          </a:p>
        </p:txBody>
      </p:sp>
      <p:grpSp>
        <p:nvGrpSpPr>
          <p:cNvPr id="6" name="Group 5"/>
          <p:cNvGrpSpPr/>
          <p:nvPr/>
        </p:nvGrpSpPr>
        <p:grpSpPr>
          <a:xfrm>
            <a:off x="1630323" y="2735262"/>
            <a:ext cx="9175830" cy="2206970"/>
            <a:chOff x="198437" y="2635782"/>
            <a:chExt cx="9601200" cy="2309280"/>
          </a:xfrm>
        </p:grpSpPr>
        <p:sp>
          <p:nvSpPr>
            <p:cNvPr id="7" name="Rectangle 6"/>
            <p:cNvSpPr/>
            <p:nvPr/>
          </p:nvSpPr>
          <p:spPr bwMode="auto">
            <a:xfrm>
              <a:off x="7495056"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Safe, sandboxed, and componentized extensions</a:t>
              </a:r>
            </a:p>
          </p:txBody>
        </p:sp>
        <p:sp>
          <p:nvSpPr>
            <p:cNvPr id="8" name="Rectangle 7"/>
            <p:cNvSpPr/>
            <p:nvPr/>
          </p:nvSpPr>
          <p:spPr bwMode="auto">
            <a:xfrm>
              <a:off x="5064369" y="2635782"/>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Hybrid – The gentle co-existence</a:t>
              </a:r>
            </a:p>
          </p:txBody>
        </p:sp>
        <p:sp>
          <p:nvSpPr>
            <p:cNvPr id="9" name="Rectangle 8"/>
            <p:cNvSpPr/>
            <p:nvPr/>
          </p:nvSpPr>
          <p:spPr bwMode="auto">
            <a:xfrm>
              <a:off x="2629124"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Cross-workload solutions</a:t>
              </a:r>
            </a:p>
          </p:txBody>
        </p:sp>
        <p:sp>
          <p:nvSpPr>
            <p:cNvPr id="10" name="Rectangle 9"/>
            <p:cNvSpPr/>
            <p:nvPr/>
          </p:nvSpPr>
          <p:spPr bwMode="auto">
            <a:xfrm>
              <a:off x="198437"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err="1">
                  <a:gradFill>
                    <a:gsLst>
                      <a:gs pos="0">
                        <a:srgbClr val="FFFFFF"/>
                      </a:gs>
                      <a:gs pos="100000">
                        <a:srgbClr val="FFFFFF"/>
                      </a:gs>
                    </a:gsLst>
                    <a:lin ang="5400000" scaled="0"/>
                  </a:gradFill>
                  <a:latin typeface="Segoe UI Light"/>
                  <a:ea typeface="Segoe UI" pitchFamily="34" charset="0"/>
                  <a:cs typeface="Segoe UI" pitchFamily="34" charset="0"/>
                </a:rPr>
                <a:t>Config</a:t>
              </a: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 Agility</a:t>
              </a:r>
            </a:p>
          </p:txBody>
        </p:sp>
      </p:grpSp>
    </p:spTree>
    <p:extLst>
      <p:ext uri="{BB962C8B-B14F-4D97-AF65-F5344CB8AC3E}">
        <p14:creationId xmlns:p14="http://schemas.microsoft.com/office/powerpoint/2010/main" val="172352188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of Trend 3 &amp; 4 </a:t>
            </a:r>
            <a:endParaRPr lang="en-US" dirty="0"/>
          </a:p>
        </p:txBody>
      </p:sp>
      <p:sp>
        <p:nvSpPr>
          <p:cNvPr id="5" name="Text Placeholder 4"/>
          <p:cNvSpPr>
            <a:spLocks noGrp="1"/>
          </p:cNvSpPr>
          <p:nvPr>
            <p:ph type="body" sz="quarter" idx="12"/>
          </p:nvPr>
        </p:nvSpPr>
        <p:spPr/>
        <p:txBody>
          <a:bodyPr/>
          <a:lstStyle/>
          <a:p>
            <a:r>
              <a:rPr lang="en-US" dirty="0" smtClean="0"/>
              <a:t>Hybrid Search and App Catalog </a:t>
            </a:r>
            <a:endParaRPr lang="en-US" dirty="0"/>
          </a:p>
        </p:txBody>
      </p:sp>
    </p:spTree>
    <p:extLst>
      <p:ext uri="{BB962C8B-B14F-4D97-AF65-F5344CB8AC3E}">
        <p14:creationId xmlns:p14="http://schemas.microsoft.com/office/powerpoint/2010/main" val="1189822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800" dirty="0" smtClean="0"/>
              <a:t>Best Practices for ECM in the Cloud…</a:t>
            </a:r>
            <a:r>
              <a:rPr lang="en-US" dirty="0" smtClean="0"/>
              <a:t/>
            </a:r>
            <a:br>
              <a:rPr lang="en-US" dirty="0" smtClean="0"/>
            </a:br>
            <a:r>
              <a:rPr lang="en-US" sz="2400" dirty="0" smtClean="0"/>
              <a:t>…and how large orgs can get the most out of Office 365</a:t>
            </a:r>
            <a:endParaRPr lang="en-US" sz="2400" dirty="0"/>
          </a:p>
        </p:txBody>
      </p:sp>
      <p:sp>
        <p:nvSpPr>
          <p:cNvPr id="5" name="Text Placeholder 4"/>
          <p:cNvSpPr>
            <a:spLocks noGrp="1"/>
          </p:cNvSpPr>
          <p:nvPr>
            <p:ph type="body" sz="quarter" idx="12"/>
          </p:nvPr>
        </p:nvSpPr>
        <p:spPr>
          <a:xfrm>
            <a:off x="4846637" y="5097462"/>
            <a:ext cx="7315201" cy="1372151"/>
          </a:xfrm>
        </p:spPr>
        <p:txBody>
          <a:bodyPr/>
          <a:lstStyle/>
          <a:p>
            <a:r>
              <a:rPr lang="en-US" sz="2400" b="1" dirty="0" smtClean="0"/>
              <a:t>Zach Rosenfield		@</a:t>
            </a:r>
            <a:r>
              <a:rPr lang="en-US" sz="2400" b="1" dirty="0" err="1" smtClean="0"/>
              <a:t>ZRosenfield</a:t>
            </a:r>
            <a:endParaRPr lang="en-US" sz="2400" b="1" dirty="0" smtClean="0"/>
          </a:p>
          <a:p>
            <a:r>
              <a:rPr lang="en-US" sz="2400" dirty="0" smtClean="0"/>
              <a:t>Program Manager</a:t>
            </a:r>
          </a:p>
          <a:p>
            <a:r>
              <a:rPr lang="en-US" sz="2400" b="1" dirty="0" smtClean="0"/>
              <a:t>Adam Harmetz  		@</a:t>
            </a:r>
            <a:r>
              <a:rPr lang="en-US" sz="2400" b="1" dirty="0" err="1" smtClean="0"/>
              <a:t>AdamHarmetz</a:t>
            </a:r>
            <a:endParaRPr lang="en-US" sz="2400" b="1" dirty="0" smtClean="0"/>
          </a:p>
          <a:p>
            <a:r>
              <a:rPr lang="en-US" sz="2400" dirty="0" smtClean="0"/>
              <a:t>Program Manager</a:t>
            </a:r>
          </a:p>
        </p:txBody>
      </p:sp>
      <p:sp>
        <p:nvSpPr>
          <p:cNvPr id="2" name="Text Placeholder 1"/>
          <p:cNvSpPr>
            <a:spLocks noGrp="1"/>
          </p:cNvSpPr>
          <p:nvPr>
            <p:ph type="body" sz="quarter" idx="13"/>
          </p:nvPr>
        </p:nvSpPr>
        <p:spPr/>
        <p:txBody>
          <a:bodyPr/>
          <a:lstStyle/>
          <a:p>
            <a:r>
              <a:rPr lang="en-US" dirty="0" smtClean="0"/>
              <a:t>SPC018</a:t>
            </a:r>
            <a:endParaRPr lang="en-US" dirty="0"/>
          </a:p>
        </p:txBody>
      </p:sp>
    </p:spTree>
    <p:extLst>
      <p:ext uri="{BB962C8B-B14F-4D97-AF65-F5344CB8AC3E}">
        <p14:creationId xmlns:p14="http://schemas.microsoft.com/office/powerpoint/2010/main" val="727886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969770"/>
          </a:xfrm>
        </p:spPr>
        <p:txBody>
          <a:bodyPr/>
          <a:lstStyle/>
          <a:p>
            <a:r>
              <a:rPr lang="en-US" dirty="0" smtClean="0"/>
              <a:t>Via demos, we’ll examine four big trends the cloud enables that impact ECM deployments:</a:t>
            </a:r>
          </a:p>
          <a:p>
            <a:endParaRPr lang="en-US" dirty="0" smtClean="0"/>
          </a:p>
        </p:txBody>
      </p:sp>
      <p:sp>
        <p:nvSpPr>
          <p:cNvPr id="3" name="Title 2"/>
          <p:cNvSpPr>
            <a:spLocks noGrp="1"/>
          </p:cNvSpPr>
          <p:nvPr>
            <p:ph type="title"/>
          </p:nvPr>
        </p:nvSpPr>
        <p:spPr/>
        <p:txBody>
          <a:bodyPr/>
          <a:lstStyle/>
          <a:p>
            <a:r>
              <a:rPr lang="en-US" dirty="0" smtClean="0"/>
              <a:t>The Cloud: Changing the ECM Game</a:t>
            </a:r>
            <a:endParaRPr lang="en-US" dirty="0"/>
          </a:p>
        </p:txBody>
      </p:sp>
      <p:grpSp>
        <p:nvGrpSpPr>
          <p:cNvPr id="6" name="Group 5"/>
          <p:cNvGrpSpPr/>
          <p:nvPr/>
        </p:nvGrpSpPr>
        <p:grpSpPr>
          <a:xfrm>
            <a:off x="1798637" y="2735262"/>
            <a:ext cx="9175830" cy="2206970"/>
            <a:chOff x="198437" y="2635782"/>
            <a:chExt cx="9601200" cy="2309280"/>
          </a:xfrm>
        </p:grpSpPr>
        <p:sp>
          <p:nvSpPr>
            <p:cNvPr id="7" name="Rectangle 6"/>
            <p:cNvSpPr/>
            <p:nvPr/>
          </p:nvSpPr>
          <p:spPr bwMode="auto">
            <a:xfrm>
              <a:off x="7495056"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Safe, sandboxed, and componentized extensions</a:t>
              </a:r>
            </a:p>
          </p:txBody>
        </p:sp>
        <p:sp>
          <p:nvSpPr>
            <p:cNvPr id="8" name="Rectangle 7"/>
            <p:cNvSpPr/>
            <p:nvPr/>
          </p:nvSpPr>
          <p:spPr bwMode="auto">
            <a:xfrm>
              <a:off x="5064369"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Hybrid – The gentle co-existence</a:t>
              </a:r>
            </a:p>
          </p:txBody>
        </p:sp>
        <p:sp>
          <p:nvSpPr>
            <p:cNvPr id="9" name="Rectangle 8"/>
            <p:cNvSpPr/>
            <p:nvPr/>
          </p:nvSpPr>
          <p:spPr bwMode="auto">
            <a:xfrm>
              <a:off x="2629124"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Cross-workload solutions</a:t>
              </a:r>
            </a:p>
          </p:txBody>
        </p:sp>
        <p:sp>
          <p:nvSpPr>
            <p:cNvPr id="10" name="Rectangle 9"/>
            <p:cNvSpPr/>
            <p:nvPr/>
          </p:nvSpPr>
          <p:spPr bwMode="auto">
            <a:xfrm>
              <a:off x="198437" y="2635782"/>
              <a:ext cx="2304581" cy="23092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00" spc="-39" dirty="0" err="1">
                  <a:gradFill>
                    <a:gsLst>
                      <a:gs pos="0">
                        <a:srgbClr val="FFFFFF"/>
                      </a:gs>
                      <a:gs pos="100000">
                        <a:srgbClr val="FFFFFF"/>
                      </a:gs>
                    </a:gsLst>
                    <a:lin ang="5400000" scaled="0"/>
                  </a:gradFill>
                  <a:latin typeface="Segoe UI Light"/>
                  <a:ea typeface="Segoe UI" pitchFamily="34" charset="0"/>
                  <a:cs typeface="Segoe UI" pitchFamily="34" charset="0"/>
                </a:rPr>
                <a:t>Config</a:t>
              </a:r>
              <a:r>
                <a:rPr lang="en-US" sz="2000" spc="-39" dirty="0">
                  <a:gradFill>
                    <a:gsLst>
                      <a:gs pos="0">
                        <a:srgbClr val="FFFFFF"/>
                      </a:gs>
                      <a:gs pos="100000">
                        <a:srgbClr val="FFFFFF"/>
                      </a:gs>
                    </a:gsLst>
                    <a:lin ang="5400000" scaled="0"/>
                  </a:gradFill>
                  <a:latin typeface="Segoe UI Light"/>
                  <a:ea typeface="Segoe UI" pitchFamily="34" charset="0"/>
                  <a:cs typeface="Segoe UI" pitchFamily="34" charset="0"/>
                </a:rPr>
                <a:t> Agility</a:t>
              </a:r>
            </a:p>
          </p:txBody>
        </p:sp>
      </p:grpSp>
    </p:spTree>
    <p:extLst>
      <p:ext uri="{BB962C8B-B14F-4D97-AF65-F5344CB8AC3E}">
        <p14:creationId xmlns:p14="http://schemas.microsoft.com/office/powerpoint/2010/main" val="297445998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Putting it together!</a:t>
            </a:r>
            <a:endParaRPr lang="en-US" dirty="0"/>
          </a:p>
        </p:txBody>
      </p:sp>
      <p:sp>
        <p:nvSpPr>
          <p:cNvPr id="5" name="Text Placeholder 4"/>
          <p:cNvSpPr>
            <a:spLocks noGrp="1"/>
          </p:cNvSpPr>
          <p:nvPr>
            <p:ph type="body" sz="quarter" idx="12"/>
          </p:nvPr>
        </p:nvSpPr>
        <p:spPr/>
        <p:txBody>
          <a:bodyPr/>
          <a:lstStyle/>
          <a:p>
            <a:r>
              <a:rPr lang="en-US" dirty="0" smtClean="0"/>
              <a:t>Your SharePoint docs in Outlook!</a:t>
            </a:r>
            <a:endParaRPr lang="en-US" dirty="0"/>
          </a:p>
        </p:txBody>
      </p:sp>
    </p:spTree>
    <p:extLst>
      <p:ext uri="{BB962C8B-B14F-4D97-AF65-F5344CB8AC3E}">
        <p14:creationId xmlns:p14="http://schemas.microsoft.com/office/powerpoint/2010/main" val="34147603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468916"/>
          </a:xfrm>
        </p:spPr>
        <p:txBody>
          <a:bodyPr/>
          <a:lstStyle/>
          <a:p>
            <a:r>
              <a:rPr lang="en-US" dirty="0" smtClean="0"/>
              <a:t>Office 365: Serious OOTB ECM solutions + moving industry in new direction</a:t>
            </a:r>
          </a:p>
          <a:p>
            <a:r>
              <a:rPr lang="en-US" dirty="0" smtClean="0"/>
              <a:t>Advice:</a:t>
            </a:r>
          </a:p>
          <a:p>
            <a:pPr lvl="1"/>
            <a:r>
              <a:rPr lang="en-US" dirty="0" smtClean="0"/>
              <a:t>Be rapid and iterative – try out various ECM scenarios and see what works in your org.</a:t>
            </a:r>
          </a:p>
          <a:p>
            <a:pPr lvl="1"/>
            <a:r>
              <a:rPr lang="en-US" dirty="0" smtClean="0"/>
              <a:t>Keep on top of what’s happening – cloud moves at quarterly release cadences!</a:t>
            </a:r>
          </a:p>
          <a:p>
            <a:r>
              <a:rPr lang="en-US" dirty="0" smtClean="0"/>
              <a:t>Thank you!</a:t>
            </a:r>
          </a:p>
          <a:p>
            <a:r>
              <a:rPr lang="en-US" dirty="0" smtClean="0"/>
              <a:t>Feedback is important: Please submit session </a:t>
            </a:r>
            <a:r>
              <a:rPr lang="en-US" dirty="0" err="1" smtClean="0"/>
              <a:t>evals</a:t>
            </a:r>
            <a:endParaRPr lang="en-US" dirty="0"/>
          </a:p>
        </p:txBody>
      </p:sp>
      <p:sp>
        <p:nvSpPr>
          <p:cNvPr id="3" name="Title 2"/>
          <p:cNvSpPr>
            <a:spLocks noGrp="1"/>
          </p:cNvSpPr>
          <p:nvPr>
            <p:ph type="title"/>
          </p:nvPr>
        </p:nvSpPr>
        <p:spPr/>
        <p:txBody>
          <a:bodyPr/>
          <a:lstStyle/>
          <a:p>
            <a:r>
              <a:rPr lang="en-US" dirty="0" smtClean="0"/>
              <a:t>Wrapping Up…</a:t>
            </a:r>
            <a:endParaRPr lang="en-US" dirty="0"/>
          </a:p>
        </p:txBody>
      </p:sp>
    </p:spTree>
    <p:extLst>
      <p:ext uri="{BB962C8B-B14F-4D97-AF65-F5344CB8AC3E}">
        <p14:creationId xmlns:p14="http://schemas.microsoft.com/office/powerpoint/2010/main" val="134296409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143454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24404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212850"/>
            <a:ext cx="12039599" cy="2646878"/>
          </a:xfrm>
        </p:spPr>
        <p:txBody>
          <a:bodyPr/>
          <a:lstStyle/>
          <a:p>
            <a:r>
              <a:rPr lang="en-US" dirty="0" smtClean="0"/>
              <a:t>Show the path from new, blank tenant to advanced ECM solutions in Office 365</a:t>
            </a:r>
          </a:p>
          <a:p>
            <a:endParaRPr lang="en-US" dirty="0" smtClean="0"/>
          </a:p>
          <a:p>
            <a:r>
              <a:rPr lang="en-US" dirty="0" smtClean="0"/>
              <a:t>Learn cloud principles that impact your ECM strategy</a:t>
            </a:r>
          </a:p>
        </p:txBody>
      </p:sp>
      <p:sp>
        <p:nvSpPr>
          <p:cNvPr id="2" name="Title 1"/>
          <p:cNvSpPr>
            <a:spLocks noGrp="1"/>
          </p:cNvSpPr>
          <p:nvPr>
            <p:ph type="title"/>
          </p:nvPr>
        </p:nvSpPr>
        <p:spPr/>
        <p:txBody>
          <a:bodyPr/>
          <a:lstStyle/>
          <a:p>
            <a:r>
              <a:rPr lang="en-US" dirty="0" smtClean="0"/>
              <a:t>Today’s Focus</a:t>
            </a:r>
            <a:endParaRPr lang="en-US" dirty="0"/>
          </a:p>
        </p:txBody>
      </p:sp>
    </p:spTree>
    <p:extLst>
      <p:ext uri="{BB962C8B-B14F-4D97-AF65-F5344CB8AC3E}">
        <p14:creationId xmlns:p14="http://schemas.microsoft.com/office/powerpoint/2010/main" val="184238468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Enterprise Content Management</a:t>
            </a:r>
            <a:endParaRPr lang="en-US" dirty="0"/>
          </a:p>
        </p:txBody>
      </p:sp>
      <p:sp>
        <p:nvSpPr>
          <p:cNvPr id="3" name="Slide Number Placeholder 2"/>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solidFill>
                  <a:srgbClr val="505050"/>
                </a:solidFill>
              </a:rPr>
              <a:pPr/>
              <a:t>4</a:t>
            </a:fld>
            <a:endParaRPr lang="en-US" dirty="0">
              <a:solidFill>
                <a:srgbClr val="505050"/>
              </a:solidFill>
            </a:endParaRPr>
          </a:p>
        </p:txBody>
      </p:sp>
      <p:grpSp>
        <p:nvGrpSpPr>
          <p:cNvPr id="13" name="Group 12"/>
          <p:cNvGrpSpPr/>
          <p:nvPr/>
        </p:nvGrpSpPr>
        <p:grpSpPr>
          <a:xfrm>
            <a:off x="2099239" y="1631420"/>
            <a:ext cx="2564659" cy="2564659"/>
            <a:chOff x="2055812" y="1600200"/>
            <a:chExt cx="2514600" cy="2514600"/>
          </a:xfrm>
          <a:solidFill>
            <a:schemeClr val="bg2"/>
          </a:solidFill>
        </p:grpSpPr>
        <p:sp>
          <p:nvSpPr>
            <p:cNvPr id="4" name="Rectangle 3"/>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10" name="TextBox 9"/>
            <p:cNvSpPr txBox="1"/>
            <p:nvPr/>
          </p:nvSpPr>
          <p:spPr>
            <a:xfrm>
              <a:off x="2055812" y="3657600"/>
              <a:ext cx="2514600" cy="376706"/>
            </a:xfrm>
            <a:prstGeom prst="rect">
              <a:avLst/>
            </a:prstGeom>
            <a:grpFill/>
          </p:spPr>
          <p:txBody>
            <a:bodyPr wrap="square" lIns="0" tIns="0" rIns="0" bIns="0" rtlCol="0">
              <a:spAutoFit/>
            </a:bodyPr>
            <a:lstStyle/>
            <a:p>
              <a:pPr algn="ctr"/>
              <a:r>
                <a:rPr lang="en-US" sz="2448" spc="-71" dirty="0">
                  <a:solidFill>
                    <a:srgbClr val="FFFFFF"/>
                  </a:solidFill>
                  <a:latin typeface="Segoe UI Light"/>
                </a:rPr>
                <a:t>Create</a:t>
              </a:r>
            </a:p>
          </p:txBody>
        </p:sp>
      </p:grpSp>
      <p:grpSp>
        <p:nvGrpSpPr>
          <p:cNvPr id="14" name="Group 13"/>
          <p:cNvGrpSpPr/>
          <p:nvPr/>
        </p:nvGrpSpPr>
        <p:grpSpPr>
          <a:xfrm>
            <a:off x="4897049" y="1631420"/>
            <a:ext cx="2564659" cy="2564659"/>
            <a:chOff x="4799012" y="1600200"/>
            <a:chExt cx="2514600" cy="2514600"/>
          </a:xfrm>
          <a:solidFill>
            <a:schemeClr val="accent2"/>
          </a:solidFill>
        </p:grpSpPr>
        <p:sp>
          <p:nvSpPr>
            <p:cNvPr id="5" name="Rectangle 4"/>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11" name="TextBox 10"/>
            <p:cNvSpPr txBox="1"/>
            <p:nvPr/>
          </p:nvSpPr>
          <p:spPr>
            <a:xfrm>
              <a:off x="4799012" y="3657600"/>
              <a:ext cx="2514600" cy="376706"/>
            </a:xfrm>
            <a:prstGeom prst="rect">
              <a:avLst/>
            </a:prstGeom>
            <a:grpFill/>
          </p:spPr>
          <p:txBody>
            <a:bodyPr wrap="square" lIns="0" tIns="0" rIns="0" bIns="0" rtlCol="0">
              <a:spAutoFit/>
            </a:bodyPr>
            <a:lstStyle/>
            <a:p>
              <a:pPr algn="ctr"/>
              <a:r>
                <a:rPr lang="en-US" sz="2448" spc="-71" dirty="0">
                  <a:solidFill>
                    <a:srgbClr val="FFFFFF"/>
                  </a:solidFill>
                  <a:latin typeface="Segoe UI Light"/>
                </a:rPr>
                <a:t>Control</a:t>
              </a:r>
            </a:p>
          </p:txBody>
        </p:sp>
      </p:grpSp>
      <p:grpSp>
        <p:nvGrpSpPr>
          <p:cNvPr id="15" name="Group 14"/>
          <p:cNvGrpSpPr/>
          <p:nvPr/>
        </p:nvGrpSpPr>
        <p:grpSpPr>
          <a:xfrm>
            <a:off x="7694859" y="1631420"/>
            <a:ext cx="2564659" cy="2564659"/>
            <a:chOff x="7542212" y="1600200"/>
            <a:chExt cx="2514600" cy="2514600"/>
          </a:xfrm>
          <a:solidFill>
            <a:schemeClr val="accent6"/>
          </a:solidFill>
        </p:grpSpPr>
        <p:sp>
          <p:nvSpPr>
            <p:cNvPr id="6" name="Rectangle 5"/>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12" name="TextBox 11"/>
            <p:cNvSpPr txBox="1"/>
            <p:nvPr/>
          </p:nvSpPr>
          <p:spPr>
            <a:xfrm>
              <a:off x="7542212" y="3657600"/>
              <a:ext cx="2514600" cy="376706"/>
            </a:xfrm>
            <a:prstGeom prst="rect">
              <a:avLst/>
            </a:prstGeom>
            <a:grpFill/>
          </p:spPr>
          <p:txBody>
            <a:bodyPr wrap="square" lIns="0" tIns="0" rIns="0" bIns="0" rtlCol="0">
              <a:spAutoFit/>
            </a:bodyPr>
            <a:lstStyle/>
            <a:p>
              <a:pPr algn="ctr"/>
              <a:r>
                <a:rPr lang="en-US" sz="2448" spc="-71" dirty="0">
                  <a:solidFill>
                    <a:srgbClr val="FFFFFF"/>
                  </a:solidFill>
                  <a:latin typeface="Segoe UI Light"/>
                </a:rPr>
                <a:t>Protect</a:t>
              </a:r>
            </a:p>
          </p:txBody>
        </p:sp>
      </p:grpSp>
      <p:sp>
        <p:nvSpPr>
          <p:cNvPr id="21" name="Rectangle 20"/>
          <p:cNvSpPr/>
          <p:nvPr/>
        </p:nvSpPr>
        <p:spPr>
          <a:xfrm>
            <a:off x="2099240" y="4273796"/>
            <a:ext cx="2592182" cy="1004634"/>
          </a:xfrm>
          <a:prstGeom prst="rect">
            <a:avLst/>
          </a:prstGeom>
        </p:spPr>
        <p:txBody>
          <a:bodyPr wrap="square" lIns="0" tIns="0" rIns="0" bIns="0">
            <a:spAutoFit/>
          </a:bodyPr>
          <a:lstStyle/>
          <a:p>
            <a:r>
              <a:rPr lang="en-US" sz="1632" dirty="0">
                <a:solidFill>
                  <a:srgbClr val="505050"/>
                </a:solidFill>
                <a:cs typeface="Segoe Pro Light"/>
              </a:rPr>
              <a:t>Create and organize content easily with the help of relevant discovered information</a:t>
            </a:r>
          </a:p>
        </p:txBody>
      </p:sp>
      <p:sp>
        <p:nvSpPr>
          <p:cNvPr id="22" name="TextBox 21"/>
          <p:cNvSpPr txBox="1"/>
          <p:nvPr/>
        </p:nvSpPr>
        <p:spPr>
          <a:xfrm>
            <a:off x="4924574" y="4273796"/>
            <a:ext cx="2537135" cy="768476"/>
          </a:xfrm>
          <a:prstGeom prst="rect">
            <a:avLst/>
          </a:prstGeom>
          <a:noFill/>
        </p:spPr>
        <p:txBody>
          <a:bodyPr wrap="square" lIns="0" tIns="0" rIns="0" bIns="0" rtlCol="0">
            <a:spAutoFit/>
          </a:bodyPr>
          <a:lstStyle/>
          <a:p>
            <a:r>
              <a:rPr lang="en-US" sz="1632" dirty="0">
                <a:solidFill>
                  <a:srgbClr val="505050"/>
                </a:solidFill>
                <a:cs typeface="Segoe Pro Light"/>
              </a:rPr>
              <a:t>Manage content policy, information architecture and taxonomy</a:t>
            </a:r>
          </a:p>
        </p:txBody>
      </p:sp>
      <p:sp>
        <p:nvSpPr>
          <p:cNvPr id="23" name="TextBox 22"/>
          <p:cNvSpPr txBox="1"/>
          <p:nvPr/>
        </p:nvSpPr>
        <p:spPr>
          <a:xfrm>
            <a:off x="7694859" y="4273796"/>
            <a:ext cx="2564659" cy="753476"/>
          </a:xfrm>
          <a:prstGeom prst="rect">
            <a:avLst/>
          </a:prstGeom>
          <a:noFill/>
        </p:spPr>
        <p:txBody>
          <a:bodyPr wrap="square" lIns="0" tIns="0" rIns="0" bIns="0" rtlCol="0">
            <a:spAutoFit/>
          </a:bodyPr>
          <a:lstStyle/>
          <a:p>
            <a:r>
              <a:rPr lang="en-US" sz="1632" dirty="0">
                <a:solidFill>
                  <a:srgbClr val="505050"/>
                </a:solidFill>
                <a:cs typeface="Segoe Pro Light"/>
              </a:rPr>
              <a:t>Reduce risk and manage compliance with centralized eDiscovery tools</a:t>
            </a:r>
          </a:p>
        </p:txBody>
      </p:sp>
      <p:pic>
        <p:nvPicPr>
          <p:cNvPr id="19" name="Picture 15" descr="paper-lock"/>
          <p:cNvPicPr>
            <a:picLocks noChangeAspect="1" noChangeArrowheads="1"/>
          </p:cNvPicPr>
          <p:nvPr/>
        </p:nvPicPr>
        <p:blipFill>
          <a:blip r:embed="rId3"/>
          <a:srcRect/>
          <a:stretch>
            <a:fillRect/>
          </a:stretch>
        </p:blipFill>
        <p:spPr bwMode="auto">
          <a:xfrm>
            <a:off x="8355453" y="2208822"/>
            <a:ext cx="1243471" cy="1409852"/>
          </a:xfrm>
          <a:prstGeom prst="rect">
            <a:avLst/>
          </a:prstGeom>
          <a:noFill/>
          <a:ln w="9525">
            <a:noFill/>
            <a:miter lim="800000"/>
            <a:headEnd/>
            <a:tailEnd/>
          </a:ln>
        </p:spPr>
      </p:pic>
      <p:pic>
        <p:nvPicPr>
          <p:cNvPr id="17"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2448965" y="1851902"/>
            <a:ext cx="1865207" cy="1865207"/>
          </a:xfrm>
          <a:prstGeom prst="rect">
            <a:avLst/>
          </a:prstGeom>
          <a:noFill/>
        </p:spPr>
      </p:pic>
      <p:pic>
        <p:nvPicPr>
          <p:cNvPr id="20" name="Picture 7" descr="\\MAGNUM\Projects\Microsoft\Cloud Power FY12\Design\ICONS_PNG\Control.png"/>
          <p:cNvPicPr>
            <a:picLocks noChangeAspect="1" noChangeArrowheads="1"/>
          </p:cNvPicPr>
          <p:nvPr/>
        </p:nvPicPr>
        <p:blipFill>
          <a:blip r:embed="rId5" cstate="print">
            <a:lum bright="100000"/>
          </a:blip>
          <a:srcRect/>
          <a:stretch>
            <a:fillRect/>
          </a:stretch>
        </p:blipFill>
        <p:spPr bwMode="auto">
          <a:xfrm>
            <a:off x="5246775" y="1830993"/>
            <a:ext cx="1865207" cy="1865207"/>
          </a:xfrm>
          <a:prstGeom prst="rect">
            <a:avLst/>
          </a:prstGeom>
          <a:noFill/>
        </p:spPr>
      </p:pic>
      <p:sp>
        <p:nvSpPr>
          <p:cNvPr id="2" name="Left-Right Arrow 1"/>
          <p:cNvSpPr/>
          <p:nvPr/>
        </p:nvSpPr>
        <p:spPr bwMode="auto">
          <a:xfrm>
            <a:off x="531948" y="5812801"/>
            <a:ext cx="11275012" cy="485465"/>
          </a:xfrm>
          <a:prstGeom prst="leftRightArrow">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Rectangle 6"/>
          <p:cNvSpPr/>
          <p:nvPr/>
        </p:nvSpPr>
        <p:spPr bwMode="auto">
          <a:xfrm>
            <a:off x="1166636" y="5685046"/>
            <a:ext cx="2564659" cy="7409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latin typeface="Segoe UI Light"/>
              </a:rPr>
              <a:t>Personal</a:t>
            </a:r>
          </a:p>
        </p:txBody>
      </p:sp>
      <p:sp>
        <p:nvSpPr>
          <p:cNvPr id="26" name="Rectangle 25"/>
          <p:cNvSpPr/>
          <p:nvPr/>
        </p:nvSpPr>
        <p:spPr bwMode="auto">
          <a:xfrm>
            <a:off x="4858182" y="5685045"/>
            <a:ext cx="2564659" cy="7409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latin typeface="Segoe UI Light"/>
              </a:rPr>
              <a:t>Team</a:t>
            </a:r>
          </a:p>
        </p:txBody>
      </p:sp>
      <p:sp>
        <p:nvSpPr>
          <p:cNvPr id="27" name="Rectangle 26"/>
          <p:cNvSpPr/>
          <p:nvPr/>
        </p:nvSpPr>
        <p:spPr bwMode="auto">
          <a:xfrm>
            <a:off x="8549729" y="5685044"/>
            <a:ext cx="2564659" cy="7409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a:gradFill>
                  <a:gsLst>
                    <a:gs pos="0">
                      <a:srgbClr val="FFFFFF"/>
                    </a:gs>
                    <a:gs pos="100000">
                      <a:srgbClr val="FFFFFF"/>
                    </a:gs>
                  </a:gsLst>
                  <a:lin ang="5400000" scaled="0"/>
                </a:gradFill>
                <a:latin typeface="Segoe UI Light"/>
              </a:rPr>
              <a:t>Organization</a:t>
            </a:r>
            <a:endParaRPr lang="en-US" sz="2448"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68263976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Contoso Shipping</a:t>
            </a:r>
            <a:r>
              <a:rPr lang="en-US" sz="2000" dirty="0" smtClean="0">
                <a:gradFill>
                  <a:gsLst>
                    <a:gs pos="0">
                      <a:srgbClr val="FFFFFF"/>
                    </a:gs>
                    <a:gs pos="100000">
                      <a:srgbClr val="FFFFFF"/>
                    </a:gs>
                  </a:gsLst>
                  <a:lin ang="5400000" scaled="0"/>
                </a:gradFill>
                <a:ea typeface="Segoe UI" pitchFamily="34" charset="0"/>
                <a:cs typeface="Segoe UI" pitchFamily="34" charset="0"/>
              </a:rPr>
              <a:t>: Our very own large Shipping Company</a:t>
            </a:r>
          </a:p>
        </p:txBody>
      </p:sp>
      <p:sp>
        <p:nvSpPr>
          <p:cNvPr id="23" name="Rectangle 22"/>
          <p:cNvSpPr>
            <a:spLocks/>
          </p:cNvSpPr>
          <p:nvPr/>
        </p:nvSpPr>
        <p:spPr bwMode="auto">
          <a:xfrm>
            <a:off x="3932237"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spcBef>
                <a:spcPct val="0"/>
              </a:spcBef>
              <a:spcAft>
                <a:spcPct val="0"/>
              </a:spcAft>
            </a:pPr>
            <a:r>
              <a:rPr lang="en-US" sz="2000" b="1" u="sng" dirty="0" smtClean="0">
                <a:solidFill>
                  <a:srgbClr val="FFFFFF"/>
                </a:solidFill>
                <a:ea typeface="Segoe UI" pitchFamily="34" charset="0"/>
                <a:cs typeface="Segoe UI" pitchFamily="34" charset="0"/>
              </a:rPr>
              <a:t>10,000 Licensed Users</a:t>
            </a:r>
          </a:p>
          <a:p>
            <a:pPr defTabSz="932290" fontAlgn="base">
              <a:spcBef>
                <a:spcPct val="0"/>
              </a:spcBef>
              <a:spcAft>
                <a:spcPct val="0"/>
              </a:spcAft>
            </a:pPr>
            <a:endParaRPr lang="en-US" sz="2000" dirty="0" smtClean="0">
              <a:solidFill>
                <a:srgbClr val="FFFFFF"/>
              </a:solidFill>
              <a:ea typeface="Segoe UI" pitchFamily="34" charset="0"/>
              <a:cs typeface="Segoe UI" pitchFamily="34" charset="0"/>
            </a:endParaRPr>
          </a:p>
          <a:p>
            <a:pPr defTabSz="932290" fontAlgn="base">
              <a:spcBef>
                <a:spcPct val="0"/>
              </a:spcBef>
              <a:spcAft>
                <a:spcPct val="0"/>
              </a:spcAft>
            </a:pPr>
            <a:r>
              <a:rPr lang="en-US" sz="2000" dirty="0" smtClean="0">
                <a:solidFill>
                  <a:srgbClr val="FFFFFF"/>
                </a:solidFill>
                <a:ea typeface="Segoe UI" pitchFamily="34" charset="0"/>
                <a:cs typeface="Segoe UI" pitchFamily="34" charset="0"/>
              </a:rPr>
              <a:t>1,000 Enterprise Users</a:t>
            </a:r>
          </a:p>
          <a:p>
            <a:pPr defTabSz="932290" fontAlgn="base">
              <a:spcBef>
                <a:spcPct val="0"/>
              </a:spcBef>
              <a:spcAft>
                <a:spcPct val="0"/>
              </a:spcAft>
            </a:pPr>
            <a:endParaRPr lang="en-US" sz="2000" dirty="0">
              <a:solidFill>
                <a:srgbClr val="FFFFFF"/>
              </a:solidFill>
              <a:ea typeface="Segoe UI" pitchFamily="34" charset="0"/>
              <a:cs typeface="Segoe UI" pitchFamily="34" charset="0"/>
            </a:endParaRPr>
          </a:p>
          <a:p>
            <a:pPr defTabSz="932290" fontAlgn="base">
              <a:spcBef>
                <a:spcPct val="0"/>
              </a:spcBef>
              <a:spcAft>
                <a:spcPct val="0"/>
              </a:spcAft>
            </a:pPr>
            <a:r>
              <a:rPr lang="en-US" sz="2000" dirty="0" smtClean="0">
                <a:solidFill>
                  <a:srgbClr val="FFFFFF"/>
                </a:solidFill>
                <a:ea typeface="Segoe UI" pitchFamily="34" charset="0"/>
                <a:cs typeface="Segoe UI" pitchFamily="34" charset="0"/>
              </a:rPr>
              <a:t>9,000 Kiosk Users</a:t>
            </a:r>
            <a:endParaRPr lang="en-US" sz="2000" dirty="0">
              <a:solidFill>
                <a:srgbClr val="FFFFFF"/>
              </a:soli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a:t>Intro to this talk’s customer and tenancy</a:t>
            </a:r>
            <a:endParaRPr lang="en-US" sz="3200" dirty="0">
              <a:gradFill>
                <a:gsLst>
                  <a:gs pos="1250">
                    <a:schemeClr val="tx1"/>
                  </a:gs>
                  <a:gs pos="100000">
                    <a:schemeClr val="tx1"/>
                  </a:gs>
                </a:gsLst>
                <a:lin ang="5400000" scaled="0"/>
              </a:gradFill>
            </a:endParaRPr>
          </a:p>
        </p:txBody>
      </p:sp>
      <p:pic>
        <p:nvPicPr>
          <p:cNvPr id="21" name="Picture 2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7589837" y="2125662"/>
            <a:ext cx="3657600" cy="3657600"/>
          </a:xfrm>
          <a:prstGeom prst="rect">
            <a:avLst/>
          </a:prstGeom>
        </p:spPr>
      </p:pic>
      <p:sp>
        <p:nvSpPr>
          <p:cNvPr id="24" name="Rectangle 23"/>
          <p:cNvSpPr>
            <a:spLocks noChangeAspect="1"/>
          </p:cNvSpPr>
          <p:nvPr/>
        </p:nvSpPr>
        <p:spPr bwMode="auto">
          <a:xfrm>
            <a:off x="7589837" y="2125662"/>
            <a:ext cx="3658868" cy="3657600"/>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2</a:t>
            </a:r>
            <a:r>
              <a:rPr lang="en-US" sz="2000" dirty="0" smtClean="0">
                <a:gradFill>
                  <a:gsLst>
                    <a:gs pos="0">
                      <a:srgbClr val="FFFFFF"/>
                    </a:gs>
                    <a:gs pos="100000">
                      <a:srgbClr val="FFFFFF"/>
                    </a:gs>
                  </a:gsLst>
                  <a:lin ang="5400000" scaled="0"/>
                </a:gradFill>
                <a:ea typeface="Segoe UI" pitchFamily="34" charset="0"/>
                <a:cs typeface="Segoe UI" pitchFamily="34" charset="0"/>
              </a:rPr>
              <a:t>00,000 </a:t>
            </a:r>
            <a:r>
              <a:rPr lang="en-US" sz="2000" dirty="0">
                <a:gradFill>
                  <a:gsLst>
                    <a:gs pos="0">
                      <a:srgbClr val="FFFFFF"/>
                    </a:gs>
                    <a:gs pos="100000">
                      <a:srgbClr val="FFFFFF"/>
                    </a:gs>
                  </a:gsLst>
                  <a:lin ang="5400000" scaled="0"/>
                </a:gradFill>
                <a:ea typeface="Segoe UI" pitchFamily="34" charset="0"/>
                <a:cs typeface="Segoe UI" pitchFamily="34" charset="0"/>
              </a:rPr>
              <a:t>User </a:t>
            </a:r>
            <a:r>
              <a:rPr lang="en-US" sz="2000" dirty="0" smtClean="0">
                <a:gradFill>
                  <a:gsLst>
                    <a:gs pos="0">
                      <a:srgbClr val="FFFFFF"/>
                    </a:gs>
                    <a:gs pos="100000">
                      <a:srgbClr val="FFFFFF"/>
                    </a:gs>
                  </a:gsLst>
                  <a:lin ang="5400000" scaled="0"/>
                </a:gradFill>
                <a:ea typeface="Segoe UI" pitchFamily="34" charset="0"/>
                <a:cs typeface="Segoe UI" pitchFamily="34" charset="0"/>
              </a:rPr>
              <a:t>Objects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400,000 </a:t>
            </a:r>
            <a:r>
              <a:rPr lang="en-US" sz="2000" dirty="0">
                <a:gradFill>
                  <a:gsLst>
                    <a:gs pos="0">
                      <a:srgbClr val="FFFFFF"/>
                    </a:gs>
                    <a:gs pos="100000">
                      <a:srgbClr val="FFFFFF"/>
                    </a:gs>
                  </a:gsLst>
                  <a:lin ang="5400000" scaled="0"/>
                </a:gradFill>
                <a:ea typeface="Segoe UI" pitchFamily="34" charset="0"/>
                <a:cs typeface="Segoe UI" pitchFamily="34" charset="0"/>
              </a:rPr>
              <a:t>Total AD Objects</a:t>
            </a:r>
          </a:p>
        </p:txBody>
      </p:sp>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Let’s Meet </a:t>
            </a:r>
            <a:r>
              <a:rPr lang="en-US" sz="2000" b="1" dirty="0" smtClean="0">
                <a:gradFill>
                  <a:gsLst>
                    <a:gs pos="1250">
                      <a:srgbClr val="505050"/>
                    </a:gs>
                    <a:gs pos="99000">
                      <a:srgbClr val="505050"/>
                    </a:gs>
                  </a:gsLst>
                  <a:lin ang="5400000" scaled="0"/>
                </a:gradFill>
              </a:rPr>
              <a:t>Contoso</a:t>
            </a:r>
            <a:endParaRPr lang="en-US" sz="2000" b="1"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7941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119"/>
          <p:cNvSpPr/>
          <p:nvPr/>
        </p:nvSpPr>
        <p:spPr bwMode="auto">
          <a:xfrm>
            <a:off x="207881" y="1386756"/>
            <a:ext cx="11968352" cy="515850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21" name="Group 120"/>
          <p:cNvGrpSpPr/>
          <p:nvPr/>
        </p:nvGrpSpPr>
        <p:grpSpPr>
          <a:xfrm>
            <a:off x="390225" y="1592262"/>
            <a:ext cx="11619212" cy="4725708"/>
            <a:chOff x="284388" y="1729503"/>
            <a:chExt cx="11619212" cy="4725708"/>
          </a:xfrm>
        </p:grpSpPr>
        <p:pic>
          <p:nvPicPr>
            <p:cNvPr id="122" name="Picture 3" descr="Content and C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739" y="5935662"/>
              <a:ext cx="1671629" cy="395913"/>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2" descr="C:\Storage\Projectline\Online Services\0365 Launch _Blogs &amp; CE\Digital Dragonfly\Digital Dragonfly Logo.jpg"/>
            <p:cNvPicPr>
              <a:picLocks noChangeAspect="1" noChangeArrowheads="1"/>
            </p:cNvPicPr>
            <p:nvPr/>
          </p:nvPicPr>
          <p:blipFill rotWithShape="1">
            <a:blip r:embed="rId3">
              <a:extLst>
                <a:ext uri="{28A0092B-C50C-407E-A947-70E740481C1C}">
                  <a14:useLocalDpi xmlns:a14="http://schemas.microsoft.com/office/drawing/2010/main" val="0"/>
                </a:ext>
              </a:extLst>
            </a:blip>
            <a:srcRect l="8182" t="11274" r="12461" b="16573"/>
            <a:stretch/>
          </p:blipFill>
          <p:spPr bwMode="auto">
            <a:xfrm>
              <a:off x="10632560" y="4796923"/>
              <a:ext cx="1271040" cy="922180"/>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3" descr="C:\Storage\Projectline\Online Services\0365 Launch _Blogs &amp; CE\C&amp;I Engineering\Case Study\CnI_CompanyLogo_Ma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4837" y="3279640"/>
              <a:ext cx="638315" cy="768879"/>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4" descr="C:\Storage\Projectline\Online Services\0365 Launch _Blogs &amp; CE\BlueEdge Consulting\BlueEdge Logo_5.11.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8328" y="2566069"/>
              <a:ext cx="2020641" cy="321769"/>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2" descr="DLRPS_LOGO_4inx4is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8131" y="3369391"/>
              <a:ext cx="598472" cy="58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Picture 126" descr="C:\Users\Jane\Documents\Jane\Microsoft\ESL Industries\ESL logo.jpg"/>
            <p:cNvPicPr>
              <a:picLocks noChangeAspect="1"/>
            </p:cNvPicPr>
            <p:nvPr/>
          </p:nvPicPr>
          <p:blipFill>
            <a:blip r:embed="rId7" cstate="print"/>
            <a:srcRect/>
            <a:stretch>
              <a:fillRect/>
            </a:stretch>
          </p:blipFill>
          <p:spPr bwMode="auto">
            <a:xfrm>
              <a:off x="341179" y="4468897"/>
              <a:ext cx="1171454" cy="395320"/>
            </a:xfrm>
            <a:prstGeom prst="rect">
              <a:avLst/>
            </a:prstGeom>
            <a:noFill/>
            <a:ln w="9525">
              <a:noFill/>
              <a:miter lim="800000"/>
              <a:headEnd/>
              <a:tailEnd/>
            </a:ln>
          </p:spPr>
        </p:pic>
        <p:pic>
          <p:nvPicPr>
            <p:cNvPr id="128" name="Picture 2" descr="C:\Users\Jane\Documents\Jane\Microsoft\D7 Consulting\D 7 logo.jpg"/>
            <p:cNvPicPr>
              <a:picLocks noChangeAspect="1" noChangeArrowheads="1"/>
            </p:cNvPicPr>
            <p:nvPr/>
          </p:nvPicPr>
          <p:blipFill>
            <a:blip r:embed="rId8"/>
            <a:srcRect/>
            <a:stretch>
              <a:fillRect/>
            </a:stretch>
          </p:blipFill>
          <p:spPr bwMode="auto">
            <a:xfrm>
              <a:off x="3115022" y="5959586"/>
              <a:ext cx="1398905" cy="425572"/>
            </a:xfrm>
            <a:prstGeom prst="rect">
              <a:avLst/>
            </a:prstGeom>
            <a:noFill/>
          </p:spPr>
        </p:pic>
        <p:pic>
          <p:nvPicPr>
            <p:cNvPr id="129"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2409" y="3342184"/>
              <a:ext cx="579569" cy="909861"/>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2" descr="logo"/>
            <p:cNvPicPr>
              <a:picLocks noChangeAspect="1" noChangeArrowheads="1"/>
            </p:cNvPicPr>
            <p:nvPr/>
          </p:nvPicPr>
          <p:blipFill>
            <a:blip r:embed="rId10"/>
            <a:srcRect/>
            <a:stretch>
              <a:fillRect/>
            </a:stretch>
          </p:blipFill>
          <p:spPr bwMode="auto">
            <a:xfrm>
              <a:off x="284388" y="1866332"/>
              <a:ext cx="1065370" cy="459016"/>
            </a:xfrm>
            <a:prstGeom prst="rect">
              <a:avLst/>
            </a:prstGeom>
            <a:noFill/>
            <a:ln w="9525">
              <a:noFill/>
              <a:miter lim="800000"/>
              <a:headEnd/>
              <a:tailEnd/>
            </a:ln>
          </p:spPr>
        </p:pic>
        <p:pic>
          <p:nvPicPr>
            <p:cNvPr id="131" name="Picture 1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63572" y="1729503"/>
              <a:ext cx="1313416" cy="572515"/>
            </a:xfrm>
            <a:prstGeom prst="rect">
              <a:avLst/>
            </a:prstGeom>
          </p:spPr>
        </p:pic>
        <p:pic>
          <p:nvPicPr>
            <p:cNvPr id="132" name="Picture 131" descr="ABCWUA.gif"/>
            <p:cNvPicPr>
              <a:picLocks noChangeAspect="1"/>
            </p:cNvPicPr>
            <p:nvPr/>
          </p:nvPicPr>
          <p:blipFill>
            <a:blip r:embed="rId12"/>
            <a:stretch>
              <a:fillRect/>
            </a:stretch>
          </p:blipFill>
          <p:spPr>
            <a:xfrm>
              <a:off x="7293091" y="1729504"/>
              <a:ext cx="2145311" cy="510017"/>
            </a:xfrm>
            <a:prstGeom prst="rect">
              <a:avLst/>
            </a:prstGeom>
          </p:spPr>
        </p:pic>
        <p:pic>
          <p:nvPicPr>
            <p:cNvPr id="133" name="Picture 132" descr="All_logo.jpg"/>
            <p:cNvPicPr>
              <a:picLocks noChangeAspect="1"/>
            </p:cNvPicPr>
            <p:nvPr/>
          </p:nvPicPr>
          <p:blipFill>
            <a:blip r:embed="rId13"/>
            <a:stretch>
              <a:fillRect/>
            </a:stretch>
          </p:blipFill>
          <p:spPr>
            <a:xfrm>
              <a:off x="10789536" y="1823917"/>
              <a:ext cx="1048460" cy="306300"/>
            </a:xfrm>
            <a:prstGeom prst="rect">
              <a:avLst/>
            </a:prstGeom>
          </p:spPr>
        </p:pic>
        <p:pic>
          <p:nvPicPr>
            <p:cNvPr id="134" name="Picture 1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37118" y="2438011"/>
              <a:ext cx="757846" cy="50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 name="Picture 13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898916" y="4397910"/>
              <a:ext cx="712405" cy="187816"/>
            </a:xfrm>
            <a:prstGeom prst="rect">
              <a:avLst/>
            </a:prstGeom>
          </p:spPr>
        </p:pic>
        <p:pic>
          <p:nvPicPr>
            <p:cNvPr id="136" name="Picture 4" descr="C:\Users\v-annlit\Pictures\BPOS Logos\babybloemlogo.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587000" y="1760751"/>
              <a:ext cx="974700" cy="51001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descr="0001193125-09-242656_G52535G82L61"/>
            <p:cNvPicPr>
              <a:picLocks noChangeAspect="1" noChangeArrowheads="1"/>
            </p:cNvPicPr>
            <p:nvPr/>
          </p:nvPicPr>
          <p:blipFill>
            <a:blip r:embed="rId17"/>
            <a:srcRect/>
            <a:stretch>
              <a:fillRect/>
            </a:stretch>
          </p:blipFill>
          <p:spPr bwMode="auto">
            <a:xfrm>
              <a:off x="9564673" y="2433596"/>
              <a:ext cx="932603" cy="538040"/>
            </a:xfrm>
            <a:prstGeom prst="rect">
              <a:avLst/>
            </a:prstGeom>
            <a:noFill/>
            <a:ln w="9525">
              <a:noFill/>
              <a:miter lim="800000"/>
              <a:headEnd/>
              <a:tailEnd/>
            </a:ln>
          </p:spPr>
        </p:pic>
        <p:pic>
          <p:nvPicPr>
            <p:cNvPr id="138"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1490733" y="3462057"/>
              <a:ext cx="1321188" cy="705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 name="Picture 3"/>
            <p:cNvPicPr>
              <a:picLocks noChangeAspect="1" noChangeArrowheads="1"/>
            </p:cNvPicPr>
            <p:nvPr/>
          </p:nvPicPr>
          <p:blipFill>
            <a:blip r:embed="rId19"/>
            <a:srcRect/>
            <a:stretch>
              <a:fillRect/>
            </a:stretch>
          </p:blipFill>
          <p:spPr bwMode="auto">
            <a:xfrm>
              <a:off x="1650648" y="5816680"/>
              <a:ext cx="1476622" cy="611290"/>
            </a:xfrm>
            <a:prstGeom prst="rect">
              <a:avLst/>
            </a:prstGeom>
            <a:noFill/>
            <a:ln w="9525">
              <a:noFill/>
              <a:miter lim="800000"/>
              <a:headEnd/>
              <a:tailEnd/>
            </a:ln>
          </p:spPr>
        </p:pic>
        <p:pic>
          <p:nvPicPr>
            <p:cNvPr id="140" name="Picture 139"/>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9587000" y="5041351"/>
              <a:ext cx="1020035" cy="566686"/>
            </a:xfrm>
            <a:prstGeom prst="rect">
              <a:avLst/>
            </a:prstGeom>
            <a:noFill/>
          </p:spPr>
        </p:pic>
        <p:pic>
          <p:nvPicPr>
            <p:cNvPr id="141" name="Picture 140"/>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5096804" y="4978962"/>
              <a:ext cx="777169" cy="77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 name="Picture 141"/>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615228" y="4329396"/>
              <a:ext cx="904107" cy="359225"/>
            </a:xfrm>
            <a:prstGeom prst="rect">
              <a:avLst/>
            </a:prstGeom>
          </p:spPr>
        </p:pic>
        <p:pic>
          <p:nvPicPr>
            <p:cNvPr id="143"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27270" y="1788681"/>
              <a:ext cx="1632056" cy="45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 name="Picture 2" descr="C:\Users\v-sahuff.EUROPE\Documents\Projectline\Projects\SBS Early Adopter Program\Cound logo 1280x1024.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61961" y="5189429"/>
              <a:ext cx="740466" cy="593503"/>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 descr="Affirma"/>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137118" y="1901305"/>
              <a:ext cx="1865207" cy="22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 name="Picture 6" descr="christoffersen"/>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360890" y="3268061"/>
              <a:ext cx="2009711" cy="21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Picture 146" descr="crystaledg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897162" y="4178047"/>
              <a:ext cx="1141468" cy="71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147" descr="bompani"/>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688433" y="2804888"/>
              <a:ext cx="1133372" cy="2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 name="Picture 3"/>
            <p:cNvPicPr>
              <a:picLocks noChangeAspect="1" noChangeArrowheads="1"/>
            </p:cNvPicPr>
            <p:nvPr/>
          </p:nvPicPr>
          <p:blipFill>
            <a:blip r:embed="rId29"/>
            <a:srcRect/>
            <a:stretch>
              <a:fillRect/>
            </a:stretch>
          </p:blipFill>
          <p:spPr bwMode="auto">
            <a:xfrm>
              <a:off x="6236678" y="5005374"/>
              <a:ext cx="777169" cy="742072"/>
            </a:xfrm>
            <a:prstGeom prst="rect">
              <a:avLst/>
            </a:prstGeom>
            <a:noFill/>
            <a:ln w="9525">
              <a:noFill/>
              <a:miter lim="800000"/>
              <a:headEnd/>
              <a:tailEnd/>
            </a:ln>
          </p:spPr>
        </p:pic>
        <p:pic>
          <p:nvPicPr>
            <p:cNvPr id="150" name="Picture 149" descr="Logo Douma-de Wit NEW3.jpg"/>
            <p:cNvPicPr>
              <a:picLocks noChangeAspect="1"/>
            </p:cNvPicPr>
            <p:nvPr/>
          </p:nvPicPr>
          <p:blipFill>
            <a:blip r:embed="rId30" cstate="print"/>
            <a:srcRect/>
            <a:stretch>
              <a:fillRect/>
            </a:stretch>
          </p:blipFill>
          <p:spPr bwMode="auto">
            <a:xfrm>
              <a:off x="1609343" y="5138423"/>
              <a:ext cx="1299993" cy="678257"/>
            </a:xfrm>
            <a:prstGeom prst="rect">
              <a:avLst/>
            </a:prstGeom>
            <a:noFill/>
            <a:ln w="9525">
              <a:noFill/>
              <a:miter lim="800000"/>
              <a:headEnd/>
              <a:tailEnd/>
            </a:ln>
          </p:spPr>
        </p:pic>
        <p:pic>
          <p:nvPicPr>
            <p:cNvPr id="151" name="Picture 2" descr="C:\Users\v-annlit\Pictures\BPOS Logos\Euro Univ of Cyprus.jpg"/>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355413" y="4098836"/>
              <a:ext cx="539701" cy="820346"/>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151" descr="evco_logo.gif"/>
            <p:cNvPicPr>
              <a:picLocks noChangeAspect="1"/>
            </p:cNvPicPr>
            <p:nvPr/>
          </p:nvPicPr>
          <p:blipFill>
            <a:blip r:embed="rId32"/>
            <a:stretch>
              <a:fillRect/>
            </a:stretch>
          </p:blipFill>
          <p:spPr>
            <a:xfrm>
              <a:off x="1714388" y="4352426"/>
              <a:ext cx="964985" cy="440396"/>
            </a:xfrm>
            <a:prstGeom prst="rect">
              <a:avLst/>
            </a:prstGeom>
          </p:spPr>
        </p:pic>
        <p:pic>
          <p:nvPicPr>
            <p:cNvPr id="153" name="Picture 2" descr="C:\Storage\Projectline\Office Managed + O365\Assets\EversPartners.jp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297091" y="5192410"/>
              <a:ext cx="1133372" cy="275248"/>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153"/>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7424972" y="3627324"/>
              <a:ext cx="1554339" cy="375464"/>
            </a:xfrm>
            <a:prstGeom prst="rect">
              <a:avLst/>
            </a:prstGeom>
          </p:spPr>
        </p:pic>
        <p:pic>
          <p:nvPicPr>
            <p:cNvPr id="155" name="Picture 2" descr="ARTIN"/>
            <p:cNvPicPr>
              <a:picLocks noChangeAspect="1" noChangeArrowheads="1"/>
            </p:cNvPicPr>
            <p:nvPr/>
          </p:nvPicPr>
          <p:blipFill rotWithShape="1">
            <a:blip r:embed="rId35"/>
            <a:srcRect l="11130"/>
            <a:stretch/>
          </p:blipFill>
          <p:spPr bwMode="auto">
            <a:xfrm>
              <a:off x="284388" y="2590085"/>
              <a:ext cx="1174130" cy="609780"/>
            </a:xfrm>
            <a:prstGeom prst="rect">
              <a:avLst/>
            </a:prstGeom>
            <a:noFill/>
            <a:ln w="9525">
              <a:noFill/>
              <a:miter lim="800000"/>
              <a:headEnd/>
              <a:tailEnd/>
            </a:ln>
          </p:spPr>
        </p:pic>
        <p:pic>
          <p:nvPicPr>
            <p:cNvPr id="156" name="Picture 2" descr="Registered_1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554971" y="4864217"/>
              <a:ext cx="854886" cy="854886"/>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 name="Picture 2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635834" y="2402359"/>
              <a:ext cx="1010320" cy="97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8" name="Picture 157" descr="Causa Logo jpg.jpg"/>
            <p:cNvPicPr>
              <a:picLocks noChangeAspect="1"/>
            </p:cNvPicPr>
            <p:nvPr/>
          </p:nvPicPr>
          <p:blipFill>
            <a:blip r:embed="rId38"/>
            <a:stretch>
              <a:fillRect/>
            </a:stretch>
          </p:blipFill>
          <p:spPr>
            <a:xfrm>
              <a:off x="3127270" y="3468432"/>
              <a:ext cx="1398905" cy="524003"/>
            </a:xfrm>
            <a:prstGeom prst="rect">
              <a:avLst/>
            </a:prstGeom>
          </p:spPr>
        </p:pic>
        <p:pic>
          <p:nvPicPr>
            <p:cNvPr id="159" name="Picture 2" descr="cablemassk7"/>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9729607" y="3317989"/>
              <a:ext cx="1865207" cy="47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 name="Picture 159"/>
            <p:cNvPicPr>
              <a:picLocks noChangeAspect="1"/>
            </p:cNvPicPr>
            <p:nvPr/>
          </p:nvPicPr>
          <p:blipFill>
            <a:blip r:embed="rId40">
              <a:extLst>
                <a:ext uri="{28A0092B-C50C-407E-A947-70E740481C1C}">
                  <a14:useLocalDpi xmlns:a14="http://schemas.microsoft.com/office/drawing/2010/main" val="0"/>
                </a:ext>
              </a:extLst>
            </a:blip>
            <a:stretch>
              <a:fillRect/>
            </a:stretch>
          </p:blipFill>
          <p:spPr bwMode="auto">
            <a:xfrm>
              <a:off x="7224998" y="4397361"/>
              <a:ext cx="2173972" cy="408339"/>
            </a:xfrm>
            <a:prstGeom prst="rect">
              <a:avLst/>
            </a:prstGeom>
            <a:noFill/>
            <a:ln w="9525">
              <a:noFill/>
              <a:miter lim="800000"/>
              <a:headEnd/>
              <a:tailEnd/>
            </a:ln>
          </p:spPr>
        </p:pic>
        <p:pic>
          <p:nvPicPr>
            <p:cNvPr id="161" name="Picture 160" descr="C:\Users\Anita\Dropbox\Office 365 Evidence - ZG\Logos\Carbon Logo in Maroon with tag LARGE.jpg"/>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3071034" y="2416304"/>
              <a:ext cx="1683867" cy="777169"/>
            </a:xfrm>
            <a:prstGeom prst="rect">
              <a:avLst/>
            </a:prstGeom>
            <a:noFill/>
            <a:ln>
              <a:noFill/>
            </a:ln>
          </p:spPr>
        </p:pic>
        <p:pic>
          <p:nvPicPr>
            <p:cNvPr id="162" name="Picture 161" descr="C:\Users\Anita\Dropbox\Office 365 Evidence - ZG\Logos\best_group_logo 2.tif"/>
            <p:cNvPicPr/>
            <p:nvPr/>
          </p:nvPicPr>
          <p:blipFill>
            <a:blip r:embed="rId42">
              <a:extLst>
                <a:ext uri="{28A0092B-C50C-407E-A947-70E740481C1C}">
                  <a14:useLocalDpi xmlns:a14="http://schemas.microsoft.com/office/drawing/2010/main" val="0"/>
                </a:ext>
              </a:extLst>
            </a:blip>
            <a:srcRect/>
            <a:stretch>
              <a:fillRect/>
            </a:stretch>
          </p:blipFill>
          <p:spPr bwMode="auto">
            <a:xfrm>
              <a:off x="6101066" y="2314054"/>
              <a:ext cx="932603" cy="777169"/>
            </a:xfrm>
            <a:prstGeom prst="rect">
              <a:avLst/>
            </a:prstGeom>
            <a:noFill/>
            <a:ln>
              <a:noFill/>
            </a:ln>
          </p:spPr>
        </p:pic>
        <p:pic>
          <p:nvPicPr>
            <p:cNvPr id="163" name="Picture 162" descr="C:\Storage\Projectline\Office Managed + O365\Assets\FischerMetallbau.jp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3136888" y="5079900"/>
              <a:ext cx="1243471" cy="575292"/>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163"/>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78825" y="6047197"/>
              <a:ext cx="1230518" cy="408014"/>
            </a:xfrm>
            <a:prstGeom prst="rect">
              <a:avLst/>
            </a:prstGeom>
          </p:spPr>
        </p:pic>
        <p:pic>
          <p:nvPicPr>
            <p:cNvPr id="165" name="Picture 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0620828" y="2267397"/>
              <a:ext cx="1175182" cy="544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 name="Picture 165" descr="C:\Users\Anita\Dropbox\Office 365 Evidence - ZG\Logos\Eurowings.JPG"/>
            <p:cNvPicPr>
              <a:picLocks noChangeAspect="1"/>
            </p:cNvPicPr>
            <p:nvPr/>
          </p:nvPicPr>
          <p:blipFill>
            <a:blip r:embed="rId46">
              <a:extLst>
                <a:ext uri="{28A0092B-C50C-407E-A947-70E740481C1C}">
                  <a14:useLocalDpi xmlns:a14="http://schemas.microsoft.com/office/drawing/2010/main" val="0"/>
                </a:ext>
              </a:extLst>
            </a:blip>
            <a:stretch>
              <a:fillRect/>
            </a:stretch>
          </p:blipFill>
          <p:spPr bwMode="auto">
            <a:xfrm>
              <a:off x="3127270" y="4337934"/>
              <a:ext cx="1351951" cy="396680"/>
            </a:xfrm>
            <a:prstGeom prst="rect">
              <a:avLst/>
            </a:prstGeom>
            <a:noFill/>
            <a:ln>
              <a:noFill/>
            </a:ln>
          </p:spPr>
        </p:pic>
      </p:grpSp>
      <p:grpSp>
        <p:nvGrpSpPr>
          <p:cNvPr id="167" name="Group 166"/>
          <p:cNvGrpSpPr/>
          <p:nvPr/>
        </p:nvGrpSpPr>
        <p:grpSpPr>
          <a:xfrm>
            <a:off x="360317" y="1967139"/>
            <a:ext cx="11568299" cy="3967706"/>
            <a:chOff x="207881" y="1504994"/>
            <a:chExt cx="11568299" cy="3967706"/>
          </a:xfrm>
        </p:grpSpPr>
        <p:pic>
          <p:nvPicPr>
            <p:cNvPr id="168" name="Picture 167" descr="SN_interactive_DIM_4C.jpg"/>
            <p:cNvPicPr>
              <a:picLocks noChangeAspect="1"/>
            </p:cNvPicPr>
            <p:nvPr/>
          </p:nvPicPr>
          <p:blipFill>
            <a:blip r:embed="rId47" cstate="print"/>
            <a:stretch>
              <a:fillRect/>
            </a:stretch>
          </p:blipFill>
          <p:spPr bwMode="auto">
            <a:xfrm>
              <a:off x="8873362" y="1831978"/>
              <a:ext cx="1699175" cy="286139"/>
            </a:xfrm>
            <a:prstGeom prst="rect">
              <a:avLst/>
            </a:prstGeom>
            <a:noFill/>
            <a:ln w="9525">
              <a:noFill/>
              <a:miter lim="800000"/>
              <a:headEnd/>
              <a:tailEnd/>
            </a:ln>
          </p:spPr>
        </p:pic>
        <p:pic>
          <p:nvPicPr>
            <p:cNvPr id="169" name="Picture 2" descr="C:\Storage\Projectline\Online Services\0365 Launch _Blogs &amp; CE\Wine and Spirit Mag\WineSpiritMag_red.jpg"/>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4151804" y="4543614"/>
              <a:ext cx="1165754" cy="427450"/>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169" descr="C:\Users\Jane\Documents\Jane\Microsoft\My Travelers Haven\Travelers-Haven-Stacked-Logo.jpg"/>
            <p:cNvPicPr/>
            <p:nvPr/>
          </p:nvPicPr>
          <p:blipFill>
            <a:blip r:embed="rId49" cstate="print"/>
            <a:srcRect/>
            <a:stretch>
              <a:fillRect/>
            </a:stretch>
          </p:blipFill>
          <p:spPr bwMode="auto">
            <a:xfrm>
              <a:off x="2173684" y="3359391"/>
              <a:ext cx="1476622" cy="856203"/>
            </a:xfrm>
            <a:prstGeom prst="rect">
              <a:avLst/>
            </a:prstGeom>
            <a:noFill/>
            <a:ln w="9525">
              <a:noFill/>
              <a:miter lim="800000"/>
              <a:headEnd/>
              <a:tailEnd/>
            </a:ln>
          </p:spPr>
        </p:pic>
        <p:pic>
          <p:nvPicPr>
            <p:cNvPr id="171" name="Picture 3" descr="C:\Storage\Projectline\Online Services\0365 Launch _Blogs &amp; CE\Thomas Kemper Soda\TK banner logo.jpg"/>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0765860" y="2490512"/>
              <a:ext cx="1010320" cy="633592"/>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4" descr="C:\Storage\Projectline\Online Services\0365 Launch _Blogs &amp; CE\Southern Valve &amp; Fitting\SOVAL Logo.jpg"/>
            <p:cNvPicPr>
              <a:picLocks noChangeAspect="1" noChangeArrowheads="1"/>
            </p:cNvPicPr>
            <p:nvPr/>
          </p:nvPicPr>
          <p:blipFill>
            <a:blip r:embed="rId51">
              <a:extLst>
                <a:ext uri="{28A0092B-C50C-407E-A947-70E740481C1C}">
                  <a14:useLocalDpi xmlns:a14="http://schemas.microsoft.com/office/drawing/2010/main" val="0"/>
                </a:ext>
              </a:extLst>
            </a:blip>
            <a:stretch>
              <a:fillRect/>
            </a:stretch>
          </p:blipFill>
          <p:spPr bwMode="auto">
            <a:xfrm>
              <a:off x="1940533" y="4297778"/>
              <a:ext cx="1942924" cy="1165754"/>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5" descr="C:\Storage\Projectline\Online Services\0365 Launch _Blogs &amp; CE\Salesian School\Salesian School Logo.jpg"/>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0902584" y="1504994"/>
              <a:ext cx="672899" cy="682614"/>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173" descr="SMF Logo"/>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2148140" y="1826490"/>
              <a:ext cx="1389729" cy="3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 name="Picture 174" descr="Sartorius AG"/>
            <p:cNvPicPr>
              <a:picLocks noChangeAspect="1" noChangeArrowheads="1"/>
            </p:cNvPicPr>
            <p:nvPr/>
          </p:nvPicPr>
          <p:blipFill>
            <a:blip r:embed="rId54"/>
            <a:srcRect/>
            <a:stretch>
              <a:fillRect/>
            </a:stretch>
          </p:blipFill>
          <p:spPr bwMode="auto">
            <a:xfrm>
              <a:off x="3916631" y="1831978"/>
              <a:ext cx="1787490" cy="446873"/>
            </a:xfrm>
            <a:prstGeom prst="rect">
              <a:avLst/>
            </a:prstGeom>
            <a:noFill/>
          </p:spPr>
        </p:pic>
        <p:pic>
          <p:nvPicPr>
            <p:cNvPr id="176" name="Picture 175"/>
            <p:cNvPicPr>
              <a:picLocks noChangeAspect="1" noChangeArrowheads="1"/>
            </p:cNvPicPr>
            <p:nvPr/>
          </p:nvPicPr>
          <p:blipFill>
            <a:blip r:embed="rId55"/>
            <a:srcRect/>
            <a:stretch>
              <a:fillRect/>
            </a:stretch>
          </p:blipFill>
          <p:spPr bwMode="auto">
            <a:xfrm>
              <a:off x="425273" y="2719168"/>
              <a:ext cx="1635294" cy="307630"/>
            </a:xfrm>
            <a:prstGeom prst="rect">
              <a:avLst/>
            </a:prstGeom>
            <a:noFill/>
            <a:ln w="9525">
              <a:noFill/>
              <a:miter lim="800000"/>
              <a:headEnd/>
              <a:tailEnd/>
            </a:ln>
          </p:spPr>
        </p:pic>
        <p:pic>
          <p:nvPicPr>
            <p:cNvPr id="177" name="Picture 176" descr="UL_Enterprise_red_rgb.jpg"/>
            <p:cNvPicPr>
              <a:picLocks noChangeAspect="1"/>
            </p:cNvPicPr>
            <p:nvPr/>
          </p:nvPicPr>
          <p:blipFill>
            <a:blip r:embed="rId56"/>
            <a:stretch>
              <a:fillRect/>
            </a:stretch>
          </p:blipFill>
          <p:spPr>
            <a:xfrm>
              <a:off x="10953145" y="3486456"/>
              <a:ext cx="614450" cy="614450"/>
            </a:xfrm>
            <a:prstGeom prst="rect">
              <a:avLst/>
            </a:prstGeom>
          </p:spPr>
        </p:pic>
        <p:pic>
          <p:nvPicPr>
            <p:cNvPr id="178" name="Picture 177" descr="US Medical IT"/>
            <p:cNvPicPr>
              <a:picLocks noChangeAspect="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8793305" y="4894157"/>
              <a:ext cx="1867133" cy="442500"/>
            </a:xfrm>
            <a:prstGeom prst="rect">
              <a:avLst/>
            </a:prstGeom>
            <a:noFill/>
            <a:ln>
              <a:noFill/>
            </a:ln>
          </p:spPr>
        </p:pic>
        <p:pic>
          <p:nvPicPr>
            <p:cNvPr id="179" name="Picture 178" descr="The Wise Group"/>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9100217" y="3346206"/>
              <a:ext cx="1088037" cy="777169"/>
            </a:xfrm>
            <a:prstGeom prst="rect">
              <a:avLst/>
            </a:prstGeom>
            <a:noFill/>
            <a:ln>
              <a:noFill/>
            </a:ln>
          </p:spPr>
        </p:pic>
        <p:pic>
          <p:nvPicPr>
            <p:cNvPr id="180" name="Picture 179" descr="C:\Users\Owner\Documents\Microsoft\CRT FY 11\TWElogo.jpg"/>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10851259" y="4434245"/>
              <a:ext cx="889158" cy="827812"/>
            </a:xfrm>
            <a:prstGeom prst="rect">
              <a:avLst/>
            </a:prstGeom>
            <a:noFill/>
            <a:ln>
              <a:noFill/>
            </a:ln>
          </p:spPr>
        </p:pic>
        <p:pic>
          <p:nvPicPr>
            <p:cNvPr id="181" name="Picture 2"/>
            <p:cNvPicPr>
              <a:picLocks noChangeAspect="1" noChangeArrowheads="1"/>
            </p:cNvPicPr>
            <p:nvPr/>
          </p:nvPicPr>
          <p:blipFill>
            <a:blip r:embed="rId60">
              <a:extLst>
                <a:ext uri="{28A0092B-C50C-407E-A947-70E740481C1C}">
                  <a14:useLocalDpi xmlns:a14="http://schemas.microsoft.com/office/drawing/2010/main" val="0"/>
                </a:ext>
              </a:extLst>
            </a:blip>
            <a:stretch>
              <a:fillRect/>
            </a:stretch>
          </p:blipFill>
          <p:spPr bwMode="auto">
            <a:xfrm>
              <a:off x="5704121" y="3573195"/>
              <a:ext cx="1436209" cy="48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 name="Picture 181" descr="SCARF logo2"/>
            <p:cNvPicPr>
              <a:picLocks noChangeAspect="1"/>
            </p:cNvPicPr>
            <p:nvPr/>
          </p:nvPicPr>
          <p:blipFill>
            <a:blip r:embed="rId61">
              <a:extLst>
                <a:ext uri="{28A0092B-C50C-407E-A947-70E740481C1C}">
                  <a14:useLocalDpi xmlns:a14="http://schemas.microsoft.com/office/drawing/2010/main" val="0"/>
                </a:ext>
              </a:extLst>
            </a:blip>
            <a:srcRect/>
            <a:stretch>
              <a:fillRect/>
            </a:stretch>
          </p:blipFill>
          <p:spPr bwMode="auto">
            <a:xfrm>
              <a:off x="7478706" y="1654869"/>
              <a:ext cx="1054036" cy="640356"/>
            </a:xfrm>
            <a:prstGeom prst="rect">
              <a:avLst/>
            </a:prstGeom>
            <a:noFill/>
            <a:ln>
              <a:noFill/>
            </a:ln>
          </p:spPr>
        </p:pic>
        <p:pic>
          <p:nvPicPr>
            <p:cNvPr id="183" name="Picture 182" descr="C:\Users\v-jamor\Dropbox\Evidence (1)\Logos\TGE_Onshore.jpg"/>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8945781" y="2609863"/>
              <a:ext cx="1554339" cy="405910"/>
            </a:xfrm>
            <a:prstGeom prst="rect">
              <a:avLst/>
            </a:prstGeom>
            <a:noFill/>
            <a:extLst>
              <a:ext uri="{909E8E84-426E-40DD-AFC4-6F175D3DCCD1}">
                <a14:hiddenFill xmlns:a14="http://schemas.microsoft.com/office/drawing/2010/main">
                  <a:solidFill>
                    <a:srgbClr val="FFFFFF"/>
                  </a:solidFill>
                </a14:hiddenFill>
              </a:ext>
            </a:extLst>
          </p:spPr>
        </p:pic>
        <p:pic>
          <p:nvPicPr>
            <p:cNvPr id="184" name="Picture 183" descr="zepto"/>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8843973" y="4500933"/>
              <a:ext cx="1792124"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5" name="Picture 184" descr="Truckland.jpg"/>
            <p:cNvPicPr>
              <a:picLocks noChangeAspect="1"/>
            </p:cNvPicPr>
            <p:nvPr/>
          </p:nvPicPr>
          <p:blipFill>
            <a:blip r:embed="rId64"/>
            <a:stretch>
              <a:fillRect/>
            </a:stretch>
          </p:blipFill>
          <p:spPr>
            <a:xfrm>
              <a:off x="3916631" y="3451573"/>
              <a:ext cx="1700058" cy="918031"/>
            </a:xfrm>
            <a:prstGeom prst="rect">
              <a:avLst/>
            </a:prstGeom>
          </p:spPr>
        </p:pic>
        <p:pic>
          <p:nvPicPr>
            <p:cNvPr id="186" name="Picture 2" descr="BOPLASS_alt"/>
            <p:cNvPicPr>
              <a:picLocks noChangeAspect="1" noChangeArrowheads="1"/>
            </p:cNvPicPr>
            <p:nvPr/>
          </p:nvPicPr>
          <p:blipFill>
            <a:blip r:embed="rId65"/>
            <a:srcRect/>
            <a:stretch>
              <a:fillRect/>
            </a:stretch>
          </p:blipFill>
          <p:spPr bwMode="auto">
            <a:xfrm>
              <a:off x="7624171" y="4329780"/>
              <a:ext cx="980004" cy="1036742"/>
            </a:xfrm>
            <a:prstGeom prst="rect">
              <a:avLst/>
            </a:prstGeom>
            <a:noFill/>
            <a:ln w="9525">
              <a:noFill/>
              <a:miter lim="800000"/>
              <a:headEnd/>
              <a:tailEnd/>
            </a:ln>
          </p:spPr>
        </p:pic>
        <p:pic>
          <p:nvPicPr>
            <p:cNvPr id="187" name="Picture 2" descr="Description: Welcome to the official site of the State of Minnesota"/>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7461708" y="2572309"/>
              <a:ext cx="1243471" cy="60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 name="Picture 26" descr="C:\Users\Ramon\Documents\Documents\google apps compete\rookie recruits\RookieRecruits.jpg"/>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493923" y="1766580"/>
              <a:ext cx="1111784" cy="58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9" name="Picture 27"/>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7320173" y="3573195"/>
              <a:ext cx="1489575" cy="647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0" name="Picture 189" descr="logo"/>
            <p:cNvPicPr/>
            <p:nvPr/>
          </p:nvPicPr>
          <p:blipFill>
            <a:blip r:embed="rId69">
              <a:extLst>
                <a:ext uri="{28A0092B-C50C-407E-A947-70E740481C1C}">
                  <a14:useLocalDpi xmlns:a14="http://schemas.microsoft.com/office/drawing/2010/main" val="0"/>
                </a:ext>
              </a:extLst>
            </a:blip>
            <a:srcRect/>
            <a:stretch>
              <a:fillRect/>
            </a:stretch>
          </p:blipFill>
          <p:spPr bwMode="auto">
            <a:xfrm>
              <a:off x="2148901" y="2631943"/>
              <a:ext cx="1554339" cy="544019"/>
            </a:xfrm>
            <a:prstGeom prst="rect">
              <a:avLst/>
            </a:prstGeom>
            <a:noFill/>
            <a:ln>
              <a:noFill/>
            </a:ln>
          </p:spPr>
        </p:pic>
        <p:pic>
          <p:nvPicPr>
            <p:cNvPr id="191" name="Picture 2" descr="VAN DER VLIET Logo"/>
            <p:cNvPicPr>
              <a:picLocks noChangeAspect="1" noChangeArrowheads="1"/>
            </p:cNvPicPr>
            <p:nvPr/>
          </p:nvPicPr>
          <p:blipFill>
            <a:blip r:embed="rId70"/>
            <a:stretch>
              <a:fillRect/>
            </a:stretch>
          </p:blipFill>
          <p:spPr bwMode="auto">
            <a:xfrm>
              <a:off x="482035" y="4579518"/>
              <a:ext cx="1413412" cy="522258"/>
            </a:xfrm>
            <a:prstGeom prst="rect">
              <a:avLst/>
            </a:prstGeom>
            <a:noFill/>
            <a:ln w="9525">
              <a:noFill/>
              <a:miter lim="800000"/>
              <a:headEnd/>
              <a:tailEnd/>
            </a:ln>
          </p:spPr>
        </p:pic>
        <p:pic>
          <p:nvPicPr>
            <p:cNvPr id="192" name="Picture 191" descr="SD Group"/>
            <p:cNvPicPr>
              <a:picLocks noChangeAspect="1" noChangeArrowheads="1"/>
            </p:cNvPicPr>
            <p:nvPr/>
          </p:nvPicPr>
          <p:blipFill>
            <a:blip r:embed="rId71"/>
            <a:srcRect/>
            <a:stretch>
              <a:fillRect/>
            </a:stretch>
          </p:blipFill>
          <p:spPr bwMode="auto">
            <a:xfrm>
              <a:off x="5941860" y="1717032"/>
              <a:ext cx="1165754" cy="538041"/>
            </a:xfrm>
            <a:prstGeom prst="rect">
              <a:avLst/>
            </a:prstGeom>
            <a:noFill/>
            <a:ln w="9525">
              <a:noFill/>
              <a:miter lim="800000"/>
              <a:headEnd/>
              <a:tailEnd/>
            </a:ln>
          </p:spPr>
        </p:pic>
        <p:pic>
          <p:nvPicPr>
            <p:cNvPr id="193" name="Picture 192" descr="C:\Users\Anita\Dropbox\Office 365 Evidence - ZG\Logos\TSB.JPG"/>
            <p:cNvPicPr/>
            <p:nvPr/>
          </p:nvPicPr>
          <p:blipFill>
            <a:blip r:embed="rId72">
              <a:extLst>
                <a:ext uri="{28A0092B-C50C-407E-A947-70E740481C1C}">
                  <a14:useLocalDpi xmlns:a14="http://schemas.microsoft.com/office/drawing/2010/main" val="0"/>
                </a:ext>
              </a:extLst>
            </a:blip>
            <a:srcRect/>
            <a:stretch>
              <a:fillRect/>
            </a:stretch>
          </p:blipFill>
          <p:spPr bwMode="auto">
            <a:xfrm>
              <a:off x="5769434" y="2443038"/>
              <a:ext cx="1321188" cy="777169"/>
            </a:xfrm>
            <a:prstGeom prst="rect">
              <a:avLst/>
            </a:prstGeom>
            <a:noFill/>
            <a:ln>
              <a:noFill/>
            </a:ln>
          </p:spPr>
        </p:pic>
        <p:pic>
          <p:nvPicPr>
            <p:cNvPr id="194" name="Picture 193" descr="C:\Storage\Projectline\Office Managed + O365\Assets\YoSushi.jpg"/>
            <p:cNvPicPr>
              <a:picLocks noChangeAspect="1"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6155093" y="4518052"/>
              <a:ext cx="797409" cy="797409"/>
            </a:xfrm>
            <a:prstGeom prst="rect">
              <a:avLst/>
            </a:prstGeom>
            <a:noFill/>
            <a:extLst>
              <a:ext uri="{909E8E84-426E-40DD-AFC4-6F175D3DCCD1}">
                <a14:hiddenFill xmlns:a14="http://schemas.microsoft.com/office/drawing/2010/main">
                  <a:solidFill>
                    <a:srgbClr val="FFFFFF"/>
                  </a:solidFill>
                </a14:hiddenFill>
              </a:ext>
            </a:extLst>
          </p:spPr>
        </p:pic>
        <p:pic>
          <p:nvPicPr>
            <p:cNvPr id="195" name="Picture 194" descr="C:\Users\Anita\Dropbox\Office 365 Evidence - ZG\Logos\Verband.JPG"/>
            <p:cNvPicPr/>
            <p:nvPr/>
          </p:nvPicPr>
          <p:blipFill>
            <a:blip r:embed="rId74">
              <a:extLst>
                <a:ext uri="{28A0092B-C50C-407E-A947-70E740481C1C}">
                  <a14:useLocalDpi xmlns:a14="http://schemas.microsoft.com/office/drawing/2010/main" val="0"/>
                </a:ext>
              </a:extLst>
            </a:blip>
            <a:srcRect/>
            <a:stretch>
              <a:fillRect/>
            </a:stretch>
          </p:blipFill>
          <p:spPr bwMode="auto">
            <a:xfrm>
              <a:off x="3999417" y="2550987"/>
              <a:ext cx="1476622" cy="699453"/>
            </a:xfrm>
            <a:prstGeom prst="rect">
              <a:avLst/>
            </a:prstGeom>
            <a:noFill/>
            <a:ln>
              <a:noFill/>
            </a:ln>
          </p:spPr>
        </p:pic>
        <p:pic>
          <p:nvPicPr>
            <p:cNvPr id="196" name="Picture 3" descr="C:\Storage\Projectline\Office Managed + O365\Assets\Time Hotel.jpg"/>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207881" y="3381546"/>
              <a:ext cx="1683867" cy="777169"/>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2"/>
            <p:cNvPicPr>
              <a:picLocks noChangeAspect="1"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4064122" y="4850911"/>
              <a:ext cx="1347211" cy="62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0" name="Group 49"/>
          <p:cNvGrpSpPr/>
          <p:nvPr/>
        </p:nvGrpSpPr>
        <p:grpSpPr>
          <a:xfrm>
            <a:off x="461961" y="1770679"/>
            <a:ext cx="11418982" cy="4393583"/>
            <a:chOff x="683012" y="1667686"/>
            <a:chExt cx="11418982" cy="4393583"/>
          </a:xfrm>
        </p:grpSpPr>
        <p:pic>
          <p:nvPicPr>
            <p:cNvPr id="51" name="Picture 2" descr="psiflat"/>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5727629" y="4285974"/>
              <a:ext cx="699453" cy="65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51" descr="Perkins Eastman Logo 485 with surround.jpg"/>
            <p:cNvPicPr>
              <a:picLocks noChangeAspect="1"/>
            </p:cNvPicPr>
            <p:nvPr/>
          </p:nvPicPr>
          <p:blipFill>
            <a:blip r:embed="rId78"/>
            <a:stretch>
              <a:fillRect/>
            </a:stretch>
          </p:blipFill>
          <p:spPr>
            <a:xfrm>
              <a:off x="9671328" y="4599042"/>
              <a:ext cx="1762620" cy="310868"/>
            </a:xfrm>
            <a:prstGeom prst="rect">
              <a:avLst/>
            </a:prstGeom>
          </p:spPr>
        </p:pic>
        <p:pic>
          <p:nvPicPr>
            <p:cNvPr id="53" name="Picture 52" descr="Patagonia"/>
            <p:cNvPicPr>
              <a:picLocks noChangeAspect="1"/>
            </p:cNvPicPr>
            <p:nvPr/>
          </p:nvPicPr>
          <p:blipFill>
            <a:blip r:embed="rId79">
              <a:extLst>
                <a:ext uri="{28A0092B-C50C-407E-A947-70E740481C1C}">
                  <a14:useLocalDpi xmlns:a14="http://schemas.microsoft.com/office/drawing/2010/main" val="0"/>
                </a:ext>
              </a:extLst>
            </a:blip>
            <a:srcRect/>
            <a:stretch>
              <a:fillRect/>
            </a:stretch>
          </p:blipFill>
          <p:spPr bwMode="auto">
            <a:xfrm>
              <a:off x="6569237" y="4828141"/>
              <a:ext cx="1109086" cy="226674"/>
            </a:xfrm>
            <a:prstGeom prst="rect">
              <a:avLst/>
            </a:prstGeom>
            <a:noFill/>
            <a:ln>
              <a:noFill/>
            </a:ln>
          </p:spPr>
        </p:pic>
        <p:pic>
          <p:nvPicPr>
            <p:cNvPr id="54" name="Picture 6" descr="C:\Storage\Projectline\Online Services\0365 Launch _Blogs &amp; CE\Nimbulus Consulting\Nimbulus-Logo.jpg"/>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6557903" y="4290200"/>
              <a:ext cx="1092895" cy="36429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New Belgium Brewing"/>
            <p:cNvPicPr>
              <a:picLocks noChangeAspect="1"/>
            </p:cNvPicPr>
            <p:nvPr/>
          </p:nvPicPr>
          <p:blipFill>
            <a:blip r:embed="rId81">
              <a:extLst>
                <a:ext uri="{28A0092B-C50C-407E-A947-70E740481C1C}">
                  <a14:useLocalDpi xmlns:a14="http://schemas.microsoft.com/office/drawing/2010/main" val="0"/>
                </a:ext>
              </a:extLst>
            </a:blip>
            <a:srcRect/>
            <a:stretch>
              <a:fillRect/>
            </a:stretch>
          </p:blipFill>
          <p:spPr bwMode="auto">
            <a:xfrm>
              <a:off x="4818220" y="4275323"/>
              <a:ext cx="769074" cy="769074"/>
            </a:xfrm>
            <a:prstGeom prst="rect">
              <a:avLst/>
            </a:prstGeom>
            <a:noFill/>
            <a:ln>
              <a:noFill/>
            </a:ln>
          </p:spPr>
        </p:pic>
        <p:pic>
          <p:nvPicPr>
            <p:cNvPr id="56" name="Picture 55" descr="MedcoEnergi Internasional"/>
            <p:cNvPicPr>
              <a:picLocks noChangeAspect="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9697305" y="3529894"/>
              <a:ext cx="967144" cy="763137"/>
            </a:xfrm>
            <a:prstGeom prst="rect">
              <a:avLst/>
            </a:prstGeom>
            <a:noFill/>
            <a:ln>
              <a:noFill/>
            </a:ln>
          </p:spPr>
        </p:pic>
        <p:pic>
          <p:nvPicPr>
            <p:cNvPr id="57" name="Picture 56" descr="C:\Users\Tracey\AppData\Local\Microsoft\Windows\Temporary Internet Files\Content.Word\Nintex_Logo_Slogan_72dpi_RGB_700px_Trans.png"/>
            <p:cNvPicPr>
              <a:picLocks noChangeAspect="1"/>
            </p:cNvPicPr>
            <p:nvPr/>
          </p:nvPicPr>
          <p:blipFill>
            <a:blip r:embed="rId83" cstate="print">
              <a:extLst>
                <a:ext uri="{28A0092B-C50C-407E-A947-70E740481C1C}">
                  <a14:useLocalDpi xmlns:a14="http://schemas.microsoft.com/office/drawing/2010/main" val="0"/>
                </a:ext>
              </a:extLst>
            </a:blip>
            <a:srcRect/>
            <a:stretch>
              <a:fillRect/>
            </a:stretch>
          </p:blipFill>
          <p:spPr bwMode="auto">
            <a:xfrm>
              <a:off x="6543465" y="5463789"/>
              <a:ext cx="1416715" cy="380489"/>
            </a:xfrm>
            <a:prstGeom prst="rect">
              <a:avLst/>
            </a:prstGeom>
            <a:noFill/>
            <a:ln>
              <a:noFill/>
            </a:ln>
          </p:spPr>
        </p:pic>
        <p:pic>
          <p:nvPicPr>
            <p:cNvPr id="58" name="Picture 2" descr="ANd9GcQldV4zP7IOdtHA182N_fDe5sFC99_fjvLUteMOcnGSKrydp-ZX"/>
            <p:cNvPicPr>
              <a:picLocks noChangeAspect="1" noChangeArrowheads="1"/>
            </p:cNvPicPr>
            <p:nvPr/>
          </p:nvPicPr>
          <p:blipFill>
            <a:blip r:embed="rId84"/>
            <a:srcRect/>
            <a:stretch>
              <a:fillRect/>
            </a:stretch>
          </p:blipFill>
          <p:spPr bwMode="auto">
            <a:xfrm>
              <a:off x="8272533" y="3531895"/>
              <a:ext cx="989125" cy="917068"/>
            </a:xfrm>
            <a:prstGeom prst="rect">
              <a:avLst/>
            </a:prstGeom>
            <a:noFill/>
            <a:ln w="9525">
              <a:noFill/>
              <a:miter lim="800000"/>
              <a:headEnd/>
              <a:tailEnd/>
            </a:ln>
          </p:spPr>
        </p:pic>
        <p:pic>
          <p:nvPicPr>
            <p:cNvPr id="59" name="Picture 58"/>
            <p:cNvPicPr>
              <a:picLocks noChangeAspect="1" noChangeArrowheads="1"/>
            </p:cNvPicPr>
            <p:nvPr/>
          </p:nvPicPr>
          <p:blipFill>
            <a:blip r:embed="rId85">
              <a:extLst>
                <a:ext uri="{28A0092B-C50C-407E-A947-70E740481C1C}">
                  <a14:useLocalDpi xmlns:a14="http://schemas.microsoft.com/office/drawing/2010/main" val="0"/>
                </a:ext>
              </a:extLst>
            </a:blip>
            <a:stretch>
              <a:fillRect/>
            </a:stretch>
          </p:blipFill>
          <p:spPr bwMode="auto">
            <a:xfrm>
              <a:off x="10826141" y="1768456"/>
              <a:ext cx="1275853" cy="349726"/>
            </a:xfrm>
            <a:prstGeom prst="rect">
              <a:avLst/>
            </a:prstGeom>
            <a:noFill/>
          </p:spPr>
        </p:pic>
        <p:pic>
          <p:nvPicPr>
            <p:cNvPr id="60" name="Picture 59" descr="C:\Users\v-annlit\Pictures\BPOS Logos\iSS World.jpg"/>
            <p:cNvPicPr>
              <a:picLocks noChangeAspect="1" noChangeArrowheads="1"/>
            </p:cNvPicPr>
            <p:nvPr/>
          </p:nvPicPr>
          <p:blipFill rotWithShape="1">
            <a:blip r:embed="rId86">
              <a:extLst>
                <a:ext uri="{28A0092B-C50C-407E-A947-70E740481C1C}">
                  <a14:useLocalDpi xmlns:a14="http://schemas.microsoft.com/office/drawing/2010/main" val="0"/>
                </a:ext>
              </a:extLst>
            </a:blip>
            <a:srcRect l="21699" r="19706" b="-1116"/>
            <a:stretch/>
          </p:blipFill>
          <p:spPr bwMode="auto">
            <a:xfrm>
              <a:off x="9680984" y="2643646"/>
              <a:ext cx="948718" cy="45021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descr="lg_HAG_sm"/>
            <p:cNvPicPr>
              <a:picLocks noChangeAspect="1" noChangeArrowheads="1"/>
            </p:cNvPicPr>
            <p:nvPr/>
          </p:nvPicPr>
          <p:blipFill>
            <a:blip r:embed="rId87"/>
            <a:srcRect/>
            <a:stretch>
              <a:fillRect/>
            </a:stretch>
          </p:blipFill>
          <p:spPr bwMode="auto">
            <a:xfrm>
              <a:off x="9571740" y="1700586"/>
              <a:ext cx="971462" cy="423557"/>
            </a:xfrm>
            <a:prstGeom prst="rect">
              <a:avLst/>
            </a:prstGeom>
            <a:noFill/>
            <a:ln w="9525">
              <a:noFill/>
              <a:miter lim="800000"/>
              <a:headEnd/>
              <a:tailEnd/>
            </a:ln>
          </p:spPr>
        </p:pic>
        <p:pic>
          <p:nvPicPr>
            <p:cNvPr id="62" name="Picture 61" descr="C:\Users\Tracey--Laptop\Documents\lavipharm logo.gif"/>
            <p:cNvPicPr>
              <a:picLocks noChangeAspect="1"/>
            </p:cNvPicPr>
            <p:nvPr/>
          </p:nvPicPr>
          <p:blipFill>
            <a:blip r:embed="rId88">
              <a:extLst>
                <a:ext uri="{28A0092B-C50C-407E-A947-70E740481C1C}">
                  <a14:useLocalDpi xmlns:a14="http://schemas.microsoft.com/office/drawing/2010/main" val="0"/>
                </a:ext>
              </a:extLst>
            </a:blip>
            <a:srcRect/>
            <a:stretch>
              <a:fillRect/>
            </a:stretch>
          </p:blipFill>
          <p:spPr bwMode="auto">
            <a:xfrm>
              <a:off x="686500" y="3523077"/>
              <a:ext cx="1785061" cy="488160"/>
            </a:xfrm>
            <a:prstGeom prst="rect">
              <a:avLst/>
            </a:prstGeom>
            <a:noFill/>
            <a:ln>
              <a:noFill/>
            </a:ln>
          </p:spPr>
        </p:pic>
        <p:pic>
          <p:nvPicPr>
            <p:cNvPr id="63" name="Picture 3"/>
            <p:cNvPicPr>
              <a:picLocks noChangeAspect="1" noChangeArrowheads="1"/>
            </p:cNvPicPr>
            <p:nvPr/>
          </p:nvPicPr>
          <p:blipFill>
            <a:blip r:embed="rId89"/>
            <a:srcRect/>
            <a:stretch>
              <a:fillRect/>
            </a:stretch>
          </p:blipFill>
          <p:spPr bwMode="auto">
            <a:xfrm>
              <a:off x="6543465" y="2539765"/>
              <a:ext cx="1297711" cy="623355"/>
            </a:xfrm>
            <a:prstGeom prst="rect">
              <a:avLst/>
            </a:prstGeom>
            <a:noFill/>
            <a:ln w="9525">
              <a:noFill/>
              <a:miter lim="800000"/>
              <a:headEnd/>
              <a:tailEnd/>
            </a:ln>
          </p:spPr>
        </p:pic>
        <p:pic>
          <p:nvPicPr>
            <p:cNvPr id="64" name="Picture 2" descr="kallistratos logo"/>
            <p:cNvPicPr>
              <a:picLocks noChangeAspect="1" noChangeArrowheads="1"/>
            </p:cNvPicPr>
            <p:nvPr/>
          </p:nvPicPr>
          <p:blipFill>
            <a:blip r:embed="rId90"/>
            <a:srcRect/>
            <a:stretch>
              <a:fillRect/>
            </a:stretch>
          </p:blipFill>
          <p:spPr bwMode="auto">
            <a:xfrm>
              <a:off x="10826141" y="2474665"/>
              <a:ext cx="914793" cy="615259"/>
            </a:xfrm>
            <a:prstGeom prst="rect">
              <a:avLst/>
            </a:prstGeom>
            <a:noFill/>
            <a:ln w="9525">
              <a:noFill/>
              <a:miter lim="800000"/>
              <a:headEnd/>
              <a:tailEnd/>
            </a:ln>
          </p:spPr>
        </p:pic>
        <p:pic>
          <p:nvPicPr>
            <p:cNvPr id="65" name="Picture 64" descr="KonicaMinolta.jpg"/>
            <p:cNvPicPr>
              <a:picLocks noChangeAspect="1"/>
            </p:cNvPicPr>
            <p:nvPr/>
          </p:nvPicPr>
          <p:blipFill>
            <a:blip r:embed="rId91"/>
            <a:stretch>
              <a:fillRect/>
            </a:stretch>
          </p:blipFill>
          <p:spPr>
            <a:xfrm>
              <a:off x="2620435" y="3510604"/>
              <a:ext cx="939080" cy="542400"/>
            </a:xfrm>
            <a:prstGeom prst="rect">
              <a:avLst/>
            </a:prstGeom>
          </p:spPr>
        </p:pic>
        <p:pic>
          <p:nvPicPr>
            <p:cNvPr id="66" name="Picture 65" descr="KOON-LOGO.png"/>
            <p:cNvPicPr>
              <a:picLocks noChangeAspect="1"/>
            </p:cNvPicPr>
            <p:nvPr/>
          </p:nvPicPr>
          <p:blipFill>
            <a:blip r:embed="rId92" cstate="print"/>
            <a:stretch>
              <a:fillRect/>
            </a:stretch>
          </p:blipFill>
          <p:spPr>
            <a:xfrm>
              <a:off x="5246747" y="3449982"/>
              <a:ext cx="1011782" cy="610460"/>
            </a:xfrm>
            <a:prstGeom prst="rect">
              <a:avLst/>
            </a:prstGeom>
          </p:spPr>
        </p:pic>
        <p:pic>
          <p:nvPicPr>
            <p:cNvPr id="67" name="Picture 66" descr="logo naumac groot.png"/>
            <p:cNvPicPr>
              <a:picLocks noChangeAspect="1"/>
            </p:cNvPicPr>
            <p:nvPr/>
          </p:nvPicPr>
          <p:blipFill>
            <a:blip r:embed="rId93" cstate="print"/>
            <a:stretch>
              <a:fillRect/>
            </a:stretch>
          </p:blipFill>
          <p:spPr>
            <a:xfrm>
              <a:off x="2645516" y="4418856"/>
              <a:ext cx="1907763" cy="516512"/>
            </a:xfrm>
            <a:prstGeom prst="rect">
              <a:avLst/>
            </a:prstGeom>
          </p:spPr>
        </p:pic>
        <p:pic>
          <p:nvPicPr>
            <p:cNvPr id="68" name="Picture 2" descr="Lantmännens logotyp"/>
            <p:cNvPicPr>
              <a:picLocks noChangeAspect="1" noChangeArrowheads="1"/>
            </p:cNvPicPr>
            <p:nvPr/>
          </p:nvPicPr>
          <p:blipFill>
            <a:blip r:embed="rId94"/>
            <a:srcRect/>
            <a:stretch>
              <a:fillRect/>
            </a:stretch>
          </p:blipFill>
          <p:spPr bwMode="auto">
            <a:xfrm>
              <a:off x="3785627" y="3519559"/>
              <a:ext cx="1149563" cy="485731"/>
            </a:xfrm>
            <a:prstGeom prst="rect">
              <a:avLst/>
            </a:prstGeom>
            <a:noFill/>
            <a:ln w="9525">
              <a:noFill/>
              <a:miter lim="800000"/>
              <a:headEnd/>
              <a:tailEnd/>
            </a:ln>
          </p:spPr>
        </p:pic>
        <p:pic>
          <p:nvPicPr>
            <p:cNvPr id="69" name="Picture 2" descr="NBG"/>
            <p:cNvPicPr>
              <a:picLocks noChangeAspect="1" noChangeArrowheads="1"/>
            </p:cNvPicPr>
            <p:nvPr/>
          </p:nvPicPr>
          <p:blipFill>
            <a:blip r:embed="rId95"/>
            <a:srcRect/>
            <a:stretch>
              <a:fillRect/>
            </a:stretch>
          </p:blipFill>
          <p:spPr bwMode="auto">
            <a:xfrm>
              <a:off x="9695329" y="5130445"/>
              <a:ext cx="1246709" cy="850029"/>
            </a:xfrm>
            <a:prstGeom prst="rect">
              <a:avLst/>
            </a:prstGeom>
            <a:noFill/>
            <a:ln w="9525">
              <a:noFill/>
              <a:miter lim="800000"/>
              <a:headEnd/>
              <a:tailEnd/>
            </a:ln>
          </p:spPr>
        </p:pic>
        <p:pic>
          <p:nvPicPr>
            <p:cNvPr id="70" name="Picture 69"/>
            <p:cNvPicPr>
              <a:picLocks noChangeAspect="1"/>
            </p:cNvPicPr>
            <p:nvPr/>
          </p:nvPicPr>
          <p:blipFill>
            <a:blip r:embed="rId96">
              <a:extLst>
                <a:ext uri="{28A0092B-C50C-407E-A947-70E740481C1C}">
                  <a14:useLocalDpi xmlns:a14="http://schemas.microsoft.com/office/drawing/2010/main" val="0"/>
                </a:ext>
              </a:extLst>
            </a:blip>
            <a:stretch>
              <a:fillRect/>
            </a:stretch>
          </p:blipFill>
          <p:spPr>
            <a:xfrm>
              <a:off x="10980778" y="3415394"/>
              <a:ext cx="854886" cy="635180"/>
            </a:xfrm>
            <a:prstGeom prst="rect">
              <a:avLst/>
            </a:prstGeom>
          </p:spPr>
        </p:pic>
        <p:pic>
          <p:nvPicPr>
            <p:cNvPr id="71" name="Picture 70" descr="Naturally Me logo"/>
            <p:cNvPicPr/>
            <p:nvPr/>
          </p:nvPicPr>
          <p:blipFill>
            <a:blip r:embed="rId97">
              <a:extLst>
                <a:ext uri="{28A0092B-C50C-407E-A947-70E740481C1C}">
                  <a14:useLocalDpi xmlns:a14="http://schemas.microsoft.com/office/drawing/2010/main" val="0"/>
                </a:ext>
              </a:extLst>
            </a:blip>
            <a:srcRect/>
            <a:stretch>
              <a:fillRect/>
            </a:stretch>
          </p:blipFill>
          <p:spPr bwMode="auto">
            <a:xfrm>
              <a:off x="692500" y="4336039"/>
              <a:ext cx="1709773" cy="647641"/>
            </a:xfrm>
            <a:prstGeom prst="rect">
              <a:avLst/>
            </a:prstGeom>
            <a:noFill/>
            <a:ln>
              <a:noFill/>
            </a:ln>
          </p:spPr>
        </p:pic>
        <p:pic>
          <p:nvPicPr>
            <p:cNvPr id="72" name="Picture 71"/>
            <p:cNvPicPr>
              <a:picLocks noChangeAspect="1"/>
            </p:cNvPicPr>
            <p:nvPr/>
          </p:nvPicPr>
          <p:blipFill rotWithShape="1">
            <a:blip r:embed="rId98">
              <a:extLst>
                <a:ext uri="{28A0092B-C50C-407E-A947-70E740481C1C}">
                  <a14:useLocalDpi xmlns:a14="http://schemas.microsoft.com/office/drawing/2010/main" val="0"/>
                </a:ext>
              </a:extLst>
            </a:blip>
            <a:srcRect l="11144" t="5445" r="12250" b="13435"/>
            <a:stretch/>
          </p:blipFill>
          <p:spPr>
            <a:xfrm>
              <a:off x="8314364" y="1667686"/>
              <a:ext cx="952576" cy="775441"/>
            </a:xfrm>
            <a:prstGeom prst="rect">
              <a:avLst/>
            </a:prstGeom>
          </p:spPr>
        </p:pic>
        <p:pic>
          <p:nvPicPr>
            <p:cNvPr id="73" name="Picture 72"/>
            <p:cNvPicPr>
              <a:picLocks noChangeAspect="1"/>
            </p:cNvPicPr>
            <p:nvPr/>
          </p:nvPicPr>
          <p:blipFill>
            <a:blip r:embed="rId99">
              <a:extLst>
                <a:ext uri="{28A0092B-C50C-407E-A947-70E740481C1C}">
                  <a14:useLocalDpi xmlns:a14="http://schemas.microsoft.com/office/drawing/2010/main" val="0"/>
                </a:ext>
              </a:extLst>
            </a:blip>
            <a:stretch>
              <a:fillRect/>
            </a:stretch>
          </p:blipFill>
          <p:spPr>
            <a:xfrm>
              <a:off x="3594662" y="2585108"/>
              <a:ext cx="1502531" cy="491270"/>
            </a:xfrm>
            <a:prstGeom prst="rect">
              <a:avLst/>
            </a:prstGeom>
          </p:spPr>
        </p:pic>
        <p:pic>
          <p:nvPicPr>
            <p:cNvPr id="74" name="Picture 73" descr="gitp_small.gif"/>
            <p:cNvPicPr>
              <a:picLocks noChangeAspect="1"/>
            </p:cNvPicPr>
            <p:nvPr/>
          </p:nvPicPr>
          <p:blipFill>
            <a:blip r:embed="rId100"/>
            <a:stretch>
              <a:fillRect/>
            </a:stretch>
          </p:blipFill>
          <p:spPr>
            <a:xfrm>
              <a:off x="5312242" y="1729822"/>
              <a:ext cx="906698" cy="510017"/>
            </a:xfrm>
            <a:prstGeom prst="rect">
              <a:avLst/>
            </a:prstGeom>
          </p:spPr>
        </p:pic>
        <p:pic>
          <p:nvPicPr>
            <p:cNvPr id="75" name="Picture 74"/>
            <p:cNvPicPr>
              <a:picLocks noChangeAspect="1"/>
            </p:cNvPicPr>
            <p:nvPr/>
          </p:nvPicPr>
          <p:blipFill>
            <a:blip r:embed="rId101" cstate="print">
              <a:extLst>
                <a:ext uri="{28A0092B-C50C-407E-A947-70E740481C1C}">
                  <a14:useLocalDpi xmlns:a14="http://schemas.microsoft.com/office/drawing/2010/main" val="0"/>
                </a:ext>
              </a:extLst>
            </a:blip>
            <a:stretch>
              <a:fillRect/>
            </a:stretch>
          </p:blipFill>
          <p:spPr>
            <a:xfrm>
              <a:off x="3756269" y="1729822"/>
              <a:ext cx="1243471" cy="651171"/>
            </a:xfrm>
            <a:prstGeom prst="rect">
              <a:avLst/>
            </a:prstGeom>
          </p:spPr>
        </p:pic>
        <p:pic>
          <p:nvPicPr>
            <p:cNvPr id="76" name="Picture 75" descr="Free Record Shop.jpg"/>
            <p:cNvPicPr>
              <a:picLocks noChangeAspect="1"/>
            </p:cNvPicPr>
            <p:nvPr/>
          </p:nvPicPr>
          <p:blipFill>
            <a:blip r:embed="rId102"/>
            <a:stretch>
              <a:fillRect/>
            </a:stretch>
          </p:blipFill>
          <p:spPr>
            <a:xfrm>
              <a:off x="2719647" y="1744069"/>
              <a:ext cx="718882" cy="738311"/>
            </a:xfrm>
            <a:prstGeom prst="rect">
              <a:avLst/>
            </a:prstGeom>
          </p:spPr>
        </p:pic>
        <p:pic>
          <p:nvPicPr>
            <p:cNvPr id="77" name="Picture 3" descr="C:\Users\Jane\Dropbox\Evidence\Logos\flashboard_logo_lowres_R.jpg"/>
            <p:cNvPicPr>
              <a:picLocks noChangeAspect="1" noChangeArrowheads="1"/>
            </p:cNvPicPr>
            <p:nvPr/>
          </p:nvPicPr>
          <p:blipFill>
            <a:blip r:embed="rId103">
              <a:extLst>
                <a:ext uri="{28A0092B-C50C-407E-A947-70E740481C1C}">
                  <a14:useLocalDpi xmlns:a14="http://schemas.microsoft.com/office/drawing/2010/main" val="0"/>
                </a:ext>
              </a:extLst>
            </a:blip>
            <a:srcRect/>
            <a:stretch>
              <a:fillRect/>
            </a:stretch>
          </p:blipFill>
          <p:spPr bwMode="auto">
            <a:xfrm>
              <a:off x="683013" y="1751846"/>
              <a:ext cx="1713918" cy="387549"/>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7"/>
            <p:cNvPicPr/>
            <p:nvPr/>
          </p:nvPicPr>
          <p:blipFill>
            <a:blip r:embed="rId104" cstate="print">
              <a:extLst>
                <a:ext uri="{28A0092B-C50C-407E-A947-70E740481C1C}">
                  <a14:useLocalDpi xmlns:a14="http://schemas.microsoft.com/office/drawing/2010/main" val="0"/>
                </a:ext>
              </a:extLst>
            </a:blip>
            <a:stretch>
              <a:fillRect/>
            </a:stretch>
          </p:blipFill>
          <p:spPr>
            <a:xfrm>
              <a:off x="5286337" y="2417157"/>
              <a:ext cx="932603" cy="891167"/>
            </a:xfrm>
            <a:prstGeom prst="rect">
              <a:avLst/>
            </a:prstGeom>
          </p:spPr>
        </p:pic>
        <p:pic>
          <p:nvPicPr>
            <p:cNvPr id="79" name="Picture 1"/>
            <p:cNvPicPr>
              <a:picLocks noChangeAspect="1"/>
            </p:cNvPicPr>
            <p:nvPr/>
          </p:nvPicPr>
          <p:blipFill>
            <a:blip r:embed="rId105">
              <a:extLst>
                <a:ext uri="{28A0092B-C50C-407E-A947-70E740481C1C}">
                  <a14:useLocalDpi xmlns:a14="http://schemas.microsoft.com/office/drawing/2010/main" val="0"/>
                </a:ext>
              </a:extLst>
            </a:blip>
            <a:srcRect/>
            <a:stretch>
              <a:fillRect/>
            </a:stretch>
          </p:blipFill>
          <p:spPr bwMode="auto">
            <a:xfrm>
              <a:off x="6541982" y="3510604"/>
              <a:ext cx="1358698" cy="48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9" descr="Plunket.JPG"/>
            <p:cNvPicPr>
              <a:picLocks noChangeAspect="1"/>
            </p:cNvPicPr>
            <p:nvPr/>
          </p:nvPicPr>
          <p:blipFill>
            <a:blip r:embed="rId106"/>
            <a:stretch>
              <a:fillRect/>
            </a:stretch>
          </p:blipFill>
          <p:spPr>
            <a:xfrm>
              <a:off x="728778" y="5262592"/>
              <a:ext cx="1476622" cy="660222"/>
            </a:xfrm>
            <a:prstGeom prst="rect">
              <a:avLst/>
            </a:prstGeom>
          </p:spPr>
        </p:pic>
        <p:pic>
          <p:nvPicPr>
            <p:cNvPr id="81" name="Picture 2" descr="C:\Users\v-jamor\Dropbox\Evidence (1)\Logos\logo Provident.jpg"/>
            <p:cNvPicPr>
              <a:picLocks noChangeAspect="1" noChangeArrowheads="1"/>
            </p:cNvPicPr>
            <p:nvPr/>
          </p:nvPicPr>
          <p:blipFill>
            <a:blip r:embed="rId107">
              <a:extLst>
                <a:ext uri="{28A0092B-C50C-407E-A947-70E740481C1C}">
                  <a14:useLocalDpi xmlns:a14="http://schemas.microsoft.com/office/drawing/2010/main" val="0"/>
                </a:ext>
              </a:extLst>
            </a:blip>
            <a:srcRect/>
            <a:stretch>
              <a:fillRect/>
            </a:stretch>
          </p:blipFill>
          <p:spPr bwMode="auto">
            <a:xfrm>
              <a:off x="8027535" y="4598417"/>
              <a:ext cx="1398905" cy="313614"/>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descr="C:\Users\Anita\Dropbox\Office 365 Evidence - ZG\Logos\redwood_global_logo_rgb.jpg"/>
            <p:cNvPicPr>
              <a:picLocks noChangeAspect="1" noChangeArrowheads="1"/>
            </p:cNvPicPr>
            <p:nvPr/>
          </p:nvPicPr>
          <p:blipFill>
            <a:blip r:embed="rId108"/>
            <a:srcRect/>
            <a:stretch>
              <a:fillRect/>
            </a:stretch>
          </p:blipFill>
          <p:spPr bwMode="auto">
            <a:xfrm>
              <a:off x="8197499" y="5103171"/>
              <a:ext cx="1109086" cy="896142"/>
            </a:xfrm>
            <a:prstGeom prst="rect">
              <a:avLst/>
            </a:prstGeom>
            <a:noFill/>
          </p:spPr>
        </p:pic>
        <p:pic>
          <p:nvPicPr>
            <p:cNvPr id="83" name="Picture 25" descr="HF_logo_main.jpg"/>
            <p:cNvPicPr>
              <a:picLocks noChangeAspect="1" noChangeArrowheads="1"/>
            </p:cNvPicPr>
            <p:nvPr/>
          </p:nvPicPr>
          <p:blipFill>
            <a:blip r:embed="rId109">
              <a:extLst>
                <a:ext uri="{28A0092B-C50C-407E-A947-70E740481C1C}">
                  <a14:useLocalDpi xmlns:a14="http://schemas.microsoft.com/office/drawing/2010/main" val="0"/>
                </a:ext>
              </a:extLst>
            </a:blip>
            <a:srcRect/>
            <a:stretch>
              <a:fillRect/>
            </a:stretch>
          </p:blipFill>
          <p:spPr bwMode="auto">
            <a:xfrm>
              <a:off x="683012" y="2588944"/>
              <a:ext cx="1664517" cy="63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2" descr="C:\Storage\Projectline\Office Managed + O365\Assets\HSS.png"/>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2633730" y="2605127"/>
              <a:ext cx="777169" cy="666145"/>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Storage\Projectline\Office Managed + O365\Assets\Qurrent.jpg"/>
            <p:cNvPicPr>
              <a:picLocks noChangeAspect="1" noChangeArrowheads="1"/>
            </p:cNvPicPr>
            <p:nvPr/>
          </p:nvPicPr>
          <p:blipFill>
            <a:blip r:embed="rId111">
              <a:extLst>
                <a:ext uri="{28A0092B-C50C-407E-A947-70E740481C1C}">
                  <a14:useLocalDpi xmlns:a14="http://schemas.microsoft.com/office/drawing/2010/main" val="0"/>
                </a:ext>
              </a:extLst>
            </a:blip>
            <a:srcRect/>
            <a:stretch>
              <a:fillRect/>
            </a:stretch>
          </p:blipFill>
          <p:spPr bwMode="auto">
            <a:xfrm>
              <a:off x="4830709" y="5284100"/>
              <a:ext cx="1165754" cy="777169"/>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 descr="C:\Storage\Projectline\Office Managed + O365\Assets\Hansae.jpg"/>
            <p:cNvPicPr>
              <a:picLocks noChangeAspect="1" noChangeArrowheads="1"/>
            </p:cNvPicPr>
            <p:nvPr/>
          </p:nvPicPr>
          <p:blipFill>
            <a:blip r:embed="rId112">
              <a:extLst>
                <a:ext uri="{28A0092B-C50C-407E-A947-70E740481C1C}">
                  <a14:useLocalDpi xmlns:a14="http://schemas.microsoft.com/office/drawing/2010/main" val="0"/>
                </a:ext>
              </a:extLst>
            </a:blip>
            <a:srcRect/>
            <a:stretch>
              <a:fillRect/>
            </a:stretch>
          </p:blipFill>
          <p:spPr bwMode="auto">
            <a:xfrm>
              <a:off x="6494918" y="1684164"/>
              <a:ext cx="1476622" cy="553733"/>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6" descr="C:\Users\Anita\Dropbox\Office 365 Evidence - ZG\Logos\Irish School of Motoring.jpg"/>
            <p:cNvPicPr/>
            <p:nvPr/>
          </p:nvPicPr>
          <p:blipFill>
            <a:blip r:embed="rId113" cstate="print">
              <a:extLst>
                <a:ext uri="{28A0092B-C50C-407E-A947-70E740481C1C}">
                  <a14:useLocalDpi xmlns:a14="http://schemas.microsoft.com/office/drawing/2010/main" val="0"/>
                </a:ext>
              </a:extLst>
            </a:blip>
            <a:srcRect/>
            <a:stretch>
              <a:fillRect/>
            </a:stretch>
          </p:blipFill>
          <p:spPr bwMode="auto">
            <a:xfrm>
              <a:off x="8287134" y="2605127"/>
              <a:ext cx="1195436" cy="703197"/>
            </a:xfrm>
            <a:prstGeom prst="rect">
              <a:avLst/>
            </a:prstGeom>
            <a:noFill/>
            <a:ln>
              <a:noFill/>
            </a:ln>
          </p:spPr>
        </p:pic>
        <p:pic>
          <p:nvPicPr>
            <p:cNvPr id="88" name="Picture 87"/>
            <p:cNvPicPr>
              <a:picLocks noChangeAspect="1" noChangeArrowheads="1"/>
            </p:cNvPicPr>
            <p:nvPr/>
          </p:nvPicPr>
          <p:blipFill>
            <a:blip r:embed="rId114">
              <a:extLst>
                <a:ext uri="{28A0092B-C50C-407E-A947-70E740481C1C}">
                  <a14:useLocalDpi xmlns:a14="http://schemas.microsoft.com/office/drawing/2010/main" val="0"/>
                </a:ext>
              </a:extLst>
            </a:blip>
            <a:stretch>
              <a:fillRect/>
            </a:stretch>
          </p:blipFill>
          <p:spPr bwMode="auto">
            <a:xfrm>
              <a:off x="2643411" y="5284100"/>
              <a:ext cx="1832207" cy="62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Title 2"/>
          <p:cNvSpPr>
            <a:spLocks noGrp="1"/>
          </p:cNvSpPr>
          <p:nvPr>
            <p:ph type="title"/>
          </p:nvPr>
        </p:nvSpPr>
        <p:spPr/>
        <p:txBody>
          <a:bodyPr/>
          <a:lstStyle/>
          <a:p>
            <a:r>
              <a:rPr lang="en-US" dirty="0" smtClean="0"/>
              <a:t>Office 365 Is Ready for You</a:t>
            </a:r>
            <a:endParaRPr lang="en-US" dirty="0"/>
          </a:p>
        </p:txBody>
      </p:sp>
      <p:grpSp>
        <p:nvGrpSpPr>
          <p:cNvPr id="384" name="Group 383"/>
          <p:cNvGrpSpPr/>
          <p:nvPr/>
        </p:nvGrpSpPr>
        <p:grpSpPr>
          <a:xfrm>
            <a:off x="380745" y="1592262"/>
            <a:ext cx="11619212" cy="4725708"/>
            <a:chOff x="284388" y="1729503"/>
            <a:chExt cx="11619212" cy="4725708"/>
          </a:xfrm>
        </p:grpSpPr>
        <p:pic>
          <p:nvPicPr>
            <p:cNvPr id="385" name="Picture 3" descr="Content and C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739" y="5935662"/>
              <a:ext cx="1671629" cy="395913"/>
            </a:xfrm>
            <a:prstGeom prst="rect">
              <a:avLst/>
            </a:prstGeom>
            <a:noFill/>
            <a:extLst>
              <a:ext uri="{909E8E84-426E-40DD-AFC4-6F175D3DCCD1}">
                <a14:hiddenFill xmlns:a14="http://schemas.microsoft.com/office/drawing/2010/main">
                  <a:solidFill>
                    <a:srgbClr val="FFFFFF"/>
                  </a:solidFill>
                </a14:hiddenFill>
              </a:ext>
            </a:extLst>
          </p:spPr>
        </p:pic>
        <p:pic>
          <p:nvPicPr>
            <p:cNvPr id="386" name="Picture 2" descr="C:\Storage\Projectline\Online Services\0365 Launch _Blogs &amp; CE\Digital Dragonfly\Digital Dragonfly Logo.jpg"/>
            <p:cNvPicPr>
              <a:picLocks noChangeAspect="1" noChangeArrowheads="1"/>
            </p:cNvPicPr>
            <p:nvPr/>
          </p:nvPicPr>
          <p:blipFill rotWithShape="1">
            <a:blip r:embed="rId3">
              <a:extLst>
                <a:ext uri="{28A0092B-C50C-407E-A947-70E740481C1C}">
                  <a14:useLocalDpi xmlns:a14="http://schemas.microsoft.com/office/drawing/2010/main" val="0"/>
                </a:ext>
              </a:extLst>
            </a:blip>
            <a:srcRect l="8182" t="11274" r="12461" b="16573"/>
            <a:stretch/>
          </p:blipFill>
          <p:spPr bwMode="auto">
            <a:xfrm>
              <a:off x="10632560" y="4796923"/>
              <a:ext cx="1271040" cy="922180"/>
            </a:xfrm>
            <a:prstGeom prst="rect">
              <a:avLst/>
            </a:prstGeom>
            <a:noFill/>
            <a:extLst>
              <a:ext uri="{909E8E84-426E-40DD-AFC4-6F175D3DCCD1}">
                <a14:hiddenFill xmlns:a14="http://schemas.microsoft.com/office/drawing/2010/main">
                  <a:solidFill>
                    <a:srgbClr val="FFFFFF"/>
                  </a:solidFill>
                </a14:hiddenFill>
              </a:ext>
            </a:extLst>
          </p:spPr>
        </p:pic>
        <p:pic>
          <p:nvPicPr>
            <p:cNvPr id="387" name="Picture 3" descr="C:\Storage\Projectline\Online Services\0365 Launch _Blogs &amp; CE\C&amp;I Engineering\Case Study\CnI_CompanyLogo_Mai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4837" y="3279640"/>
              <a:ext cx="638315" cy="768879"/>
            </a:xfrm>
            <a:prstGeom prst="rect">
              <a:avLst/>
            </a:prstGeom>
            <a:noFill/>
            <a:extLst>
              <a:ext uri="{909E8E84-426E-40DD-AFC4-6F175D3DCCD1}">
                <a14:hiddenFill xmlns:a14="http://schemas.microsoft.com/office/drawing/2010/main">
                  <a:solidFill>
                    <a:srgbClr val="FFFFFF"/>
                  </a:solidFill>
                </a14:hiddenFill>
              </a:ext>
            </a:extLst>
          </p:spPr>
        </p:pic>
        <p:pic>
          <p:nvPicPr>
            <p:cNvPr id="388" name="Picture 4" descr="C:\Storage\Projectline\Online Services\0365 Launch _Blogs &amp; CE\BlueEdge Consulting\BlueEdge Logo_5.11.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8328" y="2566069"/>
              <a:ext cx="2020641" cy="321769"/>
            </a:xfrm>
            <a:prstGeom prst="rect">
              <a:avLst/>
            </a:prstGeom>
            <a:noFill/>
            <a:extLst>
              <a:ext uri="{909E8E84-426E-40DD-AFC4-6F175D3DCCD1}">
                <a14:hiddenFill xmlns:a14="http://schemas.microsoft.com/office/drawing/2010/main">
                  <a:solidFill>
                    <a:srgbClr val="FFFFFF"/>
                  </a:solidFill>
                </a14:hiddenFill>
              </a:ext>
            </a:extLst>
          </p:spPr>
        </p:pic>
        <p:pic>
          <p:nvPicPr>
            <p:cNvPr id="389" name="Picture 2" descr="DLRPS_LOGO_4inx4is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8131" y="3369391"/>
              <a:ext cx="598472" cy="58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0" name="Picture 389" descr="C:\Users\Jane\Documents\Jane\Microsoft\ESL Industries\ESL logo.jpg"/>
            <p:cNvPicPr>
              <a:picLocks noChangeAspect="1"/>
            </p:cNvPicPr>
            <p:nvPr/>
          </p:nvPicPr>
          <p:blipFill>
            <a:blip r:embed="rId7" cstate="print"/>
            <a:srcRect/>
            <a:stretch>
              <a:fillRect/>
            </a:stretch>
          </p:blipFill>
          <p:spPr bwMode="auto">
            <a:xfrm>
              <a:off x="341179" y="4468897"/>
              <a:ext cx="1171454" cy="395320"/>
            </a:xfrm>
            <a:prstGeom prst="rect">
              <a:avLst/>
            </a:prstGeom>
            <a:noFill/>
            <a:ln w="9525">
              <a:noFill/>
              <a:miter lim="800000"/>
              <a:headEnd/>
              <a:tailEnd/>
            </a:ln>
          </p:spPr>
        </p:pic>
        <p:pic>
          <p:nvPicPr>
            <p:cNvPr id="391" name="Picture 2" descr="C:\Users\Jane\Documents\Jane\Microsoft\D7 Consulting\D 7 logo.jpg"/>
            <p:cNvPicPr>
              <a:picLocks noChangeAspect="1" noChangeArrowheads="1"/>
            </p:cNvPicPr>
            <p:nvPr/>
          </p:nvPicPr>
          <p:blipFill>
            <a:blip r:embed="rId8"/>
            <a:srcRect/>
            <a:stretch>
              <a:fillRect/>
            </a:stretch>
          </p:blipFill>
          <p:spPr bwMode="auto">
            <a:xfrm>
              <a:off x="3115022" y="5959586"/>
              <a:ext cx="1398905" cy="425572"/>
            </a:xfrm>
            <a:prstGeom prst="rect">
              <a:avLst/>
            </a:prstGeom>
            <a:noFill/>
          </p:spPr>
        </p:pic>
        <p:pic>
          <p:nvPicPr>
            <p:cNvPr id="392"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2409" y="3342184"/>
              <a:ext cx="579569" cy="909861"/>
            </a:xfrm>
            <a:prstGeom prst="rect">
              <a:avLst/>
            </a:prstGeom>
            <a:noFill/>
            <a:extLst>
              <a:ext uri="{909E8E84-426E-40DD-AFC4-6F175D3DCCD1}">
                <a14:hiddenFill xmlns:a14="http://schemas.microsoft.com/office/drawing/2010/main">
                  <a:solidFill>
                    <a:srgbClr val="FFFFFF"/>
                  </a:solidFill>
                </a14:hiddenFill>
              </a:ext>
            </a:extLst>
          </p:spPr>
        </p:pic>
        <p:pic>
          <p:nvPicPr>
            <p:cNvPr id="393" name="Picture 2" descr="logo"/>
            <p:cNvPicPr>
              <a:picLocks noChangeAspect="1" noChangeArrowheads="1"/>
            </p:cNvPicPr>
            <p:nvPr/>
          </p:nvPicPr>
          <p:blipFill>
            <a:blip r:embed="rId10"/>
            <a:srcRect/>
            <a:stretch>
              <a:fillRect/>
            </a:stretch>
          </p:blipFill>
          <p:spPr bwMode="auto">
            <a:xfrm>
              <a:off x="284388" y="1866332"/>
              <a:ext cx="1065370" cy="459016"/>
            </a:xfrm>
            <a:prstGeom prst="rect">
              <a:avLst/>
            </a:prstGeom>
            <a:noFill/>
            <a:ln w="9525">
              <a:noFill/>
              <a:miter lim="800000"/>
              <a:headEnd/>
              <a:tailEnd/>
            </a:ln>
          </p:spPr>
        </p:pic>
        <p:pic>
          <p:nvPicPr>
            <p:cNvPr id="394" name="Picture 39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63572" y="1729503"/>
              <a:ext cx="1313416" cy="572515"/>
            </a:xfrm>
            <a:prstGeom prst="rect">
              <a:avLst/>
            </a:prstGeom>
          </p:spPr>
        </p:pic>
        <p:pic>
          <p:nvPicPr>
            <p:cNvPr id="395" name="Picture 394" descr="ABCWUA.gif"/>
            <p:cNvPicPr>
              <a:picLocks noChangeAspect="1"/>
            </p:cNvPicPr>
            <p:nvPr/>
          </p:nvPicPr>
          <p:blipFill>
            <a:blip r:embed="rId12"/>
            <a:stretch>
              <a:fillRect/>
            </a:stretch>
          </p:blipFill>
          <p:spPr>
            <a:xfrm>
              <a:off x="7293091" y="1729504"/>
              <a:ext cx="2145311" cy="510017"/>
            </a:xfrm>
            <a:prstGeom prst="rect">
              <a:avLst/>
            </a:prstGeom>
          </p:spPr>
        </p:pic>
        <p:pic>
          <p:nvPicPr>
            <p:cNvPr id="396" name="Picture 395" descr="All_logo.jpg"/>
            <p:cNvPicPr>
              <a:picLocks noChangeAspect="1"/>
            </p:cNvPicPr>
            <p:nvPr/>
          </p:nvPicPr>
          <p:blipFill>
            <a:blip r:embed="rId13"/>
            <a:stretch>
              <a:fillRect/>
            </a:stretch>
          </p:blipFill>
          <p:spPr>
            <a:xfrm>
              <a:off x="10789536" y="1823917"/>
              <a:ext cx="1048460" cy="306300"/>
            </a:xfrm>
            <a:prstGeom prst="rect">
              <a:avLst/>
            </a:prstGeom>
          </p:spPr>
        </p:pic>
        <p:pic>
          <p:nvPicPr>
            <p:cNvPr id="397" name="Picture 39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37118" y="2438011"/>
              <a:ext cx="757846" cy="50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8" name="Picture 39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898916" y="4397910"/>
              <a:ext cx="712405" cy="187816"/>
            </a:xfrm>
            <a:prstGeom prst="rect">
              <a:avLst/>
            </a:prstGeom>
          </p:spPr>
        </p:pic>
        <p:pic>
          <p:nvPicPr>
            <p:cNvPr id="399" name="Picture 4" descr="C:\Users\v-annlit\Pictures\BPOS Logos\babybloemlogo.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587000" y="1760751"/>
              <a:ext cx="974700" cy="510017"/>
            </a:xfrm>
            <a:prstGeom prst="rect">
              <a:avLst/>
            </a:prstGeom>
            <a:noFill/>
            <a:extLst>
              <a:ext uri="{909E8E84-426E-40DD-AFC4-6F175D3DCCD1}">
                <a14:hiddenFill xmlns:a14="http://schemas.microsoft.com/office/drawing/2010/main">
                  <a:solidFill>
                    <a:srgbClr val="FFFFFF"/>
                  </a:solidFill>
                </a14:hiddenFill>
              </a:ext>
            </a:extLst>
          </p:spPr>
        </p:pic>
        <p:pic>
          <p:nvPicPr>
            <p:cNvPr id="400" name="Picture 2" descr="0001193125-09-242656_G52535G82L61"/>
            <p:cNvPicPr>
              <a:picLocks noChangeAspect="1" noChangeArrowheads="1"/>
            </p:cNvPicPr>
            <p:nvPr/>
          </p:nvPicPr>
          <p:blipFill>
            <a:blip r:embed="rId17"/>
            <a:srcRect/>
            <a:stretch>
              <a:fillRect/>
            </a:stretch>
          </p:blipFill>
          <p:spPr bwMode="auto">
            <a:xfrm>
              <a:off x="9564673" y="2433596"/>
              <a:ext cx="932603" cy="538040"/>
            </a:xfrm>
            <a:prstGeom prst="rect">
              <a:avLst/>
            </a:prstGeom>
            <a:noFill/>
            <a:ln w="9525">
              <a:noFill/>
              <a:miter lim="800000"/>
              <a:headEnd/>
              <a:tailEnd/>
            </a:ln>
          </p:spPr>
        </p:pic>
        <p:pic>
          <p:nvPicPr>
            <p:cNvPr id="401"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1490733" y="3462057"/>
              <a:ext cx="1321188" cy="705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 name="Picture 3"/>
            <p:cNvPicPr>
              <a:picLocks noChangeAspect="1" noChangeArrowheads="1"/>
            </p:cNvPicPr>
            <p:nvPr/>
          </p:nvPicPr>
          <p:blipFill>
            <a:blip r:embed="rId19"/>
            <a:srcRect/>
            <a:stretch>
              <a:fillRect/>
            </a:stretch>
          </p:blipFill>
          <p:spPr bwMode="auto">
            <a:xfrm>
              <a:off x="1650648" y="5816680"/>
              <a:ext cx="1476622" cy="611290"/>
            </a:xfrm>
            <a:prstGeom prst="rect">
              <a:avLst/>
            </a:prstGeom>
            <a:noFill/>
            <a:ln w="9525">
              <a:noFill/>
              <a:miter lim="800000"/>
              <a:headEnd/>
              <a:tailEnd/>
            </a:ln>
          </p:spPr>
        </p:pic>
        <p:pic>
          <p:nvPicPr>
            <p:cNvPr id="403" name="Picture 402"/>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9587000" y="5041351"/>
              <a:ext cx="1020035" cy="566686"/>
            </a:xfrm>
            <a:prstGeom prst="rect">
              <a:avLst/>
            </a:prstGeom>
            <a:noFill/>
          </p:spPr>
        </p:pic>
        <p:pic>
          <p:nvPicPr>
            <p:cNvPr id="404" name="Picture 403"/>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5096804" y="4978962"/>
              <a:ext cx="777169" cy="77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5" name="Picture 40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615228" y="4329396"/>
              <a:ext cx="904107" cy="359225"/>
            </a:xfrm>
            <a:prstGeom prst="rect">
              <a:avLst/>
            </a:prstGeom>
          </p:spPr>
        </p:pic>
        <p:pic>
          <p:nvPicPr>
            <p:cNvPr id="406"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27270" y="1788681"/>
              <a:ext cx="1632056" cy="45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7" name="Picture 2" descr="C:\Users\v-sahuff.EUROPE\Documents\Projectline\Projects\SBS Early Adopter Program\Cound logo 1280x1024.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61961" y="5189429"/>
              <a:ext cx="740466" cy="593503"/>
            </a:xfrm>
            <a:prstGeom prst="rect">
              <a:avLst/>
            </a:prstGeom>
            <a:noFill/>
            <a:extLst>
              <a:ext uri="{909E8E84-426E-40DD-AFC4-6F175D3DCCD1}">
                <a14:hiddenFill xmlns:a14="http://schemas.microsoft.com/office/drawing/2010/main">
                  <a:solidFill>
                    <a:srgbClr val="FFFFFF"/>
                  </a:solidFill>
                </a14:hiddenFill>
              </a:ext>
            </a:extLst>
          </p:spPr>
        </p:pic>
        <p:pic>
          <p:nvPicPr>
            <p:cNvPr id="408" name="Picture 2" descr="Affirma"/>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137118" y="1901305"/>
              <a:ext cx="1865207" cy="22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 name="Picture 6" descr="christoffersen"/>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360890" y="3268061"/>
              <a:ext cx="2009711" cy="21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 name="Picture 409" descr="crystaledg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897162" y="4178047"/>
              <a:ext cx="1141468" cy="71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 name="Picture 410" descr="bompani"/>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688433" y="2804888"/>
              <a:ext cx="1133372" cy="26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 name="Picture 3"/>
            <p:cNvPicPr>
              <a:picLocks noChangeAspect="1" noChangeArrowheads="1"/>
            </p:cNvPicPr>
            <p:nvPr/>
          </p:nvPicPr>
          <p:blipFill>
            <a:blip r:embed="rId29"/>
            <a:srcRect/>
            <a:stretch>
              <a:fillRect/>
            </a:stretch>
          </p:blipFill>
          <p:spPr bwMode="auto">
            <a:xfrm>
              <a:off x="6236678" y="5005374"/>
              <a:ext cx="777169" cy="742072"/>
            </a:xfrm>
            <a:prstGeom prst="rect">
              <a:avLst/>
            </a:prstGeom>
            <a:noFill/>
            <a:ln w="9525">
              <a:noFill/>
              <a:miter lim="800000"/>
              <a:headEnd/>
              <a:tailEnd/>
            </a:ln>
          </p:spPr>
        </p:pic>
        <p:pic>
          <p:nvPicPr>
            <p:cNvPr id="413" name="Picture 412" descr="Logo Douma-de Wit NEW3.jpg"/>
            <p:cNvPicPr>
              <a:picLocks noChangeAspect="1"/>
            </p:cNvPicPr>
            <p:nvPr/>
          </p:nvPicPr>
          <p:blipFill>
            <a:blip r:embed="rId30" cstate="print"/>
            <a:srcRect/>
            <a:stretch>
              <a:fillRect/>
            </a:stretch>
          </p:blipFill>
          <p:spPr bwMode="auto">
            <a:xfrm>
              <a:off x="1609343" y="5138423"/>
              <a:ext cx="1299993" cy="678257"/>
            </a:xfrm>
            <a:prstGeom prst="rect">
              <a:avLst/>
            </a:prstGeom>
            <a:noFill/>
            <a:ln w="9525">
              <a:noFill/>
              <a:miter lim="800000"/>
              <a:headEnd/>
              <a:tailEnd/>
            </a:ln>
          </p:spPr>
        </p:pic>
        <p:pic>
          <p:nvPicPr>
            <p:cNvPr id="414" name="Picture 2" descr="C:\Users\v-annlit\Pictures\BPOS Logos\Euro Univ of Cyprus.jpg"/>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355413" y="4098836"/>
              <a:ext cx="539701" cy="820346"/>
            </a:xfrm>
            <a:prstGeom prst="rect">
              <a:avLst/>
            </a:prstGeom>
            <a:noFill/>
            <a:extLst>
              <a:ext uri="{909E8E84-426E-40DD-AFC4-6F175D3DCCD1}">
                <a14:hiddenFill xmlns:a14="http://schemas.microsoft.com/office/drawing/2010/main">
                  <a:solidFill>
                    <a:srgbClr val="FFFFFF"/>
                  </a:solidFill>
                </a14:hiddenFill>
              </a:ext>
            </a:extLst>
          </p:spPr>
        </p:pic>
        <p:pic>
          <p:nvPicPr>
            <p:cNvPr id="415" name="Picture 414" descr="evco_logo.gif"/>
            <p:cNvPicPr>
              <a:picLocks noChangeAspect="1"/>
            </p:cNvPicPr>
            <p:nvPr/>
          </p:nvPicPr>
          <p:blipFill>
            <a:blip r:embed="rId32"/>
            <a:stretch>
              <a:fillRect/>
            </a:stretch>
          </p:blipFill>
          <p:spPr>
            <a:xfrm>
              <a:off x="1714388" y="4352426"/>
              <a:ext cx="964985" cy="440396"/>
            </a:xfrm>
            <a:prstGeom prst="rect">
              <a:avLst/>
            </a:prstGeom>
          </p:spPr>
        </p:pic>
        <p:pic>
          <p:nvPicPr>
            <p:cNvPr id="416" name="Picture 2" descr="C:\Storage\Projectline\Office Managed + O365\Assets\EversPartners.jp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297091" y="5192410"/>
              <a:ext cx="1133372" cy="275248"/>
            </a:xfrm>
            <a:prstGeom prst="rect">
              <a:avLst/>
            </a:prstGeom>
            <a:noFill/>
            <a:extLst>
              <a:ext uri="{909E8E84-426E-40DD-AFC4-6F175D3DCCD1}">
                <a14:hiddenFill xmlns:a14="http://schemas.microsoft.com/office/drawing/2010/main">
                  <a:solidFill>
                    <a:srgbClr val="FFFFFF"/>
                  </a:solidFill>
                </a14:hiddenFill>
              </a:ext>
            </a:extLst>
          </p:spPr>
        </p:pic>
        <p:pic>
          <p:nvPicPr>
            <p:cNvPr id="417" name="Picture 416"/>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7424972" y="3627324"/>
              <a:ext cx="1554339" cy="375464"/>
            </a:xfrm>
            <a:prstGeom prst="rect">
              <a:avLst/>
            </a:prstGeom>
          </p:spPr>
        </p:pic>
        <p:pic>
          <p:nvPicPr>
            <p:cNvPr id="418" name="Picture 2" descr="ARTIN"/>
            <p:cNvPicPr>
              <a:picLocks noChangeAspect="1" noChangeArrowheads="1"/>
            </p:cNvPicPr>
            <p:nvPr/>
          </p:nvPicPr>
          <p:blipFill rotWithShape="1">
            <a:blip r:embed="rId35"/>
            <a:srcRect l="11130"/>
            <a:stretch/>
          </p:blipFill>
          <p:spPr bwMode="auto">
            <a:xfrm>
              <a:off x="284388" y="2590085"/>
              <a:ext cx="1174130" cy="609780"/>
            </a:xfrm>
            <a:prstGeom prst="rect">
              <a:avLst/>
            </a:prstGeom>
            <a:noFill/>
            <a:ln w="9525">
              <a:noFill/>
              <a:miter lim="800000"/>
              <a:headEnd/>
              <a:tailEnd/>
            </a:ln>
          </p:spPr>
        </p:pic>
        <p:pic>
          <p:nvPicPr>
            <p:cNvPr id="419" name="Picture 2" descr="Registered_1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554971" y="4864217"/>
              <a:ext cx="854886" cy="854886"/>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 name="Picture 2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635834" y="2402359"/>
              <a:ext cx="1010320" cy="97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1" name="Picture 420" descr="Causa Logo jpg.jpg"/>
            <p:cNvPicPr>
              <a:picLocks noChangeAspect="1"/>
            </p:cNvPicPr>
            <p:nvPr/>
          </p:nvPicPr>
          <p:blipFill>
            <a:blip r:embed="rId38"/>
            <a:stretch>
              <a:fillRect/>
            </a:stretch>
          </p:blipFill>
          <p:spPr>
            <a:xfrm>
              <a:off x="3127270" y="3468432"/>
              <a:ext cx="1398905" cy="524003"/>
            </a:xfrm>
            <a:prstGeom prst="rect">
              <a:avLst/>
            </a:prstGeom>
          </p:spPr>
        </p:pic>
        <p:pic>
          <p:nvPicPr>
            <p:cNvPr id="422" name="Picture 2" descr="cablemassk7"/>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9729607" y="3317989"/>
              <a:ext cx="1865207" cy="47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3" name="Picture 422"/>
            <p:cNvPicPr>
              <a:picLocks noChangeAspect="1"/>
            </p:cNvPicPr>
            <p:nvPr/>
          </p:nvPicPr>
          <p:blipFill>
            <a:blip r:embed="rId40">
              <a:extLst>
                <a:ext uri="{28A0092B-C50C-407E-A947-70E740481C1C}">
                  <a14:useLocalDpi xmlns:a14="http://schemas.microsoft.com/office/drawing/2010/main" val="0"/>
                </a:ext>
              </a:extLst>
            </a:blip>
            <a:stretch>
              <a:fillRect/>
            </a:stretch>
          </p:blipFill>
          <p:spPr bwMode="auto">
            <a:xfrm>
              <a:off x="7224998" y="4397361"/>
              <a:ext cx="2173972" cy="408339"/>
            </a:xfrm>
            <a:prstGeom prst="rect">
              <a:avLst/>
            </a:prstGeom>
            <a:noFill/>
            <a:ln w="9525">
              <a:noFill/>
              <a:miter lim="800000"/>
              <a:headEnd/>
              <a:tailEnd/>
            </a:ln>
          </p:spPr>
        </p:pic>
        <p:pic>
          <p:nvPicPr>
            <p:cNvPr id="424" name="Picture 423" descr="C:\Users\Anita\Dropbox\Office 365 Evidence - ZG\Logos\Carbon Logo in Maroon with tag LARGE.jpg"/>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3071034" y="2416304"/>
              <a:ext cx="1683867" cy="777169"/>
            </a:xfrm>
            <a:prstGeom prst="rect">
              <a:avLst/>
            </a:prstGeom>
            <a:noFill/>
            <a:ln>
              <a:noFill/>
            </a:ln>
          </p:spPr>
        </p:pic>
        <p:pic>
          <p:nvPicPr>
            <p:cNvPr id="425" name="Picture 424" descr="C:\Users\Anita\Dropbox\Office 365 Evidence - ZG\Logos\best_group_logo 2.tif"/>
            <p:cNvPicPr/>
            <p:nvPr/>
          </p:nvPicPr>
          <p:blipFill>
            <a:blip r:embed="rId42">
              <a:extLst>
                <a:ext uri="{28A0092B-C50C-407E-A947-70E740481C1C}">
                  <a14:useLocalDpi xmlns:a14="http://schemas.microsoft.com/office/drawing/2010/main" val="0"/>
                </a:ext>
              </a:extLst>
            </a:blip>
            <a:srcRect/>
            <a:stretch>
              <a:fillRect/>
            </a:stretch>
          </p:blipFill>
          <p:spPr bwMode="auto">
            <a:xfrm>
              <a:off x="6101066" y="2314054"/>
              <a:ext cx="932603" cy="777169"/>
            </a:xfrm>
            <a:prstGeom prst="rect">
              <a:avLst/>
            </a:prstGeom>
            <a:noFill/>
            <a:ln>
              <a:noFill/>
            </a:ln>
          </p:spPr>
        </p:pic>
        <p:pic>
          <p:nvPicPr>
            <p:cNvPr id="426" name="Picture 425" descr="C:\Storage\Projectline\Office Managed + O365\Assets\FischerMetallbau.jp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3136888" y="5079900"/>
              <a:ext cx="1243471" cy="575292"/>
            </a:xfrm>
            <a:prstGeom prst="rect">
              <a:avLst/>
            </a:prstGeom>
            <a:noFill/>
            <a:extLst>
              <a:ext uri="{909E8E84-426E-40DD-AFC4-6F175D3DCCD1}">
                <a14:hiddenFill xmlns:a14="http://schemas.microsoft.com/office/drawing/2010/main">
                  <a:solidFill>
                    <a:srgbClr val="FFFFFF"/>
                  </a:solidFill>
                </a14:hiddenFill>
              </a:ext>
            </a:extLst>
          </p:spPr>
        </p:pic>
        <p:pic>
          <p:nvPicPr>
            <p:cNvPr id="427" name="Picture 426"/>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78825" y="6047197"/>
              <a:ext cx="1230518" cy="408014"/>
            </a:xfrm>
            <a:prstGeom prst="rect">
              <a:avLst/>
            </a:prstGeom>
          </p:spPr>
        </p:pic>
        <p:pic>
          <p:nvPicPr>
            <p:cNvPr id="428" name="Picture 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0620828" y="2267397"/>
              <a:ext cx="1175182" cy="544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9" name="Picture 428" descr="C:\Users\Anita\Dropbox\Office 365 Evidence - ZG\Logos\Eurowings.JPG"/>
            <p:cNvPicPr>
              <a:picLocks noChangeAspect="1"/>
            </p:cNvPicPr>
            <p:nvPr/>
          </p:nvPicPr>
          <p:blipFill>
            <a:blip r:embed="rId46">
              <a:extLst>
                <a:ext uri="{28A0092B-C50C-407E-A947-70E740481C1C}">
                  <a14:useLocalDpi xmlns:a14="http://schemas.microsoft.com/office/drawing/2010/main" val="0"/>
                </a:ext>
              </a:extLst>
            </a:blip>
            <a:stretch>
              <a:fillRect/>
            </a:stretch>
          </p:blipFill>
          <p:spPr bwMode="auto">
            <a:xfrm>
              <a:off x="3127270" y="4337934"/>
              <a:ext cx="1351951" cy="396680"/>
            </a:xfrm>
            <a:prstGeom prst="rect">
              <a:avLst/>
            </a:prstGeom>
            <a:noFill/>
            <a:ln>
              <a:noFill/>
            </a:ln>
          </p:spPr>
        </p:pic>
      </p:grpSp>
      <p:grpSp>
        <p:nvGrpSpPr>
          <p:cNvPr id="430" name="Group 429"/>
          <p:cNvGrpSpPr/>
          <p:nvPr/>
        </p:nvGrpSpPr>
        <p:grpSpPr>
          <a:xfrm>
            <a:off x="350837" y="1967139"/>
            <a:ext cx="11568299" cy="3967706"/>
            <a:chOff x="207881" y="1504994"/>
            <a:chExt cx="11568299" cy="3967706"/>
          </a:xfrm>
        </p:grpSpPr>
        <p:pic>
          <p:nvPicPr>
            <p:cNvPr id="431" name="Picture 430" descr="SN_interactive_DIM_4C.jpg"/>
            <p:cNvPicPr>
              <a:picLocks noChangeAspect="1"/>
            </p:cNvPicPr>
            <p:nvPr/>
          </p:nvPicPr>
          <p:blipFill>
            <a:blip r:embed="rId47" cstate="print"/>
            <a:stretch>
              <a:fillRect/>
            </a:stretch>
          </p:blipFill>
          <p:spPr bwMode="auto">
            <a:xfrm>
              <a:off x="8873362" y="1831978"/>
              <a:ext cx="1699175" cy="286139"/>
            </a:xfrm>
            <a:prstGeom prst="rect">
              <a:avLst/>
            </a:prstGeom>
            <a:noFill/>
            <a:ln w="9525">
              <a:noFill/>
              <a:miter lim="800000"/>
              <a:headEnd/>
              <a:tailEnd/>
            </a:ln>
          </p:spPr>
        </p:pic>
        <p:pic>
          <p:nvPicPr>
            <p:cNvPr id="432" name="Picture 2" descr="C:\Storage\Projectline\Online Services\0365 Launch _Blogs &amp; CE\Wine and Spirit Mag\WineSpiritMag_red.jpg"/>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4151804" y="4543614"/>
              <a:ext cx="1165754" cy="427450"/>
            </a:xfrm>
            <a:prstGeom prst="rect">
              <a:avLst/>
            </a:prstGeom>
            <a:noFill/>
            <a:extLst>
              <a:ext uri="{909E8E84-426E-40DD-AFC4-6F175D3DCCD1}">
                <a14:hiddenFill xmlns:a14="http://schemas.microsoft.com/office/drawing/2010/main">
                  <a:solidFill>
                    <a:srgbClr val="FFFFFF"/>
                  </a:solidFill>
                </a14:hiddenFill>
              </a:ext>
            </a:extLst>
          </p:spPr>
        </p:pic>
        <p:pic>
          <p:nvPicPr>
            <p:cNvPr id="433" name="Picture 432" descr="C:\Users\Jane\Documents\Jane\Microsoft\My Travelers Haven\Travelers-Haven-Stacked-Logo.jpg"/>
            <p:cNvPicPr/>
            <p:nvPr/>
          </p:nvPicPr>
          <p:blipFill>
            <a:blip r:embed="rId49" cstate="print"/>
            <a:srcRect/>
            <a:stretch>
              <a:fillRect/>
            </a:stretch>
          </p:blipFill>
          <p:spPr bwMode="auto">
            <a:xfrm>
              <a:off x="2173684" y="3359391"/>
              <a:ext cx="1476622" cy="856203"/>
            </a:xfrm>
            <a:prstGeom prst="rect">
              <a:avLst/>
            </a:prstGeom>
            <a:noFill/>
            <a:ln w="9525">
              <a:noFill/>
              <a:miter lim="800000"/>
              <a:headEnd/>
              <a:tailEnd/>
            </a:ln>
          </p:spPr>
        </p:pic>
        <p:pic>
          <p:nvPicPr>
            <p:cNvPr id="434" name="Picture 3" descr="C:\Storage\Projectline\Online Services\0365 Launch _Blogs &amp; CE\Thomas Kemper Soda\TK banner logo.jpg"/>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0765860" y="2490512"/>
              <a:ext cx="1010320" cy="633592"/>
            </a:xfrm>
            <a:prstGeom prst="rect">
              <a:avLst/>
            </a:prstGeom>
            <a:noFill/>
            <a:extLst>
              <a:ext uri="{909E8E84-426E-40DD-AFC4-6F175D3DCCD1}">
                <a14:hiddenFill xmlns:a14="http://schemas.microsoft.com/office/drawing/2010/main">
                  <a:solidFill>
                    <a:srgbClr val="FFFFFF"/>
                  </a:solidFill>
                </a14:hiddenFill>
              </a:ext>
            </a:extLst>
          </p:spPr>
        </p:pic>
        <p:pic>
          <p:nvPicPr>
            <p:cNvPr id="435" name="Picture 4" descr="C:\Storage\Projectline\Online Services\0365 Launch _Blogs &amp; CE\Southern Valve &amp; Fitting\SOVAL Logo.jpg"/>
            <p:cNvPicPr>
              <a:picLocks noChangeAspect="1" noChangeArrowheads="1"/>
            </p:cNvPicPr>
            <p:nvPr/>
          </p:nvPicPr>
          <p:blipFill>
            <a:blip r:embed="rId51">
              <a:extLst>
                <a:ext uri="{28A0092B-C50C-407E-A947-70E740481C1C}">
                  <a14:useLocalDpi xmlns:a14="http://schemas.microsoft.com/office/drawing/2010/main" val="0"/>
                </a:ext>
              </a:extLst>
            </a:blip>
            <a:stretch>
              <a:fillRect/>
            </a:stretch>
          </p:blipFill>
          <p:spPr bwMode="auto">
            <a:xfrm>
              <a:off x="1940533" y="4297778"/>
              <a:ext cx="1942924" cy="1165754"/>
            </a:xfrm>
            <a:prstGeom prst="rect">
              <a:avLst/>
            </a:prstGeom>
            <a:noFill/>
            <a:extLst>
              <a:ext uri="{909E8E84-426E-40DD-AFC4-6F175D3DCCD1}">
                <a14:hiddenFill xmlns:a14="http://schemas.microsoft.com/office/drawing/2010/main">
                  <a:solidFill>
                    <a:srgbClr val="FFFFFF"/>
                  </a:solidFill>
                </a14:hiddenFill>
              </a:ext>
            </a:extLst>
          </p:spPr>
        </p:pic>
        <p:pic>
          <p:nvPicPr>
            <p:cNvPr id="436" name="Picture 5" descr="C:\Storage\Projectline\Online Services\0365 Launch _Blogs &amp; CE\Salesian School\Salesian School Logo.jpg"/>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0902584" y="1504994"/>
              <a:ext cx="672899" cy="682614"/>
            </a:xfrm>
            <a:prstGeom prst="rect">
              <a:avLst/>
            </a:prstGeom>
            <a:noFill/>
            <a:extLst>
              <a:ext uri="{909E8E84-426E-40DD-AFC4-6F175D3DCCD1}">
                <a14:hiddenFill xmlns:a14="http://schemas.microsoft.com/office/drawing/2010/main">
                  <a:solidFill>
                    <a:srgbClr val="FFFFFF"/>
                  </a:solidFill>
                </a14:hiddenFill>
              </a:ext>
            </a:extLst>
          </p:spPr>
        </p:pic>
        <p:pic>
          <p:nvPicPr>
            <p:cNvPr id="437" name="Picture 436" descr="SMF Logo"/>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2148140" y="1826490"/>
              <a:ext cx="1389729" cy="38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8" name="Picture 437" descr="Sartorius AG"/>
            <p:cNvPicPr>
              <a:picLocks noChangeAspect="1" noChangeArrowheads="1"/>
            </p:cNvPicPr>
            <p:nvPr/>
          </p:nvPicPr>
          <p:blipFill>
            <a:blip r:embed="rId54"/>
            <a:srcRect/>
            <a:stretch>
              <a:fillRect/>
            </a:stretch>
          </p:blipFill>
          <p:spPr bwMode="auto">
            <a:xfrm>
              <a:off x="3916631" y="1831978"/>
              <a:ext cx="1787490" cy="446873"/>
            </a:xfrm>
            <a:prstGeom prst="rect">
              <a:avLst/>
            </a:prstGeom>
            <a:noFill/>
          </p:spPr>
        </p:pic>
        <p:pic>
          <p:nvPicPr>
            <p:cNvPr id="439" name="Picture 438"/>
            <p:cNvPicPr>
              <a:picLocks noChangeAspect="1" noChangeArrowheads="1"/>
            </p:cNvPicPr>
            <p:nvPr/>
          </p:nvPicPr>
          <p:blipFill>
            <a:blip r:embed="rId55"/>
            <a:srcRect/>
            <a:stretch>
              <a:fillRect/>
            </a:stretch>
          </p:blipFill>
          <p:spPr bwMode="auto">
            <a:xfrm>
              <a:off x="425273" y="2719168"/>
              <a:ext cx="1635294" cy="307630"/>
            </a:xfrm>
            <a:prstGeom prst="rect">
              <a:avLst/>
            </a:prstGeom>
            <a:noFill/>
            <a:ln w="9525">
              <a:noFill/>
              <a:miter lim="800000"/>
              <a:headEnd/>
              <a:tailEnd/>
            </a:ln>
          </p:spPr>
        </p:pic>
        <p:pic>
          <p:nvPicPr>
            <p:cNvPr id="440" name="Picture 439" descr="UL_Enterprise_red_rgb.jpg"/>
            <p:cNvPicPr>
              <a:picLocks noChangeAspect="1"/>
            </p:cNvPicPr>
            <p:nvPr/>
          </p:nvPicPr>
          <p:blipFill>
            <a:blip r:embed="rId56"/>
            <a:stretch>
              <a:fillRect/>
            </a:stretch>
          </p:blipFill>
          <p:spPr>
            <a:xfrm>
              <a:off x="10953145" y="3486456"/>
              <a:ext cx="614450" cy="614450"/>
            </a:xfrm>
            <a:prstGeom prst="rect">
              <a:avLst/>
            </a:prstGeom>
          </p:spPr>
        </p:pic>
        <p:pic>
          <p:nvPicPr>
            <p:cNvPr id="441" name="Picture 440" descr="US Medical IT"/>
            <p:cNvPicPr>
              <a:picLocks noChangeAspect="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8793305" y="4894157"/>
              <a:ext cx="1867133" cy="442500"/>
            </a:xfrm>
            <a:prstGeom prst="rect">
              <a:avLst/>
            </a:prstGeom>
            <a:noFill/>
            <a:ln>
              <a:noFill/>
            </a:ln>
          </p:spPr>
        </p:pic>
        <p:pic>
          <p:nvPicPr>
            <p:cNvPr id="442" name="Picture 441" descr="The Wise Group"/>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9100217" y="3346206"/>
              <a:ext cx="1088037" cy="777169"/>
            </a:xfrm>
            <a:prstGeom prst="rect">
              <a:avLst/>
            </a:prstGeom>
            <a:noFill/>
            <a:ln>
              <a:noFill/>
            </a:ln>
          </p:spPr>
        </p:pic>
        <p:pic>
          <p:nvPicPr>
            <p:cNvPr id="443" name="Picture 442" descr="C:\Users\Owner\Documents\Microsoft\CRT FY 11\TWElogo.jpg"/>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10851259" y="4434245"/>
              <a:ext cx="889158" cy="827812"/>
            </a:xfrm>
            <a:prstGeom prst="rect">
              <a:avLst/>
            </a:prstGeom>
            <a:noFill/>
            <a:ln>
              <a:noFill/>
            </a:ln>
          </p:spPr>
        </p:pic>
        <p:pic>
          <p:nvPicPr>
            <p:cNvPr id="444" name="Picture 2"/>
            <p:cNvPicPr>
              <a:picLocks noChangeAspect="1" noChangeArrowheads="1"/>
            </p:cNvPicPr>
            <p:nvPr/>
          </p:nvPicPr>
          <p:blipFill>
            <a:blip r:embed="rId60">
              <a:extLst>
                <a:ext uri="{28A0092B-C50C-407E-A947-70E740481C1C}">
                  <a14:useLocalDpi xmlns:a14="http://schemas.microsoft.com/office/drawing/2010/main" val="0"/>
                </a:ext>
              </a:extLst>
            </a:blip>
            <a:stretch>
              <a:fillRect/>
            </a:stretch>
          </p:blipFill>
          <p:spPr bwMode="auto">
            <a:xfrm>
              <a:off x="5704121" y="3573195"/>
              <a:ext cx="1436209" cy="48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5" name="Picture 444" descr="SCARF logo2"/>
            <p:cNvPicPr>
              <a:picLocks noChangeAspect="1"/>
            </p:cNvPicPr>
            <p:nvPr/>
          </p:nvPicPr>
          <p:blipFill>
            <a:blip r:embed="rId61">
              <a:extLst>
                <a:ext uri="{28A0092B-C50C-407E-A947-70E740481C1C}">
                  <a14:useLocalDpi xmlns:a14="http://schemas.microsoft.com/office/drawing/2010/main" val="0"/>
                </a:ext>
              </a:extLst>
            </a:blip>
            <a:srcRect/>
            <a:stretch>
              <a:fillRect/>
            </a:stretch>
          </p:blipFill>
          <p:spPr bwMode="auto">
            <a:xfrm>
              <a:off x="7478706" y="1654869"/>
              <a:ext cx="1054036" cy="640356"/>
            </a:xfrm>
            <a:prstGeom prst="rect">
              <a:avLst/>
            </a:prstGeom>
            <a:noFill/>
            <a:ln>
              <a:noFill/>
            </a:ln>
          </p:spPr>
        </p:pic>
        <p:pic>
          <p:nvPicPr>
            <p:cNvPr id="446" name="Picture 445" descr="C:\Users\v-jamor\Dropbox\Evidence (1)\Logos\TGE_Onshore.jpg"/>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8945781" y="2609863"/>
              <a:ext cx="1554339" cy="405910"/>
            </a:xfrm>
            <a:prstGeom prst="rect">
              <a:avLst/>
            </a:prstGeom>
            <a:noFill/>
            <a:extLst>
              <a:ext uri="{909E8E84-426E-40DD-AFC4-6F175D3DCCD1}">
                <a14:hiddenFill xmlns:a14="http://schemas.microsoft.com/office/drawing/2010/main">
                  <a:solidFill>
                    <a:srgbClr val="FFFFFF"/>
                  </a:solidFill>
                </a14:hiddenFill>
              </a:ext>
            </a:extLst>
          </p:spPr>
        </p:pic>
        <p:pic>
          <p:nvPicPr>
            <p:cNvPr id="447" name="Picture 446" descr="zepto"/>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8843973" y="4500933"/>
              <a:ext cx="1792124"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8" name="Picture 447" descr="Truckland.jpg"/>
            <p:cNvPicPr>
              <a:picLocks noChangeAspect="1"/>
            </p:cNvPicPr>
            <p:nvPr/>
          </p:nvPicPr>
          <p:blipFill>
            <a:blip r:embed="rId64"/>
            <a:stretch>
              <a:fillRect/>
            </a:stretch>
          </p:blipFill>
          <p:spPr>
            <a:xfrm>
              <a:off x="3916631" y="3451573"/>
              <a:ext cx="1700058" cy="918031"/>
            </a:xfrm>
            <a:prstGeom prst="rect">
              <a:avLst/>
            </a:prstGeom>
          </p:spPr>
        </p:pic>
        <p:pic>
          <p:nvPicPr>
            <p:cNvPr id="449" name="Picture 2" descr="BOPLASS_alt"/>
            <p:cNvPicPr>
              <a:picLocks noChangeAspect="1" noChangeArrowheads="1"/>
            </p:cNvPicPr>
            <p:nvPr/>
          </p:nvPicPr>
          <p:blipFill>
            <a:blip r:embed="rId65"/>
            <a:srcRect/>
            <a:stretch>
              <a:fillRect/>
            </a:stretch>
          </p:blipFill>
          <p:spPr bwMode="auto">
            <a:xfrm>
              <a:off x="7624171" y="4329780"/>
              <a:ext cx="980004" cy="1036742"/>
            </a:xfrm>
            <a:prstGeom prst="rect">
              <a:avLst/>
            </a:prstGeom>
            <a:noFill/>
            <a:ln w="9525">
              <a:noFill/>
              <a:miter lim="800000"/>
              <a:headEnd/>
              <a:tailEnd/>
            </a:ln>
          </p:spPr>
        </p:pic>
        <p:pic>
          <p:nvPicPr>
            <p:cNvPr id="450" name="Picture 2" descr="Description: Welcome to the official site of the State of Minnesota"/>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7461708" y="2572309"/>
              <a:ext cx="1243471" cy="60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1" name="Picture 26" descr="C:\Users\Ramon\Documents\Documents\google apps compete\rookie recruits\RookieRecruits.jpg"/>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493923" y="1766580"/>
              <a:ext cx="1111784" cy="58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2" name="Picture 27"/>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7320173" y="3573195"/>
              <a:ext cx="1489575" cy="647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3" name="Picture 452" descr="logo"/>
            <p:cNvPicPr/>
            <p:nvPr/>
          </p:nvPicPr>
          <p:blipFill>
            <a:blip r:embed="rId69">
              <a:extLst>
                <a:ext uri="{28A0092B-C50C-407E-A947-70E740481C1C}">
                  <a14:useLocalDpi xmlns:a14="http://schemas.microsoft.com/office/drawing/2010/main" val="0"/>
                </a:ext>
              </a:extLst>
            </a:blip>
            <a:srcRect/>
            <a:stretch>
              <a:fillRect/>
            </a:stretch>
          </p:blipFill>
          <p:spPr bwMode="auto">
            <a:xfrm>
              <a:off x="2148901" y="2631943"/>
              <a:ext cx="1554339" cy="544019"/>
            </a:xfrm>
            <a:prstGeom prst="rect">
              <a:avLst/>
            </a:prstGeom>
            <a:noFill/>
            <a:ln>
              <a:noFill/>
            </a:ln>
          </p:spPr>
        </p:pic>
        <p:pic>
          <p:nvPicPr>
            <p:cNvPr id="454" name="Picture 2" descr="VAN DER VLIET Logo"/>
            <p:cNvPicPr>
              <a:picLocks noChangeAspect="1" noChangeArrowheads="1"/>
            </p:cNvPicPr>
            <p:nvPr/>
          </p:nvPicPr>
          <p:blipFill>
            <a:blip r:embed="rId70"/>
            <a:stretch>
              <a:fillRect/>
            </a:stretch>
          </p:blipFill>
          <p:spPr bwMode="auto">
            <a:xfrm>
              <a:off x="482035" y="4579518"/>
              <a:ext cx="1413412" cy="522258"/>
            </a:xfrm>
            <a:prstGeom prst="rect">
              <a:avLst/>
            </a:prstGeom>
            <a:noFill/>
            <a:ln w="9525">
              <a:noFill/>
              <a:miter lim="800000"/>
              <a:headEnd/>
              <a:tailEnd/>
            </a:ln>
          </p:spPr>
        </p:pic>
        <p:pic>
          <p:nvPicPr>
            <p:cNvPr id="455" name="Picture 454" descr="SD Group"/>
            <p:cNvPicPr>
              <a:picLocks noChangeAspect="1" noChangeArrowheads="1"/>
            </p:cNvPicPr>
            <p:nvPr/>
          </p:nvPicPr>
          <p:blipFill>
            <a:blip r:embed="rId71"/>
            <a:srcRect/>
            <a:stretch>
              <a:fillRect/>
            </a:stretch>
          </p:blipFill>
          <p:spPr bwMode="auto">
            <a:xfrm>
              <a:off x="5941860" y="1717032"/>
              <a:ext cx="1165754" cy="538041"/>
            </a:xfrm>
            <a:prstGeom prst="rect">
              <a:avLst/>
            </a:prstGeom>
            <a:noFill/>
            <a:ln w="9525">
              <a:noFill/>
              <a:miter lim="800000"/>
              <a:headEnd/>
              <a:tailEnd/>
            </a:ln>
          </p:spPr>
        </p:pic>
        <p:pic>
          <p:nvPicPr>
            <p:cNvPr id="456" name="Picture 455" descr="C:\Users\Anita\Dropbox\Office 365 Evidence - ZG\Logos\TSB.JPG"/>
            <p:cNvPicPr/>
            <p:nvPr/>
          </p:nvPicPr>
          <p:blipFill>
            <a:blip r:embed="rId72">
              <a:extLst>
                <a:ext uri="{28A0092B-C50C-407E-A947-70E740481C1C}">
                  <a14:useLocalDpi xmlns:a14="http://schemas.microsoft.com/office/drawing/2010/main" val="0"/>
                </a:ext>
              </a:extLst>
            </a:blip>
            <a:srcRect/>
            <a:stretch>
              <a:fillRect/>
            </a:stretch>
          </p:blipFill>
          <p:spPr bwMode="auto">
            <a:xfrm>
              <a:off x="5769434" y="2443038"/>
              <a:ext cx="1321188" cy="777169"/>
            </a:xfrm>
            <a:prstGeom prst="rect">
              <a:avLst/>
            </a:prstGeom>
            <a:noFill/>
            <a:ln>
              <a:noFill/>
            </a:ln>
          </p:spPr>
        </p:pic>
        <p:pic>
          <p:nvPicPr>
            <p:cNvPr id="457" name="Picture 456" descr="C:\Storage\Projectline\Office Managed + O365\Assets\YoSushi.jpg"/>
            <p:cNvPicPr>
              <a:picLocks noChangeAspect="1"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6155093" y="4518052"/>
              <a:ext cx="797409" cy="797409"/>
            </a:xfrm>
            <a:prstGeom prst="rect">
              <a:avLst/>
            </a:prstGeom>
            <a:noFill/>
            <a:extLst>
              <a:ext uri="{909E8E84-426E-40DD-AFC4-6F175D3DCCD1}">
                <a14:hiddenFill xmlns:a14="http://schemas.microsoft.com/office/drawing/2010/main">
                  <a:solidFill>
                    <a:srgbClr val="FFFFFF"/>
                  </a:solidFill>
                </a14:hiddenFill>
              </a:ext>
            </a:extLst>
          </p:spPr>
        </p:pic>
        <p:pic>
          <p:nvPicPr>
            <p:cNvPr id="458" name="Picture 457" descr="C:\Users\Anita\Dropbox\Office 365 Evidence - ZG\Logos\Verband.JPG"/>
            <p:cNvPicPr/>
            <p:nvPr/>
          </p:nvPicPr>
          <p:blipFill>
            <a:blip r:embed="rId74">
              <a:extLst>
                <a:ext uri="{28A0092B-C50C-407E-A947-70E740481C1C}">
                  <a14:useLocalDpi xmlns:a14="http://schemas.microsoft.com/office/drawing/2010/main" val="0"/>
                </a:ext>
              </a:extLst>
            </a:blip>
            <a:srcRect/>
            <a:stretch>
              <a:fillRect/>
            </a:stretch>
          </p:blipFill>
          <p:spPr bwMode="auto">
            <a:xfrm>
              <a:off x="3999417" y="2550987"/>
              <a:ext cx="1476622" cy="699453"/>
            </a:xfrm>
            <a:prstGeom prst="rect">
              <a:avLst/>
            </a:prstGeom>
            <a:noFill/>
            <a:ln>
              <a:noFill/>
            </a:ln>
          </p:spPr>
        </p:pic>
        <p:pic>
          <p:nvPicPr>
            <p:cNvPr id="459" name="Picture 3" descr="C:\Storage\Projectline\Office Managed + O365\Assets\Time Hotel.jpg"/>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207881" y="3381546"/>
              <a:ext cx="1683867" cy="777169"/>
            </a:xfrm>
            <a:prstGeom prst="rect">
              <a:avLst/>
            </a:prstGeom>
            <a:noFill/>
            <a:extLst>
              <a:ext uri="{909E8E84-426E-40DD-AFC4-6F175D3DCCD1}">
                <a14:hiddenFill xmlns:a14="http://schemas.microsoft.com/office/drawing/2010/main">
                  <a:solidFill>
                    <a:srgbClr val="FFFFFF"/>
                  </a:solidFill>
                </a14:hiddenFill>
              </a:ext>
            </a:extLst>
          </p:spPr>
        </p:pic>
        <p:pic>
          <p:nvPicPr>
            <p:cNvPr id="460" name="Picture 2"/>
            <p:cNvPicPr>
              <a:picLocks noChangeAspect="1"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4064122" y="4850911"/>
              <a:ext cx="1347211" cy="62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61" name="Group 460"/>
          <p:cNvGrpSpPr/>
          <p:nvPr/>
        </p:nvGrpSpPr>
        <p:grpSpPr>
          <a:xfrm>
            <a:off x="452481" y="1770679"/>
            <a:ext cx="11418982" cy="4393583"/>
            <a:chOff x="683012" y="1667686"/>
            <a:chExt cx="11418982" cy="4393583"/>
          </a:xfrm>
        </p:grpSpPr>
        <p:pic>
          <p:nvPicPr>
            <p:cNvPr id="462" name="Picture 2" descr="psiflat"/>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5727629" y="4285974"/>
              <a:ext cx="699453" cy="65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3" name="Picture 462" descr="Perkins Eastman Logo 485 with surround.jpg"/>
            <p:cNvPicPr>
              <a:picLocks noChangeAspect="1"/>
            </p:cNvPicPr>
            <p:nvPr/>
          </p:nvPicPr>
          <p:blipFill>
            <a:blip r:embed="rId78"/>
            <a:stretch>
              <a:fillRect/>
            </a:stretch>
          </p:blipFill>
          <p:spPr>
            <a:xfrm>
              <a:off x="9671328" y="4599042"/>
              <a:ext cx="1762620" cy="310868"/>
            </a:xfrm>
            <a:prstGeom prst="rect">
              <a:avLst/>
            </a:prstGeom>
          </p:spPr>
        </p:pic>
        <p:pic>
          <p:nvPicPr>
            <p:cNvPr id="464" name="Picture 463" descr="Patagonia"/>
            <p:cNvPicPr>
              <a:picLocks noChangeAspect="1"/>
            </p:cNvPicPr>
            <p:nvPr/>
          </p:nvPicPr>
          <p:blipFill>
            <a:blip r:embed="rId79">
              <a:extLst>
                <a:ext uri="{28A0092B-C50C-407E-A947-70E740481C1C}">
                  <a14:useLocalDpi xmlns:a14="http://schemas.microsoft.com/office/drawing/2010/main" val="0"/>
                </a:ext>
              </a:extLst>
            </a:blip>
            <a:srcRect/>
            <a:stretch>
              <a:fillRect/>
            </a:stretch>
          </p:blipFill>
          <p:spPr bwMode="auto">
            <a:xfrm>
              <a:off x="6569237" y="4828141"/>
              <a:ext cx="1109086" cy="226674"/>
            </a:xfrm>
            <a:prstGeom prst="rect">
              <a:avLst/>
            </a:prstGeom>
            <a:noFill/>
            <a:ln>
              <a:noFill/>
            </a:ln>
          </p:spPr>
        </p:pic>
        <p:pic>
          <p:nvPicPr>
            <p:cNvPr id="465" name="Picture 6" descr="C:\Storage\Projectline\Online Services\0365 Launch _Blogs &amp; CE\Nimbulus Consulting\Nimbulus-Logo.jpg"/>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6557903" y="4290200"/>
              <a:ext cx="1092895" cy="364298"/>
            </a:xfrm>
            <a:prstGeom prst="rect">
              <a:avLst/>
            </a:prstGeom>
            <a:noFill/>
            <a:extLst>
              <a:ext uri="{909E8E84-426E-40DD-AFC4-6F175D3DCCD1}">
                <a14:hiddenFill xmlns:a14="http://schemas.microsoft.com/office/drawing/2010/main">
                  <a:solidFill>
                    <a:srgbClr val="FFFFFF"/>
                  </a:solidFill>
                </a14:hiddenFill>
              </a:ext>
            </a:extLst>
          </p:spPr>
        </p:pic>
        <p:pic>
          <p:nvPicPr>
            <p:cNvPr id="466" name="Picture 465" descr="New Belgium Brewing"/>
            <p:cNvPicPr>
              <a:picLocks noChangeAspect="1"/>
            </p:cNvPicPr>
            <p:nvPr/>
          </p:nvPicPr>
          <p:blipFill>
            <a:blip r:embed="rId81">
              <a:extLst>
                <a:ext uri="{28A0092B-C50C-407E-A947-70E740481C1C}">
                  <a14:useLocalDpi xmlns:a14="http://schemas.microsoft.com/office/drawing/2010/main" val="0"/>
                </a:ext>
              </a:extLst>
            </a:blip>
            <a:srcRect/>
            <a:stretch>
              <a:fillRect/>
            </a:stretch>
          </p:blipFill>
          <p:spPr bwMode="auto">
            <a:xfrm>
              <a:off x="4818220" y="4275323"/>
              <a:ext cx="769074" cy="769074"/>
            </a:xfrm>
            <a:prstGeom prst="rect">
              <a:avLst/>
            </a:prstGeom>
            <a:noFill/>
            <a:ln>
              <a:noFill/>
            </a:ln>
          </p:spPr>
        </p:pic>
        <p:pic>
          <p:nvPicPr>
            <p:cNvPr id="467" name="Picture 466" descr="MedcoEnergi Internasional"/>
            <p:cNvPicPr>
              <a:picLocks noChangeAspect="1"/>
            </p:cNvPicPr>
            <p:nvPr/>
          </p:nvPicPr>
          <p:blipFill>
            <a:blip r:embed="rId82" cstate="print">
              <a:extLst>
                <a:ext uri="{28A0092B-C50C-407E-A947-70E740481C1C}">
                  <a14:useLocalDpi xmlns:a14="http://schemas.microsoft.com/office/drawing/2010/main" val="0"/>
                </a:ext>
              </a:extLst>
            </a:blip>
            <a:srcRect/>
            <a:stretch>
              <a:fillRect/>
            </a:stretch>
          </p:blipFill>
          <p:spPr bwMode="auto">
            <a:xfrm>
              <a:off x="9697305" y="3529894"/>
              <a:ext cx="967144" cy="763137"/>
            </a:xfrm>
            <a:prstGeom prst="rect">
              <a:avLst/>
            </a:prstGeom>
            <a:noFill/>
            <a:ln>
              <a:noFill/>
            </a:ln>
          </p:spPr>
        </p:pic>
        <p:pic>
          <p:nvPicPr>
            <p:cNvPr id="468" name="Picture 467" descr="C:\Users\Tracey\AppData\Local\Microsoft\Windows\Temporary Internet Files\Content.Word\Nintex_Logo_Slogan_72dpi_RGB_700px_Trans.png"/>
            <p:cNvPicPr>
              <a:picLocks noChangeAspect="1"/>
            </p:cNvPicPr>
            <p:nvPr/>
          </p:nvPicPr>
          <p:blipFill>
            <a:blip r:embed="rId83" cstate="print">
              <a:extLst>
                <a:ext uri="{28A0092B-C50C-407E-A947-70E740481C1C}">
                  <a14:useLocalDpi xmlns:a14="http://schemas.microsoft.com/office/drawing/2010/main" val="0"/>
                </a:ext>
              </a:extLst>
            </a:blip>
            <a:srcRect/>
            <a:stretch>
              <a:fillRect/>
            </a:stretch>
          </p:blipFill>
          <p:spPr bwMode="auto">
            <a:xfrm>
              <a:off x="6543465" y="5463789"/>
              <a:ext cx="1416715" cy="380489"/>
            </a:xfrm>
            <a:prstGeom prst="rect">
              <a:avLst/>
            </a:prstGeom>
            <a:noFill/>
            <a:ln>
              <a:noFill/>
            </a:ln>
          </p:spPr>
        </p:pic>
        <p:pic>
          <p:nvPicPr>
            <p:cNvPr id="469" name="Picture 2" descr="ANd9GcQldV4zP7IOdtHA182N_fDe5sFC99_fjvLUteMOcnGSKrydp-ZX"/>
            <p:cNvPicPr>
              <a:picLocks noChangeAspect="1" noChangeArrowheads="1"/>
            </p:cNvPicPr>
            <p:nvPr/>
          </p:nvPicPr>
          <p:blipFill>
            <a:blip r:embed="rId84"/>
            <a:srcRect/>
            <a:stretch>
              <a:fillRect/>
            </a:stretch>
          </p:blipFill>
          <p:spPr bwMode="auto">
            <a:xfrm>
              <a:off x="8272533" y="3531895"/>
              <a:ext cx="989125" cy="917068"/>
            </a:xfrm>
            <a:prstGeom prst="rect">
              <a:avLst/>
            </a:prstGeom>
            <a:noFill/>
            <a:ln w="9525">
              <a:noFill/>
              <a:miter lim="800000"/>
              <a:headEnd/>
              <a:tailEnd/>
            </a:ln>
          </p:spPr>
        </p:pic>
        <p:pic>
          <p:nvPicPr>
            <p:cNvPr id="470" name="Picture 469"/>
            <p:cNvPicPr>
              <a:picLocks noChangeAspect="1" noChangeArrowheads="1"/>
            </p:cNvPicPr>
            <p:nvPr/>
          </p:nvPicPr>
          <p:blipFill>
            <a:blip r:embed="rId85">
              <a:extLst>
                <a:ext uri="{28A0092B-C50C-407E-A947-70E740481C1C}">
                  <a14:useLocalDpi xmlns:a14="http://schemas.microsoft.com/office/drawing/2010/main" val="0"/>
                </a:ext>
              </a:extLst>
            </a:blip>
            <a:stretch>
              <a:fillRect/>
            </a:stretch>
          </p:blipFill>
          <p:spPr bwMode="auto">
            <a:xfrm>
              <a:off x="10826141" y="1768456"/>
              <a:ext cx="1275853" cy="349726"/>
            </a:xfrm>
            <a:prstGeom prst="rect">
              <a:avLst/>
            </a:prstGeom>
            <a:noFill/>
          </p:spPr>
        </p:pic>
        <p:pic>
          <p:nvPicPr>
            <p:cNvPr id="471" name="Picture 470" descr="C:\Users\v-annlit\Pictures\BPOS Logos\iSS World.jpg"/>
            <p:cNvPicPr>
              <a:picLocks noChangeAspect="1" noChangeArrowheads="1"/>
            </p:cNvPicPr>
            <p:nvPr/>
          </p:nvPicPr>
          <p:blipFill rotWithShape="1">
            <a:blip r:embed="rId86">
              <a:extLst>
                <a:ext uri="{28A0092B-C50C-407E-A947-70E740481C1C}">
                  <a14:useLocalDpi xmlns:a14="http://schemas.microsoft.com/office/drawing/2010/main" val="0"/>
                </a:ext>
              </a:extLst>
            </a:blip>
            <a:srcRect l="21699" r="19706" b="-1116"/>
            <a:stretch/>
          </p:blipFill>
          <p:spPr bwMode="auto">
            <a:xfrm>
              <a:off x="9680984" y="2643646"/>
              <a:ext cx="948718" cy="450218"/>
            </a:xfrm>
            <a:prstGeom prst="rect">
              <a:avLst/>
            </a:prstGeom>
            <a:noFill/>
            <a:extLst>
              <a:ext uri="{909E8E84-426E-40DD-AFC4-6F175D3DCCD1}">
                <a14:hiddenFill xmlns:a14="http://schemas.microsoft.com/office/drawing/2010/main">
                  <a:solidFill>
                    <a:srgbClr val="FFFFFF"/>
                  </a:solidFill>
                </a14:hiddenFill>
              </a:ext>
            </a:extLst>
          </p:spPr>
        </p:pic>
        <p:pic>
          <p:nvPicPr>
            <p:cNvPr id="472" name="Picture 471" descr="lg_HAG_sm"/>
            <p:cNvPicPr>
              <a:picLocks noChangeAspect="1" noChangeArrowheads="1"/>
            </p:cNvPicPr>
            <p:nvPr/>
          </p:nvPicPr>
          <p:blipFill>
            <a:blip r:embed="rId87"/>
            <a:srcRect/>
            <a:stretch>
              <a:fillRect/>
            </a:stretch>
          </p:blipFill>
          <p:spPr bwMode="auto">
            <a:xfrm>
              <a:off x="9571740" y="1700586"/>
              <a:ext cx="971462" cy="423557"/>
            </a:xfrm>
            <a:prstGeom prst="rect">
              <a:avLst/>
            </a:prstGeom>
            <a:noFill/>
            <a:ln w="9525">
              <a:noFill/>
              <a:miter lim="800000"/>
              <a:headEnd/>
              <a:tailEnd/>
            </a:ln>
          </p:spPr>
        </p:pic>
        <p:pic>
          <p:nvPicPr>
            <p:cNvPr id="473" name="Picture 472" descr="C:\Users\Tracey--Laptop\Documents\lavipharm logo.gif"/>
            <p:cNvPicPr>
              <a:picLocks noChangeAspect="1"/>
            </p:cNvPicPr>
            <p:nvPr/>
          </p:nvPicPr>
          <p:blipFill>
            <a:blip r:embed="rId88">
              <a:extLst>
                <a:ext uri="{28A0092B-C50C-407E-A947-70E740481C1C}">
                  <a14:useLocalDpi xmlns:a14="http://schemas.microsoft.com/office/drawing/2010/main" val="0"/>
                </a:ext>
              </a:extLst>
            </a:blip>
            <a:srcRect/>
            <a:stretch>
              <a:fillRect/>
            </a:stretch>
          </p:blipFill>
          <p:spPr bwMode="auto">
            <a:xfrm>
              <a:off x="686500" y="3523077"/>
              <a:ext cx="1785061" cy="488160"/>
            </a:xfrm>
            <a:prstGeom prst="rect">
              <a:avLst/>
            </a:prstGeom>
            <a:noFill/>
            <a:ln>
              <a:noFill/>
            </a:ln>
          </p:spPr>
        </p:pic>
        <p:pic>
          <p:nvPicPr>
            <p:cNvPr id="474" name="Picture 3"/>
            <p:cNvPicPr>
              <a:picLocks noChangeAspect="1" noChangeArrowheads="1"/>
            </p:cNvPicPr>
            <p:nvPr/>
          </p:nvPicPr>
          <p:blipFill>
            <a:blip r:embed="rId89"/>
            <a:srcRect/>
            <a:stretch>
              <a:fillRect/>
            </a:stretch>
          </p:blipFill>
          <p:spPr bwMode="auto">
            <a:xfrm>
              <a:off x="6543465" y="2539765"/>
              <a:ext cx="1297711" cy="623355"/>
            </a:xfrm>
            <a:prstGeom prst="rect">
              <a:avLst/>
            </a:prstGeom>
            <a:noFill/>
            <a:ln w="9525">
              <a:noFill/>
              <a:miter lim="800000"/>
              <a:headEnd/>
              <a:tailEnd/>
            </a:ln>
          </p:spPr>
        </p:pic>
        <p:pic>
          <p:nvPicPr>
            <p:cNvPr id="475" name="Picture 2" descr="kallistratos logo"/>
            <p:cNvPicPr>
              <a:picLocks noChangeAspect="1" noChangeArrowheads="1"/>
            </p:cNvPicPr>
            <p:nvPr/>
          </p:nvPicPr>
          <p:blipFill>
            <a:blip r:embed="rId90"/>
            <a:srcRect/>
            <a:stretch>
              <a:fillRect/>
            </a:stretch>
          </p:blipFill>
          <p:spPr bwMode="auto">
            <a:xfrm>
              <a:off x="10826141" y="2474665"/>
              <a:ext cx="914793" cy="615259"/>
            </a:xfrm>
            <a:prstGeom prst="rect">
              <a:avLst/>
            </a:prstGeom>
            <a:noFill/>
            <a:ln w="9525">
              <a:noFill/>
              <a:miter lim="800000"/>
              <a:headEnd/>
              <a:tailEnd/>
            </a:ln>
          </p:spPr>
        </p:pic>
        <p:pic>
          <p:nvPicPr>
            <p:cNvPr id="476" name="Picture 475" descr="KonicaMinolta.jpg"/>
            <p:cNvPicPr>
              <a:picLocks noChangeAspect="1"/>
            </p:cNvPicPr>
            <p:nvPr/>
          </p:nvPicPr>
          <p:blipFill>
            <a:blip r:embed="rId91"/>
            <a:stretch>
              <a:fillRect/>
            </a:stretch>
          </p:blipFill>
          <p:spPr>
            <a:xfrm>
              <a:off x="2620435" y="3510604"/>
              <a:ext cx="939080" cy="542400"/>
            </a:xfrm>
            <a:prstGeom prst="rect">
              <a:avLst/>
            </a:prstGeom>
          </p:spPr>
        </p:pic>
        <p:pic>
          <p:nvPicPr>
            <p:cNvPr id="477" name="Picture 476" descr="KOON-LOGO.png"/>
            <p:cNvPicPr>
              <a:picLocks noChangeAspect="1"/>
            </p:cNvPicPr>
            <p:nvPr/>
          </p:nvPicPr>
          <p:blipFill>
            <a:blip r:embed="rId92" cstate="print"/>
            <a:stretch>
              <a:fillRect/>
            </a:stretch>
          </p:blipFill>
          <p:spPr>
            <a:xfrm>
              <a:off x="5246747" y="3449982"/>
              <a:ext cx="1011782" cy="610460"/>
            </a:xfrm>
            <a:prstGeom prst="rect">
              <a:avLst/>
            </a:prstGeom>
          </p:spPr>
        </p:pic>
        <p:pic>
          <p:nvPicPr>
            <p:cNvPr id="478" name="Picture 477" descr="logo naumac groot.png"/>
            <p:cNvPicPr>
              <a:picLocks noChangeAspect="1"/>
            </p:cNvPicPr>
            <p:nvPr/>
          </p:nvPicPr>
          <p:blipFill>
            <a:blip r:embed="rId93" cstate="print"/>
            <a:stretch>
              <a:fillRect/>
            </a:stretch>
          </p:blipFill>
          <p:spPr>
            <a:xfrm>
              <a:off x="2645516" y="4418856"/>
              <a:ext cx="1907763" cy="516512"/>
            </a:xfrm>
            <a:prstGeom prst="rect">
              <a:avLst/>
            </a:prstGeom>
          </p:spPr>
        </p:pic>
        <p:pic>
          <p:nvPicPr>
            <p:cNvPr id="479" name="Picture 2" descr="Lantmännens logotyp"/>
            <p:cNvPicPr>
              <a:picLocks noChangeAspect="1" noChangeArrowheads="1"/>
            </p:cNvPicPr>
            <p:nvPr/>
          </p:nvPicPr>
          <p:blipFill>
            <a:blip r:embed="rId94"/>
            <a:srcRect/>
            <a:stretch>
              <a:fillRect/>
            </a:stretch>
          </p:blipFill>
          <p:spPr bwMode="auto">
            <a:xfrm>
              <a:off x="3785627" y="3519559"/>
              <a:ext cx="1149563" cy="485731"/>
            </a:xfrm>
            <a:prstGeom prst="rect">
              <a:avLst/>
            </a:prstGeom>
            <a:noFill/>
            <a:ln w="9525">
              <a:noFill/>
              <a:miter lim="800000"/>
              <a:headEnd/>
              <a:tailEnd/>
            </a:ln>
          </p:spPr>
        </p:pic>
        <p:pic>
          <p:nvPicPr>
            <p:cNvPr id="480" name="Picture 2" descr="NBG"/>
            <p:cNvPicPr>
              <a:picLocks noChangeAspect="1" noChangeArrowheads="1"/>
            </p:cNvPicPr>
            <p:nvPr/>
          </p:nvPicPr>
          <p:blipFill>
            <a:blip r:embed="rId95"/>
            <a:srcRect/>
            <a:stretch>
              <a:fillRect/>
            </a:stretch>
          </p:blipFill>
          <p:spPr bwMode="auto">
            <a:xfrm>
              <a:off x="9695329" y="5130445"/>
              <a:ext cx="1246709" cy="850029"/>
            </a:xfrm>
            <a:prstGeom prst="rect">
              <a:avLst/>
            </a:prstGeom>
            <a:noFill/>
            <a:ln w="9525">
              <a:noFill/>
              <a:miter lim="800000"/>
              <a:headEnd/>
              <a:tailEnd/>
            </a:ln>
          </p:spPr>
        </p:pic>
        <p:pic>
          <p:nvPicPr>
            <p:cNvPr id="481" name="Picture 480"/>
            <p:cNvPicPr>
              <a:picLocks noChangeAspect="1"/>
            </p:cNvPicPr>
            <p:nvPr/>
          </p:nvPicPr>
          <p:blipFill>
            <a:blip r:embed="rId96">
              <a:extLst>
                <a:ext uri="{28A0092B-C50C-407E-A947-70E740481C1C}">
                  <a14:useLocalDpi xmlns:a14="http://schemas.microsoft.com/office/drawing/2010/main" val="0"/>
                </a:ext>
              </a:extLst>
            </a:blip>
            <a:stretch>
              <a:fillRect/>
            </a:stretch>
          </p:blipFill>
          <p:spPr>
            <a:xfrm>
              <a:off x="10980778" y="3415394"/>
              <a:ext cx="854886" cy="635180"/>
            </a:xfrm>
            <a:prstGeom prst="rect">
              <a:avLst/>
            </a:prstGeom>
          </p:spPr>
        </p:pic>
        <p:pic>
          <p:nvPicPr>
            <p:cNvPr id="482" name="Picture 481" descr="Naturally Me logo"/>
            <p:cNvPicPr/>
            <p:nvPr/>
          </p:nvPicPr>
          <p:blipFill>
            <a:blip r:embed="rId97">
              <a:extLst>
                <a:ext uri="{28A0092B-C50C-407E-A947-70E740481C1C}">
                  <a14:useLocalDpi xmlns:a14="http://schemas.microsoft.com/office/drawing/2010/main" val="0"/>
                </a:ext>
              </a:extLst>
            </a:blip>
            <a:srcRect/>
            <a:stretch>
              <a:fillRect/>
            </a:stretch>
          </p:blipFill>
          <p:spPr bwMode="auto">
            <a:xfrm>
              <a:off x="692500" y="4336039"/>
              <a:ext cx="1709773" cy="647641"/>
            </a:xfrm>
            <a:prstGeom prst="rect">
              <a:avLst/>
            </a:prstGeom>
            <a:noFill/>
            <a:ln>
              <a:noFill/>
            </a:ln>
          </p:spPr>
        </p:pic>
        <p:pic>
          <p:nvPicPr>
            <p:cNvPr id="483" name="Picture 482"/>
            <p:cNvPicPr>
              <a:picLocks noChangeAspect="1"/>
            </p:cNvPicPr>
            <p:nvPr/>
          </p:nvPicPr>
          <p:blipFill rotWithShape="1">
            <a:blip r:embed="rId98">
              <a:extLst>
                <a:ext uri="{28A0092B-C50C-407E-A947-70E740481C1C}">
                  <a14:useLocalDpi xmlns:a14="http://schemas.microsoft.com/office/drawing/2010/main" val="0"/>
                </a:ext>
              </a:extLst>
            </a:blip>
            <a:srcRect l="11144" t="5445" r="12250" b="13435"/>
            <a:stretch/>
          </p:blipFill>
          <p:spPr>
            <a:xfrm>
              <a:off x="8314364" y="1667686"/>
              <a:ext cx="952576" cy="775441"/>
            </a:xfrm>
            <a:prstGeom prst="rect">
              <a:avLst/>
            </a:prstGeom>
          </p:spPr>
        </p:pic>
        <p:pic>
          <p:nvPicPr>
            <p:cNvPr id="484" name="Picture 483"/>
            <p:cNvPicPr>
              <a:picLocks noChangeAspect="1"/>
            </p:cNvPicPr>
            <p:nvPr/>
          </p:nvPicPr>
          <p:blipFill>
            <a:blip r:embed="rId99">
              <a:extLst>
                <a:ext uri="{28A0092B-C50C-407E-A947-70E740481C1C}">
                  <a14:useLocalDpi xmlns:a14="http://schemas.microsoft.com/office/drawing/2010/main" val="0"/>
                </a:ext>
              </a:extLst>
            </a:blip>
            <a:stretch>
              <a:fillRect/>
            </a:stretch>
          </p:blipFill>
          <p:spPr>
            <a:xfrm>
              <a:off x="3594662" y="2585108"/>
              <a:ext cx="1502531" cy="491270"/>
            </a:xfrm>
            <a:prstGeom prst="rect">
              <a:avLst/>
            </a:prstGeom>
          </p:spPr>
        </p:pic>
        <p:pic>
          <p:nvPicPr>
            <p:cNvPr id="485" name="Picture 484" descr="gitp_small.gif"/>
            <p:cNvPicPr>
              <a:picLocks noChangeAspect="1"/>
            </p:cNvPicPr>
            <p:nvPr/>
          </p:nvPicPr>
          <p:blipFill>
            <a:blip r:embed="rId100"/>
            <a:stretch>
              <a:fillRect/>
            </a:stretch>
          </p:blipFill>
          <p:spPr>
            <a:xfrm>
              <a:off x="5312242" y="1729822"/>
              <a:ext cx="906698" cy="510017"/>
            </a:xfrm>
            <a:prstGeom prst="rect">
              <a:avLst/>
            </a:prstGeom>
          </p:spPr>
        </p:pic>
        <p:pic>
          <p:nvPicPr>
            <p:cNvPr id="486" name="Picture 485"/>
            <p:cNvPicPr>
              <a:picLocks noChangeAspect="1"/>
            </p:cNvPicPr>
            <p:nvPr/>
          </p:nvPicPr>
          <p:blipFill>
            <a:blip r:embed="rId101" cstate="print">
              <a:extLst>
                <a:ext uri="{28A0092B-C50C-407E-A947-70E740481C1C}">
                  <a14:useLocalDpi xmlns:a14="http://schemas.microsoft.com/office/drawing/2010/main" val="0"/>
                </a:ext>
              </a:extLst>
            </a:blip>
            <a:stretch>
              <a:fillRect/>
            </a:stretch>
          </p:blipFill>
          <p:spPr>
            <a:xfrm>
              <a:off x="3756269" y="1729822"/>
              <a:ext cx="1243471" cy="651171"/>
            </a:xfrm>
            <a:prstGeom prst="rect">
              <a:avLst/>
            </a:prstGeom>
          </p:spPr>
        </p:pic>
        <p:pic>
          <p:nvPicPr>
            <p:cNvPr id="487" name="Picture 486" descr="Free Record Shop.jpg"/>
            <p:cNvPicPr>
              <a:picLocks noChangeAspect="1"/>
            </p:cNvPicPr>
            <p:nvPr/>
          </p:nvPicPr>
          <p:blipFill>
            <a:blip r:embed="rId102"/>
            <a:stretch>
              <a:fillRect/>
            </a:stretch>
          </p:blipFill>
          <p:spPr>
            <a:xfrm>
              <a:off x="2719647" y="1744069"/>
              <a:ext cx="718882" cy="738311"/>
            </a:xfrm>
            <a:prstGeom prst="rect">
              <a:avLst/>
            </a:prstGeom>
          </p:spPr>
        </p:pic>
        <p:pic>
          <p:nvPicPr>
            <p:cNvPr id="488" name="Picture 3" descr="C:\Users\Jane\Dropbox\Evidence\Logos\flashboard_logo_lowres_R.jpg"/>
            <p:cNvPicPr>
              <a:picLocks noChangeAspect="1" noChangeArrowheads="1"/>
            </p:cNvPicPr>
            <p:nvPr/>
          </p:nvPicPr>
          <p:blipFill>
            <a:blip r:embed="rId103">
              <a:extLst>
                <a:ext uri="{28A0092B-C50C-407E-A947-70E740481C1C}">
                  <a14:useLocalDpi xmlns:a14="http://schemas.microsoft.com/office/drawing/2010/main" val="0"/>
                </a:ext>
              </a:extLst>
            </a:blip>
            <a:srcRect/>
            <a:stretch>
              <a:fillRect/>
            </a:stretch>
          </p:blipFill>
          <p:spPr bwMode="auto">
            <a:xfrm>
              <a:off x="683013" y="1751846"/>
              <a:ext cx="1713918" cy="387549"/>
            </a:xfrm>
            <a:prstGeom prst="rect">
              <a:avLst/>
            </a:prstGeom>
            <a:noFill/>
            <a:extLst>
              <a:ext uri="{909E8E84-426E-40DD-AFC4-6F175D3DCCD1}">
                <a14:hiddenFill xmlns:a14="http://schemas.microsoft.com/office/drawing/2010/main">
                  <a:solidFill>
                    <a:srgbClr val="FFFFFF"/>
                  </a:solidFill>
                </a14:hiddenFill>
              </a:ext>
            </a:extLst>
          </p:spPr>
        </p:pic>
        <p:pic>
          <p:nvPicPr>
            <p:cNvPr id="489" name="Picture 488"/>
            <p:cNvPicPr/>
            <p:nvPr/>
          </p:nvPicPr>
          <p:blipFill>
            <a:blip r:embed="rId104" cstate="print">
              <a:extLst>
                <a:ext uri="{28A0092B-C50C-407E-A947-70E740481C1C}">
                  <a14:useLocalDpi xmlns:a14="http://schemas.microsoft.com/office/drawing/2010/main" val="0"/>
                </a:ext>
              </a:extLst>
            </a:blip>
            <a:stretch>
              <a:fillRect/>
            </a:stretch>
          </p:blipFill>
          <p:spPr>
            <a:xfrm>
              <a:off x="5286337" y="2417157"/>
              <a:ext cx="932603" cy="891167"/>
            </a:xfrm>
            <a:prstGeom prst="rect">
              <a:avLst/>
            </a:prstGeom>
          </p:spPr>
        </p:pic>
        <p:pic>
          <p:nvPicPr>
            <p:cNvPr id="490" name="Picture 1"/>
            <p:cNvPicPr>
              <a:picLocks noChangeAspect="1"/>
            </p:cNvPicPr>
            <p:nvPr/>
          </p:nvPicPr>
          <p:blipFill>
            <a:blip r:embed="rId105">
              <a:extLst>
                <a:ext uri="{28A0092B-C50C-407E-A947-70E740481C1C}">
                  <a14:useLocalDpi xmlns:a14="http://schemas.microsoft.com/office/drawing/2010/main" val="0"/>
                </a:ext>
              </a:extLst>
            </a:blip>
            <a:srcRect/>
            <a:stretch>
              <a:fillRect/>
            </a:stretch>
          </p:blipFill>
          <p:spPr bwMode="auto">
            <a:xfrm>
              <a:off x="6541982" y="3510604"/>
              <a:ext cx="1358698" cy="48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 name="Picture 490" descr="Plunket.JPG"/>
            <p:cNvPicPr>
              <a:picLocks noChangeAspect="1"/>
            </p:cNvPicPr>
            <p:nvPr/>
          </p:nvPicPr>
          <p:blipFill>
            <a:blip r:embed="rId106"/>
            <a:stretch>
              <a:fillRect/>
            </a:stretch>
          </p:blipFill>
          <p:spPr>
            <a:xfrm>
              <a:off x="728778" y="5262592"/>
              <a:ext cx="1476622" cy="660222"/>
            </a:xfrm>
            <a:prstGeom prst="rect">
              <a:avLst/>
            </a:prstGeom>
          </p:spPr>
        </p:pic>
        <p:pic>
          <p:nvPicPr>
            <p:cNvPr id="492" name="Picture 2" descr="C:\Users\v-jamor\Dropbox\Evidence (1)\Logos\logo Provident.jpg"/>
            <p:cNvPicPr>
              <a:picLocks noChangeAspect="1" noChangeArrowheads="1"/>
            </p:cNvPicPr>
            <p:nvPr/>
          </p:nvPicPr>
          <p:blipFill>
            <a:blip r:embed="rId107">
              <a:extLst>
                <a:ext uri="{28A0092B-C50C-407E-A947-70E740481C1C}">
                  <a14:useLocalDpi xmlns:a14="http://schemas.microsoft.com/office/drawing/2010/main" val="0"/>
                </a:ext>
              </a:extLst>
            </a:blip>
            <a:srcRect/>
            <a:stretch>
              <a:fillRect/>
            </a:stretch>
          </p:blipFill>
          <p:spPr bwMode="auto">
            <a:xfrm>
              <a:off x="8027535" y="4598417"/>
              <a:ext cx="1398905" cy="313614"/>
            </a:xfrm>
            <a:prstGeom prst="rect">
              <a:avLst/>
            </a:prstGeom>
            <a:noFill/>
            <a:extLst>
              <a:ext uri="{909E8E84-426E-40DD-AFC4-6F175D3DCCD1}">
                <a14:hiddenFill xmlns:a14="http://schemas.microsoft.com/office/drawing/2010/main">
                  <a:solidFill>
                    <a:srgbClr val="FFFFFF"/>
                  </a:solidFill>
                </a14:hiddenFill>
              </a:ext>
            </a:extLst>
          </p:spPr>
        </p:pic>
        <p:pic>
          <p:nvPicPr>
            <p:cNvPr id="493" name="Picture 2" descr="C:\Users\Anita\Dropbox\Office 365 Evidence - ZG\Logos\redwood_global_logo_rgb.jpg"/>
            <p:cNvPicPr>
              <a:picLocks noChangeAspect="1" noChangeArrowheads="1"/>
            </p:cNvPicPr>
            <p:nvPr/>
          </p:nvPicPr>
          <p:blipFill>
            <a:blip r:embed="rId108"/>
            <a:srcRect/>
            <a:stretch>
              <a:fillRect/>
            </a:stretch>
          </p:blipFill>
          <p:spPr bwMode="auto">
            <a:xfrm>
              <a:off x="8197499" y="5103171"/>
              <a:ext cx="1109086" cy="896142"/>
            </a:xfrm>
            <a:prstGeom prst="rect">
              <a:avLst/>
            </a:prstGeom>
            <a:noFill/>
          </p:spPr>
        </p:pic>
        <p:pic>
          <p:nvPicPr>
            <p:cNvPr id="494" name="Picture 25" descr="HF_logo_main.jpg"/>
            <p:cNvPicPr>
              <a:picLocks noChangeAspect="1" noChangeArrowheads="1"/>
            </p:cNvPicPr>
            <p:nvPr/>
          </p:nvPicPr>
          <p:blipFill>
            <a:blip r:embed="rId109">
              <a:extLst>
                <a:ext uri="{28A0092B-C50C-407E-A947-70E740481C1C}">
                  <a14:useLocalDpi xmlns:a14="http://schemas.microsoft.com/office/drawing/2010/main" val="0"/>
                </a:ext>
              </a:extLst>
            </a:blip>
            <a:srcRect/>
            <a:stretch>
              <a:fillRect/>
            </a:stretch>
          </p:blipFill>
          <p:spPr bwMode="auto">
            <a:xfrm>
              <a:off x="683012" y="2588944"/>
              <a:ext cx="1664517" cy="63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5" name="Picture 2" descr="C:\Storage\Projectline\Office Managed + O365\Assets\HSS.png"/>
            <p:cNvPicPr>
              <a:picLocks noChangeAspect="1" noChangeArrowheads="1"/>
            </p:cNvPicPr>
            <p:nvPr/>
          </p:nvPicPr>
          <p:blipFill>
            <a:blip r:embed="rId110">
              <a:extLst>
                <a:ext uri="{28A0092B-C50C-407E-A947-70E740481C1C}">
                  <a14:useLocalDpi xmlns:a14="http://schemas.microsoft.com/office/drawing/2010/main" val="0"/>
                </a:ext>
              </a:extLst>
            </a:blip>
            <a:srcRect/>
            <a:stretch>
              <a:fillRect/>
            </a:stretch>
          </p:blipFill>
          <p:spPr bwMode="auto">
            <a:xfrm>
              <a:off x="2633730" y="2605127"/>
              <a:ext cx="777169" cy="666145"/>
            </a:xfrm>
            <a:prstGeom prst="rect">
              <a:avLst/>
            </a:prstGeom>
            <a:noFill/>
            <a:extLst>
              <a:ext uri="{909E8E84-426E-40DD-AFC4-6F175D3DCCD1}">
                <a14:hiddenFill xmlns:a14="http://schemas.microsoft.com/office/drawing/2010/main">
                  <a:solidFill>
                    <a:srgbClr val="FFFFFF"/>
                  </a:solidFill>
                </a14:hiddenFill>
              </a:ext>
            </a:extLst>
          </p:spPr>
        </p:pic>
        <p:pic>
          <p:nvPicPr>
            <p:cNvPr id="496" name="Picture 3" descr="C:\Storage\Projectline\Office Managed + O365\Assets\Qurrent.jpg"/>
            <p:cNvPicPr>
              <a:picLocks noChangeAspect="1" noChangeArrowheads="1"/>
            </p:cNvPicPr>
            <p:nvPr/>
          </p:nvPicPr>
          <p:blipFill>
            <a:blip r:embed="rId111">
              <a:extLst>
                <a:ext uri="{28A0092B-C50C-407E-A947-70E740481C1C}">
                  <a14:useLocalDpi xmlns:a14="http://schemas.microsoft.com/office/drawing/2010/main" val="0"/>
                </a:ext>
              </a:extLst>
            </a:blip>
            <a:srcRect/>
            <a:stretch>
              <a:fillRect/>
            </a:stretch>
          </p:blipFill>
          <p:spPr bwMode="auto">
            <a:xfrm>
              <a:off x="4830709" y="5284100"/>
              <a:ext cx="1165754" cy="777169"/>
            </a:xfrm>
            <a:prstGeom prst="rect">
              <a:avLst/>
            </a:prstGeom>
            <a:noFill/>
            <a:extLst>
              <a:ext uri="{909E8E84-426E-40DD-AFC4-6F175D3DCCD1}">
                <a14:hiddenFill xmlns:a14="http://schemas.microsoft.com/office/drawing/2010/main">
                  <a:solidFill>
                    <a:srgbClr val="FFFFFF"/>
                  </a:solidFill>
                </a14:hiddenFill>
              </a:ext>
            </a:extLst>
          </p:spPr>
        </p:pic>
        <p:pic>
          <p:nvPicPr>
            <p:cNvPr id="497" name="Picture 2" descr="C:\Storage\Projectline\Office Managed + O365\Assets\Hansae.jpg"/>
            <p:cNvPicPr>
              <a:picLocks noChangeAspect="1" noChangeArrowheads="1"/>
            </p:cNvPicPr>
            <p:nvPr/>
          </p:nvPicPr>
          <p:blipFill>
            <a:blip r:embed="rId112">
              <a:extLst>
                <a:ext uri="{28A0092B-C50C-407E-A947-70E740481C1C}">
                  <a14:useLocalDpi xmlns:a14="http://schemas.microsoft.com/office/drawing/2010/main" val="0"/>
                </a:ext>
              </a:extLst>
            </a:blip>
            <a:srcRect/>
            <a:stretch>
              <a:fillRect/>
            </a:stretch>
          </p:blipFill>
          <p:spPr bwMode="auto">
            <a:xfrm>
              <a:off x="6494918" y="1684164"/>
              <a:ext cx="1476622" cy="553733"/>
            </a:xfrm>
            <a:prstGeom prst="rect">
              <a:avLst/>
            </a:prstGeom>
            <a:noFill/>
            <a:extLst>
              <a:ext uri="{909E8E84-426E-40DD-AFC4-6F175D3DCCD1}">
                <a14:hiddenFill xmlns:a14="http://schemas.microsoft.com/office/drawing/2010/main">
                  <a:solidFill>
                    <a:srgbClr val="FFFFFF"/>
                  </a:solidFill>
                </a14:hiddenFill>
              </a:ext>
            </a:extLst>
          </p:spPr>
        </p:pic>
        <p:pic>
          <p:nvPicPr>
            <p:cNvPr id="498" name="Picture 497" descr="C:\Users\Anita\Dropbox\Office 365 Evidence - ZG\Logos\Irish School of Motoring.jpg"/>
            <p:cNvPicPr/>
            <p:nvPr/>
          </p:nvPicPr>
          <p:blipFill>
            <a:blip r:embed="rId113" cstate="print">
              <a:extLst>
                <a:ext uri="{28A0092B-C50C-407E-A947-70E740481C1C}">
                  <a14:useLocalDpi xmlns:a14="http://schemas.microsoft.com/office/drawing/2010/main" val="0"/>
                </a:ext>
              </a:extLst>
            </a:blip>
            <a:srcRect/>
            <a:stretch>
              <a:fillRect/>
            </a:stretch>
          </p:blipFill>
          <p:spPr bwMode="auto">
            <a:xfrm>
              <a:off x="8287134" y="2605127"/>
              <a:ext cx="1195436" cy="703197"/>
            </a:xfrm>
            <a:prstGeom prst="rect">
              <a:avLst/>
            </a:prstGeom>
            <a:noFill/>
            <a:ln>
              <a:noFill/>
            </a:ln>
          </p:spPr>
        </p:pic>
        <p:pic>
          <p:nvPicPr>
            <p:cNvPr id="499" name="Picture 498"/>
            <p:cNvPicPr>
              <a:picLocks noChangeAspect="1" noChangeArrowheads="1"/>
            </p:cNvPicPr>
            <p:nvPr/>
          </p:nvPicPr>
          <p:blipFill>
            <a:blip r:embed="rId114">
              <a:extLst>
                <a:ext uri="{28A0092B-C50C-407E-A947-70E740481C1C}">
                  <a14:useLocalDpi xmlns:a14="http://schemas.microsoft.com/office/drawing/2010/main" val="0"/>
                </a:ext>
              </a:extLst>
            </a:blip>
            <a:stretch>
              <a:fillRect/>
            </a:stretch>
          </p:blipFill>
          <p:spPr bwMode="auto">
            <a:xfrm>
              <a:off x="2643411" y="5284100"/>
              <a:ext cx="1832207" cy="62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728720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heckerboard(across)">
                                      <p:cBhvr>
                                        <p:cTn id="7" dur="2000"/>
                                        <p:tgtEl>
                                          <p:spTgt spid="50"/>
                                        </p:tgtEl>
                                      </p:cBhvr>
                                    </p:animEffect>
                                  </p:childTnLst>
                                </p:cTn>
                              </p:par>
                            </p:childTnLst>
                          </p:cTn>
                        </p:par>
                        <p:par>
                          <p:cTn id="8" fill="hold">
                            <p:stCondLst>
                              <p:cond delay="2000"/>
                            </p:stCondLst>
                            <p:childTnLst>
                              <p:par>
                                <p:cTn id="9" presetID="5" presetClass="exit" presetSubtype="10" fill="hold" nodeType="afterEffect">
                                  <p:stCondLst>
                                    <p:cond delay="2000"/>
                                  </p:stCondLst>
                                  <p:childTnLst>
                                    <p:animEffect transition="out" filter="checkerboard(across)">
                                      <p:cBhvr>
                                        <p:cTn id="10" dur="3000"/>
                                        <p:tgtEl>
                                          <p:spTgt spid="50"/>
                                        </p:tgtEl>
                                      </p:cBhvr>
                                    </p:animEffect>
                                    <p:set>
                                      <p:cBhvr>
                                        <p:cTn id="11" dur="1" fill="hold">
                                          <p:stCondLst>
                                            <p:cond delay="2999"/>
                                          </p:stCondLst>
                                        </p:cTn>
                                        <p:tgtEl>
                                          <p:spTgt spid="50"/>
                                        </p:tgtEl>
                                        <p:attrNameLst>
                                          <p:attrName>style.visibility</p:attrName>
                                        </p:attrNameLst>
                                      </p:cBhvr>
                                      <p:to>
                                        <p:strVal val="hidden"/>
                                      </p:to>
                                    </p:set>
                                  </p:childTnLst>
                                </p:cTn>
                              </p:par>
                              <p:par>
                                <p:cTn id="12" presetID="5" presetClass="entr" presetSubtype="10" fill="hold" nodeType="withEffect">
                                  <p:stCondLst>
                                    <p:cond delay="2000"/>
                                  </p:stCondLst>
                                  <p:childTnLst>
                                    <p:set>
                                      <p:cBhvr>
                                        <p:cTn id="13" dur="1" fill="hold">
                                          <p:stCondLst>
                                            <p:cond delay="0"/>
                                          </p:stCondLst>
                                        </p:cTn>
                                        <p:tgtEl>
                                          <p:spTgt spid="121"/>
                                        </p:tgtEl>
                                        <p:attrNameLst>
                                          <p:attrName>style.visibility</p:attrName>
                                        </p:attrNameLst>
                                      </p:cBhvr>
                                      <p:to>
                                        <p:strVal val="visible"/>
                                      </p:to>
                                    </p:set>
                                    <p:animEffect transition="in" filter="checkerboard(across)">
                                      <p:cBhvr>
                                        <p:cTn id="14" dur="2000"/>
                                        <p:tgtEl>
                                          <p:spTgt spid="121"/>
                                        </p:tgtEl>
                                      </p:cBhvr>
                                    </p:animEffect>
                                  </p:childTnLst>
                                </p:cTn>
                              </p:par>
                            </p:childTnLst>
                          </p:cTn>
                        </p:par>
                        <p:par>
                          <p:cTn id="15" fill="hold">
                            <p:stCondLst>
                              <p:cond delay="7000"/>
                            </p:stCondLst>
                            <p:childTnLst>
                              <p:par>
                                <p:cTn id="16" presetID="5" presetClass="exit" presetSubtype="10" fill="hold" nodeType="afterEffect">
                                  <p:stCondLst>
                                    <p:cond delay="2000"/>
                                  </p:stCondLst>
                                  <p:childTnLst>
                                    <p:animEffect transition="out" filter="checkerboard(across)">
                                      <p:cBhvr>
                                        <p:cTn id="17" dur="3000"/>
                                        <p:tgtEl>
                                          <p:spTgt spid="121"/>
                                        </p:tgtEl>
                                      </p:cBhvr>
                                    </p:animEffect>
                                    <p:set>
                                      <p:cBhvr>
                                        <p:cTn id="18" dur="1" fill="hold">
                                          <p:stCondLst>
                                            <p:cond delay="2999"/>
                                          </p:stCondLst>
                                        </p:cTn>
                                        <p:tgtEl>
                                          <p:spTgt spid="121"/>
                                        </p:tgtEl>
                                        <p:attrNameLst>
                                          <p:attrName>style.visibility</p:attrName>
                                        </p:attrNameLst>
                                      </p:cBhvr>
                                      <p:to>
                                        <p:strVal val="hidden"/>
                                      </p:to>
                                    </p:set>
                                  </p:childTnLst>
                                </p:cTn>
                              </p:par>
                              <p:par>
                                <p:cTn id="19" presetID="5" presetClass="entr" presetSubtype="10" fill="hold" nodeType="withEffect">
                                  <p:stCondLst>
                                    <p:cond delay="2000"/>
                                  </p:stCondLst>
                                  <p:childTnLst>
                                    <p:set>
                                      <p:cBhvr>
                                        <p:cTn id="20" dur="1" fill="hold">
                                          <p:stCondLst>
                                            <p:cond delay="0"/>
                                          </p:stCondLst>
                                        </p:cTn>
                                        <p:tgtEl>
                                          <p:spTgt spid="167"/>
                                        </p:tgtEl>
                                        <p:attrNameLst>
                                          <p:attrName>style.visibility</p:attrName>
                                        </p:attrNameLst>
                                      </p:cBhvr>
                                      <p:to>
                                        <p:strVal val="visible"/>
                                      </p:to>
                                    </p:set>
                                    <p:animEffect transition="in" filter="checkerboard(across)">
                                      <p:cBhvr>
                                        <p:cTn id="21" dur="2000"/>
                                        <p:tgtEl>
                                          <p:spTgt spid="167"/>
                                        </p:tgtEl>
                                      </p:cBhvr>
                                    </p:animEffect>
                                  </p:childTnLst>
                                </p:cTn>
                              </p:par>
                            </p:childTnLst>
                          </p:cTn>
                        </p:par>
                        <p:par>
                          <p:cTn id="22" fill="hold">
                            <p:stCondLst>
                              <p:cond delay="12000"/>
                            </p:stCondLst>
                            <p:childTnLst>
                              <p:par>
                                <p:cTn id="23" presetID="5" presetClass="exit" presetSubtype="10" fill="hold" nodeType="afterEffect">
                                  <p:stCondLst>
                                    <p:cond delay="500"/>
                                  </p:stCondLst>
                                  <p:childTnLst>
                                    <p:animEffect transition="out" filter="checkerboard(across)">
                                      <p:cBhvr>
                                        <p:cTn id="24" dur="3000"/>
                                        <p:tgtEl>
                                          <p:spTgt spid="167"/>
                                        </p:tgtEl>
                                      </p:cBhvr>
                                    </p:animEffect>
                                    <p:set>
                                      <p:cBhvr>
                                        <p:cTn id="25" dur="1" fill="hold">
                                          <p:stCondLst>
                                            <p:cond delay="2999"/>
                                          </p:stCondLst>
                                        </p:cTn>
                                        <p:tgtEl>
                                          <p:spTgt spid="167"/>
                                        </p:tgtEl>
                                        <p:attrNameLst>
                                          <p:attrName>style.visibility</p:attrName>
                                        </p:attrNameLst>
                                      </p:cBhvr>
                                      <p:to>
                                        <p:strVal val="hidden"/>
                                      </p:to>
                                    </p:set>
                                  </p:childTnLst>
                                </p:cTn>
                              </p:par>
                              <p:par>
                                <p:cTn id="26" presetID="5" presetClass="entr" presetSubtype="10" fill="hold" nodeType="withEffect">
                                  <p:stCondLst>
                                    <p:cond delay="2000"/>
                                  </p:stCondLst>
                                  <p:childTnLst>
                                    <p:set>
                                      <p:cBhvr>
                                        <p:cTn id="27" dur="1" fill="hold">
                                          <p:stCondLst>
                                            <p:cond delay="0"/>
                                          </p:stCondLst>
                                        </p:cTn>
                                        <p:tgtEl>
                                          <p:spTgt spid="461"/>
                                        </p:tgtEl>
                                        <p:attrNameLst>
                                          <p:attrName>style.visibility</p:attrName>
                                        </p:attrNameLst>
                                      </p:cBhvr>
                                      <p:to>
                                        <p:strVal val="visible"/>
                                      </p:to>
                                    </p:set>
                                    <p:animEffect transition="in" filter="checkerboard(across)">
                                      <p:cBhvr>
                                        <p:cTn id="28" dur="2000"/>
                                        <p:tgtEl>
                                          <p:spTgt spid="461"/>
                                        </p:tgtEl>
                                      </p:cBhvr>
                                    </p:animEffect>
                                  </p:childTnLst>
                                </p:cTn>
                              </p:par>
                            </p:childTnLst>
                          </p:cTn>
                        </p:par>
                        <p:par>
                          <p:cTn id="29" fill="hold">
                            <p:stCondLst>
                              <p:cond delay="16000"/>
                            </p:stCondLst>
                            <p:childTnLst>
                              <p:par>
                                <p:cTn id="30" presetID="5" presetClass="exit" presetSubtype="10" fill="hold" nodeType="afterEffect">
                                  <p:stCondLst>
                                    <p:cond delay="2000"/>
                                  </p:stCondLst>
                                  <p:childTnLst>
                                    <p:animEffect transition="out" filter="checkerboard(across)">
                                      <p:cBhvr>
                                        <p:cTn id="31" dur="3000"/>
                                        <p:tgtEl>
                                          <p:spTgt spid="461"/>
                                        </p:tgtEl>
                                      </p:cBhvr>
                                    </p:animEffect>
                                    <p:set>
                                      <p:cBhvr>
                                        <p:cTn id="32" dur="1" fill="hold">
                                          <p:stCondLst>
                                            <p:cond delay="2999"/>
                                          </p:stCondLst>
                                        </p:cTn>
                                        <p:tgtEl>
                                          <p:spTgt spid="461"/>
                                        </p:tgtEl>
                                        <p:attrNameLst>
                                          <p:attrName>style.visibility</p:attrName>
                                        </p:attrNameLst>
                                      </p:cBhvr>
                                      <p:to>
                                        <p:strVal val="hidden"/>
                                      </p:to>
                                    </p:set>
                                  </p:childTnLst>
                                </p:cTn>
                              </p:par>
                              <p:par>
                                <p:cTn id="33" presetID="5" presetClass="entr" presetSubtype="10" fill="hold" nodeType="withEffect">
                                  <p:stCondLst>
                                    <p:cond delay="2000"/>
                                  </p:stCondLst>
                                  <p:childTnLst>
                                    <p:set>
                                      <p:cBhvr>
                                        <p:cTn id="34" dur="1" fill="hold">
                                          <p:stCondLst>
                                            <p:cond delay="0"/>
                                          </p:stCondLst>
                                        </p:cTn>
                                        <p:tgtEl>
                                          <p:spTgt spid="384"/>
                                        </p:tgtEl>
                                        <p:attrNameLst>
                                          <p:attrName>style.visibility</p:attrName>
                                        </p:attrNameLst>
                                      </p:cBhvr>
                                      <p:to>
                                        <p:strVal val="visible"/>
                                      </p:to>
                                    </p:set>
                                    <p:animEffect transition="in" filter="checkerboard(across)">
                                      <p:cBhvr>
                                        <p:cTn id="35" dur="2000"/>
                                        <p:tgtEl>
                                          <p:spTgt spid="384"/>
                                        </p:tgtEl>
                                      </p:cBhvr>
                                    </p:animEffect>
                                  </p:childTnLst>
                                </p:cTn>
                              </p:par>
                            </p:childTnLst>
                          </p:cTn>
                        </p:par>
                        <p:par>
                          <p:cTn id="36" fill="hold">
                            <p:stCondLst>
                              <p:cond delay="21000"/>
                            </p:stCondLst>
                            <p:childTnLst>
                              <p:par>
                                <p:cTn id="37" presetID="5" presetClass="exit" presetSubtype="10" fill="hold" nodeType="afterEffect">
                                  <p:stCondLst>
                                    <p:cond delay="2000"/>
                                  </p:stCondLst>
                                  <p:childTnLst>
                                    <p:animEffect transition="out" filter="checkerboard(across)">
                                      <p:cBhvr>
                                        <p:cTn id="38" dur="3000"/>
                                        <p:tgtEl>
                                          <p:spTgt spid="384"/>
                                        </p:tgtEl>
                                      </p:cBhvr>
                                    </p:animEffect>
                                    <p:set>
                                      <p:cBhvr>
                                        <p:cTn id="39" dur="1" fill="hold">
                                          <p:stCondLst>
                                            <p:cond delay="2999"/>
                                          </p:stCondLst>
                                        </p:cTn>
                                        <p:tgtEl>
                                          <p:spTgt spid="384"/>
                                        </p:tgtEl>
                                        <p:attrNameLst>
                                          <p:attrName>style.visibility</p:attrName>
                                        </p:attrNameLst>
                                      </p:cBhvr>
                                      <p:to>
                                        <p:strVal val="hidden"/>
                                      </p:to>
                                    </p:set>
                                  </p:childTnLst>
                                </p:cTn>
                              </p:par>
                              <p:par>
                                <p:cTn id="40" presetID="5" presetClass="entr" presetSubtype="10" fill="hold" nodeType="withEffect">
                                  <p:stCondLst>
                                    <p:cond delay="2000"/>
                                  </p:stCondLst>
                                  <p:childTnLst>
                                    <p:set>
                                      <p:cBhvr>
                                        <p:cTn id="41" dur="1" fill="hold">
                                          <p:stCondLst>
                                            <p:cond delay="0"/>
                                          </p:stCondLst>
                                        </p:cTn>
                                        <p:tgtEl>
                                          <p:spTgt spid="430"/>
                                        </p:tgtEl>
                                        <p:attrNameLst>
                                          <p:attrName>style.visibility</p:attrName>
                                        </p:attrNameLst>
                                      </p:cBhvr>
                                      <p:to>
                                        <p:strVal val="visible"/>
                                      </p:to>
                                    </p:set>
                                    <p:animEffect transition="in" filter="checkerboard(across)">
                                      <p:cBhvr>
                                        <p:cTn id="42" dur="2000"/>
                                        <p:tgtEl>
                                          <p:spTgt spid="430"/>
                                        </p:tgtEl>
                                      </p:cBhvr>
                                    </p:animEffect>
                                  </p:childTnLst>
                                </p:cTn>
                              </p:par>
                            </p:childTnLst>
                          </p:cTn>
                        </p:par>
                        <p:par>
                          <p:cTn id="43" fill="hold">
                            <p:stCondLst>
                              <p:cond delay="26000"/>
                            </p:stCondLst>
                            <p:childTnLst>
                              <p:par>
                                <p:cTn id="44" presetID="5" presetClass="exit" presetSubtype="10" fill="hold" nodeType="afterEffect">
                                  <p:stCondLst>
                                    <p:cond delay="500"/>
                                  </p:stCondLst>
                                  <p:childTnLst>
                                    <p:animEffect transition="out" filter="checkerboard(across)">
                                      <p:cBhvr>
                                        <p:cTn id="45" dur="3000"/>
                                        <p:tgtEl>
                                          <p:spTgt spid="430"/>
                                        </p:tgtEl>
                                      </p:cBhvr>
                                    </p:animEffect>
                                    <p:set>
                                      <p:cBhvr>
                                        <p:cTn id="46" dur="1" fill="hold">
                                          <p:stCondLst>
                                            <p:cond delay="2999"/>
                                          </p:stCondLst>
                                        </p:cTn>
                                        <p:tgtEl>
                                          <p:spTgt spid="4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Contoso Onboarding</a:t>
            </a:r>
          </a:p>
        </p:txBody>
      </p:sp>
    </p:spTree>
    <p:extLst>
      <p:ext uri="{BB962C8B-B14F-4D97-AF65-F5344CB8AC3E}">
        <p14:creationId xmlns:p14="http://schemas.microsoft.com/office/powerpoint/2010/main" val="15076831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08612"/>
          </a:xfrm>
        </p:spPr>
        <p:txBody>
          <a:bodyPr>
            <a:normAutofit fontScale="92500" lnSpcReduction="10000"/>
          </a:bodyPr>
          <a:lstStyle/>
          <a:p>
            <a:r>
              <a:rPr lang="en-US" smtClean="0"/>
              <a:t>Use the Deployment </a:t>
            </a:r>
            <a:r>
              <a:rPr lang="en-US" dirty="0" smtClean="0"/>
              <a:t>Readiness Toolkit</a:t>
            </a:r>
          </a:p>
          <a:p>
            <a:endParaRPr lang="en-US" dirty="0" smtClean="0"/>
          </a:p>
          <a:p>
            <a:r>
              <a:rPr lang="en-US" dirty="0" err="1" smtClean="0"/>
              <a:t>Dir</a:t>
            </a:r>
            <a:r>
              <a:rPr lang="en-US" dirty="0"/>
              <a:t>-</a:t>
            </a:r>
            <a:r>
              <a:rPr lang="en-US" dirty="0" smtClean="0"/>
              <a:t>Sync: 50,000 Objects</a:t>
            </a:r>
          </a:p>
          <a:p>
            <a:pPr lvl="1"/>
            <a:r>
              <a:rPr lang="en-US" dirty="0" smtClean="0"/>
              <a:t>Contact Support in advance to skip this checkpoint</a:t>
            </a:r>
          </a:p>
          <a:p>
            <a:endParaRPr lang="en-US" dirty="0" smtClean="0"/>
          </a:p>
          <a:p>
            <a:r>
              <a:rPr lang="en-US" dirty="0" err="1" smtClean="0"/>
              <a:t>Dir</a:t>
            </a:r>
            <a:r>
              <a:rPr lang="en-US" dirty="0" smtClean="0"/>
              <a:t>-Sync: 500,000 User Objects</a:t>
            </a:r>
          </a:p>
          <a:p>
            <a:pPr lvl="1"/>
            <a:r>
              <a:rPr lang="en-US" dirty="0" smtClean="0"/>
              <a:t>Talk to your </a:t>
            </a:r>
            <a:r>
              <a:rPr lang="en-US" u="sng" dirty="0" smtClean="0"/>
              <a:t>Microsoft Account Team </a:t>
            </a:r>
            <a:r>
              <a:rPr lang="en-US" dirty="0" smtClean="0"/>
              <a:t>to ensure speedy onboarding</a:t>
            </a:r>
          </a:p>
          <a:p>
            <a:pPr lvl="1"/>
            <a:r>
              <a:rPr lang="en-US" dirty="0" smtClean="0"/>
              <a:t>100,000 Objects Sync Per Day</a:t>
            </a:r>
          </a:p>
          <a:p>
            <a:pPr lvl="1"/>
            <a:endParaRPr lang="en-US" dirty="0"/>
          </a:p>
          <a:p>
            <a:r>
              <a:rPr lang="en-US" dirty="0" smtClean="0"/>
              <a:t>More than 2Million User Objects?  </a:t>
            </a:r>
            <a:endParaRPr lang="en-US" dirty="0"/>
          </a:p>
          <a:p>
            <a:pPr lvl="1"/>
            <a:r>
              <a:rPr lang="en-US" dirty="0" smtClean="0"/>
              <a:t>Talk to your account team</a:t>
            </a:r>
            <a:endParaRPr lang="en-US" dirty="0"/>
          </a:p>
        </p:txBody>
      </p:sp>
      <p:sp>
        <p:nvSpPr>
          <p:cNvPr id="3" name="Title 2"/>
          <p:cNvSpPr>
            <a:spLocks noGrp="1"/>
          </p:cNvSpPr>
          <p:nvPr>
            <p:ph type="title"/>
          </p:nvPr>
        </p:nvSpPr>
        <p:spPr/>
        <p:txBody>
          <a:bodyPr/>
          <a:lstStyle/>
          <a:p>
            <a:r>
              <a:rPr lang="en-US" dirty="0" smtClean="0"/>
              <a:t>Initial Directory Sync - Checkpoints</a:t>
            </a:r>
            <a:endParaRPr lang="en-US" dirty="0"/>
          </a:p>
        </p:txBody>
      </p:sp>
    </p:spTree>
    <p:extLst>
      <p:ext uri="{BB962C8B-B14F-4D97-AF65-F5344CB8AC3E}">
        <p14:creationId xmlns:p14="http://schemas.microsoft.com/office/powerpoint/2010/main" val="165454409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SharePoint Online Setup</a:t>
            </a:r>
            <a:endParaRPr lang="en-US" dirty="0"/>
          </a:p>
        </p:txBody>
      </p:sp>
    </p:spTree>
    <p:extLst>
      <p:ext uri="{BB962C8B-B14F-4D97-AF65-F5344CB8AC3E}">
        <p14:creationId xmlns:p14="http://schemas.microsoft.com/office/powerpoint/2010/main" val="12073839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Zach Rosenfield; Adam Harmetz</External_x0020_Speaker>
    <Session_x0020_Code xmlns="2295e2e7-0eeb-498e-8716-217bb2ee6ee3">SPC018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Adam Harmetz, Zach Rosenfield</Speaker>
    <AverageRating xmlns="http://schemas.microsoft.com/sharepoint/v3" xsi:nil="true"/>
  </documentManagement>
</p:properties>
</file>

<file path=customXml/itemProps1.xml><?xml version="1.0" encoding="utf-8"?>
<ds:datastoreItem xmlns:ds="http://schemas.openxmlformats.org/officeDocument/2006/customXml" ds:itemID="{16384B7A-CE82-4438-BC2C-AA89BB708F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2295e2e7-0eeb-498e-8716-217bb2ee6ee3"/>
    <ds:schemaRef ds:uri="230e9df3-be65-4c73-a93b-d1236ebd677e"/>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8</TotalTime>
  <Words>2343</Words>
  <Application>Microsoft Office PowerPoint</Application>
  <PresentationFormat>Custom</PresentationFormat>
  <Paragraphs>195</Paragraphs>
  <Slides>24</Slides>
  <Notes>13</Notes>
  <HiddenSlides>0</HiddenSlides>
  <MMClips>0</MMClips>
  <ScaleCrop>false</ScaleCrop>
  <HeadingPairs>
    <vt:vector size="4" baseType="variant">
      <vt:variant>
        <vt:lpstr>Theme</vt:lpstr>
      </vt:variant>
      <vt:variant>
        <vt:i4>5</vt:i4>
      </vt:variant>
      <vt:variant>
        <vt:lpstr>Slide Titles</vt:lpstr>
      </vt:variant>
      <vt:variant>
        <vt:i4>24</vt:i4>
      </vt:variant>
    </vt:vector>
  </HeadingPairs>
  <TitlesOfParts>
    <vt:vector size="29" baseType="lpstr">
      <vt:lpstr>SPC2012_IT-Pro_Template_16x9</vt:lpstr>
      <vt:lpstr>5-30072_SPC2012_IT-Pro_Template_16x9_Light</vt:lpstr>
      <vt:lpstr>5-30072_SPC2012_IT-Pro_Template_16x9</vt:lpstr>
      <vt:lpstr>1_5-30072_SPC2012_IT-Pro_Template_16x9</vt:lpstr>
      <vt:lpstr>5-30072_SPC2012_Business_Template_16x9_Light</vt:lpstr>
      <vt:lpstr>PowerPoint Presentation</vt:lpstr>
      <vt:lpstr>Best Practices for ECM in the Cloud… …and how large orgs can get the most out of Office 365</vt:lpstr>
      <vt:lpstr>Today’s Focus</vt:lpstr>
      <vt:lpstr>Enterprise Content Management</vt:lpstr>
      <vt:lpstr>Intro to this talk’s customer and tenancy</vt:lpstr>
      <vt:lpstr>Office 365 Is Ready for You</vt:lpstr>
      <vt:lpstr>Demo</vt:lpstr>
      <vt:lpstr>Initial Directory Sync - Checkpoints</vt:lpstr>
      <vt:lpstr>Demo</vt:lpstr>
      <vt:lpstr>SharePoint Checkpoints</vt:lpstr>
      <vt:lpstr>Datacenter Compliance</vt:lpstr>
      <vt:lpstr>Demo </vt:lpstr>
      <vt:lpstr>Rounding out the picture…</vt:lpstr>
      <vt:lpstr>Keeping on top of the cloud…</vt:lpstr>
      <vt:lpstr>Putting it all together…</vt:lpstr>
      <vt:lpstr>The Cloud: Changing the ECM Game</vt:lpstr>
      <vt:lpstr>Demo of Trend 1 &amp; 2 </vt:lpstr>
      <vt:lpstr>The Cloud: Changing the ECM Game</vt:lpstr>
      <vt:lpstr>Demo of Trend 3 &amp; 4 </vt:lpstr>
      <vt:lpstr>The Cloud: Changing the ECM Game</vt:lpstr>
      <vt:lpstr>Demo – Putting it together!</vt:lpstr>
      <vt:lpstr>Wrapping Up…</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ECM in the Cloud……and how large orgs can get the most out of Office 365</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cp:revision>
  <dcterms:created xsi:type="dcterms:W3CDTF">2012-11-12T19:08:11Z</dcterms:created>
  <dcterms:modified xsi:type="dcterms:W3CDTF">2012-12-05T21:53:14Z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