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38"/>
  </p:notesMasterIdLst>
  <p:handoutMasterIdLst>
    <p:handoutMasterId r:id="rId39"/>
  </p:handoutMasterIdLst>
  <p:sldIdLst>
    <p:sldId id="1077" r:id="rId7"/>
    <p:sldId id="1078" r:id="rId8"/>
    <p:sldId id="1111" r:id="rId9"/>
    <p:sldId id="1080" r:id="rId10"/>
    <p:sldId id="1081" r:id="rId11"/>
    <p:sldId id="1082" r:id="rId12"/>
    <p:sldId id="1083" r:id="rId13"/>
    <p:sldId id="1084" r:id="rId14"/>
    <p:sldId id="1085" r:id="rId15"/>
    <p:sldId id="1087" r:id="rId16"/>
    <p:sldId id="1089" r:id="rId17"/>
    <p:sldId id="1090" r:id="rId18"/>
    <p:sldId id="1091" r:id="rId19"/>
    <p:sldId id="1092" r:id="rId20"/>
    <p:sldId id="1093" r:id="rId21"/>
    <p:sldId id="1094" r:id="rId22"/>
    <p:sldId id="1096" r:id="rId23"/>
    <p:sldId id="1116" r:id="rId24"/>
    <p:sldId id="1098" r:id="rId25"/>
    <p:sldId id="1099" r:id="rId26"/>
    <p:sldId id="1100" r:id="rId27"/>
    <p:sldId id="1101" r:id="rId28"/>
    <p:sldId id="1102" r:id="rId29"/>
    <p:sldId id="1103" r:id="rId30"/>
    <p:sldId id="1104" r:id="rId31"/>
    <p:sldId id="1105" r:id="rId32"/>
    <p:sldId id="1117" r:id="rId33"/>
    <p:sldId id="1107" r:id="rId34"/>
    <p:sldId id="1108" r:id="rId35"/>
    <p:sldId id="1109" r:id="rId36"/>
    <p:sldId id="1110"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77"/>
            <p14:sldId id="1078"/>
            <p14:sldId id="1111"/>
            <p14:sldId id="1080"/>
            <p14:sldId id="1081"/>
            <p14:sldId id="1082"/>
            <p14:sldId id="1083"/>
            <p14:sldId id="1084"/>
            <p14:sldId id="1085"/>
            <p14:sldId id="1087"/>
            <p14:sldId id="1089"/>
            <p14:sldId id="1090"/>
            <p14:sldId id="1091"/>
            <p14:sldId id="1092"/>
            <p14:sldId id="1093"/>
            <p14:sldId id="1094"/>
            <p14:sldId id="1096"/>
            <p14:sldId id="1116"/>
            <p14:sldId id="1098"/>
            <p14:sldId id="1099"/>
            <p14:sldId id="1100"/>
            <p14:sldId id="1101"/>
            <p14:sldId id="1102"/>
            <p14:sldId id="1103"/>
            <p14:sldId id="1104"/>
            <p14:sldId id="1105"/>
            <p14:sldId id="1117"/>
            <p14:sldId id="1107"/>
            <p14:sldId id="1108"/>
            <p14:sldId id="1109"/>
            <p14:sldId id="1110"/>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Rhonda Nicholson" initials="R"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rhondan\AppData\Local\Microsoft\Windows\Temporary%20Internet%20Files\Content.Outlook\3XD6WGFG\Data%20Views%20FY12%20Slides%20(CORRECTED)%20Role%20Type%20Geo%20with%20Reference%20Data%20Tabl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rhondan\AppData\Local\Microsoft\Windows\Temporary%20Internet%20Files\Content.Outlook\3XD6WGFG\Data%20Views%20FY12%20Slides%20(CORRECTED)%20Role%20Type%20Geo%20with%20Reference%20Data%20Tabl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0"/>
            </a:pPr>
            <a:r>
              <a:rPr lang="en-US" sz="2400" b="0" baseline="0" dirty="0" smtClean="0"/>
              <a:t>Consumers </a:t>
            </a:r>
            <a:r>
              <a:rPr lang="en-US" sz="2400" b="0" baseline="0" dirty="0"/>
              <a:t>by </a:t>
            </a:r>
            <a:r>
              <a:rPr lang="en-US" sz="2400" b="0" baseline="0" dirty="0" smtClean="0"/>
              <a:t>profession</a:t>
            </a:r>
            <a:endParaRPr lang="en-US" sz="2400" b="0" dirty="0"/>
          </a:p>
        </c:rich>
      </c:tx>
      <c:layout/>
      <c:overlay val="0"/>
    </c:title>
    <c:autoTitleDeleted val="0"/>
    <c:plotArea>
      <c:layout/>
      <c:areaChart>
        <c:grouping val="stacked"/>
        <c:varyColors val="0"/>
        <c:ser>
          <c:idx val="0"/>
          <c:order val="0"/>
          <c:tx>
            <c:strRef>
              <c:f>'Corrected Chart - Role'!$A$2</c:f>
              <c:strCache>
                <c:ptCount val="1"/>
                <c:pt idx="0">
                  <c:v>Engineering</c:v>
                </c:pt>
              </c:strCache>
            </c:strRef>
          </c:tx>
          <c:cat>
            <c:strRef>
              <c:f>'Corrected Chart - Role'!$B$1:$F$1</c:f>
              <c:strCache>
                <c:ptCount val="5"/>
                <c:pt idx="0">
                  <c:v>FY08</c:v>
                </c:pt>
                <c:pt idx="1">
                  <c:v>FY09</c:v>
                </c:pt>
                <c:pt idx="2">
                  <c:v>FY10</c:v>
                </c:pt>
                <c:pt idx="3">
                  <c:v>FY11</c:v>
                </c:pt>
                <c:pt idx="4">
                  <c:v>FY12</c:v>
                </c:pt>
              </c:strCache>
            </c:strRef>
          </c:cat>
          <c:val>
            <c:numRef>
              <c:f>'Corrected Chart - Role'!$B$2:$F$2</c:f>
              <c:numCache>
                <c:formatCode>#,##0</c:formatCode>
                <c:ptCount val="5"/>
                <c:pt idx="0">
                  <c:v>680</c:v>
                </c:pt>
                <c:pt idx="1">
                  <c:v>5639</c:v>
                </c:pt>
                <c:pt idx="2">
                  <c:v>9175</c:v>
                </c:pt>
                <c:pt idx="3">
                  <c:v>18018</c:v>
                </c:pt>
                <c:pt idx="4">
                  <c:v>31706</c:v>
                </c:pt>
              </c:numCache>
            </c:numRef>
          </c:val>
        </c:ser>
        <c:ser>
          <c:idx val="1"/>
          <c:order val="1"/>
          <c:tx>
            <c:strRef>
              <c:f>'Corrected Chart - Role'!$A$3</c:f>
              <c:strCache>
                <c:ptCount val="1"/>
                <c:pt idx="0">
                  <c:v>Marketing</c:v>
                </c:pt>
              </c:strCache>
            </c:strRef>
          </c:tx>
          <c:cat>
            <c:strRef>
              <c:f>'Corrected Chart - Role'!$B$1:$F$1</c:f>
              <c:strCache>
                <c:ptCount val="5"/>
                <c:pt idx="0">
                  <c:v>FY08</c:v>
                </c:pt>
                <c:pt idx="1">
                  <c:v>FY09</c:v>
                </c:pt>
                <c:pt idx="2">
                  <c:v>FY10</c:v>
                </c:pt>
                <c:pt idx="3">
                  <c:v>FY11</c:v>
                </c:pt>
                <c:pt idx="4">
                  <c:v>FY12</c:v>
                </c:pt>
              </c:strCache>
            </c:strRef>
          </c:cat>
          <c:val>
            <c:numRef>
              <c:f>'Corrected Chart - Role'!$B$3:$F$3</c:f>
              <c:numCache>
                <c:formatCode>#,##0</c:formatCode>
                <c:ptCount val="5"/>
                <c:pt idx="0">
                  <c:v>918</c:v>
                </c:pt>
                <c:pt idx="1">
                  <c:v>4029</c:v>
                </c:pt>
                <c:pt idx="2">
                  <c:v>5243</c:v>
                </c:pt>
                <c:pt idx="3">
                  <c:v>6545</c:v>
                </c:pt>
                <c:pt idx="4">
                  <c:v>6960</c:v>
                </c:pt>
              </c:numCache>
            </c:numRef>
          </c:val>
        </c:ser>
        <c:ser>
          <c:idx val="2"/>
          <c:order val="2"/>
          <c:tx>
            <c:strRef>
              <c:f>'Corrected Chart - Role'!$A$4</c:f>
              <c:strCache>
                <c:ptCount val="1"/>
                <c:pt idx="0">
                  <c:v>Sales</c:v>
                </c:pt>
              </c:strCache>
            </c:strRef>
          </c:tx>
          <c:cat>
            <c:strRef>
              <c:f>'Corrected Chart - Role'!$B$1:$F$1</c:f>
              <c:strCache>
                <c:ptCount val="5"/>
                <c:pt idx="0">
                  <c:v>FY08</c:v>
                </c:pt>
                <c:pt idx="1">
                  <c:v>FY09</c:v>
                </c:pt>
                <c:pt idx="2">
                  <c:v>FY10</c:v>
                </c:pt>
                <c:pt idx="3">
                  <c:v>FY11</c:v>
                </c:pt>
                <c:pt idx="4">
                  <c:v>FY12</c:v>
                </c:pt>
              </c:strCache>
            </c:strRef>
          </c:cat>
          <c:val>
            <c:numRef>
              <c:f>'Corrected Chart - Role'!$B$4:$F$4</c:f>
              <c:numCache>
                <c:formatCode>#,##0</c:formatCode>
                <c:ptCount val="5"/>
                <c:pt idx="0">
                  <c:v>1719</c:v>
                </c:pt>
                <c:pt idx="1">
                  <c:v>7040</c:v>
                </c:pt>
                <c:pt idx="2">
                  <c:v>9571</c:v>
                </c:pt>
                <c:pt idx="3">
                  <c:v>12199</c:v>
                </c:pt>
                <c:pt idx="4">
                  <c:v>13097</c:v>
                </c:pt>
              </c:numCache>
            </c:numRef>
          </c:val>
        </c:ser>
        <c:ser>
          <c:idx val="3"/>
          <c:order val="3"/>
          <c:tx>
            <c:strRef>
              <c:f>'Corrected Chart - Role'!$A$5</c:f>
              <c:strCache>
                <c:ptCount val="1"/>
                <c:pt idx="0">
                  <c:v>Services</c:v>
                </c:pt>
              </c:strCache>
            </c:strRef>
          </c:tx>
          <c:cat>
            <c:strRef>
              <c:f>'Corrected Chart - Role'!$B$1:$F$1</c:f>
              <c:strCache>
                <c:ptCount val="5"/>
                <c:pt idx="0">
                  <c:v>FY08</c:v>
                </c:pt>
                <c:pt idx="1">
                  <c:v>FY09</c:v>
                </c:pt>
                <c:pt idx="2">
                  <c:v>FY10</c:v>
                </c:pt>
                <c:pt idx="3">
                  <c:v>FY11</c:v>
                </c:pt>
                <c:pt idx="4">
                  <c:v>FY12</c:v>
                </c:pt>
              </c:strCache>
            </c:strRef>
          </c:cat>
          <c:val>
            <c:numRef>
              <c:f>'Corrected Chart - Role'!$B$5:$F$5</c:f>
              <c:numCache>
                <c:formatCode>#,##0</c:formatCode>
                <c:ptCount val="5"/>
                <c:pt idx="0">
                  <c:v>1494</c:v>
                </c:pt>
                <c:pt idx="1">
                  <c:v>5377</c:v>
                </c:pt>
                <c:pt idx="2">
                  <c:v>6731</c:v>
                </c:pt>
                <c:pt idx="3">
                  <c:v>8822</c:v>
                </c:pt>
                <c:pt idx="4">
                  <c:v>10928</c:v>
                </c:pt>
              </c:numCache>
            </c:numRef>
          </c:val>
        </c:ser>
        <c:ser>
          <c:idx val="4"/>
          <c:order val="4"/>
          <c:tx>
            <c:strRef>
              <c:f>'Corrected Chart - Role'!$A$6</c:f>
              <c:strCache>
                <c:ptCount val="1"/>
                <c:pt idx="0">
                  <c:v>Tech Sales</c:v>
                </c:pt>
              </c:strCache>
            </c:strRef>
          </c:tx>
          <c:cat>
            <c:strRef>
              <c:f>'Corrected Chart - Role'!$B$1:$F$1</c:f>
              <c:strCache>
                <c:ptCount val="5"/>
                <c:pt idx="0">
                  <c:v>FY08</c:v>
                </c:pt>
                <c:pt idx="1">
                  <c:v>FY09</c:v>
                </c:pt>
                <c:pt idx="2">
                  <c:v>FY10</c:v>
                </c:pt>
                <c:pt idx="3">
                  <c:v>FY11</c:v>
                </c:pt>
                <c:pt idx="4">
                  <c:v>FY12</c:v>
                </c:pt>
              </c:strCache>
            </c:strRef>
          </c:cat>
          <c:val>
            <c:numRef>
              <c:f>'Corrected Chart - Role'!$B$6:$F$6</c:f>
              <c:numCache>
                <c:formatCode>#,##0</c:formatCode>
                <c:ptCount val="5"/>
                <c:pt idx="0">
                  <c:v>995</c:v>
                </c:pt>
                <c:pt idx="1">
                  <c:v>2642</c:v>
                </c:pt>
                <c:pt idx="2">
                  <c:v>2640</c:v>
                </c:pt>
                <c:pt idx="3">
                  <c:v>2906</c:v>
                </c:pt>
                <c:pt idx="4">
                  <c:v>2975</c:v>
                </c:pt>
              </c:numCache>
            </c:numRef>
          </c:val>
        </c:ser>
        <c:ser>
          <c:idx val="5"/>
          <c:order val="5"/>
          <c:tx>
            <c:strRef>
              <c:f>'Corrected Chart - Role'!$A$7</c:f>
              <c:strCache>
                <c:ptCount val="1"/>
                <c:pt idx="0">
                  <c:v>Other</c:v>
                </c:pt>
              </c:strCache>
            </c:strRef>
          </c:tx>
          <c:spPr>
            <a:ln w="25400">
              <a:noFill/>
            </a:ln>
          </c:spPr>
          <c:cat>
            <c:strRef>
              <c:f>'Corrected Chart - Role'!$B$1:$F$1</c:f>
              <c:strCache>
                <c:ptCount val="5"/>
                <c:pt idx="0">
                  <c:v>FY08</c:v>
                </c:pt>
                <c:pt idx="1">
                  <c:v>FY09</c:v>
                </c:pt>
                <c:pt idx="2">
                  <c:v>FY10</c:v>
                </c:pt>
                <c:pt idx="3">
                  <c:v>FY11</c:v>
                </c:pt>
                <c:pt idx="4">
                  <c:v>FY12</c:v>
                </c:pt>
              </c:strCache>
            </c:strRef>
          </c:cat>
          <c:val>
            <c:numRef>
              <c:f>'Corrected Chart - Role'!$B$7:$F$7</c:f>
              <c:numCache>
                <c:formatCode>#,##0</c:formatCode>
                <c:ptCount val="5"/>
                <c:pt idx="0">
                  <c:v>1770</c:v>
                </c:pt>
                <c:pt idx="1">
                  <c:v>8878</c:v>
                </c:pt>
                <c:pt idx="2">
                  <c:v>15202</c:v>
                </c:pt>
                <c:pt idx="3">
                  <c:v>22937</c:v>
                </c:pt>
                <c:pt idx="4">
                  <c:v>30454</c:v>
                </c:pt>
              </c:numCache>
            </c:numRef>
          </c:val>
        </c:ser>
        <c:dLbls>
          <c:showLegendKey val="0"/>
          <c:showVal val="0"/>
          <c:showCatName val="0"/>
          <c:showSerName val="0"/>
          <c:showPercent val="0"/>
          <c:showBubbleSize val="0"/>
        </c:dLbls>
        <c:axId val="126409344"/>
        <c:axId val="126419328"/>
      </c:areaChart>
      <c:catAx>
        <c:axId val="126409344"/>
        <c:scaling>
          <c:orientation val="minMax"/>
        </c:scaling>
        <c:delete val="0"/>
        <c:axPos val="b"/>
        <c:numFmt formatCode="General" sourceLinked="0"/>
        <c:majorTickMark val="out"/>
        <c:minorTickMark val="none"/>
        <c:tickLblPos val="nextTo"/>
        <c:txPr>
          <a:bodyPr/>
          <a:lstStyle/>
          <a:p>
            <a:pPr>
              <a:defRPr sz="1400"/>
            </a:pPr>
            <a:endParaRPr lang="en-US"/>
          </a:p>
        </c:txPr>
        <c:crossAx val="126419328"/>
        <c:crosses val="autoZero"/>
        <c:auto val="1"/>
        <c:lblAlgn val="ctr"/>
        <c:lblOffset val="100"/>
        <c:noMultiLvlLbl val="0"/>
      </c:catAx>
      <c:valAx>
        <c:axId val="126419328"/>
        <c:scaling>
          <c:orientation val="minMax"/>
          <c:max val="100000"/>
        </c:scaling>
        <c:delete val="0"/>
        <c:axPos val="l"/>
        <c:majorGridlines/>
        <c:numFmt formatCode="#,##0" sourceLinked="1"/>
        <c:majorTickMark val="out"/>
        <c:minorTickMark val="none"/>
        <c:tickLblPos val="nextTo"/>
        <c:crossAx val="126409344"/>
        <c:crosses val="autoZero"/>
        <c:crossBetween val="midCat"/>
      </c:valAx>
    </c:plotArea>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800" b="0" i="0" u="none" strike="noStrike" kern="1200" baseline="0">
                <a:solidFill>
                  <a:srgbClr val="505050"/>
                </a:solidFill>
                <a:latin typeface="+mn-lt"/>
                <a:ea typeface="+mn-ea"/>
                <a:cs typeface="+mn-cs"/>
              </a:defRPr>
            </a:pPr>
            <a:r>
              <a:rPr lang="en-US" sz="2400" b="0" i="0" u="none" strike="noStrike" kern="1200" baseline="0" dirty="0">
                <a:solidFill>
                  <a:srgbClr val="505050"/>
                </a:solidFill>
                <a:latin typeface="+mn-lt"/>
                <a:ea typeface="+mn-ea"/>
                <a:cs typeface="+mn-cs"/>
              </a:rPr>
              <a:t>FY12 Media downloads by type</a:t>
            </a:r>
          </a:p>
        </c:rich>
      </c:tx>
      <c:layout/>
      <c:overlay val="0"/>
      <c:spPr>
        <a:noFill/>
        <a:ln>
          <a:noFill/>
        </a:ln>
        <a:effectLst/>
      </c:spPr>
    </c:title>
    <c:autoTitleDeleted val="0"/>
    <c:plotArea>
      <c:layout/>
      <c:barChart>
        <c:barDir val="bar"/>
        <c:grouping val="clustered"/>
        <c:varyColors val="0"/>
        <c:ser>
          <c:idx val="1"/>
          <c:order val="0"/>
          <c:tx>
            <c:strRef>
              <c:f>'Chart - Type'!$C$1</c:f>
              <c:strCache>
                <c:ptCount val="1"/>
                <c:pt idx="0">
                  <c:v>Total Downloads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solidFill>
                      <a:prstDash val="solid"/>
                      <a:round/>
                    </a:ln>
                    <a:effectLst/>
                  </c:spPr>
                </c15:leaderLines>
              </c:ext>
            </c:extLst>
          </c:dLbls>
          <c:cat>
            <c:strRef>
              <c:f>'Chart - Type'!$A$2:$A$8</c:f>
              <c:strCache>
                <c:ptCount val="7"/>
                <c:pt idx="0">
                  <c:v>WP7 Download</c:v>
                </c:pt>
                <c:pt idx="1">
                  <c:v>Zune, iTunes, RSS</c:v>
                </c:pt>
                <c:pt idx="2">
                  <c:v>Support Download</c:v>
                </c:pt>
                <c:pt idx="3">
                  <c:v>Play Download</c:v>
                </c:pt>
                <c:pt idx="4">
                  <c:v>Play InfoPedia</c:v>
                </c:pt>
                <c:pt idx="5">
                  <c:v>Academy Live</c:v>
                </c:pt>
                <c:pt idx="6">
                  <c:v>Play Browser</c:v>
                </c:pt>
              </c:strCache>
            </c:strRef>
          </c:cat>
          <c:val>
            <c:numRef>
              <c:f>'Chart - Type'!$C$2:$C$8</c:f>
              <c:numCache>
                <c:formatCode>#,##0</c:formatCode>
                <c:ptCount val="7"/>
                <c:pt idx="0">
                  <c:v>2082</c:v>
                </c:pt>
                <c:pt idx="1">
                  <c:v>84289</c:v>
                </c:pt>
                <c:pt idx="2">
                  <c:v>38774</c:v>
                </c:pt>
                <c:pt idx="3">
                  <c:v>124646</c:v>
                </c:pt>
                <c:pt idx="4">
                  <c:v>11586</c:v>
                </c:pt>
                <c:pt idx="5">
                  <c:v>40159</c:v>
                </c:pt>
                <c:pt idx="6">
                  <c:v>585946</c:v>
                </c:pt>
              </c:numCache>
            </c:numRef>
          </c:val>
        </c:ser>
        <c:dLbls>
          <c:showLegendKey val="0"/>
          <c:showVal val="0"/>
          <c:showCatName val="0"/>
          <c:showSerName val="0"/>
          <c:showPercent val="0"/>
          <c:showBubbleSize val="0"/>
        </c:dLbls>
        <c:gapWidth val="25"/>
        <c:axId val="126444288"/>
        <c:axId val="126445824"/>
        <c:extLst>
          <c:ext xmlns:c15="http://schemas.microsoft.com/office/drawing/2012/chart" uri="{02D57815-91ED-43cb-92C2-25804820EDAC}">
            <c15:filteredBarSeries>
              <c15:ser>
                <c:idx val="0"/>
                <c:order val="0"/>
                <c:tx>
                  <c:strRef>
                    <c:extLst>
                      <c:ext uri="{02D57815-91ED-43cb-92C2-25804820EDAC}">
                        <c15:formulaRef>
                          <c15:sqref>'Chart - Type'!$B$1</c15:sqref>
                        </c15:formulaRef>
                      </c:ext>
                    </c:extLst>
                    <c:strCache>
                      <c:ptCount val="1"/>
                      <c:pt idx="0">
                        <c:v>Unique Users</c:v>
                      </c:pt>
                    </c:strCache>
                  </c:strRef>
                </c:tx>
                <c:spPr>
                  <a:solidFill>
                    <a:schemeClr val="accent1"/>
                  </a:solidFill>
                  <a:ln>
                    <a:noFill/>
                  </a:ln>
                  <a:effectLst/>
                </c:spPr>
                <c:invertIfNegative val="0"/>
                <c:cat>
                  <c:strRef>
                    <c:extLst>
                      <c:ext uri="{02D57815-91ED-43cb-92C2-25804820EDAC}">
                        <c15:formulaRef>
                          <c15:sqref>'Chart - Type'!$A$2:$A$8</c15:sqref>
                        </c15:formulaRef>
                      </c:ext>
                    </c:extLst>
                    <c:strCache>
                      <c:ptCount val="7"/>
                      <c:pt idx="0">
                        <c:v>WP7 Download</c:v>
                      </c:pt>
                      <c:pt idx="1">
                        <c:v>Zune, iTunes, RSS</c:v>
                      </c:pt>
                      <c:pt idx="2">
                        <c:v>Support Download</c:v>
                      </c:pt>
                      <c:pt idx="3">
                        <c:v>Play Download</c:v>
                      </c:pt>
                      <c:pt idx="4">
                        <c:v>Play InfoPedia</c:v>
                      </c:pt>
                      <c:pt idx="5">
                        <c:v>Academy Live</c:v>
                      </c:pt>
                      <c:pt idx="6">
                        <c:v>Play Browser</c:v>
                      </c:pt>
                    </c:strCache>
                  </c:strRef>
                </c:cat>
                <c:val>
                  <c:numRef>
                    <c:extLst>
                      <c:ext uri="{02D57815-91ED-43cb-92C2-25804820EDAC}">
                        <c15:formulaRef>
                          <c15:sqref>'Chart - Type'!$B$2:$B$8</c15:sqref>
                        </c15:formulaRef>
                      </c:ext>
                    </c:extLst>
                    <c:numCache>
                      <c:formatCode>#,##0</c:formatCode>
                      <c:ptCount val="7"/>
                      <c:pt idx="0">
                        <c:v>417</c:v>
                      </c:pt>
                      <c:pt idx="1">
                        <c:v>1188</c:v>
                      </c:pt>
                      <c:pt idx="2">
                        <c:v>15943</c:v>
                      </c:pt>
                      <c:pt idx="3">
                        <c:v>29768</c:v>
                      </c:pt>
                      <c:pt idx="4">
                        <c:v>4308</c:v>
                      </c:pt>
                      <c:pt idx="5">
                        <c:v>18354</c:v>
                      </c:pt>
                      <c:pt idx="6">
                        <c:v>91076</c:v>
                      </c:pt>
                    </c:numCache>
                  </c:numRef>
                </c:val>
              </c15:ser>
            </c15:filteredBarSeries>
          </c:ext>
        </c:extLst>
      </c:barChart>
      <c:catAx>
        <c:axId val="126444288"/>
        <c:scaling>
          <c:orientation val="minMax"/>
        </c:scaling>
        <c:delete val="0"/>
        <c:axPos val="l"/>
        <c:numFmt formatCode="General" sourceLinked="0"/>
        <c:majorTickMark val="out"/>
        <c:minorTickMark val="none"/>
        <c:tickLblPos val="nextTo"/>
        <c:spPr>
          <a:noFill/>
          <a:ln w="9525" cap="flat" cmpd="sng" algn="ctr">
            <a:solidFill>
              <a:schemeClr val="tx1">
                <a:tint val="75000"/>
              </a:schemeClr>
            </a:solidFill>
            <a:prstDash val="solid"/>
            <a:round/>
          </a:ln>
          <a:effectLst/>
        </c:spPr>
        <c:txPr>
          <a:bodyPr rot="-60000000" spcFirstLastPara="1" vertOverflow="ellipsis" vert="horz" wrap="square" anchor="ctr" anchorCtr="1"/>
          <a:lstStyle/>
          <a:p>
            <a:pPr>
              <a:defRPr sz="1100" b="0"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crossAx val="126445824"/>
        <c:crosses val="autoZero"/>
        <c:auto val="1"/>
        <c:lblAlgn val="ctr"/>
        <c:lblOffset val="100"/>
        <c:noMultiLvlLbl val="0"/>
      </c:catAx>
      <c:valAx>
        <c:axId val="126445824"/>
        <c:scaling>
          <c:orientation val="minMax"/>
          <c:max val="600000"/>
        </c:scaling>
        <c:delete val="0"/>
        <c:axPos val="b"/>
        <c:majorGridlines>
          <c:spPr>
            <a:ln w="9525" cap="flat" cmpd="sng" algn="ctr">
              <a:solidFill>
                <a:schemeClr val="tx1">
                  <a:tint val="75000"/>
                </a:schemeClr>
              </a:solidFill>
              <a:prstDash val="solid"/>
              <a:round/>
            </a:ln>
            <a:effectLst/>
          </c:spPr>
        </c:majorGridlines>
        <c:numFmt formatCode="#,##0" sourceLinked="0"/>
        <c:majorTickMark val="out"/>
        <c:minorTickMark val="none"/>
        <c:tickLblPos val="nextTo"/>
        <c:spPr>
          <a:noFill/>
          <a:ln w="9525" cap="flat" cmpd="sng" algn="ctr">
            <a:solidFill>
              <a:schemeClr val="tx1">
                <a:tint val="75000"/>
              </a:schemeClr>
            </a:solidFill>
            <a:prstDash val="solid"/>
            <a:round/>
          </a:ln>
          <a:effectLst/>
        </c:spPr>
        <c:txPr>
          <a:bodyPr rot="-60000000" spcFirstLastPara="1" vertOverflow="ellipsis" vert="horz" wrap="square" anchor="ctr" anchorCtr="1"/>
          <a:lstStyle/>
          <a:p>
            <a:pPr>
              <a:defRPr sz="1200" b="0"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crossAx val="126444288"/>
        <c:crosses val="autoZero"/>
        <c:crossBetween val="between"/>
      </c:valAx>
      <c:spPr>
        <a:noFill/>
        <a:ln>
          <a:noFill/>
        </a:ln>
        <a:effectLst/>
      </c:spPr>
    </c:plotArea>
    <c:plotVisOnly val="1"/>
    <c:dispBlanksAs val="gap"/>
    <c:showDLblsOverMax val="0"/>
  </c:chart>
  <c:spPr>
    <a:noFill/>
    <a:ln w="9525" cap="flat" cmpd="sng" algn="ctr">
      <a:noFill/>
      <a:prstDash val="solid"/>
    </a:ln>
    <a:effectLst/>
  </c:spPr>
  <c:txPr>
    <a:bodyPr/>
    <a:lstStyle/>
    <a:p>
      <a:pPr>
        <a:defRPr sz="1050">
          <a:latin typeface="Segoe UI" panose="020B0502040204020203" pitchFamily="34" charset="0"/>
          <a:cs typeface="Segoe UI" panose="020B0502040204020203" pitchFamily="34" charset="0"/>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sldNum" sz="quarter" idx="5"/>
          </p:nvPr>
        </p:nvSpPr>
        <p:spPr>
          <a:ln/>
        </p:spPr>
        <p:txBody>
          <a:bodyPr/>
          <a:lstStyle/>
          <a:p>
            <a:fld id="{9AA17CAC-EC7A-4878-AA17-D40645A9C8F3}" type="slidenum">
              <a:rPr lang="en-US">
                <a:solidFill>
                  <a:prstClr val="black"/>
                </a:solidFill>
              </a:rPr>
              <a:pPr/>
              <a:t>14</a:t>
            </a:fld>
            <a:endParaRPr lang="en-US">
              <a:solidFill>
                <a:prstClr val="black"/>
              </a:solidFill>
            </a:endParaRPr>
          </a:p>
        </p:txBody>
      </p:sp>
      <p:sp>
        <p:nvSpPr>
          <p:cNvPr id="973826" name="Rectangle 7"/>
          <p:cNvSpPr txBox="1">
            <a:spLocks noGrp="1" noChangeArrowheads="1"/>
          </p:cNvSpPr>
          <p:nvPr/>
        </p:nvSpPr>
        <p:spPr bwMode="auto">
          <a:xfrm>
            <a:off x="3884026" y="8937887"/>
            <a:ext cx="2972421" cy="204554"/>
          </a:xfrm>
          <a:prstGeom prst="rect">
            <a:avLst/>
          </a:prstGeom>
          <a:noFill/>
          <a:ln w="9525">
            <a:noFill/>
            <a:miter lim="800000"/>
            <a:headEnd/>
            <a:tailEnd/>
          </a:ln>
        </p:spPr>
        <p:txBody>
          <a:bodyPr lIns="92161" tIns="46081" rIns="92161" bIns="46081" anchor="b"/>
          <a:lstStyle/>
          <a:p>
            <a:pPr algn="r" defTabSz="921706"/>
            <a:fld id="{D14C5B49-37E9-4968-BAE0-A004D8A9617F}" type="slidenum">
              <a:rPr lang="en-US" sz="1200">
                <a:solidFill>
                  <a:prstClr val="black"/>
                </a:solidFill>
              </a:rPr>
              <a:pPr algn="r" defTabSz="921706"/>
              <a:t>14</a:t>
            </a:fld>
            <a:endParaRPr lang="en-US" sz="1200" dirty="0">
              <a:solidFill>
                <a:prstClr val="black"/>
              </a:solidFill>
            </a:endParaRPr>
          </a:p>
        </p:txBody>
      </p:sp>
      <p:sp>
        <p:nvSpPr>
          <p:cNvPr id="973827" name="Rectangle 4"/>
          <p:cNvSpPr>
            <a:spLocks noGrp="1" noRot="1" noChangeAspect="1" noChangeArrowheads="1" noTextEdit="1"/>
          </p:cNvSpPr>
          <p:nvPr>
            <p:ph type="sldImg"/>
          </p:nvPr>
        </p:nvSpPr>
        <p:spPr>
          <a:xfrm>
            <a:off x="703263" y="368300"/>
            <a:ext cx="5451475" cy="3067050"/>
          </a:xfrm>
          <a:ln/>
        </p:spPr>
      </p:sp>
      <p:sp>
        <p:nvSpPr>
          <p:cNvPr id="973828" name="Rectangle 5"/>
          <p:cNvSpPr>
            <a:spLocks noGrp="1" noChangeArrowheads="1"/>
          </p:cNvSpPr>
          <p:nvPr>
            <p:ph type="body" idx="1"/>
          </p:nvPr>
        </p:nvSpPr>
        <p:spPr>
          <a:xfrm>
            <a:off x="299727" y="3452423"/>
            <a:ext cx="6258546" cy="5371475"/>
          </a:xfrm>
        </p:spPr>
        <p:txBody>
          <a:bodyPr lIns="92161" tIns="46081" rIns="92161" bIns="46081"/>
          <a:lstStyle/>
          <a:p>
            <a:endParaRPr lang="en-US" dirty="0"/>
          </a:p>
        </p:txBody>
      </p:sp>
    </p:spTree>
    <p:extLst>
      <p:ext uri="{BB962C8B-B14F-4D97-AF65-F5344CB8AC3E}">
        <p14:creationId xmlns:p14="http://schemas.microsoft.com/office/powerpoint/2010/main" val="2214186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sldNum" sz="quarter" idx="5"/>
          </p:nvPr>
        </p:nvSpPr>
        <p:spPr>
          <a:ln/>
        </p:spPr>
        <p:txBody>
          <a:bodyPr/>
          <a:lstStyle/>
          <a:p>
            <a:fld id="{9AA17CAC-EC7A-4878-AA17-D40645A9C8F3}" type="slidenum">
              <a:rPr lang="en-US">
                <a:solidFill>
                  <a:prstClr val="black"/>
                </a:solidFill>
              </a:rPr>
              <a:pPr/>
              <a:t>15</a:t>
            </a:fld>
            <a:endParaRPr lang="en-US">
              <a:solidFill>
                <a:prstClr val="black"/>
              </a:solidFill>
            </a:endParaRPr>
          </a:p>
        </p:txBody>
      </p:sp>
      <p:sp>
        <p:nvSpPr>
          <p:cNvPr id="973826" name="Rectangle 7"/>
          <p:cNvSpPr txBox="1">
            <a:spLocks noGrp="1" noChangeArrowheads="1"/>
          </p:cNvSpPr>
          <p:nvPr/>
        </p:nvSpPr>
        <p:spPr bwMode="auto">
          <a:xfrm>
            <a:off x="3884026" y="8937887"/>
            <a:ext cx="2972421" cy="204554"/>
          </a:xfrm>
          <a:prstGeom prst="rect">
            <a:avLst/>
          </a:prstGeom>
          <a:noFill/>
          <a:ln w="9525">
            <a:noFill/>
            <a:miter lim="800000"/>
            <a:headEnd/>
            <a:tailEnd/>
          </a:ln>
        </p:spPr>
        <p:txBody>
          <a:bodyPr lIns="92161" tIns="46081" rIns="92161" bIns="46081" anchor="b"/>
          <a:lstStyle/>
          <a:p>
            <a:pPr algn="r" defTabSz="921706"/>
            <a:fld id="{D14C5B49-37E9-4968-BAE0-A004D8A9617F}" type="slidenum">
              <a:rPr lang="en-US" sz="1200">
                <a:solidFill>
                  <a:prstClr val="black"/>
                </a:solidFill>
              </a:rPr>
              <a:pPr algn="r" defTabSz="921706"/>
              <a:t>15</a:t>
            </a:fld>
            <a:endParaRPr lang="en-US" sz="1200" dirty="0">
              <a:solidFill>
                <a:prstClr val="black"/>
              </a:solidFill>
            </a:endParaRPr>
          </a:p>
        </p:txBody>
      </p:sp>
      <p:sp>
        <p:nvSpPr>
          <p:cNvPr id="973827" name="Rectangle 4"/>
          <p:cNvSpPr>
            <a:spLocks noGrp="1" noRot="1" noChangeAspect="1" noChangeArrowheads="1" noTextEdit="1"/>
          </p:cNvSpPr>
          <p:nvPr>
            <p:ph type="sldImg"/>
          </p:nvPr>
        </p:nvSpPr>
        <p:spPr>
          <a:xfrm>
            <a:off x="703263" y="368300"/>
            <a:ext cx="5451475" cy="3067050"/>
          </a:xfrm>
          <a:ln/>
        </p:spPr>
      </p:sp>
      <p:sp>
        <p:nvSpPr>
          <p:cNvPr id="973828" name="Rectangle 5"/>
          <p:cNvSpPr>
            <a:spLocks noGrp="1" noChangeArrowheads="1"/>
          </p:cNvSpPr>
          <p:nvPr>
            <p:ph type="body" idx="1"/>
          </p:nvPr>
        </p:nvSpPr>
        <p:spPr>
          <a:xfrm>
            <a:off x="299727" y="3452423"/>
            <a:ext cx="6258546" cy="5371475"/>
          </a:xfrm>
        </p:spPr>
        <p:txBody>
          <a:bodyPr lIns="92161" tIns="46081" rIns="92161" bIns="46081"/>
          <a:lstStyle/>
          <a:p>
            <a:endParaRPr lang="en-US" dirty="0"/>
          </a:p>
        </p:txBody>
      </p:sp>
    </p:spTree>
    <p:extLst>
      <p:ext uri="{BB962C8B-B14F-4D97-AF65-F5344CB8AC3E}">
        <p14:creationId xmlns:p14="http://schemas.microsoft.com/office/powerpoint/2010/main" val="2478855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FCED053-C82C-4215-85DD-00590264AF0A}"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194029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reSP2013nd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57A3324-A366-41A1-83E7-3D49DA56010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067501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reSP2013nd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FF852EC-AA15-4AE1-9E58-F3A22D37D90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688034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xfrm>
            <a:off x="381000" y="685800"/>
            <a:ext cx="6096000" cy="3429000"/>
          </a:xfrm>
          <a:ln/>
        </p:spPr>
      </p:sp>
      <p:sp>
        <p:nvSpPr>
          <p:cNvPr id="1454083" name="Rectangle 3"/>
          <p:cNvSpPr>
            <a:spLocks noGrp="1" noChangeArrowheads="1"/>
          </p:cNvSpPr>
          <p:nvPr>
            <p:ph type="body" idx="1"/>
          </p:nvPr>
        </p:nvSpPr>
        <p:spPr/>
        <p:txBody>
          <a:bodyPr/>
          <a:lstStyle/>
          <a:p>
            <a:pPr marL="0" lvl="0" indent="0">
              <a:buFont typeface="Arial" pitchFamily="34" charset="0"/>
              <a:buNone/>
            </a:pPr>
            <a:endParaRPr lang="en-US" dirty="0"/>
          </a:p>
        </p:txBody>
      </p:sp>
    </p:spTree>
    <p:extLst>
      <p:ext uri="{BB962C8B-B14F-4D97-AF65-F5344CB8AC3E}">
        <p14:creationId xmlns:p14="http://schemas.microsoft.com/office/powerpoint/2010/main" val="36982573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sldNum" sz="quarter" idx="5"/>
          </p:nvPr>
        </p:nvSpPr>
        <p:spPr>
          <a:ln/>
        </p:spPr>
        <p:txBody>
          <a:bodyPr/>
          <a:lstStyle/>
          <a:p>
            <a:fld id="{9AA17CAC-EC7A-4878-AA17-D40645A9C8F3}" type="slidenum">
              <a:rPr lang="en-US">
                <a:solidFill>
                  <a:prstClr val="black"/>
                </a:solidFill>
              </a:rPr>
              <a:pPr/>
              <a:t>23</a:t>
            </a:fld>
            <a:endParaRPr lang="en-US">
              <a:solidFill>
                <a:prstClr val="black"/>
              </a:solidFill>
            </a:endParaRPr>
          </a:p>
        </p:txBody>
      </p:sp>
      <p:sp>
        <p:nvSpPr>
          <p:cNvPr id="973826" name="Rectangle 7"/>
          <p:cNvSpPr txBox="1">
            <a:spLocks noGrp="1" noChangeArrowheads="1"/>
          </p:cNvSpPr>
          <p:nvPr/>
        </p:nvSpPr>
        <p:spPr bwMode="auto">
          <a:xfrm>
            <a:off x="3884026" y="8937887"/>
            <a:ext cx="2972421" cy="204554"/>
          </a:xfrm>
          <a:prstGeom prst="rect">
            <a:avLst/>
          </a:prstGeom>
          <a:noFill/>
          <a:ln w="9525">
            <a:noFill/>
            <a:miter lim="800000"/>
            <a:headEnd/>
            <a:tailEnd/>
          </a:ln>
        </p:spPr>
        <p:txBody>
          <a:bodyPr lIns="92161" tIns="46081" rIns="92161" bIns="46081" anchor="b"/>
          <a:lstStyle/>
          <a:p>
            <a:pPr algn="r" defTabSz="921706"/>
            <a:fld id="{D14C5B49-37E9-4968-BAE0-A004D8A9617F}" type="slidenum">
              <a:rPr lang="en-US" sz="1200">
                <a:solidFill>
                  <a:prstClr val="black"/>
                </a:solidFill>
              </a:rPr>
              <a:pPr algn="r" defTabSz="921706"/>
              <a:t>23</a:t>
            </a:fld>
            <a:endParaRPr lang="en-US" sz="1200" dirty="0">
              <a:solidFill>
                <a:prstClr val="black"/>
              </a:solidFill>
            </a:endParaRPr>
          </a:p>
        </p:txBody>
      </p:sp>
      <p:sp>
        <p:nvSpPr>
          <p:cNvPr id="973827" name="Rectangle 4"/>
          <p:cNvSpPr>
            <a:spLocks noGrp="1" noRot="1" noChangeAspect="1" noChangeArrowheads="1" noTextEdit="1"/>
          </p:cNvSpPr>
          <p:nvPr>
            <p:ph type="sldImg"/>
          </p:nvPr>
        </p:nvSpPr>
        <p:spPr>
          <a:xfrm>
            <a:off x="703263" y="368300"/>
            <a:ext cx="5451475" cy="3067050"/>
          </a:xfrm>
          <a:ln/>
        </p:spPr>
      </p:sp>
      <p:sp>
        <p:nvSpPr>
          <p:cNvPr id="973828" name="Rectangle 5"/>
          <p:cNvSpPr>
            <a:spLocks noGrp="1" noChangeArrowheads="1"/>
          </p:cNvSpPr>
          <p:nvPr>
            <p:ph type="body" idx="1"/>
          </p:nvPr>
        </p:nvSpPr>
        <p:spPr>
          <a:xfrm>
            <a:off x="299727" y="3452423"/>
            <a:ext cx="6258546" cy="5371475"/>
          </a:xfrm>
        </p:spPr>
        <p:txBody>
          <a:bodyPr lIns="92161" tIns="46081" rIns="92161" bIns="46081"/>
          <a:lstStyle/>
          <a:p>
            <a:pPr defTabSz="904433"/>
            <a:endParaRPr lang="en-US" dirty="0"/>
          </a:p>
        </p:txBody>
      </p:sp>
    </p:spTree>
    <p:extLst>
      <p:ext uri="{BB962C8B-B14F-4D97-AF65-F5344CB8AC3E}">
        <p14:creationId xmlns:p14="http://schemas.microsoft.com/office/powerpoint/2010/main" val="973763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sldNum" sz="quarter" idx="5"/>
          </p:nvPr>
        </p:nvSpPr>
        <p:spPr>
          <a:ln/>
        </p:spPr>
        <p:txBody>
          <a:bodyPr/>
          <a:lstStyle/>
          <a:p>
            <a:fld id="{9AA17CAC-EC7A-4878-AA17-D40645A9C8F3}" type="slidenum">
              <a:rPr lang="en-US">
                <a:solidFill>
                  <a:prstClr val="black"/>
                </a:solidFill>
              </a:rPr>
              <a:pPr/>
              <a:t>24</a:t>
            </a:fld>
            <a:endParaRPr lang="en-US">
              <a:solidFill>
                <a:prstClr val="black"/>
              </a:solidFill>
            </a:endParaRPr>
          </a:p>
        </p:txBody>
      </p:sp>
      <p:sp>
        <p:nvSpPr>
          <p:cNvPr id="973826" name="Rectangle 7"/>
          <p:cNvSpPr txBox="1">
            <a:spLocks noGrp="1" noChangeArrowheads="1"/>
          </p:cNvSpPr>
          <p:nvPr/>
        </p:nvSpPr>
        <p:spPr bwMode="auto">
          <a:xfrm>
            <a:off x="3884026" y="8937887"/>
            <a:ext cx="2972421" cy="204554"/>
          </a:xfrm>
          <a:prstGeom prst="rect">
            <a:avLst/>
          </a:prstGeom>
          <a:noFill/>
          <a:ln w="9525">
            <a:noFill/>
            <a:miter lim="800000"/>
            <a:headEnd/>
            <a:tailEnd/>
          </a:ln>
        </p:spPr>
        <p:txBody>
          <a:bodyPr lIns="92161" tIns="46081" rIns="92161" bIns="46081" anchor="b"/>
          <a:lstStyle/>
          <a:p>
            <a:pPr algn="r" defTabSz="921706"/>
            <a:fld id="{D14C5B49-37E9-4968-BAE0-A004D8A9617F}" type="slidenum">
              <a:rPr lang="en-US" sz="1200">
                <a:solidFill>
                  <a:prstClr val="black"/>
                </a:solidFill>
              </a:rPr>
              <a:pPr algn="r" defTabSz="921706"/>
              <a:t>24</a:t>
            </a:fld>
            <a:endParaRPr lang="en-US" sz="1200" dirty="0">
              <a:solidFill>
                <a:prstClr val="black"/>
              </a:solidFill>
            </a:endParaRPr>
          </a:p>
        </p:txBody>
      </p:sp>
      <p:sp>
        <p:nvSpPr>
          <p:cNvPr id="973827" name="Rectangle 4"/>
          <p:cNvSpPr>
            <a:spLocks noGrp="1" noRot="1" noChangeAspect="1" noChangeArrowheads="1" noTextEdit="1"/>
          </p:cNvSpPr>
          <p:nvPr>
            <p:ph type="sldImg"/>
          </p:nvPr>
        </p:nvSpPr>
        <p:spPr>
          <a:xfrm>
            <a:off x="703263" y="368300"/>
            <a:ext cx="5451475" cy="3067050"/>
          </a:xfrm>
          <a:ln/>
        </p:spPr>
      </p:sp>
      <p:sp>
        <p:nvSpPr>
          <p:cNvPr id="973828" name="Rectangle 5"/>
          <p:cNvSpPr>
            <a:spLocks noGrp="1" noChangeArrowheads="1"/>
          </p:cNvSpPr>
          <p:nvPr>
            <p:ph type="body" idx="1"/>
          </p:nvPr>
        </p:nvSpPr>
        <p:spPr>
          <a:xfrm>
            <a:off x="299727" y="3452423"/>
            <a:ext cx="6258546" cy="5371475"/>
          </a:xfrm>
        </p:spPr>
        <p:txBody>
          <a:bodyPr lIns="92161" tIns="46081" rIns="92161" bIns="46081"/>
          <a:lstStyle/>
          <a:p>
            <a:pPr marL="171450" indent="-171450" defTabSz="904433">
              <a:buFont typeface="Arial" panose="020B0604020202020204" pitchFamily="34" charset="0"/>
              <a:buChar char="•"/>
            </a:pPr>
            <a:endParaRPr lang="en-US" dirty="0"/>
          </a:p>
        </p:txBody>
      </p:sp>
    </p:spTree>
    <p:extLst>
      <p:ext uri="{BB962C8B-B14F-4D97-AF65-F5344CB8AC3E}">
        <p14:creationId xmlns:p14="http://schemas.microsoft.com/office/powerpoint/2010/main" val="27723204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sldNum" sz="quarter" idx="5"/>
          </p:nvPr>
        </p:nvSpPr>
        <p:spPr>
          <a:ln/>
        </p:spPr>
        <p:txBody>
          <a:bodyPr/>
          <a:lstStyle/>
          <a:p>
            <a:fld id="{9AA17CAC-EC7A-4878-AA17-D40645A9C8F3}" type="slidenum">
              <a:rPr lang="en-US">
                <a:solidFill>
                  <a:prstClr val="black"/>
                </a:solidFill>
              </a:rPr>
              <a:pPr/>
              <a:t>25</a:t>
            </a:fld>
            <a:endParaRPr lang="en-US">
              <a:solidFill>
                <a:prstClr val="black"/>
              </a:solidFill>
            </a:endParaRPr>
          </a:p>
        </p:txBody>
      </p:sp>
      <p:sp>
        <p:nvSpPr>
          <p:cNvPr id="973826" name="Rectangle 7"/>
          <p:cNvSpPr txBox="1">
            <a:spLocks noGrp="1" noChangeArrowheads="1"/>
          </p:cNvSpPr>
          <p:nvPr/>
        </p:nvSpPr>
        <p:spPr bwMode="auto">
          <a:xfrm>
            <a:off x="3884026" y="8937887"/>
            <a:ext cx="2972421" cy="204554"/>
          </a:xfrm>
          <a:prstGeom prst="rect">
            <a:avLst/>
          </a:prstGeom>
          <a:noFill/>
          <a:ln w="9525">
            <a:noFill/>
            <a:miter lim="800000"/>
            <a:headEnd/>
            <a:tailEnd/>
          </a:ln>
        </p:spPr>
        <p:txBody>
          <a:bodyPr lIns="92161" tIns="46081" rIns="92161" bIns="46081" anchor="b"/>
          <a:lstStyle/>
          <a:p>
            <a:pPr algn="r" defTabSz="921706"/>
            <a:fld id="{D14C5B49-37E9-4968-BAE0-A004D8A9617F}" type="slidenum">
              <a:rPr lang="en-US" sz="1200">
                <a:solidFill>
                  <a:prstClr val="black"/>
                </a:solidFill>
              </a:rPr>
              <a:pPr algn="r" defTabSz="921706"/>
              <a:t>25</a:t>
            </a:fld>
            <a:endParaRPr lang="en-US" sz="1200" dirty="0">
              <a:solidFill>
                <a:prstClr val="black"/>
              </a:solidFill>
            </a:endParaRPr>
          </a:p>
        </p:txBody>
      </p:sp>
      <p:sp>
        <p:nvSpPr>
          <p:cNvPr id="973827" name="Rectangle 4"/>
          <p:cNvSpPr>
            <a:spLocks noGrp="1" noRot="1" noChangeAspect="1" noChangeArrowheads="1" noTextEdit="1"/>
          </p:cNvSpPr>
          <p:nvPr>
            <p:ph type="sldImg"/>
          </p:nvPr>
        </p:nvSpPr>
        <p:spPr>
          <a:xfrm>
            <a:off x="703263" y="368300"/>
            <a:ext cx="5451475" cy="3067050"/>
          </a:xfrm>
          <a:ln/>
        </p:spPr>
      </p:sp>
      <p:sp>
        <p:nvSpPr>
          <p:cNvPr id="973828" name="Rectangle 5"/>
          <p:cNvSpPr>
            <a:spLocks noGrp="1" noChangeArrowheads="1"/>
          </p:cNvSpPr>
          <p:nvPr>
            <p:ph type="body" idx="1"/>
          </p:nvPr>
        </p:nvSpPr>
        <p:spPr>
          <a:xfrm>
            <a:off x="299727" y="3452423"/>
            <a:ext cx="6258546" cy="5371475"/>
          </a:xfrm>
        </p:spPr>
        <p:txBody>
          <a:bodyPr lIns="92161" tIns="46081" rIns="92161" bIns="46081"/>
          <a:lstStyle/>
          <a:p>
            <a:pPr defTabSz="904433"/>
            <a:endParaRPr lang="en-US" dirty="0"/>
          </a:p>
        </p:txBody>
      </p:sp>
    </p:spTree>
    <p:extLst>
      <p:ext uri="{BB962C8B-B14F-4D97-AF65-F5344CB8AC3E}">
        <p14:creationId xmlns:p14="http://schemas.microsoft.com/office/powerpoint/2010/main" val="3109177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8:24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208503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ED053-C82C-4215-85DD-00590264AF0A}"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116811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E2D4FC9-A34B-44C7-818E-F2B55D2F94F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9265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FCED053-C82C-4215-85DD-00590264AF0A}"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53904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BE3A0A5-F95A-42E9-951B-A122A40A3B3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649173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C42CE8A-1728-45E4-9308-ECBF966C61E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201813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xfrm>
            <a:off x="381000" y="685800"/>
            <a:ext cx="6096000" cy="3429000"/>
          </a:xfrm>
          <a:ln/>
        </p:spPr>
      </p:sp>
      <p:sp>
        <p:nvSpPr>
          <p:cNvPr id="1454083" name="Rectangle 3"/>
          <p:cNvSpPr>
            <a:spLocks noGrp="1" noChangeArrowheads="1"/>
          </p:cNvSpPr>
          <p:nvPr>
            <p:ph type="body" idx="1"/>
          </p:nvPr>
        </p:nvSpPr>
        <p:spPr/>
        <p:txBody>
          <a:bodyPr/>
          <a:lstStyle/>
          <a:p>
            <a:pPr marL="0" lvl="0" indent="0">
              <a:buFont typeface="Arial" pitchFamily="34" charset="0"/>
              <a:buNone/>
            </a:pPr>
            <a:endParaRPr lang="en-US" dirty="0" smtClean="0"/>
          </a:p>
        </p:txBody>
      </p:sp>
    </p:spTree>
    <p:extLst>
      <p:ext uri="{BB962C8B-B14F-4D97-AF65-F5344CB8AC3E}">
        <p14:creationId xmlns:p14="http://schemas.microsoft.com/office/powerpoint/2010/main" val="3499061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sldNum" sz="quarter" idx="5"/>
          </p:nvPr>
        </p:nvSpPr>
        <p:spPr>
          <a:ln/>
        </p:spPr>
        <p:txBody>
          <a:bodyPr/>
          <a:lstStyle/>
          <a:p>
            <a:fld id="{9AA17CAC-EC7A-4878-AA17-D40645A9C8F3}" type="slidenum">
              <a:rPr lang="en-US">
                <a:solidFill>
                  <a:prstClr val="black"/>
                </a:solidFill>
              </a:rPr>
              <a:pPr/>
              <a:t>13</a:t>
            </a:fld>
            <a:endParaRPr lang="en-US">
              <a:solidFill>
                <a:prstClr val="black"/>
              </a:solidFill>
            </a:endParaRPr>
          </a:p>
        </p:txBody>
      </p:sp>
      <p:sp>
        <p:nvSpPr>
          <p:cNvPr id="973826" name="Rectangle 7"/>
          <p:cNvSpPr txBox="1">
            <a:spLocks noGrp="1" noChangeArrowheads="1"/>
          </p:cNvSpPr>
          <p:nvPr/>
        </p:nvSpPr>
        <p:spPr bwMode="auto">
          <a:xfrm>
            <a:off x="3884026" y="8937887"/>
            <a:ext cx="2972421" cy="204554"/>
          </a:xfrm>
          <a:prstGeom prst="rect">
            <a:avLst/>
          </a:prstGeom>
          <a:noFill/>
          <a:ln w="9525">
            <a:noFill/>
            <a:miter lim="800000"/>
            <a:headEnd/>
            <a:tailEnd/>
          </a:ln>
        </p:spPr>
        <p:txBody>
          <a:bodyPr lIns="92161" tIns="46081" rIns="92161" bIns="46081" anchor="b"/>
          <a:lstStyle/>
          <a:p>
            <a:pPr algn="r" defTabSz="921706"/>
            <a:fld id="{D14C5B49-37E9-4968-BAE0-A004D8A9617F}" type="slidenum">
              <a:rPr lang="en-US" sz="1200">
                <a:solidFill>
                  <a:prstClr val="black"/>
                </a:solidFill>
              </a:rPr>
              <a:pPr algn="r" defTabSz="921706"/>
              <a:t>13</a:t>
            </a:fld>
            <a:endParaRPr lang="en-US" sz="1200" dirty="0">
              <a:solidFill>
                <a:prstClr val="black"/>
              </a:solidFill>
            </a:endParaRPr>
          </a:p>
        </p:txBody>
      </p:sp>
      <p:sp>
        <p:nvSpPr>
          <p:cNvPr id="973827" name="Rectangle 4"/>
          <p:cNvSpPr>
            <a:spLocks noGrp="1" noRot="1" noChangeAspect="1" noChangeArrowheads="1" noTextEdit="1"/>
          </p:cNvSpPr>
          <p:nvPr>
            <p:ph type="sldImg"/>
          </p:nvPr>
        </p:nvSpPr>
        <p:spPr>
          <a:xfrm>
            <a:off x="703263" y="368300"/>
            <a:ext cx="5451475" cy="3067050"/>
          </a:xfrm>
          <a:ln/>
        </p:spPr>
      </p:sp>
      <p:sp>
        <p:nvSpPr>
          <p:cNvPr id="973828" name="Rectangle 5"/>
          <p:cNvSpPr>
            <a:spLocks noGrp="1" noChangeArrowheads="1"/>
          </p:cNvSpPr>
          <p:nvPr>
            <p:ph type="body" idx="1"/>
          </p:nvPr>
        </p:nvSpPr>
        <p:spPr>
          <a:xfrm>
            <a:off x="299727" y="3452423"/>
            <a:ext cx="6258546" cy="5371475"/>
          </a:xfrm>
        </p:spPr>
        <p:txBody>
          <a:bodyPr lIns="92161" tIns="46081" rIns="92161" bIns="46081"/>
          <a:lstStyle/>
          <a:p>
            <a:pPr defTabSz="904433"/>
            <a:endParaRPr lang="en-US" dirty="0"/>
          </a:p>
        </p:txBody>
      </p:sp>
    </p:spTree>
    <p:extLst>
      <p:ext uri="{BB962C8B-B14F-4D97-AF65-F5344CB8AC3E}">
        <p14:creationId xmlns:p14="http://schemas.microsoft.com/office/powerpoint/2010/main" val="4116761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1_Title and Content- Bullet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0912" y="932604"/>
            <a:ext cx="11814651" cy="738664"/>
          </a:xfrm>
        </p:spPr>
        <p:txBody>
          <a:bodyPr lIns="0"/>
          <a:lstStyle>
            <a:lvl1pPr marL="0" indent="0">
              <a:buNone/>
              <a:defRPr>
                <a:solidFill>
                  <a:schemeClr val="tx2"/>
                </a:solidFill>
              </a:defRPr>
            </a:lvl1pPr>
            <a:lvl2pPr marL="466298" indent="0">
              <a:buNone/>
              <a:defRPr spc="-71" baseline="0">
                <a:solidFill>
                  <a:schemeClr val="tx2"/>
                </a:solidFill>
              </a:defRPr>
            </a:lvl2pPr>
            <a:lvl3pPr marL="932597" indent="0">
              <a:buNone/>
              <a:defRPr spc="-71" baseline="0">
                <a:solidFill>
                  <a:schemeClr val="tx2"/>
                </a:solidFill>
              </a:defRPr>
            </a:lvl3pPr>
            <a:lvl4pPr>
              <a:defRPr spc="-71" baseline="0">
                <a:solidFill>
                  <a:schemeClr val="tx2"/>
                </a:solidFill>
              </a:defRPr>
            </a:lvl4pPr>
            <a:lvl5pPr>
              <a:defRPr spc="-71" baseline="0">
                <a:solidFill>
                  <a:schemeClr val="tx2"/>
                </a:solidFill>
              </a:defRPr>
            </a:lvl5pPr>
          </a:lstStyle>
          <a:p>
            <a:pPr lvl="0"/>
            <a:r>
              <a:rPr lang="en-US" dirty="0" smtClean="0"/>
              <a:t>Click to edit master text styles</a:t>
            </a:r>
          </a:p>
        </p:txBody>
      </p:sp>
      <p:sp>
        <p:nvSpPr>
          <p:cNvPr id="11" name="Title Placeholder 1"/>
          <p:cNvSpPr>
            <a:spLocks noGrp="1"/>
          </p:cNvSpPr>
          <p:nvPr>
            <p:ph type="title" hasCustomPrompt="1"/>
          </p:nvPr>
        </p:nvSpPr>
        <p:spPr>
          <a:xfrm>
            <a:off x="310912" y="233151"/>
            <a:ext cx="11814651" cy="652822"/>
          </a:xfrm>
          <a:prstGeom prst="rect">
            <a:avLst/>
          </a:prstGeom>
        </p:spPr>
        <p:txBody>
          <a:bodyPr vert="horz" lIns="0" tIns="45720" rIns="0" bIns="45720" rtlCol="0" anchor="ctr">
            <a:noAutofit/>
          </a:bodyPr>
          <a:lstStyle/>
          <a:p>
            <a:r>
              <a:rPr lang="en-US" dirty="0" smtClean="0"/>
              <a:t>Click To Edit Master Title Style</a:t>
            </a:r>
            <a:endParaRPr lang="en-US" dirty="0"/>
          </a:p>
        </p:txBody>
      </p:sp>
      <p:sp>
        <p:nvSpPr>
          <p:cNvPr id="6" name="Footer Placeholder 12"/>
          <p:cNvSpPr>
            <a:spLocks noGrp="1"/>
          </p:cNvSpPr>
          <p:nvPr>
            <p:ph type="ftr" sz="quarter" idx="3"/>
          </p:nvPr>
        </p:nvSpPr>
        <p:spPr>
          <a:xfrm>
            <a:off x="4249129" y="6621484"/>
            <a:ext cx="3938217" cy="233151"/>
          </a:xfrm>
          <a:prstGeom prst="rect">
            <a:avLst/>
          </a:prstGeom>
        </p:spPr>
        <p:txBody>
          <a:bodyPr vert="horz" lIns="0" tIns="0" rIns="0" bIns="0" rtlCol="0" anchor="b"/>
          <a:lstStyle>
            <a:lvl1pPr algn="ctr">
              <a:defRPr sz="816">
                <a:solidFill>
                  <a:schemeClr val="tx1">
                    <a:tint val="75000"/>
                  </a:schemeClr>
                </a:solidFill>
              </a:defRPr>
            </a:lvl1pPr>
          </a:lstStyle>
          <a:p>
            <a:r>
              <a:rPr lang="en-US" smtClean="0">
                <a:solidFill>
                  <a:srgbClr val="505050">
                    <a:tint val="75000"/>
                  </a:srgbClr>
                </a:solidFill>
              </a:rPr>
              <a:t>Microsoft Confidential</a:t>
            </a:r>
            <a:endParaRPr lang="en-US" dirty="0">
              <a:solidFill>
                <a:srgbClr val="505050">
                  <a:tint val="75000"/>
                </a:srgbClr>
              </a:solidFill>
            </a:endParaRPr>
          </a:p>
        </p:txBody>
      </p:sp>
      <p:sp>
        <p:nvSpPr>
          <p:cNvPr id="7" name="Slide Number Placeholder 13"/>
          <p:cNvSpPr>
            <a:spLocks noGrp="1"/>
          </p:cNvSpPr>
          <p:nvPr>
            <p:ph type="sldNum" sz="quarter" idx="4"/>
          </p:nvPr>
        </p:nvSpPr>
        <p:spPr>
          <a:xfrm>
            <a:off x="9210764" y="6621484"/>
            <a:ext cx="2901844" cy="233151"/>
          </a:xfrm>
          <a:prstGeom prst="rect">
            <a:avLst/>
          </a:prstGeom>
        </p:spPr>
        <p:txBody>
          <a:bodyPr vert="horz" lIns="0" tIns="0" rIns="0" bIns="0" rtlCol="0" anchor="b"/>
          <a:lstStyle>
            <a:lvl1pPr algn="r">
              <a:defRPr sz="816">
                <a:solidFill>
                  <a:schemeClr val="tx1">
                    <a:tint val="75000"/>
                  </a:schemeClr>
                </a:solidFill>
              </a:defRPr>
            </a:lvl1pPr>
          </a:lstStyle>
          <a:p>
            <a:fld id="{BCD8C1DF-6610-478B-A663-62549456F366}" type="slidenum">
              <a:rPr lang="en-US" smtClean="0">
                <a:solidFill>
                  <a:srgbClr val="505050">
                    <a:tint val="75000"/>
                  </a:srgbClr>
                </a:solidFill>
              </a:rPr>
              <a:pPr/>
              <a:t>‹#›</a:t>
            </a:fld>
            <a:endParaRPr lang="en-US">
              <a:solidFill>
                <a:srgbClr val="505050">
                  <a:tint val="75000"/>
                </a:srgbClr>
              </a:solidFill>
            </a:endParaRPr>
          </a:p>
        </p:txBody>
      </p:sp>
    </p:spTree>
    <p:extLst>
      <p:ext uri="{BB962C8B-B14F-4D97-AF65-F5344CB8AC3E}">
        <p14:creationId xmlns:p14="http://schemas.microsoft.com/office/powerpoint/2010/main" val="714549215"/>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942909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90628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5259396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875132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268154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5069463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9932440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6329834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341034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401361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020956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833412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649108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637554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975838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326956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8638448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28029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63333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61065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95313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336576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8360846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1_Title and Content- Bullet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0912" y="932604"/>
            <a:ext cx="11814651" cy="738664"/>
          </a:xfrm>
        </p:spPr>
        <p:txBody>
          <a:bodyPr lIns="0"/>
          <a:lstStyle>
            <a:lvl1pPr marL="0" indent="0">
              <a:buNone/>
              <a:defRPr>
                <a:solidFill>
                  <a:schemeClr val="tx2"/>
                </a:solidFill>
              </a:defRPr>
            </a:lvl1pPr>
            <a:lvl2pPr marL="466298" indent="0">
              <a:buNone/>
              <a:defRPr spc="-71" baseline="0">
                <a:solidFill>
                  <a:schemeClr val="tx2"/>
                </a:solidFill>
              </a:defRPr>
            </a:lvl2pPr>
            <a:lvl3pPr marL="932597" indent="0">
              <a:buNone/>
              <a:defRPr spc="-71" baseline="0">
                <a:solidFill>
                  <a:schemeClr val="tx2"/>
                </a:solidFill>
              </a:defRPr>
            </a:lvl3pPr>
            <a:lvl4pPr>
              <a:defRPr spc="-71" baseline="0">
                <a:solidFill>
                  <a:schemeClr val="tx2"/>
                </a:solidFill>
              </a:defRPr>
            </a:lvl4pPr>
            <a:lvl5pPr>
              <a:defRPr spc="-71" baseline="0">
                <a:solidFill>
                  <a:schemeClr val="tx2"/>
                </a:solidFill>
              </a:defRPr>
            </a:lvl5pPr>
          </a:lstStyle>
          <a:p>
            <a:pPr lvl="0"/>
            <a:r>
              <a:rPr lang="en-US" dirty="0" smtClean="0"/>
              <a:t>Click to edit master text styles</a:t>
            </a:r>
          </a:p>
        </p:txBody>
      </p:sp>
      <p:sp>
        <p:nvSpPr>
          <p:cNvPr id="11" name="Title Placeholder 1"/>
          <p:cNvSpPr>
            <a:spLocks noGrp="1"/>
          </p:cNvSpPr>
          <p:nvPr>
            <p:ph type="title" hasCustomPrompt="1"/>
          </p:nvPr>
        </p:nvSpPr>
        <p:spPr>
          <a:xfrm>
            <a:off x="310912" y="233151"/>
            <a:ext cx="11814651" cy="652822"/>
          </a:xfrm>
          <a:prstGeom prst="rect">
            <a:avLst/>
          </a:prstGeom>
        </p:spPr>
        <p:txBody>
          <a:bodyPr vert="horz" lIns="0" tIns="45720" rIns="0" bIns="45720" rtlCol="0" anchor="ctr">
            <a:noAutofit/>
          </a:bodyPr>
          <a:lstStyle/>
          <a:p>
            <a:r>
              <a:rPr lang="en-US" dirty="0" smtClean="0"/>
              <a:t>Click To Edit Master Title Style</a:t>
            </a:r>
            <a:endParaRPr lang="en-US" dirty="0"/>
          </a:p>
        </p:txBody>
      </p:sp>
      <p:sp>
        <p:nvSpPr>
          <p:cNvPr id="6" name="Footer Placeholder 12"/>
          <p:cNvSpPr>
            <a:spLocks noGrp="1"/>
          </p:cNvSpPr>
          <p:nvPr>
            <p:ph type="ftr" sz="quarter" idx="3"/>
          </p:nvPr>
        </p:nvSpPr>
        <p:spPr>
          <a:xfrm>
            <a:off x="4249129" y="6621484"/>
            <a:ext cx="3938217" cy="233151"/>
          </a:xfrm>
          <a:prstGeom prst="rect">
            <a:avLst/>
          </a:prstGeom>
        </p:spPr>
        <p:txBody>
          <a:bodyPr vert="horz" lIns="0" tIns="0" rIns="0" bIns="0" rtlCol="0" anchor="b"/>
          <a:lstStyle>
            <a:lvl1pPr algn="ctr">
              <a:defRPr sz="816">
                <a:solidFill>
                  <a:schemeClr val="tx1">
                    <a:tint val="75000"/>
                  </a:schemeClr>
                </a:solidFill>
              </a:defRPr>
            </a:lvl1pPr>
          </a:lstStyle>
          <a:p>
            <a:r>
              <a:rPr lang="en-US" smtClean="0">
                <a:solidFill>
                  <a:srgbClr val="FFFFFF">
                    <a:tint val="75000"/>
                  </a:srgbClr>
                </a:solidFill>
              </a:rPr>
              <a:t>Microsoft Confidential</a:t>
            </a:r>
            <a:endParaRPr lang="en-US" dirty="0">
              <a:solidFill>
                <a:srgbClr val="FFFFFF">
                  <a:tint val="75000"/>
                </a:srgbClr>
              </a:solidFill>
            </a:endParaRPr>
          </a:p>
        </p:txBody>
      </p:sp>
      <p:sp>
        <p:nvSpPr>
          <p:cNvPr id="7" name="Slide Number Placeholder 13"/>
          <p:cNvSpPr>
            <a:spLocks noGrp="1"/>
          </p:cNvSpPr>
          <p:nvPr>
            <p:ph type="sldNum" sz="quarter" idx="4"/>
          </p:nvPr>
        </p:nvSpPr>
        <p:spPr>
          <a:xfrm>
            <a:off x="9210764" y="6621484"/>
            <a:ext cx="2901844" cy="233151"/>
          </a:xfrm>
          <a:prstGeom prst="rect">
            <a:avLst/>
          </a:prstGeom>
        </p:spPr>
        <p:txBody>
          <a:bodyPr vert="horz" lIns="0" tIns="0" rIns="0" bIns="0" rtlCol="0" anchor="b"/>
          <a:lstStyle>
            <a:lvl1pPr algn="r">
              <a:defRPr sz="816">
                <a:solidFill>
                  <a:schemeClr val="tx1">
                    <a:tint val="75000"/>
                  </a:schemeClr>
                </a:solidFill>
              </a:defRPr>
            </a:lvl1pPr>
          </a:lstStyle>
          <a:p>
            <a:fld id="{BCD8C1DF-6610-478B-A663-62549456F366}" type="slidenum">
              <a:rPr lang="en-US" smtClean="0">
                <a:solidFill>
                  <a:srgbClr val="FFFFFF">
                    <a:tint val="75000"/>
                  </a:srgbClr>
                </a:solidFill>
              </a:rPr>
              <a:pPr/>
              <a:t>‹#›</a:t>
            </a:fld>
            <a:endParaRPr lang="en-US">
              <a:solidFill>
                <a:srgbClr val="FFFFFF">
                  <a:tint val="75000"/>
                </a:srgbClr>
              </a:solidFill>
            </a:endParaRPr>
          </a:p>
        </p:txBody>
      </p:sp>
    </p:spTree>
    <p:extLst>
      <p:ext uri="{BB962C8B-B14F-4D97-AF65-F5344CB8AC3E}">
        <p14:creationId xmlns:p14="http://schemas.microsoft.com/office/powerpoint/2010/main" val="1666286194"/>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7.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theme" Target="../theme/theme3.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9" r:id="rId12"/>
    <p:sldLayoutId id="2147484230"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935882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hyperlink" Target="http://msdn.microsoft.com/en-us/library/windows/apps/hh464920.aspx" TargetMode="External"/><Relationship Id="rId2" Type="http://schemas.openxmlformats.org/officeDocument/2006/relationships/hyperlink" Target="http://technet.microsoft.com/en-us/sharepoint/fp123606.aspx" TargetMode="External"/><Relationship Id="rId1" Type="http://schemas.openxmlformats.org/officeDocument/2006/relationships/slideLayout" Target="../slideLayouts/slideLayout25.xml"/><Relationship Id="rId4" Type="http://schemas.openxmlformats.org/officeDocument/2006/relationships/hyperlink" Target="http://msdn.microsoft.com/library/windowsphone/develop/hh202906(v=vs.92).aspx"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34.xml"/><Relationship Id="rId5" Type="http://schemas.openxmlformats.org/officeDocument/2006/relationships/image" Target="../media/image17.png"/><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0042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Academy today</a:t>
            </a:r>
            <a:endParaRPr lang="en-US" dirty="0"/>
          </a:p>
        </p:txBody>
      </p:sp>
      <p:sp>
        <p:nvSpPr>
          <p:cNvPr id="5" name="Text Placeholder 4"/>
          <p:cNvSpPr>
            <a:spLocks noGrp="1"/>
          </p:cNvSpPr>
          <p:nvPr>
            <p:ph type="body" sz="quarter" idx="12"/>
          </p:nvPr>
        </p:nvSpPr>
        <p:spPr/>
        <p:txBody>
          <a:bodyPr/>
          <a:lstStyle/>
          <a:p>
            <a:r>
              <a:rPr lang="en-US" dirty="0" smtClean="0"/>
              <a:t>DEMO: Academy App for Windows 8</a:t>
            </a:r>
            <a:endParaRPr lang="en-US" dirty="0"/>
          </a:p>
        </p:txBody>
      </p:sp>
    </p:spTree>
    <p:extLst>
      <p:ext uri="{BB962C8B-B14F-4D97-AF65-F5344CB8AC3E}">
        <p14:creationId xmlns:p14="http://schemas.microsoft.com/office/powerpoint/2010/main" val="337880674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439862"/>
            <a:ext cx="11887200" cy="4267200"/>
          </a:xfrm>
        </p:spPr>
        <p:txBody>
          <a:bodyPr/>
          <a:lstStyle/>
          <a:p>
            <a:r>
              <a:rPr lang="en-US" dirty="0" smtClean="0"/>
              <a:t>SharePoint 2013 technical </a:t>
            </a:r>
            <a:r>
              <a:rPr lang="en-US" dirty="0"/>
              <a:t>best practices</a:t>
            </a:r>
            <a:br>
              <a:rPr lang="en-US" dirty="0"/>
            </a:br>
            <a:endParaRPr lang="en-US" dirty="0"/>
          </a:p>
        </p:txBody>
      </p:sp>
    </p:spTree>
    <p:extLst>
      <p:ext uri="{BB962C8B-B14F-4D97-AF65-F5344CB8AC3E}">
        <p14:creationId xmlns:p14="http://schemas.microsoft.com/office/powerpoint/2010/main" val="50443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ChangeArrowheads="1"/>
          </p:cNvSpPr>
          <p:nvPr>
            <p:ph type="title"/>
          </p:nvPr>
        </p:nvSpPr>
        <p:spPr>
          <a:xfrm>
            <a:off x="411480" y="228600"/>
            <a:ext cx="11811000" cy="652822"/>
          </a:xfrm>
        </p:spPr>
        <p:txBody>
          <a:bodyPr/>
          <a:lstStyle/>
          <a:p>
            <a:r>
              <a:rPr lang="en-US" sz="4800" dirty="0">
                <a:solidFill>
                  <a:schemeClr val="tx1"/>
                </a:solidFill>
                <a:ea typeface="Segoe UI" pitchFamily="34" charset="0"/>
              </a:rPr>
              <a:t>Technical</a:t>
            </a:r>
            <a:r>
              <a:rPr lang="en-US" sz="4800" dirty="0" smtClean="0">
                <a:solidFill>
                  <a:schemeClr val="tx2"/>
                </a:solidFill>
                <a:ea typeface="Segoe UI" pitchFamily="34" charset="0"/>
              </a:rPr>
              <a:t> </a:t>
            </a:r>
            <a:r>
              <a:rPr lang="en-US" sz="4800" dirty="0">
                <a:solidFill>
                  <a:schemeClr val="tx1"/>
                </a:solidFill>
                <a:ea typeface="Segoe UI" pitchFamily="34" charset="0"/>
              </a:rPr>
              <a:t>Best Practices for your SP2013</a:t>
            </a:r>
            <a:r>
              <a:rPr lang="en-US" sz="4800" dirty="0" smtClean="0">
                <a:solidFill>
                  <a:schemeClr val="tx1"/>
                </a:solidFill>
                <a:ea typeface="Segoe UI" pitchFamily="34" charset="0"/>
              </a:rPr>
              <a:t> Social </a:t>
            </a:r>
            <a:r>
              <a:rPr lang="en-US" sz="4800" dirty="0">
                <a:solidFill>
                  <a:schemeClr val="tx1"/>
                </a:solidFill>
                <a:ea typeface="Segoe UI" pitchFamily="34" charset="0"/>
              </a:rPr>
              <a:t>Media Platform</a:t>
            </a:r>
          </a:p>
        </p:txBody>
      </p:sp>
      <p:sp>
        <p:nvSpPr>
          <p:cNvPr id="1347590" name="Rectangle 6"/>
          <p:cNvSpPr>
            <a:spLocks noChangeArrowheads="1"/>
          </p:cNvSpPr>
          <p:nvPr/>
        </p:nvSpPr>
        <p:spPr bwMode="auto">
          <a:xfrm>
            <a:off x="4428172" y="2201862"/>
            <a:ext cx="6971665" cy="1123645"/>
          </a:xfrm>
          <a:prstGeom prst="rect">
            <a:avLst/>
          </a:prstGeom>
          <a:solidFill>
            <a:srgbClr val="FFFFFF"/>
          </a:solidFill>
          <a:ln w="19050" algn="ctr">
            <a:solidFill>
              <a:schemeClr val="accent1"/>
            </a:solidFill>
            <a:miter lim="800000"/>
            <a:headEnd/>
            <a:tailEnd/>
          </a:ln>
          <a:effectLst/>
        </p:spPr>
        <p:txBody>
          <a:bodyPr lIns="373041" tIns="93260" bIns="93260" anchor="ctr"/>
          <a:lstStyle/>
          <a:p>
            <a:r>
              <a:rPr lang="en-US" sz="2000" kern="0" dirty="0" smtClean="0">
                <a:solidFill>
                  <a:srgbClr val="505050"/>
                </a:solidFill>
              </a:rPr>
              <a:t>Drive </a:t>
            </a:r>
            <a:r>
              <a:rPr lang="en-US" sz="2000" kern="0" dirty="0">
                <a:solidFill>
                  <a:srgbClr val="505050"/>
                </a:solidFill>
              </a:rPr>
              <a:t>a consistent, easily managed, UI </a:t>
            </a:r>
            <a:r>
              <a:rPr lang="en-US" sz="2000" kern="0" dirty="0" smtClean="0">
                <a:solidFill>
                  <a:srgbClr val="505050"/>
                </a:solidFill>
              </a:rPr>
              <a:t>that’s rendered </a:t>
            </a:r>
            <a:r>
              <a:rPr lang="en-US" sz="2000" kern="0" dirty="0">
                <a:solidFill>
                  <a:srgbClr val="505050"/>
                </a:solidFill>
              </a:rPr>
              <a:t>from a common template</a:t>
            </a:r>
          </a:p>
        </p:txBody>
      </p:sp>
      <p:sp>
        <p:nvSpPr>
          <p:cNvPr id="1347591" name="Rectangle 7"/>
          <p:cNvSpPr>
            <a:spLocks noChangeArrowheads="1"/>
          </p:cNvSpPr>
          <p:nvPr/>
        </p:nvSpPr>
        <p:spPr bwMode="auto">
          <a:xfrm>
            <a:off x="1189037" y="2201861"/>
            <a:ext cx="3291840" cy="1143000"/>
          </a:xfrm>
          <a:prstGeom prst="rect">
            <a:avLst/>
          </a:prstGeom>
          <a:solidFill>
            <a:schemeClr val="accent1"/>
          </a:solidFill>
          <a:ln w="19050">
            <a:noFill/>
            <a:miter lim="800000"/>
            <a:headEnd/>
            <a:tailEnd/>
          </a:ln>
          <a:effectLst/>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buClr>
                <a:srgbClr val="CC0000"/>
              </a:buClr>
              <a:defRPr/>
            </a:pPr>
            <a:r>
              <a:rPr lang="en-US" sz="2800" kern="0" dirty="0" smtClean="0">
                <a:solidFill>
                  <a:srgbClr val="FFFFFF"/>
                </a:solidFill>
              </a:rPr>
              <a:t>Metadata Driven Pages</a:t>
            </a:r>
            <a:endParaRPr lang="en-US" sz="2800" kern="0" dirty="0">
              <a:solidFill>
                <a:srgbClr val="FFFFFF"/>
              </a:solidFill>
            </a:endParaRPr>
          </a:p>
        </p:txBody>
      </p:sp>
      <p:sp>
        <p:nvSpPr>
          <p:cNvPr id="16403" name="Oval 20"/>
          <p:cNvSpPr>
            <a:spLocks noChangeArrowheads="1"/>
          </p:cNvSpPr>
          <p:nvPr/>
        </p:nvSpPr>
        <p:spPr bwMode="auto">
          <a:xfrm>
            <a:off x="4255325" y="2544228"/>
            <a:ext cx="438912" cy="438912"/>
          </a:xfrm>
          <a:prstGeom prst="ellipse">
            <a:avLst/>
          </a:prstGeom>
          <a:solidFill>
            <a:schemeClr val="bg1"/>
          </a:solidFill>
          <a:ln w="38100" algn="ctr">
            <a:solidFill>
              <a:schemeClr val="accent1"/>
            </a:solidFill>
            <a:round/>
            <a:headEnd/>
            <a:tailEnd/>
          </a:ln>
          <a:effectLst/>
        </p:spPr>
        <p:txBody>
          <a:bodyPr anchor="ctr"/>
          <a:lstStyle/>
          <a:p>
            <a:pPr algn="ctr"/>
            <a:r>
              <a:rPr lang="en-US" sz="1632" dirty="0">
                <a:solidFill>
                  <a:srgbClr val="F26522"/>
                </a:solidFill>
                <a:latin typeface="Segoe UI Semibold" pitchFamily="34" charset="0"/>
              </a:rPr>
              <a:t>1</a:t>
            </a:r>
          </a:p>
        </p:txBody>
      </p:sp>
      <p:sp>
        <p:nvSpPr>
          <p:cNvPr id="1347593" name="Rectangle 9"/>
          <p:cNvSpPr>
            <a:spLocks noChangeArrowheads="1"/>
          </p:cNvSpPr>
          <p:nvPr/>
        </p:nvSpPr>
        <p:spPr bwMode="auto">
          <a:xfrm>
            <a:off x="4428172" y="3506937"/>
            <a:ext cx="6971663" cy="1123646"/>
          </a:xfrm>
          <a:prstGeom prst="rect">
            <a:avLst/>
          </a:prstGeom>
          <a:solidFill>
            <a:srgbClr val="FFFFFF"/>
          </a:solidFill>
          <a:ln w="19050" algn="ctr">
            <a:solidFill>
              <a:schemeClr val="accent6"/>
            </a:solidFill>
            <a:miter lim="800000"/>
            <a:headEnd/>
            <a:tailEnd/>
          </a:ln>
          <a:effectLst/>
        </p:spPr>
        <p:txBody>
          <a:bodyPr lIns="373041" tIns="93260" bIns="93260" anchor="ctr"/>
          <a:lstStyle/>
          <a:p>
            <a:r>
              <a:rPr lang="en-US" sz="2000" kern="0" dirty="0">
                <a:solidFill>
                  <a:srgbClr val="505050"/>
                </a:solidFill>
              </a:rPr>
              <a:t>Automated page generation based on your taxonomy</a:t>
            </a:r>
          </a:p>
        </p:txBody>
      </p:sp>
      <p:sp>
        <p:nvSpPr>
          <p:cNvPr id="1347594" name="Rectangle 10"/>
          <p:cNvSpPr>
            <a:spLocks noChangeArrowheads="1"/>
          </p:cNvSpPr>
          <p:nvPr/>
        </p:nvSpPr>
        <p:spPr bwMode="auto">
          <a:xfrm>
            <a:off x="1189036" y="3506937"/>
            <a:ext cx="3291840" cy="1124712"/>
          </a:xfrm>
          <a:prstGeom prst="rect">
            <a:avLst/>
          </a:prstGeom>
          <a:solidFill>
            <a:schemeClr val="accent6"/>
          </a:solidFill>
          <a:ln w="19050">
            <a:no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p>
            <a:pPr algn="ctr">
              <a:buClr>
                <a:srgbClr val="CC0000"/>
              </a:buClr>
              <a:defRPr/>
            </a:pPr>
            <a:r>
              <a:rPr lang="en-US" sz="2800" kern="0" dirty="0">
                <a:solidFill>
                  <a:prstClr val="white"/>
                </a:solidFill>
              </a:rPr>
              <a:t>M</a:t>
            </a:r>
            <a:r>
              <a:rPr lang="en-US" sz="2800" kern="0" dirty="0" smtClean="0">
                <a:solidFill>
                  <a:prstClr val="white"/>
                </a:solidFill>
              </a:rPr>
              <a:t>anaged</a:t>
            </a:r>
          </a:p>
          <a:p>
            <a:pPr algn="ctr">
              <a:buClr>
                <a:srgbClr val="CC0000"/>
              </a:buClr>
              <a:defRPr/>
            </a:pPr>
            <a:r>
              <a:rPr lang="en-US" sz="2800" kern="0" dirty="0" smtClean="0">
                <a:solidFill>
                  <a:prstClr val="white"/>
                </a:solidFill>
              </a:rPr>
              <a:t>Navigation</a:t>
            </a:r>
            <a:endParaRPr lang="en-US" sz="2800" kern="0" dirty="0">
              <a:solidFill>
                <a:srgbClr val="FFFFFF"/>
              </a:solidFill>
            </a:endParaRPr>
          </a:p>
        </p:txBody>
      </p:sp>
      <p:sp>
        <p:nvSpPr>
          <p:cNvPr id="2" name="Oval 20"/>
          <p:cNvSpPr>
            <a:spLocks noChangeArrowheads="1"/>
          </p:cNvSpPr>
          <p:nvPr/>
        </p:nvSpPr>
        <p:spPr bwMode="auto">
          <a:xfrm>
            <a:off x="4255325" y="3849304"/>
            <a:ext cx="438912" cy="438912"/>
          </a:xfrm>
          <a:prstGeom prst="ellipse">
            <a:avLst/>
          </a:prstGeom>
          <a:solidFill>
            <a:schemeClr val="bg1"/>
          </a:solidFill>
          <a:ln w="38100" algn="ctr">
            <a:solidFill>
              <a:schemeClr val="accent6"/>
            </a:solidFill>
            <a:round/>
            <a:headEnd/>
            <a:tailEnd/>
          </a:ln>
          <a:effectLst/>
        </p:spPr>
        <p:txBody>
          <a:bodyPr anchor="ctr"/>
          <a:lstStyle/>
          <a:p>
            <a:pPr algn="ctr"/>
            <a:r>
              <a:rPr lang="en-US" sz="1632" dirty="0">
                <a:solidFill>
                  <a:srgbClr val="008272"/>
                </a:solidFill>
                <a:latin typeface="Segoe UI Semibold" pitchFamily="34" charset="0"/>
              </a:rPr>
              <a:t>2</a:t>
            </a:r>
          </a:p>
        </p:txBody>
      </p:sp>
      <p:sp>
        <p:nvSpPr>
          <p:cNvPr id="1347596" name="Rectangle 12"/>
          <p:cNvSpPr>
            <a:spLocks noChangeArrowheads="1"/>
          </p:cNvSpPr>
          <p:nvPr/>
        </p:nvSpPr>
        <p:spPr bwMode="auto">
          <a:xfrm>
            <a:off x="4428172" y="4812017"/>
            <a:ext cx="6971663" cy="1123645"/>
          </a:xfrm>
          <a:prstGeom prst="rect">
            <a:avLst/>
          </a:prstGeom>
          <a:solidFill>
            <a:srgbClr val="FFFFFF"/>
          </a:solidFill>
          <a:ln w="19050" algn="ctr">
            <a:solidFill>
              <a:schemeClr val="accent3"/>
            </a:solidFill>
            <a:miter lim="800000"/>
            <a:headEnd/>
            <a:tailEnd/>
          </a:ln>
          <a:effectLst/>
        </p:spPr>
        <p:txBody>
          <a:bodyPr lIns="373041" tIns="93260" bIns="93260" anchor="ctr"/>
          <a:lstStyle/>
          <a:p>
            <a:r>
              <a:rPr lang="en-US" sz="2000" kern="0" dirty="0">
                <a:solidFill>
                  <a:srgbClr val="505050"/>
                </a:solidFill>
              </a:rPr>
              <a:t>Deliver related &amp; </a:t>
            </a:r>
            <a:r>
              <a:rPr lang="en-US" sz="2000" dirty="0">
                <a:solidFill>
                  <a:srgbClr val="505050"/>
                </a:solidFill>
                <a:cs typeface="Segoe UI" panose="020B0502040204020203" pitchFamily="34" charset="0"/>
              </a:rPr>
              <a:t>personalized</a:t>
            </a:r>
            <a:r>
              <a:rPr lang="en-US" sz="2000" kern="0" dirty="0">
                <a:solidFill>
                  <a:srgbClr val="505050"/>
                </a:solidFill>
              </a:rPr>
              <a:t> content that drives user consumption</a:t>
            </a:r>
            <a:endParaRPr lang="en-US" sz="2400" spc="-51" dirty="0">
              <a:solidFill>
                <a:srgbClr val="012654"/>
              </a:solidFill>
            </a:endParaRPr>
          </a:p>
        </p:txBody>
      </p:sp>
      <p:sp>
        <p:nvSpPr>
          <p:cNvPr id="1347597" name="Rectangle 13"/>
          <p:cNvSpPr>
            <a:spLocks noChangeArrowheads="1"/>
          </p:cNvSpPr>
          <p:nvPr/>
        </p:nvSpPr>
        <p:spPr bwMode="auto">
          <a:xfrm>
            <a:off x="1189036" y="4812016"/>
            <a:ext cx="3291840" cy="1133856"/>
          </a:xfrm>
          <a:prstGeom prst="rect">
            <a:avLst/>
          </a:prstGeom>
          <a:solidFill>
            <a:schemeClr val="accent3"/>
          </a:solidFill>
          <a:ln w="19050">
            <a:no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p>
            <a:pPr algn="ctr">
              <a:buClr>
                <a:srgbClr val="CC0000"/>
              </a:buClr>
              <a:defRPr/>
            </a:pPr>
            <a:r>
              <a:rPr lang="en-US" sz="2800" kern="0" dirty="0" smtClean="0">
                <a:solidFill>
                  <a:srgbClr val="FFFFFF"/>
                </a:solidFill>
              </a:rPr>
              <a:t>Content (Video) Recommendations</a:t>
            </a:r>
            <a:endParaRPr lang="en-US" sz="2800" kern="0" dirty="0">
              <a:solidFill>
                <a:prstClr val="white"/>
              </a:solidFill>
            </a:endParaRPr>
          </a:p>
        </p:txBody>
      </p:sp>
      <p:sp>
        <p:nvSpPr>
          <p:cNvPr id="3" name="Oval 20"/>
          <p:cNvSpPr>
            <a:spLocks noChangeArrowheads="1"/>
          </p:cNvSpPr>
          <p:nvPr/>
        </p:nvSpPr>
        <p:spPr bwMode="auto">
          <a:xfrm>
            <a:off x="4255325" y="5154383"/>
            <a:ext cx="438912" cy="438912"/>
          </a:xfrm>
          <a:prstGeom prst="ellipse">
            <a:avLst/>
          </a:prstGeom>
          <a:solidFill>
            <a:schemeClr val="bg1"/>
          </a:solidFill>
          <a:ln w="38100" algn="ctr">
            <a:solidFill>
              <a:schemeClr val="accent3"/>
            </a:solidFill>
            <a:round/>
            <a:headEnd/>
            <a:tailEnd/>
          </a:ln>
          <a:effectLst/>
        </p:spPr>
        <p:txBody>
          <a:bodyPr anchor="ctr"/>
          <a:lstStyle/>
          <a:p>
            <a:pPr algn="ctr">
              <a:buClr>
                <a:srgbClr val="CC0000"/>
              </a:buClr>
              <a:defRPr/>
            </a:pPr>
            <a:r>
              <a:rPr lang="en-US" sz="1632" dirty="0">
                <a:solidFill>
                  <a:srgbClr val="BA141A"/>
                </a:solidFill>
                <a:latin typeface="Segoe UI Semibold" pitchFamily="34" charset="0"/>
              </a:rPr>
              <a:t>3</a:t>
            </a:r>
          </a:p>
        </p:txBody>
      </p:sp>
    </p:spTree>
    <p:extLst>
      <p:ext uri="{BB962C8B-B14F-4D97-AF65-F5344CB8AC3E}">
        <p14:creationId xmlns:p14="http://schemas.microsoft.com/office/powerpoint/2010/main" val="9396702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3748861" y="1135061"/>
            <a:ext cx="7650976" cy="1143000"/>
          </a:xfrm>
          <a:prstGeom prst="rect">
            <a:avLst/>
          </a:prstGeom>
          <a:solidFill>
            <a:srgbClr val="FFFFFF"/>
          </a:solidFill>
          <a:ln w="19050" algn="ctr">
            <a:solidFill>
              <a:schemeClr val="accent1"/>
            </a:solidFill>
            <a:miter lim="800000"/>
            <a:headEnd/>
            <a:tailEnd/>
          </a:ln>
          <a:effectLst/>
        </p:spPr>
        <p:txBody>
          <a:bodyPr lIns="373041" tIns="93260" rIns="0" bIns="93260" anchor="ctr"/>
          <a:lstStyle/>
          <a:p>
            <a:r>
              <a:rPr lang="en-US" sz="2400" kern="0" dirty="0">
                <a:solidFill>
                  <a:srgbClr val="505050"/>
                </a:solidFill>
              </a:rPr>
              <a:t>Drive a consistent, easily managed, UI </a:t>
            </a:r>
            <a:r>
              <a:rPr lang="en-US" sz="2400" kern="0" dirty="0" smtClean="0">
                <a:solidFill>
                  <a:srgbClr val="505050"/>
                </a:solidFill>
              </a:rPr>
              <a:t>that’s rendered </a:t>
            </a:r>
            <a:r>
              <a:rPr lang="en-US" sz="2400" kern="0" dirty="0">
                <a:solidFill>
                  <a:srgbClr val="505050"/>
                </a:solidFill>
              </a:rPr>
              <a:t>from a common template</a:t>
            </a:r>
          </a:p>
        </p:txBody>
      </p:sp>
      <p:sp>
        <p:nvSpPr>
          <p:cNvPr id="10" name="Rectangle 7"/>
          <p:cNvSpPr>
            <a:spLocks noChangeArrowheads="1"/>
          </p:cNvSpPr>
          <p:nvPr/>
        </p:nvSpPr>
        <p:spPr bwMode="auto">
          <a:xfrm>
            <a:off x="1112837" y="1135061"/>
            <a:ext cx="2636023" cy="1143000"/>
          </a:xfrm>
          <a:prstGeom prst="rect">
            <a:avLst/>
          </a:prstGeom>
          <a:solidFill>
            <a:schemeClr val="accent1"/>
          </a:solidFill>
          <a:ln w="19050">
            <a:solidFill>
              <a:schemeClr val="accent1"/>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buClr>
                <a:srgbClr val="CC0000"/>
              </a:buClr>
              <a:defRPr/>
            </a:pPr>
            <a:r>
              <a:rPr lang="en-US" sz="2400" kern="0" dirty="0">
                <a:solidFill>
                  <a:srgbClr val="FFFFFF"/>
                </a:solidFill>
              </a:rPr>
              <a:t>Metadata Driven Pages</a:t>
            </a:r>
          </a:p>
        </p:txBody>
      </p:sp>
      <p:sp>
        <p:nvSpPr>
          <p:cNvPr id="11" name="Oval 20"/>
          <p:cNvSpPr>
            <a:spLocks noChangeArrowheads="1"/>
          </p:cNvSpPr>
          <p:nvPr/>
        </p:nvSpPr>
        <p:spPr bwMode="auto">
          <a:xfrm>
            <a:off x="3475037" y="1531302"/>
            <a:ext cx="438912" cy="438912"/>
          </a:xfrm>
          <a:prstGeom prst="ellipse">
            <a:avLst/>
          </a:prstGeom>
          <a:solidFill>
            <a:schemeClr val="bg1"/>
          </a:solidFill>
          <a:ln w="38100" algn="ctr">
            <a:solidFill>
              <a:schemeClr val="accent1"/>
            </a:solidFill>
            <a:round/>
            <a:headEnd/>
            <a:tailEnd/>
          </a:ln>
          <a:effectLst/>
        </p:spPr>
        <p:txBody>
          <a:bodyPr anchor="ctr"/>
          <a:lstStyle/>
          <a:p>
            <a:pPr algn="ctr"/>
            <a:r>
              <a:rPr lang="en-US" sz="1632" dirty="0">
                <a:solidFill>
                  <a:srgbClr val="F26522"/>
                </a:solidFill>
                <a:latin typeface="Segoe UI Semibold" pitchFamily="34" charset="0"/>
              </a:rPr>
              <a:t>1</a:t>
            </a:r>
          </a:p>
        </p:txBody>
      </p:sp>
      <p:sp>
        <p:nvSpPr>
          <p:cNvPr id="20" name="Rectangle 6"/>
          <p:cNvSpPr>
            <a:spLocks noChangeArrowheads="1"/>
          </p:cNvSpPr>
          <p:nvPr/>
        </p:nvSpPr>
        <p:spPr bwMode="auto">
          <a:xfrm>
            <a:off x="1112837" y="2278062"/>
            <a:ext cx="10287000" cy="4288567"/>
          </a:xfrm>
          <a:prstGeom prst="rect">
            <a:avLst/>
          </a:prstGeom>
          <a:solidFill>
            <a:srgbClr val="FFFFFF"/>
          </a:solidFill>
          <a:ln w="19050" algn="ctr">
            <a:solidFill>
              <a:schemeClr val="accent1"/>
            </a:solidFill>
            <a:miter lim="800000"/>
            <a:headEnd/>
            <a:tailEnd/>
          </a:ln>
          <a:effectLst/>
        </p:spPr>
        <p:txBody>
          <a:bodyPr lIns="373041" tIns="93260" bIns="93260" anchor="ctr"/>
          <a:lstStyle/>
          <a:p>
            <a:pPr>
              <a:buClr>
                <a:srgbClr val="012654"/>
              </a:buClr>
            </a:pPr>
            <a:r>
              <a:rPr lang="en-US" sz="2400" dirty="0">
                <a:solidFill>
                  <a:srgbClr val="505050"/>
                </a:solidFill>
                <a:cs typeface="Segoe UI" panose="020B0502040204020203" pitchFamily="34" charset="0"/>
              </a:rPr>
              <a:t>Adaptability</a:t>
            </a:r>
          </a:p>
          <a:p>
            <a:pPr marL="457200" lvl="1">
              <a:buClr>
                <a:srgbClr val="012654"/>
              </a:buClr>
              <a:buFont typeface="Arial" pitchFamily="34" charset="0"/>
              <a:buNone/>
            </a:pPr>
            <a:r>
              <a:rPr lang="en-US" dirty="0" smtClean="0">
                <a:gradFill>
                  <a:gsLst>
                    <a:gs pos="1250">
                      <a:srgbClr val="505050"/>
                    </a:gs>
                    <a:gs pos="100000">
                      <a:srgbClr val="505050"/>
                    </a:gs>
                  </a:gsLst>
                  <a:lin ang="5400000" scaled="0"/>
                </a:gradFill>
              </a:rPr>
              <a:t>Deploy and retract features globally </a:t>
            </a:r>
          </a:p>
          <a:p>
            <a:pPr marL="457200" lvl="1">
              <a:buClr>
                <a:srgbClr val="012654"/>
              </a:buClr>
            </a:pPr>
            <a:r>
              <a:rPr lang="en-US" dirty="0">
                <a:gradFill>
                  <a:gsLst>
                    <a:gs pos="1250">
                      <a:srgbClr val="505050"/>
                    </a:gs>
                    <a:gs pos="100000">
                      <a:srgbClr val="505050"/>
                    </a:gs>
                  </a:gsLst>
                  <a:lin ang="5400000" scaled="0"/>
                </a:gradFill>
              </a:rPr>
              <a:t>Features ON/OFF individually on pages </a:t>
            </a:r>
            <a:endParaRPr lang="en-US" dirty="0" smtClean="0">
              <a:gradFill>
                <a:gsLst>
                  <a:gs pos="1250">
                    <a:srgbClr val="505050"/>
                  </a:gs>
                  <a:gs pos="100000">
                    <a:srgbClr val="505050"/>
                  </a:gs>
                </a:gsLst>
                <a:lin ang="5400000" scaled="0"/>
              </a:gradFill>
            </a:endParaRPr>
          </a:p>
          <a:p>
            <a:pPr marL="457200" lvl="1">
              <a:buClr>
                <a:srgbClr val="012654"/>
              </a:buClr>
            </a:pPr>
            <a:r>
              <a:rPr lang="en-US" dirty="0" smtClean="0">
                <a:gradFill>
                  <a:gsLst>
                    <a:gs pos="1250">
                      <a:srgbClr val="505050"/>
                    </a:gs>
                    <a:gs pos="100000">
                      <a:srgbClr val="505050"/>
                    </a:gs>
                  </a:gsLst>
                  <a:lin ang="5400000" scaled="0"/>
                </a:gradFill>
              </a:rPr>
              <a:t>Quick </a:t>
            </a:r>
            <a:r>
              <a:rPr lang="en-US" dirty="0">
                <a:gradFill>
                  <a:gsLst>
                    <a:gs pos="1250">
                      <a:srgbClr val="505050"/>
                    </a:gs>
                    <a:gs pos="100000">
                      <a:srgbClr val="505050"/>
                    </a:gs>
                  </a:gsLst>
                  <a:lin ang="5400000" scaled="0"/>
                </a:gradFill>
              </a:rPr>
              <a:t>batch </a:t>
            </a:r>
            <a:r>
              <a:rPr lang="en-US" dirty="0" smtClean="0">
                <a:gradFill>
                  <a:gsLst>
                    <a:gs pos="1250">
                      <a:srgbClr val="505050"/>
                    </a:gs>
                    <a:gs pos="100000">
                      <a:srgbClr val="505050"/>
                    </a:gs>
                  </a:gsLst>
                  <a:lin ang="5400000" scaled="0"/>
                </a:gradFill>
              </a:rPr>
              <a:t>updates</a:t>
            </a:r>
          </a:p>
          <a:p>
            <a:pPr marL="457200" lvl="1">
              <a:buClr>
                <a:srgbClr val="012654"/>
              </a:buClr>
              <a:buFont typeface="Arial" pitchFamily="34" charset="0"/>
              <a:buNone/>
            </a:pPr>
            <a:endParaRPr lang="en-US" dirty="0">
              <a:gradFill>
                <a:gsLst>
                  <a:gs pos="1250">
                    <a:srgbClr val="505050"/>
                  </a:gs>
                  <a:gs pos="100000">
                    <a:srgbClr val="505050"/>
                  </a:gs>
                </a:gsLst>
                <a:lin ang="5400000" scaled="0"/>
              </a:gradFill>
            </a:endParaRPr>
          </a:p>
          <a:p>
            <a:pPr>
              <a:buClr>
                <a:srgbClr val="012654"/>
              </a:buClr>
            </a:pPr>
            <a:r>
              <a:rPr lang="en-US" sz="2400" dirty="0">
                <a:solidFill>
                  <a:srgbClr val="505050"/>
                </a:solidFill>
                <a:cs typeface="Segoe UI" panose="020B0502040204020203" pitchFamily="34" charset="0"/>
              </a:rPr>
              <a:t>Consistency</a:t>
            </a:r>
          </a:p>
          <a:p>
            <a:pPr marL="457200" lvl="1">
              <a:buClr>
                <a:srgbClr val="012654"/>
              </a:buClr>
              <a:buFont typeface="Arial" pitchFamily="34" charset="0"/>
              <a:buNone/>
            </a:pPr>
            <a:r>
              <a:rPr lang="en-US" dirty="0" smtClean="0">
                <a:gradFill>
                  <a:gsLst>
                    <a:gs pos="1250">
                      <a:srgbClr val="505050"/>
                    </a:gs>
                    <a:gs pos="100000">
                      <a:srgbClr val="505050"/>
                    </a:gs>
                  </a:gsLst>
                  <a:lin ang="5400000" scaled="0"/>
                </a:gradFill>
              </a:rPr>
              <a:t>NO MORE multiple implementations of the same features</a:t>
            </a:r>
          </a:p>
          <a:p>
            <a:pPr marL="457200" lvl="1">
              <a:buClr>
                <a:srgbClr val="012654"/>
              </a:buClr>
            </a:pPr>
            <a:r>
              <a:rPr lang="en-US" dirty="0">
                <a:gradFill>
                  <a:gsLst>
                    <a:gs pos="1250">
                      <a:srgbClr val="505050"/>
                    </a:gs>
                    <a:gs pos="100000">
                      <a:srgbClr val="505050"/>
                    </a:gs>
                  </a:gsLst>
                  <a:lin ang="5400000" scaled="0"/>
                </a:gradFill>
              </a:rPr>
              <a:t>Maintain user experience between pages </a:t>
            </a:r>
          </a:p>
          <a:p>
            <a:pPr marL="457200" lvl="1">
              <a:buClr>
                <a:srgbClr val="012654"/>
              </a:buClr>
              <a:buFont typeface="Arial" pitchFamily="34" charset="0"/>
              <a:buNone/>
            </a:pPr>
            <a:endParaRPr lang="en-US" dirty="0">
              <a:gradFill>
                <a:gsLst>
                  <a:gs pos="1250">
                    <a:srgbClr val="505050"/>
                  </a:gs>
                  <a:gs pos="100000">
                    <a:srgbClr val="505050"/>
                  </a:gs>
                </a:gsLst>
                <a:lin ang="5400000" scaled="0"/>
              </a:gradFill>
            </a:endParaRPr>
          </a:p>
          <a:p>
            <a:pPr>
              <a:buClr>
                <a:srgbClr val="012654"/>
              </a:buClr>
            </a:pPr>
            <a:r>
              <a:rPr lang="en-US" sz="2400" dirty="0" smtClean="0">
                <a:solidFill>
                  <a:srgbClr val="505050"/>
                </a:solidFill>
                <a:cs typeface="Segoe UI" panose="020B0502040204020203" pitchFamily="34" charset="0"/>
              </a:rPr>
              <a:t>Reporting</a:t>
            </a:r>
          </a:p>
          <a:p>
            <a:pPr marL="457200" lvl="1">
              <a:buClr>
                <a:srgbClr val="012654"/>
              </a:buClr>
              <a:buFont typeface="Arial" pitchFamily="34" charset="0"/>
              <a:buNone/>
            </a:pPr>
            <a:r>
              <a:rPr lang="en-US" dirty="0" smtClean="0">
                <a:gradFill>
                  <a:gsLst>
                    <a:gs pos="1250">
                      <a:srgbClr val="505050"/>
                    </a:gs>
                    <a:gs pos="100000">
                      <a:srgbClr val="505050"/>
                    </a:gs>
                  </a:gsLst>
                  <a:lin ang="5400000" scaled="0"/>
                </a:gradFill>
              </a:rPr>
              <a:t>Enables option to track features and use </a:t>
            </a:r>
            <a:r>
              <a:rPr lang="en-US" kern="0" dirty="0" smtClean="0">
                <a:solidFill>
                  <a:srgbClr val="505050"/>
                </a:solidFill>
              </a:rPr>
              <a:t>(using JS or eetrends service)</a:t>
            </a:r>
            <a:endParaRPr lang="en-US" sz="1428" kern="0" dirty="0">
              <a:solidFill>
                <a:srgbClr val="505050"/>
              </a:solidFill>
            </a:endParaRPr>
          </a:p>
        </p:txBody>
      </p:sp>
      <p:sp>
        <p:nvSpPr>
          <p:cNvPr id="37" name="Rectangle 2"/>
          <p:cNvSpPr txBox="1">
            <a:spLocks noChangeArrowheads="1"/>
          </p:cNvSpPr>
          <p:nvPr/>
        </p:nvSpPr>
        <p:spPr>
          <a:xfrm>
            <a:off x="411480" y="228600"/>
            <a:ext cx="11811000" cy="652822"/>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000">
                <a:solidFill>
                  <a:srgbClr val="505050"/>
                </a:solidFill>
                <a:ea typeface="Segoe UI" pitchFamily="34" charset="0"/>
              </a:rPr>
              <a:t>Technical Best Practices for your Social Media Platform</a:t>
            </a:r>
          </a:p>
        </p:txBody>
      </p:sp>
      <p:grpSp>
        <p:nvGrpSpPr>
          <p:cNvPr id="83" name="Group 82"/>
          <p:cNvGrpSpPr/>
          <p:nvPr/>
        </p:nvGrpSpPr>
        <p:grpSpPr>
          <a:xfrm>
            <a:off x="8656637" y="2532652"/>
            <a:ext cx="1143000" cy="1421810"/>
            <a:chOff x="8686248" y="811867"/>
            <a:chExt cx="1574660" cy="1847195"/>
          </a:xfrm>
        </p:grpSpPr>
        <p:grpSp>
          <p:nvGrpSpPr>
            <p:cNvPr id="84" name="Group 83"/>
            <p:cNvGrpSpPr/>
            <p:nvPr/>
          </p:nvGrpSpPr>
          <p:grpSpPr>
            <a:xfrm>
              <a:off x="8931826" y="1027915"/>
              <a:ext cx="1329082" cy="1631147"/>
              <a:chOff x="427037" y="449262"/>
              <a:chExt cx="5029200" cy="6172200"/>
            </a:xfrm>
          </p:grpSpPr>
          <p:sp>
            <p:nvSpPr>
              <p:cNvPr id="101" name="Rectangle 100"/>
              <p:cNvSpPr/>
              <p:nvPr/>
            </p:nvSpPr>
            <p:spPr bwMode="auto">
              <a:xfrm>
                <a:off x="427037" y="449262"/>
                <a:ext cx="5029200" cy="6172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2" name="Rectangle 101"/>
              <p:cNvSpPr/>
              <p:nvPr/>
            </p:nvSpPr>
            <p:spPr bwMode="auto">
              <a:xfrm>
                <a:off x="579437" y="1211262"/>
                <a:ext cx="4572000" cy="1143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3" name="Rectangle 102"/>
              <p:cNvSpPr/>
              <p:nvPr/>
            </p:nvSpPr>
            <p:spPr bwMode="auto">
              <a:xfrm>
                <a:off x="589269" y="2582862"/>
                <a:ext cx="2725502" cy="259079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4" name="Rectangle 103"/>
              <p:cNvSpPr/>
              <p:nvPr/>
            </p:nvSpPr>
            <p:spPr bwMode="auto">
              <a:xfrm>
                <a:off x="3509450" y="2582862"/>
                <a:ext cx="1752108" cy="259079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5" name="Rectangle 104"/>
              <p:cNvSpPr/>
              <p:nvPr/>
            </p:nvSpPr>
            <p:spPr bwMode="auto">
              <a:xfrm>
                <a:off x="589269" y="1458912"/>
                <a:ext cx="4672289" cy="89534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6" name="Rectangle 105"/>
              <p:cNvSpPr/>
              <p:nvPr/>
            </p:nvSpPr>
            <p:spPr bwMode="auto">
              <a:xfrm>
                <a:off x="589269" y="5402262"/>
                <a:ext cx="4672289" cy="990600"/>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7" name="Rectangle 106"/>
              <p:cNvSpPr/>
              <p:nvPr/>
            </p:nvSpPr>
            <p:spPr bwMode="auto">
              <a:xfrm>
                <a:off x="589269" y="725487"/>
                <a:ext cx="4672289" cy="554295"/>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grpSp>
        <p:grpSp>
          <p:nvGrpSpPr>
            <p:cNvPr id="85" name="Group 84"/>
            <p:cNvGrpSpPr/>
            <p:nvPr/>
          </p:nvGrpSpPr>
          <p:grpSpPr>
            <a:xfrm>
              <a:off x="8809037" y="925548"/>
              <a:ext cx="1329082" cy="1631147"/>
              <a:chOff x="427037" y="449262"/>
              <a:chExt cx="5029200" cy="6172200"/>
            </a:xfrm>
          </p:grpSpPr>
          <p:sp>
            <p:nvSpPr>
              <p:cNvPr id="94" name="Rectangle 93"/>
              <p:cNvSpPr/>
              <p:nvPr/>
            </p:nvSpPr>
            <p:spPr bwMode="auto">
              <a:xfrm>
                <a:off x="427037" y="449262"/>
                <a:ext cx="5029200" cy="6172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5" name="Rectangle 94"/>
              <p:cNvSpPr/>
              <p:nvPr/>
            </p:nvSpPr>
            <p:spPr bwMode="auto">
              <a:xfrm>
                <a:off x="579437" y="1211262"/>
                <a:ext cx="4572000" cy="1143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6" name="Rectangle 95"/>
              <p:cNvSpPr/>
              <p:nvPr/>
            </p:nvSpPr>
            <p:spPr bwMode="auto">
              <a:xfrm>
                <a:off x="589269" y="2582862"/>
                <a:ext cx="2725502" cy="259079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7" name="Rectangle 96"/>
              <p:cNvSpPr/>
              <p:nvPr/>
            </p:nvSpPr>
            <p:spPr bwMode="auto">
              <a:xfrm>
                <a:off x="3509450" y="2582862"/>
                <a:ext cx="1752108" cy="259079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8" name="Rectangle 97"/>
              <p:cNvSpPr/>
              <p:nvPr/>
            </p:nvSpPr>
            <p:spPr bwMode="auto">
              <a:xfrm>
                <a:off x="589269" y="1458912"/>
                <a:ext cx="4672289" cy="89534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9" name="Rectangle 98"/>
              <p:cNvSpPr/>
              <p:nvPr/>
            </p:nvSpPr>
            <p:spPr bwMode="auto">
              <a:xfrm>
                <a:off x="589269" y="5402262"/>
                <a:ext cx="4672289" cy="990600"/>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100" name="Rectangle 99"/>
              <p:cNvSpPr/>
              <p:nvPr/>
            </p:nvSpPr>
            <p:spPr bwMode="auto">
              <a:xfrm>
                <a:off x="589269" y="725487"/>
                <a:ext cx="4672289" cy="554295"/>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grpSp>
        <p:grpSp>
          <p:nvGrpSpPr>
            <p:cNvPr id="86" name="Group 85"/>
            <p:cNvGrpSpPr/>
            <p:nvPr/>
          </p:nvGrpSpPr>
          <p:grpSpPr>
            <a:xfrm>
              <a:off x="8686248" y="811867"/>
              <a:ext cx="1329082" cy="1631147"/>
              <a:chOff x="427037" y="449262"/>
              <a:chExt cx="5029200" cy="6172200"/>
            </a:xfrm>
          </p:grpSpPr>
          <p:sp>
            <p:nvSpPr>
              <p:cNvPr id="87" name="Rectangle 86"/>
              <p:cNvSpPr/>
              <p:nvPr/>
            </p:nvSpPr>
            <p:spPr bwMode="auto">
              <a:xfrm>
                <a:off x="427037" y="449262"/>
                <a:ext cx="5029200" cy="6172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88" name="Rectangle 87"/>
              <p:cNvSpPr/>
              <p:nvPr/>
            </p:nvSpPr>
            <p:spPr bwMode="auto">
              <a:xfrm>
                <a:off x="579437" y="1211262"/>
                <a:ext cx="4572000" cy="1143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89" name="Rectangle 88"/>
              <p:cNvSpPr/>
              <p:nvPr/>
            </p:nvSpPr>
            <p:spPr bwMode="auto">
              <a:xfrm>
                <a:off x="589269" y="2582862"/>
                <a:ext cx="2725502" cy="259079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0" name="Rectangle 89"/>
              <p:cNvSpPr/>
              <p:nvPr/>
            </p:nvSpPr>
            <p:spPr bwMode="auto">
              <a:xfrm>
                <a:off x="3509450" y="2582862"/>
                <a:ext cx="1752108" cy="259079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1" name="Rectangle 90"/>
              <p:cNvSpPr/>
              <p:nvPr/>
            </p:nvSpPr>
            <p:spPr bwMode="auto">
              <a:xfrm>
                <a:off x="589269" y="1458912"/>
                <a:ext cx="4672289" cy="89534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2" name="Rectangle 91"/>
              <p:cNvSpPr/>
              <p:nvPr/>
            </p:nvSpPr>
            <p:spPr bwMode="auto">
              <a:xfrm>
                <a:off x="589269" y="5402262"/>
                <a:ext cx="4672289" cy="990600"/>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sp>
            <p:nvSpPr>
              <p:cNvPr id="93" name="Rectangle 92"/>
              <p:cNvSpPr/>
              <p:nvPr/>
            </p:nvSpPr>
            <p:spPr bwMode="auto">
              <a:xfrm>
                <a:off x="589269" y="725487"/>
                <a:ext cx="4672289" cy="554295"/>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solidFill>
                      <a:srgbClr val="505050">
                        <a:lumMod val="50000"/>
                      </a:srgbClr>
                    </a:solidFill>
                    <a:latin typeface="Arial" panose="020B0604020202020204" pitchFamily="34" charset="0"/>
                    <a:cs typeface="Arial" panose="020B0604020202020204" pitchFamily="34" charset="0"/>
                  </a:rPr>
                  <a:t>w</a:t>
                </a:r>
                <a:r>
                  <a:rPr lang="en-US" sz="1200" dirty="0" smtClean="0">
                    <a:solidFill>
                      <a:srgbClr val="505050">
                        <a:lumMod val="50000"/>
                      </a:srgbClr>
                    </a:solidFill>
                    <a:latin typeface="Arial" panose="020B0604020202020204" pitchFamily="34" charset="0"/>
                    <a:cs typeface="Arial" panose="020B0604020202020204" pitchFamily="34" charset="0"/>
                  </a:rPr>
                  <a:t>eb part</a:t>
                </a:r>
                <a:endParaRPr lang="en-US" sz="1200" dirty="0">
                  <a:solidFill>
                    <a:srgbClr val="505050">
                      <a:lumMod val="50000"/>
                    </a:srgbClr>
                  </a:solidFill>
                  <a:latin typeface="Arial" panose="020B0604020202020204" pitchFamily="34" charset="0"/>
                  <a:cs typeface="Arial" panose="020B0604020202020204" pitchFamily="34" charset="0"/>
                </a:endParaRPr>
              </a:p>
            </p:txBody>
          </p:sp>
        </p:grpSp>
      </p:grpSp>
      <p:grpSp>
        <p:nvGrpSpPr>
          <p:cNvPr id="123" name="Group 122"/>
          <p:cNvGrpSpPr/>
          <p:nvPr/>
        </p:nvGrpSpPr>
        <p:grpSpPr>
          <a:xfrm>
            <a:off x="8528465" y="2508596"/>
            <a:ext cx="1364242" cy="1403999"/>
            <a:chOff x="10206816" y="3217913"/>
            <a:chExt cx="313126" cy="322251"/>
          </a:xfrm>
        </p:grpSpPr>
        <p:cxnSp>
          <p:nvCxnSpPr>
            <p:cNvPr id="109" name="Straight Connector 108"/>
            <p:cNvCxnSpPr/>
            <p:nvPr/>
          </p:nvCxnSpPr>
          <p:spPr>
            <a:xfrm>
              <a:off x="10212567" y="3217914"/>
              <a:ext cx="293403" cy="322250"/>
            </a:xfrm>
            <a:prstGeom prst="line">
              <a:avLst/>
            </a:prstGeom>
            <a:ln w="85725">
              <a:solidFill>
                <a:schemeClr val="accent3">
                  <a:alpha val="28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H="1">
              <a:off x="10206816" y="3217913"/>
              <a:ext cx="313126" cy="317273"/>
            </a:xfrm>
            <a:prstGeom prst="line">
              <a:avLst/>
            </a:prstGeom>
            <a:ln w="85725">
              <a:solidFill>
                <a:schemeClr val="accent3">
                  <a:alpha val="28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8941239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3748861" y="1135061"/>
            <a:ext cx="7650976" cy="1133856"/>
          </a:xfrm>
          <a:prstGeom prst="rect">
            <a:avLst/>
          </a:prstGeom>
          <a:solidFill>
            <a:srgbClr val="FFFFFF"/>
          </a:solidFill>
          <a:ln w="19050" algn="ctr">
            <a:solidFill>
              <a:schemeClr val="accent6"/>
            </a:solidFill>
            <a:miter lim="800000"/>
            <a:headEnd/>
            <a:tailEnd/>
          </a:ln>
          <a:effectLst/>
        </p:spPr>
        <p:txBody>
          <a:bodyPr lIns="373041" tIns="93260" bIns="93260" anchor="ctr"/>
          <a:lstStyle/>
          <a:p>
            <a:r>
              <a:rPr lang="en-US" sz="2400" kern="0" dirty="0" smtClean="0">
                <a:solidFill>
                  <a:srgbClr val="505050"/>
                </a:solidFill>
              </a:rPr>
              <a:t>Automated page generation based on your taxonomy</a:t>
            </a:r>
          </a:p>
        </p:txBody>
      </p:sp>
      <p:sp>
        <p:nvSpPr>
          <p:cNvPr id="10" name="Rectangle 7"/>
          <p:cNvSpPr>
            <a:spLocks noChangeArrowheads="1"/>
          </p:cNvSpPr>
          <p:nvPr/>
        </p:nvSpPr>
        <p:spPr bwMode="auto">
          <a:xfrm>
            <a:off x="1112837" y="1135061"/>
            <a:ext cx="2636023" cy="1133856"/>
          </a:xfrm>
          <a:prstGeom prst="rect">
            <a:avLst/>
          </a:prstGeom>
          <a:solidFill>
            <a:schemeClr val="accent6"/>
          </a:solidFill>
          <a:ln w="19050">
            <a:solidFill>
              <a:schemeClr val="accent6"/>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lIns="0" rtlCol="0" anchor="ctr">
            <a:noAutofit/>
          </a:bodyPr>
          <a:lstStyle/>
          <a:p>
            <a:pPr algn="ctr">
              <a:buClr>
                <a:srgbClr val="CC0000"/>
              </a:buClr>
              <a:defRPr/>
            </a:pPr>
            <a:r>
              <a:rPr lang="en-US" sz="2400" kern="0" dirty="0">
                <a:solidFill>
                  <a:prstClr val="white"/>
                </a:solidFill>
              </a:rPr>
              <a:t>Managed</a:t>
            </a:r>
          </a:p>
          <a:p>
            <a:pPr algn="ctr">
              <a:buClr>
                <a:srgbClr val="CC0000"/>
              </a:buClr>
              <a:defRPr/>
            </a:pPr>
            <a:r>
              <a:rPr lang="en-US" sz="2400" kern="0" dirty="0" smtClean="0">
                <a:solidFill>
                  <a:prstClr val="white"/>
                </a:solidFill>
              </a:rPr>
              <a:t>Navigation</a:t>
            </a:r>
            <a:endParaRPr lang="en-US" sz="2400" kern="0" spc="-70" dirty="0">
              <a:solidFill>
                <a:srgbClr val="FFFFFF"/>
              </a:solidFill>
            </a:endParaRPr>
          </a:p>
        </p:txBody>
      </p:sp>
      <p:sp>
        <p:nvSpPr>
          <p:cNvPr id="11" name="Oval 20"/>
          <p:cNvSpPr>
            <a:spLocks noChangeArrowheads="1"/>
          </p:cNvSpPr>
          <p:nvPr/>
        </p:nvSpPr>
        <p:spPr bwMode="auto">
          <a:xfrm>
            <a:off x="3475037" y="1531302"/>
            <a:ext cx="438912" cy="438912"/>
          </a:xfrm>
          <a:prstGeom prst="ellipse">
            <a:avLst/>
          </a:prstGeom>
          <a:solidFill>
            <a:schemeClr val="bg1"/>
          </a:solidFill>
          <a:ln w="38100" algn="ctr">
            <a:solidFill>
              <a:schemeClr val="accent6"/>
            </a:solidFill>
            <a:round/>
            <a:headEnd/>
            <a:tailEnd/>
          </a:ln>
          <a:effectLst/>
        </p:spPr>
        <p:txBody>
          <a:bodyPr anchor="ctr"/>
          <a:lstStyle/>
          <a:p>
            <a:pPr algn="ctr"/>
            <a:r>
              <a:rPr lang="en-US" sz="1632" dirty="0" smtClean="0">
                <a:solidFill>
                  <a:srgbClr val="008272"/>
                </a:solidFill>
                <a:latin typeface="Segoe UI Semibold" pitchFamily="34" charset="0"/>
              </a:rPr>
              <a:t>2</a:t>
            </a:r>
            <a:endParaRPr lang="en-US" sz="1632" dirty="0">
              <a:solidFill>
                <a:srgbClr val="008272"/>
              </a:solidFill>
              <a:latin typeface="Segoe UI Semibold" pitchFamily="34" charset="0"/>
            </a:endParaRPr>
          </a:p>
        </p:txBody>
      </p:sp>
      <p:sp>
        <p:nvSpPr>
          <p:cNvPr id="20" name="Rectangle 6"/>
          <p:cNvSpPr>
            <a:spLocks noChangeArrowheads="1"/>
          </p:cNvSpPr>
          <p:nvPr/>
        </p:nvSpPr>
        <p:spPr bwMode="auto">
          <a:xfrm>
            <a:off x="1112838" y="2246072"/>
            <a:ext cx="10287000" cy="4603990"/>
          </a:xfrm>
          <a:prstGeom prst="rect">
            <a:avLst/>
          </a:prstGeom>
          <a:solidFill>
            <a:srgbClr val="FFFFFF"/>
          </a:solidFill>
          <a:ln w="19050" algn="ctr">
            <a:solidFill>
              <a:schemeClr val="accent6"/>
            </a:solidFill>
            <a:miter lim="800000"/>
            <a:headEnd/>
            <a:tailEnd/>
          </a:ln>
          <a:effectLst/>
        </p:spPr>
        <p:txBody>
          <a:bodyPr lIns="373041" tIns="93260" bIns="93260" anchor="ctr"/>
          <a:lstStyle/>
          <a:p>
            <a:pPr>
              <a:buClr>
                <a:srgbClr val="012654"/>
              </a:buClr>
            </a:pPr>
            <a:r>
              <a:rPr lang="en-US" sz="2400" dirty="0">
                <a:solidFill>
                  <a:srgbClr val="505050"/>
                </a:solidFill>
                <a:cs typeface="Segoe UI" panose="020B0502040204020203" pitchFamily="34" charset="0"/>
              </a:rPr>
              <a:t>Taxonomy</a:t>
            </a:r>
            <a:r>
              <a:rPr lang="en-US" sz="2400" dirty="0" smtClean="0">
                <a:gradFill>
                  <a:gsLst>
                    <a:gs pos="1250">
                      <a:srgbClr val="012654"/>
                    </a:gs>
                    <a:gs pos="99000">
                      <a:srgbClr val="012654"/>
                    </a:gs>
                  </a:gsLst>
                  <a:lin ang="5400000" scaled="0"/>
                </a:gradFill>
                <a:latin typeface="Segoe UI Light"/>
              </a:rPr>
              <a:t> </a:t>
            </a:r>
            <a:r>
              <a:rPr lang="en-US" sz="2400" dirty="0">
                <a:solidFill>
                  <a:srgbClr val="505050"/>
                </a:solidFill>
                <a:cs typeface="Segoe UI" panose="020B0502040204020203" pitchFamily="34" charset="0"/>
              </a:rPr>
              <a:t>Driven</a:t>
            </a:r>
            <a:r>
              <a:rPr lang="en-US" sz="2400" dirty="0">
                <a:gradFill>
                  <a:gsLst>
                    <a:gs pos="1250">
                      <a:srgbClr val="012654"/>
                    </a:gs>
                    <a:gs pos="99000">
                      <a:srgbClr val="012654"/>
                    </a:gs>
                  </a:gsLst>
                  <a:lin ang="5400000" scaled="0"/>
                </a:gradFill>
                <a:latin typeface="Segoe UI Light"/>
              </a:rPr>
              <a:t> </a:t>
            </a:r>
            <a:r>
              <a:rPr lang="en-US" sz="2400" dirty="0">
                <a:solidFill>
                  <a:srgbClr val="505050"/>
                </a:solidFill>
                <a:cs typeface="Segoe UI" panose="020B0502040204020203" pitchFamily="34" charset="0"/>
              </a:rPr>
              <a:t>Navigation</a:t>
            </a:r>
            <a:r>
              <a:rPr lang="en-US" sz="2400" dirty="0">
                <a:gradFill>
                  <a:gsLst>
                    <a:gs pos="1250">
                      <a:srgbClr val="012654"/>
                    </a:gs>
                    <a:gs pos="99000">
                      <a:srgbClr val="012654"/>
                    </a:gs>
                  </a:gsLst>
                  <a:lin ang="5400000" scaled="0"/>
                </a:gradFill>
                <a:latin typeface="Segoe UI Light"/>
              </a:rPr>
              <a:t> </a:t>
            </a:r>
            <a:r>
              <a:rPr lang="en-US" sz="2400" dirty="0">
                <a:solidFill>
                  <a:srgbClr val="505050"/>
                </a:solidFill>
                <a:cs typeface="Segoe UI" panose="020B0502040204020203" pitchFamily="34" charset="0"/>
              </a:rPr>
              <a:t>Structure</a:t>
            </a:r>
          </a:p>
          <a:p>
            <a:pPr marL="457200" lvl="1">
              <a:buClr>
                <a:srgbClr val="012654"/>
              </a:buClr>
              <a:buFont typeface="Arial" pitchFamily="34" charset="0"/>
              <a:buNone/>
            </a:pPr>
            <a:r>
              <a:rPr lang="en-US" dirty="0">
                <a:gradFill>
                  <a:gsLst>
                    <a:gs pos="1250">
                      <a:srgbClr val="505050"/>
                    </a:gs>
                    <a:gs pos="100000">
                      <a:srgbClr val="505050"/>
                    </a:gs>
                  </a:gsLst>
                  <a:lin ang="5400000" scaled="0"/>
                </a:gradFill>
              </a:rPr>
              <a:t>Uses Managed Metadata to create user </a:t>
            </a:r>
            <a:r>
              <a:rPr lang="en-US" dirty="0" smtClean="0">
                <a:gradFill>
                  <a:gsLst>
                    <a:gs pos="1250">
                      <a:srgbClr val="505050"/>
                    </a:gs>
                    <a:gs pos="100000">
                      <a:srgbClr val="505050"/>
                    </a:gs>
                  </a:gsLst>
                  <a:lin ang="5400000" scaled="0"/>
                </a:gradFill>
              </a:rPr>
              <a:t>navigation</a:t>
            </a:r>
          </a:p>
          <a:p>
            <a:pPr marL="457200" lvl="1">
              <a:buClr>
                <a:srgbClr val="012654"/>
              </a:buClr>
              <a:buFont typeface="Arial" pitchFamily="34" charset="0"/>
              <a:buNone/>
            </a:pPr>
            <a:r>
              <a:rPr lang="en-US" dirty="0" smtClean="0">
                <a:gradFill>
                  <a:gsLst>
                    <a:gs pos="1250">
                      <a:srgbClr val="505050"/>
                    </a:gs>
                    <a:gs pos="100000">
                      <a:srgbClr val="505050"/>
                    </a:gs>
                  </a:gsLst>
                  <a:lin ang="5400000" scaled="0"/>
                </a:gradFill>
              </a:rPr>
              <a:t>Drives consistent term use with the Site Navigation Term Set (term re-use or pinning) </a:t>
            </a:r>
            <a:endParaRPr lang="en-US" sz="2000" dirty="0" smtClean="0">
              <a:gradFill>
                <a:gsLst>
                  <a:gs pos="1250">
                    <a:srgbClr val="505050"/>
                  </a:gs>
                  <a:gs pos="100000">
                    <a:srgbClr val="505050"/>
                  </a:gs>
                </a:gsLst>
                <a:lin ang="5400000" scaled="0"/>
              </a:gradFill>
            </a:endParaRPr>
          </a:p>
          <a:p>
            <a:pPr lvl="1">
              <a:buClr>
                <a:srgbClr val="012654"/>
              </a:buClr>
            </a:pPr>
            <a:r>
              <a:rPr lang="en-US" dirty="0" smtClean="0">
                <a:gradFill>
                  <a:gsLst>
                    <a:gs pos="1250">
                      <a:srgbClr val="505050"/>
                    </a:gs>
                    <a:gs pos="100000">
                      <a:srgbClr val="505050"/>
                    </a:gs>
                  </a:gsLst>
                  <a:lin ang="5400000" scaled="0"/>
                </a:gradFill>
              </a:rPr>
              <a:t>Multiple entry points to the same content</a:t>
            </a:r>
          </a:p>
          <a:p>
            <a:pPr lvl="1">
              <a:buClr>
                <a:srgbClr val="012654"/>
              </a:buClr>
            </a:pPr>
            <a:r>
              <a:rPr lang="en-US" dirty="0" smtClean="0">
                <a:gradFill>
                  <a:gsLst>
                    <a:gs pos="1250">
                      <a:srgbClr val="505050"/>
                    </a:gs>
                    <a:gs pos="100000">
                      <a:srgbClr val="505050"/>
                    </a:gs>
                  </a:gsLst>
                  <a:lin ang="5400000" scaled="0"/>
                </a:gradFill>
              </a:rPr>
              <a:t>Automates navigation structure based on taxonomy changes</a:t>
            </a:r>
          </a:p>
          <a:p>
            <a:pPr lvl="2">
              <a:buClr>
                <a:srgbClr val="012654"/>
              </a:buClr>
            </a:pPr>
            <a:endParaRPr lang="en-US" sz="2000" dirty="0">
              <a:gradFill>
                <a:gsLst>
                  <a:gs pos="1250">
                    <a:srgbClr val="505050"/>
                  </a:gs>
                  <a:gs pos="100000">
                    <a:srgbClr val="505050"/>
                  </a:gs>
                </a:gsLst>
                <a:lin ang="5400000" scaled="0"/>
              </a:gradFill>
            </a:endParaRPr>
          </a:p>
          <a:p>
            <a:pPr>
              <a:buClr>
                <a:srgbClr val="012654"/>
              </a:buClr>
            </a:pPr>
            <a:r>
              <a:rPr lang="en-US" sz="2400" dirty="0" smtClean="0">
                <a:solidFill>
                  <a:srgbClr val="505050"/>
                </a:solidFill>
                <a:cs typeface="Segoe UI" panose="020B0502040204020203" pitchFamily="34" charset="0"/>
              </a:rPr>
              <a:t>Dynamic</a:t>
            </a:r>
            <a:r>
              <a:rPr lang="en-US" sz="2400" dirty="0" smtClean="0">
                <a:gradFill>
                  <a:gsLst>
                    <a:gs pos="1250">
                      <a:srgbClr val="012654"/>
                    </a:gs>
                    <a:gs pos="99000">
                      <a:srgbClr val="012654"/>
                    </a:gs>
                  </a:gsLst>
                  <a:lin ang="5400000" scaled="0"/>
                </a:gradFill>
                <a:latin typeface="Segoe UI Light"/>
              </a:rPr>
              <a:t> </a:t>
            </a:r>
            <a:r>
              <a:rPr lang="en-US" sz="2400" dirty="0">
                <a:solidFill>
                  <a:srgbClr val="505050"/>
                </a:solidFill>
                <a:cs typeface="Segoe UI" panose="020B0502040204020203" pitchFamily="34" charset="0"/>
              </a:rPr>
              <a:t>Page</a:t>
            </a:r>
            <a:r>
              <a:rPr lang="en-US" sz="2400" dirty="0">
                <a:gradFill>
                  <a:gsLst>
                    <a:gs pos="1250">
                      <a:srgbClr val="012654"/>
                    </a:gs>
                    <a:gs pos="99000">
                      <a:srgbClr val="012654"/>
                    </a:gs>
                  </a:gsLst>
                  <a:lin ang="5400000" scaled="0"/>
                </a:gradFill>
                <a:latin typeface="Segoe UI Light"/>
              </a:rPr>
              <a:t> </a:t>
            </a:r>
            <a:r>
              <a:rPr lang="en-US" sz="2400" dirty="0">
                <a:solidFill>
                  <a:srgbClr val="505050"/>
                </a:solidFill>
                <a:cs typeface="Segoe UI" panose="020B0502040204020203" pitchFamily="34" charset="0"/>
              </a:rPr>
              <a:t>Content</a:t>
            </a:r>
          </a:p>
          <a:p>
            <a:pPr marL="457200" lvl="1">
              <a:buClr>
                <a:srgbClr val="012654"/>
              </a:buClr>
              <a:buFont typeface="Arial" pitchFamily="34" charset="0"/>
              <a:buNone/>
            </a:pPr>
            <a:r>
              <a:rPr lang="en-US" dirty="0">
                <a:gradFill>
                  <a:gsLst>
                    <a:gs pos="1250">
                      <a:srgbClr val="505050"/>
                    </a:gs>
                    <a:gs pos="100000">
                      <a:srgbClr val="505050"/>
                    </a:gs>
                  </a:gsLst>
                  <a:lin ang="5400000" scaled="0"/>
                </a:gradFill>
              </a:rPr>
              <a:t>Configurable page layouts based on the navigation entry point</a:t>
            </a:r>
          </a:p>
          <a:p>
            <a:pPr marL="457200" lvl="1">
              <a:buClr>
                <a:srgbClr val="012654"/>
              </a:buClr>
              <a:buFont typeface="Arial" pitchFamily="34" charset="0"/>
              <a:buNone/>
            </a:pPr>
            <a:r>
              <a:rPr lang="en-US" dirty="0">
                <a:gradFill>
                  <a:gsLst>
                    <a:gs pos="1250">
                      <a:srgbClr val="505050"/>
                    </a:gs>
                    <a:gs pos="100000">
                      <a:srgbClr val="505050"/>
                    </a:gs>
                  </a:gsLst>
                  <a:lin ang="5400000" scaled="0"/>
                </a:gradFill>
              </a:rPr>
              <a:t>Navigation taxonomy passed in as page properties</a:t>
            </a:r>
          </a:p>
          <a:p>
            <a:pPr lvl="2">
              <a:buClr>
                <a:srgbClr val="012654"/>
              </a:buClr>
            </a:pPr>
            <a:r>
              <a:rPr lang="en-US" dirty="0" smtClean="0">
                <a:gradFill>
                  <a:gsLst>
                    <a:gs pos="1250">
                      <a:srgbClr val="505050"/>
                    </a:gs>
                    <a:gs pos="100000">
                      <a:srgbClr val="505050"/>
                    </a:gs>
                  </a:gsLst>
                  <a:lin ang="5400000" scaled="0"/>
                </a:gradFill>
              </a:rPr>
              <a:t>-Allows </a:t>
            </a:r>
            <a:r>
              <a:rPr lang="en-US" dirty="0">
                <a:gradFill>
                  <a:gsLst>
                    <a:gs pos="1250">
                      <a:srgbClr val="505050"/>
                    </a:gs>
                    <a:gs pos="100000">
                      <a:srgbClr val="505050"/>
                    </a:gs>
                  </a:gsLst>
                  <a:lin ang="5400000" scaled="0"/>
                </a:gradFill>
              </a:rPr>
              <a:t>for dynamic configuration of web </a:t>
            </a:r>
            <a:r>
              <a:rPr lang="en-US" dirty="0" smtClean="0">
                <a:gradFill>
                  <a:gsLst>
                    <a:gs pos="1250">
                      <a:srgbClr val="505050"/>
                    </a:gs>
                    <a:gs pos="100000">
                      <a:srgbClr val="505050"/>
                    </a:gs>
                  </a:gsLst>
                  <a:lin ang="5400000" scaled="0"/>
                </a:gradFill>
              </a:rPr>
              <a:t>parts</a:t>
            </a:r>
          </a:p>
          <a:p>
            <a:pPr lvl="2">
              <a:buClr>
                <a:srgbClr val="012654"/>
              </a:buClr>
            </a:pPr>
            <a:r>
              <a:rPr lang="en-US" kern="0" dirty="0">
                <a:solidFill>
                  <a:srgbClr val="505050"/>
                </a:solidFill>
              </a:rPr>
              <a:t>		</a:t>
            </a:r>
            <a:endParaRPr lang="en-US" sz="1428" kern="0" dirty="0">
              <a:solidFill>
                <a:srgbClr val="505050"/>
              </a:solidFill>
            </a:endParaRPr>
          </a:p>
        </p:txBody>
      </p:sp>
      <p:sp>
        <p:nvSpPr>
          <p:cNvPr id="13" name="Rectangle 2"/>
          <p:cNvSpPr>
            <a:spLocks noGrp="1" noChangeArrowheads="1"/>
          </p:cNvSpPr>
          <p:nvPr>
            <p:ph type="title"/>
          </p:nvPr>
        </p:nvSpPr>
        <p:spPr>
          <a:xfrm>
            <a:off x="411480" y="228600"/>
            <a:ext cx="11811000" cy="652822"/>
          </a:xfrm>
        </p:spPr>
        <p:txBody>
          <a:bodyPr/>
          <a:lstStyle/>
          <a:p>
            <a:r>
              <a:rPr lang="en-US" sz="4000" dirty="0" smtClean="0">
                <a:solidFill>
                  <a:schemeClr val="tx1"/>
                </a:solidFill>
                <a:latin typeface="+mj-lt"/>
                <a:ea typeface="Segoe UI" pitchFamily="34" charset="0"/>
                <a:cs typeface="Segoe UI" pitchFamily="34" charset="0"/>
              </a:rPr>
              <a:t>Technical Best Practices for your Social </a:t>
            </a:r>
            <a:r>
              <a:rPr lang="en-US" sz="4000" dirty="0">
                <a:solidFill>
                  <a:schemeClr val="tx1"/>
                </a:solidFill>
                <a:latin typeface="+mj-lt"/>
                <a:ea typeface="Segoe UI" pitchFamily="34" charset="0"/>
                <a:cs typeface="Segoe UI" pitchFamily="34" charset="0"/>
              </a:rPr>
              <a:t>Media </a:t>
            </a:r>
            <a:r>
              <a:rPr lang="en-US" sz="4000" dirty="0" smtClean="0">
                <a:solidFill>
                  <a:schemeClr val="tx1"/>
                </a:solidFill>
                <a:latin typeface="+mj-lt"/>
                <a:ea typeface="Segoe UI" pitchFamily="34" charset="0"/>
                <a:cs typeface="Segoe UI" pitchFamily="34" charset="0"/>
              </a:rPr>
              <a:t>Platform</a:t>
            </a:r>
            <a:endParaRPr lang="en-US" sz="4000" dirty="0">
              <a:solidFill>
                <a:schemeClr val="tx1"/>
              </a:solidFill>
              <a:latin typeface="+mj-lt"/>
              <a:ea typeface="Segoe UI" pitchFamily="34" charset="0"/>
              <a:cs typeface="Segoe UI" pitchFamily="34" charset="0"/>
            </a:endParaRPr>
          </a:p>
        </p:txBody>
      </p:sp>
      <p:pic>
        <p:nvPicPr>
          <p:cNvPr id="4" name="Picture 3"/>
          <p:cNvPicPr>
            <a:picLocks noChangeAspect="1"/>
          </p:cNvPicPr>
          <p:nvPr/>
        </p:nvPicPr>
        <p:blipFill>
          <a:blip r:embed="rId3"/>
          <a:stretch>
            <a:fillRect/>
          </a:stretch>
        </p:blipFill>
        <p:spPr>
          <a:xfrm>
            <a:off x="8580437" y="4106862"/>
            <a:ext cx="2686050" cy="2390775"/>
          </a:xfrm>
          <a:prstGeom prst="rect">
            <a:avLst/>
          </a:prstGeom>
        </p:spPr>
      </p:pic>
      <p:sp>
        <p:nvSpPr>
          <p:cNvPr id="12" name="Explosion 1 11"/>
          <p:cNvSpPr/>
          <p:nvPr/>
        </p:nvSpPr>
        <p:spPr bwMode="auto">
          <a:xfrm>
            <a:off x="-50383" y="744918"/>
            <a:ext cx="1772820" cy="1322834"/>
          </a:xfrm>
          <a:prstGeom prst="irregularSeal1">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NEW!</a:t>
            </a:r>
          </a:p>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SP2013</a:t>
            </a:r>
            <a:endParaRPr lang="en-US" sz="2000" b="1"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44348304"/>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3748861" y="1135061"/>
            <a:ext cx="7650976" cy="1133856"/>
          </a:xfrm>
          <a:prstGeom prst="rect">
            <a:avLst/>
          </a:prstGeom>
          <a:solidFill>
            <a:srgbClr val="FFFFFF"/>
          </a:solidFill>
          <a:ln w="19050" algn="ctr">
            <a:solidFill>
              <a:schemeClr val="accent3"/>
            </a:solidFill>
            <a:miter lim="800000"/>
            <a:headEnd/>
            <a:tailEnd/>
          </a:ln>
          <a:effectLst/>
        </p:spPr>
        <p:txBody>
          <a:bodyPr lIns="373041" tIns="93260" bIns="93260" anchor="ctr"/>
          <a:lstStyle/>
          <a:p>
            <a:r>
              <a:rPr lang="en-US" sz="2400" kern="0" dirty="0" smtClean="0">
                <a:solidFill>
                  <a:srgbClr val="505050"/>
                </a:solidFill>
              </a:rPr>
              <a:t>Deliver </a:t>
            </a:r>
            <a:r>
              <a:rPr lang="en-US" sz="2400" kern="0" dirty="0">
                <a:solidFill>
                  <a:srgbClr val="505050"/>
                </a:solidFill>
              </a:rPr>
              <a:t>related &amp; </a:t>
            </a:r>
            <a:r>
              <a:rPr lang="en-US" sz="2400" dirty="0">
                <a:solidFill>
                  <a:srgbClr val="505050"/>
                </a:solidFill>
                <a:cs typeface="Segoe UI" panose="020B0502040204020203" pitchFamily="34" charset="0"/>
              </a:rPr>
              <a:t>personalized</a:t>
            </a:r>
            <a:r>
              <a:rPr lang="en-US" sz="2400" kern="0" dirty="0">
                <a:solidFill>
                  <a:srgbClr val="505050"/>
                </a:solidFill>
              </a:rPr>
              <a:t> content that drives user consumption</a:t>
            </a:r>
            <a:endParaRPr lang="en-US" sz="2800" spc="-51" dirty="0">
              <a:solidFill>
                <a:srgbClr val="012654"/>
              </a:solidFill>
            </a:endParaRPr>
          </a:p>
        </p:txBody>
      </p:sp>
      <p:sp>
        <p:nvSpPr>
          <p:cNvPr id="10" name="Rectangle 7"/>
          <p:cNvSpPr>
            <a:spLocks noChangeArrowheads="1"/>
          </p:cNvSpPr>
          <p:nvPr/>
        </p:nvSpPr>
        <p:spPr bwMode="auto">
          <a:xfrm>
            <a:off x="1112837" y="1135061"/>
            <a:ext cx="2636023" cy="1133856"/>
          </a:xfrm>
          <a:prstGeom prst="rect">
            <a:avLst/>
          </a:prstGeom>
          <a:solidFill>
            <a:schemeClr val="accent3"/>
          </a:solidFill>
          <a:ln w="19050">
            <a:solidFill>
              <a:schemeClr val="accent3"/>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lIns="0" rtlCol="0" anchor="ctr">
            <a:noAutofit/>
          </a:bodyPr>
          <a:lstStyle/>
          <a:p>
            <a:pPr algn="ctr">
              <a:buClr>
                <a:srgbClr val="CC0000"/>
              </a:buClr>
              <a:defRPr/>
            </a:pPr>
            <a:r>
              <a:rPr lang="en-US" sz="2400" kern="0" dirty="0" smtClean="0">
                <a:solidFill>
                  <a:srgbClr val="FFFFFF"/>
                </a:solidFill>
              </a:rPr>
              <a:t>Content  </a:t>
            </a:r>
            <a:r>
              <a:rPr lang="en-US" sz="2400" kern="0" spc="-90" dirty="0">
                <a:solidFill>
                  <a:srgbClr val="FFFFFF"/>
                </a:solidFill>
              </a:rPr>
              <a:t>Recommendations</a:t>
            </a:r>
            <a:endParaRPr lang="en-US" sz="2400" kern="0" spc="-90" dirty="0">
              <a:solidFill>
                <a:prstClr val="white"/>
              </a:solidFill>
            </a:endParaRPr>
          </a:p>
        </p:txBody>
      </p:sp>
      <p:sp>
        <p:nvSpPr>
          <p:cNvPr id="11" name="Oval 20"/>
          <p:cNvSpPr>
            <a:spLocks noChangeArrowheads="1"/>
          </p:cNvSpPr>
          <p:nvPr/>
        </p:nvSpPr>
        <p:spPr bwMode="auto">
          <a:xfrm rot="-60000">
            <a:off x="3478834" y="1454353"/>
            <a:ext cx="438912" cy="438912"/>
          </a:xfrm>
          <a:prstGeom prst="ellipse">
            <a:avLst/>
          </a:prstGeom>
          <a:solidFill>
            <a:schemeClr val="bg1"/>
          </a:solidFill>
          <a:ln w="38100" algn="ctr">
            <a:solidFill>
              <a:schemeClr val="accent3"/>
            </a:solidFill>
            <a:round/>
            <a:headEnd/>
            <a:tailEnd/>
          </a:ln>
          <a:effectLst/>
        </p:spPr>
        <p:txBody>
          <a:bodyPr anchor="ctr"/>
          <a:lstStyle/>
          <a:p>
            <a:pPr algn="ctr"/>
            <a:r>
              <a:rPr lang="en-US" sz="1632" dirty="0">
                <a:solidFill>
                  <a:srgbClr val="BA141A"/>
                </a:solidFill>
                <a:latin typeface="Segoe UI Semibold" pitchFamily="34" charset="0"/>
              </a:rPr>
              <a:t>3</a:t>
            </a:r>
          </a:p>
        </p:txBody>
      </p:sp>
      <p:sp>
        <p:nvSpPr>
          <p:cNvPr id="20" name="Rectangle 6"/>
          <p:cNvSpPr>
            <a:spLocks noChangeArrowheads="1"/>
          </p:cNvSpPr>
          <p:nvPr/>
        </p:nvSpPr>
        <p:spPr bwMode="auto">
          <a:xfrm>
            <a:off x="1112838" y="2278062"/>
            <a:ext cx="10287000" cy="4375390"/>
          </a:xfrm>
          <a:prstGeom prst="rect">
            <a:avLst/>
          </a:prstGeom>
          <a:solidFill>
            <a:srgbClr val="FFFFFF"/>
          </a:solidFill>
          <a:ln w="19050" algn="ctr">
            <a:solidFill>
              <a:schemeClr val="accent3"/>
            </a:solidFill>
            <a:miter lim="800000"/>
            <a:headEnd/>
            <a:tailEnd/>
          </a:ln>
          <a:effectLst/>
        </p:spPr>
        <p:txBody>
          <a:bodyPr lIns="373041" tIns="93260" bIns="93260" anchor="ctr"/>
          <a:lstStyle/>
          <a:p>
            <a:pPr>
              <a:buClr>
                <a:srgbClr val="012654"/>
              </a:buClr>
            </a:pPr>
            <a:r>
              <a:rPr lang="en-US" sz="2400" dirty="0" smtClean="0">
                <a:solidFill>
                  <a:srgbClr val="505050"/>
                </a:solidFill>
                <a:cs typeface="Segoe UI" panose="020B0502040204020203" pitchFamily="34" charset="0"/>
              </a:rPr>
              <a:t>Configurable recommendation </a:t>
            </a:r>
            <a:r>
              <a:rPr lang="en-US" sz="2400" dirty="0">
                <a:solidFill>
                  <a:srgbClr val="505050"/>
                </a:solidFill>
                <a:cs typeface="Segoe UI" panose="020B0502040204020203" pitchFamily="34" charset="0"/>
              </a:rPr>
              <a:t>sources</a:t>
            </a:r>
          </a:p>
          <a:p>
            <a:pPr marL="457200" lvl="1">
              <a:buClr>
                <a:srgbClr val="012654"/>
              </a:buClr>
              <a:buFont typeface="Arial" pitchFamily="34" charset="0"/>
              <a:buNone/>
            </a:pPr>
            <a:r>
              <a:rPr lang="en-US" dirty="0">
                <a:gradFill>
                  <a:gsLst>
                    <a:gs pos="1250">
                      <a:srgbClr val="505050"/>
                    </a:gs>
                    <a:gs pos="100000">
                      <a:srgbClr val="505050"/>
                    </a:gs>
                  </a:gsLst>
                  <a:lin ang="5400000" scaled="0"/>
                </a:gradFill>
              </a:rPr>
              <a:t>Current </a:t>
            </a:r>
            <a:r>
              <a:rPr lang="en-US" dirty="0" smtClean="0">
                <a:gradFill>
                  <a:gsLst>
                    <a:gs pos="1250">
                      <a:srgbClr val="505050"/>
                    </a:gs>
                    <a:gs pos="100000">
                      <a:srgbClr val="505050"/>
                    </a:gs>
                  </a:gsLst>
                  <a:lin ang="5400000" scaled="0"/>
                </a:gradFill>
              </a:rPr>
              <a:t>page, portion </a:t>
            </a:r>
            <a:r>
              <a:rPr lang="en-US" dirty="0">
                <a:gradFill>
                  <a:gsLst>
                    <a:gs pos="1250">
                      <a:srgbClr val="505050"/>
                    </a:gs>
                    <a:gs pos="100000">
                      <a:srgbClr val="505050"/>
                    </a:gs>
                  </a:gsLst>
                  <a:lin ang="5400000" scaled="0"/>
                </a:gradFill>
              </a:rPr>
              <a:t>of </a:t>
            </a:r>
            <a:r>
              <a:rPr lang="en-US" dirty="0" smtClean="0">
                <a:gradFill>
                  <a:gsLst>
                    <a:gs pos="1250">
                      <a:srgbClr val="505050"/>
                    </a:gs>
                    <a:gs pos="100000">
                      <a:srgbClr val="505050"/>
                    </a:gs>
                  </a:gsLst>
                  <a:lin ang="5400000" scaled="0"/>
                </a:gradFill>
              </a:rPr>
              <a:t>page URL, specific URL</a:t>
            </a:r>
          </a:p>
          <a:p>
            <a:pPr marL="457200" lvl="1">
              <a:buClr>
                <a:srgbClr val="012654"/>
              </a:buClr>
              <a:buFont typeface="Arial" pitchFamily="34" charset="0"/>
              <a:buNone/>
            </a:pPr>
            <a:endParaRPr lang="en-US" dirty="0">
              <a:gradFill>
                <a:gsLst>
                  <a:gs pos="1250">
                    <a:srgbClr val="505050"/>
                  </a:gs>
                  <a:gs pos="100000">
                    <a:srgbClr val="505050"/>
                  </a:gs>
                </a:gsLst>
                <a:lin ang="5400000" scaled="0"/>
              </a:gradFill>
            </a:endParaRPr>
          </a:p>
          <a:p>
            <a:pPr>
              <a:buClr>
                <a:srgbClr val="012654"/>
              </a:buClr>
            </a:pPr>
            <a:r>
              <a:rPr lang="en-US" sz="2400" dirty="0">
                <a:solidFill>
                  <a:srgbClr val="505050"/>
                </a:solidFill>
                <a:cs typeface="Segoe UI" panose="020B0502040204020203" pitchFamily="34" charset="0"/>
              </a:rPr>
              <a:t>Result</a:t>
            </a:r>
            <a:r>
              <a:rPr lang="en-US" sz="2400" spc="-100" dirty="0">
                <a:solidFill>
                  <a:srgbClr val="012654"/>
                </a:solidFill>
                <a:latin typeface="Segoe UI Light"/>
              </a:rPr>
              <a:t> </a:t>
            </a:r>
            <a:r>
              <a:rPr lang="en-US" sz="2400" dirty="0">
                <a:solidFill>
                  <a:srgbClr val="505050"/>
                </a:solidFill>
                <a:cs typeface="Segoe UI" panose="020B0502040204020203" pitchFamily="34" charset="0"/>
              </a:rPr>
              <a:t>filtering</a:t>
            </a:r>
          </a:p>
          <a:p>
            <a:pPr marL="457200" lvl="1">
              <a:buClr>
                <a:srgbClr val="012654"/>
              </a:buClr>
            </a:pPr>
            <a:r>
              <a:rPr lang="en-US" dirty="0" smtClean="0">
                <a:gradFill>
                  <a:gsLst>
                    <a:gs pos="1250">
                      <a:srgbClr val="505050"/>
                    </a:gs>
                    <a:gs pos="100000">
                      <a:srgbClr val="505050"/>
                    </a:gs>
                  </a:gsLst>
                  <a:lin ang="5400000" scaled="0"/>
                </a:gradFill>
              </a:rPr>
              <a:t>Current site, specific URL, content </a:t>
            </a:r>
            <a:r>
              <a:rPr lang="en-US" dirty="0">
                <a:gradFill>
                  <a:gsLst>
                    <a:gs pos="1250">
                      <a:srgbClr val="505050"/>
                    </a:gs>
                    <a:gs pos="100000">
                      <a:srgbClr val="505050"/>
                    </a:gs>
                  </a:gsLst>
                  <a:lin ang="5400000" scaled="0"/>
                </a:gradFill>
              </a:rPr>
              <a:t>type</a:t>
            </a:r>
          </a:p>
          <a:p>
            <a:pPr marL="457200" lvl="1">
              <a:buClr>
                <a:srgbClr val="012654"/>
              </a:buClr>
            </a:pPr>
            <a:r>
              <a:rPr lang="en-US" dirty="0">
                <a:gradFill>
                  <a:gsLst>
                    <a:gs pos="1250">
                      <a:srgbClr val="505050"/>
                    </a:gs>
                    <a:gs pos="100000">
                      <a:srgbClr val="505050"/>
                    </a:gs>
                  </a:gsLst>
                  <a:lin ang="5400000" scaled="0"/>
                </a:gradFill>
              </a:rPr>
              <a:t>Custom </a:t>
            </a:r>
            <a:r>
              <a:rPr lang="en-US" dirty="0" smtClean="0">
                <a:gradFill>
                  <a:gsLst>
                    <a:gs pos="1250">
                      <a:srgbClr val="505050"/>
                    </a:gs>
                    <a:gs pos="100000">
                      <a:srgbClr val="505050"/>
                    </a:gs>
                  </a:gsLst>
                  <a:lin ang="5400000" scaled="0"/>
                </a:gradFill>
              </a:rPr>
              <a:t>filters (</a:t>
            </a:r>
            <a:r>
              <a:rPr lang="en-US" dirty="0" err="1" smtClean="0">
                <a:gradFill>
                  <a:gsLst>
                    <a:gs pos="1250">
                      <a:srgbClr val="505050"/>
                    </a:gs>
                    <a:gs pos="100000">
                      <a:srgbClr val="505050"/>
                    </a:gs>
                  </a:gsLst>
                  <a:lin ang="5400000" scaled="0"/>
                </a:gradFill>
              </a:rPr>
              <a:t>ie</a:t>
            </a:r>
            <a:r>
              <a:rPr lang="en-US" dirty="0" smtClean="0">
                <a:gradFill>
                  <a:gsLst>
                    <a:gs pos="1250">
                      <a:srgbClr val="505050"/>
                    </a:gs>
                    <a:gs pos="100000">
                      <a:srgbClr val="505050"/>
                    </a:gs>
                  </a:gsLst>
                  <a:lin ang="5400000" scaled="0"/>
                </a:gradFill>
              </a:rPr>
              <a:t>: user profile properties)</a:t>
            </a:r>
          </a:p>
          <a:p>
            <a:pPr marL="457200" lvl="1">
              <a:buClr>
                <a:srgbClr val="012654"/>
              </a:buClr>
            </a:pPr>
            <a:endParaRPr lang="en-US" dirty="0">
              <a:gradFill>
                <a:gsLst>
                  <a:gs pos="1250">
                    <a:srgbClr val="505050"/>
                  </a:gs>
                  <a:gs pos="100000">
                    <a:srgbClr val="505050"/>
                  </a:gs>
                </a:gsLst>
                <a:lin ang="5400000" scaled="0"/>
              </a:gradFill>
            </a:endParaRPr>
          </a:p>
          <a:p>
            <a:pPr>
              <a:buClr>
                <a:srgbClr val="012654"/>
              </a:buClr>
            </a:pPr>
            <a:r>
              <a:rPr lang="en-US" sz="2400" dirty="0" smtClean="0">
                <a:solidFill>
                  <a:srgbClr val="505050"/>
                </a:solidFill>
                <a:cs typeface="Segoe UI" panose="020B0502040204020203" pitchFamily="34" charset="0"/>
              </a:rPr>
              <a:t>Additional</a:t>
            </a:r>
            <a:r>
              <a:rPr lang="en-US" sz="2400" spc="-100" dirty="0" smtClean="0">
                <a:solidFill>
                  <a:srgbClr val="012654"/>
                </a:solidFill>
                <a:latin typeface="Segoe UI Light"/>
              </a:rPr>
              <a:t> </a:t>
            </a:r>
            <a:r>
              <a:rPr lang="en-US" sz="2400" dirty="0" smtClean="0">
                <a:solidFill>
                  <a:srgbClr val="505050"/>
                </a:solidFill>
                <a:cs typeface="Segoe UI" panose="020B0502040204020203" pitchFamily="34" charset="0"/>
              </a:rPr>
              <a:t>results (results padding)</a:t>
            </a:r>
            <a:endParaRPr lang="en-US" sz="2400" dirty="0">
              <a:solidFill>
                <a:srgbClr val="505050"/>
              </a:solidFill>
              <a:cs typeface="Segoe UI" panose="020B0502040204020203" pitchFamily="34" charset="0"/>
            </a:endParaRPr>
          </a:p>
          <a:p>
            <a:pPr marL="457200" lvl="1">
              <a:buClr>
                <a:srgbClr val="012654"/>
              </a:buClr>
              <a:buFont typeface="Arial" pitchFamily="34" charset="0"/>
              <a:buNone/>
            </a:pPr>
            <a:r>
              <a:rPr lang="en-US" dirty="0">
                <a:gradFill>
                  <a:gsLst>
                    <a:gs pos="1250">
                      <a:srgbClr val="505050"/>
                    </a:gs>
                    <a:gs pos="100000">
                      <a:srgbClr val="505050"/>
                    </a:gs>
                  </a:gsLst>
                  <a:lin ang="5400000" scaled="0"/>
                </a:gradFill>
              </a:rPr>
              <a:t>Merge results from system queries to generate </a:t>
            </a:r>
            <a:endParaRPr lang="en-US" dirty="0" smtClean="0">
              <a:gradFill>
                <a:gsLst>
                  <a:gs pos="1250">
                    <a:srgbClr val="505050"/>
                  </a:gs>
                  <a:gs pos="100000">
                    <a:srgbClr val="505050"/>
                  </a:gs>
                </a:gsLst>
                <a:lin ang="5400000" scaled="0"/>
              </a:gradFill>
            </a:endParaRPr>
          </a:p>
          <a:p>
            <a:pPr marL="457200" lvl="1">
              <a:buClr>
                <a:srgbClr val="012654"/>
              </a:buClr>
              <a:buFont typeface="Arial" pitchFamily="34" charset="0"/>
              <a:buNone/>
            </a:pPr>
            <a:r>
              <a:rPr lang="en-US" dirty="0" smtClean="0">
                <a:gradFill>
                  <a:gsLst>
                    <a:gs pos="1250">
                      <a:srgbClr val="505050"/>
                    </a:gs>
                    <a:gs pos="100000">
                      <a:srgbClr val="505050"/>
                    </a:gs>
                  </a:gsLst>
                  <a:lin ang="5400000" scaled="0"/>
                </a:gradFill>
              </a:rPr>
              <a:t>a </a:t>
            </a:r>
            <a:r>
              <a:rPr lang="en-US" dirty="0">
                <a:gradFill>
                  <a:gsLst>
                    <a:gs pos="1250">
                      <a:srgbClr val="505050"/>
                    </a:gs>
                    <a:gs pos="100000">
                      <a:srgbClr val="505050"/>
                    </a:gs>
                  </a:gsLst>
                  <a:lin ang="5400000" scaled="0"/>
                </a:gradFill>
              </a:rPr>
              <a:t>minimum number of recommendations</a:t>
            </a:r>
          </a:p>
          <a:p>
            <a:pPr marL="0" lvl="2" indent="-233149" defTabSz="587731"/>
            <a:r>
              <a:rPr lang="en-US" kern="0" dirty="0">
                <a:solidFill>
                  <a:srgbClr val="505050"/>
                </a:solidFill>
              </a:rPr>
              <a:t>		</a:t>
            </a:r>
            <a:endParaRPr lang="en-US" sz="1428" kern="0" dirty="0">
              <a:solidFill>
                <a:srgbClr val="505050"/>
              </a:solidFill>
            </a:endParaRPr>
          </a:p>
        </p:txBody>
      </p:sp>
      <p:sp>
        <p:nvSpPr>
          <p:cNvPr id="8" name="Rectangle 2"/>
          <p:cNvSpPr>
            <a:spLocks noGrp="1" noChangeArrowheads="1"/>
          </p:cNvSpPr>
          <p:nvPr>
            <p:ph type="title"/>
          </p:nvPr>
        </p:nvSpPr>
        <p:spPr>
          <a:xfrm>
            <a:off x="411480" y="228600"/>
            <a:ext cx="11811000" cy="652822"/>
          </a:xfrm>
        </p:spPr>
        <p:txBody>
          <a:bodyPr/>
          <a:lstStyle/>
          <a:p>
            <a:r>
              <a:rPr lang="en-US" sz="4000" dirty="0" smtClean="0">
                <a:solidFill>
                  <a:schemeClr val="tx1"/>
                </a:solidFill>
                <a:latin typeface="+mj-lt"/>
                <a:ea typeface="Segoe UI" pitchFamily="34" charset="0"/>
                <a:cs typeface="Segoe UI" pitchFamily="34" charset="0"/>
              </a:rPr>
              <a:t>Technical Best Practices for your Social </a:t>
            </a:r>
            <a:r>
              <a:rPr lang="en-US" sz="4000" dirty="0">
                <a:solidFill>
                  <a:schemeClr val="tx1"/>
                </a:solidFill>
                <a:latin typeface="+mj-lt"/>
                <a:ea typeface="Segoe UI" pitchFamily="34" charset="0"/>
                <a:cs typeface="Segoe UI" pitchFamily="34" charset="0"/>
              </a:rPr>
              <a:t>Media </a:t>
            </a:r>
            <a:r>
              <a:rPr lang="en-US" sz="4000" dirty="0" smtClean="0">
                <a:solidFill>
                  <a:schemeClr val="tx1"/>
                </a:solidFill>
                <a:latin typeface="+mj-lt"/>
                <a:ea typeface="Segoe UI" pitchFamily="34" charset="0"/>
                <a:cs typeface="Segoe UI" pitchFamily="34" charset="0"/>
              </a:rPr>
              <a:t>Platform</a:t>
            </a:r>
            <a:endParaRPr lang="en-US" sz="4000" dirty="0">
              <a:solidFill>
                <a:schemeClr val="tx1"/>
              </a:solidFill>
              <a:latin typeface="+mj-lt"/>
              <a:ea typeface="Segoe UI" pitchFamily="34" charset="0"/>
              <a:cs typeface="Segoe UI" pitchFamily="34" charset="0"/>
            </a:endParaRPr>
          </a:p>
        </p:txBody>
      </p:sp>
      <p:sp>
        <p:nvSpPr>
          <p:cNvPr id="2" name="Explosion 1 1"/>
          <p:cNvSpPr/>
          <p:nvPr/>
        </p:nvSpPr>
        <p:spPr bwMode="auto">
          <a:xfrm>
            <a:off x="-50383" y="677862"/>
            <a:ext cx="1772820" cy="1322834"/>
          </a:xfrm>
          <a:prstGeom prst="irregularSeal1">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NEW!</a:t>
            </a:r>
          </a:p>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SP2013</a:t>
            </a:r>
            <a:endParaRPr lang="en-US" sz="2000" b="1" dirty="0">
              <a:gradFill>
                <a:gsLst>
                  <a:gs pos="0">
                    <a:srgbClr val="FFFFFF"/>
                  </a:gs>
                  <a:gs pos="100000">
                    <a:srgbClr val="FFFFFF"/>
                  </a:gs>
                </a:gsLst>
                <a:lin ang="5400000" scaled="0"/>
              </a:gradFill>
            </a:endParaRPr>
          </a:p>
        </p:txBody>
      </p:sp>
      <p:pic>
        <p:nvPicPr>
          <p:cNvPr id="3" name="Picture 2"/>
          <p:cNvPicPr>
            <a:picLocks noChangeAspect="1"/>
          </p:cNvPicPr>
          <p:nvPr/>
        </p:nvPicPr>
        <p:blipFill>
          <a:blip r:embed="rId3"/>
          <a:stretch>
            <a:fillRect/>
          </a:stretch>
        </p:blipFill>
        <p:spPr>
          <a:xfrm>
            <a:off x="6980237" y="2312205"/>
            <a:ext cx="4267200" cy="4076700"/>
          </a:xfrm>
          <a:prstGeom prst="rect">
            <a:avLst/>
          </a:prstGeom>
        </p:spPr>
      </p:pic>
    </p:spTree>
    <p:extLst>
      <p:ext uri="{BB962C8B-B14F-4D97-AF65-F5344CB8AC3E}">
        <p14:creationId xmlns:p14="http://schemas.microsoft.com/office/powerpoint/2010/main" val="303872278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Future of Academy</a:t>
            </a:r>
            <a:endParaRPr lang="en-US" dirty="0"/>
          </a:p>
        </p:txBody>
      </p:sp>
      <p:sp>
        <p:nvSpPr>
          <p:cNvPr id="5" name="Text Placeholder 4"/>
          <p:cNvSpPr>
            <a:spLocks noGrp="1"/>
          </p:cNvSpPr>
          <p:nvPr>
            <p:ph type="body" sz="quarter" idx="12"/>
          </p:nvPr>
        </p:nvSpPr>
        <p:spPr/>
        <p:txBody>
          <a:bodyPr/>
          <a:lstStyle/>
          <a:p>
            <a:r>
              <a:rPr lang="en-US" dirty="0" smtClean="0"/>
              <a:t>Academy on SP2013 Sneak Preview</a:t>
            </a:r>
            <a:endParaRPr lang="en-US" dirty="0"/>
          </a:p>
        </p:txBody>
      </p:sp>
    </p:spTree>
    <p:extLst>
      <p:ext uri="{BB962C8B-B14F-4D97-AF65-F5344CB8AC3E}">
        <p14:creationId xmlns:p14="http://schemas.microsoft.com/office/powerpoint/2010/main" val="1147848705"/>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2320445"/>
            <a:ext cx="11889564" cy="917575"/>
          </a:xfrm>
        </p:spPr>
        <p:txBody>
          <a:bodyPr/>
          <a:lstStyle/>
          <a:p>
            <a:r>
              <a:rPr lang="en-US" sz="8800" spc="-100" dirty="0">
                <a:gradFill>
                  <a:gsLst>
                    <a:gs pos="100000">
                      <a:schemeClr val="tx1"/>
                    </a:gs>
                    <a:gs pos="0">
                      <a:schemeClr val="tx1"/>
                    </a:gs>
                  </a:gsLst>
                  <a:lin ang="5400000" scaled="0"/>
                </a:gradFill>
              </a:rPr>
              <a:t>SharePoint 2013 platform architecture</a:t>
            </a:r>
            <a:r>
              <a:rPr lang="en-US" dirty="0"/>
              <a:t/>
            </a:r>
            <a:br>
              <a:rPr lang="en-US" dirty="0"/>
            </a:br>
            <a:endParaRPr lang="en-US" dirty="0"/>
          </a:p>
        </p:txBody>
      </p:sp>
    </p:spTree>
    <p:extLst>
      <p:ext uri="{BB962C8B-B14F-4D97-AF65-F5344CB8AC3E}">
        <p14:creationId xmlns:p14="http://schemas.microsoft.com/office/powerpoint/2010/main" val="286023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stretch>
            <a:fillRect/>
          </a:stretch>
        </p:blipFill>
        <p:spPr>
          <a:xfrm>
            <a:off x="248603" y="1324850"/>
            <a:ext cx="11658600" cy="5648325"/>
          </a:xfrm>
          <a:prstGeom prst="rect">
            <a:avLst/>
          </a:prstGeom>
        </p:spPr>
      </p:pic>
      <p:sp>
        <p:nvSpPr>
          <p:cNvPr id="117" name="TextBox 116"/>
          <p:cNvSpPr txBox="1"/>
          <p:nvPr/>
        </p:nvSpPr>
        <p:spPr>
          <a:xfrm>
            <a:off x="2651310" y="1149228"/>
            <a:ext cx="482626" cy="214240"/>
          </a:xfrm>
          <a:prstGeom prst="rect">
            <a:avLst/>
          </a:prstGeom>
          <a:noFill/>
        </p:spPr>
        <p:txBody>
          <a:bodyPr wrap="none" rtlCol="0">
            <a:spAutoFit/>
          </a:bodyPr>
          <a:lstStyle/>
          <a:p>
            <a:r>
              <a:rPr lang="en-US" sz="765" b="1" dirty="0">
                <a:solidFill>
                  <a:srgbClr val="FFFFFF"/>
                </a:solidFill>
              </a:rPr>
              <a:t>Media</a:t>
            </a:r>
          </a:p>
        </p:txBody>
      </p:sp>
      <p:sp>
        <p:nvSpPr>
          <p:cNvPr id="94" name="Title 35"/>
          <p:cNvSpPr txBox="1">
            <a:spLocks/>
          </p:cNvSpPr>
          <p:nvPr/>
        </p:nvSpPr>
        <p:spPr>
          <a:xfrm>
            <a:off x="503237" y="183203"/>
            <a:ext cx="10515600" cy="652822"/>
          </a:xfrm>
          <a:prstGeom prst="rect">
            <a:avLst/>
          </a:prstGeom>
        </p:spPr>
        <p:txBody>
          <a:bodyPr vert="horz" lIns="0" tIns="46630" rIns="0" bIns="46630" rtlCol="0" anchor="ctr">
            <a:noAutofit/>
          </a:bodyPr>
          <a:lstStyle>
            <a:lvl1pPr algn="l" defTabSz="914400" rtl="0" eaLnBrk="1" latinLnBrk="0" hangingPunct="1">
              <a:spcBef>
                <a:spcPct val="0"/>
              </a:spcBef>
              <a:buNone/>
              <a:defRPr sz="3600" kern="1200" spc="-100" baseline="0">
                <a:solidFill>
                  <a:schemeClr val="accent3"/>
                </a:solidFill>
                <a:latin typeface="Segoe UI Light" pitchFamily="34" charset="0"/>
                <a:ea typeface="+mj-ea"/>
                <a:cs typeface="+mj-cs"/>
              </a:defRPr>
            </a:lvl1pPr>
          </a:lstStyle>
          <a:p>
            <a:r>
              <a:rPr lang="en-US" sz="3672" dirty="0">
                <a:solidFill>
                  <a:srgbClr val="012654"/>
                </a:solidFill>
                <a:latin typeface="Segoe UI Light"/>
                <a:ea typeface="Segoe UI" pitchFamily="34" charset="0"/>
                <a:cs typeface="Segoe UI" pitchFamily="34" charset="0"/>
              </a:rPr>
              <a:t>Academy Architecture </a:t>
            </a:r>
            <a:r>
              <a:rPr lang="en-US" sz="3672" dirty="0" smtClean="0">
                <a:solidFill>
                  <a:srgbClr val="012654"/>
                </a:solidFill>
                <a:latin typeface="Segoe UI Light"/>
                <a:ea typeface="Segoe UI" pitchFamily="34" charset="0"/>
                <a:cs typeface="Segoe UI" pitchFamily="34" charset="0"/>
              </a:rPr>
              <a:t>Roadmap</a:t>
            </a:r>
            <a:endParaRPr lang="en-US" sz="3672" dirty="0">
              <a:solidFill>
                <a:srgbClr val="012654"/>
              </a:solidFill>
              <a:latin typeface="Segoe UI Light"/>
              <a:ea typeface="Segoe UI" pitchFamily="34" charset="0"/>
              <a:cs typeface="Segoe UI" pitchFamily="34" charset="0"/>
            </a:endParaRPr>
          </a:p>
        </p:txBody>
      </p:sp>
      <p:sp>
        <p:nvSpPr>
          <p:cNvPr id="123" name="TextBox 116"/>
          <p:cNvSpPr txBox="1"/>
          <p:nvPr/>
        </p:nvSpPr>
        <p:spPr>
          <a:xfrm>
            <a:off x="2658801" y="977235"/>
            <a:ext cx="482626" cy="21424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65" b="1" dirty="0">
                <a:solidFill>
                  <a:srgbClr val="FFFFFF"/>
                </a:solidFill>
              </a:rPr>
              <a:t>Media</a:t>
            </a:r>
          </a:p>
        </p:txBody>
      </p:sp>
      <p:sp>
        <p:nvSpPr>
          <p:cNvPr id="148" name="TextBox 147"/>
          <p:cNvSpPr txBox="1"/>
          <p:nvPr/>
        </p:nvSpPr>
        <p:spPr>
          <a:xfrm>
            <a:off x="427037" y="731976"/>
            <a:ext cx="10491468" cy="707886"/>
          </a:xfrm>
          <a:prstGeom prst="rect">
            <a:avLst/>
          </a:prstGeom>
          <a:noFill/>
        </p:spPr>
        <p:txBody>
          <a:bodyPr wrap="square" rtlCol="0">
            <a:spAutoFit/>
          </a:bodyPr>
          <a:lstStyle/>
          <a:p>
            <a:pPr>
              <a:defRPr/>
            </a:pPr>
            <a:r>
              <a:rPr lang="en-US" sz="2000" spc="-102" dirty="0">
                <a:solidFill>
                  <a:srgbClr val="BA141A"/>
                </a:solidFill>
                <a:latin typeface="Segoe UI Light"/>
                <a:ea typeface="Segoe UI" pitchFamily="34" charset="0"/>
                <a:cs typeface="Segoe UI" pitchFamily="34" charset="0"/>
              </a:rPr>
              <a:t>Academy P</a:t>
            </a:r>
            <a:r>
              <a:rPr lang="en-US" sz="2000" spc="-102" dirty="0" smtClean="0">
                <a:solidFill>
                  <a:srgbClr val="BA141A"/>
                </a:solidFill>
                <a:latin typeface="Segoe UI Light"/>
                <a:ea typeface="Segoe UI" pitchFamily="34" charset="0"/>
                <a:cs typeface="Segoe UI" pitchFamily="34" charset="0"/>
              </a:rPr>
              <a:t>review </a:t>
            </a:r>
            <a:r>
              <a:rPr lang="en-US" sz="2000" spc="-102" dirty="0">
                <a:solidFill>
                  <a:srgbClr val="BA141A"/>
                </a:solidFill>
                <a:latin typeface="Segoe UI Light"/>
                <a:ea typeface="Segoe UI" pitchFamily="34" charset="0"/>
                <a:cs typeface="Segoe UI" pitchFamily="34" charset="0"/>
              </a:rPr>
              <a:t>(</a:t>
            </a:r>
            <a:r>
              <a:rPr lang="en-US" sz="2000" spc="-102" dirty="0" smtClean="0">
                <a:solidFill>
                  <a:srgbClr val="BA141A"/>
                </a:solidFill>
                <a:latin typeface="Segoe UI Light"/>
                <a:ea typeface="Segoe UI" pitchFamily="34" charset="0"/>
                <a:cs typeface="Segoe UI" pitchFamily="34" charset="0"/>
              </a:rPr>
              <a:t>SPO) will </a:t>
            </a:r>
            <a:r>
              <a:rPr lang="en-US" sz="2000" spc="-102" dirty="0">
                <a:solidFill>
                  <a:srgbClr val="BA141A"/>
                </a:solidFill>
                <a:latin typeface="Segoe UI Light"/>
                <a:ea typeface="Segoe UI" pitchFamily="34" charset="0"/>
                <a:cs typeface="Segoe UI" pitchFamily="34" charset="0"/>
              </a:rPr>
              <a:t>serve as proving grounds for Windows Azure Media Services with Multicast Smooth Stream </a:t>
            </a:r>
            <a:r>
              <a:rPr lang="en-US" sz="2000" spc="-102" dirty="0" smtClean="0">
                <a:solidFill>
                  <a:srgbClr val="BA141A"/>
                </a:solidFill>
                <a:latin typeface="Segoe UI Light"/>
                <a:ea typeface="Segoe UI" pitchFamily="34" charset="0"/>
                <a:cs typeface="Segoe UI" pitchFamily="34" charset="0"/>
              </a:rPr>
              <a:t>and PlayReady License Server</a:t>
            </a:r>
            <a:endParaRPr lang="en-US" sz="2000" spc="-102" dirty="0">
              <a:solidFill>
                <a:srgbClr val="BA141A"/>
              </a:solidFill>
              <a:latin typeface="Segoe UI Light"/>
              <a:ea typeface="Segoe UI" pitchFamily="34" charset="0"/>
              <a:cs typeface="Segoe UI" pitchFamily="34" charset="0"/>
            </a:endParaRPr>
          </a:p>
        </p:txBody>
      </p:sp>
      <p:sp>
        <p:nvSpPr>
          <p:cNvPr id="2" name="Rounded Rectangle 1"/>
          <p:cNvSpPr/>
          <p:nvPr/>
        </p:nvSpPr>
        <p:spPr bwMode="auto">
          <a:xfrm>
            <a:off x="6077903" y="2582862"/>
            <a:ext cx="1283334" cy="533400"/>
          </a:xfrm>
          <a:prstGeom prst="roundRect">
            <a:avLst/>
          </a:prstGeom>
          <a:noFill/>
          <a:ln w="317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ounded Rectangle 7"/>
          <p:cNvSpPr/>
          <p:nvPr/>
        </p:nvSpPr>
        <p:spPr bwMode="auto">
          <a:xfrm>
            <a:off x="6077903" y="5935662"/>
            <a:ext cx="1283334" cy="609600"/>
          </a:xfrm>
          <a:prstGeom prst="roundRect">
            <a:avLst/>
          </a:prstGeom>
          <a:noFill/>
          <a:ln w="317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Box 2"/>
          <p:cNvSpPr txBox="1"/>
          <p:nvPr/>
        </p:nvSpPr>
        <p:spPr>
          <a:xfrm>
            <a:off x="9190037" y="1153630"/>
            <a:ext cx="1676400"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002050"/>
                </a:solidFill>
                <a:latin typeface="Segoe UI Light"/>
              </a:rPr>
              <a:t>Proposed</a:t>
            </a:r>
          </a:p>
        </p:txBody>
      </p:sp>
      <p:sp>
        <p:nvSpPr>
          <p:cNvPr id="4" name="Rectangle 3"/>
          <p:cNvSpPr/>
          <p:nvPr/>
        </p:nvSpPr>
        <p:spPr bwMode="auto">
          <a:xfrm>
            <a:off x="6370637" y="1287462"/>
            <a:ext cx="2286000" cy="27649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TextBox 9"/>
          <p:cNvSpPr txBox="1"/>
          <p:nvPr/>
        </p:nvSpPr>
        <p:spPr>
          <a:xfrm>
            <a:off x="5879330" y="1191475"/>
            <a:ext cx="345726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002050"/>
                </a:solidFill>
                <a:latin typeface="Segoe UI Light"/>
              </a:rPr>
              <a:t>Academy Preview (SPO)</a:t>
            </a:r>
          </a:p>
        </p:txBody>
      </p:sp>
    </p:spTree>
    <p:extLst>
      <p:ext uri="{BB962C8B-B14F-4D97-AF65-F5344CB8AC3E}">
        <p14:creationId xmlns:p14="http://schemas.microsoft.com/office/powerpoint/2010/main" val="2130717975"/>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480" y="228600"/>
            <a:ext cx="11889564" cy="917575"/>
          </a:xfrm>
        </p:spPr>
        <p:txBody>
          <a:bodyPr/>
          <a:lstStyle/>
          <a:p>
            <a:r>
              <a:rPr lang="en-US" sz="4800" dirty="0" smtClean="0"/>
              <a:t>Bringing Together for SharePoint 2013 On Prem</a:t>
            </a:r>
            <a:endParaRPr lang="en-US" sz="4800" dirty="0"/>
          </a:p>
        </p:txBody>
      </p:sp>
      <p:sp>
        <p:nvSpPr>
          <p:cNvPr id="9" name="TextBox 8"/>
          <p:cNvSpPr txBox="1"/>
          <p:nvPr/>
        </p:nvSpPr>
        <p:spPr>
          <a:xfrm>
            <a:off x="4883389" y="1211262"/>
            <a:ext cx="3848954" cy="1324841"/>
          </a:xfrm>
          <a:prstGeom prst="rect">
            <a:avLst/>
          </a:prstGeom>
          <a:solidFill>
            <a:schemeClr val="accent1"/>
          </a:solidFill>
          <a:ln>
            <a:noFill/>
          </a:ln>
        </p:spPr>
        <p:txBody>
          <a:bodyPr wrap="square" lIns="182880" rtlCol="0">
            <a:spAutoFit/>
          </a:bodyPr>
          <a:lstStyle/>
          <a:p>
            <a:r>
              <a:rPr lang="en-US" sz="3200" b="1" dirty="0">
                <a:solidFill>
                  <a:srgbClr val="FFFFFF"/>
                </a:solidFill>
              </a:rPr>
              <a:t>Social</a:t>
            </a:r>
          </a:p>
          <a:p>
            <a:r>
              <a:rPr lang="en-US" sz="1600" dirty="0">
                <a:solidFill>
                  <a:srgbClr val="FFFFFF"/>
                </a:solidFill>
              </a:rPr>
              <a:t>Post to </a:t>
            </a:r>
            <a:r>
              <a:rPr lang="en-US" sz="1600" dirty="0" err="1">
                <a:solidFill>
                  <a:srgbClr val="FFFFFF"/>
                </a:solidFill>
              </a:rPr>
              <a:t>Microfeed</a:t>
            </a:r>
            <a:endParaRPr lang="en-US" sz="1600" dirty="0">
              <a:solidFill>
                <a:srgbClr val="FFFFFF"/>
              </a:solidFill>
            </a:endParaRPr>
          </a:p>
          <a:p>
            <a:r>
              <a:rPr lang="en-US" sz="1600" dirty="0">
                <a:solidFill>
                  <a:srgbClr val="FFFFFF"/>
                </a:solidFill>
              </a:rPr>
              <a:t>Follow (people and videos)</a:t>
            </a:r>
          </a:p>
          <a:p>
            <a:r>
              <a:rPr lang="en-US" sz="1600" dirty="0">
                <a:solidFill>
                  <a:srgbClr val="FFFFFF"/>
                </a:solidFill>
              </a:rPr>
              <a:t>Ratings</a:t>
            </a:r>
          </a:p>
        </p:txBody>
      </p:sp>
      <p:sp>
        <p:nvSpPr>
          <p:cNvPr id="10" name="TextBox 9"/>
          <p:cNvSpPr txBox="1"/>
          <p:nvPr/>
        </p:nvSpPr>
        <p:spPr>
          <a:xfrm>
            <a:off x="971542" y="1211262"/>
            <a:ext cx="3856745" cy="1324841"/>
          </a:xfrm>
          <a:prstGeom prst="rect">
            <a:avLst/>
          </a:prstGeom>
          <a:solidFill>
            <a:schemeClr val="accent1"/>
          </a:solidFill>
          <a:ln>
            <a:noFill/>
          </a:ln>
        </p:spPr>
        <p:txBody>
          <a:bodyPr wrap="square" lIns="182880" rtlCol="0">
            <a:spAutoFit/>
          </a:bodyPr>
          <a:lstStyle/>
          <a:p>
            <a:r>
              <a:rPr lang="en-US" sz="3200" b="1" dirty="0">
                <a:solidFill>
                  <a:srgbClr val="FFFFFF"/>
                </a:solidFill>
              </a:rPr>
              <a:t>Video</a:t>
            </a:r>
            <a:endParaRPr lang="en-US" sz="3200" dirty="0">
              <a:solidFill>
                <a:srgbClr val="505050"/>
              </a:solidFill>
            </a:endParaRPr>
          </a:p>
          <a:p>
            <a:r>
              <a:rPr lang="en-US" sz="1600" dirty="0">
                <a:solidFill>
                  <a:srgbClr val="FFFFFF"/>
                </a:solidFill>
              </a:rPr>
              <a:t>Video Document Set</a:t>
            </a:r>
          </a:p>
          <a:p>
            <a:r>
              <a:rPr lang="en-US" sz="1600" dirty="0">
                <a:solidFill>
                  <a:srgbClr val="FFFFFF"/>
                </a:solidFill>
              </a:rPr>
              <a:t>Video Document Set Details Page</a:t>
            </a:r>
          </a:p>
          <a:p>
            <a:endParaRPr lang="en-US" sz="1836" dirty="0">
              <a:solidFill>
                <a:srgbClr val="FFFFFF"/>
              </a:solidFill>
            </a:endParaRPr>
          </a:p>
        </p:txBody>
      </p:sp>
      <p:sp>
        <p:nvSpPr>
          <p:cNvPr id="8" name="TextBox 7"/>
          <p:cNvSpPr txBox="1"/>
          <p:nvPr/>
        </p:nvSpPr>
        <p:spPr>
          <a:xfrm>
            <a:off x="964927" y="5202653"/>
            <a:ext cx="3856745" cy="1554480"/>
          </a:xfrm>
          <a:prstGeom prst="rect">
            <a:avLst/>
          </a:prstGeom>
          <a:solidFill>
            <a:schemeClr val="accent3"/>
          </a:solidFill>
          <a:ln>
            <a:noFill/>
          </a:ln>
        </p:spPr>
        <p:txBody>
          <a:bodyPr wrap="square" lIns="182880" rtlCol="0">
            <a:spAutoFit/>
          </a:bodyPr>
          <a:lstStyle/>
          <a:p>
            <a:r>
              <a:rPr lang="en-US" sz="3200" b="1" dirty="0">
                <a:solidFill>
                  <a:srgbClr val="FFFFFF"/>
                </a:solidFill>
              </a:rPr>
              <a:t>Services</a:t>
            </a:r>
          </a:p>
          <a:p>
            <a:r>
              <a:rPr lang="en-US" sz="1600" dirty="0">
                <a:solidFill>
                  <a:srgbClr val="FFFFFF"/>
                </a:solidFill>
              </a:rPr>
              <a:t>User Profile Service</a:t>
            </a:r>
          </a:p>
          <a:p>
            <a:r>
              <a:rPr lang="en-US" sz="1600" dirty="0">
                <a:solidFill>
                  <a:srgbClr val="FFFFFF"/>
                </a:solidFill>
              </a:rPr>
              <a:t>Managed Metadata Service</a:t>
            </a:r>
          </a:p>
          <a:p>
            <a:r>
              <a:rPr lang="en-US" sz="1600" dirty="0">
                <a:solidFill>
                  <a:srgbClr val="FFFFFF"/>
                </a:solidFill>
              </a:rPr>
              <a:t>Search Service</a:t>
            </a:r>
          </a:p>
        </p:txBody>
      </p:sp>
      <p:sp>
        <p:nvSpPr>
          <p:cNvPr id="5" name="TextBox 4"/>
          <p:cNvSpPr txBox="1"/>
          <p:nvPr/>
        </p:nvSpPr>
        <p:spPr>
          <a:xfrm>
            <a:off x="4888373" y="5211415"/>
            <a:ext cx="3848954" cy="1554480"/>
          </a:xfrm>
          <a:prstGeom prst="rect">
            <a:avLst/>
          </a:prstGeom>
          <a:solidFill>
            <a:schemeClr val="accent3"/>
          </a:solidFill>
          <a:ln>
            <a:noFill/>
          </a:ln>
        </p:spPr>
        <p:txBody>
          <a:bodyPr wrap="square" lIns="182880" rtlCol="0">
            <a:spAutoFit/>
          </a:bodyPr>
          <a:lstStyle/>
          <a:p>
            <a:r>
              <a:rPr lang="en-US" sz="3200" b="1" dirty="0" smtClean="0">
                <a:solidFill>
                  <a:srgbClr val="FFFFFF"/>
                </a:solidFill>
              </a:rPr>
              <a:t>Core</a:t>
            </a:r>
          </a:p>
          <a:p>
            <a:r>
              <a:rPr lang="en-US" sz="1600" dirty="0">
                <a:solidFill>
                  <a:srgbClr val="FFFFFF"/>
                </a:solidFill>
              </a:rPr>
              <a:t>Content Types	</a:t>
            </a:r>
            <a:r>
              <a:rPr lang="en-US" sz="1600" dirty="0" smtClean="0">
                <a:solidFill>
                  <a:srgbClr val="FFFFFF"/>
                </a:solidFill>
              </a:rPr>
              <a:t>Site Columns</a:t>
            </a:r>
          </a:p>
          <a:p>
            <a:r>
              <a:rPr lang="en-US" sz="1600" dirty="0" smtClean="0">
                <a:solidFill>
                  <a:srgbClr val="FFFFFF"/>
                </a:solidFill>
              </a:rPr>
              <a:t>Item </a:t>
            </a:r>
            <a:r>
              <a:rPr lang="en-US" sz="1600" dirty="0">
                <a:solidFill>
                  <a:srgbClr val="FFFFFF"/>
                </a:solidFill>
              </a:rPr>
              <a:t>Versioning</a:t>
            </a:r>
          </a:p>
          <a:p>
            <a:r>
              <a:rPr lang="en-US" sz="1600" dirty="0">
                <a:solidFill>
                  <a:srgbClr val="FFFFFF"/>
                </a:solidFill>
              </a:rPr>
              <a:t>Site Collection Output Cache</a:t>
            </a:r>
          </a:p>
          <a:p>
            <a:r>
              <a:rPr lang="en-US" sz="1600" dirty="0">
                <a:solidFill>
                  <a:srgbClr val="FFFFFF"/>
                </a:solidFill>
              </a:rPr>
              <a:t>Client-side Object Model</a:t>
            </a:r>
          </a:p>
          <a:p>
            <a:pPr algn="ctr"/>
            <a:endParaRPr lang="en-US" sz="1836" b="1" dirty="0">
              <a:solidFill>
                <a:srgbClr val="FFFFFF"/>
              </a:solidFill>
            </a:endParaRPr>
          </a:p>
          <a:p>
            <a:pPr algn="ctr"/>
            <a:endParaRPr lang="en-US" sz="1836" b="1" dirty="0">
              <a:solidFill>
                <a:srgbClr val="FFFFFF"/>
              </a:solidFill>
            </a:endParaRPr>
          </a:p>
          <a:p>
            <a:pPr algn="ctr"/>
            <a:endParaRPr lang="en-US" sz="1836" b="1" dirty="0">
              <a:solidFill>
                <a:srgbClr val="FFFFFF"/>
              </a:solidFill>
            </a:endParaRPr>
          </a:p>
        </p:txBody>
      </p:sp>
      <p:grpSp>
        <p:nvGrpSpPr>
          <p:cNvPr id="21" name="Group 20"/>
          <p:cNvGrpSpPr/>
          <p:nvPr/>
        </p:nvGrpSpPr>
        <p:grpSpPr>
          <a:xfrm>
            <a:off x="964927" y="2593846"/>
            <a:ext cx="7772400" cy="2559715"/>
            <a:chOff x="503237" y="2642642"/>
            <a:chExt cx="9129459" cy="2650058"/>
          </a:xfrm>
        </p:grpSpPr>
        <p:grpSp>
          <p:nvGrpSpPr>
            <p:cNvPr id="13" name="Group 12"/>
            <p:cNvGrpSpPr/>
            <p:nvPr/>
          </p:nvGrpSpPr>
          <p:grpSpPr>
            <a:xfrm>
              <a:off x="503237" y="3997300"/>
              <a:ext cx="9121697" cy="1295400"/>
              <a:chOff x="503237" y="3954462"/>
              <a:chExt cx="9121697" cy="1295400"/>
            </a:xfrm>
          </p:grpSpPr>
          <p:sp>
            <p:nvSpPr>
              <p:cNvPr id="6" name="TextBox 5"/>
              <p:cNvSpPr txBox="1"/>
              <p:nvPr/>
            </p:nvSpPr>
            <p:spPr>
              <a:xfrm>
                <a:off x="503237" y="3954462"/>
                <a:ext cx="9121697" cy="1280160"/>
              </a:xfrm>
              <a:prstGeom prst="rect">
                <a:avLst/>
              </a:prstGeom>
              <a:solidFill>
                <a:schemeClr val="accent6"/>
              </a:solidFill>
              <a:ln>
                <a:noFill/>
              </a:ln>
            </p:spPr>
            <p:txBody>
              <a:bodyPr wrap="square" lIns="182880" rtlCol="0">
                <a:spAutoFit/>
              </a:bodyPr>
              <a:lstStyle/>
              <a:p>
                <a:r>
                  <a:rPr lang="en-US" sz="3200" b="1" dirty="0">
                    <a:solidFill>
                      <a:srgbClr val="FFFFFF"/>
                    </a:solidFill>
                  </a:rPr>
                  <a:t>Publishing</a:t>
                </a:r>
              </a:p>
              <a:p>
                <a:endParaRPr lang="en-US" sz="1836" b="1" dirty="0">
                  <a:solidFill>
                    <a:srgbClr val="FFFFFF"/>
                  </a:solidFill>
                </a:endParaRPr>
              </a:p>
              <a:p>
                <a:endParaRPr lang="en-US" sz="1836" dirty="0">
                  <a:solidFill>
                    <a:srgbClr val="505050"/>
                  </a:solidFill>
                </a:endParaRPr>
              </a:p>
            </p:txBody>
          </p:sp>
          <p:sp>
            <p:nvSpPr>
              <p:cNvPr id="15" name="TextBox 14"/>
              <p:cNvSpPr txBox="1"/>
              <p:nvPr/>
            </p:nvSpPr>
            <p:spPr>
              <a:xfrm>
                <a:off x="591220" y="4418865"/>
                <a:ext cx="3931642" cy="830997"/>
              </a:xfrm>
              <a:prstGeom prst="rect">
                <a:avLst/>
              </a:prstGeom>
              <a:noFill/>
            </p:spPr>
            <p:txBody>
              <a:bodyPr wrap="square" rtlCol="0">
                <a:spAutoFit/>
              </a:bodyPr>
              <a:lstStyle/>
              <a:p>
                <a:r>
                  <a:rPr lang="en-US" sz="1600" dirty="0">
                    <a:solidFill>
                      <a:srgbClr val="FFFFFF"/>
                    </a:solidFill>
                  </a:rPr>
                  <a:t>Master Pages</a:t>
                </a:r>
              </a:p>
              <a:p>
                <a:r>
                  <a:rPr lang="en-US" sz="1600" dirty="0">
                    <a:solidFill>
                      <a:srgbClr val="FFFFFF"/>
                    </a:solidFill>
                  </a:rPr>
                  <a:t>Publishing Page Layouts</a:t>
                </a:r>
              </a:p>
              <a:p>
                <a:r>
                  <a:rPr lang="en-US" sz="1600" dirty="0">
                    <a:solidFill>
                      <a:srgbClr val="FFFFFF"/>
                    </a:solidFill>
                  </a:rPr>
                  <a:t>Managed Navigation</a:t>
                </a:r>
              </a:p>
            </p:txBody>
          </p:sp>
          <p:sp>
            <p:nvSpPr>
              <p:cNvPr id="16" name="TextBox 15"/>
              <p:cNvSpPr txBox="1"/>
              <p:nvPr/>
            </p:nvSpPr>
            <p:spPr>
              <a:xfrm>
                <a:off x="5224812" y="4418865"/>
                <a:ext cx="2649251" cy="584775"/>
              </a:xfrm>
              <a:prstGeom prst="rect">
                <a:avLst/>
              </a:prstGeom>
              <a:noFill/>
            </p:spPr>
            <p:txBody>
              <a:bodyPr wrap="none" rtlCol="0">
                <a:spAutoFit/>
              </a:bodyPr>
              <a:lstStyle/>
              <a:p>
                <a:r>
                  <a:rPr lang="en-US" sz="1600" dirty="0">
                    <a:solidFill>
                      <a:srgbClr val="FFFFFF"/>
                    </a:solidFill>
                  </a:rPr>
                  <a:t>Content Approval</a:t>
                </a:r>
              </a:p>
              <a:p>
                <a:r>
                  <a:rPr lang="en-US" sz="1600" dirty="0">
                    <a:solidFill>
                      <a:srgbClr val="FFFFFF"/>
                    </a:solidFill>
                  </a:rPr>
                  <a:t>Content By Query web part</a:t>
                </a:r>
              </a:p>
            </p:txBody>
          </p:sp>
        </p:grpSp>
        <p:grpSp>
          <p:nvGrpSpPr>
            <p:cNvPr id="4" name="Group 3"/>
            <p:cNvGrpSpPr/>
            <p:nvPr/>
          </p:nvGrpSpPr>
          <p:grpSpPr>
            <a:xfrm>
              <a:off x="511000" y="2642642"/>
              <a:ext cx="9121696" cy="1280160"/>
              <a:chOff x="511000" y="2703602"/>
              <a:chExt cx="9121696" cy="1280160"/>
            </a:xfrm>
          </p:grpSpPr>
          <p:sp>
            <p:nvSpPr>
              <p:cNvPr id="7" name="TextBox 6"/>
              <p:cNvSpPr txBox="1"/>
              <p:nvPr/>
            </p:nvSpPr>
            <p:spPr>
              <a:xfrm>
                <a:off x="511000" y="2703602"/>
                <a:ext cx="9121696" cy="1280160"/>
              </a:xfrm>
              <a:prstGeom prst="rect">
                <a:avLst/>
              </a:prstGeom>
              <a:solidFill>
                <a:schemeClr val="accent2"/>
              </a:solidFill>
            </p:spPr>
            <p:txBody>
              <a:bodyPr wrap="square" lIns="182880" rtlCol="0">
                <a:spAutoFit/>
              </a:bodyPr>
              <a:lstStyle/>
              <a:p>
                <a:r>
                  <a:rPr lang="en-US" sz="3200" b="1" dirty="0">
                    <a:solidFill>
                      <a:srgbClr val="FFFFFF"/>
                    </a:solidFill>
                  </a:rPr>
                  <a:t>Search</a:t>
                </a:r>
              </a:p>
              <a:p>
                <a:pPr algn="ctr"/>
                <a:endParaRPr lang="en-US" sz="1836" b="1" dirty="0">
                  <a:solidFill>
                    <a:srgbClr val="FFFFFF"/>
                  </a:solidFill>
                </a:endParaRPr>
              </a:p>
              <a:p>
                <a:pPr algn="ctr"/>
                <a:endParaRPr lang="en-US" sz="1836" b="1" dirty="0">
                  <a:solidFill>
                    <a:srgbClr val="FFFFFF"/>
                  </a:solidFill>
                </a:endParaRPr>
              </a:p>
            </p:txBody>
          </p:sp>
          <p:sp>
            <p:nvSpPr>
              <p:cNvPr id="17" name="TextBox 16"/>
              <p:cNvSpPr txBox="1"/>
              <p:nvPr/>
            </p:nvSpPr>
            <p:spPr>
              <a:xfrm>
                <a:off x="5224812" y="3177222"/>
                <a:ext cx="2809487" cy="584775"/>
              </a:xfrm>
              <a:prstGeom prst="rect">
                <a:avLst/>
              </a:prstGeom>
              <a:noFill/>
            </p:spPr>
            <p:txBody>
              <a:bodyPr wrap="none" rtlCol="0">
                <a:spAutoFit/>
              </a:bodyPr>
              <a:lstStyle/>
              <a:p>
                <a:r>
                  <a:rPr lang="en-US" sz="1600" dirty="0">
                    <a:solidFill>
                      <a:srgbClr val="FFFFFF"/>
                    </a:solidFill>
                  </a:rPr>
                  <a:t>Core Search Results web part</a:t>
                </a:r>
              </a:p>
              <a:p>
                <a:r>
                  <a:rPr lang="en-US" sz="1600" dirty="0">
                    <a:solidFill>
                      <a:srgbClr val="FFFFFF"/>
                    </a:solidFill>
                  </a:rPr>
                  <a:t>Search Refiner web part</a:t>
                </a:r>
              </a:p>
            </p:txBody>
          </p:sp>
          <p:sp>
            <p:nvSpPr>
              <p:cNvPr id="18" name="TextBox 17"/>
              <p:cNvSpPr txBox="1"/>
              <p:nvPr/>
            </p:nvSpPr>
            <p:spPr>
              <a:xfrm>
                <a:off x="591220" y="3177222"/>
                <a:ext cx="3378041" cy="584775"/>
              </a:xfrm>
              <a:prstGeom prst="rect">
                <a:avLst/>
              </a:prstGeom>
              <a:noFill/>
            </p:spPr>
            <p:txBody>
              <a:bodyPr wrap="none" rtlCol="0">
                <a:spAutoFit/>
              </a:bodyPr>
              <a:lstStyle/>
              <a:p>
                <a:r>
                  <a:rPr lang="en-US" sz="1600" dirty="0">
                    <a:solidFill>
                      <a:srgbClr val="FFFFFF"/>
                    </a:solidFill>
                  </a:rPr>
                  <a:t>Search Recommendations web part</a:t>
                </a:r>
              </a:p>
              <a:p>
                <a:r>
                  <a:rPr lang="en-US" sz="1600" dirty="0">
                    <a:solidFill>
                      <a:srgbClr val="FFFFFF"/>
                    </a:solidFill>
                  </a:rPr>
                  <a:t>Search Result Display Templates</a:t>
                </a:r>
              </a:p>
            </p:txBody>
          </p:sp>
        </p:grpSp>
      </p:grpSp>
      <p:sp>
        <p:nvSpPr>
          <p:cNvPr id="14" name="Up Arrow 13"/>
          <p:cNvSpPr/>
          <p:nvPr/>
        </p:nvSpPr>
        <p:spPr bwMode="auto">
          <a:xfrm>
            <a:off x="8889727" y="1211262"/>
            <a:ext cx="909910" cy="5545870"/>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TextBox 18"/>
          <p:cNvSpPr txBox="1"/>
          <p:nvPr/>
        </p:nvSpPr>
        <p:spPr>
          <a:xfrm>
            <a:off x="9723437" y="3846198"/>
            <a:ext cx="2590800" cy="794064"/>
          </a:xfrm>
          <a:prstGeom prst="rect">
            <a:avLst/>
          </a:prstGeom>
          <a:noFill/>
        </p:spPr>
        <p:txBody>
          <a:bodyPr vert="horz"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Flow foundation to user experience</a:t>
            </a:r>
          </a:p>
        </p:txBody>
      </p:sp>
      <p:sp>
        <p:nvSpPr>
          <p:cNvPr id="3" name="Rectangle 2"/>
          <p:cNvSpPr/>
          <p:nvPr/>
        </p:nvSpPr>
        <p:spPr bwMode="auto">
          <a:xfrm>
            <a:off x="888727" y="1135062"/>
            <a:ext cx="7924800" cy="5715000"/>
          </a:xfrm>
          <a:prstGeom prst="rect">
            <a:avLst/>
          </a:pr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3024822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Best Practices for using </a:t>
            </a:r>
            <a:r>
              <a:rPr lang="en-US" sz="3200" dirty="0" smtClean="0"/>
              <a:t>SharePoint and </a:t>
            </a:r>
            <a:r>
              <a:rPr lang="en-US" sz="3200" dirty="0"/>
              <a:t>Media to Connect Knowledge and Communities within your Organization</a:t>
            </a:r>
          </a:p>
        </p:txBody>
      </p:sp>
      <p:sp>
        <p:nvSpPr>
          <p:cNvPr id="5" name="Text Placeholder 4"/>
          <p:cNvSpPr>
            <a:spLocks noGrp="1"/>
          </p:cNvSpPr>
          <p:nvPr>
            <p:ph type="body" sz="quarter" idx="12"/>
          </p:nvPr>
        </p:nvSpPr>
        <p:spPr>
          <a:xfrm>
            <a:off x="4846637" y="5706511"/>
            <a:ext cx="7315201" cy="1372151"/>
          </a:xfrm>
        </p:spPr>
        <p:txBody>
          <a:bodyPr/>
          <a:lstStyle/>
          <a:p>
            <a:r>
              <a:rPr lang="en-US" sz="2400" dirty="0" smtClean="0">
                <a:latin typeface="+mn-lt"/>
              </a:rPr>
              <a:t>Ludovic Fourrage, Director, Learning Experience</a:t>
            </a:r>
          </a:p>
          <a:p>
            <a:r>
              <a:rPr lang="en-US" sz="2400" dirty="0" smtClean="0">
                <a:latin typeface="+mn-lt"/>
              </a:rPr>
              <a:t>Rhonda Nicholson, Operations Program Manager</a:t>
            </a:r>
          </a:p>
        </p:txBody>
      </p:sp>
      <p:sp>
        <p:nvSpPr>
          <p:cNvPr id="2" name="Text Placeholder 1"/>
          <p:cNvSpPr>
            <a:spLocks noGrp="1"/>
          </p:cNvSpPr>
          <p:nvPr>
            <p:ph type="body" sz="quarter" idx="13"/>
          </p:nvPr>
        </p:nvSpPr>
        <p:spPr/>
        <p:txBody>
          <a:bodyPr/>
          <a:lstStyle/>
          <a:p>
            <a:r>
              <a:rPr lang="en-US" dirty="0" smtClean="0"/>
              <a:t>SPC017</a:t>
            </a:r>
            <a:endParaRPr lang="en-US" dirty="0"/>
          </a:p>
        </p:txBody>
      </p:sp>
    </p:spTree>
    <p:extLst>
      <p:ext uri="{BB962C8B-B14F-4D97-AF65-F5344CB8AC3E}">
        <p14:creationId xmlns:p14="http://schemas.microsoft.com/office/powerpoint/2010/main" val="1902879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44462"/>
            <a:ext cx="11889564" cy="917575"/>
          </a:xfrm>
        </p:spPr>
        <p:txBody>
          <a:bodyPr/>
          <a:lstStyle/>
          <a:p>
            <a:r>
              <a:rPr lang="en-US" sz="4000" dirty="0" smtClean="0">
                <a:solidFill>
                  <a:schemeClr val="tx1"/>
                </a:solidFill>
                <a:ea typeface="Segoe UI" pitchFamily="34" charset="0"/>
              </a:rPr>
              <a:t>Example SharePoint </a:t>
            </a:r>
            <a:r>
              <a:rPr lang="en-US" sz="4000" dirty="0">
                <a:solidFill>
                  <a:schemeClr val="tx1"/>
                </a:solidFill>
                <a:ea typeface="Segoe UI" pitchFamily="34" charset="0"/>
              </a:rPr>
              <a:t>2013 On Prem </a:t>
            </a:r>
            <a:r>
              <a:rPr lang="en-US" sz="4000" dirty="0" smtClean="0">
                <a:solidFill>
                  <a:schemeClr val="tx1"/>
                </a:solidFill>
                <a:ea typeface="Segoe UI" pitchFamily="34" charset="0"/>
              </a:rPr>
              <a:t>Solution </a:t>
            </a:r>
            <a:r>
              <a:rPr lang="en-US" sz="4000" dirty="0">
                <a:solidFill>
                  <a:schemeClr val="tx1"/>
                </a:solidFill>
                <a:ea typeface="Segoe UI" pitchFamily="34" charset="0"/>
              </a:rPr>
              <a:t>Diagram</a:t>
            </a:r>
          </a:p>
        </p:txBody>
      </p:sp>
      <p:sp>
        <p:nvSpPr>
          <p:cNvPr id="3" name="Slide Number Placeholder 2"/>
          <p:cNvSpPr>
            <a:spLocks noGrp="1"/>
          </p:cNvSpPr>
          <p:nvPr>
            <p:ph type="sldNum" sz="quarter" idx="4294967295"/>
          </p:nvPr>
        </p:nvSpPr>
        <p:spPr>
          <a:xfrm>
            <a:off x="10261600" y="6621463"/>
            <a:ext cx="2174875" cy="233362"/>
          </a:xfrm>
          <a:prstGeom prst="rect">
            <a:avLst/>
          </a:prstGeom>
        </p:spPr>
        <p:txBody>
          <a:bodyPr/>
          <a:lstStyle/>
          <a:p>
            <a:fld id="{BCD8C1DF-6610-478B-A663-62549456F366}" type="slidenum">
              <a:rPr lang="en-US" smtClean="0">
                <a:solidFill>
                  <a:srgbClr val="505050"/>
                </a:solidFill>
              </a:rPr>
              <a:pPr/>
              <a:t>20</a:t>
            </a:fld>
            <a:endParaRPr lang="en-US">
              <a:solidFill>
                <a:srgbClr val="505050"/>
              </a:solidFill>
            </a:endParaRP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4300" y="906462"/>
            <a:ext cx="8569255" cy="594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058500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Summary</a:t>
            </a:r>
            <a:br>
              <a:rPr lang="en-US" dirty="0" smtClean="0"/>
            </a:br>
            <a:r>
              <a:rPr lang="en-US" dirty="0"/>
              <a:t>W</a:t>
            </a:r>
            <a:r>
              <a:rPr lang="en-US" dirty="0" smtClean="0"/>
              <a:t>hat have you learned today?</a:t>
            </a:r>
            <a:endParaRPr lang="en-US" dirty="0"/>
          </a:p>
        </p:txBody>
      </p:sp>
    </p:spTree>
    <p:extLst>
      <p:ext uri="{BB962C8B-B14F-4D97-AF65-F5344CB8AC3E}">
        <p14:creationId xmlns:p14="http://schemas.microsoft.com/office/powerpoint/2010/main" val="3060303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ChangeArrowheads="1"/>
          </p:cNvSpPr>
          <p:nvPr>
            <p:ph type="title"/>
          </p:nvPr>
        </p:nvSpPr>
        <p:spPr>
          <a:xfrm>
            <a:off x="350837" y="220662"/>
            <a:ext cx="11647400" cy="652822"/>
          </a:xfrm>
        </p:spPr>
        <p:txBody>
          <a:bodyPr/>
          <a:lstStyle/>
          <a:p>
            <a:r>
              <a:rPr lang="en-US" sz="4400" dirty="0" smtClean="0">
                <a:solidFill>
                  <a:schemeClr val="tx1"/>
                </a:solidFill>
                <a:ea typeface="Segoe UI" pitchFamily="34" charset="0"/>
              </a:rPr>
              <a:t>Guiding </a:t>
            </a:r>
            <a:r>
              <a:rPr lang="en-US" sz="4400" dirty="0">
                <a:solidFill>
                  <a:schemeClr val="tx1"/>
                </a:solidFill>
                <a:ea typeface="Segoe UI" pitchFamily="34" charset="0"/>
              </a:rPr>
              <a:t>Principles for your Social Media Platform for the Enterprise</a:t>
            </a:r>
          </a:p>
        </p:txBody>
      </p:sp>
      <p:grpSp>
        <p:nvGrpSpPr>
          <p:cNvPr id="5" name="Group 4"/>
          <p:cNvGrpSpPr/>
          <p:nvPr/>
        </p:nvGrpSpPr>
        <p:grpSpPr>
          <a:xfrm>
            <a:off x="743040" y="2201863"/>
            <a:ext cx="10515600" cy="3733800"/>
            <a:chOff x="1493837" y="2409225"/>
            <a:chExt cx="8991600" cy="2932196"/>
          </a:xfrm>
        </p:grpSpPr>
        <p:sp>
          <p:nvSpPr>
            <p:cNvPr id="1347590" name="Rectangle 6"/>
            <p:cNvSpPr>
              <a:spLocks noChangeArrowheads="1"/>
            </p:cNvSpPr>
            <p:nvPr/>
          </p:nvSpPr>
          <p:spPr bwMode="auto">
            <a:xfrm>
              <a:off x="3851111" y="2409225"/>
              <a:ext cx="6634326" cy="882411"/>
            </a:xfrm>
            <a:prstGeom prst="rect">
              <a:avLst/>
            </a:prstGeom>
            <a:solidFill>
              <a:srgbClr val="FFFFFF"/>
            </a:solidFill>
            <a:ln w="19050" algn="ctr">
              <a:solidFill>
                <a:schemeClr val="accent1"/>
              </a:solidFill>
              <a:miter lim="800000"/>
              <a:headEnd/>
              <a:tailEnd/>
            </a:ln>
            <a:effectLst/>
          </p:spPr>
          <p:txBody>
            <a:bodyPr lIns="373041" tIns="93260" bIns="93260" anchor="ctr"/>
            <a:lstStyle/>
            <a:p>
              <a:r>
                <a:rPr lang="en-US" sz="2040" dirty="0" smtClean="0">
                  <a:solidFill>
                    <a:srgbClr val="012654"/>
                  </a:solidFill>
                </a:rPr>
                <a:t> </a:t>
              </a:r>
              <a:r>
                <a:rPr lang="en-US" sz="2040" dirty="0" smtClean="0">
                  <a:solidFill>
                    <a:srgbClr val="505050"/>
                  </a:solidFill>
                </a:rPr>
                <a:t>Provide </a:t>
              </a:r>
              <a:r>
                <a:rPr lang="en-US" sz="2040" dirty="0">
                  <a:solidFill>
                    <a:srgbClr val="505050"/>
                  </a:solidFill>
                </a:rPr>
                <a:t>a strategy for business media use</a:t>
              </a:r>
            </a:p>
          </p:txBody>
        </p:sp>
        <p:sp>
          <p:nvSpPr>
            <p:cNvPr id="1347591" name="Rectangle 7"/>
            <p:cNvSpPr>
              <a:spLocks noChangeArrowheads="1"/>
            </p:cNvSpPr>
            <p:nvPr/>
          </p:nvSpPr>
          <p:spPr bwMode="auto">
            <a:xfrm>
              <a:off x="1493838" y="2409225"/>
              <a:ext cx="2357274" cy="882411"/>
            </a:xfrm>
            <a:prstGeom prst="rect">
              <a:avLst/>
            </a:prstGeom>
            <a:solidFill>
              <a:schemeClr val="accent1"/>
            </a:solidFill>
            <a:ln w="19050">
              <a:solidFill>
                <a:schemeClr val="accent1"/>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buClr>
                  <a:srgbClr val="CC0000"/>
                </a:buClr>
                <a:defRPr/>
              </a:pPr>
              <a:r>
                <a:rPr lang="en-US" sz="2800" kern="0" dirty="0">
                  <a:solidFill>
                    <a:srgbClr val="FFFFFF"/>
                  </a:solidFill>
                </a:rPr>
                <a:t>Strategy</a:t>
              </a:r>
            </a:p>
          </p:txBody>
        </p:sp>
        <p:sp>
          <p:nvSpPr>
            <p:cNvPr id="16403" name="Oval 20"/>
            <p:cNvSpPr>
              <a:spLocks noChangeArrowheads="1"/>
            </p:cNvSpPr>
            <p:nvPr/>
          </p:nvSpPr>
          <p:spPr bwMode="auto">
            <a:xfrm>
              <a:off x="3627437" y="2667550"/>
              <a:ext cx="365760" cy="365760"/>
            </a:xfrm>
            <a:prstGeom prst="ellipse">
              <a:avLst/>
            </a:prstGeom>
            <a:solidFill>
              <a:schemeClr val="bg1"/>
            </a:solidFill>
            <a:ln w="38100" algn="ctr">
              <a:solidFill>
                <a:schemeClr val="accent1"/>
              </a:solidFill>
              <a:round/>
              <a:headEnd/>
              <a:tailEnd/>
            </a:ln>
            <a:effectLst/>
          </p:spPr>
          <p:txBody>
            <a:bodyPr anchor="ctr"/>
            <a:lstStyle/>
            <a:p>
              <a:pPr algn="ctr"/>
              <a:r>
                <a:rPr lang="en-US" sz="1632" dirty="0">
                  <a:solidFill>
                    <a:srgbClr val="F26522"/>
                  </a:solidFill>
                  <a:latin typeface="Segoe UI Semibold" pitchFamily="34" charset="0"/>
                </a:rPr>
                <a:t>1</a:t>
              </a:r>
            </a:p>
          </p:txBody>
        </p:sp>
        <p:sp>
          <p:nvSpPr>
            <p:cNvPr id="1347593" name="Rectangle 9"/>
            <p:cNvSpPr>
              <a:spLocks noChangeArrowheads="1"/>
            </p:cNvSpPr>
            <p:nvPr/>
          </p:nvSpPr>
          <p:spPr bwMode="auto">
            <a:xfrm>
              <a:off x="3851111" y="3434115"/>
              <a:ext cx="6634324" cy="882412"/>
            </a:xfrm>
            <a:prstGeom prst="rect">
              <a:avLst/>
            </a:prstGeom>
            <a:solidFill>
              <a:srgbClr val="FFFFFF"/>
            </a:solidFill>
            <a:ln w="19050" algn="ctr">
              <a:solidFill>
                <a:schemeClr val="accent6"/>
              </a:solidFill>
              <a:miter lim="800000"/>
              <a:headEnd/>
              <a:tailEnd/>
            </a:ln>
            <a:effectLst/>
          </p:spPr>
          <p:txBody>
            <a:bodyPr lIns="373041" tIns="93260" bIns="93260" anchor="ctr"/>
            <a:lstStyle/>
            <a:p>
              <a:r>
                <a:rPr lang="en-US" sz="2040" dirty="0">
                  <a:solidFill>
                    <a:srgbClr val="505050"/>
                  </a:solidFill>
                </a:rPr>
                <a:t>Empower people to consume, create, share, &amp; collaborate across multiple environments with ease</a:t>
              </a:r>
            </a:p>
          </p:txBody>
        </p:sp>
        <p:sp>
          <p:nvSpPr>
            <p:cNvPr id="1347594" name="Rectangle 10"/>
            <p:cNvSpPr>
              <a:spLocks noChangeArrowheads="1"/>
            </p:cNvSpPr>
            <p:nvPr/>
          </p:nvSpPr>
          <p:spPr bwMode="auto">
            <a:xfrm>
              <a:off x="1493837" y="3434115"/>
              <a:ext cx="2357274" cy="882412"/>
            </a:xfrm>
            <a:prstGeom prst="rect">
              <a:avLst/>
            </a:prstGeom>
            <a:solidFill>
              <a:schemeClr val="accent6"/>
            </a:solidFill>
            <a:ln w="19050">
              <a:solidFill>
                <a:schemeClr val="accent6"/>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p>
              <a:pPr algn="ctr">
                <a:buClr>
                  <a:srgbClr val="CC0000"/>
                </a:buClr>
                <a:defRPr/>
              </a:pPr>
              <a:r>
                <a:rPr lang="en-US" sz="2800" kern="0" dirty="0">
                  <a:solidFill>
                    <a:prstClr val="white"/>
                  </a:solidFill>
                </a:rPr>
                <a:t>Empowerment</a:t>
              </a:r>
              <a:endParaRPr lang="en-US" sz="2800" kern="0" dirty="0">
                <a:solidFill>
                  <a:srgbClr val="FFFFFF"/>
                </a:solidFill>
              </a:endParaRPr>
            </a:p>
          </p:txBody>
        </p:sp>
        <p:sp>
          <p:nvSpPr>
            <p:cNvPr id="2" name="Oval 20"/>
            <p:cNvSpPr>
              <a:spLocks noChangeArrowheads="1"/>
            </p:cNvSpPr>
            <p:nvPr/>
          </p:nvSpPr>
          <p:spPr bwMode="auto">
            <a:xfrm>
              <a:off x="3627437" y="3692441"/>
              <a:ext cx="365760" cy="365760"/>
            </a:xfrm>
            <a:prstGeom prst="ellipse">
              <a:avLst/>
            </a:prstGeom>
            <a:solidFill>
              <a:schemeClr val="bg1"/>
            </a:solidFill>
            <a:ln w="38100" algn="ctr">
              <a:solidFill>
                <a:schemeClr val="accent6"/>
              </a:solidFill>
              <a:round/>
              <a:headEnd/>
              <a:tailEnd/>
            </a:ln>
            <a:effectLst/>
          </p:spPr>
          <p:txBody>
            <a:bodyPr anchor="ctr"/>
            <a:lstStyle/>
            <a:p>
              <a:pPr algn="ctr"/>
              <a:r>
                <a:rPr lang="en-US" sz="1632" dirty="0">
                  <a:solidFill>
                    <a:srgbClr val="008272"/>
                  </a:solidFill>
                  <a:latin typeface="Segoe UI Semibold" pitchFamily="34" charset="0"/>
                </a:rPr>
                <a:t>2</a:t>
              </a:r>
            </a:p>
          </p:txBody>
        </p:sp>
        <p:sp>
          <p:nvSpPr>
            <p:cNvPr id="1347596" name="Rectangle 12"/>
            <p:cNvSpPr>
              <a:spLocks noChangeArrowheads="1"/>
            </p:cNvSpPr>
            <p:nvPr/>
          </p:nvSpPr>
          <p:spPr bwMode="auto">
            <a:xfrm>
              <a:off x="3851111" y="4459010"/>
              <a:ext cx="6634324" cy="882411"/>
            </a:xfrm>
            <a:prstGeom prst="rect">
              <a:avLst/>
            </a:prstGeom>
            <a:solidFill>
              <a:srgbClr val="FFFFFF"/>
            </a:solidFill>
            <a:ln w="19050" algn="ctr">
              <a:solidFill>
                <a:schemeClr val="accent3"/>
              </a:solidFill>
              <a:miter lim="800000"/>
              <a:headEnd/>
              <a:tailEnd/>
            </a:ln>
            <a:effectLst/>
          </p:spPr>
          <p:txBody>
            <a:bodyPr lIns="373041" tIns="93260" bIns="93260" anchor="ctr"/>
            <a:lstStyle/>
            <a:p>
              <a:r>
                <a:rPr lang="en-US" sz="2040" spc="-51" dirty="0">
                  <a:solidFill>
                    <a:srgbClr val="505050"/>
                  </a:solidFill>
                </a:rPr>
                <a:t>Deliver infrastructure that ensures discoverability &amp; </a:t>
              </a:r>
              <a:r>
                <a:rPr lang="en-US" sz="2040" spc="-51" dirty="0" smtClean="0">
                  <a:solidFill>
                    <a:srgbClr val="505050"/>
                  </a:solidFill>
                </a:rPr>
                <a:t>reusability, while making it easy to consume, publish</a:t>
              </a:r>
              <a:r>
                <a:rPr lang="en-US" sz="2040" spc="-51" dirty="0">
                  <a:solidFill>
                    <a:srgbClr val="505050"/>
                  </a:solidFill>
                </a:rPr>
                <a:t>, edit, &amp; </a:t>
              </a:r>
              <a:r>
                <a:rPr lang="en-US" sz="2040" spc="-51" dirty="0" smtClean="0">
                  <a:solidFill>
                    <a:srgbClr val="505050"/>
                  </a:solidFill>
                </a:rPr>
                <a:t>archive</a:t>
              </a:r>
              <a:endParaRPr lang="en-US" sz="2040" spc="-51" dirty="0">
                <a:solidFill>
                  <a:srgbClr val="505050"/>
                </a:solidFill>
              </a:endParaRPr>
            </a:p>
          </p:txBody>
        </p:sp>
        <p:sp>
          <p:nvSpPr>
            <p:cNvPr id="1347597" name="Rectangle 13"/>
            <p:cNvSpPr>
              <a:spLocks noChangeArrowheads="1"/>
            </p:cNvSpPr>
            <p:nvPr/>
          </p:nvSpPr>
          <p:spPr bwMode="auto">
            <a:xfrm>
              <a:off x="1493837" y="4459010"/>
              <a:ext cx="2357274" cy="882411"/>
            </a:xfrm>
            <a:prstGeom prst="rect">
              <a:avLst/>
            </a:prstGeom>
            <a:solidFill>
              <a:schemeClr val="accent3"/>
            </a:solidFill>
            <a:ln w="19050">
              <a:solidFill>
                <a:schemeClr val="accent3"/>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p>
              <a:pPr algn="ctr">
                <a:buClr>
                  <a:srgbClr val="CC0000"/>
                </a:buClr>
                <a:defRPr/>
              </a:pPr>
              <a:r>
                <a:rPr lang="en-US" sz="2800" kern="0" dirty="0">
                  <a:solidFill>
                    <a:srgbClr val="FFFFFF"/>
                  </a:solidFill>
                </a:rPr>
                <a:t>Infrastructure</a:t>
              </a:r>
              <a:endParaRPr lang="en-US" sz="2800" kern="0" dirty="0">
                <a:solidFill>
                  <a:prstClr val="white"/>
                </a:solidFill>
              </a:endParaRPr>
            </a:p>
          </p:txBody>
        </p:sp>
        <p:sp>
          <p:nvSpPr>
            <p:cNvPr id="3" name="Oval 20"/>
            <p:cNvSpPr>
              <a:spLocks noChangeArrowheads="1"/>
            </p:cNvSpPr>
            <p:nvPr/>
          </p:nvSpPr>
          <p:spPr bwMode="auto">
            <a:xfrm>
              <a:off x="3627437" y="4717335"/>
              <a:ext cx="365760" cy="365760"/>
            </a:xfrm>
            <a:prstGeom prst="ellipse">
              <a:avLst/>
            </a:prstGeom>
            <a:solidFill>
              <a:schemeClr val="bg1"/>
            </a:solidFill>
            <a:ln w="38100" algn="ctr">
              <a:solidFill>
                <a:schemeClr val="accent3"/>
              </a:solidFill>
              <a:round/>
              <a:headEnd/>
              <a:tailEnd/>
            </a:ln>
            <a:effectLst/>
          </p:spPr>
          <p:txBody>
            <a:bodyPr anchor="ctr"/>
            <a:lstStyle/>
            <a:p>
              <a:pPr algn="ctr">
                <a:buClr>
                  <a:srgbClr val="CC0000"/>
                </a:buClr>
                <a:defRPr/>
              </a:pPr>
              <a:r>
                <a:rPr lang="en-US" sz="1632" dirty="0">
                  <a:solidFill>
                    <a:srgbClr val="BA141A"/>
                  </a:solidFill>
                  <a:latin typeface="Segoe UI Semibold" pitchFamily="34" charset="0"/>
                </a:rPr>
                <a:t>3</a:t>
              </a:r>
            </a:p>
          </p:txBody>
        </p:sp>
      </p:grpSp>
    </p:spTree>
    <p:extLst>
      <p:ext uri="{BB962C8B-B14F-4D97-AF65-F5344CB8AC3E}">
        <p14:creationId xmlns:p14="http://schemas.microsoft.com/office/powerpoint/2010/main" val="133268000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3748861" y="830262"/>
            <a:ext cx="7650976" cy="882411"/>
          </a:xfrm>
          <a:prstGeom prst="rect">
            <a:avLst/>
          </a:prstGeom>
          <a:solidFill>
            <a:srgbClr val="FFFFFF"/>
          </a:solidFill>
          <a:ln w="19050" algn="ctr">
            <a:solidFill>
              <a:schemeClr val="accent1"/>
            </a:solidFill>
            <a:miter lim="800000"/>
            <a:headEnd/>
            <a:tailEnd/>
          </a:ln>
          <a:effectLst/>
        </p:spPr>
        <p:txBody>
          <a:bodyPr lIns="373041" tIns="93260" bIns="93260" anchor="ctr"/>
          <a:lstStyle/>
          <a:p>
            <a:r>
              <a:rPr lang="en-US" sz="2040" dirty="0" smtClean="0">
                <a:solidFill>
                  <a:srgbClr val="012654"/>
                </a:solidFill>
              </a:rPr>
              <a:t> </a:t>
            </a:r>
            <a:r>
              <a:rPr lang="en-US" sz="2400" kern="0" dirty="0">
                <a:solidFill>
                  <a:srgbClr val="505050"/>
                </a:solidFill>
              </a:rPr>
              <a:t>Provide a strategy for business media use</a:t>
            </a:r>
          </a:p>
        </p:txBody>
      </p:sp>
      <p:sp>
        <p:nvSpPr>
          <p:cNvPr id="10" name="Rectangle 7"/>
          <p:cNvSpPr>
            <a:spLocks noChangeArrowheads="1"/>
          </p:cNvSpPr>
          <p:nvPr/>
        </p:nvSpPr>
        <p:spPr bwMode="auto">
          <a:xfrm>
            <a:off x="1112837" y="830262"/>
            <a:ext cx="2636023" cy="882411"/>
          </a:xfrm>
          <a:prstGeom prst="rect">
            <a:avLst/>
          </a:prstGeom>
          <a:solidFill>
            <a:schemeClr val="accent1"/>
          </a:solidFill>
          <a:ln w="19050">
            <a:solidFill>
              <a:schemeClr val="accent1"/>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buClr>
                <a:srgbClr val="CC0000"/>
              </a:buClr>
              <a:defRPr/>
            </a:pPr>
            <a:r>
              <a:rPr lang="en-US" sz="3000" kern="0" dirty="0">
                <a:solidFill>
                  <a:srgbClr val="FFFFFF"/>
                </a:solidFill>
              </a:rPr>
              <a:t>Strategy</a:t>
            </a:r>
          </a:p>
        </p:txBody>
      </p:sp>
      <p:sp>
        <p:nvSpPr>
          <p:cNvPr id="11" name="Oval 20"/>
          <p:cNvSpPr>
            <a:spLocks noChangeArrowheads="1"/>
          </p:cNvSpPr>
          <p:nvPr/>
        </p:nvSpPr>
        <p:spPr bwMode="auto">
          <a:xfrm>
            <a:off x="3551237" y="1088587"/>
            <a:ext cx="365760" cy="365760"/>
          </a:xfrm>
          <a:prstGeom prst="ellipse">
            <a:avLst/>
          </a:prstGeom>
          <a:solidFill>
            <a:schemeClr val="bg1"/>
          </a:solidFill>
          <a:ln w="38100" algn="ctr">
            <a:solidFill>
              <a:schemeClr val="accent1"/>
            </a:solidFill>
            <a:round/>
            <a:headEnd/>
            <a:tailEnd/>
          </a:ln>
          <a:effectLst/>
        </p:spPr>
        <p:txBody>
          <a:bodyPr anchor="ctr"/>
          <a:lstStyle/>
          <a:p>
            <a:pPr algn="ctr"/>
            <a:r>
              <a:rPr lang="en-US" sz="1632" dirty="0">
                <a:solidFill>
                  <a:srgbClr val="F26522"/>
                </a:solidFill>
                <a:latin typeface="Segoe UI Semibold" pitchFamily="34" charset="0"/>
              </a:rPr>
              <a:t>1</a:t>
            </a:r>
          </a:p>
        </p:txBody>
      </p:sp>
      <p:grpSp>
        <p:nvGrpSpPr>
          <p:cNvPr id="2" name="Group 1"/>
          <p:cNvGrpSpPr/>
          <p:nvPr/>
        </p:nvGrpSpPr>
        <p:grpSpPr>
          <a:xfrm>
            <a:off x="1112837" y="1723295"/>
            <a:ext cx="10287000" cy="4603990"/>
            <a:chOff x="1112837" y="2028095"/>
            <a:chExt cx="10287000" cy="4603990"/>
          </a:xfrm>
        </p:grpSpPr>
        <p:sp>
          <p:nvSpPr>
            <p:cNvPr id="20" name="Rectangle 6"/>
            <p:cNvSpPr>
              <a:spLocks noChangeArrowheads="1"/>
            </p:cNvSpPr>
            <p:nvPr/>
          </p:nvSpPr>
          <p:spPr bwMode="auto">
            <a:xfrm>
              <a:off x="1112837" y="2028095"/>
              <a:ext cx="10287000" cy="4603990"/>
            </a:xfrm>
            <a:prstGeom prst="rect">
              <a:avLst/>
            </a:prstGeom>
            <a:solidFill>
              <a:srgbClr val="FFFFFF"/>
            </a:solidFill>
            <a:ln w="19050" algn="ctr">
              <a:solidFill>
                <a:schemeClr val="accent1"/>
              </a:solidFill>
              <a:miter lim="800000"/>
              <a:headEnd/>
              <a:tailEnd/>
            </a:ln>
            <a:effectLst/>
          </p:spPr>
          <p:txBody>
            <a:bodyPr lIns="373041" tIns="93260" bIns="93260" anchor="ctr"/>
            <a:lstStyle/>
            <a:p>
              <a:pPr marL="0" lvl="2" indent="-233149" defTabSz="587731"/>
              <a:r>
                <a:rPr lang="en-US" sz="2400" kern="0" dirty="0">
                  <a:solidFill>
                    <a:srgbClr val="505050"/>
                  </a:solidFill>
                </a:rPr>
                <a:t>4 </a:t>
              </a:r>
              <a:r>
                <a:rPr lang="en-US" sz="2400" kern="0" dirty="0" smtClean="0">
                  <a:solidFill>
                    <a:srgbClr val="505050"/>
                  </a:solidFill>
                </a:rPr>
                <a:t>P’s</a:t>
              </a:r>
            </a:p>
            <a:p>
              <a:pPr marL="0" lvl="2" indent="-233149" defTabSz="587731"/>
              <a:r>
                <a:rPr lang="en-US" sz="2400" kern="0" dirty="0" smtClean="0">
                  <a:solidFill>
                    <a:srgbClr val="505050"/>
                  </a:solidFill>
                </a:rPr>
                <a:t> </a:t>
              </a:r>
              <a:r>
                <a:rPr lang="en-US" kern="0" dirty="0">
                  <a:solidFill>
                    <a:srgbClr val="505050"/>
                  </a:solidFill>
                </a:rPr>
                <a:t>Publish, Produce, Partner, Program</a:t>
              </a:r>
            </a:p>
            <a:p>
              <a:pPr marL="0" lvl="2" indent="-233149" defTabSz="587731"/>
              <a:endParaRPr lang="en-US" sz="2000" kern="0" dirty="0" smtClean="0">
                <a:solidFill>
                  <a:srgbClr val="505050"/>
                </a:solidFill>
              </a:endParaRPr>
            </a:p>
            <a:p>
              <a:pPr marL="0" lvl="2" indent="-233149" defTabSz="587731"/>
              <a:r>
                <a:rPr lang="en-US" sz="2400" kern="0" dirty="0" smtClean="0">
                  <a:solidFill>
                    <a:srgbClr val="505050"/>
                  </a:solidFill>
                </a:rPr>
                <a:t>Channel management</a:t>
              </a:r>
            </a:p>
            <a:p>
              <a:pPr marL="0" lvl="2" indent="-233149" defTabSz="339725"/>
              <a:r>
                <a:rPr lang="en-US" kern="0" dirty="0" smtClean="0">
                  <a:solidFill>
                    <a:srgbClr val="505050"/>
                  </a:solidFill>
                </a:rPr>
                <a:t>	Channel owners manage library &amp; marketing </a:t>
              </a:r>
            </a:p>
            <a:p>
              <a:pPr marL="0" lvl="2" indent="-233149" defTabSz="339725"/>
              <a:r>
                <a:rPr lang="en-US" kern="0" dirty="0">
                  <a:solidFill>
                    <a:srgbClr val="505050"/>
                  </a:solidFill>
                </a:rPr>
                <a:t>	</a:t>
              </a:r>
              <a:r>
                <a:rPr lang="en-US" kern="0" dirty="0" smtClean="0">
                  <a:solidFill>
                    <a:srgbClr val="505050"/>
                  </a:solidFill>
                </a:rPr>
                <a:t>Quick and dirty via </a:t>
              </a:r>
              <a:r>
                <a:rPr lang="en-US" kern="0" dirty="0">
                  <a:solidFill>
                    <a:srgbClr val="505050"/>
                  </a:solidFill>
                </a:rPr>
                <a:t>managed </a:t>
              </a:r>
              <a:r>
                <a:rPr lang="en-US" kern="0" dirty="0" err="1" smtClean="0">
                  <a:solidFill>
                    <a:srgbClr val="505050"/>
                  </a:solidFill>
                </a:rPr>
                <a:t>nav</a:t>
              </a:r>
              <a:r>
                <a:rPr lang="en-US" kern="0" dirty="0" smtClean="0">
                  <a:solidFill>
                    <a:srgbClr val="505050"/>
                  </a:solidFill>
                </a:rPr>
                <a:t> + metadata</a:t>
              </a:r>
            </a:p>
            <a:p>
              <a:pPr marL="0" lvl="2" indent="-233149" defTabSz="587731"/>
              <a:endParaRPr lang="en-US" sz="2000" kern="0" dirty="0" smtClean="0">
                <a:solidFill>
                  <a:srgbClr val="505050"/>
                </a:solidFill>
              </a:endParaRPr>
            </a:p>
            <a:p>
              <a:pPr marL="0" lvl="2" indent="-233149" defTabSz="587731"/>
              <a:r>
                <a:rPr lang="en-US" sz="2400" kern="0" dirty="0" smtClean="0">
                  <a:solidFill>
                    <a:srgbClr val="505050"/>
                  </a:solidFill>
                </a:rPr>
                <a:t>Cost recovery model</a:t>
              </a:r>
              <a:endParaRPr lang="en-US" sz="2400" kern="0" dirty="0">
                <a:solidFill>
                  <a:srgbClr val="505050"/>
                </a:solidFill>
              </a:endParaRPr>
            </a:p>
            <a:p>
              <a:pPr marL="0" lvl="2" indent="-233149" defTabSz="339725"/>
              <a:r>
                <a:rPr lang="en-US" kern="0" dirty="0" smtClean="0">
                  <a:solidFill>
                    <a:srgbClr val="505050"/>
                  </a:solidFill>
                </a:rPr>
                <a:t>	Support operations via services &amp; advertising</a:t>
              </a:r>
            </a:p>
            <a:p>
              <a:pPr marL="0" lvl="2" indent="-233149" defTabSz="587731"/>
              <a:r>
                <a:rPr lang="en-US" kern="0" dirty="0" smtClean="0">
                  <a:solidFill>
                    <a:srgbClr val="505050"/>
                  </a:solidFill>
                </a:rPr>
                <a:t>	</a:t>
              </a:r>
              <a:r>
                <a:rPr lang="en-US" kern="0" dirty="0">
                  <a:solidFill>
                    <a:srgbClr val="505050"/>
                  </a:solidFill>
                </a:rPr>
                <a:t>	</a:t>
              </a:r>
            </a:p>
            <a:p>
              <a:pPr marL="0" lvl="2" indent="-233149" defTabSz="587731"/>
              <a:r>
                <a:rPr lang="en-US" sz="2400" kern="0" dirty="0" smtClean="0">
                  <a:solidFill>
                    <a:srgbClr val="505050"/>
                  </a:solidFill>
                </a:rPr>
                <a:t>Ensuring content quality &amp; search relevance</a:t>
              </a:r>
            </a:p>
            <a:p>
              <a:pPr marL="0" lvl="2" indent="-233149" defTabSz="339725"/>
              <a:r>
                <a:rPr lang="en-US" kern="0" dirty="0">
                  <a:solidFill>
                    <a:srgbClr val="505050"/>
                  </a:solidFill>
                </a:rPr>
                <a:t>	</a:t>
              </a:r>
              <a:r>
                <a:rPr lang="en-US" kern="0" dirty="0" smtClean="0">
                  <a:solidFill>
                    <a:srgbClr val="505050"/>
                  </a:solidFill>
                </a:rPr>
                <a:t>Require media tagging</a:t>
              </a:r>
            </a:p>
            <a:p>
              <a:pPr marL="0" lvl="2" indent="-233149" defTabSz="339725"/>
              <a:r>
                <a:rPr lang="en-US" kern="0" dirty="0" smtClean="0">
                  <a:solidFill>
                    <a:srgbClr val="505050"/>
                  </a:solidFill>
                </a:rPr>
                <a:t>	Archival </a:t>
              </a:r>
              <a:r>
                <a:rPr lang="en-US" kern="0" dirty="0">
                  <a:solidFill>
                    <a:srgbClr val="505050"/>
                  </a:solidFill>
                </a:rPr>
                <a:t>&amp; retirement </a:t>
              </a:r>
              <a:r>
                <a:rPr lang="en-US" kern="0" dirty="0" smtClean="0">
                  <a:solidFill>
                    <a:srgbClr val="505050"/>
                  </a:solidFill>
                </a:rPr>
                <a:t>policy </a:t>
              </a:r>
            </a:p>
            <a:p>
              <a:pPr marL="0" lvl="2" indent="-233149" defTabSz="339725"/>
              <a:r>
                <a:rPr lang="en-US" kern="0" dirty="0" smtClean="0">
                  <a:solidFill>
                    <a:srgbClr val="505050"/>
                  </a:solidFill>
                </a:rPr>
                <a:t>	REPORTS: Channels stats &amp; custom </a:t>
              </a:r>
              <a:r>
                <a:rPr lang="en-US" kern="0" dirty="0">
                  <a:solidFill>
                    <a:srgbClr val="505050"/>
                  </a:solidFill>
                </a:rPr>
                <a:t>reports </a:t>
              </a:r>
              <a:r>
                <a:rPr lang="en-US" kern="0" dirty="0" smtClean="0">
                  <a:solidFill>
                    <a:srgbClr val="505050"/>
                  </a:solidFill>
                </a:rPr>
                <a:t>provide feedback (reach, quality)</a:t>
              </a:r>
              <a:r>
                <a:rPr lang="en-US" kern="0" dirty="0">
                  <a:solidFill>
                    <a:srgbClr val="505050"/>
                  </a:solidFill>
                </a:rPr>
                <a:t>		</a:t>
              </a:r>
              <a:endParaRPr lang="en-US" sz="1428" kern="0" dirty="0">
                <a:solidFill>
                  <a:srgbClr val="505050"/>
                </a:solidFill>
              </a:endParaRPr>
            </a:p>
          </p:txBody>
        </p:sp>
        <p:sp>
          <p:nvSpPr>
            <p:cNvPr id="4" name="Round Diagonal Corner Rectangle 3"/>
            <p:cNvSpPr/>
            <p:nvPr/>
          </p:nvSpPr>
          <p:spPr bwMode="auto">
            <a:xfrm>
              <a:off x="8047037" y="3176204"/>
              <a:ext cx="3048000" cy="2307771"/>
            </a:xfrm>
            <a:prstGeom prst="round2DiagRect">
              <a:avLst/>
            </a:prstGeom>
            <a:blipFill dpi="0" rotWithShape="1">
              <a:blip r:embed="rId3"/>
              <a:srcRect/>
              <a:tile tx="107950" ty="107950" sx="100000" sy="100000" flip="none" algn="tl"/>
            </a:blipFill>
            <a:ln w="127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3139163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3748861" y="830262"/>
            <a:ext cx="7650976" cy="882411"/>
          </a:xfrm>
          <a:prstGeom prst="rect">
            <a:avLst/>
          </a:prstGeom>
          <a:solidFill>
            <a:srgbClr val="FFFFFF"/>
          </a:solidFill>
          <a:ln w="19050" algn="ctr">
            <a:solidFill>
              <a:schemeClr val="accent6"/>
            </a:solidFill>
            <a:miter lim="800000"/>
            <a:headEnd/>
            <a:tailEnd/>
          </a:ln>
          <a:effectLst/>
        </p:spPr>
        <p:txBody>
          <a:bodyPr lIns="373041" tIns="93260" bIns="93260" anchor="ctr"/>
          <a:lstStyle/>
          <a:p>
            <a:r>
              <a:rPr lang="en-US" sz="2400" kern="0" dirty="0">
                <a:solidFill>
                  <a:srgbClr val="505050"/>
                </a:solidFill>
              </a:rPr>
              <a:t>Empower people to consume, create, share, &amp; collaborate across multiple environments with ease</a:t>
            </a:r>
          </a:p>
        </p:txBody>
      </p:sp>
      <p:sp>
        <p:nvSpPr>
          <p:cNvPr id="10" name="Rectangle 7"/>
          <p:cNvSpPr>
            <a:spLocks noChangeArrowheads="1"/>
          </p:cNvSpPr>
          <p:nvPr/>
        </p:nvSpPr>
        <p:spPr bwMode="auto">
          <a:xfrm>
            <a:off x="1112837" y="830262"/>
            <a:ext cx="2636023" cy="882411"/>
          </a:xfrm>
          <a:prstGeom prst="rect">
            <a:avLst/>
          </a:prstGeom>
          <a:solidFill>
            <a:schemeClr val="accent6"/>
          </a:solidFill>
          <a:ln w="19050">
            <a:solidFill>
              <a:schemeClr val="accent6"/>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lIns="0" rtlCol="0" anchor="ctr">
            <a:noAutofit/>
          </a:bodyPr>
          <a:lstStyle/>
          <a:p>
            <a:pPr algn="ctr">
              <a:buClr>
                <a:srgbClr val="CC0000"/>
              </a:buClr>
              <a:defRPr/>
            </a:pPr>
            <a:r>
              <a:rPr lang="en-US" sz="3000" kern="0" spc="-70" dirty="0" smtClean="0">
                <a:solidFill>
                  <a:srgbClr val="FFFFFF"/>
                </a:solidFill>
              </a:rPr>
              <a:t>Empowerment</a:t>
            </a:r>
            <a:endParaRPr lang="en-US" sz="3000" kern="0" spc="-70" dirty="0">
              <a:solidFill>
                <a:srgbClr val="FFFFFF"/>
              </a:solidFill>
            </a:endParaRPr>
          </a:p>
        </p:txBody>
      </p:sp>
      <p:sp>
        <p:nvSpPr>
          <p:cNvPr id="11" name="Oval 20"/>
          <p:cNvSpPr>
            <a:spLocks noChangeArrowheads="1"/>
          </p:cNvSpPr>
          <p:nvPr/>
        </p:nvSpPr>
        <p:spPr bwMode="auto">
          <a:xfrm>
            <a:off x="3551237" y="1088587"/>
            <a:ext cx="365760" cy="365760"/>
          </a:xfrm>
          <a:prstGeom prst="ellipse">
            <a:avLst/>
          </a:prstGeom>
          <a:solidFill>
            <a:schemeClr val="bg1"/>
          </a:solidFill>
          <a:ln w="38100" algn="ctr">
            <a:solidFill>
              <a:schemeClr val="accent6"/>
            </a:solidFill>
            <a:round/>
            <a:headEnd/>
            <a:tailEnd/>
          </a:ln>
          <a:effectLst/>
        </p:spPr>
        <p:txBody>
          <a:bodyPr anchor="ctr"/>
          <a:lstStyle/>
          <a:p>
            <a:pPr algn="ctr"/>
            <a:r>
              <a:rPr lang="en-US" sz="1632" dirty="0">
                <a:solidFill>
                  <a:srgbClr val="008272"/>
                </a:solidFill>
                <a:latin typeface="Segoe UI Semibold" pitchFamily="34" charset="0"/>
              </a:rPr>
              <a:t>2</a:t>
            </a:r>
          </a:p>
        </p:txBody>
      </p:sp>
      <p:grpSp>
        <p:nvGrpSpPr>
          <p:cNvPr id="3" name="Group 2"/>
          <p:cNvGrpSpPr/>
          <p:nvPr/>
        </p:nvGrpSpPr>
        <p:grpSpPr>
          <a:xfrm>
            <a:off x="1112838" y="1712672"/>
            <a:ext cx="10291762" cy="4603990"/>
            <a:chOff x="1112838" y="1712672"/>
            <a:chExt cx="10291762" cy="4603990"/>
          </a:xfrm>
        </p:grpSpPr>
        <p:sp>
          <p:nvSpPr>
            <p:cNvPr id="20" name="Rectangle 6"/>
            <p:cNvSpPr>
              <a:spLocks noChangeArrowheads="1"/>
            </p:cNvSpPr>
            <p:nvPr/>
          </p:nvSpPr>
          <p:spPr bwMode="auto">
            <a:xfrm>
              <a:off x="1112838" y="1712672"/>
              <a:ext cx="10287000" cy="4603990"/>
            </a:xfrm>
            <a:prstGeom prst="rect">
              <a:avLst/>
            </a:prstGeom>
            <a:solidFill>
              <a:srgbClr val="FFFFFF"/>
            </a:solidFill>
            <a:ln w="19050" algn="ctr">
              <a:solidFill>
                <a:schemeClr val="accent6"/>
              </a:solidFill>
              <a:miter lim="800000"/>
              <a:headEnd/>
              <a:tailEnd/>
            </a:ln>
            <a:effectLst/>
          </p:spPr>
          <p:txBody>
            <a:bodyPr lIns="373041" tIns="93260" bIns="93260" anchor="ctr"/>
            <a:lstStyle/>
            <a:p>
              <a:pPr marL="0" lvl="2" indent="-233149" defTabSz="587731"/>
              <a:endParaRPr lang="en-US" kern="0" dirty="0">
                <a:solidFill>
                  <a:srgbClr val="505050"/>
                </a:solidFill>
              </a:endParaRPr>
            </a:p>
            <a:p>
              <a:pPr marL="0" lvl="2" indent="-233149" defTabSz="587731"/>
              <a:endParaRPr lang="en-US" kern="0" dirty="0" smtClean="0">
                <a:solidFill>
                  <a:srgbClr val="505050"/>
                </a:solidFill>
                <a:ea typeface="Segoe UI" pitchFamily="34" charset="0"/>
              </a:endParaRPr>
            </a:p>
            <a:p>
              <a:pPr marL="0" lvl="2"/>
              <a:r>
                <a:rPr lang="en-US" sz="2400" kern="0" dirty="0" smtClean="0">
                  <a:solidFill>
                    <a:srgbClr val="505050"/>
                  </a:solidFill>
                </a:rPr>
                <a:t>Make it easy</a:t>
              </a:r>
              <a:endParaRPr lang="en-US" sz="2400" kern="0" dirty="0">
                <a:solidFill>
                  <a:srgbClr val="505050"/>
                </a:solidFill>
              </a:endParaRPr>
            </a:p>
            <a:p>
              <a:pPr marL="465138" lvl="1" indent="-66675" defTabSz="398463">
                <a:tabLst>
                  <a:tab pos="339725" algn="l"/>
                </a:tabLst>
              </a:pPr>
              <a:r>
                <a:rPr lang="en-US" dirty="0" smtClean="0">
                  <a:solidFill>
                    <a:srgbClr val="505050"/>
                  </a:solidFill>
                </a:rPr>
                <a:t>Free and easy self publishing &amp; self scheduling events</a:t>
              </a:r>
            </a:p>
            <a:p>
              <a:pPr marL="465138" lvl="1" indent="-66675" defTabSz="398463">
                <a:tabLst>
                  <a:tab pos="339725" algn="l"/>
                </a:tabLst>
              </a:pPr>
              <a:r>
                <a:rPr lang="en-US" dirty="0" smtClean="0">
                  <a:solidFill>
                    <a:srgbClr val="505050"/>
                  </a:solidFill>
                </a:rPr>
                <a:t>Auto encoding on </a:t>
              </a:r>
              <a:r>
                <a:rPr lang="en-US" dirty="0">
                  <a:solidFill>
                    <a:srgbClr val="505050"/>
                  </a:solidFill>
                </a:rPr>
                <a:t>upload </a:t>
              </a:r>
              <a:endParaRPr lang="en-US" dirty="0" smtClean="0">
                <a:solidFill>
                  <a:srgbClr val="505050"/>
                </a:solidFill>
              </a:endParaRPr>
            </a:p>
            <a:p>
              <a:pPr marL="465138" lvl="1" indent="-66675" defTabSz="398463">
                <a:tabLst>
                  <a:tab pos="339725" algn="l"/>
                </a:tabLst>
              </a:pPr>
              <a:r>
                <a:rPr lang="en-US" dirty="0" smtClean="0">
                  <a:solidFill>
                    <a:srgbClr val="505050"/>
                  </a:solidFill>
                </a:rPr>
                <a:t>Offer services:</a:t>
              </a:r>
            </a:p>
            <a:p>
              <a:pPr marL="465138" lvl="1" indent="-66675" defTabSz="398463">
                <a:tabLst>
                  <a:tab pos="339725" algn="l"/>
                </a:tabLst>
              </a:pPr>
              <a:r>
                <a:rPr lang="en-US" dirty="0" smtClean="0">
                  <a:solidFill>
                    <a:srgbClr val="505050"/>
                  </a:solidFill>
                </a:rPr>
                <a:t>   Podcast help</a:t>
              </a:r>
            </a:p>
            <a:p>
              <a:pPr marL="465138" lvl="1" indent="-66675" defTabSz="398463">
                <a:tabLst>
                  <a:tab pos="339725" algn="l"/>
                </a:tabLst>
              </a:pPr>
              <a:r>
                <a:rPr lang="en-US" dirty="0">
                  <a:solidFill>
                    <a:srgbClr val="505050"/>
                  </a:solidFill>
                </a:rPr>
                <a:t> </a:t>
              </a:r>
              <a:r>
                <a:rPr lang="en-US" dirty="0" smtClean="0">
                  <a:solidFill>
                    <a:srgbClr val="505050"/>
                  </a:solidFill>
                </a:rPr>
                <a:t>  Recording studio</a:t>
              </a:r>
              <a:endParaRPr lang="en-US" dirty="0">
                <a:solidFill>
                  <a:srgbClr val="505050"/>
                </a:solidFill>
              </a:endParaRPr>
            </a:p>
            <a:p>
              <a:pPr marL="465138" lvl="1" indent="-66675" defTabSz="398463">
                <a:tabLst>
                  <a:tab pos="339725" algn="l"/>
                </a:tabLst>
                <a:defRPr/>
              </a:pPr>
              <a:r>
                <a:rPr lang="en-US" dirty="0" smtClean="0">
                  <a:solidFill>
                    <a:srgbClr val="505050"/>
                  </a:solidFill>
                </a:rPr>
                <a:t>   Help </a:t>
              </a:r>
              <a:r>
                <a:rPr lang="en-US" dirty="0">
                  <a:solidFill>
                    <a:srgbClr val="505050"/>
                  </a:solidFill>
                </a:rPr>
                <a:t>d</a:t>
              </a:r>
              <a:r>
                <a:rPr lang="en-US" dirty="0" smtClean="0">
                  <a:solidFill>
                    <a:srgbClr val="505050"/>
                  </a:solidFill>
                </a:rPr>
                <a:t>esk</a:t>
              </a:r>
            </a:p>
            <a:p>
              <a:pPr defTabSz="914400">
                <a:defRPr/>
              </a:pPr>
              <a:endParaRPr lang="en-US" dirty="0">
                <a:solidFill>
                  <a:srgbClr val="505050"/>
                </a:solidFill>
              </a:endParaRPr>
            </a:p>
            <a:p>
              <a:pPr marL="0" lvl="2" defTabSz="914400">
                <a:defRPr/>
              </a:pPr>
              <a:r>
                <a:rPr lang="en-US" sz="2400" kern="0" dirty="0" smtClean="0">
                  <a:solidFill>
                    <a:srgbClr val="505050"/>
                  </a:solidFill>
                </a:rPr>
                <a:t>Provide social integration</a:t>
              </a:r>
              <a:endParaRPr lang="en-US" sz="2400" kern="0" dirty="0">
                <a:solidFill>
                  <a:srgbClr val="505050"/>
                </a:solidFill>
              </a:endParaRPr>
            </a:p>
            <a:p>
              <a:pPr marL="465138" indent="-66675" defTabSz="398463">
                <a:tabLst>
                  <a:tab pos="339725" algn="l"/>
                </a:tabLst>
                <a:defRPr/>
              </a:pPr>
              <a:r>
                <a:rPr lang="en-US" dirty="0">
                  <a:solidFill>
                    <a:srgbClr val="505050"/>
                  </a:solidFill>
                </a:rPr>
                <a:t>Empower &amp; appeal to all social </a:t>
              </a:r>
              <a:r>
                <a:rPr lang="en-US" dirty="0" smtClean="0">
                  <a:solidFill>
                    <a:srgbClr val="505050"/>
                  </a:solidFill>
                </a:rPr>
                <a:t>roles </a:t>
              </a:r>
              <a:endParaRPr lang="en-US" dirty="0">
                <a:solidFill>
                  <a:srgbClr val="505050"/>
                </a:solidFill>
              </a:endParaRPr>
            </a:p>
            <a:p>
              <a:pPr marL="465138" indent="-66675" defTabSz="398463">
                <a:tabLst>
                  <a:tab pos="339725" algn="l"/>
                </a:tabLst>
                <a:defRPr/>
              </a:pPr>
              <a:r>
                <a:rPr lang="en-US" dirty="0">
                  <a:solidFill>
                    <a:srgbClr val="505050"/>
                  </a:solidFill>
                </a:rPr>
                <a:t>Content ratings &amp; recommendations </a:t>
              </a:r>
            </a:p>
            <a:p>
              <a:pPr marL="465138" indent="-66675" defTabSz="398463">
                <a:tabLst>
                  <a:tab pos="339725" algn="l"/>
                </a:tabLst>
                <a:defRPr/>
              </a:pPr>
              <a:r>
                <a:rPr lang="en-US" dirty="0">
                  <a:solidFill>
                    <a:srgbClr val="505050"/>
                  </a:solidFill>
                </a:rPr>
                <a:t>Yammer share</a:t>
              </a:r>
            </a:p>
            <a:p>
              <a:pPr marL="465138" indent="-66675" defTabSz="398463">
                <a:tabLst>
                  <a:tab pos="339725" algn="l"/>
                </a:tabLst>
                <a:defRPr/>
              </a:pPr>
              <a:r>
                <a:rPr lang="en-US" dirty="0">
                  <a:solidFill>
                    <a:srgbClr val="505050"/>
                  </a:solidFill>
                </a:rPr>
                <a:t>Connect with e</a:t>
              </a:r>
              <a:r>
                <a:rPr lang="en-US" dirty="0" smtClean="0">
                  <a:solidFill>
                    <a:srgbClr val="505050"/>
                  </a:solidFill>
                </a:rPr>
                <a:t>xperts</a:t>
              </a:r>
            </a:p>
            <a:p>
              <a:pPr marL="465138" indent="-66675" defTabSz="398463">
                <a:tabLst>
                  <a:tab pos="339725" algn="l"/>
                </a:tabLst>
                <a:defRPr/>
              </a:pPr>
              <a:r>
                <a:rPr lang="en-US" dirty="0" smtClean="0">
                  <a:solidFill>
                    <a:srgbClr val="505050"/>
                  </a:solidFill>
                </a:rPr>
                <a:t>View most popular, most downloaded</a:t>
              </a:r>
            </a:p>
            <a:p>
              <a:pPr marL="465138" indent="-66675" defTabSz="398463">
                <a:tabLst>
                  <a:tab pos="339725" algn="l"/>
                </a:tabLst>
                <a:defRPr/>
              </a:pPr>
              <a:r>
                <a:rPr lang="en-US" dirty="0" smtClean="0">
                  <a:solidFill>
                    <a:srgbClr val="505050"/>
                  </a:solidFill>
                </a:rPr>
                <a:t>Reuse:  video embed </a:t>
              </a:r>
              <a:r>
                <a:rPr lang="en-US" dirty="0">
                  <a:solidFill>
                    <a:srgbClr val="505050"/>
                  </a:solidFill>
                </a:rPr>
                <a:t>webpart</a:t>
              </a:r>
            </a:p>
            <a:p>
              <a:pPr marL="171450" indent="-171450" defTabSz="914400">
                <a:buFont typeface="Arial" pitchFamily="34" charset="0"/>
                <a:buChar char="•"/>
                <a:defRPr/>
              </a:pPr>
              <a:endParaRPr lang="en-US" dirty="0">
                <a:solidFill>
                  <a:srgbClr val="505050"/>
                </a:solidFill>
              </a:endParaRPr>
            </a:p>
            <a:p>
              <a:pPr marL="0" lvl="2" indent="-233149" defTabSz="587731"/>
              <a:r>
                <a:rPr lang="en-US" kern="0" dirty="0">
                  <a:solidFill>
                    <a:srgbClr val="505050"/>
                  </a:solidFill>
                </a:rPr>
                <a:t>		</a:t>
              </a:r>
              <a:endParaRPr lang="en-US" sz="1428" kern="0" dirty="0">
                <a:solidFill>
                  <a:srgbClr val="505050"/>
                </a:solidFill>
              </a:endParaRPr>
            </a:p>
          </p:txBody>
        </p:sp>
        <p:pic>
          <p:nvPicPr>
            <p:cNvPr id="7" name="Picture 6"/>
            <p:cNvPicPr>
              <a:picLocks noChangeAspect="1"/>
            </p:cNvPicPr>
            <p:nvPr/>
          </p:nvPicPr>
          <p:blipFill>
            <a:blip r:embed="rId3"/>
            <a:stretch>
              <a:fillRect/>
            </a:stretch>
          </p:blipFill>
          <p:spPr>
            <a:xfrm>
              <a:off x="5946775" y="3740443"/>
              <a:ext cx="5453062" cy="1373073"/>
            </a:xfrm>
            <a:prstGeom prst="rect">
              <a:avLst/>
            </a:prstGeom>
          </p:spPr>
        </p:pic>
        <p:pic>
          <p:nvPicPr>
            <p:cNvPr id="8" name="Picture 7"/>
            <p:cNvPicPr>
              <a:picLocks noChangeAspect="1"/>
            </p:cNvPicPr>
            <p:nvPr/>
          </p:nvPicPr>
          <p:blipFill>
            <a:blip r:embed="rId4"/>
            <a:stretch>
              <a:fillRect/>
            </a:stretch>
          </p:blipFill>
          <p:spPr>
            <a:xfrm>
              <a:off x="5941729" y="4979256"/>
              <a:ext cx="5462871" cy="1314228"/>
            </a:xfrm>
            <a:prstGeom prst="rect">
              <a:avLst/>
            </a:prstGeom>
          </p:spPr>
        </p:pic>
      </p:grpSp>
    </p:spTree>
    <p:extLst>
      <p:ext uri="{BB962C8B-B14F-4D97-AF65-F5344CB8AC3E}">
        <p14:creationId xmlns:p14="http://schemas.microsoft.com/office/powerpoint/2010/main" val="6731037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3748861" y="830262"/>
            <a:ext cx="7650976" cy="882411"/>
          </a:xfrm>
          <a:prstGeom prst="rect">
            <a:avLst/>
          </a:prstGeom>
          <a:solidFill>
            <a:srgbClr val="FFFFFF"/>
          </a:solidFill>
          <a:ln w="19050" algn="ctr">
            <a:solidFill>
              <a:schemeClr val="accent3"/>
            </a:solidFill>
            <a:miter lim="800000"/>
            <a:headEnd/>
            <a:tailEnd/>
          </a:ln>
          <a:effectLst/>
        </p:spPr>
        <p:txBody>
          <a:bodyPr lIns="373041" tIns="93260" bIns="93260" anchor="ctr"/>
          <a:lstStyle/>
          <a:p>
            <a:r>
              <a:rPr lang="en-US" sz="2000" kern="0" dirty="0">
                <a:solidFill>
                  <a:srgbClr val="505050"/>
                </a:solidFill>
              </a:rPr>
              <a:t>Deliver infrastructure that ensures discoverability &amp; reusability, while making it easy to consume, publish, edit, &amp; archive</a:t>
            </a:r>
          </a:p>
        </p:txBody>
      </p:sp>
      <p:sp>
        <p:nvSpPr>
          <p:cNvPr id="10" name="Rectangle 7"/>
          <p:cNvSpPr>
            <a:spLocks noChangeArrowheads="1"/>
          </p:cNvSpPr>
          <p:nvPr/>
        </p:nvSpPr>
        <p:spPr bwMode="auto">
          <a:xfrm>
            <a:off x="1112837" y="830262"/>
            <a:ext cx="2636023" cy="882411"/>
          </a:xfrm>
          <a:prstGeom prst="rect">
            <a:avLst/>
          </a:prstGeom>
          <a:solidFill>
            <a:schemeClr val="accent3"/>
          </a:solidFill>
          <a:ln w="19050">
            <a:solidFill>
              <a:schemeClr val="accent3"/>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lIns="0" rtlCol="0" anchor="ctr">
            <a:noAutofit/>
          </a:bodyPr>
          <a:lstStyle/>
          <a:p>
            <a:pPr algn="ctr">
              <a:buClr>
                <a:srgbClr val="CC0000"/>
              </a:buClr>
              <a:defRPr/>
            </a:pPr>
            <a:r>
              <a:rPr lang="en-US" sz="3000" kern="0" dirty="0">
                <a:solidFill>
                  <a:srgbClr val="FFFFFF"/>
                </a:solidFill>
              </a:rPr>
              <a:t>Infrastructure</a:t>
            </a:r>
            <a:endParaRPr lang="en-US" sz="3000" kern="0" spc="-70" dirty="0">
              <a:solidFill>
                <a:srgbClr val="FFFFFF"/>
              </a:solidFill>
            </a:endParaRPr>
          </a:p>
        </p:txBody>
      </p:sp>
      <p:sp>
        <p:nvSpPr>
          <p:cNvPr id="11" name="Oval 20"/>
          <p:cNvSpPr>
            <a:spLocks noChangeArrowheads="1"/>
          </p:cNvSpPr>
          <p:nvPr/>
        </p:nvSpPr>
        <p:spPr bwMode="auto">
          <a:xfrm>
            <a:off x="3551237" y="1088587"/>
            <a:ext cx="365760" cy="365760"/>
          </a:xfrm>
          <a:prstGeom prst="ellipse">
            <a:avLst/>
          </a:prstGeom>
          <a:solidFill>
            <a:schemeClr val="bg1"/>
          </a:solidFill>
          <a:ln w="38100" algn="ctr">
            <a:solidFill>
              <a:schemeClr val="accent3"/>
            </a:solidFill>
            <a:round/>
            <a:headEnd/>
            <a:tailEnd/>
          </a:ln>
          <a:effectLst/>
        </p:spPr>
        <p:txBody>
          <a:bodyPr anchor="ctr"/>
          <a:lstStyle/>
          <a:p>
            <a:pPr algn="ctr"/>
            <a:r>
              <a:rPr lang="en-US" sz="1632" dirty="0">
                <a:solidFill>
                  <a:srgbClr val="BA141A"/>
                </a:solidFill>
                <a:latin typeface="Segoe UI Semibold" pitchFamily="34" charset="0"/>
              </a:rPr>
              <a:t>3</a:t>
            </a:r>
          </a:p>
        </p:txBody>
      </p:sp>
      <p:sp>
        <p:nvSpPr>
          <p:cNvPr id="20" name="Rectangle 6"/>
          <p:cNvSpPr>
            <a:spLocks noChangeArrowheads="1"/>
          </p:cNvSpPr>
          <p:nvPr/>
        </p:nvSpPr>
        <p:spPr bwMode="auto">
          <a:xfrm>
            <a:off x="1112838" y="1712672"/>
            <a:ext cx="10287000" cy="4603990"/>
          </a:xfrm>
          <a:prstGeom prst="rect">
            <a:avLst/>
          </a:prstGeom>
          <a:solidFill>
            <a:srgbClr val="FFFFFF"/>
          </a:solidFill>
          <a:ln w="19050" algn="ctr">
            <a:solidFill>
              <a:schemeClr val="accent3"/>
            </a:solidFill>
            <a:miter lim="800000"/>
            <a:headEnd/>
            <a:tailEnd/>
          </a:ln>
          <a:effectLst/>
        </p:spPr>
        <p:txBody>
          <a:bodyPr lIns="373041" tIns="93260" bIns="93260" anchor="ctr"/>
          <a:lstStyle/>
          <a:p>
            <a:pPr marL="0" lvl="2" indent="-233149" defTabSz="587731"/>
            <a:endParaRPr lang="en-US" kern="0" dirty="0">
              <a:solidFill>
                <a:srgbClr val="505050"/>
              </a:solidFill>
            </a:endParaRPr>
          </a:p>
          <a:p>
            <a:pPr marL="0" lvl="2"/>
            <a:r>
              <a:rPr lang="en-US" sz="2400" kern="0" dirty="0" smtClean="0">
                <a:solidFill>
                  <a:srgbClr val="505050"/>
                </a:solidFill>
              </a:rPr>
              <a:t>Basics</a:t>
            </a:r>
            <a:r>
              <a:rPr lang="en-US" sz="1428" kern="0" dirty="0">
                <a:solidFill>
                  <a:srgbClr val="012654"/>
                </a:solidFill>
              </a:rPr>
              <a:t>	</a:t>
            </a:r>
          </a:p>
          <a:p>
            <a:pPr marL="465138" lvl="2" indent="-66675" defTabSz="398463">
              <a:tabLst>
                <a:tab pos="339725" algn="l"/>
              </a:tabLst>
            </a:pPr>
            <a:r>
              <a:rPr lang="en-US" dirty="0">
                <a:solidFill>
                  <a:srgbClr val="505050"/>
                </a:solidFill>
              </a:rPr>
              <a:t>Support consumption across </a:t>
            </a:r>
            <a:r>
              <a:rPr lang="en-US" dirty="0" smtClean="0">
                <a:solidFill>
                  <a:srgbClr val="505050"/>
                </a:solidFill>
              </a:rPr>
              <a:t>multiple devices </a:t>
            </a:r>
            <a:r>
              <a:rPr lang="en-US" dirty="0">
                <a:solidFill>
                  <a:srgbClr val="505050"/>
                </a:solidFill>
              </a:rPr>
              <a:t>(PC, slate, phone)</a:t>
            </a:r>
          </a:p>
          <a:p>
            <a:pPr marL="465138" lvl="2" indent="-66675" defTabSz="398463">
              <a:tabLst>
                <a:tab pos="339725" algn="l"/>
              </a:tabLst>
            </a:pPr>
            <a:r>
              <a:rPr lang="en-US" dirty="0" smtClean="0">
                <a:solidFill>
                  <a:srgbClr val="505050"/>
                </a:solidFill>
              </a:rPr>
              <a:t>SharePoint farm: catalog </a:t>
            </a:r>
            <a:r>
              <a:rPr lang="en-US" dirty="0">
                <a:solidFill>
                  <a:srgbClr val="505050"/>
                </a:solidFill>
              </a:rPr>
              <a:t>&amp; storefront with dynamic </a:t>
            </a:r>
            <a:r>
              <a:rPr lang="en-US" dirty="0" smtClean="0">
                <a:solidFill>
                  <a:srgbClr val="505050"/>
                </a:solidFill>
              </a:rPr>
              <a:t>pages </a:t>
            </a:r>
            <a:endParaRPr lang="en-US" dirty="0">
              <a:solidFill>
                <a:srgbClr val="505050"/>
              </a:solidFill>
            </a:endParaRPr>
          </a:p>
          <a:p>
            <a:pPr marL="465138" lvl="2" indent="-66675" defTabSz="398463">
              <a:tabLst>
                <a:tab pos="339725" algn="l"/>
              </a:tabLst>
            </a:pPr>
            <a:r>
              <a:rPr lang="en-US" dirty="0" smtClean="0">
                <a:solidFill>
                  <a:srgbClr val="505050"/>
                </a:solidFill>
              </a:rPr>
              <a:t>SharePoint </a:t>
            </a:r>
            <a:r>
              <a:rPr lang="en-US" dirty="0">
                <a:solidFill>
                  <a:srgbClr val="505050"/>
                </a:solidFill>
              </a:rPr>
              <a:t>S</a:t>
            </a:r>
            <a:r>
              <a:rPr lang="en-US" dirty="0" smtClean="0">
                <a:solidFill>
                  <a:srgbClr val="505050"/>
                </a:solidFill>
              </a:rPr>
              <a:t>earch </a:t>
            </a:r>
            <a:r>
              <a:rPr lang="en-US" dirty="0">
                <a:solidFill>
                  <a:srgbClr val="505050"/>
                </a:solidFill>
              </a:rPr>
              <a:t>and </a:t>
            </a:r>
            <a:r>
              <a:rPr lang="en-US" dirty="0" smtClean="0">
                <a:solidFill>
                  <a:srgbClr val="505050"/>
                </a:solidFill>
              </a:rPr>
              <a:t>Filter</a:t>
            </a:r>
            <a:endParaRPr lang="en-US" dirty="0">
              <a:solidFill>
                <a:srgbClr val="505050"/>
              </a:solidFill>
            </a:endParaRPr>
          </a:p>
          <a:p>
            <a:pPr marL="465138" lvl="2" indent="-66675" defTabSz="398463">
              <a:tabLst>
                <a:tab pos="339725" algn="l"/>
              </a:tabLst>
            </a:pPr>
            <a:r>
              <a:rPr lang="en-US" dirty="0" smtClean="0">
                <a:solidFill>
                  <a:srgbClr val="505050"/>
                </a:solidFill>
              </a:rPr>
              <a:t>SharePoint Managed Navigation</a:t>
            </a:r>
          </a:p>
          <a:p>
            <a:pPr marL="465138" lvl="2" indent="-66675" defTabSz="398463">
              <a:tabLst>
                <a:tab pos="339725" algn="l"/>
              </a:tabLst>
            </a:pPr>
            <a:r>
              <a:rPr lang="en-US" dirty="0" smtClean="0">
                <a:solidFill>
                  <a:srgbClr val="505050"/>
                </a:solidFill>
              </a:rPr>
              <a:t>SharePoint Recommendations</a:t>
            </a:r>
          </a:p>
          <a:p>
            <a:pPr marL="465138" lvl="2" indent="-66675" defTabSz="398463">
              <a:tabLst>
                <a:tab pos="339725" algn="l"/>
              </a:tabLst>
            </a:pPr>
            <a:r>
              <a:rPr lang="en-US" dirty="0" smtClean="0">
                <a:solidFill>
                  <a:srgbClr val="505050"/>
                </a:solidFill>
              </a:rPr>
              <a:t>Metadata Driven Page</a:t>
            </a:r>
          </a:p>
          <a:p>
            <a:pPr marL="465138" lvl="2" indent="-66675" defTabSz="398463">
              <a:tabLst>
                <a:tab pos="339725" algn="l"/>
              </a:tabLst>
            </a:pPr>
            <a:r>
              <a:rPr lang="en-US" dirty="0" smtClean="0">
                <a:solidFill>
                  <a:srgbClr val="505050"/>
                </a:solidFill>
              </a:rPr>
              <a:t>Video </a:t>
            </a:r>
            <a:r>
              <a:rPr lang="en-US" dirty="0">
                <a:solidFill>
                  <a:srgbClr val="505050"/>
                </a:solidFill>
              </a:rPr>
              <a:t>webparts: share &amp; reuse</a:t>
            </a:r>
          </a:p>
          <a:p>
            <a:pPr marL="465138" lvl="2" indent="-66675" defTabSz="398463">
              <a:tabLst>
                <a:tab pos="339725" algn="l"/>
              </a:tabLst>
            </a:pPr>
            <a:endParaRPr lang="en-US" dirty="0" smtClean="0">
              <a:solidFill>
                <a:srgbClr val="505050"/>
              </a:solidFill>
            </a:endParaRPr>
          </a:p>
          <a:p>
            <a:pPr marL="465138" lvl="2" indent="-66675" defTabSz="398463">
              <a:tabLst>
                <a:tab pos="339725" algn="l"/>
              </a:tabLst>
            </a:pPr>
            <a:endParaRPr lang="en-US" sz="1000" dirty="0">
              <a:solidFill>
                <a:srgbClr val="505050"/>
              </a:solidFill>
            </a:endParaRPr>
          </a:p>
          <a:p>
            <a:r>
              <a:rPr lang="en-US" sz="2400" kern="0" dirty="0" smtClean="0">
                <a:solidFill>
                  <a:srgbClr val="505050"/>
                </a:solidFill>
              </a:rPr>
              <a:t>Publishing</a:t>
            </a:r>
            <a:endParaRPr lang="en-US" sz="2400" kern="0" dirty="0">
              <a:solidFill>
                <a:srgbClr val="505050"/>
              </a:solidFill>
            </a:endParaRPr>
          </a:p>
          <a:p>
            <a:pPr marL="465138" lvl="2" indent="-66675" defTabSz="398463">
              <a:tabLst>
                <a:tab pos="339725" algn="l"/>
              </a:tabLst>
            </a:pPr>
            <a:r>
              <a:rPr lang="en-US" dirty="0" smtClean="0">
                <a:solidFill>
                  <a:srgbClr val="505050"/>
                </a:solidFill>
              </a:rPr>
              <a:t>Required Metadata tags drive </a:t>
            </a:r>
            <a:r>
              <a:rPr lang="en-US" dirty="0">
                <a:solidFill>
                  <a:srgbClr val="505050"/>
                </a:solidFill>
              </a:rPr>
              <a:t>navigation, discovery, relation and reusability</a:t>
            </a:r>
          </a:p>
          <a:p>
            <a:pPr marL="465138" lvl="2" indent="-66675" defTabSz="398463">
              <a:tabLst>
                <a:tab pos="339725" algn="l"/>
              </a:tabLst>
            </a:pPr>
            <a:r>
              <a:rPr lang="en-US" dirty="0" smtClean="0">
                <a:solidFill>
                  <a:srgbClr val="505050"/>
                </a:solidFill>
              </a:rPr>
              <a:t>Auto encoder</a:t>
            </a:r>
          </a:p>
          <a:p>
            <a:pPr marL="465138" lvl="2" indent="-66675" defTabSz="398463">
              <a:tabLst>
                <a:tab pos="339725" algn="l"/>
              </a:tabLst>
            </a:pPr>
            <a:r>
              <a:rPr lang="en-US" dirty="0" smtClean="0">
                <a:solidFill>
                  <a:srgbClr val="505050"/>
                </a:solidFill>
              </a:rPr>
              <a:t>Publisher’s dashboard </a:t>
            </a:r>
          </a:p>
          <a:p>
            <a:pPr marL="465138" lvl="2" indent="-66675" defTabSz="398463">
              <a:tabLst>
                <a:tab pos="339725" algn="l"/>
              </a:tabLst>
            </a:pPr>
            <a:r>
              <a:rPr lang="en-US" dirty="0" smtClean="0">
                <a:solidFill>
                  <a:srgbClr val="505050"/>
                </a:solidFill>
              </a:rPr>
              <a:t>Automatic retirement process</a:t>
            </a:r>
          </a:p>
          <a:p>
            <a:pPr marL="465138" lvl="2" indent="-66675" defTabSz="398463">
              <a:tabLst>
                <a:tab pos="339725" algn="l"/>
              </a:tabLst>
            </a:pPr>
            <a:endParaRPr lang="en-US" sz="1000" dirty="0">
              <a:solidFill>
                <a:srgbClr val="505050"/>
              </a:solidFill>
            </a:endParaRPr>
          </a:p>
          <a:p>
            <a:pPr marL="0" lvl="2" indent="-233149" defTabSz="587731"/>
            <a:r>
              <a:rPr lang="en-US" kern="0" dirty="0">
                <a:solidFill>
                  <a:srgbClr val="505050"/>
                </a:solidFill>
              </a:rPr>
              <a:t>		</a:t>
            </a:r>
            <a:endParaRPr lang="en-US" sz="1428" kern="0" dirty="0">
              <a:solidFill>
                <a:srgbClr val="505050"/>
              </a:solidFill>
            </a:endParaRPr>
          </a:p>
        </p:txBody>
      </p:sp>
      <p:grpSp>
        <p:nvGrpSpPr>
          <p:cNvPr id="40" name="Group 39"/>
          <p:cNvGrpSpPr/>
          <p:nvPr/>
        </p:nvGrpSpPr>
        <p:grpSpPr>
          <a:xfrm>
            <a:off x="6286717" y="2659062"/>
            <a:ext cx="4959279" cy="2099109"/>
            <a:chOff x="6123115" y="3158209"/>
            <a:chExt cx="4668261" cy="1975930"/>
          </a:xfrm>
        </p:grpSpPr>
        <p:cxnSp>
          <p:nvCxnSpPr>
            <p:cNvPr id="41" name="AutoShape 39"/>
            <p:cNvCxnSpPr>
              <a:cxnSpLocks noChangeShapeType="1"/>
            </p:cNvCxnSpPr>
            <p:nvPr/>
          </p:nvCxnSpPr>
          <p:spPr bwMode="auto">
            <a:xfrm flipV="1">
              <a:off x="8300454" y="3331543"/>
              <a:ext cx="1072013" cy="287420"/>
            </a:xfrm>
            <a:prstGeom prst="bentConnector3">
              <a:avLst>
                <a:gd name="adj1" fmla="val 50000"/>
              </a:avLst>
            </a:prstGeom>
            <a:noFill/>
            <a:ln w="28575">
              <a:solidFill>
                <a:schemeClr val="tx1">
                  <a:lumMod val="60000"/>
                  <a:lumOff val="40000"/>
                </a:schemeClr>
              </a:solidFill>
              <a:miter lim="800000"/>
              <a:headEnd/>
              <a:tailEnd type="arrow" w="sm" len="sm"/>
            </a:ln>
            <a:effectLst/>
          </p:spPr>
        </p:cxnSp>
        <p:cxnSp>
          <p:nvCxnSpPr>
            <p:cNvPr id="42" name="AutoShape 41"/>
            <p:cNvCxnSpPr>
              <a:cxnSpLocks noChangeShapeType="1"/>
            </p:cNvCxnSpPr>
            <p:nvPr/>
          </p:nvCxnSpPr>
          <p:spPr bwMode="auto">
            <a:xfrm>
              <a:off x="8300456" y="4398979"/>
              <a:ext cx="1056305" cy="0"/>
            </a:xfrm>
            <a:prstGeom prst="straightConnector1">
              <a:avLst/>
            </a:prstGeom>
            <a:noFill/>
            <a:ln w="28575">
              <a:solidFill>
                <a:schemeClr val="tx1">
                  <a:lumMod val="60000"/>
                  <a:lumOff val="40000"/>
                </a:schemeClr>
              </a:solidFill>
              <a:round/>
              <a:headEnd/>
              <a:tailEnd type="arrow" w="sm" len="sm"/>
            </a:ln>
            <a:effectLst/>
          </p:spPr>
        </p:cxnSp>
        <p:cxnSp>
          <p:nvCxnSpPr>
            <p:cNvPr id="43" name="AutoShape 40"/>
            <p:cNvCxnSpPr>
              <a:cxnSpLocks noChangeShapeType="1"/>
            </p:cNvCxnSpPr>
            <p:nvPr/>
          </p:nvCxnSpPr>
          <p:spPr bwMode="auto">
            <a:xfrm>
              <a:off x="8300454" y="3618961"/>
              <a:ext cx="1072013" cy="209433"/>
            </a:xfrm>
            <a:prstGeom prst="bentConnector3">
              <a:avLst>
                <a:gd name="adj1" fmla="val 50000"/>
              </a:avLst>
            </a:prstGeom>
            <a:noFill/>
            <a:ln w="28575">
              <a:solidFill>
                <a:schemeClr val="tx1">
                  <a:lumMod val="60000"/>
                  <a:lumOff val="40000"/>
                </a:schemeClr>
              </a:solidFill>
              <a:miter lim="800000"/>
              <a:headEnd/>
              <a:tailEnd type="arrow" w="sm" len="sm"/>
            </a:ln>
            <a:effectLst/>
          </p:spPr>
        </p:cxnSp>
        <p:cxnSp>
          <p:nvCxnSpPr>
            <p:cNvPr id="44" name="AutoShape 38"/>
            <p:cNvCxnSpPr>
              <a:cxnSpLocks noChangeShapeType="1"/>
            </p:cNvCxnSpPr>
            <p:nvPr/>
          </p:nvCxnSpPr>
          <p:spPr bwMode="auto">
            <a:xfrm rot="16200000" flipH="1">
              <a:off x="6862581" y="3745653"/>
              <a:ext cx="241279" cy="1065372"/>
            </a:xfrm>
            <a:prstGeom prst="bentConnector2">
              <a:avLst/>
            </a:prstGeom>
            <a:noFill/>
            <a:ln w="28575">
              <a:solidFill>
                <a:schemeClr val="tx1">
                  <a:lumMod val="60000"/>
                  <a:lumOff val="40000"/>
                </a:schemeClr>
              </a:solidFill>
              <a:miter lim="800000"/>
              <a:headEnd/>
              <a:tailEnd type="arrow" w="sm" len="sm"/>
            </a:ln>
            <a:effectLst/>
          </p:spPr>
        </p:cxnSp>
        <p:cxnSp>
          <p:nvCxnSpPr>
            <p:cNvPr id="45" name="AutoShape 37"/>
            <p:cNvCxnSpPr>
              <a:cxnSpLocks noChangeShapeType="1"/>
            </p:cNvCxnSpPr>
            <p:nvPr/>
          </p:nvCxnSpPr>
          <p:spPr bwMode="auto">
            <a:xfrm rot="5400000" flipH="1" flipV="1">
              <a:off x="6845642" y="3200017"/>
              <a:ext cx="275156" cy="1065372"/>
            </a:xfrm>
            <a:prstGeom prst="bentConnector2">
              <a:avLst/>
            </a:prstGeom>
            <a:noFill/>
            <a:ln w="28575">
              <a:solidFill>
                <a:schemeClr val="tx1">
                  <a:lumMod val="60000"/>
                  <a:lumOff val="40000"/>
                </a:schemeClr>
              </a:solidFill>
              <a:miter lim="800000"/>
              <a:headEnd/>
              <a:tailEnd type="arrow" w="sm" len="sm"/>
            </a:ln>
            <a:effectLst/>
          </p:spPr>
        </p:cxnSp>
        <p:sp>
          <p:nvSpPr>
            <p:cNvPr id="46" name="Rectangle 45"/>
            <p:cNvSpPr>
              <a:spLocks noChangeArrowheads="1"/>
            </p:cNvSpPr>
            <p:nvPr/>
          </p:nvSpPr>
          <p:spPr bwMode="auto">
            <a:xfrm>
              <a:off x="6123115" y="3870281"/>
              <a:ext cx="914400" cy="301752"/>
            </a:xfrm>
            <a:prstGeom prst="rect">
              <a:avLst/>
            </a:prstGeom>
            <a:solidFill>
              <a:schemeClr val="accent1"/>
            </a:solidFill>
            <a:ln w="9525">
              <a:solidFill>
                <a:schemeClr val="accent1"/>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Network A</a:t>
              </a:r>
            </a:p>
          </p:txBody>
        </p:sp>
        <p:sp>
          <p:nvSpPr>
            <p:cNvPr id="47" name="Rectangle 46"/>
            <p:cNvSpPr>
              <a:spLocks noChangeArrowheads="1"/>
            </p:cNvSpPr>
            <p:nvPr/>
          </p:nvSpPr>
          <p:spPr bwMode="auto">
            <a:xfrm>
              <a:off x="7539585" y="3451415"/>
              <a:ext cx="914400" cy="301752"/>
            </a:xfrm>
            <a:prstGeom prst="rect">
              <a:avLst/>
            </a:prstGeom>
            <a:solidFill>
              <a:schemeClr val="accent6"/>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Channel A</a:t>
              </a:r>
            </a:p>
          </p:txBody>
        </p:sp>
        <p:sp>
          <p:nvSpPr>
            <p:cNvPr id="48" name="Rectangle 47"/>
            <p:cNvSpPr>
              <a:spLocks noChangeArrowheads="1"/>
            </p:cNvSpPr>
            <p:nvPr/>
          </p:nvSpPr>
          <p:spPr bwMode="auto">
            <a:xfrm>
              <a:off x="7539585" y="4255270"/>
              <a:ext cx="914400" cy="301752"/>
            </a:xfrm>
            <a:prstGeom prst="rect">
              <a:avLst/>
            </a:prstGeom>
            <a:solidFill>
              <a:schemeClr val="accent6"/>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Channel B</a:t>
              </a:r>
            </a:p>
          </p:txBody>
        </p:sp>
        <p:grpSp>
          <p:nvGrpSpPr>
            <p:cNvPr id="49" name="Group 48"/>
            <p:cNvGrpSpPr/>
            <p:nvPr/>
          </p:nvGrpSpPr>
          <p:grpSpPr>
            <a:xfrm>
              <a:off x="8914320" y="4753194"/>
              <a:ext cx="885360" cy="371193"/>
              <a:chOff x="6446005" y="4419600"/>
              <a:chExt cx="1610645" cy="675273"/>
            </a:xfrm>
          </p:grpSpPr>
          <p:sp>
            <p:nvSpPr>
              <p:cNvPr id="66" name="Rectangle 65"/>
              <p:cNvSpPr>
                <a:spLocks noChangeArrowheads="1"/>
              </p:cNvSpPr>
              <p:nvPr/>
            </p:nvSpPr>
            <p:spPr bwMode="auto">
              <a:xfrm>
                <a:off x="6446005" y="44196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100" kern="0" dirty="0" smtClean="0">
                  <a:solidFill>
                    <a:prstClr val="white"/>
                  </a:solidFill>
                </a:endParaRPr>
              </a:p>
            </p:txBody>
          </p:sp>
          <p:sp>
            <p:nvSpPr>
              <p:cNvPr id="67" name="Rectangle 66"/>
              <p:cNvSpPr>
                <a:spLocks noChangeArrowheads="1"/>
              </p:cNvSpPr>
              <p:nvPr/>
            </p:nvSpPr>
            <p:spPr bwMode="auto">
              <a:xfrm>
                <a:off x="6538137" y="44958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100" kern="0" dirty="0" smtClean="0">
                  <a:solidFill>
                    <a:prstClr val="white"/>
                  </a:solidFill>
                </a:endParaRPr>
              </a:p>
            </p:txBody>
          </p:sp>
          <p:sp>
            <p:nvSpPr>
              <p:cNvPr id="68" name="Rectangle 67"/>
              <p:cNvSpPr>
                <a:spLocks noChangeArrowheads="1"/>
              </p:cNvSpPr>
              <p:nvPr/>
            </p:nvSpPr>
            <p:spPr bwMode="auto">
              <a:xfrm>
                <a:off x="6629400" y="45720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Podcasts</a:t>
                </a:r>
              </a:p>
            </p:txBody>
          </p:sp>
        </p:grpSp>
        <p:grpSp>
          <p:nvGrpSpPr>
            <p:cNvPr id="50" name="Group 49"/>
            <p:cNvGrpSpPr/>
            <p:nvPr/>
          </p:nvGrpSpPr>
          <p:grpSpPr>
            <a:xfrm>
              <a:off x="9372468" y="3679808"/>
              <a:ext cx="885360" cy="380946"/>
              <a:chOff x="6446005" y="3429000"/>
              <a:chExt cx="1610645" cy="693016"/>
            </a:xfrm>
          </p:grpSpPr>
          <p:sp>
            <p:nvSpPr>
              <p:cNvPr id="63" name="Rectangle 62"/>
              <p:cNvSpPr>
                <a:spLocks noChangeArrowheads="1"/>
              </p:cNvSpPr>
              <p:nvPr/>
            </p:nvSpPr>
            <p:spPr bwMode="auto">
              <a:xfrm>
                <a:off x="6446005" y="3429000"/>
                <a:ext cx="1427250" cy="522873"/>
              </a:xfrm>
              <a:prstGeom prst="rect">
                <a:avLst/>
              </a:prstGeom>
              <a:solidFill>
                <a:schemeClr val="accent4"/>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Text here</a:t>
                </a:r>
              </a:p>
            </p:txBody>
          </p:sp>
          <p:sp>
            <p:nvSpPr>
              <p:cNvPr id="64" name="Rectangle 63"/>
              <p:cNvSpPr>
                <a:spLocks noChangeArrowheads="1"/>
              </p:cNvSpPr>
              <p:nvPr/>
            </p:nvSpPr>
            <p:spPr bwMode="auto">
              <a:xfrm>
                <a:off x="6538137" y="3505200"/>
                <a:ext cx="1427250" cy="522873"/>
              </a:xfrm>
              <a:prstGeom prst="rect">
                <a:avLst/>
              </a:prstGeom>
              <a:solidFill>
                <a:schemeClr val="accent4"/>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Text here</a:t>
                </a:r>
              </a:p>
            </p:txBody>
          </p:sp>
          <p:sp>
            <p:nvSpPr>
              <p:cNvPr id="65" name="Rectangle 64"/>
              <p:cNvSpPr>
                <a:spLocks noChangeArrowheads="1"/>
              </p:cNvSpPr>
              <p:nvPr/>
            </p:nvSpPr>
            <p:spPr bwMode="auto">
              <a:xfrm>
                <a:off x="6629400" y="3599143"/>
                <a:ext cx="1427250" cy="522873"/>
              </a:xfrm>
              <a:prstGeom prst="rect">
                <a:avLst/>
              </a:prstGeom>
              <a:solidFill>
                <a:schemeClr val="accent4"/>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Webcasts</a:t>
                </a:r>
              </a:p>
            </p:txBody>
          </p:sp>
        </p:grpSp>
        <p:grpSp>
          <p:nvGrpSpPr>
            <p:cNvPr id="51" name="Group 50"/>
            <p:cNvGrpSpPr/>
            <p:nvPr/>
          </p:nvGrpSpPr>
          <p:grpSpPr>
            <a:xfrm>
              <a:off x="9356761" y="4234206"/>
              <a:ext cx="885360" cy="371193"/>
              <a:chOff x="6446005" y="4419600"/>
              <a:chExt cx="1610645" cy="675273"/>
            </a:xfrm>
          </p:grpSpPr>
          <p:sp>
            <p:nvSpPr>
              <p:cNvPr id="60" name="Rectangle 59"/>
              <p:cNvSpPr>
                <a:spLocks noChangeArrowheads="1"/>
              </p:cNvSpPr>
              <p:nvPr/>
            </p:nvSpPr>
            <p:spPr bwMode="auto">
              <a:xfrm>
                <a:off x="6446005" y="44196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100" kern="0" dirty="0" smtClean="0">
                  <a:solidFill>
                    <a:prstClr val="white"/>
                  </a:solidFill>
                </a:endParaRPr>
              </a:p>
            </p:txBody>
          </p:sp>
          <p:sp>
            <p:nvSpPr>
              <p:cNvPr id="61" name="Rectangle 60"/>
              <p:cNvSpPr>
                <a:spLocks noChangeArrowheads="1"/>
              </p:cNvSpPr>
              <p:nvPr/>
            </p:nvSpPr>
            <p:spPr bwMode="auto">
              <a:xfrm>
                <a:off x="6538137" y="44958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100" kern="0" dirty="0" smtClean="0">
                  <a:solidFill>
                    <a:prstClr val="white"/>
                  </a:solidFill>
                </a:endParaRPr>
              </a:p>
            </p:txBody>
          </p:sp>
          <p:sp>
            <p:nvSpPr>
              <p:cNvPr id="62" name="Rectangle 61"/>
              <p:cNvSpPr>
                <a:spLocks noChangeArrowheads="1"/>
              </p:cNvSpPr>
              <p:nvPr/>
            </p:nvSpPr>
            <p:spPr bwMode="auto">
              <a:xfrm>
                <a:off x="6629400" y="45720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Podcasts</a:t>
                </a:r>
              </a:p>
            </p:txBody>
          </p:sp>
        </p:grpSp>
        <p:grpSp>
          <p:nvGrpSpPr>
            <p:cNvPr id="52" name="Group 51"/>
            <p:cNvGrpSpPr/>
            <p:nvPr/>
          </p:nvGrpSpPr>
          <p:grpSpPr>
            <a:xfrm>
              <a:off x="9372468" y="3158209"/>
              <a:ext cx="885360" cy="371193"/>
              <a:chOff x="6446005" y="4419600"/>
              <a:chExt cx="1610645" cy="675273"/>
            </a:xfrm>
          </p:grpSpPr>
          <p:sp>
            <p:nvSpPr>
              <p:cNvPr id="57" name="Rectangle 56"/>
              <p:cNvSpPr>
                <a:spLocks noChangeArrowheads="1"/>
              </p:cNvSpPr>
              <p:nvPr/>
            </p:nvSpPr>
            <p:spPr bwMode="auto">
              <a:xfrm>
                <a:off x="6446005" y="44196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100" kern="0" dirty="0" smtClean="0">
                  <a:solidFill>
                    <a:prstClr val="white"/>
                  </a:solidFill>
                </a:endParaRPr>
              </a:p>
            </p:txBody>
          </p:sp>
          <p:sp>
            <p:nvSpPr>
              <p:cNvPr id="58" name="Rectangle 57"/>
              <p:cNvSpPr>
                <a:spLocks noChangeArrowheads="1"/>
              </p:cNvSpPr>
              <p:nvPr/>
            </p:nvSpPr>
            <p:spPr bwMode="auto">
              <a:xfrm>
                <a:off x="6538137" y="44958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100" kern="0" dirty="0" smtClean="0">
                  <a:solidFill>
                    <a:prstClr val="white"/>
                  </a:solidFill>
                </a:endParaRPr>
              </a:p>
            </p:txBody>
          </p:sp>
          <p:sp>
            <p:nvSpPr>
              <p:cNvPr id="59" name="Rectangle 58"/>
              <p:cNvSpPr>
                <a:spLocks noChangeArrowheads="1"/>
              </p:cNvSpPr>
              <p:nvPr/>
            </p:nvSpPr>
            <p:spPr bwMode="auto">
              <a:xfrm>
                <a:off x="6629400" y="4572000"/>
                <a:ext cx="1427250" cy="522873"/>
              </a:xfrm>
              <a:prstGeom prst="rect">
                <a:avLst/>
              </a:prstGeom>
              <a:solidFill>
                <a:schemeClr val="accent3"/>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Podcasts</a:t>
                </a:r>
              </a:p>
            </p:txBody>
          </p:sp>
        </p:grpSp>
        <p:grpSp>
          <p:nvGrpSpPr>
            <p:cNvPr id="53" name="Group 52"/>
            <p:cNvGrpSpPr/>
            <p:nvPr/>
          </p:nvGrpSpPr>
          <p:grpSpPr>
            <a:xfrm>
              <a:off x="9906016" y="4753193"/>
              <a:ext cx="885360" cy="380946"/>
              <a:chOff x="6446005" y="3429000"/>
              <a:chExt cx="1610645" cy="693016"/>
            </a:xfrm>
          </p:grpSpPr>
          <p:sp>
            <p:nvSpPr>
              <p:cNvPr id="54" name="Rectangle 53"/>
              <p:cNvSpPr>
                <a:spLocks noChangeArrowheads="1"/>
              </p:cNvSpPr>
              <p:nvPr/>
            </p:nvSpPr>
            <p:spPr bwMode="auto">
              <a:xfrm>
                <a:off x="6446005" y="3429000"/>
                <a:ext cx="1427250" cy="522873"/>
              </a:xfrm>
              <a:prstGeom prst="rect">
                <a:avLst/>
              </a:prstGeom>
              <a:solidFill>
                <a:schemeClr val="accent4"/>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Text here</a:t>
                </a:r>
              </a:p>
            </p:txBody>
          </p:sp>
          <p:sp>
            <p:nvSpPr>
              <p:cNvPr id="55" name="Rectangle 54"/>
              <p:cNvSpPr>
                <a:spLocks noChangeArrowheads="1"/>
              </p:cNvSpPr>
              <p:nvPr/>
            </p:nvSpPr>
            <p:spPr bwMode="auto">
              <a:xfrm>
                <a:off x="6538137" y="3505200"/>
                <a:ext cx="1427250" cy="522873"/>
              </a:xfrm>
              <a:prstGeom prst="rect">
                <a:avLst/>
              </a:prstGeom>
              <a:solidFill>
                <a:schemeClr val="accent4"/>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Text here</a:t>
                </a:r>
              </a:p>
            </p:txBody>
          </p:sp>
          <p:sp>
            <p:nvSpPr>
              <p:cNvPr id="56" name="Rectangle 55"/>
              <p:cNvSpPr>
                <a:spLocks noChangeArrowheads="1"/>
              </p:cNvSpPr>
              <p:nvPr/>
            </p:nvSpPr>
            <p:spPr bwMode="auto">
              <a:xfrm>
                <a:off x="6629400" y="3599143"/>
                <a:ext cx="1427250" cy="522873"/>
              </a:xfrm>
              <a:prstGeom prst="rect">
                <a:avLst/>
              </a:prstGeom>
              <a:solidFill>
                <a:schemeClr val="accent4"/>
              </a:solidFill>
              <a:ln w="9525">
                <a:solidFill>
                  <a:schemeClr val="bg1">
                    <a:lumMod val="50000"/>
                  </a:schemeClr>
                </a:solidFill>
                <a:miter lim="800000"/>
                <a:headEnd/>
                <a:tailEnd/>
              </a:ln>
              <a:effectLst/>
            </p:spPr>
            <p:style>
              <a:lnRef idx="3">
                <a:schemeClr val="lt1"/>
              </a:lnRef>
              <a:fillRef idx="1">
                <a:schemeClr val="accent1"/>
              </a:fillRef>
              <a:effectRef idx="1">
                <a:schemeClr val="accent1"/>
              </a:effectRef>
              <a:fontRef idx="minor">
                <a:schemeClr val="lt1"/>
              </a:fontRef>
            </p:style>
            <p:txBody>
              <a:bodyPr wrap="square"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100" kern="0" dirty="0" smtClean="0">
                    <a:solidFill>
                      <a:prstClr val="white"/>
                    </a:solidFill>
                  </a:rPr>
                  <a:t>Webcasts</a:t>
                </a:r>
              </a:p>
            </p:txBody>
          </p:sp>
        </p:grpSp>
      </p:grpSp>
    </p:spTree>
    <p:extLst>
      <p:ext uri="{BB962C8B-B14F-4D97-AF65-F5344CB8AC3E}">
        <p14:creationId xmlns:p14="http://schemas.microsoft.com/office/powerpoint/2010/main" val="32144199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
        <p:nvSpPr>
          <p:cNvPr id="4" name="Text Placeholder 3"/>
          <p:cNvSpPr>
            <a:spLocks noGrp="1"/>
          </p:cNvSpPr>
          <p:nvPr>
            <p:ph type="body" sz="quarter" idx="11"/>
          </p:nvPr>
        </p:nvSpPr>
        <p:spPr>
          <a:xfrm>
            <a:off x="350837" y="1973262"/>
            <a:ext cx="10439400" cy="1988237"/>
          </a:xfrm>
        </p:spPr>
        <p:txBody>
          <a:bodyPr/>
          <a:lstStyle/>
          <a:p>
            <a:r>
              <a:rPr lang="en-US" dirty="0" err="1" smtClean="0"/>
              <a:t>Ludo</a:t>
            </a:r>
            <a:r>
              <a:rPr lang="en-US" dirty="0" smtClean="0"/>
              <a:t> Fourrage, Experience Team</a:t>
            </a:r>
          </a:p>
          <a:p>
            <a:r>
              <a:rPr lang="en-US" dirty="0" smtClean="0"/>
              <a:t>Rhonda Nicholson, Platform PM</a:t>
            </a:r>
          </a:p>
          <a:p>
            <a:r>
              <a:rPr lang="en-US" dirty="0"/>
              <a:t>Sean Squires, IT </a:t>
            </a:r>
            <a:r>
              <a:rPr lang="en-US" dirty="0" smtClean="0"/>
              <a:t>PM</a:t>
            </a:r>
            <a:endParaRPr lang="en-US" dirty="0"/>
          </a:p>
        </p:txBody>
      </p:sp>
    </p:spTree>
    <p:extLst>
      <p:ext uri="{BB962C8B-B14F-4D97-AF65-F5344CB8AC3E}">
        <p14:creationId xmlns:p14="http://schemas.microsoft.com/office/powerpoint/2010/main" val="355179562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Information</a:t>
            </a:r>
            <a:endParaRPr lang="en-US" dirty="0"/>
          </a:p>
        </p:txBody>
      </p:sp>
      <p:sp>
        <p:nvSpPr>
          <p:cNvPr id="3" name="Text Placeholder 2"/>
          <p:cNvSpPr>
            <a:spLocks noGrp="1"/>
          </p:cNvSpPr>
          <p:nvPr>
            <p:ph type="body" sz="quarter" idx="10"/>
          </p:nvPr>
        </p:nvSpPr>
        <p:spPr>
          <a:xfrm>
            <a:off x="274638" y="1212850"/>
            <a:ext cx="11887200" cy="7780592"/>
          </a:xfrm>
        </p:spPr>
        <p:txBody>
          <a:bodyPr/>
          <a:lstStyle/>
          <a:p>
            <a:r>
              <a:rPr lang="en-US" sz="2000" dirty="0" smtClean="0"/>
              <a:t>SharePoint </a:t>
            </a:r>
            <a:r>
              <a:rPr lang="en-US" sz="2000" dirty="0"/>
              <a:t>2013 </a:t>
            </a:r>
            <a:r>
              <a:rPr lang="en-US" sz="2000" dirty="0" smtClean="0"/>
              <a:t>Training for ITPros. </a:t>
            </a:r>
            <a:r>
              <a:rPr lang="en-US" sz="2000" u="sng" dirty="0" smtClean="0">
                <a:hlinkClick r:id="rId2"/>
              </a:rPr>
              <a:t>http</a:t>
            </a:r>
            <a:r>
              <a:rPr lang="en-US" sz="2000" u="sng" dirty="0">
                <a:hlinkClick r:id="rId2"/>
              </a:rPr>
              <a:t>://</a:t>
            </a:r>
            <a:r>
              <a:rPr lang="en-US" sz="2000" u="sng" dirty="0" smtClean="0">
                <a:hlinkClick r:id="rId2"/>
              </a:rPr>
              <a:t>technet.microsoft.com/en-us/sharepoint/fp123606.aspx</a:t>
            </a:r>
            <a:endParaRPr lang="en-US" sz="2000" u="sng" dirty="0" smtClean="0"/>
          </a:p>
          <a:p>
            <a:endParaRPr lang="en-US" sz="2000" u="sng" dirty="0"/>
          </a:p>
          <a:p>
            <a:r>
              <a:rPr lang="en-US" sz="2000" dirty="0" smtClean="0"/>
              <a:t>Best Practices for Developing a Windows 8 App</a:t>
            </a:r>
          </a:p>
          <a:p>
            <a:pPr marL="0" indent="0">
              <a:buNone/>
            </a:pPr>
            <a:r>
              <a:rPr lang="en-US" sz="2000" u="sng" dirty="0">
                <a:hlinkClick r:id="rId3"/>
              </a:rPr>
              <a:t>http://</a:t>
            </a:r>
            <a:r>
              <a:rPr lang="en-US" sz="2000" u="sng" dirty="0" smtClean="0">
                <a:hlinkClick r:id="rId3"/>
              </a:rPr>
              <a:t>msdn.microsoft.com/en-us/library/windows/apps/hh464920.aspx</a:t>
            </a:r>
            <a:endParaRPr lang="en-US" sz="2000" u="sng" dirty="0" smtClean="0"/>
          </a:p>
          <a:p>
            <a:pPr marL="0" indent="0">
              <a:buNone/>
            </a:pPr>
            <a:endParaRPr lang="en-US" sz="2000" u="sng" dirty="0" smtClean="0"/>
          </a:p>
          <a:p>
            <a:r>
              <a:rPr lang="en-US" sz="2000" dirty="0"/>
              <a:t>Design guidelines for a Windows 8 App</a:t>
            </a:r>
          </a:p>
          <a:p>
            <a:pPr marL="0" indent="0">
              <a:buNone/>
            </a:pPr>
            <a:r>
              <a:rPr lang="en-US" sz="2000" u="sng" dirty="0">
                <a:hlinkClick r:id="rId4"/>
              </a:rPr>
              <a:t>http://msdn.microsoft.com/library/windowsphone/develop/hh202906(v=vs.92).</a:t>
            </a:r>
            <a:r>
              <a:rPr lang="en-US" sz="2000" u="sng" dirty="0" smtClean="0">
                <a:hlinkClick r:id="rId4"/>
              </a:rPr>
              <a:t>aspx</a:t>
            </a:r>
            <a:endParaRPr lang="en-US" sz="2000" u="sng" dirty="0" smtClean="0"/>
          </a:p>
          <a:p>
            <a:pPr marL="0" indent="0">
              <a:buNone/>
            </a:pPr>
            <a:endParaRPr lang="en-US" sz="2000" u="sng" dirty="0" smtClean="0"/>
          </a:p>
          <a:p>
            <a:pPr marL="0" indent="0">
              <a:buNone/>
            </a:pPr>
            <a:r>
              <a:rPr lang="en-US" sz="2000" u="sng" dirty="0" smtClean="0"/>
              <a:t>Related </a:t>
            </a:r>
            <a:r>
              <a:rPr lang="en-US" sz="2000" u="sng" smtClean="0"/>
              <a:t>SPC Sessions (grab the videos!)</a:t>
            </a:r>
            <a:endParaRPr lang="en-US" sz="2000" u="sng" dirty="0" smtClean="0"/>
          </a:p>
          <a:p>
            <a:pPr lvl="0"/>
            <a:r>
              <a:rPr lang="en-US" sz="2000" dirty="0"/>
              <a:t>SPC222: Building Great Knowledge Management Portals - Good for things around managed navigation and publishing. Very similar to what we would do with academy.</a:t>
            </a:r>
          </a:p>
          <a:p>
            <a:pPr lvl="0"/>
            <a:r>
              <a:rPr lang="en-US" sz="2000" dirty="0"/>
              <a:t>SPC063: Customizing Search Experiences </a:t>
            </a:r>
            <a:endParaRPr lang="en-US" sz="2000" dirty="0" smtClean="0"/>
          </a:p>
          <a:p>
            <a:pPr lvl="0"/>
            <a:r>
              <a:rPr lang="en-US" sz="2000" dirty="0" smtClean="0"/>
              <a:t>SPC180</a:t>
            </a:r>
            <a:r>
              <a:rPr lang="en-US" sz="2000" dirty="0"/>
              <a:t>: Overview of Search Driven Web Sites and Cross Site Publishing in Depth</a:t>
            </a:r>
          </a:p>
          <a:p>
            <a:pPr lvl="0"/>
            <a:r>
              <a:rPr lang="en-US" sz="2000" dirty="0"/>
              <a:t>SPC262:  What's New with Enterprise Content Management in SharePoint 2013</a:t>
            </a:r>
          </a:p>
          <a:p>
            <a:pPr lvl="0"/>
            <a:r>
              <a:rPr lang="en-US" sz="2000" dirty="0"/>
              <a:t>SPC019:  Best Practices for Designing Websites with SharePoint 2013</a:t>
            </a:r>
          </a:p>
          <a:p>
            <a:pPr lvl="0"/>
            <a:r>
              <a:rPr lang="en-US" sz="2000" dirty="0"/>
              <a:t>SPC143: Making Great Search Based Applications with Query Rules in SharePoint 2013</a:t>
            </a:r>
          </a:p>
          <a:p>
            <a:pPr marL="0" indent="0">
              <a:buNone/>
            </a:pPr>
            <a:endParaRPr lang="en-US" sz="2800" dirty="0"/>
          </a:p>
          <a:p>
            <a:pPr marL="0" indent="0">
              <a:buNone/>
            </a:pPr>
            <a:endParaRPr lang="en-US" sz="2800" dirty="0"/>
          </a:p>
          <a:p>
            <a:endParaRPr lang="en-US" dirty="0"/>
          </a:p>
          <a:p>
            <a:endParaRPr lang="en-US" dirty="0"/>
          </a:p>
        </p:txBody>
      </p:sp>
    </p:spTree>
    <p:extLst>
      <p:ext uri="{BB962C8B-B14F-4D97-AF65-F5344CB8AC3E}">
        <p14:creationId xmlns:p14="http://schemas.microsoft.com/office/powerpoint/2010/main" val="25199204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976922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439862"/>
            <a:ext cx="11887200" cy="4267200"/>
          </a:xfrm>
        </p:spPr>
        <p:txBody>
          <a:bodyPr/>
          <a:lstStyle/>
          <a:p>
            <a:r>
              <a:rPr lang="en-US" dirty="0" smtClean="0"/>
              <a:t>SharePoint Online Simplifies our Phone Experience</a:t>
            </a:r>
            <a:endParaRPr lang="en-US" dirty="0"/>
          </a:p>
        </p:txBody>
      </p:sp>
    </p:spTree>
    <p:extLst>
      <p:ext uri="{BB962C8B-B14F-4D97-AF65-F5344CB8AC3E}">
        <p14:creationId xmlns:p14="http://schemas.microsoft.com/office/powerpoint/2010/main" val="3253283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p:cNvSpPr>
          <p:nvPr/>
        </p:nvSpPr>
        <p:spPr>
          <a:xfrm>
            <a:off x="4667731" y="754062"/>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Overview Academy</a:t>
            </a:r>
            <a:r>
              <a:rPr lang="en-US" sz="2400" dirty="0">
                <a:solidFill>
                  <a:srgbClr val="FFFFFF"/>
                </a:solidFill>
              </a:rPr>
              <a:t> </a:t>
            </a:r>
            <a:r>
              <a:rPr lang="en-US" sz="2400" dirty="0" smtClean="0">
                <a:solidFill>
                  <a:srgbClr val="FFFFFF"/>
                </a:solidFill>
              </a:rPr>
              <a:t>platform </a:t>
            </a:r>
            <a:endParaRPr lang="en-US" sz="2400" dirty="0">
              <a:solidFill>
                <a:srgbClr val="FFFFFF"/>
              </a:solidFill>
            </a:endParaRPr>
          </a:p>
        </p:txBody>
      </p:sp>
      <p:sp>
        <p:nvSpPr>
          <p:cNvPr id="3" name="Rectangle 2"/>
          <p:cNvSpPr>
            <a:spLocks/>
          </p:cNvSpPr>
          <p:nvPr/>
        </p:nvSpPr>
        <p:spPr>
          <a:xfrm>
            <a:off x="7848256" y="754062"/>
            <a:ext cx="3081528" cy="2295144"/>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SharePoint 2013 platform </a:t>
            </a:r>
            <a:r>
              <a:rPr lang="en-US" sz="2400" dirty="0">
                <a:solidFill>
                  <a:srgbClr val="FFFFFF"/>
                </a:solidFill>
              </a:rPr>
              <a:t>a</a:t>
            </a:r>
            <a:r>
              <a:rPr lang="en-US" sz="2400" dirty="0" smtClean="0">
                <a:solidFill>
                  <a:srgbClr val="FFFFFF"/>
                </a:solidFill>
              </a:rPr>
              <a:t>rchitecture &amp; technical </a:t>
            </a:r>
            <a:r>
              <a:rPr lang="en-US" sz="2400" dirty="0">
                <a:solidFill>
                  <a:srgbClr val="FFFFFF"/>
                </a:solidFill>
              </a:rPr>
              <a:t>b</a:t>
            </a:r>
            <a:r>
              <a:rPr lang="en-US" sz="2400" dirty="0" smtClean="0">
                <a:solidFill>
                  <a:srgbClr val="FFFFFF"/>
                </a:solidFill>
              </a:rPr>
              <a:t>est </a:t>
            </a:r>
            <a:r>
              <a:rPr lang="en-US" sz="2400" dirty="0">
                <a:solidFill>
                  <a:srgbClr val="FFFFFF"/>
                </a:solidFill>
              </a:rPr>
              <a:t>p</a:t>
            </a:r>
            <a:r>
              <a:rPr lang="en-US" sz="2400" dirty="0" smtClean="0">
                <a:solidFill>
                  <a:srgbClr val="FFFFFF"/>
                </a:solidFill>
              </a:rPr>
              <a:t>ractices</a:t>
            </a:r>
            <a:endParaRPr lang="en-US" sz="2400" dirty="0">
              <a:solidFill>
                <a:srgbClr val="FFFFFF"/>
              </a:solidFill>
            </a:endParaRPr>
          </a:p>
        </p:txBody>
      </p:sp>
      <p:sp>
        <p:nvSpPr>
          <p:cNvPr id="4" name="Rectangle 3"/>
          <p:cNvSpPr>
            <a:spLocks/>
          </p:cNvSpPr>
          <p:nvPr/>
        </p:nvSpPr>
        <p:spPr>
          <a:xfrm>
            <a:off x="4667731" y="2345118"/>
            <a:ext cx="3081528" cy="2295144"/>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a:solidFill>
                  <a:srgbClr val="FFFFFF"/>
                </a:solidFill>
              </a:rPr>
              <a:t>Demo</a:t>
            </a:r>
          </a:p>
          <a:p>
            <a:r>
              <a:rPr lang="en-US" sz="2400" dirty="0">
                <a:solidFill>
                  <a:srgbClr val="FFFFFF"/>
                </a:solidFill>
              </a:rPr>
              <a:t>Academy </a:t>
            </a:r>
            <a:r>
              <a:rPr lang="en-US" sz="2400" dirty="0" smtClean="0">
                <a:solidFill>
                  <a:srgbClr val="FFFFFF"/>
                </a:solidFill>
              </a:rPr>
              <a:t>today (SP2010)</a:t>
            </a:r>
            <a:endParaRPr lang="en-US" sz="2400" dirty="0">
              <a:solidFill>
                <a:srgbClr val="FFFFFF"/>
              </a:solidFill>
            </a:endParaRPr>
          </a:p>
        </p:txBody>
      </p:sp>
      <p:sp>
        <p:nvSpPr>
          <p:cNvPr id="5" name="Rectangle 4"/>
          <p:cNvSpPr>
            <a:spLocks/>
          </p:cNvSpPr>
          <p:nvPr/>
        </p:nvSpPr>
        <p:spPr>
          <a:xfrm>
            <a:off x="7848256" y="3139453"/>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Demo </a:t>
            </a:r>
          </a:p>
          <a:p>
            <a:r>
              <a:rPr lang="en-US" sz="2400" dirty="0" smtClean="0">
                <a:solidFill>
                  <a:srgbClr val="FFFFFF"/>
                </a:solidFill>
              </a:rPr>
              <a:t>A sneak preview of </a:t>
            </a:r>
          </a:p>
          <a:p>
            <a:r>
              <a:rPr lang="en-US" sz="2400" dirty="0" smtClean="0">
                <a:solidFill>
                  <a:srgbClr val="FFFFFF"/>
                </a:solidFill>
              </a:rPr>
              <a:t>Academy on O365</a:t>
            </a:r>
            <a:endParaRPr lang="en-US" sz="2400" dirty="0">
              <a:solidFill>
                <a:srgbClr val="FFFFFF"/>
              </a:solidFill>
            </a:endParaRPr>
          </a:p>
        </p:txBody>
      </p:sp>
      <p:sp>
        <p:nvSpPr>
          <p:cNvPr id="6" name="Rectangle 5"/>
          <p:cNvSpPr>
            <a:spLocks/>
          </p:cNvSpPr>
          <p:nvPr/>
        </p:nvSpPr>
        <p:spPr>
          <a:xfrm>
            <a:off x="1506350" y="749827"/>
            <a:ext cx="3081528" cy="387586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800" dirty="0" smtClean="0">
                <a:solidFill>
                  <a:srgbClr val="FFFFFF"/>
                </a:solidFill>
              </a:rPr>
              <a:t>Agenda</a:t>
            </a:r>
            <a:endParaRPr lang="en-US" sz="4800" dirty="0">
              <a:solidFill>
                <a:srgbClr val="FFFFFF"/>
              </a:solidFill>
            </a:endParaRPr>
          </a:p>
        </p:txBody>
      </p:sp>
      <p:sp>
        <p:nvSpPr>
          <p:cNvPr id="7" name="Rectangle 6"/>
          <p:cNvSpPr>
            <a:spLocks/>
          </p:cNvSpPr>
          <p:nvPr/>
        </p:nvSpPr>
        <p:spPr>
          <a:xfrm>
            <a:off x="7848256" y="4729714"/>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Q&amp;A</a:t>
            </a:r>
          </a:p>
        </p:txBody>
      </p:sp>
      <p:sp>
        <p:nvSpPr>
          <p:cNvPr id="8" name="Rectangle 7"/>
          <p:cNvSpPr>
            <a:spLocks/>
          </p:cNvSpPr>
          <p:nvPr/>
        </p:nvSpPr>
        <p:spPr>
          <a:xfrm>
            <a:off x="4667731" y="4716462"/>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Best </a:t>
            </a:r>
            <a:r>
              <a:rPr lang="en-US" sz="2400" dirty="0">
                <a:solidFill>
                  <a:srgbClr val="FFFFFF"/>
                </a:solidFill>
              </a:rPr>
              <a:t>business practices</a:t>
            </a:r>
          </a:p>
          <a:p>
            <a:endParaRPr lang="en-US" sz="2400" dirty="0">
              <a:solidFill>
                <a:srgbClr val="FFFFFF"/>
              </a:solidFill>
            </a:endParaRPr>
          </a:p>
        </p:txBody>
      </p:sp>
      <p:sp>
        <p:nvSpPr>
          <p:cNvPr id="10" name="Rectangle 9"/>
          <p:cNvSpPr>
            <a:spLocks/>
          </p:cNvSpPr>
          <p:nvPr/>
        </p:nvSpPr>
        <p:spPr>
          <a:xfrm>
            <a:off x="1487207" y="4716462"/>
            <a:ext cx="3081528" cy="1490472"/>
          </a:xfrm>
          <a:prstGeom prst="rect">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smtClean="0">
                <a:solidFill>
                  <a:srgbClr val="FFFFFF"/>
                </a:solidFill>
              </a:rPr>
              <a:t>History of Academy</a:t>
            </a:r>
            <a:endParaRPr lang="en-US" sz="2400" dirty="0">
              <a:solidFill>
                <a:srgbClr val="FFFFFF"/>
              </a:solidFill>
            </a:endParaRPr>
          </a:p>
        </p:txBody>
      </p:sp>
      <p:sp>
        <p:nvSpPr>
          <p:cNvPr id="9" name="TextBox 8"/>
          <p:cNvSpPr txBox="1"/>
          <p:nvPr/>
        </p:nvSpPr>
        <p:spPr>
          <a:xfrm>
            <a:off x="1487207" y="6392862"/>
            <a:ext cx="9442577"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Tweet it! </a:t>
            </a:r>
            <a:r>
              <a:rPr lang="en-US" sz="1600" dirty="0">
                <a:solidFill>
                  <a:srgbClr val="505050"/>
                </a:solidFill>
              </a:rPr>
              <a:t>Please u</a:t>
            </a:r>
            <a:r>
              <a:rPr lang="en-US" sz="1600" dirty="0" smtClean="0">
                <a:solidFill>
                  <a:srgbClr val="505050"/>
                </a:solidFill>
              </a:rPr>
              <a:t>se #SPC12 and #SPC017 </a:t>
            </a:r>
            <a:r>
              <a:rPr lang="en-US" sz="1600" dirty="0">
                <a:solidFill>
                  <a:srgbClr val="505050"/>
                </a:solidFill>
              </a:rPr>
              <a:t>in your tweets so that people can see your </a:t>
            </a:r>
            <a:r>
              <a:rPr lang="en-US" sz="1600" dirty="0" smtClean="0">
                <a:solidFill>
                  <a:srgbClr val="505050"/>
                </a:solidFill>
              </a:rPr>
              <a:t>comments</a:t>
            </a:r>
            <a:endParaRPr lang="en-US" sz="1600" dirty="0">
              <a:solidFill>
                <a:srgbClr val="505050"/>
              </a:solidFill>
            </a:endParaRPr>
          </a:p>
        </p:txBody>
      </p:sp>
    </p:spTree>
    <p:extLst>
      <p:ext uri="{BB962C8B-B14F-4D97-AF65-F5344CB8AC3E}">
        <p14:creationId xmlns:p14="http://schemas.microsoft.com/office/powerpoint/2010/main" val="344913581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1480" y="228600"/>
            <a:ext cx="11889564" cy="917575"/>
          </a:xfrm>
        </p:spPr>
        <p:txBody>
          <a:bodyPr/>
          <a:lstStyle/>
          <a:p>
            <a:r>
              <a:rPr lang="en-US" sz="4000" dirty="0">
                <a:solidFill>
                  <a:schemeClr val="tx1"/>
                </a:solidFill>
                <a:ea typeface="Segoe UI" pitchFamily="34" charset="0"/>
              </a:rPr>
              <a:t>Phone Windows Phone 7 App</a:t>
            </a:r>
          </a:p>
        </p:txBody>
      </p:sp>
      <p:sp>
        <p:nvSpPr>
          <p:cNvPr id="2" name="Slide Number Placeholder 1"/>
          <p:cNvSpPr>
            <a:spLocks noGrp="1"/>
          </p:cNvSpPr>
          <p:nvPr>
            <p:ph type="sldNum" sz="quarter" idx="4294967295"/>
          </p:nvPr>
        </p:nvSpPr>
        <p:spPr>
          <a:xfrm>
            <a:off x="8462314" y="6621483"/>
            <a:ext cx="2176074" cy="233151"/>
          </a:xfrm>
          <a:prstGeom prst="rect">
            <a:avLst/>
          </a:prstGeom>
        </p:spPr>
        <p:txBody>
          <a:bodyPr/>
          <a:lstStyle/>
          <a:p>
            <a:fld id="{BCD8C1DF-6610-478B-A663-62549456F366}" type="slidenum">
              <a:rPr lang="en-US" smtClean="0">
                <a:solidFill>
                  <a:srgbClr val="505050"/>
                </a:solidFill>
              </a:rPr>
              <a:pPr/>
              <a:t>30</a:t>
            </a:fld>
            <a:endParaRPr lang="en-US">
              <a:solidFill>
                <a:srgbClr val="505050"/>
              </a:solidFill>
            </a:endParaRPr>
          </a:p>
        </p:txBody>
      </p:sp>
      <p:pic>
        <p:nvPicPr>
          <p:cNvPr id="4" name="Picture 3"/>
          <p:cNvPicPr>
            <a:picLocks noChangeAspect="1"/>
          </p:cNvPicPr>
          <p:nvPr/>
        </p:nvPicPr>
        <p:blipFill>
          <a:blip r:embed="rId2"/>
          <a:stretch>
            <a:fillRect/>
          </a:stretch>
        </p:blipFill>
        <p:spPr>
          <a:xfrm>
            <a:off x="256508" y="1447913"/>
            <a:ext cx="9153751" cy="5406721"/>
          </a:xfrm>
          <a:prstGeom prst="rect">
            <a:avLst/>
          </a:prstGeom>
        </p:spPr>
      </p:pic>
      <p:sp>
        <p:nvSpPr>
          <p:cNvPr id="5" name="TextBox 4"/>
          <p:cNvSpPr txBox="1"/>
          <p:nvPr/>
        </p:nvSpPr>
        <p:spPr>
          <a:xfrm>
            <a:off x="8351837" y="1080043"/>
            <a:ext cx="4084638" cy="161890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Phone access for non confidential media is made available with the use of an external Partner SharePoint site and an external streaming server.</a:t>
            </a:r>
          </a:p>
          <a:p>
            <a:pPr>
              <a:lnSpc>
                <a:spcPct val="90000"/>
              </a:lnSpc>
              <a:spcAft>
                <a:spcPts val="600"/>
              </a:spcAft>
            </a:pPr>
            <a:endParaRPr lang="en-US" dirty="0" smtClean="0">
              <a:gradFill>
                <a:gsLst>
                  <a:gs pos="2917">
                    <a:srgbClr val="505050"/>
                  </a:gs>
                  <a:gs pos="30000">
                    <a:srgbClr val="505050"/>
                  </a:gs>
                </a:gsLst>
                <a:lin ang="5400000" scaled="0"/>
              </a:gradFill>
            </a:endParaRPr>
          </a:p>
        </p:txBody>
      </p:sp>
      <p:sp>
        <p:nvSpPr>
          <p:cNvPr id="6" name="Title 2"/>
          <p:cNvSpPr txBox="1">
            <a:spLocks/>
          </p:cNvSpPr>
          <p:nvPr/>
        </p:nvSpPr>
        <p:spPr>
          <a:xfrm>
            <a:off x="411480" y="827087"/>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BA141A"/>
                </a:solidFill>
                <a:ea typeface="Segoe UI" pitchFamily="34" charset="0"/>
              </a:rPr>
              <a:t>Mobile scenario complex with SharePoint on prem</a:t>
            </a:r>
          </a:p>
        </p:txBody>
      </p:sp>
    </p:spTree>
    <p:extLst>
      <p:ext uri="{BB962C8B-B14F-4D97-AF65-F5344CB8AC3E}">
        <p14:creationId xmlns:p14="http://schemas.microsoft.com/office/powerpoint/2010/main" val="3118138127"/>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132979"/>
            <a:ext cx="11889564" cy="917575"/>
          </a:xfrm>
        </p:spPr>
        <p:txBody>
          <a:bodyPr/>
          <a:lstStyle/>
          <a:p>
            <a:r>
              <a:rPr lang="en-US" sz="4000" dirty="0">
                <a:solidFill>
                  <a:schemeClr val="tx1"/>
                </a:solidFill>
                <a:ea typeface="Segoe UI" pitchFamily="34" charset="0"/>
              </a:rPr>
              <a:t>Windows Phone 8 App</a:t>
            </a:r>
          </a:p>
        </p:txBody>
      </p:sp>
      <p:sp>
        <p:nvSpPr>
          <p:cNvPr id="3" name="Slide Number Placeholder 2"/>
          <p:cNvSpPr>
            <a:spLocks noGrp="1"/>
          </p:cNvSpPr>
          <p:nvPr>
            <p:ph type="sldNum" sz="quarter" idx="4294967295"/>
          </p:nvPr>
        </p:nvSpPr>
        <p:spPr>
          <a:xfrm>
            <a:off x="8462314" y="6621483"/>
            <a:ext cx="2176074" cy="233151"/>
          </a:xfrm>
          <a:prstGeom prst="rect">
            <a:avLst/>
          </a:prstGeom>
        </p:spPr>
        <p:txBody>
          <a:bodyPr/>
          <a:lstStyle/>
          <a:p>
            <a:fld id="{BCD8C1DF-6610-478B-A663-62549456F366}" type="slidenum">
              <a:rPr lang="en-US" smtClean="0">
                <a:solidFill>
                  <a:srgbClr val="505050"/>
                </a:solidFill>
              </a:rPr>
              <a:pPr/>
              <a:t>31</a:t>
            </a:fld>
            <a:endParaRPr lang="en-US">
              <a:solidFill>
                <a:srgbClr val="505050"/>
              </a:solidFill>
            </a:endParaRPr>
          </a:p>
        </p:txBody>
      </p:sp>
      <p:pic>
        <p:nvPicPr>
          <p:cNvPr id="4" name="Picture 3"/>
          <p:cNvPicPr>
            <a:picLocks noChangeAspect="1"/>
          </p:cNvPicPr>
          <p:nvPr/>
        </p:nvPicPr>
        <p:blipFill>
          <a:blip r:embed="rId2"/>
          <a:stretch>
            <a:fillRect/>
          </a:stretch>
        </p:blipFill>
        <p:spPr>
          <a:xfrm>
            <a:off x="456796" y="1274021"/>
            <a:ext cx="6904441" cy="5580614"/>
          </a:xfrm>
          <a:prstGeom prst="rect">
            <a:avLst/>
          </a:prstGeom>
        </p:spPr>
      </p:pic>
      <p:sp>
        <p:nvSpPr>
          <p:cNvPr id="6" name="TextBox 5"/>
          <p:cNvSpPr txBox="1"/>
          <p:nvPr/>
        </p:nvSpPr>
        <p:spPr>
          <a:xfrm>
            <a:off x="7894637" y="1212932"/>
            <a:ext cx="4093016" cy="2597634"/>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SharePoint Online enables access for Windows 8 phone more gracefully.</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gradFill>
                  <a:gsLst>
                    <a:gs pos="2917">
                      <a:srgbClr val="505050"/>
                    </a:gs>
                    <a:gs pos="30000">
                      <a:srgbClr val="505050"/>
                    </a:gs>
                  </a:gsLst>
                  <a:lin ang="5400000" scaled="0"/>
                </a:gradFill>
              </a:rPr>
              <a:t>No longer need external SharePoint and duplicate content on external media servers.</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endParaRPr lang="en-US" dirty="0" smtClean="0">
              <a:gradFill>
                <a:gsLst>
                  <a:gs pos="2917">
                    <a:srgbClr val="505050"/>
                  </a:gs>
                  <a:gs pos="30000">
                    <a:srgbClr val="505050"/>
                  </a:gs>
                </a:gsLst>
                <a:lin ang="5400000" scaled="0"/>
              </a:gradFill>
            </a:endParaRPr>
          </a:p>
        </p:txBody>
      </p:sp>
      <p:sp>
        <p:nvSpPr>
          <p:cNvPr id="5" name="Explosion 1 4"/>
          <p:cNvSpPr/>
          <p:nvPr/>
        </p:nvSpPr>
        <p:spPr bwMode="auto">
          <a:xfrm>
            <a:off x="4770437" y="4411662"/>
            <a:ext cx="685800" cy="685800"/>
          </a:xfrm>
          <a:prstGeom prst="irregularSeal1">
            <a:avLst/>
          </a:prstGeom>
          <a:noFill/>
          <a:ln w="190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solidFill>
                  <a:srgbClr val="505050"/>
                </a:solidFill>
              </a:rPr>
              <a:t>DRM</a:t>
            </a:r>
            <a:endParaRPr lang="en-US" sz="1200" dirty="0">
              <a:solidFill>
                <a:srgbClr val="505050"/>
              </a:solidFill>
            </a:endParaRPr>
          </a:p>
        </p:txBody>
      </p:sp>
      <p:sp>
        <p:nvSpPr>
          <p:cNvPr id="7" name="Title 2"/>
          <p:cNvSpPr txBox="1">
            <a:spLocks/>
          </p:cNvSpPr>
          <p:nvPr/>
        </p:nvSpPr>
        <p:spPr>
          <a:xfrm>
            <a:off x="274637" y="703500"/>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800">
                <a:solidFill>
                  <a:srgbClr val="BA141A"/>
                </a:solidFill>
                <a:ea typeface="Segoe UI" pitchFamily="34" charset="0"/>
              </a:rPr>
              <a:t>Mobile scenario simplified with SharePoint Online</a:t>
            </a:r>
          </a:p>
        </p:txBody>
      </p:sp>
    </p:spTree>
    <p:extLst>
      <p:ext uri="{BB962C8B-B14F-4D97-AF65-F5344CB8AC3E}">
        <p14:creationId xmlns:p14="http://schemas.microsoft.com/office/powerpoint/2010/main" val="1892322936"/>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Academy Platform Overview</a:t>
            </a:r>
            <a:endParaRPr lang="en-US" dirty="0"/>
          </a:p>
        </p:txBody>
      </p:sp>
    </p:spTree>
    <p:extLst>
      <p:ext uri="{BB962C8B-B14F-4D97-AF65-F5344CB8AC3E}">
        <p14:creationId xmlns:p14="http://schemas.microsoft.com/office/powerpoint/2010/main" val="41368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7938"/>
            <a:ext cx="11889564" cy="917575"/>
          </a:xfrm>
        </p:spPr>
        <p:txBody>
          <a:bodyPr/>
          <a:lstStyle/>
          <a:p>
            <a:r>
              <a:rPr lang="en-US" sz="4800" dirty="0" smtClean="0">
                <a:solidFill>
                  <a:schemeClr val="tx1"/>
                </a:solidFill>
                <a:ea typeface="Segoe UI" pitchFamily="34" charset="0"/>
              </a:rPr>
              <a:t>Academy: Microsoft’s SharePoint video portal</a:t>
            </a:r>
            <a:endParaRPr lang="en-US" sz="4800" dirty="0">
              <a:solidFill>
                <a:schemeClr val="tx1"/>
              </a:solidFill>
              <a:ea typeface="Segoe UI" pitchFamily="34" charset="0"/>
            </a:endParaRPr>
          </a:p>
        </p:txBody>
      </p:sp>
      <p:sp>
        <p:nvSpPr>
          <p:cNvPr id="4" name="Slide Number Placeholder 3"/>
          <p:cNvSpPr>
            <a:spLocks noGrp="1"/>
          </p:cNvSpPr>
          <p:nvPr>
            <p:ph type="sldNum" sz="quarter" idx="4294967295"/>
          </p:nvPr>
        </p:nvSpPr>
        <p:spPr>
          <a:xfrm>
            <a:off x="9534525" y="6621463"/>
            <a:ext cx="2901950" cy="233362"/>
          </a:xfrm>
          <a:prstGeom prst="rect">
            <a:avLst/>
          </a:prstGeom>
        </p:spPr>
        <p:txBody>
          <a:bodyPr/>
          <a:lstStyle/>
          <a:p>
            <a:fld id="{BCD8C1DF-6610-478B-A663-62549456F366}" type="slidenum">
              <a:rPr lang="en-US" smtClean="0">
                <a:solidFill>
                  <a:srgbClr val="505050"/>
                </a:solidFill>
              </a:rPr>
              <a:pPr/>
              <a:t>5</a:t>
            </a:fld>
            <a:endParaRPr lang="en-US">
              <a:solidFill>
                <a:srgbClr val="505050"/>
              </a:solidFill>
            </a:endParaRPr>
          </a:p>
        </p:txBody>
      </p:sp>
      <p:sp>
        <p:nvSpPr>
          <p:cNvPr id="9" name="Rectangle 8"/>
          <p:cNvSpPr/>
          <p:nvPr/>
        </p:nvSpPr>
        <p:spPr>
          <a:xfrm>
            <a:off x="427037" y="1664112"/>
            <a:ext cx="4267200" cy="5109750"/>
          </a:xfrm>
          <a:prstGeom prst="rect">
            <a:avLst/>
          </a:prstGeom>
          <a:blipFill dpi="0" rotWithShape="1">
            <a:blip r:embed="rId3"/>
            <a:srcRect/>
            <a:tile tx="-2978150" ty="6350" sx="100000" sy="100000" flip="none" algn="tl"/>
          </a:blip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4" name="Rectangle 2"/>
          <p:cNvSpPr txBox="1">
            <a:spLocks noChangeArrowheads="1"/>
          </p:cNvSpPr>
          <p:nvPr/>
        </p:nvSpPr>
        <p:spPr>
          <a:xfrm>
            <a:off x="503238" y="754062"/>
            <a:ext cx="11125200" cy="854886"/>
          </a:xfrm>
          <a:prstGeom prst="rect">
            <a:avLst/>
          </a:prstGeom>
        </p:spPr>
        <p:txBody>
          <a:bodyPr vert="horz" lIns="0" tIns="46630" rIns="0" bIns="46630" rtlCol="0" anchor="ctr">
            <a:noAutofit/>
          </a:bodyPr>
          <a:lstStyle>
            <a:lvl1pPr algn="l" defTabSz="914400" rtl="0" eaLnBrk="1" latinLnBrk="0" hangingPunct="1">
              <a:spcBef>
                <a:spcPct val="0"/>
              </a:spcBef>
              <a:buNone/>
              <a:defRPr sz="3600" kern="1200" spc="-100" baseline="0">
                <a:solidFill>
                  <a:schemeClr val="accent3"/>
                </a:solidFill>
                <a:latin typeface="Segoe UI Light" pitchFamily="34" charset="0"/>
                <a:ea typeface="+mj-ea"/>
                <a:cs typeface="+mj-cs"/>
              </a:defRPr>
            </a:lvl1pPr>
          </a:lstStyle>
          <a:p>
            <a:r>
              <a:rPr lang="en-US" sz="2448" dirty="0">
                <a:solidFill>
                  <a:srgbClr val="BA141A"/>
                </a:solidFill>
                <a:latin typeface="Segoe UI Light"/>
                <a:ea typeface="Segoe UI" pitchFamily="34" charset="0"/>
                <a:cs typeface="Segoe UI" pitchFamily="34" charset="0"/>
              </a:rPr>
              <a:t>Employees create, share &amp; consume rich media content in a social environment across multiple devices</a:t>
            </a:r>
          </a:p>
        </p:txBody>
      </p:sp>
      <p:pic>
        <p:nvPicPr>
          <p:cNvPr id="10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0377755">
            <a:off x="5416575" y="1783640"/>
            <a:ext cx="965910" cy="1794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a:xfrm>
            <a:off x="6664586" y="3324486"/>
            <a:ext cx="3809999" cy="1329595"/>
          </a:xfrm>
        </p:spPr>
        <p:txBody>
          <a:bodyPr/>
          <a:lstStyle/>
          <a:p>
            <a:r>
              <a:rPr lang="en-US" sz="2400" dirty="0">
                <a:solidFill>
                  <a:schemeClr val="accent3"/>
                </a:solidFill>
                <a:ea typeface="Segoe UI" pitchFamily="34" charset="0"/>
                <a:cs typeface="Segoe UI" pitchFamily="34" charset="0"/>
              </a:rPr>
              <a:t>Windows 8 App</a:t>
            </a:r>
          </a:p>
          <a:p>
            <a:r>
              <a:rPr lang="en-US" sz="2400" dirty="0">
                <a:solidFill>
                  <a:schemeClr val="accent3"/>
                </a:solidFill>
                <a:ea typeface="Segoe UI" pitchFamily="34" charset="0"/>
                <a:cs typeface="Segoe UI" pitchFamily="34" charset="0"/>
              </a:rPr>
              <a:t>Windows Phone </a:t>
            </a:r>
            <a:r>
              <a:rPr lang="en-US" sz="2400" dirty="0" smtClean="0">
                <a:solidFill>
                  <a:schemeClr val="accent3"/>
                </a:solidFill>
                <a:ea typeface="Segoe UI" pitchFamily="34" charset="0"/>
                <a:cs typeface="Segoe UI" pitchFamily="34" charset="0"/>
              </a:rPr>
              <a:t>App</a:t>
            </a:r>
            <a:endParaRPr lang="en-US" sz="2400" dirty="0">
              <a:solidFill>
                <a:schemeClr val="accent3"/>
              </a:solidFill>
              <a:ea typeface="Segoe UI" pitchFamily="34" charset="0"/>
              <a:cs typeface="Segoe UI" pitchFamily="34" charset="0"/>
            </a:endParaRPr>
          </a:p>
          <a:p>
            <a:r>
              <a:rPr lang="en-US" sz="2400" dirty="0">
                <a:solidFill>
                  <a:schemeClr val="accent3"/>
                </a:solidFill>
                <a:ea typeface="Segoe UI" pitchFamily="34" charset="0"/>
                <a:cs typeface="Segoe UI" pitchFamily="34" charset="0"/>
              </a:rPr>
              <a:t>SharePoint 2010 Portal</a:t>
            </a:r>
          </a:p>
        </p:txBody>
      </p:sp>
      <p:pic>
        <p:nvPicPr>
          <p:cNvPr id="5" name="Picture 4"/>
          <p:cNvPicPr>
            <a:picLocks noChangeAspect="1"/>
          </p:cNvPicPr>
          <p:nvPr/>
        </p:nvPicPr>
        <p:blipFill>
          <a:blip r:embed="rId5"/>
          <a:stretch>
            <a:fillRect/>
          </a:stretch>
        </p:blipFill>
        <p:spPr>
          <a:xfrm>
            <a:off x="6925177" y="1514667"/>
            <a:ext cx="2273194" cy="1563349"/>
          </a:xfrm>
          <a:prstGeom prst="rect">
            <a:avLst/>
          </a:prstGeom>
        </p:spPr>
      </p:pic>
      <p:sp>
        <p:nvSpPr>
          <p:cNvPr id="11" name="TextBox 10"/>
          <p:cNvSpPr txBox="1"/>
          <p:nvPr/>
        </p:nvSpPr>
        <p:spPr>
          <a:xfrm>
            <a:off x="7454106" y="5353392"/>
            <a:ext cx="3488531" cy="1329595"/>
          </a:xfrm>
          <a:prstGeom prst="rect">
            <a:avLst/>
          </a:prstGeom>
        </p:spPr>
        <p:txBody>
          <a:bodyPr vert="horz" wrap="square" lIns="146304" tIns="91440" rIns="146304" bIns="91440" rtlCol="0">
            <a:spAutoFit/>
          </a:bodyPr>
          <a:lstStyle>
            <a:lvl1pPr marR="0" indent="0" fontAlgn="auto">
              <a:lnSpc>
                <a:spcPct val="90000"/>
              </a:lnSpc>
              <a:spcBef>
                <a:spcPct val="20000"/>
              </a:spcBef>
              <a:spcAft>
                <a:spcPts val="0"/>
              </a:spcAft>
              <a:buClrTx/>
              <a:buSzPct val="90000"/>
              <a:buFont typeface="Arial" pitchFamily="34" charset="0"/>
              <a:buNone/>
              <a:tabLst/>
              <a:defRPr sz="2400" spc="0" baseline="0">
                <a:solidFill>
                  <a:schemeClr val="accent3"/>
                </a:solidFill>
                <a:latin typeface="+mj-lt"/>
                <a:ea typeface="Segoe UI" pitchFamily="34" charset="0"/>
                <a:cs typeface="Segoe UI" pitchFamily="34" charset="0"/>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gs>
                    <a:gs pos="100000">
                      <a:schemeClr val="tx1"/>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dirty="0">
                <a:solidFill>
                  <a:srgbClr val="BA141A"/>
                </a:solidFill>
              </a:rPr>
              <a:t>100K employees</a:t>
            </a:r>
          </a:p>
          <a:p>
            <a:r>
              <a:rPr lang="en-US" dirty="0">
                <a:solidFill>
                  <a:srgbClr val="BA141A"/>
                </a:solidFill>
              </a:rPr>
              <a:t>112 countries</a:t>
            </a:r>
          </a:p>
          <a:p>
            <a:r>
              <a:rPr lang="en-US" dirty="0">
                <a:solidFill>
                  <a:srgbClr val="BA141A"/>
                </a:solidFill>
              </a:rPr>
              <a:t>40% global workforce</a:t>
            </a:r>
          </a:p>
        </p:txBody>
      </p:sp>
      <p:pic>
        <p:nvPicPr>
          <p:cNvPr id="12" name="Picture 11" descr="C:\Users\v-paolot\AppData\Local\Microsoft\Windows\Temporary Internet Files\Content.IE5\0P74JR9D\MC900438062[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989637" y="5353392"/>
            <a:ext cx="1349898" cy="134989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038117" y="1731211"/>
            <a:ext cx="3126086" cy="2435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652407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65087"/>
            <a:ext cx="11889564" cy="917575"/>
          </a:xfrm>
        </p:spPr>
        <p:txBody>
          <a:bodyPr vert="horz" wrap="square" lIns="146304" tIns="91440" rIns="146304" bIns="91440" rtlCol="0" anchor="t">
            <a:noAutofit/>
          </a:bodyPr>
          <a:lstStyle/>
          <a:p>
            <a:r>
              <a:rPr lang="en-US" sz="4800" dirty="0">
                <a:solidFill>
                  <a:schemeClr val="tx1"/>
                </a:solidFill>
                <a:ea typeface="Segoe UI" pitchFamily="34" charset="0"/>
              </a:rPr>
              <a:t>Academy over the years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3277" y="1801368"/>
            <a:ext cx="2782418" cy="2258963"/>
          </a:xfrm>
          <a:prstGeom prst="rect">
            <a:avLst/>
          </a:prstGeom>
        </p:spPr>
      </p:pic>
      <p:pic>
        <p:nvPicPr>
          <p:cNvPr id="5"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81186" y="1768424"/>
            <a:ext cx="2890317" cy="2291907"/>
          </a:xfrm>
          <a:prstGeom prst="rect">
            <a:avLst/>
          </a:prstGeom>
          <a:solidFill>
            <a:srgbClr val="FFFFFF">
              <a:shade val="85000"/>
            </a:srgbClr>
          </a:solidFill>
          <a:ln w="9525">
            <a:solidFill>
              <a:schemeClr val="bg1"/>
            </a:solidFill>
            <a:miter lim="800000"/>
            <a:headEnd/>
            <a:tailEnd/>
          </a:ln>
          <a:effectLst>
            <a:outerShdw blurRad="55000" dist="18000" dir="5400000" algn="tl" rotWithShape="0">
              <a:srgbClr val="000000">
                <a:alpha val="40000"/>
              </a:srgbClr>
            </a:outerShdw>
          </a:effectLst>
          <a:extLst/>
        </p:spPr>
      </p:pic>
      <p:pic>
        <p:nvPicPr>
          <p:cNvPr id="8" name="Picture 7"/>
          <p:cNvPicPr>
            <a:picLocks noChangeAspect="1"/>
          </p:cNvPicPr>
          <p:nvPr/>
        </p:nvPicPr>
        <p:blipFill>
          <a:blip r:embed="rId5"/>
          <a:stretch>
            <a:fillRect/>
          </a:stretch>
        </p:blipFill>
        <p:spPr>
          <a:xfrm>
            <a:off x="185368" y="1800434"/>
            <a:ext cx="2782418" cy="2259898"/>
          </a:xfrm>
          <a:prstGeom prst="rect">
            <a:avLst/>
          </a:prstGeom>
        </p:spPr>
      </p:pic>
      <p:sp>
        <p:nvSpPr>
          <p:cNvPr id="10" name="TextBox 9"/>
          <p:cNvSpPr txBox="1"/>
          <p:nvPr/>
        </p:nvSpPr>
        <p:spPr>
          <a:xfrm>
            <a:off x="185368" y="4002889"/>
            <a:ext cx="2776666" cy="544765"/>
          </a:xfrm>
          <a:prstGeom prst="rect">
            <a:avLst/>
          </a:prstGeom>
          <a:solidFill>
            <a:schemeClr val="bg1">
              <a:lumMod val="75000"/>
            </a:schemeClr>
          </a:solid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First Prototype</a:t>
            </a:r>
          </a:p>
        </p:txBody>
      </p:sp>
      <p:sp>
        <p:nvSpPr>
          <p:cNvPr id="11" name="TextBox 10"/>
          <p:cNvSpPr txBox="1"/>
          <p:nvPr/>
        </p:nvSpPr>
        <p:spPr>
          <a:xfrm>
            <a:off x="3177525" y="4002891"/>
            <a:ext cx="2788170" cy="544765"/>
          </a:xfrm>
          <a:prstGeom prst="rect">
            <a:avLst/>
          </a:prstGeom>
          <a:solidFill>
            <a:schemeClr val="bg1">
              <a:lumMod val="75000"/>
            </a:schemeClr>
          </a:solidFill>
        </p:spPr>
        <p:txBody>
          <a:bodyPr wrap="square" lIns="182880" tIns="146304" rIns="182880" bIns="146304" rtlCol="0">
            <a:spAutoFit/>
          </a:bodyPr>
          <a:lstStyle/>
          <a:p>
            <a:pPr>
              <a:lnSpc>
                <a:spcPct val="90000"/>
              </a:lnSpc>
              <a:spcAft>
                <a:spcPts val="600"/>
              </a:spcAft>
            </a:pPr>
            <a:r>
              <a:rPr lang="en-US" dirty="0">
                <a:gradFill>
                  <a:gsLst>
                    <a:gs pos="2917">
                      <a:srgbClr val="505050"/>
                    </a:gs>
                    <a:gs pos="30000">
                      <a:srgbClr val="505050"/>
                    </a:gs>
                  </a:gsLst>
                  <a:lin ang="5400000" scaled="0"/>
                </a:gradFill>
              </a:rPr>
              <a:t>v</a:t>
            </a:r>
            <a:r>
              <a:rPr lang="en-US" dirty="0" smtClean="0">
                <a:gradFill>
                  <a:gsLst>
                    <a:gs pos="2917">
                      <a:srgbClr val="505050"/>
                    </a:gs>
                    <a:gs pos="30000">
                      <a:srgbClr val="505050"/>
                    </a:gs>
                  </a:gsLst>
                  <a:lin ang="5400000" scaled="0"/>
                </a:gradFill>
              </a:rPr>
              <a:t>1 and v2 </a:t>
            </a:r>
            <a:r>
              <a:rPr lang="en-US" sz="1400" i="1" dirty="0" smtClean="0">
                <a:gradFill>
                  <a:gsLst>
                    <a:gs pos="2917">
                      <a:srgbClr val="505050"/>
                    </a:gs>
                    <a:gs pos="30000">
                      <a:srgbClr val="505050"/>
                    </a:gs>
                  </a:gsLst>
                  <a:lin ang="5400000" scaled="0"/>
                </a:gradFill>
              </a:rPr>
              <a:t>(including “PKS”)</a:t>
            </a:r>
          </a:p>
        </p:txBody>
      </p:sp>
      <p:sp>
        <p:nvSpPr>
          <p:cNvPr id="12" name="TextBox 11"/>
          <p:cNvSpPr txBox="1"/>
          <p:nvPr/>
        </p:nvSpPr>
        <p:spPr>
          <a:xfrm>
            <a:off x="6181186" y="4002890"/>
            <a:ext cx="2890317" cy="544765"/>
          </a:xfrm>
          <a:prstGeom prst="rect">
            <a:avLst/>
          </a:prstGeom>
          <a:solidFill>
            <a:schemeClr val="bg1">
              <a:lumMod val="75000"/>
            </a:schemeClr>
          </a:solid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v3 on SharePoint 2010</a:t>
            </a:r>
          </a:p>
        </p:txBody>
      </p:sp>
      <p:sp>
        <p:nvSpPr>
          <p:cNvPr id="13" name="TextBox 12"/>
          <p:cNvSpPr txBox="1"/>
          <p:nvPr/>
        </p:nvSpPr>
        <p:spPr>
          <a:xfrm>
            <a:off x="9286994" y="4002889"/>
            <a:ext cx="2812845" cy="544765"/>
          </a:xfrm>
          <a:prstGeom prst="rect">
            <a:avLst/>
          </a:prstGeom>
          <a:solidFill>
            <a:schemeClr val="bg1">
              <a:lumMod val="75000"/>
            </a:schemeClr>
          </a:solidFill>
        </p:spPr>
        <p:txBody>
          <a:bodyPr wrap="square" lIns="182880" tIns="146304" rIns="182880" bIns="146304" rtlCol="0">
            <a:spAutoFit/>
          </a:bodyPr>
          <a:lstStyle>
            <a:defPPr>
              <a:defRPr lang="en-US"/>
            </a:defPPr>
            <a:lvl1pPr>
              <a:lnSpc>
                <a:spcPct val="90000"/>
              </a:lnSpc>
              <a:spcAft>
                <a:spcPts val="600"/>
              </a:spcAft>
              <a:defRPr>
                <a:gradFill>
                  <a:gsLst>
                    <a:gs pos="2917">
                      <a:schemeClr val="tx1"/>
                    </a:gs>
                    <a:gs pos="30000">
                      <a:schemeClr val="tx1"/>
                    </a:gs>
                  </a:gsLst>
                  <a:lin ang="5400000" scaled="0"/>
                </a:gradFill>
              </a:defRPr>
            </a:lvl1pPr>
          </a:lstStyle>
          <a:p>
            <a:r>
              <a:rPr lang="en-US" dirty="0">
                <a:gradFill>
                  <a:gsLst>
                    <a:gs pos="2917">
                      <a:srgbClr val="505050"/>
                    </a:gs>
                    <a:gs pos="30000">
                      <a:srgbClr val="505050"/>
                    </a:gs>
                  </a:gsLst>
                  <a:lin ang="5400000" scaled="0"/>
                </a:gradFill>
              </a:rPr>
              <a:t>v4 on SharePoint 2013</a:t>
            </a:r>
          </a:p>
        </p:txBody>
      </p:sp>
      <p:sp>
        <p:nvSpPr>
          <p:cNvPr id="14" name="TextBox 13"/>
          <p:cNvSpPr txBox="1"/>
          <p:nvPr/>
        </p:nvSpPr>
        <p:spPr>
          <a:xfrm>
            <a:off x="1058486" y="1140560"/>
            <a:ext cx="103618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2006</a:t>
            </a:r>
          </a:p>
        </p:txBody>
      </p:sp>
      <p:sp>
        <p:nvSpPr>
          <p:cNvPr id="15" name="TextBox 14"/>
          <p:cNvSpPr txBox="1"/>
          <p:nvPr/>
        </p:nvSpPr>
        <p:spPr>
          <a:xfrm>
            <a:off x="1058486" y="1143850"/>
            <a:ext cx="103618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2006</a:t>
            </a:r>
          </a:p>
        </p:txBody>
      </p:sp>
      <p:sp>
        <p:nvSpPr>
          <p:cNvPr id="16" name="TextBox 15"/>
          <p:cNvSpPr txBox="1"/>
          <p:nvPr/>
        </p:nvSpPr>
        <p:spPr>
          <a:xfrm>
            <a:off x="3661255" y="1128212"/>
            <a:ext cx="182646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2007-2009</a:t>
            </a:r>
          </a:p>
        </p:txBody>
      </p:sp>
      <p:sp>
        <p:nvSpPr>
          <p:cNvPr id="17" name="TextBox 16"/>
          <p:cNvSpPr txBox="1"/>
          <p:nvPr/>
        </p:nvSpPr>
        <p:spPr>
          <a:xfrm>
            <a:off x="7108253" y="1118767"/>
            <a:ext cx="103618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2010</a:t>
            </a:r>
          </a:p>
        </p:txBody>
      </p:sp>
      <p:sp>
        <p:nvSpPr>
          <p:cNvPr id="18" name="TextBox 17"/>
          <p:cNvSpPr txBox="1"/>
          <p:nvPr/>
        </p:nvSpPr>
        <p:spPr>
          <a:xfrm>
            <a:off x="10207507" y="1106454"/>
            <a:ext cx="103618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2013</a:t>
            </a:r>
          </a:p>
        </p:txBody>
      </p:sp>
      <p:sp>
        <p:nvSpPr>
          <p:cNvPr id="19" name="TextBox 18"/>
          <p:cNvSpPr txBox="1"/>
          <p:nvPr/>
        </p:nvSpPr>
        <p:spPr>
          <a:xfrm>
            <a:off x="179595" y="4547767"/>
            <a:ext cx="2782439" cy="2092881"/>
          </a:xfrm>
          <a:prstGeom prst="rect">
            <a:avLst/>
          </a:prstGeom>
          <a:solidFill>
            <a:schemeClr val="accent1"/>
          </a:solidFill>
        </p:spPr>
        <p:txBody>
          <a:bodyPr wrap="square" lIns="182880" tIns="146304" rIns="182880" bIns="146304" rtlCol="0">
            <a:spAutoFit/>
          </a:bodyPr>
          <a:lstStyle/>
          <a:p>
            <a:pPr>
              <a:lnSpc>
                <a:spcPct val="90000"/>
              </a:lnSpc>
              <a:spcAft>
                <a:spcPts val="600"/>
              </a:spcAft>
            </a:pPr>
            <a:r>
              <a:rPr lang="en-US" dirty="0" smtClean="0">
                <a:solidFill>
                  <a:srgbClr val="FFFFFF"/>
                </a:solidFill>
              </a:rPr>
              <a:t>1,200 videos</a:t>
            </a:r>
            <a:endParaRPr lang="en-US" dirty="0">
              <a:solidFill>
                <a:srgbClr val="FFFFFF"/>
              </a:solidFill>
            </a:endParaRPr>
          </a:p>
          <a:p>
            <a:pPr>
              <a:lnSpc>
                <a:spcPct val="90000"/>
              </a:lnSpc>
              <a:spcAft>
                <a:spcPts val="600"/>
              </a:spcAft>
            </a:pPr>
            <a:r>
              <a:rPr lang="en-US" dirty="0" smtClean="0">
                <a:solidFill>
                  <a:srgbClr val="FFFFFF"/>
                </a:solidFill>
              </a:rPr>
              <a:t>12k Users</a:t>
            </a:r>
          </a:p>
          <a:p>
            <a:pPr>
              <a:lnSpc>
                <a:spcPct val="90000"/>
              </a:lnSpc>
              <a:spcAft>
                <a:spcPts val="600"/>
              </a:spcAft>
            </a:pPr>
            <a:r>
              <a:rPr lang="en-US" dirty="0" smtClean="0">
                <a:solidFill>
                  <a:srgbClr val="FFFFFF"/>
                </a:solidFill>
              </a:rPr>
              <a:t>35k downloads</a:t>
            </a:r>
          </a:p>
          <a:p>
            <a:pPr>
              <a:lnSpc>
                <a:spcPct val="90000"/>
              </a:lnSpc>
              <a:spcAft>
                <a:spcPts val="600"/>
              </a:spcAft>
            </a:pPr>
            <a:r>
              <a:rPr lang="en-US" sz="1600" i="1" dirty="0" smtClean="0">
                <a:solidFill>
                  <a:srgbClr val="FFFFFF"/>
                </a:solidFill>
              </a:rPr>
              <a:t>Ratings, WMP, RSS,</a:t>
            </a:r>
          </a:p>
          <a:p>
            <a:pPr>
              <a:lnSpc>
                <a:spcPct val="90000"/>
              </a:lnSpc>
              <a:spcAft>
                <a:spcPts val="600"/>
              </a:spcAft>
            </a:pPr>
            <a:r>
              <a:rPr lang="en-US" sz="1600" i="1" dirty="0" smtClean="0">
                <a:solidFill>
                  <a:srgbClr val="FFFFFF"/>
                </a:solidFill>
              </a:rPr>
              <a:t>Channels, Zune</a:t>
            </a:r>
          </a:p>
          <a:p>
            <a:pPr>
              <a:lnSpc>
                <a:spcPct val="90000"/>
              </a:lnSpc>
              <a:spcAft>
                <a:spcPts val="600"/>
              </a:spcAft>
            </a:pPr>
            <a:r>
              <a:rPr lang="en-US" sz="1600" i="1" dirty="0" smtClean="0">
                <a:solidFill>
                  <a:srgbClr val="FFFFFF"/>
                </a:solidFill>
              </a:rPr>
              <a:t> </a:t>
            </a:r>
          </a:p>
        </p:txBody>
      </p:sp>
      <p:sp>
        <p:nvSpPr>
          <p:cNvPr id="20" name="TextBox 19"/>
          <p:cNvSpPr txBox="1"/>
          <p:nvPr/>
        </p:nvSpPr>
        <p:spPr>
          <a:xfrm>
            <a:off x="3177525" y="4547654"/>
            <a:ext cx="2788170" cy="2092881"/>
          </a:xfrm>
          <a:prstGeom prst="rect">
            <a:avLst/>
          </a:prstGeom>
          <a:solidFill>
            <a:schemeClr val="accent1"/>
          </a:solidFill>
        </p:spPr>
        <p:txBody>
          <a:bodyPr wrap="square" lIns="182880" tIns="146304" rIns="182880" bIns="146304" rtlCol="0">
            <a:spAutoFit/>
          </a:bodyPr>
          <a:lstStyle/>
          <a:p>
            <a:pPr>
              <a:lnSpc>
                <a:spcPct val="90000"/>
              </a:lnSpc>
              <a:spcAft>
                <a:spcPts val="600"/>
              </a:spcAft>
            </a:pPr>
            <a:r>
              <a:rPr lang="en-US" dirty="0" smtClean="0">
                <a:solidFill>
                  <a:srgbClr val="FFFFFF"/>
                </a:solidFill>
              </a:rPr>
              <a:t>8893 videos</a:t>
            </a:r>
            <a:endParaRPr lang="en-US" dirty="0">
              <a:solidFill>
                <a:srgbClr val="FFFFFF"/>
              </a:solidFill>
            </a:endParaRPr>
          </a:p>
          <a:p>
            <a:pPr>
              <a:lnSpc>
                <a:spcPct val="90000"/>
              </a:lnSpc>
              <a:spcAft>
                <a:spcPts val="600"/>
              </a:spcAft>
            </a:pPr>
            <a:r>
              <a:rPr lang="en-US" dirty="0" smtClean="0">
                <a:solidFill>
                  <a:srgbClr val="FFFFFF"/>
                </a:solidFill>
              </a:rPr>
              <a:t>47k Users</a:t>
            </a:r>
          </a:p>
          <a:p>
            <a:pPr>
              <a:lnSpc>
                <a:spcPct val="90000"/>
              </a:lnSpc>
              <a:spcAft>
                <a:spcPts val="600"/>
              </a:spcAft>
            </a:pPr>
            <a:r>
              <a:rPr lang="en-US" dirty="0" smtClean="0">
                <a:solidFill>
                  <a:srgbClr val="FFFFFF"/>
                </a:solidFill>
              </a:rPr>
              <a:t>930k downloads</a:t>
            </a:r>
          </a:p>
          <a:p>
            <a:pPr>
              <a:lnSpc>
                <a:spcPct val="90000"/>
              </a:lnSpc>
              <a:spcAft>
                <a:spcPts val="600"/>
              </a:spcAft>
            </a:pPr>
            <a:r>
              <a:rPr lang="en-US" sz="1600" i="1" dirty="0" smtClean="0">
                <a:solidFill>
                  <a:srgbClr val="FFFFFF"/>
                </a:solidFill>
              </a:rPr>
              <a:t>Tag cloud, Silverlight</a:t>
            </a:r>
          </a:p>
          <a:p>
            <a:pPr>
              <a:lnSpc>
                <a:spcPct val="90000"/>
              </a:lnSpc>
              <a:spcAft>
                <a:spcPts val="600"/>
              </a:spcAft>
            </a:pPr>
            <a:r>
              <a:rPr lang="en-US" sz="1600" i="1" dirty="0" smtClean="0">
                <a:solidFill>
                  <a:srgbClr val="FFFFFF"/>
                </a:solidFill>
              </a:rPr>
              <a:t>Robust upload, Server-side</a:t>
            </a:r>
          </a:p>
          <a:p>
            <a:pPr>
              <a:lnSpc>
                <a:spcPct val="90000"/>
              </a:lnSpc>
              <a:spcAft>
                <a:spcPts val="600"/>
              </a:spcAft>
            </a:pPr>
            <a:r>
              <a:rPr lang="en-US" sz="1600" i="1" dirty="0" smtClean="0">
                <a:solidFill>
                  <a:srgbClr val="FFFFFF"/>
                </a:solidFill>
              </a:rPr>
              <a:t>encoding</a:t>
            </a:r>
          </a:p>
        </p:txBody>
      </p:sp>
      <p:sp>
        <p:nvSpPr>
          <p:cNvPr id="21" name="TextBox 20"/>
          <p:cNvSpPr txBox="1"/>
          <p:nvPr/>
        </p:nvSpPr>
        <p:spPr>
          <a:xfrm>
            <a:off x="6181186" y="4547654"/>
            <a:ext cx="2890317" cy="2086725"/>
          </a:xfrm>
          <a:prstGeom prst="rect">
            <a:avLst/>
          </a:prstGeom>
          <a:solidFill>
            <a:schemeClr val="accent1"/>
          </a:solidFill>
        </p:spPr>
        <p:txBody>
          <a:bodyPr wrap="square" lIns="182880" tIns="146304" rIns="182880" bIns="82296" rtlCol="0">
            <a:spAutoFit/>
          </a:bodyPr>
          <a:lstStyle/>
          <a:p>
            <a:pPr>
              <a:lnSpc>
                <a:spcPct val="90000"/>
              </a:lnSpc>
              <a:spcAft>
                <a:spcPts val="600"/>
              </a:spcAft>
            </a:pPr>
            <a:r>
              <a:rPr lang="en-US" dirty="0" smtClean="0">
                <a:solidFill>
                  <a:srgbClr val="FFFFFF"/>
                </a:solidFill>
              </a:rPr>
              <a:t>14.7k videos</a:t>
            </a:r>
            <a:endParaRPr lang="en-US" dirty="0">
              <a:solidFill>
                <a:srgbClr val="FFFFFF"/>
              </a:solidFill>
            </a:endParaRPr>
          </a:p>
          <a:p>
            <a:pPr>
              <a:lnSpc>
                <a:spcPct val="90000"/>
              </a:lnSpc>
              <a:spcAft>
                <a:spcPts val="600"/>
              </a:spcAft>
            </a:pPr>
            <a:r>
              <a:rPr lang="en-US" dirty="0">
                <a:solidFill>
                  <a:srgbClr val="FFFFFF"/>
                </a:solidFill>
              </a:rPr>
              <a:t>8</a:t>
            </a:r>
            <a:r>
              <a:rPr lang="en-US" dirty="0" smtClean="0">
                <a:solidFill>
                  <a:srgbClr val="FFFFFF"/>
                </a:solidFill>
              </a:rPr>
              <a:t>0k Users</a:t>
            </a:r>
          </a:p>
          <a:p>
            <a:pPr>
              <a:lnSpc>
                <a:spcPct val="90000"/>
              </a:lnSpc>
              <a:spcAft>
                <a:spcPts val="600"/>
              </a:spcAft>
            </a:pPr>
            <a:r>
              <a:rPr lang="en-US" dirty="0" smtClean="0">
                <a:solidFill>
                  <a:srgbClr val="FFFFFF"/>
                </a:solidFill>
              </a:rPr>
              <a:t>870K downloads</a:t>
            </a:r>
          </a:p>
          <a:p>
            <a:pPr>
              <a:lnSpc>
                <a:spcPct val="90000"/>
              </a:lnSpc>
              <a:spcAft>
                <a:spcPts val="600"/>
              </a:spcAft>
            </a:pPr>
            <a:r>
              <a:rPr lang="en-US" sz="1600" i="1" dirty="0" smtClean="0">
                <a:solidFill>
                  <a:srgbClr val="FFFFFF"/>
                </a:solidFill>
              </a:rPr>
              <a:t>Demos, Live Events Streaming, Event calendaring, Rich reporting/BI</a:t>
            </a:r>
          </a:p>
        </p:txBody>
      </p:sp>
      <p:sp>
        <p:nvSpPr>
          <p:cNvPr id="22" name="TextBox 21"/>
          <p:cNvSpPr txBox="1"/>
          <p:nvPr/>
        </p:nvSpPr>
        <p:spPr>
          <a:xfrm>
            <a:off x="9286994" y="4547654"/>
            <a:ext cx="2812845" cy="2092881"/>
          </a:xfrm>
          <a:prstGeom prst="rect">
            <a:avLst/>
          </a:prstGeom>
          <a:solidFill>
            <a:schemeClr val="accent1"/>
          </a:solidFill>
        </p:spPr>
        <p:txBody>
          <a:bodyPr wrap="square" lIns="182880" tIns="146304" rIns="182880" bIns="146304" rtlCol="0">
            <a:spAutoFit/>
          </a:bodyPr>
          <a:lstStyle/>
          <a:p>
            <a:pPr>
              <a:lnSpc>
                <a:spcPct val="90000"/>
              </a:lnSpc>
              <a:spcAft>
                <a:spcPts val="600"/>
              </a:spcAft>
            </a:pPr>
            <a:r>
              <a:rPr lang="en-US" dirty="0" smtClean="0">
                <a:solidFill>
                  <a:srgbClr val="FFFFFF"/>
                </a:solidFill>
              </a:rPr>
              <a:t>30k videos</a:t>
            </a:r>
            <a:endParaRPr lang="en-US" dirty="0">
              <a:solidFill>
                <a:srgbClr val="FFFFFF"/>
              </a:solidFill>
            </a:endParaRPr>
          </a:p>
          <a:p>
            <a:pPr>
              <a:lnSpc>
                <a:spcPct val="90000"/>
              </a:lnSpc>
              <a:spcAft>
                <a:spcPts val="600"/>
              </a:spcAft>
            </a:pPr>
            <a:r>
              <a:rPr lang="en-US" dirty="0" smtClean="0">
                <a:solidFill>
                  <a:srgbClr val="FFFFFF"/>
                </a:solidFill>
              </a:rPr>
              <a:t>95k Users</a:t>
            </a:r>
          </a:p>
          <a:p>
            <a:pPr>
              <a:lnSpc>
                <a:spcPct val="90000"/>
              </a:lnSpc>
              <a:spcAft>
                <a:spcPts val="600"/>
              </a:spcAft>
            </a:pPr>
            <a:r>
              <a:rPr lang="en-US" dirty="0" smtClean="0">
                <a:solidFill>
                  <a:srgbClr val="FFFFFF"/>
                </a:solidFill>
              </a:rPr>
              <a:t>1.5M downloads</a:t>
            </a:r>
          </a:p>
          <a:p>
            <a:pPr>
              <a:lnSpc>
                <a:spcPct val="90000"/>
              </a:lnSpc>
              <a:spcAft>
                <a:spcPts val="600"/>
              </a:spcAft>
            </a:pPr>
            <a:r>
              <a:rPr lang="en-US" sz="1600" i="1" dirty="0" smtClean="0">
                <a:solidFill>
                  <a:srgbClr val="FFFFFF"/>
                </a:solidFill>
              </a:rPr>
              <a:t>Azure streaming, DRM,</a:t>
            </a:r>
          </a:p>
          <a:p>
            <a:pPr>
              <a:lnSpc>
                <a:spcPct val="90000"/>
              </a:lnSpc>
              <a:spcAft>
                <a:spcPts val="600"/>
              </a:spcAft>
            </a:pPr>
            <a:r>
              <a:rPr lang="en-US" sz="1600" i="1" dirty="0" smtClean="0">
                <a:solidFill>
                  <a:srgbClr val="FFFFFF"/>
                </a:solidFill>
              </a:rPr>
              <a:t>Social w/ Yammer</a:t>
            </a:r>
          </a:p>
          <a:p>
            <a:pPr>
              <a:lnSpc>
                <a:spcPct val="90000"/>
              </a:lnSpc>
              <a:spcAft>
                <a:spcPts val="600"/>
              </a:spcAft>
            </a:pPr>
            <a:endParaRPr lang="en-US" sz="1600" i="1" dirty="0" smtClean="0">
              <a:solidFill>
                <a:srgbClr val="FFFFFF"/>
              </a:solidFill>
            </a:endParaRPr>
          </a:p>
        </p:txBody>
      </p:sp>
      <p:pic>
        <p:nvPicPr>
          <p:cNvPr id="24" name="Picture 23"/>
          <p:cNvPicPr>
            <a:picLocks noChangeAspect="1"/>
          </p:cNvPicPr>
          <p:nvPr/>
        </p:nvPicPr>
        <p:blipFill>
          <a:blip r:embed="rId6"/>
          <a:stretch>
            <a:fillRect/>
          </a:stretch>
        </p:blipFill>
        <p:spPr>
          <a:xfrm>
            <a:off x="9276513" y="1756076"/>
            <a:ext cx="2831051" cy="2274596"/>
          </a:xfrm>
          <a:prstGeom prst="rect">
            <a:avLst/>
          </a:prstGeom>
        </p:spPr>
      </p:pic>
    </p:spTree>
    <p:extLst>
      <p:ext uri="{BB962C8B-B14F-4D97-AF65-F5344CB8AC3E}">
        <p14:creationId xmlns:p14="http://schemas.microsoft.com/office/powerpoint/2010/main" val="12517691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0836" y="68262"/>
            <a:ext cx="11045669" cy="652822"/>
          </a:xfrm>
        </p:spPr>
        <p:txBody>
          <a:bodyPr/>
          <a:lstStyle/>
          <a:p>
            <a:r>
              <a:rPr lang="en-US" sz="4000" dirty="0">
                <a:solidFill>
                  <a:schemeClr val="tx1"/>
                </a:solidFill>
                <a:ea typeface="Segoe UI" pitchFamily="34" charset="0"/>
              </a:rPr>
              <a:t>Broad Enterprise Reach with Rapid YOY Growth</a:t>
            </a:r>
          </a:p>
        </p:txBody>
      </p:sp>
      <p:sp>
        <p:nvSpPr>
          <p:cNvPr id="5" name="Slide Number Placeholder 3"/>
          <p:cNvSpPr txBox="1">
            <a:spLocks/>
          </p:cNvSpPr>
          <p:nvPr/>
        </p:nvSpPr>
        <p:spPr>
          <a:xfrm>
            <a:off x="8462314" y="6232898"/>
            <a:ext cx="2176074" cy="23315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777EB7E-3C84-4DC8-BC65-B9675A7009BB}" type="slidenum">
              <a:rPr lang="en-US" sz="1836">
                <a:gradFill>
                  <a:gsLst>
                    <a:gs pos="0">
                      <a:srgbClr val="FFFFFF"/>
                    </a:gs>
                    <a:gs pos="100000">
                      <a:srgbClr val="FFFFFF"/>
                    </a:gs>
                  </a:gsLst>
                  <a:lin ang="5400000" scaled="0"/>
                </a:gradFill>
              </a:rPr>
              <a:pPr/>
              <a:t>7</a:t>
            </a:fld>
            <a:endParaRPr lang="en-US" sz="1836" dirty="0">
              <a:gradFill>
                <a:gsLst>
                  <a:gs pos="0">
                    <a:srgbClr val="FFFFFF"/>
                  </a:gs>
                  <a:gs pos="100000">
                    <a:srgbClr val="FFFFFF"/>
                  </a:gs>
                </a:gsLst>
                <a:lin ang="5400000" scaled="0"/>
              </a:gradFill>
            </a:endParaRPr>
          </a:p>
        </p:txBody>
      </p:sp>
      <p:sp>
        <p:nvSpPr>
          <p:cNvPr id="10" name="TextBox 9"/>
          <p:cNvSpPr txBox="1"/>
          <p:nvPr/>
        </p:nvSpPr>
        <p:spPr>
          <a:xfrm>
            <a:off x="374175" y="758542"/>
            <a:ext cx="11022330" cy="469039"/>
          </a:xfrm>
          <a:prstGeom prst="rect">
            <a:avLst/>
          </a:prstGeom>
          <a:noFill/>
        </p:spPr>
        <p:txBody>
          <a:bodyPr wrap="square" rtlCol="0">
            <a:spAutoFit/>
          </a:bodyPr>
          <a:lstStyle/>
          <a:p>
            <a:pPr>
              <a:defRPr/>
            </a:pPr>
            <a:r>
              <a:rPr lang="en-US" sz="2448" spc="-102" dirty="0" smtClean="0">
                <a:solidFill>
                  <a:srgbClr val="BA141A"/>
                </a:solidFill>
                <a:latin typeface="Segoe UI Light"/>
                <a:ea typeface="Segoe UI" pitchFamily="34" charset="0"/>
                <a:cs typeface="Segoe UI" pitchFamily="34" charset="0"/>
              </a:rPr>
              <a:t>95k Microsoft employees downloaded (or viewed) 868,863 videos &amp; live streams </a:t>
            </a:r>
            <a:r>
              <a:rPr lang="en-US" sz="2448" spc="-102" dirty="0">
                <a:solidFill>
                  <a:srgbClr val="BA141A"/>
                </a:solidFill>
                <a:latin typeface="Segoe UI Light"/>
                <a:ea typeface="Segoe UI" pitchFamily="34" charset="0"/>
                <a:cs typeface="Segoe UI" pitchFamily="34" charset="0"/>
              </a:rPr>
              <a:t>in </a:t>
            </a:r>
            <a:r>
              <a:rPr lang="en-US" sz="2448" spc="-102" dirty="0" smtClean="0">
                <a:solidFill>
                  <a:srgbClr val="BA141A"/>
                </a:solidFill>
                <a:latin typeface="Segoe UI Light"/>
                <a:ea typeface="Segoe UI" pitchFamily="34" charset="0"/>
                <a:cs typeface="Segoe UI" pitchFamily="34" charset="0"/>
              </a:rPr>
              <a:t>FY12</a:t>
            </a:r>
            <a:endParaRPr lang="en-US" sz="2448" spc="-102" dirty="0">
              <a:solidFill>
                <a:srgbClr val="BA141A"/>
              </a:solidFill>
              <a:latin typeface="Segoe UI Light"/>
              <a:ea typeface="Segoe UI" pitchFamily="34" charset="0"/>
              <a:cs typeface="Segoe UI" pitchFamily="34" charset="0"/>
            </a:endParaRPr>
          </a:p>
        </p:txBody>
      </p:sp>
      <p:sp>
        <p:nvSpPr>
          <p:cNvPr id="21" name="Content Placeholder 2"/>
          <p:cNvSpPr txBox="1">
            <a:spLocks/>
          </p:cNvSpPr>
          <p:nvPr/>
        </p:nvSpPr>
        <p:spPr>
          <a:xfrm>
            <a:off x="12747345" y="6295072"/>
            <a:ext cx="2896454" cy="3264112"/>
          </a:xfrm>
          <a:prstGeom prst="rect">
            <a:avLst/>
          </a:prstGeom>
        </p:spPr>
        <p:txBody>
          <a:bodyPr>
            <a:normAutofit/>
          </a:bodyPr>
          <a:lstStyle>
            <a:lvl1pPr marL="342900" indent="-342900" algn="l" defTabSz="914400" rtl="0" eaLnBrk="1" latinLnBrk="0" hangingPunct="1">
              <a:spcBef>
                <a:spcPct val="20000"/>
              </a:spcBef>
              <a:buClr>
                <a:schemeClr val="tx2"/>
              </a:buClr>
              <a:buSzPct val="90000"/>
              <a:buFont typeface="Arial" pitchFamily="34" charset="0"/>
              <a:buChar char="•"/>
              <a:defRPr sz="2400" kern="1200" spc="-70" baseline="0">
                <a:solidFill>
                  <a:schemeClr val="tx2"/>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tx2"/>
              </a:buClr>
              <a:buSzPct val="90000"/>
              <a:buFont typeface="Arial" pitchFamily="34" charset="0"/>
              <a:buChar char="–"/>
              <a:defRPr sz="2000" kern="1200" spc="-70" baseline="0">
                <a:solidFill>
                  <a:schemeClr val="tx2"/>
                </a:solidFill>
                <a:latin typeface="+mn-lt"/>
                <a:ea typeface="+mn-ea"/>
                <a:cs typeface="+mn-cs"/>
              </a:defRPr>
            </a:lvl2pPr>
            <a:lvl3pPr marL="1143000" indent="-228600" algn="l" defTabSz="914400" rtl="0" eaLnBrk="1" latinLnBrk="0" hangingPunct="1">
              <a:spcBef>
                <a:spcPct val="20000"/>
              </a:spcBef>
              <a:buClr>
                <a:schemeClr val="tx2"/>
              </a:buClr>
              <a:buSzPct val="90000"/>
              <a:buFont typeface="Arial" pitchFamily="34" charset="0"/>
              <a:buChar char="•"/>
              <a:defRPr sz="1800" kern="1200" spc="-70" baseline="0">
                <a:solidFill>
                  <a:schemeClr val="tx2"/>
                </a:solidFill>
                <a:latin typeface="+mn-lt"/>
                <a:ea typeface="+mn-ea"/>
                <a:cs typeface="+mn-cs"/>
              </a:defRPr>
            </a:lvl3pPr>
            <a:lvl4pPr marL="1600200" indent="-228600" algn="l" defTabSz="914400" rtl="0" eaLnBrk="1" latinLnBrk="0" hangingPunct="1">
              <a:spcBef>
                <a:spcPct val="20000"/>
              </a:spcBef>
              <a:buClr>
                <a:schemeClr val="tx2"/>
              </a:buClr>
              <a:buSzPct val="90000"/>
              <a:buFont typeface="Arial" pitchFamily="34" charset="0"/>
              <a:buChar char="–"/>
              <a:defRPr sz="1800" kern="1200" spc="-70" baseline="0">
                <a:solidFill>
                  <a:schemeClr val="tx2"/>
                </a:solidFill>
                <a:latin typeface="+mn-lt"/>
                <a:ea typeface="+mn-ea"/>
                <a:cs typeface="+mn-cs"/>
              </a:defRPr>
            </a:lvl4pPr>
            <a:lvl5pPr marL="2057400" indent="-228600" algn="l" defTabSz="914400" rtl="0" eaLnBrk="1" latinLnBrk="0" hangingPunct="1">
              <a:spcBef>
                <a:spcPct val="20000"/>
              </a:spcBef>
              <a:buClr>
                <a:schemeClr val="tx2"/>
              </a:buClr>
              <a:buSzPct val="90000"/>
              <a:buFont typeface="Arial" pitchFamily="34" charset="0"/>
              <a:buChar char="»"/>
              <a:defRPr sz="1600" kern="1200" spc="-7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Clr>
                <a:srgbClr val="012654"/>
              </a:buClr>
            </a:pPr>
            <a:endParaRPr lang="en-US" sz="1632" dirty="0">
              <a:solidFill>
                <a:srgbClr val="012654"/>
              </a:solidFill>
            </a:endParaRPr>
          </a:p>
        </p:txBody>
      </p:sp>
      <p:graphicFrame>
        <p:nvGraphicFramePr>
          <p:cNvPr id="20" name="Chart 19"/>
          <p:cNvGraphicFramePr>
            <a:graphicFrameLocks/>
          </p:cNvGraphicFramePr>
          <p:nvPr>
            <p:extLst/>
          </p:nvPr>
        </p:nvGraphicFramePr>
        <p:xfrm>
          <a:off x="6599237" y="1668462"/>
          <a:ext cx="5591444" cy="381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Chart 23"/>
          <p:cNvGraphicFramePr>
            <a:graphicFrameLocks/>
          </p:cNvGraphicFramePr>
          <p:nvPr>
            <p:extLst/>
          </p:nvPr>
        </p:nvGraphicFramePr>
        <p:xfrm>
          <a:off x="0" y="1668462"/>
          <a:ext cx="6290846" cy="3657600"/>
        </p:xfrm>
        <a:graphic>
          <a:graphicData uri="http://schemas.openxmlformats.org/drawingml/2006/chart">
            <c:chart xmlns:c="http://schemas.openxmlformats.org/drawingml/2006/chart" xmlns:r="http://schemas.openxmlformats.org/officeDocument/2006/relationships" r:id="rId4"/>
          </a:graphicData>
        </a:graphic>
      </p:graphicFrame>
      <p:pic>
        <p:nvPicPr>
          <p:cNvPr id="15" name="Picture 14"/>
          <p:cNvPicPr>
            <a:picLocks noChangeAspect="1"/>
          </p:cNvPicPr>
          <p:nvPr/>
        </p:nvPicPr>
        <p:blipFill>
          <a:blip r:embed="rId5"/>
          <a:stretch>
            <a:fillRect/>
          </a:stretch>
        </p:blipFill>
        <p:spPr>
          <a:xfrm>
            <a:off x="11018837" y="5489948"/>
            <a:ext cx="933450" cy="1485900"/>
          </a:xfrm>
          <a:prstGeom prst="rect">
            <a:avLst/>
          </a:prstGeom>
        </p:spPr>
      </p:pic>
    </p:spTree>
    <p:extLst>
      <p:ext uri="{BB962C8B-B14F-4D97-AF65-F5344CB8AC3E}">
        <p14:creationId xmlns:p14="http://schemas.microsoft.com/office/powerpoint/2010/main" val="3441131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27612"/>
            <a:ext cx="11889564" cy="917575"/>
          </a:xfrm>
        </p:spPr>
        <p:txBody>
          <a:bodyPr/>
          <a:lstStyle/>
          <a:p>
            <a:r>
              <a:rPr lang="en-US" dirty="0" smtClean="0"/>
              <a:t>What it took us to be successful</a:t>
            </a:r>
            <a:endParaRPr lang="en-US" dirty="0"/>
          </a:p>
        </p:txBody>
      </p:sp>
      <p:sp>
        <p:nvSpPr>
          <p:cNvPr id="3" name="Text Placeholder 2"/>
          <p:cNvSpPr>
            <a:spLocks noGrp="1"/>
          </p:cNvSpPr>
          <p:nvPr>
            <p:ph type="body" sz="quarter" idx="10"/>
          </p:nvPr>
        </p:nvSpPr>
        <p:spPr>
          <a:xfrm>
            <a:off x="274640" y="2201862"/>
            <a:ext cx="4305120" cy="1348061"/>
          </a:xfrm>
          <a:solidFill>
            <a:schemeClr val="accent1"/>
          </a:solidFill>
        </p:spPr>
        <p:txBody>
          <a:bodyPr/>
          <a:lstStyle/>
          <a:p>
            <a:pPr>
              <a:defRPr/>
            </a:pPr>
            <a:r>
              <a:rPr lang="en-US" sz="2800" dirty="0" smtClean="0">
                <a:solidFill>
                  <a:schemeClr val="bg1"/>
                </a:solidFill>
              </a:rPr>
              <a:t>Focused first on Content Consumption</a:t>
            </a:r>
            <a:r>
              <a:rPr lang="en-US" sz="2800" dirty="0">
                <a:solidFill>
                  <a:schemeClr val="bg1"/>
                </a:solidFill>
              </a:rPr>
              <a:t> </a:t>
            </a:r>
            <a:r>
              <a:rPr lang="en-US" sz="2800" dirty="0" smtClean="0">
                <a:solidFill>
                  <a:schemeClr val="bg1"/>
                </a:solidFill>
              </a:rPr>
              <a:t>(versus social sharing)</a:t>
            </a:r>
            <a:endParaRPr lang="en-US" sz="2800" dirty="0">
              <a:solidFill>
                <a:schemeClr val="bg1"/>
              </a:solidFill>
            </a:endParaRPr>
          </a:p>
        </p:txBody>
      </p:sp>
      <p:pic>
        <p:nvPicPr>
          <p:cNvPr id="4"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80613" y="1212849"/>
            <a:ext cx="3852224" cy="399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03170" y="5334990"/>
            <a:ext cx="2099782" cy="15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957600" y="2312987"/>
            <a:ext cx="3319463"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90958" y="4677351"/>
            <a:ext cx="1686105" cy="2160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326363" y="4677351"/>
            <a:ext cx="3001213" cy="2197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74638" y="3648075"/>
            <a:ext cx="4311001" cy="960263"/>
          </a:xfrm>
          <a:prstGeom prst="rect">
            <a:avLst/>
          </a:prstGeom>
          <a:solidFill>
            <a:schemeClr val="accent1"/>
          </a:solidFill>
        </p:spPr>
        <p:txBody>
          <a:bodyPr vert="horz" wrap="square" lIns="146304" tIns="91440" rIns="146304" bIns="91440" rtlCol="0">
            <a:spAutoFit/>
          </a:bodyPr>
          <a:lstStyle/>
          <a:p>
            <a:pPr>
              <a:lnSpc>
                <a:spcPct val="90000"/>
              </a:lnSpc>
              <a:spcBef>
                <a:spcPct val="20000"/>
              </a:spcBef>
              <a:buSzPct val="90000"/>
              <a:buFont typeface="Arial" pitchFamily="34" charset="0"/>
              <a:buNone/>
            </a:pPr>
            <a:r>
              <a:rPr lang="en-US" sz="2800" dirty="0">
                <a:solidFill>
                  <a:srgbClr val="FFFFFF"/>
                </a:solidFill>
                <a:latin typeface="Segoe UI Light"/>
              </a:rPr>
              <a:t>The place to go for </a:t>
            </a:r>
            <a:r>
              <a:rPr lang="en-US" sz="2800" dirty="0" smtClean="0">
                <a:solidFill>
                  <a:srgbClr val="FFFFFF"/>
                </a:solidFill>
                <a:latin typeface="Segoe UI Light"/>
              </a:rPr>
              <a:t>Corp. Communications, Events</a:t>
            </a:r>
            <a:endParaRPr lang="en-US" sz="2800" dirty="0">
              <a:solidFill>
                <a:srgbClr val="FFFFFF"/>
              </a:solidFill>
              <a:latin typeface="Segoe UI Light"/>
            </a:endParaRPr>
          </a:p>
        </p:txBody>
      </p:sp>
      <p:sp>
        <p:nvSpPr>
          <p:cNvPr id="7" name="Rectangle 6"/>
          <p:cNvSpPr/>
          <p:nvPr/>
        </p:nvSpPr>
        <p:spPr>
          <a:xfrm>
            <a:off x="274639" y="4714875"/>
            <a:ext cx="4305120" cy="1686616"/>
          </a:xfrm>
          <a:prstGeom prst="rect">
            <a:avLst/>
          </a:prstGeom>
          <a:solidFill>
            <a:schemeClr val="accent1"/>
          </a:solidFill>
        </p:spPr>
        <p:txBody>
          <a:bodyPr vert="horz" wrap="square" lIns="146304" tIns="91440" rIns="146304" bIns="91440" rtlCol="0">
            <a:spAutoFit/>
          </a:bodyPr>
          <a:lstStyle/>
          <a:p>
            <a:pPr>
              <a:lnSpc>
                <a:spcPct val="90000"/>
              </a:lnSpc>
              <a:spcBef>
                <a:spcPct val="20000"/>
              </a:spcBef>
              <a:buSzPct val="90000"/>
              <a:buFont typeface="Arial" pitchFamily="34" charset="0"/>
              <a:buNone/>
            </a:pPr>
            <a:r>
              <a:rPr lang="en-US" sz="2800" dirty="0">
                <a:solidFill>
                  <a:srgbClr val="FFFFFF"/>
                </a:solidFill>
                <a:latin typeface="Segoe UI Light"/>
              </a:rPr>
              <a:t>Launch it and market it to the </a:t>
            </a:r>
            <a:r>
              <a:rPr lang="en-US" sz="2800" dirty="0" err="1">
                <a:solidFill>
                  <a:srgbClr val="FFFFFF"/>
                </a:solidFill>
                <a:latin typeface="Segoe UI Light"/>
              </a:rPr>
              <a:t>GenY</a:t>
            </a:r>
            <a:r>
              <a:rPr lang="en-US" sz="2800" dirty="0">
                <a:solidFill>
                  <a:srgbClr val="FFFFFF"/>
                </a:solidFill>
                <a:latin typeface="Segoe UI Light"/>
              </a:rPr>
              <a:t> audience (be big, be cool</a:t>
            </a:r>
            <a:r>
              <a:rPr lang="en-US" sz="2800" dirty="0" smtClean="0">
                <a:solidFill>
                  <a:srgbClr val="FFFFFF"/>
                </a:solidFill>
                <a:latin typeface="Segoe UI Light"/>
                <a:sym typeface="Wingdings" pitchFamily="2" charset="2"/>
              </a:rPr>
              <a:t>)</a:t>
            </a:r>
          </a:p>
          <a:p>
            <a:pPr>
              <a:lnSpc>
                <a:spcPct val="90000"/>
              </a:lnSpc>
              <a:spcBef>
                <a:spcPct val="20000"/>
              </a:spcBef>
              <a:buSzPct val="90000"/>
              <a:buFont typeface="Arial" pitchFamily="34" charset="0"/>
              <a:buNone/>
            </a:pPr>
            <a:r>
              <a:rPr lang="en-US" sz="2000" i="1" dirty="0" smtClean="0">
                <a:solidFill>
                  <a:srgbClr val="FFFFFF"/>
                </a:solidFill>
                <a:latin typeface="Segoe UI Light"/>
                <a:sym typeface="Wingdings" pitchFamily="2" charset="2"/>
              </a:rPr>
              <a:t>“podcast in a box”</a:t>
            </a:r>
            <a:endParaRPr lang="en-US" sz="2000" i="1" dirty="0">
              <a:solidFill>
                <a:srgbClr val="FFFFFF"/>
              </a:solidFill>
              <a:latin typeface="Segoe UI Light"/>
            </a:endParaRPr>
          </a:p>
        </p:txBody>
      </p:sp>
      <p:pic>
        <p:nvPicPr>
          <p:cNvPr id="8" name="Picture 7"/>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964629" y="1223336"/>
            <a:ext cx="1362947" cy="978526"/>
          </a:xfrm>
          <a:prstGeom prst="rect">
            <a:avLst/>
          </a:prstGeom>
          <a:ln>
            <a:noFill/>
          </a:ln>
        </p:spPr>
      </p:pic>
      <p:pic>
        <p:nvPicPr>
          <p:cNvPr id="12" name="Picture 11"/>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464723" y="1212849"/>
            <a:ext cx="1815802" cy="986849"/>
          </a:xfrm>
          <a:prstGeom prst="rect">
            <a:avLst/>
          </a:prstGeom>
        </p:spPr>
      </p:pic>
      <p:sp>
        <p:nvSpPr>
          <p:cNvPr id="13" name="Rectangle 12"/>
          <p:cNvSpPr/>
          <p:nvPr/>
        </p:nvSpPr>
        <p:spPr>
          <a:xfrm>
            <a:off x="274639" y="1178944"/>
            <a:ext cx="4305120" cy="960263"/>
          </a:xfrm>
          <a:prstGeom prst="rect">
            <a:avLst/>
          </a:prstGeom>
          <a:solidFill>
            <a:schemeClr val="bg2">
              <a:lumMod val="75000"/>
            </a:schemeClr>
          </a:solidFill>
        </p:spPr>
        <p:txBody>
          <a:bodyPr vert="horz" wrap="square" lIns="146304" tIns="91440" rIns="146304" bIns="91440" rtlCol="0">
            <a:spAutoFit/>
          </a:bodyPr>
          <a:lstStyle/>
          <a:p>
            <a:pPr>
              <a:lnSpc>
                <a:spcPct val="90000"/>
              </a:lnSpc>
              <a:spcBef>
                <a:spcPct val="20000"/>
              </a:spcBef>
              <a:buSzPct val="90000"/>
              <a:buFont typeface="Arial" pitchFamily="34" charset="0"/>
              <a:buNone/>
            </a:pPr>
            <a:r>
              <a:rPr lang="en-US" sz="2800" dirty="0" smtClean="0">
                <a:solidFill>
                  <a:srgbClr val="FFFFFF"/>
                </a:solidFill>
                <a:latin typeface="Segoe UI Light"/>
              </a:rPr>
              <a:t>4 P: </a:t>
            </a:r>
            <a:r>
              <a:rPr lang="en-US" sz="2800" b="1" dirty="0" smtClean="0">
                <a:solidFill>
                  <a:srgbClr val="FFFFFF"/>
                </a:solidFill>
                <a:latin typeface="Segoe UI Light"/>
              </a:rPr>
              <a:t>P</a:t>
            </a:r>
            <a:r>
              <a:rPr lang="en-US" sz="2800" dirty="0" smtClean="0">
                <a:solidFill>
                  <a:srgbClr val="FFFFFF"/>
                </a:solidFill>
                <a:latin typeface="Segoe UI Light"/>
              </a:rPr>
              <a:t>ublish, </a:t>
            </a:r>
            <a:r>
              <a:rPr lang="en-US" sz="2800" b="1" dirty="0" smtClean="0">
                <a:solidFill>
                  <a:srgbClr val="FFFFFF"/>
                </a:solidFill>
                <a:latin typeface="Segoe UI Light"/>
              </a:rPr>
              <a:t>P</a:t>
            </a:r>
            <a:r>
              <a:rPr lang="en-US" sz="2800" dirty="0" smtClean="0">
                <a:solidFill>
                  <a:srgbClr val="FFFFFF"/>
                </a:solidFill>
                <a:latin typeface="Segoe UI Light"/>
              </a:rPr>
              <a:t>roduce, </a:t>
            </a:r>
            <a:r>
              <a:rPr lang="en-US" sz="2800" b="1" dirty="0" smtClean="0">
                <a:solidFill>
                  <a:srgbClr val="FFFFFF"/>
                </a:solidFill>
                <a:latin typeface="Segoe UI Light"/>
              </a:rPr>
              <a:t>P</a:t>
            </a:r>
            <a:r>
              <a:rPr lang="en-US" sz="2800" dirty="0" smtClean="0">
                <a:solidFill>
                  <a:srgbClr val="FFFFFF"/>
                </a:solidFill>
                <a:latin typeface="Segoe UI Light"/>
              </a:rPr>
              <a:t>artner, </a:t>
            </a:r>
            <a:r>
              <a:rPr lang="en-US" sz="2800" b="1" dirty="0" smtClean="0">
                <a:solidFill>
                  <a:srgbClr val="FFFFFF"/>
                </a:solidFill>
                <a:latin typeface="Segoe UI Light"/>
              </a:rPr>
              <a:t>P</a:t>
            </a:r>
            <a:r>
              <a:rPr lang="en-US" sz="2800" dirty="0" smtClean="0">
                <a:solidFill>
                  <a:srgbClr val="FFFFFF"/>
                </a:solidFill>
                <a:latin typeface="Segoe UI Light"/>
              </a:rPr>
              <a:t>rogram</a:t>
            </a:r>
            <a:endParaRPr lang="en-US" sz="2000" i="1" dirty="0">
              <a:solidFill>
                <a:srgbClr val="FFFFFF"/>
              </a:solidFill>
              <a:latin typeface="Segoe UI Light"/>
            </a:endParaRPr>
          </a:p>
        </p:txBody>
      </p:sp>
    </p:spTree>
    <p:extLst>
      <p:ext uri="{BB962C8B-B14F-4D97-AF65-F5344CB8AC3E}">
        <p14:creationId xmlns:p14="http://schemas.microsoft.com/office/powerpoint/2010/main" val="97148968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Academy today</a:t>
            </a:r>
            <a:endParaRPr lang="en-US" dirty="0"/>
          </a:p>
        </p:txBody>
      </p:sp>
      <p:sp>
        <p:nvSpPr>
          <p:cNvPr id="5" name="Text Placeholder 4"/>
          <p:cNvSpPr>
            <a:spLocks noGrp="1"/>
          </p:cNvSpPr>
          <p:nvPr>
            <p:ph type="body" sz="quarter" idx="12"/>
          </p:nvPr>
        </p:nvSpPr>
        <p:spPr/>
        <p:txBody>
          <a:bodyPr/>
          <a:lstStyle/>
          <a:p>
            <a:r>
              <a:rPr lang="en-US" dirty="0" smtClean="0"/>
              <a:t>DEMO: SharePoint 2010 portal</a:t>
            </a:r>
            <a:endParaRPr lang="en-US" dirty="0"/>
          </a:p>
        </p:txBody>
      </p:sp>
    </p:spTree>
    <p:extLst>
      <p:ext uri="{BB962C8B-B14F-4D97-AF65-F5344CB8AC3E}">
        <p14:creationId xmlns:p14="http://schemas.microsoft.com/office/powerpoint/2010/main" val="1179908775"/>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Ludovic Fourrage; Rhonda Nicholson</External_x0020_Speaker>
    <Session_x0020_Code xmlns="2295e2e7-0eeb-498e-8716-217bb2ee6ee3"> SPC017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Ludovic Fourrage; Rhonda Nicholson</Speaker>
    <AverageRating xmlns="http://schemas.microsoft.com/sharepoint/v3" xsi:nil="true"/>
  </documentManagement>
</p:properties>
</file>

<file path=customXml/itemProps1.xml><?xml version="1.0" encoding="utf-8"?>
<ds:datastoreItem xmlns:ds="http://schemas.openxmlformats.org/officeDocument/2006/customXml" ds:itemID="{CDA0018B-8D8D-4200-9031-6B5A385FF2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2295e2e7-0eeb-498e-8716-217bb2ee6ee3"/>
    <ds:schemaRef ds:uri="http://purl.org/dc/elements/1.1/"/>
    <ds:schemaRef ds:uri="http://schemas.microsoft.com/office/2006/documentManagement/types"/>
    <ds:schemaRef ds:uri="http://purl.org/dc/terms/"/>
    <ds:schemaRef ds:uri="230e9df3-be65-4c73-a93b-d1236ebd677e"/>
    <ds:schemaRef ds:uri="http://purl.org/dc/dcmitype/"/>
    <ds:schemaRef ds:uri="http://schemas.microsoft.com/office/infopath/2007/PartnerControls"/>
    <ds:schemaRef ds:uri="http://schemas.microsoft.com/sharepoint/v3"/>
    <ds:schemaRef ds:uri="http://schemas.openxmlformats.org/package/2006/metadata/core-properties"/>
    <ds:schemaRef ds:uri="032d541b-1b4e-4d91-93c7-b10533c52f7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8</TotalTime>
  <Words>2253</Words>
  <Application>Microsoft Office PowerPoint</Application>
  <PresentationFormat>Custom</PresentationFormat>
  <Paragraphs>363</Paragraphs>
  <Slides>31</Slides>
  <Notes>19</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SPC2012_IT-Pro_Template_16x9</vt:lpstr>
      <vt:lpstr>5-30072_SPC2012_IT-Pro_Template_16x9_Light</vt:lpstr>
      <vt:lpstr>5-30072_SPC2012_IT-Pro_Template_16x9</vt:lpstr>
      <vt:lpstr>PowerPoint Presentation</vt:lpstr>
      <vt:lpstr>Best Practices for using SharePoint and Media to Connect Knowledge and Communities within your Organization</vt:lpstr>
      <vt:lpstr>PowerPoint Presentation</vt:lpstr>
      <vt:lpstr>Academy Platform Overview</vt:lpstr>
      <vt:lpstr>Academy: Microsoft’s SharePoint video portal</vt:lpstr>
      <vt:lpstr>Academy over the years</vt:lpstr>
      <vt:lpstr>Broad Enterprise Reach with Rapid YOY Growth</vt:lpstr>
      <vt:lpstr>What it took us to be successful</vt:lpstr>
      <vt:lpstr>Academy today</vt:lpstr>
      <vt:lpstr>Academy today</vt:lpstr>
      <vt:lpstr>SharePoint 2013 technical best practices </vt:lpstr>
      <vt:lpstr>Technical Best Practices for your SP2013 Social Media Platform</vt:lpstr>
      <vt:lpstr>PowerPoint Presentation</vt:lpstr>
      <vt:lpstr>Technical Best Practices for your Social Media Platform</vt:lpstr>
      <vt:lpstr>Technical Best Practices for your Social Media Platform</vt:lpstr>
      <vt:lpstr>Future of Academy</vt:lpstr>
      <vt:lpstr>SharePoint 2013 platform architecture </vt:lpstr>
      <vt:lpstr>PowerPoint Presentation</vt:lpstr>
      <vt:lpstr>Bringing Together for SharePoint 2013 On Prem</vt:lpstr>
      <vt:lpstr>Example SharePoint 2013 On Prem Solution Diagram</vt:lpstr>
      <vt:lpstr>Summary What have you learned today?</vt:lpstr>
      <vt:lpstr>Guiding Principles for your Social Media Platform for the Enterprise</vt:lpstr>
      <vt:lpstr>PowerPoint Presentation</vt:lpstr>
      <vt:lpstr>PowerPoint Presentation</vt:lpstr>
      <vt:lpstr>PowerPoint Presentation</vt:lpstr>
      <vt:lpstr>Q&amp;A</vt:lpstr>
      <vt:lpstr>More Information</vt:lpstr>
      <vt:lpstr>PowerPoint Presentation</vt:lpstr>
      <vt:lpstr>SharePoint Online Simplifies our Phone Experience</vt:lpstr>
      <vt:lpstr>Phone Windows Phone 7 App</vt:lpstr>
      <vt:lpstr>Windows Phone 8 App</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using SharePoint and Media to Connect Knowledge and Communities within your Organization</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cp:revision>
  <dcterms:created xsi:type="dcterms:W3CDTF">2012-11-12T19:39:00Z</dcterms:created>
  <dcterms:modified xsi:type="dcterms:W3CDTF">2012-12-06T16:25:24Z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