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54"/>
  </p:notesMasterIdLst>
  <p:handoutMasterIdLst>
    <p:handoutMasterId r:id="rId55"/>
  </p:handoutMasterIdLst>
  <p:sldIdLst>
    <p:sldId id="1055" r:id="rId6"/>
    <p:sldId id="1054" r:id="rId7"/>
    <p:sldId id="1147" r:id="rId8"/>
    <p:sldId id="1148" r:id="rId9"/>
    <p:sldId id="1091" r:id="rId10"/>
    <p:sldId id="1092" r:id="rId11"/>
    <p:sldId id="1093" r:id="rId12"/>
    <p:sldId id="1095" r:id="rId13"/>
    <p:sldId id="1118" r:id="rId14"/>
    <p:sldId id="1097" r:id="rId15"/>
    <p:sldId id="1098" r:id="rId16"/>
    <p:sldId id="1156" r:id="rId17"/>
    <p:sldId id="1099" r:id="rId18"/>
    <p:sldId id="1100" r:id="rId19"/>
    <p:sldId id="1158" r:id="rId20"/>
    <p:sldId id="1101" r:id="rId21"/>
    <p:sldId id="1149" r:id="rId22"/>
    <p:sldId id="1150" r:id="rId23"/>
    <p:sldId id="1151" r:id="rId24"/>
    <p:sldId id="1152" r:id="rId25"/>
    <p:sldId id="1153" r:id="rId26"/>
    <p:sldId id="1154" r:id="rId27"/>
    <p:sldId id="1155" r:id="rId28"/>
    <p:sldId id="1121" r:id="rId29"/>
    <p:sldId id="1120" r:id="rId30"/>
    <p:sldId id="1107" r:id="rId31"/>
    <p:sldId id="1124" r:id="rId32"/>
    <p:sldId id="1123" r:id="rId33"/>
    <p:sldId id="1122" r:id="rId34"/>
    <p:sldId id="1125" r:id="rId35"/>
    <p:sldId id="1109" r:id="rId36"/>
    <p:sldId id="1110" r:id="rId37"/>
    <p:sldId id="1127" r:id="rId38"/>
    <p:sldId id="1130" r:id="rId39"/>
    <p:sldId id="1131" r:id="rId40"/>
    <p:sldId id="1134" r:id="rId41"/>
    <p:sldId id="1132" r:id="rId42"/>
    <p:sldId id="1133" r:id="rId43"/>
    <p:sldId id="1128" r:id="rId44"/>
    <p:sldId id="1135" r:id="rId45"/>
    <p:sldId id="1145" r:id="rId46"/>
    <p:sldId id="1141" r:id="rId47"/>
    <p:sldId id="1159" r:id="rId48"/>
    <p:sldId id="1143" r:id="rId49"/>
    <p:sldId id="1144" r:id="rId50"/>
    <p:sldId id="1117" r:id="rId51"/>
    <p:sldId id="1160" r:id="rId52"/>
    <p:sldId id="1076" r:id="rId53"/>
  </p:sldIdLst>
  <p:sldSz cx="12436475" cy="6994525"/>
  <p:notesSz cx="6858000" cy="9144000"/>
  <p:defaultText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55"/>
            <p14:sldId id="1054"/>
            <p14:sldId id="1147"/>
            <p14:sldId id="1148"/>
            <p14:sldId id="1091"/>
            <p14:sldId id="1092"/>
            <p14:sldId id="1093"/>
            <p14:sldId id="1095"/>
            <p14:sldId id="1118"/>
            <p14:sldId id="1097"/>
            <p14:sldId id="1098"/>
            <p14:sldId id="1156"/>
            <p14:sldId id="1099"/>
            <p14:sldId id="1100"/>
            <p14:sldId id="1158"/>
            <p14:sldId id="1101"/>
            <p14:sldId id="1149"/>
            <p14:sldId id="1150"/>
            <p14:sldId id="1151"/>
            <p14:sldId id="1152"/>
            <p14:sldId id="1153"/>
            <p14:sldId id="1154"/>
            <p14:sldId id="1155"/>
            <p14:sldId id="1121"/>
            <p14:sldId id="1120"/>
            <p14:sldId id="1107"/>
            <p14:sldId id="1124"/>
            <p14:sldId id="1123"/>
            <p14:sldId id="1122"/>
            <p14:sldId id="1125"/>
            <p14:sldId id="1109"/>
            <p14:sldId id="1110"/>
            <p14:sldId id="1127"/>
            <p14:sldId id="1130"/>
            <p14:sldId id="1131"/>
            <p14:sldId id="1134"/>
            <p14:sldId id="1132"/>
            <p14:sldId id="1133"/>
            <p14:sldId id="1128"/>
            <p14:sldId id="1135"/>
            <p14:sldId id="1145"/>
            <p14:sldId id="1141"/>
            <p14:sldId id="1159"/>
            <p14:sldId id="1143"/>
            <p14:sldId id="1144"/>
            <p14:sldId id="1117"/>
            <p14:sldId id="1160"/>
            <p14:sldId id="107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a:srgbClr val="000000"/>
    <a:srgbClr val="002050"/>
    <a:srgbClr val="442359"/>
    <a:srgbClr val="333333"/>
    <a:srgbClr val="FFFFFF"/>
    <a:srgbClr val="505050"/>
    <a:srgbClr val="00FFFF"/>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9380"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60"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19" indent="-107935"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99"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53" indent="-149759"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74"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399" algn="l" defTabSz="932560" rtl="0" eaLnBrk="1" latinLnBrk="0" hangingPunct="1">
      <a:defRPr sz="1200" kern="1200">
        <a:solidFill>
          <a:schemeClr val="tx1"/>
        </a:solidFill>
        <a:latin typeface="+mn-lt"/>
        <a:ea typeface="+mn-ea"/>
        <a:cs typeface="+mn-cs"/>
      </a:defRPr>
    </a:lvl6pPr>
    <a:lvl7pPr marL="2797678" algn="l" defTabSz="932560" rtl="0" eaLnBrk="1" latinLnBrk="0" hangingPunct="1">
      <a:defRPr sz="1200" kern="1200">
        <a:solidFill>
          <a:schemeClr val="tx1"/>
        </a:solidFill>
        <a:latin typeface="+mn-lt"/>
        <a:ea typeface="+mn-ea"/>
        <a:cs typeface="+mn-cs"/>
      </a:defRPr>
    </a:lvl7pPr>
    <a:lvl8pPr marL="3263957" algn="l" defTabSz="932560" rtl="0" eaLnBrk="1" latinLnBrk="0" hangingPunct="1">
      <a:defRPr sz="1200" kern="1200">
        <a:solidFill>
          <a:schemeClr val="tx1"/>
        </a:solidFill>
        <a:latin typeface="+mn-lt"/>
        <a:ea typeface="+mn-ea"/>
        <a:cs typeface="+mn-cs"/>
      </a:defRPr>
    </a:lvl8pPr>
    <a:lvl9pPr marL="3730238" algn="l" defTabSz="9325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1970723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D3B0DFE-C179-4326-A69C-B7F86C0ABA1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9190133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F86BA2D-9DD0-42E5-B535-E2A83AF1B9C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4424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8B614A4-2FE9-41A6-A6E7-92EF3CBA832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11048545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0F0F656-84D4-4055-BCC1-3B032ADE9A2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3988774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4:23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BEC9E1F-7A56-40D5-9251-1BEBF0E6D185}"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314733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3501878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1083469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1595535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1009326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1413080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917019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40" y="3954462"/>
            <a:ext cx="7315200" cy="1371580"/>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36360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7016054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18"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75862" y="573080"/>
            <a:ext cx="10962498" cy="621530"/>
          </a:xfrm>
        </p:spPr>
        <p:txBody>
          <a:bodyPr anchor="b" anchorCtr="0">
            <a:noAutofit/>
          </a:bodyPr>
          <a:lstStyle>
            <a:lvl1pPr>
              <a:defRPr sz="410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
        <p:nvSpPr>
          <p:cNvPr id="8" name="Rectangle 7"/>
          <p:cNvSpPr/>
          <p:nvPr userDrawn="1"/>
        </p:nvSpPr>
        <p:spPr bwMode="gray">
          <a:xfrm flipV="1">
            <a:off x="620367" y="6605941"/>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a:endParaRPr lang="en-US" dirty="0"/>
          </a:p>
        </p:txBody>
      </p:sp>
      <p:sp>
        <p:nvSpPr>
          <p:cNvPr id="7" name="Rectangle 6"/>
          <p:cNvSpPr/>
          <p:nvPr userDrawn="1"/>
        </p:nvSpPr>
        <p:spPr bwMode="gray">
          <a:xfrm>
            <a:off x="2" y="1241258"/>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a:endParaRPr lang="en-US" dirty="0"/>
          </a:p>
        </p:txBody>
      </p:sp>
      <p:sp>
        <p:nvSpPr>
          <p:cNvPr id="9" name="Text Placeholder 4"/>
          <p:cNvSpPr>
            <a:spLocks noGrp="1"/>
          </p:cNvSpPr>
          <p:nvPr>
            <p:ph type="body" sz="quarter" idx="10"/>
          </p:nvPr>
        </p:nvSpPr>
        <p:spPr>
          <a:xfrm>
            <a:off x="775864" y="1554339"/>
            <a:ext cx="10962499" cy="1961306"/>
          </a:xfrm>
        </p:spPr>
        <p:txBody>
          <a:bodyPr/>
          <a:lstStyle>
            <a:lvl1pPr marL="414488" indent="-414488">
              <a:defRPr sz="2900">
                <a:gradFill>
                  <a:gsLst>
                    <a:gs pos="0">
                      <a:schemeClr val="tx1"/>
                    </a:gs>
                    <a:gs pos="86000">
                      <a:schemeClr val="tx1"/>
                    </a:gs>
                  </a:gsLst>
                  <a:lin ang="5400000" scaled="0"/>
                </a:gradFill>
                <a:latin typeface="+mn-lt"/>
              </a:defRPr>
            </a:lvl1pPr>
            <a:lvl2pPr>
              <a:defRPr sz="2400">
                <a:gradFill>
                  <a:gsLst>
                    <a:gs pos="0">
                      <a:schemeClr val="tx1"/>
                    </a:gs>
                    <a:gs pos="86000">
                      <a:schemeClr val="tx1"/>
                    </a:gs>
                  </a:gsLst>
                  <a:lin ang="5400000" scaled="0"/>
                </a:gradFill>
                <a:latin typeface="+mn-lt"/>
              </a:defRPr>
            </a:lvl2pPr>
            <a:lvl3pPr marL="1228891" indent="-356201">
              <a:defRPr sz="2000">
                <a:gradFill>
                  <a:gsLst>
                    <a:gs pos="0">
                      <a:schemeClr val="tx1"/>
                    </a:gs>
                    <a:gs pos="86000">
                      <a:schemeClr val="tx1"/>
                    </a:gs>
                  </a:gsLst>
                  <a:lin ang="5400000" scaled="0"/>
                </a:gradFill>
                <a:latin typeface="+mn-lt"/>
              </a:defRPr>
            </a:lvl3pPr>
            <a:lvl4pPr marL="1568902" indent="-284960">
              <a:defRPr sz="1800">
                <a:gradFill>
                  <a:gsLst>
                    <a:gs pos="0">
                      <a:schemeClr val="tx1"/>
                    </a:gs>
                    <a:gs pos="86000">
                      <a:schemeClr val="tx1"/>
                    </a:gs>
                  </a:gsLst>
                  <a:lin ang="5400000" scaled="0"/>
                </a:gradFill>
                <a:latin typeface="+mn-lt"/>
              </a:defRPr>
            </a:lvl4pPr>
            <a:lvl5pPr marL="1925101" indent="-288199">
              <a:defRPr sz="1800">
                <a:gradFill>
                  <a:gsLst>
                    <a:gs pos="0">
                      <a:schemeClr val="tx1"/>
                    </a:gs>
                    <a:gs pos="86000">
                      <a:schemeClr val="tx1"/>
                    </a:gs>
                  </a:gsLst>
                  <a:lin ang="5400000" scaled="0"/>
                </a:gra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0205621"/>
      </p:ext>
    </p:extLst>
  </p:cSld>
  <p:clrMapOvr>
    <a:masterClrMapping/>
  </p:clrMapOvr>
  <p:transition spd="slow">
    <p:wipe dir="r"/>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18"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userDrawn="1"/>
        </p:nvSpPr>
        <p:spPr bwMode="hidden">
          <a:xfrm rot="5400000" flipV="1">
            <a:off x="7221859" y="4188119"/>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a:endParaRPr lang="en-US" dirty="0"/>
          </a:p>
        </p:txBody>
      </p:sp>
      <p:sp>
        <p:nvSpPr>
          <p:cNvPr id="39" name="Rectangle 38"/>
          <p:cNvSpPr/>
          <p:nvPr userDrawn="1"/>
        </p:nvSpPr>
        <p:spPr bwMode="hidden">
          <a:xfrm>
            <a:off x="9736355" y="3587405"/>
            <a:ext cx="612267" cy="3407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1" rIns="93260" bIns="46631"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41" name="Rectangle 40"/>
          <p:cNvSpPr/>
          <p:nvPr userDrawn="1"/>
        </p:nvSpPr>
        <p:spPr bwMode="hidden">
          <a:xfrm>
            <a:off x="8811476" y="3573105"/>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1" rIns="93260" bIns="46631"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42" name="Rectangle 41"/>
          <p:cNvSpPr/>
          <p:nvPr userDrawn="1"/>
        </p:nvSpPr>
        <p:spPr bwMode="hidden">
          <a:xfrm>
            <a:off x="10027910" y="4334425"/>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1" rIns="93260" bIns="46631"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44" name="Rectangle 43"/>
          <p:cNvSpPr/>
          <p:nvPr userDrawn="1"/>
        </p:nvSpPr>
        <p:spPr bwMode="hidden">
          <a:xfrm>
            <a:off x="9695212" y="-1"/>
            <a:ext cx="536465" cy="35868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1" rIns="93260" bIns="46631"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2" name="Title 1"/>
          <p:cNvSpPr>
            <a:spLocks noGrp="1"/>
          </p:cNvSpPr>
          <p:nvPr>
            <p:ph type="ctrTitle"/>
          </p:nvPr>
        </p:nvSpPr>
        <p:spPr>
          <a:xfrm>
            <a:off x="853611" y="2642891"/>
            <a:ext cx="9174289" cy="2058986"/>
          </a:xfrm>
        </p:spPr>
        <p:txBody>
          <a:bodyPr anchor="b" anchorCtr="0">
            <a:noAutofit/>
          </a:bodyPr>
          <a:lstStyle>
            <a:lvl1pPr>
              <a:lnSpc>
                <a:spcPct val="90000"/>
              </a:lnSpc>
              <a:defRPr lang="en-US" sz="5500" b="0" kern="1200" cap="none" spc="-102" baseline="0" dirty="0">
                <a:ln w="3175">
                  <a:noFill/>
                </a:ln>
                <a:gradFill flip="none" rotWithShape="1">
                  <a:gsLst>
                    <a:gs pos="0">
                      <a:schemeClr val="tx1"/>
                    </a:gs>
                    <a:gs pos="86000">
                      <a:schemeClr val="tx1"/>
                    </a:gs>
                  </a:gsLst>
                  <a:lin ang="5400000" scaled="0"/>
                  <a:tileRect/>
                </a:gradFill>
                <a:effectLst/>
                <a:latin typeface="+mj-lt"/>
                <a:ea typeface="Segoe UI"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53610" y="5052113"/>
            <a:ext cx="9174289" cy="1398905"/>
          </a:xfrm>
        </p:spPr>
        <p:txBody>
          <a:bodyPr>
            <a:noAutofit/>
          </a:bodyPr>
          <a:lstStyle>
            <a:lvl1pPr marL="0" indent="0" algn="l">
              <a:lnSpc>
                <a:spcPct val="90000"/>
              </a:lnSpc>
              <a:spcBef>
                <a:spcPts val="0"/>
              </a:spcBef>
              <a:buNone/>
              <a:defRPr lang="en-US" sz="3700" kern="1200" dirty="0">
                <a:gradFill>
                  <a:gsLst>
                    <a:gs pos="37000">
                      <a:schemeClr val="bg2"/>
                    </a:gs>
                    <a:gs pos="99000">
                      <a:schemeClr val="bg2"/>
                    </a:gs>
                  </a:gsLst>
                  <a:lin ang="16200000" scaled="0"/>
                </a:gradFill>
                <a:latin typeface="+mn-lt"/>
                <a:ea typeface="+mn-ea"/>
                <a:cs typeface="+mn-cs"/>
              </a:defRPr>
            </a:lvl1pPr>
            <a:lvl2pPr marL="466280" indent="0" algn="ctr">
              <a:buNone/>
              <a:defRPr>
                <a:solidFill>
                  <a:schemeClr val="tx1">
                    <a:tint val="75000"/>
                  </a:schemeClr>
                </a:solidFill>
              </a:defRPr>
            </a:lvl2pPr>
            <a:lvl3pPr marL="932560" indent="0" algn="ctr">
              <a:buNone/>
              <a:defRPr>
                <a:solidFill>
                  <a:schemeClr val="tx1">
                    <a:tint val="75000"/>
                  </a:schemeClr>
                </a:solidFill>
              </a:defRPr>
            </a:lvl3pPr>
            <a:lvl4pPr marL="1398839" indent="0" algn="ctr">
              <a:buNone/>
              <a:defRPr>
                <a:solidFill>
                  <a:schemeClr val="tx1">
                    <a:tint val="75000"/>
                  </a:schemeClr>
                </a:solidFill>
              </a:defRPr>
            </a:lvl4pPr>
            <a:lvl5pPr marL="1865118" indent="0" algn="ctr">
              <a:buNone/>
              <a:defRPr>
                <a:solidFill>
                  <a:schemeClr val="tx1">
                    <a:tint val="75000"/>
                  </a:schemeClr>
                </a:solidFill>
              </a:defRPr>
            </a:lvl5pPr>
            <a:lvl6pPr marL="2331399" indent="0" algn="ctr">
              <a:buNone/>
              <a:defRPr>
                <a:solidFill>
                  <a:schemeClr val="tx1">
                    <a:tint val="75000"/>
                  </a:schemeClr>
                </a:solidFill>
              </a:defRPr>
            </a:lvl6pPr>
            <a:lvl7pPr marL="2797678" indent="0" algn="ctr">
              <a:buNone/>
              <a:defRPr>
                <a:solidFill>
                  <a:schemeClr val="tx1">
                    <a:tint val="75000"/>
                  </a:schemeClr>
                </a:solidFill>
              </a:defRPr>
            </a:lvl7pPr>
            <a:lvl8pPr marL="3263957" indent="0" algn="ctr">
              <a:buNone/>
              <a:defRPr>
                <a:solidFill>
                  <a:schemeClr val="tx1">
                    <a:tint val="75000"/>
                  </a:schemeClr>
                </a:solidFill>
              </a:defRPr>
            </a:lvl8pPr>
            <a:lvl9pPr marL="3730238" indent="0" algn="ctr">
              <a:buNone/>
              <a:defRPr>
                <a:solidFill>
                  <a:schemeClr val="tx1">
                    <a:tint val="75000"/>
                  </a:schemeClr>
                </a:solidFill>
              </a:defRPr>
            </a:lvl9pPr>
          </a:lstStyle>
          <a:p>
            <a:r>
              <a:rPr lang="en-US" smtClean="0"/>
              <a:t>Click to edit Master subtitle style</a:t>
            </a:r>
            <a:endParaRPr lang="en-US" dirty="0"/>
          </a:p>
        </p:txBody>
      </p:sp>
      <p:sp>
        <p:nvSpPr>
          <p:cNvPr id="37" name="Rectangle 36"/>
          <p:cNvSpPr/>
          <p:nvPr userDrawn="1"/>
        </p:nvSpPr>
        <p:spPr bwMode="gray">
          <a:xfrm>
            <a:off x="-1620" y="4813415"/>
            <a:ext cx="10029520"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a:endParaRPr lang="en-US" dirty="0"/>
          </a:p>
        </p:txBody>
      </p:sp>
    </p:spTree>
    <p:extLst>
      <p:ext uri="{BB962C8B-B14F-4D97-AF65-F5344CB8AC3E}">
        <p14:creationId xmlns:p14="http://schemas.microsoft.com/office/powerpoint/2010/main" val="63284804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450"/>
                                  </p:stCondLst>
                                  <p:childTnLst>
                                    <p:set>
                                      <p:cBhvr>
                                        <p:cTn id="6" dur="1" fill="hold">
                                          <p:stCondLst>
                                            <p:cond delay="0"/>
                                          </p:stCondLst>
                                        </p:cTn>
                                        <p:tgtEl>
                                          <p:spTgt spid="38"/>
                                        </p:tgtEl>
                                        <p:attrNameLst>
                                          <p:attrName>style.visibility</p:attrName>
                                        </p:attrNameLst>
                                      </p:cBhvr>
                                      <p:to>
                                        <p:strVal val="visible"/>
                                      </p:to>
                                    </p:set>
                                  </p:childTnLst>
                                </p:cTn>
                              </p:par>
                              <p:par>
                                <p:cTn id="7" presetID="42" presetClass="path" presetSubtype="0" fill="hold" grpId="0" nodeType="withEffect">
                                  <p:stCondLst>
                                    <p:cond delay="450"/>
                                  </p:stCondLst>
                                  <p:childTnLst>
                                    <p:animMotion origin="layout" path="M 3.75E-6 -0.74838 L 3.75E-6 0.94444 " pathEditMode="relative" rAng="0" ptsTypes="AA">
                                      <p:cBhvr>
                                        <p:cTn id="8" dur="750" fill="hold"/>
                                        <p:tgtEl>
                                          <p:spTgt spid="38"/>
                                        </p:tgtEl>
                                        <p:attrNameLst>
                                          <p:attrName>ppt_x</p:attrName>
                                          <p:attrName>ppt_y</p:attrName>
                                        </p:attrNameLst>
                                      </p:cBhvr>
                                      <p:rCtr x="0" y="84630"/>
                                    </p:animMotion>
                                  </p:childTnLst>
                                </p:cTn>
                              </p:par>
                              <p:par>
                                <p:cTn id="9" presetID="1" presetClass="exit"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hidden"/>
                                      </p:to>
                                    </p:set>
                                  </p:childTnLst>
                                </p:cTn>
                              </p:par>
                              <p:par>
                                <p:cTn id="11" presetID="2" presetClass="entr" presetSubtype="8" accel="3000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0-#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9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2" grpId="0"/>
      <p:bldP spid="3" grpId="0">
        <p:tmplLst>
          <p:tmpl>
            <p:tnLst>
              <p:par>
                <p:cTn presetID="10" presetClass="entr" presetSubtype="0" fill="hold" nodeType="withEffect">
                  <p:stCondLst>
                    <p:cond delay="90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7"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759094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30899" cy="1372414"/>
          </a:xfrm>
          <a:noFill/>
        </p:spPr>
        <p:txBody>
          <a:bodyPr lIns="182844" tIns="146274" rIns="182844" bIns="14627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4651137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0866451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467157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7738450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30899" cy="1372414"/>
          </a:xfrm>
          <a:noFill/>
        </p:spPr>
        <p:txBody>
          <a:bodyPr lIns="182844" tIns="146274" rIns="182844" bIns="14627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5088133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22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image" Target="../media/image9.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theme" Target="../theme/theme2.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211" r:id="rId2"/>
    <p:sldLayoutId id="2147484212" r:id="rId3"/>
    <p:sldLayoutId id="2147484213" r:id="rId4"/>
    <p:sldLayoutId id="2147484163" r:id="rId5"/>
    <p:sldLayoutId id="2147484105" r:id="rId6"/>
    <p:sldLayoutId id="2147484182" r:id="rId7"/>
    <p:sldLayoutId id="2147484130" r:id="rId8"/>
    <p:sldLayoutId id="2147484101" r:id="rId9"/>
    <p:sldLayoutId id="2147484102" r:id="rId10"/>
    <p:sldLayoutId id="2147484087" r:id="rId11"/>
    <p:sldLayoutId id="2147484098" r:id="rId12"/>
    <p:sldLayoutId id="2147484086" r:id="rId13"/>
    <p:sldLayoutId id="2147484107" r:id="rId14"/>
    <p:sldLayoutId id="2147484099" r:id="rId15"/>
    <p:sldLayoutId id="2147484100" r:id="rId16"/>
    <p:sldLayoutId id="2147484089" r:id="rId17"/>
    <p:sldLayoutId id="2147484106" r:id="rId18"/>
    <p:sldLayoutId id="2147484092" r:id="rId19"/>
    <p:sldLayoutId id="2147484093" r:id="rId20"/>
    <p:sldLayoutId id="2147484127" r:id="rId21"/>
    <p:sldLayoutId id="2147484128" r:id="rId22"/>
    <p:sldLayoutId id="2147484129" r:id="rId23"/>
    <p:sldLayoutId id="2147484094" r:id="rId24"/>
    <p:sldLayoutId id="2147484096" r:id="rId25"/>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0">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 id="2147484206" r:id="rId13"/>
    <p:sldLayoutId id="2147484207" r:id="rId14"/>
    <p:sldLayoutId id="2147484208" r:id="rId15"/>
    <p:sldLayoutId id="2147484209" r:id="rId16"/>
    <p:sldLayoutId id="2147484210" r:id="rId17"/>
    <p:sldLayoutId id="2147484214" r:id="rId18"/>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hyperlink" Target="http://johnrossjr.wordpress.com/" TargetMode="External"/><Relationship Id="rId2" Type="http://schemas.openxmlformats.org/officeDocument/2006/relationships/hyperlink" Target="http://blog.drisgill.com/" TargetMode="External"/><Relationship Id="rId1" Type="http://schemas.openxmlformats.org/officeDocument/2006/relationships/slideLayout" Target="../slideLayouts/slideLayout29.xml"/><Relationship Id="rId6" Type="http://schemas.openxmlformats.org/officeDocument/2006/relationships/hyperlink" Target="mailto:john.ross@rackspace.com" TargetMode="External"/><Relationship Id="rId5" Type="http://schemas.openxmlformats.org/officeDocument/2006/relationships/hyperlink" Target="http://twitter.com/johnrossjr" TargetMode="External"/><Relationship Id="rId4" Type="http://schemas.openxmlformats.org/officeDocument/2006/relationships/hyperlink" Target="http://twitter.com/drisgill"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myspc.sharepointconference.com/" TargetMode="External"/><Relationship Id="rId1" Type="http://schemas.openxmlformats.org/officeDocument/2006/relationships/slideLayout" Target="../slideLayouts/slideLayout3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hyperlink" Target="http://bit.ly/sp2010-brandingbook" TargetMode="External"/><Relationship Id="rId2" Type="http://schemas.openxmlformats.org/officeDocument/2006/relationships/hyperlink" Target="http://bit.ly/SP2013Branding" TargetMode="External"/><Relationship Id="rId1" Type="http://schemas.openxmlformats.org/officeDocument/2006/relationships/slideLayout" Target="../slideLayouts/slideLayout29.xml"/><Relationship Id="rId6" Type="http://schemas.openxmlformats.org/officeDocument/2006/relationships/image" Target="../media/image13.png"/><Relationship Id="rId5" Type="http://schemas.openxmlformats.org/officeDocument/2006/relationships/hyperlink" Target="http://twitter.com/Drisgill" TargetMode="External"/><Relationship Id="rId4" Type="http://schemas.openxmlformats.org/officeDocument/2006/relationships/hyperlink" Target="http://blog.drisgill.com/"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bit.ly/sp2010-brandingbook" TargetMode="External"/><Relationship Id="rId2" Type="http://schemas.openxmlformats.org/officeDocument/2006/relationships/hyperlink" Target="http://bit.ly/SP2013Branding" TargetMode="External"/><Relationship Id="rId1" Type="http://schemas.openxmlformats.org/officeDocument/2006/relationships/slideLayout" Target="../slideLayouts/slideLayout29.xml"/><Relationship Id="rId6" Type="http://schemas.openxmlformats.org/officeDocument/2006/relationships/image" Target="../media/image13.png"/><Relationship Id="rId5" Type="http://schemas.openxmlformats.org/officeDocument/2006/relationships/hyperlink" Target="http://twitter.com/johnrossjr" TargetMode="External"/><Relationship Id="rId4" Type="http://schemas.openxmlformats.org/officeDocument/2006/relationships/hyperlink" Target="http://johnrossjr.wordpress.com/"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2"/>
            <a:ext cx="11887200" cy="3416320"/>
          </a:xfrm>
        </p:spPr>
        <p:txBody>
          <a:bodyPr/>
          <a:lstStyle/>
          <a:p>
            <a:r>
              <a:rPr lang="en-US" sz="3600" dirty="0"/>
              <a:t>62% of projects overrun on time</a:t>
            </a:r>
          </a:p>
          <a:p>
            <a:r>
              <a:rPr lang="en-US" sz="3600" dirty="0"/>
              <a:t>49% of projects overrun on budget</a:t>
            </a:r>
          </a:p>
          <a:p>
            <a:r>
              <a:rPr lang="en-US" sz="3600" dirty="0"/>
              <a:t>28% of organizations have experienced projects that do not fit requirements</a:t>
            </a:r>
          </a:p>
          <a:p>
            <a:pPr marL="469537" lvl="1" indent="0">
              <a:buNone/>
            </a:pPr>
            <a:r>
              <a:rPr lang="en-US" sz="2000" i="1" dirty="0"/>
              <a:t>Dynamic Markets Survey of 800 IT Managers (2007)</a:t>
            </a:r>
          </a:p>
          <a:p>
            <a:pPr marL="469537" lvl="1" indent="0">
              <a:buNone/>
            </a:pPr>
            <a:endParaRPr lang="en-US" sz="2000" i="1" dirty="0"/>
          </a:p>
          <a:p>
            <a:pPr marL="469537" lvl="1" indent="0">
              <a:buNone/>
            </a:pPr>
            <a:endParaRPr lang="en-US" sz="2000" i="1" dirty="0"/>
          </a:p>
        </p:txBody>
      </p:sp>
      <p:sp>
        <p:nvSpPr>
          <p:cNvPr id="2" name="Title 1"/>
          <p:cNvSpPr>
            <a:spLocks noGrp="1"/>
          </p:cNvSpPr>
          <p:nvPr>
            <p:ph type="title"/>
          </p:nvPr>
        </p:nvSpPr>
        <p:spPr/>
        <p:txBody>
          <a:bodyPr/>
          <a:lstStyle/>
          <a:p>
            <a:r>
              <a:rPr lang="en-US" sz="4400" dirty="0"/>
              <a:t>Think planning isn’t important?</a:t>
            </a:r>
          </a:p>
        </p:txBody>
      </p:sp>
    </p:spTree>
    <p:extLst>
      <p:ext uri="{BB962C8B-B14F-4D97-AF65-F5344CB8AC3E}">
        <p14:creationId xmlns:p14="http://schemas.microsoft.com/office/powerpoint/2010/main" val="393015882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2"/>
            <a:ext cx="11887200" cy="4605858"/>
          </a:xfrm>
        </p:spPr>
        <p:txBody>
          <a:bodyPr/>
          <a:lstStyle/>
          <a:p>
            <a:r>
              <a:rPr lang="en-US" sz="3200" dirty="0"/>
              <a:t>Project Management (54%)</a:t>
            </a:r>
          </a:p>
          <a:p>
            <a:r>
              <a:rPr lang="en-US" sz="3200" dirty="0"/>
              <a:t>Business (21%)</a:t>
            </a:r>
          </a:p>
          <a:p>
            <a:r>
              <a:rPr lang="en-US" sz="3200" dirty="0"/>
              <a:t>People (14%)</a:t>
            </a:r>
          </a:p>
          <a:p>
            <a:r>
              <a:rPr lang="en-US" sz="3200" dirty="0"/>
              <a:t>Method (8%)</a:t>
            </a:r>
          </a:p>
          <a:p>
            <a:r>
              <a:rPr lang="en-US" sz="3200" dirty="0"/>
              <a:t>Technical (3%)</a:t>
            </a:r>
          </a:p>
          <a:p>
            <a:endParaRPr lang="en-US" sz="3200" dirty="0"/>
          </a:p>
          <a:p>
            <a:pPr marL="0" indent="0">
              <a:buNone/>
            </a:pPr>
            <a:r>
              <a:rPr lang="en-US" sz="1100" i="1" dirty="0"/>
              <a:t>IBM Systems Magazine 2/2012</a:t>
            </a:r>
          </a:p>
          <a:p>
            <a:endParaRPr lang="en-US" sz="3200" dirty="0"/>
          </a:p>
          <a:p>
            <a:endParaRPr lang="en-US" sz="3200" dirty="0"/>
          </a:p>
        </p:txBody>
      </p:sp>
      <p:sp>
        <p:nvSpPr>
          <p:cNvPr id="2" name="Title 1"/>
          <p:cNvSpPr>
            <a:spLocks noGrp="1"/>
          </p:cNvSpPr>
          <p:nvPr>
            <p:ph type="title"/>
          </p:nvPr>
        </p:nvSpPr>
        <p:spPr/>
        <p:txBody>
          <a:bodyPr/>
          <a:lstStyle/>
          <a:p>
            <a:r>
              <a:rPr lang="en-US" sz="4400" dirty="0"/>
              <a:t>Top 5 influences for project success/failure</a:t>
            </a:r>
          </a:p>
        </p:txBody>
      </p:sp>
    </p:spTree>
    <p:extLst>
      <p:ext uri="{BB962C8B-B14F-4D97-AF65-F5344CB8AC3E}">
        <p14:creationId xmlns:p14="http://schemas.microsoft.com/office/powerpoint/2010/main" val="54822907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Work Breakdown Structure</a:t>
            </a:r>
            <a:endParaRPr lang="en-US" dirty="0"/>
          </a:p>
        </p:txBody>
      </p:sp>
      <p:sp>
        <p:nvSpPr>
          <p:cNvPr id="4" name="Right Arrow 3"/>
          <p:cNvSpPr/>
          <p:nvPr/>
        </p:nvSpPr>
        <p:spPr bwMode="auto">
          <a:xfrm>
            <a:off x="1112839" y="2049462"/>
            <a:ext cx="2732530" cy="838200"/>
          </a:xfrm>
          <a:prstGeom prst="righ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Planning</a:t>
            </a:r>
          </a:p>
        </p:txBody>
      </p:sp>
      <p:sp>
        <p:nvSpPr>
          <p:cNvPr id="5" name="Right Arrow 4"/>
          <p:cNvSpPr/>
          <p:nvPr/>
        </p:nvSpPr>
        <p:spPr bwMode="auto">
          <a:xfrm>
            <a:off x="3845367" y="2804752"/>
            <a:ext cx="3352800" cy="838200"/>
          </a:xfrm>
          <a:prstGeom prst="righ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Branding</a:t>
            </a:r>
          </a:p>
        </p:txBody>
      </p:sp>
      <p:sp>
        <p:nvSpPr>
          <p:cNvPr id="6" name="Right Arrow 5"/>
          <p:cNvSpPr/>
          <p:nvPr/>
        </p:nvSpPr>
        <p:spPr bwMode="auto">
          <a:xfrm>
            <a:off x="3856039" y="4487862"/>
            <a:ext cx="3352800" cy="838200"/>
          </a:xfrm>
          <a:prstGeom prst="righ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Other</a:t>
            </a:r>
          </a:p>
        </p:txBody>
      </p:sp>
      <p:sp>
        <p:nvSpPr>
          <p:cNvPr id="7" name="Right Arrow 6"/>
          <p:cNvSpPr/>
          <p:nvPr/>
        </p:nvSpPr>
        <p:spPr bwMode="auto">
          <a:xfrm>
            <a:off x="3856039" y="3642952"/>
            <a:ext cx="3352800" cy="838200"/>
          </a:xfrm>
          <a:prstGeom prst="righ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Site Build/Configure</a:t>
            </a:r>
          </a:p>
        </p:txBody>
      </p:sp>
      <p:sp>
        <p:nvSpPr>
          <p:cNvPr id="8" name="Right Arrow 7"/>
          <p:cNvSpPr/>
          <p:nvPr/>
        </p:nvSpPr>
        <p:spPr bwMode="auto">
          <a:xfrm>
            <a:off x="7198167" y="5134553"/>
            <a:ext cx="3939400" cy="877311"/>
          </a:xfrm>
          <a:prstGeom prst="rightArrow">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Migration</a:t>
            </a:r>
          </a:p>
        </p:txBody>
      </p:sp>
      <p:cxnSp>
        <p:nvCxnSpPr>
          <p:cNvPr id="10" name="Straight Connector 9"/>
          <p:cNvCxnSpPr/>
          <p:nvPr/>
        </p:nvCxnSpPr>
        <p:spPr>
          <a:xfrm>
            <a:off x="1112837" y="1516062"/>
            <a:ext cx="103632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856037" y="1516064"/>
            <a:ext cx="0" cy="46482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198167" y="1516064"/>
            <a:ext cx="0" cy="46482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12837" y="1820862"/>
            <a:ext cx="103632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21715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161139"/>
          </a:xfrm>
        </p:spPr>
        <p:txBody>
          <a:bodyPr/>
          <a:lstStyle/>
          <a:p>
            <a:r>
              <a:rPr lang="en-US" sz="3200" dirty="0"/>
              <a:t>Create your vision and goals</a:t>
            </a:r>
          </a:p>
          <a:p>
            <a:pPr lvl="1"/>
            <a:r>
              <a:rPr lang="en-US" sz="1800" dirty="0"/>
              <a:t>What do we hope to accomplish?</a:t>
            </a:r>
          </a:p>
          <a:p>
            <a:pPr lvl="1"/>
            <a:r>
              <a:rPr lang="en-US" sz="1800" dirty="0"/>
              <a:t>How will we know when we get there?</a:t>
            </a:r>
          </a:p>
          <a:p>
            <a:pPr lvl="1"/>
            <a:endParaRPr lang="en-US" sz="1800" dirty="0"/>
          </a:p>
          <a:p>
            <a:r>
              <a:rPr lang="en-US" sz="3400" dirty="0"/>
              <a:t>Vision</a:t>
            </a:r>
          </a:p>
          <a:p>
            <a:pPr lvl="1"/>
            <a:r>
              <a:rPr lang="en-US" sz="1800" dirty="0"/>
              <a:t>To create an effective communication and collaboration tool for the company’s geographically dispersed employees</a:t>
            </a:r>
          </a:p>
          <a:p>
            <a:pPr lvl="1"/>
            <a:endParaRPr lang="en-US" sz="1800" dirty="0"/>
          </a:p>
          <a:p>
            <a:r>
              <a:rPr lang="en-US" sz="3400" dirty="0"/>
              <a:t>Goals</a:t>
            </a:r>
          </a:p>
          <a:p>
            <a:pPr lvl="1"/>
            <a:r>
              <a:rPr lang="en-US" sz="1800" dirty="0"/>
              <a:t>To migrate from our current intranet platform to SharePoint Online.</a:t>
            </a:r>
          </a:p>
          <a:p>
            <a:pPr lvl="1"/>
            <a:r>
              <a:rPr lang="en-US" sz="1800" dirty="0"/>
              <a:t>To reduce IT support costs by 20%</a:t>
            </a:r>
          </a:p>
        </p:txBody>
      </p:sp>
      <p:sp>
        <p:nvSpPr>
          <p:cNvPr id="2" name="Title 1"/>
          <p:cNvSpPr>
            <a:spLocks noGrp="1"/>
          </p:cNvSpPr>
          <p:nvPr>
            <p:ph type="title"/>
          </p:nvPr>
        </p:nvSpPr>
        <p:spPr/>
        <p:txBody>
          <a:bodyPr/>
          <a:lstStyle/>
          <a:p>
            <a:r>
              <a:rPr lang="en-US" sz="4400" dirty="0"/>
              <a:t>Vision and Goals</a:t>
            </a:r>
          </a:p>
        </p:txBody>
      </p:sp>
    </p:spTree>
    <p:extLst>
      <p:ext uri="{BB962C8B-B14F-4D97-AF65-F5344CB8AC3E}">
        <p14:creationId xmlns:p14="http://schemas.microsoft.com/office/powerpoint/2010/main" val="335431738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1"/>
            <a:ext cx="11887200" cy="4723658"/>
          </a:xfrm>
        </p:spPr>
        <p:txBody>
          <a:bodyPr/>
          <a:lstStyle/>
          <a:p>
            <a:r>
              <a:rPr lang="en-US" dirty="0" smtClean="0"/>
              <a:t>Gather specific requirements</a:t>
            </a:r>
          </a:p>
          <a:p>
            <a:pPr lvl="1"/>
            <a:r>
              <a:rPr lang="en-US" dirty="0" smtClean="0"/>
              <a:t>Audience? Goals?</a:t>
            </a:r>
          </a:p>
          <a:p>
            <a:pPr lvl="1"/>
            <a:r>
              <a:rPr lang="en-US" dirty="0" smtClean="0"/>
              <a:t>Type of site? </a:t>
            </a:r>
          </a:p>
          <a:p>
            <a:pPr lvl="1"/>
            <a:r>
              <a:rPr lang="en-US" dirty="0" smtClean="0"/>
              <a:t>Major types of content</a:t>
            </a:r>
          </a:p>
          <a:p>
            <a:pPr lvl="1"/>
            <a:r>
              <a:rPr lang="en-US" dirty="0" smtClean="0"/>
              <a:t>Corporate Style Guidelines?</a:t>
            </a:r>
          </a:p>
          <a:p>
            <a:pPr lvl="1"/>
            <a:r>
              <a:rPr lang="en-US" dirty="0" smtClean="0"/>
              <a:t>Navigation needs? Searching? Web Parts?</a:t>
            </a:r>
          </a:p>
          <a:p>
            <a:pPr lvl="1"/>
            <a:endParaRPr lang="en-US" dirty="0" smtClean="0"/>
          </a:p>
          <a:p>
            <a:pPr lvl="1"/>
            <a:endParaRPr lang="en-US" dirty="0" smtClean="0"/>
          </a:p>
          <a:p>
            <a:pPr lvl="1"/>
            <a:endParaRPr lang="en-US" dirty="0" smtClean="0"/>
          </a:p>
          <a:p>
            <a:endParaRPr lang="en-US" dirty="0"/>
          </a:p>
        </p:txBody>
      </p:sp>
      <p:sp>
        <p:nvSpPr>
          <p:cNvPr id="2" name="Title 1"/>
          <p:cNvSpPr>
            <a:spLocks noGrp="1"/>
          </p:cNvSpPr>
          <p:nvPr>
            <p:ph type="title"/>
          </p:nvPr>
        </p:nvSpPr>
        <p:spPr/>
        <p:txBody>
          <a:bodyPr/>
          <a:lstStyle/>
          <a:p>
            <a:r>
              <a:rPr lang="en-US" dirty="0" smtClean="0"/>
              <a:t>Requirements Gathering</a:t>
            </a:r>
            <a:endParaRPr lang="en-US" dirty="0"/>
          </a:p>
        </p:txBody>
      </p:sp>
      <p:sp>
        <p:nvSpPr>
          <p:cNvPr id="4" name="Isosceles Triangle 3"/>
          <p:cNvSpPr/>
          <p:nvPr/>
        </p:nvSpPr>
        <p:spPr bwMode="auto">
          <a:xfrm rot="5400000">
            <a:off x="11526836" y="6279502"/>
            <a:ext cx="174487" cy="150481"/>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0" tIns="186520" rIns="186520" bIns="46629" numCol="1" rtlCol="0" anchor="t"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118180258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Good/Bad Requirements</a:t>
            </a:r>
            <a:endParaRPr lang="en-US" dirty="0"/>
          </a:p>
        </p:txBody>
      </p:sp>
      <p:sp>
        <p:nvSpPr>
          <p:cNvPr id="2" name="Text Placeholder 1"/>
          <p:cNvSpPr>
            <a:spLocks noGrp="1"/>
          </p:cNvSpPr>
          <p:nvPr>
            <p:ph type="body" sz="quarter" idx="10"/>
          </p:nvPr>
        </p:nvSpPr>
        <p:spPr>
          <a:xfrm>
            <a:off x="274641" y="1212851"/>
            <a:ext cx="5486399" cy="2652998"/>
          </a:xfrm>
        </p:spPr>
        <p:txBody>
          <a:bodyPr/>
          <a:lstStyle/>
          <a:p>
            <a:r>
              <a:rPr lang="en-US" dirty="0">
                <a:solidFill>
                  <a:schemeClr val="accent2"/>
                </a:solidFill>
              </a:rPr>
              <a:t>Good</a:t>
            </a:r>
          </a:p>
          <a:p>
            <a:pPr marL="571388" indent="-571388">
              <a:buFont typeface="Arial" pitchFamily="34" charset="0"/>
              <a:buChar char="•"/>
            </a:pPr>
            <a:r>
              <a:rPr lang="en-US" sz="2400" dirty="0"/>
              <a:t>The site will support a resolution of 1024x768 without showing horizontal scroll bars</a:t>
            </a:r>
          </a:p>
          <a:p>
            <a:pPr marL="571388" indent="-571388">
              <a:buFont typeface="Arial" pitchFamily="34" charset="0"/>
              <a:buChar char="•"/>
            </a:pPr>
            <a:r>
              <a:rPr lang="en-US" sz="2400" dirty="0"/>
              <a:t>The top navigation links should be consistent across all sites and pages</a:t>
            </a:r>
          </a:p>
        </p:txBody>
      </p:sp>
      <p:sp>
        <p:nvSpPr>
          <p:cNvPr id="6" name="Text Placeholder 5"/>
          <p:cNvSpPr>
            <a:spLocks noGrp="1"/>
          </p:cNvSpPr>
          <p:nvPr>
            <p:ph type="body" sz="quarter" idx="11"/>
          </p:nvPr>
        </p:nvSpPr>
        <p:spPr>
          <a:xfrm>
            <a:off x="6675441" y="1212851"/>
            <a:ext cx="5486399" cy="2009961"/>
          </a:xfrm>
        </p:spPr>
        <p:txBody>
          <a:bodyPr/>
          <a:lstStyle/>
          <a:p>
            <a:r>
              <a:rPr lang="en-US" dirty="0" smtClean="0">
                <a:solidFill>
                  <a:schemeClr val="accent1"/>
                </a:solidFill>
              </a:rPr>
              <a:t>Bad</a:t>
            </a:r>
          </a:p>
          <a:p>
            <a:pPr marL="571388" indent="-571388">
              <a:buFont typeface="Arial" pitchFamily="34" charset="0"/>
              <a:buChar char="•"/>
            </a:pPr>
            <a:r>
              <a:rPr lang="en-US" sz="2400" dirty="0"/>
              <a:t>Do whatever everyone else usually does</a:t>
            </a:r>
          </a:p>
          <a:p>
            <a:pPr marL="571388" indent="-571388">
              <a:buFont typeface="Arial" pitchFamily="34" charset="0"/>
              <a:buChar char="•"/>
            </a:pPr>
            <a:r>
              <a:rPr lang="en-US" sz="2400" dirty="0"/>
              <a:t>Make sure it does social stuff</a:t>
            </a:r>
          </a:p>
        </p:txBody>
      </p:sp>
    </p:spTree>
    <p:extLst>
      <p:ext uri="{BB962C8B-B14F-4D97-AF65-F5344CB8AC3E}">
        <p14:creationId xmlns:p14="http://schemas.microsoft.com/office/powerpoint/2010/main" val="2034188157"/>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274638" y="1212850"/>
            <a:ext cx="11887200" cy="3894953"/>
          </a:xfrm>
        </p:spPr>
        <p:txBody>
          <a:bodyPr/>
          <a:lstStyle/>
          <a:p>
            <a:r>
              <a:rPr lang="en-US" dirty="0" smtClean="0"/>
              <a:t>Write it down!  </a:t>
            </a:r>
          </a:p>
          <a:p>
            <a:pPr lvl="1"/>
            <a:r>
              <a:rPr lang="en-US" dirty="0" smtClean="0"/>
              <a:t>Level of detail should match the size of the project</a:t>
            </a:r>
          </a:p>
          <a:p>
            <a:pPr lvl="1"/>
            <a:r>
              <a:rPr lang="en-US" dirty="0" smtClean="0"/>
              <a:t>Communicate your plan to all stakeholders</a:t>
            </a:r>
          </a:p>
          <a:p>
            <a:pPr lvl="1"/>
            <a:r>
              <a:rPr lang="en-US" dirty="0" smtClean="0"/>
              <a:t>Make sure they agree</a:t>
            </a:r>
          </a:p>
          <a:p>
            <a:pPr lvl="1"/>
            <a:r>
              <a:rPr lang="en-US" dirty="0" smtClean="0"/>
              <a:t>Makes sure they can refer back to the plan when needed</a:t>
            </a:r>
          </a:p>
          <a:p>
            <a:pPr lvl="1"/>
            <a:endParaRPr lang="en-US" dirty="0" smtClean="0"/>
          </a:p>
          <a:p>
            <a:pPr lvl="1"/>
            <a:endParaRPr lang="en-US" dirty="0" smtClean="0"/>
          </a:p>
          <a:p>
            <a:endParaRPr lang="en-US" dirty="0"/>
          </a:p>
        </p:txBody>
      </p:sp>
      <p:sp>
        <p:nvSpPr>
          <p:cNvPr id="2" name="Title 1"/>
          <p:cNvSpPr>
            <a:spLocks noGrp="1"/>
          </p:cNvSpPr>
          <p:nvPr>
            <p:ph type="title"/>
          </p:nvPr>
        </p:nvSpPr>
        <p:spPr/>
        <p:txBody>
          <a:bodyPr/>
          <a:lstStyle/>
          <a:p>
            <a:r>
              <a:rPr lang="en-US" dirty="0" smtClean="0"/>
              <a:t>What do we do with our planning?</a:t>
            </a:r>
            <a:endParaRPr lang="en-US" dirty="0"/>
          </a:p>
        </p:txBody>
      </p:sp>
    </p:spTree>
    <p:extLst>
      <p:ext uri="{BB962C8B-B14F-4D97-AF65-F5344CB8AC3E}">
        <p14:creationId xmlns:p14="http://schemas.microsoft.com/office/powerpoint/2010/main" val="97012176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Collaboration</a:t>
            </a:r>
            <a:endParaRPr lang="en-US" dirty="0">
              <a:solidFill>
                <a:schemeClr val="bg1"/>
              </a:solidFill>
            </a:endParaRPr>
          </a:p>
        </p:txBody>
      </p:sp>
    </p:spTree>
    <p:extLst>
      <p:ext uri="{BB962C8B-B14F-4D97-AF65-F5344CB8AC3E}">
        <p14:creationId xmlns:p14="http://schemas.microsoft.com/office/powerpoint/2010/main" val="1790171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dirty="0"/>
          </a:p>
        </p:txBody>
      </p:sp>
      <p:sp>
        <p:nvSpPr>
          <p:cNvPr id="3" name="Title 2"/>
          <p:cNvSpPr>
            <a:spLocks noGrp="1"/>
          </p:cNvSpPr>
          <p:nvPr>
            <p:ph type="title"/>
          </p:nvPr>
        </p:nvSpPr>
        <p:spPr/>
        <p:txBody>
          <a:bodyPr/>
          <a:lstStyle/>
          <a:p>
            <a:endParaRPr lang="en-US" dirty="0"/>
          </a:p>
        </p:txBody>
      </p:sp>
      <p:pic>
        <p:nvPicPr>
          <p:cNvPr id="1026" name="Picture 2" descr="C:\Users\jross\AppData\Local\Microsoft\Windows\Temporary Internet Files\Content.IE5\PW8S3MY8\MP90040681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3"/>
            <a:ext cx="12436475" cy="699452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bwMode="auto">
          <a:xfrm>
            <a:off x="5913439" y="5326064"/>
            <a:ext cx="6403975" cy="1524000"/>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r>
              <a:rPr lang="en-US" sz="2400" dirty="0"/>
              <a:t>Collaboration is a process where two or more people work together to realize a shared goal</a:t>
            </a:r>
          </a:p>
        </p:txBody>
      </p:sp>
    </p:spTree>
    <p:extLst>
      <p:ext uri="{BB962C8B-B14F-4D97-AF65-F5344CB8AC3E}">
        <p14:creationId xmlns:p14="http://schemas.microsoft.com/office/powerpoint/2010/main" val="849861244"/>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2"/>
            <a:ext cx="11887200" cy="4395049"/>
          </a:xfrm>
        </p:spPr>
        <p:txBody>
          <a:bodyPr/>
          <a:lstStyle/>
          <a:p>
            <a:r>
              <a:rPr lang="en-US" dirty="0" smtClean="0"/>
              <a:t>Where much of the work gets done on the intranet</a:t>
            </a:r>
          </a:p>
          <a:p>
            <a:r>
              <a:rPr lang="en-US" dirty="0" smtClean="0"/>
              <a:t>Examples:</a:t>
            </a:r>
          </a:p>
          <a:p>
            <a:pPr lvl="1"/>
            <a:r>
              <a:rPr lang="en-US" dirty="0" smtClean="0"/>
              <a:t>Team Sites</a:t>
            </a:r>
          </a:p>
          <a:p>
            <a:pPr lvl="1"/>
            <a:r>
              <a:rPr lang="en-US" dirty="0" smtClean="0"/>
              <a:t>Communities</a:t>
            </a:r>
          </a:p>
          <a:p>
            <a:pPr lvl="1"/>
            <a:r>
              <a:rPr lang="en-US" dirty="0" smtClean="0"/>
              <a:t>Social</a:t>
            </a:r>
          </a:p>
          <a:p>
            <a:pPr lvl="1"/>
            <a:r>
              <a:rPr lang="en-US" dirty="0" smtClean="0"/>
              <a:t>Search</a:t>
            </a:r>
          </a:p>
          <a:p>
            <a:endParaRPr lang="en-US" dirty="0" smtClean="0"/>
          </a:p>
          <a:p>
            <a:endParaRPr lang="en-US" dirty="0"/>
          </a:p>
        </p:txBody>
      </p:sp>
      <p:sp>
        <p:nvSpPr>
          <p:cNvPr id="2" name="Title 1"/>
          <p:cNvSpPr>
            <a:spLocks noGrp="1"/>
          </p:cNvSpPr>
          <p:nvPr>
            <p:ph type="title"/>
          </p:nvPr>
        </p:nvSpPr>
        <p:spPr/>
        <p:txBody>
          <a:bodyPr/>
          <a:lstStyle/>
          <a:p>
            <a:r>
              <a:rPr lang="en-US" dirty="0" smtClean="0"/>
              <a:t>Collaboration Sites</a:t>
            </a:r>
            <a:endParaRPr lang="en-US" dirty="0"/>
          </a:p>
        </p:txBody>
      </p:sp>
    </p:spTree>
    <p:extLst>
      <p:ext uri="{BB962C8B-B14F-4D97-AF65-F5344CB8AC3E}">
        <p14:creationId xmlns:p14="http://schemas.microsoft.com/office/powerpoint/2010/main" val="205194396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Creating Well Designed Intranet Sites in SharePoint Online</a:t>
            </a:r>
          </a:p>
        </p:txBody>
      </p:sp>
      <p:sp>
        <p:nvSpPr>
          <p:cNvPr id="5" name="Text Placeholder 4"/>
          <p:cNvSpPr>
            <a:spLocks noGrp="1"/>
          </p:cNvSpPr>
          <p:nvPr>
            <p:ph type="body" sz="quarter" idx="12"/>
          </p:nvPr>
        </p:nvSpPr>
        <p:spPr/>
        <p:txBody>
          <a:bodyPr/>
          <a:lstStyle/>
          <a:p>
            <a:r>
              <a:rPr lang="en-US" sz="2800" dirty="0"/>
              <a:t>John Ross &amp; Randy Drisgill</a:t>
            </a:r>
          </a:p>
          <a:p>
            <a:r>
              <a:rPr lang="en-US" sz="2800" dirty="0"/>
              <a:t>SharePoint MVPs</a:t>
            </a:r>
          </a:p>
          <a:p>
            <a:r>
              <a:rPr lang="en-US" sz="2800" dirty="0"/>
              <a:t>Rackspace Services for SharePoint</a:t>
            </a:r>
          </a:p>
        </p:txBody>
      </p:sp>
      <p:sp>
        <p:nvSpPr>
          <p:cNvPr id="2" name="Rectangle 1"/>
          <p:cNvSpPr/>
          <p:nvPr/>
        </p:nvSpPr>
        <p:spPr>
          <a:xfrm>
            <a:off x="11081468" y="1058862"/>
            <a:ext cx="1107996" cy="400110"/>
          </a:xfrm>
          <a:prstGeom prst="rect">
            <a:avLst/>
          </a:prstGeom>
        </p:spPr>
        <p:txBody>
          <a:bodyPr wrap="none">
            <a:spAutoFit/>
          </a:bodyPr>
          <a:lstStyle/>
          <a:p>
            <a:pPr algn="r"/>
            <a:r>
              <a:rPr lang="en-US" sz="2000" dirty="0"/>
              <a:t> </a:t>
            </a:r>
            <a:r>
              <a:rPr lang="en-US" sz="2000" dirty="0" smtClean="0"/>
              <a:t>SPC015</a:t>
            </a:r>
            <a:endParaRPr lang="en-US" sz="2000"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396981"/>
          </a:xfrm>
        </p:spPr>
        <p:txBody>
          <a:bodyPr/>
          <a:lstStyle/>
          <a:p>
            <a:r>
              <a:rPr lang="en-US" dirty="0" smtClean="0"/>
              <a:t>Department Sites</a:t>
            </a:r>
          </a:p>
          <a:p>
            <a:pPr lvl="1"/>
            <a:r>
              <a:rPr lang="en-US" dirty="0" smtClean="0"/>
              <a:t>Document Management</a:t>
            </a:r>
          </a:p>
          <a:p>
            <a:pPr lvl="1"/>
            <a:r>
              <a:rPr lang="en-US" dirty="0" smtClean="0"/>
              <a:t>Calendaring</a:t>
            </a:r>
          </a:p>
          <a:p>
            <a:pPr lvl="1"/>
            <a:r>
              <a:rPr lang="en-US" dirty="0" smtClean="0"/>
              <a:t>Tasks</a:t>
            </a:r>
          </a:p>
          <a:p>
            <a:pPr lvl="1"/>
            <a:r>
              <a:rPr lang="en-US" dirty="0" smtClean="0"/>
              <a:t>Share key business data</a:t>
            </a:r>
          </a:p>
          <a:p>
            <a:pPr lvl="1"/>
            <a:endParaRPr lang="en-US" dirty="0"/>
          </a:p>
          <a:p>
            <a:r>
              <a:rPr lang="en-US" dirty="0" smtClean="0"/>
              <a:t>Discussion Groups to Share Ideas</a:t>
            </a:r>
          </a:p>
          <a:p>
            <a:pPr lvl="1"/>
            <a:r>
              <a:rPr lang="en-US" dirty="0" smtClean="0"/>
              <a:t>Brainstorming</a:t>
            </a:r>
          </a:p>
          <a:p>
            <a:pPr lvl="1"/>
            <a:r>
              <a:rPr lang="en-US" dirty="0" smtClean="0"/>
              <a:t>Information Finding/Sharing</a:t>
            </a:r>
          </a:p>
          <a:p>
            <a:pPr lvl="1"/>
            <a:endParaRPr lang="en-US" dirty="0"/>
          </a:p>
          <a:p>
            <a:endParaRPr lang="en-US" dirty="0"/>
          </a:p>
        </p:txBody>
      </p:sp>
      <p:sp>
        <p:nvSpPr>
          <p:cNvPr id="2" name="Title 1"/>
          <p:cNvSpPr>
            <a:spLocks noGrp="1"/>
          </p:cNvSpPr>
          <p:nvPr>
            <p:ph type="title"/>
          </p:nvPr>
        </p:nvSpPr>
        <p:spPr/>
        <p:txBody>
          <a:bodyPr/>
          <a:lstStyle/>
          <a:p>
            <a:r>
              <a:rPr lang="en-US" dirty="0" smtClean="0"/>
              <a:t>Examples </a:t>
            </a:r>
            <a:endParaRPr lang="en-US" dirty="0"/>
          </a:p>
        </p:txBody>
      </p:sp>
    </p:spTree>
    <p:extLst>
      <p:ext uri="{BB962C8B-B14F-4D97-AF65-F5344CB8AC3E}">
        <p14:creationId xmlns:p14="http://schemas.microsoft.com/office/powerpoint/2010/main" val="354764097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447098"/>
          </a:xfrm>
        </p:spPr>
        <p:txBody>
          <a:bodyPr/>
          <a:lstStyle/>
          <a:p>
            <a:r>
              <a:rPr lang="en-US" dirty="0" smtClean="0"/>
              <a:t>Social Everything</a:t>
            </a:r>
          </a:p>
          <a:p>
            <a:pPr lvl="1"/>
            <a:r>
              <a:rPr lang="en-US" dirty="0" smtClean="0"/>
              <a:t>Personal Sites (My Sites)</a:t>
            </a:r>
          </a:p>
          <a:p>
            <a:pPr lvl="1"/>
            <a:r>
              <a:rPr lang="en-US" dirty="0" smtClean="0"/>
              <a:t>People Search</a:t>
            </a:r>
          </a:p>
          <a:p>
            <a:pPr lvl="1"/>
            <a:r>
              <a:rPr lang="en-US" dirty="0" smtClean="0"/>
              <a:t>Tagging</a:t>
            </a:r>
          </a:p>
          <a:p>
            <a:pPr lvl="1"/>
            <a:endParaRPr lang="en-US" dirty="0"/>
          </a:p>
          <a:p>
            <a:r>
              <a:rPr lang="en-US" dirty="0" smtClean="0"/>
              <a:t>Search</a:t>
            </a:r>
          </a:p>
          <a:p>
            <a:pPr lvl="1"/>
            <a:endParaRPr lang="en-US" dirty="0"/>
          </a:p>
        </p:txBody>
      </p:sp>
      <p:sp>
        <p:nvSpPr>
          <p:cNvPr id="3" name="Title 2"/>
          <p:cNvSpPr>
            <a:spLocks noGrp="1"/>
          </p:cNvSpPr>
          <p:nvPr>
            <p:ph type="title"/>
          </p:nvPr>
        </p:nvSpPr>
        <p:spPr/>
        <p:txBody>
          <a:bodyPr/>
          <a:lstStyle/>
          <a:p>
            <a:r>
              <a:rPr lang="en-US" dirty="0" smtClean="0"/>
              <a:t>More Examples</a:t>
            </a:r>
            <a:endParaRPr lang="en-US" dirty="0"/>
          </a:p>
        </p:txBody>
      </p:sp>
    </p:spTree>
    <p:extLst>
      <p:ext uri="{BB962C8B-B14F-4D97-AF65-F5344CB8AC3E}">
        <p14:creationId xmlns:p14="http://schemas.microsoft.com/office/powerpoint/2010/main" val="1576099439"/>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Tour of collaboration options</a:t>
            </a:r>
          </a:p>
        </p:txBody>
      </p:sp>
      <p:sp>
        <p:nvSpPr>
          <p:cNvPr id="5" name="Text Placeholder 4"/>
          <p:cNvSpPr>
            <a:spLocks noGrp="1"/>
          </p:cNvSpPr>
          <p:nvPr>
            <p:ph type="body" sz="quarter" idx="12"/>
          </p:nvPr>
        </p:nvSpPr>
        <p:spPr/>
        <p:txBody>
          <a:bodyPr/>
          <a:lstStyle/>
          <a:p>
            <a:r>
              <a:rPr lang="en-US" dirty="0" smtClean="0"/>
              <a:t>John Ross</a:t>
            </a:r>
            <a:endParaRPr lang="en-US" dirty="0"/>
          </a:p>
        </p:txBody>
      </p:sp>
    </p:spTree>
    <p:extLst>
      <p:ext uri="{BB962C8B-B14F-4D97-AF65-F5344CB8AC3E}">
        <p14:creationId xmlns:p14="http://schemas.microsoft.com/office/powerpoint/2010/main" val="2133324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Portals</a:t>
            </a:r>
            <a:endParaRPr lang="en-US" dirty="0">
              <a:solidFill>
                <a:schemeClr val="bg1"/>
              </a:solidFill>
            </a:endParaRPr>
          </a:p>
        </p:txBody>
      </p:sp>
    </p:spTree>
    <p:extLst>
      <p:ext uri="{BB962C8B-B14F-4D97-AF65-F5344CB8AC3E}">
        <p14:creationId xmlns:p14="http://schemas.microsoft.com/office/powerpoint/2010/main" val="1892927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dirty="0"/>
          </a:p>
        </p:txBody>
      </p:sp>
      <p:sp>
        <p:nvSpPr>
          <p:cNvPr id="3" name="Title 2"/>
          <p:cNvSpPr>
            <a:spLocks noGrp="1"/>
          </p:cNvSpPr>
          <p:nvPr>
            <p:ph type="title"/>
          </p:nvPr>
        </p:nvSpPr>
        <p:spPr/>
        <p:txBody>
          <a:bodyPr/>
          <a:lstStyle/>
          <a:p>
            <a:endParaRPr lang="en-US" dirty="0"/>
          </a:p>
        </p:txBody>
      </p:sp>
      <p:pic>
        <p:nvPicPr>
          <p:cNvPr id="2050" name="Picture 2" descr="http://endeavortodiscover.com/images/port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28850"/>
            <a:ext cx="12436475" cy="696567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17025" y="34048"/>
            <a:ext cx="2743200" cy="27418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sz="4800" dirty="0">
                <a:gradFill>
                  <a:gsLst>
                    <a:gs pos="0">
                      <a:srgbClr val="FFFFFF"/>
                    </a:gs>
                    <a:gs pos="100000">
                      <a:srgbClr val="FFFFFF"/>
                    </a:gs>
                  </a:gsLst>
                  <a:lin ang="5400000" scaled="0"/>
                </a:gradFill>
                <a:ea typeface="Segoe UI" pitchFamily="34" charset="0"/>
                <a:cs typeface="Segoe UI" pitchFamily="34" charset="0"/>
              </a:rPr>
              <a:t>What is a portal?</a:t>
            </a:r>
          </a:p>
          <a:p>
            <a:pPr defTabSz="932290" fontAlgn="base">
              <a:spcBef>
                <a:spcPct val="0"/>
              </a:spcBef>
              <a:spcAft>
                <a:spcPct val="0"/>
              </a:spcAft>
            </a:pPr>
            <a:endParaRPr lang="en-US" sz="4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693275" y="4252671"/>
            <a:ext cx="27432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A web site that brings information from diverse sources in a unified way.</a:t>
            </a:r>
          </a:p>
        </p:txBody>
      </p:sp>
    </p:spTree>
    <p:extLst>
      <p:ext uri="{BB962C8B-B14F-4D97-AF65-F5344CB8AC3E}">
        <p14:creationId xmlns:p14="http://schemas.microsoft.com/office/powerpoint/2010/main" val="336592860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dirty="0"/>
          </a:p>
        </p:txBody>
      </p:sp>
      <p:sp>
        <p:nvSpPr>
          <p:cNvPr id="3" name="Title 2"/>
          <p:cNvSpPr>
            <a:spLocks noGrp="1"/>
          </p:cNvSpPr>
          <p:nvPr>
            <p:ph type="title"/>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63" y="7830"/>
            <a:ext cx="14077490" cy="6986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9738995" y="2091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290"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Good portals do more than just bring content together.</a:t>
            </a:r>
          </a:p>
        </p:txBody>
      </p:sp>
    </p:spTree>
    <p:extLst>
      <p:ext uri="{BB962C8B-B14F-4D97-AF65-F5344CB8AC3E}">
        <p14:creationId xmlns:p14="http://schemas.microsoft.com/office/powerpoint/2010/main" val="2191657865"/>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1"/>
            <a:ext cx="11887200" cy="735512"/>
          </a:xfrm>
        </p:spPr>
        <p:txBody>
          <a:bodyPr/>
          <a:lstStyle/>
          <a:p>
            <a:endParaRPr lang="en-US" dirty="0"/>
          </a:p>
        </p:txBody>
      </p:sp>
      <p:sp>
        <p:nvSpPr>
          <p:cNvPr id="5" name="Title 4"/>
          <p:cNvSpPr>
            <a:spLocks noGrp="1"/>
          </p:cNvSpPr>
          <p:nvPr>
            <p:ph type="title"/>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8038" cy="11679857"/>
          </a:xfrm>
          <a:prstGeom prst="rect">
            <a:avLst/>
          </a:prstGeom>
        </p:spPr>
      </p:pic>
    </p:spTree>
    <p:extLst>
      <p:ext uri="{BB962C8B-B14F-4D97-AF65-F5344CB8AC3E}">
        <p14:creationId xmlns:p14="http://schemas.microsoft.com/office/powerpoint/2010/main" val="241266060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208090"/>
            <a:ext cx="11887200" cy="1831975"/>
          </a:xfrm>
        </p:spPr>
        <p:txBody>
          <a:bodyPr/>
          <a:lstStyle/>
          <a:p>
            <a:r>
              <a:rPr lang="en-US" dirty="0" smtClean="0">
                <a:solidFill>
                  <a:schemeClr val="bg1"/>
                </a:solidFill>
              </a:rPr>
              <a:t>Why create a portal?</a:t>
            </a:r>
            <a:endParaRPr lang="en-US" dirty="0">
              <a:solidFill>
                <a:schemeClr val="bg1"/>
              </a:solidFill>
            </a:endParaRPr>
          </a:p>
        </p:txBody>
      </p:sp>
      <p:sp>
        <p:nvSpPr>
          <p:cNvPr id="3" name="Rectangle 2"/>
          <p:cNvSpPr/>
          <p:nvPr/>
        </p:nvSpPr>
        <p:spPr>
          <a:xfrm>
            <a:off x="273052" y="3044348"/>
            <a:ext cx="10974388" cy="2511457"/>
          </a:xfrm>
          <a:prstGeom prst="rect">
            <a:avLst/>
          </a:prstGeom>
        </p:spPr>
        <p:txBody>
          <a:bodyPr wrap="square" lIns="182844" tIns="146274" rIns="182844" bIns="146274">
            <a:spAutoFit/>
          </a:bodyPr>
          <a:lstStyle/>
          <a:p>
            <a:r>
              <a:rPr lang="en-US" sz="3600" dirty="0">
                <a:ln w="3175">
                  <a:noFill/>
                </a:ln>
                <a:solidFill>
                  <a:schemeClr val="bg1"/>
                </a:solidFill>
                <a:latin typeface="Segoe UI Light"/>
                <a:cs typeface="Segoe UI" pitchFamily="34" charset="0"/>
              </a:rPr>
              <a:t>Portals give your users a single starting point for content in your organization.  They are the answer to question “where should be the first place users go to find what they are looking for?” </a:t>
            </a:r>
          </a:p>
        </p:txBody>
      </p:sp>
    </p:spTree>
    <p:extLst>
      <p:ext uri="{BB962C8B-B14F-4D97-AF65-F5344CB8AC3E}">
        <p14:creationId xmlns:p14="http://schemas.microsoft.com/office/powerpoint/2010/main" val="304035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2"/>
            <a:ext cx="11887200" cy="3631273"/>
          </a:xfrm>
        </p:spPr>
        <p:txBody>
          <a:bodyPr/>
          <a:lstStyle/>
          <a:p>
            <a:pPr marL="0" lvl="1" indent="0">
              <a:buNone/>
            </a:pPr>
            <a:r>
              <a:rPr lang="en-US" dirty="0" smtClean="0"/>
              <a:t>Basic guidelines for content management</a:t>
            </a:r>
          </a:p>
          <a:p>
            <a:pPr marL="630346" lvl="2" indent="-414488"/>
            <a:r>
              <a:rPr lang="en-US" dirty="0" smtClean="0"/>
              <a:t>Define specific areas for content</a:t>
            </a:r>
          </a:p>
          <a:p>
            <a:pPr marL="630346" lvl="2" indent="-414488"/>
            <a:r>
              <a:rPr lang="en-US" dirty="0" smtClean="0"/>
              <a:t>Tag content with relevant metadata</a:t>
            </a:r>
          </a:p>
          <a:p>
            <a:pPr marL="630346" lvl="2" indent="-414488"/>
            <a:r>
              <a:rPr lang="en-US" dirty="0" smtClean="0"/>
              <a:t>Roll it up where you need it</a:t>
            </a:r>
          </a:p>
          <a:p>
            <a:pPr marL="215858" lvl="2" indent="0">
              <a:buNone/>
            </a:pPr>
            <a:endParaRPr lang="en-US" dirty="0"/>
          </a:p>
          <a:p>
            <a:pPr marL="215858" lvl="2" indent="0">
              <a:buNone/>
            </a:pPr>
            <a:r>
              <a:rPr lang="en-US" dirty="0" smtClean="0"/>
              <a:t>SharePoint Benefits</a:t>
            </a:r>
          </a:p>
          <a:p>
            <a:pPr marL="215858" lvl="2" indent="0">
              <a:buNone/>
            </a:pPr>
            <a:r>
              <a:rPr lang="en-US" dirty="0" smtClean="0"/>
              <a:t>	Authoring Experience</a:t>
            </a:r>
          </a:p>
          <a:p>
            <a:pPr marL="215858" lvl="2" indent="0">
              <a:buNone/>
            </a:pPr>
            <a:r>
              <a:rPr lang="en-US" dirty="0" smtClean="0"/>
              <a:t>	CQWP</a:t>
            </a:r>
          </a:p>
          <a:p>
            <a:pPr marL="215858" lvl="2" indent="0">
              <a:buNone/>
            </a:pPr>
            <a:r>
              <a:rPr lang="en-US" dirty="0" smtClean="0"/>
              <a:t>	Controlled publishing</a:t>
            </a:r>
          </a:p>
          <a:p>
            <a:pPr marL="215858" lvl="2" indent="0">
              <a:buNone/>
            </a:pPr>
            <a:r>
              <a:rPr lang="en-US" dirty="0" smtClean="0"/>
              <a:t>	Branding</a:t>
            </a:r>
            <a:endParaRPr lang="en-US" dirty="0"/>
          </a:p>
        </p:txBody>
      </p:sp>
      <p:sp>
        <p:nvSpPr>
          <p:cNvPr id="2" name="Title 1"/>
          <p:cNvSpPr>
            <a:spLocks noGrp="1"/>
          </p:cNvSpPr>
          <p:nvPr>
            <p:ph type="title"/>
          </p:nvPr>
        </p:nvSpPr>
        <p:spPr/>
        <p:txBody>
          <a:bodyPr/>
          <a:lstStyle/>
          <a:p>
            <a:r>
              <a:rPr lang="en-US" dirty="0" smtClean="0"/>
              <a:t>Web Content Management (WCM)</a:t>
            </a:r>
            <a:endParaRPr lang="en-US" dirty="0"/>
          </a:p>
        </p:txBody>
      </p:sp>
    </p:spTree>
    <p:extLst>
      <p:ext uri="{BB962C8B-B14F-4D97-AF65-F5344CB8AC3E}">
        <p14:creationId xmlns:p14="http://schemas.microsoft.com/office/powerpoint/2010/main" val="1916094634"/>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WCM Features and Content Query Web Part</a:t>
            </a:r>
          </a:p>
        </p:txBody>
      </p:sp>
      <p:sp>
        <p:nvSpPr>
          <p:cNvPr id="5" name="Text Placeholder 4"/>
          <p:cNvSpPr>
            <a:spLocks noGrp="1"/>
          </p:cNvSpPr>
          <p:nvPr>
            <p:ph type="body" sz="quarter" idx="12"/>
          </p:nvPr>
        </p:nvSpPr>
        <p:spPr/>
        <p:txBody>
          <a:bodyPr/>
          <a:lstStyle/>
          <a:p>
            <a:r>
              <a:rPr lang="en-US" dirty="0" smtClean="0"/>
              <a:t>Randy Drisgill</a:t>
            </a:r>
            <a:endParaRPr lang="en-US" dirty="0"/>
          </a:p>
        </p:txBody>
      </p:sp>
    </p:spTree>
    <p:extLst>
      <p:ext uri="{BB962C8B-B14F-4D97-AF65-F5344CB8AC3E}">
        <p14:creationId xmlns:p14="http://schemas.microsoft.com/office/powerpoint/2010/main" val="51312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dirty="0"/>
          </a:p>
        </p:txBody>
      </p:sp>
      <p:sp>
        <p:nvSpPr>
          <p:cNvPr id="3" name="Title 2"/>
          <p:cNvSpPr>
            <a:spLocks noGrp="1"/>
          </p:cNvSpPr>
          <p:nvPr>
            <p:ph type="title"/>
          </p:nvPr>
        </p:nvSpPr>
        <p:spPr/>
        <p:txBody>
          <a:bodyPr/>
          <a:lstStyle/>
          <a:p>
            <a:r>
              <a:rPr lang="en-US" dirty="0" smtClean="0"/>
              <a:t>Building Intranets is Easy…right?</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436476" cy="702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198439" y="296864"/>
            <a:ext cx="6403975" cy="1192979"/>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r>
              <a:rPr lang="en-US" sz="2400" dirty="0"/>
              <a:t>Building Intranets is easy….right?</a:t>
            </a:r>
          </a:p>
        </p:txBody>
      </p:sp>
    </p:spTree>
    <p:extLst>
      <p:ext uri="{BB962C8B-B14F-4D97-AF65-F5344CB8AC3E}">
        <p14:creationId xmlns:p14="http://schemas.microsoft.com/office/powerpoint/2010/main" val="228292760"/>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dirty="0"/>
          </a:p>
        </p:txBody>
      </p:sp>
      <p:sp>
        <p:nvSpPr>
          <p:cNvPr id="3" name="Title 2"/>
          <p:cNvSpPr>
            <a:spLocks noGrp="1"/>
          </p:cNvSpPr>
          <p:nvPr>
            <p:ph type="title"/>
          </p:nvPr>
        </p:nvSpPr>
        <p:spPr/>
        <p:txBody>
          <a:bodyPr/>
          <a:lstStyle/>
          <a:p>
            <a:endParaRPr lang="en-US" dirty="0"/>
          </a:p>
        </p:txBody>
      </p:sp>
      <p:pic>
        <p:nvPicPr>
          <p:cNvPr id="3074" name="Picture 2" descr="http://www.therainmakerblog.com/uploads/image/Key(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1" y="-136525"/>
            <a:ext cx="12372975" cy="823686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bwMode="auto">
          <a:xfrm>
            <a:off x="15712" y="1668462"/>
            <a:ext cx="2925927" cy="266437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29" rIns="0" bIns="46629" numCol="1" rtlCol="0" anchor="t" anchorCtr="0" compatLnSpc="1">
            <a:prstTxWarp prst="textNoShape">
              <a:avLst/>
            </a:prstTxWarp>
          </a:bodyPr>
          <a:lstStyle/>
          <a:p>
            <a:pPr defTabSz="932290" fontAlgn="base">
              <a:spcBef>
                <a:spcPct val="0"/>
              </a:spcBef>
              <a:spcAft>
                <a:spcPct val="0"/>
              </a:spcAft>
            </a:pPr>
            <a:r>
              <a:rPr lang="en-US" sz="2800" dirty="0">
                <a:gradFill>
                  <a:gsLst>
                    <a:gs pos="0">
                      <a:srgbClr val="FFFFFF"/>
                    </a:gs>
                    <a:gs pos="100000">
                      <a:srgbClr val="FFFFFF"/>
                    </a:gs>
                  </a:gsLst>
                  <a:lin ang="5400000" scaled="0"/>
                </a:gradFill>
              </a:rPr>
              <a:t>Great technical solutions are only half the battle</a:t>
            </a:r>
          </a:p>
        </p:txBody>
      </p:sp>
      <p:sp>
        <p:nvSpPr>
          <p:cNvPr id="6" name="Rectangle 5"/>
          <p:cNvSpPr/>
          <p:nvPr/>
        </p:nvSpPr>
        <p:spPr bwMode="auto">
          <a:xfrm>
            <a:off x="15712" y="4335464"/>
            <a:ext cx="2925927" cy="266437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bodyPr>
          <a:lstStyle/>
          <a:p>
            <a:pPr defTabSz="932290" fontAlgn="base">
              <a:spcBef>
                <a:spcPct val="0"/>
              </a:spcBef>
              <a:spcAft>
                <a:spcPct val="0"/>
              </a:spcAft>
            </a:pPr>
            <a:r>
              <a:rPr lang="en-US" sz="2800" dirty="0">
                <a:gradFill>
                  <a:gsLst>
                    <a:gs pos="0">
                      <a:schemeClr val="bg1"/>
                    </a:gs>
                    <a:gs pos="100000">
                      <a:schemeClr val="bg1"/>
                    </a:gs>
                  </a:gsLst>
                  <a:lin ang="5400000" scaled="0"/>
                </a:gradFill>
              </a:rPr>
              <a:t>Usability and adoption are the ultimate key to success</a:t>
            </a:r>
          </a:p>
        </p:txBody>
      </p:sp>
    </p:spTree>
    <p:extLst>
      <p:ext uri="{BB962C8B-B14F-4D97-AF65-F5344CB8AC3E}">
        <p14:creationId xmlns:p14="http://schemas.microsoft.com/office/powerpoint/2010/main" val="143675813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2"/>
            <a:ext cx="11887200" cy="6379499"/>
          </a:xfrm>
        </p:spPr>
        <p:txBody>
          <a:bodyPr/>
          <a:lstStyle/>
          <a:p>
            <a:r>
              <a:rPr lang="en-US" b="1" dirty="0"/>
              <a:t>Keep </a:t>
            </a:r>
            <a:r>
              <a:rPr lang="en-US" b="1" dirty="0" smtClean="0"/>
              <a:t>your site clean </a:t>
            </a:r>
            <a:r>
              <a:rPr lang="en-US" b="1" dirty="0"/>
              <a:t>and simple</a:t>
            </a:r>
          </a:p>
          <a:p>
            <a:pPr lvl="1"/>
            <a:r>
              <a:rPr lang="en-US" dirty="0"/>
              <a:t>Research shows that a humans’ short term memory can only retain about 5-9 things at a time</a:t>
            </a:r>
          </a:p>
          <a:p>
            <a:endParaRPr lang="en-US" b="1" dirty="0" smtClean="0"/>
          </a:p>
          <a:p>
            <a:r>
              <a:rPr lang="en-US" b="1" dirty="0" smtClean="0"/>
              <a:t>3-Click-Rule</a:t>
            </a:r>
            <a:endParaRPr lang="en-US" b="1" dirty="0"/>
          </a:p>
          <a:p>
            <a:pPr lvl="1"/>
            <a:r>
              <a:rPr lang="en-US" dirty="0"/>
              <a:t>Users will stop using the site if they aren’t able to find what they are looking for within 3 clicks.</a:t>
            </a:r>
          </a:p>
          <a:p>
            <a:pPr lvl="1"/>
            <a:r>
              <a:rPr lang="en-US" dirty="0"/>
              <a:t>More clicks are okay as long as users feel they know where they are and were to go next</a:t>
            </a:r>
          </a:p>
          <a:p>
            <a:pPr marL="469537" lvl="1" indent="0">
              <a:buNone/>
            </a:pPr>
            <a:endParaRPr lang="en-US" sz="2000" i="1" dirty="0"/>
          </a:p>
          <a:p>
            <a:pPr marL="469537" lvl="1" indent="0">
              <a:buNone/>
            </a:pPr>
            <a:r>
              <a:rPr lang="en-US" sz="2000" i="1" dirty="0"/>
              <a:t>Source: Best of Smashing Magazine</a:t>
            </a:r>
          </a:p>
          <a:p>
            <a:endParaRPr lang="en-US" dirty="0" smtClean="0">
              <a:solidFill>
                <a:srgbClr val="00B050"/>
              </a:solidFill>
            </a:endParaRPr>
          </a:p>
          <a:p>
            <a:endParaRPr lang="en-US" dirty="0">
              <a:solidFill>
                <a:srgbClr val="00B050"/>
              </a:solidFill>
            </a:endParaRPr>
          </a:p>
        </p:txBody>
      </p:sp>
      <p:sp>
        <p:nvSpPr>
          <p:cNvPr id="2" name="Title 1"/>
          <p:cNvSpPr>
            <a:spLocks noGrp="1"/>
          </p:cNvSpPr>
          <p:nvPr>
            <p:ph type="title"/>
          </p:nvPr>
        </p:nvSpPr>
        <p:spPr/>
        <p:txBody>
          <a:bodyPr/>
          <a:lstStyle/>
          <a:p>
            <a:r>
              <a:rPr lang="en-US" dirty="0" smtClean="0"/>
              <a:t>Starting your design with usability in mind</a:t>
            </a:r>
            <a:endParaRPr lang="en-US" dirty="0"/>
          </a:p>
        </p:txBody>
      </p:sp>
      <p:sp>
        <p:nvSpPr>
          <p:cNvPr id="4" name="Isosceles Triangle 3"/>
          <p:cNvSpPr/>
          <p:nvPr/>
        </p:nvSpPr>
        <p:spPr bwMode="auto">
          <a:xfrm rot="5400000">
            <a:off x="11526836" y="6279502"/>
            <a:ext cx="174487" cy="150481"/>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0" tIns="186520" rIns="186520" bIns="46629" numCol="1" rtlCol="0" anchor="t"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16803153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2"/>
            <a:ext cx="11887200" cy="4309306"/>
          </a:xfrm>
        </p:spPr>
        <p:txBody>
          <a:bodyPr/>
          <a:lstStyle/>
          <a:p>
            <a:r>
              <a:rPr lang="en-US" b="1" dirty="0" smtClean="0"/>
              <a:t>Users seek content in different ways</a:t>
            </a:r>
          </a:p>
          <a:p>
            <a:pPr lvl="1"/>
            <a:r>
              <a:rPr lang="en-US" dirty="0" smtClean="0"/>
              <a:t>Navigation</a:t>
            </a:r>
          </a:p>
          <a:p>
            <a:pPr lvl="1"/>
            <a:r>
              <a:rPr lang="en-US" dirty="0" smtClean="0"/>
              <a:t>Content</a:t>
            </a:r>
          </a:p>
          <a:p>
            <a:pPr lvl="1"/>
            <a:r>
              <a:rPr lang="en-US" dirty="0" smtClean="0"/>
              <a:t>Search</a:t>
            </a:r>
          </a:p>
          <a:p>
            <a:pPr lvl="1"/>
            <a:r>
              <a:rPr lang="en-US" dirty="0" smtClean="0"/>
              <a:t>Shortcuts for frequent users</a:t>
            </a:r>
          </a:p>
          <a:p>
            <a:pPr lvl="1"/>
            <a:endParaRPr lang="en-US" dirty="0"/>
          </a:p>
          <a:p>
            <a:pPr marL="469537" lvl="1" indent="0">
              <a:buNone/>
            </a:pPr>
            <a:r>
              <a:rPr lang="en-US" i="1" dirty="0"/>
              <a:t>Source: Best of Smashing Magazine</a:t>
            </a:r>
          </a:p>
          <a:p>
            <a:pPr lvl="1"/>
            <a:endParaRPr lang="en-US" dirty="0"/>
          </a:p>
          <a:p>
            <a:endParaRPr lang="en-US" dirty="0"/>
          </a:p>
        </p:txBody>
      </p:sp>
      <p:sp>
        <p:nvSpPr>
          <p:cNvPr id="2" name="Title 1"/>
          <p:cNvSpPr>
            <a:spLocks noGrp="1"/>
          </p:cNvSpPr>
          <p:nvPr>
            <p:ph type="title"/>
          </p:nvPr>
        </p:nvSpPr>
        <p:spPr/>
        <p:txBody>
          <a:bodyPr/>
          <a:lstStyle/>
          <a:p>
            <a:r>
              <a:rPr lang="en-US" dirty="0" smtClean="0"/>
              <a:t>More usability</a:t>
            </a:r>
            <a:endParaRPr lang="en-US" dirty="0"/>
          </a:p>
        </p:txBody>
      </p:sp>
      <p:sp>
        <p:nvSpPr>
          <p:cNvPr id="4" name="Isosceles Triangle 3"/>
          <p:cNvSpPr/>
          <p:nvPr/>
        </p:nvSpPr>
        <p:spPr bwMode="auto">
          <a:xfrm rot="5400000">
            <a:off x="11526836" y="6279502"/>
            <a:ext cx="174487" cy="150481"/>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0" tIns="186520" rIns="186520" bIns="46629" numCol="1" rtlCol="0" anchor="t"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409624708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Branding</a:t>
            </a:r>
            <a:endParaRPr lang="en-US" dirty="0">
              <a:solidFill>
                <a:schemeClr val="bg1"/>
              </a:solidFill>
            </a:endParaRPr>
          </a:p>
        </p:txBody>
      </p:sp>
    </p:spTree>
    <p:extLst>
      <p:ext uri="{BB962C8B-B14F-4D97-AF65-F5344CB8AC3E}">
        <p14:creationId xmlns:p14="http://schemas.microsoft.com/office/powerpoint/2010/main" val="1440059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771" y="-388938"/>
            <a:ext cx="12513248" cy="8321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5761039" y="6266685"/>
            <a:ext cx="6403975" cy="119297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r"/>
            <a:r>
              <a:rPr lang="en-US" sz="2000" dirty="0">
                <a:solidFill>
                  <a:schemeClr val="tx1"/>
                </a:solidFill>
              </a:rPr>
              <a:t>Photo by ImagineCup - http://www.flickr.com/photos/imaginecup/</a:t>
            </a:r>
          </a:p>
        </p:txBody>
      </p:sp>
    </p:spTree>
    <p:extLst>
      <p:ext uri="{BB962C8B-B14F-4D97-AF65-F5344CB8AC3E}">
        <p14:creationId xmlns:p14="http://schemas.microsoft.com/office/powerpoint/2010/main" val="413269404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619037" cy="7284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350481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solidFill>
                  <a:schemeClr val="bg1"/>
                </a:solidFill>
              </a:rPr>
              <a:t>Branding is:</a:t>
            </a:r>
            <a:br>
              <a:rPr lang="en-US" sz="4800" dirty="0">
                <a:solidFill>
                  <a:schemeClr val="bg1"/>
                </a:solidFill>
              </a:rPr>
            </a:br>
            <a:r>
              <a:rPr lang="en-US" sz="4800" dirty="0">
                <a:solidFill>
                  <a:schemeClr val="bg1"/>
                </a:solidFill>
              </a:rPr>
              <a:t> - The promise a company makes. </a:t>
            </a:r>
            <a:br>
              <a:rPr lang="en-US" sz="4800" dirty="0">
                <a:solidFill>
                  <a:schemeClr val="bg1"/>
                </a:solidFill>
              </a:rPr>
            </a:br>
            <a:r>
              <a:rPr lang="en-US" sz="4800" dirty="0">
                <a:solidFill>
                  <a:schemeClr val="bg1"/>
                </a:solidFill>
              </a:rPr>
              <a:t> - The consistency at which they deliver on it</a:t>
            </a:r>
            <a:br>
              <a:rPr lang="en-US" sz="4800" dirty="0">
                <a:solidFill>
                  <a:schemeClr val="bg1"/>
                </a:solidFill>
              </a:rPr>
            </a:br>
            <a:r>
              <a:rPr lang="en-US" sz="4800" dirty="0">
                <a:solidFill>
                  <a:schemeClr val="bg1"/>
                </a:solidFill>
              </a:rPr>
              <a:t/>
            </a:r>
            <a:br>
              <a:rPr lang="en-US" sz="4800" dirty="0">
                <a:solidFill>
                  <a:schemeClr val="bg1"/>
                </a:solidFill>
              </a:rPr>
            </a:br>
            <a:r>
              <a:rPr lang="en-US" sz="4000" dirty="0">
                <a:solidFill>
                  <a:schemeClr val="bg1"/>
                </a:solidFill>
              </a:rPr>
              <a:t>-Andrew Hanelly - VP, Digital Experience at TMG</a:t>
            </a:r>
          </a:p>
        </p:txBody>
      </p:sp>
    </p:spTree>
    <p:extLst>
      <p:ext uri="{BB962C8B-B14F-4D97-AF65-F5344CB8AC3E}">
        <p14:creationId xmlns:p14="http://schemas.microsoft.com/office/powerpoint/2010/main" val="272013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36"/>
            <a:ext cx="12542838" cy="6986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074079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046" y="-84136"/>
            <a:ext cx="12978571" cy="7078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02585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2"/>
            <a:ext cx="11887200" cy="4530471"/>
          </a:xfrm>
        </p:spPr>
        <p:txBody>
          <a:bodyPr/>
          <a:lstStyle/>
          <a:p>
            <a:r>
              <a:rPr lang="en-US" dirty="0" smtClean="0"/>
              <a:t>Distinguish the Intranet’s value</a:t>
            </a:r>
          </a:p>
          <a:p>
            <a:pPr lvl="1"/>
            <a:r>
              <a:rPr lang="en-US" dirty="0" smtClean="0"/>
              <a:t>There are a lot of sources of information these days</a:t>
            </a:r>
          </a:p>
          <a:p>
            <a:pPr lvl="1"/>
            <a:r>
              <a:rPr lang="en-US" dirty="0" smtClean="0"/>
              <a:t>Branding shows employees that the information has value</a:t>
            </a:r>
          </a:p>
          <a:p>
            <a:pPr lvl="1"/>
            <a:r>
              <a:rPr lang="en-US" dirty="0" smtClean="0"/>
              <a:t>Give the Intranet a name that people can remember!</a:t>
            </a:r>
          </a:p>
          <a:p>
            <a:r>
              <a:rPr lang="en-US" dirty="0" smtClean="0"/>
              <a:t>Enforce consistency</a:t>
            </a:r>
          </a:p>
          <a:p>
            <a:pPr lvl="1"/>
            <a:r>
              <a:rPr lang="en-US" dirty="0" smtClean="0"/>
              <a:t>Colors, fonts, logos, messaging</a:t>
            </a:r>
          </a:p>
          <a:p>
            <a:pPr lvl="1"/>
            <a:r>
              <a:rPr lang="en-US" dirty="0" smtClean="0"/>
              <a:t>Foster teamwork and equality among departments</a:t>
            </a:r>
          </a:p>
          <a:p>
            <a:r>
              <a:rPr lang="en-US" dirty="0" smtClean="0"/>
              <a:t>Help users identify with the company</a:t>
            </a:r>
          </a:p>
          <a:p>
            <a:pPr lvl="1"/>
            <a:endParaRPr lang="en-US" dirty="0"/>
          </a:p>
        </p:txBody>
      </p:sp>
      <p:sp>
        <p:nvSpPr>
          <p:cNvPr id="3" name="Title 2"/>
          <p:cNvSpPr>
            <a:spLocks noGrp="1"/>
          </p:cNvSpPr>
          <p:nvPr>
            <p:ph type="title"/>
          </p:nvPr>
        </p:nvSpPr>
        <p:spPr/>
        <p:txBody>
          <a:bodyPr/>
          <a:lstStyle/>
          <a:p>
            <a:r>
              <a:rPr lang="en-US" dirty="0" smtClean="0"/>
              <a:t>Why brand an Intranet </a:t>
            </a:r>
            <a:endParaRPr lang="en-US" dirty="0"/>
          </a:p>
        </p:txBody>
      </p:sp>
    </p:spTree>
    <p:extLst>
      <p:ext uri="{BB962C8B-B14F-4D97-AF65-F5344CB8AC3E}">
        <p14:creationId xmlns:p14="http://schemas.microsoft.com/office/powerpoint/2010/main" val="251082770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What’s this session all about?</a:t>
            </a:r>
            <a:endParaRPr lang="en-US" dirty="0"/>
          </a:p>
        </p:txBody>
      </p:sp>
      <p:pic>
        <p:nvPicPr>
          <p:cNvPr id="2052" name="Picture 4" descr="http://nickomundo.files.wordpress.com/2010/09/mise-en-plac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037" y="295274"/>
            <a:ext cx="11658600" cy="641626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bwMode="auto">
          <a:xfrm>
            <a:off x="427037" y="295276"/>
            <a:ext cx="4876800" cy="4575175"/>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1" tIns="46631" rIns="46631" bIns="46631" numCol="1" spcCol="0" rtlCol="0" fromWordArt="0" anchor="b" anchorCtr="0" forceAA="0" compatLnSpc="1">
            <a:prstTxWarp prst="textNoShape">
              <a:avLst/>
            </a:prstTxWarp>
            <a:noAutofit/>
          </a:bodyPr>
          <a:lstStyle/>
          <a:p>
            <a:pPr defTabSz="932290"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425779" y="295276"/>
            <a:ext cx="4801859" cy="4056495"/>
          </a:xfrm>
        </p:spPr>
        <p:txBody>
          <a:bodyPr/>
          <a:lstStyle/>
          <a:p>
            <a:pPr marL="0" indent="0">
              <a:buNone/>
            </a:pPr>
            <a:r>
              <a:rPr lang="en-US" sz="4400" dirty="0">
                <a:solidFill>
                  <a:schemeClr val="bg1"/>
                </a:solidFill>
              </a:rPr>
              <a:t>What are we going to talk about?</a:t>
            </a:r>
          </a:p>
          <a:p>
            <a:endParaRPr lang="en-US" sz="3200" dirty="0">
              <a:solidFill>
                <a:schemeClr val="bg1"/>
              </a:solidFill>
            </a:endParaRPr>
          </a:p>
          <a:p>
            <a:r>
              <a:rPr lang="en-US" sz="2800" dirty="0">
                <a:solidFill>
                  <a:schemeClr val="bg1"/>
                </a:solidFill>
              </a:rPr>
              <a:t>The recipe for building an effective intranet</a:t>
            </a:r>
          </a:p>
          <a:p>
            <a:r>
              <a:rPr lang="en-US" sz="2800" dirty="0">
                <a:solidFill>
                  <a:schemeClr val="bg1"/>
                </a:solidFill>
              </a:rPr>
              <a:t>SharePoint Online provides a great platform for intranets!</a:t>
            </a:r>
          </a:p>
        </p:txBody>
      </p:sp>
    </p:spTree>
    <p:extLst>
      <p:ext uri="{BB962C8B-B14F-4D97-AF65-F5344CB8AC3E}">
        <p14:creationId xmlns:p14="http://schemas.microsoft.com/office/powerpoint/2010/main" val="3844761795"/>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96981"/>
          </a:xfrm>
        </p:spPr>
        <p:txBody>
          <a:bodyPr/>
          <a:lstStyle/>
          <a:p>
            <a:r>
              <a:rPr lang="en-US" dirty="0" smtClean="0"/>
              <a:t>Composed Looks</a:t>
            </a:r>
          </a:p>
          <a:p>
            <a:pPr lvl="1"/>
            <a:r>
              <a:rPr lang="en-US" dirty="0" smtClean="0"/>
              <a:t>Quick and simple way of adding colors, fonts, and background image</a:t>
            </a:r>
          </a:p>
          <a:p>
            <a:pPr lvl="1"/>
            <a:r>
              <a:rPr lang="en-US" dirty="0" smtClean="0"/>
              <a:t>Add a site logo to complete the look</a:t>
            </a:r>
          </a:p>
          <a:p>
            <a:r>
              <a:rPr lang="en-US" dirty="0" smtClean="0"/>
              <a:t>Design Manager</a:t>
            </a:r>
          </a:p>
          <a:p>
            <a:pPr lvl="1"/>
            <a:r>
              <a:rPr lang="en-US" dirty="0" smtClean="0"/>
              <a:t>Convert standard HTML / CSS to SharePoint Branding</a:t>
            </a:r>
          </a:p>
          <a:p>
            <a:pPr lvl="1"/>
            <a:r>
              <a:rPr lang="en-US" dirty="0" smtClean="0"/>
              <a:t>Requires Publishing</a:t>
            </a:r>
          </a:p>
          <a:p>
            <a:r>
              <a:rPr lang="en-US" dirty="0" smtClean="0"/>
              <a:t>Full SharePoint branding</a:t>
            </a:r>
          </a:p>
          <a:p>
            <a:pPr lvl="1"/>
            <a:r>
              <a:rPr lang="en-US" dirty="0" smtClean="0"/>
              <a:t>Custom Master Page and Styles</a:t>
            </a:r>
          </a:p>
          <a:p>
            <a:pPr lvl="1"/>
            <a:r>
              <a:rPr lang="en-US" dirty="0" smtClean="0"/>
              <a:t>Page layouts</a:t>
            </a:r>
          </a:p>
          <a:p>
            <a:pPr lvl="1"/>
            <a:r>
              <a:rPr lang="en-US" dirty="0" smtClean="0"/>
              <a:t>Content Rollups</a:t>
            </a:r>
          </a:p>
          <a:p>
            <a:pPr lvl="1"/>
            <a:r>
              <a:rPr lang="en-US" dirty="0" smtClean="0"/>
              <a:t>Custom functionality</a:t>
            </a:r>
            <a:endParaRPr lang="en-US" dirty="0"/>
          </a:p>
        </p:txBody>
      </p:sp>
      <p:sp>
        <p:nvSpPr>
          <p:cNvPr id="3" name="Title 2"/>
          <p:cNvSpPr>
            <a:spLocks noGrp="1"/>
          </p:cNvSpPr>
          <p:nvPr>
            <p:ph type="title"/>
          </p:nvPr>
        </p:nvSpPr>
        <p:spPr/>
        <p:txBody>
          <a:bodyPr/>
          <a:lstStyle/>
          <a:p>
            <a:r>
              <a:rPr lang="en-US" dirty="0"/>
              <a:t>Options for branding in SPO</a:t>
            </a:r>
            <a:br>
              <a:rPr lang="en-US" dirty="0"/>
            </a:br>
            <a:endParaRPr lang="en-US" dirty="0"/>
          </a:p>
        </p:txBody>
      </p:sp>
    </p:spTree>
    <p:extLst>
      <p:ext uri="{BB962C8B-B14F-4D97-AF65-F5344CB8AC3E}">
        <p14:creationId xmlns:p14="http://schemas.microsoft.com/office/powerpoint/2010/main" val="3968005754"/>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SPO Branding Options</a:t>
            </a:r>
          </a:p>
        </p:txBody>
      </p:sp>
      <p:sp>
        <p:nvSpPr>
          <p:cNvPr id="5" name="Text Placeholder 4"/>
          <p:cNvSpPr>
            <a:spLocks noGrp="1"/>
          </p:cNvSpPr>
          <p:nvPr>
            <p:ph type="body" sz="quarter" idx="12"/>
          </p:nvPr>
        </p:nvSpPr>
        <p:spPr/>
        <p:txBody>
          <a:bodyPr/>
          <a:lstStyle/>
          <a:p>
            <a:r>
              <a:rPr lang="en-US" dirty="0" smtClean="0"/>
              <a:t>Randy Drisgill</a:t>
            </a:r>
            <a:endParaRPr lang="en-US" dirty="0"/>
          </a:p>
        </p:txBody>
      </p:sp>
    </p:spTree>
    <p:extLst>
      <p:ext uri="{BB962C8B-B14F-4D97-AF65-F5344CB8AC3E}">
        <p14:creationId xmlns:p14="http://schemas.microsoft.com/office/powerpoint/2010/main" val="2573572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Bringing it all together</a:t>
            </a:r>
            <a:endParaRPr lang="en-US" dirty="0">
              <a:solidFill>
                <a:schemeClr val="bg1"/>
              </a:solidFill>
            </a:endParaRPr>
          </a:p>
        </p:txBody>
      </p:sp>
    </p:spTree>
    <p:extLst>
      <p:ext uri="{BB962C8B-B14F-4D97-AF65-F5344CB8AC3E}">
        <p14:creationId xmlns:p14="http://schemas.microsoft.com/office/powerpoint/2010/main" val="754215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Building Your Portal</a:t>
            </a:r>
          </a:p>
        </p:txBody>
      </p:sp>
      <p:sp>
        <p:nvSpPr>
          <p:cNvPr id="4" name="Right Arrow 3"/>
          <p:cNvSpPr/>
          <p:nvPr/>
        </p:nvSpPr>
        <p:spPr bwMode="auto">
          <a:xfrm>
            <a:off x="536907" y="1287462"/>
            <a:ext cx="2176130" cy="838200"/>
          </a:xfrm>
          <a:prstGeom prst="righ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Planning</a:t>
            </a:r>
          </a:p>
        </p:txBody>
      </p:sp>
      <p:sp>
        <p:nvSpPr>
          <p:cNvPr id="5" name="Right Arrow 4"/>
          <p:cNvSpPr/>
          <p:nvPr/>
        </p:nvSpPr>
        <p:spPr bwMode="auto">
          <a:xfrm>
            <a:off x="2717512" y="1668464"/>
            <a:ext cx="3014330" cy="838200"/>
          </a:xfrm>
          <a:prstGeom prst="righ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Branding</a:t>
            </a:r>
          </a:p>
        </p:txBody>
      </p:sp>
      <p:sp>
        <p:nvSpPr>
          <p:cNvPr id="6" name="Right Arrow 5"/>
          <p:cNvSpPr/>
          <p:nvPr/>
        </p:nvSpPr>
        <p:spPr bwMode="auto">
          <a:xfrm>
            <a:off x="2728180" y="3351574"/>
            <a:ext cx="3014330" cy="838200"/>
          </a:xfrm>
          <a:prstGeom prst="righ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Other</a:t>
            </a:r>
          </a:p>
        </p:txBody>
      </p:sp>
      <p:sp>
        <p:nvSpPr>
          <p:cNvPr id="7" name="Right Arrow 6"/>
          <p:cNvSpPr/>
          <p:nvPr/>
        </p:nvSpPr>
        <p:spPr bwMode="auto">
          <a:xfrm>
            <a:off x="2728180" y="2506662"/>
            <a:ext cx="3014330" cy="838200"/>
          </a:xfrm>
          <a:prstGeom prst="righ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Site Build/Configure</a:t>
            </a:r>
          </a:p>
        </p:txBody>
      </p:sp>
      <p:sp>
        <p:nvSpPr>
          <p:cNvPr id="8" name="Right Arrow 7"/>
          <p:cNvSpPr/>
          <p:nvPr/>
        </p:nvSpPr>
        <p:spPr bwMode="auto">
          <a:xfrm>
            <a:off x="5608639" y="3878264"/>
            <a:ext cx="2796400" cy="877311"/>
          </a:xfrm>
          <a:prstGeom prst="rightArrow">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Migration</a:t>
            </a:r>
          </a:p>
        </p:txBody>
      </p:sp>
      <p:sp>
        <p:nvSpPr>
          <p:cNvPr id="13" name="Right Arrow 12"/>
          <p:cNvSpPr/>
          <p:nvPr/>
        </p:nvSpPr>
        <p:spPr bwMode="auto">
          <a:xfrm>
            <a:off x="8355067" y="4252552"/>
            <a:ext cx="2796400" cy="877311"/>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User Training</a:t>
            </a:r>
          </a:p>
        </p:txBody>
      </p:sp>
      <p:sp>
        <p:nvSpPr>
          <p:cNvPr id="18" name="Curved Up Arrow 17"/>
          <p:cNvSpPr/>
          <p:nvPr/>
        </p:nvSpPr>
        <p:spPr bwMode="auto">
          <a:xfrm flipH="1">
            <a:off x="427037" y="5112329"/>
            <a:ext cx="11506200" cy="1789689"/>
          </a:xfrm>
          <a:prstGeom prst="curvedUpArrow">
            <a:avLst/>
          </a:prstGeom>
          <a:solidFill>
            <a:srgbClr val="92D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ight Arrow 14"/>
          <p:cNvSpPr/>
          <p:nvPr/>
        </p:nvSpPr>
        <p:spPr bwMode="auto">
          <a:xfrm>
            <a:off x="8374837" y="5129864"/>
            <a:ext cx="2796400" cy="877311"/>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Support</a:t>
            </a:r>
          </a:p>
        </p:txBody>
      </p:sp>
    </p:spTree>
    <p:extLst>
      <p:ext uri="{BB962C8B-B14F-4D97-AF65-F5344CB8AC3E}">
        <p14:creationId xmlns:p14="http://schemas.microsoft.com/office/powerpoint/2010/main" val="700861004"/>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001095"/>
          </a:xfrm>
        </p:spPr>
        <p:txBody>
          <a:bodyPr/>
          <a:lstStyle/>
          <a:p>
            <a:r>
              <a:rPr lang="en-US" dirty="0" smtClean="0"/>
              <a:t>Need to get content and data into your portal – how do you do it?</a:t>
            </a:r>
          </a:p>
          <a:p>
            <a:pPr lvl="1"/>
            <a:r>
              <a:rPr lang="en-US" dirty="0" smtClean="0"/>
              <a:t>Start from scratch</a:t>
            </a:r>
          </a:p>
          <a:p>
            <a:pPr lvl="1"/>
            <a:r>
              <a:rPr lang="en-US" dirty="0" smtClean="0"/>
              <a:t>Move over as needed</a:t>
            </a:r>
          </a:p>
          <a:p>
            <a:pPr lvl="1"/>
            <a:r>
              <a:rPr lang="en-US" dirty="0" smtClean="0"/>
              <a:t>Migrate everything</a:t>
            </a:r>
          </a:p>
          <a:p>
            <a:pPr lvl="1"/>
            <a:r>
              <a:rPr lang="en-US" dirty="0" smtClean="0"/>
              <a:t>(or a combination of the above)</a:t>
            </a:r>
          </a:p>
          <a:p>
            <a:pPr lvl="1"/>
            <a:endParaRPr lang="en-US" dirty="0"/>
          </a:p>
          <a:p>
            <a:r>
              <a:rPr lang="en-US" dirty="0" smtClean="0"/>
              <a:t>Allocate enough time – usually not instant</a:t>
            </a:r>
          </a:p>
        </p:txBody>
      </p:sp>
      <p:sp>
        <p:nvSpPr>
          <p:cNvPr id="3" name="Title 2"/>
          <p:cNvSpPr>
            <a:spLocks noGrp="1"/>
          </p:cNvSpPr>
          <p:nvPr>
            <p:ph type="title"/>
          </p:nvPr>
        </p:nvSpPr>
        <p:spPr/>
        <p:txBody>
          <a:bodyPr/>
          <a:lstStyle/>
          <a:p>
            <a:r>
              <a:rPr lang="en-US" dirty="0" smtClean="0"/>
              <a:t>Don’t forget migration!</a:t>
            </a:r>
            <a:endParaRPr lang="en-US" dirty="0"/>
          </a:p>
        </p:txBody>
      </p:sp>
    </p:spTree>
    <p:extLst>
      <p:ext uri="{BB962C8B-B14F-4D97-AF65-F5344CB8AC3E}">
        <p14:creationId xmlns:p14="http://schemas.microsoft.com/office/powerpoint/2010/main" val="791956024"/>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2"/>
            <a:ext cx="11887200" cy="4530471"/>
          </a:xfrm>
        </p:spPr>
        <p:txBody>
          <a:bodyPr/>
          <a:lstStyle/>
          <a:p>
            <a:r>
              <a:rPr lang="en-US" dirty="0" smtClean="0"/>
              <a:t>Site needs to obviously provide value to users</a:t>
            </a:r>
          </a:p>
          <a:p>
            <a:r>
              <a:rPr lang="en-US" dirty="0" smtClean="0"/>
              <a:t>Does it make user’s lives easier?</a:t>
            </a:r>
          </a:p>
          <a:p>
            <a:r>
              <a:rPr lang="en-US" dirty="0" smtClean="0"/>
              <a:t>Usability is key</a:t>
            </a:r>
          </a:p>
          <a:p>
            <a:pPr lvl="1"/>
            <a:r>
              <a:rPr lang="en-US" dirty="0" smtClean="0"/>
              <a:t>Most tasks should be reasonably obvious</a:t>
            </a:r>
          </a:p>
          <a:p>
            <a:pPr lvl="1"/>
            <a:r>
              <a:rPr lang="en-US" dirty="0" smtClean="0"/>
              <a:t>User training</a:t>
            </a:r>
          </a:p>
          <a:p>
            <a:pPr lvl="1"/>
            <a:r>
              <a:rPr lang="en-US" dirty="0" smtClean="0"/>
              <a:t>Documentation</a:t>
            </a:r>
          </a:p>
          <a:p>
            <a:pPr lvl="1"/>
            <a:r>
              <a:rPr lang="en-US" dirty="0" smtClean="0"/>
              <a:t>Make help obvious to find</a:t>
            </a:r>
          </a:p>
          <a:p>
            <a:pPr lvl="1"/>
            <a:r>
              <a:rPr lang="en-US" dirty="0" smtClean="0"/>
              <a:t>Share success stories!</a:t>
            </a:r>
          </a:p>
          <a:p>
            <a:pPr lvl="1"/>
            <a:endParaRPr lang="en-US" dirty="0" smtClean="0"/>
          </a:p>
        </p:txBody>
      </p:sp>
      <p:sp>
        <p:nvSpPr>
          <p:cNvPr id="3" name="Title 2"/>
          <p:cNvSpPr>
            <a:spLocks noGrp="1"/>
          </p:cNvSpPr>
          <p:nvPr>
            <p:ph type="title"/>
          </p:nvPr>
        </p:nvSpPr>
        <p:spPr/>
        <p:txBody>
          <a:bodyPr/>
          <a:lstStyle/>
          <a:p>
            <a:r>
              <a:rPr lang="en-US" dirty="0" smtClean="0"/>
              <a:t>Adoption is the key to success</a:t>
            </a:r>
            <a:endParaRPr lang="en-US" dirty="0"/>
          </a:p>
        </p:txBody>
      </p:sp>
    </p:spTree>
    <p:extLst>
      <p:ext uri="{BB962C8B-B14F-4D97-AF65-F5344CB8AC3E}">
        <p14:creationId xmlns:p14="http://schemas.microsoft.com/office/powerpoint/2010/main" val="3685272768"/>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2"/>
            <a:ext cx="11887200" cy="5434127"/>
          </a:xfrm>
        </p:spPr>
        <p:txBody>
          <a:bodyPr/>
          <a:lstStyle/>
          <a:p>
            <a:pPr>
              <a:spcBef>
                <a:spcPts val="408"/>
              </a:spcBef>
              <a:spcAft>
                <a:spcPts val="408"/>
              </a:spcAft>
            </a:pPr>
            <a:r>
              <a:rPr lang="en-US" dirty="0"/>
              <a:t>Blog:</a:t>
            </a:r>
          </a:p>
          <a:p>
            <a:pPr lvl="1">
              <a:spcBef>
                <a:spcPts val="408"/>
              </a:spcBef>
              <a:spcAft>
                <a:spcPts val="408"/>
              </a:spcAft>
            </a:pPr>
            <a:r>
              <a:rPr lang="en-US" dirty="0">
                <a:hlinkClick r:id="rId2"/>
              </a:rPr>
              <a:t>http://blog.drisgill.com</a:t>
            </a:r>
            <a:r>
              <a:rPr lang="en-US" dirty="0"/>
              <a:t> </a:t>
            </a:r>
          </a:p>
          <a:p>
            <a:pPr lvl="1">
              <a:spcBef>
                <a:spcPts val="408"/>
              </a:spcBef>
              <a:spcAft>
                <a:spcPts val="408"/>
              </a:spcAft>
            </a:pPr>
            <a:r>
              <a:rPr lang="en-US" dirty="0">
                <a:hlinkClick r:id="rId3"/>
              </a:rPr>
              <a:t>http://johnrossjr.wordpress.com</a:t>
            </a:r>
            <a:r>
              <a:rPr lang="en-US" dirty="0" smtClean="0">
                <a:hlinkClick r:id="rId3"/>
              </a:rPr>
              <a:t>/</a:t>
            </a:r>
            <a:endParaRPr lang="en-US" dirty="0" smtClean="0"/>
          </a:p>
          <a:p>
            <a:pPr>
              <a:spcBef>
                <a:spcPts val="408"/>
              </a:spcBef>
              <a:spcAft>
                <a:spcPts val="408"/>
              </a:spcAft>
            </a:pPr>
            <a:r>
              <a:rPr lang="en-US" dirty="0" smtClean="0"/>
              <a:t>Twitter</a:t>
            </a:r>
            <a:r>
              <a:rPr lang="en-US" dirty="0"/>
              <a:t>:</a:t>
            </a:r>
          </a:p>
          <a:p>
            <a:pPr lvl="1">
              <a:spcBef>
                <a:spcPts val="408"/>
              </a:spcBef>
              <a:spcAft>
                <a:spcPts val="408"/>
              </a:spcAft>
            </a:pPr>
            <a:r>
              <a:rPr lang="en-US" dirty="0">
                <a:hlinkClick r:id="rId4"/>
              </a:rPr>
              <a:t>http://twitter.com/drisgill</a:t>
            </a:r>
            <a:r>
              <a:rPr lang="en-US" dirty="0"/>
              <a:t> </a:t>
            </a:r>
          </a:p>
          <a:p>
            <a:pPr lvl="1">
              <a:spcBef>
                <a:spcPts val="408"/>
              </a:spcBef>
              <a:spcAft>
                <a:spcPts val="408"/>
              </a:spcAft>
            </a:pPr>
            <a:r>
              <a:rPr lang="en-US" dirty="0">
                <a:hlinkClick r:id="rId5"/>
              </a:rPr>
              <a:t>http://twitter.com/johnrossjr</a:t>
            </a:r>
            <a:r>
              <a:rPr lang="en-US" dirty="0"/>
              <a:t> </a:t>
            </a:r>
          </a:p>
          <a:p>
            <a:pPr>
              <a:spcBef>
                <a:spcPts val="408"/>
              </a:spcBef>
              <a:spcAft>
                <a:spcPts val="408"/>
              </a:spcAft>
            </a:pPr>
            <a:r>
              <a:rPr lang="en-US" dirty="0"/>
              <a:t>Email</a:t>
            </a:r>
          </a:p>
          <a:p>
            <a:pPr lvl="1">
              <a:spcBef>
                <a:spcPts val="408"/>
              </a:spcBef>
              <a:spcAft>
                <a:spcPts val="408"/>
              </a:spcAft>
            </a:pPr>
            <a:r>
              <a:rPr lang="en-US" dirty="0" smtClean="0">
                <a:hlinkClick r:id="rId6"/>
              </a:rPr>
              <a:t>randy.drisgill@rackspace.com</a:t>
            </a:r>
            <a:endParaRPr lang="en-US" dirty="0"/>
          </a:p>
          <a:p>
            <a:pPr lvl="1">
              <a:spcBef>
                <a:spcPts val="408"/>
              </a:spcBef>
              <a:spcAft>
                <a:spcPts val="408"/>
              </a:spcAft>
            </a:pPr>
            <a:r>
              <a:rPr lang="en-US" dirty="0" smtClean="0">
                <a:hlinkClick r:id="rId6"/>
              </a:rPr>
              <a:t>john.ross@rackspace.com</a:t>
            </a:r>
            <a:endParaRPr lang="en-US" dirty="0"/>
          </a:p>
          <a:p>
            <a:endParaRPr lang="en-US" dirty="0"/>
          </a:p>
        </p:txBody>
      </p:sp>
      <p:sp>
        <p:nvSpPr>
          <p:cNvPr id="2" name="Title 1"/>
          <p:cNvSpPr>
            <a:spLocks noGrp="1"/>
          </p:cNvSpPr>
          <p:nvPr>
            <p:ph type="title"/>
          </p:nvPr>
        </p:nvSpPr>
        <p:spPr/>
        <p:txBody>
          <a:bodyPr/>
          <a:lstStyle/>
          <a:p>
            <a:r>
              <a:rPr lang="en-US" dirty="0" smtClean="0"/>
              <a:t>Contact Info</a:t>
            </a:r>
            <a:endParaRPr lang="en-US" dirty="0"/>
          </a:p>
        </p:txBody>
      </p:sp>
    </p:spTree>
    <p:extLst>
      <p:ext uri="{BB962C8B-B14F-4D97-AF65-F5344CB8AC3E}">
        <p14:creationId xmlns:p14="http://schemas.microsoft.com/office/powerpoint/2010/main" val="198375042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791648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3" y="6079034"/>
            <a:ext cx="10974388" cy="624979"/>
          </a:xfrm>
          <a:prstGeom prst="rect">
            <a:avLst/>
          </a:prstGeom>
          <a:noFill/>
          <a:ln w="12700">
            <a:noFill/>
            <a:miter lim="800000"/>
            <a:headEnd type="none" w="sm" len="sm"/>
            <a:tailEnd type="none" w="sm" len="sm"/>
          </a:ln>
          <a:effectLst/>
        </p:spPr>
        <p:txBody>
          <a:bodyPr vert="horz" wrap="square" lIns="182844" tIns="146274" rIns="182844" bIns="146274" numCol="1" anchor="t" anchorCtr="0" compatLnSpc="1">
            <a:prstTxWarp prst="textNoShape">
              <a:avLst/>
            </a:prstTxWarp>
            <a:spAutoFit/>
          </a:bodyPr>
          <a:lstStyle/>
          <a:p>
            <a:pPr defTabSz="932107"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07"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2"/>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096780"/>
          </a:xfrm>
        </p:spPr>
        <p:txBody>
          <a:bodyPr/>
          <a:lstStyle/>
          <a:p>
            <a:r>
              <a:rPr lang="en-US" sz="3200" dirty="0"/>
              <a:t>Branding &amp; Design Lead – Rackspace Hosting</a:t>
            </a:r>
          </a:p>
          <a:p>
            <a:r>
              <a:rPr lang="en-US" sz="3200" dirty="0"/>
              <a:t>Author</a:t>
            </a:r>
          </a:p>
          <a:p>
            <a:pPr lvl="1"/>
            <a:r>
              <a:rPr lang="en-US" sz="1800" b="1" dirty="0">
                <a:solidFill>
                  <a:schemeClr val="bg2"/>
                </a:solidFill>
              </a:rPr>
              <a:t>Coming Soon </a:t>
            </a:r>
            <a:r>
              <a:rPr lang="en-US" sz="1800" dirty="0"/>
              <a:t>– SharePoint 2013 Branding &amp; UI Design</a:t>
            </a:r>
          </a:p>
          <a:p>
            <a:pPr lvl="2"/>
            <a:r>
              <a:rPr lang="en-US" sz="1600" dirty="0">
                <a:hlinkClick r:id="rId2"/>
              </a:rPr>
              <a:t>http://bit.ly/SP2013Branding</a:t>
            </a:r>
            <a:endParaRPr lang="en-US" sz="1600" dirty="0"/>
          </a:p>
          <a:p>
            <a:pPr lvl="1"/>
            <a:r>
              <a:rPr lang="en-US" sz="1800" dirty="0"/>
              <a:t>Professional SharePoint 2010 Branding</a:t>
            </a:r>
          </a:p>
          <a:p>
            <a:pPr lvl="2"/>
            <a:r>
              <a:rPr lang="en-US" sz="1600" dirty="0">
                <a:hlinkClick r:id="rId3"/>
              </a:rPr>
              <a:t>http://bit.ly/sp2010-brandingbook</a:t>
            </a:r>
            <a:r>
              <a:rPr lang="en-US" sz="1600" dirty="0"/>
              <a:t>  </a:t>
            </a:r>
          </a:p>
          <a:p>
            <a:r>
              <a:rPr lang="en-US" sz="3200" dirty="0"/>
              <a:t>Blog:</a:t>
            </a:r>
          </a:p>
          <a:p>
            <a:pPr lvl="1"/>
            <a:r>
              <a:rPr lang="en-US" sz="1800" dirty="0">
                <a:hlinkClick r:id="rId4"/>
              </a:rPr>
              <a:t>http://blog.drisgill.com</a:t>
            </a:r>
            <a:endParaRPr lang="en-US" sz="1800" dirty="0"/>
          </a:p>
          <a:p>
            <a:r>
              <a:rPr lang="en-US" sz="3200" dirty="0"/>
              <a:t>Twitter:</a:t>
            </a:r>
          </a:p>
          <a:p>
            <a:pPr lvl="1"/>
            <a:r>
              <a:rPr lang="en-US" sz="1800" dirty="0">
                <a:hlinkClick r:id="rId5"/>
              </a:rPr>
              <a:t>http://twitter.com/Drisgill</a:t>
            </a:r>
            <a:r>
              <a:rPr lang="en-US" sz="1800" dirty="0"/>
              <a:t> </a:t>
            </a:r>
          </a:p>
          <a:p>
            <a:r>
              <a:rPr lang="en-US" sz="3200" dirty="0"/>
              <a:t>Orlando, FL</a:t>
            </a:r>
          </a:p>
          <a:p>
            <a:endParaRPr lang="en-US" sz="3200" dirty="0"/>
          </a:p>
        </p:txBody>
      </p:sp>
      <p:sp>
        <p:nvSpPr>
          <p:cNvPr id="2" name="Title 1"/>
          <p:cNvSpPr>
            <a:spLocks noGrp="1"/>
          </p:cNvSpPr>
          <p:nvPr>
            <p:ph type="title"/>
          </p:nvPr>
        </p:nvSpPr>
        <p:spPr/>
        <p:txBody>
          <a:bodyPr/>
          <a:lstStyle/>
          <a:p>
            <a:r>
              <a:rPr lang="en-US" sz="4400" dirty="0"/>
              <a:t>Randy Drisgill</a:t>
            </a:r>
          </a:p>
        </p:txBody>
      </p:sp>
      <p:pic>
        <p:nvPicPr>
          <p:cNvPr id="4" name="Picture 2"/>
          <p:cNvPicPr>
            <a:picLocks noChangeAspect="1" noChangeArrowheads="1"/>
          </p:cNvPicPr>
          <p:nvPr/>
        </p:nvPicPr>
        <p:blipFill>
          <a:blip r:embed="rId6" cstate="print"/>
          <a:srcRect/>
          <a:stretch>
            <a:fillRect/>
          </a:stretch>
        </p:blipFill>
        <p:spPr bwMode="auto">
          <a:xfrm>
            <a:off x="9875839" y="2263086"/>
            <a:ext cx="1160317" cy="1785560"/>
          </a:xfrm>
          <a:prstGeom prst="rect">
            <a:avLst/>
          </a:prstGeom>
          <a:ln w="28575"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04826400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143972"/>
          </a:xfrm>
        </p:spPr>
        <p:txBody>
          <a:bodyPr/>
          <a:lstStyle/>
          <a:p>
            <a:r>
              <a:rPr lang="en-US" sz="3200" dirty="0"/>
              <a:t>Custom Solutions Lead at Rackspace Hosting</a:t>
            </a:r>
          </a:p>
          <a:p>
            <a:r>
              <a:rPr lang="en-US" sz="3200" dirty="0"/>
              <a:t>Author</a:t>
            </a:r>
          </a:p>
          <a:p>
            <a:pPr lvl="1"/>
            <a:r>
              <a:rPr lang="en-US" sz="1800" b="1" dirty="0">
                <a:solidFill>
                  <a:schemeClr val="bg2"/>
                </a:solidFill>
              </a:rPr>
              <a:t>Coming Soon </a:t>
            </a:r>
            <a:r>
              <a:rPr lang="en-US" sz="1800" dirty="0"/>
              <a:t>– SharePoint 2013 Branding &amp; UI Design</a:t>
            </a:r>
          </a:p>
          <a:p>
            <a:pPr lvl="2"/>
            <a:r>
              <a:rPr lang="en-US" sz="1600" dirty="0">
                <a:hlinkClick r:id="rId2"/>
              </a:rPr>
              <a:t>http://bit.ly/SP2013Branding</a:t>
            </a:r>
            <a:endParaRPr lang="en-US" sz="1600" dirty="0"/>
          </a:p>
          <a:p>
            <a:pPr lvl="1"/>
            <a:r>
              <a:rPr lang="en-US" sz="1800" dirty="0"/>
              <a:t>Professional SharePoint 2010 Branding</a:t>
            </a:r>
          </a:p>
          <a:p>
            <a:pPr lvl="2"/>
            <a:r>
              <a:rPr lang="en-US" sz="1600" dirty="0">
                <a:hlinkClick r:id="rId3"/>
              </a:rPr>
              <a:t>http://bit.ly/sp2010-brandingbook</a:t>
            </a:r>
            <a:r>
              <a:rPr lang="en-US" sz="1600" dirty="0"/>
              <a:t>  </a:t>
            </a:r>
          </a:p>
          <a:p>
            <a:r>
              <a:rPr lang="en-US" sz="3200" dirty="0"/>
              <a:t>Blog:</a:t>
            </a:r>
          </a:p>
          <a:p>
            <a:pPr lvl="1"/>
            <a:r>
              <a:rPr lang="en-US" sz="1800" dirty="0">
                <a:hlinkClick r:id="rId4"/>
              </a:rPr>
              <a:t>http://johnrossjr.wordpress.com/</a:t>
            </a:r>
            <a:endParaRPr lang="en-US" sz="1800" dirty="0"/>
          </a:p>
          <a:p>
            <a:r>
              <a:rPr lang="en-US" sz="3200" dirty="0"/>
              <a:t>Twitter:</a:t>
            </a:r>
          </a:p>
          <a:p>
            <a:pPr lvl="1"/>
            <a:r>
              <a:rPr lang="en-US" sz="1800" dirty="0">
                <a:hlinkClick r:id="rId5"/>
              </a:rPr>
              <a:t>http://twitter.com/johnrossjr</a:t>
            </a:r>
            <a:r>
              <a:rPr lang="en-US" sz="1800" dirty="0"/>
              <a:t> </a:t>
            </a:r>
          </a:p>
          <a:p>
            <a:r>
              <a:rPr lang="en-US" sz="3200" dirty="0"/>
              <a:t>Orlando, FL</a:t>
            </a:r>
          </a:p>
          <a:p>
            <a:endParaRPr lang="en-US" sz="3200" dirty="0"/>
          </a:p>
        </p:txBody>
      </p:sp>
      <p:sp>
        <p:nvSpPr>
          <p:cNvPr id="2" name="Title 1"/>
          <p:cNvSpPr>
            <a:spLocks noGrp="1"/>
          </p:cNvSpPr>
          <p:nvPr>
            <p:ph type="title"/>
          </p:nvPr>
        </p:nvSpPr>
        <p:spPr/>
        <p:txBody>
          <a:bodyPr/>
          <a:lstStyle/>
          <a:p>
            <a:r>
              <a:rPr lang="en-US" sz="4400" dirty="0"/>
              <a:t>John Ross</a:t>
            </a:r>
          </a:p>
        </p:txBody>
      </p:sp>
      <p:pic>
        <p:nvPicPr>
          <p:cNvPr id="5" name="Picture 2"/>
          <p:cNvPicPr>
            <a:picLocks noChangeAspect="1" noChangeArrowheads="1"/>
          </p:cNvPicPr>
          <p:nvPr/>
        </p:nvPicPr>
        <p:blipFill>
          <a:blip r:embed="rId6" cstate="print"/>
          <a:srcRect/>
          <a:stretch>
            <a:fillRect/>
          </a:stretch>
        </p:blipFill>
        <p:spPr bwMode="auto">
          <a:xfrm>
            <a:off x="10329113" y="2960610"/>
            <a:ext cx="707043" cy="1088037"/>
          </a:xfrm>
          <a:prstGeom prst="rect">
            <a:avLst/>
          </a:prstGeom>
          <a:ln w="28575"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2"/>
          <p:cNvPicPr>
            <a:picLocks noChangeAspect="1" noChangeArrowheads="1"/>
          </p:cNvPicPr>
          <p:nvPr/>
        </p:nvPicPr>
        <p:blipFill>
          <a:blip r:embed="rId6" cstate="print"/>
          <a:srcRect/>
          <a:stretch>
            <a:fillRect/>
          </a:stretch>
        </p:blipFill>
        <p:spPr bwMode="auto">
          <a:xfrm>
            <a:off x="9875839" y="2263086"/>
            <a:ext cx="1160317" cy="1785560"/>
          </a:xfrm>
          <a:prstGeom prst="rect">
            <a:avLst/>
          </a:prstGeom>
          <a:ln w="28575"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59469923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234732"/>
          </a:xfrm>
        </p:spPr>
        <p:txBody>
          <a:bodyPr/>
          <a:lstStyle/>
          <a:p>
            <a:r>
              <a:rPr lang="en-US" sz="3200" dirty="0"/>
              <a:t>Office 365 / SharePoint Online Overview</a:t>
            </a:r>
          </a:p>
          <a:p>
            <a:r>
              <a:rPr lang="en-US" sz="3200" dirty="0"/>
              <a:t>Planning for an Intranet on SharePoint Online</a:t>
            </a:r>
          </a:p>
          <a:p>
            <a:pPr lvl="1"/>
            <a:r>
              <a:rPr lang="en-US" sz="1800" dirty="0"/>
              <a:t>Vision and Goals</a:t>
            </a:r>
          </a:p>
          <a:p>
            <a:pPr lvl="1"/>
            <a:r>
              <a:rPr lang="en-US" sz="1800" dirty="0"/>
              <a:t>Information Architecture</a:t>
            </a:r>
          </a:p>
          <a:p>
            <a:r>
              <a:rPr lang="en-US" sz="3200" dirty="0"/>
              <a:t>Common Intranet Scenarios</a:t>
            </a:r>
          </a:p>
          <a:p>
            <a:pPr lvl="1"/>
            <a:r>
              <a:rPr lang="en-US" sz="1800" dirty="0"/>
              <a:t>Custom Branding</a:t>
            </a:r>
          </a:p>
          <a:p>
            <a:pPr lvl="1"/>
            <a:r>
              <a:rPr lang="en-US" sz="1800" dirty="0"/>
              <a:t>Creating Collaboration Sites</a:t>
            </a:r>
          </a:p>
          <a:p>
            <a:pPr lvl="1"/>
            <a:r>
              <a:rPr lang="en-US" sz="1800" dirty="0"/>
              <a:t>Creating a Company Portal</a:t>
            </a:r>
          </a:p>
        </p:txBody>
      </p:sp>
      <p:sp>
        <p:nvSpPr>
          <p:cNvPr id="2" name="Title 1"/>
          <p:cNvSpPr>
            <a:spLocks noGrp="1"/>
          </p:cNvSpPr>
          <p:nvPr>
            <p:ph type="title"/>
          </p:nvPr>
        </p:nvSpPr>
        <p:spPr/>
        <p:txBody>
          <a:bodyPr/>
          <a:lstStyle/>
          <a:p>
            <a:r>
              <a:rPr lang="en-US" sz="4400" dirty="0"/>
              <a:t>What are we going to talk about?</a:t>
            </a:r>
          </a:p>
        </p:txBody>
      </p:sp>
      <p:sp>
        <p:nvSpPr>
          <p:cNvPr id="4" name="Isosceles Triangle 3"/>
          <p:cNvSpPr/>
          <p:nvPr/>
        </p:nvSpPr>
        <p:spPr bwMode="auto">
          <a:xfrm rot="5400000">
            <a:off x="11526836" y="6279502"/>
            <a:ext cx="174487" cy="150481"/>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0" tIns="186520" rIns="186520" bIns="46629" numCol="1" rtlCol="0" anchor="t"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324244396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1"/>
            <a:ext cx="11887200" cy="4620069"/>
          </a:xfrm>
        </p:spPr>
        <p:txBody>
          <a:bodyPr/>
          <a:lstStyle/>
          <a:p>
            <a:r>
              <a:rPr lang="en-US" dirty="0"/>
              <a:t>Small Business Plan (P Plan)</a:t>
            </a:r>
          </a:p>
          <a:p>
            <a:pPr lvl="1"/>
            <a:r>
              <a:rPr lang="en-US" dirty="0"/>
              <a:t>Designed for up to 25 employees who want:</a:t>
            </a:r>
          </a:p>
          <a:p>
            <a:pPr lvl="1"/>
            <a:r>
              <a:rPr lang="en-US" dirty="0"/>
              <a:t>One site collection for collaboration</a:t>
            </a:r>
          </a:p>
          <a:p>
            <a:pPr lvl="1"/>
            <a:r>
              <a:rPr lang="en-US" dirty="0"/>
              <a:t>One Public web site automatically created at the root</a:t>
            </a:r>
          </a:p>
          <a:p>
            <a:pPr lvl="1"/>
            <a:endParaRPr lang="en-US" dirty="0"/>
          </a:p>
          <a:p>
            <a:r>
              <a:rPr lang="en-US" dirty="0"/>
              <a:t>Enterprise Plans (E Plans)</a:t>
            </a:r>
          </a:p>
          <a:p>
            <a:pPr lvl="1"/>
            <a:r>
              <a:rPr lang="en-US" dirty="0"/>
              <a:t>Full access to create SharePoint 2013 site collections</a:t>
            </a:r>
          </a:p>
          <a:p>
            <a:pPr lvl="1"/>
            <a:r>
              <a:rPr lang="en-US" dirty="0"/>
              <a:t>Can turn on the publishing features</a:t>
            </a:r>
          </a:p>
          <a:p>
            <a:pPr lvl="1"/>
            <a:r>
              <a:rPr lang="en-US" dirty="0"/>
              <a:t>One Public web site collection can be created</a:t>
            </a:r>
          </a:p>
          <a:p>
            <a:pPr lvl="1"/>
            <a:endParaRPr lang="en-US" sz="1800" dirty="0"/>
          </a:p>
        </p:txBody>
      </p:sp>
      <p:sp>
        <p:nvSpPr>
          <p:cNvPr id="2" name="Title 1"/>
          <p:cNvSpPr>
            <a:spLocks noGrp="1"/>
          </p:cNvSpPr>
          <p:nvPr>
            <p:ph type="title"/>
          </p:nvPr>
        </p:nvSpPr>
        <p:spPr/>
        <p:txBody>
          <a:bodyPr/>
          <a:lstStyle/>
          <a:p>
            <a:r>
              <a:rPr lang="en-US" sz="4400" dirty="0"/>
              <a:t>What flavor of SharePoint comes with Office 365?</a:t>
            </a:r>
          </a:p>
        </p:txBody>
      </p:sp>
      <p:sp>
        <p:nvSpPr>
          <p:cNvPr id="4" name="Isosceles Triangle 3"/>
          <p:cNvSpPr/>
          <p:nvPr/>
        </p:nvSpPr>
        <p:spPr bwMode="auto">
          <a:xfrm rot="5400000">
            <a:off x="11526836" y="6279502"/>
            <a:ext cx="174487" cy="150481"/>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0" tIns="186520" rIns="186520" bIns="46629" numCol="1" rtlCol="0" anchor="t"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164165042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Planning</a:t>
            </a:r>
            <a:endParaRPr lang="en-US" dirty="0">
              <a:solidFill>
                <a:schemeClr val="bg1"/>
              </a:solidFill>
            </a:endParaRPr>
          </a:p>
        </p:txBody>
      </p:sp>
    </p:spTree>
    <p:extLst>
      <p:ext uri="{BB962C8B-B14F-4D97-AF65-F5344CB8AC3E}">
        <p14:creationId xmlns:p14="http://schemas.microsoft.com/office/powerpoint/2010/main" val="24825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John Ross; Randy Drisgill</External_x0020_Speaker>
    <Session_x0020_Code xmlns="2295e2e7-0eeb-498e-8716-217bb2ee6ee3">  SPC015</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John Ross, Randy Drisgill</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D56772F6-D900-41E0-8AF8-F46648C58A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032d541b-1b4e-4d91-93c7-b10533c52f73"/>
    <ds:schemaRef ds:uri="2295e2e7-0eeb-498e-8716-217bb2ee6ee3"/>
    <ds:schemaRef ds:uri="http://schemas.microsoft.com/sharepoint/v3"/>
    <ds:schemaRef ds:uri="http://schemas.microsoft.com/office/2006/metadata/properties"/>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purl.org/dc/elements/1.1/"/>
    <ds:schemaRef ds:uri="230e9df3-be65-4c73-a93b-d1236ebd677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1050</TotalTime>
  <Words>2149</Words>
  <Application>Microsoft Office PowerPoint</Application>
  <PresentationFormat>Custom</PresentationFormat>
  <Paragraphs>288</Paragraphs>
  <Slides>48</Slides>
  <Notes>15</Notes>
  <HiddenSlides>0</HiddenSlides>
  <MMClips>0</MMClips>
  <ScaleCrop>false</ScaleCrop>
  <HeadingPairs>
    <vt:vector size="4" baseType="variant">
      <vt:variant>
        <vt:lpstr>Theme</vt:lpstr>
      </vt:variant>
      <vt:variant>
        <vt:i4>2</vt:i4>
      </vt:variant>
      <vt:variant>
        <vt:lpstr>Slide Titles</vt:lpstr>
      </vt:variant>
      <vt:variant>
        <vt:i4>48</vt:i4>
      </vt:variant>
    </vt:vector>
  </HeadingPairs>
  <TitlesOfParts>
    <vt:vector size="50" baseType="lpstr">
      <vt:lpstr>SPC2012_Business_Template_16x9</vt:lpstr>
      <vt:lpstr>5-30072_SPC2012_Business_Template_16x9_Light</vt:lpstr>
      <vt:lpstr>PowerPoint Presentation</vt:lpstr>
      <vt:lpstr>Creating Well Designed Intranet Sites in SharePoint Online</vt:lpstr>
      <vt:lpstr>Building Intranets is Easy…right?</vt:lpstr>
      <vt:lpstr>What’s this session all about?</vt:lpstr>
      <vt:lpstr>Randy Drisgill</vt:lpstr>
      <vt:lpstr>John Ross</vt:lpstr>
      <vt:lpstr>What are we going to talk about?</vt:lpstr>
      <vt:lpstr>What flavor of SharePoint comes with Office 365?</vt:lpstr>
      <vt:lpstr>Planning</vt:lpstr>
      <vt:lpstr>Think planning isn’t important?</vt:lpstr>
      <vt:lpstr>Top 5 influences for project success/failure</vt:lpstr>
      <vt:lpstr>Work Breakdown Structure</vt:lpstr>
      <vt:lpstr>Vision and Goals</vt:lpstr>
      <vt:lpstr>Requirements Gathering</vt:lpstr>
      <vt:lpstr>Good/Bad Requirements</vt:lpstr>
      <vt:lpstr>What do we do with our planning?</vt:lpstr>
      <vt:lpstr>Collaboration</vt:lpstr>
      <vt:lpstr>PowerPoint Presentation</vt:lpstr>
      <vt:lpstr>Collaboration Sites</vt:lpstr>
      <vt:lpstr>Examples </vt:lpstr>
      <vt:lpstr>More Examples</vt:lpstr>
      <vt:lpstr>Tour of collaboration options</vt:lpstr>
      <vt:lpstr>Portals</vt:lpstr>
      <vt:lpstr>PowerPoint Presentation</vt:lpstr>
      <vt:lpstr>PowerPoint Presentation</vt:lpstr>
      <vt:lpstr>PowerPoint Presentation</vt:lpstr>
      <vt:lpstr>Why create a portal?</vt:lpstr>
      <vt:lpstr>Web Content Management (WCM)</vt:lpstr>
      <vt:lpstr>WCM Features and Content Query Web Part</vt:lpstr>
      <vt:lpstr>PowerPoint Presentation</vt:lpstr>
      <vt:lpstr>Starting your design with usability in mind</vt:lpstr>
      <vt:lpstr>More usability</vt:lpstr>
      <vt:lpstr>Branding</vt:lpstr>
      <vt:lpstr>PowerPoint Presentation</vt:lpstr>
      <vt:lpstr>PowerPoint Presentation</vt:lpstr>
      <vt:lpstr>Branding is:  - The promise a company makes.   - The consistency at which they deliver on it  -Andrew Hanelly - VP, Digital Experience at TMG</vt:lpstr>
      <vt:lpstr>PowerPoint Presentation</vt:lpstr>
      <vt:lpstr>PowerPoint Presentation</vt:lpstr>
      <vt:lpstr>Why brand an Intranet </vt:lpstr>
      <vt:lpstr>Options for branding in SPO </vt:lpstr>
      <vt:lpstr>SPO Branding Options</vt:lpstr>
      <vt:lpstr>Bringing it all together</vt:lpstr>
      <vt:lpstr>Building Your Portal</vt:lpstr>
      <vt:lpstr>Don’t forget migration!</vt:lpstr>
      <vt:lpstr>Adoption is the key to success</vt:lpstr>
      <vt:lpstr>Contact Info</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Well Designed Intranet Sites in SharePoint Online</dc:title>
  <dc:subject>SharePoint Conference 2012</dc:subject>
  <dc:creator>jross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52</cp:revision>
  <dcterms:created xsi:type="dcterms:W3CDTF">2012-11-03T18:36:19Z</dcterms:created>
  <dcterms:modified xsi:type="dcterms:W3CDTF">2012-12-06T00:24:41Z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