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16" r:id="rId7"/>
  </p:sldMasterIdLst>
  <p:notesMasterIdLst>
    <p:notesMasterId r:id="rId35"/>
  </p:notesMasterIdLst>
  <p:handoutMasterIdLst>
    <p:handoutMasterId r:id="rId36"/>
  </p:handoutMasterIdLst>
  <p:sldIdLst>
    <p:sldId id="1055" r:id="rId8"/>
    <p:sldId id="1054" r:id="rId9"/>
    <p:sldId id="1091" r:id="rId10"/>
    <p:sldId id="1101" r:id="rId11"/>
    <p:sldId id="1103" r:id="rId12"/>
    <p:sldId id="1104" r:id="rId13"/>
    <p:sldId id="1106" r:id="rId14"/>
    <p:sldId id="1112" r:id="rId15"/>
    <p:sldId id="1092" r:id="rId16"/>
    <p:sldId id="1118" r:id="rId17"/>
    <p:sldId id="1096" r:id="rId18"/>
    <p:sldId id="1098" r:id="rId19"/>
    <p:sldId id="1097" r:id="rId20"/>
    <p:sldId id="1100" r:id="rId21"/>
    <p:sldId id="1099" r:id="rId22"/>
    <p:sldId id="1113" r:id="rId23"/>
    <p:sldId id="1094" r:id="rId24"/>
    <p:sldId id="1114" r:id="rId25"/>
    <p:sldId id="1109" r:id="rId26"/>
    <p:sldId id="1115" r:id="rId27"/>
    <p:sldId id="1111" r:id="rId28"/>
    <p:sldId id="1119" r:id="rId29"/>
    <p:sldId id="1107" r:id="rId30"/>
    <p:sldId id="1116" r:id="rId31"/>
    <p:sldId id="1117" r:id="rId32"/>
    <p:sldId id="1120" r:id="rId33"/>
    <p:sldId id="1093" r:id="rId3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4533" autoAdjust="0"/>
  </p:normalViewPr>
  <p:slideViewPr>
    <p:cSldViewPr>
      <p:cViewPr>
        <p:scale>
          <a:sx n="112" d="100"/>
          <a:sy n="112" d="100"/>
        </p:scale>
        <p:origin x="-72" y="35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EC030C-054E-094C-A036-2A8501189DEF}" type="slidenum">
              <a:rPr lang="en-US" smtClean="0"/>
              <a:t>14</a:t>
            </a:fld>
            <a:endParaRPr lang="en-US"/>
          </a:p>
        </p:txBody>
      </p:sp>
    </p:spTree>
    <p:extLst>
      <p:ext uri="{BB962C8B-B14F-4D97-AF65-F5344CB8AC3E}">
        <p14:creationId xmlns:p14="http://schemas.microsoft.com/office/powerpoint/2010/main" val="10647277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7195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2953281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19437128"/>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65036818"/>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65421272"/>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987943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21894433"/>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7747587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5998159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577271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6669056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27849304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9936906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9501056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69585606"/>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889387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7691990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1435338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8553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966958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35299893"/>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4045793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0780199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0114477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7295564"/>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6580285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411097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044105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8206158"/>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1454979"/>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6624748"/>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259017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image" Target="../media/image6.pn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theme" Target="../theme/theme3.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image" Target="../media/image7.png"/><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theme" Target="../theme/theme4.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48971107"/>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43356448"/>
      </p:ext>
    </p:extLst>
  </p:cSld>
  <p:clrMap bg1="dk1" tx1="lt1" bg2="dk2" tx2="lt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 id="2147484224" r:id="rId8"/>
    <p:sldLayoutId id="2147484225" r:id="rId9"/>
    <p:sldLayoutId id="2147484226" r:id="rId10"/>
    <p:sldLayoutId id="2147484227" r:id="rId11"/>
    <p:sldLayoutId id="2147484228" r:id="rId12"/>
    <p:sldLayoutId id="2147484229" r:id="rId13"/>
    <p:sldLayoutId id="2147484230" r:id="rId14"/>
    <p:sldLayoutId id="2147484231" r:id="rId15"/>
    <p:sldLayoutId id="2147484232" r:id="rId16"/>
    <p:sldLayoutId id="2147484233" r:id="rId17"/>
    <p:sldLayoutId id="2147484234" r:id="rId18"/>
    <p:sldLayoutId id="2147484235" r:id="rId19"/>
    <p:sldLayoutId id="2147484236" r:id="rId20"/>
    <p:sldLayoutId id="2147484237" r:id="rId21"/>
    <p:sldLayoutId id="214748423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png"/><Relationship Id="rId2" Type="http://schemas.openxmlformats.org/officeDocument/2006/relationships/notesSlide" Target="../notesSlides/notesSlide3.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10.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19" Type="http://schemas.openxmlformats.org/officeDocument/2006/relationships/image" Target="../media/image25.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myspc.sharepointconference.com/" TargetMode="External"/><Relationship Id="rId1" Type="http://schemas.openxmlformats.org/officeDocument/2006/relationships/slideLayout" Target="../slideLayouts/slideLayout4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1.png"/><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7" y="2963862"/>
            <a:ext cx="11811000" cy="992188"/>
          </a:xfrm>
        </p:spPr>
        <p:txBody>
          <a:bodyPr/>
          <a:lstStyle/>
          <a:p>
            <a:pPr algn="ctr"/>
            <a:r>
              <a:rPr lang="en-US" sz="6600" dirty="0" smtClean="0"/>
              <a:t>Mobile </a:t>
            </a:r>
            <a:r>
              <a:rPr lang="en-US" sz="6600" dirty="0" smtClean="0">
                <a:solidFill>
                  <a:schemeClr val="tx1">
                    <a:lumMod val="50000"/>
                  </a:schemeClr>
                </a:solidFill>
              </a:rPr>
              <a:t>• Social • Cloud </a:t>
            </a:r>
            <a:r>
              <a:rPr lang="en-US" dirty="0" smtClean="0">
                <a:solidFill>
                  <a:schemeClr val="tx1">
                    <a:lumMod val="50000"/>
                  </a:schemeClr>
                </a:solidFill>
                <a:latin typeface="Wingdings 3" panose="05040102010807070707" pitchFamily="18" charset="2"/>
              </a:rPr>
              <a:t>u</a:t>
            </a:r>
            <a:r>
              <a:rPr lang="en-US" dirty="0" smtClean="0">
                <a:solidFill>
                  <a:schemeClr val="tx1">
                    <a:lumMod val="50000"/>
                  </a:schemeClr>
                </a:solidFill>
              </a:rPr>
              <a:t> </a:t>
            </a:r>
            <a:r>
              <a:rPr lang="en-US" sz="6600" dirty="0" smtClean="0">
                <a:solidFill>
                  <a:schemeClr val="tx1">
                    <a:lumMod val="50000"/>
                  </a:schemeClr>
                </a:solidFill>
              </a:rPr>
              <a:t>Now</a:t>
            </a:r>
            <a:endParaRPr lang="en-US" sz="6600" dirty="0">
              <a:solidFill>
                <a:schemeClr val="tx1">
                  <a:lumMod val="50000"/>
                </a:schemeClr>
              </a:solidFill>
            </a:endParaRPr>
          </a:p>
        </p:txBody>
      </p:sp>
    </p:spTree>
    <p:extLst>
      <p:ext uri="{BB962C8B-B14F-4D97-AF65-F5344CB8AC3E}">
        <p14:creationId xmlns:p14="http://schemas.microsoft.com/office/powerpoint/2010/main" val="52276091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7" y="2963862"/>
            <a:ext cx="11811000" cy="992188"/>
          </a:xfrm>
        </p:spPr>
        <p:txBody>
          <a:bodyPr/>
          <a:lstStyle/>
          <a:p>
            <a:pPr algn="ctr"/>
            <a:r>
              <a:rPr lang="en-US" sz="6600" dirty="0" smtClean="0">
                <a:solidFill>
                  <a:schemeClr val="tx1">
                    <a:lumMod val="50000"/>
                  </a:schemeClr>
                </a:solidFill>
              </a:rPr>
              <a:t>Mobile • </a:t>
            </a:r>
            <a:r>
              <a:rPr lang="en-US" sz="6600" b="1" dirty="0" smtClean="0"/>
              <a:t>Social</a:t>
            </a:r>
            <a:r>
              <a:rPr lang="en-US" sz="6600" dirty="0" smtClean="0"/>
              <a:t> </a:t>
            </a:r>
            <a:r>
              <a:rPr lang="en-US" sz="6600" dirty="0" smtClean="0">
                <a:solidFill>
                  <a:schemeClr val="tx1">
                    <a:lumMod val="50000"/>
                  </a:schemeClr>
                </a:solidFill>
              </a:rPr>
              <a:t>• Cloud </a:t>
            </a:r>
            <a:r>
              <a:rPr lang="en-US" dirty="0" smtClean="0">
                <a:solidFill>
                  <a:schemeClr val="tx1">
                    <a:lumMod val="50000"/>
                  </a:schemeClr>
                </a:solidFill>
                <a:latin typeface="Wingdings 3" panose="05040102010807070707" pitchFamily="18" charset="2"/>
              </a:rPr>
              <a:t>u</a:t>
            </a:r>
            <a:r>
              <a:rPr lang="en-US" dirty="0" smtClean="0">
                <a:solidFill>
                  <a:schemeClr val="tx1">
                    <a:lumMod val="50000"/>
                  </a:schemeClr>
                </a:solidFill>
              </a:rPr>
              <a:t> </a:t>
            </a:r>
            <a:r>
              <a:rPr lang="en-US" sz="6600" dirty="0" smtClean="0">
                <a:solidFill>
                  <a:schemeClr val="tx1">
                    <a:lumMod val="50000"/>
                  </a:schemeClr>
                </a:solidFill>
              </a:rPr>
              <a:t>Now</a:t>
            </a:r>
            <a:endParaRPr lang="en-US" sz="6600" dirty="0">
              <a:solidFill>
                <a:schemeClr val="tx1">
                  <a:lumMod val="50000"/>
                </a:schemeClr>
              </a:solidFill>
            </a:endParaRPr>
          </a:p>
        </p:txBody>
      </p:sp>
    </p:spTree>
    <p:extLst>
      <p:ext uri="{BB962C8B-B14F-4D97-AF65-F5344CB8AC3E}">
        <p14:creationId xmlns:p14="http://schemas.microsoft.com/office/powerpoint/2010/main" val="217591671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2278062"/>
            <a:ext cx="11887200" cy="2215991"/>
          </a:xfrm>
        </p:spPr>
        <p:txBody>
          <a:bodyPr/>
          <a:lstStyle/>
          <a:p>
            <a:pPr algn="ctr"/>
            <a:r>
              <a:rPr lang="en-US" sz="6600" dirty="0" smtClean="0"/>
              <a:t>Participate</a:t>
            </a:r>
          </a:p>
          <a:p>
            <a:pPr algn="ctr"/>
            <a:r>
              <a:rPr lang="en-US" sz="6600" dirty="0" smtClean="0"/>
              <a:t>Discover</a:t>
            </a:r>
            <a:endParaRPr lang="en-US" sz="6600" dirty="0"/>
          </a:p>
        </p:txBody>
      </p:sp>
    </p:spTree>
    <p:extLst>
      <p:ext uri="{BB962C8B-B14F-4D97-AF65-F5344CB8AC3E}">
        <p14:creationId xmlns:p14="http://schemas.microsoft.com/office/powerpoint/2010/main" val="13923516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7" y="2963862"/>
            <a:ext cx="11811000" cy="992188"/>
          </a:xfrm>
        </p:spPr>
        <p:txBody>
          <a:bodyPr/>
          <a:lstStyle/>
          <a:p>
            <a:pPr algn="ctr"/>
            <a:r>
              <a:rPr lang="en-US" sz="6600" dirty="0" smtClean="0">
                <a:solidFill>
                  <a:schemeClr val="tx1">
                    <a:lumMod val="50000"/>
                  </a:schemeClr>
                </a:solidFill>
              </a:rPr>
              <a:t>Mobile • Social • </a:t>
            </a:r>
            <a:r>
              <a:rPr lang="en-US" sz="6600" b="1" dirty="0" smtClean="0"/>
              <a:t>Cloud</a:t>
            </a:r>
            <a:r>
              <a:rPr lang="en-US" sz="6600" dirty="0" smtClean="0"/>
              <a:t> </a:t>
            </a:r>
            <a:r>
              <a:rPr lang="en-US" dirty="0" smtClean="0">
                <a:solidFill>
                  <a:schemeClr val="tx1">
                    <a:lumMod val="50000"/>
                  </a:schemeClr>
                </a:solidFill>
                <a:latin typeface="Wingdings 3" panose="05040102010807070707" pitchFamily="18" charset="2"/>
              </a:rPr>
              <a:t>u</a:t>
            </a:r>
            <a:r>
              <a:rPr lang="en-US" dirty="0" smtClean="0">
                <a:solidFill>
                  <a:schemeClr val="tx1">
                    <a:lumMod val="50000"/>
                  </a:schemeClr>
                </a:solidFill>
              </a:rPr>
              <a:t> </a:t>
            </a:r>
            <a:r>
              <a:rPr lang="en-US" sz="6600" dirty="0" smtClean="0">
                <a:solidFill>
                  <a:schemeClr val="tx1">
                    <a:lumMod val="50000"/>
                  </a:schemeClr>
                </a:solidFill>
              </a:rPr>
              <a:t>Now</a:t>
            </a:r>
            <a:endParaRPr lang="en-US" sz="6600" dirty="0">
              <a:solidFill>
                <a:schemeClr val="tx1">
                  <a:lumMod val="50000"/>
                </a:schemeClr>
              </a:solidFill>
            </a:endParaRPr>
          </a:p>
        </p:txBody>
      </p:sp>
    </p:spTree>
    <p:extLst>
      <p:ext uri="{BB962C8B-B14F-4D97-AF65-F5344CB8AC3E}">
        <p14:creationId xmlns:p14="http://schemas.microsoft.com/office/powerpoint/2010/main" val="362643907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Cloud 67"/>
          <p:cNvSpPr/>
          <p:nvPr/>
        </p:nvSpPr>
        <p:spPr>
          <a:xfrm rot="175814">
            <a:off x="89011" y="681409"/>
            <a:ext cx="12210181" cy="5728436"/>
          </a:xfrm>
          <a:prstGeom prst="clou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3"/>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22840" y="2132440"/>
            <a:ext cx="571220" cy="57122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54329" y="1485539"/>
            <a:ext cx="571220" cy="57122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03505" y="2150707"/>
            <a:ext cx="571220" cy="57122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49766" y="1363662"/>
            <a:ext cx="571220" cy="571220"/>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84532" y="4814765"/>
            <a:ext cx="571220" cy="571220"/>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69307" y="1684534"/>
            <a:ext cx="571220" cy="571220"/>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03121" y="1553963"/>
            <a:ext cx="571220" cy="571220"/>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49877" y="2334463"/>
            <a:ext cx="571220" cy="571220"/>
          </a:xfrm>
          <a:prstGeom prst="rect">
            <a:avLst/>
          </a:prstGeom>
        </p:spPr>
      </p:pic>
      <p:pic>
        <p:nvPicPr>
          <p:cNvPr id="13" name="Picture 1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712183" y="4426001"/>
            <a:ext cx="571220" cy="571220"/>
          </a:xfrm>
          <a:prstGeom prst="rect">
            <a:avLst/>
          </a:prstGeom>
        </p:spPr>
      </p:pic>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38827" y="4477385"/>
            <a:ext cx="571220" cy="571220"/>
          </a:xfrm>
          <a:prstGeom prst="rect">
            <a:avLst/>
          </a:prstGeom>
        </p:spPr>
      </p:pic>
      <p:pic>
        <p:nvPicPr>
          <p:cNvPr id="15" name="Picture 1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25070" y="4765587"/>
            <a:ext cx="571220" cy="571220"/>
          </a:xfrm>
          <a:prstGeom prst="rect">
            <a:avLst/>
          </a:prstGeom>
        </p:spPr>
      </p:pic>
      <p:pic>
        <p:nvPicPr>
          <p:cNvPr id="16" name="Picture 1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91163" y="4613441"/>
            <a:ext cx="571220" cy="571220"/>
          </a:xfrm>
          <a:prstGeom prst="rect">
            <a:avLst/>
          </a:prstGeom>
        </p:spPr>
      </p:pic>
      <p:pic>
        <p:nvPicPr>
          <p:cNvPr id="17" name="Picture 1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302780" y="4070979"/>
            <a:ext cx="571220" cy="571220"/>
          </a:xfrm>
          <a:prstGeom prst="rect">
            <a:avLst/>
          </a:prstGeom>
        </p:spPr>
      </p:pic>
      <p:pic>
        <p:nvPicPr>
          <p:cNvPr id="18" name="Picture 1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986511" y="2233531"/>
            <a:ext cx="571220" cy="571220"/>
          </a:xfrm>
          <a:prstGeom prst="rect">
            <a:avLst/>
          </a:prstGeom>
        </p:spPr>
      </p:pic>
      <p:pic>
        <p:nvPicPr>
          <p:cNvPr id="19" name="Picture 1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781899" y="2216383"/>
            <a:ext cx="571220" cy="571220"/>
          </a:xfrm>
          <a:prstGeom prst="rect">
            <a:avLst/>
          </a:prstGeom>
        </p:spPr>
      </p:pic>
      <p:pic>
        <p:nvPicPr>
          <p:cNvPr id="20" name="Picture 1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706730" y="4152046"/>
            <a:ext cx="559562" cy="559562"/>
          </a:xfrm>
          <a:prstGeom prst="rect">
            <a:avLst/>
          </a:prstGeom>
        </p:spPr>
      </p:pic>
      <p:pic>
        <p:nvPicPr>
          <p:cNvPr id="21" name="Picture 20"/>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525662" y="2216383"/>
            <a:ext cx="373041" cy="373041"/>
          </a:xfrm>
          <a:prstGeom prst="rect">
            <a:avLst/>
          </a:prstGeom>
        </p:spPr>
      </p:pic>
      <p:grpSp>
        <p:nvGrpSpPr>
          <p:cNvPr id="67" name="Group 66"/>
          <p:cNvGrpSpPr/>
          <p:nvPr/>
        </p:nvGrpSpPr>
        <p:grpSpPr>
          <a:xfrm>
            <a:off x="1359018" y="1771149"/>
            <a:ext cx="9882618" cy="3086114"/>
            <a:chOff x="1037682" y="1986496"/>
            <a:chExt cx="8074767" cy="2521564"/>
          </a:xfrm>
        </p:grpSpPr>
        <p:sp>
          <p:nvSpPr>
            <p:cNvPr id="25" name="Can 24"/>
            <p:cNvSpPr/>
            <p:nvPr/>
          </p:nvSpPr>
          <p:spPr>
            <a:xfrm rot="5400000">
              <a:off x="4925017" y="-628212"/>
              <a:ext cx="300097" cy="8074767"/>
            </a:xfrm>
            <a:prstGeom prst="can">
              <a:avLst/>
            </a:prstGeom>
            <a:solidFill>
              <a:schemeClr val="tx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3"/>
            </a:p>
          </p:txBody>
        </p:sp>
        <p:cxnSp>
          <p:nvCxnSpPr>
            <p:cNvPr id="27" name="Straight Connector 26"/>
            <p:cNvCxnSpPr/>
            <p:nvPr/>
          </p:nvCxnSpPr>
          <p:spPr>
            <a:xfrm>
              <a:off x="1256756" y="2949693"/>
              <a:ext cx="6819" cy="30943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651323" y="2296620"/>
              <a:ext cx="6819" cy="962448"/>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540851" y="2842869"/>
              <a:ext cx="6819" cy="39815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461147" y="2350282"/>
              <a:ext cx="0" cy="88787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4616186" y="2682240"/>
              <a:ext cx="1534" cy="55591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593943" y="1986496"/>
              <a:ext cx="14635" cy="125166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518973" y="2832247"/>
              <a:ext cx="3270" cy="39794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7461639" y="2224612"/>
              <a:ext cx="2" cy="101829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8148575" y="2769387"/>
              <a:ext cx="10430" cy="468769"/>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1417960" y="3561642"/>
              <a:ext cx="640" cy="69388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2367453" y="3571525"/>
              <a:ext cx="5254" cy="42496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3680479" y="3567451"/>
              <a:ext cx="14030" cy="930339"/>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6274602" y="3567357"/>
              <a:ext cx="6819" cy="73151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827873" y="3594535"/>
              <a:ext cx="1" cy="62579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7406215" y="3572815"/>
              <a:ext cx="0" cy="93524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7744297" y="3578941"/>
              <a:ext cx="6819" cy="30943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8879085" y="2584652"/>
              <a:ext cx="0" cy="655179"/>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pic>
        <p:nvPicPr>
          <p:cNvPr id="2" name="Picture 1"/>
          <p:cNvPicPr>
            <a:picLocks noChangeAspect="1"/>
          </p:cNvPicPr>
          <p:nvPr/>
        </p:nvPicPr>
        <p:blipFill>
          <a:blip r:embed="rId20"/>
          <a:stretch>
            <a:fillRect/>
          </a:stretch>
        </p:blipFill>
        <p:spPr>
          <a:xfrm>
            <a:off x="5075237" y="3360656"/>
            <a:ext cx="1762596" cy="310694"/>
          </a:xfrm>
          <a:prstGeom prst="rect">
            <a:avLst/>
          </a:prstGeom>
        </p:spPr>
      </p:pic>
    </p:spTree>
    <p:extLst>
      <p:ext uri="{BB962C8B-B14F-4D97-AF65-F5344CB8AC3E}">
        <p14:creationId xmlns:p14="http://schemas.microsoft.com/office/powerpoint/2010/main" val="34259955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par>
                                <p:cTn id="49" presetID="10" presetClass="entr" presetSubtype="0"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21"/>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fade">
                                      <p:cBhvr>
                                        <p:cTn id="62" dur="500"/>
                                        <p:tgtEl>
                                          <p:spTgt spid="6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98437" y="3116262"/>
            <a:ext cx="11887200" cy="1098762"/>
          </a:xfrm>
        </p:spPr>
        <p:txBody>
          <a:bodyPr/>
          <a:lstStyle/>
          <a:p>
            <a:pPr algn="ctr"/>
            <a:r>
              <a:rPr lang="en-US" sz="6600" dirty="0" smtClean="0"/>
              <a:t>Cloud Service Bus</a:t>
            </a:r>
          </a:p>
        </p:txBody>
      </p:sp>
    </p:spTree>
    <p:extLst>
      <p:ext uri="{BB962C8B-B14F-4D97-AF65-F5344CB8AC3E}">
        <p14:creationId xmlns:p14="http://schemas.microsoft.com/office/powerpoint/2010/main" val="407280658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467438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7" y="2963862"/>
            <a:ext cx="11811000" cy="992188"/>
          </a:xfrm>
        </p:spPr>
        <p:txBody>
          <a:bodyPr/>
          <a:lstStyle/>
          <a:p>
            <a:pPr algn="ctr"/>
            <a:r>
              <a:rPr lang="en-US" sz="6600" dirty="0" smtClean="0">
                <a:solidFill>
                  <a:schemeClr val="tx1">
                    <a:lumMod val="50000"/>
                  </a:schemeClr>
                </a:solidFill>
              </a:rPr>
              <a:t>Mobile • Social • Cloud </a:t>
            </a:r>
            <a:r>
              <a:rPr lang="en-US" dirty="0" smtClean="0">
                <a:solidFill>
                  <a:schemeClr val="tx1">
                    <a:lumMod val="50000"/>
                  </a:schemeClr>
                </a:solidFill>
                <a:latin typeface="Wingdings 3" panose="05040102010807070707" pitchFamily="18" charset="2"/>
              </a:rPr>
              <a:t>u</a:t>
            </a:r>
            <a:r>
              <a:rPr lang="en-US" dirty="0" smtClean="0">
                <a:solidFill>
                  <a:schemeClr val="tx1">
                    <a:lumMod val="50000"/>
                  </a:schemeClr>
                </a:solidFill>
              </a:rPr>
              <a:t> </a:t>
            </a:r>
            <a:r>
              <a:rPr lang="en-US" sz="6600" b="1" dirty="0" smtClean="0"/>
              <a:t>Now</a:t>
            </a:r>
            <a:endParaRPr lang="en-US" sz="6600" b="1" dirty="0"/>
          </a:p>
        </p:txBody>
      </p:sp>
    </p:spTree>
    <p:extLst>
      <p:ext uri="{BB962C8B-B14F-4D97-AF65-F5344CB8AC3E}">
        <p14:creationId xmlns:p14="http://schemas.microsoft.com/office/powerpoint/2010/main" val="30925732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994230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33043485"/>
              </p:ext>
            </p:extLst>
          </p:nvPr>
        </p:nvGraphicFramePr>
        <p:xfrm>
          <a:off x="1251285" y="1135062"/>
          <a:ext cx="9372599" cy="4419600"/>
        </p:xfrm>
        <a:graphic>
          <a:graphicData uri="http://schemas.openxmlformats.org/drawingml/2006/table">
            <a:tbl>
              <a:tblPr firstRow="1" bandRow="1">
                <a:tableStyleId>{2D5ABB26-0587-4C30-8999-92F81FD0307C}</a:tableStyleId>
              </a:tblPr>
              <a:tblGrid>
                <a:gridCol w="1874520"/>
                <a:gridCol w="1846763"/>
                <a:gridCol w="1902276"/>
                <a:gridCol w="1874520"/>
                <a:gridCol w="1874520"/>
              </a:tblGrid>
              <a:tr h="2209800">
                <a:tc>
                  <a:txBody>
                    <a:bodyPr/>
                    <a:lstStyle/>
                    <a:p>
                      <a:r>
                        <a:rPr lang="en-US" sz="2400" dirty="0" smtClean="0"/>
                        <a:t>Nintex Workflow 2013 1.0</a:t>
                      </a:r>
                      <a:endParaRPr lang="en-US" sz="240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US" sz="2400" dirty="0" smtClean="0"/>
                        <a:t>Nintex Workflow</a:t>
                      </a:r>
                      <a:r>
                        <a:rPr lang="en-US" sz="2400" baseline="0" dirty="0" smtClean="0"/>
                        <a:t> Online Preview</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US" sz="2400" dirty="0" smtClean="0"/>
                        <a:t>Nintex</a:t>
                      </a:r>
                      <a:r>
                        <a:rPr lang="en-US" sz="2400" baseline="0" dirty="0" smtClean="0"/>
                        <a:t> Forms 2013</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US" sz="2400" dirty="0" smtClean="0"/>
                        <a:t>Nintex Workflow for Project Server 2013 1.0</a:t>
                      </a:r>
                      <a:endParaRPr lang="en-US" sz="240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2209800">
                <a:tc>
                  <a:txBody>
                    <a:bodyPr/>
                    <a:lstStyle/>
                    <a:p>
                      <a:r>
                        <a:rPr lang="en-US" sz="2400" dirty="0" smtClean="0"/>
                        <a:t>Nintex Workflow 2013 2.0</a:t>
                      </a:r>
                      <a:endParaRPr lang="en-US" sz="24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US" sz="2400" dirty="0" smtClean="0"/>
                        <a:t>Nintex Workflow Online</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US" sz="2400" dirty="0" smtClean="0"/>
                        <a:t>Nintex Forms Online</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US" sz="2400" dirty="0" smtClean="0"/>
                        <a:t>Nintex Workflow for Project Server 2013 2.0</a:t>
                      </a:r>
                      <a:endParaRPr lang="en-US" sz="24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375964169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smtClean="0"/>
              <a:t>Nintex: Workflow for Everyone in the SharePoint 2013 Era</a:t>
            </a:r>
            <a:endParaRPr lang="en-US" sz="4400" dirty="0"/>
          </a:p>
        </p:txBody>
      </p:sp>
      <p:sp>
        <p:nvSpPr>
          <p:cNvPr id="5" name="Text Placeholder 4"/>
          <p:cNvSpPr>
            <a:spLocks noGrp="1"/>
          </p:cNvSpPr>
          <p:nvPr>
            <p:ph type="body" sz="quarter" idx="12"/>
          </p:nvPr>
        </p:nvSpPr>
        <p:spPr/>
        <p:txBody>
          <a:bodyPr/>
          <a:lstStyle/>
          <a:p>
            <a:endParaRPr lang="en-US" sz="2800" dirty="0" smtClean="0"/>
          </a:p>
          <a:p>
            <a:r>
              <a:rPr lang="en-US" sz="2800" dirty="0" smtClean="0"/>
              <a:t>Mike Fitzmaurice</a:t>
            </a:r>
          </a:p>
          <a:p>
            <a:r>
              <a:rPr lang="en-US" sz="2800" dirty="0" smtClean="0"/>
              <a:t>VP – Product Technology, Nintex</a:t>
            </a:r>
          </a:p>
        </p:txBody>
      </p:sp>
      <p:sp>
        <p:nvSpPr>
          <p:cNvPr id="2" name="TextBox 1"/>
          <p:cNvSpPr txBox="1"/>
          <p:nvPr/>
        </p:nvSpPr>
        <p:spPr>
          <a:xfrm>
            <a:off x="10028237" y="677862"/>
            <a:ext cx="1452962"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gradFill>
                  <a:gsLst>
                    <a:gs pos="2917">
                      <a:schemeClr val="tx1"/>
                    </a:gs>
                    <a:gs pos="30000">
                      <a:schemeClr val="tx1"/>
                    </a:gs>
                  </a:gsLst>
                  <a:lin ang="5400000" scaled="0"/>
                </a:gradFill>
              </a:rPr>
              <a:t>SPC014</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981462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918374005"/>
              </p:ext>
            </p:extLst>
          </p:nvPr>
        </p:nvGraphicFramePr>
        <p:xfrm>
          <a:off x="2179637" y="1058862"/>
          <a:ext cx="7620000" cy="4666920"/>
        </p:xfrm>
        <a:graphic>
          <a:graphicData uri="http://schemas.openxmlformats.org/drawingml/2006/table">
            <a:tbl>
              <a:tblPr firstRow="1" bandRow="1">
                <a:tableStyleId>{2D5ABB26-0587-4C30-8999-92F81FD0307C}</a:tableStyleId>
              </a:tblPr>
              <a:tblGrid>
                <a:gridCol w="2209799"/>
                <a:gridCol w="2590800"/>
                <a:gridCol w="2819401"/>
              </a:tblGrid>
              <a:tr h="708739">
                <a:tc>
                  <a:txBody>
                    <a:bodyPr/>
                    <a:lstStyle/>
                    <a:p>
                      <a:endParaRPr lang="en-US" sz="3200" dirty="0">
                        <a:latin typeface="+mj-lt"/>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3200" dirty="0" smtClean="0">
                          <a:latin typeface="+mj-lt"/>
                        </a:rPr>
                        <a:t>On-Premise</a:t>
                      </a:r>
                      <a:endParaRPr lang="en-US" sz="3200" dirty="0">
                        <a:latin typeface="+mj-lt"/>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sz="3200" dirty="0" smtClean="0">
                          <a:latin typeface="+mj-lt"/>
                        </a:rPr>
                        <a:t>Online</a:t>
                      </a:r>
                      <a:endParaRPr lang="en-US" sz="3200" dirty="0">
                        <a:latin typeface="+mj-lt"/>
                      </a:endParaRPr>
                    </a:p>
                  </a:txBody>
                  <a:tcPr anchor="ctr">
                    <a:lnB w="12700" cap="flat" cmpd="sng" algn="ctr">
                      <a:solidFill>
                        <a:schemeClr val="tx1"/>
                      </a:solidFill>
                      <a:prstDash val="solid"/>
                      <a:round/>
                      <a:headEnd type="none" w="med" len="med"/>
                      <a:tailEnd type="none" w="med" len="med"/>
                    </a:lnB>
                  </a:tcPr>
                </a:tc>
              </a:tr>
              <a:tr h="2034461">
                <a:tc>
                  <a:txBody>
                    <a:bodyPr/>
                    <a:lstStyle/>
                    <a:p>
                      <a:r>
                        <a:rPr lang="en-US" sz="3200" dirty="0" smtClean="0">
                          <a:latin typeface="+mj-lt"/>
                        </a:rPr>
                        <a:t>Classic Workflow Host</a:t>
                      </a:r>
                      <a:endParaRPr lang="en-US" sz="3200" dirty="0">
                        <a:latin typeface="+mj-lt"/>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3200" dirty="0" smtClean="0">
                          <a:solidFill>
                            <a:srgbClr val="92D050"/>
                          </a:solidFill>
                          <a:sym typeface="Wingdings" panose="05000000000000000000" pitchFamily="2" charset="2"/>
                        </a:rPr>
                        <a:t></a:t>
                      </a:r>
                      <a:endParaRPr lang="en-US" sz="3200" dirty="0" smtClean="0">
                        <a:solidFill>
                          <a:srgbClr val="92D050"/>
                        </a:solidFill>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a:noFill/>
                    </a:lnB>
                  </a:tcPr>
                </a:tc>
                <a:tc>
                  <a:txBody>
                    <a:bodyPr/>
                    <a:lstStyle/>
                    <a:p>
                      <a:pPr algn="ctr"/>
                      <a:endParaRPr lang="en-US" sz="3200" dirty="0">
                        <a:latin typeface="+mj-lt"/>
                      </a:endParaRPr>
                    </a:p>
                  </a:txBody>
                  <a:tcPr anchor="ctr">
                    <a:lnT w="12700" cap="flat" cmpd="sng" algn="ctr">
                      <a:solidFill>
                        <a:schemeClr val="tx1"/>
                      </a:solidFill>
                      <a:prstDash val="solid"/>
                      <a:round/>
                      <a:headEnd type="none" w="med" len="med"/>
                      <a:tailEnd type="none" w="med" len="med"/>
                    </a:lnT>
                    <a:lnB>
                      <a:noFill/>
                    </a:lnB>
                  </a:tcPr>
                </a:tc>
              </a:tr>
              <a:tr h="1923720">
                <a:tc>
                  <a:txBody>
                    <a:bodyPr/>
                    <a:lstStyle/>
                    <a:p>
                      <a:r>
                        <a:rPr lang="en-US" sz="3200" dirty="0" smtClean="0">
                          <a:latin typeface="+mj-lt"/>
                        </a:rPr>
                        <a:t>New Workflow Manager</a:t>
                      </a:r>
                      <a:endParaRPr lang="en-US" sz="3200" dirty="0">
                        <a:latin typeface="+mj-lt"/>
                      </a:endParaRPr>
                    </a:p>
                  </a:txBody>
                  <a:tcPr anchor="ctr">
                    <a:lnR w="12700" cap="flat" cmpd="sng" algn="ctr">
                      <a:solidFill>
                        <a:schemeClr val="tx1"/>
                      </a:solidFill>
                      <a:prstDash val="solid"/>
                      <a:round/>
                      <a:headEnd type="none" w="med" len="med"/>
                      <a:tailEnd type="none" w="med" len="med"/>
                    </a:lnR>
                    <a:lnT>
                      <a:noFill/>
                    </a:lnT>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3200" dirty="0" smtClean="0">
                          <a:solidFill>
                            <a:srgbClr val="92D050"/>
                          </a:solidFill>
                          <a:sym typeface="Wingdings" panose="05000000000000000000" pitchFamily="2" charset="2"/>
                        </a:rPr>
                        <a:t></a:t>
                      </a:r>
                      <a:endParaRPr lang="en-US" sz="3200" dirty="0" smtClean="0">
                        <a:solidFill>
                          <a:srgbClr val="92D050"/>
                        </a:solidFill>
                      </a:endParaRPr>
                    </a:p>
                  </a:txBody>
                  <a:tcPr anchor="ctr">
                    <a:lnL w="12700" cap="flat" cmpd="sng" algn="ctr">
                      <a:solidFill>
                        <a:schemeClr val="tx1"/>
                      </a:solidFill>
                      <a:prstDash val="solid"/>
                      <a:round/>
                      <a:headEnd type="none" w="med" len="med"/>
                      <a:tailEnd type="none" w="med" len="med"/>
                    </a:lnL>
                    <a:lnT>
                      <a:noFill/>
                    </a:lnT>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3200" dirty="0" smtClean="0">
                          <a:solidFill>
                            <a:srgbClr val="92D050"/>
                          </a:solidFill>
                          <a:sym typeface="Wingdings" panose="05000000000000000000" pitchFamily="2" charset="2"/>
                        </a:rPr>
                        <a:t></a:t>
                      </a:r>
                      <a:endParaRPr lang="en-US" sz="3200" dirty="0" smtClean="0">
                        <a:solidFill>
                          <a:srgbClr val="92D050"/>
                        </a:solidFill>
                      </a:endParaRPr>
                    </a:p>
                  </a:txBody>
                  <a:tcPr anchor="ctr">
                    <a:lnT>
                      <a:noFill/>
                    </a:lnT>
                  </a:tcPr>
                </a:tc>
              </a:tr>
            </a:tbl>
          </a:graphicData>
        </a:graphic>
      </p:graphicFrame>
    </p:spTree>
    <p:extLst>
      <p:ext uri="{BB962C8B-B14F-4D97-AF65-F5344CB8AC3E}">
        <p14:creationId xmlns:p14="http://schemas.microsoft.com/office/powerpoint/2010/main" val="147094489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62699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271323144"/>
              </p:ext>
            </p:extLst>
          </p:nvPr>
        </p:nvGraphicFramePr>
        <p:xfrm>
          <a:off x="1341437" y="2430462"/>
          <a:ext cx="9525001" cy="2209800"/>
        </p:xfrm>
        <a:graphic>
          <a:graphicData uri="http://schemas.openxmlformats.org/drawingml/2006/table">
            <a:tbl>
              <a:tblPr firstRow="1" bandRow="1">
                <a:tableStyleId>{2D5ABB26-0587-4C30-8999-92F81FD0307C}</a:tableStyleId>
              </a:tblPr>
              <a:tblGrid>
                <a:gridCol w="1615263"/>
                <a:gridCol w="333837"/>
                <a:gridCol w="2241900"/>
                <a:gridCol w="488212"/>
                <a:gridCol w="1797788"/>
                <a:gridCol w="762000"/>
                <a:gridCol w="2286001"/>
              </a:tblGrid>
              <a:tr h="2209800">
                <a:tc>
                  <a:txBody>
                    <a:bodyPr/>
                    <a:lstStyle/>
                    <a:p>
                      <a:pPr algn="ctr"/>
                      <a:r>
                        <a:rPr lang="en-US" sz="3600" dirty="0" smtClean="0">
                          <a:latin typeface="+mj-lt"/>
                        </a:rPr>
                        <a:t>Cloud App Model</a:t>
                      </a:r>
                      <a:endParaRPr lang="en-US" sz="3600" dirty="0">
                        <a:latin typeface="+mj-lt"/>
                      </a:endParaRPr>
                    </a:p>
                  </a:txBody>
                  <a:tcPr anchor="ctr"/>
                </a:tc>
                <a:tc>
                  <a:txBody>
                    <a:bodyPr/>
                    <a:lstStyle/>
                    <a:p>
                      <a:pPr algn="ctr"/>
                      <a:r>
                        <a:rPr lang="en-US" sz="3600" dirty="0" smtClean="0">
                          <a:solidFill>
                            <a:schemeClr val="tx1"/>
                          </a:solidFill>
                          <a:latin typeface="+mj-lt"/>
                        </a:rPr>
                        <a:t>•</a:t>
                      </a:r>
                      <a:endParaRPr lang="en-US" sz="3600" dirty="0">
                        <a:latin typeface="+mj-lt"/>
                      </a:endParaRPr>
                    </a:p>
                  </a:txBody>
                  <a:tcPr anchor="ctr"/>
                </a:tc>
                <a:tc>
                  <a:txBody>
                    <a:bodyPr/>
                    <a:lstStyle/>
                    <a:p>
                      <a:pPr algn="ctr"/>
                      <a:r>
                        <a:rPr lang="en-US" sz="3600" dirty="0" smtClean="0">
                          <a:latin typeface="+mj-lt"/>
                        </a:rPr>
                        <a:t>Workflow Manager</a:t>
                      </a:r>
                      <a:endParaRPr lang="en-US" sz="3600" dirty="0">
                        <a:latin typeface="+mj-lt"/>
                      </a:endParaRPr>
                    </a:p>
                  </a:txBody>
                  <a:tcPr anchor="ctr"/>
                </a:tc>
                <a:tc>
                  <a:txBody>
                    <a:bodyPr/>
                    <a:lstStyle/>
                    <a:p>
                      <a:pPr algn="ctr"/>
                      <a:r>
                        <a:rPr lang="en-US" sz="3600" dirty="0" smtClean="0">
                          <a:solidFill>
                            <a:schemeClr val="tx1"/>
                          </a:solidFill>
                          <a:latin typeface="+mj-lt"/>
                        </a:rPr>
                        <a:t>•</a:t>
                      </a:r>
                      <a:endParaRPr lang="en-US" sz="3600" dirty="0">
                        <a:latin typeface="+mj-lt"/>
                      </a:endParaRPr>
                    </a:p>
                  </a:txBody>
                  <a:tcPr anchor="ctr"/>
                </a:tc>
                <a:tc>
                  <a:txBody>
                    <a:bodyPr/>
                    <a:lstStyle/>
                    <a:p>
                      <a:pPr algn="ctr"/>
                      <a:r>
                        <a:rPr lang="en-US" sz="3600" dirty="0" smtClean="0">
                          <a:latin typeface="+mj-lt"/>
                        </a:rPr>
                        <a:t>HTML5</a:t>
                      </a:r>
                      <a:endParaRPr lang="en-US" sz="3600" dirty="0">
                        <a:latin typeface="+mj-lt"/>
                      </a:endParaRPr>
                    </a:p>
                  </a:txBody>
                  <a:tcPr anchor="ctr"/>
                </a:tc>
                <a:tc>
                  <a:txBody>
                    <a:bodyPr/>
                    <a:lstStyle/>
                    <a:p>
                      <a:pPr algn="ctr"/>
                      <a:r>
                        <a:rPr lang="en-US" sz="3600" dirty="0" smtClean="0">
                          <a:solidFill>
                            <a:schemeClr val="tx1"/>
                          </a:solidFill>
                          <a:latin typeface="Wingdings 3" panose="05040102010807070707" pitchFamily="18" charset="2"/>
                        </a:rPr>
                        <a:t>u</a:t>
                      </a:r>
                      <a:endParaRPr lang="en-US" sz="3600" dirty="0">
                        <a:latin typeface="Wingdings 3" panose="05040102010807070707" pitchFamily="18" charset="2"/>
                      </a:endParaRPr>
                    </a:p>
                  </a:txBody>
                  <a:tcPr anchor="ctr"/>
                </a:tc>
                <a:tc>
                  <a:txBody>
                    <a:bodyPr/>
                    <a:lstStyle/>
                    <a:p>
                      <a:pPr algn="ctr"/>
                      <a:r>
                        <a:rPr lang="en-US" sz="3600" b="1" dirty="0" smtClean="0">
                          <a:latin typeface="+mj-lt"/>
                        </a:rPr>
                        <a:t>Nintex Workflow Online</a:t>
                      </a:r>
                      <a:endParaRPr lang="en-US" sz="3600" b="1" dirty="0">
                        <a:latin typeface="+mj-lt"/>
                      </a:endParaRPr>
                    </a:p>
                  </a:txBody>
                  <a:tcPr anchor="ctr"/>
                </a:tc>
              </a:tr>
            </a:tbl>
          </a:graphicData>
        </a:graphic>
      </p:graphicFrame>
    </p:spTree>
    <p:extLst>
      <p:ext uri="{BB962C8B-B14F-4D97-AF65-F5344CB8AC3E}">
        <p14:creationId xmlns:p14="http://schemas.microsoft.com/office/powerpoint/2010/main" val="88516334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943696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Action Items</a:t>
            </a:r>
            <a:endParaRPr lang="en-US" dirty="0"/>
          </a:p>
        </p:txBody>
      </p:sp>
      <p:sp>
        <p:nvSpPr>
          <p:cNvPr id="3" name="Text Placeholder 2"/>
          <p:cNvSpPr>
            <a:spLocks noGrp="1"/>
          </p:cNvSpPr>
          <p:nvPr>
            <p:ph type="body" sz="quarter" idx="10"/>
          </p:nvPr>
        </p:nvSpPr>
        <p:spPr>
          <a:xfrm>
            <a:off x="274638" y="1701502"/>
            <a:ext cx="11887200" cy="4462760"/>
          </a:xfrm>
        </p:spPr>
        <p:txBody>
          <a:bodyPr/>
          <a:lstStyle/>
          <a:p>
            <a:r>
              <a:rPr lang="en-US" dirty="0" smtClean="0"/>
              <a:t>Nintex Workflow 2013 1.0</a:t>
            </a:r>
          </a:p>
          <a:p>
            <a:pPr lvl="1"/>
            <a:r>
              <a:rPr lang="en-US" dirty="0" smtClean="0"/>
              <a:t>Prerelease copies for partners next week</a:t>
            </a:r>
          </a:p>
          <a:p>
            <a:pPr lvl="1"/>
            <a:r>
              <a:rPr lang="en-US" dirty="0" smtClean="0"/>
              <a:t>On sale next month</a:t>
            </a:r>
          </a:p>
          <a:p>
            <a:r>
              <a:rPr lang="en-US" dirty="0" smtClean="0"/>
              <a:t>Social and Cloud</a:t>
            </a:r>
          </a:p>
          <a:p>
            <a:pPr lvl="1"/>
            <a:r>
              <a:rPr lang="en-US" dirty="0" smtClean="0"/>
              <a:t>Available now in 2010 and 2007 products</a:t>
            </a:r>
          </a:p>
          <a:p>
            <a:r>
              <a:rPr lang="en-US" dirty="0" smtClean="0"/>
              <a:t>Mobile Apps</a:t>
            </a:r>
          </a:p>
          <a:p>
            <a:pPr lvl="1"/>
            <a:r>
              <a:rPr lang="en-US" dirty="0" smtClean="0"/>
              <a:t>Licensed with Nintex Forms</a:t>
            </a:r>
          </a:p>
          <a:p>
            <a:r>
              <a:rPr lang="en-US" dirty="0" smtClean="0"/>
              <a:t>More</a:t>
            </a:r>
          </a:p>
          <a:p>
            <a:pPr lvl="1"/>
            <a:r>
              <a:rPr lang="en-US" dirty="0" smtClean="0"/>
              <a:t>www.nintex.com</a:t>
            </a:r>
          </a:p>
        </p:txBody>
      </p:sp>
    </p:spTree>
    <p:extLst>
      <p:ext uri="{BB962C8B-B14F-4D97-AF65-F5344CB8AC3E}">
        <p14:creationId xmlns:p14="http://schemas.microsoft.com/office/powerpoint/2010/main" val="15899133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421660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melfs01\macfileshare\Nintex Marketing Design\Rebrand\PowerPoint\brandmark.png"/>
          <p:cNvPicPr>
            <a:picLocks noChangeAspect="1" noChangeArrowheads="1"/>
          </p:cNvPicPr>
          <p:nvPr/>
        </p:nvPicPr>
        <p:blipFill rotWithShape="1">
          <a:blip r:embed="rId2">
            <a:extLst>
              <a:ext uri="{28A0092B-C50C-407E-A947-70E740481C1C}">
                <a14:useLocalDpi xmlns:a14="http://schemas.microsoft.com/office/drawing/2010/main" val="0"/>
              </a:ext>
            </a:extLst>
          </a:blip>
          <a:srcRect l="11925" b="4303"/>
          <a:stretch/>
        </p:blipFill>
        <p:spPr bwMode="auto">
          <a:xfrm>
            <a:off x="318" y="3777086"/>
            <a:ext cx="2941320" cy="321501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intex_Position Statement_CMYK-0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69577" y="5021262"/>
            <a:ext cx="1468460" cy="17526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9837" y="3071985"/>
            <a:ext cx="4948991" cy="738106"/>
          </a:xfrm>
          <a:prstGeom prst="rect">
            <a:avLst/>
          </a:prstGeom>
        </p:spPr>
      </p:pic>
    </p:spTree>
    <p:extLst>
      <p:ext uri="{BB962C8B-B14F-4D97-AF65-F5344CB8AC3E}">
        <p14:creationId xmlns:p14="http://schemas.microsoft.com/office/powerpoint/2010/main" val="398341586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293" y="1897062"/>
            <a:ext cx="11887200" cy="2092881"/>
          </a:xfrm>
        </p:spPr>
        <p:txBody>
          <a:bodyPr/>
          <a:lstStyle/>
          <a:p>
            <a:pPr marL="0" indent="0">
              <a:buNone/>
            </a:pPr>
            <a:r>
              <a:rPr lang="en-US" dirty="0" smtClean="0"/>
              <a:t>“What are you doing for SharePoint 2013?”</a:t>
            </a:r>
          </a:p>
          <a:p>
            <a:pPr marL="0" indent="0">
              <a:buNone/>
            </a:pPr>
            <a:endParaRPr lang="en-US" dirty="0" smtClean="0"/>
          </a:p>
          <a:p>
            <a:pPr marL="0" indent="0">
              <a:buNone/>
            </a:pPr>
            <a:r>
              <a:rPr lang="en-US" dirty="0" smtClean="0"/>
              <a:t>“What’s new?”</a:t>
            </a:r>
            <a:endParaRPr lang="en-US" dirty="0"/>
          </a:p>
        </p:txBody>
      </p:sp>
    </p:spTree>
    <p:extLst>
      <p:ext uri="{BB962C8B-B14F-4D97-AF65-F5344CB8AC3E}">
        <p14:creationId xmlns:p14="http://schemas.microsoft.com/office/powerpoint/2010/main" val="3247548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intex_Position Statement_CMYK-0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0437" y="1973262"/>
            <a:ext cx="2646340" cy="3158394"/>
          </a:xfrm>
          <a:prstGeom prst="rect">
            <a:avLst/>
          </a:prstGeom>
        </p:spPr>
      </p:pic>
    </p:spTree>
    <p:extLst>
      <p:ext uri="{BB962C8B-B14F-4D97-AF65-F5344CB8AC3E}">
        <p14:creationId xmlns:p14="http://schemas.microsoft.com/office/powerpoint/2010/main" val="345038451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9593" y="280106"/>
            <a:ext cx="11447081" cy="1165754"/>
          </a:xfrm>
        </p:spPr>
        <p:txBody>
          <a:bodyPr anchor="t">
            <a:noAutofit/>
          </a:bodyPr>
          <a:lstStyle/>
          <a:p>
            <a:r>
              <a:rPr lang="en-US" sz="4400" dirty="0"/>
              <a:t>Nintex 2010-Era Features Not in SharePoint 2010</a:t>
            </a:r>
            <a:br>
              <a:rPr lang="en-US" sz="4400" dirty="0"/>
            </a:br>
            <a:endParaRPr lang="en-US" sz="4400" dirty="0"/>
          </a:p>
        </p:txBody>
      </p:sp>
      <p:sp>
        <p:nvSpPr>
          <p:cNvPr id="3" name="Content Placeholder 2"/>
          <p:cNvSpPr>
            <a:spLocks noGrp="1"/>
          </p:cNvSpPr>
          <p:nvPr>
            <p:ph idx="4294967295"/>
          </p:nvPr>
        </p:nvSpPr>
        <p:spPr>
          <a:xfrm>
            <a:off x="489801" y="1646537"/>
            <a:ext cx="11633132" cy="4773489"/>
          </a:xfrm>
          <a:prstGeom prst="rect">
            <a:avLst/>
          </a:prstGeom>
        </p:spPr>
        <p:txBody>
          <a:bodyPr numCol="5" spcCol="182880">
            <a:noAutofit/>
          </a:bodyPr>
          <a:lstStyle/>
          <a:p>
            <a:pPr marL="0" indent="0">
              <a:lnSpc>
                <a:spcPct val="80000"/>
              </a:lnSpc>
              <a:spcBef>
                <a:spcPts val="796"/>
              </a:spcBef>
              <a:buNone/>
            </a:pPr>
            <a:r>
              <a:rPr lang="en-US" sz="1591" dirty="0">
                <a:solidFill>
                  <a:schemeClr val="tx1"/>
                </a:solidFill>
              </a:rPr>
              <a:t>Design within SharePoint</a:t>
            </a:r>
          </a:p>
          <a:p>
            <a:pPr marL="0" indent="0">
              <a:lnSpc>
                <a:spcPct val="80000"/>
              </a:lnSpc>
              <a:spcBef>
                <a:spcPts val="796"/>
              </a:spcBef>
              <a:buNone/>
            </a:pPr>
            <a:r>
              <a:rPr lang="en-US" sz="1591" dirty="0">
                <a:solidFill>
                  <a:schemeClr val="tx1"/>
                </a:solidFill>
              </a:rPr>
              <a:t>Drag-and-drop</a:t>
            </a:r>
          </a:p>
          <a:p>
            <a:pPr marL="0" indent="0">
              <a:lnSpc>
                <a:spcPct val="80000"/>
              </a:lnSpc>
              <a:spcBef>
                <a:spcPts val="796"/>
              </a:spcBef>
              <a:buNone/>
            </a:pPr>
            <a:r>
              <a:rPr lang="en-US" sz="1591" dirty="0">
                <a:solidFill>
                  <a:schemeClr val="tx1"/>
                </a:solidFill>
              </a:rPr>
              <a:t>Configure and draw at the same time</a:t>
            </a:r>
          </a:p>
          <a:p>
            <a:pPr marL="0" indent="0">
              <a:lnSpc>
                <a:spcPct val="80000"/>
              </a:lnSpc>
              <a:spcBef>
                <a:spcPts val="796"/>
              </a:spcBef>
              <a:buNone/>
            </a:pPr>
            <a:r>
              <a:rPr lang="en-US" sz="1591" dirty="0">
                <a:solidFill>
                  <a:schemeClr val="tx1"/>
                </a:solidFill>
              </a:rPr>
              <a:t>No desktop installs</a:t>
            </a:r>
          </a:p>
          <a:p>
            <a:pPr marL="0" indent="0">
              <a:lnSpc>
                <a:spcPct val="80000"/>
              </a:lnSpc>
              <a:spcBef>
                <a:spcPts val="796"/>
              </a:spcBef>
              <a:buNone/>
            </a:pPr>
            <a:r>
              <a:rPr lang="en-US" sz="1591" dirty="0">
                <a:solidFill>
                  <a:schemeClr val="tx1"/>
                </a:solidFill>
              </a:rPr>
              <a:t>No extra purchase</a:t>
            </a:r>
          </a:p>
          <a:p>
            <a:pPr marL="0" indent="0">
              <a:lnSpc>
                <a:spcPct val="80000"/>
              </a:lnSpc>
              <a:spcBef>
                <a:spcPts val="796"/>
              </a:spcBef>
              <a:buNone/>
            </a:pPr>
            <a:r>
              <a:rPr lang="en-US" sz="1591" dirty="0">
                <a:solidFill>
                  <a:schemeClr val="tx1"/>
                </a:solidFill>
              </a:rPr>
              <a:t>Minimized clicks</a:t>
            </a:r>
          </a:p>
          <a:p>
            <a:pPr marL="0" indent="0">
              <a:lnSpc>
                <a:spcPct val="80000"/>
              </a:lnSpc>
              <a:spcBef>
                <a:spcPts val="796"/>
              </a:spcBef>
              <a:buNone/>
            </a:pPr>
            <a:r>
              <a:rPr lang="en-US" sz="1591" dirty="0">
                <a:solidFill>
                  <a:schemeClr val="tx1"/>
                </a:solidFill>
              </a:rPr>
              <a:t>Guided design</a:t>
            </a:r>
          </a:p>
          <a:p>
            <a:pPr marL="0" indent="0">
              <a:lnSpc>
                <a:spcPct val="80000"/>
              </a:lnSpc>
              <a:spcBef>
                <a:spcPts val="796"/>
              </a:spcBef>
              <a:buNone/>
            </a:pPr>
            <a:r>
              <a:rPr lang="en-US" sz="1591" dirty="0">
                <a:solidFill>
                  <a:schemeClr val="tx1"/>
                </a:solidFill>
              </a:rPr>
              <a:t>Unified dialog boxes</a:t>
            </a:r>
          </a:p>
          <a:p>
            <a:pPr marL="0" indent="0">
              <a:lnSpc>
                <a:spcPct val="80000"/>
              </a:lnSpc>
              <a:spcBef>
                <a:spcPts val="796"/>
              </a:spcBef>
              <a:buNone/>
            </a:pPr>
            <a:r>
              <a:rPr lang="en-US" sz="1591" dirty="0">
                <a:solidFill>
                  <a:schemeClr val="tx1"/>
                </a:solidFill>
              </a:rPr>
              <a:t>Single ribbon</a:t>
            </a:r>
          </a:p>
          <a:p>
            <a:pPr marL="0" indent="0">
              <a:lnSpc>
                <a:spcPct val="80000"/>
              </a:lnSpc>
              <a:spcBef>
                <a:spcPts val="796"/>
              </a:spcBef>
              <a:buNone/>
            </a:pPr>
            <a:r>
              <a:rPr lang="en-US" sz="1591" dirty="0">
                <a:solidFill>
                  <a:schemeClr val="tx1"/>
                </a:solidFill>
              </a:rPr>
              <a:t>Lazy Approval</a:t>
            </a:r>
          </a:p>
          <a:p>
            <a:pPr marL="0" indent="0">
              <a:lnSpc>
                <a:spcPct val="80000"/>
              </a:lnSpc>
              <a:spcBef>
                <a:spcPts val="796"/>
              </a:spcBef>
              <a:buNone/>
            </a:pPr>
            <a:r>
              <a:rPr lang="en-US" sz="1591" dirty="0">
                <a:solidFill>
                  <a:schemeClr val="tx1"/>
                </a:solidFill>
              </a:rPr>
              <a:t>Roll-up task Inbox</a:t>
            </a:r>
          </a:p>
          <a:p>
            <a:pPr marL="0" indent="0">
              <a:lnSpc>
                <a:spcPct val="80000"/>
              </a:lnSpc>
              <a:spcBef>
                <a:spcPts val="796"/>
              </a:spcBef>
              <a:buNone/>
            </a:pPr>
            <a:r>
              <a:rPr lang="en-US" sz="1591" dirty="0">
                <a:solidFill>
                  <a:schemeClr val="tx1"/>
                </a:solidFill>
              </a:rPr>
              <a:t>Roll-up workflow status</a:t>
            </a:r>
          </a:p>
          <a:p>
            <a:pPr marL="0" indent="0">
              <a:lnSpc>
                <a:spcPct val="80000"/>
              </a:lnSpc>
              <a:spcBef>
                <a:spcPts val="796"/>
              </a:spcBef>
              <a:buNone/>
            </a:pPr>
            <a:r>
              <a:rPr lang="en-US" sz="1591" dirty="0">
                <a:solidFill>
                  <a:schemeClr val="tx1"/>
                </a:solidFill>
              </a:rPr>
              <a:t>Workflow progress</a:t>
            </a:r>
          </a:p>
          <a:p>
            <a:pPr marL="0" indent="0">
              <a:lnSpc>
                <a:spcPct val="80000"/>
              </a:lnSpc>
              <a:spcBef>
                <a:spcPts val="796"/>
              </a:spcBef>
              <a:buNone/>
            </a:pPr>
            <a:r>
              <a:rPr lang="en-US" sz="1591" dirty="0">
                <a:solidFill>
                  <a:schemeClr val="tx1"/>
                </a:solidFill>
              </a:rPr>
              <a:t>Outlook task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Performance statistics</a:t>
            </a:r>
          </a:p>
          <a:p>
            <a:pPr marL="0" indent="0">
              <a:lnSpc>
                <a:spcPct val="80000"/>
              </a:lnSpc>
              <a:spcBef>
                <a:spcPts val="796"/>
              </a:spcBef>
              <a:buNone/>
            </a:pPr>
            <a:r>
              <a:rPr lang="en-US" sz="1591" dirty="0">
                <a:solidFill>
                  <a:schemeClr val="tx1"/>
                </a:solidFill>
              </a:rPr>
              <a:t>Step-by-step </a:t>
            </a:r>
            <a:r>
              <a:rPr lang="en-US" sz="1591" dirty="0" err="1">
                <a:solidFill>
                  <a:schemeClr val="tx1"/>
                </a:solidFill>
              </a:rPr>
              <a:t>profiing</a:t>
            </a:r>
            <a:endParaRPr lang="en-US" sz="1591" dirty="0">
              <a:solidFill>
                <a:schemeClr val="tx1"/>
              </a:solidFill>
            </a:endParaRPr>
          </a:p>
          <a:p>
            <a:pPr marL="0" indent="0">
              <a:lnSpc>
                <a:spcPct val="80000"/>
              </a:lnSpc>
              <a:spcBef>
                <a:spcPts val="796"/>
              </a:spcBef>
              <a:buNone/>
            </a:pPr>
            <a:r>
              <a:rPr lang="en-US" sz="1591" dirty="0">
                <a:solidFill>
                  <a:schemeClr val="tx1"/>
                </a:solidFill>
              </a:rPr>
              <a:t>User workloads</a:t>
            </a:r>
          </a:p>
          <a:p>
            <a:pPr marL="0" indent="0">
              <a:lnSpc>
                <a:spcPct val="80000"/>
              </a:lnSpc>
              <a:spcBef>
                <a:spcPts val="796"/>
              </a:spcBef>
              <a:buNone/>
            </a:pPr>
            <a:r>
              <a:rPr lang="en-US" sz="1591" dirty="0">
                <a:solidFill>
                  <a:schemeClr val="tx1"/>
                </a:solidFill>
              </a:rPr>
              <a:t>Audit completions, cancellations</a:t>
            </a:r>
          </a:p>
          <a:p>
            <a:pPr marL="0" indent="0">
              <a:lnSpc>
                <a:spcPct val="80000"/>
              </a:lnSpc>
              <a:spcBef>
                <a:spcPts val="796"/>
              </a:spcBef>
              <a:buNone/>
            </a:pPr>
            <a:r>
              <a:rPr lang="en-US" sz="1591" dirty="0">
                <a:solidFill>
                  <a:schemeClr val="tx1"/>
                </a:solidFill>
              </a:rPr>
              <a:t>Status updates</a:t>
            </a:r>
          </a:p>
          <a:p>
            <a:pPr marL="0" indent="0">
              <a:lnSpc>
                <a:spcPct val="80000"/>
              </a:lnSpc>
              <a:spcBef>
                <a:spcPts val="796"/>
              </a:spcBef>
              <a:buNone/>
            </a:pPr>
            <a:r>
              <a:rPr lang="en-US" sz="1591" dirty="0">
                <a:solidFill>
                  <a:schemeClr val="tx1"/>
                </a:solidFill>
              </a:rPr>
              <a:t>Declarative activities</a:t>
            </a:r>
          </a:p>
          <a:p>
            <a:pPr marL="0" indent="0">
              <a:lnSpc>
                <a:spcPct val="80000"/>
              </a:lnSpc>
              <a:spcBef>
                <a:spcPts val="796"/>
              </a:spcBef>
              <a:buNone/>
            </a:pPr>
            <a:r>
              <a:rPr lang="en-US" sz="1591" dirty="0">
                <a:solidFill>
                  <a:schemeClr val="tx1"/>
                </a:solidFill>
              </a:rPr>
              <a:t>Calling workflows like subroutines</a:t>
            </a:r>
          </a:p>
          <a:p>
            <a:pPr marL="0" indent="0">
              <a:lnSpc>
                <a:spcPct val="80000"/>
              </a:lnSpc>
              <a:spcBef>
                <a:spcPts val="796"/>
              </a:spcBef>
              <a:buNone/>
            </a:pPr>
            <a:r>
              <a:rPr lang="en-US" sz="1591" dirty="0">
                <a:solidFill>
                  <a:schemeClr val="tx1"/>
                </a:solidFill>
              </a:rPr>
              <a:t>Templates</a:t>
            </a:r>
          </a:p>
          <a:p>
            <a:pPr marL="0" indent="0">
              <a:lnSpc>
                <a:spcPct val="80000"/>
              </a:lnSpc>
              <a:spcBef>
                <a:spcPts val="796"/>
              </a:spcBef>
              <a:buNone/>
            </a:pPr>
            <a:r>
              <a:rPr lang="en-US" sz="1591" dirty="0">
                <a:solidFill>
                  <a:schemeClr val="tx1"/>
                </a:solidFill>
              </a:rPr>
              <a:t>Versioning of workflow designs</a:t>
            </a:r>
          </a:p>
          <a:p>
            <a:pPr marL="0" indent="0">
              <a:lnSpc>
                <a:spcPct val="80000"/>
              </a:lnSpc>
              <a:spcBef>
                <a:spcPts val="796"/>
              </a:spcBef>
              <a:buNone/>
            </a:pPr>
            <a:r>
              <a:rPr lang="en-US" sz="1591" dirty="0">
                <a:solidFill>
                  <a:schemeClr val="tx1"/>
                </a:solidFill>
              </a:rPr>
              <a:t>Control access to designer</a:t>
            </a:r>
          </a:p>
          <a:p>
            <a:pPr marL="0" indent="0">
              <a:lnSpc>
                <a:spcPct val="80000"/>
              </a:lnSpc>
              <a:spcBef>
                <a:spcPts val="796"/>
              </a:spcBef>
              <a:buNone/>
            </a:pPr>
            <a:r>
              <a:rPr lang="en-US" sz="1591" dirty="0">
                <a:solidFill>
                  <a:schemeClr val="tx1"/>
                </a:solidFill>
              </a:rPr>
              <a:t>Control access to individual activities</a:t>
            </a:r>
          </a:p>
          <a:p>
            <a:pPr marL="0" indent="0">
              <a:lnSpc>
                <a:spcPct val="80000"/>
              </a:lnSpc>
              <a:spcBef>
                <a:spcPts val="796"/>
              </a:spcBef>
              <a:buNone/>
            </a:pPr>
            <a:r>
              <a:rPr lang="en-US" sz="1591" dirty="0">
                <a:solidFill>
                  <a:schemeClr val="tx1"/>
                </a:solidFill>
              </a:rPr>
              <a:t>Enforce review of changes</a:t>
            </a:r>
          </a:p>
          <a:p>
            <a:pPr marL="0" indent="0">
              <a:lnSpc>
                <a:spcPct val="80000"/>
              </a:lnSpc>
              <a:spcBef>
                <a:spcPts val="796"/>
              </a:spcBef>
              <a:buNone/>
            </a:pPr>
            <a:r>
              <a:rPr lang="en-US" sz="1591" dirty="0">
                <a:solidFill>
                  <a:schemeClr val="tx1"/>
                </a:solidFill>
              </a:rPr>
              <a:t>Staged deployments</a:t>
            </a:r>
          </a:p>
          <a:p>
            <a:pPr marL="0" indent="0">
              <a:lnSpc>
                <a:spcPct val="80000"/>
              </a:lnSpc>
              <a:spcBef>
                <a:spcPts val="796"/>
              </a:spcBef>
              <a:buNone/>
            </a:pPr>
            <a:r>
              <a:rPr lang="en-US" sz="1591" dirty="0">
                <a:solidFill>
                  <a:schemeClr val="tx1"/>
                </a:solidFill>
              </a:rPr>
              <a:t>Custom roles</a:t>
            </a:r>
          </a:p>
          <a:p>
            <a:pPr marL="0" indent="0">
              <a:lnSpc>
                <a:spcPct val="80000"/>
              </a:lnSpc>
              <a:spcBef>
                <a:spcPts val="796"/>
              </a:spcBef>
              <a:buNone/>
            </a:pPr>
            <a:r>
              <a:rPr lang="en-US" sz="1591" dirty="0">
                <a:solidFill>
                  <a:schemeClr val="tx1"/>
                </a:solidFill>
              </a:rPr>
              <a:t>Custom context placeholders</a:t>
            </a:r>
          </a:p>
          <a:p>
            <a:pPr marL="0" indent="0">
              <a:lnSpc>
                <a:spcPct val="80000"/>
              </a:lnSpc>
              <a:spcBef>
                <a:spcPts val="796"/>
              </a:spcBef>
              <a:buNone/>
            </a:pPr>
            <a:r>
              <a:rPr lang="en-US" sz="1591" dirty="0">
                <a:solidFill>
                  <a:schemeClr val="tx1"/>
                </a:solidFill>
              </a:rPr>
              <a:t>Loops</a:t>
            </a:r>
          </a:p>
          <a:p>
            <a:pPr marL="0" indent="0">
              <a:lnSpc>
                <a:spcPct val="80000"/>
              </a:lnSpc>
              <a:spcBef>
                <a:spcPts val="796"/>
              </a:spcBef>
              <a:buNone/>
            </a:pPr>
            <a:r>
              <a:rPr lang="en-US" sz="1591" dirty="0" err="1">
                <a:solidFill>
                  <a:schemeClr val="tx1"/>
                </a:solidFill>
              </a:rPr>
              <a:t>ForEach</a:t>
            </a:r>
            <a:r>
              <a:rPr lang="en-US" sz="1591" dirty="0">
                <a:solidFill>
                  <a:schemeClr val="tx1"/>
                </a:solidFill>
              </a:rPr>
              <a:t> Iterations</a:t>
            </a:r>
          </a:p>
          <a:p>
            <a:pPr marL="0" indent="0">
              <a:lnSpc>
                <a:spcPct val="80000"/>
              </a:lnSpc>
              <a:spcBef>
                <a:spcPts val="796"/>
              </a:spcBef>
              <a:buNone/>
            </a:pPr>
            <a:r>
              <a:rPr lang="en-US" sz="1591" dirty="0">
                <a:solidFill>
                  <a:schemeClr val="tx1"/>
                </a:solidFill>
              </a:rPr>
              <a:t>State Machines</a:t>
            </a:r>
          </a:p>
          <a:p>
            <a:pPr marL="0" indent="0">
              <a:lnSpc>
                <a:spcPct val="80000"/>
              </a:lnSpc>
              <a:spcBef>
                <a:spcPts val="796"/>
              </a:spcBef>
              <a:buNone/>
            </a:pPr>
            <a:r>
              <a:rPr lang="en-US" sz="1591" dirty="0">
                <a:solidFill>
                  <a:schemeClr val="tx1"/>
                </a:solidFill>
              </a:rPr>
              <a:t>Switches</a:t>
            </a:r>
          </a:p>
          <a:p>
            <a:pPr marL="0" indent="0">
              <a:lnSpc>
                <a:spcPct val="80000"/>
              </a:lnSpc>
              <a:spcBef>
                <a:spcPts val="796"/>
              </a:spcBef>
              <a:buNone/>
            </a:pPr>
            <a:r>
              <a:rPr lang="en-US" sz="1591" dirty="0">
                <a:solidFill>
                  <a:schemeClr val="tx1"/>
                </a:solidFill>
              </a:rPr>
              <a:t>Conditional start rules</a:t>
            </a:r>
          </a:p>
          <a:p>
            <a:pPr marL="0" indent="0">
              <a:lnSpc>
                <a:spcPct val="80000"/>
              </a:lnSpc>
              <a:spcBef>
                <a:spcPts val="796"/>
              </a:spcBef>
              <a:buNone/>
            </a:pPr>
            <a:r>
              <a:rPr lang="en-US" sz="1591" dirty="0">
                <a:solidFill>
                  <a:schemeClr val="tx1"/>
                </a:solidFill>
              </a:rPr>
              <a:t>Scheduled workflows</a:t>
            </a:r>
          </a:p>
          <a:p>
            <a:pPr marL="0" indent="0">
              <a:lnSpc>
                <a:spcPct val="80000"/>
              </a:lnSpc>
              <a:spcBef>
                <a:spcPts val="796"/>
              </a:spcBef>
              <a:buNone/>
            </a:pPr>
            <a:r>
              <a:rPr lang="en-US" sz="1591" dirty="0">
                <a:solidFill>
                  <a:schemeClr val="tx1"/>
                </a:solidFill>
              </a:rPr>
              <a:t>Repeatable workflows</a:t>
            </a:r>
          </a:p>
          <a:p>
            <a:pPr marL="0" indent="0">
              <a:lnSpc>
                <a:spcPct val="80000"/>
              </a:lnSpc>
              <a:spcBef>
                <a:spcPts val="796"/>
              </a:spcBef>
              <a:buNone/>
            </a:pPr>
            <a:r>
              <a:rPr lang="en-US" sz="1591" dirty="0">
                <a:solidFill>
                  <a:schemeClr val="tx1"/>
                </a:solidFill>
              </a:rPr>
              <a:t>Cross-farm access to content</a:t>
            </a:r>
          </a:p>
          <a:p>
            <a:pPr marL="0" indent="0">
              <a:lnSpc>
                <a:spcPct val="80000"/>
              </a:lnSpc>
              <a:spcBef>
                <a:spcPts val="796"/>
              </a:spcBef>
              <a:buNone/>
            </a:pPr>
            <a:r>
              <a:rPr lang="en-US" sz="1591" dirty="0">
                <a:solidFill>
                  <a:schemeClr val="tx1"/>
                </a:solidFill>
              </a:rPr>
              <a:t>Presence-based routing</a:t>
            </a:r>
          </a:p>
          <a:p>
            <a:pPr marL="0" indent="0">
              <a:lnSpc>
                <a:spcPct val="80000"/>
              </a:lnSpc>
              <a:spcBef>
                <a:spcPts val="796"/>
              </a:spcBef>
              <a:buNone/>
            </a:pPr>
            <a:r>
              <a:rPr lang="en-US" sz="1591" dirty="0">
                <a:solidFill>
                  <a:schemeClr val="tx1"/>
                </a:solidFill>
              </a:rPr>
              <a:t>SOAP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REST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WebDAV </a:t>
            </a:r>
            <a:r>
              <a:rPr lang="en-US" sz="1591" dirty="0" err="1">
                <a:solidFill>
                  <a:schemeClr val="tx1"/>
                </a:solidFill>
              </a:rPr>
              <a:t>interop</a:t>
            </a:r>
            <a:r>
              <a:rPr lang="en-US" sz="1591" dirty="0">
                <a:solidFill>
                  <a:schemeClr val="tx1"/>
                </a:solidFill>
              </a:rPr>
              <a:t> </a:t>
            </a:r>
          </a:p>
          <a:p>
            <a:pPr marL="0" indent="0">
              <a:lnSpc>
                <a:spcPct val="80000"/>
              </a:lnSpc>
              <a:spcBef>
                <a:spcPts val="796"/>
              </a:spcBef>
              <a:buNone/>
            </a:pPr>
            <a:r>
              <a:rPr lang="en-US" sz="1591" dirty="0">
                <a:solidFill>
                  <a:schemeClr val="tx1"/>
                </a:solidFill>
              </a:rPr>
              <a:t>LDAP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ADO.NET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XML read/write</a:t>
            </a:r>
          </a:p>
          <a:p>
            <a:pPr marL="0" indent="0">
              <a:lnSpc>
                <a:spcPct val="80000"/>
              </a:lnSpc>
              <a:spcBef>
                <a:spcPts val="796"/>
              </a:spcBef>
              <a:buNone/>
            </a:pPr>
            <a:r>
              <a:rPr lang="en-US" sz="1591" dirty="0">
                <a:solidFill>
                  <a:schemeClr val="tx1"/>
                </a:solidFill>
              </a:rPr>
              <a:t>Word Services </a:t>
            </a:r>
            <a:r>
              <a:rPr lang="en-US" sz="1591" dirty="0" err="1">
                <a:solidFill>
                  <a:schemeClr val="tx1"/>
                </a:solidFill>
              </a:rPr>
              <a:t>interop</a:t>
            </a:r>
            <a:r>
              <a:rPr lang="en-US" sz="1591" dirty="0">
                <a:solidFill>
                  <a:schemeClr val="tx1"/>
                </a:solidFill>
              </a:rPr>
              <a:t> </a:t>
            </a:r>
          </a:p>
          <a:p>
            <a:pPr marL="0" indent="0">
              <a:lnSpc>
                <a:spcPct val="80000"/>
              </a:lnSpc>
              <a:spcBef>
                <a:spcPts val="796"/>
              </a:spcBef>
              <a:buNone/>
            </a:pPr>
            <a:r>
              <a:rPr lang="en-US" sz="1591" dirty="0">
                <a:solidFill>
                  <a:schemeClr val="tx1"/>
                </a:solidFill>
              </a:rPr>
              <a:t>Excel Services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User Profile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Audience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BCS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Search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MS CRM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BizTalk Server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Active Directory provisioning</a:t>
            </a:r>
          </a:p>
          <a:p>
            <a:pPr marL="0" indent="0">
              <a:lnSpc>
                <a:spcPct val="80000"/>
              </a:lnSpc>
              <a:spcBef>
                <a:spcPts val="796"/>
              </a:spcBef>
              <a:buNone/>
            </a:pPr>
            <a:r>
              <a:rPr lang="en-US" sz="1591" dirty="0">
                <a:solidFill>
                  <a:schemeClr val="tx1"/>
                </a:solidFill>
              </a:rPr>
              <a:t>Outlook calendar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Exchange Server provisioning</a:t>
            </a:r>
          </a:p>
          <a:p>
            <a:pPr marL="0" indent="0">
              <a:lnSpc>
                <a:spcPct val="80000"/>
              </a:lnSpc>
              <a:spcBef>
                <a:spcPts val="796"/>
              </a:spcBef>
              <a:buNone/>
            </a:pPr>
            <a:r>
              <a:rPr lang="en-US" sz="1591" dirty="0" err="1">
                <a:solidFill>
                  <a:schemeClr val="tx1"/>
                </a:solidFill>
              </a:rPr>
              <a:t>Lync</a:t>
            </a:r>
            <a:r>
              <a:rPr lang="en-US" sz="1591" dirty="0">
                <a:solidFill>
                  <a:schemeClr val="tx1"/>
                </a:solidFill>
              </a:rPr>
              <a:t> Server provisioning</a:t>
            </a:r>
          </a:p>
          <a:p>
            <a:pPr marL="0" indent="0">
              <a:lnSpc>
                <a:spcPct val="80000"/>
              </a:lnSpc>
              <a:spcBef>
                <a:spcPts val="796"/>
              </a:spcBef>
              <a:buNone/>
            </a:pPr>
            <a:r>
              <a:rPr lang="en-US" sz="1591" dirty="0">
                <a:solidFill>
                  <a:schemeClr val="tx1"/>
                </a:solidFill>
              </a:rPr>
              <a:t>Cloud Services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err="1">
                <a:solidFill>
                  <a:schemeClr val="tx1"/>
                </a:solidFill>
              </a:rPr>
              <a:t>OnPrem</a:t>
            </a:r>
            <a:r>
              <a:rPr lang="en-US" sz="1591" dirty="0">
                <a:solidFill>
                  <a:schemeClr val="tx1"/>
                </a:solidFill>
              </a:rPr>
              <a:t>/Online data exchange</a:t>
            </a:r>
          </a:p>
          <a:p>
            <a:pPr marL="0" indent="0">
              <a:lnSpc>
                <a:spcPct val="80000"/>
              </a:lnSpc>
              <a:spcBef>
                <a:spcPts val="796"/>
              </a:spcBef>
              <a:buNone/>
            </a:pPr>
            <a:r>
              <a:rPr lang="en-US" sz="1591" dirty="0">
                <a:solidFill>
                  <a:schemeClr val="tx1"/>
                </a:solidFill>
              </a:rPr>
              <a:t>Custom ASP.NET forms</a:t>
            </a:r>
          </a:p>
          <a:p>
            <a:pPr marL="0" indent="0">
              <a:lnSpc>
                <a:spcPct val="80000"/>
              </a:lnSpc>
              <a:spcBef>
                <a:spcPts val="796"/>
              </a:spcBef>
              <a:buNone/>
            </a:pPr>
            <a:r>
              <a:rPr lang="en-US" sz="1591" dirty="0">
                <a:solidFill>
                  <a:schemeClr val="tx1"/>
                </a:solidFill>
              </a:rPr>
              <a:t>Workflow variables in forms</a:t>
            </a:r>
          </a:p>
          <a:p>
            <a:pPr marL="0" indent="0">
              <a:lnSpc>
                <a:spcPct val="80000"/>
              </a:lnSpc>
              <a:spcBef>
                <a:spcPts val="796"/>
              </a:spcBef>
              <a:buNone/>
            </a:pPr>
            <a:r>
              <a:rPr lang="en-US" sz="1591" dirty="0">
                <a:solidFill>
                  <a:schemeClr val="tx1"/>
                </a:solidFill>
              </a:rPr>
              <a:t>Read/write tasks and source item properties</a:t>
            </a:r>
          </a:p>
          <a:p>
            <a:pPr marL="0" indent="0">
              <a:lnSpc>
                <a:spcPct val="80000"/>
              </a:lnSpc>
              <a:spcBef>
                <a:spcPts val="796"/>
              </a:spcBef>
              <a:buNone/>
            </a:pPr>
            <a:r>
              <a:rPr lang="en-US" sz="1591" dirty="0">
                <a:solidFill>
                  <a:schemeClr val="tx1"/>
                </a:solidFill>
              </a:rPr>
              <a:t>Multiple form layouts</a:t>
            </a:r>
          </a:p>
          <a:p>
            <a:pPr marL="0" indent="0">
              <a:lnSpc>
                <a:spcPct val="80000"/>
              </a:lnSpc>
              <a:spcBef>
                <a:spcPts val="796"/>
              </a:spcBef>
              <a:buNone/>
            </a:pPr>
            <a:r>
              <a:rPr lang="en-US" sz="1591" dirty="0">
                <a:solidFill>
                  <a:schemeClr val="tx1"/>
                </a:solidFill>
              </a:rPr>
              <a:t>External deployment</a:t>
            </a:r>
          </a:p>
          <a:p>
            <a:pPr marL="0" indent="0">
              <a:lnSpc>
                <a:spcPct val="80000"/>
              </a:lnSpc>
              <a:spcBef>
                <a:spcPts val="796"/>
              </a:spcBef>
              <a:buNone/>
            </a:pPr>
            <a:r>
              <a:rPr lang="en-US" sz="1591" dirty="0" err="1">
                <a:solidFill>
                  <a:schemeClr val="tx1"/>
                </a:solidFill>
              </a:rPr>
              <a:t>OAuth</a:t>
            </a:r>
            <a:r>
              <a:rPr lang="en-US" sz="1591" dirty="0">
                <a:solidFill>
                  <a:schemeClr val="tx1"/>
                </a:solidFill>
              </a:rPr>
              <a:t> brokering</a:t>
            </a:r>
          </a:p>
          <a:p>
            <a:pPr marL="0" indent="0">
              <a:lnSpc>
                <a:spcPct val="80000"/>
              </a:lnSpc>
              <a:spcBef>
                <a:spcPts val="796"/>
              </a:spcBef>
              <a:buNone/>
            </a:pPr>
            <a:r>
              <a:rPr lang="en-US" sz="1591" dirty="0">
                <a:solidFill>
                  <a:schemeClr val="tx1"/>
                </a:solidFill>
              </a:rPr>
              <a:t>Auto retry logic</a:t>
            </a:r>
          </a:p>
          <a:p>
            <a:pPr marL="0" indent="0">
              <a:lnSpc>
                <a:spcPct val="80000"/>
              </a:lnSpc>
              <a:spcBef>
                <a:spcPts val="796"/>
              </a:spcBef>
              <a:buNone/>
            </a:pPr>
            <a:r>
              <a:rPr lang="en-US" sz="1591" dirty="0">
                <a:solidFill>
                  <a:schemeClr val="tx1"/>
                </a:solidFill>
              </a:rPr>
              <a:t>Custom CSS</a:t>
            </a:r>
          </a:p>
          <a:p>
            <a:pPr marL="0" indent="0">
              <a:lnSpc>
                <a:spcPct val="80000"/>
              </a:lnSpc>
              <a:spcBef>
                <a:spcPts val="796"/>
              </a:spcBef>
              <a:buNone/>
            </a:pPr>
            <a:r>
              <a:rPr lang="en-US" sz="1591" dirty="0">
                <a:solidFill>
                  <a:schemeClr val="tx1"/>
                </a:solidFill>
              </a:rPr>
              <a:t>Custom JavaScript</a:t>
            </a:r>
          </a:p>
          <a:p>
            <a:pPr marL="0" indent="0">
              <a:lnSpc>
                <a:spcPct val="80000"/>
              </a:lnSpc>
              <a:spcBef>
                <a:spcPts val="796"/>
              </a:spcBef>
              <a:buNone/>
            </a:pPr>
            <a:r>
              <a:rPr lang="en-US" sz="1591" dirty="0">
                <a:solidFill>
                  <a:schemeClr val="tx1"/>
                </a:solidFill>
              </a:rPr>
              <a:t>Provisioning</a:t>
            </a:r>
          </a:p>
        </p:txBody>
      </p:sp>
      <p:sp>
        <p:nvSpPr>
          <p:cNvPr id="6" name="Content Placeholder 2"/>
          <p:cNvSpPr txBox="1">
            <a:spLocks/>
          </p:cNvSpPr>
          <p:nvPr/>
        </p:nvSpPr>
        <p:spPr>
          <a:xfrm>
            <a:off x="10348279" y="3585392"/>
            <a:ext cx="1850726" cy="5037878"/>
          </a:xfrm>
          <a:prstGeom prst="rect">
            <a:avLst/>
          </a:prstGeom>
        </p:spPr>
        <p:txBody>
          <a:bodyPr vert="horz" lIns="111912" tIns="55956" rIns="111912" bIns="55956"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713" dirty="0"/>
          </a:p>
        </p:txBody>
      </p:sp>
    </p:spTree>
    <p:extLst>
      <p:ext uri="{BB962C8B-B14F-4D97-AF65-F5344CB8AC3E}">
        <p14:creationId xmlns:p14="http://schemas.microsoft.com/office/powerpoint/2010/main" val="324015307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9593" y="280106"/>
            <a:ext cx="11447081" cy="1165754"/>
          </a:xfrm>
        </p:spPr>
        <p:txBody>
          <a:bodyPr anchor="t">
            <a:noAutofit/>
          </a:bodyPr>
          <a:lstStyle/>
          <a:p>
            <a:r>
              <a:rPr lang="en-US" sz="4406" dirty="0">
                <a:solidFill>
                  <a:schemeClr val="tx1"/>
                </a:solidFill>
              </a:rPr>
              <a:t>Nintex 2010-Era Features Not in SharePoint </a:t>
            </a:r>
            <a:r>
              <a:rPr lang="en-US" sz="4406" b="1" dirty="0">
                <a:solidFill>
                  <a:schemeClr val="tx1"/>
                </a:solidFill>
              </a:rPr>
              <a:t>2013</a:t>
            </a:r>
          </a:p>
        </p:txBody>
      </p:sp>
      <p:sp>
        <p:nvSpPr>
          <p:cNvPr id="3" name="Content Placeholder 2"/>
          <p:cNvSpPr>
            <a:spLocks noGrp="1"/>
          </p:cNvSpPr>
          <p:nvPr>
            <p:ph idx="4294967295"/>
          </p:nvPr>
        </p:nvSpPr>
        <p:spPr>
          <a:xfrm>
            <a:off x="489801" y="1646537"/>
            <a:ext cx="11633132" cy="4773489"/>
          </a:xfrm>
          <a:prstGeom prst="rect">
            <a:avLst/>
          </a:prstGeom>
        </p:spPr>
        <p:txBody>
          <a:bodyPr numCol="5" spcCol="182880">
            <a:noAutofit/>
          </a:bodyPr>
          <a:lstStyle/>
          <a:p>
            <a:pPr marL="0" indent="0">
              <a:lnSpc>
                <a:spcPct val="80000"/>
              </a:lnSpc>
              <a:spcBef>
                <a:spcPts val="796"/>
              </a:spcBef>
              <a:buNone/>
            </a:pPr>
            <a:r>
              <a:rPr lang="en-US" sz="1591" dirty="0">
                <a:solidFill>
                  <a:schemeClr val="tx1"/>
                </a:solidFill>
              </a:rPr>
              <a:t>Design within SharePoint</a:t>
            </a:r>
          </a:p>
          <a:p>
            <a:pPr marL="0" indent="0">
              <a:lnSpc>
                <a:spcPct val="80000"/>
              </a:lnSpc>
              <a:spcBef>
                <a:spcPts val="796"/>
              </a:spcBef>
              <a:buNone/>
            </a:pPr>
            <a:r>
              <a:rPr lang="en-US" sz="1591" dirty="0">
                <a:solidFill>
                  <a:schemeClr val="bg2">
                    <a:lumMod val="90000"/>
                    <a:lumOff val="10000"/>
                  </a:schemeClr>
                </a:solidFill>
              </a:rPr>
              <a:t>Drag-and-drop</a:t>
            </a:r>
          </a:p>
          <a:p>
            <a:pPr marL="0" indent="0">
              <a:lnSpc>
                <a:spcPct val="80000"/>
              </a:lnSpc>
              <a:spcBef>
                <a:spcPts val="796"/>
              </a:spcBef>
              <a:buNone/>
            </a:pPr>
            <a:r>
              <a:rPr lang="en-US" sz="1591" dirty="0">
                <a:solidFill>
                  <a:schemeClr val="bg2">
                    <a:lumMod val="90000"/>
                    <a:lumOff val="10000"/>
                  </a:schemeClr>
                </a:solidFill>
              </a:rPr>
              <a:t>Configure and draw at the same time</a:t>
            </a:r>
          </a:p>
          <a:p>
            <a:pPr marL="0" indent="0">
              <a:lnSpc>
                <a:spcPct val="80000"/>
              </a:lnSpc>
              <a:spcBef>
                <a:spcPts val="796"/>
              </a:spcBef>
              <a:buNone/>
            </a:pPr>
            <a:r>
              <a:rPr lang="en-US" sz="1591" dirty="0">
                <a:solidFill>
                  <a:schemeClr val="tx1"/>
                </a:solidFill>
              </a:rPr>
              <a:t>No desktop installs</a:t>
            </a:r>
          </a:p>
          <a:p>
            <a:pPr marL="0" indent="0">
              <a:lnSpc>
                <a:spcPct val="80000"/>
              </a:lnSpc>
              <a:spcBef>
                <a:spcPts val="796"/>
              </a:spcBef>
              <a:buNone/>
            </a:pPr>
            <a:r>
              <a:rPr lang="en-US" sz="1591" dirty="0">
                <a:solidFill>
                  <a:schemeClr val="tx1"/>
                </a:solidFill>
              </a:rPr>
              <a:t>No extra purchase</a:t>
            </a:r>
          </a:p>
          <a:p>
            <a:pPr marL="0" indent="0">
              <a:lnSpc>
                <a:spcPct val="80000"/>
              </a:lnSpc>
              <a:spcBef>
                <a:spcPts val="796"/>
              </a:spcBef>
              <a:buNone/>
            </a:pPr>
            <a:r>
              <a:rPr lang="en-US" sz="1591" dirty="0">
                <a:solidFill>
                  <a:schemeClr val="tx1"/>
                </a:solidFill>
              </a:rPr>
              <a:t>Minimized clicks</a:t>
            </a:r>
          </a:p>
          <a:p>
            <a:pPr marL="0" indent="0">
              <a:lnSpc>
                <a:spcPct val="80000"/>
              </a:lnSpc>
              <a:spcBef>
                <a:spcPts val="796"/>
              </a:spcBef>
              <a:buNone/>
            </a:pPr>
            <a:r>
              <a:rPr lang="en-US" sz="1591" dirty="0">
                <a:solidFill>
                  <a:schemeClr val="tx1"/>
                </a:solidFill>
              </a:rPr>
              <a:t>Guided design</a:t>
            </a:r>
          </a:p>
          <a:p>
            <a:pPr marL="0" indent="0">
              <a:lnSpc>
                <a:spcPct val="80000"/>
              </a:lnSpc>
              <a:spcBef>
                <a:spcPts val="796"/>
              </a:spcBef>
              <a:buNone/>
            </a:pPr>
            <a:r>
              <a:rPr lang="en-US" sz="1591" dirty="0">
                <a:solidFill>
                  <a:schemeClr val="tx1"/>
                </a:solidFill>
              </a:rPr>
              <a:t>Unified dialog boxes</a:t>
            </a:r>
          </a:p>
          <a:p>
            <a:pPr marL="0" indent="0">
              <a:lnSpc>
                <a:spcPct val="80000"/>
              </a:lnSpc>
              <a:spcBef>
                <a:spcPts val="796"/>
              </a:spcBef>
              <a:buNone/>
            </a:pPr>
            <a:r>
              <a:rPr lang="en-US" sz="1591" dirty="0">
                <a:solidFill>
                  <a:schemeClr val="tx1"/>
                </a:solidFill>
              </a:rPr>
              <a:t>Single ribbon</a:t>
            </a:r>
          </a:p>
          <a:p>
            <a:pPr marL="0" indent="0">
              <a:lnSpc>
                <a:spcPct val="80000"/>
              </a:lnSpc>
              <a:spcBef>
                <a:spcPts val="796"/>
              </a:spcBef>
              <a:buNone/>
            </a:pPr>
            <a:r>
              <a:rPr lang="en-US" sz="1591" dirty="0">
                <a:solidFill>
                  <a:schemeClr val="tx1"/>
                </a:solidFill>
              </a:rPr>
              <a:t>Lazy Approval</a:t>
            </a:r>
          </a:p>
          <a:p>
            <a:pPr marL="0" indent="0">
              <a:lnSpc>
                <a:spcPct val="80000"/>
              </a:lnSpc>
              <a:spcBef>
                <a:spcPts val="796"/>
              </a:spcBef>
              <a:buNone/>
            </a:pPr>
            <a:r>
              <a:rPr lang="en-US" sz="1591" dirty="0">
                <a:solidFill>
                  <a:schemeClr val="tx1"/>
                </a:solidFill>
              </a:rPr>
              <a:t>Roll-up task Inbox</a:t>
            </a:r>
          </a:p>
          <a:p>
            <a:pPr marL="0" indent="0">
              <a:lnSpc>
                <a:spcPct val="80000"/>
              </a:lnSpc>
              <a:spcBef>
                <a:spcPts val="796"/>
              </a:spcBef>
              <a:buNone/>
            </a:pPr>
            <a:r>
              <a:rPr lang="en-US" sz="1591" dirty="0">
                <a:solidFill>
                  <a:schemeClr val="tx1"/>
                </a:solidFill>
              </a:rPr>
              <a:t>Roll-up workflow status</a:t>
            </a:r>
          </a:p>
          <a:p>
            <a:pPr marL="0" indent="0">
              <a:lnSpc>
                <a:spcPct val="80000"/>
              </a:lnSpc>
              <a:spcBef>
                <a:spcPts val="796"/>
              </a:spcBef>
              <a:buNone/>
            </a:pPr>
            <a:r>
              <a:rPr lang="en-US" sz="1591" dirty="0">
                <a:solidFill>
                  <a:schemeClr val="tx1"/>
                </a:solidFill>
              </a:rPr>
              <a:t>Workflow progress</a:t>
            </a:r>
          </a:p>
          <a:p>
            <a:pPr marL="0" indent="0">
              <a:lnSpc>
                <a:spcPct val="80000"/>
              </a:lnSpc>
              <a:spcBef>
                <a:spcPts val="796"/>
              </a:spcBef>
              <a:buNone/>
            </a:pPr>
            <a:r>
              <a:rPr lang="en-US" sz="1591" dirty="0">
                <a:solidFill>
                  <a:schemeClr val="tx1"/>
                </a:solidFill>
              </a:rPr>
              <a:t>Outlook task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Performance statistics</a:t>
            </a:r>
          </a:p>
          <a:p>
            <a:pPr marL="0" indent="0">
              <a:lnSpc>
                <a:spcPct val="80000"/>
              </a:lnSpc>
              <a:spcBef>
                <a:spcPts val="796"/>
              </a:spcBef>
              <a:buNone/>
            </a:pPr>
            <a:r>
              <a:rPr lang="en-US" sz="1591" dirty="0">
                <a:solidFill>
                  <a:schemeClr val="tx1"/>
                </a:solidFill>
              </a:rPr>
              <a:t>Step-by-step </a:t>
            </a:r>
            <a:r>
              <a:rPr lang="en-US" sz="1591" dirty="0" err="1">
                <a:solidFill>
                  <a:schemeClr val="tx1"/>
                </a:solidFill>
              </a:rPr>
              <a:t>profiing</a:t>
            </a:r>
            <a:endParaRPr lang="en-US" sz="1591" dirty="0">
              <a:solidFill>
                <a:schemeClr val="tx1"/>
              </a:solidFill>
            </a:endParaRPr>
          </a:p>
          <a:p>
            <a:pPr marL="0" indent="0">
              <a:lnSpc>
                <a:spcPct val="80000"/>
              </a:lnSpc>
              <a:spcBef>
                <a:spcPts val="796"/>
              </a:spcBef>
              <a:buNone/>
            </a:pPr>
            <a:r>
              <a:rPr lang="en-US" sz="1591" dirty="0">
                <a:solidFill>
                  <a:schemeClr val="tx1"/>
                </a:solidFill>
              </a:rPr>
              <a:t>User workloads</a:t>
            </a:r>
          </a:p>
          <a:p>
            <a:pPr marL="0" indent="0">
              <a:lnSpc>
                <a:spcPct val="80000"/>
              </a:lnSpc>
              <a:spcBef>
                <a:spcPts val="796"/>
              </a:spcBef>
              <a:buNone/>
            </a:pPr>
            <a:r>
              <a:rPr lang="en-US" sz="1591" dirty="0">
                <a:solidFill>
                  <a:schemeClr val="tx1"/>
                </a:solidFill>
              </a:rPr>
              <a:t>Audit completions, cancellations</a:t>
            </a:r>
          </a:p>
          <a:p>
            <a:pPr marL="0" indent="0">
              <a:lnSpc>
                <a:spcPct val="80000"/>
              </a:lnSpc>
              <a:spcBef>
                <a:spcPts val="796"/>
              </a:spcBef>
              <a:buNone/>
            </a:pPr>
            <a:r>
              <a:rPr lang="en-US" sz="1591" dirty="0">
                <a:solidFill>
                  <a:schemeClr val="tx1"/>
                </a:solidFill>
              </a:rPr>
              <a:t>Status updates</a:t>
            </a:r>
          </a:p>
          <a:p>
            <a:pPr marL="0" indent="0">
              <a:lnSpc>
                <a:spcPct val="80000"/>
              </a:lnSpc>
              <a:spcBef>
                <a:spcPts val="796"/>
              </a:spcBef>
              <a:buNone/>
            </a:pPr>
            <a:r>
              <a:rPr lang="en-US" sz="1591" dirty="0">
                <a:solidFill>
                  <a:schemeClr val="tx1"/>
                </a:solidFill>
              </a:rPr>
              <a:t>Declarative activities</a:t>
            </a:r>
          </a:p>
          <a:p>
            <a:pPr marL="0" indent="0">
              <a:lnSpc>
                <a:spcPct val="80000"/>
              </a:lnSpc>
              <a:spcBef>
                <a:spcPts val="796"/>
              </a:spcBef>
              <a:buNone/>
            </a:pPr>
            <a:r>
              <a:rPr lang="en-US" sz="1591" dirty="0">
                <a:solidFill>
                  <a:schemeClr val="tx1"/>
                </a:solidFill>
              </a:rPr>
              <a:t>Calling workflows like subroutines</a:t>
            </a:r>
          </a:p>
          <a:p>
            <a:pPr marL="0" indent="0">
              <a:lnSpc>
                <a:spcPct val="80000"/>
              </a:lnSpc>
              <a:spcBef>
                <a:spcPts val="796"/>
              </a:spcBef>
              <a:buNone/>
            </a:pPr>
            <a:r>
              <a:rPr lang="en-US" sz="1591" dirty="0">
                <a:solidFill>
                  <a:schemeClr val="bg2">
                    <a:lumMod val="90000"/>
                    <a:lumOff val="10000"/>
                  </a:schemeClr>
                </a:solidFill>
              </a:rPr>
              <a:t>Templates</a:t>
            </a:r>
          </a:p>
          <a:p>
            <a:pPr marL="0" indent="0">
              <a:lnSpc>
                <a:spcPct val="80000"/>
              </a:lnSpc>
              <a:spcBef>
                <a:spcPts val="796"/>
              </a:spcBef>
              <a:buNone/>
            </a:pPr>
            <a:r>
              <a:rPr lang="en-US" sz="1591" dirty="0">
                <a:solidFill>
                  <a:schemeClr val="tx1"/>
                </a:solidFill>
              </a:rPr>
              <a:t>Versioning of workflow designs</a:t>
            </a:r>
          </a:p>
          <a:p>
            <a:pPr marL="0" indent="0">
              <a:lnSpc>
                <a:spcPct val="80000"/>
              </a:lnSpc>
              <a:spcBef>
                <a:spcPts val="796"/>
              </a:spcBef>
              <a:buNone/>
            </a:pPr>
            <a:r>
              <a:rPr lang="en-US" sz="1591" dirty="0">
                <a:solidFill>
                  <a:schemeClr val="tx1"/>
                </a:solidFill>
              </a:rPr>
              <a:t>Control access to designer</a:t>
            </a:r>
          </a:p>
          <a:p>
            <a:pPr marL="0" indent="0">
              <a:lnSpc>
                <a:spcPct val="80000"/>
              </a:lnSpc>
              <a:spcBef>
                <a:spcPts val="796"/>
              </a:spcBef>
              <a:buNone/>
            </a:pPr>
            <a:r>
              <a:rPr lang="en-US" sz="1591" dirty="0">
                <a:solidFill>
                  <a:schemeClr val="tx1"/>
                </a:solidFill>
              </a:rPr>
              <a:t>Control access to individual activities</a:t>
            </a:r>
          </a:p>
          <a:p>
            <a:pPr marL="0" indent="0">
              <a:lnSpc>
                <a:spcPct val="80000"/>
              </a:lnSpc>
              <a:spcBef>
                <a:spcPts val="796"/>
              </a:spcBef>
              <a:buNone/>
            </a:pPr>
            <a:r>
              <a:rPr lang="en-US" sz="1591" dirty="0">
                <a:solidFill>
                  <a:schemeClr val="tx1"/>
                </a:solidFill>
              </a:rPr>
              <a:t>Enforce review of changes</a:t>
            </a:r>
          </a:p>
          <a:p>
            <a:pPr marL="0" indent="0">
              <a:lnSpc>
                <a:spcPct val="80000"/>
              </a:lnSpc>
              <a:spcBef>
                <a:spcPts val="796"/>
              </a:spcBef>
              <a:buNone/>
            </a:pPr>
            <a:r>
              <a:rPr lang="en-US" sz="1591" dirty="0">
                <a:solidFill>
                  <a:schemeClr val="tx1"/>
                </a:solidFill>
              </a:rPr>
              <a:t>Staged deployments</a:t>
            </a:r>
          </a:p>
          <a:p>
            <a:pPr marL="0" indent="0">
              <a:lnSpc>
                <a:spcPct val="80000"/>
              </a:lnSpc>
              <a:spcBef>
                <a:spcPts val="796"/>
              </a:spcBef>
              <a:buNone/>
            </a:pPr>
            <a:r>
              <a:rPr lang="en-US" sz="1591" dirty="0">
                <a:solidFill>
                  <a:schemeClr val="tx1"/>
                </a:solidFill>
              </a:rPr>
              <a:t>Custom roles</a:t>
            </a:r>
          </a:p>
          <a:p>
            <a:pPr marL="0" indent="0">
              <a:lnSpc>
                <a:spcPct val="80000"/>
              </a:lnSpc>
              <a:spcBef>
                <a:spcPts val="796"/>
              </a:spcBef>
              <a:buNone/>
            </a:pPr>
            <a:r>
              <a:rPr lang="en-US" sz="1591" dirty="0">
                <a:solidFill>
                  <a:schemeClr val="tx1"/>
                </a:solidFill>
              </a:rPr>
              <a:t>Custom context placeholders</a:t>
            </a:r>
          </a:p>
          <a:p>
            <a:pPr marL="0" indent="0">
              <a:lnSpc>
                <a:spcPct val="80000"/>
              </a:lnSpc>
              <a:spcBef>
                <a:spcPts val="796"/>
              </a:spcBef>
              <a:buNone/>
            </a:pPr>
            <a:r>
              <a:rPr lang="en-US" sz="1591" dirty="0">
                <a:solidFill>
                  <a:schemeClr val="bg2">
                    <a:lumMod val="90000"/>
                    <a:lumOff val="10000"/>
                  </a:schemeClr>
                </a:solidFill>
              </a:rPr>
              <a:t>Loops</a:t>
            </a:r>
          </a:p>
          <a:p>
            <a:pPr marL="0" indent="0">
              <a:lnSpc>
                <a:spcPct val="80000"/>
              </a:lnSpc>
              <a:spcBef>
                <a:spcPts val="796"/>
              </a:spcBef>
              <a:buNone/>
            </a:pPr>
            <a:r>
              <a:rPr lang="en-US" sz="1591" dirty="0" err="1">
                <a:solidFill>
                  <a:schemeClr val="bg2">
                    <a:lumMod val="90000"/>
                    <a:lumOff val="10000"/>
                  </a:schemeClr>
                </a:solidFill>
              </a:rPr>
              <a:t>ForEach</a:t>
            </a:r>
            <a:r>
              <a:rPr lang="en-US" sz="1591" dirty="0">
                <a:solidFill>
                  <a:schemeClr val="bg2">
                    <a:lumMod val="90000"/>
                    <a:lumOff val="10000"/>
                  </a:schemeClr>
                </a:solidFill>
              </a:rPr>
              <a:t> Iterations</a:t>
            </a:r>
          </a:p>
          <a:p>
            <a:pPr marL="0" indent="0">
              <a:lnSpc>
                <a:spcPct val="80000"/>
              </a:lnSpc>
              <a:spcBef>
                <a:spcPts val="796"/>
              </a:spcBef>
              <a:buNone/>
            </a:pPr>
            <a:r>
              <a:rPr lang="en-US" sz="1591" dirty="0">
                <a:solidFill>
                  <a:schemeClr val="bg2">
                    <a:lumMod val="90000"/>
                    <a:lumOff val="10000"/>
                  </a:schemeClr>
                </a:solidFill>
              </a:rPr>
              <a:t>State Machines</a:t>
            </a:r>
          </a:p>
          <a:p>
            <a:pPr marL="0" indent="0">
              <a:lnSpc>
                <a:spcPct val="80000"/>
              </a:lnSpc>
              <a:spcBef>
                <a:spcPts val="796"/>
              </a:spcBef>
              <a:buNone/>
            </a:pPr>
            <a:r>
              <a:rPr lang="en-US" sz="1591" dirty="0">
                <a:solidFill>
                  <a:schemeClr val="tx1"/>
                </a:solidFill>
              </a:rPr>
              <a:t>Switches</a:t>
            </a:r>
          </a:p>
          <a:p>
            <a:pPr marL="0" indent="0">
              <a:lnSpc>
                <a:spcPct val="80000"/>
              </a:lnSpc>
              <a:spcBef>
                <a:spcPts val="796"/>
              </a:spcBef>
              <a:buNone/>
            </a:pPr>
            <a:r>
              <a:rPr lang="en-US" sz="1591" dirty="0">
                <a:solidFill>
                  <a:schemeClr val="tx1"/>
                </a:solidFill>
              </a:rPr>
              <a:t>Conditional start rules</a:t>
            </a:r>
          </a:p>
          <a:p>
            <a:pPr marL="0" indent="0">
              <a:lnSpc>
                <a:spcPct val="80000"/>
              </a:lnSpc>
              <a:spcBef>
                <a:spcPts val="796"/>
              </a:spcBef>
              <a:buNone/>
            </a:pPr>
            <a:r>
              <a:rPr lang="en-US" sz="1591" dirty="0">
                <a:solidFill>
                  <a:schemeClr val="tx1"/>
                </a:solidFill>
              </a:rPr>
              <a:t>Scheduled workflows</a:t>
            </a:r>
          </a:p>
          <a:p>
            <a:pPr marL="0" indent="0">
              <a:lnSpc>
                <a:spcPct val="80000"/>
              </a:lnSpc>
              <a:spcBef>
                <a:spcPts val="796"/>
              </a:spcBef>
              <a:buNone/>
            </a:pPr>
            <a:r>
              <a:rPr lang="en-US" sz="1591" dirty="0">
                <a:solidFill>
                  <a:schemeClr val="tx1"/>
                </a:solidFill>
              </a:rPr>
              <a:t>Repeatable workflows</a:t>
            </a:r>
          </a:p>
          <a:p>
            <a:pPr marL="0" indent="0">
              <a:lnSpc>
                <a:spcPct val="80000"/>
              </a:lnSpc>
              <a:spcBef>
                <a:spcPts val="796"/>
              </a:spcBef>
              <a:buNone/>
            </a:pPr>
            <a:r>
              <a:rPr lang="en-US" sz="1591" dirty="0">
                <a:solidFill>
                  <a:schemeClr val="tx1"/>
                </a:solidFill>
              </a:rPr>
              <a:t>Cross-farm access to content</a:t>
            </a:r>
          </a:p>
          <a:p>
            <a:pPr marL="0" indent="0">
              <a:lnSpc>
                <a:spcPct val="80000"/>
              </a:lnSpc>
              <a:spcBef>
                <a:spcPts val="796"/>
              </a:spcBef>
              <a:buNone/>
            </a:pPr>
            <a:r>
              <a:rPr lang="en-US" sz="1591" dirty="0">
                <a:solidFill>
                  <a:schemeClr val="tx1"/>
                </a:solidFill>
              </a:rPr>
              <a:t>Presence-based routing</a:t>
            </a:r>
          </a:p>
          <a:p>
            <a:pPr marL="0" indent="0">
              <a:lnSpc>
                <a:spcPct val="80000"/>
              </a:lnSpc>
              <a:spcBef>
                <a:spcPts val="796"/>
              </a:spcBef>
              <a:buNone/>
            </a:pPr>
            <a:r>
              <a:rPr lang="en-US" sz="1591" dirty="0">
                <a:solidFill>
                  <a:schemeClr val="tx1"/>
                </a:solidFill>
              </a:rPr>
              <a:t>SOAP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bg2">
                    <a:lumMod val="90000"/>
                    <a:lumOff val="10000"/>
                  </a:schemeClr>
                </a:solidFill>
              </a:rPr>
              <a:t>REST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tx1"/>
                </a:solidFill>
              </a:rPr>
              <a:t>WebDAV </a:t>
            </a:r>
            <a:r>
              <a:rPr lang="en-US" sz="1591" dirty="0" err="1">
                <a:solidFill>
                  <a:schemeClr val="tx1"/>
                </a:solidFill>
              </a:rPr>
              <a:t>interop</a:t>
            </a:r>
            <a:r>
              <a:rPr lang="en-US" sz="1591" dirty="0">
                <a:solidFill>
                  <a:schemeClr val="tx1"/>
                </a:solidFill>
              </a:rPr>
              <a:t> </a:t>
            </a:r>
          </a:p>
          <a:p>
            <a:pPr marL="0" indent="0">
              <a:lnSpc>
                <a:spcPct val="80000"/>
              </a:lnSpc>
              <a:spcBef>
                <a:spcPts val="796"/>
              </a:spcBef>
              <a:buNone/>
            </a:pPr>
            <a:r>
              <a:rPr lang="en-US" sz="1591" dirty="0">
                <a:solidFill>
                  <a:schemeClr val="tx1"/>
                </a:solidFill>
              </a:rPr>
              <a:t>LDAP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ADO.NET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XML read/write</a:t>
            </a:r>
          </a:p>
          <a:p>
            <a:pPr marL="0" indent="0">
              <a:lnSpc>
                <a:spcPct val="80000"/>
              </a:lnSpc>
              <a:spcBef>
                <a:spcPts val="796"/>
              </a:spcBef>
              <a:buNone/>
            </a:pPr>
            <a:r>
              <a:rPr lang="en-US" sz="1591" dirty="0">
                <a:solidFill>
                  <a:schemeClr val="tx1"/>
                </a:solidFill>
              </a:rPr>
              <a:t>Word Services </a:t>
            </a:r>
            <a:r>
              <a:rPr lang="en-US" sz="1591" dirty="0" err="1">
                <a:solidFill>
                  <a:schemeClr val="tx1"/>
                </a:solidFill>
              </a:rPr>
              <a:t>interop</a:t>
            </a:r>
            <a:r>
              <a:rPr lang="en-US" sz="1591" dirty="0">
                <a:solidFill>
                  <a:schemeClr val="tx1"/>
                </a:solidFill>
              </a:rPr>
              <a:t> </a:t>
            </a:r>
          </a:p>
          <a:p>
            <a:pPr marL="0" indent="0">
              <a:lnSpc>
                <a:spcPct val="80000"/>
              </a:lnSpc>
              <a:spcBef>
                <a:spcPts val="796"/>
              </a:spcBef>
              <a:buNone/>
            </a:pPr>
            <a:r>
              <a:rPr lang="en-US" sz="1591" dirty="0">
                <a:solidFill>
                  <a:schemeClr val="tx1"/>
                </a:solidFill>
              </a:rPr>
              <a:t>Excel Services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User Profile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Audience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BCS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Search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MS CRM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BizTalk Server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Active Directory provisioning</a:t>
            </a:r>
          </a:p>
          <a:p>
            <a:pPr marL="0" indent="0">
              <a:lnSpc>
                <a:spcPct val="80000"/>
              </a:lnSpc>
              <a:spcBef>
                <a:spcPts val="796"/>
              </a:spcBef>
              <a:buNone/>
            </a:pPr>
            <a:r>
              <a:rPr lang="en-US" sz="1591" dirty="0">
                <a:solidFill>
                  <a:schemeClr val="tx1"/>
                </a:solidFill>
              </a:rPr>
              <a:t>Outlook calendar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tx1"/>
                </a:solidFill>
              </a:rPr>
              <a:t>Exchange Server provisioning</a:t>
            </a:r>
          </a:p>
          <a:p>
            <a:pPr marL="0" indent="0">
              <a:lnSpc>
                <a:spcPct val="80000"/>
              </a:lnSpc>
              <a:spcBef>
                <a:spcPts val="796"/>
              </a:spcBef>
              <a:buNone/>
            </a:pPr>
            <a:r>
              <a:rPr lang="en-US" sz="1591" dirty="0" err="1">
                <a:solidFill>
                  <a:schemeClr val="tx1"/>
                </a:solidFill>
              </a:rPr>
              <a:t>Lync</a:t>
            </a:r>
            <a:r>
              <a:rPr lang="en-US" sz="1591" dirty="0">
                <a:solidFill>
                  <a:schemeClr val="tx1"/>
                </a:solidFill>
              </a:rPr>
              <a:t> Server provisioning</a:t>
            </a:r>
          </a:p>
          <a:p>
            <a:pPr marL="0" indent="0">
              <a:lnSpc>
                <a:spcPct val="80000"/>
              </a:lnSpc>
              <a:spcBef>
                <a:spcPts val="796"/>
              </a:spcBef>
              <a:buNone/>
            </a:pPr>
            <a:r>
              <a:rPr lang="en-US" sz="1591" dirty="0">
                <a:solidFill>
                  <a:schemeClr val="tx1"/>
                </a:solidFill>
              </a:rPr>
              <a:t>Cloud Services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err="1">
                <a:solidFill>
                  <a:schemeClr val="tx1"/>
                </a:solidFill>
              </a:rPr>
              <a:t>OnPrem</a:t>
            </a:r>
            <a:r>
              <a:rPr lang="en-US" sz="1591" dirty="0">
                <a:solidFill>
                  <a:schemeClr val="tx1"/>
                </a:solidFill>
              </a:rPr>
              <a:t>/Online data exchange</a:t>
            </a:r>
          </a:p>
          <a:p>
            <a:pPr marL="0" indent="0">
              <a:lnSpc>
                <a:spcPct val="80000"/>
              </a:lnSpc>
              <a:spcBef>
                <a:spcPts val="796"/>
              </a:spcBef>
              <a:buNone/>
            </a:pPr>
            <a:r>
              <a:rPr lang="en-US" sz="1591" dirty="0">
                <a:solidFill>
                  <a:schemeClr val="tx1"/>
                </a:solidFill>
              </a:rPr>
              <a:t>Custom ASP.NET forms</a:t>
            </a:r>
          </a:p>
          <a:p>
            <a:pPr marL="0" indent="0">
              <a:lnSpc>
                <a:spcPct val="80000"/>
              </a:lnSpc>
              <a:spcBef>
                <a:spcPts val="796"/>
              </a:spcBef>
              <a:buNone/>
            </a:pPr>
            <a:r>
              <a:rPr lang="en-US" sz="1591" dirty="0">
                <a:solidFill>
                  <a:schemeClr val="tx1"/>
                </a:solidFill>
              </a:rPr>
              <a:t>Workflow variables in forms</a:t>
            </a:r>
          </a:p>
          <a:p>
            <a:pPr marL="0" indent="0">
              <a:lnSpc>
                <a:spcPct val="80000"/>
              </a:lnSpc>
              <a:spcBef>
                <a:spcPts val="796"/>
              </a:spcBef>
              <a:buNone/>
            </a:pPr>
            <a:r>
              <a:rPr lang="en-US" sz="1591" dirty="0">
                <a:solidFill>
                  <a:schemeClr val="tx1"/>
                </a:solidFill>
              </a:rPr>
              <a:t>Read/write tasks and source item properties</a:t>
            </a:r>
          </a:p>
          <a:p>
            <a:pPr marL="0" indent="0">
              <a:lnSpc>
                <a:spcPct val="80000"/>
              </a:lnSpc>
              <a:spcBef>
                <a:spcPts val="796"/>
              </a:spcBef>
              <a:buNone/>
            </a:pPr>
            <a:r>
              <a:rPr lang="en-US" sz="1591" dirty="0">
                <a:solidFill>
                  <a:schemeClr val="tx1"/>
                </a:solidFill>
              </a:rPr>
              <a:t>Multiple form layouts</a:t>
            </a:r>
          </a:p>
          <a:p>
            <a:pPr marL="0" indent="0">
              <a:lnSpc>
                <a:spcPct val="80000"/>
              </a:lnSpc>
              <a:spcBef>
                <a:spcPts val="796"/>
              </a:spcBef>
              <a:buNone/>
            </a:pPr>
            <a:r>
              <a:rPr lang="en-US" sz="1591" dirty="0">
                <a:solidFill>
                  <a:schemeClr val="tx1"/>
                </a:solidFill>
              </a:rPr>
              <a:t>External deployment</a:t>
            </a:r>
          </a:p>
          <a:p>
            <a:pPr marL="0" indent="0">
              <a:lnSpc>
                <a:spcPct val="80000"/>
              </a:lnSpc>
              <a:spcBef>
                <a:spcPts val="796"/>
              </a:spcBef>
              <a:buNone/>
            </a:pPr>
            <a:r>
              <a:rPr lang="en-US" sz="1591" dirty="0" err="1">
                <a:solidFill>
                  <a:schemeClr val="tx1"/>
                </a:solidFill>
              </a:rPr>
              <a:t>OAuth</a:t>
            </a:r>
            <a:r>
              <a:rPr lang="en-US" sz="1591" dirty="0">
                <a:solidFill>
                  <a:schemeClr val="tx1"/>
                </a:solidFill>
              </a:rPr>
              <a:t> brokering</a:t>
            </a:r>
          </a:p>
          <a:p>
            <a:pPr marL="0" indent="0">
              <a:lnSpc>
                <a:spcPct val="80000"/>
              </a:lnSpc>
              <a:spcBef>
                <a:spcPts val="796"/>
              </a:spcBef>
              <a:buNone/>
            </a:pPr>
            <a:r>
              <a:rPr lang="en-US" sz="1591" dirty="0">
                <a:solidFill>
                  <a:schemeClr val="tx1"/>
                </a:solidFill>
              </a:rPr>
              <a:t>Auto retry logic</a:t>
            </a:r>
          </a:p>
          <a:p>
            <a:pPr marL="0" indent="0">
              <a:lnSpc>
                <a:spcPct val="80000"/>
              </a:lnSpc>
              <a:spcBef>
                <a:spcPts val="796"/>
              </a:spcBef>
              <a:buNone/>
            </a:pPr>
            <a:r>
              <a:rPr lang="en-US" sz="1591" dirty="0">
                <a:solidFill>
                  <a:schemeClr val="tx1"/>
                </a:solidFill>
              </a:rPr>
              <a:t>Custom CSS</a:t>
            </a:r>
          </a:p>
          <a:p>
            <a:pPr marL="0" indent="0">
              <a:lnSpc>
                <a:spcPct val="80000"/>
              </a:lnSpc>
              <a:spcBef>
                <a:spcPts val="796"/>
              </a:spcBef>
              <a:buNone/>
            </a:pPr>
            <a:r>
              <a:rPr lang="en-US" sz="1591" dirty="0">
                <a:solidFill>
                  <a:schemeClr val="tx1"/>
                </a:solidFill>
              </a:rPr>
              <a:t>Custom JavaScript</a:t>
            </a:r>
          </a:p>
          <a:p>
            <a:pPr marL="0" indent="0">
              <a:lnSpc>
                <a:spcPct val="80000"/>
              </a:lnSpc>
              <a:spcBef>
                <a:spcPts val="796"/>
              </a:spcBef>
              <a:buNone/>
            </a:pPr>
            <a:r>
              <a:rPr lang="en-US" sz="1591" dirty="0">
                <a:solidFill>
                  <a:schemeClr val="tx1"/>
                </a:solidFill>
              </a:rPr>
              <a:t>Provisioning</a:t>
            </a:r>
          </a:p>
        </p:txBody>
      </p:sp>
      <p:sp>
        <p:nvSpPr>
          <p:cNvPr id="6" name="Content Placeholder 2"/>
          <p:cNvSpPr txBox="1">
            <a:spLocks/>
          </p:cNvSpPr>
          <p:nvPr/>
        </p:nvSpPr>
        <p:spPr>
          <a:xfrm>
            <a:off x="10348279" y="3585392"/>
            <a:ext cx="1850726" cy="5037878"/>
          </a:xfrm>
          <a:prstGeom prst="rect">
            <a:avLst/>
          </a:prstGeom>
        </p:spPr>
        <p:txBody>
          <a:bodyPr vert="horz" lIns="111912" tIns="55956" rIns="111912" bIns="55956"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713" dirty="0"/>
          </a:p>
        </p:txBody>
      </p:sp>
    </p:spTree>
    <p:extLst>
      <p:ext uri="{BB962C8B-B14F-4D97-AF65-F5344CB8AC3E}">
        <p14:creationId xmlns:p14="http://schemas.microsoft.com/office/powerpoint/2010/main" val="137225748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9593" y="280106"/>
            <a:ext cx="11447081" cy="1165754"/>
          </a:xfrm>
        </p:spPr>
        <p:txBody>
          <a:bodyPr anchor="t">
            <a:noAutofit/>
          </a:bodyPr>
          <a:lstStyle/>
          <a:p>
            <a:r>
              <a:rPr lang="en-US" sz="4406" dirty="0">
                <a:solidFill>
                  <a:schemeClr val="tx1"/>
                </a:solidFill>
              </a:rPr>
              <a:t>Nintex 2010-Era Features </a:t>
            </a:r>
            <a:r>
              <a:rPr lang="en-US" sz="4406" dirty="0" smtClean="0">
                <a:solidFill>
                  <a:schemeClr val="tx1"/>
                </a:solidFill>
              </a:rPr>
              <a:t>Now in </a:t>
            </a:r>
            <a:r>
              <a:rPr lang="en-US" sz="4406" dirty="0">
                <a:solidFill>
                  <a:schemeClr val="tx1"/>
                </a:solidFill>
              </a:rPr>
              <a:t>SharePoint </a:t>
            </a:r>
            <a:r>
              <a:rPr lang="en-US" sz="4406" b="1" dirty="0">
                <a:solidFill>
                  <a:schemeClr val="tx1"/>
                </a:solidFill>
              </a:rPr>
              <a:t>2013</a:t>
            </a:r>
          </a:p>
        </p:txBody>
      </p:sp>
      <p:sp>
        <p:nvSpPr>
          <p:cNvPr id="3" name="Content Placeholder 2"/>
          <p:cNvSpPr>
            <a:spLocks noGrp="1"/>
          </p:cNvSpPr>
          <p:nvPr>
            <p:ph idx="4294967295"/>
          </p:nvPr>
        </p:nvSpPr>
        <p:spPr>
          <a:xfrm>
            <a:off x="489801" y="1646537"/>
            <a:ext cx="11633132" cy="4773489"/>
          </a:xfrm>
          <a:prstGeom prst="rect">
            <a:avLst/>
          </a:prstGeom>
        </p:spPr>
        <p:txBody>
          <a:bodyPr numCol="5" spcCol="182880">
            <a:noAutofit/>
          </a:bodyPr>
          <a:lstStyle/>
          <a:p>
            <a:pPr marL="0" indent="0">
              <a:lnSpc>
                <a:spcPct val="80000"/>
              </a:lnSpc>
              <a:spcBef>
                <a:spcPts val="796"/>
              </a:spcBef>
              <a:buNone/>
            </a:pPr>
            <a:r>
              <a:rPr lang="en-US" sz="1591" dirty="0">
                <a:solidFill>
                  <a:schemeClr val="bg2">
                    <a:lumMod val="90000"/>
                    <a:lumOff val="10000"/>
                  </a:schemeClr>
                </a:solidFill>
              </a:rPr>
              <a:t>Design within SharePoint</a:t>
            </a:r>
          </a:p>
          <a:p>
            <a:pPr marL="0" indent="0">
              <a:lnSpc>
                <a:spcPct val="80000"/>
              </a:lnSpc>
              <a:spcBef>
                <a:spcPts val="796"/>
              </a:spcBef>
              <a:buNone/>
            </a:pPr>
            <a:r>
              <a:rPr lang="en-US" sz="1591" dirty="0">
                <a:solidFill>
                  <a:schemeClr val="tx1"/>
                </a:solidFill>
              </a:rPr>
              <a:t>Drag-and-drop</a:t>
            </a:r>
          </a:p>
          <a:p>
            <a:pPr marL="0" indent="0">
              <a:lnSpc>
                <a:spcPct val="80000"/>
              </a:lnSpc>
              <a:spcBef>
                <a:spcPts val="796"/>
              </a:spcBef>
              <a:buNone/>
            </a:pPr>
            <a:r>
              <a:rPr lang="en-US" sz="1591" dirty="0">
                <a:solidFill>
                  <a:schemeClr val="tx1"/>
                </a:solidFill>
              </a:rPr>
              <a:t>Configure and draw at the same time</a:t>
            </a:r>
          </a:p>
          <a:p>
            <a:pPr marL="0" indent="0">
              <a:lnSpc>
                <a:spcPct val="80000"/>
              </a:lnSpc>
              <a:spcBef>
                <a:spcPts val="796"/>
              </a:spcBef>
              <a:buNone/>
            </a:pPr>
            <a:r>
              <a:rPr lang="en-US" sz="1591" dirty="0">
                <a:solidFill>
                  <a:schemeClr val="bg2">
                    <a:lumMod val="90000"/>
                    <a:lumOff val="10000"/>
                  </a:schemeClr>
                </a:solidFill>
              </a:rPr>
              <a:t>No desktop installs</a:t>
            </a:r>
          </a:p>
          <a:p>
            <a:pPr marL="0" indent="0">
              <a:lnSpc>
                <a:spcPct val="80000"/>
              </a:lnSpc>
              <a:spcBef>
                <a:spcPts val="796"/>
              </a:spcBef>
              <a:buNone/>
            </a:pPr>
            <a:r>
              <a:rPr lang="en-US" sz="1591" dirty="0">
                <a:solidFill>
                  <a:schemeClr val="bg2">
                    <a:lumMod val="90000"/>
                    <a:lumOff val="10000"/>
                  </a:schemeClr>
                </a:solidFill>
              </a:rPr>
              <a:t>No extra purchase</a:t>
            </a:r>
          </a:p>
          <a:p>
            <a:pPr marL="0" indent="0">
              <a:lnSpc>
                <a:spcPct val="80000"/>
              </a:lnSpc>
              <a:spcBef>
                <a:spcPts val="796"/>
              </a:spcBef>
              <a:buNone/>
            </a:pPr>
            <a:r>
              <a:rPr lang="en-US" sz="1591" dirty="0">
                <a:solidFill>
                  <a:schemeClr val="bg2">
                    <a:lumMod val="90000"/>
                    <a:lumOff val="10000"/>
                  </a:schemeClr>
                </a:solidFill>
              </a:rPr>
              <a:t>Minimized clicks</a:t>
            </a:r>
          </a:p>
          <a:p>
            <a:pPr marL="0" indent="0">
              <a:lnSpc>
                <a:spcPct val="80000"/>
              </a:lnSpc>
              <a:spcBef>
                <a:spcPts val="796"/>
              </a:spcBef>
              <a:buNone/>
            </a:pPr>
            <a:r>
              <a:rPr lang="en-US" sz="1591" dirty="0">
                <a:solidFill>
                  <a:schemeClr val="bg2">
                    <a:lumMod val="90000"/>
                    <a:lumOff val="10000"/>
                  </a:schemeClr>
                </a:solidFill>
              </a:rPr>
              <a:t>Guided design</a:t>
            </a:r>
          </a:p>
          <a:p>
            <a:pPr marL="0" indent="0">
              <a:lnSpc>
                <a:spcPct val="80000"/>
              </a:lnSpc>
              <a:spcBef>
                <a:spcPts val="796"/>
              </a:spcBef>
              <a:buNone/>
            </a:pPr>
            <a:r>
              <a:rPr lang="en-US" sz="1591" dirty="0">
                <a:solidFill>
                  <a:schemeClr val="bg2">
                    <a:lumMod val="90000"/>
                    <a:lumOff val="10000"/>
                  </a:schemeClr>
                </a:solidFill>
              </a:rPr>
              <a:t>Unified dialog boxes</a:t>
            </a:r>
          </a:p>
          <a:p>
            <a:pPr marL="0" indent="0">
              <a:lnSpc>
                <a:spcPct val="80000"/>
              </a:lnSpc>
              <a:spcBef>
                <a:spcPts val="796"/>
              </a:spcBef>
              <a:buNone/>
            </a:pPr>
            <a:r>
              <a:rPr lang="en-US" sz="1591" dirty="0">
                <a:solidFill>
                  <a:schemeClr val="bg2">
                    <a:lumMod val="90000"/>
                    <a:lumOff val="10000"/>
                  </a:schemeClr>
                </a:solidFill>
              </a:rPr>
              <a:t>Single ribbon</a:t>
            </a:r>
          </a:p>
          <a:p>
            <a:pPr marL="0" indent="0">
              <a:lnSpc>
                <a:spcPct val="80000"/>
              </a:lnSpc>
              <a:spcBef>
                <a:spcPts val="796"/>
              </a:spcBef>
              <a:buNone/>
            </a:pPr>
            <a:r>
              <a:rPr lang="en-US" sz="1591" dirty="0">
                <a:solidFill>
                  <a:schemeClr val="bg2">
                    <a:lumMod val="90000"/>
                    <a:lumOff val="10000"/>
                  </a:schemeClr>
                </a:solidFill>
              </a:rPr>
              <a:t>Lazy Approval</a:t>
            </a:r>
          </a:p>
          <a:p>
            <a:pPr marL="0" indent="0">
              <a:lnSpc>
                <a:spcPct val="80000"/>
              </a:lnSpc>
              <a:spcBef>
                <a:spcPts val="796"/>
              </a:spcBef>
              <a:buNone/>
            </a:pPr>
            <a:r>
              <a:rPr lang="en-US" sz="1591" dirty="0">
                <a:solidFill>
                  <a:schemeClr val="bg2">
                    <a:lumMod val="90000"/>
                    <a:lumOff val="10000"/>
                  </a:schemeClr>
                </a:solidFill>
              </a:rPr>
              <a:t>Roll-up task Inbox</a:t>
            </a:r>
          </a:p>
          <a:p>
            <a:pPr marL="0" indent="0">
              <a:lnSpc>
                <a:spcPct val="80000"/>
              </a:lnSpc>
              <a:spcBef>
                <a:spcPts val="796"/>
              </a:spcBef>
              <a:buNone/>
            </a:pPr>
            <a:r>
              <a:rPr lang="en-US" sz="1591" dirty="0">
                <a:solidFill>
                  <a:schemeClr val="bg2">
                    <a:lumMod val="90000"/>
                    <a:lumOff val="10000"/>
                  </a:schemeClr>
                </a:solidFill>
              </a:rPr>
              <a:t>Roll-up workflow status</a:t>
            </a:r>
          </a:p>
          <a:p>
            <a:pPr marL="0" indent="0">
              <a:lnSpc>
                <a:spcPct val="80000"/>
              </a:lnSpc>
              <a:spcBef>
                <a:spcPts val="796"/>
              </a:spcBef>
              <a:buNone/>
            </a:pPr>
            <a:r>
              <a:rPr lang="en-US" sz="1591" dirty="0">
                <a:solidFill>
                  <a:schemeClr val="bg2">
                    <a:lumMod val="90000"/>
                    <a:lumOff val="10000"/>
                  </a:schemeClr>
                </a:solidFill>
              </a:rPr>
              <a:t>Workflow progress</a:t>
            </a:r>
          </a:p>
          <a:p>
            <a:pPr marL="0" indent="0">
              <a:lnSpc>
                <a:spcPct val="80000"/>
              </a:lnSpc>
              <a:spcBef>
                <a:spcPts val="796"/>
              </a:spcBef>
              <a:buNone/>
            </a:pPr>
            <a:r>
              <a:rPr lang="en-US" sz="1591" dirty="0">
                <a:solidFill>
                  <a:schemeClr val="bg2">
                    <a:lumMod val="90000"/>
                    <a:lumOff val="10000"/>
                  </a:schemeClr>
                </a:solidFill>
              </a:rPr>
              <a:t>Outlook task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bg2">
                    <a:lumMod val="90000"/>
                    <a:lumOff val="10000"/>
                  </a:schemeClr>
                </a:solidFill>
              </a:rPr>
              <a:t>Performance statistics</a:t>
            </a:r>
          </a:p>
          <a:p>
            <a:pPr marL="0" indent="0">
              <a:lnSpc>
                <a:spcPct val="80000"/>
              </a:lnSpc>
              <a:spcBef>
                <a:spcPts val="796"/>
              </a:spcBef>
              <a:buNone/>
            </a:pPr>
            <a:r>
              <a:rPr lang="en-US" sz="1591" dirty="0">
                <a:solidFill>
                  <a:schemeClr val="bg2">
                    <a:lumMod val="90000"/>
                    <a:lumOff val="10000"/>
                  </a:schemeClr>
                </a:solidFill>
              </a:rPr>
              <a:t>Step-by-step </a:t>
            </a:r>
            <a:r>
              <a:rPr lang="en-US" sz="1591" dirty="0" err="1">
                <a:solidFill>
                  <a:schemeClr val="bg2">
                    <a:lumMod val="90000"/>
                    <a:lumOff val="10000"/>
                  </a:schemeClr>
                </a:solidFill>
              </a:rPr>
              <a:t>profiing</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bg2">
                    <a:lumMod val="90000"/>
                    <a:lumOff val="10000"/>
                  </a:schemeClr>
                </a:solidFill>
              </a:rPr>
              <a:t>User workloads</a:t>
            </a:r>
          </a:p>
          <a:p>
            <a:pPr marL="0" indent="0">
              <a:lnSpc>
                <a:spcPct val="80000"/>
              </a:lnSpc>
              <a:spcBef>
                <a:spcPts val="796"/>
              </a:spcBef>
              <a:buNone/>
            </a:pPr>
            <a:r>
              <a:rPr lang="en-US" sz="1591" dirty="0">
                <a:solidFill>
                  <a:schemeClr val="bg2">
                    <a:lumMod val="90000"/>
                    <a:lumOff val="10000"/>
                  </a:schemeClr>
                </a:solidFill>
              </a:rPr>
              <a:t>Audit completions, cancellations</a:t>
            </a:r>
          </a:p>
          <a:p>
            <a:pPr marL="0" indent="0">
              <a:lnSpc>
                <a:spcPct val="80000"/>
              </a:lnSpc>
              <a:spcBef>
                <a:spcPts val="796"/>
              </a:spcBef>
              <a:buNone/>
            </a:pPr>
            <a:r>
              <a:rPr lang="en-US" sz="1591" dirty="0">
                <a:solidFill>
                  <a:schemeClr val="bg2">
                    <a:lumMod val="90000"/>
                    <a:lumOff val="10000"/>
                  </a:schemeClr>
                </a:solidFill>
              </a:rPr>
              <a:t>Status updates</a:t>
            </a:r>
          </a:p>
          <a:p>
            <a:pPr marL="0" indent="0">
              <a:lnSpc>
                <a:spcPct val="80000"/>
              </a:lnSpc>
              <a:spcBef>
                <a:spcPts val="796"/>
              </a:spcBef>
              <a:buNone/>
            </a:pPr>
            <a:r>
              <a:rPr lang="en-US" sz="1591" dirty="0">
                <a:solidFill>
                  <a:schemeClr val="bg2">
                    <a:lumMod val="90000"/>
                    <a:lumOff val="10000"/>
                  </a:schemeClr>
                </a:solidFill>
              </a:rPr>
              <a:t>Declarative activities</a:t>
            </a:r>
          </a:p>
          <a:p>
            <a:pPr marL="0" indent="0">
              <a:lnSpc>
                <a:spcPct val="80000"/>
              </a:lnSpc>
              <a:spcBef>
                <a:spcPts val="796"/>
              </a:spcBef>
              <a:buNone/>
            </a:pPr>
            <a:r>
              <a:rPr lang="en-US" sz="1591" dirty="0">
                <a:solidFill>
                  <a:schemeClr val="bg2">
                    <a:lumMod val="90000"/>
                    <a:lumOff val="10000"/>
                  </a:schemeClr>
                </a:solidFill>
              </a:rPr>
              <a:t>Calling workflows like subroutines</a:t>
            </a:r>
          </a:p>
          <a:p>
            <a:pPr marL="0" indent="0">
              <a:lnSpc>
                <a:spcPct val="80000"/>
              </a:lnSpc>
              <a:spcBef>
                <a:spcPts val="796"/>
              </a:spcBef>
              <a:buNone/>
            </a:pPr>
            <a:r>
              <a:rPr lang="en-US" sz="1591" dirty="0">
                <a:solidFill>
                  <a:schemeClr val="tx1"/>
                </a:solidFill>
              </a:rPr>
              <a:t>Templates</a:t>
            </a:r>
          </a:p>
          <a:p>
            <a:pPr marL="0" indent="0">
              <a:lnSpc>
                <a:spcPct val="80000"/>
              </a:lnSpc>
              <a:spcBef>
                <a:spcPts val="796"/>
              </a:spcBef>
              <a:buNone/>
            </a:pPr>
            <a:r>
              <a:rPr lang="en-US" sz="1591" dirty="0">
                <a:solidFill>
                  <a:schemeClr val="bg2">
                    <a:lumMod val="90000"/>
                    <a:lumOff val="10000"/>
                  </a:schemeClr>
                </a:solidFill>
              </a:rPr>
              <a:t>Versioning of workflow designs</a:t>
            </a:r>
          </a:p>
          <a:p>
            <a:pPr marL="0" indent="0">
              <a:lnSpc>
                <a:spcPct val="80000"/>
              </a:lnSpc>
              <a:spcBef>
                <a:spcPts val="796"/>
              </a:spcBef>
              <a:buNone/>
            </a:pPr>
            <a:r>
              <a:rPr lang="en-US" sz="1591" dirty="0">
                <a:solidFill>
                  <a:schemeClr val="bg2">
                    <a:lumMod val="90000"/>
                    <a:lumOff val="10000"/>
                  </a:schemeClr>
                </a:solidFill>
              </a:rPr>
              <a:t>Control access to designer</a:t>
            </a:r>
          </a:p>
          <a:p>
            <a:pPr marL="0" indent="0">
              <a:lnSpc>
                <a:spcPct val="80000"/>
              </a:lnSpc>
              <a:spcBef>
                <a:spcPts val="796"/>
              </a:spcBef>
              <a:buNone/>
            </a:pPr>
            <a:r>
              <a:rPr lang="en-US" sz="1591" dirty="0">
                <a:solidFill>
                  <a:schemeClr val="bg2">
                    <a:lumMod val="90000"/>
                    <a:lumOff val="10000"/>
                  </a:schemeClr>
                </a:solidFill>
              </a:rPr>
              <a:t>Control access to individual activities</a:t>
            </a:r>
          </a:p>
          <a:p>
            <a:pPr marL="0" indent="0">
              <a:lnSpc>
                <a:spcPct val="80000"/>
              </a:lnSpc>
              <a:spcBef>
                <a:spcPts val="796"/>
              </a:spcBef>
              <a:buNone/>
            </a:pPr>
            <a:r>
              <a:rPr lang="en-US" sz="1591" dirty="0">
                <a:solidFill>
                  <a:schemeClr val="bg2">
                    <a:lumMod val="90000"/>
                    <a:lumOff val="10000"/>
                  </a:schemeClr>
                </a:solidFill>
              </a:rPr>
              <a:t>Enforce review of changes</a:t>
            </a:r>
          </a:p>
          <a:p>
            <a:pPr marL="0" indent="0">
              <a:lnSpc>
                <a:spcPct val="80000"/>
              </a:lnSpc>
              <a:spcBef>
                <a:spcPts val="796"/>
              </a:spcBef>
              <a:buNone/>
            </a:pPr>
            <a:r>
              <a:rPr lang="en-US" sz="1591" dirty="0">
                <a:solidFill>
                  <a:schemeClr val="bg2">
                    <a:lumMod val="90000"/>
                    <a:lumOff val="10000"/>
                  </a:schemeClr>
                </a:solidFill>
              </a:rPr>
              <a:t>Staged deployments</a:t>
            </a:r>
          </a:p>
          <a:p>
            <a:pPr marL="0" indent="0">
              <a:lnSpc>
                <a:spcPct val="80000"/>
              </a:lnSpc>
              <a:spcBef>
                <a:spcPts val="796"/>
              </a:spcBef>
              <a:buNone/>
            </a:pPr>
            <a:r>
              <a:rPr lang="en-US" sz="1591" dirty="0">
                <a:solidFill>
                  <a:schemeClr val="bg2">
                    <a:lumMod val="90000"/>
                    <a:lumOff val="10000"/>
                  </a:schemeClr>
                </a:solidFill>
              </a:rPr>
              <a:t>Custom roles</a:t>
            </a:r>
          </a:p>
          <a:p>
            <a:pPr marL="0" indent="0">
              <a:lnSpc>
                <a:spcPct val="80000"/>
              </a:lnSpc>
              <a:spcBef>
                <a:spcPts val="796"/>
              </a:spcBef>
              <a:buNone/>
            </a:pPr>
            <a:r>
              <a:rPr lang="en-US" sz="1591" dirty="0">
                <a:solidFill>
                  <a:schemeClr val="bg2">
                    <a:lumMod val="90000"/>
                    <a:lumOff val="10000"/>
                  </a:schemeClr>
                </a:solidFill>
              </a:rPr>
              <a:t>Custom context placeholders</a:t>
            </a:r>
          </a:p>
          <a:p>
            <a:pPr marL="0" indent="0">
              <a:lnSpc>
                <a:spcPct val="80000"/>
              </a:lnSpc>
              <a:spcBef>
                <a:spcPts val="796"/>
              </a:spcBef>
              <a:buNone/>
            </a:pPr>
            <a:r>
              <a:rPr lang="en-US" sz="1591" dirty="0">
                <a:solidFill>
                  <a:schemeClr val="tx1"/>
                </a:solidFill>
              </a:rPr>
              <a:t>Loops</a:t>
            </a:r>
          </a:p>
          <a:p>
            <a:pPr marL="0" indent="0">
              <a:lnSpc>
                <a:spcPct val="80000"/>
              </a:lnSpc>
              <a:spcBef>
                <a:spcPts val="796"/>
              </a:spcBef>
              <a:buNone/>
            </a:pPr>
            <a:r>
              <a:rPr lang="en-US" sz="1591" dirty="0" err="1">
                <a:solidFill>
                  <a:schemeClr val="tx1"/>
                </a:solidFill>
              </a:rPr>
              <a:t>ForEach</a:t>
            </a:r>
            <a:r>
              <a:rPr lang="en-US" sz="1591" dirty="0">
                <a:solidFill>
                  <a:schemeClr val="tx1"/>
                </a:solidFill>
              </a:rPr>
              <a:t> Iterations</a:t>
            </a:r>
          </a:p>
          <a:p>
            <a:pPr marL="0" indent="0">
              <a:lnSpc>
                <a:spcPct val="80000"/>
              </a:lnSpc>
              <a:spcBef>
                <a:spcPts val="796"/>
              </a:spcBef>
              <a:buNone/>
            </a:pPr>
            <a:r>
              <a:rPr lang="en-US" sz="1591" dirty="0">
                <a:solidFill>
                  <a:schemeClr val="tx1"/>
                </a:solidFill>
              </a:rPr>
              <a:t>State Machines</a:t>
            </a:r>
          </a:p>
          <a:p>
            <a:pPr marL="0" indent="0">
              <a:lnSpc>
                <a:spcPct val="80000"/>
              </a:lnSpc>
              <a:spcBef>
                <a:spcPts val="796"/>
              </a:spcBef>
              <a:buNone/>
            </a:pPr>
            <a:r>
              <a:rPr lang="en-US" sz="1591" dirty="0">
                <a:solidFill>
                  <a:schemeClr val="bg2">
                    <a:lumMod val="90000"/>
                    <a:lumOff val="10000"/>
                  </a:schemeClr>
                </a:solidFill>
              </a:rPr>
              <a:t>Switches</a:t>
            </a:r>
          </a:p>
          <a:p>
            <a:pPr marL="0" indent="0">
              <a:lnSpc>
                <a:spcPct val="80000"/>
              </a:lnSpc>
              <a:spcBef>
                <a:spcPts val="796"/>
              </a:spcBef>
              <a:buNone/>
            </a:pPr>
            <a:r>
              <a:rPr lang="en-US" sz="1591" dirty="0">
                <a:solidFill>
                  <a:schemeClr val="bg2">
                    <a:lumMod val="90000"/>
                    <a:lumOff val="10000"/>
                  </a:schemeClr>
                </a:solidFill>
              </a:rPr>
              <a:t>Conditional start rules</a:t>
            </a:r>
          </a:p>
          <a:p>
            <a:pPr marL="0" indent="0">
              <a:lnSpc>
                <a:spcPct val="80000"/>
              </a:lnSpc>
              <a:spcBef>
                <a:spcPts val="796"/>
              </a:spcBef>
              <a:buNone/>
            </a:pPr>
            <a:r>
              <a:rPr lang="en-US" sz="1591" dirty="0">
                <a:solidFill>
                  <a:schemeClr val="bg2">
                    <a:lumMod val="90000"/>
                    <a:lumOff val="10000"/>
                  </a:schemeClr>
                </a:solidFill>
              </a:rPr>
              <a:t>Scheduled workflows</a:t>
            </a:r>
          </a:p>
          <a:p>
            <a:pPr marL="0" indent="0">
              <a:lnSpc>
                <a:spcPct val="80000"/>
              </a:lnSpc>
              <a:spcBef>
                <a:spcPts val="796"/>
              </a:spcBef>
              <a:buNone/>
            </a:pPr>
            <a:r>
              <a:rPr lang="en-US" sz="1591" dirty="0">
                <a:solidFill>
                  <a:schemeClr val="bg2">
                    <a:lumMod val="90000"/>
                    <a:lumOff val="10000"/>
                  </a:schemeClr>
                </a:solidFill>
              </a:rPr>
              <a:t>Repeatable workflows</a:t>
            </a:r>
          </a:p>
          <a:p>
            <a:pPr marL="0" indent="0">
              <a:lnSpc>
                <a:spcPct val="80000"/>
              </a:lnSpc>
              <a:spcBef>
                <a:spcPts val="796"/>
              </a:spcBef>
              <a:buNone/>
            </a:pPr>
            <a:r>
              <a:rPr lang="en-US" sz="1591" dirty="0">
                <a:solidFill>
                  <a:schemeClr val="bg2">
                    <a:lumMod val="90000"/>
                    <a:lumOff val="10000"/>
                  </a:schemeClr>
                </a:solidFill>
              </a:rPr>
              <a:t>Cross-farm access to content</a:t>
            </a:r>
          </a:p>
          <a:p>
            <a:pPr marL="0" indent="0">
              <a:lnSpc>
                <a:spcPct val="80000"/>
              </a:lnSpc>
              <a:spcBef>
                <a:spcPts val="796"/>
              </a:spcBef>
              <a:buNone/>
            </a:pPr>
            <a:r>
              <a:rPr lang="en-US" sz="1591" dirty="0">
                <a:solidFill>
                  <a:schemeClr val="bg2">
                    <a:lumMod val="90000"/>
                    <a:lumOff val="10000"/>
                  </a:schemeClr>
                </a:solidFill>
              </a:rPr>
              <a:t>Presence-based routing</a:t>
            </a:r>
          </a:p>
          <a:p>
            <a:pPr marL="0" indent="0">
              <a:lnSpc>
                <a:spcPct val="80000"/>
              </a:lnSpc>
              <a:spcBef>
                <a:spcPts val="796"/>
              </a:spcBef>
              <a:buNone/>
            </a:pPr>
            <a:r>
              <a:rPr lang="en-US" sz="1591" dirty="0">
                <a:solidFill>
                  <a:schemeClr val="bg2">
                    <a:lumMod val="90000"/>
                    <a:lumOff val="10000"/>
                  </a:schemeClr>
                </a:solidFill>
              </a:rPr>
              <a:t>SOAP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tx1"/>
                </a:solidFill>
              </a:rPr>
              <a:t>REST </a:t>
            </a:r>
            <a:r>
              <a:rPr lang="en-US" sz="1591" dirty="0" err="1">
                <a:solidFill>
                  <a:schemeClr val="tx1"/>
                </a:solidFill>
              </a:rPr>
              <a:t>interop</a:t>
            </a:r>
            <a:endParaRPr lang="en-US" sz="1591" dirty="0">
              <a:solidFill>
                <a:schemeClr val="tx1"/>
              </a:solidFill>
            </a:endParaRPr>
          </a:p>
          <a:p>
            <a:pPr marL="0" indent="0">
              <a:lnSpc>
                <a:spcPct val="80000"/>
              </a:lnSpc>
              <a:spcBef>
                <a:spcPts val="796"/>
              </a:spcBef>
              <a:buNone/>
            </a:pPr>
            <a:r>
              <a:rPr lang="en-US" sz="1591" dirty="0">
                <a:solidFill>
                  <a:schemeClr val="bg2">
                    <a:lumMod val="90000"/>
                    <a:lumOff val="10000"/>
                  </a:schemeClr>
                </a:solidFill>
              </a:rPr>
              <a:t>WebDAV </a:t>
            </a:r>
            <a:r>
              <a:rPr lang="en-US" sz="1591" dirty="0" err="1">
                <a:solidFill>
                  <a:schemeClr val="bg2">
                    <a:lumMod val="90000"/>
                    <a:lumOff val="10000"/>
                  </a:schemeClr>
                </a:solidFill>
              </a:rPr>
              <a:t>interop</a:t>
            </a:r>
            <a:r>
              <a:rPr lang="en-US" sz="1591" dirty="0">
                <a:solidFill>
                  <a:schemeClr val="bg2">
                    <a:lumMod val="90000"/>
                    <a:lumOff val="10000"/>
                  </a:schemeClr>
                </a:solidFill>
              </a:rPr>
              <a:t> </a:t>
            </a:r>
          </a:p>
          <a:p>
            <a:pPr marL="0" indent="0">
              <a:lnSpc>
                <a:spcPct val="80000"/>
              </a:lnSpc>
              <a:spcBef>
                <a:spcPts val="796"/>
              </a:spcBef>
              <a:buNone/>
            </a:pPr>
            <a:r>
              <a:rPr lang="en-US" sz="1591" dirty="0">
                <a:solidFill>
                  <a:schemeClr val="bg2">
                    <a:lumMod val="90000"/>
                    <a:lumOff val="10000"/>
                  </a:schemeClr>
                </a:solidFill>
              </a:rPr>
              <a:t>LDAP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bg2">
                    <a:lumMod val="90000"/>
                    <a:lumOff val="10000"/>
                  </a:schemeClr>
                </a:solidFill>
              </a:rPr>
              <a:t>ADO.NET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bg2">
                    <a:lumMod val="90000"/>
                    <a:lumOff val="10000"/>
                  </a:schemeClr>
                </a:solidFill>
              </a:rPr>
              <a:t>XML read/write</a:t>
            </a:r>
          </a:p>
          <a:p>
            <a:pPr marL="0" indent="0">
              <a:lnSpc>
                <a:spcPct val="80000"/>
              </a:lnSpc>
              <a:spcBef>
                <a:spcPts val="796"/>
              </a:spcBef>
              <a:buNone/>
            </a:pPr>
            <a:r>
              <a:rPr lang="en-US" sz="1591" dirty="0">
                <a:solidFill>
                  <a:schemeClr val="bg2">
                    <a:lumMod val="90000"/>
                    <a:lumOff val="10000"/>
                  </a:schemeClr>
                </a:solidFill>
              </a:rPr>
              <a:t>Word Services </a:t>
            </a:r>
            <a:r>
              <a:rPr lang="en-US" sz="1591" dirty="0" err="1">
                <a:solidFill>
                  <a:schemeClr val="bg2">
                    <a:lumMod val="90000"/>
                    <a:lumOff val="10000"/>
                  </a:schemeClr>
                </a:solidFill>
              </a:rPr>
              <a:t>interop</a:t>
            </a:r>
            <a:r>
              <a:rPr lang="en-US" sz="1591" dirty="0">
                <a:solidFill>
                  <a:schemeClr val="bg2">
                    <a:lumMod val="90000"/>
                    <a:lumOff val="10000"/>
                  </a:schemeClr>
                </a:solidFill>
              </a:rPr>
              <a:t> </a:t>
            </a:r>
          </a:p>
          <a:p>
            <a:pPr marL="0" indent="0">
              <a:lnSpc>
                <a:spcPct val="80000"/>
              </a:lnSpc>
              <a:spcBef>
                <a:spcPts val="796"/>
              </a:spcBef>
              <a:buNone/>
            </a:pPr>
            <a:r>
              <a:rPr lang="en-US" sz="1591" dirty="0">
                <a:solidFill>
                  <a:schemeClr val="bg2">
                    <a:lumMod val="90000"/>
                    <a:lumOff val="10000"/>
                  </a:schemeClr>
                </a:solidFill>
              </a:rPr>
              <a:t>Excel Services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bg2">
                    <a:lumMod val="90000"/>
                    <a:lumOff val="10000"/>
                  </a:schemeClr>
                </a:solidFill>
              </a:rPr>
              <a:t>User Profile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bg2">
                    <a:lumMod val="90000"/>
                    <a:lumOff val="10000"/>
                  </a:schemeClr>
                </a:solidFill>
              </a:rPr>
              <a:t>Audience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bg2">
                    <a:lumMod val="90000"/>
                    <a:lumOff val="10000"/>
                  </a:schemeClr>
                </a:solidFill>
              </a:rPr>
              <a:t>BCS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bg2">
                    <a:lumMod val="90000"/>
                    <a:lumOff val="10000"/>
                  </a:schemeClr>
                </a:solidFill>
              </a:rPr>
              <a:t>Search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bg2">
                    <a:lumMod val="90000"/>
                    <a:lumOff val="10000"/>
                  </a:schemeClr>
                </a:solidFill>
              </a:rPr>
              <a:t>MS CRM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bg2">
                    <a:lumMod val="90000"/>
                    <a:lumOff val="10000"/>
                  </a:schemeClr>
                </a:solidFill>
              </a:rPr>
              <a:t>BizTalk Server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bg2">
                    <a:lumMod val="90000"/>
                    <a:lumOff val="10000"/>
                  </a:schemeClr>
                </a:solidFill>
              </a:rPr>
              <a:t>Active Directory provisioning</a:t>
            </a:r>
          </a:p>
          <a:p>
            <a:pPr marL="0" indent="0">
              <a:lnSpc>
                <a:spcPct val="80000"/>
              </a:lnSpc>
              <a:spcBef>
                <a:spcPts val="796"/>
              </a:spcBef>
              <a:buNone/>
            </a:pPr>
            <a:r>
              <a:rPr lang="en-US" sz="1591" dirty="0">
                <a:solidFill>
                  <a:schemeClr val="bg2">
                    <a:lumMod val="90000"/>
                    <a:lumOff val="10000"/>
                  </a:schemeClr>
                </a:solidFill>
              </a:rPr>
              <a:t>Outlook calendar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a:solidFill>
                  <a:schemeClr val="bg2">
                    <a:lumMod val="90000"/>
                    <a:lumOff val="10000"/>
                  </a:schemeClr>
                </a:solidFill>
              </a:rPr>
              <a:t>Exchange Server provisioning</a:t>
            </a:r>
          </a:p>
          <a:p>
            <a:pPr marL="0" indent="0">
              <a:lnSpc>
                <a:spcPct val="80000"/>
              </a:lnSpc>
              <a:spcBef>
                <a:spcPts val="796"/>
              </a:spcBef>
              <a:buNone/>
            </a:pPr>
            <a:r>
              <a:rPr lang="en-US" sz="1591" dirty="0" err="1">
                <a:solidFill>
                  <a:schemeClr val="bg2">
                    <a:lumMod val="90000"/>
                    <a:lumOff val="10000"/>
                  </a:schemeClr>
                </a:solidFill>
              </a:rPr>
              <a:t>Lync</a:t>
            </a:r>
            <a:r>
              <a:rPr lang="en-US" sz="1591" dirty="0">
                <a:solidFill>
                  <a:schemeClr val="bg2">
                    <a:lumMod val="90000"/>
                    <a:lumOff val="10000"/>
                  </a:schemeClr>
                </a:solidFill>
              </a:rPr>
              <a:t> Server provisioning</a:t>
            </a:r>
          </a:p>
          <a:p>
            <a:pPr marL="0" indent="0">
              <a:lnSpc>
                <a:spcPct val="80000"/>
              </a:lnSpc>
              <a:spcBef>
                <a:spcPts val="796"/>
              </a:spcBef>
              <a:buNone/>
            </a:pPr>
            <a:r>
              <a:rPr lang="en-US" sz="1591" dirty="0">
                <a:solidFill>
                  <a:schemeClr val="bg2">
                    <a:lumMod val="90000"/>
                    <a:lumOff val="10000"/>
                  </a:schemeClr>
                </a:solidFill>
              </a:rPr>
              <a:t>Cloud Services </a:t>
            </a:r>
            <a:r>
              <a:rPr lang="en-US" sz="1591" dirty="0" err="1">
                <a:solidFill>
                  <a:schemeClr val="bg2">
                    <a:lumMod val="90000"/>
                    <a:lumOff val="10000"/>
                  </a:schemeClr>
                </a:solidFill>
              </a:rPr>
              <a:t>interop</a:t>
            </a:r>
            <a:endParaRPr lang="en-US" sz="1591" dirty="0">
              <a:solidFill>
                <a:schemeClr val="bg2">
                  <a:lumMod val="90000"/>
                  <a:lumOff val="10000"/>
                </a:schemeClr>
              </a:solidFill>
            </a:endParaRPr>
          </a:p>
          <a:p>
            <a:pPr marL="0" indent="0">
              <a:lnSpc>
                <a:spcPct val="80000"/>
              </a:lnSpc>
              <a:spcBef>
                <a:spcPts val="796"/>
              </a:spcBef>
              <a:buNone/>
            </a:pPr>
            <a:r>
              <a:rPr lang="en-US" sz="1591" dirty="0" err="1">
                <a:solidFill>
                  <a:schemeClr val="bg2">
                    <a:lumMod val="90000"/>
                    <a:lumOff val="10000"/>
                  </a:schemeClr>
                </a:solidFill>
              </a:rPr>
              <a:t>OnPrem</a:t>
            </a:r>
            <a:r>
              <a:rPr lang="en-US" sz="1591" dirty="0">
                <a:solidFill>
                  <a:schemeClr val="bg2">
                    <a:lumMod val="90000"/>
                    <a:lumOff val="10000"/>
                  </a:schemeClr>
                </a:solidFill>
              </a:rPr>
              <a:t>/Online data exchange</a:t>
            </a:r>
          </a:p>
          <a:p>
            <a:pPr marL="0" indent="0">
              <a:lnSpc>
                <a:spcPct val="80000"/>
              </a:lnSpc>
              <a:spcBef>
                <a:spcPts val="796"/>
              </a:spcBef>
              <a:buNone/>
            </a:pPr>
            <a:r>
              <a:rPr lang="en-US" sz="1591" dirty="0">
                <a:solidFill>
                  <a:schemeClr val="bg2">
                    <a:lumMod val="90000"/>
                    <a:lumOff val="10000"/>
                  </a:schemeClr>
                </a:solidFill>
              </a:rPr>
              <a:t>Custom ASP.NET forms</a:t>
            </a:r>
          </a:p>
          <a:p>
            <a:pPr marL="0" indent="0">
              <a:lnSpc>
                <a:spcPct val="80000"/>
              </a:lnSpc>
              <a:spcBef>
                <a:spcPts val="796"/>
              </a:spcBef>
              <a:buNone/>
            </a:pPr>
            <a:r>
              <a:rPr lang="en-US" sz="1591" dirty="0">
                <a:solidFill>
                  <a:schemeClr val="bg2">
                    <a:lumMod val="90000"/>
                    <a:lumOff val="10000"/>
                  </a:schemeClr>
                </a:solidFill>
              </a:rPr>
              <a:t>Workflow variables in forms</a:t>
            </a:r>
          </a:p>
          <a:p>
            <a:pPr marL="0" indent="0">
              <a:lnSpc>
                <a:spcPct val="80000"/>
              </a:lnSpc>
              <a:spcBef>
                <a:spcPts val="796"/>
              </a:spcBef>
              <a:buNone/>
            </a:pPr>
            <a:r>
              <a:rPr lang="en-US" sz="1591" dirty="0">
                <a:solidFill>
                  <a:schemeClr val="bg2">
                    <a:lumMod val="90000"/>
                    <a:lumOff val="10000"/>
                  </a:schemeClr>
                </a:solidFill>
              </a:rPr>
              <a:t>Read/write tasks and source item properties</a:t>
            </a:r>
          </a:p>
          <a:p>
            <a:pPr marL="0" indent="0">
              <a:lnSpc>
                <a:spcPct val="80000"/>
              </a:lnSpc>
              <a:spcBef>
                <a:spcPts val="796"/>
              </a:spcBef>
              <a:buNone/>
            </a:pPr>
            <a:r>
              <a:rPr lang="en-US" sz="1591" dirty="0">
                <a:solidFill>
                  <a:schemeClr val="bg2">
                    <a:lumMod val="90000"/>
                    <a:lumOff val="10000"/>
                  </a:schemeClr>
                </a:solidFill>
              </a:rPr>
              <a:t>Multiple form layouts</a:t>
            </a:r>
          </a:p>
          <a:p>
            <a:pPr marL="0" indent="0">
              <a:lnSpc>
                <a:spcPct val="80000"/>
              </a:lnSpc>
              <a:spcBef>
                <a:spcPts val="796"/>
              </a:spcBef>
              <a:buNone/>
            </a:pPr>
            <a:r>
              <a:rPr lang="en-US" sz="1591" dirty="0">
                <a:solidFill>
                  <a:schemeClr val="bg2">
                    <a:lumMod val="90000"/>
                    <a:lumOff val="10000"/>
                  </a:schemeClr>
                </a:solidFill>
              </a:rPr>
              <a:t>External deployment</a:t>
            </a:r>
          </a:p>
          <a:p>
            <a:pPr marL="0" indent="0">
              <a:lnSpc>
                <a:spcPct val="80000"/>
              </a:lnSpc>
              <a:spcBef>
                <a:spcPts val="796"/>
              </a:spcBef>
              <a:buNone/>
            </a:pPr>
            <a:r>
              <a:rPr lang="en-US" sz="1591" dirty="0" err="1">
                <a:solidFill>
                  <a:schemeClr val="bg2">
                    <a:lumMod val="90000"/>
                    <a:lumOff val="10000"/>
                  </a:schemeClr>
                </a:solidFill>
              </a:rPr>
              <a:t>OAuth</a:t>
            </a:r>
            <a:r>
              <a:rPr lang="en-US" sz="1591" dirty="0">
                <a:solidFill>
                  <a:schemeClr val="bg2">
                    <a:lumMod val="90000"/>
                    <a:lumOff val="10000"/>
                  </a:schemeClr>
                </a:solidFill>
              </a:rPr>
              <a:t> brokering</a:t>
            </a:r>
          </a:p>
          <a:p>
            <a:pPr marL="0" indent="0">
              <a:lnSpc>
                <a:spcPct val="80000"/>
              </a:lnSpc>
              <a:spcBef>
                <a:spcPts val="796"/>
              </a:spcBef>
              <a:buNone/>
            </a:pPr>
            <a:r>
              <a:rPr lang="en-US" sz="1591" dirty="0">
                <a:solidFill>
                  <a:schemeClr val="bg2">
                    <a:lumMod val="90000"/>
                    <a:lumOff val="10000"/>
                  </a:schemeClr>
                </a:solidFill>
              </a:rPr>
              <a:t>Auto retry logic</a:t>
            </a:r>
          </a:p>
          <a:p>
            <a:pPr marL="0" indent="0">
              <a:lnSpc>
                <a:spcPct val="80000"/>
              </a:lnSpc>
              <a:spcBef>
                <a:spcPts val="796"/>
              </a:spcBef>
              <a:buNone/>
            </a:pPr>
            <a:r>
              <a:rPr lang="en-US" sz="1591" dirty="0">
                <a:solidFill>
                  <a:schemeClr val="bg2">
                    <a:lumMod val="90000"/>
                    <a:lumOff val="10000"/>
                  </a:schemeClr>
                </a:solidFill>
              </a:rPr>
              <a:t>Custom CSS</a:t>
            </a:r>
          </a:p>
          <a:p>
            <a:pPr marL="0" indent="0">
              <a:lnSpc>
                <a:spcPct val="80000"/>
              </a:lnSpc>
              <a:spcBef>
                <a:spcPts val="796"/>
              </a:spcBef>
              <a:buNone/>
            </a:pPr>
            <a:r>
              <a:rPr lang="en-US" sz="1591" dirty="0">
                <a:solidFill>
                  <a:schemeClr val="bg2">
                    <a:lumMod val="90000"/>
                    <a:lumOff val="10000"/>
                  </a:schemeClr>
                </a:solidFill>
              </a:rPr>
              <a:t>Custom JavaScript</a:t>
            </a:r>
          </a:p>
          <a:p>
            <a:pPr marL="0" indent="0">
              <a:lnSpc>
                <a:spcPct val="80000"/>
              </a:lnSpc>
              <a:spcBef>
                <a:spcPts val="796"/>
              </a:spcBef>
              <a:buNone/>
            </a:pPr>
            <a:r>
              <a:rPr lang="en-US" sz="1591" dirty="0">
                <a:solidFill>
                  <a:schemeClr val="bg2">
                    <a:lumMod val="90000"/>
                    <a:lumOff val="10000"/>
                  </a:schemeClr>
                </a:solidFill>
              </a:rPr>
              <a:t>Provisioning</a:t>
            </a:r>
          </a:p>
        </p:txBody>
      </p:sp>
      <p:sp>
        <p:nvSpPr>
          <p:cNvPr id="6" name="Content Placeholder 2"/>
          <p:cNvSpPr txBox="1">
            <a:spLocks/>
          </p:cNvSpPr>
          <p:nvPr/>
        </p:nvSpPr>
        <p:spPr>
          <a:xfrm>
            <a:off x="10348279" y="3585392"/>
            <a:ext cx="1850726" cy="5037878"/>
          </a:xfrm>
          <a:prstGeom prst="rect">
            <a:avLst/>
          </a:prstGeom>
        </p:spPr>
        <p:txBody>
          <a:bodyPr vert="horz" lIns="111912" tIns="55956" rIns="111912" bIns="55956" rtlCol="0">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713" dirty="0"/>
          </a:p>
        </p:txBody>
      </p:sp>
    </p:spTree>
    <p:extLst>
      <p:ext uri="{BB962C8B-B14F-4D97-AF65-F5344CB8AC3E}">
        <p14:creationId xmlns:p14="http://schemas.microsoft.com/office/powerpoint/2010/main" val="266227584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959707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7" y="2963862"/>
            <a:ext cx="11811000" cy="992188"/>
          </a:xfrm>
        </p:spPr>
        <p:txBody>
          <a:bodyPr/>
          <a:lstStyle/>
          <a:p>
            <a:pPr algn="ctr"/>
            <a:r>
              <a:rPr lang="en-US" sz="6600" dirty="0" smtClean="0"/>
              <a:t>Mobile • Social • Cloud </a:t>
            </a:r>
            <a:r>
              <a:rPr lang="en-US" dirty="0" smtClean="0">
                <a:latin typeface="Wingdings 3" panose="05040102010807070707" pitchFamily="18" charset="2"/>
              </a:rPr>
              <a:t>u</a:t>
            </a:r>
            <a:r>
              <a:rPr lang="en-US" dirty="0" smtClean="0"/>
              <a:t> </a:t>
            </a:r>
            <a:r>
              <a:rPr lang="en-US" sz="6600" dirty="0" smtClean="0"/>
              <a:t>Now</a:t>
            </a:r>
            <a:endParaRPr lang="en-US" sz="6600" dirty="0"/>
          </a:p>
        </p:txBody>
      </p:sp>
    </p:spTree>
    <p:extLst>
      <p:ext uri="{BB962C8B-B14F-4D97-AF65-F5344CB8AC3E}">
        <p14:creationId xmlns:p14="http://schemas.microsoft.com/office/powerpoint/2010/main" val="136897294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Mike Fitzmaurice</External_x0020_Speaker>
    <Session_x0020_Code xmlns="2295e2e7-0eeb-498e-8716-217bb2ee6ee3">SPC014</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Mike Fitzmaurice</Speaker>
    <AverageRating xmlns="http://schemas.microsoft.com/sharepoint/v3">1</AverageRating>
    <RatingCount xmlns="http://schemas.microsoft.com/sharepoint/v3">1</RatingCount>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485B2FC-E4CE-40B2-9843-2E406C7A5A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openxmlformats.org/package/2006/metadata/core-properties"/>
    <ds:schemaRef ds:uri="2295e2e7-0eeb-498e-8716-217bb2ee6ee3"/>
    <ds:schemaRef ds:uri="230e9df3-be65-4c73-a93b-d1236ebd677e"/>
    <ds:schemaRef ds:uri="http://purl.org/dc/elements/1.1/"/>
    <ds:schemaRef ds:uri="http://schemas.microsoft.com/office/2006/documentManagement/types"/>
    <ds:schemaRef ds:uri="http://purl.org/dc/terms/"/>
    <ds:schemaRef ds:uri="http://purl.org/dc/dcmitype/"/>
    <ds:schemaRef ds:uri="http://schemas.microsoft.com/sharepoint/v3"/>
    <ds:schemaRef ds:uri="http://schemas.microsoft.com/office/2006/metadata/properties"/>
    <ds:schemaRef ds:uri="http://www.w3.org/XML/1998/namespace"/>
    <ds:schemaRef ds:uri="http://schemas.microsoft.com/office/infopath/2007/PartnerControls"/>
    <ds:schemaRef ds:uri="032d541b-1b4e-4d91-93c7-b10533c52f7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151</TotalTime>
  <Words>977</Words>
  <Application>Microsoft Office PowerPoint</Application>
  <PresentationFormat>Custom</PresentationFormat>
  <Paragraphs>268</Paragraphs>
  <Slides>27</Slides>
  <Notes>3</Notes>
  <HiddenSlides>0</HiddenSlides>
  <MMClips>0</MMClips>
  <ScaleCrop>false</ScaleCrop>
  <HeadingPairs>
    <vt:vector size="4" baseType="variant">
      <vt:variant>
        <vt:lpstr>Theme</vt:lpstr>
      </vt:variant>
      <vt:variant>
        <vt:i4>4</vt:i4>
      </vt:variant>
      <vt:variant>
        <vt:lpstr>Slide Titles</vt:lpstr>
      </vt:variant>
      <vt:variant>
        <vt:i4>27</vt:i4>
      </vt:variant>
    </vt:vector>
  </HeadingPairs>
  <TitlesOfParts>
    <vt:vector size="31" baseType="lpstr">
      <vt:lpstr>5-30072_SPC2012_Business_Template_16x9</vt:lpstr>
      <vt:lpstr>5-30072_SPC2012_Business_Template_16x9_Light</vt:lpstr>
      <vt:lpstr>1_5-30072_SPC2012_Business_Template_16x9_Light</vt:lpstr>
      <vt:lpstr>SPC2012_Business_Template_16x9</vt:lpstr>
      <vt:lpstr>PowerPoint Presentation</vt:lpstr>
      <vt:lpstr>Nintex: Workflow for Everyone in the SharePoint 2013 Era</vt:lpstr>
      <vt:lpstr>PowerPoint Presentation</vt:lpstr>
      <vt:lpstr>PowerPoint Presentation</vt:lpstr>
      <vt:lpstr>Nintex 2010-Era Features Not in SharePoint 2010 </vt:lpstr>
      <vt:lpstr>Nintex 2010-Era Features Not in SharePoint 2013</vt:lpstr>
      <vt:lpstr>Nintex 2010-Era Features Now in SharePoint 2013</vt:lpstr>
      <vt:lpstr>PowerPoint Presentation</vt:lpstr>
      <vt:lpstr>Mobile • Social • Cloud u Now</vt:lpstr>
      <vt:lpstr>Mobile • Social • Cloud u Now</vt:lpstr>
      <vt:lpstr>Mobile • Social • Cloud u Now</vt:lpstr>
      <vt:lpstr>PowerPoint Presentation</vt:lpstr>
      <vt:lpstr>Mobile • Social • Cloud u Now</vt:lpstr>
      <vt:lpstr>PowerPoint Presentation</vt:lpstr>
      <vt:lpstr>PowerPoint Presentation</vt:lpstr>
      <vt:lpstr>PowerPoint Presentation</vt:lpstr>
      <vt:lpstr>Mobile • Social • Cloud u Now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Action Items</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Nintex: Workflow for Everyone in the SharePoint 2013 Era</dc:title>
  <dc:subject>SharePoint Conference 2012</dc:subject>
  <dc:creator>Mike Fitzmaurice</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21</cp:revision>
  <dcterms:created xsi:type="dcterms:W3CDTF">2012-11-13T17:27:31Z</dcterms:created>
  <dcterms:modified xsi:type="dcterms:W3CDTF">2012-12-07T01:16:23Z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