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3" r:id="rId8"/>
  </p:sldMasterIdLst>
  <p:notesMasterIdLst>
    <p:notesMasterId r:id="rId33"/>
  </p:notesMasterIdLst>
  <p:handoutMasterIdLst>
    <p:handoutMasterId r:id="rId34"/>
  </p:handoutMasterIdLst>
  <p:sldIdLst>
    <p:sldId id="1055" r:id="rId9"/>
    <p:sldId id="1057" r:id="rId10"/>
    <p:sldId id="1058" r:id="rId11"/>
    <p:sldId id="1059" r:id="rId12"/>
    <p:sldId id="1060" r:id="rId13"/>
    <p:sldId id="1061" r:id="rId14"/>
    <p:sldId id="1062" r:id="rId15"/>
    <p:sldId id="1063" r:id="rId16"/>
    <p:sldId id="1064" r:id="rId17"/>
    <p:sldId id="1065" r:id="rId18"/>
    <p:sldId id="1066" r:id="rId19"/>
    <p:sldId id="1067" r:id="rId20"/>
    <p:sldId id="1068" r:id="rId21"/>
    <p:sldId id="1069" r:id="rId22"/>
    <p:sldId id="1070" r:id="rId23"/>
    <p:sldId id="1071" r:id="rId24"/>
    <p:sldId id="1073" r:id="rId25"/>
    <p:sldId id="1074" r:id="rId26"/>
    <p:sldId id="1075" r:id="rId27"/>
    <p:sldId id="1072" r:id="rId28"/>
    <p:sldId id="1076" r:id="rId29"/>
    <p:sldId id="1077" r:id="rId30"/>
    <p:sldId id="1079" r:id="rId31"/>
    <p:sldId id="1078" r:id="rId3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20" d="100"/>
          <a:sy n="120"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7398"/>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473580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86943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917116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003793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1564838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865332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0"/>
          </p:nvPr>
        </p:nvSpPr>
        <p:spPr/>
        <p:txBody>
          <a:bodyPr/>
          <a:lstStyle/>
          <a:p>
            <a:fld id="{6AB5685A-4A8E-4AD1-AD46-1F4EA95C6D30}"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MGXFY13</a:t>
            </a:r>
          </a:p>
          <a:p>
            <a:endParaRPr lang="en-US" dirty="0">
              <a:solidFill>
                <a:prstClr val="black"/>
              </a:solidFill>
            </a:endParaRPr>
          </a:p>
        </p:txBody>
      </p:sp>
    </p:spTree>
    <p:extLst>
      <p:ext uri="{BB962C8B-B14F-4D97-AF65-F5344CB8AC3E}">
        <p14:creationId xmlns:p14="http://schemas.microsoft.com/office/powerpoint/2010/main" val="250375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0"/>
          </p:nvPr>
        </p:nvSpPr>
        <p:spPr/>
        <p:txBody>
          <a:bodyPr/>
          <a:lstStyle/>
          <a:p>
            <a:fld id="{6AB5685A-4A8E-4AD1-AD46-1F4EA95C6D30}"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MGXFY13</a:t>
            </a:r>
          </a:p>
          <a:p>
            <a:endParaRPr lang="en-US" dirty="0">
              <a:solidFill>
                <a:prstClr val="black"/>
              </a:solidFill>
            </a:endParaRPr>
          </a:p>
        </p:txBody>
      </p:sp>
    </p:spTree>
    <p:extLst>
      <p:ext uri="{BB962C8B-B14F-4D97-AF65-F5344CB8AC3E}">
        <p14:creationId xmlns:p14="http://schemas.microsoft.com/office/powerpoint/2010/main" val="250375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0"/>
          </p:nvPr>
        </p:nvSpPr>
        <p:spPr/>
        <p:txBody>
          <a:bodyPr/>
          <a:lstStyle/>
          <a:p>
            <a:fld id="{6AB5685A-4A8E-4AD1-AD46-1F4EA95C6D30}"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smtClean="0">
                <a:solidFill>
                  <a:prstClr val="black"/>
                </a:solidFill>
              </a:rPr>
              <a:t>MGXFY13</a:t>
            </a:r>
          </a:p>
          <a:p>
            <a:endParaRPr lang="en-US" dirty="0">
              <a:solidFill>
                <a:prstClr val="black"/>
              </a:solidFill>
            </a:endParaRPr>
          </a:p>
        </p:txBody>
      </p:sp>
    </p:spTree>
    <p:extLst>
      <p:ext uri="{BB962C8B-B14F-4D97-AF65-F5344CB8AC3E}">
        <p14:creationId xmlns:p14="http://schemas.microsoft.com/office/powerpoint/2010/main" val="250375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625360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576537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609217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5011508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81985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4657846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46277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8122156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0948830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7269684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5684072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3223229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9392892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0760359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5406053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9344669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4517103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448606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763150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5060715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7343947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824493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473163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50340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1657995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03338351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36576"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8254593"/>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36576"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527903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3214871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406908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1626567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12176274"/>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36308349"/>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5169031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66688930"/>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32915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7297791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474" t="2554" b="36337"/>
          <a:stretch/>
        </p:blipFill>
        <p:spPr bwMode="auto">
          <a:xfrm>
            <a:off x="-1620" y="-1"/>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75862" y="573080"/>
            <a:ext cx="10962498" cy="621529"/>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ga-IE" smtClean="0"/>
              <a:t>Click to edit Master title style</a:t>
            </a:r>
            <a:endParaRPr lang="en-US" dirty="0"/>
          </a:p>
        </p:txBody>
      </p:sp>
      <p:sp>
        <p:nvSpPr>
          <p:cNvPr id="8" name="Rectangle 7"/>
          <p:cNvSpPr/>
          <p:nvPr/>
        </p:nvSpPr>
        <p:spPr bwMode="gray">
          <a:xfrm flipV="1">
            <a:off x="620369" y="6605940"/>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46634" rIns="93260" bIns="46634" rtlCol="0" anchor="ctr"/>
          <a:lstStyle/>
          <a:p>
            <a:pPr algn="ctr"/>
            <a:endParaRPr lang="en-US">
              <a:solidFill>
                <a:srgbClr val="FFFFFF"/>
              </a:solidFill>
            </a:endParaRPr>
          </a:p>
        </p:txBody>
      </p:sp>
      <p:sp>
        <p:nvSpPr>
          <p:cNvPr id="7" name="Rectangle 6"/>
          <p:cNvSpPr/>
          <p:nvPr/>
        </p:nvSpPr>
        <p:spPr bwMode="gray">
          <a:xfrm>
            <a:off x="1" y="1241258"/>
            <a:ext cx="11816108"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46634" rIns="93260" bIns="46634" rtlCol="0" anchor="ctr"/>
          <a:lstStyle/>
          <a:p>
            <a:pPr algn="ctr"/>
            <a:endParaRPr lang="en-US">
              <a:solidFill>
                <a:srgbClr val="FFFFFF"/>
              </a:solidFill>
            </a:endParaRPr>
          </a:p>
        </p:txBody>
      </p:sp>
      <p:sp>
        <p:nvSpPr>
          <p:cNvPr id="9" name="Text Placeholder 4"/>
          <p:cNvSpPr>
            <a:spLocks noGrp="1"/>
          </p:cNvSpPr>
          <p:nvPr>
            <p:ph type="body" sz="quarter" idx="10"/>
          </p:nvPr>
        </p:nvSpPr>
        <p:spPr>
          <a:xfrm>
            <a:off x="775862" y="1554346"/>
            <a:ext cx="10962499" cy="1945148"/>
          </a:xfrm>
        </p:spPr>
        <p:txBody>
          <a:bodyPr/>
          <a:lstStyle>
            <a:lvl1pPr marL="414508" indent="-414508">
              <a:defRPr sz="2900">
                <a:gradFill>
                  <a:gsLst>
                    <a:gs pos="0">
                      <a:schemeClr val="tx1"/>
                    </a:gs>
                    <a:gs pos="86000">
                      <a:schemeClr val="tx1"/>
                    </a:gs>
                  </a:gsLst>
                  <a:lin ang="5400000" scaled="0"/>
                </a:gradFill>
                <a:latin typeface="+mn-lt"/>
              </a:defRPr>
            </a:lvl1pPr>
            <a:lvl2pPr>
              <a:defRPr sz="2400">
                <a:gradFill>
                  <a:gsLst>
                    <a:gs pos="0">
                      <a:schemeClr val="tx1"/>
                    </a:gs>
                    <a:gs pos="86000">
                      <a:schemeClr val="tx1"/>
                    </a:gs>
                  </a:gsLst>
                  <a:lin ang="5400000" scaled="0"/>
                </a:gradFill>
                <a:latin typeface="+mn-lt"/>
              </a:defRPr>
            </a:lvl2pPr>
            <a:lvl3pPr marL="1228955" indent="-356221">
              <a:defRPr sz="2000">
                <a:gradFill>
                  <a:gsLst>
                    <a:gs pos="0">
                      <a:schemeClr val="tx1"/>
                    </a:gs>
                    <a:gs pos="86000">
                      <a:schemeClr val="tx1"/>
                    </a:gs>
                  </a:gsLst>
                  <a:lin ang="5400000" scaled="0"/>
                </a:gradFill>
                <a:latin typeface="+mn-lt"/>
              </a:defRPr>
            </a:lvl3pPr>
            <a:lvl4pPr marL="1568981" indent="-284975">
              <a:defRPr sz="1800">
                <a:gradFill>
                  <a:gsLst>
                    <a:gs pos="0">
                      <a:schemeClr val="tx1"/>
                    </a:gs>
                    <a:gs pos="86000">
                      <a:schemeClr val="tx1"/>
                    </a:gs>
                  </a:gsLst>
                  <a:lin ang="5400000" scaled="0"/>
                </a:gradFill>
                <a:latin typeface="+mn-lt"/>
              </a:defRPr>
            </a:lvl4pPr>
            <a:lvl5pPr marL="1925196" indent="-288213">
              <a:defRPr sz="1800">
                <a:gradFill>
                  <a:gsLst>
                    <a:gs pos="0">
                      <a:schemeClr val="tx1"/>
                    </a:gs>
                    <a:gs pos="86000">
                      <a:schemeClr val="tx1"/>
                    </a:gs>
                  </a:gsLst>
                  <a:lin ang="5400000" scaled="0"/>
                </a:gradFill>
                <a:latin typeface="+mn-lt"/>
              </a:defRPr>
            </a:lvl5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dirty="0"/>
          </a:p>
        </p:txBody>
      </p:sp>
    </p:spTree>
    <p:extLst>
      <p:ext uri="{BB962C8B-B14F-4D97-AF65-F5344CB8AC3E}">
        <p14:creationId xmlns:p14="http://schemas.microsoft.com/office/powerpoint/2010/main" val="1677740351"/>
      </p:ext>
    </p:extLst>
  </p:cSld>
  <p:clrMapOvr>
    <a:masterClrMapping/>
  </p:clrMapOvr>
  <p:transition spd="slow">
    <p:wipe dir="r"/>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1_Demo, Video etc. &quot;special&quot; slides">
    <p:spTree>
      <p:nvGrpSpPr>
        <p:cNvPr id="1" name=""/>
        <p:cNvGrpSpPr/>
        <p:nvPr/>
      </p:nvGrpSpPr>
      <p:grpSpPr>
        <a:xfrm>
          <a:off x="0" y="0"/>
          <a:ext cx="0" cy="0"/>
          <a:chOff x="0" y="0"/>
          <a:chExt cx="0" cy="0"/>
        </a:xfrm>
      </p:grpSpPr>
      <p:sp>
        <p:nvSpPr>
          <p:cNvPr id="14" name="Rectangle 13"/>
          <p:cNvSpPr/>
          <p:nvPr/>
        </p:nvSpPr>
        <p:spPr bwMode="hidden">
          <a:xfrm rot="5400000" flipV="1">
            <a:off x="9010057" y="4017496"/>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46634" rIns="93260" bIns="46634" rtlCol="0" anchor="ctr"/>
          <a:lstStyle/>
          <a:p>
            <a:pPr algn="ctr"/>
            <a:endParaRPr lang="en-US">
              <a:solidFill>
                <a:srgbClr val="FFFFFF"/>
              </a:solidFill>
            </a:endParaRPr>
          </a:p>
        </p:txBody>
      </p:sp>
      <p:pic>
        <p:nvPicPr>
          <p:cNvPr id="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474" t="2554" b="36337"/>
          <a:stretch/>
        </p:blipFill>
        <p:spPr bwMode="auto">
          <a:xfrm>
            <a:off x="-1620" y="-1"/>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bwMode="hidden">
          <a:xfrm>
            <a:off x="11524554" y="3586902"/>
            <a:ext cx="612267" cy="3019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4" rIns="93260" bIns="46634" numCol="1" spcCol="0" rtlCol="0" fromWordArt="0" anchor="ctr" anchorCtr="0" forceAA="0" compatLnSpc="1">
            <a:prstTxWarp prst="textNoShape">
              <a:avLst/>
            </a:prstTxWarp>
            <a:noAutofit/>
          </a:bodyPr>
          <a:lstStyle/>
          <a:p>
            <a:pPr algn="ctr"/>
            <a:endParaRPr lang="en-US" sz="2400" dirty="0">
              <a:gradFill>
                <a:gsLst>
                  <a:gs pos="0">
                    <a:srgbClr val="505050"/>
                  </a:gs>
                  <a:gs pos="86000">
                    <a:srgbClr val="505050"/>
                  </a:gs>
                </a:gsLst>
                <a:lin ang="5400000" scaled="0"/>
              </a:gradFill>
              <a:latin typeface="Segoe UI Light" pitchFamily="34" charset="0"/>
            </a:endParaRPr>
          </a:p>
        </p:txBody>
      </p:sp>
      <p:sp>
        <p:nvSpPr>
          <p:cNvPr id="11" name="Rectangle 10"/>
          <p:cNvSpPr/>
          <p:nvPr/>
        </p:nvSpPr>
        <p:spPr bwMode="gray">
          <a:xfrm>
            <a:off x="620365" y="3772805"/>
            <a:ext cx="11195743" cy="266474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46634" rIns="93260" bIns="46634" rtlCol="0" anchor="ctr"/>
          <a:lstStyle/>
          <a:p>
            <a:pPr algn="ctr"/>
            <a:endParaRPr lang="en-US">
              <a:solidFill>
                <a:srgbClr val="FFFFFF"/>
              </a:solidFill>
            </a:endParaRPr>
          </a:p>
        </p:txBody>
      </p:sp>
      <p:sp>
        <p:nvSpPr>
          <p:cNvPr id="3" name="Subtitle 2"/>
          <p:cNvSpPr>
            <a:spLocks noGrp="1"/>
          </p:cNvSpPr>
          <p:nvPr>
            <p:ph type="subTitle" idx="1"/>
          </p:nvPr>
        </p:nvSpPr>
        <p:spPr>
          <a:xfrm>
            <a:off x="1022809" y="4078228"/>
            <a:ext cx="9512819" cy="470856"/>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mn-lt"/>
              </a:defRPr>
            </a:lvl1pPr>
            <a:lvl2pPr marL="466305" indent="0" algn="ctr">
              <a:buNone/>
              <a:defRPr>
                <a:solidFill>
                  <a:schemeClr val="tx1">
                    <a:tint val="75000"/>
                  </a:schemeClr>
                </a:solidFill>
              </a:defRPr>
            </a:lvl2pPr>
            <a:lvl3pPr marL="932610" indent="0" algn="ctr">
              <a:buNone/>
              <a:defRPr>
                <a:solidFill>
                  <a:schemeClr val="tx1">
                    <a:tint val="75000"/>
                  </a:schemeClr>
                </a:solidFill>
              </a:defRPr>
            </a:lvl3pPr>
            <a:lvl4pPr marL="1398914" indent="0" algn="ctr">
              <a:buNone/>
              <a:defRPr>
                <a:solidFill>
                  <a:schemeClr val="tx1">
                    <a:tint val="75000"/>
                  </a:schemeClr>
                </a:solidFill>
              </a:defRPr>
            </a:lvl4pPr>
            <a:lvl5pPr marL="1865213" indent="0" algn="ctr">
              <a:buNone/>
              <a:defRPr>
                <a:solidFill>
                  <a:schemeClr val="tx1">
                    <a:tint val="75000"/>
                  </a:schemeClr>
                </a:solidFill>
              </a:defRPr>
            </a:lvl5pPr>
            <a:lvl6pPr marL="2331518" indent="0" algn="ctr">
              <a:buNone/>
              <a:defRPr>
                <a:solidFill>
                  <a:schemeClr val="tx1">
                    <a:tint val="75000"/>
                  </a:schemeClr>
                </a:solidFill>
              </a:defRPr>
            </a:lvl6pPr>
            <a:lvl7pPr marL="2797822" indent="0" algn="ctr">
              <a:buNone/>
              <a:defRPr>
                <a:solidFill>
                  <a:schemeClr val="tx1">
                    <a:tint val="75000"/>
                  </a:schemeClr>
                </a:solidFill>
              </a:defRPr>
            </a:lvl7pPr>
            <a:lvl8pPr marL="3264123" indent="0" algn="ctr">
              <a:buNone/>
              <a:defRPr>
                <a:solidFill>
                  <a:schemeClr val="tx1">
                    <a:tint val="75000"/>
                  </a:schemeClr>
                </a:solidFill>
              </a:defRPr>
            </a:lvl8pPr>
            <a:lvl9pPr marL="3730429" indent="0" algn="ctr">
              <a:buNone/>
              <a:defRPr>
                <a:solidFill>
                  <a:schemeClr val="tx1">
                    <a:tint val="75000"/>
                  </a:schemeClr>
                </a:solidFill>
              </a:defRPr>
            </a:lvl9pPr>
          </a:lstStyle>
          <a:p>
            <a:r>
              <a:rPr lang="ga-IE" smtClean="0"/>
              <a:t>Click to edit Master subtitle style</a:t>
            </a:r>
            <a:endParaRPr lang="en-US" dirty="0"/>
          </a:p>
        </p:txBody>
      </p:sp>
      <p:sp>
        <p:nvSpPr>
          <p:cNvPr id="16" name="Rectangle 15"/>
          <p:cNvSpPr/>
          <p:nvPr/>
        </p:nvSpPr>
        <p:spPr bwMode="gray">
          <a:xfrm flipV="1">
            <a:off x="620369" y="6605940"/>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46634" rIns="93260" bIns="46634" rtlCol="0" anchor="ctr"/>
          <a:lstStyle/>
          <a:p>
            <a:pPr algn="ctr"/>
            <a:endParaRPr lang="en-US">
              <a:solidFill>
                <a:srgbClr val="FFFFFF"/>
              </a:solidFill>
            </a:endParaRPr>
          </a:p>
        </p:txBody>
      </p:sp>
      <p:sp>
        <p:nvSpPr>
          <p:cNvPr id="17" name="Rectangle 16"/>
          <p:cNvSpPr/>
          <p:nvPr/>
        </p:nvSpPr>
        <p:spPr bwMode="hidden">
          <a:xfrm>
            <a:off x="11816117" y="6508794"/>
            <a:ext cx="620367"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4" rIns="93260" bIns="46634" numCol="1" spcCol="0" rtlCol="0" fromWordArt="0" anchor="ctr" anchorCtr="0" forceAA="0" compatLnSpc="1">
            <a:prstTxWarp prst="textNoShape">
              <a:avLst/>
            </a:prstTxWarp>
            <a:noAutofit/>
          </a:bodyPr>
          <a:lstStyle/>
          <a:p>
            <a:pPr algn="ctr"/>
            <a:endParaRPr lang="en-US" sz="2400" dirty="0">
              <a:gradFill>
                <a:gsLst>
                  <a:gs pos="0">
                    <a:srgbClr val="505050"/>
                  </a:gs>
                  <a:gs pos="86000">
                    <a:srgbClr val="505050"/>
                  </a:gs>
                </a:gsLst>
                <a:lin ang="5400000" scaled="0"/>
              </a:gradFill>
              <a:latin typeface="Segoe UI Light" pitchFamily="34" charset="0"/>
            </a:endParaRPr>
          </a:p>
        </p:txBody>
      </p:sp>
      <p:sp>
        <p:nvSpPr>
          <p:cNvPr id="18" name="Rectangle 17"/>
          <p:cNvSpPr/>
          <p:nvPr/>
        </p:nvSpPr>
        <p:spPr bwMode="gray">
          <a:xfrm>
            <a:off x="1" y="3586896"/>
            <a:ext cx="11816108"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46634" rIns="93260" bIns="46634" rtlCol="0" anchor="ctr"/>
          <a:lstStyle/>
          <a:p>
            <a:pPr algn="ctr"/>
            <a:endParaRPr lang="en-US">
              <a:solidFill>
                <a:srgbClr val="FFFFFF"/>
              </a:solidFill>
            </a:endParaRPr>
          </a:p>
        </p:txBody>
      </p:sp>
      <p:sp>
        <p:nvSpPr>
          <p:cNvPr id="19" name="Rectangle 18"/>
          <p:cNvSpPr/>
          <p:nvPr/>
        </p:nvSpPr>
        <p:spPr bwMode="hidden">
          <a:xfrm>
            <a:off x="10599681" y="2345639"/>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4" rIns="93260" bIns="46634" numCol="1" spcCol="0" rtlCol="0" fromWordArt="0" anchor="ctr" anchorCtr="0" forceAA="0" compatLnSpc="1">
            <a:prstTxWarp prst="textNoShape">
              <a:avLst/>
            </a:prstTxWarp>
            <a:noAutofit/>
          </a:bodyPr>
          <a:lstStyle/>
          <a:p>
            <a:pPr algn="ctr"/>
            <a:endParaRPr lang="en-US" sz="2400" dirty="0">
              <a:gradFill>
                <a:gsLst>
                  <a:gs pos="0">
                    <a:srgbClr val="505050"/>
                  </a:gs>
                  <a:gs pos="86000">
                    <a:srgbClr val="505050"/>
                  </a:gs>
                </a:gsLst>
                <a:lin ang="5400000" scaled="0"/>
              </a:gradFill>
              <a:latin typeface="Segoe UI Light" pitchFamily="34" charset="0"/>
            </a:endParaRPr>
          </a:p>
        </p:txBody>
      </p:sp>
      <p:sp>
        <p:nvSpPr>
          <p:cNvPr id="20" name="Rectangle 19"/>
          <p:cNvSpPr/>
          <p:nvPr/>
        </p:nvSpPr>
        <p:spPr bwMode="hidden">
          <a:xfrm>
            <a:off x="11816111" y="3109387"/>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4" rIns="93260" bIns="46634" numCol="1" spcCol="0" rtlCol="0" fromWordArt="0" anchor="ctr" anchorCtr="0" forceAA="0" compatLnSpc="1">
            <a:prstTxWarp prst="textNoShape">
              <a:avLst/>
            </a:prstTxWarp>
            <a:noAutofit/>
          </a:bodyPr>
          <a:lstStyle/>
          <a:p>
            <a:pPr algn="ctr"/>
            <a:endParaRPr lang="en-US" sz="2400" dirty="0">
              <a:gradFill>
                <a:gsLst>
                  <a:gs pos="0">
                    <a:srgbClr val="505050"/>
                  </a:gs>
                  <a:gs pos="86000">
                    <a:srgbClr val="505050"/>
                  </a:gs>
                </a:gsLst>
                <a:lin ang="5400000" scaled="0"/>
              </a:gradFill>
              <a:latin typeface="Segoe UI Light" pitchFamily="34" charset="0"/>
            </a:endParaRPr>
          </a:p>
        </p:txBody>
      </p:sp>
      <p:sp>
        <p:nvSpPr>
          <p:cNvPr id="21" name="Rectangle 20"/>
          <p:cNvSpPr/>
          <p:nvPr/>
        </p:nvSpPr>
        <p:spPr bwMode="hidden">
          <a:xfrm>
            <a:off x="11232198" y="6652575"/>
            <a:ext cx="1204277"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4" rIns="93260" bIns="46634" numCol="1" spcCol="0" rtlCol="0" fromWordArt="0" anchor="ctr" anchorCtr="0" forceAA="0" compatLnSpc="1">
            <a:prstTxWarp prst="textNoShape">
              <a:avLst/>
            </a:prstTxWarp>
            <a:noAutofit/>
          </a:bodyPr>
          <a:lstStyle/>
          <a:p>
            <a:pPr algn="ctr"/>
            <a:endParaRPr lang="en-US" sz="2400" dirty="0">
              <a:gradFill>
                <a:gsLst>
                  <a:gs pos="0">
                    <a:srgbClr val="505050"/>
                  </a:gs>
                  <a:gs pos="86000">
                    <a:srgbClr val="505050"/>
                  </a:gs>
                </a:gsLst>
                <a:lin ang="5400000" scaled="0"/>
              </a:gradFill>
              <a:latin typeface="Segoe UI Light" pitchFamily="34" charset="0"/>
            </a:endParaRPr>
          </a:p>
        </p:txBody>
      </p:sp>
      <p:sp>
        <p:nvSpPr>
          <p:cNvPr id="23" name="Rectangle 22"/>
          <p:cNvSpPr/>
          <p:nvPr/>
        </p:nvSpPr>
        <p:spPr bwMode="hidden">
          <a:xfrm>
            <a:off x="11483410" y="0"/>
            <a:ext cx="536465"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4" rIns="93260" bIns="46634" numCol="1" spcCol="0" rtlCol="0" fromWordArt="0" anchor="ctr" anchorCtr="0" forceAA="0" compatLnSpc="1">
            <a:prstTxWarp prst="textNoShape">
              <a:avLst/>
            </a:prstTxWarp>
            <a:noAutofit/>
          </a:bodyPr>
          <a:lstStyle/>
          <a:p>
            <a:pPr algn="ctr"/>
            <a:endParaRPr lang="en-US" sz="2400" dirty="0">
              <a:gradFill>
                <a:gsLst>
                  <a:gs pos="0">
                    <a:srgbClr val="505050"/>
                  </a:gs>
                  <a:gs pos="86000">
                    <a:srgbClr val="505050"/>
                  </a:gs>
                </a:gsLst>
                <a:lin ang="5400000" scaled="0"/>
              </a:gradFill>
              <a:latin typeface="Segoe UI Light" pitchFamily="34" charset="0"/>
            </a:endParaRPr>
          </a:p>
        </p:txBody>
      </p:sp>
      <p:sp>
        <p:nvSpPr>
          <p:cNvPr id="2" name="Title 1"/>
          <p:cNvSpPr>
            <a:spLocks noGrp="1"/>
          </p:cNvSpPr>
          <p:nvPr>
            <p:ph type="ctrTitle"/>
          </p:nvPr>
        </p:nvSpPr>
        <p:spPr>
          <a:xfrm>
            <a:off x="1022801" y="699712"/>
            <a:ext cx="10793309" cy="1553823"/>
          </a:xfrm>
        </p:spPr>
        <p:txBody>
          <a:bodyPr anchor="ctr" anchorCtr="0">
            <a:noAutofit/>
          </a:bodyPr>
          <a:lstStyle>
            <a:lvl1pPr>
              <a:lnSpc>
                <a:spcPct val="90000"/>
              </a:lnSpc>
              <a:defRPr sz="4900" baseline="0">
                <a:gradFill flip="none" rotWithShape="1">
                  <a:gsLst>
                    <a:gs pos="0">
                      <a:schemeClr val="tx1"/>
                    </a:gs>
                    <a:gs pos="86000">
                      <a:schemeClr val="tx1"/>
                    </a:gs>
                  </a:gsLst>
                  <a:lin ang="5400000" scaled="0"/>
                  <a:tileRect/>
                </a:gradFill>
                <a:latin typeface="+mj-lt"/>
              </a:defRPr>
            </a:lvl1pPr>
          </a:lstStyle>
          <a:p>
            <a:r>
              <a:rPr lang="ga-IE" smtClean="0"/>
              <a:t>Click to edit Master title style</a:t>
            </a:r>
            <a:endParaRPr lang="en-US" dirty="0"/>
          </a:p>
        </p:txBody>
      </p:sp>
      <p:sp>
        <p:nvSpPr>
          <p:cNvPr id="7" name="Text Placeholder 6"/>
          <p:cNvSpPr>
            <a:spLocks noGrp="1"/>
          </p:cNvSpPr>
          <p:nvPr>
            <p:ph type="body" sz="quarter" idx="10" hasCustomPrompt="1"/>
          </p:nvPr>
        </p:nvSpPr>
        <p:spPr>
          <a:xfrm>
            <a:off x="1022801" y="2386569"/>
            <a:ext cx="10794929" cy="1406089"/>
          </a:xfrm>
        </p:spPr>
        <p:txBody>
          <a:bodyPr anchor="b" anchorCtr="0">
            <a:noAutofit/>
            <a:scene3d>
              <a:camera prst="orthographicFront"/>
              <a:lightRig rig="flat" dir="t"/>
            </a:scene3d>
            <a:sp3d>
              <a:contourClr>
                <a:schemeClr val="bg2"/>
              </a:contourClr>
            </a:sp3d>
          </a:bodyPr>
          <a:lstStyle>
            <a:lvl1pPr marL="0" indent="0" algn="r">
              <a:buFont typeface="Arial" pitchFamily="34" charset="0"/>
              <a:buNone/>
              <a:defRPr kumimoji="0" lang="en-US" sz="10200" b="0" i="0" u="none" strike="noStrike" kern="1200" cap="none" spc="612" normalizeH="0" baseline="0" noProof="0" dirty="0" smtClean="0">
                <a:ln w="31750">
                  <a:noFill/>
                </a:ln>
                <a:gradFill>
                  <a:gsLst>
                    <a:gs pos="37000">
                      <a:schemeClr val="bg2"/>
                    </a:gs>
                    <a:gs pos="99000">
                      <a:schemeClr val="bg2"/>
                    </a:gs>
                  </a:gsLst>
                  <a:lin ang="540000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4690569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 presetClass="entr" presetSubtype="0" fill="hold" grpId="1" nodeType="withEffect">
                                  <p:stCondLst>
                                    <p:cond delay="450"/>
                                  </p:stCondLst>
                                  <p:childTnLst>
                                    <p:set>
                                      <p:cBhvr>
                                        <p:cTn id="10" dur="1" fill="hold">
                                          <p:stCondLst>
                                            <p:cond delay="0"/>
                                          </p:stCondLst>
                                        </p:cTn>
                                        <p:tgtEl>
                                          <p:spTgt spid="14"/>
                                        </p:tgtEl>
                                        <p:attrNameLst>
                                          <p:attrName>style.visibility</p:attrName>
                                        </p:attrNameLst>
                                      </p:cBhvr>
                                      <p:to>
                                        <p:strVal val="visible"/>
                                      </p:to>
                                    </p:set>
                                  </p:childTnLst>
                                </p:cTn>
                              </p:par>
                              <p:par>
                                <p:cTn id="11" presetID="42" presetClass="path" presetSubtype="0" fill="hold" grpId="0" nodeType="withEffect">
                                  <p:stCondLst>
                                    <p:cond delay="450"/>
                                  </p:stCondLst>
                                  <p:childTnLst>
                                    <p:animMotion origin="layout" path="M 3.52849E-6 -0.71968 L 3.52849E-6 0.97106 " pathEditMode="relative" rAng="0" ptsTypes="AA">
                                      <p:cBhvr>
                                        <p:cTn id="12" dur="750" fill="hold"/>
                                        <p:tgtEl>
                                          <p:spTgt spid="14"/>
                                        </p:tgtEl>
                                        <p:attrNameLst>
                                          <p:attrName>ppt_x</p:attrName>
                                          <p:attrName>ppt_y</p:attrName>
                                        </p:attrNameLst>
                                      </p:cBhvr>
                                      <p:rCtr x="0" y="84537"/>
                                    </p:animMotion>
                                  </p:childTnLst>
                                </p:cTn>
                              </p:par>
                              <p:par>
                                <p:cTn id="13" presetID="2" presetClass="entr" presetSubtype="2" decel="100000" fill="hold" grpId="0" nodeType="withEffect">
                                  <p:stCondLst>
                                    <p:cond delay="8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1+#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1" presetClass="exit"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par>
                                <p:cTn id="19" presetID="10" presetClass="entr" presetSubtype="0"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750"/>
                                        <p:tgtEl>
                                          <p:spTgt spid="3"/>
                                        </p:tgtEl>
                                      </p:cBhvr>
                                    </p:animEffect>
                                  </p:childTnLst>
                                </p:cTn>
                              </p:par>
                              <p:par>
                                <p:cTn id="25" presetID="2" presetClass="entr" presetSubtype="8" decel="10000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800" fill="hold"/>
                                        <p:tgtEl>
                                          <p:spTgt spid="7"/>
                                        </p:tgtEl>
                                        <p:attrNameLst>
                                          <p:attrName>ppt_x</p:attrName>
                                        </p:attrNameLst>
                                      </p:cBhvr>
                                      <p:tavLst>
                                        <p:tav tm="0">
                                          <p:val>
                                            <p:strVal val="0-#ppt_w/2"/>
                                          </p:val>
                                        </p:tav>
                                        <p:tav tm="100000">
                                          <p:val>
                                            <p:strVal val="#ppt_x"/>
                                          </p:val>
                                        </p:tav>
                                      </p:tavLst>
                                    </p:anim>
                                    <p:anim calcmode="lin" valueType="num">
                                      <p:cBhvr additive="base">
                                        <p:cTn id="28" dur="800" fill="hold"/>
                                        <p:tgtEl>
                                          <p:spTgt spid="7"/>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1" grpId="0" animBg="1"/>
      <p:bldP spid="3" grpId="0">
        <p:tmplLst>
          <p:tmpl>
            <p:tnLst>
              <p:par>
                <p:cTn presetID="10" presetClass="entr" presetSubtype="0" fill="hold" nodeType="withEffect">
                  <p:stCondLst>
                    <p:cond delay="75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16" grpId="0" animBg="1"/>
      <p:bldP spid="18" grpId="0" animBg="1"/>
      <p:bldP spid="2" grpId="0"/>
      <p:bldP spid="7" grpId="0">
        <p:tmplLst>
          <p:tmpl>
            <p:tnLst>
              <p:par>
                <p:cTn presetID="2" presetClass="entr" presetSubtype="8"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800" fill="hold"/>
                        <p:tgtEl>
                          <p:spTgt spid="7"/>
                        </p:tgtEl>
                        <p:attrNameLst>
                          <p:attrName>ppt_x</p:attrName>
                        </p:attrNameLst>
                      </p:cBhvr>
                      <p:tavLst>
                        <p:tav tm="0">
                          <p:val>
                            <p:strVal val="0-#ppt_w/2"/>
                          </p:val>
                        </p:tav>
                        <p:tav tm="100000">
                          <p:val>
                            <p:strVal val="#ppt_x"/>
                          </p:val>
                        </p:tav>
                      </p:tavLst>
                    </p:anim>
                    <p:anim calcmode="lin" valueType="num">
                      <p:cBhvr additive="base">
                        <p:cTn dur="80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1930811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5798041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5415225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7949018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759228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56447790"/>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1660679"/>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29183330"/>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0428889"/>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0491428"/>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155394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6" Type="http://schemas.openxmlformats.org/officeDocument/2006/relationships/image" Target="../media/image7.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theme" Target="../theme/theme4.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image" Target="../media/image7.png"/><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theme" Target="../theme/theme5.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7837124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65087983"/>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95651787"/>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 id="2147484247" r:id="rId4"/>
    <p:sldLayoutId id="2147484248" r:id="rId5"/>
    <p:sldLayoutId id="2147484249" r:id="rId6"/>
    <p:sldLayoutId id="2147484250" r:id="rId7"/>
    <p:sldLayoutId id="2147484251" r:id="rId8"/>
    <p:sldLayoutId id="2147484252" r:id="rId9"/>
    <p:sldLayoutId id="2147484253"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6.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3" Type="http://schemas.openxmlformats.org/officeDocument/2006/relationships/hyperlink" Target="http://projectbotticelli.com/video?pk_campaign=pb2012spcppta" TargetMode="External"/><Relationship Id="rId2" Type="http://schemas.openxmlformats.org/officeDocument/2006/relationships/hyperlink" Target="http://projectbotticelli.com/index.php?pk_campaign=pb2012spcppta" TargetMode="External"/><Relationship Id="rId1" Type="http://schemas.openxmlformats.org/officeDocument/2006/relationships/slideLayout" Target="../slideLayouts/slideLayout16.xml"/><Relationship Id="rId6" Type="http://schemas.openxmlformats.org/officeDocument/2006/relationships/hyperlink" Target="http://rafal.net/?pk_campaign=pb2012spcppta" TargetMode="External"/><Relationship Id="rId5" Type="http://schemas.openxmlformats.org/officeDocument/2006/relationships/hyperlink" Target="http://projectbotticelli.com/business-intelligence?pk_campaign=pb2012spcppta" TargetMode="External"/><Relationship Id="rId4" Type="http://schemas.openxmlformats.org/officeDocument/2006/relationships/hyperlink" Target="http://projectbotticelli.com/ppt?pk_campaign=pb2012spcppta"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myspc.sharepointconference.com/" TargetMode="External"/><Relationship Id="rId1" Type="http://schemas.openxmlformats.org/officeDocument/2006/relationships/slideLayout" Target="../slideLayouts/slideLayout79.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projectbotticelli.com?pk_campaign=pb2012spcpptalogo"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3" Type="http://schemas.openxmlformats.org/officeDocument/2006/relationships/hyperlink" Target="http://projectbotticelli.com/sqlbi?pk_campaign=pb2012spcppta" TargetMode="External"/><Relationship Id="rId7" Type="http://schemas.openxmlformats.org/officeDocument/2006/relationships/hyperlink" Target="http://projectbotticelli.com/index.php?pk_campaign=pb2012spcppta" TargetMode="External"/><Relationship Id="rId2" Type="http://schemas.openxmlformats.org/officeDocument/2006/relationships/image" Target="../media/image10.jpg"/><Relationship Id="rId1" Type="http://schemas.openxmlformats.org/officeDocument/2006/relationships/slideLayout" Target="../slideLayouts/slideLayout65.xml"/><Relationship Id="rId6" Type="http://schemas.openxmlformats.org/officeDocument/2006/relationships/hyperlink" Target="http://projectbotticelli.com/datamining?pk_campaign=pb2012spcppta" TargetMode="External"/><Relationship Id="rId5" Type="http://schemas.openxmlformats.org/officeDocument/2006/relationships/hyperlink" Target="http://projectbotticelli.com/mdx?pk_campaign=pb2012spcppta" TargetMode="External"/><Relationship Id="rId4" Type="http://schemas.openxmlformats.org/officeDocument/2006/relationships/hyperlink" Target="http://projectbotticelli.com/dax?pk_campaign=pb2012spcppta"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microsoft.com/office/2007/relationships/hdphoto" Target="../media/hdphoto2.wdp"/><Relationship Id="rId5" Type="http://schemas.openxmlformats.org/officeDocument/2006/relationships/image" Target="../media/image13.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smtClean="0"/>
              <a:t>Microsoft BI Platform</a:t>
            </a:r>
            <a:endParaRPr lang="en-IE" noProof="0"/>
          </a:p>
        </p:txBody>
      </p:sp>
      <p:sp>
        <p:nvSpPr>
          <p:cNvPr id="65" name="Rectangle 64"/>
          <p:cNvSpPr/>
          <p:nvPr/>
        </p:nvSpPr>
        <p:spPr bwMode="auto">
          <a:xfrm>
            <a:off x="3932262" y="3040067"/>
            <a:ext cx="7315120" cy="3657600"/>
          </a:xfrm>
          <a:prstGeom prst="rect">
            <a:avLst/>
          </a:prstGeom>
          <a:solidFill>
            <a:srgbClr val="505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1243079"/>
            <a:endParaRPr lang="en-US" sz="2400" kern="0" dirty="0">
              <a:gradFill>
                <a:gsLst>
                  <a:gs pos="0">
                    <a:srgbClr val="FFFFFF"/>
                  </a:gs>
                  <a:gs pos="100000">
                    <a:srgbClr val="FFFFFF"/>
                  </a:gs>
                </a:gsLst>
                <a:lin ang="5400000" scaled="0"/>
              </a:gradFill>
            </a:endParaRPr>
          </a:p>
        </p:txBody>
      </p:sp>
      <p:sp>
        <p:nvSpPr>
          <p:cNvPr id="79" name="Rectangle 78"/>
          <p:cNvSpPr/>
          <p:nvPr/>
        </p:nvSpPr>
        <p:spPr bwMode="auto">
          <a:xfrm>
            <a:off x="274637" y="3040063"/>
            <a:ext cx="3611880" cy="3657600"/>
          </a:xfrm>
          <a:prstGeom prst="rect">
            <a:avLst/>
          </a:prstGeom>
          <a:solidFill>
            <a:srgbClr val="505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1243079">
              <a:defRPr/>
            </a:pPr>
            <a:endParaRPr lang="en-US" sz="2400" kern="0" dirty="0">
              <a:gradFill>
                <a:gsLst>
                  <a:gs pos="0">
                    <a:srgbClr val="FFFFFF"/>
                  </a:gs>
                  <a:gs pos="100000">
                    <a:srgbClr val="FFFFFF"/>
                  </a:gs>
                </a:gsLst>
                <a:lin ang="5400000" scaled="0"/>
              </a:gradFill>
            </a:endParaRPr>
          </a:p>
        </p:txBody>
      </p:sp>
      <p:sp>
        <p:nvSpPr>
          <p:cNvPr id="64" name="Rectangle 63"/>
          <p:cNvSpPr/>
          <p:nvPr/>
        </p:nvSpPr>
        <p:spPr bwMode="auto">
          <a:xfrm>
            <a:off x="274638" y="1211287"/>
            <a:ext cx="3611880" cy="18287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57083" fontAlgn="base">
              <a:lnSpc>
                <a:spcPct val="90000"/>
              </a:lnSpc>
              <a:spcBef>
                <a:spcPct val="0"/>
              </a:spcBef>
              <a:spcAft>
                <a:spcPct val="0"/>
              </a:spcAft>
            </a:pPr>
            <a:r>
              <a:rPr lang="en-US" sz="3200" kern="0" dirty="0">
                <a:gradFill>
                  <a:gsLst>
                    <a:gs pos="0">
                      <a:sysClr val="window" lastClr="FFFFFF"/>
                    </a:gs>
                    <a:gs pos="100000">
                      <a:sysClr val="window" lastClr="FFFFFF"/>
                    </a:gs>
                  </a:gsLst>
                  <a:lin ang="16200000" scaled="0"/>
                </a:gradFill>
              </a:rPr>
              <a:t>Immersive </a:t>
            </a:r>
            <a:r>
              <a:rPr lang="en-US" sz="3200" kern="0" dirty="0" smtClean="0">
                <a:gradFill>
                  <a:gsLst>
                    <a:gs pos="0">
                      <a:sysClr val="window" lastClr="FFFFFF"/>
                    </a:gs>
                    <a:gs pos="100000">
                      <a:sysClr val="window" lastClr="FFFFFF"/>
                    </a:gs>
                  </a:gsLst>
                  <a:lin ang="16200000" scaled="0"/>
                </a:gradFill>
              </a:rPr>
              <a:t>insights,</a:t>
            </a:r>
          </a:p>
          <a:p>
            <a:pPr defTabSz="1657083" fontAlgn="base">
              <a:lnSpc>
                <a:spcPct val="90000"/>
              </a:lnSpc>
              <a:spcBef>
                <a:spcPct val="0"/>
              </a:spcBef>
              <a:spcAft>
                <a:spcPct val="0"/>
              </a:spcAft>
            </a:pPr>
            <a:r>
              <a:rPr lang="en-US" sz="3200" kern="0" dirty="0" smtClean="0">
                <a:gradFill>
                  <a:gsLst>
                    <a:gs pos="0">
                      <a:sysClr val="window" lastClr="FFFFFF"/>
                    </a:gs>
                    <a:gs pos="100000">
                      <a:sysClr val="window" lastClr="FFFFFF"/>
                    </a:gs>
                  </a:gsLst>
                  <a:lin ang="16200000" scaled="0"/>
                </a:gradFill>
              </a:rPr>
              <a:t>wherever you are</a:t>
            </a:r>
            <a:endParaRPr lang="en-US" sz="3200" kern="0" dirty="0">
              <a:gradFill>
                <a:gsLst>
                  <a:gs pos="0">
                    <a:sysClr val="window" lastClr="FFFFFF"/>
                  </a:gs>
                  <a:gs pos="100000">
                    <a:sysClr val="window" lastClr="FFFFFF"/>
                  </a:gs>
                </a:gsLst>
                <a:lin ang="16200000" scaled="0"/>
              </a:gradFill>
            </a:endParaRPr>
          </a:p>
        </p:txBody>
      </p:sp>
      <p:sp>
        <p:nvSpPr>
          <p:cNvPr id="78" name="Rectangle 77"/>
          <p:cNvSpPr/>
          <p:nvPr/>
        </p:nvSpPr>
        <p:spPr bwMode="auto">
          <a:xfrm>
            <a:off x="7589822" y="1211287"/>
            <a:ext cx="3657624" cy="18287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57083" fontAlgn="base">
              <a:lnSpc>
                <a:spcPct val="90000"/>
              </a:lnSpc>
              <a:spcBef>
                <a:spcPct val="0"/>
              </a:spcBef>
              <a:spcAft>
                <a:spcPct val="0"/>
              </a:spcAft>
            </a:pPr>
            <a:r>
              <a:rPr lang="en-US" sz="3200" kern="0" dirty="0">
                <a:gradFill>
                  <a:gsLst>
                    <a:gs pos="0">
                      <a:sysClr val="window" lastClr="FFFFFF"/>
                    </a:gs>
                    <a:gs pos="100000">
                      <a:sysClr val="window" lastClr="FFFFFF"/>
                    </a:gs>
                  </a:gsLst>
                  <a:lin ang="16200000" scaled="0"/>
                </a:gradFill>
              </a:rPr>
              <a:t>Any data, </a:t>
            </a:r>
            <a:endParaRPr lang="en-US" sz="3200" kern="0" dirty="0" smtClean="0">
              <a:gradFill>
                <a:gsLst>
                  <a:gs pos="0">
                    <a:sysClr val="window" lastClr="FFFFFF"/>
                  </a:gs>
                  <a:gs pos="100000">
                    <a:sysClr val="window" lastClr="FFFFFF"/>
                  </a:gs>
                </a:gsLst>
                <a:lin ang="16200000" scaled="0"/>
              </a:gradFill>
            </a:endParaRPr>
          </a:p>
          <a:p>
            <a:pPr defTabSz="1657083" fontAlgn="base">
              <a:lnSpc>
                <a:spcPct val="90000"/>
              </a:lnSpc>
              <a:spcBef>
                <a:spcPct val="0"/>
              </a:spcBef>
              <a:spcAft>
                <a:spcPct val="0"/>
              </a:spcAft>
            </a:pPr>
            <a:r>
              <a:rPr lang="en-US" sz="3200" kern="0" dirty="0" smtClean="0">
                <a:gradFill>
                  <a:gsLst>
                    <a:gs pos="0">
                      <a:sysClr val="window" lastClr="FFFFFF"/>
                    </a:gs>
                    <a:gs pos="100000">
                      <a:sysClr val="window" lastClr="FFFFFF"/>
                    </a:gs>
                  </a:gsLst>
                  <a:lin ang="16200000" scaled="0"/>
                </a:gradFill>
              </a:rPr>
              <a:t>any </a:t>
            </a:r>
            <a:r>
              <a:rPr lang="en-US" sz="3200" kern="0" dirty="0">
                <a:gradFill>
                  <a:gsLst>
                    <a:gs pos="0">
                      <a:sysClr val="window" lastClr="FFFFFF"/>
                    </a:gs>
                    <a:gs pos="100000">
                      <a:sysClr val="window" lastClr="FFFFFF"/>
                    </a:gs>
                  </a:gsLst>
                  <a:lin ang="16200000" scaled="0"/>
                </a:gradFill>
              </a:rPr>
              <a:t>size, anywhere</a:t>
            </a:r>
          </a:p>
        </p:txBody>
      </p:sp>
      <p:sp>
        <p:nvSpPr>
          <p:cNvPr id="80" name="Rectangle 79"/>
          <p:cNvSpPr/>
          <p:nvPr/>
        </p:nvSpPr>
        <p:spPr bwMode="auto">
          <a:xfrm>
            <a:off x="3932262" y="1211287"/>
            <a:ext cx="3611880" cy="182878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57083" fontAlgn="base">
              <a:lnSpc>
                <a:spcPct val="90000"/>
              </a:lnSpc>
              <a:spcBef>
                <a:spcPct val="0"/>
              </a:spcBef>
              <a:spcAft>
                <a:spcPct val="0"/>
              </a:spcAft>
            </a:pPr>
            <a:r>
              <a:rPr lang="en-US" sz="3200" kern="0" dirty="0" smtClean="0">
                <a:gradFill>
                  <a:gsLst>
                    <a:gs pos="0">
                      <a:sysClr val="window" lastClr="FFFFFF"/>
                    </a:gs>
                    <a:gs pos="100000">
                      <a:sysClr val="window" lastClr="FFFFFF"/>
                    </a:gs>
                  </a:gsLst>
                  <a:lin ang="16200000" scaled="0"/>
                </a:gradFill>
              </a:rPr>
              <a:t>Connecting</a:t>
            </a:r>
          </a:p>
          <a:p>
            <a:pPr defTabSz="1657083" fontAlgn="base">
              <a:lnSpc>
                <a:spcPct val="90000"/>
              </a:lnSpc>
              <a:spcBef>
                <a:spcPct val="0"/>
              </a:spcBef>
              <a:spcAft>
                <a:spcPct val="0"/>
              </a:spcAft>
            </a:pPr>
            <a:r>
              <a:rPr lang="en-US" sz="3200" kern="0" dirty="0">
                <a:gradFill>
                  <a:gsLst>
                    <a:gs pos="0">
                      <a:sysClr val="window" lastClr="FFFFFF"/>
                    </a:gs>
                    <a:gs pos="100000">
                      <a:sysClr val="window" lastClr="FFFFFF"/>
                    </a:gs>
                  </a:gsLst>
                  <a:lin ang="16200000" scaled="0"/>
                </a:gradFill>
              </a:rPr>
              <a:t>w</a:t>
            </a:r>
            <a:r>
              <a:rPr lang="en-US" sz="3200" kern="0" dirty="0" smtClean="0">
                <a:gradFill>
                  <a:gsLst>
                    <a:gs pos="0">
                      <a:sysClr val="window" lastClr="FFFFFF"/>
                    </a:gs>
                    <a:gs pos="100000">
                      <a:sysClr val="window" lastClr="FFFFFF"/>
                    </a:gs>
                  </a:gsLst>
                  <a:lin ang="16200000" scaled="0"/>
                </a:gradFill>
              </a:rPr>
              <a:t>ith the </a:t>
            </a:r>
          </a:p>
          <a:p>
            <a:pPr defTabSz="1657083" fontAlgn="base">
              <a:lnSpc>
                <a:spcPct val="90000"/>
              </a:lnSpc>
              <a:spcBef>
                <a:spcPct val="0"/>
              </a:spcBef>
              <a:spcAft>
                <a:spcPct val="0"/>
              </a:spcAft>
            </a:pPr>
            <a:r>
              <a:rPr lang="en-US" sz="3200" kern="0" dirty="0" smtClean="0">
                <a:gradFill>
                  <a:gsLst>
                    <a:gs pos="0">
                      <a:sysClr val="window" lastClr="FFFFFF"/>
                    </a:gs>
                    <a:gs pos="100000">
                      <a:sysClr val="window" lastClr="FFFFFF"/>
                    </a:gs>
                  </a:gsLst>
                  <a:lin ang="16200000" scaled="0"/>
                </a:gradFill>
              </a:rPr>
              <a:t>world’s </a:t>
            </a:r>
            <a:r>
              <a:rPr lang="en-US" sz="3200" kern="0" dirty="0">
                <a:gradFill>
                  <a:gsLst>
                    <a:gs pos="0">
                      <a:sysClr val="window" lastClr="FFFFFF"/>
                    </a:gs>
                    <a:gs pos="100000">
                      <a:sysClr val="window" lastClr="FFFFFF"/>
                    </a:gs>
                  </a:gsLst>
                  <a:lin ang="16200000" scaled="0"/>
                </a:gradFill>
              </a:rPr>
              <a:t>data</a:t>
            </a:r>
          </a:p>
        </p:txBody>
      </p:sp>
      <p:pic>
        <p:nvPicPr>
          <p:cNvPr id="81" name="Picture 8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7494" y="4395880"/>
            <a:ext cx="3724656" cy="945975"/>
          </a:xfrm>
          <a:prstGeom prst="rect">
            <a:avLst/>
          </a:prstGeom>
        </p:spPr>
      </p:pic>
      <p:pic>
        <p:nvPicPr>
          <p:cNvPr id="3" name="Picture 2" descr="Ofc_tm_Wht_rgb.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140" y="3680140"/>
            <a:ext cx="2704874" cy="1269166"/>
          </a:xfrm>
          <a:prstGeom prst="rect">
            <a:avLst/>
          </a:prstGeom>
        </p:spPr>
      </p:pic>
      <p:pic>
        <p:nvPicPr>
          <p:cNvPr id="4" name="Picture 3" descr="MS_ShrPt-Wht_rgb.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942" y="5152709"/>
            <a:ext cx="3223270" cy="996284"/>
          </a:xfrm>
          <a:prstGeom prst="rect">
            <a:avLst/>
          </a:prstGeom>
        </p:spPr>
      </p:pic>
    </p:spTree>
    <p:extLst>
      <p:ext uri="{BB962C8B-B14F-4D97-AF65-F5344CB8AC3E}">
        <p14:creationId xmlns:p14="http://schemas.microsoft.com/office/powerpoint/2010/main" val="994181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p:txBody>
          <a:bodyPr/>
          <a:lstStyle/>
          <a:p>
            <a:r>
              <a:rPr lang="en-IE" noProof="0" smtClean="0"/>
              <a:t>Attractive, Powerful </a:t>
            </a:r>
            <a:r>
              <a:rPr lang="en-IE" noProof="0"/>
              <a:t>BI Technologies</a:t>
            </a:r>
          </a:p>
        </p:txBody>
      </p:sp>
      <p:sp>
        <p:nvSpPr>
          <p:cNvPr id="6" name="Rectangle 5"/>
          <p:cNvSpPr/>
          <p:nvPr/>
        </p:nvSpPr>
        <p:spPr bwMode="auto">
          <a:xfrm>
            <a:off x="274638" y="2125663"/>
            <a:ext cx="5440680" cy="457196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ts val="120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Power View</a:t>
            </a:r>
          </a:p>
          <a:p>
            <a:pPr defTabSz="932472" fontAlgn="base">
              <a:spcBef>
                <a:spcPts val="120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PowerPivot</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ts val="120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PowerPivot Galleries</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ts val="120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PerformancePoint Dashboards &amp; Scorecards</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1038" y="2124076"/>
            <a:ext cx="5486400" cy="457355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ts val="1200"/>
              </a:spcBef>
              <a:spcAft>
                <a:spcPct val="0"/>
              </a:spcAft>
            </a:pPr>
            <a:r>
              <a:rPr lang="en-GB" sz="4000" dirty="0">
                <a:gradFill>
                  <a:gsLst>
                    <a:gs pos="0">
                      <a:srgbClr val="FFFFFF"/>
                    </a:gs>
                    <a:gs pos="100000">
                      <a:srgbClr val="FFFFFF"/>
                    </a:gs>
                  </a:gsLst>
                  <a:lin ang="5400000" scaled="0"/>
                </a:gradFill>
                <a:ea typeface="Segoe UI" pitchFamily="34" charset="0"/>
                <a:cs typeface="Segoe UI" pitchFamily="34" charset="0"/>
              </a:rPr>
              <a:t>Power View Maps</a:t>
            </a:r>
          </a:p>
          <a:p>
            <a:pPr defTabSz="932472" fontAlgn="base">
              <a:spcBef>
                <a:spcPts val="1200"/>
              </a:spcBef>
              <a:spcAft>
                <a:spcPct val="0"/>
              </a:spcAft>
            </a:pPr>
            <a:r>
              <a:rPr lang="en-GB" sz="4000" dirty="0" smtClean="0">
                <a:gradFill>
                  <a:gsLst>
                    <a:gs pos="0">
                      <a:srgbClr val="FFFFFF"/>
                    </a:gs>
                    <a:gs pos="100000">
                      <a:srgbClr val="FFFFFF"/>
                    </a:gs>
                  </a:gsLst>
                  <a:lin ang="5400000" scaled="0"/>
                </a:gradFill>
                <a:ea typeface="Segoe UI" pitchFamily="34" charset="0"/>
                <a:cs typeface="Segoe UI" pitchFamily="34" charset="0"/>
              </a:rPr>
              <a:t>Excel for Reporting</a:t>
            </a:r>
            <a:endParaRPr lang="en-GB"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ts val="1200"/>
              </a:spcBef>
              <a:spcAft>
                <a:spcPct val="0"/>
              </a:spcAft>
            </a:pPr>
            <a:r>
              <a:rPr lang="en-GB" sz="4000" dirty="0">
                <a:gradFill>
                  <a:gsLst>
                    <a:gs pos="0">
                      <a:srgbClr val="FFFFFF"/>
                    </a:gs>
                    <a:gs pos="100000">
                      <a:srgbClr val="FFFFFF"/>
                    </a:gs>
                  </a:gsLst>
                  <a:lin ang="5400000" scaled="0"/>
                </a:gradFill>
                <a:ea typeface="Segoe UI" pitchFamily="34" charset="0"/>
                <a:cs typeface="Segoe UI" pitchFamily="34" charset="0"/>
              </a:rPr>
              <a:t>SQL Server </a:t>
            </a:r>
            <a:r>
              <a:rPr lang="en-GB" sz="4000" dirty="0" smtClean="0">
                <a:gradFill>
                  <a:gsLst>
                    <a:gs pos="0">
                      <a:srgbClr val="FFFFFF"/>
                    </a:gs>
                    <a:gs pos="100000">
                      <a:srgbClr val="FFFFFF"/>
                    </a:gs>
                  </a:gsLst>
                  <a:lin ang="5400000" scaled="0"/>
                </a:gradFill>
                <a:ea typeface="Segoe UI" pitchFamily="34" charset="0"/>
                <a:cs typeface="Segoe UI" pitchFamily="34" charset="0"/>
              </a:rPr>
              <a:t>Reporting </a:t>
            </a:r>
            <a:r>
              <a:rPr lang="en-GB" sz="4000" dirty="0">
                <a:gradFill>
                  <a:gsLst>
                    <a:gs pos="0">
                      <a:srgbClr val="FFFFFF"/>
                    </a:gs>
                    <a:gs pos="100000">
                      <a:srgbClr val="FFFFFF"/>
                    </a:gs>
                  </a:gsLst>
                  <a:lin ang="5400000" scaled="0"/>
                </a:gradFill>
                <a:ea typeface="Segoe UI" pitchFamily="34" charset="0"/>
                <a:cs typeface="Segoe UI" pitchFamily="34" charset="0"/>
              </a:rPr>
              <a:t>Services</a:t>
            </a:r>
          </a:p>
          <a:p>
            <a:pPr defTabSz="932472" fontAlgn="base">
              <a:spcBef>
                <a:spcPts val="1200"/>
              </a:spcBef>
              <a:spcAft>
                <a:spcPct val="0"/>
              </a:spcAft>
            </a:pPr>
            <a:r>
              <a:rPr lang="en-GB" sz="4000" dirty="0">
                <a:gradFill>
                  <a:gsLst>
                    <a:gs pos="0">
                      <a:srgbClr val="FFFFFF"/>
                    </a:gs>
                    <a:gs pos="100000">
                      <a:srgbClr val="FFFFFF"/>
                    </a:gs>
                  </a:gsLst>
                  <a:lin ang="5400000" scaled="0"/>
                </a:gradFill>
                <a:ea typeface="Segoe UI" pitchFamily="34" charset="0"/>
                <a:cs typeface="Segoe UI" pitchFamily="34" charset="0"/>
              </a:rPr>
              <a:t>Data Mining Visualisations</a:t>
            </a:r>
          </a:p>
        </p:txBody>
      </p:sp>
    </p:spTree>
    <p:extLst>
      <p:ext uri="{BB962C8B-B14F-4D97-AF65-F5344CB8AC3E}">
        <p14:creationId xmlns:p14="http://schemas.microsoft.com/office/powerpoint/2010/main" val="4204924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smtClean="0"/>
              <a:t>Introducing Today’s Heroes</a:t>
            </a:r>
            <a:endParaRPr lang="en-IE" noProof="0"/>
          </a:p>
        </p:txBody>
      </p:sp>
      <p:sp>
        <p:nvSpPr>
          <p:cNvPr id="64" name="Rectangle 63"/>
          <p:cNvSpPr/>
          <p:nvPr/>
        </p:nvSpPr>
        <p:spPr bwMode="auto">
          <a:xfrm>
            <a:off x="274702" y="2125677"/>
            <a:ext cx="3611880" cy="18287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57083" fontAlgn="base">
              <a:lnSpc>
                <a:spcPct val="90000"/>
              </a:lnSpc>
              <a:spcBef>
                <a:spcPct val="0"/>
              </a:spcBef>
              <a:spcAft>
                <a:spcPct val="0"/>
              </a:spcAft>
            </a:pPr>
            <a:r>
              <a:rPr lang="en-US" sz="4000" kern="0" dirty="0" smtClean="0">
                <a:gradFill>
                  <a:gsLst>
                    <a:gs pos="0">
                      <a:sysClr val="window" lastClr="FFFFFF"/>
                    </a:gs>
                    <a:gs pos="100000">
                      <a:sysClr val="window" lastClr="FFFFFF"/>
                    </a:gs>
                  </a:gsLst>
                  <a:lin ang="16200000" scaled="0"/>
                </a:gradFill>
              </a:rPr>
              <a:t>Office 2013</a:t>
            </a:r>
            <a:endParaRPr lang="en-US" sz="4000" kern="0" dirty="0">
              <a:gradFill>
                <a:gsLst>
                  <a:gs pos="0">
                    <a:sysClr val="window" lastClr="FFFFFF"/>
                  </a:gs>
                  <a:gs pos="100000">
                    <a:sysClr val="window" lastClr="FFFFFF"/>
                  </a:gs>
                </a:gsLst>
                <a:lin ang="16200000" scaled="0"/>
              </a:gradFill>
            </a:endParaRPr>
          </a:p>
        </p:txBody>
      </p:sp>
      <p:sp>
        <p:nvSpPr>
          <p:cNvPr id="78" name="Rectangle 77"/>
          <p:cNvSpPr/>
          <p:nvPr/>
        </p:nvSpPr>
        <p:spPr bwMode="auto">
          <a:xfrm>
            <a:off x="7589886" y="2125677"/>
            <a:ext cx="3657624" cy="182878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57083" fontAlgn="base">
              <a:lnSpc>
                <a:spcPct val="90000"/>
              </a:lnSpc>
              <a:spcBef>
                <a:spcPct val="0"/>
              </a:spcBef>
              <a:spcAft>
                <a:spcPct val="0"/>
              </a:spcAft>
            </a:pPr>
            <a:r>
              <a:rPr lang="en-US" sz="4000" kern="0" dirty="0" smtClean="0">
                <a:gradFill>
                  <a:gsLst>
                    <a:gs pos="0">
                      <a:sysClr val="window" lastClr="FFFFFF"/>
                    </a:gs>
                    <a:gs pos="100000">
                      <a:sysClr val="window" lastClr="FFFFFF"/>
                    </a:gs>
                  </a:gsLst>
                  <a:lin ang="16200000" scaled="0"/>
                </a:gradFill>
              </a:rPr>
              <a:t>SQL Server 2012 SP1</a:t>
            </a:r>
            <a:endParaRPr lang="en-US" sz="4000" kern="0" dirty="0">
              <a:gradFill>
                <a:gsLst>
                  <a:gs pos="0">
                    <a:sysClr val="window" lastClr="FFFFFF"/>
                  </a:gs>
                  <a:gs pos="100000">
                    <a:sysClr val="window" lastClr="FFFFFF"/>
                  </a:gs>
                </a:gsLst>
                <a:lin ang="16200000" scaled="0"/>
              </a:gradFill>
            </a:endParaRPr>
          </a:p>
        </p:txBody>
      </p:sp>
      <p:sp>
        <p:nvSpPr>
          <p:cNvPr id="80" name="Rectangle 79"/>
          <p:cNvSpPr/>
          <p:nvPr/>
        </p:nvSpPr>
        <p:spPr bwMode="auto">
          <a:xfrm>
            <a:off x="3932326" y="2125677"/>
            <a:ext cx="3611880" cy="18287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57083" fontAlgn="base">
              <a:lnSpc>
                <a:spcPct val="90000"/>
              </a:lnSpc>
              <a:spcBef>
                <a:spcPct val="0"/>
              </a:spcBef>
              <a:spcAft>
                <a:spcPct val="0"/>
              </a:spcAft>
            </a:pPr>
            <a:r>
              <a:rPr lang="en-US" sz="4000" kern="0" dirty="0" smtClean="0">
                <a:gradFill>
                  <a:gsLst>
                    <a:gs pos="0">
                      <a:sysClr val="window" lastClr="FFFFFF"/>
                    </a:gs>
                    <a:gs pos="100000">
                      <a:sysClr val="window" lastClr="FFFFFF"/>
                    </a:gs>
                  </a:gsLst>
                  <a:lin ang="16200000" scaled="0"/>
                </a:gradFill>
              </a:rPr>
              <a:t>SharePoint Server 2013</a:t>
            </a:r>
            <a:endParaRPr lang="en-US" sz="4000" kern="0" dirty="0">
              <a:gradFill>
                <a:gsLst>
                  <a:gs pos="0">
                    <a:sysClr val="window" lastClr="FFFFFF"/>
                  </a:gs>
                  <a:gs pos="100000">
                    <a:sysClr val="window" lastClr="FFFFFF"/>
                  </a:gs>
                </a:gsLst>
                <a:lin ang="16200000" scaled="0"/>
              </a:gradFill>
            </a:endParaRPr>
          </a:p>
        </p:txBody>
      </p:sp>
    </p:spTree>
    <p:extLst>
      <p:ext uri="{BB962C8B-B14F-4D97-AF65-F5344CB8AC3E}">
        <p14:creationId xmlns:p14="http://schemas.microsoft.com/office/powerpoint/2010/main" val="2317354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a:t>Power View</a:t>
            </a:r>
            <a:br>
              <a:rPr lang="en-IE" noProof="0"/>
            </a:br>
            <a:r>
              <a:rPr lang="en-IE" sz="4000" noProof="0" smtClean="0">
                <a:solidFill>
                  <a:srgbClr val="00A651"/>
                </a:solidFill>
              </a:rPr>
              <a:t>Office </a:t>
            </a:r>
            <a:r>
              <a:rPr lang="en-IE" sz="4000" noProof="0" smtClean="0"/>
              <a:t>+ </a:t>
            </a:r>
            <a:r>
              <a:rPr lang="en-IE" sz="4000" noProof="0" smtClean="0">
                <a:solidFill>
                  <a:schemeClr val="accent1"/>
                </a:solidFill>
              </a:rPr>
              <a:t>SharePoint</a:t>
            </a:r>
            <a:r>
              <a:rPr lang="en-IE" sz="4000" noProof="0" smtClean="0">
                <a:solidFill>
                  <a:srgbClr val="00A651"/>
                </a:solidFill>
              </a:rPr>
              <a:t> </a:t>
            </a:r>
            <a:r>
              <a:rPr lang="en-IE" sz="4000" noProof="0"/>
              <a:t>+</a:t>
            </a:r>
            <a:r>
              <a:rPr lang="en-IE" sz="4000" noProof="0" smtClean="0">
                <a:solidFill>
                  <a:srgbClr val="00A651"/>
                </a:solidFill>
              </a:rPr>
              <a:t> </a:t>
            </a:r>
            <a:r>
              <a:rPr lang="en-IE" sz="4000" noProof="0" smtClean="0">
                <a:solidFill>
                  <a:schemeClr val="bg2"/>
                </a:solidFill>
              </a:rPr>
              <a:t>SQL Server</a:t>
            </a:r>
            <a:endParaRPr lang="en-IE" sz="4000" noProof="0">
              <a:solidFill>
                <a:schemeClr val="bg2"/>
              </a:solidFill>
            </a:endParaRPr>
          </a:p>
        </p:txBody>
      </p:sp>
      <p:sp>
        <p:nvSpPr>
          <p:cNvPr id="4" name="Text Placeholder 3"/>
          <p:cNvSpPr>
            <a:spLocks noGrp="1"/>
          </p:cNvSpPr>
          <p:nvPr>
            <p:ph type="body" sz="quarter" idx="12"/>
          </p:nvPr>
        </p:nvSpPr>
        <p:spPr/>
        <p:txBody>
          <a:bodyPr/>
          <a:lstStyle/>
          <a:p>
            <a:r>
              <a:rPr lang="en-IE" sz="4000" noProof="0" smtClean="0"/>
              <a:t>demo </a:t>
            </a:r>
            <a:endParaRPr lang="en-IE" noProof="0"/>
          </a:p>
        </p:txBody>
      </p:sp>
    </p:spTree>
    <p:extLst>
      <p:ext uri="{BB962C8B-B14F-4D97-AF65-F5344CB8AC3E}">
        <p14:creationId xmlns:p14="http://schemas.microsoft.com/office/powerpoint/2010/main" val="31308906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dirty="0" smtClean="0"/>
              <a:t>Data = PowerPivot</a:t>
            </a:r>
            <a:r>
              <a:rPr lang="en-IE" noProof="0" dirty="0"/>
              <a:t/>
            </a:r>
            <a:br>
              <a:rPr lang="en-IE" noProof="0" dirty="0"/>
            </a:br>
            <a:r>
              <a:rPr lang="en-IE" sz="4000" noProof="0" dirty="0">
                <a:solidFill>
                  <a:schemeClr val="accent2"/>
                </a:solidFill>
              </a:rPr>
              <a:t>Excel </a:t>
            </a:r>
            <a:r>
              <a:rPr lang="en-IE" sz="4000" noProof="0" dirty="0" smtClean="0">
                <a:solidFill>
                  <a:schemeClr val="accent2"/>
                </a:solidFill>
              </a:rPr>
              <a:t>2013</a:t>
            </a:r>
            <a:endParaRPr lang="en-IE" sz="4000" noProof="0" dirty="0">
              <a:solidFill>
                <a:schemeClr val="accent2"/>
              </a:solidFill>
            </a:endParaRPr>
          </a:p>
        </p:txBody>
      </p:sp>
      <p:sp>
        <p:nvSpPr>
          <p:cNvPr id="4" name="Text Placeholder 3"/>
          <p:cNvSpPr>
            <a:spLocks noGrp="1"/>
          </p:cNvSpPr>
          <p:nvPr>
            <p:ph type="body" sz="quarter" idx="12"/>
          </p:nvPr>
        </p:nvSpPr>
        <p:spPr/>
        <p:txBody>
          <a:bodyPr/>
          <a:lstStyle/>
          <a:p>
            <a:r>
              <a:rPr lang="en-IE" sz="4000" noProof="0" smtClean="0"/>
              <a:t>demo </a:t>
            </a:r>
            <a:endParaRPr lang="en-IE" noProof="0"/>
          </a:p>
        </p:txBody>
      </p:sp>
    </p:spTree>
    <p:extLst>
      <p:ext uri="{BB962C8B-B14F-4D97-AF65-F5344CB8AC3E}">
        <p14:creationId xmlns:p14="http://schemas.microsoft.com/office/powerpoint/2010/main" val="36657289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a:t>PowerPivot </a:t>
            </a:r>
            <a:r>
              <a:rPr lang="en-IE" noProof="0" smtClean="0"/>
              <a:t>Galleries </a:t>
            </a:r>
            <a:r>
              <a:rPr lang="en-IE" sz="4000" noProof="0" smtClean="0">
                <a:solidFill>
                  <a:schemeClr val="accent1"/>
                </a:solidFill>
              </a:rPr>
              <a:t>SharePoint 2013 </a:t>
            </a:r>
            <a:r>
              <a:rPr lang="en-IE" sz="4000" noProof="0" smtClean="0"/>
              <a:t>+ </a:t>
            </a:r>
            <a:r>
              <a:rPr lang="en-IE" sz="4000" noProof="0" smtClean="0">
                <a:solidFill>
                  <a:schemeClr val="bg2"/>
                </a:solidFill>
              </a:rPr>
              <a:t>SQL 2012 SP1</a:t>
            </a:r>
            <a:endParaRPr lang="en-IE" sz="4000" noProof="0">
              <a:solidFill>
                <a:schemeClr val="bg2"/>
              </a:solidFill>
            </a:endParaRPr>
          </a:p>
        </p:txBody>
      </p:sp>
      <p:sp>
        <p:nvSpPr>
          <p:cNvPr id="4" name="Text Placeholder 3"/>
          <p:cNvSpPr>
            <a:spLocks noGrp="1"/>
          </p:cNvSpPr>
          <p:nvPr>
            <p:ph type="body" sz="quarter" idx="12"/>
          </p:nvPr>
        </p:nvSpPr>
        <p:spPr/>
        <p:txBody>
          <a:bodyPr/>
          <a:lstStyle/>
          <a:p>
            <a:r>
              <a:rPr lang="en-IE" sz="4000" noProof="0" smtClean="0"/>
              <a:t>demo </a:t>
            </a:r>
            <a:endParaRPr lang="en-IE" sz="4000" noProof="0"/>
          </a:p>
        </p:txBody>
      </p:sp>
    </p:spTree>
    <p:extLst>
      <p:ext uri="{BB962C8B-B14F-4D97-AF65-F5344CB8AC3E}">
        <p14:creationId xmlns:p14="http://schemas.microsoft.com/office/powerpoint/2010/main" val="32497651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a:t>Power View</a:t>
            </a:r>
            <a:br>
              <a:rPr lang="en-IE" noProof="0"/>
            </a:br>
            <a:r>
              <a:rPr lang="en-IE" sz="4000" noProof="0" smtClean="0">
                <a:solidFill>
                  <a:srgbClr val="00A651"/>
                </a:solidFill>
              </a:rPr>
              <a:t>Excel 2013</a:t>
            </a:r>
            <a:endParaRPr lang="en-IE" sz="4000" noProof="0">
              <a:solidFill>
                <a:schemeClr val="bg2"/>
              </a:solidFill>
            </a:endParaRPr>
          </a:p>
        </p:txBody>
      </p:sp>
      <p:sp>
        <p:nvSpPr>
          <p:cNvPr id="4" name="Text Placeholder 3"/>
          <p:cNvSpPr>
            <a:spLocks noGrp="1"/>
          </p:cNvSpPr>
          <p:nvPr>
            <p:ph type="body" sz="quarter" idx="12"/>
          </p:nvPr>
        </p:nvSpPr>
        <p:spPr/>
        <p:txBody>
          <a:bodyPr/>
          <a:lstStyle/>
          <a:p>
            <a:r>
              <a:rPr lang="en-IE" sz="4000" noProof="0" smtClean="0"/>
              <a:t>demo </a:t>
            </a:r>
            <a:endParaRPr lang="en-IE" noProof="0"/>
          </a:p>
        </p:txBody>
      </p:sp>
    </p:spTree>
    <p:extLst>
      <p:ext uri="{BB962C8B-B14F-4D97-AF65-F5344CB8AC3E}">
        <p14:creationId xmlns:p14="http://schemas.microsoft.com/office/powerpoint/2010/main" val="19038400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smtClean="0"/>
              <a:t>Dashboards, Scorecards</a:t>
            </a:r>
            <a:br>
              <a:rPr lang="en-IE" noProof="0" smtClean="0"/>
            </a:br>
            <a:r>
              <a:rPr lang="en-IE" sz="4000" noProof="0">
                <a:solidFill>
                  <a:schemeClr val="accent1"/>
                </a:solidFill>
              </a:rPr>
              <a:t>SharePoint 2013 </a:t>
            </a:r>
            <a:r>
              <a:rPr lang="en-IE" sz="4000" noProof="0" smtClean="0">
                <a:solidFill>
                  <a:schemeClr val="accent1"/>
                </a:solidFill>
              </a:rPr>
              <a:t>PerformancePoint</a:t>
            </a:r>
            <a:endParaRPr lang="en-IE" noProof="0">
              <a:solidFill>
                <a:schemeClr val="accent1"/>
              </a:solidFill>
            </a:endParaRPr>
          </a:p>
        </p:txBody>
      </p:sp>
      <p:sp>
        <p:nvSpPr>
          <p:cNvPr id="4" name="Text Placeholder 3"/>
          <p:cNvSpPr>
            <a:spLocks noGrp="1"/>
          </p:cNvSpPr>
          <p:nvPr>
            <p:ph type="body" sz="quarter" idx="12"/>
          </p:nvPr>
        </p:nvSpPr>
        <p:spPr/>
        <p:txBody>
          <a:bodyPr/>
          <a:lstStyle/>
          <a:p>
            <a:r>
              <a:rPr lang="en-IE" sz="4000" noProof="0" smtClean="0"/>
              <a:t>demo </a:t>
            </a:r>
            <a:endParaRPr lang="en-IE" noProof="0"/>
          </a:p>
        </p:txBody>
      </p:sp>
    </p:spTree>
    <p:extLst>
      <p:ext uri="{BB962C8B-B14F-4D97-AF65-F5344CB8AC3E}">
        <p14:creationId xmlns:p14="http://schemas.microsoft.com/office/powerpoint/2010/main" val="4043101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smtClean="0"/>
              <a:t>Enterprise Reporting</a:t>
            </a:r>
            <a:br>
              <a:rPr lang="en-IE" noProof="0" smtClean="0"/>
            </a:br>
            <a:r>
              <a:rPr lang="en-IE" sz="4000" noProof="0" smtClean="0">
                <a:solidFill>
                  <a:srgbClr val="00AEEF"/>
                </a:solidFill>
              </a:rPr>
              <a:t>SQL 2012 SP1 Reporting Services</a:t>
            </a:r>
            <a:endParaRPr lang="en-IE" sz="4000" noProof="0">
              <a:solidFill>
                <a:srgbClr val="00AEEF"/>
              </a:solidFill>
            </a:endParaRPr>
          </a:p>
        </p:txBody>
      </p:sp>
      <p:sp>
        <p:nvSpPr>
          <p:cNvPr id="4" name="Text Placeholder 3"/>
          <p:cNvSpPr>
            <a:spLocks noGrp="1"/>
          </p:cNvSpPr>
          <p:nvPr>
            <p:ph type="body" sz="quarter" idx="12"/>
          </p:nvPr>
        </p:nvSpPr>
        <p:spPr/>
        <p:txBody>
          <a:bodyPr/>
          <a:lstStyle/>
          <a:p>
            <a:r>
              <a:rPr lang="en-IE" sz="4000" noProof="0" smtClean="0"/>
              <a:t>demo </a:t>
            </a:r>
            <a:endParaRPr lang="en-IE" noProof="0"/>
          </a:p>
        </p:txBody>
      </p:sp>
    </p:spTree>
    <p:extLst>
      <p:ext uri="{BB962C8B-B14F-4D97-AF65-F5344CB8AC3E}">
        <p14:creationId xmlns:p14="http://schemas.microsoft.com/office/powerpoint/2010/main" val="3015249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dirty="0"/>
              <a:t>Power </a:t>
            </a:r>
            <a:r>
              <a:rPr lang="en-IE" noProof="0" dirty="0" smtClean="0"/>
              <a:t>View Maps</a:t>
            </a:r>
            <a:r>
              <a:rPr lang="en-IE" noProof="0" dirty="0"/>
              <a:t/>
            </a:r>
            <a:br>
              <a:rPr lang="en-IE" noProof="0" dirty="0"/>
            </a:br>
            <a:r>
              <a:rPr lang="en-IE" sz="4000" noProof="0" dirty="0" smtClean="0">
                <a:solidFill>
                  <a:srgbClr val="F26522"/>
                </a:solidFill>
              </a:rPr>
              <a:t>SharePoint 2013 </a:t>
            </a:r>
            <a:r>
              <a:rPr lang="en-IE" sz="4000" noProof="0" dirty="0" smtClean="0"/>
              <a:t>+ </a:t>
            </a:r>
            <a:r>
              <a:rPr lang="en-IE" sz="4000" noProof="0" dirty="0" smtClean="0">
                <a:solidFill>
                  <a:schemeClr val="bg2"/>
                </a:solidFill>
              </a:rPr>
              <a:t>SQL 2012 SP1</a:t>
            </a:r>
            <a:endParaRPr lang="en-IE" sz="4000" noProof="0" dirty="0">
              <a:solidFill>
                <a:schemeClr val="bg2"/>
              </a:solidFill>
            </a:endParaRPr>
          </a:p>
        </p:txBody>
      </p:sp>
      <p:sp>
        <p:nvSpPr>
          <p:cNvPr id="4" name="Text Placeholder 3"/>
          <p:cNvSpPr>
            <a:spLocks noGrp="1"/>
          </p:cNvSpPr>
          <p:nvPr>
            <p:ph type="body" sz="quarter" idx="12"/>
          </p:nvPr>
        </p:nvSpPr>
        <p:spPr/>
        <p:txBody>
          <a:bodyPr/>
          <a:lstStyle/>
          <a:p>
            <a:r>
              <a:rPr lang="en-IE" sz="4000" noProof="0" smtClean="0"/>
              <a:t>demo </a:t>
            </a:r>
            <a:endParaRPr lang="en-IE" noProof="0"/>
          </a:p>
        </p:txBody>
      </p:sp>
    </p:spTree>
    <p:extLst>
      <p:ext uri="{BB962C8B-B14F-4D97-AF65-F5344CB8AC3E}">
        <p14:creationId xmlns:p14="http://schemas.microsoft.com/office/powerpoint/2010/main" val="23296478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E" sz="4800" noProof="0" dirty="0" smtClean="0"/>
              <a:t>Attractive </a:t>
            </a:r>
            <a:br>
              <a:rPr lang="en-IE" sz="4800" noProof="0" dirty="0" smtClean="0"/>
            </a:br>
            <a:r>
              <a:rPr lang="en-IE" sz="4800" noProof="0" dirty="0" smtClean="0"/>
              <a:t>Business Intelligence</a:t>
            </a:r>
            <a:endParaRPr lang="en-IE" sz="4800" noProof="0" dirty="0"/>
          </a:p>
        </p:txBody>
      </p:sp>
      <p:sp>
        <p:nvSpPr>
          <p:cNvPr id="5" name="Text Placeholder 4"/>
          <p:cNvSpPr>
            <a:spLocks noGrp="1"/>
          </p:cNvSpPr>
          <p:nvPr>
            <p:ph type="body" sz="quarter" idx="12"/>
          </p:nvPr>
        </p:nvSpPr>
        <p:spPr/>
        <p:txBody>
          <a:bodyPr/>
          <a:lstStyle/>
          <a:p>
            <a:r>
              <a:rPr lang="en-IE" noProof="0" dirty="0" smtClean="0"/>
              <a:t>Rafal Lukawiecki</a:t>
            </a:r>
          </a:p>
          <a:p>
            <a:r>
              <a:rPr lang="en-IE" sz="2400" noProof="0" dirty="0" smtClean="0"/>
              <a:t>Strategic Consultant, Project Botticelli Ltd</a:t>
            </a:r>
          </a:p>
          <a:p>
            <a:r>
              <a:rPr lang="en-IE" sz="2400" noProof="0" dirty="0" smtClean="0"/>
              <a:t>rafal@projectbotticelli.com @</a:t>
            </a:r>
            <a:r>
              <a:rPr lang="en-IE" sz="2400" noProof="0" dirty="0" err="1" smtClean="0"/>
              <a:t>rafaldotnet</a:t>
            </a:r>
            <a:r>
              <a:rPr lang="en-IE" sz="2400" noProof="0" dirty="0" smtClean="0"/>
              <a:t> #SPC012</a:t>
            </a:r>
          </a:p>
        </p:txBody>
      </p:sp>
      <p:sp>
        <p:nvSpPr>
          <p:cNvPr id="2" name="Text Placeholder 1"/>
          <p:cNvSpPr>
            <a:spLocks noGrp="1"/>
          </p:cNvSpPr>
          <p:nvPr>
            <p:ph type="body" sz="quarter" idx="13"/>
          </p:nvPr>
        </p:nvSpPr>
        <p:spPr/>
        <p:txBody>
          <a:bodyPr/>
          <a:lstStyle/>
          <a:p>
            <a:r>
              <a:rPr lang="en-US" dirty="0" smtClean="0"/>
              <a:t>SPC012</a:t>
            </a:r>
            <a:endParaRPr lang="en-US" dirty="0"/>
          </a:p>
        </p:txBody>
      </p:sp>
    </p:spTree>
    <p:extLst>
      <p:ext uri="{BB962C8B-B14F-4D97-AF65-F5344CB8AC3E}">
        <p14:creationId xmlns:p14="http://schemas.microsoft.com/office/powerpoint/2010/main" val="8303820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dirty="0" smtClean="0"/>
              <a:t>Interactive Reporting</a:t>
            </a:r>
            <a:br>
              <a:rPr lang="en-IE" noProof="0" dirty="0" smtClean="0"/>
            </a:br>
            <a:r>
              <a:rPr lang="en-IE" sz="4000" dirty="0" smtClean="0">
                <a:solidFill>
                  <a:schemeClr val="accent2"/>
                </a:solidFill>
              </a:rPr>
              <a:t>Office </a:t>
            </a:r>
            <a:r>
              <a:rPr lang="en-IE" sz="4000" dirty="0" smtClean="0"/>
              <a:t>+ </a:t>
            </a:r>
            <a:r>
              <a:rPr lang="en-IE" sz="4000" dirty="0" smtClean="0">
                <a:solidFill>
                  <a:schemeClr val="accent1"/>
                </a:solidFill>
              </a:rPr>
              <a:t>SharePoint </a:t>
            </a:r>
            <a:r>
              <a:rPr lang="en-IE" sz="4000" dirty="0" smtClean="0"/>
              <a:t>+ </a:t>
            </a:r>
            <a:r>
              <a:rPr lang="en-IE" sz="4000" dirty="0" smtClean="0">
                <a:solidFill>
                  <a:schemeClr val="bg2"/>
                </a:solidFill>
              </a:rPr>
              <a:t>SQL Server</a:t>
            </a:r>
            <a:endParaRPr lang="en-IE" sz="4000" noProof="0" dirty="0">
              <a:solidFill>
                <a:schemeClr val="accent2"/>
              </a:solidFill>
            </a:endParaRPr>
          </a:p>
        </p:txBody>
      </p:sp>
      <p:sp>
        <p:nvSpPr>
          <p:cNvPr id="4" name="Text Placeholder 3"/>
          <p:cNvSpPr>
            <a:spLocks noGrp="1"/>
          </p:cNvSpPr>
          <p:nvPr>
            <p:ph type="body" sz="quarter" idx="12"/>
          </p:nvPr>
        </p:nvSpPr>
        <p:spPr/>
        <p:txBody>
          <a:bodyPr/>
          <a:lstStyle/>
          <a:p>
            <a:r>
              <a:rPr lang="en-IE" sz="4000" noProof="0" smtClean="0"/>
              <a:t>demo </a:t>
            </a:r>
            <a:endParaRPr lang="en-IE" noProof="0"/>
          </a:p>
        </p:txBody>
      </p:sp>
    </p:spTree>
    <p:extLst>
      <p:ext uri="{BB962C8B-B14F-4D97-AF65-F5344CB8AC3E}">
        <p14:creationId xmlns:p14="http://schemas.microsoft.com/office/powerpoint/2010/main" val="29312072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smtClean="0"/>
              <a:t>Data Mining Visualisations</a:t>
            </a:r>
            <a:br>
              <a:rPr lang="en-IE" noProof="0" smtClean="0"/>
            </a:br>
            <a:r>
              <a:rPr lang="en-IE" sz="4000" noProof="0" smtClean="0">
                <a:solidFill>
                  <a:schemeClr val="accent2"/>
                </a:solidFill>
              </a:rPr>
              <a:t>Excel 2013 </a:t>
            </a:r>
            <a:r>
              <a:rPr lang="en-IE" sz="4000" noProof="0" smtClean="0"/>
              <a:t>+ </a:t>
            </a:r>
            <a:r>
              <a:rPr lang="en-IE" sz="4000" noProof="0" smtClean="0">
                <a:solidFill>
                  <a:schemeClr val="bg2"/>
                </a:solidFill>
              </a:rPr>
              <a:t>SQL 2012 SP1</a:t>
            </a:r>
            <a:endParaRPr lang="en-IE" sz="4000" noProof="0">
              <a:solidFill>
                <a:schemeClr val="bg2"/>
              </a:solidFill>
            </a:endParaRPr>
          </a:p>
        </p:txBody>
      </p:sp>
      <p:sp>
        <p:nvSpPr>
          <p:cNvPr id="4" name="Text Placeholder 3"/>
          <p:cNvSpPr>
            <a:spLocks noGrp="1"/>
          </p:cNvSpPr>
          <p:nvPr>
            <p:ph type="body" sz="quarter" idx="12"/>
          </p:nvPr>
        </p:nvSpPr>
        <p:spPr/>
        <p:txBody>
          <a:bodyPr/>
          <a:lstStyle/>
          <a:p>
            <a:r>
              <a:rPr lang="en-IE" sz="4000" noProof="0" smtClean="0"/>
              <a:t>demo </a:t>
            </a:r>
            <a:endParaRPr lang="en-IE" noProof="0"/>
          </a:p>
        </p:txBody>
      </p:sp>
    </p:spTree>
    <p:extLst>
      <p:ext uri="{BB962C8B-B14F-4D97-AF65-F5344CB8AC3E}">
        <p14:creationId xmlns:p14="http://schemas.microsoft.com/office/powerpoint/2010/main" val="13784892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p:txBody>
          <a:bodyPr/>
          <a:lstStyle/>
          <a:p>
            <a:r>
              <a:rPr lang="en-IE" noProof="0" smtClean="0"/>
              <a:t>Summary</a:t>
            </a:r>
            <a:endParaRPr lang="en-IE" noProof="0"/>
          </a:p>
        </p:txBody>
      </p:sp>
      <p:sp>
        <p:nvSpPr>
          <p:cNvPr id="6" name="Rectangle 5"/>
          <p:cNvSpPr/>
          <p:nvPr/>
        </p:nvSpPr>
        <p:spPr bwMode="auto">
          <a:xfrm>
            <a:off x="274638" y="2125663"/>
            <a:ext cx="5440680" cy="26974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BI users make better decisions by focusing on meaning of data</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1038" y="2124076"/>
            <a:ext cx="5486400" cy="26974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pl-PL" sz="4000" dirty="0" smtClean="0">
                <a:gradFill>
                  <a:gsLst>
                    <a:gs pos="0">
                      <a:srgbClr val="FFFFFF"/>
                    </a:gs>
                    <a:gs pos="100000">
                      <a:srgbClr val="FFFFFF"/>
                    </a:gs>
                  </a:gsLst>
                  <a:lin ang="5400000" scaled="0"/>
                </a:gradFill>
                <a:ea typeface="Segoe UI" pitchFamily="34" charset="0"/>
                <a:cs typeface="Segoe UI" pitchFamily="34" charset="0"/>
              </a:rPr>
              <a:t>Microsoft BI:</a:t>
            </a:r>
          </a:p>
          <a:p>
            <a:pPr defTabSz="932472" fontAlgn="base">
              <a:spcBef>
                <a:spcPct val="0"/>
              </a:spcBef>
              <a:spcAft>
                <a:spcPct val="0"/>
              </a:spcAft>
            </a:pPr>
            <a:r>
              <a:rPr lang="pl-PL" sz="4000" dirty="0" err="1">
                <a:gradFill>
                  <a:gsLst>
                    <a:gs pos="0">
                      <a:srgbClr val="FFFFFF"/>
                    </a:gs>
                    <a:gs pos="100000">
                      <a:srgbClr val="FFFFFF"/>
                    </a:gs>
                  </a:gsLst>
                  <a:lin ang="5400000" scaled="0"/>
                </a:gradFill>
                <a:ea typeface="Segoe UI" pitchFamily="34" charset="0"/>
                <a:cs typeface="Segoe UI" pitchFamily="34" charset="0"/>
              </a:rPr>
              <a:t>p</a:t>
            </a:r>
            <a:r>
              <a:rPr lang="pl-PL" sz="4000" dirty="0" err="1" smtClean="0">
                <a:gradFill>
                  <a:gsLst>
                    <a:gs pos="0">
                      <a:srgbClr val="FFFFFF"/>
                    </a:gs>
                    <a:gs pos="100000">
                      <a:srgbClr val="FFFFFF"/>
                    </a:gs>
                  </a:gsLst>
                  <a:lin ang="5400000" scaled="0"/>
                </a:gradFill>
                <a:ea typeface="Segoe UI" pitchFamily="34" charset="0"/>
                <a:cs typeface="Segoe UI" pitchFamily="34" charset="0"/>
              </a:rPr>
              <a:t>owerful</a:t>
            </a:r>
            <a:r>
              <a:rPr lang="pl-PL" sz="4000" dirty="0" smtClean="0">
                <a:gradFill>
                  <a:gsLst>
                    <a:gs pos="0">
                      <a:srgbClr val="FFFFFF"/>
                    </a:gs>
                    <a:gs pos="100000">
                      <a:srgbClr val="FFFFFF"/>
                    </a:gs>
                  </a:gsLst>
                  <a:lin ang="5400000" scaled="0"/>
                </a:gradFill>
                <a:ea typeface="Segoe UI" pitchFamily="34" charset="0"/>
                <a:cs typeface="Segoe UI" pitchFamily="34" charset="0"/>
              </a:rPr>
              <a:t>, </a:t>
            </a:r>
            <a:r>
              <a:rPr lang="en-IE" sz="4000" dirty="0" smtClean="0">
                <a:gradFill>
                  <a:gsLst>
                    <a:gs pos="0">
                      <a:srgbClr val="FFFFFF"/>
                    </a:gs>
                    <a:gs pos="100000">
                      <a:srgbClr val="FFFFFF"/>
                    </a:gs>
                  </a:gsLst>
                  <a:lin ang="5400000" scaled="0"/>
                </a:gradFill>
                <a:ea typeface="Segoe UI" pitchFamily="34" charset="0"/>
                <a:cs typeface="Segoe UI" pitchFamily="34" charset="0"/>
              </a:rPr>
              <a:t>simple</a:t>
            </a:r>
            <a:endParaRPr lang="en-IE" sz="4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274702" y="4868847"/>
            <a:ext cx="5440680" cy="1828779"/>
          </a:xfrm>
          <a:prstGeom prst="rect">
            <a:avLst/>
          </a:prstGeom>
          <a:solidFill>
            <a:schemeClr val="accent3">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solidFill>
                  <a:srgbClr val="FFFFFF"/>
                </a:solidFill>
                <a:ea typeface="Segoe UI" pitchFamily="34" charset="0"/>
                <a:cs typeface="Segoe UI" pitchFamily="34" charset="0"/>
                <a:hlinkClick r:id="rId2"/>
              </a:rPr>
              <a:t>projectbotticelli.com</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BI </a:t>
            </a:r>
            <a:r>
              <a:rPr lang="en-US" sz="2400" dirty="0" smtClean="0">
                <a:gradFill>
                  <a:gsLst>
                    <a:gs pos="0">
                      <a:srgbClr val="FFFFFF"/>
                    </a:gs>
                    <a:gs pos="100000">
                      <a:srgbClr val="FFFFFF"/>
                    </a:gs>
                  </a:gsLst>
                  <a:lin ang="5400000" scaled="0"/>
                </a:gradFill>
                <a:ea typeface="Segoe UI" pitchFamily="34" charset="0"/>
                <a:cs typeface="Segoe UI" pitchFamily="34" charset="0"/>
                <a:hlinkClick r:id="rId3"/>
              </a:rPr>
              <a:t>video</a:t>
            </a:r>
            <a:r>
              <a:rPr lang="en-US" sz="2400" dirty="0" smtClean="0">
                <a:gradFill>
                  <a:gsLst>
                    <a:gs pos="0">
                      <a:srgbClr val="FFFFFF"/>
                    </a:gs>
                    <a:gs pos="100000">
                      <a:srgbClr val="FFFFFF"/>
                    </a:gs>
                  </a:gsLst>
                  <a:lin ang="5400000" scaled="0"/>
                </a:gradFill>
                <a:ea typeface="Segoe UI" pitchFamily="34" charset="0"/>
                <a:cs typeface="Segoe UI" pitchFamily="34" charset="0"/>
              </a:rPr>
              <a:t> tutorials, </a:t>
            </a:r>
            <a:r>
              <a:rPr lang="en-US" sz="2400" dirty="0" smtClean="0">
                <a:gradFill>
                  <a:gsLst>
                    <a:gs pos="0">
                      <a:srgbClr val="FFFFFF"/>
                    </a:gs>
                    <a:gs pos="100000">
                      <a:srgbClr val="FFFFFF"/>
                    </a:gs>
                  </a:gsLst>
                  <a:lin ang="5400000" scaled="0"/>
                </a:gradFill>
                <a:ea typeface="Segoe UI" pitchFamily="34" charset="0"/>
                <a:cs typeface="Segoe UI" pitchFamily="34" charset="0"/>
                <a:hlinkClick r:id="rId4"/>
              </a:rPr>
              <a:t>PPTs</a:t>
            </a:r>
            <a:r>
              <a:rPr lang="en-US" sz="2400" dirty="0" smtClean="0">
                <a:gradFill>
                  <a:gsLst>
                    <a:gs pos="0">
                      <a:srgbClr val="FFFFFF"/>
                    </a:gs>
                    <a:gs pos="100000">
                      <a:srgbClr val="FFFFFF"/>
                    </a:gs>
                  </a:gsLst>
                  <a:lin ang="5400000" scaled="0"/>
                </a:gradFill>
                <a:ea typeface="Segoe UI" pitchFamily="34" charset="0"/>
                <a:cs typeface="Segoe UI" pitchFamily="34" charset="0"/>
              </a:rPr>
              <a:t>, and </a:t>
            </a:r>
            <a:r>
              <a:rPr lang="en-US" sz="2400" dirty="0" smtClean="0">
                <a:gradFill>
                  <a:gsLst>
                    <a:gs pos="0">
                      <a:srgbClr val="FFFFFF"/>
                    </a:gs>
                    <a:gs pos="100000">
                      <a:srgbClr val="FFFFFF"/>
                    </a:gs>
                  </a:gsLst>
                  <a:lin ang="5400000" scaled="0"/>
                </a:gradFill>
                <a:ea typeface="Segoe UI" pitchFamily="34" charset="0"/>
                <a:cs typeface="Segoe UI" pitchFamily="34" charset="0"/>
                <a:hlinkClick r:id="rId5"/>
              </a:rPr>
              <a:t>articles</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20</a:t>
            </a:r>
            <a:r>
              <a:rPr lang="en-US" sz="2400" dirty="0">
                <a:gradFill>
                  <a:gsLst>
                    <a:gs pos="0">
                      <a:srgbClr val="FFFFFF"/>
                    </a:gs>
                    <a:gs pos="100000">
                      <a:srgbClr val="FFFFFF"/>
                    </a:gs>
                  </a:gsLst>
                  <a:lin ang="5400000" scaled="0"/>
                </a:gradFill>
                <a:ea typeface="Segoe UI" pitchFamily="34" charset="0"/>
                <a:cs typeface="Segoe UI" pitchFamily="34" charset="0"/>
              </a:rPr>
              <a:t>% off </a:t>
            </a:r>
            <a:r>
              <a:rPr lang="en-US" sz="2400" dirty="0" smtClean="0">
                <a:gradFill>
                  <a:gsLst>
                    <a:gs pos="0">
                      <a:srgbClr val="FFFFFF"/>
                    </a:gs>
                    <a:gs pos="100000">
                      <a:srgbClr val="FFFFFF"/>
                    </a:gs>
                  </a:gsLst>
                  <a:lin ang="5400000" scaled="0"/>
                </a:gradFill>
                <a:ea typeface="Segoe UI" pitchFamily="34" charset="0"/>
                <a:cs typeface="Segoe UI" pitchFamily="34" charset="0"/>
              </a:rPr>
              <a:t>Annual: 20SPC12</a:t>
            </a: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10</a:t>
            </a:r>
            <a:r>
              <a:rPr lang="en-US" sz="2400" dirty="0">
                <a:gradFill>
                  <a:gsLst>
                    <a:gs pos="0">
                      <a:srgbClr val="FFFFFF"/>
                    </a:gs>
                    <a:gs pos="100000">
                      <a:srgbClr val="FFFFFF"/>
                    </a:gs>
                  </a:gsLst>
                  <a:lin ang="5400000" scaled="0"/>
                </a:gradFill>
                <a:ea typeface="Segoe UI" pitchFamily="34" charset="0"/>
                <a:cs typeface="Segoe UI" pitchFamily="34" charset="0"/>
              </a:rPr>
              <a:t>% off Monthly</a:t>
            </a:r>
            <a:r>
              <a:rPr lang="en-US" sz="2400" dirty="0" smtClean="0">
                <a:gradFill>
                  <a:gsLst>
                    <a:gs pos="0">
                      <a:srgbClr val="FFFFFF"/>
                    </a:gs>
                    <a:gs pos="100000">
                      <a:srgbClr val="FFFFFF"/>
                    </a:gs>
                  </a:gsLst>
                  <a:lin ang="5400000" scaled="0"/>
                </a:gradFill>
                <a:ea typeface="Segoe UI" pitchFamily="34" charset="0"/>
                <a:cs typeface="Segoe UI" pitchFamily="34" charset="0"/>
              </a:rPr>
              <a:t>: 10SPC12</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5761042" y="4868848"/>
            <a:ext cx="5486340" cy="1828780"/>
          </a:xfrm>
          <a:prstGeom prst="rect">
            <a:avLst/>
          </a:prstGeom>
          <a:solidFill>
            <a:schemeClr val="accent4">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Follow: @</a:t>
            </a:r>
            <a:r>
              <a:rPr lang="en-US" sz="2400" dirty="0" err="1" smtClean="0">
                <a:gradFill>
                  <a:gsLst>
                    <a:gs pos="0">
                      <a:srgbClr val="FFFFFF"/>
                    </a:gs>
                    <a:gs pos="100000">
                      <a:srgbClr val="FFFFFF"/>
                    </a:gs>
                  </a:gsLst>
                  <a:lin ang="5400000" scaled="0"/>
                </a:gradFill>
                <a:ea typeface="Segoe UI" pitchFamily="34" charset="0"/>
                <a:cs typeface="Segoe UI" pitchFamily="34" charset="0"/>
              </a:rPr>
              <a:t>rafaldotnet</a:t>
            </a: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Email: rafal@projectbotticelli.com</a:t>
            </a: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Discover: </a:t>
            </a:r>
            <a:r>
              <a:rPr lang="en-US" sz="2400" dirty="0" smtClean="0">
                <a:gradFill>
                  <a:gsLst>
                    <a:gs pos="0">
                      <a:srgbClr val="FFFFFF"/>
                    </a:gs>
                    <a:gs pos="100000">
                      <a:srgbClr val="FFFFFF"/>
                    </a:gs>
                  </a:gsLst>
                  <a:lin ang="5400000" scaled="0"/>
                </a:gradFill>
                <a:ea typeface="Segoe UI" pitchFamily="34" charset="0"/>
                <a:cs typeface="Segoe UI" pitchFamily="34" charset="0"/>
                <a:hlinkClick r:id="rId6"/>
              </a:rPr>
              <a:t>rafal.net</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ts val="120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Thank </a:t>
            </a:r>
            <a:r>
              <a:rPr lang="en-US" sz="2400" i="1" dirty="0" smtClean="0">
                <a:gradFill>
                  <a:gsLst>
                    <a:gs pos="0">
                      <a:srgbClr val="FFFFFF"/>
                    </a:gs>
                    <a:gs pos="100000">
                      <a:srgbClr val="FFFFFF"/>
                    </a:gs>
                  </a:gsLst>
                  <a:lin ang="5400000" scaled="0"/>
                </a:gradFill>
                <a:ea typeface="Segoe UI" pitchFamily="34" charset="0"/>
                <a:cs typeface="Segoe UI" pitchFamily="34" charset="0"/>
              </a:rPr>
              <a:t>you</a:t>
            </a:r>
            <a:r>
              <a:rPr lang="en-US" sz="2400" dirty="0" smtClean="0">
                <a:gradFill>
                  <a:gsLst>
                    <a:gs pos="0">
                      <a:srgbClr val="FFFFFF"/>
                    </a:gs>
                    <a:gs pos="100000">
                      <a:srgbClr val="FFFFFF"/>
                    </a:gs>
                  </a:gsLst>
                  <a:lin ang="5400000" scaled="0"/>
                </a:gradFill>
                <a:ea typeface="Segoe UI" pitchFamily="34" charset="0"/>
                <a:cs typeface="Segoe UI" pitchFamily="34" charset="0"/>
              </a:rPr>
              <a:t> for completing evaluations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72424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63638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4702" y="5757131"/>
            <a:ext cx="11705843" cy="1280350"/>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just"/>
            <a:r>
              <a:rPr lang="en-US" sz="800" dirty="0">
                <a:solidFill>
                  <a:srgbClr val="FFFFFF">
                    <a:lumMod val="65000"/>
                    <a:lumOff val="35000"/>
                  </a:srgbClr>
                </a:solidFill>
              </a:rPr>
              <a:t>The information herein is for informational purposes only and represents the opinions and views of Project Botticelli and/or Rafal Lukawiecki. The material presented is not certain and may vary based on several factors. Microsoft makes no warranties, express, implied or statutory, as to the information in this presentation.</a:t>
            </a:r>
          </a:p>
          <a:p>
            <a:pPr algn="just"/>
            <a:endParaRPr lang="en-IE" sz="800" dirty="0">
              <a:solidFill>
                <a:srgbClr val="FFFFFF">
                  <a:lumMod val="65000"/>
                  <a:lumOff val="35000"/>
                </a:srgbClr>
              </a:solidFill>
            </a:endParaRPr>
          </a:p>
          <a:p>
            <a:pPr algn="just"/>
            <a:r>
              <a:rPr lang="en-GB" sz="800" dirty="0">
                <a:solidFill>
                  <a:srgbClr val="FFFFFF">
                    <a:lumMod val="65000"/>
                    <a:lumOff val="35000"/>
                  </a:srgbClr>
                </a:solidFill>
              </a:rPr>
              <a:t>Portions © 2012 Project Botticelli Ltd &amp; entire material © 2012 Microsoft Corp unless noted otherwise. Some slides contain quotations from copyrighted materials by other authors, as individually attributed or as already covered by Microsoft Copyright ownerships. All rights reserved. Microsoft, Windows, Windows Vista and other product names are or may be registered trademarks and/or trademarks in the U.S. and/or other countries. The information herein is for informational purposes only and represents the current view of Project Botticelli Ltd as of the date of this presentation. Because Project Botticelli &amp; Microsoft must respond to changing market conditions, it should not be interpreted to be a commitment on the part of Microsoft, and Microsoft and Project Botticelli cannot guarantee the accuracy of any information provided after the date of this presentation. Project Botticelli makes no warranties, express, implied or statutory, as to the information in this presentation. E&amp;OE.</a:t>
            </a:r>
            <a:endParaRPr lang="en-IE" sz="800" dirty="0">
              <a:solidFill>
                <a:srgbClr val="FFFFFF">
                  <a:lumMod val="65000"/>
                  <a:lumOff val="35000"/>
                </a:srgbClr>
              </a:solidFill>
            </a:endParaRPr>
          </a:p>
          <a:p>
            <a:pPr algn="just"/>
            <a:endParaRPr lang="en-US" sz="800" dirty="0">
              <a:solidFill>
                <a:srgbClr val="FFFFFF">
                  <a:lumMod val="65000"/>
                  <a:lumOff val="35000"/>
                </a:srgbClr>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pic>
        <p:nvPicPr>
          <p:cNvPr id="5" name="Picture 8" descr="probwht-jpg.jpg"/>
          <p:cNvPicPr>
            <a:picLocks noChangeAspect="1"/>
          </p:cNvPicPr>
          <p:nvPr/>
        </p:nvPicPr>
        <p:blipFill>
          <a:blip r:embed="rId4" cstate="print"/>
          <a:srcRect/>
          <a:stretch>
            <a:fillRect/>
          </a:stretch>
        </p:blipFill>
        <p:spPr bwMode="auto">
          <a:xfrm>
            <a:off x="457580" y="4685969"/>
            <a:ext cx="1143024" cy="578582"/>
          </a:xfrm>
          <a:prstGeom prst="rect">
            <a:avLst/>
          </a:prstGeom>
          <a:noFill/>
          <a:ln w="9525">
            <a:noFill/>
            <a:miter lim="800000"/>
            <a:headEnd/>
            <a:tailEnd/>
          </a:ln>
        </p:spPr>
      </p:pic>
    </p:spTree>
    <p:extLst>
      <p:ext uri="{BB962C8B-B14F-4D97-AF65-F5344CB8AC3E}">
        <p14:creationId xmlns:p14="http://schemas.microsoft.com/office/powerpoint/2010/main" val="30901237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title"/>
          </p:nvPr>
        </p:nvSpPr>
        <p:spPr/>
        <p:txBody>
          <a:bodyPr/>
          <a:lstStyle/>
          <a:p>
            <a:r>
              <a:rPr lang="en-IE" dirty="0" smtClean="0"/>
              <a:t>Objectives</a:t>
            </a:r>
            <a:endParaRPr lang="en-IE" dirty="0"/>
          </a:p>
        </p:txBody>
      </p:sp>
      <p:sp>
        <p:nvSpPr>
          <p:cNvPr id="9" name="Rectangle 8"/>
          <p:cNvSpPr/>
          <p:nvPr/>
        </p:nvSpPr>
        <p:spPr bwMode="auto">
          <a:xfrm>
            <a:off x="274638" y="2125663"/>
            <a:ext cx="4526280" cy="17830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IE" sz="4000" smtClean="0">
                <a:gradFill>
                  <a:gsLst>
                    <a:gs pos="0">
                      <a:srgbClr val="FFFFFF"/>
                    </a:gs>
                    <a:gs pos="100000">
                      <a:srgbClr val="FFFFFF"/>
                    </a:gs>
                  </a:gsLst>
                  <a:lin ang="5400000" scaled="0"/>
                </a:gradFill>
                <a:ea typeface="Segoe UI" pitchFamily="34" charset="0"/>
                <a:cs typeface="Segoe UI" pitchFamily="34" charset="0"/>
              </a:rPr>
              <a:t>Showcase Microsoft BI</a:t>
            </a:r>
            <a:endParaRPr lang="en-IE" sz="400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4846708" y="2125673"/>
            <a:ext cx="6400730" cy="17830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IE" sz="4000" smtClean="0">
                <a:gradFill>
                  <a:gsLst>
                    <a:gs pos="0">
                      <a:srgbClr val="FFFFFF"/>
                    </a:gs>
                    <a:gs pos="100000">
                      <a:srgbClr val="FFFFFF"/>
                    </a:gs>
                  </a:gsLst>
                  <a:lin ang="5400000" scaled="0"/>
                </a:gradFill>
                <a:ea typeface="Segoe UI" pitchFamily="34" charset="0"/>
                <a:cs typeface="Segoe UI" pitchFamily="34" charset="0"/>
              </a:rPr>
              <a:t>Inspire you to visualise knowledge hiding in data</a:t>
            </a:r>
            <a:endParaRPr lang="en-IE" sz="400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4846652" y="3954456"/>
            <a:ext cx="6400730" cy="274317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just"/>
            <a:r>
              <a:rPr lang="en-IE" sz="1050" dirty="0" smtClean="0">
                <a:solidFill>
                  <a:srgbClr val="FFFFFF">
                    <a:lumMod val="65000"/>
                    <a:lumOff val="35000"/>
                  </a:srgbClr>
                </a:solidFill>
              </a:rPr>
              <a:t>The information herein is for informational purposes only and represents the opinions and views of Project Botticelli and/or Rafal Lukawiecki. The material presented is not certain and may vary based on several factors. Microsoft makes no warranties, express, implied or statutory, as to the information in this presentation.</a:t>
            </a:r>
          </a:p>
          <a:p>
            <a:pPr algn="just"/>
            <a:endParaRPr lang="en-IE" sz="1050" dirty="0" smtClean="0">
              <a:solidFill>
                <a:srgbClr val="FFFFFF">
                  <a:lumMod val="65000"/>
                  <a:lumOff val="35000"/>
                </a:srgbClr>
              </a:solidFill>
            </a:endParaRPr>
          </a:p>
          <a:p>
            <a:pPr algn="just"/>
            <a:r>
              <a:rPr lang="en-IE" sz="1050" dirty="0" smtClean="0">
                <a:solidFill>
                  <a:srgbClr val="FFFFFF">
                    <a:lumMod val="65000"/>
                    <a:lumOff val="35000"/>
                  </a:srgbClr>
                </a:solidFill>
              </a:rPr>
              <a:t>Portions © 2012 Project Botticelli Ltd &amp; entire material © 2012 Microsoft Corp unless noted otherwise. Some slides contain quotations from copyrighted materials by other authors, as individually attributed or as already covered by Microsoft Copyright ownerships. All rights reserved. Microsoft, Windows, Windows Vista and other product names are or may be registered trademarks and/or trademarks in the U.S. and/or other countries. The information herein is for informational purposes only and represents the current view of Project Botticelli Ltd as of the date of this presentation. Because Project Botticelli &amp; Microsoft must respond to changing market conditions, it should not be interpreted to be a commitment on the part of Microsoft, and Microsoft and Project Botticelli cannot guarantee the accuracy of any information provided after the date of this presentation. Project Botticelli makes no warranties, express, implied or statutory, as to the information in this presentation. E&amp;OE.</a:t>
            </a:r>
            <a:endParaRPr lang="en-IE" sz="1050" dirty="0">
              <a:solidFill>
                <a:srgbClr val="FFFFFF">
                  <a:lumMod val="65000"/>
                  <a:lumOff val="35000"/>
                </a:srgbClr>
              </a:solidFill>
            </a:endParaRPr>
          </a:p>
        </p:txBody>
      </p:sp>
      <p:sp>
        <p:nvSpPr>
          <p:cNvPr id="13" name="Rectangle 12"/>
          <p:cNvSpPr/>
          <p:nvPr/>
        </p:nvSpPr>
        <p:spPr bwMode="auto">
          <a:xfrm>
            <a:off x="274702" y="3954457"/>
            <a:ext cx="4526280" cy="2743170"/>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E" sz="400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projectbotticelli.png">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818" y="4729337"/>
            <a:ext cx="2926048" cy="1193410"/>
          </a:xfrm>
          <a:prstGeom prst="rect">
            <a:avLst/>
          </a:prstGeom>
        </p:spPr>
      </p:pic>
    </p:spTree>
    <p:extLst>
      <p:ext uri="{BB962C8B-B14F-4D97-AF65-F5344CB8AC3E}">
        <p14:creationId xmlns:p14="http://schemas.microsoft.com/office/powerpoint/2010/main" val="7444440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14021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6" name="Rectangle 25"/>
          <p:cNvSpPr/>
          <p:nvPr/>
        </p:nvSpPr>
        <p:spPr bwMode="auto">
          <a:xfrm>
            <a:off x="269009" y="3038450"/>
            <a:ext cx="5449824" cy="2744787"/>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Video BI tutorials</a:t>
            </a: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hlinkClick r:id="rId3"/>
              </a:rPr>
              <a:t>Introduction to BI &amp; Big Data</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hlinkClick r:id="rId4"/>
              </a:rPr>
              <a:t>DAX</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hlinkClick r:id="rId5"/>
              </a:rPr>
              <a:t>MDX</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hlinkClick r:id="rId6"/>
              </a:rPr>
              <a:t>Data </a:t>
            </a:r>
            <a:r>
              <a:rPr lang="en-US" sz="2400" dirty="0" smtClean="0">
                <a:gradFill>
                  <a:gsLst>
                    <a:gs pos="0">
                      <a:srgbClr val="FFFFFF"/>
                    </a:gs>
                    <a:gs pos="100000">
                      <a:srgbClr val="FFFFFF"/>
                    </a:gs>
                  </a:gsLst>
                  <a:lin ang="5400000" scaled="0"/>
                </a:gradFill>
                <a:ea typeface="Segoe UI" pitchFamily="34" charset="0"/>
                <a:cs typeface="Segoe UI" pitchFamily="34" charset="0"/>
                <a:hlinkClick r:id="rId6"/>
              </a:rPr>
              <a:t>Mining</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761038" y="3038450"/>
            <a:ext cx="2697480" cy="2744787"/>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World-class experts you </a:t>
            </a:r>
            <a:r>
              <a:rPr lang="en-US" sz="2400" dirty="0">
                <a:gradFill>
                  <a:gsLst>
                    <a:gs pos="0">
                      <a:srgbClr val="FFFFFF"/>
                    </a:gs>
                    <a:gs pos="100000">
                      <a:srgbClr val="FFFFFF"/>
                    </a:gs>
                  </a:gsLst>
                  <a:lin ang="5400000" scaled="0"/>
                </a:gradFill>
                <a:ea typeface="Segoe UI" pitchFamily="34" charset="0"/>
                <a:cs typeface="Segoe UI" pitchFamily="34" charset="0"/>
              </a:rPr>
              <a:t>c</a:t>
            </a:r>
            <a:r>
              <a:rPr lang="en-US" sz="2400" dirty="0" smtClean="0">
                <a:gradFill>
                  <a:gsLst>
                    <a:gs pos="0">
                      <a:srgbClr val="FFFFFF"/>
                    </a:gs>
                    <a:gs pos="100000">
                      <a:srgbClr val="FFFFFF"/>
                    </a:gs>
                  </a:gsLst>
                  <a:lin ang="5400000" scaled="0"/>
                </a:gradFill>
                <a:ea typeface="Segoe UI" pitchFamily="34" charset="0"/>
                <a:cs typeface="Segoe UI" pitchFamily="34" charset="0"/>
              </a:rPr>
              <a:t>an see and follow—not screencasts</a:t>
            </a:r>
          </a:p>
          <a:p>
            <a:pPr defTabSz="932472" fontAlgn="base">
              <a:spcBef>
                <a:spcPts val="120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Levels 100–400</a:t>
            </a:r>
          </a:p>
          <a:p>
            <a:pPr defTabSz="932472" fontAlgn="base">
              <a:spcBef>
                <a:spcPts val="120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 Articles &amp; PPTs</a:t>
            </a:r>
          </a:p>
        </p:txBody>
      </p:sp>
      <p:sp>
        <p:nvSpPr>
          <p:cNvPr id="31" name="Rectangle 30"/>
          <p:cNvSpPr/>
          <p:nvPr/>
        </p:nvSpPr>
        <p:spPr bwMode="auto">
          <a:xfrm>
            <a:off x="8506564" y="3038450"/>
            <a:ext cx="2740873" cy="2744787"/>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Discount codes!</a:t>
            </a:r>
          </a:p>
          <a:p>
            <a:pPr defTabSz="932472" fontAlgn="base">
              <a:spcBef>
                <a:spcPts val="120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20</a:t>
            </a:r>
            <a:r>
              <a:rPr lang="en-US" sz="2400" dirty="0">
                <a:gradFill>
                  <a:gsLst>
                    <a:gs pos="0">
                      <a:srgbClr val="FFFFFF"/>
                    </a:gs>
                    <a:gs pos="100000">
                      <a:srgbClr val="FFFFFF"/>
                    </a:gs>
                  </a:gsLst>
                  <a:lin ang="5400000" scaled="0"/>
                </a:gradFill>
                <a:ea typeface="Segoe UI" pitchFamily="34" charset="0"/>
                <a:cs typeface="Segoe UI" pitchFamily="34" charset="0"/>
              </a:rPr>
              <a:t>% </a:t>
            </a:r>
            <a:r>
              <a:rPr lang="en-US" sz="2400" dirty="0" smtClean="0">
                <a:gradFill>
                  <a:gsLst>
                    <a:gs pos="0">
                      <a:srgbClr val="FFFFFF"/>
                    </a:gs>
                    <a:gs pos="100000">
                      <a:srgbClr val="FFFFFF"/>
                    </a:gs>
                  </a:gsLst>
                  <a:lin ang="5400000" scaled="0"/>
                </a:gradFill>
                <a:ea typeface="Segoe UI" pitchFamily="34" charset="0"/>
                <a:cs typeface="Segoe UI" pitchFamily="34" charset="0"/>
              </a:rPr>
              <a:t>off Annual:</a:t>
            </a:r>
          </a:p>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20SPC12</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10</a:t>
            </a:r>
            <a:r>
              <a:rPr lang="en-US" sz="2400" dirty="0">
                <a:gradFill>
                  <a:gsLst>
                    <a:gs pos="0">
                      <a:srgbClr val="FFFFFF"/>
                    </a:gs>
                    <a:gs pos="100000">
                      <a:srgbClr val="FFFFFF"/>
                    </a:gs>
                  </a:gsLst>
                  <a:lin ang="5400000" scaled="0"/>
                </a:gradFill>
                <a:ea typeface="Segoe UI" pitchFamily="34" charset="0"/>
                <a:cs typeface="Segoe UI" pitchFamily="34" charset="0"/>
              </a:rPr>
              <a:t>% </a:t>
            </a:r>
            <a:r>
              <a:rPr lang="en-US" sz="2400" dirty="0" smtClean="0">
                <a:gradFill>
                  <a:gsLst>
                    <a:gs pos="0">
                      <a:srgbClr val="FFFFFF"/>
                    </a:gs>
                    <a:gs pos="100000">
                      <a:srgbClr val="FFFFFF"/>
                    </a:gs>
                  </a:gsLst>
                  <a:lin ang="5400000" scaled="0"/>
                </a:gradFill>
                <a:ea typeface="Segoe UI" pitchFamily="34" charset="0"/>
                <a:cs typeface="Segoe UI" pitchFamily="34" charset="0"/>
              </a:rPr>
              <a:t>off Monthly:</a:t>
            </a:r>
          </a:p>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10SPC12</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274638" y="296897"/>
            <a:ext cx="9966916" cy="1828780"/>
          </a:xfrm>
          <a:prstGeom prst="rect">
            <a:avLst/>
          </a:prstGeom>
          <a:solidFill>
            <a:schemeClr val="accent1">
              <a:alpha val="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5200" dirty="0" smtClean="0">
                <a:solidFill>
                  <a:srgbClr val="FFFFFF"/>
                </a:solidFill>
              </a:rPr>
              <a:t>Register on</a:t>
            </a:r>
          </a:p>
          <a:p>
            <a:pPr defTabSz="932472" fontAlgn="base">
              <a:spcBef>
                <a:spcPct val="0"/>
              </a:spcBef>
              <a:spcAft>
                <a:spcPct val="0"/>
              </a:spcAft>
            </a:pPr>
            <a:r>
              <a:rPr lang="en-US" sz="5200" dirty="0" smtClean="0">
                <a:solidFill>
                  <a:srgbClr val="FFFFFF"/>
                </a:solidFill>
                <a:hlinkClick r:id="rId7"/>
              </a:rPr>
              <a:t>projectbotticelli.com</a:t>
            </a:r>
            <a:endParaRPr lang="en-US" sz="5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242362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6" name="Rectangle 25"/>
          <p:cNvSpPr/>
          <p:nvPr/>
        </p:nvSpPr>
        <p:spPr bwMode="auto">
          <a:xfrm>
            <a:off x="269009" y="3038450"/>
            <a:ext cx="5449824" cy="2744787"/>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Data explosion</a:t>
            </a:r>
          </a:p>
          <a:p>
            <a:pPr defTabSz="932472" fontAlgn="base">
              <a:spcBef>
                <a:spcPts val="120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Information hunger</a:t>
            </a:r>
          </a:p>
        </p:txBody>
      </p:sp>
      <p:sp>
        <p:nvSpPr>
          <p:cNvPr id="27" name="Rectangle 26"/>
          <p:cNvSpPr/>
          <p:nvPr/>
        </p:nvSpPr>
        <p:spPr bwMode="auto">
          <a:xfrm>
            <a:off x="5761038" y="3038450"/>
            <a:ext cx="2697480" cy="2744787"/>
          </a:xfrm>
          <a:prstGeom prst="rect">
            <a:avLst/>
          </a:prstGeom>
          <a:solidFill>
            <a:schemeClr val="accent6">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10x </a:t>
            </a:r>
            <a:r>
              <a:rPr lang="en-US" sz="4000" dirty="0" smtClean="0">
                <a:gradFill>
                  <a:gsLst>
                    <a:gs pos="0">
                      <a:srgbClr val="FFFFFF"/>
                    </a:gs>
                    <a:gs pos="100000">
                      <a:srgbClr val="FFFFFF"/>
                    </a:gs>
                  </a:gsLst>
                  <a:lin ang="5400000" scaled="0"/>
                </a:gradFill>
                <a:ea typeface="Segoe UI" pitchFamily="34" charset="0"/>
                <a:cs typeface="Segoe UI" pitchFamily="34" charset="0"/>
              </a:rPr>
              <a:t>increase </a:t>
            </a:r>
            <a:r>
              <a:rPr lang="en-US" sz="4000" dirty="0">
                <a:gradFill>
                  <a:gsLst>
                    <a:gs pos="0">
                      <a:srgbClr val="FFFFFF"/>
                    </a:gs>
                    <a:gs pos="100000">
                      <a:srgbClr val="FFFFFF"/>
                    </a:gs>
                  </a:gsLst>
                  <a:lin ang="5400000" scaled="0"/>
                </a:gradFill>
                <a:ea typeface="Segoe UI" pitchFamily="34" charset="0"/>
                <a:cs typeface="Segoe UI" pitchFamily="34" charset="0"/>
              </a:rPr>
              <a:t>every 5 </a:t>
            </a:r>
            <a:r>
              <a:rPr lang="en-US" sz="4000" dirty="0" smtClean="0">
                <a:gradFill>
                  <a:gsLst>
                    <a:gs pos="0">
                      <a:srgbClr val="FFFFFF"/>
                    </a:gs>
                    <a:gs pos="100000">
                      <a:srgbClr val="FFFFFF"/>
                    </a:gs>
                  </a:gsLst>
                  <a:lin ang="5400000" scaled="0"/>
                </a:gradFill>
                <a:ea typeface="Segoe UI" pitchFamily="34" charset="0"/>
                <a:cs typeface="Segoe UI" pitchFamily="34" charset="0"/>
              </a:rPr>
              <a:t>years</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8506564" y="3038450"/>
            <a:ext cx="2740873" cy="2744787"/>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85% from new types</a:t>
            </a:r>
          </a:p>
        </p:txBody>
      </p:sp>
      <p:sp>
        <p:nvSpPr>
          <p:cNvPr id="3" name="Title 2"/>
          <p:cNvSpPr>
            <a:spLocks noGrp="1"/>
          </p:cNvSpPr>
          <p:nvPr>
            <p:ph type="title" idx="4294967295"/>
          </p:nvPr>
        </p:nvSpPr>
        <p:spPr>
          <a:xfrm>
            <a:off x="547688" y="295275"/>
            <a:ext cx="11888787" cy="917575"/>
          </a:xfrm>
        </p:spPr>
        <p:txBody>
          <a:bodyPr/>
          <a:lstStyle/>
          <a:p>
            <a:r>
              <a:rPr lang="en-IE" noProof="0" smtClean="0"/>
              <a:t>!</a:t>
            </a:r>
            <a:endParaRPr lang="en-IE" noProof="0"/>
          </a:p>
        </p:txBody>
      </p:sp>
      <p:sp>
        <p:nvSpPr>
          <p:cNvPr id="11" name="Rectangle 10"/>
          <p:cNvSpPr/>
          <p:nvPr/>
        </p:nvSpPr>
        <p:spPr bwMode="auto">
          <a:xfrm>
            <a:off x="274638" y="296897"/>
            <a:ext cx="9966916" cy="1828780"/>
          </a:xfrm>
          <a:prstGeom prst="rect">
            <a:avLst/>
          </a:prstGeom>
          <a:solidFill>
            <a:schemeClr val="accent1">
              <a:alpha val="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5200" dirty="0" smtClean="0">
                <a:solidFill>
                  <a:srgbClr val="FFFFFF"/>
                </a:solidFill>
              </a:rPr>
              <a:t>The world of data is changing</a:t>
            </a:r>
            <a:endParaRPr lang="en-US" sz="5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468263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p:txBody>
          <a:bodyPr/>
          <a:lstStyle/>
          <a:p>
            <a:r>
              <a:rPr lang="en-IE" noProof="0" smtClean="0"/>
              <a:t>Purpose of BI</a:t>
            </a:r>
            <a:endParaRPr lang="en-IE" noProof="0"/>
          </a:p>
        </p:txBody>
      </p:sp>
      <p:sp>
        <p:nvSpPr>
          <p:cNvPr id="6" name="Rectangle 5"/>
          <p:cNvSpPr/>
          <p:nvPr/>
        </p:nvSpPr>
        <p:spPr bwMode="auto">
          <a:xfrm>
            <a:off x="274638" y="2125663"/>
            <a:ext cx="54406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Help users </a:t>
            </a:r>
            <a:endParaRPr lang="en-US" sz="4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make better </a:t>
            </a:r>
          </a:p>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business decisions</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1038" y="2124076"/>
            <a:ext cx="548640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GB" sz="4000" dirty="0" smtClean="0">
                <a:gradFill>
                  <a:gsLst>
                    <a:gs pos="0">
                      <a:srgbClr val="FFFFFF"/>
                    </a:gs>
                    <a:gs pos="100000">
                      <a:srgbClr val="FFFFFF"/>
                    </a:gs>
                  </a:gsLst>
                  <a:lin ang="5400000" scaled="0"/>
                </a:gradFill>
                <a:ea typeface="Segoe UI" pitchFamily="34" charset="0"/>
                <a:cs typeface="Segoe UI" pitchFamily="34" charset="0"/>
              </a:rPr>
              <a:t>Focus by visualising</a:t>
            </a:r>
            <a:endParaRPr lang="en-US" sz="4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meaning &amp; knowledge </a:t>
            </a:r>
          </a:p>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hidden in data</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78535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title"/>
          </p:nvPr>
        </p:nvSpPr>
        <p:spPr/>
        <p:txBody>
          <a:bodyPr/>
          <a:lstStyle/>
          <a:p>
            <a:r>
              <a:rPr lang="en-IE" noProof="0" smtClean="0"/>
              <a:t>Powerful BI</a:t>
            </a:r>
            <a:endParaRPr lang="en-IE" noProof="0"/>
          </a:p>
        </p:txBody>
      </p:sp>
      <p:sp>
        <p:nvSpPr>
          <p:cNvPr id="6" name="Rectangle 5"/>
          <p:cNvSpPr/>
          <p:nvPr/>
        </p:nvSpPr>
        <p:spPr bwMode="auto">
          <a:xfrm>
            <a:off x="274638" y="2125663"/>
            <a:ext cx="54406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Correct information</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Right context</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Attractive format</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1038" y="2124076"/>
            <a:ext cx="54864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GB" sz="4000" dirty="0" smtClean="0">
                <a:gradFill>
                  <a:gsLst>
                    <a:gs pos="0">
                      <a:srgbClr val="FFFFFF"/>
                    </a:gs>
                    <a:gs pos="100000">
                      <a:srgbClr val="FFFFFF"/>
                    </a:gs>
                  </a:gsLst>
                  <a:lin ang="5400000" scaled="0"/>
                </a:gradFill>
                <a:ea typeface="Segoe UI" pitchFamily="34" charset="0"/>
                <a:cs typeface="Segoe UI" pitchFamily="34" charset="0"/>
              </a:rPr>
              <a:t>Focus</a:t>
            </a:r>
            <a:endParaRPr lang="en-GB"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GB" sz="4000" dirty="0" smtClean="0">
                <a:gradFill>
                  <a:gsLst>
                    <a:gs pos="0">
                      <a:srgbClr val="FFFFFF"/>
                    </a:gs>
                    <a:gs pos="100000">
                      <a:srgbClr val="FFFFFF"/>
                    </a:gs>
                  </a:gsLst>
                  <a:lin ang="5400000" scaled="0"/>
                </a:gradFill>
                <a:ea typeface="Segoe UI" pitchFamily="34" charset="0"/>
                <a:cs typeface="Segoe UI" pitchFamily="34" charset="0"/>
              </a:rPr>
              <a:t>Filter</a:t>
            </a:r>
          </a:p>
          <a:p>
            <a:pPr defTabSz="932472" fontAlgn="base">
              <a:spcBef>
                <a:spcPct val="0"/>
              </a:spcBef>
              <a:spcAft>
                <a:spcPct val="0"/>
              </a:spcAft>
            </a:pPr>
            <a:r>
              <a:rPr lang="en-GB" sz="4000" dirty="0" smtClean="0">
                <a:gradFill>
                  <a:gsLst>
                    <a:gs pos="0">
                      <a:srgbClr val="FFFFFF"/>
                    </a:gs>
                    <a:gs pos="100000">
                      <a:srgbClr val="FFFFFF"/>
                    </a:gs>
                  </a:gsLst>
                  <a:lin ang="5400000" scaled="0"/>
                </a:gradFill>
                <a:ea typeface="Segoe UI" pitchFamily="34" charset="0"/>
                <a:cs typeface="Segoe UI" pitchFamily="34" charset="0"/>
              </a:rPr>
              <a:t>Simple</a:t>
            </a:r>
            <a:endParaRPr lang="en-GB" sz="4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39133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noProof="0" smtClean="0"/>
              <a:t>Microsoft Business Intelligence</a:t>
            </a:r>
            <a:endParaRPr lang="en-IE" noProof="0"/>
          </a:p>
        </p:txBody>
      </p:sp>
      <p:sp>
        <p:nvSpPr>
          <p:cNvPr id="65" name="Rectangle 64"/>
          <p:cNvSpPr/>
          <p:nvPr/>
        </p:nvSpPr>
        <p:spPr bwMode="auto">
          <a:xfrm>
            <a:off x="3932262" y="3040067"/>
            <a:ext cx="3611880" cy="3657600"/>
          </a:xfrm>
          <a:prstGeom prst="rect">
            <a:avLst/>
          </a:prstGeom>
          <a:solidFill>
            <a:srgbClr val="505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1243079"/>
            <a:endParaRPr lang="en-US" sz="2400" kern="0" dirty="0">
              <a:gradFill>
                <a:gsLst>
                  <a:gs pos="0">
                    <a:srgbClr val="FFFFFF"/>
                  </a:gs>
                  <a:gs pos="100000">
                    <a:srgbClr val="FFFFFF"/>
                  </a:gs>
                </a:gsLst>
                <a:lin ang="5400000" scaled="0"/>
              </a:gradFill>
            </a:endParaRPr>
          </a:p>
        </p:txBody>
      </p:sp>
      <p:grpSp>
        <p:nvGrpSpPr>
          <p:cNvPr id="9" name="Group 8"/>
          <p:cNvGrpSpPr/>
          <p:nvPr/>
        </p:nvGrpSpPr>
        <p:grpSpPr>
          <a:xfrm>
            <a:off x="4384843" y="3544471"/>
            <a:ext cx="2706719" cy="2721604"/>
            <a:chOff x="4556292" y="2964007"/>
            <a:chExt cx="2857710" cy="2874581"/>
          </a:xfrm>
        </p:grpSpPr>
        <p:sp>
          <p:nvSpPr>
            <p:cNvPr id="66" name="Freeform 81"/>
            <p:cNvSpPr>
              <a:spLocks noEditPoints="1"/>
            </p:cNvSpPr>
            <p:nvPr/>
          </p:nvSpPr>
          <p:spPr bwMode="black">
            <a:xfrm>
              <a:off x="4556292" y="4747300"/>
              <a:ext cx="1765989" cy="1091288"/>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1243489">
                <a:defRPr/>
              </a:pPr>
              <a:endParaRPr lang="en-US" sz="2100" kern="0" dirty="0">
                <a:solidFill>
                  <a:srgbClr val="000000"/>
                </a:solidFill>
              </a:endParaRPr>
            </a:p>
          </p:txBody>
        </p:sp>
        <p:grpSp>
          <p:nvGrpSpPr>
            <p:cNvPr id="67" name="Group 740"/>
            <p:cNvGrpSpPr>
              <a:grpSpLocks noChangeAspect="1"/>
            </p:cNvGrpSpPr>
            <p:nvPr/>
          </p:nvGrpSpPr>
          <p:grpSpPr bwMode="auto">
            <a:xfrm>
              <a:off x="4708441" y="2964007"/>
              <a:ext cx="1300798" cy="1070571"/>
              <a:chOff x="7103" y="-2816"/>
              <a:chExt cx="913" cy="567"/>
            </a:xfrm>
            <a:solidFill>
              <a:srgbClr val="C2C2C2"/>
            </a:solidFill>
          </p:grpSpPr>
          <p:sp>
            <p:nvSpPr>
              <p:cNvPr id="72" name="Freeform 741"/>
              <p:cNvSpPr>
                <a:spLocks/>
              </p:cNvSpPr>
              <p:nvPr/>
            </p:nvSpPr>
            <p:spPr bwMode="auto">
              <a:xfrm>
                <a:off x="7415" y="-2676"/>
                <a:ext cx="30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489">
                  <a:defRPr/>
                </a:pPr>
                <a:endParaRPr lang="en-US" sz="2400" kern="0" dirty="0">
                  <a:solidFill>
                    <a:srgbClr val="000000"/>
                  </a:solidFill>
                </a:endParaRPr>
              </a:p>
            </p:txBody>
          </p:sp>
          <p:sp>
            <p:nvSpPr>
              <p:cNvPr id="73" name="Oval 742"/>
              <p:cNvSpPr>
                <a:spLocks noChangeArrowheads="1"/>
              </p:cNvSpPr>
              <p:nvPr/>
            </p:nvSpPr>
            <p:spPr bwMode="auto">
              <a:xfrm>
                <a:off x="7474" y="-2816"/>
                <a:ext cx="168" cy="1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489">
                  <a:defRPr/>
                </a:pPr>
                <a:endParaRPr lang="en-US" sz="2400" kern="0" dirty="0">
                  <a:solidFill>
                    <a:srgbClr val="000000"/>
                  </a:solidFill>
                </a:endParaRPr>
              </a:p>
            </p:txBody>
          </p:sp>
          <p:sp>
            <p:nvSpPr>
              <p:cNvPr id="74" name="Freeform 743"/>
              <p:cNvSpPr>
                <a:spLocks/>
              </p:cNvSpPr>
              <p:nvPr/>
            </p:nvSpPr>
            <p:spPr bwMode="auto">
              <a:xfrm>
                <a:off x="7761" y="-2660"/>
                <a:ext cx="255"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489">
                  <a:defRPr/>
                </a:pPr>
                <a:endParaRPr lang="en-US" sz="2400" kern="0" dirty="0">
                  <a:solidFill>
                    <a:srgbClr val="000000"/>
                  </a:solidFill>
                </a:endParaRPr>
              </a:p>
            </p:txBody>
          </p:sp>
          <p:sp>
            <p:nvSpPr>
              <p:cNvPr id="75" name="Oval 744"/>
              <p:cNvSpPr>
                <a:spLocks noChangeArrowheads="1"/>
              </p:cNvSpPr>
              <p:nvPr/>
            </p:nvSpPr>
            <p:spPr bwMode="auto">
              <a:xfrm>
                <a:off x="7812" y="-2780"/>
                <a:ext cx="144" cy="10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489">
                  <a:defRPr/>
                </a:pPr>
                <a:endParaRPr lang="en-US" sz="2400" kern="0" dirty="0">
                  <a:solidFill>
                    <a:srgbClr val="000000"/>
                  </a:solidFill>
                </a:endParaRPr>
              </a:p>
            </p:txBody>
          </p:sp>
          <p:sp>
            <p:nvSpPr>
              <p:cNvPr id="76" name="Freeform 745"/>
              <p:cNvSpPr>
                <a:spLocks/>
              </p:cNvSpPr>
              <p:nvPr/>
            </p:nvSpPr>
            <p:spPr bwMode="auto">
              <a:xfrm>
                <a:off x="7103" y="-2660"/>
                <a:ext cx="255"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489">
                  <a:defRPr/>
                </a:pPr>
                <a:endParaRPr lang="en-US" sz="2400" kern="0" dirty="0">
                  <a:solidFill>
                    <a:srgbClr val="000000"/>
                  </a:solidFill>
                </a:endParaRPr>
              </a:p>
            </p:txBody>
          </p:sp>
          <p:sp>
            <p:nvSpPr>
              <p:cNvPr id="77" name="Oval 746"/>
              <p:cNvSpPr>
                <a:spLocks noChangeArrowheads="1"/>
              </p:cNvSpPr>
              <p:nvPr/>
            </p:nvSpPr>
            <p:spPr bwMode="auto">
              <a:xfrm>
                <a:off x="7154" y="-2780"/>
                <a:ext cx="144" cy="10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489">
                  <a:defRPr/>
                </a:pPr>
                <a:endParaRPr lang="en-US" sz="2400" kern="0" dirty="0">
                  <a:solidFill>
                    <a:srgbClr val="000000"/>
                  </a:solidFill>
                </a:endParaRPr>
              </a:p>
            </p:txBody>
          </p:sp>
        </p:grpSp>
        <p:cxnSp>
          <p:nvCxnSpPr>
            <p:cNvPr id="68" name="Straight Connector 67"/>
            <p:cNvCxnSpPr/>
            <p:nvPr/>
          </p:nvCxnSpPr>
          <p:spPr>
            <a:xfrm flipH="1">
              <a:off x="5368574" y="4163357"/>
              <a:ext cx="1" cy="476579"/>
            </a:xfrm>
            <a:prstGeom prst="line">
              <a:avLst/>
            </a:prstGeom>
            <a:noFill/>
            <a:ln w="25400" cap="flat" cmpd="sng" algn="ctr">
              <a:solidFill>
                <a:srgbClr val="FFFFFF"/>
              </a:solidFill>
              <a:prstDash val="sysDash"/>
              <a:headEnd type="none" w="lg" len="lg"/>
              <a:tailEnd type="none" w="lg" len="lg"/>
            </a:ln>
            <a:effectLst/>
          </p:spPr>
        </p:cxnSp>
        <p:grpSp>
          <p:nvGrpSpPr>
            <p:cNvPr id="69" name="Group 68"/>
            <p:cNvGrpSpPr/>
            <p:nvPr/>
          </p:nvGrpSpPr>
          <p:grpSpPr>
            <a:xfrm>
              <a:off x="6448920" y="4775943"/>
              <a:ext cx="965082" cy="973644"/>
              <a:chOff x="4957516" y="2394975"/>
              <a:chExt cx="724000" cy="730233"/>
            </a:xfrm>
          </p:grpSpPr>
          <p:sp>
            <p:nvSpPr>
              <p:cNvPr id="70" name="Freeform 680"/>
              <p:cNvSpPr>
                <a:spLocks noEditPoints="1"/>
              </p:cNvSpPr>
              <p:nvPr/>
            </p:nvSpPr>
            <p:spPr bwMode="auto">
              <a:xfrm>
                <a:off x="4957516" y="2394975"/>
                <a:ext cx="724000" cy="730233"/>
              </a:xfrm>
              <a:custGeom>
                <a:avLst/>
                <a:gdLst>
                  <a:gd name="T0" fmla="*/ 200 w 400"/>
                  <a:gd name="T1" fmla="*/ 400 h 400"/>
                  <a:gd name="T2" fmla="*/ 200 w 400"/>
                  <a:gd name="T3" fmla="*/ 400 h 400"/>
                  <a:gd name="T4" fmla="*/ 58 w 400"/>
                  <a:gd name="T5" fmla="*/ 341 h 400"/>
                  <a:gd name="T6" fmla="*/ 0 w 400"/>
                  <a:gd name="T7" fmla="*/ 200 h 400"/>
                  <a:gd name="T8" fmla="*/ 58 w 400"/>
                  <a:gd name="T9" fmla="*/ 59 h 400"/>
                  <a:gd name="T10" fmla="*/ 200 w 400"/>
                  <a:gd name="T11" fmla="*/ 0 h 400"/>
                  <a:gd name="T12" fmla="*/ 200 w 400"/>
                  <a:gd name="T13" fmla="*/ 0 h 400"/>
                  <a:gd name="T14" fmla="*/ 341 w 400"/>
                  <a:gd name="T15" fmla="*/ 59 h 400"/>
                  <a:gd name="T16" fmla="*/ 400 w 400"/>
                  <a:gd name="T17" fmla="*/ 200 h 400"/>
                  <a:gd name="T18" fmla="*/ 341 w 400"/>
                  <a:gd name="T19" fmla="*/ 341 h 400"/>
                  <a:gd name="T20" fmla="*/ 200 w 400"/>
                  <a:gd name="T21" fmla="*/ 400 h 400"/>
                  <a:gd name="T22" fmla="*/ 200 w 400"/>
                  <a:gd name="T23" fmla="*/ 46 h 400"/>
                  <a:gd name="T24" fmla="*/ 91 w 400"/>
                  <a:gd name="T25" fmla="*/ 91 h 400"/>
                  <a:gd name="T26" fmla="*/ 46 w 400"/>
                  <a:gd name="T27" fmla="*/ 200 h 400"/>
                  <a:gd name="T28" fmla="*/ 91 w 400"/>
                  <a:gd name="T29" fmla="*/ 309 h 400"/>
                  <a:gd name="T30" fmla="*/ 200 w 400"/>
                  <a:gd name="T31" fmla="*/ 354 h 400"/>
                  <a:gd name="T32" fmla="*/ 354 w 400"/>
                  <a:gd name="T33" fmla="*/ 200 h 400"/>
                  <a:gd name="T34" fmla="*/ 200 w 400"/>
                  <a:gd name="T35" fmla="*/ 46 h 400"/>
                  <a:gd name="T36" fmla="*/ 200 w 400"/>
                  <a:gd name="T37" fmla="*/ 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400">
                    <a:moveTo>
                      <a:pt x="200" y="400"/>
                    </a:moveTo>
                    <a:cubicBezTo>
                      <a:pt x="200" y="400"/>
                      <a:pt x="200" y="400"/>
                      <a:pt x="200" y="400"/>
                    </a:cubicBezTo>
                    <a:cubicBezTo>
                      <a:pt x="146" y="400"/>
                      <a:pt x="96" y="379"/>
                      <a:pt x="58" y="341"/>
                    </a:cubicBezTo>
                    <a:cubicBezTo>
                      <a:pt x="21" y="304"/>
                      <a:pt x="0" y="253"/>
                      <a:pt x="0" y="200"/>
                    </a:cubicBezTo>
                    <a:cubicBezTo>
                      <a:pt x="0" y="147"/>
                      <a:pt x="21" y="96"/>
                      <a:pt x="58" y="59"/>
                    </a:cubicBezTo>
                    <a:cubicBezTo>
                      <a:pt x="96" y="21"/>
                      <a:pt x="146" y="0"/>
                      <a:pt x="200" y="0"/>
                    </a:cubicBezTo>
                    <a:cubicBezTo>
                      <a:pt x="200" y="0"/>
                      <a:pt x="200" y="0"/>
                      <a:pt x="200" y="0"/>
                    </a:cubicBezTo>
                    <a:cubicBezTo>
                      <a:pt x="253" y="0"/>
                      <a:pt x="304" y="21"/>
                      <a:pt x="341" y="59"/>
                    </a:cubicBezTo>
                    <a:cubicBezTo>
                      <a:pt x="379" y="96"/>
                      <a:pt x="400" y="146"/>
                      <a:pt x="400" y="200"/>
                    </a:cubicBezTo>
                    <a:cubicBezTo>
                      <a:pt x="400" y="253"/>
                      <a:pt x="379" y="304"/>
                      <a:pt x="341" y="341"/>
                    </a:cubicBezTo>
                    <a:cubicBezTo>
                      <a:pt x="304" y="379"/>
                      <a:pt x="253" y="400"/>
                      <a:pt x="200" y="400"/>
                    </a:cubicBezTo>
                    <a:close/>
                    <a:moveTo>
                      <a:pt x="200" y="46"/>
                    </a:moveTo>
                    <a:cubicBezTo>
                      <a:pt x="159" y="46"/>
                      <a:pt x="120" y="62"/>
                      <a:pt x="91" y="91"/>
                    </a:cubicBezTo>
                    <a:cubicBezTo>
                      <a:pt x="62" y="120"/>
                      <a:pt x="46" y="159"/>
                      <a:pt x="46" y="200"/>
                    </a:cubicBezTo>
                    <a:cubicBezTo>
                      <a:pt x="46" y="241"/>
                      <a:pt x="62" y="280"/>
                      <a:pt x="91" y="309"/>
                    </a:cubicBezTo>
                    <a:cubicBezTo>
                      <a:pt x="120" y="338"/>
                      <a:pt x="159" y="354"/>
                      <a:pt x="200" y="354"/>
                    </a:cubicBezTo>
                    <a:cubicBezTo>
                      <a:pt x="285" y="354"/>
                      <a:pt x="354" y="285"/>
                      <a:pt x="354" y="200"/>
                    </a:cubicBezTo>
                    <a:cubicBezTo>
                      <a:pt x="354" y="115"/>
                      <a:pt x="285" y="46"/>
                      <a:pt x="200" y="46"/>
                    </a:cubicBezTo>
                    <a:cubicBezTo>
                      <a:pt x="200" y="46"/>
                      <a:pt x="200" y="46"/>
                      <a:pt x="200"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489">
                  <a:defRPr/>
                </a:pPr>
                <a:endParaRPr lang="en-US" sz="2400" kern="0" dirty="0">
                  <a:solidFill>
                    <a:srgbClr val="000000"/>
                  </a:solidFill>
                </a:endParaRPr>
              </a:p>
            </p:txBody>
          </p:sp>
          <p:sp>
            <p:nvSpPr>
              <p:cNvPr id="71" name="Freeform 9"/>
              <p:cNvSpPr>
                <a:spLocks noChangeAspect="1"/>
              </p:cNvSpPr>
              <p:nvPr/>
            </p:nvSpPr>
            <p:spPr bwMode="black">
              <a:xfrm>
                <a:off x="5212302" y="2575268"/>
                <a:ext cx="214427" cy="369646"/>
              </a:xfrm>
              <a:custGeom>
                <a:avLst/>
                <a:gdLst>
                  <a:gd name="T0" fmla="*/ 219 w 339"/>
                  <a:gd name="T1" fmla="*/ 584 h 584"/>
                  <a:gd name="T2" fmla="*/ 219 w 339"/>
                  <a:gd name="T3" fmla="*/ 511 h 584"/>
                  <a:gd name="T4" fmla="*/ 339 w 339"/>
                  <a:gd name="T5" fmla="*/ 373 h 584"/>
                  <a:gd name="T6" fmla="*/ 214 w 339"/>
                  <a:gd name="T7" fmla="*/ 230 h 584"/>
                  <a:gd name="T8" fmla="*/ 146 w 339"/>
                  <a:gd name="T9" fmla="*/ 190 h 584"/>
                  <a:gd name="T10" fmla="*/ 186 w 339"/>
                  <a:gd name="T11" fmla="*/ 169 h 584"/>
                  <a:gd name="T12" fmla="*/ 274 w 339"/>
                  <a:gd name="T13" fmla="*/ 191 h 584"/>
                  <a:gd name="T14" fmla="*/ 294 w 339"/>
                  <a:gd name="T15" fmla="*/ 200 h 584"/>
                  <a:gd name="T16" fmla="*/ 300 w 339"/>
                  <a:gd name="T17" fmla="*/ 180 h 584"/>
                  <a:gd name="T18" fmla="*/ 324 w 339"/>
                  <a:gd name="T19" fmla="*/ 89 h 584"/>
                  <a:gd name="T20" fmla="*/ 310 w 339"/>
                  <a:gd name="T21" fmla="*/ 83 h 584"/>
                  <a:gd name="T22" fmla="*/ 222 w 339"/>
                  <a:gd name="T23" fmla="*/ 61 h 584"/>
                  <a:gd name="T24" fmla="*/ 222 w 339"/>
                  <a:gd name="T25" fmla="*/ 0 h 584"/>
                  <a:gd name="T26" fmla="*/ 121 w 339"/>
                  <a:gd name="T27" fmla="*/ 0 h 584"/>
                  <a:gd name="T28" fmla="*/ 121 w 339"/>
                  <a:gd name="T29" fmla="*/ 68 h 584"/>
                  <a:gd name="T30" fmla="*/ 7 w 339"/>
                  <a:gd name="T31" fmla="*/ 201 h 584"/>
                  <a:gd name="T32" fmla="*/ 140 w 339"/>
                  <a:gd name="T33" fmla="*/ 341 h 584"/>
                  <a:gd name="T34" fmla="*/ 200 w 339"/>
                  <a:gd name="T35" fmla="*/ 383 h 584"/>
                  <a:gd name="T36" fmla="*/ 153 w 339"/>
                  <a:gd name="T37" fmla="*/ 407 h 584"/>
                  <a:gd name="T38" fmla="*/ 50 w 339"/>
                  <a:gd name="T39" fmla="*/ 379 h 584"/>
                  <a:gd name="T40" fmla="*/ 30 w 339"/>
                  <a:gd name="T41" fmla="*/ 369 h 584"/>
                  <a:gd name="T42" fmla="*/ 0 w 339"/>
                  <a:gd name="T43" fmla="*/ 483 h 584"/>
                  <a:gd name="T44" fmla="*/ 0 w 339"/>
                  <a:gd name="T45" fmla="*/ 483 h 584"/>
                  <a:gd name="T46" fmla="*/ 12 w 339"/>
                  <a:gd name="T47" fmla="*/ 489 h 584"/>
                  <a:gd name="T48" fmla="*/ 118 w 339"/>
                  <a:gd name="T49" fmla="*/ 518 h 584"/>
                  <a:gd name="T50" fmla="*/ 118 w 339"/>
                  <a:gd name="T51" fmla="*/ 584 h 584"/>
                  <a:gd name="T52" fmla="*/ 219 w 339"/>
                  <a:gd name="T53" fmla="*/ 58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9" h="584">
                    <a:moveTo>
                      <a:pt x="219" y="584"/>
                    </a:moveTo>
                    <a:cubicBezTo>
                      <a:pt x="219" y="511"/>
                      <a:pt x="219" y="511"/>
                      <a:pt x="219" y="511"/>
                    </a:cubicBezTo>
                    <a:cubicBezTo>
                      <a:pt x="293" y="493"/>
                      <a:pt x="339" y="442"/>
                      <a:pt x="339" y="373"/>
                    </a:cubicBezTo>
                    <a:cubicBezTo>
                      <a:pt x="339" y="304"/>
                      <a:pt x="301" y="261"/>
                      <a:pt x="214" y="230"/>
                    </a:cubicBezTo>
                    <a:cubicBezTo>
                      <a:pt x="182" y="219"/>
                      <a:pt x="146" y="203"/>
                      <a:pt x="146" y="190"/>
                    </a:cubicBezTo>
                    <a:cubicBezTo>
                      <a:pt x="146" y="172"/>
                      <a:pt x="171" y="169"/>
                      <a:pt x="186" y="169"/>
                    </a:cubicBezTo>
                    <a:cubicBezTo>
                      <a:pt x="230" y="169"/>
                      <a:pt x="258" y="183"/>
                      <a:pt x="274" y="191"/>
                    </a:cubicBezTo>
                    <a:cubicBezTo>
                      <a:pt x="294" y="200"/>
                      <a:pt x="294" y="200"/>
                      <a:pt x="294" y="200"/>
                    </a:cubicBezTo>
                    <a:cubicBezTo>
                      <a:pt x="300" y="180"/>
                      <a:pt x="300" y="180"/>
                      <a:pt x="300" y="180"/>
                    </a:cubicBezTo>
                    <a:cubicBezTo>
                      <a:pt x="324" y="89"/>
                      <a:pt x="324" y="89"/>
                      <a:pt x="324" y="89"/>
                    </a:cubicBezTo>
                    <a:cubicBezTo>
                      <a:pt x="310" y="83"/>
                      <a:pt x="310" y="83"/>
                      <a:pt x="310" y="83"/>
                    </a:cubicBezTo>
                    <a:cubicBezTo>
                      <a:pt x="293" y="75"/>
                      <a:pt x="264" y="64"/>
                      <a:pt x="222" y="61"/>
                    </a:cubicBezTo>
                    <a:cubicBezTo>
                      <a:pt x="222" y="0"/>
                      <a:pt x="222" y="0"/>
                      <a:pt x="222" y="0"/>
                    </a:cubicBezTo>
                    <a:cubicBezTo>
                      <a:pt x="121" y="0"/>
                      <a:pt x="121" y="0"/>
                      <a:pt x="121" y="0"/>
                    </a:cubicBezTo>
                    <a:cubicBezTo>
                      <a:pt x="121" y="68"/>
                      <a:pt x="121" y="68"/>
                      <a:pt x="121" y="68"/>
                    </a:cubicBezTo>
                    <a:cubicBezTo>
                      <a:pt x="51" y="86"/>
                      <a:pt x="7" y="136"/>
                      <a:pt x="7" y="201"/>
                    </a:cubicBezTo>
                    <a:cubicBezTo>
                      <a:pt x="7" y="286"/>
                      <a:pt x="78" y="320"/>
                      <a:pt x="140" y="341"/>
                    </a:cubicBezTo>
                    <a:cubicBezTo>
                      <a:pt x="193" y="359"/>
                      <a:pt x="200" y="372"/>
                      <a:pt x="200" y="383"/>
                    </a:cubicBezTo>
                    <a:cubicBezTo>
                      <a:pt x="200" y="400"/>
                      <a:pt x="176" y="407"/>
                      <a:pt x="153" y="407"/>
                    </a:cubicBezTo>
                    <a:cubicBezTo>
                      <a:pt x="107" y="407"/>
                      <a:pt x="68" y="390"/>
                      <a:pt x="50" y="379"/>
                    </a:cubicBezTo>
                    <a:cubicBezTo>
                      <a:pt x="30" y="369"/>
                      <a:pt x="30" y="369"/>
                      <a:pt x="30" y="369"/>
                    </a:cubicBezTo>
                    <a:cubicBezTo>
                      <a:pt x="0" y="483"/>
                      <a:pt x="0" y="483"/>
                      <a:pt x="0" y="483"/>
                    </a:cubicBezTo>
                    <a:cubicBezTo>
                      <a:pt x="0" y="483"/>
                      <a:pt x="0" y="483"/>
                      <a:pt x="0" y="483"/>
                    </a:cubicBezTo>
                    <a:cubicBezTo>
                      <a:pt x="12" y="489"/>
                      <a:pt x="12" y="489"/>
                      <a:pt x="12" y="489"/>
                    </a:cubicBezTo>
                    <a:cubicBezTo>
                      <a:pt x="39" y="504"/>
                      <a:pt x="79" y="515"/>
                      <a:pt x="118" y="518"/>
                    </a:cubicBezTo>
                    <a:cubicBezTo>
                      <a:pt x="118" y="584"/>
                      <a:pt x="118" y="584"/>
                      <a:pt x="118" y="584"/>
                    </a:cubicBezTo>
                    <a:lnTo>
                      <a:pt x="219" y="584"/>
                    </a:lnTo>
                    <a:close/>
                  </a:path>
                </a:pathLst>
              </a:custGeom>
              <a:solidFill>
                <a:srgbClr val="FFFFFF"/>
              </a:solidFill>
              <a:ln w="31750" cap="sq">
                <a:noFill/>
                <a:miter lim="800000"/>
                <a:headEnd/>
                <a:tailEnd/>
              </a:ln>
              <a:extLst/>
            </p:spPr>
            <p:txBody>
              <a:bodyPr vert="horz" wrap="square" lIns="91440" tIns="45720" rIns="91440" bIns="45720" numCol="1" anchor="t" anchorCtr="0" compatLnSpc="1">
                <a:prstTxWarp prst="textNoShape">
                  <a:avLst/>
                </a:prstTxWarp>
              </a:bodyPr>
              <a:lstStyle/>
              <a:p>
                <a:pPr defTabSz="1243489">
                  <a:defRPr/>
                </a:pPr>
                <a:endParaRPr lang="en-US" sz="2400" kern="0" dirty="0">
                  <a:solidFill>
                    <a:srgbClr val="000000"/>
                  </a:solidFill>
                </a:endParaRPr>
              </a:p>
            </p:txBody>
          </p:sp>
        </p:grpSp>
      </p:grpSp>
      <p:sp>
        <p:nvSpPr>
          <p:cNvPr id="50" name="Rectangle 49"/>
          <p:cNvSpPr/>
          <p:nvPr/>
        </p:nvSpPr>
        <p:spPr bwMode="auto">
          <a:xfrm>
            <a:off x="7589822" y="3040067"/>
            <a:ext cx="3657600" cy="3657600"/>
          </a:xfrm>
          <a:prstGeom prst="rect">
            <a:avLst/>
          </a:prstGeom>
          <a:solidFill>
            <a:srgbClr val="505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1243079"/>
            <a:endParaRPr lang="en-US" sz="2400" kern="0" dirty="0">
              <a:gradFill>
                <a:gsLst>
                  <a:gs pos="0">
                    <a:srgbClr val="FFFFFF"/>
                  </a:gs>
                  <a:gs pos="100000">
                    <a:srgbClr val="FFFFFF"/>
                  </a:gs>
                </a:gsLst>
                <a:lin ang="5400000" scaled="0"/>
              </a:gradFill>
            </a:endParaRPr>
          </a:p>
        </p:txBody>
      </p:sp>
      <p:grpSp>
        <p:nvGrpSpPr>
          <p:cNvPr id="8" name="Group 7"/>
          <p:cNvGrpSpPr/>
          <p:nvPr/>
        </p:nvGrpSpPr>
        <p:grpSpPr>
          <a:xfrm>
            <a:off x="8103817" y="3454276"/>
            <a:ext cx="2629610" cy="2901996"/>
            <a:chOff x="8190117" y="2692609"/>
            <a:chExt cx="2983276" cy="3293622"/>
          </a:xfrm>
        </p:grpSpPr>
        <p:pic>
          <p:nvPicPr>
            <p:cNvPr id="52" name="Picture 2" descr="C:\Users\chrisw\Desktop\Cloud Services 3.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9082711" y="2692609"/>
              <a:ext cx="2090682" cy="150688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8190117" y="4274913"/>
              <a:ext cx="2724759" cy="1711318"/>
              <a:chOff x="8190117" y="4274913"/>
              <a:chExt cx="2724759" cy="1711318"/>
            </a:xfrm>
          </p:grpSpPr>
          <p:grpSp>
            <p:nvGrpSpPr>
              <p:cNvPr id="51" name="Group 50"/>
              <p:cNvGrpSpPr>
                <a:grpSpLocks noChangeAspect="1"/>
              </p:cNvGrpSpPr>
              <p:nvPr/>
            </p:nvGrpSpPr>
            <p:grpSpPr>
              <a:xfrm>
                <a:off x="8190117" y="4709404"/>
                <a:ext cx="1015730" cy="1276827"/>
                <a:chOff x="85223" y="1184276"/>
                <a:chExt cx="1313365" cy="1325563"/>
              </a:xfrm>
            </p:grpSpPr>
            <p:sp>
              <p:nvSpPr>
                <p:cNvPr id="62" name="Oval 122"/>
                <p:cNvSpPr>
                  <a:spLocks noChangeArrowheads="1"/>
                </p:cNvSpPr>
                <p:nvPr/>
              </p:nvSpPr>
              <p:spPr bwMode="auto">
                <a:xfrm>
                  <a:off x="85224" y="1184276"/>
                  <a:ext cx="1295903" cy="187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364">
                    <a:defRPr/>
                  </a:pPr>
                  <a:endParaRPr lang="en-US" sz="2600" kern="0" dirty="0">
                    <a:solidFill>
                      <a:sysClr val="windowText" lastClr="000000"/>
                    </a:solidFill>
                  </a:endParaRPr>
                </a:p>
              </p:txBody>
            </p:sp>
            <p:sp>
              <p:nvSpPr>
                <p:cNvPr id="63" name="Freeform 123"/>
                <p:cNvSpPr>
                  <a:spLocks noEditPoints="1"/>
                </p:cNvSpPr>
                <p:nvPr/>
              </p:nvSpPr>
              <p:spPr bwMode="auto">
                <a:xfrm>
                  <a:off x="85223" y="1314451"/>
                  <a:ext cx="1313365" cy="119538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364">
                    <a:defRPr/>
                  </a:pPr>
                  <a:endParaRPr lang="en-US" sz="2600" kern="0" dirty="0">
                    <a:solidFill>
                      <a:sysClr val="windowText" lastClr="000000"/>
                    </a:solidFill>
                  </a:endParaRPr>
                </a:p>
              </p:txBody>
            </p:sp>
          </p:grpSp>
          <p:grpSp>
            <p:nvGrpSpPr>
              <p:cNvPr id="53" name="Group 52"/>
              <p:cNvGrpSpPr>
                <a:grpSpLocks noChangeAspect="1"/>
              </p:cNvGrpSpPr>
              <p:nvPr/>
            </p:nvGrpSpPr>
            <p:grpSpPr>
              <a:xfrm>
                <a:off x="9486192" y="5020300"/>
                <a:ext cx="674932" cy="870432"/>
                <a:chOff x="377825" y="1184276"/>
                <a:chExt cx="1280159" cy="1325562"/>
              </a:xfrm>
            </p:grpSpPr>
            <p:sp>
              <p:nvSpPr>
                <p:cNvPr id="60" name="Oval 122"/>
                <p:cNvSpPr>
                  <a:spLocks noChangeArrowheads="1"/>
                </p:cNvSpPr>
                <p:nvPr/>
              </p:nvSpPr>
              <p:spPr bwMode="auto">
                <a:xfrm>
                  <a:off x="395286" y="1184276"/>
                  <a:ext cx="1262696" cy="226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364">
                    <a:defRPr/>
                  </a:pPr>
                  <a:endParaRPr lang="en-US" sz="2600" kern="0" dirty="0">
                    <a:solidFill>
                      <a:sysClr val="windowText" lastClr="000000"/>
                    </a:solidFill>
                  </a:endParaRPr>
                </a:p>
              </p:txBody>
            </p:sp>
            <p:sp>
              <p:nvSpPr>
                <p:cNvPr id="61" name="Freeform 123"/>
                <p:cNvSpPr>
                  <a:spLocks noEditPoints="1"/>
                </p:cNvSpPr>
                <p:nvPr/>
              </p:nvSpPr>
              <p:spPr bwMode="auto">
                <a:xfrm>
                  <a:off x="377825" y="1371600"/>
                  <a:ext cx="1280159" cy="113823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364">
                    <a:defRPr/>
                  </a:pPr>
                  <a:endParaRPr lang="en-US" sz="2600" kern="0" dirty="0">
                    <a:solidFill>
                      <a:sysClr val="windowText" lastClr="000000"/>
                    </a:solidFill>
                  </a:endParaRPr>
                </a:p>
              </p:txBody>
            </p:sp>
          </p:grpSp>
          <p:grpSp>
            <p:nvGrpSpPr>
              <p:cNvPr id="54" name="Group 53"/>
              <p:cNvGrpSpPr>
                <a:grpSpLocks noChangeAspect="1"/>
              </p:cNvGrpSpPr>
              <p:nvPr/>
            </p:nvGrpSpPr>
            <p:grpSpPr>
              <a:xfrm>
                <a:off x="10381560" y="5157588"/>
                <a:ext cx="533316" cy="597612"/>
                <a:chOff x="377823" y="1160604"/>
                <a:chExt cx="1338450" cy="1204199"/>
              </a:xfrm>
            </p:grpSpPr>
            <p:sp>
              <p:nvSpPr>
                <p:cNvPr id="58" name="Oval 122"/>
                <p:cNvSpPr>
                  <a:spLocks noChangeArrowheads="1"/>
                </p:cNvSpPr>
                <p:nvPr/>
              </p:nvSpPr>
              <p:spPr bwMode="auto">
                <a:xfrm>
                  <a:off x="395286" y="1160604"/>
                  <a:ext cx="1320985" cy="187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364">
                    <a:defRPr/>
                  </a:pPr>
                  <a:endParaRPr lang="en-US" sz="2600" kern="0" dirty="0">
                    <a:solidFill>
                      <a:sysClr val="windowText" lastClr="000000"/>
                    </a:solidFill>
                  </a:endParaRPr>
                </a:p>
              </p:txBody>
            </p:sp>
            <p:sp>
              <p:nvSpPr>
                <p:cNvPr id="59" name="Freeform 123"/>
                <p:cNvSpPr>
                  <a:spLocks noEditPoints="1"/>
                </p:cNvSpPr>
                <p:nvPr/>
              </p:nvSpPr>
              <p:spPr bwMode="auto">
                <a:xfrm>
                  <a:off x="377823" y="1314451"/>
                  <a:ext cx="1338450" cy="1050352"/>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364">
                    <a:defRPr/>
                  </a:pPr>
                  <a:endParaRPr lang="en-US" sz="2600" kern="0" dirty="0">
                    <a:solidFill>
                      <a:sysClr val="windowText" lastClr="000000"/>
                    </a:solidFill>
                  </a:endParaRPr>
                </a:p>
              </p:txBody>
            </p:sp>
          </p:grpSp>
          <p:cxnSp>
            <p:nvCxnSpPr>
              <p:cNvPr id="55" name="Straight Connector 54"/>
              <p:cNvCxnSpPr/>
              <p:nvPr/>
            </p:nvCxnSpPr>
            <p:spPr>
              <a:xfrm flipH="1">
                <a:off x="9809341" y="4274913"/>
                <a:ext cx="138349" cy="512131"/>
              </a:xfrm>
              <a:prstGeom prst="line">
                <a:avLst/>
              </a:prstGeom>
              <a:noFill/>
              <a:ln w="25400" cap="flat" cmpd="sng" algn="ctr">
                <a:solidFill>
                  <a:srgbClr val="FFFFFF"/>
                </a:solidFill>
                <a:prstDash val="sysDash"/>
                <a:headEnd type="none" w="lg" len="lg"/>
                <a:tailEnd type="none" w="lg" len="lg"/>
              </a:ln>
              <a:effectLst/>
            </p:spPr>
          </p:cxnSp>
          <p:cxnSp>
            <p:nvCxnSpPr>
              <p:cNvPr id="56" name="Straight Connector 55"/>
              <p:cNvCxnSpPr/>
              <p:nvPr/>
            </p:nvCxnSpPr>
            <p:spPr>
              <a:xfrm>
                <a:off x="10161124" y="4274913"/>
                <a:ext cx="285454" cy="512131"/>
              </a:xfrm>
              <a:prstGeom prst="line">
                <a:avLst/>
              </a:prstGeom>
              <a:noFill/>
              <a:ln w="25400" cap="flat" cmpd="sng" algn="ctr">
                <a:solidFill>
                  <a:srgbClr val="FFFFFF"/>
                </a:solidFill>
                <a:prstDash val="sysDash"/>
                <a:headEnd type="none" w="lg" len="lg"/>
                <a:tailEnd type="none" w="lg" len="lg"/>
              </a:ln>
              <a:effectLst/>
            </p:spPr>
          </p:cxnSp>
          <p:cxnSp>
            <p:nvCxnSpPr>
              <p:cNvPr id="57" name="Straight Connector 56"/>
              <p:cNvCxnSpPr/>
              <p:nvPr/>
            </p:nvCxnSpPr>
            <p:spPr>
              <a:xfrm flipH="1">
                <a:off x="9313253" y="4274913"/>
                <a:ext cx="365351" cy="503017"/>
              </a:xfrm>
              <a:prstGeom prst="line">
                <a:avLst/>
              </a:prstGeom>
              <a:noFill/>
              <a:ln w="25400" cap="flat" cmpd="sng" algn="ctr">
                <a:solidFill>
                  <a:srgbClr val="FFFFFF"/>
                </a:solidFill>
                <a:prstDash val="sysDash"/>
                <a:headEnd type="none" w="lg" len="lg"/>
                <a:tailEnd type="none" w="lg" len="lg"/>
              </a:ln>
              <a:effectLst/>
            </p:spPr>
          </p:cxnSp>
        </p:grpSp>
      </p:grpSp>
      <p:sp>
        <p:nvSpPr>
          <p:cNvPr id="79" name="Rectangle 78"/>
          <p:cNvSpPr/>
          <p:nvPr/>
        </p:nvSpPr>
        <p:spPr bwMode="auto">
          <a:xfrm>
            <a:off x="274637" y="3040063"/>
            <a:ext cx="3611880" cy="3657600"/>
          </a:xfrm>
          <a:prstGeom prst="rect">
            <a:avLst/>
          </a:prstGeom>
          <a:solidFill>
            <a:srgbClr val="505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1243079">
              <a:defRPr/>
            </a:pPr>
            <a:endParaRPr lang="en-US" sz="2400" kern="0" dirty="0">
              <a:gradFill>
                <a:gsLst>
                  <a:gs pos="0">
                    <a:srgbClr val="FFFFFF"/>
                  </a:gs>
                  <a:gs pos="100000">
                    <a:srgbClr val="FFFFFF"/>
                  </a:gs>
                </a:gsLst>
                <a:lin ang="5400000" scaled="0"/>
              </a:gradFill>
            </a:endParaRPr>
          </a:p>
        </p:txBody>
      </p:sp>
      <p:grpSp>
        <p:nvGrpSpPr>
          <p:cNvPr id="17" name="Group 16"/>
          <p:cNvGrpSpPr/>
          <p:nvPr/>
        </p:nvGrpSpPr>
        <p:grpSpPr>
          <a:xfrm>
            <a:off x="740675" y="3549227"/>
            <a:ext cx="2679805" cy="2712085"/>
            <a:chOff x="1034691" y="3150986"/>
            <a:chExt cx="2626442" cy="2659148"/>
          </a:xfrm>
        </p:grpSpPr>
        <p:grpSp>
          <p:nvGrpSpPr>
            <p:cNvPr id="16" name="Group 15"/>
            <p:cNvGrpSpPr/>
            <p:nvPr/>
          </p:nvGrpSpPr>
          <p:grpSpPr>
            <a:xfrm>
              <a:off x="1034691" y="3793488"/>
              <a:ext cx="1358608" cy="875408"/>
              <a:chOff x="1034691" y="3793488"/>
              <a:chExt cx="1358608" cy="875408"/>
            </a:xfrm>
          </p:grpSpPr>
          <p:sp>
            <p:nvSpPr>
              <p:cNvPr id="85" name="Freeform 27"/>
              <p:cNvSpPr>
                <a:spLocks noChangeAspect="1" noEditPoints="1"/>
              </p:cNvSpPr>
              <p:nvPr/>
            </p:nvSpPr>
            <p:spPr bwMode="black">
              <a:xfrm>
                <a:off x="1034691" y="3793488"/>
                <a:ext cx="1358608" cy="875408"/>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rgbClr val="FFFFFF"/>
              </a:solidFill>
              <a:extLst/>
            </p:spPr>
            <p:txBody>
              <a:bodyPr vert="horz" wrap="square" lIns="91440" tIns="45720" rIns="91440" bIns="45720" numCol="1" anchor="t" anchorCtr="0" compatLnSpc="1">
                <a:prstTxWarp prst="textNoShape">
                  <a:avLst/>
                </a:prstTxWarp>
              </a:bodyPr>
              <a:lstStyle/>
              <a:p>
                <a:pPr defTabSz="1243489">
                  <a:defRPr/>
                </a:pPr>
                <a:endParaRPr lang="en-US" sz="2400" kern="0" dirty="0">
                  <a:solidFill>
                    <a:srgbClr val="000000"/>
                  </a:solidFill>
                </a:endParaRPr>
              </a:p>
            </p:txBody>
          </p:sp>
          <p:sp>
            <p:nvSpPr>
              <p:cNvPr id="94" name="Freeform 78"/>
              <p:cNvSpPr>
                <a:spLocks noChangeAspect="1" noEditPoints="1"/>
              </p:cNvSpPr>
              <p:nvPr/>
            </p:nvSpPr>
            <p:spPr bwMode="black">
              <a:xfrm>
                <a:off x="1541380" y="3993914"/>
                <a:ext cx="345230" cy="365760"/>
              </a:xfrm>
              <a:custGeom>
                <a:avLst/>
                <a:gdLst>
                  <a:gd name="T0" fmla="*/ 94 w 1389"/>
                  <a:gd name="T1" fmla="*/ 1471 h 1471"/>
                  <a:gd name="T2" fmla="*/ 199 w 1389"/>
                  <a:gd name="T3" fmla="*/ 844 h 1471"/>
                  <a:gd name="T4" fmla="*/ 493 w 1389"/>
                  <a:gd name="T5" fmla="*/ 973 h 1471"/>
                  <a:gd name="T6" fmla="*/ 218 w 1389"/>
                  <a:gd name="T7" fmla="*/ 995 h 1471"/>
                  <a:gd name="T8" fmla="*/ 568 w 1389"/>
                  <a:gd name="T9" fmla="*/ 1346 h 1471"/>
                  <a:gd name="T10" fmla="*/ 594 w 1389"/>
                  <a:gd name="T11" fmla="*/ 1052 h 1471"/>
                  <a:gd name="T12" fmla="*/ 719 w 1389"/>
                  <a:gd name="T13" fmla="*/ 1365 h 1471"/>
                  <a:gd name="T14" fmla="*/ 94 w 1389"/>
                  <a:gd name="T15" fmla="*/ 1471 h 1471"/>
                  <a:gd name="T16" fmla="*/ 1223 w 1389"/>
                  <a:gd name="T17" fmla="*/ 580 h 1471"/>
                  <a:gd name="T18" fmla="*/ 1046 w 1389"/>
                  <a:gd name="T19" fmla="*/ 599 h 1471"/>
                  <a:gd name="T20" fmla="*/ 1257 w 1389"/>
                  <a:gd name="T21" fmla="*/ 716 h 1471"/>
                  <a:gd name="T22" fmla="*/ 1340 w 1389"/>
                  <a:gd name="T23" fmla="*/ 219 h 1471"/>
                  <a:gd name="T24" fmla="*/ 842 w 1389"/>
                  <a:gd name="T25" fmla="*/ 301 h 1471"/>
                  <a:gd name="T26" fmla="*/ 963 w 1389"/>
                  <a:gd name="T27" fmla="*/ 505 h 1471"/>
                  <a:gd name="T28" fmla="*/ 982 w 1389"/>
                  <a:gd name="T29" fmla="*/ 335 h 1471"/>
                  <a:gd name="T30" fmla="*/ 1223 w 1389"/>
                  <a:gd name="T31" fmla="*/ 339 h 1471"/>
                  <a:gd name="T32" fmla="*/ 0 w 1389"/>
                  <a:gd name="T33" fmla="*/ 0 h 1471"/>
                  <a:gd name="T34" fmla="*/ 117 w 1389"/>
                  <a:gd name="T35" fmla="*/ 716 h 1471"/>
                  <a:gd name="T36" fmla="*/ 504 w 1389"/>
                  <a:gd name="T37" fmla="*/ 584 h 1471"/>
                  <a:gd name="T38" fmla="*/ 135 w 1389"/>
                  <a:gd name="T39" fmla="*/ 561 h 1471"/>
                  <a:gd name="T40" fmla="*/ 560 w 1389"/>
                  <a:gd name="T41" fmla="*/ 135 h 1471"/>
                  <a:gd name="T42" fmla="*/ 583 w 1389"/>
                  <a:gd name="T43" fmla="*/ 482 h 1471"/>
                  <a:gd name="T44" fmla="*/ 719 w 1389"/>
                  <a:gd name="T45" fmla="*/ 109 h 1471"/>
                  <a:gd name="T46" fmla="*/ 0 w 1389"/>
                  <a:gd name="T47" fmla="*/ 0 h 1471"/>
                  <a:gd name="T48" fmla="*/ 847 w 1389"/>
                  <a:gd name="T49" fmla="*/ 927 h 1471"/>
                  <a:gd name="T50" fmla="*/ 952 w 1389"/>
                  <a:gd name="T51" fmla="*/ 1387 h 1471"/>
                  <a:gd name="T52" fmla="*/ 1389 w 1389"/>
                  <a:gd name="T53" fmla="*/ 954 h 1471"/>
                  <a:gd name="T54" fmla="*/ 945 w 1389"/>
                  <a:gd name="T55" fmla="*/ 844 h 1471"/>
                  <a:gd name="T56" fmla="*/ 1249 w 1389"/>
                  <a:gd name="T57" fmla="*/ 961 h 1471"/>
                  <a:gd name="T58" fmla="*/ 1272 w 1389"/>
                  <a:gd name="T59" fmla="*/ 1271 h 1471"/>
                  <a:gd name="T60" fmla="*/ 964 w 1389"/>
                  <a:gd name="T61" fmla="*/ 1248 h 1471"/>
                  <a:gd name="T62" fmla="*/ 964 w 1389"/>
                  <a:gd name="T63" fmla="*/ 1044 h 1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9" h="1471">
                    <a:moveTo>
                      <a:pt x="94" y="1471"/>
                    </a:moveTo>
                    <a:cubicBezTo>
                      <a:pt x="94" y="1471"/>
                      <a:pt x="94" y="1471"/>
                      <a:pt x="94" y="1471"/>
                    </a:cubicBezTo>
                    <a:cubicBezTo>
                      <a:pt x="94" y="954"/>
                      <a:pt x="94" y="954"/>
                      <a:pt x="94" y="954"/>
                    </a:cubicBezTo>
                    <a:cubicBezTo>
                      <a:pt x="94" y="894"/>
                      <a:pt x="143" y="844"/>
                      <a:pt x="199" y="844"/>
                    </a:cubicBezTo>
                    <a:cubicBezTo>
                      <a:pt x="199" y="844"/>
                      <a:pt x="199" y="844"/>
                      <a:pt x="621" y="844"/>
                    </a:cubicBezTo>
                    <a:cubicBezTo>
                      <a:pt x="621" y="844"/>
                      <a:pt x="621" y="844"/>
                      <a:pt x="493" y="973"/>
                    </a:cubicBezTo>
                    <a:cubicBezTo>
                      <a:pt x="493" y="973"/>
                      <a:pt x="493" y="973"/>
                      <a:pt x="245" y="973"/>
                    </a:cubicBezTo>
                    <a:cubicBezTo>
                      <a:pt x="229" y="973"/>
                      <a:pt x="218" y="980"/>
                      <a:pt x="218" y="995"/>
                    </a:cubicBezTo>
                    <a:cubicBezTo>
                      <a:pt x="218" y="995"/>
                      <a:pt x="218" y="995"/>
                      <a:pt x="218" y="1346"/>
                    </a:cubicBezTo>
                    <a:cubicBezTo>
                      <a:pt x="218" y="1346"/>
                      <a:pt x="218" y="1346"/>
                      <a:pt x="568" y="1346"/>
                    </a:cubicBezTo>
                    <a:cubicBezTo>
                      <a:pt x="583" y="1346"/>
                      <a:pt x="594" y="1335"/>
                      <a:pt x="594" y="1320"/>
                    </a:cubicBezTo>
                    <a:cubicBezTo>
                      <a:pt x="594" y="1320"/>
                      <a:pt x="594" y="1320"/>
                      <a:pt x="594" y="1052"/>
                    </a:cubicBezTo>
                    <a:cubicBezTo>
                      <a:pt x="594" y="1052"/>
                      <a:pt x="594" y="1052"/>
                      <a:pt x="719" y="927"/>
                    </a:cubicBezTo>
                    <a:cubicBezTo>
                      <a:pt x="719" y="927"/>
                      <a:pt x="719" y="927"/>
                      <a:pt x="719" y="1365"/>
                    </a:cubicBezTo>
                    <a:cubicBezTo>
                      <a:pt x="719" y="1422"/>
                      <a:pt x="670" y="1471"/>
                      <a:pt x="609" y="1471"/>
                    </a:cubicBezTo>
                    <a:cubicBezTo>
                      <a:pt x="609" y="1471"/>
                      <a:pt x="609" y="1471"/>
                      <a:pt x="94" y="1471"/>
                    </a:cubicBezTo>
                    <a:close/>
                    <a:moveTo>
                      <a:pt x="1223" y="339"/>
                    </a:moveTo>
                    <a:cubicBezTo>
                      <a:pt x="1223" y="580"/>
                      <a:pt x="1223" y="580"/>
                      <a:pt x="1223" y="580"/>
                    </a:cubicBezTo>
                    <a:cubicBezTo>
                      <a:pt x="1223" y="592"/>
                      <a:pt x="1215" y="599"/>
                      <a:pt x="1204" y="599"/>
                    </a:cubicBezTo>
                    <a:cubicBezTo>
                      <a:pt x="1046" y="599"/>
                      <a:pt x="1046" y="599"/>
                      <a:pt x="1046" y="599"/>
                    </a:cubicBezTo>
                    <a:cubicBezTo>
                      <a:pt x="929" y="716"/>
                      <a:pt x="929" y="716"/>
                      <a:pt x="929" y="716"/>
                    </a:cubicBezTo>
                    <a:cubicBezTo>
                      <a:pt x="1257" y="716"/>
                      <a:pt x="1257" y="716"/>
                      <a:pt x="1257" y="716"/>
                    </a:cubicBezTo>
                    <a:cubicBezTo>
                      <a:pt x="1302" y="716"/>
                      <a:pt x="1340" y="682"/>
                      <a:pt x="1340" y="633"/>
                    </a:cubicBezTo>
                    <a:cubicBezTo>
                      <a:pt x="1340" y="219"/>
                      <a:pt x="1340" y="219"/>
                      <a:pt x="1340" y="219"/>
                    </a:cubicBezTo>
                    <a:cubicBezTo>
                      <a:pt x="925" y="219"/>
                      <a:pt x="925" y="219"/>
                      <a:pt x="925" y="219"/>
                    </a:cubicBezTo>
                    <a:cubicBezTo>
                      <a:pt x="880" y="219"/>
                      <a:pt x="842" y="256"/>
                      <a:pt x="842" y="301"/>
                    </a:cubicBezTo>
                    <a:cubicBezTo>
                      <a:pt x="846" y="622"/>
                      <a:pt x="846" y="622"/>
                      <a:pt x="846" y="622"/>
                    </a:cubicBezTo>
                    <a:cubicBezTo>
                      <a:pt x="963" y="505"/>
                      <a:pt x="963" y="505"/>
                      <a:pt x="963" y="505"/>
                    </a:cubicBezTo>
                    <a:cubicBezTo>
                      <a:pt x="963" y="354"/>
                      <a:pt x="963" y="354"/>
                      <a:pt x="963" y="354"/>
                    </a:cubicBezTo>
                    <a:cubicBezTo>
                      <a:pt x="963" y="347"/>
                      <a:pt x="970" y="335"/>
                      <a:pt x="982" y="335"/>
                    </a:cubicBezTo>
                    <a:cubicBezTo>
                      <a:pt x="1223" y="339"/>
                      <a:pt x="1223" y="339"/>
                      <a:pt x="1223" y="339"/>
                    </a:cubicBezTo>
                    <a:cubicBezTo>
                      <a:pt x="1223" y="339"/>
                      <a:pt x="1223" y="339"/>
                      <a:pt x="1223" y="339"/>
                    </a:cubicBezTo>
                    <a:close/>
                    <a:moveTo>
                      <a:pt x="0" y="0"/>
                    </a:moveTo>
                    <a:cubicBezTo>
                      <a:pt x="0" y="0"/>
                      <a:pt x="0" y="0"/>
                      <a:pt x="0" y="0"/>
                    </a:cubicBezTo>
                    <a:cubicBezTo>
                      <a:pt x="0" y="610"/>
                      <a:pt x="0" y="610"/>
                      <a:pt x="0" y="610"/>
                    </a:cubicBezTo>
                    <a:cubicBezTo>
                      <a:pt x="0" y="671"/>
                      <a:pt x="56" y="716"/>
                      <a:pt x="117" y="716"/>
                    </a:cubicBezTo>
                    <a:cubicBezTo>
                      <a:pt x="117" y="716"/>
                      <a:pt x="117" y="716"/>
                      <a:pt x="636" y="716"/>
                    </a:cubicBezTo>
                    <a:cubicBezTo>
                      <a:pt x="636" y="716"/>
                      <a:pt x="636" y="716"/>
                      <a:pt x="504" y="584"/>
                    </a:cubicBezTo>
                    <a:cubicBezTo>
                      <a:pt x="504" y="584"/>
                      <a:pt x="504" y="584"/>
                      <a:pt x="158" y="584"/>
                    </a:cubicBezTo>
                    <a:cubicBezTo>
                      <a:pt x="147" y="584"/>
                      <a:pt x="135" y="573"/>
                      <a:pt x="135" y="561"/>
                    </a:cubicBezTo>
                    <a:cubicBezTo>
                      <a:pt x="135" y="561"/>
                      <a:pt x="135" y="561"/>
                      <a:pt x="135" y="135"/>
                    </a:cubicBezTo>
                    <a:cubicBezTo>
                      <a:pt x="135" y="135"/>
                      <a:pt x="135" y="135"/>
                      <a:pt x="560" y="135"/>
                    </a:cubicBezTo>
                    <a:cubicBezTo>
                      <a:pt x="572" y="135"/>
                      <a:pt x="583" y="147"/>
                      <a:pt x="583" y="158"/>
                    </a:cubicBezTo>
                    <a:cubicBezTo>
                      <a:pt x="583" y="158"/>
                      <a:pt x="583" y="158"/>
                      <a:pt x="583" y="482"/>
                    </a:cubicBezTo>
                    <a:cubicBezTo>
                      <a:pt x="583" y="482"/>
                      <a:pt x="583" y="482"/>
                      <a:pt x="719" y="618"/>
                    </a:cubicBezTo>
                    <a:cubicBezTo>
                      <a:pt x="719" y="618"/>
                      <a:pt x="719" y="618"/>
                      <a:pt x="719" y="109"/>
                    </a:cubicBezTo>
                    <a:cubicBezTo>
                      <a:pt x="719" y="49"/>
                      <a:pt x="670" y="3"/>
                      <a:pt x="609" y="3"/>
                    </a:cubicBezTo>
                    <a:cubicBezTo>
                      <a:pt x="609" y="3"/>
                      <a:pt x="609" y="3"/>
                      <a:pt x="0" y="0"/>
                    </a:cubicBezTo>
                    <a:close/>
                    <a:moveTo>
                      <a:pt x="964" y="1044"/>
                    </a:moveTo>
                    <a:cubicBezTo>
                      <a:pt x="847" y="927"/>
                      <a:pt x="847" y="927"/>
                      <a:pt x="847" y="927"/>
                    </a:cubicBezTo>
                    <a:cubicBezTo>
                      <a:pt x="847" y="1282"/>
                      <a:pt x="847" y="1282"/>
                      <a:pt x="847" y="1282"/>
                    </a:cubicBezTo>
                    <a:cubicBezTo>
                      <a:pt x="847" y="1342"/>
                      <a:pt x="892" y="1387"/>
                      <a:pt x="952" y="1387"/>
                    </a:cubicBezTo>
                    <a:cubicBezTo>
                      <a:pt x="1389" y="1391"/>
                      <a:pt x="1389" y="1391"/>
                      <a:pt x="1389" y="1391"/>
                    </a:cubicBezTo>
                    <a:cubicBezTo>
                      <a:pt x="1389" y="954"/>
                      <a:pt x="1389" y="954"/>
                      <a:pt x="1389" y="954"/>
                    </a:cubicBezTo>
                    <a:cubicBezTo>
                      <a:pt x="1389" y="893"/>
                      <a:pt x="1343" y="844"/>
                      <a:pt x="1283" y="844"/>
                    </a:cubicBezTo>
                    <a:cubicBezTo>
                      <a:pt x="945" y="844"/>
                      <a:pt x="945" y="844"/>
                      <a:pt x="945" y="844"/>
                    </a:cubicBezTo>
                    <a:cubicBezTo>
                      <a:pt x="1061" y="961"/>
                      <a:pt x="1061" y="961"/>
                      <a:pt x="1061" y="961"/>
                    </a:cubicBezTo>
                    <a:cubicBezTo>
                      <a:pt x="1249" y="961"/>
                      <a:pt x="1249" y="961"/>
                      <a:pt x="1249" y="961"/>
                    </a:cubicBezTo>
                    <a:cubicBezTo>
                      <a:pt x="1261" y="961"/>
                      <a:pt x="1272" y="973"/>
                      <a:pt x="1272" y="988"/>
                    </a:cubicBezTo>
                    <a:cubicBezTo>
                      <a:pt x="1272" y="1271"/>
                      <a:pt x="1272" y="1271"/>
                      <a:pt x="1272" y="1271"/>
                    </a:cubicBezTo>
                    <a:cubicBezTo>
                      <a:pt x="986" y="1271"/>
                      <a:pt x="986" y="1271"/>
                      <a:pt x="986" y="1271"/>
                    </a:cubicBezTo>
                    <a:cubicBezTo>
                      <a:pt x="975" y="1271"/>
                      <a:pt x="964" y="1259"/>
                      <a:pt x="964" y="1248"/>
                    </a:cubicBezTo>
                    <a:cubicBezTo>
                      <a:pt x="964" y="1044"/>
                      <a:pt x="964" y="1044"/>
                      <a:pt x="964" y="1044"/>
                    </a:cubicBezTo>
                    <a:cubicBezTo>
                      <a:pt x="964" y="1044"/>
                      <a:pt x="964" y="1044"/>
                      <a:pt x="964" y="10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grpSp>
          <p:nvGrpSpPr>
            <p:cNvPr id="15" name="Group 14"/>
            <p:cNvGrpSpPr/>
            <p:nvPr/>
          </p:nvGrpSpPr>
          <p:grpSpPr>
            <a:xfrm>
              <a:off x="2574662" y="3150986"/>
              <a:ext cx="450523" cy="868572"/>
              <a:chOff x="2574662" y="3150986"/>
              <a:chExt cx="450523" cy="868572"/>
            </a:xfrm>
          </p:grpSpPr>
          <p:sp>
            <p:nvSpPr>
              <p:cNvPr id="83" name="Freeform 48"/>
              <p:cNvSpPr>
                <a:spLocks noEditPoints="1"/>
              </p:cNvSpPr>
              <p:nvPr/>
            </p:nvSpPr>
            <p:spPr bwMode="black">
              <a:xfrm>
                <a:off x="2574662" y="3150986"/>
                <a:ext cx="450523" cy="868572"/>
              </a:xfrm>
              <a:custGeom>
                <a:avLst/>
                <a:gdLst>
                  <a:gd name="T0" fmla="*/ 544 w 602"/>
                  <a:gd name="T1" fmla="*/ 95 h 1156"/>
                  <a:gd name="T2" fmla="*/ 119 w 602"/>
                  <a:gd name="T3" fmla="*/ 1068 h 1156"/>
                  <a:gd name="T4" fmla="*/ 112 w 602"/>
                  <a:gd name="T5" fmla="*/ 1048 h 1156"/>
                  <a:gd name="T6" fmla="*/ 288 w 602"/>
                  <a:gd name="T7" fmla="*/ 1050 h 1156"/>
                  <a:gd name="T8" fmla="*/ 296 w 602"/>
                  <a:gd name="T9" fmla="*/ 1053 h 1156"/>
                  <a:gd name="T10" fmla="*/ 291 w 602"/>
                  <a:gd name="T11" fmla="*/ 1071 h 1156"/>
                  <a:gd name="T12" fmla="*/ 290 w 602"/>
                  <a:gd name="T13" fmla="*/ 1072 h 1156"/>
                  <a:gd name="T14" fmla="*/ 290 w 602"/>
                  <a:gd name="T15" fmla="*/ 1072 h 1156"/>
                  <a:gd name="T16" fmla="*/ 276 w 602"/>
                  <a:gd name="T17" fmla="*/ 1069 h 1156"/>
                  <a:gd name="T18" fmla="*/ 271 w 602"/>
                  <a:gd name="T19" fmla="*/ 1071 h 1156"/>
                  <a:gd name="T20" fmla="*/ 275 w 602"/>
                  <a:gd name="T21" fmla="*/ 1052 h 1156"/>
                  <a:gd name="T22" fmla="*/ 285 w 602"/>
                  <a:gd name="T23" fmla="*/ 1050 h 1156"/>
                  <a:gd name="T24" fmla="*/ 298 w 602"/>
                  <a:gd name="T25" fmla="*/ 1055 h 1156"/>
                  <a:gd name="T26" fmla="*/ 315 w 602"/>
                  <a:gd name="T27" fmla="*/ 1058 h 1156"/>
                  <a:gd name="T28" fmla="*/ 319 w 602"/>
                  <a:gd name="T29" fmla="*/ 1057 h 1156"/>
                  <a:gd name="T30" fmla="*/ 320 w 602"/>
                  <a:gd name="T31" fmla="*/ 1057 h 1156"/>
                  <a:gd name="T32" fmla="*/ 314 w 602"/>
                  <a:gd name="T33" fmla="*/ 1075 h 1156"/>
                  <a:gd name="T34" fmla="*/ 301 w 602"/>
                  <a:gd name="T35" fmla="*/ 1077 h 1156"/>
                  <a:gd name="T36" fmla="*/ 292 w 602"/>
                  <a:gd name="T37" fmla="*/ 1073 h 1156"/>
                  <a:gd name="T38" fmla="*/ 298 w 602"/>
                  <a:gd name="T39" fmla="*/ 1055 h 1156"/>
                  <a:gd name="T40" fmla="*/ 298 w 602"/>
                  <a:gd name="T41" fmla="*/ 1055 h 1156"/>
                  <a:gd name="T42" fmla="*/ 298 w 602"/>
                  <a:gd name="T43" fmla="*/ 1055 h 1156"/>
                  <a:gd name="T44" fmla="*/ 305 w 602"/>
                  <a:gd name="T45" fmla="*/ 1034 h 1156"/>
                  <a:gd name="T46" fmla="*/ 318 w 602"/>
                  <a:gd name="T47" fmla="*/ 1037 h 1156"/>
                  <a:gd name="T48" fmla="*/ 325 w 602"/>
                  <a:gd name="T49" fmla="*/ 1035 h 1156"/>
                  <a:gd name="T50" fmla="*/ 326 w 602"/>
                  <a:gd name="T51" fmla="*/ 1035 h 1156"/>
                  <a:gd name="T52" fmla="*/ 314 w 602"/>
                  <a:gd name="T53" fmla="*/ 1056 h 1156"/>
                  <a:gd name="T54" fmla="*/ 299 w 602"/>
                  <a:gd name="T55" fmla="*/ 1052 h 1156"/>
                  <a:gd name="T56" fmla="*/ 299 w 602"/>
                  <a:gd name="T57" fmla="*/ 1052 h 1156"/>
                  <a:gd name="T58" fmla="*/ 304 w 602"/>
                  <a:gd name="T59" fmla="*/ 1034 h 1156"/>
                  <a:gd name="T60" fmla="*/ 292 w 602"/>
                  <a:gd name="T61" fmla="*/ 1028 h 1156"/>
                  <a:gd name="T62" fmla="*/ 302 w 602"/>
                  <a:gd name="T63" fmla="*/ 1032 h 1156"/>
                  <a:gd name="T64" fmla="*/ 302 w 602"/>
                  <a:gd name="T65" fmla="*/ 1032 h 1156"/>
                  <a:gd name="T66" fmla="*/ 297 w 602"/>
                  <a:gd name="T67" fmla="*/ 1050 h 1156"/>
                  <a:gd name="T68" fmla="*/ 297 w 602"/>
                  <a:gd name="T69" fmla="*/ 1050 h 1156"/>
                  <a:gd name="T70" fmla="*/ 296 w 602"/>
                  <a:gd name="T71" fmla="*/ 1050 h 1156"/>
                  <a:gd name="T72" fmla="*/ 296 w 602"/>
                  <a:gd name="T73" fmla="*/ 1050 h 1156"/>
                  <a:gd name="T74" fmla="*/ 296 w 602"/>
                  <a:gd name="T75" fmla="*/ 1050 h 1156"/>
                  <a:gd name="T76" fmla="*/ 277 w 602"/>
                  <a:gd name="T77" fmla="*/ 1049 h 1156"/>
                  <a:gd name="T78" fmla="*/ 277 w 602"/>
                  <a:gd name="T79" fmla="*/ 1049 h 1156"/>
                  <a:gd name="T80" fmla="*/ 277 w 602"/>
                  <a:gd name="T81" fmla="*/ 1049 h 1156"/>
                  <a:gd name="T82" fmla="*/ 276 w 602"/>
                  <a:gd name="T83" fmla="*/ 1049 h 1156"/>
                  <a:gd name="T84" fmla="*/ 281 w 602"/>
                  <a:gd name="T85" fmla="*/ 1032 h 1156"/>
                  <a:gd name="T86" fmla="*/ 287 w 602"/>
                  <a:gd name="T87" fmla="*/ 1029 h 1156"/>
                  <a:gd name="T88" fmla="*/ 467 w 602"/>
                  <a:gd name="T89" fmla="*/ 1059 h 1156"/>
                  <a:gd name="T90" fmla="*/ 478 w 602"/>
                  <a:gd name="T91" fmla="*/ 1064 h 1156"/>
                  <a:gd name="T92" fmla="*/ 466 w 602"/>
                  <a:gd name="T93" fmla="*/ 1048 h 1156"/>
                  <a:gd name="T94" fmla="*/ 602 w 602"/>
                  <a:gd name="T95" fmla="*/ 1116 h 1156"/>
                  <a:gd name="T96" fmla="*/ 0 w 602"/>
                  <a:gd name="T97" fmla="*/ 40 h 1156"/>
                  <a:gd name="T98" fmla="*/ 602 w 602"/>
                  <a:gd name="T99" fmla="*/ 1116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2" h="1156">
                    <a:moveTo>
                      <a:pt x="54" y="95"/>
                    </a:moveTo>
                    <a:cubicBezTo>
                      <a:pt x="54" y="367"/>
                      <a:pt x="54" y="639"/>
                      <a:pt x="54" y="911"/>
                    </a:cubicBezTo>
                    <a:cubicBezTo>
                      <a:pt x="217" y="911"/>
                      <a:pt x="381" y="911"/>
                      <a:pt x="544" y="911"/>
                    </a:cubicBezTo>
                    <a:cubicBezTo>
                      <a:pt x="544" y="639"/>
                      <a:pt x="544" y="367"/>
                      <a:pt x="544" y="95"/>
                    </a:cubicBezTo>
                    <a:cubicBezTo>
                      <a:pt x="381" y="95"/>
                      <a:pt x="217" y="95"/>
                      <a:pt x="54" y="95"/>
                    </a:cubicBezTo>
                    <a:close/>
                    <a:moveTo>
                      <a:pt x="112" y="1053"/>
                    </a:moveTo>
                    <a:cubicBezTo>
                      <a:pt x="126" y="1068"/>
                      <a:pt x="126" y="1068"/>
                      <a:pt x="126" y="1068"/>
                    </a:cubicBezTo>
                    <a:cubicBezTo>
                      <a:pt x="119" y="1068"/>
                      <a:pt x="119" y="1068"/>
                      <a:pt x="119" y="1068"/>
                    </a:cubicBezTo>
                    <a:cubicBezTo>
                      <a:pt x="103" y="1050"/>
                      <a:pt x="103" y="1050"/>
                      <a:pt x="103" y="1050"/>
                    </a:cubicBezTo>
                    <a:cubicBezTo>
                      <a:pt x="119" y="1034"/>
                      <a:pt x="119" y="1034"/>
                      <a:pt x="119" y="1034"/>
                    </a:cubicBezTo>
                    <a:cubicBezTo>
                      <a:pt x="126" y="1034"/>
                      <a:pt x="126" y="1034"/>
                      <a:pt x="126" y="1034"/>
                    </a:cubicBezTo>
                    <a:cubicBezTo>
                      <a:pt x="112" y="1048"/>
                      <a:pt x="112" y="1048"/>
                      <a:pt x="112" y="1048"/>
                    </a:cubicBezTo>
                    <a:cubicBezTo>
                      <a:pt x="137" y="1048"/>
                      <a:pt x="137" y="1048"/>
                      <a:pt x="137" y="1048"/>
                    </a:cubicBezTo>
                    <a:cubicBezTo>
                      <a:pt x="137" y="1053"/>
                      <a:pt x="137" y="1053"/>
                      <a:pt x="137" y="1053"/>
                    </a:cubicBezTo>
                    <a:lnTo>
                      <a:pt x="112" y="1053"/>
                    </a:lnTo>
                    <a:close/>
                    <a:moveTo>
                      <a:pt x="288" y="1050"/>
                    </a:moveTo>
                    <a:cubicBezTo>
                      <a:pt x="291" y="1050"/>
                      <a:pt x="294" y="1052"/>
                      <a:pt x="296" y="1053"/>
                    </a:cubicBezTo>
                    <a:cubicBezTo>
                      <a:pt x="296" y="1053"/>
                      <a:pt x="296" y="1053"/>
                      <a:pt x="296" y="1053"/>
                    </a:cubicBezTo>
                    <a:cubicBezTo>
                      <a:pt x="296" y="1053"/>
                      <a:pt x="296" y="1053"/>
                      <a:pt x="296" y="1053"/>
                    </a:cubicBezTo>
                    <a:cubicBezTo>
                      <a:pt x="296" y="1053"/>
                      <a:pt x="296" y="1053"/>
                      <a:pt x="296" y="1053"/>
                    </a:cubicBezTo>
                    <a:cubicBezTo>
                      <a:pt x="296" y="1053"/>
                      <a:pt x="296" y="1053"/>
                      <a:pt x="296" y="1053"/>
                    </a:cubicBezTo>
                    <a:cubicBezTo>
                      <a:pt x="296" y="1054"/>
                      <a:pt x="296" y="1054"/>
                      <a:pt x="296" y="1054"/>
                    </a:cubicBezTo>
                    <a:cubicBezTo>
                      <a:pt x="296" y="1054"/>
                      <a:pt x="291" y="1071"/>
                      <a:pt x="291" y="1072"/>
                    </a:cubicBezTo>
                    <a:cubicBezTo>
                      <a:pt x="291" y="1071"/>
                      <a:pt x="291" y="1071"/>
                      <a:pt x="291" y="1071"/>
                    </a:cubicBezTo>
                    <a:cubicBezTo>
                      <a:pt x="291" y="1072"/>
                      <a:pt x="291" y="1072"/>
                      <a:pt x="291"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89" y="1071"/>
                      <a:pt x="288" y="1071"/>
                      <a:pt x="286" y="1070"/>
                    </a:cubicBezTo>
                    <a:cubicBezTo>
                      <a:pt x="285" y="1069"/>
                      <a:pt x="285" y="1069"/>
                      <a:pt x="284" y="1069"/>
                    </a:cubicBezTo>
                    <a:cubicBezTo>
                      <a:pt x="283" y="1069"/>
                      <a:pt x="281" y="1069"/>
                      <a:pt x="280" y="1069"/>
                    </a:cubicBezTo>
                    <a:cubicBezTo>
                      <a:pt x="279" y="1069"/>
                      <a:pt x="278" y="1069"/>
                      <a:pt x="276" y="1069"/>
                    </a:cubicBezTo>
                    <a:cubicBezTo>
                      <a:pt x="274" y="1069"/>
                      <a:pt x="273" y="1070"/>
                      <a:pt x="271" y="1071"/>
                    </a:cubicBezTo>
                    <a:cubicBezTo>
                      <a:pt x="271" y="1071"/>
                      <a:pt x="271" y="1071"/>
                      <a:pt x="271" y="1071"/>
                    </a:cubicBezTo>
                    <a:cubicBezTo>
                      <a:pt x="271" y="1071"/>
                      <a:pt x="271" y="1071"/>
                      <a:pt x="271" y="1071"/>
                    </a:cubicBezTo>
                    <a:cubicBezTo>
                      <a:pt x="271" y="1071"/>
                      <a:pt x="271" y="1071"/>
                      <a:pt x="271" y="1071"/>
                    </a:cubicBezTo>
                    <a:cubicBezTo>
                      <a:pt x="270" y="1070"/>
                      <a:pt x="270" y="1070"/>
                      <a:pt x="270" y="1070"/>
                    </a:cubicBezTo>
                    <a:cubicBezTo>
                      <a:pt x="270" y="1070"/>
                      <a:pt x="270" y="1070"/>
                      <a:pt x="270" y="1070"/>
                    </a:cubicBezTo>
                    <a:cubicBezTo>
                      <a:pt x="275" y="1052"/>
                      <a:pt x="275" y="1052"/>
                      <a:pt x="275" y="1052"/>
                    </a:cubicBezTo>
                    <a:cubicBezTo>
                      <a:pt x="275" y="1052"/>
                      <a:pt x="275" y="1052"/>
                      <a:pt x="275" y="1052"/>
                    </a:cubicBezTo>
                    <a:cubicBezTo>
                      <a:pt x="275" y="1052"/>
                      <a:pt x="275" y="1052"/>
                      <a:pt x="275" y="1052"/>
                    </a:cubicBezTo>
                    <a:cubicBezTo>
                      <a:pt x="277" y="1051"/>
                      <a:pt x="278" y="1051"/>
                      <a:pt x="279" y="1051"/>
                    </a:cubicBezTo>
                    <a:cubicBezTo>
                      <a:pt x="280" y="1050"/>
                      <a:pt x="281" y="1050"/>
                      <a:pt x="282" y="1050"/>
                    </a:cubicBezTo>
                    <a:cubicBezTo>
                      <a:pt x="283" y="1050"/>
                      <a:pt x="284" y="1050"/>
                      <a:pt x="285" y="1050"/>
                    </a:cubicBezTo>
                    <a:cubicBezTo>
                      <a:pt x="286" y="1050"/>
                      <a:pt x="287" y="1050"/>
                      <a:pt x="288" y="1050"/>
                    </a:cubicBezTo>
                    <a:close/>
                    <a:moveTo>
                      <a:pt x="298" y="1055"/>
                    </a:moveTo>
                    <a:cubicBezTo>
                      <a:pt x="298" y="1055"/>
                      <a:pt x="298" y="1055"/>
                      <a:pt x="298" y="1055"/>
                    </a:cubicBezTo>
                    <a:cubicBezTo>
                      <a:pt x="298" y="1055"/>
                      <a:pt x="298" y="1055"/>
                      <a:pt x="298" y="1055"/>
                    </a:cubicBezTo>
                    <a:cubicBezTo>
                      <a:pt x="300" y="1056"/>
                      <a:pt x="301" y="1056"/>
                      <a:pt x="302" y="1057"/>
                    </a:cubicBezTo>
                    <a:cubicBezTo>
                      <a:pt x="303" y="1058"/>
                      <a:pt x="305" y="1058"/>
                      <a:pt x="306" y="1058"/>
                    </a:cubicBezTo>
                    <a:cubicBezTo>
                      <a:pt x="308" y="1058"/>
                      <a:pt x="310" y="1058"/>
                      <a:pt x="312" y="1058"/>
                    </a:cubicBezTo>
                    <a:cubicBezTo>
                      <a:pt x="313" y="1058"/>
                      <a:pt x="314" y="1058"/>
                      <a:pt x="315" y="1058"/>
                    </a:cubicBezTo>
                    <a:cubicBezTo>
                      <a:pt x="316" y="1057"/>
                      <a:pt x="317" y="1057"/>
                      <a:pt x="319" y="1056"/>
                    </a:cubicBezTo>
                    <a:cubicBezTo>
                      <a:pt x="319" y="1056"/>
                      <a:pt x="319" y="1057"/>
                      <a:pt x="319" y="1057"/>
                    </a:cubicBezTo>
                    <a:cubicBezTo>
                      <a:pt x="319" y="1057"/>
                      <a:pt x="319" y="1057"/>
                      <a:pt x="319" y="1057"/>
                    </a:cubicBezTo>
                    <a:cubicBezTo>
                      <a:pt x="319" y="1057"/>
                      <a:pt x="319" y="1057"/>
                      <a:pt x="319" y="1057"/>
                    </a:cubicBezTo>
                    <a:cubicBezTo>
                      <a:pt x="319" y="1057"/>
                      <a:pt x="319" y="1057"/>
                      <a:pt x="319" y="1057"/>
                    </a:cubicBezTo>
                    <a:cubicBezTo>
                      <a:pt x="319" y="1057"/>
                      <a:pt x="320" y="1057"/>
                      <a:pt x="320" y="1057"/>
                    </a:cubicBezTo>
                    <a:cubicBezTo>
                      <a:pt x="320" y="1057"/>
                      <a:pt x="320" y="1057"/>
                      <a:pt x="320" y="1057"/>
                    </a:cubicBezTo>
                    <a:cubicBezTo>
                      <a:pt x="320" y="1057"/>
                      <a:pt x="320" y="1057"/>
                      <a:pt x="320" y="1057"/>
                    </a:cubicBezTo>
                    <a:cubicBezTo>
                      <a:pt x="320" y="1057"/>
                      <a:pt x="320" y="1057"/>
                      <a:pt x="320" y="1057"/>
                    </a:cubicBezTo>
                    <a:cubicBezTo>
                      <a:pt x="320" y="1057"/>
                      <a:pt x="315" y="1075"/>
                      <a:pt x="315" y="1075"/>
                    </a:cubicBezTo>
                    <a:cubicBezTo>
                      <a:pt x="314" y="1075"/>
                      <a:pt x="314" y="1075"/>
                      <a:pt x="314" y="1075"/>
                    </a:cubicBezTo>
                    <a:cubicBezTo>
                      <a:pt x="314" y="1075"/>
                      <a:pt x="314" y="1075"/>
                      <a:pt x="314" y="1075"/>
                    </a:cubicBezTo>
                    <a:cubicBezTo>
                      <a:pt x="313" y="1076"/>
                      <a:pt x="312" y="1076"/>
                      <a:pt x="311" y="1076"/>
                    </a:cubicBezTo>
                    <a:cubicBezTo>
                      <a:pt x="309" y="1077"/>
                      <a:pt x="308" y="1077"/>
                      <a:pt x="307" y="1077"/>
                    </a:cubicBezTo>
                    <a:cubicBezTo>
                      <a:pt x="306" y="1077"/>
                      <a:pt x="305" y="1077"/>
                      <a:pt x="304" y="1077"/>
                    </a:cubicBezTo>
                    <a:cubicBezTo>
                      <a:pt x="303" y="1077"/>
                      <a:pt x="302" y="1077"/>
                      <a:pt x="301" y="1077"/>
                    </a:cubicBezTo>
                    <a:cubicBezTo>
                      <a:pt x="300" y="1077"/>
                      <a:pt x="300" y="1077"/>
                      <a:pt x="299" y="1077"/>
                    </a:cubicBezTo>
                    <a:cubicBezTo>
                      <a:pt x="298" y="1076"/>
                      <a:pt x="297" y="1076"/>
                      <a:pt x="297" y="1076"/>
                    </a:cubicBezTo>
                    <a:cubicBezTo>
                      <a:pt x="295" y="1075"/>
                      <a:pt x="294" y="1075"/>
                      <a:pt x="293" y="1074"/>
                    </a:cubicBezTo>
                    <a:cubicBezTo>
                      <a:pt x="293" y="1074"/>
                      <a:pt x="292" y="1073"/>
                      <a:pt x="292" y="1073"/>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lose/>
                    <a:moveTo>
                      <a:pt x="305" y="1034"/>
                    </a:moveTo>
                    <a:cubicBezTo>
                      <a:pt x="306" y="1034"/>
                      <a:pt x="307" y="1035"/>
                      <a:pt x="308" y="1036"/>
                    </a:cubicBezTo>
                    <a:cubicBezTo>
                      <a:pt x="310" y="1036"/>
                      <a:pt x="311" y="1037"/>
                      <a:pt x="313" y="1037"/>
                    </a:cubicBezTo>
                    <a:cubicBezTo>
                      <a:pt x="313" y="1037"/>
                      <a:pt x="314" y="1037"/>
                      <a:pt x="315" y="1037"/>
                    </a:cubicBezTo>
                    <a:cubicBezTo>
                      <a:pt x="316" y="1037"/>
                      <a:pt x="317" y="1037"/>
                      <a:pt x="318" y="1037"/>
                    </a:cubicBezTo>
                    <a:cubicBezTo>
                      <a:pt x="319" y="1037"/>
                      <a:pt x="320" y="1036"/>
                      <a:pt x="321" y="1036"/>
                    </a:cubicBezTo>
                    <a:cubicBezTo>
                      <a:pt x="322" y="1036"/>
                      <a:pt x="324" y="1035"/>
                      <a:pt x="325" y="1035"/>
                    </a:cubicBezTo>
                    <a:cubicBezTo>
                      <a:pt x="325" y="1035"/>
                      <a:pt x="325" y="1035"/>
                      <a:pt x="325" y="1035"/>
                    </a:cubicBezTo>
                    <a:cubicBezTo>
                      <a:pt x="325" y="1035"/>
                      <a:pt x="325" y="1035"/>
                      <a:pt x="325" y="1035"/>
                    </a:cubicBezTo>
                    <a:cubicBezTo>
                      <a:pt x="325" y="1035"/>
                      <a:pt x="325" y="1035"/>
                      <a:pt x="325" y="1035"/>
                    </a:cubicBezTo>
                    <a:cubicBezTo>
                      <a:pt x="325" y="1035"/>
                      <a:pt x="326" y="1035"/>
                      <a:pt x="326" y="1035"/>
                    </a:cubicBezTo>
                    <a:cubicBezTo>
                      <a:pt x="326" y="1035"/>
                      <a:pt x="326" y="1035"/>
                      <a:pt x="326" y="1035"/>
                    </a:cubicBezTo>
                    <a:cubicBezTo>
                      <a:pt x="326" y="1035"/>
                      <a:pt x="326" y="1035"/>
                      <a:pt x="326" y="1035"/>
                    </a:cubicBezTo>
                    <a:cubicBezTo>
                      <a:pt x="326" y="1035"/>
                      <a:pt x="321" y="1054"/>
                      <a:pt x="321" y="1054"/>
                    </a:cubicBezTo>
                    <a:cubicBezTo>
                      <a:pt x="321" y="1054"/>
                      <a:pt x="320" y="1054"/>
                      <a:pt x="320" y="1054"/>
                    </a:cubicBezTo>
                    <a:cubicBezTo>
                      <a:pt x="320" y="1054"/>
                      <a:pt x="320" y="1054"/>
                      <a:pt x="320" y="1054"/>
                    </a:cubicBezTo>
                    <a:cubicBezTo>
                      <a:pt x="318" y="1055"/>
                      <a:pt x="316" y="1055"/>
                      <a:pt x="314" y="1056"/>
                    </a:cubicBezTo>
                    <a:cubicBezTo>
                      <a:pt x="313" y="1056"/>
                      <a:pt x="311" y="1056"/>
                      <a:pt x="310" y="1056"/>
                    </a:cubicBezTo>
                    <a:cubicBezTo>
                      <a:pt x="308" y="1056"/>
                      <a:pt x="307" y="1056"/>
                      <a:pt x="306" y="1056"/>
                    </a:cubicBezTo>
                    <a:cubicBezTo>
                      <a:pt x="304" y="1055"/>
                      <a:pt x="302" y="1054"/>
                      <a:pt x="300" y="1053"/>
                    </a:cubicBezTo>
                    <a:cubicBezTo>
                      <a:pt x="300" y="1053"/>
                      <a:pt x="299" y="1053"/>
                      <a:pt x="299" y="1052"/>
                    </a:cubicBezTo>
                    <a:cubicBezTo>
                      <a:pt x="299" y="1052"/>
                      <a:pt x="299" y="1052"/>
                      <a:pt x="299" y="1052"/>
                    </a:cubicBezTo>
                    <a:cubicBezTo>
                      <a:pt x="299" y="1052"/>
                      <a:pt x="299" y="1052"/>
                      <a:pt x="299" y="1052"/>
                    </a:cubicBezTo>
                    <a:cubicBezTo>
                      <a:pt x="299" y="1052"/>
                      <a:pt x="299" y="1052"/>
                      <a:pt x="299" y="1052"/>
                    </a:cubicBezTo>
                    <a:cubicBezTo>
                      <a:pt x="299" y="1052"/>
                      <a:pt x="299" y="1052"/>
                      <a:pt x="299" y="1052"/>
                    </a:cubicBezTo>
                    <a:cubicBezTo>
                      <a:pt x="299" y="1052"/>
                      <a:pt x="304" y="1034"/>
                      <a:pt x="304" y="1034"/>
                    </a:cubicBezTo>
                    <a:cubicBezTo>
                      <a:pt x="304" y="1034"/>
                      <a:pt x="304" y="1034"/>
                      <a:pt x="304" y="1034"/>
                    </a:cubicBezTo>
                    <a:cubicBezTo>
                      <a:pt x="304" y="1034"/>
                      <a:pt x="304" y="1034"/>
                      <a:pt x="304" y="1034"/>
                    </a:cubicBezTo>
                    <a:cubicBezTo>
                      <a:pt x="304" y="1034"/>
                      <a:pt x="304" y="1034"/>
                      <a:pt x="304" y="1034"/>
                    </a:cubicBezTo>
                    <a:cubicBezTo>
                      <a:pt x="304" y="1034"/>
                      <a:pt x="304" y="1034"/>
                      <a:pt x="304" y="1034"/>
                    </a:cubicBezTo>
                    <a:cubicBezTo>
                      <a:pt x="304" y="1034"/>
                      <a:pt x="304" y="1034"/>
                      <a:pt x="304" y="1034"/>
                    </a:cubicBezTo>
                    <a:cubicBezTo>
                      <a:pt x="304" y="1033"/>
                      <a:pt x="304" y="1033"/>
                      <a:pt x="305" y="1034"/>
                    </a:cubicBezTo>
                    <a:close/>
                    <a:moveTo>
                      <a:pt x="292" y="1028"/>
                    </a:moveTo>
                    <a:cubicBezTo>
                      <a:pt x="295" y="1028"/>
                      <a:pt x="297" y="1029"/>
                      <a:pt x="299" y="1030"/>
                    </a:cubicBezTo>
                    <a:cubicBezTo>
                      <a:pt x="299" y="1030"/>
                      <a:pt x="299" y="1030"/>
                      <a:pt x="299" y="1030"/>
                    </a:cubicBezTo>
                    <a:cubicBezTo>
                      <a:pt x="300" y="1030"/>
                      <a:pt x="301" y="1031"/>
                      <a:pt x="302" y="1032"/>
                    </a:cubicBezTo>
                    <a:cubicBezTo>
                      <a:pt x="302" y="1032"/>
                      <a:pt x="302" y="1032"/>
                      <a:pt x="302" y="1032"/>
                    </a:cubicBezTo>
                    <a:cubicBezTo>
                      <a:pt x="302" y="1032"/>
                      <a:pt x="302" y="1032"/>
                      <a:pt x="302" y="1032"/>
                    </a:cubicBezTo>
                    <a:cubicBezTo>
                      <a:pt x="302" y="1032"/>
                      <a:pt x="302" y="1032"/>
                      <a:pt x="302" y="1032"/>
                    </a:cubicBezTo>
                    <a:cubicBezTo>
                      <a:pt x="302" y="1032"/>
                      <a:pt x="302" y="1032"/>
                      <a:pt x="302" y="1032"/>
                    </a:cubicBezTo>
                    <a:cubicBezTo>
                      <a:pt x="302" y="1032"/>
                      <a:pt x="302" y="1032"/>
                      <a:pt x="302" y="1032"/>
                    </a:cubicBezTo>
                    <a:cubicBezTo>
                      <a:pt x="302" y="1033"/>
                      <a:pt x="302" y="1033"/>
                      <a:pt x="302" y="1033"/>
                    </a:cubicBezTo>
                    <a:cubicBezTo>
                      <a:pt x="300" y="1039"/>
                      <a:pt x="300" y="1039"/>
                      <a:pt x="300" y="1039"/>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5" y="1049"/>
                      <a:pt x="294" y="1049"/>
                      <a:pt x="292" y="1048"/>
                    </a:cubicBezTo>
                    <a:cubicBezTo>
                      <a:pt x="291" y="1048"/>
                      <a:pt x="290" y="1047"/>
                      <a:pt x="288" y="1047"/>
                    </a:cubicBezTo>
                    <a:cubicBezTo>
                      <a:pt x="285" y="1047"/>
                      <a:pt x="281" y="1047"/>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6" y="1049"/>
                      <a:pt x="276" y="1049"/>
                      <a:pt x="276" y="1049"/>
                    </a:cubicBezTo>
                    <a:cubicBezTo>
                      <a:pt x="276" y="1049"/>
                      <a:pt x="276" y="1049"/>
                      <a:pt x="276" y="1049"/>
                    </a:cubicBezTo>
                    <a:cubicBezTo>
                      <a:pt x="276" y="1049"/>
                      <a:pt x="276" y="1049"/>
                      <a:pt x="276" y="1049"/>
                    </a:cubicBezTo>
                    <a:cubicBezTo>
                      <a:pt x="276" y="1049"/>
                      <a:pt x="276" y="1049"/>
                      <a:pt x="276" y="1049"/>
                    </a:cubicBezTo>
                    <a:cubicBezTo>
                      <a:pt x="276" y="1049"/>
                      <a:pt x="276" y="1049"/>
                      <a:pt x="276" y="1049"/>
                    </a:cubicBezTo>
                    <a:cubicBezTo>
                      <a:pt x="276" y="1049"/>
                      <a:pt x="276" y="1049"/>
                      <a:pt x="276" y="1049"/>
                    </a:cubicBezTo>
                    <a:cubicBezTo>
                      <a:pt x="281" y="1032"/>
                      <a:pt x="281" y="1032"/>
                      <a:pt x="281" y="1032"/>
                    </a:cubicBezTo>
                    <a:cubicBezTo>
                      <a:pt x="281" y="1031"/>
                      <a:pt x="281" y="1031"/>
                      <a:pt x="281" y="1031"/>
                    </a:cubicBezTo>
                    <a:cubicBezTo>
                      <a:pt x="281" y="1030"/>
                      <a:pt x="282" y="1030"/>
                      <a:pt x="282" y="1030"/>
                    </a:cubicBezTo>
                    <a:cubicBezTo>
                      <a:pt x="282" y="1030"/>
                      <a:pt x="282" y="1030"/>
                      <a:pt x="282" y="1030"/>
                    </a:cubicBezTo>
                    <a:cubicBezTo>
                      <a:pt x="284" y="1030"/>
                      <a:pt x="286" y="1029"/>
                      <a:pt x="287" y="1029"/>
                    </a:cubicBezTo>
                    <a:cubicBezTo>
                      <a:pt x="289" y="1028"/>
                      <a:pt x="291" y="1028"/>
                      <a:pt x="292" y="1028"/>
                    </a:cubicBezTo>
                    <a:close/>
                    <a:moveTo>
                      <a:pt x="478" y="1033"/>
                    </a:moveTo>
                    <a:cubicBezTo>
                      <a:pt x="469" y="1033"/>
                      <a:pt x="462" y="1040"/>
                      <a:pt x="462" y="1048"/>
                    </a:cubicBezTo>
                    <a:cubicBezTo>
                      <a:pt x="462" y="1052"/>
                      <a:pt x="464" y="1056"/>
                      <a:pt x="467" y="1059"/>
                    </a:cubicBezTo>
                    <a:cubicBezTo>
                      <a:pt x="460" y="1068"/>
                      <a:pt x="460" y="1068"/>
                      <a:pt x="460" y="1068"/>
                    </a:cubicBezTo>
                    <a:cubicBezTo>
                      <a:pt x="463" y="1070"/>
                      <a:pt x="463" y="1070"/>
                      <a:pt x="463" y="1070"/>
                    </a:cubicBezTo>
                    <a:cubicBezTo>
                      <a:pt x="470" y="1061"/>
                      <a:pt x="470" y="1061"/>
                      <a:pt x="470" y="1061"/>
                    </a:cubicBezTo>
                    <a:cubicBezTo>
                      <a:pt x="472" y="1063"/>
                      <a:pt x="475" y="1064"/>
                      <a:pt x="478" y="1064"/>
                    </a:cubicBezTo>
                    <a:cubicBezTo>
                      <a:pt x="486" y="1064"/>
                      <a:pt x="493" y="1057"/>
                      <a:pt x="493" y="1048"/>
                    </a:cubicBezTo>
                    <a:cubicBezTo>
                      <a:pt x="493" y="1040"/>
                      <a:pt x="486" y="1033"/>
                      <a:pt x="478" y="1033"/>
                    </a:cubicBezTo>
                    <a:close/>
                    <a:moveTo>
                      <a:pt x="478" y="1060"/>
                    </a:moveTo>
                    <a:cubicBezTo>
                      <a:pt x="471" y="1060"/>
                      <a:pt x="466" y="1055"/>
                      <a:pt x="466" y="1048"/>
                    </a:cubicBezTo>
                    <a:cubicBezTo>
                      <a:pt x="466" y="1042"/>
                      <a:pt x="471" y="1037"/>
                      <a:pt x="478" y="1037"/>
                    </a:cubicBezTo>
                    <a:cubicBezTo>
                      <a:pt x="484" y="1037"/>
                      <a:pt x="489" y="1042"/>
                      <a:pt x="489" y="1048"/>
                    </a:cubicBezTo>
                    <a:cubicBezTo>
                      <a:pt x="489" y="1055"/>
                      <a:pt x="484" y="1060"/>
                      <a:pt x="478" y="1060"/>
                    </a:cubicBezTo>
                    <a:close/>
                    <a:moveTo>
                      <a:pt x="602" y="1116"/>
                    </a:moveTo>
                    <a:cubicBezTo>
                      <a:pt x="602" y="1139"/>
                      <a:pt x="584" y="1156"/>
                      <a:pt x="562" y="1156"/>
                    </a:cubicBezTo>
                    <a:cubicBezTo>
                      <a:pt x="40" y="1156"/>
                      <a:pt x="40" y="1156"/>
                      <a:pt x="40" y="1156"/>
                    </a:cubicBezTo>
                    <a:cubicBezTo>
                      <a:pt x="18" y="1156"/>
                      <a:pt x="0" y="1139"/>
                      <a:pt x="0" y="1116"/>
                    </a:cubicBezTo>
                    <a:cubicBezTo>
                      <a:pt x="0" y="40"/>
                      <a:pt x="0" y="40"/>
                      <a:pt x="0" y="40"/>
                    </a:cubicBezTo>
                    <a:cubicBezTo>
                      <a:pt x="0" y="18"/>
                      <a:pt x="18" y="0"/>
                      <a:pt x="40" y="0"/>
                    </a:cubicBezTo>
                    <a:cubicBezTo>
                      <a:pt x="562" y="0"/>
                      <a:pt x="562" y="0"/>
                      <a:pt x="562" y="0"/>
                    </a:cubicBezTo>
                    <a:cubicBezTo>
                      <a:pt x="584" y="0"/>
                      <a:pt x="602" y="18"/>
                      <a:pt x="602" y="40"/>
                    </a:cubicBezTo>
                    <a:lnTo>
                      <a:pt x="602" y="1116"/>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43489">
                  <a:defRPr/>
                </a:pPr>
                <a:endParaRPr lang="en-US" sz="2400" kern="0" dirty="0">
                  <a:solidFill>
                    <a:srgbClr val="000000"/>
                  </a:solidFill>
                </a:endParaRPr>
              </a:p>
            </p:txBody>
          </p:sp>
          <p:sp>
            <p:nvSpPr>
              <p:cNvPr id="95" name="Freeform 78"/>
              <p:cNvSpPr>
                <a:spLocks noChangeAspect="1" noEditPoints="1"/>
              </p:cNvSpPr>
              <p:nvPr/>
            </p:nvSpPr>
            <p:spPr bwMode="black">
              <a:xfrm>
                <a:off x="2670462" y="3394810"/>
                <a:ext cx="258923" cy="274320"/>
              </a:xfrm>
              <a:custGeom>
                <a:avLst/>
                <a:gdLst>
                  <a:gd name="T0" fmla="*/ 94 w 1389"/>
                  <a:gd name="T1" fmla="*/ 1471 h 1471"/>
                  <a:gd name="T2" fmla="*/ 199 w 1389"/>
                  <a:gd name="T3" fmla="*/ 844 h 1471"/>
                  <a:gd name="T4" fmla="*/ 493 w 1389"/>
                  <a:gd name="T5" fmla="*/ 973 h 1471"/>
                  <a:gd name="T6" fmla="*/ 218 w 1389"/>
                  <a:gd name="T7" fmla="*/ 995 h 1471"/>
                  <a:gd name="T8" fmla="*/ 568 w 1389"/>
                  <a:gd name="T9" fmla="*/ 1346 h 1471"/>
                  <a:gd name="T10" fmla="*/ 594 w 1389"/>
                  <a:gd name="T11" fmla="*/ 1052 h 1471"/>
                  <a:gd name="T12" fmla="*/ 719 w 1389"/>
                  <a:gd name="T13" fmla="*/ 1365 h 1471"/>
                  <a:gd name="T14" fmla="*/ 94 w 1389"/>
                  <a:gd name="T15" fmla="*/ 1471 h 1471"/>
                  <a:gd name="T16" fmla="*/ 1223 w 1389"/>
                  <a:gd name="T17" fmla="*/ 580 h 1471"/>
                  <a:gd name="T18" fmla="*/ 1046 w 1389"/>
                  <a:gd name="T19" fmla="*/ 599 h 1471"/>
                  <a:gd name="T20" fmla="*/ 1257 w 1389"/>
                  <a:gd name="T21" fmla="*/ 716 h 1471"/>
                  <a:gd name="T22" fmla="*/ 1340 w 1389"/>
                  <a:gd name="T23" fmla="*/ 219 h 1471"/>
                  <a:gd name="T24" fmla="*/ 842 w 1389"/>
                  <a:gd name="T25" fmla="*/ 301 h 1471"/>
                  <a:gd name="T26" fmla="*/ 963 w 1389"/>
                  <a:gd name="T27" fmla="*/ 505 h 1471"/>
                  <a:gd name="T28" fmla="*/ 982 w 1389"/>
                  <a:gd name="T29" fmla="*/ 335 h 1471"/>
                  <a:gd name="T30" fmla="*/ 1223 w 1389"/>
                  <a:gd name="T31" fmla="*/ 339 h 1471"/>
                  <a:gd name="T32" fmla="*/ 0 w 1389"/>
                  <a:gd name="T33" fmla="*/ 0 h 1471"/>
                  <a:gd name="T34" fmla="*/ 117 w 1389"/>
                  <a:gd name="T35" fmla="*/ 716 h 1471"/>
                  <a:gd name="T36" fmla="*/ 504 w 1389"/>
                  <a:gd name="T37" fmla="*/ 584 h 1471"/>
                  <a:gd name="T38" fmla="*/ 135 w 1389"/>
                  <a:gd name="T39" fmla="*/ 561 h 1471"/>
                  <a:gd name="T40" fmla="*/ 560 w 1389"/>
                  <a:gd name="T41" fmla="*/ 135 h 1471"/>
                  <a:gd name="T42" fmla="*/ 583 w 1389"/>
                  <a:gd name="T43" fmla="*/ 482 h 1471"/>
                  <a:gd name="T44" fmla="*/ 719 w 1389"/>
                  <a:gd name="T45" fmla="*/ 109 h 1471"/>
                  <a:gd name="T46" fmla="*/ 0 w 1389"/>
                  <a:gd name="T47" fmla="*/ 0 h 1471"/>
                  <a:gd name="T48" fmla="*/ 847 w 1389"/>
                  <a:gd name="T49" fmla="*/ 927 h 1471"/>
                  <a:gd name="T50" fmla="*/ 952 w 1389"/>
                  <a:gd name="T51" fmla="*/ 1387 h 1471"/>
                  <a:gd name="T52" fmla="*/ 1389 w 1389"/>
                  <a:gd name="T53" fmla="*/ 954 h 1471"/>
                  <a:gd name="T54" fmla="*/ 945 w 1389"/>
                  <a:gd name="T55" fmla="*/ 844 h 1471"/>
                  <a:gd name="T56" fmla="*/ 1249 w 1389"/>
                  <a:gd name="T57" fmla="*/ 961 h 1471"/>
                  <a:gd name="T58" fmla="*/ 1272 w 1389"/>
                  <a:gd name="T59" fmla="*/ 1271 h 1471"/>
                  <a:gd name="T60" fmla="*/ 964 w 1389"/>
                  <a:gd name="T61" fmla="*/ 1248 h 1471"/>
                  <a:gd name="T62" fmla="*/ 964 w 1389"/>
                  <a:gd name="T63" fmla="*/ 1044 h 1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9" h="1471">
                    <a:moveTo>
                      <a:pt x="94" y="1471"/>
                    </a:moveTo>
                    <a:cubicBezTo>
                      <a:pt x="94" y="1471"/>
                      <a:pt x="94" y="1471"/>
                      <a:pt x="94" y="1471"/>
                    </a:cubicBezTo>
                    <a:cubicBezTo>
                      <a:pt x="94" y="954"/>
                      <a:pt x="94" y="954"/>
                      <a:pt x="94" y="954"/>
                    </a:cubicBezTo>
                    <a:cubicBezTo>
                      <a:pt x="94" y="894"/>
                      <a:pt x="143" y="844"/>
                      <a:pt x="199" y="844"/>
                    </a:cubicBezTo>
                    <a:cubicBezTo>
                      <a:pt x="199" y="844"/>
                      <a:pt x="199" y="844"/>
                      <a:pt x="621" y="844"/>
                    </a:cubicBezTo>
                    <a:cubicBezTo>
                      <a:pt x="621" y="844"/>
                      <a:pt x="621" y="844"/>
                      <a:pt x="493" y="973"/>
                    </a:cubicBezTo>
                    <a:cubicBezTo>
                      <a:pt x="493" y="973"/>
                      <a:pt x="493" y="973"/>
                      <a:pt x="245" y="973"/>
                    </a:cubicBezTo>
                    <a:cubicBezTo>
                      <a:pt x="229" y="973"/>
                      <a:pt x="218" y="980"/>
                      <a:pt x="218" y="995"/>
                    </a:cubicBezTo>
                    <a:cubicBezTo>
                      <a:pt x="218" y="995"/>
                      <a:pt x="218" y="995"/>
                      <a:pt x="218" y="1346"/>
                    </a:cubicBezTo>
                    <a:cubicBezTo>
                      <a:pt x="218" y="1346"/>
                      <a:pt x="218" y="1346"/>
                      <a:pt x="568" y="1346"/>
                    </a:cubicBezTo>
                    <a:cubicBezTo>
                      <a:pt x="583" y="1346"/>
                      <a:pt x="594" y="1335"/>
                      <a:pt x="594" y="1320"/>
                    </a:cubicBezTo>
                    <a:cubicBezTo>
                      <a:pt x="594" y="1320"/>
                      <a:pt x="594" y="1320"/>
                      <a:pt x="594" y="1052"/>
                    </a:cubicBezTo>
                    <a:cubicBezTo>
                      <a:pt x="594" y="1052"/>
                      <a:pt x="594" y="1052"/>
                      <a:pt x="719" y="927"/>
                    </a:cubicBezTo>
                    <a:cubicBezTo>
                      <a:pt x="719" y="927"/>
                      <a:pt x="719" y="927"/>
                      <a:pt x="719" y="1365"/>
                    </a:cubicBezTo>
                    <a:cubicBezTo>
                      <a:pt x="719" y="1422"/>
                      <a:pt x="670" y="1471"/>
                      <a:pt x="609" y="1471"/>
                    </a:cubicBezTo>
                    <a:cubicBezTo>
                      <a:pt x="609" y="1471"/>
                      <a:pt x="609" y="1471"/>
                      <a:pt x="94" y="1471"/>
                    </a:cubicBezTo>
                    <a:close/>
                    <a:moveTo>
                      <a:pt x="1223" y="339"/>
                    </a:moveTo>
                    <a:cubicBezTo>
                      <a:pt x="1223" y="580"/>
                      <a:pt x="1223" y="580"/>
                      <a:pt x="1223" y="580"/>
                    </a:cubicBezTo>
                    <a:cubicBezTo>
                      <a:pt x="1223" y="592"/>
                      <a:pt x="1215" y="599"/>
                      <a:pt x="1204" y="599"/>
                    </a:cubicBezTo>
                    <a:cubicBezTo>
                      <a:pt x="1046" y="599"/>
                      <a:pt x="1046" y="599"/>
                      <a:pt x="1046" y="599"/>
                    </a:cubicBezTo>
                    <a:cubicBezTo>
                      <a:pt x="929" y="716"/>
                      <a:pt x="929" y="716"/>
                      <a:pt x="929" y="716"/>
                    </a:cubicBezTo>
                    <a:cubicBezTo>
                      <a:pt x="1257" y="716"/>
                      <a:pt x="1257" y="716"/>
                      <a:pt x="1257" y="716"/>
                    </a:cubicBezTo>
                    <a:cubicBezTo>
                      <a:pt x="1302" y="716"/>
                      <a:pt x="1340" y="682"/>
                      <a:pt x="1340" y="633"/>
                    </a:cubicBezTo>
                    <a:cubicBezTo>
                      <a:pt x="1340" y="219"/>
                      <a:pt x="1340" y="219"/>
                      <a:pt x="1340" y="219"/>
                    </a:cubicBezTo>
                    <a:cubicBezTo>
                      <a:pt x="925" y="219"/>
                      <a:pt x="925" y="219"/>
                      <a:pt x="925" y="219"/>
                    </a:cubicBezTo>
                    <a:cubicBezTo>
                      <a:pt x="880" y="219"/>
                      <a:pt x="842" y="256"/>
                      <a:pt x="842" y="301"/>
                    </a:cubicBezTo>
                    <a:cubicBezTo>
                      <a:pt x="846" y="622"/>
                      <a:pt x="846" y="622"/>
                      <a:pt x="846" y="622"/>
                    </a:cubicBezTo>
                    <a:cubicBezTo>
                      <a:pt x="963" y="505"/>
                      <a:pt x="963" y="505"/>
                      <a:pt x="963" y="505"/>
                    </a:cubicBezTo>
                    <a:cubicBezTo>
                      <a:pt x="963" y="354"/>
                      <a:pt x="963" y="354"/>
                      <a:pt x="963" y="354"/>
                    </a:cubicBezTo>
                    <a:cubicBezTo>
                      <a:pt x="963" y="347"/>
                      <a:pt x="970" y="335"/>
                      <a:pt x="982" y="335"/>
                    </a:cubicBezTo>
                    <a:cubicBezTo>
                      <a:pt x="1223" y="339"/>
                      <a:pt x="1223" y="339"/>
                      <a:pt x="1223" y="339"/>
                    </a:cubicBezTo>
                    <a:cubicBezTo>
                      <a:pt x="1223" y="339"/>
                      <a:pt x="1223" y="339"/>
                      <a:pt x="1223" y="339"/>
                    </a:cubicBezTo>
                    <a:close/>
                    <a:moveTo>
                      <a:pt x="0" y="0"/>
                    </a:moveTo>
                    <a:cubicBezTo>
                      <a:pt x="0" y="0"/>
                      <a:pt x="0" y="0"/>
                      <a:pt x="0" y="0"/>
                    </a:cubicBezTo>
                    <a:cubicBezTo>
                      <a:pt x="0" y="610"/>
                      <a:pt x="0" y="610"/>
                      <a:pt x="0" y="610"/>
                    </a:cubicBezTo>
                    <a:cubicBezTo>
                      <a:pt x="0" y="671"/>
                      <a:pt x="56" y="716"/>
                      <a:pt x="117" y="716"/>
                    </a:cubicBezTo>
                    <a:cubicBezTo>
                      <a:pt x="117" y="716"/>
                      <a:pt x="117" y="716"/>
                      <a:pt x="636" y="716"/>
                    </a:cubicBezTo>
                    <a:cubicBezTo>
                      <a:pt x="636" y="716"/>
                      <a:pt x="636" y="716"/>
                      <a:pt x="504" y="584"/>
                    </a:cubicBezTo>
                    <a:cubicBezTo>
                      <a:pt x="504" y="584"/>
                      <a:pt x="504" y="584"/>
                      <a:pt x="158" y="584"/>
                    </a:cubicBezTo>
                    <a:cubicBezTo>
                      <a:pt x="147" y="584"/>
                      <a:pt x="135" y="573"/>
                      <a:pt x="135" y="561"/>
                    </a:cubicBezTo>
                    <a:cubicBezTo>
                      <a:pt x="135" y="561"/>
                      <a:pt x="135" y="561"/>
                      <a:pt x="135" y="135"/>
                    </a:cubicBezTo>
                    <a:cubicBezTo>
                      <a:pt x="135" y="135"/>
                      <a:pt x="135" y="135"/>
                      <a:pt x="560" y="135"/>
                    </a:cubicBezTo>
                    <a:cubicBezTo>
                      <a:pt x="572" y="135"/>
                      <a:pt x="583" y="147"/>
                      <a:pt x="583" y="158"/>
                    </a:cubicBezTo>
                    <a:cubicBezTo>
                      <a:pt x="583" y="158"/>
                      <a:pt x="583" y="158"/>
                      <a:pt x="583" y="482"/>
                    </a:cubicBezTo>
                    <a:cubicBezTo>
                      <a:pt x="583" y="482"/>
                      <a:pt x="583" y="482"/>
                      <a:pt x="719" y="618"/>
                    </a:cubicBezTo>
                    <a:cubicBezTo>
                      <a:pt x="719" y="618"/>
                      <a:pt x="719" y="618"/>
                      <a:pt x="719" y="109"/>
                    </a:cubicBezTo>
                    <a:cubicBezTo>
                      <a:pt x="719" y="49"/>
                      <a:pt x="670" y="3"/>
                      <a:pt x="609" y="3"/>
                    </a:cubicBezTo>
                    <a:cubicBezTo>
                      <a:pt x="609" y="3"/>
                      <a:pt x="609" y="3"/>
                      <a:pt x="0" y="0"/>
                    </a:cubicBezTo>
                    <a:close/>
                    <a:moveTo>
                      <a:pt x="964" y="1044"/>
                    </a:moveTo>
                    <a:cubicBezTo>
                      <a:pt x="847" y="927"/>
                      <a:pt x="847" y="927"/>
                      <a:pt x="847" y="927"/>
                    </a:cubicBezTo>
                    <a:cubicBezTo>
                      <a:pt x="847" y="1282"/>
                      <a:pt x="847" y="1282"/>
                      <a:pt x="847" y="1282"/>
                    </a:cubicBezTo>
                    <a:cubicBezTo>
                      <a:pt x="847" y="1342"/>
                      <a:pt x="892" y="1387"/>
                      <a:pt x="952" y="1387"/>
                    </a:cubicBezTo>
                    <a:cubicBezTo>
                      <a:pt x="1389" y="1391"/>
                      <a:pt x="1389" y="1391"/>
                      <a:pt x="1389" y="1391"/>
                    </a:cubicBezTo>
                    <a:cubicBezTo>
                      <a:pt x="1389" y="954"/>
                      <a:pt x="1389" y="954"/>
                      <a:pt x="1389" y="954"/>
                    </a:cubicBezTo>
                    <a:cubicBezTo>
                      <a:pt x="1389" y="893"/>
                      <a:pt x="1343" y="844"/>
                      <a:pt x="1283" y="844"/>
                    </a:cubicBezTo>
                    <a:cubicBezTo>
                      <a:pt x="945" y="844"/>
                      <a:pt x="945" y="844"/>
                      <a:pt x="945" y="844"/>
                    </a:cubicBezTo>
                    <a:cubicBezTo>
                      <a:pt x="1061" y="961"/>
                      <a:pt x="1061" y="961"/>
                      <a:pt x="1061" y="961"/>
                    </a:cubicBezTo>
                    <a:cubicBezTo>
                      <a:pt x="1249" y="961"/>
                      <a:pt x="1249" y="961"/>
                      <a:pt x="1249" y="961"/>
                    </a:cubicBezTo>
                    <a:cubicBezTo>
                      <a:pt x="1261" y="961"/>
                      <a:pt x="1272" y="973"/>
                      <a:pt x="1272" y="988"/>
                    </a:cubicBezTo>
                    <a:cubicBezTo>
                      <a:pt x="1272" y="1271"/>
                      <a:pt x="1272" y="1271"/>
                      <a:pt x="1272" y="1271"/>
                    </a:cubicBezTo>
                    <a:cubicBezTo>
                      <a:pt x="986" y="1271"/>
                      <a:pt x="986" y="1271"/>
                      <a:pt x="986" y="1271"/>
                    </a:cubicBezTo>
                    <a:cubicBezTo>
                      <a:pt x="975" y="1271"/>
                      <a:pt x="964" y="1259"/>
                      <a:pt x="964" y="1248"/>
                    </a:cubicBezTo>
                    <a:cubicBezTo>
                      <a:pt x="964" y="1044"/>
                      <a:pt x="964" y="1044"/>
                      <a:pt x="964" y="1044"/>
                    </a:cubicBezTo>
                    <a:cubicBezTo>
                      <a:pt x="964" y="1044"/>
                      <a:pt x="964" y="1044"/>
                      <a:pt x="964" y="10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grpSp>
          <p:nvGrpSpPr>
            <p:cNvPr id="14" name="Group 13"/>
            <p:cNvGrpSpPr/>
            <p:nvPr/>
          </p:nvGrpSpPr>
          <p:grpSpPr>
            <a:xfrm>
              <a:off x="2093715" y="4263340"/>
              <a:ext cx="1567418" cy="1546794"/>
              <a:chOff x="2093715" y="4263340"/>
              <a:chExt cx="1567418" cy="1546794"/>
            </a:xfrm>
          </p:grpSpPr>
          <p:pic>
            <p:nvPicPr>
              <p:cNvPr id="89" name="Picture 88"/>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093715" y="4917561"/>
                <a:ext cx="664436" cy="892573"/>
              </a:xfrm>
              <a:prstGeom prst="rect">
                <a:avLst/>
              </a:prstGeom>
            </p:spPr>
          </p:pic>
          <p:sp>
            <p:nvSpPr>
              <p:cNvPr id="90" name="Freeform 61"/>
              <p:cNvSpPr>
                <a:spLocks/>
              </p:cNvSpPr>
              <p:nvPr/>
            </p:nvSpPr>
            <p:spPr bwMode="black">
              <a:xfrm rot="10800000">
                <a:off x="2705960" y="4263340"/>
                <a:ext cx="955173" cy="1381460"/>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pPr defTabSz="1243489">
                  <a:defRPr/>
                </a:pPr>
                <a:endParaRPr lang="en-US" sz="1200" kern="0" dirty="0">
                  <a:solidFill>
                    <a:srgbClr val="FFFFFF"/>
                  </a:solidFill>
                </a:endParaRPr>
              </a:p>
            </p:txBody>
          </p:sp>
          <p:sp>
            <p:nvSpPr>
              <p:cNvPr id="96" name="Freeform 78"/>
              <p:cNvSpPr>
                <a:spLocks noChangeAspect="1" noEditPoints="1"/>
              </p:cNvSpPr>
              <p:nvPr/>
            </p:nvSpPr>
            <p:spPr bwMode="black">
              <a:xfrm>
                <a:off x="2980724" y="4767754"/>
                <a:ext cx="405645" cy="429768"/>
              </a:xfrm>
              <a:custGeom>
                <a:avLst/>
                <a:gdLst>
                  <a:gd name="T0" fmla="*/ 94 w 1389"/>
                  <a:gd name="T1" fmla="*/ 1471 h 1471"/>
                  <a:gd name="T2" fmla="*/ 199 w 1389"/>
                  <a:gd name="T3" fmla="*/ 844 h 1471"/>
                  <a:gd name="T4" fmla="*/ 493 w 1389"/>
                  <a:gd name="T5" fmla="*/ 973 h 1471"/>
                  <a:gd name="T6" fmla="*/ 218 w 1389"/>
                  <a:gd name="T7" fmla="*/ 995 h 1471"/>
                  <a:gd name="T8" fmla="*/ 568 w 1389"/>
                  <a:gd name="T9" fmla="*/ 1346 h 1471"/>
                  <a:gd name="T10" fmla="*/ 594 w 1389"/>
                  <a:gd name="T11" fmla="*/ 1052 h 1471"/>
                  <a:gd name="T12" fmla="*/ 719 w 1389"/>
                  <a:gd name="T13" fmla="*/ 1365 h 1471"/>
                  <a:gd name="T14" fmla="*/ 94 w 1389"/>
                  <a:gd name="T15" fmla="*/ 1471 h 1471"/>
                  <a:gd name="T16" fmla="*/ 1223 w 1389"/>
                  <a:gd name="T17" fmla="*/ 580 h 1471"/>
                  <a:gd name="T18" fmla="*/ 1046 w 1389"/>
                  <a:gd name="T19" fmla="*/ 599 h 1471"/>
                  <a:gd name="T20" fmla="*/ 1257 w 1389"/>
                  <a:gd name="T21" fmla="*/ 716 h 1471"/>
                  <a:gd name="T22" fmla="*/ 1340 w 1389"/>
                  <a:gd name="T23" fmla="*/ 219 h 1471"/>
                  <a:gd name="T24" fmla="*/ 842 w 1389"/>
                  <a:gd name="T25" fmla="*/ 301 h 1471"/>
                  <a:gd name="T26" fmla="*/ 963 w 1389"/>
                  <a:gd name="T27" fmla="*/ 505 h 1471"/>
                  <a:gd name="T28" fmla="*/ 982 w 1389"/>
                  <a:gd name="T29" fmla="*/ 335 h 1471"/>
                  <a:gd name="T30" fmla="*/ 1223 w 1389"/>
                  <a:gd name="T31" fmla="*/ 339 h 1471"/>
                  <a:gd name="T32" fmla="*/ 0 w 1389"/>
                  <a:gd name="T33" fmla="*/ 0 h 1471"/>
                  <a:gd name="T34" fmla="*/ 117 w 1389"/>
                  <a:gd name="T35" fmla="*/ 716 h 1471"/>
                  <a:gd name="T36" fmla="*/ 504 w 1389"/>
                  <a:gd name="T37" fmla="*/ 584 h 1471"/>
                  <a:gd name="T38" fmla="*/ 135 w 1389"/>
                  <a:gd name="T39" fmla="*/ 561 h 1471"/>
                  <a:gd name="T40" fmla="*/ 560 w 1389"/>
                  <a:gd name="T41" fmla="*/ 135 h 1471"/>
                  <a:gd name="T42" fmla="*/ 583 w 1389"/>
                  <a:gd name="T43" fmla="*/ 482 h 1471"/>
                  <a:gd name="T44" fmla="*/ 719 w 1389"/>
                  <a:gd name="T45" fmla="*/ 109 h 1471"/>
                  <a:gd name="T46" fmla="*/ 0 w 1389"/>
                  <a:gd name="T47" fmla="*/ 0 h 1471"/>
                  <a:gd name="T48" fmla="*/ 847 w 1389"/>
                  <a:gd name="T49" fmla="*/ 927 h 1471"/>
                  <a:gd name="T50" fmla="*/ 952 w 1389"/>
                  <a:gd name="T51" fmla="*/ 1387 h 1471"/>
                  <a:gd name="T52" fmla="*/ 1389 w 1389"/>
                  <a:gd name="T53" fmla="*/ 954 h 1471"/>
                  <a:gd name="T54" fmla="*/ 945 w 1389"/>
                  <a:gd name="T55" fmla="*/ 844 h 1471"/>
                  <a:gd name="T56" fmla="*/ 1249 w 1389"/>
                  <a:gd name="T57" fmla="*/ 961 h 1471"/>
                  <a:gd name="T58" fmla="*/ 1272 w 1389"/>
                  <a:gd name="T59" fmla="*/ 1271 h 1471"/>
                  <a:gd name="T60" fmla="*/ 964 w 1389"/>
                  <a:gd name="T61" fmla="*/ 1248 h 1471"/>
                  <a:gd name="T62" fmla="*/ 964 w 1389"/>
                  <a:gd name="T63" fmla="*/ 1044 h 1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9" h="1471">
                    <a:moveTo>
                      <a:pt x="94" y="1471"/>
                    </a:moveTo>
                    <a:cubicBezTo>
                      <a:pt x="94" y="1471"/>
                      <a:pt x="94" y="1471"/>
                      <a:pt x="94" y="1471"/>
                    </a:cubicBezTo>
                    <a:cubicBezTo>
                      <a:pt x="94" y="954"/>
                      <a:pt x="94" y="954"/>
                      <a:pt x="94" y="954"/>
                    </a:cubicBezTo>
                    <a:cubicBezTo>
                      <a:pt x="94" y="894"/>
                      <a:pt x="143" y="844"/>
                      <a:pt x="199" y="844"/>
                    </a:cubicBezTo>
                    <a:cubicBezTo>
                      <a:pt x="199" y="844"/>
                      <a:pt x="199" y="844"/>
                      <a:pt x="621" y="844"/>
                    </a:cubicBezTo>
                    <a:cubicBezTo>
                      <a:pt x="621" y="844"/>
                      <a:pt x="621" y="844"/>
                      <a:pt x="493" y="973"/>
                    </a:cubicBezTo>
                    <a:cubicBezTo>
                      <a:pt x="493" y="973"/>
                      <a:pt x="493" y="973"/>
                      <a:pt x="245" y="973"/>
                    </a:cubicBezTo>
                    <a:cubicBezTo>
                      <a:pt x="229" y="973"/>
                      <a:pt x="218" y="980"/>
                      <a:pt x="218" y="995"/>
                    </a:cubicBezTo>
                    <a:cubicBezTo>
                      <a:pt x="218" y="995"/>
                      <a:pt x="218" y="995"/>
                      <a:pt x="218" y="1346"/>
                    </a:cubicBezTo>
                    <a:cubicBezTo>
                      <a:pt x="218" y="1346"/>
                      <a:pt x="218" y="1346"/>
                      <a:pt x="568" y="1346"/>
                    </a:cubicBezTo>
                    <a:cubicBezTo>
                      <a:pt x="583" y="1346"/>
                      <a:pt x="594" y="1335"/>
                      <a:pt x="594" y="1320"/>
                    </a:cubicBezTo>
                    <a:cubicBezTo>
                      <a:pt x="594" y="1320"/>
                      <a:pt x="594" y="1320"/>
                      <a:pt x="594" y="1052"/>
                    </a:cubicBezTo>
                    <a:cubicBezTo>
                      <a:pt x="594" y="1052"/>
                      <a:pt x="594" y="1052"/>
                      <a:pt x="719" y="927"/>
                    </a:cubicBezTo>
                    <a:cubicBezTo>
                      <a:pt x="719" y="927"/>
                      <a:pt x="719" y="927"/>
                      <a:pt x="719" y="1365"/>
                    </a:cubicBezTo>
                    <a:cubicBezTo>
                      <a:pt x="719" y="1422"/>
                      <a:pt x="670" y="1471"/>
                      <a:pt x="609" y="1471"/>
                    </a:cubicBezTo>
                    <a:cubicBezTo>
                      <a:pt x="609" y="1471"/>
                      <a:pt x="609" y="1471"/>
                      <a:pt x="94" y="1471"/>
                    </a:cubicBezTo>
                    <a:close/>
                    <a:moveTo>
                      <a:pt x="1223" y="339"/>
                    </a:moveTo>
                    <a:cubicBezTo>
                      <a:pt x="1223" y="580"/>
                      <a:pt x="1223" y="580"/>
                      <a:pt x="1223" y="580"/>
                    </a:cubicBezTo>
                    <a:cubicBezTo>
                      <a:pt x="1223" y="592"/>
                      <a:pt x="1215" y="599"/>
                      <a:pt x="1204" y="599"/>
                    </a:cubicBezTo>
                    <a:cubicBezTo>
                      <a:pt x="1046" y="599"/>
                      <a:pt x="1046" y="599"/>
                      <a:pt x="1046" y="599"/>
                    </a:cubicBezTo>
                    <a:cubicBezTo>
                      <a:pt x="929" y="716"/>
                      <a:pt x="929" y="716"/>
                      <a:pt x="929" y="716"/>
                    </a:cubicBezTo>
                    <a:cubicBezTo>
                      <a:pt x="1257" y="716"/>
                      <a:pt x="1257" y="716"/>
                      <a:pt x="1257" y="716"/>
                    </a:cubicBezTo>
                    <a:cubicBezTo>
                      <a:pt x="1302" y="716"/>
                      <a:pt x="1340" y="682"/>
                      <a:pt x="1340" y="633"/>
                    </a:cubicBezTo>
                    <a:cubicBezTo>
                      <a:pt x="1340" y="219"/>
                      <a:pt x="1340" y="219"/>
                      <a:pt x="1340" y="219"/>
                    </a:cubicBezTo>
                    <a:cubicBezTo>
                      <a:pt x="925" y="219"/>
                      <a:pt x="925" y="219"/>
                      <a:pt x="925" y="219"/>
                    </a:cubicBezTo>
                    <a:cubicBezTo>
                      <a:pt x="880" y="219"/>
                      <a:pt x="842" y="256"/>
                      <a:pt x="842" y="301"/>
                    </a:cubicBezTo>
                    <a:cubicBezTo>
                      <a:pt x="846" y="622"/>
                      <a:pt x="846" y="622"/>
                      <a:pt x="846" y="622"/>
                    </a:cubicBezTo>
                    <a:cubicBezTo>
                      <a:pt x="963" y="505"/>
                      <a:pt x="963" y="505"/>
                      <a:pt x="963" y="505"/>
                    </a:cubicBezTo>
                    <a:cubicBezTo>
                      <a:pt x="963" y="354"/>
                      <a:pt x="963" y="354"/>
                      <a:pt x="963" y="354"/>
                    </a:cubicBezTo>
                    <a:cubicBezTo>
                      <a:pt x="963" y="347"/>
                      <a:pt x="970" y="335"/>
                      <a:pt x="982" y="335"/>
                    </a:cubicBezTo>
                    <a:cubicBezTo>
                      <a:pt x="1223" y="339"/>
                      <a:pt x="1223" y="339"/>
                      <a:pt x="1223" y="339"/>
                    </a:cubicBezTo>
                    <a:cubicBezTo>
                      <a:pt x="1223" y="339"/>
                      <a:pt x="1223" y="339"/>
                      <a:pt x="1223" y="339"/>
                    </a:cubicBezTo>
                    <a:close/>
                    <a:moveTo>
                      <a:pt x="0" y="0"/>
                    </a:moveTo>
                    <a:cubicBezTo>
                      <a:pt x="0" y="0"/>
                      <a:pt x="0" y="0"/>
                      <a:pt x="0" y="0"/>
                    </a:cubicBezTo>
                    <a:cubicBezTo>
                      <a:pt x="0" y="610"/>
                      <a:pt x="0" y="610"/>
                      <a:pt x="0" y="610"/>
                    </a:cubicBezTo>
                    <a:cubicBezTo>
                      <a:pt x="0" y="671"/>
                      <a:pt x="56" y="716"/>
                      <a:pt x="117" y="716"/>
                    </a:cubicBezTo>
                    <a:cubicBezTo>
                      <a:pt x="117" y="716"/>
                      <a:pt x="117" y="716"/>
                      <a:pt x="636" y="716"/>
                    </a:cubicBezTo>
                    <a:cubicBezTo>
                      <a:pt x="636" y="716"/>
                      <a:pt x="636" y="716"/>
                      <a:pt x="504" y="584"/>
                    </a:cubicBezTo>
                    <a:cubicBezTo>
                      <a:pt x="504" y="584"/>
                      <a:pt x="504" y="584"/>
                      <a:pt x="158" y="584"/>
                    </a:cubicBezTo>
                    <a:cubicBezTo>
                      <a:pt x="147" y="584"/>
                      <a:pt x="135" y="573"/>
                      <a:pt x="135" y="561"/>
                    </a:cubicBezTo>
                    <a:cubicBezTo>
                      <a:pt x="135" y="561"/>
                      <a:pt x="135" y="561"/>
                      <a:pt x="135" y="135"/>
                    </a:cubicBezTo>
                    <a:cubicBezTo>
                      <a:pt x="135" y="135"/>
                      <a:pt x="135" y="135"/>
                      <a:pt x="560" y="135"/>
                    </a:cubicBezTo>
                    <a:cubicBezTo>
                      <a:pt x="572" y="135"/>
                      <a:pt x="583" y="147"/>
                      <a:pt x="583" y="158"/>
                    </a:cubicBezTo>
                    <a:cubicBezTo>
                      <a:pt x="583" y="158"/>
                      <a:pt x="583" y="158"/>
                      <a:pt x="583" y="482"/>
                    </a:cubicBezTo>
                    <a:cubicBezTo>
                      <a:pt x="583" y="482"/>
                      <a:pt x="583" y="482"/>
                      <a:pt x="719" y="618"/>
                    </a:cubicBezTo>
                    <a:cubicBezTo>
                      <a:pt x="719" y="618"/>
                      <a:pt x="719" y="618"/>
                      <a:pt x="719" y="109"/>
                    </a:cubicBezTo>
                    <a:cubicBezTo>
                      <a:pt x="719" y="49"/>
                      <a:pt x="670" y="3"/>
                      <a:pt x="609" y="3"/>
                    </a:cubicBezTo>
                    <a:cubicBezTo>
                      <a:pt x="609" y="3"/>
                      <a:pt x="609" y="3"/>
                      <a:pt x="0" y="0"/>
                    </a:cubicBezTo>
                    <a:close/>
                    <a:moveTo>
                      <a:pt x="964" y="1044"/>
                    </a:moveTo>
                    <a:cubicBezTo>
                      <a:pt x="847" y="927"/>
                      <a:pt x="847" y="927"/>
                      <a:pt x="847" y="927"/>
                    </a:cubicBezTo>
                    <a:cubicBezTo>
                      <a:pt x="847" y="1282"/>
                      <a:pt x="847" y="1282"/>
                      <a:pt x="847" y="1282"/>
                    </a:cubicBezTo>
                    <a:cubicBezTo>
                      <a:pt x="847" y="1342"/>
                      <a:pt x="892" y="1387"/>
                      <a:pt x="952" y="1387"/>
                    </a:cubicBezTo>
                    <a:cubicBezTo>
                      <a:pt x="1389" y="1391"/>
                      <a:pt x="1389" y="1391"/>
                      <a:pt x="1389" y="1391"/>
                    </a:cubicBezTo>
                    <a:cubicBezTo>
                      <a:pt x="1389" y="954"/>
                      <a:pt x="1389" y="954"/>
                      <a:pt x="1389" y="954"/>
                    </a:cubicBezTo>
                    <a:cubicBezTo>
                      <a:pt x="1389" y="893"/>
                      <a:pt x="1343" y="844"/>
                      <a:pt x="1283" y="844"/>
                    </a:cubicBezTo>
                    <a:cubicBezTo>
                      <a:pt x="945" y="844"/>
                      <a:pt x="945" y="844"/>
                      <a:pt x="945" y="844"/>
                    </a:cubicBezTo>
                    <a:cubicBezTo>
                      <a:pt x="1061" y="961"/>
                      <a:pt x="1061" y="961"/>
                      <a:pt x="1061" y="961"/>
                    </a:cubicBezTo>
                    <a:cubicBezTo>
                      <a:pt x="1249" y="961"/>
                      <a:pt x="1249" y="961"/>
                      <a:pt x="1249" y="961"/>
                    </a:cubicBezTo>
                    <a:cubicBezTo>
                      <a:pt x="1261" y="961"/>
                      <a:pt x="1272" y="973"/>
                      <a:pt x="1272" y="988"/>
                    </a:cubicBezTo>
                    <a:cubicBezTo>
                      <a:pt x="1272" y="1271"/>
                      <a:pt x="1272" y="1271"/>
                      <a:pt x="1272" y="1271"/>
                    </a:cubicBezTo>
                    <a:cubicBezTo>
                      <a:pt x="986" y="1271"/>
                      <a:pt x="986" y="1271"/>
                      <a:pt x="986" y="1271"/>
                    </a:cubicBezTo>
                    <a:cubicBezTo>
                      <a:pt x="975" y="1271"/>
                      <a:pt x="964" y="1259"/>
                      <a:pt x="964" y="1248"/>
                    </a:cubicBezTo>
                    <a:cubicBezTo>
                      <a:pt x="964" y="1044"/>
                      <a:pt x="964" y="1044"/>
                      <a:pt x="964" y="1044"/>
                    </a:cubicBezTo>
                    <a:cubicBezTo>
                      <a:pt x="964" y="1044"/>
                      <a:pt x="964" y="1044"/>
                      <a:pt x="964" y="10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grpSp>
      <p:sp>
        <p:nvSpPr>
          <p:cNvPr id="64" name="Rectangle 63"/>
          <p:cNvSpPr/>
          <p:nvPr/>
        </p:nvSpPr>
        <p:spPr bwMode="auto">
          <a:xfrm>
            <a:off x="274638" y="1211287"/>
            <a:ext cx="3611880" cy="18287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57083" fontAlgn="base">
              <a:lnSpc>
                <a:spcPct val="90000"/>
              </a:lnSpc>
              <a:spcBef>
                <a:spcPct val="0"/>
              </a:spcBef>
              <a:spcAft>
                <a:spcPct val="0"/>
              </a:spcAft>
            </a:pPr>
            <a:r>
              <a:rPr lang="en-US" sz="3200" kern="0" dirty="0">
                <a:gradFill>
                  <a:gsLst>
                    <a:gs pos="0">
                      <a:sysClr val="window" lastClr="FFFFFF"/>
                    </a:gs>
                    <a:gs pos="100000">
                      <a:sysClr val="window" lastClr="FFFFFF"/>
                    </a:gs>
                  </a:gsLst>
                  <a:lin ang="16200000" scaled="0"/>
                </a:gradFill>
              </a:rPr>
              <a:t>Immersive </a:t>
            </a:r>
            <a:r>
              <a:rPr lang="en-US" sz="3200" kern="0" dirty="0" smtClean="0">
                <a:gradFill>
                  <a:gsLst>
                    <a:gs pos="0">
                      <a:sysClr val="window" lastClr="FFFFFF"/>
                    </a:gs>
                    <a:gs pos="100000">
                      <a:sysClr val="window" lastClr="FFFFFF"/>
                    </a:gs>
                  </a:gsLst>
                  <a:lin ang="16200000" scaled="0"/>
                </a:gradFill>
              </a:rPr>
              <a:t>insights,</a:t>
            </a:r>
          </a:p>
          <a:p>
            <a:pPr defTabSz="1657083" fontAlgn="base">
              <a:lnSpc>
                <a:spcPct val="90000"/>
              </a:lnSpc>
              <a:spcBef>
                <a:spcPct val="0"/>
              </a:spcBef>
              <a:spcAft>
                <a:spcPct val="0"/>
              </a:spcAft>
            </a:pPr>
            <a:r>
              <a:rPr lang="en-US" sz="3200" kern="0" dirty="0" smtClean="0">
                <a:gradFill>
                  <a:gsLst>
                    <a:gs pos="0">
                      <a:sysClr val="window" lastClr="FFFFFF"/>
                    </a:gs>
                    <a:gs pos="100000">
                      <a:sysClr val="window" lastClr="FFFFFF"/>
                    </a:gs>
                  </a:gsLst>
                  <a:lin ang="16200000" scaled="0"/>
                </a:gradFill>
              </a:rPr>
              <a:t>wherever you are</a:t>
            </a:r>
            <a:endParaRPr lang="en-US" sz="3200" kern="0" dirty="0">
              <a:gradFill>
                <a:gsLst>
                  <a:gs pos="0">
                    <a:sysClr val="window" lastClr="FFFFFF"/>
                  </a:gs>
                  <a:gs pos="100000">
                    <a:sysClr val="window" lastClr="FFFFFF"/>
                  </a:gs>
                </a:gsLst>
                <a:lin ang="16200000" scaled="0"/>
              </a:gradFill>
            </a:endParaRPr>
          </a:p>
        </p:txBody>
      </p:sp>
      <p:sp>
        <p:nvSpPr>
          <p:cNvPr id="78" name="Rectangle 77"/>
          <p:cNvSpPr/>
          <p:nvPr/>
        </p:nvSpPr>
        <p:spPr bwMode="auto">
          <a:xfrm>
            <a:off x="7589822" y="1211287"/>
            <a:ext cx="3657624" cy="18287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57083" fontAlgn="base">
              <a:lnSpc>
                <a:spcPct val="90000"/>
              </a:lnSpc>
              <a:spcBef>
                <a:spcPct val="0"/>
              </a:spcBef>
              <a:spcAft>
                <a:spcPct val="0"/>
              </a:spcAft>
            </a:pPr>
            <a:r>
              <a:rPr lang="en-US" sz="3200" kern="0" dirty="0">
                <a:gradFill>
                  <a:gsLst>
                    <a:gs pos="0">
                      <a:sysClr val="window" lastClr="FFFFFF"/>
                    </a:gs>
                    <a:gs pos="100000">
                      <a:sysClr val="window" lastClr="FFFFFF"/>
                    </a:gs>
                  </a:gsLst>
                  <a:lin ang="16200000" scaled="0"/>
                </a:gradFill>
              </a:rPr>
              <a:t>Any data, </a:t>
            </a:r>
            <a:endParaRPr lang="en-US" sz="3200" kern="0" dirty="0" smtClean="0">
              <a:gradFill>
                <a:gsLst>
                  <a:gs pos="0">
                    <a:sysClr val="window" lastClr="FFFFFF"/>
                  </a:gs>
                  <a:gs pos="100000">
                    <a:sysClr val="window" lastClr="FFFFFF"/>
                  </a:gs>
                </a:gsLst>
                <a:lin ang="16200000" scaled="0"/>
              </a:gradFill>
            </a:endParaRPr>
          </a:p>
          <a:p>
            <a:pPr defTabSz="1657083" fontAlgn="base">
              <a:lnSpc>
                <a:spcPct val="90000"/>
              </a:lnSpc>
              <a:spcBef>
                <a:spcPct val="0"/>
              </a:spcBef>
              <a:spcAft>
                <a:spcPct val="0"/>
              </a:spcAft>
            </a:pPr>
            <a:r>
              <a:rPr lang="en-US" sz="3200" kern="0" dirty="0" smtClean="0">
                <a:gradFill>
                  <a:gsLst>
                    <a:gs pos="0">
                      <a:sysClr val="window" lastClr="FFFFFF"/>
                    </a:gs>
                    <a:gs pos="100000">
                      <a:sysClr val="window" lastClr="FFFFFF"/>
                    </a:gs>
                  </a:gsLst>
                  <a:lin ang="16200000" scaled="0"/>
                </a:gradFill>
              </a:rPr>
              <a:t>any </a:t>
            </a:r>
            <a:r>
              <a:rPr lang="en-US" sz="3200" kern="0" dirty="0">
                <a:gradFill>
                  <a:gsLst>
                    <a:gs pos="0">
                      <a:sysClr val="window" lastClr="FFFFFF"/>
                    </a:gs>
                    <a:gs pos="100000">
                      <a:sysClr val="window" lastClr="FFFFFF"/>
                    </a:gs>
                  </a:gsLst>
                  <a:lin ang="16200000" scaled="0"/>
                </a:gradFill>
              </a:rPr>
              <a:t>size, anywhere</a:t>
            </a:r>
          </a:p>
        </p:txBody>
      </p:sp>
      <p:sp>
        <p:nvSpPr>
          <p:cNvPr id="80" name="Rectangle 79"/>
          <p:cNvSpPr/>
          <p:nvPr/>
        </p:nvSpPr>
        <p:spPr bwMode="auto">
          <a:xfrm>
            <a:off x="3932262" y="1211287"/>
            <a:ext cx="3611880" cy="182878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57083" fontAlgn="base">
              <a:lnSpc>
                <a:spcPct val="90000"/>
              </a:lnSpc>
              <a:spcBef>
                <a:spcPct val="0"/>
              </a:spcBef>
              <a:spcAft>
                <a:spcPct val="0"/>
              </a:spcAft>
            </a:pPr>
            <a:r>
              <a:rPr lang="en-US" sz="3200" kern="0" dirty="0" smtClean="0">
                <a:gradFill>
                  <a:gsLst>
                    <a:gs pos="0">
                      <a:sysClr val="window" lastClr="FFFFFF"/>
                    </a:gs>
                    <a:gs pos="100000">
                      <a:sysClr val="window" lastClr="FFFFFF"/>
                    </a:gs>
                  </a:gsLst>
                  <a:lin ang="16200000" scaled="0"/>
                </a:gradFill>
              </a:rPr>
              <a:t>Connecting</a:t>
            </a:r>
          </a:p>
          <a:p>
            <a:pPr defTabSz="1657083" fontAlgn="base">
              <a:lnSpc>
                <a:spcPct val="90000"/>
              </a:lnSpc>
              <a:spcBef>
                <a:spcPct val="0"/>
              </a:spcBef>
              <a:spcAft>
                <a:spcPct val="0"/>
              </a:spcAft>
            </a:pPr>
            <a:r>
              <a:rPr lang="en-US" sz="3200" kern="0" dirty="0">
                <a:gradFill>
                  <a:gsLst>
                    <a:gs pos="0">
                      <a:sysClr val="window" lastClr="FFFFFF"/>
                    </a:gs>
                    <a:gs pos="100000">
                      <a:sysClr val="window" lastClr="FFFFFF"/>
                    </a:gs>
                  </a:gsLst>
                  <a:lin ang="16200000" scaled="0"/>
                </a:gradFill>
              </a:rPr>
              <a:t>w</a:t>
            </a:r>
            <a:r>
              <a:rPr lang="en-US" sz="3200" kern="0" dirty="0" smtClean="0">
                <a:gradFill>
                  <a:gsLst>
                    <a:gs pos="0">
                      <a:sysClr val="window" lastClr="FFFFFF"/>
                    </a:gs>
                    <a:gs pos="100000">
                      <a:sysClr val="window" lastClr="FFFFFF"/>
                    </a:gs>
                  </a:gsLst>
                  <a:lin ang="16200000" scaled="0"/>
                </a:gradFill>
              </a:rPr>
              <a:t>ith the </a:t>
            </a:r>
          </a:p>
          <a:p>
            <a:pPr defTabSz="1657083" fontAlgn="base">
              <a:lnSpc>
                <a:spcPct val="90000"/>
              </a:lnSpc>
              <a:spcBef>
                <a:spcPct val="0"/>
              </a:spcBef>
              <a:spcAft>
                <a:spcPct val="0"/>
              </a:spcAft>
            </a:pPr>
            <a:r>
              <a:rPr lang="en-US" sz="3200" kern="0" dirty="0" smtClean="0">
                <a:gradFill>
                  <a:gsLst>
                    <a:gs pos="0">
                      <a:sysClr val="window" lastClr="FFFFFF"/>
                    </a:gs>
                    <a:gs pos="100000">
                      <a:sysClr val="window" lastClr="FFFFFF"/>
                    </a:gs>
                  </a:gsLst>
                  <a:lin ang="16200000" scaled="0"/>
                </a:gradFill>
              </a:rPr>
              <a:t>world’s </a:t>
            </a:r>
            <a:r>
              <a:rPr lang="en-US" sz="3200" kern="0" dirty="0">
                <a:gradFill>
                  <a:gsLst>
                    <a:gs pos="0">
                      <a:sysClr val="window" lastClr="FFFFFF"/>
                    </a:gs>
                    <a:gs pos="100000">
                      <a:sysClr val="window" lastClr="FFFFFF"/>
                    </a:gs>
                  </a:gsLst>
                  <a:lin ang="16200000" scaled="0"/>
                </a:gradFill>
              </a:rPr>
              <a:t>data</a:t>
            </a:r>
          </a:p>
        </p:txBody>
      </p:sp>
    </p:spTree>
    <p:extLst>
      <p:ext uri="{BB962C8B-B14F-4D97-AF65-F5344CB8AC3E}">
        <p14:creationId xmlns:p14="http://schemas.microsoft.com/office/powerpoint/2010/main" val="379299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Custom 5">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FFFFF"/>
      </a:hlink>
      <a:folHlink>
        <a:srgbClr val="FFFF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IT-Pro_Template_16x9_Light">
  <a:themeElements>
    <a:clrScheme name="Custom 3">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FFFFF"/>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Rafal Lukawiecki</External_x0020_Speaker>
    <Session_x0020_Code xmlns="2295e2e7-0eeb-498e-8716-217bb2ee6ee3">SPC012</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Rafal Lukawiecki</Speaker>
    <AverageRating xmlns="http://schemas.microsoft.com/sharepoint/v3" xsi:nil="true"/>
  </documentManagement>
</p:properties>
</file>

<file path=customXml/itemProps1.xml><?xml version="1.0" encoding="utf-8"?>
<ds:datastoreItem xmlns:ds="http://schemas.openxmlformats.org/officeDocument/2006/customXml" ds:itemID="{35009611-BF31-4ADA-9F76-B1D982CBE8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230e9df3-be65-4c73-a93b-d1236ebd677e"/>
    <ds:schemaRef ds:uri="http://purl.org/dc/elements/1.1/"/>
    <ds:schemaRef ds:uri="032d541b-1b4e-4d91-93c7-b10533c52f73"/>
    <ds:schemaRef ds:uri="http://www.w3.org/XML/1998/namespace"/>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schemas.microsoft.com/sharepoint/v3"/>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5</TotalTime>
  <Words>2047</Words>
  <Application>Microsoft Office PowerPoint</Application>
  <PresentationFormat>Custom</PresentationFormat>
  <Paragraphs>175</Paragraphs>
  <Slides>24</Slides>
  <Notes>15</Notes>
  <HiddenSlides>0</HiddenSlides>
  <MMClips>0</MMClips>
  <ScaleCrop>false</ScaleCrop>
  <HeadingPairs>
    <vt:vector size="4" baseType="variant">
      <vt:variant>
        <vt:lpstr>Theme</vt:lpstr>
      </vt:variant>
      <vt:variant>
        <vt:i4>5</vt:i4>
      </vt:variant>
      <vt:variant>
        <vt:lpstr>Slide Titles</vt:lpstr>
      </vt:variant>
      <vt:variant>
        <vt:i4>24</vt:i4>
      </vt:variant>
    </vt:vector>
  </HeadingPairs>
  <TitlesOfParts>
    <vt:vector size="29" baseType="lpstr">
      <vt:lpstr>SPC2012_IT-Pro_Template_16x9</vt:lpstr>
      <vt:lpstr>5-30072_SPC2012_IT-Pro_Template_16x9_Light</vt:lpstr>
      <vt:lpstr>5-30072_SPC2012_IT-Pro_Template_16x9</vt:lpstr>
      <vt:lpstr>1_5-30072_SPC2012_IT-Pro_Template_16x9_Light</vt:lpstr>
      <vt:lpstr>5-30072_SPC2012_Business_Template_16x9_Light</vt:lpstr>
      <vt:lpstr>PowerPoint Presentation</vt:lpstr>
      <vt:lpstr>Attractive  Business Intelligence</vt:lpstr>
      <vt:lpstr>Objectives</vt:lpstr>
      <vt:lpstr>PowerPoint Presentation</vt:lpstr>
      <vt:lpstr>PowerPoint Presentation</vt:lpstr>
      <vt:lpstr>!</vt:lpstr>
      <vt:lpstr>Purpose of BI</vt:lpstr>
      <vt:lpstr>Powerful BI</vt:lpstr>
      <vt:lpstr>Microsoft Business Intelligence</vt:lpstr>
      <vt:lpstr>Microsoft BI Platform</vt:lpstr>
      <vt:lpstr>Attractive, Powerful BI Technologies</vt:lpstr>
      <vt:lpstr>Introducing Today’s Heroes</vt:lpstr>
      <vt:lpstr>Power View Office + SharePoint + SQL Server</vt:lpstr>
      <vt:lpstr>Data = PowerPivot Excel 2013</vt:lpstr>
      <vt:lpstr>PowerPivot Galleries SharePoint 2013 + SQL 2012 SP1</vt:lpstr>
      <vt:lpstr>Power View Excel 2013</vt:lpstr>
      <vt:lpstr>Dashboards, Scorecards SharePoint 2013 PerformancePoint</vt:lpstr>
      <vt:lpstr>Enterprise Reporting SQL 2012 SP1 Reporting Services</vt:lpstr>
      <vt:lpstr>Power View Maps SharePoint 2013 + SQL 2012 SP1</vt:lpstr>
      <vt:lpstr>Interactive Reporting Office + SharePoint + SQL Server</vt:lpstr>
      <vt:lpstr>Data Mining Visualisations Excel 2013 + SQL 2012 SP1</vt:lpstr>
      <vt:lpstr>Summary</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Attractive Business Intelligence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2012-11-12T22:44:34Z</dcterms:created>
  <dcterms:modified xsi:type="dcterms:W3CDTF">2012-12-06T21:22:02Z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