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3" r:id="rId4"/>
    <p:sldMasterId id="2147484205" r:id="rId5"/>
  </p:sldMasterIdLst>
  <p:notesMasterIdLst>
    <p:notesMasterId r:id="rId34"/>
  </p:notesMasterIdLst>
  <p:handoutMasterIdLst>
    <p:handoutMasterId r:id="rId35"/>
  </p:handoutMasterIdLst>
  <p:sldIdLst>
    <p:sldId id="1077" r:id="rId6"/>
    <p:sldId id="1078" r:id="rId7"/>
    <p:sldId id="1079" r:id="rId8"/>
    <p:sldId id="1080" r:id="rId9"/>
    <p:sldId id="1081" r:id="rId10"/>
    <p:sldId id="1082" r:id="rId11"/>
    <p:sldId id="1083" r:id="rId12"/>
    <p:sldId id="1084" r:id="rId13"/>
    <p:sldId id="1085" r:id="rId14"/>
    <p:sldId id="1086" r:id="rId15"/>
    <p:sldId id="1087" r:id="rId16"/>
    <p:sldId id="1088" r:id="rId17"/>
    <p:sldId id="1089" r:id="rId18"/>
    <p:sldId id="1090" r:id="rId19"/>
    <p:sldId id="1091" r:id="rId20"/>
    <p:sldId id="1092" r:id="rId21"/>
    <p:sldId id="1093" r:id="rId22"/>
    <p:sldId id="1094" r:id="rId23"/>
    <p:sldId id="1095" r:id="rId24"/>
    <p:sldId id="1096" r:id="rId25"/>
    <p:sldId id="1097" r:id="rId26"/>
    <p:sldId id="1098" r:id="rId27"/>
    <p:sldId id="1099" r:id="rId28"/>
    <p:sldId id="1100" r:id="rId29"/>
    <p:sldId id="1101" r:id="rId30"/>
    <p:sldId id="1102" r:id="rId31"/>
    <p:sldId id="1103" r:id="rId32"/>
    <p:sldId id="1076" r:id="rId3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11" autoAdjust="0"/>
    <p:restoredTop sz="95238" autoAdjust="0"/>
  </p:normalViewPr>
  <p:slideViewPr>
    <p:cSldViewPr>
      <p:cViewPr>
        <p:scale>
          <a:sx n="118" d="100"/>
          <a:sy n="118"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solidFill>
                  <a:prstClr val="black"/>
                </a:solidFill>
              </a:rPr>
              <a:t>SPC2012 – IT-Pro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4:21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91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11174478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225735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6152833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19651438"/>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3973615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119770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611344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50464861"/>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2059695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84877720"/>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1565724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30345569"/>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1853660"/>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878131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44109783"/>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7599284"/>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56158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5775838"/>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962887"/>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2811281"/>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0855118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image" Target="../media/image2.pn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33090663"/>
      </p:ext>
    </p:extLst>
  </p:cSld>
  <p:clrMap bg1="dk1" tx1="lt1" bg2="dk2" tx2="lt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 id="2147484217" r:id="rId12"/>
    <p:sldLayoutId id="2147484218" r:id="rId13"/>
    <p:sldLayoutId id="2147484219" r:id="rId14"/>
    <p:sldLayoutId id="2147484220" r:id="rId15"/>
    <p:sldLayoutId id="2147484221" r:id="rId16"/>
    <p:sldLayoutId id="2147484222" r:id="rId17"/>
    <p:sldLayoutId id="2147484223" r:id="rId18"/>
    <p:sldLayoutId id="2147484224" r:id="rId19"/>
    <p:sldLayoutId id="2147484225" r:id="rId20"/>
    <p:sldLayoutId id="2147484226" r:id="rId21"/>
    <p:sldLayoutId id="2147484227"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hyperlink" Target="http://myspc.mssharepointconference.com/Admin/Sessions/Details/557"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myspc.sharepointconference.com/" TargetMode="Externa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9306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i-FI" dirty="0"/>
              <a:t>Leapfrog to the latest version</a:t>
            </a:r>
          </a:p>
        </p:txBody>
      </p:sp>
      <p:sp>
        <p:nvSpPr>
          <p:cNvPr id="4" name="Rectangle 3"/>
          <p:cNvSpPr/>
          <p:nvPr/>
        </p:nvSpPr>
        <p:spPr bwMode="auto">
          <a:xfrm>
            <a:off x="3013074" y="3043238"/>
            <a:ext cx="8229600" cy="274002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dirty="0">
                <a:solidFill>
                  <a:srgbClr val="FFFFFF"/>
                </a:solidFill>
              </a:rPr>
              <a:t>Things to look out for:</a:t>
            </a:r>
          </a:p>
          <a:p>
            <a:pPr marL="752121" lvl="1" indent="-285750">
              <a:buFont typeface="Wingdings" panose="05000000000000000000" pitchFamily="2" charset="2"/>
              <a:buChar char="q"/>
            </a:pPr>
            <a:r>
              <a:rPr lang="fi-FI" dirty="0">
                <a:solidFill>
                  <a:srgbClr val="FFFFFF"/>
                </a:solidFill>
              </a:rPr>
              <a:t>Storage requirements</a:t>
            </a:r>
          </a:p>
          <a:p>
            <a:pPr marL="752121" lvl="1" indent="-285750">
              <a:buFont typeface="Wingdings" panose="05000000000000000000" pitchFamily="2" charset="2"/>
              <a:buChar char="q"/>
            </a:pPr>
            <a:r>
              <a:rPr lang="fi-FI" dirty="0">
                <a:solidFill>
                  <a:srgbClr val="FFFFFF"/>
                </a:solidFill>
              </a:rPr>
              <a:t>Customizations </a:t>
            </a:r>
            <a:r>
              <a:rPr lang="fi-FI" dirty="0" smtClean="0">
                <a:solidFill>
                  <a:srgbClr val="FFFFFF"/>
                </a:solidFill>
              </a:rPr>
              <a:t>&amp; missing </a:t>
            </a:r>
            <a:r>
              <a:rPr lang="fi-FI" dirty="0">
                <a:solidFill>
                  <a:srgbClr val="FFFFFF"/>
                </a:solidFill>
              </a:rPr>
              <a:t>files</a:t>
            </a:r>
          </a:p>
          <a:p>
            <a:pPr marL="752121" lvl="1" indent="-285750">
              <a:buFont typeface="Wingdings" panose="05000000000000000000" pitchFamily="2" charset="2"/>
              <a:buChar char="q"/>
            </a:pPr>
            <a:r>
              <a:rPr lang="fi-FI" dirty="0">
                <a:solidFill>
                  <a:srgbClr val="FFFFFF"/>
                </a:solidFill>
              </a:rPr>
              <a:t>Changes in supportabilily </a:t>
            </a:r>
            <a:r>
              <a:rPr lang="fi-FI" dirty="0" smtClean="0">
                <a:solidFill>
                  <a:srgbClr val="FFFFFF"/>
                </a:solidFill>
              </a:rPr>
              <a:t>limits</a:t>
            </a:r>
            <a:endParaRPr lang="fi-FI" dirty="0">
              <a:solidFill>
                <a:srgbClr val="FFFFFF"/>
              </a:solidFill>
            </a:endParaRPr>
          </a:p>
          <a:p>
            <a:pPr marL="752121" lvl="1" indent="-285750">
              <a:buFont typeface="Wingdings" panose="05000000000000000000" pitchFamily="2" charset="2"/>
              <a:buChar char="q"/>
            </a:pPr>
            <a:r>
              <a:rPr lang="fi-FI" dirty="0">
                <a:solidFill>
                  <a:srgbClr val="FFFFFF"/>
                </a:solidFill>
              </a:rPr>
              <a:t>Orphaned sites</a:t>
            </a:r>
          </a:p>
          <a:p>
            <a:pPr marL="752121" lvl="1" indent="-285750">
              <a:buFont typeface="Wingdings" panose="05000000000000000000" pitchFamily="2" charset="2"/>
              <a:buChar char="q"/>
            </a:pPr>
            <a:r>
              <a:rPr lang="fi-FI" dirty="0">
                <a:solidFill>
                  <a:srgbClr val="FFFFFF"/>
                </a:solidFill>
              </a:rPr>
              <a:t>Functionality in use</a:t>
            </a:r>
          </a:p>
          <a:p>
            <a:pPr marL="1218492" lvl="2" indent="-285750">
              <a:buFont typeface="Wingdings" panose="05000000000000000000" pitchFamily="2" charset="2"/>
              <a:buChar char="q"/>
            </a:pPr>
            <a:r>
              <a:rPr lang="fi-FI" dirty="0">
                <a:solidFill>
                  <a:srgbClr val="FFFFFF"/>
                </a:solidFill>
              </a:rPr>
              <a:t>Running workflows</a:t>
            </a:r>
          </a:p>
          <a:p>
            <a:pPr marL="1218492" lvl="2" indent="-285750">
              <a:buFont typeface="Wingdings" panose="05000000000000000000" pitchFamily="2" charset="2"/>
              <a:buChar char="q"/>
            </a:pPr>
            <a:r>
              <a:rPr lang="fi-FI" b="1" dirty="0">
                <a:solidFill>
                  <a:srgbClr val="FFFFFF"/>
                </a:solidFill>
              </a:rPr>
              <a:t>Depricated </a:t>
            </a:r>
            <a:r>
              <a:rPr lang="fi-FI" b="1" dirty="0" smtClean="0">
                <a:solidFill>
                  <a:srgbClr val="FFFFFF"/>
                </a:solidFill>
              </a:rPr>
              <a:t>features</a:t>
            </a:r>
          </a:p>
          <a:p>
            <a:pPr marL="752121" lvl="1" indent="-285750">
              <a:buFont typeface="Wingdings" panose="05000000000000000000" pitchFamily="2" charset="2"/>
              <a:buChar char="q"/>
            </a:pPr>
            <a:r>
              <a:rPr lang="fi-FI" dirty="0" smtClean="0">
                <a:solidFill>
                  <a:srgbClr val="FFFFFF"/>
                </a:solidFill>
              </a:rPr>
              <a:t>Load on resources (hardware and people)</a:t>
            </a:r>
            <a:endParaRPr lang="fi-FI" dirty="0">
              <a:solidFill>
                <a:srgbClr val="FFFFFF"/>
              </a:solidFill>
            </a:endParaRPr>
          </a:p>
          <a:p>
            <a:endParaRPr lang="fi-FI" dirty="0">
              <a:solidFill>
                <a:srgbClr val="FFFFFF"/>
              </a:solidFill>
            </a:endParaRPr>
          </a:p>
        </p:txBody>
      </p:sp>
      <p:sp>
        <p:nvSpPr>
          <p:cNvPr id="5" name="Rectangle 4"/>
          <p:cNvSpPr/>
          <p:nvPr/>
        </p:nvSpPr>
        <p:spPr bwMode="auto">
          <a:xfrm>
            <a:off x="279399" y="3043237"/>
            <a:ext cx="2733675"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sz="2000" dirty="0">
                <a:solidFill>
                  <a:srgbClr val="FFFFFF"/>
                </a:solidFill>
              </a:rPr>
              <a:t>Requires </a:t>
            </a:r>
            <a:r>
              <a:rPr lang="fi-FI" sz="2000" dirty="0" smtClean="0">
                <a:solidFill>
                  <a:srgbClr val="FFFFFF"/>
                </a:solidFill>
              </a:rPr>
              <a:t>3</a:t>
            </a:r>
            <a:r>
              <a:rPr lang="fi-FI" sz="2000" baseline="30000" dirty="0" smtClean="0">
                <a:solidFill>
                  <a:srgbClr val="FFFFFF"/>
                </a:solidFill>
              </a:rPr>
              <a:t>rd</a:t>
            </a:r>
            <a:r>
              <a:rPr lang="fi-FI" sz="2000" dirty="0" smtClean="0">
                <a:solidFill>
                  <a:srgbClr val="FFFFFF"/>
                </a:solidFill>
              </a:rPr>
              <a:t> party </a:t>
            </a:r>
            <a:r>
              <a:rPr lang="fi-FI" sz="2000" dirty="0">
                <a:solidFill>
                  <a:srgbClr val="FFFFFF"/>
                </a:solidFill>
              </a:rPr>
              <a:t>tools or multiple upgrades</a:t>
            </a:r>
          </a:p>
        </p:txBody>
      </p:sp>
      <p:pic>
        <p:nvPicPr>
          <p:cNvPr id="6" name="Picture 5" descr="C:\Users\Public\Documents\MS Graphics\WINDOWS VISTA ICONS\Saved Organize searc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7920" y="3530841"/>
            <a:ext cx="1694613" cy="1694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46835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2228302"/>
          </a:xfrm>
        </p:spPr>
        <p:txBody>
          <a:bodyPr/>
          <a:lstStyle/>
          <a:p>
            <a:r>
              <a:rPr lang="fi-FI" dirty="0"/>
              <a:t>Benefits</a:t>
            </a:r>
          </a:p>
          <a:p>
            <a:pPr lvl="1"/>
            <a:r>
              <a:rPr lang="fi-FI" dirty="0"/>
              <a:t>High Availability/Disaster Recovery is the provider’s </a:t>
            </a:r>
            <a:r>
              <a:rPr lang="fi-FI" dirty="0" smtClean="0"/>
              <a:t>responsibility</a:t>
            </a:r>
          </a:p>
          <a:p>
            <a:pPr lvl="1"/>
            <a:r>
              <a:rPr lang="fi-FI" dirty="0" smtClean="0"/>
              <a:t>Maintaining current software and patch levels (evergreen, etc.)</a:t>
            </a:r>
            <a:endParaRPr lang="fi-FI" dirty="0"/>
          </a:p>
          <a:p>
            <a:endParaRPr lang="fi-FI" dirty="0"/>
          </a:p>
        </p:txBody>
      </p:sp>
      <p:sp>
        <p:nvSpPr>
          <p:cNvPr id="3" name="Title 2"/>
          <p:cNvSpPr>
            <a:spLocks noGrp="1"/>
          </p:cNvSpPr>
          <p:nvPr>
            <p:ph type="title"/>
          </p:nvPr>
        </p:nvSpPr>
        <p:spPr/>
        <p:txBody>
          <a:bodyPr/>
          <a:lstStyle/>
          <a:p>
            <a:r>
              <a:rPr lang="fi-FI" dirty="0" smtClean="0"/>
              <a:t>Upgrade/Migrate to the Cloud</a:t>
            </a:r>
            <a:endParaRPr lang="fi-FI" dirty="0"/>
          </a:p>
        </p:txBody>
      </p:sp>
      <p:sp>
        <p:nvSpPr>
          <p:cNvPr id="4" name="Rectangle 3"/>
          <p:cNvSpPr/>
          <p:nvPr/>
        </p:nvSpPr>
        <p:spPr bwMode="auto">
          <a:xfrm>
            <a:off x="3013074" y="3043238"/>
            <a:ext cx="8229600" cy="274002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dirty="0">
                <a:solidFill>
                  <a:srgbClr val="FFFFFF"/>
                </a:solidFill>
              </a:rPr>
              <a:t>Things to look out for</a:t>
            </a:r>
          </a:p>
          <a:p>
            <a:pPr marL="752121" lvl="1" indent="-285750">
              <a:buFont typeface="Wingdings" panose="05000000000000000000" pitchFamily="2" charset="2"/>
              <a:buChar char="q"/>
            </a:pPr>
            <a:r>
              <a:rPr lang="fi-FI" dirty="0" smtClean="0">
                <a:solidFill>
                  <a:srgbClr val="FFFFFF"/>
                </a:solidFill>
              </a:rPr>
              <a:t>Difference in capabilities</a:t>
            </a:r>
          </a:p>
          <a:p>
            <a:pPr marL="750888" lvl="1" indent="-285750">
              <a:buFont typeface="Wingdings" panose="05000000000000000000" pitchFamily="2" charset="2"/>
              <a:buChar char="q"/>
            </a:pPr>
            <a:r>
              <a:rPr lang="fi-FI" dirty="0" smtClean="0">
                <a:solidFill>
                  <a:srgbClr val="FFFFFF"/>
                </a:solidFill>
              </a:rPr>
              <a:t>Not </a:t>
            </a:r>
            <a:r>
              <a:rPr lang="fi-FI" dirty="0">
                <a:solidFill>
                  <a:srgbClr val="FFFFFF"/>
                </a:solidFill>
              </a:rPr>
              <a:t>all workloads available in the cloud</a:t>
            </a:r>
          </a:p>
          <a:p>
            <a:pPr marL="752121" lvl="1" indent="-285750">
              <a:buFont typeface="Wingdings" panose="05000000000000000000" pitchFamily="2" charset="2"/>
              <a:buChar char="q"/>
            </a:pPr>
            <a:r>
              <a:rPr lang="fi-FI" dirty="0">
                <a:solidFill>
                  <a:srgbClr val="FFFFFF"/>
                </a:solidFill>
              </a:rPr>
              <a:t>Certain workloads are challenging in hybrid </a:t>
            </a:r>
            <a:r>
              <a:rPr lang="fi-FI" dirty="0" smtClean="0">
                <a:solidFill>
                  <a:srgbClr val="FFFFFF"/>
                </a:solidFill>
              </a:rPr>
              <a:t>mode</a:t>
            </a:r>
          </a:p>
          <a:p>
            <a:pPr marL="752121" lvl="1" indent="-285750">
              <a:buFont typeface="Wingdings" panose="05000000000000000000" pitchFamily="2" charset="2"/>
              <a:buChar char="q"/>
            </a:pPr>
            <a:r>
              <a:rPr lang="fi-FI" dirty="0" smtClean="0">
                <a:solidFill>
                  <a:srgbClr val="FFFFFF"/>
                </a:solidFill>
              </a:rPr>
              <a:t>Connectivity to other systems and their locations</a:t>
            </a:r>
          </a:p>
          <a:p>
            <a:pPr marL="752121" lvl="1" indent="-285750">
              <a:buFont typeface="Wingdings" panose="05000000000000000000" pitchFamily="2" charset="2"/>
              <a:buChar char="q"/>
            </a:pPr>
            <a:r>
              <a:rPr lang="fi-FI" dirty="0" smtClean="0">
                <a:solidFill>
                  <a:srgbClr val="FFFFFF"/>
                </a:solidFill>
              </a:rPr>
              <a:t>Existing solution-specific customizations/managed code</a:t>
            </a:r>
          </a:p>
          <a:p>
            <a:pPr marL="752121" lvl="1" indent="-285750">
              <a:buFont typeface="Wingdings" panose="05000000000000000000" pitchFamily="2" charset="2"/>
              <a:buChar char="q"/>
            </a:pPr>
            <a:r>
              <a:rPr lang="fi-FI" dirty="0" smtClean="0">
                <a:solidFill>
                  <a:srgbClr val="FFFFFF"/>
                </a:solidFill>
              </a:rPr>
              <a:t>Licensing costs for 3rd party migration tools, support, etc.</a:t>
            </a:r>
          </a:p>
          <a:p>
            <a:pPr marL="752121" lvl="1" indent="-285750">
              <a:buFont typeface="Wingdings" panose="05000000000000000000" pitchFamily="2" charset="2"/>
              <a:buChar char="q"/>
            </a:pPr>
            <a:r>
              <a:rPr lang="fi-FI" dirty="0" smtClean="0">
                <a:solidFill>
                  <a:srgbClr val="FFFFFF"/>
                </a:solidFill>
              </a:rPr>
              <a:t>Future plans with regards to customizations, integration, etc.</a:t>
            </a:r>
          </a:p>
          <a:p>
            <a:pPr marL="752121" lvl="1" indent="-285750">
              <a:buFont typeface="Wingdings" panose="05000000000000000000" pitchFamily="2" charset="2"/>
              <a:buChar char="q"/>
            </a:pPr>
            <a:r>
              <a:rPr lang="fi-FI" dirty="0" smtClean="0">
                <a:solidFill>
                  <a:srgbClr val="FFFFFF"/>
                </a:solidFill>
              </a:rPr>
              <a:t>Amount of data to be migrated and throughput targets during process</a:t>
            </a:r>
          </a:p>
          <a:p>
            <a:pPr lvl="1"/>
            <a:endParaRPr lang="fi-FI" dirty="0">
              <a:solidFill>
                <a:srgbClr val="FFFFFF"/>
              </a:solidFill>
            </a:endParaRPr>
          </a:p>
        </p:txBody>
      </p:sp>
      <p:sp>
        <p:nvSpPr>
          <p:cNvPr id="5" name="Rectangle 4"/>
          <p:cNvSpPr/>
          <p:nvPr/>
        </p:nvSpPr>
        <p:spPr bwMode="auto">
          <a:xfrm>
            <a:off x="279399" y="3043237"/>
            <a:ext cx="2733675"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sz="2000" dirty="0">
                <a:solidFill>
                  <a:srgbClr val="FFFFFF"/>
                </a:solidFill>
              </a:rPr>
              <a:t>Requires 3</a:t>
            </a:r>
            <a:r>
              <a:rPr lang="fi-FI" sz="2000" baseline="30000" dirty="0">
                <a:solidFill>
                  <a:srgbClr val="FFFFFF"/>
                </a:solidFill>
              </a:rPr>
              <a:t>rd</a:t>
            </a:r>
            <a:r>
              <a:rPr lang="fi-FI" sz="2000" dirty="0">
                <a:solidFill>
                  <a:srgbClr val="FFFFFF"/>
                </a:solidFill>
              </a:rPr>
              <a:t> party tools or manual migration</a:t>
            </a:r>
          </a:p>
        </p:txBody>
      </p:sp>
      <p:pic>
        <p:nvPicPr>
          <p:cNvPr id="7" name="Picture 6" descr="C:\Users\Public\Documents\MS Graphics\WINDOWS VISTA ICONS\Saved Organize searc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8529" y="3209230"/>
            <a:ext cx="1694613" cy="1694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97794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4592026"/>
          </a:xfrm>
        </p:spPr>
        <p:txBody>
          <a:bodyPr/>
          <a:lstStyle/>
          <a:p>
            <a:r>
              <a:rPr lang="en-US" dirty="0" smtClean="0"/>
              <a:t>What workloads are currently in use?</a:t>
            </a:r>
          </a:p>
          <a:p>
            <a:pPr marL="690563" lvl="1" indent="-347663">
              <a:buFont typeface="Wingdings" panose="05000000000000000000" pitchFamily="2" charset="2"/>
              <a:buChar char="q"/>
            </a:pPr>
            <a:r>
              <a:rPr lang="en-US" dirty="0" smtClean="0"/>
              <a:t>Important when evaluating upgrade destination and upgrade process</a:t>
            </a:r>
          </a:p>
          <a:p>
            <a:pPr marL="906463" lvl="2" indent="-347663">
              <a:buFont typeface="Wingdings" panose="05000000000000000000" pitchFamily="2" charset="2"/>
              <a:buChar char="ü"/>
            </a:pPr>
            <a:r>
              <a:rPr lang="en-US" dirty="0" smtClean="0"/>
              <a:t>Make sure the Service Owners are represented in the team who is planning the upgrade</a:t>
            </a:r>
          </a:p>
          <a:p>
            <a:pPr marL="906463" lvl="2" indent="-347663">
              <a:buFont typeface="Wingdings" panose="05000000000000000000" pitchFamily="2" charset="2"/>
              <a:buChar char="ü"/>
            </a:pPr>
            <a:r>
              <a:rPr lang="en-US" dirty="0" smtClean="0"/>
              <a:t>Map current workloads and features with those available on the new platform</a:t>
            </a:r>
          </a:p>
          <a:p>
            <a:r>
              <a:rPr lang="en-US" dirty="0" smtClean="0"/>
              <a:t>What is the size of environment?</a:t>
            </a:r>
          </a:p>
          <a:p>
            <a:pPr marL="690563" lvl="1" indent="-347663">
              <a:buFont typeface="Wingdings" panose="05000000000000000000" pitchFamily="2" charset="2"/>
              <a:buChar char="q"/>
            </a:pPr>
            <a:r>
              <a:rPr lang="en-US" dirty="0" smtClean="0"/>
              <a:t>Affects options with regards to Cloud/On-Premises, as well as amount of time, hardware, and human resources needed to conduct upgrade</a:t>
            </a:r>
          </a:p>
          <a:p>
            <a:pPr marL="906463" lvl="2" indent="-347663">
              <a:buFont typeface="Wingdings" panose="05000000000000000000" pitchFamily="2" charset="2"/>
              <a:buChar char="ü"/>
            </a:pPr>
            <a:r>
              <a:rPr lang="en-US" dirty="0" smtClean="0"/>
              <a:t>Assess site collections size</a:t>
            </a:r>
          </a:p>
          <a:p>
            <a:pPr marL="906463" lvl="2" indent="-347663">
              <a:buFont typeface="Wingdings" panose="05000000000000000000" pitchFamily="2" charset="2"/>
              <a:buChar char="ü"/>
            </a:pPr>
            <a:r>
              <a:rPr lang="en-US" dirty="0" smtClean="0"/>
              <a:t>Assess the content size/# of versions </a:t>
            </a:r>
          </a:p>
          <a:p>
            <a:pPr marL="0" indent="0">
              <a:buNone/>
            </a:pPr>
            <a:endParaRPr lang="en-US" dirty="0" smtClean="0"/>
          </a:p>
        </p:txBody>
      </p:sp>
      <p:sp>
        <p:nvSpPr>
          <p:cNvPr id="2" name="Title 1"/>
          <p:cNvSpPr>
            <a:spLocks noGrp="1"/>
          </p:cNvSpPr>
          <p:nvPr>
            <p:ph type="title"/>
          </p:nvPr>
        </p:nvSpPr>
        <p:spPr/>
        <p:txBody>
          <a:bodyPr/>
          <a:lstStyle/>
          <a:p>
            <a:r>
              <a:rPr lang="en-US" dirty="0" smtClean="0"/>
              <a:t>Technical Considerations</a:t>
            </a:r>
            <a:endParaRPr lang="en-US" dirty="0"/>
          </a:p>
        </p:txBody>
      </p:sp>
    </p:spTree>
    <p:extLst>
      <p:ext uri="{BB962C8B-B14F-4D97-AF65-F5344CB8AC3E}">
        <p14:creationId xmlns:p14="http://schemas.microsoft.com/office/powerpoint/2010/main" val="89809403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3040832"/>
          </a:xfrm>
        </p:spPr>
        <p:txBody>
          <a:bodyPr/>
          <a:lstStyle/>
          <a:p>
            <a:r>
              <a:rPr lang="en-US" dirty="0" smtClean="0"/>
              <a:t>How customized is the implementation?</a:t>
            </a:r>
          </a:p>
          <a:p>
            <a:pPr marL="690563" lvl="1" indent="-347663">
              <a:buFont typeface="Wingdings" panose="05000000000000000000" pitchFamily="2" charset="2"/>
              <a:buChar char="q"/>
            </a:pPr>
            <a:r>
              <a:rPr lang="en-US" dirty="0" smtClean="0"/>
              <a:t>Critical with regards to upgrade support path and potential destination</a:t>
            </a:r>
          </a:p>
          <a:p>
            <a:pPr marL="690563" lvl="1" indent="-347663">
              <a:buFont typeface="Wingdings" panose="05000000000000000000" pitchFamily="2" charset="2"/>
              <a:buChar char="q"/>
            </a:pPr>
            <a:r>
              <a:rPr lang="en-US" dirty="0" smtClean="0"/>
              <a:t>Common customizations included custom MMS in MOSS 2007, Features, etc.</a:t>
            </a:r>
          </a:p>
          <a:p>
            <a:pPr marL="906463" lvl="2" indent="-347663">
              <a:buFont typeface="Wingdings" panose="05000000000000000000" pitchFamily="2" charset="2"/>
              <a:buChar char="ü"/>
            </a:pPr>
            <a:r>
              <a:rPr lang="en-US" dirty="0" smtClean="0"/>
              <a:t>Re-evaluate if OOB functionality can replace customization</a:t>
            </a:r>
          </a:p>
          <a:p>
            <a:r>
              <a:rPr lang="en-US" dirty="0" smtClean="0"/>
              <a:t>External Applications interfacing with SharePoint?</a:t>
            </a:r>
          </a:p>
          <a:p>
            <a:pPr marL="690563" lvl="1" indent="-347663">
              <a:buFont typeface="Wingdings" panose="05000000000000000000" pitchFamily="2" charset="2"/>
              <a:buChar char="q"/>
            </a:pPr>
            <a:r>
              <a:rPr lang="en-US" dirty="0" smtClean="0"/>
              <a:t>Will need to be accounted for in upgrade path and overall planning as well</a:t>
            </a:r>
          </a:p>
        </p:txBody>
      </p:sp>
      <p:sp>
        <p:nvSpPr>
          <p:cNvPr id="2" name="Title 1"/>
          <p:cNvSpPr>
            <a:spLocks noGrp="1"/>
          </p:cNvSpPr>
          <p:nvPr>
            <p:ph type="title"/>
          </p:nvPr>
        </p:nvSpPr>
        <p:spPr/>
        <p:txBody>
          <a:bodyPr/>
          <a:lstStyle/>
          <a:p>
            <a:r>
              <a:rPr lang="en-US" dirty="0" smtClean="0"/>
              <a:t>Technical Considerations</a:t>
            </a:r>
            <a:endParaRPr lang="en-US" dirty="0"/>
          </a:p>
        </p:txBody>
      </p:sp>
    </p:spTree>
    <p:extLst>
      <p:ext uri="{BB962C8B-B14F-4D97-AF65-F5344CB8AC3E}">
        <p14:creationId xmlns:p14="http://schemas.microsoft.com/office/powerpoint/2010/main" val="342708510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6441763"/>
          </a:xfrm>
        </p:spPr>
        <p:txBody>
          <a:bodyPr/>
          <a:lstStyle/>
          <a:p>
            <a:r>
              <a:rPr lang="en-US" dirty="0" smtClean="0"/>
              <a:t>Changing authentication model?</a:t>
            </a:r>
          </a:p>
          <a:p>
            <a:pPr marL="744538" lvl="1" indent="-401638">
              <a:buFont typeface="Wingdings" panose="05000000000000000000" pitchFamily="2" charset="2"/>
              <a:buChar char="q"/>
            </a:pPr>
            <a:r>
              <a:rPr lang="en-US" dirty="0" smtClean="0"/>
              <a:t>Current environment using Classic Authentication?</a:t>
            </a:r>
          </a:p>
          <a:p>
            <a:pPr marL="744538" lvl="1" indent="-401638">
              <a:buFont typeface="Wingdings" panose="05000000000000000000" pitchFamily="2" charset="2"/>
              <a:buChar char="q"/>
            </a:pPr>
            <a:r>
              <a:rPr lang="en-US" dirty="0" smtClean="0"/>
              <a:t>Planning on using Office Web Applications &amp; other Claims-dependent features in new product?</a:t>
            </a:r>
          </a:p>
          <a:p>
            <a:r>
              <a:rPr lang="en-US" dirty="0" smtClean="0"/>
              <a:t>Plan to upgrade authentication model to claims</a:t>
            </a:r>
          </a:p>
          <a:p>
            <a:pPr marL="744538" lvl="1" indent="-401638">
              <a:buFont typeface="Wingdings" panose="05000000000000000000" pitchFamily="2" charset="2"/>
              <a:buChar char="q"/>
            </a:pPr>
            <a:r>
              <a:rPr lang="en-US" dirty="0"/>
              <a:t>Currently running Claims </a:t>
            </a:r>
            <a:r>
              <a:rPr lang="en-US" dirty="0" err="1"/>
              <a:t>AuthN</a:t>
            </a:r>
            <a:r>
              <a:rPr lang="en-US" dirty="0"/>
              <a:t>? </a:t>
            </a:r>
            <a:r>
              <a:rPr lang="en-US" dirty="0">
                <a:sym typeface="Wingdings" panose="05000000000000000000" pitchFamily="2" charset="2"/>
              </a:rPr>
              <a:t> </a:t>
            </a:r>
            <a:endParaRPr lang="en-US" dirty="0" smtClean="0">
              <a:sym typeface="Wingdings" panose="05000000000000000000" pitchFamily="2" charset="2"/>
            </a:endParaRPr>
          </a:p>
          <a:p>
            <a:pPr marL="960438" lvl="2" indent="-401638">
              <a:spcAft>
                <a:spcPts val="600"/>
              </a:spcAft>
              <a:buFont typeface="Wingdings" panose="05000000000000000000" pitchFamily="2" charset="2"/>
              <a:buChar char="q"/>
            </a:pPr>
            <a:r>
              <a:rPr lang="en-US" dirty="0" smtClean="0"/>
              <a:t>Upgrade </a:t>
            </a:r>
            <a:r>
              <a:rPr lang="en-US" dirty="0"/>
              <a:t>from Windows Claims in SharePoint 2010 to SharePoint 2013</a:t>
            </a:r>
          </a:p>
          <a:p>
            <a:pPr marL="744538" lvl="1" indent="-401638">
              <a:buFont typeface="Wingdings" panose="05000000000000000000" pitchFamily="2" charset="2"/>
              <a:buChar char="q"/>
            </a:pPr>
            <a:r>
              <a:rPr lang="en-US" dirty="0" smtClean="0"/>
              <a:t>Currently running Classic </a:t>
            </a:r>
            <a:r>
              <a:rPr lang="en-US" dirty="0" err="1" smtClean="0"/>
              <a:t>AuthN</a:t>
            </a:r>
            <a:r>
              <a:rPr lang="en-US" dirty="0" smtClean="0"/>
              <a:t>? </a:t>
            </a:r>
            <a:r>
              <a:rPr lang="en-US" dirty="0" smtClean="0">
                <a:sym typeface="Wingdings" panose="05000000000000000000" pitchFamily="2" charset="2"/>
              </a:rPr>
              <a:t>  (choose one)</a:t>
            </a:r>
          </a:p>
          <a:p>
            <a:pPr marL="960438" lvl="2" indent="-401638">
              <a:buFont typeface="Wingdings" panose="05000000000000000000" pitchFamily="2" charset="2"/>
              <a:buChar char="q"/>
            </a:pPr>
            <a:r>
              <a:rPr lang="en-US" dirty="0" smtClean="0"/>
              <a:t>Convert SharePoint 2010 Classic </a:t>
            </a:r>
            <a:r>
              <a:rPr lang="en-US" dirty="0" err="1" smtClean="0"/>
              <a:t>AuthN</a:t>
            </a:r>
            <a:r>
              <a:rPr lang="en-US" dirty="0" smtClean="0"/>
              <a:t> Web Apps to Claims </a:t>
            </a:r>
            <a:r>
              <a:rPr lang="en-US" dirty="0" err="1" smtClean="0"/>
              <a:t>AuthN</a:t>
            </a:r>
            <a:r>
              <a:rPr lang="en-US" dirty="0" smtClean="0"/>
              <a:t>, then upgrade to SharePoint 2013</a:t>
            </a:r>
          </a:p>
          <a:p>
            <a:pPr marL="960438" lvl="2" indent="-401638">
              <a:buFont typeface="Wingdings" panose="05000000000000000000" pitchFamily="2" charset="2"/>
              <a:buChar char="q"/>
            </a:pPr>
            <a:r>
              <a:rPr lang="en-US" dirty="0" smtClean="0"/>
              <a:t>Migrate from Classic </a:t>
            </a:r>
            <a:r>
              <a:rPr lang="en-US" dirty="0" err="1" smtClean="0"/>
              <a:t>AuthN</a:t>
            </a:r>
            <a:r>
              <a:rPr lang="en-US" dirty="0" smtClean="0"/>
              <a:t> in 2010 to Classic </a:t>
            </a:r>
            <a:r>
              <a:rPr lang="en-US" dirty="0" err="1" smtClean="0"/>
              <a:t>AuthN</a:t>
            </a:r>
            <a:r>
              <a:rPr lang="en-US" dirty="0" smtClean="0"/>
              <a:t> in 2013, Convert to Claims </a:t>
            </a:r>
            <a:r>
              <a:rPr lang="en-US" dirty="0" err="1" smtClean="0"/>
              <a:t>AuthN</a:t>
            </a:r>
            <a:r>
              <a:rPr lang="en-US" dirty="0" smtClean="0"/>
              <a:t> immediately afterward</a:t>
            </a:r>
          </a:p>
          <a:p>
            <a:pPr marL="960438" lvl="2" indent="-401638">
              <a:buFont typeface="Wingdings" panose="05000000000000000000" pitchFamily="2" charset="2"/>
              <a:buChar char="q"/>
            </a:pPr>
            <a:r>
              <a:rPr lang="en-US" dirty="0" smtClean="0"/>
              <a:t>Migrate on-premises content to Office365</a:t>
            </a:r>
          </a:p>
          <a:p>
            <a:pPr marL="744538" lvl="1" indent="-401638">
              <a:buFont typeface="Wingdings" panose="05000000000000000000" pitchFamily="2" charset="2"/>
              <a:buChar char="q"/>
            </a:pPr>
            <a:endParaRPr lang="en-US" dirty="0" smtClean="0"/>
          </a:p>
          <a:p>
            <a:endParaRPr lang="en-US" dirty="0"/>
          </a:p>
        </p:txBody>
      </p:sp>
      <p:sp>
        <p:nvSpPr>
          <p:cNvPr id="2" name="Title 1"/>
          <p:cNvSpPr>
            <a:spLocks noGrp="1"/>
          </p:cNvSpPr>
          <p:nvPr>
            <p:ph type="title"/>
          </p:nvPr>
        </p:nvSpPr>
        <p:spPr/>
        <p:txBody>
          <a:bodyPr/>
          <a:lstStyle/>
          <a:p>
            <a:r>
              <a:rPr lang="en-US" dirty="0" smtClean="0"/>
              <a:t>Technical Aspects – Authentication Model</a:t>
            </a:r>
            <a:endParaRPr lang="en-US" dirty="0"/>
          </a:p>
        </p:txBody>
      </p:sp>
    </p:spTree>
    <p:extLst>
      <p:ext uri="{BB962C8B-B14F-4D97-AF65-F5344CB8AC3E}">
        <p14:creationId xmlns:p14="http://schemas.microsoft.com/office/powerpoint/2010/main" val="93621079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Organizational Aspects - </a:t>
            </a:r>
            <a:r>
              <a:rPr lang="en-US" dirty="0"/>
              <a:t>Environment &amp; Skills</a:t>
            </a:r>
          </a:p>
        </p:txBody>
      </p:sp>
      <p:sp>
        <p:nvSpPr>
          <p:cNvPr id="4" name="Rectangle 3"/>
          <p:cNvSpPr>
            <a:spLocks noChangeAspect="1"/>
          </p:cNvSpPr>
          <p:nvPr/>
        </p:nvSpPr>
        <p:spPr bwMode="auto">
          <a:xfrm>
            <a:off x="269009" y="2125662"/>
            <a:ext cx="3923600" cy="40320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spcBef>
                <a:spcPts val="600"/>
              </a:spcBef>
              <a:spcAft>
                <a:spcPts val="600"/>
              </a:spcAft>
            </a:pPr>
            <a:r>
              <a:rPr lang="en-US" dirty="0" smtClean="0">
                <a:solidFill>
                  <a:srgbClr val="FFFFFF"/>
                </a:solidFill>
              </a:rPr>
              <a:t>Who owns </a:t>
            </a:r>
            <a:r>
              <a:rPr lang="en-US" dirty="0">
                <a:solidFill>
                  <a:srgbClr val="FFFFFF"/>
                </a:solidFill>
              </a:rPr>
              <a:t>the </a:t>
            </a:r>
            <a:r>
              <a:rPr lang="en-US" dirty="0" smtClean="0">
                <a:solidFill>
                  <a:srgbClr val="FFFFFF"/>
                </a:solidFill>
              </a:rPr>
              <a:t>environment?</a:t>
            </a:r>
          </a:p>
          <a:p>
            <a:pPr>
              <a:spcBef>
                <a:spcPts val="600"/>
              </a:spcBef>
              <a:spcAft>
                <a:spcPts val="600"/>
              </a:spcAft>
            </a:pPr>
            <a:r>
              <a:rPr lang="en-US" dirty="0" smtClean="0">
                <a:solidFill>
                  <a:srgbClr val="FFFFFF"/>
                </a:solidFill>
              </a:rPr>
              <a:t>Who </a:t>
            </a:r>
            <a:r>
              <a:rPr lang="en-US" dirty="0">
                <a:solidFill>
                  <a:srgbClr val="FFFFFF"/>
                </a:solidFill>
              </a:rPr>
              <a:t>manages the </a:t>
            </a:r>
            <a:r>
              <a:rPr lang="en-US" dirty="0" smtClean="0">
                <a:solidFill>
                  <a:srgbClr val="FFFFFF"/>
                </a:solidFill>
              </a:rPr>
              <a:t>environment?</a:t>
            </a:r>
          </a:p>
          <a:p>
            <a:pPr>
              <a:spcBef>
                <a:spcPts val="600"/>
              </a:spcBef>
              <a:spcAft>
                <a:spcPts val="600"/>
              </a:spcAft>
            </a:pPr>
            <a:r>
              <a:rPr lang="en-US" dirty="0">
                <a:solidFill>
                  <a:srgbClr val="FFFFFF"/>
                </a:solidFill>
              </a:rPr>
              <a:t>W</a:t>
            </a:r>
            <a:r>
              <a:rPr lang="en-US" dirty="0" smtClean="0">
                <a:solidFill>
                  <a:srgbClr val="FFFFFF"/>
                </a:solidFill>
              </a:rPr>
              <a:t>ho </a:t>
            </a:r>
            <a:r>
              <a:rPr lang="en-US" dirty="0">
                <a:solidFill>
                  <a:srgbClr val="FFFFFF"/>
                </a:solidFill>
              </a:rPr>
              <a:t>has access to the environment’s </a:t>
            </a:r>
            <a:r>
              <a:rPr lang="en-US" dirty="0" smtClean="0">
                <a:solidFill>
                  <a:srgbClr val="FFFFFF"/>
                </a:solidFill>
              </a:rPr>
              <a:t>servers?</a:t>
            </a:r>
            <a:endParaRPr lang="en-US" dirty="0">
              <a:solidFill>
                <a:srgbClr val="FFFFFF"/>
              </a:solidFill>
            </a:endParaRPr>
          </a:p>
        </p:txBody>
      </p:sp>
      <p:sp>
        <p:nvSpPr>
          <p:cNvPr id="5" name="Rectangle 4"/>
          <p:cNvSpPr>
            <a:spLocks noChangeAspect="1"/>
          </p:cNvSpPr>
          <p:nvPr/>
        </p:nvSpPr>
        <p:spPr bwMode="auto">
          <a:xfrm>
            <a:off x="4202013" y="2125662"/>
            <a:ext cx="3923600" cy="40320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spcBef>
                <a:spcPts val="600"/>
              </a:spcBef>
              <a:spcAft>
                <a:spcPts val="600"/>
              </a:spcAft>
            </a:pPr>
            <a:r>
              <a:rPr lang="en-US" dirty="0">
                <a:solidFill>
                  <a:srgbClr val="FFFFFF"/>
                </a:solidFill>
              </a:rPr>
              <a:t>How skilled is your organization on the new </a:t>
            </a:r>
            <a:r>
              <a:rPr lang="en-US" dirty="0" smtClean="0">
                <a:solidFill>
                  <a:srgbClr val="FFFFFF"/>
                </a:solidFill>
              </a:rPr>
              <a:t>version of SharePoint?</a:t>
            </a:r>
          </a:p>
          <a:p>
            <a:endParaRPr lang="en-US" sz="400" dirty="0">
              <a:solidFill>
                <a:srgbClr val="FFFFFF"/>
              </a:solidFill>
            </a:endParaRPr>
          </a:p>
          <a:p>
            <a:pPr lvl="1">
              <a:spcBef>
                <a:spcPts val="600"/>
              </a:spcBef>
              <a:spcAft>
                <a:spcPts val="600"/>
              </a:spcAft>
            </a:pPr>
            <a:r>
              <a:rPr lang="en-US" dirty="0">
                <a:solidFill>
                  <a:srgbClr val="FFFFFF"/>
                </a:solidFill>
              </a:rPr>
              <a:t>Operations team</a:t>
            </a:r>
          </a:p>
          <a:p>
            <a:pPr lvl="1">
              <a:spcBef>
                <a:spcPts val="600"/>
              </a:spcBef>
              <a:spcAft>
                <a:spcPts val="600"/>
              </a:spcAft>
            </a:pPr>
            <a:r>
              <a:rPr lang="en-US" dirty="0">
                <a:solidFill>
                  <a:srgbClr val="FFFFFF"/>
                </a:solidFill>
              </a:rPr>
              <a:t>Development team</a:t>
            </a:r>
          </a:p>
          <a:p>
            <a:pPr lvl="1">
              <a:spcBef>
                <a:spcPts val="600"/>
              </a:spcBef>
              <a:spcAft>
                <a:spcPts val="600"/>
              </a:spcAft>
            </a:pPr>
            <a:r>
              <a:rPr lang="en-US" dirty="0">
                <a:solidFill>
                  <a:srgbClr val="FFFFFF"/>
                </a:solidFill>
              </a:rPr>
              <a:t>Support organization</a:t>
            </a: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p:nvGrpSpPr>
        <p:grpSpPr bwMode="black">
          <a:xfrm>
            <a:off x="1033661" y="4217342"/>
            <a:ext cx="1008112" cy="1008112"/>
            <a:chOff x="3422650" y="3467100"/>
            <a:chExt cx="533400" cy="549275"/>
          </a:xfrm>
          <a:solidFill>
            <a:srgbClr val="FFFFFF"/>
          </a:solidFill>
        </p:grpSpPr>
        <p:sp>
          <p:nvSpPr>
            <p:cNvPr id="11" name="Freeform 82"/>
            <p:cNvSpPr>
              <a:spLocks noEditPoints="1"/>
            </p:cNvSpPr>
            <p:nvPr/>
          </p:nvSpPr>
          <p:spPr bwMode="black">
            <a:xfrm>
              <a:off x="3422650" y="3467100"/>
              <a:ext cx="533400" cy="533400"/>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grpFill/>
            <a:ln>
              <a:noFill/>
            </a:ln>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grpFill/>
            <a:ln>
              <a:noFill/>
            </a:ln>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grpSp>
    </p:spTree>
    <p:extLst>
      <p:ext uri="{BB962C8B-B14F-4D97-AF65-F5344CB8AC3E}">
        <p14:creationId xmlns:p14="http://schemas.microsoft.com/office/powerpoint/2010/main" val="29616189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6355586"/>
          </a:xfrm>
        </p:spPr>
        <p:txBody>
          <a:bodyPr/>
          <a:lstStyle/>
          <a:p>
            <a:pPr marL="744538" lvl="1" indent="-401638">
              <a:buFont typeface="Wingdings" panose="05000000000000000000" pitchFamily="2" charset="2"/>
              <a:buChar char="q"/>
            </a:pPr>
            <a:r>
              <a:rPr lang="en-US" dirty="0" smtClean="0"/>
              <a:t>Are customizations a result of an effort by a 3</a:t>
            </a:r>
            <a:r>
              <a:rPr lang="en-US" baseline="30000" dirty="0" smtClean="0"/>
              <a:t>rd</a:t>
            </a:r>
            <a:r>
              <a:rPr lang="en-US" dirty="0" smtClean="0"/>
              <a:t> party implementer?</a:t>
            </a:r>
          </a:p>
          <a:p>
            <a:pPr marL="960438" lvl="2" indent="-401638">
              <a:buFont typeface="Wingdings" panose="05000000000000000000" pitchFamily="2" charset="2"/>
              <a:buChar char="q"/>
            </a:pPr>
            <a:r>
              <a:rPr lang="en-US" dirty="0"/>
              <a:t>Are the customizations supported in the current version or will they need to be modified?</a:t>
            </a:r>
          </a:p>
          <a:p>
            <a:pPr marL="960438" lvl="2" indent="-401638">
              <a:buFont typeface="Wingdings" panose="05000000000000000000" pitchFamily="2" charset="2"/>
              <a:buChar char="q"/>
            </a:pPr>
            <a:r>
              <a:rPr lang="en-US" dirty="0" smtClean="0"/>
              <a:t>Is the IT Provider providing an upgraded version?</a:t>
            </a:r>
          </a:p>
          <a:p>
            <a:pPr marL="960438" lvl="2" indent="-401638">
              <a:spcAft>
                <a:spcPts val="1200"/>
              </a:spcAft>
              <a:buFont typeface="Wingdings" panose="05000000000000000000" pitchFamily="2" charset="2"/>
              <a:buChar char="ü"/>
            </a:pPr>
            <a:r>
              <a:rPr lang="en-US" dirty="0" smtClean="0"/>
              <a:t>Contact vendor as soon as possible to better understand upgrade path and planning.</a:t>
            </a:r>
          </a:p>
          <a:p>
            <a:pPr marL="744538" lvl="1" indent="-401638">
              <a:buFont typeface="Wingdings" panose="05000000000000000000" pitchFamily="2" charset="2"/>
              <a:buChar char="q"/>
            </a:pPr>
            <a:r>
              <a:rPr lang="en-US" dirty="0" smtClean="0"/>
              <a:t>Were the customizations created &amp; deployed by internal IT Resources?</a:t>
            </a:r>
          </a:p>
          <a:p>
            <a:pPr marL="960438" lvl="2" indent="-401638">
              <a:buFont typeface="Wingdings" panose="05000000000000000000" pitchFamily="2" charset="2"/>
              <a:buChar char="q"/>
            </a:pPr>
            <a:r>
              <a:rPr lang="en-US" dirty="0" smtClean="0"/>
              <a:t>Is the team that created the customizations available to assist in the upgrade effort?</a:t>
            </a:r>
          </a:p>
          <a:p>
            <a:pPr marL="960438" lvl="2" indent="-401638">
              <a:spcAft>
                <a:spcPts val="600"/>
              </a:spcAft>
              <a:buFont typeface="Wingdings" panose="05000000000000000000" pitchFamily="2" charset="2"/>
              <a:buChar char="q"/>
            </a:pPr>
            <a:r>
              <a:rPr lang="en-US" dirty="0" smtClean="0"/>
              <a:t>Are the specifications, documentation artifacts, etc. available?</a:t>
            </a:r>
          </a:p>
          <a:p>
            <a:pPr marL="960438" lvl="2" indent="-401638">
              <a:spcAft>
                <a:spcPts val="1200"/>
              </a:spcAft>
              <a:buFont typeface="Wingdings" panose="05000000000000000000" pitchFamily="2" charset="2"/>
              <a:buChar char="ü"/>
            </a:pPr>
            <a:r>
              <a:rPr lang="en-US" dirty="0" smtClean="0"/>
              <a:t>Include relevant internal development teams in upgrade plans &amp; discussions ASAP</a:t>
            </a:r>
          </a:p>
          <a:p>
            <a:pPr marL="744538" lvl="1" indent="-401638">
              <a:spcAft>
                <a:spcPts val="1200"/>
              </a:spcAft>
              <a:buFont typeface="Wingdings" panose="05000000000000000000" pitchFamily="2" charset="2"/>
              <a:buChar char="q"/>
            </a:pPr>
            <a:r>
              <a:rPr lang="en-US" dirty="0"/>
              <a:t>Is the source code/configurations available for modification if needed?</a:t>
            </a:r>
          </a:p>
          <a:p>
            <a:pPr marL="744538" lvl="1" indent="-401638">
              <a:buFont typeface="Wingdings" panose="05000000000000000000" pitchFamily="2" charset="2"/>
              <a:buChar char="q"/>
            </a:pPr>
            <a:r>
              <a:rPr lang="en-US" dirty="0" smtClean="0"/>
              <a:t>Are the customizations being used by other deployments?</a:t>
            </a:r>
            <a:endParaRPr lang="en-US" dirty="0"/>
          </a:p>
          <a:p>
            <a:pPr marL="960438" lvl="2" indent="-401638">
              <a:buFont typeface="Wingdings" panose="05000000000000000000" pitchFamily="2" charset="2"/>
              <a:buChar char="q"/>
            </a:pPr>
            <a:r>
              <a:rPr lang="en-US" dirty="0" smtClean="0"/>
              <a:t>Are the other deployments being upgraded as well?</a:t>
            </a:r>
          </a:p>
          <a:p>
            <a:pPr marL="960438" lvl="2" indent="-401638">
              <a:spcAft>
                <a:spcPts val="1200"/>
              </a:spcAft>
              <a:buFont typeface="Wingdings" panose="05000000000000000000" pitchFamily="2" charset="2"/>
              <a:buChar char="q"/>
            </a:pPr>
            <a:r>
              <a:rPr lang="en-US" dirty="0" smtClean="0"/>
              <a:t>Will you branch the code/customizations?</a:t>
            </a:r>
            <a:endParaRPr lang="en-US" dirty="0"/>
          </a:p>
          <a:p>
            <a:pPr marL="744538" lvl="1" indent="-401638">
              <a:buFont typeface="Wingdings" panose="05000000000000000000" pitchFamily="2" charset="2"/>
              <a:buChar char="q"/>
            </a:pPr>
            <a:r>
              <a:rPr lang="en-US" dirty="0" smtClean="0"/>
              <a:t>What will the overall business impact be on upgrading the customizations?</a:t>
            </a:r>
          </a:p>
          <a:p>
            <a:pPr marL="960438" lvl="2" indent="-401638">
              <a:buFont typeface="Wingdings" panose="05000000000000000000" pitchFamily="2" charset="2"/>
              <a:buChar char="ü"/>
            </a:pPr>
            <a:r>
              <a:rPr lang="en-US" dirty="0" smtClean="0"/>
              <a:t>Test, Test, and Test some more…</a:t>
            </a:r>
            <a:endParaRPr lang="en-US" dirty="0"/>
          </a:p>
          <a:p>
            <a:pPr lvl="1"/>
            <a:endParaRPr lang="en-US" dirty="0"/>
          </a:p>
        </p:txBody>
      </p:sp>
      <p:sp>
        <p:nvSpPr>
          <p:cNvPr id="2" name="Title 1"/>
          <p:cNvSpPr>
            <a:spLocks noGrp="1"/>
          </p:cNvSpPr>
          <p:nvPr>
            <p:ph type="title"/>
          </p:nvPr>
        </p:nvSpPr>
        <p:spPr/>
        <p:txBody>
          <a:bodyPr/>
          <a:lstStyle/>
          <a:p>
            <a:r>
              <a:rPr lang="en-US" smtClean="0"/>
              <a:t>Organizational Aspects - Customizations</a:t>
            </a:r>
            <a:endParaRPr lang="en-US" dirty="0"/>
          </a:p>
        </p:txBody>
      </p:sp>
    </p:spTree>
    <p:extLst>
      <p:ext uri="{BB962C8B-B14F-4D97-AF65-F5344CB8AC3E}">
        <p14:creationId xmlns:p14="http://schemas.microsoft.com/office/powerpoint/2010/main" val="8301659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500"/>
                            </p:stCondLst>
                            <p:childTnLst>
                              <p:par>
                                <p:cTn id="18" presetID="10" presetClass="entr" presetSubtype="0" fill="hold" nodeType="afterEffect">
                                  <p:stCondLst>
                                    <p:cond delay="50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50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50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50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par>
                          <p:cTn id="30" fill="hold">
                            <p:stCondLst>
                              <p:cond delay="1500"/>
                            </p:stCondLst>
                            <p:childTnLst>
                              <p:par>
                                <p:cTn id="31" presetID="10" presetClass="entr" presetSubtype="0" fill="hold" nodeType="afterEffect">
                                  <p:stCondLst>
                                    <p:cond delay="50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par>
                          <p:cTn id="34" fill="hold">
                            <p:stCondLst>
                              <p:cond delay="2500"/>
                            </p:stCondLst>
                            <p:childTnLst>
                              <p:par>
                                <p:cTn id="35" presetID="10" presetClass="entr" presetSubtype="0" fill="hold" nodeType="afterEffect">
                                  <p:stCondLst>
                                    <p:cond delay="50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nodeType="withEffect">
                                  <p:stCondLst>
                                    <p:cond delay="50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par>
                                <p:cTn id="41" presetID="10" presetClass="entr" presetSubtype="0" fill="hold" nodeType="withEffect">
                                  <p:stCondLst>
                                    <p:cond delay="50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500"/>
                                        <p:tgtEl>
                                          <p:spTgt spid="3">
                                            <p:txEl>
                                              <p:pRg st="11" end="11"/>
                                            </p:txEl>
                                          </p:spTgt>
                                        </p:tgtEl>
                                      </p:cBhvr>
                                    </p:animEffect>
                                  </p:childTnLst>
                                </p:cTn>
                              </p:par>
                            </p:childTnLst>
                          </p:cTn>
                        </p:par>
                        <p:par>
                          <p:cTn id="44" fill="hold">
                            <p:stCondLst>
                              <p:cond delay="3500"/>
                            </p:stCondLst>
                            <p:childTnLst>
                              <p:par>
                                <p:cTn id="45" presetID="10" presetClass="entr" presetSubtype="0" fill="hold" nodeType="afterEffect">
                                  <p:stCondLst>
                                    <p:cond delay="50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childTnLst>
                          </p:cTn>
                        </p:par>
                        <p:par>
                          <p:cTn id="48" fill="hold">
                            <p:stCondLst>
                              <p:cond delay="4500"/>
                            </p:stCondLst>
                            <p:childTnLst>
                              <p:par>
                                <p:cTn id="49" presetID="2" presetClass="entr" presetSubtype="4" fill="hold" nodeType="afterEffect">
                                  <p:stCondLst>
                                    <p:cond delay="500"/>
                                  </p:stCondLst>
                                  <p:childTnLst>
                                    <p:set>
                                      <p:cBhvr>
                                        <p:cTn id="50" dur="1" fill="hold">
                                          <p:stCondLst>
                                            <p:cond delay="0"/>
                                          </p:stCondLst>
                                        </p:cTn>
                                        <p:tgtEl>
                                          <p:spTgt spid="3">
                                            <p:txEl>
                                              <p:pRg st="13" end="13"/>
                                            </p:txEl>
                                          </p:spTgt>
                                        </p:tgtEl>
                                        <p:attrNameLst>
                                          <p:attrName>style.visibility</p:attrName>
                                        </p:attrNameLst>
                                      </p:cBhvr>
                                      <p:to>
                                        <p:strVal val="visible"/>
                                      </p:to>
                                    </p:set>
                                    <p:anim calcmode="lin" valueType="num">
                                      <p:cBhvr additive="base">
                                        <p:cTn id="5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6838795"/>
          </a:xfrm>
        </p:spPr>
        <p:txBody>
          <a:bodyPr/>
          <a:lstStyle/>
          <a:p>
            <a:pPr lvl="1"/>
            <a:r>
              <a:rPr lang="en-US" sz="3200" dirty="0" smtClean="0"/>
              <a:t>Project Management Skills &amp; Experience</a:t>
            </a:r>
          </a:p>
          <a:p>
            <a:pPr lvl="1"/>
            <a:r>
              <a:rPr lang="en-US" sz="3200" dirty="0" smtClean="0"/>
              <a:t>Support within the Organization </a:t>
            </a:r>
          </a:p>
          <a:p>
            <a:pPr marL="1031875" lvl="2" indent="-460375">
              <a:buFont typeface="Wingdings" panose="05000000000000000000" pitchFamily="2" charset="2"/>
              <a:buChar char="q"/>
            </a:pPr>
            <a:r>
              <a:rPr lang="en-US" sz="2800" dirty="0" smtClean="0"/>
              <a:t>Executive Sponsor</a:t>
            </a:r>
          </a:p>
          <a:p>
            <a:pPr marL="1031875" lvl="2" indent="-460375">
              <a:buFont typeface="Wingdings" panose="05000000000000000000" pitchFamily="2" charset="2"/>
              <a:buChar char="q"/>
            </a:pPr>
            <a:r>
              <a:rPr lang="en-US" sz="2800" dirty="0" smtClean="0"/>
              <a:t>Internal IT</a:t>
            </a:r>
          </a:p>
          <a:p>
            <a:pPr marL="1031875" lvl="2" indent="-460375">
              <a:buFont typeface="Wingdings" panose="05000000000000000000" pitchFamily="2" charset="2"/>
              <a:buChar char="q"/>
            </a:pPr>
            <a:r>
              <a:rPr lang="en-US" sz="2800" dirty="0" smtClean="0"/>
              <a:t>Business Units</a:t>
            </a:r>
          </a:p>
          <a:p>
            <a:pPr lvl="3">
              <a:buFont typeface="Wingdings" panose="05000000000000000000" pitchFamily="2" charset="2"/>
              <a:buChar char="ü"/>
            </a:pPr>
            <a:r>
              <a:rPr lang="en-US" sz="2600" dirty="0" smtClean="0"/>
              <a:t>Ensure adequate level of support</a:t>
            </a:r>
          </a:p>
          <a:p>
            <a:pPr lvl="1"/>
            <a:r>
              <a:rPr lang="en-US" sz="3200" dirty="0" smtClean="0"/>
              <a:t>External or Internal</a:t>
            </a:r>
          </a:p>
          <a:p>
            <a:pPr marL="1031875" lvl="2" indent="-460375">
              <a:buFont typeface="Wingdings" panose="05000000000000000000" pitchFamily="2" charset="2"/>
              <a:buChar char="q"/>
            </a:pPr>
            <a:r>
              <a:rPr lang="en-US" sz="2800" dirty="0" smtClean="0"/>
              <a:t>Is the Project Management service provided by an internal or external resource? </a:t>
            </a:r>
          </a:p>
          <a:p>
            <a:pPr marL="1031875" lvl="2" indent="-460375">
              <a:buFont typeface="Wingdings" panose="05000000000000000000" pitchFamily="2" charset="2"/>
              <a:buChar char="q"/>
            </a:pPr>
            <a:r>
              <a:rPr lang="en-US" sz="2800" dirty="0" smtClean="0"/>
              <a:t>Where do ultimate interests lie?</a:t>
            </a:r>
          </a:p>
          <a:p>
            <a:pPr lvl="1"/>
            <a:r>
              <a:rPr lang="en-US" sz="3200" dirty="0" smtClean="0"/>
              <a:t>Project Management approach (ITIL, Agile, Ad-Hoc </a:t>
            </a:r>
            <a:r>
              <a:rPr lang="en-US" sz="3200" dirty="0" smtClean="0">
                <a:sym typeface="Wingdings" panose="05000000000000000000" pitchFamily="2" charset="2"/>
              </a:rPr>
              <a:t>, etc.) </a:t>
            </a:r>
            <a:endParaRPr lang="en-US" sz="3200" dirty="0" smtClean="0"/>
          </a:p>
          <a:p>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Organizational Aspects – Project Management</a:t>
            </a:r>
            <a:endParaRPr lang="en-US" dirty="0"/>
          </a:p>
        </p:txBody>
      </p:sp>
    </p:spTree>
    <p:extLst>
      <p:ext uri="{BB962C8B-B14F-4D97-AF65-F5344CB8AC3E}">
        <p14:creationId xmlns:p14="http://schemas.microsoft.com/office/powerpoint/2010/main" val="205096003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5632311"/>
          </a:xfrm>
        </p:spPr>
        <p:txBody>
          <a:bodyPr/>
          <a:lstStyle/>
          <a:p>
            <a:r>
              <a:rPr lang="en-US" dirty="0" smtClean="0"/>
              <a:t>Understanding the Business Case</a:t>
            </a:r>
          </a:p>
          <a:p>
            <a:pPr lvl="1"/>
            <a:r>
              <a:rPr lang="en-US" dirty="0" smtClean="0"/>
              <a:t>Current scenario, desired end-state, ultimate “success factors”</a:t>
            </a:r>
          </a:p>
          <a:p>
            <a:pPr marL="744538" lvl="1" indent="-401638">
              <a:buFont typeface="Wingdings" panose="05000000000000000000" pitchFamily="2" charset="2"/>
              <a:buChar char="q"/>
            </a:pPr>
            <a:r>
              <a:rPr lang="en-US" dirty="0" smtClean="0"/>
              <a:t>Timeline &amp; Schedule?</a:t>
            </a:r>
          </a:p>
          <a:p>
            <a:pPr marL="744538" lvl="1" indent="-401638">
              <a:buFont typeface="Wingdings" panose="05000000000000000000" pitchFamily="2" charset="2"/>
              <a:buChar char="q"/>
            </a:pPr>
            <a:r>
              <a:rPr lang="en-US" dirty="0" smtClean="0"/>
              <a:t>Overall functionality and integration with Lync &amp; Exchange? (User Productivity)</a:t>
            </a:r>
          </a:p>
          <a:p>
            <a:pPr marL="744538" lvl="1" indent="-401638">
              <a:buFont typeface="Wingdings" panose="05000000000000000000" pitchFamily="2" charset="2"/>
              <a:buChar char="q"/>
            </a:pPr>
            <a:r>
              <a:rPr lang="en-US" dirty="0" smtClean="0"/>
              <a:t>External </a:t>
            </a:r>
            <a:r>
              <a:rPr lang="en-US" dirty="0"/>
              <a:t>drivers, deadlines, etc.</a:t>
            </a:r>
          </a:p>
          <a:p>
            <a:pPr marL="744538" lvl="1" indent="-401638">
              <a:spcAft>
                <a:spcPts val="1200"/>
              </a:spcAft>
              <a:buFont typeface="Wingdings" panose="05000000000000000000" pitchFamily="2" charset="2"/>
              <a:buChar char="q"/>
            </a:pPr>
            <a:r>
              <a:rPr lang="en-US" dirty="0" smtClean="0"/>
              <a:t>Outsource contracts, retirement of hardware, other relate projects, budget, etc.</a:t>
            </a:r>
          </a:p>
          <a:p>
            <a:r>
              <a:rPr lang="en-US" dirty="0" smtClean="0"/>
              <a:t>Complimentary Technologies in Use/Planned</a:t>
            </a:r>
          </a:p>
          <a:p>
            <a:pPr marL="744538" lvl="1" indent="-401638">
              <a:buFont typeface="Wingdings" panose="05000000000000000000" pitchFamily="2" charset="2"/>
              <a:buChar char="q"/>
            </a:pPr>
            <a:r>
              <a:rPr lang="en-US" dirty="0" smtClean="0"/>
              <a:t>Exchange? Which version?</a:t>
            </a:r>
          </a:p>
          <a:p>
            <a:pPr marL="744538" lvl="1" indent="-401638">
              <a:buFont typeface="Wingdings" panose="05000000000000000000" pitchFamily="2" charset="2"/>
              <a:buChar char="q"/>
            </a:pPr>
            <a:r>
              <a:rPr lang="en-US" dirty="0" smtClean="0"/>
              <a:t>Lync? Voice, IM/Chat? Which version?</a:t>
            </a:r>
          </a:p>
          <a:p>
            <a:pPr marL="744538" lvl="1" indent="-401638">
              <a:buFont typeface="Wingdings" panose="05000000000000000000" pitchFamily="2" charset="2"/>
              <a:buChar char="q"/>
            </a:pPr>
            <a:r>
              <a:rPr lang="en-US" dirty="0" smtClean="0"/>
              <a:t>Office Suite and version?</a:t>
            </a:r>
          </a:p>
          <a:p>
            <a:pPr marL="744538" lvl="1" indent="-401638">
              <a:buFont typeface="Wingdings" panose="05000000000000000000" pitchFamily="2" charset="2"/>
              <a:buChar char="q"/>
            </a:pPr>
            <a:r>
              <a:rPr lang="en-US" dirty="0" smtClean="0"/>
              <a:t>Operating System (Vendor &amp; Version)</a:t>
            </a:r>
          </a:p>
          <a:p>
            <a:pPr marL="744538" lvl="1" indent="-401638">
              <a:buFont typeface="Wingdings" panose="05000000000000000000" pitchFamily="2" charset="2"/>
              <a:buChar char="q"/>
            </a:pPr>
            <a:r>
              <a:rPr lang="en-US" dirty="0" smtClean="0"/>
              <a:t>Supported Browsers and requirements</a:t>
            </a:r>
          </a:p>
        </p:txBody>
      </p:sp>
      <p:sp>
        <p:nvSpPr>
          <p:cNvPr id="2" name="Title 1"/>
          <p:cNvSpPr>
            <a:spLocks noGrp="1"/>
          </p:cNvSpPr>
          <p:nvPr>
            <p:ph type="title"/>
          </p:nvPr>
        </p:nvSpPr>
        <p:spPr/>
        <p:txBody>
          <a:bodyPr/>
          <a:lstStyle/>
          <a:p>
            <a:r>
              <a:rPr lang="en-US" dirty="0" smtClean="0"/>
              <a:t>Business Case</a:t>
            </a:r>
            <a:endParaRPr lang="en-US" dirty="0"/>
          </a:p>
        </p:txBody>
      </p:sp>
    </p:spTree>
    <p:extLst>
      <p:ext uri="{BB962C8B-B14F-4D97-AF65-F5344CB8AC3E}">
        <p14:creationId xmlns:p14="http://schemas.microsoft.com/office/powerpoint/2010/main" val="38358651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50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nodeType="withEffect">
                                  <p:stCondLst>
                                    <p:cond delay="50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par>
                                <p:cTn id="20" presetID="10" presetClass="entr" presetSubtype="0" fill="hold" nodeType="withEffect">
                                  <p:stCondLst>
                                    <p:cond delay="500"/>
                                  </p:stCondLst>
                                  <p:childTnLst>
                                    <p:set>
                                      <p:cBhvr>
                                        <p:cTn id="21" dur="1" fill="hold">
                                          <p:stCondLst>
                                            <p:cond delay="0"/>
                                          </p:stCondLst>
                                        </p:cTn>
                                        <p:tgtEl>
                                          <p:spTgt spid="3">
                                            <p:txEl>
                                              <p:pRg st="11" end="11"/>
                                            </p:txEl>
                                          </p:spTgt>
                                        </p:tgtEl>
                                        <p:attrNameLst>
                                          <p:attrName>style.visibility</p:attrName>
                                        </p:attrNameLst>
                                      </p:cBhvr>
                                      <p:to>
                                        <p:strVal val="visible"/>
                                      </p:to>
                                    </p:set>
                                    <p:animEffect transition="in" filter="fade">
                                      <p:cBhvr>
                                        <p:cTn id="2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Risk Assessment</a:t>
            </a:r>
            <a:endParaRPr lang="en-US" dirty="0"/>
          </a:p>
        </p:txBody>
      </p:sp>
    </p:spTree>
    <p:extLst>
      <p:ext uri="{BB962C8B-B14F-4D97-AF65-F5344CB8AC3E}">
        <p14:creationId xmlns:p14="http://schemas.microsoft.com/office/powerpoint/2010/main" val="2635707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hlinkClick r:id="rId3"/>
              </a:rPr>
              <a:t>Assessing Customer Environments: Preparing to Upgrade or Migrate to SharePoint 2010/SharePoint 2013</a:t>
            </a:r>
            <a:r>
              <a:rPr lang="en-US" sz="3200" dirty="0"/>
              <a:t> </a:t>
            </a:r>
            <a:r>
              <a:rPr lang="en-US" sz="3200" dirty="0" smtClean="0"/>
              <a:t> </a:t>
            </a:r>
            <a:endParaRPr lang="en-US" sz="3200" dirty="0"/>
          </a:p>
        </p:txBody>
      </p:sp>
      <p:sp>
        <p:nvSpPr>
          <p:cNvPr id="5" name="Text Placeholder 4"/>
          <p:cNvSpPr>
            <a:spLocks noGrp="1"/>
          </p:cNvSpPr>
          <p:nvPr>
            <p:ph type="body" sz="quarter" idx="12"/>
          </p:nvPr>
        </p:nvSpPr>
        <p:spPr>
          <a:xfrm>
            <a:off x="4846637" y="5585494"/>
            <a:ext cx="7315201" cy="1112699"/>
          </a:xfrm>
        </p:spPr>
        <p:txBody>
          <a:bodyPr/>
          <a:lstStyle/>
          <a:p>
            <a:r>
              <a:rPr lang="en-US" dirty="0" err="1" smtClean="0"/>
              <a:t>Kimmo</a:t>
            </a:r>
            <a:r>
              <a:rPr lang="en-US" dirty="0" smtClean="0"/>
              <a:t> Forss and James Petrosky</a:t>
            </a:r>
          </a:p>
          <a:p>
            <a:r>
              <a:rPr lang="en-US" dirty="0" smtClean="0"/>
              <a:t>SharePoint Architects</a:t>
            </a:r>
          </a:p>
        </p:txBody>
      </p:sp>
      <p:sp>
        <p:nvSpPr>
          <p:cNvPr id="6" name="Text Placeholder 11"/>
          <p:cNvSpPr txBox="1">
            <a:spLocks/>
          </p:cNvSpPr>
          <p:nvPr/>
        </p:nvSpPr>
        <p:spPr>
          <a:xfrm>
            <a:off x="10058401" y="1028409"/>
            <a:ext cx="2103437" cy="461665"/>
          </a:xfrm>
          <a:prstGeom prst="rect">
            <a:avLst/>
          </a:prstGeom>
        </p:spPr>
        <p:txBody>
          <a:bodyPr/>
          <a:lstStyle>
            <a:lvl1pPr marL="0" marR="0" indent="0" algn="r" defTabSz="932742" rtl="0" eaLnBrk="1" fontAlgn="auto" latinLnBrk="0" hangingPunct="1">
              <a:lnSpc>
                <a:spcPct val="90000"/>
              </a:lnSpc>
              <a:spcBef>
                <a:spcPct val="0"/>
              </a:spcBef>
              <a:spcAft>
                <a:spcPts val="0"/>
              </a:spcAft>
              <a:buClrTx/>
              <a:buSzPct val="90000"/>
              <a:buFont typeface="Arial" pitchFamily="34" charset="0"/>
              <a:buNone/>
              <a:tabLst/>
              <a:defRPr lang="en-US" sz="2000" b="0" kern="1200" cap="none" spc="-100" baseline="0" dirty="0">
                <a:ln w="3175">
                  <a:noFill/>
                </a:ln>
                <a:gradFill>
                  <a:gsLst>
                    <a:gs pos="5833">
                      <a:schemeClr val="tx1"/>
                    </a:gs>
                    <a:gs pos="18000">
                      <a:schemeClr val="tx1"/>
                    </a:gs>
                  </a:gsLst>
                  <a:lin ang="5400000" scaled="0"/>
                </a:gradFill>
                <a:effectLst/>
                <a:latin typeface="+mn-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dirty="0" smtClean="0">
                <a:gradFill>
                  <a:gsLst>
                    <a:gs pos="5833">
                      <a:srgbClr val="505050"/>
                    </a:gs>
                    <a:gs pos="18000">
                      <a:srgbClr val="505050"/>
                    </a:gs>
                  </a:gsLst>
                  <a:lin ang="5400000" scaled="0"/>
                </a:gradFill>
              </a:rPr>
              <a:t>SPC011</a:t>
            </a:r>
            <a:endParaRPr dirty="0">
              <a:gradFill>
                <a:gsLst>
                  <a:gs pos="5833">
                    <a:srgbClr val="505050"/>
                  </a:gs>
                  <a:gs pos="18000">
                    <a:srgbClr val="505050"/>
                  </a:gs>
                </a:gsLst>
                <a:lin ang="5400000" scaled="0"/>
              </a:gradFill>
            </a:endParaRPr>
          </a:p>
        </p:txBody>
      </p:sp>
    </p:spTree>
    <p:extLst>
      <p:ext uri="{BB962C8B-B14F-4D97-AF65-F5344CB8AC3E}">
        <p14:creationId xmlns:p14="http://schemas.microsoft.com/office/powerpoint/2010/main" val="36099295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49376"/>
          </a:xfrm>
        </p:spPr>
        <p:txBody>
          <a:bodyPr/>
          <a:lstStyle/>
          <a:p>
            <a:r>
              <a:rPr lang="fi-FI" dirty="0" smtClean="0"/>
              <a:t>Technical (environmental)</a:t>
            </a:r>
          </a:p>
          <a:p>
            <a:pPr lvl="1">
              <a:buFont typeface="Wingdings" panose="05000000000000000000" pitchFamily="2" charset="2"/>
              <a:buChar char="q"/>
            </a:pPr>
            <a:r>
              <a:rPr lang="fi-FI" dirty="0" smtClean="0"/>
              <a:t>Tools-based approach – for assessing key metrics</a:t>
            </a:r>
          </a:p>
          <a:p>
            <a:pPr lvl="2">
              <a:buFont typeface="Wingdings" panose="05000000000000000000" pitchFamily="2" charset="2"/>
              <a:buChar char="ü"/>
            </a:pPr>
            <a:r>
              <a:rPr lang="fi-FI" dirty="0" smtClean="0"/>
              <a:t>Size of environment (# of site collections, content databases, etc.)</a:t>
            </a:r>
          </a:p>
          <a:p>
            <a:pPr lvl="2">
              <a:buFont typeface="Wingdings" panose="05000000000000000000" pitchFamily="2" charset="2"/>
              <a:buChar char="ü"/>
            </a:pPr>
            <a:r>
              <a:rPr lang="fi-FI" dirty="0" smtClean="0"/>
              <a:t>Number of Farm solutions</a:t>
            </a:r>
          </a:p>
          <a:p>
            <a:pPr lvl="1"/>
            <a:r>
              <a:rPr lang="fi-FI" dirty="0" smtClean="0"/>
              <a:t>Goal: Quickly establish risk areas and potential areas of concern</a:t>
            </a:r>
          </a:p>
          <a:p>
            <a:pPr lvl="2"/>
            <a:r>
              <a:rPr lang="fi-FI" dirty="0" smtClean="0"/>
              <a:t>Example: Multi TB Content databases, unsupported customizations, etc.</a:t>
            </a:r>
          </a:p>
          <a:p>
            <a:pPr lvl="2"/>
            <a:endParaRPr lang="fi-FI" dirty="0" smtClean="0"/>
          </a:p>
          <a:p>
            <a:r>
              <a:rPr lang="fi-FI" dirty="0" smtClean="0"/>
              <a:t>Organizational</a:t>
            </a:r>
          </a:p>
          <a:p>
            <a:pPr lvl="1">
              <a:buFont typeface="Wingdings" panose="05000000000000000000" pitchFamily="2" charset="2"/>
              <a:buChar char="q"/>
            </a:pPr>
            <a:r>
              <a:rPr lang="fi-FI" dirty="0" smtClean="0"/>
              <a:t>Consultative approach with a structured, well-defined execution</a:t>
            </a:r>
          </a:p>
          <a:p>
            <a:pPr lvl="2">
              <a:buFont typeface="Wingdings" panose="05000000000000000000" pitchFamily="2" charset="2"/>
              <a:buChar char="ü"/>
            </a:pPr>
            <a:r>
              <a:rPr lang="fi-FI" dirty="0" smtClean="0"/>
              <a:t>External factors, interdependencies, capabilities, opportunities</a:t>
            </a:r>
          </a:p>
          <a:p>
            <a:pPr lvl="1"/>
            <a:r>
              <a:rPr lang="fi-FI" dirty="0" smtClean="0"/>
              <a:t>Goal: Thoroughly uncover tacit areas of concern and identify risks to execution of overall project </a:t>
            </a:r>
          </a:p>
          <a:p>
            <a:pPr lvl="2"/>
            <a:r>
              <a:rPr lang="fi-FI" dirty="0" smtClean="0"/>
              <a:t>Example: Unrealistic budgetary or timeline constraints, insufficient resources or skills, etc.</a:t>
            </a:r>
            <a:endParaRPr lang="fi-FI" dirty="0"/>
          </a:p>
          <a:p>
            <a:endParaRPr lang="fi-FI" dirty="0"/>
          </a:p>
        </p:txBody>
      </p:sp>
      <p:sp>
        <p:nvSpPr>
          <p:cNvPr id="3" name="Title 2"/>
          <p:cNvSpPr>
            <a:spLocks noGrp="1"/>
          </p:cNvSpPr>
          <p:nvPr>
            <p:ph type="title"/>
          </p:nvPr>
        </p:nvSpPr>
        <p:spPr/>
        <p:txBody>
          <a:bodyPr/>
          <a:lstStyle/>
          <a:p>
            <a:r>
              <a:rPr lang="fi-FI" dirty="0" smtClean="0"/>
              <a:t>How to Discovery &amp; Analyze Risks</a:t>
            </a:r>
            <a:endParaRPr lang="fi-FI" dirty="0"/>
          </a:p>
        </p:txBody>
      </p:sp>
    </p:spTree>
    <p:extLst>
      <p:ext uri="{BB962C8B-B14F-4D97-AF65-F5344CB8AC3E}">
        <p14:creationId xmlns:p14="http://schemas.microsoft.com/office/powerpoint/2010/main" val="192072104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Assessing your readiness</a:t>
            </a:r>
            <a:endParaRPr lang="en-US" dirty="0"/>
          </a:p>
        </p:txBody>
      </p:sp>
      <p:sp>
        <p:nvSpPr>
          <p:cNvPr id="5" name="Text Placeholder 4"/>
          <p:cNvSpPr>
            <a:spLocks noGrp="1"/>
          </p:cNvSpPr>
          <p:nvPr>
            <p:ph type="body" sz="quarter" idx="12"/>
          </p:nvPr>
        </p:nvSpPr>
        <p:spPr/>
        <p:txBody>
          <a:bodyPr/>
          <a:lstStyle/>
          <a:p>
            <a:r>
              <a:rPr lang="en-US" dirty="0" smtClean="0"/>
              <a:t>Kimmo Forss</a:t>
            </a:r>
            <a:endParaRPr lang="en-US" dirty="0"/>
          </a:p>
        </p:txBody>
      </p:sp>
    </p:spTree>
    <p:extLst>
      <p:ext uri="{BB962C8B-B14F-4D97-AF65-F5344CB8AC3E}">
        <p14:creationId xmlns:p14="http://schemas.microsoft.com/office/powerpoint/2010/main" val="891020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i-FI" dirty="0" smtClean="0"/>
              <a:t>Understanding the Questions Approach</a:t>
            </a:r>
            <a:endParaRPr lang="fi-FI" dirty="0"/>
          </a:p>
        </p:txBody>
      </p:sp>
      <p:pic>
        <p:nvPicPr>
          <p:cNvPr id="5" name="Picture 4"/>
          <p:cNvPicPr>
            <a:picLocks noChangeAspect="1"/>
          </p:cNvPicPr>
          <p:nvPr/>
        </p:nvPicPr>
        <p:blipFill>
          <a:blip r:embed="rId2"/>
          <a:stretch>
            <a:fillRect/>
          </a:stretch>
        </p:blipFill>
        <p:spPr>
          <a:xfrm>
            <a:off x="923356" y="2075428"/>
            <a:ext cx="10216719" cy="4446170"/>
          </a:xfrm>
          <a:prstGeom prst="rect">
            <a:avLst/>
          </a:prstGeom>
        </p:spPr>
      </p:pic>
    </p:spTree>
    <p:extLst>
      <p:ext uri="{BB962C8B-B14F-4D97-AF65-F5344CB8AC3E}">
        <p14:creationId xmlns:p14="http://schemas.microsoft.com/office/powerpoint/2010/main" val="268047852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4530471"/>
          </a:xfrm>
        </p:spPr>
        <p:txBody>
          <a:bodyPr/>
          <a:lstStyle/>
          <a:p>
            <a:r>
              <a:rPr lang="en-US" dirty="0"/>
              <a:t>Site governance</a:t>
            </a:r>
          </a:p>
          <a:p>
            <a:pPr lvl="1"/>
            <a:r>
              <a:rPr lang="en-US" dirty="0" smtClean="0"/>
              <a:t>Lifecycle management</a:t>
            </a:r>
          </a:p>
          <a:p>
            <a:pPr lvl="1"/>
            <a:r>
              <a:rPr lang="en-US" dirty="0" smtClean="0"/>
              <a:t>Metadata management</a:t>
            </a:r>
          </a:p>
          <a:p>
            <a:r>
              <a:rPr lang="en-US" dirty="0" smtClean="0"/>
              <a:t>Customization governance</a:t>
            </a:r>
          </a:p>
          <a:p>
            <a:pPr lvl="1"/>
            <a:r>
              <a:rPr lang="en-US" dirty="0" smtClean="0"/>
              <a:t>Customization request authorization</a:t>
            </a:r>
          </a:p>
          <a:p>
            <a:pPr lvl="1"/>
            <a:r>
              <a:rPr lang="en-US" dirty="0" smtClean="0"/>
              <a:t>IP ownership and source code</a:t>
            </a:r>
          </a:p>
          <a:p>
            <a:r>
              <a:rPr lang="en-US" dirty="0" smtClean="0"/>
              <a:t>Project management</a:t>
            </a:r>
          </a:p>
          <a:p>
            <a:pPr lvl="1"/>
            <a:r>
              <a:rPr lang="en-US" dirty="0" smtClean="0"/>
              <a:t>Assign a full time project manager – preferably internal</a:t>
            </a:r>
          </a:p>
          <a:p>
            <a:pPr lvl="1"/>
            <a:r>
              <a:rPr lang="en-US" dirty="0" smtClean="0"/>
              <a:t>Establish success factors early (and revisit them continuously)</a:t>
            </a:r>
          </a:p>
        </p:txBody>
      </p:sp>
      <p:sp>
        <p:nvSpPr>
          <p:cNvPr id="2" name="Title 1"/>
          <p:cNvSpPr>
            <a:spLocks noGrp="1"/>
          </p:cNvSpPr>
          <p:nvPr>
            <p:ph type="title"/>
          </p:nvPr>
        </p:nvSpPr>
        <p:spPr/>
        <p:txBody>
          <a:bodyPr/>
          <a:lstStyle/>
          <a:p>
            <a:r>
              <a:rPr lang="en-US" dirty="0" smtClean="0"/>
              <a:t>General Recommendations</a:t>
            </a:r>
            <a:endParaRPr lang="en-US" dirty="0"/>
          </a:p>
        </p:txBody>
      </p:sp>
      <p:sp>
        <p:nvSpPr>
          <p:cNvPr id="4" name="Freeform 18"/>
          <p:cNvSpPr>
            <a:spLocks noEditPoints="1"/>
          </p:cNvSpPr>
          <p:nvPr/>
        </p:nvSpPr>
        <p:spPr bwMode="black">
          <a:xfrm>
            <a:off x="8378477" y="1337022"/>
            <a:ext cx="1224136" cy="1512168"/>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FFFFFF"/>
              </a:solidFill>
            </a:endParaRPr>
          </a:p>
        </p:txBody>
      </p:sp>
    </p:spTree>
    <p:extLst>
      <p:ext uri="{BB962C8B-B14F-4D97-AF65-F5344CB8AC3E}">
        <p14:creationId xmlns:p14="http://schemas.microsoft.com/office/powerpoint/2010/main" val="364753445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7887815" cy="2499146"/>
          </a:xfrm>
        </p:spPr>
        <p:txBody>
          <a:bodyPr/>
          <a:lstStyle/>
          <a:p>
            <a:r>
              <a:rPr lang="en-US" dirty="0" smtClean="0"/>
              <a:t>Outsourcing specifics</a:t>
            </a:r>
          </a:p>
          <a:p>
            <a:pPr lvl="1"/>
            <a:r>
              <a:rPr lang="en-US" dirty="0" smtClean="0"/>
              <a:t>Does the contract:</a:t>
            </a:r>
          </a:p>
          <a:p>
            <a:pPr lvl="2">
              <a:buFont typeface="Wingdings" panose="05000000000000000000" pitchFamily="2" charset="2"/>
              <a:buChar char="q"/>
            </a:pPr>
            <a:r>
              <a:rPr lang="en-US" dirty="0" smtClean="0"/>
              <a:t>Specify details about upgrade ownership and timelines</a:t>
            </a:r>
          </a:p>
          <a:p>
            <a:pPr lvl="2">
              <a:buFont typeface="Wingdings" panose="05000000000000000000" pitchFamily="2" charset="2"/>
              <a:buChar char="q"/>
            </a:pPr>
            <a:r>
              <a:rPr lang="en-US" dirty="0" smtClean="0"/>
              <a:t>Provide customer access to the physical environment</a:t>
            </a:r>
          </a:p>
          <a:p>
            <a:pPr lvl="2">
              <a:buFont typeface="Wingdings" panose="05000000000000000000" pitchFamily="2" charset="2"/>
              <a:buChar char="q"/>
            </a:pPr>
            <a:r>
              <a:rPr lang="en-US" dirty="0" smtClean="0"/>
              <a:t>Assume outsourcer expertise on current and future versions</a:t>
            </a:r>
          </a:p>
          <a:p>
            <a:pPr lvl="2">
              <a:buFont typeface="Wingdings" panose="05000000000000000000" pitchFamily="2" charset="2"/>
              <a:buChar char="q"/>
            </a:pPr>
            <a:endParaRPr lang="en-US" dirty="0" smtClean="0"/>
          </a:p>
        </p:txBody>
      </p:sp>
      <p:sp>
        <p:nvSpPr>
          <p:cNvPr id="2" name="Title 1"/>
          <p:cNvSpPr>
            <a:spLocks noGrp="1"/>
          </p:cNvSpPr>
          <p:nvPr>
            <p:ph type="title"/>
          </p:nvPr>
        </p:nvSpPr>
        <p:spPr/>
        <p:txBody>
          <a:bodyPr/>
          <a:lstStyle/>
          <a:p>
            <a:r>
              <a:rPr lang="en-US" dirty="0" smtClean="0"/>
              <a:t>General Recommendations</a:t>
            </a:r>
            <a:endParaRPr lang="en-US" dirty="0"/>
          </a:p>
        </p:txBody>
      </p:sp>
      <p:sp>
        <p:nvSpPr>
          <p:cNvPr id="4" name="Freeform 18"/>
          <p:cNvSpPr>
            <a:spLocks noEditPoints="1"/>
          </p:cNvSpPr>
          <p:nvPr/>
        </p:nvSpPr>
        <p:spPr bwMode="black">
          <a:xfrm>
            <a:off x="8378477" y="1337022"/>
            <a:ext cx="1224136" cy="1512168"/>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FFFFFF"/>
              </a:solidFill>
            </a:endParaRPr>
          </a:p>
        </p:txBody>
      </p:sp>
    </p:spTree>
    <p:extLst>
      <p:ext uri="{BB962C8B-B14F-4D97-AF65-F5344CB8AC3E}">
        <p14:creationId xmlns:p14="http://schemas.microsoft.com/office/powerpoint/2010/main" val="169899132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3447098"/>
          </a:xfrm>
        </p:spPr>
        <p:txBody>
          <a:bodyPr/>
          <a:lstStyle/>
          <a:p>
            <a:r>
              <a:rPr lang="en-US" dirty="0" smtClean="0"/>
              <a:t>Upgrade Challenges and Considerations</a:t>
            </a:r>
          </a:p>
          <a:p>
            <a:r>
              <a:rPr lang="en-US" dirty="0" smtClean="0"/>
              <a:t>Upgrade and Migration Strategies</a:t>
            </a:r>
          </a:p>
          <a:p>
            <a:r>
              <a:rPr lang="en-US" dirty="0" smtClean="0"/>
              <a:t>Technical Aspects</a:t>
            </a:r>
          </a:p>
          <a:p>
            <a:r>
              <a:rPr lang="en-US" dirty="0" smtClean="0"/>
              <a:t>Organizational Aspects</a:t>
            </a:r>
          </a:p>
          <a:p>
            <a:r>
              <a:rPr lang="en-US" dirty="0" smtClean="0"/>
              <a:t>General Recommendations</a:t>
            </a:r>
            <a:endParaRPr lang="en-US" dirty="0"/>
          </a:p>
        </p:txBody>
      </p:sp>
      <p:sp>
        <p:nvSpPr>
          <p:cNvPr id="2" name="Title 1"/>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307210978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l="50005"/>
          <a:stretch/>
        </p:blipFill>
        <p:spPr bwMode="ltGray">
          <a:xfrm>
            <a:off x="9418185" y="1213173"/>
            <a:ext cx="2720741" cy="5439909"/>
          </a:xfrm>
          <a:prstGeom prst="rect">
            <a:avLst/>
          </a:prstGeom>
        </p:spPr>
      </p:pic>
      <p:sp>
        <p:nvSpPr>
          <p:cNvPr id="17" name="Title 16"/>
          <p:cNvSpPr>
            <a:spLocks noGrp="1"/>
          </p:cNvSpPr>
          <p:nvPr>
            <p:ph type="title"/>
          </p:nvPr>
        </p:nvSpPr>
        <p:spPr/>
        <p:txBody>
          <a:bodyPr/>
          <a:lstStyle/>
          <a:p>
            <a:r>
              <a:rPr lang="en-US" dirty="0" smtClean="0"/>
              <a:t>Related Sessions @ SPC</a:t>
            </a:r>
            <a:endParaRPr lang="en-US" dirty="0"/>
          </a:p>
        </p:txBody>
      </p:sp>
      <p:sp>
        <p:nvSpPr>
          <p:cNvPr id="20" name="Rectangle 19"/>
          <p:cNvSpPr/>
          <p:nvPr/>
        </p:nvSpPr>
        <p:spPr bwMode="auto">
          <a:xfrm>
            <a:off x="267084" y="1297896"/>
            <a:ext cx="9096990"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Mon 2:00pm – SPC211 – SharePoint 2013 Upgrade Overview</a:t>
            </a:r>
            <a:endParaRPr lang="en-US" dirty="0">
              <a:solidFill>
                <a:srgbClr val="505050"/>
              </a:solidFill>
            </a:endParaRPr>
          </a:p>
        </p:txBody>
      </p:sp>
      <p:sp>
        <p:nvSpPr>
          <p:cNvPr id="36" name="Rectangle 35"/>
          <p:cNvSpPr/>
          <p:nvPr/>
        </p:nvSpPr>
        <p:spPr bwMode="auto">
          <a:xfrm>
            <a:off x="267086" y="2325950"/>
            <a:ext cx="9096987"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Wed 9:00am- SPC210 – SharePoint 2013 Upgrade Deep Dive</a:t>
            </a:r>
            <a:endParaRPr lang="en-US" dirty="0">
              <a:solidFill>
                <a:srgbClr val="505050"/>
              </a:solidFill>
            </a:endParaRPr>
          </a:p>
        </p:txBody>
      </p:sp>
      <p:sp>
        <p:nvSpPr>
          <p:cNvPr id="10" name="Rectangle 9"/>
          <p:cNvSpPr/>
          <p:nvPr/>
        </p:nvSpPr>
        <p:spPr bwMode="auto">
          <a:xfrm>
            <a:off x="267086" y="3735093"/>
            <a:ext cx="9096987"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a:solidFill>
                  <a:srgbClr val="FFFFFF"/>
                </a:solidFill>
              </a:rPr>
              <a:t>Wed </a:t>
            </a:r>
            <a:r>
              <a:rPr lang="en-US" dirty="0" smtClean="0">
                <a:solidFill>
                  <a:srgbClr val="FFFFFF"/>
                </a:solidFill>
              </a:rPr>
              <a:t>10:30am </a:t>
            </a:r>
            <a:r>
              <a:rPr lang="en-US" dirty="0">
                <a:solidFill>
                  <a:srgbClr val="FFFFFF"/>
                </a:solidFill>
              </a:rPr>
              <a:t>– </a:t>
            </a:r>
            <a:r>
              <a:rPr lang="en-US" dirty="0" smtClean="0">
                <a:solidFill>
                  <a:srgbClr val="FFFFFF"/>
                </a:solidFill>
              </a:rPr>
              <a:t>SPC152 </a:t>
            </a:r>
            <a:r>
              <a:rPr lang="en-US" dirty="0">
                <a:solidFill>
                  <a:srgbClr val="FFFFFF"/>
                </a:solidFill>
              </a:rPr>
              <a:t>- Migrating to SharePoint Online in Office 365 - Strategy and Best </a:t>
            </a:r>
            <a:r>
              <a:rPr lang="en-US" dirty="0" smtClean="0">
                <a:solidFill>
                  <a:srgbClr val="FFFFFF"/>
                </a:solidFill>
              </a:rPr>
              <a:t>Practices</a:t>
            </a:r>
            <a:endParaRPr lang="en-US" dirty="0">
              <a:solidFill>
                <a:srgbClr val="505050"/>
              </a:solidFill>
            </a:endParaRPr>
          </a:p>
        </p:txBody>
      </p:sp>
      <p:sp>
        <p:nvSpPr>
          <p:cNvPr id="11" name="Rectangle 10"/>
          <p:cNvSpPr/>
          <p:nvPr/>
        </p:nvSpPr>
        <p:spPr bwMode="auto">
          <a:xfrm>
            <a:off x="267084" y="4716937"/>
            <a:ext cx="9096990"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Wed </a:t>
            </a:r>
            <a:r>
              <a:rPr lang="en-US" dirty="0">
                <a:solidFill>
                  <a:srgbClr val="FFFFFF"/>
                </a:solidFill>
              </a:rPr>
              <a:t>1:45pm - SPC161 - Office 365 Deployment and Migration </a:t>
            </a:r>
            <a:endParaRPr lang="en-US" dirty="0">
              <a:solidFill>
                <a:srgbClr val="505050"/>
              </a:solidFill>
            </a:endParaRPr>
          </a:p>
          <a:p>
            <a:pPr fontAlgn="b">
              <a:spcAft>
                <a:spcPts val="400"/>
              </a:spcAft>
            </a:pPr>
            <a:r>
              <a:rPr lang="en-US" dirty="0">
                <a:solidFill>
                  <a:srgbClr val="FFFFFF"/>
                </a:solidFill>
              </a:rPr>
              <a:t/>
            </a:r>
            <a:br>
              <a:rPr lang="en-US" dirty="0">
                <a:solidFill>
                  <a:srgbClr val="FFFFFF"/>
                </a:solidFill>
              </a:rPr>
            </a:br>
            <a:endParaRPr lang="en-US" dirty="0">
              <a:solidFill>
                <a:srgbClr val="505050"/>
              </a:solidFill>
            </a:endParaRPr>
          </a:p>
        </p:txBody>
      </p:sp>
    </p:spTree>
    <p:extLst>
      <p:ext uri="{BB962C8B-B14F-4D97-AF65-F5344CB8AC3E}">
        <p14:creationId xmlns:p14="http://schemas.microsoft.com/office/powerpoint/2010/main" val="2625968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Font typeface="Arial" pitchFamily="34" charset="0"/>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853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3447098"/>
          </a:xfrm>
        </p:spPr>
        <p:txBody>
          <a:bodyPr/>
          <a:lstStyle/>
          <a:p>
            <a:r>
              <a:rPr lang="en-US" dirty="0" smtClean="0"/>
              <a:t>Upgrade Challenges and Considerations</a:t>
            </a:r>
          </a:p>
          <a:p>
            <a:r>
              <a:rPr lang="en-US" dirty="0" smtClean="0"/>
              <a:t>Upgrade and Migration Strategies</a:t>
            </a:r>
          </a:p>
          <a:p>
            <a:r>
              <a:rPr lang="en-US" dirty="0" smtClean="0"/>
              <a:t>Technical Aspects</a:t>
            </a:r>
          </a:p>
          <a:p>
            <a:r>
              <a:rPr lang="en-US" dirty="0" smtClean="0"/>
              <a:t>Organizational Aspects</a:t>
            </a:r>
          </a:p>
          <a:p>
            <a:r>
              <a:rPr lang="en-US" dirty="0" smtClean="0"/>
              <a:t>General Recommendations</a:t>
            </a:r>
            <a:endParaRPr lang="en-US" dirty="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328890492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normAutofit fontScale="90000"/>
          </a:bodyPr>
          <a:lstStyle/>
          <a:p>
            <a:r>
              <a:rPr lang="en-US" dirty="0" smtClean="0"/>
              <a:t>Three-part “series” on Upgrading and Migrating</a:t>
            </a:r>
            <a:endParaRPr lang="en-US" dirty="0"/>
          </a:p>
        </p:txBody>
      </p:sp>
      <p:sp>
        <p:nvSpPr>
          <p:cNvPr id="19" name="Rectangle 18"/>
          <p:cNvSpPr/>
          <p:nvPr/>
        </p:nvSpPr>
        <p:spPr bwMode="auto">
          <a:xfrm>
            <a:off x="267086" y="3331787"/>
            <a:ext cx="9096987"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a:solidFill>
                  <a:srgbClr val="FFFFFF"/>
                </a:solidFill>
              </a:rPr>
              <a:t>Wed </a:t>
            </a:r>
            <a:r>
              <a:rPr lang="en-US" dirty="0" smtClean="0">
                <a:solidFill>
                  <a:srgbClr val="FFFFFF"/>
                </a:solidFill>
              </a:rPr>
              <a:t>10:30am </a:t>
            </a:r>
            <a:r>
              <a:rPr lang="en-US" dirty="0">
                <a:solidFill>
                  <a:srgbClr val="FFFFFF"/>
                </a:solidFill>
              </a:rPr>
              <a:t>– </a:t>
            </a:r>
            <a:r>
              <a:rPr lang="en-US" dirty="0" smtClean="0">
                <a:solidFill>
                  <a:srgbClr val="FFFFFF"/>
                </a:solidFill>
              </a:rPr>
              <a:t>SPC152 </a:t>
            </a:r>
            <a:r>
              <a:rPr lang="en-US" dirty="0">
                <a:solidFill>
                  <a:srgbClr val="FFFFFF"/>
                </a:solidFill>
              </a:rPr>
              <a:t>- Migrating to SharePoint Online in Office 365 - Strategy and Best </a:t>
            </a:r>
            <a:r>
              <a:rPr lang="en-US" dirty="0" smtClean="0">
                <a:solidFill>
                  <a:srgbClr val="FFFFFF"/>
                </a:solidFill>
              </a:rPr>
              <a:t>Practices</a:t>
            </a:r>
            <a:endParaRPr lang="en-US" dirty="0">
              <a:solidFill>
                <a:srgbClr val="505050"/>
              </a:solidFill>
            </a:endParaRPr>
          </a:p>
        </p:txBody>
      </p:sp>
      <p:sp>
        <p:nvSpPr>
          <p:cNvPr id="33" name="Rectangle 32"/>
          <p:cNvSpPr/>
          <p:nvPr/>
        </p:nvSpPr>
        <p:spPr bwMode="auto">
          <a:xfrm>
            <a:off x="267084" y="4313631"/>
            <a:ext cx="9096990"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Wed </a:t>
            </a:r>
            <a:r>
              <a:rPr lang="en-US" dirty="0">
                <a:solidFill>
                  <a:srgbClr val="FFFFFF"/>
                </a:solidFill>
              </a:rPr>
              <a:t>1:45pm - SPC161 - Office 365 Deployment and Migration </a:t>
            </a:r>
            <a:endParaRPr lang="en-US" dirty="0">
              <a:solidFill>
                <a:srgbClr val="505050"/>
              </a:solidFill>
            </a:endParaRPr>
          </a:p>
          <a:p>
            <a:pPr fontAlgn="b">
              <a:spcAft>
                <a:spcPts val="400"/>
              </a:spcAft>
            </a:pPr>
            <a:r>
              <a:rPr lang="en-US" dirty="0">
                <a:solidFill>
                  <a:srgbClr val="FFFFFF"/>
                </a:solidFill>
              </a:rPr>
              <a:t/>
            </a:r>
            <a:br>
              <a:rPr lang="en-US" dirty="0">
                <a:solidFill>
                  <a:srgbClr val="FFFFFF"/>
                </a:solidFill>
              </a:rPr>
            </a:br>
            <a:endParaRPr lang="en-US" dirty="0">
              <a:solidFill>
                <a:srgbClr val="505050"/>
              </a:solidFill>
            </a:endParaRPr>
          </a:p>
        </p:txBody>
      </p:sp>
      <p:sp>
        <p:nvSpPr>
          <p:cNvPr id="36" name="Rectangle 35"/>
          <p:cNvSpPr/>
          <p:nvPr/>
        </p:nvSpPr>
        <p:spPr bwMode="auto">
          <a:xfrm>
            <a:off x="267086" y="2325950"/>
            <a:ext cx="9096987"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a:solidFill>
                  <a:srgbClr val="FFFFFF"/>
                </a:solidFill>
              </a:rPr>
              <a:t>Tue </a:t>
            </a:r>
            <a:r>
              <a:rPr lang="en-US" dirty="0" smtClean="0">
                <a:solidFill>
                  <a:srgbClr val="FFFFFF"/>
                </a:solidFill>
              </a:rPr>
              <a:t>1:45pm  </a:t>
            </a:r>
            <a:r>
              <a:rPr lang="en-US" dirty="0">
                <a:solidFill>
                  <a:srgbClr val="FFFFFF"/>
                </a:solidFill>
              </a:rPr>
              <a:t>- </a:t>
            </a:r>
            <a:r>
              <a:rPr lang="en-US" dirty="0" smtClean="0">
                <a:solidFill>
                  <a:srgbClr val="FFFFFF"/>
                </a:solidFill>
              </a:rPr>
              <a:t>SPC011 – Assessing customer Environments</a:t>
            </a:r>
            <a:endParaRPr lang="en-US" dirty="0">
              <a:solidFill>
                <a:srgbClr val="505050"/>
              </a:solidFill>
            </a:endParaRPr>
          </a:p>
        </p:txBody>
      </p:sp>
    </p:spTree>
    <p:extLst>
      <p:ext uri="{BB962C8B-B14F-4D97-AF65-F5344CB8AC3E}">
        <p14:creationId xmlns:p14="http://schemas.microsoft.com/office/powerpoint/2010/main" val="3036810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Upgrade Technical Series</a:t>
            </a:r>
            <a:endParaRPr lang="en-US" dirty="0"/>
          </a:p>
        </p:txBody>
      </p:sp>
      <p:sp>
        <p:nvSpPr>
          <p:cNvPr id="4" name="Rectangle 3"/>
          <p:cNvSpPr/>
          <p:nvPr/>
        </p:nvSpPr>
        <p:spPr bwMode="auto">
          <a:xfrm>
            <a:off x="267084" y="1769070"/>
            <a:ext cx="9096990"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Mon 2:00pm – SPC211 – SharePoint 2013 Upgrade Overview</a:t>
            </a:r>
            <a:endParaRPr lang="en-US" dirty="0">
              <a:solidFill>
                <a:srgbClr val="505050"/>
              </a:solidFill>
            </a:endParaRPr>
          </a:p>
        </p:txBody>
      </p:sp>
      <p:sp>
        <p:nvSpPr>
          <p:cNvPr id="5" name="Rectangle 4"/>
          <p:cNvSpPr/>
          <p:nvPr/>
        </p:nvSpPr>
        <p:spPr bwMode="auto">
          <a:xfrm>
            <a:off x="267086" y="2797124"/>
            <a:ext cx="9096987" cy="86855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30" tIns="146283" rIns="186530" bIns="146283" numCol="1" spcCol="0" rtlCol="0" fromWordArt="0" anchor="t" anchorCtr="0" forceAA="0" compatLnSpc="1">
            <a:prstTxWarp prst="textNoShape">
              <a:avLst/>
            </a:prstTxWarp>
            <a:noAutofit/>
          </a:bodyPr>
          <a:lstStyle/>
          <a:p>
            <a:pPr fontAlgn="b">
              <a:spcAft>
                <a:spcPts val="400"/>
              </a:spcAft>
            </a:pPr>
            <a:r>
              <a:rPr lang="en-US" dirty="0" smtClean="0">
                <a:solidFill>
                  <a:srgbClr val="FFFFFF"/>
                </a:solidFill>
              </a:rPr>
              <a:t>Wed 9:00am- SPC210 – SharePoint 2013 Upgrade Deep Dive</a:t>
            </a:r>
            <a:endParaRPr lang="en-US" dirty="0">
              <a:solidFill>
                <a:srgbClr val="505050"/>
              </a:solidFill>
            </a:endParaRPr>
          </a:p>
        </p:txBody>
      </p:sp>
    </p:spTree>
    <p:extLst>
      <p:ext uri="{BB962C8B-B14F-4D97-AF65-F5344CB8AC3E}">
        <p14:creationId xmlns:p14="http://schemas.microsoft.com/office/powerpoint/2010/main" val="225732542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&amp; Considerations…</a:t>
            </a:r>
            <a:endParaRPr lang="en-US" dirty="0"/>
          </a:p>
        </p:txBody>
      </p:sp>
      <p:sp>
        <p:nvSpPr>
          <p:cNvPr id="3" name="Content Placeholder 2"/>
          <p:cNvSpPr>
            <a:spLocks noGrp="1"/>
          </p:cNvSpPr>
          <p:nvPr>
            <p:ph idx="4294967295"/>
          </p:nvPr>
        </p:nvSpPr>
        <p:spPr>
          <a:xfrm>
            <a:off x="2021522" y="1632056"/>
            <a:ext cx="8393430" cy="4001095"/>
          </a:xfrm>
          <a:prstGeom prst="rect">
            <a:avLst/>
          </a:prstGeom>
        </p:spPr>
        <p:txBody>
          <a:bodyPr/>
          <a:lstStyle/>
          <a:p>
            <a:r>
              <a:rPr lang="en-US" dirty="0" smtClean="0"/>
              <a:t>Should we upgrade...</a:t>
            </a:r>
          </a:p>
          <a:p>
            <a:r>
              <a:rPr lang="en-US" dirty="0" smtClean="0"/>
              <a:t>Can we upgrade…</a:t>
            </a:r>
          </a:p>
          <a:p>
            <a:r>
              <a:rPr lang="en-US" dirty="0" smtClean="0"/>
              <a:t>How should we upgrade…</a:t>
            </a:r>
          </a:p>
          <a:p>
            <a:r>
              <a:rPr lang="en-US" dirty="0" smtClean="0"/>
              <a:t>What is the ROI for doing this?</a:t>
            </a:r>
          </a:p>
          <a:p>
            <a:r>
              <a:rPr lang="en-US" dirty="0" smtClean="0"/>
              <a:t>What is the opportunity cost if we don’t?</a:t>
            </a:r>
            <a:endParaRPr lang="en-US" dirty="0"/>
          </a:p>
        </p:txBody>
      </p:sp>
      <p:sp>
        <p:nvSpPr>
          <p:cNvPr id="4" name="TextBox 3"/>
          <p:cNvSpPr txBox="1"/>
          <p:nvPr/>
        </p:nvSpPr>
        <p:spPr>
          <a:xfrm>
            <a:off x="7442373" y="5941763"/>
            <a:ext cx="3650604" cy="795859"/>
          </a:xfrm>
          <a:prstGeom prst="rect">
            <a:avLst/>
          </a:prstGeom>
          <a:noFill/>
        </p:spPr>
        <p:txBody>
          <a:bodyPr wrap="square" rtlCol="0">
            <a:spAutoFit/>
          </a:bodyPr>
          <a:lstStyle/>
          <a:p>
            <a:r>
              <a:rPr lang="en-US" sz="1836" dirty="0">
                <a:solidFill>
                  <a:srgbClr val="FFFFFF"/>
                </a:solidFill>
              </a:rPr>
              <a:t>Should I stay or should I </a:t>
            </a:r>
            <a:r>
              <a:rPr lang="en-US" sz="1836" dirty="0" smtClean="0">
                <a:solidFill>
                  <a:srgbClr val="FFFFFF"/>
                </a:solidFill>
              </a:rPr>
              <a:t>go</a:t>
            </a:r>
          </a:p>
          <a:p>
            <a:endParaRPr lang="en-US" sz="800" dirty="0">
              <a:solidFill>
                <a:srgbClr val="FFFFFF"/>
              </a:solidFill>
            </a:endParaRPr>
          </a:p>
          <a:p>
            <a:pPr algn="r"/>
            <a:r>
              <a:rPr lang="en-US" sz="1836" dirty="0">
                <a:solidFill>
                  <a:srgbClr val="FFFFFF"/>
                </a:solidFill>
              </a:rPr>
              <a:t> - the </a:t>
            </a:r>
            <a:r>
              <a:rPr lang="en-US" sz="1836" dirty="0" smtClean="0">
                <a:solidFill>
                  <a:srgbClr val="FFFFFF"/>
                </a:solidFill>
              </a:rPr>
              <a:t>Clash</a:t>
            </a:r>
            <a:endParaRPr lang="en-US" sz="1836" dirty="0">
              <a:solidFill>
                <a:srgbClr val="FFFFFF"/>
              </a:solidFill>
            </a:endParaRPr>
          </a:p>
        </p:txBody>
      </p:sp>
      <p:sp>
        <p:nvSpPr>
          <p:cNvPr id="5" name="Freeform 125"/>
          <p:cNvSpPr>
            <a:spLocks noEditPoints="1"/>
          </p:cNvSpPr>
          <p:nvPr/>
        </p:nvSpPr>
        <p:spPr bwMode="black">
          <a:xfrm>
            <a:off x="1312091" y="1913086"/>
            <a:ext cx="268829" cy="404825"/>
          </a:xfrm>
          <a:custGeom>
            <a:avLst/>
            <a:gdLst>
              <a:gd name="T0" fmla="*/ 2 w 51"/>
              <a:gd name="T1" fmla="*/ 16 h 77"/>
              <a:gd name="T2" fmla="*/ 7 w 51"/>
              <a:gd name="T3" fmla="*/ 8 h 77"/>
              <a:gd name="T4" fmla="*/ 15 w 51"/>
              <a:gd name="T5" fmla="*/ 2 h 77"/>
              <a:gd name="T6" fmla="*/ 25 w 51"/>
              <a:gd name="T7" fmla="*/ 0 h 77"/>
              <a:gd name="T8" fmla="*/ 37 w 51"/>
              <a:gd name="T9" fmla="*/ 2 h 77"/>
              <a:gd name="T10" fmla="*/ 45 w 51"/>
              <a:gd name="T11" fmla="*/ 7 h 77"/>
              <a:gd name="T12" fmla="*/ 50 w 51"/>
              <a:gd name="T13" fmla="*/ 14 h 77"/>
              <a:gd name="T14" fmla="*/ 51 w 51"/>
              <a:gd name="T15" fmla="*/ 20 h 77"/>
              <a:gd name="T16" fmla="*/ 50 w 51"/>
              <a:gd name="T17" fmla="*/ 29 h 77"/>
              <a:gd name="T18" fmla="*/ 46 w 51"/>
              <a:gd name="T19" fmla="*/ 34 h 77"/>
              <a:gd name="T20" fmla="*/ 42 w 51"/>
              <a:gd name="T21" fmla="*/ 38 h 77"/>
              <a:gd name="T22" fmla="*/ 38 w 51"/>
              <a:gd name="T23" fmla="*/ 41 h 77"/>
              <a:gd name="T24" fmla="*/ 34 w 51"/>
              <a:gd name="T25" fmla="*/ 45 h 77"/>
              <a:gd name="T26" fmla="*/ 32 w 51"/>
              <a:gd name="T27" fmla="*/ 50 h 77"/>
              <a:gd name="T28" fmla="*/ 32 w 51"/>
              <a:gd name="T29" fmla="*/ 54 h 77"/>
              <a:gd name="T30" fmla="*/ 18 w 51"/>
              <a:gd name="T31" fmla="*/ 54 h 77"/>
              <a:gd name="T32" fmla="*/ 18 w 51"/>
              <a:gd name="T33" fmla="*/ 49 h 77"/>
              <a:gd name="T34" fmla="*/ 20 w 51"/>
              <a:gd name="T35" fmla="*/ 42 h 77"/>
              <a:gd name="T36" fmla="*/ 23 w 51"/>
              <a:gd name="T37" fmla="*/ 37 h 77"/>
              <a:gd name="T38" fmla="*/ 27 w 51"/>
              <a:gd name="T39" fmla="*/ 33 h 77"/>
              <a:gd name="T40" fmla="*/ 31 w 51"/>
              <a:gd name="T41" fmla="*/ 30 h 77"/>
              <a:gd name="T42" fmla="*/ 34 w 51"/>
              <a:gd name="T43" fmla="*/ 27 h 77"/>
              <a:gd name="T44" fmla="*/ 35 w 51"/>
              <a:gd name="T45" fmla="*/ 22 h 77"/>
              <a:gd name="T46" fmla="*/ 32 w 51"/>
              <a:gd name="T47" fmla="*/ 15 h 77"/>
              <a:gd name="T48" fmla="*/ 26 w 51"/>
              <a:gd name="T49" fmla="*/ 13 h 77"/>
              <a:gd name="T50" fmla="*/ 21 w 51"/>
              <a:gd name="T51" fmla="*/ 14 h 77"/>
              <a:gd name="T52" fmla="*/ 18 w 51"/>
              <a:gd name="T53" fmla="*/ 17 h 77"/>
              <a:gd name="T54" fmla="*/ 16 w 51"/>
              <a:gd name="T55" fmla="*/ 21 h 77"/>
              <a:gd name="T56" fmla="*/ 15 w 51"/>
              <a:gd name="T57" fmla="*/ 26 h 77"/>
              <a:gd name="T58" fmla="*/ 0 w 51"/>
              <a:gd name="T59" fmla="*/ 26 h 77"/>
              <a:gd name="T60" fmla="*/ 2 w 51"/>
              <a:gd name="T61" fmla="*/ 16 h 77"/>
              <a:gd name="T62" fmla="*/ 33 w 51"/>
              <a:gd name="T63" fmla="*/ 68 h 77"/>
              <a:gd name="T64" fmla="*/ 25 w 51"/>
              <a:gd name="T65" fmla="*/ 60 h 77"/>
              <a:gd name="T66" fmla="*/ 17 w 51"/>
              <a:gd name="T67" fmla="*/ 68 h 77"/>
              <a:gd name="T68" fmla="*/ 25 w 51"/>
              <a:gd name="T69" fmla="*/ 77 h 77"/>
              <a:gd name="T70" fmla="*/ 33 w 51"/>
              <a:gd name="T71"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 h="77">
                <a:moveTo>
                  <a:pt x="2" y="16"/>
                </a:moveTo>
                <a:cubicBezTo>
                  <a:pt x="3" y="13"/>
                  <a:pt x="5" y="10"/>
                  <a:pt x="7" y="8"/>
                </a:cubicBezTo>
                <a:cubicBezTo>
                  <a:pt x="9" y="5"/>
                  <a:pt x="12" y="4"/>
                  <a:pt x="15" y="2"/>
                </a:cubicBezTo>
                <a:cubicBezTo>
                  <a:pt x="18" y="1"/>
                  <a:pt x="21" y="0"/>
                  <a:pt x="25" y="0"/>
                </a:cubicBezTo>
                <a:cubicBezTo>
                  <a:pt x="30" y="0"/>
                  <a:pt x="34" y="1"/>
                  <a:pt x="37" y="2"/>
                </a:cubicBezTo>
                <a:cubicBezTo>
                  <a:pt x="41" y="4"/>
                  <a:pt x="43" y="5"/>
                  <a:pt x="45" y="7"/>
                </a:cubicBezTo>
                <a:cubicBezTo>
                  <a:pt x="47" y="9"/>
                  <a:pt x="49" y="12"/>
                  <a:pt x="50" y="14"/>
                </a:cubicBezTo>
                <a:cubicBezTo>
                  <a:pt x="50" y="16"/>
                  <a:pt x="51" y="18"/>
                  <a:pt x="51" y="20"/>
                </a:cubicBezTo>
                <a:cubicBezTo>
                  <a:pt x="51" y="24"/>
                  <a:pt x="50" y="26"/>
                  <a:pt x="50" y="29"/>
                </a:cubicBezTo>
                <a:cubicBezTo>
                  <a:pt x="49" y="31"/>
                  <a:pt x="48" y="33"/>
                  <a:pt x="46" y="34"/>
                </a:cubicBezTo>
                <a:cubicBezTo>
                  <a:pt x="45" y="36"/>
                  <a:pt x="44" y="37"/>
                  <a:pt x="42" y="38"/>
                </a:cubicBezTo>
                <a:cubicBezTo>
                  <a:pt x="41" y="39"/>
                  <a:pt x="39" y="40"/>
                  <a:pt x="38" y="41"/>
                </a:cubicBezTo>
                <a:cubicBezTo>
                  <a:pt x="36" y="42"/>
                  <a:pt x="35" y="44"/>
                  <a:pt x="34" y="45"/>
                </a:cubicBezTo>
                <a:cubicBezTo>
                  <a:pt x="33" y="46"/>
                  <a:pt x="32" y="48"/>
                  <a:pt x="32" y="50"/>
                </a:cubicBezTo>
                <a:cubicBezTo>
                  <a:pt x="32" y="54"/>
                  <a:pt x="32" y="54"/>
                  <a:pt x="32" y="54"/>
                </a:cubicBezTo>
                <a:cubicBezTo>
                  <a:pt x="18" y="54"/>
                  <a:pt x="18" y="54"/>
                  <a:pt x="18" y="54"/>
                </a:cubicBezTo>
                <a:cubicBezTo>
                  <a:pt x="18" y="49"/>
                  <a:pt x="18" y="49"/>
                  <a:pt x="18" y="49"/>
                </a:cubicBezTo>
                <a:cubicBezTo>
                  <a:pt x="18" y="46"/>
                  <a:pt x="19" y="44"/>
                  <a:pt x="20" y="42"/>
                </a:cubicBezTo>
                <a:cubicBezTo>
                  <a:pt x="21" y="40"/>
                  <a:pt x="22" y="38"/>
                  <a:pt x="23" y="37"/>
                </a:cubicBezTo>
                <a:cubicBezTo>
                  <a:pt x="24" y="35"/>
                  <a:pt x="25" y="34"/>
                  <a:pt x="27" y="33"/>
                </a:cubicBezTo>
                <a:cubicBezTo>
                  <a:pt x="28" y="32"/>
                  <a:pt x="30" y="31"/>
                  <a:pt x="31" y="30"/>
                </a:cubicBezTo>
                <a:cubicBezTo>
                  <a:pt x="32" y="29"/>
                  <a:pt x="33" y="28"/>
                  <a:pt x="34" y="27"/>
                </a:cubicBezTo>
                <a:cubicBezTo>
                  <a:pt x="34" y="25"/>
                  <a:pt x="35" y="24"/>
                  <a:pt x="35" y="22"/>
                </a:cubicBezTo>
                <a:cubicBezTo>
                  <a:pt x="35" y="19"/>
                  <a:pt x="34" y="16"/>
                  <a:pt x="32" y="15"/>
                </a:cubicBezTo>
                <a:cubicBezTo>
                  <a:pt x="31" y="13"/>
                  <a:pt x="29" y="13"/>
                  <a:pt x="26" y="13"/>
                </a:cubicBezTo>
                <a:cubicBezTo>
                  <a:pt x="24" y="13"/>
                  <a:pt x="22" y="13"/>
                  <a:pt x="21" y="14"/>
                </a:cubicBezTo>
                <a:cubicBezTo>
                  <a:pt x="20" y="14"/>
                  <a:pt x="18" y="15"/>
                  <a:pt x="18" y="17"/>
                </a:cubicBezTo>
                <a:cubicBezTo>
                  <a:pt x="17" y="18"/>
                  <a:pt x="16" y="19"/>
                  <a:pt x="16" y="21"/>
                </a:cubicBezTo>
                <a:cubicBezTo>
                  <a:pt x="15" y="22"/>
                  <a:pt x="15" y="24"/>
                  <a:pt x="15" y="26"/>
                </a:cubicBezTo>
                <a:cubicBezTo>
                  <a:pt x="0" y="26"/>
                  <a:pt x="0" y="26"/>
                  <a:pt x="0" y="26"/>
                </a:cubicBezTo>
                <a:cubicBezTo>
                  <a:pt x="0" y="22"/>
                  <a:pt x="0" y="19"/>
                  <a:pt x="2" y="16"/>
                </a:cubicBezTo>
                <a:moveTo>
                  <a:pt x="33" y="68"/>
                </a:moveTo>
                <a:cubicBezTo>
                  <a:pt x="33" y="64"/>
                  <a:pt x="29" y="60"/>
                  <a:pt x="25" y="60"/>
                </a:cubicBezTo>
                <a:cubicBezTo>
                  <a:pt x="20" y="60"/>
                  <a:pt x="17" y="64"/>
                  <a:pt x="17" y="68"/>
                </a:cubicBezTo>
                <a:cubicBezTo>
                  <a:pt x="17" y="73"/>
                  <a:pt x="20" y="77"/>
                  <a:pt x="25" y="77"/>
                </a:cubicBezTo>
                <a:cubicBezTo>
                  <a:pt x="29" y="77"/>
                  <a:pt x="33" y="73"/>
                  <a:pt x="33" y="68"/>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6" name="Freeform 125"/>
          <p:cNvSpPr>
            <a:spLocks noEditPoints="1"/>
          </p:cNvSpPr>
          <p:nvPr/>
        </p:nvSpPr>
        <p:spPr bwMode="black">
          <a:xfrm>
            <a:off x="9458597" y="3857302"/>
            <a:ext cx="268829" cy="404825"/>
          </a:xfrm>
          <a:custGeom>
            <a:avLst/>
            <a:gdLst>
              <a:gd name="T0" fmla="*/ 2 w 51"/>
              <a:gd name="T1" fmla="*/ 16 h 77"/>
              <a:gd name="T2" fmla="*/ 7 w 51"/>
              <a:gd name="T3" fmla="*/ 8 h 77"/>
              <a:gd name="T4" fmla="*/ 15 w 51"/>
              <a:gd name="T5" fmla="*/ 2 h 77"/>
              <a:gd name="T6" fmla="*/ 25 w 51"/>
              <a:gd name="T7" fmla="*/ 0 h 77"/>
              <a:gd name="T8" fmla="*/ 37 w 51"/>
              <a:gd name="T9" fmla="*/ 2 h 77"/>
              <a:gd name="T10" fmla="*/ 45 w 51"/>
              <a:gd name="T11" fmla="*/ 7 h 77"/>
              <a:gd name="T12" fmla="*/ 50 w 51"/>
              <a:gd name="T13" fmla="*/ 14 h 77"/>
              <a:gd name="T14" fmla="*/ 51 w 51"/>
              <a:gd name="T15" fmla="*/ 20 h 77"/>
              <a:gd name="T16" fmla="*/ 50 w 51"/>
              <a:gd name="T17" fmla="*/ 29 h 77"/>
              <a:gd name="T18" fmla="*/ 46 w 51"/>
              <a:gd name="T19" fmla="*/ 34 h 77"/>
              <a:gd name="T20" fmla="*/ 42 w 51"/>
              <a:gd name="T21" fmla="*/ 38 h 77"/>
              <a:gd name="T22" fmla="*/ 38 w 51"/>
              <a:gd name="T23" fmla="*/ 41 h 77"/>
              <a:gd name="T24" fmla="*/ 34 w 51"/>
              <a:gd name="T25" fmla="*/ 45 h 77"/>
              <a:gd name="T26" fmla="*/ 32 w 51"/>
              <a:gd name="T27" fmla="*/ 50 h 77"/>
              <a:gd name="T28" fmla="*/ 32 w 51"/>
              <a:gd name="T29" fmla="*/ 54 h 77"/>
              <a:gd name="T30" fmla="*/ 18 w 51"/>
              <a:gd name="T31" fmla="*/ 54 h 77"/>
              <a:gd name="T32" fmla="*/ 18 w 51"/>
              <a:gd name="T33" fmla="*/ 49 h 77"/>
              <a:gd name="T34" fmla="*/ 20 w 51"/>
              <a:gd name="T35" fmla="*/ 42 h 77"/>
              <a:gd name="T36" fmla="*/ 23 w 51"/>
              <a:gd name="T37" fmla="*/ 37 h 77"/>
              <a:gd name="T38" fmla="*/ 27 w 51"/>
              <a:gd name="T39" fmla="*/ 33 h 77"/>
              <a:gd name="T40" fmla="*/ 31 w 51"/>
              <a:gd name="T41" fmla="*/ 30 h 77"/>
              <a:gd name="T42" fmla="*/ 34 w 51"/>
              <a:gd name="T43" fmla="*/ 27 h 77"/>
              <a:gd name="T44" fmla="*/ 35 w 51"/>
              <a:gd name="T45" fmla="*/ 22 h 77"/>
              <a:gd name="T46" fmla="*/ 32 w 51"/>
              <a:gd name="T47" fmla="*/ 15 h 77"/>
              <a:gd name="T48" fmla="*/ 26 w 51"/>
              <a:gd name="T49" fmla="*/ 13 h 77"/>
              <a:gd name="T50" fmla="*/ 21 w 51"/>
              <a:gd name="T51" fmla="*/ 14 h 77"/>
              <a:gd name="T52" fmla="*/ 18 w 51"/>
              <a:gd name="T53" fmla="*/ 17 h 77"/>
              <a:gd name="T54" fmla="*/ 16 w 51"/>
              <a:gd name="T55" fmla="*/ 21 h 77"/>
              <a:gd name="T56" fmla="*/ 15 w 51"/>
              <a:gd name="T57" fmla="*/ 26 h 77"/>
              <a:gd name="T58" fmla="*/ 0 w 51"/>
              <a:gd name="T59" fmla="*/ 26 h 77"/>
              <a:gd name="T60" fmla="*/ 2 w 51"/>
              <a:gd name="T61" fmla="*/ 16 h 77"/>
              <a:gd name="T62" fmla="*/ 33 w 51"/>
              <a:gd name="T63" fmla="*/ 68 h 77"/>
              <a:gd name="T64" fmla="*/ 25 w 51"/>
              <a:gd name="T65" fmla="*/ 60 h 77"/>
              <a:gd name="T66" fmla="*/ 17 w 51"/>
              <a:gd name="T67" fmla="*/ 68 h 77"/>
              <a:gd name="T68" fmla="*/ 25 w 51"/>
              <a:gd name="T69" fmla="*/ 77 h 77"/>
              <a:gd name="T70" fmla="*/ 33 w 51"/>
              <a:gd name="T71"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 h="77">
                <a:moveTo>
                  <a:pt x="2" y="16"/>
                </a:moveTo>
                <a:cubicBezTo>
                  <a:pt x="3" y="13"/>
                  <a:pt x="5" y="10"/>
                  <a:pt x="7" y="8"/>
                </a:cubicBezTo>
                <a:cubicBezTo>
                  <a:pt x="9" y="5"/>
                  <a:pt x="12" y="4"/>
                  <a:pt x="15" y="2"/>
                </a:cubicBezTo>
                <a:cubicBezTo>
                  <a:pt x="18" y="1"/>
                  <a:pt x="21" y="0"/>
                  <a:pt x="25" y="0"/>
                </a:cubicBezTo>
                <a:cubicBezTo>
                  <a:pt x="30" y="0"/>
                  <a:pt x="34" y="1"/>
                  <a:pt x="37" y="2"/>
                </a:cubicBezTo>
                <a:cubicBezTo>
                  <a:pt x="41" y="4"/>
                  <a:pt x="43" y="5"/>
                  <a:pt x="45" y="7"/>
                </a:cubicBezTo>
                <a:cubicBezTo>
                  <a:pt x="47" y="9"/>
                  <a:pt x="49" y="12"/>
                  <a:pt x="50" y="14"/>
                </a:cubicBezTo>
                <a:cubicBezTo>
                  <a:pt x="50" y="16"/>
                  <a:pt x="51" y="18"/>
                  <a:pt x="51" y="20"/>
                </a:cubicBezTo>
                <a:cubicBezTo>
                  <a:pt x="51" y="24"/>
                  <a:pt x="50" y="26"/>
                  <a:pt x="50" y="29"/>
                </a:cubicBezTo>
                <a:cubicBezTo>
                  <a:pt x="49" y="31"/>
                  <a:pt x="48" y="33"/>
                  <a:pt x="46" y="34"/>
                </a:cubicBezTo>
                <a:cubicBezTo>
                  <a:pt x="45" y="36"/>
                  <a:pt x="44" y="37"/>
                  <a:pt x="42" y="38"/>
                </a:cubicBezTo>
                <a:cubicBezTo>
                  <a:pt x="41" y="39"/>
                  <a:pt x="39" y="40"/>
                  <a:pt x="38" y="41"/>
                </a:cubicBezTo>
                <a:cubicBezTo>
                  <a:pt x="36" y="42"/>
                  <a:pt x="35" y="44"/>
                  <a:pt x="34" y="45"/>
                </a:cubicBezTo>
                <a:cubicBezTo>
                  <a:pt x="33" y="46"/>
                  <a:pt x="32" y="48"/>
                  <a:pt x="32" y="50"/>
                </a:cubicBezTo>
                <a:cubicBezTo>
                  <a:pt x="32" y="54"/>
                  <a:pt x="32" y="54"/>
                  <a:pt x="32" y="54"/>
                </a:cubicBezTo>
                <a:cubicBezTo>
                  <a:pt x="18" y="54"/>
                  <a:pt x="18" y="54"/>
                  <a:pt x="18" y="54"/>
                </a:cubicBezTo>
                <a:cubicBezTo>
                  <a:pt x="18" y="49"/>
                  <a:pt x="18" y="49"/>
                  <a:pt x="18" y="49"/>
                </a:cubicBezTo>
                <a:cubicBezTo>
                  <a:pt x="18" y="46"/>
                  <a:pt x="19" y="44"/>
                  <a:pt x="20" y="42"/>
                </a:cubicBezTo>
                <a:cubicBezTo>
                  <a:pt x="21" y="40"/>
                  <a:pt x="22" y="38"/>
                  <a:pt x="23" y="37"/>
                </a:cubicBezTo>
                <a:cubicBezTo>
                  <a:pt x="24" y="35"/>
                  <a:pt x="25" y="34"/>
                  <a:pt x="27" y="33"/>
                </a:cubicBezTo>
                <a:cubicBezTo>
                  <a:pt x="28" y="32"/>
                  <a:pt x="30" y="31"/>
                  <a:pt x="31" y="30"/>
                </a:cubicBezTo>
                <a:cubicBezTo>
                  <a:pt x="32" y="29"/>
                  <a:pt x="33" y="28"/>
                  <a:pt x="34" y="27"/>
                </a:cubicBezTo>
                <a:cubicBezTo>
                  <a:pt x="34" y="25"/>
                  <a:pt x="35" y="24"/>
                  <a:pt x="35" y="22"/>
                </a:cubicBezTo>
                <a:cubicBezTo>
                  <a:pt x="35" y="19"/>
                  <a:pt x="34" y="16"/>
                  <a:pt x="32" y="15"/>
                </a:cubicBezTo>
                <a:cubicBezTo>
                  <a:pt x="31" y="13"/>
                  <a:pt x="29" y="13"/>
                  <a:pt x="26" y="13"/>
                </a:cubicBezTo>
                <a:cubicBezTo>
                  <a:pt x="24" y="13"/>
                  <a:pt x="22" y="13"/>
                  <a:pt x="21" y="14"/>
                </a:cubicBezTo>
                <a:cubicBezTo>
                  <a:pt x="20" y="14"/>
                  <a:pt x="18" y="15"/>
                  <a:pt x="18" y="17"/>
                </a:cubicBezTo>
                <a:cubicBezTo>
                  <a:pt x="17" y="18"/>
                  <a:pt x="16" y="19"/>
                  <a:pt x="16" y="21"/>
                </a:cubicBezTo>
                <a:cubicBezTo>
                  <a:pt x="15" y="22"/>
                  <a:pt x="15" y="24"/>
                  <a:pt x="15" y="26"/>
                </a:cubicBezTo>
                <a:cubicBezTo>
                  <a:pt x="0" y="26"/>
                  <a:pt x="0" y="26"/>
                  <a:pt x="0" y="26"/>
                </a:cubicBezTo>
                <a:cubicBezTo>
                  <a:pt x="0" y="22"/>
                  <a:pt x="0" y="19"/>
                  <a:pt x="2" y="16"/>
                </a:cubicBezTo>
                <a:moveTo>
                  <a:pt x="33" y="68"/>
                </a:moveTo>
                <a:cubicBezTo>
                  <a:pt x="33" y="64"/>
                  <a:pt x="29" y="60"/>
                  <a:pt x="25" y="60"/>
                </a:cubicBezTo>
                <a:cubicBezTo>
                  <a:pt x="20" y="60"/>
                  <a:pt x="17" y="64"/>
                  <a:pt x="17" y="68"/>
                </a:cubicBezTo>
                <a:cubicBezTo>
                  <a:pt x="17" y="73"/>
                  <a:pt x="20" y="77"/>
                  <a:pt x="25" y="77"/>
                </a:cubicBezTo>
                <a:cubicBezTo>
                  <a:pt x="29" y="77"/>
                  <a:pt x="33" y="73"/>
                  <a:pt x="33" y="68"/>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7" name="Freeform 125"/>
          <p:cNvSpPr>
            <a:spLocks noEditPoints="1"/>
          </p:cNvSpPr>
          <p:nvPr/>
        </p:nvSpPr>
        <p:spPr bwMode="black">
          <a:xfrm>
            <a:off x="7010325" y="2417141"/>
            <a:ext cx="268829" cy="404825"/>
          </a:xfrm>
          <a:custGeom>
            <a:avLst/>
            <a:gdLst>
              <a:gd name="T0" fmla="*/ 2 w 51"/>
              <a:gd name="T1" fmla="*/ 16 h 77"/>
              <a:gd name="T2" fmla="*/ 7 w 51"/>
              <a:gd name="T3" fmla="*/ 8 h 77"/>
              <a:gd name="T4" fmla="*/ 15 w 51"/>
              <a:gd name="T5" fmla="*/ 2 h 77"/>
              <a:gd name="T6" fmla="*/ 25 w 51"/>
              <a:gd name="T7" fmla="*/ 0 h 77"/>
              <a:gd name="T8" fmla="*/ 37 w 51"/>
              <a:gd name="T9" fmla="*/ 2 h 77"/>
              <a:gd name="T10" fmla="*/ 45 w 51"/>
              <a:gd name="T11" fmla="*/ 7 h 77"/>
              <a:gd name="T12" fmla="*/ 50 w 51"/>
              <a:gd name="T13" fmla="*/ 14 h 77"/>
              <a:gd name="T14" fmla="*/ 51 w 51"/>
              <a:gd name="T15" fmla="*/ 20 h 77"/>
              <a:gd name="T16" fmla="*/ 50 w 51"/>
              <a:gd name="T17" fmla="*/ 29 h 77"/>
              <a:gd name="T18" fmla="*/ 46 w 51"/>
              <a:gd name="T19" fmla="*/ 34 h 77"/>
              <a:gd name="T20" fmla="*/ 42 w 51"/>
              <a:gd name="T21" fmla="*/ 38 h 77"/>
              <a:gd name="T22" fmla="*/ 38 w 51"/>
              <a:gd name="T23" fmla="*/ 41 h 77"/>
              <a:gd name="T24" fmla="*/ 34 w 51"/>
              <a:gd name="T25" fmla="*/ 45 h 77"/>
              <a:gd name="T26" fmla="*/ 32 w 51"/>
              <a:gd name="T27" fmla="*/ 50 h 77"/>
              <a:gd name="T28" fmla="*/ 32 w 51"/>
              <a:gd name="T29" fmla="*/ 54 h 77"/>
              <a:gd name="T30" fmla="*/ 18 w 51"/>
              <a:gd name="T31" fmla="*/ 54 h 77"/>
              <a:gd name="T32" fmla="*/ 18 w 51"/>
              <a:gd name="T33" fmla="*/ 49 h 77"/>
              <a:gd name="T34" fmla="*/ 20 w 51"/>
              <a:gd name="T35" fmla="*/ 42 h 77"/>
              <a:gd name="T36" fmla="*/ 23 w 51"/>
              <a:gd name="T37" fmla="*/ 37 h 77"/>
              <a:gd name="T38" fmla="*/ 27 w 51"/>
              <a:gd name="T39" fmla="*/ 33 h 77"/>
              <a:gd name="T40" fmla="*/ 31 w 51"/>
              <a:gd name="T41" fmla="*/ 30 h 77"/>
              <a:gd name="T42" fmla="*/ 34 w 51"/>
              <a:gd name="T43" fmla="*/ 27 h 77"/>
              <a:gd name="T44" fmla="*/ 35 w 51"/>
              <a:gd name="T45" fmla="*/ 22 h 77"/>
              <a:gd name="T46" fmla="*/ 32 w 51"/>
              <a:gd name="T47" fmla="*/ 15 h 77"/>
              <a:gd name="T48" fmla="*/ 26 w 51"/>
              <a:gd name="T49" fmla="*/ 13 h 77"/>
              <a:gd name="T50" fmla="*/ 21 w 51"/>
              <a:gd name="T51" fmla="*/ 14 h 77"/>
              <a:gd name="T52" fmla="*/ 18 w 51"/>
              <a:gd name="T53" fmla="*/ 17 h 77"/>
              <a:gd name="T54" fmla="*/ 16 w 51"/>
              <a:gd name="T55" fmla="*/ 21 h 77"/>
              <a:gd name="T56" fmla="*/ 15 w 51"/>
              <a:gd name="T57" fmla="*/ 26 h 77"/>
              <a:gd name="T58" fmla="*/ 0 w 51"/>
              <a:gd name="T59" fmla="*/ 26 h 77"/>
              <a:gd name="T60" fmla="*/ 2 w 51"/>
              <a:gd name="T61" fmla="*/ 16 h 77"/>
              <a:gd name="T62" fmla="*/ 33 w 51"/>
              <a:gd name="T63" fmla="*/ 68 h 77"/>
              <a:gd name="T64" fmla="*/ 25 w 51"/>
              <a:gd name="T65" fmla="*/ 60 h 77"/>
              <a:gd name="T66" fmla="*/ 17 w 51"/>
              <a:gd name="T67" fmla="*/ 68 h 77"/>
              <a:gd name="T68" fmla="*/ 25 w 51"/>
              <a:gd name="T69" fmla="*/ 77 h 77"/>
              <a:gd name="T70" fmla="*/ 33 w 51"/>
              <a:gd name="T71"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 h="77">
                <a:moveTo>
                  <a:pt x="2" y="16"/>
                </a:moveTo>
                <a:cubicBezTo>
                  <a:pt x="3" y="13"/>
                  <a:pt x="5" y="10"/>
                  <a:pt x="7" y="8"/>
                </a:cubicBezTo>
                <a:cubicBezTo>
                  <a:pt x="9" y="5"/>
                  <a:pt x="12" y="4"/>
                  <a:pt x="15" y="2"/>
                </a:cubicBezTo>
                <a:cubicBezTo>
                  <a:pt x="18" y="1"/>
                  <a:pt x="21" y="0"/>
                  <a:pt x="25" y="0"/>
                </a:cubicBezTo>
                <a:cubicBezTo>
                  <a:pt x="30" y="0"/>
                  <a:pt x="34" y="1"/>
                  <a:pt x="37" y="2"/>
                </a:cubicBezTo>
                <a:cubicBezTo>
                  <a:pt x="41" y="4"/>
                  <a:pt x="43" y="5"/>
                  <a:pt x="45" y="7"/>
                </a:cubicBezTo>
                <a:cubicBezTo>
                  <a:pt x="47" y="9"/>
                  <a:pt x="49" y="12"/>
                  <a:pt x="50" y="14"/>
                </a:cubicBezTo>
                <a:cubicBezTo>
                  <a:pt x="50" y="16"/>
                  <a:pt x="51" y="18"/>
                  <a:pt x="51" y="20"/>
                </a:cubicBezTo>
                <a:cubicBezTo>
                  <a:pt x="51" y="24"/>
                  <a:pt x="50" y="26"/>
                  <a:pt x="50" y="29"/>
                </a:cubicBezTo>
                <a:cubicBezTo>
                  <a:pt x="49" y="31"/>
                  <a:pt x="48" y="33"/>
                  <a:pt x="46" y="34"/>
                </a:cubicBezTo>
                <a:cubicBezTo>
                  <a:pt x="45" y="36"/>
                  <a:pt x="44" y="37"/>
                  <a:pt x="42" y="38"/>
                </a:cubicBezTo>
                <a:cubicBezTo>
                  <a:pt x="41" y="39"/>
                  <a:pt x="39" y="40"/>
                  <a:pt x="38" y="41"/>
                </a:cubicBezTo>
                <a:cubicBezTo>
                  <a:pt x="36" y="42"/>
                  <a:pt x="35" y="44"/>
                  <a:pt x="34" y="45"/>
                </a:cubicBezTo>
                <a:cubicBezTo>
                  <a:pt x="33" y="46"/>
                  <a:pt x="32" y="48"/>
                  <a:pt x="32" y="50"/>
                </a:cubicBezTo>
                <a:cubicBezTo>
                  <a:pt x="32" y="54"/>
                  <a:pt x="32" y="54"/>
                  <a:pt x="32" y="54"/>
                </a:cubicBezTo>
                <a:cubicBezTo>
                  <a:pt x="18" y="54"/>
                  <a:pt x="18" y="54"/>
                  <a:pt x="18" y="54"/>
                </a:cubicBezTo>
                <a:cubicBezTo>
                  <a:pt x="18" y="49"/>
                  <a:pt x="18" y="49"/>
                  <a:pt x="18" y="49"/>
                </a:cubicBezTo>
                <a:cubicBezTo>
                  <a:pt x="18" y="46"/>
                  <a:pt x="19" y="44"/>
                  <a:pt x="20" y="42"/>
                </a:cubicBezTo>
                <a:cubicBezTo>
                  <a:pt x="21" y="40"/>
                  <a:pt x="22" y="38"/>
                  <a:pt x="23" y="37"/>
                </a:cubicBezTo>
                <a:cubicBezTo>
                  <a:pt x="24" y="35"/>
                  <a:pt x="25" y="34"/>
                  <a:pt x="27" y="33"/>
                </a:cubicBezTo>
                <a:cubicBezTo>
                  <a:pt x="28" y="32"/>
                  <a:pt x="30" y="31"/>
                  <a:pt x="31" y="30"/>
                </a:cubicBezTo>
                <a:cubicBezTo>
                  <a:pt x="32" y="29"/>
                  <a:pt x="33" y="28"/>
                  <a:pt x="34" y="27"/>
                </a:cubicBezTo>
                <a:cubicBezTo>
                  <a:pt x="34" y="25"/>
                  <a:pt x="35" y="24"/>
                  <a:pt x="35" y="22"/>
                </a:cubicBezTo>
                <a:cubicBezTo>
                  <a:pt x="35" y="19"/>
                  <a:pt x="34" y="16"/>
                  <a:pt x="32" y="15"/>
                </a:cubicBezTo>
                <a:cubicBezTo>
                  <a:pt x="31" y="13"/>
                  <a:pt x="29" y="13"/>
                  <a:pt x="26" y="13"/>
                </a:cubicBezTo>
                <a:cubicBezTo>
                  <a:pt x="24" y="13"/>
                  <a:pt x="22" y="13"/>
                  <a:pt x="21" y="14"/>
                </a:cubicBezTo>
                <a:cubicBezTo>
                  <a:pt x="20" y="14"/>
                  <a:pt x="18" y="15"/>
                  <a:pt x="18" y="17"/>
                </a:cubicBezTo>
                <a:cubicBezTo>
                  <a:pt x="17" y="18"/>
                  <a:pt x="16" y="19"/>
                  <a:pt x="16" y="21"/>
                </a:cubicBezTo>
                <a:cubicBezTo>
                  <a:pt x="15" y="22"/>
                  <a:pt x="15" y="24"/>
                  <a:pt x="15" y="26"/>
                </a:cubicBezTo>
                <a:cubicBezTo>
                  <a:pt x="0" y="26"/>
                  <a:pt x="0" y="26"/>
                  <a:pt x="0" y="26"/>
                </a:cubicBezTo>
                <a:cubicBezTo>
                  <a:pt x="0" y="22"/>
                  <a:pt x="0" y="19"/>
                  <a:pt x="2" y="16"/>
                </a:cubicBezTo>
                <a:moveTo>
                  <a:pt x="33" y="68"/>
                </a:moveTo>
                <a:cubicBezTo>
                  <a:pt x="33" y="64"/>
                  <a:pt x="29" y="60"/>
                  <a:pt x="25" y="60"/>
                </a:cubicBezTo>
                <a:cubicBezTo>
                  <a:pt x="20" y="60"/>
                  <a:pt x="17" y="64"/>
                  <a:pt x="17" y="68"/>
                </a:cubicBezTo>
                <a:cubicBezTo>
                  <a:pt x="17" y="73"/>
                  <a:pt x="20" y="77"/>
                  <a:pt x="25" y="77"/>
                </a:cubicBezTo>
                <a:cubicBezTo>
                  <a:pt x="29" y="77"/>
                  <a:pt x="33" y="73"/>
                  <a:pt x="33" y="68"/>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8" name="Freeform 125"/>
          <p:cNvSpPr>
            <a:spLocks noEditPoints="1"/>
          </p:cNvSpPr>
          <p:nvPr/>
        </p:nvSpPr>
        <p:spPr bwMode="black">
          <a:xfrm>
            <a:off x="1357146" y="3137222"/>
            <a:ext cx="268829" cy="404825"/>
          </a:xfrm>
          <a:custGeom>
            <a:avLst/>
            <a:gdLst>
              <a:gd name="T0" fmla="*/ 2 w 51"/>
              <a:gd name="T1" fmla="*/ 16 h 77"/>
              <a:gd name="T2" fmla="*/ 7 w 51"/>
              <a:gd name="T3" fmla="*/ 8 h 77"/>
              <a:gd name="T4" fmla="*/ 15 w 51"/>
              <a:gd name="T5" fmla="*/ 2 h 77"/>
              <a:gd name="T6" fmla="*/ 25 w 51"/>
              <a:gd name="T7" fmla="*/ 0 h 77"/>
              <a:gd name="T8" fmla="*/ 37 w 51"/>
              <a:gd name="T9" fmla="*/ 2 h 77"/>
              <a:gd name="T10" fmla="*/ 45 w 51"/>
              <a:gd name="T11" fmla="*/ 7 h 77"/>
              <a:gd name="T12" fmla="*/ 50 w 51"/>
              <a:gd name="T13" fmla="*/ 14 h 77"/>
              <a:gd name="T14" fmla="*/ 51 w 51"/>
              <a:gd name="T15" fmla="*/ 20 h 77"/>
              <a:gd name="T16" fmla="*/ 50 w 51"/>
              <a:gd name="T17" fmla="*/ 29 h 77"/>
              <a:gd name="T18" fmla="*/ 46 w 51"/>
              <a:gd name="T19" fmla="*/ 34 h 77"/>
              <a:gd name="T20" fmla="*/ 42 w 51"/>
              <a:gd name="T21" fmla="*/ 38 h 77"/>
              <a:gd name="T22" fmla="*/ 38 w 51"/>
              <a:gd name="T23" fmla="*/ 41 h 77"/>
              <a:gd name="T24" fmla="*/ 34 w 51"/>
              <a:gd name="T25" fmla="*/ 45 h 77"/>
              <a:gd name="T26" fmla="*/ 32 w 51"/>
              <a:gd name="T27" fmla="*/ 50 h 77"/>
              <a:gd name="T28" fmla="*/ 32 w 51"/>
              <a:gd name="T29" fmla="*/ 54 h 77"/>
              <a:gd name="T30" fmla="*/ 18 w 51"/>
              <a:gd name="T31" fmla="*/ 54 h 77"/>
              <a:gd name="T32" fmla="*/ 18 w 51"/>
              <a:gd name="T33" fmla="*/ 49 h 77"/>
              <a:gd name="T34" fmla="*/ 20 w 51"/>
              <a:gd name="T35" fmla="*/ 42 h 77"/>
              <a:gd name="T36" fmla="*/ 23 w 51"/>
              <a:gd name="T37" fmla="*/ 37 h 77"/>
              <a:gd name="T38" fmla="*/ 27 w 51"/>
              <a:gd name="T39" fmla="*/ 33 h 77"/>
              <a:gd name="T40" fmla="*/ 31 w 51"/>
              <a:gd name="T41" fmla="*/ 30 h 77"/>
              <a:gd name="T42" fmla="*/ 34 w 51"/>
              <a:gd name="T43" fmla="*/ 27 h 77"/>
              <a:gd name="T44" fmla="*/ 35 w 51"/>
              <a:gd name="T45" fmla="*/ 22 h 77"/>
              <a:gd name="T46" fmla="*/ 32 w 51"/>
              <a:gd name="T47" fmla="*/ 15 h 77"/>
              <a:gd name="T48" fmla="*/ 26 w 51"/>
              <a:gd name="T49" fmla="*/ 13 h 77"/>
              <a:gd name="T50" fmla="*/ 21 w 51"/>
              <a:gd name="T51" fmla="*/ 14 h 77"/>
              <a:gd name="T52" fmla="*/ 18 w 51"/>
              <a:gd name="T53" fmla="*/ 17 h 77"/>
              <a:gd name="T54" fmla="*/ 16 w 51"/>
              <a:gd name="T55" fmla="*/ 21 h 77"/>
              <a:gd name="T56" fmla="*/ 15 w 51"/>
              <a:gd name="T57" fmla="*/ 26 h 77"/>
              <a:gd name="T58" fmla="*/ 0 w 51"/>
              <a:gd name="T59" fmla="*/ 26 h 77"/>
              <a:gd name="T60" fmla="*/ 2 w 51"/>
              <a:gd name="T61" fmla="*/ 16 h 77"/>
              <a:gd name="T62" fmla="*/ 33 w 51"/>
              <a:gd name="T63" fmla="*/ 68 h 77"/>
              <a:gd name="T64" fmla="*/ 25 w 51"/>
              <a:gd name="T65" fmla="*/ 60 h 77"/>
              <a:gd name="T66" fmla="*/ 17 w 51"/>
              <a:gd name="T67" fmla="*/ 68 h 77"/>
              <a:gd name="T68" fmla="*/ 25 w 51"/>
              <a:gd name="T69" fmla="*/ 77 h 77"/>
              <a:gd name="T70" fmla="*/ 33 w 51"/>
              <a:gd name="T71"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 h="77">
                <a:moveTo>
                  <a:pt x="2" y="16"/>
                </a:moveTo>
                <a:cubicBezTo>
                  <a:pt x="3" y="13"/>
                  <a:pt x="5" y="10"/>
                  <a:pt x="7" y="8"/>
                </a:cubicBezTo>
                <a:cubicBezTo>
                  <a:pt x="9" y="5"/>
                  <a:pt x="12" y="4"/>
                  <a:pt x="15" y="2"/>
                </a:cubicBezTo>
                <a:cubicBezTo>
                  <a:pt x="18" y="1"/>
                  <a:pt x="21" y="0"/>
                  <a:pt x="25" y="0"/>
                </a:cubicBezTo>
                <a:cubicBezTo>
                  <a:pt x="30" y="0"/>
                  <a:pt x="34" y="1"/>
                  <a:pt x="37" y="2"/>
                </a:cubicBezTo>
                <a:cubicBezTo>
                  <a:pt x="41" y="4"/>
                  <a:pt x="43" y="5"/>
                  <a:pt x="45" y="7"/>
                </a:cubicBezTo>
                <a:cubicBezTo>
                  <a:pt x="47" y="9"/>
                  <a:pt x="49" y="12"/>
                  <a:pt x="50" y="14"/>
                </a:cubicBezTo>
                <a:cubicBezTo>
                  <a:pt x="50" y="16"/>
                  <a:pt x="51" y="18"/>
                  <a:pt x="51" y="20"/>
                </a:cubicBezTo>
                <a:cubicBezTo>
                  <a:pt x="51" y="24"/>
                  <a:pt x="50" y="26"/>
                  <a:pt x="50" y="29"/>
                </a:cubicBezTo>
                <a:cubicBezTo>
                  <a:pt x="49" y="31"/>
                  <a:pt x="48" y="33"/>
                  <a:pt x="46" y="34"/>
                </a:cubicBezTo>
                <a:cubicBezTo>
                  <a:pt x="45" y="36"/>
                  <a:pt x="44" y="37"/>
                  <a:pt x="42" y="38"/>
                </a:cubicBezTo>
                <a:cubicBezTo>
                  <a:pt x="41" y="39"/>
                  <a:pt x="39" y="40"/>
                  <a:pt x="38" y="41"/>
                </a:cubicBezTo>
                <a:cubicBezTo>
                  <a:pt x="36" y="42"/>
                  <a:pt x="35" y="44"/>
                  <a:pt x="34" y="45"/>
                </a:cubicBezTo>
                <a:cubicBezTo>
                  <a:pt x="33" y="46"/>
                  <a:pt x="32" y="48"/>
                  <a:pt x="32" y="50"/>
                </a:cubicBezTo>
                <a:cubicBezTo>
                  <a:pt x="32" y="54"/>
                  <a:pt x="32" y="54"/>
                  <a:pt x="32" y="54"/>
                </a:cubicBezTo>
                <a:cubicBezTo>
                  <a:pt x="18" y="54"/>
                  <a:pt x="18" y="54"/>
                  <a:pt x="18" y="54"/>
                </a:cubicBezTo>
                <a:cubicBezTo>
                  <a:pt x="18" y="49"/>
                  <a:pt x="18" y="49"/>
                  <a:pt x="18" y="49"/>
                </a:cubicBezTo>
                <a:cubicBezTo>
                  <a:pt x="18" y="46"/>
                  <a:pt x="19" y="44"/>
                  <a:pt x="20" y="42"/>
                </a:cubicBezTo>
                <a:cubicBezTo>
                  <a:pt x="21" y="40"/>
                  <a:pt x="22" y="38"/>
                  <a:pt x="23" y="37"/>
                </a:cubicBezTo>
                <a:cubicBezTo>
                  <a:pt x="24" y="35"/>
                  <a:pt x="25" y="34"/>
                  <a:pt x="27" y="33"/>
                </a:cubicBezTo>
                <a:cubicBezTo>
                  <a:pt x="28" y="32"/>
                  <a:pt x="30" y="31"/>
                  <a:pt x="31" y="30"/>
                </a:cubicBezTo>
                <a:cubicBezTo>
                  <a:pt x="32" y="29"/>
                  <a:pt x="33" y="28"/>
                  <a:pt x="34" y="27"/>
                </a:cubicBezTo>
                <a:cubicBezTo>
                  <a:pt x="34" y="25"/>
                  <a:pt x="35" y="24"/>
                  <a:pt x="35" y="22"/>
                </a:cubicBezTo>
                <a:cubicBezTo>
                  <a:pt x="35" y="19"/>
                  <a:pt x="34" y="16"/>
                  <a:pt x="32" y="15"/>
                </a:cubicBezTo>
                <a:cubicBezTo>
                  <a:pt x="31" y="13"/>
                  <a:pt x="29" y="13"/>
                  <a:pt x="26" y="13"/>
                </a:cubicBezTo>
                <a:cubicBezTo>
                  <a:pt x="24" y="13"/>
                  <a:pt x="22" y="13"/>
                  <a:pt x="21" y="14"/>
                </a:cubicBezTo>
                <a:cubicBezTo>
                  <a:pt x="20" y="14"/>
                  <a:pt x="18" y="15"/>
                  <a:pt x="18" y="17"/>
                </a:cubicBezTo>
                <a:cubicBezTo>
                  <a:pt x="17" y="18"/>
                  <a:pt x="16" y="19"/>
                  <a:pt x="16" y="21"/>
                </a:cubicBezTo>
                <a:cubicBezTo>
                  <a:pt x="15" y="22"/>
                  <a:pt x="15" y="24"/>
                  <a:pt x="15" y="26"/>
                </a:cubicBezTo>
                <a:cubicBezTo>
                  <a:pt x="0" y="26"/>
                  <a:pt x="0" y="26"/>
                  <a:pt x="0" y="26"/>
                </a:cubicBezTo>
                <a:cubicBezTo>
                  <a:pt x="0" y="22"/>
                  <a:pt x="0" y="19"/>
                  <a:pt x="2" y="16"/>
                </a:cubicBezTo>
                <a:moveTo>
                  <a:pt x="33" y="68"/>
                </a:moveTo>
                <a:cubicBezTo>
                  <a:pt x="33" y="64"/>
                  <a:pt x="29" y="60"/>
                  <a:pt x="25" y="60"/>
                </a:cubicBezTo>
                <a:cubicBezTo>
                  <a:pt x="20" y="60"/>
                  <a:pt x="17" y="64"/>
                  <a:pt x="17" y="68"/>
                </a:cubicBezTo>
                <a:cubicBezTo>
                  <a:pt x="17" y="73"/>
                  <a:pt x="20" y="77"/>
                  <a:pt x="25" y="77"/>
                </a:cubicBezTo>
                <a:cubicBezTo>
                  <a:pt x="29" y="77"/>
                  <a:pt x="33" y="73"/>
                  <a:pt x="33" y="68"/>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9" name="Freeform 125"/>
          <p:cNvSpPr>
            <a:spLocks noEditPoints="1"/>
          </p:cNvSpPr>
          <p:nvPr/>
        </p:nvSpPr>
        <p:spPr bwMode="black">
          <a:xfrm>
            <a:off x="1312091" y="4452206"/>
            <a:ext cx="268829" cy="404825"/>
          </a:xfrm>
          <a:custGeom>
            <a:avLst/>
            <a:gdLst>
              <a:gd name="T0" fmla="*/ 2 w 51"/>
              <a:gd name="T1" fmla="*/ 16 h 77"/>
              <a:gd name="T2" fmla="*/ 7 w 51"/>
              <a:gd name="T3" fmla="*/ 8 h 77"/>
              <a:gd name="T4" fmla="*/ 15 w 51"/>
              <a:gd name="T5" fmla="*/ 2 h 77"/>
              <a:gd name="T6" fmla="*/ 25 w 51"/>
              <a:gd name="T7" fmla="*/ 0 h 77"/>
              <a:gd name="T8" fmla="*/ 37 w 51"/>
              <a:gd name="T9" fmla="*/ 2 h 77"/>
              <a:gd name="T10" fmla="*/ 45 w 51"/>
              <a:gd name="T11" fmla="*/ 7 h 77"/>
              <a:gd name="T12" fmla="*/ 50 w 51"/>
              <a:gd name="T13" fmla="*/ 14 h 77"/>
              <a:gd name="T14" fmla="*/ 51 w 51"/>
              <a:gd name="T15" fmla="*/ 20 h 77"/>
              <a:gd name="T16" fmla="*/ 50 w 51"/>
              <a:gd name="T17" fmla="*/ 29 h 77"/>
              <a:gd name="T18" fmla="*/ 46 w 51"/>
              <a:gd name="T19" fmla="*/ 34 h 77"/>
              <a:gd name="T20" fmla="*/ 42 w 51"/>
              <a:gd name="T21" fmla="*/ 38 h 77"/>
              <a:gd name="T22" fmla="*/ 38 w 51"/>
              <a:gd name="T23" fmla="*/ 41 h 77"/>
              <a:gd name="T24" fmla="*/ 34 w 51"/>
              <a:gd name="T25" fmla="*/ 45 h 77"/>
              <a:gd name="T26" fmla="*/ 32 w 51"/>
              <a:gd name="T27" fmla="*/ 50 h 77"/>
              <a:gd name="T28" fmla="*/ 32 w 51"/>
              <a:gd name="T29" fmla="*/ 54 h 77"/>
              <a:gd name="T30" fmla="*/ 18 w 51"/>
              <a:gd name="T31" fmla="*/ 54 h 77"/>
              <a:gd name="T32" fmla="*/ 18 w 51"/>
              <a:gd name="T33" fmla="*/ 49 h 77"/>
              <a:gd name="T34" fmla="*/ 20 w 51"/>
              <a:gd name="T35" fmla="*/ 42 h 77"/>
              <a:gd name="T36" fmla="*/ 23 w 51"/>
              <a:gd name="T37" fmla="*/ 37 h 77"/>
              <a:gd name="T38" fmla="*/ 27 w 51"/>
              <a:gd name="T39" fmla="*/ 33 h 77"/>
              <a:gd name="T40" fmla="*/ 31 w 51"/>
              <a:gd name="T41" fmla="*/ 30 h 77"/>
              <a:gd name="T42" fmla="*/ 34 w 51"/>
              <a:gd name="T43" fmla="*/ 27 h 77"/>
              <a:gd name="T44" fmla="*/ 35 w 51"/>
              <a:gd name="T45" fmla="*/ 22 h 77"/>
              <a:gd name="T46" fmla="*/ 32 w 51"/>
              <a:gd name="T47" fmla="*/ 15 h 77"/>
              <a:gd name="T48" fmla="*/ 26 w 51"/>
              <a:gd name="T49" fmla="*/ 13 h 77"/>
              <a:gd name="T50" fmla="*/ 21 w 51"/>
              <a:gd name="T51" fmla="*/ 14 h 77"/>
              <a:gd name="T52" fmla="*/ 18 w 51"/>
              <a:gd name="T53" fmla="*/ 17 h 77"/>
              <a:gd name="T54" fmla="*/ 16 w 51"/>
              <a:gd name="T55" fmla="*/ 21 h 77"/>
              <a:gd name="T56" fmla="*/ 15 w 51"/>
              <a:gd name="T57" fmla="*/ 26 h 77"/>
              <a:gd name="T58" fmla="*/ 0 w 51"/>
              <a:gd name="T59" fmla="*/ 26 h 77"/>
              <a:gd name="T60" fmla="*/ 2 w 51"/>
              <a:gd name="T61" fmla="*/ 16 h 77"/>
              <a:gd name="T62" fmla="*/ 33 w 51"/>
              <a:gd name="T63" fmla="*/ 68 h 77"/>
              <a:gd name="T64" fmla="*/ 25 w 51"/>
              <a:gd name="T65" fmla="*/ 60 h 77"/>
              <a:gd name="T66" fmla="*/ 17 w 51"/>
              <a:gd name="T67" fmla="*/ 68 h 77"/>
              <a:gd name="T68" fmla="*/ 25 w 51"/>
              <a:gd name="T69" fmla="*/ 77 h 77"/>
              <a:gd name="T70" fmla="*/ 33 w 51"/>
              <a:gd name="T71"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 h="77">
                <a:moveTo>
                  <a:pt x="2" y="16"/>
                </a:moveTo>
                <a:cubicBezTo>
                  <a:pt x="3" y="13"/>
                  <a:pt x="5" y="10"/>
                  <a:pt x="7" y="8"/>
                </a:cubicBezTo>
                <a:cubicBezTo>
                  <a:pt x="9" y="5"/>
                  <a:pt x="12" y="4"/>
                  <a:pt x="15" y="2"/>
                </a:cubicBezTo>
                <a:cubicBezTo>
                  <a:pt x="18" y="1"/>
                  <a:pt x="21" y="0"/>
                  <a:pt x="25" y="0"/>
                </a:cubicBezTo>
                <a:cubicBezTo>
                  <a:pt x="30" y="0"/>
                  <a:pt x="34" y="1"/>
                  <a:pt x="37" y="2"/>
                </a:cubicBezTo>
                <a:cubicBezTo>
                  <a:pt x="41" y="4"/>
                  <a:pt x="43" y="5"/>
                  <a:pt x="45" y="7"/>
                </a:cubicBezTo>
                <a:cubicBezTo>
                  <a:pt x="47" y="9"/>
                  <a:pt x="49" y="12"/>
                  <a:pt x="50" y="14"/>
                </a:cubicBezTo>
                <a:cubicBezTo>
                  <a:pt x="50" y="16"/>
                  <a:pt x="51" y="18"/>
                  <a:pt x="51" y="20"/>
                </a:cubicBezTo>
                <a:cubicBezTo>
                  <a:pt x="51" y="24"/>
                  <a:pt x="50" y="26"/>
                  <a:pt x="50" y="29"/>
                </a:cubicBezTo>
                <a:cubicBezTo>
                  <a:pt x="49" y="31"/>
                  <a:pt x="48" y="33"/>
                  <a:pt x="46" y="34"/>
                </a:cubicBezTo>
                <a:cubicBezTo>
                  <a:pt x="45" y="36"/>
                  <a:pt x="44" y="37"/>
                  <a:pt x="42" y="38"/>
                </a:cubicBezTo>
                <a:cubicBezTo>
                  <a:pt x="41" y="39"/>
                  <a:pt x="39" y="40"/>
                  <a:pt x="38" y="41"/>
                </a:cubicBezTo>
                <a:cubicBezTo>
                  <a:pt x="36" y="42"/>
                  <a:pt x="35" y="44"/>
                  <a:pt x="34" y="45"/>
                </a:cubicBezTo>
                <a:cubicBezTo>
                  <a:pt x="33" y="46"/>
                  <a:pt x="32" y="48"/>
                  <a:pt x="32" y="50"/>
                </a:cubicBezTo>
                <a:cubicBezTo>
                  <a:pt x="32" y="54"/>
                  <a:pt x="32" y="54"/>
                  <a:pt x="32" y="54"/>
                </a:cubicBezTo>
                <a:cubicBezTo>
                  <a:pt x="18" y="54"/>
                  <a:pt x="18" y="54"/>
                  <a:pt x="18" y="54"/>
                </a:cubicBezTo>
                <a:cubicBezTo>
                  <a:pt x="18" y="49"/>
                  <a:pt x="18" y="49"/>
                  <a:pt x="18" y="49"/>
                </a:cubicBezTo>
                <a:cubicBezTo>
                  <a:pt x="18" y="46"/>
                  <a:pt x="19" y="44"/>
                  <a:pt x="20" y="42"/>
                </a:cubicBezTo>
                <a:cubicBezTo>
                  <a:pt x="21" y="40"/>
                  <a:pt x="22" y="38"/>
                  <a:pt x="23" y="37"/>
                </a:cubicBezTo>
                <a:cubicBezTo>
                  <a:pt x="24" y="35"/>
                  <a:pt x="25" y="34"/>
                  <a:pt x="27" y="33"/>
                </a:cubicBezTo>
                <a:cubicBezTo>
                  <a:pt x="28" y="32"/>
                  <a:pt x="30" y="31"/>
                  <a:pt x="31" y="30"/>
                </a:cubicBezTo>
                <a:cubicBezTo>
                  <a:pt x="32" y="29"/>
                  <a:pt x="33" y="28"/>
                  <a:pt x="34" y="27"/>
                </a:cubicBezTo>
                <a:cubicBezTo>
                  <a:pt x="34" y="25"/>
                  <a:pt x="35" y="24"/>
                  <a:pt x="35" y="22"/>
                </a:cubicBezTo>
                <a:cubicBezTo>
                  <a:pt x="35" y="19"/>
                  <a:pt x="34" y="16"/>
                  <a:pt x="32" y="15"/>
                </a:cubicBezTo>
                <a:cubicBezTo>
                  <a:pt x="31" y="13"/>
                  <a:pt x="29" y="13"/>
                  <a:pt x="26" y="13"/>
                </a:cubicBezTo>
                <a:cubicBezTo>
                  <a:pt x="24" y="13"/>
                  <a:pt x="22" y="13"/>
                  <a:pt x="21" y="14"/>
                </a:cubicBezTo>
                <a:cubicBezTo>
                  <a:pt x="20" y="14"/>
                  <a:pt x="18" y="15"/>
                  <a:pt x="18" y="17"/>
                </a:cubicBezTo>
                <a:cubicBezTo>
                  <a:pt x="17" y="18"/>
                  <a:pt x="16" y="19"/>
                  <a:pt x="16" y="21"/>
                </a:cubicBezTo>
                <a:cubicBezTo>
                  <a:pt x="15" y="22"/>
                  <a:pt x="15" y="24"/>
                  <a:pt x="15" y="26"/>
                </a:cubicBezTo>
                <a:cubicBezTo>
                  <a:pt x="0" y="26"/>
                  <a:pt x="0" y="26"/>
                  <a:pt x="0" y="26"/>
                </a:cubicBezTo>
                <a:cubicBezTo>
                  <a:pt x="0" y="22"/>
                  <a:pt x="0" y="19"/>
                  <a:pt x="2" y="16"/>
                </a:cubicBezTo>
                <a:moveTo>
                  <a:pt x="33" y="68"/>
                </a:moveTo>
                <a:cubicBezTo>
                  <a:pt x="33" y="64"/>
                  <a:pt x="29" y="60"/>
                  <a:pt x="25" y="60"/>
                </a:cubicBezTo>
                <a:cubicBezTo>
                  <a:pt x="20" y="60"/>
                  <a:pt x="17" y="64"/>
                  <a:pt x="17" y="68"/>
                </a:cubicBezTo>
                <a:cubicBezTo>
                  <a:pt x="17" y="73"/>
                  <a:pt x="20" y="77"/>
                  <a:pt x="25" y="77"/>
                </a:cubicBezTo>
                <a:cubicBezTo>
                  <a:pt x="29" y="77"/>
                  <a:pt x="33" y="73"/>
                  <a:pt x="33" y="68"/>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8106304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Upgrade strategies</a:t>
            </a:r>
            <a:endParaRPr lang="en-US" dirty="0"/>
          </a:p>
        </p:txBody>
      </p:sp>
    </p:spTree>
    <p:extLst>
      <p:ext uri="{BB962C8B-B14F-4D97-AF65-F5344CB8AC3E}">
        <p14:creationId xmlns:p14="http://schemas.microsoft.com/office/powerpoint/2010/main" val="288715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Upgrade and migration strategies</a:t>
            </a:r>
            <a:endParaRPr lang="en-US" dirty="0"/>
          </a:p>
        </p:txBody>
      </p:sp>
      <p:grpSp>
        <p:nvGrpSpPr>
          <p:cNvPr id="8" name="Group 7"/>
          <p:cNvGrpSpPr/>
          <p:nvPr/>
        </p:nvGrpSpPr>
        <p:grpSpPr>
          <a:xfrm>
            <a:off x="7442661" y="2489150"/>
            <a:ext cx="2519992" cy="2448272"/>
            <a:chOff x="7442661" y="2489150"/>
            <a:chExt cx="2519992" cy="2448272"/>
          </a:xfrm>
        </p:grpSpPr>
        <p:sp>
          <p:nvSpPr>
            <p:cNvPr id="7" name="Rectangle 6"/>
            <p:cNvSpPr/>
            <p:nvPr/>
          </p:nvSpPr>
          <p:spPr bwMode="auto">
            <a:xfrm>
              <a:off x="7442661" y="2489150"/>
              <a:ext cx="2519992" cy="244827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dirty="0">
                  <a:solidFill>
                    <a:srgbClr val="FFFFFF"/>
                  </a:solidFill>
                </a:rPr>
                <a:t>Upgrade/migrate to the cloud</a:t>
              </a:r>
            </a:p>
          </p:txBody>
        </p:sp>
        <p:sp>
          <p:nvSpPr>
            <p:cNvPr id="9" name="Freeform 50"/>
            <p:cNvSpPr>
              <a:spLocks noEditPoints="1"/>
            </p:cNvSpPr>
            <p:nvPr/>
          </p:nvSpPr>
          <p:spPr bwMode="black">
            <a:xfrm>
              <a:off x="8317615" y="3649134"/>
              <a:ext cx="770083" cy="706929"/>
            </a:xfrm>
            <a:custGeom>
              <a:avLst/>
              <a:gdLst>
                <a:gd name="T0" fmla="*/ 77 w 154"/>
                <a:gd name="T1" fmla="*/ 0 h 153"/>
                <a:gd name="T2" fmla="*/ 0 w 154"/>
                <a:gd name="T3" fmla="*/ 77 h 153"/>
                <a:gd name="T4" fmla="*/ 77 w 154"/>
                <a:gd name="T5" fmla="*/ 153 h 153"/>
                <a:gd name="T6" fmla="*/ 154 w 154"/>
                <a:gd name="T7" fmla="*/ 77 h 153"/>
                <a:gd name="T8" fmla="*/ 77 w 154"/>
                <a:gd name="T9" fmla="*/ 0 h 153"/>
                <a:gd name="T10" fmla="*/ 77 w 154"/>
                <a:gd name="T11" fmla="*/ 9 h 153"/>
                <a:gd name="T12" fmla="*/ 144 w 154"/>
                <a:gd name="T13" fmla="*/ 77 h 153"/>
                <a:gd name="T14" fmla="*/ 77 w 154"/>
                <a:gd name="T15" fmla="*/ 144 h 153"/>
                <a:gd name="T16" fmla="*/ 10 w 154"/>
                <a:gd name="T17" fmla="*/ 77 h 153"/>
                <a:gd name="T18" fmla="*/ 77 w 154"/>
                <a:gd name="T19" fmla="*/ 9 h 153"/>
                <a:gd name="T20" fmla="*/ 131 w 154"/>
                <a:gd name="T21" fmla="*/ 94 h 153"/>
                <a:gd name="T22" fmla="*/ 126 w 154"/>
                <a:gd name="T23" fmla="*/ 94 h 153"/>
                <a:gd name="T24" fmla="*/ 85 w 154"/>
                <a:gd name="T25" fmla="*/ 53 h 153"/>
                <a:gd name="T26" fmla="*/ 61 w 154"/>
                <a:gd name="T27" fmla="*/ 60 h 153"/>
                <a:gd name="T28" fmla="*/ 57 w 154"/>
                <a:gd name="T29" fmla="*/ 59 h 153"/>
                <a:gd name="T30" fmla="*/ 52 w 154"/>
                <a:gd name="T31" fmla="*/ 60 h 153"/>
                <a:gd name="T32" fmla="*/ 85 w 154"/>
                <a:gd name="T33" fmla="*/ 47 h 153"/>
                <a:gd name="T34" fmla="*/ 131 w 154"/>
                <a:gd name="T35" fmla="*/ 94 h 153"/>
                <a:gd name="T36" fmla="*/ 85 w 154"/>
                <a:gd name="T37" fmla="*/ 60 h 153"/>
                <a:gd name="T38" fmla="*/ 67 w 154"/>
                <a:gd name="T39" fmla="*/ 64 h 153"/>
                <a:gd name="T40" fmla="*/ 68 w 154"/>
                <a:gd name="T41" fmla="*/ 66 h 153"/>
                <a:gd name="T42" fmla="*/ 68 w 154"/>
                <a:gd name="T43" fmla="*/ 66 h 153"/>
                <a:gd name="T44" fmla="*/ 75 w 154"/>
                <a:gd name="T45" fmla="*/ 67 h 153"/>
                <a:gd name="T46" fmla="*/ 85 w 154"/>
                <a:gd name="T47" fmla="*/ 65 h 153"/>
                <a:gd name="T48" fmla="*/ 113 w 154"/>
                <a:gd name="T49" fmla="*/ 94 h 153"/>
                <a:gd name="T50" fmla="*/ 119 w 154"/>
                <a:gd name="T51" fmla="*/ 94 h 153"/>
                <a:gd name="T52" fmla="*/ 85 w 154"/>
                <a:gd name="T53" fmla="*/ 60 h 153"/>
                <a:gd name="T54" fmla="*/ 85 w 154"/>
                <a:gd name="T55" fmla="*/ 72 h 153"/>
                <a:gd name="T56" fmla="*/ 81 w 154"/>
                <a:gd name="T57" fmla="*/ 72 h 153"/>
                <a:gd name="T58" fmla="*/ 84 w 154"/>
                <a:gd name="T59" fmla="*/ 78 h 153"/>
                <a:gd name="T60" fmla="*/ 85 w 154"/>
                <a:gd name="T61" fmla="*/ 78 h 153"/>
                <a:gd name="T62" fmla="*/ 101 w 154"/>
                <a:gd name="T63" fmla="*/ 94 h 153"/>
                <a:gd name="T64" fmla="*/ 106 w 154"/>
                <a:gd name="T65" fmla="*/ 94 h 153"/>
                <a:gd name="T66" fmla="*/ 85 w 154"/>
                <a:gd name="T67" fmla="*/ 72 h 153"/>
                <a:gd name="T68" fmla="*/ 29 w 154"/>
                <a:gd name="T69" fmla="*/ 86 h 153"/>
                <a:gd name="T70" fmla="*/ 37 w 154"/>
                <a:gd name="T71" fmla="*/ 93 h 153"/>
                <a:gd name="T72" fmla="*/ 38 w 154"/>
                <a:gd name="T73" fmla="*/ 93 h 153"/>
                <a:gd name="T74" fmla="*/ 70 w 154"/>
                <a:gd name="T75" fmla="*/ 93 h 153"/>
                <a:gd name="T76" fmla="*/ 80 w 154"/>
                <a:gd name="T77" fmla="*/ 82 h 153"/>
                <a:gd name="T78" fmla="*/ 68 w 154"/>
                <a:gd name="T79" fmla="*/ 71 h 153"/>
                <a:gd name="T80" fmla="*/ 65 w 154"/>
                <a:gd name="T81" fmla="*/ 71 h 153"/>
                <a:gd name="T82" fmla="*/ 57 w 154"/>
                <a:gd name="T83" fmla="*/ 64 h 153"/>
                <a:gd name="T84" fmla="*/ 47 w 154"/>
                <a:gd name="T85" fmla="*/ 73 h 153"/>
                <a:gd name="T86" fmla="*/ 47 w 154"/>
                <a:gd name="T87" fmla="*/ 75 h 153"/>
                <a:gd name="T88" fmla="*/ 44 w 154"/>
                <a:gd name="T89" fmla="*/ 74 h 153"/>
                <a:gd name="T90" fmla="*/ 38 w 154"/>
                <a:gd name="T91" fmla="*/ 78 h 153"/>
                <a:gd name="T92" fmla="*/ 37 w 154"/>
                <a:gd name="T93" fmla="*/ 78 h 153"/>
                <a:gd name="T94" fmla="*/ 29 w 154"/>
                <a:gd name="T95" fmla="*/ 8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153">
                  <a:moveTo>
                    <a:pt x="77" y="0"/>
                  </a:moveTo>
                  <a:cubicBezTo>
                    <a:pt x="35" y="0"/>
                    <a:pt x="0" y="34"/>
                    <a:pt x="0" y="77"/>
                  </a:cubicBezTo>
                  <a:cubicBezTo>
                    <a:pt x="0" y="119"/>
                    <a:pt x="35" y="153"/>
                    <a:pt x="77" y="153"/>
                  </a:cubicBezTo>
                  <a:cubicBezTo>
                    <a:pt x="120" y="153"/>
                    <a:pt x="154" y="119"/>
                    <a:pt x="154" y="77"/>
                  </a:cubicBezTo>
                  <a:cubicBezTo>
                    <a:pt x="154" y="34"/>
                    <a:pt x="120" y="0"/>
                    <a:pt x="77" y="0"/>
                  </a:cubicBezTo>
                  <a:moveTo>
                    <a:pt x="77" y="9"/>
                  </a:moveTo>
                  <a:cubicBezTo>
                    <a:pt x="114" y="9"/>
                    <a:pt x="144" y="39"/>
                    <a:pt x="144" y="77"/>
                  </a:cubicBezTo>
                  <a:cubicBezTo>
                    <a:pt x="144" y="114"/>
                    <a:pt x="114" y="144"/>
                    <a:pt x="77" y="144"/>
                  </a:cubicBezTo>
                  <a:cubicBezTo>
                    <a:pt x="40" y="144"/>
                    <a:pt x="10" y="114"/>
                    <a:pt x="10" y="77"/>
                  </a:cubicBezTo>
                  <a:cubicBezTo>
                    <a:pt x="10" y="39"/>
                    <a:pt x="40" y="9"/>
                    <a:pt x="77" y="9"/>
                  </a:cubicBezTo>
                  <a:moveTo>
                    <a:pt x="131" y="94"/>
                  </a:moveTo>
                  <a:cubicBezTo>
                    <a:pt x="126" y="94"/>
                    <a:pt x="126" y="94"/>
                    <a:pt x="126" y="94"/>
                  </a:cubicBezTo>
                  <a:cubicBezTo>
                    <a:pt x="126" y="71"/>
                    <a:pt x="107" y="53"/>
                    <a:pt x="85" y="53"/>
                  </a:cubicBezTo>
                  <a:cubicBezTo>
                    <a:pt x="76" y="53"/>
                    <a:pt x="68" y="56"/>
                    <a:pt x="61" y="60"/>
                  </a:cubicBezTo>
                  <a:cubicBezTo>
                    <a:pt x="60" y="60"/>
                    <a:pt x="58" y="59"/>
                    <a:pt x="57" y="59"/>
                  </a:cubicBezTo>
                  <a:cubicBezTo>
                    <a:pt x="55" y="59"/>
                    <a:pt x="54" y="60"/>
                    <a:pt x="52" y="60"/>
                  </a:cubicBezTo>
                  <a:cubicBezTo>
                    <a:pt x="61" y="52"/>
                    <a:pt x="72" y="47"/>
                    <a:pt x="85" y="47"/>
                  </a:cubicBezTo>
                  <a:cubicBezTo>
                    <a:pt x="110" y="47"/>
                    <a:pt x="131" y="68"/>
                    <a:pt x="131" y="94"/>
                  </a:cubicBezTo>
                  <a:close/>
                  <a:moveTo>
                    <a:pt x="85" y="60"/>
                  </a:moveTo>
                  <a:cubicBezTo>
                    <a:pt x="78" y="60"/>
                    <a:pt x="72" y="61"/>
                    <a:pt x="67" y="64"/>
                  </a:cubicBezTo>
                  <a:cubicBezTo>
                    <a:pt x="68" y="65"/>
                    <a:pt x="68" y="65"/>
                    <a:pt x="68" y="66"/>
                  </a:cubicBezTo>
                  <a:cubicBezTo>
                    <a:pt x="68" y="66"/>
                    <a:pt x="68" y="66"/>
                    <a:pt x="68" y="66"/>
                  </a:cubicBezTo>
                  <a:cubicBezTo>
                    <a:pt x="71" y="66"/>
                    <a:pt x="73" y="66"/>
                    <a:pt x="75" y="67"/>
                  </a:cubicBezTo>
                  <a:cubicBezTo>
                    <a:pt x="78" y="66"/>
                    <a:pt x="81" y="65"/>
                    <a:pt x="85" y="65"/>
                  </a:cubicBezTo>
                  <a:cubicBezTo>
                    <a:pt x="100" y="65"/>
                    <a:pt x="113" y="78"/>
                    <a:pt x="113" y="94"/>
                  </a:cubicBezTo>
                  <a:cubicBezTo>
                    <a:pt x="119" y="94"/>
                    <a:pt x="119" y="94"/>
                    <a:pt x="119" y="94"/>
                  </a:cubicBezTo>
                  <a:cubicBezTo>
                    <a:pt x="119" y="75"/>
                    <a:pt x="104" y="60"/>
                    <a:pt x="85" y="60"/>
                  </a:cubicBezTo>
                  <a:close/>
                  <a:moveTo>
                    <a:pt x="85" y="72"/>
                  </a:moveTo>
                  <a:cubicBezTo>
                    <a:pt x="83" y="72"/>
                    <a:pt x="82" y="72"/>
                    <a:pt x="81" y="72"/>
                  </a:cubicBezTo>
                  <a:cubicBezTo>
                    <a:pt x="82" y="74"/>
                    <a:pt x="83" y="76"/>
                    <a:pt x="84" y="78"/>
                  </a:cubicBezTo>
                  <a:cubicBezTo>
                    <a:pt x="84" y="78"/>
                    <a:pt x="84" y="78"/>
                    <a:pt x="85" y="78"/>
                  </a:cubicBezTo>
                  <a:cubicBezTo>
                    <a:pt x="93" y="78"/>
                    <a:pt x="101" y="85"/>
                    <a:pt x="101" y="94"/>
                  </a:cubicBezTo>
                  <a:cubicBezTo>
                    <a:pt x="106" y="94"/>
                    <a:pt x="106" y="94"/>
                    <a:pt x="106" y="94"/>
                  </a:cubicBezTo>
                  <a:cubicBezTo>
                    <a:pt x="106" y="82"/>
                    <a:pt x="97" y="72"/>
                    <a:pt x="85" y="72"/>
                  </a:cubicBezTo>
                  <a:close/>
                  <a:moveTo>
                    <a:pt x="29" y="86"/>
                  </a:moveTo>
                  <a:cubicBezTo>
                    <a:pt x="29" y="90"/>
                    <a:pt x="32" y="93"/>
                    <a:pt x="37" y="93"/>
                  </a:cubicBezTo>
                  <a:cubicBezTo>
                    <a:pt x="38" y="93"/>
                    <a:pt x="38" y="93"/>
                    <a:pt x="38" y="93"/>
                  </a:cubicBezTo>
                  <a:cubicBezTo>
                    <a:pt x="70" y="93"/>
                    <a:pt x="70" y="93"/>
                    <a:pt x="70" y="93"/>
                  </a:cubicBezTo>
                  <a:cubicBezTo>
                    <a:pt x="75" y="93"/>
                    <a:pt x="80" y="88"/>
                    <a:pt x="80" y="82"/>
                  </a:cubicBezTo>
                  <a:cubicBezTo>
                    <a:pt x="80" y="76"/>
                    <a:pt x="75" y="71"/>
                    <a:pt x="68" y="71"/>
                  </a:cubicBezTo>
                  <a:cubicBezTo>
                    <a:pt x="67" y="71"/>
                    <a:pt x="66" y="71"/>
                    <a:pt x="65" y="71"/>
                  </a:cubicBezTo>
                  <a:cubicBezTo>
                    <a:pt x="64" y="67"/>
                    <a:pt x="61" y="64"/>
                    <a:pt x="57" y="64"/>
                  </a:cubicBezTo>
                  <a:cubicBezTo>
                    <a:pt x="51" y="64"/>
                    <a:pt x="47" y="68"/>
                    <a:pt x="47" y="73"/>
                  </a:cubicBezTo>
                  <a:cubicBezTo>
                    <a:pt x="47" y="74"/>
                    <a:pt x="47" y="74"/>
                    <a:pt x="47" y="75"/>
                  </a:cubicBezTo>
                  <a:cubicBezTo>
                    <a:pt x="46" y="74"/>
                    <a:pt x="45" y="74"/>
                    <a:pt x="44" y="74"/>
                  </a:cubicBezTo>
                  <a:cubicBezTo>
                    <a:pt x="42" y="74"/>
                    <a:pt x="39" y="76"/>
                    <a:pt x="38" y="78"/>
                  </a:cubicBezTo>
                  <a:cubicBezTo>
                    <a:pt x="38" y="78"/>
                    <a:pt x="37" y="78"/>
                    <a:pt x="37" y="78"/>
                  </a:cubicBezTo>
                  <a:cubicBezTo>
                    <a:pt x="32" y="78"/>
                    <a:pt x="29" y="81"/>
                    <a:pt x="29"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3" name="Group 2"/>
          <p:cNvGrpSpPr/>
          <p:nvPr/>
        </p:nvGrpSpPr>
        <p:grpSpPr>
          <a:xfrm>
            <a:off x="2474109" y="2491192"/>
            <a:ext cx="2519992" cy="2446230"/>
            <a:chOff x="2474109" y="2491192"/>
            <a:chExt cx="2519992" cy="2446230"/>
          </a:xfrm>
        </p:grpSpPr>
        <p:sp>
          <p:nvSpPr>
            <p:cNvPr id="4" name="Rectangle 3"/>
            <p:cNvSpPr/>
            <p:nvPr/>
          </p:nvSpPr>
          <p:spPr bwMode="auto">
            <a:xfrm>
              <a:off x="2474109" y="2491192"/>
              <a:ext cx="2519992" cy="244623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dirty="0">
                  <a:solidFill>
                    <a:srgbClr val="FFFFFF"/>
                  </a:solidFill>
                </a:rPr>
                <a:t>Upgrade to next version </a:t>
              </a:r>
              <a:r>
                <a:rPr lang="en-US" dirty="0" smtClean="0">
                  <a:solidFill>
                    <a:srgbClr val="FFFFFF"/>
                  </a:solidFill>
                </a:rPr>
                <a:t>– sequential (recommended</a:t>
              </a:r>
              <a:r>
                <a:rPr lang="en-US" dirty="0">
                  <a:solidFill>
                    <a:srgbClr val="FFFFFF"/>
                  </a:solidFill>
                </a:rPr>
                <a:t>)</a:t>
              </a:r>
            </a:p>
          </p:txBody>
        </p:sp>
        <p:sp>
          <p:nvSpPr>
            <p:cNvPr id="10" name="Freeform 10"/>
            <p:cNvSpPr>
              <a:spLocks noEditPoints="1"/>
            </p:cNvSpPr>
            <p:nvPr/>
          </p:nvSpPr>
          <p:spPr bwMode="black">
            <a:xfrm>
              <a:off x="3337917" y="3832223"/>
              <a:ext cx="735196" cy="724965"/>
            </a:xfrm>
            <a:custGeom>
              <a:avLst/>
              <a:gdLst>
                <a:gd name="T0" fmla="*/ 81 w 149"/>
                <a:gd name="T1" fmla="*/ 87 h 149"/>
                <a:gd name="T2" fmla="*/ 62 w 149"/>
                <a:gd name="T3" fmla="*/ 81 h 149"/>
                <a:gd name="T4" fmla="*/ 68 w 149"/>
                <a:gd name="T5" fmla="*/ 62 h 149"/>
                <a:gd name="T6" fmla="*/ 87 w 149"/>
                <a:gd name="T7" fmla="*/ 68 h 149"/>
                <a:gd name="T8" fmla="*/ 81 w 149"/>
                <a:gd name="T9" fmla="*/ 87 h 149"/>
                <a:gd name="T10" fmla="*/ 105 w 149"/>
                <a:gd name="T11" fmla="*/ 72 h 149"/>
                <a:gd name="T12" fmla="*/ 102 w 149"/>
                <a:gd name="T13" fmla="*/ 62 h 149"/>
                <a:gd name="T14" fmla="*/ 94 w 149"/>
                <a:gd name="T15" fmla="*/ 63 h 149"/>
                <a:gd name="T16" fmla="*/ 91 w 149"/>
                <a:gd name="T17" fmla="*/ 59 h 149"/>
                <a:gd name="T18" fmla="*/ 94 w 149"/>
                <a:gd name="T19" fmla="*/ 51 h 149"/>
                <a:gd name="T20" fmla="*/ 85 w 149"/>
                <a:gd name="T21" fmla="*/ 46 h 149"/>
                <a:gd name="T22" fmla="*/ 80 w 149"/>
                <a:gd name="T23" fmla="*/ 53 h 149"/>
                <a:gd name="T24" fmla="*/ 74 w 149"/>
                <a:gd name="T25" fmla="*/ 52 h 149"/>
                <a:gd name="T26" fmla="*/ 71 w 149"/>
                <a:gd name="T27" fmla="*/ 44 h 149"/>
                <a:gd name="T28" fmla="*/ 61 w 149"/>
                <a:gd name="T29" fmla="*/ 47 h 149"/>
                <a:gd name="T30" fmla="*/ 62 w 149"/>
                <a:gd name="T31" fmla="*/ 55 h 149"/>
                <a:gd name="T32" fmla="*/ 59 w 149"/>
                <a:gd name="T33" fmla="*/ 58 h 149"/>
                <a:gd name="T34" fmla="*/ 51 w 149"/>
                <a:gd name="T35" fmla="*/ 55 h 149"/>
                <a:gd name="T36" fmla="*/ 46 w 149"/>
                <a:gd name="T37" fmla="*/ 64 h 149"/>
                <a:gd name="T38" fmla="*/ 52 w 149"/>
                <a:gd name="T39" fmla="*/ 69 h 149"/>
                <a:gd name="T40" fmla="*/ 51 w 149"/>
                <a:gd name="T41" fmla="*/ 74 h 149"/>
                <a:gd name="T42" fmla="*/ 44 w 149"/>
                <a:gd name="T43" fmla="*/ 77 h 149"/>
                <a:gd name="T44" fmla="*/ 47 w 149"/>
                <a:gd name="T45" fmla="*/ 87 h 149"/>
                <a:gd name="T46" fmla="*/ 55 w 149"/>
                <a:gd name="T47" fmla="*/ 86 h 149"/>
                <a:gd name="T48" fmla="*/ 58 w 149"/>
                <a:gd name="T49" fmla="*/ 91 h 149"/>
                <a:gd name="T50" fmla="*/ 55 w 149"/>
                <a:gd name="T51" fmla="*/ 98 h 149"/>
                <a:gd name="T52" fmla="*/ 64 w 149"/>
                <a:gd name="T53" fmla="*/ 103 h 149"/>
                <a:gd name="T54" fmla="*/ 69 w 149"/>
                <a:gd name="T55" fmla="*/ 97 h 149"/>
                <a:gd name="T56" fmla="*/ 74 w 149"/>
                <a:gd name="T57" fmla="*/ 97 h 149"/>
                <a:gd name="T58" fmla="*/ 77 w 149"/>
                <a:gd name="T59" fmla="*/ 105 h 149"/>
                <a:gd name="T60" fmla="*/ 87 w 149"/>
                <a:gd name="T61" fmla="*/ 102 h 149"/>
                <a:gd name="T62" fmla="*/ 86 w 149"/>
                <a:gd name="T63" fmla="*/ 94 h 149"/>
                <a:gd name="T64" fmla="*/ 90 w 149"/>
                <a:gd name="T65" fmla="*/ 91 h 149"/>
                <a:gd name="T66" fmla="*/ 98 w 149"/>
                <a:gd name="T67" fmla="*/ 94 h 149"/>
                <a:gd name="T68" fmla="*/ 103 w 149"/>
                <a:gd name="T69" fmla="*/ 85 h 149"/>
                <a:gd name="T70" fmla="*/ 96 w 149"/>
                <a:gd name="T71" fmla="*/ 80 h 149"/>
                <a:gd name="T72" fmla="*/ 97 w 149"/>
                <a:gd name="T73" fmla="*/ 75 h 149"/>
                <a:gd name="T74" fmla="*/ 105 w 149"/>
                <a:gd name="T75" fmla="*/ 72 h 149"/>
                <a:gd name="T76" fmla="*/ 79 w 149"/>
                <a:gd name="T77" fmla="*/ 72 h 149"/>
                <a:gd name="T78" fmla="*/ 72 w 149"/>
                <a:gd name="T79" fmla="*/ 70 h 149"/>
                <a:gd name="T80" fmla="*/ 70 w 149"/>
                <a:gd name="T81" fmla="*/ 77 h 149"/>
                <a:gd name="T82" fmla="*/ 77 w 149"/>
                <a:gd name="T83" fmla="*/ 79 h 149"/>
                <a:gd name="T84" fmla="*/ 79 w 149"/>
                <a:gd name="T85" fmla="*/ 72 h 149"/>
                <a:gd name="T86" fmla="*/ 74 w 149"/>
                <a:gd name="T87" fmla="*/ 9 h 149"/>
                <a:gd name="T88" fmla="*/ 9 w 149"/>
                <a:gd name="T89" fmla="*/ 75 h 149"/>
                <a:gd name="T90" fmla="*/ 74 w 149"/>
                <a:gd name="T91" fmla="*/ 140 h 149"/>
                <a:gd name="T92" fmla="*/ 140 w 149"/>
                <a:gd name="T93" fmla="*/ 75 h 149"/>
                <a:gd name="T94" fmla="*/ 74 w 149"/>
                <a:gd name="T95" fmla="*/ 9 h 149"/>
                <a:gd name="T96" fmla="*/ 74 w 149"/>
                <a:gd name="T97" fmla="*/ 0 h 149"/>
                <a:gd name="T98" fmla="*/ 149 w 149"/>
                <a:gd name="T99" fmla="*/ 75 h 149"/>
                <a:gd name="T100" fmla="*/ 74 w 149"/>
                <a:gd name="T101" fmla="*/ 149 h 149"/>
                <a:gd name="T102" fmla="*/ 0 w 149"/>
                <a:gd name="T103" fmla="*/ 75 h 149"/>
                <a:gd name="T104" fmla="*/ 74 w 149"/>
                <a:gd name="T10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9" h="149">
                  <a:moveTo>
                    <a:pt x="81" y="87"/>
                  </a:moveTo>
                  <a:cubicBezTo>
                    <a:pt x="74" y="91"/>
                    <a:pt x="65" y="88"/>
                    <a:pt x="62" y="81"/>
                  </a:cubicBezTo>
                  <a:cubicBezTo>
                    <a:pt x="58" y="74"/>
                    <a:pt x="61" y="66"/>
                    <a:pt x="68" y="62"/>
                  </a:cubicBezTo>
                  <a:cubicBezTo>
                    <a:pt x="75" y="58"/>
                    <a:pt x="83" y="61"/>
                    <a:pt x="87" y="68"/>
                  </a:cubicBezTo>
                  <a:cubicBezTo>
                    <a:pt x="91" y="75"/>
                    <a:pt x="88" y="84"/>
                    <a:pt x="81" y="87"/>
                  </a:cubicBezTo>
                  <a:moveTo>
                    <a:pt x="105" y="72"/>
                  </a:moveTo>
                  <a:cubicBezTo>
                    <a:pt x="102" y="62"/>
                    <a:pt x="102" y="62"/>
                    <a:pt x="102" y="62"/>
                  </a:cubicBezTo>
                  <a:cubicBezTo>
                    <a:pt x="94" y="63"/>
                    <a:pt x="94" y="63"/>
                    <a:pt x="94" y="63"/>
                  </a:cubicBezTo>
                  <a:cubicBezTo>
                    <a:pt x="93" y="62"/>
                    <a:pt x="92" y="60"/>
                    <a:pt x="91" y="59"/>
                  </a:cubicBezTo>
                  <a:cubicBezTo>
                    <a:pt x="94" y="51"/>
                    <a:pt x="94" y="51"/>
                    <a:pt x="94" y="51"/>
                  </a:cubicBezTo>
                  <a:cubicBezTo>
                    <a:pt x="85" y="46"/>
                    <a:pt x="85" y="46"/>
                    <a:pt x="85" y="46"/>
                  </a:cubicBezTo>
                  <a:cubicBezTo>
                    <a:pt x="80" y="53"/>
                    <a:pt x="80" y="53"/>
                    <a:pt x="80" y="53"/>
                  </a:cubicBezTo>
                  <a:cubicBezTo>
                    <a:pt x="78" y="52"/>
                    <a:pt x="76" y="52"/>
                    <a:pt x="74" y="52"/>
                  </a:cubicBezTo>
                  <a:cubicBezTo>
                    <a:pt x="71" y="44"/>
                    <a:pt x="71" y="44"/>
                    <a:pt x="71" y="44"/>
                  </a:cubicBezTo>
                  <a:cubicBezTo>
                    <a:pt x="61" y="47"/>
                    <a:pt x="61" y="47"/>
                    <a:pt x="61" y="47"/>
                  </a:cubicBezTo>
                  <a:cubicBezTo>
                    <a:pt x="62" y="55"/>
                    <a:pt x="62" y="55"/>
                    <a:pt x="62" y="55"/>
                  </a:cubicBezTo>
                  <a:cubicBezTo>
                    <a:pt x="61" y="56"/>
                    <a:pt x="60" y="57"/>
                    <a:pt x="59" y="58"/>
                  </a:cubicBezTo>
                  <a:cubicBezTo>
                    <a:pt x="51" y="55"/>
                    <a:pt x="51" y="55"/>
                    <a:pt x="51" y="55"/>
                  </a:cubicBezTo>
                  <a:cubicBezTo>
                    <a:pt x="46" y="64"/>
                    <a:pt x="46" y="64"/>
                    <a:pt x="46" y="64"/>
                  </a:cubicBezTo>
                  <a:cubicBezTo>
                    <a:pt x="52" y="69"/>
                    <a:pt x="52" y="69"/>
                    <a:pt x="52" y="69"/>
                  </a:cubicBezTo>
                  <a:cubicBezTo>
                    <a:pt x="52" y="71"/>
                    <a:pt x="51" y="72"/>
                    <a:pt x="51" y="74"/>
                  </a:cubicBezTo>
                  <a:cubicBezTo>
                    <a:pt x="44" y="77"/>
                    <a:pt x="44" y="77"/>
                    <a:pt x="44" y="77"/>
                  </a:cubicBezTo>
                  <a:cubicBezTo>
                    <a:pt x="47" y="87"/>
                    <a:pt x="47" y="87"/>
                    <a:pt x="47" y="87"/>
                  </a:cubicBezTo>
                  <a:cubicBezTo>
                    <a:pt x="55" y="86"/>
                    <a:pt x="55" y="86"/>
                    <a:pt x="55" y="86"/>
                  </a:cubicBezTo>
                  <a:cubicBezTo>
                    <a:pt x="56" y="88"/>
                    <a:pt x="57" y="89"/>
                    <a:pt x="58" y="91"/>
                  </a:cubicBezTo>
                  <a:cubicBezTo>
                    <a:pt x="55" y="98"/>
                    <a:pt x="55" y="98"/>
                    <a:pt x="55" y="98"/>
                  </a:cubicBezTo>
                  <a:cubicBezTo>
                    <a:pt x="64" y="103"/>
                    <a:pt x="64" y="103"/>
                    <a:pt x="64" y="103"/>
                  </a:cubicBezTo>
                  <a:cubicBezTo>
                    <a:pt x="69" y="97"/>
                    <a:pt x="69" y="97"/>
                    <a:pt x="69" y="97"/>
                  </a:cubicBezTo>
                  <a:cubicBezTo>
                    <a:pt x="70" y="97"/>
                    <a:pt x="72" y="97"/>
                    <a:pt x="74" y="97"/>
                  </a:cubicBezTo>
                  <a:cubicBezTo>
                    <a:pt x="77" y="105"/>
                    <a:pt x="77" y="105"/>
                    <a:pt x="77" y="105"/>
                  </a:cubicBezTo>
                  <a:cubicBezTo>
                    <a:pt x="87" y="102"/>
                    <a:pt x="87" y="102"/>
                    <a:pt x="87" y="102"/>
                  </a:cubicBezTo>
                  <a:cubicBezTo>
                    <a:pt x="86" y="94"/>
                    <a:pt x="86" y="94"/>
                    <a:pt x="86" y="94"/>
                  </a:cubicBezTo>
                  <a:cubicBezTo>
                    <a:pt x="88" y="93"/>
                    <a:pt x="89" y="92"/>
                    <a:pt x="90" y="91"/>
                  </a:cubicBezTo>
                  <a:cubicBezTo>
                    <a:pt x="98" y="94"/>
                    <a:pt x="98" y="94"/>
                    <a:pt x="98" y="94"/>
                  </a:cubicBezTo>
                  <a:cubicBezTo>
                    <a:pt x="103" y="85"/>
                    <a:pt x="103" y="85"/>
                    <a:pt x="103" y="85"/>
                  </a:cubicBezTo>
                  <a:cubicBezTo>
                    <a:pt x="96" y="80"/>
                    <a:pt x="96" y="80"/>
                    <a:pt x="96" y="80"/>
                  </a:cubicBezTo>
                  <a:cubicBezTo>
                    <a:pt x="97" y="78"/>
                    <a:pt x="97" y="77"/>
                    <a:pt x="97" y="75"/>
                  </a:cubicBezTo>
                  <a:lnTo>
                    <a:pt x="105" y="72"/>
                  </a:lnTo>
                  <a:close/>
                  <a:moveTo>
                    <a:pt x="79" y="72"/>
                  </a:moveTo>
                  <a:cubicBezTo>
                    <a:pt x="78" y="70"/>
                    <a:pt x="75" y="69"/>
                    <a:pt x="72" y="70"/>
                  </a:cubicBezTo>
                  <a:cubicBezTo>
                    <a:pt x="70" y="71"/>
                    <a:pt x="69" y="74"/>
                    <a:pt x="70" y="77"/>
                  </a:cubicBezTo>
                  <a:cubicBezTo>
                    <a:pt x="71" y="80"/>
                    <a:pt x="74" y="81"/>
                    <a:pt x="77" y="79"/>
                  </a:cubicBezTo>
                  <a:cubicBezTo>
                    <a:pt x="79" y="78"/>
                    <a:pt x="80" y="75"/>
                    <a:pt x="79" y="72"/>
                  </a:cubicBezTo>
                  <a:moveTo>
                    <a:pt x="74" y="9"/>
                  </a:moveTo>
                  <a:cubicBezTo>
                    <a:pt x="38" y="9"/>
                    <a:pt x="9" y="39"/>
                    <a:pt x="9" y="75"/>
                  </a:cubicBezTo>
                  <a:cubicBezTo>
                    <a:pt x="9" y="111"/>
                    <a:pt x="38" y="140"/>
                    <a:pt x="74" y="140"/>
                  </a:cubicBezTo>
                  <a:cubicBezTo>
                    <a:pt x="110" y="140"/>
                    <a:pt x="140" y="111"/>
                    <a:pt x="140" y="75"/>
                  </a:cubicBezTo>
                  <a:cubicBezTo>
                    <a:pt x="140" y="39"/>
                    <a:pt x="110" y="9"/>
                    <a:pt x="74" y="9"/>
                  </a:cubicBezTo>
                  <a:moveTo>
                    <a:pt x="74" y="0"/>
                  </a:moveTo>
                  <a:cubicBezTo>
                    <a:pt x="116" y="0"/>
                    <a:pt x="149" y="33"/>
                    <a:pt x="149" y="75"/>
                  </a:cubicBezTo>
                  <a:cubicBezTo>
                    <a:pt x="149" y="116"/>
                    <a:pt x="116" y="149"/>
                    <a:pt x="74" y="149"/>
                  </a:cubicBezTo>
                  <a:cubicBezTo>
                    <a:pt x="33" y="149"/>
                    <a:pt x="0" y="116"/>
                    <a:pt x="0" y="75"/>
                  </a:cubicBezTo>
                  <a:cubicBezTo>
                    <a:pt x="0" y="33"/>
                    <a:pt x="33"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6" name="Group 5"/>
          <p:cNvGrpSpPr/>
          <p:nvPr/>
        </p:nvGrpSpPr>
        <p:grpSpPr>
          <a:xfrm>
            <a:off x="4994101" y="2489150"/>
            <a:ext cx="2448272" cy="2448272"/>
            <a:chOff x="4994101" y="2489150"/>
            <a:chExt cx="2448272" cy="2448272"/>
          </a:xfrm>
        </p:grpSpPr>
        <p:sp>
          <p:nvSpPr>
            <p:cNvPr id="5" name="Rectangle 4"/>
            <p:cNvSpPr/>
            <p:nvPr/>
          </p:nvSpPr>
          <p:spPr bwMode="auto">
            <a:xfrm>
              <a:off x="4994101" y="2489150"/>
              <a:ext cx="2448272" cy="244827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dirty="0">
                  <a:solidFill>
                    <a:srgbClr val="FFFFFF"/>
                  </a:solidFill>
                </a:rPr>
                <a:t>Leapfrog to the latest version</a:t>
              </a:r>
            </a:p>
          </p:txBody>
        </p:sp>
        <p:sp>
          <p:nvSpPr>
            <p:cNvPr id="11" name="Freeform 44"/>
            <p:cNvSpPr>
              <a:spLocks noEditPoints="1"/>
            </p:cNvSpPr>
            <p:nvPr/>
          </p:nvSpPr>
          <p:spPr bwMode="black">
            <a:xfrm>
              <a:off x="5851043" y="3668453"/>
              <a:ext cx="734388" cy="722841"/>
            </a:xfrm>
            <a:custGeom>
              <a:avLst/>
              <a:gdLst>
                <a:gd name="T0" fmla="*/ 120 w 155"/>
                <a:gd name="T1" fmla="*/ 50 h 150"/>
                <a:gd name="T2" fmla="*/ 120 w 155"/>
                <a:gd name="T3" fmla="*/ 54 h 150"/>
                <a:gd name="T4" fmla="*/ 117 w 155"/>
                <a:gd name="T5" fmla="*/ 54 h 150"/>
                <a:gd name="T6" fmla="*/ 117 w 155"/>
                <a:gd name="T7" fmla="*/ 54 h 150"/>
                <a:gd name="T8" fmla="*/ 108 w 155"/>
                <a:gd name="T9" fmla="*/ 54 h 150"/>
                <a:gd name="T10" fmla="*/ 101 w 155"/>
                <a:gd name="T11" fmla="*/ 86 h 150"/>
                <a:gd name="T12" fmla="*/ 99 w 155"/>
                <a:gd name="T13" fmla="*/ 96 h 150"/>
                <a:gd name="T14" fmla="*/ 98 w 155"/>
                <a:gd name="T15" fmla="*/ 97 h 150"/>
                <a:gd name="T16" fmla="*/ 100 w 155"/>
                <a:gd name="T17" fmla="*/ 101 h 150"/>
                <a:gd name="T18" fmla="*/ 94 w 155"/>
                <a:gd name="T19" fmla="*/ 107 h 150"/>
                <a:gd name="T20" fmla="*/ 89 w 155"/>
                <a:gd name="T21" fmla="*/ 101 h 150"/>
                <a:gd name="T22" fmla="*/ 90 w 155"/>
                <a:gd name="T23" fmla="*/ 98 h 150"/>
                <a:gd name="T24" fmla="*/ 67 w 155"/>
                <a:gd name="T25" fmla="*/ 98 h 150"/>
                <a:gd name="T26" fmla="*/ 68 w 155"/>
                <a:gd name="T27" fmla="*/ 101 h 150"/>
                <a:gd name="T28" fmla="*/ 63 w 155"/>
                <a:gd name="T29" fmla="*/ 107 h 150"/>
                <a:gd name="T30" fmla="*/ 58 w 155"/>
                <a:gd name="T31" fmla="*/ 101 h 150"/>
                <a:gd name="T32" fmla="*/ 59 w 155"/>
                <a:gd name="T33" fmla="*/ 98 h 150"/>
                <a:gd name="T34" fmla="*/ 55 w 155"/>
                <a:gd name="T35" fmla="*/ 98 h 150"/>
                <a:gd name="T36" fmla="*/ 54 w 155"/>
                <a:gd name="T37" fmla="*/ 98 h 150"/>
                <a:gd name="T38" fmla="*/ 52 w 155"/>
                <a:gd name="T39" fmla="*/ 98 h 150"/>
                <a:gd name="T40" fmla="*/ 52 w 155"/>
                <a:gd name="T41" fmla="*/ 93 h 150"/>
                <a:gd name="T42" fmla="*/ 55 w 155"/>
                <a:gd name="T43" fmla="*/ 93 h 150"/>
                <a:gd name="T44" fmla="*/ 56 w 155"/>
                <a:gd name="T45" fmla="*/ 93 h 150"/>
                <a:gd name="T46" fmla="*/ 94 w 155"/>
                <a:gd name="T47" fmla="*/ 93 h 150"/>
                <a:gd name="T48" fmla="*/ 95 w 155"/>
                <a:gd name="T49" fmla="*/ 88 h 150"/>
                <a:gd name="T50" fmla="*/ 58 w 155"/>
                <a:gd name="T51" fmla="*/ 88 h 150"/>
                <a:gd name="T52" fmla="*/ 58 w 155"/>
                <a:gd name="T53" fmla="*/ 88 h 150"/>
                <a:gd name="T54" fmla="*/ 56 w 155"/>
                <a:gd name="T55" fmla="*/ 88 h 150"/>
                <a:gd name="T56" fmla="*/ 56 w 155"/>
                <a:gd name="T57" fmla="*/ 87 h 150"/>
                <a:gd name="T58" fmla="*/ 56 w 155"/>
                <a:gd name="T59" fmla="*/ 86 h 150"/>
                <a:gd name="T60" fmla="*/ 50 w 155"/>
                <a:gd name="T61" fmla="*/ 61 h 150"/>
                <a:gd name="T62" fmla="*/ 50 w 155"/>
                <a:gd name="T63" fmla="*/ 61 h 150"/>
                <a:gd name="T64" fmla="*/ 50 w 155"/>
                <a:gd name="T65" fmla="*/ 58 h 150"/>
                <a:gd name="T66" fmla="*/ 53 w 155"/>
                <a:gd name="T67" fmla="*/ 58 h 150"/>
                <a:gd name="T68" fmla="*/ 55 w 155"/>
                <a:gd name="T69" fmla="*/ 58 h 150"/>
                <a:gd name="T70" fmla="*/ 103 w 155"/>
                <a:gd name="T71" fmla="*/ 58 h 150"/>
                <a:gd name="T72" fmla="*/ 104 w 155"/>
                <a:gd name="T73" fmla="*/ 50 h 150"/>
                <a:gd name="T74" fmla="*/ 106 w 155"/>
                <a:gd name="T75" fmla="*/ 50 h 150"/>
                <a:gd name="T76" fmla="*/ 107 w 155"/>
                <a:gd name="T77" fmla="*/ 50 h 150"/>
                <a:gd name="T78" fmla="*/ 117 w 155"/>
                <a:gd name="T79" fmla="*/ 50 h 150"/>
                <a:gd name="T80" fmla="*/ 117 w 155"/>
                <a:gd name="T81" fmla="*/ 50 h 150"/>
                <a:gd name="T82" fmla="*/ 120 w 155"/>
                <a:gd name="T83" fmla="*/ 50 h 150"/>
                <a:gd name="T84" fmla="*/ 43 w 155"/>
                <a:gd name="T85" fmla="*/ 6 h 150"/>
                <a:gd name="T86" fmla="*/ 21 w 155"/>
                <a:gd name="T87" fmla="*/ 39 h 150"/>
                <a:gd name="T88" fmla="*/ 7 w 155"/>
                <a:gd name="T89" fmla="*/ 27 h 150"/>
                <a:gd name="T90" fmla="*/ 0 w 155"/>
                <a:gd name="T91" fmla="*/ 35 h 150"/>
                <a:gd name="T92" fmla="*/ 22 w 155"/>
                <a:gd name="T93" fmla="*/ 54 h 150"/>
                <a:gd name="T94" fmla="*/ 52 w 155"/>
                <a:gd name="T95" fmla="*/ 12 h 150"/>
                <a:gd name="T96" fmla="*/ 43 w 155"/>
                <a:gd name="T97" fmla="*/ 6 h 150"/>
                <a:gd name="T98" fmla="*/ 80 w 155"/>
                <a:gd name="T99" fmla="*/ 0 h 150"/>
                <a:gd name="T100" fmla="*/ 74 w 155"/>
                <a:gd name="T101" fmla="*/ 0 h 150"/>
                <a:gd name="T102" fmla="*/ 74 w 155"/>
                <a:gd name="T103" fmla="*/ 10 h 150"/>
                <a:gd name="T104" fmla="*/ 80 w 155"/>
                <a:gd name="T105" fmla="*/ 9 h 150"/>
                <a:gd name="T106" fmla="*/ 145 w 155"/>
                <a:gd name="T107" fmla="*/ 75 h 150"/>
                <a:gd name="T108" fmla="*/ 80 w 155"/>
                <a:gd name="T109" fmla="*/ 140 h 150"/>
                <a:gd name="T110" fmla="*/ 14 w 155"/>
                <a:gd name="T111" fmla="*/ 75 h 150"/>
                <a:gd name="T112" fmla="*/ 14 w 155"/>
                <a:gd name="T113" fmla="*/ 74 h 150"/>
                <a:gd name="T114" fmla="*/ 5 w 155"/>
                <a:gd name="T115" fmla="*/ 74 h 150"/>
                <a:gd name="T116" fmla="*/ 5 w 155"/>
                <a:gd name="T117" fmla="*/ 75 h 150"/>
                <a:gd name="T118" fmla="*/ 80 w 155"/>
                <a:gd name="T119" fmla="*/ 150 h 150"/>
                <a:gd name="T120" fmla="*/ 155 w 155"/>
                <a:gd name="T121" fmla="*/ 75 h 150"/>
                <a:gd name="T122" fmla="*/ 80 w 155"/>
                <a:gd name="T123"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50">
                  <a:moveTo>
                    <a:pt x="120" y="50"/>
                  </a:moveTo>
                  <a:cubicBezTo>
                    <a:pt x="120" y="54"/>
                    <a:pt x="120" y="54"/>
                    <a:pt x="120" y="54"/>
                  </a:cubicBezTo>
                  <a:cubicBezTo>
                    <a:pt x="117" y="54"/>
                    <a:pt x="117" y="54"/>
                    <a:pt x="117" y="54"/>
                  </a:cubicBezTo>
                  <a:cubicBezTo>
                    <a:pt x="117" y="54"/>
                    <a:pt x="117" y="54"/>
                    <a:pt x="117" y="54"/>
                  </a:cubicBezTo>
                  <a:cubicBezTo>
                    <a:pt x="108" y="54"/>
                    <a:pt x="108" y="54"/>
                    <a:pt x="108" y="54"/>
                  </a:cubicBezTo>
                  <a:cubicBezTo>
                    <a:pt x="101" y="86"/>
                    <a:pt x="101" y="86"/>
                    <a:pt x="101" y="86"/>
                  </a:cubicBezTo>
                  <a:cubicBezTo>
                    <a:pt x="99" y="96"/>
                    <a:pt x="99" y="96"/>
                    <a:pt x="99" y="96"/>
                  </a:cubicBezTo>
                  <a:cubicBezTo>
                    <a:pt x="99" y="97"/>
                    <a:pt x="98" y="97"/>
                    <a:pt x="98" y="97"/>
                  </a:cubicBezTo>
                  <a:cubicBezTo>
                    <a:pt x="99" y="98"/>
                    <a:pt x="100" y="100"/>
                    <a:pt x="100" y="101"/>
                  </a:cubicBezTo>
                  <a:cubicBezTo>
                    <a:pt x="100" y="104"/>
                    <a:pt x="97" y="107"/>
                    <a:pt x="94" y="107"/>
                  </a:cubicBezTo>
                  <a:cubicBezTo>
                    <a:pt x="91" y="107"/>
                    <a:pt x="89" y="104"/>
                    <a:pt x="89" y="101"/>
                  </a:cubicBezTo>
                  <a:cubicBezTo>
                    <a:pt x="89" y="100"/>
                    <a:pt x="89" y="99"/>
                    <a:pt x="90" y="98"/>
                  </a:cubicBezTo>
                  <a:cubicBezTo>
                    <a:pt x="67" y="98"/>
                    <a:pt x="67" y="98"/>
                    <a:pt x="67" y="98"/>
                  </a:cubicBezTo>
                  <a:cubicBezTo>
                    <a:pt x="68" y="99"/>
                    <a:pt x="68" y="100"/>
                    <a:pt x="68" y="101"/>
                  </a:cubicBezTo>
                  <a:cubicBezTo>
                    <a:pt x="68" y="104"/>
                    <a:pt x="66" y="107"/>
                    <a:pt x="63" y="107"/>
                  </a:cubicBezTo>
                  <a:cubicBezTo>
                    <a:pt x="60" y="107"/>
                    <a:pt x="58" y="104"/>
                    <a:pt x="58" y="101"/>
                  </a:cubicBezTo>
                  <a:cubicBezTo>
                    <a:pt x="58" y="100"/>
                    <a:pt x="58" y="99"/>
                    <a:pt x="59" y="98"/>
                  </a:cubicBezTo>
                  <a:cubicBezTo>
                    <a:pt x="55" y="98"/>
                    <a:pt x="55" y="98"/>
                    <a:pt x="55" y="98"/>
                  </a:cubicBezTo>
                  <a:cubicBezTo>
                    <a:pt x="55" y="98"/>
                    <a:pt x="54" y="98"/>
                    <a:pt x="54" y="98"/>
                  </a:cubicBezTo>
                  <a:cubicBezTo>
                    <a:pt x="52" y="98"/>
                    <a:pt x="52" y="98"/>
                    <a:pt x="52" y="98"/>
                  </a:cubicBezTo>
                  <a:cubicBezTo>
                    <a:pt x="52" y="93"/>
                    <a:pt x="52" y="93"/>
                    <a:pt x="52" y="93"/>
                  </a:cubicBezTo>
                  <a:cubicBezTo>
                    <a:pt x="55" y="93"/>
                    <a:pt x="55" y="93"/>
                    <a:pt x="55" y="93"/>
                  </a:cubicBezTo>
                  <a:cubicBezTo>
                    <a:pt x="56" y="93"/>
                    <a:pt x="56" y="93"/>
                    <a:pt x="56" y="93"/>
                  </a:cubicBezTo>
                  <a:cubicBezTo>
                    <a:pt x="94" y="93"/>
                    <a:pt x="94" y="93"/>
                    <a:pt x="94" y="93"/>
                  </a:cubicBezTo>
                  <a:cubicBezTo>
                    <a:pt x="95" y="88"/>
                    <a:pt x="95" y="88"/>
                    <a:pt x="95" y="88"/>
                  </a:cubicBezTo>
                  <a:cubicBezTo>
                    <a:pt x="58" y="88"/>
                    <a:pt x="58" y="88"/>
                    <a:pt x="58" y="88"/>
                  </a:cubicBezTo>
                  <a:cubicBezTo>
                    <a:pt x="58" y="88"/>
                    <a:pt x="58" y="88"/>
                    <a:pt x="58" y="88"/>
                  </a:cubicBezTo>
                  <a:cubicBezTo>
                    <a:pt x="56" y="88"/>
                    <a:pt x="56" y="88"/>
                    <a:pt x="56" y="88"/>
                  </a:cubicBezTo>
                  <a:cubicBezTo>
                    <a:pt x="56" y="87"/>
                    <a:pt x="56" y="87"/>
                    <a:pt x="56" y="87"/>
                  </a:cubicBezTo>
                  <a:cubicBezTo>
                    <a:pt x="56" y="87"/>
                    <a:pt x="56" y="87"/>
                    <a:pt x="56" y="86"/>
                  </a:cubicBezTo>
                  <a:cubicBezTo>
                    <a:pt x="50" y="61"/>
                    <a:pt x="50" y="61"/>
                    <a:pt x="50" y="61"/>
                  </a:cubicBezTo>
                  <a:cubicBezTo>
                    <a:pt x="50" y="61"/>
                    <a:pt x="50" y="61"/>
                    <a:pt x="50" y="61"/>
                  </a:cubicBezTo>
                  <a:cubicBezTo>
                    <a:pt x="50" y="58"/>
                    <a:pt x="50" y="58"/>
                    <a:pt x="50" y="58"/>
                  </a:cubicBezTo>
                  <a:cubicBezTo>
                    <a:pt x="53" y="58"/>
                    <a:pt x="53" y="58"/>
                    <a:pt x="53" y="58"/>
                  </a:cubicBezTo>
                  <a:cubicBezTo>
                    <a:pt x="55" y="58"/>
                    <a:pt x="55" y="58"/>
                    <a:pt x="55" y="58"/>
                  </a:cubicBezTo>
                  <a:cubicBezTo>
                    <a:pt x="103" y="58"/>
                    <a:pt x="103" y="58"/>
                    <a:pt x="103" y="58"/>
                  </a:cubicBezTo>
                  <a:cubicBezTo>
                    <a:pt x="104" y="50"/>
                    <a:pt x="104" y="50"/>
                    <a:pt x="104" y="50"/>
                  </a:cubicBezTo>
                  <a:cubicBezTo>
                    <a:pt x="106" y="50"/>
                    <a:pt x="106" y="50"/>
                    <a:pt x="106" y="50"/>
                  </a:cubicBezTo>
                  <a:cubicBezTo>
                    <a:pt x="107" y="50"/>
                    <a:pt x="107" y="50"/>
                    <a:pt x="107" y="50"/>
                  </a:cubicBezTo>
                  <a:cubicBezTo>
                    <a:pt x="117" y="50"/>
                    <a:pt x="117" y="50"/>
                    <a:pt x="117" y="50"/>
                  </a:cubicBezTo>
                  <a:cubicBezTo>
                    <a:pt x="117" y="50"/>
                    <a:pt x="117" y="50"/>
                    <a:pt x="117" y="50"/>
                  </a:cubicBezTo>
                  <a:lnTo>
                    <a:pt x="120" y="50"/>
                  </a:lnTo>
                  <a:close/>
                  <a:moveTo>
                    <a:pt x="43" y="6"/>
                  </a:moveTo>
                  <a:cubicBezTo>
                    <a:pt x="21" y="39"/>
                    <a:pt x="21" y="39"/>
                    <a:pt x="21" y="39"/>
                  </a:cubicBezTo>
                  <a:cubicBezTo>
                    <a:pt x="7" y="27"/>
                    <a:pt x="7" y="27"/>
                    <a:pt x="7" y="27"/>
                  </a:cubicBezTo>
                  <a:cubicBezTo>
                    <a:pt x="0" y="35"/>
                    <a:pt x="0" y="35"/>
                    <a:pt x="0" y="35"/>
                  </a:cubicBezTo>
                  <a:cubicBezTo>
                    <a:pt x="22" y="54"/>
                    <a:pt x="22" y="54"/>
                    <a:pt x="22" y="54"/>
                  </a:cubicBezTo>
                  <a:cubicBezTo>
                    <a:pt x="52" y="12"/>
                    <a:pt x="52" y="12"/>
                    <a:pt x="52" y="12"/>
                  </a:cubicBezTo>
                  <a:lnTo>
                    <a:pt x="43" y="6"/>
                  </a:lnTo>
                  <a:close/>
                  <a:moveTo>
                    <a:pt x="80" y="0"/>
                  </a:moveTo>
                  <a:cubicBezTo>
                    <a:pt x="78" y="0"/>
                    <a:pt x="76" y="0"/>
                    <a:pt x="74" y="0"/>
                  </a:cubicBezTo>
                  <a:cubicBezTo>
                    <a:pt x="74" y="10"/>
                    <a:pt x="74" y="10"/>
                    <a:pt x="74" y="10"/>
                  </a:cubicBezTo>
                  <a:cubicBezTo>
                    <a:pt x="76" y="10"/>
                    <a:pt x="78" y="9"/>
                    <a:pt x="80" y="9"/>
                  </a:cubicBezTo>
                  <a:cubicBezTo>
                    <a:pt x="116" y="9"/>
                    <a:pt x="145" y="39"/>
                    <a:pt x="145" y="75"/>
                  </a:cubicBezTo>
                  <a:cubicBezTo>
                    <a:pt x="145" y="111"/>
                    <a:pt x="116" y="140"/>
                    <a:pt x="80" y="140"/>
                  </a:cubicBezTo>
                  <a:cubicBezTo>
                    <a:pt x="44" y="140"/>
                    <a:pt x="14" y="111"/>
                    <a:pt x="14" y="75"/>
                  </a:cubicBezTo>
                  <a:cubicBezTo>
                    <a:pt x="14" y="75"/>
                    <a:pt x="14" y="75"/>
                    <a:pt x="14" y="74"/>
                  </a:cubicBezTo>
                  <a:cubicBezTo>
                    <a:pt x="5" y="74"/>
                    <a:pt x="5" y="74"/>
                    <a:pt x="5" y="74"/>
                  </a:cubicBezTo>
                  <a:cubicBezTo>
                    <a:pt x="5" y="75"/>
                    <a:pt x="5" y="75"/>
                    <a:pt x="5" y="75"/>
                  </a:cubicBezTo>
                  <a:cubicBezTo>
                    <a:pt x="5" y="116"/>
                    <a:pt x="38" y="150"/>
                    <a:pt x="80" y="150"/>
                  </a:cubicBezTo>
                  <a:cubicBezTo>
                    <a:pt x="121" y="150"/>
                    <a:pt x="155" y="116"/>
                    <a:pt x="155" y="75"/>
                  </a:cubicBezTo>
                  <a:cubicBezTo>
                    <a:pt x="155" y="34"/>
                    <a:pt x="121" y="0"/>
                    <a:pt x="8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1452946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10" presetClass="entr" presetSubtype="0" fill="hold" nodeType="afterEffect">
                                  <p:stCondLst>
                                    <p:cond delay="7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childTnLst>
                                </p:cTn>
                              </p:par>
                            </p:childTnLst>
                          </p:cTn>
                        </p:par>
                        <p:par>
                          <p:cTn id="12" fill="hold">
                            <p:stCondLst>
                              <p:cond delay="2250"/>
                            </p:stCondLst>
                            <p:childTnLst>
                              <p:par>
                                <p:cTn id="13" presetID="10" presetClass="entr" presetSubtype="0" fill="hold" nodeType="afterEffect">
                                  <p:stCondLst>
                                    <p:cond delay="75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i-FI" dirty="0" smtClean="0"/>
              <a:t>Upgrade to the Next Version</a:t>
            </a:r>
            <a:endParaRPr lang="fi-FI" dirty="0"/>
          </a:p>
        </p:txBody>
      </p:sp>
      <p:sp>
        <p:nvSpPr>
          <p:cNvPr id="4" name="Rectangle 3"/>
          <p:cNvSpPr/>
          <p:nvPr/>
        </p:nvSpPr>
        <p:spPr bwMode="auto">
          <a:xfrm>
            <a:off x="3013074" y="3043238"/>
            <a:ext cx="8229600" cy="274002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dirty="0">
                <a:solidFill>
                  <a:srgbClr val="FFFFFF"/>
                </a:solidFill>
              </a:rPr>
              <a:t>Things to look out for:</a:t>
            </a:r>
          </a:p>
          <a:p>
            <a:pPr marL="752121" lvl="1" indent="-285750">
              <a:buFont typeface="Wingdings" panose="05000000000000000000" pitchFamily="2" charset="2"/>
              <a:buChar char="q"/>
            </a:pPr>
            <a:r>
              <a:rPr lang="fi-FI" dirty="0">
                <a:solidFill>
                  <a:srgbClr val="FFFFFF"/>
                </a:solidFill>
              </a:rPr>
              <a:t>Storage requirements</a:t>
            </a:r>
          </a:p>
          <a:p>
            <a:pPr marL="752121" lvl="1" indent="-285750">
              <a:buFont typeface="Wingdings" panose="05000000000000000000" pitchFamily="2" charset="2"/>
              <a:buChar char="q"/>
            </a:pPr>
            <a:r>
              <a:rPr lang="fi-FI" dirty="0">
                <a:solidFill>
                  <a:srgbClr val="FFFFFF"/>
                </a:solidFill>
              </a:rPr>
              <a:t>Customizations </a:t>
            </a:r>
            <a:r>
              <a:rPr lang="fi-FI" dirty="0" smtClean="0">
                <a:solidFill>
                  <a:srgbClr val="FFFFFF"/>
                </a:solidFill>
              </a:rPr>
              <a:t>&amp; Missing </a:t>
            </a:r>
            <a:r>
              <a:rPr lang="fi-FI" dirty="0">
                <a:solidFill>
                  <a:srgbClr val="FFFFFF"/>
                </a:solidFill>
              </a:rPr>
              <a:t>files</a:t>
            </a:r>
          </a:p>
          <a:p>
            <a:pPr marL="752121" lvl="1" indent="-285750">
              <a:buFont typeface="Wingdings" panose="05000000000000000000" pitchFamily="2" charset="2"/>
              <a:buChar char="q"/>
            </a:pPr>
            <a:r>
              <a:rPr lang="fi-FI" dirty="0">
                <a:solidFill>
                  <a:srgbClr val="FFFFFF"/>
                </a:solidFill>
              </a:rPr>
              <a:t>Changes in supportabilily limits</a:t>
            </a:r>
          </a:p>
          <a:p>
            <a:pPr marL="752121" lvl="1" indent="-285750">
              <a:buFont typeface="Wingdings" panose="05000000000000000000" pitchFamily="2" charset="2"/>
              <a:buChar char="q"/>
            </a:pPr>
            <a:r>
              <a:rPr lang="fi-FI" dirty="0">
                <a:solidFill>
                  <a:srgbClr val="FFFFFF"/>
                </a:solidFill>
              </a:rPr>
              <a:t>Orphaned </a:t>
            </a:r>
            <a:r>
              <a:rPr lang="fi-FI" dirty="0" smtClean="0">
                <a:solidFill>
                  <a:srgbClr val="FFFFFF"/>
                </a:solidFill>
              </a:rPr>
              <a:t>sites</a:t>
            </a:r>
          </a:p>
          <a:p>
            <a:pPr marL="752121" lvl="1" indent="-285750">
              <a:buFont typeface="Wingdings" panose="05000000000000000000" pitchFamily="2" charset="2"/>
              <a:buChar char="q"/>
            </a:pPr>
            <a:r>
              <a:rPr lang="fi-FI" dirty="0" smtClean="0">
                <a:solidFill>
                  <a:srgbClr val="FFFFFF"/>
                </a:solidFill>
              </a:rPr>
              <a:t>Patch level (not up to date)</a:t>
            </a:r>
          </a:p>
          <a:p>
            <a:pPr marL="752121" lvl="1" indent="-285750">
              <a:buFont typeface="Wingdings" panose="05000000000000000000" pitchFamily="2" charset="2"/>
              <a:buChar char="q"/>
            </a:pPr>
            <a:r>
              <a:rPr lang="fi-FI" dirty="0" smtClean="0">
                <a:solidFill>
                  <a:srgbClr val="FFFFFF"/>
                </a:solidFill>
              </a:rPr>
              <a:t>Platform changes (Search, OWA, etc.)</a:t>
            </a:r>
          </a:p>
          <a:p>
            <a:pPr marL="752121" lvl="1" indent="-285750">
              <a:buFont typeface="Wingdings" panose="05000000000000000000" pitchFamily="2" charset="2"/>
              <a:buChar char="q"/>
            </a:pPr>
            <a:r>
              <a:rPr lang="fi-FI" dirty="0" smtClean="0">
                <a:solidFill>
                  <a:srgbClr val="FFFFFF"/>
                </a:solidFill>
              </a:rPr>
              <a:t>Authentication type (Classic, Claims, etc...)</a:t>
            </a:r>
            <a:endParaRPr lang="fi-FI" dirty="0">
              <a:solidFill>
                <a:srgbClr val="FFFFFF"/>
              </a:solidFill>
            </a:endParaRPr>
          </a:p>
          <a:p>
            <a:endParaRPr lang="fi-FI" dirty="0">
              <a:solidFill>
                <a:srgbClr val="FFFFFF"/>
              </a:solidFill>
            </a:endParaRPr>
          </a:p>
        </p:txBody>
      </p:sp>
      <p:sp>
        <p:nvSpPr>
          <p:cNvPr id="5" name="Rectangle 4"/>
          <p:cNvSpPr/>
          <p:nvPr/>
        </p:nvSpPr>
        <p:spPr bwMode="auto">
          <a:xfrm>
            <a:off x="279399" y="3043237"/>
            <a:ext cx="2733675"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fi-FI" sz="2000" dirty="0" smtClean="0">
                <a:solidFill>
                  <a:srgbClr val="FFFFFF"/>
                </a:solidFill>
              </a:rPr>
              <a:t>The </a:t>
            </a:r>
            <a:r>
              <a:rPr lang="fi-FI" sz="2000" dirty="0">
                <a:solidFill>
                  <a:srgbClr val="FFFFFF"/>
                </a:solidFill>
              </a:rPr>
              <a:t>only </a:t>
            </a:r>
            <a:r>
              <a:rPr lang="fi-FI" sz="2000" dirty="0" smtClean="0">
                <a:solidFill>
                  <a:srgbClr val="FFFFFF"/>
                </a:solidFill>
              </a:rPr>
              <a:t>built-in method supported and provided by the product</a:t>
            </a:r>
            <a:endParaRPr lang="fi-FI" sz="2000" dirty="0">
              <a:solidFill>
                <a:srgbClr val="FFFFFF"/>
              </a:solidFill>
            </a:endParaRPr>
          </a:p>
        </p:txBody>
      </p:sp>
      <p:pic>
        <p:nvPicPr>
          <p:cNvPr id="7" name="Picture 6" descr="C:\Users\Public\Documents\MS Graphics\WINDOWS VISTA ICONS\Saved Organize searc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2413" y="3281238"/>
            <a:ext cx="1694613" cy="1694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261963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Kimmo Forss; James Petrosky</External_x0020_Speaker>
    <Session_x0020_Code xmlns="2295e2e7-0eeb-498e-8716-217bb2ee6ee3"> SPC011</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Kimmo Forss, James Petrosky</Speaker>
    <AverageRating xmlns="http://schemas.microsoft.com/sharepoint/v3" xsi:nil="true"/>
  </documentManagement>
</p:properties>
</file>

<file path=customXml/itemProps1.xml><?xml version="1.0" encoding="utf-8"?>
<ds:datastoreItem xmlns:ds="http://schemas.openxmlformats.org/officeDocument/2006/customXml" ds:itemID="{19061CCD-075C-40A6-9063-3D27E5C796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sharepoint/v3"/>
    <ds:schemaRef ds:uri="http://purl.org/dc/dcmitype/"/>
    <ds:schemaRef ds:uri="http://schemas.openxmlformats.org/package/2006/metadata/core-properties"/>
    <ds:schemaRef ds:uri="http://schemas.microsoft.com/office/infopath/2007/PartnerControls"/>
    <ds:schemaRef ds:uri="http://www.w3.org/XML/1998/namespace"/>
    <ds:schemaRef ds:uri="http://schemas.microsoft.com/office/2006/documentManagement/types"/>
    <ds:schemaRef ds:uri="2295e2e7-0eeb-498e-8716-217bb2ee6ee3"/>
    <ds:schemaRef ds:uri="http://purl.org/dc/elements/1.1/"/>
    <ds:schemaRef ds:uri="http://schemas.microsoft.com/office/2006/metadata/properties"/>
    <ds:schemaRef ds:uri="http://purl.org/dc/terms/"/>
    <ds:schemaRef ds:uri="230e9df3-be65-4c73-a93b-d1236ebd677e"/>
    <ds:schemaRef ds:uri="032d541b-1b4e-4d91-93c7-b10533c52f73"/>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5</TotalTime>
  <Words>1687</Words>
  <Application>Microsoft Office PowerPoint</Application>
  <PresentationFormat>Custom</PresentationFormat>
  <Paragraphs>205</Paragraphs>
  <Slides>28</Slides>
  <Notes>3</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5-30072_SPC2012_IT-Pro_Template_16x9_Light</vt:lpstr>
      <vt:lpstr>5-30072_SPC2012_IT-Pro_Template_16x9</vt:lpstr>
      <vt:lpstr>PowerPoint Presentation</vt:lpstr>
      <vt:lpstr>Assessing Customer Environments: Preparing to Upgrade or Migrate to SharePoint 2010/SharePoint 2013  </vt:lpstr>
      <vt:lpstr>Agenda</vt:lpstr>
      <vt:lpstr>Three-part “series” on Upgrading and Migrating</vt:lpstr>
      <vt:lpstr>SharePoint Upgrade Technical Series</vt:lpstr>
      <vt:lpstr>Challenges &amp; Considerations…</vt:lpstr>
      <vt:lpstr>Upgrade strategies</vt:lpstr>
      <vt:lpstr>Upgrade and migration strategies</vt:lpstr>
      <vt:lpstr>Upgrade to the Next Version</vt:lpstr>
      <vt:lpstr>Leapfrog to the latest version</vt:lpstr>
      <vt:lpstr>Upgrade/Migrate to the Cloud</vt:lpstr>
      <vt:lpstr>Technical Considerations</vt:lpstr>
      <vt:lpstr>Technical Considerations</vt:lpstr>
      <vt:lpstr>Technical Aspects – Authentication Model</vt:lpstr>
      <vt:lpstr>Organizational Aspects - Environment &amp; Skills</vt:lpstr>
      <vt:lpstr>Organizational Aspects - Customizations</vt:lpstr>
      <vt:lpstr>Organizational Aspects – Project Management</vt:lpstr>
      <vt:lpstr>Business Case</vt:lpstr>
      <vt:lpstr>Risk Assessment</vt:lpstr>
      <vt:lpstr>How to Discovery &amp; Analyze Risks</vt:lpstr>
      <vt:lpstr>Assessing your readiness</vt:lpstr>
      <vt:lpstr>Understanding the Questions Approach</vt:lpstr>
      <vt:lpstr>General Recommendations</vt:lpstr>
      <vt:lpstr>General Recommendations</vt:lpstr>
      <vt:lpstr>Summary</vt:lpstr>
      <vt:lpstr>Related Sessions @ SPC</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Customer Environments: Preparing to Upgrade or Migrate to SharePoint 2010/SharePoint 2013</dc:title>
  <dc:subject>SharePoint Conference 2012</dc:subject>
  <dc:creator>Shows</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cp:revision>
  <dcterms:created xsi:type="dcterms:W3CDTF">2012-11-13T19:46:20Z</dcterms:created>
  <dcterms:modified xsi:type="dcterms:W3CDTF">2012-12-07T00:22:09Z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