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43" r:id="rId8"/>
  </p:sldMasterIdLst>
  <p:notesMasterIdLst>
    <p:notesMasterId r:id="rId40"/>
  </p:notesMasterIdLst>
  <p:handoutMasterIdLst>
    <p:handoutMasterId r:id="rId41"/>
  </p:handout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6" r:id="rId38"/>
    <p:sldId id="285"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Yina Arenas" initials="YA"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464910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A125A0-2281-4AD3-8D17-C338AF0FD6C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748918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096A755-ABA6-4301-97FD-7A9E9DAF434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306082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99C00F8-CAC1-44AC-9BD6-3106F090AA1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586043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619703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22614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6C9FE9-4BC3-4BD3-9E4C-06E7028DF6D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72806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99C00F8-CAC1-44AC-9BD6-3106F090AA1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474780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2ED386-7B20-47FC-9192-A46EBBA62BD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4031709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C3C6F19-BC95-4B2B-AB8D-B02662C6638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527480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C57E6D-09F2-4653-AD3C-21D94727A97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77357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602354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0265B6-5525-4D85-9EC2-6DFA46AD33A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517659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99C00F8-CAC1-44AC-9BD6-3106F090AA1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52925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8786683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8E2EC5-A33A-455B-8F39-E25E6F23233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5519972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F8ACFCE-C606-4353-8E08-0DEA886961A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4836973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AEB38EF-E228-4AA4-8E44-5222C880E5E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757119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99C00F8-CAC1-44AC-9BD6-3106F090AA1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7075761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4:19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073113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99C00F8-CAC1-44AC-9BD6-3106F090AA1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516911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99C00F8-CAC1-44AC-9BD6-3106F090AA1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010459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7A0B24C-9AEE-4B72-A589-2F401DF1A3F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144617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510075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FC07A61E-829A-4CCB-BE00-02FFD4FDCCD1}"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550079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5D7399F-1C80-4724-984F-80DFBB07C52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064296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12/6/2012 4:19 PM</a:t>
            </a:fld>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1069833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3664748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3666888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8855689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825888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3327906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138027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9511643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046052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752006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1416309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162629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518158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723650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497384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412976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810480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68727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836250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495569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9372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345673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7049571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7" cy="1936299"/>
          </a:xfrm>
          <a:prstGeom prst="rect">
            <a:avLst/>
          </a:prstGeom>
        </p:spPr>
        <p:txBody>
          <a:bodyPr/>
          <a:lstStyle>
            <a:lvl1pPr marL="0" indent="0">
              <a:spcBef>
                <a:spcPts val="2203"/>
              </a:spcBef>
              <a:buNone/>
              <a:defRPr sz="3673">
                <a:gradFill>
                  <a:gsLst>
                    <a:gs pos="100000">
                      <a:schemeClr val="bg2"/>
                    </a:gs>
                    <a:gs pos="0">
                      <a:schemeClr val="bg2"/>
                    </a:gs>
                  </a:gsLst>
                  <a:lin ang="5400000" scaled="0"/>
                </a:gradFill>
                <a:latin typeface="+mj-lt"/>
              </a:defRPr>
            </a:lvl1pPr>
            <a:lvl2pPr marL="0" indent="0">
              <a:buNone/>
              <a:defRPr sz="1836">
                <a:gradFill>
                  <a:gsLst>
                    <a:gs pos="100000">
                      <a:schemeClr val="bg2"/>
                    </a:gs>
                    <a:gs pos="0">
                      <a:schemeClr val="bg2"/>
                    </a:gs>
                  </a:gsLst>
                  <a:lin ang="5400000" scaled="0"/>
                </a:gradFill>
              </a:defRPr>
            </a:lvl2pPr>
            <a:lvl3pPr marL="212809" indent="0">
              <a:buNone/>
              <a:defRPr sz="1836">
                <a:gradFill>
                  <a:gsLst>
                    <a:gs pos="100000">
                      <a:schemeClr val="bg2"/>
                    </a:gs>
                    <a:gs pos="0">
                      <a:schemeClr val="bg2"/>
                    </a:gs>
                  </a:gsLst>
                  <a:lin ang="5400000" scaled="0"/>
                </a:gradFill>
              </a:defRPr>
            </a:lvl3pPr>
            <a:lvl4pPr marL="419787" indent="0">
              <a:buNone/>
              <a:defRPr sz="1836">
                <a:gradFill>
                  <a:gsLst>
                    <a:gs pos="100000">
                      <a:schemeClr val="bg2"/>
                    </a:gs>
                    <a:gs pos="0">
                      <a:schemeClr val="bg2"/>
                    </a:gs>
                  </a:gsLst>
                  <a:lin ang="5400000" scaled="0"/>
                </a:gradFill>
              </a:defRPr>
            </a:lvl4pPr>
            <a:lvl5pPr marL="636969" indent="0">
              <a:buNone/>
              <a:defRPr sz="1836">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469">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48847577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8738906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675577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2561138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14178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854169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2633821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4405716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0194670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718648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7682312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2038063"/>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1551861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0857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38434016"/>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9303710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5225036"/>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9826732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667117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101396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03908093"/>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46472770"/>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6377244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54249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image" Target="../media/image7.png"/><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image" Target="../media/image7.png"/><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theme" Target="../theme/theme5.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5559491"/>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2947311"/>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85216991"/>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 id="2147484247" r:id="rId4"/>
    <p:sldLayoutId id="2147484248" r:id="rId5"/>
    <p:sldLayoutId id="2147484249" r:id="rId6"/>
    <p:sldLayoutId id="2147484250" r:id="rId7"/>
    <p:sldLayoutId id="2147484251" r:id="rId8"/>
    <p:sldLayoutId id="2147484252" r:id="rId9"/>
    <p:sldLayoutId id="2147484253"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57.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57.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devcamps.ms/office" TargetMode="External"/><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myspc.sharepointconference.com/" TargetMode="External"/><Relationship Id="rId1" Type="http://schemas.openxmlformats.org/officeDocument/2006/relationships/slideLayout" Target="../slideLayouts/slideLayout7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9.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6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32126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Available </a:t>
            </a:r>
            <a:r>
              <a:rPr lang="en-US" dirty="0" smtClean="0"/>
              <a:t>app web components</a:t>
            </a:r>
            <a:endParaRPr lang="en-US" dirty="0"/>
          </a:p>
        </p:txBody>
      </p:sp>
      <p:sp>
        <p:nvSpPr>
          <p:cNvPr id="3" name="Rectangle 2"/>
          <p:cNvSpPr/>
          <p:nvPr/>
        </p:nvSpPr>
        <p:spPr bwMode="auto">
          <a:xfrm>
            <a:off x="274639" y="1592261"/>
            <a:ext cx="3657600" cy="4572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Data</a:t>
            </a:r>
          </a:p>
          <a:p>
            <a:pPr defTabSz="932472" fontAlgn="base">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a:p>
            <a:pPr marL="236538" indent="-220663">
              <a:buFont typeface="Arial" panose="020B0604020202020204" pitchFamily="34" charset="0"/>
              <a:buChar char="•"/>
            </a:pPr>
            <a:r>
              <a:rPr lang="en-US" sz="2800" dirty="0" smtClean="0">
                <a:solidFill>
                  <a:srgbClr val="FFFFFF"/>
                </a:solidFill>
              </a:rPr>
              <a:t>Lists</a:t>
            </a:r>
          </a:p>
          <a:p>
            <a:pPr marL="236538" indent="-220663">
              <a:buFont typeface="Arial" panose="020B0604020202020204" pitchFamily="34" charset="0"/>
              <a:buChar char="•"/>
            </a:pPr>
            <a:r>
              <a:rPr lang="en-US" sz="2800" dirty="0" smtClean="0">
                <a:solidFill>
                  <a:srgbClr val="FFFFFF"/>
                </a:solidFill>
              </a:rPr>
              <a:t>Libraries</a:t>
            </a:r>
          </a:p>
          <a:p>
            <a:pPr marL="15875"/>
            <a:endParaRPr lang="en-US" sz="2800" dirty="0" smtClean="0">
              <a:solidFill>
                <a:srgbClr val="FFFFFF"/>
              </a:solidFill>
            </a:endParaRPr>
          </a:p>
          <a:p>
            <a:pPr marL="236538" indent="-220663">
              <a:buFont typeface="Arial" panose="020B0604020202020204" pitchFamily="34" charset="0"/>
              <a:buChar char="•"/>
            </a:pPr>
            <a:r>
              <a:rPr lang="en-US" sz="2800" dirty="0" err="1" smtClean="0">
                <a:solidFill>
                  <a:srgbClr val="FFFFFF"/>
                </a:solidFill>
              </a:rPr>
              <a:t>WebProxy</a:t>
            </a:r>
            <a:endParaRPr lang="en-US" sz="2800" dirty="0">
              <a:solidFill>
                <a:srgbClr val="FFFFFF"/>
              </a:solidFill>
            </a:endParaRPr>
          </a:p>
          <a:p>
            <a:pPr marL="236538" indent="-220663">
              <a:buFont typeface="Arial" panose="020B0604020202020204" pitchFamily="34" charset="0"/>
              <a:buChar char="•"/>
            </a:pPr>
            <a:r>
              <a:rPr lang="en-US" sz="2800" dirty="0" smtClean="0">
                <a:solidFill>
                  <a:srgbClr val="FFFFFF"/>
                </a:solidFill>
              </a:rPr>
              <a:t>App scoped BDC models</a:t>
            </a:r>
          </a:p>
          <a:p>
            <a:pPr marL="236538" indent="-220663">
              <a:buFont typeface="Arial" panose="020B0604020202020204" pitchFamily="34" charset="0"/>
              <a:buChar char="•"/>
            </a:pPr>
            <a:r>
              <a:rPr lang="en-US" sz="2800" dirty="0" smtClean="0">
                <a:solidFill>
                  <a:srgbClr val="FFFFFF"/>
                </a:solidFill>
              </a:rPr>
              <a:t>App scoped ECTs</a:t>
            </a:r>
            <a:endParaRPr lang="en-US" sz="2800" dirty="0">
              <a:solidFill>
                <a:srgbClr val="FFFFFF"/>
              </a:solidFill>
            </a:endParaRPr>
          </a:p>
          <a:p>
            <a:pPr defTabSz="932472" fontAlgn="base">
              <a:spcBef>
                <a:spcPct val="0"/>
              </a:spcBef>
              <a:spcAft>
                <a:spcPct val="0"/>
              </a:spcAft>
            </a:pPr>
            <a:endParaRPr lang="en-US" sz="36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3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8199437" y="1592261"/>
            <a:ext cx="3657600" cy="4572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UX</a:t>
            </a:r>
          </a:p>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marL="220663" indent="-220663" defTabSz="932472" fontAlgn="base">
              <a:spcBef>
                <a:spcPct val="0"/>
              </a:spcBef>
              <a:spcAft>
                <a:spcPct val="0"/>
              </a:spcAft>
              <a:buFont typeface="Arial" panose="020B0604020202020204" pitchFamily="34" charset="0"/>
              <a:buChar char="•"/>
            </a:pPr>
            <a:r>
              <a:rPr lang="en-US" sz="2800" dirty="0" smtClean="0">
                <a:solidFill>
                  <a:srgbClr val="FFFFFF"/>
                </a:solidFill>
              </a:rPr>
              <a:t>Declarative Pages</a:t>
            </a:r>
          </a:p>
          <a:p>
            <a:pPr marL="220663" indent="-220663" defTabSz="932472" fontAlgn="base">
              <a:spcBef>
                <a:spcPct val="0"/>
              </a:spcBef>
              <a:spcAft>
                <a:spcPct val="0"/>
              </a:spcAft>
              <a:buFont typeface="Arial" panose="020B0604020202020204" pitchFamily="34" charset="0"/>
              <a:buChar char="•"/>
            </a:pPr>
            <a:r>
              <a:rPr lang="en-US" sz="2800" dirty="0" smtClean="0">
                <a:solidFill>
                  <a:srgbClr val="FFFFFF"/>
                </a:solidFill>
              </a:rPr>
              <a:t>CSS files</a:t>
            </a:r>
            <a:endParaRPr lang="en-US" sz="2800" dirty="0">
              <a:solidFill>
                <a:srgbClr val="FFFFFF"/>
              </a:solidFill>
            </a:endParaRPr>
          </a:p>
          <a:p>
            <a:pPr marL="220663" indent="-220663" defTabSz="932472" fontAlgn="base">
              <a:spcBef>
                <a:spcPct val="0"/>
              </a:spcBef>
              <a:spcAft>
                <a:spcPct val="0"/>
              </a:spcAft>
              <a:buFont typeface="Arial" panose="020B0604020202020204" pitchFamily="34" charset="0"/>
              <a:buChar char="•"/>
            </a:pPr>
            <a:r>
              <a:rPr lang="en-US" sz="2800" dirty="0" smtClean="0">
                <a:solidFill>
                  <a:srgbClr val="FFFFFF"/>
                </a:solidFill>
              </a:rPr>
              <a:t>Custom Actions</a:t>
            </a:r>
          </a:p>
          <a:p>
            <a:pPr marL="220663" indent="-220663" defTabSz="932472" fontAlgn="base">
              <a:spcBef>
                <a:spcPct val="0"/>
              </a:spcBef>
              <a:spcAft>
                <a:spcPct val="0"/>
              </a:spcAft>
              <a:buFont typeface="Arial" panose="020B0604020202020204" pitchFamily="34" charset="0"/>
              <a:buChar char="•"/>
            </a:pPr>
            <a:r>
              <a:rPr lang="en-US" sz="2800" dirty="0">
                <a:solidFill>
                  <a:srgbClr val="FFFFFF"/>
                </a:solidFill>
              </a:rPr>
              <a:t>OOB Web </a:t>
            </a:r>
            <a:r>
              <a:rPr lang="en-US" sz="2800" dirty="0" smtClean="0">
                <a:solidFill>
                  <a:srgbClr val="FFFFFF"/>
                </a:solidFill>
              </a:rPr>
              <a:t>Parts</a:t>
            </a:r>
          </a:p>
          <a:p>
            <a:pPr defTabSz="932472" fontAlgn="base">
              <a:spcBef>
                <a:spcPct val="0"/>
              </a:spcBef>
              <a:spcAft>
                <a:spcPct val="0"/>
              </a:spcAft>
            </a:pPr>
            <a:endParaRPr lang="en-US" sz="2800" dirty="0">
              <a:solidFill>
                <a:srgbClr val="FFFFFF"/>
              </a:solidFill>
            </a:endParaRPr>
          </a:p>
          <a:p>
            <a:pPr defTabSz="932472" fontAlgn="base">
              <a:spcBef>
                <a:spcPct val="0"/>
              </a:spcBef>
              <a:spcAft>
                <a:spcPct val="0"/>
              </a:spcAft>
            </a:pPr>
            <a:endParaRPr lang="en-US" sz="2800" dirty="0">
              <a:solidFill>
                <a:srgbClr val="FFFFFF"/>
              </a:solidFill>
            </a:endParaRPr>
          </a:p>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4237037" y="1593318"/>
            <a:ext cx="3657600"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Logic</a:t>
            </a:r>
          </a:p>
          <a:p>
            <a:pPr defTabSz="932472" fontAlgn="base">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a:p>
            <a:pPr marL="220663" indent="-220663" defTabSz="932472" fontAlgn="base">
              <a:spcBef>
                <a:spcPct val="0"/>
              </a:spcBef>
              <a:spcAft>
                <a:spcPct val="0"/>
              </a:spcAft>
              <a:buFont typeface="Arial" panose="020B0604020202020204" pitchFamily="34" charset="0"/>
              <a:buChar char="•"/>
            </a:pPr>
            <a:r>
              <a:rPr lang="en-US" sz="2800" dirty="0" smtClean="0">
                <a:solidFill>
                  <a:srgbClr val="FFFFFF"/>
                </a:solidFill>
              </a:rPr>
              <a:t>JavaScript</a:t>
            </a:r>
          </a:p>
          <a:p>
            <a:pPr marL="220663" indent="-220663" defTabSz="932472" fontAlgn="base">
              <a:spcBef>
                <a:spcPct val="0"/>
              </a:spcBef>
              <a:spcAft>
                <a:spcPct val="0"/>
              </a:spcAft>
              <a:buFont typeface="Arial" panose="020B0604020202020204" pitchFamily="34" charset="0"/>
              <a:buChar char="•"/>
            </a:pPr>
            <a:r>
              <a:rPr lang="en-US" sz="2800" dirty="0" smtClean="0">
                <a:solidFill>
                  <a:srgbClr val="FFFFFF"/>
                </a:solidFill>
              </a:rPr>
              <a:t>Workflows</a:t>
            </a:r>
          </a:p>
          <a:p>
            <a:pPr marL="220663" indent="-220663" defTabSz="932472" fontAlgn="base">
              <a:spcBef>
                <a:spcPct val="0"/>
              </a:spcBef>
              <a:spcAft>
                <a:spcPct val="0"/>
              </a:spcAft>
              <a:buFont typeface="Arial" panose="020B0604020202020204" pitchFamily="34" charset="0"/>
              <a:buChar char="•"/>
            </a:pPr>
            <a:r>
              <a:rPr lang="en-US" sz="2800" dirty="0" smtClean="0">
                <a:solidFill>
                  <a:srgbClr val="FFFFFF"/>
                </a:solidFill>
              </a:rPr>
              <a:t>Custom </a:t>
            </a:r>
            <a:r>
              <a:rPr lang="en-US" sz="2800" dirty="0">
                <a:solidFill>
                  <a:srgbClr val="FFFFFF"/>
                </a:solidFill>
              </a:rPr>
              <a:t>Actions</a:t>
            </a:r>
          </a:p>
          <a:p>
            <a:pPr defTabSz="932472" fontAlgn="base">
              <a:spcBef>
                <a:spcPct val="0"/>
              </a:spcBef>
              <a:spcAft>
                <a:spcPct val="0"/>
              </a:spcAft>
            </a:pPr>
            <a:endParaRPr lang="en-US" sz="3600" dirty="0">
              <a:solidFill>
                <a:srgbClr val="FFFFFF"/>
              </a:solidFill>
            </a:endParaRPr>
          </a:p>
          <a:p>
            <a:pPr defTabSz="932472" fontAlgn="base">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7945118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SharePoint Hosted App</a:t>
            </a:r>
          </a:p>
        </p:txBody>
      </p:sp>
    </p:spTree>
    <p:extLst>
      <p:ext uri="{BB962C8B-B14F-4D97-AF65-F5344CB8AC3E}">
        <p14:creationId xmlns:p14="http://schemas.microsoft.com/office/powerpoint/2010/main" val="128981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Overview</a:t>
            </a:r>
            <a:endParaRPr lang="en-US" sz="36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Data</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3"/>
            <a:ext cx="274320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UX</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Logic</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Agenda</a:t>
            </a:r>
            <a:endParaRPr lang="en-US" dirty="0"/>
          </a:p>
        </p:txBody>
      </p:sp>
      <p:sp>
        <p:nvSpPr>
          <p:cNvPr id="13" name="Freeform 81"/>
          <p:cNvSpPr>
            <a:spLocks noChangeAspect="1" noEditPoints="1"/>
          </p:cNvSpPr>
          <p:nvPr/>
        </p:nvSpPr>
        <p:spPr bwMode="black">
          <a:xfrm>
            <a:off x="3260497" y="3113228"/>
            <a:ext cx="2240382" cy="1367591"/>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32" name="Group 31"/>
          <p:cNvGrpSpPr>
            <a:grpSpLocks noChangeAspect="1"/>
          </p:cNvGrpSpPr>
          <p:nvPr/>
        </p:nvGrpSpPr>
        <p:grpSpPr bwMode="black">
          <a:xfrm>
            <a:off x="6249316" y="3090722"/>
            <a:ext cx="1708694" cy="1390097"/>
            <a:chOff x="5184775" y="225425"/>
            <a:chExt cx="1500188" cy="1220788"/>
          </a:xfrm>
          <a:solidFill>
            <a:srgbClr val="FFFFFF"/>
          </a:solidFill>
        </p:grpSpPr>
        <p:sp>
          <p:nvSpPr>
            <p:cNvPr id="3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4" name="Heart 3"/>
          <p:cNvSpPr/>
          <p:nvPr/>
        </p:nvSpPr>
        <p:spPr bwMode="auto">
          <a:xfrm>
            <a:off x="9131310" y="3178222"/>
            <a:ext cx="1476339" cy="1350671"/>
          </a:xfrm>
          <a:prstGeom prst="hear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a:grpSpLocks noChangeAspect="1"/>
          </p:cNvGrpSpPr>
          <p:nvPr/>
        </p:nvGrpSpPr>
        <p:grpSpPr>
          <a:xfrm>
            <a:off x="933606" y="3010891"/>
            <a:ext cx="1322231" cy="1469928"/>
            <a:chOff x="6784020" y="2852239"/>
            <a:chExt cx="1416269" cy="1574471"/>
          </a:xfrm>
          <a:solidFill>
            <a:schemeClr val="bg1"/>
          </a:solidFill>
        </p:grpSpPr>
        <p:sp>
          <p:nvSpPr>
            <p:cNvPr id="23" name="Hexagon 22"/>
            <p:cNvSpPr/>
            <p:nvPr/>
          </p:nvSpPr>
          <p:spPr bwMode="auto">
            <a:xfrm rot="5400000">
              <a:off x="6794932" y="2956340"/>
              <a:ext cx="1509457" cy="1301256"/>
            </a:xfrm>
            <a:prstGeom prst="hexagon">
              <a:avLst/>
            </a:prstGeom>
            <a:grpFill/>
            <a:ln w="19050">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24" name="Hexagon 23"/>
            <p:cNvSpPr/>
            <p:nvPr/>
          </p:nvSpPr>
          <p:spPr bwMode="auto">
            <a:xfrm rot="5400000">
              <a:off x="6725845" y="3641335"/>
              <a:ext cx="843550" cy="727199"/>
            </a:xfrm>
            <a:prstGeom prst="hexagon">
              <a:avLst/>
            </a:prstGeom>
            <a:grpFill/>
            <a:ln w="285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852995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Storing data</a:t>
            </a:r>
            <a:endParaRPr lang="en-US" dirty="0"/>
          </a:p>
        </p:txBody>
      </p:sp>
      <p:sp>
        <p:nvSpPr>
          <p:cNvPr id="3" name="Text Placeholder 2"/>
          <p:cNvSpPr>
            <a:spLocks noGrp="1"/>
          </p:cNvSpPr>
          <p:nvPr>
            <p:ph type="body" sz="quarter" idx="10"/>
          </p:nvPr>
        </p:nvSpPr>
        <p:spPr>
          <a:xfrm>
            <a:off x="274638" y="1212850"/>
            <a:ext cx="11887200" cy="5053691"/>
          </a:xfrm>
        </p:spPr>
        <p:txBody>
          <a:bodyPr vert="horz" wrap="square" lIns="146304" tIns="91440" rIns="146304" bIns="91440" rtlCol="0">
            <a:spAutoFit/>
          </a:bodyPr>
          <a:lstStyle/>
          <a:p>
            <a:endParaRPr lang="en-US" dirty="0" smtClean="0"/>
          </a:p>
          <a:p>
            <a:pPr>
              <a:spcBef>
                <a:spcPts val="2400"/>
              </a:spcBef>
            </a:pPr>
            <a:r>
              <a:rPr lang="en-US" dirty="0"/>
              <a:t>Internal app settings</a:t>
            </a:r>
          </a:p>
          <a:p>
            <a:pPr>
              <a:spcBef>
                <a:spcPts val="2400"/>
              </a:spcBef>
            </a:pPr>
            <a:r>
              <a:rPr lang="en-US" dirty="0"/>
              <a:t>User data</a:t>
            </a:r>
          </a:p>
          <a:p>
            <a:pPr>
              <a:spcBef>
                <a:spcPts val="2400"/>
              </a:spcBef>
            </a:pPr>
            <a:endParaRPr lang="en-US" sz="1600" dirty="0" smtClean="0"/>
          </a:p>
          <a:p>
            <a:pPr>
              <a:spcBef>
                <a:spcPts val="2400"/>
              </a:spcBef>
            </a:pPr>
            <a:r>
              <a:rPr lang="en-US" dirty="0" smtClean="0"/>
              <a:t>Lists, fields and </a:t>
            </a:r>
            <a:r>
              <a:rPr lang="en-US" dirty="0"/>
              <a:t>content </a:t>
            </a:r>
            <a:r>
              <a:rPr lang="en-US" dirty="0" smtClean="0"/>
              <a:t>types as data structures</a:t>
            </a:r>
            <a:endParaRPr lang="en-US" dirty="0"/>
          </a:p>
          <a:p>
            <a:pPr>
              <a:spcBef>
                <a:spcPts val="2400"/>
              </a:spcBef>
            </a:pPr>
            <a:r>
              <a:rPr lang="en-US" dirty="0" smtClean="0"/>
              <a:t>Data </a:t>
            </a:r>
            <a:r>
              <a:rPr lang="en-US" dirty="0"/>
              <a:t>stored in Content </a:t>
            </a:r>
            <a:r>
              <a:rPr lang="en-US" dirty="0" smtClean="0"/>
              <a:t>DB</a:t>
            </a:r>
          </a:p>
          <a:p>
            <a:pPr lvl="2"/>
            <a:endParaRPr lang="en-US" dirty="0"/>
          </a:p>
        </p:txBody>
      </p:sp>
    </p:spTree>
    <p:extLst>
      <p:ext uri="{BB962C8B-B14F-4D97-AF65-F5344CB8AC3E}">
        <p14:creationId xmlns:p14="http://schemas.microsoft.com/office/powerpoint/2010/main" val="145190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225896" y="2275707"/>
            <a:ext cx="685800" cy="6858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5" name="Picture 2" descr="\\MAGNUM\Projects\Microsoft\Cloud Power FY12\Design\ICONS_PNG\Server.png"/>
          <p:cNvPicPr>
            <a:picLocks noChangeAspect="1" noChangeArrowheads="1"/>
          </p:cNvPicPr>
          <p:nvPr/>
        </p:nvPicPr>
        <p:blipFill>
          <a:blip r:embed="rId3" cstate="print">
            <a:lum bright="100000"/>
          </a:blip>
          <a:srcRect/>
          <a:stretch>
            <a:fillRect/>
          </a:stretch>
        </p:blipFill>
        <p:spPr bwMode="auto">
          <a:xfrm>
            <a:off x="3220340" y="2275707"/>
            <a:ext cx="703749" cy="703749"/>
          </a:xfrm>
          <a:prstGeom prst="rect">
            <a:avLst/>
          </a:prstGeom>
          <a:noFill/>
        </p:spPr>
      </p:pic>
      <p:sp>
        <p:nvSpPr>
          <p:cNvPr id="2" name="Title 1"/>
          <p:cNvSpPr>
            <a:spLocks noGrp="1"/>
          </p:cNvSpPr>
          <p:nvPr>
            <p:ph type="title"/>
          </p:nvPr>
        </p:nvSpPr>
        <p:spPr/>
        <p:txBody>
          <a:bodyPr/>
          <a:lstStyle/>
          <a:p>
            <a:r>
              <a:rPr lang="en-US" dirty="0" smtClean="0"/>
              <a:t>Access to external data</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460988060"/>
              </p:ext>
            </p:extLst>
          </p:nvPr>
        </p:nvGraphicFramePr>
        <p:xfrm>
          <a:off x="1417637" y="1287462"/>
          <a:ext cx="10134600" cy="5594945"/>
        </p:xfrm>
        <a:graphic>
          <a:graphicData uri="http://schemas.openxmlformats.org/drawingml/2006/table">
            <a:tbl>
              <a:tblPr firstRow="1" bandRow="1">
                <a:tableStyleId>{2D5ABB26-0587-4C30-8999-92F81FD0307C}</a:tableStyleId>
              </a:tblPr>
              <a:tblGrid>
                <a:gridCol w="2829220"/>
                <a:gridCol w="7305380"/>
              </a:tblGrid>
              <a:tr h="1812628">
                <a:tc>
                  <a:txBody>
                    <a:bodyPr/>
                    <a:lstStyle/>
                    <a:p>
                      <a:endParaRPr lang="en-US" sz="1500" dirty="0">
                        <a:latin typeface="+mn-lt"/>
                      </a:endParaRPr>
                    </a:p>
                  </a:txBody>
                  <a:tcPr marT="76200" marB="76200">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1" indent="0" algn="l" defTabSz="713295" rtl="0" eaLnBrk="1" fontAlgn="auto" latinLnBrk="0" hangingPunct="1">
                        <a:lnSpc>
                          <a:spcPct val="100000"/>
                        </a:lnSpc>
                        <a:spcBef>
                          <a:spcPts val="0"/>
                        </a:spcBef>
                        <a:spcAft>
                          <a:spcPts val="0"/>
                        </a:spcAft>
                        <a:buClrTx/>
                        <a:buSzTx/>
                        <a:buFont typeface="Arial" pitchFamily="34" charset="0"/>
                        <a:buNone/>
                        <a:tabLst/>
                        <a:defRPr/>
                      </a:pPr>
                      <a:r>
                        <a:rPr lang="en-US" sz="4000" kern="1200" spc="0" baseline="0" dirty="0" smtClean="0">
                          <a:gradFill>
                            <a:gsLst>
                              <a:gs pos="1250">
                                <a:schemeClr val="tx2"/>
                              </a:gs>
                              <a:gs pos="99000">
                                <a:schemeClr val="tx2"/>
                              </a:gs>
                            </a:gsLst>
                            <a:lin ang="5400000" scaled="0"/>
                          </a:gradFill>
                          <a:latin typeface="+mj-lt"/>
                          <a:ea typeface="+mn-ea"/>
                          <a:cs typeface="+mn-cs"/>
                        </a:rPr>
                        <a:t>JSONP, CORS, XDR</a:t>
                      </a:r>
                    </a:p>
                    <a:p>
                      <a:pPr marL="466371" marR="0" lvl="2" indent="0" algn="l" defTabSz="713295" rtl="0" eaLnBrk="1" fontAlgn="auto" latinLnBrk="0" hangingPunct="1">
                        <a:lnSpc>
                          <a:spcPct val="100000"/>
                        </a:lnSpc>
                        <a:spcBef>
                          <a:spcPts val="0"/>
                        </a:spcBef>
                        <a:spcAft>
                          <a:spcPts val="0"/>
                        </a:spcAft>
                        <a:buClrTx/>
                        <a:buSzTx/>
                        <a:buFont typeface="Arial" pitchFamily="34" charset="0"/>
                        <a:buNone/>
                        <a:tabLst/>
                        <a:defRPr/>
                      </a:pPr>
                      <a:r>
                        <a:rPr lang="en-US" sz="2000" dirty="0" smtClean="0">
                          <a:latin typeface="+mn-lt"/>
                        </a:rPr>
                        <a:t>When supported by external</a:t>
                      </a:r>
                      <a:r>
                        <a:rPr lang="en-US" sz="2000" baseline="0" dirty="0" smtClean="0">
                          <a:latin typeface="+mn-lt"/>
                        </a:rPr>
                        <a:t> server</a:t>
                      </a:r>
                      <a:endParaRPr lang="en-US" sz="2000" dirty="0" smtClean="0">
                        <a:latin typeface="+mn-lt"/>
                      </a:endParaRPr>
                    </a:p>
                  </a:txBody>
                  <a:tcPr marT="76200" marB="7620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r h="1844972">
                <a:tc>
                  <a:txBody>
                    <a:bodyPr/>
                    <a:lstStyle/>
                    <a:p>
                      <a:endParaRPr lang="en-US" sz="1500" dirty="0" smtClean="0">
                        <a:latin typeface="+mn-lt"/>
                      </a:endParaRPr>
                    </a:p>
                  </a:txBody>
                  <a:tcPr marT="76200" marB="76200">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1" indent="0" algn="l" defTabSz="713295" rtl="0" eaLnBrk="1" fontAlgn="auto" latinLnBrk="0" hangingPunct="1">
                        <a:lnSpc>
                          <a:spcPct val="100000"/>
                        </a:lnSpc>
                        <a:spcBef>
                          <a:spcPts val="0"/>
                        </a:spcBef>
                        <a:spcAft>
                          <a:spcPts val="0"/>
                        </a:spcAft>
                        <a:buClrTx/>
                        <a:buSzTx/>
                        <a:buFont typeface="Arial" pitchFamily="34" charset="0"/>
                        <a:buNone/>
                        <a:tabLst/>
                        <a:defRPr/>
                      </a:pPr>
                      <a:r>
                        <a:rPr lang="en-US" sz="4000" kern="1200" spc="0" baseline="0" dirty="0" smtClean="0">
                          <a:gradFill>
                            <a:gsLst>
                              <a:gs pos="1250">
                                <a:schemeClr val="tx2"/>
                              </a:gs>
                              <a:gs pos="99000">
                                <a:schemeClr val="tx2"/>
                              </a:gs>
                            </a:gsLst>
                            <a:lin ang="5400000" scaled="0"/>
                          </a:gradFill>
                          <a:latin typeface="+mj-lt"/>
                          <a:ea typeface="+mn-ea"/>
                          <a:cs typeface="+mn-cs"/>
                        </a:rPr>
                        <a:t>SharePoint Web Proxy</a:t>
                      </a:r>
                    </a:p>
                    <a:p>
                      <a:pPr marL="356648" marR="0" lvl="1" indent="0" algn="l" defTabSz="932742" rtl="0" eaLnBrk="1" fontAlgn="auto" latinLnBrk="0" hangingPunct="1">
                        <a:lnSpc>
                          <a:spcPct val="100000"/>
                        </a:lnSpc>
                        <a:spcBef>
                          <a:spcPts val="0"/>
                        </a:spcBef>
                        <a:spcAft>
                          <a:spcPts val="0"/>
                        </a:spcAft>
                        <a:buClrTx/>
                        <a:buSzTx/>
                        <a:buFont typeface="Arial" pitchFamily="34" charset="0"/>
                        <a:buNone/>
                        <a:tabLst/>
                        <a:defRPr/>
                      </a:pPr>
                      <a:r>
                        <a:rPr lang="en-US" sz="2000" dirty="0" smtClean="0"/>
                        <a:t>Allow SharePoint</a:t>
                      </a:r>
                      <a:r>
                        <a:rPr lang="en-US" sz="2000" baseline="0" dirty="0" smtClean="0"/>
                        <a:t> </a:t>
                      </a:r>
                      <a:r>
                        <a:rPr lang="en-US" sz="2000" dirty="0" smtClean="0"/>
                        <a:t>server to make calls on your behalf</a:t>
                      </a:r>
                      <a:endParaRPr lang="en-US" sz="2000" baseline="0" dirty="0" smtClean="0">
                        <a:latin typeface="+mn-lt"/>
                      </a:endParaRPr>
                    </a:p>
                  </a:txBody>
                  <a:tcPr marT="76200" marB="7620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r h="1937345">
                <a:tc>
                  <a:txBody>
                    <a:bodyPr/>
                    <a:lstStyle/>
                    <a:p>
                      <a:endParaRPr lang="en-US" sz="1500" dirty="0">
                        <a:latin typeface="+mn-lt"/>
                      </a:endParaRPr>
                    </a:p>
                  </a:txBody>
                  <a:tcPr marT="76200" marB="76200">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1" indent="0" algn="l" defTabSz="713295" rtl="0" eaLnBrk="1" fontAlgn="auto" latinLnBrk="0" hangingPunct="1">
                        <a:lnSpc>
                          <a:spcPct val="100000"/>
                        </a:lnSpc>
                        <a:spcBef>
                          <a:spcPts val="0"/>
                        </a:spcBef>
                        <a:spcAft>
                          <a:spcPts val="0"/>
                        </a:spcAft>
                        <a:buClrTx/>
                        <a:buSzTx/>
                        <a:buFont typeface="Arial" pitchFamily="34" charset="0"/>
                        <a:buNone/>
                        <a:tabLst/>
                        <a:defRPr/>
                      </a:pPr>
                      <a:r>
                        <a:rPr lang="en-US" sz="4000" kern="1200" spc="0" baseline="0" dirty="0" smtClean="0">
                          <a:gradFill>
                            <a:gsLst>
                              <a:gs pos="1250">
                                <a:schemeClr val="tx2"/>
                              </a:gs>
                              <a:gs pos="99000">
                                <a:schemeClr val="tx2"/>
                              </a:gs>
                            </a:gsLst>
                            <a:lin ang="5400000" scaled="0"/>
                          </a:gradFill>
                          <a:latin typeface="+mj-lt"/>
                          <a:ea typeface="+mn-ea"/>
                          <a:cs typeface="+mn-cs"/>
                        </a:rPr>
                        <a:t>SharePoint BCS Model</a:t>
                      </a:r>
                    </a:p>
                    <a:p>
                      <a:pPr marL="356648" marR="0" lvl="1" indent="0" algn="l" defTabSz="932742" rtl="0" eaLnBrk="1" fontAlgn="auto" latinLnBrk="0" hangingPunct="1">
                        <a:lnSpc>
                          <a:spcPct val="100000"/>
                        </a:lnSpc>
                        <a:spcBef>
                          <a:spcPts val="0"/>
                        </a:spcBef>
                        <a:spcAft>
                          <a:spcPts val="0"/>
                        </a:spcAft>
                        <a:buClrTx/>
                        <a:buSzTx/>
                        <a:buFont typeface="Arial" pitchFamily="34" charset="0"/>
                        <a:buNone/>
                        <a:tabLst/>
                        <a:defRPr/>
                      </a:pPr>
                      <a:r>
                        <a:rPr lang="en-US" sz="2000" dirty="0" smtClean="0"/>
                        <a:t>Easily consuming </a:t>
                      </a:r>
                      <a:r>
                        <a:rPr lang="en-US" sz="2000" dirty="0" err="1" smtClean="0"/>
                        <a:t>OData</a:t>
                      </a:r>
                      <a:r>
                        <a:rPr lang="en-US" sz="2000" dirty="0" smtClean="0"/>
                        <a:t> services inside apps </a:t>
                      </a:r>
                      <a:endParaRPr lang="en-US" sz="2000" baseline="0" dirty="0" smtClean="0">
                        <a:latin typeface="+mn-lt"/>
                      </a:endParaRPr>
                    </a:p>
                  </a:txBody>
                  <a:tcPr marT="76200" marB="76200" anchor="ctr">
                    <a:lnL>
                      <a:noFill/>
                    </a:lnL>
                    <a:lnR>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0" name="Rectangle 9"/>
          <p:cNvSpPr/>
          <p:nvPr/>
        </p:nvSpPr>
        <p:spPr>
          <a:xfrm>
            <a:off x="1850592" y="2275707"/>
            <a:ext cx="685800" cy="685800"/>
          </a:xfrm>
          <a:prstGeom prst="rect">
            <a:avLst/>
          </a:prstGeom>
          <a:solidFill>
            <a:schemeClr val="tx2">
              <a:lumMod val="75000"/>
              <a:lumOff val="2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FFFF"/>
                </a:solidFill>
              </a:rPr>
              <a:t>SP</a:t>
            </a:r>
            <a:endParaRPr lang="en-US" sz="2800" b="1" dirty="0">
              <a:solidFill>
                <a:srgbClr val="FFFFFF"/>
              </a:solidFill>
            </a:endParaRPr>
          </a:p>
        </p:txBody>
      </p:sp>
      <p:cxnSp>
        <p:nvCxnSpPr>
          <p:cNvPr id="13" name="Straight Arrow Connector 12"/>
          <p:cNvCxnSpPr>
            <a:stCxn id="4" idx="3"/>
            <a:endCxn id="11" idx="0"/>
          </p:cNvCxnSpPr>
          <p:nvPr/>
        </p:nvCxnSpPr>
        <p:spPr>
          <a:xfrm>
            <a:off x="3222192" y="1706707"/>
            <a:ext cx="346604" cy="569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4"/>
          <a:stretch>
            <a:fillRect/>
          </a:stretch>
        </p:blipFill>
        <p:spPr>
          <a:xfrm>
            <a:off x="2536392" y="1363807"/>
            <a:ext cx="685800" cy="685800"/>
          </a:xfrm>
          <a:prstGeom prst="rect">
            <a:avLst/>
          </a:prstGeom>
        </p:spPr>
      </p:pic>
      <p:sp>
        <p:nvSpPr>
          <p:cNvPr id="54" name="Rectangle 53"/>
          <p:cNvSpPr/>
          <p:nvPr/>
        </p:nvSpPr>
        <p:spPr>
          <a:xfrm>
            <a:off x="1850592" y="4155140"/>
            <a:ext cx="685800" cy="685800"/>
          </a:xfrm>
          <a:prstGeom prst="rect">
            <a:avLst/>
          </a:prstGeom>
          <a:solidFill>
            <a:schemeClr val="tx2">
              <a:lumMod val="75000"/>
              <a:lumOff val="2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FFFF"/>
                </a:solidFill>
              </a:rPr>
              <a:t>SP</a:t>
            </a:r>
            <a:endParaRPr lang="en-US" sz="2800" b="1" dirty="0">
              <a:solidFill>
                <a:srgbClr val="FFFFFF"/>
              </a:solidFill>
            </a:endParaRPr>
          </a:p>
        </p:txBody>
      </p:sp>
      <p:sp>
        <p:nvSpPr>
          <p:cNvPr id="55" name="Rectangle 54"/>
          <p:cNvSpPr/>
          <p:nvPr/>
        </p:nvSpPr>
        <p:spPr>
          <a:xfrm>
            <a:off x="3225896" y="4155140"/>
            <a:ext cx="685800" cy="6858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56" name="Straight Arrow Connector 55"/>
          <p:cNvCxnSpPr>
            <a:stCxn id="58" idx="1"/>
            <a:endCxn id="54" idx="0"/>
          </p:cNvCxnSpPr>
          <p:nvPr/>
        </p:nvCxnSpPr>
        <p:spPr>
          <a:xfrm flipH="1">
            <a:off x="2193492" y="3586140"/>
            <a:ext cx="342900" cy="569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58" name="Picture 57"/>
          <p:cNvPicPr>
            <a:picLocks noChangeAspect="1"/>
          </p:cNvPicPr>
          <p:nvPr/>
        </p:nvPicPr>
        <p:blipFill>
          <a:blip r:embed="rId4"/>
          <a:stretch>
            <a:fillRect/>
          </a:stretch>
        </p:blipFill>
        <p:spPr>
          <a:xfrm>
            <a:off x="2536392" y="3243240"/>
            <a:ext cx="685800" cy="685800"/>
          </a:xfrm>
          <a:prstGeom prst="rect">
            <a:avLst/>
          </a:prstGeom>
        </p:spPr>
      </p:pic>
      <p:sp>
        <p:nvSpPr>
          <p:cNvPr id="59" name="Rectangle 58"/>
          <p:cNvSpPr/>
          <p:nvPr/>
        </p:nvSpPr>
        <p:spPr>
          <a:xfrm>
            <a:off x="1850592" y="6034573"/>
            <a:ext cx="685800" cy="685800"/>
          </a:xfrm>
          <a:prstGeom prst="rect">
            <a:avLst/>
          </a:prstGeom>
          <a:solidFill>
            <a:schemeClr val="tx2">
              <a:lumMod val="75000"/>
              <a:lumOff val="2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FFFF"/>
                </a:solidFill>
              </a:rPr>
              <a:t>SP</a:t>
            </a:r>
            <a:endParaRPr lang="en-US" sz="2800" b="1" dirty="0">
              <a:solidFill>
                <a:srgbClr val="FFFFFF"/>
              </a:solidFill>
            </a:endParaRPr>
          </a:p>
        </p:txBody>
      </p:sp>
      <p:sp>
        <p:nvSpPr>
          <p:cNvPr id="60" name="Rectangle 59"/>
          <p:cNvSpPr/>
          <p:nvPr/>
        </p:nvSpPr>
        <p:spPr>
          <a:xfrm>
            <a:off x="3225896" y="6034573"/>
            <a:ext cx="685800" cy="6858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61" name="Straight Arrow Connector 60"/>
          <p:cNvCxnSpPr>
            <a:stCxn id="63" idx="1"/>
            <a:endCxn id="59" idx="0"/>
          </p:cNvCxnSpPr>
          <p:nvPr/>
        </p:nvCxnSpPr>
        <p:spPr>
          <a:xfrm flipH="1">
            <a:off x="2193492" y="5465573"/>
            <a:ext cx="342900" cy="569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63" name="Picture 62"/>
          <p:cNvPicPr>
            <a:picLocks noChangeAspect="1"/>
          </p:cNvPicPr>
          <p:nvPr/>
        </p:nvPicPr>
        <p:blipFill>
          <a:blip r:embed="rId4"/>
          <a:stretch>
            <a:fillRect/>
          </a:stretch>
        </p:blipFill>
        <p:spPr>
          <a:xfrm>
            <a:off x="2536392" y="5122673"/>
            <a:ext cx="685800" cy="685800"/>
          </a:xfrm>
          <a:prstGeom prst="rect">
            <a:avLst/>
          </a:prstGeom>
        </p:spPr>
      </p:pic>
      <p:cxnSp>
        <p:nvCxnSpPr>
          <p:cNvPr id="66" name="Straight Arrow Connector 65"/>
          <p:cNvCxnSpPr>
            <a:stCxn id="54" idx="3"/>
            <a:endCxn id="55" idx="1"/>
          </p:cNvCxnSpPr>
          <p:nvPr/>
        </p:nvCxnSpPr>
        <p:spPr>
          <a:xfrm>
            <a:off x="2536392" y="4498040"/>
            <a:ext cx="689504"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59" idx="3"/>
          </p:cNvCxnSpPr>
          <p:nvPr/>
        </p:nvCxnSpPr>
        <p:spPr>
          <a:xfrm flipV="1">
            <a:off x="2536392" y="6377472"/>
            <a:ext cx="685800" cy="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bwMode="auto">
          <a:xfrm>
            <a:off x="1964892" y="6034573"/>
            <a:ext cx="457200" cy="914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8" name="Picture 77"/>
          <p:cNvPicPr>
            <a:picLocks noChangeAspect="1"/>
          </p:cNvPicPr>
          <p:nvPr/>
        </p:nvPicPr>
        <p:blipFill rotWithShape="1">
          <a:blip r:embed="rId5">
            <a:extLst>
              <a:ext uri="{28A0092B-C50C-407E-A947-70E740481C1C}">
                <a14:useLocalDpi xmlns:a14="http://schemas.microsoft.com/office/drawing/2010/main" val="0"/>
              </a:ext>
            </a:extLst>
          </a:blip>
          <a:srcRect l="4939" r="59506"/>
          <a:stretch/>
        </p:blipFill>
        <p:spPr>
          <a:xfrm>
            <a:off x="1848740" y="2279792"/>
            <a:ext cx="685800" cy="685800"/>
          </a:xfrm>
          <a:prstGeom prst="rect">
            <a:avLst/>
          </a:prstGeom>
        </p:spPr>
      </p:pic>
      <p:pic>
        <p:nvPicPr>
          <p:cNvPr id="79" name="Picture 78"/>
          <p:cNvPicPr>
            <a:picLocks noChangeAspect="1"/>
          </p:cNvPicPr>
          <p:nvPr/>
        </p:nvPicPr>
        <p:blipFill rotWithShape="1">
          <a:blip r:embed="rId5">
            <a:extLst>
              <a:ext uri="{28A0092B-C50C-407E-A947-70E740481C1C}">
                <a14:useLocalDpi xmlns:a14="http://schemas.microsoft.com/office/drawing/2010/main" val="0"/>
              </a:ext>
            </a:extLst>
          </a:blip>
          <a:srcRect l="4939" r="59506"/>
          <a:stretch/>
        </p:blipFill>
        <p:spPr>
          <a:xfrm>
            <a:off x="1848740" y="4155140"/>
            <a:ext cx="685800" cy="685800"/>
          </a:xfrm>
          <a:prstGeom prst="rect">
            <a:avLst/>
          </a:prstGeom>
        </p:spPr>
      </p:pic>
      <p:pic>
        <p:nvPicPr>
          <p:cNvPr id="80" name="Picture 79"/>
          <p:cNvPicPr>
            <a:picLocks noChangeAspect="1"/>
          </p:cNvPicPr>
          <p:nvPr/>
        </p:nvPicPr>
        <p:blipFill rotWithShape="1">
          <a:blip r:embed="rId5">
            <a:extLst>
              <a:ext uri="{28A0092B-C50C-407E-A947-70E740481C1C}">
                <a14:useLocalDpi xmlns:a14="http://schemas.microsoft.com/office/drawing/2010/main" val="0"/>
              </a:ext>
            </a:extLst>
          </a:blip>
          <a:srcRect l="4939" r="59506"/>
          <a:stretch/>
        </p:blipFill>
        <p:spPr>
          <a:xfrm>
            <a:off x="1854296" y="6032760"/>
            <a:ext cx="685800" cy="685800"/>
          </a:xfrm>
          <a:prstGeom prst="rect">
            <a:avLst/>
          </a:prstGeom>
        </p:spPr>
      </p:pic>
      <p:pic>
        <p:nvPicPr>
          <p:cNvPr id="24" name="Picture 2" descr="\\MAGNUM\Projects\Microsoft\Cloud Power FY12\Design\ICONS_PNG\Server.png"/>
          <p:cNvPicPr>
            <a:picLocks noChangeAspect="1" noChangeArrowheads="1"/>
          </p:cNvPicPr>
          <p:nvPr/>
        </p:nvPicPr>
        <p:blipFill>
          <a:blip r:embed="rId3" cstate="print">
            <a:lum bright="100000"/>
          </a:blip>
          <a:srcRect/>
          <a:stretch>
            <a:fillRect/>
          </a:stretch>
        </p:blipFill>
        <p:spPr bwMode="auto">
          <a:xfrm>
            <a:off x="3207947" y="4155138"/>
            <a:ext cx="703749" cy="703749"/>
          </a:xfrm>
          <a:prstGeom prst="rect">
            <a:avLst/>
          </a:prstGeom>
          <a:noFill/>
        </p:spPr>
      </p:pic>
      <p:pic>
        <p:nvPicPr>
          <p:cNvPr id="26" name="Picture 2" descr="\\MAGNUM\Projects\Microsoft\Cloud Power FY12\Design\ICONS_PNG\Server.png"/>
          <p:cNvPicPr>
            <a:picLocks noChangeAspect="1" noChangeArrowheads="1"/>
          </p:cNvPicPr>
          <p:nvPr/>
        </p:nvPicPr>
        <p:blipFill>
          <a:blip r:embed="rId3" cstate="print">
            <a:lum bright="100000"/>
          </a:blip>
          <a:srcRect/>
          <a:stretch>
            <a:fillRect/>
          </a:stretch>
        </p:blipFill>
        <p:spPr bwMode="auto">
          <a:xfrm>
            <a:off x="3225896" y="6032760"/>
            <a:ext cx="703749" cy="703749"/>
          </a:xfrm>
          <a:prstGeom prst="rect">
            <a:avLst/>
          </a:prstGeom>
          <a:noFill/>
        </p:spPr>
      </p:pic>
    </p:spTree>
    <p:extLst>
      <p:ext uri="{BB962C8B-B14F-4D97-AF65-F5344CB8AC3E}">
        <p14:creationId xmlns:p14="http://schemas.microsoft.com/office/powerpoint/2010/main" val="4078345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Data</a:t>
            </a:r>
            <a:endParaRPr lang="en-US" dirty="0"/>
          </a:p>
        </p:txBody>
      </p:sp>
    </p:spTree>
    <p:extLst>
      <p:ext uri="{BB962C8B-B14F-4D97-AF65-F5344CB8AC3E}">
        <p14:creationId xmlns:p14="http://schemas.microsoft.com/office/powerpoint/2010/main" val="237546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Overview</a:t>
            </a:r>
            <a:endParaRPr lang="en-US" sz="36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Data</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3"/>
            <a:ext cx="274320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UX</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Logic</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Agenda</a:t>
            </a:r>
            <a:endParaRPr lang="en-US" dirty="0"/>
          </a:p>
        </p:txBody>
      </p:sp>
      <p:sp>
        <p:nvSpPr>
          <p:cNvPr id="13" name="Freeform 81"/>
          <p:cNvSpPr>
            <a:spLocks noChangeAspect="1" noEditPoints="1"/>
          </p:cNvSpPr>
          <p:nvPr/>
        </p:nvSpPr>
        <p:spPr bwMode="black">
          <a:xfrm>
            <a:off x="3260497" y="3113228"/>
            <a:ext cx="2240382" cy="1367591"/>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32" name="Group 31"/>
          <p:cNvGrpSpPr>
            <a:grpSpLocks noChangeAspect="1"/>
          </p:cNvGrpSpPr>
          <p:nvPr/>
        </p:nvGrpSpPr>
        <p:grpSpPr bwMode="black">
          <a:xfrm>
            <a:off x="6249316" y="3090722"/>
            <a:ext cx="1708694" cy="1390097"/>
            <a:chOff x="5184775" y="225425"/>
            <a:chExt cx="1500188" cy="1220788"/>
          </a:xfrm>
          <a:solidFill>
            <a:srgbClr val="FFFFFF"/>
          </a:solidFill>
        </p:grpSpPr>
        <p:sp>
          <p:nvSpPr>
            <p:cNvPr id="3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4" name="Heart 3"/>
          <p:cNvSpPr/>
          <p:nvPr/>
        </p:nvSpPr>
        <p:spPr bwMode="auto">
          <a:xfrm>
            <a:off x="9131310" y="3178222"/>
            <a:ext cx="1476339" cy="1350671"/>
          </a:xfrm>
          <a:prstGeom prst="hear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a:grpSpLocks noChangeAspect="1"/>
          </p:cNvGrpSpPr>
          <p:nvPr/>
        </p:nvGrpSpPr>
        <p:grpSpPr>
          <a:xfrm>
            <a:off x="933606" y="3010891"/>
            <a:ext cx="1322231" cy="1469928"/>
            <a:chOff x="6784020" y="2852239"/>
            <a:chExt cx="1416269" cy="1574471"/>
          </a:xfrm>
          <a:solidFill>
            <a:schemeClr val="bg1"/>
          </a:solidFill>
        </p:grpSpPr>
        <p:sp>
          <p:nvSpPr>
            <p:cNvPr id="23" name="Hexagon 22"/>
            <p:cNvSpPr/>
            <p:nvPr/>
          </p:nvSpPr>
          <p:spPr bwMode="auto">
            <a:xfrm rot="5400000">
              <a:off x="6794932" y="2956340"/>
              <a:ext cx="1509457" cy="1301256"/>
            </a:xfrm>
            <a:prstGeom prst="hexagon">
              <a:avLst/>
            </a:prstGeom>
            <a:grpFill/>
            <a:ln w="19050">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24" name="Hexagon 23"/>
            <p:cNvSpPr/>
            <p:nvPr/>
          </p:nvSpPr>
          <p:spPr bwMode="auto">
            <a:xfrm rot="5400000">
              <a:off x="6725845" y="3641335"/>
              <a:ext cx="843550" cy="727199"/>
            </a:xfrm>
            <a:prstGeom prst="hexagon">
              <a:avLst/>
            </a:prstGeom>
            <a:grpFill/>
            <a:ln w="285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010477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JSOM &amp; REST</a:t>
            </a:r>
          </a:p>
        </p:txBody>
      </p:sp>
      <p:sp>
        <p:nvSpPr>
          <p:cNvPr id="3" name="Text Placeholder 2"/>
          <p:cNvSpPr>
            <a:spLocks noGrp="1"/>
          </p:cNvSpPr>
          <p:nvPr>
            <p:ph type="body" sz="quarter" idx="10"/>
          </p:nvPr>
        </p:nvSpPr>
        <p:spPr>
          <a:xfrm>
            <a:off x="274639" y="1212849"/>
            <a:ext cx="11887200" cy="5201424"/>
          </a:xfrm>
        </p:spPr>
        <p:txBody>
          <a:bodyPr/>
          <a:lstStyle/>
          <a:p>
            <a:r>
              <a:rPr lang="en-US" dirty="0" smtClean="0"/>
              <a:t>JavaScript object model</a:t>
            </a:r>
            <a:endParaRPr lang="en-US" dirty="0"/>
          </a:p>
          <a:p>
            <a:pPr lvl="2"/>
            <a:r>
              <a:rPr lang="en-US" dirty="0" err="1">
                <a:latin typeface="Consolas" panose="020B0609020204030204" pitchFamily="49" charset="0"/>
                <a:cs typeface="Consolas" panose="020B0609020204030204" pitchFamily="49" charset="0"/>
              </a:rPr>
              <a:t>var</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ctx</a:t>
            </a:r>
            <a:r>
              <a:rPr lang="en-US" dirty="0">
                <a:latin typeface="Consolas" panose="020B0609020204030204" pitchFamily="49" charset="0"/>
                <a:cs typeface="Consolas" panose="020B0609020204030204" pitchFamily="49" charset="0"/>
              </a:rPr>
              <a:t> = new </a:t>
            </a:r>
            <a:r>
              <a:rPr lang="en-US" dirty="0" err="1">
                <a:latin typeface="Consolas" panose="020B0609020204030204" pitchFamily="49" charset="0"/>
                <a:cs typeface="Consolas" panose="020B0609020204030204" pitchFamily="49" charset="0"/>
              </a:rPr>
              <a:t>SP.ClientContext</a:t>
            </a:r>
            <a:r>
              <a:rPr lang="en-US" dirty="0">
                <a:latin typeface="Consolas" panose="020B0609020204030204" pitchFamily="49" charset="0"/>
                <a:cs typeface="Consolas" panose="020B0609020204030204" pitchFamily="49" charset="0"/>
              </a:rPr>
              <a:t>("http</a:t>
            </a:r>
            <a:r>
              <a:rPr lang="en-US" dirty="0" smtClean="0">
                <a:latin typeface="Consolas" panose="020B0609020204030204" pitchFamily="49" charset="0"/>
                <a:cs typeface="Consolas" panose="020B0609020204030204" pitchFamily="49" charset="0"/>
              </a:rPr>
              <a:t>://contoso-appUID.spo.com/site/app");</a:t>
            </a:r>
            <a:r>
              <a:rPr lang="en-US" dirty="0">
                <a:latin typeface="Consolas" panose="020B0609020204030204" pitchFamily="49" charset="0"/>
                <a:cs typeface="Consolas" panose="020B0609020204030204" pitchFamily="49" charset="0"/>
              </a:rPr>
              <a:t/>
            </a:r>
            <a:br>
              <a:rPr lang="en-US" dirty="0">
                <a:latin typeface="Consolas" panose="020B0609020204030204" pitchFamily="49" charset="0"/>
                <a:cs typeface="Consolas" panose="020B0609020204030204" pitchFamily="49" charset="0"/>
              </a:rPr>
            </a:br>
            <a:r>
              <a:rPr lang="en-US" dirty="0" err="1">
                <a:latin typeface="Consolas" panose="020B0609020204030204" pitchFamily="49" charset="0"/>
                <a:cs typeface="Consolas" panose="020B0609020204030204" pitchFamily="49" charset="0"/>
              </a:rPr>
              <a:t>ctx.load</a:t>
            </a:r>
            <a:r>
              <a:rPr lang="en-US" dirty="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ctx.get_web</a:t>
            </a:r>
            <a:r>
              <a:rPr lang="en-US" dirty="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get_title</a:t>
            </a:r>
            <a:r>
              <a:rPr lang="en-US" dirty="0">
                <a:latin typeface="Consolas" panose="020B0609020204030204" pitchFamily="49" charset="0"/>
                <a:cs typeface="Consolas" panose="020B0609020204030204" pitchFamily="49" charset="0"/>
              </a:rPr>
              <a:t>());</a:t>
            </a:r>
            <a:br>
              <a:rPr lang="en-US" dirty="0">
                <a:latin typeface="Consolas" panose="020B0609020204030204" pitchFamily="49" charset="0"/>
                <a:cs typeface="Consolas" panose="020B0609020204030204" pitchFamily="49" charset="0"/>
              </a:rPr>
            </a:br>
            <a:r>
              <a:rPr lang="en-US" dirty="0" err="1">
                <a:latin typeface="Consolas" panose="020B0609020204030204" pitchFamily="49" charset="0"/>
                <a:cs typeface="Consolas" panose="020B0609020204030204" pitchFamily="49" charset="0"/>
              </a:rPr>
              <a:t>ctx.executeQueryAsync</a:t>
            </a:r>
            <a:r>
              <a:rPr lang="en-US" dirty="0">
                <a:latin typeface="Consolas" panose="020B0609020204030204" pitchFamily="49" charset="0"/>
                <a:cs typeface="Consolas" panose="020B0609020204030204" pitchFamily="49" charset="0"/>
              </a:rPr>
              <a:t>();</a:t>
            </a:r>
          </a:p>
          <a:p>
            <a:endParaRPr lang="en-US" sz="2000" dirty="0"/>
          </a:p>
          <a:p>
            <a:r>
              <a:rPr lang="en-US" dirty="0"/>
              <a:t>REST/</a:t>
            </a:r>
            <a:r>
              <a:rPr lang="en-US" dirty="0" err="1"/>
              <a:t>OData</a:t>
            </a:r>
            <a:endParaRPr lang="en-US" dirty="0"/>
          </a:p>
          <a:p>
            <a:pPr lvl="2"/>
            <a:r>
              <a:rPr lang="en-US" dirty="0">
                <a:latin typeface="Consolas" panose="020B0609020204030204" pitchFamily="49" charset="0"/>
                <a:cs typeface="Consolas" panose="020B0609020204030204" pitchFamily="49" charset="0"/>
              </a:rPr>
              <a:t>http://</a:t>
            </a:r>
            <a:r>
              <a:rPr lang="en-US" dirty="0" smtClean="0">
                <a:latin typeface="Consolas" panose="020B0609020204030204" pitchFamily="49" charset="0"/>
                <a:cs typeface="Consolas" panose="020B0609020204030204" pitchFamily="49" charset="0"/>
              </a:rPr>
              <a:t>contoso-appUID.spo.com/site/app/_api/web/Title</a:t>
            </a:r>
          </a:p>
          <a:p>
            <a:pPr marL="3932945" lvl="6" indent="0">
              <a:buNone/>
            </a:pPr>
            <a:r>
              <a:rPr lang="en-US"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_</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api</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/web/lists</a:t>
            </a:r>
          </a:p>
          <a:p>
            <a:pPr marL="3932945" lvl="6" indent="0">
              <a:buNone/>
            </a:pP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_</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api</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/web/lists/</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getByTitle</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('Documents')</a:t>
            </a:r>
          </a:p>
          <a:p>
            <a:pPr marL="3932945" lvl="6" indent="0">
              <a:buNone/>
            </a:pPr>
            <a:endParaRPr lang="en-US"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endParaRPr>
          </a:p>
          <a:p>
            <a:pPr marL="3932945" lvl="6" indent="0">
              <a:buNone/>
            </a:pPr>
            <a:r>
              <a:rPr lang="en-US"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_</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api</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social.feed</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/my/news</a:t>
            </a:r>
          </a:p>
          <a:p>
            <a:pPr marL="3932945" lvl="6" indent="0" fontAlgn="ctr">
              <a:buNone/>
            </a:pP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_</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api</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SP.UserProfiles.PeopleManager</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getMyProperties</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p>
          <a:p>
            <a:pPr marL="3932945" lvl="6" indent="0" fontAlgn="ctr">
              <a:buNone/>
            </a:pP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_</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api</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/search/</a:t>
            </a:r>
            <a:r>
              <a:rPr lang="en-US"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query?Querytext</a:t>
            </a:r>
            <a:r>
              <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='Marketing</a:t>
            </a:r>
            <a:r>
              <a:rPr lang="en-US"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endParaRPr lang="en-US"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14559278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 context and cross site calls</a:t>
            </a:r>
          </a:p>
        </p:txBody>
      </p:sp>
      <p:sp>
        <p:nvSpPr>
          <p:cNvPr id="4" name="Text Placeholder 3"/>
          <p:cNvSpPr>
            <a:spLocks noGrp="1"/>
          </p:cNvSpPr>
          <p:nvPr>
            <p:ph type="body" sz="quarter" idx="10"/>
          </p:nvPr>
        </p:nvSpPr>
        <p:spPr>
          <a:xfrm>
            <a:off x="274638" y="1212850"/>
            <a:ext cx="11887200" cy="4758226"/>
          </a:xfrm>
        </p:spPr>
        <p:txBody>
          <a:bodyPr/>
          <a:lstStyle/>
          <a:p>
            <a:r>
              <a:rPr lang="en-US" dirty="0" smtClean="0"/>
              <a:t>To </a:t>
            </a:r>
            <a:r>
              <a:rPr lang="en-US" dirty="0"/>
              <a:t>access artifacts outside of the </a:t>
            </a:r>
            <a:r>
              <a:rPr lang="en-US" dirty="0" err="1" smtClean="0"/>
              <a:t>appweb</a:t>
            </a:r>
            <a:r>
              <a:rPr lang="en-US" dirty="0" smtClean="0"/>
              <a:t>:</a:t>
            </a:r>
            <a:endParaRPr lang="en-US" dirty="0"/>
          </a:p>
          <a:p>
            <a:pPr marL="742950" lvl="0" indent="-742950">
              <a:buFont typeface="+mj-lt"/>
              <a:buAutoNum type="arabicPeriod"/>
            </a:pPr>
            <a:r>
              <a:rPr lang="en-US" dirty="0"/>
              <a:t>Request permission to the scope you want to access</a:t>
            </a:r>
          </a:p>
          <a:p>
            <a:pPr marL="742950" lvl="0" indent="-742950">
              <a:buFont typeface="+mj-lt"/>
              <a:buAutoNum type="arabicPeriod"/>
            </a:pPr>
            <a:r>
              <a:rPr lang="en-US" dirty="0"/>
              <a:t>Make your CSOM request using the right client context</a:t>
            </a:r>
            <a:r>
              <a:rPr lang="en-US" dirty="0" smtClean="0"/>
              <a:t>.</a:t>
            </a:r>
          </a:p>
          <a:p>
            <a:r>
              <a:rPr lang="en-US" sz="2000" dirty="0">
                <a:solidFill>
                  <a:srgbClr val="000000"/>
                </a:solidFill>
                <a:highlight>
                  <a:srgbClr val="FFFFFF"/>
                </a:highlight>
                <a:latin typeface="Consolas" panose="020B0609020204030204" pitchFamily="49" charset="0"/>
              </a:rPr>
              <a:t> </a:t>
            </a:r>
            <a:r>
              <a:rPr lang="en-US" sz="2000" dirty="0" smtClean="0">
                <a:solidFill>
                  <a:srgbClr val="000000"/>
                </a:solidFill>
                <a:highlight>
                  <a:srgbClr val="FFFFFF"/>
                </a:highlight>
                <a:latin typeface="Consolas" panose="020B0609020204030204" pitchFamily="49" charset="0"/>
              </a:rPr>
              <a:t>	</a:t>
            </a:r>
          </a:p>
          <a:p>
            <a:pPr marL="747713"/>
            <a:r>
              <a:rPr lang="en-US" sz="2400"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var</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 </a:t>
            </a:r>
            <a:r>
              <a:rPr lang="en-US" sz="2400"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ctx</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 = new </a:t>
            </a:r>
            <a:r>
              <a:rPr lang="en-US" sz="2400"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SP.ClientContext</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r>
              <a:rPr lang="en-US" sz="2400" b="1"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appWebUrl</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p>
          <a:p>
            <a:pPr marL="747713"/>
            <a:r>
              <a:rPr lang="en-US" sz="2400"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var</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 </a:t>
            </a:r>
            <a:r>
              <a:rPr lang="en-US" sz="2400"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appContextSite</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 = new </a:t>
            </a:r>
            <a:r>
              <a:rPr lang="en-US" sz="2400" b="1" dirty="0" err="1">
                <a:solidFill>
                  <a:srgbClr val="FF0000"/>
                </a:solidFill>
                <a:highlight>
                  <a:srgbClr val="FFFFFF"/>
                </a:highlight>
                <a:latin typeface="Consolas" panose="020B0609020204030204" pitchFamily="49" charset="0"/>
              </a:rPr>
              <a:t>SP.AppContextSite</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r>
              <a:rPr lang="en-US" sz="2400"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ctx</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 </a:t>
            </a:r>
            <a:r>
              <a:rPr lang="en-US" sz="2400" b="1"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targetUrl</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p>
          <a:p>
            <a:pPr marL="747713"/>
            <a:r>
              <a:rPr lang="en-US" sz="2400"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ctx.Load</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r>
              <a:rPr lang="en-US" sz="2400"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appContextSite.get_web</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224705004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Business Logic</a:t>
            </a:r>
            <a:endParaRPr lang="en-US" dirty="0"/>
          </a:p>
        </p:txBody>
      </p:sp>
      <p:sp>
        <p:nvSpPr>
          <p:cNvPr id="5" name="Text Placeholder 4"/>
          <p:cNvSpPr>
            <a:spLocks noGrp="1"/>
          </p:cNvSpPr>
          <p:nvPr>
            <p:ph type="body" sz="quarter" idx="10"/>
          </p:nvPr>
        </p:nvSpPr>
        <p:spPr>
          <a:xfrm>
            <a:off x="263526" y="1243011"/>
            <a:ext cx="11887200" cy="5062924"/>
          </a:xfrm>
        </p:spPr>
        <p:txBody>
          <a:bodyPr vert="horz" wrap="square" lIns="146304" tIns="91440" rIns="146304" bIns="91440" rtlCol="0">
            <a:spAutoFit/>
          </a:bodyPr>
          <a:lstStyle/>
          <a:p>
            <a:endParaRPr lang="en-US" dirty="0" smtClean="0"/>
          </a:p>
          <a:p>
            <a:pPr>
              <a:spcBef>
                <a:spcPts val="3000"/>
              </a:spcBef>
            </a:pPr>
            <a:r>
              <a:rPr lang="en-US" dirty="0" smtClean="0"/>
              <a:t>Use </a:t>
            </a:r>
            <a:r>
              <a:rPr lang="en-US" dirty="0"/>
              <a:t>JavaScript or other client side code to access data and perform actions </a:t>
            </a:r>
            <a:endParaRPr lang="en-US" dirty="0" smtClean="0"/>
          </a:p>
          <a:p>
            <a:pPr>
              <a:spcBef>
                <a:spcPts val="3000"/>
              </a:spcBef>
            </a:pPr>
            <a:endParaRPr lang="en-US" sz="2000" dirty="0" smtClean="0"/>
          </a:p>
          <a:p>
            <a:pPr>
              <a:spcBef>
                <a:spcPts val="3000"/>
              </a:spcBef>
            </a:pPr>
            <a:r>
              <a:rPr lang="en-US" dirty="0" smtClean="0"/>
              <a:t>Use declarative Workflows for long running, event driven operations </a:t>
            </a:r>
          </a:p>
          <a:p>
            <a:endParaRPr lang="en-US" dirty="0"/>
          </a:p>
        </p:txBody>
      </p:sp>
    </p:spTree>
    <p:extLst>
      <p:ext uri="{BB962C8B-B14F-4D97-AF65-F5344CB8AC3E}">
        <p14:creationId xmlns:p14="http://schemas.microsoft.com/office/powerpoint/2010/main" val="189622494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hosted apps</a:t>
            </a:r>
            <a:br>
              <a:rPr lang="en-US" dirty="0" smtClean="0"/>
            </a:br>
            <a:r>
              <a:rPr lang="en-US" dirty="0" smtClean="0"/>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Yina Arenas</a:t>
            </a:r>
          </a:p>
          <a:p>
            <a:r>
              <a:rPr lang="en-US" dirty="0" smtClean="0"/>
              <a:t>Program Manager - Microsoft</a:t>
            </a:r>
          </a:p>
        </p:txBody>
      </p:sp>
      <p:sp>
        <p:nvSpPr>
          <p:cNvPr id="2" name="Text Placeholder 1"/>
          <p:cNvSpPr>
            <a:spLocks noGrp="1"/>
          </p:cNvSpPr>
          <p:nvPr>
            <p:ph type="body" sz="quarter" idx="13"/>
          </p:nvPr>
        </p:nvSpPr>
        <p:spPr/>
        <p:txBody>
          <a:bodyPr/>
          <a:lstStyle/>
          <a:p>
            <a:r>
              <a:rPr lang="en-US" dirty="0" smtClean="0"/>
              <a:t>SPC010</a:t>
            </a:r>
            <a:endParaRPr lang="en-US" dirty="0"/>
          </a:p>
        </p:txBody>
      </p:sp>
    </p:spTree>
    <p:extLst>
      <p:ext uri="{BB962C8B-B14F-4D97-AF65-F5344CB8AC3E}">
        <p14:creationId xmlns:p14="http://schemas.microsoft.com/office/powerpoint/2010/main" val="33609381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Logic</a:t>
            </a:r>
            <a:endParaRPr lang="en-US" dirty="0"/>
          </a:p>
        </p:txBody>
      </p:sp>
    </p:spTree>
    <p:extLst>
      <p:ext uri="{BB962C8B-B14F-4D97-AF65-F5344CB8AC3E}">
        <p14:creationId xmlns:p14="http://schemas.microsoft.com/office/powerpoint/2010/main" val="132464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Overview</a:t>
            </a:r>
            <a:endParaRPr lang="en-US" sz="36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Data</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3"/>
            <a:ext cx="274320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UX</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Logic</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Agenda</a:t>
            </a:r>
            <a:endParaRPr lang="en-US" dirty="0"/>
          </a:p>
        </p:txBody>
      </p:sp>
      <p:sp>
        <p:nvSpPr>
          <p:cNvPr id="13" name="Freeform 81"/>
          <p:cNvSpPr>
            <a:spLocks noChangeAspect="1" noEditPoints="1"/>
          </p:cNvSpPr>
          <p:nvPr/>
        </p:nvSpPr>
        <p:spPr bwMode="black">
          <a:xfrm>
            <a:off x="3260497" y="3113228"/>
            <a:ext cx="2240382" cy="1367591"/>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32" name="Group 31"/>
          <p:cNvGrpSpPr>
            <a:grpSpLocks noChangeAspect="1"/>
          </p:cNvGrpSpPr>
          <p:nvPr/>
        </p:nvGrpSpPr>
        <p:grpSpPr bwMode="black">
          <a:xfrm>
            <a:off x="6249316" y="3090722"/>
            <a:ext cx="1708694" cy="1390097"/>
            <a:chOff x="5184775" y="225425"/>
            <a:chExt cx="1500188" cy="1220788"/>
          </a:xfrm>
          <a:solidFill>
            <a:srgbClr val="FFFFFF"/>
          </a:solidFill>
        </p:grpSpPr>
        <p:sp>
          <p:nvSpPr>
            <p:cNvPr id="3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4" name="Heart 3"/>
          <p:cNvSpPr/>
          <p:nvPr/>
        </p:nvSpPr>
        <p:spPr bwMode="auto">
          <a:xfrm>
            <a:off x="9131310" y="3178222"/>
            <a:ext cx="1476339" cy="1350671"/>
          </a:xfrm>
          <a:prstGeom prst="hear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a:grpSpLocks noChangeAspect="1"/>
          </p:cNvGrpSpPr>
          <p:nvPr/>
        </p:nvGrpSpPr>
        <p:grpSpPr>
          <a:xfrm>
            <a:off x="933606" y="3010891"/>
            <a:ext cx="1322231" cy="1469928"/>
            <a:chOff x="6784020" y="2852239"/>
            <a:chExt cx="1416269" cy="1574471"/>
          </a:xfrm>
          <a:solidFill>
            <a:schemeClr val="bg1"/>
          </a:solidFill>
        </p:grpSpPr>
        <p:sp>
          <p:nvSpPr>
            <p:cNvPr id="23" name="Hexagon 22"/>
            <p:cNvSpPr/>
            <p:nvPr/>
          </p:nvSpPr>
          <p:spPr bwMode="auto">
            <a:xfrm rot="5400000">
              <a:off x="6794932" y="2956340"/>
              <a:ext cx="1509457" cy="1301256"/>
            </a:xfrm>
            <a:prstGeom prst="hexagon">
              <a:avLst/>
            </a:prstGeom>
            <a:grpFill/>
            <a:ln w="19050">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24" name="Hexagon 23"/>
            <p:cNvSpPr/>
            <p:nvPr/>
          </p:nvSpPr>
          <p:spPr bwMode="auto">
            <a:xfrm rot="5400000">
              <a:off x="6725845" y="3641335"/>
              <a:ext cx="843550" cy="727199"/>
            </a:xfrm>
            <a:prstGeom prst="hexagon">
              <a:avLst/>
            </a:prstGeom>
            <a:grpFill/>
            <a:ln w="285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76425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Experience</a:t>
            </a:r>
          </a:p>
        </p:txBody>
      </p:sp>
      <p:sp>
        <p:nvSpPr>
          <p:cNvPr id="3" name="Text Placeholder 2"/>
          <p:cNvSpPr>
            <a:spLocks noGrp="1"/>
          </p:cNvSpPr>
          <p:nvPr>
            <p:ph type="body" sz="quarter" idx="10"/>
          </p:nvPr>
        </p:nvSpPr>
        <p:spPr>
          <a:xfrm>
            <a:off x="274638" y="1212850"/>
            <a:ext cx="11887200" cy="5078313"/>
          </a:xfrm>
        </p:spPr>
        <p:txBody>
          <a:bodyPr vert="horz" wrap="square" lIns="146304" tIns="91440" rIns="146304" bIns="91440" rtlCol="0">
            <a:spAutoFit/>
          </a:bodyPr>
          <a:lstStyle/>
          <a:p>
            <a:endParaRPr lang="en-US" sz="2000" dirty="0" smtClean="0"/>
          </a:p>
          <a:p>
            <a:pPr>
              <a:spcBef>
                <a:spcPts val="2400"/>
              </a:spcBef>
            </a:pPr>
            <a:r>
              <a:rPr lang="en-US" dirty="0" smtClean="0"/>
              <a:t>Get </a:t>
            </a:r>
            <a:r>
              <a:rPr lang="en-US" dirty="0"/>
              <a:t>styling for free</a:t>
            </a:r>
          </a:p>
          <a:p>
            <a:pPr lvl="2"/>
            <a:r>
              <a:rPr lang="en-US" dirty="0"/>
              <a:t>SharePoint provides CSS to style content</a:t>
            </a:r>
          </a:p>
          <a:p>
            <a:pPr lvl="2"/>
            <a:r>
              <a:rPr lang="en-US" dirty="0"/>
              <a:t>Master page for chrome</a:t>
            </a:r>
          </a:p>
          <a:p>
            <a:pPr>
              <a:spcBef>
                <a:spcPts val="2400"/>
              </a:spcBef>
            </a:pPr>
            <a:r>
              <a:rPr lang="en-US" dirty="0" smtClean="0"/>
              <a:t>Reusable </a:t>
            </a:r>
            <a:r>
              <a:rPr lang="en-US" dirty="0"/>
              <a:t>UI components</a:t>
            </a:r>
          </a:p>
          <a:p>
            <a:pPr lvl="2"/>
            <a:r>
              <a:rPr lang="en-US" dirty="0"/>
              <a:t>List view web part</a:t>
            </a:r>
          </a:p>
          <a:p>
            <a:pPr lvl="2"/>
            <a:r>
              <a:rPr lang="en-US" dirty="0"/>
              <a:t>Reusable UI controls like dialogs and callouts</a:t>
            </a:r>
          </a:p>
          <a:p>
            <a:pPr lvl="2"/>
            <a:r>
              <a:rPr lang="en-US" dirty="0"/>
              <a:t>Custom Actions let you extend menus, ribbon, and script</a:t>
            </a:r>
          </a:p>
          <a:p>
            <a:pPr>
              <a:spcBef>
                <a:spcPts val="2400"/>
              </a:spcBef>
            </a:pPr>
            <a:r>
              <a:rPr lang="en-US" dirty="0" smtClean="0"/>
              <a:t>Integrate </a:t>
            </a:r>
            <a:r>
              <a:rPr lang="en-US" dirty="0"/>
              <a:t>with core SharePoint experiences</a:t>
            </a:r>
          </a:p>
          <a:p>
            <a:pPr lvl="2"/>
            <a:endParaRPr lang="en-US" dirty="0"/>
          </a:p>
        </p:txBody>
      </p:sp>
    </p:spTree>
    <p:extLst>
      <p:ext uri="{BB962C8B-B14F-4D97-AF65-F5344CB8AC3E}">
        <p14:creationId xmlns:p14="http://schemas.microsoft.com/office/powerpoint/2010/main" val="3984981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 Web Template</a:t>
            </a:r>
          </a:p>
        </p:txBody>
      </p:sp>
      <p:sp>
        <p:nvSpPr>
          <p:cNvPr id="3" name="Text Placeholder 2"/>
          <p:cNvSpPr>
            <a:spLocks noGrp="1"/>
          </p:cNvSpPr>
          <p:nvPr>
            <p:ph type="body" sz="quarter" idx="10"/>
          </p:nvPr>
        </p:nvSpPr>
        <p:spPr>
          <a:xfrm>
            <a:off x="274638" y="1212850"/>
            <a:ext cx="11887200" cy="5139869"/>
          </a:xfrm>
        </p:spPr>
        <p:txBody>
          <a:bodyPr vert="horz" wrap="square" lIns="146304" tIns="91440" rIns="146304" bIns="91440" rtlCol="0">
            <a:spAutoFit/>
          </a:bodyPr>
          <a:lstStyle/>
          <a:p>
            <a:endParaRPr lang="en-US" sz="2000" dirty="0" smtClean="0"/>
          </a:p>
          <a:p>
            <a:pPr>
              <a:spcBef>
                <a:spcPts val="2400"/>
              </a:spcBef>
            </a:pPr>
            <a:r>
              <a:rPr lang="en-US" dirty="0"/>
              <a:t>Default template for SharePoint hosted apps</a:t>
            </a:r>
          </a:p>
          <a:p>
            <a:pPr>
              <a:spcBef>
                <a:spcPts val="2400"/>
              </a:spcBef>
            </a:pPr>
            <a:r>
              <a:rPr lang="en-US" dirty="0"/>
              <a:t>Blank starting place</a:t>
            </a:r>
          </a:p>
          <a:p>
            <a:pPr>
              <a:spcBef>
                <a:spcPts val="2400"/>
              </a:spcBef>
            </a:pPr>
            <a:r>
              <a:rPr lang="en-US" dirty="0" smtClean="0"/>
              <a:t>Contains </a:t>
            </a:r>
            <a:r>
              <a:rPr lang="en-US" dirty="0"/>
              <a:t>an </a:t>
            </a:r>
            <a:r>
              <a:rPr lang="en-US" dirty="0" err="1"/>
              <a:t>app.master</a:t>
            </a:r>
            <a:r>
              <a:rPr lang="en-US" dirty="0"/>
              <a:t> page for the site</a:t>
            </a:r>
          </a:p>
          <a:p>
            <a:pPr>
              <a:spcBef>
                <a:spcPts val="2400"/>
              </a:spcBef>
            </a:pPr>
            <a:r>
              <a:rPr lang="en-US" dirty="0"/>
              <a:t>App lock down feature hides dangerous UI entry points inside </a:t>
            </a:r>
            <a:r>
              <a:rPr lang="en-US" dirty="0" err="1"/>
              <a:t>appweb</a:t>
            </a:r>
            <a:endParaRPr lang="en-US" dirty="0"/>
          </a:p>
          <a:p>
            <a:endParaRPr lang="en-US" dirty="0"/>
          </a:p>
        </p:txBody>
      </p:sp>
    </p:spTree>
    <p:extLst>
      <p:ext uri="{BB962C8B-B14F-4D97-AF65-F5344CB8AC3E}">
        <p14:creationId xmlns:p14="http://schemas.microsoft.com/office/powerpoint/2010/main" val="81998758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clrChange>
              <a:clrFrom>
                <a:srgbClr val="FFFFFF"/>
              </a:clrFrom>
              <a:clrTo>
                <a:srgbClr val="FFFFFF">
                  <a:alpha val="0"/>
                </a:srgbClr>
              </a:clrTo>
            </a:clrChange>
          </a:blip>
          <a:stretch>
            <a:fillRect/>
          </a:stretch>
        </p:blipFill>
        <p:spPr>
          <a:xfrm>
            <a:off x="506934" y="3344862"/>
            <a:ext cx="9251060" cy="2419123"/>
          </a:xfrm>
          <a:prstGeom prst="rect">
            <a:avLst/>
          </a:prstGeom>
        </p:spPr>
      </p:pic>
      <p:sp>
        <p:nvSpPr>
          <p:cNvPr id="2" name="Title 1"/>
          <p:cNvSpPr>
            <a:spLocks noGrp="1"/>
          </p:cNvSpPr>
          <p:nvPr>
            <p:ph type="title"/>
          </p:nvPr>
        </p:nvSpPr>
        <p:spPr/>
        <p:txBody>
          <a:bodyPr/>
          <a:lstStyle/>
          <a:p>
            <a:r>
              <a:rPr lang="en-US" dirty="0"/>
              <a:t>App Web Custom Actions</a:t>
            </a:r>
          </a:p>
        </p:txBody>
      </p:sp>
      <p:sp>
        <p:nvSpPr>
          <p:cNvPr id="3" name="Text Placeholder 2"/>
          <p:cNvSpPr>
            <a:spLocks noGrp="1"/>
          </p:cNvSpPr>
          <p:nvPr>
            <p:ph type="body" sz="quarter" idx="10"/>
          </p:nvPr>
        </p:nvSpPr>
        <p:spPr>
          <a:xfrm>
            <a:off x="274638" y="1212850"/>
            <a:ext cx="11887200" cy="2769989"/>
          </a:xfrm>
        </p:spPr>
        <p:txBody>
          <a:bodyPr vert="horz" wrap="square" lIns="146304" tIns="91440" rIns="146304" bIns="91440" rtlCol="0">
            <a:spAutoFit/>
          </a:bodyPr>
          <a:lstStyle/>
          <a:p>
            <a:r>
              <a:rPr lang="en-US" dirty="0"/>
              <a:t>Can target any location: Ribbon, ECB, </a:t>
            </a:r>
            <a:r>
              <a:rPr lang="en-US" dirty="0" err="1"/>
              <a:t>ScriptLink</a:t>
            </a:r>
            <a:endParaRPr lang="en-US" dirty="0"/>
          </a:p>
          <a:p>
            <a:r>
              <a:rPr lang="en-US"/>
              <a:t>Web </a:t>
            </a:r>
            <a:r>
              <a:rPr lang="en-US" smtClean="0"/>
              <a:t>scoped</a:t>
            </a:r>
            <a:endParaRPr lang="en-US" dirty="0"/>
          </a:p>
          <a:p>
            <a:r>
              <a:rPr lang="en-US" dirty="0"/>
              <a:t>Can contain script</a:t>
            </a:r>
          </a:p>
          <a:p>
            <a:endParaRPr lang="en-US" dirty="0"/>
          </a:p>
        </p:txBody>
      </p:sp>
      <p:pic>
        <p:nvPicPr>
          <p:cNvPr id="5" name="Picture 4"/>
          <p:cNvPicPr>
            <a:picLocks noChangeAspect="1"/>
          </p:cNvPicPr>
          <p:nvPr/>
        </p:nvPicPr>
        <p:blipFill>
          <a:blip r:embed="rId4"/>
          <a:stretch>
            <a:fillRect/>
          </a:stretch>
        </p:blipFill>
        <p:spPr>
          <a:xfrm>
            <a:off x="4618037" y="5021262"/>
            <a:ext cx="6617663" cy="17089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Curved Down Arrow 5"/>
          <p:cNvSpPr/>
          <p:nvPr/>
        </p:nvSpPr>
        <p:spPr bwMode="auto">
          <a:xfrm rot="1782651">
            <a:off x="8227931" y="4564038"/>
            <a:ext cx="1501569" cy="513268"/>
          </a:xfrm>
          <a:prstGeom prst="curved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0519258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User Experience</a:t>
            </a:r>
            <a:endParaRPr lang="en-US" dirty="0"/>
          </a:p>
        </p:txBody>
      </p:sp>
    </p:spTree>
    <p:extLst>
      <p:ext uri="{BB962C8B-B14F-4D97-AF65-F5344CB8AC3E}">
        <p14:creationId xmlns:p14="http://schemas.microsoft.com/office/powerpoint/2010/main" val="403024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Overview</a:t>
            </a:r>
            <a:endParaRPr lang="en-US" sz="36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Data</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3"/>
            <a:ext cx="274320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UX</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Logic</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endParaRPr lang="en-US" dirty="0"/>
          </a:p>
        </p:txBody>
      </p:sp>
      <p:sp>
        <p:nvSpPr>
          <p:cNvPr id="13" name="Freeform 81"/>
          <p:cNvSpPr>
            <a:spLocks noChangeAspect="1" noEditPoints="1"/>
          </p:cNvSpPr>
          <p:nvPr/>
        </p:nvSpPr>
        <p:spPr bwMode="black">
          <a:xfrm>
            <a:off x="3260497" y="3113228"/>
            <a:ext cx="2240382" cy="1367591"/>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32" name="Group 31"/>
          <p:cNvGrpSpPr>
            <a:grpSpLocks noChangeAspect="1"/>
          </p:cNvGrpSpPr>
          <p:nvPr/>
        </p:nvGrpSpPr>
        <p:grpSpPr bwMode="black">
          <a:xfrm>
            <a:off x="6249316" y="3090722"/>
            <a:ext cx="1708694" cy="1390097"/>
            <a:chOff x="5184775" y="225425"/>
            <a:chExt cx="1500188" cy="1220788"/>
          </a:xfrm>
          <a:solidFill>
            <a:srgbClr val="FFFFFF"/>
          </a:solidFill>
        </p:grpSpPr>
        <p:sp>
          <p:nvSpPr>
            <p:cNvPr id="3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4" name="Heart 3"/>
          <p:cNvSpPr/>
          <p:nvPr/>
        </p:nvSpPr>
        <p:spPr bwMode="auto">
          <a:xfrm>
            <a:off x="9131310" y="3178222"/>
            <a:ext cx="1476339" cy="1350671"/>
          </a:xfrm>
          <a:prstGeom prst="hear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a:grpSpLocks noChangeAspect="1"/>
          </p:cNvGrpSpPr>
          <p:nvPr/>
        </p:nvGrpSpPr>
        <p:grpSpPr>
          <a:xfrm>
            <a:off x="933606" y="3010891"/>
            <a:ext cx="1322231" cy="1469928"/>
            <a:chOff x="6784020" y="2852239"/>
            <a:chExt cx="1416269" cy="1574471"/>
          </a:xfrm>
          <a:solidFill>
            <a:schemeClr val="bg1"/>
          </a:solidFill>
        </p:grpSpPr>
        <p:sp>
          <p:nvSpPr>
            <p:cNvPr id="23" name="Hexagon 22"/>
            <p:cNvSpPr/>
            <p:nvPr/>
          </p:nvSpPr>
          <p:spPr bwMode="auto">
            <a:xfrm rot="5400000">
              <a:off x="6794932" y="2956340"/>
              <a:ext cx="1509457" cy="1301256"/>
            </a:xfrm>
            <a:prstGeom prst="hexagon">
              <a:avLst/>
            </a:prstGeom>
            <a:grp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24" name="Hexagon 23"/>
            <p:cNvSpPr/>
            <p:nvPr/>
          </p:nvSpPr>
          <p:spPr bwMode="auto">
            <a:xfrm rot="5400000">
              <a:off x="6725845" y="3641335"/>
              <a:ext cx="843550" cy="727199"/>
            </a:xfrm>
            <a:prstGeom prst="hexagon">
              <a:avLst/>
            </a:prstGeom>
            <a:grpFill/>
            <a:ln w="28575">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408978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Thank you!</a:t>
            </a:r>
            <a:br>
              <a:rPr lang="en-US" dirty="0" smtClean="0"/>
            </a:br>
            <a:r>
              <a:rPr lang="en-US" dirty="0" smtClean="0"/>
              <a:t/>
            </a:r>
            <a:br>
              <a:rPr lang="en-US" dirty="0" smtClean="0"/>
            </a:br>
            <a:r>
              <a:rPr lang="en-US" sz="6600" dirty="0" smtClean="0"/>
              <a:t>Remember to fill </a:t>
            </a:r>
            <a:r>
              <a:rPr lang="en-US" sz="6600" dirty="0"/>
              <a:t>out evaluations </a:t>
            </a:r>
            <a:r>
              <a:rPr lang="en-US" sz="6600" dirty="0" smtClean="0"/>
              <a:t>in </a:t>
            </a:r>
            <a:r>
              <a:rPr lang="en-US" sz="6600" dirty="0" err="1" smtClean="0"/>
              <a:t>MySPC</a:t>
            </a:r>
            <a:r>
              <a:rPr lang="en-US" sz="6600" dirty="0" smtClean="0"/>
              <a:t> </a:t>
            </a:r>
            <a:r>
              <a:rPr lang="en-US" sz="6600" dirty="0" smtClean="0">
                <a:sym typeface="Wingdings" panose="05000000000000000000" pitchFamily="2" charset="2"/>
              </a:rPr>
              <a:t></a:t>
            </a:r>
            <a:endParaRPr lang="en-US" sz="6600" dirty="0">
              <a:solidFill>
                <a:schemeClr val="tx1"/>
              </a:solidFill>
            </a:endParaRPr>
          </a:p>
        </p:txBody>
      </p:sp>
    </p:spTree>
    <p:extLst>
      <p:ext uri="{BB962C8B-B14F-4D97-AF65-F5344CB8AC3E}">
        <p14:creationId xmlns:p14="http://schemas.microsoft.com/office/powerpoint/2010/main" val="3101352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Other talks of interest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500462472"/>
              </p:ext>
            </p:extLst>
          </p:nvPr>
        </p:nvGraphicFramePr>
        <p:xfrm>
          <a:off x="503237" y="1439862"/>
          <a:ext cx="11430000" cy="4903704"/>
        </p:xfrm>
        <a:graphic>
          <a:graphicData uri="http://schemas.openxmlformats.org/drawingml/2006/table">
            <a:tbl>
              <a:tblPr firstRow="1" firstCol="1" bandRow="1">
                <a:tableStyleId>{2D5ABB26-0587-4C30-8999-92F81FD0307C}</a:tableStyleId>
              </a:tblPr>
              <a:tblGrid>
                <a:gridCol w="1143000"/>
                <a:gridCol w="10287000"/>
              </a:tblGrid>
              <a:tr h="149452">
                <a:tc>
                  <a:txBody>
                    <a:bodyPr/>
                    <a:lstStyle/>
                    <a:p>
                      <a:pPr marL="0" marR="0">
                        <a:lnSpc>
                          <a:spcPct val="115000"/>
                        </a:lnSpc>
                        <a:spcBef>
                          <a:spcPts val="0"/>
                        </a:spcBef>
                        <a:spcAft>
                          <a:spcPts val="1000"/>
                        </a:spcAft>
                      </a:pPr>
                      <a:r>
                        <a:rPr lang="en-US" sz="2000" b="1" dirty="0">
                          <a:effectLst/>
                        </a:rPr>
                        <a:t>SPC253</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a:effectLst/>
                        </a:rPr>
                        <a:t>What’s new for Office 2013 and SharePoint 2013</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SPC133</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a:effectLst/>
                        </a:rPr>
                        <a:t>Introduction to the Cloud App Model for Office and SharePoint 2013, Part 1</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SPC134</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a:effectLst/>
                        </a:rPr>
                        <a:t>Introduction to the Cloud App Model for Office and SharePoint 2013, Part 2</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SPC001</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dirty="0">
                          <a:effectLst/>
                        </a:rPr>
                        <a:t>0 to 60 with Office and SharePoint 2013 apps using Napa and Visual Studio 2012</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SPC010</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a:effectLst/>
                        </a:rPr>
                        <a:t>An overview of developing SharePoint-hosted apps</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SPC029</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dirty="0">
                          <a:effectLst/>
                        </a:rPr>
                        <a:t>Building </a:t>
                      </a:r>
                      <a:r>
                        <a:rPr lang="en-US" sz="2000" dirty="0" err="1">
                          <a:effectLst/>
                        </a:rPr>
                        <a:t>Autohosted</a:t>
                      </a:r>
                      <a:r>
                        <a:rPr lang="en-US" sz="2000" dirty="0">
                          <a:effectLst/>
                        </a:rPr>
                        <a:t> Apps for SharePoint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SPC031</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a:effectLst/>
                        </a:rPr>
                        <a:t>Building end-to-end apps for SharePoint with Windows Azure and Windows 8</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SPC088</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dirty="0">
                          <a:effectLst/>
                        </a:rPr>
                        <a:t>Developing hybrid apps for SharePoint: apps that work on-premises and in the cloud</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SPC097</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dirty="0">
                          <a:effectLst/>
                        </a:rPr>
                        <a:t>Developing apps for SharePoint 2013 with Visual Studio 2012</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SPC002</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dirty="0">
                          <a:effectLst/>
                        </a:rPr>
                        <a:t>10 Tips for building Great Apps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SPC212</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dirty="0" smtClean="0">
                          <a:effectLst/>
                        </a:rPr>
                        <a:t>Workflow </a:t>
                      </a:r>
                      <a:r>
                        <a:rPr lang="en-US" sz="2000" dirty="0">
                          <a:effectLst/>
                        </a:rPr>
                        <a:t>Development for Apps and Solutions for SharePoint 2013 with Visual Studio 2012</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SPC241</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a:effectLst/>
                        </a:rPr>
                        <a:t>Understanding authentication for apps for SharePoint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r h="149452">
                <a:tc>
                  <a:txBody>
                    <a:bodyPr/>
                    <a:lstStyle/>
                    <a:p>
                      <a:pPr marL="0" marR="0">
                        <a:lnSpc>
                          <a:spcPct val="115000"/>
                        </a:lnSpc>
                        <a:spcBef>
                          <a:spcPts val="0"/>
                        </a:spcBef>
                        <a:spcAft>
                          <a:spcPts val="1000"/>
                        </a:spcAft>
                      </a:pPr>
                      <a:r>
                        <a:rPr lang="en-US" sz="2000" b="1" dirty="0">
                          <a:effectLst/>
                        </a:rPr>
                        <a:t>SPC106</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c>
                  <a:txBody>
                    <a:bodyPr/>
                    <a:lstStyle/>
                    <a:p>
                      <a:pPr marL="0" marR="0">
                        <a:lnSpc>
                          <a:spcPct val="115000"/>
                        </a:lnSpc>
                        <a:spcBef>
                          <a:spcPts val="0"/>
                        </a:spcBef>
                        <a:spcAft>
                          <a:spcPts val="1000"/>
                        </a:spcAft>
                      </a:pPr>
                      <a:r>
                        <a:rPr lang="en-US" sz="2000" dirty="0">
                          <a:effectLst/>
                        </a:rPr>
                        <a:t>Getting your apps into the Office and SharePoint Store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13344" marR="13344" marT="13344" marB="13344"/>
                </a:tc>
              </a:tr>
            </a:tbl>
          </a:graphicData>
        </a:graphic>
      </p:graphicFrame>
    </p:spTree>
    <p:extLst>
      <p:ext uri="{BB962C8B-B14F-4D97-AF65-F5344CB8AC3E}">
        <p14:creationId xmlns:p14="http://schemas.microsoft.com/office/powerpoint/2010/main" val="103874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Accelerating Your App</a:t>
            </a:r>
            <a:endParaRPr lang="en-US" dirty="0"/>
          </a:p>
        </p:txBody>
      </p:sp>
      <p:sp>
        <p:nvSpPr>
          <p:cNvPr id="6" name="Text Placeholder 5"/>
          <p:cNvSpPr>
            <a:spLocks noGrp="1"/>
          </p:cNvSpPr>
          <p:nvPr>
            <p:ph type="body" sz="quarter" idx="10"/>
          </p:nvPr>
        </p:nvSpPr>
        <p:spPr>
          <a:xfrm>
            <a:off x="277029" y="1212850"/>
            <a:ext cx="7158321" cy="5587354"/>
          </a:xfrm>
        </p:spPr>
        <p:txBody>
          <a:bodyPr/>
          <a:lstStyle/>
          <a:p>
            <a:r>
              <a:rPr lang="en-US" dirty="0" smtClean="0"/>
              <a:t>Complete The Card</a:t>
            </a:r>
          </a:p>
          <a:p>
            <a:pPr lvl="1"/>
            <a:r>
              <a:rPr lang="en-US" dirty="0" smtClean="0"/>
              <a:t>Take It To The SharePoint Store Booth (Microsoft Pavilion) </a:t>
            </a:r>
          </a:p>
          <a:p>
            <a:pPr lvl="1"/>
            <a:r>
              <a:rPr lang="en-US" dirty="0" smtClean="0"/>
              <a:t>Daily Draw To Meet A Program </a:t>
            </a:r>
            <a:r>
              <a:rPr lang="en-US" dirty="0" err="1" smtClean="0"/>
              <a:t>Mgr</a:t>
            </a:r>
            <a:r>
              <a:rPr lang="en-US" dirty="0" smtClean="0"/>
              <a:t> &amp; Plan Your App </a:t>
            </a:r>
          </a:p>
          <a:p>
            <a:endParaRPr lang="en-US" dirty="0" smtClean="0"/>
          </a:p>
          <a:p>
            <a:r>
              <a:rPr lang="en-US" dirty="0" smtClean="0"/>
              <a:t>Check Out </a:t>
            </a:r>
          </a:p>
          <a:p>
            <a:pPr lvl="1"/>
            <a:r>
              <a:rPr lang="en-US" dirty="0"/>
              <a:t>d</a:t>
            </a:r>
            <a:r>
              <a:rPr lang="en-US" dirty="0" smtClean="0"/>
              <a:t>ev.office.com</a:t>
            </a:r>
          </a:p>
          <a:p>
            <a:r>
              <a:rPr lang="en-US" sz="1999" dirty="0">
                <a:gradFill>
                  <a:gsLst>
                    <a:gs pos="1250">
                      <a:schemeClr val="bg2"/>
                    </a:gs>
                    <a:gs pos="100000">
                      <a:schemeClr val="bg2"/>
                    </a:gs>
                  </a:gsLst>
                  <a:lin ang="5400000" scaled="0"/>
                </a:gradFill>
                <a:latin typeface="+mn-lt"/>
                <a:hlinkClick r:id="rId2"/>
              </a:rPr>
              <a:t>http://www.devcamps.ms/office</a:t>
            </a:r>
            <a:endParaRPr lang="en-US" sz="1999" dirty="0">
              <a:gradFill>
                <a:gsLst>
                  <a:gs pos="1250">
                    <a:schemeClr val="bg2"/>
                  </a:gs>
                  <a:gs pos="100000">
                    <a:schemeClr val="bg2"/>
                  </a:gs>
                </a:gsLst>
                <a:lin ang="5400000" scaled="0"/>
              </a:gradFill>
              <a:latin typeface="+mn-lt"/>
            </a:endParaRPr>
          </a:p>
          <a:p>
            <a:endParaRPr lang="en-US" dirty="0" smtClean="0"/>
          </a:p>
          <a:p>
            <a:r>
              <a:rPr lang="en-US" dirty="0" smtClean="0"/>
              <a:t>Sign Up </a:t>
            </a:r>
          </a:p>
          <a:p>
            <a:pPr lvl="1"/>
            <a:r>
              <a:rPr lang="en-US" dirty="0" err="1" smtClean="0"/>
              <a:t>Dev</a:t>
            </a:r>
            <a:r>
              <a:rPr lang="en-US" dirty="0" smtClean="0"/>
              <a:t> Tenant </a:t>
            </a:r>
          </a:p>
          <a:p>
            <a:pPr lvl="1"/>
            <a:r>
              <a:rPr lang="en-US" dirty="0" smtClean="0"/>
              <a:t>Seller Account</a:t>
            </a:r>
            <a:endParaRPr lang="en-US" dirty="0"/>
          </a:p>
        </p:txBody>
      </p:sp>
      <p:pic>
        <p:nvPicPr>
          <p:cNvPr id="4" name="Picture 3"/>
          <p:cNvPicPr>
            <a:picLocks noChangeAspect="1"/>
          </p:cNvPicPr>
          <p:nvPr/>
        </p:nvPicPr>
        <p:blipFill>
          <a:blip r:embed="rId3"/>
          <a:stretch>
            <a:fillRect/>
          </a:stretch>
        </p:blipFill>
        <p:spPr>
          <a:xfrm>
            <a:off x="7892325" y="0"/>
            <a:ext cx="4541649" cy="7009937"/>
          </a:xfrm>
          <a:prstGeom prst="rect">
            <a:avLst/>
          </a:prstGeom>
        </p:spPr>
      </p:pic>
    </p:spTree>
    <p:extLst>
      <p:ext uri="{BB962C8B-B14F-4D97-AF65-F5344CB8AC3E}">
        <p14:creationId xmlns:p14="http://schemas.microsoft.com/office/powerpoint/2010/main" val="174757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Overview</a:t>
            </a:r>
            <a:endParaRPr lang="en-US" sz="36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Data</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3"/>
            <a:ext cx="274320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UX</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Logic</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Agenda</a:t>
            </a:r>
            <a:endParaRPr lang="en-US" dirty="0"/>
          </a:p>
        </p:txBody>
      </p:sp>
      <p:sp>
        <p:nvSpPr>
          <p:cNvPr id="13" name="Freeform 81"/>
          <p:cNvSpPr>
            <a:spLocks noChangeAspect="1" noEditPoints="1"/>
          </p:cNvSpPr>
          <p:nvPr/>
        </p:nvSpPr>
        <p:spPr bwMode="black">
          <a:xfrm>
            <a:off x="3260497" y="3113228"/>
            <a:ext cx="2240382" cy="1367591"/>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32" name="Group 31"/>
          <p:cNvGrpSpPr>
            <a:grpSpLocks noChangeAspect="1"/>
          </p:cNvGrpSpPr>
          <p:nvPr/>
        </p:nvGrpSpPr>
        <p:grpSpPr bwMode="black">
          <a:xfrm>
            <a:off x="6249316" y="3090722"/>
            <a:ext cx="1708694" cy="1390097"/>
            <a:chOff x="5184775" y="225425"/>
            <a:chExt cx="1500188" cy="1220788"/>
          </a:xfrm>
          <a:solidFill>
            <a:srgbClr val="FFFFFF"/>
          </a:solidFill>
        </p:grpSpPr>
        <p:sp>
          <p:nvSpPr>
            <p:cNvPr id="3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4" name="Heart 3"/>
          <p:cNvSpPr/>
          <p:nvPr/>
        </p:nvSpPr>
        <p:spPr bwMode="auto">
          <a:xfrm>
            <a:off x="9131310" y="3178222"/>
            <a:ext cx="1476339" cy="1350671"/>
          </a:xfrm>
          <a:prstGeom prst="hear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a:grpSpLocks noChangeAspect="1"/>
          </p:cNvGrpSpPr>
          <p:nvPr/>
        </p:nvGrpSpPr>
        <p:grpSpPr>
          <a:xfrm>
            <a:off x="933606" y="3010891"/>
            <a:ext cx="1322231" cy="1469928"/>
            <a:chOff x="6784020" y="2852239"/>
            <a:chExt cx="1416269" cy="1574471"/>
          </a:xfrm>
          <a:solidFill>
            <a:schemeClr val="bg1"/>
          </a:solidFill>
        </p:grpSpPr>
        <p:sp>
          <p:nvSpPr>
            <p:cNvPr id="23" name="Hexagon 22"/>
            <p:cNvSpPr/>
            <p:nvPr/>
          </p:nvSpPr>
          <p:spPr bwMode="auto">
            <a:xfrm rot="5400000">
              <a:off x="6794932" y="2956340"/>
              <a:ext cx="1509457" cy="1301256"/>
            </a:xfrm>
            <a:prstGeom prst="hexagon">
              <a:avLst/>
            </a:prstGeom>
            <a:grp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24" name="Hexagon 23"/>
            <p:cNvSpPr/>
            <p:nvPr/>
          </p:nvSpPr>
          <p:spPr bwMode="auto">
            <a:xfrm rot="5400000">
              <a:off x="6725845" y="3641335"/>
              <a:ext cx="843550" cy="727199"/>
            </a:xfrm>
            <a:prstGeom prst="hexagon">
              <a:avLst/>
            </a:prstGeom>
            <a:grpFill/>
            <a:ln w="28575">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30685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153812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6689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Overview</a:t>
            </a:r>
            <a:endParaRPr lang="en-US" sz="36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Data</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3"/>
            <a:ext cx="274320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UX</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Logic</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Agenda</a:t>
            </a:r>
            <a:endParaRPr lang="en-US" dirty="0"/>
          </a:p>
        </p:txBody>
      </p:sp>
      <p:sp>
        <p:nvSpPr>
          <p:cNvPr id="13" name="Freeform 81"/>
          <p:cNvSpPr>
            <a:spLocks noChangeAspect="1" noEditPoints="1"/>
          </p:cNvSpPr>
          <p:nvPr/>
        </p:nvSpPr>
        <p:spPr bwMode="black">
          <a:xfrm>
            <a:off x="3260497" y="3113228"/>
            <a:ext cx="2240382" cy="1367591"/>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32" name="Group 31"/>
          <p:cNvGrpSpPr>
            <a:grpSpLocks noChangeAspect="1"/>
          </p:cNvGrpSpPr>
          <p:nvPr/>
        </p:nvGrpSpPr>
        <p:grpSpPr bwMode="black">
          <a:xfrm>
            <a:off x="6249316" y="3090722"/>
            <a:ext cx="1708694" cy="1390097"/>
            <a:chOff x="5184775" y="225425"/>
            <a:chExt cx="1500188" cy="1220788"/>
          </a:xfrm>
          <a:solidFill>
            <a:srgbClr val="FFFFFF"/>
          </a:solidFill>
        </p:grpSpPr>
        <p:sp>
          <p:nvSpPr>
            <p:cNvPr id="3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4" name="Heart 3"/>
          <p:cNvSpPr/>
          <p:nvPr/>
        </p:nvSpPr>
        <p:spPr bwMode="auto">
          <a:xfrm>
            <a:off x="9131310" y="3178222"/>
            <a:ext cx="1476339" cy="1350671"/>
          </a:xfrm>
          <a:prstGeom prst="hear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a:grpSpLocks noChangeAspect="1"/>
          </p:cNvGrpSpPr>
          <p:nvPr/>
        </p:nvGrpSpPr>
        <p:grpSpPr>
          <a:xfrm>
            <a:off x="933606" y="3010891"/>
            <a:ext cx="1322231" cy="1469928"/>
            <a:chOff x="6784020" y="2852239"/>
            <a:chExt cx="1416269" cy="1574471"/>
          </a:xfrm>
          <a:solidFill>
            <a:schemeClr val="bg1"/>
          </a:solidFill>
        </p:grpSpPr>
        <p:sp>
          <p:nvSpPr>
            <p:cNvPr id="23" name="Hexagon 22"/>
            <p:cNvSpPr/>
            <p:nvPr/>
          </p:nvSpPr>
          <p:spPr bwMode="auto">
            <a:xfrm rot="5400000">
              <a:off x="6794932" y="2956340"/>
              <a:ext cx="1509457" cy="1301256"/>
            </a:xfrm>
            <a:prstGeom prst="hexagon">
              <a:avLst/>
            </a:prstGeom>
            <a:grp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24" name="Hexagon 23"/>
            <p:cNvSpPr/>
            <p:nvPr/>
          </p:nvSpPr>
          <p:spPr bwMode="auto">
            <a:xfrm rot="5400000">
              <a:off x="6725845" y="3641335"/>
              <a:ext cx="843550" cy="727199"/>
            </a:xfrm>
            <a:prstGeom prst="hexagon">
              <a:avLst/>
            </a:prstGeom>
            <a:grpFill/>
            <a:ln w="28575">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039369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050" y="1230939"/>
            <a:ext cx="11887200" cy="1831975"/>
          </a:xfrm>
        </p:spPr>
        <p:txBody>
          <a:bodyPr/>
          <a:lstStyle/>
          <a:p>
            <a:r>
              <a:rPr lang="en-US" dirty="0" smtClean="0"/>
              <a:t>Apps for SharePoint</a:t>
            </a:r>
            <a:endParaRPr lang="en-US" dirty="0"/>
          </a:p>
        </p:txBody>
      </p:sp>
      <p:sp>
        <p:nvSpPr>
          <p:cNvPr id="3" name="Rectangle 2"/>
          <p:cNvSpPr/>
          <p:nvPr/>
        </p:nvSpPr>
        <p:spPr>
          <a:xfrm>
            <a:off x="273050" y="3044348"/>
            <a:ext cx="10974388" cy="2603790"/>
          </a:xfrm>
          <a:prstGeom prst="rect">
            <a:avLst/>
          </a:prstGeom>
        </p:spPr>
        <p:txBody>
          <a:bodyPr wrap="square" lIns="182880" tIns="146304" rIns="182880" bIns="146304">
            <a:spAutoFit/>
          </a:bodyPr>
          <a:lstStyle/>
          <a:p>
            <a:r>
              <a:rPr lang="en-US" sz="3000" b="1" dirty="0">
                <a:ln w="3175">
                  <a:noFill/>
                </a:ln>
                <a:gradFill>
                  <a:gsLst>
                    <a:gs pos="0">
                      <a:srgbClr val="FFFFFF"/>
                    </a:gs>
                    <a:gs pos="86000">
                      <a:srgbClr val="FFFFFF"/>
                    </a:gs>
                  </a:gsLst>
                  <a:lin ang="5400000" scaled="0"/>
                </a:gradFill>
                <a:latin typeface="Segoe UI Light"/>
                <a:cs typeface="Segoe UI" pitchFamily="34" charset="0"/>
              </a:rPr>
              <a:t>Apps for SharePoint are self-contained pieces of functionality that extend the capabilities of a SharePoint website. </a:t>
            </a:r>
          </a:p>
          <a:p>
            <a:r>
              <a:rPr lang="en-US" sz="3000" b="1" dirty="0">
                <a:ln w="3175">
                  <a:noFill/>
                </a:ln>
                <a:gradFill>
                  <a:gsLst>
                    <a:gs pos="0">
                      <a:srgbClr val="FFFFFF"/>
                    </a:gs>
                    <a:gs pos="86000">
                      <a:srgbClr val="FFFFFF"/>
                    </a:gs>
                  </a:gsLst>
                  <a:lin ang="5400000" scaled="0"/>
                </a:gradFill>
                <a:latin typeface="Segoe UI Light"/>
                <a:cs typeface="Segoe UI" pitchFamily="34" charset="0"/>
              </a:rPr>
              <a:t>Apps integrate the best of the web and SharePoint; they are </a:t>
            </a:r>
            <a:r>
              <a:rPr lang="en-US" sz="3000" b="1" dirty="0" smtClean="0">
                <a:ln w="3175">
                  <a:noFill/>
                </a:ln>
                <a:gradFill>
                  <a:gsLst>
                    <a:gs pos="0">
                      <a:srgbClr val="FFFFFF"/>
                    </a:gs>
                    <a:gs pos="86000">
                      <a:srgbClr val="FFFFFF"/>
                    </a:gs>
                  </a:gsLst>
                  <a:lin ang="5400000" scaled="0"/>
                </a:gradFill>
                <a:latin typeface="Segoe UI Light"/>
                <a:cs typeface="Segoe UI" pitchFamily="34" charset="0"/>
              </a:rPr>
              <a:t>targeted and </a:t>
            </a:r>
            <a:r>
              <a:rPr lang="en-US" sz="3000" b="1" dirty="0">
                <a:ln w="3175">
                  <a:noFill/>
                </a:ln>
                <a:gradFill>
                  <a:gsLst>
                    <a:gs pos="0">
                      <a:srgbClr val="FFFFFF"/>
                    </a:gs>
                    <a:gs pos="86000">
                      <a:srgbClr val="FFFFFF"/>
                    </a:gs>
                  </a:gsLst>
                  <a:lin ang="5400000" scaled="0"/>
                </a:gradFill>
                <a:latin typeface="Segoe UI Light"/>
                <a:cs typeface="Segoe UI" pitchFamily="34" charset="0"/>
              </a:rPr>
              <a:t>easy-to-use, and do a great job at solving a user need. </a:t>
            </a:r>
          </a:p>
        </p:txBody>
      </p:sp>
    </p:spTree>
    <p:extLst>
      <p:ext uri="{BB962C8B-B14F-4D97-AF65-F5344CB8AC3E}">
        <p14:creationId xmlns:p14="http://schemas.microsoft.com/office/powerpoint/2010/main" val="407216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74402" y="1283029"/>
            <a:ext cx="7898381" cy="871008"/>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505050"/>
                </a:solidFill>
              </a:rPr>
              <a:t>Build a new class of apps that </a:t>
            </a:r>
            <a:r>
              <a:rPr lang="en-US" b="1" dirty="0" smtClean="0">
                <a:solidFill>
                  <a:srgbClr val="F26522"/>
                </a:solidFill>
              </a:rPr>
              <a:t>extend</a:t>
            </a:r>
            <a:r>
              <a:rPr lang="en-US" dirty="0" smtClean="0">
                <a:gradFill>
                  <a:gsLst>
                    <a:gs pos="2917">
                      <a:srgbClr val="505050"/>
                    </a:gs>
                    <a:gs pos="30000">
                      <a:srgbClr val="505050"/>
                    </a:gs>
                  </a:gsLst>
                  <a:lin ang="5400000" scaled="0"/>
                </a:gradFill>
              </a:rPr>
              <a:t> </a:t>
            </a:r>
            <a:r>
              <a:rPr lang="en-US" dirty="0" smtClean="0">
                <a:solidFill>
                  <a:srgbClr val="505050"/>
                </a:solidFill>
              </a:rPr>
              <a:t>and</a:t>
            </a:r>
            <a:r>
              <a:rPr lang="en-US" dirty="0" smtClean="0">
                <a:gradFill>
                  <a:gsLst>
                    <a:gs pos="2917">
                      <a:srgbClr val="505050"/>
                    </a:gs>
                    <a:gs pos="30000">
                      <a:srgbClr val="505050"/>
                    </a:gs>
                  </a:gsLst>
                  <a:lin ang="5400000" scaled="0"/>
                </a:gradFill>
              </a:rPr>
              <a:t> </a:t>
            </a:r>
            <a:r>
              <a:rPr lang="en-US" b="1" dirty="0" smtClean="0">
                <a:solidFill>
                  <a:srgbClr val="F26522"/>
                </a:solidFill>
              </a:rPr>
              <a:t>personalize</a:t>
            </a:r>
            <a:r>
              <a:rPr lang="en-US" dirty="0" smtClean="0">
                <a:gradFill>
                  <a:gsLst>
                    <a:gs pos="2917">
                      <a:srgbClr val="505050"/>
                    </a:gs>
                    <a:gs pos="30000">
                      <a:srgbClr val="505050"/>
                    </a:gs>
                  </a:gsLst>
                  <a:lin ang="5400000" scaled="0"/>
                </a:gradFill>
              </a:rPr>
              <a:t> </a:t>
            </a:r>
            <a:r>
              <a:rPr lang="en-US" dirty="0" smtClean="0">
                <a:solidFill>
                  <a:srgbClr val="505050"/>
                </a:solidFill>
              </a:rPr>
              <a:t>the way we </a:t>
            </a:r>
            <a:r>
              <a:rPr lang="en-US" b="1" dirty="0" smtClean="0">
                <a:solidFill>
                  <a:srgbClr val="F26522"/>
                </a:solidFill>
              </a:rPr>
              <a:t>create</a:t>
            </a:r>
            <a:r>
              <a:rPr lang="en-US" dirty="0" smtClean="0">
                <a:gradFill>
                  <a:gsLst>
                    <a:gs pos="2917">
                      <a:srgbClr val="505050"/>
                    </a:gs>
                    <a:gs pos="30000">
                      <a:srgbClr val="505050"/>
                    </a:gs>
                  </a:gsLst>
                  <a:lin ang="5400000" scaled="0"/>
                </a:gradFill>
              </a:rPr>
              <a:t> </a:t>
            </a:r>
          </a:p>
          <a:p>
            <a:pPr>
              <a:lnSpc>
                <a:spcPct val="90000"/>
              </a:lnSpc>
              <a:spcAft>
                <a:spcPts val="600"/>
              </a:spcAft>
            </a:pPr>
            <a:r>
              <a:rPr lang="en-US" dirty="0" smtClean="0">
                <a:solidFill>
                  <a:srgbClr val="505050"/>
                </a:solidFill>
              </a:rPr>
              <a:t>and </a:t>
            </a:r>
            <a:r>
              <a:rPr lang="en-US" b="1" dirty="0" smtClean="0">
                <a:solidFill>
                  <a:srgbClr val="F26522"/>
                </a:solidFill>
              </a:rPr>
              <a:t>consume information </a:t>
            </a:r>
            <a:r>
              <a:rPr lang="en-US" dirty="0" smtClean="0">
                <a:solidFill>
                  <a:srgbClr val="505050"/>
                </a:solidFill>
              </a:rPr>
              <a:t>right from within Office and SharePoint</a:t>
            </a:r>
          </a:p>
        </p:txBody>
      </p:sp>
      <p:sp>
        <p:nvSpPr>
          <p:cNvPr id="2" name="Title 1"/>
          <p:cNvSpPr>
            <a:spLocks noGrp="1"/>
          </p:cNvSpPr>
          <p:nvPr>
            <p:ph type="title"/>
          </p:nvPr>
        </p:nvSpPr>
        <p:spPr/>
        <p:txBody>
          <a:bodyPr/>
          <a:lstStyle/>
          <a:p>
            <a:r>
              <a:rPr lang="en-US" dirty="0" smtClean="0"/>
              <a:t>The new cloud app model</a:t>
            </a:r>
            <a:endParaRPr lang="en-US" dirty="0"/>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22486" r="48855"/>
          <a:stretch/>
        </p:blipFill>
        <p:spPr>
          <a:xfrm>
            <a:off x="353838" y="2112815"/>
            <a:ext cx="2282999" cy="1418334"/>
          </a:xfrm>
          <a:prstGeom prst="rect">
            <a:avLst/>
          </a:prstGeom>
          <a:noFill/>
          <a:ln>
            <a:noFill/>
          </a:ln>
        </p:spPr>
      </p:pic>
      <p:pic>
        <p:nvPicPr>
          <p:cNvPr id="5" name="Picture 4"/>
          <p:cNvPicPr>
            <a:picLocks noChangeAspect="1"/>
          </p:cNvPicPr>
          <p:nvPr/>
        </p:nvPicPr>
        <p:blipFill rotWithShape="1">
          <a:blip r:embed="rId4">
            <a:clrChange>
              <a:clrFrom>
                <a:srgbClr val="FFFFFF"/>
              </a:clrFrom>
              <a:clrTo>
                <a:srgbClr val="FFFFFF">
                  <a:alpha val="0"/>
                </a:srgbClr>
              </a:clrTo>
            </a:clrChange>
          </a:blip>
          <a:srcRect t="41575" r="35938"/>
          <a:stretch/>
        </p:blipFill>
        <p:spPr>
          <a:xfrm>
            <a:off x="1570099" y="4945062"/>
            <a:ext cx="3124138" cy="1719769"/>
          </a:xfrm>
          <a:prstGeom prst="rect">
            <a:avLst/>
          </a:prstGeom>
        </p:spPr>
      </p:pic>
      <p:pic>
        <p:nvPicPr>
          <p:cNvPr id="6" name="Picture 5"/>
          <p:cNvPicPr>
            <a:picLocks noChangeAspect="1"/>
          </p:cNvPicPr>
          <p:nvPr/>
        </p:nvPicPr>
        <p:blipFill rotWithShape="1">
          <a:blip r:embed="rId5">
            <a:clrChange>
              <a:clrFrom>
                <a:srgbClr val="FFFFFF"/>
              </a:clrFrom>
              <a:clrTo>
                <a:srgbClr val="FFFFFF">
                  <a:alpha val="0"/>
                </a:srgbClr>
              </a:clrTo>
            </a:clrChange>
          </a:blip>
          <a:srcRect t="57624"/>
          <a:stretch/>
        </p:blipFill>
        <p:spPr>
          <a:xfrm>
            <a:off x="7164209" y="4411662"/>
            <a:ext cx="4012137" cy="1123863"/>
          </a:xfrm>
          <a:prstGeom prst="rect">
            <a:avLst/>
          </a:prstGeom>
        </p:spPr>
      </p:pic>
      <p:pic>
        <p:nvPicPr>
          <p:cNvPr id="7" name="Picture 6"/>
          <p:cNvPicPr>
            <a:picLocks noChangeAspect="1"/>
          </p:cNvPicPr>
          <p:nvPr/>
        </p:nvPicPr>
        <p:blipFill>
          <a:blip r:embed="rId6">
            <a:clrChange>
              <a:clrFrom>
                <a:srgbClr val="FFFFFF"/>
              </a:clrFrom>
              <a:clrTo>
                <a:srgbClr val="FFFFFF">
                  <a:alpha val="0"/>
                </a:srgbClr>
              </a:clrTo>
            </a:clrChange>
          </a:blip>
          <a:stretch>
            <a:fillRect/>
          </a:stretch>
        </p:blipFill>
        <p:spPr>
          <a:xfrm>
            <a:off x="1278534" y="1197910"/>
            <a:ext cx="1476622" cy="1000606"/>
          </a:xfrm>
          <a:prstGeom prst="rect">
            <a:avLst/>
          </a:prstGeom>
        </p:spPr>
      </p:pic>
      <p:sp>
        <p:nvSpPr>
          <p:cNvPr id="10" name="Rectangle 9"/>
          <p:cNvSpPr/>
          <p:nvPr/>
        </p:nvSpPr>
        <p:spPr>
          <a:xfrm>
            <a:off x="2674402" y="2288261"/>
            <a:ext cx="4193509" cy="1243417"/>
          </a:xfrm>
          <a:prstGeom prst="rect">
            <a:avLst/>
          </a:prstGeom>
        </p:spPr>
        <p:txBody>
          <a:bodyPr wrap="square">
            <a:spAutoFit/>
          </a:bodyPr>
          <a:lstStyle/>
          <a:p>
            <a:pPr>
              <a:lnSpc>
                <a:spcPct val="90000"/>
              </a:lnSpc>
              <a:spcAft>
                <a:spcPts val="600"/>
              </a:spcAft>
            </a:pPr>
            <a:r>
              <a:rPr lang="en-US" sz="3600" b="1" dirty="0" smtClean="0">
                <a:solidFill>
                  <a:srgbClr val="BA141A"/>
                </a:solidFill>
              </a:rPr>
              <a:t>New Apps</a:t>
            </a:r>
          </a:p>
          <a:p>
            <a:pPr>
              <a:lnSpc>
                <a:spcPct val="90000"/>
              </a:lnSpc>
            </a:pPr>
            <a:r>
              <a:rPr lang="en-US" b="1" dirty="0" smtClean="0">
                <a:solidFill>
                  <a:srgbClr val="F26522"/>
                </a:solidFill>
              </a:rPr>
              <a:t>A new class of apps </a:t>
            </a:r>
            <a:r>
              <a:rPr lang="en-US" dirty="0" smtClean="0">
                <a:solidFill>
                  <a:srgbClr val="505050"/>
                </a:solidFill>
              </a:rPr>
              <a:t>enabling </a:t>
            </a:r>
            <a:r>
              <a:rPr lang="en-US" b="1" dirty="0" smtClean="0">
                <a:solidFill>
                  <a:srgbClr val="F26522"/>
                </a:solidFill>
              </a:rPr>
              <a:t>new</a:t>
            </a:r>
          </a:p>
          <a:p>
            <a:pPr>
              <a:lnSpc>
                <a:spcPct val="90000"/>
              </a:lnSpc>
              <a:spcBef>
                <a:spcPts val="600"/>
              </a:spcBef>
              <a:spcAft>
                <a:spcPts val="600"/>
              </a:spcAft>
            </a:pPr>
            <a:r>
              <a:rPr lang="en-US" b="1" dirty="0" smtClean="0">
                <a:solidFill>
                  <a:srgbClr val="F26522"/>
                </a:solidFill>
              </a:rPr>
              <a:t>scenarios</a:t>
            </a:r>
            <a:r>
              <a:rPr lang="en-US" dirty="0" smtClean="0">
                <a:gradFill>
                  <a:gsLst>
                    <a:gs pos="2917">
                      <a:srgbClr val="505050"/>
                    </a:gs>
                    <a:gs pos="30000">
                      <a:srgbClr val="505050"/>
                    </a:gs>
                  </a:gsLst>
                  <a:lin ang="5400000" scaled="0"/>
                </a:gradFill>
              </a:rPr>
              <a:t> </a:t>
            </a:r>
            <a:r>
              <a:rPr lang="en-US" dirty="0" smtClean="0">
                <a:solidFill>
                  <a:srgbClr val="505050"/>
                </a:solidFill>
              </a:rPr>
              <a:t>and </a:t>
            </a:r>
            <a:r>
              <a:rPr lang="en-US" b="1" dirty="0" smtClean="0">
                <a:solidFill>
                  <a:srgbClr val="F26522"/>
                </a:solidFill>
              </a:rPr>
              <a:t>new user experiences</a:t>
            </a:r>
            <a:endParaRPr lang="en-US" b="1" dirty="0">
              <a:solidFill>
                <a:srgbClr val="F26522"/>
              </a:solidFill>
            </a:endParaRPr>
          </a:p>
        </p:txBody>
      </p:sp>
      <p:sp>
        <p:nvSpPr>
          <p:cNvPr id="11" name="Rectangle 10"/>
          <p:cNvSpPr/>
          <p:nvPr/>
        </p:nvSpPr>
        <p:spPr>
          <a:xfrm>
            <a:off x="7185665" y="2936472"/>
            <a:ext cx="4518972" cy="1569660"/>
          </a:xfrm>
          <a:prstGeom prst="rect">
            <a:avLst/>
          </a:prstGeom>
        </p:spPr>
        <p:txBody>
          <a:bodyPr wrap="square">
            <a:spAutoFit/>
          </a:bodyPr>
          <a:lstStyle/>
          <a:p>
            <a:pPr>
              <a:lnSpc>
                <a:spcPct val="90000"/>
              </a:lnSpc>
              <a:spcAft>
                <a:spcPts val="600"/>
              </a:spcAft>
            </a:pPr>
            <a:r>
              <a:rPr lang="en-US" sz="3600" b="1" dirty="0" smtClean="0">
                <a:solidFill>
                  <a:srgbClr val="BA141A"/>
                </a:solidFill>
              </a:rPr>
              <a:t>Flexible Lifecycle</a:t>
            </a:r>
            <a:endParaRPr lang="en-US" sz="3600" b="1" dirty="0">
              <a:solidFill>
                <a:srgbClr val="BA141A"/>
              </a:solidFill>
            </a:endParaRPr>
          </a:p>
          <a:p>
            <a:pPr>
              <a:lnSpc>
                <a:spcPct val="90000"/>
              </a:lnSpc>
            </a:pPr>
            <a:r>
              <a:rPr lang="en-US" b="1" dirty="0" smtClean="0">
                <a:solidFill>
                  <a:srgbClr val="F26522"/>
                </a:solidFill>
              </a:rPr>
              <a:t>Deploy </a:t>
            </a:r>
            <a:r>
              <a:rPr lang="en-US" dirty="0" smtClean="0">
                <a:solidFill>
                  <a:srgbClr val="505050"/>
                </a:solidFill>
              </a:rPr>
              <a:t>and </a:t>
            </a:r>
            <a:r>
              <a:rPr lang="en-US" b="1" dirty="0" smtClean="0">
                <a:solidFill>
                  <a:srgbClr val="F26522"/>
                </a:solidFill>
              </a:rPr>
              <a:t>maintain</a:t>
            </a:r>
            <a:r>
              <a:rPr lang="en-US" dirty="0" smtClean="0">
                <a:solidFill>
                  <a:srgbClr val="505050"/>
                </a:solidFill>
              </a:rPr>
              <a:t> your apps publically</a:t>
            </a:r>
            <a:endParaRPr lang="en-US" b="1" dirty="0">
              <a:solidFill>
                <a:srgbClr val="F26522"/>
              </a:solidFill>
            </a:endParaRPr>
          </a:p>
          <a:p>
            <a:pPr>
              <a:lnSpc>
                <a:spcPct val="90000"/>
              </a:lnSpc>
              <a:spcBef>
                <a:spcPts val="600"/>
              </a:spcBef>
              <a:spcAft>
                <a:spcPts val="600"/>
              </a:spcAft>
            </a:pPr>
            <a:r>
              <a:rPr lang="en-US" dirty="0">
                <a:solidFill>
                  <a:srgbClr val="505050"/>
                </a:solidFill>
              </a:rPr>
              <a:t>o</a:t>
            </a:r>
            <a:r>
              <a:rPr lang="en-US" dirty="0" smtClean="0">
                <a:solidFill>
                  <a:srgbClr val="505050"/>
                </a:solidFill>
              </a:rPr>
              <a:t>n the new </a:t>
            </a:r>
            <a:r>
              <a:rPr lang="en-US" b="1" dirty="0" smtClean="0">
                <a:solidFill>
                  <a:srgbClr val="F26522"/>
                </a:solidFill>
              </a:rPr>
              <a:t>Office Store,</a:t>
            </a:r>
            <a:r>
              <a:rPr lang="en-US" dirty="0" smtClean="0">
                <a:gradFill>
                  <a:gsLst>
                    <a:gs pos="2917">
                      <a:srgbClr val="505050"/>
                    </a:gs>
                    <a:gs pos="30000">
                      <a:srgbClr val="505050"/>
                    </a:gs>
                  </a:gsLst>
                  <a:lin ang="5400000" scaled="0"/>
                </a:gradFill>
              </a:rPr>
              <a:t> </a:t>
            </a:r>
            <a:r>
              <a:rPr lang="en-US" dirty="0" smtClean="0">
                <a:solidFill>
                  <a:srgbClr val="505050"/>
                </a:solidFill>
              </a:rPr>
              <a:t>or internally with</a:t>
            </a:r>
          </a:p>
          <a:p>
            <a:pPr>
              <a:lnSpc>
                <a:spcPct val="90000"/>
              </a:lnSpc>
              <a:spcAft>
                <a:spcPts val="600"/>
              </a:spcAft>
            </a:pPr>
            <a:r>
              <a:rPr lang="en-US" dirty="0" smtClean="0">
                <a:solidFill>
                  <a:srgbClr val="505050"/>
                </a:solidFill>
              </a:rPr>
              <a:t>Flexibility and control</a:t>
            </a:r>
            <a:endParaRPr lang="en-US" b="1" dirty="0">
              <a:solidFill>
                <a:srgbClr val="F26522"/>
              </a:solidFill>
            </a:endParaRPr>
          </a:p>
        </p:txBody>
      </p:sp>
      <p:sp>
        <p:nvSpPr>
          <p:cNvPr id="12" name="Rectangle 11"/>
          <p:cNvSpPr/>
          <p:nvPr/>
        </p:nvSpPr>
        <p:spPr>
          <a:xfrm>
            <a:off x="1112837" y="3779257"/>
            <a:ext cx="4518972" cy="1166473"/>
          </a:xfrm>
          <a:prstGeom prst="rect">
            <a:avLst/>
          </a:prstGeom>
        </p:spPr>
        <p:txBody>
          <a:bodyPr wrap="square">
            <a:spAutoFit/>
          </a:bodyPr>
          <a:lstStyle/>
          <a:p>
            <a:pPr>
              <a:lnSpc>
                <a:spcPct val="90000"/>
              </a:lnSpc>
              <a:spcAft>
                <a:spcPts val="600"/>
              </a:spcAft>
            </a:pPr>
            <a:r>
              <a:rPr lang="en-US" sz="3600" b="1" dirty="0" smtClean="0">
                <a:solidFill>
                  <a:srgbClr val="BA141A"/>
                </a:solidFill>
              </a:rPr>
              <a:t>Familiar Toolsets</a:t>
            </a:r>
          </a:p>
          <a:p>
            <a:pPr>
              <a:lnSpc>
                <a:spcPct val="90000"/>
              </a:lnSpc>
            </a:pPr>
            <a:r>
              <a:rPr lang="en-US" dirty="0" smtClean="0">
                <a:solidFill>
                  <a:srgbClr val="505050"/>
                </a:solidFill>
              </a:rPr>
              <a:t>Embracing </a:t>
            </a:r>
            <a:r>
              <a:rPr lang="en-US" b="1" dirty="0" smtClean="0">
                <a:solidFill>
                  <a:srgbClr val="F26522"/>
                </a:solidFill>
              </a:rPr>
              <a:t>Web standards </a:t>
            </a:r>
            <a:r>
              <a:rPr lang="en-US" dirty="0" smtClean="0">
                <a:solidFill>
                  <a:srgbClr val="505050"/>
                </a:solidFill>
              </a:rPr>
              <a:t>to provide developers </a:t>
            </a:r>
            <a:r>
              <a:rPr lang="en-US" b="1" dirty="0" smtClean="0">
                <a:solidFill>
                  <a:srgbClr val="F26522"/>
                </a:solidFill>
              </a:rPr>
              <a:t>choice</a:t>
            </a:r>
            <a:r>
              <a:rPr lang="en-US" dirty="0" smtClean="0">
                <a:solidFill>
                  <a:srgbClr val="505050"/>
                </a:solidFill>
              </a:rPr>
              <a:t> and </a:t>
            </a:r>
            <a:r>
              <a:rPr lang="en-US" b="1" dirty="0" smtClean="0">
                <a:solidFill>
                  <a:srgbClr val="F26522"/>
                </a:solidFill>
              </a:rPr>
              <a:t>flexibility</a:t>
            </a:r>
            <a:endParaRPr lang="en-US" b="1" dirty="0">
              <a:solidFill>
                <a:srgbClr val="F26522"/>
              </a:solidFill>
            </a:endParaRPr>
          </a:p>
        </p:txBody>
      </p:sp>
      <p:pic>
        <p:nvPicPr>
          <p:cNvPr id="13" name="Picture 12"/>
          <p:cNvPicPr>
            <a:picLocks noChangeAspect="1"/>
          </p:cNvPicPr>
          <p:nvPr/>
        </p:nvPicPr>
        <p:blipFill rotWithShape="1">
          <a:blip r:embed="rId4">
            <a:clrChange>
              <a:clrFrom>
                <a:srgbClr val="FFFFFF"/>
              </a:clrFrom>
              <a:clrTo>
                <a:srgbClr val="FFFFFF">
                  <a:alpha val="0"/>
                </a:srgbClr>
              </a:clrTo>
            </a:clrChange>
          </a:blip>
          <a:srcRect l="62500" t="31220"/>
          <a:stretch/>
        </p:blipFill>
        <p:spPr>
          <a:xfrm>
            <a:off x="4618037" y="4640262"/>
            <a:ext cx="1828800" cy="2024569"/>
          </a:xfrm>
          <a:prstGeom prst="rect">
            <a:avLst/>
          </a:prstGeom>
        </p:spPr>
      </p:pic>
    </p:spTree>
    <p:extLst>
      <p:ext uri="{BB962C8B-B14F-4D97-AF65-F5344CB8AC3E}">
        <p14:creationId xmlns:p14="http://schemas.microsoft.com/office/powerpoint/2010/main" val="352477515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p>
            <a:r>
              <a:rPr lang="en-US" dirty="0" smtClean="0"/>
              <a:t>App Hosting</a:t>
            </a:r>
            <a:endParaRPr lang="en-US" dirty="0"/>
          </a:p>
        </p:txBody>
      </p:sp>
      <p:sp>
        <p:nvSpPr>
          <p:cNvPr id="4" name="Rectangle 3"/>
          <p:cNvSpPr/>
          <p:nvPr/>
        </p:nvSpPr>
        <p:spPr>
          <a:xfrm>
            <a:off x="9206684" y="5460259"/>
            <a:ext cx="1653386" cy="932603"/>
          </a:xfrm>
          <a:prstGeom prst="rect">
            <a:avLst/>
          </a:prstGeom>
          <a:ln/>
          <a:effectLst/>
          <a:scene3d>
            <a:camera prst="orthographicFront">
              <a:rot lat="0" lon="0" rev="0"/>
            </a:camera>
            <a:lightRig rig="twoPt" dir="tl"/>
          </a:scene3d>
        </p:spPr>
        <p:style>
          <a:lnRef idx="0">
            <a:schemeClr val="accent4"/>
          </a:lnRef>
          <a:fillRef idx="3">
            <a:schemeClr val="accent4"/>
          </a:fillRef>
          <a:effectRef idx="3">
            <a:schemeClr val="accent4"/>
          </a:effectRef>
          <a:fontRef idx="minor">
            <a:schemeClr val="lt1"/>
          </a:fontRef>
        </p:style>
        <p:txBody>
          <a:bodyPr lIns="119541" tIns="59771" rIns="119541" bIns="59771" rtlCol="0" anchor="ctr"/>
          <a:lstStyle/>
          <a:p>
            <a:pPr algn="ctr"/>
            <a:r>
              <a:rPr lang="en-US" sz="2400" b="1" dirty="0">
                <a:solidFill>
                  <a:srgbClr val="FFFFFF"/>
                </a:solidFill>
                <a:latin typeface="Segoe UI Light"/>
                <a:ea typeface="Segoe UI" pitchFamily="34" charset="0"/>
                <a:cs typeface="Segoe UI" pitchFamily="34" charset="0"/>
              </a:rPr>
              <a:t>App Web </a:t>
            </a:r>
            <a:br>
              <a:rPr lang="en-US" sz="2400" b="1" dirty="0">
                <a:solidFill>
                  <a:srgbClr val="FFFFFF"/>
                </a:solidFill>
                <a:latin typeface="Segoe UI Light"/>
                <a:ea typeface="Segoe UI" pitchFamily="34" charset="0"/>
                <a:cs typeface="Segoe UI" pitchFamily="34" charset="0"/>
              </a:rPr>
            </a:br>
            <a:r>
              <a:rPr lang="en-US" sz="2000" b="1" dirty="0">
                <a:solidFill>
                  <a:srgbClr val="FFFFFF"/>
                </a:solidFill>
                <a:latin typeface="Segoe UI Light"/>
                <a:ea typeface="Segoe UI" pitchFamily="34" charset="0"/>
                <a:cs typeface="Segoe UI" pitchFamily="34" charset="0"/>
              </a:rPr>
              <a:t>(from WSP)</a:t>
            </a:r>
          </a:p>
        </p:txBody>
      </p:sp>
      <p:sp>
        <p:nvSpPr>
          <p:cNvPr id="5" name="Rectangle 4"/>
          <p:cNvSpPr/>
          <p:nvPr/>
        </p:nvSpPr>
        <p:spPr>
          <a:xfrm>
            <a:off x="7285037" y="4588342"/>
            <a:ext cx="1813925" cy="932603"/>
          </a:xfrm>
          <a:prstGeom prst="rect">
            <a:avLst/>
          </a:prstGeom>
          <a:solidFill>
            <a:schemeClr val="tx2">
              <a:lumMod val="75000"/>
              <a:lumOff val="25000"/>
            </a:schemeClr>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spc="100" dirty="0" smtClean="0">
                <a:solidFill>
                  <a:srgbClr val="FFFFFF"/>
                </a:solidFill>
                <a:latin typeface="Segoe UI Light"/>
              </a:rPr>
              <a:t>Host</a:t>
            </a:r>
          </a:p>
          <a:p>
            <a:pPr algn="ctr" defTabSz="932472" fontAlgn="base">
              <a:spcBef>
                <a:spcPct val="0"/>
              </a:spcBef>
              <a:spcAft>
                <a:spcPct val="0"/>
              </a:spcAft>
            </a:pPr>
            <a:r>
              <a:rPr lang="en-US" sz="2400" b="1" spc="100" dirty="0" smtClean="0">
                <a:solidFill>
                  <a:srgbClr val="FFFFFF"/>
                </a:solidFill>
                <a:latin typeface="Segoe UI Light"/>
              </a:rPr>
              <a:t>web</a:t>
            </a:r>
            <a:endParaRPr lang="en-US" sz="2800" b="1" spc="100" dirty="0">
              <a:solidFill>
                <a:srgbClr val="FFFFFF"/>
              </a:solidFill>
              <a:latin typeface="Segoe UI Light"/>
            </a:endParaRPr>
          </a:p>
        </p:txBody>
      </p:sp>
      <p:sp>
        <p:nvSpPr>
          <p:cNvPr id="6" name="Rectangle 5"/>
          <p:cNvSpPr/>
          <p:nvPr/>
        </p:nvSpPr>
        <p:spPr>
          <a:xfrm>
            <a:off x="3018256" y="4752704"/>
            <a:ext cx="4257643" cy="1844258"/>
          </a:xfrm>
          <a:prstGeom prst="rect">
            <a:avLst/>
          </a:prstGeom>
        </p:spPr>
        <p:txBody>
          <a:bodyPr wrap="square" lIns="119541" tIns="59771" rIns="119541" bIns="59771">
            <a:spAutoFit/>
          </a:bodyPr>
          <a:lstStyle/>
          <a:p>
            <a:pPr algn="r"/>
            <a:r>
              <a:rPr lang="en-US" sz="3200" dirty="0">
                <a:gradFill>
                  <a:gsLst>
                    <a:gs pos="1250">
                      <a:srgbClr val="012654"/>
                    </a:gs>
                    <a:gs pos="99000">
                      <a:srgbClr val="012654"/>
                    </a:gs>
                  </a:gsLst>
                  <a:lin ang="5400000" scaled="0"/>
                </a:gradFill>
                <a:latin typeface="Segoe UI Light"/>
              </a:rPr>
              <a:t>SharePoint-Hosted </a:t>
            </a:r>
            <a:r>
              <a:rPr lang="en-US" sz="3200" dirty="0" smtClean="0">
                <a:gradFill>
                  <a:gsLst>
                    <a:gs pos="1250">
                      <a:srgbClr val="012654"/>
                    </a:gs>
                    <a:gs pos="99000">
                      <a:srgbClr val="012654"/>
                    </a:gs>
                  </a:gsLst>
                  <a:lin ang="5400000" scaled="0"/>
                </a:gradFill>
                <a:latin typeface="Segoe UI Light"/>
              </a:rPr>
              <a:t>App</a:t>
            </a:r>
            <a:endParaRPr lang="en-US" sz="1836" b="1" dirty="0">
              <a:solidFill>
                <a:srgbClr val="505050"/>
              </a:solidFill>
              <a:cs typeface="Segoe UI" pitchFamily="34" charset="0"/>
            </a:endParaRPr>
          </a:p>
          <a:p>
            <a:pPr algn="r"/>
            <a:r>
              <a:rPr lang="en-US" sz="2000" dirty="0" smtClean="0">
                <a:gradFill>
                  <a:gsLst>
                    <a:gs pos="1250">
                      <a:srgbClr val="505050"/>
                    </a:gs>
                    <a:gs pos="100000">
                      <a:srgbClr val="505050"/>
                    </a:gs>
                  </a:gsLst>
                  <a:lin ang="5400000" scaled="0"/>
                </a:gradFill>
              </a:rPr>
              <a:t>Reuse </a:t>
            </a:r>
            <a:r>
              <a:rPr lang="en-US" sz="2000" dirty="0">
                <a:gradFill>
                  <a:gsLst>
                    <a:gs pos="1250">
                      <a:srgbClr val="505050"/>
                    </a:gs>
                    <a:gs pos="100000">
                      <a:srgbClr val="505050"/>
                    </a:gs>
                  </a:gsLst>
                  <a:lin ang="5400000" scaled="0"/>
                </a:gradFill>
              </a:rPr>
              <a:t>web </a:t>
            </a:r>
            <a:r>
              <a:rPr lang="en-US" sz="2000" dirty="0" smtClean="0">
                <a:gradFill>
                  <a:gsLst>
                    <a:gs pos="1250">
                      <a:srgbClr val="505050"/>
                    </a:gs>
                    <a:gs pos="100000">
                      <a:srgbClr val="505050"/>
                    </a:gs>
                  </a:gsLst>
                  <a:lin ang="5400000" scaled="0"/>
                </a:gradFill>
              </a:rPr>
              <a:t>elements (lists, out-of-box </a:t>
            </a:r>
            <a:r>
              <a:rPr lang="en-US" sz="2000" dirty="0">
                <a:gradFill>
                  <a:gsLst>
                    <a:gs pos="1250">
                      <a:srgbClr val="505050"/>
                    </a:gs>
                    <a:gs pos="100000">
                      <a:srgbClr val="505050"/>
                    </a:gs>
                  </a:gsLst>
                  <a:lin ang="5400000" scaled="0"/>
                </a:gradFill>
              </a:rPr>
              <a:t>web parts)</a:t>
            </a:r>
          </a:p>
          <a:p>
            <a:pPr marL="231775" lvl="1" algn="r"/>
            <a:r>
              <a:rPr lang="en-US" sz="2000" dirty="0" smtClean="0">
                <a:solidFill>
                  <a:srgbClr val="505050"/>
                </a:solidFill>
              </a:rPr>
              <a:t>Client </a:t>
            </a:r>
            <a:r>
              <a:rPr lang="en-US" sz="2000" dirty="0">
                <a:solidFill>
                  <a:srgbClr val="505050"/>
                </a:solidFill>
              </a:rPr>
              <a:t>side technologies and declarative </a:t>
            </a:r>
            <a:r>
              <a:rPr lang="en-US" sz="2000" dirty="0" smtClean="0">
                <a:solidFill>
                  <a:srgbClr val="505050"/>
                </a:solidFill>
              </a:rPr>
              <a:t>workflows</a:t>
            </a:r>
            <a:endParaRPr lang="en-US" sz="2000" dirty="0">
              <a:gradFill>
                <a:gsLst>
                  <a:gs pos="1250">
                    <a:srgbClr val="505050"/>
                  </a:gs>
                  <a:gs pos="100000">
                    <a:srgbClr val="505050"/>
                  </a:gs>
                </a:gsLst>
                <a:lin ang="5400000" scaled="0"/>
              </a:gradFill>
            </a:endParaRPr>
          </a:p>
        </p:txBody>
      </p:sp>
      <p:cxnSp>
        <p:nvCxnSpPr>
          <p:cNvPr id="9" name="Straight Connector 8"/>
          <p:cNvCxnSpPr/>
          <p:nvPr/>
        </p:nvCxnSpPr>
        <p:spPr>
          <a:xfrm>
            <a:off x="481913" y="4366498"/>
            <a:ext cx="11706303"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flipV="1">
            <a:off x="8166584" y="5687339"/>
            <a:ext cx="0" cy="265848"/>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166586" y="5937082"/>
            <a:ext cx="725169" cy="0"/>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779837" y="2788216"/>
            <a:ext cx="8412480"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810611" y="1451754"/>
            <a:ext cx="3466676" cy="1167150"/>
          </a:xfrm>
          <a:prstGeom prst="rect">
            <a:avLst/>
          </a:prstGeom>
        </p:spPr>
        <p:txBody>
          <a:bodyPr wrap="square" lIns="119541" tIns="59771" rIns="119541" bIns="59771">
            <a:spAutoFit/>
          </a:bodyPr>
          <a:lstStyle/>
          <a:p>
            <a:pPr algn="r"/>
            <a:r>
              <a:rPr lang="en-US" sz="2800" dirty="0" smtClean="0">
                <a:gradFill>
                  <a:gsLst>
                    <a:gs pos="1250">
                      <a:srgbClr val="012654"/>
                    </a:gs>
                    <a:gs pos="99000">
                      <a:srgbClr val="012654"/>
                    </a:gs>
                  </a:gsLst>
                  <a:lin ang="5400000" scaled="0"/>
                </a:gradFill>
                <a:latin typeface="Segoe UI Light"/>
              </a:rPr>
              <a:t>Provider-hosted </a:t>
            </a:r>
            <a:r>
              <a:rPr lang="en-US" sz="2800" dirty="0">
                <a:gradFill>
                  <a:gsLst>
                    <a:gs pos="1250">
                      <a:srgbClr val="012654"/>
                    </a:gs>
                    <a:gs pos="99000">
                      <a:srgbClr val="012654"/>
                    </a:gs>
                  </a:gsLst>
                  <a:lin ang="5400000" scaled="0"/>
                </a:gradFill>
                <a:latin typeface="Segoe UI Light"/>
              </a:rPr>
              <a:t>App</a:t>
            </a:r>
          </a:p>
          <a:p>
            <a:pPr algn="r"/>
            <a:r>
              <a:rPr lang="en-US" sz="2000" dirty="0">
                <a:gradFill>
                  <a:gsLst>
                    <a:gs pos="1250">
                      <a:srgbClr val="505050"/>
                    </a:gs>
                    <a:gs pos="100000">
                      <a:srgbClr val="505050"/>
                    </a:gs>
                  </a:gsLst>
                  <a:lin ang="5400000" scaled="0"/>
                </a:gradFill>
              </a:rPr>
              <a:t>“Bring your own server hosting infrastructure”</a:t>
            </a:r>
          </a:p>
        </p:txBody>
      </p:sp>
      <p:sp>
        <p:nvSpPr>
          <p:cNvPr id="32" name="Rectangle 31"/>
          <p:cNvSpPr/>
          <p:nvPr/>
        </p:nvSpPr>
        <p:spPr>
          <a:xfrm>
            <a:off x="7298742" y="1429679"/>
            <a:ext cx="1827650" cy="1184406"/>
          </a:xfrm>
          <a:prstGeom prst="rect">
            <a:avLst/>
          </a:prstGeom>
          <a:solidFill>
            <a:schemeClr val="tx2">
              <a:lumMod val="75000"/>
              <a:lumOff val="25000"/>
            </a:schemeClr>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spc="100" dirty="0">
                <a:solidFill>
                  <a:srgbClr val="FFFFFF"/>
                </a:solidFill>
                <a:latin typeface="Segoe UI Light"/>
              </a:rPr>
              <a:t>SharePoint </a:t>
            </a:r>
            <a:br>
              <a:rPr lang="en-US" sz="2400" b="1" spc="100" dirty="0">
                <a:solidFill>
                  <a:srgbClr val="FFFFFF"/>
                </a:solidFill>
                <a:latin typeface="Segoe UI Light"/>
              </a:rPr>
            </a:br>
            <a:r>
              <a:rPr lang="en-US" sz="2400" b="1" spc="100" dirty="0">
                <a:solidFill>
                  <a:srgbClr val="FFFFFF"/>
                </a:solidFill>
                <a:latin typeface="Segoe UI Light"/>
              </a:rPr>
              <a:t>Web</a:t>
            </a:r>
          </a:p>
        </p:txBody>
      </p:sp>
      <p:cxnSp>
        <p:nvCxnSpPr>
          <p:cNvPr id="33" name="Straight Connector 32"/>
          <p:cNvCxnSpPr/>
          <p:nvPr/>
        </p:nvCxnSpPr>
        <p:spPr>
          <a:xfrm flipH="1">
            <a:off x="9378133" y="2011736"/>
            <a:ext cx="328587"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84646" y="2783325"/>
            <a:ext cx="2885591" cy="1351816"/>
          </a:xfrm>
          <a:prstGeom prst="rect">
            <a:avLst/>
          </a:prstGeom>
        </p:spPr>
        <p:txBody>
          <a:bodyPr wrap="square" lIns="119541" tIns="59771" rIns="119541" bIns="59771">
            <a:spAutoFit/>
          </a:bodyPr>
          <a:lstStyle/>
          <a:p>
            <a:r>
              <a:rPr lang="en-US" sz="2000" dirty="0">
                <a:gradFill>
                  <a:gsLst>
                    <a:gs pos="1250">
                      <a:srgbClr val="505050"/>
                    </a:gs>
                    <a:gs pos="100000">
                      <a:srgbClr val="505050"/>
                    </a:gs>
                  </a:gsLst>
                  <a:lin ang="5400000" scaled="0"/>
                </a:gradFill>
              </a:rPr>
              <a:t>Get remote events from SharePoint </a:t>
            </a:r>
            <a:br>
              <a:rPr lang="en-US" sz="2000" dirty="0">
                <a:gradFill>
                  <a:gsLst>
                    <a:gs pos="1250">
                      <a:srgbClr val="505050"/>
                    </a:gs>
                    <a:gs pos="100000">
                      <a:srgbClr val="505050"/>
                    </a:gs>
                  </a:gsLst>
                  <a:lin ang="5400000" scaled="0"/>
                </a:gradFill>
              </a:rPr>
            </a:br>
            <a:r>
              <a:rPr lang="en-US" sz="2000" dirty="0">
                <a:gradFill>
                  <a:gsLst>
                    <a:gs pos="1250">
                      <a:srgbClr val="505050"/>
                    </a:gs>
                    <a:gs pos="100000">
                      <a:srgbClr val="505050"/>
                    </a:gs>
                  </a:gsLst>
                  <a:lin ang="5400000" scaled="0"/>
                </a:gradFill>
              </a:rPr>
              <a:t>Use CSOM/REST + </a:t>
            </a:r>
            <a:br>
              <a:rPr lang="en-US" sz="2000" dirty="0">
                <a:gradFill>
                  <a:gsLst>
                    <a:gs pos="1250">
                      <a:srgbClr val="505050"/>
                    </a:gs>
                    <a:gs pos="100000">
                      <a:srgbClr val="505050"/>
                    </a:gs>
                  </a:gsLst>
                  <a:lin ang="5400000" scaled="0"/>
                </a:gradFill>
              </a:rPr>
            </a:br>
            <a:r>
              <a:rPr lang="en-US" sz="2000" dirty="0" err="1" smtClean="0">
                <a:gradFill>
                  <a:gsLst>
                    <a:gs pos="1250">
                      <a:srgbClr val="505050"/>
                    </a:gs>
                    <a:gs pos="100000">
                      <a:srgbClr val="505050"/>
                    </a:gs>
                  </a:gsLst>
                  <a:lin ang="5400000" scaled="0"/>
                </a:gradFill>
              </a:rPr>
              <a:t>OAuth</a:t>
            </a:r>
            <a:endParaRPr lang="en-US" sz="2000" dirty="0">
              <a:gradFill>
                <a:gsLst>
                  <a:gs pos="1250">
                    <a:srgbClr val="505050"/>
                  </a:gs>
                  <a:gs pos="100000">
                    <a:srgbClr val="505050"/>
                  </a:gs>
                </a:gsLst>
                <a:lin ang="5400000" scaled="0"/>
              </a:gradFill>
            </a:endParaRPr>
          </a:p>
        </p:txBody>
      </p:sp>
      <p:sp>
        <p:nvSpPr>
          <p:cNvPr id="35" name="Left Brace 34"/>
          <p:cNvSpPr/>
          <p:nvPr/>
        </p:nvSpPr>
        <p:spPr>
          <a:xfrm>
            <a:off x="3056343" y="1320144"/>
            <a:ext cx="636147" cy="2926362"/>
          </a:xfrm>
          <a:prstGeom prst="leftBrace">
            <a:avLst>
              <a:gd name="adj1" fmla="val 36695"/>
              <a:gd name="adj2" fmla="val 50000"/>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lIns="119541" tIns="59771" rIns="119541" bIns="59771" rtlCol="0" anchor="ctr"/>
          <a:lstStyle/>
          <a:p>
            <a:pPr algn="ctr"/>
            <a:endParaRPr lang="en-US" sz="2142">
              <a:solidFill>
                <a:srgbClr val="505050"/>
              </a:solidFill>
            </a:endParaRPr>
          </a:p>
        </p:txBody>
      </p:sp>
      <p:sp>
        <p:nvSpPr>
          <p:cNvPr id="36" name="Rectangle 35"/>
          <p:cNvSpPr/>
          <p:nvPr/>
        </p:nvSpPr>
        <p:spPr>
          <a:xfrm>
            <a:off x="302670" y="1714768"/>
            <a:ext cx="3204976" cy="1105594"/>
          </a:xfrm>
          <a:prstGeom prst="rect">
            <a:avLst/>
          </a:prstGeom>
        </p:spPr>
        <p:txBody>
          <a:bodyPr wrap="square" lIns="119541" tIns="59771" rIns="119541" bIns="59771">
            <a:spAutoFit/>
          </a:bodyPr>
          <a:lstStyle/>
          <a:p>
            <a:r>
              <a:rPr lang="en-US" sz="3200" dirty="0" smtClean="0">
                <a:gradFill>
                  <a:gsLst>
                    <a:gs pos="1250">
                      <a:srgbClr val="012654"/>
                    </a:gs>
                    <a:gs pos="99000">
                      <a:srgbClr val="012654"/>
                    </a:gs>
                  </a:gsLst>
                  <a:lin ang="5400000" scaled="0"/>
                </a:gradFill>
                <a:latin typeface="Segoe UI Light"/>
              </a:rPr>
              <a:t>Cloud-hosted apps</a:t>
            </a:r>
            <a:endParaRPr lang="en-US" sz="3200" dirty="0">
              <a:gradFill>
                <a:gsLst>
                  <a:gs pos="1250">
                    <a:srgbClr val="012654"/>
                  </a:gs>
                  <a:gs pos="99000">
                    <a:srgbClr val="012654"/>
                  </a:gs>
                </a:gsLst>
                <a:lin ang="5400000" scaled="0"/>
              </a:gradFill>
              <a:latin typeface="Segoe UI Light"/>
            </a:endParaRPr>
          </a:p>
        </p:txBody>
      </p:sp>
      <p:sp>
        <p:nvSpPr>
          <p:cNvPr id="37" name="Rectangle 36"/>
          <p:cNvSpPr/>
          <p:nvPr/>
        </p:nvSpPr>
        <p:spPr>
          <a:xfrm>
            <a:off x="9978911" y="1451754"/>
            <a:ext cx="2155385" cy="1184406"/>
          </a:xfrm>
          <a:prstGeom prst="rect">
            <a:avLst/>
          </a:prstGeom>
          <a:solidFill>
            <a:schemeClr val="accent6"/>
          </a:solidFill>
          <a:ln/>
          <a:effectLst/>
          <a:scene3d>
            <a:camera prst="orthographicFront">
              <a:rot lat="0" lon="0" rev="0"/>
            </a:camera>
            <a:lightRig rig="twoPt" dir="tl"/>
          </a:scene3d>
        </p:spPr>
        <p:style>
          <a:lnRef idx="0">
            <a:schemeClr val="accent6"/>
          </a:lnRef>
          <a:fillRef idx="3">
            <a:schemeClr val="accent6"/>
          </a:fillRef>
          <a:effectRef idx="3">
            <a:schemeClr val="accent6"/>
          </a:effectRef>
          <a:fontRef idx="minor">
            <a:schemeClr val="lt1"/>
          </a:fontRef>
        </p:style>
        <p:txBody>
          <a:bodyPr lIns="119541" tIns="59771" rIns="119541" bIns="59771" rtlCol="0" anchor="ctr"/>
          <a:lstStyle/>
          <a:p>
            <a:pPr algn="ctr"/>
            <a:r>
              <a:rPr lang="en-US" sz="2400" b="1" dirty="0">
                <a:solidFill>
                  <a:srgbClr val="FFFFFF"/>
                </a:solidFill>
                <a:latin typeface="Segoe UI Light"/>
                <a:ea typeface="Segoe UI" pitchFamily="34" charset="0"/>
                <a:cs typeface="Segoe UI" pitchFamily="34" charset="0"/>
              </a:rPr>
              <a:t>Your Hosted Site</a:t>
            </a:r>
          </a:p>
        </p:txBody>
      </p:sp>
      <p:sp>
        <p:nvSpPr>
          <p:cNvPr id="21" name="Rectangle 20"/>
          <p:cNvSpPr/>
          <p:nvPr/>
        </p:nvSpPr>
        <p:spPr>
          <a:xfrm>
            <a:off x="3818372" y="2842647"/>
            <a:ext cx="3465831" cy="1474926"/>
          </a:xfrm>
          <a:prstGeom prst="rect">
            <a:avLst/>
          </a:prstGeom>
        </p:spPr>
        <p:txBody>
          <a:bodyPr wrap="square" lIns="119541" tIns="59771" rIns="119541" bIns="59771">
            <a:spAutoFit/>
          </a:bodyPr>
          <a:lstStyle/>
          <a:p>
            <a:pPr algn="r"/>
            <a:r>
              <a:rPr lang="en-US" sz="2800" dirty="0" err="1">
                <a:gradFill>
                  <a:gsLst>
                    <a:gs pos="1250">
                      <a:srgbClr val="012654"/>
                    </a:gs>
                    <a:gs pos="99000">
                      <a:srgbClr val="012654"/>
                    </a:gs>
                  </a:gsLst>
                  <a:lin ang="5400000" scaled="0"/>
                </a:gradFill>
                <a:latin typeface="Segoe UI Light"/>
              </a:rPr>
              <a:t>Autohosted</a:t>
            </a:r>
            <a:r>
              <a:rPr lang="en-US" sz="2800" dirty="0">
                <a:gradFill>
                  <a:gsLst>
                    <a:gs pos="1250">
                      <a:srgbClr val="012654"/>
                    </a:gs>
                    <a:gs pos="99000">
                      <a:srgbClr val="012654"/>
                    </a:gs>
                  </a:gsLst>
                  <a:lin ang="5400000" scaled="0"/>
                </a:gradFill>
                <a:latin typeface="Segoe UI Light"/>
              </a:rPr>
              <a:t> </a:t>
            </a:r>
            <a:r>
              <a:rPr lang="en-US" sz="2800" dirty="0" smtClean="0">
                <a:gradFill>
                  <a:gsLst>
                    <a:gs pos="1250">
                      <a:srgbClr val="012654"/>
                    </a:gs>
                    <a:gs pos="99000">
                      <a:srgbClr val="012654"/>
                    </a:gs>
                  </a:gsLst>
                  <a:lin ang="5400000" scaled="0"/>
                </a:gradFill>
                <a:latin typeface="Segoe UI Light"/>
              </a:rPr>
              <a:t>App</a:t>
            </a:r>
            <a:endParaRPr lang="en-US" sz="1050" b="1" dirty="0">
              <a:solidFill>
                <a:srgbClr val="505050"/>
              </a:solidFill>
              <a:ea typeface="Segoe UI" pitchFamily="34" charset="0"/>
              <a:cs typeface="Segoe UI" pitchFamily="34" charset="0"/>
            </a:endParaRPr>
          </a:p>
          <a:p>
            <a:pPr algn="r"/>
            <a:r>
              <a:rPr lang="en-US" sz="2000" dirty="0">
                <a:gradFill>
                  <a:gsLst>
                    <a:gs pos="1250">
                      <a:srgbClr val="505050"/>
                    </a:gs>
                    <a:gs pos="100000">
                      <a:srgbClr val="505050"/>
                    </a:gs>
                  </a:gsLst>
                  <a:lin ang="5400000" scaled="0"/>
                </a:gradFill>
              </a:rPr>
              <a:t>Windows Azure + SQL Azure provisioned automatically as apps are installed</a:t>
            </a:r>
          </a:p>
        </p:txBody>
      </p:sp>
      <p:sp>
        <p:nvSpPr>
          <p:cNvPr id="22" name="Rectangle 21"/>
          <p:cNvSpPr/>
          <p:nvPr/>
        </p:nvSpPr>
        <p:spPr>
          <a:xfrm>
            <a:off x="9978911" y="2903738"/>
            <a:ext cx="2155385" cy="1174622"/>
          </a:xfrm>
          <a:prstGeom prst="rect">
            <a:avLst/>
          </a:prstGeom>
          <a:solidFill>
            <a:schemeClr val="accent3"/>
          </a:solidFill>
          <a:ln/>
          <a:effectLst/>
          <a:scene3d>
            <a:camera prst="orthographicFront">
              <a:rot lat="0" lon="0" rev="0"/>
            </a:camera>
            <a:lightRig rig="twoPt" dir="tl"/>
          </a:scene3d>
        </p:spPr>
        <p:style>
          <a:lnRef idx="0">
            <a:schemeClr val="accent5"/>
          </a:lnRef>
          <a:fillRef idx="3">
            <a:schemeClr val="accent5"/>
          </a:fillRef>
          <a:effectRef idx="3">
            <a:schemeClr val="accent5"/>
          </a:effectRef>
          <a:fontRef idx="minor">
            <a:schemeClr val="lt1"/>
          </a:fontRef>
        </p:style>
        <p:txBody>
          <a:bodyPr lIns="119541" tIns="59771" rIns="119541" bIns="59771" rtlCol="0" anchor="ctr"/>
          <a:lstStyle/>
          <a:p>
            <a:pPr algn="ctr"/>
            <a:r>
              <a:rPr lang="en-US" sz="2400" b="1" dirty="0">
                <a:solidFill>
                  <a:srgbClr val="FFFFFF"/>
                </a:solidFill>
                <a:latin typeface="Segoe UI Light"/>
                <a:ea typeface="Segoe UI" pitchFamily="34" charset="0"/>
                <a:cs typeface="Segoe UI" pitchFamily="34" charset="0"/>
              </a:rPr>
              <a:t>Azure </a:t>
            </a:r>
          </a:p>
        </p:txBody>
      </p:sp>
      <p:sp>
        <p:nvSpPr>
          <p:cNvPr id="23" name="Rectangle 22"/>
          <p:cNvSpPr/>
          <p:nvPr/>
        </p:nvSpPr>
        <p:spPr>
          <a:xfrm>
            <a:off x="7298742" y="2903737"/>
            <a:ext cx="1827650" cy="1180798"/>
          </a:xfrm>
          <a:prstGeom prst="rect">
            <a:avLst/>
          </a:prstGeom>
          <a:solidFill>
            <a:schemeClr val="tx2">
              <a:lumMod val="75000"/>
              <a:lumOff val="25000"/>
            </a:schemeClr>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spc="100" dirty="0">
                <a:solidFill>
                  <a:srgbClr val="FFFFFF"/>
                </a:solidFill>
                <a:latin typeface="Segoe UI Light"/>
              </a:rPr>
              <a:t>SharePoint Web</a:t>
            </a:r>
          </a:p>
        </p:txBody>
      </p:sp>
      <p:cxnSp>
        <p:nvCxnSpPr>
          <p:cNvPr id="24" name="Straight Connector 23"/>
          <p:cNvCxnSpPr/>
          <p:nvPr/>
        </p:nvCxnSpPr>
        <p:spPr>
          <a:xfrm flipH="1">
            <a:off x="9378132" y="3501025"/>
            <a:ext cx="391449"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8698" y="4706847"/>
            <a:ext cx="2180112" cy="1506823"/>
          </a:xfrm>
          <a:prstGeom prst="rect">
            <a:avLst/>
          </a:prstGeom>
          <a:noFill/>
        </p:spPr>
        <p:txBody>
          <a:bodyPr wrap="square" lIns="0" tIns="0" rIns="0" bIns="0" rtlCol="0">
            <a:spAutoFit/>
          </a:bodyPr>
          <a:lstStyle/>
          <a:p>
            <a:pPr algn="ctr"/>
            <a:r>
              <a:rPr lang="en-US" sz="4896" b="1" dirty="0">
                <a:solidFill>
                  <a:srgbClr val="012654"/>
                </a:solidFill>
                <a:latin typeface="Segoe UI Light" pitchFamily="34" charset="0"/>
              </a:rPr>
              <a:t>We are here</a:t>
            </a:r>
          </a:p>
        </p:txBody>
      </p:sp>
      <p:sp>
        <p:nvSpPr>
          <p:cNvPr id="3" name="Right Arrow 2"/>
          <p:cNvSpPr/>
          <p:nvPr/>
        </p:nvSpPr>
        <p:spPr bwMode="auto">
          <a:xfrm>
            <a:off x="2247948" y="5304894"/>
            <a:ext cx="838619" cy="400723"/>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253517" y="1087604"/>
            <a:ext cx="12039598" cy="3307636"/>
          </a:xfrm>
          <a:prstGeom prst="rect">
            <a:avLst/>
          </a:prstGeom>
          <a:solidFill>
            <a:srgbClr val="FFFFFF">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7758434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par>
                                <p:cTn id="59" presetID="10" presetClass="entr" presetSubtype="0" fill="hold"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par>
                                <p:cTn id="62" presetID="10" presetClass="entr" presetSubtype="0" fill="hold"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randombar(horizontal)">
                                      <p:cBhvr>
                                        <p:cTn id="69" dur="500"/>
                                        <p:tgtEl>
                                          <p:spTgt spid="28"/>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randombar(horizontal)">
                                      <p:cBhvr>
                                        <p:cTn id="72" dur="500"/>
                                        <p:tgtEl>
                                          <p:spTgt spid="7"/>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randombar(horizontal)">
                                      <p:cBhvr>
                                        <p:cTn id="7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1" grpId="0"/>
      <p:bldP spid="32" grpId="0" animBg="1"/>
      <p:bldP spid="34" grpId="0"/>
      <p:bldP spid="35" grpId="0" animBg="1"/>
      <p:bldP spid="36" grpId="0"/>
      <p:bldP spid="37" grpId="0" animBg="1"/>
      <p:bldP spid="21" grpId="0"/>
      <p:bldP spid="22" grpId="0" animBg="1"/>
      <p:bldP spid="23" grpId="0" animBg="1"/>
      <p:bldP spid="28" grpId="0"/>
      <p:bldP spid="3"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Reasons to use </a:t>
            </a:r>
            <a:r>
              <a:rPr lang="en-US" dirty="0"/>
              <a:t>SharePoint hosted apps</a:t>
            </a:r>
          </a:p>
        </p:txBody>
      </p:sp>
      <p:sp>
        <p:nvSpPr>
          <p:cNvPr id="3" name="TextBox 2"/>
          <p:cNvSpPr txBox="1"/>
          <p:nvPr/>
        </p:nvSpPr>
        <p:spPr>
          <a:xfrm>
            <a:off x="5125081" y="4030662"/>
            <a:ext cx="2188676" cy="1015663"/>
          </a:xfrm>
          <a:prstGeom prst="rect">
            <a:avLst/>
          </a:prstGeom>
          <a:noFill/>
        </p:spPr>
        <p:txBody>
          <a:bodyPr wrap="none" rtlCol="0">
            <a:spAutoFit/>
          </a:bodyPr>
          <a:lstStyle/>
          <a:p>
            <a:pPr algn="ctr"/>
            <a:r>
              <a:rPr lang="en-US" sz="2000" dirty="0" smtClean="0">
                <a:solidFill>
                  <a:srgbClr val="012654"/>
                </a:solidFill>
              </a:rPr>
              <a:t>INHERENT </a:t>
            </a:r>
          </a:p>
          <a:p>
            <a:pPr algn="ctr"/>
            <a:r>
              <a:rPr lang="en-US" sz="2000" dirty="0" smtClean="0">
                <a:solidFill>
                  <a:srgbClr val="012654"/>
                </a:solidFill>
              </a:rPr>
              <a:t>MULTI-TENANCY </a:t>
            </a:r>
          </a:p>
          <a:p>
            <a:pPr algn="ctr"/>
            <a:r>
              <a:rPr lang="en-US" sz="2000" dirty="0" smtClean="0">
                <a:solidFill>
                  <a:srgbClr val="012654"/>
                </a:solidFill>
              </a:rPr>
              <a:t>&amp; ISOLATION</a:t>
            </a:r>
          </a:p>
        </p:txBody>
      </p:sp>
      <p:pic>
        <p:nvPicPr>
          <p:cNvPr id="4" name="Picture 5" descr="\\MAGNUM\Projects\Microsoft\Cloud Power FY12\Design\ICONS_PNG\Multi_tenancy.png"/>
          <p:cNvPicPr>
            <a:picLocks noChangeAspect="1" noChangeArrowheads="1"/>
          </p:cNvPicPr>
          <p:nvPr/>
        </p:nvPicPr>
        <p:blipFill>
          <a:blip r:embed="rId3" cstate="print">
            <a:biLevel thresh="25000"/>
          </a:blip>
          <a:srcRect/>
          <a:stretch>
            <a:fillRect/>
          </a:stretch>
        </p:blipFill>
        <p:spPr bwMode="auto">
          <a:xfrm>
            <a:off x="5348045" y="2206604"/>
            <a:ext cx="1828800" cy="1828800"/>
          </a:xfrm>
          <a:prstGeom prst="rect">
            <a:avLst/>
          </a:prstGeom>
          <a:solidFill>
            <a:schemeClr val="accent4"/>
          </a:solidFill>
        </p:spPr>
      </p:pic>
      <p:sp>
        <p:nvSpPr>
          <p:cNvPr id="5" name="TextBox 4"/>
          <p:cNvSpPr txBox="1"/>
          <p:nvPr/>
        </p:nvSpPr>
        <p:spPr>
          <a:xfrm>
            <a:off x="7629996" y="4030662"/>
            <a:ext cx="2109873" cy="707886"/>
          </a:xfrm>
          <a:prstGeom prst="rect">
            <a:avLst/>
          </a:prstGeom>
          <a:noFill/>
        </p:spPr>
        <p:txBody>
          <a:bodyPr wrap="none" rtlCol="0">
            <a:spAutoFit/>
          </a:bodyPr>
          <a:lstStyle>
            <a:defPPr>
              <a:defRPr lang="en-US"/>
            </a:defPPr>
            <a:lvl1pPr algn="ctr">
              <a:defRPr sz="1600">
                <a:solidFill>
                  <a:schemeClr val="tx2"/>
                </a:solidFill>
              </a:defRPr>
            </a:lvl1pPr>
          </a:lstStyle>
          <a:p>
            <a:r>
              <a:rPr lang="en-US" sz="2000" dirty="0" smtClean="0">
                <a:solidFill>
                  <a:srgbClr val="012654"/>
                </a:solidFill>
              </a:rPr>
              <a:t>NO ADDITIONAL</a:t>
            </a:r>
          </a:p>
          <a:p>
            <a:r>
              <a:rPr lang="en-US" sz="2000" dirty="0" smtClean="0">
                <a:solidFill>
                  <a:srgbClr val="012654"/>
                </a:solidFill>
              </a:rPr>
              <a:t>COST</a:t>
            </a:r>
            <a:endParaRPr lang="en-US" sz="2000" dirty="0">
              <a:solidFill>
                <a:srgbClr val="012654"/>
              </a:solidFill>
            </a:endParaRPr>
          </a:p>
        </p:txBody>
      </p:sp>
      <p:pic>
        <p:nvPicPr>
          <p:cNvPr id="6" name="Picture 7" descr="\\MAGNUM\Projects\Microsoft\Cloud Power FY12\Design\ICONS_PNG\Lower_Energy_Costs.png"/>
          <p:cNvPicPr>
            <a:picLocks noChangeAspect="1" noChangeArrowheads="1"/>
          </p:cNvPicPr>
          <p:nvPr/>
        </p:nvPicPr>
        <p:blipFill>
          <a:blip r:embed="rId4" cstate="print">
            <a:biLevel thresh="25000"/>
          </a:blip>
          <a:srcRect/>
          <a:stretch>
            <a:fillRect/>
          </a:stretch>
        </p:blipFill>
        <p:spPr bwMode="auto">
          <a:xfrm>
            <a:off x="7770449" y="2206604"/>
            <a:ext cx="1828800" cy="1828800"/>
          </a:xfrm>
          <a:prstGeom prst="rect">
            <a:avLst/>
          </a:prstGeom>
          <a:solidFill>
            <a:schemeClr val="accent4"/>
          </a:solidFill>
        </p:spPr>
      </p:pic>
      <p:sp>
        <p:nvSpPr>
          <p:cNvPr id="7" name="TextBox 6"/>
          <p:cNvSpPr txBox="1"/>
          <p:nvPr/>
        </p:nvSpPr>
        <p:spPr>
          <a:xfrm>
            <a:off x="9949734" y="4029889"/>
            <a:ext cx="2315056" cy="1015663"/>
          </a:xfrm>
          <a:prstGeom prst="rect">
            <a:avLst/>
          </a:prstGeom>
          <a:noFill/>
        </p:spPr>
        <p:txBody>
          <a:bodyPr wrap="none" rtlCol="0">
            <a:spAutoFit/>
          </a:bodyPr>
          <a:lstStyle/>
          <a:p>
            <a:pPr algn="ctr"/>
            <a:r>
              <a:rPr lang="en-US" sz="2000" dirty="0" smtClean="0">
                <a:solidFill>
                  <a:srgbClr val="012654"/>
                </a:solidFill>
              </a:rPr>
              <a:t>NO NEED FOR </a:t>
            </a:r>
          </a:p>
          <a:p>
            <a:pPr algn="ctr"/>
            <a:r>
              <a:rPr lang="en-US" sz="2000" dirty="0" smtClean="0">
                <a:solidFill>
                  <a:srgbClr val="012654"/>
                </a:solidFill>
              </a:rPr>
              <a:t>ADDITIONAL</a:t>
            </a:r>
          </a:p>
          <a:p>
            <a:pPr algn="ctr"/>
            <a:r>
              <a:rPr lang="en-US" sz="2000" dirty="0" smtClean="0">
                <a:solidFill>
                  <a:srgbClr val="012654"/>
                </a:solidFill>
              </a:rPr>
              <a:t>INFRASTRUCTURE</a:t>
            </a:r>
            <a:endParaRPr lang="en-US" sz="2000" dirty="0">
              <a:solidFill>
                <a:srgbClr val="012654"/>
              </a:solidFill>
            </a:endParaRPr>
          </a:p>
        </p:txBody>
      </p:sp>
      <p:pic>
        <p:nvPicPr>
          <p:cNvPr id="8" name="Picture 2" descr="\\MAGNUM\Projects\Microsoft\Cloud Power FY12\Design\ICONS_PNG\Server.png"/>
          <p:cNvPicPr>
            <a:picLocks noChangeAspect="1" noChangeArrowheads="1"/>
          </p:cNvPicPr>
          <p:nvPr/>
        </p:nvPicPr>
        <p:blipFill>
          <a:blip r:embed="rId5" cstate="print">
            <a:biLevel thresh="25000"/>
          </a:blip>
          <a:srcRect/>
          <a:stretch>
            <a:fillRect/>
          </a:stretch>
        </p:blipFill>
        <p:spPr bwMode="auto">
          <a:xfrm>
            <a:off x="10192854" y="2206604"/>
            <a:ext cx="1828800" cy="1828800"/>
          </a:xfrm>
          <a:prstGeom prst="rect">
            <a:avLst/>
          </a:prstGeom>
          <a:solidFill>
            <a:schemeClr val="accent4"/>
          </a:solidFill>
        </p:spPr>
      </p:pic>
      <p:sp>
        <p:nvSpPr>
          <p:cNvPr id="10" name="TextBox 9"/>
          <p:cNvSpPr txBox="1"/>
          <p:nvPr/>
        </p:nvSpPr>
        <p:spPr>
          <a:xfrm>
            <a:off x="2732848" y="4068843"/>
            <a:ext cx="2261196" cy="707886"/>
          </a:xfrm>
          <a:prstGeom prst="rect">
            <a:avLst/>
          </a:prstGeom>
          <a:noFill/>
        </p:spPr>
        <p:txBody>
          <a:bodyPr wrap="none" rtlCol="0">
            <a:spAutoFit/>
          </a:bodyPr>
          <a:lstStyle/>
          <a:p>
            <a:pPr algn="ctr"/>
            <a:r>
              <a:rPr lang="en-US" sz="2000" dirty="0" smtClean="0">
                <a:solidFill>
                  <a:srgbClr val="012654"/>
                </a:solidFill>
              </a:rPr>
              <a:t>AUTHENTICATION</a:t>
            </a:r>
          </a:p>
          <a:p>
            <a:pPr algn="ctr"/>
            <a:r>
              <a:rPr lang="en-US" sz="2000" dirty="0" smtClean="0">
                <a:solidFill>
                  <a:srgbClr val="012654"/>
                </a:solidFill>
              </a:rPr>
              <a:t> IS AUTOMATIC</a:t>
            </a:r>
          </a:p>
        </p:txBody>
      </p:sp>
      <p:sp>
        <p:nvSpPr>
          <p:cNvPr id="15" name="TextBox 14"/>
          <p:cNvSpPr txBox="1"/>
          <p:nvPr/>
        </p:nvSpPr>
        <p:spPr>
          <a:xfrm>
            <a:off x="419525" y="4030662"/>
            <a:ext cx="1995291" cy="1015663"/>
          </a:xfrm>
          <a:prstGeom prst="rect">
            <a:avLst/>
          </a:prstGeom>
          <a:noFill/>
        </p:spPr>
        <p:txBody>
          <a:bodyPr wrap="none" rtlCol="0">
            <a:spAutoFit/>
          </a:bodyPr>
          <a:lstStyle>
            <a:defPPr>
              <a:defRPr lang="en-US"/>
            </a:defPPr>
            <a:lvl1pPr algn="ctr">
              <a:defRPr sz="1600">
                <a:solidFill>
                  <a:schemeClr val="tx2"/>
                </a:solidFill>
              </a:defRPr>
            </a:lvl1pPr>
          </a:lstStyle>
          <a:p>
            <a:r>
              <a:rPr lang="en-US" sz="2000" dirty="0" smtClean="0">
                <a:solidFill>
                  <a:srgbClr val="012654"/>
                </a:solidFill>
              </a:rPr>
              <a:t>SYMMETRIC</a:t>
            </a:r>
          </a:p>
          <a:p>
            <a:r>
              <a:rPr lang="en-US" sz="2000" dirty="0" smtClean="0">
                <a:solidFill>
                  <a:srgbClr val="012654"/>
                </a:solidFill>
              </a:rPr>
              <a:t> IN OFFICE 365</a:t>
            </a:r>
          </a:p>
          <a:p>
            <a:r>
              <a:rPr lang="en-US" sz="2000" dirty="0" smtClean="0">
                <a:solidFill>
                  <a:srgbClr val="012654"/>
                </a:solidFill>
              </a:rPr>
              <a:t>AND ON-PREM</a:t>
            </a:r>
            <a:endParaRPr lang="en-US" sz="2000" dirty="0">
              <a:solidFill>
                <a:srgbClr val="012654"/>
              </a:solidFill>
            </a:endParaRPr>
          </a:p>
        </p:txBody>
      </p:sp>
      <p:pic>
        <p:nvPicPr>
          <p:cNvPr id="16" name="Picture 8" descr="\\MAGNUM\Projects\Microsoft\Cloud Power FY12\Design\Icons\PNGs\Cross Platform.png"/>
          <p:cNvPicPr>
            <a:picLocks noChangeAspect="1" noChangeArrowheads="1"/>
          </p:cNvPicPr>
          <p:nvPr/>
        </p:nvPicPr>
        <p:blipFill>
          <a:blip r:embed="rId6" cstate="print">
            <a:biLevel thresh="25000"/>
          </a:blip>
          <a:stretch>
            <a:fillRect/>
          </a:stretch>
        </p:blipFill>
        <p:spPr bwMode="auto">
          <a:xfrm>
            <a:off x="2925641" y="2206604"/>
            <a:ext cx="1828800" cy="1828800"/>
          </a:xfrm>
          <a:prstGeom prst="rect">
            <a:avLst/>
          </a:prstGeom>
          <a:solidFill>
            <a:schemeClr val="accent4"/>
          </a:solidFill>
        </p:spPr>
      </p:pic>
      <p:pic>
        <p:nvPicPr>
          <p:cNvPr id="17" name="Picture 8" descr="\\MAGNUM\Projects\Microsoft\Cloud Power FY12\Design\Icons\PNGs\Cross Platform.png"/>
          <p:cNvPicPr>
            <a:picLocks noChangeAspect="1" noChangeArrowheads="1"/>
          </p:cNvPicPr>
          <p:nvPr/>
        </p:nvPicPr>
        <p:blipFill>
          <a:blip r:embed="rId7" cstate="print">
            <a:biLevel thresh="25000"/>
          </a:blip>
          <a:srcRect/>
          <a:stretch>
            <a:fillRect/>
          </a:stretch>
        </p:blipFill>
        <p:spPr bwMode="auto">
          <a:xfrm>
            <a:off x="503237" y="2206604"/>
            <a:ext cx="1828800" cy="1828800"/>
          </a:xfrm>
          <a:prstGeom prst="rect">
            <a:avLst/>
          </a:prstGeom>
          <a:solidFill>
            <a:schemeClr val="accent4"/>
          </a:solidFill>
        </p:spPr>
      </p:pic>
    </p:spTree>
    <p:extLst>
      <p:ext uri="{BB962C8B-B14F-4D97-AF65-F5344CB8AC3E}">
        <p14:creationId xmlns:p14="http://schemas.microsoft.com/office/powerpoint/2010/main" val="23605185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component isolation</a:t>
            </a:r>
            <a:endParaRPr lang="en-US" dirty="0"/>
          </a:p>
        </p:txBody>
      </p:sp>
      <p:sp>
        <p:nvSpPr>
          <p:cNvPr id="3" name="Text Placeholder 2"/>
          <p:cNvSpPr>
            <a:spLocks noGrp="1"/>
          </p:cNvSpPr>
          <p:nvPr>
            <p:ph type="body" sz="quarter" idx="10"/>
          </p:nvPr>
        </p:nvSpPr>
        <p:spPr>
          <a:xfrm>
            <a:off x="274638" y="1212850"/>
            <a:ext cx="11887200" cy="5469190"/>
          </a:xfrm>
        </p:spPr>
        <p:txBody>
          <a:bodyPr/>
          <a:lstStyle/>
          <a:p>
            <a:r>
              <a:rPr lang="en-US" sz="3200" dirty="0" smtClean="0"/>
              <a:t>1 app </a:t>
            </a:r>
            <a:r>
              <a:rPr lang="en-US" sz="3200" dirty="0"/>
              <a:t>installation </a:t>
            </a:r>
            <a:r>
              <a:rPr lang="en-US" sz="3200" dirty="0" smtClean="0"/>
              <a:t>= 1 “app </a:t>
            </a:r>
            <a:r>
              <a:rPr lang="en-US" sz="3200" dirty="0"/>
              <a:t>w</a:t>
            </a:r>
            <a:r>
              <a:rPr lang="en-US" sz="3200" dirty="0" smtClean="0"/>
              <a:t>eb”</a:t>
            </a:r>
          </a:p>
          <a:p>
            <a:pPr lvl="1"/>
            <a:r>
              <a:rPr lang="en-US" sz="1200" dirty="0"/>
              <a:t>	</a:t>
            </a:r>
          </a:p>
          <a:p>
            <a:r>
              <a:rPr lang="en-US" sz="3200" dirty="0"/>
              <a:t>App webs are isolated in their own </a:t>
            </a:r>
            <a:r>
              <a:rPr lang="en-US" sz="3200" dirty="0" smtClean="0"/>
              <a:t>domain:</a:t>
            </a:r>
            <a:endParaRPr lang="en-US" sz="3200" dirty="0"/>
          </a:p>
          <a:p>
            <a:endParaRPr lang="en-US" sz="3200" dirty="0"/>
          </a:p>
          <a:p>
            <a:endParaRPr lang="en-US" sz="3200" dirty="0" smtClean="0"/>
          </a:p>
          <a:p>
            <a:endParaRPr lang="en-US" sz="3200" dirty="0"/>
          </a:p>
          <a:p>
            <a:endParaRPr lang="en-US" sz="3200" dirty="0" smtClean="0"/>
          </a:p>
          <a:p>
            <a:endParaRPr lang="en-US" sz="3200" dirty="0"/>
          </a:p>
          <a:p>
            <a:endParaRPr lang="en-US" sz="3200" dirty="0"/>
          </a:p>
          <a:p>
            <a:endParaRPr lang="en-US" sz="1800" dirty="0" smtClean="0"/>
          </a:p>
          <a:p>
            <a:r>
              <a:rPr lang="en-US" sz="3200" dirty="0" smtClean="0"/>
              <a:t>Leverages </a:t>
            </a:r>
            <a:r>
              <a:rPr lang="en-US" sz="3200" dirty="0"/>
              <a:t>web browser same-origin policy for script </a:t>
            </a:r>
            <a:r>
              <a:rPr lang="en-US" sz="3200" dirty="0" smtClean="0"/>
              <a:t>isolation</a:t>
            </a:r>
            <a:endParaRPr lang="en-US" sz="3200" dirty="0"/>
          </a:p>
        </p:txBody>
      </p:sp>
      <p:sp>
        <p:nvSpPr>
          <p:cNvPr id="5" name="Rectangle 4"/>
          <p:cNvSpPr>
            <a:spLocks noChangeArrowheads="1"/>
          </p:cNvSpPr>
          <p:nvPr/>
        </p:nvSpPr>
        <p:spPr bwMode="auto">
          <a:xfrm>
            <a:off x="731837" y="2793075"/>
            <a:ext cx="1371600" cy="1371600"/>
          </a:xfrm>
          <a:prstGeom prst="rect">
            <a:avLst/>
          </a:prstGeom>
          <a:solidFill>
            <a:schemeClr val="tx2">
              <a:lumMod val="75000"/>
              <a:lumOff val="25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6" name="TextBox 5"/>
          <p:cNvSpPr txBox="1">
            <a:spLocks noChangeArrowheads="1"/>
          </p:cNvSpPr>
          <p:nvPr/>
        </p:nvSpPr>
        <p:spPr bwMode="auto">
          <a:xfrm>
            <a:off x="731838" y="2936390"/>
            <a:ext cx="1371600" cy="1084969"/>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a:solidFill>
                  <a:srgbClr val="FFFFFF"/>
                </a:solidFill>
                <a:latin typeface="Segoe UI Light"/>
              </a:rPr>
              <a:t>Host </a:t>
            </a:r>
            <a:r>
              <a:rPr lang="en-US" sz="3200" b="1" spc="100" dirty="0" smtClean="0">
                <a:solidFill>
                  <a:srgbClr val="FFFFFF"/>
                </a:solidFill>
                <a:latin typeface="Segoe UI Light"/>
              </a:rPr>
              <a:t>web</a:t>
            </a:r>
            <a:endParaRPr lang="en-US" sz="3600" b="1" spc="100" dirty="0">
              <a:solidFill>
                <a:srgbClr val="FFFFFF"/>
              </a:solidFill>
              <a:latin typeface="Segoe UI Light"/>
            </a:endParaRPr>
          </a:p>
        </p:txBody>
      </p:sp>
      <p:sp>
        <p:nvSpPr>
          <p:cNvPr id="7" name="Rectangle 6"/>
          <p:cNvSpPr>
            <a:spLocks noChangeArrowheads="1"/>
          </p:cNvSpPr>
          <p:nvPr/>
        </p:nvSpPr>
        <p:spPr bwMode="auto">
          <a:xfrm>
            <a:off x="2359871" y="4280372"/>
            <a:ext cx="1371600" cy="1371600"/>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TextBox 7"/>
          <p:cNvSpPr txBox="1">
            <a:spLocks noChangeArrowheads="1"/>
          </p:cNvSpPr>
          <p:nvPr/>
        </p:nvSpPr>
        <p:spPr bwMode="auto">
          <a:xfrm>
            <a:off x="2301455" y="4423687"/>
            <a:ext cx="1488431" cy="1084969"/>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a:solidFill>
                  <a:srgbClr val="FFFFFF"/>
                </a:solidFill>
                <a:latin typeface="Segoe UI Light"/>
              </a:rPr>
              <a:t>App </a:t>
            </a:r>
            <a:r>
              <a:rPr lang="en-US" sz="3200" b="1" spc="100" dirty="0" smtClean="0">
                <a:solidFill>
                  <a:srgbClr val="FFFFFF"/>
                </a:solidFill>
                <a:latin typeface="Segoe UI Light"/>
              </a:rPr>
              <a:t>web</a:t>
            </a:r>
            <a:endParaRPr lang="en-US" sz="3600" b="1" spc="100" dirty="0">
              <a:solidFill>
                <a:srgbClr val="FFFFFF"/>
              </a:solidFill>
              <a:latin typeface="Segoe UI Light"/>
            </a:endParaRPr>
          </a:p>
        </p:txBody>
      </p:sp>
      <p:sp>
        <p:nvSpPr>
          <p:cNvPr id="9" name="Straight Connector 8"/>
          <p:cNvSpPr>
            <a:spLocks noChangeShapeType="1"/>
          </p:cNvSpPr>
          <p:nvPr/>
        </p:nvSpPr>
        <p:spPr bwMode="auto">
          <a:xfrm flipV="1">
            <a:off x="1556012" y="4257366"/>
            <a:ext cx="2366" cy="708804"/>
          </a:xfrm>
          <a:prstGeom prst="line">
            <a:avLst/>
          </a:prstGeom>
          <a:ln w="38100">
            <a:solidFill>
              <a:schemeClr val="accent6"/>
            </a:solidFill>
            <a:tailEnd type="oval"/>
          </a:ln>
          <a:extLst/>
        </p:spPr>
        <p:style>
          <a:lnRef idx="1">
            <a:schemeClr val="accent1"/>
          </a:lnRef>
          <a:fillRef idx="0">
            <a:schemeClr val="accent1"/>
          </a:fillRef>
          <a:effectRef idx="0">
            <a:schemeClr val="accent1"/>
          </a:effectRef>
          <a:fontRef idx="minor">
            <a:schemeClr val="tx1"/>
          </a:fontRef>
        </p:style>
        <p:txBody>
          <a:bodyPr anchor="ctr"/>
          <a:lstStyle/>
          <a:p>
            <a:endParaRPr lang="en-US" sz="2203">
              <a:solidFill>
                <a:srgbClr val="FFFFFF"/>
              </a:solidFill>
              <a:latin typeface="Segoe UI Light"/>
            </a:endParaRPr>
          </a:p>
        </p:txBody>
      </p:sp>
      <p:sp>
        <p:nvSpPr>
          <p:cNvPr id="10" name="Straight Connector 9"/>
          <p:cNvSpPr>
            <a:spLocks noChangeShapeType="1"/>
          </p:cNvSpPr>
          <p:nvPr/>
        </p:nvSpPr>
        <p:spPr bwMode="auto">
          <a:xfrm>
            <a:off x="1558376" y="4966171"/>
            <a:ext cx="649092" cy="0"/>
          </a:xfrm>
          <a:prstGeom prst="line">
            <a:avLst/>
          </a:prstGeom>
          <a:ln w="38100">
            <a:solidFill>
              <a:schemeClr val="accent6"/>
            </a:solidFill>
            <a:tailEnd type="oval"/>
          </a:ln>
          <a:extLst/>
        </p:spPr>
        <p:style>
          <a:lnRef idx="1">
            <a:schemeClr val="accent1"/>
          </a:lnRef>
          <a:fillRef idx="0">
            <a:schemeClr val="accent1"/>
          </a:fillRef>
          <a:effectRef idx="0">
            <a:schemeClr val="accent1"/>
          </a:effectRef>
          <a:fontRef idx="minor">
            <a:schemeClr val="tx1"/>
          </a:fontRef>
        </p:style>
        <p:txBody>
          <a:bodyPr anchor="ctr"/>
          <a:lstStyle/>
          <a:p>
            <a:endParaRPr lang="en-US" sz="2203">
              <a:solidFill>
                <a:srgbClr val="FFFFFF"/>
              </a:solidFill>
              <a:latin typeface="Segoe UI Light"/>
            </a:endParaRPr>
          </a:p>
        </p:txBody>
      </p:sp>
      <p:sp>
        <p:nvSpPr>
          <p:cNvPr id="12" name="TextBox 11"/>
          <p:cNvSpPr txBox="1">
            <a:spLocks noChangeArrowheads="1"/>
          </p:cNvSpPr>
          <p:nvPr/>
        </p:nvSpPr>
        <p:spPr bwMode="auto">
          <a:xfrm>
            <a:off x="2103437" y="3228777"/>
            <a:ext cx="6311859" cy="500193"/>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600" b="1" spc="100" dirty="0">
                <a:solidFill>
                  <a:srgbClr val="505050"/>
                </a:solidFill>
                <a:latin typeface="Segoe UI Light"/>
              </a:rPr>
              <a:t>https://contoso.sharepoint.com/site/</a:t>
            </a:r>
          </a:p>
        </p:txBody>
      </p:sp>
      <p:sp>
        <p:nvSpPr>
          <p:cNvPr id="13" name="TextBox 12"/>
          <p:cNvSpPr txBox="1">
            <a:spLocks noChangeArrowheads="1"/>
          </p:cNvSpPr>
          <p:nvPr/>
        </p:nvSpPr>
        <p:spPr bwMode="auto">
          <a:xfrm>
            <a:off x="3781541" y="4716073"/>
            <a:ext cx="8330227" cy="500193"/>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600" b="1" spc="100" dirty="0">
                <a:solidFill>
                  <a:srgbClr val="505050"/>
                </a:solidFill>
                <a:latin typeface="Segoe UI Light"/>
              </a:rPr>
              <a:t>https://contoso-appUID.sharepoint.com/site/app/</a:t>
            </a:r>
          </a:p>
        </p:txBody>
      </p:sp>
    </p:spTree>
    <p:extLst>
      <p:ext uri="{BB962C8B-B14F-4D97-AF65-F5344CB8AC3E}">
        <p14:creationId xmlns:p14="http://schemas.microsoft.com/office/powerpoint/2010/main" val="297970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6|17.7|16.7|14.9"/>
</p:tagLst>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Dev" id="{88C8FDD9-332E-4D6E-9CE3-B16C5BB3398D}" vid="{651E2425-90D2-404B-8E86-5F37B73F4627}"/>
    </a:ext>
  </a:extLst>
</a:theme>
</file>

<file path=ppt/theme/theme4.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Dev" id="{88C8FDD9-332E-4D6E-9CE3-B16C5BB3398D}" vid="{81A25B07-86B0-40F2-9763-083FC3E865A5}"/>
    </a:ext>
  </a:ext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Yina Arenas</External_x0020_Speaker>
    <Session_x0020_Code xmlns="2295e2e7-0eeb-498e-8716-217bb2ee6ee3">SPC010</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Yina Arenas</Speaker>
    <AverageRating xmlns="http://schemas.microsoft.com/sharepoint/v3" xsi:nil="true"/>
  </documentManagement>
</p:properties>
</file>

<file path=customXml/itemProps1.xml><?xml version="1.0" encoding="utf-8"?>
<ds:datastoreItem xmlns:ds="http://schemas.openxmlformats.org/officeDocument/2006/customXml" ds:itemID="{3B71D4E1-3103-404B-BE59-376659272C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230e9df3-be65-4c73-a93b-d1236ebd677e"/>
    <ds:schemaRef ds:uri="http://purl.org/dc/elements/1.1/"/>
    <ds:schemaRef ds:uri="http://schemas.microsoft.com/sharepoint/v3"/>
    <ds:schemaRef ds:uri="032d541b-1b4e-4d91-93c7-b10533c52f73"/>
    <ds:schemaRef ds:uri="http://schemas.microsoft.com/office/2006/documentManagement/types"/>
    <ds:schemaRef ds:uri="http://purl.org/dc/terms/"/>
    <ds:schemaRef ds:uri="http://purl.org/dc/dcmitype/"/>
    <ds:schemaRef ds:uri="http://schemas.openxmlformats.org/package/2006/metadata/core-properti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17041</TotalTime>
  <Words>3883</Words>
  <Application>Microsoft Office PowerPoint</Application>
  <PresentationFormat>Custom</PresentationFormat>
  <Paragraphs>363</Paragraphs>
  <Slides>31</Slides>
  <Notes>27</Notes>
  <HiddenSlides>0</HiddenSlides>
  <MMClips>0</MMClips>
  <ScaleCrop>false</ScaleCrop>
  <HeadingPairs>
    <vt:vector size="4" baseType="variant">
      <vt:variant>
        <vt:lpstr>Theme</vt:lpstr>
      </vt:variant>
      <vt:variant>
        <vt:i4>5</vt:i4>
      </vt:variant>
      <vt:variant>
        <vt:lpstr>Slide Titles</vt:lpstr>
      </vt:variant>
      <vt:variant>
        <vt:i4>31</vt:i4>
      </vt:variant>
    </vt:vector>
  </HeadingPairs>
  <TitlesOfParts>
    <vt:vector size="36" baseType="lpstr">
      <vt:lpstr>5-30072_SPC2012_Developer_Template_16x9</vt:lpstr>
      <vt:lpstr>5-30072_SPC2012_Developer_Template_16x9_Light</vt:lpstr>
      <vt:lpstr>1_5-30072_SPC2012_Developer_Template_16x9</vt:lpstr>
      <vt:lpstr>1_5-30072_SPC2012_Developer_Template_16x9_Light</vt:lpstr>
      <vt:lpstr>5-30072_SPC2012_Business_Template_16x9_Light</vt:lpstr>
      <vt:lpstr>PowerPoint Presentation</vt:lpstr>
      <vt:lpstr>SharePoint hosted apps  </vt:lpstr>
      <vt:lpstr>Agenda</vt:lpstr>
      <vt:lpstr>Agenda</vt:lpstr>
      <vt:lpstr>Apps for SharePoint</vt:lpstr>
      <vt:lpstr>The new cloud app model</vt:lpstr>
      <vt:lpstr>App Hosting</vt:lpstr>
      <vt:lpstr>Reasons to use SharePoint hosted apps</vt:lpstr>
      <vt:lpstr>SharePoint component isolation</vt:lpstr>
      <vt:lpstr>Available app web components</vt:lpstr>
      <vt:lpstr>Demo</vt:lpstr>
      <vt:lpstr>Agenda</vt:lpstr>
      <vt:lpstr>Storing data</vt:lpstr>
      <vt:lpstr>Access to external data</vt:lpstr>
      <vt:lpstr>Demo</vt:lpstr>
      <vt:lpstr>Agenda</vt:lpstr>
      <vt:lpstr>JSOM &amp; REST</vt:lpstr>
      <vt:lpstr>Client context and cross site calls</vt:lpstr>
      <vt:lpstr>Business Logic</vt:lpstr>
      <vt:lpstr>Demo</vt:lpstr>
      <vt:lpstr>Agenda</vt:lpstr>
      <vt:lpstr>User Experience</vt:lpstr>
      <vt:lpstr>App Web Template</vt:lpstr>
      <vt:lpstr>App Web Custom Actions</vt:lpstr>
      <vt:lpstr>Demo</vt:lpstr>
      <vt:lpstr>PowerPoint Presentation</vt:lpstr>
      <vt:lpstr>Thank you!  Remember to fill out evaluations in MySPC </vt:lpstr>
      <vt:lpstr>Other talks of interest</vt:lpstr>
      <vt:lpstr>Accelerating Your App</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hosted apps</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928</cp:revision>
  <dcterms:created xsi:type="dcterms:W3CDTF">2012-05-22T07:38:31Z</dcterms:created>
  <dcterms:modified xsi:type="dcterms:W3CDTF">2012-12-07T00:20:20Z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