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sdx" ContentType="application/vnd.ms-visio.drawing"/>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4.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0" r:id="rId7"/>
    <p:sldMasterId id="2147484242" r:id="rId8"/>
  </p:sldMasterIdLst>
  <p:notesMasterIdLst>
    <p:notesMasterId r:id="rId38"/>
  </p:notesMasterIdLst>
  <p:handoutMasterIdLst>
    <p:handoutMasterId r:id="rId39"/>
  </p:handoutMasterIdLst>
  <p:sldIdLst>
    <p:sldId id="1116" r:id="rId9"/>
    <p:sldId id="1090" r:id="rId10"/>
    <p:sldId id="1091" r:id="rId11"/>
    <p:sldId id="1092" r:id="rId12"/>
    <p:sldId id="1093" r:id="rId13"/>
    <p:sldId id="1094" r:id="rId14"/>
    <p:sldId id="1095" r:id="rId15"/>
    <p:sldId id="1096" r:id="rId16"/>
    <p:sldId id="1097" r:id="rId17"/>
    <p:sldId id="1098" r:id="rId18"/>
    <p:sldId id="1099" r:id="rId19"/>
    <p:sldId id="1100" r:id="rId20"/>
    <p:sldId id="1101" r:id="rId21"/>
    <p:sldId id="1102" r:id="rId22"/>
    <p:sldId id="1103" r:id="rId23"/>
    <p:sldId id="1104" r:id="rId24"/>
    <p:sldId id="1105" r:id="rId25"/>
    <p:sldId id="1106" r:id="rId26"/>
    <p:sldId id="1107" r:id="rId27"/>
    <p:sldId id="1108" r:id="rId28"/>
    <p:sldId id="1109" r:id="rId29"/>
    <p:sldId id="1110" r:id="rId30"/>
    <p:sldId id="1111" r:id="rId31"/>
    <p:sldId id="1112" r:id="rId32"/>
    <p:sldId id="1113" r:id="rId33"/>
    <p:sldId id="1114" r:id="rId34"/>
    <p:sldId id="1115" r:id="rId35"/>
    <p:sldId id="1117" r:id="rId36"/>
    <p:sldId id="1076" r:id="rId37"/>
  </p:sldIdLst>
  <p:sldSz cx="12436475" cy="6994525"/>
  <p:notesSz cx="6858000" cy="9144000"/>
  <p:defaultTextStyle>
    <a:defPPr>
      <a:defRPr lang="en-US"/>
    </a:defPPr>
    <a:lvl1pPr marL="0" algn="l" defTabSz="932654" rtl="0" eaLnBrk="1" latinLnBrk="0" hangingPunct="1">
      <a:defRPr sz="1800" kern="1200">
        <a:solidFill>
          <a:schemeClr val="tx1"/>
        </a:solidFill>
        <a:latin typeface="+mn-lt"/>
        <a:ea typeface="+mn-ea"/>
        <a:cs typeface="+mn-cs"/>
      </a:defRPr>
    </a:lvl1pPr>
    <a:lvl2pPr marL="466327" algn="l" defTabSz="932654" rtl="0" eaLnBrk="1" latinLnBrk="0" hangingPunct="1">
      <a:defRPr sz="1800" kern="1200">
        <a:solidFill>
          <a:schemeClr val="tx1"/>
        </a:solidFill>
        <a:latin typeface="+mn-lt"/>
        <a:ea typeface="+mn-ea"/>
        <a:cs typeface="+mn-cs"/>
      </a:defRPr>
    </a:lvl2pPr>
    <a:lvl3pPr marL="932654" algn="l" defTabSz="932654" rtl="0" eaLnBrk="1" latinLnBrk="0" hangingPunct="1">
      <a:defRPr sz="1800" kern="1200">
        <a:solidFill>
          <a:schemeClr val="tx1"/>
        </a:solidFill>
        <a:latin typeface="+mn-lt"/>
        <a:ea typeface="+mn-ea"/>
        <a:cs typeface="+mn-cs"/>
      </a:defRPr>
    </a:lvl3pPr>
    <a:lvl4pPr marL="1398981" algn="l" defTabSz="932654" rtl="0" eaLnBrk="1" latinLnBrk="0" hangingPunct="1">
      <a:defRPr sz="1800" kern="1200">
        <a:solidFill>
          <a:schemeClr val="tx1"/>
        </a:solidFill>
        <a:latin typeface="+mn-lt"/>
        <a:ea typeface="+mn-ea"/>
        <a:cs typeface="+mn-cs"/>
      </a:defRPr>
    </a:lvl4pPr>
    <a:lvl5pPr marL="1865309" algn="l" defTabSz="932654" rtl="0" eaLnBrk="1" latinLnBrk="0" hangingPunct="1">
      <a:defRPr sz="1800" kern="1200">
        <a:solidFill>
          <a:schemeClr val="tx1"/>
        </a:solidFill>
        <a:latin typeface="+mn-lt"/>
        <a:ea typeface="+mn-ea"/>
        <a:cs typeface="+mn-cs"/>
      </a:defRPr>
    </a:lvl5pPr>
    <a:lvl6pPr marL="2331636" algn="l" defTabSz="932654" rtl="0" eaLnBrk="1" latinLnBrk="0" hangingPunct="1">
      <a:defRPr sz="1800" kern="1200">
        <a:solidFill>
          <a:schemeClr val="tx1"/>
        </a:solidFill>
        <a:latin typeface="+mn-lt"/>
        <a:ea typeface="+mn-ea"/>
        <a:cs typeface="+mn-cs"/>
      </a:defRPr>
    </a:lvl6pPr>
    <a:lvl7pPr marL="2797963" algn="l" defTabSz="932654" rtl="0" eaLnBrk="1" latinLnBrk="0" hangingPunct="1">
      <a:defRPr sz="1800" kern="1200">
        <a:solidFill>
          <a:schemeClr val="tx1"/>
        </a:solidFill>
        <a:latin typeface="+mn-lt"/>
        <a:ea typeface="+mn-ea"/>
        <a:cs typeface="+mn-cs"/>
      </a:defRPr>
    </a:lvl7pPr>
    <a:lvl8pPr marL="3264290" algn="l" defTabSz="932654" rtl="0" eaLnBrk="1" latinLnBrk="0" hangingPunct="1">
      <a:defRPr sz="1800" kern="1200">
        <a:solidFill>
          <a:schemeClr val="tx1"/>
        </a:solidFill>
        <a:latin typeface="+mn-lt"/>
        <a:ea typeface="+mn-ea"/>
        <a:cs typeface="+mn-cs"/>
      </a:defRPr>
    </a:lvl8pPr>
    <a:lvl9pPr marL="3730618" algn="l" defTabSz="932654"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IT-Pro-Template" id="{6DD5C800-9A2C-4823-B056-4AFFC9A97500}">
          <p14:sldIdLst>
            <p14:sldId id="1116"/>
            <p14:sldId id="1090"/>
            <p14:sldId id="1091"/>
            <p14:sldId id="1092"/>
            <p14:sldId id="1093"/>
            <p14:sldId id="1094"/>
            <p14:sldId id="1095"/>
            <p14:sldId id="1096"/>
            <p14:sldId id="1097"/>
            <p14:sldId id="1098"/>
            <p14:sldId id="1099"/>
            <p14:sldId id="1100"/>
            <p14:sldId id="1101"/>
            <p14:sldId id="1102"/>
            <p14:sldId id="1103"/>
            <p14:sldId id="1104"/>
            <p14:sldId id="1105"/>
            <p14:sldId id="1106"/>
            <p14:sldId id="1107"/>
            <p14:sldId id="1108"/>
            <p14:sldId id="1109"/>
            <p14:sldId id="1110"/>
            <p14:sldId id="1111"/>
            <p14:sldId id="1112"/>
            <p14:sldId id="1113"/>
            <p14:sldId id="1114"/>
            <p14:sldId id="1115"/>
            <p14:sldId id="1117"/>
            <p14:sldId id="1076"/>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046" autoAdjust="0"/>
    <p:restoredTop sz="95238" autoAdjust="0"/>
  </p:normalViewPr>
  <p:slideViewPr>
    <p:cSldViewPr>
      <p:cViewPr varScale="1">
        <p:scale>
          <a:sx n="65" d="100"/>
          <a:sy n="65" d="100"/>
        </p:scale>
        <p:origin x="-1176"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E554E7-93C2-435C-8104-370ECE49E7E9}"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3EF70887-0A13-4800-923C-B6376DE293AA}">
      <dgm:prSet phldrT="[Text]"/>
      <dgm:spPr>
        <a:ln>
          <a:noFill/>
        </a:ln>
      </dgm:spPr>
      <dgm:t>
        <a:bodyPr/>
        <a:lstStyle/>
        <a:p>
          <a:r>
            <a:rPr lang="en-US" dirty="0" smtClean="0">
              <a:latin typeface="Segoe UI" panose="020B0502040204020203" pitchFamily="34" charset="0"/>
              <a:cs typeface="Segoe UI" panose="020B0502040204020203" pitchFamily="34" charset="0"/>
            </a:rPr>
            <a:t>Philosophical changes in 2013</a:t>
          </a:r>
          <a:endParaRPr lang="en-US" dirty="0"/>
        </a:p>
      </dgm:t>
    </dgm:pt>
    <dgm:pt modelId="{DAA57AC4-A0B9-4C89-A71B-9B186F972B28}" type="parTrans" cxnId="{76E13E50-4A3F-443C-B3A4-029B201C61C1}">
      <dgm:prSet/>
      <dgm:spPr/>
      <dgm:t>
        <a:bodyPr/>
        <a:lstStyle/>
        <a:p>
          <a:endParaRPr lang="en-US"/>
        </a:p>
      </dgm:t>
    </dgm:pt>
    <dgm:pt modelId="{7365A657-740F-4A7A-BAB3-0A8C237F2C70}" type="sibTrans" cxnId="{76E13E50-4A3F-443C-B3A4-029B201C61C1}">
      <dgm:prSet/>
      <dgm:spPr/>
      <dgm:t>
        <a:bodyPr/>
        <a:lstStyle/>
        <a:p>
          <a:endParaRPr lang="en-US"/>
        </a:p>
      </dgm:t>
    </dgm:pt>
    <dgm:pt modelId="{AF598FC9-A694-4119-AC7E-7E8C50A74FFB}">
      <dgm:prSet phldrT="[Text]"/>
      <dgm:spPr>
        <a:ln>
          <a:noFill/>
        </a:ln>
      </dgm:spPr>
      <dgm:t>
        <a:bodyPr/>
        <a:lstStyle/>
        <a:p>
          <a:r>
            <a:rPr lang="en-US" dirty="0" smtClean="0">
              <a:latin typeface="Segoe UI" panose="020B0502040204020203" pitchFamily="34" charset="0"/>
              <a:cs typeface="Segoe UI" panose="020B0502040204020203" pitchFamily="34" charset="0"/>
            </a:rPr>
            <a:t>What’s new in Excel and Excel Services?</a:t>
          </a:r>
          <a:endParaRPr lang="en-US" dirty="0"/>
        </a:p>
      </dgm:t>
    </dgm:pt>
    <dgm:pt modelId="{EDF4632D-2574-493C-91AA-F618B5363EAF}" type="parTrans" cxnId="{42A8CDD1-3239-46E0-B3C9-0EFC63509AF2}">
      <dgm:prSet/>
      <dgm:spPr/>
      <dgm:t>
        <a:bodyPr/>
        <a:lstStyle/>
        <a:p>
          <a:endParaRPr lang="en-US"/>
        </a:p>
      </dgm:t>
    </dgm:pt>
    <dgm:pt modelId="{51994354-F837-428F-83AB-2D23BAEF56DD}" type="sibTrans" cxnId="{42A8CDD1-3239-46E0-B3C9-0EFC63509AF2}">
      <dgm:prSet/>
      <dgm:spPr/>
      <dgm:t>
        <a:bodyPr/>
        <a:lstStyle/>
        <a:p>
          <a:endParaRPr lang="en-US"/>
        </a:p>
      </dgm:t>
    </dgm:pt>
    <dgm:pt modelId="{C1B898AF-5B4C-4279-AEAE-EB6706C55B01}">
      <dgm:prSet phldrT="[Text]"/>
      <dgm:spPr>
        <a:ln>
          <a:noFill/>
        </a:ln>
      </dgm:spPr>
      <dgm:t>
        <a:bodyPr/>
        <a:lstStyle/>
        <a:p>
          <a:r>
            <a:rPr lang="en-US" dirty="0" smtClean="0">
              <a:latin typeface="Segoe UI" panose="020B0502040204020203" pitchFamily="34" charset="0"/>
              <a:cs typeface="Segoe UI" panose="020B0502040204020203" pitchFamily="34" charset="0"/>
            </a:rPr>
            <a:t>What’s new in PerformancePoint?</a:t>
          </a:r>
          <a:endParaRPr lang="en-US" dirty="0"/>
        </a:p>
      </dgm:t>
    </dgm:pt>
    <dgm:pt modelId="{A456FCB7-4532-4F60-85CA-9EA03E40669C}" type="parTrans" cxnId="{5B66EE22-76A0-4A27-8419-C6F57B24574F}">
      <dgm:prSet/>
      <dgm:spPr/>
      <dgm:t>
        <a:bodyPr/>
        <a:lstStyle/>
        <a:p>
          <a:endParaRPr lang="en-US"/>
        </a:p>
      </dgm:t>
    </dgm:pt>
    <dgm:pt modelId="{CE24D476-84C6-4FA1-B983-16BDACE1D306}" type="sibTrans" cxnId="{5B66EE22-76A0-4A27-8419-C6F57B24574F}">
      <dgm:prSet/>
      <dgm:spPr/>
      <dgm:t>
        <a:bodyPr/>
        <a:lstStyle/>
        <a:p>
          <a:endParaRPr lang="en-US"/>
        </a:p>
      </dgm:t>
    </dgm:pt>
    <dgm:pt modelId="{340BEF40-EE07-4606-AAF1-A939969A58AC}">
      <dgm:prSet phldrT="[Text]"/>
      <dgm:spPr>
        <a:ln>
          <a:noFill/>
        </a:ln>
      </dgm:spPr>
      <dgm:t>
        <a:bodyPr/>
        <a:lstStyle/>
        <a:p>
          <a:r>
            <a:rPr lang="en-US" dirty="0" smtClean="0">
              <a:latin typeface="Segoe UI" panose="020B0502040204020203" pitchFamily="34" charset="0"/>
              <a:cs typeface="Segoe UI" panose="020B0502040204020203" pitchFamily="34" charset="0"/>
            </a:rPr>
            <a:t>Apps for Office</a:t>
          </a:r>
          <a:endParaRPr lang="en-US" dirty="0"/>
        </a:p>
      </dgm:t>
    </dgm:pt>
    <dgm:pt modelId="{10333259-F5BD-423C-B958-E0B50CA58AEC}" type="parTrans" cxnId="{B8970E0A-7FFA-4BC8-8EFE-EAAC8C1F568B}">
      <dgm:prSet/>
      <dgm:spPr/>
      <dgm:t>
        <a:bodyPr/>
        <a:lstStyle/>
        <a:p>
          <a:endParaRPr lang="en-US"/>
        </a:p>
      </dgm:t>
    </dgm:pt>
    <dgm:pt modelId="{4F5D89F8-3634-4102-AD08-5E37CFD7C484}" type="sibTrans" cxnId="{B8970E0A-7FFA-4BC8-8EFE-EAAC8C1F568B}">
      <dgm:prSet/>
      <dgm:spPr/>
      <dgm:t>
        <a:bodyPr/>
        <a:lstStyle/>
        <a:p>
          <a:endParaRPr lang="en-US"/>
        </a:p>
      </dgm:t>
    </dgm:pt>
    <dgm:pt modelId="{BE6DF121-964A-43F4-B4C7-04F15448242E}" type="pres">
      <dgm:prSet presAssocID="{33E554E7-93C2-435C-8104-370ECE49E7E9}" presName="diagram" presStyleCnt="0">
        <dgm:presLayoutVars>
          <dgm:dir/>
          <dgm:resizeHandles val="exact"/>
        </dgm:presLayoutVars>
      </dgm:prSet>
      <dgm:spPr/>
      <dgm:t>
        <a:bodyPr/>
        <a:lstStyle/>
        <a:p>
          <a:endParaRPr lang="en-US"/>
        </a:p>
      </dgm:t>
    </dgm:pt>
    <dgm:pt modelId="{035E0E57-5DCF-4E5D-9668-061482A67A04}" type="pres">
      <dgm:prSet presAssocID="{3EF70887-0A13-4800-923C-B6376DE293AA}" presName="node" presStyleLbl="node1" presStyleIdx="0" presStyleCnt="4" custLinFactNeighborX="7389" custLinFactNeighborY="0">
        <dgm:presLayoutVars>
          <dgm:bulletEnabled val="1"/>
        </dgm:presLayoutVars>
      </dgm:prSet>
      <dgm:spPr/>
      <dgm:t>
        <a:bodyPr/>
        <a:lstStyle/>
        <a:p>
          <a:endParaRPr lang="en-US"/>
        </a:p>
      </dgm:t>
    </dgm:pt>
    <dgm:pt modelId="{32BCB16F-05B0-428A-9D29-7B13E80ECC98}" type="pres">
      <dgm:prSet presAssocID="{7365A657-740F-4A7A-BAB3-0A8C237F2C70}" presName="sibTrans" presStyleCnt="0"/>
      <dgm:spPr/>
    </dgm:pt>
    <dgm:pt modelId="{67261F0B-4C08-4718-A760-79792CB2D995}" type="pres">
      <dgm:prSet presAssocID="{AF598FC9-A694-4119-AC7E-7E8C50A74FFB}" presName="node" presStyleLbl="node1" presStyleIdx="1" presStyleCnt="4">
        <dgm:presLayoutVars>
          <dgm:bulletEnabled val="1"/>
        </dgm:presLayoutVars>
      </dgm:prSet>
      <dgm:spPr/>
      <dgm:t>
        <a:bodyPr/>
        <a:lstStyle/>
        <a:p>
          <a:endParaRPr lang="en-US"/>
        </a:p>
      </dgm:t>
    </dgm:pt>
    <dgm:pt modelId="{C4C6A381-E25F-46A6-8E66-FCC74370ED90}" type="pres">
      <dgm:prSet presAssocID="{51994354-F837-428F-83AB-2D23BAEF56DD}" presName="sibTrans" presStyleCnt="0"/>
      <dgm:spPr/>
    </dgm:pt>
    <dgm:pt modelId="{E0935639-583B-4DB0-A2FB-C45EF5882BEC}" type="pres">
      <dgm:prSet presAssocID="{340BEF40-EE07-4606-AAF1-A939969A58AC}" presName="node" presStyleLbl="node1" presStyleIdx="2" presStyleCnt="4" custLinFactNeighborX="-7392">
        <dgm:presLayoutVars>
          <dgm:bulletEnabled val="1"/>
        </dgm:presLayoutVars>
      </dgm:prSet>
      <dgm:spPr/>
      <dgm:t>
        <a:bodyPr/>
        <a:lstStyle/>
        <a:p>
          <a:endParaRPr lang="en-US"/>
        </a:p>
      </dgm:t>
    </dgm:pt>
    <dgm:pt modelId="{B4585C7F-7D62-4517-88E5-E93D688637EF}" type="pres">
      <dgm:prSet presAssocID="{4F5D89F8-3634-4102-AD08-5E37CFD7C484}" presName="sibTrans" presStyleCnt="0"/>
      <dgm:spPr/>
    </dgm:pt>
    <dgm:pt modelId="{C8CCE27A-71CE-4427-BCD5-B3D16E6F1399}" type="pres">
      <dgm:prSet presAssocID="{C1B898AF-5B4C-4279-AEAE-EB6706C55B01}" presName="node" presStyleLbl="node1" presStyleIdx="3" presStyleCnt="4" custLinFactNeighborX="-14322">
        <dgm:presLayoutVars>
          <dgm:bulletEnabled val="1"/>
        </dgm:presLayoutVars>
      </dgm:prSet>
      <dgm:spPr/>
      <dgm:t>
        <a:bodyPr/>
        <a:lstStyle/>
        <a:p>
          <a:endParaRPr lang="en-US"/>
        </a:p>
      </dgm:t>
    </dgm:pt>
  </dgm:ptLst>
  <dgm:cxnLst>
    <dgm:cxn modelId="{5B66EE22-76A0-4A27-8419-C6F57B24574F}" srcId="{33E554E7-93C2-435C-8104-370ECE49E7E9}" destId="{C1B898AF-5B4C-4279-AEAE-EB6706C55B01}" srcOrd="3" destOrd="0" parTransId="{A456FCB7-4532-4F60-85CA-9EA03E40669C}" sibTransId="{CE24D476-84C6-4FA1-B983-16BDACE1D306}"/>
    <dgm:cxn modelId="{B8970E0A-7FFA-4BC8-8EFE-EAAC8C1F568B}" srcId="{33E554E7-93C2-435C-8104-370ECE49E7E9}" destId="{340BEF40-EE07-4606-AAF1-A939969A58AC}" srcOrd="2" destOrd="0" parTransId="{10333259-F5BD-423C-B958-E0B50CA58AEC}" sibTransId="{4F5D89F8-3634-4102-AD08-5E37CFD7C484}"/>
    <dgm:cxn modelId="{15361D1C-527C-4BE6-BDFC-0F8190996B46}" type="presOf" srcId="{AF598FC9-A694-4119-AC7E-7E8C50A74FFB}" destId="{67261F0B-4C08-4718-A760-79792CB2D995}" srcOrd="0" destOrd="0" presId="urn:microsoft.com/office/officeart/2005/8/layout/default"/>
    <dgm:cxn modelId="{42A8CDD1-3239-46E0-B3C9-0EFC63509AF2}" srcId="{33E554E7-93C2-435C-8104-370ECE49E7E9}" destId="{AF598FC9-A694-4119-AC7E-7E8C50A74FFB}" srcOrd="1" destOrd="0" parTransId="{EDF4632D-2574-493C-91AA-F618B5363EAF}" sibTransId="{51994354-F837-428F-83AB-2D23BAEF56DD}"/>
    <dgm:cxn modelId="{5879D7FB-8E79-4F50-84D4-DC5A452FD3C7}" type="presOf" srcId="{340BEF40-EE07-4606-AAF1-A939969A58AC}" destId="{E0935639-583B-4DB0-A2FB-C45EF5882BEC}" srcOrd="0" destOrd="0" presId="urn:microsoft.com/office/officeart/2005/8/layout/default"/>
    <dgm:cxn modelId="{15060187-9828-44ED-9065-74A585F37827}" type="presOf" srcId="{C1B898AF-5B4C-4279-AEAE-EB6706C55B01}" destId="{C8CCE27A-71CE-4427-BCD5-B3D16E6F1399}" srcOrd="0" destOrd="0" presId="urn:microsoft.com/office/officeart/2005/8/layout/default"/>
    <dgm:cxn modelId="{8B82B357-4EC2-4BFA-87F6-8C38D6C56EB7}" type="presOf" srcId="{33E554E7-93C2-435C-8104-370ECE49E7E9}" destId="{BE6DF121-964A-43F4-B4C7-04F15448242E}" srcOrd="0" destOrd="0" presId="urn:microsoft.com/office/officeart/2005/8/layout/default"/>
    <dgm:cxn modelId="{76E13E50-4A3F-443C-B3A4-029B201C61C1}" srcId="{33E554E7-93C2-435C-8104-370ECE49E7E9}" destId="{3EF70887-0A13-4800-923C-B6376DE293AA}" srcOrd="0" destOrd="0" parTransId="{DAA57AC4-A0B9-4C89-A71B-9B186F972B28}" sibTransId="{7365A657-740F-4A7A-BAB3-0A8C237F2C70}"/>
    <dgm:cxn modelId="{04CCA236-3C2B-4A33-A602-D7475C0B8821}" type="presOf" srcId="{3EF70887-0A13-4800-923C-B6376DE293AA}" destId="{035E0E57-5DCF-4E5D-9668-061482A67A04}" srcOrd="0" destOrd="0" presId="urn:microsoft.com/office/officeart/2005/8/layout/default"/>
    <dgm:cxn modelId="{4068092D-018B-4BFC-93CB-3D2C0DD3A449}" type="presParOf" srcId="{BE6DF121-964A-43F4-B4C7-04F15448242E}" destId="{035E0E57-5DCF-4E5D-9668-061482A67A04}" srcOrd="0" destOrd="0" presId="urn:microsoft.com/office/officeart/2005/8/layout/default"/>
    <dgm:cxn modelId="{B0452D51-8163-47ED-8A70-0BA07B726C9B}" type="presParOf" srcId="{BE6DF121-964A-43F4-B4C7-04F15448242E}" destId="{32BCB16F-05B0-428A-9D29-7B13E80ECC98}" srcOrd="1" destOrd="0" presId="urn:microsoft.com/office/officeart/2005/8/layout/default"/>
    <dgm:cxn modelId="{075C3B0F-AE0D-4851-9286-A348299993B3}" type="presParOf" srcId="{BE6DF121-964A-43F4-B4C7-04F15448242E}" destId="{67261F0B-4C08-4718-A760-79792CB2D995}" srcOrd="2" destOrd="0" presId="urn:microsoft.com/office/officeart/2005/8/layout/default"/>
    <dgm:cxn modelId="{2E67FA63-7B0E-48B9-9FCF-F1F2A000D2CE}" type="presParOf" srcId="{BE6DF121-964A-43F4-B4C7-04F15448242E}" destId="{C4C6A381-E25F-46A6-8E66-FCC74370ED90}" srcOrd="3" destOrd="0" presId="urn:microsoft.com/office/officeart/2005/8/layout/default"/>
    <dgm:cxn modelId="{65900626-9A5C-4437-B61F-F6EAD4CDCE3D}" type="presParOf" srcId="{BE6DF121-964A-43F4-B4C7-04F15448242E}" destId="{E0935639-583B-4DB0-A2FB-C45EF5882BEC}" srcOrd="4" destOrd="0" presId="urn:microsoft.com/office/officeart/2005/8/layout/default"/>
    <dgm:cxn modelId="{D3933E2A-EBF8-4481-BE6E-70233FE11307}" type="presParOf" srcId="{BE6DF121-964A-43F4-B4C7-04F15448242E}" destId="{B4585C7F-7D62-4517-88E5-E93D688637EF}" srcOrd="5" destOrd="0" presId="urn:microsoft.com/office/officeart/2005/8/layout/default"/>
    <dgm:cxn modelId="{EBC7DDC4-3D21-48B2-A01B-3D74FB5285E7}" type="presParOf" srcId="{BE6DF121-964A-43F4-B4C7-04F15448242E}" destId="{C8CCE27A-71CE-4427-BCD5-B3D16E6F1399}"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913E7C9-7661-4491-8BC7-7DC7BA203D7B}"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670861EA-6357-4006-9099-E597ECB4F18D}">
      <dgm:prSet phldrT="[Text]"/>
      <dgm:spPr>
        <a:solidFill>
          <a:srgbClr val="00188F"/>
        </a:solidFill>
      </dgm:spPr>
      <dgm:t>
        <a:bodyPr/>
        <a:lstStyle/>
        <a:p>
          <a:r>
            <a:rPr lang="en-US" dirty="0" smtClean="0">
              <a:solidFill>
                <a:schemeClr val="bg1"/>
              </a:solidFill>
            </a:rPr>
            <a:t>Personal BI</a:t>
          </a:r>
          <a:endParaRPr lang="en-US" dirty="0">
            <a:solidFill>
              <a:schemeClr val="bg1"/>
            </a:solidFill>
          </a:endParaRPr>
        </a:p>
      </dgm:t>
    </dgm:pt>
    <dgm:pt modelId="{D4294069-E339-4403-9370-D4490202B3FF}" type="parTrans" cxnId="{1E394859-510E-40F6-9C57-B7654AB17B17}">
      <dgm:prSet/>
      <dgm:spPr/>
      <dgm:t>
        <a:bodyPr/>
        <a:lstStyle/>
        <a:p>
          <a:endParaRPr lang="en-US"/>
        </a:p>
      </dgm:t>
    </dgm:pt>
    <dgm:pt modelId="{0A0C6F61-2E4E-4502-AFD5-AFC732FB40B9}" type="sibTrans" cxnId="{1E394859-510E-40F6-9C57-B7654AB17B17}">
      <dgm:prSet/>
      <dgm:spPr/>
      <dgm:t>
        <a:bodyPr/>
        <a:lstStyle/>
        <a:p>
          <a:endParaRPr lang="en-US"/>
        </a:p>
      </dgm:t>
    </dgm:pt>
    <dgm:pt modelId="{5E0A0902-6C5A-45E5-A9C2-26F232EEF67D}">
      <dgm:prSet phldrT="[Text]"/>
      <dgm:spPr>
        <a:solidFill>
          <a:srgbClr val="0072C6"/>
        </a:solidFill>
      </dgm:spPr>
      <dgm:t>
        <a:bodyPr/>
        <a:lstStyle/>
        <a:p>
          <a:r>
            <a:rPr lang="en-US" dirty="0" smtClean="0"/>
            <a:t>You create your own workbook and use the rich features of Excel to interact with the workbook and the data it contains.</a:t>
          </a:r>
          <a:endParaRPr lang="en-US" dirty="0"/>
        </a:p>
      </dgm:t>
    </dgm:pt>
    <dgm:pt modelId="{3F9C8384-F980-4089-837F-76A8A822492F}" type="parTrans" cxnId="{16806C68-1BE2-492B-BF8E-45949B6B01A8}">
      <dgm:prSet/>
      <dgm:spPr/>
      <dgm:t>
        <a:bodyPr/>
        <a:lstStyle/>
        <a:p>
          <a:endParaRPr lang="en-US"/>
        </a:p>
      </dgm:t>
    </dgm:pt>
    <dgm:pt modelId="{0CB0F1C0-C381-48BA-ABD7-38FF83259102}" type="sibTrans" cxnId="{16806C68-1BE2-492B-BF8E-45949B6B01A8}">
      <dgm:prSet/>
      <dgm:spPr/>
      <dgm:t>
        <a:bodyPr/>
        <a:lstStyle/>
        <a:p>
          <a:endParaRPr lang="en-US"/>
        </a:p>
      </dgm:t>
    </dgm:pt>
    <dgm:pt modelId="{76ADC251-3237-4D54-AAA9-4A9B2FC913E9}">
      <dgm:prSet phldrT="[Text]" custT="1"/>
      <dgm:spPr>
        <a:solidFill>
          <a:srgbClr val="00188F"/>
        </a:solidFill>
      </dgm:spPr>
      <dgm:t>
        <a:bodyPr/>
        <a:lstStyle/>
        <a:p>
          <a:r>
            <a:rPr lang="en-US" sz="2800" dirty="0" smtClean="0">
              <a:solidFill>
                <a:schemeClr val="bg1"/>
              </a:solidFill>
            </a:rPr>
            <a:t>Self-Service BI</a:t>
          </a:r>
          <a:endParaRPr lang="en-US" sz="2800" dirty="0">
            <a:solidFill>
              <a:schemeClr val="bg1"/>
            </a:solidFill>
          </a:endParaRPr>
        </a:p>
      </dgm:t>
    </dgm:pt>
    <dgm:pt modelId="{28EBEBFB-5ECA-4063-8B81-B06C9837DC95}" type="parTrans" cxnId="{F597172C-EBE7-47FC-BAB2-4E6A5F51CD61}">
      <dgm:prSet/>
      <dgm:spPr/>
      <dgm:t>
        <a:bodyPr/>
        <a:lstStyle/>
        <a:p>
          <a:endParaRPr lang="en-US"/>
        </a:p>
      </dgm:t>
    </dgm:pt>
    <dgm:pt modelId="{B231D2B8-9050-4E26-9B6A-29C46D6C20FB}" type="sibTrans" cxnId="{F597172C-EBE7-47FC-BAB2-4E6A5F51CD61}">
      <dgm:prSet/>
      <dgm:spPr/>
      <dgm:t>
        <a:bodyPr/>
        <a:lstStyle/>
        <a:p>
          <a:endParaRPr lang="en-US"/>
        </a:p>
      </dgm:t>
    </dgm:pt>
    <dgm:pt modelId="{72F3F646-A27D-4A2A-BBF6-CDBA0F91749E}">
      <dgm:prSet phldrT="[Text]"/>
      <dgm:spPr>
        <a:solidFill>
          <a:srgbClr val="EB3C00"/>
        </a:solidFill>
      </dgm:spPr>
      <dgm:t>
        <a:bodyPr/>
        <a:lstStyle/>
        <a:p>
          <a:r>
            <a:rPr lang="en-US" dirty="0" smtClean="0"/>
            <a:t>You create your workbook and publish it to SharePoint for wider consumption.</a:t>
          </a:r>
          <a:endParaRPr lang="en-US" dirty="0"/>
        </a:p>
      </dgm:t>
    </dgm:pt>
    <dgm:pt modelId="{767636AD-1A05-4839-96DB-67DE26806E4F}" type="parTrans" cxnId="{E823204D-285A-4E4A-9A68-FDD4C1ABBD04}">
      <dgm:prSet/>
      <dgm:spPr/>
      <dgm:t>
        <a:bodyPr/>
        <a:lstStyle/>
        <a:p>
          <a:endParaRPr lang="en-US"/>
        </a:p>
      </dgm:t>
    </dgm:pt>
    <dgm:pt modelId="{680D221C-204B-424D-A325-AC1FCA2B7D07}" type="sibTrans" cxnId="{E823204D-285A-4E4A-9A68-FDD4C1ABBD04}">
      <dgm:prSet/>
      <dgm:spPr/>
      <dgm:t>
        <a:bodyPr/>
        <a:lstStyle/>
        <a:p>
          <a:endParaRPr lang="en-US"/>
        </a:p>
      </dgm:t>
    </dgm:pt>
    <dgm:pt modelId="{F35B95A8-E9EB-41BB-BAB4-B6AA7708C84B}">
      <dgm:prSet phldrT="[Text]"/>
      <dgm:spPr>
        <a:solidFill>
          <a:srgbClr val="00188F"/>
        </a:solidFill>
      </dgm:spPr>
      <dgm:t>
        <a:bodyPr/>
        <a:lstStyle/>
        <a:p>
          <a:r>
            <a:rPr lang="en-US" dirty="0" smtClean="0">
              <a:solidFill>
                <a:schemeClr val="bg1"/>
              </a:solidFill>
            </a:rPr>
            <a:t>Corporate BI</a:t>
          </a:r>
          <a:endParaRPr lang="en-US" dirty="0">
            <a:solidFill>
              <a:schemeClr val="bg1"/>
            </a:solidFill>
          </a:endParaRPr>
        </a:p>
      </dgm:t>
    </dgm:pt>
    <dgm:pt modelId="{EF3BDCAA-C8F7-4672-B59F-9C69B4864539}" type="parTrans" cxnId="{A2D3B5A3-F9E5-4E53-A49E-3BD6DE037D9C}">
      <dgm:prSet/>
      <dgm:spPr/>
      <dgm:t>
        <a:bodyPr/>
        <a:lstStyle/>
        <a:p>
          <a:endParaRPr lang="en-US"/>
        </a:p>
      </dgm:t>
    </dgm:pt>
    <dgm:pt modelId="{5419B06E-2377-41EC-BA79-8EDEDB080D10}" type="sibTrans" cxnId="{A2D3B5A3-F9E5-4E53-A49E-3BD6DE037D9C}">
      <dgm:prSet/>
      <dgm:spPr/>
      <dgm:t>
        <a:bodyPr/>
        <a:lstStyle/>
        <a:p>
          <a:endParaRPr lang="en-US"/>
        </a:p>
      </dgm:t>
    </dgm:pt>
    <dgm:pt modelId="{EBB0592C-EBB0-467D-AE22-1FA1904EEBD6}">
      <dgm:prSet phldrT="[Text]"/>
      <dgm:spPr>
        <a:solidFill>
          <a:srgbClr val="969696"/>
        </a:solidFill>
      </dgm:spPr>
      <dgm:t>
        <a:bodyPr/>
        <a:lstStyle/>
        <a:p>
          <a:r>
            <a:rPr lang="en-US" dirty="0" smtClean="0"/>
            <a:t>“Professionally” authored using SharePoint, Excel Services, and PerformancePoint. Has lasting power.</a:t>
          </a:r>
          <a:endParaRPr lang="en-US" dirty="0"/>
        </a:p>
      </dgm:t>
    </dgm:pt>
    <dgm:pt modelId="{6ABFB8D1-F338-42B9-84D9-021A89F0DD06}" type="parTrans" cxnId="{6345ACFF-5525-42C0-9357-0BC943475BD7}">
      <dgm:prSet/>
      <dgm:spPr/>
      <dgm:t>
        <a:bodyPr/>
        <a:lstStyle/>
        <a:p>
          <a:endParaRPr lang="en-US"/>
        </a:p>
      </dgm:t>
    </dgm:pt>
    <dgm:pt modelId="{A31D2D79-C0BF-4BB5-9319-9BA7CB6678C7}" type="sibTrans" cxnId="{6345ACFF-5525-42C0-9357-0BC943475BD7}">
      <dgm:prSet/>
      <dgm:spPr/>
      <dgm:t>
        <a:bodyPr/>
        <a:lstStyle/>
        <a:p>
          <a:endParaRPr lang="en-US"/>
        </a:p>
      </dgm:t>
    </dgm:pt>
    <dgm:pt modelId="{E1618E27-4174-4B26-BF2B-516B413D56DB}" type="pres">
      <dgm:prSet presAssocID="{4913E7C9-7661-4491-8BC7-7DC7BA203D7B}" presName="theList" presStyleCnt="0">
        <dgm:presLayoutVars>
          <dgm:dir/>
          <dgm:animLvl val="lvl"/>
          <dgm:resizeHandles val="exact"/>
        </dgm:presLayoutVars>
      </dgm:prSet>
      <dgm:spPr/>
      <dgm:t>
        <a:bodyPr/>
        <a:lstStyle/>
        <a:p>
          <a:endParaRPr lang="en-US"/>
        </a:p>
      </dgm:t>
    </dgm:pt>
    <dgm:pt modelId="{257E9EF9-EDD0-4107-9CC3-127E2E220848}" type="pres">
      <dgm:prSet presAssocID="{670861EA-6357-4006-9099-E597ECB4F18D}" presName="compNode" presStyleCnt="0"/>
      <dgm:spPr/>
    </dgm:pt>
    <dgm:pt modelId="{3A2322CD-07B3-49B8-9A74-40DF0FAD780C}" type="pres">
      <dgm:prSet presAssocID="{670861EA-6357-4006-9099-E597ECB4F18D}" presName="aNode" presStyleLbl="bgShp" presStyleIdx="0" presStyleCnt="3"/>
      <dgm:spPr/>
      <dgm:t>
        <a:bodyPr/>
        <a:lstStyle/>
        <a:p>
          <a:endParaRPr lang="en-US"/>
        </a:p>
      </dgm:t>
    </dgm:pt>
    <dgm:pt modelId="{9C46C412-2C1C-44DF-9A8F-CC9C06984D6B}" type="pres">
      <dgm:prSet presAssocID="{670861EA-6357-4006-9099-E597ECB4F18D}" presName="textNode" presStyleLbl="bgShp" presStyleIdx="0" presStyleCnt="3"/>
      <dgm:spPr/>
      <dgm:t>
        <a:bodyPr/>
        <a:lstStyle/>
        <a:p>
          <a:endParaRPr lang="en-US"/>
        </a:p>
      </dgm:t>
    </dgm:pt>
    <dgm:pt modelId="{E19F9502-7381-4279-8762-F6FAF727B812}" type="pres">
      <dgm:prSet presAssocID="{670861EA-6357-4006-9099-E597ECB4F18D}" presName="compChildNode" presStyleCnt="0"/>
      <dgm:spPr/>
    </dgm:pt>
    <dgm:pt modelId="{2A4840EC-DFDC-436D-8205-AF8D230DF150}" type="pres">
      <dgm:prSet presAssocID="{670861EA-6357-4006-9099-E597ECB4F18D}" presName="theInnerList" presStyleCnt="0"/>
      <dgm:spPr/>
    </dgm:pt>
    <dgm:pt modelId="{15312350-2351-48AE-A238-B710545960A1}" type="pres">
      <dgm:prSet presAssocID="{5E0A0902-6C5A-45E5-A9C2-26F232EEF67D}" presName="childNode" presStyleLbl="node1" presStyleIdx="0" presStyleCnt="3">
        <dgm:presLayoutVars>
          <dgm:bulletEnabled val="1"/>
        </dgm:presLayoutVars>
      </dgm:prSet>
      <dgm:spPr/>
      <dgm:t>
        <a:bodyPr/>
        <a:lstStyle/>
        <a:p>
          <a:endParaRPr lang="en-US"/>
        </a:p>
      </dgm:t>
    </dgm:pt>
    <dgm:pt modelId="{5C36339C-1D52-4483-8861-F4B826718208}" type="pres">
      <dgm:prSet presAssocID="{670861EA-6357-4006-9099-E597ECB4F18D}" presName="aSpace" presStyleCnt="0"/>
      <dgm:spPr/>
    </dgm:pt>
    <dgm:pt modelId="{2492A88D-6B0D-4BBA-9064-292FD3CA700A}" type="pres">
      <dgm:prSet presAssocID="{76ADC251-3237-4D54-AAA9-4A9B2FC913E9}" presName="compNode" presStyleCnt="0"/>
      <dgm:spPr/>
    </dgm:pt>
    <dgm:pt modelId="{A24EC024-FA8A-4A1B-BD0C-8819F910DC35}" type="pres">
      <dgm:prSet presAssocID="{76ADC251-3237-4D54-AAA9-4A9B2FC913E9}" presName="aNode" presStyleLbl="bgShp" presStyleIdx="1" presStyleCnt="3"/>
      <dgm:spPr/>
      <dgm:t>
        <a:bodyPr/>
        <a:lstStyle/>
        <a:p>
          <a:endParaRPr lang="en-US"/>
        </a:p>
      </dgm:t>
    </dgm:pt>
    <dgm:pt modelId="{011125C0-A057-4174-BF18-225E7D640E71}" type="pres">
      <dgm:prSet presAssocID="{76ADC251-3237-4D54-AAA9-4A9B2FC913E9}" presName="textNode" presStyleLbl="bgShp" presStyleIdx="1" presStyleCnt="3"/>
      <dgm:spPr/>
      <dgm:t>
        <a:bodyPr/>
        <a:lstStyle/>
        <a:p>
          <a:endParaRPr lang="en-US"/>
        </a:p>
      </dgm:t>
    </dgm:pt>
    <dgm:pt modelId="{4AF5D9AF-C383-4698-9FC6-14A4CE2951EA}" type="pres">
      <dgm:prSet presAssocID="{76ADC251-3237-4D54-AAA9-4A9B2FC913E9}" presName="compChildNode" presStyleCnt="0"/>
      <dgm:spPr/>
    </dgm:pt>
    <dgm:pt modelId="{65BC5168-84A7-4508-A745-889C70A85D12}" type="pres">
      <dgm:prSet presAssocID="{76ADC251-3237-4D54-AAA9-4A9B2FC913E9}" presName="theInnerList" presStyleCnt="0"/>
      <dgm:spPr/>
    </dgm:pt>
    <dgm:pt modelId="{5DFE40BC-9E79-46D8-AFAC-B643C4BB40F5}" type="pres">
      <dgm:prSet presAssocID="{72F3F646-A27D-4A2A-BBF6-CDBA0F91749E}" presName="childNode" presStyleLbl="node1" presStyleIdx="1" presStyleCnt="3">
        <dgm:presLayoutVars>
          <dgm:bulletEnabled val="1"/>
        </dgm:presLayoutVars>
      </dgm:prSet>
      <dgm:spPr/>
      <dgm:t>
        <a:bodyPr/>
        <a:lstStyle/>
        <a:p>
          <a:endParaRPr lang="en-US"/>
        </a:p>
      </dgm:t>
    </dgm:pt>
    <dgm:pt modelId="{01FD198E-B562-4098-8FEF-9132521A9E63}" type="pres">
      <dgm:prSet presAssocID="{76ADC251-3237-4D54-AAA9-4A9B2FC913E9}" presName="aSpace" presStyleCnt="0"/>
      <dgm:spPr/>
    </dgm:pt>
    <dgm:pt modelId="{9EF8C1B2-5465-4736-9CAD-C57E82C94161}" type="pres">
      <dgm:prSet presAssocID="{F35B95A8-E9EB-41BB-BAB4-B6AA7708C84B}" presName="compNode" presStyleCnt="0"/>
      <dgm:spPr/>
    </dgm:pt>
    <dgm:pt modelId="{B416CE84-CE4F-43B9-920B-5AAA64FE364F}" type="pres">
      <dgm:prSet presAssocID="{F35B95A8-E9EB-41BB-BAB4-B6AA7708C84B}" presName="aNode" presStyleLbl="bgShp" presStyleIdx="2" presStyleCnt="3"/>
      <dgm:spPr/>
      <dgm:t>
        <a:bodyPr/>
        <a:lstStyle/>
        <a:p>
          <a:endParaRPr lang="en-US"/>
        </a:p>
      </dgm:t>
    </dgm:pt>
    <dgm:pt modelId="{F118DE96-6DC9-4370-89ED-D07B37652DB2}" type="pres">
      <dgm:prSet presAssocID="{F35B95A8-E9EB-41BB-BAB4-B6AA7708C84B}" presName="textNode" presStyleLbl="bgShp" presStyleIdx="2" presStyleCnt="3"/>
      <dgm:spPr/>
      <dgm:t>
        <a:bodyPr/>
        <a:lstStyle/>
        <a:p>
          <a:endParaRPr lang="en-US"/>
        </a:p>
      </dgm:t>
    </dgm:pt>
    <dgm:pt modelId="{515BE3FD-265F-46E6-8071-638FC3EF1507}" type="pres">
      <dgm:prSet presAssocID="{F35B95A8-E9EB-41BB-BAB4-B6AA7708C84B}" presName="compChildNode" presStyleCnt="0"/>
      <dgm:spPr/>
    </dgm:pt>
    <dgm:pt modelId="{59AFAF5D-C6AE-4BB7-820B-A7A143C25F61}" type="pres">
      <dgm:prSet presAssocID="{F35B95A8-E9EB-41BB-BAB4-B6AA7708C84B}" presName="theInnerList" presStyleCnt="0"/>
      <dgm:spPr/>
    </dgm:pt>
    <dgm:pt modelId="{4FC3E764-3A26-4190-92FC-6A09139E6EFD}" type="pres">
      <dgm:prSet presAssocID="{EBB0592C-EBB0-467D-AE22-1FA1904EEBD6}" presName="childNode" presStyleLbl="node1" presStyleIdx="2" presStyleCnt="3">
        <dgm:presLayoutVars>
          <dgm:bulletEnabled val="1"/>
        </dgm:presLayoutVars>
      </dgm:prSet>
      <dgm:spPr/>
      <dgm:t>
        <a:bodyPr/>
        <a:lstStyle/>
        <a:p>
          <a:endParaRPr lang="en-US"/>
        </a:p>
      </dgm:t>
    </dgm:pt>
  </dgm:ptLst>
  <dgm:cxnLst>
    <dgm:cxn modelId="{16806C68-1BE2-492B-BF8E-45949B6B01A8}" srcId="{670861EA-6357-4006-9099-E597ECB4F18D}" destId="{5E0A0902-6C5A-45E5-A9C2-26F232EEF67D}" srcOrd="0" destOrd="0" parTransId="{3F9C8384-F980-4089-837F-76A8A822492F}" sibTransId="{0CB0F1C0-C381-48BA-ABD7-38FF83259102}"/>
    <dgm:cxn modelId="{B6341BC7-82FF-46FF-B514-49093FA091BA}" type="presOf" srcId="{5E0A0902-6C5A-45E5-A9C2-26F232EEF67D}" destId="{15312350-2351-48AE-A238-B710545960A1}" srcOrd="0" destOrd="0" presId="urn:microsoft.com/office/officeart/2005/8/layout/lProcess2"/>
    <dgm:cxn modelId="{DC09B67E-05A5-4F7B-94E1-14021892B7E3}" type="presOf" srcId="{76ADC251-3237-4D54-AAA9-4A9B2FC913E9}" destId="{A24EC024-FA8A-4A1B-BD0C-8819F910DC35}" srcOrd="0" destOrd="0" presId="urn:microsoft.com/office/officeart/2005/8/layout/lProcess2"/>
    <dgm:cxn modelId="{E823204D-285A-4E4A-9A68-FDD4C1ABBD04}" srcId="{76ADC251-3237-4D54-AAA9-4A9B2FC913E9}" destId="{72F3F646-A27D-4A2A-BBF6-CDBA0F91749E}" srcOrd="0" destOrd="0" parTransId="{767636AD-1A05-4839-96DB-67DE26806E4F}" sibTransId="{680D221C-204B-424D-A325-AC1FCA2B7D07}"/>
    <dgm:cxn modelId="{F597172C-EBE7-47FC-BAB2-4E6A5F51CD61}" srcId="{4913E7C9-7661-4491-8BC7-7DC7BA203D7B}" destId="{76ADC251-3237-4D54-AAA9-4A9B2FC913E9}" srcOrd="1" destOrd="0" parTransId="{28EBEBFB-5ECA-4063-8B81-B06C9837DC95}" sibTransId="{B231D2B8-9050-4E26-9B6A-29C46D6C20FB}"/>
    <dgm:cxn modelId="{1E394859-510E-40F6-9C57-B7654AB17B17}" srcId="{4913E7C9-7661-4491-8BC7-7DC7BA203D7B}" destId="{670861EA-6357-4006-9099-E597ECB4F18D}" srcOrd="0" destOrd="0" parTransId="{D4294069-E339-4403-9370-D4490202B3FF}" sibTransId="{0A0C6F61-2E4E-4502-AFD5-AFC732FB40B9}"/>
    <dgm:cxn modelId="{82F12909-2090-44C8-B2B3-61AE01447A2A}" type="presOf" srcId="{72F3F646-A27D-4A2A-BBF6-CDBA0F91749E}" destId="{5DFE40BC-9E79-46D8-AFAC-B643C4BB40F5}" srcOrd="0" destOrd="0" presId="urn:microsoft.com/office/officeart/2005/8/layout/lProcess2"/>
    <dgm:cxn modelId="{2FCAE0D4-111F-4871-B32B-52A54EA09C31}" type="presOf" srcId="{EBB0592C-EBB0-467D-AE22-1FA1904EEBD6}" destId="{4FC3E764-3A26-4190-92FC-6A09139E6EFD}" srcOrd="0" destOrd="0" presId="urn:microsoft.com/office/officeart/2005/8/layout/lProcess2"/>
    <dgm:cxn modelId="{7E0E18AA-D15C-4F7A-959F-2AD1AA14C3E1}" type="presOf" srcId="{F35B95A8-E9EB-41BB-BAB4-B6AA7708C84B}" destId="{B416CE84-CE4F-43B9-920B-5AAA64FE364F}" srcOrd="0" destOrd="0" presId="urn:microsoft.com/office/officeart/2005/8/layout/lProcess2"/>
    <dgm:cxn modelId="{30E073B3-6F1C-4B3F-BEFF-5F8D4F2980E0}" type="presOf" srcId="{76ADC251-3237-4D54-AAA9-4A9B2FC913E9}" destId="{011125C0-A057-4174-BF18-225E7D640E71}" srcOrd="1" destOrd="0" presId="urn:microsoft.com/office/officeart/2005/8/layout/lProcess2"/>
    <dgm:cxn modelId="{02E58B65-6E8C-437F-93D2-304C5E1586DD}" type="presOf" srcId="{670861EA-6357-4006-9099-E597ECB4F18D}" destId="{9C46C412-2C1C-44DF-9A8F-CC9C06984D6B}" srcOrd="1" destOrd="0" presId="urn:microsoft.com/office/officeart/2005/8/layout/lProcess2"/>
    <dgm:cxn modelId="{A2D3B5A3-F9E5-4E53-A49E-3BD6DE037D9C}" srcId="{4913E7C9-7661-4491-8BC7-7DC7BA203D7B}" destId="{F35B95A8-E9EB-41BB-BAB4-B6AA7708C84B}" srcOrd="2" destOrd="0" parTransId="{EF3BDCAA-C8F7-4672-B59F-9C69B4864539}" sibTransId="{5419B06E-2377-41EC-BA79-8EDEDB080D10}"/>
    <dgm:cxn modelId="{F3891438-8C7B-4AD3-9EEC-D8639B156862}" type="presOf" srcId="{F35B95A8-E9EB-41BB-BAB4-B6AA7708C84B}" destId="{F118DE96-6DC9-4370-89ED-D07B37652DB2}" srcOrd="1" destOrd="0" presId="urn:microsoft.com/office/officeart/2005/8/layout/lProcess2"/>
    <dgm:cxn modelId="{3D0DBDFC-8FCC-4796-88AB-A9A4DFCAE970}" type="presOf" srcId="{670861EA-6357-4006-9099-E597ECB4F18D}" destId="{3A2322CD-07B3-49B8-9A74-40DF0FAD780C}" srcOrd="0" destOrd="0" presId="urn:microsoft.com/office/officeart/2005/8/layout/lProcess2"/>
    <dgm:cxn modelId="{6345ACFF-5525-42C0-9357-0BC943475BD7}" srcId="{F35B95A8-E9EB-41BB-BAB4-B6AA7708C84B}" destId="{EBB0592C-EBB0-467D-AE22-1FA1904EEBD6}" srcOrd="0" destOrd="0" parTransId="{6ABFB8D1-F338-42B9-84D9-021A89F0DD06}" sibTransId="{A31D2D79-C0BF-4BB5-9319-9BA7CB6678C7}"/>
    <dgm:cxn modelId="{09592A8F-76F8-4AE4-9EAF-BD449425B036}" type="presOf" srcId="{4913E7C9-7661-4491-8BC7-7DC7BA203D7B}" destId="{E1618E27-4174-4B26-BF2B-516B413D56DB}" srcOrd="0" destOrd="0" presId="urn:microsoft.com/office/officeart/2005/8/layout/lProcess2"/>
    <dgm:cxn modelId="{3C6CDD02-3F55-4DB5-98A6-392C9E54C006}" type="presParOf" srcId="{E1618E27-4174-4B26-BF2B-516B413D56DB}" destId="{257E9EF9-EDD0-4107-9CC3-127E2E220848}" srcOrd="0" destOrd="0" presId="urn:microsoft.com/office/officeart/2005/8/layout/lProcess2"/>
    <dgm:cxn modelId="{E7B3CAF0-CD43-4BB2-92FC-446C1BF35B2F}" type="presParOf" srcId="{257E9EF9-EDD0-4107-9CC3-127E2E220848}" destId="{3A2322CD-07B3-49B8-9A74-40DF0FAD780C}" srcOrd="0" destOrd="0" presId="urn:microsoft.com/office/officeart/2005/8/layout/lProcess2"/>
    <dgm:cxn modelId="{BE354D5A-8DF0-4D7D-9A8B-6BF25A875390}" type="presParOf" srcId="{257E9EF9-EDD0-4107-9CC3-127E2E220848}" destId="{9C46C412-2C1C-44DF-9A8F-CC9C06984D6B}" srcOrd="1" destOrd="0" presId="urn:microsoft.com/office/officeart/2005/8/layout/lProcess2"/>
    <dgm:cxn modelId="{87F30B7F-5047-4461-B60A-76914408B541}" type="presParOf" srcId="{257E9EF9-EDD0-4107-9CC3-127E2E220848}" destId="{E19F9502-7381-4279-8762-F6FAF727B812}" srcOrd="2" destOrd="0" presId="urn:microsoft.com/office/officeart/2005/8/layout/lProcess2"/>
    <dgm:cxn modelId="{78F4C529-7282-4A24-941D-9F62ACF368B1}" type="presParOf" srcId="{E19F9502-7381-4279-8762-F6FAF727B812}" destId="{2A4840EC-DFDC-436D-8205-AF8D230DF150}" srcOrd="0" destOrd="0" presId="urn:microsoft.com/office/officeart/2005/8/layout/lProcess2"/>
    <dgm:cxn modelId="{1C31D569-6B0A-4EBC-992A-DF4EDE8EE57B}" type="presParOf" srcId="{2A4840EC-DFDC-436D-8205-AF8D230DF150}" destId="{15312350-2351-48AE-A238-B710545960A1}" srcOrd="0" destOrd="0" presId="urn:microsoft.com/office/officeart/2005/8/layout/lProcess2"/>
    <dgm:cxn modelId="{5E83F9C2-3D94-48EA-AC39-197BFC3D8361}" type="presParOf" srcId="{E1618E27-4174-4B26-BF2B-516B413D56DB}" destId="{5C36339C-1D52-4483-8861-F4B826718208}" srcOrd="1" destOrd="0" presId="urn:microsoft.com/office/officeart/2005/8/layout/lProcess2"/>
    <dgm:cxn modelId="{554862C0-4756-4176-8E27-2DD7826A1725}" type="presParOf" srcId="{E1618E27-4174-4B26-BF2B-516B413D56DB}" destId="{2492A88D-6B0D-4BBA-9064-292FD3CA700A}" srcOrd="2" destOrd="0" presId="urn:microsoft.com/office/officeart/2005/8/layout/lProcess2"/>
    <dgm:cxn modelId="{FD947655-B864-4369-BF8C-5C00AE3D8027}" type="presParOf" srcId="{2492A88D-6B0D-4BBA-9064-292FD3CA700A}" destId="{A24EC024-FA8A-4A1B-BD0C-8819F910DC35}" srcOrd="0" destOrd="0" presId="urn:microsoft.com/office/officeart/2005/8/layout/lProcess2"/>
    <dgm:cxn modelId="{427FC229-AFD8-4892-B908-A49F0EFFA2AB}" type="presParOf" srcId="{2492A88D-6B0D-4BBA-9064-292FD3CA700A}" destId="{011125C0-A057-4174-BF18-225E7D640E71}" srcOrd="1" destOrd="0" presId="urn:microsoft.com/office/officeart/2005/8/layout/lProcess2"/>
    <dgm:cxn modelId="{FE8712A0-EBD3-41E5-B5A3-DF8BCC58C42F}" type="presParOf" srcId="{2492A88D-6B0D-4BBA-9064-292FD3CA700A}" destId="{4AF5D9AF-C383-4698-9FC6-14A4CE2951EA}" srcOrd="2" destOrd="0" presId="urn:microsoft.com/office/officeart/2005/8/layout/lProcess2"/>
    <dgm:cxn modelId="{FF0B4F08-7E1F-4433-AF00-C7D1F5303D57}" type="presParOf" srcId="{4AF5D9AF-C383-4698-9FC6-14A4CE2951EA}" destId="{65BC5168-84A7-4508-A745-889C70A85D12}" srcOrd="0" destOrd="0" presId="urn:microsoft.com/office/officeart/2005/8/layout/lProcess2"/>
    <dgm:cxn modelId="{6A8D57A4-7255-49DF-9E21-D2AEF54964A4}" type="presParOf" srcId="{65BC5168-84A7-4508-A745-889C70A85D12}" destId="{5DFE40BC-9E79-46D8-AFAC-B643C4BB40F5}" srcOrd="0" destOrd="0" presId="urn:microsoft.com/office/officeart/2005/8/layout/lProcess2"/>
    <dgm:cxn modelId="{7EF2F7A6-2D28-44B3-A615-482ECABB8940}" type="presParOf" srcId="{E1618E27-4174-4B26-BF2B-516B413D56DB}" destId="{01FD198E-B562-4098-8FEF-9132521A9E63}" srcOrd="3" destOrd="0" presId="urn:microsoft.com/office/officeart/2005/8/layout/lProcess2"/>
    <dgm:cxn modelId="{A6D5B4C2-8A61-4D0B-9F7C-D9E2A6B5FE5C}" type="presParOf" srcId="{E1618E27-4174-4B26-BF2B-516B413D56DB}" destId="{9EF8C1B2-5465-4736-9CAD-C57E82C94161}" srcOrd="4" destOrd="0" presId="urn:microsoft.com/office/officeart/2005/8/layout/lProcess2"/>
    <dgm:cxn modelId="{192064B4-E21C-40C6-B074-2B3B8A47A500}" type="presParOf" srcId="{9EF8C1B2-5465-4736-9CAD-C57E82C94161}" destId="{B416CE84-CE4F-43B9-920B-5AAA64FE364F}" srcOrd="0" destOrd="0" presId="urn:microsoft.com/office/officeart/2005/8/layout/lProcess2"/>
    <dgm:cxn modelId="{EE6A46EE-FC3C-42F9-ADB0-BECE2936244B}" type="presParOf" srcId="{9EF8C1B2-5465-4736-9CAD-C57E82C94161}" destId="{F118DE96-6DC9-4370-89ED-D07B37652DB2}" srcOrd="1" destOrd="0" presId="urn:microsoft.com/office/officeart/2005/8/layout/lProcess2"/>
    <dgm:cxn modelId="{332EE5E9-4A1C-473E-92FB-A5EC7B9B7421}" type="presParOf" srcId="{9EF8C1B2-5465-4736-9CAD-C57E82C94161}" destId="{515BE3FD-265F-46E6-8071-638FC3EF1507}" srcOrd="2" destOrd="0" presId="urn:microsoft.com/office/officeart/2005/8/layout/lProcess2"/>
    <dgm:cxn modelId="{36039D11-A661-4FDB-ACC4-5F462B692196}" type="presParOf" srcId="{515BE3FD-265F-46E6-8071-638FC3EF1507}" destId="{59AFAF5D-C6AE-4BB7-820B-A7A143C25F61}" srcOrd="0" destOrd="0" presId="urn:microsoft.com/office/officeart/2005/8/layout/lProcess2"/>
    <dgm:cxn modelId="{90657481-F99B-464C-A410-9455D11B320B}" type="presParOf" srcId="{59AFAF5D-C6AE-4BB7-820B-A7A143C25F61}" destId="{4FC3E764-3A26-4190-92FC-6A09139E6EFD}"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296C53B-7532-46EE-A318-4EA879B815EE}" type="doc">
      <dgm:prSet loTypeId="urn:microsoft.com/office/officeart/2005/8/layout/list1" loCatId="list" qsTypeId="urn:microsoft.com/office/officeart/2005/8/quickstyle/simple2" qsCatId="simple" csTypeId="urn:microsoft.com/office/officeart/2005/8/colors/accent1_2" csCatId="accent1" phldr="1"/>
      <dgm:spPr/>
    </dgm:pt>
    <dgm:pt modelId="{800EBC90-9A42-47E3-857E-404DC12EE744}">
      <dgm:prSet phldrT="[Text]" custT="1"/>
      <dgm:spPr/>
      <dgm:t>
        <a:bodyPr/>
        <a:lstStyle/>
        <a:p>
          <a:r>
            <a:rPr lang="en-US" sz="2400" dirty="0" smtClean="0"/>
            <a:t>File Shares</a:t>
          </a:r>
          <a:endParaRPr lang="en-US" sz="2400" dirty="0"/>
        </a:p>
      </dgm:t>
    </dgm:pt>
    <dgm:pt modelId="{F017C974-7C37-4E1D-B32E-AB8B7EB97275}" type="parTrans" cxnId="{21C19873-5B76-4536-A855-A6E2D1A62E9E}">
      <dgm:prSet/>
      <dgm:spPr/>
      <dgm:t>
        <a:bodyPr/>
        <a:lstStyle/>
        <a:p>
          <a:endParaRPr lang="en-US"/>
        </a:p>
      </dgm:t>
    </dgm:pt>
    <dgm:pt modelId="{896B19E5-7A51-4B7E-A67F-4A3ECFDE1D6E}" type="sibTrans" cxnId="{21C19873-5B76-4536-A855-A6E2D1A62E9E}">
      <dgm:prSet/>
      <dgm:spPr/>
      <dgm:t>
        <a:bodyPr/>
        <a:lstStyle/>
        <a:p>
          <a:endParaRPr lang="en-US"/>
        </a:p>
      </dgm:t>
    </dgm:pt>
    <dgm:pt modelId="{7C6AB512-E91B-43F0-BE06-B1AE17058CB9}">
      <dgm:prSet phldrT="[Text]" custT="1"/>
      <dgm:spPr/>
      <dgm:t>
        <a:bodyPr/>
        <a:lstStyle/>
        <a:p>
          <a:r>
            <a:rPr lang="en-US" sz="2400" dirty="0" smtClean="0"/>
            <a:t>Marketplace</a:t>
          </a:r>
          <a:endParaRPr lang="en-US" sz="2000" dirty="0"/>
        </a:p>
      </dgm:t>
    </dgm:pt>
    <dgm:pt modelId="{288994E4-853B-4089-A5EE-66B9CC1F6E96}" type="parTrans" cxnId="{69CDB427-4D4B-43A0-9283-FD84C4AB3046}">
      <dgm:prSet/>
      <dgm:spPr/>
      <dgm:t>
        <a:bodyPr/>
        <a:lstStyle/>
        <a:p>
          <a:endParaRPr lang="en-US"/>
        </a:p>
      </dgm:t>
    </dgm:pt>
    <dgm:pt modelId="{43B86652-21AB-45B6-A5CD-4B8AC219E1B2}" type="sibTrans" cxnId="{69CDB427-4D4B-43A0-9283-FD84C4AB3046}">
      <dgm:prSet/>
      <dgm:spPr/>
      <dgm:t>
        <a:bodyPr/>
        <a:lstStyle/>
        <a:p>
          <a:endParaRPr lang="en-US"/>
        </a:p>
      </dgm:t>
    </dgm:pt>
    <dgm:pt modelId="{4DDFA6A0-1460-40EC-94AA-66447B859DBD}">
      <dgm:prSet phldrT="[Text]" custT="1"/>
      <dgm:spPr/>
      <dgm:t>
        <a:bodyPr/>
        <a:lstStyle/>
        <a:p>
          <a:r>
            <a:rPr lang="en-US" sz="2400" dirty="0" smtClean="0"/>
            <a:t>Corporate Catalogs</a:t>
          </a:r>
          <a:endParaRPr lang="en-US" sz="2400" dirty="0"/>
        </a:p>
      </dgm:t>
    </dgm:pt>
    <dgm:pt modelId="{23A42EA1-2AC0-4117-B71D-74217DFE7A6B}" type="parTrans" cxnId="{16EAD167-0A91-403F-ACEE-DCA238E9CFEC}">
      <dgm:prSet/>
      <dgm:spPr/>
      <dgm:t>
        <a:bodyPr/>
        <a:lstStyle/>
        <a:p>
          <a:endParaRPr lang="en-US"/>
        </a:p>
      </dgm:t>
    </dgm:pt>
    <dgm:pt modelId="{74CF7FF0-BA60-4FE9-BF47-6E8A81FD0F48}" type="sibTrans" cxnId="{16EAD167-0A91-403F-ACEE-DCA238E9CFEC}">
      <dgm:prSet/>
      <dgm:spPr/>
      <dgm:t>
        <a:bodyPr/>
        <a:lstStyle/>
        <a:p>
          <a:endParaRPr lang="en-US"/>
        </a:p>
      </dgm:t>
    </dgm:pt>
    <dgm:pt modelId="{4BA15710-BC9D-497F-9335-998CA1D6DDEF}" type="pres">
      <dgm:prSet presAssocID="{6296C53B-7532-46EE-A318-4EA879B815EE}" presName="linear" presStyleCnt="0">
        <dgm:presLayoutVars>
          <dgm:dir/>
          <dgm:animLvl val="lvl"/>
          <dgm:resizeHandles val="exact"/>
        </dgm:presLayoutVars>
      </dgm:prSet>
      <dgm:spPr/>
    </dgm:pt>
    <dgm:pt modelId="{F5685CEC-9355-441C-9C88-E0193B128B7A}" type="pres">
      <dgm:prSet presAssocID="{800EBC90-9A42-47E3-857E-404DC12EE744}" presName="parentLin" presStyleCnt="0"/>
      <dgm:spPr/>
    </dgm:pt>
    <dgm:pt modelId="{2467F4AD-0752-44D8-9C7A-98AD67CAB58F}" type="pres">
      <dgm:prSet presAssocID="{800EBC90-9A42-47E3-857E-404DC12EE744}" presName="parentLeftMargin" presStyleLbl="node1" presStyleIdx="0" presStyleCnt="3"/>
      <dgm:spPr/>
      <dgm:t>
        <a:bodyPr/>
        <a:lstStyle/>
        <a:p>
          <a:endParaRPr lang="en-US"/>
        </a:p>
      </dgm:t>
    </dgm:pt>
    <dgm:pt modelId="{5A061368-1871-41A4-B75F-4D58C12C8762}" type="pres">
      <dgm:prSet presAssocID="{800EBC90-9A42-47E3-857E-404DC12EE744}" presName="parentText" presStyleLbl="node1" presStyleIdx="0" presStyleCnt="3">
        <dgm:presLayoutVars>
          <dgm:chMax val="0"/>
          <dgm:bulletEnabled val="1"/>
        </dgm:presLayoutVars>
      </dgm:prSet>
      <dgm:spPr/>
      <dgm:t>
        <a:bodyPr/>
        <a:lstStyle/>
        <a:p>
          <a:endParaRPr lang="en-US"/>
        </a:p>
      </dgm:t>
    </dgm:pt>
    <dgm:pt modelId="{C46CA731-425E-4415-BCCA-D23E791BD49D}" type="pres">
      <dgm:prSet presAssocID="{800EBC90-9A42-47E3-857E-404DC12EE744}" presName="negativeSpace" presStyleCnt="0"/>
      <dgm:spPr/>
    </dgm:pt>
    <dgm:pt modelId="{7F370A01-5DF4-4143-B904-EA67061B1F14}" type="pres">
      <dgm:prSet presAssocID="{800EBC90-9A42-47E3-857E-404DC12EE744}" presName="childText" presStyleLbl="conFgAcc1" presStyleIdx="0" presStyleCnt="3">
        <dgm:presLayoutVars>
          <dgm:bulletEnabled val="1"/>
        </dgm:presLayoutVars>
      </dgm:prSet>
      <dgm:spPr/>
    </dgm:pt>
    <dgm:pt modelId="{04528297-3A16-4EFD-AD38-35C68F4F89C7}" type="pres">
      <dgm:prSet presAssocID="{896B19E5-7A51-4B7E-A67F-4A3ECFDE1D6E}" presName="spaceBetweenRectangles" presStyleCnt="0"/>
      <dgm:spPr/>
    </dgm:pt>
    <dgm:pt modelId="{22CA5FA1-8BF9-46D2-B6DE-6448A7A4B3DB}" type="pres">
      <dgm:prSet presAssocID="{7C6AB512-E91B-43F0-BE06-B1AE17058CB9}" presName="parentLin" presStyleCnt="0"/>
      <dgm:spPr/>
    </dgm:pt>
    <dgm:pt modelId="{EE814600-4753-402F-9C11-3189338ECBFA}" type="pres">
      <dgm:prSet presAssocID="{7C6AB512-E91B-43F0-BE06-B1AE17058CB9}" presName="parentLeftMargin" presStyleLbl="node1" presStyleIdx="0" presStyleCnt="3"/>
      <dgm:spPr/>
      <dgm:t>
        <a:bodyPr/>
        <a:lstStyle/>
        <a:p>
          <a:endParaRPr lang="en-US"/>
        </a:p>
      </dgm:t>
    </dgm:pt>
    <dgm:pt modelId="{0129B835-25F5-4ADF-94DE-5B11E7E6035D}" type="pres">
      <dgm:prSet presAssocID="{7C6AB512-E91B-43F0-BE06-B1AE17058CB9}" presName="parentText" presStyleLbl="node1" presStyleIdx="1" presStyleCnt="3">
        <dgm:presLayoutVars>
          <dgm:chMax val="0"/>
          <dgm:bulletEnabled val="1"/>
        </dgm:presLayoutVars>
      </dgm:prSet>
      <dgm:spPr/>
      <dgm:t>
        <a:bodyPr/>
        <a:lstStyle/>
        <a:p>
          <a:endParaRPr lang="en-US"/>
        </a:p>
      </dgm:t>
    </dgm:pt>
    <dgm:pt modelId="{EE95C26C-689B-4FC6-B32F-33A1CE228AD9}" type="pres">
      <dgm:prSet presAssocID="{7C6AB512-E91B-43F0-BE06-B1AE17058CB9}" presName="negativeSpace" presStyleCnt="0"/>
      <dgm:spPr/>
    </dgm:pt>
    <dgm:pt modelId="{C79947A8-BC64-4AB5-B631-D43DC06110DB}" type="pres">
      <dgm:prSet presAssocID="{7C6AB512-E91B-43F0-BE06-B1AE17058CB9}" presName="childText" presStyleLbl="conFgAcc1" presStyleIdx="1" presStyleCnt="3">
        <dgm:presLayoutVars>
          <dgm:bulletEnabled val="1"/>
        </dgm:presLayoutVars>
      </dgm:prSet>
      <dgm:spPr/>
    </dgm:pt>
    <dgm:pt modelId="{9535E25B-93D7-48CF-A2F8-E0C968586278}" type="pres">
      <dgm:prSet presAssocID="{43B86652-21AB-45B6-A5CD-4B8AC219E1B2}" presName="spaceBetweenRectangles" presStyleCnt="0"/>
      <dgm:spPr/>
    </dgm:pt>
    <dgm:pt modelId="{EA331113-5C4A-474F-8FEE-6D62E77C5ADC}" type="pres">
      <dgm:prSet presAssocID="{4DDFA6A0-1460-40EC-94AA-66447B859DBD}" presName="parentLin" presStyleCnt="0"/>
      <dgm:spPr/>
    </dgm:pt>
    <dgm:pt modelId="{79FB3A25-918E-4DC2-A69F-840246796EAC}" type="pres">
      <dgm:prSet presAssocID="{4DDFA6A0-1460-40EC-94AA-66447B859DBD}" presName="parentLeftMargin" presStyleLbl="node1" presStyleIdx="1" presStyleCnt="3"/>
      <dgm:spPr/>
      <dgm:t>
        <a:bodyPr/>
        <a:lstStyle/>
        <a:p>
          <a:endParaRPr lang="en-US"/>
        </a:p>
      </dgm:t>
    </dgm:pt>
    <dgm:pt modelId="{6BF08A81-98EE-445D-84BC-AA12EBFA9252}" type="pres">
      <dgm:prSet presAssocID="{4DDFA6A0-1460-40EC-94AA-66447B859DBD}" presName="parentText" presStyleLbl="node1" presStyleIdx="2" presStyleCnt="3">
        <dgm:presLayoutVars>
          <dgm:chMax val="0"/>
          <dgm:bulletEnabled val="1"/>
        </dgm:presLayoutVars>
      </dgm:prSet>
      <dgm:spPr/>
      <dgm:t>
        <a:bodyPr/>
        <a:lstStyle/>
        <a:p>
          <a:endParaRPr lang="en-US"/>
        </a:p>
      </dgm:t>
    </dgm:pt>
    <dgm:pt modelId="{F143B1D9-279D-46F8-8352-5B462B6EBE55}" type="pres">
      <dgm:prSet presAssocID="{4DDFA6A0-1460-40EC-94AA-66447B859DBD}" presName="negativeSpace" presStyleCnt="0"/>
      <dgm:spPr/>
    </dgm:pt>
    <dgm:pt modelId="{37F3877D-FB1A-407B-A0D6-827C343E56D6}" type="pres">
      <dgm:prSet presAssocID="{4DDFA6A0-1460-40EC-94AA-66447B859DBD}" presName="childText" presStyleLbl="conFgAcc1" presStyleIdx="2" presStyleCnt="3">
        <dgm:presLayoutVars>
          <dgm:bulletEnabled val="1"/>
        </dgm:presLayoutVars>
      </dgm:prSet>
      <dgm:spPr/>
    </dgm:pt>
  </dgm:ptLst>
  <dgm:cxnLst>
    <dgm:cxn modelId="{25091558-3F3D-4ACB-88D1-1B9D8C58D681}" type="presOf" srcId="{7C6AB512-E91B-43F0-BE06-B1AE17058CB9}" destId="{0129B835-25F5-4ADF-94DE-5B11E7E6035D}" srcOrd="1" destOrd="0" presId="urn:microsoft.com/office/officeart/2005/8/layout/list1"/>
    <dgm:cxn modelId="{69CDB427-4D4B-43A0-9283-FD84C4AB3046}" srcId="{6296C53B-7532-46EE-A318-4EA879B815EE}" destId="{7C6AB512-E91B-43F0-BE06-B1AE17058CB9}" srcOrd="1" destOrd="0" parTransId="{288994E4-853B-4089-A5EE-66B9CC1F6E96}" sibTransId="{43B86652-21AB-45B6-A5CD-4B8AC219E1B2}"/>
    <dgm:cxn modelId="{16EAD167-0A91-403F-ACEE-DCA238E9CFEC}" srcId="{6296C53B-7532-46EE-A318-4EA879B815EE}" destId="{4DDFA6A0-1460-40EC-94AA-66447B859DBD}" srcOrd="2" destOrd="0" parTransId="{23A42EA1-2AC0-4117-B71D-74217DFE7A6B}" sibTransId="{74CF7FF0-BA60-4FE9-BF47-6E8A81FD0F48}"/>
    <dgm:cxn modelId="{57CFF5CB-CB87-42D3-85AA-87A848C9AAD8}" type="presOf" srcId="{4DDFA6A0-1460-40EC-94AA-66447B859DBD}" destId="{79FB3A25-918E-4DC2-A69F-840246796EAC}" srcOrd="0" destOrd="0" presId="urn:microsoft.com/office/officeart/2005/8/layout/list1"/>
    <dgm:cxn modelId="{21C19873-5B76-4536-A855-A6E2D1A62E9E}" srcId="{6296C53B-7532-46EE-A318-4EA879B815EE}" destId="{800EBC90-9A42-47E3-857E-404DC12EE744}" srcOrd="0" destOrd="0" parTransId="{F017C974-7C37-4E1D-B32E-AB8B7EB97275}" sibTransId="{896B19E5-7A51-4B7E-A67F-4A3ECFDE1D6E}"/>
    <dgm:cxn modelId="{6D962B51-B45B-41D1-9952-4CD52F51D67B}" type="presOf" srcId="{6296C53B-7532-46EE-A318-4EA879B815EE}" destId="{4BA15710-BC9D-497F-9335-998CA1D6DDEF}" srcOrd="0" destOrd="0" presId="urn:microsoft.com/office/officeart/2005/8/layout/list1"/>
    <dgm:cxn modelId="{02425E94-DBD9-4D15-A7D8-29BBB224C2C8}" type="presOf" srcId="{800EBC90-9A42-47E3-857E-404DC12EE744}" destId="{2467F4AD-0752-44D8-9C7A-98AD67CAB58F}" srcOrd="0" destOrd="0" presId="urn:microsoft.com/office/officeart/2005/8/layout/list1"/>
    <dgm:cxn modelId="{426E21BE-F8F2-4343-A9BE-D4C674FB0656}" type="presOf" srcId="{800EBC90-9A42-47E3-857E-404DC12EE744}" destId="{5A061368-1871-41A4-B75F-4D58C12C8762}" srcOrd="1" destOrd="0" presId="urn:microsoft.com/office/officeart/2005/8/layout/list1"/>
    <dgm:cxn modelId="{0A64D5BB-6BFB-49BA-814D-A83B68823D05}" type="presOf" srcId="{4DDFA6A0-1460-40EC-94AA-66447B859DBD}" destId="{6BF08A81-98EE-445D-84BC-AA12EBFA9252}" srcOrd="1" destOrd="0" presId="urn:microsoft.com/office/officeart/2005/8/layout/list1"/>
    <dgm:cxn modelId="{4E908AC0-EA83-42BB-8D1A-4BA32B58AE86}" type="presOf" srcId="{7C6AB512-E91B-43F0-BE06-B1AE17058CB9}" destId="{EE814600-4753-402F-9C11-3189338ECBFA}" srcOrd="0" destOrd="0" presId="urn:microsoft.com/office/officeart/2005/8/layout/list1"/>
    <dgm:cxn modelId="{0B0955F5-F42A-404C-9A72-F6048A4EF704}" type="presParOf" srcId="{4BA15710-BC9D-497F-9335-998CA1D6DDEF}" destId="{F5685CEC-9355-441C-9C88-E0193B128B7A}" srcOrd="0" destOrd="0" presId="urn:microsoft.com/office/officeart/2005/8/layout/list1"/>
    <dgm:cxn modelId="{C860582F-7ECF-4519-883B-EF4737782F53}" type="presParOf" srcId="{F5685CEC-9355-441C-9C88-E0193B128B7A}" destId="{2467F4AD-0752-44D8-9C7A-98AD67CAB58F}" srcOrd="0" destOrd="0" presId="urn:microsoft.com/office/officeart/2005/8/layout/list1"/>
    <dgm:cxn modelId="{A3ABF2AE-FB2A-4BB8-BAF3-19772FDCB9F7}" type="presParOf" srcId="{F5685CEC-9355-441C-9C88-E0193B128B7A}" destId="{5A061368-1871-41A4-B75F-4D58C12C8762}" srcOrd="1" destOrd="0" presId="urn:microsoft.com/office/officeart/2005/8/layout/list1"/>
    <dgm:cxn modelId="{EC979A22-53DF-429F-A432-454036D9C17F}" type="presParOf" srcId="{4BA15710-BC9D-497F-9335-998CA1D6DDEF}" destId="{C46CA731-425E-4415-BCCA-D23E791BD49D}" srcOrd="1" destOrd="0" presId="urn:microsoft.com/office/officeart/2005/8/layout/list1"/>
    <dgm:cxn modelId="{8FE4384F-CC4F-479D-BCBD-8057D78E8C79}" type="presParOf" srcId="{4BA15710-BC9D-497F-9335-998CA1D6DDEF}" destId="{7F370A01-5DF4-4143-B904-EA67061B1F14}" srcOrd="2" destOrd="0" presId="urn:microsoft.com/office/officeart/2005/8/layout/list1"/>
    <dgm:cxn modelId="{858A0AAE-100B-42C5-AD45-4D9A4904C3B4}" type="presParOf" srcId="{4BA15710-BC9D-497F-9335-998CA1D6DDEF}" destId="{04528297-3A16-4EFD-AD38-35C68F4F89C7}" srcOrd="3" destOrd="0" presId="urn:microsoft.com/office/officeart/2005/8/layout/list1"/>
    <dgm:cxn modelId="{BE746C88-5A4F-4D96-8EB2-821427FE4E87}" type="presParOf" srcId="{4BA15710-BC9D-497F-9335-998CA1D6DDEF}" destId="{22CA5FA1-8BF9-46D2-B6DE-6448A7A4B3DB}" srcOrd="4" destOrd="0" presId="urn:microsoft.com/office/officeart/2005/8/layout/list1"/>
    <dgm:cxn modelId="{BCF04DCA-7364-4D06-BCD1-B7BE01D0DA81}" type="presParOf" srcId="{22CA5FA1-8BF9-46D2-B6DE-6448A7A4B3DB}" destId="{EE814600-4753-402F-9C11-3189338ECBFA}" srcOrd="0" destOrd="0" presId="urn:microsoft.com/office/officeart/2005/8/layout/list1"/>
    <dgm:cxn modelId="{E5132962-0F3B-4110-9D7E-FBA307C441FF}" type="presParOf" srcId="{22CA5FA1-8BF9-46D2-B6DE-6448A7A4B3DB}" destId="{0129B835-25F5-4ADF-94DE-5B11E7E6035D}" srcOrd="1" destOrd="0" presId="urn:microsoft.com/office/officeart/2005/8/layout/list1"/>
    <dgm:cxn modelId="{8D795AEB-28E2-4D2C-A3DD-7E0E94AEC50C}" type="presParOf" srcId="{4BA15710-BC9D-497F-9335-998CA1D6DDEF}" destId="{EE95C26C-689B-4FC6-B32F-33A1CE228AD9}" srcOrd="5" destOrd="0" presId="urn:microsoft.com/office/officeart/2005/8/layout/list1"/>
    <dgm:cxn modelId="{C28721A9-39B2-4603-8711-D48AE878EB0E}" type="presParOf" srcId="{4BA15710-BC9D-497F-9335-998CA1D6DDEF}" destId="{C79947A8-BC64-4AB5-B631-D43DC06110DB}" srcOrd="6" destOrd="0" presId="urn:microsoft.com/office/officeart/2005/8/layout/list1"/>
    <dgm:cxn modelId="{D76FC4B2-5A04-4D80-BDAD-8A29A4E3ADC1}" type="presParOf" srcId="{4BA15710-BC9D-497F-9335-998CA1D6DDEF}" destId="{9535E25B-93D7-48CF-A2F8-E0C968586278}" srcOrd="7" destOrd="0" presId="urn:microsoft.com/office/officeart/2005/8/layout/list1"/>
    <dgm:cxn modelId="{EF2B45E5-F449-4083-A106-667BDA4506BA}" type="presParOf" srcId="{4BA15710-BC9D-497F-9335-998CA1D6DDEF}" destId="{EA331113-5C4A-474F-8FEE-6D62E77C5ADC}" srcOrd="8" destOrd="0" presId="urn:microsoft.com/office/officeart/2005/8/layout/list1"/>
    <dgm:cxn modelId="{BFDB3EC4-251E-4A41-8370-5D68FAA031F6}" type="presParOf" srcId="{EA331113-5C4A-474F-8FEE-6D62E77C5ADC}" destId="{79FB3A25-918E-4DC2-A69F-840246796EAC}" srcOrd="0" destOrd="0" presId="urn:microsoft.com/office/officeart/2005/8/layout/list1"/>
    <dgm:cxn modelId="{A9C2C23C-4544-40F7-BF36-36795EFC1BEC}" type="presParOf" srcId="{EA331113-5C4A-474F-8FEE-6D62E77C5ADC}" destId="{6BF08A81-98EE-445D-84BC-AA12EBFA9252}" srcOrd="1" destOrd="0" presId="urn:microsoft.com/office/officeart/2005/8/layout/list1"/>
    <dgm:cxn modelId="{E51D88F2-6947-4DA0-9FDF-B7FC679B93E7}" type="presParOf" srcId="{4BA15710-BC9D-497F-9335-998CA1D6DDEF}" destId="{F143B1D9-279D-46F8-8352-5B462B6EBE55}" srcOrd="9" destOrd="0" presId="urn:microsoft.com/office/officeart/2005/8/layout/list1"/>
    <dgm:cxn modelId="{4CD7F27B-139D-421C-8B4D-FBEB4FBCBDE8}" type="presParOf" srcId="{4BA15710-BC9D-497F-9335-998CA1D6DDEF}" destId="{37F3877D-FB1A-407B-A0D6-827C343E56D6}"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5E0E57-5DCF-4E5D-9668-061482A67A04}">
      <dsp:nvSpPr>
        <dsp:cNvPr id="0" name=""/>
        <dsp:cNvSpPr/>
      </dsp:nvSpPr>
      <dsp:spPr>
        <a:xfrm>
          <a:off x="194575" y="491977"/>
          <a:ext cx="2589140" cy="1553484"/>
        </a:xfrm>
        <a:prstGeom prst="rect">
          <a:avLst/>
        </a:prstGeom>
        <a:solidFill>
          <a:schemeClr val="accent1">
            <a:hueOff val="0"/>
            <a:satOff val="0"/>
            <a:lumOff val="0"/>
            <a:alphaOff val="0"/>
          </a:schemeClr>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latin typeface="Segoe UI" panose="020B0502040204020203" pitchFamily="34" charset="0"/>
              <a:cs typeface="Segoe UI" panose="020B0502040204020203" pitchFamily="34" charset="0"/>
            </a:rPr>
            <a:t>Philosophical changes in 2013</a:t>
          </a:r>
          <a:endParaRPr lang="en-US" sz="2300" kern="1200" dirty="0"/>
        </a:p>
      </dsp:txBody>
      <dsp:txXfrm>
        <a:off x="194575" y="491977"/>
        <a:ext cx="2589140" cy="1553484"/>
      </dsp:txXfrm>
    </dsp:sp>
    <dsp:sp modelId="{67261F0B-4C08-4718-A760-79792CB2D995}">
      <dsp:nvSpPr>
        <dsp:cNvPr id="0" name=""/>
        <dsp:cNvSpPr/>
      </dsp:nvSpPr>
      <dsp:spPr>
        <a:xfrm>
          <a:off x="2851318" y="491977"/>
          <a:ext cx="2589140" cy="1553484"/>
        </a:xfrm>
        <a:prstGeom prst="rect">
          <a:avLst/>
        </a:prstGeom>
        <a:solidFill>
          <a:schemeClr val="accent1">
            <a:hueOff val="0"/>
            <a:satOff val="0"/>
            <a:lumOff val="0"/>
            <a:alphaOff val="0"/>
          </a:schemeClr>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latin typeface="Segoe UI" panose="020B0502040204020203" pitchFamily="34" charset="0"/>
              <a:cs typeface="Segoe UI" panose="020B0502040204020203" pitchFamily="34" charset="0"/>
            </a:rPr>
            <a:t>What’s new in Excel and Excel Services?</a:t>
          </a:r>
          <a:endParaRPr lang="en-US" sz="2300" kern="1200" dirty="0"/>
        </a:p>
      </dsp:txBody>
      <dsp:txXfrm>
        <a:off x="2851318" y="491977"/>
        <a:ext cx="2589140" cy="1553484"/>
      </dsp:txXfrm>
    </dsp:sp>
    <dsp:sp modelId="{E0935639-583B-4DB0-A2FB-C45EF5882BEC}">
      <dsp:nvSpPr>
        <dsp:cNvPr id="0" name=""/>
        <dsp:cNvSpPr/>
      </dsp:nvSpPr>
      <dsp:spPr>
        <a:xfrm>
          <a:off x="5507983" y="491977"/>
          <a:ext cx="2589140" cy="1553484"/>
        </a:xfrm>
        <a:prstGeom prst="rect">
          <a:avLst/>
        </a:prstGeom>
        <a:solidFill>
          <a:schemeClr val="accent1">
            <a:hueOff val="0"/>
            <a:satOff val="0"/>
            <a:lumOff val="0"/>
            <a:alphaOff val="0"/>
          </a:schemeClr>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latin typeface="Segoe UI" panose="020B0502040204020203" pitchFamily="34" charset="0"/>
              <a:cs typeface="Segoe UI" panose="020B0502040204020203" pitchFamily="34" charset="0"/>
            </a:rPr>
            <a:t>Apps for Office</a:t>
          </a:r>
          <a:endParaRPr lang="en-US" sz="2300" kern="1200" dirty="0"/>
        </a:p>
      </dsp:txBody>
      <dsp:txXfrm>
        <a:off x="5507983" y="491977"/>
        <a:ext cx="2589140" cy="1553484"/>
      </dsp:txXfrm>
    </dsp:sp>
    <dsp:sp modelId="{C8CCE27A-71CE-4427-BCD5-B3D16E6F1399}">
      <dsp:nvSpPr>
        <dsp:cNvPr id="0" name=""/>
        <dsp:cNvSpPr/>
      </dsp:nvSpPr>
      <dsp:spPr>
        <a:xfrm>
          <a:off x="8176611" y="491977"/>
          <a:ext cx="2589140" cy="1553484"/>
        </a:xfrm>
        <a:prstGeom prst="rect">
          <a:avLst/>
        </a:prstGeom>
        <a:solidFill>
          <a:schemeClr val="accent1">
            <a:hueOff val="0"/>
            <a:satOff val="0"/>
            <a:lumOff val="0"/>
            <a:alphaOff val="0"/>
          </a:schemeClr>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latin typeface="Segoe UI" panose="020B0502040204020203" pitchFamily="34" charset="0"/>
              <a:cs typeface="Segoe UI" panose="020B0502040204020203" pitchFamily="34" charset="0"/>
            </a:rPr>
            <a:t>What’s new in PerformancePoint?</a:t>
          </a:r>
          <a:endParaRPr lang="en-US" sz="2300" kern="1200" dirty="0"/>
        </a:p>
      </dsp:txBody>
      <dsp:txXfrm>
        <a:off x="8176611" y="491977"/>
        <a:ext cx="2589140" cy="15534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2322CD-07B3-49B8-9A74-40DF0FAD780C}">
      <dsp:nvSpPr>
        <dsp:cNvPr id="0" name=""/>
        <dsp:cNvSpPr/>
      </dsp:nvSpPr>
      <dsp:spPr>
        <a:xfrm>
          <a:off x="1012" y="0"/>
          <a:ext cx="2631415" cy="4025631"/>
        </a:xfrm>
        <a:prstGeom prst="roundRect">
          <a:avLst>
            <a:gd name="adj" fmla="val 10000"/>
          </a:avLst>
        </a:prstGeom>
        <a:solidFill>
          <a:srgbClr val="00188F"/>
        </a:solidFill>
        <a:ln>
          <a:noFill/>
        </a:ln>
        <a:effectLst/>
      </dsp:spPr>
      <dsp:style>
        <a:lnRef idx="0">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kern="1200" dirty="0" smtClean="0">
              <a:solidFill>
                <a:schemeClr val="bg1"/>
              </a:solidFill>
            </a:rPr>
            <a:t>Personal BI</a:t>
          </a:r>
          <a:endParaRPr lang="en-US" sz="3300" kern="1200" dirty="0">
            <a:solidFill>
              <a:schemeClr val="bg1"/>
            </a:solidFill>
          </a:endParaRPr>
        </a:p>
      </dsp:txBody>
      <dsp:txXfrm>
        <a:off x="1012" y="0"/>
        <a:ext cx="2631415" cy="1207689"/>
      </dsp:txXfrm>
    </dsp:sp>
    <dsp:sp modelId="{15312350-2351-48AE-A238-B710545960A1}">
      <dsp:nvSpPr>
        <dsp:cNvPr id="0" name=""/>
        <dsp:cNvSpPr/>
      </dsp:nvSpPr>
      <dsp:spPr>
        <a:xfrm>
          <a:off x="264153" y="1207689"/>
          <a:ext cx="2105132" cy="2616660"/>
        </a:xfrm>
        <a:prstGeom prst="roundRect">
          <a:avLst>
            <a:gd name="adj" fmla="val 10000"/>
          </a:avLst>
        </a:prstGeom>
        <a:solidFill>
          <a:srgbClr val="0072C6"/>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t>You create your own workbook and use the rich features of Excel to interact with the workbook and the data it contains.</a:t>
          </a:r>
          <a:endParaRPr lang="en-US" sz="1800" kern="1200" dirty="0"/>
        </a:p>
      </dsp:txBody>
      <dsp:txXfrm>
        <a:off x="325810" y="1269346"/>
        <a:ext cx="1981818" cy="2493346"/>
      </dsp:txXfrm>
    </dsp:sp>
    <dsp:sp modelId="{A24EC024-FA8A-4A1B-BD0C-8819F910DC35}">
      <dsp:nvSpPr>
        <dsp:cNvPr id="0" name=""/>
        <dsp:cNvSpPr/>
      </dsp:nvSpPr>
      <dsp:spPr>
        <a:xfrm>
          <a:off x="2829783" y="0"/>
          <a:ext cx="2631415" cy="4025631"/>
        </a:xfrm>
        <a:prstGeom prst="roundRect">
          <a:avLst>
            <a:gd name="adj" fmla="val 10000"/>
          </a:avLst>
        </a:prstGeom>
        <a:solidFill>
          <a:srgbClr val="00188F"/>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solidFill>
                <a:schemeClr val="bg1"/>
              </a:solidFill>
            </a:rPr>
            <a:t>Self-Service BI</a:t>
          </a:r>
          <a:endParaRPr lang="en-US" sz="2800" kern="1200" dirty="0">
            <a:solidFill>
              <a:schemeClr val="bg1"/>
            </a:solidFill>
          </a:endParaRPr>
        </a:p>
      </dsp:txBody>
      <dsp:txXfrm>
        <a:off x="2829783" y="0"/>
        <a:ext cx="2631415" cy="1207689"/>
      </dsp:txXfrm>
    </dsp:sp>
    <dsp:sp modelId="{5DFE40BC-9E79-46D8-AFAC-B643C4BB40F5}">
      <dsp:nvSpPr>
        <dsp:cNvPr id="0" name=""/>
        <dsp:cNvSpPr/>
      </dsp:nvSpPr>
      <dsp:spPr>
        <a:xfrm>
          <a:off x="3092925" y="1207689"/>
          <a:ext cx="2105132" cy="2616660"/>
        </a:xfrm>
        <a:prstGeom prst="roundRect">
          <a:avLst>
            <a:gd name="adj" fmla="val 10000"/>
          </a:avLst>
        </a:prstGeom>
        <a:solidFill>
          <a:srgbClr val="EB3C0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t>You create your workbook and publish it to SharePoint for wider consumption.</a:t>
          </a:r>
          <a:endParaRPr lang="en-US" sz="1800" kern="1200" dirty="0"/>
        </a:p>
      </dsp:txBody>
      <dsp:txXfrm>
        <a:off x="3154582" y="1269346"/>
        <a:ext cx="1981818" cy="2493346"/>
      </dsp:txXfrm>
    </dsp:sp>
    <dsp:sp modelId="{B416CE84-CE4F-43B9-920B-5AAA64FE364F}">
      <dsp:nvSpPr>
        <dsp:cNvPr id="0" name=""/>
        <dsp:cNvSpPr/>
      </dsp:nvSpPr>
      <dsp:spPr>
        <a:xfrm>
          <a:off x="5658555" y="0"/>
          <a:ext cx="2631415" cy="4025631"/>
        </a:xfrm>
        <a:prstGeom prst="roundRect">
          <a:avLst>
            <a:gd name="adj" fmla="val 10000"/>
          </a:avLst>
        </a:prstGeom>
        <a:solidFill>
          <a:srgbClr val="00188F"/>
        </a:solidFill>
        <a:ln>
          <a:noFill/>
        </a:ln>
        <a:effectLst/>
      </dsp:spPr>
      <dsp:style>
        <a:lnRef idx="0">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kern="1200" dirty="0" smtClean="0">
              <a:solidFill>
                <a:schemeClr val="bg1"/>
              </a:solidFill>
            </a:rPr>
            <a:t>Corporate BI</a:t>
          </a:r>
          <a:endParaRPr lang="en-US" sz="3300" kern="1200" dirty="0">
            <a:solidFill>
              <a:schemeClr val="bg1"/>
            </a:solidFill>
          </a:endParaRPr>
        </a:p>
      </dsp:txBody>
      <dsp:txXfrm>
        <a:off x="5658555" y="0"/>
        <a:ext cx="2631415" cy="1207689"/>
      </dsp:txXfrm>
    </dsp:sp>
    <dsp:sp modelId="{4FC3E764-3A26-4190-92FC-6A09139E6EFD}">
      <dsp:nvSpPr>
        <dsp:cNvPr id="0" name=""/>
        <dsp:cNvSpPr/>
      </dsp:nvSpPr>
      <dsp:spPr>
        <a:xfrm>
          <a:off x="5921696" y="1207689"/>
          <a:ext cx="2105132" cy="2616660"/>
        </a:xfrm>
        <a:prstGeom prst="roundRect">
          <a:avLst>
            <a:gd name="adj" fmla="val 10000"/>
          </a:avLst>
        </a:prstGeom>
        <a:solidFill>
          <a:srgbClr val="969696"/>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t>“Professionally” authored using SharePoint, Excel Services, and PerformancePoint. Has lasting power.</a:t>
          </a:r>
          <a:endParaRPr lang="en-US" sz="1800" kern="1200" dirty="0"/>
        </a:p>
      </dsp:txBody>
      <dsp:txXfrm>
        <a:off x="5983353" y="1269346"/>
        <a:ext cx="1981818" cy="249334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370A01-5DF4-4143-B904-EA67061B1F14}">
      <dsp:nvSpPr>
        <dsp:cNvPr id="0" name=""/>
        <dsp:cNvSpPr/>
      </dsp:nvSpPr>
      <dsp:spPr>
        <a:xfrm>
          <a:off x="0" y="486449"/>
          <a:ext cx="7826870" cy="781200"/>
        </a:xfrm>
        <a:prstGeom prst="rect">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A061368-1871-41A4-B75F-4D58C12C8762}">
      <dsp:nvSpPr>
        <dsp:cNvPr id="0" name=""/>
        <dsp:cNvSpPr/>
      </dsp:nvSpPr>
      <dsp:spPr>
        <a:xfrm>
          <a:off x="391343" y="28889"/>
          <a:ext cx="5478809" cy="915120"/>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07086" tIns="0" rIns="207086" bIns="0" numCol="1" spcCol="1270" anchor="ctr" anchorCtr="0">
          <a:noAutofit/>
        </a:bodyPr>
        <a:lstStyle/>
        <a:p>
          <a:pPr lvl="0" algn="l" defTabSz="1066800">
            <a:lnSpc>
              <a:spcPct val="90000"/>
            </a:lnSpc>
            <a:spcBef>
              <a:spcPct val="0"/>
            </a:spcBef>
            <a:spcAft>
              <a:spcPct val="35000"/>
            </a:spcAft>
          </a:pPr>
          <a:r>
            <a:rPr lang="en-US" sz="2400" kern="1200" dirty="0" smtClean="0"/>
            <a:t>File Shares</a:t>
          </a:r>
          <a:endParaRPr lang="en-US" sz="2400" kern="1200" dirty="0"/>
        </a:p>
      </dsp:txBody>
      <dsp:txXfrm>
        <a:off x="436015" y="73561"/>
        <a:ext cx="5389465" cy="825776"/>
      </dsp:txXfrm>
    </dsp:sp>
    <dsp:sp modelId="{C79947A8-BC64-4AB5-B631-D43DC06110DB}">
      <dsp:nvSpPr>
        <dsp:cNvPr id="0" name=""/>
        <dsp:cNvSpPr/>
      </dsp:nvSpPr>
      <dsp:spPr>
        <a:xfrm>
          <a:off x="0" y="1892610"/>
          <a:ext cx="7826870" cy="781200"/>
        </a:xfrm>
        <a:prstGeom prst="rect">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129B835-25F5-4ADF-94DE-5B11E7E6035D}">
      <dsp:nvSpPr>
        <dsp:cNvPr id="0" name=""/>
        <dsp:cNvSpPr/>
      </dsp:nvSpPr>
      <dsp:spPr>
        <a:xfrm>
          <a:off x="391343" y="1435049"/>
          <a:ext cx="5478809" cy="915120"/>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07086" tIns="0" rIns="207086" bIns="0" numCol="1" spcCol="1270" anchor="ctr" anchorCtr="0">
          <a:noAutofit/>
        </a:bodyPr>
        <a:lstStyle/>
        <a:p>
          <a:pPr lvl="0" algn="l" defTabSz="1066800">
            <a:lnSpc>
              <a:spcPct val="90000"/>
            </a:lnSpc>
            <a:spcBef>
              <a:spcPct val="0"/>
            </a:spcBef>
            <a:spcAft>
              <a:spcPct val="35000"/>
            </a:spcAft>
          </a:pPr>
          <a:r>
            <a:rPr lang="en-US" sz="2400" kern="1200" dirty="0" smtClean="0"/>
            <a:t>Marketplace</a:t>
          </a:r>
          <a:endParaRPr lang="en-US" sz="2000" kern="1200" dirty="0"/>
        </a:p>
      </dsp:txBody>
      <dsp:txXfrm>
        <a:off x="436015" y="1479721"/>
        <a:ext cx="5389465" cy="825776"/>
      </dsp:txXfrm>
    </dsp:sp>
    <dsp:sp modelId="{37F3877D-FB1A-407B-A0D6-827C343E56D6}">
      <dsp:nvSpPr>
        <dsp:cNvPr id="0" name=""/>
        <dsp:cNvSpPr/>
      </dsp:nvSpPr>
      <dsp:spPr>
        <a:xfrm>
          <a:off x="0" y="3298770"/>
          <a:ext cx="7826870" cy="781200"/>
        </a:xfrm>
        <a:prstGeom prst="rect">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BF08A81-98EE-445D-84BC-AA12EBFA9252}">
      <dsp:nvSpPr>
        <dsp:cNvPr id="0" name=""/>
        <dsp:cNvSpPr/>
      </dsp:nvSpPr>
      <dsp:spPr>
        <a:xfrm>
          <a:off x="391343" y="2841210"/>
          <a:ext cx="5478809" cy="915120"/>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07086" tIns="0" rIns="207086" bIns="0" numCol="1" spcCol="1270" anchor="ctr" anchorCtr="0">
          <a:noAutofit/>
        </a:bodyPr>
        <a:lstStyle/>
        <a:p>
          <a:pPr lvl="0" algn="l" defTabSz="1066800">
            <a:lnSpc>
              <a:spcPct val="90000"/>
            </a:lnSpc>
            <a:spcBef>
              <a:spcPct val="0"/>
            </a:spcBef>
            <a:spcAft>
              <a:spcPct val="35000"/>
            </a:spcAft>
          </a:pPr>
          <a:r>
            <a:rPr lang="en-US" sz="2400" kern="1200" dirty="0" smtClean="0"/>
            <a:t>Corporate Catalogs</a:t>
          </a:r>
          <a:endParaRPr lang="en-US" sz="2400" kern="1200" dirty="0"/>
        </a:p>
      </dsp:txBody>
      <dsp:txXfrm>
        <a:off x="436015" y="2885882"/>
        <a:ext cx="5389465" cy="825776"/>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4"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2" indent="-107946" algn="l" defTabSz="932654"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2" algn="l" defTabSz="932654"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5" indent="-149775" algn="l" defTabSz="932654"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7" indent="-117392" algn="l" defTabSz="932654"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36" algn="l" defTabSz="932654" rtl="0" eaLnBrk="1" latinLnBrk="0" hangingPunct="1">
      <a:defRPr sz="1200" kern="1200">
        <a:solidFill>
          <a:schemeClr val="tx1"/>
        </a:solidFill>
        <a:latin typeface="+mn-lt"/>
        <a:ea typeface="+mn-ea"/>
        <a:cs typeface="+mn-cs"/>
      </a:defRPr>
    </a:lvl6pPr>
    <a:lvl7pPr marL="2797963" algn="l" defTabSz="932654" rtl="0" eaLnBrk="1" latinLnBrk="0" hangingPunct="1">
      <a:defRPr sz="1200" kern="1200">
        <a:solidFill>
          <a:schemeClr val="tx1"/>
        </a:solidFill>
        <a:latin typeface="+mn-lt"/>
        <a:ea typeface="+mn-ea"/>
        <a:cs typeface="+mn-cs"/>
      </a:defRPr>
    </a:lvl7pPr>
    <a:lvl8pPr marL="3264290" algn="l" defTabSz="932654" rtl="0" eaLnBrk="1" latinLnBrk="0" hangingPunct="1">
      <a:defRPr sz="1200" kern="1200">
        <a:solidFill>
          <a:schemeClr val="tx1"/>
        </a:solidFill>
        <a:latin typeface="+mn-lt"/>
        <a:ea typeface="+mn-ea"/>
        <a:cs typeface="+mn-cs"/>
      </a:defRPr>
    </a:lvl8pPr>
    <a:lvl9pPr marL="3730618" algn="l" defTabSz="93265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30072B-9896-4A7D-979D-C22E8C3E8EBB}"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2321817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3430072B-9896-4A7D-979D-C22E8C3E8EBB}"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664506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30072B-9896-4A7D-979D-C22E8C3E8EBB}"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8078388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30072B-9896-4A7D-979D-C22E8C3E8EBB}"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4729140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30072B-9896-4A7D-979D-C22E8C3E8EBB}"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4163559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30072B-9896-4A7D-979D-C22E8C3E8EBB}"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6087426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30072B-9896-4A7D-979D-C22E8C3E8EBB}"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2540690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30072B-9896-4A7D-979D-C22E8C3E8EBB}"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19402325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30072B-9896-4A7D-979D-C22E8C3E8EBB}"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35287460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30072B-9896-4A7D-979D-C22E8C3E8EBB}"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31235099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30072B-9896-4A7D-979D-C22E8C3E8EBB}"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457361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30072B-9896-4A7D-979D-C22E8C3E8EBB}"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1931331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30072B-9896-4A7D-979D-C22E8C3E8EBB}"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3795959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30072B-9896-4A7D-979D-C22E8C3E8EBB}"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10420271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2:44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29</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30072B-9896-4A7D-979D-C22E8C3E8EBB}"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2387358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30072B-9896-4A7D-979D-C22E8C3E8EBB}"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8724438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30072B-9896-4A7D-979D-C22E8C3E8EBB}"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3642546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3430072B-9896-4A7D-979D-C22E8C3E8EBB}"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3632230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30072B-9896-4A7D-979D-C22E8C3E8EBB}"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1714831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30072B-9896-4A7D-979D-C22E8C3E8EBB}"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8016220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30072B-9896-4A7D-979D-C22E8C3E8EBB}"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9427383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3" tIns="146290" rIns="182863" bIns="146290" numCol="1" spcCol="0" rtlCol="0" fromWordArt="0" anchor="t" anchorCtr="0" forceAA="0" compatLnSpc="1">
            <a:prstTxWarp prst="textNoShape">
              <a:avLst/>
            </a:prstTxWarp>
            <a:noAutofit/>
          </a:bodyPr>
          <a:lstStyle/>
          <a:p>
            <a:pPr lvl="0" algn="ctr" defTabSz="93238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290" tIns="91432" rIns="146290" bIns="9143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6290" tIns="109717" rIns="146290"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6"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7146"/>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11671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1" indent="-287311">
              <a:spcBef>
                <a:spcPts val="1224"/>
              </a:spcBef>
              <a:buClr>
                <a:schemeClr val="tx1"/>
              </a:buClr>
              <a:buFont typeface="Arial" pitchFamily="34" charset="0"/>
              <a:buChar char="•"/>
              <a:defRPr sz="3600"/>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311" indent="-287311">
              <a:spcBef>
                <a:spcPts val="1224"/>
              </a:spcBef>
              <a:buClr>
                <a:schemeClr val="tx1"/>
              </a:buClr>
              <a:buFont typeface="Arial" pitchFamily="34" charset="0"/>
              <a:buChar char="•"/>
              <a:defRPr sz="3600"/>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1" indent="-28731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311" indent="-28731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5" name="Group 4"/>
          <p:cNvGrpSpPr/>
          <p:nvPr userDrawn="1"/>
        </p:nvGrpSpPr>
        <p:grpSpPr>
          <a:xfrm>
            <a:off x="274639"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38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4" tIns="46634" rIns="46634" bIns="46634" numCol="1" spcCol="0" rtlCol="0" fromWordArt="0" anchor="ctr" anchorCtr="0" forceAA="0" compatLnSpc="1">
            <a:prstTxWarp prst="textNoShape">
              <a:avLst/>
            </a:prstTxWarp>
            <a:noAutofit/>
          </a:bodyPr>
          <a:lstStyle/>
          <a:p>
            <a:pPr algn="ctr" defTabSz="932384"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2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2"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86" indent="-29048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6" indent="-28096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32" indent="-29048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11" indent="-228579">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90" indent="-228579">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42" tIns="77722" rIns="155442" bIns="77722"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9" y="1212851"/>
            <a:ext cx="11887200" cy="204765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9" indent="0">
              <a:buNone/>
              <a:defRPr/>
            </a:lvl3pPr>
            <a:lvl4pPr marL="457157" indent="0">
              <a:buNone/>
              <a:defRPr/>
            </a:lvl4pPr>
            <a:lvl5pPr marL="685736"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9" y="1212851"/>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9" indent="0">
              <a:buNone/>
              <a:defRPr/>
            </a:lvl3pPr>
            <a:lvl4pPr marL="457157" indent="0">
              <a:buNone/>
              <a:defRPr/>
            </a:lvl4pPr>
            <a:lvl5pPr marL="685736"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11671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1" indent="-287311">
              <a:spcBef>
                <a:spcPts val="1224"/>
              </a:spcBef>
              <a:buClr>
                <a:schemeClr val="tx1"/>
              </a:buClr>
              <a:buFont typeface="Arial" pitchFamily="34" charset="0"/>
              <a:buChar char="•"/>
              <a:defRPr sz="3600"/>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311" indent="-287311">
              <a:spcBef>
                <a:spcPts val="1224"/>
              </a:spcBef>
              <a:buClr>
                <a:schemeClr val="tx1"/>
              </a:buClr>
              <a:buFont typeface="Arial" pitchFamily="34" charset="0"/>
              <a:buChar char="•"/>
              <a:defRPr sz="3600"/>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3" tIns="146290" rIns="182863" bIns="146290" numCol="1" spcCol="0" rtlCol="0" fromWordArt="0" anchor="t" anchorCtr="0" forceAA="0" compatLnSpc="1">
            <a:prstTxWarp prst="textNoShape">
              <a:avLst/>
            </a:prstTxWarp>
            <a:noAutofit/>
          </a:bodyPr>
          <a:lstStyle/>
          <a:p>
            <a:pPr lvl="0" algn="ctr" defTabSz="93238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2" bIns="9143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30899" cy="1372414"/>
          </a:xfrm>
          <a:noFill/>
        </p:spPr>
        <p:txBody>
          <a:bodyPr lIns="182863" tIns="146290" rIns="182863" bIns="146290">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1" indent="-287311">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311" indent="-287311">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4" tIns="46634" rIns="46634" bIns="46634" numCol="1" spcCol="0" rtlCol="0" fromWordArt="0" anchor="ctr" anchorCtr="0" forceAA="0" compatLnSpc="1">
            <a:prstTxWarp prst="textNoShape">
              <a:avLst/>
            </a:prstTxWarp>
            <a:noAutofit/>
          </a:bodyPr>
          <a:lstStyle/>
          <a:p>
            <a:pPr algn="ctr" defTabSz="932384"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2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2"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9"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p:nvSpPr>
        <p:spPr bwMode="auto">
          <a:xfrm>
            <a:off x="4846638"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3" tIns="146283" rIns="182853" bIns="146283" numCol="1" spcCol="0" rtlCol="0" fromWordArt="0" anchor="t" anchorCtr="0" forceAA="0" compatLnSpc="1">
            <a:prstTxWarp prst="textNoShape">
              <a:avLst/>
            </a:prstTxWarp>
            <a:noAutofit/>
          </a:bodyPr>
          <a:lstStyle/>
          <a:p>
            <a:pPr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9216" tIns="93261" rIns="149216" bIns="9326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9216" tIns="111912" rIns="149216" bIns="111912">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5258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76942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5" name="Group 4"/>
          <p:cNvGrpSpPr/>
          <p:nvPr/>
        </p:nvGrpSpPr>
        <p:grpSpPr>
          <a:xfrm>
            <a:off x="274640"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32600"/>
              <a:endParaRPr lang="en-US">
                <a:solidFill>
                  <a:srgbClr val="505050"/>
                </a:solidFill>
              </a:endParaRPr>
            </a:p>
          </p:txBody>
        </p:sp>
      </p:grpSp>
    </p:spTree>
    <p:extLst>
      <p:ext uri="{BB962C8B-B14F-4D97-AF65-F5344CB8AC3E}">
        <p14:creationId xmlns:p14="http://schemas.microsoft.com/office/powerpoint/2010/main" val="23060463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9"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4"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3" tIns="146283" rIns="182853" bIns="146283" numCol="1" spcCol="0" rtlCol="0" fromWordArt="0" anchor="t" anchorCtr="0" forceAA="0" compatLnSpc="1">
            <a:prstTxWarp prst="textNoShape">
              <a:avLst/>
            </a:prstTxWarp>
            <a:noAutofit/>
          </a:bodyPr>
          <a:lstStyle/>
          <a:p>
            <a:pPr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3261" bIns="9326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0" y="5326043"/>
            <a:ext cx="8230899" cy="1372414"/>
          </a:xfrm>
          <a:noFill/>
        </p:spPr>
        <p:txBody>
          <a:bodyPr lIns="186520" tIns="149216" rIns="186520" bIns="149216">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2828217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9"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4"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3" tIns="146283" rIns="182853" bIns="146283" numCol="1" spcCol="0" rtlCol="0" fromWordArt="0" anchor="t" anchorCtr="0" forceAA="0" compatLnSpc="1">
            <a:prstTxWarp prst="textNoShape">
              <a:avLst/>
            </a:prstTxWarp>
            <a:noAutofit/>
          </a:bodyPr>
          <a:lstStyle/>
          <a:p>
            <a:pPr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3261" bIns="9326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8819476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3261" bIns="9326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7202718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3261" bIns="9326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64052239"/>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3" tIns="146290" rIns="182863" bIns="146290" numCol="1" spcCol="0" rtlCol="0" fromWordArt="0" anchor="t" anchorCtr="0" forceAA="0" compatLnSpc="1">
            <a:prstTxWarp prst="textNoShape">
              <a:avLst/>
            </a:prstTxWarp>
            <a:noAutofit/>
          </a:bodyPr>
          <a:lstStyle/>
          <a:p>
            <a:pPr lvl="0" algn="ctr" defTabSz="93238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2" bIns="9143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3261" bIns="9326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7698633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0" y="1212851"/>
            <a:ext cx="11887200" cy="2051344"/>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8476135"/>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0" y="1212851"/>
            <a:ext cx="11887200" cy="2051344"/>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2942011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1"/>
            <a:ext cx="11887200" cy="2120403"/>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0774828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1"/>
            <a:ext cx="11887200" cy="2120403"/>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72819420"/>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2879902"/>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6053505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75865589"/>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4923326"/>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6795689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32" bIns="914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345452"/>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848580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0377170"/>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3243173"/>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9"/>
            <a:ext cx="11887199" cy="2021523"/>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1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9"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74568304"/>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0" y="1212852"/>
            <a:ext cx="11887200" cy="2443746"/>
          </a:xfrm>
          <a:prstGeom prst="rect">
            <a:avLst/>
          </a:prstGeom>
        </p:spPr>
        <p:txBody>
          <a:bodyPr/>
          <a:lstStyle>
            <a:lvl1pPr marL="290458" indent="-29045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3" indent="-280936">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51" indent="-29045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9" indent="-22855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6" indent="-22855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3" y="6363076"/>
            <a:ext cx="12436476" cy="631450"/>
          </a:xfrm>
          <a:prstGeom prst="rect">
            <a:avLst/>
          </a:prstGeom>
          <a:solidFill>
            <a:srgbClr val="FFFF99"/>
          </a:solidFill>
        </p:spPr>
        <p:txBody>
          <a:bodyPr wrap="square" lIns="158551" tIns="79276" rIns="158551" bIns="79276"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536857823"/>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00"/>
            </a:lvl1pPr>
          </a:lstStyle>
          <a:p>
            <a:r>
              <a:rPr lang="en-US" smtClean="0"/>
              <a:t>Click to edit Master title style</a:t>
            </a:r>
            <a:endParaRPr lang="en-US"/>
          </a:p>
        </p:txBody>
      </p:sp>
      <p:sp>
        <p:nvSpPr>
          <p:cNvPr id="3" name="Subtitle 2"/>
          <p:cNvSpPr>
            <a:spLocks noGrp="1"/>
          </p:cNvSpPr>
          <p:nvPr>
            <p:ph type="subTitle" idx="1"/>
          </p:nvPr>
        </p:nvSpPr>
        <p:spPr>
          <a:xfrm>
            <a:off x="1554560" y="3673745"/>
            <a:ext cx="9327356" cy="527341"/>
          </a:xfrm>
        </p:spPr>
        <p:txBody>
          <a:bodyPr/>
          <a:lstStyle>
            <a:lvl1pPr marL="0" indent="0" algn="ctr">
              <a:buNone/>
              <a:defRPr sz="2400"/>
            </a:lvl1pPr>
            <a:lvl2pPr marL="466300" indent="0" algn="ctr">
              <a:buNone/>
              <a:defRPr sz="2000"/>
            </a:lvl2pPr>
            <a:lvl3pPr marL="932600" indent="0" algn="ctr">
              <a:buNone/>
              <a:defRPr sz="1800"/>
            </a:lvl3pPr>
            <a:lvl4pPr marL="1398900" indent="0" algn="ctr">
              <a:buNone/>
              <a:defRPr sz="1600"/>
            </a:lvl4pPr>
            <a:lvl5pPr marL="1865201" indent="0" algn="ctr">
              <a:buNone/>
              <a:defRPr sz="1600"/>
            </a:lvl5pPr>
            <a:lvl6pPr marL="2331501" indent="0" algn="ctr">
              <a:buNone/>
              <a:defRPr sz="1600"/>
            </a:lvl6pPr>
            <a:lvl7pPr marL="2797801" indent="0" algn="ctr">
              <a:buNone/>
              <a:defRPr sz="1600"/>
            </a:lvl7pPr>
            <a:lvl8pPr marL="3264101" indent="0" algn="ctr">
              <a:buNone/>
              <a:defRPr sz="1600"/>
            </a:lvl8pPr>
            <a:lvl9pPr marL="3730401"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855009" y="6482890"/>
            <a:ext cx="2798207" cy="372394"/>
          </a:xfrm>
          <a:prstGeom prst="rect">
            <a:avLst/>
          </a:prstGeom>
        </p:spPr>
        <p:txBody>
          <a:bodyPr lIns="93261" tIns="46629" rIns="93261" bIns="46629"/>
          <a:lstStyle/>
          <a:p>
            <a:pPr defTabSz="932600"/>
            <a:fld id="{9A5A1AC8-C6F9-4F12-8C0B-546197DAF387}" type="datetimeFigureOut">
              <a:rPr lang="en-US" smtClean="0">
                <a:solidFill>
                  <a:srgbClr val="FFFFFF"/>
                </a:solidFill>
              </a:rPr>
              <a:pPr defTabSz="932600"/>
              <a:t>12/5/2012</a:t>
            </a:fld>
            <a:endParaRPr lang="en-US">
              <a:solidFill>
                <a:srgbClr val="FFFFFF"/>
              </a:solidFill>
            </a:endParaRPr>
          </a:p>
        </p:txBody>
      </p:sp>
      <p:sp>
        <p:nvSpPr>
          <p:cNvPr id="5" name="Footer Placeholder 4"/>
          <p:cNvSpPr>
            <a:spLocks noGrp="1"/>
          </p:cNvSpPr>
          <p:nvPr>
            <p:ph type="ftr" sz="quarter" idx="11"/>
          </p:nvPr>
        </p:nvSpPr>
        <p:spPr>
          <a:xfrm>
            <a:off x="4119583" y="6482890"/>
            <a:ext cx="4197310" cy="372394"/>
          </a:xfrm>
          <a:prstGeom prst="rect">
            <a:avLst/>
          </a:prstGeom>
        </p:spPr>
        <p:txBody>
          <a:bodyPr lIns="93261" tIns="46629" rIns="93261" bIns="46629"/>
          <a:lstStyle/>
          <a:p>
            <a:pPr defTabSz="932600"/>
            <a:endParaRPr lang="en-US">
              <a:solidFill>
                <a:srgbClr val="FFFFFF"/>
              </a:solidFill>
            </a:endParaRPr>
          </a:p>
        </p:txBody>
      </p:sp>
      <p:sp>
        <p:nvSpPr>
          <p:cNvPr id="6" name="Slide Number Placeholder 5"/>
          <p:cNvSpPr>
            <a:spLocks noGrp="1"/>
          </p:cNvSpPr>
          <p:nvPr>
            <p:ph type="sldNum" sz="quarter" idx="12"/>
          </p:nvPr>
        </p:nvSpPr>
        <p:spPr>
          <a:xfrm>
            <a:off x="8783260" y="6482890"/>
            <a:ext cx="2798207" cy="372394"/>
          </a:xfrm>
          <a:prstGeom prst="rect">
            <a:avLst/>
          </a:prstGeom>
        </p:spPr>
        <p:txBody>
          <a:bodyPr lIns="93261" tIns="46629" rIns="93261" bIns="46629"/>
          <a:lstStyle/>
          <a:p>
            <a:pPr defTabSz="932600"/>
            <a:fld id="{4CCFD620-A7F0-4762-81EF-742BD0DED33D}" type="slidenum">
              <a:rPr lang="en-US" smtClean="0">
                <a:solidFill>
                  <a:srgbClr val="FFFFFF"/>
                </a:solidFill>
              </a:rPr>
              <a:pPr defTabSz="932600"/>
              <a:t>‹#›</a:t>
            </a:fld>
            <a:endParaRPr lang="en-US">
              <a:solidFill>
                <a:srgbClr val="FFFFFF"/>
              </a:solidFill>
            </a:endParaRPr>
          </a:p>
        </p:txBody>
      </p:sp>
    </p:spTree>
    <p:extLst>
      <p:ext uri="{BB962C8B-B14F-4D97-AF65-F5344CB8AC3E}">
        <p14:creationId xmlns:p14="http://schemas.microsoft.com/office/powerpoint/2010/main" val="33914092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6"/>
            <a:ext cx="10726460" cy="2909528"/>
          </a:xfrm>
        </p:spPr>
        <p:txBody>
          <a:bodyPr anchor="b"/>
          <a:lstStyle>
            <a:lvl1pPr>
              <a:defRPr sz="6100"/>
            </a:lvl1pPr>
          </a:lstStyle>
          <a:p>
            <a:r>
              <a:rPr lang="en-US" smtClean="0"/>
              <a:t>Click to edit Master title style</a:t>
            </a:r>
            <a:endParaRPr lang="en-US"/>
          </a:p>
        </p:txBody>
      </p:sp>
      <p:sp>
        <p:nvSpPr>
          <p:cNvPr id="3" name="Text Placeholder 2"/>
          <p:cNvSpPr>
            <a:spLocks noGrp="1"/>
          </p:cNvSpPr>
          <p:nvPr>
            <p:ph type="body" idx="1"/>
          </p:nvPr>
        </p:nvSpPr>
        <p:spPr>
          <a:xfrm>
            <a:off x="848530" y="4680828"/>
            <a:ext cx="10726460" cy="527341"/>
          </a:xfrm>
        </p:spPr>
        <p:txBody>
          <a:bodyPr/>
          <a:lstStyle>
            <a:lvl1pPr marL="0" indent="0">
              <a:buNone/>
              <a:defRPr sz="2400">
                <a:solidFill>
                  <a:schemeClr val="tx1">
                    <a:tint val="75000"/>
                  </a:schemeClr>
                </a:solidFill>
              </a:defRPr>
            </a:lvl1pPr>
            <a:lvl2pPr marL="466300" indent="0">
              <a:buNone/>
              <a:defRPr sz="2000">
                <a:solidFill>
                  <a:schemeClr val="tx1">
                    <a:tint val="75000"/>
                  </a:schemeClr>
                </a:solidFill>
              </a:defRPr>
            </a:lvl2pPr>
            <a:lvl3pPr marL="932600" indent="0">
              <a:buNone/>
              <a:defRPr sz="1800">
                <a:solidFill>
                  <a:schemeClr val="tx1">
                    <a:tint val="75000"/>
                  </a:schemeClr>
                </a:solidFill>
              </a:defRPr>
            </a:lvl3pPr>
            <a:lvl4pPr marL="1398900" indent="0">
              <a:buNone/>
              <a:defRPr sz="1600">
                <a:solidFill>
                  <a:schemeClr val="tx1">
                    <a:tint val="75000"/>
                  </a:schemeClr>
                </a:solidFill>
              </a:defRPr>
            </a:lvl4pPr>
            <a:lvl5pPr marL="1865201" indent="0">
              <a:buNone/>
              <a:defRPr sz="1600">
                <a:solidFill>
                  <a:schemeClr val="tx1">
                    <a:tint val="75000"/>
                  </a:schemeClr>
                </a:solidFill>
              </a:defRPr>
            </a:lvl5pPr>
            <a:lvl6pPr marL="2331501" indent="0">
              <a:buNone/>
              <a:defRPr sz="1600">
                <a:solidFill>
                  <a:schemeClr val="tx1">
                    <a:tint val="75000"/>
                  </a:schemeClr>
                </a:solidFill>
              </a:defRPr>
            </a:lvl6pPr>
            <a:lvl7pPr marL="2797801" indent="0">
              <a:buNone/>
              <a:defRPr sz="1600">
                <a:solidFill>
                  <a:schemeClr val="tx1">
                    <a:tint val="75000"/>
                  </a:schemeClr>
                </a:solidFill>
              </a:defRPr>
            </a:lvl7pPr>
            <a:lvl8pPr marL="3264101" indent="0">
              <a:buNone/>
              <a:defRPr sz="1600">
                <a:solidFill>
                  <a:schemeClr val="tx1">
                    <a:tint val="75000"/>
                  </a:schemeClr>
                </a:solidFill>
              </a:defRPr>
            </a:lvl8pPr>
            <a:lvl9pPr marL="3730401"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55009" y="6482890"/>
            <a:ext cx="2798207" cy="372394"/>
          </a:xfrm>
          <a:prstGeom prst="rect">
            <a:avLst/>
          </a:prstGeom>
        </p:spPr>
        <p:txBody>
          <a:bodyPr lIns="93261" tIns="46629" rIns="93261" bIns="46629"/>
          <a:lstStyle/>
          <a:p>
            <a:pPr defTabSz="932600"/>
            <a:fld id="{9A5A1AC8-C6F9-4F12-8C0B-546197DAF387}" type="datetimeFigureOut">
              <a:rPr lang="en-US" smtClean="0">
                <a:solidFill>
                  <a:srgbClr val="FFFFFF"/>
                </a:solidFill>
              </a:rPr>
              <a:pPr defTabSz="932600"/>
              <a:t>12/5/2012</a:t>
            </a:fld>
            <a:endParaRPr lang="en-US">
              <a:solidFill>
                <a:srgbClr val="FFFFFF"/>
              </a:solidFill>
            </a:endParaRPr>
          </a:p>
        </p:txBody>
      </p:sp>
      <p:sp>
        <p:nvSpPr>
          <p:cNvPr id="5" name="Footer Placeholder 4"/>
          <p:cNvSpPr>
            <a:spLocks noGrp="1"/>
          </p:cNvSpPr>
          <p:nvPr>
            <p:ph type="ftr" sz="quarter" idx="11"/>
          </p:nvPr>
        </p:nvSpPr>
        <p:spPr>
          <a:xfrm>
            <a:off x="4119583" y="6482890"/>
            <a:ext cx="4197310" cy="372394"/>
          </a:xfrm>
          <a:prstGeom prst="rect">
            <a:avLst/>
          </a:prstGeom>
        </p:spPr>
        <p:txBody>
          <a:bodyPr lIns="93261" tIns="46629" rIns="93261" bIns="46629"/>
          <a:lstStyle/>
          <a:p>
            <a:pPr defTabSz="932600"/>
            <a:endParaRPr lang="en-US">
              <a:solidFill>
                <a:srgbClr val="FFFFFF"/>
              </a:solidFill>
            </a:endParaRPr>
          </a:p>
        </p:txBody>
      </p:sp>
      <p:sp>
        <p:nvSpPr>
          <p:cNvPr id="6" name="Slide Number Placeholder 5"/>
          <p:cNvSpPr>
            <a:spLocks noGrp="1"/>
          </p:cNvSpPr>
          <p:nvPr>
            <p:ph type="sldNum" sz="quarter" idx="12"/>
          </p:nvPr>
        </p:nvSpPr>
        <p:spPr>
          <a:xfrm>
            <a:off x="8783260" y="6482890"/>
            <a:ext cx="2798207" cy="372394"/>
          </a:xfrm>
          <a:prstGeom prst="rect">
            <a:avLst/>
          </a:prstGeom>
        </p:spPr>
        <p:txBody>
          <a:bodyPr lIns="93261" tIns="46629" rIns="93261" bIns="46629"/>
          <a:lstStyle/>
          <a:p>
            <a:pPr defTabSz="932600"/>
            <a:fld id="{4CCFD620-A7F0-4762-81EF-742BD0DED33D}" type="slidenum">
              <a:rPr lang="en-US" smtClean="0">
                <a:solidFill>
                  <a:srgbClr val="FFFFFF"/>
                </a:solidFill>
              </a:rPr>
              <a:pPr defTabSz="932600"/>
              <a:t>‹#›</a:t>
            </a:fld>
            <a:endParaRPr lang="en-US">
              <a:solidFill>
                <a:srgbClr val="FFFFFF"/>
              </a:solidFill>
            </a:endParaRPr>
          </a:p>
        </p:txBody>
      </p:sp>
    </p:spTree>
    <p:extLst>
      <p:ext uri="{BB962C8B-B14F-4D97-AF65-F5344CB8AC3E}">
        <p14:creationId xmlns:p14="http://schemas.microsoft.com/office/powerpoint/2010/main" val="241511423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0" y="1212851"/>
            <a:ext cx="11887200" cy="2051344"/>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54209874"/>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0" y="1212851"/>
            <a:ext cx="11887200" cy="2051344"/>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0584580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32" bIns="914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1"/>
            <a:ext cx="11887200" cy="2120403"/>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58536589"/>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1"/>
            <a:ext cx="11887200" cy="2120403"/>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0124906"/>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20246887"/>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34354527"/>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16005577"/>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24659330"/>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34522738"/>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6697892"/>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9"/>
            <a:ext cx="11887199" cy="2021523"/>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1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9"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7230048"/>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5796842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32" bIns="914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88756614"/>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2104899"/>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57386680"/>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84486511"/>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77475666"/>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89799742"/>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95304189"/>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6767746"/>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8898143"/>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047651"/>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9" indent="0">
              <a:buNone/>
              <a:defRPr/>
            </a:lvl3pPr>
            <a:lvl4pPr marL="457157" indent="0">
              <a:buNone/>
              <a:defRPr/>
            </a:lvl4pPr>
            <a:lvl5pPr marL="68573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9" indent="0">
              <a:buNone/>
              <a:defRPr/>
            </a:lvl3pPr>
            <a:lvl4pPr marL="457157" indent="0">
              <a:buNone/>
              <a:defRPr/>
            </a:lvl4pPr>
            <a:lvl5pPr marL="68573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theme" Target="../theme/theme3.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image" Target="../media/image7.png"/><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4.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image" Target="../media/image7.png"/><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theme" Target="../theme/theme5.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290" tIns="91432" rIns="146290" bIns="9143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116710"/>
          </a:xfrm>
          <a:prstGeom prst="rect">
            <a:avLst/>
          </a:prstGeom>
        </p:spPr>
        <p:txBody>
          <a:bodyPr vert="horz" wrap="square" lIns="146290" tIns="91432" rIns="146290" bIns="9143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654"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8" marR="0" indent="-342868" algn="l" defTabSz="932654"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5" marR="0" indent="-241277" algn="l" defTabSz="93265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5"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604"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82"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99"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27"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55"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82"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4" rtl="0" eaLnBrk="1" latinLnBrk="0" hangingPunct="1">
        <a:defRPr sz="1800" kern="1200">
          <a:solidFill>
            <a:schemeClr val="tx1"/>
          </a:solidFill>
          <a:latin typeface="+mn-lt"/>
          <a:ea typeface="+mn-ea"/>
          <a:cs typeface="+mn-cs"/>
        </a:defRPr>
      </a:lvl1pPr>
      <a:lvl2pPr marL="466327" algn="l" defTabSz="932654" rtl="0" eaLnBrk="1" latinLnBrk="0" hangingPunct="1">
        <a:defRPr sz="1800" kern="1200">
          <a:solidFill>
            <a:schemeClr val="tx1"/>
          </a:solidFill>
          <a:latin typeface="+mn-lt"/>
          <a:ea typeface="+mn-ea"/>
          <a:cs typeface="+mn-cs"/>
        </a:defRPr>
      </a:lvl2pPr>
      <a:lvl3pPr marL="932654" algn="l" defTabSz="932654" rtl="0" eaLnBrk="1" latinLnBrk="0" hangingPunct="1">
        <a:defRPr sz="1800" kern="1200">
          <a:solidFill>
            <a:schemeClr val="tx1"/>
          </a:solidFill>
          <a:latin typeface="+mn-lt"/>
          <a:ea typeface="+mn-ea"/>
          <a:cs typeface="+mn-cs"/>
        </a:defRPr>
      </a:lvl3pPr>
      <a:lvl4pPr marL="1398981" algn="l" defTabSz="932654" rtl="0" eaLnBrk="1" latinLnBrk="0" hangingPunct="1">
        <a:defRPr sz="1800" kern="1200">
          <a:solidFill>
            <a:schemeClr val="tx1"/>
          </a:solidFill>
          <a:latin typeface="+mn-lt"/>
          <a:ea typeface="+mn-ea"/>
          <a:cs typeface="+mn-cs"/>
        </a:defRPr>
      </a:lvl4pPr>
      <a:lvl5pPr marL="1865309" algn="l" defTabSz="932654" rtl="0" eaLnBrk="1" latinLnBrk="0" hangingPunct="1">
        <a:defRPr sz="1800" kern="1200">
          <a:solidFill>
            <a:schemeClr val="tx1"/>
          </a:solidFill>
          <a:latin typeface="+mn-lt"/>
          <a:ea typeface="+mn-ea"/>
          <a:cs typeface="+mn-cs"/>
        </a:defRPr>
      </a:lvl5pPr>
      <a:lvl6pPr marL="2331636" algn="l" defTabSz="932654" rtl="0" eaLnBrk="1" latinLnBrk="0" hangingPunct="1">
        <a:defRPr sz="1800" kern="1200">
          <a:solidFill>
            <a:schemeClr val="tx1"/>
          </a:solidFill>
          <a:latin typeface="+mn-lt"/>
          <a:ea typeface="+mn-ea"/>
          <a:cs typeface="+mn-cs"/>
        </a:defRPr>
      </a:lvl6pPr>
      <a:lvl7pPr marL="2797963" algn="l" defTabSz="932654" rtl="0" eaLnBrk="1" latinLnBrk="0" hangingPunct="1">
        <a:defRPr sz="1800" kern="1200">
          <a:solidFill>
            <a:schemeClr val="tx1"/>
          </a:solidFill>
          <a:latin typeface="+mn-lt"/>
          <a:ea typeface="+mn-ea"/>
          <a:cs typeface="+mn-cs"/>
        </a:defRPr>
      </a:lvl7pPr>
      <a:lvl8pPr marL="3264290" algn="l" defTabSz="932654" rtl="0" eaLnBrk="1" latinLnBrk="0" hangingPunct="1">
        <a:defRPr sz="1800" kern="1200">
          <a:solidFill>
            <a:schemeClr val="tx1"/>
          </a:solidFill>
          <a:latin typeface="+mn-lt"/>
          <a:ea typeface="+mn-ea"/>
          <a:cs typeface="+mn-cs"/>
        </a:defRPr>
      </a:lvl8pPr>
      <a:lvl9pPr marL="3730618" algn="l" defTabSz="93265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8"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5"/>
            <a:ext cx="11889564" cy="917575"/>
          </a:xfrm>
          <a:prstGeom prst="rect">
            <a:avLst/>
          </a:prstGeom>
        </p:spPr>
        <p:txBody>
          <a:bodyPr vert="horz" wrap="square" lIns="146290" tIns="91432" rIns="146290" bIns="9143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1" y="1212851"/>
            <a:ext cx="11887198" cy="2116710"/>
          </a:xfrm>
          <a:prstGeom prst="rect">
            <a:avLst/>
          </a:prstGeom>
        </p:spPr>
        <p:txBody>
          <a:bodyPr vert="horz" wrap="square" lIns="146290" tIns="91432" rIns="146290" bIns="9143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654"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8" marR="0" indent="-342868" algn="l" defTabSz="932654"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5" marR="0" indent="-241277" algn="l" defTabSz="93265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5"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604"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82"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99"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27"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55"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82"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4" rtl="0" eaLnBrk="1" latinLnBrk="0" hangingPunct="1">
        <a:defRPr sz="1800" kern="1200">
          <a:solidFill>
            <a:schemeClr val="tx1"/>
          </a:solidFill>
          <a:latin typeface="+mn-lt"/>
          <a:ea typeface="+mn-ea"/>
          <a:cs typeface="+mn-cs"/>
        </a:defRPr>
      </a:lvl1pPr>
      <a:lvl2pPr marL="466327" algn="l" defTabSz="932654" rtl="0" eaLnBrk="1" latinLnBrk="0" hangingPunct="1">
        <a:defRPr sz="1800" kern="1200">
          <a:solidFill>
            <a:schemeClr val="tx1"/>
          </a:solidFill>
          <a:latin typeface="+mn-lt"/>
          <a:ea typeface="+mn-ea"/>
          <a:cs typeface="+mn-cs"/>
        </a:defRPr>
      </a:lvl2pPr>
      <a:lvl3pPr marL="932654" algn="l" defTabSz="932654" rtl="0" eaLnBrk="1" latinLnBrk="0" hangingPunct="1">
        <a:defRPr sz="1800" kern="1200">
          <a:solidFill>
            <a:schemeClr val="tx1"/>
          </a:solidFill>
          <a:latin typeface="+mn-lt"/>
          <a:ea typeface="+mn-ea"/>
          <a:cs typeface="+mn-cs"/>
        </a:defRPr>
      </a:lvl3pPr>
      <a:lvl4pPr marL="1398981" algn="l" defTabSz="932654" rtl="0" eaLnBrk="1" latinLnBrk="0" hangingPunct="1">
        <a:defRPr sz="1800" kern="1200">
          <a:solidFill>
            <a:schemeClr val="tx1"/>
          </a:solidFill>
          <a:latin typeface="+mn-lt"/>
          <a:ea typeface="+mn-ea"/>
          <a:cs typeface="+mn-cs"/>
        </a:defRPr>
      </a:lvl4pPr>
      <a:lvl5pPr marL="1865309" algn="l" defTabSz="932654" rtl="0" eaLnBrk="1" latinLnBrk="0" hangingPunct="1">
        <a:defRPr sz="1800" kern="1200">
          <a:solidFill>
            <a:schemeClr val="tx1"/>
          </a:solidFill>
          <a:latin typeface="+mn-lt"/>
          <a:ea typeface="+mn-ea"/>
          <a:cs typeface="+mn-cs"/>
        </a:defRPr>
      </a:lvl5pPr>
      <a:lvl6pPr marL="2331636" algn="l" defTabSz="932654" rtl="0" eaLnBrk="1" latinLnBrk="0" hangingPunct="1">
        <a:defRPr sz="1800" kern="1200">
          <a:solidFill>
            <a:schemeClr val="tx1"/>
          </a:solidFill>
          <a:latin typeface="+mn-lt"/>
          <a:ea typeface="+mn-ea"/>
          <a:cs typeface="+mn-cs"/>
        </a:defRPr>
      </a:lvl6pPr>
      <a:lvl7pPr marL="2797963" algn="l" defTabSz="932654" rtl="0" eaLnBrk="1" latinLnBrk="0" hangingPunct="1">
        <a:defRPr sz="1800" kern="1200">
          <a:solidFill>
            <a:schemeClr val="tx1"/>
          </a:solidFill>
          <a:latin typeface="+mn-lt"/>
          <a:ea typeface="+mn-ea"/>
          <a:cs typeface="+mn-cs"/>
        </a:defRPr>
      </a:lvl7pPr>
      <a:lvl8pPr marL="3264290" algn="l" defTabSz="932654" rtl="0" eaLnBrk="1" latinLnBrk="0" hangingPunct="1">
        <a:defRPr sz="1800" kern="1200">
          <a:solidFill>
            <a:schemeClr val="tx1"/>
          </a:solidFill>
          <a:latin typeface="+mn-lt"/>
          <a:ea typeface="+mn-ea"/>
          <a:cs typeface="+mn-cs"/>
        </a:defRPr>
      </a:lvl8pPr>
      <a:lvl9pPr marL="3730618" algn="l" defTabSz="93265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6"/>
            <a:ext cx="11889564" cy="917575"/>
          </a:xfrm>
          <a:prstGeom prst="rect">
            <a:avLst/>
          </a:prstGeom>
        </p:spPr>
        <p:txBody>
          <a:bodyPr vert="horz" wrap="square" lIns="149216" tIns="93261" rIns="149216" bIns="9326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2" y="1212852"/>
            <a:ext cx="11887198" cy="2120403"/>
          </a:xfrm>
          <a:prstGeom prst="rect">
            <a:avLst/>
          </a:prstGeom>
        </p:spPr>
        <p:txBody>
          <a:bodyPr vert="horz" wrap="square" lIns="149216" tIns="93261" rIns="149216" bIns="9326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05629866"/>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Lst>
  <p:transition>
    <p:fade/>
  </p:transition>
  <p:timing>
    <p:tnLst>
      <p:par>
        <p:cTn id="1" dur="indefinite" restart="never" nodeType="tmRoot"/>
      </p:par>
    </p:tnLst>
  </p:timing>
  <p:txStyles>
    <p:titleStyle>
      <a:lvl1pPr algn="l" defTabSz="932567"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6" marR="0" indent="-342836" algn="l" defTabSz="932567"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90" marR="0" indent="-241254" algn="l" defTabSz="93256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50"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8"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64"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57"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42"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26"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409"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7" rtl="0" eaLnBrk="1" latinLnBrk="0" hangingPunct="1">
        <a:defRPr sz="1800" kern="1200">
          <a:solidFill>
            <a:schemeClr val="tx1"/>
          </a:solidFill>
          <a:latin typeface="+mn-lt"/>
          <a:ea typeface="+mn-ea"/>
          <a:cs typeface="+mn-cs"/>
        </a:defRPr>
      </a:lvl1pPr>
      <a:lvl2pPr marL="466283" algn="l" defTabSz="932567" rtl="0" eaLnBrk="1" latinLnBrk="0" hangingPunct="1">
        <a:defRPr sz="1800" kern="1200">
          <a:solidFill>
            <a:schemeClr val="tx1"/>
          </a:solidFill>
          <a:latin typeface="+mn-lt"/>
          <a:ea typeface="+mn-ea"/>
          <a:cs typeface="+mn-cs"/>
        </a:defRPr>
      </a:lvl2pPr>
      <a:lvl3pPr marL="932567" algn="l" defTabSz="932567" rtl="0" eaLnBrk="1" latinLnBrk="0" hangingPunct="1">
        <a:defRPr sz="1800" kern="1200">
          <a:solidFill>
            <a:schemeClr val="tx1"/>
          </a:solidFill>
          <a:latin typeface="+mn-lt"/>
          <a:ea typeface="+mn-ea"/>
          <a:cs typeface="+mn-cs"/>
        </a:defRPr>
      </a:lvl3pPr>
      <a:lvl4pPr marL="1398849" algn="l" defTabSz="932567" rtl="0" eaLnBrk="1" latinLnBrk="0" hangingPunct="1">
        <a:defRPr sz="1800" kern="1200">
          <a:solidFill>
            <a:schemeClr val="tx1"/>
          </a:solidFill>
          <a:latin typeface="+mn-lt"/>
          <a:ea typeface="+mn-ea"/>
          <a:cs typeface="+mn-cs"/>
        </a:defRPr>
      </a:lvl4pPr>
      <a:lvl5pPr marL="1865133" algn="l" defTabSz="932567" rtl="0" eaLnBrk="1" latinLnBrk="0" hangingPunct="1">
        <a:defRPr sz="1800" kern="1200">
          <a:solidFill>
            <a:schemeClr val="tx1"/>
          </a:solidFill>
          <a:latin typeface="+mn-lt"/>
          <a:ea typeface="+mn-ea"/>
          <a:cs typeface="+mn-cs"/>
        </a:defRPr>
      </a:lvl5pPr>
      <a:lvl6pPr marL="2331417" algn="l" defTabSz="932567" rtl="0" eaLnBrk="1" latinLnBrk="0" hangingPunct="1">
        <a:defRPr sz="1800" kern="1200">
          <a:solidFill>
            <a:schemeClr val="tx1"/>
          </a:solidFill>
          <a:latin typeface="+mn-lt"/>
          <a:ea typeface="+mn-ea"/>
          <a:cs typeface="+mn-cs"/>
        </a:defRPr>
      </a:lvl6pPr>
      <a:lvl7pPr marL="2797700" algn="l" defTabSz="932567" rtl="0" eaLnBrk="1" latinLnBrk="0" hangingPunct="1">
        <a:defRPr sz="1800" kern="1200">
          <a:solidFill>
            <a:schemeClr val="tx1"/>
          </a:solidFill>
          <a:latin typeface="+mn-lt"/>
          <a:ea typeface="+mn-ea"/>
          <a:cs typeface="+mn-cs"/>
        </a:defRPr>
      </a:lvl7pPr>
      <a:lvl8pPr marL="3263983" algn="l" defTabSz="932567" rtl="0" eaLnBrk="1" latinLnBrk="0" hangingPunct="1">
        <a:defRPr sz="1800" kern="1200">
          <a:solidFill>
            <a:schemeClr val="tx1"/>
          </a:solidFill>
          <a:latin typeface="+mn-lt"/>
          <a:ea typeface="+mn-ea"/>
          <a:cs typeface="+mn-cs"/>
        </a:defRPr>
      </a:lvl8pPr>
      <a:lvl9pPr marL="3730268" algn="l" defTabSz="93256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9"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6"/>
            <a:ext cx="11889564" cy="917575"/>
          </a:xfrm>
          <a:prstGeom prst="rect">
            <a:avLst/>
          </a:prstGeom>
        </p:spPr>
        <p:txBody>
          <a:bodyPr vert="horz" wrap="square" lIns="149216" tIns="93261" rIns="149216" bIns="9326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2" y="1212852"/>
            <a:ext cx="11887198" cy="2120403"/>
          </a:xfrm>
          <a:prstGeom prst="rect">
            <a:avLst/>
          </a:prstGeom>
        </p:spPr>
        <p:txBody>
          <a:bodyPr vert="horz" wrap="square" lIns="149216" tIns="93261" rIns="149216" bIns="9326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93230036"/>
      </p:ext>
    </p:extLst>
  </p:cSld>
  <p:clrMap bg1="lt1" tx1="dk1" bg2="lt2" tx2="dk2" accent1="accent1" accent2="accent2" accent3="accent3" accent4="accent4" accent5="accent5" accent6="accent6" hlink="hlink" folHlink="folHlink"/>
  <p:sldLayoutIdLst>
    <p:sldLayoutId id="2147484231"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 id="2147484240" r:id="rId10"/>
    <p:sldLayoutId id="2147484241" r:id="rId11"/>
  </p:sldLayoutIdLst>
  <p:transition>
    <p:fade/>
  </p:transition>
  <p:timing>
    <p:tnLst>
      <p:par>
        <p:cTn id="1" dur="indefinite" restart="never" nodeType="tmRoot"/>
      </p:par>
    </p:tnLst>
  </p:timing>
  <p:txStyles>
    <p:titleStyle>
      <a:lvl1pPr algn="l" defTabSz="932567"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6" marR="0" indent="-342836" algn="l" defTabSz="932567"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90" marR="0" indent="-241254" algn="l" defTabSz="93256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50"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8"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64"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57"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42"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26"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409"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7" rtl="0" eaLnBrk="1" latinLnBrk="0" hangingPunct="1">
        <a:defRPr sz="1800" kern="1200">
          <a:solidFill>
            <a:schemeClr val="tx1"/>
          </a:solidFill>
          <a:latin typeface="+mn-lt"/>
          <a:ea typeface="+mn-ea"/>
          <a:cs typeface="+mn-cs"/>
        </a:defRPr>
      </a:lvl1pPr>
      <a:lvl2pPr marL="466283" algn="l" defTabSz="932567" rtl="0" eaLnBrk="1" latinLnBrk="0" hangingPunct="1">
        <a:defRPr sz="1800" kern="1200">
          <a:solidFill>
            <a:schemeClr val="tx1"/>
          </a:solidFill>
          <a:latin typeface="+mn-lt"/>
          <a:ea typeface="+mn-ea"/>
          <a:cs typeface="+mn-cs"/>
        </a:defRPr>
      </a:lvl2pPr>
      <a:lvl3pPr marL="932567" algn="l" defTabSz="932567" rtl="0" eaLnBrk="1" latinLnBrk="0" hangingPunct="1">
        <a:defRPr sz="1800" kern="1200">
          <a:solidFill>
            <a:schemeClr val="tx1"/>
          </a:solidFill>
          <a:latin typeface="+mn-lt"/>
          <a:ea typeface="+mn-ea"/>
          <a:cs typeface="+mn-cs"/>
        </a:defRPr>
      </a:lvl3pPr>
      <a:lvl4pPr marL="1398849" algn="l" defTabSz="932567" rtl="0" eaLnBrk="1" latinLnBrk="0" hangingPunct="1">
        <a:defRPr sz="1800" kern="1200">
          <a:solidFill>
            <a:schemeClr val="tx1"/>
          </a:solidFill>
          <a:latin typeface="+mn-lt"/>
          <a:ea typeface="+mn-ea"/>
          <a:cs typeface="+mn-cs"/>
        </a:defRPr>
      </a:lvl4pPr>
      <a:lvl5pPr marL="1865133" algn="l" defTabSz="932567" rtl="0" eaLnBrk="1" latinLnBrk="0" hangingPunct="1">
        <a:defRPr sz="1800" kern="1200">
          <a:solidFill>
            <a:schemeClr val="tx1"/>
          </a:solidFill>
          <a:latin typeface="+mn-lt"/>
          <a:ea typeface="+mn-ea"/>
          <a:cs typeface="+mn-cs"/>
        </a:defRPr>
      </a:lvl5pPr>
      <a:lvl6pPr marL="2331417" algn="l" defTabSz="932567" rtl="0" eaLnBrk="1" latinLnBrk="0" hangingPunct="1">
        <a:defRPr sz="1800" kern="1200">
          <a:solidFill>
            <a:schemeClr val="tx1"/>
          </a:solidFill>
          <a:latin typeface="+mn-lt"/>
          <a:ea typeface="+mn-ea"/>
          <a:cs typeface="+mn-cs"/>
        </a:defRPr>
      </a:lvl6pPr>
      <a:lvl7pPr marL="2797700" algn="l" defTabSz="932567" rtl="0" eaLnBrk="1" latinLnBrk="0" hangingPunct="1">
        <a:defRPr sz="1800" kern="1200">
          <a:solidFill>
            <a:schemeClr val="tx1"/>
          </a:solidFill>
          <a:latin typeface="+mn-lt"/>
          <a:ea typeface="+mn-ea"/>
          <a:cs typeface="+mn-cs"/>
        </a:defRPr>
      </a:lvl7pPr>
      <a:lvl8pPr marL="3263983" algn="l" defTabSz="932567" rtl="0" eaLnBrk="1" latinLnBrk="0" hangingPunct="1">
        <a:defRPr sz="1800" kern="1200">
          <a:solidFill>
            <a:schemeClr val="tx1"/>
          </a:solidFill>
          <a:latin typeface="+mn-lt"/>
          <a:ea typeface="+mn-ea"/>
          <a:cs typeface="+mn-cs"/>
        </a:defRPr>
      </a:lvl8pPr>
      <a:lvl9pPr marL="3730268" algn="l" defTabSz="93256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80313501"/>
      </p:ext>
    </p:extLst>
  </p:cSld>
  <p:clrMap bg1="lt1" tx1="dk1" bg2="lt2" tx2="dk2" accent1="accent1" accent2="accent2" accent3="accent3" accent4="accent4" accent5="accent5" accent6="accent6" hlink="hlink" folHlink="folHlink"/>
  <p:sldLayoutIdLst>
    <p:sldLayoutId id="2147484243" r:id="rId1"/>
    <p:sldLayoutId id="2147484244" r:id="rId2"/>
    <p:sldLayoutId id="2147484245" r:id="rId3"/>
    <p:sldLayoutId id="2147484246" r:id="rId4"/>
    <p:sldLayoutId id="2147484247" r:id="rId5"/>
    <p:sldLayoutId id="2147484248" r:id="rId6"/>
    <p:sldLayoutId id="2147484249" r:id="rId7"/>
    <p:sldLayoutId id="2147484250" r:id="rId8"/>
    <p:sldLayoutId id="2147484251" r:id="rId9"/>
    <p:sldLayoutId id="2147484252"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0.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58.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60.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59.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6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58.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58.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6.xml"/><Relationship Id="rId1" Type="http://schemas.openxmlformats.org/officeDocument/2006/relationships/vmlDrawing" Target="../drawings/vmlDrawing1.vml"/><Relationship Id="rId6" Type="http://schemas.openxmlformats.org/officeDocument/2006/relationships/image" Target="../media/image26.emf"/><Relationship Id="rId5" Type="http://schemas.openxmlformats.org/officeDocument/2006/relationships/package" Target="../embeddings/Microsoft_Visio_Drawing1111.vsdx"/><Relationship Id="rId4" Type="http://schemas.openxmlformats.org/officeDocument/2006/relationships/oleObject" Target="../embeddings/oleObject1.bin"/></Relationships>
</file>

<file path=ppt/slides/_rels/slide2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3.xml"/><Relationship Id="rId7" Type="http://schemas.openxmlformats.org/officeDocument/2006/relationships/image" Target="../media/image27.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58.xml"/><Relationship Id="rId5" Type="http://schemas.openxmlformats.org/officeDocument/2006/relationships/tags" Target="../tags/tag5.xml"/><Relationship Id="rId10" Type="http://schemas.openxmlformats.org/officeDocument/2006/relationships/image" Target="../media/image29.png"/><Relationship Id="rId4" Type="http://schemas.openxmlformats.org/officeDocument/2006/relationships/tags" Target="../tags/tag4.xml"/><Relationship Id="rId9"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hyperlink" Target="http://blogs.msdn.com/b/sqlrsteamblog/" TargetMode="External"/><Relationship Id="rId2" Type="http://schemas.openxmlformats.org/officeDocument/2006/relationships/hyperlink" Target="http://blogs.office.com/b/microsoft-excel/" TargetMode="External"/><Relationship Id="rId1" Type="http://schemas.openxmlformats.org/officeDocument/2006/relationships/slideLayout" Target="../slideLayouts/slideLayout58.xml"/><Relationship Id="rId6" Type="http://schemas.openxmlformats.org/officeDocument/2006/relationships/hyperlink" Target="http://officepreview.microsoft.com/en-us/excel-help/whats-new-in-power-view-in-excel-2013-and-in-sharepoint-2013-HA102901475.aspx" TargetMode="External"/><Relationship Id="rId5" Type="http://schemas.openxmlformats.org/officeDocument/2006/relationships/hyperlink" Target="http://officepreview.microsoft.com/en-us/excel-help/charts-and-other-visualizations-in-power-view-HA102834754.aspx" TargetMode="External"/><Relationship Id="rId4" Type="http://schemas.openxmlformats.org/officeDocument/2006/relationships/hyperlink" Target="http://sdrv.ms/PYYK8q"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myspc.sharepointconference.com/" TargetMode="External"/><Relationship Id="rId1" Type="http://schemas.openxmlformats.org/officeDocument/2006/relationships/slideLayout" Target="../slideLayouts/slideLayout78.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58.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6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3621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Keeping the Data Together</a:t>
            </a:r>
            <a:endParaRPr lang="en-US" dirty="0"/>
          </a:p>
        </p:txBody>
      </p:sp>
      <p:sp>
        <p:nvSpPr>
          <p:cNvPr id="3" name="TextBox 2"/>
          <p:cNvSpPr txBox="1"/>
          <p:nvPr/>
        </p:nvSpPr>
        <p:spPr>
          <a:xfrm>
            <a:off x="303853" y="3359393"/>
            <a:ext cx="12024292" cy="540455"/>
          </a:xfrm>
          <a:prstGeom prst="rect">
            <a:avLst/>
          </a:prstGeom>
          <a:noFill/>
        </p:spPr>
        <p:txBody>
          <a:bodyPr wrap="none" lIns="93252" tIns="46624" rIns="93252" bIns="46624" rtlCol="0">
            <a:spAutoFit/>
          </a:bodyPr>
          <a:lstStyle/>
          <a:p>
            <a:pPr defTabSz="932513"/>
            <a:r>
              <a:rPr lang="en-US" sz="2900" dirty="0">
                <a:solidFill>
                  <a:srgbClr val="505050"/>
                </a:solidFill>
              </a:rPr>
              <a:t>How do you pair self-service BI with the needs of IT and smart business?</a:t>
            </a:r>
          </a:p>
        </p:txBody>
      </p:sp>
    </p:spTree>
    <p:extLst>
      <p:ext uri="{BB962C8B-B14F-4D97-AF65-F5344CB8AC3E}">
        <p14:creationId xmlns:p14="http://schemas.microsoft.com/office/powerpoint/2010/main" val="124867076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Keeping Data Together</a:t>
            </a:r>
            <a:endParaRPr lang="en-US" dirty="0"/>
          </a:p>
        </p:txBody>
      </p:sp>
      <p:pic>
        <p:nvPicPr>
          <p:cNvPr id="4" name="Picture 3" descr="image001"/>
          <p:cNvPicPr/>
          <p:nvPr/>
        </p:nvPicPr>
        <p:blipFill>
          <a:blip r:embed="rId3">
            <a:extLst>
              <a:ext uri="{28A0092B-C50C-407E-A947-70E740481C1C}">
                <a14:useLocalDpi xmlns:a14="http://schemas.microsoft.com/office/drawing/2010/main" val="0"/>
              </a:ext>
            </a:extLst>
          </a:blip>
          <a:srcRect/>
          <a:stretch>
            <a:fillRect/>
          </a:stretch>
        </p:blipFill>
        <p:spPr bwMode="auto">
          <a:xfrm>
            <a:off x="529521" y="1512069"/>
            <a:ext cx="5440958" cy="3548326"/>
          </a:xfrm>
          <a:prstGeom prst="rect">
            <a:avLst/>
          </a:prstGeom>
          <a:noFill/>
          <a:ln>
            <a:noFill/>
          </a:ln>
          <a:extLst/>
        </p:spPr>
      </p:pic>
      <p:pic>
        <p:nvPicPr>
          <p:cNvPr id="5" name="Picture 4"/>
          <p:cNvPicPr/>
          <p:nvPr/>
        </p:nvPicPr>
        <p:blipFill>
          <a:blip r:embed="rId4"/>
          <a:stretch>
            <a:fillRect/>
          </a:stretch>
        </p:blipFill>
        <p:spPr>
          <a:xfrm>
            <a:off x="2124564" y="3353945"/>
            <a:ext cx="6062782" cy="3336647"/>
          </a:xfrm>
          <a:prstGeom prst="rect">
            <a:avLst/>
          </a:prstGeom>
        </p:spPr>
      </p:pic>
      <p:sp>
        <p:nvSpPr>
          <p:cNvPr id="6" name="TextBox 5"/>
          <p:cNvSpPr txBox="1"/>
          <p:nvPr/>
        </p:nvSpPr>
        <p:spPr>
          <a:xfrm>
            <a:off x="8525316" y="5244922"/>
            <a:ext cx="3697406" cy="623877"/>
          </a:xfrm>
          <a:prstGeom prst="rect">
            <a:avLst/>
          </a:prstGeom>
          <a:noFill/>
          <a:ln w="12700">
            <a:noFill/>
          </a:ln>
          <a:effectLst/>
        </p:spPr>
        <p:txBody>
          <a:bodyPr wrap="square" lIns="58278" tIns="29137" rIns="93243" bIns="29137" rtlCol="0" anchor="ctr" anchorCtr="0">
            <a:spAutoFit/>
          </a:bodyPr>
          <a:lstStyle>
            <a:defPPr>
              <a:defRPr lang="en-US"/>
            </a:defPPr>
            <a:lvl1pPr marR="0" lvl="0" indent="0" algn="r" fontAlgn="base">
              <a:lnSpc>
                <a:spcPct val="90000"/>
              </a:lnSpc>
              <a:spcBef>
                <a:spcPct val="20000"/>
              </a:spcBef>
              <a:spcAft>
                <a:spcPct val="0"/>
              </a:spcAft>
              <a:buClr>
                <a:srgbClr val="F69F1E"/>
              </a:buClr>
              <a:buSzPct val="90000"/>
              <a:buFontTx/>
              <a:buNone/>
              <a:tabLst/>
              <a:defRPr kumimoji="0" sz="1100" b="0" i="0" u="none" strike="noStrike" cap="none" normalizeH="0" baseline="0">
                <a:ln>
                  <a:noFill/>
                </a:ln>
                <a:solidFill>
                  <a:srgbClr val="EE7816">
                    <a:alpha val="99000"/>
                  </a:srgbClr>
                </a:solidFill>
                <a:effectLst/>
                <a:uLnTx/>
                <a:uFillTx/>
              </a:defRPr>
            </a:lvl1pPr>
          </a:lstStyle>
          <a:p>
            <a:pPr marL="0" lvl="1" defTabSz="932513" fontAlgn="base">
              <a:lnSpc>
                <a:spcPct val="90000"/>
              </a:lnSpc>
              <a:spcBef>
                <a:spcPct val="20000"/>
              </a:spcBef>
              <a:spcAft>
                <a:spcPts val="408"/>
              </a:spcAft>
              <a:buClr>
                <a:srgbClr val="F69F1E"/>
              </a:buClr>
              <a:buSzPct val="90000"/>
              <a:tabLst>
                <a:tab pos="642669" algn="l"/>
              </a:tabLst>
              <a:defRPr/>
            </a:pPr>
            <a:r>
              <a:rPr lang="en-US" sz="2000" spc="-52" dirty="0">
                <a:gradFill>
                  <a:gsLst>
                    <a:gs pos="0">
                      <a:srgbClr val="505050">
                        <a:lumMod val="65000"/>
                        <a:lumOff val="35000"/>
                      </a:srgbClr>
                    </a:gs>
                    <a:gs pos="86000">
                      <a:srgbClr val="505050">
                        <a:lumMod val="65000"/>
                        <a:lumOff val="35000"/>
                      </a:srgbClr>
                    </a:gs>
                  </a:gsLst>
                  <a:lin ang="5400000" scaled="0"/>
                </a:gradFill>
                <a:ea typeface="Segoe UI" pitchFamily="34" charset="0"/>
                <a:cs typeface="Segoe UI" pitchFamily="34" charset="0"/>
              </a:rPr>
              <a:t>Access version history of files stored</a:t>
            </a:r>
          </a:p>
        </p:txBody>
      </p:sp>
      <p:sp>
        <p:nvSpPr>
          <p:cNvPr id="7" name="TextBox 6"/>
          <p:cNvSpPr txBox="1"/>
          <p:nvPr/>
        </p:nvSpPr>
        <p:spPr>
          <a:xfrm>
            <a:off x="8525316" y="2837212"/>
            <a:ext cx="3784340" cy="906391"/>
          </a:xfrm>
          <a:prstGeom prst="rect">
            <a:avLst/>
          </a:prstGeom>
          <a:noFill/>
          <a:ln w="12700">
            <a:noFill/>
          </a:ln>
          <a:effectLst/>
        </p:spPr>
        <p:txBody>
          <a:bodyPr wrap="square" lIns="58278" tIns="29137" rIns="93243" bIns="29137" rtlCol="0" anchor="ctr" anchorCtr="0">
            <a:spAutoFit/>
          </a:bodyPr>
          <a:lstStyle>
            <a:defPPr>
              <a:defRPr lang="en-US"/>
            </a:defPPr>
            <a:lvl1pPr marR="0" lvl="0" indent="0" algn="r" fontAlgn="base">
              <a:lnSpc>
                <a:spcPct val="90000"/>
              </a:lnSpc>
              <a:spcBef>
                <a:spcPct val="20000"/>
              </a:spcBef>
              <a:spcAft>
                <a:spcPct val="0"/>
              </a:spcAft>
              <a:buClr>
                <a:srgbClr val="F69F1E"/>
              </a:buClr>
              <a:buSzPct val="90000"/>
              <a:buFontTx/>
              <a:buNone/>
              <a:tabLst/>
              <a:defRPr kumimoji="0" sz="1100" b="0" i="0" u="none" strike="noStrike" cap="none" normalizeH="0" baseline="0">
                <a:ln>
                  <a:noFill/>
                </a:ln>
                <a:solidFill>
                  <a:srgbClr val="EE7816">
                    <a:alpha val="99000"/>
                  </a:srgbClr>
                </a:solidFill>
                <a:effectLst/>
                <a:uLnTx/>
                <a:uFillTx/>
              </a:defRPr>
            </a:lvl1pPr>
          </a:lstStyle>
          <a:p>
            <a:pPr marL="0" lvl="1" defTabSz="932513" fontAlgn="base">
              <a:lnSpc>
                <a:spcPct val="90000"/>
              </a:lnSpc>
              <a:spcBef>
                <a:spcPct val="20000"/>
              </a:spcBef>
              <a:spcAft>
                <a:spcPts val="408"/>
              </a:spcAft>
              <a:buClr>
                <a:srgbClr val="F69F1E"/>
              </a:buClr>
              <a:buSzPct val="90000"/>
              <a:tabLst>
                <a:tab pos="642669" algn="l"/>
              </a:tabLst>
              <a:defRPr/>
            </a:pPr>
            <a:r>
              <a:rPr lang="en-US" sz="2000" spc="-52" dirty="0">
                <a:gradFill>
                  <a:gsLst>
                    <a:gs pos="0">
                      <a:srgbClr val="505050">
                        <a:lumMod val="65000"/>
                        <a:lumOff val="35000"/>
                      </a:srgbClr>
                    </a:gs>
                    <a:gs pos="86000">
                      <a:srgbClr val="505050">
                        <a:lumMod val="65000"/>
                        <a:lumOff val="35000"/>
                      </a:srgbClr>
                    </a:gs>
                  </a:gsLst>
                  <a:lin ang="5400000" scaled="0"/>
                </a:gradFill>
                <a:ea typeface="Segoe UI" pitchFamily="34" charset="0"/>
                <a:cs typeface="Segoe UI" pitchFamily="34" charset="0"/>
              </a:rPr>
              <a:t>Configure custom alerts, notifications and automatic workflows</a:t>
            </a:r>
          </a:p>
        </p:txBody>
      </p:sp>
      <p:sp>
        <p:nvSpPr>
          <p:cNvPr id="8" name="TextBox 7"/>
          <p:cNvSpPr txBox="1"/>
          <p:nvPr/>
        </p:nvSpPr>
        <p:spPr>
          <a:xfrm>
            <a:off x="7261172" y="2119855"/>
            <a:ext cx="4640926" cy="623877"/>
          </a:xfrm>
          <a:prstGeom prst="rect">
            <a:avLst/>
          </a:prstGeom>
          <a:noFill/>
          <a:ln w="12700">
            <a:noFill/>
          </a:ln>
          <a:effectLst/>
        </p:spPr>
        <p:txBody>
          <a:bodyPr wrap="square" lIns="58278" tIns="29137" rIns="93243" bIns="29137" rtlCol="0" anchor="ctr" anchorCtr="0">
            <a:spAutoFit/>
          </a:bodyPr>
          <a:lstStyle>
            <a:defPPr>
              <a:defRPr lang="en-US"/>
            </a:defPPr>
            <a:lvl1pPr marR="0" lvl="0" indent="0" algn="r" fontAlgn="base">
              <a:lnSpc>
                <a:spcPct val="90000"/>
              </a:lnSpc>
              <a:spcBef>
                <a:spcPct val="20000"/>
              </a:spcBef>
              <a:spcAft>
                <a:spcPct val="0"/>
              </a:spcAft>
              <a:buClr>
                <a:srgbClr val="F69F1E"/>
              </a:buClr>
              <a:buSzPct val="90000"/>
              <a:buFontTx/>
              <a:buNone/>
              <a:tabLst/>
              <a:defRPr kumimoji="0" sz="1100" b="0" i="0" u="none" strike="noStrike" cap="none" normalizeH="0" baseline="0">
                <a:ln>
                  <a:noFill/>
                </a:ln>
                <a:solidFill>
                  <a:srgbClr val="EE7816">
                    <a:alpha val="99000"/>
                  </a:srgbClr>
                </a:solidFill>
                <a:effectLst/>
                <a:uLnTx/>
                <a:uFillTx/>
              </a:defRPr>
            </a:lvl1pPr>
          </a:lstStyle>
          <a:p>
            <a:pPr marL="0" lvl="1" defTabSz="932513" fontAlgn="base">
              <a:lnSpc>
                <a:spcPct val="90000"/>
              </a:lnSpc>
              <a:spcBef>
                <a:spcPct val="20000"/>
              </a:spcBef>
              <a:spcAft>
                <a:spcPts val="408"/>
              </a:spcAft>
              <a:buClr>
                <a:srgbClr val="F69F1E"/>
              </a:buClr>
              <a:buSzPct val="90000"/>
              <a:tabLst>
                <a:tab pos="642669" algn="l"/>
              </a:tabLst>
              <a:defRPr/>
            </a:pPr>
            <a:r>
              <a:rPr lang="en-US" sz="2000" spc="-52" dirty="0">
                <a:gradFill>
                  <a:gsLst>
                    <a:gs pos="0">
                      <a:srgbClr val="505050">
                        <a:lumMod val="65000"/>
                        <a:lumOff val="35000"/>
                      </a:srgbClr>
                    </a:gs>
                    <a:gs pos="86000">
                      <a:srgbClr val="505050">
                        <a:lumMod val="65000"/>
                        <a:lumOff val="35000"/>
                      </a:srgbClr>
                    </a:gs>
                  </a:gsLst>
                  <a:lin ang="5400000" scaled="0"/>
                </a:gradFill>
                <a:ea typeface="Segoe UI" pitchFamily="34" charset="0"/>
                <a:cs typeface="Segoe UI" pitchFamily="34" charset="0"/>
              </a:rPr>
              <a:t>Audit changes made to spreadsheets and Access databases</a:t>
            </a:r>
          </a:p>
        </p:txBody>
      </p:sp>
      <p:cxnSp>
        <p:nvCxnSpPr>
          <p:cNvPr id="9" name="Straight Arrow Connector 8"/>
          <p:cNvCxnSpPr/>
          <p:nvPr/>
        </p:nvCxnSpPr>
        <p:spPr>
          <a:xfrm flipH="1">
            <a:off x="3440033" y="2431795"/>
            <a:ext cx="3785716" cy="0"/>
          </a:xfrm>
          <a:prstGeom prst="straightConnector1">
            <a:avLst/>
          </a:prstGeom>
          <a:ln w="1905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1983542" y="3290406"/>
            <a:ext cx="6506360" cy="0"/>
          </a:xfrm>
          <a:prstGeom prst="straightConnector1">
            <a:avLst/>
          </a:prstGeom>
          <a:ln w="1905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7094446" y="5556858"/>
            <a:ext cx="1395459" cy="0"/>
          </a:xfrm>
          <a:prstGeom prst="straightConnector1">
            <a:avLst/>
          </a:prstGeom>
          <a:ln w="1905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58721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750"/>
                                        <p:tgtEl>
                                          <p:spTgt spid="10"/>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250"/>
                            </p:stCondLst>
                            <p:childTnLst>
                              <p:par>
                                <p:cTn id="21" presetID="2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Keeping Data Together</a:t>
            </a:r>
            <a:endParaRPr lang="en-US" dirty="0"/>
          </a:p>
        </p:txBody>
      </p:sp>
      <p:pic>
        <p:nvPicPr>
          <p:cNvPr id="3" name="Picture 2"/>
          <p:cNvPicPr>
            <a:picLocks noChangeAspect="1"/>
          </p:cNvPicPr>
          <p:nvPr/>
        </p:nvPicPr>
        <p:blipFill>
          <a:blip r:embed="rId3"/>
          <a:stretch>
            <a:fillRect/>
          </a:stretch>
        </p:blipFill>
        <p:spPr>
          <a:xfrm>
            <a:off x="4400318" y="1724346"/>
            <a:ext cx="7513095" cy="2183183"/>
          </a:xfrm>
          <a:prstGeom prst="rect">
            <a:avLst/>
          </a:prstGeom>
        </p:spPr>
      </p:pic>
      <p:pic>
        <p:nvPicPr>
          <p:cNvPr id="12" name="Picture 11"/>
          <p:cNvPicPr>
            <a:picLocks noChangeAspect="1"/>
          </p:cNvPicPr>
          <p:nvPr/>
        </p:nvPicPr>
        <p:blipFill>
          <a:blip r:embed="rId4"/>
          <a:stretch>
            <a:fillRect/>
          </a:stretch>
        </p:blipFill>
        <p:spPr>
          <a:xfrm>
            <a:off x="582045" y="2699064"/>
            <a:ext cx="5303391" cy="3535092"/>
          </a:xfrm>
          <a:prstGeom prst="rect">
            <a:avLst/>
          </a:prstGeom>
          <a:ln>
            <a:solidFill>
              <a:schemeClr val="accent1"/>
            </a:solidFill>
          </a:ln>
        </p:spPr>
      </p:pic>
      <p:cxnSp>
        <p:nvCxnSpPr>
          <p:cNvPr id="22" name="Elbow Connector 21"/>
          <p:cNvCxnSpPr/>
          <p:nvPr/>
        </p:nvCxnSpPr>
        <p:spPr>
          <a:xfrm rot="10800000" flipV="1">
            <a:off x="4667336" y="3512544"/>
            <a:ext cx="3489529" cy="789970"/>
          </a:xfrm>
          <a:prstGeom prst="bentConnector3">
            <a:avLst>
              <a:gd name="adj1" fmla="val 0"/>
            </a:avLst>
          </a:prstGeom>
          <a:ln w="50800" cap="rnd">
            <a:solidFill>
              <a:srgbClr val="E81123"/>
            </a:solidFill>
            <a:round/>
            <a:headEnd type="triangle"/>
            <a:tailEnd type="none" w="lg" len="lg"/>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397469" y="4512807"/>
            <a:ext cx="3506384" cy="540455"/>
          </a:xfrm>
          <a:prstGeom prst="rect">
            <a:avLst/>
          </a:prstGeom>
          <a:noFill/>
        </p:spPr>
        <p:txBody>
          <a:bodyPr wrap="none" lIns="93252" tIns="46624" rIns="93252" bIns="46624" rtlCol="0">
            <a:spAutoFit/>
          </a:bodyPr>
          <a:lstStyle/>
          <a:p>
            <a:pPr defTabSz="932513"/>
            <a:r>
              <a:rPr lang="en-US" sz="2900" dirty="0">
                <a:solidFill>
                  <a:srgbClr val="505050"/>
                </a:solidFill>
                <a:cs typeface="Segoe UI" panose="020B0502040204020203" pitchFamily="34" charset="0"/>
              </a:rPr>
              <a:t>From PowerPivot . . .</a:t>
            </a:r>
          </a:p>
        </p:txBody>
      </p:sp>
      <p:sp>
        <p:nvSpPr>
          <p:cNvPr id="4" name="TextBox 3"/>
          <p:cNvSpPr txBox="1"/>
          <p:nvPr/>
        </p:nvSpPr>
        <p:spPr>
          <a:xfrm>
            <a:off x="8698116" y="5308140"/>
            <a:ext cx="2883352" cy="470856"/>
          </a:xfrm>
          <a:prstGeom prst="rect">
            <a:avLst/>
          </a:prstGeom>
          <a:noFill/>
        </p:spPr>
        <p:txBody>
          <a:bodyPr wrap="none" lIns="93252" tIns="46624" rIns="93252" bIns="46624" rtlCol="0">
            <a:spAutoFit/>
          </a:bodyPr>
          <a:lstStyle/>
          <a:p>
            <a:pPr defTabSz="932513"/>
            <a:r>
              <a:rPr lang="en-US" sz="2400" dirty="0">
                <a:solidFill>
                  <a:srgbClr val="505050"/>
                </a:solidFill>
                <a:cs typeface="Segoe UI" panose="020B0502040204020203" pitchFamily="34" charset="0"/>
              </a:rPr>
              <a:t>to Analysis Services</a:t>
            </a:r>
            <a:endParaRPr lang="en-US" sz="2400" dirty="0">
              <a:solidFill>
                <a:srgbClr val="505050"/>
              </a:solidFill>
            </a:endParaRPr>
          </a:p>
        </p:txBody>
      </p:sp>
    </p:spTree>
    <p:extLst>
      <p:ext uri="{BB962C8B-B14F-4D97-AF65-F5344CB8AC3E}">
        <p14:creationId xmlns:p14="http://schemas.microsoft.com/office/powerpoint/2010/main" val="3099300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circle(in)">
                                      <p:cBhvr>
                                        <p:cTn id="7" dur="2000"/>
                                        <p:tgtEl>
                                          <p:spTgt spid="28"/>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New in Excel Services</a:t>
            </a:r>
            <a:endParaRPr lang="en-US" dirty="0"/>
          </a:p>
        </p:txBody>
      </p:sp>
      <p:sp>
        <p:nvSpPr>
          <p:cNvPr id="5" name="Rectangle 4"/>
          <p:cNvSpPr/>
          <p:nvPr/>
        </p:nvSpPr>
        <p:spPr bwMode="auto">
          <a:xfrm>
            <a:off x="416541" y="2948555"/>
            <a:ext cx="2285202" cy="1870738"/>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503" tIns="149202" rIns="186503" bIns="149202"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r>
              <a:rPr lang="en-US" dirty="0">
                <a:solidFill>
                  <a:srgbClr val="FFFFFF"/>
                </a:solidFill>
              </a:rPr>
              <a:t>Field List/Field </a:t>
            </a:r>
            <a:r>
              <a:rPr lang="en-US" dirty="0" smtClean="0">
                <a:solidFill>
                  <a:srgbClr val="FFFFFF"/>
                </a:solidFill>
              </a:rPr>
              <a:t>Well</a:t>
            </a:r>
            <a:endParaRPr lang="en-US" dirty="0">
              <a:solidFill>
                <a:srgbClr val="FFFFFF"/>
              </a:solidFill>
            </a:endParaRPr>
          </a:p>
        </p:txBody>
      </p:sp>
      <p:sp>
        <p:nvSpPr>
          <p:cNvPr id="6" name="Rectangle 5"/>
          <p:cNvSpPr/>
          <p:nvPr/>
        </p:nvSpPr>
        <p:spPr bwMode="auto">
          <a:xfrm>
            <a:off x="2752351" y="2948552"/>
            <a:ext cx="2289085" cy="1867973"/>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503" tIns="149202" rIns="186503" bIns="149202"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r>
              <a:rPr lang="en-US" dirty="0" smtClean="0">
                <a:solidFill>
                  <a:srgbClr val="FFFFFF"/>
                </a:solidFill>
              </a:rPr>
              <a:t>EffectiveUsername</a:t>
            </a:r>
            <a:endParaRPr lang="en-US" dirty="0">
              <a:solidFill>
                <a:srgbClr val="FFFFFF"/>
              </a:solidFill>
            </a:endParaRPr>
          </a:p>
        </p:txBody>
      </p:sp>
      <p:sp>
        <p:nvSpPr>
          <p:cNvPr id="7" name="Rectangle 6"/>
          <p:cNvSpPr/>
          <p:nvPr/>
        </p:nvSpPr>
        <p:spPr bwMode="auto">
          <a:xfrm>
            <a:off x="7427854" y="2948555"/>
            <a:ext cx="2285202" cy="187695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503" tIns="149202" rIns="186503" bIns="149202"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r>
              <a:rPr lang="en-US" dirty="0">
                <a:solidFill>
                  <a:srgbClr val="FFFFFF"/>
                </a:solidFill>
              </a:rPr>
              <a:t>BI Server</a:t>
            </a:r>
          </a:p>
        </p:txBody>
      </p:sp>
      <p:sp>
        <p:nvSpPr>
          <p:cNvPr id="8" name="Rectangle 7"/>
          <p:cNvSpPr/>
          <p:nvPr/>
        </p:nvSpPr>
        <p:spPr bwMode="auto">
          <a:xfrm>
            <a:off x="5092044" y="2948555"/>
            <a:ext cx="2285202" cy="187073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503" tIns="149202" rIns="186503" bIns="149202"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r>
              <a:rPr lang="en-US" dirty="0">
                <a:solidFill>
                  <a:srgbClr val="FFFFFF"/>
                </a:solidFill>
              </a:rPr>
              <a:t>Automatic Target App Creation</a:t>
            </a:r>
          </a:p>
        </p:txBody>
      </p:sp>
      <p:sp>
        <p:nvSpPr>
          <p:cNvPr id="10" name="Rectangle 9"/>
          <p:cNvSpPr/>
          <p:nvPr/>
        </p:nvSpPr>
        <p:spPr bwMode="auto">
          <a:xfrm>
            <a:off x="9763664" y="2939573"/>
            <a:ext cx="2285202" cy="1876955"/>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503" tIns="149202" rIns="186503" bIns="149202"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r>
              <a:rPr lang="en-US" dirty="0" smtClean="0">
                <a:solidFill>
                  <a:srgbClr val="FFFFFF"/>
                </a:solidFill>
              </a:rPr>
              <a:t>NOV2</a:t>
            </a:r>
            <a:endParaRPr lang="en-US" dirty="0">
              <a:solidFill>
                <a:srgbClr val="FFFFFF"/>
              </a:solidFill>
            </a:endParaRPr>
          </a:p>
        </p:txBody>
      </p:sp>
    </p:spTree>
    <p:extLst>
      <p:ext uri="{BB962C8B-B14F-4D97-AF65-F5344CB8AC3E}">
        <p14:creationId xmlns:p14="http://schemas.microsoft.com/office/powerpoint/2010/main" val="228187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500"/>
                                        <p:tgtEl>
                                          <p:spTgt spid="5"/>
                                        </p:tgtEl>
                                      </p:cBhvr>
                                    </p:animEffect>
                                    <p:anim calcmode="lin" valueType="num">
                                      <p:cBhvr>
                                        <p:cTn id="8" dur="1500" fill="hold"/>
                                        <p:tgtEl>
                                          <p:spTgt spid="5"/>
                                        </p:tgtEl>
                                        <p:attrNameLst>
                                          <p:attrName>ppt_w</p:attrName>
                                        </p:attrNameLst>
                                      </p:cBhvr>
                                      <p:tavLst>
                                        <p:tav tm="0" fmla="#ppt_w*sin(2.5*pi*$)">
                                          <p:val>
                                            <p:fltVal val="0"/>
                                          </p:val>
                                        </p:tav>
                                        <p:tav tm="100000">
                                          <p:val>
                                            <p:fltVal val="1"/>
                                          </p:val>
                                        </p:tav>
                                      </p:tavLst>
                                    </p:anim>
                                    <p:anim calcmode="lin" valueType="num">
                                      <p:cBhvr>
                                        <p:cTn id="9" dur="1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500"/>
                                        <p:tgtEl>
                                          <p:spTgt spid="6"/>
                                        </p:tgtEl>
                                      </p:cBhvr>
                                    </p:animEffect>
                                    <p:anim calcmode="lin" valueType="num">
                                      <p:cBhvr>
                                        <p:cTn id="15" dur="1500" fill="hold"/>
                                        <p:tgtEl>
                                          <p:spTgt spid="6"/>
                                        </p:tgtEl>
                                        <p:attrNameLst>
                                          <p:attrName>ppt_w</p:attrName>
                                        </p:attrNameLst>
                                      </p:cBhvr>
                                      <p:tavLst>
                                        <p:tav tm="0" fmla="#ppt_w*sin(2.5*pi*$)">
                                          <p:val>
                                            <p:fltVal val="0"/>
                                          </p:val>
                                        </p:tav>
                                        <p:tav tm="100000">
                                          <p:val>
                                            <p:fltVal val="1"/>
                                          </p:val>
                                        </p:tav>
                                      </p:tavLst>
                                    </p:anim>
                                    <p:anim calcmode="lin" valueType="num">
                                      <p:cBhvr>
                                        <p:cTn id="16" dur="1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500"/>
                                        <p:tgtEl>
                                          <p:spTgt spid="8"/>
                                        </p:tgtEl>
                                      </p:cBhvr>
                                    </p:animEffect>
                                    <p:anim calcmode="lin" valueType="num">
                                      <p:cBhvr>
                                        <p:cTn id="22" dur="1500" fill="hold"/>
                                        <p:tgtEl>
                                          <p:spTgt spid="8"/>
                                        </p:tgtEl>
                                        <p:attrNameLst>
                                          <p:attrName>ppt_w</p:attrName>
                                        </p:attrNameLst>
                                      </p:cBhvr>
                                      <p:tavLst>
                                        <p:tav tm="0" fmla="#ppt_w*sin(2.5*pi*$)">
                                          <p:val>
                                            <p:fltVal val="0"/>
                                          </p:val>
                                        </p:tav>
                                        <p:tav tm="100000">
                                          <p:val>
                                            <p:fltVal val="1"/>
                                          </p:val>
                                        </p:tav>
                                      </p:tavLst>
                                    </p:anim>
                                    <p:anim calcmode="lin" valueType="num">
                                      <p:cBhvr>
                                        <p:cTn id="23" dur="1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500"/>
                                        <p:tgtEl>
                                          <p:spTgt spid="7"/>
                                        </p:tgtEl>
                                      </p:cBhvr>
                                    </p:animEffect>
                                    <p:anim calcmode="lin" valueType="num">
                                      <p:cBhvr>
                                        <p:cTn id="29" dur="1500" fill="hold"/>
                                        <p:tgtEl>
                                          <p:spTgt spid="7"/>
                                        </p:tgtEl>
                                        <p:attrNameLst>
                                          <p:attrName>ppt_w</p:attrName>
                                        </p:attrNameLst>
                                      </p:cBhvr>
                                      <p:tavLst>
                                        <p:tav tm="0" fmla="#ppt_w*sin(2.5*pi*$)">
                                          <p:val>
                                            <p:fltVal val="0"/>
                                          </p:val>
                                        </p:tav>
                                        <p:tav tm="100000">
                                          <p:val>
                                            <p:fltVal val="1"/>
                                          </p:val>
                                        </p:tav>
                                      </p:tavLst>
                                    </p:anim>
                                    <p:anim calcmode="lin" valueType="num">
                                      <p:cBhvr>
                                        <p:cTn id="30" dur="1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500"/>
                                        <p:tgtEl>
                                          <p:spTgt spid="10"/>
                                        </p:tgtEl>
                                      </p:cBhvr>
                                    </p:animEffect>
                                    <p:anim calcmode="lin" valueType="num">
                                      <p:cBhvr>
                                        <p:cTn id="36" dur="1500" fill="hold"/>
                                        <p:tgtEl>
                                          <p:spTgt spid="10"/>
                                        </p:tgtEl>
                                        <p:attrNameLst>
                                          <p:attrName>ppt_w</p:attrName>
                                        </p:attrNameLst>
                                      </p:cBhvr>
                                      <p:tavLst>
                                        <p:tav tm="0" fmla="#ppt_w*sin(2.5*pi*$)">
                                          <p:val>
                                            <p:fltVal val="0"/>
                                          </p:val>
                                        </p:tav>
                                        <p:tav tm="100000">
                                          <p:val>
                                            <p:fltVal val="1"/>
                                          </p:val>
                                        </p:tav>
                                      </p:tavLst>
                                    </p:anim>
                                    <p:anim calcmode="lin" valueType="num">
                                      <p:cBhvr>
                                        <p:cTn id="37" dur="1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3" name="Text Placeholder 2"/>
          <p:cNvSpPr>
            <a:spLocks noGrp="1"/>
          </p:cNvSpPr>
          <p:nvPr>
            <p:ph type="body" sz="quarter" idx="12"/>
          </p:nvPr>
        </p:nvSpPr>
        <p:spPr/>
        <p:txBody>
          <a:bodyPr>
            <a:normAutofit fontScale="55000" lnSpcReduction="20000"/>
          </a:bodyPr>
          <a:lstStyle/>
          <a:p>
            <a:r>
              <a:rPr lang="en-US" dirty="0"/>
              <a:t>NOV2</a:t>
            </a:r>
          </a:p>
          <a:p>
            <a:r>
              <a:rPr lang="en-US" dirty="0" smtClean="0"/>
              <a:t>Field List / Field Well</a:t>
            </a:r>
          </a:p>
          <a:p>
            <a:r>
              <a:rPr lang="en-US" dirty="0" smtClean="0"/>
              <a:t>EffectiveUsername</a:t>
            </a:r>
            <a:endParaRPr lang="en-US" dirty="0"/>
          </a:p>
          <a:p>
            <a:r>
              <a:rPr lang="en-US" dirty="0"/>
              <a:t>Automatic Target App </a:t>
            </a:r>
            <a:r>
              <a:rPr lang="en-US" dirty="0" smtClean="0"/>
              <a:t>Creation</a:t>
            </a:r>
          </a:p>
          <a:p>
            <a:r>
              <a:rPr lang="en-US" dirty="0"/>
              <a:t>BI </a:t>
            </a:r>
            <a:r>
              <a:rPr lang="en-US" dirty="0" smtClean="0"/>
              <a:t>Server</a:t>
            </a:r>
            <a:endParaRPr lang="en-US" dirty="0"/>
          </a:p>
        </p:txBody>
      </p:sp>
    </p:spTree>
    <p:extLst>
      <p:ext uri="{BB962C8B-B14F-4D97-AF65-F5344CB8AC3E}">
        <p14:creationId xmlns:p14="http://schemas.microsoft.com/office/powerpoint/2010/main" val="7228548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Apps for Office</a:t>
            </a:r>
            <a:endParaRPr lang="en-US" dirty="0"/>
          </a:p>
        </p:txBody>
      </p:sp>
    </p:spTree>
    <p:extLst>
      <p:ext uri="{BB962C8B-B14F-4D97-AF65-F5344CB8AC3E}">
        <p14:creationId xmlns:p14="http://schemas.microsoft.com/office/powerpoint/2010/main" val="358510137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Apps for Office?</a:t>
            </a:r>
            <a:endParaRPr lang="en-US" dirty="0"/>
          </a:p>
        </p:txBody>
      </p:sp>
      <p:pic>
        <p:nvPicPr>
          <p:cNvPr id="3" name="Picture 2"/>
          <p:cNvPicPr>
            <a:picLocks noChangeAspect="1"/>
          </p:cNvPicPr>
          <p:nvPr/>
        </p:nvPicPr>
        <p:blipFill>
          <a:blip r:embed="rId3"/>
          <a:stretch>
            <a:fillRect/>
          </a:stretch>
        </p:blipFill>
        <p:spPr>
          <a:xfrm>
            <a:off x="1037473" y="2008224"/>
            <a:ext cx="7512402" cy="4479452"/>
          </a:xfrm>
          <a:prstGeom prst="rect">
            <a:avLst/>
          </a:prstGeom>
          <a:solidFill>
            <a:schemeClr val="bg1"/>
          </a:solidFill>
        </p:spPr>
      </p:pic>
      <p:pic>
        <p:nvPicPr>
          <p:cNvPr id="10" name="content project"/>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92456" y="5130422"/>
            <a:ext cx="1799242" cy="851256"/>
          </a:xfrm>
          <a:prstGeom prst="rect">
            <a:avLst/>
          </a:prstGeom>
        </p:spPr>
      </p:pic>
      <p:pic>
        <p:nvPicPr>
          <p:cNvPr id="11" name="content word"/>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61398" y="3161648"/>
            <a:ext cx="1689184" cy="864647"/>
          </a:xfrm>
          <a:prstGeom prst="rect">
            <a:avLst/>
          </a:prstGeom>
        </p:spPr>
      </p:pic>
      <p:pic>
        <p:nvPicPr>
          <p:cNvPr id="12" name="Outlook"/>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46079" y="3699713"/>
            <a:ext cx="1859970" cy="703440"/>
          </a:xfrm>
          <a:prstGeom prst="rect">
            <a:avLst/>
          </a:prstGeom>
        </p:spPr>
      </p:pic>
      <p:pic>
        <p:nvPicPr>
          <p:cNvPr id="13" name="PPT"/>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59985" y="5158637"/>
            <a:ext cx="2117946" cy="778546"/>
          </a:xfrm>
          <a:prstGeom prst="rect">
            <a:avLst/>
          </a:prstGeom>
        </p:spPr>
      </p:pic>
      <p:sp>
        <p:nvSpPr>
          <p:cNvPr id="5" name="Rectangle 4"/>
          <p:cNvSpPr/>
          <p:nvPr/>
        </p:nvSpPr>
        <p:spPr>
          <a:xfrm>
            <a:off x="1052500" y="2010860"/>
            <a:ext cx="7497377" cy="4476814"/>
          </a:xfrm>
          <a:prstGeom prst="rect">
            <a:avLst/>
          </a:prstGeom>
          <a:solidFill>
            <a:schemeClr val="bg1">
              <a:alpha val="25000"/>
            </a:schemeClr>
          </a:solidFill>
          <a:ln>
            <a:solidFill>
              <a:srgbClr val="E81123"/>
            </a:solidFill>
          </a:ln>
        </p:spPr>
        <p:style>
          <a:lnRef idx="2">
            <a:schemeClr val="accent1">
              <a:shade val="50000"/>
            </a:schemeClr>
          </a:lnRef>
          <a:fillRef idx="1">
            <a:schemeClr val="accent1"/>
          </a:fillRef>
          <a:effectRef idx="0">
            <a:schemeClr val="accent1"/>
          </a:effectRef>
          <a:fontRef idx="minor">
            <a:schemeClr val="lt1"/>
          </a:fontRef>
        </p:style>
        <p:txBody>
          <a:bodyPr lIns="93252" tIns="46624" rIns="93252" bIns="46624" rtlCol="0" anchor="ctr"/>
          <a:lstStyle/>
          <a:p>
            <a:pPr algn="ctr" defTabSz="932513"/>
            <a:endParaRPr lang="en-US">
              <a:solidFill>
                <a:srgbClr val="FFFFFF"/>
              </a:solidFill>
            </a:endParaRPr>
          </a:p>
        </p:txBody>
      </p:sp>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18961" y="3605164"/>
            <a:ext cx="2862418" cy="1566795"/>
          </a:xfrm>
          <a:prstGeom prst="rect">
            <a:avLst/>
          </a:prstGeom>
        </p:spPr>
      </p:pic>
      <p:sp>
        <p:nvSpPr>
          <p:cNvPr id="14" name="TextBox 13"/>
          <p:cNvSpPr txBox="1"/>
          <p:nvPr/>
        </p:nvSpPr>
        <p:spPr>
          <a:xfrm>
            <a:off x="1149660" y="2123041"/>
            <a:ext cx="1553717" cy="376684"/>
          </a:xfrm>
          <a:prstGeom prst="rect">
            <a:avLst/>
          </a:prstGeom>
          <a:solidFill>
            <a:srgbClr val="009E49"/>
          </a:solidFill>
        </p:spPr>
        <p:txBody>
          <a:bodyPr wrap="none" lIns="93252" tIns="46624" rIns="93252" bIns="46624" rtlCol="0">
            <a:spAutoFit/>
          </a:bodyPr>
          <a:lstStyle/>
          <a:p>
            <a:pPr defTabSz="932513"/>
            <a:r>
              <a:rPr lang="en-US" dirty="0" smtClean="0">
                <a:solidFill>
                  <a:srgbClr val="FFFFFF"/>
                </a:solidFill>
              </a:rPr>
              <a:t>Content Area</a:t>
            </a:r>
            <a:endParaRPr lang="en-US" dirty="0">
              <a:solidFill>
                <a:srgbClr val="FFFFFF"/>
              </a:solidFill>
            </a:endParaRPr>
          </a:p>
        </p:txBody>
      </p:sp>
      <p:sp>
        <p:nvSpPr>
          <p:cNvPr id="16" name="TextBox 15"/>
          <p:cNvSpPr txBox="1"/>
          <p:nvPr/>
        </p:nvSpPr>
        <p:spPr>
          <a:xfrm>
            <a:off x="855009" y="1319191"/>
            <a:ext cx="2822835" cy="376674"/>
          </a:xfrm>
          <a:prstGeom prst="rect">
            <a:avLst/>
          </a:prstGeom>
          <a:noFill/>
        </p:spPr>
        <p:txBody>
          <a:bodyPr wrap="none" lIns="93252" tIns="46624" rIns="93252" bIns="46624" rtlCol="0">
            <a:spAutoFit/>
          </a:bodyPr>
          <a:lstStyle/>
          <a:p>
            <a:pPr defTabSz="932513"/>
            <a:r>
              <a:rPr lang="en-US" dirty="0">
                <a:solidFill>
                  <a:srgbClr val="505050"/>
                </a:solidFill>
              </a:rPr>
              <a:t>Also known as Agaves . . </a:t>
            </a:r>
            <a:r>
              <a:rPr lang="en-US" dirty="0" smtClean="0">
                <a:solidFill>
                  <a:srgbClr val="505050"/>
                </a:solidFill>
              </a:rPr>
              <a:t>.</a:t>
            </a:r>
            <a:endParaRPr lang="en-US" dirty="0">
              <a:solidFill>
                <a:srgbClr val="505050"/>
              </a:solidFill>
            </a:endParaRPr>
          </a:p>
        </p:txBody>
      </p:sp>
      <p:pic>
        <p:nvPicPr>
          <p:cNvPr id="4" name="Picture 3"/>
          <p:cNvPicPr>
            <a:picLocks noChangeAspect="1"/>
          </p:cNvPicPr>
          <p:nvPr/>
        </p:nvPicPr>
        <p:blipFill rotWithShape="1">
          <a:blip r:embed="rId9"/>
          <a:srcRect t="-2" b="34080"/>
          <a:stretch/>
        </p:blipFill>
        <p:spPr>
          <a:xfrm>
            <a:off x="8748297" y="1994456"/>
            <a:ext cx="2833173" cy="4476496"/>
          </a:xfrm>
          <a:prstGeom prst="rect">
            <a:avLst/>
          </a:prstGeom>
          <a:solidFill>
            <a:schemeClr val="bg1"/>
          </a:solidFill>
        </p:spPr>
      </p:pic>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61428" y="3065037"/>
            <a:ext cx="1385663" cy="709283"/>
          </a:xfrm>
          <a:prstGeom prst="rect">
            <a:avLst/>
          </a:prstGeom>
        </p:spPr>
      </p:pic>
      <p:pic>
        <p:nvPicPr>
          <p:cNvPr id="22" name="Picture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61428" y="5290377"/>
            <a:ext cx="1581698" cy="748332"/>
          </a:xfrm>
          <a:prstGeom prst="rect">
            <a:avLst/>
          </a:prstGeom>
        </p:spPr>
      </p:pic>
      <p:sp>
        <p:nvSpPr>
          <p:cNvPr id="19" name="Rectangle 18"/>
          <p:cNvSpPr/>
          <p:nvPr/>
        </p:nvSpPr>
        <p:spPr>
          <a:xfrm>
            <a:off x="8732568" y="2011047"/>
            <a:ext cx="2846586" cy="4483426"/>
          </a:xfrm>
          <a:prstGeom prst="rect">
            <a:avLst/>
          </a:prstGeom>
          <a:solidFill>
            <a:schemeClr val="bg1">
              <a:alpha val="35000"/>
            </a:schemeClr>
          </a:solidFill>
          <a:ln>
            <a:solidFill>
              <a:srgbClr val="E81123"/>
            </a:solidFill>
          </a:ln>
        </p:spPr>
        <p:style>
          <a:lnRef idx="2">
            <a:schemeClr val="accent1">
              <a:shade val="50000"/>
            </a:schemeClr>
          </a:lnRef>
          <a:fillRef idx="1">
            <a:schemeClr val="accent1"/>
          </a:fillRef>
          <a:effectRef idx="0">
            <a:schemeClr val="accent1"/>
          </a:effectRef>
          <a:fontRef idx="minor">
            <a:schemeClr val="lt1"/>
          </a:fontRef>
        </p:style>
        <p:txBody>
          <a:bodyPr lIns="93252" tIns="46624" rIns="93252" bIns="46624" rtlCol="0" anchor="ctr"/>
          <a:lstStyle/>
          <a:p>
            <a:pPr algn="ctr" defTabSz="932513"/>
            <a:endParaRPr lang="en-US">
              <a:solidFill>
                <a:srgbClr val="FFFFFF"/>
              </a:solidFill>
            </a:endParaRPr>
          </a:p>
        </p:txBody>
      </p:sp>
      <p:pic>
        <p:nvPicPr>
          <p:cNvPr id="20" name="Pictur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879560" y="3807462"/>
            <a:ext cx="2508835" cy="1373255"/>
          </a:xfrm>
          <a:prstGeom prst="rect">
            <a:avLst/>
          </a:prstGeom>
        </p:spPr>
      </p:pic>
      <p:sp>
        <p:nvSpPr>
          <p:cNvPr id="15" name="TextBox 14"/>
          <p:cNvSpPr txBox="1"/>
          <p:nvPr/>
        </p:nvSpPr>
        <p:spPr>
          <a:xfrm>
            <a:off x="8879560" y="2134882"/>
            <a:ext cx="1186005" cy="376684"/>
          </a:xfrm>
          <a:prstGeom prst="rect">
            <a:avLst/>
          </a:prstGeom>
          <a:solidFill>
            <a:srgbClr val="009E49"/>
          </a:solidFill>
        </p:spPr>
        <p:txBody>
          <a:bodyPr wrap="none" lIns="93252" tIns="46624" rIns="93252" bIns="46624" rtlCol="0">
            <a:spAutoFit/>
          </a:bodyPr>
          <a:lstStyle/>
          <a:p>
            <a:pPr defTabSz="932513"/>
            <a:r>
              <a:rPr lang="en-US" dirty="0" smtClean="0">
                <a:solidFill>
                  <a:srgbClr val="FFFFFF"/>
                </a:solidFill>
              </a:rPr>
              <a:t>Task Pane</a:t>
            </a:r>
            <a:endParaRPr lang="en-US" dirty="0">
              <a:solidFill>
                <a:srgbClr val="FFFFFF"/>
              </a:solidFill>
            </a:endParaRPr>
          </a:p>
        </p:txBody>
      </p:sp>
    </p:spTree>
    <p:extLst>
      <p:ext uri="{BB962C8B-B14F-4D97-AF65-F5344CB8AC3E}">
        <p14:creationId xmlns:p14="http://schemas.microsoft.com/office/powerpoint/2010/main" val="23102255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10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randombar(horizontal)">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1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1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1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Where do Apps for Office live?</a:t>
            </a:r>
            <a:endParaRPr lang="en-US" dirty="0"/>
          </a:p>
        </p:txBody>
      </p:sp>
      <p:graphicFrame>
        <p:nvGraphicFramePr>
          <p:cNvPr id="9" name="Diagram 8"/>
          <p:cNvGraphicFramePr/>
          <p:nvPr>
            <p:extLst>
              <p:ext uri="{D42A27DB-BD31-4B8C-83A1-F6EECF244321}">
                <p14:modId xmlns:p14="http://schemas.microsoft.com/office/powerpoint/2010/main" val="709064128"/>
              </p:ext>
            </p:extLst>
          </p:nvPr>
        </p:nvGraphicFramePr>
        <p:xfrm>
          <a:off x="2230455" y="2216622"/>
          <a:ext cx="7826870" cy="41088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1347981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 Apps for Office Work?</a:t>
            </a:r>
            <a:endParaRPr lang="en-US" dirty="0"/>
          </a:p>
        </p:txBody>
      </p:sp>
      <p:sp>
        <p:nvSpPr>
          <p:cNvPr id="3" name="Content Placeholder 2"/>
          <p:cNvSpPr>
            <a:spLocks noGrp="1"/>
          </p:cNvSpPr>
          <p:nvPr>
            <p:ph type="body" sz="quarter" idx="10"/>
          </p:nvPr>
        </p:nvSpPr>
        <p:spPr>
          <a:xfrm>
            <a:off x="470127" y="2158882"/>
            <a:ext cx="4719555" cy="3751483"/>
          </a:xfrm>
        </p:spPr>
        <p:txBody>
          <a:bodyPr>
            <a:normAutofit/>
          </a:bodyPr>
          <a:lstStyle/>
          <a:p>
            <a:pPr marL="349692" indent="-349692">
              <a:buFont typeface="Arial" panose="020B0604020202020204" pitchFamily="34" charset="0"/>
              <a:buChar char="•"/>
            </a:pPr>
            <a:r>
              <a:rPr lang="en-US" sz="2400" dirty="0" err="1">
                <a:latin typeface="+mn-lt"/>
              </a:rPr>
              <a:t>iFrames</a:t>
            </a:r>
            <a:r>
              <a:rPr lang="en-US" sz="2400" dirty="0">
                <a:latin typeface="+mn-lt"/>
              </a:rPr>
              <a:t> within the Office app</a:t>
            </a:r>
          </a:p>
          <a:p>
            <a:pPr marL="349692" indent="-349692">
              <a:buFont typeface="Arial" panose="020B0604020202020204" pitchFamily="34" charset="0"/>
              <a:buChar char="•"/>
            </a:pPr>
            <a:r>
              <a:rPr lang="en-US" sz="2400" dirty="0">
                <a:latin typeface="+mn-lt"/>
              </a:rPr>
              <a:t>Client JavaScript libraries for Office</a:t>
            </a:r>
          </a:p>
          <a:p>
            <a:pPr marL="349692" indent="-349692">
              <a:buFont typeface="Arial" panose="020B0604020202020204" pitchFamily="34" charset="0"/>
              <a:buChar char="•"/>
            </a:pPr>
            <a:r>
              <a:rPr lang="en-US" sz="2400" dirty="0">
                <a:latin typeface="+mn-lt"/>
              </a:rPr>
              <a:t>Manifest + JS + Office App = App for Office</a:t>
            </a:r>
          </a:p>
          <a:p>
            <a:pPr marL="349692" indent="-349692">
              <a:buFont typeface="Arial" panose="020B0604020202020204" pitchFamily="34" charset="0"/>
              <a:buChar char="•"/>
            </a:pPr>
            <a:r>
              <a:rPr lang="en-US" sz="2400" dirty="0">
                <a:latin typeface="+mn-lt"/>
              </a:rPr>
              <a:t>If you can show it in a web site, you can show it in an app.</a:t>
            </a:r>
          </a:p>
        </p:txBody>
      </p:sp>
      <p:grpSp>
        <p:nvGrpSpPr>
          <p:cNvPr id="4" name="Group 3"/>
          <p:cNvGrpSpPr/>
          <p:nvPr/>
        </p:nvGrpSpPr>
        <p:grpSpPr>
          <a:xfrm>
            <a:off x="5375556" y="2158882"/>
            <a:ext cx="6205914" cy="2145963"/>
            <a:chOff x="1571814" y="3657600"/>
            <a:chExt cx="5667186" cy="2400300"/>
          </a:xfrm>
        </p:grpSpPr>
        <p:grpSp>
          <p:nvGrpSpPr>
            <p:cNvPr id="5" name="Group 4"/>
            <p:cNvGrpSpPr/>
            <p:nvPr/>
          </p:nvGrpSpPr>
          <p:grpSpPr>
            <a:xfrm>
              <a:off x="4767943" y="4229100"/>
              <a:ext cx="2471057" cy="1828800"/>
              <a:chOff x="3624943" y="685800"/>
              <a:chExt cx="2743200" cy="2057400"/>
            </a:xfrm>
          </p:grpSpPr>
          <p:sp>
            <p:nvSpPr>
              <p:cNvPr id="13" name="Rectangle 12"/>
              <p:cNvSpPr/>
              <p:nvPr/>
            </p:nvSpPr>
            <p:spPr>
              <a:xfrm>
                <a:off x="3624943" y="685800"/>
                <a:ext cx="2743200" cy="2057400"/>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defTabSz="932513"/>
                <a:endParaRPr lang="en-US">
                  <a:solidFill>
                    <a:srgbClr val="505050"/>
                  </a:solidFill>
                </a:endParaRPr>
              </a:p>
            </p:txBody>
          </p:sp>
          <p:sp>
            <p:nvSpPr>
              <p:cNvPr id="14" name="Rectangle 13"/>
              <p:cNvSpPr/>
              <p:nvPr/>
            </p:nvSpPr>
            <p:spPr>
              <a:xfrm>
                <a:off x="3624943" y="685800"/>
                <a:ext cx="2743200" cy="304800"/>
              </a:xfrm>
              <a:prstGeom prst="rect">
                <a:avLst/>
              </a:prstGeom>
              <a:solidFill>
                <a:srgbClr val="009E49"/>
              </a:solidFill>
            </p:spPr>
            <p:style>
              <a:lnRef idx="2">
                <a:schemeClr val="dk1"/>
              </a:lnRef>
              <a:fillRef idx="1">
                <a:schemeClr val="lt1"/>
              </a:fillRef>
              <a:effectRef idx="0">
                <a:schemeClr val="dk1"/>
              </a:effectRef>
              <a:fontRef idx="minor">
                <a:schemeClr val="dk1"/>
              </a:fontRef>
            </p:style>
            <p:txBody>
              <a:bodyPr rtlCol="0" anchor="ctr"/>
              <a:lstStyle/>
              <a:p>
                <a:pPr algn="ctr" defTabSz="932513"/>
                <a:r>
                  <a:rPr lang="en-US" sz="1600" dirty="0">
                    <a:solidFill>
                      <a:srgbClr val="505050"/>
                    </a:solidFill>
                  </a:rPr>
                  <a:t>Office Application</a:t>
                </a:r>
              </a:p>
            </p:txBody>
          </p:sp>
          <p:sp>
            <p:nvSpPr>
              <p:cNvPr id="15" name="Rectangle 14"/>
              <p:cNvSpPr/>
              <p:nvPr/>
            </p:nvSpPr>
            <p:spPr>
              <a:xfrm>
                <a:off x="4601935" y="1164832"/>
                <a:ext cx="1383883" cy="1298077"/>
              </a:xfrm>
              <a:prstGeom prst="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rtlCol="0" anchor="ctr"/>
              <a:lstStyle/>
              <a:p>
                <a:pPr algn="ctr" defTabSz="932513"/>
                <a:r>
                  <a:rPr lang="en-US" b="1" dirty="0">
                    <a:solidFill>
                      <a:srgbClr val="505050"/>
                    </a:solidFill>
                  </a:rPr>
                  <a:t>Office Web Extension</a:t>
                </a:r>
              </a:p>
            </p:txBody>
          </p:sp>
        </p:grpSp>
        <p:sp>
          <p:nvSpPr>
            <p:cNvPr id="6" name="Cloud 5"/>
            <p:cNvSpPr/>
            <p:nvPr/>
          </p:nvSpPr>
          <p:spPr>
            <a:xfrm>
              <a:off x="1571814" y="4267201"/>
              <a:ext cx="2966841" cy="1676400"/>
            </a:xfrm>
            <a:prstGeom prst="cloud">
              <a:avLst/>
            </a:prstGeom>
          </p:spPr>
          <p:style>
            <a:lnRef idx="2">
              <a:schemeClr val="dk1"/>
            </a:lnRef>
            <a:fillRef idx="1">
              <a:schemeClr val="lt1"/>
            </a:fillRef>
            <a:effectRef idx="0">
              <a:schemeClr val="dk1"/>
            </a:effectRef>
            <a:fontRef idx="minor">
              <a:schemeClr val="dk1"/>
            </a:fontRef>
          </p:style>
          <p:txBody>
            <a:bodyPr rtlCol="0" anchor="ctr"/>
            <a:lstStyle/>
            <a:p>
              <a:pPr algn="ctr" defTabSz="932513"/>
              <a:endParaRPr lang="en-US" dirty="0">
                <a:solidFill>
                  <a:srgbClr val="505050"/>
                </a:solidFill>
              </a:endParaRPr>
            </a:p>
          </p:txBody>
        </p:sp>
        <p:pic>
          <p:nvPicPr>
            <p:cNvPr id="7" name="Picture 2" descr="\\rolandoj-lap\c$\Users\rolandoj\Pictures\Icons - Illustrations\_ XML ICONS\Servers Content Management computer.png"/>
            <p:cNvPicPr>
              <a:picLocks noChangeAspect="1" noChangeArrowheads="1"/>
            </p:cNvPicPr>
            <p:nvPr/>
          </p:nvPicPr>
          <p:blipFill>
            <a:blip r:embed="rId3" cstate="print">
              <a:biLevel thresh="50000"/>
              <a:extLst>
                <a:ext uri="{28A0092B-C50C-407E-A947-70E740481C1C}">
                  <a14:useLocalDpi xmlns:a14="http://schemas.microsoft.com/office/drawing/2010/main" val="0"/>
                </a:ext>
              </a:extLst>
            </a:blip>
            <a:srcRect/>
            <a:stretch>
              <a:fillRect/>
            </a:stretch>
          </p:blipFill>
          <p:spPr bwMode="auto">
            <a:xfrm>
              <a:off x="2671359" y="3657600"/>
              <a:ext cx="648784" cy="957834"/>
            </a:xfrm>
            <a:prstGeom prst="rect">
              <a:avLst/>
            </a:prstGeom>
            <a:solidFill>
              <a:srgbClr val="FFFFFF"/>
            </a:solidFill>
            <a:extLst/>
          </p:spPr>
        </p:pic>
        <p:sp>
          <p:nvSpPr>
            <p:cNvPr id="8" name="Rectangle 7"/>
            <p:cNvSpPr/>
            <p:nvPr/>
          </p:nvSpPr>
          <p:spPr>
            <a:xfrm>
              <a:off x="1981199" y="4648200"/>
              <a:ext cx="772567" cy="714279"/>
            </a:xfrm>
            <a:prstGeom prst="rect">
              <a:avLst/>
            </a:prstGeo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rtlCol="0" anchor="ctr"/>
            <a:lstStyle/>
            <a:p>
              <a:pPr algn="ctr" defTabSz="932513"/>
              <a:r>
                <a:rPr lang="en-US" sz="1400" dirty="0">
                  <a:solidFill>
                    <a:srgbClr val="505050"/>
                  </a:solidFill>
                </a:rPr>
                <a:t>Manifest</a:t>
              </a:r>
            </a:p>
            <a:p>
              <a:pPr algn="ctr" defTabSz="932513"/>
              <a:r>
                <a:rPr lang="en-US" sz="1100" b="1" dirty="0">
                  <a:solidFill>
                    <a:srgbClr val="505050"/>
                  </a:solidFill>
                </a:rPr>
                <a:t>&lt;XML&gt;</a:t>
              </a:r>
            </a:p>
          </p:txBody>
        </p:sp>
        <p:sp>
          <p:nvSpPr>
            <p:cNvPr id="9" name="Rectangle 8"/>
            <p:cNvSpPr/>
            <p:nvPr/>
          </p:nvSpPr>
          <p:spPr>
            <a:xfrm>
              <a:off x="3238499" y="4654908"/>
              <a:ext cx="985158" cy="707572"/>
            </a:xfrm>
            <a:prstGeom prst="rect">
              <a:avLst/>
            </a:prstGeo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rtlCol="0" anchor="ctr"/>
            <a:lstStyle/>
            <a:p>
              <a:pPr algn="ctr" defTabSz="932513"/>
              <a:r>
                <a:rPr lang="en-US" sz="1400" dirty="0">
                  <a:solidFill>
                    <a:srgbClr val="505050"/>
                  </a:solidFill>
                </a:rPr>
                <a:t>Web</a:t>
              </a:r>
            </a:p>
            <a:p>
              <a:pPr algn="ctr" defTabSz="932513"/>
              <a:r>
                <a:rPr lang="en-US" sz="1400" dirty="0">
                  <a:solidFill>
                    <a:srgbClr val="505050"/>
                  </a:solidFill>
                </a:rPr>
                <a:t>Page</a:t>
              </a:r>
            </a:p>
            <a:p>
              <a:pPr algn="ctr" defTabSz="932513"/>
              <a:r>
                <a:rPr lang="en-US" sz="1100" b="1" dirty="0">
                  <a:solidFill>
                    <a:srgbClr val="505050"/>
                  </a:solidFill>
                </a:rPr>
                <a:t>(HTLM+JS)</a:t>
              </a:r>
            </a:p>
          </p:txBody>
        </p:sp>
        <p:sp>
          <p:nvSpPr>
            <p:cNvPr id="10" name="Cross 9"/>
            <p:cNvSpPr/>
            <p:nvPr/>
          </p:nvSpPr>
          <p:spPr>
            <a:xfrm>
              <a:off x="2879271" y="5010150"/>
              <a:ext cx="293915" cy="304800"/>
            </a:xfrm>
            <a:prstGeom prst="plus">
              <a:avLst>
                <a:gd name="adj" fmla="val 39286"/>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932513"/>
              <a:endParaRPr lang="en-US">
                <a:solidFill>
                  <a:srgbClr val="FFFFFF"/>
                </a:solidFill>
              </a:endParaRPr>
            </a:p>
          </p:txBody>
        </p:sp>
        <p:sp>
          <p:nvSpPr>
            <p:cNvPr id="11" name="Equal 10"/>
            <p:cNvSpPr/>
            <p:nvPr/>
          </p:nvSpPr>
          <p:spPr>
            <a:xfrm>
              <a:off x="4299858" y="4953000"/>
              <a:ext cx="391885" cy="381000"/>
            </a:xfrm>
            <a:prstGeom prst="mathEqual">
              <a:avLst>
                <a:gd name="adj1" fmla="val 14949"/>
                <a:gd name="adj2" fmla="val 17475"/>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932513"/>
              <a:endParaRPr lang="en-US">
                <a:solidFill>
                  <a:srgbClr val="505050"/>
                </a:solidFill>
              </a:endParaRPr>
            </a:p>
          </p:txBody>
        </p:sp>
        <p:cxnSp>
          <p:nvCxnSpPr>
            <p:cNvPr id="12" name="Curved Connector 11"/>
            <p:cNvCxnSpPr>
              <a:stCxn id="6" idx="1"/>
              <a:endCxn id="15" idx="2"/>
            </p:cNvCxnSpPr>
            <p:nvPr/>
          </p:nvCxnSpPr>
          <p:spPr>
            <a:xfrm rot="5400000" flipH="1" flipV="1">
              <a:off x="4596740" y="4267247"/>
              <a:ext cx="133062" cy="3216074"/>
            </a:xfrm>
            <a:prstGeom prst="curvedConnector3">
              <a:avLst>
                <a:gd name="adj1" fmla="val -197328"/>
              </a:avLst>
            </a:prstGeom>
            <a:ln w="38100">
              <a:solidFill>
                <a:schemeClr val="tx1">
                  <a:lumMod val="75000"/>
                  <a:lumOff val="25000"/>
                </a:schemeClr>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7" name="Up-Down Arrow 16"/>
          <p:cNvSpPr/>
          <p:nvPr/>
        </p:nvSpPr>
        <p:spPr>
          <a:xfrm rot="5400000">
            <a:off x="9130476" y="2974346"/>
            <a:ext cx="388585" cy="1028941"/>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vert="vert270" lIns="93252" tIns="46624" rIns="93252" bIns="46624" rtlCol="0" anchor="ctr"/>
          <a:lstStyle/>
          <a:p>
            <a:pPr algn="ctr" defTabSz="932513"/>
            <a:r>
              <a:rPr lang="en-US" dirty="0" smtClean="0">
                <a:solidFill>
                  <a:srgbClr val="FFFFFF"/>
                </a:solidFill>
              </a:rPr>
              <a:t>JS</a:t>
            </a:r>
            <a:endParaRPr lang="en-US" dirty="0">
              <a:solidFill>
                <a:srgbClr val="FFFFFF"/>
              </a:solidFill>
            </a:endParaRPr>
          </a:p>
        </p:txBody>
      </p:sp>
    </p:spTree>
    <p:extLst>
      <p:ext uri="{BB962C8B-B14F-4D97-AF65-F5344CB8AC3E}">
        <p14:creationId xmlns:p14="http://schemas.microsoft.com/office/powerpoint/2010/main" val="9206525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 Fidelity = Browser Fidelity</a:t>
            </a:r>
            <a:endParaRPr lang="en-US" dirty="0"/>
          </a:p>
        </p:txBody>
      </p:sp>
      <p:pic>
        <p:nvPicPr>
          <p:cNvPr id="4" name="Picture 3"/>
          <p:cNvPicPr>
            <a:picLocks noChangeAspect="1"/>
          </p:cNvPicPr>
          <p:nvPr/>
        </p:nvPicPr>
        <p:blipFill>
          <a:blip r:embed="rId3"/>
          <a:stretch>
            <a:fillRect/>
          </a:stretch>
        </p:blipFill>
        <p:spPr>
          <a:xfrm>
            <a:off x="855008" y="1724348"/>
            <a:ext cx="5337008" cy="5119226"/>
          </a:xfrm>
          <a:prstGeom prst="rect">
            <a:avLst/>
          </a:prstGeom>
        </p:spPr>
      </p:pic>
      <p:pic>
        <p:nvPicPr>
          <p:cNvPr id="5" name="Picture 4"/>
          <p:cNvPicPr>
            <a:picLocks noChangeAspect="1"/>
          </p:cNvPicPr>
          <p:nvPr/>
        </p:nvPicPr>
        <p:blipFill>
          <a:blip r:embed="rId4"/>
          <a:stretch>
            <a:fillRect/>
          </a:stretch>
        </p:blipFill>
        <p:spPr>
          <a:xfrm>
            <a:off x="5211844" y="1724345"/>
            <a:ext cx="6369623" cy="5117322"/>
          </a:xfrm>
          <a:prstGeom prst="rect">
            <a:avLst/>
          </a:prstGeom>
        </p:spPr>
      </p:pic>
    </p:spTree>
    <p:extLst>
      <p:ext uri="{BB962C8B-B14F-4D97-AF65-F5344CB8AC3E}">
        <p14:creationId xmlns:p14="http://schemas.microsoft.com/office/powerpoint/2010/main" val="139768756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Conference</a:t>
            </a:r>
            <a:endParaRPr lang="en-US" dirty="0"/>
          </a:p>
        </p:txBody>
      </p:sp>
      <p:sp>
        <p:nvSpPr>
          <p:cNvPr id="4" name="Text Placeholder 3"/>
          <p:cNvSpPr>
            <a:spLocks noGrp="1"/>
          </p:cNvSpPr>
          <p:nvPr>
            <p:ph type="body" sz="quarter" idx="12"/>
          </p:nvPr>
        </p:nvSpPr>
        <p:spPr/>
        <p:txBody>
          <a:bodyPr/>
          <a:lstStyle/>
          <a:p>
            <a:r>
              <a:rPr lang="en-US" dirty="0" smtClean="0"/>
              <a:t>Kevin Donovan</a:t>
            </a:r>
          </a:p>
          <a:p>
            <a:r>
              <a:rPr lang="en-US" dirty="0" smtClean="0"/>
              <a:t>Program Manager, Office BI</a:t>
            </a:r>
            <a:endParaRPr lang="en-US" dirty="0"/>
          </a:p>
        </p:txBody>
      </p:sp>
      <p:sp>
        <p:nvSpPr>
          <p:cNvPr id="3" name="Text Placeholder 2"/>
          <p:cNvSpPr>
            <a:spLocks noGrp="1"/>
          </p:cNvSpPr>
          <p:nvPr>
            <p:ph type="body" sz="quarter" idx="13"/>
          </p:nvPr>
        </p:nvSpPr>
        <p:spPr/>
        <p:txBody>
          <a:bodyPr/>
          <a:lstStyle/>
          <a:p>
            <a:r>
              <a:rPr lang="en-US" dirty="0" smtClean="0"/>
              <a:t>SPC009</a:t>
            </a:r>
            <a:endParaRPr lang="en-US" dirty="0"/>
          </a:p>
        </p:txBody>
      </p:sp>
    </p:spTree>
    <p:extLst>
      <p:ext uri="{BB962C8B-B14F-4D97-AF65-F5344CB8AC3E}">
        <p14:creationId xmlns:p14="http://schemas.microsoft.com/office/powerpoint/2010/main" val="32868131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Making and App for Office</a:t>
            </a:r>
            <a:endParaRPr lang="en-US" dirty="0"/>
          </a:p>
        </p:txBody>
      </p:sp>
      <p:sp>
        <p:nvSpPr>
          <p:cNvPr id="3" name="TextBox 2"/>
          <p:cNvSpPr txBox="1"/>
          <p:nvPr/>
        </p:nvSpPr>
        <p:spPr>
          <a:xfrm>
            <a:off x="2473779" y="2987035"/>
            <a:ext cx="3909161" cy="376674"/>
          </a:xfrm>
          <a:prstGeom prst="rect">
            <a:avLst/>
          </a:prstGeom>
          <a:noFill/>
        </p:spPr>
        <p:txBody>
          <a:bodyPr wrap="none" lIns="93252" tIns="46624" rIns="93252" bIns="46624" rtlCol="0">
            <a:spAutoFit/>
          </a:bodyPr>
          <a:lstStyle/>
          <a:p>
            <a:pPr defTabSz="932513"/>
            <a:r>
              <a:rPr lang="en-US" dirty="0" smtClean="0">
                <a:solidFill>
                  <a:srgbClr val="FFFFFF"/>
                </a:solidFill>
              </a:rPr>
              <a:t>How do I make one of these things?</a:t>
            </a:r>
            <a:endParaRPr lang="en-US" dirty="0">
              <a:solidFill>
                <a:srgbClr val="FFFFFF"/>
              </a:solidFill>
            </a:endParaRPr>
          </a:p>
        </p:txBody>
      </p:sp>
      <p:sp>
        <p:nvSpPr>
          <p:cNvPr id="4" name="TextBox 3"/>
          <p:cNvSpPr txBox="1"/>
          <p:nvPr/>
        </p:nvSpPr>
        <p:spPr>
          <a:xfrm>
            <a:off x="5384174" y="3870393"/>
            <a:ext cx="1486659" cy="376674"/>
          </a:xfrm>
          <a:prstGeom prst="rect">
            <a:avLst/>
          </a:prstGeom>
          <a:noFill/>
        </p:spPr>
        <p:txBody>
          <a:bodyPr wrap="none" lIns="93252" tIns="46624" rIns="93252" bIns="46624" rtlCol="0">
            <a:spAutoFit/>
          </a:bodyPr>
          <a:lstStyle/>
          <a:p>
            <a:pPr defTabSz="932513"/>
            <a:r>
              <a:rPr lang="en-US" dirty="0" smtClean="0">
                <a:solidFill>
                  <a:srgbClr val="FFFFFF"/>
                </a:solidFill>
              </a:rPr>
              <a:t>And then . . .</a:t>
            </a:r>
            <a:endParaRPr lang="en-US" dirty="0">
              <a:solidFill>
                <a:srgbClr val="FFFFFF"/>
              </a:solidFill>
            </a:endParaRPr>
          </a:p>
        </p:txBody>
      </p:sp>
      <p:sp>
        <p:nvSpPr>
          <p:cNvPr id="5" name="TextBox 4"/>
          <p:cNvSpPr txBox="1"/>
          <p:nvPr/>
        </p:nvSpPr>
        <p:spPr>
          <a:xfrm>
            <a:off x="6637294" y="4565411"/>
            <a:ext cx="2203311" cy="376674"/>
          </a:xfrm>
          <a:prstGeom prst="rect">
            <a:avLst/>
          </a:prstGeom>
          <a:noFill/>
        </p:spPr>
        <p:txBody>
          <a:bodyPr wrap="none" lIns="93252" tIns="46624" rIns="93252" bIns="46624" rtlCol="0">
            <a:spAutoFit/>
          </a:bodyPr>
          <a:lstStyle/>
          <a:p>
            <a:pPr defTabSz="932513"/>
            <a:r>
              <a:rPr lang="en-US" dirty="0" smtClean="0">
                <a:solidFill>
                  <a:srgbClr val="FFFFFF"/>
                </a:solidFill>
              </a:rPr>
              <a:t>How do I deploy it?</a:t>
            </a:r>
            <a:endParaRPr lang="en-US" dirty="0">
              <a:solidFill>
                <a:srgbClr val="FFFFFF"/>
              </a:solidFill>
            </a:endParaRPr>
          </a:p>
        </p:txBody>
      </p:sp>
    </p:spTree>
    <p:extLst>
      <p:ext uri="{BB962C8B-B14F-4D97-AF65-F5344CB8AC3E}">
        <p14:creationId xmlns:p14="http://schemas.microsoft.com/office/powerpoint/2010/main" val="69399426"/>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3" name="Text Placeholder 2"/>
          <p:cNvSpPr>
            <a:spLocks noGrp="1"/>
          </p:cNvSpPr>
          <p:nvPr>
            <p:ph type="body" sz="quarter" idx="12"/>
          </p:nvPr>
        </p:nvSpPr>
        <p:spPr/>
        <p:txBody>
          <a:bodyPr>
            <a:normAutofit fontScale="77500" lnSpcReduction="20000"/>
          </a:bodyPr>
          <a:lstStyle/>
          <a:p>
            <a:r>
              <a:rPr lang="en-US" dirty="0"/>
              <a:t>Excel client addition</a:t>
            </a:r>
          </a:p>
          <a:p>
            <a:r>
              <a:rPr lang="en-US" dirty="0" smtClean="0"/>
              <a:t>Make a simple App</a:t>
            </a:r>
          </a:p>
          <a:p>
            <a:r>
              <a:rPr lang="en-US" dirty="0" smtClean="0"/>
              <a:t>File share catalogs</a:t>
            </a:r>
          </a:p>
          <a:p>
            <a:r>
              <a:rPr lang="en-US" dirty="0" smtClean="0"/>
              <a:t>SharePoint catalogs</a:t>
            </a:r>
          </a:p>
        </p:txBody>
      </p:sp>
    </p:spTree>
    <p:extLst>
      <p:ext uri="{BB962C8B-B14F-4D97-AF65-F5344CB8AC3E}">
        <p14:creationId xmlns:p14="http://schemas.microsoft.com/office/powerpoint/2010/main" val="11653723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1" y="687902"/>
            <a:ext cx="11887200" cy="1831975"/>
          </a:xfrm>
        </p:spPr>
        <p:txBody>
          <a:bodyPr/>
          <a:lstStyle/>
          <a:p>
            <a:r>
              <a:rPr lang="en-US" dirty="0" smtClean="0"/>
              <a:t>What’s New in PerformancePoint</a:t>
            </a:r>
            <a:endParaRPr lang="en-US" dirty="0"/>
          </a:p>
        </p:txBody>
      </p:sp>
      <p:sp>
        <p:nvSpPr>
          <p:cNvPr id="3" name="Content Placeholder 2"/>
          <p:cNvSpPr>
            <a:spLocks noGrp="1"/>
          </p:cNvSpPr>
          <p:nvPr>
            <p:ph type="body" sz="quarter" idx="4294967295"/>
          </p:nvPr>
        </p:nvSpPr>
        <p:spPr>
          <a:xfrm>
            <a:off x="274638" y="3283169"/>
            <a:ext cx="11885902" cy="3277778"/>
          </a:xfrm>
        </p:spPr>
        <p:txBody>
          <a:bodyPr>
            <a:normAutofit lnSpcReduction="10000"/>
          </a:bodyPr>
          <a:lstStyle/>
          <a:p>
            <a:r>
              <a:rPr lang="en-US" sz="2400" dirty="0"/>
              <a:t>Themes</a:t>
            </a:r>
          </a:p>
          <a:p>
            <a:r>
              <a:rPr lang="en-US" sz="2400" dirty="0" err="1"/>
              <a:t>BICenter</a:t>
            </a:r>
            <a:r>
              <a:rPr lang="en-US" sz="2400" dirty="0"/>
              <a:t> (Dashboard Designer in the ribbon)</a:t>
            </a:r>
          </a:p>
          <a:p>
            <a:r>
              <a:rPr lang="en-US" sz="2400" dirty="0"/>
              <a:t>Filter Enhancements</a:t>
            </a:r>
          </a:p>
          <a:p>
            <a:r>
              <a:rPr lang="en-US" sz="2400" dirty="0"/>
              <a:t>Filter Search</a:t>
            </a:r>
          </a:p>
          <a:p>
            <a:r>
              <a:rPr lang="en-US" sz="2400" dirty="0"/>
              <a:t>EffectiveUsername</a:t>
            </a:r>
          </a:p>
          <a:p>
            <a:r>
              <a:rPr lang="en-US" sz="2400" dirty="0"/>
              <a:t>Custom Target Applications</a:t>
            </a:r>
          </a:p>
          <a:p>
            <a:r>
              <a:rPr lang="en-US" sz="2400" dirty="0"/>
              <a:t>Server-side Migration</a:t>
            </a:r>
          </a:p>
          <a:p>
            <a:r>
              <a:rPr lang="en-US" sz="2400" dirty="0"/>
              <a:t>Dashboard Designer Authentication</a:t>
            </a:r>
          </a:p>
        </p:txBody>
      </p:sp>
    </p:spTree>
    <p:extLst>
      <p:ext uri="{BB962C8B-B14F-4D97-AF65-F5344CB8AC3E}">
        <p14:creationId xmlns:p14="http://schemas.microsoft.com/office/powerpoint/2010/main" val="1108204795"/>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3" name="Text Placeholder 2"/>
          <p:cNvSpPr>
            <a:spLocks noGrp="1"/>
          </p:cNvSpPr>
          <p:nvPr>
            <p:ph type="body" sz="quarter" idx="12"/>
          </p:nvPr>
        </p:nvSpPr>
        <p:spPr>
          <a:xfrm>
            <a:off x="274641" y="5036059"/>
            <a:ext cx="8230899" cy="1756403"/>
          </a:xfrm>
        </p:spPr>
        <p:txBody>
          <a:bodyPr>
            <a:normAutofit fontScale="55000" lnSpcReduction="20000"/>
          </a:bodyPr>
          <a:lstStyle/>
          <a:p>
            <a:r>
              <a:rPr lang="en-US" sz="3900" dirty="0"/>
              <a:t>Filter Search</a:t>
            </a:r>
          </a:p>
          <a:p>
            <a:r>
              <a:rPr lang="en-US" sz="3900" dirty="0"/>
              <a:t>Non-PPS Target Applications</a:t>
            </a:r>
          </a:p>
          <a:p>
            <a:r>
              <a:rPr lang="en-US" sz="3900" dirty="0" err="1"/>
              <a:t>EffectiveUsername</a:t>
            </a:r>
            <a:endParaRPr lang="en-US" sz="3900" dirty="0"/>
          </a:p>
          <a:p>
            <a:r>
              <a:rPr lang="en-US" sz="3900" dirty="0"/>
              <a:t>BISM files as a data source</a:t>
            </a:r>
          </a:p>
          <a:p>
            <a:r>
              <a:rPr lang="en-US" sz="3900" dirty="0"/>
              <a:t>Server-side migration</a:t>
            </a:r>
          </a:p>
          <a:p>
            <a:r>
              <a:rPr lang="en-US" sz="3900" dirty="0"/>
              <a:t>Themes</a:t>
            </a:r>
          </a:p>
          <a:p>
            <a:endParaRPr lang="en-US" dirty="0"/>
          </a:p>
        </p:txBody>
      </p:sp>
    </p:spTree>
    <p:extLst>
      <p:ext uri="{BB962C8B-B14F-4D97-AF65-F5344CB8AC3E}">
        <p14:creationId xmlns:p14="http://schemas.microsoft.com/office/powerpoint/2010/main" val="19628362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Dashboards in the Cloud </a:t>
            </a:r>
            <a:endParaRPr lang="en-US" dirty="0"/>
          </a:p>
        </p:txBody>
      </p:sp>
      <p:graphicFrame>
        <p:nvGraphicFramePr>
          <p:cNvPr id="5" name="Object 4"/>
          <p:cNvGraphicFramePr>
            <a:graphicFrameLocks noChangeAspect="1"/>
          </p:cNvGraphicFramePr>
          <p:nvPr>
            <p:extLst>
              <p:ext uri="{D42A27DB-BD31-4B8C-83A1-F6EECF244321}">
                <p14:modId xmlns:p14="http://schemas.microsoft.com/office/powerpoint/2010/main" val="796862504"/>
              </p:ext>
            </p:extLst>
          </p:nvPr>
        </p:nvGraphicFramePr>
        <p:xfrm>
          <a:off x="1539463" y="1512172"/>
          <a:ext cx="9001729" cy="4775353"/>
        </p:xfrm>
        <a:graphic>
          <a:graphicData uri="http://schemas.openxmlformats.org/presentationml/2006/ole">
            <mc:AlternateContent xmlns:mc="http://schemas.openxmlformats.org/markup-compatibility/2006">
              <mc:Choice xmlns:v="urn:schemas-microsoft-com:vml" Requires="v">
                <p:oleObj spid="_x0000_s1028" name="Visio" r:id="rId5" imgW="6619721" imgH="3505105" progId="Visio.Drawing.15">
                  <p:embed/>
                </p:oleObj>
              </mc:Choice>
              <mc:Fallback>
                <p:oleObj name="Visio" r:id="rId5" imgW="6619721" imgH="3505105" progId="Visio.Drawing.15">
                  <p:embed/>
                  <p:pic>
                    <p:nvPicPr>
                      <p:cNvPr id="0" name=""/>
                      <p:cNvPicPr/>
                      <p:nvPr/>
                    </p:nvPicPr>
                    <p:blipFill>
                      <a:blip r:embed="rId6"/>
                      <a:stretch>
                        <a:fillRect/>
                      </a:stretch>
                    </p:blipFill>
                    <p:spPr>
                      <a:xfrm>
                        <a:off x="1539463" y="1512172"/>
                        <a:ext cx="9001729" cy="4775353"/>
                      </a:xfrm>
                      <a:prstGeom prst="rect">
                        <a:avLst/>
                      </a:prstGeom>
                    </p:spPr>
                  </p:pic>
                </p:oleObj>
              </mc:Fallback>
            </mc:AlternateContent>
          </a:graphicData>
        </a:graphic>
      </p:graphicFrame>
    </p:spTree>
    <p:extLst>
      <p:ext uri="{BB962C8B-B14F-4D97-AF65-F5344CB8AC3E}">
        <p14:creationId xmlns:p14="http://schemas.microsoft.com/office/powerpoint/2010/main" val="241734414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Takeaways</a:t>
            </a:r>
            <a:endParaRPr lang="en-US" dirty="0"/>
          </a:p>
        </p:txBody>
      </p:sp>
      <p:sp>
        <p:nvSpPr>
          <p:cNvPr id="3" name="TextBox 2"/>
          <p:cNvSpPr txBox="1"/>
          <p:nvPr>
            <p:custDataLst>
              <p:tags r:id="rId1"/>
            </p:custDataLst>
          </p:nvPr>
        </p:nvSpPr>
        <p:spPr>
          <a:xfrm>
            <a:off x="1900732" y="4498692"/>
            <a:ext cx="8023854" cy="1398905"/>
          </a:xfrm>
          <a:prstGeom prst="rect">
            <a:avLst/>
          </a:prstGeom>
          <a:solidFill>
            <a:srgbClr val="EB3C00"/>
          </a:solidFill>
          <a:effectLst/>
        </p:spPr>
        <p:txBody>
          <a:bodyPr wrap="square" lIns="93252" tIns="93252" rIns="93252" bIns="93252" rtlCol="0" anchor="ctr" anchorCtr="0">
            <a:noAutofit/>
          </a:bodyPr>
          <a:lstStyle/>
          <a:p>
            <a:pPr marL="124660" defTabSz="932513">
              <a:buClr>
                <a:srgbClr val="0071BC"/>
              </a:buClr>
              <a:buSzPct val="90000"/>
              <a:defRPr/>
            </a:pPr>
            <a:r>
              <a:rPr lang="en-US" sz="2900" kern="0" dirty="0">
                <a:ln>
                  <a:solidFill>
                    <a:srgbClr val="FFFFFF">
                      <a:alpha val="0"/>
                    </a:srgbClr>
                  </a:solidFill>
                </a:ln>
                <a:solidFill>
                  <a:srgbClr val="FFFFFF">
                    <a:lumMod val="65000"/>
                    <a:lumOff val="35000"/>
                    <a:alpha val="99000"/>
                  </a:srgbClr>
                </a:solidFill>
                <a:ea typeface="Segoe UI" panose="020B0502040204020203" pitchFamily="34" charset="0"/>
                <a:cs typeface="Segoe UI" panose="020B0502040204020203" pitchFamily="34" charset="0"/>
              </a:rPr>
              <a:t>All users can transform data into insight…</a:t>
            </a:r>
          </a:p>
          <a:p>
            <a:pPr marL="124660" defTabSz="932513">
              <a:buClr>
                <a:srgbClr val="0071BC"/>
              </a:buClr>
              <a:buSzPct val="90000"/>
              <a:defRPr/>
            </a:pPr>
            <a:r>
              <a:rPr lang="en-US" sz="2900" kern="0" dirty="0">
                <a:ln>
                  <a:solidFill>
                    <a:srgbClr val="FFFFFF">
                      <a:alpha val="0"/>
                    </a:srgbClr>
                  </a:solidFill>
                </a:ln>
                <a:solidFill>
                  <a:srgbClr val="FFFFFF">
                    <a:lumMod val="65000"/>
                    <a:lumOff val="35000"/>
                    <a:alpha val="99000"/>
                  </a:srgbClr>
                </a:solidFill>
                <a:cs typeface="Segoe UI" panose="020B0502040204020203" pitchFamily="34" charset="0"/>
              </a:rPr>
              <a:t>as a natural part of their day to day activities…</a:t>
            </a:r>
          </a:p>
          <a:p>
            <a:pPr marL="124660" defTabSz="932513">
              <a:buClr>
                <a:srgbClr val="0071BC"/>
              </a:buClr>
              <a:buSzPct val="90000"/>
              <a:defRPr/>
            </a:pPr>
            <a:r>
              <a:rPr lang="en-US" sz="2900" kern="0" dirty="0">
                <a:ln>
                  <a:solidFill>
                    <a:srgbClr val="FFFFFF">
                      <a:alpha val="0"/>
                    </a:srgbClr>
                  </a:solidFill>
                </a:ln>
                <a:solidFill>
                  <a:srgbClr val="FFFFFF">
                    <a:lumMod val="65000"/>
                    <a:lumOff val="35000"/>
                    <a:alpha val="99000"/>
                  </a:srgbClr>
                </a:solidFill>
                <a:cs typeface="Segoe UI" panose="020B0502040204020203" pitchFamily="34" charset="0"/>
              </a:rPr>
              <a:t>with the tools they already know &amp; love.</a:t>
            </a:r>
          </a:p>
        </p:txBody>
      </p:sp>
      <p:grpSp>
        <p:nvGrpSpPr>
          <p:cNvPr id="4" name="Group 3"/>
          <p:cNvGrpSpPr/>
          <p:nvPr/>
        </p:nvGrpSpPr>
        <p:grpSpPr>
          <a:xfrm>
            <a:off x="1900732" y="1835031"/>
            <a:ext cx="2633244" cy="2557645"/>
            <a:chOff x="1182616" y="1416022"/>
            <a:chExt cx="3200400" cy="3108960"/>
          </a:xfrm>
          <a:solidFill>
            <a:srgbClr val="009E49"/>
          </a:solidFill>
        </p:grpSpPr>
        <p:sp>
          <p:nvSpPr>
            <p:cNvPr id="5" name="Rectangle 4"/>
            <p:cNvSpPr/>
            <p:nvPr>
              <p:custDataLst>
                <p:tags r:id="rId4"/>
              </p:custDataLst>
            </p:nvPr>
          </p:nvSpPr>
          <p:spPr bwMode="auto">
            <a:xfrm>
              <a:off x="1182616" y="1416022"/>
              <a:ext cx="3200400" cy="3108960"/>
            </a:xfrm>
            <a:prstGeom prst="rect">
              <a:avLst/>
            </a:prstGeom>
            <a:grp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32206" fontAlgn="base">
                <a:spcBef>
                  <a:spcPct val="0"/>
                </a:spcBef>
                <a:spcAft>
                  <a:spcPct val="0"/>
                </a:spcAft>
                <a:defRPr/>
              </a:pPr>
              <a:endParaRPr lang="en-US" kern="0" dirty="0">
                <a:ln>
                  <a:solidFill>
                    <a:srgbClr val="FFFFFF">
                      <a:alpha val="0"/>
                    </a:srgbClr>
                  </a:solidFill>
                </a:ln>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2" descr="D:\Microsoft Product Logos\Excel 2010.png"/>
            <p:cNvPicPr>
              <a:picLocks noChangeAspect="1" noChangeArrowheads="1"/>
            </p:cNvPicPr>
            <p:nvPr>
              <p:custDataLst>
                <p:tags r:id="rId5"/>
              </p:custDataLst>
            </p:nvPr>
          </p:nvPicPr>
          <p:blipFill rotWithShape="1">
            <a:blip r:embed="rId7" cstate="screen">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rcRect r="40160"/>
            <a:stretch/>
          </p:blipFill>
          <p:spPr bwMode="auto">
            <a:xfrm>
              <a:off x="2070858" y="2553602"/>
              <a:ext cx="1423916" cy="833802"/>
            </a:xfrm>
            <a:prstGeom prst="rect">
              <a:avLst/>
            </a:prstGeom>
            <a:grpFill/>
            <a:ln>
              <a:noFill/>
            </a:ln>
            <a:extLst/>
          </p:spPr>
        </p:pic>
      </p:grpSp>
      <p:grpSp>
        <p:nvGrpSpPr>
          <p:cNvPr id="7" name="Group 6"/>
          <p:cNvGrpSpPr/>
          <p:nvPr/>
        </p:nvGrpSpPr>
        <p:grpSpPr>
          <a:xfrm>
            <a:off x="4596039" y="1835029"/>
            <a:ext cx="2633245" cy="2557646"/>
            <a:chOff x="4494212" y="1416023"/>
            <a:chExt cx="3200400" cy="3108960"/>
          </a:xfrm>
          <a:solidFill>
            <a:srgbClr val="0072C6"/>
          </a:solidFill>
        </p:grpSpPr>
        <p:sp>
          <p:nvSpPr>
            <p:cNvPr id="8" name="Rectangle 7"/>
            <p:cNvSpPr/>
            <p:nvPr>
              <p:custDataLst>
                <p:tags r:id="rId3"/>
              </p:custDataLst>
            </p:nvPr>
          </p:nvSpPr>
          <p:spPr bwMode="auto">
            <a:xfrm>
              <a:off x="4494212" y="1416023"/>
              <a:ext cx="3200400" cy="3108960"/>
            </a:xfrm>
            <a:prstGeom prst="rect">
              <a:avLst/>
            </a:prstGeom>
            <a:grp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32206" fontAlgn="base">
                <a:spcBef>
                  <a:spcPct val="0"/>
                </a:spcBef>
                <a:spcAft>
                  <a:spcPct val="0"/>
                </a:spcAft>
                <a:defRPr/>
              </a:pPr>
              <a:endParaRPr lang="en-US" kern="0" dirty="0">
                <a:ln>
                  <a:solidFill>
                    <a:srgbClr val="FFFFFF">
                      <a:alpha val="0"/>
                    </a:srgbClr>
                  </a:solidFill>
                </a:ln>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p:nvPicPr>
          <p:blipFill rotWithShape="1">
            <a:blip r:embed="rId9" cstate="print">
              <a:extLst>
                <a:ext uri="{28A0092B-C50C-407E-A947-70E740481C1C}">
                  <a14:useLocalDpi xmlns:a14="http://schemas.microsoft.com/office/drawing/2010/main" val="0"/>
                </a:ext>
              </a:extLst>
            </a:blip>
            <a:srcRect l="25775"/>
            <a:stretch/>
          </p:blipFill>
          <p:spPr bwMode="black">
            <a:xfrm>
              <a:off x="4869805" y="2530813"/>
              <a:ext cx="2449215" cy="879380"/>
            </a:xfrm>
            <a:prstGeom prst="rect">
              <a:avLst/>
            </a:prstGeom>
            <a:grpFill/>
            <a:ln w="9525" cap="flat" cmpd="sng" algn="ctr">
              <a:noFill/>
              <a:prstDash val="solid"/>
              <a:headEnd type="none" w="med" len="med"/>
              <a:tailEnd type="none" w="med" len="med"/>
            </a:ln>
            <a:effectLst/>
          </p:spPr>
        </p:pic>
      </p:grpSp>
      <p:grpSp>
        <p:nvGrpSpPr>
          <p:cNvPr id="10" name="Group 9"/>
          <p:cNvGrpSpPr/>
          <p:nvPr/>
        </p:nvGrpSpPr>
        <p:grpSpPr>
          <a:xfrm>
            <a:off x="7291344" y="1835029"/>
            <a:ext cx="2633245" cy="2557646"/>
            <a:chOff x="7805808" y="1416023"/>
            <a:chExt cx="3200400" cy="3108960"/>
          </a:xfrm>
          <a:solidFill>
            <a:srgbClr val="68217A"/>
          </a:solidFill>
        </p:grpSpPr>
        <p:sp>
          <p:nvSpPr>
            <p:cNvPr id="11" name="Rectangle 10"/>
            <p:cNvSpPr/>
            <p:nvPr>
              <p:custDataLst>
                <p:tags r:id="rId2"/>
              </p:custDataLst>
            </p:nvPr>
          </p:nvSpPr>
          <p:spPr bwMode="auto">
            <a:xfrm>
              <a:off x="7805808" y="1416023"/>
              <a:ext cx="3200400" cy="3108960"/>
            </a:xfrm>
            <a:prstGeom prst="rect">
              <a:avLst/>
            </a:prstGeom>
            <a:grp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32206" fontAlgn="base">
                <a:spcBef>
                  <a:spcPct val="0"/>
                </a:spcBef>
                <a:spcAft>
                  <a:spcPct val="0"/>
                </a:spcAft>
                <a:defRPr/>
              </a:pPr>
              <a:endParaRPr lang="en-US" kern="0" dirty="0">
                <a:ln>
                  <a:solidFill>
                    <a:srgbClr val="FFFFFF">
                      <a:alpha val="0"/>
                    </a:srgbClr>
                  </a:solidFill>
                </a:ln>
                <a:gradFill>
                  <a:gsLst>
                    <a:gs pos="0">
                      <a:srgbClr val="FFFFFF"/>
                    </a:gs>
                    <a:gs pos="100000">
                      <a:srgbClr val="FFFFFF"/>
                    </a:gs>
                  </a:gsLst>
                  <a:lin ang="5400000" scaled="0"/>
                </a:gradFill>
                <a:ea typeface="Segoe UI" pitchFamily="34" charset="0"/>
                <a:cs typeface="Segoe UI" pitchFamily="34" charset="0"/>
              </a:endParaRPr>
            </a:p>
          </p:txBody>
        </p:sp>
        <p:pic>
          <p:nvPicPr>
            <p:cNvPr id="12" name="Picture 11"/>
            <p:cNvPicPr>
              <a:picLocks noChangeAspect="1"/>
            </p:cNvPicPr>
            <p:nvPr/>
          </p:nvPicPr>
          <p:blipFill rotWithShape="1">
            <a:blip r:embed="rId10" cstate="print">
              <a:extLst>
                <a:ext uri="{28A0092B-C50C-407E-A947-70E740481C1C}">
                  <a14:useLocalDpi xmlns:a14="http://schemas.microsoft.com/office/drawing/2010/main"/>
                </a:ext>
              </a:extLst>
            </a:blip>
            <a:srcRect l="19110" r="20119"/>
            <a:stretch/>
          </p:blipFill>
          <p:spPr>
            <a:xfrm>
              <a:off x="8090227" y="2552457"/>
              <a:ext cx="2631562" cy="836093"/>
            </a:xfrm>
            <a:prstGeom prst="rect">
              <a:avLst/>
            </a:prstGeom>
            <a:grpFill/>
            <a:ln>
              <a:noFill/>
            </a:ln>
          </p:spPr>
        </p:pic>
      </p:grpSp>
    </p:spTree>
    <p:extLst>
      <p:ext uri="{BB962C8B-B14F-4D97-AF65-F5344CB8AC3E}">
        <p14:creationId xmlns:p14="http://schemas.microsoft.com/office/powerpoint/2010/main" val="2284685730"/>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4" name="Text Placeholder 3"/>
          <p:cNvSpPr>
            <a:spLocks noGrp="1"/>
          </p:cNvSpPr>
          <p:nvPr>
            <p:ph type="body" sz="quarter" idx="10"/>
          </p:nvPr>
        </p:nvSpPr>
        <p:spPr>
          <a:xfrm>
            <a:off x="274641" y="1212853"/>
            <a:ext cx="11887200" cy="4681897"/>
          </a:xfrm>
        </p:spPr>
        <p:txBody>
          <a:bodyPr/>
          <a:lstStyle/>
          <a:p>
            <a:r>
              <a:rPr lang="en-US" dirty="0" smtClean="0">
                <a:hlinkClick r:id="rId2"/>
              </a:rPr>
              <a:t>Excel Team Blog</a:t>
            </a:r>
            <a:endParaRPr lang="en-US" dirty="0" smtClean="0"/>
          </a:p>
          <a:p>
            <a:r>
              <a:rPr lang="en-US" dirty="0" smtClean="0">
                <a:hlinkClick r:id="rId3"/>
              </a:rPr>
              <a:t>Reporting Services Team Blog</a:t>
            </a:r>
            <a:endParaRPr lang="en-US" dirty="0" smtClean="0"/>
          </a:p>
          <a:p>
            <a:r>
              <a:rPr lang="en-US" dirty="0" smtClean="0">
                <a:hlinkClick r:id="rId4"/>
              </a:rPr>
              <a:t>SkyDrive (Beta 2 Workbooks)</a:t>
            </a:r>
            <a:endParaRPr lang="en-US" dirty="0" smtClean="0"/>
          </a:p>
          <a:p>
            <a:r>
              <a:rPr lang="en-US" dirty="0" smtClean="0">
                <a:hlinkClick r:id="rId5"/>
              </a:rPr>
              <a:t>Data Visualizations in Power View</a:t>
            </a:r>
            <a:endParaRPr lang="en-US" dirty="0" smtClean="0"/>
          </a:p>
          <a:p>
            <a:r>
              <a:rPr lang="en-US" dirty="0" smtClean="0">
                <a:hlinkClick r:id="rId6"/>
              </a:rPr>
              <a:t>What’s new in Power View in Excel 2013 and Sharepoint 2013</a:t>
            </a:r>
            <a:endParaRPr lang="en-US" dirty="0" smtClean="0"/>
          </a:p>
          <a:p>
            <a:endParaRPr lang="en-US" dirty="0"/>
          </a:p>
        </p:txBody>
      </p:sp>
    </p:spTree>
    <p:extLst>
      <p:ext uri="{BB962C8B-B14F-4D97-AF65-F5344CB8AC3E}">
        <p14:creationId xmlns:p14="http://schemas.microsoft.com/office/powerpoint/2010/main" val="397666690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Sessions</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562867639"/>
              </p:ext>
            </p:extLst>
          </p:nvPr>
        </p:nvGraphicFramePr>
        <p:xfrm>
          <a:off x="711944" y="1907938"/>
          <a:ext cx="11012588" cy="2371675"/>
        </p:xfrm>
        <a:graphic>
          <a:graphicData uri="http://schemas.openxmlformats.org/drawingml/2006/table">
            <a:tbl>
              <a:tblPr firstRow="1" bandRow="1">
                <a:tableStyleId>{69CF1AB2-1976-4502-BF36-3FF5EA218861}</a:tableStyleId>
              </a:tblPr>
              <a:tblGrid>
                <a:gridCol w="4145491"/>
                <a:gridCol w="1062846"/>
                <a:gridCol w="3051104"/>
                <a:gridCol w="2753147"/>
              </a:tblGrid>
              <a:tr h="786250">
                <a:tc>
                  <a:txBody>
                    <a:bodyPr/>
                    <a:lstStyle/>
                    <a:p>
                      <a:r>
                        <a:rPr lang="en-US" sz="1800" b="0" dirty="0" smtClean="0"/>
                        <a:t>Configuring your SharePoint farm for Business Intelligence </a:t>
                      </a:r>
                      <a:endParaRPr lang="en-US" sz="1800" b="0" dirty="0"/>
                    </a:p>
                  </a:txBody>
                  <a:tcPr marL="93274" marR="93274" marT="46630" marB="46630"/>
                </a:tc>
                <a:tc>
                  <a:txBody>
                    <a:bodyPr/>
                    <a:lstStyle/>
                    <a:p>
                      <a:r>
                        <a:rPr lang="en-US" sz="1800" b="0" dirty="0" smtClean="0"/>
                        <a:t>SPC165 </a:t>
                      </a:r>
                      <a:endParaRPr lang="en-US" sz="1800" b="0" dirty="0"/>
                    </a:p>
                  </a:txBody>
                  <a:tcPr marL="93274" marR="93274" marT="46630" marB="46630"/>
                </a:tc>
                <a:tc>
                  <a:txBody>
                    <a:bodyPr/>
                    <a:lstStyle/>
                    <a:p>
                      <a:r>
                        <a:rPr lang="en-US" sz="1800" b="0" dirty="0" smtClean="0"/>
                        <a:t>Mandalay Bay Ballroom H</a:t>
                      </a:r>
                      <a:endParaRPr lang="en-US" sz="1800" b="0" dirty="0"/>
                    </a:p>
                  </a:txBody>
                  <a:tcPr marL="93274" marR="93274" marT="46630" marB="46630"/>
                </a:tc>
                <a:tc>
                  <a:txBody>
                    <a:bodyPr/>
                    <a:lstStyle/>
                    <a:p>
                      <a:r>
                        <a:rPr lang="en-US" sz="1800" b="0" dirty="0" smtClean="0"/>
                        <a:t>Tues 10:30am - 11:45am</a:t>
                      </a:r>
                      <a:endParaRPr lang="en-US" sz="1800" b="0" dirty="0"/>
                    </a:p>
                  </a:txBody>
                  <a:tcPr marL="93274" marR="93274" marT="46630" marB="46630"/>
                </a:tc>
              </a:tr>
              <a:tr h="652822">
                <a:tc>
                  <a:txBody>
                    <a:bodyPr/>
                    <a:lstStyle/>
                    <a:p>
                      <a:r>
                        <a:rPr lang="en-US" sz="1800" dirty="0" smtClean="0"/>
                        <a:t>What's New in Excel, Excel Services 2013 and Excel Web Apps </a:t>
                      </a:r>
                      <a:endParaRPr lang="en-US" sz="1800" dirty="0"/>
                    </a:p>
                  </a:txBody>
                  <a:tcPr marL="93274" marR="93274" marT="46630" marB="46630"/>
                </a:tc>
                <a:tc>
                  <a:txBody>
                    <a:bodyPr/>
                    <a:lstStyle/>
                    <a:p>
                      <a:r>
                        <a:rPr lang="en-US" sz="1800" dirty="0" smtClean="0"/>
                        <a:t>SPC257 </a:t>
                      </a:r>
                      <a:endParaRPr lang="en-US" sz="1800" dirty="0"/>
                    </a:p>
                  </a:txBody>
                  <a:tcPr marL="93274" marR="93274" marT="46630" marB="46630"/>
                </a:tc>
                <a:tc>
                  <a:txBody>
                    <a:bodyPr/>
                    <a:lstStyle/>
                    <a:p>
                      <a:r>
                        <a:rPr lang="en-US" sz="1800" dirty="0" smtClean="0"/>
                        <a:t>Lagoon ABGH </a:t>
                      </a:r>
                      <a:endParaRPr lang="en-US" sz="1800" dirty="0"/>
                    </a:p>
                  </a:txBody>
                  <a:tcPr marL="93274" marR="93274" marT="46630" marB="46630"/>
                </a:tc>
                <a:tc>
                  <a:txBody>
                    <a:bodyPr/>
                    <a:lstStyle/>
                    <a:p>
                      <a:r>
                        <a:rPr lang="en-US" sz="1800" dirty="0" smtClean="0"/>
                        <a:t>Tues 5:00pm - 6:15pm </a:t>
                      </a:r>
                      <a:endParaRPr lang="en-US" sz="1800" dirty="0"/>
                    </a:p>
                  </a:txBody>
                  <a:tcPr marL="93274" marR="93274" marT="46630" marB="46630"/>
                </a:tc>
              </a:tr>
              <a:tr h="932603">
                <a:tc>
                  <a:txBody>
                    <a:bodyPr/>
                    <a:lstStyle/>
                    <a:p>
                      <a:r>
                        <a:rPr lang="en-US" sz="1800" dirty="0" smtClean="0"/>
                        <a:t>What's New in Spreadsheet Management for Office and SharePoint </a:t>
                      </a:r>
                      <a:endParaRPr lang="en-US" sz="1800" dirty="0"/>
                    </a:p>
                  </a:txBody>
                  <a:tcPr marL="93274" marR="93274" marT="46630" marB="46630"/>
                </a:tc>
                <a:tc>
                  <a:txBody>
                    <a:bodyPr/>
                    <a:lstStyle/>
                    <a:p>
                      <a:r>
                        <a:rPr lang="en-US" sz="1800" dirty="0" smtClean="0"/>
                        <a:t>SPC260 </a:t>
                      </a:r>
                      <a:endParaRPr lang="en-US" sz="1800" dirty="0"/>
                    </a:p>
                  </a:txBody>
                  <a:tcPr marL="93274" marR="93274" marT="46630" marB="46630"/>
                </a:tc>
                <a:tc>
                  <a:txBody>
                    <a:bodyPr/>
                    <a:lstStyle/>
                    <a:p>
                      <a:r>
                        <a:rPr lang="en-US" sz="1800" dirty="0" smtClean="0"/>
                        <a:t>Islander Ballroom GB </a:t>
                      </a:r>
                      <a:endParaRPr lang="en-US" sz="1800" dirty="0"/>
                    </a:p>
                  </a:txBody>
                  <a:tcPr marL="93274" marR="93274" marT="46630" marB="46630"/>
                </a:tc>
                <a:tc>
                  <a:txBody>
                    <a:bodyPr/>
                    <a:lstStyle/>
                    <a:p>
                      <a:r>
                        <a:rPr lang="en-US" sz="1800" dirty="0" smtClean="0"/>
                        <a:t>Wed 10:30am - 11:45am</a:t>
                      </a:r>
                      <a:endParaRPr lang="en-US" sz="1800" dirty="0"/>
                    </a:p>
                  </a:txBody>
                  <a:tcPr marL="93274" marR="93274" marT="46630" marB="46630"/>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510190875"/>
              </p:ext>
            </p:extLst>
          </p:nvPr>
        </p:nvGraphicFramePr>
        <p:xfrm>
          <a:off x="688287" y="4575867"/>
          <a:ext cx="11059903" cy="1958466"/>
        </p:xfrm>
        <a:graphic>
          <a:graphicData uri="http://schemas.openxmlformats.org/drawingml/2006/table">
            <a:tbl>
              <a:tblPr firstRow="1" bandRow="1">
                <a:tableStyleId>{69CF1AB2-1976-4502-BF36-3FF5EA218861}</a:tableStyleId>
              </a:tblPr>
              <a:tblGrid>
                <a:gridCol w="4151124"/>
                <a:gridCol w="1378827"/>
                <a:gridCol w="2764976"/>
                <a:gridCol w="2764976"/>
              </a:tblGrid>
              <a:tr h="652822">
                <a:tc>
                  <a:txBody>
                    <a:bodyPr/>
                    <a:lstStyle/>
                    <a:p>
                      <a:r>
                        <a:rPr lang="en-US" sz="1800" b="0" dirty="0" smtClean="0"/>
                        <a:t>Practical Deployment Aspects of Business Intelligence</a:t>
                      </a:r>
                      <a:endParaRPr lang="en-US" sz="1800" b="0" dirty="0"/>
                    </a:p>
                  </a:txBody>
                  <a:tcPr marL="93274" marR="93274" marT="46630" marB="46630"/>
                </a:tc>
                <a:tc>
                  <a:txBody>
                    <a:bodyPr/>
                    <a:lstStyle/>
                    <a:p>
                      <a:r>
                        <a:rPr lang="en-US" sz="1800" b="0" dirty="0" smtClean="0"/>
                        <a:t>SPC196 </a:t>
                      </a:r>
                      <a:endParaRPr lang="en-US" sz="1800" b="0" dirty="0"/>
                    </a:p>
                  </a:txBody>
                  <a:tcPr marL="93274" marR="93274" marT="46630" marB="46630"/>
                </a:tc>
                <a:tc>
                  <a:txBody>
                    <a:bodyPr/>
                    <a:lstStyle/>
                    <a:p>
                      <a:r>
                        <a:rPr lang="en-US" sz="1800" b="0" dirty="0" smtClean="0"/>
                        <a:t>Reef </a:t>
                      </a:r>
                      <a:endParaRPr lang="en-US" sz="1800" b="0" dirty="0"/>
                    </a:p>
                  </a:txBody>
                  <a:tcPr marL="93274" marR="93274" marT="46630" marB="46630"/>
                </a:tc>
                <a:tc>
                  <a:txBody>
                    <a:bodyPr/>
                    <a:lstStyle/>
                    <a:p>
                      <a:r>
                        <a:rPr lang="en-US" sz="1800" b="0" dirty="0" err="1" smtClean="0"/>
                        <a:t>Thur</a:t>
                      </a:r>
                      <a:r>
                        <a:rPr lang="en-US" sz="1800" b="0" dirty="0" smtClean="0"/>
                        <a:t> 10:30am - 11:45am</a:t>
                      </a:r>
                      <a:endParaRPr lang="en-US" sz="1800" b="0" dirty="0"/>
                    </a:p>
                  </a:txBody>
                  <a:tcPr marL="93274" marR="93274" marT="46630" marB="46630"/>
                </a:tc>
              </a:tr>
              <a:tr h="652822">
                <a:tc>
                  <a:txBody>
                    <a:bodyPr/>
                    <a:lstStyle/>
                    <a:p>
                      <a:r>
                        <a:rPr lang="en-US" sz="1800" dirty="0" smtClean="0"/>
                        <a:t>Deep Dive on Implementing Security for your BI Applications </a:t>
                      </a:r>
                      <a:endParaRPr lang="en-US" sz="1800" dirty="0"/>
                    </a:p>
                  </a:txBody>
                  <a:tcPr marL="93274" marR="93274" marT="46630" marB="46630"/>
                </a:tc>
                <a:tc>
                  <a:txBody>
                    <a:bodyPr/>
                    <a:lstStyle/>
                    <a:p>
                      <a:r>
                        <a:rPr lang="en-US" sz="1800" dirty="0" smtClean="0"/>
                        <a:t>SPC074 </a:t>
                      </a:r>
                      <a:endParaRPr lang="en-US" sz="1800" dirty="0"/>
                    </a:p>
                  </a:txBody>
                  <a:tcPr marL="93274" marR="93274" marT="46630" marB="46630"/>
                </a:tc>
                <a:tc>
                  <a:txBody>
                    <a:bodyPr/>
                    <a:lstStyle/>
                    <a:p>
                      <a:r>
                        <a:rPr lang="en-US" sz="1800" dirty="0" smtClean="0"/>
                        <a:t>Mandalay Bay Ballroom L </a:t>
                      </a:r>
                      <a:endParaRPr lang="en-US" sz="1800" dirty="0"/>
                    </a:p>
                  </a:txBody>
                  <a:tcPr marL="93274" marR="93274" marT="46630" marB="46630"/>
                </a:tc>
                <a:tc>
                  <a:txBody>
                    <a:bodyPr/>
                    <a:lstStyle/>
                    <a:p>
                      <a:r>
                        <a:rPr lang="en-US" sz="1800" dirty="0" err="1" smtClean="0"/>
                        <a:t>Thur</a:t>
                      </a:r>
                      <a:r>
                        <a:rPr lang="en-US" sz="1800" dirty="0" smtClean="0"/>
                        <a:t> 10:30am - 11:45am</a:t>
                      </a:r>
                      <a:endParaRPr lang="en-US" sz="1800" dirty="0"/>
                    </a:p>
                  </a:txBody>
                  <a:tcPr marL="93274" marR="93274" marT="46630" marB="46630"/>
                </a:tc>
              </a:tr>
              <a:tr h="652822">
                <a:tc>
                  <a:txBody>
                    <a:bodyPr/>
                    <a:lstStyle/>
                    <a:p>
                      <a:r>
                        <a:rPr lang="en-US" sz="1800" dirty="0" smtClean="0"/>
                        <a:t>Deep Dive on PowerPivot in Office and SharePoint </a:t>
                      </a:r>
                      <a:endParaRPr lang="en-US" sz="1800" dirty="0"/>
                    </a:p>
                  </a:txBody>
                  <a:tcPr marL="93274" marR="93274" marT="46630" marB="46630"/>
                </a:tc>
                <a:tc>
                  <a:txBody>
                    <a:bodyPr/>
                    <a:lstStyle/>
                    <a:p>
                      <a:r>
                        <a:rPr lang="en-US" sz="1800" dirty="0" smtClean="0"/>
                        <a:t>SPC075 </a:t>
                      </a:r>
                      <a:endParaRPr lang="en-US" sz="1800" dirty="0"/>
                    </a:p>
                  </a:txBody>
                  <a:tcPr marL="93274" marR="93274" marT="46630" marB="46630"/>
                </a:tc>
                <a:tc>
                  <a:txBody>
                    <a:bodyPr/>
                    <a:lstStyle/>
                    <a:p>
                      <a:r>
                        <a:rPr lang="en-US" sz="1800" dirty="0" smtClean="0"/>
                        <a:t>Reef </a:t>
                      </a:r>
                      <a:endParaRPr lang="en-US" sz="1800" dirty="0"/>
                    </a:p>
                  </a:txBody>
                  <a:tcPr marL="93274" marR="93274" marT="46630" marB="46630"/>
                </a:tc>
                <a:tc>
                  <a:txBody>
                    <a:bodyPr/>
                    <a:lstStyle/>
                    <a:p>
                      <a:r>
                        <a:rPr lang="en-US" sz="1800" dirty="0" err="1" smtClean="0"/>
                        <a:t>Thur</a:t>
                      </a:r>
                      <a:r>
                        <a:rPr lang="en-US" sz="1800" dirty="0" smtClean="0"/>
                        <a:t> 12:00pm - 1:15pm</a:t>
                      </a:r>
                      <a:endParaRPr lang="en-US" sz="1800" dirty="0"/>
                    </a:p>
                  </a:txBody>
                  <a:tcPr marL="93274" marR="93274" marT="46630" marB="46630"/>
                </a:tc>
              </a:tr>
            </a:tbl>
          </a:graphicData>
        </a:graphic>
      </p:graphicFrame>
      <p:sp>
        <p:nvSpPr>
          <p:cNvPr id="8" name="TextBox 7"/>
          <p:cNvSpPr txBox="1"/>
          <p:nvPr/>
        </p:nvSpPr>
        <p:spPr>
          <a:xfrm>
            <a:off x="662380" y="1464165"/>
            <a:ext cx="857644" cy="540455"/>
          </a:xfrm>
          <a:prstGeom prst="rect">
            <a:avLst/>
          </a:prstGeom>
          <a:noFill/>
        </p:spPr>
        <p:txBody>
          <a:bodyPr wrap="none" lIns="93252" tIns="46624" rIns="93252" bIns="46624" rtlCol="0">
            <a:spAutoFit/>
          </a:bodyPr>
          <a:lstStyle/>
          <a:p>
            <a:pPr defTabSz="932513"/>
            <a:r>
              <a:rPr lang="en-US" sz="2900" dirty="0">
                <a:solidFill>
                  <a:srgbClr val="FF0000"/>
                </a:solidFill>
              </a:rPr>
              <a:t>Past</a:t>
            </a:r>
            <a:endParaRPr lang="en-US" dirty="0">
              <a:solidFill>
                <a:srgbClr val="FF0000"/>
              </a:solidFill>
            </a:endParaRPr>
          </a:p>
        </p:txBody>
      </p:sp>
      <p:sp>
        <p:nvSpPr>
          <p:cNvPr id="9" name="TextBox 8"/>
          <p:cNvSpPr txBox="1"/>
          <p:nvPr/>
        </p:nvSpPr>
        <p:spPr>
          <a:xfrm>
            <a:off x="662377" y="4138639"/>
            <a:ext cx="1235056" cy="540455"/>
          </a:xfrm>
          <a:prstGeom prst="rect">
            <a:avLst/>
          </a:prstGeom>
          <a:noFill/>
        </p:spPr>
        <p:txBody>
          <a:bodyPr wrap="none" lIns="93252" tIns="46624" rIns="93252" bIns="46624" rtlCol="0">
            <a:spAutoFit/>
          </a:bodyPr>
          <a:lstStyle/>
          <a:p>
            <a:pPr defTabSz="932513"/>
            <a:r>
              <a:rPr lang="en-US" sz="2900" dirty="0">
                <a:solidFill>
                  <a:srgbClr val="FF0000"/>
                </a:solidFill>
              </a:rPr>
              <a:t>Future</a:t>
            </a:r>
            <a:endParaRPr lang="en-US" dirty="0">
              <a:solidFill>
                <a:srgbClr val="FF0000"/>
              </a:solidFill>
            </a:endParaRPr>
          </a:p>
        </p:txBody>
      </p:sp>
    </p:spTree>
    <p:extLst>
      <p:ext uri="{BB962C8B-B14F-4D97-AF65-F5344CB8AC3E}">
        <p14:creationId xmlns:p14="http://schemas.microsoft.com/office/powerpoint/2010/main" val="66218065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505907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3"/>
            <a:ext cx="10974388" cy="625010"/>
          </a:xfrm>
          <a:prstGeom prst="rect">
            <a:avLst/>
          </a:prstGeom>
          <a:noFill/>
          <a:ln w="12700">
            <a:noFill/>
            <a:miter lim="800000"/>
            <a:headEnd type="none" w="sm" len="sm"/>
            <a:tailEnd type="none" w="sm" len="sm"/>
          </a:ln>
          <a:effectLst/>
        </p:spPr>
        <p:txBody>
          <a:bodyPr vert="horz" wrap="square" lIns="182863" tIns="146290" rIns="182863" bIns="146290" numCol="1" anchor="t" anchorCtr="0" compatLnSpc="1">
            <a:prstTxWarp prst="textNoShape">
              <a:avLst/>
            </a:prstTxWarp>
            <a:spAutoFit/>
          </a:bodyPr>
          <a:lstStyle/>
          <a:p>
            <a:pPr defTabSz="932202"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02"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1"/>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normAutofit fontScale="85000" lnSpcReduction="10000"/>
          </a:bodyPr>
          <a:lstStyle/>
          <a:p>
            <a:r>
              <a:rPr lang="en-US" dirty="0" smtClean="0"/>
              <a:t>In </a:t>
            </a:r>
            <a:r>
              <a:rPr lang="en-US" dirty="0"/>
              <a:t>Nevada, there are more than 209,000 slot machines normally operating 24 hours a day, seven days a week.</a:t>
            </a:r>
          </a:p>
          <a:p>
            <a:r>
              <a:rPr lang="en-US" dirty="0"/>
              <a:t>The average annual temperature in Las Vegas is 66 degrees.</a:t>
            </a:r>
          </a:p>
          <a:p>
            <a:r>
              <a:rPr lang="en-US" dirty="0"/>
              <a:t>It would take 288 years for one person to spend one night in every hotel room in Las Vegas</a:t>
            </a:r>
            <a:r>
              <a:rPr lang="en-US" dirty="0" smtClean="0"/>
              <a:t>.</a:t>
            </a:r>
          </a:p>
          <a:p>
            <a:r>
              <a:rPr lang="en-US" dirty="0"/>
              <a:t>More than 110,000 marriage licenses are issued in Las Vegas each year</a:t>
            </a:r>
            <a:r>
              <a:rPr lang="en-US" dirty="0" smtClean="0"/>
              <a:t>.</a:t>
            </a:r>
          </a:p>
          <a:p>
            <a:r>
              <a:rPr lang="en-US" dirty="0"/>
              <a:t>The electric bill for the Luxor beam is $51 an </a:t>
            </a:r>
            <a:r>
              <a:rPr lang="en-US" dirty="0" smtClean="0"/>
              <a:t>hour. The </a:t>
            </a:r>
            <a:r>
              <a:rPr lang="en-US" dirty="0"/>
              <a:t>beam of light atop the Luxor </a:t>
            </a:r>
            <a:r>
              <a:rPr lang="en-US" dirty="0" smtClean="0"/>
              <a:t>is </a:t>
            </a:r>
            <a:r>
              <a:rPr lang="en-US" dirty="0"/>
              <a:t>made up of 39 individual lamps. Each xenon lamp costs $1,200 and will last about 2,000 hours</a:t>
            </a:r>
            <a:r>
              <a:rPr lang="en-US" dirty="0" smtClean="0"/>
              <a:t>.</a:t>
            </a:r>
          </a:p>
          <a:p>
            <a:r>
              <a:rPr lang="en-US" dirty="0"/>
              <a:t>Las Vegas means "the meadows" in Spanish</a:t>
            </a:r>
            <a:r>
              <a:rPr lang="en-US" dirty="0" smtClean="0"/>
              <a:t>.</a:t>
            </a:r>
            <a:endParaRPr lang="en-US" dirty="0"/>
          </a:p>
        </p:txBody>
      </p:sp>
      <p:sp>
        <p:nvSpPr>
          <p:cNvPr id="2" name="Title 1"/>
          <p:cNvSpPr>
            <a:spLocks noGrp="1"/>
          </p:cNvSpPr>
          <p:nvPr>
            <p:ph type="title"/>
          </p:nvPr>
        </p:nvSpPr>
        <p:spPr/>
        <p:txBody>
          <a:bodyPr/>
          <a:lstStyle/>
          <a:p>
            <a:r>
              <a:rPr lang="en-US" dirty="0" smtClean="0"/>
              <a:t>A Little Vegas Trivia</a:t>
            </a:r>
            <a:endParaRPr lang="en-US" dirty="0"/>
          </a:p>
        </p:txBody>
      </p:sp>
    </p:spTree>
    <p:extLst>
      <p:ext uri="{BB962C8B-B14F-4D97-AF65-F5344CB8AC3E}">
        <p14:creationId xmlns:p14="http://schemas.microsoft.com/office/powerpoint/2010/main" val="27815193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lstStyle/>
          <a:p>
            <a:r>
              <a:rPr lang="en-US" dirty="0" smtClean="0">
                <a:latin typeface="Segoe UI" panose="020B0502040204020203" pitchFamily="34" charset="0"/>
                <a:cs typeface="Segoe UI" panose="020B0502040204020203" pitchFamily="34" charset="0"/>
              </a:rPr>
              <a:t>Agenda</a:t>
            </a:r>
            <a:endParaRPr lang="en-US" dirty="0">
              <a:latin typeface="Segoe UI" panose="020B0502040204020203" pitchFamily="34" charset="0"/>
              <a:cs typeface="Segoe UI" panose="020B0502040204020203" pitchFamily="34" charset="0"/>
            </a:endParaRPr>
          </a:p>
        </p:txBody>
      </p:sp>
      <p:graphicFrame>
        <p:nvGraphicFramePr>
          <p:cNvPr id="5" name="Diagram 4"/>
          <p:cNvGraphicFramePr/>
          <p:nvPr>
            <p:extLst>
              <p:ext uri="{D42A27DB-BD31-4B8C-83A1-F6EECF244321}">
                <p14:modId xmlns:p14="http://schemas.microsoft.com/office/powerpoint/2010/main" val="3828615043"/>
              </p:ext>
            </p:extLst>
          </p:nvPr>
        </p:nvGraphicFramePr>
        <p:xfrm>
          <a:off x="678353" y="2869804"/>
          <a:ext cx="11139832" cy="25374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860990" y="2371782"/>
            <a:ext cx="10582962" cy="911337"/>
          </a:xfrm>
          <a:prstGeom prst="rect">
            <a:avLst/>
          </a:prstGeom>
          <a:solidFill>
            <a:srgbClr val="009E49"/>
          </a:solidFill>
        </p:spPr>
        <p:txBody>
          <a:bodyPr wrap="square" lIns="93252" tIns="46624" rIns="93252" bIns="46624" rtlCol="0" anchor="ctr">
            <a:normAutofit/>
          </a:bodyPr>
          <a:lstStyle/>
          <a:p>
            <a:pPr algn="ctr" defTabSz="932513"/>
            <a:r>
              <a:rPr lang="en-US" sz="2400" dirty="0">
                <a:solidFill>
                  <a:srgbClr val="FFFFFF"/>
                </a:solidFill>
              </a:rPr>
              <a:t>How do we define a dashboard, and how do I get all this stuff on my dashboard?</a:t>
            </a:r>
          </a:p>
        </p:txBody>
      </p:sp>
    </p:spTree>
    <p:extLst>
      <p:ext uri="{BB962C8B-B14F-4D97-AF65-F5344CB8AC3E}">
        <p14:creationId xmlns:p14="http://schemas.microsoft.com/office/powerpoint/2010/main" val="170098835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sosceles Triangle 8"/>
          <p:cNvSpPr/>
          <p:nvPr/>
        </p:nvSpPr>
        <p:spPr>
          <a:xfrm>
            <a:off x="4886738" y="1575063"/>
            <a:ext cx="6362280" cy="4722502"/>
          </a:xfrm>
          <a:prstGeom prst="triangle">
            <a:avLst>
              <a:gd name="adj" fmla="val 50652"/>
            </a:avLst>
          </a:prstGeom>
        </p:spPr>
        <p:style>
          <a:lnRef idx="2">
            <a:schemeClr val="accent1">
              <a:shade val="50000"/>
            </a:schemeClr>
          </a:lnRef>
          <a:fillRef idx="1">
            <a:schemeClr val="accent1"/>
          </a:fillRef>
          <a:effectRef idx="0">
            <a:schemeClr val="accent1"/>
          </a:effectRef>
          <a:fontRef idx="minor">
            <a:schemeClr val="lt1"/>
          </a:fontRef>
        </p:style>
        <p:txBody>
          <a:bodyPr lIns="93252" tIns="46624" rIns="93252" bIns="46624" rtlCol="0" anchor="ctr"/>
          <a:lstStyle/>
          <a:p>
            <a:pPr algn="ctr" defTabSz="932513"/>
            <a:endParaRPr lang="en-US">
              <a:solidFill>
                <a:srgbClr val="FFFFFF"/>
              </a:solidFill>
            </a:endParaRPr>
          </a:p>
        </p:txBody>
      </p:sp>
      <p:sp>
        <p:nvSpPr>
          <p:cNvPr id="14" name="Rectangle 13"/>
          <p:cNvSpPr/>
          <p:nvPr/>
        </p:nvSpPr>
        <p:spPr>
          <a:xfrm>
            <a:off x="5078592" y="5045108"/>
            <a:ext cx="6016802" cy="1165754"/>
          </a:xfrm>
          <a:prstGeom prst="rect">
            <a:avLst/>
          </a:prstGeom>
          <a:solidFill>
            <a:srgbClr val="68217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93252" bIns="46624" rtlCol="0" anchor="ctr"/>
          <a:lstStyle/>
          <a:p>
            <a:pPr algn="ctr" defTabSz="932513"/>
            <a:endParaRPr lang="en-US">
              <a:solidFill>
                <a:srgbClr val="FFFFFF"/>
              </a:solidFill>
              <a:cs typeface="Segoe UI" panose="020B0502040204020203" pitchFamily="34" charset="0"/>
            </a:endParaRPr>
          </a:p>
        </p:txBody>
      </p:sp>
      <p:sp>
        <p:nvSpPr>
          <p:cNvPr id="2" name="Title 1"/>
          <p:cNvSpPr>
            <a:spLocks noGrp="1"/>
          </p:cNvSpPr>
          <p:nvPr>
            <p:ph type="title"/>
          </p:nvPr>
        </p:nvSpPr>
        <p:spPr/>
        <p:txBody>
          <a:bodyPr/>
          <a:lstStyle/>
          <a:p>
            <a:r>
              <a:rPr lang="en-US" dirty="0" smtClean="0"/>
              <a:t>Office BI Strategy</a:t>
            </a:r>
            <a:endParaRPr lang="en-US" dirty="0"/>
          </a:p>
        </p:txBody>
      </p:sp>
      <p:sp>
        <p:nvSpPr>
          <p:cNvPr id="5" name="TextBox 4"/>
          <p:cNvSpPr txBox="1"/>
          <p:nvPr/>
        </p:nvSpPr>
        <p:spPr>
          <a:xfrm>
            <a:off x="5356371" y="5294677"/>
            <a:ext cx="2551156" cy="753369"/>
          </a:xfrm>
          <a:prstGeom prst="rect">
            <a:avLst/>
          </a:prstGeom>
          <a:noFill/>
        </p:spPr>
        <p:txBody>
          <a:bodyPr wrap="none" lIns="93252" tIns="46624" rIns="93252" bIns="46624" rtlCol="0">
            <a:spAutoFit/>
          </a:bodyPr>
          <a:lstStyle/>
          <a:p>
            <a:pPr defTabSz="932513"/>
            <a:r>
              <a:rPr lang="en-US" sz="2400" b="1" dirty="0">
                <a:solidFill>
                  <a:srgbClr val="FFFFFF"/>
                </a:solidFill>
                <a:cs typeface="Segoe UI" panose="020B0502040204020203" pitchFamily="34" charset="0"/>
              </a:rPr>
              <a:t>The stack:</a:t>
            </a:r>
          </a:p>
          <a:p>
            <a:pPr defTabSz="932513"/>
            <a:r>
              <a:rPr lang="en-US" dirty="0" smtClean="0">
                <a:solidFill>
                  <a:srgbClr val="FFFFFF"/>
                </a:solidFill>
                <a:cs typeface="Segoe UI" panose="020B0502040204020203" pitchFamily="34" charset="0"/>
              </a:rPr>
              <a:t>Data Analysis with SQL</a:t>
            </a:r>
          </a:p>
        </p:txBody>
      </p:sp>
      <p:cxnSp>
        <p:nvCxnSpPr>
          <p:cNvPr id="7" name="Straight Arrow Connector 6"/>
          <p:cNvCxnSpPr>
            <a:stCxn id="5" idx="3"/>
          </p:cNvCxnSpPr>
          <p:nvPr/>
        </p:nvCxnSpPr>
        <p:spPr>
          <a:xfrm flipV="1">
            <a:off x="7907527" y="5399758"/>
            <a:ext cx="747178" cy="271601"/>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8654705" y="5153420"/>
            <a:ext cx="2236619" cy="941711"/>
          </a:xfrm>
          <a:prstGeom prst="rect">
            <a:avLst/>
          </a:prstGeom>
          <a:noFill/>
        </p:spPr>
        <p:txBody>
          <a:bodyPr wrap="none" lIns="93252" tIns="46624" rIns="93252" bIns="46624" rtlCol="0">
            <a:spAutoFit/>
          </a:bodyPr>
          <a:lstStyle/>
          <a:p>
            <a:pPr defTabSz="932513"/>
            <a:r>
              <a:rPr lang="en-US" dirty="0">
                <a:solidFill>
                  <a:srgbClr val="FFFFFF"/>
                </a:solidFill>
                <a:cs typeface="Segoe UI" panose="020B0502040204020203" pitchFamily="34" charset="0"/>
              </a:rPr>
              <a:t>Analysis Services</a:t>
            </a:r>
          </a:p>
          <a:p>
            <a:pPr defTabSz="932513"/>
            <a:r>
              <a:rPr lang="en-US" dirty="0" smtClean="0">
                <a:solidFill>
                  <a:srgbClr val="FFFFFF"/>
                </a:solidFill>
                <a:cs typeface="Segoe UI" panose="020B0502040204020203" pitchFamily="34" charset="0"/>
              </a:rPr>
              <a:t>SQL Server</a:t>
            </a:r>
          </a:p>
          <a:p>
            <a:pPr defTabSz="932513"/>
            <a:r>
              <a:rPr lang="en-US" dirty="0" smtClean="0">
                <a:solidFill>
                  <a:srgbClr val="FFFFFF"/>
                </a:solidFill>
                <a:cs typeface="Segoe UI" panose="020B0502040204020203" pitchFamily="34" charset="0"/>
              </a:rPr>
              <a:t>Integration Services</a:t>
            </a:r>
            <a:endParaRPr lang="en-US" dirty="0">
              <a:solidFill>
                <a:srgbClr val="FFFFFF"/>
              </a:solidFill>
              <a:cs typeface="Segoe UI" panose="020B0502040204020203" pitchFamily="34" charset="0"/>
            </a:endParaRPr>
          </a:p>
        </p:txBody>
      </p:sp>
      <p:cxnSp>
        <p:nvCxnSpPr>
          <p:cNvPr id="11" name="Straight Arrow Connector 10"/>
          <p:cNvCxnSpPr>
            <a:stCxn id="5" idx="3"/>
            <a:endCxn id="8" idx="1"/>
          </p:cNvCxnSpPr>
          <p:nvPr/>
        </p:nvCxnSpPr>
        <p:spPr>
          <a:xfrm flipV="1">
            <a:off x="7907527" y="5624276"/>
            <a:ext cx="747178" cy="47086"/>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5" idx="3"/>
          </p:cNvCxnSpPr>
          <p:nvPr/>
        </p:nvCxnSpPr>
        <p:spPr>
          <a:xfrm>
            <a:off x="7907527" y="5671359"/>
            <a:ext cx="747178" cy="247085"/>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6163" y="5084479"/>
            <a:ext cx="3664747" cy="1126385"/>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6161" y="3334355"/>
            <a:ext cx="2862418" cy="1566795"/>
          </a:xfrm>
          <a:prstGeom prst="rect">
            <a:avLst/>
          </a:prstGeom>
        </p:spPr>
      </p:pic>
      <p:sp>
        <p:nvSpPr>
          <p:cNvPr id="12" name="Rectangle 11"/>
          <p:cNvSpPr/>
          <p:nvPr/>
        </p:nvSpPr>
        <p:spPr>
          <a:xfrm>
            <a:off x="5078592" y="3567793"/>
            <a:ext cx="6016802" cy="1166730"/>
          </a:xfrm>
          <a:prstGeom prst="rect">
            <a:avLst/>
          </a:prstGeom>
          <a:solidFill>
            <a:srgbClr val="009E4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93252" bIns="46624" rtlCol="0" anchor="ctr"/>
          <a:lstStyle/>
          <a:p>
            <a:pPr algn="ctr" defTabSz="932513"/>
            <a:endParaRPr lang="en-US">
              <a:solidFill>
                <a:srgbClr val="FFFFFF"/>
              </a:solidFill>
              <a:cs typeface="Segoe UI" panose="020B0502040204020203" pitchFamily="34" charset="0"/>
            </a:endParaRPr>
          </a:p>
        </p:txBody>
      </p:sp>
      <p:sp>
        <p:nvSpPr>
          <p:cNvPr id="16" name="TextBox 15"/>
          <p:cNvSpPr txBox="1"/>
          <p:nvPr/>
        </p:nvSpPr>
        <p:spPr>
          <a:xfrm>
            <a:off x="5356373" y="3732381"/>
            <a:ext cx="2315695" cy="753369"/>
          </a:xfrm>
          <a:prstGeom prst="rect">
            <a:avLst/>
          </a:prstGeom>
          <a:noFill/>
        </p:spPr>
        <p:txBody>
          <a:bodyPr wrap="none" lIns="93252" tIns="46624" rIns="93252" bIns="46624" rtlCol="0">
            <a:spAutoFit/>
          </a:bodyPr>
          <a:lstStyle/>
          <a:p>
            <a:pPr defTabSz="932513"/>
            <a:r>
              <a:rPr lang="en-US" sz="2400" b="1" dirty="0">
                <a:solidFill>
                  <a:srgbClr val="FFFFFF"/>
                </a:solidFill>
                <a:cs typeface="Segoe UI" panose="020B0502040204020203" pitchFamily="34" charset="0"/>
              </a:rPr>
              <a:t>The Tool:</a:t>
            </a:r>
          </a:p>
          <a:p>
            <a:pPr defTabSz="932513"/>
            <a:r>
              <a:rPr lang="en-US" dirty="0" smtClean="0">
                <a:solidFill>
                  <a:srgbClr val="FFFFFF"/>
                </a:solidFill>
                <a:cs typeface="Segoe UI" panose="020B0502040204020203" pitchFamily="34" charset="0"/>
              </a:rPr>
              <a:t>End user exploration</a:t>
            </a:r>
          </a:p>
        </p:txBody>
      </p:sp>
      <p:cxnSp>
        <p:nvCxnSpPr>
          <p:cNvPr id="17" name="Straight Arrow Connector 16"/>
          <p:cNvCxnSpPr>
            <a:stCxn id="16" idx="3"/>
          </p:cNvCxnSpPr>
          <p:nvPr/>
        </p:nvCxnSpPr>
        <p:spPr>
          <a:xfrm flipV="1">
            <a:off x="7672066" y="3941745"/>
            <a:ext cx="982640" cy="167318"/>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8654705" y="3679366"/>
            <a:ext cx="1381895" cy="941711"/>
          </a:xfrm>
          <a:prstGeom prst="rect">
            <a:avLst/>
          </a:prstGeom>
          <a:noFill/>
        </p:spPr>
        <p:txBody>
          <a:bodyPr wrap="none" lIns="93252" tIns="46624" rIns="93252" bIns="46624" rtlCol="0">
            <a:spAutoFit/>
          </a:bodyPr>
          <a:lstStyle/>
          <a:p>
            <a:pPr defTabSz="932513"/>
            <a:r>
              <a:rPr lang="en-US" dirty="0" smtClean="0">
                <a:solidFill>
                  <a:srgbClr val="FFFFFF"/>
                </a:solidFill>
                <a:cs typeface="Segoe UI" panose="020B0502040204020203" pitchFamily="34" charset="0"/>
              </a:rPr>
              <a:t>Excel</a:t>
            </a:r>
          </a:p>
          <a:p>
            <a:pPr defTabSz="932513"/>
            <a:r>
              <a:rPr lang="en-US" dirty="0" smtClean="0">
                <a:solidFill>
                  <a:srgbClr val="FFFFFF"/>
                </a:solidFill>
                <a:cs typeface="Segoe UI" panose="020B0502040204020203" pitchFamily="34" charset="0"/>
              </a:rPr>
              <a:t>Power View</a:t>
            </a:r>
          </a:p>
          <a:p>
            <a:pPr defTabSz="932513"/>
            <a:r>
              <a:rPr lang="en-US" dirty="0" smtClean="0">
                <a:solidFill>
                  <a:srgbClr val="FFFFFF"/>
                </a:solidFill>
                <a:cs typeface="Segoe UI" panose="020B0502040204020203" pitchFamily="34" charset="0"/>
              </a:rPr>
              <a:t>PowerPivot</a:t>
            </a:r>
            <a:endParaRPr lang="en-US" dirty="0">
              <a:solidFill>
                <a:srgbClr val="FFFFFF"/>
              </a:solidFill>
              <a:cs typeface="Segoe UI" panose="020B0502040204020203" pitchFamily="34" charset="0"/>
            </a:endParaRPr>
          </a:p>
        </p:txBody>
      </p:sp>
      <p:cxnSp>
        <p:nvCxnSpPr>
          <p:cNvPr id="19" name="Straight Arrow Connector 18"/>
          <p:cNvCxnSpPr>
            <a:stCxn id="16" idx="3"/>
          </p:cNvCxnSpPr>
          <p:nvPr/>
        </p:nvCxnSpPr>
        <p:spPr>
          <a:xfrm>
            <a:off x="7672066" y="4109066"/>
            <a:ext cx="982640" cy="87652"/>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6163" y="2009619"/>
            <a:ext cx="4031727" cy="1281037"/>
          </a:xfrm>
          <a:prstGeom prst="rect">
            <a:avLst/>
          </a:prstGeom>
        </p:spPr>
      </p:pic>
      <p:sp>
        <p:nvSpPr>
          <p:cNvPr id="21" name="Rectangle 20"/>
          <p:cNvSpPr/>
          <p:nvPr/>
        </p:nvSpPr>
        <p:spPr>
          <a:xfrm>
            <a:off x="5078592" y="2091972"/>
            <a:ext cx="6016802" cy="1165754"/>
          </a:xfrm>
          <a:prstGeom prst="rect">
            <a:avLst/>
          </a:prstGeom>
          <a:solidFill>
            <a:srgbClr val="0072C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93252" bIns="46624" rtlCol="0" anchor="ctr"/>
          <a:lstStyle/>
          <a:p>
            <a:pPr algn="ctr" defTabSz="932513"/>
            <a:endParaRPr lang="en-US">
              <a:solidFill>
                <a:srgbClr val="FFFFFF"/>
              </a:solidFill>
              <a:cs typeface="Segoe UI" panose="020B0502040204020203" pitchFamily="34" charset="0"/>
            </a:endParaRPr>
          </a:p>
        </p:txBody>
      </p:sp>
      <p:sp>
        <p:nvSpPr>
          <p:cNvPr id="22" name="TextBox 21"/>
          <p:cNvSpPr txBox="1"/>
          <p:nvPr/>
        </p:nvSpPr>
        <p:spPr>
          <a:xfrm>
            <a:off x="5356374" y="2315268"/>
            <a:ext cx="1533702" cy="753369"/>
          </a:xfrm>
          <a:prstGeom prst="rect">
            <a:avLst/>
          </a:prstGeom>
          <a:noFill/>
        </p:spPr>
        <p:txBody>
          <a:bodyPr wrap="none" lIns="93252" tIns="46624" rIns="93252" bIns="46624" rtlCol="0">
            <a:spAutoFit/>
          </a:bodyPr>
          <a:lstStyle/>
          <a:p>
            <a:pPr defTabSz="932513"/>
            <a:r>
              <a:rPr lang="en-US" sz="2400" b="1" dirty="0">
                <a:solidFill>
                  <a:srgbClr val="FFFFFF"/>
                </a:solidFill>
                <a:cs typeface="Segoe UI" panose="020B0502040204020203" pitchFamily="34" charset="0"/>
              </a:rPr>
              <a:t>The Tool:</a:t>
            </a:r>
          </a:p>
          <a:p>
            <a:pPr defTabSz="932513"/>
            <a:r>
              <a:rPr lang="en-US" dirty="0" smtClean="0">
                <a:solidFill>
                  <a:srgbClr val="FFFFFF"/>
                </a:solidFill>
                <a:cs typeface="Segoe UI" panose="020B0502040204020203" pitchFamily="34" charset="0"/>
              </a:rPr>
              <a:t>Sharing</a:t>
            </a:r>
          </a:p>
        </p:txBody>
      </p:sp>
      <p:cxnSp>
        <p:nvCxnSpPr>
          <p:cNvPr id="23" name="Straight Arrow Connector 22"/>
          <p:cNvCxnSpPr>
            <a:stCxn id="22" idx="3"/>
          </p:cNvCxnSpPr>
          <p:nvPr/>
        </p:nvCxnSpPr>
        <p:spPr>
          <a:xfrm flipV="1">
            <a:off x="6890076" y="2388446"/>
            <a:ext cx="1764632" cy="30350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8654705" y="2200282"/>
            <a:ext cx="2030787" cy="941711"/>
          </a:xfrm>
          <a:prstGeom prst="rect">
            <a:avLst/>
          </a:prstGeom>
          <a:noFill/>
        </p:spPr>
        <p:txBody>
          <a:bodyPr wrap="none" lIns="93252" tIns="46624" rIns="93252" bIns="46624" rtlCol="0">
            <a:spAutoFit/>
          </a:bodyPr>
          <a:lstStyle/>
          <a:p>
            <a:pPr defTabSz="932513"/>
            <a:r>
              <a:rPr lang="en-US" dirty="0" smtClean="0">
                <a:solidFill>
                  <a:srgbClr val="FFFFFF"/>
                </a:solidFill>
                <a:cs typeface="Segoe UI" panose="020B0502040204020203" pitchFamily="34" charset="0"/>
              </a:rPr>
              <a:t>Excel Services</a:t>
            </a:r>
          </a:p>
          <a:p>
            <a:pPr defTabSz="932513"/>
            <a:r>
              <a:rPr lang="en-US" dirty="0">
                <a:solidFill>
                  <a:srgbClr val="FFFFFF"/>
                </a:solidFill>
                <a:cs typeface="Segoe UI" panose="020B0502040204020203" pitchFamily="34" charset="0"/>
              </a:rPr>
              <a:t>Visio Services</a:t>
            </a:r>
          </a:p>
          <a:p>
            <a:pPr defTabSz="932513"/>
            <a:r>
              <a:rPr lang="en-US" dirty="0" smtClean="0">
                <a:solidFill>
                  <a:srgbClr val="FFFFFF"/>
                </a:solidFill>
                <a:cs typeface="Segoe UI" panose="020B0502040204020203" pitchFamily="34" charset="0"/>
              </a:rPr>
              <a:t>PerformancePoint</a:t>
            </a:r>
          </a:p>
        </p:txBody>
      </p:sp>
      <p:cxnSp>
        <p:nvCxnSpPr>
          <p:cNvPr id="25" name="Straight Arrow Connector 24"/>
          <p:cNvCxnSpPr>
            <a:stCxn id="22" idx="3"/>
          </p:cNvCxnSpPr>
          <p:nvPr/>
        </p:nvCxnSpPr>
        <p:spPr>
          <a:xfrm>
            <a:off x="6890076" y="2691955"/>
            <a:ext cx="1764632" cy="11771"/>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22" idx="3"/>
          </p:cNvCxnSpPr>
          <p:nvPr/>
        </p:nvCxnSpPr>
        <p:spPr>
          <a:xfrm>
            <a:off x="6890076" y="2691953"/>
            <a:ext cx="1764632" cy="273634"/>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6" idx="3"/>
          </p:cNvCxnSpPr>
          <p:nvPr/>
        </p:nvCxnSpPr>
        <p:spPr>
          <a:xfrm>
            <a:off x="7672066" y="4109063"/>
            <a:ext cx="982640" cy="278955"/>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116950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Flavors of BI</a:t>
            </a:r>
            <a:endParaRPr lang="en-US" dirty="0"/>
          </a:p>
        </p:txBody>
      </p:sp>
      <p:sp>
        <p:nvSpPr>
          <p:cNvPr id="5" name="TextBox 4"/>
          <p:cNvSpPr txBox="1"/>
          <p:nvPr/>
        </p:nvSpPr>
        <p:spPr>
          <a:xfrm>
            <a:off x="1930248" y="1789109"/>
            <a:ext cx="8329847" cy="408075"/>
          </a:xfrm>
          <a:prstGeom prst="rect">
            <a:avLst/>
          </a:prstGeom>
          <a:solidFill>
            <a:srgbClr val="002060"/>
          </a:solidFill>
        </p:spPr>
        <p:txBody>
          <a:bodyPr wrap="square" lIns="93252" tIns="46624" rIns="93252" bIns="46624" rtlCol="0">
            <a:spAutoFit/>
          </a:bodyPr>
          <a:lstStyle/>
          <a:p>
            <a:pPr algn="ctr" defTabSz="932513"/>
            <a:r>
              <a:rPr lang="en-US" sz="2000" dirty="0">
                <a:solidFill>
                  <a:srgbClr val="FFFFFF"/>
                </a:solidFill>
              </a:rPr>
              <a:t>On-Premise and Cloud</a:t>
            </a:r>
          </a:p>
        </p:txBody>
      </p:sp>
      <p:graphicFrame>
        <p:nvGraphicFramePr>
          <p:cNvPr id="17" name="Diagram 16"/>
          <p:cNvGraphicFramePr/>
          <p:nvPr>
            <p:extLst>
              <p:ext uri="{D42A27DB-BD31-4B8C-83A1-F6EECF244321}">
                <p14:modId xmlns:p14="http://schemas.microsoft.com/office/powerpoint/2010/main" val="2474839707"/>
              </p:ext>
            </p:extLst>
          </p:nvPr>
        </p:nvGraphicFramePr>
        <p:xfrm>
          <a:off x="1965040" y="2292652"/>
          <a:ext cx="8290983" cy="40256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 name="Cloud 17"/>
          <p:cNvSpPr/>
          <p:nvPr/>
        </p:nvSpPr>
        <p:spPr>
          <a:xfrm>
            <a:off x="2020927" y="5799627"/>
            <a:ext cx="777280" cy="427443"/>
          </a:xfrm>
          <a:prstGeom prst="cloud">
            <a:avLst/>
          </a:prstGeom>
          <a:solidFill>
            <a:srgbClr val="009E49"/>
          </a:solidFill>
        </p:spPr>
        <p:style>
          <a:lnRef idx="2">
            <a:schemeClr val="accent1">
              <a:shade val="50000"/>
            </a:schemeClr>
          </a:lnRef>
          <a:fillRef idx="1">
            <a:schemeClr val="accent1"/>
          </a:fillRef>
          <a:effectRef idx="0">
            <a:schemeClr val="accent1"/>
          </a:effectRef>
          <a:fontRef idx="minor">
            <a:schemeClr val="lt1"/>
          </a:fontRef>
        </p:style>
        <p:txBody>
          <a:bodyPr lIns="93252" tIns="46624" rIns="93252" bIns="46624" rtlCol="0" anchor="ctr"/>
          <a:lstStyle/>
          <a:p>
            <a:pPr algn="ctr" defTabSz="932513"/>
            <a:endParaRPr lang="en-US">
              <a:solidFill>
                <a:srgbClr val="FFFFFF"/>
              </a:solidFill>
            </a:endParaRPr>
          </a:p>
        </p:txBody>
      </p:sp>
      <p:sp>
        <p:nvSpPr>
          <p:cNvPr id="19" name="Action Button: Home 18">
            <a:hlinkClick r:id="" action="ppaction://noaction" highlightClick="1"/>
          </p:cNvPr>
          <p:cNvSpPr/>
          <p:nvPr/>
        </p:nvSpPr>
        <p:spPr>
          <a:xfrm>
            <a:off x="3848220" y="5765059"/>
            <a:ext cx="582960" cy="459825"/>
          </a:xfrm>
          <a:prstGeom prst="actionButtonHome">
            <a:avLst/>
          </a:prstGeom>
          <a:solidFill>
            <a:srgbClr val="009E49"/>
          </a:solidFill>
        </p:spPr>
        <p:style>
          <a:lnRef idx="2">
            <a:schemeClr val="accent1">
              <a:shade val="50000"/>
            </a:schemeClr>
          </a:lnRef>
          <a:fillRef idx="1">
            <a:schemeClr val="accent1"/>
          </a:fillRef>
          <a:effectRef idx="0">
            <a:schemeClr val="accent1"/>
          </a:effectRef>
          <a:fontRef idx="minor">
            <a:schemeClr val="lt1"/>
          </a:fontRef>
        </p:style>
        <p:txBody>
          <a:bodyPr lIns="93252" tIns="46624" rIns="93252" bIns="46624" rtlCol="0" anchor="ctr"/>
          <a:lstStyle/>
          <a:p>
            <a:pPr algn="ctr" defTabSz="932513"/>
            <a:endParaRPr lang="en-US">
              <a:solidFill>
                <a:srgbClr val="FFFFFF"/>
              </a:solidFill>
            </a:endParaRPr>
          </a:p>
        </p:txBody>
      </p:sp>
      <p:sp>
        <p:nvSpPr>
          <p:cNvPr id="20" name="Cloud 19"/>
          <p:cNvSpPr/>
          <p:nvPr/>
        </p:nvSpPr>
        <p:spPr>
          <a:xfrm>
            <a:off x="4886649" y="5799627"/>
            <a:ext cx="777280" cy="427443"/>
          </a:xfrm>
          <a:prstGeom prst="cloud">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3252" tIns="46624" rIns="93252" bIns="46624" rtlCol="0" anchor="ctr"/>
          <a:lstStyle/>
          <a:p>
            <a:pPr algn="ctr" defTabSz="932513"/>
            <a:endParaRPr lang="en-US">
              <a:solidFill>
                <a:srgbClr val="FFFFFF"/>
              </a:solidFill>
            </a:endParaRPr>
          </a:p>
        </p:txBody>
      </p:sp>
      <p:sp>
        <p:nvSpPr>
          <p:cNvPr id="21" name="Action Button: Home 20">
            <a:hlinkClick r:id="" action="ppaction://noaction" highlightClick="1"/>
          </p:cNvPr>
          <p:cNvSpPr/>
          <p:nvPr/>
        </p:nvSpPr>
        <p:spPr>
          <a:xfrm>
            <a:off x="6647112" y="5765059"/>
            <a:ext cx="582960" cy="459825"/>
          </a:xfrm>
          <a:prstGeom prst="actionButtonHome">
            <a:avLst/>
          </a:prstGeom>
          <a:solidFill>
            <a:srgbClr val="009E49"/>
          </a:solidFill>
        </p:spPr>
        <p:style>
          <a:lnRef idx="2">
            <a:schemeClr val="accent1">
              <a:shade val="50000"/>
            </a:schemeClr>
          </a:lnRef>
          <a:fillRef idx="1">
            <a:schemeClr val="accent1"/>
          </a:fillRef>
          <a:effectRef idx="0">
            <a:schemeClr val="accent1"/>
          </a:effectRef>
          <a:fontRef idx="minor">
            <a:schemeClr val="lt1"/>
          </a:fontRef>
        </p:style>
        <p:txBody>
          <a:bodyPr lIns="93252" tIns="46624" rIns="93252" bIns="46624" rtlCol="0" anchor="ctr"/>
          <a:lstStyle/>
          <a:p>
            <a:pPr algn="ctr" defTabSz="932513"/>
            <a:endParaRPr lang="en-US">
              <a:solidFill>
                <a:srgbClr val="FFFFFF"/>
              </a:solidFill>
            </a:endParaRPr>
          </a:p>
        </p:txBody>
      </p:sp>
      <p:sp>
        <p:nvSpPr>
          <p:cNvPr id="22" name="Cloud 21"/>
          <p:cNvSpPr/>
          <p:nvPr/>
        </p:nvSpPr>
        <p:spPr>
          <a:xfrm>
            <a:off x="7685541" y="5799627"/>
            <a:ext cx="777280" cy="427443"/>
          </a:xfrm>
          <a:prstGeom prst="cloud">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93252" tIns="46624" rIns="93252" bIns="46624" rtlCol="0" anchor="ctr"/>
          <a:lstStyle/>
          <a:p>
            <a:pPr algn="ctr" defTabSz="932513"/>
            <a:endParaRPr lang="en-US">
              <a:solidFill>
                <a:srgbClr val="FFFFFF"/>
              </a:solidFill>
            </a:endParaRPr>
          </a:p>
        </p:txBody>
      </p:sp>
      <p:sp>
        <p:nvSpPr>
          <p:cNvPr id="23" name="Action Button: Home 22">
            <a:hlinkClick r:id="" action="ppaction://noaction" highlightClick="1"/>
          </p:cNvPr>
          <p:cNvSpPr/>
          <p:nvPr/>
        </p:nvSpPr>
        <p:spPr>
          <a:xfrm>
            <a:off x="9510778" y="5765059"/>
            <a:ext cx="582960" cy="459825"/>
          </a:xfrm>
          <a:prstGeom prst="actionButtonHome">
            <a:avLst/>
          </a:prstGeom>
          <a:solidFill>
            <a:srgbClr val="009E49"/>
          </a:solidFill>
        </p:spPr>
        <p:style>
          <a:lnRef idx="2">
            <a:schemeClr val="accent1">
              <a:shade val="50000"/>
            </a:schemeClr>
          </a:lnRef>
          <a:fillRef idx="1">
            <a:schemeClr val="accent1"/>
          </a:fillRef>
          <a:effectRef idx="0">
            <a:schemeClr val="accent1"/>
          </a:effectRef>
          <a:fontRef idx="minor">
            <a:schemeClr val="lt1"/>
          </a:fontRef>
        </p:style>
        <p:txBody>
          <a:bodyPr lIns="93252" tIns="46624" rIns="93252" bIns="46624" rtlCol="0" anchor="ctr"/>
          <a:lstStyle/>
          <a:p>
            <a:pPr algn="ctr" defTabSz="932513"/>
            <a:endParaRPr lang="en-US">
              <a:solidFill>
                <a:srgbClr val="FFFFFF"/>
              </a:solidFill>
            </a:endParaRPr>
          </a:p>
        </p:txBody>
      </p:sp>
    </p:spTree>
    <p:extLst>
      <p:ext uri="{BB962C8B-B14F-4D97-AF65-F5344CB8AC3E}">
        <p14:creationId xmlns:p14="http://schemas.microsoft.com/office/powerpoint/2010/main" val="225213875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9376" y="4475883"/>
            <a:ext cx="1595911" cy="1130053"/>
          </a:xfrm>
          <a:prstGeom prst="rect">
            <a:avLst/>
          </a:prstGeom>
        </p:spPr>
        <p:txBody>
          <a:bodyPr wrap="square" lIns="93252" tIns="46624" rIns="93252" bIns="46624">
            <a:spAutoFit/>
          </a:bodyPr>
          <a:lstStyle/>
          <a:p>
            <a:pPr defTabSz="932119"/>
            <a:r>
              <a:rPr lang="en-US" sz="1100" dirty="0">
                <a:solidFill>
                  <a:srgbClr val="FFFFFF"/>
                </a:solidFill>
              </a:rPr>
              <a:t>The Forrester Wave™: Self-Service Business Intelligence Platforms, Q2 2012, Forrester Research, Inc.,  June 12, 2012.</a:t>
            </a:r>
            <a:endParaRPr lang="en-US" sz="1200" i="1" dirty="0">
              <a:solidFill>
                <a:srgbClr val="FFFFFF"/>
              </a:solidFill>
            </a:endParaRPr>
          </a:p>
        </p:txBody>
      </p:sp>
      <p:pic>
        <p:nvPicPr>
          <p:cNvPr id="2" name="Picture 1"/>
          <p:cNvPicPr>
            <a:picLocks noChangeAspect="1"/>
          </p:cNvPicPr>
          <p:nvPr/>
        </p:nvPicPr>
        <p:blipFill>
          <a:blip r:embed="rId3"/>
          <a:stretch>
            <a:fillRect/>
          </a:stretch>
        </p:blipFill>
        <p:spPr>
          <a:xfrm>
            <a:off x="1922502" y="0"/>
            <a:ext cx="10513973" cy="6994525"/>
          </a:xfrm>
          <a:prstGeom prst="rect">
            <a:avLst/>
          </a:prstGeom>
        </p:spPr>
      </p:pic>
      <p:sp>
        <p:nvSpPr>
          <p:cNvPr id="3" name="Rectangle 2"/>
          <p:cNvSpPr/>
          <p:nvPr/>
        </p:nvSpPr>
        <p:spPr>
          <a:xfrm>
            <a:off x="89373" y="1753520"/>
            <a:ext cx="2743340" cy="2544610"/>
          </a:xfrm>
          <a:prstGeom prst="rect">
            <a:avLst/>
          </a:prstGeom>
          <a:solidFill>
            <a:srgbClr val="E81123"/>
          </a:solidFill>
          <a:ln w="12700">
            <a:noFill/>
          </a:ln>
        </p:spPr>
        <p:txBody>
          <a:bodyPr wrap="square" lIns="124315" tIns="62156" rIns="124315" bIns="62156" anchor="ctr">
            <a:normAutofit fontScale="92500" lnSpcReduction="20000"/>
          </a:bodyPr>
          <a:lstStyle/>
          <a:p>
            <a:pPr defTabSz="932119"/>
            <a:r>
              <a:rPr lang="en-US" sz="2900" dirty="0">
                <a:solidFill>
                  <a:srgbClr val="FFFFFF"/>
                </a:solidFill>
              </a:rPr>
              <a:t>“Microsoft enables business users to look no further than Excel for self-service BI” </a:t>
            </a:r>
          </a:p>
        </p:txBody>
      </p:sp>
    </p:spTree>
    <p:extLst>
      <p:ext uri="{BB962C8B-B14F-4D97-AF65-F5344CB8AC3E}">
        <p14:creationId xmlns:p14="http://schemas.microsoft.com/office/powerpoint/2010/main" val="319679140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new in BI for Excel?</a:t>
            </a:r>
            <a:endParaRPr lang="en-US" dirty="0"/>
          </a:p>
        </p:txBody>
      </p:sp>
    </p:spTree>
    <p:extLst>
      <p:ext uri="{BB962C8B-B14F-4D97-AF65-F5344CB8AC3E}">
        <p14:creationId xmlns:p14="http://schemas.microsoft.com/office/powerpoint/2010/main" val="1676184342"/>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Take a Look . . .</a:t>
            </a:r>
            <a:endParaRPr lang="en-US" dirty="0"/>
          </a:p>
        </p:txBody>
      </p:sp>
      <p:sp>
        <p:nvSpPr>
          <p:cNvPr id="3" name="Text Placeholder 2"/>
          <p:cNvSpPr>
            <a:spLocks noGrp="1"/>
          </p:cNvSpPr>
          <p:nvPr>
            <p:ph type="body" sz="quarter" idx="12"/>
          </p:nvPr>
        </p:nvSpPr>
        <p:spPr/>
        <p:txBody>
          <a:bodyPr>
            <a:noAutofit/>
          </a:bodyPr>
          <a:lstStyle/>
          <a:p>
            <a:r>
              <a:rPr lang="en-US" sz="1600" dirty="0"/>
              <a:t>Quick Analysis</a:t>
            </a:r>
          </a:p>
          <a:p>
            <a:r>
              <a:rPr lang="en-US" sz="1600" dirty="0"/>
              <a:t>Recommended Pivot Tables</a:t>
            </a:r>
          </a:p>
          <a:p>
            <a:r>
              <a:rPr lang="en-US" sz="1600" dirty="0"/>
              <a:t>Timeline Slicer</a:t>
            </a:r>
          </a:p>
          <a:p>
            <a:r>
              <a:rPr lang="en-US" sz="1600" dirty="0"/>
              <a:t>Quick Explore</a:t>
            </a:r>
          </a:p>
          <a:p>
            <a:r>
              <a:rPr lang="en-US" sz="1600" dirty="0"/>
              <a:t>Power View</a:t>
            </a:r>
          </a:p>
        </p:txBody>
      </p:sp>
    </p:spTree>
    <p:extLst>
      <p:ext uri="{BB962C8B-B14F-4D97-AF65-F5344CB8AC3E}">
        <p14:creationId xmlns:p14="http://schemas.microsoft.com/office/powerpoint/2010/main" val="37290303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rZdMnNRGQUizUIkG7S156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YdwP0Jk9pkuqgi.076unt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Q.4KF74YTkKo2MXNFU.yt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67ffRobTJkiqEWYp5L8fL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RJH_cv1N106LVGkPKXWfMQ"/>
</p:tagLst>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Kevin Donovan </External_x0020_Speaker>
    <Session_x0020_Code xmlns="2295e2e7-0eeb-498e-8716-217bb2ee6ee3">SPC009</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Kevin Donovan</Speaker>
    <AverageRating xmlns="http://schemas.microsoft.com/sharepoint/v3" xsi:nil="true"/>
  </documentManagement>
</p:properties>
</file>

<file path=customXml/itemProps1.xml><?xml version="1.0" encoding="utf-8"?>
<ds:datastoreItem xmlns:ds="http://schemas.openxmlformats.org/officeDocument/2006/customXml" ds:itemID="{8FFB9E0F-8916-478C-84CF-039E8E2B003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office/2006/documentManagement/types"/>
    <ds:schemaRef ds:uri="http://schemas.openxmlformats.org/package/2006/metadata/core-properties"/>
    <ds:schemaRef ds:uri="http://purl.org/dc/elements/1.1/"/>
    <ds:schemaRef ds:uri="http://www.w3.org/XML/1998/namespace"/>
    <ds:schemaRef ds:uri="230e9df3-be65-4c73-a93b-d1236ebd677e"/>
    <ds:schemaRef ds:uri="http://schemas.microsoft.com/office/infopath/2007/PartnerControls"/>
    <ds:schemaRef ds:uri="http://purl.org/dc/dcmitype/"/>
    <ds:schemaRef ds:uri="2295e2e7-0eeb-498e-8716-217bb2ee6ee3"/>
    <ds:schemaRef ds:uri="http://purl.org/dc/terms/"/>
    <ds:schemaRef ds:uri="032d541b-1b4e-4d91-93c7-b10533c52f73"/>
    <ds:schemaRef ds:uri="http://schemas.microsoft.com/sharepoint/v3"/>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6</TotalTime>
  <Words>1003</Words>
  <Application>Microsoft Office PowerPoint</Application>
  <PresentationFormat>Custom</PresentationFormat>
  <Paragraphs>186</Paragraphs>
  <Slides>29</Slides>
  <Notes>22</Notes>
  <HiddenSlides>0</HiddenSlides>
  <MMClips>0</MMClips>
  <ScaleCrop>false</ScaleCrop>
  <HeadingPairs>
    <vt:vector size="6" baseType="variant">
      <vt:variant>
        <vt:lpstr>Theme</vt:lpstr>
      </vt:variant>
      <vt:variant>
        <vt:i4>5</vt:i4>
      </vt:variant>
      <vt:variant>
        <vt:lpstr>Embedded OLE Servers</vt:lpstr>
      </vt:variant>
      <vt:variant>
        <vt:i4>1</vt:i4>
      </vt:variant>
      <vt:variant>
        <vt:lpstr>Slide Titles</vt:lpstr>
      </vt:variant>
      <vt:variant>
        <vt:i4>29</vt:i4>
      </vt:variant>
    </vt:vector>
  </HeadingPairs>
  <TitlesOfParts>
    <vt:vector size="35" baseType="lpstr">
      <vt:lpstr>SPC2012_IT-Pro_Template_16x9</vt:lpstr>
      <vt:lpstr>5-30072_SPC2012_IT-Pro_Template_16x9_Light</vt:lpstr>
      <vt:lpstr>5-30072_SPC2012_IT-Pro_Template_16x9</vt:lpstr>
      <vt:lpstr>1_5-30072_SPC2012_IT-Pro_Template_16x9_Light</vt:lpstr>
      <vt:lpstr>5-30072_SPC2012_Business_Template_16x9_Light</vt:lpstr>
      <vt:lpstr>Visio</vt:lpstr>
      <vt:lpstr>PowerPoint Presentation</vt:lpstr>
      <vt:lpstr>SharePoint Conference</vt:lpstr>
      <vt:lpstr>A Little Vegas Trivia</vt:lpstr>
      <vt:lpstr>Agenda</vt:lpstr>
      <vt:lpstr>Office BI Strategy</vt:lpstr>
      <vt:lpstr>Flavors of BI</vt:lpstr>
      <vt:lpstr>PowerPoint Presentation</vt:lpstr>
      <vt:lpstr>What’s new in BI for Excel?</vt:lpstr>
      <vt:lpstr>Let’s Take a Look . . .</vt:lpstr>
      <vt:lpstr>Keeping the Data Together</vt:lpstr>
      <vt:lpstr>Keeping Data Together</vt:lpstr>
      <vt:lpstr>Keeping Data Together</vt:lpstr>
      <vt:lpstr>What’s New in Excel Services</vt:lpstr>
      <vt:lpstr>Demo</vt:lpstr>
      <vt:lpstr>Apps for Office</vt:lpstr>
      <vt:lpstr>What are Apps for Office?</vt:lpstr>
      <vt:lpstr>Where do Apps for Office live?</vt:lpstr>
      <vt:lpstr>How do Apps for Office Work?</vt:lpstr>
      <vt:lpstr>Client Fidelity = Browser Fidelity</vt:lpstr>
      <vt:lpstr>Making and App for Office</vt:lpstr>
      <vt:lpstr>Demo</vt:lpstr>
      <vt:lpstr>What’s New in PerformancePoint</vt:lpstr>
      <vt:lpstr>Demo</vt:lpstr>
      <vt:lpstr>Dashboards in the Cloud </vt:lpstr>
      <vt:lpstr>Takeaways</vt:lpstr>
      <vt:lpstr>Resources</vt:lpstr>
      <vt:lpstr>Related Sessions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Dashboard Creation using Excel, Excel Services, PerformancePoint and Apps for Office</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cp:revision>
  <dcterms:created xsi:type="dcterms:W3CDTF">2012-11-11T18:42:47Z</dcterms:created>
  <dcterms:modified xsi:type="dcterms:W3CDTF">2012-12-05T22:48:05Z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