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6" r:id="rId5"/>
    <p:sldMasterId id="2147484183" r:id="rId6"/>
    <p:sldMasterId id="2147484205" r:id="rId7"/>
  </p:sldMasterIdLst>
  <p:notesMasterIdLst>
    <p:notesMasterId r:id="rId25"/>
  </p:notesMasterIdLst>
  <p:handoutMasterIdLst>
    <p:handoutMasterId r:id="rId26"/>
  </p:handoutMasterIdLst>
  <p:sldIdLst>
    <p:sldId id="1055" r:id="rId8"/>
    <p:sldId id="1081" r:id="rId9"/>
    <p:sldId id="1082" r:id="rId10"/>
    <p:sldId id="1083" r:id="rId11"/>
    <p:sldId id="1084" r:id="rId12"/>
    <p:sldId id="1085" r:id="rId13"/>
    <p:sldId id="1086" r:id="rId14"/>
    <p:sldId id="1087" r:id="rId15"/>
    <p:sldId id="1088" r:id="rId16"/>
    <p:sldId id="1089" r:id="rId17"/>
    <p:sldId id="1090" r:id="rId18"/>
    <p:sldId id="1092" r:id="rId19"/>
    <p:sldId id="1093" r:id="rId20"/>
    <p:sldId id="1094" r:id="rId21"/>
    <p:sldId id="1097" r:id="rId22"/>
    <p:sldId id="1079" r:id="rId23"/>
    <p:sldId id="1078"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81"/>
            <p14:sldId id="1082"/>
            <p14:sldId id="1083"/>
            <p14:sldId id="1084"/>
            <p14:sldId id="1085"/>
            <p14:sldId id="1086"/>
            <p14:sldId id="1087"/>
            <p14:sldId id="1088"/>
            <p14:sldId id="1089"/>
            <p14:sldId id="1090"/>
            <p14:sldId id="1092"/>
            <p14:sldId id="1093"/>
            <p14:sldId id="1094"/>
            <p14:sldId id="1097"/>
            <p14:sldId id="1079"/>
            <p14:sldId id="1078"/>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9:53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7800825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4869108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237249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411839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120096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298420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131213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248649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090617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997325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124866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327984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00578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7.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4.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6138268"/>
      </p:ext>
    </p:extLst>
  </p:cSld>
  <p:clrMap bg1="dk1" tx1="lt1" bg2="dk2" tx2="lt2" accent1="accent1" accent2="accent2" accent3="accent3" accent4="accent4" accent5="accent5" accent6="accent6" hlink="hlink" folHlink="folHlink"/>
  <p:sldLayoutIdLst>
    <p:sldLayoutId id="2147484217"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1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2205472"/>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yspc.sharepointconference.com/" TargetMode="External"/><Relationship Id="rId1" Type="http://schemas.openxmlformats.org/officeDocument/2006/relationships/slideLayout" Target="../slideLayouts/slideLayout4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hyperlink" Target="http://mindsharpblogs.com/Todd/SPC/SAsPart1.aspx" TargetMode="Externa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hyperlink" Target="http://mindsharpblogs.com/Todd/SPC/SAsPart2.aspx" TargetMode="Externa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hyperlink" Target="http://mindsharpblogs.com/Todd/SPC/SAsPart2.aspx" TargetMode="Externa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a:t>Consuming the Custom Service Application</a:t>
            </a:r>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1006833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a:t>New </a:t>
            </a:r>
            <a:r>
              <a:rPr lang="en-US" dirty="0" smtClean="0"/>
              <a:t>Administration Page</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96072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Custom Database</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7877102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Custom </a:t>
            </a:r>
            <a:r>
              <a:rPr lang="en-US" dirty="0"/>
              <a:t>Timer </a:t>
            </a:r>
            <a:r>
              <a:rPr lang="en-US" dirty="0" smtClean="0"/>
              <a:t>Job</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5076719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305798" cy="1371579"/>
          </a:xfrm>
        </p:spPr>
        <p:txBody>
          <a:bodyPr/>
          <a:lstStyle/>
          <a:p>
            <a:r>
              <a:rPr lang="en-US" dirty="0" smtClean="0"/>
              <a:t>Demo:</a:t>
            </a:r>
            <a:br>
              <a:rPr lang="en-US" dirty="0" smtClean="0"/>
            </a:br>
            <a:r>
              <a:rPr lang="en-US" dirty="0"/>
              <a:t>Manage/Properties </a:t>
            </a:r>
            <a:r>
              <a:rPr lang="en-US" dirty="0" smtClean="0"/>
              <a:t>Administration Pages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82535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520414">
            <a:off x="6313427" y="575171"/>
            <a:ext cx="5056288" cy="4677624"/>
          </a:xfrm>
          <a:prstGeom prst="rect">
            <a:avLst/>
          </a:prstGeom>
        </p:spPr>
      </p:pic>
      <p:sp>
        <p:nvSpPr>
          <p:cNvPr id="17" name="Title 16"/>
          <p:cNvSpPr>
            <a:spLocks noGrp="1"/>
          </p:cNvSpPr>
          <p:nvPr>
            <p:ph type="title"/>
          </p:nvPr>
        </p:nvSpPr>
        <p:spPr>
          <a:xfrm>
            <a:off x="274639" y="295274"/>
            <a:ext cx="10744198" cy="917575"/>
          </a:xfrm>
        </p:spPr>
        <p:txBody>
          <a:bodyPr/>
          <a:lstStyle/>
          <a:p>
            <a:r>
              <a:rPr lang="en-US" dirty="0" smtClean="0"/>
              <a:t>Mindsharp</a:t>
            </a:r>
            <a:endParaRPr lang="en-US" dirty="0"/>
          </a:p>
        </p:txBody>
      </p:sp>
      <p:sp>
        <p:nvSpPr>
          <p:cNvPr id="6" name="Text Placeholder 5"/>
          <p:cNvSpPr>
            <a:spLocks noGrp="1"/>
          </p:cNvSpPr>
          <p:nvPr>
            <p:ph type="body" sz="quarter" idx="10"/>
          </p:nvPr>
        </p:nvSpPr>
        <p:spPr>
          <a:xfrm>
            <a:off x="274638" y="1212850"/>
            <a:ext cx="11887200" cy="5909310"/>
          </a:xfrm>
        </p:spPr>
        <p:txBody>
          <a:bodyPr/>
          <a:lstStyle/>
          <a:p>
            <a:r>
              <a:rPr lang="en-US" dirty="0" smtClean="0"/>
              <a:t>Grab a free</a:t>
            </a:r>
            <a:br>
              <a:rPr lang="en-US" dirty="0" smtClean="0"/>
            </a:br>
            <a:r>
              <a:rPr lang="en-US" b="1" dirty="0" smtClean="0"/>
              <a:t>Mindsharp</a:t>
            </a:r>
            <a:r>
              <a:rPr lang="en-US" dirty="0"/>
              <a:t> </a:t>
            </a:r>
            <a:r>
              <a:rPr lang="en-US" dirty="0" smtClean="0"/>
              <a:t>mouse pad</a:t>
            </a:r>
            <a:br>
              <a:rPr lang="en-US" dirty="0" smtClean="0"/>
            </a:br>
            <a:r>
              <a:rPr lang="en-US" dirty="0" smtClean="0"/>
              <a:t>from the back of the room</a:t>
            </a:r>
          </a:p>
          <a:p>
            <a:endParaRPr lang="en-US" dirty="0" smtClean="0"/>
          </a:p>
          <a:p>
            <a:endParaRPr lang="en-US" dirty="0" smtClean="0"/>
          </a:p>
          <a:p>
            <a:endParaRPr lang="en-US" dirty="0"/>
          </a:p>
          <a:p>
            <a:endParaRPr lang="en-US" dirty="0" smtClean="0"/>
          </a:p>
          <a:p>
            <a:r>
              <a:rPr lang="en-US" dirty="0" smtClean="0"/>
              <a:t>Step by step Custom Service Application class in Qtr1</a:t>
            </a:r>
          </a:p>
          <a:p>
            <a:r>
              <a:rPr lang="en-US" dirty="0" smtClean="0"/>
              <a:t>Email todd@</a:t>
            </a:r>
            <a:r>
              <a:rPr lang="en-US" b="1" dirty="0" smtClean="0"/>
              <a:t>Mindsharp</a:t>
            </a:r>
            <a:r>
              <a:rPr lang="en-US" dirty="0" smtClean="0"/>
              <a:t>.com for dates</a:t>
            </a:r>
            <a:endParaRPr lang="en-US" dirty="0"/>
          </a:p>
        </p:txBody>
      </p:sp>
    </p:spTree>
    <p:extLst>
      <p:ext uri="{BB962C8B-B14F-4D97-AF65-F5344CB8AC3E}">
        <p14:creationId xmlns:p14="http://schemas.microsoft.com/office/powerpoint/2010/main" val="90527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2973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284248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Advanced Custom SharePoint Service Application Development</a:t>
            </a:r>
          </a:p>
        </p:txBody>
      </p:sp>
      <p:sp>
        <p:nvSpPr>
          <p:cNvPr id="5" name="Text Placeholder 4"/>
          <p:cNvSpPr>
            <a:spLocks noGrp="1"/>
          </p:cNvSpPr>
          <p:nvPr>
            <p:ph type="body" sz="quarter" idx="12"/>
          </p:nvPr>
        </p:nvSpPr>
        <p:spPr/>
        <p:txBody>
          <a:bodyPr/>
          <a:lstStyle/>
          <a:p>
            <a:r>
              <a:rPr lang="en-US" dirty="0" smtClean="0"/>
              <a:t>Todd C. Bleeker, PhD. (#</a:t>
            </a:r>
            <a:r>
              <a:rPr lang="en-US" dirty="0" err="1" smtClean="0"/>
              <a:t>toddbleeker</a:t>
            </a:r>
            <a:r>
              <a:rPr lang="en-US" dirty="0" smtClean="0"/>
              <a:t>)</a:t>
            </a:r>
          </a:p>
          <a:p>
            <a:r>
              <a:rPr lang="en-US" dirty="0" smtClean="0"/>
              <a:t>CSA, todd@</a:t>
            </a:r>
            <a:r>
              <a:rPr lang="en-US" b="1" dirty="0" smtClean="0"/>
              <a:t>Mindsharp</a:t>
            </a:r>
            <a:r>
              <a:rPr lang="en-US" dirty="0" smtClean="0"/>
              <a:t>.com</a:t>
            </a:r>
          </a:p>
        </p:txBody>
      </p:sp>
      <p:sp>
        <p:nvSpPr>
          <p:cNvPr id="2" name="Text Placeholder 1"/>
          <p:cNvSpPr>
            <a:spLocks noGrp="1"/>
          </p:cNvSpPr>
          <p:nvPr>
            <p:ph type="body" sz="quarter" idx="13"/>
          </p:nvPr>
        </p:nvSpPr>
        <p:spPr/>
        <p:txBody>
          <a:bodyPr/>
          <a:lstStyle/>
          <a:p>
            <a:r>
              <a:rPr lang="en-US" dirty="0" smtClean="0"/>
              <a:t>SPC008</a:t>
            </a:r>
            <a:endParaRPr lang="en-US" dirty="0"/>
          </a:p>
        </p:txBody>
      </p:sp>
    </p:spTree>
    <p:extLst>
      <p:ext uri="{BB962C8B-B14F-4D97-AF65-F5344CB8AC3E}">
        <p14:creationId xmlns:p14="http://schemas.microsoft.com/office/powerpoint/2010/main" val="1835186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Custom Service Application Series – Part 1</a:t>
            </a:r>
            <a:endParaRPr lang="en-US" dirty="0"/>
          </a:p>
        </p:txBody>
      </p:sp>
      <p:sp>
        <p:nvSpPr>
          <p:cNvPr id="6" name="Text Placeholder 5"/>
          <p:cNvSpPr>
            <a:spLocks noGrp="1"/>
          </p:cNvSpPr>
          <p:nvPr>
            <p:ph type="body" sz="quarter" idx="10"/>
          </p:nvPr>
        </p:nvSpPr>
        <p:spPr>
          <a:xfrm>
            <a:off x="274638" y="1212850"/>
            <a:ext cx="11887200" cy="5355312"/>
          </a:xfrm>
        </p:spPr>
        <p:txBody>
          <a:bodyPr/>
          <a:lstStyle/>
          <a:p>
            <a:r>
              <a:rPr lang="en-US" dirty="0">
                <a:hlinkClick r:id="rId2"/>
              </a:rPr>
              <a:t>http://</a:t>
            </a:r>
            <a:r>
              <a:rPr lang="en-US" dirty="0" smtClean="0">
                <a:hlinkClick r:id="rId2"/>
              </a:rPr>
              <a:t>mindsharpblogs.com/Todd/SPC/SAsPart1.aspx</a:t>
            </a:r>
            <a:endParaRPr lang="en-US" dirty="0" smtClean="0"/>
          </a:p>
          <a:p>
            <a:r>
              <a:rPr lang="en-US" dirty="0" smtClean="0"/>
              <a:t>Tech </a:t>
            </a:r>
            <a:r>
              <a:rPr lang="en-US" dirty="0"/>
              <a:t>Ed North America </a:t>
            </a:r>
            <a:r>
              <a:rPr lang="en-US" dirty="0" smtClean="0"/>
              <a:t>2011:</a:t>
            </a:r>
            <a:br>
              <a:rPr lang="en-US" dirty="0" smtClean="0"/>
            </a:br>
            <a:r>
              <a:rPr lang="en-US" dirty="0" smtClean="0"/>
              <a:t>  SharePoint Service Applications 101</a:t>
            </a:r>
          </a:p>
          <a:p>
            <a:r>
              <a:rPr lang="en-US" dirty="0" smtClean="0"/>
              <a:t>Service</a:t>
            </a:r>
          </a:p>
          <a:p>
            <a:r>
              <a:rPr lang="en-US" dirty="0"/>
              <a:t>Service </a:t>
            </a:r>
            <a:r>
              <a:rPr lang="en-US" dirty="0" smtClean="0"/>
              <a:t>Instance</a:t>
            </a:r>
          </a:p>
          <a:p>
            <a:r>
              <a:rPr lang="en-US" dirty="0"/>
              <a:t>Service </a:t>
            </a:r>
            <a:r>
              <a:rPr lang="en-US" dirty="0" smtClean="0"/>
              <a:t>Application (Service Endpoints)</a:t>
            </a:r>
          </a:p>
          <a:p>
            <a:r>
              <a:rPr lang="en-US" dirty="0"/>
              <a:t>Service </a:t>
            </a:r>
            <a:r>
              <a:rPr lang="en-US" dirty="0" smtClean="0"/>
              <a:t>Proxy</a:t>
            </a:r>
          </a:p>
          <a:p>
            <a:r>
              <a:rPr lang="en-US" dirty="0"/>
              <a:t>Service Application Proxy</a:t>
            </a:r>
          </a:p>
        </p:txBody>
      </p:sp>
    </p:spTree>
    <p:extLst>
      <p:ext uri="{BB962C8B-B14F-4D97-AF65-F5344CB8AC3E}">
        <p14:creationId xmlns:p14="http://schemas.microsoft.com/office/powerpoint/2010/main" val="22347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Terminology and Concepts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9437" y="1219360"/>
            <a:ext cx="10939582" cy="5697699"/>
          </a:xfrm>
          <a:prstGeom prst="rect">
            <a:avLst/>
          </a:prstGeom>
          <a:noFill/>
          <a:ln>
            <a:noFill/>
          </a:ln>
          <a:effectLst>
            <a:reflection endPos="0" dist="50800" dir="5400000" sy="-100000" algn="bl" rotWithShape="0"/>
          </a:effectLst>
        </p:spPr>
      </p:pic>
    </p:spTree>
    <p:extLst>
      <p:ext uri="{BB962C8B-B14F-4D97-AF65-F5344CB8AC3E}">
        <p14:creationId xmlns:p14="http://schemas.microsoft.com/office/powerpoint/2010/main" val="413001663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Custom Service Application Series – Part 2</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a:hlinkClick r:id="rId2"/>
              </a:rPr>
              <a:t>http://mindsharpblogs.com/Todd/SPC/SAsPart2.aspx</a:t>
            </a:r>
            <a:endParaRPr lang="en-US" dirty="0"/>
          </a:p>
          <a:p>
            <a:r>
              <a:rPr lang="en-US" dirty="0" smtClean="0"/>
              <a:t>SharePoint </a:t>
            </a:r>
            <a:r>
              <a:rPr lang="en-US" dirty="0"/>
              <a:t>Conference </a:t>
            </a:r>
            <a:r>
              <a:rPr lang="en-US" dirty="0" smtClean="0"/>
              <a:t>2011:</a:t>
            </a:r>
          </a:p>
          <a:p>
            <a:r>
              <a:rPr lang="en-US" dirty="0" smtClean="0"/>
              <a:t>  Developing </a:t>
            </a:r>
            <a:r>
              <a:rPr lang="en-US" dirty="0"/>
              <a:t>Custom Service </a:t>
            </a:r>
            <a:r>
              <a:rPr lang="en-US" dirty="0" smtClean="0"/>
              <a:t>Applications</a:t>
            </a:r>
          </a:p>
          <a:p>
            <a:endParaRPr lang="en-US" dirty="0" smtClean="0"/>
          </a:p>
          <a:p>
            <a:r>
              <a:rPr lang="en-US" dirty="0" smtClean="0"/>
              <a:t>Custom Service Application Fundamentals</a:t>
            </a:r>
            <a:endParaRPr lang="en-US" dirty="0"/>
          </a:p>
        </p:txBody>
      </p:sp>
    </p:spTree>
    <p:extLst>
      <p:ext uri="{BB962C8B-B14F-4D97-AF65-F5344CB8AC3E}">
        <p14:creationId xmlns:p14="http://schemas.microsoft.com/office/powerpoint/2010/main" val="33134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 Service </a:t>
            </a:r>
            <a:r>
              <a:rPr lang="en-US" dirty="0"/>
              <a:t>Application Fundamentals</a:t>
            </a:r>
          </a:p>
        </p:txBody>
      </p:sp>
      <p:sp>
        <p:nvSpPr>
          <p:cNvPr id="3" name="Text Placeholder 2"/>
          <p:cNvSpPr>
            <a:spLocks noGrp="1"/>
          </p:cNvSpPr>
          <p:nvPr>
            <p:ph type="body" sz="quarter" idx="10"/>
          </p:nvPr>
        </p:nvSpPr>
        <p:spPr>
          <a:xfrm>
            <a:off x="274638" y="1212850"/>
            <a:ext cx="11887200" cy="6155531"/>
          </a:xfrm>
        </p:spPr>
        <p:txBody>
          <a:bodyPr/>
          <a:lstStyle/>
          <a:p>
            <a:r>
              <a:rPr lang="en-US" dirty="0"/>
              <a:t>Create and Test the WCF Service (WcfClientTest.exe)</a:t>
            </a:r>
          </a:p>
          <a:p>
            <a:r>
              <a:rPr lang="en-US" dirty="0"/>
              <a:t>Create the Fabulous Five Service Application Classes</a:t>
            </a:r>
          </a:p>
          <a:p>
            <a:r>
              <a:rPr lang="en-US" dirty="0" smtClean="0"/>
              <a:t>Use </a:t>
            </a:r>
            <a:r>
              <a:rPr lang="en-US" dirty="0" err="1" smtClean="0"/>
              <a:t>Utility.cs</a:t>
            </a:r>
            <a:r>
              <a:rPr lang="en-US" dirty="0" smtClean="0"/>
              <a:t> to establish common </a:t>
            </a:r>
            <a:r>
              <a:rPr lang="en-US" dirty="0"/>
              <a:t>Service </a:t>
            </a:r>
            <a:r>
              <a:rPr lang="en-US" dirty="0" smtClean="0"/>
              <a:t>Name</a:t>
            </a:r>
          </a:p>
          <a:p>
            <a:r>
              <a:rPr lang="en-US" dirty="0" smtClean="0"/>
              <a:t>Farm </a:t>
            </a:r>
            <a:r>
              <a:rPr lang="en-US" dirty="0"/>
              <a:t>Feature Receiver creates/destroys:</a:t>
            </a:r>
          </a:p>
          <a:p>
            <a:pPr lvl="1"/>
            <a:r>
              <a:rPr lang="en-US" dirty="0" smtClean="0"/>
              <a:t>Service </a:t>
            </a:r>
            <a:r>
              <a:rPr lang="en-US" dirty="0"/>
              <a:t>(1/Farm</a:t>
            </a:r>
            <a:r>
              <a:rPr lang="en-US" dirty="0" smtClean="0"/>
              <a:t>), Service </a:t>
            </a:r>
            <a:r>
              <a:rPr lang="en-US" dirty="0"/>
              <a:t>Instance (1 each server</a:t>
            </a:r>
            <a:r>
              <a:rPr lang="en-US" dirty="0" smtClean="0"/>
              <a:t>), and Service </a:t>
            </a:r>
            <a:r>
              <a:rPr lang="en-US" dirty="0"/>
              <a:t>Proxy (1/Farm)</a:t>
            </a:r>
          </a:p>
          <a:p>
            <a:r>
              <a:rPr lang="en-US" dirty="0" smtClean="0"/>
              <a:t>PostDeploy.ps1</a:t>
            </a:r>
          </a:p>
          <a:p>
            <a:r>
              <a:rPr lang="en-US" sz="2000" dirty="0" smtClean="0">
                <a:gradFill>
                  <a:gsLst>
                    <a:gs pos="1250">
                      <a:schemeClr val="tx1"/>
                    </a:gs>
                    <a:gs pos="100000">
                      <a:schemeClr val="tx1"/>
                    </a:gs>
                  </a:gsLst>
                  <a:lin ang="5400000" scaled="0"/>
                </a:gradFill>
                <a:latin typeface="+mn-lt"/>
              </a:rPr>
              <a:t>Default </a:t>
            </a:r>
            <a:r>
              <a:rPr lang="en-US" sz="2000" dirty="0" err="1" smtClean="0">
                <a:gradFill>
                  <a:gsLst>
                    <a:gs pos="1250">
                      <a:schemeClr val="tx1"/>
                    </a:gs>
                    <a:gs pos="100000">
                      <a:schemeClr val="tx1"/>
                    </a:gs>
                  </a:gsLst>
                  <a:lin ang="5400000" scaled="0"/>
                </a:gradFill>
                <a:latin typeface="+mn-lt"/>
              </a:rPr>
              <a:t>ServiceApplication</a:t>
            </a:r>
            <a:r>
              <a:rPr lang="en-US" sz="2000" dirty="0" smtClean="0">
                <a:gradFill>
                  <a:gsLst>
                    <a:gs pos="1250">
                      <a:schemeClr val="tx1"/>
                    </a:gs>
                    <a:gs pos="100000">
                      <a:schemeClr val="tx1"/>
                    </a:gs>
                  </a:gsLst>
                  <a:lin ang="5400000" scaled="0"/>
                </a:gradFill>
                <a:latin typeface="+mn-lt"/>
              </a:rPr>
              <a:t> and </a:t>
            </a:r>
            <a:r>
              <a:rPr lang="en-US" sz="2000" dirty="0" err="1">
                <a:gradFill>
                  <a:gsLst>
                    <a:gs pos="1250">
                      <a:schemeClr val="tx1"/>
                    </a:gs>
                    <a:gs pos="100000">
                      <a:schemeClr val="tx1"/>
                    </a:gs>
                  </a:gsLst>
                  <a:lin ang="5400000" scaled="0"/>
                </a:gradFill>
                <a:latin typeface="+mn-lt"/>
              </a:rPr>
              <a:t>ServiceApplicationProxy</a:t>
            </a:r>
            <a:endParaRPr lang="en-US" sz="2000" dirty="0">
              <a:gradFill>
                <a:gsLst>
                  <a:gs pos="1250">
                    <a:schemeClr val="tx1"/>
                  </a:gs>
                  <a:gs pos="100000">
                    <a:schemeClr val="tx1"/>
                  </a:gs>
                </a:gsLst>
                <a:lin ang="5400000" scaled="0"/>
              </a:gradFill>
              <a:latin typeface="+mn-lt"/>
            </a:endParaRPr>
          </a:p>
          <a:p>
            <a:r>
              <a:rPr lang="en-US" dirty="0" smtClean="0"/>
              <a:t>IIS </a:t>
            </a:r>
            <a:r>
              <a:rPr lang="en-US" dirty="0"/>
              <a:t>SharePoint Web Services </a:t>
            </a:r>
            <a:r>
              <a:rPr lang="en-US" dirty="0" smtClean="0"/>
              <a:t>Virtual </a:t>
            </a:r>
            <a:r>
              <a:rPr lang="en-US" dirty="0"/>
              <a:t>Directory Apps</a:t>
            </a:r>
          </a:p>
          <a:p>
            <a:r>
              <a:rPr lang="en-US" dirty="0"/>
              <a:t>Test Client (GetServerTime.ps1)</a:t>
            </a:r>
          </a:p>
          <a:p>
            <a:endParaRPr lang="en-US" dirty="0"/>
          </a:p>
        </p:txBody>
      </p:sp>
    </p:spTree>
    <p:extLst>
      <p:ext uri="{BB962C8B-B14F-4D97-AF65-F5344CB8AC3E}">
        <p14:creationId xmlns:p14="http://schemas.microsoft.com/office/powerpoint/2010/main" val="292257884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Review </a:t>
            </a:r>
            <a:r>
              <a:rPr lang="en-US" dirty="0" err="1" smtClean="0"/>
              <a:t>GetServerTime</a:t>
            </a:r>
            <a:r>
              <a:rPr lang="en-US" dirty="0" smtClean="0"/>
              <a:t>()</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596165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Custom Service Application Series – Part 3</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a:hlinkClick r:id="rId2"/>
              </a:rPr>
              <a:t>http://</a:t>
            </a:r>
            <a:r>
              <a:rPr lang="en-US" dirty="0" smtClean="0">
                <a:hlinkClick r:id="rId2"/>
              </a:rPr>
              <a:t>mindsharpblogs.com/Todd/SPC/SAsPart3.aspx</a:t>
            </a:r>
            <a:endParaRPr lang="en-US" dirty="0"/>
          </a:p>
          <a:p>
            <a:r>
              <a:rPr lang="en-US" dirty="0" smtClean="0"/>
              <a:t>SharePoint </a:t>
            </a:r>
            <a:r>
              <a:rPr lang="en-US" dirty="0"/>
              <a:t>Conference </a:t>
            </a:r>
            <a:r>
              <a:rPr lang="en-US" dirty="0" smtClean="0"/>
              <a:t>2012:</a:t>
            </a:r>
          </a:p>
          <a:p>
            <a:r>
              <a:rPr lang="en-US" dirty="0" smtClean="0"/>
              <a:t>  Extending </a:t>
            </a:r>
            <a:r>
              <a:rPr lang="en-US" dirty="0"/>
              <a:t>Custom Service </a:t>
            </a:r>
            <a:r>
              <a:rPr lang="en-US" dirty="0" smtClean="0"/>
              <a:t>Applications</a:t>
            </a:r>
          </a:p>
          <a:p>
            <a:endParaRPr lang="en-US" dirty="0" smtClean="0"/>
          </a:p>
          <a:p>
            <a:r>
              <a:rPr lang="en-US" dirty="0" smtClean="0"/>
              <a:t>Who Is Online Service </a:t>
            </a:r>
            <a:r>
              <a:rPr lang="en-US" smtClean="0"/>
              <a:t>Application Example</a:t>
            </a:r>
            <a:endParaRPr lang="en-US" dirty="0" smtClean="0"/>
          </a:p>
        </p:txBody>
      </p:sp>
    </p:spTree>
    <p:extLst>
      <p:ext uri="{BB962C8B-B14F-4D97-AF65-F5344CB8AC3E}">
        <p14:creationId xmlns:p14="http://schemas.microsoft.com/office/powerpoint/2010/main" val="37844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Custom Service Application Extensions</a:t>
            </a:r>
            <a:endParaRPr lang="en-US" dirty="0"/>
          </a:p>
        </p:txBody>
      </p:sp>
      <p:sp>
        <p:nvSpPr>
          <p:cNvPr id="6" name="Text Placeholder 5"/>
          <p:cNvSpPr>
            <a:spLocks noGrp="1"/>
          </p:cNvSpPr>
          <p:nvPr>
            <p:ph type="body" sz="quarter" idx="10"/>
          </p:nvPr>
        </p:nvSpPr>
        <p:spPr>
          <a:xfrm>
            <a:off x="274638" y="1212850"/>
            <a:ext cx="11887200" cy="5478423"/>
          </a:xfrm>
        </p:spPr>
        <p:txBody>
          <a:bodyPr/>
          <a:lstStyle/>
          <a:p>
            <a:r>
              <a:rPr lang="en-US" dirty="0" smtClean="0"/>
              <a:t>Consuming the Custom Service Application</a:t>
            </a:r>
          </a:p>
          <a:p>
            <a:r>
              <a:rPr lang="en-US" dirty="0" smtClean="0"/>
              <a:t>New Administration Page in SCA</a:t>
            </a:r>
            <a:endParaRPr lang="en-US" dirty="0"/>
          </a:p>
          <a:p>
            <a:r>
              <a:rPr lang="en-US" dirty="0">
                <a:solidFill>
                  <a:schemeClr val="bg1">
                    <a:lumMod val="75000"/>
                  </a:schemeClr>
                </a:solidFill>
              </a:rPr>
              <a:t>Custom PowerShell </a:t>
            </a:r>
            <a:r>
              <a:rPr lang="en-US" dirty="0" err="1">
                <a:solidFill>
                  <a:schemeClr val="bg1">
                    <a:lumMod val="75000"/>
                  </a:schemeClr>
                </a:solidFill>
              </a:rPr>
              <a:t>Cmdlets</a:t>
            </a:r>
            <a:endParaRPr lang="en-US" dirty="0">
              <a:solidFill>
                <a:schemeClr val="bg1">
                  <a:lumMod val="75000"/>
                </a:schemeClr>
              </a:solidFill>
            </a:endParaRPr>
          </a:p>
          <a:p>
            <a:r>
              <a:rPr lang="en-US" dirty="0" smtClean="0"/>
              <a:t>Custom Database</a:t>
            </a:r>
          </a:p>
          <a:p>
            <a:r>
              <a:rPr lang="en-US" dirty="0" smtClean="0"/>
              <a:t>Custom Timer Job</a:t>
            </a:r>
          </a:p>
          <a:p>
            <a:r>
              <a:rPr lang="en-US" dirty="0" smtClean="0"/>
              <a:t>Manage/Properties </a:t>
            </a:r>
            <a:r>
              <a:rPr lang="en-US" dirty="0"/>
              <a:t>Administration </a:t>
            </a:r>
            <a:r>
              <a:rPr lang="en-US" dirty="0" smtClean="0"/>
              <a:t>Pages </a:t>
            </a:r>
            <a:r>
              <a:rPr lang="en-US" dirty="0"/>
              <a:t>in SCA</a:t>
            </a:r>
          </a:p>
          <a:p>
            <a:r>
              <a:rPr lang="en-US" dirty="0" smtClean="0">
                <a:solidFill>
                  <a:schemeClr val="bg1">
                    <a:lumMod val="75000"/>
                  </a:schemeClr>
                </a:solidFill>
              </a:rPr>
              <a:t>Built-in </a:t>
            </a:r>
            <a:r>
              <a:rPr lang="en-US" dirty="0">
                <a:solidFill>
                  <a:schemeClr val="bg1">
                    <a:lumMod val="75000"/>
                  </a:schemeClr>
                </a:solidFill>
              </a:rPr>
              <a:t>Administrators </a:t>
            </a:r>
            <a:r>
              <a:rPr lang="en-US" dirty="0" smtClean="0">
                <a:solidFill>
                  <a:schemeClr val="bg1">
                    <a:lumMod val="75000"/>
                  </a:schemeClr>
                </a:solidFill>
              </a:rPr>
              <a:t>Group, Custom Permissions</a:t>
            </a:r>
          </a:p>
          <a:p>
            <a:r>
              <a:rPr lang="en-US" dirty="0" smtClean="0">
                <a:solidFill>
                  <a:schemeClr val="bg1">
                    <a:lumMod val="75000"/>
                  </a:schemeClr>
                </a:solidFill>
              </a:rPr>
              <a:t>Integrated </a:t>
            </a:r>
            <a:r>
              <a:rPr lang="en-US" dirty="0">
                <a:solidFill>
                  <a:schemeClr val="bg1">
                    <a:lumMod val="75000"/>
                  </a:schemeClr>
                </a:solidFill>
              </a:rPr>
              <a:t>Backup and </a:t>
            </a:r>
            <a:r>
              <a:rPr lang="en-US" dirty="0" smtClean="0">
                <a:solidFill>
                  <a:schemeClr val="bg1">
                    <a:lumMod val="75000"/>
                  </a:schemeClr>
                </a:solidFill>
              </a:rPr>
              <a:t>Restore</a:t>
            </a:r>
            <a:endParaRPr lang="en-US" dirty="0">
              <a:solidFill>
                <a:schemeClr val="bg1">
                  <a:lumMod val="75000"/>
                </a:schemeClr>
              </a:solidFill>
            </a:endParaRPr>
          </a:p>
        </p:txBody>
      </p:sp>
    </p:spTree>
    <p:extLst>
      <p:ext uri="{BB962C8B-B14F-4D97-AF65-F5344CB8AC3E}">
        <p14:creationId xmlns:p14="http://schemas.microsoft.com/office/powerpoint/2010/main" val="3267554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Todd Bleeker </External_x0020_Speaker>
    <Session_x0020_Code xmlns="2295e2e7-0eeb-498e-8716-217bb2ee6ee3">SPC008</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Todd Bleeker</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http://schemas.openxmlformats.org/package/2006/metadata/core-properties"/>
    <ds:schemaRef ds:uri="http://purl.org/dc/dcmitype/"/>
    <ds:schemaRef ds:uri="http://purl.org/dc/terms/"/>
    <ds:schemaRef ds:uri="http://schemas.microsoft.com/office/2006/metadata/properties"/>
    <ds:schemaRef ds:uri="http://schemas.microsoft.com/office/2006/documentManagement/types"/>
    <ds:schemaRef ds:uri="http://schemas.microsoft.com/office/infopath/2007/PartnerControls"/>
    <ds:schemaRef ds:uri="230e9df3-be65-4c73-a93b-d1236ebd677e"/>
    <ds:schemaRef ds:uri="http://purl.org/dc/elements/1.1/"/>
    <ds:schemaRef ds:uri="032d541b-1b4e-4d91-93c7-b10533c52f73"/>
    <ds:schemaRef ds:uri="2295e2e7-0eeb-498e-8716-217bb2ee6ee3"/>
    <ds:schemaRef ds:uri="http://www.w3.org/XML/1998/namespace"/>
  </ds:schemaRefs>
</ds:datastoreItem>
</file>

<file path=customXml/itemProps3.xml><?xml version="1.0" encoding="utf-8"?>
<ds:datastoreItem xmlns:ds="http://schemas.openxmlformats.org/officeDocument/2006/customXml" ds:itemID="{1658235E-3A30-4E27-9E9A-DDA60FDB67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1716</TotalTime>
  <Words>678</Words>
  <Application>Microsoft Office PowerPoint</Application>
  <PresentationFormat>Custom</PresentationFormat>
  <Paragraphs>76</Paragraphs>
  <Slides>17</Slides>
  <Notes>3</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SPC2012_Developer_Template_16x9</vt:lpstr>
      <vt:lpstr>1_SPC2012_Developer_Template_16x9</vt:lpstr>
      <vt:lpstr>5-30072_SPC2012_Developer_Template_16x9_Light</vt:lpstr>
      <vt:lpstr>5-30072_SPC2012_Business_Template_16x9_Light</vt:lpstr>
      <vt:lpstr>PowerPoint Presentation</vt:lpstr>
      <vt:lpstr>Advanced Custom SharePoint Service Application Development</vt:lpstr>
      <vt:lpstr>Custom Service Application Series – Part 1</vt:lpstr>
      <vt:lpstr>Terminology and Concepts</vt:lpstr>
      <vt:lpstr>Custom Service Application Series – Part 2</vt:lpstr>
      <vt:lpstr>Custom Service Application Fundamentals</vt:lpstr>
      <vt:lpstr>Demo: Review GetServerTime()</vt:lpstr>
      <vt:lpstr>Custom Service Application Series – Part 3</vt:lpstr>
      <vt:lpstr>Custom Service Application Extensions</vt:lpstr>
      <vt:lpstr>Demo: Consuming the Custom Service Application</vt:lpstr>
      <vt:lpstr>Demo: New Administration Page</vt:lpstr>
      <vt:lpstr>Demo: Custom Database</vt:lpstr>
      <vt:lpstr>Demo: Custom Timer Job</vt:lpstr>
      <vt:lpstr>Demo: Manage/Properties Administration Pages</vt:lpstr>
      <vt:lpstr>Mindsharp</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Custom SharePoint Service Application Development</dc:title>
  <dc:subject>SharePoint Conference 2012</dc:subject>
  <dc:creator>Todd C. Bleeker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15</cp:revision>
  <dcterms:created xsi:type="dcterms:W3CDTF">2012-10-18T00:30:53Z</dcterms:created>
  <dcterms:modified xsi:type="dcterms:W3CDTF">2012-12-06T17:54:02Z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