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7.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 id="2147484242" r:id="rId8"/>
    <p:sldMasterId id="2147484265" r:id="rId9"/>
    <p:sldMasterId id="2147484277" r:id="rId10"/>
    <p:sldMasterId id="2147484303" r:id="rId11"/>
  </p:sldMasterIdLst>
  <p:notesMasterIdLst>
    <p:notesMasterId r:id="rId53"/>
  </p:notesMasterIdLst>
  <p:handoutMasterIdLst>
    <p:handoutMasterId r:id="rId54"/>
  </p:handoutMasterIdLst>
  <p:sldIdLst>
    <p:sldId id="1091"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6" r:id="rId26"/>
    <p:sldId id="1107" r:id="rId27"/>
    <p:sldId id="1108" r:id="rId28"/>
    <p:sldId id="1109" r:id="rId29"/>
    <p:sldId id="1110" r:id="rId30"/>
    <p:sldId id="1111" r:id="rId31"/>
    <p:sldId id="1112" r:id="rId32"/>
    <p:sldId id="1113" r:id="rId33"/>
    <p:sldId id="1114" r:id="rId34"/>
    <p:sldId id="1115" r:id="rId35"/>
    <p:sldId id="1116" r:id="rId36"/>
    <p:sldId id="1117" r:id="rId37"/>
    <p:sldId id="1118" r:id="rId38"/>
    <p:sldId id="1119" r:id="rId39"/>
    <p:sldId id="1120" r:id="rId40"/>
    <p:sldId id="1121" r:id="rId41"/>
    <p:sldId id="1122" r:id="rId42"/>
    <p:sldId id="1123" r:id="rId43"/>
    <p:sldId id="1124" r:id="rId44"/>
    <p:sldId id="1125" r:id="rId45"/>
    <p:sldId id="1126" r:id="rId46"/>
    <p:sldId id="1127" r:id="rId47"/>
    <p:sldId id="1128" r:id="rId48"/>
    <p:sldId id="1129" r:id="rId49"/>
    <p:sldId id="1130" r:id="rId50"/>
    <p:sldId id="1131" r:id="rId51"/>
    <p:sldId id="1134"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0" d="100"/>
          <a:sy n="10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91928B-AF07-482A-B4D5-A9AB4E429AC2}" type="doc">
      <dgm:prSet loTypeId="urn:microsoft.com/office/officeart/2009/layout/CircleArrowProcess" loCatId="cycle" qsTypeId="urn:microsoft.com/office/officeart/2005/8/quickstyle/simple1" qsCatId="simple" csTypeId="urn:microsoft.com/office/officeart/2005/8/colors/accent6_2" csCatId="accent6" phldr="1"/>
      <dgm:spPr/>
      <dgm:t>
        <a:bodyPr/>
        <a:lstStyle/>
        <a:p>
          <a:endParaRPr lang="en-US"/>
        </a:p>
      </dgm:t>
    </dgm:pt>
    <dgm:pt modelId="{B59189F1-5F30-4F8E-BE33-2CDEB5C78B8E}">
      <dgm:prSet phldrT="[Text]"/>
      <dgm:spPr/>
      <dgm:t>
        <a:bodyPr/>
        <a:lstStyle/>
        <a:p>
          <a:r>
            <a:rPr lang="en-US" dirty="0" smtClean="0"/>
            <a:t>SharePoint Online</a:t>
          </a:r>
          <a:endParaRPr lang="en-US" dirty="0"/>
        </a:p>
      </dgm:t>
    </dgm:pt>
    <dgm:pt modelId="{D2815791-167F-46D5-874E-A419041FF8F2}" type="parTrans" cxnId="{7A5619E0-7FC6-47D4-8EB9-A29F8772D9A7}">
      <dgm:prSet/>
      <dgm:spPr/>
      <dgm:t>
        <a:bodyPr/>
        <a:lstStyle/>
        <a:p>
          <a:endParaRPr lang="en-US"/>
        </a:p>
      </dgm:t>
    </dgm:pt>
    <dgm:pt modelId="{33193421-6329-443D-AA81-DCB9E39DD50C}" type="sibTrans" cxnId="{7A5619E0-7FC6-47D4-8EB9-A29F8772D9A7}">
      <dgm:prSet/>
      <dgm:spPr/>
      <dgm:t>
        <a:bodyPr/>
        <a:lstStyle/>
        <a:p>
          <a:endParaRPr lang="en-US"/>
        </a:p>
      </dgm:t>
    </dgm:pt>
    <dgm:pt modelId="{653BFD86-FA33-4CFC-9847-75252B56233C}">
      <dgm:prSet phldrT="[Text]"/>
      <dgm:spPr/>
      <dgm:t>
        <a:bodyPr/>
        <a:lstStyle/>
        <a:p>
          <a:r>
            <a:rPr lang="en-US" dirty="0" smtClean="0"/>
            <a:t>SharePoint PLA</a:t>
          </a:r>
          <a:endParaRPr lang="en-US" dirty="0"/>
        </a:p>
      </dgm:t>
    </dgm:pt>
    <dgm:pt modelId="{F3C995A3-2DD2-4371-BB8F-AD819A3332A8}" type="parTrans" cxnId="{C57AFDA9-78FD-4414-94DF-18CA2E508DC7}">
      <dgm:prSet/>
      <dgm:spPr/>
      <dgm:t>
        <a:bodyPr/>
        <a:lstStyle/>
        <a:p>
          <a:endParaRPr lang="en-US"/>
        </a:p>
      </dgm:t>
    </dgm:pt>
    <dgm:pt modelId="{F61391B8-02BE-44BB-A6CD-C6EF93CE371A}" type="sibTrans" cxnId="{C57AFDA9-78FD-4414-94DF-18CA2E508DC7}">
      <dgm:prSet/>
      <dgm:spPr/>
      <dgm:t>
        <a:bodyPr/>
        <a:lstStyle/>
        <a:p>
          <a:endParaRPr lang="en-US"/>
        </a:p>
      </dgm:t>
    </dgm:pt>
    <dgm:pt modelId="{6A8701E3-7B46-46B9-B194-84D49BA473EC}">
      <dgm:prSet phldrT="[Text]"/>
      <dgm:spPr/>
      <dgm:t>
        <a:bodyPr/>
        <a:lstStyle/>
        <a:p>
          <a:r>
            <a:rPr lang="en-US" dirty="0" smtClean="0"/>
            <a:t>Traditional Deployment</a:t>
          </a:r>
          <a:endParaRPr lang="en-US" dirty="0"/>
        </a:p>
      </dgm:t>
    </dgm:pt>
    <dgm:pt modelId="{971EDBF0-2D6D-4250-BDEB-25B5970CDA33}" type="parTrans" cxnId="{674D8332-8396-4C85-9676-D1356E059A1E}">
      <dgm:prSet/>
      <dgm:spPr/>
      <dgm:t>
        <a:bodyPr/>
        <a:lstStyle/>
        <a:p>
          <a:endParaRPr lang="en-US"/>
        </a:p>
      </dgm:t>
    </dgm:pt>
    <dgm:pt modelId="{4E309308-190F-41B2-A4CE-3A9690BB46CE}" type="sibTrans" cxnId="{674D8332-8396-4C85-9676-D1356E059A1E}">
      <dgm:prSet/>
      <dgm:spPr/>
      <dgm:t>
        <a:bodyPr/>
        <a:lstStyle/>
        <a:p>
          <a:endParaRPr lang="en-US"/>
        </a:p>
      </dgm:t>
    </dgm:pt>
    <dgm:pt modelId="{2E612DF8-520B-4654-A3E7-59DEA5570F65}" type="pres">
      <dgm:prSet presAssocID="{2991928B-AF07-482A-B4D5-A9AB4E429AC2}" presName="Name0" presStyleCnt="0">
        <dgm:presLayoutVars>
          <dgm:chMax val="7"/>
          <dgm:chPref val="7"/>
          <dgm:dir/>
          <dgm:animLvl val="lvl"/>
        </dgm:presLayoutVars>
      </dgm:prSet>
      <dgm:spPr/>
      <dgm:t>
        <a:bodyPr/>
        <a:lstStyle/>
        <a:p>
          <a:endParaRPr lang="en-US"/>
        </a:p>
      </dgm:t>
    </dgm:pt>
    <dgm:pt modelId="{EE98C7DA-E23E-4025-9E74-70F0BBB8B4A1}" type="pres">
      <dgm:prSet presAssocID="{B59189F1-5F30-4F8E-BE33-2CDEB5C78B8E}" presName="Accent1" presStyleCnt="0"/>
      <dgm:spPr/>
    </dgm:pt>
    <dgm:pt modelId="{DC39D0BF-56C5-4F7C-B8F0-B3C489FB73B2}" type="pres">
      <dgm:prSet presAssocID="{B59189F1-5F30-4F8E-BE33-2CDEB5C78B8E}" presName="Accent" presStyleLbl="node1" presStyleIdx="0" presStyleCnt="3" custLinFactNeighborX="-797" custLinFactNeighborY="785"/>
      <dgm:spPr>
        <a:solidFill>
          <a:schemeClr val="tx2"/>
        </a:solidFill>
      </dgm:spPr>
      <dgm:t>
        <a:bodyPr/>
        <a:lstStyle/>
        <a:p>
          <a:endParaRPr lang="en-US"/>
        </a:p>
      </dgm:t>
    </dgm:pt>
    <dgm:pt modelId="{A850C65D-72AF-4A67-A84A-82AEA04507E6}" type="pres">
      <dgm:prSet presAssocID="{B59189F1-5F30-4F8E-BE33-2CDEB5C78B8E}" presName="Parent1" presStyleLbl="revTx" presStyleIdx="0" presStyleCnt="3">
        <dgm:presLayoutVars>
          <dgm:chMax val="1"/>
          <dgm:chPref val="1"/>
          <dgm:bulletEnabled val="1"/>
        </dgm:presLayoutVars>
      </dgm:prSet>
      <dgm:spPr/>
      <dgm:t>
        <a:bodyPr/>
        <a:lstStyle/>
        <a:p>
          <a:endParaRPr lang="en-US"/>
        </a:p>
      </dgm:t>
    </dgm:pt>
    <dgm:pt modelId="{A028A1B7-10C2-4CD9-89AE-DE9CFE248D30}" type="pres">
      <dgm:prSet presAssocID="{653BFD86-FA33-4CFC-9847-75252B56233C}" presName="Accent2" presStyleCnt="0"/>
      <dgm:spPr/>
    </dgm:pt>
    <dgm:pt modelId="{F40069F1-0137-4693-B5A0-033A752612DF}" type="pres">
      <dgm:prSet presAssocID="{653BFD86-FA33-4CFC-9847-75252B56233C}" presName="Accent" presStyleLbl="node1" presStyleIdx="1" presStyleCnt="3"/>
      <dgm:spPr>
        <a:solidFill>
          <a:schemeClr val="tx2"/>
        </a:solidFill>
      </dgm:spPr>
      <dgm:t>
        <a:bodyPr/>
        <a:lstStyle/>
        <a:p>
          <a:endParaRPr lang="en-US"/>
        </a:p>
      </dgm:t>
    </dgm:pt>
    <dgm:pt modelId="{F395BC59-2C82-46EC-B631-A574EAAA470C}" type="pres">
      <dgm:prSet presAssocID="{653BFD86-FA33-4CFC-9847-75252B56233C}" presName="Parent2" presStyleLbl="revTx" presStyleIdx="1" presStyleCnt="3">
        <dgm:presLayoutVars>
          <dgm:chMax val="1"/>
          <dgm:chPref val="1"/>
          <dgm:bulletEnabled val="1"/>
        </dgm:presLayoutVars>
      </dgm:prSet>
      <dgm:spPr/>
      <dgm:t>
        <a:bodyPr/>
        <a:lstStyle/>
        <a:p>
          <a:endParaRPr lang="en-US"/>
        </a:p>
      </dgm:t>
    </dgm:pt>
    <dgm:pt modelId="{5BE9B946-2693-494E-BB2F-6257E484205C}" type="pres">
      <dgm:prSet presAssocID="{6A8701E3-7B46-46B9-B194-84D49BA473EC}" presName="Accent3" presStyleCnt="0"/>
      <dgm:spPr/>
    </dgm:pt>
    <dgm:pt modelId="{0FA734C2-A4C6-418A-8019-8FB83396A340}" type="pres">
      <dgm:prSet presAssocID="{6A8701E3-7B46-46B9-B194-84D49BA473EC}" presName="Accent" presStyleLbl="node1" presStyleIdx="2" presStyleCnt="3"/>
      <dgm:spPr>
        <a:solidFill>
          <a:schemeClr val="tx2"/>
        </a:solidFill>
      </dgm:spPr>
      <dgm:t>
        <a:bodyPr/>
        <a:lstStyle/>
        <a:p>
          <a:endParaRPr lang="en-US"/>
        </a:p>
      </dgm:t>
    </dgm:pt>
    <dgm:pt modelId="{6FD31B98-4F36-43A4-B141-4F6D327C9798}" type="pres">
      <dgm:prSet presAssocID="{6A8701E3-7B46-46B9-B194-84D49BA473EC}" presName="Parent3" presStyleLbl="revTx" presStyleIdx="2" presStyleCnt="3">
        <dgm:presLayoutVars>
          <dgm:chMax val="1"/>
          <dgm:chPref val="1"/>
          <dgm:bulletEnabled val="1"/>
        </dgm:presLayoutVars>
      </dgm:prSet>
      <dgm:spPr/>
      <dgm:t>
        <a:bodyPr/>
        <a:lstStyle/>
        <a:p>
          <a:endParaRPr lang="en-US"/>
        </a:p>
      </dgm:t>
    </dgm:pt>
  </dgm:ptLst>
  <dgm:cxnLst>
    <dgm:cxn modelId="{C57AFDA9-78FD-4414-94DF-18CA2E508DC7}" srcId="{2991928B-AF07-482A-B4D5-A9AB4E429AC2}" destId="{653BFD86-FA33-4CFC-9847-75252B56233C}" srcOrd="1" destOrd="0" parTransId="{F3C995A3-2DD2-4371-BB8F-AD819A3332A8}" sibTransId="{F61391B8-02BE-44BB-A6CD-C6EF93CE371A}"/>
    <dgm:cxn modelId="{B46F4A5C-6F78-49B5-A4CB-C025C873FB45}" type="presOf" srcId="{653BFD86-FA33-4CFC-9847-75252B56233C}" destId="{F395BC59-2C82-46EC-B631-A574EAAA470C}" srcOrd="0" destOrd="0" presId="urn:microsoft.com/office/officeart/2009/layout/CircleArrowProcess"/>
    <dgm:cxn modelId="{AD803A8A-9B44-41BF-9B4B-4C5B9074CE63}" type="presOf" srcId="{B59189F1-5F30-4F8E-BE33-2CDEB5C78B8E}" destId="{A850C65D-72AF-4A67-A84A-82AEA04507E6}" srcOrd="0" destOrd="0" presId="urn:microsoft.com/office/officeart/2009/layout/CircleArrowProcess"/>
    <dgm:cxn modelId="{674D8332-8396-4C85-9676-D1356E059A1E}" srcId="{2991928B-AF07-482A-B4D5-A9AB4E429AC2}" destId="{6A8701E3-7B46-46B9-B194-84D49BA473EC}" srcOrd="2" destOrd="0" parTransId="{971EDBF0-2D6D-4250-BDEB-25B5970CDA33}" sibTransId="{4E309308-190F-41B2-A4CE-3A9690BB46CE}"/>
    <dgm:cxn modelId="{F7CB5706-9B7A-473D-B126-CB2B56013CAF}" type="presOf" srcId="{2991928B-AF07-482A-B4D5-A9AB4E429AC2}" destId="{2E612DF8-520B-4654-A3E7-59DEA5570F65}" srcOrd="0" destOrd="0" presId="urn:microsoft.com/office/officeart/2009/layout/CircleArrowProcess"/>
    <dgm:cxn modelId="{7A5619E0-7FC6-47D4-8EB9-A29F8772D9A7}" srcId="{2991928B-AF07-482A-B4D5-A9AB4E429AC2}" destId="{B59189F1-5F30-4F8E-BE33-2CDEB5C78B8E}" srcOrd="0" destOrd="0" parTransId="{D2815791-167F-46D5-874E-A419041FF8F2}" sibTransId="{33193421-6329-443D-AA81-DCB9E39DD50C}"/>
    <dgm:cxn modelId="{1006D8FF-E740-485F-AF30-DCB1B3E1BF39}" type="presOf" srcId="{6A8701E3-7B46-46B9-B194-84D49BA473EC}" destId="{6FD31B98-4F36-43A4-B141-4F6D327C9798}" srcOrd="0" destOrd="0" presId="urn:microsoft.com/office/officeart/2009/layout/CircleArrowProcess"/>
    <dgm:cxn modelId="{9F339C92-86DD-4667-9801-9E4F8FC4DB35}" type="presParOf" srcId="{2E612DF8-520B-4654-A3E7-59DEA5570F65}" destId="{EE98C7DA-E23E-4025-9E74-70F0BBB8B4A1}" srcOrd="0" destOrd="0" presId="urn:microsoft.com/office/officeart/2009/layout/CircleArrowProcess"/>
    <dgm:cxn modelId="{9BA76D02-1196-4E21-9750-B2E39FBBA73D}" type="presParOf" srcId="{EE98C7DA-E23E-4025-9E74-70F0BBB8B4A1}" destId="{DC39D0BF-56C5-4F7C-B8F0-B3C489FB73B2}" srcOrd="0" destOrd="0" presId="urn:microsoft.com/office/officeart/2009/layout/CircleArrowProcess"/>
    <dgm:cxn modelId="{C9F9F505-2E6E-4755-9A07-6EEA6713AB9F}" type="presParOf" srcId="{2E612DF8-520B-4654-A3E7-59DEA5570F65}" destId="{A850C65D-72AF-4A67-A84A-82AEA04507E6}" srcOrd="1" destOrd="0" presId="urn:microsoft.com/office/officeart/2009/layout/CircleArrowProcess"/>
    <dgm:cxn modelId="{2A8AE96F-8FC7-4698-B745-26DF4B12C731}" type="presParOf" srcId="{2E612DF8-520B-4654-A3E7-59DEA5570F65}" destId="{A028A1B7-10C2-4CD9-89AE-DE9CFE248D30}" srcOrd="2" destOrd="0" presId="urn:microsoft.com/office/officeart/2009/layout/CircleArrowProcess"/>
    <dgm:cxn modelId="{C9018455-1369-42EC-8759-AA73C8B7ED36}" type="presParOf" srcId="{A028A1B7-10C2-4CD9-89AE-DE9CFE248D30}" destId="{F40069F1-0137-4693-B5A0-033A752612DF}" srcOrd="0" destOrd="0" presId="urn:microsoft.com/office/officeart/2009/layout/CircleArrowProcess"/>
    <dgm:cxn modelId="{8B204257-2024-4F79-9740-C04145A77BAF}" type="presParOf" srcId="{2E612DF8-520B-4654-A3E7-59DEA5570F65}" destId="{F395BC59-2C82-46EC-B631-A574EAAA470C}" srcOrd="3" destOrd="0" presId="urn:microsoft.com/office/officeart/2009/layout/CircleArrowProcess"/>
    <dgm:cxn modelId="{435CE880-D7BD-4C9E-980F-96758F2DF0D8}" type="presParOf" srcId="{2E612DF8-520B-4654-A3E7-59DEA5570F65}" destId="{5BE9B946-2693-494E-BB2F-6257E484205C}" srcOrd="4" destOrd="0" presId="urn:microsoft.com/office/officeart/2009/layout/CircleArrowProcess"/>
    <dgm:cxn modelId="{8EEA2979-93FE-47EC-9688-804DF0549D59}" type="presParOf" srcId="{5BE9B946-2693-494E-BB2F-6257E484205C}" destId="{0FA734C2-A4C6-418A-8019-8FB83396A340}" srcOrd="0" destOrd="0" presId="urn:microsoft.com/office/officeart/2009/layout/CircleArrowProcess"/>
    <dgm:cxn modelId="{509EF469-8957-4EDF-B1FD-0E1D56D5CA87}" type="presParOf" srcId="{2E612DF8-520B-4654-A3E7-59DEA5570F65}" destId="{6FD31B98-4F36-43A4-B141-4F6D327C9798}" srcOrd="5" destOrd="0" presId="urn:microsoft.com/office/officeart/2009/layout/CircleArrow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41125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C4EAF11-9980-4CDE-B5DC-2853A4642F0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236161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C815DE-286A-4F8C-B4BA-975956388AA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74850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145727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050703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F836F5D-3EC8-44F9-9E3E-3F13476B7B2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247298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549479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97907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2:46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51773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345348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6087AC-8B72-478E-9469-D521FC00540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743427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883A65-50F8-41FC-8A63-63721991334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32920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A312CFE-1AED-40EF-9022-C05056F8EF9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50547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021348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896497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157010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B4258C-B603-4D4E-9B16-ACA96B868022}"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6038341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jp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jp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jp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74752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2607585"/>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9188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3832580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624845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385379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68235308"/>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88402027"/>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0624315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113389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5609090"/>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8104577"/>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2644073"/>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9834965"/>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9788741"/>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3883522"/>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6753683"/>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6490946"/>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713633"/>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93904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722294"/>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23860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9045173"/>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05724971"/>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2"/>
            <a:ext cx="11375536" cy="2130904"/>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9516" y="6289176"/>
            <a:ext cx="1650744"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6824840"/>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Tree>
    <p:extLst>
      <p:ext uri="{BB962C8B-B14F-4D97-AF65-F5344CB8AC3E}">
        <p14:creationId xmlns:p14="http://schemas.microsoft.com/office/powerpoint/2010/main" val="3949083290"/>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99731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6367816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6804786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719986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53258605"/>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68799092"/>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1483414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7163371"/>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4084991"/>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0979781"/>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944348"/>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984537"/>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20366"/>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968901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0095779"/>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8950738"/>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388625"/>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8744166"/>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895824"/>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839695"/>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8117052"/>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0346318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5319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2006510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50853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018976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4208591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845619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839226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9079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882870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584010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542055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640137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488059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016014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217650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161707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53067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293838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13363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73666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023739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2628492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89673" y="1942927"/>
            <a:ext cx="10450655" cy="1553826"/>
          </a:xfrm>
        </p:spPr>
        <p:txBody>
          <a:bodyPr anchor="ctr">
            <a:noAutofit/>
          </a:bodyPr>
          <a:lstStyle>
            <a:lvl1pPr>
              <a:lnSpc>
                <a:spcPct val="90000"/>
              </a:lnSpc>
              <a:defRPr sz="4896"/>
            </a:lvl1pPr>
          </a:lstStyle>
          <a:p>
            <a:r>
              <a:rPr lang="en-US" smtClean="0"/>
              <a:t>Click to edit Master title style</a:t>
            </a:r>
            <a:endParaRPr lang="en-US" dirty="0"/>
          </a:p>
        </p:txBody>
      </p:sp>
      <p:sp>
        <p:nvSpPr>
          <p:cNvPr id="3" name="Subtitle 2"/>
          <p:cNvSpPr>
            <a:spLocks noGrp="1"/>
          </p:cNvSpPr>
          <p:nvPr>
            <p:ph type="subTitle" idx="1"/>
          </p:nvPr>
        </p:nvSpPr>
        <p:spPr>
          <a:xfrm>
            <a:off x="988873" y="4429867"/>
            <a:ext cx="10452253" cy="472478"/>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a:xfrm>
            <a:off x="518188" y="6582763"/>
            <a:ext cx="2901844" cy="172647"/>
          </a:xfrm>
          <a:prstGeom prst="rect">
            <a:avLst/>
          </a:prstGeom>
        </p:spPr>
        <p:txBody>
          <a:bodyPr/>
          <a:lstStyle>
            <a:lvl1pPr>
              <a:defRPr/>
            </a:lvl1pPr>
          </a:lstStyle>
          <a:p>
            <a:r>
              <a:rPr dirty="0" smtClean="0">
                <a:gradFill>
                  <a:gsLst>
                    <a:gs pos="0">
                      <a:srgbClr val="FFFFFF">
                        <a:lumMod val="75000"/>
                      </a:srgbClr>
                    </a:gs>
                    <a:gs pos="86000">
                      <a:srgbClr val="FFFFFF">
                        <a:lumMod val="75000"/>
                      </a:srgbClr>
                    </a:gs>
                  </a:gsLst>
                  <a:lin ang="5400000" scaled="0"/>
                </a:gradFill>
              </a:rPr>
              <a:t>October 10 – 13, 2011</a:t>
            </a:r>
            <a:endParaRPr dirty="0">
              <a:gradFill>
                <a:gsLst>
                  <a:gs pos="0">
                    <a:srgbClr val="FFFFFF">
                      <a:lumMod val="75000"/>
                    </a:srgbClr>
                  </a:gs>
                  <a:gs pos="86000">
                    <a:srgbClr val="FFFFFF">
                      <a:lumMod val="75000"/>
                    </a:srgbClr>
                  </a:gs>
                </a:gsLst>
                <a:lin ang="5400000" scaled="0"/>
              </a:gradFill>
            </a:endParaRPr>
          </a:p>
        </p:txBody>
      </p:sp>
      <p:sp>
        <p:nvSpPr>
          <p:cNvPr id="8" name="Slide Number Placeholder 7"/>
          <p:cNvSpPr>
            <a:spLocks noGrp="1"/>
          </p:cNvSpPr>
          <p:nvPr>
            <p:ph type="sldNum" sz="quarter" idx="11"/>
          </p:nvPr>
        </p:nvSpPr>
        <p:spPr>
          <a:xfrm>
            <a:off x="11089190" y="6582763"/>
            <a:ext cx="829098" cy="172647"/>
          </a:xfrm>
          <a:prstGeom prst="rect">
            <a:avLst/>
          </a:prstGeom>
        </p:spPr>
        <p:txBody>
          <a:bodyPr/>
          <a:lstStyle/>
          <a:p>
            <a:fld id="{80B68A80-23B8-4116-A386-DA570B858A22}" type="slidenum">
              <a:rPr>
                <a:gradFill>
                  <a:gsLst>
                    <a:gs pos="0">
                      <a:srgbClr val="FFFFFF">
                        <a:lumMod val="75000"/>
                      </a:srgbClr>
                    </a:gs>
                    <a:gs pos="86000">
                      <a:srgbClr val="FFFFFF">
                        <a:lumMod val="75000"/>
                      </a:srgbClr>
                    </a:gs>
                  </a:gsLst>
                  <a:lin ang="5400000" scaled="0"/>
                </a:gradFill>
              </a:rPr>
              <a:pPr/>
              <a:t>‹#›</a:t>
            </a:fld>
            <a:endParaRPr dirty="0">
              <a:gradFill>
                <a:gsLst>
                  <a:gs pos="0">
                    <a:srgbClr val="FFFFFF">
                      <a:lumMod val="75000"/>
                    </a:srgbClr>
                  </a:gs>
                  <a:gs pos="86000">
                    <a:srgbClr val="FFFFFF">
                      <a:lumMod val="75000"/>
                    </a:srgbClr>
                  </a:gs>
                </a:gsLst>
                <a:lin ang="5400000" scaled="0"/>
              </a:gradFill>
            </a:endParaRPr>
          </a:p>
        </p:txBody>
      </p:sp>
      <p:sp>
        <p:nvSpPr>
          <p:cNvPr id="9" name="Footer Placeholder 8"/>
          <p:cNvSpPr>
            <a:spLocks noGrp="1"/>
          </p:cNvSpPr>
          <p:nvPr>
            <p:ph type="ftr" sz="quarter" idx="12"/>
          </p:nvPr>
        </p:nvSpPr>
        <p:spPr>
          <a:xfrm>
            <a:off x="4249130" y="6582763"/>
            <a:ext cx="3938217" cy="172647"/>
          </a:xfrm>
          <a:prstGeom prst="rect">
            <a:avLst/>
          </a:prstGeom>
        </p:spPr>
        <p:txBody>
          <a:bodyPr/>
          <a:lstStyle/>
          <a:p>
            <a:r>
              <a:rPr dirty="0">
                <a:gradFill>
                  <a:gsLst>
                    <a:gs pos="0">
                      <a:srgbClr val="FFFFFF">
                        <a:lumMod val="75000"/>
                      </a:srgbClr>
                    </a:gs>
                    <a:gs pos="86000">
                      <a:srgbClr val="FFFFFF">
                        <a:lumMod val="75000"/>
                      </a:srgbClr>
                    </a:gs>
                  </a:gsLst>
                  <a:lin ang="5400000" scaled="0"/>
                </a:gradFill>
              </a:rPr>
              <a:t>Microsoft Confidential</a:t>
            </a:r>
          </a:p>
        </p:txBody>
      </p:sp>
    </p:spTree>
    <p:extLst>
      <p:ext uri="{BB962C8B-B14F-4D97-AF65-F5344CB8AC3E}">
        <p14:creationId xmlns:p14="http://schemas.microsoft.com/office/powerpoint/2010/main" val="21511477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2"/>
            <a:ext cx="11375536" cy="2130904"/>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40" indent="0">
              <a:buNone/>
              <a:defRPr sz="2040" b="0" i="0">
                <a:gradFill>
                  <a:gsLst>
                    <a:gs pos="100000">
                      <a:schemeClr val="bg2"/>
                    </a:gs>
                    <a:gs pos="6000">
                      <a:schemeClr val="bg2"/>
                    </a:gs>
                  </a:gsLst>
                  <a:lin ang="5400000" scaled="0"/>
                </a:gradFill>
                <a:latin typeface="+mn-lt"/>
                <a:cs typeface="Segoe Pro Light"/>
              </a:defRPr>
            </a:lvl3pPr>
            <a:lvl4pPr marL="465615" indent="0">
              <a:buNone/>
              <a:defRPr sz="2040" b="0" i="0">
                <a:gradFill>
                  <a:gsLst>
                    <a:gs pos="100000">
                      <a:schemeClr val="bg2"/>
                    </a:gs>
                    <a:gs pos="6000">
                      <a:schemeClr val="bg2"/>
                    </a:gs>
                  </a:gsLst>
                  <a:lin ang="5400000" scaled="0"/>
                </a:gradFill>
                <a:latin typeface="+mn-lt"/>
                <a:cs typeface="Segoe Pro Light"/>
              </a:defRPr>
            </a:lvl4pPr>
            <a:lvl5pPr marL="706506"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9516" y="6289176"/>
            <a:ext cx="1650744"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454810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Tree>
    <p:extLst>
      <p:ext uri="{BB962C8B-B14F-4D97-AF65-F5344CB8AC3E}">
        <p14:creationId xmlns:p14="http://schemas.microsoft.com/office/powerpoint/2010/main" val="199819921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020742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686211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294414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49544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393408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354067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2473272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99725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482358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77905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51849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4568400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369199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728795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636999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710678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3214060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08596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275760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0225334"/>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99751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8317300"/>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082576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8575621"/>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142633"/>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245934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927986"/>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53872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3020565"/>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11798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60910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0465847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0374927"/>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997806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703278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418599"/>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5146635"/>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8251343"/>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056135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6011453"/>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515768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heme" Target="../theme/theme3.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7.pn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theme" Target="../theme/theme4.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theme" Target="../theme/theme5.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7.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6.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26" Type="http://schemas.openxmlformats.org/officeDocument/2006/relationships/image" Target="../media/image11.png"/><Relationship Id="rId3" Type="http://schemas.openxmlformats.org/officeDocument/2006/relationships/slideLayout" Target="../slideLayouts/slideLayout104.xml"/><Relationship Id="rId21" Type="http://schemas.openxmlformats.org/officeDocument/2006/relationships/slideLayout" Target="../slideLayouts/slideLayout122.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5" Type="http://schemas.openxmlformats.org/officeDocument/2006/relationships/theme" Target="../theme/theme7.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0" Type="http://schemas.openxmlformats.org/officeDocument/2006/relationships/slideLayout" Target="../slideLayouts/slideLayout121.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24" Type="http://schemas.openxmlformats.org/officeDocument/2006/relationships/slideLayout" Target="../slideLayouts/slideLayout125.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23" Type="http://schemas.openxmlformats.org/officeDocument/2006/relationships/slideLayout" Target="../slideLayouts/slideLayout124.xml"/><Relationship Id="rId10" Type="http://schemas.openxmlformats.org/officeDocument/2006/relationships/slideLayout" Target="../slideLayouts/slideLayout111.xml"/><Relationship Id="rId19" Type="http://schemas.openxmlformats.org/officeDocument/2006/relationships/slideLayout" Target="../slideLayouts/slideLayout120.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slideLayout" Target="../slideLayouts/slideLayout12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 Type="http://schemas.openxmlformats.org/officeDocument/2006/relationships/slideLayout" Target="../slideLayouts/slideLayout128.xml"/><Relationship Id="rId21" Type="http://schemas.openxmlformats.org/officeDocument/2006/relationships/slideLayout" Target="../slideLayouts/slideLayout146.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0" Type="http://schemas.openxmlformats.org/officeDocument/2006/relationships/slideLayout" Target="../slideLayouts/slideLayout145.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24" Type="http://schemas.openxmlformats.org/officeDocument/2006/relationships/image" Target="../media/image1.png"/><Relationship Id="rId5" Type="http://schemas.openxmlformats.org/officeDocument/2006/relationships/slideLayout" Target="../slideLayouts/slideLayout130.xml"/><Relationship Id="rId15" Type="http://schemas.openxmlformats.org/officeDocument/2006/relationships/slideLayout" Target="../slideLayouts/slideLayout140.xml"/><Relationship Id="rId23" Type="http://schemas.openxmlformats.org/officeDocument/2006/relationships/theme" Target="../theme/theme8.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 Id="rId22"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443184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2637649"/>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7927153"/>
      </p:ext>
    </p:extLst>
  </p:cSld>
  <p:clrMap bg1="dk1" tx1="lt1" bg2="dk2" tx2="lt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57455628"/>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7872424"/>
      </p:ext>
    </p:extLst>
  </p:cSld>
  <p:clrMap bg1="dk1" tx1="lt1" bg2="dk2" tx2="lt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 id="2147484289" r:id="rId12"/>
    <p:sldLayoutId id="2147484290" r:id="rId13"/>
    <p:sldLayoutId id="2147484291" r:id="rId14"/>
    <p:sldLayoutId id="2147484292" r:id="rId15"/>
    <p:sldLayoutId id="2147484293" r:id="rId16"/>
    <p:sldLayoutId id="2147484294" r:id="rId17"/>
    <p:sldLayoutId id="2147484295" r:id="rId18"/>
    <p:sldLayoutId id="2147484296" r:id="rId19"/>
    <p:sldLayoutId id="2147484297" r:id="rId20"/>
    <p:sldLayoutId id="2147484298" r:id="rId21"/>
    <p:sldLayoutId id="2147484299" r:id="rId22"/>
    <p:sldLayoutId id="2147484301" r:id="rId23"/>
    <p:sldLayoutId id="2147484302"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5009076"/>
      </p:ext>
    </p:extLst>
  </p:cSld>
  <p:clrMap bg1="dk1" tx1="lt1" bg2="dk2" tx2="lt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314" r:id="rId11"/>
    <p:sldLayoutId id="2147484315" r:id="rId12"/>
    <p:sldLayoutId id="2147484316" r:id="rId13"/>
    <p:sldLayoutId id="2147484317" r:id="rId14"/>
    <p:sldLayoutId id="2147484318" r:id="rId15"/>
    <p:sldLayoutId id="2147484319" r:id="rId16"/>
    <p:sldLayoutId id="2147484320" r:id="rId17"/>
    <p:sldLayoutId id="2147484321" r:id="rId18"/>
    <p:sldLayoutId id="2147484322" r:id="rId19"/>
    <p:sldLayoutId id="2147484323" r:id="rId20"/>
    <p:sldLayoutId id="2147484324" r:id="rId21"/>
    <p:sldLayoutId id="2147484325"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9.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7.xml"/><Relationship Id="rId1" Type="http://schemas.openxmlformats.org/officeDocument/2006/relationships/slideLayout" Target="../slideLayouts/slideLayout49.xml"/><Relationship Id="rId4" Type="http://schemas.openxmlformats.org/officeDocument/2006/relationships/image" Target="../media/image26.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9.xml"/><Relationship Id="rId6" Type="http://schemas.openxmlformats.org/officeDocument/2006/relationships/image" Target="../media/image31.jp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tags" Target="../tags/tag3.xml"/><Relationship Id="rId7" Type="http://schemas.openxmlformats.org/officeDocument/2006/relationships/diagramData" Target="../diagrams/data1.xml"/><Relationship Id="rId12" Type="http://schemas.openxmlformats.org/officeDocument/2006/relationships/image" Target="../media/image3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2.xml"/><Relationship Id="rId11" Type="http://schemas.microsoft.com/office/2007/relationships/diagramDrawing" Target="../diagrams/drawing1.xml"/><Relationship Id="rId5" Type="http://schemas.openxmlformats.org/officeDocument/2006/relationships/slideLayout" Target="../slideLayouts/slideLayout49.xml"/><Relationship Id="rId10" Type="http://schemas.openxmlformats.org/officeDocument/2006/relationships/diagramColors" Target="../diagrams/colors1.xml"/><Relationship Id="rId4" Type="http://schemas.openxmlformats.org/officeDocument/2006/relationships/tags" Target="../tags/tag4.xml"/><Relationship Id="rId9"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49.xml"/><Relationship Id="rId1" Type="http://schemas.openxmlformats.org/officeDocument/2006/relationships/tags" Target="../tags/tag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3" Type="http://schemas.openxmlformats.org/officeDocument/2006/relationships/hyperlink" Target="mailto:sp2013pla@microsoft.com?subject=SharePoint%202013%20PLA%20Information%20Request" TargetMode="External"/><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9.xml"/><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myspc.sharepointconference.com/" TargetMode="External"/><Relationship Id="rId1" Type="http://schemas.openxmlformats.org/officeDocument/2006/relationships/slideLayout" Target="../slideLayouts/slideLayout100.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6189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49554"/>
            <a:ext cx="11889564" cy="917575"/>
          </a:xfrm>
        </p:spPr>
        <p:txBody>
          <a:bodyPr/>
          <a:lstStyle/>
          <a:p>
            <a:r>
              <a:rPr lang="en-US" dirty="0" smtClean="0">
                <a:ea typeface="Segoe UI" panose="020B0502040204020203" pitchFamily="34" charset="0"/>
              </a:rPr>
              <a:t>Current Landscape</a:t>
            </a:r>
            <a:endParaRPr lang="en-US" dirty="0">
              <a:ea typeface="Segoe UI" panose="020B0502040204020203" pitchFamily="34" charset="0"/>
            </a:endParaRPr>
          </a:p>
        </p:txBody>
      </p:sp>
      <p:sp>
        <p:nvSpPr>
          <p:cNvPr id="3" name="Rectangle 2"/>
          <p:cNvSpPr/>
          <p:nvPr/>
        </p:nvSpPr>
        <p:spPr>
          <a:xfrm>
            <a:off x="5119755" y="1363662"/>
            <a:ext cx="7316672" cy="5262979"/>
          </a:xfrm>
          <a:prstGeom prst="rect">
            <a:avLst/>
          </a:prstGeom>
        </p:spPr>
        <p:txBody>
          <a:bodyPr wrap="square">
            <a:spAutoFit/>
          </a:bodyPr>
          <a:lstStyle/>
          <a:p>
            <a:r>
              <a:rPr lang="en-US" sz="2800" dirty="0">
                <a:solidFill>
                  <a:srgbClr val="FFFFFF"/>
                </a:solidFill>
                <a:latin typeface="Segoe UI Light"/>
                <a:ea typeface="Segoe UI" pitchFamily="34" charset="0"/>
                <a:cs typeface="Segoe UI" pitchFamily="34" charset="0"/>
              </a:rPr>
              <a:t>Mixed </a:t>
            </a:r>
            <a:r>
              <a:rPr lang="en-US" sz="2800" b="1" dirty="0">
                <a:solidFill>
                  <a:srgbClr val="FFFFFF"/>
                </a:solidFill>
                <a:latin typeface="Segoe UI Light"/>
                <a:ea typeface="Segoe UI" pitchFamily="34" charset="0"/>
                <a:cs typeface="Segoe UI" pitchFamily="34" charset="0"/>
              </a:rPr>
              <a:t>guidance</a:t>
            </a:r>
            <a:r>
              <a:rPr lang="en-US" sz="2800" dirty="0">
                <a:solidFill>
                  <a:srgbClr val="FFFFFF"/>
                </a:solidFill>
                <a:latin typeface="Segoe UI Light"/>
                <a:ea typeface="Segoe UI" pitchFamily="34" charset="0"/>
                <a:cs typeface="Segoe UI" pitchFamily="34" charset="0"/>
              </a:rPr>
              <a:t> on how to architect, plan, design SharePoint </a:t>
            </a:r>
            <a:r>
              <a:rPr lang="en-US" sz="2800" dirty="0" smtClean="0">
                <a:solidFill>
                  <a:srgbClr val="FFFFFF"/>
                </a:solidFill>
                <a:latin typeface="Segoe UI Light"/>
                <a:ea typeface="Segoe UI" pitchFamily="34" charset="0"/>
                <a:cs typeface="Segoe UI" pitchFamily="34" charset="0"/>
              </a:rPr>
              <a:t>environments</a:t>
            </a:r>
            <a:br>
              <a:rPr lang="en-US" sz="2800" dirty="0" smtClean="0">
                <a:solidFill>
                  <a:srgbClr val="FFFFFF"/>
                </a:solidFill>
                <a:latin typeface="Segoe UI Light"/>
                <a:ea typeface="Segoe UI" pitchFamily="34" charset="0"/>
                <a:cs typeface="Segoe UI" pitchFamily="34" charset="0"/>
              </a:rPr>
            </a:br>
            <a:endParaRPr lang="en-US" sz="2800" dirty="0">
              <a:solidFill>
                <a:srgbClr val="FFFFFF"/>
              </a:solidFill>
              <a:latin typeface="Segoe UI Light"/>
              <a:ea typeface="Segoe UI" pitchFamily="34" charset="0"/>
              <a:cs typeface="Segoe UI" pitchFamily="34" charset="0"/>
            </a:endParaRPr>
          </a:p>
          <a:p>
            <a:pPr indent="-73"/>
            <a:r>
              <a:rPr lang="en-US" sz="2800" dirty="0" smtClean="0">
                <a:solidFill>
                  <a:srgbClr val="FFFFFF"/>
                </a:solidFill>
                <a:latin typeface="Segoe UI Light"/>
                <a:ea typeface="Segoe UI" pitchFamily="34" charset="0"/>
                <a:cs typeface="Segoe UI" pitchFamily="34" charset="0"/>
              </a:rPr>
              <a:t>Virtually </a:t>
            </a:r>
            <a:r>
              <a:rPr lang="en-US" sz="2800" dirty="0">
                <a:solidFill>
                  <a:srgbClr val="FFFFFF"/>
                </a:solidFill>
                <a:latin typeface="Segoe UI Light"/>
                <a:ea typeface="Segoe UI" pitchFamily="34" charset="0"/>
                <a:cs typeface="Segoe UI" pitchFamily="34" charset="0"/>
              </a:rPr>
              <a:t>unlimited number of </a:t>
            </a:r>
            <a:r>
              <a:rPr lang="en-US" sz="2800" b="1" dirty="0">
                <a:solidFill>
                  <a:srgbClr val="FFFFFF"/>
                </a:solidFill>
                <a:latin typeface="Segoe UI Light"/>
                <a:ea typeface="Segoe UI" pitchFamily="34" charset="0"/>
                <a:cs typeface="Segoe UI" pitchFamily="34" charset="0"/>
              </a:rPr>
              <a:t>configuration</a:t>
            </a:r>
            <a:r>
              <a:rPr lang="en-US" sz="2800" dirty="0">
                <a:solidFill>
                  <a:srgbClr val="FFFFFF"/>
                </a:solidFill>
                <a:latin typeface="Segoe UI Light"/>
                <a:ea typeface="Segoe UI" pitchFamily="34" charset="0"/>
                <a:cs typeface="Segoe UI" pitchFamily="34" charset="0"/>
              </a:rPr>
              <a:t> variations</a:t>
            </a:r>
          </a:p>
          <a:p>
            <a:pPr indent="-73"/>
            <a:endParaRPr lang="en-US" sz="2800" dirty="0">
              <a:solidFill>
                <a:srgbClr val="FFFFFF"/>
              </a:solidFill>
              <a:latin typeface="Segoe UI Light"/>
              <a:ea typeface="Segoe UI" pitchFamily="34" charset="0"/>
              <a:cs typeface="Segoe UI" pitchFamily="34" charset="0"/>
            </a:endParaRPr>
          </a:p>
          <a:p>
            <a:pPr indent="-73"/>
            <a:r>
              <a:rPr lang="en-US" sz="2800" dirty="0" smtClean="0">
                <a:solidFill>
                  <a:srgbClr val="FFFFFF"/>
                </a:solidFill>
                <a:latin typeface="Segoe UI Light"/>
                <a:ea typeface="Segoe UI" pitchFamily="34" charset="0"/>
                <a:cs typeface="Segoe UI" pitchFamily="34" charset="0"/>
              </a:rPr>
              <a:t>“</a:t>
            </a:r>
            <a:r>
              <a:rPr lang="en-US" sz="2800" dirty="0">
                <a:solidFill>
                  <a:srgbClr val="FFFFFF"/>
                </a:solidFill>
                <a:latin typeface="Segoe UI Light"/>
                <a:ea typeface="Segoe UI" pitchFamily="34" charset="0"/>
                <a:cs typeface="Segoe UI" pitchFamily="34" charset="0"/>
              </a:rPr>
              <a:t>Islands of </a:t>
            </a:r>
            <a:r>
              <a:rPr lang="en-US" sz="2800" dirty="0" smtClean="0">
                <a:solidFill>
                  <a:srgbClr val="FFFFFF"/>
                </a:solidFill>
                <a:latin typeface="Segoe UI Light"/>
                <a:ea typeface="Segoe UI" pitchFamily="34" charset="0"/>
                <a:cs typeface="Segoe UI" pitchFamily="34" charset="0"/>
              </a:rPr>
              <a:t>Best </a:t>
            </a:r>
            <a:r>
              <a:rPr lang="en-US" sz="2800" dirty="0">
                <a:solidFill>
                  <a:srgbClr val="FFFFFF"/>
                </a:solidFill>
                <a:latin typeface="Segoe UI Light"/>
                <a:ea typeface="Segoe UI" pitchFamily="34" charset="0"/>
                <a:cs typeface="Segoe UI" pitchFamily="34" charset="0"/>
              </a:rPr>
              <a:t>P</a:t>
            </a:r>
            <a:r>
              <a:rPr lang="en-US" sz="2800" dirty="0" smtClean="0">
                <a:solidFill>
                  <a:srgbClr val="FFFFFF"/>
                </a:solidFill>
                <a:latin typeface="Segoe UI Light"/>
                <a:ea typeface="Segoe UI" pitchFamily="34" charset="0"/>
                <a:cs typeface="Segoe UI" pitchFamily="34" charset="0"/>
              </a:rPr>
              <a:t>ractice” are commonplace</a:t>
            </a:r>
            <a:endParaRPr lang="en-US" sz="2800" dirty="0">
              <a:solidFill>
                <a:srgbClr val="FFFFFF"/>
              </a:solidFill>
              <a:latin typeface="Segoe UI Light"/>
              <a:ea typeface="Segoe UI" pitchFamily="34" charset="0"/>
              <a:cs typeface="Segoe UI" pitchFamily="34" charset="0"/>
            </a:endParaRPr>
          </a:p>
          <a:p>
            <a:endParaRPr lang="en-US" sz="2800" dirty="0">
              <a:solidFill>
                <a:srgbClr val="FFFFFF"/>
              </a:solidFill>
              <a:latin typeface="Segoe UI Light"/>
              <a:ea typeface="Segoe UI" pitchFamily="34" charset="0"/>
              <a:cs typeface="Segoe UI" pitchFamily="34" charset="0"/>
            </a:endParaRPr>
          </a:p>
          <a:p>
            <a:r>
              <a:rPr lang="en-US" sz="2800" dirty="0">
                <a:solidFill>
                  <a:srgbClr val="FFFFFF"/>
                </a:solidFill>
                <a:latin typeface="Segoe UI Light"/>
                <a:ea typeface="Segoe UI" pitchFamily="34" charset="0"/>
                <a:cs typeface="Segoe UI" pitchFamily="34" charset="0"/>
              </a:rPr>
              <a:t>Various levels of cloud </a:t>
            </a:r>
            <a:r>
              <a:rPr lang="en-US" sz="2800" b="1" dirty="0">
                <a:solidFill>
                  <a:srgbClr val="FFFFFF"/>
                </a:solidFill>
                <a:latin typeface="Segoe UI Light"/>
                <a:ea typeface="Segoe UI" pitchFamily="34" charset="0"/>
                <a:cs typeface="Segoe UI" pitchFamily="34" charset="0"/>
              </a:rPr>
              <a:t>compatibility</a:t>
            </a:r>
            <a:r>
              <a:rPr lang="en-US" sz="2800" dirty="0">
                <a:solidFill>
                  <a:srgbClr val="FFFFFF"/>
                </a:solidFill>
                <a:latin typeface="Segoe UI Light"/>
                <a:ea typeface="Segoe UI" pitchFamily="34" charset="0"/>
                <a:cs typeface="Segoe UI" pitchFamily="34" charset="0"/>
              </a:rPr>
              <a:t> across implementations</a:t>
            </a:r>
          </a:p>
          <a:p>
            <a:endParaRPr lang="en-US" sz="2800" dirty="0">
              <a:solidFill>
                <a:srgbClr val="FFFFFF"/>
              </a:solidFill>
              <a:latin typeface="Segoe UI Light"/>
              <a:ea typeface="Segoe UI" pitchFamily="34" charset="0"/>
              <a:cs typeface="Segoe UI" pitchFamily="34" charset="0"/>
            </a:endParaRPr>
          </a:p>
          <a:p>
            <a:r>
              <a:rPr lang="en-US" sz="2800" dirty="0">
                <a:solidFill>
                  <a:srgbClr val="FFFFFF"/>
                </a:solidFill>
                <a:latin typeface="Segoe UI Light"/>
                <a:ea typeface="Segoe UI" pitchFamily="34" charset="0"/>
                <a:cs typeface="Segoe UI" pitchFamily="34" charset="0"/>
              </a:rPr>
              <a:t>Long </a:t>
            </a:r>
            <a:r>
              <a:rPr lang="en-US" sz="2800" b="1" dirty="0">
                <a:solidFill>
                  <a:srgbClr val="FFFFFF"/>
                </a:solidFill>
                <a:latin typeface="Segoe UI Light"/>
                <a:ea typeface="Segoe UI" pitchFamily="34" charset="0"/>
                <a:cs typeface="Segoe UI" pitchFamily="34" charset="0"/>
              </a:rPr>
              <a:t>planning</a:t>
            </a:r>
            <a:r>
              <a:rPr lang="en-US" sz="2800" dirty="0">
                <a:solidFill>
                  <a:srgbClr val="FFFFFF"/>
                </a:solidFill>
                <a:latin typeface="Segoe UI Light"/>
                <a:ea typeface="Segoe UI" pitchFamily="34" charset="0"/>
                <a:cs typeface="Segoe UI" pitchFamily="34" charset="0"/>
              </a:rPr>
              <a:t> and </a:t>
            </a:r>
            <a:r>
              <a:rPr lang="en-US" sz="2800" b="1" dirty="0">
                <a:solidFill>
                  <a:srgbClr val="FFFFFF"/>
                </a:solidFill>
                <a:latin typeface="Segoe UI Light"/>
                <a:ea typeface="Segoe UI" pitchFamily="34" charset="0"/>
                <a:cs typeface="Segoe UI" pitchFamily="34" charset="0"/>
              </a:rPr>
              <a:t>deployment</a:t>
            </a:r>
            <a:r>
              <a:rPr lang="en-US" sz="2800" dirty="0">
                <a:solidFill>
                  <a:srgbClr val="FFFFFF"/>
                </a:solidFill>
                <a:latin typeface="Segoe UI Light"/>
                <a:ea typeface="Segoe UI" pitchFamily="34" charset="0"/>
                <a:cs typeface="Segoe UI" pitchFamily="34" charset="0"/>
              </a:rPr>
              <a:t> </a:t>
            </a:r>
            <a:r>
              <a:rPr lang="en-US" sz="2800" dirty="0" smtClean="0">
                <a:solidFill>
                  <a:srgbClr val="FFFFFF"/>
                </a:solidFill>
                <a:latin typeface="Segoe UI Light"/>
                <a:ea typeface="Segoe UI" pitchFamily="34" charset="0"/>
                <a:cs typeface="Segoe UI" pitchFamily="34" charset="0"/>
              </a:rPr>
              <a:t>cycles</a:t>
            </a:r>
            <a:endParaRPr lang="en-US" sz="2800" dirty="0">
              <a:solidFill>
                <a:srgbClr val="FFFFFF"/>
              </a:solidFill>
              <a:latin typeface="Segoe UI Light"/>
              <a:ea typeface="Segoe UI" pitchFamily="34" charset="0"/>
              <a:cs typeface="Segoe UI" pitchFamily="34" charset="0"/>
            </a:endParaRPr>
          </a:p>
        </p:txBody>
      </p:sp>
      <p:grpSp>
        <p:nvGrpSpPr>
          <p:cNvPr id="4" name="Group 3"/>
          <p:cNvGrpSpPr/>
          <p:nvPr/>
        </p:nvGrpSpPr>
        <p:grpSpPr>
          <a:xfrm>
            <a:off x="503237" y="1799883"/>
            <a:ext cx="3971838" cy="3944439"/>
            <a:chOff x="529357" y="1577954"/>
            <a:chExt cx="3971838" cy="3944439"/>
          </a:xfrm>
        </p:grpSpPr>
        <p:sp>
          <p:nvSpPr>
            <p:cNvPr id="10" name="Rectangle 9"/>
            <p:cNvSpPr/>
            <p:nvPr/>
          </p:nvSpPr>
          <p:spPr bwMode="auto">
            <a:xfrm>
              <a:off x="529357" y="3605395"/>
              <a:ext cx="1916997" cy="1916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Time to Market</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2584198" y="1577954"/>
              <a:ext cx="1916997" cy="1916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Cloud Compatibility</a:t>
              </a:r>
            </a:p>
          </p:txBody>
        </p:sp>
        <p:sp>
          <p:nvSpPr>
            <p:cNvPr id="12" name="Rectangle 11"/>
            <p:cNvSpPr/>
            <p:nvPr/>
          </p:nvSpPr>
          <p:spPr bwMode="auto">
            <a:xfrm>
              <a:off x="529357" y="1577954"/>
              <a:ext cx="1916997" cy="1916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Islands of Best Practice</a:t>
              </a:r>
            </a:p>
          </p:txBody>
        </p:sp>
        <p:pic>
          <p:nvPicPr>
            <p:cNvPr id="13"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2785706" y="1944139"/>
              <a:ext cx="1401252" cy="966438"/>
            </a:xfrm>
            <a:prstGeom prst="rect">
              <a:avLst/>
            </a:prstGeom>
            <a:solidFill>
              <a:schemeClr val="tx2"/>
            </a:solidFill>
            <a:extLst/>
          </p:spPr>
        </p:pic>
        <p:pic>
          <p:nvPicPr>
            <p:cNvPr id="32" name="Picture 35" descr="C:\Users\sakuu\Documents\Ballmer WPC\AI\Vacation.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137129" y="1775510"/>
              <a:ext cx="775499" cy="102969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2584198" y="3605395"/>
              <a:ext cx="1916997" cy="1916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Complexity</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39" descr="C:\Users\sakuu\Documents\Ballmer WPC\PNGS\Tim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black">
            <a:xfrm>
              <a:off x="1147280" y="4004741"/>
              <a:ext cx="624109" cy="940068"/>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bwMode="black">
            <a:xfrm>
              <a:off x="2864150" y="4032067"/>
              <a:ext cx="1478135" cy="845301"/>
              <a:chOff x="6473493" y="1522648"/>
              <a:chExt cx="2413689" cy="1380677"/>
            </a:xfrm>
          </p:grpSpPr>
          <p:pic>
            <p:nvPicPr>
              <p:cNvPr id="17" name="Picture 45" descr="C:\Users\sakuu\Documents\Ballmer MGX 2011\Tile Icons\Quotes 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black">
              <a:xfrm>
                <a:off x="8379908" y="1522648"/>
                <a:ext cx="507274" cy="39607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6" descr="C:\Users\sakuu\Documents\Ballmer MGX 2011\Tile Icons\Quote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black">
              <a:xfrm>
                <a:off x="6473493" y="2575699"/>
                <a:ext cx="419610" cy="327626"/>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22"/>
            <p:cNvSpPr txBox="1"/>
            <p:nvPr/>
          </p:nvSpPr>
          <p:spPr bwMode="black">
            <a:xfrm>
              <a:off x="2819042" y="4329778"/>
              <a:ext cx="1573838" cy="295466"/>
            </a:xfrm>
            <a:prstGeom prst="rect">
              <a:avLst/>
            </a:prstGeom>
            <a:noFill/>
          </p:spPr>
          <p:txBody>
            <a:bodyPr wrap="none" lIns="82305" tIns="0" rIns="0" bIns="0" rtlCol="0">
              <a:spAutoFit/>
            </a:bodyPr>
            <a:lstStyle/>
            <a:p>
              <a:pPr>
                <a:lnSpc>
                  <a:spcPct val="80000"/>
                </a:lnSpc>
              </a:pPr>
              <a:r>
                <a:rPr lang="en-US" sz="1200" dirty="0" smtClean="0">
                  <a:solidFill>
                    <a:srgbClr val="FFFFFF"/>
                  </a:solidFill>
                  <a:cs typeface="Segoe UI" panose="020B0502040204020203" pitchFamily="34" charset="0"/>
                </a:rPr>
                <a:t>We need a consistent </a:t>
              </a:r>
            </a:p>
            <a:p>
              <a:pPr>
                <a:lnSpc>
                  <a:spcPct val="80000"/>
                </a:lnSpc>
              </a:pPr>
              <a:r>
                <a:rPr lang="en-US" sz="1200" dirty="0" smtClean="0">
                  <a:solidFill>
                    <a:srgbClr val="FFFFFF"/>
                  </a:solidFill>
                  <a:cs typeface="Segoe UI" panose="020B0502040204020203" pitchFamily="34" charset="0"/>
                </a:rPr>
                <a:t>way to deploy…</a:t>
              </a:r>
              <a:endParaRPr lang="en-US" sz="1200" dirty="0">
                <a:solidFill>
                  <a:srgbClr val="FFFFFF"/>
                </a:solidFill>
                <a:cs typeface="Segoe UI" panose="020B0502040204020203" pitchFamily="34" charset="0"/>
              </a:endParaRPr>
            </a:p>
          </p:txBody>
        </p:sp>
      </p:grpSp>
    </p:spTree>
    <p:extLst>
      <p:ext uri="{BB962C8B-B14F-4D97-AF65-F5344CB8AC3E}">
        <p14:creationId xmlns:p14="http://schemas.microsoft.com/office/powerpoint/2010/main" val="113081231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Vision.</a:t>
            </a:r>
            <a:endParaRPr lang="en-US" dirty="0"/>
          </a:p>
        </p:txBody>
      </p:sp>
    </p:spTree>
    <p:extLst>
      <p:ext uri="{BB962C8B-B14F-4D97-AF65-F5344CB8AC3E}">
        <p14:creationId xmlns:p14="http://schemas.microsoft.com/office/powerpoint/2010/main" val="270484401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Vision</a:t>
            </a:r>
            <a:endParaRPr lang="en-US" dirty="0"/>
          </a:p>
        </p:txBody>
      </p:sp>
      <p:sp>
        <p:nvSpPr>
          <p:cNvPr id="7" name="Rectangle 6"/>
          <p:cNvSpPr/>
          <p:nvPr/>
        </p:nvSpPr>
        <p:spPr bwMode="auto">
          <a:xfrm>
            <a:off x="6599559" y="1868342"/>
            <a:ext cx="4012640" cy="3668824"/>
          </a:xfrm>
          <a:prstGeom prst="rect">
            <a:avLst/>
          </a:prstGeom>
          <a:solidFill>
            <a:srgbClr val="C00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r>
              <a:rPr lang="en-US" sz="2800" b="1" dirty="0">
                <a:solidFill>
                  <a:srgbClr val="FFFFFF"/>
                </a:solidFill>
                <a:ea typeface="Segoe UI" pitchFamily="34" charset="0"/>
                <a:cs typeface="Segoe UI Light" panose="020B0502040204020203" pitchFamily="34" charset="0"/>
              </a:rPr>
              <a:t>SharePoint </a:t>
            </a:r>
            <a:r>
              <a:rPr lang="en-US" sz="2800" b="1" dirty="0" smtClean="0">
                <a:solidFill>
                  <a:srgbClr val="FFFFFF"/>
                </a:solidFill>
                <a:ea typeface="Segoe UI" pitchFamily="34" charset="0"/>
                <a:cs typeface="Segoe UI Light" panose="020B0502040204020203" pitchFamily="34" charset="0"/>
              </a:rPr>
              <a:t>2013</a:t>
            </a:r>
          </a:p>
          <a:p>
            <a:pPr algn="ctr" defTabSz="932290" fontAlgn="base">
              <a:spcBef>
                <a:spcPct val="0"/>
              </a:spcBef>
              <a:spcAft>
                <a:spcPct val="0"/>
              </a:spcAft>
            </a:pPr>
            <a:r>
              <a:rPr lang="en-US" sz="2448" b="1" dirty="0" smtClean="0">
                <a:solidFill>
                  <a:srgbClr val="FFFFFF"/>
                </a:solidFill>
                <a:latin typeface="Segoe UI Light"/>
                <a:ea typeface="Segoe UI" pitchFamily="34" charset="0"/>
                <a:cs typeface="Segoe UI Light" panose="020B0502040204020203" pitchFamily="34" charset="0"/>
              </a:rPr>
              <a:t>Product </a:t>
            </a:r>
            <a:r>
              <a:rPr lang="en-US" sz="2448" b="1" dirty="0">
                <a:solidFill>
                  <a:srgbClr val="FFFFFF"/>
                </a:solidFill>
                <a:latin typeface="Segoe UI Light"/>
                <a:ea typeface="Segoe UI" pitchFamily="34" charset="0"/>
                <a:cs typeface="Segoe UI Light" panose="020B0502040204020203" pitchFamily="34" charset="0"/>
              </a:rPr>
              <a:t>Line Architecture</a:t>
            </a:r>
          </a:p>
        </p:txBody>
      </p:sp>
      <p:sp>
        <p:nvSpPr>
          <p:cNvPr id="5" name="Rectangle 4"/>
          <p:cNvSpPr/>
          <p:nvPr/>
        </p:nvSpPr>
        <p:spPr bwMode="auto">
          <a:xfrm>
            <a:off x="1798637" y="3756760"/>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2" descr="\\MAGNUM\Projects\Microsoft\Cloud Power FY12\Design\ICONS_PNG\Tower.png"/>
          <p:cNvPicPr>
            <a:picLocks noChangeAspect="1" noChangeArrowheads="1"/>
          </p:cNvPicPr>
          <p:nvPr/>
        </p:nvPicPr>
        <p:blipFill>
          <a:blip r:embed="rId3" cstate="print">
            <a:lum bright="100000" contrast="100000"/>
          </a:blip>
          <a:stretch>
            <a:fillRect/>
          </a:stretch>
        </p:blipFill>
        <p:spPr bwMode="auto">
          <a:xfrm>
            <a:off x="1990106" y="3621835"/>
            <a:ext cx="1865207" cy="1865207"/>
          </a:xfrm>
          <a:prstGeom prst="rect">
            <a:avLst/>
          </a:prstGeom>
          <a:noFill/>
        </p:spPr>
      </p:pic>
      <p:sp>
        <p:nvSpPr>
          <p:cNvPr id="10" name="Rectangle 9"/>
          <p:cNvSpPr/>
          <p:nvPr/>
        </p:nvSpPr>
        <p:spPr>
          <a:xfrm>
            <a:off x="2141085" y="5134218"/>
            <a:ext cx="1563248" cy="369332"/>
          </a:xfrm>
          <a:prstGeom prst="rect">
            <a:avLst/>
          </a:prstGeom>
        </p:spPr>
        <p:txBody>
          <a:bodyPr wrap="none">
            <a:sp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Cloud Aligned</a:t>
            </a:r>
          </a:p>
        </p:txBody>
      </p:sp>
      <p:sp>
        <p:nvSpPr>
          <p:cNvPr id="6" name="Rectangle 5"/>
          <p:cNvSpPr/>
          <p:nvPr/>
        </p:nvSpPr>
        <p:spPr bwMode="auto">
          <a:xfrm>
            <a:off x="4148809" y="1868344"/>
            <a:ext cx="2254296"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7" descr="\\MAGNUM\Projects\Microsoft\Cloud Power FY12\Design\ICONS_PNG\New_Business_Requirements.png"/>
          <p:cNvPicPr>
            <a:picLocks noChangeAspect="1" noChangeArrowheads="1"/>
          </p:cNvPicPr>
          <p:nvPr/>
        </p:nvPicPr>
        <p:blipFill>
          <a:blip r:embed="rId4" cstate="print">
            <a:lum bright="100000"/>
          </a:blip>
          <a:stretch>
            <a:fillRect/>
          </a:stretch>
        </p:blipFill>
        <p:spPr bwMode="auto">
          <a:xfrm>
            <a:off x="4688777" y="2133271"/>
            <a:ext cx="1165754" cy="1165754"/>
          </a:xfrm>
          <a:prstGeom prst="rect">
            <a:avLst/>
          </a:prstGeom>
          <a:noFill/>
        </p:spPr>
      </p:pic>
      <p:sp>
        <p:nvSpPr>
          <p:cNvPr id="12" name="Rectangle 11"/>
          <p:cNvSpPr/>
          <p:nvPr/>
        </p:nvSpPr>
        <p:spPr>
          <a:xfrm>
            <a:off x="4288051" y="3263842"/>
            <a:ext cx="1967205" cy="369332"/>
          </a:xfrm>
          <a:prstGeom prst="rect">
            <a:avLst/>
          </a:prstGeom>
        </p:spPr>
        <p:txBody>
          <a:bodyPr wrap="none">
            <a:sp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Easy to Implement</a:t>
            </a:r>
          </a:p>
        </p:txBody>
      </p:sp>
      <p:sp>
        <p:nvSpPr>
          <p:cNvPr id="4" name="Rectangle 3"/>
          <p:cNvSpPr/>
          <p:nvPr/>
        </p:nvSpPr>
        <p:spPr bwMode="auto">
          <a:xfrm>
            <a:off x="1798637" y="1867479"/>
            <a:ext cx="2254295" cy="1781272"/>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6784" tIns="58288" rIns="86784" bIns="5828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a:xfrm>
            <a:off x="2365564" y="3263842"/>
            <a:ext cx="1284519" cy="369332"/>
          </a:xfrm>
          <a:prstGeom prst="rect">
            <a:avLst/>
          </a:prstGeom>
        </p:spPr>
        <p:txBody>
          <a:bodyPr wrap="none">
            <a:sp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Prescriptive</a:t>
            </a:r>
          </a:p>
        </p:txBody>
      </p:sp>
      <p:grpSp>
        <p:nvGrpSpPr>
          <p:cNvPr id="15" name="Group 14"/>
          <p:cNvGrpSpPr/>
          <p:nvPr/>
        </p:nvGrpSpPr>
        <p:grpSpPr bwMode="black">
          <a:xfrm>
            <a:off x="2382816" y="2294783"/>
            <a:ext cx="1095163" cy="926662"/>
            <a:chOff x="8587168" y="5108011"/>
            <a:chExt cx="1184275" cy="1214438"/>
          </a:xfrm>
          <a:solidFill>
            <a:schemeClr val="tx1"/>
          </a:solidFill>
        </p:grpSpPr>
        <p:sp>
          <p:nvSpPr>
            <p:cNvPr id="16" name="Freeform 43"/>
            <p:cNvSpPr>
              <a:spLocks noEditPoints="1"/>
            </p:cNvSpPr>
            <p:nvPr/>
          </p:nvSpPr>
          <p:spPr bwMode="black">
            <a:xfrm>
              <a:off x="8587168" y="5108011"/>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endParaRPr lang="en-US" sz="1632" dirty="0">
                <a:solidFill>
                  <a:srgbClr val="FFFFFF"/>
                </a:solidFill>
              </a:endParaRPr>
            </a:p>
          </p:txBody>
        </p:sp>
        <p:sp>
          <p:nvSpPr>
            <p:cNvPr id="17" name="Freeform 44"/>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endParaRPr lang="en-US" sz="1632" dirty="0">
                <a:solidFill>
                  <a:srgbClr val="FFFFFF"/>
                </a:solidFill>
              </a:endParaRPr>
            </a:p>
          </p:txBody>
        </p:sp>
      </p:grpSp>
      <p:sp>
        <p:nvSpPr>
          <p:cNvPr id="21" name="Rectangle 20"/>
          <p:cNvSpPr/>
          <p:nvPr/>
        </p:nvSpPr>
        <p:spPr bwMode="auto">
          <a:xfrm>
            <a:off x="4148810" y="3756759"/>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a:xfrm>
            <a:off x="4579043" y="5134218"/>
            <a:ext cx="1479892" cy="369332"/>
          </a:xfrm>
          <a:prstGeom prst="rect">
            <a:avLst/>
          </a:prstGeom>
        </p:spPr>
        <p:txBody>
          <a:bodyPr wrap="none">
            <a:sp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Cost Effective</a:t>
            </a:r>
            <a:endParaRPr lang="en-US"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8" name="Picture 7" descr="\\MAGNUM\Projects\Microsoft\Cloud Power FY12\Design\ICONS_PNG\Lower_Energy_Costs.png"/>
          <p:cNvPicPr>
            <a:picLocks noChangeAspect="1" noChangeArrowheads="1"/>
          </p:cNvPicPr>
          <p:nvPr/>
        </p:nvPicPr>
        <p:blipFill>
          <a:blip r:embed="rId5" cstate="print">
            <a:lum bright="100000"/>
          </a:blip>
          <a:srcRect/>
          <a:stretch>
            <a:fillRect/>
          </a:stretch>
        </p:blipFill>
        <p:spPr bwMode="auto">
          <a:xfrm>
            <a:off x="4419679" y="3796969"/>
            <a:ext cx="1514938" cy="1514938"/>
          </a:xfrm>
          <a:prstGeom prst="rect">
            <a:avLst/>
          </a:prstGeom>
          <a:noFill/>
        </p:spPr>
      </p:pic>
    </p:spTree>
    <p:extLst>
      <p:ext uri="{BB962C8B-B14F-4D97-AF65-F5344CB8AC3E}">
        <p14:creationId xmlns:p14="http://schemas.microsoft.com/office/powerpoint/2010/main" val="18683858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Definition. What exactly is a PLA?</a:t>
            </a:r>
            <a:endParaRPr lang="en-US" dirty="0"/>
          </a:p>
        </p:txBody>
      </p:sp>
    </p:spTree>
    <p:extLst>
      <p:ext uri="{BB962C8B-B14F-4D97-AF65-F5344CB8AC3E}">
        <p14:creationId xmlns:p14="http://schemas.microsoft.com/office/powerpoint/2010/main" val="339477227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a typeface="Segoe UI" pitchFamily="34" charset="0"/>
                <a:cs typeface="Segoe UI" pitchFamily="34" charset="0"/>
              </a:rPr>
              <a:t>What is a PLA?</a:t>
            </a:r>
            <a:endParaRPr lang="en-US" dirty="0">
              <a:ea typeface="Segoe UI" pitchFamily="34" charset="0"/>
              <a:cs typeface="Segoe UI" pitchFamily="34" charset="0"/>
            </a:endParaRPr>
          </a:p>
        </p:txBody>
      </p:sp>
      <p:grpSp>
        <p:nvGrpSpPr>
          <p:cNvPr id="17" name="Group 16"/>
          <p:cNvGrpSpPr/>
          <p:nvPr/>
        </p:nvGrpSpPr>
        <p:grpSpPr>
          <a:xfrm>
            <a:off x="1887276" y="1747544"/>
            <a:ext cx="1959674" cy="1820480"/>
            <a:chOff x="325574" y="1256235"/>
            <a:chExt cx="1921423" cy="1784946"/>
          </a:xfrm>
        </p:grpSpPr>
        <p:sp>
          <p:nvSpPr>
            <p:cNvPr id="103" name="Rectangle 102"/>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Service Description</a:t>
              </a:r>
            </a:p>
          </p:txBody>
        </p:sp>
        <p:sp>
          <p:nvSpPr>
            <p:cNvPr id="104"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grpSp>
      <p:grpSp>
        <p:nvGrpSpPr>
          <p:cNvPr id="18" name="Group 17"/>
          <p:cNvGrpSpPr/>
          <p:nvPr/>
        </p:nvGrpSpPr>
        <p:grpSpPr>
          <a:xfrm>
            <a:off x="1880757" y="3731698"/>
            <a:ext cx="1959674" cy="1823194"/>
            <a:chOff x="2178779" y="3377658"/>
            <a:chExt cx="1921423" cy="1787607"/>
          </a:xfrm>
        </p:grpSpPr>
        <p:sp>
          <p:nvSpPr>
            <p:cNvPr id="106" name="Rectangle 105"/>
            <p:cNvSpPr/>
            <p:nvPr/>
          </p:nvSpPr>
          <p:spPr>
            <a:xfrm>
              <a:off x="2178779" y="3377658"/>
              <a:ext cx="1921423" cy="1787607"/>
            </a:xfrm>
            <a:prstGeom prst="rect">
              <a:avLst/>
            </a:prstGeom>
            <a:solidFill>
              <a:srgbClr val="8CC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Service Level </a:t>
              </a:r>
              <a:r>
                <a:rPr lang="en-US" sz="1600" dirty="0" smtClean="0">
                  <a:solidFill>
                    <a:srgbClr val="FFFFFF"/>
                  </a:solidFill>
                  <a:latin typeface="Segoe UI Light"/>
                  <a:ea typeface="Segoe UI" pitchFamily="34" charset="0"/>
                  <a:cs typeface="Segoe UI" pitchFamily="34" charset="0"/>
                </a:rPr>
                <a:t>Objective</a:t>
              </a:r>
              <a:endParaRPr lang="en-US" sz="1600" dirty="0">
                <a:solidFill>
                  <a:srgbClr val="FFFFFF"/>
                </a:solidFill>
                <a:latin typeface="Segoe UI Light"/>
                <a:ea typeface="Segoe UI" pitchFamily="34" charset="0"/>
                <a:cs typeface="Segoe UI" pitchFamily="34" charset="0"/>
              </a:endParaRPr>
            </a:p>
          </p:txBody>
        </p:sp>
        <p:grpSp>
          <p:nvGrpSpPr>
            <p:cNvPr id="107" name="Group 106"/>
            <p:cNvGrpSpPr/>
            <p:nvPr/>
          </p:nvGrpSpPr>
          <p:grpSpPr bwMode="black">
            <a:xfrm>
              <a:off x="2589292" y="3803518"/>
              <a:ext cx="995520" cy="691104"/>
              <a:chOff x="10387012" y="4179358"/>
              <a:chExt cx="974726" cy="593725"/>
            </a:xfrm>
            <a:solidFill>
              <a:srgbClr val="FFFFFF"/>
            </a:solidFill>
          </p:grpSpPr>
          <p:sp>
            <p:nvSpPr>
              <p:cNvPr id="108"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sp>
            <p:nvSpPr>
              <p:cNvPr id="109"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sp>
            <p:nvSpPr>
              <p:cNvPr id="110"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sp>
            <p:nvSpPr>
              <p:cNvPr id="111"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sp>
            <p:nvSpPr>
              <p:cNvPr id="112"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grpSp>
      </p:grpSp>
      <p:grpSp>
        <p:nvGrpSpPr>
          <p:cNvPr id="13" name="Group 12"/>
          <p:cNvGrpSpPr/>
          <p:nvPr/>
        </p:nvGrpSpPr>
        <p:grpSpPr>
          <a:xfrm>
            <a:off x="6126328" y="3731698"/>
            <a:ext cx="1959674" cy="1823194"/>
            <a:chOff x="7504337" y="1920599"/>
            <a:chExt cx="1921423" cy="1787607"/>
          </a:xfrm>
        </p:grpSpPr>
        <p:sp>
          <p:nvSpPr>
            <p:cNvPr id="114" name="Rectangle 113"/>
            <p:cNvSpPr/>
            <p:nvPr/>
          </p:nvSpPr>
          <p:spPr>
            <a:xfrm>
              <a:off x="7504337" y="1920599"/>
              <a:ext cx="1921423" cy="1787607"/>
            </a:xfrm>
            <a:prstGeom prst="rect">
              <a:avLst/>
            </a:prstGeom>
            <a:solidFill>
              <a:srgbClr val="FFBE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Operations Guide</a:t>
              </a:r>
            </a:p>
          </p:txBody>
        </p:sp>
        <p:sp>
          <p:nvSpPr>
            <p:cNvPr id="115" name="Freeform 81"/>
            <p:cNvSpPr>
              <a:spLocks/>
            </p:cNvSpPr>
            <p:nvPr/>
          </p:nvSpPr>
          <p:spPr bwMode="black">
            <a:xfrm>
              <a:off x="7937892" y="2221420"/>
              <a:ext cx="967570" cy="1019827"/>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grpSp>
      <p:grpSp>
        <p:nvGrpSpPr>
          <p:cNvPr id="16" name="Group 15"/>
          <p:cNvGrpSpPr/>
          <p:nvPr/>
        </p:nvGrpSpPr>
        <p:grpSpPr>
          <a:xfrm>
            <a:off x="4006803" y="1746187"/>
            <a:ext cx="1959674" cy="1823194"/>
            <a:chOff x="2884447" y="3517114"/>
            <a:chExt cx="1921423" cy="1787607"/>
          </a:xfrm>
        </p:grpSpPr>
        <p:sp>
          <p:nvSpPr>
            <p:cNvPr id="117" name="Rectangle 116"/>
            <p:cNvSpPr/>
            <p:nvPr/>
          </p:nvSpPr>
          <p:spPr>
            <a:xfrm>
              <a:off x="2884447" y="3517114"/>
              <a:ext cx="1921423" cy="1787607"/>
            </a:xfrm>
            <a:prstGeom prst="rect">
              <a:avLst/>
            </a:prstGeom>
            <a:solidFill>
              <a:srgbClr val="000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Ruleset</a:t>
              </a:r>
              <a:endParaRPr lang="en-US" sz="1050" dirty="0">
                <a:solidFill>
                  <a:srgbClr val="FFFFFF"/>
                </a:solidFill>
                <a:latin typeface="Segoe UI Light"/>
                <a:ea typeface="Segoe UI" pitchFamily="34" charset="0"/>
                <a:cs typeface="Segoe UI" pitchFamily="34" charset="0"/>
              </a:endParaRPr>
            </a:p>
          </p:txBody>
        </p:sp>
        <p:sp>
          <p:nvSpPr>
            <p:cNvPr id="118" name="Freeform 79"/>
            <p:cNvSpPr>
              <a:spLocks noEditPoints="1"/>
            </p:cNvSpPr>
            <p:nvPr/>
          </p:nvSpPr>
          <p:spPr bwMode="black">
            <a:xfrm>
              <a:off x="3433180" y="3915834"/>
              <a:ext cx="823957" cy="85039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grpSp>
      <p:grpSp>
        <p:nvGrpSpPr>
          <p:cNvPr id="15" name="Group 14"/>
          <p:cNvGrpSpPr/>
          <p:nvPr/>
        </p:nvGrpSpPr>
        <p:grpSpPr>
          <a:xfrm>
            <a:off x="6126329" y="1744563"/>
            <a:ext cx="1959674" cy="1823194"/>
            <a:chOff x="4017426" y="3687200"/>
            <a:chExt cx="1921423" cy="1787607"/>
          </a:xfrm>
        </p:grpSpPr>
        <p:sp>
          <p:nvSpPr>
            <p:cNvPr id="120" name="Rectangle 119"/>
            <p:cNvSpPr/>
            <p:nvPr/>
          </p:nvSpPr>
          <p:spPr>
            <a:xfrm>
              <a:off x="4017426" y="3687200"/>
              <a:ext cx="1921423" cy="1787607"/>
            </a:xfrm>
            <a:prstGeom prst="rect">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Functional Specification</a:t>
              </a:r>
            </a:p>
          </p:txBody>
        </p:sp>
        <p:grpSp>
          <p:nvGrpSpPr>
            <p:cNvPr id="121" name="Group 120"/>
            <p:cNvGrpSpPr/>
            <p:nvPr/>
          </p:nvGrpSpPr>
          <p:grpSpPr bwMode="black">
            <a:xfrm>
              <a:off x="4466272" y="3936196"/>
              <a:ext cx="1023730" cy="965525"/>
              <a:chOff x="3422650" y="3467100"/>
              <a:chExt cx="533400" cy="549275"/>
            </a:xfrm>
            <a:solidFill>
              <a:srgbClr val="FFFFFF"/>
            </a:solidFill>
          </p:grpSpPr>
          <p:sp>
            <p:nvSpPr>
              <p:cNvPr id="122"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sp>
            <p:nvSpPr>
              <p:cNvPr id="123"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3260" tIns="46630" rIns="93260" bIns="46630" numCol="1" anchor="t" anchorCtr="0" compatLnSpc="1">
                <a:prstTxWarp prst="textNoShape">
                  <a:avLst/>
                </a:prstTxWarp>
              </a:bodyPr>
              <a:lstStyle/>
              <a:p>
                <a:pPr algn="ctr"/>
                <a:endParaRPr lang="en-US" sz="1000" dirty="0">
                  <a:solidFill>
                    <a:srgbClr val="FFFFFF"/>
                  </a:solidFill>
                  <a:latin typeface="Segoe UI Light"/>
                  <a:ea typeface="Segoe UI" pitchFamily="34" charset="0"/>
                  <a:cs typeface="Segoe UI" pitchFamily="34" charset="0"/>
                </a:endParaRPr>
              </a:p>
            </p:txBody>
          </p:sp>
        </p:grpSp>
      </p:grpSp>
      <p:grpSp>
        <p:nvGrpSpPr>
          <p:cNvPr id="12" name="Group 11"/>
          <p:cNvGrpSpPr/>
          <p:nvPr/>
        </p:nvGrpSpPr>
        <p:grpSpPr>
          <a:xfrm>
            <a:off x="8245856" y="1744562"/>
            <a:ext cx="1959674" cy="1823194"/>
            <a:chOff x="8978518" y="1440862"/>
            <a:chExt cx="1921423" cy="1787607"/>
          </a:xfrm>
        </p:grpSpPr>
        <p:sp>
          <p:nvSpPr>
            <p:cNvPr id="125" name="Rectangle 124"/>
            <p:cNvSpPr/>
            <p:nvPr/>
          </p:nvSpPr>
          <p:spPr>
            <a:xfrm>
              <a:off x="8978518" y="1440862"/>
              <a:ext cx="1921423" cy="1787607"/>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Test Plan</a:t>
              </a:r>
            </a:p>
          </p:txBody>
        </p:sp>
        <p:pic>
          <p:nvPicPr>
            <p:cNvPr id="126" name="Picture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96283" y="1779308"/>
              <a:ext cx="1023767" cy="884379"/>
            </a:xfrm>
            <a:prstGeom prst="rect">
              <a:avLst/>
            </a:prstGeom>
          </p:spPr>
        </p:pic>
      </p:grpSp>
      <p:grpSp>
        <p:nvGrpSpPr>
          <p:cNvPr id="14" name="Group 13"/>
          <p:cNvGrpSpPr/>
          <p:nvPr/>
        </p:nvGrpSpPr>
        <p:grpSpPr>
          <a:xfrm>
            <a:off x="4006803" y="3731698"/>
            <a:ext cx="1959674" cy="1823194"/>
            <a:chOff x="3539102" y="4101266"/>
            <a:chExt cx="1921423" cy="1787607"/>
          </a:xfrm>
        </p:grpSpPr>
        <p:sp>
          <p:nvSpPr>
            <p:cNvPr id="124" name="Rectangle 123"/>
            <p:cNvSpPr/>
            <p:nvPr/>
          </p:nvSpPr>
          <p:spPr>
            <a:xfrm>
              <a:off x="3539102" y="4101266"/>
              <a:ext cx="1921423" cy="17876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a:solidFill>
                    <a:srgbClr val="FFFFFF"/>
                  </a:solidFill>
                  <a:latin typeface="Segoe UI Light"/>
                  <a:ea typeface="Segoe UI" pitchFamily="34" charset="0"/>
                  <a:cs typeface="Segoe UI" pitchFamily="34" charset="0"/>
                </a:rPr>
                <a:t>Sizing Calculators</a:t>
              </a:r>
            </a:p>
          </p:txBody>
        </p:sp>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7365" y="4476947"/>
              <a:ext cx="929191" cy="884609"/>
            </a:xfrm>
            <a:prstGeom prst="rect">
              <a:avLst/>
            </a:prstGeom>
          </p:spPr>
        </p:pic>
      </p:grpSp>
    </p:spTree>
    <p:extLst>
      <p:ext uri="{BB962C8B-B14F-4D97-AF65-F5344CB8AC3E}">
        <p14:creationId xmlns:p14="http://schemas.microsoft.com/office/powerpoint/2010/main" val="255472857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the PLA for?</a:t>
            </a:r>
            <a:endParaRPr lang="en-US" dirty="0"/>
          </a:p>
        </p:txBody>
      </p:sp>
      <p:sp>
        <p:nvSpPr>
          <p:cNvPr id="4" name="Rectangle 3"/>
          <p:cNvSpPr/>
          <p:nvPr/>
        </p:nvSpPr>
        <p:spPr bwMode="auto">
          <a:xfrm>
            <a:off x="527876" y="2228353"/>
            <a:ext cx="3703028" cy="2945376"/>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Organizations Up to 300,000* users</a:t>
            </a:r>
          </a:p>
        </p:txBody>
      </p:sp>
      <p:sp>
        <p:nvSpPr>
          <p:cNvPr id="5" name="Rectangle 4"/>
          <p:cNvSpPr/>
          <p:nvPr/>
        </p:nvSpPr>
        <p:spPr bwMode="auto">
          <a:xfrm>
            <a:off x="4424825" y="2228353"/>
            <a:ext cx="3703028" cy="2945376"/>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New Deployments and Upgrades </a:t>
            </a:r>
          </a:p>
        </p:txBody>
      </p:sp>
      <p:sp>
        <p:nvSpPr>
          <p:cNvPr id="6" name="Rectangle 5"/>
          <p:cNvSpPr/>
          <p:nvPr/>
        </p:nvSpPr>
        <p:spPr bwMode="auto">
          <a:xfrm>
            <a:off x="8399492" y="2228353"/>
            <a:ext cx="3703028" cy="2945376"/>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Customers looking for </a:t>
            </a:r>
            <a:r>
              <a:rPr lang="en-US" sz="2040" dirty="0" smtClean="0">
                <a:gradFill>
                  <a:gsLst>
                    <a:gs pos="0">
                      <a:srgbClr val="FFFFFF"/>
                    </a:gs>
                    <a:gs pos="100000">
                      <a:srgbClr val="FFFFFF"/>
                    </a:gs>
                  </a:gsLst>
                  <a:lin ang="5400000" scaled="0"/>
                </a:gradFill>
                <a:ea typeface="Segoe UI" pitchFamily="34" charset="0"/>
                <a:cs typeface="Segoe UI" pitchFamily="34" charset="0"/>
              </a:rPr>
              <a:t>reliability</a:t>
            </a:r>
            <a:r>
              <a:rPr lang="en-US" sz="2040" dirty="0">
                <a:gradFill>
                  <a:gsLst>
                    <a:gs pos="0">
                      <a:srgbClr val="FFFFFF"/>
                    </a:gs>
                    <a:gs pos="100000">
                      <a:srgbClr val="FFFFFF"/>
                    </a:gs>
                  </a:gsLst>
                  <a:lin ang="5400000" scaled="0"/>
                </a:gradFill>
                <a:ea typeface="Segoe UI" pitchFamily="34" charset="0"/>
                <a:cs typeface="Segoe UI" pitchFamily="34" charset="0"/>
              </a:rPr>
              <a:t>, stability and </a:t>
            </a:r>
            <a:r>
              <a:rPr lang="en-US" sz="2040" dirty="0" smtClean="0">
                <a:gradFill>
                  <a:gsLst>
                    <a:gs pos="0">
                      <a:srgbClr val="FFFFFF"/>
                    </a:gs>
                    <a:gs pos="100000">
                      <a:srgbClr val="FFFFFF"/>
                    </a:gs>
                  </a:gsLst>
                  <a:lin ang="5400000" scaled="0"/>
                </a:gradFill>
                <a:ea typeface="Segoe UI" pitchFamily="34" charset="0"/>
                <a:cs typeface="Segoe UI" pitchFamily="34" charset="0"/>
              </a:rPr>
              <a:t>supportability</a:t>
            </a: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6859902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405078" y="1905714"/>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b"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S</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ocial</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What does the SharePoint PLA enable?</a:t>
            </a:r>
            <a:endParaRPr lang="en-US" dirty="0"/>
          </a:p>
        </p:txBody>
      </p:sp>
      <p:sp>
        <p:nvSpPr>
          <p:cNvPr id="3" name="Rectangle 2"/>
          <p:cNvSpPr/>
          <p:nvPr/>
        </p:nvSpPr>
        <p:spPr bwMode="auto">
          <a:xfrm>
            <a:off x="7208837" y="3802062"/>
            <a:ext cx="2254295" cy="1780407"/>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b" anchorCtr="0" compatLnSpc="1">
            <a:prstTxWarp prst="textNoShape">
              <a:avLst/>
            </a:prstTxWarp>
          </a:bodyPr>
          <a:lstStyle/>
          <a:p>
            <a:pPr algn="ctr" defTabSz="932290" fontAlgn="base">
              <a:spcBef>
                <a:spcPct val="0"/>
              </a:spcBef>
              <a:spcAft>
                <a:spcPct val="0"/>
              </a:spcAft>
            </a:pPr>
            <a:r>
              <a:rPr lang="en-US" sz="4000" b="1" dirty="0" smtClean="0">
                <a:solidFill>
                  <a:srgbClr val="012654">
                    <a:lumMod val="75000"/>
                    <a:lumOff val="25000"/>
                  </a:srgbClr>
                </a:solidFill>
                <a:ea typeface="Segoe UI" pitchFamily="34" charset="0"/>
                <a:cs typeface="Segoe UI" pitchFamily="34" charset="0"/>
              </a:rPr>
              <a:t>…</a:t>
            </a:r>
            <a:endParaRPr lang="en-US" sz="2448" b="1" dirty="0">
              <a:solidFill>
                <a:srgbClr val="012654">
                  <a:lumMod val="75000"/>
                  <a:lumOff val="25000"/>
                </a:srgbClr>
              </a:solidFill>
              <a:ea typeface="Segoe UI" pitchFamily="34" charset="0"/>
              <a:cs typeface="Segoe UI" pitchFamily="34" charset="0"/>
            </a:endParaRPr>
          </a:p>
        </p:txBody>
      </p:sp>
      <p:sp>
        <p:nvSpPr>
          <p:cNvPr id="9" name="Rectangle 8"/>
          <p:cNvSpPr/>
          <p:nvPr/>
        </p:nvSpPr>
        <p:spPr bwMode="auto">
          <a:xfrm>
            <a:off x="4804763" y="1905714"/>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b" anchorCtr="0" compatLnSpc="1">
            <a:prstTxWarp prst="textNoShape">
              <a:avLst/>
            </a:prstTxWarp>
          </a:bodyPr>
          <a:lstStyle/>
          <a:p>
            <a:pPr algn="ctr" defTabSz="932290" fontAlgn="base">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Search</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8" name="Rectangle 17"/>
          <p:cNvSpPr/>
          <p:nvPr/>
        </p:nvSpPr>
        <p:spPr bwMode="auto">
          <a:xfrm>
            <a:off x="4804763" y="3802062"/>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b" anchorCtr="0" compatLnSpc="1">
            <a:prstTxWarp prst="textNoShape">
              <a:avLst/>
            </a:prstTxWarp>
          </a:bodyPr>
          <a:lstStyle/>
          <a:p>
            <a:pPr algn="ctr" defTabSz="932290" fontAlgn="base">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Publishing</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auto">
          <a:xfrm>
            <a:off x="7204448" y="1905714"/>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b" anchorCtr="0" compatLnSpc="1">
            <a:prstTxWarp prst="textNoShape">
              <a:avLst/>
            </a:prstTxWarp>
          </a:bodyPr>
          <a:lstStyle/>
          <a:p>
            <a:pPr algn="ctr" defTabSz="932290" fontAlgn="base">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Apps</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28" name="Picture 8" descr="\\MAGNUM\Projects\Microsoft\Cloud Power FY12\Design\Icons\PNGs\Cross Platform.png"/>
          <p:cNvPicPr>
            <a:picLocks noChangeAspect="1" noChangeArrowheads="1"/>
          </p:cNvPicPr>
          <p:nvPr/>
        </p:nvPicPr>
        <p:blipFill>
          <a:blip r:embed="rId2" cstate="print">
            <a:lum bright="100000"/>
          </a:blip>
          <a:stretch>
            <a:fillRect/>
          </a:stretch>
        </p:blipFill>
        <p:spPr bwMode="auto">
          <a:xfrm>
            <a:off x="5126948" y="3868930"/>
            <a:ext cx="1537747" cy="1537747"/>
          </a:xfrm>
          <a:prstGeom prst="rect">
            <a:avLst/>
          </a:prstGeom>
          <a:noFill/>
        </p:spPr>
      </p:pic>
      <p:sp>
        <p:nvSpPr>
          <p:cNvPr id="13" name="Rectangle 12"/>
          <p:cNvSpPr/>
          <p:nvPr/>
        </p:nvSpPr>
        <p:spPr bwMode="auto">
          <a:xfrm>
            <a:off x="2400689" y="3801197"/>
            <a:ext cx="2254295" cy="1781272"/>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6784" tIns="58288" rIns="86784" bIns="58288" numCol="1" rtlCol="0" anchor="b" anchorCtr="0" compatLnSpc="1">
            <a:prstTxWarp prst="textNoShape">
              <a:avLst/>
            </a:prstTxWarp>
          </a:bodyPr>
          <a:lstStyle/>
          <a:p>
            <a:pPr algn="ctr" defTabSz="932290" fontAlgn="base">
              <a:spcBef>
                <a:spcPct val="0"/>
              </a:spcBef>
              <a:spcAft>
                <a:spcPct val="0"/>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Collaboration</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30" name="Picture 6" descr="\\MAGNUM\Projects\Microsoft\Cloud Power FY12\Design\ICONS_PNG\Professionals.png"/>
          <p:cNvPicPr>
            <a:picLocks noChangeAspect="1" noChangeArrowheads="1"/>
          </p:cNvPicPr>
          <p:nvPr/>
        </p:nvPicPr>
        <p:blipFill>
          <a:blip r:embed="rId3" cstate="print">
            <a:biLevel thresh="25000"/>
          </a:blip>
          <a:srcRect/>
          <a:stretch>
            <a:fillRect/>
          </a:stretch>
        </p:blipFill>
        <p:spPr bwMode="auto">
          <a:xfrm>
            <a:off x="2985861" y="4110628"/>
            <a:ext cx="1045137" cy="1045137"/>
          </a:xfrm>
          <a:prstGeom prst="rect">
            <a:avLst/>
          </a:prstGeom>
          <a:noFill/>
        </p:spPr>
      </p:pic>
      <p:pic>
        <p:nvPicPr>
          <p:cNvPr id="21"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59462" y="1999335"/>
            <a:ext cx="1505233" cy="150523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5864" y="2205011"/>
            <a:ext cx="1005840" cy="100584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2405" y="4312652"/>
            <a:ext cx="2118379" cy="641088"/>
          </a:xfrm>
          <a:prstGeom prst="rect">
            <a:avLst/>
          </a:prstGeom>
        </p:spPr>
      </p:pic>
      <p:pic>
        <p:nvPicPr>
          <p:cNvPr id="25" name="Picture 24"/>
          <p:cNvPicPr>
            <a:picLocks noChangeAspect="1"/>
          </p:cNvPicPr>
          <p:nvPr/>
        </p:nvPicPr>
        <p:blipFill rotWithShape="1">
          <a:blip r:embed="rId7">
            <a:extLst>
              <a:ext uri="{28A0092B-C50C-407E-A947-70E740481C1C}">
                <a14:useLocalDpi xmlns:a14="http://schemas.microsoft.com/office/drawing/2010/main" val="0"/>
              </a:ext>
            </a:extLst>
          </a:blip>
          <a:srcRect l="15363" t="21996" r="15756" b="23257"/>
          <a:stretch/>
        </p:blipFill>
        <p:spPr>
          <a:xfrm>
            <a:off x="2985861" y="2260146"/>
            <a:ext cx="1162833" cy="924224"/>
          </a:xfrm>
          <a:prstGeom prst="rect">
            <a:avLst/>
          </a:prstGeom>
        </p:spPr>
      </p:pic>
    </p:spTree>
    <p:extLst>
      <p:ext uri="{BB962C8B-B14F-4D97-AF65-F5344CB8AC3E}">
        <p14:creationId xmlns:p14="http://schemas.microsoft.com/office/powerpoint/2010/main" val="391088140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 Description and Objectives</a:t>
            </a:r>
            <a:endParaRPr lang="en-US" dirty="0"/>
          </a:p>
        </p:txBody>
      </p:sp>
      <p:grpSp>
        <p:nvGrpSpPr>
          <p:cNvPr id="3" name="Group 2"/>
          <p:cNvGrpSpPr/>
          <p:nvPr/>
        </p:nvGrpSpPr>
        <p:grpSpPr>
          <a:xfrm>
            <a:off x="10291809" y="373041"/>
            <a:ext cx="1959674" cy="1820480"/>
            <a:chOff x="325574" y="1256235"/>
            <a:chExt cx="1921423" cy="1784946"/>
          </a:xfrm>
        </p:grpSpPr>
        <p:sp>
          <p:nvSpPr>
            <p:cNvPr id="4" name="Rectangle 3"/>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5"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grpSp>
        <p:nvGrpSpPr>
          <p:cNvPr id="6" name="Group 5"/>
          <p:cNvGrpSpPr/>
          <p:nvPr/>
        </p:nvGrpSpPr>
        <p:grpSpPr>
          <a:xfrm>
            <a:off x="10285289" y="2357195"/>
            <a:ext cx="1959674" cy="1823194"/>
            <a:chOff x="2178779" y="3377658"/>
            <a:chExt cx="1921423" cy="1787607"/>
          </a:xfrm>
        </p:grpSpPr>
        <p:sp>
          <p:nvSpPr>
            <p:cNvPr id="7" name="Rectangle 6"/>
            <p:cNvSpPr/>
            <p:nvPr/>
          </p:nvSpPr>
          <p:spPr>
            <a:xfrm>
              <a:off x="2178779" y="3377658"/>
              <a:ext cx="1921423" cy="1787607"/>
            </a:xfrm>
            <a:prstGeom prst="rect">
              <a:avLst/>
            </a:prstGeom>
            <a:solidFill>
              <a:srgbClr val="8CC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Level </a:t>
              </a:r>
              <a:r>
                <a:rPr lang="en-US" sz="1600" dirty="0" smtClean="0">
                  <a:solidFill>
                    <a:srgbClr val="FFFFFF"/>
                  </a:solidFill>
                  <a:latin typeface="Segoe UI Light"/>
                  <a:ea typeface="Segoe UI" pitchFamily="34" charset="0"/>
                  <a:cs typeface="Segoe UI" pitchFamily="34" charset="0"/>
                </a:rPr>
                <a:t>Objectives</a:t>
              </a:r>
              <a:endParaRPr lang="en-US" sz="1600" dirty="0">
                <a:solidFill>
                  <a:srgbClr val="FFFFFF"/>
                </a:solidFill>
                <a:latin typeface="Segoe UI Light"/>
                <a:ea typeface="Segoe UI" pitchFamily="34" charset="0"/>
                <a:cs typeface="Segoe UI" pitchFamily="34" charset="0"/>
              </a:endParaRPr>
            </a:p>
          </p:txBody>
        </p:sp>
        <p:grpSp>
          <p:nvGrpSpPr>
            <p:cNvPr id="8" name="Group 7"/>
            <p:cNvGrpSpPr/>
            <p:nvPr/>
          </p:nvGrpSpPr>
          <p:grpSpPr bwMode="black">
            <a:xfrm>
              <a:off x="2589292" y="3803518"/>
              <a:ext cx="995520" cy="691104"/>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0"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1"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2"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3"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grpSp>
      <p:sp>
        <p:nvSpPr>
          <p:cNvPr id="14" name="Text Placeholder 4"/>
          <p:cNvSpPr txBox="1">
            <a:spLocks/>
          </p:cNvSpPr>
          <p:nvPr/>
        </p:nvSpPr>
        <p:spPr>
          <a:xfrm>
            <a:off x="274638" y="1363661"/>
            <a:ext cx="9947814" cy="5334001"/>
          </a:xfrm>
          <a:prstGeom prst="rect">
            <a:avLst/>
          </a:prstGeom>
        </p:spPr>
        <p:txBody>
          <a:bodyPr>
            <a:normAutofit fontScale="925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900" dirty="0" smtClean="0">
                <a:solidFill>
                  <a:srgbClr val="FFFFFF"/>
                </a:solidFill>
              </a:rPr>
              <a:t>Provide a clear foundation for SharePoint 2013 capabilities</a:t>
            </a:r>
          </a:p>
          <a:p>
            <a:pPr marL="241300" lvl="1" indent="0">
              <a:buFont typeface="Arial" pitchFamily="34" charset="0"/>
              <a:buNone/>
            </a:pPr>
            <a:r>
              <a:rPr lang="en-US" dirty="0" smtClean="0">
                <a:solidFill>
                  <a:srgbClr val="FFFFFF"/>
                </a:solidFill>
              </a:rPr>
              <a:t>Search, user profiles, information architecture, taxonomy foundation</a:t>
            </a:r>
          </a:p>
          <a:p>
            <a:pPr marL="241300" lvl="1"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Provide essential social and collaboration fabric</a:t>
            </a:r>
          </a:p>
          <a:p>
            <a:pPr marL="241300" lvl="1" indent="0">
              <a:buFont typeface="Arial" pitchFamily="34" charset="0"/>
              <a:buNone/>
            </a:pPr>
            <a:r>
              <a:rPr lang="en-US" dirty="0" smtClean="0">
                <a:solidFill>
                  <a:srgbClr val="FFFFFF"/>
                </a:solidFill>
              </a:rPr>
              <a:t>Team collaboration, social computing, communities and newsfeed</a:t>
            </a:r>
          </a:p>
          <a:p>
            <a:pPr marL="241300" lvl="1" indent="0">
              <a:buFont typeface="Arial" pitchFamily="34" charset="0"/>
              <a:buNone/>
            </a:pPr>
            <a:endParaRPr lang="en-US" dirty="0" smtClean="0">
              <a:solidFill>
                <a:srgbClr val="FFFFFF"/>
              </a:solidFill>
            </a:endParaRPr>
          </a:p>
          <a:p>
            <a:pPr marL="0" indent="0">
              <a:buFont typeface="Arial" pitchFamily="34" charset="0"/>
              <a:buNone/>
            </a:pPr>
            <a:r>
              <a:rPr lang="en-US" sz="3900" dirty="0" smtClean="0">
                <a:gradFill>
                  <a:gsLst>
                    <a:gs pos="1250">
                      <a:srgbClr val="FFFFFF"/>
                    </a:gs>
                    <a:gs pos="100000">
                      <a:srgbClr val="FFFFFF"/>
                    </a:gs>
                  </a:gsLst>
                  <a:lin ang="5400000" scaled="0"/>
                </a:gradFill>
              </a:rPr>
              <a:t>Provide sites and content management</a:t>
            </a:r>
          </a:p>
          <a:p>
            <a:pPr marL="241300" lvl="1" indent="0">
              <a:buFont typeface="Arial" pitchFamily="34" charset="0"/>
              <a:buNone/>
            </a:pPr>
            <a:r>
              <a:rPr lang="en-US" dirty="0" smtClean="0">
                <a:gradFill>
                  <a:gsLst>
                    <a:gs pos="1250">
                      <a:srgbClr val="FFFFFF"/>
                    </a:gs>
                    <a:gs pos="100000">
                      <a:srgbClr val="FFFFFF"/>
                    </a:gs>
                  </a:gsLst>
                  <a:lin ang="5400000" scaled="0"/>
                </a:gradFill>
              </a:rPr>
              <a:t>Web content authoring for intranets, extranets</a:t>
            </a:r>
          </a:p>
          <a:p>
            <a:pPr marL="241300" lvl="1" indent="0">
              <a:buFont typeface="Arial" pitchFamily="34" charset="0"/>
              <a:buNone/>
            </a:pPr>
            <a:r>
              <a:rPr lang="en-US" dirty="0" smtClean="0">
                <a:gradFill>
                  <a:gsLst>
                    <a:gs pos="1250">
                      <a:srgbClr val="FFFFFF"/>
                    </a:gs>
                    <a:gs pos="100000">
                      <a:srgbClr val="FFFFFF"/>
                    </a:gs>
                  </a:gsLst>
                  <a:lin ang="5400000" scaled="0"/>
                </a:gradFill>
              </a:rPr>
              <a:t>Content authoring, workflows, approvals, publishing</a:t>
            </a:r>
          </a:p>
          <a:p>
            <a:pPr marL="241300" lvl="1" indent="0">
              <a:buFont typeface="Arial" pitchFamily="34" charset="0"/>
              <a:buNone/>
            </a:pPr>
            <a:endParaRPr lang="en-US" dirty="0" smtClean="0">
              <a:gradFill>
                <a:gsLst>
                  <a:gs pos="1250">
                    <a:srgbClr val="FFFFFF"/>
                  </a:gs>
                  <a:gs pos="100000">
                    <a:srgbClr val="FFFFFF"/>
                  </a:gs>
                </a:gsLst>
                <a:lin ang="5400000" scaled="0"/>
              </a:gradFill>
            </a:endParaRPr>
          </a:p>
          <a:p>
            <a:pPr marL="0" indent="0">
              <a:buFont typeface="Arial" pitchFamily="34" charset="0"/>
              <a:buNone/>
            </a:pPr>
            <a:r>
              <a:rPr lang="en-US" sz="3900" dirty="0" smtClean="0">
                <a:gradFill>
                  <a:gsLst>
                    <a:gs pos="1250">
                      <a:srgbClr val="FFFFFF"/>
                    </a:gs>
                    <a:gs pos="100000">
                      <a:srgbClr val="FFFFFF"/>
                    </a:gs>
                  </a:gsLst>
                  <a:lin ang="5400000" scaled="0"/>
                </a:gradFill>
              </a:rPr>
              <a:t>Design for scale within a consistent architecture</a:t>
            </a:r>
          </a:p>
          <a:p>
            <a:pPr marL="241300" lvl="1" indent="0">
              <a:buFont typeface="Arial" pitchFamily="34" charset="0"/>
              <a:buNone/>
            </a:pPr>
            <a:r>
              <a:rPr lang="en-US" dirty="0" smtClean="0">
                <a:gradFill>
                  <a:gsLst>
                    <a:gs pos="1250">
                      <a:srgbClr val="FFFFFF"/>
                    </a:gs>
                    <a:gs pos="100000">
                      <a:srgbClr val="FFFFFF"/>
                    </a:gs>
                  </a:gsLst>
                  <a:lin ang="5400000" scaled="0"/>
                </a:gradFill>
              </a:rPr>
              <a:t>Scale by server roles within the farm based on prescriptive monitoring</a:t>
            </a:r>
          </a:p>
          <a:p>
            <a:pPr marL="241300" lvl="1" indent="0">
              <a:buFont typeface="Arial" pitchFamily="34" charset="0"/>
              <a:buNone/>
            </a:pPr>
            <a:r>
              <a:rPr lang="en-US" dirty="0" smtClean="0">
                <a:gradFill>
                  <a:gsLst>
                    <a:gs pos="1250">
                      <a:srgbClr val="FFFFFF"/>
                    </a:gs>
                    <a:gs pos="100000">
                      <a:srgbClr val="FFFFFF"/>
                    </a:gs>
                  </a:gsLst>
                  <a:lin ang="5400000" scaled="0"/>
                </a:gradFill>
              </a:rPr>
              <a:t>Flexibility based on PLA implementation utilization</a:t>
            </a:r>
          </a:p>
          <a:p>
            <a:pPr marL="241300" lvl="1"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37498823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Content</a:t>
            </a:r>
          </a:p>
          <a:p>
            <a:pPr lvl="1"/>
            <a:r>
              <a:rPr lang="en-US" dirty="0" smtClean="0"/>
              <a:t>Hosting</a:t>
            </a:r>
            <a:r>
              <a:rPr lang="en-US" dirty="0"/>
              <a:t>, presentation, collaboration of </a:t>
            </a:r>
            <a:r>
              <a:rPr lang="en-US" dirty="0" smtClean="0"/>
              <a:t>content</a:t>
            </a:r>
          </a:p>
          <a:p>
            <a:pPr lvl="1"/>
            <a:endParaRPr lang="en-US" dirty="0" smtClean="0"/>
          </a:p>
          <a:p>
            <a:r>
              <a:rPr lang="en-US" dirty="0" smtClean="0"/>
              <a:t>Collaboration</a:t>
            </a:r>
          </a:p>
          <a:p>
            <a:pPr lvl="1"/>
            <a:r>
              <a:rPr lang="en-US" dirty="0" smtClean="0"/>
              <a:t>Team sites for document library storage, versioning, metadata configuration, workflows</a:t>
            </a:r>
          </a:p>
          <a:p>
            <a:pPr lvl="1"/>
            <a:endParaRPr lang="en-US" dirty="0" smtClean="0"/>
          </a:p>
          <a:p>
            <a:r>
              <a:rPr lang="en-US" dirty="0" smtClean="0"/>
              <a:t>eDiscovery</a:t>
            </a:r>
          </a:p>
          <a:p>
            <a:pPr lvl="1"/>
            <a:r>
              <a:rPr lang="en-US" dirty="0" smtClean="0"/>
              <a:t>Content lifecycle, in-place holds, multi-stage disposition workflows</a:t>
            </a:r>
          </a:p>
          <a:p>
            <a:pPr lvl="1"/>
            <a:endParaRPr lang="en-US" dirty="0" smtClean="0"/>
          </a:p>
          <a:p>
            <a:r>
              <a:rPr lang="en-US" dirty="0" smtClean="0"/>
              <a:t>Office Web Applications</a:t>
            </a:r>
            <a:endParaRPr lang="en-US" dirty="0"/>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72471726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Web Content Management (Publishing)</a:t>
            </a:r>
          </a:p>
          <a:p>
            <a:pPr lvl="1"/>
            <a:r>
              <a:rPr lang="en-US" dirty="0" smtClean="0"/>
              <a:t>Single farm content authoring and publishing</a:t>
            </a:r>
          </a:p>
          <a:p>
            <a:pPr lvl="1"/>
            <a:r>
              <a:rPr lang="en-US" dirty="0" smtClean="0"/>
              <a:t>Metadata-driven navigation</a:t>
            </a:r>
          </a:p>
          <a:p>
            <a:pPr lvl="1"/>
            <a:r>
              <a:rPr lang="en-US" dirty="0" smtClean="0"/>
              <a:t>Search supporting dynamic content (content by search web parts), custom query rules</a:t>
            </a:r>
          </a:p>
          <a:p>
            <a:pPr lvl="1"/>
            <a:r>
              <a:rPr lang="en-US" dirty="0" smtClean="0"/>
              <a:t>Mobile device channels, product catalogs, analytics, SEO</a:t>
            </a:r>
          </a:p>
          <a:p>
            <a:pPr lvl="1"/>
            <a:endParaRPr lang="en-US" dirty="0" smtClean="0"/>
          </a:p>
          <a:p>
            <a:r>
              <a:rPr lang="en-US" dirty="0" smtClean="0"/>
              <a:t>Rich internet content</a:t>
            </a:r>
          </a:p>
          <a:p>
            <a:pPr lvl="1"/>
            <a:r>
              <a:rPr lang="en-US" dirty="0" smtClean="0"/>
              <a:t>Video search, customized page layouts, master pages, CSS </a:t>
            </a:r>
          </a:p>
          <a:p>
            <a:pPr lvl="1"/>
            <a:endParaRPr lang="en-US" dirty="0" smtClean="0"/>
          </a:p>
          <a:p>
            <a:r>
              <a:rPr lang="en-US" dirty="0" smtClean="0"/>
              <a:t>Other publishing capabilities</a:t>
            </a:r>
          </a:p>
          <a:p>
            <a:pPr lvl="1"/>
            <a:r>
              <a:rPr lang="en-US" dirty="0" smtClean="0"/>
              <a:t>Translation services, site mailboxes</a:t>
            </a:r>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18802672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SharePoint 2013 Product Line Architecture and </a:t>
            </a:r>
            <a:r>
              <a:rPr lang="en-US" sz="4400" dirty="0" smtClean="0"/>
              <a:t>Strategy - </a:t>
            </a:r>
            <a:r>
              <a:rPr lang="en-US" dirty="0" smtClean="0"/>
              <a:t>SPC007</a:t>
            </a:r>
            <a:r>
              <a:rPr lang="en-US" dirty="0"/>
              <a:t/>
            </a:r>
            <a:br>
              <a:rPr lang="en-US" dirty="0"/>
            </a:br>
            <a:endParaRPr lang="en-US" dirty="0"/>
          </a:p>
        </p:txBody>
      </p:sp>
      <p:sp>
        <p:nvSpPr>
          <p:cNvPr id="5" name="Text Placeholder 4"/>
          <p:cNvSpPr>
            <a:spLocks noGrp="1"/>
          </p:cNvSpPr>
          <p:nvPr>
            <p:ph type="body" sz="quarter" idx="12"/>
          </p:nvPr>
        </p:nvSpPr>
        <p:spPr>
          <a:xfrm>
            <a:off x="4846955" y="5478462"/>
            <a:ext cx="7315201" cy="1372151"/>
          </a:xfrm>
        </p:spPr>
        <p:txBody>
          <a:bodyPr/>
          <a:lstStyle/>
          <a:p>
            <a:endParaRPr lang="en-US" dirty="0" smtClean="0"/>
          </a:p>
          <a:p>
            <a:r>
              <a:rPr lang="en-US" dirty="0" smtClean="0"/>
              <a:t>Eric Charran, Tom Wisnowski, Aaron Isom</a:t>
            </a:r>
          </a:p>
        </p:txBody>
      </p:sp>
    </p:spTree>
    <p:extLst>
      <p:ext uri="{BB962C8B-B14F-4D97-AF65-F5344CB8AC3E}">
        <p14:creationId xmlns:p14="http://schemas.microsoft.com/office/powerpoint/2010/main" val="40657934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7" y="1212851"/>
            <a:ext cx="11889565" cy="5637212"/>
          </a:xfrm>
        </p:spPr>
        <p:txBody>
          <a:bodyPr>
            <a:normAutofit lnSpcReduction="10000"/>
          </a:bodyPr>
          <a:lstStyle/>
          <a:p>
            <a:r>
              <a:rPr lang="en-US" dirty="0" smtClean="0"/>
              <a:t>Social</a:t>
            </a:r>
          </a:p>
          <a:p>
            <a:pPr lvl="1"/>
            <a:r>
              <a:rPr lang="en-US" dirty="0" smtClean="0"/>
              <a:t>Personal sites, newsfeed functionality</a:t>
            </a:r>
          </a:p>
          <a:p>
            <a:pPr lvl="1"/>
            <a:r>
              <a:rPr lang="en-US" dirty="0" smtClean="0"/>
              <a:t>Document storage and personal collaboration, SkyDrive Pro</a:t>
            </a:r>
          </a:p>
          <a:p>
            <a:pPr lvl="1"/>
            <a:r>
              <a:rPr lang="en-US" dirty="0" smtClean="0"/>
              <a:t>Task integration</a:t>
            </a:r>
          </a:p>
          <a:p>
            <a:pPr lvl="1"/>
            <a:endParaRPr lang="en-US" dirty="0" smtClean="0"/>
          </a:p>
          <a:p>
            <a:r>
              <a:rPr lang="en-US" dirty="0" smtClean="0"/>
              <a:t>User Profile</a:t>
            </a:r>
          </a:p>
          <a:p>
            <a:pPr lvl="1"/>
            <a:r>
              <a:rPr lang="en-US" dirty="0" smtClean="0"/>
              <a:t>User profile sync with Active directory</a:t>
            </a:r>
          </a:p>
          <a:p>
            <a:pPr lvl="1"/>
            <a:r>
              <a:rPr lang="en-US" dirty="0" smtClean="0"/>
              <a:t>Profile completion</a:t>
            </a:r>
          </a:p>
          <a:p>
            <a:pPr lvl="1"/>
            <a:endParaRPr lang="en-US" dirty="0" smtClean="0"/>
          </a:p>
          <a:p>
            <a:r>
              <a:rPr lang="en-US" dirty="0" smtClean="0"/>
              <a:t>Newsfeed</a:t>
            </a:r>
          </a:p>
          <a:p>
            <a:pPr lvl="1"/>
            <a:r>
              <a:rPr lang="en-US" dirty="0" smtClean="0"/>
              <a:t>Microblogging, photos, rating, hashtags, community and other activity</a:t>
            </a:r>
          </a:p>
          <a:p>
            <a:pPr lvl="1"/>
            <a:endParaRPr lang="en-US" dirty="0" smtClean="0"/>
          </a:p>
          <a:p>
            <a:r>
              <a:rPr lang="en-US" dirty="0" smtClean="0"/>
              <a:t>Communities</a:t>
            </a:r>
          </a:p>
          <a:p>
            <a:pPr lvl="1"/>
            <a:r>
              <a:rPr lang="en-US" dirty="0" smtClean="0"/>
              <a:t>Discussion, badges, rating, statistics</a:t>
            </a:r>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326395967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3785652"/>
          </a:xfrm>
        </p:spPr>
        <p:txBody>
          <a:bodyPr/>
          <a:lstStyle/>
          <a:p>
            <a:r>
              <a:rPr lang="en-US" dirty="0" smtClean="0"/>
              <a:t>Search</a:t>
            </a:r>
          </a:p>
          <a:p>
            <a:pPr lvl="1"/>
            <a:r>
              <a:rPr lang="en-US" dirty="0" smtClean="0"/>
              <a:t>Search center</a:t>
            </a:r>
          </a:p>
          <a:p>
            <a:pPr lvl="1"/>
            <a:endParaRPr lang="en-US" dirty="0" smtClean="0"/>
          </a:p>
          <a:p>
            <a:r>
              <a:rPr lang="en-US" dirty="0" smtClean="0"/>
              <a:t>Content Sources</a:t>
            </a:r>
          </a:p>
          <a:p>
            <a:pPr lvl="1"/>
            <a:r>
              <a:rPr lang="en-US" dirty="0" smtClean="0"/>
              <a:t>Multiple content sources, remote, federated or hybrid searches</a:t>
            </a:r>
          </a:p>
          <a:p>
            <a:pPr lvl="1"/>
            <a:endParaRPr lang="en-US" dirty="0" smtClean="0"/>
          </a:p>
          <a:p>
            <a:r>
              <a:rPr lang="en-US" dirty="0" smtClean="0"/>
              <a:t>Search Configuration</a:t>
            </a:r>
          </a:p>
          <a:p>
            <a:pPr lvl="1"/>
            <a:r>
              <a:rPr lang="en-US" dirty="0" smtClean="0"/>
              <a:t>Indexing frequency, crawl types and rules, query rules, graphical refiners</a:t>
            </a:r>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43369652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3785652"/>
          </a:xfrm>
        </p:spPr>
        <p:txBody>
          <a:bodyPr/>
          <a:lstStyle/>
          <a:p>
            <a:r>
              <a:rPr lang="en-US" dirty="0" smtClean="0"/>
              <a:t>Foundation</a:t>
            </a:r>
          </a:p>
          <a:p>
            <a:pPr lvl="1"/>
            <a:r>
              <a:rPr lang="en-US" dirty="0" smtClean="0"/>
              <a:t>Active directory synchronization</a:t>
            </a:r>
          </a:p>
          <a:p>
            <a:pPr lvl="1"/>
            <a:r>
              <a:rPr lang="en-US" dirty="0" smtClean="0"/>
              <a:t>Host named site collections</a:t>
            </a:r>
          </a:p>
          <a:p>
            <a:pPr lvl="1"/>
            <a:r>
              <a:rPr lang="en-US" dirty="0" smtClean="0"/>
              <a:t>SSL</a:t>
            </a:r>
          </a:p>
          <a:p>
            <a:pPr lvl="1"/>
            <a:r>
              <a:rPr lang="en-US" dirty="0" smtClean="0"/>
              <a:t>Windows claims </a:t>
            </a:r>
            <a:r>
              <a:rPr lang="en-US" dirty="0" err="1" smtClean="0"/>
              <a:t>AuthN</a:t>
            </a:r>
            <a:endParaRPr lang="en-US" dirty="0" smtClean="0"/>
          </a:p>
          <a:p>
            <a:pPr lvl="1"/>
            <a:endParaRPr lang="en-US" dirty="0" smtClean="0"/>
          </a:p>
          <a:p>
            <a:r>
              <a:rPr lang="en-US" dirty="0" smtClean="0"/>
              <a:t>Application customization</a:t>
            </a:r>
          </a:p>
          <a:p>
            <a:pPr lvl="1"/>
            <a:r>
              <a:rPr lang="en-US" dirty="0" smtClean="0"/>
              <a:t>SharePoint-hosted, Azure-hosted, provider-hosted</a:t>
            </a:r>
          </a:p>
          <a:p>
            <a:pPr lvl="1"/>
            <a:r>
              <a:rPr lang="en-US" dirty="0" smtClean="0"/>
              <a:t>Application catalog, BCS and SPD customizations</a:t>
            </a:r>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196959558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PLA Considerations</a:t>
            </a:r>
          </a:p>
          <a:p>
            <a:pPr lvl="1"/>
            <a:r>
              <a:rPr lang="en-US" dirty="0" smtClean="0"/>
              <a:t>Claims Authentication</a:t>
            </a:r>
          </a:p>
          <a:p>
            <a:pPr lvl="1"/>
            <a:r>
              <a:rPr lang="en-US" dirty="0" smtClean="0"/>
              <a:t>Testing for hosted applications</a:t>
            </a:r>
          </a:p>
          <a:p>
            <a:pPr lvl="1"/>
            <a:r>
              <a:rPr lang="en-US" dirty="0" smtClean="0"/>
              <a:t>Search indexing content processing or relevancy tuning</a:t>
            </a:r>
          </a:p>
          <a:p>
            <a:pPr lvl="1"/>
            <a:r>
              <a:rPr lang="en-US" dirty="0" smtClean="0"/>
              <a:t>Windows claims </a:t>
            </a:r>
            <a:r>
              <a:rPr lang="en-US" dirty="0" err="1" smtClean="0"/>
              <a:t>AuthN</a:t>
            </a:r>
            <a:endParaRPr lang="en-US" dirty="0" smtClean="0"/>
          </a:p>
          <a:p>
            <a:pPr lvl="1"/>
            <a:r>
              <a:rPr lang="en-US" dirty="0" smtClean="0"/>
              <a:t>Cross geographical social/personal site implementation</a:t>
            </a:r>
          </a:p>
          <a:p>
            <a:pPr lvl="1"/>
            <a:r>
              <a:rPr lang="en-US" dirty="0" smtClean="0"/>
              <a:t>Public internet sites</a:t>
            </a:r>
          </a:p>
        </p:txBody>
      </p:sp>
      <p:grpSp>
        <p:nvGrpSpPr>
          <p:cNvPr id="4" name="Group 3"/>
          <p:cNvGrpSpPr/>
          <p:nvPr/>
        </p:nvGrpSpPr>
        <p:grpSpPr>
          <a:xfrm>
            <a:off x="10291809" y="373041"/>
            <a:ext cx="1959674" cy="1820480"/>
            <a:chOff x="325574" y="1256235"/>
            <a:chExt cx="1921423" cy="1784946"/>
          </a:xfrm>
        </p:grpSpPr>
        <p:sp>
          <p:nvSpPr>
            <p:cNvPr id="5" name="Rectangle 4"/>
            <p:cNvSpPr>
              <a:spLocks noChangeAspect="1"/>
            </p:cNvSpPr>
            <p:nvPr/>
          </p:nvSpPr>
          <p:spPr>
            <a:xfrm>
              <a:off x="325574" y="1256235"/>
              <a:ext cx="1921423" cy="1784946"/>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Description</a:t>
              </a:r>
            </a:p>
          </p:txBody>
        </p:sp>
        <p:sp>
          <p:nvSpPr>
            <p:cNvPr id="6" name="Freeform 18"/>
            <p:cNvSpPr>
              <a:spLocks noEditPoints="1"/>
            </p:cNvSpPr>
            <p:nvPr/>
          </p:nvSpPr>
          <p:spPr bwMode="black">
            <a:xfrm>
              <a:off x="854766" y="1602265"/>
              <a:ext cx="850256" cy="86263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192068988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Description</a:t>
            </a:r>
            <a:br>
              <a:rPr lang="en-US" dirty="0" smtClean="0"/>
            </a:b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Service level objectives</a:t>
            </a:r>
          </a:p>
          <a:p>
            <a:pPr lvl="1"/>
            <a:r>
              <a:rPr lang="en-US" dirty="0" smtClean="0"/>
              <a:t>Tested within Microsoft labs at 99.9% availability</a:t>
            </a:r>
          </a:p>
          <a:p>
            <a:pPr lvl="1"/>
            <a:r>
              <a:rPr lang="en-US" dirty="0" smtClean="0"/>
              <a:t>Test plans will assist customers in testing in their environments</a:t>
            </a:r>
          </a:p>
          <a:p>
            <a:pPr lvl="1"/>
            <a:r>
              <a:rPr lang="en-US" dirty="0" smtClean="0"/>
              <a:t>Customers should know and allow for</a:t>
            </a:r>
          </a:p>
          <a:p>
            <a:pPr lvl="2"/>
            <a:r>
              <a:rPr lang="en-US" dirty="0" smtClean="0"/>
              <a:t>Networking equipment, LAN/WAN connectivity and traffic, network devices</a:t>
            </a:r>
          </a:p>
          <a:p>
            <a:pPr lvl="1"/>
            <a:r>
              <a:rPr lang="en-US" dirty="0" smtClean="0"/>
              <a:t>Topology and infrastructure considerations</a:t>
            </a:r>
          </a:p>
          <a:p>
            <a:pPr lvl="2"/>
            <a:r>
              <a:rPr lang="en-US" dirty="0" smtClean="0"/>
              <a:t>Virtual host configuration and performance, domain controller performance</a:t>
            </a:r>
          </a:p>
        </p:txBody>
      </p:sp>
      <p:grpSp>
        <p:nvGrpSpPr>
          <p:cNvPr id="4" name="Group 3"/>
          <p:cNvGrpSpPr/>
          <p:nvPr/>
        </p:nvGrpSpPr>
        <p:grpSpPr>
          <a:xfrm>
            <a:off x="10202481" y="301252"/>
            <a:ext cx="1959674" cy="1823194"/>
            <a:chOff x="2178779" y="3377658"/>
            <a:chExt cx="1921423" cy="1787607"/>
          </a:xfrm>
        </p:grpSpPr>
        <p:sp>
          <p:nvSpPr>
            <p:cNvPr id="5" name="Rectangle 4"/>
            <p:cNvSpPr/>
            <p:nvPr/>
          </p:nvSpPr>
          <p:spPr>
            <a:xfrm>
              <a:off x="2178779" y="3377658"/>
              <a:ext cx="1921423" cy="1787607"/>
            </a:xfrm>
            <a:prstGeom prst="rect">
              <a:avLst/>
            </a:prstGeom>
            <a:solidFill>
              <a:srgbClr val="8CC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latin typeface="Segoe UI Light"/>
                  <a:ea typeface="Segoe UI" pitchFamily="34" charset="0"/>
                  <a:cs typeface="Segoe UI" pitchFamily="34" charset="0"/>
                </a:rPr>
                <a:t>Service Level </a:t>
              </a:r>
              <a:r>
                <a:rPr lang="en-US" sz="1600" dirty="0" smtClean="0">
                  <a:solidFill>
                    <a:srgbClr val="FFFFFF"/>
                  </a:solidFill>
                  <a:latin typeface="Segoe UI Light"/>
                  <a:ea typeface="Segoe UI" pitchFamily="34" charset="0"/>
                  <a:cs typeface="Segoe UI" pitchFamily="34" charset="0"/>
                </a:rPr>
                <a:t>Objectives</a:t>
              </a:r>
              <a:endParaRPr lang="en-US" sz="1600" dirty="0">
                <a:solidFill>
                  <a:srgbClr val="FFFFFF"/>
                </a:solidFill>
                <a:latin typeface="Segoe UI Light"/>
                <a:ea typeface="Segoe UI" pitchFamily="34" charset="0"/>
                <a:cs typeface="Segoe UI" pitchFamily="34" charset="0"/>
              </a:endParaRPr>
            </a:p>
          </p:txBody>
        </p:sp>
        <p:grpSp>
          <p:nvGrpSpPr>
            <p:cNvPr id="6" name="Group 5"/>
            <p:cNvGrpSpPr/>
            <p:nvPr/>
          </p:nvGrpSpPr>
          <p:grpSpPr bwMode="black">
            <a:xfrm>
              <a:off x="2589292" y="3803518"/>
              <a:ext cx="995520" cy="691104"/>
              <a:chOff x="10387012" y="4179358"/>
              <a:chExt cx="974726" cy="593725"/>
            </a:xfrm>
            <a:solidFill>
              <a:srgbClr val="FFFFFF"/>
            </a:solidFill>
          </p:grpSpPr>
          <p:sp>
            <p:nvSpPr>
              <p:cNvPr id="7"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8"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9"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0"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sp>
            <p:nvSpPr>
              <p:cNvPr id="11"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latin typeface="Segoe UI Light"/>
                  <a:ea typeface="Segoe UI" pitchFamily="34" charset="0"/>
                  <a:cs typeface="Segoe UI" pitchFamily="34" charset="0"/>
                </a:endParaRPr>
              </a:p>
            </p:txBody>
          </p:sp>
        </p:grpSp>
      </p:grpSp>
    </p:spTree>
    <p:extLst>
      <p:ext uri="{BB962C8B-B14F-4D97-AF65-F5344CB8AC3E}">
        <p14:creationId xmlns:p14="http://schemas.microsoft.com/office/powerpoint/2010/main" val="99923135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 Ruleset</a:t>
            </a:r>
            <a:endParaRPr lang="en-US" dirty="0"/>
          </a:p>
        </p:txBody>
      </p:sp>
      <p:grpSp>
        <p:nvGrpSpPr>
          <p:cNvPr id="3" name="Group 2"/>
          <p:cNvGrpSpPr/>
          <p:nvPr/>
        </p:nvGrpSpPr>
        <p:grpSpPr>
          <a:xfrm>
            <a:off x="10279671" y="373041"/>
            <a:ext cx="1959674" cy="1823194"/>
            <a:chOff x="2884447" y="3517114"/>
            <a:chExt cx="1921423" cy="1787607"/>
          </a:xfrm>
        </p:grpSpPr>
        <p:sp>
          <p:nvSpPr>
            <p:cNvPr id="4" name="Rectangle 3"/>
            <p:cNvSpPr/>
            <p:nvPr/>
          </p:nvSpPr>
          <p:spPr>
            <a:xfrm>
              <a:off x="2884447" y="3517114"/>
              <a:ext cx="1921423" cy="1787607"/>
            </a:xfrm>
            <a:prstGeom prst="rect">
              <a:avLst/>
            </a:prstGeom>
            <a:solidFill>
              <a:srgbClr val="000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Ruleset</a:t>
              </a:r>
            </a:p>
          </p:txBody>
        </p:sp>
        <p:sp>
          <p:nvSpPr>
            <p:cNvPr id="5" name="Freeform 79"/>
            <p:cNvSpPr>
              <a:spLocks noEditPoints="1"/>
            </p:cNvSpPr>
            <p:nvPr/>
          </p:nvSpPr>
          <p:spPr bwMode="black">
            <a:xfrm>
              <a:off x="3433180" y="3915834"/>
              <a:ext cx="823957" cy="85039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sp>
        <p:nvSpPr>
          <p:cNvPr id="7" name="Text Placeholder 4"/>
          <p:cNvSpPr txBox="1">
            <a:spLocks/>
          </p:cNvSpPr>
          <p:nvPr/>
        </p:nvSpPr>
        <p:spPr>
          <a:xfrm>
            <a:off x="274638" y="1212850"/>
            <a:ext cx="11887200" cy="68695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solidFill>
                <a:srgbClr val="FFFFFF"/>
              </a:solidFill>
            </a:endParaRPr>
          </a:p>
          <a:p>
            <a:endParaRPr lang="en-US" dirty="0">
              <a:gradFill>
                <a:gsLst>
                  <a:gs pos="1250">
                    <a:srgbClr val="FFFFFF"/>
                  </a:gs>
                  <a:gs pos="100000">
                    <a:srgbClr val="FFFFFF"/>
                  </a:gs>
                </a:gsLst>
                <a:lin ang="5400000" scaled="0"/>
              </a:gradFill>
            </a:endParaRPr>
          </a:p>
        </p:txBody>
      </p:sp>
      <p:sp>
        <p:nvSpPr>
          <p:cNvPr id="8" name="Text Placeholder 4"/>
          <p:cNvSpPr txBox="1">
            <a:spLocks/>
          </p:cNvSpPr>
          <p:nvPr/>
        </p:nvSpPr>
        <p:spPr>
          <a:xfrm>
            <a:off x="274638" y="1363661"/>
            <a:ext cx="9947814" cy="5334001"/>
          </a:xfrm>
          <a:prstGeom prst="rect">
            <a:avLst/>
          </a:prstGeom>
        </p:spPr>
        <p:txBody>
          <a:bodyPr>
            <a:normAutofit fontScale="92500"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FF"/>
                </a:solidFill>
              </a:rPr>
              <a:t>Defines specific requirements for the infrastructure and surrounding PLA environment</a:t>
            </a:r>
          </a:p>
          <a:p>
            <a:pPr marL="241300" lvl="1" indent="0">
              <a:buFont typeface="Arial" pitchFamily="34" charset="0"/>
              <a:buNone/>
            </a:pPr>
            <a:r>
              <a:rPr lang="en-US" dirty="0" smtClean="0">
                <a:solidFill>
                  <a:srgbClr val="FFFFFF"/>
                </a:solidFill>
              </a:rPr>
              <a:t>Virtualization, Topology, Directory, Network, etc.</a:t>
            </a:r>
          </a:p>
          <a:p>
            <a:pPr marL="0"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Ensures each PLA deployment will behave in expected manner based on PLA tests</a:t>
            </a:r>
            <a:endParaRPr lang="en-US" dirty="0">
              <a:solidFill>
                <a:srgbClr val="FFFFFF"/>
              </a:solidFill>
            </a:endParaRPr>
          </a:p>
          <a:p>
            <a:pPr marL="0"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Rules are defined as “must have” and “should have”</a:t>
            </a:r>
            <a:endParaRPr lang="en-US" dirty="0">
              <a:solidFill>
                <a:srgbClr val="FFFFFF"/>
              </a:solidFill>
            </a:endParaRPr>
          </a:p>
          <a:p>
            <a:pPr marL="0" indent="0">
              <a:buFont typeface="Arial" pitchFamily="34" charset="0"/>
              <a:buNone/>
            </a:pPr>
            <a:r>
              <a:rPr lang="en-US" sz="2400" dirty="0" smtClean="0">
                <a:solidFill>
                  <a:srgbClr val="FFFFFF"/>
                </a:solidFill>
                <a:latin typeface="Segoe UI"/>
              </a:rPr>
              <a:t>Deployments </a:t>
            </a:r>
            <a:r>
              <a:rPr lang="en-US" sz="2400" dirty="0">
                <a:solidFill>
                  <a:srgbClr val="FFFFFF"/>
                </a:solidFill>
                <a:latin typeface="Segoe UI"/>
              </a:rPr>
              <a:t>not adhering to PLA rules are not considered “PLA”</a:t>
            </a:r>
          </a:p>
          <a:p>
            <a:pPr marL="0"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389291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1000"/>
                                        <p:tgtEl>
                                          <p:spTgt spid="8">
                                            <p:txEl>
                                              <p:pRg st="3" end="3"/>
                                            </p:txEl>
                                          </p:spTgt>
                                        </p:tgtEl>
                                      </p:cBhvr>
                                    </p:animEffect>
                                    <p:anim calcmode="lin" valueType="num">
                                      <p:cBhvr>
                                        <p:cTn id="20"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1000"/>
                                        <p:tgtEl>
                                          <p:spTgt spid="8">
                                            <p:txEl>
                                              <p:pRg st="5" end="5"/>
                                            </p:txEl>
                                          </p:spTgt>
                                        </p:tgtEl>
                                      </p:cBhvr>
                                    </p:animEffect>
                                    <p:anim calcmode="lin" valueType="num">
                                      <p:cBhvr>
                                        <p:cTn id="27"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1000"/>
                                        <p:tgtEl>
                                          <p:spTgt spid="8">
                                            <p:txEl>
                                              <p:pRg st="6" end="6"/>
                                            </p:txEl>
                                          </p:spTgt>
                                        </p:tgtEl>
                                      </p:cBhvr>
                                    </p:animEffect>
                                    <p:anim calcmode="lin" valueType="num">
                                      <p:cBhvr>
                                        <p:cTn id="34"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226503" y="3896542"/>
            <a:ext cx="11964707" cy="13699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pPr>
            <a:endParaRPr lang="en-US" sz="2856" spc="-71" dirty="0" smtClean="0">
              <a:solidFill>
                <a:srgbClr val="FFFFFF"/>
              </a:solidFill>
              <a:latin typeface="Segoe UI Light"/>
              <a:cs typeface="Segoe Pro Light"/>
            </a:endParaRPr>
          </a:p>
        </p:txBody>
      </p:sp>
      <p:sp>
        <p:nvSpPr>
          <p:cNvPr id="25" name="Rectangle 24"/>
          <p:cNvSpPr/>
          <p:nvPr/>
        </p:nvSpPr>
        <p:spPr bwMode="auto">
          <a:xfrm>
            <a:off x="235884" y="5520858"/>
            <a:ext cx="11964707" cy="13699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pPr>
            <a:endParaRPr lang="en-US" sz="2856" spc="-71" dirty="0" smtClean="0">
              <a:solidFill>
                <a:srgbClr val="FFFFFF"/>
              </a:solidFill>
              <a:latin typeface="Segoe UI Light"/>
              <a:cs typeface="Segoe Pro Light"/>
            </a:endParaRPr>
          </a:p>
        </p:txBody>
      </p:sp>
      <p:sp>
        <p:nvSpPr>
          <p:cNvPr id="2" name="Title 1"/>
          <p:cNvSpPr>
            <a:spLocks noGrp="1"/>
          </p:cNvSpPr>
          <p:nvPr>
            <p:ph type="title"/>
          </p:nvPr>
        </p:nvSpPr>
        <p:spPr/>
        <p:txBody>
          <a:bodyPr/>
          <a:lstStyle/>
          <a:p>
            <a:r>
              <a:rPr lang="en-US" dirty="0" smtClean="0"/>
              <a:t>PLA Ruleset Examples</a:t>
            </a:r>
            <a:endParaRPr lang="en-US" dirty="0"/>
          </a:p>
        </p:txBody>
      </p:sp>
      <p:grpSp>
        <p:nvGrpSpPr>
          <p:cNvPr id="3" name="Group 2"/>
          <p:cNvGrpSpPr/>
          <p:nvPr/>
        </p:nvGrpSpPr>
        <p:grpSpPr>
          <a:xfrm>
            <a:off x="10279671" y="373041"/>
            <a:ext cx="1959674" cy="1823194"/>
            <a:chOff x="2884447" y="3517114"/>
            <a:chExt cx="1921423" cy="1787607"/>
          </a:xfrm>
        </p:grpSpPr>
        <p:sp>
          <p:nvSpPr>
            <p:cNvPr id="4" name="Rectangle 3"/>
            <p:cNvSpPr/>
            <p:nvPr/>
          </p:nvSpPr>
          <p:spPr>
            <a:xfrm>
              <a:off x="2884447" y="3517114"/>
              <a:ext cx="1921423" cy="1787607"/>
            </a:xfrm>
            <a:prstGeom prst="rect">
              <a:avLst/>
            </a:prstGeom>
            <a:solidFill>
              <a:srgbClr val="000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Ruleset</a:t>
              </a:r>
            </a:p>
          </p:txBody>
        </p:sp>
        <p:sp>
          <p:nvSpPr>
            <p:cNvPr id="5" name="Freeform 79"/>
            <p:cNvSpPr>
              <a:spLocks noEditPoints="1"/>
            </p:cNvSpPr>
            <p:nvPr/>
          </p:nvSpPr>
          <p:spPr bwMode="black">
            <a:xfrm>
              <a:off x="3433180" y="3915834"/>
              <a:ext cx="823957" cy="85039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sp>
        <p:nvSpPr>
          <p:cNvPr id="7" name="Text Placeholder 4"/>
          <p:cNvSpPr txBox="1">
            <a:spLocks/>
          </p:cNvSpPr>
          <p:nvPr/>
        </p:nvSpPr>
        <p:spPr>
          <a:xfrm>
            <a:off x="274638" y="1212850"/>
            <a:ext cx="11887200" cy="68695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solidFill>
                <a:srgbClr val="FFFFFF"/>
              </a:solidFill>
            </a:endParaRPr>
          </a:p>
          <a:p>
            <a:endParaRPr lang="en-US" dirty="0">
              <a:gradFill>
                <a:gsLst>
                  <a:gs pos="1250">
                    <a:srgbClr val="FFFFFF"/>
                  </a:gs>
                  <a:gs pos="100000">
                    <a:srgbClr val="FFFFFF"/>
                  </a:gs>
                </a:gsLst>
                <a:lin ang="5400000" scaled="0"/>
              </a:gradFill>
            </a:endParaRPr>
          </a:p>
        </p:txBody>
      </p:sp>
      <p:sp>
        <p:nvSpPr>
          <p:cNvPr id="10" name="Rectangle 9"/>
          <p:cNvSpPr/>
          <p:nvPr/>
        </p:nvSpPr>
        <p:spPr bwMode="auto">
          <a:xfrm>
            <a:off x="211817" y="2286818"/>
            <a:ext cx="11964707" cy="13699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pPr>
            <a:endParaRPr lang="en-US" sz="2856" spc="-71" dirty="0" smtClean="0">
              <a:solidFill>
                <a:srgbClr val="FFFFFF"/>
              </a:solidFill>
              <a:latin typeface="Segoe UI Light"/>
              <a:cs typeface="Segoe Pro Light"/>
            </a:endParaRPr>
          </a:p>
        </p:txBody>
      </p:sp>
      <p:sp>
        <p:nvSpPr>
          <p:cNvPr id="12" name="Rectangle 11"/>
          <p:cNvSpPr/>
          <p:nvPr/>
        </p:nvSpPr>
        <p:spPr bwMode="auto">
          <a:xfrm>
            <a:off x="219374" y="2283094"/>
            <a:ext cx="25146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a:lnSpc>
                <a:spcPct val="90000"/>
              </a:lnSpc>
              <a:spcAft>
                <a:spcPts val="600"/>
              </a:spcAft>
            </a:pPr>
            <a:r>
              <a:rPr lang="en-US" sz="2800">
                <a:gradFill>
                  <a:gsLst>
                    <a:gs pos="2917">
                      <a:srgbClr val="FFFFFF"/>
                    </a:gs>
                    <a:gs pos="30000">
                      <a:srgbClr val="FFFFFF"/>
                    </a:gs>
                  </a:gsLst>
                  <a:lin ang="5400000" scaled="0"/>
                </a:gradFill>
              </a:rPr>
              <a:t>Virtualization</a:t>
            </a:r>
            <a:endParaRPr lang="en-US" sz="2800" dirty="0">
              <a:gradFill>
                <a:gsLst>
                  <a:gs pos="2917">
                    <a:srgbClr val="FFFFFF"/>
                  </a:gs>
                  <a:gs pos="30000">
                    <a:srgbClr val="FFFFFF"/>
                  </a:gs>
                </a:gsLst>
                <a:lin ang="5400000" scaled="0"/>
              </a:gradFill>
            </a:endParaRPr>
          </a:p>
        </p:txBody>
      </p:sp>
      <p:sp>
        <p:nvSpPr>
          <p:cNvPr id="14" name="Rectangle 13"/>
          <p:cNvSpPr/>
          <p:nvPr/>
        </p:nvSpPr>
        <p:spPr bwMode="auto">
          <a:xfrm>
            <a:off x="219375" y="3898833"/>
            <a:ext cx="2514600" cy="13716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a:lnSpc>
                <a:spcPct val="90000"/>
              </a:lnSpc>
              <a:spcAft>
                <a:spcPts val="600"/>
              </a:spcAft>
            </a:pPr>
            <a:r>
              <a:rPr lang="en-US" sz="2800" dirty="0">
                <a:gradFill>
                  <a:gsLst>
                    <a:gs pos="2917">
                      <a:srgbClr val="FFFFFF"/>
                    </a:gs>
                    <a:gs pos="30000">
                      <a:srgbClr val="FFFFFF"/>
                    </a:gs>
                  </a:gsLst>
                  <a:lin ang="5400000" scaled="0"/>
                </a:gradFill>
              </a:rPr>
              <a:t>Topology</a:t>
            </a:r>
            <a:endParaRPr lang="en-US" sz="3200" dirty="0">
              <a:gradFill>
                <a:gsLst>
                  <a:gs pos="2917">
                    <a:srgbClr val="FFFFFF"/>
                  </a:gs>
                  <a:gs pos="30000">
                    <a:srgbClr val="FFFFFF"/>
                  </a:gs>
                </a:gsLst>
                <a:lin ang="5400000" scaled="0"/>
              </a:gradFill>
            </a:endParaRPr>
          </a:p>
        </p:txBody>
      </p:sp>
      <p:sp>
        <p:nvSpPr>
          <p:cNvPr id="15" name="Rectangle 14"/>
          <p:cNvSpPr/>
          <p:nvPr/>
        </p:nvSpPr>
        <p:spPr bwMode="auto">
          <a:xfrm>
            <a:off x="210336" y="5535655"/>
            <a:ext cx="25146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a:lnSpc>
                <a:spcPct val="90000"/>
              </a:lnSpc>
              <a:spcAft>
                <a:spcPts val="600"/>
              </a:spcAft>
            </a:pPr>
            <a:r>
              <a:rPr lang="en-US" sz="2800" dirty="0">
                <a:gradFill>
                  <a:gsLst>
                    <a:gs pos="2917">
                      <a:srgbClr val="FFFFFF"/>
                    </a:gs>
                    <a:gs pos="30000">
                      <a:srgbClr val="FFFFFF"/>
                    </a:gs>
                  </a:gsLst>
                  <a:lin ang="5400000" scaled="0"/>
                </a:gradFill>
              </a:rPr>
              <a:t>Configuration</a:t>
            </a:r>
          </a:p>
        </p:txBody>
      </p:sp>
      <p:sp>
        <p:nvSpPr>
          <p:cNvPr id="21" name="TextBox 20"/>
          <p:cNvSpPr txBox="1"/>
          <p:nvPr/>
        </p:nvSpPr>
        <p:spPr>
          <a:xfrm>
            <a:off x="2941637" y="2210691"/>
            <a:ext cx="6983789" cy="163429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Do not over commit resources (CPU/Memory)</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Do not use live migration or similar technology</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Do not use dynamic memory</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a:t>
            </a:r>
          </a:p>
        </p:txBody>
      </p:sp>
      <p:sp>
        <p:nvSpPr>
          <p:cNvPr id="22" name="TextBox 21"/>
          <p:cNvSpPr txBox="1"/>
          <p:nvPr/>
        </p:nvSpPr>
        <p:spPr>
          <a:xfrm>
            <a:off x="2941637" y="3804951"/>
            <a:ext cx="8019056" cy="163429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Content and services must reside in the same farm</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No stretch farms </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Use only one web application and use host name site collections</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a:t>
            </a:r>
          </a:p>
        </p:txBody>
      </p:sp>
      <p:sp>
        <p:nvSpPr>
          <p:cNvPr id="23" name="TextBox 22"/>
          <p:cNvSpPr txBox="1"/>
          <p:nvPr/>
        </p:nvSpPr>
        <p:spPr>
          <a:xfrm>
            <a:off x="2941637" y="5404308"/>
            <a:ext cx="6983789" cy="163429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Do not enable auto-create statistics</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Set max degrees of parallelism to 1</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Disable SSL 2.0</a:t>
            </a:r>
          </a:p>
          <a:p>
            <a:pPr>
              <a:lnSpc>
                <a:spcPct val="90000"/>
              </a:lnSpc>
              <a:spcAft>
                <a:spcPts val="600"/>
              </a:spcAft>
            </a:pPr>
            <a:r>
              <a:rPr lang="en-US" sz="2000" dirty="0" smtClean="0">
                <a:gradFill>
                  <a:gsLst>
                    <a:gs pos="2917">
                      <a:srgbClr val="FFFFFF"/>
                    </a:gs>
                    <a:gs pos="30000">
                      <a:srgbClr val="FFFFFF"/>
                    </a:gs>
                  </a:gsLst>
                  <a:lin ang="5400000" scaled="0"/>
                </a:gradFill>
                <a:latin typeface="Segoe UI Light"/>
              </a:rPr>
              <a:t>…</a:t>
            </a:r>
          </a:p>
        </p:txBody>
      </p:sp>
    </p:spTree>
    <p:extLst>
      <p:ext uri="{BB962C8B-B14F-4D97-AF65-F5344CB8AC3E}">
        <p14:creationId xmlns:p14="http://schemas.microsoft.com/office/powerpoint/2010/main" val="1716302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fade">
                                      <p:cBhvr>
                                        <p:cTn id="17" dur="500"/>
                                        <p:tgtEl>
                                          <p:spTgt spid="21">
                                            <p:txEl>
                                              <p:pRg st="0" end="0"/>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21">
                                            <p:txEl>
                                              <p:pRg st="1" end="1"/>
                                            </p:txEl>
                                          </p:spTgt>
                                        </p:tgtEl>
                                        <p:attrNameLst>
                                          <p:attrName>style.visibility</p:attrName>
                                        </p:attrNameLst>
                                      </p:cBhvr>
                                      <p:to>
                                        <p:strVal val="visible"/>
                                      </p:to>
                                    </p:set>
                                    <p:animEffect transition="in" filter="fade">
                                      <p:cBhvr>
                                        <p:cTn id="21" dur="500"/>
                                        <p:tgtEl>
                                          <p:spTgt spid="21">
                                            <p:txEl>
                                              <p:pRg st="1" end="1"/>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21">
                                            <p:txEl>
                                              <p:pRg st="2" end="2"/>
                                            </p:txEl>
                                          </p:spTgt>
                                        </p:tgtEl>
                                        <p:attrNameLst>
                                          <p:attrName>style.visibility</p:attrName>
                                        </p:attrNameLst>
                                      </p:cBhvr>
                                      <p:to>
                                        <p:strVal val="visible"/>
                                      </p:to>
                                    </p:set>
                                    <p:animEffect transition="in" filter="fade">
                                      <p:cBhvr>
                                        <p:cTn id="25" dur="500"/>
                                        <p:tgtEl>
                                          <p:spTgt spid="21">
                                            <p:txEl>
                                              <p:pRg st="2" end="2"/>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21">
                                            <p:txEl>
                                              <p:pRg st="3" end="3"/>
                                            </p:txEl>
                                          </p:spTgt>
                                        </p:tgtEl>
                                        <p:attrNameLst>
                                          <p:attrName>style.visibility</p:attrName>
                                        </p:attrNameLst>
                                      </p:cBhvr>
                                      <p:to>
                                        <p:strVal val="visible"/>
                                      </p:to>
                                    </p:set>
                                    <p:animEffect transition="in" filter="fade">
                                      <p:cBhvr>
                                        <p:cTn id="29" dur="500"/>
                                        <p:tgtEl>
                                          <p:spTgt spid="21">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2">
                                            <p:txEl>
                                              <p:pRg st="0" end="0"/>
                                            </p:txEl>
                                          </p:spTgt>
                                        </p:tgtEl>
                                        <p:attrNameLst>
                                          <p:attrName>style.visibility</p:attrName>
                                        </p:attrNameLst>
                                      </p:cBhvr>
                                      <p:to>
                                        <p:strVal val="visible"/>
                                      </p:to>
                                    </p:set>
                                    <p:animEffect transition="in" filter="fade">
                                      <p:cBhvr>
                                        <p:cTn id="44" dur="500"/>
                                        <p:tgtEl>
                                          <p:spTgt spid="22">
                                            <p:txEl>
                                              <p:pRg st="0" end="0"/>
                                            </p:txEl>
                                          </p:spTgt>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22">
                                            <p:txEl>
                                              <p:pRg st="1" end="1"/>
                                            </p:txEl>
                                          </p:spTgt>
                                        </p:tgtEl>
                                        <p:attrNameLst>
                                          <p:attrName>style.visibility</p:attrName>
                                        </p:attrNameLst>
                                      </p:cBhvr>
                                      <p:to>
                                        <p:strVal val="visible"/>
                                      </p:to>
                                    </p:set>
                                    <p:animEffect transition="in" filter="fade">
                                      <p:cBhvr>
                                        <p:cTn id="48" dur="500"/>
                                        <p:tgtEl>
                                          <p:spTgt spid="22">
                                            <p:txEl>
                                              <p:pRg st="1" end="1"/>
                                            </p:txEl>
                                          </p:spTgt>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22">
                                            <p:txEl>
                                              <p:pRg st="2" end="2"/>
                                            </p:txEl>
                                          </p:spTgt>
                                        </p:tgtEl>
                                        <p:attrNameLst>
                                          <p:attrName>style.visibility</p:attrName>
                                        </p:attrNameLst>
                                      </p:cBhvr>
                                      <p:to>
                                        <p:strVal val="visible"/>
                                      </p:to>
                                    </p:set>
                                    <p:animEffect transition="in" filter="fade">
                                      <p:cBhvr>
                                        <p:cTn id="52" dur="500"/>
                                        <p:tgtEl>
                                          <p:spTgt spid="22">
                                            <p:txEl>
                                              <p:pRg st="2" end="2"/>
                                            </p:txEl>
                                          </p:spTgt>
                                        </p:tgtEl>
                                      </p:cBhvr>
                                    </p:animEffec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22">
                                            <p:txEl>
                                              <p:pRg st="3" end="3"/>
                                            </p:txEl>
                                          </p:spTgt>
                                        </p:tgtEl>
                                        <p:attrNameLst>
                                          <p:attrName>style.visibility</p:attrName>
                                        </p:attrNameLst>
                                      </p:cBhvr>
                                      <p:to>
                                        <p:strVal val="visible"/>
                                      </p:to>
                                    </p:set>
                                    <p:animEffect transition="in" filter="fade">
                                      <p:cBhvr>
                                        <p:cTn id="56" dur="500"/>
                                        <p:tgtEl>
                                          <p:spTgt spid="22">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23">
                                            <p:txEl>
                                              <p:pRg st="0" end="0"/>
                                            </p:txEl>
                                          </p:spTgt>
                                        </p:tgtEl>
                                        <p:attrNameLst>
                                          <p:attrName>style.visibility</p:attrName>
                                        </p:attrNameLst>
                                      </p:cBhvr>
                                      <p:to>
                                        <p:strVal val="visible"/>
                                      </p:to>
                                    </p:set>
                                    <p:animEffect transition="in" filter="fade">
                                      <p:cBhvr>
                                        <p:cTn id="70" dur="500"/>
                                        <p:tgtEl>
                                          <p:spTgt spid="23">
                                            <p:txEl>
                                              <p:pRg st="0" end="0"/>
                                            </p:txEl>
                                          </p:spTgt>
                                        </p:tgtEl>
                                      </p:cBhvr>
                                    </p:animEffect>
                                  </p:childTnLst>
                                </p:cTn>
                              </p:par>
                            </p:childTnLst>
                          </p:cTn>
                        </p:par>
                        <p:par>
                          <p:cTn id="71" fill="hold">
                            <p:stCondLst>
                              <p:cond delay="1000"/>
                            </p:stCondLst>
                            <p:childTnLst>
                              <p:par>
                                <p:cTn id="72" presetID="10" presetClass="entr" presetSubtype="0" fill="hold" nodeType="afterEffect">
                                  <p:stCondLst>
                                    <p:cond delay="0"/>
                                  </p:stCondLst>
                                  <p:childTnLst>
                                    <p:set>
                                      <p:cBhvr>
                                        <p:cTn id="73" dur="1" fill="hold">
                                          <p:stCondLst>
                                            <p:cond delay="0"/>
                                          </p:stCondLst>
                                        </p:cTn>
                                        <p:tgtEl>
                                          <p:spTgt spid="23">
                                            <p:txEl>
                                              <p:pRg st="1" end="1"/>
                                            </p:txEl>
                                          </p:spTgt>
                                        </p:tgtEl>
                                        <p:attrNameLst>
                                          <p:attrName>style.visibility</p:attrName>
                                        </p:attrNameLst>
                                      </p:cBhvr>
                                      <p:to>
                                        <p:strVal val="visible"/>
                                      </p:to>
                                    </p:set>
                                    <p:animEffect transition="in" filter="fade">
                                      <p:cBhvr>
                                        <p:cTn id="74" dur="500"/>
                                        <p:tgtEl>
                                          <p:spTgt spid="23">
                                            <p:txEl>
                                              <p:pRg st="1" end="1"/>
                                            </p:txEl>
                                          </p:spTgt>
                                        </p:tgtEl>
                                      </p:cBhvr>
                                    </p:animEffect>
                                  </p:childTnLst>
                                </p:cTn>
                              </p:par>
                            </p:childTnLst>
                          </p:cTn>
                        </p:par>
                        <p:par>
                          <p:cTn id="75" fill="hold">
                            <p:stCondLst>
                              <p:cond delay="1500"/>
                            </p:stCondLst>
                            <p:childTnLst>
                              <p:par>
                                <p:cTn id="76" presetID="10" presetClass="entr" presetSubtype="0" fill="hold" nodeType="afterEffect">
                                  <p:stCondLst>
                                    <p:cond delay="0"/>
                                  </p:stCondLst>
                                  <p:childTnLst>
                                    <p:set>
                                      <p:cBhvr>
                                        <p:cTn id="77" dur="1" fill="hold">
                                          <p:stCondLst>
                                            <p:cond delay="0"/>
                                          </p:stCondLst>
                                        </p:cTn>
                                        <p:tgtEl>
                                          <p:spTgt spid="23">
                                            <p:txEl>
                                              <p:pRg st="2" end="2"/>
                                            </p:txEl>
                                          </p:spTgt>
                                        </p:tgtEl>
                                        <p:attrNameLst>
                                          <p:attrName>style.visibility</p:attrName>
                                        </p:attrNameLst>
                                      </p:cBhvr>
                                      <p:to>
                                        <p:strVal val="visible"/>
                                      </p:to>
                                    </p:set>
                                    <p:animEffect transition="in" filter="fade">
                                      <p:cBhvr>
                                        <p:cTn id="78" dur="500"/>
                                        <p:tgtEl>
                                          <p:spTgt spid="23">
                                            <p:txEl>
                                              <p:pRg st="2" end="2"/>
                                            </p:txEl>
                                          </p:spTgt>
                                        </p:tgtEl>
                                      </p:cBhvr>
                                    </p:animEffect>
                                  </p:childTnLst>
                                </p:cTn>
                              </p:par>
                            </p:childTnLst>
                          </p:cTn>
                        </p:par>
                        <p:par>
                          <p:cTn id="79" fill="hold">
                            <p:stCondLst>
                              <p:cond delay="2000"/>
                            </p:stCondLst>
                            <p:childTnLst>
                              <p:par>
                                <p:cTn id="80" presetID="10" presetClass="entr" presetSubtype="0" fill="hold" nodeType="afterEffect">
                                  <p:stCondLst>
                                    <p:cond delay="0"/>
                                  </p:stCondLst>
                                  <p:childTnLst>
                                    <p:set>
                                      <p:cBhvr>
                                        <p:cTn id="81" dur="1" fill="hold">
                                          <p:stCondLst>
                                            <p:cond delay="0"/>
                                          </p:stCondLst>
                                        </p:cTn>
                                        <p:tgtEl>
                                          <p:spTgt spid="23">
                                            <p:txEl>
                                              <p:pRg st="3" end="3"/>
                                            </p:txEl>
                                          </p:spTgt>
                                        </p:tgtEl>
                                        <p:attrNameLst>
                                          <p:attrName>style.visibility</p:attrName>
                                        </p:attrNameLst>
                                      </p:cBhvr>
                                      <p:to>
                                        <p:strVal val="visible"/>
                                      </p:to>
                                    </p:set>
                                    <p:animEffect transition="in" filter="fade">
                                      <p:cBhvr>
                                        <p:cTn id="82"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10" grpId="0" animBg="1"/>
      <p:bldP spid="12"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Functional Specification </a:t>
            </a:r>
            <a:endParaRPr lang="en-US" dirty="0"/>
          </a:p>
        </p:txBody>
      </p:sp>
      <p:grpSp>
        <p:nvGrpSpPr>
          <p:cNvPr id="3" name="Group 2"/>
          <p:cNvGrpSpPr/>
          <p:nvPr/>
        </p:nvGrpSpPr>
        <p:grpSpPr>
          <a:xfrm>
            <a:off x="10334147" y="373041"/>
            <a:ext cx="1959674" cy="1823194"/>
            <a:chOff x="4017426" y="3687200"/>
            <a:chExt cx="1921423" cy="1787607"/>
          </a:xfrm>
        </p:grpSpPr>
        <p:sp>
          <p:nvSpPr>
            <p:cNvPr id="4" name="Rectangle 3"/>
            <p:cNvSpPr/>
            <p:nvPr/>
          </p:nvSpPr>
          <p:spPr>
            <a:xfrm>
              <a:off x="4017426" y="3687200"/>
              <a:ext cx="1921423" cy="1787607"/>
            </a:xfrm>
            <a:prstGeom prst="rect">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Functional Specification</a:t>
              </a:r>
            </a:p>
          </p:txBody>
        </p:sp>
        <p:grpSp>
          <p:nvGrpSpPr>
            <p:cNvPr id="5" name="Group 4"/>
            <p:cNvGrpSpPr/>
            <p:nvPr/>
          </p:nvGrpSpPr>
          <p:grpSpPr bwMode="black">
            <a:xfrm>
              <a:off x="4466272" y="3936196"/>
              <a:ext cx="1023730" cy="965525"/>
              <a:chOff x="3422650" y="3467100"/>
              <a:chExt cx="533400" cy="549275"/>
            </a:xfrm>
            <a:solidFill>
              <a:srgbClr val="FFFFFF"/>
            </a:solidFill>
          </p:grpSpPr>
          <p:sp>
            <p:nvSpPr>
              <p:cNvPr id="6"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sp>
            <p:nvSpPr>
              <p:cNvPr id="7"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grpSp>
      <p:sp>
        <p:nvSpPr>
          <p:cNvPr id="8" name="Text Placeholder 4"/>
          <p:cNvSpPr txBox="1">
            <a:spLocks/>
          </p:cNvSpPr>
          <p:nvPr/>
        </p:nvSpPr>
        <p:spPr>
          <a:xfrm>
            <a:off x="274638" y="1363661"/>
            <a:ext cx="9947814" cy="5334001"/>
          </a:xfrm>
          <a:prstGeom prst="rect">
            <a:avLst/>
          </a:prstGeom>
        </p:spPr>
        <p:txBody>
          <a:bodyPr>
            <a:normAutofit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solidFill>
                  <a:srgbClr val="FFFFFF"/>
                </a:solidFill>
              </a:rPr>
              <a:t>D</a:t>
            </a:r>
            <a:r>
              <a:rPr lang="en-US" dirty="0" smtClean="0">
                <a:solidFill>
                  <a:srgbClr val="FFFFFF"/>
                </a:solidFill>
              </a:rPr>
              <a:t>etailed deployment architecture and prescriptive configuration guidance</a:t>
            </a:r>
          </a:p>
          <a:p>
            <a:pPr marL="241300" lvl="1" indent="0">
              <a:buFont typeface="Arial" pitchFamily="34" charset="0"/>
              <a:buNone/>
            </a:pPr>
            <a:r>
              <a:rPr lang="en-US" dirty="0" smtClean="0">
                <a:solidFill>
                  <a:srgbClr val="FFFFFF"/>
                </a:solidFill>
              </a:rPr>
              <a:t>Leverages product group recommendations</a:t>
            </a:r>
          </a:p>
          <a:p>
            <a:pPr marL="0"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Defines both logical and physical architecture</a:t>
            </a:r>
          </a:p>
          <a:p>
            <a:pPr marL="0" indent="0">
              <a:buFont typeface="Arial" pitchFamily="34" charset="0"/>
              <a:buNone/>
            </a:pPr>
            <a:r>
              <a:rPr lang="en-US" sz="2400" dirty="0">
                <a:solidFill>
                  <a:srgbClr val="FFFFFF"/>
                </a:solidFill>
                <a:latin typeface="Segoe UI"/>
              </a:rPr>
              <a:t>Server </a:t>
            </a:r>
            <a:r>
              <a:rPr lang="en-US" sz="2400" dirty="0" smtClean="0">
                <a:solidFill>
                  <a:srgbClr val="FFFFFF"/>
                </a:solidFill>
                <a:latin typeface="Segoe UI"/>
              </a:rPr>
              <a:t>Specifications </a:t>
            </a:r>
            <a:r>
              <a:rPr lang="en-US" sz="2400" dirty="0">
                <a:solidFill>
                  <a:srgbClr val="FFFFFF"/>
                </a:solidFill>
                <a:latin typeface="Segoe UI"/>
              </a:rPr>
              <a:t>and Topology</a:t>
            </a:r>
          </a:p>
          <a:p>
            <a:pPr marL="0" indent="0">
              <a:buFont typeface="Arial" pitchFamily="34" charset="0"/>
              <a:buNone/>
            </a:pPr>
            <a:r>
              <a:rPr lang="en-US" sz="2400" dirty="0">
                <a:solidFill>
                  <a:srgbClr val="FFFFFF"/>
                </a:solidFill>
                <a:latin typeface="Segoe UI"/>
              </a:rPr>
              <a:t>Logical topology and software configuration</a:t>
            </a:r>
          </a:p>
          <a:p>
            <a:pPr marL="0" indent="0">
              <a:buFont typeface="Arial" pitchFamily="34" charset="0"/>
              <a:buNone/>
            </a:pPr>
            <a:endParaRPr lang="en-US" sz="2200" dirty="0">
              <a:solidFill>
                <a:srgbClr val="FFFFFF"/>
              </a:solidFill>
              <a:latin typeface="Segoe UI"/>
            </a:endParaRPr>
          </a:p>
          <a:p>
            <a:pPr marL="0" indent="0">
              <a:buFont typeface="Arial" pitchFamily="34" charset="0"/>
              <a:buNone/>
            </a:pPr>
            <a:r>
              <a:rPr lang="en-US" dirty="0" smtClean="0">
                <a:solidFill>
                  <a:srgbClr val="FFFFFF"/>
                </a:solidFill>
              </a:rPr>
              <a:t>Reduces guidance “ambiguity”</a:t>
            </a:r>
          </a:p>
          <a:p>
            <a:pPr marL="0" indent="0">
              <a:buFont typeface="Arial" pitchFamily="34" charset="0"/>
              <a:buNone/>
            </a:pPr>
            <a:r>
              <a:rPr lang="en-US" sz="2400" dirty="0" smtClean="0">
                <a:solidFill>
                  <a:srgbClr val="FFFFFF"/>
                </a:solidFill>
                <a:latin typeface="Segoe UI"/>
              </a:rPr>
              <a:t>Specification will allow for specific implementation parameters (e.g. </a:t>
            </a:r>
            <a:r>
              <a:rPr lang="en-US" sz="2400" dirty="0" err="1" smtClean="0">
                <a:solidFill>
                  <a:srgbClr val="FFFFFF"/>
                </a:solidFill>
                <a:latin typeface="Segoe UI"/>
              </a:rPr>
              <a:t>urls</a:t>
            </a:r>
            <a:r>
              <a:rPr lang="en-US" sz="2400" dirty="0" smtClean="0">
                <a:solidFill>
                  <a:srgbClr val="FFFFFF"/>
                </a:solidFill>
                <a:latin typeface="Segoe UI"/>
              </a:rPr>
              <a:t>, </a:t>
            </a:r>
            <a:r>
              <a:rPr lang="en-US" sz="2400" dirty="0" err="1" smtClean="0">
                <a:solidFill>
                  <a:srgbClr val="FFFFFF"/>
                </a:solidFill>
                <a:latin typeface="Segoe UI"/>
              </a:rPr>
              <a:t>etc</a:t>
            </a:r>
            <a:r>
              <a:rPr lang="en-US" sz="2400" dirty="0" smtClean="0">
                <a:solidFill>
                  <a:srgbClr val="FFFFFF"/>
                </a:solidFill>
                <a:latin typeface="Segoe UI"/>
              </a:rPr>
              <a:t>) </a:t>
            </a:r>
            <a:endParaRPr lang="en-US" sz="2400" dirty="0">
              <a:solidFill>
                <a:srgbClr val="FFFFFF"/>
              </a:solidFill>
              <a:latin typeface="Segoe UI"/>
            </a:endParaRPr>
          </a:p>
          <a:p>
            <a:pPr marL="0"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6599150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1000"/>
                                        <p:tgtEl>
                                          <p:spTgt spid="8">
                                            <p:txEl>
                                              <p:pRg st="3" end="3"/>
                                            </p:txEl>
                                          </p:spTgt>
                                        </p:tgtEl>
                                      </p:cBhvr>
                                    </p:animEffect>
                                    <p:anim calcmode="lin" valueType="num">
                                      <p:cBhvr>
                                        <p:cTn id="20"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1000"/>
                                        <p:tgtEl>
                                          <p:spTgt spid="8">
                                            <p:txEl>
                                              <p:pRg st="4" end="4"/>
                                            </p:txEl>
                                          </p:spTgt>
                                        </p:tgtEl>
                                      </p:cBhvr>
                                    </p:animEffect>
                                    <p:anim calcmode="lin" valueType="num">
                                      <p:cBhvr>
                                        <p:cTn id="25"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xEl>
                                              <p:pRg st="5" end="5"/>
                                            </p:txEl>
                                          </p:spTgt>
                                        </p:tgtEl>
                                        <p:attrNameLst>
                                          <p:attrName>style.visibility</p:attrName>
                                        </p:attrNameLst>
                                      </p:cBhvr>
                                      <p:to>
                                        <p:strVal val="visible"/>
                                      </p:to>
                                    </p:set>
                                    <p:animEffect transition="in" filter="fade">
                                      <p:cBhvr>
                                        <p:cTn id="29" dur="1000"/>
                                        <p:tgtEl>
                                          <p:spTgt spid="8">
                                            <p:txEl>
                                              <p:pRg st="5" end="5"/>
                                            </p:txEl>
                                          </p:spTgt>
                                        </p:tgtEl>
                                      </p:cBhvr>
                                    </p:animEffect>
                                    <p:anim calcmode="lin" valueType="num">
                                      <p:cBhvr>
                                        <p:cTn id="30"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8">
                                            <p:txEl>
                                              <p:pRg st="7" end="7"/>
                                            </p:txEl>
                                          </p:spTgt>
                                        </p:tgtEl>
                                        <p:attrNameLst>
                                          <p:attrName>style.visibility</p:attrName>
                                        </p:attrNameLst>
                                      </p:cBhvr>
                                      <p:to>
                                        <p:strVal val="visible"/>
                                      </p:to>
                                    </p:set>
                                    <p:animEffect transition="in" filter="fade">
                                      <p:cBhvr>
                                        <p:cTn id="36" dur="1000"/>
                                        <p:tgtEl>
                                          <p:spTgt spid="8">
                                            <p:txEl>
                                              <p:pRg st="7" end="7"/>
                                            </p:txEl>
                                          </p:spTgt>
                                        </p:tgtEl>
                                      </p:cBhvr>
                                    </p:animEffect>
                                    <p:anim calcmode="lin" valueType="num">
                                      <p:cBhvr>
                                        <p:cTn id="37"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8">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
                                            <p:txEl>
                                              <p:pRg st="8" end="8"/>
                                            </p:txEl>
                                          </p:spTgt>
                                        </p:tgtEl>
                                        <p:attrNameLst>
                                          <p:attrName>style.visibility</p:attrName>
                                        </p:attrNameLst>
                                      </p:cBhvr>
                                      <p:to>
                                        <p:strVal val="visible"/>
                                      </p:to>
                                    </p:set>
                                    <p:animEffect transition="in" filter="fade">
                                      <p:cBhvr>
                                        <p:cTn id="41" dur="1000"/>
                                        <p:tgtEl>
                                          <p:spTgt spid="8">
                                            <p:txEl>
                                              <p:pRg st="8" end="8"/>
                                            </p:txEl>
                                          </p:spTgt>
                                        </p:tgtEl>
                                      </p:cBhvr>
                                    </p:animEffect>
                                    <p:anim calcmode="lin" valueType="num">
                                      <p:cBhvr>
                                        <p:cTn id="42"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8">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Functional Specification Examples </a:t>
            </a:r>
            <a:endParaRPr lang="en-US" dirty="0"/>
          </a:p>
        </p:txBody>
      </p:sp>
      <p:grpSp>
        <p:nvGrpSpPr>
          <p:cNvPr id="3" name="Group 2"/>
          <p:cNvGrpSpPr/>
          <p:nvPr/>
        </p:nvGrpSpPr>
        <p:grpSpPr>
          <a:xfrm>
            <a:off x="10334147" y="373041"/>
            <a:ext cx="1959674" cy="1823194"/>
            <a:chOff x="4017426" y="3687200"/>
            <a:chExt cx="1921423" cy="1787607"/>
          </a:xfrm>
        </p:grpSpPr>
        <p:sp>
          <p:nvSpPr>
            <p:cNvPr id="4" name="Rectangle 3"/>
            <p:cNvSpPr/>
            <p:nvPr/>
          </p:nvSpPr>
          <p:spPr>
            <a:xfrm>
              <a:off x="4017426" y="3687200"/>
              <a:ext cx="1921423" cy="1787607"/>
            </a:xfrm>
            <a:prstGeom prst="rect">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Functional Specification</a:t>
              </a:r>
            </a:p>
          </p:txBody>
        </p:sp>
        <p:grpSp>
          <p:nvGrpSpPr>
            <p:cNvPr id="5" name="Group 4"/>
            <p:cNvGrpSpPr/>
            <p:nvPr/>
          </p:nvGrpSpPr>
          <p:grpSpPr bwMode="black">
            <a:xfrm>
              <a:off x="4466272" y="3936196"/>
              <a:ext cx="1023730" cy="965525"/>
              <a:chOff x="3422650" y="3467100"/>
              <a:chExt cx="533400" cy="549275"/>
            </a:xfrm>
            <a:solidFill>
              <a:srgbClr val="FFFFFF"/>
            </a:solidFill>
          </p:grpSpPr>
          <p:sp>
            <p:nvSpPr>
              <p:cNvPr id="6"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sp>
            <p:nvSpPr>
              <p:cNvPr id="7"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grpSp>
      <p:sp>
        <p:nvSpPr>
          <p:cNvPr id="8" name="Text Placeholder 4"/>
          <p:cNvSpPr txBox="1">
            <a:spLocks/>
          </p:cNvSpPr>
          <p:nvPr/>
        </p:nvSpPr>
        <p:spPr>
          <a:xfrm>
            <a:off x="66105" y="1355592"/>
            <a:ext cx="9947814" cy="5334001"/>
          </a:xfrm>
          <a:prstGeom prst="rect">
            <a:avLst/>
          </a:prstGeom>
        </p:spPr>
        <p:txBody>
          <a:bodyPr>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pic>
        <p:nvPicPr>
          <p:cNvPr id="9" name="Picture 8"/>
          <p:cNvPicPr/>
          <p:nvPr/>
        </p:nvPicPr>
        <p:blipFill>
          <a:blip r:embed="rId2"/>
          <a:stretch>
            <a:fillRect/>
          </a:stretch>
        </p:blipFill>
        <p:spPr>
          <a:xfrm>
            <a:off x="274638" y="1483666"/>
            <a:ext cx="5717540" cy="2749550"/>
          </a:xfrm>
          <a:prstGeom prst="rect">
            <a:avLst/>
          </a:prstGeom>
        </p:spPr>
      </p:pic>
      <p:pic>
        <p:nvPicPr>
          <p:cNvPr id="10" name="Picture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2037" y="3040062"/>
            <a:ext cx="5901055" cy="3554730"/>
          </a:xfrm>
          <a:prstGeom prst="rect">
            <a:avLst/>
          </a:prstGeom>
          <a:noFill/>
        </p:spPr>
      </p:pic>
      <p:sp>
        <p:nvSpPr>
          <p:cNvPr id="11" name="Rectangle 10"/>
          <p:cNvSpPr/>
          <p:nvPr/>
        </p:nvSpPr>
        <p:spPr bwMode="auto">
          <a:xfrm>
            <a:off x="6142037" y="1583279"/>
            <a:ext cx="4080415" cy="9995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Single Web Application with HNSC</a:t>
            </a:r>
          </a:p>
        </p:txBody>
      </p:sp>
      <p:sp>
        <p:nvSpPr>
          <p:cNvPr id="12" name="Rectangle 11"/>
          <p:cNvSpPr/>
          <p:nvPr/>
        </p:nvSpPr>
        <p:spPr bwMode="auto">
          <a:xfrm>
            <a:off x="2255837" y="4914975"/>
            <a:ext cx="4080415" cy="113138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Services and Content in a Single </a:t>
            </a:r>
            <a:r>
              <a:rPr lang="en-US" sz="2400" dirty="0">
                <a:gradFill>
                  <a:gsLst>
                    <a:gs pos="0">
                      <a:srgbClr val="FFFFFF"/>
                    </a:gs>
                    <a:gs pos="100000">
                      <a:srgbClr val="FFFFFF"/>
                    </a:gs>
                  </a:gsLst>
                  <a:lin ang="5400000" scaled="0"/>
                </a:gradFill>
                <a:ea typeface="Segoe UI" pitchFamily="34" charset="0"/>
                <a:cs typeface="Segoe UI" pitchFamily="34" charset="0"/>
              </a:rPr>
              <a:t>F</a:t>
            </a:r>
            <a:r>
              <a:rPr lang="en-US" sz="2400" dirty="0" smtClean="0">
                <a:gradFill>
                  <a:gsLst>
                    <a:gs pos="0">
                      <a:srgbClr val="FFFFFF"/>
                    </a:gs>
                    <a:gs pos="100000">
                      <a:srgbClr val="FFFFFF"/>
                    </a:gs>
                  </a:gsLst>
                  <a:lin ang="5400000" scaled="0"/>
                </a:gradFill>
                <a:ea typeface="Segoe UI" pitchFamily="34" charset="0"/>
                <a:cs typeface="Segoe UI" pitchFamily="34" charset="0"/>
              </a:rPr>
              <a:t>arm</a:t>
            </a:r>
          </a:p>
        </p:txBody>
      </p:sp>
    </p:spTree>
    <p:extLst>
      <p:ext uri="{BB962C8B-B14F-4D97-AF65-F5344CB8AC3E}">
        <p14:creationId xmlns:p14="http://schemas.microsoft.com/office/powerpoint/2010/main" val="1209135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Functional Specification </a:t>
            </a:r>
            <a:endParaRPr lang="en-US" dirty="0"/>
          </a:p>
        </p:txBody>
      </p:sp>
      <p:grpSp>
        <p:nvGrpSpPr>
          <p:cNvPr id="3" name="Group 2"/>
          <p:cNvGrpSpPr/>
          <p:nvPr/>
        </p:nvGrpSpPr>
        <p:grpSpPr>
          <a:xfrm>
            <a:off x="10334147" y="373041"/>
            <a:ext cx="1959674" cy="1823194"/>
            <a:chOff x="4017426" y="3687200"/>
            <a:chExt cx="1921423" cy="1787607"/>
          </a:xfrm>
        </p:grpSpPr>
        <p:sp>
          <p:nvSpPr>
            <p:cNvPr id="4" name="Rectangle 3"/>
            <p:cNvSpPr/>
            <p:nvPr/>
          </p:nvSpPr>
          <p:spPr>
            <a:xfrm>
              <a:off x="4017426" y="3687200"/>
              <a:ext cx="1921423" cy="1787607"/>
            </a:xfrm>
            <a:prstGeom prst="rect">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Functional Specification</a:t>
              </a:r>
            </a:p>
          </p:txBody>
        </p:sp>
        <p:grpSp>
          <p:nvGrpSpPr>
            <p:cNvPr id="5" name="Group 4"/>
            <p:cNvGrpSpPr/>
            <p:nvPr/>
          </p:nvGrpSpPr>
          <p:grpSpPr bwMode="black">
            <a:xfrm>
              <a:off x="4466272" y="3936196"/>
              <a:ext cx="1023730" cy="965525"/>
              <a:chOff x="3422650" y="3467100"/>
              <a:chExt cx="533400" cy="549275"/>
            </a:xfrm>
            <a:solidFill>
              <a:srgbClr val="FFFFFF"/>
            </a:solidFill>
          </p:grpSpPr>
          <p:sp>
            <p:nvSpPr>
              <p:cNvPr id="6"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sp>
            <p:nvSpPr>
              <p:cNvPr id="7"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3260" tIns="46630" rIns="93260" bIns="46630"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grpSp>
      <p:sp>
        <p:nvSpPr>
          <p:cNvPr id="8" name="Text Placeholder 4"/>
          <p:cNvSpPr txBox="1">
            <a:spLocks/>
          </p:cNvSpPr>
          <p:nvPr/>
        </p:nvSpPr>
        <p:spPr>
          <a:xfrm>
            <a:off x="274638" y="1363661"/>
            <a:ext cx="9947814" cy="1447801"/>
          </a:xfrm>
          <a:prstGeom prst="rect">
            <a:avLst/>
          </a:prstGeom>
        </p:spPr>
        <p:txBody>
          <a:bodyPr>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FF"/>
                </a:solidFill>
              </a:rPr>
              <a:t>Bill Of Materials</a:t>
            </a:r>
          </a:p>
          <a:p>
            <a:pPr marL="241300" lvl="1" indent="0">
              <a:buFont typeface="Arial" pitchFamily="34" charset="0"/>
              <a:buNone/>
            </a:pPr>
            <a:r>
              <a:rPr lang="en-US" dirty="0" smtClean="0">
                <a:solidFill>
                  <a:srgbClr val="FFFFFF"/>
                </a:solidFill>
              </a:rPr>
              <a:t>Complete description of required infrastructure, configuration and settings to deploy a PLA</a:t>
            </a:r>
          </a:p>
          <a:p>
            <a:pPr marL="0"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grpSp>
        <p:nvGrpSpPr>
          <p:cNvPr id="70" name="Group 69"/>
          <p:cNvGrpSpPr/>
          <p:nvPr/>
        </p:nvGrpSpPr>
        <p:grpSpPr>
          <a:xfrm>
            <a:off x="3918164" y="4964799"/>
            <a:ext cx="1959674" cy="1823194"/>
            <a:chOff x="3918164" y="4964799"/>
            <a:chExt cx="1959674" cy="1823194"/>
          </a:xfrm>
        </p:grpSpPr>
        <p:sp>
          <p:nvSpPr>
            <p:cNvPr id="35" name="Rectangle 34"/>
            <p:cNvSpPr/>
            <p:nvPr/>
          </p:nvSpPr>
          <p:spPr>
            <a:xfrm>
              <a:off x="3918164" y="4964799"/>
              <a:ext cx="1959674" cy="182319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DNS</a:t>
              </a:r>
              <a:endParaRPr lang="en-US" sz="1600" dirty="0">
                <a:solidFill>
                  <a:srgbClr val="FFFFFF"/>
                </a:solidFill>
                <a:latin typeface="Segoe UI Light"/>
                <a:ea typeface="Segoe UI" pitchFamily="34" charset="0"/>
                <a:cs typeface="Segoe UI" pitchFamily="34" charset="0"/>
              </a:endParaRPr>
            </a:p>
          </p:txBody>
        </p:sp>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6147" y="5347959"/>
              <a:ext cx="947689" cy="902219"/>
            </a:xfrm>
            <a:prstGeom prst="rect">
              <a:avLst/>
            </a:prstGeom>
          </p:spPr>
        </p:pic>
      </p:grpSp>
      <p:grpSp>
        <p:nvGrpSpPr>
          <p:cNvPr id="68" name="Group 67"/>
          <p:cNvGrpSpPr/>
          <p:nvPr/>
        </p:nvGrpSpPr>
        <p:grpSpPr>
          <a:xfrm>
            <a:off x="8168226" y="2977664"/>
            <a:ext cx="1959674" cy="1823194"/>
            <a:chOff x="8168226" y="2977664"/>
            <a:chExt cx="1959674" cy="1823194"/>
          </a:xfrm>
        </p:grpSpPr>
        <p:sp>
          <p:nvSpPr>
            <p:cNvPr id="32" name="Rectangle 31"/>
            <p:cNvSpPr/>
            <p:nvPr/>
          </p:nvSpPr>
          <p:spPr>
            <a:xfrm>
              <a:off x="8168226" y="2977664"/>
              <a:ext cx="1959674" cy="1823194"/>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AV Exclusions</a:t>
              </a:r>
              <a:endParaRPr lang="en-US" sz="1600" dirty="0">
                <a:solidFill>
                  <a:srgbClr val="FFFFFF"/>
                </a:solidFill>
                <a:latin typeface="Segoe UI Light"/>
                <a:ea typeface="Segoe UI" pitchFamily="34" charset="0"/>
                <a:cs typeface="Segoe UI" pitchFamily="34" charset="0"/>
              </a:endParaRPr>
            </a:p>
          </p:txBody>
        </p:sp>
        <p:grpSp>
          <p:nvGrpSpPr>
            <p:cNvPr id="37" name="Group 36"/>
            <p:cNvGrpSpPr/>
            <p:nvPr/>
          </p:nvGrpSpPr>
          <p:grpSpPr bwMode="black">
            <a:xfrm>
              <a:off x="8658997" y="3335703"/>
              <a:ext cx="924281" cy="877673"/>
              <a:chOff x="307975" y="1987550"/>
              <a:chExt cx="1377950" cy="1409701"/>
            </a:xfrm>
            <a:solidFill>
              <a:srgbClr val="FFFFFF"/>
            </a:solidFill>
          </p:grpSpPr>
          <p:sp>
            <p:nvSpPr>
              <p:cNvPr id="38" name="Freeform 118"/>
              <p:cNvSpPr>
                <a:spLocks/>
              </p:cNvSpPr>
              <p:nvPr/>
            </p:nvSpPr>
            <p:spPr bwMode="black">
              <a:xfrm>
                <a:off x="538163" y="2516188"/>
                <a:ext cx="917575"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9"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0"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1"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2"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3"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4" name="Freeform 124"/>
              <p:cNvSpPr>
                <a:spLocks noEditPoints="1"/>
              </p:cNvSpPr>
              <p:nvPr/>
            </p:nvSpPr>
            <p:spPr bwMode="black">
              <a:xfrm>
                <a:off x="590550" y="2224088"/>
                <a:ext cx="812800" cy="344488"/>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5"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6" name="Freeform 126"/>
              <p:cNvSpPr>
                <a:spLocks/>
              </p:cNvSpPr>
              <p:nvPr/>
            </p:nvSpPr>
            <p:spPr bwMode="black">
              <a:xfrm>
                <a:off x="750888" y="2006600"/>
                <a:ext cx="492125"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7"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8"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9" name="Freeform 129"/>
              <p:cNvSpPr>
                <a:spLocks/>
              </p:cNvSpPr>
              <p:nvPr/>
            </p:nvSpPr>
            <p:spPr bwMode="black">
              <a:xfrm>
                <a:off x="342900" y="2549525"/>
                <a:ext cx="404813" cy="206375"/>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0" name="Freeform 130"/>
              <p:cNvSpPr>
                <a:spLocks/>
              </p:cNvSpPr>
              <p:nvPr/>
            </p:nvSpPr>
            <p:spPr bwMode="black">
              <a:xfrm>
                <a:off x="390525" y="3063875"/>
                <a:ext cx="409575" cy="201613"/>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1" name="Freeform 131"/>
              <p:cNvSpPr>
                <a:spLocks/>
              </p:cNvSpPr>
              <p:nvPr/>
            </p:nvSpPr>
            <p:spPr bwMode="black">
              <a:xfrm>
                <a:off x="307975" y="2882900"/>
                <a:ext cx="428625" cy="76200"/>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2" name="Freeform 132"/>
              <p:cNvSpPr>
                <a:spLocks/>
              </p:cNvSpPr>
              <p:nvPr/>
            </p:nvSpPr>
            <p:spPr bwMode="black">
              <a:xfrm>
                <a:off x="1246188" y="2549525"/>
                <a:ext cx="409575" cy="206375"/>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3" name="Freeform 133"/>
              <p:cNvSpPr>
                <a:spLocks/>
              </p:cNvSpPr>
              <p:nvPr/>
            </p:nvSpPr>
            <p:spPr bwMode="black">
              <a:xfrm>
                <a:off x="1193800" y="3063875"/>
                <a:ext cx="409575" cy="201613"/>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4" name="Freeform 134"/>
              <p:cNvSpPr>
                <a:spLocks/>
              </p:cNvSpPr>
              <p:nvPr/>
            </p:nvSpPr>
            <p:spPr bwMode="black">
              <a:xfrm>
                <a:off x="1257300" y="2882900"/>
                <a:ext cx="428625" cy="76200"/>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grpSp>
      <p:grpSp>
        <p:nvGrpSpPr>
          <p:cNvPr id="65" name="Group 64"/>
          <p:cNvGrpSpPr/>
          <p:nvPr/>
        </p:nvGrpSpPr>
        <p:grpSpPr>
          <a:xfrm>
            <a:off x="1798637" y="2964444"/>
            <a:ext cx="1959674" cy="1836681"/>
            <a:chOff x="1798637" y="2964444"/>
            <a:chExt cx="1959674" cy="1836681"/>
          </a:xfrm>
        </p:grpSpPr>
        <p:sp>
          <p:nvSpPr>
            <p:cNvPr id="10" name="Rectangle 9"/>
            <p:cNvSpPr>
              <a:spLocks noChangeAspect="1"/>
            </p:cNvSpPr>
            <p:nvPr/>
          </p:nvSpPr>
          <p:spPr>
            <a:xfrm>
              <a:off x="1798637" y="2980645"/>
              <a:ext cx="1959674" cy="1820480"/>
            </a:xfrm>
            <a:prstGeom prst="rect">
              <a:avLst/>
            </a:prstGeom>
            <a:solidFill>
              <a:srgbClr val="00A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Service Accounts</a:t>
              </a:r>
              <a:endParaRPr lang="en-US" sz="1600" dirty="0">
                <a:solidFill>
                  <a:srgbClr val="FFFFFF"/>
                </a:solidFill>
                <a:latin typeface="Segoe UI Light"/>
                <a:ea typeface="Segoe UI" pitchFamily="34" charset="0"/>
                <a:cs typeface="Segoe UI" pitchFamily="34" charset="0"/>
              </a:endParaRPr>
            </a:p>
          </p:txBody>
        </p:sp>
        <p:pic>
          <p:nvPicPr>
            <p:cNvPr id="55" name="Picture 6" descr="\\MAGNUM\Projects\Microsoft\Cloud Power FY12\Design\ICONS_PNG\Flexible_Workspace.png"/>
            <p:cNvPicPr>
              <a:picLocks noChangeAspect="1" noChangeArrowheads="1"/>
            </p:cNvPicPr>
            <p:nvPr/>
          </p:nvPicPr>
          <p:blipFill>
            <a:blip r:embed="rId4" cstate="print">
              <a:lum bright="100000"/>
            </a:blip>
            <a:srcRect r="63636"/>
            <a:stretch>
              <a:fillRect/>
            </a:stretch>
          </p:blipFill>
          <p:spPr bwMode="auto">
            <a:xfrm>
              <a:off x="2491767" y="2964444"/>
              <a:ext cx="573341" cy="1576687"/>
            </a:xfrm>
            <a:prstGeom prst="rect">
              <a:avLst/>
            </a:prstGeom>
            <a:noFill/>
            <a:ln>
              <a:noFill/>
            </a:ln>
          </p:spPr>
        </p:pic>
      </p:grpSp>
      <p:grpSp>
        <p:nvGrpSpPr>
          <p:cNvPr id="69" name="Group 68"/>
          <p:cNvGrpSpPr/>
          <p:nvPr/>
        </p:nvGrpSpPr>
        <p:grpSpPr>
          <a:xfrm>
            <a:off x="1792118" y="4964799"/>
            <a:ext cx="1959674" cy="1823194"/>
            <a:chOff x="1792118" y="4964799"/>
            <a:chExt cx="1959674" cy="1823194"/>
          </a:xfrm>
        </p:grpSpPr>
        <p:sp>
          <p:nvSpPr>
            <p:cNvPr id="13" name="Rectangle 12"/>
            <p:cNvSpPr/>
            <p:nvPr/>
          </p:nvSpPr>
          <p:spPr>
            <a:xfrm>
              <a:off x="1792118" y="4964799"/>
              <a:ext cx="1959674" cy="1823194"/>
            </a:xfrm>
            <a:prstGeom prst="rect">
              <a:avLst/>
            </a:prstGeom>
            <a:solidFill>
              <a:srgbClr val="8CC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Certificates</a:t>
              </a:r>
              <a:endParaRPr lang="en-US" sz="1600" dirty="0">
                <a:solidFill>
                  <a:srgbClr val="FFFFFF"/>
                </a:solidFill>
                <a:latin typeface="Segoe UI Light"/>
                <a:ea typeface="Segoe UI" pitchFamily="34" charset="0"/>
                <a:cs typeface="Segoe UI" pitchFamily="34" charset="0"/>
              </a:endParaRPr>
            </a:p>
          </p:txBody>
        </p:sp>
        <p:pic>
          <p:nvPicPr>
            <p:cNvPr id="56" name="Picture 3" descr="\\MAGNUM\Projects\Microsoft\Cloud Power FY12\Design\ICONS_PNG\Confidentiality.png"/>
            <p:cNvPicPr>
              <a:picLocks noChangeAspect="1" noChangeArrowheads="1"/>
            </p:cNvPicPr>
            <p:nvPr/>
          </p:nvPicPr>
          <p:blipFill>
            <a:blip r:embed="rId5" cstate="print">
              <a:lum bright="100000"/>
            </a:blip>
            <a:srcRect/>
            <a:stretch>
              <a:fillRect/>
            </a:stretch>
          </p:blipFill>
          <p:spPr bwMode="auto">
            <a:xfrm>
              <a:off x="2157896" y="5185009"/>
              <a:ext cx="1228117" cy="1228117"/>
            </a:xfrm>
            <a:prstGeom prst="rect">
              <a:avLst/>
            </a:prstGeom>
            <a:noFill/>
          </p:spPr>
        </p:pic>
      </p:grpSp>
      <p:grpSp>
        <p:nvGrpSpPr>
          <p:cNvPr id="67" name="Group 66"/>
          <p:cNvGrpSpPr/>
          <p:nvPr/>
        </p:nvGrpSpPr>
        <p:grpSpPr>
          <a:xfrm>
            <a:off x="6037690" y="2977664"/>
            <a:ext cx="1959674" cy="1823194"/>
            <a:chOff x="6037690" y="2977664"/>
            <a:chExt cx="1959674" cy="1823194"/>
          </a:xfrm>
        </p:grpSpPr>
        <p:sp>
          <p:nvSpPr>
            <p:cNvPr id="27" name="Rectangle 26"/>
            <p:cNvSpPr/>
            <p:nvPr/>
          </p:nvSpPr>
          <p:spPr>
            <a:xfrm>
              <a:off x="6037690" y="2977664"/>
              <a:ext cx="1959674" cy="1823194"/>
            </a:xfrm>
            <a:prstGeom prst="rect">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Directory</a:t>
              </a:r>
              <a:endParaRPr lang="en-US" sz="1600" dirty="0">
                <a:solidFill>
                  <a:srgbClr val="FFFFFF"/>
                </a:solidFill>
                <a:latin typeface="Segoe UI Light"/>
                <a:ea typeface="Segoe UI" pitchFamily="34" charset="0"/>
                <a:cs typeface="Segoe UI" pitchFamily="34" charset="0"/>
              </a:endParaRPr>
            </a:p>
          </p:txBody>
        </p:sp>
        <p:sp>
          <p:nvSpPr>
            <p:cNvPr id="62" name="Freeform 35"/>
            <p:cNvSpPr>
              <a:spLocks noEditPoints="1"/>
            </p:cNvSpPr>
            <p:nvPr/>
          </p:nvSpPr>
          <p:spPr bwMode="black">
            <a:xfrm>
              <a:off x="6446269" y="3297958"/>
              <a:ext cx="1100421" cy="103750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72" name="Group 71"/>
          <p:cNvGrpSpPr/>
          <p:nvPr/>
        </p:nvGrpSpPr>
        <p:grpSpPr>
          <a:xfrm>
            <a:off x="8154261" y="4894753"/>
            <a:ext cx="1959674" cy="1893240"/>
            <a:chOff x="8154261" y="4894753"/>
            <a:chExt cx="1959674" cy="1893240"/>
          </a:xfrm>
        </p:grpSpPr>
        <p:sp>
          <p:nvSpPr>
            <p:cNvPr id="59" name="Rectangle 58"/>
            <p:cNvSpPr/>
            <p:nvPr/>
          </p:nvSpPr>
          <p:spPr>
            <a:xfrm>
              <a:off x="8154261" y="4964799"/>
              <a:ext cx="1959674" cy="1823194"/>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Network Flows</a:t>
              </a:r>
              <a:endParaRPr lang="en-US" sz="1600" dirty="0">
                <a:solidFill>
                  <a:srgbClr val="FFFFFF"/>
                </a:solidFill>
                <a:latin typeface="Segoe UI Light"/>
                <a:ea typeface="Segoe UI" pitchFamily="34" charset="0"/>
                <a:cs typeface="Segoe UI" pitchFamily="34" charset="0"/>
              </a:endParaRPr>
            </a:p>
          </p:txBody>
        </p:sp>
        <p:pic>
          <p:nvPicPr>
            <p:cNvPr id="57" name="Picture 6" descr="\\MAGNUM\Projects\Microsoft\Cloud Power FY12\Design\Icons\PNGs\Firewall.png"/>
            <p:cNvPicPr>
              <a:picLocks noChangeAspect="1" noChangeArrowheads="1"/>
            </p:cNvPicPr>
            <p:nvPr/>
          </p:nvPicPr>
          <p:blipFill>
            <a:blip r:embed="rId6" cstate="print">
              <a:lum bright="100000"/>
            </a:blip>
            <a:srcRect/>
            <a:stretch>
              <a:fillRect/>
            </a:stretch>
          </p:blipFill>
          <p:spPr bwMode="auto">
            <a:xfrm>
              <a:off x="8168226" y="4894753"/>
              <a:ext cx="1828800" cy="1828800"/>
            </a:xfrm>
            <a:prstGeom prst="rect">
              <a:avLst/>
            </a:prstGeom>
            <a:noFill/>
          </p:spPr>
        </p:pic>
      </p:grpSp>
      <p:grpSp>
        <p:nvGrpSpPr>
          <p:cNvPr id="66" name="Group 65"/>
          <p:cNvGrpSpPr/>
          <p:nvPr/>
        </p:nvGrpSpPr>
        <p:grpSpPr>
          <a:xfrm>
            <a:off x="3918164" y="2979288"/>
            <a:ext cx="1959674" cy="1823194"/>
            <a:chOff x="3918164" y="2979288"/>
            <a:chExt cx="1959674" cy="1823194"/>
          </a:xfrm>
        </p:grpSpPr>
        <p:sp>
          <p:nvSpPr>
            <p:cNvPr id="24" name="Rectangle 23"/>
            <p:cNvSpPr/>
            <p:nvPr/>
          </p:nvSpPr>
          <p:spPr>
            <a:xfrm>
              <a:off x="3918164" y="2979288"/>
              <a:ext cx="1959674" cy="1823194"/>
            </a:xfrm>
            <a:prstGeom prst="rect">
              <a:avLst/>
            </a:prstGeom>
            <a:solidFill>
              <a:srgbClr val="000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Permissions</a:t>
              </a:r>
              <a:endParaRPr lang="en-US" sz="1050" dirty="0">
                <a:solidFill>
                  <a:srgbClr val="FFFFFF"/>
                </a:solidFill>
                <a:latin typeface="Segoe UI Light"/>
                <a:ea typeface="Segoe UI" pitchFamily="34" charset="0"/>
                <a:cs typeface="Segoe UI" pitchFamily="34" charset="0"/>
              </a:endParaRPr>
            </a:p>
          </p:txBody>
        </p:sp>
        <p:sp>
          <p:nvSpPr>
            <p:cNvPr id="63" name="Freeform 25"/>
            <p:cNvSpPr>
              <a:spLocks noEditPoints="1"/>
            </p:cNvSpPr>
            <p:nvPr/>
          </p:nvSpPr>
          <p:spPr bwMode="black">
            <a:xfrm>
              <a:off x="4407104" y="3395499"/>
              <a:ext cx="931561" cy="9399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71" name="Group 70"/>
          <p:cNvGrpSpPr/>
          <p:nvPr/>
        </p:nvGrpSpPr>
        <p:grpSpPr>
          <a:xfrm>
            <a:off x="6037689" y="4964799"/>
            <a:ext cx="1959674" cy="1823194"/>
            <a:chOff x="6037689" y="4964799"/>
            <a:chExt cx="1959674" cy="1823194"/>
          </a:xfrm>
        </p:grpSpPr>
        <p:sp>
          <p:nvSpPr>
            <p:cNvPr id="21" name="Rectangle 20"/>
            <p:cNvSpPr/>
            <p:nvPr/>
          </p:nvSpPr>
          <p:spPr>
            <a:xfrm>
              <a:off x="6037689" y="4964799"/>
              <a:ext cx="1959674" cy="1823194"/>
            </a:xfrm>
            <a:prstGeom prst="rect">
              <a:avLst/>
            </a:prstGeom>
            <a:solidFill>
              <a:srgbClr val="FFBE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pPr algn="ctr"/>
              <a:r>
                <a:rPr lang="en-US" sz="1600" dirty="0" smtClean="0">
                  <a:solidFill>
                    <a:srgbClr val="FFFFFF"/>
                  </a:solidFill>
                  <a:latin typeface="Segoe UI Light"/>
                  <a:ea typeface="Segoe UI" pitchFamily="34" charset="0"/>
                  <a:cs typeface="Segoe UI" pitchFamily="34" charset="0"/>
                </a:rPr>
                <a:t>Load Balancing Pools</a:t>
              </a:r>
              <a:endParaRPr lang="en-US" sz="1600" dirty="0">
                <a:solidFill>
                  <a:srgbClr val="FFFFFF"/>
                </a:solidFill>
                <a:latin typeface="Segoe UI Light"/>
                <a:ea typeface="Segoe UI" pitchFamily="34" charset="0"/>
                <a:cs typeface="Segoe UI" pitchFamily="34" charset="0"/>
              </a:endParaRPr>
            </a:p>
          </p:txBody>
        </p:sp>
        <p:pic>
          <p:nvPicPr>
            <p:cNvPr id="64" name="Picture 6" descr="\\MAGNUM\Projects\Microsoft\Cloud Power FY12\Design\ICONS_PNG\Ingerity.png"/>
            <p:cNvPicPr>
              <a:picLocks noChangeAspect="1" noChangeArrowheads="1"/>
            </p:cNvPicPr>
            <p:nvPr/>
          </p:nvPicPr>
          <p:blipFill>
            <a:blip r:embed="rId7" cstate="print">
              <a:lum bright="100000"/>
            </a:blip>
            <a:srcRect/>
            <a:stretch>
              <a:fillRect/>
            </a:stretch>
          </p:blipFill>
          <p:spPr bwMode="auto">
            <a:xfrm>
              <a:off x="6302930" y="5009471"/>
              <a:ext cx="1429192" cy="1429192"/>
            </a:xfrm>
            <a:prstGeom prst="rect">
              <a:avLst/>
            </a:prstGeom>
            <a:noFill/>
          </p:spPr>
        </p:pic>
      </p:grpSp>
    </p:spTree>
    <p:extLst>
      <p:ext uri="{BB962C8B-B14F-4D97-AF65-F5344CB8AC3E}">
        <p14:creationId xmlns:p14="http://schemas.microsoft.com/office/powerpoint/2010/main" val="1949722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1000"/>
                                        <p:tgtEl>
                                          <p:spTgt spid="8">
                                            <p:txEl>
                                              <p:pRg st="1" end="1"/>
                                            </p:txEl>
                                          </p:spTgt>
                                        </p:tgtEl>
                                      </p:cBhvr>
                                    </p:animEffect>
                                    <p:anim calcmode="lin" valueType="num">
                                      <p:cBhvr>
                                        <p:cTn id="13"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500"/>
                                        <p:tgtEl>
                                          <p:spTgt spid="6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About Us.</a:t>
            </a:r>
            <a:endParaRPr lang="en-US" dirty="0"/>
          </a:p>
        </p:txBody>
      </p:sp>
    </p:spTree>
    <p:extLst>
      <p:ext uri="{BB962C8B-B14F-4D97-AF65-F5344CB8AC3E}">
        <p14:creationId xmlns:p14="http://schemas.microsoft.com/office/powerpoint/2010/main" val="271859165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Plan</a:t>
            </a:r>
            <a:endParaRPr lang="en-US" dirty="0"/>
          </a:p>
        </p:txBody>
      </p:sp>
      <p:grpSp>
        <p:nvGrpSpPr>
          <p:cNvPr id="3" name="Group 2"/>
          <p:cNvGrpSpPr/>
          <p:nvPr/>
        </p:nvGrpSpPr>
        <p:grpSpPr>
          <a:xfrm>
            <a:off x="10311941" y="373041"/>
            <a:ext cx="1959674" cy="1823194"/>
            <a:chOff x="7504337" y="1920599"/>
            <a:chExt cx="1921423" cy="1787607"/>
          </a:xfrm>
        </p:grpSpPr>
        <p:sp>
          <p:nvSpPr>
            <p:cNvPr id="4" name="Rectangle 3"/>
            <p:cNvSpPr/>
            <p:nvPr/>
          </p:nvSpPr>
          <p:spPr>
            <a:xfrm>
              <a:off x="7504337" y="1920599"/>
              <a:ext cx="1921423" cy="1787607"/>
            </a:xfrm>
            <a:prstGeom prst="rect">
              <a:avLst/>
            </a:prstGeom>
            <a:solidFill>
              <a:srgbClr val="FFBE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Operations Guide</a:t>
              </a:r>
            </a:p>
          </p:txBody>
        </p:sp>
        <p:sp>
          <p:nvSpPr>
            <p:cNvPr id="5" name="Freeform 81"/>
            <p:cNvSpPr>
              <a:spLocks/>
            </p:cNvSpPr>
            <p:nvPr/>
          </p:nvSpPr>
          <p:spPr bwMode="black">
            <a:xfrm>
              <a:off x="7937892" y="2221420"/>
              <a:ext cx="967570" cy="1019827"/>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00" dirty="0">
                <a:solidFill>
                  <a:srgbClr val="FFFFFF"/>
                </a:solidFill>
                <a:ea typeface="Segoe UI" pitchFamily="34" charset="0"/>
                <a:cs typeface="Segoe UI" pitchFamily="34" charset="0"/>
              </a:endParaRPr>
            </a:p>
          </p:txBody>
        </p:sp>
      </p:grpSp>
      <p:sp>
        <p:nvSpPr>
          <p:cNvPr id="6" name="Text Placeholder 4"/>
          <p:cNvSpPr txBox="1">
            <a:spLocks/>
          </p:cNvSpPr>
          <p:nvPr/>
        </p:nvSpPr>
        <p:spPr>
          <a:xfrm>
            <a:off x="274638" y="1363661"/>
            <a:ext cx="9947814" cy="5334001"/>
          </a:xfrm>
          <a:prstGeom prst="rect">
            <a:avLst/>
          </a:prstGeom>
        </p:spPr>
        <p:txBody>
          <a:bodyPr>
            <a:normAutofit fontScale="925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FF"/>
                </a:solidFill>
              </a:rPr>
              <a:t>“How-to”</a:t>
            </a:r>
          </a:p>
          <a:p>
            <a:pPr marL="241300" lvl="1" indent="0">
              <a:buFont typeface="Arial" pitchFamily="34" charset="0"/>
              <a:buNone/>
            </a:pPr>
            <a:r>
              <a:rPr lang="en-US" dirty="0" smtClean="0">
                <a:solidFill>
                  <a:srgbClr val="FFFFFF"/>
                </a:solidFill>
              </a:rPr>
              <a:t>Prescriptive guidance on how to operate a SharePoint PLA deployment</a:t>
            </a:r>
          </a:p>
          <a:p>
            <a:pPr marL="0"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Recommended procedures based on PLA configuration</a:t>
            </a:r>
          </a:p>
          <a:p>
            <a:pPr marL="0" indent="0">
              <a:buFont typeface="Arial" pitchFamily="34" charset="0"/>
              <a:buNone/>
            </a:pPr>
            <a:r>
              <a:rPr lang="en-US" sz="2400" dirty="0" smtClean="0">
                <a:solidFill>
                  <a:srgbClr val="FFFFFF"/>
                </a:solidFill>
                <a:latin typeface="Segoe UI"/>
              </a:rPr>
              <a:t>Daily, Weekly, Monthly, Quarterly and Yearly procedures to ensure health and availability</a:t>
            </a:r>
            <a:endParaRPr lang="en-US" sz="2400" dirty="0">
              <a:solidFill>
                <a:srgbClr val="FFFFFF"/>
              </a:solidFill>
              <a:latin typeface="Segoe UI"/>
            </a:endParaRPr>
          </a:p>
          <a:p>
            <a:pPr marL="0" indent="0">
              <a:buFont typeface="Arial" pitchFamily="34" charset="0"/>
              <a:buNone/>
            </a:pPr>
            <a:r>
              <a:rPr lang="en-US" sz="2400" dirty="0" smtClean="0">
                <a:solidFill>
                  <a:srgbClr val="FFFFFF"/>
                </a:solidFill>
                <a:latin typeface="Segoe UI"/>
              </a:rPr>
              <a:t>Detailed “step-by-step” guidance on how to perform and validate procedures</a:t>
            </a:r>
            <a:endParaRPr lang="en-US" sz="2400" dirty="0">
              <a:solidFill>
                <a:srgbClr val="FFFFFF"/>
              </a:solidFill>
              <a:latin typeface="Segoe UI"/>
            </a:endParaRPr>
          </a:p>
          <a:p>
            <a:pPr marL="0" indent="0">
              <a:buFont typeface="Arial" pitchFamily="34" charset="0"/>
              <a:buNone/>
            </a:pPr>
            <a:endParaRPr lang="en-US" sz="2200" dirty="0" smtClean="0">
              <a:solidFill>
                <a:srgbClr val="FFFFFF"/>
              </a:solidFill>
              <a:latin typeface="Segoe UI"/>
            </a:endParaRPr>
          </a:p>
          <a:p>
            <a:pPr marL="0" indent="0">
              <a:buFont typeface="Arial" pitchFamily="34" charset="0"/>
              <a:buNone/>
            </a:pPr>
            <a:r>
              <a:rPr lang="en-US" dirty="0">
                <a:solidFill>
                  <a:srgbClr val="FFFFFF"/>
                </a:solidFill>
              </a:rPr>
              <a:t>Requirement for Service Level Objectives</a:t>
            </a:r>
          </a:p>
          <a:p>
            <a:pPr marL="0" indent="0">
              <a:buFont typeface="Arial" pitchFamily="34" charset="0"/>
              <a:buNone/>
            </a:pPr>
            <a:r>
              <a:rPr lang="en-US" sz="2200" dirty="0" smtClean="0">
                <a:solidFill>
                  <a:srgbClr val="FFFFFF"/>
                </a:solidFill>
                <a:latin typeface="Segoe UI"/>
              </a:rPr>
              <a:t>Operational procedures which “must” be implemented if PLA SLO are to be met</a:t>
            </a:r>
            <a:endParaRPr lang="en-US" sz="2200" dirty="0">
              <a:solidFill>
                <a:srgbClr val="FFFFFF"/>
              </a:solidFill>
              <a:latin typeface="Segoe UI"/>
            </a:endParaRPr>
          </a:p>
          <a:p>
            <a:pPr marL="0" indent="0">
              <a:buFont typeface="Arial" pitchFamily="34" charset="0"/>
              <a:buNone/>
            </a:pPr>
            <a:endParaRPr lang="en-US" dirty="0" smtClean="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72975245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Plan</a:t>
            </a:r>
            <a:endParaRPr lang="en-US" dirty="0"/>
          </a:p>
        </p:txBody>
      </p:sp>
      <p:grpSp>
        <p:nvGrpSpPr>
          <p:cNvPr id="3" name="Group 2"/>
          <p:cNvGrpSpPr/>
          <p:nvPr/>
        </p:nvGrpSpPr>
        <p:grpSpPr>
          <a:xfrm>
            <a:off x="10310906" y="373041"/>
            <a:ext cx="1959674" cy="1823194"/>
            <a:chOff x="8978518" y="1440862"/>
            <a:chExt cx="1921423" cy="1787607"/>
          </a:xfrm>
        </p:grpSpPr>
        <p:sp>
          <p:nvSpPr>
            <p:cNvPr id="4" name="Rectangle 3"/>
            <p:cNvSpPr/>
            <p:nvPr/>
          </p:nvSpPr>
          <p:spPr>
            <a:xfrm>
              <a:off x="8978518" y="1440862"/>
              <a:ext cx="1921423" cy="1787607"/>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6059" tIns="44040" rIns="66059" bIns="44040" rtlCol="0" anchor="b"/>
            <a:lstStyle/>
            <a:p>
              <a:r>
                <a:rPr lang="en-US" sz="1600" dirty="0">
                  <a:solidFill>
                    <a:srgbClr val="FFFFFF"/>
                  </a:solidFill>
                  <a:ea typeface="Segoe UI" pitchFamily="34" charset="0"/>
                  <a:cs typeface="Segoe UI" pitchFamily="34" charset="0"/>
                </a:rPr>
                <a:t>Test Plan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283" y="1779308"/>
              <a:ext cx="1023767" cy="884379"/>
            </a:xfrm>
            <a:prstGeom prst="rect">
              <a:avLst/>
            </a:prstGeom>
          </p:spPr>
        </p:pic>
      </p:grpSp>
      <p:sp>
        <p:nvSpPr>
          <p:cNvPr id="6" name="Text Placeholder 4"/>
          <p:cNvSpPr txBox="1">
            <a:spLocks/>
          </p:cNvSpPr>
          <p:nvPr/>
        </p:nvSpPr>
        <p:spPr>
          <a:xfrm>
            <a:off x="274638" y="1363661"/>
            <a:ext cx="9947814" cy="5334001"/>
          </a:xfrm>
          <a:prstGeom prst="rect">
            <a:avLst/>
          </a:prstGeom>
        </p:spPr>
        <p:txBody>
          <a:bodyPr>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FF"/>
                </a:solidFill>
              </a:rPr>
              <a:t>Deployment Validation</a:t>
            </a:r>
          </a:p>
          <a:p>
            <a:pPr marL="241300" lvl="1" indent="0">
              <a:buFont typeface="Arial" pitchFamily="34" charset="0"/>
              <a:buNone/>
            </a:pPr>
            <a:r>
              <a:rPr lang="en-US" dirty="0" smtClean="0">
                <a:solidFill>
                  <a:srgbClr val="FFFFFF"/>
                </a:solidFill>
              </a:rPr>
              <a:t>Are all PLA rules met?</a:t>
            </a:r>
          </a:p>
          <a:p>
            <a:pPr marL="241300" lvl="1" indent="0">
              <a:buFont typeface="Arial" pitchFamily="34" charset="0"/>
              <a:buNone/>
            </a:pPr>
            <a:r>
              <a:rPr lang="en-US" dirty="0" smtClean="0">
                <a:solidFill>
                  <a:srgbClr val="FFFFFF"/>
                </a:solidFill>
              </a:rPr>
              <a:t>Is the configuration within PLA specification?</a:t>
            </a:r>
          </a:p>
          <a:p>
            <a:pPr marL="241300" lvl="1" indent="0">
              <a:buFont typeface="Arial" pitchFamily="34" charset="0"/>
              <a:buNone/>
            </a:pPr>
            <a:r>
              <a:rPr lang="en-US" dirty="0" smtClean="0">
                <a:solidFill>
                  <a:srgbClr val="FFFFFF"/>
                </a:solidFill>
              </a:rPr>
              <a:t>Is the deployment functional?</a:t>
            </a:r>
          </a:p>
          <a:p>
            <a:pPr marL="241300" lvl="1" indent="0">
              <a:buFont typeface="Arial" pitchFamily="34" charset="0"/>
              <a:buNone/>
            </a:pPr>
            <a:r>
              <a:rPr lang="en-US" dirty="0" smtClean="0">
                <a:solidFill>
                  <a:srgbClr val="FFFFFF"/>
                </a:solidFill>
              </a:rPr>
              <a:t>Is the PLA environment ready for use?</a:t>
            </a:r>
          </a:p>
          <a:p>
            <a:pPr marL="0" indent="0">
              <a:buFont typeface="Arial" pitchFamily="34" charset="0"/>
              <a:buNone/>
            </a:pPr>
            <a:endParaRPr lang="en-US" dirty="0" smtClean="0">
              <a:solidFill>
                <a:srgbClr val="FFFFFF"/>
              </a:solidFill>
            </a:endParaRPr>
          </a:p>
          <a:p>
            <a:pPr marL="0" indent="0">
              <a:buFont typeface="Arial" pitchFamily="34" charset="0"/>
              <a:buNone/>
            </a:pPr>
            <a:r>
              <a:rPr lang="en-US" dirty="0" smtClean="0">
                <a:solidFill>
                  <a:srgbClr val="FFFFFF"/>
                </a:solidFill>
              </a:rPr>
              <a:t>Recommended testing procedures</a:t>
            </a:r>
          </a:p>
          <a:p>
            <a:pPr marL="0" indent="0">
              <a:buFont typeface="Arial" pitchFamily="34" charset="0"/>
              <a:buNone/>
            </a:pPr>
            <a:r>
              <a:rPr lang="en-US" sz="2400" dirty="0" smtClean="0">
                <a:solidFill>
                  <a:srgbClr val="FFFFFF"/>
                </a:solidFill>
                <a:latin typeface="Segoe UI"/>
              </a:rPr>
              <a:t>Functional Testing</a:t>
            </a:r>
          </a:p>
          <a:p>
            <a:pPr marL="0" indent="0">
              <a:buFont typeface="Arial" pitchFamily="34" charset="0"/>
              <a:buNone/>
            </a:pPr>
            <a:r>
              <a:rPr lang="en-US" sz="2400" dirty="0" smtClean="0">
                <a:solidFill>
                  <a:srgbClr val="FFFFFF"/>
                </a:solidFill>
                <a:latin typeface="Segoe UI"/>
              </a:rPr>
              <a:t>Performance Testing</a:t>
            </a:r>
            <a:endParaRPr lang="en-US" sz="2400" dirty="0">
              <a:solidFill>
                <a:srgbClr val="FFFFFF"/>
              </a:solidFill>
              <a:latin typeface="Segoe UI"/>
            </a:endParaRPr>
          </a:p>
          <a:p>
            <a:pPr marL="0" indent="0">
              <a:buFont typeface="Arial" pitchFamily="34" charset="0"/>
              <a:buNone/>
            </a:pPr>
            <a:endParaRPr lang="en-US" sz="2200" dirty="0" smtClean="0">
              <a:solidFill>
                <a:srgbClr val="FFFFFF"/>
              </a:solidFill>
              <a:latin typeface="Segoe UI"/>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4605990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the PLA work?</a:t>
            </a:r>
            <a:endParaRPr lang="en-US" dirty="0"/>
          </a:p>
        </p:txBody>
      </p:sp>
      <p:sp>
        <p:nvSpPr>
          <p:cNvPr id="4" name="Rectangle 3"/>
          <p:cNvSpPr/>
          <p:nvPr>
            <p:custDataLst>
              <p:tags r:id="rId1"/>
            </p:custDataLst>
          </p:nvPr>
        </p:nvSpPr>
        <p:spPr>
          <a:xfrm>
            <a:off x="10742262" y="373041"/>
            <a:ext cx="1554339" cy="1554339"/>
          </a:xfrm>
          <a:prstGeom prst="rect">
            <a:avLst/>
          </a:prstGeom>
          <a:solidFill>
            <a:srgbClr val="002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945" rIns="69945" rtlCol="0" anchor="b"/>
          <a:lstStyle/>
          <a:p>
            <a:endParaRPr lang="en-US" sz="1530" dirty="0">
              <a:ln>
                <a:solidFill>
                  <a:srgbClr val="505050">
                    <a:alpha val="0"/>
                  </a:srgbClr>
                </a:solidFill>
              </a:ln>
              <a:solidFill>
                <a:srgbClr val="FFFFFF"/>
              </a:solidFill>
            </a:endParaRPr>
          </a:p>
        </p:txBody>
      </p:sp>
      <p:graphicFrame>
        <p:nvGraphicFramePr>
          <p:cNvPr id="6" name="Diagram 5"/>
          <p:cNvGraphicFramePr/>
          <p:nvPr>
            <p:extLst>
              <p:ext uri="{D42A27DB-BD31-4B8C-83A1-F6EECF244321}">
                <p14:modId xmlns:p14="http://schemas.microsoft.com/office/powerpoint/2010/main" val="2407849162"/>
              </p:ext>
            </p:extLst>
          </p:nvPr>
        </p:nvGraphicFramePr>
        <p:xfrm>
          <a:off x="-2011362" y="1212849"/>
          <a:ext cx="8229600" cy="523317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Rectangle 7"/>
          <p:cNvSpPr/>
          <p:nvPr>
            <p:custDataLst>
              <p:tags r:id="rId2"/>
            </p:custDataLst>
          </p:nvPr>
        </p:nvSpPr>
        <p:spPr>
          <a:xfrm>
            <a:off x="3856037" y="1398174"/>
            <a:ext cx="7620000" cy="1532134"/>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945" rIns="69945" rtlCol="0" anchor="b"/>
          <a:lstStyle/>
          <a:p>
            <a:endParaRPr lang="en-US" sz="1530" dirty="0">
              <a:ln>
                <a:solidFill>
                  <a:srgbClr val="505050">
                    <a:alpha val="0"/>
                  </a:srgbClr>
                </a:solidFill>
              </a:ln>
              <a:solidFill>
                <a:srgbClr val="FFFFFF"/>
              </a:solidFill>
            </a:endParaRPr>
          </a:p>
        </p:txBody>
      </p:sp>
      <p:sp>
        <p:nvSpPr>
          <p:cNvPr id="10" name="Rectangle 9"/>
          <p:cNvSpPr/>
          <p:nvPr>
            <p:custDataLst>
              <p:tags r:id="rId3"/>
            </p:custDataLst>
          </p:nvPr>
        </p:nvSpPr>
        <p:spPr>
          <a:xfrm>
            <a:off x="3856037" y="3085741"/>
            <a:ext cx="7620000" cy="1532134"/>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945" rIns="69945" rtlCol="0" anchor="b"/>
          <a:lstStyle/>
          <a:p>
            <a:endParaRPr lang="en-US" sz="1530" dirty="0">
              <a:ln>
                <a:solidFill>
                  <a:srgbClr val="505050">
                    <a:alpha val="0"/>
                  </a:srgbClr>
                </a:solidFill>
              </a:ln>
              <a:solidFill>
                <a:srgbClr val="FFFFFF"/>
              </a:solidFill>
            </a:endParaRPr>
          </a:p>
        </p:txBody>
      </p:sp>
      <p:sp>
        <p:nvSpPr>
          <p:cNvPr id="11" name="Rectangle 10"/>
          <p:cNvSpPr/>
          <p:nvPr>
            <p:custDataLst>
              <p:tags r:id="rId4"/>
            </p:custDataLst>
          </p:nvPr>
        </p:nvSpPr>
        <p:spPr>
          <a:xfrm>
            <a:off x="3856037" y="4773309"/>
            <a:ext cx="7620000" cy="1532134"/>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945" rIns="69945" rtlCol="0" anchor="b"/>
          <a:lstStyle/>
          <a:p>
            <a:endParaRPr lang="en-US" sz="1530" dirty="0">
              <a:ln>
                <a:solidFill>
                  <a:srgbClr val="505050">
                    <a:alpha val="0"/>
                  </a:srgbClr>
                </a:solidFill>
              </a:ln>
              <a:solidFill>
                <a:srgbClr val="FFFFFF"/>
              </a:solidFill>
            </a:endParaRPr>
          </a:p>
        </p:txBody>
      </p:sp>
      <p:sp>
        <p:nvSpPr>
          <p:cNvPr id="12" name="Subtitle 3"/>
          <p:cNvSpPr txBox="1">
            <a:spLocks/>
          </p:cNvSpPr>
          <p:nvPr/>
        </p:nvSpPr>
        <p:spPr>
          <a:xfrm>
            <a:off x="3984623" y="1553605"/>
            <a:ext cx="7186616" cy="1154651"/>
          </a:xfrm>
          <a:prstGeom prst="rect">
            <a:avLst/>
          </a:prstGeom>
        </p:spPr>
        <p:txBody>
          <a:bodyPr/>
          <a:lstStyle>
            <a:lvl1pPr marL="347663" indent="-347663" algn="l" defTabSz="914363" rtl="0" eaLnBrk="1" latinLnBrk="0" hangingPunct="1">
              <a:lnSpc>
                <a:spcPct val="100000"/>
              </a:lnSpc>
              <a:spcBef>
                <a:spcPts val="1200"/>
              </a:spcBef>
              <a:buClr>
                <a:schemeClr val="accent1"/>
              </a:buClr>
              <a:buSzPct val="100000"/>
              <a:buFontTx/>
              <a:buBlip>
                <a:blip r:embed="rId12"/>
              </a:buBlip>
              <a:defRPr sz="2400" kern="1200">
                <a:ln>
                  <a:solidFill>
                    <a:schemeClr val="bg1">
                      <a:alpha val="0"/>
                    </a:schemeClr>
                  </a:solidFill>
                </a:ln>
                <a:solidFill>
                  <a:schemeClr val="tx2"/>
                </a:solidFill>
                <a:latin typeface="+mn-lt"/>
                <a:ea typeface="Segoe UI" pitchFamily="34" charset="0"/>
                <a:cs typeface="Segoe UI" pitchFamily="34" charset="0"/>
              </a:defRPr>
            </a:lvl1pPr>
            <a:lvl2pPr marL="804863" indent="-347663" algn="l" defTabSz="914363" rtl="0" eaLnBrk="1" latinLnBrk="0" hangingPunct="1">
              <a:lnSpc>
                <a:spcPct val="100000"/>
              </a:lnSpc>
              <a:spcBef>
                <a:spcPts val="600"/>
              </a:spcBef>
              <a:buClr>
                <a:schemeClr val="accent1"/>
              </a:buClr>
              <a:buSzPct val="100000"/>
              <a:buFontTx/>
              <a:buBlip>
                <a:blip r:embed="rId12"/>
              </a:buBlip>
              <a:defRPr sz="2000" kern="1200">
                <a:ln>
                  <a:solidFill>
                    <a:schemeClr val="bg1">
                      <a:alpha val="0"/>
                    </a:schemeClr>
                  </a:solidFill>
                </a:ln>
                <a:solidFill>
                  <a:schemeClr val="tx2"/>
                </a:solidFill>
                <a:latin typeface="+mn-lt"/>
                <a:ea typeface="Segoe UI" pitchFamily="34" charset="0"/>
                <a:cs typeface="Segoe UI" pitchFamily="34" charset="0"/>
              </a:defRPr>
            </a:lvl2pPr>
            <a:lvl3pPr marL="1262063" indent="-347663" algn="l" defTabSz="914363" rtl="0" eaLnBrk="1" latinLnBrk="0" hangingPunct="1">
              <a:lnSpc>
                <a:spcPct val="100000"/>
              </a:lnSpc>
              <a:spcBef>
                <a:spcPts val="300"/>
              </a:spcBef>
              <a:buClr>
                <a:schemeClr val="accent1"/>
              </a:buClr>
              <a:buSzPct val="100000"/>
              <a:buFontTx/>
              <a:buBlip>
                <a:blip r:embed="rId12"/>
              </a:buBlip>
              <a:defRPr sz="1800" kern="1200">
                <a:ln>
                  <a:solidFill>
                    <a:schemeClr val="bg1">
                      <a:alpha val="0"/>
                    </a:schemeClr>
                  </a:solidFill>
                </a:ln>
                <a:solidFill>
                  <a:schemeClr val="tx2"/>
                </a:solidFill>
                <a:latin typeface="+mn-lt"/>
                <a:ea typeface="Segoe UI" pitchFamily="34" charset="0"/>
                <a:cs typeface="Segoe UI" pitchFamily="34" charset="0"/>
              </a:defRPr>
            </a:lvl3pPr>
            <a:lvl4pPr marL="17192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4pPr>
            <a:lvl5pPr marL="21764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26522"/>
              </a:buClr>
              <a:buFontTx/>
              <a:buNone/>
            </a:pPr>
            <a:r>
              <a:rPr lang="en-US" sz="2448" dirty="0">
                <a:ln>
                  <a:solidFill>
                    <a:srgbClr val="505050">
                      <a:alpha val="0"/>
                    </a:srgbClr>
                  </a:solidFill>
                </a:ln>
                <a:solidFill>
                  <a:srgbClr val="FFFFFF"/>
                </a:solidFill>
                <a:latin typeface="Segoe UI Light"/>
              </a:rPr>
              <a:t>SharePoint Online is the first option for SharePoint 2013 deployments…</a:t>
            </a:r>
          </a:p>
        </p:txBody>
      </p:sp>
      <p:sp>
        <p:nvSpPr>
          <p:cNvPr id="13" name="Subtitle 3"/>
          <p:cNvSpPr txBox="1">
            <a:spLocks/>
          </p:cNvSpPr>
          <p:nvPr/>
        </p:nvSpPr>
        <p:spPr>
          <a:xfrm>
            <a:off x="3984622" y="3274482"/>
            <a:ext cx="7186616" cy="1154651"/>
          </a:xfrm>
          <a:prstGeom prst="rect">
            <a:avLst/>
          </a:prstGeom>
        </p:spPr>
        <p:txBody>
          <a:bodyPr/>
          <a:lstStyle>
            <a:lvl1pPr marL="347663" indent="-347663" algn="l" defTabSz="914363" rtl="0" eaLnBrk="1" latinLnBrk="0" hangingPunct="1">
              <a:lnSpc>
                <a:spcPct val="100000"/>
              </a:lnSpc>
              <a:spcBef>
                <a:spcPts val="1200"/>
              </a:spcBef>
              <a:buClr>
                <a:schemeClr val="accent1"/>
              </a:buClr>
              <a:buSzPct val="100000"/>
              <a:buFontTx/>
              <a:buBlip>
                <a:blip r:embed="rId12"/>
              </a:buBlip>
              <a:defRPr sz="2400" kern="1200">
                <a:ln>
                  <a:solidFill>
                    <a:schemeClr val="bg1">
                      <a:alpha val="0"/>
                    </a:schemeClr>
                  </a:solidFill>
                </a:ln>
                <a:solidFill>
                  <a:schemeClr val="tx2"/>
                </a:solidFill>
                <a:latin typeface="+mn-lt"/>
                <a:ea typeface="Segoe UI" pitchFamily="34" charset="0"/>
                <a:cs typeface="Segoe UI" pitchFamily="34" charset="0"/>
              </a:defRPr>
            </a:lvl1pPr>
            <a:lvl2pPr marL="804863" indent="-347663" algn="l" defTabSz="914363" rtl="0" eaLnBrk="1" latinLnBrk="0" hangingPunct="1">
              <a:lnSpc>
                <a:spcPct val="100000"/>
              </a:lnSpc>
              <a:spcBef>
                <a:spcPts val="600"/>
              </a:spcBef>
              <a:buClr>
                <a:schemeClr val="accent1"/>
              </a:buClr>
              <a:buSzPct val="100000"/>
              <a:buFontTx/>
              <a:buBlip>
                <a:blip r:embed="rId12"/>
              </a:buBlip>
              <a:defRPr sz="2000" kern="1200">
                <a:ln>
                  <a:solidFill>
                    <a:schemeClr val="bg1">
                      <a:alpha val="0"/>
                    </a:schemeClr>
                  </a:solidFill>
                </a:ln>
                <a:solidFill>
                  <a:schemeClr val="tx2"/>
                </a:solidFill>
                <a:latin typeface="+mn-lt"/>
                <a:ea typeface="Segoe UI" pitchFamily="34" charset="0"/>
                <a:cs typeface="Segoe UI" pitchFamily="34" charset="0"/>
              </a:defRPr>
            </a:lvl2pPr>
            <a:lvl3pPr marL="1262063" indent="-347663" algn="l" defTabSz="914363" rtl="0" eaLnBrk="1" latinLnBrk="0" hangingPunct="1">
              <a:lnSpc>
                <a:spcPct val="100000"/>
              </a:lnSpc>
              <a:spcBef>
                <a:spcPts val="300"/>
              </a:spcBef>
              <a:buClr>
                <a:schemeClr val="accent1"/>
              </a:buClr>
              <a:buSzPct val="100000"/>
              <a:buFontTx/>
              <a:buBlip>
                <a:blip r:embed="rId12"/>
              </a:buBlip>
              <a:defRPr sz="1800" kern="1200">
                <a:ln>
                  <a:solidFill>
                    <a:schemeClr val="bg1">
                      <a:alpha val="0"/>
                    </a:schemeClr>
                  </a:solidFill>
                </a:ln>
                <a:solidFill>
                  <a:schemeClr val="tx2"/>
                </a:solidFill>
                <a:latin typeface="+mn-lt"/>
                <a:ea typeface="Segoe UI" pitchFamily="34" charset="0"/>
                <a:cs typeface="Segoe UI" pitchFamily="34" charset="0"/>
              </a:defRPr>
            </a:lvl3pPr>
            <a:lvl4pPr marL="17192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4pPr>
            <a:lvl5pPr marL="21764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26522"/>
              </a:buClr>
              <a:buFontTx/>
              <a:buNone/>
            </a:pPr>
            <a:r>
              <a:rPr lang="en-US" sz="2448" dirty="0">
                <a:ln>
                  <a:solidFill>
                    <a:srgbClr val="505050">
                      <a:alpha val="0"/>
                    </a:srgbClr>
                  </a:solidFill>
                </a:ln>
                <a:solidFill>
                  <a:srgbClr val="FFFFFF"/>
                </a:solidFill>
                <a:latin typeface="Segoe UI Light"/>
              </a:rPr>
              <a:t>…if on-premises is required, a PLA deployment is the recommended next option…</a:t>
            </a:r>
          </a:p>
        </p:txBody>
      </p:sp>
      <p:sp>
        <p:nvSpPr>
          <p:cNvPr id="14" name="Subtitle 3"/>
          <p:cNvSpPr txBox="1">
            <a:spLocks/>
          </p:cNvSpPr>
          <p:nvPr/>
        </p:nvSpPr>
        <p:spPr>
          <a:xfrm>
            <a:off x="3984621" y="4962049"/>
            <a:ext cx="7186616" cy="1154651"/>
          </a:xfrm>
          <a:prstGeom prst="rect">
            <a:avLst/>
          </a:prstGeom>
        </p:spPr>
        <p:txBody>
          <a:bodyPr/>
          <a:lstStyle>
            <a:lvl1pPr marL="347663" indent="-347663" algn="l" defTabSz="914363" rtl="0" eaLnBrk="1" latinLnBrk="0" hangingPunct="1">
              <a:lnSpc>
                <a:spcPct val="100000"/>
              </a:lnSpc>
              <a:spcBef>
                <a:spcPts val="1200"/>
              </a:spcBef>
              <a:buClr>
                <a:schemeClr val="accent1"/>
              </a:buClr>
              <a:buSzPct val="100000"/>
              <a:buFontTx/>
              <a:buBlip>
                <a:blip r:embed="rId12"/>
              </a:buBlip>
              <a:defRPr sz="2400" kern="1200">
                <a:ln>
                  <a:solidFill>
                    <a:schemeClr val="bg1">
                      <a:alpha val="0"/>
                    </a:schemeClr>
                  </a:solidFill>
                </a:ln>
                <a:solidFill>
                  <a:schemeClr val="tx2"/>
                </a:solidFill>
                <a:latin typeface="+mn-lt"/>
                <a:ea typeface="Segoe UI" pitchFamily="34" charset="0"/>
                <a:cs typeface="Segoe UI" pitchFamily="34" charset="0"/>
              </a:defRPr>
            </a:lvl1pPr>
            <a:lvl2pPr marL="804863" indent="-347663" algn="l" defTabSz="914363" rtl="0" eaLnBrk="1" latinLnBrk="0" hangingPunct="1">
              <a:lnSpc>
                <a:spcPct val="100000"/>
              </a:lnSpc>
              <a:spcBef>
                <a:spcPts val="600"/>
              </a:spcBef>
              <a:buClr>
                <a:schemeClr val="accent1"/>
              </a:buClr>
              <a:buSzPct val="100000"/>
              <a:buFontTx/>
              <a:buBlip>
                <a:blip r:embed="rId12"/>
              </a:buBlip>
              <a:defRPr sz="2000" kern="1200">
                <a:ln>
                  <a:solidFill>
                    <a:schemeClr val="bg1">
                      <a:alpha val="0"/>
                    </a:schemeClr>
                  </a:solidFill>
                </a:ln>
                <a:solidFill>
                  <a:schemeClr val="tx2"/>
                </a:solidFill>
                <a:latin typeface="+mn-lt"/>
                <a:ea typeface="Segoe UI" pitchFamily="34" charset="0"/>
                <a:cs typeface="Segoe UI" pitchFamily="34" charset="0"/>
              </a:defRPr>
            </a:lvl2pPr>
            <a:lvl3pPr marL="1262063" indent="-347663" algn="l" defTabSz="914363" rtl="0" eaLnBrk="1" latinLnBrk="0" hangingPunct="1">
              <a:lnSpc>
                <a:spcPct val="100000"/>
              </a:lnSpc>
              <a:spcBef>
                <a:spcPts val="300"/>
              </a:spcBef>
              <a:buClr>
                <a:schemeClr val="accent1"/>
              </a:buClr>
              <a:buSzPct val="100000"/>
              <a:buFontTx/>
              <a:buBlip>
                <a:blip r:embed="rId12"/>
              </a:buBlip>
              <a:defRPr sz="1800" kern="1200">
                <a:ln>
                  <a:solidFill>
                    <a:schemeClr val="bg1">
                      <a:alpha val="0"/>
                    </a:schemeClr>
                  </a:solidFill>
                </a:ln>
                <a:solidFill>
                  <a:schemeClr val="tx2"/>
                </a:solidFill>
                <a:latin typeface="+mn-lt"/>
                <a:ea typeface="Segoe UI" pitchFamily="34" charset="0"/>
                <a:cs typeface="Segoe UI" pitchFamily="34" charset="0"/>
              </a:defRPr>
            </a:lvl3pPr>
            <a:lvl4pPr marL="17192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4pPr>
            <a:lvl5pPr marL="2176463" indent="-347663" algn="l" defTabSz="914363" rtl="0" eaLnBrk="1" latinLnBrk="0" hangingPunct="1">
              <a:lnSpc>
                <a:spcPct val="100000"/>
              </a:lnSpc>
              <a:spcBef>
                <a:spcPts val="300"/>
              </a:spcBef>
              <a:buClr>
                <a:schemeClr val="accent1"/>
              </a:buClr>
              <a:buSzPct val="100000"/>
              <a:buFontTx/>
              <a:buBlip>
                <a:blip r:embed="rId12"/>
              </a:buBlip>
              <a:defRPr sz="1600" kern="1200">
                <a:ln>
                  <a:solidFill>
                    <a:schemeClr val="bg1">
                      <a:alpha val="0"/>
                    </a:schemeClr>
                  </a:solidFill>
                </a:ln>
                <a:solidFill>
                  <a:schemeClr val="tx2"/>
                </a:solidFill>
                <a:latin typeface="+mn-lt"/>
                <a:ea typeface="Segoe UI" pitchFamily="34" charset="0"/>
                <a:cs typeface="Segoe UI"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26522"/>
              </a:buClr>
              <a:buFontTx/>
              <a:buNone/>
            </a:pPr>
            <a:r>
              <a:rPr lang="en-US" sz="2448" dirty="0">
                <a:ln>
                  <a:solidFill>
                    <a:srgbClr val="505050">
                      <a:alpha val="0"/>
                    </a:srgbClr>
                  </a:solidFill>
                </a:ln>
                <a:solidFill>
                  <a:srgbClr val="FFFFFF"/>
                </a:solidFill>
                <a:latin typeface="Segoe UI Light"/>
              </a:rPr>
              <a:t>…if the PLA service description and design does not meet requirements, leverage the PLA guidance in a custom deployment</a:t>
            </a:r>
          </a:p>
        </p:txBody>
      </p:sp>
    </p:spTree>
    <p:extLst>
      <p:ext uri="{BB962C8B-B14F-4D97-AF65-F5344CB8AC3E}">
        <p14:creationId xmlns:p14="http://schemas.microsoft.com/office/powerpoint/2010/main" val="153785441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Alignment Workshop</a:t>
            </a:r>
            <a:endParaRPr lang="en-US" dirty="0"/>
          </a:p>
        </p:txBody>
      </p:sp>
      <p:sp>
        <p:nvSpPr>
          <p:cNvPr id="4" name="Rectangle 3"/>
          <p:cNvSpPr/>
          <p:nvPr/>
        </p:nvSpPr>
        <p:spPr bwMode="auto">
          <a:xfrm>
            <a:off x="728264" y="1897062"/>
            <a:ext cx="3408363" cy="3046413"/>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Solution Alignment Workshop</a:t>
            </a:r>
          </a:p>
        </p:txBody>
      </p:sp>
      <p:pic>
        <p:nvPicPr>
          <p:cNvPr id="13" name="Picture 2" descr="\\MAGNUM\Projects\Microsoft\Cloud Power FY12\Design\ICONS_PNG\Compass.png"/>
          <p:cNvPicPr>
            <a:picLocks noChangeAspect="1" noChangeArrowheads="1"/>
          </p:cNvPicPr>
          <p:nvPr/>
        </p:nvPicPr>
        <p:blipFill>
          <a:blip r:embed="rId3" cstate="print">
            <a:lum bright="100000"/>
          </a:blip>
          <a:srcRect/>
          <a:stretch>
            <a:fillRect/>
          </a:stretch>
        </p:blipFill>
        <p:spPr bwMode="auto">
          <a:xfrm>
            <a:off x="1518045" y="2278062"/>
            <a:ext cx="1828800" cy="1828800"/>
          </a:xfrm>
          <a:prstGeom prst="rect">
            <a:avLst/>
          </a:prstGeom>
          <a:noFill/>
        </p:spPr>
      </p:pic>
      <p:sp>
        <p:nvSpPr>
          <p:cNvPr id="6" name="Rectangle 5"/>
          <p:cNvSpPr/>
          <p:nvPr>
            <p:custDataLst>
              <p:tags r:id="rId1"/>
            </p:custDataLst>
          </p:nvPr>
        </p:nvSpPr>
        <p:spPr>
          <a:xfrm>
            <a:off x="4694237" y="1439862"/>
            <a:ext cx="7315200" cy="4876800"/>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9945" rIns="69945" rtlCol="0" anchor="ctr"/>
          <a:lstStyle/>
          <a:p>
            <a:r>
              <a:rPr lang="en-US" sz="2400" dirty="0">
                <a:solidFill>
                  <a:srgbClr val="FFFFFF"/>
                </a:solidFill>
                <a:latin typeface="Segoe UI Light"/>
                <a:ea typeface="Segoe UI" pitchFamily="34" charset="0"/>
                <a:cs typeface="Segoe UI" pitchFamily="34" charset="0"/>
              </a:rPr>
              <a:t>Review the PLA </a:t>
            </a:r>
            <a:r>
              <a:rPr lang="en-US" sz="2400" b="1" dirty="0">
                <a:solidFill>
                  <a:srgbClr val="FFFFFF"/>
                </a:solidFill>
                <a:latin typeface="Segoe UI Light"/>
                <a:ea typeface="Segoe UI" pitchFamily="34" charset="0"/>
                <a:cs typeface="Segoe UI" pitchFamily="34" charset="0"/>
              </a:rPr>
              <a:t>service description</a:t>
            </a:r>
            <a:r>
              <a:rPr lang="en-US" sz="2400" dirty="0">
                <a:solidFill>
                  <a:srgbClr val="FFFFFF"/>
                </a:solidFill>
                <a:latin typeface="Segoe UI Light"/>
                <a:ea typeface="Segoe UI" pitchFamily="34" charset="0"/>
                <a:cs typeface="Segoe UI" pitchFamily="34" charset="0"/>
              </a:rPr>
              <a:t> and </a:t>
            </a:r>
            <a:r>
              <a:rPr lang="en-US" sz="2400" b="1" dirty="0">
                <a:solidFill>
                  <a:srgbClr val="FFFFFF"/>
                </a:solidFill>
                <a:latin typeface="Segoe UI Light"/>
                <a:ea typeface="Segoe UI" pitchFamily="34" charset="0"/>
                <a:cs typeface="Segoe UI" pitchFamily="34" charset="0"/>
              </a:rPr>
              <a:t>service </a:t>
            </a:r>
            <a:r>
              <a:rPr lang="en-US" sz="2400" b="1" dirty="0" smtClean="0">
                <a:solidFill>
                  <a:srgbClr val="FFFFFF"/>
                </a:solidFill>
                <a:latin typeface="Segoe UI Light"/>
                <a:ea typeface="Segoe UI" pitchFamily="34" charset="0"/>
                <a:cs typeface="Segoe UI" pitchFamily="34" charset="0"/>
              </a:rPr>
              <a:t>levels objectives</a:t>
            </a:r>
            <a:r>
              <a:rPr lang="en-US" sz="2400" b="1" dirty="0">
                <a:solidFill>
                  <a:srgbClr val="FFFFFF"/>
                </a:solidFill>
                <a:latin typeface="Segoe UI Light"/>
                <a:ea typeface="Segoe UI" pitchFamily="34" charset="0"/>
                <a:cs typeface="Segoe UI" pitchFamily="34" charset="0"/>
              </a:rPr>
              <a:t> </a:t>
            </a:r>
            <a:r>
              <a:rPr lang="en-US" sz="2400" dirty="0" smtClean="0">
                <a:solidFill>
                  <a:srgbClr val="FFFFFF"/>
                </a:solidFill>
                <a:latin typeface="Segoe UI Light"/>
                <a:ea typeface="Segoe UI" pitchFamily="34" charset="0"/>
                <a:cs typeface="Segoe UI" pitchFamily="34" charset="0"/>
              </a:rPr>
              <a:t>which should address</a:t>
            </a:r>
            <a:r>
              <a:rPr lang="en-US" sz="2400" b="1" dirty="0" smtClean="0">
                <a:solidFill>
                  <a:srgbClr val="FFFFFF"/>
                </a:solidFill>
                <a:latin typeface="Segoe UI Light"/>
                <a:ea typeface="Segoe UI" pitchFamily="34" charset="0"/>
                <a:cs typeface="Segoe UI" pitchFamily="34" charset="0"/>
              </a:rPr>
              <a:t> </a:t>
            </a:r>
            <a:r>
              <a:rPr lang="en-US" sz="2400" dirty="0" smtClean="0">
                <a:solidFill>
                  <a:srgbClr val="FFFFFF"/>
                </a:solidFill>
                <a:latin typeface="Segoe UI Light"/>
                <a:ea typeface="Segoe UI" pitchFamily="34" charset="0"/>
                <a:cs typeface="Segoe UI" pitchFamily="34" charset="0"/>
              </a:rPr>
              <a:t>the question, does </a:t>
            </a:r>
            <a:r>
              <a:rPr lang="en-US" sz="2400" dirty="0">
                <a:solidFill>
                  <a:srgbClr val="FFFFFF"/>
                </a:solidFill>
                <a:latin typeface="Segoe UI Light"/>
                <a:ea typeface="Segoe UI" pitchFamily="34" charset="0"/>
                <a:cs typeface="Segoe UI" pitchFamily="34" charset="0"/>
              </a:rPr>
              <a:t>the PLA </a:t>
            </a:r>
            <a:r>
              <a:rPr lang="en-US" sz="2400" dirty="0" smtClean="0">
                <a:solidFill>
                  <a:srgbClr val="FFFFFF"/>
                </a:solidFill>
                <a:latin typeface="Segoe UI Light"/>
                <a:ea typeface="Segoe UI" pitchFamily="34" charset="0"/>
                <a:cs typeface="Segoe UI" pitchFamily="34" charset="0"/>
              </a:rPr>
              <a:t>provide </a:t>
            </a:r>
            <a:r>
              <a:rPr lang="en-US" sz="2400" dirty="0">
                <a:solidFill>
                  <a:srgbClr val="FFFFFF"/>
                </a:solidFill>
                <a:latin typeface="Segoe UI Light"/>
                <a:ea typeface="Segoe UI" pitchFamily="34" charset="0"/>
                <a:cs typeface="Segoe UI" pitchFamily="34" charset="0"/>
              </a:rPr>
              <a:t>what </a:t>
            </a:r>
            <a:r>
              <a:rPr lang="en-US" sz="2400" b="1" dirty="0">
                <a:solidFill>
                  <a:srgbClr val="FFFFFF"/>
                </a:solidFill>
                <a:latin typeface="Segoe UI Light"/>
                <a:ea typeface="Segoe UI" pitchFamily="34" charset="0"/>
                <a:cs typeface="Segoe UI" pitchFamily="34" charset="0"/>
              </a:rPr>
              <a:t>I need</a:t>
            </a:r>
            <a:r>
              <a:rPr lang="en-US" sz="2400" dirty="0">
                <a:solidFill>
                  <a:srgbClr val="FFFFFF"/>
                </a:solidFill>
                <a:latin typeface="Segoe UI Light"/>
                <a:ea typeface="Segoe UI" pitchFamily="34" charset="0"/>
                <a:cs typeface="Segoe UI" pitchFamily="34" charset="0"/>
              </a:rPr>
              <a:t>?</a:t>
            </a:r>
          </a:p>
          <a:p>
            <a:endParaRPr lang="en-US" sz="2400" dirty="0">
              <a:solidFill>
                <a:srgbClr val="FFFFFF"/>
              </a:solidFill>
              <a:latin typeface="Segoe UI Light"/>
              <a:ea typeface="Segoe UI" pitchFamily="34" charset="0"/>
              <a:cs typeface="Segoe UI" pitchFamily="34" charset="0"/>
            </a:endParaRPr>
          </a:p>
          <a:p>
            <a:r>
              <a:rPr lang="en-US" sz="2400" dirty="0">
                <a:solidFill>
                  <a:srgbClr val="FFFFFF"/>
                </a:solidFill>
                <a:latin typeface="Segoe UI Light"/>
                <a:ea typeface="Segoe UI" pitchFamily="34" charset="0"/>
                <a:cs typeface="Segoe UI" pitchFamily="34" charset="0"/>
              </a:rPr>
              <a:t>Review the PLA </a:t>
            </a:r>
            <a:r>
              <a:rPr lang="en-US" sz="2400" b="1" dirty="0" err="1" smtClean="0">
                <a:solidFill>
                  <a:srgbClr val="FFFFFF"/>
                </a:solidFill>
                <a:latin typeface="Segoe UI Light"/>
                <a:ea typeface="Segoe UI" pitchFamily="34" charset="0"/>
                <a:cs typeface="Segoe UI" pitchFamily="34" charset="0"/>
              </a:rPr>
              <a:t>Rulesets</a:t>
            </a:r>
            <a:r>
              <a:rPr lang="en-US" sz="2400" b="1" dirty="0" smtClean="0">
                <a:solidFill>
                  <a:srgbClr val="FFFFFF"/>
                </a:solidFill>
                <a:latin typeface="Segoe UI Light"/>
                <a:ea typeface="Segoe UI" pitchFamily="34" charset="0"/>
                <a:cs typeface="Segoe UI" pitchFamily="34" charset="0"/>
              </a:rPr>
              <a:t> </a:t>
            </a:r>
            <a:r>
              <a:rPr lang="en-US" sz="2400" dirty="0" smtClean="0">
                <a:solidFill>
                  <a:srgbClr val="FFFFFF"/>
                </a:solidFill>
                <a:latin typeface="Segoe UI Light"/>
                <a:ea typeface="Segoe UI" pitchFamily="34" charset="0"/>
                <a:cs typeface="Segoe UI" pitchFamily="34" charset="0"/>
              </a:rPr>
              <a:t>and identify and gaps or  </a:t>
            </a:r>
            <a:r>
              <a:rPr lang="en-US" sz="2400" dirty="0">
                <a:solidFill>
                  <a:srgbClr val="FFFFFF"/>
                </a:solidFill>
                <a:latin typeface="Segoe UI Light"/>
                <a:ea typeface="Segoe UI" pitchFamily="34" charset="0"/>
                <a:cs typeface="Segoe UI" pitchFamily="34" charset="0"/>
              </a:rPr>
              <a:t>deployment blockers </a:t>
            </a:r>
          </a:p>
          <a:p>
            <a:endParaRPr lang="en-US" sz="2400" dirty="0">
              <a:solidFill>
                <a:srgbClr val="FFFFFF"/>
              </a:solidFill>
              <a:latin typeface="Segoe UI Light"/>
              <a:ea typeface="Segoe UI" pitchFamily="34" charset="0"/>
              <a:cs typeface="Segoe UI" pitchFamily="34" charset="0"/>
            </a:endParaRPr>
          </a:p>
          <a:p>
            <a:r>
              <a:rPr lang="en-US" sz="2400" dirty="0" smtClean="0">
                <a:solidFill>
                  <a:srgbClr val="FFFFFF"/>
                </a:solidFill>
                <a:latin typeface="Segoe UI Light"/>
                <a:ea typeface="Segoe UI" pitchFamily="34" charset="0"/>
                <a:cs typeface="Segoe UI" pitchFamily="34" charset="0"/>
              </a:rPr>
              <a:t>Develop </a:t>
            </a:r>
            <a:r>
              <a:rPr lang="en-US" sz="2400" b="1" dirty="0" smtClean="0">
                <a:solidFill>
                  <a:srgbClr val="FFFFFF"/>
                </a:solidFill>
                <a:latin typeface="Segoe UI Light"/>
                <a:ea typeface="Segoe UI" pitchFamily="34" charset="0"/>
                <a:cs typeface="Segoe UI" pitchFamily="34" charset="0"/>
              </a:rPr>
              <a:t>remediation plan </a:t>
            </a:r>
            <a:r>
              <a:rPr lang="en-US" sz="2400" dirty="0" smtClean="0">
                <a:solidFill>
                  <a:srgbClr val="FFFFFF"/>
                </a:solidFill>
                <a:latin typeface="Segoe UI Light"/>
                <a:ea typeface="Segoe UI" pitchFamily="34" charset="0"/>
                <a:cs typeface="Segoe UI" pitchFamily="34" charset="0"/>
              </a:rPr>
              <a:t>to include specific activities</a:t>
            </a:r>
            <a:r>
              <a:rPr lang="en-US" sz="2400" dirty="0">
                <a:solidFill>
                  <a:srgbClr val="FFFFFF"/>
                </a:solidFill>
                <a:latin typeface="Segoe UI Light"/>
                <a:ea typeface="Segoe UI" pitchFamily="34" charset="0"/>
                <a:cs typeface="Segoe UI" pitchFamily="34" charset="0"/>
              </a:rPr>
              <a:t>, </a:t>
            </a:r>
            <a:r>
              <a:rPr lang="en-US" sz="2400" dirty="0" smtClean="0">
                <a:solidFill>
                  <a:srgbClr val="FFFFFF"/>
                </a:solidFill>
                <a:latin typeface="Segoe UI Light"/>
                <a:ea typeface="Segoe UI" pitchFamily="34" charset="0"/>
                <a:cs typeface="Segoe UI" pitchFamily="34" charset="0"/>
              </a:rPr>
              <a:t>resources and timelines</a:t>
            </a:r>
            <a:endParaRPr lang="en-US" sz="2400" dirty="0">
              <a:solidFill>
                <a:srgbClr val="FFFFFF"/>
              </a:solidFill>
              <a:latin typeface="Segoe UI Light"/>
              <a:ea typeface="Segoe UI" pitchFamily="34" charset="0"/>
              <a:cs typeface="Segoe UI" pitchFamily="34" charset="0"/>
            </a:endParaRPr>
          </a:p>
          <a:p>
            <a:endParaRPr lang="en-US" sz="2400" dirty="0">
              <a:solidFill>
                <a:srgbClr val="FFFFFF"/>
              </a:solidFill>
              <a:latin typeface="Segoe UI Light"/>
              <a:ea typeface="Segoe UI" pitchFamily="34" charset="0"/>
              <a:cs typeface="Segoe UI" pitchFamily="34" charset="0"/>
            </a:endParaRPr>
          </a:p>
          <a:p>
            <a:r>
              <a:rPr lang="en-US" sz="2400" dirty="0" smtClean="0">
                <a:solidFill>
                  <a:srgbClr val="FFFFFF"/>
                </a:solidFill>
                <a:latin typeface="Segoe UI Light"/>
                <a:ea typeface="Segoe UI" pitchFamily="34" charset="0"/>
                <a:cs typeface="Segoe UI" pitchFamily="34" charset="0"/>
              </a:rPr>
              <a:t>Finally, decide </a:t>
            </a:r>
            <a:r>
              <a:rPr lang="en-US" sz="2400" dirty="0">
                <a:solidFill>
                  <a:srgbClr val="FFFFFF"/>
                </a:solidFill>
                <a:latin typeface="Segoe UI Light"/>
                <a:ea typeface="Segoe UI" pitchFamily="34" charset="0"/>
                <a:cs typeface="Segoe UI" pitchFamily="34" charset="0"/>
              </a:rPr>
              <a:t>if the PLA is </a:t>
            </a:r>
            <a:r>
              <a:rPr lang="en-US" sz="2400" b="1" dirty="0" smtClean="0">
                <a:solidFill>
                  <a:srgbClr val="FFFFFF"/>
                </a:solidFill>
                <a:latin typeface="Segoe UI Light"/>
                <a:ea typeface="Segoe UI" pitchFamily="34" charset="0"/>
                <a:cs typeface="Segoe UI" pitchFamily="34" charset="0"/>
              </a:rPr>
              <a:t>the right </a:t>
            </a:r>
            <a:r>
              <a:rPr lang="en-US" sz="2400" dirty="0">
                <a:solidFill>
                  <a:srgbClr val="FFFFFF"/>
                </a:solidFill>
                <a:latin typeface="Segoe UI Light"/>
                <a:ea typeface="Segoe UI" pitchFamily="34" charset="0"/>
                <a:cs typeface="Segoe UI" pitchFamily="34" charset="0"/>
              </a:rPr>
              <a:t>for </a:t>
            </a:r>
            <a:r>
              <a:rPr lang="en-US" sz="2400" dirty="0" smtClean="0">
                <a:solidFill>
                  <a:srgbClr val="FFFFFF"/>
                </a:solidFill>
                <a:latin typeface="Segoe UI Light"/>
                <a:ea typeface="Segoe UI" pitchFamily="34" charset="0"/>
                <a:cs typeface="Segoe UI" pitchFamily="34" charset="0"/>
              </a:rPr>
              <a:t>your organization</a:t>
            </a:r>
            <a:endParaRPr lang="en-US" sz="2400" spc="-102" dirty="0">
              <a:ln w="3175">
                <a:solidFill>
                  <a:srgbClr val="FFFFFF">
                    <a:alpha val="0"/>
                  </a:srgbClr>
                </a:solidFill>
              </a:ln>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97831238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Benefits.  Is the PLA right for me?</a:t>
            </a:r>
            <a:endParaRPr lang="en-US" dirty="0"/>
          </a:p>
        </p:txBody>
      </p:sp>
    </p:spTree>
    <p:extLst>
      <p:ext uri="{BB962C8B-B14F-4D97-AF65-F5344CB8AC3E}">
        <p14:creationId xmlns:p14="http://schemas.microsoft.com/office/powerpoint/2010/main" val="98192845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669800" y="4759372"/>
            <a:ext cx="2564659" cy="1231106"/>
          </a:xfrm>
          <a:prstGeom prst="rect">
            <a:avLst/>
          </a:prstGeom>
        </p:spPr>
        <p:txBody>
          <a:bodyPr wrap="square" lIns="0" tIns="0" rIns="0" bIns="0">
            <a:spAutoFit/>
          </a:bodyPr>
          <a:lstStyle/>
          <a:p>
            <a:pPr marL="178100"/>
            <a:r>
              <a:rPr lang="en-US" sz="2000" dirty="0" smtClean="0">
                <a:solidFill>
                  <a:srgbClr val="FFFFFF"/>
                </a:solidFill>
                <a:latin typeface="Segoe UI Light"/>
                <a:ea typeface="Segoe UI" pitchFamily="34" charset="0"/>
                <a:cs typeface="Segoe UI" pitchFamily="34" charset="0"/>
              </a:rPr>
              <a:t>Achieve </a:t>
            </a:r>
            <a:r>
              <a:rPr lang="en-US" sz="2000" dirty="0">
                <a:solidFill>
                  <a:srgbClr val="FFFFFF"/>
                </a:solidFill>
                <a:latin typeface="Segoe UI Light"/>
                <a:ea typeface="Segoe UI" pitchFamily="34" charset="0"/>
                <a:cs typeface="Segoe UI" pitchFamily="34" charset="0"/>
              </a:rPr>
              <a:t>the perfect balance between </a:t>
            </a:r>
            <a:r>
              <a:rPr lang="en-US" sz="2000" dirty="0">
                <a:solidFill>
                  <a:srgbClr val="FFFFFF"/>
                </a:solidFill>
                <a:latin typeface="Segoe UI Light"/>
              </a:rPr>
              <a:t>scalability, reliability, and </a:t>
            </a:r>
            <a:r>
              <a:rPr lang="en-US" sz="2000" dirty="0" smtClean="0">
                <a:solidFill>
                  <a:srgbClr val="FFFFFF"/>
                </a:solidFill>
                <a:latin typeface="Segoe UI Light"/>
              </a:rPr>
              <a:t>security</a:t>
            </a:r>
            <a:endParaRPr lang="en-US" sz="2000" dirty="0">
              <a:solidFill>
                <a:srgbClr val="FFFFFF"/>
              </a:solidFill>
              <a:latin typeface="Segoe UI Light"/>
              <a:ea typeface="Segoe UI" pitchFamily="34" charset="0"/>
              <a:cs typeface="Segoe UI" pitchFamily="34" charset="0"/>
            </a:endParaRPr>
          </a:p>
        </p:txBody>
      </p:sp>
      <p:sp>
        <p:nvSpPr>
          <p:cNvPr id="22" name="TextBox 21"/>
          <p:cNvSpPr txBox="1"/>
          <p:nvPr/>
        </p:nvSpPr>
        <p:spPr>
          <a:xfrm>
            <a:off x="3470332" y="4759372"/>
            <a:ext cx="2537135" cy="1538883"/>
          </a:xfrm>
          <a:prstGeom prst="rect">
            <a:avLst/>
          </a:prstGeom>
          <a:noFill/>
        </p:spPr>
        <p:txBody>
          <a:bodyPr wrap="square" lIns="0" tIns="0" rIns="0" bIns="0" rtlCol="0">
            <a:spAutoFit/>
          </a:bodyPr>
          <a:lstStyle/>
          <a:p>
            <a:pPr marL="123051"/>
            <a:r>
              <a:rPr lang="en-US" sz="2000" dirty="0">
                <a:solidFill>
                  <a:srgbClr val="FFFFFF"/>
                </a:solidFill>
                <a:latin typeface="Segoe UI Light"/>
                <a:ea typeface="Segoe UI" pitchFamily="34" charset="0"/>
                <a:cs typeface="Segoe UI" pitchFamily="34" charset="0"/>
              </a:rPr>
              <a:t>Efficiently </a:t>
            </a:r>
            <a:r>
              <a:rPr lang="en-US" sz="2000" dirty="0" smtClean="0">
                <a:solidFill>
                  <a:srgbClr val="FFFFFF"/>
                </a:solidFill>
                <a:latin typeface="Segoe UI Light"/>
                <a:ea typeface="Segoe UI" pitchFamily="34" charset="0"/>
                <a:cs typeface="Segoe UI" pitchFamily="34" charset="0"/>
              </a:rPr>
              <a:t>deploy the infrastructure </a:t>
            </a:r>
            <a:r>
              <a:rPr lang="en-US" sz="2000" dirty="0">
                <a:solidFill>
                  <a:srgbClr val="FFFFFF"/>
                </a:solidFill>
                <a:latin typeface="Segoe UI Light"/>
                <a:ea typeface="Segoe UI" pitchFamily="34" charset="0"/>
                <a:cs typeface="Segoe UI" pitchFamily="34" charset="0"/>
              </a:rPr>
              <a:t>while maximizing uptime, minimizing failures and downtime</a:t>
            </a:r>
          </a:p>
        </p:txBody>
      </p:sp>
      <p:sp>
        <p:nvSpPr>
          <p:cNvPr id="23" name="TextBox 22"/>
          <p:cNvSpPr txBox="1"/>
          <p:nvPr/>
        </p:nvSpPr>
        <p:spPr>
          <a:xfrm>
            <a:off x="8809036" y="4759372"/>
            <a:ext cx="2564659" cy="1231106"/>
          </a:xfrm>
          <a:prstGeom prst="rect">
            <a:avLst/>
          </a:prstGeom>
          <a:noFill/>
        </p:spPr>
        <p:txBody>
          <a:bodyPr wrap="square" lIns="0" tIns="0" rIns="0" bIns="0" rtlCol="0">
            <a:spAutoFit/>
          </a:bodyPr>
          <a:lstStyle/>
          <a:p>
            <a:pPr marL="178100"/>
            <a:r>
              <a:rPr lang="en-US" sz="2000" dirty="0" smtClean="0">
                <a:solidFill>
                  <a:srgbClr val="FFFFFF"/>
                </a:solidFill>
                <a:latin typeface="Segoe UI Light"/>
                <a:ea typeface="Segoe UI" pitchFamily="34" charset="0"/>
                <a:cs typeface="Segoe UI" pitchFamily="34" charset="0"/>
              </a:rPr>
              <a:t>Focus on empowering users and providing business value such as Social</a:t>
            </a:r>
            <a:endParaRPr lang="en-US" sz="2000" dirty="0">
              <a:solidFill>
                <a:srgbClr val="FFFFFF"/>
              </a:solidFill>
              <a:latin typeface="Segoe UI Light"/>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How does the PLA benefit me?</a:t>
            </a:r>
            <a:endParaRPr lang="en-US" dirty="0"/>
          </a:p>
        </p:txBody>
      </p:sp>
      <p:grpSp>
        <p:nvGrpSpPr>
          <p:cNvPr id="15" name="Group 14"/>
          <p:cNvGrpSpPr/>
          <p:nvPr/>
        </p:nvGrpSpPr>
        <p:grpSpPr>
          <a:xfrm>
            <a:off x="6246113" y="2298551"/>
            <a:ext cx="2083502" cy="2237224"/>
            <a:chOff x="6246113" y="2298551"/>
            <a:chExt cx="2083502" cy="2237224"/>
          </a:xfrm>
        </p:grpSpPr>
        <p:sp>
          <p:nvSpPr>
            <p:cNvPr id="6" name="Rectangle 5"/>
            <p:cNvSpPr/>
            <p:nvPr/>
          </p:nvSpPr>
          <p:spPr bwMode="auto">
            <a:xfrm>
              <a:off x="6246113" y="2298551"/>
              <a:ext cx="2083502" cy="22372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123051" defTabSz="932290" fontAlgn="base">
                <a:spcBef>
                  <a:spcPct val="0"/>
                </a:spcBef>
                <a:spcAft>
                  <a:spcPct val="0"/>
                </a:spcAft>
              </a:pPr>
              <a:endParaRPr lang="en-US" sz="2856" spc="-224"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pic>
          <p:nvPicPr>
            <p:cNvPr id="16" name="Picture 7" descr="\\MAGNUM\Projects\Microsoft\Cloud Power FY12\Design\ICONS_PNG\Within_Your_Reach.png"/>
            <p:cNvPicPr>
              <a:picLocks noChangeAspect="1" noChangeArrowheads="1"/>
            </p:cNvPicPr>
            <p:nvPr/>
          </p:nvPicPr>
          <p:blipFill>
            <a:blip r:embed="rId3" cstate="print">
              <a:biLevel thresh="25000"/>
            </a:blip>
            <a:stretch>
              <a:fillRect/>
            </a:stretch>
          </p:blipFill>
          <p:spPr bwMode="auto">
            <a:xfrm>
              <a:off x="6486691" y="2666926"/>
              <a:ext cx="1602346" cy="1602346"/>
            </a:xfrm>
            <a:prstGeom prst="rect">
              <a:avLst/>
            </a:prstGeom>
            <a:noFill/>
          </p:spPr>
        </p:pic>
      </p:grpSp>
      <p:grpSp>
        <p:nvGrpSpPr>
          <p:cNvPr id="12" name="Group 11"/>
          <p:cNvGrpSpPr/>
          <p:nvPr/>
        </p:nvGrpSpPr>
        <p:grpSpPr>
          <a:xfrm>
            <a:off x="815465" y="2298551"/>
            <a:ext cx="2083502" cy="2237224"/>
            <a:chOff x="815465" y="2298551"/>
            <a:chExt cx="2083502" cy="2237224"/>
          </a:xfrm>
        </p:grpSpPr>
        <p:sp>
          <p:nvSpPr>
            <p:cNvPr id="4" name="Rectangle 3"/>
            <p:cNvSpPr/>
            <p:nvPr/>
          </p:nvSpPr>
          <p:spPr bwMode="auto">
            <a:xfrm>
              <a:off x="815465" y="2298551"/>
              <a:ext cx="2083502" cy="22372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123051" defTabSz="932290" fontAlgn="base">
                <a:spcBef>
                  <a:spcPct val="0"/>
                </a:spcBef>
                <a:spcAft>
                  <a:spcPct val="0"/>
                </a:spcAft>
              </a:pPr>
              <a:endParaRPr lang="en-US" sz="2856"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pic>
          <p:nvPicPr>
            <p:cNvPr id="18" name="Picture 6" descr="\\MAGNUM\Projects\Microsoft\Cloud Power FY12\Design\ICONS_PNG\Ingerity.png"/>
            <p:cNvPicPr>
              <a:picLocks noChangeAspect="1" noChangeArrowheads="1"/>
            </p:cNvPicPr>
            <p:nvPr/>
          </p:nvPicPr>
          <p:blipFill>
            <a:blip r:embed="rId4" cstate="print">
              <a:lum bright="100000"/>
            </a:blip>
            <a:srcRect/>
            <a:stretch>
              <a:fillRect/>
            </a:stretch>
          </p:blipFill>
          <p:spPr bwMode="auto">
            <a:xfrm>
              <a:off x="901389" y="2445234"/>
              <a:ext cx="1828800" cy="1828800"/>
            </a:xfrm>
            <a:prstGeom prst="rect">
              <a:avLst/>
            </a:prstGeom>
            <a:noFill/>
          </p:spPr>
        </p:pic>
      </p:grpSp>
      <p:grpSp>
        <p:nvGrpSpPr>
          <p:cNvPr id="13" name="Group 12"/>
          <p:cNvGrpSpPr/>
          <p:nvPr/>
        </p:nvGrpSpPr>
        <p:grpSpPr>
          <a:xfrm>
            <a:off x="3530789" y="2298551"/>
            <a:ext cx="2083502" cy="2237224"/>
            <a:chOff x="3530789" y="2298551"/>
            <a:chExt cx="2083502" cy="2237224"/>
          </a:xfrm>
        </p:grpSpPr>
        <p:sp>
          <p:nvSpPr>
            <p:cNvPr id="5" name="Rectangle 4"/>
            <p:cNvSpPr/>
            <p:nvPr/>
          </p:nvSpPr>
          <p:spPr bwMode="auto">
            <a:xfrm>
              <a:off x="3530789" y="2298551"/>
              <a:ext cx="2083502" cy="22372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123051" defTabSz="932290" fontAlgn="base">
                <a:spcBef>
                  <a:spcPct val="0"/>
                </a:spcBef>
                <a:spcAft>
                  <a:spcPct val="0"/>
                </a:spcAft>
              </a:pPr>
              <a:endParaRPr lang="en-US" sz="2856"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pic>
          <p:nvPicPr>
            <p:cNvPr id="19" name="Picture 5" descr="\\MAGNUM\Projects\Microsoft\Cloud Power FY12\Design\ICONS_PNG\Layer-79.png"/>
            <p:cNvPicPr>
              <a:picLocks noChangeAspect="1" noChangeArrowheads="1"/>
            </p:cNvPicPr>
            <p:nvPr/>
          </p:nvPicPr>
          <p:blipFill>
            <a:blip r:embed="rId5" cstate="print">
              <a:lum bright="100000"/>
            </a:blip>
            <a:srcRect/>
            <a:stretch>
              <a:fillRect/>
            </a:stretch>
          </p:blipFill>
          <p:spPr bwMode="auto">
            <a:xfrm>
              <a:off x="3658140" y="2522148"/>
              <a:ext cx="1828800" cy="1828800"/>
            </a:xfrm>
            <a:prstGeom prst="rect">
              <a:avLst/>
            </a:prstGeom>
            <a:noFill/>
          </p:spPr>
        </p:pic>
      </p:grpSp>
      <p:grpSp>
        <p:nvGrpSpPr>
          <p:cNvPr id="17" name="Group 16"/>
          <p:cNvGrpSpPr/>
          <p:nvPr/>
        </p:nvGrpSpPr>
        <p:grpSpPr>
          <a:xfrm>
            <a:off x="8961437" y="2298551"/>
            <a:ext cx="2083502" cy="2237224"/>
            <a:chOff x="8961437" y="2298551"/>
            <a:chExt cx="2083502" cy="2237224"/>
          </a:xfrm>
        </p:grpSpPr>
        <p:sp>
          <p:nvSpPr>
            <p:cNvPr id="14" name="Rectangle 13"/>
            <p:cNvSpPr/>
            <p:nvPr/>
          </p:nvSpPr>
          <p:spPr bwMode="auto">
            <a:xfrm>
              <a:off x="8961437" y="2298551"/>
              <a:ext cx="2083502" cy="22372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123051" defTabSz="932290" fontAlgn="base">
                <a:spcBef>
                  <a:spcPct val="0"/>
                </a:spcBef>
                <a:spcAft>
                  <a:spcPct val="0"/>
                </a:spcAft>
              </a:pPr>
              <a:endParaRPr lang="en-US" sz="2856"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pic>
          <p:nvPicPr>
            <p:cNvPr id="20" name="Picture 5" descr="\\MAGNUM\Projects\Microsoft\Cloud Power FY12\Design\ICONS_PNG\Productivity.png"/>
            <p:cNvPicPr>
              <a:picLocks noChangeAspect="1" noChangeArrowheads="1"/>
            </p:cNvPicPr>
            <p:nvPr/>
          </p:nvPicPr>
          <p:blipFill>
            <a:blip r:embed="rId6" cstate="print">
              <a:lum bright="100000"/>
            </a:blip>
            <a:srcRect/>
            <a:stretch>
              <a:fillRect/>
            </a:stretch>
          </p:blipFill>
          <p:spPr bwMode="auto">
            <a:xfrm>
              <a:off x="9176966" y="2553699"/>
              <a:ext cx="1828800" cy="1828800"/>
            </a:xfrm>
            <a:prstGeom prst="rect">
              <a:avLst/>
            </a:prstGeom>
            <a:noFill/>
          </p:spPr>
        </p:pic>
      </p:grpSp>
      <p:sp>
        <p:nvSpPr>
          <p:cNvPr id="7" name="TextBox 6"/>
          <p:cNvSpPr txBox="1"/>
          <p:nvPr/>
        </p:nvSpPr>
        <p:spPr>
          <a:xfrm>
            <a:off x="236270" y="1212849"/>
            <a:ext cx="12200205"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Enables your organization to focus on business challenges and solutions instead of the infrastructure.</a:t>
            </a:r>
          </a:p>
        </p:txBody>
      </p:sp>
      <p:sp>
        <p:nvSpPr>
          <p:cNvPr id="2" name="Rectangle 1"/>
          <p:cNvSpPr/>
          <p:nvPr/>
        </p:nvSpPr>
        <p:spPr>
          <a:xfrm>
            <a:off x="6007467" y="4703380"/>
            <a:ext cx="3169499" cy="1323439"/>
          </a:xfrm>
          <a:prstGeom prst="rect">
            <a:avLst/>
          </a:prstGeom>
        </p:spPr>
        <p:txBody>
          <a:bodyPr wrap="square">
            <a:spAutoFit/>
          </a:bodyPr>
          <a:lstStyle/>
          <a:p>
            <a:pPr marL="178100"/>
            <a:r>
              <a:rPr lang="en-US" sz="2000" dirty="0" smtClean="0">
                <a:solidFill>
                  <a:srgbClr val="FFFFFF"/>
                </a:solidFill>
                <a:latin typeface="Segoe UI Light"/>
                <a:ea typeface="Segoe UI" pitchFamily="34" charset="0"/>
                <a:cs typeface="Segoe UI" pitchFamily="34" charset="0"/>
              </a:rPr>
              <a:t>Reduce deployment </a:t>
            </a:r>
          </a:p>
          <a:p>
            <a:pPr marL="178100"/>
            <a:r>
              <a:rPr lang="en-US" sz="2000" dirty="0" smtClean="0">
                <a:solidFill>
                  <a:srgbClr val="FFFFFF"/>
                </a:solidFill>
                <a:latin typeface="Segoe UI Light"/>
                <a:ea typeface="Segoe UI" pitchFamily="34" charset="0"/>
                <a:cs typeface="Segoe UI" pitchFamily="34" charset="0"/>
              </a:rPr>
              <a:t>costs, administrative overhead, manage risks </a:t>
            </a:r>
          </a:p>
          <a:p>
            <a:pPr marL="178100"/>
            <a:r>
              <a:rPr lang="en-US" sz="2000" dirty="0" smtClean="0">
                <a:solidFill>
                  <a:srgbClr val="FFFFFF"/>
                </a:solidFill>
                <a:latin typeface="Segoe UI Light"/>
                <a:ea typeface="Segoe UI" pitchFamily="34" charset="0"/>
                <a:cs typeface="Segoe UI" pitchFamily="34" charset="0"/>
              </a:rPr>
              <a:t>and complexities</a:t>
            </a:r>
            <a:endParaRPr lang="en-US" sz="2000" dirty="0">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599777917"/>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 I Engage?</a:t>
            </a:r>
            <a:endParaRPr lang="en-US" dirty="0"/>
          </a:p>
        </p:txBody>
      </p:sp>
      <p:grpSp>
        <p:nvGrpSpPr>
          <p:cNvPr id="4" name="Group 3"/>
          <p:cNvGrpSpPr/>
          <p:nvPr/>
        </p:nvGrpSpPr>
        <p:grpSpPr>
          <a:xfrm>
            <a:off x="6827837" y="1536540"/>
            <a:ext cx="3810000" cy="2831148"/>
            <a:chOff x="7361237" y="1744662"/>
            <a:chExt cx="3505200" cy="2590800"/>
          </a:xfrm>
        </p:grpSpPr>
        <p:sp>
          <p:nvSpPr>
            <p:cNvPr id="6" name="Rectangle 5"/>
            <p:cNvSpPr/>
            <p:nvPr/>
          </p:nvSpPr>
          <p:spPr bwMode="auto">
            <a:xfrm>
              <a:off x="7361237" y="1744662"/>
              <a:ext cx="3505200" cy="25908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Partners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8" descr="\\MAGNUM\Projects\Microsoft\Cloud Power FY12\Design\Icons\PNGs\Partner.png"/>
            <p:cNvPicPr>
              <a:picLocks noChangeAspect="1" noChangeArrowheads="1"/>
            </p:cNvPicPr>
            <p:nvPr/>
          </p:nvPicPr>
          <p:blipFill>
            <a:blip r:embed="rId3" cstate="print">
              <a:lum bright="100000"/>
            </a:blip>
            <a:srcRect/>
            <a:stretch>
              <a:fillRect/>
            </a:stretch>
          </p:blipFill>
          <p:spPr bwMode="auto">
            <a:xfrm>
              <a:off x="8199437" y="2049462"/>
              <a:ext cx="1828800" cy="1828800"/>
            </a:xfrm>
            <a:prstGeom prst="rect">
              <a:avLst/>
            </a:prstGeom>
            <a:noFill/>
          </p:spPr>
        </p:pic>
      </p:grpSp>
      <p:grpSp>
        <p:nvGrpSpPr>
          <p:cNvPr id="2" name="Group 1"/>
          <p:cNvGrpSpPr/>
          <p:nvPr/>
        </p:nvGrpSpPr>
        <p:grpSpPr>
          <a:xfrm>
            <a:off x="1570037" y="1536540"/>
            <a:ext cx="3714433" cy="2831148"/>
            <a:chOff x="1874837" y="1744662"/>
            <a:chExt cx="3505200" cy="2590800"/>
          </a:xfrm>
        </p:grpSpPr>
        <p:sp>
          <p:nvSpPr>
            <p:cNvPr id="5" name="Rectangle 4"/>
            <p:cNvSpPr/>
            <p:nvPr/>
          </p:nvSpPr>
          <p:spPr bwMode="auto">
            <a:xfrm>
              <a:off x="1874837" y="1744662"/>
              <a:ext cx="3505200" cy="25908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Customers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6" descr="\\MAGNUM\Projects\Microsoft\Cloud Power FY12\Design\ICONS_PNG\Professionals.png"/>
            <p:cNvPicPr>
              <a:picLocks noChangeAspect="1" noChangeArrowheads="1"/>
            </p:cNvPicPr>
            <p:nvPr/>
          </p:nvPicPr>
          <p:blipFill>
            <a:blip r:embed="rId4" cstate="print">
              <a:lum bright="100000"/>
            </a:blip>
            <a:srcRect/>
            <a:stretch>
              <a:fillRect/>
            </a:stretch>
          </p:blipFill>
          <p:spPr bwMode="auto">
            <a:xfrm>
              <a:off x="2713037" y="2026284"/>
              <a:ext cx="1828800" cy="1828800"/>
            </a:xfrm>
            <a:prstGeom prst="rect">
              <a:avLst/>
            </a:prstGeom>
            <a:noFill/>
          </p:spPr>
        </p:pic>
      </p:grpSp>
      <p:sp>
        <p:nvSpPr>
          <p:cNvPr id="9" name="Rectangle 8"/>
          <p:cNvSpPr/>
          <p:nvPr/>
        </p:nvSpPr>
        <p:spPr>
          <a:xfrm>
            <a:off x="1417637" y="4675436"/>
            <a:ext cx="4572000" cy="1846659"/>
          </a:xfrm>
          <a:prstGeom prst="rect">
            <a:avLst/>
          </a:prstGeom>
        </p:spPr>
        <p:txBody>
          <a:bodyPr wrap="square" lIns="0" tIns="0" rIns="0" bIns="0">
            <a:spAutoFit/>
          </a:bodyPr>
          <a:lstStyle/>
          <a:p>
            <a:pPr marL="178100"/>
            <a:r>
              <a:rPr lang="en-US" sz="2400" dirty="0" smtClean="0">
                <a:solidFill>
                  <a:srgbClr val="FFFFFF"/>
                </a:solidFill>
                <a:latin typeface="Segoe UI Light"/>
                <a:ea typeface="Segoe UI" pitchFamily="34" charset="0"/>
                <a:cs typeface="Segoe UI" pitchFamily="34" charset="0"/>
              </a:rPr>
              <a:t>Work directly with Microsoft Services participate in a Solution Alignment Workshop to see if the PLA is the right solution for your organization.</a:t>
            </a:r>
            <a:endParaRPr lang="en-US" sz="2400" dirty="0">
              <a:solidFill>
                <a:srgbClr val="FFFFFF"/>
              </a:solidFill>
              <a:latin typeface="Segoe UI Light"/>
              <a:ea typeface="Segoe UI" pitchFamily="34" charset="0"/>
              <a:cs typeface="Segoe UI" pitchFamily="34" charset="0"/>
            </a:endParaRPr>
          </a:p>
        </p:txBody>
      </p:sp>
      <p:sp>
        <p:nvSpPr>
          <p:cNvPr id="10" name="Rectangle 9"/>
          <p:cNvSpPr/>
          <p:nvPr/>
        </p:nvSpPr>
        <p:spPr>
          <a:xfrm>
            <a:off x="6812914" y="4675436"/>
            <a:ext cx="4267200" cy="1846659"/>
          </a:xfrm>
          <a:prstGeom prst="rect">
            <a:avLst/>
          </a:prstGeom>
        </p:spPr>
        <p:txBody>
          <a:bodyPr wrap="square" lIns="0" tIns="0" rIns="0" bIns="0">
            <a:spAutoFit/>
          </a:bodyPr>
          <a:lstStyle/>
          <a:p>
            <a:pPr marL="178100"/>
            <a:r>
              <a:rPr lang="en-US" sz="2400" dirty="0" smtClean="0">
                <a:solidFill>
                  <a:srgbClr val="FFFFFF"/>
                </a:solidFill>
                <a:latin typeface="Segoe UI Light"/>
                <a:ea typeface="Segoe UI" pitchFamily="34" charset="0"/>
                <a:cs typeface="Segoe UI" pitchFamily="34" charset="0"/>
              </a:rPr>
              <a:t>Work with Microsoft Services to get up to understand the PLA core concepts, co-delivery options and engage in the feedback process.</a:t>
            </a:r>
            <a:endParaRPr lang="en-US" sz="2400" dirty="0">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1178665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Timeline.  When will it be available?</a:t>
            </a:r>
            <a:endParaRPr lang="en-US" dirty="0"/>
          </a:p>
        </p:txBody>
      </p:sp>
    </p:spTree>
    <p:extLst>
      <p:ext uri="{BB962C8B-B14F-4D97-AF65-F5344CB8AC3E}">
        <p14:creationId xmlns:p14="http://schemas.microsoft.com/office/powerpoint/2010/main" val="31325109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timeline?</a:t>
            </a:r>
            <a:endParaRPr lang="en-US" dirty="0"/>
          </a:p>
        </p:txBody>
      </p:sp>
      <p:sp>
        <p:nvSpPr>
          <p:cNvPr id="6" name="Rectangle 5"/>
          <p:cNvSpPr/>
          <p:nvPr/>
        </p:nvSpPr>
        <p:spPr bwMode="auto">
          <a:xfrm>
            <a:off x="652952" y="1897062"/>
            <a:ext cx="3505200" cy="25908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Beta</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a:xfrm>
            <a:off x="652952" y="4794150"/>
            <a:ext cx="3483330" cy="1477328"/>
          </a:xfrm>
          <a:prstGeom prst="rect">
            <a:avLst/>
          </a:prstGeom>
        </p:spPr>
        <p:txBody>
          <a:bodyPr wrap="square" lIns="0" tIns="0" rIns="0" bIns="0">
            <a:spAutoFit/>
          </a:bodyPr>
          <a:lstStyle/>
          <a:p>
            <a:pPr marL="178100"/>
            <a:r>
              <a:rPr lang="en-US" sz="2400" b="1" dirty="0" smtClean="0">
                <a:solidFill>
                  <a:srgbClr val="FFFFFF"/>
                </a:solidFill>
                <a:ea typeface="Segoe UI" pitchFamily="34" charset="0"/>
                <a:cs typeface="Segoe UI" pitchFamily="34" charset="0"/>
              </a:rPr>
              <a:t>November 2012</a:t>
            </a:r>
          </a:p>
          <a:p>
            <a:pPr marL="178100"/>
            <a:r>
              <a:rPr lang="en-US" sz="2400" dirty="0" smtClean="0">
                <a:solidFill>
                  <a:srgbClr val="FFFFFF"/>
                </a:solidFill>
                <a:latin typeface="Segoe UI Light"/>
                <a:ea typeface="Segoe UI" pitchFamily="34" charset="0"/>
                <a:cs typeface="Segoe UI" pitchFamily="34" charset="0"/>
              </a:rPr>
              <a:t>Beta version available internally for Microsoft Services</a:t>
            </a:r>
            <a:endParaRPr lang="en-US" sz="2400" dirty="0">
              <a:solidFill>
                <a:srgbClr val="FFFFFF"/>
              </a:solidFill>
              <a:latin typeface="Segoe UI Light"/>
              <a:ea typeface="Segoe UI" pitchFamily="34" charset="0"/>
              <a:cs typeface="Segoe UI" pitchFamily="34" charset="0"/>
            </a:endParaRPr>
          </a:p>
        </p:txBody>
      </p:sp>
      <p:sp>
        <p:nvSpPr>
          <p:cNvPr id="12" name="Rectangle 11"/>
          <p:cNvSpPr/>
          <p:nvPr/>
        </p:nvSpPr>
        <p:spPr bwMode="auto">
          <a:xfrm>
            <a:off x="4464295" y="1897062"/>
            <a:ext cx="3505200" cy="25908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CTP</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275637" y="1897062"/>
            <a:ext cx="3505200" cy="25908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1.0</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4464295" y="4794150"/>
            <a:ext cx="3483330" cy="1477328"/>
          </a:xfrm>
          <a:prstGeom prst="rect">
            <a:avLst/>
          </a:prstGeom>
        </p:spPr>
        <p:txBody>
          <a:bodyPr wrap="square" lIns="0" tIns="0" rIns="0" bIns="0">
            <a:spAutoFit/>
          </a:bodyPr>
          <a:lstStyle/>
          <a:p>
            <a:pPr marL="178100"/>
            <a:r>
              <a:rPr lang="en-US" sz="2400" b="1" dirty="0" smtClean="0">
                <a:solidFill>
                  <a:srgbClr val="FFFFFF"/>
                </a:solidFill>
                <a:ea typeface="Segoe UI" pitchFamily="34" charset="0"/>
                <a:cs typeface="Segoe UI" pitchFamily="34" charset="0"/>
              </a:rPr>
              <a:t>February 2013</a:t>
            </a:r>
          </a:p>
          <a:p>
            <a:pPr marL="178100"/>
            <a:r>
              <a:rPr lang="en-US" sz="2400" dirty="0" smtClean="0">
                <a:solidFill>
                  <a:srgbClr val="FFFFFF"/>
                </a:solidFill>
                <a:latin typeface="Segoe UI Light"/>
                <a:ea typeface="Segoe UI" pitchFamily="34" charset="0"/>
                <a:cs typeface="Segoe UI" pitchFamily="34" charset="0"/>
              </a:rPr>
              <a:t>Community Technology Preview release available to limited audience</a:t>
            </a:r>
            <a:endParaRPr lang="en-US" sz="2400" dirty="0">
              <a:solidFill>
                <a:srgbClr val="FFFFFF"/>
              </a:solidFill>
              <a:latin typeface="Segoe UI Light"/>
              <a:ea typeface="Segoe UI" pitchFamily="34" charset="0"/>
              <a:cs typeface="Segoe UI" pitchFamily="34" charset="0"/>
            </a:endParaRPr>
          </a:p>
        </p:txBody>
      </p:sp>
      <p:sp>
        <p:nvSpPr>
          <p:cNvPr id="16" name="Rectangle 15"/>
          <p:cNvSpPr/>
          <p:nvPr/>
        </p:nvSpPr>
        <p:spPr>
          <a:xfrm>
            <a:off x="8297507" y="4794150"/>
            <a:ext cx="3483330" cy="738664"/>
          </a:xfrm>
          <a:prstGeom prst="rect">
            <a:avLst/>
          </a:prstGeom>
        </p:spPr>
        <p:txBody>
          <a:bodyPr wrap="square" lIns="0" tIns="0" rIns="0" bIns="0">
            <a:spAutoFit/>
          </a:bodyPr>
          <a:lstStyle/>
          <a:p>
            <a:pPr marL="178100"/>
            <a:r>
              <a:rPr lang="en-US" sz="2400" b="1" dirty="0" smtClean="0">
                <a:solidFill>
                  <a:srgbClr val="FFFFFF"/>
                </a:solidFill>
                <a:ea typeface="Segoe UI" pitchFamily="34" charset="0"/>
                <a:cs typeface="Segoe UI" pitchFamily="34" charset="0"/>
              </a:rPr>
              <a:t>March 2013</a:t>
            </a:r>
          </a:p>
          <a:p>
            <a:pPr marL="178100"/>
            <a:r>
              <a:rPr lang="en-US" sz="2400" dirty="0" smtClean="0">
                <a:solidFill>
                  <a:srgbClr val="FFFFFF"/>
                </a:solidFill>
                <a:latin typeface="Segoe UI Light"/>
                <a:ea typeface="Segoe UI" pitchFamily="34" charset="0"/>
                <a:cs typeface="Segoe UI" pitchFamily="34" charset="0"/>
              </a:rPr>
              <a:t>Broadly available</a:t>
            </a:r>
            <a:endParaRPr lang="en-US" sz="2400" dirty="0">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68741703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pc="-204" dirty="0" smtClean="0"/>
              <a:t>Next Steps</a:t>
            </a:r>
            <a:endParaRPr lang="en-US" spc="-204" dirty="0"/>
          </a:p>
        </p:txBody>
      </p:sp>
      <p:sp>
        <p:nvSpPr>
          <p:cNvPr id="7" name="Rectangle 6"/>
          <p:cNvSpPr/>
          <p:nvPr/>
        </p:nvSpPr>
        <p:spPr bwMode="auto">
          <a:xfrm>
            <a:off x="-1701" y="2875527"/>
            <a:ext cx="12439882" cy="124347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r>
              <a:rPr lang="en-US" sz="2856" spc="-71" dirty="0" smtClean="0">
                <a:solidFill>
                  <a:srgbClr val="FFFFFF"/>
                </a:solidFill>
                <a:latin typeface="Segoe UI Light"/>
                <a:cs typeface="Segoe Pro Light"/>
              </a:rPr>
              <a:t>Signup to participate in a Preview Release</a:t>
            </a:r>
            <a:endParaRPr lang="en-US" sz="2856" spc="-71" dirty="0">
              <a:solidFill>
                <a:srgbClr val="FFFFFF"/>
              </a:solidFill>
              <a:latin typeface="Segoe UI Light"/>
              <a:cs typeface="Segoe Pro Light"/>
            </a:endParaRPr>
          </a:p>
        </p:txBody>
      </p:sp>
      <p:sp>
        <p:nvSpPr>
          <p:cNvPr id="6" name="Rectangle 5"/>
          <p:cNvSpPr/>
          <p:nvPr/>
        </p:nvSpPr>
        <p:spPr bwMode="auto">
          <a:xfrm>
            <a:off x="-1702" y="1456650"/>
            <a:ext cx="12439880" cy="124347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pPr>
            <a:r>
              <a:rPr lang="en-US" sz="2856" spc="-71" dirty="0">
                <a:solidFill>
                  <a:srgbClr val="FFFFFF"/>
                </a:solidFill>
                <a:latin typeface="Segoe UI Light"/>
                <a:cs typeface="Segoe Pro Light"/>
              </a:rPr>
              <a:t>Stay </a:t>
            </a:r>
            <a:r>
              <a:rPr lang="en-US" sz="2856" spc="-71" dirty="0" smtClean="0">
                <a:solidFill>
                  <a:srgbClr val="FFFFFF"/>
                </a:solidFill>
                <a:latin typeface="Segoe UI Light"/>
                <a:cs typeface="Segoe Pro Light"/>
              </a:rPr>
              <a:t>up </a:t>
            </a:r>
            <a:r>
              <a:rPr lang="en-US" sz="2856" spc="-71" dirty="0">
                <a:solidFill>
                  <a:srgbClr val="FFFFFF"/>
                </a:solidFill>
                <a:latin typeface="Segoe UI Light"/>
                <a:cs typeface="Segoe Pro Light"/>
              </a:rPr>
              <a:t>to d</a:t>
            </a:r>
            <a:r>
              <a:rPr lang="en-US" sz="2856" spc="-71" dirty="0" smtClean="0">
                <a:solidFill>
                  <a:srgbClr val="FFFFFF"/>
                </a:solidFill>
                <a:latin typeface="Segoe UI Light"/>
                <a:cs typeface="Segoe Pro Light"/>
              </a:rPr>
              <a:t>ate, ask </a:t>
            </a:r>
            <a:r>
              <a:rPr lang="en-US" sz="2856" spc="-71" dirty="0">
                <a:solidFill>
                  <a:srgbClr val="FFFFFF"/>
                </a:solidFill>
                <a:latin typeface="Segoe UI Light"/>
                <a:cs typeface="Segoe Pro Light"/>
              </a:rPr>
              <a:t>q</a:t>
            </a:r>
            <a:r>
              <a:rPr lang="en-US" sz="2856" spc="-71" dirty="0" smtClean="0">
                <a:solidFill>
                  <a:srgbClr val="FFFFFF"/>
                </a:solidFill>
                <a:latin typeface="Segoe UI Light"/>
                <a:cs typeface="Segoe Pro Light"/>
              </a:rPr>
              <a:t>uestions and provide </a:t>
            </a:r>
            <a:r>
              <a:rPr lang="en-US" sz="2856" spc="-71" dirty="0">
                <a:solidFill>
                  <a:srgbClr val="FFFFFF"/>
                </a:solidFill>
                <a:latin typeface="Segoe UI Light"/>
                <a:cs typeface="Segoe Pro Light"/>
              </a:rPr>
              <a:t>f</a:t>
            </a:r>
            <a:r>
              <a:rPr lang="en-US" sz="2856" spc="-71" dirty="0" smtClean="0">
                <a:solidFill>
                  <a:srgbClr val="FFFFFF"/>
                </a:solidFill>
                <a:latin typeface="Segoe UI Light"/>
                <a:cs typeface="Segoe Pro Light"/>
              </a:rPr>
              <a:t>eedback</a:t>
            </a:r>
          </a:p>
        </p:txBody>
      </p:sp>
      <p:sp>
        <p:nvSpPr>
          <p:cNvPr id="19" name="Rectangle 18"/>
          <p:cNvSpPr/>
          <p:nvPr/>
        </p:nvSpPr>
        <p:spPr bwMode="auto">
          <a:xfrm>
            <a:off x="-1701" y="4294403"/>
            <a:ext cx="12439881" cy="124347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a:r>
              <a:rPr lang="en-US" sz="2856" spc="-71" dirty="0" smtClean="0">
                <a:solidFill>
                  <a:srgbClr val="FFFFFF"/>
                </a:solidFill>
                <a:latin typeface="Segoe UI Light"/>
              </a:rPr>
              <a:t>Inquire for more information from your local Microsoft Services Sales Team or Partner Account Manager</a:t>
            </a:r>
            <a:endParaRPr lang="en-US" sz="2856" spc="-71" dirty="0">
              <a:solidFill>
                <a:srgbClr val="FFFFFF"/>
              </a:solidFill>
              <a:latin typeface="Segoe UI Light"/>
            </a:endParaRPr>
          </a:p>
        </p:txBody>
      </p:sp>
      <p:sp>
        <p:nvSpPr>
          <p:cNvPr id="14" name="Freeform 110"/>
          <p:cNvSpPr>
            <a:spLocks noEditPoints="1"/>
          </p:cNvSpPr>
          <p:nvPr/>
        </p:nvSpPr>
        <p:spPr bwMode="black">
          <a:xfrm>
            <a:off x="960437" y="3290156"/>
            <a:ext cx="363711" cy="36687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6" name="Freeform 95"/>
          <p:cNvSpPr>
            <a:spLocks/>
          </p:cNvSpPr>
          <p:nvPr/>
        </p:nvSpPr>
        <p:spPr bwMode="black">
          <a:xfrm>
            <a:off x="960437" y="4775156"/>
            <a:ext cx="351058" cy="351057"/>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0" name="Freeform 81"/>
          <p:cNvSpPr>
            <a:spLocks noEditPoints="1"/>
          </p:cNvSpPr>
          <p:nvPr/>
        </p:nvSpPr>
        <p:spPr bwMode="black">
          <a:xfrm>
            <a:off x="960437" y="1877836"/>
            <a:ext cx="392175" cy="30362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 name="TextBox 1"/>
          <p:cNvSpPr txBox="1"/>
          <p:nvPr/>
        </p:nvSpPr>
        <p:spPr>
          <a:xfrm>
            <a:off x="655638" y="5935662"/>
            <a:ext cx="11125200"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FFFFFF"/>
                    </a:gs>
                    <a:gs pos="30000">
                      <a:srgbClr val="FFFFFF"/>
                    </a:gs>
                  </a:gsLst>
                  <a:lin ang="5400000" scaled="0"/>
                </a:gradFill>
                <a:latin typeface="Segoe UI Light"/>
              </a:rPr>
              <a:t>Contact us at </a:t>
            </a:r>
            <a:r>
              <a:rPr lang="en-US" sz="3200" b="1" dirty="0" smtClean="0">
                <a:solidFill>
                  <a:srgbClr val="00AEEF"/>
                </a:solidFill>
                <a:latin typeface="Segoe UI Light"/>
                <a:hlinkClick r:id="rId3"/>
              </a:rPr>
              <a:t>sp2013pla@microsoft.com</a:t>
            </a:r>
            <a:r>
              <a:rPr lang="en-US" sz="3200" b="1" dirty="0" smtClean="0">
                <a:gradFill>
                  <a:gsLst>
                    <a:gs pos="2917">
                      <a:srgbClr val="FFFFFF"/>
                    </a:gs>
                    <a:gs pos="30000">
                      <a:srgbClr val="FFFFFF"/>
                    </a:gs>
                  </a:gsLst>
                  <a:lin ang="5400000" scaled="0"/>
                </a:gradFill>
                <a:latin typeface="Segoe UI Light"/>
              </a:rPr>
              <a:t> </a:t>
            </a:r>
            <a:r>
              <a:rPr lang="en-US" sz="3200" dirty="0" smtClean="0">
                <a:gradFill>
                  <a:gsLst>
                    <a:gs pos="2917">
                      <a:srgbClr val="FFFFFF"/>
                    </a:gs>
                    <a:gs pos="30000">
                      <a:srgbClr val="FFFFFF"/>
                    </a:gs>
                  </a:gsLst>
                  <a:lin ang="5400000" scaled="0"/>
                </a:gradFill>
                <a:latin typeface="Segoe UI Light"/>
              </a:rPr>
              <a:t>for more information</a:t>
            </a:r>
            <a:r>
              <a:rPr lang="en-US" sz="3200" b="1" dirty="0" smtClean="0">
                <a:gradFill>
                  <a:gsLst>
                    <a:gs pos="2917">
                      <a:srgbClr val="FFFFFF"/>
                    </a:gs>
                    <a:gs pos="30000">
                      <a:srgbClr val="FFFFFF"/>
                    </a:gs>
                  </a:gsLst>
                  <a:lin ang="5400000" scaled="0"/>
                </a:gradFill>
                <a:latin typeface="Segoe UI Light"/>
              </a:rPr>
              <a:t>.</a:t>
            </a:r>
          </a:p>
        </p:txBody>
      </p:sp>
    </p:spTree>
    <p:extLst>
      <p:ext uri="{BB962C8B-B14F-4D97-AF65-F5344CB8AC3E}">
        <p14:creationId xmlns:p14="http://schemas.microsoft.com/office/powerpoint/2010/main" val="1986922079"/>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Us</a:t>
            </a:r>
            <a:endParaRPr lang="en-US" dirty="0"/>
          </a:p>
        </p:txBody>
      </p:sp>
      <p:sp>
        <p:nvSpPr>
          <p:cNvPr id="6" name="Rectangle 5"/>
          <p:cNvSpPr/>
          <p:nvPr/>
        </p:nvSpPr>
        <p:spPr>
          <a:xfrm>
            <a:off x="230498" y="1358318"/>
            <a:ext cx="11903542" cy="584775"/>
          </a:xfrm>
          <a:prstGeom prst="rect">
            <a:avLst/>
          </a:prstGeom>
        </p:spPr>
        <p:txBody>
          <a:bodyPr wrap="square">
            <a:spAutoFit/>
          </a:bodyPr>
          <a:lstStyle/>
          <a:p>
            <a:r>
              <a:rPr lang="en-US" sz="3200" dirty="0">
                <a:solidFill>
                  <a:srgbClr val="FFFFFF"/>
                </a:solidFill>
              </a:rPr>
              <a:t>SharePoint 2013 Product Line </a:t>
            </a:r>
            <a:r>
              <a:rPr lang="en-US" sz="3200" dirty="0" smtClean="0">
                <a:solidFill>
                  <a:srgbClr val="FFFFFF"/>
                </a:solidFill>
              </a:rPr>
              <a:t>Architecture </a:t>
            </a:r>
            <a:r>
              <a:rPr lang="en-US" sz="3200" dirty="0">
                <a:solidFill>
                  <a:srgbClr val="FFFFFF"/>
                </a:solidFill>
              </a:rPr>
              <a:t>and </a:t>
            </a:r>
            <a:r>
              <a:rPr lang="en-US" sz="3200" dirty="0" smtClean="0">
                <a:solidFill>
                  <a:srgbClr val="FFFFFF"/>
                </a:solidFill>
              </a:rPr>
              <a:t>Strategy (SPC007)</a:t>
            </a:r>
            <a:endParaRPr lang="en-US" sz="3200" dirty="0">
              <a:solidFill>
                <a:srgbClr val="FFFFFF"/>
              </a:solidFill>
            </a:endParaRPr>
          </a:p>
        </p:txBody>
      </p:sp>
      <p:grpSp>
        <p:nvGrpSpPr>
          <p:cNvPr id="22" name="Group 21"/>
          <p:cNvGrpSpPr/>
          <p:nvPr/>
        </p:nvGrpSpPr>
        <p:grpSpPr>
          <a:xfrm>
            <a:off x="731837" y="2280490"/>
            <a:ext cx="3330577" cy="4343400"/>
            <a:chOff x="8439148" y="2118723"/>
            <a:chExt cx="3330577" cy="4343400"/>
          </a:xfrm>
        </p:grpSpPr>
        <p:sp>
          <p:nvSpPr>
            <p:cNvPr id="21" name="Rectangle 20"/>
            <p:cNvSpPr/>
            <p:nvPr/>
          </p:nvSpPr>
          <p:spPr bwMode="auto">
            <a:xfrm>
              <a:off x="8439148" y="2118723"/>
              <a:ext cx="3330577" cy="43434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9037637" y="2473904"/>
              <a:ext cx="2514600" cy="3699288"/>
              <a:chOff x="9037637" y="2473904"/>
              <a:chExt cx="2514600" cy="3699288"/>
            </a:xfrm>
          </p:grpSpPr>
          <p:sp>
            <p:nvSpPr>
              <p:cNvPr id="5" name="Rectangle 4"/>
              <p:cNvSpPr/>
              <p:nvPr/>
            </p:nvSpPr>
            <p:spPr>
              <a:xfrm>
                <a:off x="9037637" y="5249862"/>
                <a:ext cx="2514600" cy="923330"/>
              </a:xfrm>
              <a:prstGeom prst="rect">
                <a:avLst/>
              </a:prstGeom>
            </p:spPr>
            <p:txBody>
              <a:bodyPr wrap="square">
                <a:spAutoFit/>
              </a:bodyPr>
              <a:lstStyle/>
              <a:p>
                <a:r>
                  <a:rPr lang="en-US" dirty="0" smtClean="0">
                    <a:solidFill>
                      <a:srgbClr val="FFFFFF"/>
                    </a:solidFill>
                  </a:rPr>
                  <a:t>Aaron Isom</a:t>
                </a:r>
                <a:endParaRPr lang="en-US" dirty="0">
                  <a:solidFill>
                    <a:srgbClr val="FFFFFF"/>
                  </a:solidFill>
                </a:endParaRPr>
              </a:p>
              <a:p>
                <a:r>
                  <a:rPr lang="en-US" dirty="0" smtClean="0">
                    <a:solidFill>
                      <a:srgbClr val="FFFFFF"/>
                    </a:solidFill>
                  </a:rPr>
                  <a:t>Sr. Product Manager</a:t>
                </a:r>
                <a:endParaRPr lang="en-US" dirty="0">
                  <a:solidFill>
                    <a:srgbClr val="FFFFFF"/>
                  </a:solidFill>
                </a:endParaRPr>
              </a:p>
              <a:p>
                <a:r>
                  <a:rPr lang="en-US" b="1" dirty="0" smtClean="0">
                    <a:solidFill>
                      <a:srgbClr val="FFFFFF"/>
                    </a:solidFill>
                  </a:rPr>
                  <a:t>Microsoft</a:t>
                </a:r>
                <a:endParaRPr lang="en-US" b="1" dirty="0">
                  <a:solidFill>
                    <a:srgbClr val="FFFFFF"/>
                  </a:solidFill>
                </a:endParaRPr>
              </a:p>
            </p:txBody>
          </p:sp>
          <p:grpSp>
            <p:nvGrpSpPr>
              <p:cNvPr id="10" name="Group 9"/>
              <p:cNvGrpSpPr/>
              <p:nvPr/>
            </p:nvGrpSpPr>
            <p:grpSpPr>
              <a:xfrm>
                <a:off x="9037637" y="2473904"/>
                <a:ext cx="2133600" cy="2590800"/>
                <a:chOff x="8542337" y="2409824"/>
                <a:chExt cx="2133600" cy="2590800"/>
              </a:xfrm>
            </p:grpSpPr>
            <p:sp>
              <p:nvSpPr>
                <p:cNvPr id="12" name="Rectangle 11"/>
                <p:cNvSpPr/>
                <p:nvPr/>
              </p:nvSpPr>
              <p:spPr bwMode="auto">
                <a:xfrm>
                  <a:off x="8542337" y="2409824"/>
                  <a:ext cx="2133600" cy="2590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2"/>
                <a:stretch>
                  <a:fillRect/>
                </a:stretch>
              </p:blipFill>
              <p:spPr>
                <a:xfrm>
                  <a:off x="9037637" y="2594982"/>
                  <a:ext cx="1143000" cy="2347599"/>
                </a:xfrm>
                <a:prstGeom prst="rect">
                  <a:avLst/>
                </a:prstGeom>
              </p:spPr>
            </p:pic>
          </p:grpSp>
        </p:grpSp>
      </p:grpSp>
      <p:grpSp>
        <p:nvGrpSpPr>
          <p:cNvPr id="19" name="Group 18"/>
          <p:cNvGrpSpPr/>
          <p:nvPr/>
        </p:nvGrpSpPr>
        <p:grpSpPr>
          <a:xfrm>
            <a:off x="8449320" y="2280490"/>
            <a:ext cx="3330577" cy="4343400"/>
            <a:chOff x="4528341" y="2118723"/>
            <a:chExt cx="3330577" cy="4343400"/>
          </a:xfrm>
        </p:grpSpPr>
        <p:sp>
          <p:nvSpPr>
            <p:cNvPr id="20" name="Rectangle 19"/>
            <p:cNvSpPr/>
            <p:nvPr/>
          </p:nvSpPr>
          <p:spPr bwMode="auto">
            <a:xfrm>
              <a:off x="4528341" y="2118723"/>
              <a:ext cx="3330577" cy="4343400"/>
            </a:xfrm>
            <a:prstGeom prst="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p:cNvGrpSpPr/>
            <p:nvPr/>
          </p:nvGrpSpPr>
          <p:grpSpPr>
            <a:xfrm>
              <a:off x="5189537" y="2473904"/>
              <a:ext cx="2400300" cy="3699288"/>
              <a:chOff x="5189537" y="2473904"/>
              <a:chExt cx="2400300" cy="3699288"/>
            </a:xfrm>
          </p:grpSpPr>
          <p:sp>
            <p:nvSpPr>
              <p:cNvPr id="4" name="Rectangle 3"/>
              <p:cNvSpPr/>
              <p:nvPr/>
            </p:nvSpPr>
            <p:spPr>
              <a:xfrm>
                <a:off x="5189537" y="5249862"/>
                <a:ext cx="2400300" cy="923330"/>
              </a:xfrm>
              <a:prstGeom prst="rect">
                <a:avLst/>
              </a:prstGeom>
            </p:spPr>
            <p:txBody>
              <a:bodyPr wrap="square">
                <a:spAutoFit/>
              </a:bodyPr>
              <a:lstStyle/>
              <a:p>
                <a:r>
                  <a:rPr lang="en-US" dirty="0" smtClean="0">
                    <a:solidFill>
                      <a:srgbClr val="FFFFFF"/>
                    </a:solidFill>
                  </a:rPr>
                  <a:t>Eric </a:t>
                </a:r>
                <a:r>
                  <a:rPr lang="en-US" dirty="0">
                    <a:solidFill>
                      <a:srgbClr val="FFFFFF"/>
                    </a:solidFill>
                  </a:rPr>
                  <a:t>Charran </a:t>
                </a:r>
                <a:endParaRPr lang="en-US" dirty="0" smtClean="0">
                  <a:solidFill>
                    <a:srgbClr val="FFFFFF"/>
                  </a:solidFill>
                </a:endParaRPr>
              </a:p>
              <a:p>
                <a:r>
                  <a:rPr lang="en-US" dirty="0" smtClean="0">
                    <a:solidFill>
                      <a:srgbClr val="FFFFFF"/>
                    </a:solidFill>
                  </a:rPr>
                  <a:t>Regional Architect</a:t>
                </a:r>
                <a:endParaRPr lang="en-US" dirty="0">
                  <a:solidFill>
                    <a:srgbClr val="FFFFFF"/>
                  </a:solidFill>
                </a:endParaRPr>
              </a:p>
              <a:p>
                <a:r>
                  <a:rPr lang="en-US" b="1" dirty="0" smtClean="0">
                    <a:solidFill>
                      <a:srgbClr val="FFFFFF"/>
                    </a:solidFill>
                  </a:rPr>
                  <a:t>Microsoft</a:t>
                </a:r>
                <a:endParaRPr lang="en-US" b="1" dirty="0">
                  <a:solidFill>
                    <a:srgbClr val="FFFFFF"/>
                  </a:solidFill>
                </a:endParaRPr>
              </a:p>
            </p:txBody>
          </p:sp>
          <p:grpSp>
            <p:nvGrpSpPr>
              <p:cNvPr id="9" name="Group 8"/>
              <p:cNvGrpSpPr/>
              <p:nvPr/>
            </p:nvGrpSpPr>
            <p:grpSpPr>
              <a:xfrm>
                <a:off x="5189537" y="2473904"/>
                <a:ext cx="2133600" cy="2590800"/>
                <a:chOff x="4694237" y="2409824"/>
                <a:chExt cx="2133600" cy="2590800"/>
              </a:xfrm>
            </p:grpSpPr>
            <p:sp>
              <p:nvSpPr>
                <p:cNvPr id="8" name="Rectangle 7"/>
                <p:cNvSpPr/>
                <p:nvPr/>
              </p:nvSpPr>
              <p:spPr bwMode="auto">
                <a:xfrm>
                  <a:off x="4694237" y="2409824"/>
                  <a:ext cx="2133600" cy="2590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28" name="Picture 5"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1898" y="2575931"/>
                  <a:ext cx="1355725"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18" name="Group 17"/>
          <p:cNvGrpSpPr/>
          <p:nvPr/>
        </p:nvGrpSpPr>
        <p:grpSpPr>
          <a:xfrm>
            <a:off x="4590578" y="2280490"/>
            <a:ext cx="3330577" cy="4343400"/>
            <a:chOff x="840577" y="2118723"/>
            <a:chExt cx="3330577" cy="4343400"/>
          </a:xfrm>
        </p:grpSpPr>
        <p:sp>
          <p:nvSpPr>
            <p:cNvPr id="14" name="Rectangle 13"/>
            <p:cNvSpPr/>
            <p:nvPr/>
          </p:nvSpPr>
          <p:spPr bwMode="auto">
            <a:xfrm>
              <a:off x="840577" y="2118723"/>
              <a:ext cx="3330577" cy="4343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1590674" y="5249862"/>
              <a:ext cx="2384427" cy="923330"/>
            </a:xfrm>
            <a:prstGeom prst="rect">
              <a:avLst/>
            </a:prstGeom>
          </p:spPr>
          <p:txBody>
            <a:bodyPr wrap="square">
              <a:spAutoFit/>
            </a:bodyPr>
            <a:lstStyle/>
            <a:p>
              <a:r>
                <a:rPr lang="en-US" dirty="0">
                  <a:solidFill>
                    <a:srgbClr val="FFFFFF"/>
                  </a:solidFill>
                </a:rPr>
                <a:t>Tom </a:t>
              </a:r>
              <a:r>
                <a:rPr lang="en-US" dirty="0" smtClean="0">
                  <a:solidFill>
                    <a:srgbClr val="FFFFFF"/>
                  </a:solidFill>
                </a:rPr>
                <a:t>Wisnowski</a:t>
              </a:r>
              <a:r>
                <a:rPr lang="en-US" dirty="0">
                  <a:solidFill>
                    <a:srgbClr val="FFFFFF"/>
                  </a:solidFill>
                </a:rPr>
                <a:t> </a:t>
              </a:r>
              <a:endParaRPr lang="en-US" dirty="0" smtClean="0">
                <a:solidFill>
                  <a:srgbClr val="FFFFFF"/>
                </a:solidFill>
              </a:endParaRPr>
            </a:p>
            <a:p>
              <a:r>
                <a:rPr lang="en-US" dirty="0" smtClean="0">
                  <a:solidFill>
                    <a:srgbClr val="FFFFFF"/>
                  </a:solidFill>
                </a:rPr>
                <a:t>Architect </a:t>
              </a:r>
              <a:r>
                <a:rPr lang="en-US" dirty="0">
                  <a:solidFill>
                    <a:srgbClr val="FFFFFF"/>
                  </a:solidFill>
                </a:rPr>
                <a:t/>
              </a:r>
              <a:br>
                <a:rPr lang="en-US" dirty="0">
                  <a:solidFill>
                    <a:srgbClr val="FFFFFF"/>
                  </a:solidFill>
                </a:rPr>
              </a:br>
              <a:r>
                <a:rPr lang="en-US" b="1" dirty="0" smtClean="0">
                  <a:solidFill>
                    <a:srgbClr val="FFFFFF"/>
                  </a:solidFill>
                </a:rPr>
                <a:t>Microsoft</a:t>
              </a:r>
              <a:endParaRPr lang="en-US" b="1" dirty="0">
                <a:solidFill>
                  <a:srgbClr val="FFFFFF"/>
                </a:solidFill>
              </a:endParaRPr>
            </a:p>
          </p:txBody>
        </p:sp>
        <p:grpSp>
          <p:nvGrpSpPr>
            <p:cNvPr id="11" name="Group 10"/>
            <p:cNvGrpSpPr/>
            <p:nvPr/>
          </p:nvGrpSpPr>
          <p:grpSpPr>
            <a:xfrm>
              <a:off x="1477961" y="2473904"/>
              <a:ext cx="2133600" cy="2590800"/>
              <a:chOff x="982661" y="2409824"/>
              <a:chExt cx="2133600" cy="2590800"/>
            </a:xfrm>
          </p:grpSpPr>
          <p:sp>
            <p:nvSpPr>
              <p:cNvPr id="13" name="Rectangle 12"/>
              <p:cNvSpPr/>
              <p:nvPr/>
            </p:nvSpPr>
            <p:spPr bwMode="auto">
              <a:xfrm>
                <a:off x="982661" y="2409824"/>
                <a:ext cx="2133600" cy="2590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29" name="Picture 5" descr="image0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1437" y="2530367"/>
                <a:ext cx="1312068" cy="241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361712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94235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52201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More.  </a:t>
            </a:r>
            <a:r>
              <a:rPr lang="en-US" dirty="0" smtClean="0">
                <a:solidFill>
                  <a:schemeClr val="tx2"/>
                </a:solidFill>
              </a:rPr>
              <a:t>Do More.</a:t>
            </a:r>
            <a:endParaRPr lang="en-US" dirty="0">
              <a:solidFill>
                <a:schemeClr val="tx2"/>
              </a:solidFill>
            </a:endParaRPr>
          </a:p>
        </p:txBody>
      </p:sp>
      <p:sp>
        <p:nvSpPr>
          <p:cNvPr id="3" name="Text Placeholder 4"/>
          <p:cNvSpPr txBox="1">
            <a:spLocks/>
          </p:cNvSpPr>
          <p:nvPr/>
        </p:nvSpPr>
        <p:spPr>
          <a:xfrm>
            <a:off x="274638" y="1212850"/>
            <a:ext cx="11887200" cy="5133713"/>
          </a:xfrm>
          <a:prstGeom prst="rect">
            <a:avLst/>
          </a:prstGeom>
        </p:spPr>
        <p:txBody>
          <a:bodyPr anchor="ct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dirty="0" smtClean="0">
                <a:solidFill>
                  <a:srgbClr val="FFFFFF"/>
                </a:solidFill>
              </a:rPr>
              <a:t>Please feel free to Tweet about any content presented during this session but if you do please use the </a:t>
            </a:r>
            <a:r>
              <a:rPr lang="en-US" sz="3600" b="1" dirty="0" smtClean="0">
                <a:solidFill>
                  <a:srgbClr val="FFFFFF"/>
                </a:solidFill>
                <a:latin typeface="Segoe UI"/>
              </a:rPr>
              <a:t>@</a:t>
            </a:r>
            <a:r>
              <a:rPr lang="en-US" sz="3600" b="1" dirty="0" err="1" smtClean="0">
                <a:solidFill>
                  <a:srgbClr val="FFFFFF"/>
                </a:solidFill>
                <a:latin typeface="Segoe UI"/>
              </a:rPr>
              <a:t>SPConf</a:t>
            </a:r>
            <a:r>
              <a:rPr lang="en-US" sz="3600" b="1" dirty="0" smtClean="0">
                <a:solidFill>
                  <a:srgbClr val="FFFFFF"/>
                </a:solidFill>
                <a:latin typeface="Segoe UI"/>
              </a:rPr>
              <a:t> </a:t>
            </a:r>
            <a:r>
              <a:rPr lang="en-US" sz="3600" dirty="0" smtClean="0">
                <a:solidFill>
                  <a:srgbClr val="FFFFFF"/>
                </a:solidFill>
              </a:rPr>
              <a:t>with </a:t>
            </a:r>
            <a:r>
              <a:rPr lang="en-US" sz="3600" b="1" dirty="0" smtClean="0">
                <a:solidFill>
                  <a:srgbClr val="FFFFFF"/>
                </a:solidFill>
                <a:latin typeface="Segoe UI"/>
              </a:rPr>
              <a:t>#SPC007 </a:t>
            </a:r>
            <a:r>
              <a:rPr lang="en-US" sz="3600" dirty="0" smtClean="0">
                <a:solidFill>
                  <a:srgbClr val="FFFFFF"/>
                </a:solidFill>
              </a:rPr>
              <a:t>so that others can follow along.</a:t>
            </a:r>
          </a:p>
          <a:p>
            <a:pPr marL="0" indent="0">
              <a:buFont typeface="Arial" pitchFamily="34" charset="0"/>
              <a:buNone/>
            </a:pPr>
            <a:endParaRPr lang="en-US" sz="4400" dirty="0">
              <a:solidFill>
                <a:srgbClr val="FFFFFF"/>
              </a:solidFill>
            </a:endParaRPr>
          </a:p>
          <a:p>
            <a:pPr marL="0" indent="0">
              <a:buFont typeface="Arial" pitchFamily="34" charset="0"/>
              <a:buNone/>
            </a:pPr>
            <a:r>
              <a:rPr lang="en-US" sz="3600" dirty="0" smtClean="0">
                <a:solidFill>
                  <a:srgbClr val="FFFFFF"/>
                </a:solidFill>
              </a:rPr>
              <a:t>Please </a:t>
            </a:r>
            <a:r>
              <a:rPr lang="en-US" sz="3600" b="1" dirty="0" smtClean="0">
                <a:solidFill>
                  <a:srgbClr val="FFFFFF"/>
                </a:solidFill>
                <a:latin typeface="Segoe UI"/>
              </a:rPr>
              <a:t>hold</a:t>
            </a:r>
            <a:r>
              <a:rPr lang="en-US" sz="3600" dirty="0" smtClean="0">
                <a:solidFill>
                  <a:srgbClr val="FFFFFF"/>
                </a:solidFill>
              </a:rPr>
              <a:t> all questions until the Q&amp;A period at the end of the session.</a:t>
            </a:r>
            <a:endParaRPr lang="en-US" sz="36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3807144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3844009" y="1897062"/>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r>
              <a:rPr lang="en-US" sz="2800" b="1" dirty="0">
                <a:gradFill>
                  <a:gsLst>
                    <a:gs pos="0">
                      <a:srgbClr val="FFFFFF"/>
                    </a:gs>
                    <a:gs pos="100000">
                      <a:srgbClr val="FFFFFF"/>
                    </a:gs>
                  </a:gsLst>
                  <a:lin ang="5400000" scaled="0"/>
                </a:gradFill>
                <a:latin typeface="Segoe UI Light"/>
                <a:ea typeface="Segoe UI" pitchFamily="34" charset="0"/>
                <a:cs typeface="Segoe UI" pitchFamily="34" charset="0"/>
              </a:rPr>
              <a:t>Vision</a:t>
            </a:r>
          </a:p>
        </p:txBody>
      </p:sp>
      <p:sp>
        <p:nvSpPr>
          <p:cNvPr id="5" name="Rectangle 4"/>
          <p:cNvSpPr/>
          <p:nvPr/>
        </p:nvSpPr>
        <p:spPr bwMode="auto">
          <a:xfrm>
            <a:off x="6194182" y="1897062"/>
            <a:ext cx="2256900" cy="1780409"/>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6784" tIns="58288" rIns="86784" bIns="58288" numCol="1" rtlCol="0" anchor="ctr" anchorCtr="0" compatLnSpc="1">
            <a:prstTxWarp prst="textNoShape">
              <a:avLst/>
            </a:prstTxWarp>
          </a:bodyPr>
          <a:lstStyle/>
          <a:p>
            <a:pPr algn="ctr" defTabSz="932290" fontAlgn="base">
              <a:spcBef>
                <a:spcPct val="0"/>
              </a:spcBef>
              <a:spcAft>
                <a:spcPct val="0"/>
              </a:spcAft>
            </a:pPr>
            <a:r>
              <a:rPr lang="en-US" sz="2800" b="1" dirty="0">
                <a:gradFill>
                  <a:gsLst>
                    <a:gs pos="0">
                      <a:srgbClr val="FFFFFF"/>
                    </a:gs>
                    <a:gs pos="100000">
                      <a:srgbClr val="FFFFFF"/>
                    </a:gs>
                  </a:gsLst>
                  <a:lin ang="5400000" scaled="0"/>
                </a:gradFill>
                <a:latin typeface="Segoe UI Light"/>
                <a:ea typeface="Segoe UI" pitchFamily="34" charset="0"/>
                <a:cs typeface="Segoe UI" pitchFamily="34" charset="0"/>
              </a:rPr>
              <a:t>Definition</a:t>
            </a:r>
          </a:p>
        </p:txBody>
      </p:sp>
      <p:sp>
        <p:nvSpPr>
          <p:cNvPr id="6" name="Rectangle 5"/>
          <p:cNvSpPr/>
          <p:nvPr/>
        </p:nvSpPr>
        <p:spPr bwMode="auto">
          <a:xfrm>
            <a:off x="1493837" y="3746592"/>
            <a:ext cx="2254295" cy="1781272"/>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6784" tIns="58288" rIns="86784" bIns="58288" numCol="1" rtlCol="0" anchor="ctr" anchorCtr="0" compatLnSpc="1">
            <a:prstTxWarp prst="textNoShape">
              <a:avLst/>
            </a:prstTxWarp>
          </a:bodyPr>
          <a:lstStyle/>
          <a:p>
            <a:pPr algn="ctr" defTabSz="932290" fontAlgn="base">
              <a:spcBef>
                <a:spcPct val="0"/>
              </a:spcBef>
              <a:spcAft>
                <a:spcPct val="0"/>
              </a:spcAft>
            </a:pPr>
            <a:r>
              <a:rPr lang="en-US" sz="2800" b="1" dirty="0">
                <a:gradFill>
                  <a:gsLst>
                    <a:gs pos="0">
                      <a:srgbClr val="FFFFFF"/>
                    </a:gs>
                    <a:gs pos="100000">
                      <a:srgbClr val="FFFFFF"/>
                    </a:gs>
                  </a:gsLst>
                  <a:lin ang="5400000" scaled="0"/>
                </a:gradFill>
                <a:latin typeface="Segoe UI Light"/>
                <a:ea typeface="Segoe UI" pitchFamily="34" charset="0"/>
                <a:cs typeface="Segoe UI" pitchFamily="34" charset="0"/>
              </a:rPr>
              <a:t>Benefits</a:t>
            </a:r>
          </a:p>
        </p:txBody>
      </p:sp>
      <p:sp>
        <p:nvSpPr>
          <p:cNvPr id="7" name="Rectangle 6"/>
          <p:cNvSpPr/>
          <p:nvPr/>
        </p:nvSpPr>
        <p:spPr bwMode="auto">
          <a:xfrm>
            <a:off x="1493837" y="1897062"/>
            <a:ext cx="2254295" cy="1771175"/>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Background</a:t>
            </a:r>
            <a:endParaRPr lang="en-US" sz="28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 name="Rectangle 7"/>
          <p:cNvSpPr/>
          <p:nvPr/>
        </p:nvSpPr>
        <p:spPr bwMode="auto">
          <a:xfrm>
            <a:off x="3844009" y="3746592"/>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r>
              <a:rPr lang="en-US" sz="2800" b="1" dirty="0" smtClean="0">
                <a:gradFill>
                  <a:gsLst>
                    <a:gs pos="0">
                      <a:srgbClr val="FFFFFF"/>
                    </a:gs>
                    <a:gs pos="100000">
                      <a:srgbClr val="FFFFFF"/>
                    </a:gs>
                  </a:gsLst>
                  <a:lin ang="5400000" scaled="0"/>
                </a:gradFill>
                <a:latin typeface="Segoe UI Light"/>
                <a:ea typeface="Segoe UI" pitchFamily="34" charset="0"/>
                <a:cs typeface="Segoe UI" pitchFamily="34" charset="0"/>
              </a:rPr>
              <a:t>Timeline</a:t>
            </a:r>
            <a:endParaRPr lang="en-US" sz="28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 name="Rectangle 9"/>
          <p:cNvSpPr/>
          <p:nvPr/>
        </p:nvSpPr>
        <p:spPr bwMode="auto">
          <a:xfrm>
            <a:off x="6194182" y="3746592"/>
            <a:ext cx="2254295" cy="1780407"/>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r>
              <a:rPr lang="en-US" sz="2800" b="1" dirty="0">
                <a:gradFill>
                  <a:gsLst>
                    <a:gs pos="0">
                      <a:srgbClr val="FFFFFF"/>
                    </a:gs>
                    <a:gs pos="100000">
                      <a:srgbClr val="FFFFFF"/>
                    </a:gs>
                  </a:gsLst>
                  <a:lin ang="5400000" scaled="0"/>
                </a:gradFill>
                <a:latin typeface="Segoe UI Light"/>
                <a:ea typeface="Segoe UI" pitchFamily="34" charset="0"/>
                <a:cs typeface="Segoe UI" pitchFamily="34" charset="0"/>
              </a:rPr>
              <a:t>Next Steps</a:t>
            </a:r>
          </a:p>
        </p:txBody>
      </p:sp>
      <p:sp>
        <p:nvSpPr>
          <p:cNvPr id="11" name="Rectangle 10"/>
          <p:cNvSpPr/>
          <p:nvPr/>
        </p:nvSpPr>
        <p:spPr bwMode="auto">
          <a:xfrm>
            <a:off x="8544355" y="1897062"/>
            <a:ext cx="2254295" cy="3629937"/>
          </a:xfrm>
          <a:prstGeom prst="rect">
            <a:avLst/>
          </a:prstGeom>
          <a:solidFill>
            <a:srgbClr val="C00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0308" tIns="53107" rIns="80308" bIns="53107" numCol="1" rtlCol="0" anchor="ctr" anchorCtr="0" compatLnSpc="1">
            <a:prstTxWarp prst="textNoShape">
              <a:avLst/>
            </a:prstTxWarp>
          </a:bodyPr>
          <a:lstStyle/>
          <a:p>
            <a:pPr algn="ctr" defTabSz="932290" fontAlgn="base">
              <a:spcBef>
                <a:spcPct val="0"/>
              </a:spcBef>
              <a:spcAft>
                <a:spcPct val="0"/>
              </a:spcAft>
            </a:pPr>
            <a:r>
              <a:rPr lang="en-US" sz="2448" b="1" dirty="0" smtClean="0">
                <a:solidFill>
                  <a:srgbClr val="FFFFFF"/>
                </a:solidFill>
                <a:ea typeface="Segoe UI" pitchFamily="34" charset="0"/>
                <a:cs typeface="Segoe UI" pitchFamily="34" charset="0"/>
              </a:rPr>
              <a:t>SharePoint PLA 2013</a:t>
            </a:r>
            <a:endParaRPr lang="en-US" sz="2448" b="1" dirty="0">
              <a:solidFill>
                <a:srgbClr val="FFFFFF"/>
              </a:solidFill>
              <a:ea typeface="Segoe UI" pitchFamily="34" charset="0"/>
              <a:cs typeface="Segoe UI" pitchFamily="34" charset="0"/>
            </a:endParaRPr>
          </a:p>
          <a:p>
            <a:pPr algn="ctr" defTabSz="932290" fontAlgn="base">
              <a:spcBef>
                <a:spcPct val="0"/>
              </a:spcBef>
              <a:spcAft>
                <a:spcPct val="0"/>
              </a:spcAft>
            </a:pPr>
            <a:endParaRPr lang="en-US" sz="2448" b="1" dirty="0">
              <a:solidFill>
                <a:srgbClr val="FFFFFF"/>
              </a:solidFill>
              <a:ea typeface="Segoe UI" pitchFamily="34" charset="0"/>
              <a:cs typeface="Segoe UI" pitchFamily="34" charset="0"/>
            </a:endParaRPr>
          </a:p>
        </p:txBody>
      </p:sp>
      <p:sp>
        <p:nvSpPr>
          <p:cNvPr id="13" name="Freeform 25"/>
          <p:cNvSpPr>
            <a:spLocks noEditPoints="1"/>
          </p:cNvSpPr>
          <p:nvPr/>
        </p:nvSpPr>
        <p:spPr bwMode="black">
          <a:xfrm>
            <a:off x="9085609" y="4140128"/>
            <a:ext cx="1171786" cy="993333"/>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endParaRPr lang="en-US" sz="1632" dirty="0">
              <a:solidFill>
                <a:srgbClr val="FFFFFF"/>
              </a:solidFill>
            </a:endParaRPr>
          </a:p>
        </p:txBody>
      </p:sp>
    </p:spTree>
    <p:extLst>
      <p:ext uri="{BB962C8B-B14F-4D97-AF65-F5344CB8AC3E}">
        <p14:creationId xmlns:p14="http://schemas.microsoft.com/office/powerpoint/2010/main" val="193200828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Your Knowledge</a:t>
            </a:r>
            <a:endParaRPr lang="en-US" dirty="0"/>
          </a:p>
        </p:txBody>
      </p:sp>
      <p:sp>
        <p:nvSpPr>
          <p:cNvPr id="4" name="Rectangle 3"/>
          <p:cNvSpPr/>
          <p:nvPr/>
        </p:nvSpPr>
        <p:spPr bwMode="auto">
          <a:xfrm>
            <a:off x="1380486" y="2278063"/>
            <a:ext cx="9890444" cy="32235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lnSpc>
                <a:spcPct val="80000"/>
              </a:lnSpc>
              <a:spcBef>
                <a:spcPct val="0"/>
              </a:spcBef>
              <a:spcAft>
                <a:spcPct val="0"/>
              </a:spcAft>
            </a:pPr>
            <a:endParaRPr lang="en-US" sz="2800"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6" name="TextBox 5"/>
          <p:cNvSpPr txBox="1"/>
          <p:nvPr/>
        </p:nvSpPr>
        <p:spPr>
          <a:xfrm>
            <a:off x="1364930" y="2278063"/>
            <a:ext cx="9782350" cy="1157240"/>
          </a:xfrm>
          <a:prstGeom prst="rect">
            <a:avLst/>
          </a:prstGeom>
          <a:noFill/>
        </p:spPr>
        <p:txBody>
          <a:bodyPr wrap="square" lIns="182880" tIns="146304" rIns="182880" bIns="146304" rtlCol="0">
            <a:spAutoFit/>
          </a:bodyPr>
          <a:lstStyle/>
          <a:p>
            <a:r>
              <a:rPr lang="en-US" sz="2800" dirty="0">
                <a:solidFill>
                  <a:srgbClr val="FFFFFF"/>
                </a:solidFill>
              </a:rPr>
              <a:t>How many different ways has SharePoint been </a:t>
            </a:r>
            <a:r>
              <a:rPr lang="en-US" sz="2800" dirty="0" smtClean="0">
                <a:solidFill>
                  <a:srgbClr val="FFFFFF"/>
                </a:solidFill>
              </a:rPr>
              <a:t>designed and deployed?</a:t>
            </a:r>
            <a:endParaRPr lang="en-US" sz="2800" dirty="0">
              <a:solidFill>
                <a:srgbClr val="FFFFFF"/>
              </a:solidFill>
            </a:endParaRPr>
          </a:p>
        </p:txBody>
      </p:sp>
      <p:sp>
        <p:nvSpPr>
          <p:cNvPr id="10" name="TextBox 9"/>
          <p:cNvSpPr txBox="1"/>
          <p:nvPr/>
        </p:nvSpPr>
        <p:spPr>
          <a:xfrm>
            <a:off x="1364930" y="3344188"/>
            <a:ext cx="4426212"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FFFFFF"/>
                    </a:gs>
                    <a:gs pos="30000">
                      <a:srgbClr val="FFFFFF"/>
                    </a:gs>
                  </a:gsLst>
                  <a:lin ang="5400000" scaled="0"/>
                </a:gradFill>
                <a:latin typeface="Segoe UI Light"/>
              </a:rPr>
              <a:t>A</a:t>
            </a:r>
            <a:r>
              <a:rPr lang="en-US" sz="2400" dirty="0" smtClean="0">
                <a:gradFill>
                  <a:gsLst>
                    <a:gs pos="2917">
                      <a:srgbClr val="FFFFFF"/>
                    </a:gs>
                    <a:gs pos="30000">
                      <a:srgbClr val="FFFFFF"/>
                    </a:gs>
                  </a:gsLst>
                  <a:lin ang="5400000" scaled="0"/>
                </a:gradFill>
                <a:latin typeface="Segoe UI Light"/>
              </a:rPr>
              <a:t>) The way TechNet told me to </a:t>
            </a:r>
          </a:p>
        </p:txBody>
      </p:sp>
      <p:sp>
        <p:nvSpPr>
          <p:cNvPr id="11" name="TextBox 10"/>
          <p:cNvSpPr txBox="1"/>
          <p:nvPr/>
        </p:nvSpPr>
        <p:spPr>
          <a:xfrm>
            <a:off x="1364930" y="3917631"/>
            <a:ext cx="168860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B) My way</a:t>
            </a:r>
          </a:p>
        </p:txBody>
      </p:sp>
      <p:sp>
        <p:nvSpPr>
          <p:cNvPr id="12" name="TextBox 11"/>
          <p:cNvSpPr txBox="1"/>
          <p:nvPr/>
        </p:nvSpPr>
        <p:spPr>
          <a:xfrm>
            <a:off x="1364930" y="4545798"/>
            <a:ext cx="500387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C) Aren’t all deployments the same?</a:t>
            </a:r>
          </a:p>
        </p:txBody>
      </p:sp>
    </p:spTree>
    <p:extLst>
      <p:ext uri="{BB962C8B-B14F-4D97-AF65-F5344CB8AC3E}">
        <p14:creationId xmlns:p14="http://schemas.microsoft.com/office/powerpoint/2010/main" val="1693114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  </a:t>
            </a:r>
            <a:endParaRPr lang="en-US" dirty="0"/>
          </a:p>
        </p:txBody>
      </p:sp>
    </p:spTree>
    <p:extLst>
      <p:ext uri="{BB962C8B-B14F-4D97-AF65-F5344CB8AC3E}">
        <p14:creationId xmlns:p14="http://schemas.microsoft.com/office/powerpoint/2010/main" val="1409823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SharePoint by the Numbers</a:t>
            </a:r>
            <a:endParaRPr lang="en-US" spc="0" dirty="0">
              <a:gradFill flip="none" rotWithShape="1">
                <a:gsLst>
                  <a:gs pos="0">
                    <a:schemeClr val="accent1"/>
                  </a:gs>
                  <a:gs pos="100000">
                    <a:schemeClr val="accent1"/>
                  </a:gs>
                </a:gsLst>
                <a:lin ang="5400000" scaled="0"/>
                <a:tileRect/>
              </a:gradFill>
            </a:endParaRPr>
          </a:p>
        </p:txBody>
      </p:sp>
      <p:grpSp>
        <p:nvGrpSpPr>
          <p:cNvPr id="4" name="Group 3"/>
          <p:cNvGrpSpPr/>
          <p:nvPr/>
        </p:nvGrpSpPr>
        <p:grpSpPr>
          <a:xfrm>
            <a:off x="575273" y="2153256"/>
            <a:ext cx="3507119" cy="3553687"/>
            <a:chOff x="605436" y="1820858"/>
            <a:chExt cx="3507119" cy="3553687"/>
          </a:xfrm>
        </p:grpSpPr>
        <p:sp>
          <p:nvSpPr>
            <p:cNvPr id="37" name="Rectangle 36"/>
            <p:cNvSpPr/>
            <p:nvPr/>
          </p:nvSpPr>
          <p:spPr bwMode="auto">
            <a:xfrm>
              <a:off x="759755" y="1820858"/>
              <a:ext cx="3352800" cy="2261025"/>
            </a:xfrm>
            <a:prstGeom prst="rect">
              <a:avLst/>
            </a:prstGeom>
            <a:solidFill>
              <a:srgbClr val="FF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r>
                <a:rPr lang="en-US" sz="3600" b="1" dirty="0">
                  <a:gradFill>
                    <a:gsLst>
                      <a:gs pos="0">
                        <a:srgbClr val="FBFBFB"/>
                      </a:gs>
                      <a:gs pos="86000">
                        <a:srgbClr val="FBFBFB"/>
                      </a:gs>
                    </a:gsLst>
                    <a:lin ang="5400000" scaled="0"/>
                  </a:gradFill>
                </a:rPr>
                <a:t>24</a:t>
              </a:r>
              <a:r>
                <a:rPr lang="en-US" sz="3600" b="1" dirty="0">
                  <a:gradFill>
                    <a:gsLst>
                      <a:gs pos="0">
                        <a:srgbClr val="FBFBFB"/>
                      </a:gs>
                      <a:gs pos="86000">
                        <a:srgbClr val="FBFBFB"/>
                      </a:gs>
                    </a:gsLst>
                    <a:lin ang="5400000" scaled="0"/>
                  </a:gradFill>
                  <a:latin typeface="Segoe UI Light"/>
                </a:rPr>
                <a:t> </a:t>
              </a:r>
              <a:r>
                <a:rPr lang="en-US" sz="3600" dirty="0" smtClean="0">
                  <a:gradFill>
                    <a:gsLst>
                      <a:gs pos="0">
                        <a:srgbClr val="FBFBFB"/>
                      </a:gs>
                      <a:gs pos="86000">
                        <a:srgbClr val="FBFBFB"/>
                      </a:gs>
                    </a:gsLst>
                    <a:lin ang="5400000" scaled="0"/>
                  </a:gradFill>
                  <a:latin typeface="Segoe UI Light"/>
                </a:rPr>
                <a:t>Million Seats</a:t>
              </a:r>
              <a:endParaRPr lang="en-US" sz="3600" dirty="0">
                <a:gradFill>
                  <a:gsLst>
                    <a:gs pos="0">
                      <a:srgbClr val="FBFBFB"/>
                    </a:gs>
                    <a:gs pos="86000">
                      <a:srgbClr val="FBFBFB"/>
                    </a:gs>
                  </a:gsLst>
                  <a:lin ang="5400000" scaled="0"/>
                </a:gradFill>
                <a:latin typeface="Segoe UI Light"/>
              </a:endParaRPr>
            </a:p>
          </p:txBody>
        </p:sp>
        <p:sp>
          <p:nvSpPr>
            <p:cNvPr id="3" name="TextBox 2"/>
            <p:cNvSpPr txBox="1"/>
            <p:nvPr/>
          </p:nvSpPr>
          <p:spPr>
            <a:xfrm>
              <a:off x="605436" y="4081883"/>
              <a:ext cx="3162300"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Still leveraging legacy </a:t>
              </a:r>
              <a:r>
                <a:rPr lang="en-US" sz="2400" b="1" dirty="0" smtClean="0">
                  <a:gradFill>
                    <a:gsLst>
                      <a:gs pos="2917">
                        <a:srgbClr val="FFFFFF"/>
                      </a:gs>
                      <a:gs pos="30000">
                        <a:srgbClr val="FFFFFF"/>
                      </a:gs>
                    </a:gsLst>
                    <a:lin ang="5400000" scaled="0"/>
                  </a:gradFill>
                </a:rPr>
                <a:t>SharePoint 2007 </a:t>
              </a:r>
              <a:r>
                <a:rPr lang="en-US" sz="2400" dirty="0" smtClean="0">
                  <a:gradFill>
                    <a:gsLst>
                      <a:gs pos="2917">
                        <a:srgbClr val="FFFFFF"/>
                      </a:gs>
                      <a:gs pos="30000">
                        <a:srgbClr val="FFFFFF"/>
                      </a:gs>
                    </a:gsLst>
                    <a:lin ang="5400000" scaled="0"/>
                  </a:gradFill>
                  <a:latin typeface="Segoe UI Light"/>
                </a:rPr>
                <a:t>deployments</a:t>
              </a:r>
            </a:p>
          </p:txBody>
        </p:sp>
      </p:grpSp>
      <p:grpSp>
        <p:nvGrpSpPr>
          <p:cNvPr id="5" name="Group 4"/>
          <p:cNvGrpSpPr/>
          <p:nvPr/>
        </p:nvGrpSpPr>
        <p:grpSpPr>
          <a:xfrm>
            <a:off x="4326680" y="2153256"/>
            <a:ext cx="3682235" cy="3553687"/>
            <a:chOff x="4288602" y="1820858"/>
            <a:chExt cx="3682235" cy="3553687"/>
          </a:xfrm>
        </p:grpSpPr>
        <p:sp>
          <p:nvSpPr>
            <p:cNvPr id="38" name="Rectangle 37"/>
            <p:cNvSpPr/>
            <p:nvPr/>
          </p:nvSpPr>
          <p:spPr bwMode="auto">
            <a:xfrm>
              <a:off x="4365296" y="1820858"/>
              <a:ext cx="3352800" cy="2261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lnSpc>
                  <a:spcPct val="80000"/>
                </a:lnSpc>
                <a:spcBef>
                  <a:spcPct val="0"/>
                </a:spcBef>
                <a:spcAft>
                  <a:spcPct val="0"/>
                </a:spcAft>
              </a:pPr>
              <a:r>
                <a:rPr lang="en-US" sz="4800" b="1" dirty="0" smtClean="0">
                  <a:gradFill>
                    <a:gsLst>
                      <a:gs pos="0">
                        <a:srgbClr val="FFFFFF"/>
                      </a:gs>
                      <a:gs pos="100000">
                        <a:srgbClr val="FFFFFF"/>
                      </a:gs>
                    </a:gsLst>
                    <a:lin ang="5400000" scaled="0"/>
                  </a:gradFill>
                  <a:ea typeface="Segoe UI" pitchFamily="34" charset="0"/>
                  <a:cs typeface="Segoe UI" pitchFamily="34" charset="0"/>
                </a:rPr>
                <a:t>50%</a:t>
              </a:r>
              <a:endParaRPr lang="en-US" sz="16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6" name="TextBox 75"/>
            <p:cNvSpPr txBox="1"/>
            <p:nvPr/>
          </p:nvSpPr>
          <p:spPr>
            <a:xfrm>
              <a:off x="4288602" y="4081883"/>
              <a:ext cx="3682235"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Majority of Enterprise customer </a:t>
              </a:r>
              <a:r>
                <a:rPr lang="en-US" sz="2400" b="1" dirty="0" smtClean="0">
                  <a:gradFill>
                    <a:gsLst>
                      <a:gs pos="2917">
                        <a:srgbClr val="FFFFFF"/>
                      </a:gs>
                      <a:gs pos="30000">
                        <a:srgbClr val="FFFFFF"/>
                      </a:gs>
                    </a:gsLst>
                    <a:lin ang="5400000" scaled="0"/>
                  </a:gradFill>
                </a:rPr>
                <a:t>deployments</a:t>
              </a:r>
              <a:r>
                <a:rPr lang="en-US" sz="2400" dirty="0" smtClean="0">
                  <a:gradFill>
                    <a:gsLst>
                      <a:gs pos="2917">
                        <a:srgbClr val="FFFFFF"/>
                      </a:gs>
                      <a:gs pos="30000">
                        <a:srgbClr val="FFFFFF"/>
                      </a:gs>
                    </a:gsLst>
                    <a:lin ang="5400000" scaled="0"/>
                  </a:gradFill>
                  <a:latin typeface="Segoe UI Light"/>
                </a:rPr>
                <a:t> are SharePoint 2010</a:t>
              </a:r>
            </a:p>
          </p:txBody>
        </p:sp>
      </p:grpSp>
      <p:grpSp>
        <p:nvGrpSpPr>
          <p:cNvPr id="6" name="Group 5"/>
          <p:cNvGrpSpPr/>
          <p:nvPr/>
        </p:nvGrpSpPr>
        <p:grpSpPr>
          <a:xfrm>
            <a:off x="8238280" y="2160558"/>
            <a:ext cx="3352800" cy="3886085"/>
            <a:chOff x="7970837" y="1820858"/>
            <a:chExt cx="3352800" cy="3886085"/>
          </a:xfrm>
        </p:grpSpPr>
        <p:sp>
          <p:nvSpPr>
            <p:cNvPr id="75" name="Rectangle 74"/>
            <p:cNvSpPr/>
            <p:nvPr/>
          </p:nvSpPr>
          <p:spPr bwMode="auto">
            <a:xfrm>
              <a:off x="7970837" y="1820858"/>
              <a:ext cx="3352800" cy="22610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lnSpc>
                  <a:spcPct val="80000"/>
                </a:lnSpc>
                <a:spcBef>
                  <a:spcPct val="0"/>
                </a:spcBef>
                <a:spcAft>
                  <a:spcPct val="0"/>
                </a:spcAft>
              </a:pPr>
              <a:endParaRPr lang="en-US" sz="2800"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78" name="TextBox 77"/>
            <p:cNvSpPr txBox="1"/>
            <p:nvPr/>
          </p:nvSpPr>
          <p:spPr>
            <a:xfrm>
              <a:off x="7970837" y="4081883"/>
              <a:ext cx="2971800" cy="162506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latin typeface="Segoe UI Light"/>
                </a:rPr>
                <a:t>Continue to see increased demand for</a:t>
              </a:r>
              <a:r>
                <a:rPr lang="en-US" sz="2400" b="1" dirty="0" smtClean="0">
                  <a:gradFill>
                    <a:gsLst>
                      <a:gs pos="2917">
                        <a:srgbClr val="FFFFFF"/>
                      </a:gs>
                      <a:gs pos="30000">
                        <a:srgbClr val="FFFFFF"/>
                      </a:gs>
                    </a:gsLst>
                    <a:lin ang="5400000" scaled="0"/>
                  </a:gradFill>
                  <a:latin typeface="Segoe UI Light"/>
                </a:rPr>
                <a:t> </a:t>
              </a:r>
              <a:r>
                <a:rPr lang="en-US" sz="2400" b="1" dirty="0" smtClean="0">
                  <a:gradFill>
                    <a:gsLst>
                      <a:gs pos="2917">
                        <a:srgbClr val="FFFFFF"/>
                      </a:gs>
                      <a:gs pos="30000">
                        <a:srgbClr val="FFFFFF"/>
                      </a:gs>
                    </a:gsLst>
                    <a:lin ang="5400000" scaled="0"/>
                  </a:gradFill>
                </a:rPr>
                <a:t>SharePoint Online</a:t>
              </a:r>
            </a:p>
          </p:txBody>
        </p:sp>
      </p:grpSp>
      <p:pic>
        <p:nvPicPr>
          <p:cNvPr id="13"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9214054" y="2659062"/>
            <a:ext cx="1401252" cy="966438"/>
          </a:xfrm>
          <a:prstGeom prst="rect">
            <a:avLst/>
          </a:prstGeom>
          <a:solidFill>
            <a:schemeClr val="tx2"/>
          </a:solidFill>
          <a:extLst/>
        </p:spPr>
      </p:pic>
    </p:spTree>
    <p:extLst>
      <p:ext uri="{BB962C8B-B14F-4D97-AF65-F5344CB8AC3E}">
        <p14:creationId xmlns:p14="http://schemas.microsoft.com/office/powerpoint/2010/main" val="8604956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Eric Charran; Tom Wisnowski; Aaron Isom </External_x0020_Speaker>
    <Session_x0020_Code xmlns="2295e2e7-0eeb-498e-8716-217bb2ee6ee3">SPC007</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Eric Charran, Tom Wisnowski, Aaron Isom</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8B97C8A0-ECE3-4D3D-93F2-736F55ECA5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http://purl.org/dc/elements/1.1/"/>
    <ds:schemaRef ds:uri="http://schemas.microsoft.com/sharepoint/v3"/>
    <ds:schemaRef ds:uri="http://purl.org/dc/terms/"/>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230e9df3-be65-4c73-a93b-d1236ebd677e"/>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14</TotalTime>
  <Words>2566</Words>
  <Application>Microsoft Office PowerPoint</Application>
  <PresentationFormat>Custom</PresentationFormat>
  <Paragraphs>354</Paragraphs>
  <Slides>41</Slides>
  <Notes>17</Notes>
  <HiddenSlides>0</HiddenSlides>
  <MMClips>0</MMClips>
  <ScaleCrop>false</ScaleCrop>
  <HeadingPairs>
    <vt:vector size="4" baseType="variant">
      <vt:variant>
        <vt:lpstr>Theme</vt:lpstr>
      </vt:variant>
      <vt:variant>
        <vt:i4>8</vt:i4>
      </vt:variant>
      <vt:variant>
        <vt:lpstr>Slide Titles</vt:lpstr>
      </vt:variant>
      <vt:variant>
        <vt:i4>41</vt:i4>
      </vt:variant>
    </vt:vector>
  </HeadingPairs>
  <TitlesOfParts>
    <vt:vector size="49" baseType="lpstr">
      <vt:lpstr>SPC2012_Business_Template_16x9</vt:lpstr>
      <vt:lpstr>5-30072_SPC2012_Business_Template_16x9_Light</vt:lpstr>
      <vt:lpstr>5-30072_SPC2012_IT-Pro_Template_16x9</vt:lpstr>
      <vt:lpstr>1_5-30072_SPC2012_Business_Template_16x9_Light</vt:lpstr>
      <vt:lpstr>5-30072_SPC2012_Business_Template_16x9</vt:lpstr>
      <vt:lpstr>5-30072_SPC2012_Developer_Template_16x9_Light</vt:lpstr>
      <vt:lpstr>1_5-30072_SPC2012_IT-Pro_Template_16x9</vt:lpstr>
      <vt:lpstr>SPC2012_Developer_Template_16x9</vt:lpstr>
      <vt:lpstr>PowerPoint Presentation</vt:lpstr>
      <vt:lpstr>SharePoint 2013 Product Line Architecture and Strategy - SPC007 </vt:lpstr>
      <vt:lpstr>About Us.</vt:lpstr>
      <vt:lpstr>About Us</vt:lpstr>
      <vt:lpstr>Share More.  Do More.</vt:lpstr>
      <vt:lpstr>Agenda</vt:lpstr>
      <vt:lpstr>Test Your Knowledge</vt:lpstr>
      <vt:lpstr>Background.  </vt:lpstr>
      <vt:lpstr>SharePoint by the Numbers</vt:lpstr>
      <vt:lpstr>Current Landscape</vt:lpstr>
      <vt:lpstr>Vision.</vt:lpstr>
      <vt:lpstr>Vision</vt:lpstr>
      <vt:lpstr>Definition. What exactly is a PLA?</vt:lpstr>
      <vt:lpstr>What is a PLA?</vt:lpstr>
      <vt:lpstr>Who is the PLA for?</vt:lpstr>
      <vt:lpstr>What does the SharePoint PLA enable?</vt:lpstr>
      <vt:lpstr>Service Description and Objectives</vt:lpstr>
      <vt:lpstr>Service Description </vt:lpstr>
      <vt:lpstr>Service Description </vt:lpstr>
      <vt:lpstr>Service Description </vt:lpstr>
      <vt:lpstr>Service Description </vt:lpstr>
      <vt:lpstr>Service Description </vt:lpstr>
      <vt:lpstr>Service Description </vt:lpstr>
      <vt:lpstr>Service Description </vt:lpstr>
      <vt:lpstr>PLA Ruleset</vt:lpstr>
      <vt:lpstr>PLA Ruleset Examples</vt:lpstr>
      <vt:lpstr>Functional Specification </vt:lpstr>
      <vt:lpstr>Functional Specification Examples </vt:lpstr>
      <vt:lpstr>Functional Specification </vt:lpstr>
      <vt:lpstr>Operations Plan</vt:lpstr>
      <vt:lpstr>Test Plan</vt:lpstr>
      <vt:lpstr>How does the PLA work?</vt:lpstr>
      <vt:lpstr>Alignment Workshop</vt:lpstr>
      <vt:lpstr>Benefits.  Is the PLA right for me?</vt:lpstr>
      <vt:lpstr>How does the PLA benefit me?</vt:lpstr>
      <vt:lpstr>How do I Engage?</vt:lpstr>
      <vt:lpstr>Timeline.  When will it be available?</vt:lpstr>
      <vt:lpstr>What is the timeline?</vt:lpstr>
      <vt:lpstr>Next Steps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Product Line Architecture and Strategy</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2012-11-11T18:20:31Z</dcterms:created>
  <dcterms:modified xsi:type="dcterms:W3CDTF">2012-12-06T22:47:14Z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