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34"/>
  </p:notesMasterIdLst>
  <p:handoutMasterIdLst>
    <p:handoutMasterId r:id="rId35"/>
  </p:handoutMasterIdLst>
  <p:sldIdLst>
    <p:sldId id="1055" r:id="rId6"/>
    <p:sldId id="1054" r:id="rId7"/>
    <p:sldId id="1090" r:id="rId8"/>
    <p:sldId id="1091" r:id="rId9"/>
    <p:sldId id="1092" r:id="rId10"/>
    <p:sldId id="1093" r:id="rId11"/>
    <p:sldId id="1094" r:id="rId12"/>
    <p:sldId id="1096" r:id="rId13"/>
    <p:sldId id="1103" r:id="rId14"/>
    <p:sldId id="1123" r:id="rId15"/>
    <p:sldId id="1105" r:id="rId16"/>
    <p:sldId id="1124" r:id="rId17"/>
    <p:sldId id="1107" r:id="rId18"/>
    <p:sldId id="1108" r:id="rId19"/>
    <p:sldId id="1109" r:id="rId20"/>
    <p:sldId id="1110" r:id="rId21"/>
    <p:sldId id="1111" r:id="rId22"/>
    <p:sldId id="1112" r:id="rId23"/>
    <p:sldId id="1113" r:id="rId24"/>
    <p:sldId id="1114" r:id="rId25"/>
    <p:sldId id="1115" r:id="rId26"/>
    <p:sldId id="1116" r:id="rId27"/>
    <p:sldId id="1125" r:id="rId28"/>
    <p:sldId id="1118" r:id="rId29"/>
    <p:sldId id="1119" r:id="rId30"/>
    <p:sldId id="1121" r:id="rId31"/>
    <p:sldId id="1122" r:id="rId32"/>
    <p:sldId id="1127"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DD5C800-9A2C-4823-B056-4AFFC9A97500}">
          <p14:sldIdLst>
            <p14:sldId id="1055"/>
            <p14:sldId id="1054"/>
            <p14:sldId id="1090"/>
            <p14:sldId id="1091"/>
          </p14:sldIdLst>
        </p14:section>
        <p14:section name="Specification" id="{4F5FAA8D-4E87-4248-8F07-5F7E5EA22557}">
          <p14:sldIdLst>
            <p14:sldId id="1092"/>
            <p14:sldId id="1093"/>
          </p14:sldIdLst>
        </p14:section>
        <p14:section name="Design" id="{3D70822E-2F1A-4771-93EA-351976DD4001}">
          <p14:sldIdLst>
            <p14:sldId id="1094"/>
            <p14:sldId id="1096"/>
          </p14:sldIdLst>
        </p14:section>
        <p14:section name="Functionality" id="{28173708-7762-40AD-BC31-994BA10502F9}">
          <p14:sldIdLst>
            <p14:sldId id="1103"/>
            <p14:sldId id="1123"/>
            <p14:sldId id="1105"/>
            <p14:sldId id="1124"/>
            <p14:sldId id="1107"/>
            <p14:sldId id="1108"/>
            <p14:sldId id="1109"/>
            <p14:sldId id="1110"/>
            <p14:sldId id="1111"/>
            <p14:sldId id="1112"/>
            <p14:sldId id="1113"/>
          </p14:sldIdLst>
        </p14:section>
        <p14:section name="Testing" id="{D74167FA-8600-412C-B354-FB74A3BA5F2E}">
          <p14:sldIdLst>
            <p14:sldId id="1114"/>
            <p14:sldId id="1115"/>
          </p14:sldIdLst>
        </p14:section>
        <p14:section name="Deployment" id="{BFA7AB46-193D-40C3-BDF8-C58842F15F83}">
          <p14:sldIdLst>
            <p14:sldId id="1116"/>
            <p14:sldId id="1125"/>
            <p14:sldId id="1118"/>
            <p14:sldId id="1119"/>
            <p14:sldId id="1121"/>
            <p14:sldId id="1122"/>
            <p14:sldId id="1127"/>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DFDFD"/>
    <a:srgbClr val="FBFBFB"/>
    <a:srgbClr val="F5F5F5"/>
    <a:srgbClr val="E7E7E7"/>
    <a:srgbClr val="C4C4C4"/>
    <a:srgbClr val="012654"/>
    <a:srgbClr val="0070C0"/>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5238" autoAdjust="0"/>
  </p:normalViewPr>
  <p:slideViewPr>
    <p:cSldViewPr>
      <p:cViewPr>
        <p:scale>
          <a:sx n="119" d="100"/>
          <a:sy n="119"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144279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10333037" y="25907"/>
            <a:ext cx="2103438" cy="627864"/>
          </a:xfrm>
          <a:prstGeom prst="rect">
            <a:avLst/>
          </a:prstGeom>
          <a:noFill/>
        </p:spPr>
        <p:txBody>
          <a:bodyPr wrap="square" lIns="182880" tIns="146304" rIns="182880" bIns="146304" rtlCol="0">
            <a:spAutoFit/>
          </a:bodyPr>
          <a:lstStyle/>
          <a:p>
            <a:pPr algn="r">
              <a:lnSpc>
                <a:spcPct val="90000"/>
              </a:lnSpc>
              <a:spcAft>
                <a:spcPts val="600"/>
              </a:spcAft>
            </a:pPr>
            <a:r>
              <a:rPr lang="en-US" sz="2400" dirty="0" smtClean="0">
                <a:gradFill>
                  <a:gsLst>
                    <a:gs pos="2917">
                      <a:schemeClr val="tx1"/>
                    </a:gs>
                    <a:gs pos="30000">
                      <a:schemeClr val="tx1"/>
                    </a:gs>
                  </a:gsLst>
                  <a:lin ang="5400000" scaled="0"/>
                </a:gradFill>
              </a:rPr>
              <a:t>#SPC006</a:t>
            </a:r>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55007" y="6482889"/>
            <a:ext cx="3342303" cy="372394"/>
          </a:xfrm>
          <a:prstGeom prst="rect">
            <a:avLst/>
          </a:prstGeom>
        </p:spPr>
        <p:txBody>
          <a:bodyPr/>
          <a:lstStyle/>
          <a:p>
            <a:fld id="{561333B2-74BF-4770-8933-DB67557C2D39}" type="datetimeFigureOut">
              <a:rPr lang="en-US" smtClean="0"/>
              <a:t>12/6/2012</a:t>
            </a:fld>
            <a:endParaRPr lang="en-US"/>
          </a:p>
        </p:txBody>
      </p:sp>
      <p:sp>
        <p:nvSpPr>
          <p:cNvPr id="6" name="Footer Placeholder 5"/>
          <p:cNvSpPr>
            <a:spLocks noGrp="1"/>
          </p:cNvSpPr>
          <p:nvPr>
            <p:ph type="ftr" sz="quarter" idx="11"/>
          </p:nvPr>
        </p:nvSpPr>
        <p:spPr>
          <a:xfrm>
            <a:off x="4741406" y="6482889"/>
            <a:ext cx="2953663" cy="372394"/>
          </a:xfrm>
          <a:prstGeom prst="rect">
            <a:avLst/>
          </a:prstGeom>
        </p:spPr>
        <p:txBody>
          <a:bodyPr/>
          <a:lstStyle/>
          <a:p>
            <a:endParaRPr lang="en-US"/>
          </a:p>
        </p:txBody>
      </p:sp>
      <p:sp>
        <p:nvSpPr>
          <p:cNvPr id="7" name="Slide Number Placeholder 6"/>
          <p:cNvSpPr>
            <a:spLocks noGrp="1"/>
          </p:cNvSpPr>
          <p:nvPr>
            <p:ph type="sldNum" sz="quarter" idx="12"/>
          </p:nvPr>
        </p:nvSpPr>
        <p:spPr>
          <a:xfrm>
            <a:off x="8239165" y="6482889"/>
            <a:ext cx="3342303" cy="372394"/>
          </a:xfrm>
          <a:prstGeom prst="rect">
            <a:avLst/>
          </a:prstGeom>
        </p:spPr>
        <p:txBody>
          <a:bodyPr/>
          <a:lstStyle/>
          <a:p>
            <a:fld id="{4FC00812-47DD-45E8-B5B1-C1C82970FAA5}" type="slidenum">
              <a:rPr lang="en-US" smtClean="0"/>
              <a:t>‹#›</a:t>
            </a:fld>
            <a:endParaRPr lang="en-US"/>
          </a:p>
        </p:txBody>
      </p:sp>
    </p:spTree>
    <p:extLst>
      <p:ext uri="{BB962C8B-B14F-4D97-AF65-F5344CB8AC3E}">
        <p14:creationId xmlns:p14="http://schemas.microsoft.com/office/powerpoint/2010/main" val="13940452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jp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jp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jp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jp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jp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jp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jp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3.jp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jp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jp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jp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2" name="Title 1"/>
          <p:cNvSpPr>
            <a:spLocks noGrp="1"/>
          </p:cNvSpPr>
          <p:nvPr>
            <p:ph type="title"/>
          </p:nvPr>
        </p:nvSpPr>
        <p:spPr/>
        <p:txBody>
          <a:bodyPr/>
          <a:lstStyle/>
          <a:p>
            <a:r>
              <a:rPr lang="en-US" dirty="0" smtClean="0"/>
              <a:t>Data</a:t>
            </a:r>
            <a:endParaRPr lang="en-US" dirty="0"/>
          </a:p>
        </p:txBody>
      </p:sp>
      <p:sp>
        <p:nvSpPr>
          <p:cNvPr id="3" name="Text Placeholder 2"/>
          <p:cNvSpPr>
            <a:spLocks noGrp="1"/>
          </p:cNvSpPr>
          <p:nvPr>
            <p:ph type="body" sz="quarter" idx="10"/>
          </p:nvPr>
        </p:nvSpPr>
        <p:spPr/>
        <p:txBody>
          <a:bodyPr/>
          <a:lstStyle/>
          <a:p>
            <a:endParaRPr lang="en-US"/>
          </a:p>
        </p:txBody>
      </p:sp>
      <p:sp>
        <p:nvSpPr>
          <p:cNvPr id="7" name="Rectangle 6"/>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Azure SQL Database</a:t>
            </a:r>
          </a:p>
        </p:txBody>
      </p:sp>
      <p:sp>
        <p:nvSpPr>
          <p:cNvPr id="8" name="Rectangle 7"/>
          <p:cNvSpPr/>
          <p:nvPr/>
        </p:nvSpPr>
        <p:spPr>
          <a:xfrm>
            <a:off x="6295954" y="2555245"/>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WCF Services</a:t>
            </a:r>
          </a:p>
        </p:txBody>
      </p:sp>
      <p:sp>
        <p:nvSpPr>
          <p:cNvPr id="9" name="Rectangle 8"/>
          <p:cNvSpPr/>
          <p:nvPr/>
        </p:nvSpPr>
        <p:spPr>
          <a:xfrm>
            <a:off x="6295954" y="3248522"/>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Entity Framework</a:t>
            </a:r>
          </a:p>
        </p:txBody>
      </p:sp>
      <p:sp>
        <p:nvSpPr>
          <p:cNvPr id="10" name="Rectangle 9"/>
          <p:cNvSpPr/>
          <p:nvPr/>
        </p:nvSpPr>
        <p:spPr>
          <a:xfrm>
            <a:off x="6295954" y="3941799"/>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JSON</a:t>
            </a:r>
          </a:p>
        </p:txBody>
      </p:sp>
      <p:sp>
        <p:nvSpPr>
          <p:cNvPr id="11" name="Rectangle 10"/>
          <p:cNvSpPr/>
          <p:nvPr/>
        </p:nvSpPr>
        <p:spPr>
          <a:xfrm>
            <a:off x="6295954" y="4632797"/>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Asynchronous</a:t>
            </a:r>
          </a:p>
        </p:txBody>
      </p:sp>
      <p:grpSp>
        <p:nvGrpSpPr>
          <p:cNvPr id="13" name="Group 12"/>
          <p:cNvGrpSpPr/>
          <p:nvPr/>
        </p:nvGrpSpPr>
        <p:grpSpPr>
          <a:xfrm>
            <a:off x="503237" y="1859100"/>
            <a:ext cx="5469133" cy="3517387"/>
            <a:chOff x="503237" y="1859100"/>
            <a:chExt cx="5469133" cy="3517387"/>
          </a:xfrm>
        </p:grpSpPr>
        <p:sp>
          <p:nvSpPr>
            <p:cNvPr id="14" name="Rectangle 13"/>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If JSON you seek, </a:t>
              </a:r>
            </a:p>
            <a:p>
              <a:pPr algn="ctr"/>
              <a:r>
                <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{object : { string: value} } you shall receive.</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38866229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3" y="1223449"/>
            <a:ext cx="12453938" cy="5771076"/>
          </a:xfrm>
          <a:prstGeom prst="rect">
            <a:avLst/>
          </a:prstGeom>
        </p:spPr>
      </p:pic>
      <p:sp>
        <p:nvSpPr>
          <p:cNvPr id="4" name="Title 3"/>
          <p:cNvSpPr>
            <a:spLocks noGrp="1"/>
          </p:cNvSpPr>
          <p:nvPr>
            <p:ph type="title"/>
          </p:nvPr>
        </p:nvSpPr>
        <p:spPr/>
        <p:txBody>
          <a:bodyPr/>
          <a:lstStyle/>
          <a:p>
            <a:r>
              <a:rPr lang="en-US" dirty="0" smtClean="0"/>
              <a:t>Data</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WCF + Azure SQL Database</a:t>
            </a:r>
          </a:p>
        </p:txBody>
      </p:sp>
    </p:spTree>
    <p:extLst>
      <p:ext uri="{BB962C8B-B14F-4D97-AF65-F5344CB8AC3E}">
        <p14:creationId xmlns:p14="http://schemas.microsoft.com/office/powerpoint/2010/main" val="8629214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8587"/>
            <a:ext cx="12436475" cy="5765938"/>
          </a:xfrm>
          <a:prstGeom prst="rect">
            <a:avLst/>
          </a:prstGeom>
        </p:spPr>
      </p:pic>
      <p:sp>
        <p:nvSpPr>
          <p:cNvPr id="2" name="Title 1"/>
          <p:cNvSpPr>
            <a:spLocks noGrp="1"/>
          </p:cNvSpPr>
          <p:nvPr>
            <p:ph type="title"/>
          </p:nvPr>
        </p:nvSpPr>
        <p:spPr/>
        <p:txBody>
          <a:bodyPr/>
          <a:lstStyle/>
          <a:p>
            <a:r>
              <a:rPr lang="en-US" dirty="0" smtClean="0"/>
              <a:t>Web</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Office 365</a:t>
            </a:r>
          </a:p>
        </p:txBody>
      </p:sp>
      <p:sp>
        <p:nvSpPr>
          <p:cNvPr id="7" name="Rectangle 6"/>
          <p:cNvSpPr/>
          <p:nvPr/>
        </p:nvSpPr>
        <p:spPr>
          <a:xfrm>
            <a:off x="6295954" y="2478241"/>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err="1" smtClean="0">
                <a:latin typeface="Segoe UI" panose="020B0502040204020203" pitchFamily="34" charset="0"/>
                <a:cs typeface="Segoe UI" panose="020B0502040204020203" pitchFamily="34" charset="0"/>
              </a:rPr>
              <a:t>OAuth</a:t>
            </a:r>
            <a:endParaRPr lang="en-US" sz="2040" dirty="0">
              <a:latin typeface="Segoe UI" panose="020B0502040204020203" pitchFamily="34" charset="0"/>
              <a:cs typeface="Segoe UI" panose="020B0502040204020203" pitchFamily="34" charset="0"/>
            </a:endParaRPr>
          </a:p>
        </p:txBody>
      </p:sp>
      <p:sp>
        <p:nvSpPr>
          <p:cNvPr id="8" name="Rectangle 7"/>
          <p:cNvSpPr/>
          <p:nvPr/>
        </p:nvSpPr>
        <p:spPr>
          <a:xfrm>
            <a:off x="6295954" y="3046661"/>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On Premise</a:t>
            </a:r>
          </a:p>
        </p:txBody>
      </p:sp>
      <p:sp>
        <p:nvSpPr>
          <p:cNvPr id="9" name="Rectangle 8"/>
          <p:cNvSpPr/>
          <p:nvPr/>
        </p:nvSpPr>
        <p:spPr>
          <a:xfrm>
            <a:off x="6295954" y="3662934"/>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S2S/High Trust</a:t>
            </a:r>
          </a:p>
        </p:txBody>
      </p:sp>
      <p:sp>
        <p:nvSpPr>
          <p:cNvPr id="10" name="Rectangle 9"/>
          <p:cNvSpPr/>
          <p:nvPr/>
        </p:nvSpPr>
        <p:spPr>
          <a:xfrm>
            <a:off x="6295954" y="4231353"/>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Lists (KB Articles)</a:t>
            </a:r>
          </a:p>
        </p:txBody>
      </p:sp>
      <p:sp>
        <p:nvSpPr>
          <p:cNvPr id="11" name="Rectangle 10"/>
          <p:cNvSpPr/>
          <p:nvPr/>
        </p:nvSpPr>
        <p:spPr>
          <a:xfrm>
            <a:off x="6295954" y="4924630"/>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Search (Users)</a:t>
            </a:r>
          </a:p>
        </p:txBody>
      </p:sp>
      <p:sp>
        <p:nvSpPr>
          <p:cNvPr id="12" name="Rectangle 11"/>
          <p:cNvSpPr/>
          <p:nvPr/>
        </p:nvSpPr>
        <p:spPr>
          <a:xfrm>
            <a:off x="6295954" y="561720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User Profiles (Account Info)</a:t>
            </a:r>
          </a:p>
        </p:txBody>
      </p:sp>
      <p:grpSp>
        <p:nvGrpSpPr>
          <p:cNvPr id="16" name="Group 15"/>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Context you must have before query can you make.</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8773577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81676"/>
          </a:xfrm>
          <a:prstGeom prst="rect">
            <a:avLst/>
          </a:prstGeom>
        </p:spPr>
      </p:pic>
      <p:sp>
        <p:nvSpPr>
          <p:cNvPr id="4" name="Title 3"/>
          <p:cNvSpPr>
            <a:spLocks noGrp="1"/>
          </p:cNvSpPr>
          <p:nvPr>
            <p:ph type="title"/>
          </p:nvPr>
        </p:nvSpPr>
        <p:spPr/>
        <p:txBody>
          <a:bodyPr/>
          <a:lstStyle/>
          <a:p>
            <a:r>
              <a:rPr lang="en-US" dirty="0" smtClean="0"/>
              <a:t>Web</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smtClean="0"/>
              <a:t>Remote Web</a:t>
            </a:r>
            <a:endParaRPr lang="en-US" sz="2448" dirty="0"/>
          </a:p>
        </p:txBody>
      </p:sp>
    </p:spTree>
    <p:extLst>
      <p:ext uri="{BB962C8B-B14F-4D97-AF65-F5344CB8AC3E}">
        <p14:creationId xmlns:p14="http://schemas.microsoft.com/office/powerpoint/2010/main" val="18747148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2" name="Title 1"/>
          <p:cNvSpPr>
            <a:spLocks noGrp="1"/>
          </p:cNvSpPr>
          <p:nvPr>
            <p:ph type="title"/>
          </p:nvPr>
        </p:nvSpPr>
        <p:spPr/>
        <p:txBody>
          <a:bodyPr/>
          <a:lstStyle/>
          <a:p>
            <a:r>
              <a:rPr lang="en-US" dirty="0" smtClean="0"/>
              <a:t>Office</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Page</a:t>
            </a:r>
          </a:p>
        </p:txBody>
      </p:sp>
      <p:sp>
        <p:nvSpPr>
          <p:cNvPr id="7" name="Rectangle 6"/>
          <p:cNvSpPr/>
          <p:nvPr/>
        </p:nvSpPr>
        <p:spPr>
          <a:xfrm>
            <a:off x="6295954" y="2555245"/>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Pane</a:t>
            </a:r>
          </a:p>
        </p:txBody>
      </p:sp>
      <p:sp>
        <p:nvSpPr>
          <p:cNvPr id="8" name="Rectangle 7"/>
          <p:cNvSpPr/>
          <p:nvPr/>
        </p:nvSpPr>
        <p:spPr>
          <a:xfrm>
            <a:off x="6295954" y="3234976"/>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Document Interaction</a:t>
            </a:r>
          </a:p>
        </p:txBody>
      </p:sp>
      <p:sp>
        <p:nvSpPr>
          <p:cNvPr id="9" name="Rectangle 8"/>
          <p:cNvSpPr/>
          <p:nvPr/>
        </p:nvSpPr>
        <p:spPr>
          <a:xfrm>
            <a:off x="6295954" y="4543755"/>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JSON Conversion</a:t>
            </a:r>
          </a:p>
        </p:txBody>
      </p:sp>
      <p:sp>
        <p:nvSpPr>
          <p:cNvPr id="10" name="Rectangle 9"/>
          <p:cNvSpPr/>
          <p:nvPr/>
        </p:nvSpPr>
        <p:spPr>
          <a:xfrm>
            <a:off x="6295954" y="391470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Data</a:t>
            </a:r>
          </a:p>
        </p:txBody>
      </p:sp>
      <p:grpSp>
        <p:nvGrpSpPr>
          <p:cNvPr id="15" name="Group 14"/>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Much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Javascript</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in this app there is.</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4438593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4" name="Title 3"/>
          <p:cNvSpPr>
            <a:spLocks noGrp="1"/>
          </p:cNvSpPr>
          <p:nvPr>
            <p:ph type="title"/>
          </p:nvPr>
        </p:nvSpPr>
        <p:spPr/>
        <p:txBody>
          <a:bodyPr/>
          <a:lstStyle/>
          <a:p>
            <a:r>
              <a:rPr lang="en-US" dirty="0" smtClean="0"/>
              <a:t>Office</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 </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App for Office</a:t>
            </a:r>
          </a:p>
        </p:txBody>
      </p:sp>
    </p:spTree>
    <p:extLst>
      <p:ext uri="{BB962C8B-B14F-4D97-AF65-F5344CB8AC3E}">
        <p14:creationId xmlns:p14="http://schemas.microsoft.com/office/powerpoint/2010/main" val="40544423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2" name="Title 1"/>
          <p:cNvSpPr>
            <a:spLocks noGrp="1"/>
          </p:cNvSpPr>
          <p:nvPr>
            <p:ph type="title"/>
          </p:nvPr>
        </p:nvSpPr>
        <p:spPr/>
        <p:txBody>
          <a:bodyPr/>
          <a:lstStyle/>
          <a:p>
            <a:r>
              <a:rPr lang="en-US" dirty="0" smtClean="0"/>
              <a:t>Phone</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UI</a:t>
            </a:r>
          </a:p>
        </p:txBody>
      </p:sp>
      <p:sp>
        <p:nvSpPr>
          <p:cNvPr id="7" name="Rectangle 6"/>
          <p:cNvSpPr/>
          <p:nvPr/>
        </p:nvSpPr>
        <p:spPr>
          <a:xfrm>
            <a:off x="6295954" y="2555245"/>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MAP</a:t>
            </a:r>
          </a:p>
        </p:txBody>
      </p:sp>
      <p:sp>
        <p:nvSpPr>
          <p:cNvPr id="8" name="Rectangle 7"/>
          <p:cNvSpPr/>
          <p:nvPr/>
        </p:nvSpPr>
        <p:spPr>
          <a:xfrm>
            <a:off x="6295954" y="3248522"/>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Profiles</a:t>
            </a:r>
          </a:p>
        </p:txBody>
      </p:sp>
      <p:sp>
        <p:nvSpPr>
          <p:cNvPr id="9" name="Rectangle 8"/>
          <p:cNvSpPr/>
          <p:nvPr/>
        </p:nvSpPr>
        <p:spPr>
          <a:xfrm>
            <a:off x="6295954" y="3941799"/>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Data</a:t>
            </a:r>
          </a:p>
        </p:txBody>
      </p:sp>
      <p:sp>
        <p:nvSpPr>
          <p:cNvPr id="10" name="Rectangle 9"/>
          <p:cNvSpPr/>
          <p:nvPr/>
        </p:nvSpPr>
        <p:spPr>
          <a:xfrm>
            <a:off x="6295954" y="4632797"/>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Notifications</a:t>
            </a:r>
          </a:p>
        </p:txBody>
      </p:sp>
      <p:grpSp>
        <p:nvGrpSpPr>
          <p:cNvPr id="13" name="Group 12"/>
          <p:cNvGrpSpPr/>
          <p:nvPr/>
        </p:nvGrpSpPr>
        <p:grpSpPr>
          <a:xfrm>
            <a:off x="503237" y="1859100"/>
            <a:ext cx="5469133" cy="3517387"/>
            <a:chOff x="503237" y="1859100"/>
            <a:chExt cx="5469133" cy="3517387"/>
          </a:xfrm>
        </p:grpSpPr>
        <p:sp>
          <p:nvSpPr>
            <p:cNvPr id="15" name="Rectangle 14"/>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If on fruit phone you call, hang up on you I will.</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29884149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4" name="Title 3"/>
          <p:cNvSpPr>
            <a:spLocks noGrp="1"/>
          </p:cNvSpPr>
          <p:nvPr>
            <p:ph type="title"/>
          </p:nvPr>
        </p:nvSpPr>
        <p:spPr/>
        <p:txBody>
          <a:bodyPr/>
          <a:lstStyle/>
          <a:p>
            <a:r>
              <a:rPr lang="en-US" dirty="0" smtClean="0"/>
              <a:t>Phone</a:t>
            </a:r>
            <a:endParaRPr lang="en-US" dirty="0"/>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Phone App</a:t>
            </a:r>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9362563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3" y="1221157"/>
            <a:ext cx="12427022" cy="5773368"/>
          </a:xfrm>
          <a:prstGeom prst="rect">
            <a:avLst/>
          </a:prstGeom>
        </p:spPr>
      </p:pic>
      <p:sp>
        <p:nvSpPr>
          <p:cNvPr id="2" name="Title 1"/>
          <p:cNvSpPr>
            <a:spLocks noGrp="1"/>
          </p:cNvSpPr>
          <p:nvPr>
            <p:ph type="title"/>
          </p:nvPr>
        </p:nvSpPr>
        <p:spPr/>
        <p:txBody>
          <a:bodyPr/>
          <a:lstStyle/>
          <a:p>
            <a:r>
              <a:rPr lang="en-US" dirty="0" smtClean="0"/>
              <a:t>Packaging</a:t>
            </a:r>
            <a:endParaRPr lang="en-US" dirty="0"/>
          </a:p>
        </p:txBody>
      </p:sp>
      <p:sp>
        <p:nvSpPr>
          <p:cNvPr id="4" name="Content Placeholder 3"/>
          <p:cNvSpPr>
            <a:spLocks noGrp="1"/>
          </p:cNvSpPr>
          <p:nvPr>
            <p:ph type="body" sz="quarter" idx="10"/>
          </p:nvPr>
        </p:nvSpPr>
        <p:spPr/>
        <p:txBody>
          <a:bodyPr/>
          <a:lstStyle/>
          <a:p>
            <a:pPr lvl="1"/>
            <a:endParaRPr lang="en-US" dirty="0" smtClean="0"/>
          </a:p>
          <a:p>
            <a:endParaRPr lang="en-US" dirty="0"/>
          </a:p>
        </p:txBody>
      </p:sp>
      <p:sp>
        <p:nvSpPr>
          <p:cNvPr id="6" name="Rectangle 5"/>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Database</a:t>
            </a:r>
          </a:p>
        </p:txBody>
      </p:sp>
      <p:sp>
        <p:nvSpPr>
          <p:cNvPr id="7" name="Rectangle 6"/>
          <p:cNvSpPr/>
          <p:nvPr/>
        </p:nvSpPr>
        <p:spPr>
          <a:xfrm>
            <a:off x="6295954" y="2555245"/>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App</a:t>
            </a:r>
          </a:p>
        </p:txBody>
      </p:sp>
      <p:sp>
        <p:nvSpPr>
          <p:cNvPr id="8" name="Rectangle 7"/>
          <p:cNvSpPr/>
          <p:nvPr/>
        </p:nvSpPr>
        <p:spPr>
          <a:xfrm>
            <a:off x="6295954" y="3142033"/>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Parameters</a:t>
            </a:r>
          </a:p>
        </p:txBody>
      </p:sp>
      <p:sp>
        <p:nvSpPr>
          <p:cNvPr id="9" name="Rectangle 8"/>
          <p:cNvSpPr/>
          <p:nvPr/>
        </p:nvSpPr>
        <p:spPr>
          <a:xfrm>
            <a:off x="6295954" y="3603965"/>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Permissions</a:t>
            </a:r>
          </a:p>
        </p:txBody>
      </p:sp>
      <p:sp>
        <p:nvSpPr>
          <p:cNvPr id="10" name="Rectangle 9"/>
          <p:cNvSpPr/>
          <p:nvPr/>
        </p:nvSpPr>
        <p:spPr>
          <a:xfrm>
            <a:off x="6295954" y="4172384"/>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Web</a:t>
            </a:r>
          </a:p>
        </p:txBody>
      </p:sp>
      <p:sp>
        <p:nvSpPr>
          <p:cNvPr id="11" name="Rectangle 10"/>
          <p:cNvSpPr/>
          <p:nvPr/>
        </p:nvSpPr>
        <p:spPr>
          <a:xfrm>
            <a:off x="6295954" y="4759173"/>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Azure Web Role</a:t>
            </a:r>
          </a:p>
        </p:txBody>
      </p:sp>
      <p:sp>
        <p:nvSpPr>
          <p:cNvPr id="12" name="Rectangle 11"/>
          <p:cNvSpPr/>
          <p:nvPr/>
        </p:nvSpPr>
        <p:spPr>
          <a:xfrm>
            <a:off x="6295954" y="5221104"/>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ASP.NET Web Site (High Trust)</a:t>
            </a:r>
          </a:p>
        </p:txBody>
      </p:sp>
      <p:sp>
        <p:nvSpPr>
          <p:cNvPr id="13" name="Rectangle 12"/>
          <p:cNvSpPr/>
          <p:nvPr/>
        </p:nvSpPr>
        <p:spPr>
          <a:xfrm>
            <a:off x="6295954" y="5790463"/>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Office</a:t>
            </a:r>
          </a:p>
        </p:txBody>
      </p:sp>
      <p:grpSp>
        <p:nvGrpSpPr>
          <p:cNvPr id="17" name="Group 16"/>
          <p:cNvGrpSpPr/>
          <p:nvPr/>
        </p:nvGrpSpPr>
        <p:grpSpPr>
          <a:xfrm>
            <a:off x="503237" y="1859100"/>
            <a:ext cx="5469133" cy="3517387"/>
            <a:chOff x="503237" y="1859100"/>
            <a:chExt cx="5469133" cy="3517387"/>
          </a:xfrm>
        </p:grpSpPr>
        <p:sp>
          <p:nvSpPr>
            <p:cNvPr id="19" name="Rectangle 18"/>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Manifest there must be if app you wish to deploy.</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4204128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3" y="1221157"/>
            <a:ext cx="12441238" cy="5773368"/>
          </a:xfrm>
          <a:prstGeom prst="rect">
            <a:avLst/>
          </a:prstGeom>
        </p:spPr>
      </p:pic>
      <p:sp>
        <p:nvSpPr>
          <p:cNvPr id="4" name="Title 3"/>
          <p:cNvSpPr>
            <a:spLocks noGrp="1"/>
          </p:cNvSpPr>
          <p:nvPr>
            <p:ph type="title"/>
          </p:nvPr>
        </p:nvSpPr>
        <p:spPr/>
        <p:txBody>
          <a:bodyPr/>
          <a:lstStyle/>
          <a:p>
            <a:r>
              <a:rPr lang="en-US" dirty="0"/>
              <a:t>Packaging</a:t>
            </a:r>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App </a:t>
            </a:r>
            <a:r>
              <a:rPr lang="en-US" sz="2448" dirty="0" smtClean="0"/>
              <a:t>Packaging</a:t>
            </a:r>
            <a:endParaRPr lang="en-US" sz="2448" dirty="0"/>
          </a:p>
        </p:txBody>
      </p:sp>
    </p:spTree>
    <p:extLst>
      <p:ext uri="{BB962C8B-B14F-4D97-AF65-F5344CB8AC3E}">
        <p14:creationId xmlns:p14="http://schemas.microsoft.com/office/powerpoint/2010/main" val="25392005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A Real World Help Desk App End to End</a:t>
            </a:r>
            <a:r>
              <a:rPr lang="en-US" sz="4400" dirty="0" smtClean="0"/>
              <a:t/>
            </a:r>
            <a:br>
              <a:rPr lang="en-US" sz="4400" dirty="0" smtClean="0"/>
            </a:br>
            <a:endParaRPr lang="en-US" sz="4400" dirty="0"/>
          </a:p>
        </p:txBody>
      </p:sp>
      <p:sp>
        <p:nvSpPr>
          <p:cNvPr id="5" name="Text Placeholder 4"/>
          <p:cNvSpPr>
            <a:spLocks noGrp="1"/>
          </p:cNvSpPr>
          <p:nvPr>
            <p:ph type="body" sz="quarter" idx="12"/>
          </p:nvPr>
        </p:nvSpPr>
        <p:spPr/>
        <p:txBody>
          <a:bodyPr/>
          <a:lstStyle/>
          <a:p>
            <a:r>
              <a:rPr lang="en-US" dirty="0" smtClean="0"/>
              <a:t>Eric Shupps</a:t>
            </a:r>
          </a:p>
          <a:p>
            <a:r>
              <a:rPr lang="en-US" dirty="0" smtClean="0"/>
              <a:t>SharePoint Server MVP</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4" name="Title 3"/>
          <p:cNvSpPr>
            <a:spLocks noGrp="1"/>
          </p:cNvSpPr>
          <p:nvPr>
            <p:ph type="title"/>
          </p:nvPr>
        </p:nvSpPr>
        <p:spPr/>
        <p:txBody>
          <a:bodyPr/>
          <a:lstStyle/>
          <a:p>
            <a:r>
              <a:rPr lang="en-US" dirty="0" smtClean="0"/>
              <a:t>Testing</a:t>
            </a:r>
            <a:endParaRPr lang="en-US" dirty="0"/>
          </a:p>
        </p:txBody>
      </p:sp>
      <p:sp>
        <p:nvSpPr>
          <p:cNvPr id="2" name="Text Placeholder 1"/>
          <p:cNvSpPr>
            <a:spLocks noGrp="1"/>
          </p:cNvSpPr>
          <p:nvPr>
            <p:ph type="body" sz="quarter" idx="10"/>
          </p:nvPr>
        </p:nvSpPr>
        <p:spPr/>
        <p:txBody>
          <a:bodyPr/>
          <a:lstStyle/>
          <a:p>
            <a:endParaRPr lang="en-US"/>
          </a:p>
        </p:txBody>
      </p:sp>
      <p:sp>
        <p:nvSpPr>
          <p:cNvPr id="11" name="Rectangle 10"/>
          <p:cNvSpPr/>
          <p:nvPr/>
        </p:nvSpPr>
        <p:spPr>
          <a:xfrm>
            <a:off x="6295954"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12" name="Rectangle 11"/>
          <p:cNvSpPr/>
          <p:nvPr/>
        </p:nvSpPr>
        <p:spPr>
          <a:xfrm>
            <a:off x="8122302"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13" name="Rectangle 12"/>
          <p:cNvSpPr/>
          <p:nvPr/>
        </p:nvSpPr>
        <p:spPr>
          <a:xfrm>
            <a:off x="9948650"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4" name="Rectangle 13"/>
          <p:cNvSpPr/>
          <p:nvPr/>
        </p:nvSpPr>
        <p:spPr>
          <a:xfrm>
            <a:off x="6299840"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5" name="Rectangle 14"/>
          <p:cNvSpPr/>
          <p:nvPr/>
        </p:nvSpPr>
        <p:spPr>
          <a:xfrm>
            <a:off x="8122302"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16" name="Group 15"/>
          <p:cNvGrpSpPr/>
          <p:nvPr/>
        </p:nvGrpSpPr>
        <p:grpSpPr>
          <a:xfrm>
            <a:off x="503237" y="1859100"/>
            <a:ext cx="5469133" cy="3517387"/>
            <a:chOff x="503237" y="1859100"/>
            <a:chExt cx="5469133" cy="3517387"/>
          </a:xfrm>
        </p:grpSpPr>
        <p:sp>
          <p:nvSpPr>
            <p:cNvPr id="18" name="Rectangle 17"/>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Ready you are when bugs there are not.</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28160017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3449"/>
            <a:ext cx="12436475" cy="5715000"/>
          </a:xfrm>
          <a:prstGeom prst="rect">
            <a:avLst/>
          </a:prstGeom>
        </p:spPr>
      </p:pic>
      <p:sp>
        <p:nvSpPr>
          <p:cNvPr id="2" name="Title 1"/>
          <p:cNvSpPr>
            <a:spLocks noGrp="1"/>
          </p:cNvSpPr>
          <p:nvPr>
            <p:ph type="title"/>
          </p:nvPr>
        </p:nvSpPr>
        <p:spPr/>
        <p:txBody>
          <a:bodyPr/>
          <a:lstStyle/>
          <a:p>
            <a:r>
              <a:rPr lang="en-US" dirty="0" smtClean="0"/>
              <a:t>Testing</a:t>
            </a:r>
            <a:endParaRPr lang="en-US" dirty="0"/>
          </a:p>
        </p:txBody>
      </p:sp>
      <p:sp>
        <p:nvSpPr>
          <p:cNvPr id="3" name="Text Placeholder 2"/>
          <p:cNvSpPr>
            <a:spLocks noGrp="1"/>
          </p:cNvSpPr>
          <p:nvPr>
            <p:ph type="body" sz="quarter" idx="10"/>
          </p:nvPr>
        </p:nvSpPr>
        <p:spPr/>
        <p:txBody>
          <a:bodyPr/>
          <a:lstStyle/>
          <a:p>
            <a:endParaRPr lang="en-US"/>
          </a:p>
        </p:txBody>
      </p:sp>
      <p:sp>
        <p:nvSpPr>
          <p:cNvPr id="7" name="Rectangle 6"/>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smtClean="0"/>
              <a:t>Works on my  machine!</a:t>
            </a:r>
            <a:endParaRPr lang="en-US" sz="5507" dirty="0"/>
          </a:p>
        </p:txBody>
      </p:sp>
      <p:grpSp>
        <p:nvGrpSpPr>
          <p:cNvPr id="10" name="Group 9"/>
          <p:cNvGrpSpPr/>
          <p:nvPr/>
        </p:nvGrpSpPr>
        <p:grpSpPr>
          <a:xfrm>
            <a:off x="503237" y="1859100"/>
            <a:ext cx="5469133" cy="3517387"/>
            <a:chOff x="503237" y="1859100"/>
            <a:chExt cx="5469133" cy="3517387"/>
          </a:xfrm>
        </p:grpSpPr>
        <p:sp>
          <p:nvSpPr>
            <p:cNvPr id="12" name="Rectangle 11"/>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Deceptive is the power of F5.</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41299059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2681"/>
            <a:ext cx="12436475" cy="5773368"/>
          </a:xfrm>
          <a:prstGeom prst="rect">
            <a:avLst/>
          </a:prstGeom>
        </p:spPr>
      </p:pic>
      <p:sp>
        <p:nvSpPr>
          <p:cNvPr id="4" name="Title 3"/>
          <p:cNvSpPr>
            <a:spLocks noGrp="1"/>
          </p:cNvSpPr>
          <p:nvPr>
            <p:ph type="title"/>
          </p:nvPr>
        </p:nvSpPr>
        <p:spPr/>
        <p:txBody>
          <a:bodyPr/>
          <a:lstStyle/>
          <a:p>
            <a:r>
              <a:rPr lang="en-US" dirty="0" smtClean="0"/>
              <a:t>Deployment</a:t>
            </a:r>
            <a:endParaRPr lang="en-US" dirty="0"/>
          </a:p>
        </p:txBody>
      </p:sp>
      <p:sp>
        <p:nvSpPr>
          <p:cNvPr id="2" name="Text Placeholder 1"/>
          <p:cNvSpPr>
            <a:spLocks noGrp="1"/>
          </p:cNvSpPr>
          <p:nvPr>
            <p:ph type="body" sz="quarter" idx="10"/>
          </p:nvPr>
        </p:nvSpPr>
        <p:spPr/>
        <p:txBody>
          <a:bodyPr/>
          <a:lstStyle/>
          <a:p>
            <a:endParaRPr lang="en-US"/>
          </a:p>
        </p:txBody>
      </p:sp>
      <p:sp>
        <p:nvSpPr>
          <p:cNvPr id="10" name="Rectangle 9"/>
          <p:cNvSpPr/>
          <p:nvPr/>
        </p:nvSpPr>
        <p:spPr>
          <a:xfrm>
            <a:off x="6295954"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16" name="Rectangle 15"/>
          <p:cNvSpPr/>
          <p:nvPr/>
        </p:nvSpPr>
        <p:spPr>
          <a:xfrm>
            <a:off x="8122302"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17" name="Rectangle 16"/>
          <p:cNvSpPr/>
          <p:nvPr/>
        </p:nvSpPr>
        <p:spPr>
          <a:xfrm>
            <a:off x="9948650"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8" name="Rectangle 17"/>
          <p:cNvSpPr/>
          <p:nvPr/>
        </p:nvSpPr>
        <p:spPr>
          <a:xfrm>
            <a:off x="6299840"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9" name="Rectangle 18"/>
          <p:cNvSpPr/>
          <p:nvPr/>
        </p:nvSpPr>
        <p:spPr>
          <a:xfrm>
            <a:off x="8122302"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14" name="Group 13"/>
          <p:cNvGrpSpPr/>
          <p:nvPr/>
        </p:nvGrpSpPr>
        <p:grpSpPr>
          <a:xfrm>
            <a:off x="503237" y="1859100"/>
            <a:ext cx="5469133" cy="3517387"/>
            <a:chOff x="503237" y="1859100"/>
            <a:chExt cx="5469133" cy="3517387"/>
          </a:xfrm>
        </p:grpSpPr>
        <p:sp>
          <p:nvSpPr>
            <p:cNvPr id="20" name="Rectangle 19"/>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Lost an app you have.  How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embarassing</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2168274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3" y="1225145"/>
            <a:ext cx="12441238" cy="5773368"/>
          </a:xfrm>
          <a:prstGeom prst="rect">
            <a:avLst/>
          </a:prstGeom>
        </p:spPr>
      </p:pic>
      <p:sp>
        <p:nvSpPr>
          <p:cNvPr id="2" name="Title 1"/>
          <p:cNvSpPr>
            <a:spLocks noGrp="1"/>
          </p:cNvSpPr>
          <p:nvPr>
            <p:ph type="title"/>
          </p:nvPr>
        </p:nvSpPr>
        <p:spPr/>
        <p:txBody>
          <a:bodyPr/>
          <a:lstStyle/>
          <a:p>
            <a:r>
              <a:rPr lang="en-US" dirty="0" smtClean="0"/>
              <a:t>On Premise</a:t>
            </a:r>
            <a:endParaRPr lang="en-US" dirty="0"/>
          </a:p>
        </p:txBody>
      </p:sp>
      <p:sp>
        <p:nvSpPr>
          <p:cNvPr id="3" name="Text Placeholder 2"/>
          <p:cNvSpPr>
            <a:spLocks noGrp="1"/>
          </p:cNvSpPr>
          <p:nvPr>
            <p:ph type="body" sz="quarter" idx="10"/>
          </p:nvPr>
        </p:nvSpPr>
        <p:spPr/>
        <p:txBody>
          <a:bodyPr/>
          <a:lstStyle/>
          <a:p>
            <a:endParaRPr lang="en-US"/>
          </a:p>
        </p:txBody>
      </p:sp>
      <p:sp>
        <p:nvSpPr>
          <p:cNvPr id="8" name="Rectangle 7"/>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High Trust</a:t>
            </a:r>
          </a:p>
        </p:txBody>
      </p:sp>
      <p:sp>
        <p:nvSpPr>
          <p:cNvPr id="9" name="Rectangle 8"/>
          <p:cNvSpPr/>
          <p:nvPr/>
        </p:nvSpPr>
        <p:spPr>
          <a:xfrm>
            <a:off x="6295954" y="2478241"/>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Web</a:t>
            </a:r>
          </a:p>
        </p:txBody>
      </p:sp>
      <p:sp>
        <p:nvSpPr>
          <p:cNvPr id="12" name="Rectangle 11"/>
          <p:cNvSpPr/>
          <p:nvPr/>
        </p:nvSpPr>
        <p:spPr>
          <a:xfrm>
            <a:off x="6295954" y="2976322"/>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Certificate</a:t>
            </a:r>
          </a:p>
        </p:txBody>
      </p:sp>
      <p:sp>
        <p:nvSpPr>
          <p:cNvPr id="13" name="Rectangle 12"/>
          <p:cNvSpPr/>
          <p:nvPr/>
        </p:nvSpPr>
        <p:spPr>
          <a:xfrm>
            <a:off x="6295954" y="3474403"/>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Authorization</a:t>
            </a:r>
          </a:p>
        </p:txBody>
      </p:sp>
      <p:sp>
        <p:nvSpPr>
          <p:cNvPr id="14" name="Rectangle 13"/>
          <p:cNvSpPr/>
          <p:nvPr/>
        </p:nvSpPr>
        <p:spPr>
          <a:xfrm>
            <a:off x="6295954" y="3972484"/>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Metadata</a:t>
            </a:r>
          </a:p>
        </p:txBody>
      </p:sp>
      <p:sp>
        <p:nvSpPr>
          <p:cNvPr id="15" name="Rectangle 14"/>
          <p:cNvSpPr/>
          <p:nvPr/>
        </p:nvSpPr>
        <p:spPr>
          <a:xfrm>
            <a:off x="6295954" y="4470565"/>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Registration</a:t>
            </a:r>
          </a:p>
        </p:txBody>
      </p:sp>
      <p:sp>
        <p:nvSpPr>
          <p:cNvPr id="16" name="Rectangle 15"/>
          <p:cNvSpPr/>
          <p:nvPr/>
        </p:nvSpPr>
        <p:spPr>
          <a:xfrm>
            <a:off x="6295954" y="4968646"/>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Parameters</a:t>
            </a:r>
          </a:p>
        </p:txBody>
      </p:sp>
      <p:sp>
        <p:nvSpPr>
          <p:cNvPr id="17" name="Rectangle 16"/>
          <p:cNvSpPr/>
          <p:nvPr/>
        </p:nvSpPr>
        <p:spPr>
          <a:xfrm>
            <a:off x="6295954" y="5466726"/>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Permissions</a:t>
            </a:r>
          </a:p>
        </p:txBody>
      </p:sp>
      <p:sp>
        <p:nvSpPr>
          <p:cNvPr id="18" name="Rectangle 17"/>
          <p:cNvSpPr/>
          <p:nvPr/>
        </p:nvSpPr>
        <p:spPr>
          <a:xfrm>
            <a:off x="6295954" y="5964807"/>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Trust</a:t>
            </a:r>
          </a:p>
        </p:txBody>
      </p:sp>
      <p:grpSp>
        <p:nvGrpSpPr>
          <p:cNvPr id="25" name="Group 24"/>
          <p:cNvGrpSpPr/>
          <p:nvPr/>
        </p:nvGrpSpPr>
        <p:grpSpPr>
          <a:xfrm>
            <a:off x="503237" y="1859100"/>
            <a:ext cx="5469133" cy="4038423"/>
            <a:chOff x="503237" y="1859100"/>
            <a:chExt cx="5469133" cy="4038423"/>
          </a:xfrm>
        </p:grpSpPr>
        <p:sp>
          <p:nvSpPr>
            <p:cNvPr id="26" name="Rectangle 25"/>
            <p:cNvSpPr/>
            <p:nvPr/>
          </p:nvSpPr>
          <p:spPr>
            <a:xfrm>
              <a:off x="664896" y="3043233"/>
              <a:ext cx="5307474" cy="285429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Realm leads to token service.  Token service leads to App Principal.  App Principal leads to Permission.</a:t>
              </a: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0199508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1+#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1+#ppt_w/2"/>
                                          </p:val>
                                        </p:tav>
                                        <p:tav tm="100000">
                                          <p:val>
                                            <p:strVal val="#ppt_x"/>
                                          </p:val>
                                        </p:tav>
                                      </p:tavLst>
                                    </p:anim>
                                    <p:anim calcmode="lin" valueType="num">
                                      <p:cBhvr additive="base">
                                        <p:cTn id="6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P spid="15" grpId="0" animBg="1"/>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8"/>
            <a:ext cx="12436475" cy="5773368"/>
          </a:xfrm>
          <a:prstGeom prst="rect">
            <a:avLst/>
          </a:prstGeom>
        </p:spPr>
      </p:pic>
      <p:sp>
        <p:nvSpPr>
          <p:cNvPr id="4" name="Title 3"/>
          <p:cNvSpPr>
            <a:spLocks noGrp="1"/>
          </p:cNvSpPr>
          <p:nvPr>
            <p:ph type="title"/>
          </p:nvPr>
        </p:nvSpPr>
        <p:spPr/>
        <p:txBody>
          <a:bodyPr/>
          <a:lstStyle/>
          <a:p>
            <a:r>
              <a:rPr lang="en-US" dirty="0" smtClean="0"/>
              <a:t>On Premise</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Configuring High Trust Apps</a:t>
            </a:r>
          </a:p>
        </p:txBody>
      </p:sp>
    </p:spTree>
    <p:extLst>
      <p:ext uri="{BB962C8B-B14F-4D97-AF65-F5344CB8AC3E}">
        <p14:creationId xmlns:p14="http://schemas.microsoft.com/office/powerpoint/2010/main" val="41741073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12850"/>
            <a:ext cx="12436475" cy="5781676"/>
          </a:xfrm>
          <a:prstGeom prst="rect">
            <a:avLst/>
          </a:prstGeom>
        </p:spPr>
      </p:pic>
      <p:sp>
        <p:nvSpPr>
          <p:cNvPr id="2" name="Title 1"/>
          <p:cNvSpPr>
            <a:spLocks noGrp="1"/>
          </p:cNvSpPr>
          <p:nvPr>
            <p:ph type="title"/>
          </p:nvPr>
        </p:nvSpPr>
        <p:spPr/>
        <p:txBody>
          <a:bodyPr/>
          <a:lstStyle/>
          <a:p>
            <a:r>
              <a:rPr lang="en-US" dirty="0" smtClean="0"/>
              <a:t>Office 365</a:t>
            </a:r>
            <a:endParaRPr lang="en-US" dirty="0"/>
          </a:p>
        </p:txBody>
      </p:sp>
      <p:sp>
        <p:nvSpPr>
          <p:cNvPr id="4" name="Content Placeholder 3"/>
          <p:cNvSpPr>
            <a:spLocks noGrp="1"/>
          </p:cNvSpPr>
          <p:nvPr>
            <p:ph type="body" sz="quarter" idx="10"/>
          </p:nvPr>
        </p:nvSpPr>
        <p:spPr/>
        <p:txBody>
          <a:bodyPr>
            <a:normAutofit/>
          </a:bodyPr>
          <a:lstStyle/>
          <a:p>
            <a:pPr lvl="1"/>
            <a:endParaRPr lang="en-US" dirty="0" smtClean="0"/>
          </a:p>
          <a:p>
            <a:pPr lvl="1"/>
            <a:endParaRPr lang="en-US" dirty="0" smtClean="0"/>
          </a:p>
          <a:p>
            <a:pPr lvl="1"/>
            <a:endParaRPr lang="en-US" dirty="0" smtClean="0"/>
          </a:p>
          <a:p>
            <a:pPr lvl="1"/>
            <a:endParaRPr lang="en-US" dirty="0"/>
          </a:p>
        </p:txBody>
      </p:sp>
      <p:sp>
        <p:nvSpPr>
          <p:cNvPr id="6" name="Rectangle 5"/>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err="1">
                <a:latin typeface="Segoe UI" panose="020B0502040204020203" pitchFamily="34" charset="0"/>
                <a:cs typeface="Segoe UI" panose="020B0502040204020203" pitchFamily="34" charset="0"/>
              </a:rPr>
              <a:t>Dev</a:t>
            </a:r>
            <a:r>
              <a:rPr lang="en-US" sz="2856" dirty="0">
                <a:latin typeface="Segoe UI" panose="020B0502040204020203" pitchFamily="34" charset="0"/>
                <a:cs typeface="Segoe UI" panose="020B0502040204020203" pitchFamily="34" charset="0"/>
              </a:rPr>
              <a:t>/Marketplace/Catalog</a:t>
            </a:r>
          </a:p>
        </p:txBody>
      </p:sp>
      <p:sp>
        <p:nvSpPr>
          <p:cNvPr id="7" name="Rectangle 6"/>
          <p:cNvSpPr/>
          <p:nvPr/>
        </p:nvSpPr>
        <p:spPr>
          <a:xfrm>
            <a:off x="6295954" y="2555245"/>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Developer Site</a:t>
            </a:r>
          </a:p>
        </p:txBody>
      </p:sp>
      <p:sp>
        <p:nvSpPr>
          <p:cNvPr id="8" name="Rectangle 7"/>
          <p:cNvSpPr/>
          <p:nvPr/>
        </p:nvSpPr>
        <p:spPr>
          <a:xfrm>
            <a:off x="6295954" y="3248522"/>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SSL</a:t>
            </a:r>
          </a:p>
        </p:txBody>
      </p:sp>
      <p:sp>
        <p:nvSpPr>
          <p:cNvPr id="9" name="Rectangle 8"/>
          <p:cNvSpPr/>
          <p:nvPr/>
        </p:nvSpPr>
        <p:spPr>
          <a:xfrm>
            <a:off x="6295954" y="3941799"/>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Registration</a:t>
            </a:r>
          </a:p>
        </p:txBody>
      </p:sp>
      <p:sp>
        <p:nvSpPr>
          <p:cNvPr id="10" name="Rectangle 9"/>
          <p:cNvSpPr/>
          <p:nvPr/>
        </p:nvSpPr>
        <p:spPr>
          <a:xfrm>
            <a:off x="6295954" y="4635076"/>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Parameters</a:t>
            </a:r>
          </a:p>
        </p:txBody>
      </p:sp>
      <p:sp>
        <p:nvSpPr>
          <p:cNvPr id="11" name="Rectangle 10"/>
          <p:cNvSpPr/>
          <p:nvPr/>
        </p:nvSpPr>
        <p:spPr>
          <a:xfrm>
            <a:off x="6295954" y="5328353"/>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Permissions</a:t>
            </a:r>
          </a:p>
        </p:txBody>
      </p:sp>
      <p:grpSp>
        <p:nvGrpSpPr>
          <p:cNvPr id="16" name="Group 15"/>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Registered your app must be before deploy it you can.</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5933324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 y="1212849"/>
            <a:ext cx="12438335" cy="5773368"/>
          </a:xfrm>
          <a:prstGeom prst="rect">
            <a:avLst/>
          </a:prstGeom>
        </p:spPr>
      </p:pic>
      <p:sp>
        <p:nvSpPr>
          <p:cNvPr id="2" name="Title 1"/>
          <p:cNvSpPr>
            <a:spLocks noGrp="1"/>
          </p:cNvSpPr>
          <p:nvPr>
            <p:ph type="title"/>
          </p:nvPr>
        </p:nvSpPr>
        <p:spPr/>
        <p:txBody>
          <a:bodyPr/>
          <a:lstStyle/>
          <a:p>
            <a:r>
              <a:rPr lang="en-US" dirty="0" smtClean="0"/>
              <a:t>Azure</a:t>
            </a:r>
            <a:endParaRPr lang="en-US" dirty="0"/>
          </a:p>
        </p:txBody>
      </p:sp>
      <p:sp>
        <p:nvSpPr>
          <p:cNvPr id="4" name="Content Placeholder 3"/>
          <p:cNvSpPr>
            <a:spLocks noGrp="1"/>
          </p:cNvSpPr>
          <p:nvPr>
            <p:ph type="body" sz="quarter" idx="10"/>
          </p:nvPr>
        </p:nvSpPr>
        <p:spPr/>
        <p:txBody>
          <a:bodyPr/>
          <a:lstStyle/>
          <a:p>
            <a:pPr lvl="1"/>
            <a:endParaRPr lang="en-US" dirty="0" smtClean="0"/>
          </a:p>
          <a:p>
            <a:pPr lvl="1"/>
            <a:endParaRPr lang="en-US" dirty="0" smtClean="0"/>
          </a:p>
        </p:txBody>
      </p:sp>
      <p:sp>
        <p:nvSpPr>
          <p:cNvPr id="7" name="Rectangle 6"/>
          <p:cNvSpPr/>
          <p:nvPr/>
        </p:nvSpPr>
        <p:spPr>
          <a:xfrm>
            <a:off x="6295954" y="1861968"/>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Database</a:t>
            </a:r>
          </a:p>
        </p:txBody>
      </p:sp>
      <p:sp>
        <p:nvSpPr>
          <p:cNvPr id="8" name="Rectangle 7"/>
          <p:cNvSpPr/>
          <p:nvPr/>
        </p:nvSpPr>
        <p:spPr>
          <a:xfrm>
            <a:off x="6295954" y="2478241"/>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Preparation</a:t>
            </a:r>
          </a:p>
        </p:txBody>
      </p:sp>
      <p:sp>
        <p:nvSpPr>
          <p:cNvPr id="9" name="Rectangle 8"/>
          <p:cNvSpPr/>
          <p:nvPr/>
        </p:nvSpPr>
        <p:spPr>
          <a:xfrm>
            <a:off x="6295954" y="3046661"/>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a:latin typeface="Segoe UI" panose="020B0502040204020203" pitchFamily="34" charset="0"/>
                <a:cs typeface="Segoe UI" panose="020B0502040204020203" pitchFamily="34" charset="0"/>
              </a:rPr>
              <a:t>Web</a:t>
            </a:r>
          </a:p>
        </p:txBody>
      </p:sp>
      <p:sp>
        <p:nvSpPr>
          <p:cNvPr id="10" name="Rectangle 9"/>
          <p:cNvSpPr/>
          <p:nvPr/>
        </p:nvSpPr>
        <p:spPr>
          <a:xfrm>
            <a:off x="6295954" y="3650152"/>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Web Site</a:t>
            </a:r>
          </a:p>
        </p:txBody>
      </p:sp>
      <p:sp>
        <p:nvSpPr>
          <p:cNvPr id="11" name="Rectangle 10"/>
          <p:cNvSpPr/>
          <p:nvPr/>
        </p:nvSpPr>
        <p:spPr>
          <a:xfrm>
            <a:off x="6295954" y="4138371"/>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Web Role</a:t>
            </a:r>
          </a:p>
        </p:txBody>
      </p:sp>
      <p:sp>
        <p:nvSpPr>
          <p:cNvPr id="12" name="Rectangle 11"/>
          <p:cNvSpPr/>
          <p:nvPr/>
        </p:nvSpPr>
        <p:spPr>
          <a:xfrm>
            <a:off x="6295954" y="4626589"/>
            <a:ext cx="5284752" cy="430797"/>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40" dirty="0">
                <a:latin typeface="Segoe UI" panose="020B0502040204020203" pitchFamily="34" charset="0"/>
                <a:cs typeface="Segoe UI" panose="020B0502040204020203" pitchFamily="34" charset="0"/>
              </a:rPr>
              <a:t>VM</a:t>
            </a:r>
          </a:p>
        </p:txBody>
      </p:sp>
      <p:sp>
        <p:nvSpPr>
          <p:cNvPr id="13" name="Rectangle 12"/>
          <p:cNvSpPr/>
          <p:nvPr/>
        </p:nvSpPr>
        <p:spPr>
          <a:xfrm>
            <a:off x="6295954" y="5195009"/>
            <a:ext cx="5284752" cy="5556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56" dirty="0" err="1">
                <a:latin typeface="Segoe UI" panose="020B0502040204020203" pitchFamily="34" charset="0"/>
                <a:cs typeface="Segoe UI" panose="020B0502040204020203" pitchFamily="34" charset="0"/>
              </a:rPr>
              <a:t>Autohosted</a:t>
            </a:r>
            <a:endParaRPr lang="en-US" sz="2856" dirty="0">
              <a:latin typeface="Segoe UI" panose="020B0502040204020203" pitchFamily="34" charset="0"/>
              <a:cs typeface="Segoe UI" panose="020B0502040204020203" pitchFamily="34" charset="0"/>
            </a:endParaRPr>
          </a:p>
        </p:txBody>
      </p:sp>
      <p:grpSp>
        <p:nvGrpSpPr>
          <p:cNvPr id="15" name="Group 14"/>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Powerful you have become.  The cloud I sense in you.</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25231101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21157"/>
            <a:ext cx="12436475" cy="5781676"/>
          </a:xfrm>
          <a:prstGeom prst="rect">
            <a:avLst/>
          </a:prstGeom>
        </p:spPr>
      </p:pic>
      <p:sp>
        <p:nvSpPr>
          <p:cNvPr id="4" name="Title 3"/>
          <p:cNvSpPr>
            <a:spLocks noGrp="1"/>
          </p:cNvSpPr>
          <p:nvPr>
            <p:ph type="title"/>
          </p:nvPr>
        </p:nvSpPr>
        <p:spPr/>
        <p:txBody>
          <a:bodyPr/>
          <a:lstStyle/>
          <a:p>
            <a:r>
              <a:rPr lang="en-US" dirty="0" smtClean="0"/>
              <a:t>Azure</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454186"/>
            <a:ext cx="4631930" cy="845744"/>
          </a:xfrm>
          <a:prstGeom prst="rect">
            <a:avLst/>
          </a:prstGeom>
          <a:noFill/>
        </p:spPr>
        <p:txBody>
          <a:bodyPr wrap="square" rtlCol="0">
            <a:spAutoFit/>
          </a:bodyPr>
          <a:lstStyle/>
          <a:p>
            <a:r>
              <a:rPr lang="en-US" sz="2448" dirty="0"/>
              <a:t>Azure </a:t>
            </a:r>
            <a:r>
              <a:rPr lang="en-US" sz="2448" dirty="0" smtClean="0"/>
              <a:t>Configuration and Deployment</a:t>
            </a:r>
            <a:endParaRPr lang="en-US" sz="2448" dirty="0"/>
          </a:p>
        </p:txBody>
      </p:sp>
    </p:spTree>
    <p:extLst>
      <p:ext uri="{BB962C8B-B14F-4D97-AF65-F5344CB8AC3E}">
        <p14:creationId xmlns:p14="http://schemas.microsoft.com/office/powerpoint/2010/main" val="14943516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3"/>
            <a:ext cx="10974388" cy="625010"/>
          </a:xfrm>
          <a:prstGeom prst="rect">
            <a:avLst/>
          </a:prstGeom>
          <a:noFill/>
          <a:ln w="12700">
            <a:noFill/>
            <a:miter lim="800000"/>
            <a:headEnd type="none" w="sm" len="sm"/>
            <a:tailEnd type="none" w="sm" len="sm"/>
          </a:ln>
          <a:effectLst/>
        </p:spPr>
        <p:txBody>
          <a:bodyPr vert="horz" wrap="square" lIns="182827" tIns="146261" rIns="182827" bIns="146261" numCol="1" anchor="t" anchorCtr="0" compatLnSpc="1">
            <a:prstTxWarp prst="textNoShape">
              <a:avLst/>
            </a:prstTxWarp>
            <a:spAutoFit/>
          </a:bodyPr>
          <a:lstStyle/>
          <a:p>
            <a:pPr defTabSz="932018"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8"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318435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18" name="Text Placeholder 17"/>
          <p:cNvSpPr>
            <a:spLocks noGrp="1"/>
          </p:cNvSpPr>
          <p:nvPr>
            <p:ph type="body" sz="quarter" idx="10"/>
          </p:nvPr>
        </p:nvSpPr>
        <p:spPr/>
        <p:txBody>
          <a:bodyPr/>
          <a:lstStyle/>
          <a:p>
            <a:endParaRPr lang="en-US"/>
          </a:p>
        </p:txBody>
      </p:sp>
      <p:sp>
        <p:nvSpPr>
          <p:cNvPr id="4" name="Rectangle 3"/>
          <p:cNvSpPr/>
          <p:nvPr/>
        </p:nvSpPr>
        <p:spPr>
          <a:xfrm>
            <a:off x="1191757" y="3590879"/>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CKS:DEV</a:t>
            </a:r>
            <a:endParaRPr lang="en-US" dirty="0">
              <a:latin typeface="Segoe UI Semilight" panose="020B0402040204020203" pitchFamily="34" charset="0"/>
              <a:cs typeface="Segoe UI Semilight" panose="020B0402040204020203" pitchFamily="34" charset="0"/>
            </a:endParaRPr>
          </a:p>
        </p:txBody>
      </p:sp>
      <p:sp>
        <p:nvSpPr>
          <p:cNvPr id="5" name="Rectangle 4"/>
          <p:cNvSpPr/>
          <p:nvPr/>
        </p:nvSpPr>
        <p:spPr>
          <a:xfrm>
            <a:off x="2868157" y="1973263"/>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The</a:t>
            </a:r>
          </a:p>
          <a:p>
            <a:pPr algn="ctr"/>
            <a:r>
              <a:rPr lang="en-US" dirty="0" smtClean="0">
                <a:latin typeface="Segoe UI Semilight" panose="020B0402040204020203" pitchFamily="34" charset="0"/>
                <a:cs typeface="Segoe UI Semilight" panose="020B0402040204020203" pitchFamily="34" charset="0"/>
              </a:rPr>
              <a:t>SharePoint</a:t>
            </a:r>
          </a:p>
          <a:p>
            <a:pPr algn="ctr"/>
            <a:r>
              <a:rPr lang="en-US" dirty="0" smtClean="0">
                <a:latin typeface="Segoe UI Semilight" panose="020B0402040204020203" pitchFamily="34" charset="0"/>
                <a:cs typeface="Segoe UI Semilight" panose="020B0402040204020203" pitchFamily="34" charset="0"/>
              </a:rPr>
              <a:t>Cowboy</a:t>
            </a:r>
            <a:endParaRPr lang="en-US" dirty="0">
              <a:latin typeface="Segoe UI Semilight" panose="020B0402040204020203" pitchFamily="34" charset="0"/>
              <a:cs typeface="Segoe UI Semilight" panose="020B0402040204020203" pitchFamily="34" charset="0"/>
            </a:endParaRPr>
          </a:p>
        </p:txBody>
      </p:sp>
      <p:sp>
        <p:nvSpPr>
          <p:cNvPr id="6" name="Rectangle 5"/>
          <p:cNvSpPr/>
          <p:nvPr/>
        </p:nvSpPr>
        <p:spPr>
          <a:xfrm>
            <a:off x="2870877" y="3590879"/>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Patterns</a:t>
            </a:r>
          </a:p>
          <a:p>
            <a:pPr algn="ctr"/>
            <a:r>
              <a:rPr lang="en-US" dirty="0" smtClean="0">
                <a:latin typeface="Segoe UI Semilight" panose="020B0402040204020203" pitchFamily="34" charset="0"/>
                <a:cs typeface="Segoe UI Semilight" panose="020B0402040204020203" pitchFamily="34" charset="0"/>
              </a:rPr>
              <a:t>&amp;</a:t>
            </a:r>
          </a:p>
          <a:p>
            <a:pPr algn="ctr"/>
            <a:r>
              <a:rPr lang="en-US" dirty="0" smtClean="0">
                <a:latin typeface="Segoe UI Semilight" panose="020B0402040204020203" pitchFamily="34" charset="0"/>
                <a:cs typeface="Segoe UI Semilight" panose="020B0402040204020203" pitchFamily="34" charset="0"/>
              </a:rPr>
              <a:t>Practices</a:t>
            </a:r>
            <a:endParaRPr lang="en-US" dirty="0">
              <a:latin typeface="Segoe UI Semilight" panose="020B0402040204020203" pitchFamily="34" charset="0"/>
              <a:cs typeface="Segoe UI Semilight" panose="020B0402040204020203" pitchFamily="34" charset="0"/>
            </a:endParaRPr>
          </a:p>
        </p:txBody>
      </p:sp>
      <p:pic>
        <p:nvPicPr>
          <p:cNvPr id="7" name="Picture 3" descr="mvp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38366" y="1973262"/>
            <a:ext cx="1001486" cy="164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758" y="1973262"/>
            <a:ext cx="1611630" cy="1557745"/>
          </a:xfrm>
          <a:prstGeom prst="rect">
            <a:avLst/>
          </a:prstGeom>
        </p:spPr>
      </p:pic>
      <p:sp>
        <p:nvSpPr>
          <p:cNvPr id="9" name="Rectangle 8"/>
          <p:cNvSpPr/>
          <p:nvPr/>
        </p:nvSpPr>
        <p:spPr>
          <a:xfrm>
            <a:off x="1191757" y="3116262"/>
            <a:ext cx="1611630" cy="4147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Segoe UI Semilight" panose="020B0402040204020203" pitchFamily="34" charset="0"/>
                <a:cs typeface="Segoe UI Semilight" panose="020B0402040204020203" pitchFamily="34" charset="0"/>
              </a:rPr>
              <a:t>Eric Shupps</a:t>
            </a:r>
            <a:endParaRPr lang="en-US" b="1"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1189036" y="5215573"/>
            <a:ext cx="3290751"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www.sharepointcowboy.com</a:t>
            </a:r>
            <a:endParaRPr lang="en-US" sz="1400" dirty="0">
              <a:latin typeface="Segoe UI Semilight" panose="020B0402040204020203" pitchFamily="34" charset="0"/>
              <a:cs typeface="Segoe UI Semilight" panose="020B0402040204020203" pitchFamily="34" charset="0"/>
            </a:endParaRPr>
          </a:p>
        </p:txBody>
      </p:sp>
      <p:sp>
        <p:nvSpPr>
          <p:cNvPr id="12" name="Rectangle 11"/>
          <p:cNvSpPr/>
          <p:nvPr/>
        </p:nvSpPr>
        <p:spPr>
          <a:xfrm>
            <a:off x="4541838" y="5215573"/>
            <a:ext cx="2736213"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eshupps@binarywave.com</a:t>
            </a:r>
            <a:endParaRPr lang="en-US" sz="1400" dirty="0">
              <a:latin typeface="Segoe UI Semilight" panose="020B0402040204020203" pitchFamily="34" charset="0"/>
              <a:cs typeface="Segoe UI Semilight" panose="020B0402040204020203" pitchFamily="34" charset="0"/>
            </a:endParaRPr>
          </a:p>
        </p:txBody>
      </p:sp>
      <p:sp>
        <p:nvSpPr>
          <p:cNvPr id="13" name="Rectangle 12"/>
          <p:cNvSpPr/>
          <p:nvPr/>
        </p:nvSpPr>
        <p:spPr>
          <a:xfrm>
            <a:off x="7340102" y="5215571"/>
            <a:ext cx="2743517"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facebook.com/</a:t>
            </a:r>
            <a:r>
              <a:rPr lang="en-US" sz="1400" dirty="0" err="1" smtClean="0">
                <a:latin typeface="Segoe UI Semilight" panose="020B0402040204020203" pitchFamily="34" charset="0"/>
                <a:cs typeface="Segoe UI Semilight" panose="020B0402040204020203" pitchFamily="34" charset="0"/>
              </a:rPr>
              <a:t>sharepointcowboy</a:t>
            </a:r>
            <a:endParaRPr lang="en-US" sz="1400" dirty="0">
              <a:latin typeface="Segoe UI Semilight" panose="020B0402040204020203" pitchFamily="34" charset="0"/>
              <a:cs typeface="Segoe UI Semilight" panose="020B0402040204020203" pitchFamily="34" charset="0"/>
            </a:endParaRPr>
          </a:p>
        </p:txBody>
      </p:sp>
      <p:pic>
        <p:nvPicPr>
          <p:cNvPr id="14" name="Picture 13"/>
          <p:cNvPicPr>
            <a:picLocks noChangeAspect="1"/>
          </p:cNvPicPr>
          <p:nvPr/>
        </p:nvPicPr>
        <p:blipFill>
          <a:blip r:embed="rId4"/>
          <a:stretch>
            <a:fillRect/>
          </a:stretch>
        </p:blipFill>
        <p:spPr>
          <a:xfrm>
            <a:off x="10141087" y="3687340"/>
            <a:ext cx="998765" cy="1461284"/>
          </a:xfrm>
          <a:prstGeom prst="rect">
            <a:avLst/>
          </a:prstGeom>
        </p:spPr>
      </p:pic>
      <p:sp>
        <p:nvSpPr>
          <p:cNvPr id="16" name="Rectangle 15"/>
          <p:cNvSpPr/>
          <p:nvPr/>
        </p:nvSpPr>
        <p:spPr>
          <a:xfrm>
            <a:off x="10138366" y="5215571"/>
            <a:ext cx="1001486"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a:t>
            </a:r>
            <a:r>
              <a:rPr lang="en-US" sz="1400" dirty="0" err="1" smtClean="0">
                <a:latin typeface="Segoe UI Semilight" panose="020B0402040204020203" pitchFamily="34" charset="0"/>
                <a:cs typeface="Segoe UI Semilight" panose="020B0402040204020203" pitchFamily="34" charset="0"/>
              </a:rPr>
              <a:t>eshupps</a:t>
            </a:r>
            <a:endParaRPr lang="en-US" sz="1400" dirty="0">
              <a:latin typeface="Segoe UI Semilight" panose="020B0402040204020203" pitchFamily="34" charset="0"/>
              <a:cs typeface="Segoe UI Semilight" panose="020B0402040204020203" pitchFamily="34" charset="0"/>
            </a:endParaRPr>
          </a:p>
        </p:txBody>
      </p:sp>
      <p:pic>
        <p:nvPicPr>
          <p:cNvPr id="3" name="Picture 2"/>
          <p:cNvPicPr>
            <a:picLocks noChangeAspect="1"/>
          </p:cNvPicPr>
          <p:nvPr/>
        </p:nvPicPr>
        <p:blipFill>
          <a:blip r:embed="rId5"/>
          <a:stretch>
            <a:fillRect/>
          </a:stretch>
        </p:blipFill>
        <p:spPr>
          <a:xfrm>
            <a:off x="4556846" y="1975861"/>
            <a:ext cx="5526774" cy="3172763"/>
          </a:xfrm>
          <a:prstGeom prst="rect">
            <a:avLst/>
          </a:prstGeom>
        </p:spPr>
      </p:pic>
    </p:spTree>
    <p:extLst>
      <p:ext uri="{BB962C8B-B14F-4D97-AF65-F5344CB8AC3E}">
        <p14:creationId xmlns:p14="http://schemas.microsoft.com/office/powerpoint/2010/main" val="29093691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4" name="Title 3"/>
          <p:cNvSpPr>
            <a:spLocks noGrp="1"/>
          </p:cNvSpPr>
          <p:nvPr>
            <p:ph type="title"/>
          </p:nvPr>
        </p:nvSpPr>
        <p:spPr/>
        <p:txBody>
          <a:bodyPr/>
          <a:lstStyle/>
          <a:p>
            <a:r>
              <a:rPr lang="en-US" dirty="0" smtClean="0"/>
              <a:t>Agenda</a:t>
            </a:r>
            <a:endParaRPr lang="en-US" dirty="0"/>
          </a:p>
        </p:txBody>
      </p:sp>
      <p:sp>
        <p:nvSpPr>
          <p:cNvPr id="7" name="Rectangle 6"/>
          <p:cNvSpPr/>
          <p:nvPr/>
        </p:nvSpPr>
        <p:spPr>
          <a:xfrm>
            <a:off x="6295954"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8" name="Rectangle 7"/>
          <p:cNvSpPr/>
          <p:nvPr/>
        </p:nvSpPr>
        <p:spPr>
          <a:xfrm>
            <a:off x="8122302"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9948650"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0" name="Rectangle 9"/>
          <p:cNvSpPr/>
          <p:nvPr/>
        </p:nvSpPr>
        <p:spPr>
          <a:xfrm>
            <a:off x="6299840"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1" name="Rectangle 10"/>
          <p:cNvSpPr/>
          <p:nvPr/>
        </p:nvSpPr>
        <p:spPr>
          <a:xfrm>
            <a:off x="8122302"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23" name="Group 22"/>
          <p:cNvGrpSpPr/>
          <p:nvPr/>
        </p:nvGrpSpPr>
        <p:grpSpPr>
          <a:xfrm>
            <a:off x="503237" y="1859100"/>
            <a:ext cx="5469133" cy="3517387"/>
            <a:chOff x="503237" y="1859100"/>
            <a:chExt cx="5469133" cy="3517387"/>
          </a:xfrm>
        </p:grpSpPr>
        <p:sp>
          <p:nvSpPr>
            <p:cNvPr id="13" name="Rectangle 12"/>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Party you did, headache must you have.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36913063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4" name="Title 3"/>
          <p:cNvSpPr>
            <a:spLocks noGrp="1"/>
          </p:cNvSpPr>
          <p:nvPr>
            <p:ph type="title"/>
          </p:nvPr>
        </p:nvSpPr>
        <p:spPr/>
        <p:txBody>
          <a:bodyPr/>
          <a:lstStyle/>
          <a:p>
            <a:r>
              <a:rPr lang="en-US" dirty="0" smtClean="0"/>
              <a:t>Specification</a:t>
            </a:r>
            <a:endParaRPr lang="en-US" dirty="0"/>
          </a:p>
        </p:txBody>
      </p:sp>
      <p:sp>
        <p:nvSpPr>
          <p:cNvPr id="2" name="Text Placeholder 1"/>
          <p:cNvSpPr>
            <a:spLocks noGrp="1"/>
          </p:cNvSpPr>
          <p:nvPr>
            <p:ph type="body" sz="quarter" idx="10"/>
          </p:nvPr>
        </p:nvSpPr>
        <p:spPr/>
        <p:txBody>
          <a:bodyPr/>
          <a:lstStyle/>
          <a:p>
            <a:endParaRPr lang="en-US"/>
          </a:p>
        </p:txBody>
      </p:sp>
      <p:sp>
        <p:nvSpPr>
          <p:cNvPr id="11" name="Rectangle 10"/>
          <p:cNvSpPr/>
          <p:nvPr/>
        </p:nvSpPr>
        <p:spPr>
          <a:xfrm>
            <a:off x="6295954"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12" name="Rectangle 11"/>
          <p:cNvSpPr/>
          <p:nvPr/>
        </p:nvSpPr>
        <p:spPr>
          <a:xfrm>
            <a:off x="8122302"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13" name="Rectangle 12"/>
          <p:cNvSpPr/>
          <p:nvPr/>
        </p:nvSpPr>
        <p:spPr>
          <a:xfrm>
            <a:off x="9948650"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4" name="Rectangle 13"/>
          <p:cNvSpPr/>
          <p:nvPr/>
        </p:nvSpPr>
        <p:spPr>
          <a:xfrm>
            <a:off x="6299840"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5" name="Rectangle 14"/>
          <p:cNvSpPr/>
          <p:nvPr/>
        </p:nvSpPr>
        <p:spPr>
          <a:xfrm>
            <a:off x="8122302"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20" name="Group 19"/>
          <p:cNvGrpSpPr/>
          <p:nvPr/>
        </p:nvGrpSpPr>
        <p:grpSpPr>
          <a:xfrm>
            <a:off x="503237" y="1859100"/>
            <a:ext cx="5469133" cy="3517387"/>
            <a:chOff x="503237" y="1859100"/>
            <a:chExt cx="5469133" cy="3517387"/>
          </a:xfrm>
        </p:grpSpPr>
        <p:sp>
          <p:nvSpPr>
            <p:cNvPr id="21" name="Rectangle 20"/>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Complain not when delivered it is.</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23094859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4" cy="5773368"/>
          </a:xfrm>
          <a:prstGeom prst="rect">
            <a:avLst/>
          </a:prstGeom>
        </p:spPr>
      </p:pic>
      <p:sp>
        <p:nvSpPr>
          <p:cNvPr id="2" name="Title 1"/>
          <p:cNvSpPr>
            <a:spLocks noGrp="1"/>
          </p:cNvSpPr>
          <p:nvPr>
            <p:ph type="title"/>
          </p:nvPr>
        </p:nvSpPr>
        <p:spPr/>
        <p:txBody>
          <a:bodyPr/>
          <a:lstStyle/>
          <a:p>
            <a:r>
              <a:rPr lang="en-US" dirty="0" smtClean="0"/>
              <a:t>Requirements</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a:xfrm>
            <a:off x="855768" y="1724345"/>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Web</a:t>
            </a:r>
          </a:p>
        </p:txBody>
      </p:sp>
      <p:sp>
        <p:nvSpPr>
          <p:cNvPr id="7" name="Rectangle 6"/>
          <p:cNvSpPr/>
          <p:nvPr/>
        </p:nvSpPr>
        <p:spPr>
          <a:xfrm>
            <a:off x="3595846" y="1724345"/>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Cloud</a:t>
            </a:r>
          </a:p>
        </p:txBody>
      </p:sp>
      <p:sp>
        <p:nvSpPr>
          <p:cNvPr id="8" name="Rectangle 7"/>
          <p:cNvSpPr/>
          <p:nvPr/>
        </p:nvSpPr>
        <p:spPr>
          <a:xfrm>
            <a:off x="6335924" y="1724344"/>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Desktop</a:t>
            </a:r>
          </a:p>
        </p:txBody>
      </p:sp>
      <p:sp>
        <p:nvSpPr>
          <p:cNvPr id="9" name="Rectangle 8"/>
          <p:cNvSpPr/>
          <p:nvPr/>
        </p:nvSpPr>
        <p:spPr>
          <a:xfrm>
            <a:off x="9076002" y="1724343"/>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Mobile</a:t>
            </a:r>
          </a:p>
        </p:txBody>
      </p:sp>
      <p:sp>
        <p:nvSpPr>
          <p:cNvPr id="10" name="Rectangle 9"/>
          <p:cNvSpPr/>
          <p:nvPr/>
        </p:nvSpPr>
        <p:spPr>
          <a:xfrm>
            <a:off x="855768"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Issues</a:t>
            </a:r>
          </a:p>
        </p:txBody>
      </p:sp>
      <p:sp>
        <p:nvSpPr>
          <p:cNvPr id="11" name="Rectangle 10"/>
          <p:cNvSpPr/>
          <p:nvPr/>
        </p:nvSpPr>
        <p:spPr>
          <a:xfrm>
            <a:off x="855768"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err="1">
                <a:latin typeface="Segoe UI Semilight" panose="020B0402040204020203" pitchFamily="34" charset="0"/>
                <a:cs typeface="Segoe UI Semilight" panose="020B0402040204020203" pitchFamily="34" charset="0"/>
              </a:rPr>
              <a:t>Geolocation</a:t>
            </a:r>
            <a:endParaRPr lang="en-US" sz="1632" dirty="0">
              <a:latin typeface="Segoe UI Semilight" panose="020B0402040204020203" pitchFamily="34" charset="0"/>
              <a:cs typeface="Segoe UI Semilight" panose="020B0402040204020203" pitchFamily="34" charset="0"/>
            </a:endParaRPr>
          </a:p>
        </p:txBody>
      </p:sp>
      <p:sp>
        <p:nvSpPr>
          <p:cNvPr id="12" name="Rectangle 11"/>
          <p:cNvSpPr/>
          <p:nvPr/>
        </p:nvSpPr>
        <p:spPr>
          <a:xfrm>
            <a:off x="855768"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User Profiles</a:t>
            </a:r>
          </a:p>
        </p:txBody>
      </p:sp>
      <p:sp>
        <p:nvSpPr>
          <p:cNvPr id="13" name="Rectangle 12"/>
          <p:cNvSpPr/>
          <p:nvPr/>
        </p:nvSpPr>
        <p:spPr>
          <a:xfrm>
            <a:off x="855768"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Search</a:t>
            </a:r>
          </a:p>
        </p:txBody>
      </p:sp>
      <p:sp>
        <p:nvSpPr>
          <p:cNvPr id="14" name="Rectangle 13"/>
          <p:cNvSpPr/>
          <p:nvPr/>
        </p:nvSpPr>
        <p:spPr>
          <a:xfrm>
            <a:off x="3595846"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Azure SQL DB</a:t>
            </a:r>
          </a:p>
        </p:txBody>
      </p:sp>
      <p:sp>
        <p:nvSpPr>
          <p:cNvPr id="15" name="Rectangle 14"/>
          <p:cNvSpPr/>
          <p:nvPr/>
        </p:nvSpPr>
        <p:spPr>
          <a:xfrm>
            <a:off x="3595846"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Azure Web Role</a:t>
            </a:r>
          </a:p>
        </p:txBody>
      </p:sp>
      <p:sp>
        <p:nvSpPr>
          <p:cNvPr id="16" name="Rectangle 15"/>
          <p:cNvSpPr/>
          <p:nvPr/>
        </p:nvSpPr>
        <p:spPr>
          <a:xfrm>
            <a:off x="3595846"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err="1">
                <a:latin typeface="Segoe UI Semilight" panose="020B0402040204020203" pitchFamily="34" charset="0"/>
                <a:cs typeface="Segoe UI Semilight" panose="020B0402040204020203" pitchFamily="34" charset="0"/>
              </a:rPr>
              <a:t>OnPrem</a:t>
            </a:r>
            <a:r>
              <a:rPr lang="en-US" sz="1632" dirty="0">
                <a:latin typeface="Segoe UI Semilight" panose="020B0402040204020203" pitchFamily="34" charset="0"/>
                <a:cs typeface="Segoe UI Semilight" panose="020B0402040204020203" pitchFamily="34" charset="0"/>
              </a:rPr>
              <a:t> + O365</a:t>
            </a:r>
          </a:p>
        </p:txBody>
      </p:sp>
      <p:sp>
        <p:nvSpPr>
          <p:cNvPr id="17" name="Rectangle 16"/>
          <p:cNvSpPr/>
          <p:nvPr/>
        </p:nvSpPr>
        <p:spPr>
          <a:xfrm>
            <a:off x="3595846"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err="1">
                <a:latin typeface="Segoe UI Semilight" panose="020B0402040204020203" pitchFamily="34" charset="0"/>
                <a:cs typeface="Segoe UI Semilight" panose="020B0402040204020203" pitchFamily="34" charset="0"/>
              </a:rPr>
              <a:t>OAuth</a:t>
            </a:r>
            <a:endParaRPr lang="en-US" sz="1632" dirty="0">
              <a:latin typeface="Segoe UI Semilight" panose="020B0402040204020203" pitchFamily="34" charset="0"/>
              <a:cs typeface="Segoe UI Semilight" panose="020B0402040204020203" pitchFamily="34" charset="0"/>
            </a:endParaRPr>
          </a:p>
        </p:txBody>
      </p:sp>
      <p:sp>
        <p:nvSpPr>
          <p:cNvPr id="18" name="Rectangle 17"/>
          <p:cNvSpPr/>
          <p:nvPr/>
        </p:nvSpPr>
        <p:spPr>
          <a:xfrm>
            <a:off x="6335924"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No Server Code</a:t>
            </a:r>
          </a:p>
        </p:txBody>
      </p:sp>
      <p:sp>
        <p:nvSpPr>
          <p:cNvPr id="19" name="Rectangle 18"/>
          <p:cNvSpPr/>
          <p:nvPr/>
        </p:nvSpPr>
        <p:spPr>
          <a:xfrm>
            <a:off x="6335924"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Fluid UI</a:t>
            </a:r>
          </a:p>
        </p:txBody>
      </p:sp>
      <p:sp>
        <p:nvSpPr>
          <p:cNvPr id="20" name="Rectangle 19"/>
          <p:cNvSpPr/>
          <p:nvPr/>
        </p:nvSpPr>
        <p:spPr>
          <a:xfrm>
            <a:off x="6335924"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Office App</a:t>
            </a:r>
          </a:p>
        </p:txBody>
      </p:sp>
      <p:sp>
        <p:nvSpPr>
          <p:cNvPr id="21" name="Rectangle 20"/>
          <p:cNvSpPr/>
          <p:nvPr/>
        </p:nvSpPr>
        <p:spPr>
          <a:xfrm>
            <a:off x="6335924"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Reporting</a:t>
            </a:r>
          </a:p>
        </p:txBody>
      </p:sp>
      <p:sp>
        <p:nvSpPr>
          <p:cNvPr id="22" name="Rectangle 21"/>
          <p:cNvSpPr/>
          <p:nvPr/>
        </p:nvSpPr>
        <p:spPr>
          <a:xfrm>
            <a:off x="9076002"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Issues</a:t>
            </a:r>
          </a:p>
        </p:txBody>
      </p:sp>
      <p:sp>
        <p:nvSpPr>
          <p:cNvPr id="23" name="Rectangle 22"/>
          <p:cNvSpPr/>
          <p:nvPr/>
        </p:nvSpPr>
        <p:spPr>
          <a:xfrm>
            <a:off x="9076002"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err="1">
                <a:latin typeface="Segoe UI Semilight" panose="020B0402040204020203" pitchFamily="34" charset="0"/>
                <a:cs typeface="Segoe UI Semilight" panose="020B0402040204020203" pitchFamily="34" charset="0"/>
              </a:rPr>
              <a:t>Geolocation</a:t>
            </a:r>
            <a:endParaRPr lang="en-US" sz="1632" dirty="0">
              <a:latin typeface="Segoe UI Semilight" panose="020B0402040204020203" pitchFamily="34" charset="0"/>
              <a:cs typeface="Segoe UI Semilight" panose="020B0402040204020203" pitchFamily="34" charset="0"/>
            </a:endParaRPr>
          </a:p>
        </p:txBody>
      </p:sp>
      <p:sp>
        <p:nvSpPr>
          <p:cNvPr id="24" name="Rectangle 23"/>
          <p:cNvSpPr/>
          <p:nvPr/>
        </p:nvSpPr>
        <p:spPr>
          <a:xfrm>
            <a:off x="9076002"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Issue Response</a:t>
            </a:r>
          </a:p>
        </p:txBody>
      </p:sp>
      <p:sp>
        <p:nvSpPr>
          <p:cNvPr id="25" name="Rectangle 24"/>
          <p:cNvSpPr/>
          <p:nvPr/>
        </p:nvSpPr>
        <p:spPr>
          <a:xfrm>
            <a:off x="9076002"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Push Notifications</a:t>
            </a:r>
          </a:p>
        </p:txBody>
      </p:sp>
    </p:spTree>
    <p:extLst>
      <p:ext uri="{BB962C8B-B14F-4D97-AF65-F5344CB8AC3E}">
        <p14:creationId xmlns:p14="http://schemas.microsoft.com/office/powerpoint/2010/main" val="4976894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ppt_x"/>
                                          </p:val>
                                        </p:tav>
                                        <p:tav tm="100000">
                                          <p:val>
                                            <p:strVal val="#ppt_x"/>
                                          </p:val>
                                        </p:tav>
                                      </p:tavLst>
                                    </p:anim>
                                    <p:anim calcmode="lin" valueType="num">
                                      <p:cBhvr additive="base">
                                        <p:cTn id="1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4" name="Title 3"/>
          <p:cNvSpPr>
            <a:spLocks noGrp="1"/>
          </p:cNvSpPr>
          <p:nvPr>
            <p:ph type="title"/>
          </p:nvPr>
        </p:nvSpPr>
        <p:spPr/>
        <p:txBody>
          <a:bodyPr/>
          <a:lstStyle/>
          <a:p>
            <a:r>
              <a:rPr lang="en-US" dirty="0" smtClean="0"/>
              <a:t>Design</a:t>
            </a:r>
            <a:endParaRPr lang="en-US" dirty="0"/>
          </a:p>
        </p:txBody>
      </p:sp>
      <p:sp>
        <p:nvSpPr>
          <p:cNvPr id="3" name="Text Placeholder 2"/>
          <p:cNvSpPr>
            <a:spLocks noGrp="1"/>
          </p:cNvSpPr>
          <p:nvPr>
            <p:ph type="body" sz="quarter" idx="10"/>
          </p:nvPr>
        </p:nvSpPr>
        <p:spPr/>
        <p:txBody>
          <a:bodyPr/>
          <a:lstStyle/>
          <a:p>
            <a:endParaRPr lang="en-US" dirty="0"/>
          </a:p>
        </p:txBody>
      </p:sp>
      <p:sp>
        <p:nvSpPr>
          <p:cNvPr id="11" name="Rectangle 10"/>
          <p:cNvSpPr/>
          <p:nvPr/>
        </p:nvSpPr>
        <p:spPr>
          <a:xfrm>
            <a:off x="6295954"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12" name="Rectangle 11"/>
          <p:cNvSpPr/>
          <p:nvPr/>
        </p:nvSpPr>
        <p:spPr>
          <a:xfrm>
            <a:off x="8122302"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13" name="Rectangle 12"/>
          <p:cNvSpPr/>
          <p:nvPr/>
        </p:nvSpPr>
        <p:spPr>
          <a:xfrm>
            <a:off x="9948650"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4" name="Rectangle 13"/>
          <p:cNvSpPr/>
          <p:nvPr/>
        </p:nvSpPr>
        <p:spPr>
          <a:xfrm>
            <a:off x="6299840"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5" name="Rectangle 14"/>
          <p:cNvSpPr/>
          <p:nvPr/>
        </p:nvSpPr>
        <p:spPr>
          <a:xfrm>
            <a:off x="8122302"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16" name="Group 15"/>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Plan you must or rewrite code you will.</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36435492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lstStyle/>
          <a:p>
            <a:r>
              <a:rPr lang="en-US" dirty="0" smtClean="0"/>
              <a:t>Components</a:t>
            </a:r>
            <a:endParaRPr lang="en-US" dirty="0"/>
          </a:p>
        </p:txBody>
      </p:sp>
      <p:sp>
        <p:nvSpPr>
          <p:cNvPr id="4" name="Text Placeholder 3"/>
          <p:cNvSpPr>
            <a:spLocks noGrp="1"/>
          </p:cNvSpPr>
          <p:nvPr>
            <p:ph type="body" sz="quarter" idx="10"/>
          </p:nvPr>
        </p:nvSpPr>
        <p:spPr/>
        <p:txBody>
          <a:bodyPr/>
          <a:lstStyle/>
          <a:p>
            <a:endParaRPr lang="en-US"/>
          </a:p>
        </p:txBody>
      </p:sp>
      <p:sp>
        <p:nvSpPr>
          <p:cNvPr id="12" name="Rectangle 11"/>
          <p:cNvSpPr/>
          <p:nvPr/>
        </p:nvSpPr>
        <p:spPr>
          <a:xfrm>
            <a:off x="6295954"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UI</a:t>
            </a:r>
          </a:p>
        </p:txBody>
      </p:sp>
      <p:sp>
        <p:nvSpPr>
          <p:cNvPr id="13" name="Rectangle 12"/>
          <p:cNvSpPr/>
          <p:nvPr/>
        </p:nvSpPr>
        <p:spPr>
          <a:xfrm>
            <a:off x="8122302"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err="1">
                <a:latin typeface="Segoe UI Semilight" panose="020B0402040204020203" pitchFamily="34" charset="0"/>
                <a:cs typeface="Segoe UI Semilight" panose="020B0402040204020203" pitchFamily="34" charset="0"/>
              </a:rPr>
              <a:t>Auth</a:t>
            </a:r>
            <a:endParaRPr lang="en-US" sz="2040" dirty="0">
              <a:latin typeface="Segoe UI Semilight" panose="020B0402040204020203" pitchFamily="34" charset="0"/>
              <a:cs typeface="Segoe UI Semilight" panose="020B0402040204020203" pitchFamily="34" charset="0"/>
            </a:endParaRPr>
          </a:p>
        </p:txBody>
      </p:sp>
      <p:sp>
        <p:nvSpPr>
          <p:cNvPr id="14" name="Rectangle 13"/>
          <p:cNvSpPr/>
          <p:nvPr/>
        </p:nvSpPr>
        <p:spPr>
          <a:xfrm>
            <a:off x="9948650"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WCF</a:t>
            </a:r>
          </a:p>
        </p:txBody>
      </p:sp>
      <p:sp>
        <p:nvSpPr>
          <p:cNvPr id="15" name="Rectangle 14"/>
          <p:cNvSpPr/>
          <p:nvPr/>
        </p:nvSpPr>
        <p:spPr>
          <a:xfrm>
            <a:off x="6299840"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REST</a:t>
            </a:r>
          </a:p>
        </p:txBody>
      </p:sp>
      <p:sp>
        <p:nvSpPr>
          <p:cNvPr id="16" name="Rectangle 15"/>
          <p:cNvSpPr/>
          <p:nvPr/>
        </p:nvSpPr>
        <p:spPr>
          <a:xfrm>
            <a:off x="8122302"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Office</a:t>
            </a:r>
          </a:p>
        </p:txBody>
      </p:sp>
      <p:sp>
        <p:nvSpPr>
          <p:cNvPr id="17" name="Rectangle 16"/>
          <p:cNvSpPr/>
          <p:nvPr/>
        </p:nvSpPr>
        <p:spPr>
          <a:xfrm>
            <a:off x="9944764" y="374443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Phone</a:t>
            </a:r>
          </a:p>
        </p:txBody>
      </p:sp>
      <p:grpSp>
        <p:nvGrpSpPr>
          <p:cNvPr id="18" name="Group 17"/>
          <p:cNvGrpSpPr/>
          <p:nvPr/>
        </p:nvGrpSpPr>
        <p:grpSpPr>
          <a:xfrm>
            <a:off x="503237" y="1859100"/>
            <a:ext cx="5469133" cy="3517387"/>
            <a:chOff x="503237" y="1859100"/>
            <a:chExt cx="5469133" cy="3517387"/>
          </a:xfrm>
        </p:grpSpPr>
        <p:sp>
          <p:nvSpPr>
            <p:cNvPr id="19" name="Rectangle 18"/>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Unlearn what you have learned you must.</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7684485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6"/>
            <a:ext cx="12436476" cy="5805611"/>
          </a:xfrm>
          <a:prstGeom prst="rect">
            <a:avLst/>
          </a:prstGeom>
        </p:spPr>
      </p:pic>
      <p:sp>
        <p:nvSpPr>
          <p:cNvPr id="4" name="Title 3"/>
          <p:cNvSpPr>
            <a:spLocks noGrp="1"/>
          </p:cNvSpPr>
          <p:nvPr>
            <p:ph type="title"/>
          </p:nvPr>
        </p:nvSpPr>
        <p:spPr/>
        <p:txBody>
          <a:bodyPr/>
          <a:lstStyle/>
          <a:p>
            <a:r>
              <a:rPr lang="en-US" dirty="0" smtClean="0"/>
              <a:t>Functionality</a:t>
            </a:r>
            <a:endParaRPr lang="en-US" dirty="0"/>
          </a:p>
        </p:txBody>
      </p:sp>
      <p:sp>
        <p:nvSpPr>
          <p:cNvPr id="3" name="Text Placeholder 2"/>
          <p:cNvSpPr>
            <a:spLocks noGrp="1"/>
          </p:cNvSpPr>
          <p:nvPr>
            <p:ph type="body" sz="quarter" idx="10"/>
          </p:nvPr>
        </p:nvSpPr>
        <p:spPr/>
        <p:txBody>
          <a:bodyPr/>
          <a:lstStyle/>
          <a:p>
            <a:endParaRPr lang="en-US"/>
          </a:p>
        </p:txBody>
      </p:sp>
      <p:sp>
        <p:nvSpPr>
          <p:cNvPr id="11" name="Rectangle 10"/>
          <p:cNvSpPr/>
          <p:nvPr/>
        </p:nvSpPr>
        <p:spPr>
          <a:xfrm>
            <a:off x="6295954"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Specification</a:t>
            </a:r>
          </a:p>
        </p:txBody>
      </p:sp>
      <p:sp>
        <p:nvSpPr>
          <p:cNvPr id="12" name="Rectangle 11"/>
          <p:cNvSpPr/>
          <p:nvPr/>
        </p:nvSpPr>
        <p:spPr>
          <a:xfrm>
            <a:off x="8122302" y="1861968"/>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Design</a:t>
            </a:r>
          </a:p>
        </p:txBody>
      </p:sp>
      <p:sp>
        <p:nvSpPr>
          <p:cNvPr id="13" name="Rectangle 12"/>
          <p:cNvSpPr/>
          <p:nvPr/>
        </p:nvSpPr>
        <p:spPr>
          <a:xfrm>
            <a:off x="9948650"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Functionality</a:t>
            </a:r>
          </a:p>
        </p:txBody>
      </p:sp>
      <p:sp>
        <p:nvSpPr>
          <p:cNvPr id="14" name="Rectangle 13"/>
          <p:cNvSpPr/>
          <p:nvPr/>
        </p:nvSpPr>
        <p:spPr>
          <a:xfrm>
            <a:off x="6299840"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Testing</a:t>
            </a:r>
          </a:p>
        </p:txBody>
      </p:sp>
      <p:sp>
        <p:nvSpPr>
          <p:cNvPr id="15" name="Rectangle 14"/>
          <p:cNvSpPr/>
          <p:nvPr/>
        </p:nvSpPr>
        <p:spPr>
          <a:xfrm>
            <a:off x="8122302" y="3744431"/>
            <a:ext cx="1632056" cy="1632056"/>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Semilight" panose="020B0402040204020203" pitchFamily="34" charset="0"/>
                <a:cs typeface="Segoe UI Semilight" panose="020B0402040204020203" pitchFamily="34" charset="0"/>
              </a:rPr>
              <a:t>Deployment</a:t>
            </a:r>
          </a:p>
        </p:txBody>
      </p:sp>
      <p:grpSp>
        <p:nvGrpSpPr>
          <p:cNvPr id="16" name="Group 15"/>
          <p:cNvGrpSpPr/>
          <p:nvPr/>
        </p:nvGrpSpPr>
        <p:grpSpPr>
          <a:xfrm>
            <a:off x="503237" y="1859100"/>
            <a:ext cx="5469133" cy="3517387"/>
            <a:chOff x="503237" y="1859100"/>
            <a:chExt cx="5469133" cy="3517387"/>
          </a:xfrm>
        </p:grpSpPr>
        <p:sp>
          <p:nvSpPr>
            <p:cNvPr id="17" name="Rectangle 16"/>
            <p:cNvSpPr/>
            <p:nvPr/>
          </p:nvSpPr>
          <p:spPr>
            <a:xfrm>
              <a:off x="664896" y="3043233"/>
              <a:ext cx="5307474" cy="23332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Compile or compile not, there is no try…catch.</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1265"/>
            </a:xfrm>
            <a:prstGeom prst="rect">
              <a:avLst/>
            </a:prstGeom>
          </p:spPr>
        </p:pic>
      </p:grpSp>
    </p:spTree>
    <p:extLst>
      <p:ext uri="{BB962C8B-B14F-4D97-AF65-F5344CB8AC3E}">
        <p14:creationId xmlns:p14="http://schemas.microsoft.com/office/powerpoint/2010/main" val="12605079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Eric Shupps</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89B6C1-E327-4AC3-BE9F-0B89BE776C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032d541b-1b4e-4d91-93c7-b10533c52f73"/>
    <ds:schemaRef ds:uri="http://purl.org/dc/elements/1.1/"/>
    <ds:schemaRef ds:uri="http://schemas.microsoft.com/office/infopath/2007/PartnerControls"/>
    <ds:schemaRef ds:uri="http://www.w3.org/XML/1998/namespace"/>
    <ds:schemaRef ds:uri="http://schemas.openxmlformats.org/package/2006/metadata/core-properties"/>
    <ds:schemaRef ds:uri="http://purl.org/dc/terms/"/>
    <ds:schemaRef ds:uri="230e9df3-be65-4c73-a93b-d1236ebd677e"/>
    <ds:schemaRef ds:uri="http://schemas.microsoft.com/office/2006/documentManagement/types"/>
    <ds:schemaRef ds:uri="http://schemas.microsoft.com/office/2006/metadata/properties"/>
    <ds:schemaRef ds:uri="2295e2e7-0eeb-498e-8716-217bb2ee6ee3"/>
    <ds:schemaRef ds:uri="http://schemas.microsoft.com/sharepoint/v3"/>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439</TotalTime>
  <Words>881</Words>
  <Application>Microsoft Office PowerPoint</Application>
  <PresentationFormat>Custom</PresentationFormat>
  <Paragraphs>198</Paragraphs>
  <Slides>28</Slides>
  <Notes>3</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5-30072_SPC2012_Developer_Template_16x9</vt:lpstr>
      <vt:lpstr>5-30072_SPC2012_Developer_Template_16x9_Light</vt:lpstr>
      <vt:lpstr>PowerPoint Presentation</vt:lpstr>
      <vt:lpstr>A Real World Help Desk App End to End </vt:lpstr>
      <vt:lpstr>About Me</vt:lpstr>
      <vt:lpstr>Agenda</vt:lpstr>
      <vt:lpstr>Specification</vt:lpstr>
      <vt:lpstr>Requirements</vt:lpstr>
      <vt:lpstr>Design</vt:lpstr>
      <vt:lpstr>Components</vt:lpstr>
      <vt:lpstr>Functionality</vt:lpstr>
      <vt:lpstr>Data</vt:lpstr>
      <vt:lpstr>Data</vt:lpstr>
      <vt:lpstr>Web</vt:lpstr>
      <vt:lpstr>Web</vt:lpstr>
      <vt:lpstr>Office</vt:lpstr>
      <vt:lpstr>Office</vt:lpstr>
      <vt:lpstr>Phone</vt:lpstr>
      <vt:lpstr>Phone</vt:lpstr>
      <vt:lpstr>Packaging</vt:lpstr>
      <vt:lpstr>Packaging</vt:lpstr>
      <vt:lpstr>Testing</vt:lpstr>
      <vt:lpstr>Testing</vt:lpstr>
      <vt:lpstr>Deployment</vt:lpstr>
      <vt:lpstr>On Premise</vt:lpstr>
      <vt:lpstr>On Premise</vt:lpstr>
      <vt:lpstr>Office 365</vt:lpstr>
      <vt:lpstr>Azure</vt:lpstr>
      <vt:lpstr>Azure</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2012</dc:subject>
  <dc:creator>Eric Shupps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77</cp:revision>
  <dcterms:created xsi:type="dcterms:W3CDTF">2012-10-27T20:49:21Z</dcterms:created>
  <dcterms:modified xsi:type="dcterms:W3CDTF">2012-12-06T16:31:44Z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