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Lst>
  <p:notesMasterIdLst>
    <p:notesMasterId r:id="rId37"/>
  </p:notesMasterIdLst>
  <p:handoutMasterIdLst>
    <p:handoutMasterId r:id="rId38"/>
  </p:handoutMasterIdLst>
  <p:sldIdLst>
    <p:sldId id="1055" r:id="rId6"/>
    <p:sldId id="1054" r:id="rId7"/>
    <p:sldId id="1117" r:id="rId8"/>
    <p:sldId id="1090" r:id="rId9"/>
    <p:sldId id="1091" r:id="rId10"/>
    <p:sldId id="1096" r:id="rId11"/>
    <p:sldId id="1094" r:id="rId12"/>
    <p:sldId id="1095" r:id="rId13"/>
    <p:sldId id="1098" r:id="rId14"/>
    <p:sldId id="1099" r:id="rId15"/>
    <p:sldId id="1100" r:id="rId16"/>
    <p:sldId id="1101" r:id="rId17"/>
    <p:sldId id="1102" r:id="rId18"/>
    <p:sldId id="1097" r:id="rId19"/>
    <p:sldId id="1103" r:id="rId20"/>
    <p:sldId id="1104" r:id="rId21"/>
    <p:sldId id="1092" r:id="rId22"/>
    <p:sldId id="1105" r:id="rId23"/>
    <p:sldId id="1106" r:id="rId24"/>
    <p:sldId id="1107" r:id="rId25"/>
    <p:sldId id="1110" r:id="rId26"/>
    <p:sldId id="1108" r:id="rId27"/>
    <p:sldId id="1111" r:id="rId28"/>
    <p:sldId id="1109" r:id="rId29"/>
    <p:sldId id="1112" r:id="rId30"/>
    <p:sldId id="1093" r:id="rId31"/>
    <p:sldId id="1113" r:id="rId32"/>
    <p:sldId id="1114" r:id="rId33"/>
    <p:sldId id="1115" r:id="rId34"/>
    <p:sldId id="1116" r:id="rId35"/>
    <p:sldId id="1076" r:id="rId36"/>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2050"/>
    <a:srgbClr val="442359"/>
    <a:srgbClr val="333333"/>
    <a:srgbClr val="FFFFFF"/>
    <a:srgbClr val="505050"/>
    <a:srgbClr val="00FFFF"/>
    <a:srgbClr val="CC00CC"/>
    <a:srgbClr val="5F5F5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97211" autoAdjust="0"/>
  </p:normalViewPr>
  <p:slideViewPr>
    <p:cSldViewPr>
      <p:cViewPr varScale="1">
        <p:scale>
          <a:sx n="39" d="100"/>
          <a:sy n="39" d="100"/>
        </p:scale>
        <p:origin x="-120" y="-684"/>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varScale="1">
      <p:scale>
        <a:sx n="1" d="1"/>
        <a:sy n="1" d="1"/>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SPC2012 </a:t>
            </a:r>
            <a:r>
              <a:rPr lang="en-US"/>
              <a:t>- </a:t>
            </a:r>
            <a:r>
              <a:rPr lang="en-US" smtClean="0"/>
              <a:t>Developer</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12/6/2012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Developer</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12/6/2012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BB0CAAD-AF26-4852-9374-13E671FE890F}"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7910355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9A80D76-3B66-432D-807E-B9FCE581508B}"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42393094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99FCE71-527F-4B2E-8D17-27F775CD603C}"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18725869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B460DA0-8759-48F4-A1A8-62AE048E5DE6}"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3332550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E37097C-36BD-4317-9C80-1E45D887F69B}"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9478671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712983B-7FCD-4D5C-890F-6FC7F100643B}"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37348198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86FF1C5-AD22-4FB3-A4EA-FFFCCE3C8EF2}"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11994977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146C53B-7982-4CA3-AA26-AF9ABDE2312B}"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25</a:t>
            </a:fld>
            <a:endParaRPr lang="en-US" dirty="0"/>
          </a:p>
        </p:txBody>
      </p:sp>
    </p:spTree>
    <p:extLst>
      <p:ext uri="{BB962C8B-B14F-4D97-AF65-F5344CB8AC3E}">
        <p14:creationId xmlns:p14="http://schemas.microsoft.com/office/powerpoint/2010/main" val="24066595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F9B1610-AF90-4C98-9935-95DEF67C61F0}"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28</a:t>
            </a:fld>
            <a:endParaRPr lang="en-US" dirty="0"/>
          </a:p>
        </p:txBody>
      </p:sp>
    </p:spTree>
    <p:extLst>
      <p:ext uri="{BB962C8B-B14F-4D97-AF65-F5344CB8AC3E}">
        <p14:creationId xmlns:p14="http://schemas.microsoft.com/office/powerpoint/2010/main" val="12312406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7989742-9902-4E1F-8682-FD7099B40067}"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29</a:t>
            </a:fld>
            <a:endParaRPr lang="en-US" dirty="0"/>
          </a:p>
        </p:txBody>
      </p:sp>
    </p:spTree>
    <p:extLst>
      <p:ext uri="{BB962C8B-B14F-4D97-AF65-F5344CB8AC3E}">
        <p14:creationId xmlns:p14="http://schemas.microsoft.com/office/powerpoint/2010/main" val="915043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12/6/2012 2:04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31</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144CAAB-8559-4F27-AE6B-E50530C79420}"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3377657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C03A4BC-8F03-4790-9227-6EF13493DB9C}"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22509747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D158F00-F7D0-45FB-A0F6-A66C19E7F197}"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16874262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79FCD2C-C989-4D0A-9B64-12FF47D3A01C}"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16382909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620BB3A-C02B-4684-842B-D3401D2C5844}"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853537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27AFF1B-650E-4C6C-B03F-3BD3AAAD5CC3}"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347293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C5E5C70F-7695-4315-AF87-E72DDDEC4065}"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17888609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lang="en-US" sz="3200" kern="1200" spc="0" baseline="0" dirty="0" smtClean="0">
                <a:gradFill>
                  <a:gsLst>
                    <a:gs pos="2917">
                      <a:schemeClr val="tx1"/>
                    </a:gs>
                    <a:gs pos="3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36401"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7" name="Rounded Rectangle 6"/>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8300" cy="1371579"/>
          </a:xfrm>
          <a:noFill/>
        </p:spPr>
        <p:txBody>
          <a:bodyPr tIns="91440"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5326043"/>
            <a:ext cx="8229600" cy="1372414"/>
          </a:xfrm>
          <a:noFill/>
        </p:spPr>
        <p:txBody>
          <a:bodyPr lIns="182880" tIns="146304" rIns="182880" bIns="146304">
            <a:noAutofit/>
          </a:bodyPr>
          <a:lstStyle>
            <a:lvl1pPr marL="0" indent="0">
              <a:spcBef>
                <a:spcPts val="0"/>
              </a:spcBef>
              <a:buNone/>
              <a:defRPr lang="en-US" sz="3000" kern="1200" spc="0" baseline="0" dirty="0" smtClean="0">
                <a:gradFill>
                  <a:gsLst>
                    <a:gs pos="0">
                      <a:schemeClr val="tx1"/>
                    </a:gs>
                    <a:gs pos="10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6.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 pattern</a:t>
            </a:r>
            <a:endParaRPr lang="en-US" dirty="0"/>
          </a:p>
        </p:txBody>
      </p:sp>
      <p:sp>
        <p:nvSpPr>
          <p:cNvPr id="3" name="Text Placeholder 2"/>
          <p:cNvSpPr>
            <a:spLocks noGrp="1"/>
          </p:cNvSpPr>
          <p:nvPr>
            <p:ph type="body" sz="quarter" idx="10"/>
          </p:nvPr>
        </p:nvSpPr>
        <p:spPr>
          <a:xfrm>
            <a:off x="274638" y="1221157"/>
            <a:ext cx="11887199" cy="2492990"/>
          </a:xfrm>
        </p:spPr>
        <p:txBody>
          <a:bodyPr/>
          <a:lstStyle/>
          <a:p>
            <a:r>
              <a:rPr lang="en-US" sz="2000" dirty="0" smtClean="0">
                <a:solidFill>
                  <a:schemeClr val="bg2">
                    <a:lumMod val="75000"/>
                    <a:lumOff val="25000"/>
                  </a:schemeClr>
                </a:solidFill>
                <a:latin typeface="Consolas" pitchFamily="49" charset="0"/>
                <a:cs typeface="Consolas" pitchFamily="49" charset="0"/>
              </a:rPr>
              <a:t>function</a:t>
            </a:r>
            <a:r>
              <a:rPr lang="en-US" sz="2000" dirty="0" smtClean="0">
                <a:latin typeface="Consolas" pitchFamily="49" charset="0"/>
                <a:cs typeface="Consolas" pitchFamily="49" charset="0"/>
              </a:rPr>
              <a:t> add(x, y) {</a:t>
            </a:r>
          </a:p>
          <a:p>
            <a:r>
              <a:rPr lang="en-US" sz="2000" dirty="0">
                <a:latin typeface="Consolas" pitchFamily="49" charset="0"/>
                <a:cs typeface="Consolas" pitchFamily="49" charset="0"/>
              </a:rPr>
              <a:t> if(</a:t>
            </a:r>
            <a:r>
              <a:rPr lang="en-US" sz="2000" dirty="0">
                <a:solidFill>
                  <a:schemeClr val="bg2">
                    <a:lumMod val="75000"/>
                    <a:lumOff val="25000"/>
                  </a:schemeClr>
                </a:solidFill>
                <a:latin typeface="Consolas" pitchFamily="49" charset="0"/>
                <a:cs typeface="Consolas" pitchFamily="49" charset="0"/>
              </a:rPr>
              <a:t>this</a:t>
            </a:r>
            <a:r>
              <a:rPr lang="en-US" sz="2000" dirty="0">
                <a:latin typeface="Consolas" pitchFamily="49" charset="0"/>
                <a:cs typeface="Consolas" pitchFamily="49" charset="0"/>
              </a:rPr>
              <a:t>===window)</a:t>
            </a:r>
          </a:p>
          <a:p>
            <a:r>
              <a:rPr lang="en-US" sz="2000" dirty="0">
                <a:latin typeface="Consolas" pitchFamily="49" charset="0"/>
                <a:cs typeface="Consolas" pitchFamily="49" charset="0"/>
              </a:rPr>
              <a:t>    alert(</a:t>
            </a:r>
            <a:r>
              <a:rPr lang="en-US" sz="2000" dirty="0">
                <a:solidFill>
                  <a:srgbClr val="C00000"/>
                </a:solidFill>
                <a:latin typeface="Consolas" pitchFamily="49" charset="0"/>
                <a:cs typeface="Consolas" pitchFamily="49" charset="0"/>
              </a:rPr>
              <a:t>"this is bound to the window. Why</a:t>
            </a:r>
            <a:r>
              <a:rPr lang="en-US" sz="2000" dirty="0" smtClean="0">
                <a:solidFill>
                  <a:srgbClr val="C00000"/>
                </a:solidFill>
                <a:latin typeface="Consolas" pitchFamily="49" charset="0"/>
                <a:cs typeface="Consolas" pitchFamily="49" charset="0"/>
              </a:rPr>
              <a:t>??"</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  return </a:t>
            </a:r>
            <a:r>
              <a:rPr lang="en-US" sz="2000" dirty="0" err="1" smtClean="0">
                <a:latin typeface="Consolas" pitchFamily="49" charset="0"/>
                <a:cs typeface="Consolas" pitchFamily="49" charset="0"/>
              </a:rPr>
              <a:t>x+y</a:t>
            </a:r>
            <a:r>
              <a:rPr lang="en-US" sz="2000" dirty="0" smtClean="0">
                <a:latin typeface="Consolas" pitchFamily="49" charset="0"/>
                <a:cs typeface="Consolas" pitchFamily="49" charset="0"/>
              </a:rPr>
              <a:t>;</a:t>
            </a:r>
          </a:p>
          <a:p>
            <a:r>
              <a:rPr lang="en-US" sz="2000" dirty="0" smtClean="0">
                <a:latin typeface="Consolas" pitchFamily="49" charset="0"/>
                <a:cs typeface="Consolas" pitchFamily="49" charset="0"/>
              </a:rPr>
              <a:t>}</a:t>
            </a:r>
          </a:p>
          <a:p>
            <a:endParaRPr lang="en-US" sz="2000" dirty="0">
              <a:latin typeface="Consolas" pitchFamily="49" charset="0"/>
              <a:cs typeface="Consolas" pitchFamily="49" charset="0"/>
            </a:endParaRPr>
          </a:p>
          <a:p>
            <a:r>
              <a:rPr lang="en-US" sz="2000" dirty="0" err="1">
                <a:solidFill>
                  <a:schemeClr val="bg2">
                    <a:lumMod val="75000"/>
                    <a:lumOff val="25000"/>
                  </a:schemeClr>
                </a:solidFill>
                <a:latin typeface="Consolas" pitchFamily="49" charset="0"/>
                <a:cs typeface="Consolas" pitchFamily="49" charset="0"/>
              </a:rPr>
              <a:t>v</a:t>
            </a:r>
            <a:r>
              <a:rPr lang="en-US" sz="2000" dirty="0" err="1" smtClean="0">
                <a:solidFill>
                  <a:schemeClr val="bg2">
                    <a:lumMod val="75000"/>
                    <a:lumOff val="25000"/>
                  </a:schemeClr>
                </a:solidFill>
                <a:latin typeface="Consolas" pitchFamily="49" charset="0"/>
                <a:cs typeface="Consolas" pitchFamily="49" charset="0"/>
              </a:rPr>
              <a:t>ar</a:t>
            </a:r>
            <a:r>
              <a:rPr lang="en-US" sz="2000" dirty="0" smtClean="0">
                <a:latin typeface="Consolas" pitchFamily="49" charset="0"/>
                <a:cs typeface="Consolas" pitchFamily="49" charset="0"/>
              </a:rPr>
              <a:t> sum = add(5, 6);</a:t>
            </a:r>
            <a:endParaRPr lang="en-US" sz="2000" dirty="0">
              <a:latin typeface="Consolas" pitchFamily="49" charset="0"/>
              <a:cs typeface="Consolas" pitchFamily="49" charset="0"/>
            </a:endParaRPr>
          </a:p>
        </p:txBody>
      </p:sp>
    </p:spTree>
    <p:extLst>
      <p:ext uri="{BB962C8B-B14F-4D97-AF65-F5344CB8AC3E}">
        <p14:creationId xmlns:p14="http://schemas.microsoft.com/office/powerpoint/2010/main" val="1879089422"/>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pattern</a:t>
            </a:r>
            <a:endParaRPr lang="en-US" dirty="0"/>
          </a:p>
        </p:txBody>
      </p:sp>
      <p:sp>
        <p:nvSpPr>
          <p:cNvPr id="3" name="Text Placeholder 2"/>
          <p:cNvSpPr>
            <a:spLocks noGrp="1"/>
          </p:cNvSpPr>
          <p:nvPr>
            <p:ph type="body" sz="quarter" idx="10"/>
          </p:nvPr>
        </p:nvSpPr>
        <p:spPr>
          <a:xfrm>
            <a:off x="274638" y="1221157"/>
            <a:ext cx="11887199" cy="2154436"/>
          </a:xfrm>
        </p:spPr>
        <p:txBody>
          <a:bodyPr/>
          <a:lstStyle/>
          <a:p>
            <a:r>
              <a:rPr lang="en-US" sz="2000" dirty="0" err="1">
                <a:solidFill>
                  <a:schemeClr val="bg2">
                    <a:lumMod val="75000"/>
                    <a:lumOff val="25000"/>
                  </a:schemeClr>
                </a:solidFill>
                <a:latin typeface="Consolas" pitchFamily="49" charset="0"/>
                <a:cs typeface="Consolas" pitchFamily="49" charset="0"/>
              </a:rPr>
              <a:t>var</a:t>
            </a:r>
            <a:r>
              <a:rPr lang="en-US" sz="2000" dirty="0">
                <a:latin typeface="Consolas" pitchFamily="49" charset="0"/>
                <a:cs typeface="Consolas" pitchFamily="49" charset="0"/>
              </a:rPr>
              <a:t> customer = {</a:t>
            </a:r>
          </a:p>
          <a:p>
            <a:r>
              <a:rPr lang="en-US" sz="2000" dirty="0">
                <a:latin typeface="Consolas" pitchFamily="49" charset="0"/>
                <a:cs typeface="Consolas" pitchFamily="49" charset="0"/>
              </a:rPr>
              <a:t>  name: </a:t>
            </a:r>
            <a:r>
              <a:rPr lang="en-US" sz="2000" dirty="0">
                <a:solidFill>
                  <a:srgbClr val="C00000"/>
                </a:solidFill>
                <a:latin typeface="Consolas" pitchFamily="49" charset="0"/>
                <a:cs typeface="Consolas" pitchFamily="49" charset="0"/>
              </a:rPr>
              <a:t>"Brian"</a:t>
            </a:r>
            <a:r>
              <a:rPr lang="en-US" sz="2000" dirty="0">
                <a:latin typeface="Consolas" pitchFamily="49" charset="0"/>
                <a:cs typeface="Consolas" pitchFamily="49" charset="0"/>
              </a:rPr>
              <a:t>,</a:t>
            </a:r>
          </a:p>
          <a:p>
            <a:r>
              <a:rPr lang="en-US" sz="2000" dirty="0">
                <a:latin typeface="Consolas" pitchFamily="49" charset="0"/>
                <a:cs typeface="Consolas" pitchFamily="49" charset="0"/>
              </a:rPr>
              <a:t>  speak: </a:t>
            </a:r>
            <a:r>
              <a:rPr lang="en-US" sz="2000" dirty="0">
                <a:solidFill>
                  <a:schemeClr val="bg2">
                    <a:lumMod val="75000"/>
                    <a:lumOff val="25000"/>
                  </a:schemeClr>
                </a:solidFill>
                <a:latin typeface="Consolas" pitchFamily="49" charset="0"/>
                <a:cs typeface="Consolas" pitchFamily="49" charset="0"/>
              </a:rPr>
              <a:t>function</a:t>
            </a:r>
            <a:r>
              <a:rPr lang="en-US" sz="2000" dirty="0">
                <a:latin typeface="Consolas" pitchFamily="49" charset="0"/>
                <a:cs typeface="Consolas" pitchFamily="49" charset="0"/>
              </a:rPr>
              <a:t> () { alert(</a:t>
            </a:r>
            <a:r>
              <a:rPr lang="en-US" sz="2000" dirty="0">
                <a:solidFill>
                  <a:srgbClr val="C00000"/>
                </a:solidFill>
                <a:latin typeface="Consolas" pitchFamily="49" charset="0"/>
                <a:cs typeface="Consolas" pitchFamily="49" charset="0"/>
              </a:rPr>
              <a:t>"My name is "</a:t>
            </a:r>
            <a:r>
              <a:rPr lang="en-US" sz="2000" dirty="0">
                <a:latin typeface="Consolas" pitchFamily="49" charset="0"/>
                <a:cs typeface="Consolas" pitchFamily="49" charset="0"/>
              </a:rPr>
              <a:t> + </a:t>
            </a:r>
            <a:r>
              <a:rPr lang="en-US" sz="2000" dirty="0">
                <a:solidFill>
                  <a:schemeClr val="bg2">
                    <a:lumMod val="75000"/>
                    <a:lumOff val="25000"/>
                  </a:schemeClr>
                </a:solidFill>
                <a:latin typeface="Consolas" pitchFamily="49" charset="0"/>
                <a:cs typeface="Consolas" pitchFamily="49" charset="0"/>
              </a:rPr>
              <a:t>this</a:t>
            </a:r>
            <a:r>
              <a:rPr lang="en-US" sz="2000" dirty="0">
                <a:latin typeface="Consolas" pitchFamily="49" charset="0"/>
                <a:cs typeface="Consolas" pitchFamily="49" charset="0"/>
              </a:rPr>
              <a:t>.name); }</a:t>
            </a:r>
          </a:p>
          <a:p>
            <a:r>
              <a:rPr lang="en-US" sz="2000" dirty="0">
                <a:latin typeface="Consolas" pitchFamily="49" charset="0"/>
                <a:cs typeface="Consolas" pitchFamily="49" charset="0"/>
              </a:rPr>
              <a:t>}</a:t>
            </a:r>
          </a:p>
          <a:p>
            <a:endParaRPr lang="en-US" sz="2000" dirty="0">
              <a:latin typeface="Consolas" pitchFamily="49" charset="0"/>
              <a:cs typeface="Consolas" pitchFamily="49" charset="0"/>
            </a:endParaRPr>
          </a:p>
          <a:p>
            <a:r>
              <a:rPr lang="en-US" sz="2000" dirty="0" err="1">
                <a:latin typeface="Consolas" pitchFamily="49" charset="0"/>
                <a:cs typeface="Consolas" pitchFamily="49" charset="0"/>
              </a:rPr>
              <a:t>customer.speak</a:t>
            </a:r>
            <a:r>
              <a:rPr lang="en-US" sz="2000" dirty="0">
                <a:latin typeface="Consolas" pitchFamily="49" charset="0"/>
                <a:cs typeface="Consolas" pitchFamily="49" charset="0"/>
              </a:rPr>
              <a:t>();</a:t>
            </a:r>
          </a:p>
        </p:txBody>
      </p:sp>
    </p:spTree>
    <p:extLst>
      <p:ext uri="{BB962C8B-B14F-4D97-AF65-F5344CB8AC3E}">
        <p14:creationId xmlns:p14="http://schemas.microsoft.com/office/powerpoint/2010/main" val="1265449512"/>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Constructor pattern</a:t>
            </a:r>
            <a:endParaRPr lang="en-US" dirty="0"/>
          </a:p>
        </p:txBody>
      </p:sp>
      <p:sp>
        <p:nvSpPr>
          <p:cNvPr id="3" name="Text Placeholder 2"/>
          <p:cNvSpPr>
            <a:spLocks noGrp="1"/>
          </p:cNvSpPr>
          <p:nvPr>
            <p:ph type="body" sz="quarter" idx="10"/>
          </p:nvPr>
        </p:nvSpPr>
        <p:spPr>
          <a:xfrm>
            <a:off x="274638" y="1221157"/>
            <a:ext cx="11887199" cy="3508653"/>
          </a:xfrm>
        </p:spPr>
        <p:txBody>
          <a:bodyPr/>
          <a:lstStyle/>
          <a:p>
            <a:r>
              <a:rPr lang="en-US" sz="2000" dirty="0" err="1">
                <a:solidFill>
                  <a:schemeClr val="bg2">
                    <a:lumMod val="75000"/>
                    <a:lumOff val="25000"/>
                  </a:schemeClr>
                </a:solidFill>
                <a:latin typeface="Consolas" pitchFamily="49" charset="0"/>
                <a:cs typeface="Consolas" pitchFamily="49" charset="0"/>
              </a:rPr>
              <a:t>var</a:t>
            </a:r>
            <a:r>
              <a:rPr lang="en-US" sz="2000" dirty="0">
                <a:latin typeface="Consolas" pitchFamily="49" charset="0"/>
                <a:cs typeface="Consolas" pitchFamily="49" charset="0"/>
              </a:rPr>
              <a:t> Customer = </a:t>
            </a:r>
            <a:r>
              <a:rPr lang="en-US" sz="2000" dirty="0">
                <a:solidFill>
                  <a:schemeClr val="bg2">
                    <a:lumMod val="75000"/>
                    <a:lumOff val="25000"/>
                  </a:schemeClr>
                </a:solidFill>
                <a:latin typeface="Consolas" pitchFamily="49" charset="0"/>
                <a:cs typeface="Consolas" pitchFamily="49" charset="0"/>
              </a:rPr>
              <a:t>function</a:t>
            </a:r>
            <a:r>
              <a:rPr lang="en-US" sz="2000" dirty="0">
                <a:latin typeface="Consolas" pitchFamily="49" charset="0"/>
                <a:cs typeface="Consolas" pitchFamily="49" charset="0"/>
              </a:rPr>
              <a:t> (name) {</a:t>
            </a:r>
          </a:p>
          <a:p>
            <a:r>
              <a:rPr lang="en-US" sz="2000" dirty="0">
                <a:latin typeface="Consolas" pitchFamily="49" charset="0"/>
                <a:cs typeface="Consolas" pitchFamily="49" charset="0"/>
              </a:rPr>
              <a:t>   </a:t>
            </a:r>
            <a:r>
              <a:rPr lang="en-US" sz="2000" dirty="0" err="1">
                <a:solidFill>
                  <a:schemeClr val="bg2">
                    <a:lumMod val="75000"/>
                    <a:lumOff val="25000"/>
                  </a:schemeClr>
                </a:solidFill>
                <a:latin typeface="Consolas" pitchFamily="49" charset="0"/>
                <a:cs typeface="Consolas" pitchFamily="49" charset="0"/>
              </a:rPr>
              <a:t>this</a:t>
            </a:r>
            <a:r>
              <a:rPr lang="en-US" sz="2000" dirty="0" err="1">
                <a:latin typeface="Consolas" pitchFamily="49" charset="0"/>
                <a:cs typeface="Consolas" pitchFamily="49" charset="0"/>
              </a:rPr>
              <a:t>.fullName</a:t>
            </a:r>
            <a:r>
              <a:rPr lang="en-US" sz="2000" dirty="0">
                <a:latin typeface="Consolas" pitchFamily="49" charset="0"/>
                <a:cs typeface="Consolas" pitchFamily="49" charset="0"/>
              </a:rPr>
              <a:t> = name;</a:t>
            </a:r>
          </a:p>
          <a:p>
            <a:r>
              <a:rPr lang="en-US" sz="2000" dirty="0">
                <a:latin typeface="Consolas" pitchFamily="49" charset="0"/>
                <a:cs typeface="Consolas" pitchFamily="49" charset="0"/>
              </a:rPr>
              <a:t>};</a:t>
            </a:r>
          </a:p>
          <a:p>
            <a:endParaRPr lang="en-US" sz="2000" dirty="0">
              <a:latin typeface="Consolas" pitchFamily="49" charset="0"/>
              <a:cs typeface="Consolas" pitchFamily="49" charset="0"/>
            </a:endParaRPr>
          </a:p>
          <a:p>
            <a:r>
              <a:rPr lang="en-US" sz="2000" dirty="0" err="1">
                <a:latin typeface="Consolas" pitchFamily="49" charset="0"/>
                <a:cs typeface="Consolas" pitchFamily="49" charset="0"/>
              </a:rPr>
              <a:t>Customer.prototype.speak</a:t>
            </a:r>
            <a:r>
              <a:rPr lang="en-US" sz="2000" dirty="0">
                <a:latin typeface="Consolas" pitchFamily="49" charset="0"/>
                <a:cs typeface="Consolas" pitchFamily="49" charset="0"/>
              </a:rPr>
              <a:t> = </a:t>
            </a:r>
            <a:r>
              <a:rPr lang="en-US" sz="2000" dirty="0">
                <a:solidFill>
                  <a:schemeClr val="bg2">
                    <a:lumMod val="75000"/>
                    <a:lumOff val="25000"/>
                  </a:schemeClr>
                </a:solidFill>
                <a:latin typeface="Consolas" pitchFamily="49" charset="0"/>
                <a:cs typeface="Consolas" pitchFamily="49" charset="0"/>
              </a:rPr>
              <a:t>function</a:t>
            </a:r>
            <a:r>
              <a:rPr lang="en-US" sz="2000" dirty="0">
                <a:latin typeface="Consolas" pitchFamily="49" charset="0"/>
                <a:cs typeface="Consolas" pitchFamily="49" charset="0"/>
              </a:rPr>
              <a:t>() {</a:t>
            </a:r>
          </a:p>
          <a:p>
            <a:r>
              <a:rPr lang="en-US" sz="2000" dirty="0">
                <a:latin typeface="Consolas" pitchFamily="49" charset="0"/>
                <a:cs typeface="Consolas" pitchFamily="49" charset="0"/>
              </a:rPr>
              <a:t>  alert(</a:t>
            </a:r>
            <a:r>
              <a:rPr lang="en-US" sz="2000" dirty="0">
                <a:solidFill>
                  <a:srgbClr val="C00000"/>
                </a:solidFill>
                <a:latin typeface="Consolas" pitchFamily="49" charset="0"/>
                <a:cs typeface="Consolas" pitchFamily="49" charset="0"/>
              </a:rPr>
              <a:t>"My name is "</a:t>
            </a:r>
            <a:r>
              <a:rPr lang="en-US" sz="2000" dirty="0">
                <a:latin typeface="Consolas" pitchFamily="49" charset="0"/>
                <a:cs typeface="Consolas" pitchFamily="49" charset="0"/>
              </a:rPr>
              <a:t> + </a:t>
            </a:r>
            <a:r>
              <a:rPr lang="en-US" sz="2000" dirty="0" err="1">
                <a:solidFill>
                  <a:schemeClr val="bg2">
                    <a:lumMod val="75000"/>
                    <a:lumOff val="25000"/>
                  </a:schemeClr>
                </a:solidFill>
                <a:latin typeface="Consolas" pitchFamily="49" charset="0"/>
                <a:cs typeface="Consolas" pitchFamily="49" charset="0"/>
              </a:rPr>
              <a:t>this</a:t>
            </a:r>
            <a:r>
              <a:rPr lang="en-US" sz="2000" dirty="0" err="1">
                <a:latin typeface="Consolas" pitchFamily="49" charset="0"/>
                <a:cs typeface="Consolas" pitchFamily="49" charset="0"/>
              </a:rPr>
              <a:t>.fullName</a:t>
            </a:r>
            <a:r>
              <a:rPr lang="en-US" sz="2000" dirty="0">
                <a:latin typeface="Consolas" pitchFamily="49" charset="0"/>
                <a:cs typeface="Consolas" pitchFamily="49" charset="0"/>
              </a:rPr>
              <a:t>);</a:t>
            </a:r>
          </a:p>
          <a:p>
            <a:r>
              <a:rPr lang="en-US" sz="2000" dirty="0">
                <a:latin typeface="Consolas" pitchFamily="49" charset="0"/>
                <a:cs typeface="Consolas" pitchFamily="49" charset="0"/>
              </a:rPr>
              <a:t>};</a:t>
            </a:r>
          </a:p>
          <a:p>
            <a:endParaRPr lang="en-US" sz="2000" dirty="0">
              <a:latin typeface="Consolas" pitchFamily="49" charset="0"/>
              <a:cs typeface="Consolas" pitchFamily="49" charset="0"/>
            </a:endParaRPr>
          </a:p>
          <a:p>
            <a:r>
              <a:rPr lang="en-US" sz="2000" dirty="0" err="1">
                <a:solidFill>
                  <a:schemeClr val="bg2">
                    <a:lumMod val="75000"/>
                    <a:lumOff val="25000"/>
                  </a:schemeClr>
                </a:solidFill>
                <a:latin typeface="Consolas" pitchFamily="49" charset="0"/>
                <a:cs typeface="Consolas" pitchFamily="49" charset="0"/>
              </a:rPr>
              <a:t>var</a:t>
            </a:r>
            <a:r>
              <a:rPr lang="en-US" sz="2000" dirty="0">
                <a:latin typeface="Consolas" pitchFamily="49" charset="0"/>
                <a:cs typeface="Consolas" pitchFamily="49" charset="0"/>
              </a:rPr>
              <a:t> customer = new Customer(</a:t>
            </a:r>
            <a:r>
              <a:rPr lang="en-US" sz="2000" dirty="0">
                <a:solidFill>
                  <a:srgbClr val="C00000"/>
                </a:solidFill>
                <a:latin typeface="Consolas" pitchFamily="49" charset="0"/>
                <a:cs typeface="Consolas" pitchFamily="49" charset="0"/>
              </a:rPr>
              <a:t>"Brian Cox"</a:t>
            </a:r>
            <a:r>
              <a:rPr lang="en-US" sz="2000" dirty="0">
                <a:latin typeface="Consolas" pitchFamily="49" charset="0"/>
                <a:cs typeface="Consolas" pitchFamily="49" charset="0"/>
              </a:rPr>
              <a:t>);</a:t>
            </a:r>
          </a:p>
          <a:p>
            <a:r>
              <a:rPr lang="en-US" sz="2000" dirty="0" err="1">
                <a:latin typeface="Consolas" pitchFamily="49" charset="0"/>
                <a:cs typeface="Consolas" pitchFamily="49" charset="0"/>
              </a:rPr>
              <a:t>customer.speak</a:t>
            </a:r>
            <a:r>
              <a:rPr lang="en-US" sz="2000" dirty="0">
                <a:latin typeface="Consolas" pitchFamily="49" charset="0"/>
                <a:cs typeface="Consolas" pitchFamily="49" charset="0"/>
              </a:rPr>
              <a:t>();</a:t>
            </a:r>
          </a:p>
        </p:txBody>
      </p:sp>
    </p:spTree>
    <p:extLst>
      <p:ext uri="{BB962C8B-B14F-4D97-AF65-F5344CB8AC3E}">
        <p14:creationId xmlns:p14="http://schemas.microsoft.com/office/powerpoint/2010/main" val="1265449512"/>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 pattern</a:t>
            </a:r>
            <a:endParaRPr lang="en-US" dirty="0"/>
          </a:p>
        </p:txBody>
      </p:sp>
      <p:sp>
        <p:nvSpPr>
          <p:cNvPr id="3" name="Text Placeholder 2"/>
          <p:cNvSpPr>
            <a:spLocks noGrp="1"/>
          </p:cNvSpPr>
          <p:nvPr>
            <p:ph type="body" sz="quarter" idx="10"/>
          </p:nvPr>
        </p:nvSpPr>
        <p:spPr>
          <a:xfrm>
            <a:off x="274638" y="1221157"/>
            <a:ext cx="11887199" cy="5201424"/>
          </a:xfrm>
        </p:spPr>
        <p:txBody>
          <a:bodyPr/>
          <a:lstStyle/>
          <a:p>
            <a:r>
              <a:rPr lang="en-US" sz="2000" dirty="0" err="1">
                <a:solidFill>
                  <a:schemeClr val="bg2">
                    <a:lumMod val="75000"/>
                    <a:lumOff val="25000"/>
                  </a:schemeClr>
                </a:solidFill>
                <a:latin typeface="Consolas" pitchFamily="49" charset="0"/>
                <a:cs typeface="Consolas" pitchFamily="49" charset="0"/>
              </a:rPr>
              <a:t>var</a:t>
            </a:r>
            <a:r>
              <a:rPr lang="en-US" sz="2000" dirty="0">
                <a:latin typeface="Consolas" pitchFamily="49" charset="0"/>
                <a:cs typeface="Consolas" pitchFamily="49" charset="0"/>
              </a:rPr>
              <a:t> Customer = </a:t>
            </a:r>
            <a:r>
              <a:rPr lang="en-US" sz="2000" dirty="0">
                <a:solidFill>
                  <a:schemeClr val="bg2">
                    <a:lumMod val="75000"/>
                    <a:lumOff val="25000"/>
                  </a:schemeClr>
                </a:solidFill>
                <a:latin typeface="Consolas" pitchFamily="49" charset="0"/>
                <a:cs typeface="Consolas" pitchFamily="49" charset="0"/>
              </a:rPr>
              <a:t>function</a:t>
            </a:r>
            <a:r>
              <a:rPr lang="en-US" sz="2000" dirty="0">
                <a:latin typeface="Consolas" pitchFamily="49" charset="0"/>
                <a:cs typeface="Consolas" pitchFamily="49" charset="0"/>
              </a:rPr>
              <a:t> (name) {</a:t>
            </a:r>
          </a:p>
          <a:p>
            <a:r>
              <a:rPr lang="en-US" sz="2000" dirty="0">
                <a:latin typeface="Consolas" pitchFamily="49" charset="0"/>
                <a:cs typeface="Consolas" pitchFamily="49" charset="0"/>
              </a:rPr>
              <a:t>   </a:t>
            </a:r>
            <a:r>
              <a:rPr lang="en-US" sz="2000" dirty="0" err="1">
                <a:solidFill>
                  <a:schemeClr val="bg2">
                    <a:lumMod val="75000"/>
                    <a:lumOff val="25000"/>
                  </a:schemeClr>
                </a:solidFill>
                <a:latin typeface="Consolas" pitchFamily="49" charset="0"/>
                <a:cs typeface="Consolas" pitchFamily="49" charset="0"/>
              </a:rPr>
              <a:t>this</a:t>
            </a:r>
            <a:r>
              <a:rPr lang="en-US" sz="2000" dirty="0" err="1">
                <a:latin typeface="Consolas" pitchFamily="49" charset="0"/>
                <a:cs typeface="Consolas" pitchFamily="49" charset="0"/>
              </a:rPr>
              <a:t>.firstName</a:t>
            </a:r>
            <a:r>
              <a:rPr lang="en-US" sz="2000" dirty="0">
                <a:latin typeface="Consolas" pitchFamily="49" charset="0"/>
                <a:cs typeface="Consolas" pitchFamily="49" charset="0"/>
              </a:rPr>
              <a:t> = </a:t>
            </a:r>
            <a:r>
              <a:rPr lang="en-US" sz="2000" dirty="0" err="1">
                <a:latin typeface="Consolas" pitchFamily="49" charset="0"/>
                <a:cs typeface="Consolas" pitchFamily="49" charset="0"/>
              </a:rPr>
              <a:t>fn</a:t>
            </a:r>
            <a:r>
              <a:rPr lang="en-US" sz="2000" dirty="0">
                <a:latin typeface="Consolas" pitchFamily="49" charset="0"/>
                <a:cs typeface="Consolas" pitchFamily="49" charset="0"/>
              </a:rPr>
              <a:t>;</a:t>
            </a:r>
          </a:p>
          <a:p>
            <a:r>
              <a:rPr lang="en-US" sz="2000" dirty="0">
                <a:latin typeface="Consolas" pitchFamily="49" charset="0"/>
                <a:cs typeface="Consolas" pitchFamily="49" charset="0"/>
              </a:rPr>
              <a:t>   </a:t>
            </a:r>
            <a:r>
              <a:rPr lang="en-US" sz="2000" dirty="0" err="1">
                <a:solidFill>
                  <a:schemeClr val="bg2">
                    <a:lumMod val="75000"/>
                    <a:lumOff val="25000"/>
                  </a:schemeClr>
                </a:solidFill>
                <a:latin typeface="Consolas" pitchFamily="49" charset="0"/>
                <a:cs typeface="Consolas" pitchFamily="49" charset="0"/>
              </a:rPr>
              <a:t>this</a:t>
            </a:r>
            <a:r>
              <a:rPr lang="en-US" sz="2000" dirty="0" err="1">
                <a:latin typeface="Consolas" pitchFamily="49" charset="0"/>
                <a:cs typeface="Consolas" pitchFamily="49" charset="0"/>
              </a:rPr>
              <a:t>.lastName</a:t>
            </a:r>
            <a:r>
              <a:rPr lang="en-US" sz="2000" dirty="0">
                <a:latin typeface="Consolas" pitchFamily="49" charset="0"/>
                <a:cs typeface="Consolas" pitchFamily="49" charset="0"/>
              </a:rPr>
              <a:t> = </a:t>
            </a:r>
            <a:r>
              <a:rPr lang="en-US" sz="2000" dirty="0" err="1">
                <a:latin typeface="Consolas" pitchFamily="49" charset="0"/>
                <a:cs typeface="Consolas" pitchFamily="49" charset="0"/>
              </a:rPr>
              <a:t>ln</a:t>
            </a:r>
            <a:r>
              <a:rPr lang="en-US" sz="2000" dirty="0">
                <a:latin typeface="Consolas" pitchFamily="49" charset="0"/>
                <a:cs typeface="Consolas" pitchFamily="49" charset="0"/>
              </a:rPr>
              <a:t>;</a:t>
            </a:r>
          </a:p>
          <a:p>
            <a:r>
              <a:rPr lang="en-US" sz="2000" dirty="0">
                <a:latin typeface="Consolas" pitchFamily="49" charset="0"/>
                <a:cs typeface="Consolas" pitchFamily="49" charset="0"/>
              </a:rPr>
              <a:t>};</a:t>
            </a:r>
          </a:p>
          <a:p>
            <a:endParaRPr lang="en-US" sz="2000" dirty="0">
              <a:latin typeface="Consolas" pitchFamily="49" charset="0"/>
              <a:cs typeface="Consolas" pitchFamily="49" charset="0"/>
            </a:endParaRPr>
          </a:p>
          <a:p>
            <a:r>
              <a:rPr lang="en-US" sz="2000" dirty="0" err="1">
                <a:latin typeface="Consolas" pitchFamily="49" charset="0"/>
                <a:cs typeface="Consolas" pitchFamily="49" charset="0"/>
              </a:rPr>
              <a:t>Customer.prototype.speak</a:t>
            </a:r>
            <a:r>
              <a:rPr lang="en-US" sz="2000" dirty="0">
                <a:latin typeface="Consolas" pitchFamily="49" charset="0"/>
                <a:cs typeface="Consolas" pitchFamily="49" charset="0"/>
              </a:rPr>
              <a:t> = </a:t>
            </a:r>
            <a:r>
              <a:rPr lang="en-US" sz="2000" dirty="0">
                <a:solidFill>
                  <a:schemeClr val="bg2">
                    <a:lumMod val="75000"/>
                    <a:lumOff val="25000"/>
                  </a:schemeClr>
                </a:solidFill>
                <a:latin typeface="Consolas" pitchFamily="49" charset="0"/>
                <a:cs typeface="Consolas" pitchFamily="49" charset="0"/>
              </a:rPr>
              <a:t>function</a:t>
            </a:r>
            <a:r>
              <a:rPr lang="en-US" sz="2000" dirty="0">
                <a:latin typeface="Consolas" pitchFamily="49" charset="0"/>
                <a:cs typeface="Consolas" pitchFamily="49" charset="0"/>
              </a:rPr>
              <a:t>() {</a:t>
            </a:r>
          </a:p>
          <a:p>
            <a:r>
              <a:rPr lang="en-US" sz="2000" dirty="0">
                <a:latin typeface="Consolas" pitchFamily="49" charset="0"/>
                <a:cs typeface="Consolas" pitchFamily="49" charset="0"/>
              </a:rPr>
              <a:t>  alert(</a:t>
            </a:r>
            <a:r>
              <a:rPr lang="en-US" sz="2000" dirty="0">
                <a:solidFill>
                  <a:srgbClr val="C00000"/>
                </a:solidFill>
                <a:latin typeface="Consolas" pitchFamily="49" charset="0"/>
                <a:cs typeface="Consolas" pitchFamily="49" charset="0"/>
              </a:rPr>
              <a:t>"My name is "</a:t>
            </a:r>
            <a:r>
              <a:rPr lang="en-US" sz="2000" dirty="0">
                <a:latin typeface="Consolas" pitchFamily="49" charset="0"/>
                <a:cs typeface="Consolas" pitchFamily="49" charset="0"/>
              </a:rPr>
              <a:t> + </a:t>
            </a:r>
            <a:r>
              <a:rPr lang="en-US" sz="2000" dirty="0" err="1">
                <a:solidFill>
                  <a:schemeClr val="bg2">
                    <a:lumMod val="75000"/>
                    <a:lumOff val="25000"/>
                  </a:schemeClr>
                </a:solidFill>
                <a:latin typeface="Consolas" pitchFamily="49" charset="0"/>
                <a:cs typeface="Consolas" pitchFamily="49" charset="0"/>
              </a:rPr>
              <a:t>this</a:t>
            </a:r>
            <a:r>
              <a:rPr lang="en-US" sz="2000" dirty="0" err="1">
                <a:latin typeface="Consolas" pitchFamily="49" charset="0"/>
                <a:cs typeface="Consolas" pitchFamily="49" charset="0"/>
              </a:rPr>
              <a:t>.firstName</a:t>
            </a:r>
            <a:r>
              <a:rPr lang="en-US" sz="2000" dirty="0">
                <a:latin typeface="Consolas" pitchFamily="49" charset="0"/>
                <a:cs typeface="Consolas" pitchFamily="49" charset="0"/>
              </a:rPr>
              <a:t> + </a:t>
            </a:r>
            <a:r>
              <a:rPr lang="en-US" sz="2000" dirty="0">
                <a:solidFill>
                  <a:srgbClr val="C00000"/>
                </a:solidFill>
                <a:latin typeface="Consolas" pitchFamily="49" charset="0"/>
                <a:cs typeface="Consolas" pitchFamily="49" charset="0"/>
              </a:rPr>
              <a:t>" "</a:t>
            </a:r>
            <a:r>
              <a:rPr lang="en-US" sz="2000" dirty="0">
                <a:latin typeface="Consolas" pitchFamily="49" charset="0"/>
                <a:cs typeface="Consolas" pitchFamily="49" charset="0"/>
              </a:rPr>
              <a:t> + </a:t>
            </a:r>
            <a:r>
              <a:rPr lang="en-US" sz="2000" dirty="0" err="1">
                <a:solidFill>
                  <a:schemeClr val="bg2">
                    <a:lumMod val="75000"/>
                    <a:lumOff val="25000"/>
                  </a:schemeClr>
                </a:solidFill>
                <a:latin typeface="Consolas" pitchFamily="49" charset="0"/>
                <a:cs typeface="Consolas" pitchFamily="49" charset="0"/>
              </a:rPr>
              <a:t>this</a:t>
            </a:r>
            <a:r>
              <a:rPr lang="en-US" sz="2000" dirty="0" err="1">
                <a:latin typeface="Consolas" pitchFamily="49" charset="0"/>
                <a:cs typeface="Consolas" pitchFamily="49" charset="0"/>
              </a:rPr>
              <a:t>.lastName</a:t>
            </a:r>
            <a:r>
              <a:rPr lang="en-US" sz="2000" dirty="0">
                <a:latin typeface="Consolas" pitchFamily="49" charset="0"/>
                <a:cs typeface="Consolas" pitchFamily="49" charset="0"/>
              </a:rPr>
              <a:t>);</a:t>
            </a:r>
          </a:p>
          <a:p>
            <a:r>
              <a:rPr lang="en-US" sz="2000" dirty="0">
                <a:latin typeface="Consolas" pitchFamily="49" charset="0"/>
                <a:cs typeface="Consolas" pitchFamily="49" charset="0"/>
              </a:rPr>
              <a:t>};</a:t>
            </a:r>
          </a:p>
          <a:p>
            <a:endParaRPr lang="en-US" sz="2000" dirty="0">
              <a:latin typeface="Consolas" pitchFamily="49" charset="0"/>
              <a:cs typeface="Consolas" pitchFamily="49" charset="0"/>
            </a:endParaRPr>
          </a:p>
          <a:p>
            <a:r>
              <a:rPr lang="en-US" sz="2000" dirty="0" err="1">
                <a:solidFill>
                  <a:schemeClr val="bg2">
                    <a:lumMod val="75000"/>
                    <a:lumOff val="25000"/>
                  </a:schemeClr>
                </a:solidFill>
                <a:latin typeface="Consolas" pitchFamily="49" charset="0"/>
                <a:cs typeface="Consolas" pitchFamily="49" charset="0"/>
              </a:rPr>
              <a:t>var</a:t>
            </a:r>
            <a:r>
              <a:rPr lang="en-US" sz="2000" dirty="0">
                <a:latin typeface="Consolas" pitchFamily="49" charset="0"/>
                <a:cs typeface="Consolas" pitchFamily="49" charset="0"/>
              </a:rPr>
              <a:t> </a:t>
            </a:r>
            <a:r>
              <a:rPr lang="en-US" sz="2000" dirty="0" err="1">
                <a:latin typeface="Consolas" pitchFamily="49" charset="0"/>
                <a:cs typeface="Consolas" pitchFamily="49" charset="0"/>
              </a:rPr>
              <a:t>nameObject</a:t>
            </a:r>
            <a:r>
              <a:rPr lang="en-US" sz="2000" dirty="0">
                <a:latin typeface="Consolas" pitchFamily="49" charset="0"/>
                <a:cs typeface="Consolas" pitchFamily="49" charset="0"/>
              </a:rPr>
              <a:t> = {</a:t>
            </a:r>
          </a:p>
          <a:p>
            <a:r>
              <a:rPr lang="en-US" sz="2000" dirty="0">
                <a:latin typeface="Consolas" pitchFamily="49" charset="0"/>
                <a:cs typeface="Consolas" pitchFamily="49" charset="0"/>
              </a:rPr>
              <a:t>  </a:t>
            </a:r>
            <a:r>
              <a:rPr lang="en-US" sz="2000" dirty="0" err="1">
                <a:latin typeface="Consolas" pitchFamily="49" charset="0"/>
                <a:cs typeface="Consolas" pitchFamily="49" charset="0"/>
              </a:rPr>
              <a:t>firstName</a:t>
            </a:r>
            <a:r>
              <a:rPr lang="en-US" sz="2000" dirty="0">
                <a:latin typeface="Consolas" pitchFamily="49" charset="0"/>
                <a:cs typeface="Consolas" pitchFamily="49" charset="0"/>
              </a:rPr>
              <a:t>: </a:t>
            </a:r>
            <a:r>
              <a:rPr lang="en-US" sz="2000" dirty="0">
                <a:solidFill>
                  <a:srgbClr val="C00000"/>
                </a:solidFill>
                <a:latin typeface="Consolas" pitchFamily="49" charset="0"/>
                <a:cs typeface="Consolas" pitchFamily="49" charset="0"/>
              </a:rPr>
              <a:t>"Brian"</a:t>
            </a:r>
            <a:r>
              <a:rPr lang="en-US" sz="2000" dirty="0">
                <a:latin typeface="Consolas" pitchFamily="49" charset="0"/>
                <a:cs typeface="Consolas" pitchFamily="49" charset="0"/>
              </a:rPr>
              <a:t>,</a:t>
            </a:r>
          </a:p>
          <a:p>
            <a:r>
              <a:rPr lang="en-US" sz="2000" dirty="0">
                <a:latin typeface="Consolas" pitchFamily="49" charset="0"/>
                <a:cs typeface="Consolas" pitchFamily="49" charset="0"/>
              </a:rPr>
              <a:t>  </a:t>
            </a:r>
            <a:r>
              <a:rPr lang="en-US" sz="2000" dirty="0" err="1">
                <a:latin typeface="Consolas" pitchFamily="49" charset="0"/>
                <a:cs typeface="Consolas" pitchFamily="49" charset="0"/>
              </a:rPr>
              <a:t>lastName</a:t>
            </a:r>
            <a:r>
              <a:rPr lang="en-US" sz="2000" dirty="0">
                <a:latin typeface="Consolas" pitchFamily="49" charset="0"/>
                <a:cs typeface="Consolas" pitchFamily="49" charset="0"/>
              </a:rPr>
              <a:t>: </a:t>
            </a:r>
            <a:r>
              <a:rPr lang="en-US" sz="2000" dirty="0">
                <a:solidFill>
                  <a:srgbClr val="C00000"/>
                </a:solidFill>
                <a:latin typeface="Consolas" pitchFamily="49" charset="0"/>
                <a:cs typeface="Consolas" pitchFamily="49" charset="0"/>
              </a:rPr>
              <a:t>"Cox"</a:t>
            </a:r>
          </a:p>
          <a:p>
            <a:r>
              <a:rPr lang="en-US" sz="2000" dirty="0">
                <a:latin typeface="Consolas" pitchFamily="49" charset="0"/>
                <a:cs typeface="Consolas" pitchFamily="49" charset="0"/>
              </a:rPr>
              <a:t>}</a:t>
            </a:r>
          </a:p>
          <a:p>
            <a:endParaRPr lang="en-US" sz="2000" dirty="0">
              <a:latin typeface="Consolas" pitchFamily="49" charset="0"/>
              <a:cs typeface="Consolas" pitchFamily="49" charset="0"/>
            </a:endParaRPr>
          </a:p>
          <a:p>
            <a:r>
              <a:rPr lang="en-US" sz="2000" dirty="0" err="1">
                <a:solidFill>
                  <a:schemeClr val="bg2">
                    <a:lumMod val="75000"/>
                    <a:lumOff val="25000"/>
                  </a:schemeClr>
                </a:solidFill>
                <a:latin typeface="Consolas" pitchFamily="49" charset="0"/>
                <a:cs typeface="Consolas" pitchFamily="49" charset="0"/>
              </a:rPr>
              <a:t>var</a:t>
            </a:r>
            <a:r>
              <a:rPr lang="en-US" sz="2000" dirty="0">
                <a:latin typeface="Consolas" pitchFamily="49" charset="0"/>
                <a:cs typeface="Consolas" pitchFamily="49" charset="0"/>
              </a:rPr>
              <a:t> customer = </a:t>
            </a:r>
            <a:r>
              <a:rPr lang="en-US" sz="2000" dirty="0" err="1">
                <a:latin typeface="Consolas" pitchFamily="49" charset="0"/>
                <a:cs typeface="Consolas" pitchFamily="49" charset="0"/>
              </a:rPr>
              <a:t>Customer.prototype.speak.apply</a:t>
            </a:r>
            <a:r>
              <a:rPr lang="en-US" sz="2000" dirty="0">
                <a:latin typeface="Consolas" pitchFamily="49" charset="0"/>
                <a:cs typeface="Consolas" pitchFamily="49" charset="0"/>
              </a:rPr>
              <a:t>(</a:t>
            </a:r>
            <a:r>
              <a:rPr lang="en-US" sz="2000" dirty="0" err="1">
                <a:latin typeface="Consolas" pitchFamily="49" charset="0"/>
                <a:cs typeface="Consolas" pitchFamily="49" charset="0"/>
              </a:rPr>
              <a:t>nameObject</a:t>
            </a:r>
            <a:r>
              <a:rPr lang="en-US" sz="2000" dirty="0">
                <a:latin typeface="Consolas" pitchFamily="49" charset="0"/>
                <a:cs typeface="Consolas" pitchFamily="49" charset="0"/>
              </a:rPr>
              <a:t>);</a:t>
            </a:r>
          </a:p>
        </p:txBody>
      </p:sp>
    </p:spTree>
    <p:extLst>
      <p:ext uri="{BB962C8B-B14F-4D97-AF65-F5344CB8AC3E}">
        <p14:creationId xmlns:p14="http://schemas.microsoft.com/office/powerpoint/2010/main" val="1265449512"/>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Closures</a:t>
            </a:r>
            <a:endParaRPr lang="en-US" dirty="0"/>
          </a:p>
        </p:txBody>
      </p:sp>
      <p:sp>
        <p:nvSpPr>
          <p:cNvPr id="3" name="Text Placeholder 2"/>
          <p:cNvSpPr>
            <a:spLocks noGrp="1"/>
          </p:cNvSpPr>
          <p:nvPr>
            <p:ph type="body" sz="quarter" idx="10"/>
          </p:nvPr>
        </p:nvSpPr>
        <p:spPr>
          <a:xfrm>
            <a:off x="274638" y="1212850"/>
            <a:ext cx="11887200" cy="3077766"/>
          </a:xfrm>
        </p:spPr>
        <p:txBody>
          <a:bodyPr/>
          <a:lstStyle/>
          <a:p>
            <a:r>
              <a:rPr lang="en-US" dirty="0" smtClean="0"/>
              <a:t>Inner functions get access to variables of outer functions</a:t>
            </a:r>
          </a:p>
          <a:p>
            <a:r>
              <a:rPr lang="en-US" dirty="0" smtClean="0"/>
              <a:t>If the inner function has a longer lifetime than the outer function, the variables they access are still in scope </a:t>
            </a:r>
            <a:endParaRPr lang="en-US" dirty="0"/>
          </a:p>
        </p:txBody>
      </p:sp>
    </p:spTree>
    <p:extLst>
      <p:ext uri="{BB962C8B-B14F-4D97-AF65-F5344CB8AC3E}">
        <p14:creationId xmlns:p14="http://schemas.microsoft.com/office/powerpoint/2010/main" val="49696925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Pattern</a:t>
            </a:r>
            <a:endParaRPr lang="en-US" dirty="0"/>
          </a:p>
        </p:txBody>
      </p:sp>
      <p:sp>
        <p:nvSpPr>
          <p:cNvPr id="3" name="Text Placeholder 2"/>
          <p:cNvSpPr>
            <a:spLocks noGrp="1"/>
          </p:cNvSpPr>
          <p:nvPr>
            <p:ph type="body" sz="quarter" idx="10"/>
          </p:nvPr>
        </p:nvSpPr>
        <p:spPr>
          <a:xfrm>
            <a:off x="274638" y="1221157"/>
            <a:ext cx="11887199" cy="5281446"/>
          </a:xfrm>
        </p:spPr>
        <p:txBody>
          <a:bodyPr/>
          <a:lstStyle/>
          <a:p>
            <a:r>
              <a:rPr lang="en-US" sz="1600" dirty="0" err="1">
                <a:latin typeface="Consolas" pitchFamily="49" charset="0"/>
                <a:cs typeface="Consolas" pitchFamily="49" charset="0"/>
              </a:rPr>
              <a:t>window.Wingtip</a:t>
            </a:r>
            <a:r>
              <a:rPr lang="en-US" sz="1600" dirty="0">
                <a:latin typeface="Consolas" pitchFamily="49" charset="0"/>
                <a:cs typeface="Consolas" pitchFamily="49" charset="0"/>
              </a:rPr>
              <a:t> = </a:t>
            </a:r>
            <a:r>
              <a:rPr lang="en-US" sz="1600" dirty="0" err="1">
                <a:latin typeface="Consolas" pitchFamily="49" charset="0"/>
                <a:cs typeface="Consolas" pitchFamily="49" charset="0"/>
              </a:rPr>
              <a:t>window.Wingtip</a:t>
            </a:r>
            <a:r>
              <a:rPr lang="en-US" sz="1600" dirty="0">
                <a:latin typeface="Consolas" pitchFamily="49" charset="0"/>
                <a:cs typeface="Consolas" pitchFamily="49" charset="0"/>
              </a:rPr>
              <a:t> || {};</a:t>
            </a:r>
          </a:p>
          <a:p>
            <a:r>
              <a:rPr lang="en-US" sz="1600" dirty="0" err="1" smtClean="0">
                <a:latin typeface="Consolas" pitchFamily="49" charset="0"/>
                <a:cs typeface="Consolas" pitchFamily="49" charset="0"/>
              </a:rPr>
              <a:t>Wingtip.Module</a:t>
            </a:r>
            <a:r>
              <a:rPr lang="en-US" sz="1600" dirty="0" smtClean="0">
                <a:latin typeface="Consolas" pitchFamily="49" charset="0"/>
                <a:cs typeface="Consolas" pitchFamily="49" charset="0"/>
              </a:rPr>
              <a:t> </a:t>
            </a:r>
            <a:r>
              <a:rPr lang="en-US" sz="1600" dirty="0">
                <a:latin typeface="Consolas" pitchFamily="49" charset="0"/>
                <a:cs typeface="Consolas" pitchFamily="49" charset="0"/>
              </a:rPr>
              <a:t>= </a:t>
            </a:r>
            <a:r>
              <a:rPr lang="en-US" sz="1600" dirty="0" err="1" smtClean="0">
                <a:latin typeface="Consolas" pitchFamily="49" charset="0"/>
                <a:cs typeface="Consolas" pitchFamily="49" charset="0"/>
              </a:rPr>
              <a:t>Wingtip.Module</a:t>
            </a:r>
            <a:r>
              <a:rPr lang="en-US" sz="1600" dirty="0" smtClean="0">
                <a:latin typeface="Consolas" pitchFamily="49" charset="0"/>
                <a:cs typeface="Consolas" pitchFamily="49" charset="0"/>
              </a:rPr>
              <a:t> </a:t>
            </a:r>
            <a:r>
              <a:rPr lang="en-US" sz="1600" dirty="0">
                <a:latin typeface="Consolas" pitchFamily="49" charset="0"/>
                <a:cs typeface="Consolas" pitchFamily="49" charset="0"/>
              </a:rPr>
              <a:t>|| {};</a:t>
            </a:r>
          </a:p>
          <a:p>
            <a:endParaRPr lang="en-US" sz="1600" dirty="0">
              <a:latin typeface="Consolas" pitchFamily="49" charset="0"/>
              <a:cs typeface="Consolas" pitchFamily="49" charset="0"/>
            </a:endParaRPr>
          </a:p>
          <a:p>
            <a:r>
              <a:rPr lang="en-US" sz="1600" dirty="0" err="1" smtClean="0">
                <a:latin typeface="Consolas" pitchFamily="49" charset="0"/>
                <a:cs typeface="Consolas" pitchFamily="49" charset="0"/>
              </a:rPr>
              <a:t>Wingtip.Module.Customer</a:t>
            </a:r>
            <a:r>
              <a:rPr lang="en-US" sz="1600" dirty="0" smtClean="0">
                <a:latin typeface="Consolas" pitchFamily="49" charset="0"/>
                <a:cs typeface="Consolas" pitchFamily="49" charset="0"/>
              </a:rPr>
              <a:t> </a:t>
            </a:r>
            <a:r>
              <a:rPr lang="en-US" sz="1600" dirty="0">
                <a:latin typeface="Consolas" pitchFamily="49" charset="0"/>
                <a:cs typeface="Consolas" pitchFamily="49" charset="0"/>
              </a:rPr>
              <a:t>= function () {</a:t>
            </a:r>
          </a:p>
          <a:p>
            <a:endParaRPr lang="en-US" sz="1600" dirty="0">
              <a:latin typeface="Consolas" pitchFamily="49" charset="0"/>
              <a:cs typeface="Consolas" pitchFamily="49" charset="0"/>
            </a:endParaRPr>
          </a:p>
          <a:p>
            <a:r>
              <a:rPr lang="en-US" sz="1600" dirty="0">
                <a:latin typeface="Consolas" pitchFamily="49" charset="0"/>
                <a:cs typeface="Consolas" pitchFamily="49" charset="0"/>
              </a:rPr>
              <a:t>    //private members</a:t>
            </a:r>
          </a:p>
          <a:p>
            <a:r>
              <a:rPr lang="en-US" sz="1600" dirty="0">
                <a:latin typeface="Consolas" pitchFamily="49" charset="0"/>
                <a:cs typeface="Consolas" pitchFamily="49" charset="0"/>
              </a:rPr>
              <a:t>    </a:t>
            </a:r>
            <a:r>
              <a:rPr lang="en-US" sz="1600" dirty="0" err="1">
                <a:latin typeface="Consolas" pitchFamily="49" charset="0"/>
                <a:cs typeface="Consolas" pitchFamily="49" charset="0"/>
              </a:rPr>
              <a:t>var</a:t>
            </a:r>
            <a:r>
              <a:rPr lang="en-US" sz="1600" dirty="0">
                <a:latin typeface="Consolas" pitchFamily="49" charset="0"/>
                <a:cs typeface="Consolas" pitchFamily="49" charset="0"/>
              </a:rPr>
              <a:t> name,</a:t>
            </a:r>
          </a:p>
          <a:p>
            <a:r>
              <a:rPr lang="en-US" sz="1600" dirty="0">
                <a:latin typeface="Consolas" pitchFamily="49" charset="0"/>
                <a:cs typeface="Consolas" pitchFamily="49" charset="0"/>
              </a:rPr>
              <a:t>        </a:t>
            </a:r>
            <a:r>
              <a:rPr lang="en-US" sz="1600" dirty="0" err="1">
                <a:latin typeface="Consolas" pitchFamily="49" charset="0"/>
                <a:cs typeface="Consolas" pitchFamily="49" charset="0"/>
              </a:rPr>
              <a:t>setname</a:t>
            </a:r>
            <a:r>
              <a:rPr lang="en-US" sz="1600" dirty="0">
                <a:latin typeface="Consolas" pitchFamily="49" charset="0"/>
                <a:cs typeface="Consolas" pitchFamily="49" charset="0"/>
              </a:rPr>
              <a:t> = function (n) { name = n; },</a:t>
            </a:r>
          </a:p>
          <a:p>
            <a:r>
              <a:rPr lang="en-US" sz="1600" dirty="0">
                <a:latin typeface="Consolas" pitchFamily="49" charset="0"/>
                <a:cs typeface="Consolas" pitchFamily="49" charset="0"/>
              </a:rPr>
              <a:t>        </a:t>
            </a:r>
            <a:r>
              <a:rPr lang="en-US" sz="1600" dirty="0" err="1">
                <a:latin typeface="Consolas" pitchFamily="49" charset="0"/>
                <a:cs typeface="Consolas" pitchFamily="49" charset="0"/>
              </a:rPr>
              <a:t>getname</a:t>
            </a:r>
            <a:r>
              <a:rPr lang="en-US" sz="1600" dirty="0">
                <a:latin typeface="Consolas" pitchFamily="49" charset="0"/>
                <a:cs typeface="Consolas" pitchFamily="49" charset="0"/>
              </a:rPr>
              <a:t> = function () { return name; },</a:t>
            </a:r>
          </a:p>
          <a:p>
            <a:r>
              <a:rPr lang="en-US" sz="1600" dirty="0">
                <a:latin typeface="Consolas" pitchFamily="49" charset="0"/>
                <a:cs typeface="Consolas" pitchFamily="49" charset="0"/>
              </a:rPr>
              <a:t>        talk = function () { alert("My name is " + name); };</a:t>
            </a:r>
          </a:p>
          <a:p>
            <a:endParaRPr lang="en-US" sz="1600" dirty="0">
              <a:latin typeface="Consolas" pitchFamily="49" charset="0"/>
              <a:cs typeface="Consolas" pitchFamily="49" charset="0"/>
            </a:endParaRPr>
          </a:p>
          <a:p>
            <a:r>
              <a:rPr lang="en-US" sz="1600" dirty="0">
                <a:latin typeface="Consolas" pitchFamily="49" charset="0"/>
                <a:cs typeface="Consolas" pitchFamily="49" charset="0"/>
              </a:rPr>
              <a:t>    //public interface</a:t>
            </a:r>
          </a:p>
          <a:p>
            <a:r>
              <a:rPr lang="en-US" sz="1600" dirty="0">
                <a:latin typeface="Consolas" pitchFamily="49" charset="0"/>
                <a:cs typeface="Consolas" pitchFamily="49" charset="0"/>
              </a:rPr>
              <a:t>    return {</a:t>
            </a:r>
          </a:p>
          <a:p>
            <a:r>
              <a:rPr lang="en-US" sz="1600" dirty="0">
                <a:latin typeface="Consolas" pitchFamily="49" charset="0"/>
                <a:cs typeface="Consolas" pitchFamily="49" charset="0"/>
              </a:rPr>
              <a:t>        </a:t>
            </a:r>
            <a:r>
              <a:rPr lang="en-US" sz="1600" dirty="0" err="1">
                <a:latin typeface="Consolas" pitchFamily="49" charset="0"/>
                <a:cs typeface="Consolas" pitchFamily="49" charset="0"/>
              </a:rPr>
              <a:t>set_name</a:t>
            </a:r>
            <a:r>
              <a:rPr lang="en-US" sz="1600" dirty="0">
                <a:latin typeface="Consolas" pitchFamily="49" charset="0"/>
                <a:cs typeface="Consolas" pitchFamily="49" charset="0"/>
              </a:rPr>
              <a:t>: </a:t>
            </a:r>
            <a:r>
              <a:rPr lang="en-US" sz="1600" dirty="0" err="1">
                <a:latin typeface="Consolas" pitchFamily="49" charset="0"/>
                <a:cs typeface="Consolas" pitchFamily="49" charset="0"/>
              </a:rPr>
              <a:t>setname</a:t>
            </a:r>
            <a:r>
              <a:rPr lang="en-US" sz="1600" dirty="0">
                <a:latin typeface="Consolas" pitchFamily="49" charset="0"/>
                <a:cs typeface="Consolas" pitchFamily="49" charset="0"/>
              </a:rPr>
              <a:t>,</a:t>
            </a:r>
          </a:p>
          <a:p>
            <a:r>
              <a:rPr lang="en-US" sz="1600" dirty="0">
                <a:latin typeface="Consolas" pitchFamily="49" charset="0"/>
                <a:cs typeface="Consolas" pitchFamily="49" charset="0"/>
              </a:rPr>
              <a:t>        </a:t>
            </a:r>
            <a:r>
              <a:rPr lang="en-US" sz="1600" dirty="0" err="1">
                <a:latin typeface="Consolas" pitchFamily="49" charset="0"/>
                <a:cs typeface="Consolas" pitchFamily="49" charset="0"/>
              </a:rPr>
              <a:t>get_name</a:t>
            </a:r>
            <a:r>
              <a:rPr lang="en-US" sz="1600" dirty="0">
                <a:latin typeface="Consolas" pitchFamily="49" charset="0"/>
                <a:cs typeface="Consolas" pitchFamily="49" charset="0"/>
              </a:rPr>
              <a:t>: </a:t>
            </a:r>
            <a:r>
              <a:rPr lang="en-US" sz="1600" dirty="0" err="1">
                <a:latin typeface="Consolas" pitchFamily="49" charset="0"/>
                <a:cs typeface="Consolas" pitchFamily="49" charset="0"/>
              </a:rPr>
              <a:t>getname</a:t>
            </a:r>
            <a:r>
              <a:rPr lang="en-US" sz="1600" dirty="0">
                <a:latin typeface="Consolas" pitchFamily="49" charset="0"/>
                <a:cs typeface="Consolas" pitchFamily="49" charset="0"/>
              </a:rPr>
              <a:t>,</a:t>
            </a:r>
          </a:p>
          <a:p>
            <a:r>
              <a:rPr lang="en-US" sz="1600" dirty="0">
                <a:latin typeface="Consolas" pitchFamily="49" charset="0"/>
                <a:cs typeface="Consolas" pitchFamily="49" charset="0"/>
              </a:rPr>
              <a:t>        speak: talk</a:t>
            </a:r>
          </a:p>
          <a:p>
            <a:r>
              <a:rPr lang="en-US" sz="1600" dirty="0">
                <a:latin typeface="Consolas" pitchFamily="49" charset="0"/>
                <a:cs typeface="Consolas" pitchFamily="49" charset="0"/>
              </a:rPr>
              <a:t>    }</a:t>
            </a:r>
          </a:p>
          <a:p>
            <a:endParaRPr lang="en-US" sz="1600" dirty="0">
              <a:latin typeface="Consolas" pitchFamily="49" charset="0"/>
              <a:cs typeface="Consolas" pitchFamily="49" charset="0"/>
            </a:endParaRPr>
          </a:p>
          <a:p>
            <a:r>
              <a:rPr lang="en-US" sz="1600" dirty="0">
                <a:latin typeface="Consolas" pitchFamily="49" charset="0"/>
                <a:cs typeface="Consolas" pitchFamily="49" charset="0"/>
              </a:rPr>
              <a:t>}();</a:t>
            </a:r>
          </a:p>
        </p:txBody>
      </p:sp>
    </p:spTree>
    <p:extLst>
      <p:ext uri="{BB962C8B-B14F-4D97-AF65-F5344CB8AC3E}">
        <p14:creationId xmlns:p14="http://schemas.microsoft.com/office/powerpoint/2010/main" val="2503357409"/>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Using the Module Pattern in SharePoint apps</a:t>
            </a:r>
            <a:endParaRPr lang="en-US" dirty="0"/>
          </a:p>
        </p:txBody>
      </p:sp>
    </p:spTree>
    <p:extLst>
      <p:ext uri="{BB962C8B-B14F-4D97-AF65-F5344CB8AC3E}">
        <p14:creationId xmlns:p14="http://schemas.microsoft.com/office/powerpoint/2010/main" val="3827967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HTML5</a:t>
            </a:r>
            <a:endParaRPr lang="en-US" dirty="0"/>
          </a:p>
        </p:txBody>
      </p:sp>
    </p:spTree>
    <p:extLst>
      <p:ext uri="{BB962C8B-B14F-4D97-AF65-F5344CB8AC3E}">
        <p14:creationId xmlns:p14="http://schemas.microsoft.com/office/powerpoint/2010/main" val="3382973128"/>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Semantic markup</a:t>
            </a:r>
            <a:endParaRPr lang="en-US" dirty="0"/>
          </a:p>
        </p:txBody>
      </p:sp>
      <p:sp>
        <p:nvSpPr>
          <p:cNvPr id="3" name="Text Placeholder 2"/>
          <p:cNvSpPr>
            <a:spLocks noGrp="1"/>
          </p:cNvSpPr>
          <p:nvPr>
            <p:ph type="body" sz="quarter" idx="10"/>
          </p:nvPr>
        </p:nvSpPr>
        <p:spPr>
          <a:xfrm>
            <a:off x="274638" y="1212850"/>
            <a:ext cx="11887200" cy="5478423"/>
          </a:xfrm>
        </p:spPr>
        <p:txBody>
          <a:bodyPr/>
          <a:lstStyle/>
          <a:p>
            <a:r>
              <a:rPr lang="en-US" dirty="0" smtClean="0"/>
              <a:t>&lt;</a:t>
            </a:r>
            <a:r>
              <a:rPr lang="en-US" dirty="0" err="1" smtClean="0"/>
              <a:t>nav</a:t>
            </a:r>
            <a:r>
              <a:rPr lang="en-US" dirty="0" smtClean="0"/>
              <a:t>&gt;</a:t>
            </a:r>
          </a:p>
          <a:p>
            <a:r>
              <a:rPr lang="en-US" dirty="0" smtClean="0"/>
              <a:t>&lt;article&gt;</a:t>
            </a:r>
          </a:p>
          <a:p>
            <a:r>
              <a:rPr lang="en-US" dirty="0" smtClean="0"/>
              <a:t>    &lt;header&gt;    </a:t>
            </a:r>
          </a:p>
          <a:p>
            <a:r>
              <a:rPr lang="en-US" dirty="0" smtClean="0"/>
              <a:t>    &lt;section&gt;</a:t>
            </a:r>
          </a:p>
          <a:p>
            <a:r>
              <a:rPr lang="en-US" dirty="0" smtClean="0"/>
              <a:t>                                                          &lt;aside&gt;</a:t>
            </a:r>
          </a:p>
          <a:p>
            <a:r>
              <a:rPr lang="en-US" dirty="0" smtClean="0"/>
              <a:t>       &lt;figure&gt;&lt;</a:t>
            </a:r>
            <a:r>
              <a:rPr lang="en-US" dirty="0" err="1" smtClean="0"/>
              <a:t>figcaption</a:t>
            </a:r>
            <a:r>
              <a:rPr lang="en-US" dirty="0" smtClean="0"/>
              <a:t>&gt;</a:t>
            </a:r>
          </a:p>
          <a:p>
            <a:r>
              <a:rPr lang="en-US" dirty="0" smtClean="0"/>
              <a:t>    &lt;</a:t>
            </a:r>
            <a:r>
              <a:rPr lang="en-US" dirty="0"/>
              <a:t>summary&gt;</a:t>
            </a:r>
          </a:p>
          <a:p>
            <a:r>
              <a:rPr lang="en-US" dirty="0" smtClean="0"/>
              <a:t>    &lt;footer&gt;</a:t>
            </a:r>
          </a:p>
        </p:txBody>
      </p:sp>
    </p:spTree>
    <p:extLst>
      <p:ext uri="{BB962C8B-B14F-4D97-AF65-F5344CB8AC3E}">
        <p14:creationId xmlns:p14="http://schemas.microsoft.com/office/powerpoint/2010/main" val="1115013367"/>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Semantic markup</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3237" y="1439862"/>
            <a:ext cx="11321266" cy="4419600"/>
          </a:xfrm>
          <a:prstGeom prst="rect">
            <a:avLst/>
          </a:prstGeom>
          <a:ln>
            <a:solidFill>
              <a:schemeClr val="tx2"/>
            </a:solidFill>
          </a:ln>
        </p:spPr>
      </p:pic>
    </p:spTree>
    <p:extLst>
      <p:ext uri="{BB962C8B-B14F-4D97-AF65-F5344CB8AC3E}">
        <p14:creationId xmlns:p14="http://schemas.microsoft.com/office/powerpoint/2010/main" val="3241461084"/>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 Primer in HTML5 and JavaScript</a:t>
            </a:r>
            <a:br>
              <a:rPr lang="en-US" dirty="0" smtClean="0"/>
            </a:br>
            <a:endParaRPr lang="en-US" dirty="0"/>
          </a:p>
        </p:txBody>
      </p:sp>
      <p:sp>
        <p:nvSpPr>
          <p:cNvPr id="5" name="Text Placeholder 4"/>
          <p:cNvSpPr>
            <a:spLocks noGrp="1"/>
          </p:cNvSpPr>
          <p:nvPr>
            <p:ph type="body" sz="quarter" idx="12"/>
          </p:nvPr>
        </p:nvSpPr>
        <p:spPr>
          <a:xfrm>
            <a:off x="4846637" y="5478462"/>
            <a:ext cx="7315201" cy="1372151"/>
          </a:xfrm>
        </p:spPr>
        <p:txBody>
          <a:bodyPr/>
          <a:lstStyle/>
          <a:p>
            <a:r>
              <a:rPr lang="en-US" dirty="0" smtClean="0"/>
              <a:t>Scot Hillier, Scot Hillier Technical Solutions</a:t>
            </a:r>
          </a:p>
          <a:p>
            <a:r>
              <a:rPr lang="en-US" dirty="0" smtClean="0"/>
              <a:t>scot@scothillier.net</a:t>
            </a:r>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Forms</a:t>
            </a:r>
            <a:endParaRPr lang="en-US" dirty="0"/>
          </a:p>
        </p:txBody>
      </p:sp>
      <p:sp>
        <p:nvSpPr>
          <p:cNvPr id="3" name="Text Placeholder 2"/>
          <p:cNvSpPr>
            <a:spLocks noGrp="1"/>
          </p:cNvSpPr>
          <p:nvPr>
            <p:ph type="body" sz="quarter" idx="10"/>
          </p:nvPr>
        </p:nvSpPr>
        <p:spPr>
          <a:xfrm>
            <a:off x="274638" y="1212850"/>
            <a:ext cx="6248399" cy="2817812"/>
          </a:xfrm>
        </p:spPr>
        <p:txBody>
          <a:bodyPr/>
          <a:lstStyle/>
          <a:p>
            <a:r>
              <a:rPr lang="en-US" dirty="0" smtClean="0"/>
              <a:t>Types</a:t>
            </a:r>
          </a:p>
          <a:p>
            <a:pPr lvl="1"/>
            <a:r>
              <a:rPr lang="en-US" dirty="0" smtClean="0"/>
              <a:t>Color, Date, Date Time, Email, Month, Number, Range, Search, Telephone, Time , URL, Week</a:t>
            </a:r>
          </a:p>
          <a:p>
            <a:r>
              <a:rPr lang="en-US" dirty="0" smtClean="0"/>
              <a:t>Attributes</a:t>
            </a:r>
          </a:p>
          <a:p>
            <a:pPr lvl="1"/>
            <a:r>
              <a:rPr lang="en-US" dirty="0" smtClean="0"/>
              <a:t>Autocomplete, Autofocus, List, Max, Min, Step, Multiple, Pattern, Placeholder, Required</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8237" y="1287462"/>
            <a:ext cx="5497506"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3010976"/>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HTML5 Forms in SharePoint apps</a:t>
            </a:r>
            <a:endParaRPr lang="en-US" dirty="0"/>
          </a:p>
        </p:txBody>
      </p:sp>
    </p:spTree>
    <p:extLst>
      <p:ext uri="{BB962C8B-B14F-4D97-AF65-F5344CB8AC3E}">
        <p14:creationId xmlns:p14="http://schemas.microsoft.com/office/powerpoint/2010/main" val="4012763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Multimedia and Graphics</a:t>
            </a:r>
            <a:endParaRPr lang="en-US" dirty="0"/>
          </a:p>
        </p:txBody>
      </p:sp>
      <p:sp>
        <p:nvSpPr>
          <p:cNvPr id="3" name="Text Placeholder 2"/>
          <p:cNvSpPr>
            <a:spLocks noGrp="1"/>
          </p:cNvSpPr>
          <p:nvPr>
            <p:ph type="body" sz="quarter" idx="10"/>
          </p:nvPr>
        </p:nvSpPr>
        <p:spPr>
          <a:xfrm>
            <a:off x="274638" y="1212850"/>
            <a:ext cx="11887200" cy="4801314"/>
          </a:xfrm>
        </p:spPr>
        <p:txBody>
          <a:bodyPr/>
          <a:lstStyle/>
          <a:p>
            <a:r>
              <a:rPr lang="en-US" dirty="0" smtClean="0"/>
              <a:t>Multimedia</a:t>
            </a:r>
          </a:p>
          <a:p>
            <a:pPr lvl="1"/>
            <a:r>
              <a:rPr lang="en-US" dirty="0" smtClean="0"/>
              <a:t>Audio</a:t>
            </a:r>
          </a:p>
          <a:p>
            <a:pPr lvl="1"/>
            <a:r>
              <a:rPr lang="en-US" dirty="0" smtClean="0"/>
              <a:t>Video</a:t>
            </a:r>
          </a:p>
          <a:p>
            <a:endParaRPr lang="en-US" dirty="0" smtClean="0"/>
          </a:p>
          <a:p>
            <a:endParaRPr lang="en-US" dirty="0"/>
          </a:p>
          <a:p>
            <a:endParaRPr lang="en-US" dirty="0" smtClean="0"/>
          </a:p>
          <a:p>
            <a:r>
              <a:rPr lang="en-US" dirty="0" smtClean="0"/>
              <a:t>Graphics</a:t>
            </a:r>
          </a:p>
          <a:p>
            <a:pPr lvl="1"/>
            <a:r>
              <a:rPr lang="en-US" dirty="0" smtClean="0"/>
              <a:t>Canvas</a:t>
            </a:r>
          </a:p>
          <a:p>
            <a:pPr lvl="1"/>
            <a:r>
              <a:rPr lang="en-US" dirty="0" smtClean="0"/>
              <a:t>Scalable Vector Graphics</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3837" y="1439862"/>
            <a:ext cx="304800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0225" y="4183062"/>
            <a:ext cx="2055223"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3113087"/>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Multimedia and Graphics</a:t>
            </a:r>
            <a:endParaRPr lang="en-US" dirty="0"/>
          </a:p>
        </p:txBody>
      </p:sp>
    </p:spTree>
    <p:extLst>
      <p:ext uri="{BB962C8B-B14F-4D97-AF65-F5344CB8AC3E}">
        <p14:creationId xmlns:p14="http://schemas.microsoft.com/office/powerpoint/2010/main" val="4012763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and Functionality</a:t>
            </a:r>
            <a:endParaRPr lang="en-US" dirty="0"/>
          </a:p>
        </p:txBody>
      </p:sp>
      <p:sp>
        <p:nvSpPr>
          <p:cNvPr id="3" name="Text Placeholder 2"/>
          <p:cNvSpPr>
            <a:spLocks noGrp="1"/>
          </p:cNvSpPr>
          <p:nvPr>
            <p:ph type="body" sz="quarter" idx="10"/>
          </p:nvPr>
        </p:nvSpPr>
        <p:spPr>
          <a:xfrm>
            <a:off x="274638" y="1212850"/>
            <a:ext cx="11887200" cy="4801314"/>
          </a:xfrm>
        </p:spPr>
        <p:txBody>
          <a:bodyPr/>
          <a:lstStyle/>
          <a:p>
            <a:r>
              <a:rPr lang="en-US" dirty="0" smtClean="0"/>
              <a:t>Data</a:t>
            </a:r>
          </a:p>
          <a:p>
            <a:pPr lvl="1"/>
            <a:r>
              <a:rPr lang="en-US" dirty="0" smtClean="0"/>
              <a:t>Application Cache</a:t>
            </a:r>
          </a:p>
          <a:p>
            <a:pPr lvl="1"/>
            <a:r>
              <a:rPr lang="en-US" dirty="0" smtClean="0"/>
              <a:t>Indexed DB</a:t>
            </a:r>
          </a:p>
          <a:p>
            <a:pPr lvl="1"/>
            <a:r>
              <a:rPr lang="en-US" dirty="0" smtClean="0"/>
              <a:t>Local Storage</a:t>
            </a:r>
          </a:p>
          <a:p>
            <a:pPr lvl="1"/>
            <a:r>
              <a:rPr lang="en-US" dirty="0" smtClean="0"/>
              <a:t>Session Storage</a:t>
            </a:r>
          </a:p>
          <a:p>
            <a:r>
              <a:rPr lang="en-US" dirty="0" smtClean="0"/>
              <a:t>Functionality</a:t>
            </a:r>
          </a:p>
          <a:p>
            <a:pPr lvl="1"/>
            <a:r>
              <a:rPr lang="en-US" dirty="0" smtClean="0"/>
              <a:t>Drag and Drop</a:t>
            </a:r>
          </a:p>
          <a:p>
            <a:pPr lvl="1"/>
            <a:r>
              <a:rPr lang="en-US" dirty="0" err="1" smtClean="0"/>
              <a:t>Geolocation</a:t>
            </a:r>
            <a:endParaRPr lang="en-US" dirty="0" smtClean="0"/>
          </a:p>
          <a:p>
            <a:pPr lvl="1"/>
            <a:r>
              <a:rPr lang="en-US" dirty="0" smtClean="0"/>
              <a:t>History</a:t>
            </a:r>
          </a:p>
          <a:p>
            <a:pPr lvl="1"/>
            <a:r>
              <a:rPr lang="en-US" dirty="0" smtClean="0"/>
              <a:t>Web Workers</a:t>
            </a:r>
          </a:p>
          <a:p>
            <a:pPr lvl="1"/>
            <a:r>
              <a:rPr lang="en-US" dirty="0" smtClean="0"/>
              <a:t>Post Message</a:t>
            </a:r>
          </a:p>
          <a:p>
            <a:pPr lvl="1"/>
            <a:r>
              <a:rPr lang="en-US" dirty="0" smtClean="0"/>
              <a:t>Web Sockets</a:t>
            </a:r>
            <a:endParaRPr lang="en-US" dirty="0"/>
          </a:p>
        </p:txBody>
      </p:sp>
    </p:spTree>
    <p:extLst>
      <p:ext uri="{BB962C8B-B14F-4D97-AF65-F5344CB8AC3E}">
        <p14:creationId xmlns:p14="http://schemas.microsoft.com/office/powerpoint/2010/main" val="498555480"/>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Data and Functionality</a:t>
            </a:r>
            <a:endParaRPr lang="en-US" dirty="0"/>
          </a:p>
        </p:txBody>
      </p:sp>
    </p:spTree>
    <p:extLst>
      <p:ext uri="{BB962C8B-B14F-4D97-AF65-F5344CB8AC3E}">
        <p14:creationId xmlns:p14="http://schemas.microsoft.com/office/powerpoint/2010/main" val="4012763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CSS3</a:t>
            </a:r>
            <a:endParaRPr lang="en-US" dirty="0"/>
          </a:p>
        </p:txBody>
      </p:sp>
    </p:spTree>
    <p:extLst>
      <p:ext uri="{BB962C8B-B14F-4D97-AF65-F5344CB8AC3E}">
        <p14:creationId xmlns:p14="http://schemas.microsoft.com/office/powerpoint/2010/main" val="1940085255"/>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Backgrounds and Borders</a:t>
            </a:r>
            <a:endParaRPr lang="en-US" dirty="0"/>
          </a:p>
        </p:txBody>
      </p:sp>
      <p:sp>
        <p:nvSpPr>
          <p:cNvPr id="3" name="Text Placeholder 2"/>
          <p:cNvSpPr>
            <a:spLocks noGrp="1"/>
          </p:cNvSpPr>
          <p:nvPr>
            <p:ph type="body" sz="quarter" idx="10"/>
          </p:nvPr>
        </p:nvSpPr>
        <p:spPr>
          <a:xfrm>
            <a:off x="274638" y="1212850"/>
            <a:ext cx="11887200" cy="4801314"/>
          </a:xfrm>
        </p:spPr>
        <p:txBody>
          <a:bodyPr/>
          <a:lstStyle/>
          <a:p>
            <a:r>
              <a:rPr lang="en-US" dirty="0" smtClean="0"/>
              <a:t>Backgrounds</a:t>
            </a:r>
          </a:p>
          <a:p>
            <a:pPr lvl="1"/>
            <a:r>
              <a:rPr lang="en-US" dirty="0" smtClean="0"/>
              <a:t>Background size</a:t>
            </a:r>
          </a:p>
          <a:p>
            <a:pPr lvl="1"/>
            <a:r>
              <a:rPr lang="en-US" dirty="0" smtClean="0"/>
              <a:t>Multiple backgrounds</a:t>
            </a:r>
          </a:p>
          <a:p>
            <a:endParaRPr lang="en-US" dirty="0" smtClean="0"/>
          </a:p>
          <a:p>
            <a:endParaRPr lang="en-US" dirty="0"/>
          </a:p>
          <a:p>
            <a:r>
              <a:rPr lang="en-US" dirty="0" smtClean="0"/>
              <a:t>Borders</a:t>
            </a:r>
          </a:p>
          <a:p>
            <a:pPr lvl="1"/>
            <a:r>
              <a:rPr lang="en-US" dirty="0" smtClean="0"/>
              <a:t>Border image</a:t>
            </a:r>
          </a:p>
          <a:p>
            <a:pPr lvl="1"/>
            <a:r>
              <a:rPr lang="en-US" dirty="0" smtClean="0"/>
              <a:t>Border radius</a:t>
            </a:r>
          </a:p>
          <a:p>
            <a:pPr lvl="1"/>
            <a:r>
              <a:rPr lang="en-US" dirty="0" smtClean="0"/>
              <a:t>Box shadow</a:t>
            </a:r>
          </a:p>
          <a:p>
            <a:pPr lvl="1"/>
            <a:r>
              <a:rPr lang="en-US" dirty="0" smtClean="0"/>
              <a:t>Text Shadow</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9037" y="1287462"/>
            <a:ext cx="3733800" cy="2452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9037" y="4106862"/>
            <a:ext cx="4120444"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2801423"/>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Graphics</a:t>
            </a:r>
            <a:endParaRPr lang="en-US" dirty="0"/>
          </a:p>
        </p:txBody>
      </p:sp>
      <p:sp>
        <p:nvSpPr>
          <p:cNvPr id="3" name="Text Placeholder 2"/>
          <p:cNvSpPr>
            <a:spLocks noGrp="1"/>
          </p:cNvSpPr>
          <p:nvPr>
            <p:ph type="body" sz="quarter" idx="10"/>
          </p:nvPr>
        </p:nvSpPr>
        <p:spPr>
          <a:xfrm>
            <a:off x="274638" y="1212850"/>
            <a:ext cx="11887200" cy="3447098"/>
          </a:xfrm>
        </p:spPr>
        <p:txBody>
          <a:bodyPr/>
          <a:lstStyle/>
          <a:p>
            <a:r>
              <a:rPr lang="en-US" dirty="0" smtClean="0"/>
              <a:t>Animations</a:t>
            </a:r>
          </a:p>
          <a:p>
            <a:r>
              <a:rPr lang="en-US" dirty="0" smtClean="0"/>
              <a:t>Gradients</a:t>
            </a:r>
          </a:p>
          <a:p>
            <a:r>
              <a:rPr lang="en-US" dirty="0" smtClean="0"/>
              <a:t>Reflections</a:t>
            </a:r>
          </a:p>
          <a:p>
            <a:r>
              <a:rPr lang="en-US" dirty="0" smtClean="0"/>
              <a:t>Transforms</a:t>
            </a:r>
          </a:p>
          <a:p>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1837" y="1058862"/>
            <a:ext cx="1752600" cy="5274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2596261"/>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CSS3</a:t>
            </a:r>
            <a:endParaRPr lang="en-US" dirty="0"/>
          </a:p>
        </p:txBody>
      </p:sp>
    </p:spTree>
    <p:extLst>
      <p:ext uri="{BB962C8B-B14F-4D97-AF65-F5344CB8AC3E}">
        <p14:creationId xmlns:p14="http://schemas.microsoft.com/office/powerpoint/2010/main" val="4208873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Code</a:t>
            </a:r>
            <a:endParaRPr lang="en-US" dirty="0"/>
          </a:p>
        </p:txBody>
      </p:sp>
      <p:sp>
        <p:nvSpPr>
          <p:cNvPr id="3" name="Text Placeholder 2"/>
          <p:cNvSpPr>
            <a:spLocks noGrp="1"/>
          </p:cNvSpPr>
          <p:nvPr>
            <p:ph type="body" sz="quarter" idx="10"/>
          </p:nvPr>
        </p:nvSpPr>
        <p:spPr>
          <a:xfrm>
            <a:off x="274638" y="1212850"/>
            <a:ext cx="11887200" cy="738664"/>
          </a:xfrm>
        </p:spPr>
        <p:txBody>
          <a:bodyPr/>
          <a:lstStyle/>
          <a:p>
            <a:r>
              <a:rPr lang="en-US" dirty="0" smtClean="0"/>
              <a:t>http://hillier.codeplex.com</a:t>
            </a:r>
            <a:endParaRPr lang="en-US" dirty="0"/>
          </a:p>
        </p:txBody>
      </p:sp>
    </p:spTree>
    <p:extLst>
      <p:ext uri="{BB962C8B-B14F-4D97-AF65-F5344CB8AC3E}">
        <p14:creationId xmlns:p14="http://schemas.microsoft.com/office/powerpoint/2010/main" val="3306076931"/>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Text Placeholder 2"/>
          <p:cNvSpPr>
            <a:spLocks noGrp="1"/>
          </p:cNvSpPr>
          <p:nvPr>
            <p:ph type="body" sz="quarter" idx="10"/>
          </p:nvPr>
        </p:nvSpPr>
        <p:spPr>
          <a:xfrm>
            <a:off x="274638" y="1212850"/>
            <a:ext cx="11887200" cy="3108543"/>
          </a:xfrm>
        </p:spPr>
        <p:txBody>
          <a:bodyPr/>
          <a:lstStyle/>
          <a:p>
            <a:r>
              <a:rPr lang="en-US" dirty="0" smtClean="0"/>
              <a:t>JavaScript for SharePoint developers</a:t>
            </a:r>
          </a:p>
          <a:p>
            <a:pPr lvl="1"/>
            <a:r>
              <a:rPr lang="en-US" dirty="0" smtClean="0"/>
              <a:t>Namespaces, functions, libraries, and patterns</a:t>
            </a:r>
          </a:p>
          <a:p>
            <a:r>
              <a:rPr lang="en-US" dirty="0" smtClean="0"/>
              <a:t>HTML5 for SharePoint developers</a:t>
            </a:r>
          </a:p>
          <a:p>
            <a:pPr lvl="1"/>
            <a:r>
              <a:rPr lang="en-US" dirty="0" smtClean="0"/>
              <a:t>Layouts, forms, graphics, multimedia, data, behaviors</a:t>
            </a:r>
          </a:p>
          <a:p>
            <a:r>
              <a:rPr lang="en-US" dirty="0" smtClean="0"/>
              <a:t>CSS3 for SharePoint developers</a:t>
            </a:r>
          </a:p>
          <a:p>
            <a:pPr lvl="1"/>
            <a:r>
              <a:rPr lang="en-US" dirty="0" smtClean="0"/>
              <a:t>Layouts, backgrounds, borders, text, graphics</a:t>
            </a:r>
            <a:endParaRPr lang="en-US" dirty="0"/>
          </a:p>
        </p:txBody>
      </p:sp>
    </p:spTree>
    <p:extLst>
      <p:ext uri="{BB962C8B-B14F-4D97-AF65-F5344CB8AC3E}">
        <p14:creationId xmlns:p14="http://schemas.microsoft.com/office/powerpoint/2010/main" val="379701563"/>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274638" y="1212850"/>
            <a:ext cx="11887200" cy="3108543"/>
          </a:xfrm>
        </p:spPr>
        <p:txBody>
          <a:bodyPr/>
          <a:lstStyle/>
          <a:p>
            <a:r>
              <a:rPr lang="en-US" dirty="0" smtClean="0"/>
              <a:t>JavaScript for SharePoint developers</a:t>
            </a:r>
          </a:p>
          <a:p>
            <a:pPr lvl="1"/>
            <a:r>
              <a:rPr lang="en-US" dirty="0" smtClean="0"/>
              <a:t>Namespaces, functions, libraries, and patterns</a:t>
            </a:r>
          </a:p>
          <a:p>
            <a:r>
              <a:rPr lang="en-US" dirty="0" smtClean="0"/>
              <a:t>HTML5 for SharePoint developers</a:t>
            </a:r>
          </a:p>
          <a:p>
            <a:pPr lvl="1"/>
            <a:r>
              <a:rPr lang="en-US" dirty="0" smtClean="0"/>
              <a:t>Layouts, forms, graphics, multimedia, data, behaviors</a:t>
            </a:r>
          </a:p>
          <a:p>
            <a:r>
              <a:rPr lang="en-US" dirty="0" smtClean="0"/>
              <a:t>CSS3 for SharePoint developers</a:t>
            </a:r>
          </a:p>
          <a:p>
            <a:pPr lvl="1"/>
            <a:r>
              <a:rPr lang="en-US" dirty="0" smtClean="0"/>
              <a:t>Layouts, backgrounds, borders, text, graphics</a:t>
            </a:r>
            <a:endParaRPr lang="en-US" dirty="0"/>
          </a:p>
        </p:txBody>
      </p:sp>
    </p:spTree>
    <p:extLst>
      <p:ext uri="{BB962C8B-B14F-4D97-AF65-F5344CB8AC3E}">
        <p14:creationId xmlns:p14="http://schemas.microsoft.com/office/powerpoint/2010/main" val="3898674572"/>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JavaScript</a:t>
            </a:r>
            <a:endParaRPr lang="en-US" dirty="0"/>
          </a:p>
        </p:txBody>
      </p:sp>
    </p:spTree>
    <p:extLst>
      <p:ext uri="{BB962C8B-B14F-4D97-AF65-F5344CB8AC3E}">
        <p14:creationId xmlns:p14="http://schemas.microsoft.com/office/powerpoint/2010/main" val="2725551709"/>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JavaScript basics</a:t>
            </a:r>
            <a:endParaRPr lang="en-US" dirty="0"/>
          </a:p>
        </p:txBody>
      </p:sp>
      <p:sp>
        <p:nvSpPr>
          <p:cNvPr id="3" name="Text Placeholder 2"/>
          <p:cNvSpPr>
            <a:spLocks noGrp="1"/>
          </p:cNvSpPr>
          <p:nvPr>
            <p:ph type="body" sz="quarter" idx="10"/>
          </p:nvPr>
        </p:nvSpPr>
        <p:spPr>
          <a:xfrm>
            <a:off x="274638" y="1212850"/>
            <a:ext cx="11887200" cy="5139869"/>
          </a:xfrm>
        </p:spPr>
        <p:txBody>
          <a:bodyPr/>
          <a:lstStyle/>
          <a:p>
            <a:r>
              <a:rPr lang="en-US" dirty="0" smtClean="0"/>
              <a:t>JavaScript </a:t>
            </a:r>
            <a:r>
              <a:rPr lang="en-US" dirty="0"/>
              <a:t>is very relaxed about parameter </a:t>
            </a:r>
            <a:r>
              <a:rPr lang="en-US" dirty="0" smtClean="0"/>
              <a:t>passing</a:t>
            </a:r>
          </a:p>
          <a:p>
            <a:pPr lvl="1"/>
            <a:r>
              <a:rPr lang="en-US" sz="1600" dirty="0">
                <a:latin typeface="Consolas" pitchFamily="49" charset="0"/>
                <a:cs typeface="Consolas" pitchFamily="49" charset="0"/>
              </a:rPr>
              <a:t>a</a:t>
            </a:r>
            <a:r>
              <a:rPr lang="en-US" sz="1600" dirty="0" smtClean="0">
                <a:latin typeface="Consolas" pitchFamily="49" charset="0"/>
                <a:cs typeface="Consolas" pitchFamily="49" charset="0"/>
              </a:rPr>
              <a:t>rguments[]</a:t>
            </a:r>
            <a:r>
              <a:rPr lang="en-US" dirty="0" smtClean="0"/>
              <a:t> contains the passed parameters</a:t>
            </a:r>
            <a:endParaRPr lang="en-US" dirty="0"/>
          </a:p>
          <a:p>
            <a:r>
              <a:rPr lang="en-US" dirty="0"/>
              <a:t>JavaScript </a:t>
            </a:r>
            <a:r>
              <a:rPr lang="en-US" dirty="0" smtClean="0"/>
              <a:t>is object based</a:t>
            </a:r>
          </a:p>
          <a:p>
            <a:pPr lvl="1"/>
            <a:r>
              <a:rPr lang="en-US" dirty="0" smtClean="0"/>
              <a:t>An object is a collection of name/value pairs linking to a prototype</a:t>
            </a:r>
            <a:endParaRPr lang="en-US" dirty="0"/>
          </a:p>
          <a:p>
            <a:r>
              <a:rPr lang="en-US" dirty="0" smtClean="0"/>
              <a:t>JavaScript functions are objects, too</a:t>
            </a:r>
          </a:p>
          <a:p>
            <a:r>
              <a:rPr lang="en-US" dirty="0" smtClean="0"/>
              <a:t>JavaScript </a:t>
            </a:r>
            <a:r>
              <a:rPr lang="en-US" dirty="0"/>
              <a:t>is case sensitive</a:t>
            </a:r>
          </a:p>
          <a:p>
            <a:r>
              <a:rPr lang="en-US" dirty="0"/>
              <a:t>Semicolons are optional but often </a:t>
            </a:r>
            <a:r>
              <a:rPr lang="en-US" dirty="0" smtClean="0"/>
              <a:t>used</a:t>
            </a:r>
          </a:p>
          <a:p>
            <a:pPr lvl="1"/>
            <a:r>
              <a:rPr lang="en-US" dirty="0" smtClean="0"/>
              <a:t>And you should always use them</a:t>
            </a:r>
            <a:endParaRPr lang="en-US" dirty="0"/>
          </a:p>
          <a:p>
            <a:r>
              <a:rPr lang="en-US" dirty="0"/>
              <a:t>Variables created using </a:t>
            </a:r>
            <a:r>
              <a:rPr lang="en-US" dirty="0" err="1">
                <a:latin typeface="Consolas" pitchFamily="49" charset="0"/>
                <a:cs typeface="Consolas" pitchFamily="49" charset="0"/>
              </a:rPr>
              <a:t>var</a:t>
            </a:r>
            <a:r>
              <a:rPr lang="en-US" dirty="0"/>
              <a:t> </a:t>
            </a:r>
            <a:r>
              <a:rPr lang="en-US" dirty="0" smtClean="0"/>
              <a:t>keyword</a:t>
            </a:r>
            <a:endParaRPr lang="en-US" dirty="0"/>
          </a:p>
        </p:txBody>
      </p:sp>
    </p:spTree>
    <p:extLst>
      <p:ext uri="{BB962C8B-B14F-4D97-AF65-F5344CB8AC3E}">
        <p14:creationId xmlns:p14="http://schemas.microsoft.com/office/powerpoint/2010/main" val="3683451818"/>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Global Namespace</a:t>
            </a:r>
            <a:endParaRPr lang="en-US" dirty="0"/>
          </a:p>
        </p:txBody>
      </p:sp>
      <p:sp>
        <p:nvSpPr>
          <p:cNvPr id="3" name="Text Placeholder 2"/>
          <p:cNvSpPr>
            <a:spLocks noGrp="1"/>
          </p:cNvSpPr>
          <p:nvPr>
            <p:ph type="body" sz="quarter" idx="10"/>
          </p:nvPr>
        </p:nvSpPr>
        <p:spPr>
          <a:xfrm>
            <a:off x="274638" y="1212850"/>
            <a:ext cx="11887200" cy="4555093"/>
          </a:xfrm>
        </p:spPr>
        <p:txBody>
          <a:bodyPr/>
          <a:lstStyle/>
          <a:p>
            <a:r>
              <a:rPr lang="en-US" dirty="0" smtClean="0"/>
              <a:t>The window object in browsers</a:t>
            </a:r>
          </a:p>
          <a:p>
            <a:r>
              <a:rPr lang="en-US" dirty="0" smtClean="0"/>
              <a:t>Variables defined outside a function are in the global namespace</a:t>
            </a:r>
          </a:p>
          <a:p>
            <a:r>
              <a:rPr lang="en-US" dirty="0" smtClean="0"/>
              <a:t>Variables defined without the </a:t>
            </a:r>
            <a:r>
              <a:rPr lang="en-US" dirty="0" err="1" smtClean="0"/>
              <a:t>var</a:t>
            </a:r>
            <a:r>
              <a:rPr lang="en-US" dirty="0" smtClean="0"/>
              <a:t> keyword are in the global namespace</a:t>
            </a:r>
          </a:p>
          <a:p>
            <a:r>
              <a:rPr lang="en-US" dirty="0" smtClean="0"/>
              <a:t>Always use strict mode</a:t>
            </a:r>
          </a:p>
          <a:p>
            <a:r>
              <a:rPr lang="en-US" dirty="0" smtClean="0"/>
              <a:t>Always create your own namespaces</a:t>
            </a:r>
            <a:endParaRPr lang="en-US" dirty="0"/>
          </a:p>
        </p:txBody>
      </p:sp>
    </p:spTree>
    <p:extLst>
      <p:ext uri="{BB962C8B-B14F-4D97-AF65-F5344CB8AC3E}">
        <p14:creationId xmlns:p14="http://schemas.microsoft.com/office/powerpoint/2010/main" val="112354369"/>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 namespaces</a:t>
            </a:r>
            <a:endParaRPr lang="en-US" dirty="0"/>
          </a:p>
        </p:txBody>
      </p:sp>
      <p:sp>
        <p:nvSpPr>
          <p:cNvPr id="3" name="Text Placeholder 2"/>
          <p:cNvSpPr>
            <a:spLocks noGrp="1"/>
          </p:cNvSpPr>
          <p:nvPr>
            <p:ph type="body" sz="quarter" idx="10"/>
          </p:nvPr>
        </p:nvSpPr>
        <p:spPr>
          <a:xfrm>
            <a:off x="274638" y="1221157"/>
            <a:ext cx="11887199" cy="3170099"/>
          </a:xfrm>
        </p:spPr>
        <p:txBody>
          <a:bodyPr/>
          <a:lstStyle/>
          <a:p>
            <a:r>
              <a:rPr lang="en-US" sz="2000" dirty="0" err="1">
                <a:latin typeface="Consolas" pitchFamily="49" charset="0"/>
                <a:cs typeface="Consolas" pitchFamily="49" charset="0"/>
              </a:rPr>
              <a:t>window.Wingtip</a:t>
            </a:r>
            <a:r>
              <a:rPr lang="en-US" sz="2000" dirty="0">
                <a:latin typeface="Consolas" pitchFamily="49" charset="0"/>
                <a:cs typeface="Consolas" pitchFamily="49" charset="0"/>
              </a:rPr>
              <a:t> = </a:t>
            </a:r>
            <a:r>
              <a:rPr lang="en-US" sz="2000" dirty="0" err="1">
                <a:latin typeface="Consolas" pitchFamily="49" charset="0"/>
                <a:cs typeface="Consolas" pitchFamily="49" charset="0"/>
              </a:rPr>
              <a:t>window.Wingtip</a:t>
            </a:r>
            <a:r>
              <a:rPr lang="en-US" sz="2000" dirty="0">
                <a:latin typeface="Consolas" pitchFamily="49" charset="0"/>
                <a:cs typeface="Consolas" pitchFamily="49" charset="0"/>
              </a:rPr>
              <a:t> || {};</a:t>
            </a:r>
          </a:p>
          <a:p>
            <a:r>
              <a:rPr lang="en-US" sz="2000" dirty="0" err="1">
                <a:latin typeface="Consolas" pitchFamily="49" charset="0"/>
                <a:cs typeface="Consolas" pitchFamily="49" charset="0"/>
              </a:rPr>
              <a:t>window.Wingtip.Singleton</a:t>
            </a:r>
            <a:r>
              <a:rPr lang="en-US" sz="2000" dirty="0">
                <a:latin typeface="Consolas" pitchFamily="49" charset="0"/>
                <a:cs typeface="Consolas" pitchFamily="49" charset="0"/>
              </a:rPr>
              <a:t> = </a:t>
            </a:r>
            <a:r>
              <a:rPr lang="en-US" sz="2000" dirty="0" err="1">
                <a:latin typeface="Consolas" pitchFamily="49" charset="0"/>
                <a:cs typeface="Consolas" pitchFamily="49" charset="0"/>
              </a:rPr>
              <a:t>window.Wingtip.Singleton</a:t>
            </a:r>
            <a:r>
              <a:rPr lang="en-US" sz="2000" dirty="0">
                <a:latin typeface="Consolas" pitchFamily="49" charset="0"/>
                <a:cs typeface="Consolas" pitchFamily="49" charset="0"/>
              </a:rPr>
              <a:t> || {};</a:t>
            </a:r>
          </a:p>
          <a:p>
            <a:endParaRPr lang="en-US" sz="2000" dirty="0">
              <a:latin typeface="Consolas" pitchFamily="49" charset="0"/>
              <a:cs typeface="Consolas" pitchFamily="49" charset="0"/>
            </a:endParaRPr>
          </a:p>
          <a:p>
            <a:r>
              <a:rPr lang="en-US" sz="2000" dirty="0" err="1">
                <a:latin typeface="Consolas" pitchFamily="49" charset="0"/>
                <a:cs typeface="Consolas" pitchFamily="49" charset="0"/>
              </a:rPr>
              <a:t>Wingtip.Singleton.Customer</a:t>
            </a:r>
            <a:r>
              <a:rPr lang="en-US" sz="2000" dirty="0">
                <a:latin typeface="Consolas" pitchFamily="49" charset="0"/>
                <a:cs typeface="Consolas" pitchFamily="49" charset="0"/>
              </a:rPr>
              <a:t> = {</a:t>
            </a:r>
          </a:p>
          <a:p>
            <a:r>
              <a:rPr lang="en-US" sz="2000" dirty="0">
                <a:latin typeface="Consolas" pitchFamily="49" charset="0"/>
                <a:cs typeface="Consolas" pitchFamily="49" charset="0"/>
              </a:rPr>
              <a:t>    name: "Brian Cox",</a:t>
            </a:r>
          </a:p>
          <a:p>
            <a:r>
              <a:rPr lang="en-US" sz="2000" dirty="0">
                <a:latin typeface="Consolas" pitchFamily="49" charset="0"/>
                <a:cs typeface="Consolas" pitchFamily="49" charset="0"/>
              </a:rPr>
              <a:t>    speak: </a:t>
            </a:r>
            <a:r>
              <a:rPr lang="en-US" sz="2000" dirty="0">
                <a:solidFill>
                  <a:schemeClr val="bg2">
                    <a:lumMod val="75000"/>
                    <a:lumOff val="25000"/>
                  </a:schemeClr>
                </a:solidFill>
                <a:latin typeface="Consolas" pitchFamily="49" charset="0"/>
                <a:cs typeface="Consolas" pitchFamily="49" charset="0"/>
              </a:rPr>
              <a:t>function </a:t>
            </a:r>
            <a:r>
              <a:rPr lang="en-US" sz="2000" dirty="0">
                <a:latin typeface="Consolas" pitchFamily="49" charset="0"/>
                <a:cs typeface="Consolas" pitchFamily="49" charset="0"/>
              </a:rPr>
              <a:t>() { alert</a:t>
            </a:r>
            <a:r>
              <a:rPr lang="en-US" sz="2000" dirty="0">
                <a:solidFill>
                  <a:srgbClr val="C00000"/>
                </a:solidFill>
                <a:latin typeface="Consolas" pitchFamily="49" charset="0"/>
                <a:cs typeface="Consolas" pitchFamily="49" charset="0"/>
              </a:rPr>
              <a:t>("My name is "</a:t>
            </a:r>
            <a:r>
              <a:rPr lang="en-US" sz="2000" dirty="0">
                <a:latin typeface="Consolas" pitchFamily="49" charset="0"/>
                <a:cs typeface="Consolas" pitchFamily="49" charset="0"/>
              </a:rPr>
              <a:t> + this.name); }</a:t>
            </a:r>
          </a:p>
          <a:p>
            <a:r>
              <a:rPr lang="en-US" sz="2000" dirty="0">
                <a:latin typeface="Consolas" pitchFamily="49" charset="0"/>
                <a:cs typeface="Consolas" pitchFamily="49" charset="0"/>
              </a:rPr>
              <a:t>}</a:t>
            </a:r>
          </a:p>
          <a:p>
            <a:endParaRPr lang="en-US" sz="2000" dirty="0">
              <a:latin typeface="Consolas" pitchFamily="49" charset="0"/>
              <a:cs typeface="Consolas" pitchFamily="49" charset="0"/>
            </a:endParaRPr>
          </a:p>
          <a:p>
            <a:r>
              <a:rPr lang="en-US" sz="2000" dirty="0" err="1">
                <a:latin typeface="Consolas" pitchFamily="49" charset="0"/>
                <a:cs typeface="Consolas" pitchFamily="49" charset="0"/>
              </a:rPr>
              <a:t>Wingtip.Singleton.Customer.speak</a:t>
            </a:r>
            <a:r>
              <a:rPr lang="en-US" sz="2000" dirty="0">
                <a:latin typeface="Consolas" pitchFamily="49" charset="0"/>
                <a:cs typeface="Consolas" pitchFamily="49" charset="0"/>
              </a:rPr>
              <a:t>();</a:t>
            </a:r>
          </a:p>
        </p:txBody>
      </p:sp>
    </p:spTree>
    <p:extLst>
      <p:ext uri="{BB962C8B-B14F-4D97-AF65-F5344CB8AC3E}">
        <p14:creationId xmlns:p14="http://schemas.microsoft.com/office/powerpoint/2010/main" val="662279994"/>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Functions</a:t>
            </a:r>
            <a:endParaRPr lang="en-US" dirty="0"/>
          </a:p>
        </p:txBody>
      </p:sp>
      <p:sp>
        <p:nvSpPr>
          <p:cNvPr id="3" name="Text Placeholder 2"/>
          <p:cNvSpPr>
            <a:spLocks noGrp="1"/>
          </p:cNvSpPr>
          <p:nvPr>
            <p:ph type="body" sz="quarter" idx="10"/>
          </p:nvPr>
        </p:nvSpPr>
        <p:spPr>
          <a:xfrm>
            <a:off x="274638" y="1212850"/>
            <a:ext cx="11887200" cy="5355312"/>
          </a:xfrm>
        </p:spPr>
        <p:txBody>
          <a:bodyPr/>
          <a:lstStyle/>
          <a:p>
            <a:r>
              <a:rPr lang="en-US" dirty="0" smtClean="0"/>
              <a:t>Functions are objects</a:t>
            </a:r>
          </a:p>
          <a:p>
            <a:r>
              <a:rPr lang="en-US" dirty="0" smtClean="0"/>
              <a:t>Functions can be stored in variables, objects, and arrays</a:t>
            </a:r>
          </a:p>
          <a:p>
            <a:r>
              <a:rPr lang="en-US" dirty="0" smtClean="0"/>
              <a:t>Functions can be invoked directly</a:t>
            </a:r>
          </a:p>
          <a:p>
            <a:r>
              <a:rPr lang="en-US" dirty="0" smtClean="0"/>
              <a:t>Functions can be invoked in 4 ways</a:t>
            </a:r>
          </a:p>
          <a:p>
            <a:pPr lvl="1"/>
            <a:r>
              <a:rPr lang="en-US" dirty="0" smtClean="0"/>
              <a:t>Function pattern</a:t>
            </a:r>
          </a:p>
          <a:p>
            <a:pPr lvl="1"/>
            <a:r>
              <a:rPr lang="en-US" dirty="0" smtClean="0"/>
              <a:t>Method pattern</a:t>
            </a:r>
          </a:p>
          <a:p>
            <a:pPr lvl="1"/>
            <a:r>
              <a:rPr lang="en-US" dirty="0" smtClean="0"/>
              <a:t>Constructor pattern</a:t>
            </a:r>
          </a:p>
          <a:p>
            <a:pPr lvl="1"/>
            <a:r>
              <a:rPr lang="en-US" dirty="0" smtClean="0"/>
              <a:t>Apply pattern</a:t>
            </a:r>
          </a:p>
          <a:p>
            <a:r>
              <a:rPr lang="en-US" dirty="0" smtClean="0"/>
              <a:t>Functions have </a:t>
            </a:r>
            <a:r>
              <a:rPr lang="en-US" dirty="0" smtClean="0">
                <a:latin typeface="Consolas" pitchFamily="49" charset="0"/>
                <a:cs typeface="Consolas" pitchFamily="49" charset="0"/>
              </a:rPr>
              <a:t>this</a:t>
            </a:r>
            <a:endParaRPr lang="en-US" dirty="0">
              <a:latin typeface="Consolas" pitchFamily="49" charset="0"/>
              <a:cs typeface="Consolas" pitchFamily="49" charset="0"/>
            </a:endParaRPr>
          </a:p>
        </p:txBody>
      </p:sp>
    </p:spTree>
    <p:extLst>
      <p:ext uri="{BB962C8B-B14F-4D97-AF65-F5344CB8AC3E}">
        <p14:creationId xmlns:p14="http://schemas.microsoft.com/office/powerpoint/2010/main" val="3169511534"/>
      </p:ext>
    </p:extLst>
  </p:cSld>
  <p:clrMapOvr>
    <a:masterClrMapping/>
  </p:clrMapOvr>
  <p:transition>
    <p:fade/>
  </p:transition>
</p:sld>
</file>

<file path=ppt/theme/theme1.xml><?xml version="1.0" encoding="utf-8"?>
<a:theme xmlns:a="http://schemas.openxmlformats.org/drawingml/2006/main" name="SPC2012_Developer_Template_16x9">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Developer_Template_16x9_Light">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Scot Hillier</External_x0020_Speaker>
    <Session_x0020_Code xmlns="2295e2e7-0eeb-498e-8716-217bb2ee6ee3">SPC005</Session_x0020_Code>
    <ProductTaxHTField0 xmlns="2295e2e7-0eeb-498e-8716-217bb2ee6ee3">
      <Terms xmlns="http://schemas.microsoft.com/office/infopath/2007/PartnerControls"/>
    </ProductTaxHTField0>
    <Presentation_x0020_Date xmlns="2295e2e7-0eeb-498e-8716-217bb2ee6ee3">2012-11-13T08:00:00+00:00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Scot Hillier</Speaker>
    <AverageRating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4CF6726-4880-4805-9DCC-096910FE499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90F116-B58F-4255-B05B-DA3808E0E5C6}">
  <ds:schemaRefs>
    <ds:schemaRef ds:uri="230e9df3-be65-4c73-a93b-d1236ebd677e"/>
    <ds:schemaRef ds:uri="http://schemas.microsoft.com/office/2006/metadata/properties"/>
    <ds:schemaRef ds:uri="http://www.w3.org/XML/1998/namespace"/>
    <ds:schemaRef ds:uri="http://schemas.microsoft.com/sharepoint/v3"/>
    <ds:schemaRef ds:uri="http://schemas.microsoft.com/office/2006/documentManagement/types"/>
    <ds:schemaRef ds:uri="http://purl.org/dc/elements/1.1/"/>
    <ds:schemaRef ds:uri="2295e2e7-0eeb-498e-8716-217bb2ee6ee3"/>
    <ds:schemaRef ds:uri="http://purl.org/dc/dcmitype/"/>
    <ds:schemaRef ds:uri="http://purl.org/dc/terms/"/>
    <ds:schemaRef ds:uri="http://schemas.microsoft.com/office/infopath/2007/PartnerControls"/>
    <ds:schemaRef ds:uri="http://schemas.openxmlformats.org/package/2006/metadata/core-properties"/>
    <ds:schemaRef ds:uri="032d541b-1b4e-4d91-93c7-b10533c52f73"/>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SPC2012_Developer_Template_16x9</Template>
  <TotalTime>884</TotalTime>
  <Words>3275</Words>
  <Application>Microsoft Office PowerPoint</Application>
  <PresentationFormat>Custom</PresentationFormat>
  <Paragraphs>288</Paragraphs>
  <Slides>31</Slides>
  <Notes>20</Notes>
  <HiddenSlides>0</HiddenSlides>
  <MMClips>0</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SPC2012_Developer_Template_16x9</vt:lpstr>
      <vt:lpstr>5-30072_SPC2012_Developer_Template_16x9_Light</vt:lpstr>
      <vt:lpstr>PowerPoint Presentation</vt:lpstr>
      <vt:lpstr>A Primer in HTML5 and JavaScript </vt:lpstr>
      <vt:lpstr>Session Code</vt:lpstr>
      <vt:lpstr>Agenda</vt:lpstr>
      <vt:lpstr>JavaScript</vt:lpstr>
      <vt:lpstr>JavaScript basics</vt:lpstr>
      <vt:lpstr>The Global Namespace</vt:lpstr>
      <vt:lpstr>Custom namespaces</vt:lpstr>
      <vt:lpstr>Functions</vt:lpstr>
      <vt:lpstr>Function pattern</vt:lpstr>
      <vt:lpstr>Method pattern</vt:lpstr>
      <vt:lpstr>Constructor pattern</vt:lpstr>
      <vt:lpstr>Apply pattern</vt:lpstr>
      <vt:lpstr>Closures</vt:lpstr>
      <vt:lpstr>Module Pattern</vt:lpstr>
      <vt:lpstr>Demo</vt:lpstr>
      <vt:lpstr>HTML5</vt:lpstr>
      <vt:lpstr>Semantic markup</vt:lpstr>
      <vt:lpstr>Semantic markup</vt:lpstr>
      <vt:lpstr>Forms</vt:lpstr>
      <vt:lpstr>Demo</vt:lpstr>
      <vt:lpstr>Multimedia and Graphics</vt:lpstr>
      <vt:lpstr>Demo</vt:lpstr>
      <vt:lpstr>Data and Functionality</vt:lpstr>
      <vt:lpstr>Demo</vt:lpstr>
      <vt:lpstr>CSS3</vt:lpstr>
      <vt:lpstr>Backgrounds and Borders</vt:lpstr>
      <vt:lpstr>Graphics</vt:lpstr>
      <vt:lpstr>Demo</vt:lpstr>
      <vt:lpstr>Summary</vt:lpstr>
      <vt:lpstr>PowerPoint Presentation</vt:lpstr>
    </vt:vector>
  </TitlesOfParts>
  <Manager>Ron Sasaki</Manager>
  <Company>Scot Hillier Technical Solutions, LLC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Primer in HTML 5 and JavaScript</dc:title>
  <dc:subject>SharePoint Conference 2012</dc:subject>
  <dc:creator>Scot P. Hillier</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55</cp:revision>
  <dcterms:created xsi:type="dcterms:W3CDTF">2012-10-19T11:15:48Z</dcterms:created>
  <dcterms:modified xsi:type="dcterms:W3CDTF">2012-12-06T22:05:36Z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