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39" r:id="rId8"/>
  </p:sldMasterIdLst>
  <p:notesMasterIdLst>
    <p:notesMasterId r:id="rId66"/>
  </p:notesMasterIdLst>
  <p:handoutMasterIdLst>
    <p:handoutMasterId r:id="rId67"/>
  </p:handoutMasterIdLst>
  <p:sldIdLst>
    <p:sldId id="1156" r:id="rId9"/>
    <p:sldId id="1054" r:id="rId10"/>
    <p:sldId id="1150" r:id="rId11"/>
    <p:sldId id="1097" r:id="rId12"/>
    <p:sldId id="1096" r:id="rId13"/>
    <p:sldId id="1155" r:id="rId14"/>
    <p:sldId id="1112" r:id="rId15"/>
    <p:sldId id="1100" r:id="rId16"/>
    <p:sldId id="1109" r:id="rId17"/>
    <p:sldId id="1151" r:id="rId18"/>
    <p:sldId id="1111" r:id="rId19"/>
    <p:sldId id="1114" r:id="rId20"/>
    <p:sldId id="1110" r:id="rId21"/>
    <p:sldId id="1107" r:id="rId22"/>
    <p:sldId id="1101" r:id="rId23"/>
    <p:sldId id="1103" r:id="rId24"/>
    <p:sldId id="1105" r:id="rId25"/>
    <p:sldId id="1106" r:id="rId26"/>
    <p:sldId id="1115" r:id="rId27"/>
    <p:sldId id="1104" r:id="rId28"/>
    <p:sldId id="1119" r:id="rId29"/>
    <p:sldId id="1116" r:id="rId30"/>
    <p:sldId id="1154" r:id="rId31"/>
    <p:sldId id="1108" r:id="rId32"/>
    <p:sldId id="1120" r:id="rId33"/>
    <p:sldId id="1121" r:id="rId34"/>
    <p:sldId id="1122" r:id="rId35"/>
    <p:sldId id="1123" r:id="rId36"/>
    <p:sldId id="1124" r:id="rId37"/>
    <p:sldId id="1125" r:id="rId38"/>
    <p:sldId id="1117" r:id="rId39"/>
    <p:sldId id="1127" r:id="rId40"/>
    <p:sldId id="1102" r:id="rId41"/>
    <p:sldId id="1126" r:id="rId42"/>
    <p:sldId id="1137" r:id="rId43"/>
    <p:sldId id="1128" r:id="rId44"/>
    <p:sldId id="1129" r:id="rId45"/>
    <p:sldId id="1130" r:id="rId46"/>
    <p:sldId id="1132" r:id="rId47"/>
    <p:sldId id="1134" r:id="rId48"/>
    <p:sldId id="1133" r:id="rId49"/>
    <p:sldId id="1131" r:id="rId50"/>
    <p:sldId id="1152" r:id="rId51"/>
    <p:sldId id="1136" r:id="rId52"/>
    <p:sldId id="1153" r:id="rId53"/>
    <p:sldId id="1135" r:id="rId54"/>
    <p:sldId id="1138" r:id="rId55"/>
    <p:sldId id="1139" r:id="rId56"/>
    <p:sldId id="1140" r:id="rId57"/>
    <p:sldId id="1144" r:id="rId58"/>
    <p:sldId id="1142" r:id="rId59"/>
    <p:sldId id="1141" r:id="rId60"/>
    <p:sldId id="1145" r:id="rId61"/>
    <p:sldId id="1149" r:id="rId62"/>
    <p:sldId id="1157" r:id="rId63"/>
    <p:sldId id="1146" r:id="rId64"/>
    <p:sldId id="1158" r:id="rId65"/>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004" id="{6DD5C800-9A2C-4823-B056-4AFFC9A97500}">
          <p14:sldIdLst>
            <p14:sldId id="1156"/>
            <p14:sldId id="1054"/>
            <p14:sldId id="1150"/>
            <p14:sldId id="1097"/>
            <p14:sldId id="1096"/>
            <p14:sldId id="1155"/>
            <p14:sldId id="1112"/>
            <p14:sldId id="1100"/>
            <p14:sldId id="1109"/>
            <p14:sldId id="1151"/>
            <p14:sldId id="1111"/>
            <p14:sldId id="1114"/>
            <p14:sldId id="1110"/>
            <p14:sldId id="1107"/>
            <p14:sldId id="1101"/>
            <p14:sldId id="1103"/>
            <p14:sldId id="1105"/>
            <p14:sldId id="1106"/>
            <p14:sldId id="1115"/>
            <p14:sldId id="1104"/>
            <p14:sldId id="1119"/>
            <p14:sldId id="1116"/>
            <p14:sldId id="1154"/>
            <p14:sldId id="1108"/>
            <p14:sldId id="1120"/>
            <p14:sldId id="1121"/>
            <p14:sldId id="1122"/>
            <p14:sldId id="1123"/>
            <p14:sldId id="1124"/>
            <p14:sldId id="1125"/>
            <p14:sldId id="1117"/>
            <p14:sldId id="1127"/>
            <p14:sldId id="1102"/>
            <p14:sldId id="1126"/>
            <p14:sldId id="1137"/>
            <p14:sldId id="1128"/>
            <p14:sldId id="1129"/>
            <p14:sldId id="1130"/>
            <p14:sldId id="1132"/>
            <p14:sldId id="1134"/>
            <p14:sldId id="1133"/>
            <p14:sldId id="1131"/>
            <p14:sldId id="1152"/>
            <p14:sldId id="1136"/>
            <p14:sldId id="1153"/>
            <p14:sldId id="1135"/>
            <p14:sldId id="1138"/>
            <p14:sldId id="1139"/>
            <p14:sldId id="1140"/>
            <p14:sldId id="1144"/>
            <p14:sldId id="1142"/>
            <p14:sldId id="1141"/>
            <p14:sldId id="1145"/>
            <p14:sldId id="1149"/>
            <p14:sldId id="1157"/>
            <p14:sldId id="1146"/>
            <p14:sldId id="115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CCCC00"/>
    <a:srgbClr val="000000"/>
    <a:srgbClr val="002050"/>
    <a:srgbClr val="442359"/>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86994"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handoutMaster" Target="handoutMasters/handout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DF5B6D-C5FA-4103-A68D-7458280B402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555950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C78BE38-C173-4275-B7A5-986B4CB1198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83917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C78BE38-C173-4275-B7A5-986B4CB1198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83917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C78BE38-C173-4275-B7A5-986B4CB1198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83917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C78BE38-C173-4275-B7A5-986B4CB1198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83917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15443F-9079-4C0F-9274-544EC0F29DD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977951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6A7E83-FF45-4499-ABFB-DC993F59B72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622557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D2303B-188F-4210-9094-9A383AFF086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4188322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D2303B-188F-4210-9094-9A383AFF086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4188322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D2303B-188F-4210-9094-9A383AFF086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4188322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25358-A27A-4C56-B760-D4A6BAFDDE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029040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smtClean="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D7B5A3-83EB-44D4-A1FF-256C4BB143A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888718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FB6159-3078-41B5-AB16-E62753C8E75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8671097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25358-A27A-4C56-B760-D4A6BAFDDE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30290406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5:44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B00AD9F-0E83-4DA4-BECE-27FB0608AA4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715322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C05AECD-19B7-4DC6-AF1F-9CFD1DE7F32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624704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25358-A27A-4C56-B760-D4A6BAFDDE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029040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572F251-D42F-4CDE-A6D6-EC82C394FD8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4143655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25358-A27A-4C56-B760-D4A6BAFDDE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029040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25358-A27A-4C56-B760-D4A6BAFDDE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029040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552966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269633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24897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7587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4255026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846540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1443049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520379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359469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86411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089484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1328987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275607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254289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062929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504957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385247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26352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48640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84646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0908695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26754759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833940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267108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824785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6471192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650894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406024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968362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7932455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151894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98429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882460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6382753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40319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385292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6996339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42437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081860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274551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6989345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946584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704438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5613839"/>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85079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81770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3503559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7616292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775578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25323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941896"/>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604649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6622503"/>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3251671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8.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 Type="http://schemas.openxmlformats.org/officeDocument/2006/relationships/slideLayout" Target="../slideLayouts/slideLayout68.xml"/><Relationship Id="rId21" Type="http://schemas.openxmlformats.org/officeDocument/2006/relationships/slideLayout" Target="../slideLayouts/slideLayout86.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image" Target="../media/image8.png"/><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theme" Target="../theme/theme5.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2489516"/>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92029730"/>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2134285"/>
      </p:ext>
    </p:extLst>
  </p:cSld>
  <p:clrMap bg1="dk1" tx1="lt1" bg2="dk2" tx2="lt2" accent1="accent1" accent2="accent2" accent3="accent3" accent4="accent4" accent5="accent5" accent6="accent6" hlink="hlink" folHlink="folHlink"/>
  <p:sldLayoutIdLst>
    <p:sldLayoutId id="2147484240" r:id="rId1"/>
    <p:sldLayoutId id="2147484241" r:id="rId2"/>
    <p:sldLayoutId id="2147484242" r:id="rId3"/>
    <p:sldLayoutId id="2147484243" r:id="rId4"/>
    <p:sldLayoutId id="2147484244" r:id="rId5"/>
    <p:sldLayoutId id="2147484245" r:id="rId6"/>
    <p:sldLayoutId id="2147484246" r:id="rId7"/>
    <p:sldLayoutId id="2147484247" r:id="rId8"/>
    <p:sldLayoutId id="2147484248" r:id="rId9"/>
    <p:sldLayoutId id="2147484249" r:id="rId10"/>
    <p:sldLayoutId id="2147484250" r:id="rId11"/>
    <p:sldLayoutId id="2147484251" r:id="rId12"/>
    <p:sldLayoutId id="2147484252" r:id="rId13"/>
    <p:sldLayoutId id="2147484253" r:id="rId14"/>
    <p:sldLayoutId id="2147484254" r:id="rId15"/>
    <p:sldLayoutId id="2147484255" r:id="rId16"/>
    <p:sldLayoutId id="2147484256" r:id="rId17"/>
    <p:sldLayoutId id="2147484257" r:id="rId18"/>
    <p:sldLayoutId id="2147484258" r:id="rId19"/>
    <p:sldLayoutId id="2147484259" r:id="rId20"/>
    <p:sldLayoutId id="2147484260" r:id="rId21"/>
    <p:sldLayoutId id="2147484261"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8.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58.png"/><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xml"/><Relationship Id="rId7"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1.png"/><Relationship Id="rId4" Type="http://schemas.openxmlformats.org/officeDocument/2006/relationships/tags" Target="../tags/tag4.xml"/><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hyperlink" Target="https://brandtools.microsoft.com/Office/Office_Transitional/Bundle/Pages/OFC09_Jack+Friends_001/OFC09_Jack+Friends_001.aspx" TargetMode="External"/><Relationship Id="rId5" Type="http://schemas.openxmlformats.org/officeDocument/2006/relationships/hyperlink" Target="https://brandtools.microsoft.com/Office/Office_Transitional/Bundle/Pages/OFC09_Jack+Friends_001/OFC09_Jack+Friends_001.aspx;OFC09_Jack+Friends_001;https:/brandtools.microsoft.com/Office/Office_Transitional/Bundle/Pages/OFC09_Jack+Friends_001/thmb_OFC09_Jack+Friends_001.png;" TargetMode="External"/><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77.png"/></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hyperlink" Target="https://brandtools.microsoft.com/Office/Office_Transitional/Bundle/Pages/OFC09_James_001/OFC09_James_001.aspx" TargetMode="External"/><Relationship Id="rId4" Type="http://schemas.openxmlformats.org/officeDocument/2006/relationships/hyperlink" Target="https://brandtools.microsoft.com/Office/Office_Transitional/Bundle/Pages/OFC09_James_001/OFC09_James_001.aspx;OFC09_James_001;https:/brandtools.microsoft.com/Office/Office_Transitional/Bundle/Pages/OFC09_James_001/thmb_OFC09_James_001.pn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80.wmf"/></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80.wmf"/></Relationships>
</file>

<file path=ppt/slides/_rels/slide4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80.wmf"/></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8.xml"/><Relationship Id="rId5" Type="http://schemas.openxmlformats.org/officeDocument/2006/relationships/image" Target="../media/image89.png"/><Relationship Id="rId4" Type="http://schemas.openxmlformats.org/officeDocument/2006/relationships/image" Target="../media/image88.png"/></Relationships>
</file>

<file path=ppt/slides/_rels/slide5.xml.rels><?xml version="1.0" encoding="UTF-8" standalone="yes"?>
<Relationships xmlns="http://schemas.openxmlformats.org/package/2006/relationships"><Relationship Id="rId3" Type="http://schemas.openxmlformats.org/officeDocument/2006/relationships/image" Target="../media/image22.wmf"/><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5.wmf"/><Relationship Id="rId5" Type="http://schemas.openxmlformats.org/officeDocument/2006/relationships/image" Target="../media/image24.png"/><Relationship Id="rId4" Type="http://schemas.openxmlformats.org/officeDocument/2006/relationships/image" Target="../media/image23.png"/></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82.xml"/></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5.png"/><Relationship Id="rId18" Type="http://schemas.openxmlformats.org/officeDocument/2006/relationships/hyperlink" Target="http://www.bing.com/images/search?q=wisdom&amp;view=detail&amp;id=23BCEE20F8BB3B79BF081122F9AF1C5E33405D27&amp;first=71" TargetMode="External"/><Relationship Id="rId3"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image" Target="../media/image34.png"/><Relationship Id="rId17" Type="http://schemas.openxmlformats.org/officeDocument/2006/relationships/image" Target="../media/image37.png"/><Relationship Id="rId2" Type="http://schemas.openxmlformats.org/officeDocument/2006/relationships/notesSlide" Target="../notesSlides/notesSlide5.xml"/><Relationship Id="rId16" Type="http://schemas.openxmlformats.org/officeDocument/2006/relationships/hyperlink" Target="http://www.bing.com/images/search?q=medieval+white+wizard&amp;view=detail&amp;id=872144E4F804137898533FD5F3A2E54AFDE3BA2C" TargetMode="External"/><Relationship Id="rId20" Type="http://schemas.openxmlformats.org/officeDocument/2006/relationships/image" Target="../media/image39.png"/><Relationship Id="rId1" Type="http://schemas.openxmlformats.org/officeDocument/2006/relationships/slideLayout" Target="../slideLayouts/slideLayout16.xml"/><Relationship Id="rId6" Type="http://schemas.openxmlformats.org/officeDocument/2006/relationships/image" Target="../media/image29.png"/><Relationship Id="rId11" Type="http://schemas.openxmlformats.org/officeDocument/2006/relationships/image" Target="../media/image33.png"/><Relationship Id="rId5" Type="http://schemas.microsoft.com/office/2007/relationships/hdphoto" Target="../media/hdphoto1.wdp"/><Relationship Id="rId15" Type="http://schemas.openxmlformats.org/officeDocument/2006/relationships/image" Target="../media/image36.png"/><Relationship Id="rId10" Type="http://schemas.openxmlformats.org/officeDocument/2006/relationships/image" Target="../media/image32.png"/><Relationship Id="rId19" Type="http://schemas.openxmlformats.org/officeDocument/2006/relationships/image" Target="../media/image38.png"/><Relationship Id="rId4" Type="http://schemas.openxmlformats.org/officeDocument/2006/relationships/image" Target="../media/image28.png"/><Relationship Id="rId9" Type="http://schemas.openxmlformats.org/officeDocument/2006/relationships/hyperlink" Target="http://www.google.com/imgres?num=10&amp;hl=en&amp;tbo=d&amp;biw=1344&amp;bih=727&amp;tbm=isch&amp;tbnid=Zh5htoMpaxbulM:&amp;imgrefurl=http://www.sacred-destinations.com/france/bourges-cathedral-photos/slides/xti_5927p&amp;docid=qqZ_s6zcYgkawM&amp;imgurl=http://www.sacred-destinations.com/france/bourges-cathedral-photos/slides/xti_5927p.jpg&amp;w=550&amp;h=366&amp;ei=6-ajULiHIYeQ2QXfq4DADQ&amp;zoom=1" TargetMode="External"/><Relationship Id="rId14" Type="http://schemas.openxmlformats.org/officeDocument/2006/relationships/hyperlink" Target="http://www.bing.com/images/search?q=medieval+crystal+ball&amp;view=detail&amp;id=9E68B0F97A5932E6A2738CA97A964EC9B4C80F11"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22.wmf"/><Relationship Id="rId3" Type="http://schemas.openxmlformats.org/officeDocument/2006/relationships/slideLayout" Target="../slideLayouts/slideLayout8.xml"/><Relationship Id="rId7" Type="http://schemas.microsoft.com/office/2007/relationships/hdphoto" Target="../media/hdphoto2.wdp"/><Relationship Id="rId12" Type="http://schemas.openxmlformats.org/officeDocument/2006/relationships/image" Target="../media/image26.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notesSlide" Target="../notesSlides/notesSlide6.xml"/><Relationship Id="rId9" Type="http://schemas.openxmlformats.org/officeDocument/2006/relationships/image" Target="../media/image44.png"/><Relationship Id="rId14" Type="http://schemas.openxmlformats.org/officeDocument/2006/relationships/image" Target="../media/image47.wmf"/></Relationships>
</file>

<file path=ppt/slides/_rels/slide9.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92298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See also:</a:t>
            </a:r>
            <a:endParaRPr lang="en-US" dirty="0"/>
          </a:p>
        </p:txBody>
      </p:sp>
      <p:sp>
        <p:nvSpPr>
          <p:cNvPr id="3" name="Text Placeholder 2"/>
          <p:cNvSpPr>
            <a:spLocks noGrp="1"/>
          </p:cNvSpPr>
          <p:nvPr>
            <p:ph type="body" sz="quarter" idx="10"/>
          </p:nvPr>
        </p:nvSpPr>
        <p:spPr>
          <a:xfrm>
            <a:off x="579438" y="1262288"/>
            <a:ext cx="5867400" cy="6537156"/>
          </a:xfrm>
        </p:spPr>
        <p:txBody>
          <a:bodyPr/>
          <a:lstStyle/>
          <a:p>
            <a:r>
              <a:rPr lang="en-US" sz="3200" dirty="0"/>
              <a:t>SPC101: The keys to a sustainable SharePoint strategy (</a:t>
            </a:r>
            <a:r>
              <a:rPr lang="en-US" sz="3200" dirty="0" err="1"/>
              <a:t>Harbridge</a:t>
            </a:r>
            <a:r>
              <a:rPr lang="en-US" sz="3200" dirty="0"/>
              <a:t>)</a:t>
            </a:r>
          </a:p>
          <a:p>
            <a:endParaRPr lang="en-US" sz="3200" dirty="0"/>
          </a:p>
          <a:p>
            <a:r>
              <a:rPr lang="en-US" sz="3200" dirty="0"/>
              <a:t>SPC214: SharePoint COE – Why you need one (Woodward)</a:t>
            </a:r>
          </a:p>
          <a:p>
            <a:endParaRPr lang="en-US" sz="3200" dirty="0"/>
          </a:p>
          <a:p>
            <a:r>
              <a:rPr lang="en-US" sz="3200" dirty="0"/>
              <a:t>SPC167: Achieving Organizational Buy-Into Transform your Enterprise (</a:t>
            </a:r>
            <a:r>
              <a:rPr lang="en-US" sz="3200" dirty="0" err="1"/>
              <a:t>Levithan</a:t>
            </a:r>
            <a:r>
              <a:rPr lang="en-US" sz="3200" dirty="0"/>
              <a:t>)</a:t>
            </a:r>
          </a:p>
          <a:p>
            <a:endParaRPr lang="en-US" sz="3200" dirty="0"/>
          </a:p>
          <a:p>
            <a:endParaRPr lang="en-US" sz="3200" dirty="0"/>
          </a:p>
        </p:txBody>
      </p:sp>
      <p:sp>
        <p:nvSpPr>
          <p:cNvPr id="5" name="TextBox 4"/>
          <p:cNvSpPr txBox="1"/>
          <p:nvPr/>
        </p:nvSpPr>
        <p:spPr>
          <a:xfrm>
            <a:off x="2777669" y="5591798"/>
            <a:ext cx="8774568" cy="523628"/>
          </a:xfrm>
          <a:prstGeom prst="rect">
            <a:avLst/>
          </a:prstGeom>
        </p:spPr>
        <p:txBody>
          <a:bodyPr vert="horz" wrap="square" lIns="146289" tIns="91431" rIns="146289" bIns="91431" rtlCol="0">
            <a:spAutoFit/>
          </a:bodyPr>
          <a:lstStyle>
            <a:lvl1pPr marL="571500" marR="0" indent="-571500" fontAlgn="auto">
              <a:lnSpc>
                <a:spcPct val="90000"/>
              </a:lnSpc>
              <a:spcBef>
                <a:spcPct val="20000"/>
              </a:spcBef>
              <a:spcAft>
                <a:spcPts val="0"/>
              </a:spcAft>
              <a:buClrTx/>
              <a:buSzPct val="90000"/>
              <a:buFont typeface="Wingdings" pitchFamily="2" charset="2"/>
              <a:buChar char="ü"/>
              <a:tabLst/>
              <a:defRPr sz="3600" spc="0" baseline="0">
                <a:gradFill>
                  <a:gsLst>
                    <a:gs pos="1250">
                      <a:schemeClr val="tx2">
                        <a:lumMod val="40000"/>
                        <a:lumOff val="60000"/>
                      </a:schemeClr>
                    </a:gs>
                    <a:gs pos="99000">
                      <a:schemeClr val="tx2">
                        <a:lumMod val="40000"/>
                        <a:lumOff val="60000"/>
                      </a:schemeClr>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indent="0">
              <a:buNone/>
            </a:pPr>
            <a:r>
              <a:rPr lang="en-US" sz="2400" dirty="0"/>
              <a:t> </a:t>
            </a:r>
          </a:p>
        </p:txBody>
      </p:sp>
      <p:sp>
        <p:nvSpPr>
          <p:cNvPr id="6" name="Text Placeholder 2"/>
          <p:cNvSpPr txBox="1">
            <a:spLocks/>
          </p:cNvSpPr>
          <p:nvPr/>
        </p:nvSpPr>
        <p:spPr>
          <a:xfrm>
            <a:off x="6675438" y="1282924"/>
            <a:ext cx="5638800" cy="5995469"/>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a:t>SPC244: Unlocking the Secrets of User Adoption Success (Hanley)</a:t>
            </a:r>
          </a:p>
          <a:p>
            <a:endParaRPr lang="en-US" sz="3200" dirty="0"/>
          </a:p>
          <a:p>
            <a:r>
              <a:rPr lang="en-US" sz="3200" dirty="0"/>
              <a:t>SPC288: Overview of the top 10 ways that SharePoint will help drive user adoption (</a:t>
            </a:r>
            <a:r>
              <a:rPr lang="en-US" sz="3200" dirty="0" err="1"/>
              <a:t>Bortlick</a:t>
            </a:r>
            <a:r>
              <a:rPr lang="en-US" sz="3200" dirty="0"/>
              <a:t>)</a:t>
            </a:r>
          </a:p>
          <a:p>
            <a:endParaRPr lang="en-US" sz="3200" dirty="0"/>
          </a:p>
          <a:p>
            <a:r>
              <a:rPr lang="en-US" sz="3200" dirty="0"/>
              <a:t>SPC235: Succeeding with SharePoint in 7 steps</a:t>
            </a:r>
          </a:p>
          <a:p>
            <a:endParaRPr lang="en-US" sz="3200" dirty="0"/>
          </a:p>
        </p:txBody>
      </p:sp>
    </p:spTree>
    <p:extLst>
      <p:ext uri="{BB962C8B-B14F-4D97-AF65-F5344CB8AC3E}">
        <p14:creationId xmlns:p14="http://schemas.microsoft.com/office/powerpoint/2010/main" val="5577039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additive="base">
                                        <p:cTn id="2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additive="base">
                                        <p:cTn id="2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 calcmode="lin" valueType="num">
                                      <p:cBhvr additive="base">
                                        <p:cTn id="3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751" y="35604"/>
            <a:ext cx="11334682" cy="827316"/>
          </a:xfrm>
        </p:spPr>
        <p:txBody>
          <a:bodyPr/>
          <a:lstStyle/>
          <a:p>
            <a:pPr marL="2176250" indent="-2176250">
              <a:lnSpc>
                <a:spcPct val="100000"/>
              </a:lnSpc>
            </a:pPr>
            <a:r>
              <a:rPr lang="en-US" sz="4400" spc="-120" dirty="0"/>
              <a:t>Key Questions – Dynamics Influencing Approach</a:t>
            </a:r>
          </a:p>
        </p:txBody>
      </p:sp>
      <p:sp>
        <p:nvSpPr>
          <p:cNvPr id="42" name="Isosceles Triangle 41"/>
          <p:cNvSpPr/>
          <p:nvPr/>
        </p:nvSpPr>
        <p:spPr bwMode="auto">
          <a:xfrm rot="10800000">
            <a:off x="923987" y="2735262"/>
            <a:ext cx="10911169" cy="285749"/>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170" y="3649662"/>
            <a:ext cx="7551738"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838586" y="3021013"/>
            <a:ext cx="782907" cy="1292662"/>
          </a:xfrm>
          <a:prstGeom prst="rect">
            <a:avLst/>
          </a:prstGeom>
          <a:noFill/>
        </p:spPr>
        <p:txBody>
          <a:bodyPr wrap="none" lIns="182862" tIns="146289" rIns="182862" bIns="146289" rtlCol="0">
            <a:spAutoFit/>
          </a:bodyPr>
          <a:lstStyle/>
          <a:p>
            <a:pPr>
              <a:lnSpc>
                <a:spcPct val="90000"/>
              </a:lnSpc>
              <a:spcAft>
                <a:spcPts val="600"/>
              </a:spcAft>
            </a:pPr>
            <a:r>
              <a:rPr lang="en-US" sz="7200" dirty="0">
                <a:gradFill>
                  <a:gsLst>
                    <a:gs pos="2917">
                      <a:schemeClr val="tx1"/>
                    </a:gs>
                    <a:gs pos="30000">
                      <a:schemeClr val="tx1"/>
                    </a:gs>
                  </a:gsLst>
                  <a:lin ang="5400000" scaled="0"/>
                </a:gradFill>
              </a:rPr>
              <a:t>?</a:t>
            </a:r>
          </a:p>
        </p:txBody>
      </p:sp>
      <p:sp>
        <p:nvSpPr>
          <p:cNvPr id="78" name="Isosceles Triangle 77"/>
          <p:cNvSpPr/>
          <p:nvPr/>
        </p:nvSpPr>
        <p:spPr bwMode="auto">
          <a:xfrm rot="10800000">
            <a:off x="923987" y="2735262"/>
            <a:ext cx="10911169" cy="285749"/>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900495" y="1058862"/>
            <a:ext cx="1414922" cy="1417638"/>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t" anchorCtr="0" compatLnSpc="1">
            <a:prstTxWarp prst="textNoShape">
              <a:avLst/>
            </a:prstTxWarp>
          </a:bodyPr>
          <a:lstStyle/>
          <a:p>
            <a:pPr algn="ctr" defTabSz="932381" fontAlgn="base">
              <a:spcBef>
                <a:spcPct val="0"/>
              </a:spcBef>
              <a:spcAft>
                <a:spcPct val="0"/>
              </a:spcAft>
            </a:pPr>
            <a:r>
              <a:rPr lang="en-US" sz="2000" b="1" dirty="0">
                <a:gradFill>
                  <a:gsLst>
                    <a:gs pos="0">
                      <a:srgbClr val="FFFFFF"/>
                    </a:gs>
                    <a:gs pos="100000">
                      <a:srgbClr val="FFFFFF"/>
                    </a:gs>
                  </a:gsLst>
                  <a:lin ang="5400000" scaled="0"/>
                </a:gradFill>
              </a:rPr>
              <a:t>Improved Capabilities</a:t>
            </a:r>
          </a:p>
        </p:txBody>
      </p:sp>
      <p:sp>
        <p:nvSpPr>
          <p:cNvPr id="80" name="Rectangle 79"/>
          <p:cNvSpPr/>
          <p:nvPr/>
        </p:nvSpPr>
        <p:spPr bwMode="auto">
          <a:xfrm>
            <a:off x="2458567"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Devices</a:t>
            </a:r>
          </a:p>
          <a:p>
            <a:pPr algn="ctr" defTabSz="932381" fontAlgn="base">
              <a:spcBef>
                <a:spcPct val="0"/>
              </a:spcBef>
              <a:spcAft>
                <a:spcPct val="0"/>
              </a:spcAft>
            </a:pPr>
            <a:r>
              <a:rPr lang="en-US" sz="2000" dirty="0" err="1">
                <a:gradFill>
                  <a:gsLst>
                    <a:gs pos="0">
                      <a:srgbClr val="FFFFFF"/>
                    </a:gs>
                    <a:gs pos="100000">
                      <a:srgbClr val="FFFFFF"/>
                    </a:gs>
                  </a:gsLst>
                  <a:lin ang="5400000" scaled="0"/>
                </a:gradFill>
              </a:rPr>
              <a:t>CoIT</a:t>
            </a:r>
            <a:endParaRPr lang="en-US" sz="2000" dirty="0">
              <a:gradFill>
                <a:gsLst>
                  <a:gs pos="0">
                    <a:srgbClr val="FFFFFF"/>
                  </a:gs>
                  <a:gs pos="100000">
                    <a:srgbClr val="FFFFFF"/>
                  </a:gs>
                </a:gsLst>
                <a:lin ang="5400000" scaled="0"/>
              </a:gradFill>
            </a:endParaRPr>
          </a:p>
          <a:p>
            <a:pPr algn="ctr" defTabSz="932381" fontAlgn="base">
              <a:spcBef>
                <a:spcPct val="0"/>
              </a:spcBef>
              <a:spcAft>
                <a:spcPct val="0"/>
              </a:spcAft>
            </a:pPr>
            <a:r>
              <a:rPr lang="en-US" sz="2000" dirty="0">
                <a:gradFill>
                  <a:gsLst>
                    <a:gs pos="0">
                      <a:srgbClr val="FFFFFF"/>
                    </a:gs>
                    <a:gs pos="100000">
                      <a:srgbClr val="FFFFFF"/>
                    </a:gs>
                  </a:gsLst>
                  <a:lin ang="5400000" scaled="0"/>
                </a:gradFill>
              </a:rPr>
              <a:t>Mobility</a:t>
            </a:r>
          </a:p>
          <a:p>
            <a:pPr algn="ctr" defTabSz="932381" fontAlgn="base">
              <a:spcBef>
                <a:spcPct val="0"/>
              </a:spcBef>
              <a:spcAft>
                <a:spcPct val="0"/>
              </a:spcAft>
            </a:pPr>
            <a:r>
              <a:rPr lang="en-US" sz="2000" dirty="0">
                <a:gradFill>
                  <a:gsLst>
                    <a:gs pos="0">
                      <a:srgbClr val="FFFFFF"/>
                    </a:gs>
                    <a:gs pos="100000">
                      <a:srgbClr val="FFFFFF"/>
                    </a:gs>
                  </a:gsLst>
                  <a:lin ang="5400000" scaled="0"/>
                </a:gradFill>
              </a:rPr>
              <a:t>Social</a:t>
            </a:r>
          </a:p>
        </p:txBody>
      </p:sp>
      <p:sp>
        <p:nvSpPr>
          <p:cNvPr id="81" name="Rectangle 80"/>
          <p:cNvSpPr/>
          <p:nvPr/>
        </p:nvSpPr>
        <p:spPr bwMode="auto">
          <a:xfrm>
            <a:off x="4023801"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Cloud</a:t>
            </a:r>
          </a:p>
        </p:txBody>
      </p:sp>
      <p:sp>
        <p:nvSpPr>
          <p:cNvPr id="82" name="Rectangle 81"/>
          <p:cNvSpPr/>
          <p:nvPr/>
        </p:nvSpPr>
        <p:spPr bwMode="auto">
          <a:xfrm>
            <a:off x="5594910"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IW Maturity/ Younger Workforce</a:t>
            </a:r>
          </a:p>
        </p:txBody>
      </p:sp>
      <p:sp>
        <p:nvSpPr>
          <p:cNvPr id="83" name="Rectangle 82"/>
          <p:cNvSpPr/>
          <p:nvPr/>
        </p:nvSpPr>
        <p:spPr bwMode="auto">
          <a:xfrm>
            <a:off x="7164484"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Lean business and IT</a:t>
            </a:r>
          </a:p>
        </p:txBody>
      </p:sp>
      <p:sp>
        <p:nvSpPr>
          <p:cNvPr id="84" name="Rectangle 83"/>
          <p:cNvSpPr/>
          <p:nvPr/>
        </p:nvSpPr>
        <p:spPr bwMode="auto">
          <a:xfrm>
            <a:off x="8726923"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Business-aligned,  self service IT</a:t>
            </a:r>
          </a:p>
        </p:txBody>
      </p:sp>
      <p:sp>
        <p:nvSpPr>
          <p:cNvPr id="85" name="Rectangle 84"/>
          <p:cNvSpPr/>
          <p:nvPr/>
        </p:nvSpPr>
        <p:spPr bwMode="auto">
          <a:xfrm>
            <a:off x="10282610"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UX focus and evolved</a:t>
            </a:r>
          </a:p>
          <a:p>
            <a:pPr algn="ctr" defTabSz="932381" fontAlgn="base">
              <a:spcBef>
                <a:spcPct val="0"/>
              </a:spcBef>
              <a:spcAft>
                <a:spcPct val="0"/>
              </a:spcAft>
            </a:pPr>
            <a:r>
              <a:rPr lang="en-US" sz="2000" dirty="0">
                <a:gradFill>
                  <a:gsLst>
                    <a:gs pos="0">
                      <a:srgbClr val="FFFFFF"/>
                    </a:gs>
                    <a:gs pos="100000">
                      <a:srgbClr val="FFFFFF"/>
                    </a:gs>
                  </a:gsLst>
                  <a:lin ang="5400000" scaled="0"/>
                </a:gradFill>
              </a:rPr>
              <a:t>    </a:t>
            </a:r>
            <a:r>
              <a:rPr lang="en-US" sz="2000" dirty="0" err="1">
                <a:gradFill>
                  <a:gsLst>
                    <a:gs pos="0">
                      <a:srgbClr val="FFFFFF"/>
                    </a:gs>
                    <a:gs pos="100000">
                      <a:srgbClr val="FFFFFF"/>
                    </a:gs>
                  </a:gsLst>
                  <a:lin ang="5400000" scaled="0"/>
                </a:gradFill>
              </a:rPr>
              <a:t>Mngmt</a:t>
            </a:r>
            <a:endParaRPr lang="en-US" sz="2000" dirty="0">
              <a:gradFill>
                <a:gsLst>
                  <a:gs pos="0">
                    <a:srgbClr val="FFFFFF"/>
                  </a:gs>
                  <a:gs pos="100000">
                    <a:srgbClr val="FFFFFF"/>
                  </a:gs>
                </a:gsLst>
                <a:lin ang="5400000" scaled="0"/>
              </a:gradFill>
            </a:endParaRPr>
          </a:p>
        </p:txBody>
      </p:sp>
      <p:sp>
        <p:nvSpPr>
          <p:cNvPr id="88" name="Isosceles Triangle 87"/>
          <p:cNvSpPr/>
          <p:nvPr/>
        </p:nvSpPr>
        <p:spPr bwMode="auto">
          <a:xfrm>
            <a:off x="10333038" y="1913334"/>
            <a:ext cx="280837" cy="288529"/>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4825" y="1768622"/>
            <a:ext cx="606261" cy="57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82541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1" grpId="0"/>
      <p:bldP spid="7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355" y="35604"/>
            <a:ext cx="11334682" cy="827316"/>
          </a:xfrm>
        </p:spPr>
        <p:txBody>
          <a:bodyPr/>
          <a:lstStyle/>
          <a:p>
            <a:pPr marL="2176250" indent="-2176250">
              <a:lnSpc>
                <a:spcPct val="100000"/>
              </a:lnSpc>
            </a:pPr>
            <a:r>
              <a:rPr lang="en-US" sz="4400" spc="-120" dirty="0"/>
              <a:t>Key questions - Impacts</a:t>
            </a:r>
          </a:p>
        </p:txBody>
      </p:sp>
      <p:sp>
        <p:nvSpPr>
          <p:cNvPr id="42" name="Isosceles Triangle 41"/>
          <p:cNvSpPr/>
          <p:nvPr/>
        </p:nvSpPr>
        <p:spPr bwMode="auto">
          <a:xfrm rot="10800000">
            <a:off x="801590" y="2659062"/>
            <a:ext cx="10911169" cy="361950"/>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778099" y="1058862"/>
            <a:ext cx="1414922" cy="1417638"/>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t" anchorCtr="0" compatLnSpc="1">
            <a:prstTxWarp prst="textNoShape">
              <a:avLst/>
            </a:prstTxWarp>
          </a:bodyPr>
          <a:lstStyle/>
          <a:p>
            <a:pPr algn="ctr" defTabSz="932381" fontAlgn="base">
              <a:spcBef>
                <a:spcPct val="0"/>
              </a:spcBef>
              <a:spcAft>
                <a:spcPct val="0"/>
              </a:spcAft>
            </a:pPr>
            <a:r>
              <a:rPr lang="en-US" sz="2000" b="1" dirty="0">
                <a:gradFill>
                  <a:gsLst>
                    <a:gs pos="0">
                      <a:srgbClr val="FFFFFF"/>
                    </a:gs>
                    <a:gs pos="100000">
                      <a:srgbClr val="FFFFFF"/>
                    </a:gs>
                  </a:gsLst>
                  <a:lin ang="5400000" scaled="0"/>
                </a:gradFill>
              </a:rPr>
              <a:t>Improved Capabilities</a:t>
            </a:r>
          </a:p>
        </p:txBody>
      </p:sp>
      <p:sp>
        <p:nvSpPr>
          <p:cNvPr id="19" name="Rectangle 18"/>
          <p:cNvSpPr/>
          <p:nvPr/>
        </p:nvSpPr>
        <p:spPr bwMode="auto">
          <a:xfrm>
            <a:off x="2336171"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Devices</a:t>
            </a:r>
          </a:p>
          <a:p>
            <a:pPr algn="ctr" defTabSz="932381" fontAlgn="base">
              <a:spcBef>
                <a:spcPct val="0"/>
              </a:spcBef>
              <a:spcAft>
                <a:spcPct val="0"/>
              </a:spcAft>
            </a:pPr>
            <a:r>
              <a:rPr lang="en-US" sz="2000" dirty="0" err="1">
                <a:gradFill>
                  <a:gsLst>
                    <a:gs pos="0">
                      <a:srgbClr val="FFFFFF"/>
                    </a:gs>
                    <a:gs pos="100000">
                      <a:srgbClr val="FFFFFF"/>
                    </a:gs>
                  </a:gsLst>
                  <a:lin ang="5400000" scaled="0"/>
                </a:gradFill>
              </a:rPr>
              <a:t>CoIT</a:t>
            </a:r>
            <a:endParaRPr lang="en-US" sz="2000" dirty="0">
              <a:gradFill>
                <a:gsLst>
                  <a:gs pos="0">
                    <a:srgbClr val="FFFFFF"/>
                  </a:gs>
                  <a:gs pos="100000">
                    <a:srgbClr val="FFFFFF"/>
                  </a:gs>
                </a:gsLst>
                <a:lin ang="5400000" scaled="0"/>
              </a:gradFill>
            </a:endParaRPr>
          </a:p>
          <a:p>
            <a:pPr algn="ctr" defTabSz="932381" fontAlgn="base">
              <a:spcBef>
                <a:spcPct val="0"/>
              </a:spcBef>
              <a:spcAft>
                <a:spcPct val="0"/>
              </a:spcAft>
            </a:pPr>
            <a:r>
              <a:rPr lang="en-US" sz="2000" dirty="0">
                <a:gradFill>
                  <a:gsLst>
                    <a:gs pos="0">
                      <a:srgbClr val="FFFFFF"/>
                    </a:gs>
                    <a:gs pos="100000">
                      <a:srgbClr val="FFFFFF"/>
                    </a:gs>
                  </a:gsLst>
                  <a:lin ang="5400000" scaled="0"/>
                </a:gradFill>
              </a:rPr>
              <a:t>Mobility</a:t>
            </a:r>
          </a:p>
          <a:p>
            <a:pPr algn="ctr" defTabSz="932381" fontAlgn="base">
              <a:spcBef>
                <a:spcPct val="0"/>
              </a:spcBef>
              <a:spcAft>
                <a:spcPct val="0"/>
              </a:spcAft>
            </a:pPr>
            <a:r>
              <a:rPr lang="en-US" sz="2000" dirty="0">
                <a:gradFill>
                  <a:gsLst>
                    <a:gs pos="0">
                      <a:srgbClr val="FFFFFF"/>
                    </a:gs>
                    <a:gs pos="100000">
                      <a:srgbClr val="FFFFFF"/>
                    </a:gs>
                  </a:gsLst>
                  <a:lin ang="5400000" scaled="0"/>
                </a:gradFill>
              </a:rPr>
              <a:t>Social</a:t>
            </a:r>
          </a:p>
        </p:txBody>
      </p:sp>
      <p:sp>
        <p:nvSpPr>
          <p:cNvPr id="20" name="Rectangle 19"/>
          <p:cNvSpPr/>
          <p:nvPr/>
        </p:nvSpPr>
        <p:spPr bwMode="auto">
          <a:xfrm>
            <a:off x="3901405"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Cloud</a:t>
            </a:r>
          </a:p>
        </p:txBody>
      </p:sp>
      <p:sp>
        <p:nvSpPr>
          <p:cNvPr id="21" name="Rectangle 20"/>
          <p:cNvSpPr/>
          <p:nvPr/>
        </p:nvSpPr>
        <p:spPr bwMode="auto">
          <a:xfrm>
            <a:off x="5472514"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IW Maturity/ Younger Workforce</a:t>
            </a:r>
          </a:p>
        </p:txBody>
      </p:sp>
      <p:sp>
        <p:nvSpPr>
          <p:cNvPr id="22" name="Rectangle 21"/>
          <p:cNvSpPr/>
          <p:nvPr/>
        </p:nvSpPr>
        <p:spPr bwMode="auto">
          <a:xfrm>
            <a:off x="7042088"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Lean business and IT</a:t>
            </a:r>
          </a:p>
        </p:txBody>
      </p:sp>
      <p:sp>
        <p:nvSpPr>
          <p:cNvPr id="23" name="Rectangle 22"/>
          <p:cNvSpPr/>
          <p:nvPr/>
        </p:nvSpPr>
        <p:spPr bwMode="auto">
          <a:xfrm>
            <a:off x="8604527"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Business-aligned,  self service IT</a:t>
            </a:r>
          </a:p>
        </p:txBody>
      </p:sp>
      <p:sp>
        <p:nvSpPr>
          <p:cNvPr id="24" name="Rectangle 23"/>
          <p:cNvSpPr/>
          <p:nvPr/>
        </p:nvSpPr>
        <p:spPr bwMode="auto">
          <a:xfrm>
            <a:off x="10160214" y="105886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UX focus and evolved</a:t>
            </a:r>
          </a:p>
          <a:p>
            <a:pPr algn="ctr" defTabSz="932381" fontAlgn="base">
              <a:spcBef>
                <a:spcPct val="0"/>
              </a:spcBef>
              <a:spcAft>
                <a:spcPct val="0"/>
              </a:spcAft>
            </a:pPr>
            <a:r>
              <a:rPr lang="en-US" sz="2000" dirty="0">
                <a:gradFill>
                  <a:gsLst>
                    <a:gs pos="0">
                      <a:srgbClr val="FFFFFF"/>
                    </a:gs>
                    <a:gs pos="100000">
                      <a:srgbClr val="FFFFFF"/>
                    </a:gs>
                  </a:gsLst>
                  <a:lin ang="5400000" scaled="0"/>
                </a:gradFill>
              </a:rPr>
              <a:t>    </a:t>
            </a:r>
            <a:r>
              <a:rPr lang="en-US" sz="2000" dirty="0" err="1">
                <a:gradFill>
                  <a:gsLst>
                    <a:gs pos="0">
                      <a:srgbClr val="FFFFFF"/>
                    </a:gs>
                    <a:gs pos="100000">
                      <a:srgbClr val="FFFFFF"/>
                    </a:gs>
                  </a:gsLst>
                  <a:lin ang="5400000" scaled="0"/>
                </a:gradFill>
              </a:rPr>
              <a:t>Mngmt</a:t>
            </a:r>
            <a:endParaRPr lang="en-US" sz="2000" dirty="0">
              <a:gradFill>
                <a:gsLst>
                  <a:gs pos="0">
                    <a:srgbClr val="FFFFFF"/>
                  </a:gs>
                  <a:gs pos="100000">
                    <a:srgbClr val="FFFFFF"/>
                  </a:gs>
                </a:gsLst>
                <a:lin ang="5400000" scaled="0"/>
              </a:gradFill>
            </a:endParaRPr>
          </a:p>
        </p:txBody>
      </p:sp>
      <p:sp>
        <p:nvSpPr>
          <p:cNvPr id="25" name="TextBox 24"/>
          <p:cNvSpPr txBox="1"/>
          <p:nvPr/>
        </p:nvSpPr>
        <p:spPr>
          <a:xfrm>
            <a:off x="777081" y="1650894"/>
            <a:ext cx="1005613" cy="882380"/>
          </a:xfrm>
          <a:prstGeom prst="rect">
            <a:avLst/>
          </a:prstGeom>
          <a:noFill/>
        </p:spPr>
        <p:txBody>
          <a:bodyPr wrap="none" lIns="182862" tIns="146289" rIns="182862" bIns="146289" rtlCol="0">
            <a:spAutoFit/>
          </a:bodyPr>
          <a:lstStyle/>
          <a:p>
            <a:pPr>
              <a:lnSpc>
                <a:spcPct val="90000"/>
              </a:lnSpc>
              <a:spcAft>
                <a:spcPts val="600"/>
              </a:spcAft>
            </a:pPr>
            <a:r>
              <a:rPr lang="en-US" i="1" dirty="0" smtClean="0">
                <a:gradFill>
                  <a:gsLst>
                    <a:gs pos="2917">
                      <a:schemeClr val="tx1"/>
                    </a:gs>
                    <a:gs pos="30000">
                      <a:schemeClr val="tx1"/>
                    </a:gs>
                  </a:gsLst>
                  <a:lin ang="5400000" scaled="0"/>
                </a:gradFill>
              </a:rPr>
              <a:t>SP13!</a:t>
            </a:r>
          </a:p>
          <a:p>
            <a:pPr>
              <a:lnSpc>
                <a:spcPct val="90000"/>
              </a:lnSpc>
              <a:spcAft>
                <a:spcPts val="600"/>
              </a:spcAft>
            </a:pPr>
            <a:r>
              <a:rPr lang="en-US" i="1" dirty="0" smtClean="0">
                <a:gradFill>
                  <a:gsLst>
                    <a:gs pos="2917">
                      <a:schemeClr val="tx1"/>
                    </a:gs>
                    <a:gs pos="30000">
                      <a:schemeClr val="tx1"/>
                    </a:gs>
                  </a:gsLst>
                  <a:lin ang="5400000" scaled="0"/>
                </a:gradFill>
              </a:rPr>
              <a:t>O365!</a:t>
            </a:r>
          </a:p>
        </p:txBody>
      </p:sp>
      <p:sp>
        <p:nvSpPr>
          <p:cNvPr id="26" name="Freeform 117"/>
          <p:cNvSpPr>
            <a:spLocks noEditPoints="1"/>
          </p:cNvSpPr>
          <p:nvPr/>
        </p:nvSpPr>
        <p:spPr bwMode="black">
          <a:xfrm>
            <a:off x="1707922" y="1809429"/>
            <a:ext cx="370047" cy="424658"/>
          </a:xfrm>
          <a:custGeom>
            <a:avLst/>
            <a:gdLst>
              <a:gd name="T0" fmla="*/ 55 w 68"/>
              <a:gd name="T1" fmla="*/ 49 h 80"/>
              <a:gd name="T2" fmla="*/ 66 w 68"/>
              <a:gd name="T3" fmla="*/ 21 h 80"/>
              <a:gd name="T4" fmla="*/ 36 w 68"/>
              <a:gd name="T5" fmla="*/ 1 h 80"/>
              <a:gd name="T6" fmla="*/ 1 w 68"/>
              <a:gd name="T7" fmla="*/ 22 h 80"/>
              <a:gd name="T8" fmla="*/ 12 w 68"/>
              <a:gd name="T9" fmla="*/ 31 h 80"/>
              <a:gd name="T10" fmla="*/ 1 w 68"/>
              <a:gd name="T11" fmla="*/ 59 h 80"/>
              <a:gd name="T12" fmla="*/ 32 w 68"/>
              <a:gd name="T13" fmla="*/ 79 h 80"/>
              <a:gd name="T14" fmla="*/ 67 w 68"/>
              <a:gd name="T15" fmla="*/ 58 h 80"/>
              <a:gd name="T16" fmla="*/ 9 w 68"/>
              <a:gd name="T17" fmla="*/ 25 h 80"/>
              <a:gd name="T18" fmla="*/ 26 w 68"/>
              <a:gd name="T19" fmla="*/ 9 h 80"/>
              <a:gd name="T20" fmla="*/ 19 w 68"/>
              <a:gd name="T21" fmla="*/ 26 h 80"/>
              <a:gd name="T22" fmla="*/ 9 w 68"/>
              <a:gd name="T23" fmla="*/ 25 h 80"/>
              <a:gd name="T24" fmla="*/ 17 w 68"/>
              <a:gd name="T25" fmla="*/ 37 h 80"/>
              <a:gd name="T26" fmla="*/ 27 w 68"/>
              <a:gd name="T27" fmla="*/ 39 h 80"/>
              <a:gd name="T28" fmla="*/ 10 w 68"/>
              <a:gd name="T29" fmla="*/ 54 h 80"/>
              <a:gd name="T30" fmla="*/ 29 w 68"/>
              <a:gd name="T31" fmla="*/ 73 h 80"/>
              <a:gd name="T32" fmla="*/ 9 w 68"/>
              <a:gd name="T33" fmla="*/ 59 h 80"/>
              <a:gd name="T34" fmla="*/ 32 w 68"/>
              <a:gd name="T35" fmla="*/ 47 h 80"/>
              <a:gd name="T36" fmla="*/ 29 w 68"/>
              <a:gd name="T37" fmla="*/ 73 h 80"/>
              <a:gd name="T38" fmla="*/ 29 w 68"/>
              <a:gd name="T39" fmla="*/ 35 h 80"/>
              <a:gd name="T40" fmla="*/ 22 w 68"/>
              <a:gd name="T41" fmla="*/ 28 h 80"/>
              <a:gd name="T42" fmla="*/ 32 w 68"/>
              <a:gd name="T43" fmla="*/ 12 h 80"/>
              <a:gd name="T44" fmla="*/ 59 w 68"/>
              <a:gd name="T45" fmla="*/ 26 h 80"/>
              <a:gd name="T46" fmla="*/ 46 w 68"/>
              <a:gd name="T47" fmla="*/ 44 h 80"/>
              <a:gd name="T48" fmla="*/ 40 w 68"/>
              <a:gd name="T49" fmla="*/ 38 h 80"/>
              <a:gd name="T50" fmla="*/ 59 w 68"/>
              <a:gd name="T51" fmla="*/ 26 h 80"/>
              <a:gd name="T52" fmla="*/ 58 w 68"/>
              <a:gd name="T53" fmla="*/ 17 h 80"/>
              <a:gd name="T54" fmla="*/ 38 w 68"/>
              <a:gd name="T55" fmla="*/ 34 h 80"/>
              <a:gd name="T56" fmla="*/ 36 w 68"/>
              <a:gd name="T57" fmla="*/ 9 h 80"/>
              <a:gd name="T58" fmla="*/ 37 w 68"/>
              <a:gd name="T59" fmla="*/ 68 h 80"/>
              <a:gd name="T60" fmla="*/ 36 w 68"/>
              <a:gd name="T61" fmla="*/ 46 h 80"/>
              <a:gd name="T62" fmla="*/ 44 w 68"/>
              <a:gd name="T63" fmla="*/ 47 h 80"/>
              <a:gd name="T64" fmla="*/ 37 w 68"/>
              <a:gd name="T65" fmla="*/ 68 h 80"/>
              <a:gd name="T66" fmla="*/ 42 w 68"/>
              <a:gd name="T67" fmla="*/ 71 h 80"/>
              <a:gd name="T68" fmla="*/ 49 w 68"/>
              <a:gd name="T69" fmla="*/ 54 h 80"/>
              <a:gd name="T70" fmla="*/ 59 w 68"/>
              <a:gd name="T71"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80">
                <a:moveTo>
                  <a:pt x="66" y="55"/>
                </a:moveTo>
                <a:cubicBezTo>
                  <a:pt x="55" y="49"/>
                  <a:pt x="55" y="49"/>
                  <a:pt x="55" y="49"/>
                </a:cubicBezTo>
                <a:cubicBezTo>
                  <a:pt x="54" y="48"/>
                  <a:pt x="53" y="46"/>
                  <a:pt x="54" y="44"/>
                </a:cubicBezTo>
                <a:cubicBezTo>
                  <a:pt x="66" y="21"/>
                  <a:pt x="66" y="21"/>
                  <a:pt x="66" y="21"/>
                </a:cubicBezTo>
                <a:cubicBezTo>
                  <a:pt x="67" y="19"/>
                  <a:pt x="66" y="17"/>
                  <a:pt x="65" y="16"/>
                </a:cubicBezTo>
                <a:cubicBezTo>
                  <a:pt x="36" y="1"/>
                  <a:pt x="36" y="1"/>
                  <a:pt x="36" y="1"/>
                </a:cubicBezTo>
                <a:cubicBezTo>
                  <a:pt x="34" y="0"/>
                  <a:pt x="32" y="1"/>
                  <a:pt x="30" y="2"/>
                </a:cubicBezTo>
                <a:cubicBezTo>
                  <a:pt x="1" y="22"/>
                  <a:pt x="1" y="22"/>
                  <a:pt x="1" y="22"/>
                </a:cubicBezTo>
                <a:cubicBezTo>
                  <a:pt x="0" y="23"/>
                  <a:pt x="0" y="24"/>
                  <a:pt x="2" y="25"/>
                </a:cubicBezTo>
                <a:cubicBezTo>
                  <a:pt x="12" y="31"/>
                  <a:pt x="12" y="31"/>
                  <a:pt x="12" y="31"/>
                </a:cubicBezTo>
                <a:cubicBezTo>
                  <a:pt x="14" y="32"/>
                  <a:pt x="15" y="34"/>
                  <a:pt x="14" y="35"/>
                </a:cubicBezTo>
                <a:cubicBezTo>
                  <a:pt x="1" y="59"/>
                  <a:pt x="1" y="59"/>
                  <a:pt x="1" y="59"/>
                </a:cubicBezTo>
                <a:cubicBezTo>
                  <a:pt x="1" y="61"/>
                  <a:pt x="1" y="63"/>
                  <a:pt x="3" y="63"/>
                </a:cubicBezTo>
                <a:cubicBezTo>
                  <a:pt x="32" y="79"/>
                  <a:pt x="32" y="79"/>
                  <a:pt x="32" y="79"/>
                </a:cubicBezTo>
                <a:cubicBezTo>
                  <a:pt x="34" y="80"/>
                  <a:pt x="36" y="79"/>
                  <a:pt x="38" y="78"/>
                </a:cubicBezTo>
                <a:cubicBezTo>
                  <a:pt x="67" y="58"/>
                  <a:pt x="67" y="58"/>
                  <a:pt x="67" y="58"/>
                </a:cubicBezTo>
                <a:cubicBezTo>
                  <a:pt x="68" y="57"/>
                  <a:pt x="68" y="55"/>
                  <a:pt x="66" y="55"/>
                </a:cubicBezTo>
                <a:close/>
                <a:moveTo>
                  <a:pt x="9" y="25"/>
                </a:moveTo>
                <a:cubicBezTo>
                  <a:pt x="7" y="24"/>
                  <a:pt x="7" y="22"/>
                  <a:pt x="9" y="21"/>
                </a:cubicBezTo>
                <a:cubicBezTo>
                  <a:pt x="26" y="9"/>
                  <a:pt x="26" y="9"/>
                  <a:pt x="26" y="9"/>
                </a:cubicBezTo>
                <a:cubicBezTo>
                  <a:pt x="27" y="8"/>
                  <a:pt x="28" y="9"/>
                  <a:pt x="27" y="10"/>
                </a:cubicBezTo>
                <a:cubicBezTo>
                  <a:pt x="19" y="26"/>
                  <a:pt x="19" y="26"/>
                  <a:pt x="19" y="26"/>
                </a:cubicBezTo>
                <a:cubicBezTo>
                  <a:pt x="18" y="28"/>
                  <a:pt x="16" y="28"/>
                  <a:pt x="14" y="27"/>
                </a:cubicBezTo>
                <a:lnTo>
                  <a:pt x="9" y="25"/>
                </a:lnTo>
                <a:close/>
                <a:moveTo>
                  <a:pt x="9" y="53"/>
                </a:moveTo>
                <a:cubicBezTo>
                  <a:pt x="17" y="37"/>
                  <a:pt x="17" y="37"/>
                  <a:pt x="17" y="37"/>
                </a:cubicBezTo>
                <a:cubicBezTo>
                  <a:pt x="18" y="35"/>
                  <a:pt x="20" y="35"/>
                  <a:pt x="22" y="36"/>
                </a:cubicBezTo>
                <a:cubicBezTo>
                  <a:pt x="27" y="39"/>
                  <a:pt x="27" y="39"/>
                  <a:pt x="27" y="39"/>
                </a:cubicBezTo>
                <a:cubicBezTo>
                  <a:pt x="29" y="39"/>
                  <a:pt x="29" y="41"/>
                  <a:pt x="27" y="42"/>
                </a:cubicBezTo>
                <a:cubicBezTo>
                  <a:pt x="10" y="54"/>
                  <a:pt x="10" y="54"/>
                  <a:pt x="10" y="54"/>
                </a:cubicBezTo>
                <a:cubicBezTo>
                  <a:pt x="8" y="55"/>
                  <a:pt x="8" y="55"/>
                  <a:pt x="9" y="53"/>
                </a:cubicBezTo>
                <a:close/>
                <a:moveTo>
                  <a:pt x="29" y="73"/>
                </a:moveTo>
                <a:cubicBezTo>
                  <a:pt x="10" y="63"/>
                  <a:pt x="10" y="63"/>
                  <a:pt x="10" y="63"/>
                </a:cubicBezTo>
                <a:cubicBezTo>
                  <a:pt x="8" y="62"/>
                  <a:pt x="8" y="60"/>
                  <a:pt x="9" y="59"/>
                </a:cubicBezTo>
                <a:cubicBezTo>
                  <a:pt x="29" y="46"/>
                  <a:pt x="29" y="46"/>
                  <a:pt x="29" y="46"/>
                </a:cubicBezTo>
                <a:cubicBezTo>
                  <a:pt x="31" y="45"/>
                  <a:pt x="32" y="45"/>
                  <a:pt x="32" y="47"/>
                </a:cubicBezTo>
                <a:cubicBezTo>
                  <a:pt x="32" y="71"/>
                  <a:pt x="32" y="71"/>
                  <a:pt x="32" y="71"/>
                </a:cubicBezTo>
                <a:cubicBezTo>
                  <a:pt x="32" y="73"/>
                  <a:pt x="30" y="74"/>
                  <a:pt x="29" y="73"/>
                </a:cubicBezTo>
                <a:close/>
                <a:moveTo>
                  <a:pt x="32" y="33"/>
                </a:moveTo>
                <a:cubicBezTo>
                  <a:pt x="32" y="35"/>
                  <a:pt x="31" y="36"/>
                  <a:pt x="29" y="35"/>
                </a:cubicBezTo>
                <a:cubicBezTo>
                  <a:pt x="23" y="32"/>
                  <a:pt x="23" y="32"/>
                  <a:pt x="23" y="32"/>
                </a:cubicBezTo>
                <a:cubicBezTo>
                  <a:pt x="22" y="31"/>
                  <a:pt x="21" y="29"/>
                  <a:pt x="22" y="28"/>
                </a:cubicBezTo>
                <a:cubicBezTo>
                  <a:pt x="30" y="12"/>
                  <a:pt x="30" y="12"/>
                  <a:pt x="30" y="12"/>
                </a:cubicBezTo>
                <a:cubicBezTo>
                  <a:pt x="31" y="10"/>
                  <a:pt x="32" y="10"/>
                  <a:pt x="32" y="12"/>
                </a:cubicBezTo>
                <a:lnTo>
                  <a:pt x="32" y="33"/>
                </a:lnTo>
                <a:close/>
                <a:moveTo>
                  <a:pt x="59" y="26"/>
                </a:moveTo>
                <a:cubicBezTo>
                  <a:pt x="50" y="43"/>
                  <a:pt x="50" y="43"/>
                  <a:pt x="50" y="43"/>
                </a:cubicBezTo>
                <a:cubicBezTo>
                  <a:pt x="50" y="44"/>
                  <a:pt x="48" y="45"/>
                  <a:pt x="46" y="44"/>
                </a:cubicBezTo>
                <a:cubicBezTo>
                  <a:pt x="40" y="41"/>
                  <a:pt x="40" y="41"/>
                  <a:pt x="40" y="41"/>
                </a:cubicBezTo>
                <a:cubicBezTo>
                  <a:pt x="39" y="40"/>
                  <a:pt x="39" y="39"/>
                  <a:pt x="40" y="38"/>
                </a:cubicBezTo>
                <a:cubicBezTo>
                  <a:pt x="58" y="25"/>
                  <a:pt x="58" y="25"/>
                  <a:pt x="58" y="25"/>
                </a:cubicBezTo>
                <a:cubicBezTo>
                  <a:pt x="59" y="24"/>
                  <a:pt x="60" y="25"/>
                  <a:pt x="59" y="26"/>
                </a:cubicBezTo>
                <a:close/>
                <a:moveTo>
                  <a:pt x="39" y="7"/>
                </a:moveTo>
                <a:cubicBezTo>
                  <a:pt x="58" y="17"/>
                  <a:pt x="58" y="17"/>
                  <a:pt x="58" y="17"/>
                </a:cubicBezTo>
                <a:cubicBezTo>
                  <a:pt x="59" y="18"/>
                  <a:pt x="59" y="20"/>
                  <a:pt x="58" y="21"/>
                </a:cubicBezTo>
                <a:cubicBezTo>
                  <a:pt x="38" y="34"/>
                  <a:pt x="38" y="34"/>
                  <a:pt x="38" y="34"/>
                </a:cubicBezTo>
                <a:cubicBezTo>
                  <a:pt x="37" y="35"/>
                  <a:pt x="36" y="35"/>
                  <a:pt x="36" y="33"/>
                </a:cubicBezTo>
                <a:cubicBezTo>
                  <a:pt x="36" y="9"/>
                  <a:pt x="36" y="9"/>
                  <a:pt x="36" y="9"/>
                </a:cubicBezTo>
                <a:cubicBezTo>
                  <a:pt x="36" y="7"/>
                  <a:pt x="37" y="6"/>
                  <a:pt x="39" y="7"/>
                </a:cubicBezTo>
                <a:close/>
                <a:moveTo>
                  <a:pt x="37" y="68"/>
                </a:moveTo>
                <a:cubicBezTo>
                  <a:pt x="36" y="70"/>
                  <a:pt x="36" y="70"/>
                  <a:pt x="36" y="68"/>
                </a:cubicBezTo>
                <a:cubicBezTo>
                  <a:pt x="36" y="46"/>
                  <a:pt x="36" y="46"/>
                  <a:pt x="36" y="46"/>
                </a:cubicBezTo>
                <a:cubicBezTo>
                  <a:pt x="36" y="44"/>
                  <a:pt x="37" y="44"/>
                  <a:pt x="39" y="44"/>
                </a:cubicBezTo>
                <a:cubicBezTo>
                  <a:pt x="44" y="47"/>
                  <a:pt x="44" y="47"/>
                  <a:pt x="44" y="47"/>
                </a:cubicBezTo>
                <a:cubicBezTo>
                  <a:pt x="46" y="48"/>
                  <a:pt x="46" y="50"/>
                  <a:pt x="46" y="52"/>
                </a:cubicBezTo>
                <a:lnTo>
                  <a:pt x="37" y="68"/>
                </a:lnTo>
                <a:close/>
                <a:moveTo>
                  <a:pt x="59" y="58"/>
                </a:moveTo>
                <a:cubicBezTo>
                  <a:pt x="42" y="71"/>
                  <a:pt x="42" y="71"/>
                  <a:pt x="42" y="71"/>
                </a:cubicBezTo>
                <a:cubicBezTo>
                  <a:pt x="40" y="72"/>
                  <a:pt x="40" y="71"/>
                  <a:pt x="40" y="70"/>
                </a:cubicBezTo>
                <a:cubicBezTo>
                  <a:pt x="49" y="54"/>
                  <a:pt x="49" y="54"/>
                  <a:pt x="49" y="54"/>
                </a:cubicBezTo>
                <a:cubicBezTo>
                  <a:pt x="50" y="52"/>
                  <a:pt x="52" y="51"/>
                  <a:pt x="53" y="52"/>
                </a:cubicBezTo>
                <a:cubicBezTo>
                  <a:pt x="59" y="55"/>
                  <a:pt x="59" y="55"/>
                  <a:pt x="59" y="55"/>
                </a:cubicBezTo>
                <a:cubicBezTo>
                  <a:pt x="61" y="56"/>
                  <a:pt x="61" y="57"/>
                  <a:pt x="59" y="58"/>
                </a:cubicBez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
        <p:nvSpPr>
          <p:cNvPr id="4" name="Isosceles Triangle 3"/>
          <p:cNvSpPr/>
          <p:nvPr/>
        </p:nvSpPr>
        <p:spPr bwMode="auto">
          <a:xfrm>
            <a:off x="10210642" y="1913334"/>
            <a:ext cx="280837" cy="288529"/>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03237" y="336804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dirty="0">
                <a:gradFill>
                  <a:gsLst>
                    <a:gs pos="0">
                      <a:srgbClr val="FFFFFF"/>
                    </a:gs>
                    <a:gs pos="100000">
                      <a:srgbClr val="FFFFFF"/>
                    </a:gs>
                  </a:gsLst>
                  <a:lin ang="5400000" scaled="0"/>
                </a:gradFill>
              </a:rPr>
              <a:t>Time to think differently – does a convergence of factors change the approach</a:t>
            </a:r>
          </a:p>
        </p:txBody>
      </p:sp>
      <p:sp>
        <p:nvSpPr>
          <p:cNvPr id="30" name="TextBox 29"/>
          <p:cNvSpPr txBox="1"/>
          <p:nvPr/>
        </p:nvSpPr>
        <p:spPr>
          <a:xfrm>
            <a:off x="2570787" y="5032150"/>
            <a:ext cx="782907" cy="1292662"/>
          </a:xfrm>
          <a:prstGeom prst="rect">
            <a:avLst/>
          </a:prstGeom>
          <a:noFill/>
        </p:spPr>
        <p:txBody>
          <a:bodyPr wrap="none" lIns="182862" tIns="146289" rIns="182862" bIns="146289" rtlCol="0">
            <a:spAutoFit/>
          </a:bodyPr>
          <a:lstStyle/>
          <a:p>
            <a:pPr>
              <a:lnSpc>
                <a:spcPct val="90000"/>
              </a:lnSpc>
              <a:spcAft>
                <a:spcPts val="600"/>
              </a:spcAft>
            </a:pPr>
            <a:r>
              <a:rPr lang="en-US" sz="7200" dirty="0">
                <a:gradFill>
                  <a:gsLst>
                    <a:gs pos="2917">
                      <a:schemeClr val="tx1"/>
                    </a:gs>
                    <a:gs pos="30000">
                      <a:schemeClr val="tx1"/>
                    </a:gs>
                  </a:gsLst>
                  <a:lin ang="5400000" scaled="0"/>
                </a:gradFill>
              </a:rPr>
              <a:t>?</a:t>
            </a:r>
          </a:p>
        </p:txBody>
      </p:sp>
      <p:sp>
        <p:nvSpPr>
          <p:cNvPr id="32" name="Rectangle 31"/>
          <p:cNvSpPr/>
          <p:nvPr/>
        </p:nvSpPr>
        <p:spPr bwMode="auto">
          <a:xfrm>
            <a:off x="6310166" y="336804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dirty="0">
                <a:gradFill>
                  <a:gsLst>
                    <a:gs pos="0">
                      <a:srgbClr val="FFFFFF"/>
                    </a:gs>
                    <a:gs pos="100000">
                      <a:srgbClr val="FFFFFF"/>
                    </a:gs>
                  </a:gsLst>
                  <a:lin ang="5400000" scaled="0"/>
                </a:gradFill>
              </a:rPr>
              <a:t>     management –does the emphasis shift further towards the front-end of the lifecycle</a:t>
            </a:r>
          </a:p>
        </p:txBody>
      </p:sp>
      <p:sp>
        <p:nvSpPr>
          <p:cNvPr id="33" name="TextBox 32"/>
          <p:cNvSpPr txBox="1"/>
          <p:nvPr/>
        </p:nvSpPr>
        <p:spPr>
          <a:xfrm>
            <a:off x="8407131" y="5024000"/>
            <a:ext cx="782907" cy="1292662"/>
          </a:xfrm>
          <a:prstGeom prst="rect">
            <a:avLst/>
          </a:prstGeom>
          <a:noFill/>
        </p:spPr>
        <p:txBody>
          <a:bodyPr wrap="none" lIns="182862" tIns="146289" rIns="182862" bIns="146289" rtlCol="0">
            <a:spAutoFit/>
          </a:bodyPr>
          <a:lstStyle/>
          <a:p>
            <a:pPr>
              <a:lnSpc>
                <a:spcPct val="90000"/>
              </a:lnSpc>
              <a:spcAft>
                <a:spcPts val="600"/>
              </a:spcAft>
            </a:pPr>
            <a:r>
              <a:rPr lang="en-US" sz="7200" dirty="0">
                <a:gradFill>
                  <a:gsLst>
                    <a:gs pos="2917">
                      <a:schemeClr val="tx1"/>
                    </a:gs>
                    <a:gs pos="30000">
                      <a:schemeClr val="tx1"/>
                    </a:gs>
                  </a:gsLst>
                  <a:lin ang="5400000" scaled="0"/>
                </a:gradFill>
              </a:rPr>
              <a:t>?</a:t>
            </a:r>
          </a:p>
        </p:txBody>
      </p:sp>
      <p:sp>
        <p:nvSpPr>
          <p:cNvPr id="34" name="Rectangle 33"/>
          <p:cNvSpPr/>
          <p:nvPr/>
        </p:nvSpPr>
        <p:spPr bwMode="auto">
          <a:xfrm>
            <a:off x="9190037" y="336804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spc="-80" dirty="0">
                <a:gradFill>
                  <a:gsLst>
                    <a:gs pos="0">
                      <a:srgbClr val="FFFFFF"/>
                    </a:gs>
                    <a:gs pos="100000">
                      <a:srgbClr val="FFFFFF"/>
                    </a:gs>
                  </a:gsLst>
                  <a:lin ang="5400000" scaled="0"/>
                </a:gradFill>
              </a:rPr>
              <a:t>Measuring adoption is hard enough - how do you really determine “measurable business change”</a:t>
            </a:r>
          </a:p>
        </p:txBody>
      </p:sp>
      <p:sp>
        <p:nvSpPr>
          <p:cNvPr id="35" name="TextBox 34"/>
          <p:cNvSpPr txBox="1"/>
          <p:nvPr/>
        </p:nvSpPr>
        <p:spPr>
          <a:xfrm>
            <a:off x="11299533" y="5010376"/>
            <a:ext cx="782907" cy="1292662"/>
          </a:xfrm>
          <a:prstGeom prst="rect">
            <a:avLst/>
          </a:prstGeom>
          <a:noFill/>
        </p:spPr>
        <p:txBody>
          <a:bodyPr wrap="none" lIns="182862" tIns="146289" rIns="182862" bIns="146289" rtlCol="0">
            <a:spAutoFit/>
          </a:bodyPr>
          <a:lstStyle/>
          <a:p>
            <a:pPr>
              <a:lnSpc>
                <a:spcPct val="90000"/>
              </a:lnSpc>
              <a:spcAft>
                <a:spcPts val="600"/>
              </a:spcAft>
            </a:pPr>
            <a:r>
              <a:rPr lang="en-US" sz="7200" dirty="0">
                <a:gradFill>
                  <a:gsLst>
                    <a:gs pos="2917">
                      <a:schemeClr val="tx1"/>
                    </a:gs>
                    <a:gs pos="30000">
                      <a:schemeClr val="tx1"/>
                    </a:gs>
                  </a:gsLst>
                  <a:lin ang="5400000" scaled="0"/>
                </a:gradFill>
              </a:rPr>
              <a:t>?</a:t>
            </a:r>
          </a:p>
        </p:txBody>
      </p:sp>
      <p:sp>
        <p:nvSpPr>
          <p:cNvPr id="36" name="Isosceles Triangle 35"/>
          <p:cNvSpPr/>
          <p:nvPr/>
        </p:nvSpPr>
        <p:spPr bwMode="auto">
          <a:xfrm>
            <a:off x="6446837" y="3421062"/>
            <a:ext cx="466371" cy="457200"/>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387605" y="336804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dirty="0">
                <a:gradFill>
                  <a:gsLst>
                    <a:gs pos="0">
                      <a:srgbClr val="FFFFFF"/>
                    </a:gs>
                    <a:gs pos="100000">
                      <a:srgbClr val="FFFFFF"/>
                    </a:gs>
                  </a:gsLst>
                  <a:lin ang="5400000" scaled="0"/>
                </a:gradFill>
              </a:rPr>
              <a:t>Does Adoption get harder or easier? How to mitigate risk of the former</a:t>
            </a:r>
          </a:p>
        </p:txBody>
      </p:sp>
      <p:sp>
        <p:nvSpPr>
          <p:cNvPr id="38" name="TextBox 37"/>
          <p:cNvSpPr txBox="1"/>
          <p:nvPr/>
        </p:nvSpPr>
        <p:spPr>
          <a:xfrm>
            <a:off x="5457103" y="5024000"/>
            <a:ext cx="782907" cy="1292662"/>
          </a:xfrm>
          <a:prstGeom prst="rect">
            <a:avLst/>
          </a:prstGeom>
          <a:noFill/>
        </p:spPr>
        <p:txBody>
          <a:bodyPr wrap="none" lIns="182862" tIns="146289" rIns="182862" bIns="146289" rtlCol="0">
            <a:spAutoFit/>
          </a:bodyPr>
          <a:lstStyle/>
          <a:p>
            <a:pPr>
              <a:lnSpc>
                <a:spcPct val="90000"/>
              </a:lnSpc>
              <a:spcAft>
                <a:spcPts val="600"/>
              </a:spcAft>
            </a:pPr>
            <a:r>
              <a:rPr lang="en-US" sz="7200" dirty="0">
                <a:gradFill>
                  <a:gsLst>
                    <a:gs pos="2917">
                      <a:schemeClr val="tx1"/>
                    </a:gs>
                    <a:gs pos="30000">
                      <a:schemeClr val="tx1"/>
                    </a:gs>
                  </a:gsLst>
                  <a:lin ang="5400000" scaled="0"/>
                </a:gradFill>
              </a:rPr>
              <a:t>?</a:t>
            </a:r>
          </a:p>
        </p:txBody>
      </p:sp>
      <p:sp>
        <p:nvSpPr>
          <p:cNvPr id="39" name="TextBox 38"/>
          <p:cNvSpPr txBox="1"/>
          <p:nvPr/>
        </p:nvSpPr>
        <p:spPr>
          <a:xfrm>
            <a:off x="6707370" y="6181725"/>
            <a:ext cx="5233805" cy="794064"/>
          </a:xfrm>
          <a:prstGeom prst="rect">
            <a:avLst/>
          </a:prstGeom>
          <a:noFill/>
        </p:spPr>
        <p:txBody>
          <a:bodyPr wrap="none" lIns="182862" tIns="146289" rIns="182862" bIns="146289" rtlCol="0">
            <a:spAutoFit/>
          </a:bodyPr>
          <a:lstStyle/>
          <a:p>
            <a:pPr>
              <a:lnSpc>
                <a:spcPct val="90000"/>
              </a:lnSpc>
              <a:spcAft>
                <a:spcPts val="600"/>
              </a:spcAft>
            </a:pPr>
            <a:r>
              <a:rPr lang="en-US" sz="3600" i="1" dirty="0">
                <a:latin typeface="+mj-lt"/>
              </a:rPr>
              <a:t>We’ll come back to this….</a:t>
            </a:r>
          </a:p>
        </p:txBody>
      </p:sp>
    </p:spTree>
    <p:extLst>
      <p:ext uri="{BB962C8B-B14F-4D97-AF65-F5344CB8AC3E}">
        <p14:creationId xmlns:p14="http://schemas.microsoft.com/office/powerpoint/2010/main" val="14586446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animBg="1"/>
      <p:bldP spid="35" grpId="0"/>
      <p:bldP spid="36" grpId="0" animBg="1"/>
      <p:bldP spid="37" grpId="0" animBg="1"/>
      <p:bldP spid="38" grpId="0"/>
      <p:bldP spid="39" grpId="0"/>
      <p:bldP spid="3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Rewind…</a:t>
            </a:r>
            <a:endParaRPr lang="en-US" dirty="0"/>
          </a:p>
        </p:txBody>
      </p:sp>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25" y="2811463"/>
            <a:ext cx="5203826" cy="3889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8809038" y="5402262"/>
            <a:ext cx="2133600" cy="1298592"/>
          </a:xfrm>
          <a:prstGeom prst="ellipse">
            <a:avLst/>
          </a:prstGeom>
          <a:noFill/>
          <a:ln w="7620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8205987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Last Year</a:t>
            </a:r>
            <a:endParaRPr lang="en-US" dirty="0"/>
          </a:p>
        </p:txBody>
      </p:sp>
      <p:sp>
        <p:nvSpPr>
          <p:cNvPr id="3" name="Text Placeholder 2"/>
          <p:cNvSpPr>
            <a:spLocks noGrp="1"/>
          </p:cNvSpPr>
          <p:nvPr>
            <p:ph type="body" sz="quarter" idx="10"/>
          </p:nvPr>
        </p:nvSpPr>
        <p:spPr>
          <a:xfrm>
            <a:off x="274638" y="1285122"/>
            <a:ext cx="11887200" cy="6860340"/>
          </a:xfrm>
        </p:spPr>
        <p:txBody>
          <a:bodyPr/>
          <a:lstStyle/>
          <a:p>
            <a:pPr>
              <a:spcAft>
                <a:spcPts val="600"/>
              </a:spcAft>
            </a:pPr>
            <a:r>
              <a:rPr lang="en-US" sz="3600" dirty="0"/>
              <a:t>Review of things that impact adoption</a:t>
            </a:r>
          </a:p>
          <a:p>
            <a:pPr>
              <a:spcAft>
                <a:spcPts val="600"/>
              </a:spcAft>
            </a:pPr>
            <a:r>
              <a:rPr lang="en-US" sz="3600" dirty="0"/>
              <a:t>Strategic Approach</a:t>
            </a:r>
          </a:p>
          <a:p>
            <a:pPr>
              <a:spcAft>
                <a:spcPts val="600"/>
              </a:spcAft>
            </a:pPr>
            <a:r>
              <a:rPr lang="en-US" sz="3600" dirty="0"/>
              <a:t>Understanding End-User Needs</a:t>
            </a:r>
          </a:p>
          <a:p>
            <a:pPr>
              <a:spcAft>
                <a:spcPts val="600"/>
              </a:spcAft>
            </a:pPr>
            <a:r>
              <a:rPr lang="en-US" sz="3600" dirty="0"/>
              <a:t>Service Architecture Approach/</a:t>
            </a:r>
            <a:r>
              <a:rPr lang="en-US" sz="3600" dirty="0" err="1"/>
              <a:t>SPaaS</a:t>
            </a:r>
            <a:endParaRPr lang="en-US" sz="3600" dirty="0"/>
          </a:p>
          <a:p>
            <a:pPr>
              <a:spcAft>
                <a:spcPts val="600"/>
              </a:spcAft>
            </a:pPr>
            <a:r>
              <a:rPr lang="en-US" sz="3600" dirty="0"/>
              <a:t>Building a Business Case</a:t>
            </a:r>
          </a:p>
          <a:p>
            <a:pPr>
              <a:spcAft>
                <a:spcPts val="600"/>
              </a:spcAft>
            </a:pPr>
            <a:r>
              <a:rPr lang="en-US" sz="3600" dirty="0"/>
              <a:t>CMT&amp;C</a:t>
            </a:r>
          </a:p>
          <a:p>
            <a:pPr>
              <a:spcAft>
                <a:spcPts val="600"/>
              </a:spcAft>
            </a:pPr>
            <a:r>
              <a:rPr lang="en-US" sz="3600" dirty="0"/>
              <a:t>Governance</a:t>
            </a:r>
          </a:p>
          <a:p>
            <a:pPr>
              <a:spcAft>
                <a:spcPts val="600"/>
              </a:spcAft>
            </a:pPr>
            <a:r>
              <a:rPr lang="en-US" sz="3600" dirty="0"/>
              <a:t>Impact Measurement</a:t>
            </a:r>
          </a:p>
          <a:p>
            <a:pPr>
              <a:spcAft>
                <a:spcPts val="600"/>
              </a:spcAft>
            </a:pPr>
            <a:endParaRPr lang="en-US" sz="3600" dirty="0"/>
          </a:p>
          <a:p>
            <a:pPr>
              <a:spcAft>
                <a:spcPts val="600"/>
              </a:spcAft>
            </a:pPr>
            <a:endParaRPr lang="en-US" sz="36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1419" y="144462"/>
            <a:ext cx="3340429"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431022" y="4411663"/>
            <a:ext cx="6578416"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894638" y="2100802"/>
            <a:ext cx="4237038" cy="1625030"/>
          </a:xfrm>
          <a:prstGeom prst="rect">
            <a:avLst/>
          </a:prstGeom>
          <a:noFill/>
        </p:spPr>
        <p:txBody>
          <a:bodyPr wrap="square" lIns="182862" tIns="146289" rIns="182862" bIns="146289" rtlCol="0">
            <a:spAutoFit/>
          </a:bodyPr>
          <a:lstStyle/>
          <a:p>
            <a:pPr>
              <a:lnSpc>
                <a:spcPct val="90000"/>
              </a:lnSpc>
              <a:spcAft>
                <a:spcPts val="600"/>
              </a:spcAft>
            </a:pPr>
            <a:r>
              <a:rPr lang="en-US" sz="2400" i="1" dirty="0" err="1">
                <a:gradFill>
                  <a:gsLst>
                    <a:gs pos="2917">
                      <a:schemeClr val="tx1"/>
                    </a:gs>
                    <a:gs pos="30000">
                      <a:schemeClr val="tx1"/>
                    </a:gs>
                  </a:gsLst>
                  <a:lin ang="5400000" scaled="0"/>
                </a:gradFill>
              </a:rPr>
              <a:t>CMSWire</a:t>
            </a:r>
            <a:r>
              <a:rPr lang="en-US" sz="2400" i="1" dirty="0">
                <a:gradFill>
                  <a:gsLst>
                    <a:gs pos="2917">
                      <a:schemeClr val="tx1"/>
                    </a:gs>
                    <a:gs pos="30000">
                      <a:schemeClr val="tx1"/>
                    </a:gs>
                  </a:gsLst>
                  <a:lin ang="5400000" scaled="0"/>
                </a:gradFill>
              </a:rPr>
              <a:t> Article: “..</a:t>
            </a:r>
            <a:r>
              <a:rPr lang="en-US" sz="2400" i="1" dirty="0"/>
              <a:t> the areas () discussed are absolutely the key to successful business solutions with SharePoint..”</a:t>
            </a:r>
            <a:endParaRPr lang="en-US" sz="2400" i="1"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68585696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11803"/>
            <a:ext cx="11889564" cy="917575"/>
          </a:xfrm>
        </p:spPr>
        <p:txBody>
          <a:bodyPr/>
          <a:lstStyle/>
          <a:p>
            <a:r>
              <a:rPr lang="en-US" dirty="0" smtClean="0"/>
              <a:t>Quick review</a:t>
            </a:r>
            <a:endParaRPr lang="en-US" dirty="0"/>
          </a:p>
        </p:txBody>
      </p:sp>
      <p:sp>
        <p:nvSpPr>
          <p:cNvPr id="3" name="Text Placeholder 2"/>
          <p:cNvSpPr>
            <a:spLocks noGrp="1"/>
          </p:cNvSpPr>
          <p:nvPr>
            <p:ph type="body" sz="quarter" idx="10"/>
          </p:nvPr>
        </p:nvSpPr>
        <p:spPr>
          <a:xfrm>
            <a:off x="274638" y="1053076"/>
            <a:ext cx="6019799" cy="3434786"/>
          </a:xfrm>
        </p:spPr>
        <p:txBody>
          <a:bodyPr/>
          <a:lstStyle/>
          <a:p>
            <a:r>
              <a:rPr lang="en-US" sz="3200" dirty="0"/>
              <a:t>Data on the impact of user resistance on adoption (CIOEB)</a:t>
            </a:r>
          </a:p>
          <a:p>
            <a:pPr marL="457155"/>
            <a:r>
              <a:rPr lang="en-US" sz="2400" dirty="0"/>
              <a:t>(#1 Voice, #2 UX, #3 Communications, #4 Training, #5 Leadership and Support)</a:t>
            </a:r>
          </a:p>
          <a:p>
            <a:endParaRPr lang="en-US" sz="3200" dirty="0"/>
          </a:p>
          <a:p>
            <a:endParaRPr lang="en-US" sz="3200" dirty="0"/>
          </a:p>
          <a:p>
            <a:endParaRPr lang="en-US" sz="3200" dirty="0"/>
          </a:p>
        </p:txBody>
      </p:sp>
      <p:sp>
        <p:nvSpPr>
          <p:cNvPr id="6" name="Rectangle 5"/>
          <p:cNvSpPr/>
          <p:nvPr/>
        </p:nvSpPr>
        <p:spPr>
          <a:xfrm>
            <a:off x="503238" y="6167478"/>
            <a:ext cx="5791200" cy="657333"/>
          </a:xfrm>
          <a:prstGeom prst="rect">
            <a:avLst/>
          </a:prstGeom>
        </p:spPr>
        <p:txBody>
          <a:bodyPr wrap="square" lIns="91431" tIns="45716" rIns="91431" bIns="45716">
            <a:spAutoFit/>
          </a:bodyPr>
          <a:lstStyle/>
          <a:p>
            <a:r>
              <a:rPr lang="en-US" dirty="0" smtClean="0"/>
              <a:t>Study (2011): Improving </a:t>
            </a:r>
            <a:r>
              <a:rPr lang="en-US" dirty="0"/>
              <a:t>the Return on IT Systems Through Increased Adoption, </a:t>
            </a:r>
            <a:r>
              <a:rPr lang="en-US" dirty="0" smtClean="0"/>
              <a:t>CIOEB; n=5,325</a:t>
            </a:r>
          </a:p>
        </p:txBody>
      </p:sp>
      <p:grpSp>
        <p:nvGrpSpPr>
          <p:cNvPr id="17" name="Group 16"/>
          <p:cNvGrpSpPr/>
          <p:nvPr/>
        </p:nvGrpSpPr>
        <p:grpSpPr>
          <a:xfrm>
            <a:off x="6294438" y="144462"/>
            <a:ext cx="3758066" cy="6553200"/>
            <a:chOff x="6294437" y="144462"/>
            <a:chExt cx="3758066" cy="6553200"/>
          </a:xfrm>
        </p:grpSpPr>
        <p:sp>
          <p:nvSpPr>
            <p:cNvPr id="4" name="Text Placeholder 2"/>
            <p:cNvSpPr txBox="1">
              <a:spLocks/>
            </p:cNvSpPr>
            <p:nvPr/>
          </p:nvSpPr>
          <p:spPr>
            <a:xfrm>
              <a:off x="6479495" y="6069798"/>
              <a:ext cx="3573008" cy="6278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a:t>Strategic Approach</a:t>
              </a:r>
            </a:p>
          </p:txBody>
        </p:sp>
        <p:cxnSp>
          <p:nvCxnSpPr>
            <p:cNvPr id="11" name="Straight Connector 10"/>
            <p:cNvCxnSpPr/>
            <p:nvPr/>
          </p:nvCxnSpPr>
          <p:spPr>
            <a:xfrm>
              <a:off x="6294437" y="144462"/>
              <a:ext cx="0" cy="6553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89" y="3108324"/>
            <a:ext cx="5434012" cy="275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6667830" y="144463"/>
            <a:ext cx="5191410" cy="2690812"/>
            <a:chOff x="6667830" y="144462"/>
            <a:chExt cx="5191410" cy="2690812"/>
          </a:xfrm>
        </p:grpSpPr>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830" y="144462"/>
              <a:ext cx="5191410" cy="269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483189" y="677862"/>
              <a:ext cx="3535648" cy="849463"/>
            </a:xfrm>
            <a:prstGeom prst="rect">
              <a:avLst/>
            </a:prstGeom>
            <a:noFill/>
          </p:spPr>
          <p:txBody>
            <a:bodyPr wrap="none" lIns="182880" tIns="146304" rIns="182880" bIns="146304" rtlCol="0">
              <a:spAutoFit/>
            </a:bodyPr>
            <a:lstStyle/>
            <a:p>
              <a:pPr>
                <a:lnSpc>
                  <a:spcPct val="90000"/>
                </a:lnSpc>
                <a:spcAft>
                  <a:spcPts val="600"/>
                </a:spcAft>
              </a:pPr>
              <a:r>
                <a:rPr lang="en-US" sz="4000" dirty="0">
                  <a:solidFill>
                    <a:srgbClr val="002060"/>
                  </a:solidFill>
                </a:rPr>
                <a:t>Strategy Table</a:t>
              </a:r>
            </a:p>
          </p:txBody>
        </p:sp>
      </p:grpSp>
      <p:grpSp>
        <p:nvGrpSpPr>
          <p:cNvPr id="15" name="Group 14"/>
          <p:cNvGrpSpPr/>
          <p:nvPr/>
        </p:nvGrpSpPr>
        <p:grpSpPr>
          <a:xfrm>
            <a:off x="6667830" y="2980523"/>
            <a:ext cx="5191410" cy="2960688"/>
            <a:chOff x="6667830" y="2980522"/>
            <a:chExt cx="5191410" cy="2960688"/>
          </a:xfrm>
        </p:grpSpPr>
        <p:pic>
          <p:nvPicPr>
            <p:cNvPr id="13" name="Picture 12" descr="Machine generated alternative text: Completelistof Businessand SharePointbusiness Alltechnical Business Business Right-sized,&#10;workloadsphased technicalservices andtechnical SharePoint representedin readiness, business-aligned,&#10;inovertime, well-definedand servicesprovidedby servicesprovided decisionmaking persona/ value-driven,&#10;includingcustom optimalservice individualbusiness bycloudor forSharePoint scenario-based securityandrisk&#10;platform,BI, providersinplace unitsforthemselves outsourceprovider withvalue- training, compliant,&#10;federated search, across offerings reporting at behavior change controlled based&#10;portal sites, business unitlevel approach and on Federation&#10;advance ECM and measurement model, 2010-&#10;community/social specific&#10;sites outsourced or Behavior Change Robust and&#10;Expanded Partitioned Decentralized cloud Business Driven and Impact Focus Business-oriented&#10;ZUpgradeto&#10;2010 and&#10;aggressvely&#10;add workloads&#10;Simple Monolithic Centralized In-house IT Driven Training Only IT-oriented&#10;Traditional usefor SharePoint ITand business Technicalservices Lìmitedbusiness Feature-based Governance&#10;collaboration, providedprimarily servicesfor providedbyin- engagementused trainingonly existsbutnot&#10;content asa monolithic SharePointprovided houseprovider to define alignedwiththe&#10;management, technology service primarily bycentral SharePoint serviœ business orwith&#10;personal sites and with some training IT (vs. LOB IT) offering on SharePoint 2010&#10;search and support ongoing basis capabilities&#10;available&#10;= today • Each Column ¡S a strategy dimension with Continuum range provided at top and bottom&#10;U = 1-2 • The arrows indicate movement from current state overtime to a different position in the&#10;. continuum, with text labels inside specific to intended change in the dimension&#10;= 2-3  • Use the method to map current state and high level action over time"/>
            <p:cNvPicPr/>
            <p:nvPr/>
          </p:nvPicPr>
          <p:blipFill>
            <a:blip r:embed="rId5">
              <a:extLst>
                <a:ext uri="{28A0092B-C50C-407E-A947-70E740481C1C}">
                  <a14:useLocalDpi xmlns:a14="http://schemas.microsoft.com/office/drawing/2010/main" val="0"/>
                </a:ext>
              </a:extLst>
            </a:blip>
            <a:srcRect/>
            <a:stretch>
              <a:fillRect/>
            </a:stretch>
          </p:blipFill>
          <p:spPr bwMode="auto">
            <a:xfrm>
              <a:off x="6667830" y="2980522"/>
              <a:ext cx="5191410" cy="2960688"/>
            </a:xfrm>
            <a:prstGeom prst="rect">
              <a:avLst/>
            </a:prstGeom>
            <a:noFill/>
            <a:ln>
              <a:noFill/>
            </a:ln>
          </p:spPr>
        </p:pic>
        <p:sp>
          <p:nvSpPr>
            <p:cNvPr id="16" name="TextBox 15"/>
            <p:cNvSpPr txBox="1"/>
            <p:nvPr/>
          </p:nvSpPr>
          <p:spPr>
            <a:xfrm>
              <a:off x="7033115" y="4868862"/>
              <a:ext cx="4519122" cy="849463"/>
            </a:xfrm>
            <a:prstGeom prst="rect">
              <a:avLst/>
            </a:prstGeom>
            <a:noFill/>
          </p:spPr>
          <p:txBody>
            <a:bodyPr wrap="none" lIns="182880" tIns="146304" rIns="182880" bIns="146304" rtlCol="0">
              <a:spAutoFit/>
            </a:bodyPr>
            <a:lstStyle/>
            <a:p>
              <a:pPr>
                <a:lnSpc>
                  <a:spcPct val="90000"/>
                </a:lnSpc>
                <a:spcAft>
                  <a:spcPts val="600"/>
                </a:spcAft>
              </a:pPr>
              <a:r>
                <a:rPr lang="en-US" sz="4000" dirty="0">
                  <a:solidFill>
                    <a:srgbClr val="002060"/>
                  </a:solidFill>
                </a:rPr>
                <a:t>Strategy Roadmap</a:t>
              </a:r>
            </a:p>
          </p:txBody>
        </p:sp>
      </p:grpSp>
    </p:spTree>
    <p:extLst>
      <p:ext uri="{BB962C8B-B14F-4D97-AF65-F5344CB8AC3E}">
        <p14:creationId xmlns:p14="http://schemas.microsoft.com/office/powerpoint/2010/main" val="36308165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review of last year</a:t>
            </a:r>
            <a:endParaRPr lang="en-US" dirty="0"/>
          </a:p>
        </p:txBody>
      </p:sp>
      <p:sp>
        <p:nvSpPr>
          <p:cNvPr id="3" name="Text Placeholder 2"/>
          <p:cNvSpPr>
            <a:spLocks noGrp="1"/>
          </p:cNvSpPr>
          <p:nvPr>
            <p:ph type="body" sz="quarter" idx="10"/>
          </p:nvPr>
        </p:nvSpPr>
        <p:spPr>
          <a:xfrm>
            <a:off x="274639" y="1212850"/>
            <a:ext cx="6476999" cy="627864"/>
          </a:xfrm>
        </p:spPr>
        <p:txBody>
          <a:bodyPr/>
          <a:lstStyle/>
          <a:p>
            <a:r>
              <a:rPr lang="en-US" sz="3200" dirty="0"/>
              <a:t>Understanding End-User Needs</a:t>
            </a:r>
          </a:p>
        </p:txBody>
      </p:sp>
      <p:cxnSp>
        <p:nvCxnSpPr>
          <p:cNvPr id="4" name="Straight Connector 3"/>
          <p:cNvCxnSpPr/>
          <p:nvPr/>
        </p:nvCxnSpPr>
        <p:spPr>
          <a:xfrm>
            <a:off x="6294437" y="1211261"/>
            <a:ext cx="0" cy="54864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Text Placeholder 2"/>
          <p:cNvSpPr txBox="1">
            <a:spLocks/>
          </p:cNvSpPr>
          <p:nvPr/>
        </p:nvSpPr>
        <p:spPr>
          <a:xfrm>
            <a:off x="6477634" y="5779000"/>
            <a:ext cx="6095999" cy="1071062"/>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a:t>Service Architecture Approach/ </a:t>
            </a:r>
            <a:r>
              <a:rPr lang="en-US" sz="3200" dirty="0" err="1"/>
              <a:t>SPaaS</a:t>
            </a:r>
            <a:endParaRPr lang="en-US" sz="32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38" y="1911985"/>
            <a:ext cx="4926718" cy="4785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1638" y="1218564"/>
            <a:ext cx="5155391" cy="4473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6788" y="1229720"/>
            <a:ext cx="5155074" cy="454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009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19"/>
                                        </p:tgtEl>
                                        <p:attrNameLst>
                                          <p:attrName>style.visibility</p:attrName>
                                        </p:attrNameLst>
                                      </p:cBhvr>
                                      <p:to>
                                        <p:strVal val="visible"/>
                                      </p:to>
                                    </p:set>
                                  </p:childTnLst>
                                  <p:subTnLst>
                                    <p:set>
                                      <p:cBhvr override="childStyle">
                                        <p:cTn dur="1" fill="hold" display="0" masterRel="nextClick" afterEffect="1"/>
                                        <p:tgtEl>
                                          <p:spTgt spid="921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a:stretch>
            <a:fillRect/>
          </a:stretch>
        </p:blipFill>
        <p:spPr>
          <a:xfrm>
            <a:off x="647360" y="1972309"/>
            <a:ext cx="5225372" cy="4511994"/>
          </a:xfrm>
          <a:prstGeom prst="rect">
            <a:avLst/>
          </a:prstGeom>
        </p:spPr>
      </p:pic>
      <p:sp>
        <p:nvSpPr>
          <p:cNvPr id="2" name="Title 1"/>
          <p:cNvSpPr>
            <a:spLocks noGrp="1"/>
          </p:cNvSpPr>
          <p:nvPr>
            <p:ph type="title"/>
          </p:nvPr>
        </p:nvSpPr>
        <p:spPr/>
        <p:txBody>
          <a:bodyPr/>
          <a:lstStyle/>
          <a:p>
            <a:r>
              <a:rPr lang="en-US" dirty="0" smtClean="0"/>
              <a:t>Quick review of last year</a:t>
            </a:r>
            <a:endParaRPr lang="en-US" dirty="0"/>
          </a:p>
        </p:txBody>
      </p:sp>
      <p:sp>
        <p:nvSpPr>
          <p:cNvPr id="3" name="Text Placeholder 2"/>
          <p:cNvSpPr>
            <a:spLocks noGrp="1"/>
          </p:cNvSpPr>
          <p:nvPr>
            <p:ph type="body" sz="quarter" idx="10"/>
          </p:nvPr>
        </p:nvSpPr>
        <p:spPr>
          <a:xfrm>
            <a:off x="274638" y="1212850"/>
            <a:ext cx="6019799" cy="627864"/>
          </a:xfrm>
        </p:spPr>
        <p:txBody>
          <a:bodyPr/>
          <a:lstStyle/>
          <a:p>
            <a:r>
              <a:rPr lang="en-US" sz="3200" dirty="0"/>
              <a:t>Building a Business Case</a:t>
            </a:r>
          </a:p>
        </p:txBody>
      </p:sp>
      <p:cxnSp>
        <p:nvCxnSpPr>
          <p:cNvPr id="5" name="Straight Connector 4"/>
          <p:cNvCxnSpPr/>
          <p:nvPr/>
        </p:nvCxnSpPr>
        <p:spPr>
          <a:xfrm>
            <a:off x="6294437" y="1211261"/>
            <a:ext cx="0" cy="54864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523038" y="5783263"/>
            <a:ext cx="5715000" cy="978729"/>
          </a:xfrm>
          <a:prstGeom prst="rect">
            <a:avLst/>
          </a:prstGeom>
        </p:spPr>
        <p:txBody>
          <a:bodyPr wrap="square" lIns="91431" tIns="45716" rIns="91431" bIns="45716">
            <a:spAutoFit/>
          </a:bodyPr>
          <a:lstStyle/>
          <a:p>
            <a:pPr lvl="0">
              <a:lnSpc>
                <a:spcPct val="90000"/>
              </a:lnSpc>
              <a:spcBef>
                <a:spcPct val="20000"/>
              </a:spcBef>
              <a:buSzPct val="90000"/>
            </a:pPr>
            <a:r>
              <a:rPr lang="en-US" sz="3200" dirty="0">
                <a:gradFill>
                  <a:gsLst>
                    <a:gs pos="1250">
                      <a:srgbClr val="00AEEF">
                        <a:lumMod val="40000"/>
                        <a:lumOff val="60000"/>
                      </a:srgbClr>
                    </a:gs>
                    <a:gs pos="99000">
                      <a:srgbClr val="00AEEF">
                        <a:lumMod val="40000"/>
                        <a:lumOff val="60000"/>
                      </a:srgbClr>
                    </a:gs>
                  </a:gsLst>
                  <a:lin ang="5400000" scaled="0"/>
                </a:gradFill>
                <a:latin typeface="Segoe UI Light"/>
              </a:rPr>
              <a:t>Change Management, Training and Communications (CMT&amp;C)</a:t>
            </a: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360" y="1972308"/>
            <a:ext cx="5225372" cy="4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3038" y="1660524"/>
            <a:ext cx="5691096" cy="38941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 name="Picture 9"/>
          <p:cNvPicPr/>
          <p:nvPr/>
        </p:nvPicPr>
        <p:blipFill>
          <a:blip r:embed="rId6">
            <a:extLst>
              <a:ext uri="{28A0092B-C50C-407E-A947-70E740481C1C}">
                <a14:useLocalDpi xmlns:a14="http://schemas.microsoft.com/office/drawing/2010/main" val="0"/>
              </a:ext>
            </a:extLst>
          </a:blip>
          <a:srcRect/>
          <a:stretch>
            <a:fillRect/>
          </a:stretch>
        </p:blipFill>
        <p:spPr bwMode="auto">
          <a:xfrm>
            <a:off x="6523038" y="1660524"/>
            <a:ext cx="5691096" cy="3894138"/>
          </a:xfrm>
          <a:prstGeom prst="rect">
            <a:avLst/>
          </a:prstGeom>
          <a:noFill/>
          <a:ln w="9525">
            <a:solidFill>
              <a:schemeClr val="tx1"/>
            </a:solidFill>
            <a:miter lim="800000"/>
            <a:headEnd/>
            <a:tailEnd/>
          </a:ln>
          <a:effectLst/>
          <a:extLst/>
        </p:spPr>
      </p:pic>
    </p:spTree>
    <p:extLst>
      <p:ext uri="{BB962C8B-B14F-4D97-AF65-F5344CB8AC3E}">
        <p14:creationId xmlns:p14="http://schemas.microsoft.com/office/powerpoint/2010/main" val="3905316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childTnLst>
                                  <p:subTnLst>
                                    <p:set>
                                      <p:cBhvr override="childStyle">
                                        <p:cTn dur="1" fill="hold" display="0" masterRel="nextClick" afterEffect="1"/>
                                        <p:tgtEl>
                                          <p:spTgt spid="1024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4388" y="1249814"/>
            <a:ext cx="5195042" cy="4758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Quick review of last year</a:t>
            </a:r>
            <a:endParaRPr lang="en-US" dirty="0"/>
          </a:p>
        </p:txBody>
      </p:sp>
      <p:sp>
        <p:nvSpPr>
          <p:cNvPr id="3" name="Text Placeholder 2"/>
          <p:cNvSpPr>
            <a:spLocks noGrp="1"/>
          </p:cNvSpPr>
          <p:nvPr>
            <p:ph type="body" sz="quarter" idx="10"/>
          </p:nvPr>
        </p:nvSpPr>
        <p:spPr>
          <a:xfrm>
            <a:off x="274639" y="1212850"/>
            <a:ext cx="5867399" cy="627864"/>
          </a:xfrm>
        </p:spPr>
        <p:txBody>
          <a:bodyPr/>
          <a:lstStyle/>
          <a:p>
            <a:r>
              <a:rPr lang="en-US" sz="3200" dirty="0"/>
              <a:t>Governance</a:t>
            </a:r>
          </a:p>
        </p:txBody>
      </p:sp>
      <p:cxnSp>
        <p:nvCxnSpPr>
          <p:cNvPr id="4" name="Straight Connector 3"/>
          <p:cNvCxnSpPr/>
          <p:nvPr/>
        </p:nvCxnSpPr>
        <p:spPr>
          <a:xfrm>
            <a:off x="6294437" y="1211261"/>
            <a:ext cx="0" cy="54864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Text Placeholder 2"/>
          <p:cNvSpPr txBox="1">
            <a:spLocks/>
          </p:cNvSpPr>
          <p:nvPr/>
        </p:nvSpPr>
        <p:spPr>
          <a:xfrm>
            <a:off x="6446838" y="6069799"/>
            <a:ext cx="5867399" cy="627864"/>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a:t>Impact Measurement</a:t>
            </a:r>
          </a:p>
        </p:txBody>
      </p:sp>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241" y="2408361"/>
            <a:ext cx="5890346" cy="3359689"/>
          </a:xfrm>
          <a:prstGeom prst="rect">
            <a:avLst/>
          </a:prstGeom>
          <a:noFill/>
          <a:ln w="9525">
            <a:solidFill>
              <a:srgbClr val="002060"/>
            </a:solidFill>
            <a:miter lim="800000"/>
            <a:headEnd/>
            <a:tailEnd/>
          </a:ln>
          <a:effectLst>
            <a:outerShdw blurRad="50800" dist="38100" algn="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576" y="2203935"/>
            <a:ext cx="5959012" cy="3804267"/>
          </a:xfrm>
          <a:prstGeom prst="rect">
            <a:avLst/>
          </a:prstGeom>
          <a:noFill/>
          <a:ln w="9525">
            <a:solidFill>
              <a:srgbClr val="002060"/>
            </a:solidFill>
            <a:miter lim="800000"/>
            <a:headEnd/>
            <a:tailEnd/>
          </a:ln>
          <a:effectLst>
            <a:outerShdw blurRad="50800" dist="38100" algn="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893" y="2203935"/>
            <a:ext cx="5970988" cy="3804267"/>
          </a:xfrm>
          <a:prstGeom prst="rect">
            <a:avLst/>
          </a:prstGeom>
          <a:noFill/>
          <a:ln w="9525">
            <a:solidFill>
              <a:srgbClr val="002060"/>
            </a:solidFill>
            <a:miter lim="800000"/>
            <a:headEnd/>
            <a:tailEnd/>
          </a:ln>
          <a:effectLst>
            <a:outerShdw blurRad="50800" dist="38100" algn="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126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9237" y="1246867"/>
            <a:ext cx="5186826" cy="4761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031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1266"/>
                                        </p:tgtEl>
                                        <p:attrNameLst>
                                          <p:attrName>style.visibility</p:attrName>
                                        </p:attrNameLst>
                                      </p:cBhvr>
                                      <p:to>
                                        <p:strVal val="visible"/>
                                      </p:to>
                                    </p:set>
                                  </p:childTnLst>
                                  <p:subTnLst>
                                    <p:set>
                                      <p:cBhvr override="childStyle">
                                        <p:cTn dur="1" fill="hold" display="0" masterRel="nextClick" afterEffect="1"/>
                                        <p:tgtEl>
                                          <p:spTgt spid="11266"/>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1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754063"/>
            <a:ext cx="11887200" cy="1831975"/>
          </a:xfrm>
        </p:spPr>
        <p:txBody>
          <a:bodyPr/>
          <a:lstStyle/>
          <a:p>
            <a:r>
              <a:rPr lang="en-US" dirty="0" smtClean="0"/>
              <a:t>In the meantime…</a:t>
            </a:r>
            <a:endParaRPr lang="en-US" dirty="0"/>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38" y="2278063"/>
            <a:ext cx="5924145"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bwMode="auto">
          <a:xfrm>
            <a:off x="8047038" y="3649662"/>
            <a:ext cx="2852838" cy="1828800"/>
          </a:xfrm>
          <a:prstGeom prst="ellipse">
            <a:avLst/>
          </a:prstGeom>
          <a:noFill/>
          <a:ln w="7620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p:cNvSpPr txBox="1"/>
          <p:nvPr/>
        </p:nvSpPr>
        <p:spPr>
          <a:xfrm>
            <a:off x="8164512" y="4030662"/>
            <a:ext cx="2783479" cy="634397"/>
          </a:xfrm>
          <a:prstGeom prst="rect">
            <a:avLst/>
          </a:prstGeom>
          <a:noFill/>
        </p:spPr>
        <p:txBody>
          <a:bodyPr wrap="none" lIns="182862" tIns="146289" rIns="182862" bIns="146289" rtlCol="0">
            <a:spAutoFit/>
          </a:bodyPr>
          <a:lstStyle/>
          <a:p>
            <a:pPr>
              <a:lnSpc>
                <a:spcPct val="90000"/>
              </a:lnSpc>
              <a:spcAft>
                <a:spcPts val="600"/>
              </a:spcAft>
            </a:pPr>
            <a:r>
              <a:rPr lang="en-US" sz="2400" i="1" dirty="0" err="1">
                <a:latin typeface="Algerian" pitchFamily="82" charset="0"/>
              </a:rPr>
              <a:t>customershire</a:t>
            </a:r>
            <a:endParaRPr lang="en-US" sz="2400" i="1" dirty="0">
              <a:latin typeface="Algerian" pitchFamily="82" charset="0"/>
            </a:endParaRPr>
          </a:p>
        </p:txBody>
      </p:sp>
    </p:spTree>
    <p:extLst>
      <p:ext uri="{BB962C8B-B14F-4D97-AF65-F5344CB8AC3E}">
        <p14:creationId xmlns:p14="http://schemas.microsoft.com/office/powerpoint/2010/main" val="24947648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SPC004</a:t>
            </a:r>
            <a:endParaRPr lang="en-US" dirty="0"/>
          </a:p>
        </p:txBody>
      </p:sp>
      <p:sp>
        <p:nvSpPr>
          <p:cNvPr id="4" name="Title 3"/>
          <p:cNvSpPr>
            <a:spLocks noGrp="1"/>
          </p:cNvSpPr>
          <p:nvPr>
            <p:ph type="title"/>
          </p:nvPr>
        </p:nvSpPr>
        <p:spPr/>
        <p:txBody>
          <a:bodyPr/>
          <a:lstStyle/>
          <a:p>
            <a:r>
              <a:rPr lang="en-US" sz="4800" dirty="0"/>
              <a:t>From adoption to business value with SharePoint 2013</a:t>
            </a:r>
          </a:p>
        </p:txBody>
      </p:sp>
      <p:sp>
        <p:nvSpPr>
          <p:cNvPr id="5" name="Text Placeholder 4"/>
          <p:cNvSpPr>
            <a:spLocks noGrp="1"/>
          </p:cNvSpPr>
          <p:nvPr>
            <p:ph type="body" sz="quarter" idx="12"/>
          </p:nvPr>
        </p:nvSpPr>
        <p:spPr/>
        <p:txBody>
          <a:bodyPr/>
          <a:lstStyle/>
          <a:p>
            <a:r>
              <a:rPr lang="en-US" dirty="0" smtClean="0"/>
              <a:t>Todd Ray</a:t>
            </a:r>
          </a:p>
          <a:p>
            <a:r>
              <a:rPr lang="en-US" dirty="0" smtClean="0"/>
              <a:t>SharePoint Strategist, Microsoft</a:t>
            </a:r>
          </a:p>
          <a:p>
            <a:r>
              <a:rPr lang="en-US" dirty="0" smtClean="0"/>
              <a:t>toddray@microsoft.com</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44463"/>
            <a:ext cx="11889564" cy="917575"/>
          </a:xfrm>
        </p:spPr>
        <p:txBody>
          <a:bodyPr/>
          <a:lstStyle/>
          <a:p>
            <a:r>
              <a:rPr lang="en-US" dirty="0" smtClean="0"/>
              <a:t>Customer needs – Oct 2011-2012</a:t>
            </a:r>
            <a:endParaRPr lang="en-US" dirty="0"/>
          </a:p>
        </p:txBody>
      </p:sp>
      <p:sp>
        <p:nvSpPr>
          <p:cNvPr id="19" name="Rectangle 18"/>
          <p:cNvSpPr/>
          <p:nvPr/>
        </p:nvSpPr>
        <p:spPr>
          <a:xfrm>
            <a:off x="350838" y="4297199"/>
            <a:ext cx="4694210" cy="845676"/>
          </a:xfrm>
          <a:prstGeom prst="rect">
            <a:avLst/>
          </a:prstGeom>
        </p:spPr>
        <p:txBody>
          <a:bodyPr wrap="square" lIns="91431" tIns="45716" rIns="91431" bIns="45716">
            <a:spAutoFit/>
          </a:bodyPr>
          <a:lstStyle/>
          <a:p>
            <a:pPr algn="ctr"/>
            <a:r>
              <a:rPr lang="en-US" sz="2400" dirty="0"/>
              <a:t>Enterprise Information Management (EIM)</a:t>
            </a:r>
          </a:p>
        </p:txBody>
      </p:sp>
      <p:sp>
        <p:nvSpPr>
          <p:cNvPr id="20" name="Rectangle 19"/>
          <p:cNvSpPr/>
          <p:nvPr/>
        </p:nvSpPr>
        <p:spPr>
          <a:xfrm>
            <a:off x="9788228" y="2393805"/>
            <a:ext cx="2772700" cy="845676"/>
          </a:xfrm>
          <a:prstGeom prst="rect">
            <a:avLst/>
          </a:prstGeom>
        </p:spPr>
        <p:txBody>
          <a:bodyPr wrap="square" lIns="91431" tIns="45716" rIns="91431" bIns="45716">
            <a:spAutoFit/>
          </a:bodyPr>
          <a:lstStyle/>
          <a:p>
            <a:pPr lvl="0"/>
            <a:r>
              <a:rPr lang="en-US" sz="2400" dirty="0">
                <a:solidFill>
                  <a:srgbClr val="FFFFFF"/>
                </a:solidFill>
              </a:rPr>
              <a:t>SP as a Dev Platform (</a:t>
            </a:r>
            <a:r>
              <a:rPr lang="en-US" sz="2400" dirty="0" err="1">
                <a:solidFill>
                  <a:srgbClr val="FFFFFF"/>
                </a:solidFill>
              </a:rPr>
              <a:t>SPaaDP</a:t>
            </a:r>
            <a:r>
              <a:rPr lang="en-US" sz="2400" dirty="0">
                <a:solidFill>
                  <a:srgbClr val="FFFFFF"/>
                </a:solidFill>
              </a:rPr>
              <a:t>)</a:t>
            </a:r>
          </a:p>
        </p:txBody>
      </p:sp>
      <p:sp>
        <p:nvSpPr>
          <p:cNvPr id="21" name="Rectangle 20"/>
          <p:cNvSpPr/>
          <p:nvPr/>
        </p:nvSpPr>
        <p:spPr>
          <a:xfrm>
            <a:off x="7106507" y="1763509"/>
            <a:ext cx="4675325" cy="468991"/>
          </a:xfrm>
          <a:prstGeom prst="rect">
            <a:avLst/>
          </a:prstGeom>
        </p:spPr>
        <p:txBody>
          <a:bodyPr wrap="square" lIns="91431" tIns="45716" rIns="91431" bIns="45716">
            <a:spAutoFit/>
          </a:bodyPr>
          <a:lstStyle/>
          <a:p>
            <a:pPr lvl="0" algn="ctr"/>
            <a:r>
              <a:rPr lang="en-US" sz="2400" dirty="0">
                <a:solidFill>
                  <a:srgbClr val="FFFFFF"/>
                </a:solidFill>
              </a:rPr>
              <a:t>SP as a Service (</a:t>
            </a:r>
            <a:r>
              <a:rPr lang="en-US" sz="2400" dirty="0" err="1">
                <a:solidFill>
                  <a:srgbClr val="FFFFFF"/>
                </a:solidFill>
              </a:rPr>
              <a:t>SPaaS</a:t>
            </a:r>
            <a:r>
              <a:rPr lang="en-US" sz="2400" dirty="0">
                <a:solidFill>
                  <a:srgbClr val="FFFFFF"/>
                </a:solidFill>
              </a:rPr>
              <a:t>)</a:t>
            </a:r>
          </a:p>
        </p:txBody>
      </p:sp>
      <p:sp>
        <p:nvSpPr>
          <p:cNvPr id="22" name="Rectangle 21"/>
          <p:cNvSpPr/>
          <p:nvPr/>
        </p:nvSpPr>
        <p:spPr>
          <a:xfrm>
            <a:off x="4481238" y="4551813"/>
            <a:ext cx="2642976" cy="845676"/>
          </a:xfrm>
          <a:prstGeom prst="rect">
            <a:avLst/>
          </a:prstGeom>
        </p:spPr>
        <p:txBody>
          <a:bodyPr wrap="square" lIns="91431" tIns="45716" rIns="91431" bIns="45716">
            <a:spAutoFit/>
          </a:bodyPr>
          <a:lstStyle/>
          <a:p>
            <a:pPr lvl="0" algn="ctr"/>
            <a:r>
              <a:rPr lang="en-US" sz="2400" dirty="0">
                <a:solidFill>
                  <a:srgbClr val="FFFFFF"/>
                </a:solidFill>
              </a:rPr>
              <a:t>Information Architecture (IA)</a:t>
            </a:r>
          </a:p>
        </p:txBody>
      </p:sp>
      <p:sp>
        <p:nvSpPr>
          <p:cNvPr id="23" name="Rectangle 22"/>
          <p:cNvSpPr/>
          <p:nvPr/>
        </p:nvSpPr>
        <p:spPr>
          <a:xfrm>
            <a:off x="3050074" y="3077669"/>
            <a:ext cx="1372113" cy="468991"/>
          </a:xfrm>
          <a:prstGeom prst="rect">
            <a:avLst/>
          </a:prstGeom>
        </p:spPr>
        <p:txBody>
          <a:bodyPr wrap="none" lIns="91431" tIns="45716" rIns="91431" bIns="45716">
            <a:spAutoFit/>
          </a:bodyPr>
          <a:lstStyle/>
          <a:p>
            <a:pPr lvl="0" algn="ctr"/>
            <a:r>
              <a:rPr lang="en-US" sz="2400" dirty="0">
                <a:solidFill>
                  <a:srgbClr val="FFFFFF"/>
                </a:solidFill>
              </a:rPr>
              <a:t>SP CMM</a:t>
            </a:r>
          </a:p>
        </p:txBody>
      </p:sp>
      <p:sp>
        <p:nvSpPr>
          <p:cNvPr id="24" name="Rectangle 23"/>
          <p:cNvSpPr/>
          <p:nvPr/>
        </p:nvSpPr>
        <p:spPr>
          <a:xfrm>
            <a:off x="3985668" y="2232896"/>
            <a:ext cx="2357243" cy="845676"/>
          </a:xfrm>
          <a:prstGeom prst="rect">
            <a:avLst/>
          </a:prstGeom>
        </p:spPr>
        <p:txBody>
          <a:bodyPr wrap="square" lIns="91431" tIns="45716" rIns="91431" bIns="45716">
            <a:spAutoFit/>
          </a:bodyPr>
          <a:lstStyle/>
          <a:p>
            <a:pPr lvl="0"/>
            <a:r>
              <a:rPr lang="en-US" sz="2400" dirty="0">
                <a:solidFill>
                  <a:srgbClr val="FFFFFF"/>
                </a:solidFill>
              </a:rPr>
              <a:t>SP Strategy and Envisioning</a:t>
            </a:r>
          </a:p>
        </p:txBody>
      </p:sp>
      <p:sp>
        <p:nvSpPr>
          <p:cNvPr id="26" name="Rectangle 25"/>
          <p:cNvSpPr/>
          <p:nvPr/>
        </p:nvSpPr>
        <p:spPr>
          <a:xfrm>
            <a:off x="1029071" y="1937612"/>
            <a:ext cx="3034055" cy="845676"/>
          </a:xfrm>
          <a:prstGeom prst="rect">
            <a:avLst/>
          </a:prstGeom>
        </p:spPr>
        <p:txBody>
          <a:bodyPr wrap="square" lIns="91431" tIns="45716" rIns="91431" bIns="45716">
            <a:spAutoFit/>
          </a:bodyPr>
          <a:lstStyle/>
          <a:p>
            <a:pPr lvl="0"/>
            <a:r>
              <a:rPr lang="en-US" sz="2400" dirty="0">
                <a:solidFill>
                  <a:srgbClr val="FFFFFF"/>
                </a:solidFill>
              </a:rPr>
              <a:t>EA/Collaboration Strategy</a:t>
            </a:r>
          </a:p>
        </p:txBody>
      </p:sp>
      <p:sp>
        <p:nvSpPr>
          <p:cNvPr id="27" name="Rectangle 26"/>
          <p:cNvSpPr/>
          <p:nvPr/>
        </p:nvSpPr>
        <p:spPr>
          <a:xfrm>
            <a:off x="6843605" y="2247033"/>
            <a:ext cx="3115281" cy="845676"/>
          </a:xfrm>
          <a:prstGeom prst="rect">
            <a:avLst/>
          </a:prstGeom>
        </p:spPr>
        <p:txBody>
          <a:bodyPr wrap="square" lIns="91431" tIns="45716" rIns="91431" bIns="45716">
            <a:spAutoFit/>
          </a:bodyPr>
          <a:lstStyle/>
          <a:p>
            <a:pPr lvl="0"/>
            <a:r>
              <a:rPr lang="en-US" sz="2400" dirty="0">
                <a:solidFill>
                  <a:srgbClr val="FFFFFF"/>
                </a:solidFill>
              </a:rPr>
              <a:t>Social Computing Strategy</a:t>
            </a:r>
          </a:p>
        </p:txBody>
      </p:sp>
      <p:sp>
        <p:nvSpPr>
          <p:cNvPr id="28" name="Rectangle 27"/>
          <p:cNvSpPr/>
          <p:nvPr/>
        </p:nvSpPr>
        <p:spPr>
          <a:xfrm>
            <a:off x="1079692" y="5413425"/>
            <a:ext cx="3649774" cy="845676"/>
          </a:xfrm>
          <a:prstGeom prst="rect">
            <a:avLst/>
          </a:prstGeom>
        </p:spPr>
        <p:txBody>
          <a:bodyPr wrap="square" lIns="91431" tIns="45716" rIns="91431" bIns="45716">
            <a:spAutoFit/>
          </a:bodyPr>
          <a:lstStyle/>
          <a:p>
            <a:pPr lvl="0" algn="ctr"/>
            <a:r>
              <a:rPr lang="en-US" sz="2400" dirty="0">
                <a:solidFill>
                  <a:srgbClr val="FFFFFF"/>
                </a:solidFill>
              </a:rPr>
              <a:t>SharePoint Information Architecture</a:t>
            </a:r>
          </a:p>
        </p:txBody>
      </p:sp>
      <p:sp>
        <p:nvSpPr>
          <p:cNvPr id="29" name="Rectangle 28"/>
          <p:cNvSpPr/>
          <p:nvPr/>
        </p:nvSpPr>
        <p:spPr>
          <a:xfrm>
            <a:off x="4806683" y="5516563"/>
            <a:ext cx="2021048" cy="845676"/>
          </a:xfrm>
          <a:prstGeom prst="rect">
            <a:avLst/>
          </a:prstGeom>
        </p:spPr>
        <p:txBody>
          <a:bodyPr wrap="square" lIns="91431" tIns="45716" rIns="91431" bIns="45716">
            <a:spAutoFit/>
          </a:bodyPr>
          <a:lstStyle/>
          <a:p>
            <a:pPr lvl="0" algn="ctr"/>
            <a:r>
              <a:rPr lang="en-US" sz="2400" dirty="0">
                <a:solidFill>
                  <a:srgbClr val="FFFFFF"/>
                </a:solidFill>
              </a:rPr>
              <a:t>SharePoint ECM</a:t>
            </a:r>
          </a:p>
        </p:txBody>
      </p:sp>
      <p:sp>
        <p:nvSpPr>
          <p:cNvPr id="31" name="Rectangle 30"/>
          <p:cNvSpPr/>
          <p:nvPr/>
        </p:nvSpPr>
        <p:spPr>
          <a:xfrm>
            <a:off x="884238" y="1337447"/>
            <a:ext cx="5481637" cy="468991"/>
          </a:xfrm>
          <a:prstGeom prst="rect">
            <a:avLst/>
          </a:prstGeom>
        </p:spPr>
        <p:txBody>
          <a:bodyPr wrap="square" lIns="91431" tIns="45716" rIns="91431" bIns="45716">
            <a:spAutoFit/>
          </a:bodyPr>
          <a:lstStyle/>
          <a:p>
            <a:pPr lvl="0" algn="ctr"/>
            <a:r>
              <a:rPr lang="en-US" sz="2400" dirty="0">
                <a:solidFill>
                  <a:srgbClr val="FFFFFF"/>
                </a:solidFill>
              </a:rPr>
              <a:t>IW Capability Lifecycle Model</a:t>
            </a:r>
          </a:p>
        </p:txBody>
      </p:sp>
      <p:sp>
        <p:nvSpPr>
          <p:cNvPr id="12288" name="Rectangle 12287"/>
          <p:cNvSpPr/>
          <p:nvPr/>
        </p:nvSpPr>
        <p:spPr>
          <a:xfrm>
            <a:off x="10250145" y="1278062"/>
            <a:ext cx="1632169" cy="468991"/>
          </a:xfrm>
          <a:prstGeom prst="rect">
            <a:avLst/>
          </a:prstGeom>
        </p:spPr>
        <p:txBody>
          <a:bodyPr wrap="none" lIns="91431" tIns="45716" rIns="91431" bIns="45716">
            <a:spAutoFit/>
          </a:bodyPr>
          <a:lstStyle/>
          <a:p>
            <a:pPr lvl="0" algn="ctr"/>
            <a:r>
              <a:rPr lang="en-US" sz="2400" dirty="0">
                <a:solidFill>
                  <a:srgbClr val="FFFFFF"/>
                </a:solidFill>
              </a:rPr>
              <a:t>User focus</a:t>
            </a:r>
          </a:p>
        </p:txBody>
      </p:sp>
      <p:sp>
        <p:nvSpPr>
          <p:cNvPr id="12291" name="Rectangle 12290"/>
          <p:cNvSpPr/>
          <p:nvPr/>
        </p:nvSpPr>
        <p:spPr>
          <a:xfrm>
            <a:off x="7441753" y="3305785"/>
            <a:ext cx="4357542" cy="845676"/>
          </a:xfrm>
          <a:prstGeom prst="rect">
            <a:avLst/>
          </a:prstGeom>
        </p:spPr>
        <p:txBody>
          <a:bodyPr wrap="square" lIns="91431" tIns="45716" rIns="91431" bIns="45716">
            <a:spAutoFit/>
          </a:bodyPr>
          <a:lstStyle/>
          <a:p>
            <a:pPr lvl="0"/>
            <a:r>
              <a:rPr lang="en-US" sz="2400" dirty="0">
                <a:solidFill>
                  <a:srgbClr val="FFFFFF"/>
                </a:solidFill>
              </a:rPr>
              <a:t>SP Governance Architecture and Strategy</a:t>
            </a:r>
          </a:p>
        </p:txBody>
      </p:sp>
      <p:sp>
        <p:nvSpPr>
          <p:cNvPr id="12294" name="Rounded Rectangle 12293"/>
          <p:cNvSpPr/>
          <p:nvPr/>
        </p:nvSpPr>
        <p:spPr bwMode="auto">
          <a:xfrm>
            <a:off x="588361" y="4196820"/>
            <a:ext cx="6794617" cy="2400317"/>
          </a:xfrm>
          <a:prstGeom prst="roundRect">
            <a:avLst>
              <a:gd name="adj" fmla="val 32853"/>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40" name="Rectangle 39"/>
          <p:cNvSpPr/>
          <p:nvPr/>
        </p:nvSpPr>
        <p:spPr>
          <a:xfrm>
            <a:off x="8230587" y="4259263"/>
            <a:ext cx="3922755" cy="2352413"/>
          </a:xfrm>
          <a:prstGeom prst="rect">
            <a:avLst/>
          </a:prstGeom>
        </p:spPr>
        <p:txBody>
          <a:bodyPr wrap="none" lIns="91431" tIns="45716" rIns="91431" bIns="45716">
            <a:spAutoFit/>
          </a:bodyPr>
          <a:lstStyle/>
          <a:p>
            <a:pPr lvl="0"/>
            <a:r>
              <a:rPr lang="en-US" sz="2400" dirty="0">
                <a:solidFill>
                  <a:srgbClr val="FFFFFF"/>
                </a:solidFill>
              </a:rPr>
              <a:t>Workshops</a:t>
            </a:r>
          </a:p>
          <a:p>
            <a:pPr lvl="0"/>
            <a:r>
              <a:rPr lang="en-US" sz="2400" dirty="0">
                <a:solidFill>
                  <a:srgbClr val="FFFFFF"/>
                </a:solidFill>
              </a:rPr>
              <a:t>Capability Models</a:t>
            </a:r>
          </a:p>
          <a:p>
            <a:pPr lvl="0"/>
            <a:r>
              <a:rPr lang="en-US" sz="2400" dirty="0">
                <a:solidFill>
                  <a:srgbClr val="FFFFFF"/>
                </a:solidFill>
              </a:rPr>
              <a:t>Capability Maturity Models</a:t>
            </a:r>
          </a:p>
          <a:p>
            <a:r>
              <a:rPr lang="en-US" sz="2400" dirty="0">
                <a:solidFill>
                  <a:srgbClr val="FFFFFF"/>
                </a:solidFill>
              </a:rPr>
              <a:t>Strategy/Roadmaps</a:t>
            </a:r>
          </a:p>
          <a:p>
            <a:pPr lvl="0"/>
            <a:r>
              <a:rPr lang="en-US" sz="2400" dirty="0">
                <a:solidFill>
                  <a:srgbClr val="FFFFFF"/>
                </a:solidFill>
              </a:rPr>
              <a:t>Usage Scenarios</a:t>
            </a:r>
          </a:p>
          <a:p>
            <a:pPr lvl="0"/>
            <a:r>
              <a:rPr lang="en-US" sz="2400" dirty="0">
                <a:solidFill>
                  <a:srgbClr val="FFFFFF"/>
                </a:solidFill>
              </a:rPr>
              <a:t>Cataloging</a:t>
            </a:r>
          </a:p>
        </p:txBody>
      </p:sp>
      <p:sp>
        <p:nvSpPr>
          <p:cNvPr id="12295" name="Isosceles Triangle 12294"/>
          <p:cNvSpPr/>
          <p:nvPr/>
        </p:nvSpPr>
        <p:spPr bwMode="auto">
          <a:xfrm rot="5400000">
            <a:off x="6933472" y="5203518"/>
            <a:ext cx="1922331" cy="381940"/>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ounded Rectangle 44"/>
          <p:cNvSpPr/>
          <p:nvPr/>
        </p:nvSpPr>
        <p:spPr bwMode="auto">
          <a:xfrm>
            <a:off x="536921" y="1184194"/>
            <a:ext cx="6062316" cy="2400317"/>
          </a:xfrm>
          <a:prstGeom prst="roundRect">
            <a:avLst>
              <a:gd name="adj" fmla="val 32853"/>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47" name="Rectangle 46"/>
          <p:cNvSpPr/>
          <p:nvPr/>
        </p:nvSpPr>
        <p:spPr>
          <a:xfrm>
            <a:off x="6833612" y="953362"/>
            <a:ext cx="2941280" cy="468991"/>
          </a:xfrm>
          <a:prstGeom prst="rect">
            <a:avLst/>
          </a:prstGeom>
        </p:spPr>
        <p:txBody>
          <a:bodyPr wrap="none" lIns="91431" tIns="45716" rIns="91431" bIns="45716">
            <a:spAutoFit/>
          </a:bodyPr>
          <a:lstStyle/>
          <a:p>
            <a:pPr lvl="0" algn="ctr"/>
            <a:r>
              <a:rPr lang="en-US" sz="2400" dirty="0">
                <a:solidFill>
                  <a:srgbClr val="FFFFFF"/>
                </a:solidFill>
              </a:rPr>
              <a:t>Dynamic Workplace</a:t>
            </a:r>
          </a:p>
        </p:txBody>
      </p:sp>
    </p:spTree>
    <p:extLst>
      <p:ext uri="{BB962C8B-B14F-4D97-AF65-F5344CB8AC3E}">
        <p14:creationId xmlns:p14="http://schemas.microsoft.com/office/powerpoint/2010/main" val="2959812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288"/>
                                        </p:tgtEl>
                                        <p:attrNameLst>
                                          <p:attrName>style.visibility</p:attrName>
                                        </p:attrNameLst>
                                      </p:cBhvr>
                                      <p:to>
                                        <p:strVal val="visible"/>
                                      </p:to>
                                    </p:set>
                                    <p:animEffect transition="in" filter="fade">
                                      <p:cBhvr>
                                        <p:cTn id="62" dur="1000"/>
                                        <p:tgtEl>
                                          <p:spTgt spid="12288"/>
                                        </p:tgtEl>
                                      </p:cBhvr>
                                    </p:animEffect>
                                    <p:anim calcmode="lin" valueType="num">
                                      <p:cBhvr>
                                        <p:cTn id="63" dur="1000" fill="hold"/>
                                        <p:tgtEl>
                                          <p:spTgt spid="12288"/>
                                        </p:tgtEl>
                                        <p:attrNameLst>
                                          <p:attrName>ppt_x</p:attrName>
                                        </p:attrNameLst>
                                      </p:cBhvr>
                                      <p:tavLst>
                                        <p:tav tm="0">
                                          <p:val>
                                            <p:strVal val="#ppt_x"/>
                                          </p:val>
                                        </p:tav>
                                        <p:tav tm="100000">
                                          <p:val>
                                            <p:strVal val="#ppt_x"/>
                                          </p:val>
                                        </p:tav>
                                      </p:tavLst>
                                    </p:anim>
                                    <p:anim calcmode="lin" valueType="num">
                                      <p:cBhvr>
                                        <p:cTn id="64" dur="1000" fill="hold"/>
                                        <p:tgtEl>
                                          <p:spTgt spid="1228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2291"/>
                                        </p:tgtEl>
                                        <p:attrNameLst>
                                          <p:attrName>style.visibility</p:attrName>
                                        </p:attrNameLst>
                                      </p:cBhvr>
                                      <p:to>
                                        <p:strVal val="visible"/>
                                      </p:to>
                                    </p:set>
                                    <p:animEffect transition="in" filter="fade">
                                      <p:cBhvr>
                                        <p:cTn id="67" dur="1000"/>
                                        <p:tgtEl>
                                          <p:spTgt spid="12291"/>
                                        </p:tgtEl>
                                      </p:cBhvr>
                                    </p:animEffect>
                                    <p:anim calcmode="lin" valueType="num">
                                      <p:cBhvr>
                                        <p:cTn id="68" dur="1000" fill="hold"/>
                                        <p:tgtEl>
                                          <p:spTgt spid="12291"/>
                                        </p:tgtEl>
                                        <p:attrNameLst>
                                          <p:attrName>ppt_x</p:attrName>
                                        </p:attrNameLst>
                                      </p:cBhvr>
                                      <p:tavLst>
                                        <p:tav tm="0">
                                          <p:val>
                                            <p:strVal val="#ppt_x"/>
                                          </p:val>
                                        </p:tav>
                                        <p:tav tm="100000">
                                          <p:val>
                                            <p:strVal val="#ppt_x"/>
                                          </p:val>
                                        </p:tav>
                                      </p:tavLst>
                                    </p:anim>
                                    <p:anim calcmode="lin" valueType="num">
                                      <p:cBhvr>
                                        <p:cTn id="69" dur="1000" fill="hold"/>
                                        <p:tgtEl>
                                          <p:spTgt spid="1229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2294"/>
                                        </p:tgtEl>
                                        <p:attrNameLst>
                                          <p:attrName>style.visibility</p:attrName>
                                        </p:attrNameLst>
                                      </p:cBhvr>
                                      <p:to>
                                        <p:strVal val="visible"/>
                                      </p:to>
                                    </p:set>
                                    <p:animEffect transition="in" filter="fade">
                                      <p:cBhvr>
                                        <p:cTn id="72" dur="1000"/>
                                        <p:tgtEl>
                                          <p:spTgt spid="12294"/>
                                        </p:tgtEl>
                                      </p:cBhvr>
                                    </p:animEffect>
                                    <p:anim calcmode="lin" valueType="num">
                                      <p:cBhvr>
                                        <p:cTn id="73" dur="1000" fill="hold"/>
                                        <p:tgtEl>
                                          <p:spTgt spid="12294"/>
                                        </p:tgtEl>
                                        <p:attrNameLst>
                                          <p:attrName>ppt_x</p:attrName>
                                        </p:attrNameLst>
                                      </p:cBhvr>
                                      <p:tavLst>
                                        <p:tav tm="0">
                                          <p:val>
                                            <p:strVal val="#ppt_x"/>
                                          </p:val>
                                        </p:tav>
                                        <p:tav tm="100000">
                                          <p:val>
                                            <p:strVal val="#ppt_x"/>
                                          </p:val>
                                        </p:tav>
                                      </p:tavLst>
                                    </p:anim>
                                    <p:anim calcmode="lin" valueType="num">
                                      <p:cBhvr>
                                        <p:cTn id="74" dur="1000" fill="hold"/>
                                        <p:tgtEl>
                                          <p:spTgt spid="122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1000"/>
                                        <p:tgtEl>
                                          <p:spTgt spid="40"/>
                                        </p:tgtEl>
                                      </p:cBhvr>
                                    </p:animEffect>
                                    <p:anim calcmode="lin" valueType="num">
                                      <p:cBhvr>
                                        <p:cTn id="78" dur="1000" fill="hold"/>
                                        <p:tgtEl>
                                          <p:spTgt spid="40"/>
                                        </p:tgtEl>
                                        <p:attrNameLst>
                                          <p:attrName>ppt_x</p:attrName>
                                        </p:attrNameLst>
                                      </p:cBhvr>
                                      <p:tavLst>
                                        <p:tav tm="0">
                                          <p:val>
                                            <p:strVal val="#ppt_x"/>
                                          </p:val>
                                        </p:tav>
                                        <p:tav tm="100000">
                                          <p:val>
                                            <p:strVal val="#ppt_x"/>
                                          </p:val>
                                        </p:tav>
                                      </p:tavLst>
                                    </p:anim>
                                    <p:anim calcmode="lin" valueType="num">
                                      <p:cBhvr>
                                        <p:cTn id="79" dur="10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295"/>
                                        </p:tgtEl>
                                        <p:attrNameLst>
                                          <p:attrName>style.visibility</p:attrName>
                                        </p:attrNameLst>
                                      </p:cBhvr>
                                      <p:to>
                                        <p:strVal val="visible"/>
                                      </p:to>
                                    </p:set>
                                    <p:animEffect transition="in" filter="fade">
                                      <p:cBhvr>
                                        <p:cTn id="82" dur="1000"/>
                                        <p:tgtEl>
                                          <p:spTgt spid="12295"/>
                                        </p:tgtEl>
                                      </p:cBhvr>
                                    </p:animEffect>
                                    <p:anim calcmode="lin" valueType="num">
                                      <p:cBhvr>
                                        <p:cTn id="83" dur="1000" fill="hold"/>
                                        <p:tgtEl>
                                          <p:spTgt spid="12295"/>
                                        </p:tgtEl>
                                        <p:attrNameLst>
                                          <p:attrName>ppt_x</p:attrName>
                                        </p:attrNameLst>
                                      </p:cBhvr>
                                      <p:tavLst>
                                        <p:tav tm="0">
                                          <p:val>
                                            <p:strVal val="#ppt_x"/>
                                          </p:val>
                                        </p:tav>
                                        <p:tav tm="100000">
                                          <p:val>
                                            <p:strVal val="#ppt_x"/>
                                          </p:val>
                                        </p:tav>
                                      </p:tavLst>
                                    </p:anim>
                                    <p:anim calcmode="lin" valueType="num">
                                      <p:cBhvr>
                                        <p:cTn id="84" dur="1000" fill="hold"/>
                                        <p:tgtEl>
                                          <p:spTgt spid="1229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1000"/>
                                        <p:tgtEl>
                                          <p:spTgt spid="45"/>
                                        </p:tgtEl>
                                      </p:cBhvr>
                                    </p:animEffect>
                                    <p:anim calcmode="lin" valueType="num">
                                      <p:cBhvr>
                                        <p:cTn id="88" dur="1000" fill="hold"/>
                                        <p:tgtEl>
                                          <p:spTgt spid="45"/>
                                        </p:tgtEl>
                                        <p:attrNameLst>
                                          <p:attrName>ppt_x</p:attrName>
                                        </p:attrNameLst>
                                      </p:cBhvr>
                                      <p:tavLst>
                                        <p:tav tm="0">
                                          <p:val>
                                            <p:strVal val="#ppt_x"/>
                                          </p:val>
                                        </p:tav>
                                        <p:tav tm="100000">
                                          <p:val>
                                            <p:strVal val="#ppt_x"/>
                                          </p:val>
                                        </p:tav>
                                      </p:tavLst>
                                    </p:anim>
                                    <p:anim calcmode="lin" valueType="num">
                                      <p:cBhvr>
                                        <p:cTn id="89" dur="1000" fill="hold"/>
                                        <p:tgtEl>
                                          <p:spTgt spid="4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1000"/>
                                        <p:tgtEl>
                                          <p:spTgt spid="47"/>
                                        </p:tgtEl>
                                      </p:cBhvr>
                                    </p:animEffect>
                                    <p:anim calcmode="lin" valueType="num">
                                      <p:cBhvr>
                                        <p:cTn id="93" dur="1000" fill="hold"/>
                                        <p:tgtEl>
                                          <p:spTgt spid="47"/>
                                        </p:tgtEl>
                                        <p:attrNameLst>
                                          <p:attrName>ppt_x</p:attrName>
                                        </p:attrNameLst>
                                      </p:cBhvr>
                                      <p:tavLst>
                                        <p:tav tm="0">
                                          <p:val>
                                            <p:strVal val="#ppt_x"/>
                                          </p:val>
                                        </p:tav>
                                        <p:tav tm="100000">
                                          <p:val>
                                            <p:strVal val="#ppt_x"/>
                                          </p:val>
                                        </p:tav>
                                      </p:tavLst>
                                    </p:anim>
                                    <p:anim calcmode="lin" valueType="num">
                                      <p:cBhvr>
                                        <p:cTn id="9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6" grpId="0"/>
      <p:bldP spid="27" grpId="0"/>
      <p:bldP spid="28" grpId="0"/>
      <p:bldP spid="29" grpId="0"/>
      <p:bldP spid="31" grpId="0"/>
      <p:bldP spid="12288" grpId="0"/>
      <p:bldP spid="12291" grpId="0"/>
      <p:bldP spid="12294" grpId="0" animBg="1"/>
      <p:bldP spid="40" grpId="0"/>
      <p:bldP spid="12295" grpId="0" animBg="1"/>
      <p:bldP spid="45" grpId="0" animBg="1"/>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30163"/>
            <a:ext cx="12115800" cy="917575"/>
          </a:xfrm>
        </p:spPr>
        <p:txBody>
          <a:bodyPr/>
          <a:lstStyle/>
          <a:p>
            <a:r>
              <a:rPr lang="en-US" sz="4400" dirty="0"/>
              <a:t>Overall Observations – Things I’m Seeing</a:t>
            </a:r>
            <a:br>
              <a:rPr lang="en-US" sz="4400" dirty="0"/>
            </a:br>
            <a:r>
              <a:rPr lang="en-US" sz="3600" dirty="0"/>
              <a:t>How might these impact adoption or your approach to address it?</a:t>
            </a:r>
          </a:p>
        </p:txBody>
      </p:sp>
      <p:sp>
        <p:nvSpPr>
          <p:cNvPr id="3" name="Text Placeholder 2"/>
          <p:cNvSpPr>
            <a:spLocks noGrp="1"/>
          </p:cNvSpPr>
          <p:nvPr>
            <p:ph type="body" sz="quarter" idx="10"/>
          </p:nvPr>
        </p:nvSpPr>
        <p:spPr>
          <a:xfrm>
            <a:off x="1265238" y="1326623"/>
            <a:ext cx="5973761" cy="6666440"/>
          </a:xfrm>
        </p:spPr>
        <p:txBody>
          <a:bodyPr/>
          <a:lstStyle/>
          <a:p>
            <a:pPr>
              <a:spcBef>
                <a:spcPts val="0"/>
              </a:spcBef>
            </a:pPr>
            <a:r>
              <a:rPr lang="en-US" sz="3600" dirty="0"/>
              <a:t>Workloads (</a:t>
            </a:r>
            <a:r>
              <a:rPr lang="en-US" sz="3600" dirty="0" err="1"/>
              <a:t>collab</a:t>
            </a:r>
            <a:r>
              <a:rPr lang="en-US" sz="3600" dirty="0"/>
              <a:t>. -&gt; portal, BI, social, apps, etc.)</a:t>
            </a:r>
          </a:p>
          <a:p>
            <a:pPr>
              <a:spcBef>
                <a:spcPts val="0"/>
              </a:spcBef>
            </a:pPr>
            <a:r>
              <a:rPr lang="en-US" sz="3600" dirty="0"/>
              <a:t> </a:t>
            </a:r>
          </a:p>
          <a:p>
            <a:pPr>
              <a:spcBef>
                <a:spcPts val="0"/>
              </a:spcBef>
            </a:pPr>
            <a:r>
              <a:rPr lang="en-US" sz="3600" dirty="0"/>
              <a:t>Focus on users/UX</a:t>
            </a:r>
          </a:p>
          <a:p>
            <a:pPr>
              <a:spcBef>
                <a:spcPts val="0"/>
              </a:spcBef>
            </a:pPr>
            <a:r>
              <a:rPr lang="en-US" sz="3600" dirty="0"/>
              <a:t> </a:t>
            </a:r>
          </a:p>
          <a:p>
            <a:pPr>
              <a:spcBef>
                <a:spcPts val="0"/>
              </a:spcBef>
            </a:pPr>
            <a:r>
              <a:rPr lang="en-US" sz="3600" dirty="0"/>
              <a:t>Org. Capability/Business Alignment</a:t>
            </a:r>
          </a:p>
          <a:p>
            <a:pPr>
              <a:spcBef>
                <a:spcPts val="0"/>
              </a:spcBef>
            </a:pPr>
            <a:r>
              <a:rPr lang="en-US" sz="3600" dirty="0"/>
              <a:t> </a:t>
            </a:r>
          </a:p>
          <a:p>
            <a:pPr>
              <a:spcBef>
                <a:spcPts val="0"/>
              </a:spcBef>
            </a:pPr>
            <a:r>
              <a:rPr lang="en-US" sz="3600" dirty="0" err="1"/>
              <a:t>CoIT</a:t>
            </a:r>
            <a:endParaRPr lang="en-US" sz="3600" dirty="0"/>
          </a:p>
          <a:p>
            <a:pPr>
              <a:spcBef>
                <a:spcPts val="0"/>
              </a:spcBef>
            </a:pPr>
            <a:r>
              <a:rPr lang="en-US" sz="3600" dirty="0"/>
              <a:t> </a:t>
            </a:r>
          </a:p>
          <a:p>
            <a:pPr>
              <a:spcBef>
                <a:spcPts val="0"/>
              </a:spcBef>
            </a:pPr>
            <a:r>
              <a:rPr lang="en-US" sz="3600" dirty="0"/>
              <a:t>Capability view/maturity view</a:t>
            </a:r>
          </a:p>
          <a:p>
            <a:pPr>
              <a:spcBef>
                <a:spcPts val="0"/>
              </a:spcBef>
            </a:pPr>
            <a:endParaRPr lang="en-US" sz="3600" dirty="0"/>
          </a:p>
          <a:p>
            <a:pPr>
              <a:spcBef>
                <a:spcPts val="0"/>
              </a:spcBef>
            </a:pPr>
            <a:endParaRPr lang="en-US" sz="3600" dirty="0"/>
          </a:p>
        </p:txBody>
      </p:sp>
      <p:sp>
        <p:nvSpPr>
          <p:cNvPr id="4" name="Up Arrow 3"/>
          <p:cNvSpPr/>
          <p:nvPr/>
        </p:nvSpPr>
        <p:spPr bwMode="auto">
          <a:xfrm>
            <a:off x="371473" y="1541075"/>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Up Arrow 5"/>
          <p:cNvSpPr/>
          <p:nvPr/>
        </p:nvSpPr>
        <p:spPr bwMode="auto">
          <a:xfrm>
            <a:off x="312738" y="2710270"/>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Up Arrow 6"/>
          <p:cNvSpPr/>
          <p:nvPr/>
        </p:nvSpPr>
        <p:spPr bwMode="auto">
          <a:xfrm>
            <a:off x="371473" y="3740803"/>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Up Arrow 7"/>
          <p:cNvSpPr/>
          <p:nvPr/>
        </p:nvSpPr>
        <p:spPr bwMode="auto">
          <a:xfrm>
            <a:off x="371473" y="5031582"/>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2"/>
          <p:cNvSpPr txBox="1">
            <a:spLocks/>
          </p:cNvSpPr>
          <p:nvPr/>
        </p:nvSpPr>
        <p:spPr>
          <a:xfrm>
            <a:off x="8123238" y="1333218"/>
            <a:ext cx="4300535" cy="5669244"/>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pPr>
            <a:r>
              <a:rPr lang="en-US" sz="3600" dirty="0"/>
              <a:t>Focus on EIM/IA/ECM</a:t>
            </a:r>
          </a:p>
          <a:p>
            <a:pPr>
              <a:spcBef>
                <a:spcPts val="0"/>
              </a:spcBef>
            </a:pPr>
            <a:r>
              <a:rPr lang="en-US" sz="3600" dirty="0"/>
              <a:t> </a:t>
            </a:r>
          </a:p>
          <a:p>
            <a:pPr>
              <a:spcBef>
                <a:spcPts val="0"/>
              </a:spcBef>
            </a:pPr>
            <a:r>
              <a:rPr lang="en-US" sz="3600" dirty="0"/>
              <a:t>Service Orientation</a:t>
            </a:r>
          </a:p>
          <a:p>
            <a:pPr>
              <a:spcBef>
                <a:spcPts val="0"/>
              </a:spcBef>
            </a:pPr>
            <a:r>
              <a:rPr lang="en-US" sz="3600" dirty="0"/>
              <a:t> </a:t>
            </a:r>
          </a:p>
          <a:p>
            <a:pPr>
              <a:spcBef>
                <a:spcPts val="0"/>
              </a:spcBef>
            </a:pPr>
            <a:r>
              <a:rPr lang="en-US" sz="3600" dirty="0"/>
              <a:t>Cloud</a:t>
            </a:r>
          </a:p>
          <a:p>
            <a:pPr>
              <a:spcBef>
                <a:spcPts val="0"/>
              </a:spcBef>
            </a:pPr>
            <a:r>
              <a:rPr lang="en-US" sz="3600" dirty="0"/>
              <a:t> </a:t>
            </a:r>
          </a:p>
          <a:p>
            <a:pPr>
              <a:spcBef>
                <a:spcPts val="0"/>
              </a:spcBef>
            </a:pPr>
            <a:r>
              <a:rPr lang="en-US" sz="3600" dirty="0"/>
              <a:t>Operational views to governance</a:t>
            </a:r>
          </a:p>
          <a:p>
            <a:pPr>
              <a:spcBef>
                <a:spcPts val="0"/>
              </a:spcBef>
            </a:pPr>
            <a:endParaRPr lang="en-US" sz="3600" dirty="0"/>
          </a:p>
          <a:p>
            <a:pPr>
              <a:spcBef>
                <a:spcPts val="0"/>
              </a:spcBef>
            </a:pPr>
            <a:r>
              <a:rPr lang="en-US" sz="3600" dirty="0"/>
              <a:t>Social</a:t>
            </a:r>
          </a:p>
        </p:txBody>
      </p:sp>
      <p:sp>
        <p:nvSpPr>
          <p:cNvPr id="10" name="Up Arrow 9"/>
          <p:cNvSpPr/>
          <p:nvPr/>
        </p:nvSpPr>
        <p:spPr bwMode="auto">
          <a:xfrm>
            <a:off x="373061" y="6088063"/>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Up Arrow 10"/>
          <p:cNvSpPr/>
          <p:nvPr/>
        </p:nvSpPr>
        <p:spPr bwMode="auto">
          <a:xfrm>
            <a:off x="7340598" y="1541075"/>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Up Arrow 11"/>
          <p:cNvSpPr/>
          <p:nvPr/>
        </p:nvSpPr>
        <p:spPr bwMode="auto">
          <a:xfrm>
            <a:off x="7340598" y="2710270"/>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Up Arrow 12"/>
          <p:cNvSpPr/>
          <p:nvPr/>
        </p:nvSpPr>
        <p:spPr bwMode="auto">
          <a:xfrm>
            <a:off x="7358060" y="3725863"/>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Up Arrow 13"/>
          <p:cNvSpPr/>
          <p:nvPr/>
        </p:nvSpPr>
        <p:spPr bwMode="auto">
          <a:xfrm>
            <a:off x="7399334" y="4945063"/>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Up Arrow 14"/>
          <p:cNvSpPr/>
          <p:nvPr/>
        </p:nvSpPr>
        <p:spPr bwMode="auto">
          <a:xfrm>
            <a:off x="7377103" y="6088063"/>
            <a:ext cx="815976" cy="747713"/>
          </a:xfrm>
          <a:prstGeom prst="upArrow">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103273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 calcmode="lin" valueType="num">
                                      <p:cBhvr additive="base">
                                        <p:cTn id="3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9">
                                            <p:txEl>
                                              <p:pRg st="0" end="0"/>
                                            </p:txEl>
                                          </p:spTgt>
                                        </p:tgtEl>
                                        <p:attrNameLst>
                                          <p:attrName>style.visibility</p:attrName>
                                        </p:attrNameLst>
                                      </p:cBhvr>
                                      <p:to>
                                        <p:strVal val="visible"/>
                                      </p:to>
                                    </p:set>
                                    <p:anim calcmode="lin" valueType="num">
                                      <p:cBhvr additive="base">
                                        <p:cTn id="5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9">
                                            <p:txEl>
                                              <p:pRg st="0" end="0"/>
                                            </p:txEl>
                                          </p:spTgt>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xEl>
                                              <p:pRg st="2" end="2"/>
                                            </p:txEl>
                                          </p:spTgt>
                                        </p:tgtEl>
                                        <p:attrNameLst>
                                          <p:attrName>style.visibility</p:attrName>
                                        </p:attrNameLst>
                                      </p:cBhvr>
                                      <p:to>
                                        <p:strVal val="visible"/>
                                      </p:to>
                                    </p:set>
                                    <p:anim calcmode="lin" valueType="num">
                                      <p:cBhvr additive="base">
                                        <p:cTn id="61"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
                                            <p:txEl>
                                              <p:pRg st="2" end="2"/>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ppt_x"/>
                                          </p:val>
                                        </p:tav>
                                        <p:tav tm="100000">
                                          <p:val>
                                            <p:strVal val="#ppt_x"/>
                                          </p:val>
                                        </p:tav>
                                      </p:tavLst>
                                    </p:anim>
                                    <p:anim calcmode="lin" valueType="num">
                                      <p:cBhvr additive="base">
                                        <p:cTn id="66" dur="5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 presetClass="entr" presetSubtype="4" fill="hold" grpId="0" nodeType="afterEffect">
                                  <p:stCondLst>
                                    <p:cond delay="0"/>
                                  </p:stCondLst>
                                  <p:childTnLst>
                                    <p:set>
                                      <p:cBhvr>
                                        <p:cTn id="69" dur="1" fill="hold">
                                          <p:stCondLst>
                                            <p:cond delay="0"/>
                                          </p:stCondLst>
                                        </p:cTn>
                                        <p:tgtEl>
                                          <p:spTgt spid="9">
                                            <p:txEl>
                                              <p:pRg st="4" end="4"/>
                                            </p:txEl>
                                          </p:spTgt>
                                        </p:tgtEl>
                                        <p:attrNameLst>
                                          <p:attrName>style.visibility</p:attrName>
                                        </p:attrNameLst>
                                      </p:cBhvr>
                                      <p:to>
                                        <p:strVal val="visible"/>
                                      </p:to>
                                    </p:set>
                                    <p:anim calcmode="lin" valueType="num">
                                      <p:cBhvr additive="base">
                                        <p:cTn id="70"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9">
                                            <p:txEl>
                                              <p:pRg st="4" end="4"/>
                                            </p:txEl>
                                          </p:spTgt>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fill="hold"/>
                                        <p:tgtEl>
                                          <p:spTgt spid="13"/>
                                        </p:tgtEl>
                                        <p:attrNameLst>
                                          <p:attrName>ppt_x</p:attrName>
                                        </p:attrNameLst>
                                      </p:cBhvr>
                                      <p:tavLst>
                                        <p:tav tm="0">
                                          <p:val>
                                            <p:strVal val="#ppt_x"/>
                                          </p:val>
                                        </p:tav>
                                        <p:tav tm="100000">
                                          <p:val>
                                            <p:strVal val="#ppt_x"/>
                                          </p:val>
                                        </p:tav>
                                      </p:tavLst>
                                    </p:anim>
                                    <p:anim calcmode="lin" valueType="num">
                                      <p:cBhvr additive="base">
                                        <p:cTn id="75" dur="500" fill="hold"/>
                                        <p:tgtEl>
                                          <p:spTgt spid="13"/>
                                        </p:tgtEl>
                                        <p:attrNameLst>
                                          <p:attrName>ppt_y</p:attrName>
                                        </p:attrNameLst>
                                      </p:cBhvr>
                                      <p:tavLst>
                                        <p:tav tm="0">
                                          <p:val>
                                            <p:strVal val="1+#ppt_h/2"/>
                                          </p:val>
                                        </p:tav>
                                        <p:tav tm="100000">
                                          <p:val>
                                            <p:strVal val="#ppt_y"/>
                                          </p:val>
                                        </p:tav>
                                      </p:tavLst>
                                    </p:anim>
                                  </p:childTnLst>
                                </p:cTn>
                              </p:par>
                            </p:childTnLst>
                          </p:cTn>
                        </p:par>
                        <p:par>
                          <p:cTn id="76" fill="hold">
                            <p:stCondLst>
                              <p:cond delay="4000"/>
                            </p:stCondLst>
                            <p:childTnLst>
                              <p:par>
                                <p:cTn id="77" presetID="2" presetClass="entr" presetSubtype="4" fill="hold" grpId="0" nodeType="afterEffect">
                                  <p:stCondLst>
                                    <p:cond delay="0"/>
                                  </p:stCondLst>
                                  <p:childTnLst>
                                    <p:set>
                                      <p:cBhvr>
                                        <p:cTn id="78" dur="1" fill="hold">
                                          <p:stCondLst>
                                            <p:cond delay="0"/>
                                          </p:stCondLst>
                                        </p:cTn>
                                        <p:tgtEl>
                                          <p:spTgt spid="9">
                                            <p:txEl>
                                              <p:pRg st="6" end="6"/>
                                            </p:txEl>
                                          </p:spTgt>
                                        </p:tgtEl>
                                        <p:attrNameLst>
                                          <p:attrName>style.visibility</p:attrName>
                                        </p:attrNameLst>
                                      </p:cBhvr>
                                      <p:to>
                                        <p:strVal val="visible"/>
                                      </p:to>
                                    </p:set>
                                    <p:anim calcmode="lin" valueType="num">
                                      <p:cBhvr additive="base">
                                        <p:cTn id="79"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9">
                                            <p:txEl>
                                              <p:pRg st="6" end="6"/>
                                            </p:txEl>
                                          </p:spTgt>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par>
                          <p:cTn id="85" fill="hold">
                            <p:stCondLst>
                              <p:cond delay="4500"/>
                            </p:stCondLst>
                            <p:childTnLst>
                              <p:par>
                                <p:cTn id="86" presetID="2" presetClass="entr" presetSubtype="4" fill="hold" grpId="0" nodeType="afterEffect">
                                  <p:stCondLst>
                                    <p:cond delay="0"/>
                                  </p:stCondLst>
                                  <p:childTnLst>
                                    <p:set>
                                      <p:cBhvr>
                                        <p:cTn id="87" dur="1" fill="hold">
                                          <p:stCondLst>
                                            <p:cond delay="0"/>
                                          </p:stCondLst>
                                        </p:cTn>
                                        <p:tgtEl>
                                          <p:spTgt spid="9">
                                            <p:txEl>
                                              <p:pRg st="8" end="8"/>
                                            </p:txEl>
                                          </p:spTgt>
                                        </p:tgtEl>
                                        <p:attrNameLst>
                                          <p:attrName>style.visibility</p:attrName>
                                        </p:attrNameLst>
                                      </p:cBhvr>
                                      <p:to>
                                        <p:strVal val="visible"/>
                                      </p:to>
                                    </p:set>
                                    <p:anim calcmode="lin" valueType="num">
                                      <p:cBhvr additive="base">
                                        <p:cTn id="88"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9">
                                            <p:txEl>
                                              <p:pRg st="8" end="8"/>
                                            </p:txEl>
                                          </p:spTgt>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additive="base">
                                        <p:cTn id="92" dur="500" fill="hold"/>
                                        <p:tgtEl>
                                          <p:spTgt spid="15"/>
                                        </p:tgtEl>
                                        <p:attrNameLst>
                                          <p:attrName>ppt_x</p:attrName>
                                        </p:attrNameLst>
                                      </p:cBhvr>
                                      <p:tavLst>
                                        <p:tav tm="0">
                                          <p:val>
                                            <p:strVal val="#ppt_x"/>
                                          </p:val>
                                        </p:tav>
                                        <p:tav tm="100000">
                                          <p:val>
                                            <p:strVal val="#ppt_x"/>
                                          </p:val>
                                        </p:tav>
                                      </p:tavLst>
                                    </p:anim>
                                    <p:anim calcmode="lin" valueType="num">
                                      <p:cBhvr additive="base">
                                        <p:cTn id="9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dvAuto="250"/>
      <p:bldP spid="4" grpId="0" animBg="1"/>
      <p:bldP spid="6" grpId="0" animBg="1"/>
      <p:bldP spid="7" grpId="0" animBg="1"/>
      <p:bldP spid="8" grpId="0" animBg="1"/>
      <p:bldP spid="9" grpId="0" uiExpand="1" build="p" advAuto="500"/>
      <p:bldP spid="10" grpId="0" animBg="1"/>
      <p:bldP spid="11" grpId="0" animBg="1"/>
      <p:bldP spid="12" grpId="0" animBg="1"/>
      <p:bldP spid="13"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7937"/>
            <a:ext cx="11889564" cy="917575"/>
          </a:xfrm>
        </p:spPr>
        <p:txBody>
          <a:bodyPr/>
          <a:lstStyle/>
          <a:p>
            <a:r>
              <a:rPr lang="en-US" dirty="0" smtClean="0"/>
              <a:t>SharePoint 13 - In a Nutshell</a:t>
            </a:r>
            <a:endParaRPr lang="en-US" dirty="0"/>
          </a:p>
        </p:txBody>
      </p:sp>
      <p:sp>
        <p:nvSpPr>
          <p:cNvPr id="3" name="Text Placeholder 2"/>
          <p:cNvSpPr>
            <a:spLocks noGrp="1"/>
          </p:cNvSpPr>
          <p:nvPr>
            <p:ph type="body" sz="quarter" idx="10"/>
          </p:nvPr>
        </p:nvSpPr>
        <p:spPr>
          <a:xfrm>
            <a:off x="2484437" y="6227123"/>
            <a:ext cx="8382000" cy="683264"/>
          </a:xfrm>
        </p:spPr>
        <p:txBody>
          <a:bodyPr/>
          <a:lstStyle/>
          <a:p>
            <a:r>
              <a:rPr lang="en-US" sz="3600" i="1" dirty="0"/>
              <a:t>New capabilities improve adoptability!</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37" y="906463"/>
            <a:ext cx="11059751"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786009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Hypotheses…</a:t>
            </a:r>
            <a:endParaRPr lang="en-US" dirty="0"/>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38" y="2354263"/>
            <a:ext cx="5791992" cy="433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6294438" y="4005263"/>
            <a:ext cx="2341563" cy="990600"/>
          </a:xfrm>
          <a:prstGeom prst="ellipse">
            <a:avLst/>
          </a:prstGeom>
          <a:noFill/>
          <a:ln w="7620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8154612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7937"/>
            <a:ext cx="11889564" cy="917575"/>
          </a:xfrm>
        </p:spPr>
        <p:txBody>
          <a:bodyPr/>
          <a:lstStyle/>
          <a:p>
            <a:r>
              <a:rPr lang="en-US" sz="3200" dirty="0"/>
              <a:t>Hypothesis</a:t>
            </a:r>
            <a:r>
              <a:rPr lang="en-US" sz="4400" dirty="0"/>
              <a:t/>
            </a:r>
            <a:br>
              <a:rPr lang="en-US" sz="4400" dirty="0"/>
            </a:br>
            <a:r>
              <a:rPr lang="en-US" sz="4400" dirty="0"/>
              <a:t>Impact of SP13</a:t>
            </a:r>
          </a:p>
        </p:txBody>
      </p:sp>
      <p:sp>
        <p:nvSpPr>
          <p:cNvPr id="3" name="Text Placeholder 2"/>
          <p:cNvSpPr>
            <a:spLocks noGrp="1"/>
          </p:cNvSpPr>
          <p:nvPr>
            <p:ph type="body" sz="quarter" idx="10"/>
          </p:nvPr>
        </p:nvSpPr>
        <p:spPr>
          <a:xfrm>
            <a:off x="350837" y="1256518"/>
            <a:ext cx="11734799" cy="1612749"/>
          </a:xfrm>
        </p:spPr>
        <p:txBody>
          <a:bodyPr/>
          <a:lstStyle/>
          <a:p>
            <a:r>
              <a:rPr lang="en-US" sz="3200" b="1" dirty="0"/>
              <a:t>New SP capabilities:</a:t>
            </a:r>
          </a:p>
          <a:p>
            <a:pPr marL="571444" indent="-571444">
              <a:buFont typeface="Arial" pitchFamily="34" charset="0"/>
              <a:buChar char="•"/>
            </a:pPr>
            <a:r>
              <a:rPr lang="en-US" sz="3200" dirty="0"/>
              <a:t>make it easier for business users to provision, configure and use SharePoint across multiple workloads</a:t>
            </a: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437" y="3133281"/>
            <a:ext cx="8077200" cy="3716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4465635" y="2869418"/>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76238" y="3163764"/>
            <a:ext cx="3657600" cy="3287054"/>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444" indent="-571444">
              <a:buFont typeface="Arial" pitchFamily="34" charset="0"/>
              <a:buChar char="•"/>
            </a:pPr>
            <a:r>
              <a:rPr lang="en-US" sz="3200" dirty="0"/>
              <a:t>enable IT to more efficiently run their SP infrastructure and provide services to end users</a:t>
            </a:r>
          </a:p>
        </p:txBody>
      </p:sp>
    </p:spTree>
    <p:extLst>
      <p:ext uri="{BB962C8B-B14F-4D97-AF65-F5344CB8AC3E}">
        <p14:creationId xmlns:p14="http://schemas.microsoft.com/office/powerpoint/2010/main" val="271512776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198562"/>
            <a:ext cx="11734799" cy="1514261"/>
          </a:xfrm>
        </p:spPr>
        <p:txBody>
          <a:bodyPr/>
          <a:lstStyle/>
          <a:p>
            <a:pPr marL="571444" indent="-571444">
              <a:buFont typeface="Arial" pitchFamily="34" charset="0"/>
              <a:buChar char="•"/>
            </a:pPr>
            <a:r>
              <a:rPr lang="en-US" sz="3200" dirty="0"/>
              <a:t>The proliferation of devices, </a:t>
            </a:r>
            <a:r>
              <a:rPr lang="en-US" sz="3200" dirty="0" err="1"/>
              <a:t>CoIT</a:t>
            </a:r>
            <a:r>
              <a:rPr lang="en-US" sz="3200" dirty="0"/>
              <a:t>, mobility and social computing converge to create a new sense of empowerment for end-users (and challenges IT to keep up, control and manage)</a:t>
            </a: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437" y="3075327"/>
            <a:ext cx="8077200" cy="3716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5456237" y="2790825"/>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76238" y="3230562"/>
            <a:ext cx="3657600" cy="3429000"/>
          </a:xfrm>
          <a:prstGeom prst="rect">
            <a:avLst/>
          </a:prstGeom>
          <a:solidFill>
            <a:srgbClr val="C00000"/>
          </a:solidFill>
          <a:ln>
            <a:noFill/>
          </a:ln>
        </p:spPr>
        <p:txBody>
          <a:bodyPr vert="horz" wrap="square" lIns="146289" tIns="91431" rIns="146289" bIns="91431"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b="1" dirty="0"/>
              <a:t>Users expect things to be easily accessible and just work without training like on their consumer apps and devices</a:t>
            </a:r>
          </a:p>
        </p:txBody>
      </p:sp>
      <p:sp>
        <p:nvSpPr>
          <p:cNvPr id="9" name="Title 1"/>
          <p:cNvSpPr>
            <a:spLocks noGrp="1"/>
          </p:cNvSpPr>
          <p:nvPr>
            <p:ph type="title"/>
          </p:nvPr>
        </p:nvSpPr>
        <p:spPr>
          <a:xfrm>
            <a:off x="274638" y="-7937"/>
            <a:ext cx="11889564" cy="917575"/>
          </a:xfrm>
        </p:spPr>
        <p:txBody>
          <a:bodyPr/>
          <a:lstStyle/>
          <a:p>
            <a:r>
              <a:rPr lang="en-US" sz="3200" dirty="0"/>
              <a:t>Hypothesis</a:t>
            </a:r>
            <a:r>
              <a:rPr lang="en-US" sz="4400" dirty="0"/>
              <a:t/>
            </a:r>
            <a:br>
              <a:rPr lang="en-US" sz="4400" dirty="0"/>
            </a:br>
            <a:r>
              <a:rPr lang="en-US" sz="4400" dirty="0"/>
              <a:t>Impact of Devices, </a:t>
            </a:r>
            <a:r>
              <a:rPr lang="en-US" sz="4400" dirty="0" err="1"/>
              <a:t>CoIT</a:t>
            </a:r>
            <a:r>
              <a:rPr lang="en-US" sz="4400" dirty="0"/>
              <a:t>, Mobility, Social</a:t>
            </a:r>
          </a:p>
        </p:txBody>
      </p:sp>
    </p:spTree>
    <p:extLst>
      <p:ext uri="{BB962C8B-B14F-4D97-AF65-F5344CB8AC3E}">
        <p14:creationId xmlns:p14="http://schemas.microsoft.com/office/powerpoint/2010/main" val="26226429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122363"/>
            <a:ext cx="11734799" cy="2055947"/>
          </a:xfrm>
        </p:spPr>
        <p:txBody>
          <a:bodyPr/>
          <a:lstStyle/>
          <a:p>
            <a:pPr marL="571444" indent="-571444">
              <a:buFont typeface="Arial" pitchFamily="34" charset="0"/>
              <a:buChar char="•"/>
            </a:pPr>
            <a:r>
              <a:rPr lang="en-US" sz="3200" dirty="0"/>
              <a:t>Cloud computing is increasingly being pursued as an alternative delivery model, especially for utility workloads</a:t>
            </a:r>
          </a:p>
          <a:p>
            <a:pPr marL="571444" indent="-571444">
              <a:buFont typeface="Arial" pitchFamily="34" charset="0"/>
              <a:buChar char="•"/>
            </a:pPr>
            <a:r>
              <a:rPr lang="en-US" sz="3200" dirty="0"/>
              <a:t>Hybrid models and Azure-based application services create both new opportunities and integration challenges</a:t>
            </a: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437" y="3285682"/>
            <a:ext cx="8077200" cy="3716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6573837" y="3096767"/>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76238" y="3421062"/>
            <a:ext cx="3657600" cy="3429000"/>
          </a:xfrm>
          <a:prstGeom prst="rect">
            <a:avLst/>
          </a:prstGeom>
          <a:solidFill>
            <a:srgbClr val="C00000"/>
          </a:solidFill>
          <a:ln>
            <a:noFill/>
          </a:ln>
        </p:spPr>
        <p:txBody>
          <a:bodyPr vert="horz" wrap="square" lIns="146289" tIns="91431" rIns="146289" bIns="91431" rtlCol="0" anchor="ctr">
            <a:noAutofit/>
          </a:bodyPr>
          <a:lstStyle>
            <a:defPPr>
              <a:defRPr lang="en-US"/>
            </a:defPPr>
            <a:lvl1pPr marR="0" indent="0" fontAlgn="auto">
              <a:lnSpc>
                <a:spcPct val="90000"/>
              </a:lnSpc>
              <a:spcBef>
                <a:spcPct val="20000"/>
              </a:spcBef>
              <a:spcAft>
                <a:spcPts val="0"/>
              </a:spcAft>
              <a:buClrTx/>
              <a:buSzPct val="90000"/>
              <a:buFont typeface="Arial" pitchFamily="34" charset="0"/>
              <a:buNone/>
              <a:tabLst/>
              <a:defRPr sz="3200" b="1" spc="0" baseline="0">
                <a:gradFill>
                  <a:gsLst>
                    <a:gs pos="1250">
                      <a:schemeClr val="tx2">
                        <a:lumMod val="40000"/>
                        <a:lumOff val="60000"/>
                      </a:schemeClr>
                    </a:gs>
                    <a:gs pos="99000">
                      <a:schemeClr val="tx2">
                        <a:lumMod val="40000"/>
                        <a:lumOff val="60000"/>
                      </a:schemeClr>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dirty="0"/>
              <a:t>O365/SPO provides faster time-to-market for new capabilities, thereby shortening “time-to-value”</a:t>
            </a:r>
          </a:p>
        </p:txBody>
      </p:sp>
      <p:sp>
        <p:nvSpPr>
          <p:cNvPr id="9" name="Title 1"/>
          <p:cNvSpPr>
            <a:spLocks noGrp="1"/>
          </p:cNvSpPr>
          <p:nvPr>
            <p:ph type="title"/>
          </p:nvPr>
        </p:nvSpPr>
        <p:spPr>
          <a:xfrm>
            <a:off x="274638" y="-58737"/>
            <a:ext cx="11889564" cy="917575"/>
          </a:xfrm>
        </p:spPr>
        <p:txBody>
          <a:bodyPr/>
          <a:lstStyle/>
          <a:p>
            <a:r>
              <a:rPr lang="en-US" sz="3200" dirty="0"/>
              <a:t>Hypothesis</a:t>
            </a:r>
            <a:r>
              <a:rPr lang="en-US" sz="4400" dirty="0"/>
              <a:t/>
            </a:r>
            <a:br>
              <a:rPr lang="en-US" sz="4400" dirty="0"/>
            </a:br>
            <a:r>
              <a:rPr lang="en-US" sz="4400" dirty="0"/>
              <a:t>Impact of cloud alternatives</a:t>
            </a:r>
          </a:p>
        </p:txBody>
      </p:sp>
    </p:spTree>
    <p:extLst>
      <p:ext uri="{BB962C8B-B14F-4D97-AF65-F5344CB8AC3E}">
        <p14:creationId xmlns:p14="http://schemas.microsoft.com/office/powerpoint/2010/main" val="128753997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122362"/>
            <a:ext cx="11734799" cy="2499146"/>
          </a:xfrm>
        </p:spPr>
        <p:txBody>
          <a:bodyPr/>
          <a:lstStyle/>
          <a:p>
            <a:pPr marL="571444" indent="-571444">
              <a:buFont typeface="Arial" pitchFamily="34" charset="0"/>
              <a:buChar char="•"/>
            </a:pPr>
            <a:r>
              <a:rPr lang="en-US" sz="3200" dirty="0" err="1"/>
              <a:t>iWorkers</a:t>
            </a:r>
            <a:r>
              <a:rPr lang="en-US" sz="3200" dirty="0"/>
              <a:t> as a whole have become more computer savvy and naturally use common devices and applications</a:t>
            </a:r>
          </a:p>
          <a:p>
            <a:pPr marL="571444" indent="-571444">
              <a:buFont typeface="Arial" pitchFamily="34" charset="0"/>
              <a:buChar char="•"/>
            </a:pPr>
            <a:r>
              <a:rPr lang="en-US" sz="3200" dirty="0"/>
              <a:t>Digital natives/social media-aware workers have been entering the workforce for some time now and comprise an increasing percentage of the overall IW population</a:t>
            </a: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637" y="3566194"/>
            <a:ext cx="7467600" cy="3436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8156769" y="3343061"/>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92113" y="3654888"/>
            <a:ext cx="4470399" cy="3207874"/>
          </a:xfrm>
          <a:prstGeom prst="rect">
            <a:avLst/>
          </a:prstGeom>
          <a:solidFill>
            <a:srgbClr val="C00000"/>
          </a:solidFill>
          <a:ln>
            <a:noFill/>
          </a:ln>
        </p:spPr>
        <p:txBody>
          <a:bodyPr vert="horz" wrap="square" lIns="146289" tIns="91431" rIns="146289" bIns="91431" rtlCol="0" anchor="ctr">
            <a:noAutofit/>
          </a:bodyPr>
          <a:lstStyle>
            <a:defPPr>
              <a:defRPr lang="en-US"/>
            </a:defPPr>
            <a:lvl1pPr marR="0" indent="0" fontAlgn="auto">
              <a:lnSpc>
                <a:spcPct val="90000"/>
              </a:lnSpc>
              <a:spcBef>
                <a:spcPct val="20000"/>
              </a:spcBef>
              <a:spcAft>
                <a:spcPts val="0"/>
              </a:spcAft>
              <a:buClrTx/>
              <a:buSzPct val="90000"/>
              <a:buFont typeface="Arial" pitchFamily="34" charset="0"/>
              <a:buNone/>
              <a:tabLst/>
              <a:defRPr sz="3200" b="1" spc="0" baseline="0">
                <a:gradFill>
                  <a:gsLst>
                    <a:gs pos="1250">
                      <a:schemeClr val="tx2">
                        <a:lumMod val="40000"/>
                        <a:lumOff val="60000"/>
                      </a:schemeClr>
                    </a:gs>
                    <a:gs pos="99000">
                      <a:schemeClr val="tx2">
                        <a:lumMod val="40000"/>
                        <a:lumOff val="60000"/>
                      </a:schemeClr>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dirty="0"/>
              <a:t>Adoption and training strategies from 10 years ago no longer apply – need to re-think what’s necessary for desired outcome</a:t>
            </a:r>
          </a:p>
        </p:txBody>
      </p:sp>
      <p:sp>
        <p:nvSpPr>
          <p:cNvPr id="9" name="Title 1"/>
          <p:cNvSpPr>
            <a:spLocks noGrp="1"/>
          </p:cNvSpPr>
          <p:nvPr>
            <p:ph type="title"/>
          </p:nvPr>
        </p:nvSpPr>
        <p:spPr>
          <a:xfrm>
            <a:off x="274638" y="-7937"/>
            <a:ext cx="11889564" cy="917575"/>
          </a:xfrm>
        </p:spPr>
        <p:txBody>
          <a:bodyPr/>
          <a:lstStyle/>
          <a:p>
            <a:r>
              <a:rPr lang="en-US" sz="3200" dirty="0"/>
              <a:t>Hypothesis</a:t>
            </a:r>
            <a:r>
              <a:rPr lang="en-US" sz="4400" dirty="0"/>
              <a:t/>
            </a:r>
            <a:br>
              <a:rPr lang="en-US" sz="4400" dirty="0"/>
            </a:br>
            <a:r>
              <a:rPr lang="en-US" sz="4400" dirty="0"/>
              <a:t>Impact of IW maturity and younger </a:t>
            </a:r>
            <a:r>
              <a:rPr lang="en-US" sz="4400" dirty="0" err="1"/>
              <a:t>workfoce</a:t>
            </a:r>
            <a:endParaRPr lang="en-US" sz="4400" dirty="0"/>
          </a:p>
        </p:txBody>
      </p:sp>
    </p:spTree>
    <p:extLst>
      <p:ext uri="{BB962C8B-B14F-4D97-AF65-F5344CB8AC3E}">
        <p14:creationId xmlns:p14="http://schemas.microsoft.com/office/powerpoint/2010/main" val="139895309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135063"/>
            <a:ext cx="11734799" cy="2055947"/>
          </a:xfrm>
        </p:spPr>
        <p:txBody>
          <a:bodyPr/>
          <a:lstStyle/>
          <a:p>
            <a:pPr marL="571444" indent="-571444">
              <a:buFont typeface="Arial" pitchFamily="34" charset="0"/>
              <a:buChar char="•"/>
            </a:pPr>
            <a:r>
              <a:rPr lang="en-US" sz="3200" dirty="0"/>
              <a:t>Businesses continue to strive for efficiency, reap the benefits of </a:t>
            </a:r>
            <a:r>
              <a:rPr lang="en-US" sz="3200" dirty="0" err="1"/>
              <a:t>iWorker</a:t>
            </a:r>
            <a:r>
              <a:rPr lang="en-US" sz="3200" dirty="0"/>
              <a:t> productivity, and increase Return on Human Capital</a:t>
            </a:r>
          </a:p>
          <a:p>
            <a:pPr marL="571444" indent="-571444">
              <a:buFont typeface="Arial" pitchFamily="34" charset="0"/>
              <a:buChar char="•"/>
            </a:pPr>
            <a:r>
              <a:rPr lang="en-US" sz="3200" dirty="0"/>
              <a:t>IT is constantly challenged to do more with less and streamline infrastructures, processes and delivery models</a:t>
            </a: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6637" y="3566194"/>
            <a:ext cx="7467600" cy="3436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9190037" y="3343061"/>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87350" y="3344863"/>
            <a:ext cx="4470399" cy="3497261"/>
          </a:xfrm>
          <a:prstGeom prst="rect">
            <a:avLst/>
          </a:prstGeom>
          <a:solidFill>
            <a:srgbClr val="C00000"/>
          </a:solidFill>
          <a:ln>
            <a:noFill/>
          </a:ln>
        </p:spPr>
        <p:txBody>
          <a:bodyPr vert="horz" wrap="square" lIns="146289" tIns="91431" rIns="146289" bIns="91431" rtlCol="0" anchor="ctr">
            <a:noAutofit/>
          </a:bodyPr>
          <a:lstStyle>
            <a:defPPr>
              <a:defRPr lang="en-US"/>
            </a:defPPr>
            <a:lvl1pPr marR="0" indent="0" fontAlgn="auto">
              <a:lnSpc>
                <a:spcPct val="90000"/>
              </a:lnSpc>
              <a:spcBef>
                <a:spcPct val="20000"/>
              </a:spcBef>
              <a:spcAft>
                <a:spcPts val="0"/>
              </a:spcAft>
              <a:buClrTx/>
              <a:buSzPct val="90000"/>
              <a:buFont typeface="Arial" pitchFamily="34" charset="0"/>
              <a:buNone/>
              <a:tabLst/>
              <a:defRPr sz="3200" b="1" spc="0" baseline="0">
                <a:gradFill>
                  <a:gsLst>
                    <a:gs pos="1250">
                      <a:schemeClr val="tx2">
                        <a:lumMod val="40000"/>
                        <a:lumOff val="60000"/>
                      </a:schemeClr>
                    </a:gs>
                    <a:gs pos="99000">
                      <a:schemeClr val="tx2">
                        <a:lumMod val="40000"/>
                        <a:lumOff val="60000"/>
                      </a:schemeClr>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dirty="0"/>
              <a:t>Challenging business conditions and the constant push for savings dictate new approaches to perennial challenges like adoption and change </a:t>
            </a:r>
            <a:r>
              <a:rPr lang="en-US" dirty="0" smtClean="0"/>
              <a:t>mngmnt</a:t>
            </a:r>
            <a:r>
              <a:rPr lang="en-US" dirty="0"/>
              <a:t>.</a:t>
            </a:r>
          </a:p>
        </p:txBody>
      </p:sp>
      <p:sp>
        <p:nvSpPr>
          <p:cNvPr id="9" name="Title 1"/>
          <p:cNvSpPr>
            <a:spLocks noGrp="1"/>
          </p:cNvSpPr>
          <p:nvPr>
            <p:ph type="title"/>
          </p:nvPr>
        </p:nvSpPr>
        <p:spPr>
          <a:xfrm>
            <a:off x="274638" y="-7937"/>
            <a:ext cx="11889564" cy="917575"/>
          </a:xfrm>
        </p:spPr>
        <p:txBody>
          <a:bodyPr/>
          <a:lstStyle/>
          <a:p>
            <a:r>
              <a:rPr lang="en-US" sz="3200" dirty="0"/>
              <a:t>Hypothesis</a:t>
            </a:r>
            <a:r>
              <a:rPr lang="en-US" sz="4400" dirty="0"/>
              <a:t/>
            </a:r>
            <a:br>
              <a:rPr lang="en-US" sz="4400" dirty="0"/>
            </a:br>
            <a:r>
              <a:rPr lang="en-US" sz="4400" dirty="0"/>
              <a:t>Impact of lean business and IT</a:t>
            </a:r>
          </a:p>
        </p:txBody>
      </p:sp>
    </p:spTree>
    <p:extLst>
      <p:ext uri="{BB962C8B-B14F-4D97-AF65-F5344CB8AC3E}">
        <p14:creationId xmlns:p14="http://schemas.microsoft.com/office/powerpoint/2010/main" val="57015136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135062"/>
            <a:ext cx="11734799" cy="2499146"/>
          </a:xfrm>
        </p:spPr>
        <p:txBody>
          <a:bodyPr/>
          <a:lstStyle/>
          <a:p>
            <a:pPr marL="571444" indent="-571444">
              <a:buFont typeface="Arial" pitchFamily="34" charset="0"/>
              <a:buChar char="•"/>
            </a:pPr>
            <a:r>
              <a:rPr lang="en-US" sz="3200" dirty="0"/>
              <a:t>The notion of “business-aligned IT” has been around for a long time and IT maturity in this regard continues to progress</a:t>
            </a:r>
          </a:p>
          <a:p>
            <a:pPr marL="571444" indent="-571444">
              <a:buFont typeface="Arial" pitchFamily="34" charset="0"/>
              <a:buChar char="•"/>
            </a:pPr>
            <a:r>
              <a:rPr lang="en-US" sz="3200" dirty="0"/>
              <a:t>Self-service/“service-oriented” IT is commonplace and organizations are moving to provide “SharePoint as a Service” (</a:t>
            </a:r>
            <a:r>
              <a:rPr lang="en-US" sz="3200" dirty="0" err="1"/>
              <a:t>SPaaS</a:t>
            </a:r>
            <a:r>
              <a:rPr lang="en-US" sz="3200" dirty="0"/>
              <a:t>)</a:t>
            </a: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6637" y="3566194"/>
            <a:ext cx="7467600" cy="3436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10180637" y="3330690"/>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87350" y="3725862"/>
            <a:ext cx="4470399" cy="3116261"/>
          </a:xfrm>
          <a:prstGeom prst="rect">
            <a:avLst/>
          </a:prstGeom>
          <a:solidFill>
            <a:srgbClr val="C00000"/>
          </a:solidFill>
          <a:ln>
            <a:noFill/>
          </a:ln>
        </p:spPr>
        <p:txBody>
          <a:bodyPr vert="horz" wrap="square" lIns="146289" tIns="91431" rIns="146289" bIns="91431" rtlCol="0" anchor="ctr">
            <a:noAutofit/>
          </a:bodyPr>
          <a:lstStyle>
            <a:defPPr>
              <a:defRPr lang="en-US"/>
            </a:defPPr>
            <a:lvl1pPr marR="0" indent="0" fontAlgn="auto">
              <a:lnSpc>
                <a:spcPct val="90000"/>
              </a:lnSpc>
              <a:spcBef>
                <a:spcPct val="20000"/>
              </a:spcBef>
              <a:spcAft>
                <a:spcPts val="0"/>
              </a:spcAft>
              <a:buClrTx/>
              <a:buSzPct val="90000"/>
              <a:buFont typeface="Arial" pitchFamily="34" charset="0"/>
              <a:buNone/>
              <a:tabLst/>
              <a:defRPr sz="3200" b="1" spc="0" baseline="0">
                <a:gradFill>
                  <a:gsLst>
                    <a:gs pos="1250">
                      <a:schemeClr val="tx2">
                        <a:lumMod val="40000"/>
                        <a:lumOff val="60000"/>
                      </a:schemeClr>
                    </a:gs>
                    <a:gs pos="99000">
                      <a:schemeClr val="tx2">
                        <a:lumMod val="40000"/>
                        <a:lumOff val="60000"/>
                      </a:schemeClr>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800" dirty="0"/>
              <a:t>End-users increasingly expect to get their devices, applications, training and support via self-service mechanisms, reducing hands-on treatment but increasing the need for up-front planning</a:t>
            </a:r>
          </a:p>
        </p:txBody>
      </p:sp>
      <p:sp>
        <p:nvSpPr>
          <p:cNvPr id="9" name="Title 1"/>
          <p:cNvSpPr>
            <a:spLocks noGrp="1"/>
          </p:cNvSpPr>
          <p:nvPr>
            <p:ph type="title"/>
          </p:nvPr>
        </p:nvSpPr>
        <p:spPr>
          <a:xfrm>
            <a:off x="274638" y="-7937"/>
            <a:ext cx="11889564" cy="917575"/>
          </a:xfrm>
        </p:spPr>
        <p:txBody>
          <a:bodyPr/>
          <a:lstStyle/>
          <a:p>
            <a:r>
              <a:rPr lang="en-US" sz="3200" dirty="0"/>
              <a:t>Hypothesis</a:t>
            </a:r>
            <a:r>
              <a:rPr lang="en-US" sz="4400" dirty="0"/>
              <a:t/>
            </a:r>
            <a:br>
              <a:rPr lang="en-US" sz="4400" dirty="0"/>
            </a:br>
            <a:r>
              <a:rPr lang="en-US" sz="4400" dirty="0"/>
              <a:t>Business-aligned, self-service IT</a:t>
            </a:r>
          </a:p>
        </p:txBody>
      </p:sp>
    </p:spTree>
    <p:extLst>
      <p:ext uri="{BB962C8B-B14F-4D97-AF65-F5344CB8AC3E}">
        <p14:creationId xmlns:p14="http://schemas.microsoft.com/office/powerpoint/2010/main" val="66664191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0" y="-11112"/>
            <a:ext cx="11889564" cy="917575"/>
          </a:xfrm>
        </p:spPr>
        <p:txBody>
          <a:bodyPr/>
          <a:lstStyle/>
          <a:p>
            <a:r>
              <a:rPr lang="en-US" dirty="0" smtClean="0"/>
              <a:t>About me - @work</a:t>
            </a:r>
            <a:endParaRPr lang="en-US" dirty="0"/>
          </a:p>
        </p:txBody>
      </p:sp>
      <p:sp>
        <p:nvSpPr>
          <p:cNvPr id="4" name="Rectangle 3"/>
          <p:cNvSpPr/>
          <p:nvPr>
            <p:custDataLst>
              <p:tags r:id="rId1"/>
            </p:custDataLst>
          </p:nvPr>
        </p:nvSpPr>
        <p:spPr bwMode="auto">
          <a:xfrm>
            <a:off x="248118" y="930956"/>
            <a:ext cx="2864328" cy="268605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274293" numCol="1" spcCol="0" rtlCol="0" fromWordArt="0" anchor="b" anchorCtr="0" forceAA="0" compatLnSpc="1">
            <a:prstTxWarp prst="textNoShape">
              <a:avLst/>
            </a:prstTxWarp>
            <a:noAutofit/>
          </a:bodyPr>
          <a:lstStyle/>
          <a:p>
            <a:pPr marL="53969">
              <a:spcAft>
                <a:spcPts val="600"/>
              </a:spcAft>
            </a:pPr>
            <a:r>
              <a:rPr lang="en-US" sz="2400" dirty="0">
                <a:solidFill>
                  <a:srgbClr val="FFFFFF"/>
                </a:solidFill>
              </a:rPr>
              <a:t>Enterprise Strategy Services</a:t>
            </a:r>
          </a:p>
        </p:txBody>
      </p:sp>
      <p:sp>
        <p:nvSpPr>
          <p:cNvPr id="5" name="Rectangle 4"/>
          <p:cNvSpPr/>
          <p:nvPr>
            <p:custDataLst>
              <p:tags r:id="rId2"/>
            </p:custDataLst>
          </p:nvPr>
        </p:nvSpPr>
        <p:spPr bwMode="auto">
          <a:xfrm>
            <a:off x="3230801" y="930956"/>
            <a:ext cx="2864328" cy="268605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274293" numCol="1" spcCol="0" rtlCol="0" fromWordArt="0" anchor="b" anchorCtr="0" forceAA="0" compatLnSpc="1">
            <a:prstTxWarp prst="textNoShape">
              <a:avLst/>
            </a:prstTxWarp>
            <a:noAutofit/>
          </a:bodyPr>
          <a:lstStyle/>
          <a:p>
            <a:r>
              <a:rPr lang="en-US" sz="2400" dirty="0">
                <a:solidFill>
                  <a:srgbClr val="FFFFFF"/>
                </a:solidFill>
              </a:rPr>
              <a:t>Business Strategy Consulting – 6+ </a:t>
            </a:r>
            <a:r>
              <a:rPr lang="en-US" sz="2400" dirty="0" err="1">
                <a:solidFill>
                  <a:srgbClr val="FFFFFF"/>
                </a:solidFill>
              </a:rPr>
              <a:t>yrs</a:t>
            </a:r>
            <a:endParaRPr lang="en-US" sz="2400" dirty="0">
              <a:solidFill>
                <a:srgbClr val="FFFFFF"/>
              </a:solidFill>
            </a:endParaRPr>
          </a:p>
        </p:txBody>
      </p:sp>
      <p:sp>
        <p:nvSpPr>
          <p:cNvPr id="6" name="Rectangle 5"/>
          <p:cNvSpPr/>
          <p:nvPr>
            <p:custDataLst>
              <p:tags r:id="rId3"/>
            </p:custDataLst>
          </p:nvPr>
        </p:nvSpPr>
        <p:spPr bwMode="auto">
          <a:xfrm>
            <a:off x="6231200" y="930956"/>
            <a:ext cx="2913980" cy="267516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68573" bIns="0" numCol="1" spcCol="0" rtlCol="0" fromWordArt="0" anchor="t" anchorCtr="0" forceAA="0" compatLnSpc="1">
            <a:prstTxWarp prst="textNoShape">
              <a:avLst/>
            </a:prstTxWarp>
            <a:noAutofit/>
          </a:bodyPr>
          <a:lstStyle/>
          <a:p>
            <a:pPr marL="171433" indent="-171433">
              <a:spcBef>
                <a:spcPts val="600"/>
              </a:spcBef>
              <a:spcAft>
                <a:spcPts val="600"/>
              </a:spcAft>
              <a:buFont typeface="Arial" pitchFamily="34" charset="0"/>
              <a:buChar char="•"/>
            </a:pPr>
            <a:r>
              <a:rPr lang="en-US" sz="2000" dirty="0">
                <a:solidFill>
                  <a:srgbClr val="FFFFFF"/>
                </a:solidFill>
              </a:rPr>
              <a:t>Semiconductor Manufacturing</a:t>
            </a:r>
          </a:p>
          <a:p>
            <a:pPr marL="171433" indent="-171433">
              <a:spcBef>
                <a:spcPts val="600"/>
              </a:spcBef>
              <a:spcAft>
                <a:spcPts val="600"/>
              </a:spcAft>
              <a:buFont typeface="Arial" pitchFamily="34" charset="0"/>
              <a:buChar char="•"/>
            </a:pPr>
            <a:r>
              <a:rPr lang="en-US" sz="2000" dirty="0">
                <a:solidFill>
                  <a:srgbClr val="FFFFFF"/>
                </a:solidFill>
              </a:rPr>
              <a:t>Oil and Gas</a:t>
            </a:r>
          </a:p>
          <a:p>
            <a:pPr marL="171433" indent="-171433">
              <a:spcBef>
                <a:spcPts val="600"/>
              </a:spcBef>
              <a:spcAft>
                <a:spcPts val="600"/>
              </a:spcAft>
              <a:buFont typeface="Arial" pitchFamily="34" charset="0"/>
              <a:buChar char="•"/>
            </a:pPr>
            <a:r>
              <a:rPr lang="en-US" sz="2000" dirty="0">
                <a:solidFill>
                  <a:srgbClr val="FFFFFF"/>
                </a:solidFill>
              </a:rPr>
              <a:t>Financial Services</a:t>
            </a:r>
          </a:p>
          <a:p>
            <a:pPr marL="171433" indent="-171433">
              <a:spcBef>
                <a:spcPts val="600"/>
              </a:spcBef>
              <a:spcAft>
                <a:spcPts val="600"/>
              </a:spcAft>
              <a:buFont typeface="Arial" pitchFamily="34" charset="0"/>
              <a:buChar char="•"/>
            </a:pPr>
            <a:r>
              <a:rPr lang="en-US" sz="2000" dirty="0">
                <a:solidFill>
                  <a:srgbClr val="FFFFFF"/>
                </a:solidFill>
              </a:rPr>
              <a:t>Consumer Products</a:t>
            </a:r>
          </a:p>
          <a:p>
            <a:pPr marL="171433" indent="-171433">
              <a:spcBef>
                <a:spcPts val="600"/>
              </a:spcBef>
              <a:spcAft>
                <a:spcPts val="600"/>
              </a:spcAft>
              <a:buFont typeface="Arial" pitchFamily="34" charset="0"/>
              <a:buChar char="•"/>
            </a:pPr>
            <a:r>
              <a:rPr lang="en-US" sz="2000" dirty="0">
                <a:solidFill>
                  <a:srgbClr val="FFFFFF"/>
                </a:solidFill>
              </a:rPr>
              <a:t>Industrial/Chemical</a:t>
            </a:r>
          </a:p>
        </p:txBody>
      </p:sp>
      <p:sp>
        <p:nvSpPr>
          <p:cNvPr id="7" name="Rectangle 6"/>
          <p:cNvSpPr/>
          <p:nvPr>
            <p:custDataLst>
              <p:tags r:id="rId4"/>
            </p:custDataLst>
          </p:nvPr>
        </p:nvSpPr>
        <p:spPr bwMode="auto">
          <a:xfrm>
            <a:off x="9233579" y="930957"/>
            <a:ext cx="2825584" cy="267516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68573" bIns="45716" numCol="1" spcCol="0" rtlCol="0" fromWordArt="0" anchor="t" anchorCtr="0" forceAA="0" compatLnSpc="1">
            <a:prstTxWarp prst="textNoShape">
              <a:avLst/>
            </a:prstTxWarp>
            <a:noAutofit/>
          </a:bodyPr>
          <a:lstStyle/>
          <a:p>
            <a:pPr marL="285722" indent="-166672">
              <a:spcBef>
                <a:spcPts val="600"/>
              </a:spcBef>
              <a:spcAft>
                <a:spcPts val="600"/>
              </a:spcAft>
              <a:buFont typeface="Arial" pitchFamily="34" charset="0"/>
              <a:buChar char="•"/>
            </a:pPr>
            <a:r>
              <a:rPr lang="en-US" sz="2000" dirty="0">
                <a:solidFill>
                  <a:srgbClr val="FFFFFF"/>
                </a:solidFill>
              </a:rPr>
              <a:t>Insurance</a:t>
            </a:r>
          </a:p>
          <a:p>
            <a:pPr marL="285722" indent="-166672">
              <a:spcBef>
                <a:spcPts val="600"/>
              </a:spcBef>
              <a:spcAft>
                <a:spcPts val="600"/>
              </a:spcAft>
              <a:buFont typeface="Arial" pitchFamily="34" charset="0"/>
              <a:buChar char="•"/>
            </a:pPr>
            <a:r>
              <a:rPr lang="en-US" sz="2000" dirty="0">
                <a:solidFill>
                  <a:srgbClr val="FFFFFF"/>
                </a:solidFill>
              </a:rPr>
              <a:t>Computer Manufacturing</a:t>
            </a:r>
          </a:p>
          <a:p>
            <a:pPr marL="285722" indent="-166672">
              <a:spcBef>
                <a:spcPts val="600"/>
              </a:spcBef>
              <a:spcAft>
                <a:spcPts val="600"/>
              </a:spcAft>
              <a:buFont typeface="Arial" pitchFamily="34" charset="0"/>
              <a:buChar char="•"/>
            </a:pPr>
            <a:r>
              <a:rPr lang="en-US" sz="2000" dirty="0">
                <a:solidFill>
                  <a:srgbClr val="FFFFFF"/>
                </a:solidFill>
              </a:rPr>
              <a:t>Government</a:t>
            </a:r>
          </a:p>
          <a:p>
            <a:pPr marL="285722" indent="-166672">
              <a:spcBef>
                <a:spcPts val="600"/>
              </a:spcBef>
              <a:spcAft>
                <a:spcPts val="600"/>
              </a:spcAft>
              <a:buFont typeface="Arial" pitchFamily="34" charset="0"/>
              <a:buChar char="•"/>
            </a:pPr>
            <a:r>
              <a:rPr lang="en-US" sz="2000" dirty="0">
                <a:solidFill>
                  <a:srgbClr val="FFFFFF"/>
                </a:solidFill>
              </a:rPr>
              <a:t>Health Care</a:t>
            </a:r>
          </a:p>
          <a:p>
            <a:pPr marL="285722" indent="-166672">
              <a:spcBef>
                <a:spcPts val="600"/>
              </a:spcBef>
              <a:spcAft>
                <a:spcPts val="600"/>
              </a:spcAft>
              <a:buFont typeface="Arial" pitchFamily="34" charset="0"/>
              <a:buChar char="•"/>
            </a:pPr>
            <a:r>
              <a:rPr lang="en-US" sz="2000" dirty="0">
                <a:solidFill>
                  <a:srgbClr val="FFFFFF"/>
                </a:solidFill>
              </a:rPr>
              <a:t>Real Estate</a:t>
            </a:r>
          </a:p>
        </p:txBody>
      </p:sp>
      <p:sp>
        <p:nvSpPr>
          <p:cNvPr id="8" name="Rectangle 7"/>
          <p:cNvSpPr/>
          <p:nvPr>
            <p:custDataLst>
              <p:tags r:id="rId5"/>
            </p:custDataLst>
          </p:nvPr>
        </p:nvSpPr>
        <p:spPr bwMode="auto">
          <a:xfrm>
            <a:off x="248118" y="3519033"/>
            <a:ext cx="5847011" cy="435429"/>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45716" bIns="91431" numCol="1" spcCol="0" rtlCol="0" fromWordArt="0" anchor="ctr" anchorCtr="0" forceAA="0" compatLnSpc="1">
            <a:prstTxWarp prst="textNoShape">
              <a:avLst/>
            </a:prstTxWarp>
            <a:noAutofit/>
          </a:bodyPr>
          <a:lstStyle/>
          <a:p>
            <a:pPr algn="ctr" defTabSz="914010" fontAlgn="base">
              <a:spcBef>
                <a:spcPct val="0"/>
              </a:spcBef>
              <a:spcAft>
                <a:spcPct val="0"/>
              </a:spcAft>
            </a:pPr>
            <a:r>
              <a:rPr lang="en-US" sz="2400" spc="-50" dirty="0">
                <a:gradFill flip="none" rotWithShape="1">
                  <a:gsLst>
                    <a:gs pos="0">
                      <a:srgbClr val="000000"/>
                    </a:gs>
                    <a:gs pos="100000">
                      <a:srgbClr val="000000"/>
                    </a:gs>
                  </a:gsLst>
                  <a:lin ang="5400000" scaled="0"/>
                  <a:tileRect/>
                </a:gradFill>
                <a:latin typeface="Segoe UI" pitchFamily="34" charset="0"/>
                <a:ea typeface="Segoe UI" pitchFamily="34" charset="0"/>
                <a:cs typeface="Segoe UI" pitchFamily="34" charset="0"/>
              </a:rPr>
              <a:t>Microsoft Services</a:t>
            </a:r>
          </a:p>
        </p:txBody>
      </p:sp>
      <p:sp>
        <p:nvSpPr>
          <p:cNvPr id="9" name="Rectangle 8"/>
          <p:cNvSpPr/>
          <p:nvPr>
            <p:custDataLst>
              <p:tags r:id="rId6"/>
            </p:custDataLst>
          </p:nvPr>
        </p:nvSpPr>
        <p:spPr bwMode="auto">
          <a:xfrm>
            <a:off x="6231200" y="3508147"/>
            <a:ext cx="5827963" cy="435429"/>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45716" bIns="91431" numCol="1" spcCol="0" rtlCol="0" fromWordArt="0" anchor="ctr" anchorCtr="0" forceAA="0" compatLnSpc="1">
            <a:prstTxWarp prst="textNoShape">
              <a:avLst/>
            </a:prstTxWarp>
            <a:noAutofit/>
          </a:bodyPr>
          <a:lstStyle/>
          <a:p>
            <a:pPr algn="ctr" defTabSz="914010" fontAlgn="base">
              <a:spcBef>
                <a:spcPct val="0"/>
              </a:spcBef>
              <a:spcAft>
                <a:spcPct val="0"/>
              </a:spcAft>
            </a:pPr>
            <a:r>
              <a:rPr lang="en-US" sz="2400" spc="-50" dirty="0">
                <a:gradFill flip="none" rotWithShape="1">
                  <a:gsLst>
                    <a:gs pos="0">
                      <a:srgbClr val="000000"/>
                    </a:gs>
                    <a:gs pos="100000">
                      <a:srgbClr val="000000"/>
                    </a:gs>
                  </a:gsLst>
                  <a:lin ang="5400000" scaled="0"/>
                  <a:tileRect/>
                </a:gradFill>
                <a:latin typeface="Segoe UI" pitchFamily="34" charset="0"/>
                <a:ea typeface="Segoe UI" pitchFamily="34" charset="0"/>
                <a:cs typeface="Segoe UI" pitchFamily="34" charset="0"/>
              </a:rPr>
              <a:t>Customers</a:t>
            </a:r>
          </a:p>
        </p:txBody>
      </p:sp>
      <p:pic>
        <p:nvPicPr>
          <p:cNvPr id="1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612" y="944789"/>
            <a:ext cx="2861834" cy="1648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53263" y="1036865"/>
            <a:ext cx="2427514" cy="150211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0612" y="3943576"/>
            <a:ext cx="11808551" cy="2944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63142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135063"/>
            <a:ext cx="11734799" cy="2055947"/>
          </a:xfrm>
        </p:spPr>
        <p:txBody>
          <a:bodyPr/>
          <a:lstStyle/>
          <a:p>
            <a:pPr marL="571444" indent="-571444">
              <a:buFont typeface="Arial" pitchFamily="34" charset="0"/>
              <a:buChar char="•"/>
            </a:pPr>
            <a:r>
              <a:rPr lang="en-US" sz="3200" dirty="0"/>
              <a:t>Organizations are getting better at understanding end-users and focusing on overall user experience and interface design</a:t>
            </a:r>
          </a:p>
          <a:p>
            <a:pPr marL="571444" indent="-571444">
              <a:buFont typeface="Arial" pitchFamily="34" charset="0"/>
              <a:buChar char="•"/>
            </a:pPr>
            <a:r>
              <a:rPr lang="en-US" sz="3200" dirty="0"/>
              <a:t>“Change management” (e.g. PROSCI-based) continues to grow as a business and IT organizational capability in addition to HR</a:t>
            </a: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6637" y="3566194"/>
            <a:ext cx="7467600" cy="3436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Isosceles Triangle 6"/>
          <p:cNvSpPr/>
          <p:nvPr/>
        </p:nvSpPr>
        <p:spPr bwMode="auto">
          <a:xfrm rot="10800000">
            <a:off x="11171237" y="3330690"/>
            <a:ext cx="847335" cy="299127"/>
          </a:xfrm>
          <a:prstGeom prst="triangle">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2"/>
          <p:cNvSpPr txBox="1">
            <a:spLocks/>
          </p:cNvSpPr>
          <p:nvPr/>
        </p:nvSpPr>
        <p:spPr>
          <a:xfrm>
            <a:off x="387350" y="3330689"/>
            <a:ext cx="4470399" cy="3511433"/>
          </a:xfrm>
          <a:prstGeom prst="rect">
            <a:avLst/>
          </a:prstGeom>
          <a:solidFill>
            <a:srgbClr val="C00000"/>
          </a:solidFill>
          <a:ln>
            <a:noFill/>
          </a:ln>
        </p:spPr>
        <p:txBody>
          <a:bodyPr vert="horz" wrap="square" lIns="146289" tIns="91431" rIns="146289" bIns="91431" rtlCol="0" anchor="ctr">
            <a:noAutofit/>
          </a:bodyPr>
          <a:lstStyle>
            <a:defPPr>
              <a:defRPr lang="en-US"/>
            </a:defPPr>
            <a:lvl1pPr marR="0" indent="0" fontAlgn="auto">
              <a:lnSpc>
                <a:spcPct val="90000"/>
              </a:lnSpc>
              <a:spcBef>
                <a:spcPct val="20000"/>
              </a:spcBef>
              <a:spcAft>
                <a:spcPts val="0"/>
              </a:spcAft>
              <a:buClrTx/>
              <a:buSzPct val="90000"/>
              <a:buFont typeface="Arial" pitchFamily="34" charset="0"/>
              <a:buNone/>
              <a:tabLst/>
              <a:defRPr sz="3200" b="1" spc="0" baseline="0">
                <a:gradFill>
                  <a:gsLst>
                    <a:gs pos="1250">
                      <a:schemeClr val="tx2">
                        <a:lumMod val="40000"/>
                        <a:lumOff val="60000"/>
                      </a:schemeClr>
                    </a:gs>
                    <a:gs pos="99000">
                      <a:schemeClr val="tx2">
                        <a:lumMod val="40000"/>
                        <a:lumOff val="60000"/>
                      </a:schemeClr>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600" dirty="0"/>
              <a:t>Mechanical CMT&amp;C efforts (e.g. helping users figure out how to use stuff) continue but diminish in importance as UI/UX gets better and change management efforts step up their focus on behavioral change and business outcomes</a:t>
            </a:r>
          </a:p>
        </p:txBody>
      </p:sp>
      <p:sp>
        <p:nvSpPr>
          <p:cNvPr id="9" name="Title 1"/>
          <p:cNvSpPr>
            <a:spLocks noGrp="1"/>
          </p:cNvSpPr>
          <p:nvPr>
            <p:ph type="title"/>
          </p:nvPr>
        </p:nvSpPr>
        <p:spPr>
          <a:xfrm>
            <a:off x="122237" y="-7937"/>
            <a:ext cx="12314238" cy="917575"/>
          </a:xfrm>
        </p:spPr>
        <p:txBody>
          <a:bodyPr/>
          <a:lstStyle/>
          <a:p>
            <a:r>
              <a:rPr lang="en-US" sz="3200" dirty="0"/>
              <a:t>Hypothesis</a:t>
            </a:r>
            <a:r>
              <a:rPr lang="en-US" sz="4400" dirty="0"/>
              <a:t/>
            </a:r>
            <a:br>
              <a:rPr lang="en-US" sz="4400" dirty="0"/>
            </a:br>
            <a:r>
              <a:rPr lang="en-US" sz="4400" dirty="0"/>
              <a:t>User Experience Focus, Evolved Change Management</a:t>
            </a:r>
          </a:p>
        </p:txBody>
      </p:sp>
    </p:spTree>
    <p:extLst>
      <p:ext uri="{BB962C8B-B14F-4D97-AF65-F5344CB8AC3E}">
        <p14:creationId xmlns:p14="http://schemas.microsoft.com/office/powerpoint/2010/main" val="156939179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055688"/>
            <a:ext cx="6095999" cy="1831975"/>
          </a:xfrm>
        </p:spPr>
        <p:txBody>
          <a:bodyPr/>
          <a:lstStyle/>
          <a:p>
            <a:r>
              <a:rPr lang="en-US" sz="4800" dirty="0"/>
              <a:t>Testing the hypotheses</a:t>
            </a:r>
            <a:r>
              <a:rPr lang="en-US" dirty="0" smtClean="0"/>
              <a:t/>
            </a:r>
            <a:br>
              <a:rPr lang="en-US" dirty="0" smtClean="0"/>
            </a:br>
            <a:r>
              <a:rPr lang="en-US" dirty="0" smtClean="0"/>
              <a:t>What do other people say?</a:t>
            </a:r>
            <a:endParaRPr lang="en-US" dirty="0"/>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0637" y="2430462"/>
            <a:ext cx="5734184" cy="4276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6294436" y="4754562"/>
            <a:ext cx="1905001" cy="1676400"/>
          </a:xfrm>
          <a:prstGeom prst="ellipse">
            <a:avLst/>
          </a:prstGeom>
          <a:noFill/>
          <a:ln w="7620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8420987" y="4095498"/>
            <a:ext cx="2176683" cy="549642"/>
          </a:xfrm>
          <a:prstGeom prst="rect">
            <a:avLst/>
          </a:prstGeom>
          <a:noFill/>
        </p:spPr>
        <p:txBody>
          <a:bodyPr wrap="none" lIns="182862" tIns="146289" rIns="182862" bIns="146289" rtlCol="0">
            <a:spAutoFit/>
          </a:bodyPr>
          <a:lstStyle/>
          <a:p>
            <a:pPr>
              <a:lnSpc>
                <a:spcPct val="90000"/>
              </a:lnSpc>
              <a:spcAft>
                <a:spcPts val="600"/>
              </a:spcAft>
            </a:pPr>
            <a:r>
              <a:rPr lang="en-US" i="1" dirty="0" err="1" smtClean="0">
                <a:latin typeface="Algerian" pitchFamily="82" charset="0"/>
              </a:rPr>
              <a:t>customershire</a:t>
            </a:r>
            <a:endParaRPr lang="en-US" i="1" dirty="0" smtClean="0">
              <a:latin typeface="Algerian" pitchFamily="82" charset="0"/>
            </a:endParaRPr>
          </a:p>
        </p:txBody>
      </p:sp>
    </p:spTree>
    <p:extLst>
      <p:ext uri="{BB962C8B-B14F-4D97-AF65-F5344CB8AC3E}">
        <p14:creationId xmlns:p14="http://schemas.microsoft.com/office/powerpoint/2010/main" val="339799446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355" y="35604"/>
            <a:ext cx="11334682" cy="827316"/>
          </a:xfrm>
        </p:spPr>
        <p:txBody>
          <a:bodyPr/>
          <a:lstStyle/>
          <a:p>
            <a:pPr marL="2176250" indent="-2176250">
              <a:lnSpc>
                <a:spcPct val="100000"/>
              </a:lnSpc>
            </a:pPr>
            <a:r>
              <a:rPr lang="en-US" sz="4400" spc="-120" dirty="0"/>
              <a:t>WW Poll of Microsoft Consulting Field (Oct 2012) </a:t>
            </a:r>
          </a:p>
        </p:txBody>
      </p:sp>
      <p:sp>
        <p:nvSpPr>
          <p:cNvPr id="5" name="TextBox 4"/>
          <p:cNvSpPr txBox="1"/>
          <p:nvPr/>
        </p:nvSpPr>
        <p:spPr>
          <a:xfrm>
            <a:off x="350838" y="2401102"/>
            <a:ext cx="5041901" cy="4376127"/>
          </a:xfrm>
          <a:prstGeom prst="rect">
            <a:avLst/>
          </a:prstGeom>
          <a:noFill/>
        </p:spPr>
        <p:txBody>
          <a:bodyPr wrap="square" lIns="182862" tIns="146289" rIns="182862" bIns="146289" rtlCol="0">
            <a:spAutoFit/>
          </a:bodyPr>
          <a:lstStyle/>
          <a:p>
            <a:r>
              <a:rPr lang="en-US" sz="2000" i="1" dirty="0"/>
              <a:t>“The convergence of a number of factors, including significant improvement in capabilities, expanding workloads, a younger more computer savvy workforce, maturing change management programs, better </a:t>
            </a:r>
            <a:r>
              <a:rPr lang="en-US" sz="2000" i="1" dirty="0" err="1"/>
              <a:t>IT:business</a:t>
            </a:r>
            <a:r>
              <a:rPr lang="en-US" sz="2000" i="1" dirty="0"/>
              <a:t> alignment, improved focus on user experience/UI, </a:t>
            </a:r>
            <a:r>
              <a:rPr lang="en-US" sz="2000" i="1" dirty="0" err="1"/>
              <a:t>CoIT</a:t>
            </a:r>
            <a:r>
              <a:rPr lang="en-US" sz="2000" i="1" dirty="0"/>
              <a:t>, the impact of social computing, shifting service provider models and “faster time to benefits through the cloud” has significantly changed the way organizations should approach adoption of SharePoint in the future.”</a:t>
            </a:r>
            <a:endParaRPr lang="en-US" sz="2000" dirty="0"/>
          </a:p>
        </p:txBody>
      </p:sp>
      <p:sp>
        <p:nvSpPr>
          <p:cNvPr id="27" name="TextBox 26"/>
          <p:cNvSpPr txBox="1"/>
          <p:nvPr/>
        </p:nvSpPr>
        <p:spPr>
          <a:xfrm>
            <a:off x="5392739" y="1978060"/>
            <a:ext cx="6443663" cy="1864899"/>
          </a:xfrm>
          <a:prstGeom prst="rect">
            <a:avLst/>
          </a:prstGeom>
          <a:noFill/>
        </p:spPr>
        <p:txBody>
          <a:bodyPr wrap="square" lIns="182862" tIns="146289" rIns="182862" bIns="146289" rtlCol="0">
            <a:spAutoFit/>
          </a:bodyPr>
          <a:lstStyle/>
          <a:p>
            <a:r>
              <a:rPr lang="en-US" sz="2000" i="1" dirty="0"/>
              <a:t>““Change management” doesn’t go away in this new world – it becomes more important in strategy and planning, and assuming the UI/UX is well thought out and aligned with the business need, less so in rollout and training.” </a:t>
            </a:r>
            <a:endParaRPr lang="en-US" sz="2000" dirty="0"/>
          </a:p>
        </p:txBody>
      </p:sp>
      <p:sp>
        <p:nvSpPr>
          <p:cNvPr id="31" name="TextBox 30"/>
          <p:cNvSpPr txBox="1"/>
          <p:nvPr/>
        </p:nvSpPr>
        <p:spPr>
          <a:xfrm>
            <a:off x="5761037" y="3812410"/>
            <a:ext cx="6675438" cy="3403026"/>
          </a:xfrm>
          <a:prstGeom prst="rect">
            <a:avLst/>
          </a:prstGeom>
          <a:noFill/>
        </p:spPr>
        <p:txBody>
          <a:bodyPr wrap="square" lIns="182862" tIns="146289" rIns="182862" bIns="146289" rtlCol="0">
            <a:spAutoFit/>
          </a:bodyPr>
          <a:lstStyle/>
          <a:p>
            <a:r>
              <a:rPr lang="en-US" sz="2000" i="1" dirty="0"/>
              <a:t>“As an end-state, just as we learned years ago that it’s not just about “deployment”, we need to move beyond just thinking about “adoption” – it’s all about the “business change” that results from productive use, which needs to be measured (and acted upon) as a part of “business value realization”.”</a:t>
            </a:r>
            <a:endParaRPr lang="en-US" sz="2000" dirty="0"/>
          </a:p>
          <a:p>
            <a:r>
              <a:rPr lang="en-US" sz="2000" dirty="0"/>
              <a:t> </a:t>
            </a:r>
          </a:p>
          <a:p>
            <a:r>
              <a:rPr lang="en-US" sz="2000" dirty="0"/>
              <a:t>Anything specific to Collab? ECM? Social? Portals? BI? Custom apps? Cloud? Mobile? </a:t>
            </a:r>
            <a:r>
              <a:rPr lang="en-US" sz="2000" dirty="0" err="1"/>
              <a:t>CoIT</a:t>
            </a:r>
            <a:r>
              <a:rPr lang="en-US" sz="2000" dirty="0"/>
              <a:t>/BYOD?</a:t>
            </a:r>
          </a:p>
          <a:p>
            <a:pPr>
              <a:lnSpc>
                <a:spcPct val="90000"/>
              </a:lnSpc>
              <a:spcAft>
                <a:spcPts val="600"/>
              </a:spcAft>
            </a:pPr>
            <a:endParaRPr lang="en-US" sz="2000" dirty="0" err="1">
              <a:gradFill>
                <a:gsLst>
                  <a:gs pos="2917">
                    <a:schemeClr val="tx1"/>
                  </a:gs>
                  <a:gs pos="30000">
                    <a:schemeClr val="tx1"/>
                  </a:gs>
                </a:gsLst>
                <a:lin ang="5400000" scaled="0"/>
              </a:gradFill>
            </a:endParaRPr>
          </a:p>
        </p:txBody>
      </p:sp>
      <p:sp>
        <p:nvSpPr>
          <p:cNvPr id="6" name="TextBox 5"/>
          <p:cNvSpPr txBox="1"/>
          <p:nvPr/>
        </p:nvSpPr>
        <p:spPr>
          <a:xfrm>
            <a:off x="274637" y="830262"/>
            <a:ext cx="12687982" cy="577894"/>
          </a:xfrm>
          <a:prstGeom prst="rect">
            <a:avLst/>
          </a:prstGeom>
          <a:noFill/>
        </p:spPr>
        <p:txBody>
          <a:bodyPr wrap="none" lIns="182862" tIns="146289" rIns="182862" bIns="146289" rtlCol="0">
            <a:spAutoFit/>
          </a:bodyPr>
          <a:lstStyle/>
          <a:p>
            <a:pPr>
              <a:lnSpc>
                <a:spcPct val="90000"/>
              </a:lnSpc>
              <a:spcAft>
                <a:spcPts val="600"/>
              </a:spcAft>
            </a:pPr>
            <a:r>
              <a:rPr lang="en-US" sz="2000" dirty="0">
                <a:gradFill>
                  <a:gsLst>
                    <a:gs pos="2917">
                      <a:schemeClr val="tx1"/>
                    </a:gs>
                    <a:gs pos="30000">
                      <a:schemeClr val="tx1"/>
                    </a:gs>
                  </a:gsLst>
                  <a:lin ang="5400000" scaled="0"/>
                </a:gradFill>
              </a:rPr>
              <a:t>To: WW Community of customer facing business consultants, enterprise architects, solution specialists, etc. </a:t>
            </a:r>
          </a:p>
        </p:txBody>
      </p:sp>
      <p:sp>
        <p:nvSpPr>
          <p:cNvPr id="39" name="TextBox 38"/>
          <p:cNvSpPr txBox="1"/>
          <p:nvPr/>
        </p:nvSpPr>
        <p:spPr>
          <a:xfrm>
            <a:off x="307975" y="1287320"/>
            <a:ext cx="11777663" cy="1221396"/>
          </a:xfrm>
          <a:prstGeom prst="rect">
            <a:avLst/>
          </a:prstGeom>
          <a:noFill/>
        </p:spPr>
        <p:txBody>
          <a:bodyPr wrap="square" lIns="182862" tIns="146289" rIns="182862" bIns="146289" rtlCol="0">
            <a:spAutoFit/>
          </a:bodyPr>
          <a:lstStyle/>
          <a:p>
            <a:pPr>
              <a:lnSpc>
                <a:spcPct val="90000"/>
              </a:lnSpc>
              <a:spcAft>
                <a:spcPts val="600"/>
              </a:spcAft>
            </a:pPr>
            <a:r>
              <a:rPr lang="en-US" sz="2000" dirty="0">
                <a:gradFill>
                  <a:gsLst>
                    <a:gs pos="2917">
                      <a:schemeClr val="tx1"/>
                    </a:gs>
                    <a:gs pos="30000">
                      <a:schemeClr val="tx1"/>
                    </a:gs>
                  </a:gsLst>
                  <a:lin ang="5400000" scaled="0"/>
                </a:gradFill>
              </a:rPr>
              <a:t>Purpose: collect data on WW reaction to the following “thesis” statements regarding adoption and business value. </a:t>
            </a:r>
          </a:p>
          <a:p>
            <a:pPr>
              <a:lnSpc>
                <a:spcPct val="90000"/>
              </a:lnSpc>
              <a:spcAft>
                <a:spcPts val="600"/>
              </a:spcAft>
            </a:pPr>
            <a:endParaRPr lang="en-US" sz="2000" dirty="0">
              <a:gradFill>
                <a:gsLst>
                  <a:gs pos="2917">
                    <a:schemeClr val="tx1"/>
                  </a:gs>
                  <a:gs pos="30000">
                    <a:schemeClr val="tx1"/>
                  </a:gs>
                </a:gsLst>
                <a:lin ang="5400000" scaled="0"/>
              </a:gradFill>
            </a:endParaRPr>
          </a:p>
        </p:txBody>
      </p:sp>
      <p:cxnSp>
        <p:nvCxnSpPr>
          <p:cNvPr id="8" name="Straight Connector 7"/>
          <p:cNvCxnSpPr/>
          <p:nvPr/>
        </p:nvCxnSpPr>
        <p:spPr>
          <a:xfrm>
            <a:off x="503237" y="2049462"/>
            <a:ext cx="118110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913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Results</a:t>
            </a:r>
            <a:endParaRPr lang="en-US" dirty="0"/>
          </a:p>
        </p:txBody>
      </p:sp>
      <p:sp>
        <p:nvSpPr>
          <p:cNvPr id="51" name="Text Placeholder 2"/>
          <p:cNvSpPr>
            <a:spLocks noGrp="1"/>
          </p:cNvSpPr>
          <p:nvPr>
            <p:ph type="body" sz="quarter" idx="10"/>
          </p:nvPr>
        </p:nvSpPr>
        <p:spPr>
          <a:xfrm>
            <a:off x="274639" y="1135063"/>
            <a:ext cx="3810000" cy="5552289"/>
          </a:xfrm>
        </p:spPr>
        <p:txBody>
          <a:bodyPr/>
          <a:lstStyle/>
          <a:p>
            <a:pPr marL="571444" indent="-571444">
              <a:buFont typeface="Arial" pitchFamily="34" charset="0"/>
              <a:buChar char="•"/>
            </a:pPr>
            <a:r>
              <a:rPr lang="en-US" sz="3200" dirty="0"/>
              <a:t>25 respondents</a:t>
            </a:r>
          </a:p>
          <a:p>
            <a:pPr marL="571444" indent="-571444">
              <a:buFont typeface="Arial" pitchFamily="34" charset="0"/>
              <a:buChar char="•"/>
            </a:pPr>
            <a:r>
              <a:rPr lang="en-US" sz="3200" dirty="0"/>
              <a:t>Most hypothesis areas addressed</a:t>
            </a:r>
          </a:p>
          <a:p>
            <a:pPr marL="571444" indent="-571444">
              <a:buFont typeface="Arial" pitchFamily="34" charset="0"/>
              <a:buChar char="•"/>
            </a:pPr>
            <a:r>
              <a:rPr lang="en-US" sz="3200" dirty="0"/>
              <a:t>46 comments applicable to hypothesis areas</a:t>
            </a:r>
          </a:p>
          <a:p>
            <a:pPr marL="571444" indent="-571444">
              <a:buFont typeface="Arial" pitchFamily="34" charset="0"/>
              <a:buChar char="•"/>
            </a:pPr>
            <a:r>
              <a:rPr lang="en-US" sz="3200" dirty="0"/>
              <a:t>Lively discussion</a:t>
            </a:r>
          </a:p>
          <a:p>
            <a:pPr marL="571444" indent="-571444">
              <a:buFont typeface="Arial" pitchFamily="34" charset="0"/>
              <a:buChar char="•"/>
            </a:pPr>
            <a:r>
              <a:rPr lang="en-US" sz="3200" dirty="0"/>
              <a:t>24 pages, 7,600 words</a:t>
            </a:r>
          </a:p>
          <a:p>
            <a:pPr marL="571444" indent="-571444">
              <a:buFont typeface="Arial" pitchFamily="34" charset="0"/>
              <a:buChar char="•"/>
            </a:pPr>
            <a:r>
              <a:rPr lang="en-US" sz="3200" dirty="0"/>
              <a:t>Top themes summarized</a:t>
            </a:r>
          </a:p>
        </p:txBody>
      </p:sp>
      <p:graphicFrame>
        <p:nvGraphicFramePr>
          <p:cNvPr id="4" name="Table 3"/>
          <p:cNvGraphicFramePr>
            <a:graphicFrameLocks noGrp="1"/>
          </p:cNvGraphicFramePr>
          <p:nvPr>
            <p:extLst>
              <p:ext uri="{D42A27DB-BD31-4B8C-83A1-F6EECF244321}">
                <p14:modId xmlns:p14="http://schemas.microsoft.com/office/powerpoint/2010/main" val="937245340"/>
              </p:ext>
            </p:extLst>
          </p:nvPr>
        </p:nvGraphicFramePr>
        <p:xfrm>
          <a:off x="4084638" y="1211262"/>
          <a:ext cx="8077200" cy="6005972"/>
        </p:xfrm>
        <a:graphic>
          <a:graphicData uri="http://schemas.openxmlformats.org/drawingml/2006/table">
            <a:tbl>
              <a:tblPr firstRow="1" firstCol="1" bandRow="1">
                <a:tableStyleId>{D7AC3CCA-C797-4891-BE02-D94E43425B78}</a:tableStyleId>
              </a:tblPr>
              <a:tblGrid>
                <a:gridCol w="6886876"/>
                <a:gridCol w="1190324"/>
              </a:tblGrid>
              <a:tr h="428998">
                <a:tc>
                  <a:txBody>
                    <a:bodyPr/>
                    <a:lstStyle/>
                    <a:p>
                      <a:pPr marL="0" marR="0">
                        <a:lnSpc>
                          <a:spcPct val="115000"/>
                        </a:lnSpc>
                        <a:spcBef>
                          <a:spcPts val="0"/>
                        </a:spcBef>
                        <a:spcAft>
                          <a:spcPts val="0"/>
                        </a:spcAft>
                      </a:pPr>
                      <a:r>
                        <a:rPr lang="en-US" sz="2400" dirty="0">
                          <a:effectLst/>
                        </a:rPr>
                        <a:t>Adoption, change and value</a:t>
                      </a:r>
                      <a:endParaRPr lang="en-US" sz="2400" dirty="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9</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Role of Change Management</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7</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dirty="0">
                          <a:effectLst/>
                        </a:rPr>
                        <a:t>Improving business alignment/self-service IT</a:t>
                      </a:r>
                      <a:endParaRPr lang="en-US" sz="2400" dirty="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5</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UX/focus on individual</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5</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dirty="0">
                          <a:effectLst/>
                        </a:rPr>
                        <a:t>Other – observations/best practices</a:t>
                      </a:r>
                      <a:endParaRPr lang="en-US" sz="2400" dirty="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4</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Role of Cloud</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3</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Other – role of CIO</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3</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Impact of new capabilities</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2</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CoIT, mobility, social</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2</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IW maturity/age of workforce</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2</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Harder/Easier</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2</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Other – Role of Strategy</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1</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Other – role of Enterprise Strategy Services</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1</a:t>
                      </a:r>
                      <a:endParaRPr lang="en-US" sz="2400" dirty="0">
                        <a:effectLst/>
                        <a:latin typeface="Calibri"/>
                        <a:ea typeface="Calibri"/>
                        <a:cs typeface="Times New Roman"/>
                      </a:endParaRPr>
                    </a:p>
                  </a:txBody>
                  <a:tcPr marL="53165" marR="53165" marT="0" marB="0"/>
                </a:tc>
              </a:tr>
              <a:tr h="428998">
                <a:tc>
                  <a:txBody>
                    <a:bodyPr/>
                    <a:lstStyle/>
                    <a:p>
                      <a:pPr marL="0" marR="0">
                        <a:lnSpc>
                          <a:spcPct val="115000"/>
                        </a:lnSpc>
                        <a:spcBef>
                          <a:spcPts val="0"/>
                        </a:spcBef>
                        <a:spcAft>
                          <a:spcPts val="0"/>
                        </a:spcAft>
                      </a:pPr>
                      <a:r>
                        <a:rPr lang="en-US" sz="2400">
                          <a:effectLst/>
                        </a:rPr>
                        <a:t>Lean business/IT</a:t>
                      </a:r>
                      <a:endParaRPr lang="en-US" sz="2400">
                        <a:effectLst/>
                        <a:latin typeface="Calibri"/>
                        <a:ea typeface="Calibri"/>
                        <a:cs typeface="Times New Roman"/>
                      </a:endParaRPr>
                    </a:p>
                  </a:txBody>
                  <a:tcPr marL="53165" marR="53165" marT="0" marB="0"/>
                </a:tc>
                <a:tc>
                  <a:txBody>
                    <a:bodyPr/>
                    <a:lstStyle/>
                    <a:p>
                      <a:pPr marL="0" marR="0" algn="ctr">
                        <a:lnSpc>
                          <a:spcPct val="115000"/>
                        </a:lnSpc>
                        <a:spcBef>
                          <a:spcPts val="0"/>
                        </a:spcBef>
                        <a:spcAft>
                          <a:spcPts val="0"/>
                        </a:spcAft>
                      </a:pPr>
                      <a:r>
                        <a:rPr lang="en-US" sz="2400" dirty="0">
                          <a:effectLst/>
                        </a:rPr>
                        <a:t>0</a:t>
                      </a:r>
                      <a:endParaRPr lang="en-US" sz="2400" dirty="0">
                        <a:effectLst/>
                        <a:latin typeface="Calibri"/>
                        <a:ea typeface="Calibri"/>
                        <a:cs typeface="Times New Roman"/>
                      </a:endParaRPr>
                    </a:p>
                  </a:txBody>
                  <a:tcPr marL="53165" marR="53165" marT="0" marB="0"/>
                </a:tc>
              </a:tr>
            </a:tbl>
          </a:graphicData>
        </a:graphic>
      </p:graphicFrame>
    </p:spTree>
    <p:extLst>
      <p:ext uri="{BB962C8B-B14F-4D97-AF65-F5344CB8AC3E}">
        <p14:creationId xmlns:p14="http://schemas.microsoft.com/office/powerpoint/2010/main" val="388686615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 Impact of New Capabilities</a:t>
            </a:r>
            <a:endParaRPr lang="en-US" dirty="0"/>
          </a:p>
        </p:txBody>
      </p:sp>
      <p:sp>
        <p:nvSpPr>
          <p:cNvPr id="3" name="Text Placeholder 2"/>
          <p:cNvSpPr>
            <a:spLocks noGrp="1"/>
          </p:cNvSpPr>
          <p:nvPr>
            <p:ph type="body" sz="quarter" idx="10"/>
          </p:nvPr>
        </p:nvSpPr>
        <p:spPr>
          <a:xfrm>
            <a:off x="3681017" y="1135064"/>
            <a:ext cx="5585221" cy="2296012"/>
          </a:xfrm>
        </p:spPr>
        <p:txBody>
          <a:bodyPr/>
          <a:lstStyle/>
          <a:p>
            <a:r>
              <a:rPr lang="en-US" sz="2800" dirty="0"/>
              <a:t>Continued migration of workloads enabled by improvements in core capabilities (e.g. social, ECM, BI)</a:t>
            </a:r>
          </a:p>
          <a:p>
            <a:endParaRPr lang="en-US" sz="2800" dirty="0"/>
          </a:p>
          <a:p>
            <a:endParaRPr lang="en-US" sz="2800" dirty="0"/>
          </a:p>
        </p:txBody>
      </p:sp>
      <p:sp>
        <p:nvSpPr>
          <p:cNvPr id="6" name="Text Placeholder 2"/>
          <p:cNvSpPr txBox="1">
            <a:spLocks/>
          </p:cNvSpPr>
          <p:nvPr/>
        </p:nvSpPr>
        <p:spPr>
          <a:xfrm>
            <a:off x="6813350" y="5646464"/>
            <a:ext cx="4854575" cy="1348061"/>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800" dirty="0"/>
              <a:t>Improved site lifecycle management reduces time-to-collaboration (TTC) and risk</a:t>
            </a:r>
          </a:p>
        </p:txBody>
      </p:sp>
      <p:sp>
        <p:nvSpPr>
          <p:cNvPr id="8" name="Text Placeholder 2"/>
          <p:cNvSpPr txBox="1">
            <a:spLocks/>
          </p:cNvSpPr>
          <p:nvPr/>
        </p:nvSpPr>
        <p:spPr>
          <a:xfrm>
            <a:off x="4258075" y="3431005"/>
            <a:ext cx="4246162" cy="2123658"/>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Content previews and drag and drop greatly simplify simple content management (one of most common uses)</a:t>
            </a:r>
          </a:p>
        </p:txBody>
      </p:sp>
      <p:sp>
        <p:nvSpPr>
          <p:cNvPr id="9" name="Text Placeholder 2"/>
          <p:cNvSpPr txBox="1">
            <a:spLocks/>
          </p:cNvSpPr>
          <p:nvPr/>
        </p:nvSpPr>
        <p:spPr>
          <a:xfrm>
            <a:off x="122238" y="3614961"/>
            <a:ext cx="4114800" cy="1735860"/>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Social re-design and flexible application space reduces complexity and need for add-ons</a:t>
            </a:r>
          </a:p>
        </p:txBody>
      </p:sp>
      <p:sp>
        <p:nvSpPr>
          <p:cNvPr id="12" name="Rectangle 11"/>
          <p:cNvSpPr/>
          <p:nvPr/>
        </p:nvSpPr>
        <p:spPr>
          <a:xfrm>
            <a:off x="9240637" y="1274297"/>
            <a:ext cx="3195838" cy="2123658"/>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Improved, integrated eDiscovery improves vital ECM area</a:t>
            </a:r>
          </a:p>
        </p:txBody>
      </p:sp>
      <p:sp>
        <p:nvSpPr>
          <p:cNvPr id="14" name="Rectangle 13"/>
          <p:cNvSpPr/>
          <p:nvPr/>
        </p:nvSpPr>
        <p:spPr>
          <a:xfrm>
            <a:off x="503237" y="5502001"/>
            <a:ext cx="6248400"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New application model and Azure coupling reduces LOB application barriers in locked down environments</a:t>
            </a:r>
          </a:p>
        </p:txBody>
      </p:sp>
      <p:sp>
        <p:nvSpPr>
          <p:cNvPr id="15" name="Rectangle 14"/>
          <p:cNvSpPr/>
          <p:nvPr/>
        </p:nvSpPr>
        <p:spPr>
          <a:xfrm>
            <a:off x="3932237" y="2460799"/>
            <a:ext cx="5029200"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Cleaner UI and other usability improvements promote usage</a:t>
            </a:r>
          </a:p>
        </p:txBody>
      </p:sp>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8" y="1274298"/>
            <a:ext cx="3139227" cy="21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8043661" y="4335463"/>
            <a:ext cx="4575376"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Web pub adaptive UI and Search-driven experiences promote stickiness</a:t>
            </a:r>
          </a:p>
        </p:txBody>
      </p:sp>
      <p:sp>
        <p:nvSpPr>
          <p:cNvPr id="19" name="Text Placeholder 2"/>
          <p:cNvSpPr txBox="1">
            <a:spLocks/>
          </p:cNvSpPr>
          <p:nvPr/>
        </p:nvSpPr>
        <p:spPr>
          <a:xfrm>
            <a:off x="8153400" y="3349799"/>
            <a:ext cx="4922838" cy="960263"/>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New scenarios enabled by mobility improvements</a:t>
            </a:r>
          </a:p>
        </p:txBody>
      </p:sp>
      <p:pic>
        <p:nvPicPr>
          <p:cNvPr id="2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42637" y="144462"/>
            <a:ext cx="1185176" cy="1129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ounded Rectangle 22"/>
          <p:cNvSpPr/>
          <p:nvPr/>
        </p:nvSpPr>
        <p:spPr bwMode="auto">
          <a:xfrm>
            <a:off x="3927474" y="2466621"/>
            <a:ext cx="4729163" cy="931336"/>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24" name="Rounded Rectangle 23"/>
          <p:cNvSpPr/>
          <p:nvPr/>
        </p:nvSpPr>
        <p:spPr bwMode="auto">
          <a:xfrm>
            <a:off x="3703636" y="1211263"/>
            <a:ext cx="5368927" cy="1152766"/>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25" name="Rounded Rectangle 24"/>
          <p:cNvSpPr/>
          <p:nvPr/>
        </p:nvSpPr>
        <p:spPr bwMode="auto">
          <a:xfrm>
            <a:off x="8153399" y="3428360"/>
            <a:ext cx="4160838" cy="856302"/>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3015340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9" grpId="0"/>
      <p:bldP spid="12" grpId="0"/>
      <p:bldP spid="14" grpId="0"/>
      <p:bldP spid="15" grpId="0"/>
      <p:bldP spid="18" grpId="0"/>
      <p:bldP spid="19" grpId="0"/>
      <p:bldP spid="23" grpId="0" animBg="1"/>
      <p:bldP spid="24"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 Value</a:t>
            </a:r>
            <a:endParaRPr lang="en-US" dirty="0"/>
          </a:p>
        </p:txBody>
      </p:sp>
      <p:sp>
        <p:nvSpPr>
          <p:cNvPr id="3" name="Text Placeholder 2"/>
          <p:cNvSpPr>
            <a:spLocks noGrp="1"/>
          </p:cNvSpPr>
          <p:nvPr>
            <p:ph type="body" sz="quarter" idx="10"/>
          </p:nvPr>
        </p:nvSpPr>
        <p:spPr>
          <a:xfrm>
            <a:off x="4010817" y="1439863"/>
            <a:ext cx="5834063" cy="2683793"/>
          </a:xfrm>
        </p:spPr>
        <p:txBody>
          <a:bodyPr/>
          <a:lstStyle/>
          <a:p>
            <a:r>
              <a:rPr lang="en-US" sz="2800" dirty="0"/>
              <a:t>Value is derived through personal change – requires understanding of who you’re trying to impact, what they do and their </a:t>
            </a:r>
            <a:r>
              <a:rPr lang="en-US" sz="2800" dirty="0" err="1"/>
              <a:t>workstyles</a:t>
            </a:r>
            <a:endParaRPr lang="en-US" sz="2800" dirty="0"/>
          </a:p>
          <a:p>
            <a:endParaRPr lang="en-US" sz="2800" dirty="0"/>
          </a:p>
          <a:p>
            <a:endParaRPr lang="en-US" sz="2800" dirty="0"/>
          </a:p>
        </p:txBody>
      </p:sp>
      <p:pic>
        <p:nvPicPr>
          <p:cNvPr id="5" name="Picture 4" descr="\\MAGNUM\Projects\Microsoft\Cloud Power FY12\Design\ICONS_PNG\Increase.png"/>
          <p:cNvPicPr>
            <a:picLocks noChangeAspect="1" noChangeArrowheads="1"/>
          </p:cNvPicPr>
          <p:nvPr/>
        </p:nvPicPr>
        <p:blipFill>
          <a:blip r:embed="rId3" cstate="print">
            <a:lum bright="100000"/>
          </a:blip>
          <a:srcRect/>
          <a:stretch>
            <a:fillRect/>
          </a:stretch>
        </p:blipFill>
        <p:spPr bwMode="auto">
          <a:xfrm>
            <a:off x="9952037" y="-160338"/>
            <a:ext cx="2590800" cy="2125662"/>
          </a:xfrm>
          <a:prstGeom prst="rect">
            <a:avLst/>
          </a:prstGeom>
          <a:noFill/>
        </p:spPr>
      </p:pic>
      <p:sp>
        <p:nvSpPr>
          <p:cNvPr id="6" name="Text Placeholder 2"/>
          <p:cNvSpPr txBox="1">
            <a:spLocks/>
          </p:cNvSpPr>
          <p:nvPr/>
        </p:nvSpPr>
        <p:spPr>
          <a:xfrm>
            <a:off x="6442075" y="5273401"/>
            <a:ext cx="6329363" cy="1348061"/>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800" dirty="0"/>
              <a:t>Value realization requires cultural alignment with productivity goals, operational effectiveness and agility</a:t>
            </a: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638" y="1644650"/>
            <a:ext cx="3444875"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2"/>
          <p:cNvSpPr txBox="1">
            <a:spLocks/>
          </p:cNvSpPr>
          <p:nvPr/>
        </p:nvSpPr>
        <p:spPr>
          <a:xfrm>
            <a:off x="8428038" y="3842390"/>
            <a:ext cx="3779838" cy="1348061"/>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Value can come from improved information asset utilization </a:t>
            </a:r>
          </a:p>
        </p:txBody>
      </p:sp>
      <p:sp>
        <p:nvSpPr>
          <p:cNvPr id="9" name="Text Placeholder 2"/>
          <p:cNvSpPr txBox="1">
            <a:spLocks/>
          </p:cNvSpPr>
          <p:nvPr/>
        </p:nvSpPr>
        <p:spPr>
          <a:xfrm>
            <a:off x="808037" y="4230187"/>
            <a:ext cx="4922838" cy="960263"/>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Value is different for different workloads and scenarios</a:t>
            </a:r>
          </a:p>
        </p:txBody>
      </p:sp>
      <p:sp>
        <p:nvSpPr>
          <p:cNvPr id="12" name="Rectangle 11"/>
          <p:cNvSpPr/>
          <p:nvPr/>
        </p:nvSpPr>
        <p:spPr>
          <a:xfrm>
            <a:off x="9677399" y="1965324"/>
            <a:ext cx="2636838"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Monitoring and measuring is required, and can be difficult</a:t>
            </a:r>
          </a:p>
        </p:txBody>
      </p:sp>
      <p:sp>
        <p:nvSpPr>
          <p:cNvPr id="14" name="Rectangle 13"/>
          <p:cNvSpPr/>
          <p:nvPr/>
        </p:nvSpPr>
        <p:spPr>
          <a:xfrm>
            <a:off x="198437" y="5249862"/>
            <a:ext cx="5029200"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Value doesn’t necessarily come from use</a:t>
            </a:r>
          </a:p>
        </p:txBody>
      </p:sp>
      <p:sp>
        <p:nvSpPr>
          <p:cNvPr id="15" name="Rectangle 14"/>
          <p:cNvSpPr/>
          <p:nvPr/>
        </p:nvSpPr>
        <p:spPr>
          <a:xfrm>
            <a:off x="4466431" y="3222799"/>
            <a:ext cx="5029200"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Value requires strong leadership/sponsorship</a:t>
            </a:r>
          </a:p>
        </p:txBody>
      </p:sp>
      <p:sp>
        <p:nvSpPr>
          <p:cNvPr id="13" name="Rectangle 12"/>
          <p:cNvSpPr/>
          <p:nvPr/>
        </p:nvSpPr>
        <p:spPr>
          <a:xfrm>
            <a:off x="2865438" y="5859462"/>
            <a:ext cx="3724275"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Measure impact at business unit level</a:t>
            </a:r>
          </a:p>
        </p:txBody>
      </p:sp>
      <p:sp>
        <p:nvSpPr>
          <p:cNvPr id="16" name="Rounded Rectangle 15"/>
          <p:cNvSpPr/>
          <p:nvPr/>
        </p:nvSpPr>
        <p:spPr bwMode="auto">
          <a:xfrm>
            <a:off x="4008437" y="1499656"/>
            <a:ext cx="5598318" cy="1723143"/>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7" name="Rounded Rectangle 16"/>
          <p:cNvSpPr/>
          <p:nvPr/>
        </p:nvSpPr>
        <p:spPr bwMode="auto">
          <a:xfrm>
            <a:off x="808038" y="4230187"/>
            <a:ext cx="4648200" cy="1019675"/>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8" name="Rounded Rectangle 17"/>
          <p:cNvSpPr/>
          <p:nvPr/>
        </p:nvSpPr>
        <p:spPr bwMode="auto">
          <a:xfrm>
            <a:off x="2847974" y="5911442"/>
            <a:ext cx="3065463" cy="856302"/>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1739358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9" grpId="0"/>
      <p:bldP spid="12" grpId="0"/>
      <p:bldP spid="14" grpId="0"/>
      <p:bldP spid="15" grpId="0"/>
      <p:bldP spid="13" grpId="0"/>
      <p:bldP spid="16" grpId="0" animBg="1"/>
      <p:bldP spid="17" grpId="0" animBg="1"/>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 Change Management</a:t>
            </a:r>
            <a:endParaRPr lang="en-US" dirty="0"/>
          </a:p>
        </p:txBody>
      </p:sp>
      <p:pic>
        <p:nvPicPr>
          <p:cNvPr id="5" name="Picture 6" descr="\\MAGNUM\Projects\Microsoft\Cloud Power FY12\Design\ICONS_PNG\Professionals.png"/>
          <p:cNvPicPr>
            <a:picLocks noChangeAspect="1" noChangeArrowheads="1"/>
          </p:cNvPicPr>
          <p:nvPr/>
        </p:nvPicPr>
        <p:blipFill>
          <a:blip r:embed="rId3" cstate="print">
            <a:lum bright="100000"/>
          </a:blip>
          <a:srcRect/>
          <a:stretch>
            <a:fillRect/>
          </a:stretch>
        </p:blipFill>
        <p:spPr bwMode="auto">
          <a:xfrm>
            <a:off x="10561637" y="68262"/>
            <a:ext cx="1676400" cy="1676400"/>
          </a:xfrm>
          <a:prstGeom prst="rect">
            <a:avLst/>
          </a:prstGeom>
          <a:noFill/>
        </p:spPr>
      </p:pic>
      <p:grpSp>
        <p:nvGrpSpPr>
          <p:cNvPr id="6" name="Group 2"/>
          <p:cNvGrpSpPr>
            <a:grpSpLocks noChangeAspect="1"/>
          </p:cNvGrpSpPr>
          <p:nvPr/>
        </p:nvGrpSpPr>
        <p:grpSpPr bwMode="auto">
          <a:xfrm>
            <a:off x="427038" y="1439863"/>
            <a:ext cx="3451225" cy="2270125"/>
            <a:chOff x="0" y="0"/>
            <a:chExt cx="453" cy="298"/>
          </a:xfrm>
        </p:grpSpPr>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53" cy="29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4">
              <a:hlinkClick r:id="rId5" tooltip="Add to Cart"/>
            </p:cNvPr>
            <p:cNvSpPr>
              <a:spLocks noChangeAspect="1" noChangeArrowheads="1"/>
            </p:cNvSpPr>
            <p:nvPr/>
          </p:nvSpPr>
          <p:spPr bwMode="auto">
            <a:xfrm>
              <a:off x="424" y="0"/>
              <a:ext cx="29" cy="2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5">
              <a:hlinkClick r:id="rId6" tooltip=" "/>
            </p:cNvPr>
            <p:cNvSpPr>
              <a:spLocks noChangeAspect="1" noChangeArrowheads="1"/>
            </p:cNvSpPr>
            <p:nvPr/>
          </p:nvSpPr>
          <p:spPr bwMode="auto">
            <a:xfrm>
              <a:off x="0" y="0"/>
              <a:ext cx="453" cy="29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ectangle 9"/>
          <p:cNvSpPr/>
          <p:nvPr/>
        </p:nvSpPr>
        <p:spPr>
          <a:xfrm>
            <a:off x="4008438" y="1221204"/>
            <a:ext cx="5029200" cy="2123658"/>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CM is RISING in importance, with increased emphasis on front-end strategy and planning to adapt tactics to new dynamics</a:t>
            </a:r>
          </a:p>
        </p:txBody>
      </p:sp>
      <p:sp>
        <p:nvSpPr>
          <p:cNvPr id="11" name="Rectangle 10"/>
          <p:cNvSpPr/>
          <p:nvPr/>
        </p:nvSpPr>
        <p:spPr>
          <a:xfrm>
            <a:off x="1265238" y="5249862"/>
            <a:ext cx="5029200"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2</a:t>
            </a:r>
            <a:r>
              <a:rPr lang="en-US" sz="2800" baseline="30000" dirty="0">
                <a:gradFill>
                  <a:gsLst>
                    <a:gs pos="1250">
                      <a:schemeClr val="tx2">
                        <a:lumMod val="40000"/>
                        <a:lumOff val="60000"/>
                      </a:schemeClr>
                    </a:gs>
                    <a:gs pos="99000">
                      <a:schemeClr val="tx2">
                        <a:lumMod val="40000"/>
                        <a:lumOff val="60000"/>
                      </a:schemeClr>
                    </a:gs>
                  </a:gsLst>
                  <a:lin ang="5400000" scaled="0"/>
                </a:gradFill>
                <a:latin typeface="+mj-lt"/>
              </a:rPr>
              <a:t>nd</a:t>
            </a:r>
            <a:r>
              <a:rPr lang="en-US" sz="2800" dirty="0">
                <a:gradFill>
                  <a:gsLst>
                    <a:gs pos="1250">
                      <a:schemeClr val="tx2">
                        <a:lumMod val="40000"/>
                        <a:lumOff val="60000"/>
                      </a:schemeClr>
                    </a:gs>
                    <a:gs pos="99000">
                      <a:schemeClr val="tx2">
                        <a:lumMod val="40000"/>
                        <a:lumOff val="60000"/>
                      </a:schemeClr>
                    </a:gs>
                  </a:gsLst>
                  <a:lin ang="5400000" scaled="0"/>
                </a:gradFill>
                <a:latin typeface="+mj-lt"/>
              </a:rPr>
              <a:t> or 3</a:t>
            </a:r>
            <a:r>
              <a:rPr lang="en-US" sz="2800" baseline="30000" dirty="0">
                <a:gradFill>
                  <a:gsLst>
                    <a:gs pos="1250">
                      <a:schemeClr val="tx2">
                        <a:lumMod val="40000"/>
                        <a:lumOff val="60000"/>
                      </a:schemeClr>
                    </a:gs>
                    <a:gs pos="99000">
                      <a:schemeClr val="tx2">
                        <a:lumMod val="40000"/>
                        <a:lumOff val="60000"/>
                      </a:schemeClr>
                    </a:gs>
                  </a:gsLst>
                  <a:lin ang="5400000" scaled="0"/>
                </a:gradFill>
                <a:latin typeface="+mj-lt"/>
              </a:rPr>
              <a:t>rd</a:t>
            </a:r>
            <a:r>
              <a:rPr lang="en-US" sz="2800" dirty="0">
                <a:gradFill>
                  <a:gsLst>
                    <a:gs pos="1250">
                      <a:schemeClr val="tx2">
                        <a:lumMod val="40000"/>
                        <a:lumOff val="60000"/>
                      </a:schemeClr>
                    </a:gs>
                    <a:gs pos="99000">
                      <a:schemeClr val="tx2">
                        <a:lumMod val="40000"/>
                        <a:lumOff val="60000"/>
                      </a:schemeClr>
                    </a:gs>
                  </a:gsLst>
                  <a:lin ang="5400000" scaled="0"/>
                </a:gradFill>
                <a:latin typeface="+mj-lt"/>
              </a:rPr>
              <a:t> generation SP efforts realize need to increase focus on managed change (do it better this time)</a:t>
            </a:r>
          </a:p>
        </p:txBody>
      </p:sp>
      <p:sp>
        <p:nvSpPr>
          <p:cNvPr id="12" name="Rectangle 11"/>
          <p:cNvSpPr/>
          <p:nvPr/>
        </p:nvSpPr>
        <p:spPr>
          <a:xfrm>
            <a:off x="274638" y="3725863"/>
            <a:ext cx="5638800" cy="1735842"/>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Trickle down communication of organizational commitment to change is more important than ever</a:t>
            </a:r>
          </a:p>
        </p:txBody>
      </p:sp>
      <p:sp>
        <p:nvSpPr>
          <p:cNvPr id="13" name="Rectangle 12"/>
          <p:cNvSpPr/>
          <p:nvPr/>
        </p:nvSpPr>
        <p:spPr>
          <a:xfrm>
            <a:off x="9190038" y="1768201"/>
            <a:ext cx="3543301"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Change champions required within the business</a:t>
            </a:r>
          </a:p>
        </p:txBody>
      </p:sp>
      <p:sp>
        <p:nvSpPr>
          <p:cNvPr id="14" name="Rectangle 13"/>
          <p:cNvSpPr/>
          <p:nvPr/>
        </p:nvSpPr>
        <p:spPr>
          <a:xfrm>
            <a:off x="7285037" y="6042200"/>
            <a:ext cx="5465763"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….but high touch required when enforcing behavioral change</a:t>
            </a:r>
          </a:p>
        </p:txBody>
      </p:sp>
      <p:sp>
        <p:nvSpPr>
          <p:cNvPr id="15" name="Rectangle 14"/>
          <p:cNvSpPr/>
          <p:nvPr/>
        </p:nvSpPr>
        <p:spPr>
          <a:xfrm>
            <a:off x="6523038" y="5277565"/>
            <a:ext cx="5029200"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Traditional training may not be required in some cases…</a:t>
            </a:r>
          </a:p>
        </p:txBody>
      </p:sp>
      <p:sp>
        <p:nvSpPr>
          <p:cNvPr id="16" name="Rectangle 15"/>
          <p:cNvSpPr/>
          <p:nvPr/>
        </p:nvSpPr>
        <p:spPr>
          <a:xfrm>
            <a:off x="5303837" y="3344862"/>
            <a:ext cx="4138611"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More targeted </a:t>
            </a:r>
            <a:r>
              <a:rPr lang="en-US" sz="2800" dirty="0" err="1">
                <a:gradFill>
                  <a:gsLst>
                    <a:gs pos="1250">
                      <a:schemeClr val="tx2">
                        <a:lumMod val="40000"/>
                        <a:lumOff val="60000"/>
                      </a:schemeClr>
                    </a:gs>
                    <a:gs pos="99000">
                      <a:schemeClr val="tx2">
                        <a:lumMod val="40000"/>
                        <a:lumOff val="60000"/>
                      </a:schemeClr>
                    </a:gs>
                  </a:gsLst>
                  <a:lin ang="5400000" scaled="0"/>
                </a:gradFill>
                <a:latin typeface="+mj-lt"/>
              </a:rPr>
              <a:t>svcs</a:t>
            </a:r>
            <a:r>
              <a:rPr lang="en-US" sz="2800" dirty="0">
                <a:gradFill>
                  <a:gsLst>
                    <a:gs pos="1250">
                      <a:schemeClr val="tx2">
                        <a:lumMod val="40000"/>
                        <a:lumOff val="60000"/>
                      </a:schemeClr>
                    </a:gs>
                    <a:gs pos="99000">
                      <a:schemeClr val="tx2">
                        <a:lumMod val="40000"/>
                        <a:lumOff val="60000"/>
                      </a:schemeClr>
                    </a:gs>
                  </a:gsLst>
                  <a:lin ang="5400000" scaled="0"/>
                </a:gradFill>
                <a:latin typeface="+mj-lt"/>
              </a:rPr>
              <a:t> make CM easier - requires an understanding of users and their IW scenarios</a:t>
            </a:r>
          </a:p>
        </p:txBody>
      </p:sp>
      <p:sp>
        <p:nvSpPr>
          <p:cNvPr id="17" name="Rectangle 16"/>
          <p:cNvSpPr/>
          <p:nvPr/>
        </p:nvSpPr>
        <p:spPr>
          <a:xfrm>
            <a:off x="9355135" y="3192463"/>
            <a:ext cx="3187702" cy="2123658"/>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informal networks and social computing in influencing strategies</a:t>
            </a:r>
          </a:p>
        </p:txBody>
      </p:sp>
      <p:sp>
        <p:nvSpPr>
          <p:cNvPr id="18" name="Rounded Rectangle 17"/>
          <p:cNvSpPr/>
          <p:nvPr/>
        </p:nvSpPr>
        <p:spPr bwMode="auto">
          <a:xfrm>
            <a:off x="4008438" y="1221204"/>
            <a:ext cx="5029200" cy="2123658"/>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9" name="Rounded Rectangle 18"/>
          <p:cNvSpPr/>
          <p:nvPr/>
        </p:nvSpPr>
        <p:spPr bwMode="auto">
          <a:xfrm>
            <a:off x="1193800" y="5246686"/>
            <a:ext cx="4948238" cy="1739036"/>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20" name="Rounded Rectangle 19"/>
          <p:cNvSpPr/>
          <p:nvPr/>
        </p:nvSpPr>
        <p:spPr bwMode="auto">
          <a:xfrm>
            <a:off x="6543673" y="5277564"/>
            <a:ext cx="5770564" cy="1708157"/>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38541043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down)">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 Business Alignment</a:t>
            </a:r>
            <a:endParaRPr lang="en-US" dirty="0"/>
          </a:p>
        </p:txBody>
      </p:sp>
      <p:pic>
        <p:nvPicPr>
          <p:cNvPr id="4" name="Picture 7" descr="\\MAGNUM\Projects\Microsoft\Cloud Power FY12\Design\Icons\PNGs\Pooled.png"/>
          <p:cNvPicPr>
            <a:picLocks noChangeAspect="1" noChangeArrowheads="1"/>
          </p:cNvPicPr>
          <p:nvPr/>
        </p:nvPicPr>
        <p:blipFill>
          <a:blip r:embed="rId3" cstate="print">
            <a:lum bright="100000"/>
          </a:blip>
          <a:srcRect/>
          <a:stretch>
            <a:fillRect/>
          </a:stretch>
        </p:blipFill>
        <p:spPr bwMode="auto">
          <a:xfrm>
            <a:off x="10469779" y="-190500"/>
            <a:ext cx="1770062" cy="1770062"/>
          </a:xfrm>
          <a:prstGeom prst="rect">
            <a:avLst/>
          </a:prstGeom>
          <a:noFill/>
        </p:spPr>
      </p:pic>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237" y="1363662"/>
            <a:ext cx="3429000" cy="244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95275" y="3840286"/>
            <a:ext cx="5237162"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Incorporate managed change with SP service delivery to align with business needs (can be challenging)</a:t>
            </a:r>
          </a:p>
        </p:txBody>
      </p:sp>
      <p:sp>
        <p:nvSpPr>
          <p:cNvPr id="7" name="Rectangle 6"/>
          <p:cNvSpPr/>
          <p:nvPr/>
        </p:nvSpPr>
        <p:spPr>
          <a:xfrm>
            <a:off x="4008437" y="5554662"/>
            <a:ext cx="4751644"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Self-service IT works but can require business unit-specific variants</a:t>
            </a:r>
          </a:p>
        </p:txBody>
      </p:sp>
      <p:sp>
        <p:nvSpPr>
          <p:cNvPr id="8" name="Rectangle 7"/>
          <p:cNvSpPr/>
          <p:nvPr/>
        </p:nvSpPr>
        <p:spPr>
          <a:xfrm>
            <a:off x="5532438" y="3425193"/>
            <a:ext cx="4236028" cy="2123658"/>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Increased use of decentralization/ federation models to account for business velocity and specificity</a:t>
            </a:r>
          </a:p>
        </p:txBody>
      </p:sp>
      <p:sp>
        <p:nvSpPr>
          <p:cNvPr id="5" name="Isosceles Triangle 4"/>
          <p:cNvSpPr/>
          <p:nvPr/>
        </p:nvSpPr>
        <p:spPr bwMode="auto">
          <a:xfrm rot="5400000">
            <a:off x="8754526" y="4319515"/>
            <a:ext cx="898092" cy="359288"/>
          </a:xfrm>
          <a:prstGeom prst="triangl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a:xfrm>
            <a:off x="9453562" y="3424205"/>
            <a:ext cx="2846966" cy="2511457"/>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Can impact approaches to compliance, org structure, reporting and adoption</a:t>
            </a:r>
          </a:p>
        </p:txBody>
      </p:sp>
      <p:sp>
        <p:nvSpPr>
          <p:cNvPr id="12" name="Rectangle 11"/>
          <p:cNvSpPr/>
          <p:nvPr/>
        </p:nvSpPr>
        <p:spPr>
          <a:xfrm>
            <a:off x="4160837" y="1363662"/>
            <a:ext cx="4343400"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CIOs challenged to solicit business needs and actually have resources to do something about it</a:t>
            </a:r>
          </a:p>
        </p:txBody>
      </p:sp>
      <p:sp>
        <p:nvSpPr>
          <p:cNvPr id="13" name="Rectangle 12"/>
          <p:cNvSpPr/>
          <p:nvPr/>
        </p:nvSpPr>
        <p:spPr>
          <a:xfrm>
            <a:off x="8601795" y="1306913"/>
            <a:ext cx="4017242" cy="2123658"/>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partnerships and joint sponsorship between IT, corp. functions (e.g. HR, legal) and business units </a:t>
            </a:r>
          </a:p>
        </p:txBody>
      </p:sp>
      <p:sp>
        <p:nvSpPr>
          <p:cNvPr id="14" name="Rectangle 13"/>
          <p:cNvSpPr/>
          <p:nvPr/>
        </p:nvSpPr>
        <p:spPr>
          <a:xfrm>
            <a:off x="8885238" y="5965999"/>
            <a:ext cx="4114800"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Jointly target business outcomes</a:t>
            </a:r>
          </a:p>
        </p:txBody>
      </p:sp>
      <p:sp>
        <p:nvSpPr>
          <p:cNvPr id="15" name="Rounded Rectangle 14"/>
          <p:cNvSpPr/>
          <p:nvPr/>
        </p:nvSpPr>
        <p:spPr bwMode="auto">
          <a:xfrm>
            <a:off x="8601794" y="1287462"/>
            <a:ext cx="3817217" cy="2123658"/>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6" name="Rounded Rectangle 15"/>
          <p:cNvSpPr/>
          <p:nvPr/>
        </p:nvSpPr>
        <p:spPr bwMode="auto">
          <a:xfrm>
            <a:off x="295276" y="3841872"/>
            <a:ext cx="4948238" cy="1739036"/>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7" name="Rounded Rectangle 16"/>
          <p:cNvSpPr/>
          <p:nvPr/>
        </p:nvSpPr>
        <p:spPr bwMode="auto">
          <a:xfrm>
            <a:off x="4143375" y="1358026"/>
            <a:ext cx="4208463" cy="1708157"/>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1310118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1"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par>
                          <p:cTn id="36" fill="hold">
                            <p:stCondLst>
                              <p:cond delay="3000"/>
                            </p:stCondLst>
                            <p:childTnLst>
                              <p:par>
                                <p:cTn id="37" presetID="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5" grpId="0" animBg="1"/>
      <p:bldP spid="10" grpId="0"/>
      <p:bldP spid="12" grpId="0"/>
      <p:bldP spid="13" grpId="0"/>
      <p:bldP spid="14" grpId="0"/>
      <p:bldP spid="15" grpId="0" animBg="1"/>
      <p:bldP spid="16" grpId="0" animBg="1"/>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 User Focus/Experience</a:t>
            </a:r>
            <a:endParaRPr lang="en-US" dirty="0"/>
          </a:p>
        </p:txBody>
      </p:sp>
      <p:grpSp>
        <p:nvGrpSpPr>
          <p:cNvPr id="4" name="Group 3"/>
          <p:cNvGrpSpPr/>
          <p:nvPr/>
        </p:nvGrpSpPr>
        <p:grpSpPr bwMode="black">
          <a:xfrm>
            <a:off x="10342411" y="284641"/>
            <a:ext cx="409965" cy="951016"/>
            <a:chOff x="3360738" y="989012"/>
            <a:chExt cx="746125" cy="1439864"/>
          </a:xfrm>
          <a:solidFill>
            <a:schemeClr val="bg2">
              <a:lumMod val="25000"/>
              <a:lumOff val="75000"/>
            </a:schemeClr>
          </a:solidFill>
        </p:grpSpPr>
        <p:sp>
          <p:nvSpPr>
            <p:cNvPr id="5"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 name="Oval 38"/>
            <p:cNvSpPr>
              <a:spLocks noChangeArrowheads="1"/>
            </p:cNvSpPr>
            <p:nvPr/>
          </p:nvSpPr>
          <p:spPr bwMode="black">
            <a:xfrm>
              <a:off x="3525838" y="989012"/>
              <a:ext cx="234950" cy="238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9" name="Group 8"/>
          <p:cNvGrpSpPr/>
          <p:nvPr/>
        </p:nvGrpSpPr>
        <p:grpSpPr bwMode="black">
          <a:xfrm>
            <a:off x="10837473" y="127362"/>
            <a:ext cx="409965" cy="951016"/>
            <a:chOff x="3360738" y="989012"/>
            <a:chExt cx="746125" cy="1439864"/>
          </a:xfrm>
          <a:solidFill>
            <a:schemeClr val="bg1">
              <a:lumMod val="60000"/>
              <a:lumOff val="40000"/>
            </a:schemeClr>
          </a:solidFill>
        </p:grpSpPr>
        <p:sp>
          <p:nvSpPr>
            <p:cNvPr id="10"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 name="Oval 38"/>
            <p:cNvSpPr>
              <a:spLocks noChangeArrowheads="1"/>
            </p:cNvSpPr>
            <p:nvPr/>
          </p:nvSpPr>
          <p:spPr bwMode="black">
            <a:xfrm>
              <a:off x="3525838" y="989012"/>
              <a:ext cx="234950" cy="238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14" name="Group 13"/>
          <p:cNvGrpSpPr/>
          <p:nvPr/>
        </p:nvGrpSpPr>
        <p:grpSpPr bwMode="black">
          <a:xfrm>
            <a:off x="11305547" y="288313"/>
            <a:ext cx="409965" cy="951016"/>
            <a:chOff x="3360738" y="989012"/>
            <a:chExt cx="746125" cy="1439864"/>
          </a:xfrm>
          <a:solidFill>
            <a:schemeClr val="tx1"/>
          </a:solidFill>
        </p:grpSpPr>
        <p:sp>
          <p:nvSpPr>
            <p:cNvPr id="15"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6"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7" name="Oval 38"/>
            <p:cNvSpPr>
              <a:spLocks noChangeArrowheads="1"/>
            </p:cNvSpPr>
            <p:nvPr/>
          </p:nvSpPr>
          <p:spPr bwMode="black">
            <a:xfrm>
              <a:off x="3525838" y="989012"/>
              <a:ext cx="234950" cy="238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8"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19" name="Group 18"/>
          <p:cNvGrpSpPr/>
          <p:nvPr/>
        </p:nvGrpSpPr>
        <p:grpSpPr bwMode="black">
          <a:xfrm>
            <a:off x="11780838" y="131034"/>
            <a:ext cx="409965" cy="951016"/>
            <a:chOff x="3360738" y="989012"/>
            <a:chExt cx="746125" cy="1439864"/>
          </a:xfrm>
          <a:solidFill>
            <a:schemeClr val="accent3">
              <a:lumMod val="60000"/>
              <a:lumOff val="40000"/>
            </a:schemeClr>
          </a:solidFill>
        </p:grpSpPr>
        <p:sp>
          <p:nvSpPr>
            <p:cNvPr id="20"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 name="Oval 38"/>
            <p:cNvSpPr>
              <a:spLocks noChangeArrowheads="1"/>
            </p:cNvSpPr>
            <p:nvPr/>
          </p:nvSpPr>
          <p:spPr bwMode="black">
            <a:xfrm>
              <a:off x="3525838" y="989012"/>
              <a:ext cx="234950" cy="238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4" name="Group 2"/>
          <p:cNvGrpSpPr>
            <a:grpSpLocks noChangeAspect="1"/>
          </p:cNvGrpSpPr>
          <p:nvPr/>
        </p:nvGrpSpPr>
        <p:grpSpPr bwMode="auto">
          <a:xfrm>
            <a:off x="503237" y="1348102"/>
            <a:ext cx="3451225" cy="2308225"/>
            <a:chOff x="0" y="0"/>
            <a:chExt cx="453" cy="303"/>
          </a:xfrm>
        </p:grpSpPr>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3" cy="303"/>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4">
              <a:hlinkClick r:id="rId4" tooltip="Add to Cart"/>
            </p:cNvPr>
            <p:cNvSpPr>
              <a:spLocks noChangeAspect="1" noChangeArrowheads="1"/>
            </p:cNvSpPr>
            <p:nvPr/>
          </p:nvSpPr>
          <p:spPr bwMode="auto">
            <a:xfrm>
              <a:off x="425" y="3"/>
              <a:ext cx="28" cy="3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5">
              <a:hlinkClick r:id="rId5" tooltip=" "/>
            </p:cNvPr>
            <p:cNvSpPr>
              <a:spLocks noChangeAspect="1" noChangeArrowheads="1"/>
            </p:cNvSpPr>
            <p:nvPr/>
          </p:nvSpPr>
          <p:spPr bwMode="auto">
            <a:xfrm>
              <a:off x="0" y="3"/>
              <a:ext cx="453" cy="3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Rectangle 27"/>
          <p:cNvSpPr/>
          <p:nvPr/>
        </p:nvSpPr>
        <p:spPr>
          <a:xfrm>
            <a:off x="655638" y="4047402"/>
            <a:ext cx="5029199"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Ability to leverage UI/UX + NUI improvements to reduce adoption hurdles promising but nascent in most places</a:t>
            </a:r>
          </a:p>
        </p:txBody>
      </p:sp>
      <p:sp>
        <p:nvSpPr>
          <p:cNvPr id="29" name="Rectangle 28"/>
          <p:cNvSpPr/>
          <p:nvPr/>
        </p:nvSpPr>
        <p:spPr>
          <a:xfrm>
            <a:off x="1355505" y="6011863"/>
            <a:ext cx="10425333"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of new UI/UX and NUI paradigms may require some retraining of mental and motor skills (individuals and teams)</a:t>
            </a:r>
          </a:p>
        </p:txBody>
      </p:sp>
      <p:sp>
        <p:nvSpPr>
          <p:cNvPr id="30" name="Rectangle 29"/>
          <p:cNvSpPr/>
          <p:nvPr/>
        </p:nvSpPr>
        <p:spPr>
          <a:xfrm>
            <a:off x="4160838" y="1211262"/>
            <a:ext cx="3886200" cy="2511457"/>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Understanding of users and needs critical for planning, rollout, continuous improvement and measurement</a:t>
            </a:r>
          </a:p>
        </p:txBody>
      </p:sp>
      <p:sp>
        <p:nvSpPr>
          <p:cNvPr id="31" name="Rectangle 30"/>
          <p:cNvSpPr/>
          <p:nvPr/>
        </p:nvSpPr>
        <p:spPr>
          <a:xfrm>
            <a:off x="8123237" y="1668462"/>
            <a:ext cx="4191000"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Adoption strategies require an understanding of archetype IW scenarios for different personas</a:t>
            </a:r>
          </a:p>
        </p:txBody>
      </p:sp>
      <p:sp>
        <p:nvSpPr>
          <p:cNvPr id="32" name="Rectangle 31"/>
          <p:cNvSpPr/>
          <p:nvPr/>
        </p:nvSpPr>
        <p:spPr>
          <a:xfrm>
            <a:off x="9426167" y="3522662"/>
            <a:ext cx="3269070" cy="2511457"/>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Consider development of organizational as well as end user personas and scenarios</a:t>
            </a:r>
          </a:p>
        </p:txBody>
      </p:sp>
      <p:sp>
        <p:nvSpPr>
          <p:cNvPr id="33" name="Rectangle 32"/>
          <p:cNvSpPr/>
          <p:nvPr/>
        </p:nvSpPr>
        <p:spPr>
          <a:xfrm>
            <a:off x="6065838" y="3573463"/>
            <a:ext cx="3173761" cy="2511457"/>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Need to understand requirements and desired outcomes by business unit and persona</a:t>
            </a:r>
          </a:p>
        </p:txBody>
      </p:sp>
      <p:sp>
        <p:nvSpPr>
          <p:cNvPr id="35" name="Isosceles Triangle 34"/>
          <p:cNvSpPr/>
          <p:nvPr/>
        </p:nvSpPr>
        <p:spPr bwMode="auto">
          <a:xfrm rot="5400000">
            <a:off x="8759582" y="4621172"/>
            <a:ext cx="898092" cy="359288"/>
          </a:xfrm>
          <a:prstGeom prst="triangl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Rounded Rectangle 35"/>
          <p:cNvSpPr/>
          <p:nvPr/>
        </p:nvSpPr>
        <p:spPr bwMode="auto">
          <a:xfrm>
            <a:off x="4110038" y="1272005"/>
            <a:ext cx="3810000" cy="2352258"/>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37" name="Rounded Rectangle 36"/>
          <p:cNvSpPr/>
          <p:nvPr/>
        </p:nvSpPr>
        <p:spPr bwMode="auto">
          <a:xfrm>
            <a:off x="6019672" y="3624263"/>
            <a:ext cx="6171130" cy="2387600"/>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1287987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down)">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down)">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5" grpId="0" animBg="1"/>
      <p:bldP spid="36" grpId="0" animBg="1"/>
      <p:bldP spid="3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themes</a:t>
            </a:r>
            <a:endParaRPr lang="en-US"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7" y="1560609"/>
            <a:ext cx="2667001" cy="2216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6438" y="321690"/>
            <a:ext cx="1123504" cy="965772"/>
          </a:xfrm>
          <a:prstGeom prst="rect">
            <a:avLst/>
          </a:prstGeom>
        </p:spPr>
      </p:pic>
      <p:sp>
        <p:nvSpPr>
          <p:cNvPr id="6" name="Rectangle 5"/>
          <p:cNvSpPr/>
          <p:nvPr/>
        </p:nvSpPr>
        <p:spPr>
          <a:xfrm>
            <a:off x="3170239" y="1560609"/>
            <a:ext cx="8819704" cy="4984654"/>
          </a:xfrm>
          <a:prstGeom prst="rect">
            <a:avLst/>
          </a:prstGeom>
          <a:ln>
            <a:noFill/>
          </a:ln>
        </p:spPr>
        <p:txBody>
          <a:bodyPr vert="horz" wrap="square" lIns="146289" tIns="91431" rIns="146289" bIns="91431" rtlCol="0">
            <a:noAutofit/>
          </a:bodyPr>
          <a:lstStyle/>
          <a:p>
            <a:pPr>
              <a:lnSpc>
                <a:spcPct val="90000"/>
              </a:lnSpc>
              <a:spcBef>
                <a:spcPct val="20000"/>
              </a:spcBef>
              <a:spcAft>
                <a:spcPts val="600"/>
              </a:spcAft>
              <a:buSzPct val="90000"/>
            </a:pPr>
            <a:r>
              <a:rPr lang="en-US" sz="2800" b="1" dirty="0" err="1">
                <a:gradFill>
                  <a:gsLst>
                    <a:gs pos="1250">
                      <a:schemeClr val="tx2">
                        <a:lumMod val="40000"/>
                        <a:lumOff val="60000"/>
                      </a:schemeClr>
                    </a:gs>
                    <a:gs pos="99000">
                      <a:schemeClr val="tx2">
                        <a:lumMod val="40000"/>
                        <a:lumOff val="60000"/>
                      </a:schemeClr>
                    </a:gs>
                  </a:gsLst>
                  <a:lin ang="5400000" scaled="0"/>
                </a:gradFill>
                <a:latin typeface="+mj-lt"/>
              </a:rPr>
              <a:t>CoIT</a:t>
            </a:r>
            <a:r>
              <a:rPr lang="en-US" sz="2800" b="1" dirty="0">
                <a:gradFill>
                  <a:gsLst>
                    <a:gs pos="1250">
                      <a:schemeClr val="tx2">
                        <a:lumMod val="40000"/>
                        <a:lumOff val="60000"/>
                      </a:schemeClr>
                    </a:gs>
                    <a:gs pos="99000">
                      <a:schemeClr val="tx2">
                        <a:lumMod val="40000"/>
                        <a:lumOff val="60000"/>
                      </a:schemeClr>
                    </a:gs>
                  </a:gsLst>
                  <a:lin ang="5400000" scaled="0"/>
                </a:gradFill>
                <a:latin typeface="+mj-lt"/>
              </a:rPr>
              <a:t>/Mobility/Social and Workforce Demographics</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Evolve personas to address demographic shifts</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Test assumptions about consumer trend’s impact and millennial workforce needs</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Understand fundamental IW scenario shifts from a value, promotion, enablement, and control standpoint</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Stay ahead by anticipating what’s next</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Take advantage of “pick it up and just use it” and viral adoption trends – don’t always have to engineer adoption – but understand where to depend on that and where not to</a:t>
            </a:r>
          </a:p>
        </p:txBody>
      </p:sp>
      <p:sp>
        <p:nvSpPr>
          <p:cNvPr id="10" name="Rounded Rectangle 9"/>
          <p:cNvSpPr/>
          <p:nvPr/>
        </p:nvSpPr>
        <p:spPr bwMode="auto">
          <a:xfrm>
            <a:off x="3623394" y="2668984"/>
            <a:ext cx="8366548" cy="904479"/>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1" name="Rounded Rectangle 10"/>
          <p:cNvSpPr/>
          <p:nvPr/>
        </p:nvSpPr>
        <p:spPr bwMode="auto">
          <a:xfrm>
            <a:off x="3682850" y="4457316"/>
            <a:ext cx="8250387" cy="640147"/>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12" name="Rounded Rectangle 11"/>
          <p:cNvSpPr/>
          <p:nvPr/>
        </p:nvSpPr>
        <p:spPr bwMode="auto">
          <a:xfrm>
            <a:off x="3644031" y="5097463"/>
            <a:ext cx="8289206" cy="1708157"/>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1557273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additive="base">
                                        <p:cTn id="22"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calcmode="lin" valueType="num">
                                      <p:cBhvr additive="base">
                                        <p:cTn id="2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 calcmode="lin" valueType="num">
                                      <p:cBhvr additive="base">
                                        <p:cTn id="32"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sp>
        <p:nvSpPr>
          <p:cNvPr id="4" name="Text Placeholder 3"/>
          <p:cNvSpPr>
            <a:spLocks noGrp="1"/>
          </p:cNvSpPr>
          <p:nvPr>
            <p:ph type="body" sz="quarter" idx="10"/>
          </p:nvPr>
        </p:nvSpPr>
        <p:spPr>
          <a:xfrm>
            <a:off x="274638" y="1212850"/>
            <a:ext cx="11887200" cy="738664"/>
          </a:xfrm>
        </p:spPr>
        <p:txBody>
          <a:bodyPr/>
          <a:lstStyle/>
          <a:p>
            <a:r>
              <a:rPr lang="en-US" dirty="0" smtClean="0"/>
              <a:t>@Home</a:t>
            </a:r>
            <a:endParaRPr lang="en-US" dirty="0"/>
          </a:p>
        </p:txBody>
      </p:sp>
      <p:grpSp>
        <p:nvGrpSpPr>
          <p:cNvPr id="10" name="Group 9"/>
          <p:cNvGrpSpPr/>
          <p:nvPr/>
        </p:nvGrpSpPr>
        <p:grpSpPr>
          <a:xfrm>
            <a:off x="374993" y="569004"/>
            <a:ext cx="8319829" cy="6043410"/>
            <a:chOff x="374992" y="569004"/>
            <a:chExt cx="8319829" cy="6043410"/>
          </a:xfrm>
        </p:grpSpPr>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5755" y="569004"/>
              <a:ext cx="1692275" cy="233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8029" y="600555"/>
              <a:ext cx="15700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8030" y="3510641"/>
              <a:ext cx="3266791" cy="3101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992" y="1990979"/>
              <a:ext cx="2043112" cy="352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79992" y="1779535"/>
              <a:ext cx="1189038" cy="112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79332" y="1386445"/>
              <a:ext cx="1905000" cy="1906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Group 10"/>
          <p:cNvGrpSpPr/>
          <p:nvPr/>
        </p:nvGrpSpPr>
        <p:grpSpPr>
          <a:xfrm>
            <a:off x="274637" y="443316"/>
            <a:ext cx="11809744" cy="6353606"/>
            <a:chOff x="274637" y="443315"/>
            <a:chExt cx="11809744" cy="6353606"/>
          </a:xfrm>
        </p:grpSpPr>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85593" y="2839888"/>
              <a:ext cx="3098788" cy="391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47392" y="443315"/>
              <a:ext cx="3784589" cy="2205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91006" y="3129641"/>
              <a:ext cx="2227306" cy="366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4637" y="5720441"/>
              <a:ext cx="2432639" cy="1076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892249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par>
                                <p:cTn id="21" presetID="26" presetClass="entr" presetSubtype="0" fill="hold" nodeType="withEffect">
                                  <p:stCondLst>
                                    <p:cond delay="250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80">
                                          <p:stCondLst>
                                            <p:cond delay="0"/>
                                          </p:stCondLst>
                                        </p:cTn>
                                        <p:tgtEl>
                                          <p:spTgt spid="11"/>
                                        </p:tgtEl>
                                      </p:cBhvr>
                                    </p:animEffect>
                                    <p:anim calcmode="lin" valueType="num">
                                      <p:cBhvr>
                                        <p:cTn id="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9" dur="26">
                                          <p:stCondLst>
                                            <p:cond delay="650"/>
                                          </p:stCondLst>
                                        </p:cTn>
                                        <p:tgtEl>
                                          <p:spTgt spid="11"/>
                                        </p:tgtEl>
                                      </p:cBhvr>
                                      <p:to x="100000" y="60000"/>
                                    </p:animScale>
                                    <p:animScale>
                                      <p:cBhvr>
                                        <p:cTn id="30" dur="166" decel="50000">
                                          <p:stCondLst>
                                            <p:cond delay="676"/>
                                          </p:stCondLst>
                                        </p:cTn>
                                        <p:tgtEl>
                                          <p:spTgt spid="11"/>
                                        </p:tgtEl>
                                      </p:cBhvr>
                                      <p:to x="100000" y="100000"/>
                                    </p:animScale>
                                    <p:animScale>
                                      <p:cBhvr>
                                        <p:cTn id="31" dur="26">
                                          <p:stCondLst>
                                            <p:cond delay="1312"/>
                                          </p:stCondLst>
                                        </p:cTn>
                                        <p:tgtEl>
                                          <p:spTgt spid="11"/>
                                        </p:tgtEl>
                                      </p:cBhvr>
                                      <p:to x="100000" y="80000"/>
                                    </p:animScale>
                                    <p:animScale>
                                      <p:cBhvr>
                                        <p:cTn id="32" dur="166" decel="50000">
                                          <p:stCondLst>
                                            <p:cond delay="1338"/>
                                          </p:stCondLst>
                                        </p:cTn>
                                        <p:tgtEl>
                                          <p:spTgt spid="11"/>
                                        </p:tgtEl>
                                      </p:cBhvr>
                                      <p:to x="100000" y="100000"/>
                                    </p:animScale>
                                    <p:animScale>
                                      <p:cBhvr>
                                        <p:cTn id="33" dur="26">
                                          <p:stCondLst>
                                            <p:cond delay="1642"/>
                                          </p:stCondLst>
                                        </p:cTn>
                                        <p:tgtEl>
                                          <p:spTgt spid="11"/>
                                        </p:tgtEl>
                                      </p:cBhvr>
                                      <p:to x="100000" y="90000"/>
                                    </p:animScale>
                                    <p:animScale>
                                      <p:cBhvr>
                                        <p:cTn id="34" dur="166" decel="50000">
                                          <p:stCondLst>
                                            <p:cond delay="1668"/>
                                          </p:stCondLst>
                                        </p:cTn>
                                        <p:tgtEl>
                                          <p:spTgt spid="11"/>
                                        </p:tgtEl>
                                      </p:cBhvr>
                                      <p:to x="100000" y="100000"/>
                                    </p:animScale>
                                    <p:animScale>
                                      <p:cBhvr>
                                        <p:cTn id="35" dur="26">
                                          <p:stCondLst>
                                            <p:cond delay="1808"/>
                                          </p:stCondLst>
                                        </p:cTn>
                                        <p:tgtEl>
                                          <p:spTgt spid="11"/>
                                        </p:tgtEl>
                                      </p:cBhvr>
                                      <p:to x="100000" y="95000"/>
                                    </p:animScale>
                                    <p:animScale>
                                      <p:cBhvr>
                                        <p:cTn id="3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themes</a:t>
            </a:r>
            <a:endParaRPr lang="en-US"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7" y="1560609"/>
            <a:ext cx="2667001" cy="2216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6438" y="321690"/>
            <a:ext cx="1123504" cy="965772"/>
          </a:xfrm>
          <a:prstGeom prst="rect">
            <a:avLst/>
          </a:prstGeom>
        </p:spPr>
      </p:pic>
      <p:sp>
        <p:nvSpPr>
          <p:cNvPr id="6" name="Rectangle 5"/>
          <p:cNvSpPr/>
          <p:nvPr/>
        </p:nvSpPr>
        <p:spPr>
          <a:xfrm>
            <a:off x="3170238" y="1560608"/>
            <a:ext cx="4114799" cy="5289454"/>
          </a:xfrm>
          <a:prstGeom prst="rect">
            <a:avLst/>
          </a:prstGeom>
          <a:ln>
            <a:solidFill>
              <a:schemeClr val="tx1"/>
            </a:solidFill>
          </a:ln>
        </p:spPr>
        <p:txBody>
          <a:bodyPr vert="horz" wrap="square" lIns="146289" tIns="91431" rIns="146289" bIns="91431" rtlCol="0">
            <a:noAutofit/>
          </a:bodyPr>
          <a:lstStyle/>
          <a:p>
            <a:pPr>
              <a:lnSpc>
                <a:spcPct val="90000"/>
              </a:lnSpc>
              <a:spcBef>
                <a:spcPct val="20000"/>
              </a:spcBef>
              <a:spcAft>
                <a:spcPts val="600"/>
              </a:spcAft>
              <a:buSzPct val="90000"/>
            </a:pPr>
            <a:r>
              <a:rPr lang="en-US" sz="2800" b="1" dirty="0">
                <a:gradFill>
                  <a:gsLst>
                    <a:gs pos="1250">
                      <a:schemeClr val="tx2">
                        <a:lumMod val="40000"/>
                        <a:lumOff val="60000"/>
                      </a:schemeClr>
                    </a:gs>
                    <a:gs pos="99000">
                      <a:schemeClr val="tx2">
                        <a:lumMod val="40000"/>
                        <a:lumOff val="60000"/>
                      </a:schemeClr>
                    </a:gs>
                  </a:gsLst>
                  <a:lin ang="5400000" scaled="0"/>
                </a:gradFill>
                <a:latin typeface="+mj-lt"/>
              </a:rPr>
              <a:t>Harder/Easier?</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Adoption gets increasingly easier with combination of new SP capabilities, younger more social workforce, democratization of administration and participation, and improving organizational capabilities</a:t>
            </a:r>
          </a:p>
        </p:txBody>
      </p:sp>
      <p:sp>
        <p:nvSpPr>
          <p:cNvPr id="8" name="Rectangle 7"/>
          <p:cNvSpPr/>
          <p:nvPr/>
        </p:nvSpPr>
        <p:spPr>
          <a:xfrm>
            <a:off x="7513638" y="1560608"/>
            <a:ext cx="4724399" cy="5289454"/>
          </a:xfrm>
          <a:prstGeom prst="rect">
            <a:avLst/>
          </a:prstGeom>
          <a:ln>
            <a:solidFill>
              <a:schemeClr val="tx1"/>
            </a:solidFill>
          </a:ln>
        </p:spPr>
        <p:txBody>
          <a:bodyPr vert="horz" wrap="square" lIns="146289" tIns="91431" rIns="146289" bIns="91431" rtlCol="0">
            <a:noAutofit/>
          </a:bodyPr>
          <a:lstStyle/>
          <a:p>
            <a:pPr>
              <a:lnSpc>
                <a:spcPct val="90000"/>
              </a:lnSpc>
              <a:spcBef>
                <a:spcPct val="20000"/>
              </a:spcBef>
              <a:spcAft>
                <a:spcPts val="600"/>
              </a:spcAft>
              <a:buSzPct val="90000"/>
            </a:pPr>
            <a:r>
              <a:rPr lang="en-US" sz="2800" b="1" dirty="0">
                <a:gradFill>
                  <a:gsLst>
                    <a:gs pos="1250">
                      <a:schemeClr val="tx2">
                        <a:lumMod val="40000"/>
                        <a:lumOff val="60000"/>
                      </a:schemeClr>
                    </a:gs>
                    <a:gs pos="99000">
                      <a:schemeClr val="tx2">
                        <a:lumMod val="40000"/>
                        <a:lumOff val="60000"/>
                      </a:schemeClr>
                    </a:gs>
                  </a:gsLst>
                  <a:lin ang="5400000" scaled="0"/>
                </a:gradFill>
                <a:latin typeface="+mj-lt"/>
              </a:rPr>
              <a:t>Role of Cloud</a:t>
            </a:r>
          </a:p>
          <a:p>
            <a:pPr marL="292071" indent="-292071">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Flexibly governed configuration (vs. customization) encourages consistency of user experience</a:t>
            </a:r>
          </a:p>
          <a:p>
            <a:pPr marL="292071" indent="-292071">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Faster time-to-market for new capabilities = faster time to value</a:t>
            </a:r>
          </a:p>
          <a:p>
            <a:pPr marL="292071" indent="-292071">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Address utility workloads first and be conscious of potential hybrid complexity</a:t>
            </a:r>
          </a:p>
          <a:p>
            <a:pPr marL="457155" indent="-457155">
              <a:lnSpc>
                <a:spcPct val="90000"/>
              </a:lnSpc>
              <a:spcBef>
                <a:spcPct val="20000"/>
              </a:spcBef>
              <a:spcAft>
                <a:spcPts val="600"/>
              </a:spcAft>
              <a:buSzPct val="90000"/>
              <a:buFont typeface="Arial" pitchFamily="34" charset="0"/>
              <a:buChar char="•"/>
            </a:pPr>
            <a:endParaRPr lang="en-US" sz="2800" dirty="0">
              <a:gradFill>
                <a:gsLst>
                  <a:gs pos="1250">
                    <a:schemeClr val="tx2">
                      <a:lumMod val="40000"/>
                      <a:lumOff val="60000"/>
                    </a:schemeClr>
                  </a:gs>
                  <a:gs pos="99000">
                    <a:schemeClr val="tx2">
                      <a:lumMod val="40000"/>
                      <a:lumOff val="60000"/>
                    </a:schemeClr>
                  </a:gs>
                </a:gsLst>
                <a:lin ang="5400000" scaled="0"/>
              </a:gradFill>
              <a:latin typeface="+mj-lt"/>
            </a:endParaRPr>
          </a:p>
          <a:p>
            <a:pPr marL="457155" indent="-457155">
              <a:lnSpc>
                <a:spcPct val="90000"/>
              </a:lnSpc>
              <a:spcBef>
                <a:spcPct val="20000"/>
              </a:spcBef>
              <a:spcAft>
                <a:spcPts val="600"/>
              </a:spcAft>
              <a:buSzPct val="90000"/>
              <a:buFont typeface="Arial" pitchFamily="34" charset="0"/>
              <a:buChar char="•"/>
            </a:pPr>
            <a:endParaRPr lang="en-US" sz="2800" dirty="0">
              <a:gradFill>
                <a:gsLst>
                  <a:gs pos="1250">
                    <a:schemeClr val="tx2">
                      <a:lumMod val="40000"/>
                      <a:lumOff val="60000"/>
                    </a:schemeClr>
                  </a:gs>
                  <a:gs pos="99000">
                    <a:schemeClr val="tx2">
                      <a:lumMod val="40000"/>
                      <a:lumOff val="60000"/>
                    </a:schemeClr>
                  </a:gs>
                </a:gsLst>
                <a:lin ang="5400000" scaled="0"/>
              </a:gradFill>
              <a:latin typeface="+mj-lt"/>
            </a:endParaRPr>
          </a:p>
        </p:txBody>
      </p:sp>
      <p:sp>
        <p:nvSpPr>
          <p:cNvPr id="7" name="Rounded Rectangle 6"/>
          <p:cNvSpPr/>
          <p:nvPr/>
        </p:nvSpPr>
        <p:spPr bwMode="auto">
          <a:xfrm>
            <a:off x="7742237" y="4210097"/>
            <a:ext cx="4247704" cy="1268365"/>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451836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themes</a:t>
            </a:r>
            <a:endParaRPr lang="en-US"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7" y="1560609"/>
            <a:ext cx="2667001" cy="2216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6438" y="321690"/>
            <a:ext cx="1123504" cy="965772"/>
          </a:xfrm>
          <a:prstGeom prst="rect">
            <a:avLst/>
          </a:prstGeom>
        </p:spPr>
      </p:pic>
      <p:sp>
        <p:nvSpPr>
          <p:cNvPr id="6" name="Rectangle 5"/>
          <p:cNvSpPr/>
          <p:nvPr/>
        </p:nvSpPr>
        <p:spPr>
          <a:xfrm>
            <a:off x="3170238" y="1560608"/>
            <a:ext cx="4320808" cy="5289454"/>
          </a:xfrm>
          <a:prstGeom prst="rect">
            <a:avLst/>
          </a:prstGeom>
          <a:ln>
            <a:solidFill>
              <a:schemeClr val="tx1"/>
            </a:solidFill>
          </a:ln>
        </p:spPr>
        <p:txBody>
          <a:bodyPr vert="horz" wrap="square" lIns="146289" tIns="91431" rIns="146289" bIns="91431" rtlCol="0">
            <a:noAutofit/>
          </a:bodyPr>
          <a:lstStyle/>
          <a:p>
            <a:pPr>
              <a:lnSpc>
                <a:spcPct val="90000"/>
              </a:lnSpc>
              <a:spcBef>
                <a:spcPct val="20000"/>
              </a:spcBef>
              <a:spcAft>
                <a:spcPts val="600"/>
              </a:spcAft>
              <a:buSzPct val="90000"/>
            </a:pPr>
            <a:r>
              <a:rPr lang="en-US" sz="2800" b="1" dirty="0">
                <a:gradFill>
                  <a:gsLst>
                    <a:gs pos="1250">
                      <a:schemeClr val="tx2">
                        <a:lumMod val="40000"/>
                        <a:lumOff val="60000"/>
                      </a:schemeClr>
                    </a:gs>
                    <a:gs pos="99000">
                      <a:schemeClr val="tx2">
                        <a:lumMod val="40000"/>
                        <a:lumOff val="60000"/>
                      </a:schemeClr>
                    </a:gs>
                  </a:gsLst>
                  <a:lin ang="5400000" scaled="0"/>
                </a:gradFill>
                <a:latin typeface="+mj-lt"/>
              </a:rPr>
              <a:t>Role of the CIO</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Move beyond IT service provider to sponsor marketing and change initiatives in partnership with corp. functions and business leads</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Drive innovation and continuous improvement into the adoption space</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Business partnership</a:t>
            </a:r>
          </a:p>
        </p:txBody>
      </p:sp>
      <p:sp>
        <p:nvSpPr>
          <p:cNvPr id="8" name="Rectangle 7"/>
          <p:cNvSpPr/>
          <p:nvPr/>
        </p:nvSpPr>
        <p:spPr>
          <a:xfrm>
            <a:off x="7773620" y="1560608"/>
            <a:ext cx="4320808" cy="5289454"/>
          </a:xfrm>
          <a:prstGeom prst="rect">
            <a:avLst/>
          </a:prstGeom>
          <a:ln>
            <a:solidFill>
              <a:schemeClr val="tx1"/>
            </a:solidFill>
          </a:ln>
        </p:spPr>
        <p:txBody>
          <a:bodyPr vert="horz" wrap="square" lIns="146289" tIns="91431" rIns="146289" bIns="91431" rtlCol="0">
            <a:noAutofit/>
          </a:bodyPr>
          <a:lstStyle/>
          <a:p>
            <a:pPr>
              <a:lnSpc>
                <a:spcPct val="90000"/>
              </a:lnSpc>
              <a:spcBef>
                <a:spcPct val="20000"/>
              </a:spcBef>
              <a:spcAft>
                <a:spcPts val="600"/>
              </a:spcAft>
              <a:buSzPct val="90000"/>
            </a:pPr>
            <a:r>
              <a:rPr lang="en-US" sz="2800" b="1" dirty="0">
                <a:gradFill>
                  <a:gsLst>
                    <a:gs pos="1250">
                      <a:schemeClr val="tx2">
                        <a:lumMod val="40000"/>
                        <a:lumOff val="60000"/>
                      </a:schemeClr>
                    </a:gs>
                    <a:gs pos="99000">
                      <a:schemeClr val="tx2">
                        <a:lumMod val="40000"/>
                        <a:lumOff val="60000"/>
                      </a:schemeClr>
                    </a:gs>
                  </a:gsLst>
                  <a:lin ang="5400000" scaled="0"/>
                </a:gradFill>
                <a:latin typeface="+mj-lt"/>
              </a:rPr>
              <a:t>Role of MSFT Enterprise Strategy Services</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WW community of thought leaders working across customer base</a:t>
            </a:r>
          </a:p>
          <a:p>
            <a:pPr marL="457155" indent="-457155">
              <a:lnSpc>
                <a:spcPct val="90000"/>
              </a:lnSpc>
              <a:spcBef>
                <a:spcPct val="20000"/>
              </a:spcBef>
              <a:spcAft>
                <a:spcPts val="600"/>
              </a:spcAft>
              <a:buSzPct val="90000"/>
              <a:buFont typeface="Arial" pitchFamily="34" charset="0"/>
              <a:buChar char="•"/>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Tools for understanding business, people, place and technology needs and translating to strategy, architecture and value.</a:t>
            </a:r>
          </a:p>
        </p:txBody>
      </p:sp>
      <p:sp>
        <p:nvSpPr>
          <p:cNvPr id="7" name="Rounded Rectangle 6"/>
          <p:cNvSpPr/>
          <p:nvPr/>
        </p:nvSpPr>
        <p:spPr bwMode="auto">
          <a:xfrm>
            <a:off x="3554490" y="4606924"/>
            <a:ext cx="3641647" cy="1671638"/>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9" name="Rounded Rectangle 8"/>
          <p:cNvSpPr/>
          <p:nvPr/>
        </p:nvSpPr>
        <p:spPr bwMode="auto">
          <a:xfrm>
            <a:off x="8188771" y="4210097"/>
            <a:ext cx="3801170" cy="2411365"/>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2702823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may have heard it before, but…</a:t>
            </a:r>
            <a:endParaRPr lang="en-US" dirty="0"/>
          </a:p>
        </p:txBody>
      </p:sp>
      <p:grpSp>
        <p:nvGrpSpPr>
          <p:cNvPr id="4" name="Group 3"/>
          <p:cNvGrpSpPr/>
          <p:nvPr/>
        </p:nvGrpSpPr>
        <p:grpSpPr bwMode="black">
          <a:xfrm>
            <a:off x="10862883" y="296863"/>
            <a:ext cx="1219200" cy="1066800"/>
            <a:chOff x="5184775" y="225425"/>
            <a:chExt cx="1500188" cy="1220788"/>
          </a:xfrm>
          <a:solidFill>
            <a:srgbClr val="FFFFFF"/>
          </a:solidFill>
        </p:grpSpPr>
        <p:sp>
          <p:nvSpPr>
            <p:cNvPr id="5"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7" y="1381124"/>
            <a:ext cx="341471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4084637" y="1058862"/>
            <a:ext cx="4257472"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Understand </a:t>
            </a:r>
            <a:r>
              <a:rPr lang="en-US" sz="2800" dirty="0" err="1">
                <a:gradFill>
                  <a:gsLst>
                    <a:gs pos="1250">
                      <a:schemeClr val="tx2">
                        <a:lumMod val="40000"/>
                        <a:lumOff val="60000"/>
                      </a:schemeClr>
                    </a:gs>
                    <a:gs pos="99000">
                      <a:schemeClr val="tx2">
                        <a:lumMod val="40000"/>
                        <a:lumOff val="60000"/>
                      </a:schemeClr>
                    </a:gs>
                  </a:gsLst>
                  <a:lin ang="5400000" scaled="0"/>
                </a:gradFill>
                <a:latin typeface="+mj-lt"/>
              </a:rPr>
              <a:t>workstyles</a:t>
            </a:r>
            <a:r>
              <a:rPr lang="en-US" sz="2800" dirty="0">
                <a:gradFill>
                  <a:gsLst>
                    <a:gs pos="1250">
                      <a:schemeClr val="tx2">
                        <a:lumMod val="40000"/>
                        <a:lumOff val="60000"/>
                      </a:schemeClr>
                    </a:gs>
                    <a:gs pos="99000">
                      <a:schemeClr val="tx2">
                        <a:lumMod val="40000"/>
                        <a:lumOff val="60000"/>
                      </a:schemeClr>
                    </a:gs>
                  </a:gsLst>
                  <a:lin ang="5400000" scaled="0"/>
                </a:gradFill>
                <a:latin typeface="+mj-lt"/>
              </a:rPr>
              <a:t> and geographic/co-location dynamics and their impact on adoption</a:t>
            </a:r>
          </a:p>
        </p:txBody>
      </p:sp>
      <p:sp>
        <p:nvSpPr>
          <p:cNvPr id="10" name="Rectangle 9"/>
          <p:cNvSpPr/>
          <p:nvPr/>
        </p:nvSpPr>
        <p:spPr>
          <a:xfrm>
            <a:off x="427038" y="3421062"/>
            <a:ext cx="5029199"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Seed content, actively manage/promote, leverage assigned SMEs, establish COEs, COPs and COIs. </a:t>
            </a:r>
          </a:p>
        </p:txBody>
      </p:sp>
      <p:sp>
        <p:nvSpPr>
          <p:cNvPr id="11" name="Rectangle 10"/>
          <p:cNvSpPr/>
          <p:nvPr/>
        </p:nvSpPr>
        <p:spPr>
          <a:xfrm>
            <a:off x="5761038" y="4030663"/>
            <a:ext cx="5029199" cy="960263"/>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reputation systems and reward positive behavior</a:t>
            </a:r>
          </a:p>
        </p:txBody>
      </p:sp>
      <p:sp>
        <p:nvSpPr>
          <p:cNvPr id="12" name="Rectangle 11"/>
          <p:cNvSpPr/>
          <p:nvPr/>
        </p:nvSpPr>
        <p:spPr>
          <a:xfrm>
            <a:off x="3135311" y="4878804"/>
            <a:ext cx="5921581" cy="2123658"/>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Understand the impact of expanding workloads and SP’s “coming of age” beyond a departmental solution re: scale, service continuity, business alignment, etc.</a:t>
            </a:r>
          </a:p>
        </p:txBody>
      </p:sp>
      <p:sp>
        <p:nvSpPr>
          <p:cNvPr id="13" name="Rectangle 12"/>
          <p:cNvSpPr/>
          <p:nvPr/>
        </p:nvSpPr>
        <p:spPr>
          <a:xfrm>
            <a:off x="8047038" y="1135063"/>
            <a:ext cx="3864924"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Tailor marketing messages to business scenarios</a:t>
            </a:r>
          </a:p>
        </p:txBody>
      </p:sp>
      <p:sp>
        <p:nvSpPr>
          <p:cNvPr id="14" name="Rectangle 13"/>
          <p:cNvSpPr/>
          <p:nvPr/>
        </p:nvSpPr>
        <p:spPr>
          <a:xfrm>
            <a:off x="10409238" y="4282801"/>
            <a:ext cx="1912938"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POCs (try things out)</a:t>
            </a:r>
          </a:p>
        </p:txBody>
      </p:sp>
      <p:sp>
        <p:nvSpPr>
          <p:cNvPr id="15" name="Rectangle 14"/>
          <p:cNvSpPr/>
          <p:nvPr/>
        </p:nvSpPr>
        <p:spPr>
          <a:xfrm>
            <a:off x="274638" y="5427452"/>
            <a:ext cx="3048000"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Seek out quick wins and low hanging fruit</a:t>
            </a:r>
          </a:p>
        </p:txBody>
      </p:sp>
      <p:sp>
        <p:nvSpPr>
          <p:cNvPr id="16" name="Rectangle 15"/>
          <p:cNvSpPr/>
          <p:nvPr/>
        </p:nvSpPr>
        <p:spPr>
          <a:xfrm>
            <a:off x="9026728" y="2371002"/>
            <a:ext cx="3409747" cy="1735860"/>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Leverage an understanding of what people are comfortable with</a:t>
            </a:r>
          </a:p>
        </p:txBody>
      </p:sp>
      <p:sp>
        <p:nvSpPr>
          <p:cNvPr id="17" name="Rectangle 16"/>
          <p:cNvSpPr/>
          <p:nvPr/>
        </p:nvSpPr>
        <p:spPr>
          <a:xfrm>
            <a:off x="4850191" y="2798217"/>
            <a:ext cx="4492246"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Don’t assume trends necessarily apply to your employee base</a:t>
            </a:r>
          </a:p>
        </p:txBody>
      </p:sp>
      <p:sp>
        <p:nvSpPr>
          <p:cNvPr id="18" name="Rectangle 17"/>
          <p:cNvSpPr/>
          <p:nvPr/>
        </p:nvSpPr>
        <p:spPr>
          <a:xfrm>
            <a:off x="8809038" y="5578202"/>
            <a:ext cx="4492246" cy="1348061"/>
          </a:xfrm>
          <a:prstGeom prst="rect">
            <a:avLst/>
          </a:prstGeom>
        </p:spPr>
        <p:txBody>
          <a:bodyPr vert="horz" wrap="square" lIns="146289" tIns="91431" rIns="146289" bIns="91431" rtlCol="0">
            <a:spAutoFit/>
          </a:bodyPr>
          <a:lstStyle/>
          <a:p>
            <a:pPr>
              <a:lnSpc>
                <a:spcPct val="90000"/>
              </a:lnSpc>
              <a:spcBef>
                <a:spcPct val="20000"/>
              </a:spcBef>
              <a:spcAft>
                <a:spcPts val="600"/>
              </a:spcAft>
              <a:buSzPct val="90000"/>
            </a:pPr>
            <a:r>
              <a:rPr lang="en-US" sz="2800" dirty="0">
                <a:gradFill>
                  <a:gsLst>
                    <a:gs pos="1250">
                      <a:schemeClr val="tx2">
                        <a:lumMod val="40000"/>
                        <a:lumOff val="60000"/>
                      </a:schemeClr>
                    </a:gs>
                    <a:gs pos="99000">
                      <a:schemeClr val="tx2">
                        <a:lumMod val="40000"/>
                        <a:lumOff val="60000"/>
                      </a:schemeClr>
                    </a:gs>
                  </a:gsLst>
                  <a:lin ang="5400000" scaled="0"/>
                </a:gradFill>
                <a:latin typeface="+mj-lt"/>
              </a:rPr>
              <a:t>Actively address the problem of too many choices</a:t>
            </a:r>
          </a:p>
        </p:txBody>
      </p:sp>
      <p:sp>
        <p:nvSpPr>
          <p:cNvPr id="19" name="Rounded Rectangle 18"/>
          <p:cNvSpPr/>
          <p:nvPr/>
        </p:nvSpPr>
        <p:spPr bwMode="auto">
          <a:xfrm>
            <a:off x="8791140" y="5580063"/>
            <a:ext cx="3446898" cy="1295400"/>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20" name="Rounded Rectangle 19"/>
          <p:cNvSpPr/>
          <p:nvPr/>
        </p:nvSpPr>
        <p:spPr bwMode="auto">
          <a:xfrm>
            <a:off x="9026729" y="2425088"/>
            <a:ext cx="2905870" cy="1681775"/>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
        <p:nvSpPr>
          <p:cNvPr id="21" name="Rounded Rectangle 20"/>
          <p:cNvSpPr/>
          <p:nvPr/>
        </p:nvSpPr>
        <p:spPr bwMode="auto">
          <a:xfrm>
            <a:off x="4818267" y="2810043"/>
            <a:ext cx="3990772" cy="1336235"/>
          </a:xfrm>
          <a:prstGeom prst="roundRect">
            <a:avLst>
              <a:gd name="adj" fmla="val 11689"/>
            </a:avLst>
          </a:prstGeom>
          <a:noFill/>
          <a:ln w="57150">
            <a:solidFill>
              <a:schemeClr val="tx2">
                <a:lumMod val="60000"/>
                <a:lumOff val="4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dirty="0" err="1"/>
          </a:p>
        </p:txBody>
      </p:sp>
    </p:spTree>
    <p:extLst>
      <p:ext uri="{BB962C8B-B14F-4D97-AF65-F5344CB8AC3E}">
        <p14:creationId xmlns:p14="http://schemas.microsoft.com/office/powerpoint/2010/main" val="699883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animBg="1"/>
      <p:bldP spid="20" grpId="0" animBg="1"/>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Testing the hypotheses</a:t>
            </a:r>
            <a:r>
              <a:rPr lang="en-US" dirty="0" smtClean="0"/>
              <a:t/>
            </a:r>
            <a:br>
              <a:rPr lang="en-US" dirty="0" smtClean="0"/>
            </a:br>
            <a:r>
              <a:rPr lang="en-US" dirty="0" smtClean="0"/>
              <a:t>Back to our questions</a:t>
            </a:r>
            <a:endParaRPr lang="en-US" dirty="0"/>
          </a:p>
        </p:txBody>
      </p:sp>
    </p:spTree>
    <p:extLst>
      <p:ext uri="{BB962C8B-B14F-4D97-AF65-F5344CB8AC3E}">
        <p14:creationId xmlns:p14="http://schemas.microsoft.com/office/powerpoint/2010/main" val="196030812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355" y="35604"/>
            <a:ext cx="11334682" cy="827316"/>
          </a:xfrm>
        </p:spPr>
        <p:txBody>
          <a:bodyPr/>
          <a:lstStyle/>
          <a:p>
            <a:pPr marL="2176250" indent="-2176250">
              <a:lnSpc>
                <a:spcPct val="100000"/>
              </a:lnSpc>
            </a:pPr>
            <a:r>
              <a:rPr lang="en-US" sz="4400" spc="-120" dirty="0"/>
              <a:t>Back to our questions…</a:t>
            </a:r>
          </a:p>
        </p:txBody>
      </p:sp>
      <p:sp>
        <p:nvSpPr>
          <p:cNvPr id="42" name="Isosceles Triangle 41"/>
          <p:cNvSpPr/>
          <p:nvPr/>
        </p:nvSpPr>
        <p:spPr bwMode="auto">
          <a:xfrm rot="10800000">
            <a:off x="801590" y="3336712"/>
            <a:ext cx="10911169" cy="361950"/>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778099" y="1736512"/>
            <a:ext cx="1414922" cy="1417638"/>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t" anchorCtr="0" compatLnSpc="1">
            <a:prstTxWarp prst="textNoShape">
              <a:avLst/>
            </a:prstTxWarp>
          </a:bodyPr>
          <a:lstStyle/>
          <a:p>
            <a:pPr algn="ctr" defTabSz="932381" fontAlgn="base">
              <a:spcBef>
                <a:spcPct val="0"/>
              </a:spcBef>
              <a:spcAft>
                <a:spcPct val="0"/>
              </a:spcAft>
            </a:pPr>
            <a:r>
              <a:rPr lang="en-US" sz="2000" b="1" dirty="0">
                <a:gradFill>
                  <a:gsLst>
                    <a:gs pos="0">
                      <a:srgbClr val="FFFFFF"/>
                    </a:gs>
                    <a:gs pos="100000">
                      <a:srgbClr val="FFFFFF"/>
                    </a:gs>
                  </a:gsLst>
                  <a:lin ang="5400000" scaled="0"/>
                </a:gradFill>
              </a:rPr>
              <a:t>Improved Capabilities</a:t>
            </a:r>
          </a:p>
        </p:txBody>
      </p:sp>
      <p:sp>
        <p:nvSpPr>
          <p:cNvPr id="19" name="Rectangle 18"/>
          <p:cNvSpPr/>
          <p:nvPr/>
        </p:nvSpPr>
        <p:spPr bwMode="auto">
          <a:xfrm>
            <a:off x="2336171" y="173651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Devices</a:t>
            </a:r>
          </a:p>
          <a:p>
            <a:pPr algn="ctr" defTabSz="932381" fontAlgn="base">
              <a:spcBef>
                <a:spcPct val="0"/>
              </a:spcBef>
              <a:spcAft>
                <a:spcPct val="0"/>
              </a:spcAft>
            </a:pPr>
            <a:r>
              <a:rPr lang="en-US" sz="2000" dirty="0" err="1">
                <a:gradFill>
                  <a:gsLst>
                    <a:gs pos="0">
                      <a:srgbClr val="FFFFFF"/>
                    </a:gs>
                    <a:gs pos="100000">
                      <a:srgbClr val="FFFFFF"/>
                    </a:gs>
                  </a:gsLst>
                  <a:lin ang="5400000" scaled="0"/>
                </a:gradFill>
              </a:rPr>
              <a:t>CoIT</a:t>
            </a:r>
            <a:endParaRPr lang="en-US" sz="2000" dirty="0">
              <a:gradFill>
                <a:gsLst>
                  <a:gs pos="0">
                    <a:srgbClr val="FFFFFF"/>
                  </a:gs>
                  <a:gs pos="100000">
                    <a:srgbClr val="FFFFFF"/>
                  </a:gs>
                </a:gsLst>
                <a:lin ang="5400000" scaled="0"/>
              </a:gradFill>
            </a:endParaRPr>
          </a:p>
          <a:p>
            <a:pPr algn="ctr" defTabSz="932381" fontAlgn="base">
              <a:spcBef>
                <a:spcPct val="0"/>
              </a:spcBef>
              <a:spcAft>
                <a:spcPct val="0"/>
              </a:spcAft>
            </a:pPr>
            <a:r>
              <a:rPr lang="en-US" sz="2000" dirty="0">
                <a:gradFill>
                  <a:gsLst>
                    <a:gs pos="0">
                      <a:srgbClr val="FFFFFF"/>
                    </a:gs>
                    <a:gs pos="100000">
                      <a:srgbClr val="FFFFFF"/>
                    </a:gs>
                  </a:gsLst>
                  <a:lin ang="5400000" scaled="0"/>
                </a:gradFill>
              </a:rPr>
              <a:t>Mobility</a:t>
            </a:r>
          </a:p>
          <a:p>
            <a:pPr algn="ctr" defTabSz="932381" fontAlgn="base">
              <a:spcBef>
                <a:spcPct val="0"/>
              </a:spcBef>
              <a:spcAft>
                <a:spcPct val="0"/>
              </a:spcAft>
            </a:pPr>
            <a:r>
              <a:rPr lang="en-US" sz="2000" dirty="0">
                <a:gradFill>
                  <a:gsLst>
                    <a:gs pos="0">
                      <a:srgbClr val="FFFFFF"/>
                    </a:gs>
                    <a:gs pos="100000">
                      <a:srgbClr val="FFFFFF"/>
                    </a:gs>
                  </a:gsLst>
                  <a:lin ang="5400000" scaled="0"/>
                </a:gradFill>
              </a:rPr>
              <a:t>Social</a:t>
            </a:r>
          </a:p>
        </p:txBody>
      </p:sp>
      <p:sp>
        <p:nvSpPr>
          <p:cNvPr id="20" name="Rectangle 19"/>
          <p:cNvSpPr/>
          <p:nvPr/>
        </p:nvSpPr>
        <p:spPr bwMode="auto">
          <a:xfrm>
            <a:off x="3901405" y="173651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Cloud</a:t>
            </a:r>
          </a:p>
        </p:txBody>
      </p:sp>
      <p:sp>
        <p:nvSpPr>
          <p:cNvPr id="21" name="Rectangle 20"/>
          <p:cNvSpPr/>
          <p:nvPr/>
        </p:nvSpPr>
        <p:spPr bwMode="auto">
          <a:xfrm>
            <a:off x="5472514" y="173651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IW Maturity/ Younger Workforce</a:t>
            </a:r>
          </a:p>
        </p:txBody>
      </p:sp>
      <p:sp>
        <p:nvSpPr>
          <p:cNvPr id="22" name="Rectangle 21"/>
          <p:cNvSpPr/>
          <p:nvPr/>
        </p:nvSpPr>
        <p:spPr bwMode="auto">
          <a:xfrm>
            <a:off x="7042088" y="173651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Lean business and IT</a:t>
            </a:r>
          </a:p>
        </p:txBody>
      </p:sp>
      <p:sp>
        <p:nvSpPr>
          <p:cNvPr id="23" name="Rectangle 22"/>
          <p:cNvSpPr/>
          <p:nvPr/>
        </p:nvSpPr>
        <p:spPr bwMode="auto">
          <a:xfrm>
            <a:off x="8604527" y="173651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Business-aligned,  self service IT</a:t>
            </a:r>
          </a:p>
        </p:txBody>
      </p:sp>
      <p:sp>
        <p:nvSpPr>
          <p:cNvPr id="24" name="Rectangle 23"/>
          <p:cNvSpPr/>
          <p:nvPr/>
        </p:nvSpPr>
        <p:spPr bwMode="auto">
          <a:xfrm>
            <a:off x="10160214" y="1736512"/>
            <a:ext cx="1414922" cy="14176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000" dirty="0">
                <a:gradFill>
                  <a:gsLst>
                    <a:gs pos="0">
                      <a:srgbClr val="FFFFFF"/>
                    </a:gs>
                    <a:gs pos="100000">
                      <a:srgbClr val="FFFFFF"/>
                    </a:gs>
                  </a:gsLst>
                  <a:lin ang="5400000" scaled="0"/>
                </a:gradFill>
              </a:rPr>
              <a:t>UX focus and evolved</a:t>
            </a:r>
          </a:p>
          <a:p>
            <a:pPr algn="ctr" defTabSz="932381" fontAlgn="base">
              <a:spcBef>
                <a:spcPct val="0"/>
              </a:spcBef>
              <a:spcAft>
                <a:spcPct val="0"/>
              </a:spcAft>
            </a:pPr>
            <a:r>
              <a:rPr lang="en-US" sz="2000" dirty="0">
                <a:gradFill>
                  <a:gsLst>
                    <a:gs pos="0">
                      <a:srgbClr val="FFFFFF"/>
                    </a:gs>
                    <a:gs pos="100000">
                      <a:srgbClr val="FFFFFF"/>
                    </a:gs>
                  </a:gsLst>
                  <a:lin ang="5400000" scaled="0"/>
                </a:gradFill>
              </a:rPr>
              <a:t>    </a:t>
            </a:r>
            <a:r>
              <a:rPr lang="en-US" sz="2000" dirty="0" err="1">
                <a:gradFill>
                  <a:gsLst>
                    <a:gs pos="0">
                      <a:srgbClr val="FFFFFF"/>
                    </a:gs>
                    <a:gs pos="100000">
                      <a:srgbClr val="FFFFFF"/>
                    </a:gs>
                  </a:gsLst>
                  <a:lin ang="5400000" scaled="0"/>
                </a:gradFill>
              </a:rPr>
              <a:t>Mngmt</a:t>
            </a:r>
            <a:endParaRPr lang="en-US" sz="2000" dirty="0">
              <a:gradFill>
                <a:gsLst>
                  <a:gs pos="0">
                    <a:srgbClr val="FFFFFF"/>
                  </a:gs>
                  <a:gs pos="100000">
                    <a:srgbClr val="FFFFFF"/>
                  </a:gs>
                </a:gsLst>
                <a:lin ang="5400000" scaled="0"/>
              </a:gradFill>
            </a:endParaRPr>
          </a:p>
        </p:txBody>
      </p:sp>
      <p:sp>
        <p:nvSpPr>
          <p:cNvPr id="25" name="TextBox 24"/>
          <p:cNvSpPr txBox="1"/>
          <p:nvPr/>
        </p:nvSpPr>
        <p:spPr>
          <a:xfrm>
            <a:off x="777081" y="2328544"/>
            <a:ext cx="1005613" cy="882380"/>
          </a:xfrm>
          <a:prstGeom prst="rect">
            <a:avLst/>
          </a:prstGeom>
          <a:noFill/>
        </p:spPr>
        <p:txBody>
          <a:bodyPr wrap="none" lIns="182862" tIns="146289" rIns="182862" bIns="146289" rtlCol="0">
            <a:spAutoFit/>
          </a:bodyPr>
          <a:lstStyle/>
          <a:p>
            <a:pPr>
              <a:lnSpc>
                <a:spcPct val="90000"/>
              </a:lnSpc>
              <a:spcAft>
                <a:spcPts val="600"/>
              </a:spcAft>
            </a:pPr>
            <a:r>
              <a:rPr lang="en-US" i="1" dirty="0" smtClean="0">
                <a:gradFill>
                  <a:gsLst>
                    <a:gs pos="2917">
                      <a:schemeClr val="tx1"/>
                    </a:gs>
                    <a:gs pos="30000">
                      <a:schemeClr val="tx1"/>
                    </a:gs>
                  </a:gsLst>
                  <a:lin ang="5400000" scaled="0"/>
                </a:gradFill>
              </a:rPr>
              <a:t>SP13!</a:t>
            </a:r>
          </a:p>
          <a:p>
            <a:pPr>
              <a:lnSpc>
                <a:spcPct val="90000"/>
              </a:lnSpc>
              <a:spcAft>
                <a:spcPts val="600"/>
              </a:spcAft>
            </a:pPr>
            <a:r>
              <a:rPr lang="en-US" i="1" dirty="0" smtClean="0">
                <a:gradFill>
                  <a:gsLst>
                    <a:gs pos="2917">
                      <a:schemeClr val="tx1"/>
                    </a:gs>
                    <a:gs pos="30000">
                      <a:schemeClr val="tx1"/>
                    </a:gs>
                  </a:gsLst>
                  <a:lin ang="5400000" scaled="0"/>
                </a:gradFill>
              </a:rPr>
              <a:t>O365!</a:t>
            </a:r>
          </a:p>
        </p:txBody>
      </p:sp>
      <p:sp>
        <p:nvSpPr>
          <p:cNvPr id="26" name="Freeform 117"/>
          <p:cNvSpPr>
            <a:spLocks noEditPoints="1"/>
          </p:cNvSpPr>
          <p:nvPr/>
        </p:nvSpPr>
        <p:spPr bwMode="black">
          <a:xfrm>
            <a:off x="1707922" y="2487079"/>
            <a:ext cx="370047" cy="424658"/>
          </a:xfrm>
          <a:custGeom>
            <a:avLst/>
            <a:gdLst>
              <a:gd name="T0" fmla="*/ 55 w 68"/>
              <a:gd name="T1" fmla="*/ 49 h 80"/>
              <a:gd name="T2" fmla="*/ 66 w 68"/>
              <a:gd name="T3" fmla="*/ 21 h 80"/>
              <a:gd name="T4" fmla="*/ 36 w 68"/>
              <a:gd name="T5" fmla="*/ 1 h 80"/>
              <a:gd name="T6" fmla="*/ 1 w 68"/>
              <a:gd name="T7" fmla="*/ 22 h 80"/>
              <a:gd name="T8" fmla="*/ 12 w 68"/>
              <a:gd name="T9" fmla="*/ 31 h 80"/>
              <a:gd name="T10" fmla="*/ 1 w 68"/>
              <a:gd name="T11" fmla="*/ 59 h 80"/>
              <a:gd name="T12" fmla="*/ 32 w 68"/>
              <a:gd name="T13" fmla="*/ 79 h 80"/>
              <a:gd name="T14" fmla="*/ 67 w 68"/>
              <a:gd name="T15" fmla="*/ 58 h 80"/>
              <a:gd name="T16" fmla="*/ 9 w 68"/>
              <a:gd name="T17" fmla="*/ 25 h 80"/>
              <a:gd name="T18" fmla="*/ 26 w 68"/>
              <a:gd name="T19" fmla="*/ 9 h 80"/>
              <a:gd name="T20" fmla="*/ 19 w 68"/>
              <a:gd name="T21" fmla="*/ 26 h 80"/>
              <a:gd name="T22" fmla="*/ 9 w 68"/>
              <a:gd name="T23" fmla="*/ 25 h 80"/>
              <a:gd name="T24" fmla="*/ 17 w 68"/>
              <a:gd name="T25" fmla="*/ 37 h 80"/>
              <a:gd name="T26" fmla="*/ 27 w 68"/>
              <a:gd name="T27" fmla="*/ 39 h 80"/>
              <a:gd name="T28" fmla="*/ 10 w 68"/>
              <a:gd name="T29" fmla="*/ 54 h 80"/>
              <a:gd name="T30" fmla="*/ 29 w 68"/>
              <a:gd name="T31" fmla="*/ 73 h 80"/>
              <a:gd name="T32" fmla="*/ 9 w 68"/>
              <a:gd name="T33" fmla="*/ 59 h 80"/>
              <a:gd name="T34" fmla="*/ 32 w 68"/>
              <a:gd name="T35" fmla="*/ 47 h 80"/>
              <a:gd name="T36" fmla="*/ 29 w 68"/>
              <a:gd name="T37" fmla="*/ 73 h 80"/>
              <a:gd name="T38" fmla="*/ 29 w 68"/>
              <a:gd name="T39" fmla="*/ 35 h 80"/>
              <a:gd name="T40" fmla="*/ 22 w 68"/>
              <a:gd name="T41" fmla="*/ 28 h 80"/>
              <a:gd name="T42" fmla="*/ 32 w 68"/>
              <a:gd name="T43" fmla="*/ 12 h 80"/>
              <a:gd name="T44" fmla="*/ 59 w 68"/>
              <a:gd name="T45" fmla="*/ 26 h 80"/>
              <a:gd name="T46" fmla="*/ 46 w 68"/>
              <a:gd name="T47" fmla="*/ 44 h 80"/>
              <a:gd name="T48" fmla="*/ 40 w 68"/>
              <a:gd name="T49" fmla="*/ 38 h 80"/>
              <a:gd name="T50" fmla="*/ 59 w 68"/>
              <a:gd name="T51" fmla="*/ 26 h 80"/>
              <a:gd name="T52" fmla="*/ 58 w 68"/>
              <a:gd name="T53" fmla="*/ 17 h 80"/>
              <a:gd name="T54" fmla="*/ 38 w 68"/>
              <a:gd name="T55" fmla="*/ 34 h 80"/>
              <a:gd name="T56" fmla="*/ 36 w 68"/>
              <a:gd name="T57" fmla="*/ 9 h 80"/>
              <a:gd name="T58" fmla="*/ 37 w 68"/>
              <a:gd name="T59" fmla="*/ 68 h 80"/>
              <a:gd name="T60" fmla="*/ 36 w 68"/>
              <a:gd name="T61" fmla="*/ 46 h 80"/>
              <a:gd name="T62" fmla="*/ 44 w 68"/>
              <a:gd name="T63" fmla="*/ 47 h 80"/>
              <a:gd name="T64" fmla="*/ 37 w 68"/>
              <a:gd name="T65" fmla="*/ 68 h 80"/>
              <a:gd name="T66" fmla="*/ 42 w 68"/>
              <a:gd name="T67" fmla="*/ 71 h 80"/>
              <a:gd name="T68" fmla="*/ 49 w 68"/>
              <a:gd name="T69" fmla="*/ 54 h 80"/>
              <a:gd name="T70" fmla="*/ 59 w 68"/>
              <a:gd name="T71"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80">
                <a:moveTo>
                  <a:pt x="66" y="55"/>
                </a:moveTo>
                <a:cubicBezTo>
                  <a:pt x="55" y="49"/>
                  <a:pt x="55" y="49"/>
                  <a:pt x="55" y="49"/>
                </a:cubicBezTo>
                <a:cubicBezTo>
                  <a:pt x="54" y="48"/>
                  <a:pt x="53" y="46"/>
                  <a:pt x="54" y="44"/>
                </a:cubicBezTo>
                <a:cubicBezTo>
                  <a:pt x="66" y="21"/>
                  <a:pt x="66" y="21"/>
                  <a:pt x="66" y="21"/>
                </a:cubicBezTo>
                <a:cubicBezTo>
                  <a:pt x="67" y="19"/>
                  <a:pt x="66" y="17"/>
                  <a:pt x="65" y="16"/>
                </a:cubicBezTo>
                <a:cubicBezTo>
                  <a:pt x="36" y="1"/>
                  <a:pt x="36" y="1"/>
                  <a:pt x="36" y="1"/>
                </a:cubicBezTo>
                <a:cubicBezTo>
                  <a:pt x="34" y="0"/>
                  <a:pt x="32" y="1"/>
                  <a:pt x="30" y="2"/>
                </a:cubicBezTo>
                <a:cubicBezTo>
                  <a:pt x="1" y="22"/>
                  <a:pt x="1" y="22"/>
                  <a:pt x="1" y="22"/>
                </a:cubicBezTo>
                <a:cubicBezTo>
                  <a:pt x="0" y="23"/>
                  <a:pt x="0" y="24"/>
                  <a:pt x="2" y="25"/>
                </a:cubicBezTo>
                <a:cubicBezTo>
                  <a:pt x="12" y="31"/>
                  <a:pt x="12" y="31"/>
                  <a:pt x="12" y="31"/>
                </a:cubicBezTo>
                <a:cubicBezTo>
                  <a:pt x="14" y="32"/>
                  <a:pt x="15" y="34"/>
                  <a:pt x="14" y="35"/>
                </a:cubicBezTo>
                <a:cubicBezTo>
                  <a:pt x="1" y="59"/>
                  <a:pt x="1" y="59"/>
                  <a:pt x="1" y="59"/>
                </a:cubicBezTo>
                <a:cubicBezTo>
                  <a:pt x="1" y="61"/>
                  <a:pt x="1" y="63"/>
                  <a:pt x="3" y="63"/>
                </a:cubicBezTo>
                <a:cubicBezTo>
                  <a:pt x="32" y="79"/>
                  <a:pt x="32" y="79"/>
                  <a:pt x="32" y="79"/>
                </a:cubicBezTo>
                <a:cubicBezTo>
                  <a:pt x="34" y="80"/>
                  <a:pt x="36" y="79"/>
                  <a:pt x="38" y="78"/>
                </a:cubicBezTo>
                <a:cubicBezTo>
                  <a:pt x="67" y="58"/>
                  <a:pt x="67" y="58"/>
                  <a:pt x="67" y="58"/>
                </a:cubicBezTo>
                <a:cubicBezTo>
                  <a:pt x="68" y="57"/>
                  <a:pt x="68" y="55"/>
                  <a:pt x="66" y="55"/>
                </a:cubicBezTo>
                <a:close/>
                <a:moveTo>
                  <a:pt x="9" y="25"/>
                </a:moveTo>
                <a:cubicBezTo>
                  <a:pt x="7" y="24"/>
                  <a:pt x="7" y="22"/>
                  <a:pt x="9" y="21"/>
                </a:cubicBezTo>
                <a:cubicBezTo>
                  <a:pt x="26" y="9"/>
                  <a:pt x="26" y="9"/>
                  <a:pt x="26" y="9"/>
                </a:cubicBezTo>
                <a:cubicBezTo>
                  <a:pt x="27" y="8"/>
                  <a:pt x="28" y="9"/>
                  <a:pt x="27" y="10"/>
                </a:cubicBezTo>
                <a:cubicBezTo>
                  <a:pt x="19" y="26"/>
                  <a:pt x="19" y="26"/>
                  <a:pt x="19" y="26"/>
                </a:cubicBezTo>
                <a:cubicBezTo>
                  <a:pt x="18" y="28"/>
                  <a:pt x="16" y="28"/>
                  <a:pt x="14" y="27"/>
                </a:cubicBezTo>
                <a:lnTo>
                  <a:pt x="9" y="25"/>
                </a:lnTo>
                <a:close/>
                <a:moveTo>
                  <a:pt x="9" y="53"/>
                </a:moveTo>
                <a:cubicBezTo>
                  <a:pt x="17" y="37"/>
                  <a:pt x="17" y="37"/>
                  <a:pt x="17" y="37"/>
                </a:cubicBezTo>
                <a:cubicBezTo>
                  <a:pt x="18" y="35"/>
                  <a:pt x="20" y="35"/>
                  <a:pt x="22" y="36"/>
                </a:cubicBezTo>
                <a:cubicBezTo>
                  <a:pt x="27" y="39"/>
                  <a:pt x="27" y="39"/>
                  <a:pt x="27" y="39"/>
                </a:cubicBezTo>
                <a:cubicBezTo>
                  <a:pt x="29" y="39"/>
                  <a:pt x="29" y="41"/>
                  <a:pt x="27" y="42"/>
                </a:cubicBezTo>
                <a:cubicBezTo>
                  <a:pt x="10" y="54"/>
                  <a:pt x="10" y="54"/>
                  <a:pt x="10" y="54"/>
                </a:cubicBezTo>
                <a:cubicBezTo>
                  <a:pt x="8" y="55"/>
                  <a:pt x="8" y="55"/>
                  <a:pt x="9" y="53"/>
                </a:cubicBezTo>
                <a:close/>
                <a:moveTo>
                  <a:pt x="29" y="73"/>
                </a:moveTo>
                <a:cubicBezTo>
                  <a:pt x="10" y="63"/>
                  <a:pt x="10" y="63"/>
                  <a:pt x="10" y="63"/>
                </a:cubicBezTo>
                <a:cubicBezTo>
                  <a:pt x="8" y="62"/>
                  <a:pt x="8" y="60"/>
                  <a:pt x="9" y="59"/>
                </a:cubicBezTo>
                <a:cubicBezTo>
                  <a:pt x="29" y="46"/>
                  <a:pt x="29" y="46"/>
                  <a:pt x="29" y="46"/>
                </a:cubicBezTo>
                <a:cubicBezTo>
                  <a:pt x="31" y="45"/>
                  <a:pt x="32" y="45"/>
                  <a:pt x="32" y="47"/>
                </a:cubicBezTo>
                <a:cubicBezTo>
                  <a:pt x="32" y="71"/>
                  <a:pt x="32" y="71"/>
                  <a:pt x="32" y="71"/>
                </a:cubicBezTo>
                <a:cubicBezTo>
                  <a:pt x="32" y="73"/>
                  <a:pt x="30" y="74"/>
                  <a:pt x="29" y="73"/>
                </a:cubicBezTo>
                <a:close/>
                <a:moveTo>
                  <a:pt x="32" y="33"/>
                </a:moveTo>
                <a:cubicBezTo>
                  <a:pt x="32" y="35"/>
                  <a:pt x="31" y="36"/>
                  <a:pt x="29" y="35"/>
                </a:cubicBezTo>
                <a:cubicBezTo>
                  <a:pt x="23" y="32"/>
                  <a:pt x="23" y="32"/>
                  <a:pt x="23" y="32"/>
                </a:cubicBezTo>
                <a:cubicBezTo>
                  <a:pt x="22" y="31"/>
                  <a:pt x="21" y="29"/>
                  <a:pt x="22" y="28"/>
                </a:cubicBezTo>
                <a:cubicBezTo>
                  <a:pt x="30" y="12"/>
                  <a:pt x="30" y="12"/>
                  <a:pt x="30" y="12"/>
                </a:cubicBezTo>
                <a:cubicBezTo>
                  <a:pt x="31" y="10"/>
                  <a:pt x="32" y="10"/>
                  <a:pt x="32" y="12"/>
                </a:cubicBezTo>
                <a:lnTo>
                  <a:pt x="32" y="33"/>
                </a:lnTo>
                <a:close/>
                <a:moveTo>
                  <a:pt x="59" y="26"/>
                </a:moveTo>
                <a:cubicBezTo>
                  <a:pt x="50" y="43"/>
                  <a:pt x="50" y="43"/>
                  <a:pt x="50" y="43"/>
                </a:cubicBezTo>
                <a:cubicBezTo>
                  <a:pt x="50" y="44"/>
                  <a:pt x="48" y="45"/>
                  <a:pt x="46" y="44"/>
                </a:cubicBezTo>
                <a:cubicBezTo>
                  <a:pt x="40" y="41"/>
                  <a:pt x="40" y="41"/>
                  <a:pt x="40" y="41"/>
                </a:cubicBezTo>
                <a:cubicBezTo>
                  <a:pt x="39" y="40"/>
                  <a:pt x="39" y="39"/>
                  <a:pt x="40" y="38"/>
                </a:cubicBezTo>
                <a:cubicBezTo>
                  <a:pt x="58" y="25"/>
                  <a:pt x="58" y="25"/>
                  <a:pt x="58" y="25"/>
                </a:cubicBezTo>
                <a:cubicBezTo>
                  <a:pt x="59" y="24"/>
                  <a:pt x="60" y="25"/>
                  <a:pt x="59" y="26"/>
                </a:cubicBezTo>
                <a:close/>
                <a:moveTo>
                  <a:pt x="39" y="7"/>
                </a:moveTo>
                <a:cubicBezTo>
                  <a:pt x="58" y="17"/>
                  <a:pt x="58" y="17"/>
                  <a:pt x="58" y="17"/>
                </a:cubicBezTo>
                <a:cubicBezTo>
                  <a:pt x="59" y="18"/>
                  <a:pt x="59" y="20"/>
                  <a:pt x="58" y="21"/>
                </a:cubicBezTo>
                <a:cubicBezTo>
                  <a:pt x="38" y="34"/>
                  <a:pt x="38" y="34"/>
                  <a:pt x="38" y="34"/>
                </a:cubicBezTo>
                <a:cubicBezTo>
                  <a:pt x="37" y="35"/>
                  <a:pt x="36" y="35"/>
                  <a:pt x="36" y="33"/>
                </a:cubicBezTo>
                <a:cubicBezTo>
                  <a:pt x="36" y="9"/>
                  <a:pt x="36" y="9"/>
                  <a:pt x="36" y="9"/>
                </a:cubicBezTo>
                <a:cubicBezTo>
                  <a:pt x="36" y="7"/>
                  <a:pt x="37" y="6"/>
                  <a:pt x="39" y="7"/>
                </a:cubicBezTo>
                <a:close/>
                <a:moveTo>
                  <a:pt x="37" y="68"/>
                </a:moveTo>
                <a:cubicBezTo>
                  <a:pt x="36" y="70"/>
                  <a:pt x="36" y="70"/>
                  <a:pt x="36" y="68"/>
                </a:cubicBezTo>
                <a:cubicBezTo>
                  <a:pt x="36" y="46"/>
                  <a:pt x="36" y="46"/>
                  <a:pt x="36" y="46"/>
                </a:cubicBezTo>
                <a:cubicBezTo>
                  <a:pt x="36" y="44"/>
                  <a:pt x="37" y="44"/>
                  <a:pt x="39" y="44"/>
                </a:cubicBezTo>
                <a:cubicBezTo>
                  <a:pt x="44" y="47"/>
                  <a:pt x="44" y="47"/>
                  <a:pt x="44" y="47"/>
                </a:cubicBezTo>
                <a:cubicBezTo>
                  <a:pt x="46" y="48"/>
                  <a:pt x="46" y="50"/>
                  <a:pt x="46" y="52"/>
                </a:cubicBezTo>
                <a:lnTo>
                  <a:pt x="37" y="68"/>
                </a:lnTo>
                <a:close/>
                <a:moveTo>
                  <a:pt x="59" y="58"/>
                </a:moveTo>
                <a:cubicBezTo>
                  <a:pt x="42" y="71"/>
                  <a:pt x="42" y="71"/>
                  <a:pt x="42" y="71"/>
                </a:cubicBezTo>
                <a:cubicBezTo>
                  <a:pt x="40" y="72"/>
                  <a:pt x="40" y="71"/>
                  <a:pt x="40" y="70"/>
                </a:cubicBezTo>
                <a:cubicBezTo>
                  <a:pt x="49" y="54"/>
                  <a:pt x="49" y="54"/>
                  <a:pt x="49" y="54"/>
                </a:cubicBezTo>
                <a:cubicBezTo>
                  <a:pt x="50" y="52"/>
                  <a:pt x="52" y="51"/>
                  <a:pt x="53" y="52"/>
                </a:cubicBezTo>
                <a:cubicBezTo>
                  <a:pt x="59" y="55"/>
                  <a:pt x="59" y="55"/>
                  <a:pt x="59" y="55"/>
                </a:cubicBezTo>
                <a:cubicBezTo>
                  <a:pt x="61" y="56"/>
                  <a:pt x="61" y="57"/>
                  <a:pt x="59" y="58"/>
                </a:cubicBez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
        <p:nvSpPr>
          <p:cNvPr id="4" name="Isosceles Triangle 3"/>
          <p:cNvSpPr/>
          <p:nvPr/>
        </p:nvSpPr>
        <p:spPr bwMode="auto">
          <a:xfrm>
            <a:off x="10210642" y="2590984"/>
            <a:ext cx="280837" cy="288529"/>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03237" y="404569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dirty="0">
                <a:gradFill>
                  <a:gsLst>
                    <a:gs pos="0">
                      <a:srgbClr val="FFFFFF"/>
                    </a:gs>
                    <a:gs pos="100000">
                      <a:srgbClr val="FFFFFF"/>
                    </a:gs>
                  </a:gsLst>
                  <a:lin ang="5400000" scaled="0"/>
                </a:gradFill>
              </a:rPr>
              <a:t>The convergence of factors changes the approach</a:t>
            </a:r>
          </a:p>
        </p:txBody>
      </p:sp>
      <p:sp>
        <p:nvSpPr>
          <p:cNvPr id="30" name="TextBox 29"/>
          <p:cNvSpPr txBox="1"/>
          <p:nvPr/>
        </p:nvSpPr>
        <p:spPr>
          <a:xfrm>
            <a:off x="2255838" y="5826299"/>
            <a:ext cx="1034579"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32" name="Rectangle 31"/>
          <p:cNvSpPr/>
          <p:nvPr/>
        </p:nvSpPr>
        <p:spPr bwMode="auto">
          <a:xfrm>
            <a:off x="6310166" y="404569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dirty="0">
                <a:gradFill>
                  <a:gsLst>
                    <a:gs pos="0">
                      <a:srgbClr val="FFFFFF"/>
                    </a:gs>
                    <a:gs pos="100000">
                      <a:srgbClr val="FFFFFF"/>
                    </a:gs>
                  </a:gsLst>
                  <a:lin ang="5400000" scaled="0"/>
                </a:gradFill>
              </a:rPr>
              <a:t>     management –emphasis may shift further towards the front-end of the lifecycle</a:t>
            </a:r>
          </a:p>
        </p:txBody>
      </p:sp>
      <p:sp>
        <p:nvSpPr>
          <p:cNvPr id="34" name="Rectangle 33"/>
          <p:cNvSpPr/>
          <p:nvPr/>
        </p:nvSpPr>
        <p:spPr bwMode="auto">
          <a:xfrm>
            <a:off x="9190037" y="404569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spc="-80" dirty="0">
                <a:gradFill>
                  <a:gsLst>
                    <a:gs pos="0">
                      <a:srgbClr val="FFFFFF"/>
                    </a:gs>
                    <a:gs pos="100000">
                      <a:srgbClr val="FFFFFF"/>
                    </a:gs>
                  </a:gsLst>
                  <a:lin ang="5400000" scaled="0"/>
                </a:gradFill>
              </a:rPr>
              <a:t>How do you really determine “measurable business change”</a:t>
            </a:r>
          </a:p>
        </p:txBody>
      </p:sp>
      <p:sp>
        <p:nvSpPr>
          <p:cNvPr id="36" name="Isosceles Triangle 35"/>
          <p:cNvSpPr/>
          <p:nvPr/>
        </p:nvSpPr>
        <p:spPr bwMode="auto">
          <a:xfrm>
            <a:off x="6446837" y="4098712"/>
            <a:ext cx="466371" cy="457200"/>
          </a:xfrm>
          <a:prstGeom prs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387605" y="4045690"/>
            <a:ext cx="27432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62" tIns="91431" rIns="91431" bIns="46633" numCol="1" rtlCol="0" anchor="t" anchorCtr="0" compatLnSpc="1">
            <a:prstTxWarp prst="textNoShape">
              <a:avLst/>
            </a:prstTxWarp>
          </a:bodyPr>
          <a:lstStyle/>
          <a:p>
            <a:pPr defTabSz="932381" fontAlgn="base">
              <a:spcBef>
                <a:spcPct val="0"/>
              </a:spcBef>
              <a:spcAft>
                <a:spcPct val="0"/>
              </a:spcAft>
            </a:pPr>
            <a:r>
              <a:rPr lang="en-US" sz="2400" dirty="0">
                <a:gradFill>
                  <a:gsLst>
                    <a:gs pos="0">
                      <a:srgbClr val="FFFFFF"/>
                    </a:gs>
                    <a:gs pos="100000">
                      <a:srgbClr val="FFFFFF"/>
                    </a:gs>
                  </a:gsLst>
                  <a:lin ang="5400000" scaled="0"/>
                </a:gradFill>
              </a:rPr>
              <a:t>- Does Adoption get harder or easier? </a:t>
            </a:r>
          </a:p>
          <a:p>
            <a:pPr defTabSz="932381" fontAlgn="base">
              <a:spcBef>
                <a:spcPct val="0"/>
              </a:spcBef>
              <a:spcAft>
                <a:spcPct val="0"/>
              </a:spcAft>
            </a:pPr>
            <a:r>
              <a:rPr lang="en-US" sz="2400" dirty="0">
                <a:gradFill>
                  <a:gsLst>
                    <a:gs pos="0">
                      <a:srgbClr val="FFFFFF"/>
                    </a:gs>
                    <a:gs pos="100000">
                      <a:srgbClr val="FFFFFF"/>
                    </a:gs>
                  </a:gsLst>
                  <a:lin ang="5400000" scaled="0"/>
                </a:gradFill>
              </a:rPr>
              <a:t>-How to mitigate risk of the former?</a:t>
            </a:r>
          </a:p>
        </p:txBody>
      </p:sp>
      <p:sp>
        <p:nvSpPr>
          <p:cNvPr id="38" name="TextBox 37"/>
          <p:cNvSpPr txBox="1"/>
          <p:nvPr/>
        </p:nvSpPr>
        <p:spPr>
          <a:xfrm>
            <a:off x="4641730" y="4716462"/>
            <a:ext cx="1424108" cy="738664"/>
          </a:xfrm>
          <a:prstGeom prst="rect">
            <a:avLst/>
          </a:prstGeom>
          <a:noFill/>
        </p:spPr>
        <p:txBody>
          <a:bodyPr wrap="none" lIns="182862" tIns="146289" rIns="182862" bIns="146289" rtlCol="0">
            <a:spAutoFit/>
          </a:bodyPr>
          <a:lstStyle/>
          <a:p>
            <a:pPr>
              <a:lnSpc>
                <a:spcPct val="90000"/>
              </a:lnSpc>
              <a:spcAft>
                <a:spcPts val="600"/>
              </a:spcAft>
            </a:pPr>
            <a:r>
              <a:rPr lang="en-US" sz="3200" dirty="0">
                <a:solidFill>
                  <a:schemeClr val="tx2">
                    <a:lumMod val="60000"/>
                    <a:lumOff val="40000"/>
                  </a:schemeClr>
                </a:solidFill>
              </a:rPr>
              <a:t>easier</a:t>
            </a:r>
          </a:p>
        </p:txBody>
      </p:sp>
      <p:sp>
        <p:nvSpPr>
          <p:cNvPr id="3" name="TextBox 2"/>
          <p:cNvSpPr txBox="1"/>
          <p:nvPr/>
        </p:nvSpPr>
        <p:spPr>
          <a:xfrm>
            <a:off x="1112837" y="881063"/>
            <a:ext cx="948016"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28" name="TextBox 27"/>
          <p:cNvSpPr txBox="1"/>
          <p:nvPr/>
        </p:nvSpPr>
        <p:spPr>
          <a:xfrm>
            <a:off x="4091576" y="878000"/>
            <a:ext cx="948016"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31" name="TextBox 30"/>
          <p:cNvSpPr txBox="1"/>
          <p:nvPr/>
        </p:nvSpPr>
        <p:spPr>
          <a:xfrm>
            <a:off x="5717058" y="885825"/>
            <a:ext cx="948016"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40" name="TextBox 39"/>
          <p:cNvSpPr txBox="1"/>
          <p:nvPr/>
        </p:nvSpPr>
        <p:spPr>
          <a:xfrm>
            <a:off x="2488231" y="878000"/>
            <a:ext cx="948016"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41" name="TextBox 40"/>
          <p:cNvSpPr txBox="1"/>
          <p:nvPr/>
        </p:nvSpPr>
        <p:spPr>
          <a:xfrm>
            <a:off x="8847137" y="882649"/>
            <a:ext cx="948016"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43" name="TextBox 42"/>
          <p:cNvSpPr txBox="1"/>
          <p:nvPr/>
        </p:nvSpPr>
        <p:spPr>
          <a:xfrm>
            <a:off x="10362921" y="890473"/>
            <a:ext cx="948016"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44" name="TextBox 43"/>
          <p:cNvSpPr txBox="1"/>
          <p:nvPr/>
        </p:nvSpPr>
        <p:spPr>
          <a:xfrm>
            <a:off x="7401990" y="1013000"/>
            <a:ext cx="645048" cy="960263"/>
          </a:xfrm>
          <a:prstGeom prst="rect">
            <a:avLst/>
          </a:prstGeom>
          <a:noFill/>
        </p:spPr>
        <p:txBody>
          <a:bodyPr wrap="none" lIns="182862" tIns="146289" rIns="182862" bIns="146289" rtlCol="0">
            <a:spAutoFit/>
          </a:bodyPr>
          <a:lstStyle/>
          <a:p>
            <a:pPr>
              <a:lnSpc>
                <a:spcPct val="90000"/>
              </a:lnSpc>
              <a:spcAft>
                <a:spcPts val="600"/>
              </a:spcAft>
            </a:pPr>
            <a:r>
              <a:rPr lang="en-US" sz="4800" dirty="0">
                <a:solidFill>
                  <a:schemeClr val="tx2">
                    <a:lumMod val="60000"/>
                    <a:lumOff val="40000"/>
                  </a:schemeClr>
                </a:solidFill>
                <a:sym typeface="Wingdings"/>
              </a:rPr>
              <a:t>?</a:t>
            </a:r>
            <a:endParaRPr lang="en-US" sz="4800" dirty="0">
              <a:solidFill>
                <a:schemeClr val="tx2">
                  <a:lumMod val="60000"/>
                  <a:lumOff val="40000"/>
                </a:schemeClr>
              </a:solidFill>
            </a:endParaRPr>
          </a:p>
        </p:txBody>
      </p:sp>
      <p:sp>
        <p:nvSpPr>
          <p:cNvPr id="45" name="TextBox 44"/>
          <p:cNvSpPr txBox="1"/>
          <p:nvPr/>
        </p:nvSpPr>
        <p:spPr>
          <a:xfrm>
            <a:off x="3293610" y="5808662"/>
            <a:ext cx="2873828" cy="1071062"/>
          </a:xfrm>
          <a:prstGeom prst="rect">
            <a:avLst/>
          </a:prstGeom>
          <a:noFill/>
        </p:spPr>
        <p:txBody>
          <a:bodyPr wrap="square" lIns="182862" tIns="146289" rIns="182862" bIns="146289" rtlCol="0">
            <a:spAutoFit/>
          </a:bodyPr>
          <a:lstStyle/>
          <a:p>
            <a:pPr algn="r">
              <a:lnSpc>
                <a:spcPct val="90000"/>
              </a:lnSpc>
              <a:spcAft>
                <a:spcPts val="600"/>
              </a:spcAft>
            </a:pPr>
            <a:r>
              <a:rPr lang="en-US" sz="2800" dirty="0">
                <a:solidFill>
                  <a:schemeClr val="tx2">
                    <a:lumMod val="60000"/>
                    <a:lumOff val="40000"/>
                  </a:schemeClr>
                </a:solidFill>
              </a:rPr>
              <a:t>personas, scenarios &amp; CM</a:t>
            </a:r>
          </a:p>
        </p:txBody>
      </p:sp>
      <p:sp>
        <p:nvSpPr>
          <p:cNvPr id="46" name="TextBox 45"/>
          <p:cNvSpPr txBox="1"/>
          <p:nvPr/>
        </p:nvSpPr>
        <p:spPr>
          <a:xfrm>
            <a:off x="8148638" y="5757862"/>
            <a:ext cx="1034579" cy="1209562"/>
          </a:xfrm>
          <a:prstGeom prst="rect">
            <a:avLst/>
          </a:prstGeom>
          <a:noFill/>
        </p:spPr>
        <p:txBody>
          <a:bodyPr wrap="none" lIns="182862" tIns="146289" rIns="182862" bIns="146289" rtlCol="0">
            <a:spAutoFit/>
          </a:bodyPr>
          <a:lstStyle/>
          <a:p>
            <a:pPr>
              <a:lnSpc>
                <a:spcPct val="90000"/>
              </a:lnSpc>
              <a:spcAft>
                <a:spcPts val="600"/>
              </a:spcAft>
            </a:pPr>
            <a:r>
              <a:rPr lang="en-US" sz="6600" dirty="0">
                <a:solidFill>
                  <a:schemeClr val="tx2">
                    <a:lumMod val="60000"/>
                    <a:lumOff val="40000"/>
                  </a:schemeClr>
                </a:solidFill>
                <a:sym typeface="Wingdings"/>
              </a:rPr>
              <a:t></a:t>
            </a:r>
            <a:endParaRPr lang="en-US" sz="6600" dirty="0">
              <a:solidFill>
                <a:schemeClr val="tx2">
                  <a:lumMod val="60000"/>
                  <a:lumOff val="40000"/>
                </a:schemeClr>
              </a:solidFill>
            </a:endParaRPr>
          </a:p>
        </p:txBody>
      </p:sp>
      <p:sp>
        <p:nvSpPr>
          <p:cNvPr id="47" name="TextBox 46"/>
          <p:cNvSpPr txBox="1"/>
          <p:nvPr/>
        </p:nvSpPr>
        <p:spPr>
          <a:xfrm>
            <a:off x="9113837" y="5554662"/>
            <a:ext cx="2873828" cy="1312428"/>
          </a:xfrm>
          <a:prstGeom prst="rect">
            <a:avLst/>
          </a:prstGeom>
          <a:noFill/>
        </p:spPr>
        <p:txBody>
          <a:bodyPr wrap="square" lIns="182862" tIns="146289" rIns="182862" bIns="146289" rtlCol="0">
            <a:spAutoFit/>
          </a:bodyPr>
          <a:lstStyle/>
          <a:p>
            <a:pPr algn="r">
              <a:lnSpc>
                <a:spcPct val="90000"/>
              </a:lnSpc>
              <a:spcAft>
                <a:spcPts val="600"/>
              </a:spcAft>
            </a:pPr>
            <a:r>
              <a:rPr lang="en-US" sz="2400" dirty="0">
                <a:solidFill>
                  <a:schemeClr val="tx2">
                    <a:lumMod val="60000"/>
                    <a:lumOff val="40000"/>
                  </a:schemeClr>
                </a:solidFill>
              </a:rPr>
              <a:t>Impact on user scenarios at business unit level</a:t>
            </a:r>
          </a:p>
        </p:txBody>
      </p:sp>
    </p:spTree>
    <p:extLst>
      <p:ext uri="{BB962C8B-B14F-4D97-AF65-F5344CB8AC3E}">
        <p14:creationId xmlns:p14="http://schemas.microsoft.com/office/powerpoint/2010/main" val="16970126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2" grpId="0" animBg="1"/>
      <p:bldP spid="34" grpId="0" animBg="1"/>
      <p:bldP spid="36" grpId="0" animBg="1"/>
      <p:bldP spid="37" grpId="0" animBg="1"/>
      <p:bldP spid="38" grpId="0"/>
      <p:bldP spid="45" grpId="0"/>
      <p:bldP spid="46" grpId="0"/>
      <p:bldP spid="4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439863"/>
            <a:ext cx="11887200" cy="1831975"/>
          </a:xfrm>
        </p:spPr>
        <p:txBody>
          <a:bodyPr/>
          <a:lstStyle/>
          <a:p>
            <a:r>
              <a:rPr lang="en-US" dirty="0" smtClean="0"/>
              <a:t>The Year Ahead</a:t>
            </a:r>
            <a:endParaRPr lang="en-US"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7837" y="2811463"/>
            <a:ext cx="5217891" cy="3898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8275638" y="2887662"/>
            <a:ext cx="2133600" cy="1371600"/>
          </a:xfrm>
          <a:prstGeom prst="ellipse">
            <a:avLst/>
          </a:prstGeom>
          <a:noFill/>
          <a:ln w="7620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8732838" y="4446981"/>
            <a:ext cx="2176683" cy="549642"/>
          </a:xfrm>
          <a:prstGeom prst="rect">
            <a:avLst/>
          </a:prstGeom>
          <a:noFill/>
        </p:spPr>
        <p:txBody>
          <a:bodyPr wrap="none" lIns="182862" tIns="146289" rIns="182862" bIns="146289" rtlCol="0">
            <a:spAutoFit/>
          </a:bodyPr>
          <a:lstStyle/>
          <a:p>
            <a:pPr>
              <a:lnSpc>
                <a:spcPct val="90000"/>
              </a:lnSpc>
              <a:spcAft>
                <a:spcPts val="600"/>
              </a:spcAft>
            </a:pPr>
            <a:r>
              <a:rPr lang="en-US" i="1" dirty="0" err="1" smtClean="0">
                <a:latin typeface="Algerian" pitchFamily="82" charset="0"/>
              </a:rPr>
              <a:t>customershire</a:t>
            </a:r>
            <a:endParaRPr lang="en-US" i="1" dirty="0" smtClean="0">
              <a:latin typeface="Algerian" pitchFamily="82" charset="0"/>
            </a:endParaRPr>
          </a:p>
        </p:txBody>
      </p:sp>
    </p:spTree>
    <p:extLst>
      <p:ext uri="{BB962C8B-B14F-4D97-AF65-F5344CB8AC3E}">
        <p14:creationId xmlns:p14="http://schemas.microsoft.com/office/powerpoint/2010/main" val="365744380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731839" y="1516062"/>
            <a:ext cx="3733799" cy="4616648"/>
          </a:xfrm>
        </p:spPr>
        <p:txBody>
          <a:bodyPr/>
          <a:lstStyle/>
          <a:p>
            <a:r>
              <a:rPr lang="en-US" dirty="0" smtClean="0"/>
              <a:t>Develop and understand your IW Capability Architecture and Sustainability Model</a:t>
            </a:r>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8038" y="1135062"/>
            <a:ext cx="7395349" cy="542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503973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25437" y="4763"/>
            <a:ext cx="11353800" cy="1292662"/>
          </a:xfrm>
        </p:spPr>
        <p:txBody>
          <a:bodyPr/>
          <a:lstStyle/>
          <a:p>
            <a:r>
              <a:rPr lang="en-US" dirty="0" smtClean="0"/>
              <a:t>Develop strategies for key IW C3SC* capability “domains” aligned with IT/EA/business</a:t>
            </a:r>
            <a:endParaRPr lang="en-US"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2" y="1283160"/>
            <a:ext cx="12466638" cy="571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562923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25437" y="4763"/>
            <a:ext cx="11353800" cy="1292662"/>
          </a:xfrm>
        </p:spPr>
        <p:txBody>
          <a:bodyPr/>
          <a:lstStyle/>
          <a:p>
            <a:r>
              <a:rPr lang="en-US" dirty="0"/>
              <a:t>Develop </a:t>
            </a:r>
            <a:r>
              <a:rPr lang="en-US" dirty="0" smtClean="0"/>
              <a:t>or update your SharePoint strategy to re-align </a:t>
            </a:r>
            <a:r>
              <a:rPr lang="en-US" dirty="0"/>
              <a:t>with IT/EA/business</a:t>
            </a: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2" y="1198561"/>
            <a:ext cx="12466638" cy="578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110905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325437" y="144462"/>
            <a:ext cx="11353800" cy="1314665"/>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Develop a better understanding of your people and the work they do</a:t>
            </a:r>
            <a:endParaRPr lang="en-US"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7" y="1897062"/>
            <a:ext cx="2811006"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2638" y="1897062"/>
            <a:ext cx="2780089"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1738" y="1897062"/>
            <a:ext cx="2865317"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99334" y="1897062"/>
            <a:ext cx="2903779"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912349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722438" y="1058862"/>
            <a:ext cx="8839199" cy="5815438"/>
          </a:xfrm>
        </p:spPr>
        <p:txBody>
          <a:bodyPr/>
          <a:lstStyle/>
          <a:p>
            <a:pPr>
              <a:spcAft>
                <a:spcPts val="1200"/>
              </a:spcAft>
            </a:pPr>
            <a:r>
              <a:rPr lang="en-US" dirty="0" smtClean="0"/>
              <a:t>Strategic approach to SharePoint adoption and value realization</a:t>
            </a:r>
          </a:p>
          <a:p>
            <a:pPr>
              <a:spcAft>
                <a:spcPts val="1200"/>
              </a:spcAft>
            </a:pPr>
            <a:endParaRPr lang="en-US" dirty="0" smtClean="0"/>
          </a:p>
          <a:p>
            <a:pPr>
              <a:spcAft>
                <a:spcPts val="1200"/>
              </a:spcAft>
            </a:pPr>
            <a:endParaRPr lang="en-US" sz="900" dirty="0"/>
          </a:p>
          <a:p>
            <a:pPr>
              <a:spcAft>
                <a:spcPts val="1200"/>
              </a:spcAft>
            </a:pPr>
            <a:r>
              <a:rPr lang="en-US" dirty="0" smtClean="0"/>
              <a:t>Product evolution meets context evolution – what changes?</a:t>
            </a:r>
          </a:p>
          <a:p>
            <a:pPr>
              <a:spcAft>
                <a:spcPts val="1200"/>
              </a:spcAft>
            </a:pPr>
            <a:endParaRPr lang="en-US" sz="6000" dirty="0"/>
          </a:p>
          <a:p>
            <a:pPr>
              <a:spcAft>
                <a:spcPts val="1200"/>
              </a:spcAft>
            </a:pPr>
            <a:r>
              <a:rPr lang="en-US" dirty="0" smtClean="0"/>
              <a:t>Considerations for the year ahead</a:t>
            </a:r>
          </a:p>
        </p:txBody>
      </p:sp>
      <p:sp>
        <p:nvSpPr>
          <p:cNvPr id="4" name="Title 3"/>
          <p:cNvSpPr>
            <a:spLocks noGrp="1"/>
          </p:cNvSpPr>
          <p:nvPr>
            <p:ph type="title"/>
          </p:nvPr>
        </p:nvSpPr>
        <p:spPr>
          <a:xfrm>
            <a:off x="274639" y="217488"/>
            <a:ext cx="9220198" cy="917575"/>
          </a:xfrm>
        </p:spPr>
        <p:txBody>
          <a:bodyPr/>
          <a:lstStyle/>
          <a:p>
            <a:r>
              <a:rPr lang="en-US" dirty="0" smtClean="0"/>
              <a:t>Objectives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6237" y="1135062"/>
            <a:ext cx="990600" cy="1075341"/>
          </a:xfrm>
          <a:prstGeom prst="rect">
            <a:avLst/>
          </a:prstGeom>
        </p:spPr>
      </p:pic>
      <p:pic>
        <p:nvPicPr>
          <p:cNvPr id="6" name="Picture 5" descr="\\MAGNUM\Projects\Microsoft\Cloud Power FY12\Design\ICONS_PNG\Increase.png"/>
          <p:cNvPicPr>
            <a:picLocks noChangeAspect="1" noChangeArrowheads="1"/>
          </p:cNvPicPr>
          <p:nvPr/>
        </p:nvPicPr>
        <p:blipFill>
          <a:blip r:embed="rId4" cstate="print">
            <a:lum bright="100000"/>
          </a:blip>
          <a:srcRect/>
          <a:stretch>
            <a:fillRect/>
          </a:stretch>
        </p:blipFill>
        <p:spPr bwMode="auto">
          <a:xfrm>
            <a:off x="1874837" y="2221892"/>
            <a:ext cx="1409700" cy="1409700"/>
          </a:xfrm>
          <a:prstGeom prst="rect">
            <a:avLst/>
          </a:prstGeom>
          <a:noFill/>
        </p:spPr>
      </p:pic>
      <p:pic>
        <p:nvPicPr>
          <p:cNvPr id="8" name="Picture 6" descr="\\MAGNUM\Projects\Microsoft\Cloud Power FY12\Design\ICONS_PNG\Flexible_Workspace.png"/>
          <p:cNvPicPr>
            <a:picLocks noChangeAspect="1" noChangeArrowheads="1"/>
          </p:cNvPicPr>
          <p:nvPr/>
        </p:nvPicPr>
        <p:blipFill>
          <a:blip r:embed="rId5" cstate="print">
            <a:lum bright="100000"/>
          </a:blip>
          <a:srcRect/>
          <a:stretch>
            <a:fillRect/>
          </a:stretch>
        </p:blipFill>
        <p:spPr bwMode="auto">
          <a:xfrm>
            <a:off x="1923498" y="4792662"/>
            <a:ext cx="1312378" cy="1312378"/>
          </a:xfrm>
          <a:prstGeom prst="rect">
            <a:avLst/>
          </a:prstGeom>
          <a:noFill/>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01269" y="5975350"/>
            <a:ext cx="803168" cy="722312"/>
          </a:xfrm>
          <a:prstGeom prst="rect">
            <a:avLst/>
          </a:prstGeom>
        </p:spPr>
      </p:pic>
      <p:sp>
        <p:nvSpPr>
          <p:cNvPr id="10" name="Text Placeholder 2"/>
          <p:cNvSpPr txBox="1">
            <a:spLocks/>
          </p:cNvSpPr>
          <p:nvPr/>
        </p:nvSpPr>
        <p:spPr>
          <a:xfrm>
            <a:off x="3322638" y="2551608"/>
            <a:ext cx="8839199" cy="3701902"/>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pPr>
            <a:r>
              <a:rPr lang="en-US" dirty="0" smtClean="0"/>
              <a:t>“Business whitespace” fundamentals</a:t>
            </a:r>
          </a:p>
          <a:p>
            <a:pPr>
              <a:spcAft>
                <a:spcPts val="1200"/>
              </a:spcAft>
            </a:pPr>
            <a:endParaRPr lang="en-US" dirty="0" smtClean="0"/>
          </a:p>
          <a:p>
            <a:pPr>
              <a:spcAft>
                <a:spcPts val="1200"/>
              </a:spcAft>
            </a:pPr>
            <a:endParaRPr lang="en-US" sz="3200" dirty="0"/>
          </a:p>
          <a:p>
            <a:pPr>
              <a:spcAft>
                <a:spcPts val="1200"/>
              </a:spcAft>
            </a:pPr>
            <a:r>
              <a:rPr lang="en-US" dirty="0" smtClean="0"/>
              <a:t>What customers are saying and doing differently</a:t>
            </a:r>
          </a:p>
        </p:txBody>
      </p:sp>
      <p:pic>
        <p:nvPicPr>
          <p:cNvPr id="3482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66237" y="3656312"/>
            <a:ext cx="952212" cy="907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402011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325437" y="144462"/>
            <a:ext cx="11353800" cy="1314665"/>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Develop a service architecture and SP Service Offerings mapping to end user needs</a:t>
            </a:r>
            <a:endParaRPr lang="en-US" dirty="0"/>
          </a:p>
        </p:txBody>
      </p:sp>
      <p:pic>
        <p:nvPicPr>
          <p:cNvPr id="7" name="Picture 6"/>
          <p:cNvPicPr/>
          <p:nvPr/>
        </p:nvPicPr>
        <p:blipFill>
          <a:blip r:embed="rId2"/>
          <a:stretch>
            <a:fillRect/>
          </a:stretch>
        </p:blipFill>
        <p:spPr>
          <a:xfrm>
            <a:off x="2103437" y="1437124"/>
            <a:ext cx="8458200" cy="5336738"/>
          </a:xfrm>
          <a:prstGeom prst="rect">
            <a:avLst/>
          </a:prstGeom>
        </p:spPr>
      </p:pic>
    </p:spTree>
    <p:extLst>
      <p:ext uri="{BB962C8B-B14F-4D97-AF65-F5344CB8AC3E}">
        <p14:creationId xmlns:p14="http://schemas.microsoft.com/office/powerpoint/2010/main" val="232016634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325437" y="144462"/>
            <a:ext cx="11353800" cy="749638"/>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Invest in value modeling and measurement</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5152" y="982663"/>
            <a:ext cx="6630246"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157345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325437" y="144462"/>
            <a:ext cx="11353800" cy="1314665"/>
          </a:xfrm>
          <a:prstGeom prst="rect">
            <a:avLst/>
          </a:prstGeom>
        </p:spPr>
        <p:txBody>
          <a:bodyPr vert="horz" wrap="square" lIns="146289" tIns="91431" rIns="146289" bIns="91431"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Develop a change management strategy, a near-term/long-term plan and start executing </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2027237" y="1516063"/>
            <a:ext cx="8229600" cy="5108139"/>
          </a:xfrm>
          <a:prstGeom prst="rect">
            <a:avLst/>
          </a:prstGeom>
          <a:noFill/>
          <a:ln w="9525">
            <a:solidFill>
              <a:schemeClr val="tx1"/>
            </a:solidFill>
            <a:miter lim="800000"/>
            <a:headEnd/>
            <a:tailEnd/>
          </a:ln>
          <a:effectLst/>
          <a:extLst/>
        </p:spPr>
      </p:pic>
      <p:sp>
        <p:nvSpPr>
          <p:cNvPr id="6" name="Isosceles Triangle 5"/>
          <p:cNvSpPr/>
          <p:nvPr/>
        </p:nvSpPr>
        <p:spPr bwMode="auto">
          <a:xfrm rot="5400000">
            <a:off x="1300635" y="2321603"/>
            <a:ext cx="898092" cy="359288"/>
          </a:xfrm>
          <a:prstGeom prst="triangl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64748986"/>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4763"/>
            <a:ext cx="11889564" cy="917575"/>
          </a:xfrm>
        </p:spPr>
        <p:txBody>
          <a:bodyPr/>
          <a:lstStyle/>
          <a:p>
            <a:r>
              <a:rPr lang="en-US" sz="4800" dirty="0"/>
              <a:t>Invest in capability (and cap. maturity) modeling</a:t>
            </a:r>
          </a:p>
        </p:txBody>
      </p:sp>
      <p:sp>
        <p:nvSpPr>
          <p:cNvPr id="3" name="Text Placeholder 2"/>
          <p:cNvSpPr>
            <a:spLocks noGrp="1"/>
          </p:cNvSpPr>
          <p:nvPr>
            <p:ph type="body" sz="quarter" idx="10"/>
          </p:nvPr>
        </p:nvSpPr>
        <p:spPr>
          <a:xfrm>
            <a:off x="274637" y="843756"/>
            <a:ext cx="11887200" cy="6155531"/>
          </a:xfrm>
        </p:spPr>
        <p:txBody>
          <a:bodyPr/>
          <a:lstStyle/>
          <a:p>
            <a:r>
              <a:rPr lang="en-US" dirty="0" smtClean="0"/>
              <a:t>Collab</a:t>
            </a:r>
          </a:p>
          <a:p>
            <a:r>
              <a:rPr lang="en-US" dirty="0" smtClean="0"/>
              <a:t>Social</a:t>
            </a:r>
          </a:p>
          <a:p>
            <a:r>
              <a:rPr lang="en-US" dirty="0" smtClean="0"/>
              <a:t>BI</a:t>
            </a:r>
          </a:p>
          <a:p>
            <a:r>
              <a:rPr lang="en-US" dirty="0" smtClean="0"/>
              <a:t>Mobility</a:t>
            </a:r>
          </a:p>
          <a:p>
            <a:r>
              <a:rPr lang="en-US" b="1" i="1" dirty="0" smtClean="0"/>
              <a:t>SP</a:t>
            </a:r>
          </a:p>
          <a:p>
            <a:r>
              <a:rPr lang="en-US" dirty="0" smtClean="0"/>
              <a:t>EIM</a:t>
            </a:r>
          </a:p>
          <a:p>
            <a:r>
              <a:rPr lang="en-US" dirty="0" smtClean="0"/>
              <a:t>IA</a:t>
            </a:r>
          </a:p>
          <a:p>
            <a:r>
              <a:rPr lang="en-US" dirty="0" smtClean="0"/>
              <a:t>ECM</a:t>
            </a:r>
          </a:p>
          <a:p>
            <a:r>
              <a:rPr lang="en-US" dirty="0" err="1" smtClean="0"/>
              <a:t>etc</a:t>
            </a:r>
            <a:endParaRPr lang="en-US" dirty="0" smtClean="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237" y="982662"/>
            <a:ext cx="9407338"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Isosceles Triangle 4"/>
          <p:cNvSpPr/>
          <p:nvPr/>
        </p:nvSpPr>
        <p:spPr bwMode="auto">
          <a:xfrm rot="5400000">
            <a:off x="1120775" y="3703380"/>
            <a:ext cx="609600" cy="359288"/>
          </a:xfrm>
          <a:prstGeom prst="triangle">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7443974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Recommendations</a:t>
            </a:r>
            <a:endParaRPr lang="en-US" dirty="0"/>
          </a:p>
        </p:txBody>
      </p:sp>
      <p:sp>
        <p:nvSpPr>
          <p:cNvPr id="3" name="Text Placeholder 2"/>
          <p:cNvSpPr>
            <a:spLocks noGrp="1"/>
          </p:cNvSpPr>
          <p:nvPr>
            <p:ph type="body" sz="quarter" idx="10"/>
          </p:nvPr>
        </p:nvSpPr>
        <p:spPr>
          <a:xfrm>
            <a:off x="350837" y="1135063"/>
            <a:ext cx="11887200" cy="5835444"/>
          </a:xfrm>
        </p:spPr>
        <p:txBody>
          <a:bodyPr/>
          <a:lstStyle/>
          <a:p>
            <a:pPr marL="571444" indent="-571444">
              <a:buFont typeface="Arial" pitchFamily="34" charset="0"/>
              <a:buChar char="•"/>
            </a:pPr>
            <a:r>
              <a:rPr lang="en-US" sz="3600" dirty="0"/>
              <a:t>Start offloading utility workloads to the O365</a:t>
            </a:r>
          </a:p>
          <a:p>
            <a:pPr marL="571444" indent="-571444">
              <a:buFont typeface="Arial" pitchFamily="34" charset="0"/>
              <a:buChar char="•"/>
            </a:pPr>
            <a:r>
              <a:rPr lang="en-US" sz="3600" dirty="0"/>
              <a:t>Actively watch new capabilities emerging on O365</a:t>
            </a:r>
          </a:p>
          <a:p>
            <a:pPr marL="571444" indent="-571444">
              <a:buFont typeface="Arial" pitchFamily="34" charset="0"/>
              <a:buChar char="•"/>
            </a:pPr>
            <a:r>
              <a:rPr lang="en-US" sz="3600" dirty="0"/>
              <a:t>Start building Azure apps coupled with on-</a:t>
            </a:r>
            <a:r>
              <a:rPr lang="en-US" sz="3600" dirty="0" err="1"/>
              <a:t>prem</a:t>
            </a:r>
            <a:r>
              <a:rPr lang="en-US" sz="3600" dirty="0"/>
              <a:t> and O365 SP</a:t>
            </a:r>
          </a:p>
          <a:p>
            <a:pPr marL="571444" indent="-571444">
              <a:buFont typeface="Arial" pitchFamily="34" charset="0"/>
              <a:buChar char="•"/>
            </a:pPr>
            <a:r>
              <a:rPr lang="en-US" sz="3600" dirty="0"/>
              <a:t>Look at future service needs and organizational models and work into strategies</a:t>
            </a:r>
          </a:p>
          <a:p>
            <a:pPr marL="571444" indent="-571444">
              <a:buFont typeface="Arial" pitchFamily="34" charset="0"/>
              <a:buChar char="•"/>
            </a:pPr>
            <a:r>
              <a:rPr lang="en-US" sz="3600" dirty="0"/>
              <a:t>Step up communications and marketing of services</a:t>
            </a:r>
          </a:p>
          <a:p>
            <a:pPr marL="571444" indent="-571444">
              <a:buFont typeface="Arial" pitchFamily="34" charset="0"/>
              <a:buChar char="•"/>
            </a:pPr>
            <a:r>
              <a:rPr lang="en-US" sz="3600" dirty="0"/>
              <a:t>Step up business alignment and build a COE</a:t>
            </a:r>
          </a:p>
          <a:p>
            <a:pPr marL="571444" indent="-571444">
              <a:buFont typeface="Arial" pitchFamily="34" charset="0"/>
              <a:buChar char="•"/>
            </a:pPr>
            <a:r>
              <a:rPr lang="en-US" sz="3600" dirty="0"/>
              <a:t>Develop and execute a governance strategy balancing control and user needs</a:t>
            </a:r>
          </a:p>
        </p:txBody>
      </p:sp>
    </p:spTree>
    <p:extLst>
      <p:ext uri="{BB962C8B-B14F-4D97-AF65-F5344CB8AC3E}">
        <p14:creationId xmlns:p14="http://schemas.microsoft.com/office/powerpoint/2010/main" val="35820636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024685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br>
              <a:rPr lang="en-US" dirty="0" smtClean="0"/>
            </a:br>
            <a:r>
              <a:rPr lang="en-US" dirty="0"/>
              <a:t/>
            </a:r>
            <a:br>
              <a:rPr lang="en-US" dirty="0"/>
            </a:br>
            <a:r>
              <a:rPr lang="en-US" dirty="0" smtClean="0"/>
              <a:t>toddray@microsoft.com</a:t>
            </a:r>
            <a:endParaRPr lang="en-US" dirty="0"/>
          </a:p>
        </p:txBody>
      </p:sp>
    </p:spTree>
    <p:extLst>
      <p:ext uri="{BB962C8B-B14F-4D97-AF65-F5344CB8AC3E}">
        <p14:creationId xmlns:p14="http://schemas.microsoft.com/office/powerpoint/2010/main" val="547964062"/>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566144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t>
            </a:r>
            <a:br>
              <a:rPr lang="en-US" dirty="0" smtClean="0"/>
            </a:br>
            <a:r>
              <a:rPr lang="en-US" dirty="0" smtClean="0"/>
              <a:t>Journey</a:t>
            </a:r>
            <a:endParaRPr lang="en-US"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9238" y="17462"/>
            <a:ext cx="9342437" cy="6980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9"/>
          <p:cNvPicPr>
            <a:picLocks noChangeAspect="1" noChangeArrowheads="1"/>
          </p:cNvPicPr>
          <p:nvPr/>
        </p:nvPicPr>
        <p:blipFill>
          <a:blip r:embed="rId4">
            <a:extLst>
              <a:ext uri="{BEBA8EAE-BF5A-486C-A8C5-ECC9F3942E4B}">
                <a14:imgProps xmlns:a14="http://schemas.microsoft.com/office/drawing/2010/main">
                  <a14:imgLayer r:embed="rId5">
                    <a14:imgEffect>
                      <a14:artisticPencilGrayscale/>
                    </a14:imgEffect>
                  </a14:imgLayer>
                </a14:imgProps>
              </a:ext>
              <a:ext uri="{28A0092B-C50C-407E-A947-70E740481C1C}">
                <a14:useLocalDpi xmlns:a14="http://schemas.microsoft.com/office/drawing/2010/main" val="0"/>
              </a:ext>
            </a:extLst>
          </a:blip>
          <a:srcRect/>
          <a:stretch>
            <a:fillRect/>
          </a:stretch>
        </p:blipFill>
        <p:spPr bwMode="auto">
          <a:xfrm>
            <a:off x="10409237" y="1058862"/>
            <a:ext cx="857477" cy="81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58238" y="502840"/>
            <a:ext cx="2895600" cy="479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758237" y="412325"/>
            <a:ext cx="2845972" cy="794064"/>
          </a:xfrm>
          <a:prstGeom prst="rect">
            <a:avLst/>
          </a:prstGeom>
          <a:noFill/>
        </p:spPr>
        <p:txBody>
          <a:bodyPr wrap="none" lIns="182862" tIns="146289" rIns="182862" bIns="146289" rtlCol="0">
            <a:spAutoFit/>
          </a:bodyPr>
          <a:lstStyle/>
          <a:p>
            <a:pPr>
              <a:lnSpc>
                <a:spcPct val="90000"/>
              </a:lnSpc>
              <a:spcAft>
                <a:spcPts val="600"/>
              </a:spcAft>
            </a:pPr>
            <a:r>
              <a:rPr lang="en-US" sz="3600" dirty="0" err="1">
                <a:solidFill>
                  <a:srgbClr val="333333"/>
                </a:solidFill>
                <a:latin typeface="Algerian" pitchFamily="82" charset="0"/>
              </a:rPr>
              <a:t>Spadoptia</a:t>
            </a:r>
            <a:endParaRPr lang="en-US" sz="3600" dirty="0">
              <a:solidFill>
                <a:srgbClr val="333333"/>
              </a:solidFill>
              <a:latin typeface="Algerian" pitchFamily="82" charset="0"/>
            </a:endParaRPr>
          </a:p>
        </p:txBody>
      </p:sp>
      <p:pic>
        <p:nvPicPr>
          <p:cNvPr id="3584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13437" y="1749301"/>
            <a:ext cx="2971800" cy="44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294438" y="1576715"/>
            <a:ext cx="2626360" cy="738664"/>
          </a:xfrm>
          <a:prstGeom prst="rect">
            <a:avLst/>
          </a:prstGeom>
          <a:noFill/>
        </p:spPr>
        <p:txBody>
          <a:bodyPr wrap="none" lIns="182862" tIns="146289" rIns="182862" bIns="146289" rtlCol="0">
            <a:spAutoFit/>
          </a:bodyPr>
          <a:lstStyle/>
          <a:p>
            <a:pPr>
              <a:lnSpc>
                <a:spcPct val="90000"/>
              </a:lnSpc>
              <a:spcAft>
                <a:spcPts val="600"/>
              </a:spcAft>
            </a:pPr>
            <a:r>
              <a:rPr lang="en-US" sz="3200" i="1" dirty="0">
                <a:latin typeface="Algerian" pitchFamily="82" charset="0"/>
              </a:rPr>
              <a:t>STRATEDEL</a:t>
            </a:r>
          </a:p>
        </p:txBody>
      </p:sp>
      <p:grpSp>
        <p:nvGrpSpPr>
          <p:cNvPr id="5" name="Group 5"/>
          <p:cNvGrpSpPr>
            <a:grpSpLocks noChangeAspect="1"/>
          </p:cNvGrpSpPr>
          <p:nvPr/>
        </p:nvGrpSpPr>
        <p:grpSpPr bwMode="auto">
          <a:xfrm>
            <a:off x="8753475" y="1576080"/>
            <a:ext cx="1282781" cy="869218"/>
            <a:chOff x="0" y="0"/>
            <a:chExt cx="254" cy="172"/>
          </a:xfrm>
        </p:grpSpPr>
        <p:pic>
          <p:nvPicPr>
            <p:cNvPr id="35846"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54" cy="1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7">
              <a:hlinkClick r:id="rId9"/>
            </p:cNvPr>
            <p:cNvSpPr>
              <a:spLocks noChangeAspect="1" noChangeArrowheads="1"/>
            </p:cNvSpPr>
            <p:nvPr/>
          </p:nvSpPr>
          <p:spPr bwMode="auto">
            <a:xfrm>
              <a:off x="0" y="1"/>
              <a:ext cx="254" cy="17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35848"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07075" y="5707061"/>
            <a:ext cx="1401762" cy="246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8920364">
            <a:off x="8201436" y="5042547"/>
            <a:ext cx="1625435" cy="285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9"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94436" y="3954462"/>
            <a:ext cx="1166019" cy="228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50" name="Picture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9144250">
            <a:off x="3683480" y="2347315"/>
            <a:ext cx="2135442"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11"/>
          <p:cNvGrpSpPr>
            <a:grpSpLocks noChangeAspect="1"/>
          </p:cNvGrpSpPr>
          <p:nvPr/>
        </p:nvGrpSpPr>
        <p:grpSpPr bwMode="auto">
          <a:xfrm>
            <a:off x="7505668" y="5630862"/>
            <a:ext cx="1082675" cy="1150938"/>
            <a:chOff x="0" y="0"/>
            <a:chExt cx="142" cy="151"/>
          </a:xfrm>
        </p:grpSpPr>
        <p:pic>
          <p:nvPicPr>
            <p:cNvPr id="35852"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42" cy="1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3">
              <a:hlinkClick r:id="rId14"/>
            </p:cNvPr>
            <p:cNvSpPr>
              <a:spLocks noChangeAspect="1" noChangeArrowheads="1"/>
            </p:cNvSpPr>
            <p:nvPr/>
          </p:nvSpPr>
          <p:spPr bwMode="auto">
            <a:xfrm>
              <a:off x="0" y="0"/>
              <a:ext cx="142" cy="151"/>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14"/>
          <p:cNvGrpSpPr>
            <a:grpSpLocks noChangeAspect="1"/>
          </p:cNvGrpSpPr>
          <p:nvPr/>
        </p:nvGrpSpPr>
        <p:grpSpPr bwMode="auto">
          <a:xfrm>
            <a:off x="6020952" y="439004"/>
            <a:ext cx="883086" cy="1298656"/>
            <a:chOff x="0" y="0"/>
            <a:chExt cx="85" cy="125"/>
          </a:xfrm>
        </p:grpSpPr>
        <p:pic>
          <p:nvPicPr>
            <p:cNvPr id="35855" name="Picture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85" cy="1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6">
              <a:hlinkClick r:id="rId16"/>
            </p:cNvPr>
            <p:cNvSpPr>
              <a:spLocks noChangeAspect="1" noChangeArrowheads="1"/>
            </p:cNvSpPr>
            <p:nvPr/>
          </p:nvSpPr>
          <p:spPr bwMode="auto">
            <a:xfrm>
              <a:off x="0" y="0"/>
              <a:ext cx="85" cy="12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a:off x="3379722" y="2811462"/>
            <a:ext cx="3051156" cy="1258806"/>
          </a:xfrm>
          <a:prstGeom prst="rect">
            <a:avLst/>
          </a:prstGeom>
          <a:noFill/>
        </p:spPr>
        <p:txBody>
          <a:bodyPr wrap="none" lIns="182862" tIns="146289" rIns="182862" bIns="146289" rtlCol="0">
            <a:spAutoFit/>
          </a:bodyPr>
          <a:lstStyle/>
          <a:p>
            <a:pPr>
              <a:lnSpc>
                <a:spcPct val="90000"/>
              </a:lnSpc>
              <a:spcAft>
                <a:spcPts val="600"/>
              </a:spcAft>
            </a:pPr>
            <a:r>
              <a:rPr lang="en-US" sz="3200" i="1" dirty="0">
                <a:latin typeface="Algerian" pitchFamily="82" charset="0"/>
              </a:rPr>
              <a:t>Plains of </a:t>
            </a:r>
          </a:p>
          <a:p>
            <a:pPr>
              <a:lnSpc>
                <a:spcPct val="90000"/>
              </a:lnSpc>
              <a:spcAft>
                <a:spcPts val="600"/>
              </a:spcAft>
            </a:pPr>
            <a:r>
              <a:rPr lang="en-US" sz="3200" i="1" dirty="0" err="1">
                <a:latin typeface="Algerian" pitchFamily="82" charset="0"/>
              </a:rPr>
              <a:t>Hypothetica</a:t>
            </a:r>
            <a:endParaRPr lang="en-US" sz="3200" i="1" dirty="0">
              <a:latin typeface="Algerian" pitchFamily="82" charset="0"/>
            </a:endParaRPr>
          </a:p>
        </p:txBody>
      </p:sp>
      <p:grpSp>
        <p:nvGrpSpPr>
          <p:cNvPr id="13" name="Group 17"/>
          <p:cNvGrpSpPr>
            <a:grpSpLocks noChangeAspect="1"/>
          </p:cNvGrpSpPr>
          <p:nvPr/>
        </p:nvGrpSpPr>
        <p:grpSpPr bwMode="auto">
          <a:xfrm>
            <a:off x="4237038" y="4042330"/>
            <a:ext cx="817833" cy="1086892"/>
            <a:chOff x="0" y="0"/>
            <a:chExt cx="128" cy="170"/>
          </a:xfrm>
        </p:grpSpPr>
        <p:pic>
          <p:nvPicPr>
            <p:cNvPr id="35858"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28" cy="17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9">
              <a:hlinkClick r:id="rId18"/>
            </p:cNvPr>
            <p:cNvSpPr>
              <a:spLocks noChangeAspect="1" noChangeArrowheads="1"/>
            </p:cNvSpPr>
            <p:nvPr/>
          </p:nvSpPr>
          <p:spPr bwMode="auto">
            <a:xfrm>
              <a:off x="0" y="0"/>
              <a:ext cx="128" cy="17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Freeform 15"/>
          <p:cNvSpPr/>
          <p:nvPr/>
        </p:nvSpPr>
        <p:spPr bwMode="auto">
          <a:xfrm>
            <a:off x="9461502" y="2654300"/>
            <a:ext cx="652657" cy="2311400"/>
          </a:xfrm>
          <a:custGeom>
            <a:avLst/>
            <a:gdLst>
              <a:gd name="connsiteX0" fmla="*/ 254000 w 652657"/>
              <a:gd name="connsiteY0" fmla="*/ 0 h 2311400"/>
              <a:gd name="connsiteX1" fmla="*/ 647700 w 652657"/>
              <a:gd name="connsiteY1" fmla="*/ 825500 h 2311400"/>
              <a:gd name="connsiteX2" fmla="*/ 444500 w 652657"/>
              <a:gd name="connsiteY2" fmla="*/ 1816100 h 2311400"/>
              <a:gd name="connsiteX3" fmla="*/ 0 w 652657"/>
              <a:gd name="connsiteY3" fmla="*/ 2311400 h 2311400"/>
            </a:gdLst>
            <a:ahLst/>
            <a:cxnLst>
              <a:cxn ang="0">
                <a:pos x="connsiteX0" y="connsiteY0"/>
              </a:cxn>
              <a:cxn ang="0">
                <a:pos x="connsiteX1" y="connsiteY1"/>
              </a:cxn>
              <a:cxn ang="0">
                <a:pos x="connsiteX2" y="connsiteY2"/>
              </a:cxn>
              <a:cxn ang="0">
                <a:pos x="connsiteX3" y="connsiteY3"/>
              </a:cxn>
            </a:cxnLst>
            <a:rect l="l" t="t" r="r" b="b"/>
            <a:pathLst>
              <a:path w="652657" h="2311400">
                <a:moveTo>
                  <a:pt x="254000" y="0"/>
                </a:moveTo>
                <a:cubicBezTo>
                  <a:pt x="434975" y="261408"/>
                  <a:pt x="615950" y="522817"/>
                  <a:pt x="647700" y="825500"/>
                </a:cubicBezTo>
                <a:cubicBezTo>
                  <a:pt x="679450" y="1128183"/>
                  <a:pt x="552450" y="1568450"/>
                  <a:pt x="444500" y="1816100"/>
                </a:cubicBezTo>
                <a:cubicBezTo>
                  <a:pt x="336550" y="2063750"/>
                  <a:pt x="168275" y="2187575"/>
                  <a:pt x="0" y="2311400"/>
                </a:cubicBezTo>
              </a:path>
            </a:pathLst>
          </a:custGeom>
          <a:noFill/>
          <a:ln w="76200">
            <a:solidFill>
              <a:schemeClr val="tx2"/>
            </a:solidFill>
            <a:prstDash val="dash"/>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lIns="91431" tIns="45716" rIns="91431" bIns="45716" rtlCol="0" anchor="ctr"/>
          <a:lstStyle/>
          <a:p>
            <a:pPr algn="ctr"/>
            <a:endParaRPr lang="en-US"/>
          </a:p>
        </p:txBody>
      </p:sp>
      <p:sp>
        <p:nvSpPr>
          <p:cNvPr id="29" name="Freeform 28"/>
          <p:cNvSpPr/>
          <p:nvPr/>
        </p:nvSpPr>
        <p:spPr bwMode="auto">
          <a:xfrm rot="7320288">
            <a:off x="5541648" y="3835414"/>
            <a:ext cx="692944" cy="1962939"/>
          </a:xfrm>
          <a:custGeom>
            <a:avLst/>
            <a:gdLst>
              <a:gd name="connsiteX0" fmla="*/ 254000 w 652657"/>
              <a:gd name="connsiteY0" fmla="*/ 0 h 2311400"/>
              <a:gd name="connsiteX1" fmla="*/ 647700 w 652657"/>
              <a:gd name="connsiteY1" fmla="*/ 825500 h 2311400"/>
              <a:gd name="connsiteX2" fmla="*/ 444500 w 652657"/>
              <a:gd name="connsiteY2" fmla="*/ 1816100 h 2311400"/>
              <a:gd name="connsiteX3" fmla="*/ 0 w 652657"/>
              <a:gd name="connsiteY3" fmla="*/ 2311400 h 2311400"/>
            </a:gdLst>
            <a:ahLst/>
            <a:cxnLst>
              <a:cxn ang="0">
                <a:pos x="connsiteX0" y="connsiteY0"/>
              </a:cxn>
              <a:cxn ang="0">
                <a:pos x="connsiteX1" y="connsiteY1"/>
              </a:cxn>
              <a:cxn ang="0">
                <a:pos x="connsiteX2" y="connsiteY2"/>
              </a:cxn>
              <a:cxn ang="0">
                <a:pos x="connsiteX3" y="connsiteY3"/>
              </a:cxn>
            </a:cxnLst>
            <a:rect l="l" t="t" r="r" b="b"/>
            <a:pathLst>
              <a:path w="652657" h="2311400">
                <a:moveTo>
                  <a:pt x="254000" y="0"/>
                </a:moveTo>
                <a:cubicBezTo>
                  <a:pt x="434975" y="261408"/>
                  <a:pt x="615950" y="522817"/>
                  <a:pt x="647700" y="825500"/>
                </a:cubicBezTo>
                <a:cubicBezTo>
                  <a:pt x="679450" y="1128183"/>
                  <a:pt x="552450" y="1568450"/>
                  <a:pt x="444500" y="1816100"/>
                </a:cubicBezTo>
                <a:cubicBezTo>
                  <a:pt x="336550" y="2063750"/>
                  <a:pt x="168275" y="2187575"/>
                  <a:pt x="0" y="2311400"/>
                </a:cubicBezTo>
              </a:path>
            </a:pathLst>
          </a:custGeom>
          <a:noFill/>
          <a:ln w="76200">
            <a:solidFill>
              <a:schemeClr val="tx2"/>
            </a:solidFill>
            <a:prstDash val="dash"/>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lIns="91431" tIns="45716" rIns="91431" bIns="45716" rtlCol="0" anchor="ctr"/>
          <a:lstStyle/>
          <a:p>
            <a:pPr algn="ctr"/>
            <a:endParaRPr lang="en-US"/>
          </a:p>
        </p:txBody>
      </p:sp>
      <p:sp>
        <p:nvSpPr>
          <p:cNvPr id="17" name="TextBox 16"/>
          <p:cNvSpPr txBox="1"/>
          <p:nvPr/>
        </p:nvSpPr>
        <p:spPr>
          <a:xfrm>
            <a:off x="6599173" y="4968398"/>
            <a:ext cx="2895664" cy="738664"/>
          </a:xfrm>
          <a:prstGeom prst="rect">
            <a:avLst/>
          </a:prstGeom>
          <a:noFill/>
        </p:spPr>
        <p:txBody>
          <a:bodyPr wrap="none" lIns="182862" tIns="146289" rIns="182862" bIns="146289" rtlCol="0">
            <a:spAutoFit/>
          </a:bodyPr>
          <a:lstStyle/>
          <a:p>
            <a:pPr>
              <a:lnSpc>
                <a:spcPct val="90000"/>
              </a:lnSpc>
              <a:spcAft>
                <a:spcPts val="600"/>
              </a:spcAft>
            </a:pPr>
            <a:r>
              <a:rPr lang="en-US" sz="3200" i="1" dirty="0" err="1">
                <a:latin typeface="Algerian" pitchFamily="82" charset="0"/>
              </a:rPr>
              <a:t>Lastyearia</a:t>
            </a:r>
            <a:endParaRPr lang="en-US" sz="3200" i="1" dirty="0">
              <a:latin typeface="Algerian" pitchFamily="82" charset="0"/>
            </a:endParaRPr>
          </a:p>
        </p:txBody>
      </p:sp>
      <p:sp>
        <p:nvSpPr>
          <p:cNvPr id="31" name="Freeform 30"/>
          <p:cNvSpPr/>
          <p:nvPr/>
        </p:nvSpPr>
        <p:spPr bwMode="auto">
          <a:xfrm rot="13180102">
            <a:off x="5495397" y="1597397"/>
            <a:ext cx="315299" cy="1356396"/>
          </a:xfrm>
          <a:custGeom>
            <a:avLst/>
            <a:gdLst>
              <a:gd name="connsiteX0" fmla="*/ 254000 w 652657"/>
              <a:gd name="connsiteY0" fmla="*/ 0 h 2311400"/>
              <a:gd name="connsiteX1" fmla="*/ 647700 w 652657"/>
              <a:gd name="connsiteY1" fmla="*/ 825500 h 2311400"/>
              <a:gd name="connsiteX2" fmla="*/ 444500 w 652657"/>
              <a:gd name="connsiteY2" fmla="*/ 1816100 h 2311400"/>
              <a:gd name="connsiteX3" fmla="*/ 0 w 652657"/>
              <a:gd name="connsiteY3" fmla="*/ 2311400 h 2311400"/>
            </a:gdLst>
            <a:ahLst/>
            <a:cxnLst>
              <a:cxn ang="0">
                <a:pos x="connsiteX0" y="connsiteY0"/>
              </a:cxn>
              <a:cxn ang="0">
                <a:pos x="connsiteX1" y="connsiteY1"/>
              </a:cxn>
              <a:cxn ang="0">
                <a:pos x="connsiteX2" y="connsiteY2"/>
              </a:cxn>
              <a:cxn ang="0">
                <a:pos x="connsiteX3" y="connsiteY3"/>
              </a:cxn>
            </a:cxnLst>
            <a:rect l="l" t="t" r="r" b="b"/>
            <a:pathLst>
              <a:path w="652657" h="2311400">
                <a:moveTo>
                  <a:pt x="254000" y="0"/>
                </a:moveTo>
                <a:cubicBezTo>
                  <a:pt x="434975" y="261408"/>
                  <a:pt x="615950" y="522817"/>
                  <a:pt x="647700" y="825500"/>
                </a:cubicBezTo>
                <a:cubicBezTo>
                  <a:pt x="679450" y="1128183"/>
                  <a:pt x="552450" y="1568450"/>
                  <a:pt x="444500" y="1816100"/>
                </a:cubicBezTo>
                <a:cubicBezTo>
                  <a:pt x="336550" y="2063750"/>
                  <a:pt x="168275" y="2187575"/>
                  <a:pt x="0" y="2311400"/>
                </a:cubicBezTo>
              </a:path>
            </a:pathLst>
          </a:custGeom>
          <a:noFill/>
          <a:ln w="76200">
            <a:solidFill>
              <a:schemeClr val="tx2"/>
            </a:solidFill>
            <a:prstDash val="dash"/>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lIns="91431" tIns="45716" rIns="91431" bIns="45716" rtlCol="0" anchor="ctr"/>
          <a:lstStyle/>
          <a:p>
            <a:pPr algn="ctr"/>
            <a:endParaRPr lang="en-US"/>
          </a:p>
        </p:txBody>
      </p:sp>
      <p:pic>
        <p:nvPicPr>
          <p:cNvPr id="35860" name="Picture 2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507247" y="3810001"/>
            <a:ext cx="1066800" cy="2732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61" name="Picture 2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58815" y="1038100"/>
            <a:ext cx="944185" cy="2665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9799637" y="1768099"/>
            <a:ext cx="1549400" cy="1058166"/>
          </a:xfrm>
          <a:prstGeom prst="rect">
            <a:avLst/>
          </a:prstGeom>
          <a:noFill/>
        </p:spPr>
        <p:txBody>
          <a:bodyPr wrap="square" lIns="182862" tIns="146289" rIns="182862" bIns="146289" rtlCol="0">
            <a:spAutoFit/>
          </a:bodyPr>
          <a:lstStyle/>
          <a:p>
            <a:pPr algn="ctr">
              <a:lnSpc>
                <a:spcPct val="90000"/>
              </a:lnSpc>
              <a:spcAft>
                <a:spcPts val="600"/>
              </a:spcAft>
            </a:pPr>
            <a:r>
              <a:rPr lang="en-US" i="1" dirty="0" smtClean="0">
                <a:solidFill>
                  <a:srgbClr val="002060"/>
                </a:solidFill>
                <a:latin typeface="Algerian" pitchFamily="82" charset="0"/>
              </a:rPr>
              <a:t>Pillars of adoption</a:t>
            </a:r>
          </a:p>
        </p:txBody>
      </p:sp>
      <p:grpSp>
        <p:nvGrpSpPr>
          <p:cNvPr id="34" name="Group 17"/>
          <p:cNvGrpSpPr>
            <a:grpSpLocks noChangeAspect="1"/>
          </p:cNvGrpSpPr>
          <p:nvPr/>
        </p:nvGrpSpPr>
        <p:grpSpPr bwMode="auto">
          <a:xfrm>
            <a:off x="3368422" y="4352106"/>
            <a:ext cx="741633" cy="985624"/>
            <a:chOff x="0" y="0"/>
            <a:chExt cx="128" cy="170"/>
          </a:xfrm>
        </p:grpSpPr>
        <p:pic>
          <p:nvPicPr>
            <p:cNvPr id="35"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28" cy="17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19">
              <a:hlinkClick r:id="rId18"/>
            </p:cNvPr>
            <p:cNvSpPr>
              <a:spLocks noChangeAspect="1" noChangeArrowheads="1"/>
            </p:cNvSpPr>
            <p:nvPr/>
          </p:nvSpPr>
          <p:spPr bwMode="auto">
            <a:xfrm>
              <a:off x="0" y="0"/>
              <a:ext cx="128" cy="17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17"/>
          <p:cNvGrpSpPr>
            <a:grpSpLocks noChangeAspect="1"/>
          </p:cNvGrpSpPr>
          <p:nvPr/>
        </p:nvGrpSpPr>
        <p:grpSpPr bwMode="auto">
          <a:xfrm>
            <a:off x="3932238" y="5229770"/>
            <a:ext cx="817833" cy="1086892"/>
            <a:chOff x="0" y="0"/>
            <a:chExt cx="128" cy="170"/>
          </a:xfrm>
        </p:grpSpPr>
        <p:pic>
          <p:nvPicPr>
            <p:cNvPr id="42"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28" cy="170"/>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19">
              <a:hlinkClick r:id="rId18"/>
            </p:cNvPr>
            <p:cNvSpPr>
              <a:spLocks noChangeAspect="1" noChangeArrowheads="1"/>
            </p:cNvSpPr>
            <p:nvPr/>
          </p:nvSpPr>
          <p:spPr bwMode="auto">
            <a:xfrm>
              <a:off x="0" y="0"/>
              <a:ext cx="128" cy="17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321253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9" grpId="0" animBg="1"/>
      <p:bldP spid="31"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we are here…</a:t>
            </a:r>
            <a:endParaRPr lang="en-US" dirty="0"/>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9963" y="3344862"/>
            <a:ext cx="4625674"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bwMode="auto">
          <a:xfrm>
            <a:off x="9113837" y="3878263"/>
            <a:ext cx="2743200" cy="990600"/>
          </a:xfrm>
          <a:prstGeom prst="ellipse">
            <a:avLst/>
          </a:prstGeom>
          <a:noFill/>
          <a:ln w="76200">
            <a:solidFill>
              <a:srgbClr val="00206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966366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ound Same Side Corner Rectangle 58"/>
          <p:cNvSpPr/>
          <p:nvPr/>
        </p:nvSpPr>
        <p:spPr bwMode="auto">
          <a:xfrm>
            <a:off x="783338" y="1668462"/>
            <a:ext cx="1792241" cy="779754"/>
          </a:xfrm>
          <a:prstGeom prst="round2Same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91431" numCol="1" spcCol="0" rtlCol="0" fromWordArt="0" anchor="b" anchorCtr="0" forceAA="0" compatLnSpc="1">
            <a:prstTxWarp prst="textNoShape">
              <a:avLst/>
            </a:prstTxWarp>
            <a:noAutofit/>
          </a:bodyPr>
          <a:lstStyle/>
          <a:p>
            <a:pPr defTabSz="932381" fontAlgn="base">
              <a:lnSpc>
                <a:spcPct val="90000"/>
              </a:lnSpc>
              <a:spcBef>
                <a:spcPct val="0"/>
              </a:spcBef>
              <a:spcAft>
                <a:spcPct val="0"/>
              </a:spcAft>
            </a:pPr>
            <a:r>
              <a:rPr lang="en-US" sz="2000" b="1" spc="80" dirty="0">
                <a:solidFill>
                  <a:srgbClr val="0070C0"/>
                </a:solidFill>
                <a:latin typeface="+mj-lt"/>
                <a:ea typeface="Segoe UI" pitchFamily="34" charset="0"/>
                <a:cs typeface="Segoe UI" pitchFamily="34" charset="0"/>
              </a:rPr>
              <a:t>SharePoint Strategy</a:t>
            </a:r>
          </a:p>
        </p:txBody>
      </p:sp>
      <p:sp>
        <p:nvSpPr>
          <p:cNvPr id="10" name="Rectangle 9"/>
          <p:cNvSpPr/>
          <p:nvPr/>
        </p:nvSpPr>
        <p:spPr bwMode="auto">
          <a:xfrm>
            <a:off x="775861" y="2441834"/>
            <a:ext cx="10776376" cy="330877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644751" y="35604"/>
            <a:ext cx="11334682" cy="914400"/>
          </a:xfrm>
        </p:spPr>
        <p:txBody>
          <a:bodyPr/>
          <a:lstStyle/>
          <a:p>
            <a:pPr>
              <a:lnSpc>
                <a:spcPts val="4800"/>
              </a:lnSpc>
            </a:pPr>
            <a:r>
              <a:rPr lang="en-US" sz="4400" spc="-120" dirty="0"/>
              <a:t>Strategic Approach to SharePoint </a:t>
            </a:r>
            <a:br>
              <a:rPr lang="en-US" sz="4400" spc="-120" dirty="0"/>
            </a:br>
            <a:r>
              <a:rPr lang="en-US" sz="4400" spc="-120" dirty="0"/>
              <a:t>	Adoption and Business Value Realization</a:t>
            </a:r>
          </a:p>
        </p:txBody>
      </p:sp>
      <p:sp>
        <p:nvSpPr>
          <p:cNvPr id="9" name="Rectangle 8"/>
          <p:cNvSpPr/>
          <p:nvPr>
            <p:custDataLst>
              <p:tags r:id="rId1"/>
            </p:custDataLst>
          </p:nvPr>
        </p:nvSpPr>
        <p:spPr bwMode="auto">
          <a:xfrm>
            <a:off x="9785628" y="4146058"/>
            <a:ext cx="1663020" cy="1490043"/>
          </a:xfrm>
          <a:prstGeom prst="rect">
            <a:avLst/>
          </a:prstGeom>
          <a:solidFill>
            <a:srgbClr val="009E49"/>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flip="none" rotWithShape="1">
                  <a:gsLst>
                    <a:gs pos="0">
                      <a:srgbClr val="FFFFFF"/>
                    </a:gs>
                    <a:gs pos="100000">
                      <a:srgbClr val="FFFFFF"/>
                    </a:gs>
                  </a:gsLst>
                  <a:lin ang="5400000" scaled="0"/>
                  <a:tileRect/>
                </a:gradFill>
                <a:latin typeface="Segoe UI" pitchFamily="34" charset="0"/>
                <a:ea typeface="Segoe UI" pitchFamily="34" charset="0"/>
                <a:cs typeface="Segoe UI" pitchFamily="34" charset="0"/>
              </a:rPr>
              <a:t>Value</a:t>
            </a:r>
            <a:endParaRPr lang="en-US" sz="1600" spc="-71" dirty="0">
              <a:gradFill flip="none" rotWithShape="1">
                <a:gsLst>
                  <a:gs pos="0">
                    <a:srgbClr val="FFFFFF"/>
                  </a:gs>
                  <a:gs pos="100000">
                    <a:srgbClr val="FFFFFF"/>
                  </a:gs>
                </a:gsLst>
                <a:lin ang="5400000" scaled="0"/>
                <a:tileRect/>
              </a:gradFill>
              <a:latin typeface="Segoe UI" pitchFamily="34" charset="0"/>
              <a:ea typeface="Segoe UI" pitchFamily="34" charset="0"/>
              <a:cs typeface="Segoe UI" pitchFamily="34" charset="0"/>
            </a:endParaRPr>
          </a:p>
        </p:txBody>
      </p:sp>
      <p:sp>
        <p:nvSpPr>
          <p:cNvPr id="14" name="Rectangle 13"/>
          <p:cNvSpPr/>
          <p:nvPr/>
        </p:nvSpPr>
        <p:spPr bwMode="auto">
          <a:xfrm>
            <a:off x="889762" y="2550206"/>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User </a:t>
            </a:r>
          </a:p>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Profiles </a:t>
            </a:r>
          </a:p>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and Needs </a:t>
            </a:r>
            <a:endParaRPr lang="en-US" sz="1600" spc="-7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4616" y="2626406"/>
            <a:ext cx="647701"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bwMode="auto">
          <a:xfrm>
            <a:off x="9785628" y="2543261"/>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Service Architecture</a:t>
            </a:r>
          </a:p>
        </p:txBody>
      </p:sp>
      <p:sp>
        <p:nvSpPr>
          <p:cNvPr id="22" name="Freeform 21"/>
          <p:cNvSpPr>
            <a:spLocks noEditPoints="1"/>
          </p:cNvSpPr>
          <p:nvPr/>
        </p:nvSpPr>
        <p:spPr bwMode="black">
          <a:xfrm>
            <a:off x="10675556" y="2639919"/>
            <a:ext cx="655844" cy="785083"/>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7" tIns="41149" rIns="82297" bIns="4114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23" name="Rectangle 22"/>
          <p:cNvSpPr/>
          <p:nvPr/>
        </p:nvSpPr>
        <p:spPr bwMode="auto">
          <a:xfrm>
            <a:off x="2664135" y="2544443"/>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Business and Technical Needs</a:t>
            </a:r>
          </a:p>
        </p:txBody>
      </p:sp>
      <p:pic>
        <p:nvPicPr>
          <p:cNvPr id="24" name="Picture 23" descr="C:\Users\sakuu\Documents\Ballmer WPC\AI\work.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3900118" y="3341716"/>
            <a:ext cx="268781" cy="5721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MAGNUM\Projects\Microsoft\Cloud Power FY12\Design\ICONS_PNG\Tower.png"/>
          <p:cNvPicPr>
            <a:picLocks noChangeAspect="1" noChangeArrowheads="1"/>
          </p:cNvPicPr>
          <p:nvPr/>
        </p:nvPicPr>
        <p:blipFill>
          <a:blip r:embed="rId8" cstate="print">
            <a:lum bright="100000" contrast="100000"/>
          </a:blip>
          <a:stretch>
            <a:fillRect/>
          </a:stretch>
        </p:blipFill>
        <p:spPr bwMode="auto">
          <a:xfrm>
            <a:off x="3104580" y="2415559"/>
            <a:ext cx="823163" cy="823163"/>
          </a:xfrm>
          <a:prstGeom prst="rect">
            <a:avLst/>
          </a:prstGeom>
          <a:noFill/>
        </p:spPr>
      </p:pic>
      <p:sp>
        <p:nvSpPr>
          <p:cNvPr id="26" name="Rectangle 25"/>
          <p:cNvSpPr/>
          <p:nvPr/>
        </p:nvSpPr>
        <p:spPr bwMode="auto">
          <a:xfrm>
            <a:off x="4438505" y="2544442"/>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Workload Strategies</a:t>
            </a:r>
          </a:p>
        </p:txBody>
      </p:sp>
      <p:grpSp>
        <p:nvGrpSpPr>
          <p:cNvPr id="27" name="Group 26"/>
          <p:cNvGrpSpPr/>
          <p:nvPr/>
        </p:nvGrpSpPr>
        <p:grpSpPr bwMode="black">
          <a:xfrm rot="5400000">
            <a:off x="5199038" y="2562562"/>
            <a:ext cx="762000" cy="867913"/>
            <a:chOff x="8587169" y="5108012"/>
            <a:chExt cx="1184275" cy="1214438"/>
          </a:xfrm>
          <a:solidFill>
            <a:schemeClr val="tx1"/>
          </a:solidFill>
        </p:grpSpPr>
        <p:sp>
          <p:nvSpPr>
            <p:cNvPr id="28" name="Freeform 27"/>
            <p:cNvSpPr>
              <a:spLocks noEditPoints="1"/>
            </p:cNvSpPr>
            <p:nvPr/>
          </p:nvSpPr>
          <p:spPr bwMode="black">
            <a:xfrm>
              <a:off x="8587169" y="5108012"/>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29" name="Freeform 28"/>
            <p:cNvSpPr>
              <a:spLocks noEditPoints="1"/>
            </p:cNvSpPr>
            <p:nvPr/>
          </p:nvSpPr>
          <p:spPr bwMode="black">
            <a:xfrm>
              <a:off x="8863394" y="5414400"/>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grpSp>
      <p:sp>
        <p:nvSpPr>
          <p:cNvPr id="30" name="Rectangle 29"/>
          <p:cNvSpPr/>
          <p:nvPr/>
        </p:nvSpPr>
        <p:spPr bwMode="auto">
          <a:xfrm>
            <a:off x="6217865" y="2550206"/>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Technical Architecture</a:t>
            </a:r>
          </a:p>
        </p:txBody>
      </p:sp>
      <p:grpSp>
        <p:nvGrpSpPr>
          <p:cNvPr id="32" name="Group 31"/>
          <p:cNvGrpSpPr/>
          <p:nvPr/>
        </p:nvGrpSpPr>
        <p:grpSpPr bwMode="black">
          <a:xfrm>
            <a:off x="6815606" y="2659330"/>
            <a:ext cx="822389" cy="674378"/>
            <a:chOff x="5184775" y="225425"/>
            <a:chExt cx="1500188" cy="1220788"/>
          </a:xfrm>
          <a:solidFill>
            <a:srgbClr val="FFFFFF"/>
          </a:solidFill>
        </p:grpSpPr>
        <p:sp>
          <p:nvSpPr>
            <p:cNvPr id="33" name="Freeform 32"/>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34" name="Oval 33"/>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35" name="Freeform 34"/>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grpSp>
      <p:sp>
        <p:nvSpPr>
          <p:cNvPr id="36" name="Rectangle 35"/>
          <p:cNvSpPr/>
          <p:nvPr/>
        </p:nvSpPr>
        <p:spPr bwMode="auto">
          <a:xfrm>
            <a:off x="7998559" y="2547244"/>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Information Architecture and </a:t>
            </a:r>
            <a:r>
              <a:rPr lang="en-US" spc="-71" dirty="0" err="1">
                <a:gradFill>
                  <a:gsLst>
                    <a:gs pos="0">
                      <a:srgbClr val="FFFFFF"/>
                    </a:gs>
                    <a:gs pos="100000">
                      <a:srgbClr val="FFFFFF"/>
                    </a:gs>
                  </a:gsLst>
                  <a:lin ang="5400000" scaled="0"/>
                </a:gradFill>
                <a:latin typeface="Segoe UI" pitchFamily="34" charset="0"/>
                <a:ea typeface="Segoe UI" pitchFamily="34" charset="0"/>
                <a:cs typeface="Segoe UI" pitchFamily="34" charset="0"/>
              </a:rPr>
              <a:t>Mgmt</a:t>
            </a:r>
            <a:endParaRPr lang="en-US" spc="-7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1" name="Freeform 40"/>
          <p:cNvSpPr>
            <a:spLocks noEditPoints="1"/>
          </p:cNvSpPr>
          <p:nvPr/>
        </p:nvSpPr>
        <p:spPr bwMode="black">
          <a:xfrm>
            <a:off x="9107128" y="2582861"/>
            <a:ext cx="489136" cy="563772"/>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297" tIns="41149" rIns="82297" bIns="4114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43" name="Rectangle 42"/>
          <p:cNvSpPr/>
          <p:nvPr/>
        </p:nvSpPr>
        <p:spPr bwMode="auto">
          <a:xfrm>
            <a:off x="4430090" y="4152595"/>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Governance and Compliance</a:t>
            </a:r>
          </a:p>
        </p:txBody>
      </p:sp>
      <p:pic>
        <p:nvPicPr>
          <p:cNvPr id="45" name="Picture 5" descr="\\MAGNUM\Projects\Microsoft\Cloud Power FY12\Design\ICONS_PNG\Scale.png"/>
          <p:cNvPicPr>
            <a:picLocks noChangeAspect="1" noChangeArrowheads="1"/>
          </p:cNvPicPr>
          <p:nvPr/>
        </p:nvPicPr>
        <p:blipFill>
          <a:blip r:embed="rId9" cstate="print">
            <a:lum bright="100000"/>
          </a:blip>
          <a:srcRect/>
          <a:stretch>
            <a:fillRect/>
          </a:stretch>
        </p:blipFill>
        <p:spPr bwMode="auto">
          <a:xfrm>
            <a:off x="4909263" y="3878262"/>
            <a:ext cx="1120790" cy="1120790"/>
          </a:xfrm>
          <a:prstGeom prst="rect">
            <a:avLst/>
          </a:prstGeom>
          <a:noFill/>
        </p:spPr>
      </p:pic>
      <p:pic>
        <p:nvPicPr>
          <p:cNvPr id="46" name="Picture 7" descr="\\MAGNUM\Projects\Microsoft\Cloud Power FY12\Design\ICONS_PNG\Lower_Energy_Costs.png"/>
          <p:cNvPicPr>
            <a:picLocks noChangeAspect="1" noChangeArrowheads="1"/>
          </p:cNvPicPr>
          <p:nvPr/>
        </p:nvPicPr>
        <p:blipFill>
          <a:blip r:embed="rId10" cstate="print">
            <a:lum bright="100000"/>
          </a:blip>
          <a:srcRect/>
          <a:stretch>
            <a:fillRect/>
          </a:stretch>
        </p:blipFill>
        <p:spPr bwMode="auto">
          <a:xfrm rot="10800000">
            <a:off x="10224652" y="4124284"/>
            <a:ext cx="1243173" cy="1243173"/>
          </a:xfrm>
          <a:prstGeom prst="rect">
            <a:avLst/>
          </a:prstGeom>
          <a:noFill/>
        </p:spPr>
      </p:pic>
      <p:sp>
        <p:nvSpPr>
          <p:cNvPr id="47" name="Rectangle 46"/>
          <p:cNvSpPr/>
          <p:nvPr/>
        </p:nvSpPr>
        <p:spPr bwMode="auto">
          <a:xfrm>
            <a:off x="6212390" y="4152386"/>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CMT&amp;C </a:t>
            </a:r>
          </a:p>
          <a:p>
            <a:pPr marL="403185" defTabSz="932381" fontAlgn="base">
              <a:lnSpc>
                <a:spcPct val="90000"/>
              </a:lnSpc>
              <a:spcBef>
                <a:spcPct val="0"/>
              </a:spcBef>
              <a:spcAft>
                <a:spcPts val="300"/>
              </a:spcAft>
            </a:pPr>
            <a:r>
              <a:rPr lang="en-US" sz="2000" i="1"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Behavior Change</a:t>
            </a:r>
          </a:p>
        </p:txBody>
      </p:sp>
      <p:pic>
        <p:nvPicPr>
          <p:cNvPr id="49" name="Picture 6" descr="\\MAGNUM\Projects\Microsoft\Cloud Power FY12\Design\ICONS_PNG\Professionals.png"/>
          <p:cNvPicPr>
            <a:picLocks noChangeAspect="1" noChangeArrowheads="1"/>
          </p:cNvPicPr>
          <p:nvPr/>
        </p:nvPicPr>
        <p:blipFill>
          <a:blip r:embed="rId11" cstate="print">
            <a:lum bright="100000"/>
          </a:blip>
          <a:srcRect/>
          <a:stretch>
            <a:fillRect/>
          </a:stretch>
        </p:blipFill>
        <p:spPr bwMode="auto">
          <a:xfrm>
            <a:off x="7173050" y="4178713"/>
            <a:ext cx="724756" cy="724756"/>
          </a:xfrm>
          <a:prstGeom prst="rect">
            <a:avLst/>
          </a:prstGeom>
          <a:noFill/>
        </p:spPr>
      </p:pic>
      <p:sp>
        <p:nvSpPr>
          <p:cNvPr id="50" name="Rectangle 49"/>
          <p:cNvSpPr/>
          <p:nvPr/>
        </p:nvSpPr>
        <p:spPr bwMode="auto">
          <a:xfrm>
            <a:off x="2649822" y="4163482"/>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UX-Oriented Design</a:t>
            </a:r>
          </a:p>
        </p:txBody>
      </p:sp>
      <p:sp>
        <p:nvSpPr>
          <p:cNvPr id="12" name="Rectangle 11"/>
          <p:cNvSpPr/>
          <p:nvPr>
            <p:custDataLst>
              <p:tags r:id="rId2"/>
            </p:custDataLst>
          </p:nvPr>
        </p:nvSpPr>
        <p:spPr bwMode="auto">
          <a:xfrm>
            <a:off x="889763" y="4163482"/>
            <a:ext cx="1663020" cy="1490043"/>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8286" numCol="1" spcCol="0" rtlCol="0" fromWordArt="0" anchor="b" anchorCtr="0" forceAA="0" compatLnSpc="1">
            <a:prstTxWarp prst="textNoShape">
              <a:avLst/>
            </a:prstTxWarp>
            <a:noAutofit/>
          </a:bodyPr>
          <a:lstStyle/>
          <a:p>
            <a:pPr defTabSz="932381" fontAlgn="base">
              <a:lnSpc>
                <a:spcPct val="90000"/>
              </a:lnSpc>
              <a:spcBef>
                <a:spcPct val="0"/>
              </a:spcBef>
              <a:spcAft>
                <a:spcPct val="0"/>
              </a:spcAft>
            </a:pPr>
            <a:r>
              <a:rPr lang="en-US" sz="2000" dirty="0">
                <a:gradFill flip="none" rotWithShape="1">
                  <a:gsLst>
                    <a:gs pos="0">
                      <a:srgbClr val="FFFFFF"/>
                    </a:gs>
                    <a:gs pos="100000">
                      <a:srgbClr val="FFFFFF"/>
                    </a:gs>
                  </a:gsLst>
                  <a:lin ang="5400000" scaled="0"/>
                  <a:tileRect/>
                </a:gradFill>
                <a:ea typeface="Segoe UI" pitchFamily="34" charset="0"/>
                <a:cs typeface="Segoe UI" pitchFamily="34" charset="0"/>
              </a:rPr>
              <a:t>SP </a:t>
            </a:r>
          </a:p>
          <a:p>
            <a:pPr defTabSz="932381" fontAlgn="base">
              <a:lnSpc>
                <a:spcPct val="90000"/>
              </a:lnSpc>
              <a:spcBef>
                <a:spcPct val="0"/>
              </a:spcBef>
              <a:spcAft>
                <a:spcPct val="0"/>
              </a:spcAft>
            </a:pPr>
            <a:r>
              <a:rPr lang="en-US" sz="2000" dirty="0">
                <a:gradFill flip="none" rotWithShape="1">
                  <a:gsLst>
                    <a:gs pos="0">
                      <a:srgbClr val="FFFFFF"/>
                    </a:gs>
                    <a:gs pos="100000">
                      <a:srgbClr val="FFFFFF"/>
                    </a:gs>
                  </a:gsLst>
                  <a:lin ang="5400000" scaled="0"/>
                  <a:tileRect/>
                </a:gradFill>
                <a:ea typeface="Segoe UI" pitchFamily="34" charset="0"/>
                <a:cs typeface="Segoe UI" pitchFamily="34" charset="0"/>
              </a:rPr>
              <a:t>Capabilities</a:t>
            </a:r>
          </a:p>
        </p:txBody>
      </p:sp>
      <p:grpSp>
        <p:nvGrpSpPr>
          <p:cNvPr id="52" name="Group 51"/>
          <p:cNvGrpSpPr/>
          <p:nvPr/>
        </p:nvGrpSpPr>
        <p:grpSpPr bwMode="black">
          <a:xfrm>
            <a:off x="3643358" y="4217125"/>
            <a:ext cx="451623" cy="758832"/>
            <a:chOff x="3360738" y="989012"/>
            <a:chExt cx="746125" cy="1439864"/>
          </a:xfrm>
        </p:grpSpPr>
        <p:sp>
          <p:nvSpPr>
            <p:cNvPr id="53" name="Freeform 52"/>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54" name="Freeform 53"/>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55" name="Oval 54"/>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sp>
          <p:nvSpPr>
            <p:cNvPr id="56" name="Freeform 55"/>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p>
          </p:txBody>
        </p:sp>
      </p:grpSp>
      <p:sp>
        <p:nvSpPr>
          <p:cNvPr id="57" name="Right Arrow 56"/>
          <p:cNvSpPr/>
          <p:nvPr/>
        </p:nvSpPr>
        <p:spPr bwMode="auto">
          <a:xfrm>
            <a:off x="6323967" y="4999052"/>
            <a:ext cx="377717" cy="446753"/>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105"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2300" y="4248376"/>
            <a:ext cx="857477" cy="81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7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018383" y="216994"/>
            <a:ext cx="1156834" cy="1255796"/>
          </a:xfrm>
          <a:prstGeom prst="rect">
            <a:avLst/>
          </a:prstGeom>
        </p:spPr>
      </p:pic>
      <p:sp>
        <p:nvSpPr>
          <p:cNvPr id="80" name="Rectangle 79"/>
          <p:cNvSpPr/>
          <p:nvPr/>
        </p:nvSpPr>
        <p:spPr bwMode="auto">
          <a:xfrm>
            <a:off x="7998559" y="4142934"/>
            <a:ext cx="1663020" cy="1490043"/>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33" tIns="128003" rIns="155433" bIns="128003" numCol="1" spcCol="0" rtlCol="0" fromWordArt="0" anchor="b" anchorCtr="0" forceAA="0" compatLnSpc="1">
            <a:prstTxWarp prst="textNoShape">
              <a:avLst/>
            </a:prstTxWarp>
            <a:noAutofit/>
          </a:bodyPr>
          <a:lstStyle/>
          <a:p>
            <a:pPr defTabSz="932381" fontAlgn="base">
              <a:lnSpc>
                <a:spcPct val="90000"/>
              </a:lnSpc>
              <a:spcBef>
                <a:spcPct val="0"/>
              </a:spcBef>
              <a:spcAft>
                <a:spcPts val="300"/>
              </a:spcAft>
            </a:pPr>
            <a:r>
              <a:rPr lang="en-US" sz="2000" spc="-71" dirty="0">
                <a:gradFill>
                  <a:gsLst>
                    <a:gs pos="0">
                      <a:srgbClr val="FFFFFF"/>
                    </a:gs>
                    <a:gs pos="100000">
                      <a:srgbClr val="FFFFFF"/>
                    </a:gs>
                  </a:gsLst>
                  <a:lin ang="5400000" scaled="0"/>
                </a:gradFill>
                <a:latin typeface="Segoe UI" pitchFamily="34" charset="0"/>
                <a:ea typeface="Segoe UI" pitchFamily="34" charset="0"/>
                <a:cs typeface="Segoe UI" pitchFamily="34" charset="0"/>
              </a:rPr>
              <a:t>COE, COP, Community</a:t>
            </a:r>
          </a:p>
        </p:txBody>
      </p:sp>
      <p:pic>
        <p:nvPicPr>
          <p:cNvPr id="62" name="Picture 6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920133" y="4193850"/>
            <a:ext cx="704105" cy="685896"/>
          </a:xfrm>
          <a:prstGeom prst="rect">
            <a:avLst/>
          </a:prstGeom>
        </p:spPr>
      </p:pic>
      <p:sp>
        <p:nvSpPr>
          <p:cNvPr id="4096" name="Rectangle 4095"/>
          <p:cNvSpPr/>
          <p:nvPr/>
        </p:nvSpPr>
        <p:spPr>
          <a:xfrm>
            <a:off x="765875" y="6011863"/>
            <a:ext cx="6216650" cy="683264"/>
          </a:xfrm>
          <a:prstGeom prst="rect">
            <a:avLst/>
          </a:prstGeom>
        </p:spPr>
        <p:txBody>
          <a:bodyPr vert="horz" wrap="square" lIns="146289" tIns="91431" rIns="146289" bIns="91431" rtlCol="0">
            <a:spAutoFit/>
          </a:bodyPr>
          <a:lstStyle/>
          <a:p>
            <a:pPr>
              <a:lnSpc>
                <a:spcPct val="90000"/>
              </a:lnSpc>
              <a:spcBef>
                <a:spcPct val="20000"/>
              </a:spcBef>
              <a:buSzPct val="90000"/>
            </a:pPr>
            <a:r>
              <a:rPr lang="en-US" sz="3600" dirty="0">
                <a:gradFill>
                  <a:gsLst>
                    <a:gs pos="1250">
                      <a:schemeClr val="tx2">
                        <a:lumMod val="40000"/>
                        <a:lumOff val="60000"/>
                      </a:schemeClr>
                    </a:gs>
                    <a:gs pos="99000">
                      <a:schemeClr val="tx2">
                        <a:lumMod val="40000"/>
                        <a:lumOff val="60000"/>
                      </a:schemeClr>
                    </a:gs>
                  </a:gsLst>
                  <a:lin ang="5400000" scaled="0"/>
                </a:gradFill>
                <a:latin typeface="+mj-lt"/>
              </a:rPr>
              <a:t>Key Inputs</a:t>
            </a:r>
          </a:p>
        </p:txBody>
      </p:sp>
      <p:sp>
        <p:nvSpPr>
          <p:cNvPr id="84" name="Rectangle 83"/>
          <p:cNvSpPr/>
          <p:nvPr/>
        </p:nvSpPr>
        <p:spPr>
          <a:xfrm>
            <a:off x="5380151" y="6001698"/>
            <a:ext cx="6216650" cy="683264"/>
          </a:xfrm>
          <a:prstGeom prst="rect">
            <a:avLst/>
          </a:prstGeom>
        </p:spPr>
        <p:txBody>
          <a:bodyPr vert="horz" wrap="square" lIns="146289" tIns="91431" rIns="146289" bIns="91431" rtlCol="0">
            <a:spAutoFit/>
          </a:bodyPr>
          <a:lstStyle/>
          <a:p>
            <a:pPr algn="r">
              <a:lnSpc>
                <a:spcPct val="90000"/>
              </a:lnSpc>
              <a:spcBef>
                <a:spcPct val="20000"/>
              </a:spcBef>
              <a:buSzPct val="90000"/>
            </a:pPr>
            <a:r>
              <a:rPr lang="en-US" sz="3600" dirty="0">
                <a:gradFill>
                  <a:gsLst>
                    <a:gs pos="1250">
                      <a:schemeClr val="tx2">
                        <a:lumMod val="40000"/>
                        <a:lumOff val="60000"/>
                      </a:schemeClr>
                    </a:gs>
                    <a:gs pos="99000">
                      <a:schemeClr val="tx2">
                        <a:lumMod val="40000"/>
                        <a:lumOff val="60000"/>
                      </a:schemeClr>
                    </a:gs>
                  </a:gsLst>
                  <a:lin ang="5400000" scaled="0"/>
                </a:gradFill>
                <a:latin typeface="+mj-lt"/>
              </a:rPr>
              <a:t>Output</a:t>
            </a:r>
          </a:p>
        </p:txBody>
      </p:sp>
    </p:spTree>
    <p:extLst>
      <p:ext uri="{BB962C8B-B14F-4D97-AF65-F5344CB8AC3E}">
        <p14:creationId xmlns:p14="http://schemas.microsoft.com/office/powerpoint/2010/main" val="120601495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rot="20625689">
            <a:off x="8540479" y="1169334"/>
            <a:ext cx="2142335" cy="577894"/>
          </a:xfrm>
          <a:prstGeom prst="rect">
            <a:avLst/>
          </a:prstGeom>
          <a:noFill/>
        </p:spPr>
        <p:txBody>
          <a:bodyPr wrap="none" lIns="182862" tIns="146289" rIns="182862" bIns="146289" rtlCol="0">
            <a:spAutoFit/>
          </a:bodyPr>
          <a:lstStyle/>
          <a:p>
            <a:pPr>
              <a:lnSpc>
                <a:spcPct val="90000"/>
              </a:lnSpc>
              <a:spcAft>
                <a:spcPts val="600"/>
              </a:spcAft>
            </a:pPr>
            <a:r>
              <a:rPr lang="en-US" sz="2000" dirty="0">
                <a:gradFill>
                  <a:gsLst>
                    <a:gs pos="2917">
                      <a:schemeClr val="tx1"/>
                    </a:gs>
                    <a:gs pos="30000">
                      <a:schemeClr val="tx1"/>
                    </a:gs>
                  </a:gsLst>
                  <a:lin ang="5400000" scaled="0"/>
                </a:gradFill>
              </a:rPr>
              <a:t>Adoption focus</a:t>
            </a:r>
          </a:p>
        </p:txBody>
      </p:sp>
      <p:sp>
        <p:nvSpPr>
          <p:cNvPr id="5" name="Oval 4"/>
          <p:cNvSpPr/>
          <p:nvPr/>
        </p:nvSpPr>
        <p:spPr bwMode="auto">
          <a:xfrm>
            <a:off x="7782927" y="2049462"/>
            <a:ext cx="4114800" cy="411480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40" y="141288"/>
            <a:ext cx="11889564" cy="917575"/>
          </a:xfrm>
        </p:spPr>
        <p:txBody>
          <a:bodyPr/>
          <a:lstStyle/>
          <a:p>
            <a:r>
              <a:rPr lang="en-US" dirty="0" smtClean="0"/>
              <a:t>Vs. non-strategic approach…</a:t>
            </a:r>
            <a:endParaRPr lang="en-US" dirty="0"/>
          </a:p>
        </p:txBody>
      </p:sp>
      <p:sp>
        <p:nvSpPr>
          <p:cNvPr id="3" name="Text Placeholder 2"/>
          <p:cNvSpPr>
            <a:spLocks noGrp="1"/>
          </p:cNvSpPr>
          <p:nvPr>
            <p:ph type="body" sz="quarter" idx="10"/>
          </p:nvPr>
        </p:nvSpPr>
        <p:spPr>
          <a:xfrm>
            <a:off x="350837" y="1058863"/>
            <a:ext cx="7239000" cy="6943439"/>
          </a:xfrm>
        </p:spPr>
        <p:txBody>
          <a:bodyPr/>
          <a:lstStyle/>
          <a:p>
            <a:pPr marL="571444" indent="-571444">
              <a:buFont typeface="Wingdings" pitchFamily="2" charset="2"/>
              <a:buChar char="ü"/>
            </a:pPr>
            <a:r>
              <a:rPr lang="en-US" sz="3600" dirty="0"/>
              <a:t>focusing on adoption training and feature use only</a:t>
            </a:r>
          </a:p>
          <a:p>
            <a:pPr marL="571444" indent="-571444">
              <a:buFont typeface="Segoe UI Light" pitchFamily="34" charset="0"/>
              <a:buChar char="X"/>
            </a:pPr>
            <a:r>
              <a:rPr lang="en-US" sz="3600" dirty="0"/>
              <a:t>alignment with organizational priorities</a:t>
            </a:r>
          </a:p>
          <a:p>
            <a:pPr marL="571444" indent="-571444">
              <a:buFont typeface="Wingdings" pitchFamily="2" charset="2"/>
              <a:buChar char="ü"/>
            </a:pPr>
            <a:r>
              <a:rPr lang="en-US" sz="3600" dirty="0"/>
              <a:t>limited understanding of user types and needs and differences by business unit</a:t>
            </a:r>
          </a:p>
          <a:p>
            <a:pPr marL="571444" indent="-571444">
              <a:buFont typeface="Wingdings" pitchFamily="2" charset="2"/>
              <a:buChar char="ü"/>
            </a:pPr>
            <a:r>
              <a:rPr lang="en-US" sz="3600" dirty="0"/>
              <a:t>technical orientation</a:t>
            </a:r>
          </a:p>
          <a:p>
            <a:pPr marL="571444" indent="-571444">
              <a:buFont typeface="Segoe UI Light" pitchFamily="34" charset="0"/>
              <a:buChar char="X"/>
            </a:pPr>
            <a:r>
              <a:rPr lang="en-US" sz="3600" dirty="0"/>
              <a:t>workload strategy alignment</a:t>
            </a:r>
          </a:p>
          <a:p>
            <a:pPr marL="571444" indent="-571444">
              <a:buFont typeface="Wingdings" pitchFamily="2" charset="2"/>
              <a:buChar char="ü"/>
            </a:pPr>
            <a:r>
              <a:rPr lang="en-US" sz="3600" dirty="0"/>
              <a:t>static thinking</a:t>
            </a:r>
          </a:p>
          <a:p>
            <a:pPr marL="571444" indent="-571444">
              <a:buFont typeface="Arial" pitchFamily="34" charset="0"/>
              <a:buChar char="•"/>
            </a:pPr>
            <a:endParaRPr lang="en-US" sz="3600" dirty="0"/>
          </a:p>
          <a:p>
            <a:pPr marL="571444" indent="-571444">
              <a:buFont typeface="Arial" pitchFamily="34" charset="0"/>
              <a:buChar char="•"/>
            </a:pPr>
            <a:endParaRPr lang="en-US" sz="3600" dirty="0"/>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1897" y="2528434"/>
            <a:ext cx="4433341"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457838" y="4977718"/>
            <a:ext cx="2691314" cy="923330"/>
          </a:xfrm>
          <a:prstGeom prst="rect">
            <a:avLst/>
          </a:prstGeom>
          <a:noFill/>
        </p:spPr>
        <p:txBody>
          <a:bodyPr wrap="none" lIns="91431" tIns="45716" rIns="91431" bIns="45716">
            <a:prstTxWarp prst="textArchDown">
              <a:avLst/>
            </a:prstTxWarp>
            <a:spAutoFit/>
          </a:bodyPr>
          <a:lstStyle/>
          <a:p>
            <a:pPr algn="ctr"/>
            <a:r>
              <a:rPr lang="en-US" sz="3200" spc="200" dirty="0">
                <a:ln w="18415" cmpd="sng">
                  <a:solidFill>
                    <a:srgbClr val="FFFFFF"/>
                  </a:solidFill>
                  <a:prstDash val="solid"/>
                </a:ln>
                <a:solidFill>
                  <a:srgbClr val="FFFFFF"/>
                </a:solidFill>
                <a:effectLst>
                  <a:outerShdw blurRad="63500" dir="3600000" algn="tl" rotWithShape="0">
                    <a:srgbClr val="000000">
                      <a:alpha val="70000"/>
                    </a:srgbClr>
                  </a:outerShdw>
                </a:effectLst>
              </a:rPr>
              <a:t>Strategy</a:t>
            </a:r>
          </a:p>
        </p:txBody>
      </p:sp>
      <p:sp>
        <p:nvSpPr>
          <p:cNvPr id="7" name="Right Triangle 6"/>
          <p:cNvSpPr/>
          <p:nvPr/>
        </p:nvSpPr>
        <p:spPr bwMode="auto">
          <a:xfrm flipH="1">
            <a:off x="8481033" y="1156926"/>
            <a:ext cx="2783890" cy="816337"/>
          </a:xfrm>
          <a:prstGeom prst="rtTriangle">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ctr" anchorCtr="0" forceAA="0" compatLnSpc="1">
            <a:prstTxWarp prst="textNoShape">
              <a:avLst/>
            </a:prstTxWarp>
            <a:noAutofit/>
          </a:bodyPr>
          <a:lstStyle/>
          <a:p>
            <a:pPr algn="ctr" defTabSz="932381" fontAlgn="base">
              <a:lnSpc>
                <a:spcPct val="90000"/>
              </a:lnSpc>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Tactical</a:t>
            </a:r>
          </a:p>
        </p:txBody>
      </p:sp>
      <p:sp>
        <p:nvSpPr>
          <p:cNvPr id="10" name="Right Triangle 9"/>
          <p:cNvSpPr/>
          <p:nvPr/>
        </p:nvSpPr>
        <p:spPr bwMode="auto">
          <a:xfrm flipV="1">
            <a:off x="8362723" y="1126220"/>
            <a:ext cx="2826464" cy="847042"/>
          </a:xfrm>
          <a:prstGeom prst="rtTriangl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89" rIns="91431" bIns="146289" numCol="1" spcCol="0" rtlCol="0" fromWordArt="0" anchor="ctr" anchorCtr="0" forceAA="0" compatLnSpc="1">
            <a:prstTxWarp prst="textNoShape">
              <a:avLst/>
            </a:prstTxWarp>
            <a:noAutofit/>
          </a:bodyPr>
          <a:lstStyle/>
          <a:p>
            <a:pPr defTabSz="932381" fontAlgn="base">
              <a:lnSpc>
                <a:spcPct val="90000"/>
              </a:lnSpc>
              <a:spcBef>
                <a:spcPct val="0"/>
              </a:spcBef>
              <a:spcAft>
                <a:spcPct val="0"/>
              </a:spcAft>
            </a:pPr>
            <a:endParaRPr lang="en-US" sz="2000" b="1"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a:xfrm>
            <a:off x="8534313" y="1222930"/>
            <a:ext cx="1276203" cy="374820"/>
          </a:xfrm>
          <a:prstGeom prst="rect">
            <a:avLst/>
          </a:prstGeom>
        </p:spPr>
        <p:txBody>
          <a:bodyPr wrap="none" lIns="91431" tIns="45716" rIns="91431" bIns="45716">
            <a:spAutoFit/>
          </a:bodyPr>
          <a:lstStyle/>
          <a:p>
            <a:pPr algn="ctr" defTabSz="932381" fontAlgn="base">
              <a:lnSpc>
                <a:spcPct val="90000"/>
              </a:lnSpc>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Strategic</a:t>
            </a:r>
          </a:p>
        </p:txBody>
      </p:sp>
      <p:sp>
        <p:nvSpPr>
          <p:cNvPr id="12" name="Right Arrow 11"/>
          <p:cNvSpPr/>
          <p:nvPr/>
        </p:nvSpPr>
        <p:spPr bwMode="auto">
          <a:xfrm rot="14398174">
            <a:off x="7954234" y="4640263"/>
            <a:ext cx="533400" cy="457200"/>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Right Arrow 14"/>
          <p:cNvSpPr/>
          <p:nvPr/>
        </p:nvSpPr>
        <p:spPr bwMode="auto">
          <a:xfrm>
            <a:off x="9580338" y="2092913"/>
            <a:ext cx="533400" cy="457200"/>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Right Arrow 15"/>
          <p:cNvSpPr/>
          <p:nvPr/>
        </p:nvSpPr>
        <p:spPr bwMode="auto">
          <a:xfrm rot="7195254">
            <a:off x="11213614" y="4672915"/>
            <a:ext cx="533400" cy="457200"/>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17" name="Straight Connector 16"/>
          <p:cNvCxnSpPr/>
          <p:nvPr/>
        </p:nvCxnSpPr>
        <p:spPr>
          <a:xfrm flipV="1">
            <a:off x="503237" y="2201863"/>
            <a:ext cx="6629400" cy="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956079" y="6164263"/>
            <a:ext cx="7192482" cy="794064"/>
          </a:xfrm>
          <a:prstGeom prst="rect">
            <a:avLst/>
          </a:prstGeom>
          <a:noFill/>
        </p:spPr>
        <p:txBody>
          <a:bodyPr wrap="none" lIns="182862" tIns="146289" rIns="182862" bIns="146289" rtlCol="0">
            <a:spAutoFit/>
          </a:bodyPr>
          <a:lstStyle/>
          <a:p>
            <a:pPr>
              <a:lnSpc>
                <a:spcPct val="90000"/>
              </a:lnSpc>
              <a:spcAft>
                <a:spcPts val="600"/>
              </a:spcAft>
            </a:pPr>
            <a:r>
              <a:rPr lang="en-US" sz="3600" i="1" dirty="0">
                <a:latin typeface="+mj-lt"/>
              </a:rPr>
              <a:t>(see related sessions for more info) </a:t>
            </a:r>
          </a:p>
        </p:txBody>
      </p:sp>
    </p:spTree>
    <p:extLst>
      <p:ext uri="{BB962C8B-B14F-4D97-AF65-F5344CB8AC3E}">
        <p14:creationId xmlns:p14="http://schemas.microsoft.com/office/powerpoint/2010/main" val="20340456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P spid="8" grpId="0"/>
      <p:bldP spid="12" grpId="0" animBg="1"/>
      <p:bldP spid="15" grpId="0" animBg="1"/>
      <p:bldP spid="16" grpId="0" animBg="1"/>
      <p:bldP spid="21" grpId="0"/>
      <p:bldP spid="21" grpId="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Todd Ray</External_x0020_Speaker>
    <Session_x0020_Code xmlns="2295e2e7-0eeb-498e-8716-217bb2ee6ee3">SPC004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Todd Ray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CCE445C-7326-4E83-ACB9-52A01134EF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purl.org/dc/dcmitype/"/>
    <ds:schemaRef ds:uri="http://schemas.microsoft.com/office/2006/metadata/properties"/>
    <ds:schemaRef ds:uri="2295e2e7-0eeb-498e-8716-217bb2ee6ee3"/>
    <ds:schemaRef ds:uri="230e9df3-be65-4c73-a93b-d1236ebd677e"/>
    <ds:schemaRef ds:uri="http://purl.org/dc/elements/1.1/"/>
    <ds:schemaRef ds:uri="http://schemas.microsoft.com/office/infopath/2007/PartnerControls"/>
    <ds:schemaRef ds:uri="http://www.w3.org/XML/1998/namespace"/>
    <ds:schemaRef ds:uri="http://purl.org/dc/terms/"/>
    <ds:schemaRef ds:uri="http://schemas.openxmlformats.org/package/2006/metadata/core-properties"/>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8576</TotalTime>
  <Words>6412</Words>
  <Application>Microsoft Office PowerPoint</Application>
  <PresentationFormat>Custom</PresentationFormat>
  <Paragraphs>560</Paragraphs>
  <Slides>57</Slides>
  <Notes>31</Notes>
  <HiddenSlides>0</HiddenSlides>
  <MMClips>0</MMClips>
  <ScaleCrop>false</ScaleCrop>
  <HeadingPairs>
    <vt:vector size="4" baseType="variant">
      <vt:variant>
        <vt:lpstr>Theme</vt:lpstr>
      </vt:variant>
      <vt:variant>
        <vt:i4>5</vt:i4>
      </vt:variant>
      <vt:variant>
        <vt:lpstr>Slide Titles</vt:lpstr>
      </vt:variant>
      <vt:variant>
        <vt:i4>57</vt:i4>
      </vt:variant>
    </vt:vector>
  </HeadingPairs>
  <TitlesOfParts>
    <vt:vector size="62" baseType="lpstr">
      <vt:lpstr>SPC2012_Business_Template_16x9</vt:lpstr>
      <vt:lpstr>5-30072_SPC2012_Business_Template_16x9_Light</vt:lpstr>
      <vt:lpstr>5-30072_SPC2012_Business_Template_16x9</vt:lpstr>
      <vt:lpstr>1_5-30072_SPC2012_Business_Template_16x9_Light</vt:lpstr>
      <vt:lpstr>1_5-30072_SPC2012_Business_Template_16x9</vt:lpstr>
      <vt:lpstr>PowerPoint Presentation</vt:lpstr>
      <vt:lpstr>From adoption to business value with SharePoint 2013</vt:lpstr>
      <vt:lpstr>About me - @work</vt:lpstr>
      <vt:lpstr>About Me</vt:lpstr>
      <vt:lpstr>Objectives</vt:lpstr>
      <vt:lpstr>Our  Journey</vt:lpstr>
      <vt:lpstr>Why we are here…</vt:lpstr>
      <vt:lpstr>Strategic Approach to SharePoint   Adoption and Business Value Realization</vt:lpstr>
      <vt:lpstr>Vs. non-strategic approach…</vt:lpstr>
      <vt:lpstr>See also:</vt:lpstr>
      <vt:lpstr>Key Questions – Dynamics Influencing Approach</vt:lpstr>
      <vt:lpstr>Key questions - Impacts</vt:lpstr>
      <vt:lpstr>Rewind…</vt:lpstr>
      <vt:lpstr>Last Year</vt:lpstr>
      <vt:lpstr>Quick review</vt:lpstr>
      <vt:lpstr>Quick review of last year</vt:lpstr>
      <vt:lpstr>Quick review of last year</vt:lpstr>
      <vt:lpstr>Quick review of last year</vt:lpstr>
      <vt:lpstr>In the meantime…</vt:lpstr>
      <vt:lpstr>Customer needs – Oct 2011-2012</vt:lpstr>
      <vt:lpstr>Overall Observations – Things I’m Seeing How might these impact adoption or your approach to address it?</vt:lpstr>
      <vt:lpstr>SharePoint 13 - In a Nutshell</vt:lpstr>
      <vt:lpstr>Hypotheses…</vt:lpstr>
      <vt:lpstr>Hypothesis Impact of SP13</vt:lpstr>
      <vt:lpstr>Hypothesis Impact of Devices, CoIT, Mobility, Social</vt:lpstr>
      <vt:lpstr>Hypothesis Impact of cloud alternatives</vt:lpstr>
      <vt:lpstr>Hypothesis Impact of IW maturity and younger workfoce</vt:lpstr>
      <vt:lpstr>Hypothesis Impact of lean business and IT</vt:lpstr>
      <vt:lpstr>Hypothesis Business-aligned, self-service IT</vt:lpstr>
      <vt:lpstr>Hypothesis User Experience Focus, Evolved Change Management</vt:lpstr>
      <vt:lpstr>Testing the hypotheses What do other people say?</vt:lpstr>
      <vt:lpstr>WW Poll of Microsoft Consulting Field (Oct 2012) </vt:lpstr>
      <vt:lpstr>Results</vt:lpstr>
      <vt:lpstr>Themes – Impact of New Capabilities</vt:lpstr>
      <vt:lpstr>Themes – Value</vt:lpstr>
      <vt:lpstr>Themes – Change Management</vt:lpstr>
      <vt:lpstr>Themes – Business Alignment</vt:lpstr>
      <vt:lpstr>Themes – User Focus/Experience</vt:lpstr>
      <vt:lpstr>Other themes</vt:lpstr>
      <vt:lpstr>Other themes</vt:lpstr>
      <vt:lpstr>Other themes</vt:lpstr>
      <vt:lpstr>You may have heard it before, but…</vt:lpstr>
      <vt:lpstr>Testing the hypotheses Back to our questions</vt:lpstr>
      <vt:lpstr>Back to our questions…</vt:lpstr>
      <vt:lpstr>The Year Ahead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Invest in capability (and cap. maturity) modeling</vt:lpstr>
      <vt:lpstr>Additional Recommendations</vt:lpstr>
      <vt:lpstr>PowerPoint Presentation</vt:lpstr>
      <vt:lpstr>Questions?  toddray@microsoft.com</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adoption to business value with SharePoint 2013</dc:title>
  <dc:subject>SharePoint Conference 2012</dc:subject>
  <dc:creator>Todd Ray</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181</cp:revision>
  <dcterms:created xsi:type="dcterms:W3CDTF">2012-11-08T21:52:59Z</dcterms:created>
  <dcterms:modified xsi:type="dcterms:W3CDTF">2012-12-06T01:46:08Z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