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27"/>
  </p:notesMasterIdLst>
  <p:handoutMasterIdLst>
    <p:handoutMasterId r:id="rId28"/>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39" d="100"/>
          <a:sy n="39" d="100"/>
        </p:scale>
        <p:origin x="-120"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77678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101526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748843-FD61-43F6-9FE0-F6926C63D60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95418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4:16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1785300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8214528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0579688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2855612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7617860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698107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0541205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582800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4942174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312433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477241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553669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7824178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299564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63252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594433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223077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745839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30048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9901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26835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03036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087679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6428048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42983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171584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150237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000422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208827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362132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157232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823269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799711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03995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1747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981242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devcamps.ms/office" TargetMode="Externa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11629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570950"/>
            <a:ext cx="11887200" cy="5355312"/>
          </a:xfrm>
        </p:spPr>
        <p:txBody>
          <a:bodyPr/>
          <a:lstStyle/>
          <a:p>
            <a:pPr marL="0" indent="0">
              <a:buNone/>
            </a:pPr>
            <a:r>
              <a:rPr lang="en-US" sz="8000" dirty="0">
                <a:sym typeface="Wingdings" panose="05000000000000000000" pitchFamily="2" charset="2"/>
              </a:rPr>
              <a:t> 	</a:t>
            </a:r>
            <a:r>
              <a:rPr lang="en-US" sz="5000" baseline="40000" dirty="0">
                <a:latin typeface="+mn-lt"/>
              </a:rPr>
              <a:t>Leverage </a:t>
            </a:r>
            <a:r>
              <a:rPr lang="en-US" sz="5000" baseline="40000" dirty="0" err="1">
                <a:latin typeface="+mn-lt"/>
              </a:rPr>
              <a:t>autohosting</a:t>
            </a:r>
            <a:r>
              <a:rPr lang="en-US" sz="5000" baseline="40000" dirty="0">
                <a:latin typeface="+mn-lt"/>
              </a:rPr>
              <a:t> in your app for SharePoint</a:t>
            </a:r>
            <a:endParaRPr lang="en-US" dirty="0"/>
          </a:p>
          <a:p>
            <a:pPr marL="0" indent="0">
              <a:buNone/>
            </a:pPr>
            <a:r>
              <a:rPr lang="en-US" sz="8000" spc="-2800" dirty="0">
                <a:sym typeface="Wingdings" panose="05000000000000000000" pitchFamily="2" charset="2"/>
              </a:rPr>
              <a:t>          	</a:t>
            </a:r>
            <a:r>
              <a:rPr lang="en-US" sz="5000" baseline="40000" dirty="0">
                <a:latin typeface="+mn-lt"/>
              </a:rPr>
              <a:t>Apps for Office can be </a:t>
            </a:r>
            <a:r>
              <a:rPr lang="en-US" sz="5000" baseline="40000" dirty="0" err="1">
                <a:latin typeface="+mn-lt"/>
              </a:rPr>
              <a:t>autohosted</a:t>
            </a:r>
            <a:r>
              <a:rPr lang="en-US" sz="5000" baseline="40000" dirty="0">
                <a:latin typeface="+mn-lt"/>
              </a:rPr>
              <a:t> too!</a:t>
            </a:r>
          </a:p>
          <a:p>
            <a:pPr marL="0" indent="0">
              <a:buNone/>
            </a:pPr>
            <a:r>
              <a:rPr lang="en-US" sz="8000" spc="-2800" dirty="0">
                <a:sym typeface="Wingdings" panose="05000000000000000000" pitchFamily="2" charset="2"/>
              </a:rPr>
              <a:t></a:t>
            </a:r>
            <a:r>
              <a:rPr lang="en-US" sz="8000" spc="-2800">
                <a:sym typeface="Wingdings" panose="05000000000000000000" pitchFamily="2" charset="2"/>
              </a:rPr>
              <a:t>	</a:t>
            </a:r>
            <a:r>
              <a:rPr lang="en-US" sz="5000" baseline="40000" dirty="0">
                <a:latin typeface="+mn-lt"/>
              </a:rPr>
              <a:t>Five</a:t>
            </a:r>
            <a:r>
              <a:rPr lang="en-US" sz="5000" baseline="40000">
                <a:latin typeface="+mn-lt"/>
              </a:rPr>
              <a:t> words: SharePoint Hosted App For </a:t>
            </a:r>
            <a:r>
              <a:rPr lang="en-US" sz="5000" baseline="40000" smtClean="0">
                <a:latin typeface="+mn-lt"/>
              </a:rPr>
              <a:t>Office</a:t>
            </a:r>
            <a:endParaRPr lang="en-US" dirty="0"/>
          </a:p>
          <a:p>
            <a:pPr marL="0" indent="0">
              <a:buNone/>
            </a:pPr>
            <a:r>
              <a:rPr lang="en-US" sz="8000" spc="-2800" dirty="0">
                <a:latin typeface="+mn-lt"/>
                <a:sym typeface="Wingdings" panose="05000000000000000000" pitchFamily="2" charset="2"/>
              </a:rPr>
              <a:t></a:t>
            </a:r>
            <a:r>
              <a:rPr lang="en-US" sz="5000" baseline="40000" dirty="0">
                <a:latin typeface="+mn-lt"/>
                <a:sym typeface="Wingdings" panose="05000000000000000000" pitchFamily="2" charset="2"/>
              </a:rPr>
              <a:t> </a:t>
            </a:r>
            <a:r>
              <a:rPr lang="en-US" sz="5000" baseline="40000">
                <a:latin typeface="+mn-lt"/>
                <a:sym typeface="Wingdings" panose="05000000000000000000" pitchFamily="2" charset="2"/>
              </a:rPr>
              <a:t>	</a:t>
            </a:r>
            <a:r>
              <a:rPr lang="en-US" sz="5000" baseline="40000" dirty="0">
                <a:latin typeface="+mn-lt"/>
              </a:rPr>
              <a:t>Tenant</a:t>
            </a:r>
            <a:r>
              <a:rPr lang="en-US" sz="5000" baseline="40000">
                <a:latin typeface="+mn-lt"/>
              </a:rPr>
              <a:t> deployed app for </a:t>
            </a:r>
            <a:r>
              <a:rPr lang="en-US" sz="5000" baseline="40000" smtClean="0">
                <a:latin typeface="+mn-lt"/>
              </a:rPr>
              <a:t>SharePoint</a:t>
            </a:r>
            <a:endParaRPr lang="en-US" dirty="0"/>
          </a:p>
        </p:txBody>
      </p:sp>
      <p:sp>
        <p:nvSpPr>
          <p:cNvPr id="2" name="Title 1"/>
          <p:cNvSpPr>
            <a:spLocks noGrp="1"/>
          </p:cNvSpPr>
          <p:nvPr>
            <p:ph type="title"/>
          </p:nvPr>
        </p:nvSpPr>
        <p:spPr/>
        <p:txBody>
          <a:bodyPr/>
          <a:lstStyle/>
          <a:p>
            <a:r>
              <a:rPr lang="en-US" sz="6600" dirty="0" smtClean="0"/>
              <a:t>Hosting Tips</a:t>
            </a:r>
            <a:endParaRPr lang="en-US" sz="6600" dirty="0"/>
          </a:p>
        </p:txBody>
      </p:sp>
    </p:spTree>
    <p:extLst>
      <p:ext uri="{BB962C8B-B14F-4D97-AF65-F5344CB8AC3E}">
        <p14:creationId xmlns:p14="http://schemas.microsoft.com/office/powerpoint/2010/main" val="37325967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3919022"/>
          </a:xfrm>
        </p:spPr>
        <p:txBody>
          <a:bodyPr/>
          <a:lstStyle/>
          <a:p>
            <a:pPr marL="742950" indent="-742950">
              <a:buFont typeface="+mj-lt"/>
              <a:buAutoNum type="arabicPeriod" startAt="13"/>
            </a:pPr>
            <a:endParaRPr lang="en-US" sz="5000" baseline="40000" dirty="0">
              <a:latin typeface="+mn-lt"/>
            </a:endParaRPr>
          </a:p>
          <a:p>
            <a:pPr marL="0" indent="0">
              <a:buNone/>
            </a:pPr>
            <a:r>
              <a:rPr lang="en-US" sz="8000" spc="-2800" dirty="0">
                <a:latin typeface="+mn-lt"/>
                <a:sym typeface="Wingdings" panose="05000000000000000000" pitchFamily="2" charset="2"/>
              </a:rPr>
              <a:t></a:t>
            </a:r>
            <a:r>
              <a:rPr lang="en-US" sz="8000" spc="-2800">
                <a:latin typeface="+mn-lt"/>
                <a:sym typeface="Wingdings" panose="05000000000000000000" pitchFamily="2" charset="2"/>
              </a:rPr>
              <a:t>	</a:t>
            </a:r>
            <a:r>
              <a:rPr lang="en-US" sz="5000" baseline="40000" dirty="0">
                <a:latin typeface="+mn-lt"/>
              </a:rPr>
              <a:t>SSL</a:t>
            </a:r>
            <a:r>
              <a:rPr lang="en-US" sz="5000" baseline="40000">
                <a:latin typeface="+mn-lt"/>
              </a:rPr>
              <a:t> is required, let Azure web sites take </a:t>
            </a:r>
            <a:r>
              <a:rPr lang="en-US" sz="5000" baseline="40000" smtClean="0">
                <a:latin typeface="+mn-lt"/>
              </a:rPr>
              <a:t>care</a:t>
            </a:r>
            <a:endParaRPr lang="en-US" sz="5000" baseline="40000" dirty="0">
              <a:latin typeface="+mn-lt"/>
            </a:endParaRPr>
          </a:p>
          <a:p>
            <a:pPr marL="742950" indent="-742950">
              <a:buFont typeface="+mj-lt"/>
              <a:buAutoNum type="arabicPeriod" startAt="13"/>
            </a:pPr>
            <a:endParaRPr lang="en-US" sz="5000" baseline="40000" dirty="0">
              <a:latin typeface="+mn-lt"/>
            </a:endParaRPr>
          </a:p>
          <a:p>
            <a:pPr marL="0" indent="0">
              <a:buNone/>
            </a:pPr>
            <a:r>
              <a:rPr lang="en-US" sz="8000" spc="-2800" dirty="0">
                <a:latin typeface="+mn-lt"/>
                <a:sym typeface="Wingdings" panose="05000000000000000000" pitchFamily="2" charset="2"/>
              </a:rPr>
              <a:t></a:t>
            </a:r>
            <a:r>
              <a:rPr lang="en-US" sz="8000" spc="-2800">
                <a:latin typeface="+mn-lt"/>
                <a:sym typeface="Wingdings" panose="05000000000000000000" pitchFamily="2" charset="2"/>
              </a:rPr>
              <a:t>	</a:t>
            </a:r>
            <a:r>
              <a:rPr lang="en-US" sz="5000" baseline="40000" dirty="0">
                <a:latin typeface="+mn-lt"/>
              </a:rPr>
              <a:t>Avoid</a:t>
            </a:r>
            <a:r>
              <a:rPr lang="en-US" sz="5000" baseline="40000">
                <a:latin typeface="+mn-lt"/>
              </a:rPr>
              <a:t> mixed </a:t>
            </a:r>
            <a:r>
              <a:rPr lang="en-US" sz="5000" baseline="40000" smtClean="0">
                <a:latin typeface="+mn-lt"/>
              </a:rPr>
              <a:t>content!</a:t>
            </a:r>
            <a:endParaRPr lang="en-US" sz="5000" baseline="40000" dirty="0">
              <a:latin typeface="+mn-lt"/>
            </a:endParaRPr>
          </a:p>
        </p:txBody>
      </p:sp>
      <p:sp>
        <p:nvSpPr>
          <p:cNvPr id="2" name="Title 1"/>
          <p:cNvSpPr>
            <a:spLocks noGrp="1"/>
          </p:cNvSpPr>
          <p:nvPr>
            <p:ph type="title"/>
          </p:nvPr>
        </p:nvSpPr>
        <p:spPr/>
        <p:txBody>
          <a:bodyPr/>
          <a:lstStyle/>
          <a:p>
            <a:r>
              <a:rPr lang="en-US" sz="6600" dirty="0" smtClean="0"/>
              <a:t>More Hosting Tips</a:t>
            </a:r>
            <a:endParaRPr lang="en-US" sz="6600" dirty="0"/>
          </a:p>
        </p:txBody>
      </p:sp>
    </p:spTree>
    <p:extLst>
      <p:ext uri="{BB962C8B-B14F-4D97-AF65-F5344CB8AC3E}">
        <p14:creationId xmlns:p14="http://schemas.microsoft.com/office/powerpoint/2010/main" val="1755999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Tree>
    <p:extLst>
      <p:ext uri="{BB962C8B-B14F-4D97-AF65-F5344CB8AC3E}">
        <p14:creationId xmlns:p14="http://schemas.microsoft.com/office/powerpoint/2010/main" val="107057801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7003" y="1820862"/>
            <a:ext cx="11887200" cy="3323987"/>
          </a:xfrm>
        </p:spPr>
        <p:txBody>
          <a:bodyPr/>
          <a:lstStyle/>
          <a:p>
            <a:pPr marL="0" indent="0">
              <a:buNone/>
            </a:pPr>
            <a:r>
              <a:rPr lang="en-US" sz="8000" spc="-2800" dirty="0" smtClean="0">
                <a:latin typeface="+mn-lt"/>
                <a:sym typeface="Wingdings" panose="05000000000000000000" pitchFamily="2" charset="2"/>
              </a:rPr>
              <a:t>	</a:t>
            </a:r>
            <a:r>
              <a:rPr lang="en-US" sz="5000" baseline="40000" dirty="0" smtClean="0">
                <a:latin typeface="+mn-lt"/>
              </a:rPr>
              <a:t>Connect </a:t>
            </a:r>
            <a:r>
              <a:rPr lang="en-US" sz="5000" baseline="40000" dirty="0">
                <a:latin typeface="+mn-lt"/>
              </a:rPr>
              <a:t>to any </a:t>
            </a:r>
            <a:r>
              <a:rPr lang="en-US" sz="5000" baseline="40000" dirty="0" err="1">
                <a:latin typeface="+mn-lt"/>
              </a:rPr>
              <a:t>OAuth</a:t>
            </a:r>
            <a:r>
              <a:rPr lang="en-US" sz="5000" baseline="40000" dirty="0">
                <a:latin typeface="+mn-lt"/>
              </a:rPr>
              <a:t> enabled </a:t>
            </a:r>
            <a:r>
              <a:rPr lang="en-US" sz="5000" baseline="40000" dirty="0" smtClean="0">
                <a:latin typeface="+mn-lt"/>
              </a:rPr>
              <a:t>service</a:t>
            </a:r>
          </a:p>
          <a:p>
            <a:pPr marL="0" indent="0">
              <a:buNone/>
            </a:pPr>
            <a:endParaRPr lang="en-US" dirty="0" smtClean="0"/>
          </a:p>
          <a:p>
            <a:pPr marL="0" indent="0">
              <a:buNone/>
            </a:pPr>
            <a:r>
              <a:rPr lang="en-US" sz="8000" spc="-2800" dirty="0" smtClean="0">
                <a:latin typeface="+mn-lt"/>
                <a:sym typeface="Wingdings" panose="05000000000000000000" pitchFamily="2" charset="2"/>
              </a:rPr>
              <a:t>	</a:t>
            </a:r>
            <a:r>
              <a:rPr lang="en-US" sz="5000" baseline="40000" dirty="0" smtClean="0">
                <a:latin typeface="+mn-lt"/>
              </a:rPr>
              <a:t>Use </a:t>
            </a:r>
            <a:r>
              <a:rPr lang="en-US" sz="5000" baseline="40000" dirty="0" err="1" smtClean="0">
                <a:latin typeface="+mn-lt"/>
              </a:rPr>
              <a:t>OAuth</a:t>
            </a:r>
            <a:r>
              <a:rPr lang="en-US" sz="5000" baseline="40000" dirty="0" smtClean="0">
                <a:latin typeface="+mn-lt"/>
              </a:rPr>
              <a:t> </a:t>
            </a:r>
            <a:r>
              <a:rPr lang="en-US" sz="5000" baseline="40000" dirty="0">
                <a:latin typeface="+mn-lt"/>
              </a:rPr>
              <a:t>consent flow to talk to SharePoint</a:t>
            </a:r>
          </a:p>
        </p:txBody>
      </p:sp>
      <p:sp>
        <p:nvSpPr>
          <p:cNvPr id="2" name="Title 1"/>
          <p:cNvSpPr>
            <a:spLocks noGrp="1"/>
          </p:cNvSpPr>
          <p:nvPr>
            <p:ph type="title"/>
          </p:nvPr>
        </p:nvSpPr>
        <p:spPr/>
        <p:txBody>
          <a:bodyPr/>
          <a:lstStyle/>
          <a:p>
            <a:r>
              <a:rPr lang="en-US" sz="6600" dirty="0" smtClean="0"/>
              <a:t>Authentication</a:t>
            </a:r>
            <a:endParaRPr lang="en-US" sz="6600" dirty="0"/>
          </a:p>
        </p:txBody>
      </p:sp>
    </p:spTree>
    <p:extLst>
      <p:ext uri="{BB962C8B-B14F-4D97-AF65-F5344CB8AC3E}">
        <p14:creationId xmlns:p14="http://schemas.microsoft.com/office/powerpoint/2010/main" val="2541110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Miscellaneous Tips</a:t>
            </a:r>
            <a:endParaRPr lang="en-US" dirty="0"/>
          </a:p>
        </p:txBody>
      </p:sp>
    </p:spTree>
    <p:extLst>
      <p:ext uri="{BB962C8B-B14F-4D97-AF65-F5344CB8AC3E}">
        <p14:creationId xmlns:p14="http://schemas.microsoft.com/office/powerpoint/2010/main" val="376666542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7003" y="1494750"/>
            <a:ext cx="11887200" cy="5355312"/>
          </a:xfrm>
        </p:spPr>
        <p:txBody>
          <a:bodyPr/>
          <a:lstStyle/>
          <a:p>
            <a:pPr marL="0" indent="0">
              <a:buNone/>
            </a:pPr>
            <a:r>
              <a:rPr lang="en-US" sz="8000" spc="-2800" dirty="0">
                <a:latin typeface="+mn-lt"/>
                <a:sym typeface="Wingdings" panose="05000000000000000000" pitchFamily="2" charset="2"/>
              </a:rPr>
              <a:t>	</a:t>
            </a:r>
            <a:r>
              <a:rPr lang="en-US" sz="5000" baseline="40000" dirty="0">
                <a:latin typeface="+mn-lt"/>
              </a:rPr>
              <a:t>Leverage SharePoint licensing capabilities</a:t>
            </a:r>
          </a:p>
          <a:p>
            <a:pPr marL="0" indent="0">
              <a:buNone/>
            </a:pPr>
            <a:r>
              <a:rPr lang="en-US" sz="8000" spc="-2800" dirty="0">
                <a:latin typeface="+mn-lt"/>
                <a:sym typeface="Wingdings" panose="05000000000000000000" pitchFamily="2" charset="2"/>
              </a:rPr>
              <a:t></a:t>
            </a:r>
            <a:r>
              <a:rPr lang="en-US" sz="8000" spc="-2800">
                <a:latin typeface="+mn-lt"/>
                <a:sym typeface="Wingdings" panose="05000000000000000000" pitchFamily="2" charset="2"/>
              </a:rPr>
              <a:t>	</a:t>
            </a:r>
            <a:r>
              <a:rPr lang="en-US" sz="5000" baseline="40000" dirty="0">
                <a:latin typeface="+mn-lt"/>
              </a:rPr>
              <a:t>Deliver</a:t>
            </a:r>
            <a:r>
              <a:rPr lang="en-US" sz="5000" baseline="40000">
                <a:latin typeface="+mn-lt"/>
              </a:rPr>
              <a:t> your apps through doc </a:t>
            </a:r>
            <a:r>
              <a:rPr lang="en-US" sz="5000" baseline="40000" smtClean="0">
                <a:latin typeface="+mn-lt"/>
              </a:rPr>
              <a:t>templates</a:t>
            </a:r>
            <a:endParaRPr lang="en-US" sz="5000" baseline="40000" dirty="0">
              <a:latin typeface="+mn-lt"/>
            </a:endParaRPr>
          </a:p>
          <a:p>
            <a:pPr marL="0" indent="0">
              <a:buNone/>
            </a:pPr>
            <a:r>
              <a:rPr lang="en-US" sz="8000" spc="-2800" dirty="0">
                <a:latin typeface="+mn-lt"/>
                <a:sym typeface="Wingdings" panose="05000000000000000000" pitchFamily="2" charset="2"/>
              </a:rPr>
              <a:t>	</a:t>
            </a:r>
            <a:r>
              <a:rPr lang="en-US" sz="5000" baseline="40000" dirty="0">
                <a:latin typeface="+mn-lt"/>
              </a:rPr>
              <a:t>Work with users on </a:t>
            </a:r>
            <a:r>
              <a:rPr lang="en-US" sz="5000" baseline="40000" dirty="0" err="1">
                <a:latin typeface="+mn-lt"/>
              </a:rPr>
              <a:t>Mysites</a:t>
            </a:r>
            <a:endParaRPr lang="en-US" sz="5000" baseline="40000" dirty="0">
              <a:latin typeface="+mn-lt"/>
            </a:endParaRPr>
          </a:p>
          <a:p>
            <a:pPr marL="0" indent="0">
              <a:buNone/>
            </a:pPr>
            <a:r>
              <a:rPr lang="en-US" sz="8000" spc="-2800" dirty="0">
                <a:latin typeface="+mn-lt"/>
                <a:sym typeface="Wingdings" panose="05000000000000000000" pitchFamily="2" charset="2"/>
              </a:rPr>
              <a:t></a:t>
            </a:r>
            <a:r>
              <a:rPr lang="en-US" sz="8000" spc="-2800">
                <a:latin typeface="+mn-lt"/>
                <a:sym typeface="Wingdings" panose="05000000000000000000" pitchFamily="2" charset="2"/>
              </a:rPr>
              <a:t>	</a:t>
            </a:r>
            <a:r>
              <a:rPr lang="en-US" sz="5000" baseline="40000">
                <a:latin typeface="+mn-lt"/>
              </a:rPr>
              <a:t>Techniques </a:t>
            </a:r>
            <a:r>
              <a:rPr lang="en-US" sz="5000" baseline="40000" smtClean="0">
                <a:latin typeface="+mn-lt"/>
              </a:rPr>
              <a:t>for </a:t>
            </a:r>
            <a:r>
              <a:rPr lang="en-US" sz="5000" baseline="40000" dirty="0">
                <a:latin typeface="+mn-lt"/>
              </a:rPr>
              <a:t>inter-app communication</a:t>
            </a:r>
          </a:p>
        </p:txBody>
      </p:sp>
      <p:sp>
        <p:nvSpPr>
          <p:cNvPr id="2" name="Title 1"/>
          <p:cNvSpPr>
            <a:spLocks noGrp="1"/>
          </p:cNvSpPr>
          <p:nvPr>
            <p:ph type="title"/>
          </p:nvPr>
        </p:nvSpPr>
        <p:spPr/>
        <p:txBody>
          <a:bodyPr/>
          <a:lstStyle/>
          <a:p>
            <a:r>
              <a:rPr lang="en-US" sz="6600" dirty="0" smtClean="0"/>
              <a:t>Miscellaneous Tips </a:t>
            </a:r>
            <a:endParaRPr lang="en-US" sz="6600" dirty="0"/>
          </a:p>
        </p:txBody>
      </p:sp>
    </p:spTree>
    <p:extLst>
      <p:ext uri="{BB962C8B-B14F-4D97-AF65-F5344CB8AC3E}">
        <p14:creationId xmlns:p14="http://schemas.microsoft.com/office/powerpoint/2010/main" val="35006755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Thank you</a:t>
            </a:r>
            <a:endParaRPr lang="en-US" dirty="0">
              <a:solidFill>
                <a:schemeClr val="bg1"/>
              </a:solidFill>
            </a:endParaRPr>
          </a:p>
        </p:txBody>
      </p:sp>
      <p:sp>
        <p:nvSpPr>
          <p:cNvPr id="4" name="Title 2"/>
          <p:cNvSpPr txBox="1">
            <a:spLocks/>
          </p:cNvSpPr>
          <p:nvPr/>
        </p:nvSpPr>
        <p:spPr>
          <a:xfrm>
            <a:off x="274638" y="5478462"/>
            <a:ext cx="11887200" cy="1069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sz="5400" dirty="0" smtClean="0">
                <a:solidFill>
                  <a:srgbClr val="FFFFFF"/>
                </a:solidFill>
              </a:rPr>
              <a:t>Please </a:t>
            </a:r>
            <a:r>
              <a:rPr sz="5400" dirty="0" err="1" smtClean="0">
                <a:solidFill>
                  <a:srgbClr val="FFFFFF"/>
                </a:solidFill>
              </a:rPr>
              <a:t>eval</a:t>
            </a:r>
            <a:r>
              <a:rPr sz="5400" dirty="0" smtClean="0">
                <a:solidFill>
                  <a:srgbClr val="FFFFFF"/>
                </a:solidFill>
              </a:rPr>
              <a:t> this session at </a:t>
            </a:r>
            <a:r>
              <a:rPr sz="5400" dirty="0" err="1" smtClean="0">
                <a:solidFill>
                  <a:srgbClr val="FFFFFF"/>
                </a:solidFill>
              </a:rPr>
              <a:t>MySPC</a:t>
            </a:r>
            <a:endParaRPr sz="5400" dirty="0">
              <a:solidFill>
                <a:srgbClr val="FFFFFF"/>
              </a:solidFill>
            </a:endParaRPr>
          </a:p>
        </p:txBody>
      </p:sp>
    </p:spTree>
    <p:extLst>
      <p:ext uri="{BB962C8B-B14F-4D97-AF65-F5344CB8AC3E}">
        <p14:creationId xmlns:p14="http://schemas.microsoft.com/office/powerpoint/2010/main" val="37429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7029" y="1212850"/>
            <a:ext cx="7158321" cy="5587354"/>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Manager &amp; Plan Your App </a:t>
            </a:r>
          </a:p>
          <a:p>
            <a:endParaRPr lang="en-US" dirty="0" smtClean="0"/>
          </a:p>
          <a:p>
            <a:r>
              <a:rPr lang="en-US" dirty="0" smtClean="0"/>
              <a:t>Check Out </a:t>
            </a:r>
          </a:p>
          <a:p>
            <a:pPr lvl="1"/>
            <a:r>
              <a:rPr lang="en-US" sz="2400" dirty="0">
                <a:solidFill>
                  <a:srgbClr val="00B050"/>
                </a:solidFill>
              </a:rPr>
              <a:t>d</a:t>
            </a:r>
            <a:r>
              <a:rPr lang="en-US" sz="2400" dirty="0" smtClean="0">
                <a:solidFill>
                  <a:srgbClr val="00B050"/>
                </a:solidFill>
              </a:rPr>
              <a:t>ev.office.com</a:t>
            </a:r>
          </a:p>
          <a:p>
            <a:r>
              <a:rPr lang="en-US" sz="1999" dirty="0">
                <a:gradFill>
                  <a:gsLst>
                    <a:gs pos="1250">
                      <a:schemeClr val="bg2"/>
                    </a:gs>
                    <a:gs pos="100000">
                      <a:schemeClr val="bg2"/>
                    </a:gs>
                  </a:gsLst>
                  <a:lin ang="5400000" scaled="0"/>
                </a:gradFill>
                <a:latin typeface="+mn-lt"/>
                <a:hlinkClick r:id="rId2"/>
              </a:rPr>
              <a:t>http://www.devcamps.ms/office</a:t>
            </a:r>
            <a:endParaRPr lang="en-US" sz="1999"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a:t>
            </a:r>
          </a:p>
          <a:p>
            <a:pPr lvl="1"/>
            <a:r>
              <a:rPr lang="en-US" dirty="0" smtClean="0"/>
              <a:t>Seller Account</a:t>
            </a:r>
            <a:endParaRPr lang="en-US" dirty="0"/>
          </a:p>
        </p:txBody>
      </p:sp>
      <p:pic>
        <p:nvPicPr>
          <p:cNvPr id="4" name="Picture 3"/>
          <p:cNvPicPr>
            <a:picLocks noChangeAspect="1"/>
          </p:cNvPicPr>
          <p:nvPr/>
        </p:nvPicPr>
        <p:blipFill>
          <a:blip r:embed="rId3"/>
          <a:stretch>
            <a:fillRect/>
          </a:stretch>
        </p:blipFill>
        <p:spPr>
          <a:xfrm>
            <a:off x="7892325" y="0"/>
            <a:ext cx="4541649" cy="7009937"/>
          </a:xfrm>
          <a:prstGeom prst="rect">
            <a:avLst/>
          </a:prstGeom>
        </p:spPr>
      </p:pic>
    </p:spTree>
    <p:extLst>
      <p:ext uri="{BB962C8B-B14F-4D97-AF65-F5344CB8AC3E}">
        <p14:creationId xmlns:p14="http://schemas.microsoft.com/office/powerpoint/2010/main" val="2762979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1383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885226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10 Tips for Building Great Apps</a:t>
            </a:r>
            <a:br>
              <a:rPr lang="en-US" dirty="0" smtClean="0"/>
            </a:br>
            <a:endParaRPr lang="en-US" dirty="0"/>
          </a:p>
        </p:txBody>
      </p:sp>
      <p:sp>
        <p:nvSpPr>
          <p:cNvPr id="5" name="Text Placeholder 4"/>
          <p:cNvSpPr>
            <a:spLocks noGrp="1"/>
          </p:cNvSpPr>
          <p:nvPr>
            <p:ph type="body" sz="quarter" idx="12"/>
          </p:nvPr>
        </p:nvSpPr>
        <p:spPr>
          <a:xfrm>
            <a:off x="4846637" y="5508354"/>
            <a:ext cx="7315201" cy="1372151"/>
          </a:xfrm>
        </p:spPr>
        <p:txBody>
          <a:bodyPr/>
          <a:lstStyle/>
          <a:p>
            <a:r>
              <a:rPr lang="en-US" dirty="0" smtClean="0"/>
              <a:t>Rolando Jimenez – Principal PM Lead</a:t>
            </a:r>
          </a:p>
          <a:p>
            <a:r>
              <a:rPr lang="en-US" dirty="0" smtClean="0"/>
              <a:t>Eray Chou – Senior PM Lead</a:t>
            </a:r>
          </a:p>
        </p:txBody>
      </p:sp>
      <p:sp>
        <p:nvSpPr>
          <p:cNvPr id="2" name="Text Placeholder 1"/>
          <p:cNvSpPr>
            <a:spLocks noGrp="1"/>
          </p:cNvSpPr>
          <p:nvPr>
            <p:ph type="body" sz="quarter" idx="13"/>
          </p:nvPr>
        </p:nvSpPr>
        <p:spPr/>
        <p:txBody>
          <a:bodyPr/>
          <a:lstStyle/>
          <a:p>
            <a:r>
              <a:rPr lang="en-US" dirty="0" smtClean="0"/>
              <a:t>SPC002</a:t>
            </a:r>
            <a:endParaRPr lang="en-US" dirty="0"/>
          </a:p>
        </p:txBody>
      </p:sp>
    </p:spTree>
    <p:extLst>
      <p:ext uri="{BB962C8B-B14F-4D97-AF65-F5344CB8AC3E}">
        <p14:creationId xmlns:p14="http://schemas.microsoft.com/office/powerpoint/2010/main" val="1686737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10 Tips for Building Great Apps</a:t>
            </a:r>
            <a:br>
              <a:rPr lang="en-US" dirty="0" smtClean="0"/>
            </a:br>
            <a:endParaRPr lang="en-US" dirty="0"/>
          </a:p>
        </p:txBody>
      </p:sp>
      <p:sp>
        <p:nvSpPr>
          <p:cNvPr id="5" name="Text Placeholder 4"/>
          <p:cNvSpPr>
            <a:spLocks noGrp="1"/>
          </p:cNvSpPr>
          <p:nvPr>
            <p:ph type="body" sz="quarter" idx="12"/>
          </p:nvPr>
        </p:nvSpPr>
        <p:spPr>
          <a:xfrm>
            <a:off x="4846637" y="5508354"/>
            <a:ext cx="7315201" cy="1372151"/>
          </a:xfrm>
        </p:spPr>
        <p:txBody>
          <a:bodyPr/>
          <a:lstStyle/>
          <a:p>
            <a:r>
              <a:rPr lang="en-US" dirty="0" smtClean="0"/>
              <a:t>Rolando Jimenez – Principal PM Lead</a:t>
            </a:r>
          </a:p>
          <a:p>
            <a:r>
              <a:rPr lang="en-US" dirty="0" smtClean="0"/>
              <a:t>Eray Chou – Senior PM Lead</a:t>
            </a:r>
          </a:p>
        </p:txBody>
      </p:sp>
      <p:sp>
        <p:nvSpPr>
          <p:cNvPr id="2" name="Text Placeholder 1"/>
          <p:cNvSpPr>
            <a:spLocks noGrp="1"/>
          </p:cNvSpPr>
          <p:nvPr>
            <p:ph type="body" sz="quarter" idx="13"/>
          </p:nvPr>
        </p:nvSpPr>
        <p:spPr>
          <a:xfrm>
            <a:off x="9785350" y="1028409"/>
            <a:ext cx="2376488" cy="461665"/>
          </a:xfrm>
        </p:spPr>
        <p:txBody>
          <a:bodyPr/>
          <a:lstStyle/>
          <a:p>
            <a:r>
              <a:rPr lang="en-US" dirty="0" smtClean="0"/>
              <a:t>SPC002</a:t>
            </a:r>
          </a:p>
        </p:txBody>
      </p:sp>
      <p:sp>
        <p:nvSpPr>
          <p:cNvPr id="6" name="Freeform 5"/>
          <p:cNvSpPr/>
          <p:nvPr/>
        </p:nvSpPr>
        <p:spPr bwMode="auto">
          <a:xfrm>
            <a:off x="4892375" y="4158710"/>
            <a:ext cx="685800" cy="445382"/>
          </a:xfrm>
          <a:custGeom>
            <a:avLst/>
            <a:gdLst>
              <a:gd name="connsiteX0" fmla="*/ 1072445 w 1072445"/>
              <a:gd name="connsiteY0" fmla="*/ 0 h 724303"/>
              <a:gd name="connsiteX1" fmla="*/ 1004712 w 1072445"/>
              <a:gd name="connsiteY1" fmla="*/ 33867 h 724303"/>
              <a:gd name="connsiteX2" fmla="*/ 914400 w 1072445"/>
              <a:gd name="connsiteY2" fmla="*/ 90311 h 724303"/>
              <a:gd name="connsiteX3" fmla="*/ 824089 w 1072445"/>
              <a:gd name="connsiteY3" fmla="*/ 169334 h 724303"/>
              <a:gd name="connsiteX4" fmla="*/ 699912 w 1072445"/>
              <a:gd name="connsiteY4" fmla="*/ 282222 h 724303"/>
              <a:gd name="connsiteX5" fmla="*/ 564445 w 1072445"/>
              <a:gd name="connsiteY5" fmla="*/ 383822 h 724303"/>
              <a:gd name="connsiteX6" fmla="*/ 451556 w 1072445"/>
              <a:gd name="connsiteY6" fmla="*/ 485422 h 724303"/>
              <a:gd name="connsiteX7" fmla="*/ 395112 w 1072445"/>
              <a:gd name="connsiteY7" fmla="*/ 519289 h 724303"/>
              <a:gd name="connsiteX8" fmla="*/ 349956 w 1072445"/>
              <a:gd name="connsiteY8" fmla="*/ 553156 h 724303"/>
              <a:gd name="connsiteX9" fmla="*/ 304800 w 1072445"/>
              <a:gd name="connsiteY9" fmla="*/ 575734 h 724303"/>
              <a:gd name="connsiteX10" fmla="*/ 237067 w 1072445"/>
              <a:gd name="connsiteY10" fmla="*/ 620889 h 724303"/>
              <a:gd name="connsiteX11" fmla="*/ 203200 w 1072445"/>
              <a:gd name="connsiteY11" fmla="*/ 643467 h 724303"/>
              <a:gd name="connsiteX12" fmla="*/ 169334 w 1072445"/>
              <a:gd name="connsiteY12" fmla="*/ 654756 h 724303"/>
              <a:gd name="connsiteX13" fmla="*/ 101600 w 1072445"/>
              <a:gd name="connsiteY13" fmla="*/ 699911 h 724303"/>
              <a:gd name="connsiteX14" fmla="*/ 56445 w 1072445"/>
              <a:gd name="connsiteY14" fmla="*/ 722489 h 724303"/>
              <a:gd name="connsiteX15" fmla="*/ 0 w 1072445"/>
              <a:gd name="connsiteY15" fmla="*/ 722489 h 72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2445" h="724303">
                <a:moveTo>
                  <a:pt x="1072445" y="0"/>
                </a:moveTo>
                <a:cubicBezTo>
                  <a:pt x="1049867" y="11289"/>
                  <a:pt x="1026008" y="20315"/>
                  <a:pt x="1004712" y="33867"/>
                </a:cubicBezTo>
                <a:cubicBezTo>
                  <a:pt x="903480" y="98287"/>
                  <a:pt x="988655" y="65559"/>
                  <a:pt x="914400" y="90311"/>
                </a:cubicBezTo>
                <a:cubicBezTo>
                  <a:pt x="817852" y="186862"/>
                  <a:pt x="961890" y="45313"/>
                  <a:pt x="824089" y="169334"/>
                </a:cubicBezTo>
                <a:cubicBezTo>
                  <a:pt x="739728" y="245259"/>
                  <a:pt x="795967" y="210181"/>
                  <a:pt x="699912" y="282222"/>
                </a:cubicBezTo>
                <a:cubicBezTo>
                  <a:pt x="598383" y="358369"/>
                  <a:pt x="663141" y="294098"/>
                  <a:pt x="564445" y="383822"/>
                </a:cubicBezTo>
                <a:cubicBezTo>
                  <a:pt x="499796" y="442593"/>
                  <a:pt x="520779" y="436966"/>
                  <a:pt x="451556" y="485422"/>
                </a:cubicBezTo>
                <a:cubicBezTo>
                  <a:pt x="433581" y="498005"/>
                  <a:pt x="413368" y="507118"/>
                  <a:pt x="395112" y="519289"/>
                </a:cubicBezTo>
                <a:cubicBezTo>
                  <a:pt x="379457" y="529726"/>
                  <a:pt x="365911" y="543184"/>
                  <a:pt x="349956" y="553156"/>
                </a:cubicBezTo>
                <a:cubicBezTo>
                  <a:pt x="335685" y="562075"/>
                  <a:pt x="319230" y="567076"/>
                  <a:pt x="304800" y="575734"/>
                </a:cubicBezTo>
                <a:cubicBezTo>
                  <a:pt x="281532" y="589695"/>
                  <a:pt x="259645" y="605837"/>
                  <a:pt x="237067" y="620889"/>
                </a:cubicBezTo>
                <a:cubicBezTo>
                  <a:pt x="225778" y="628415"/>
                  <a:pt x="216071" y="639176"/>
                  <a:pt x="203200" y="643467"/>
                </a:cubicBezTo>
                <a:lnTo>
                  <a:pt x="169334" y="654756"/>
                </a:lnTo>
                <a:cubicBezTo>
                  <a:pt x="116092" y="707997"/>
                  <a:pt x="158782" y="675404"/>
                  <a:pt x="101600" y="699911"/>
                </a:cubicBezTo>
                <a:cubicBezTo>
                  <a:pt x="86132" y="706540"/>
                  <a:pt x="72873" y="718838"/>
                  <a:pt x="56445" y="722489"/>
                </a:cubicBezTo>
                <a:cubicBezTo>
                  <a:pt x="38078" y="726571"/>
                  <a:pt x="18815" y="722489"/>
                  <a:pt x="0" y="722489"/>
                </a:cubicBezTo>
              </a:path>
            </a:pathLst>
          </a:custGeom>
          <a:noFill/>
          <a:ln w="571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4663774" y="3344862"/>
            <a:ext cx="1167627" cy="1149545"/>
          </a:xfrm>
          <a:prstGeom prst="rect">
            <a:avLst/>
          </a:prstGeom>
          <a:noFill/>
        </p:spPr>
        <p:txBody>
          <a:bodyPr wrap="none" lIns="182880" tIns="146304" rIns="182880" bIns="146304" rtlCol="0">
            <a:spAutoFit/>
          </a:bodyPr>
          <a:lstStyle/>
          <a:p>
            <a:pPr>
              <a:lnSpc>
                <a:spcPct val="90000"/>
              </a:lnSpc>
              <a:spcAft>
                <a:spcPts val="600"/>
              </a:spcAft>
            </a:pPr>
            <a:r>
              <a:rPr lang="en-US" sz="6000" dirty="0" smtClean="0">
                <a:solidFill>
                  <a:srgbClr val="FF0000"/>
                </a:solidFill>
                <a:latin typeface="Buxton Sketch" panose="03080500000500000004" pitchFamily="66" charset="0"/>
              </a:rPr>
              <a:t>20</a:t>
            </a:r>
          </a:p>
        </p:txBody>
      </p:sp>
    </p:spTree>
    <p:extLst>
      <p:ext uri="{BB962C8B-B14F-4D97-AF65-F5344CB8AC3E}">
        <p14:creationId xmlns:p14="http://schemas.microsoft.com/office/powerpoint/2010/main" val="4237632888"/>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50" name="Rectangle 49"/>
          <p:cNvSpPr/>
          <p:nvPr/>
        </p:nvSpPr>
        <p:spPr bwMode="auto">
          <a:xfrm rot="16200000">
            <a:off x="-1059792" y="3295536"/>
            <a:ext cx="4439732"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a:solidFill>
                  <a:srgbClr val="505050"/>
                </a:solidFill>
                <a:ea typeface="Segoe UI" pitchFamily="34" charset="0"/>
                <a:cs typeface="Segoe UI" pitchFamily="34" charset="0"/>
              </a:rPr>
              <a:t>Other </a:t>
            </a:r>
            <a:r>
              <a:rPr lang="en-US" sz="1400" spc="-102" dirty="0" smtClean="0">
                <a:solidFill>
                  <a:srgbClr val="505050"/>
                </a:solidFill>
                <a:ea typeface="Segoe UI" pitchFamily="34" charset="0"/>
                <a:cs typeface="Segoe UI" pitchFamily="34" charset="0"/>
              </a:rPr>
              <a:t>Devices</a:t>
            </a:r>
          </a:p>
          <a:p>
            <a:pPr algn="ctr" defTabSz="932406"/>
            <a:r>
              <a:rPr lang="en-US" sz="1400" spc="-102" dirty="0" smtClean="0">
                <a:solidFill>
                  <a:srgbClr val="505050"/>
                </a:solidFill>
                <a:ea typeface="Segoe UI" pitchFamily="34" charset="0"/>
                <a:cs typeface="Segoe UI" pitchFamily="34" charset="0"/>
              </a:rPr>
              <a:t>&amp; </a:t>
            </a:r>
            <a:r>
              <a:rPr lang="en-US" sz="1400" spc="-102" dirty="0">
                <a:solidFill>
                  <a:srgbClr val="505050"/>
                </a:solidFill>
                <a:ea typeface="Segoe UI" pitchFamily="34" charset="0"/>
                <a:cs typeface="Segoe UI" pitchFamily="34" charset="0"/>
              </a:rPr>
              <a:t>Clients</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FFFFFF"/>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bwMode="auto">
          <a:xfrm rot="16200000">
            <a:off x="8989470" y="3295536"/>
            <a:ext cx="4439731"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smtClean="0">
                <a:solidFill>
                  <a:srgbClr val="505050"/>
                </a:solidFill>
                <a:ea typeface="Segoe UI" pitchFamily="34" charset="0"/>
                <a:cs typeface="Segoe UI" pitchFamily="34" charset="0"/>
              </a:rPr>
              <a:t>3</a:t>
            </a:r>
            <a:r>
              <a:rPr lang="en-US" sz="1400" spc="-102" baseline="30000" dirty="0" smtClean="0">
                <a:solidFill>
                  <a:srgbClr val="505050"/>
                </a:solidFill>
                <a:ea typeface="Segoe UI" pitchFamily="34" charset="0"/>
                <a:cs typeface="Segoe UI" pitchFamily="34" charset="0"/>
              </a:rPr>
              <a:t>rd</a:t>
            </a:r>
            <a:r>
              <a:rPr lang="en-US" sz="1400" spc="-102" dirty="0" smtClean="0">
                <a:solidFill>
                  <a:srgbClr val="505050"/>
                </a:solidFill>
                <a:ea typeface="Segoe UI" pitchFamily="34" charset="0"/>
                <a:cs typeface="Segoe UI" pitchFamily="34" charset="0"/>
              </a:rPr>
              <a:t> Party Services</a:t>
            </a:r>
            <a:endParaRPr lang="en-US" sz="1400" spc="-102" dirty="0">
              <a:solidFill>
                <a:srgbClr val="505050"/>
              </a:solidFill>
              <a:ea typeface="Segoe UI" pitchFamily="34" charset="0"/>
              <a:cs typeface="Segoe UI" pitchFamily="34" charset="0"/>
            </a:endParaRPr>
          </a:p>
        </p:txBody>
      </p: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accent6"/>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accent6"/>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114" name="Rectangle 113"/>
          <p:cNvSpPr/>
          <p:nvPr/>
        </p:nvSpPr>
        <p:spPr bwMode="auto">
          <a:xfrm>
            <a:off x="808037" y="6331029"/>
            <a:ext cx="10754164" cy="459216"/>
          </a:xfrm>
          <a:prstGeom prst="rect">
            <a:avLst/>
          </a:prstGeom>
          <a:solidFill>
            <a:schemeClr val="accent4"/>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Development Tools</a:t>
            </a:r>
          </a:p>
          <a:p>
            <a:pPr algn="ctr" defTabSz="932406"/>
            <a:r>
              <a:rPr lang="en-US" sz="1100" spc="-102" dirty="0" smtClean="0">
                <a:gradFill>
                  <a:gsLst>
                    <a:gs pos="0">
                      <a:srgbClr val="FFFFFF"/>
                    </a:gs>
                    <a:gs pos="100000">
                      <a:srgbClr val="FFFFFF"/>
                    </a:gs>
                  </a:gsLst>
                  <a:lin ang="5400000" scaled="0"/>
                </a:gradFill>
                <a:ea typeface="Segoe UI" pitchFamily="34" charset="0"/>
                <a:cs typeface="Segoe UI" pitchFamily="34" charset="0"/>
              </a:rPr>
              <a:t>Visual Studio 2012, Napa or </a:t>
            </a:r>
            <a:r>
              <a:rPr lang="en-US" sz="1100" spc="-102" dirty="0">
                <a:gradFill>
                  <a:gsLst>
                    <a:gs pos="0">
                      <a:srgbClr val="FFFFFF"/>
                    </a:gs>
                    <a:gs pos="100000">
                      <a:srgbClr val="FFFFFF"/>
                    </a:gs>
                  </a:gsLst>
                  <a:lin ang="5400000" scaled="0"/>
                </a:gradFill>
                <a:ea typeface="Segoe UI" pitchFamily="34" charset="0"/>
                <a:cs typeface="Segoe UI" pitchFamily="34" charset="0"/>
              </a:rPr>
              <a:t>any s</a:t>
            </a:r>
            <a:r>
              <a:rPr lang="en-US" sz="1100" spc="-102" dirty="0" smtClean="0">
                <a:gradFill>
                  <a:gsLst>
                    <a:gs pos="0">
                      <a:srgbClr val="FFFFFF"/>
                    </a:gs>
                    <a:gs pos="100000">
                      <a:srgbClr val="FFFFFF"/>
                    </a:gs>
                  </a:gsLst>
                  <a:lin ang="5400000" scaled="0"/>
                </a:gradFill>
                <a:ea typeface="Segoe UI" pitchFamily="34" charset="0"/>
                <a:cs typeface="Segoe UI" pitchFamily="34" charset="0"/>
              </a:rPr>
              <a:t>tandard Web </a:t>
            </a:r>
            <a:r>
              <a:rPr lang="en-US" sz="1100" spc="-102" dirty="0">
                <a:gradFill>
                  <a:gsLst>
                    <a:gs pos="0">
                      <a:srgbClr val="FFFFFF"/>
                    </a:gs>
                    <a:gs pos="100000">
                      <a:srgbClr val="FFFFFF"/>
                    </a:gs>
                  </a:gsLst>
                  <a:lin ang="5400000" scaled="0"/>
                </a:gradFill>
                <a:ea typeface="Segoe UI" pitchFamily="34" charset="0"/>
                <a:cs typeface="Segoe UI" pitchFamily="34" charset="0"/>
              </a:rPr>
              <a:t>d</a:t>
            </a:r>
            <a:r>
              <a:rPr lang="en-US" sz="1100" spc="-102" dirty="0" smtClean="0">
                <a:gradFill>
                  <a:gsLst>
                    <a:gs pos="0">
                      <a:srgbClr val="FFFFFF"/>
                    </a:gs>
                    <a:gs pos="100000">
                      <a:srgbClr val="FFFFFF"/>
                    </a:gs>
                  </a:gsLst>
                  <a:lin ang="5400000" scaled="0"/>
                </a:gradFill>
                <a:ea typeface="Segoe UI" pitchFamily="34" charset="0"/>
                <a:cs typeface="Segoe UI" pitchFamily="34" charset="0"/>
              </a:rPr>
              <a:t>evelopment tool</a:t>
            </a:r>
            <a:endParaRPr lang="en-US" sz="11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9659435" y="4694752"/>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pic>
        <p:nvPicPr>
          <p:cNvPr id="70"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56000" t="50000" r="10000" b="4000"/>
          <a:stretch>
            <a:fillRect/>
          </a:stretch>
        </p:blipFill>
        <p:spPr bwMode="auto">
          <a:xfrm>
            <a:off x="981832" y="5084436"/>
            <a:ext cx="356482" cy="482299"/>
          </a:xfrm>
          <a:prstGeom prst="rect">
            <a:avLst/>
          </a:prstGeom>
          <a:noFill/>
          <a:ln>
            <a:noFill/>
          </a:ln>
        </p:spPr>
      </p:pic>
      <p:pic>
        <p:nvPicPr>
          <p:cNvPr id="71"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2000" t="50000" r="46000" b="4000"/>
          <a:stretch>
            <a:fillRect/>
          </a:stretch>
        </p:blipFill>
        <p:spPr bwMode="auto">
          <a:xfrm>
            <a:off x="924483" y="1587393"/>
            <a:ext cx="474716" cy="419941"/>
          </a:xfrm>
          <a:prstGeom prst="rect">
            <a:avLst/>
          </a:prstGeom>
          <a:noFill/>
          <a:ln>
            <a:noFill/>
          </a:ln>
        </p:spPr>
      </p:pic>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45147471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Coding Tips</a:t>
            </a:r>
            <a:endParaRPr lang="en-US" dirty="0"/>
          </a:p>
        </p:txBody>
      </p:sp>
    </p:spTree>
    <p:extLst>
      <p:ext uri="{BB962C8B-B14F-4D97-AF65-F5344CB8AC3E}">
        <p14:creationId xmlns:p14="http://schemas.microsoft.com/office/powerpoint/2010/main" val="166516268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418550"/>
            <a:ext cx="11887200" cy="5355312"/>
          </a:xfrm>
        </p:spPr>
        <p:txBody>
          <a:bodyPr anchor="t"/>
          <a:lstStyle/>
          <a:p>
            <a:pPr marL="0" indent="0">
              <a:buNone/>
            </a:pPr>
            <a:r>
              <a:rPr lang="en-US" sz="8000" dirty="0" smtClean="0">
                <a:sym typeface="Wingdings" panose="05000000000000000000" pitchFamily="2" charset="2"/>
              </a:rPr>
              <a:t> </a:t>
            </a:r>
            <a:r>
              <a:rPr lang="en-US" sz="5000" baseline="40000" dirty="0" smtClean="0">
                <a:latin typeface="+mn-lt"/>
              </a:rPr>
              <a:t>Reuse JS libraries</a:t>
            </a:r>
          </a:p>
          <a:p>
            <a:pPr marL="0" indent="0">
              <a:buNone/>
            </a:pPr>
            <a:r>
              <a:rPr lang="en-US" sz="8000" dirty="0" smtClean="0">
                <a:sym typeface="Wingdings" panose="05000000000000000000" pitchFamily="2" charset="2"/>
              </a:rPr>
              <a:t> </a:t>
            </a:r>
            <a:r>
              <a:rPr lang="en-US" sz="5000" baseline="40000" dirty="0" smtClean="0">
                <a:latin typeface="+mn-lt"/>
              </a:rPr>
              <a:t>Got </a:t>
            </a:r>
            <a:r>
              <a:rPr lang="en-US" sz="5000" baseline="40000" dirty="0">
                <a:latin typeface="+mn-lt"/>
              </a:rPr>
              <a:t>a web </a:t>
            </a:r>
            <a:r>
              <a:rPr lang="en-US" sz="5000" baseline="40000" dirty="0" smtClean="0">
                <a:latin typeface="+mn-lt"/>
              </a:rPr>
              <a:t>site? Got a service? </a:t>
            </a:r>
            <a:r>
              <a:rPr lang="en-US" sz="5000" baseline="40000" dirty="0" err="1">
                <a:latin typeface="+mn-lt"/>
              </a:rPr>
              <a:t>Appify</a:t>
            </a:r>
            <a:r>
              <a:rPr lang="en-US" sz="5000" baseline="40000" dirty="0">
                <a:latin typeface="+mn-lt"/>
              </a:rPr>
              <a:t> it</a:t>
            </a:r>
            <a:r>
              <a:rPr lang="en-US" sz="5000" baseline="40000" dirty="0" smtClean="0">
                <a:latin typeface="+mn-lt"/>
              </a:rPr>
              <a:t>! </a:t>
            </a:r>
            <a:endParaRPr lang="en-US" dirty="0" smtClean="0"/>
          </a:p>
          <a:p>
            <a:pPr marL="0" indent="0">
              <a:buNone/>
            </a:pPr>
            <a:r>
              <a:rPr lang="en-US" sz="8000" dirty="0" smtClean="0">
                <a:sym typeface="Wingdings" panose="05000000000000000000" pitchFamily="2" charset="2"/>
              </a:rPr>
              <a:t> </a:t>
            </a:r>
            <a:r>
              <a:rPr lang="en-US" sz="5000" baseline="40000" dirty="0" smtClean="0">
                <a:latin typeface="+mn-lt"/>
              </a:rPr>
              <a:t>Use </a:t>
            </a:r>
            <a:r>
              <a:rPr lang="en-US" sz="5000" baseline="40000" dirty="0">
                <a:latin typeface="+mn-lt"/>
              </a:rPr>
              <a:t>whatever web stack you’re comfortable with</a:t>
            </a:r>
          </a:p>
          <a:p>
            <a:pPr marL="0" indent="0">
              <a:buNone/>
            </a:pPr>
            <a:r>
              <a:rPr lang="en-US" sz="8000" dirty="0" smtClean="0">
                <a:sym typeface="Wingdings" panose="05000000000000000000" pitchFamily="2" charset="2"/>
              </a:rPr>
              <a:t> </a:t>
            </a:r>
            <a:r>
              <a:rPr lang="en-US" sz="5000" baseline="40000" dirty="0" smtClean="0">
                <a:latin typeface="+mn-lt"/>
              </a:rPr>
              <a:t>Reuse </a:t>
            </a:r>
            <a:r>
              <a:rPr lang="en-US" sz="5000" baseline="40000" dirty="0">
                <a:latin typeface="+mn-lt"/>
              </a:rPr>
              <a:t>code across Office and </a:t>
            </a:r>
            <a:r>
              <a:rPr lang="en-US" sz="5000" baseline="40000" dirty="0" smtClean="0">
                <a:latin typeface="+mn-lt"/>
              </a:rPr>
              <a:t>SharePoint</a:t>
            </a:r>
            <a:endParaRPr lang="en-US" dirty="0"/>
          </a:p>
        </p:txBody>
      </p:sp>
      <p:sp>
        <p:nvSpPr>
          <p:cNvPr id="2" name="Title 1"/>
          <p:cNvSpPr>
            <a:spLocks noGrp="1"/>
          </p:cNvSpPr>
          <p:nvPr>
            <p:ph type="title"/>
          </p:nvPr>
        </p:nvSpPr>
        <p:spPr/>
        <p:txBody>
          <a:bodyPr/>
          <a:lstStyle/>
          <a:p>
            <a:r>
              <a:rPr lang="en-US" sz="6600" dirty="0" smtClean="0"/>
              <a:t>Coding Tips</a:t>
            </a:r>
            <a:endParaRPr lang="en-US" sz="6600" dirty="0"/>
          </a:p>
        </p:txBody>
      </p:sp>
    </p:spTree>
    <p:extLst>
      <p:ext uri="{BB962C8B-B14F-4D97-AF65-F5344CB8AC3E}">
        <p14:creationId xmlns:p14="http://schemas.microsoft.com/office/powerpoint/2010/main" val="4278729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Cross Domain Data Access</a:t>
            </a:r>
            <a:endParaRPr lang="en-US" dirty="0"/>
          </a:p>
        </p:txBody>
      </p:sp>
    </p:spTree>
    <p:extLst>
      <p:ext uri="{BB962C8B-B14F-4D97-AF65-F5344CB8AC3E}">
        <p14:creationId xmlns:p14="http://schemas.microsoft.com/office/powerpoint/2010/main" val="163967373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441450"/>
            <a:ext cx="11887200" cy="5637212"/>
          </a:xfrm>
        </p:spPr>
        <p:txBody>
          <a:bodyPr/>
          <a:lstStyle/>
          <a:p>
            <a:pPr marL="0" indent="0">
              <a:buNone/>
            </a:pPr>
            <a:r>
              <a:rPr lang="en-US" sz="8000" dirty="0" smtClean="0">
                <a:sym typeface="Wingdings" panose="05000000000000000000" pitchFamily="2" charset="2"/>
              </a:rPr>
              <a:t> </a:t>
            </a:r>
            <a:r>
              <a:rPr lang="en-US" sz="5000" baseline="40000" dirty="0" smtClean="0">
                <a:latin typeface="+mn-lt"/>
              </a:rPr>
              <a:t>Use </a:t>
            </a:r>
            <a:r>
              <a:rPr lang="en-US" sz="5000" baseline="40000" dirty="0">
                <a:latin typeface="+mn-lt"/>
              </a:rPr>
              <a:t>JSONP for client-side cross domain calls</a:t>
            </a:r>
          </a:p>
          <a:p>
            <a:pPr marL="0" indent="0">
              <a:buNone/>
            </a:pPr>
            <a:r>
              <a:rPr lang="en-US" sz="8000" dirty="0" smtClean="0">
                <a:sym typeface="Wingdings" panose="05000000000000000000" pitchFamily="2" charset="2"/>
              </a:rPr>
              <a:t> </a:t>
            </a:r>
            <a:r>
              <a:rPr lang="en-US" sz="5000" baseline="40000" dirty="0" smtClean="0">
                <a:latin typeface="+mn-lt"/>
              </a:rPr>
              <a:t>Use </a:t>
            </a:r>
            <a:r>
              <a:rPr lang="en-US" sz="5000" baseline="40000" dirty="0">
                <a:latin typeface="+mn-lt"/>
              </a:rPr>
              <a:t>a custom proxy for cross domain calls</a:t>
            </a:r>
          </a:p>
          <a:p>
            <a:pPr marL="0" indent="0">
              <a:buNone/>
            </a:pPr>
            <a:r>
              <a:rPr lang="en-US" sz="8000" dirty="0" smtClean="0">
                <a:sym typeface="Wingdings" panose="05000000000000000000" pitchFamily="2" charset="2"/>
              </a:rPr>
              <a:t> </a:t>
            </a:r>
            <a:r>
              <a:rPr lang="en-US" sz="5000" baseline="40000" dirty="0" smtClean="0">
                <a:latin typeface="+mn-lt"/>
              </a:rPr>
              <a:t>Use </a:t>
            </a:r>
            <a:r>
              <a:rPr lang="en-US" sz="5000" baseline="40000" dirty="0">
                <a:latin typeface="+mn-lt"/>
              </a:rPr>
              <a:t>the SharePoint cross domain library</a:t>
            </a:r>
          </a:p>
          <a:p>
            <a:pPr marL="0" indent="0">
              <a:buNone/>
            </a:pPr>
            <a:r>
              <a:rPr lang="en-US" sz="8000" dirty="0" smtClean="0">
                <a:sym typeface="Wingdings" panose="05000000000000000000" pitchFamily="2" charset="2"/>
              </a:rPr>
              <a:t> </a:t>
            </a:r>
            <a:r>
              <a:rPr lang="en-US" sz="5000" baseline="40000" dirty="0" smtClean="0">
                <a:latin typeface="+mn-lt"/>
              </a:rPr>
              <a:t>Use </a:t>
            </a:r>
            <a:r>
              <a:rPr lang="en-US" sz="5000" baseline="40000" dirty="0">
                <a:latin typeface="+mn-lt"/>
              </a:rPr>
              <a:t>the SharePoint web proxy</a:t>
            </a:r>
          </a:p>
          <a:p>
            <a:pPr marL="742950" indent="-742950">
              <a:buFont typeface="+mj-lt"/>
              <a:buAutoNum type="arabicPeriod" startAt="5"/>
            </a:pPr>
            <a:endParaRPr lang="en-US" dirty="0" smtClean="0"/>
          </a:p>
          <a:p>
            <a:pPr marL="742950" indent="-742950">
              <a:buFont typeface="+mj-lt"/>
              <a:buAutoNum type="arabicPeriod" startAt="5"/>
            </a:pPr>
            <a:endParaRPr lang="en-US" dirty="0"/>
          </a:p>
        </p:txBody>
      </p:sp>
      <p:sp>
        <p:nvSpPr>
          <p:cNvPr id="2" name="Title 1"/>
          <p:cNvSpPr>
            <a:spLocks noGrp="1"/>
          </p:cNvSpPr>
          <p:nvPr>
            <p:ph type="title"/>
          </p:nvPr>
        </p:nvSpPr>
        <p:spPr/>
        <p:txBody>
          <a:bodyPr/>
          <a:lstStyle/>
          <a:p>
            <a:r>
              <a:rPr lang="en-US" sz="6600" dirty="0" smtClean="0"/>
              <a:t>Cross-domain data access</a:t>
            </a:r>
            <a:endParaRPr lang="en-US" sz="6600" dirty="0"/>
          </a:p>
        </p:txBody>
      </p:sp>
    </p:spTree>
    <p:extLst>
      <p:ext uri="{BB962C8B-B14F-4D97-AF65-F5344CB8AC3E}">
        <p14:creationId xmlns:p14="http://schemas.microsoft.com/office/powerpoint/2010/main" val="2470220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Hosting Tips</a:t>
            </a:r>
            <a:endParaRPr lang="en-US" dirty="0">
              <a:solidFill>
                <a:schemeClr val="bg1"/>
              </a:solidFill>
            </a:endParaRPr>
          </a:p>
        </p:txBody>
      </p:sp>
    </p:spTree>
    <p:extLst>
      <p:ext uri="{BB962C8B-B14F-4D97-AF65-F5344CB8AC3E}">
        <p14:creationId xmlns:p14="http://schemas.microsoft.com/office/powerpoint/2010/main" val="399792129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Rolando Jimenez, Eray Chou</External_x0020_Speaker>
    <Session_x0020_Code xmlns="2295e2e7-0eeb-498e-8716-217bb2ee6ee3">SPC002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Rolando Jimenez Salgado, Eray Chou</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2295e2e7-0eeb-498e-8716-217bb2ee6ee3"/>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230e9df3-be65-4c73-a93b-d1236ebd677e"/>
    <ds:schemaRef ds:uri="032d541b-1b4e-4d91-93c7-b10533c52f73"/>
    <ds:schemaRef ds:uri="http://purl.org/dc/terms/"/>
    <ds:schemaRef ds:uri="http://schemas.microsoft.com/sharepoint/v3"/>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50825543-DA7D-4B21-BAD8-D58BF47B62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17043</TotalTime>
  <Words>1110</Words>
  <Application>Microsoft Office PowerPoint</Application>
  <PresentationFormat>Custom</PresentationFormat>
  <Paragraphs>141</Paragraphs>
  <Slides>19</Slides>
  <Notes>6</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5-30072_SPC2012_Developer_Template_16x9</vt:lpstr>
      <vt:lpstr>5-30072_SPC2012_Developer_Template_16x9_Light</vt:lpstr>
      <vt:lpstr>1_5-30072_SPC2012_Developer_Template_16x9</vt:lpstr>
      <vt:lpstr>5-30072_SPC2012_Business_Template_16x9_Light</vt:lpstr>
      <vt:lpstr>PowerPoint Presentation</vt:lpstr>
      <vt:lpstr>10 Tips for Building Great Apps </vt:lpstr>
      <vt:lpstr>10 Tips for Building Great Apps </vt:lpstr>
      <vt:lpstr>Common App Architecture</vt:lpstr>
      <vt:lpstr>Coding Tips</vt:lpstr>
      <vt:lpstr>Coding Tips</vt:lpstr>
      <vt:lpstr>Cross Domain Data Access</vt:lpstr>
      <vt:lpstr>Cross-domain data access</vt:lpstr>
      <vt:lpstr>Hosting Tips</vt:lpstr>
      <vt:lpstr>Hosting Tips</vt:lpstr>
      <vt:lpstr>More Hosting Tips</vt:lpstr>
      <vt:lpstr>Authentication</vt:lpstr>
      <vt:lpstr>Authentication</vt:lpstr>
      <vt:lpstr>Miscellaneous Tips</vt:lpstr>
      <vt:lpstr>Miscellaneous Tips </vt:lpstr>
      <vt:lpstr>Thank you</vt:lpstr>
      <vt:lpstr>Accelerating Your App</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Tips for Building Great Apps</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929</cp:revision>
  <dcterms:created xsi:type="dcterms:W3CDTF">2012-05-22T07:38:31Z</dcterms:created>
  <dcterms:modified xsi:type="dcterms:W3CDTF">2012-12-07T00:17:40Z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