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4.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4" r:id="rId8"/>
  </p:sldMasterIdLst>
  <p:notesMasterIdLst>
    <p:notesMasterId r:id="rId57"/>
  </p:notesMasterIdLst>
  <p:handoutMasterIdLst>
    <p:handoutMasterId r:id="rId58"/>
  </p:handout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20" d="100"/>
          <a:sy n="120" d="100"/>
        </p:scale>
        <p:origin x="-72" y="47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0" d="100"/>
        <a:sy n="20"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C6F813-9EDD-4800-B306-4C07E49BC8A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740834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C7DF3A7-13F3-4AD5-9D1E-F65DF89F966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3562310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051226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CECCF08-9567-4754-B3D5-0F3020A778D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5343603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C324A24-12F1-45E2-892D-F584B0482B9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4714462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C6F813-9EDD-4800-B306-4C07E49BC8A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695997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B7A2A12-E0E2-4D2C-A6ED-C38FD903375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267208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C6F813-9EDD-4800-B306-4C07E49BC8A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42000157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31E4894-7650-4412-ACB8-29465F440D8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1068778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C6F813-9EDD-4800-B306-4C07E49BC8A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232321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92F52-F2C6-4745-BBDE-E5EE0DA70D4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6110889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3045895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F7293C4-4CB4-4A3B-8EDF-3BE2CFA5BEE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8881079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435CDE5-B7CF-4C9B-A7DD-172DFC4D3E7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1574702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2B296B6-59D9-4042-B0E5-A7CA935112D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29082060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2B296B6-59D9-4042-B0E5-A7CA935112D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1807168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F1EF672-1F4A-4F50-A7F9-BD7087D3976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8857591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FA7812-C4F5-4B34-B672-8447F094567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40474717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40743090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F1EF672-1F4A-4F50-A7F9-BD7087D3976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1720488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EA2F613-354D-4A3A-8AFA-4E62D80CF62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8292625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4DD06C2-66B4-4FAD-9745-096E2A4CFDE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5232988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2918076-65D7-4D6F-A7C9-CD861A35ED7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7397944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E185B2-AD51-4D87-A4DA-889AB62466D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8657126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5961120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19F065E-B170-4912-A4D8-6C64AA4456E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12522937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29323329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E8F84EC-2906-48A4-BB4F-52B37B2C551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15063842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5953150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4CFDAA9-F273-4604-B58D-EDB667F89B3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10253929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D51F50-0686-4942-8BC9-A1BD8BA7D28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140509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203679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295F192-0B33-42D6-99EC-313D82CA569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33885898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MGXFY13</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C548596-DCD2-44CE-8A1F-876786E8DB1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29910549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2:03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72108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366477F-DE99-4307-9C2B-D3FE67E659B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556802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C6F813-9EDD-4800-B306-4C07E49BC8A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351978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DF9FCC0-C4F3-496D-83D0-5EF45FB1778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624184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C6F813-9EDD-4800-B306-4C07E49BC8A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2036699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5EC0F7A-3826-4E48-998D-07569DFAF2A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3857172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7956730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116624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5974689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5366799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2144088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2770464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3737472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5033763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7999068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4256351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5920618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7299301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7722662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78870893"/>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6655328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927873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266242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846481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157912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988318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29905749"/>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6719116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5154565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9186012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1458981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8895632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1077996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17720598"/>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46795787"/>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95164929"/>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30289087"/>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0506612"/>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30033534"/>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955177475"/>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5330724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34202229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468336465"/>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06108237"/>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13271650"/>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90887949"/>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66311458"/>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47079791"/>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38329060"/>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68194243"/>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97207844"/>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090236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091553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image" Target="../media/image7.png"/><Relationship Id="rId2" Type="http://schemas.openxmlformats.org/officeDocument/2006/relationships/slideLayout" Target="../slideLayouts/slideLayout57.xml"/><Relationship Id="rId16" Type="http://schemas.openxmlformats.org/officeDocument/2006/relationships/theme" Target="../theme/theme4.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image" Target="../media/image7.png"/><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theme" Target="../theme/theme5.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43949684"/>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64864247"/>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 id="2147484241" r:id="rId13"/>
    <p:sldLayoutId id="2147484242" r:id="rId14"/>
    <p:sldLayoutId id="2147484243" r:id="rId1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24738811"/>
      </p:ext>
    </p:extLst>
  </p:cSld>
  <p:clrMap bg1="lt1" tx1="dk1" bg2="lt2" tx2="dk2" accent1="accent1" accent2="accent2" accent3="accent3" accent4="accent4" accent5="accent5" accent6="accent6" hlink="hlink" folHlink="folHlink"/>
  <p:sldLayoutIdLst>
    <p:sldLayoutId id="2147484245" r:id="rId1"/>
    <p:sldLayoutId id="2147484246" r:id="rId2"/>
    <p:sldLayoutId id="2147484247" r:id="rId3"/>
    <p:sldLayoutId id="2147484248" r:id="rId4"/>
    <p:sldLayoutId id="2147484249" r:id="rId5"/>
    <p:sldLayoutId id="2147484250" r:id="rId6"/>
    <p:sldLayoutId id="2147484251" r:id="rId7"/>
    <p:sldLayoutId id="2147484252" r:id="rId8"/>
    <p:sldLayoutId id="2147484253" r:id="rId9"/>
    <p:sldLayoutId id="2147484254"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6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8.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65.xml"/></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64.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png"/><Relationship Id="rId9"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3" Type="http://schemas.openxmlformats.org/officeDocument/2006/relationships/hyperlink" Target="http://aka.ms/ndl3fe" TargetMode="External"/><Relationship Id="rId2" Type="http://schemas.openxmlformats.org/officeDocument/2006/relationships/notesSlide" Target="../notesSlides/notesSlide14.xml"/><Relationship Id="rId1" Type="http://schemas.openxmlformats.org/officeDocument/2006/relationships/slideLayout" Target="../slideLayouts/slideLayout7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8.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6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65.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6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3" Type="http://schemas.openxmlformats.org/officeDocument/2006/relationships/hyperlink" Target="http://aka.ms/p1bfye" TargetMode="External"/><Relationship Id="rId2" Type="http://schemas.openxmlformats.org/officeDocument/2006/relationships/notesSlide" Target="../notesSlides/notesSlide23.xml"/><Relationship Id="rId1" Type="http://schemas.openxmlformats.org/officeDocument/2006/relationships/slideLayout" Target="../slideLayouts/slideLayout7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5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9.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6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9.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6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8.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58.xml"/><Relationship Id="rId5" Type="http://schemas.openxmlformats.org/officeDocument/2006/relationships/image" Target="../media/image31.png"/><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64.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64.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6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64.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7.xml"/><Relationship Id="rId1" Type="http://schemas.openxmlformats.org/officeDocument/2006/relationships/slideLayout" Target="../slideLayouts/slideLayout64.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6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6.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6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5.xml"/></Relationships>
</file>

<file path=ppt/slides/_rels/slide46.xml.rels><?xml version="1.0" encoding="UTF-8" standalone="yes"?>
<Relationships xmlns="http://schemas.openxmlformats.org/package/2006/relationships"><Relationship Id="rId3" Type="http://schemas.openxmlformats.org/officeDocument/2006/relationships/hyperlink" Target="http://blogs.msdn.com/b/officeapps" TargetMode="External"/><Relationship Id="rId2" Type="http://schemas.openxmlformats.org/officeDocument/2006/relationships/hyperlink" Target="http://dev.office.com/" TargetMode="External"/><Relationship Id="rId1" Type="http://schemas.openxmlformats.org/officeDocument/2006/relationships/slideLayout" Target="../slideLayouts/slideLayout70.xml"/><Relationship Id="rId5" Type="http://schemas.openxmlformats.org/officeDocument/2006/relationships/hyperlink" Target="http://aka.ms/ndl3fe" TargetMode="External"/><Relationship Id="rId4" Type="http://schemas.openxmlformats.org/officeDocument/2006/relationships/hyperlink" Target="http://aka.ms/p1bfye"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myspc.sharepointconference.com/" TargetMode="External"/><Relationship Id="rId1" Type="http://schemas.openxmlformats.org/officeDocument/2006/relationships/slideLayout" Target="../slideLayouts/slideLayout80.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50.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8.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63431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5338" y="1117588"/>
            <a:ext cx="6345798" cy="47593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08921930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a:off x="2480273" y="3136405"/>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3" name="Rectangle 62"/>
          <p:cNvSpPr/>
          <p:nvPr/>
        </p:nvSpPr>
        <p:spPr>
          <a:xfrm>
            <a:off x="2480273" y="1712945"/>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5" name="Rectangle 64"/>
          <p:cNvSpPr/>
          <p:nvPr/>
        </p:nvSpPr>
        <p:spPr>
          <a:xfrm>
            <a:off x="2480273" y="4559864"/>
            <a:ext cx="3120405" cy="1324297"/>
          </a:xfrm>
          <a:prstGeom prst="rect">
            <a:avLst/>
          </a:prstGeom>
          <a:ln/>
        </p:spPr>
        <p:style>
          <a:lnRef idx="3">
            <a:schemeClr val="lt1"/>
          </a:lnRef>
          <a:fillRef idx="1">
            <a:schemeClr val="accent3"/>
          </a:fillRef>
          <a:effectRef idx="1">
            <a:schemeClr val="accent3"/>
          </a:effectRef>
          <a:fontRef idx="minor">
            <a:schemeClr val="lt1"/>
          </a:fontRef>
        </p:style>
        <p:txBody>
          <a:bodyPr vert="horz" lIns="93252" tIns="46627" rIns="93252" bIns="46627" rtlCol="0" anchor="t"/>
          <a:lstStyle/>
          <a:p>
            <a:endParaRPr lang="en-US" sz="1326">
              <a:solidFill>
                <a:srgbClr val="FFFFFF">
                  <a:alpha val="99000"/>
                </a:srgbClr>
              </a:solidFill>
            </a:endParaRPr>
          </a:p>
        </p:txBody>
      </p:sp>
      <p:sp>
        <p:nvSpPr>
          <p:cNvPr id="6" name="Title 5"/>
          <p:cNvSpPr>
            <a:spLocks noGrp="1"/>
          </p:cNvSpPr>
          <p:nvPr>
            <p:ph type="title"/>
          </p:nvPr>
        </p:nvSpPr>
        <p:spPr/>
        <p:txBody>
          <a:bodyPr/>
          <a:lstStyle/>
          <a:p>
            <a:r>
              <a:rPr lang="en-US" dirty="0" smtClean="0"/>
              <a:t>App Shapes for Office</a:t>
            </a:r>
            <a:endParaRPr lang="en-US" dirty="0"/>
          </a:p>
        </p:txBody>
      </p:sp>
      <p:sp>
        <p:nvSpPr>
          <p:cNvPr id="7" name="Text Placeholder 2"/>
          <p:cNvSpPr txBox="1">
            <a:spLocks/>
          </p:cNvSpPr>
          <p:nvPr/>
        </p:nvSpPr>
        <p:spPr>
          <a:xfrm>
            <a:off x="5834489" y="1895606"/>
            <a:ext cx="4088228" cy="1139392"/>
          </a:xfrm>
          <a:prstGeom prst="rect">
            <a:avLst/>
          </a:prstGeom>
        </p:spPr>
        <p:txBody>
          <a:bodyPr lIns="93252" tIns="46627" rIns="93252" bIns="46627"/>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612"/>
              </a:spcAft>
              <a:buFont typeface="Arial" pitchFamily="34" charset="0"/>
              <a:buNone/>
            </a:pPr>
            <a:r>
              <a:rPr lang="en-US" sz="1836" b="1" dirty="0">
                <a:solidFill>
                  <a:srgbClr val="505050"/>
                </a:solidFill>
              </a:rPr>
              <a:t>Task Pane</a:t>
            </a:r>
          </a:p>
          <a:p>
            <a:pPr marL="0" lvl="1" indent="0">
              <a:lnSpc>
                <a:spcPct val="100000"/>
              </a:lnSpc>
              <a:spcBef>
                <a:spcPts val="0"/>
              </a:spcBef>
              <a:buFont typeface="Arial" pitchFamily="34" charset="0"/>
              <a:buNone/>
              <a:tabLst/>
            </a:pPr>
            <a:r>
              <a:rPr lang="en-US" sz="1836" dirty="0">
                <a:solidFill>
                  <a:srgbClr val="505050"/>
                </a:solidFill>
              </a:rPr>
              <a:t>App adjacent to the document</a:t>
            </a:r>
          </a:p>
        </p:txBody>
      </p:sp>
      <p:sp>
        <p:nvSpPr>
          <p:cNvPr id="2" name="Rectangle 1"/>
          <p:cNvSpPr/>
          <p:nvPr/>
        </p:nvSpPr>
        <p:spPr>
          <a:xfrm>
            <a:off x="5834489" y="3314397"/>
            <a:ext cx="4661802" cy="670439"/>
          </a:xfrm>
          <a:prstGeom prst="rect">
            <a:avLst/>
          </a:prstGeom>
        </p:spPr>
        <p:txBody>
          <a:bodyPr lIns="93252" tIns="46627" rIns="93252" bIns="46627">
            <a:spAutoFit/>
          </a:bodyPr>
          <a:lstStyle/>
          <a:p>
            <a:pPr>
              <a:spcBef>
                <a:spcPts val="2448"/>
              </a:spcBef>
            </a:pPr>
            <a:r>
              <a:rPr lang="en-US" sz="1836" b="1" dirty="0">
                <a:solidFill>
                  <a:srgbClr val="505050"/>
                </a:solidFill>
              </a:rPr>
              <a:t>Content</a:t>
            </a:r>
          </a:p>
          <a:p>
            <a:pPr marL="0" lvl="1"/>
            <a:r>
              <a:rPr lang="en-US" sz="1836" dirty="0">
                <a:solidFill>
                  <a:srgbClr val="505050"/>
                </a:solidFill>
              </a:rPr>
              <a:t>App in the body of the document</a:t>
            </a:r>
          </a:p>
        </p:txBody>
      </p:sp>
      <p:sp>
        <p:nvSpPr>
          <p:cNvPr id="3" name="Rectangle 2"/>
          <p:cNvSpPr/>
          <p:nvPr/>
        </p:nvSpPr>
        <p:spPr>
          <a:xfrm>
            <a:off x="5834489" y="4734989"/>
            <a:ext cx="4879548" cy="659191"/>
          </a:xfrm>
          <a:prstGeom prst="rect">
            <a:avLst/>
          </a:prstGeom>
        </p:spPr>
        <p:txBody>
          <a:bodyPr wrap="square" lIns="93252" tIns="46627" rIns="93252" bIns="46627">
            <a:spAutoFit/>
          </a:bodyPr>
          <a:lstStyle/>
          <a:p>
            <a:pPr>
              <a:spcBef>
                <a:spcPts val="2448"/>
              </a:spcBef>
            </a:pPr>
            <a:r>
              <a:rPr lang="en-US" sz="1836" b="1" dirty="0">
                <a:solidFill>
                  <a:srgbClr val="505050"/>
                </a:solidFill>
              </a:rPr>
              <a:t>Mail </a:t>
            </a:r>
          </a:p>
          <a:p>
            <a:pPr marL="0" lvl="1"/>
            <a:r>
              <a:rPr lang="en-US" sz="1836" dirty="0" smtClean="0">
                <a:solidFill>
                  <a:srgbClr val="505050"/>
                </a:solidFill>
              </a:rPr>
              <a:t>Inline Pane on an email or appointment item</a:t>
            </a:r>
            <a:endParaRPr lang="en-US" sz="1836" dirty="0">
              <a:solidFill>
                <a:srgbClr val="505050"/>
              </a:solidFill>
            </a:endParaRPr>
          </a:p>
        </p:txBody>
      </p:sp>
      <p:grpSp>
        <p:nvGrpSpPr>
          <p:cNvPr id="56" name="Group 55"/>
          <p:cNvGrpSpPr/>
          <p:nvPr/>
        </p:nvGrpSpPr>
        <p:grpSpPr>
          <a:xfrm>
            <a:off x="3381570" y="1895607"/>
            <a:ext cx="1262900" cy="992177"/>
            <a:chOff x="1790701" y="1858607"/>
            <a:chExt cx="1238250" cy="972811"/>
          </a:xfrm>
        </p:grpSpPr>
        <p:sp>
          <p:nvSpPr>
            <p:cNvPr id="9" name="Rectangle 8"/>
            <p:cNvSpPr/>
            <p:nvPr/>
          </p:nvSpPr>
          <p:spPr>
            <a:xfrm>
              <a:off x="1790701" y="1978460"/>
              <a:ext cx="1238250" cy="852958"/>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sp>
          <p:nvSpPr>
            <p:cNvPr id="10" name="Rectangle 9"/>
            <p:cNvSpPr/>
            <p:nvPr/>
          </p:nvSpPr>
          <p:spPr>
            <a:xfrm>
              <a:off x="2529807" y="2052221"/>
              <a:ext cx="455159" cy="71002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FFFFFF"/>
                </a:solidFill>
              </a:endParaRPr>
            </a:p>
          </p:txBody>
        </p:sp>
        <p:sp>
          <p:nvSpPr>
            <p:cNvPr id="26" name="Rectangle 25"/>
            <p:cNvSpPr/>
            <p:nvPr/>
          </p:nvSpPr>
          <p:spPr>
            <a:xfrm>
              <a:off x="1790701" y="1858607"/>
              <a:ext cx="1238250" cy="132096"/>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grpSp>
      <p:grpSp>
        <p:nvGrpSpPr>
          <p:cNvPr id="40" name="Group 39"/>
          <p:cNvGrpSpPr/>
          <p:nvPr/>
        </p:nvGrpSpPr>
        <p:grpSpPr>
          <a:xfrm>
            <a:off x="3409025" y="3302465"/>
            <a:ext cx="1262900" cy="992177"/>
            <a:chOff x="1817620" y="3238005"/>
            <a:chExt cx="1238250" cy="972811"/>
          </a:xfrm>
        </p:grpSpPr>
        <p:sp>
          <p:nvSpPr>
            <p:cNvPr id="42" name="Rectangle 41"/>
            <p:cNvSpPr/>
            <p:nvPr/>
          </p:nvSpPr>
          <p:spPr>
            <a:xfrm>
              <a:off x="1817620" y="3357858"/>
              <a:ext cx="1238250" cy="852958"/>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sp>
          <p:nvSpPr>
            <p:cNvPr id="48" name="Folded Corner 47"/>
            <p:cNvSpPr/>
            <p:nvPr/>
          </p:nvSpPr>
          <p:spPr>
            <a:xfrm rot="16200000">
              <a:off x="2091557" y="3425760"/>
              <a:ext cx="716937" cy="724016"/>
            </a:xfrm>
            <a:prstGeom prst="foldedCorner">
              <a:avLst>
                <a:gd name="adj" fmla="val 41358"/>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sp>
          <p:nvSpPr>
            <p:cNvPr id="43" name="Rectangle 42"/>
            <p:cNvSpPr/>
            <p:nvPr/>
          </p:nvSpPr>
          <p:spPr>
            <a:xfrm>
              <a:off x="2175347" y="3787768"/>
              <a:ext cx="549033" cy="254646"/>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FFFFFF"/>
                </a:solidFill>
              </a:endParaRPr>
            </a:p>
          </p:txBody>
        </p:sp>
        <p:sp>
          <p:nvSpPr>
            <p:cNvPr id="46" name="Rectangle 45"/>
            <p:cNvSpPr/>
            <p:nvPr/>
          </p:nvSpPr>
          <p:spPr>
            <a:xfrm>
              <a:off x="1817620" y="3238005"/>
              <a:ext cx="1238250" cy="132096"/>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grpSp>
      <p:grpSp>
        <p:nvGrpSpPr>
          <p:cNvPr id="55" name="Group 54"/>
          <p:cNvGrpSpPr/>
          <p:nvPr/>
        </p:nvGrpSpPr>
        <p:grpSpPr>
          <a:xfrm>
            <a:off x="3338646" y="4760572"/>
            <a:ext cx="1461262" cy="920827"/>
            <a:chOff x="1748615" y="4667651"/>
            <a:chExt cx="1432740" cy="902854"/>
          </a:xfrm>
        </p:grpSpPr>
        <p:grpSp>
          <p:nvGrpSpPr>
            <p:cNvPr id="52" name="Group 51"/>
            <p:cNvGrpSpPr/>
            <p:nvPr/>
          </p:nvGrpSpPr>
          <p:grpSpPr>
            <a:xfrm>
              <a:off x="1748615" y="4667651"/>
              <a:ext cx="1432740" cy="902854"/>
              <a:chOff x="1748615" y="4667651"/>
              <a:chExt cx="1432740" cy="902854"/>
            </a:xfrm>
          </p:grpSpPr>
          <p:sp>
            <p:nvSpPr>
              <p:cNvPr id="50" name="Rectangle 49"/>
              <p:cNvSpPr/>
              <p:nvPr/>
            </p:nvSpPr>
            <p:spPr>
              <a:xfrm>
                <a:off x="1748615" y="4667651"/>
                <a:ext cx="1432740" cy="902854"/>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sp>
            <p:nvSpPr>
              <p:cNvPr id="22" name="Rectangle 21"/>
              <p:cNvSpPr/>
              <p:nvPr/>
            </p:nvSpPr>
            <p:spPr>
              <a:xfrm>
                <a:off x="2211795" y="4683507"/>
                <a:ext cx="956280" cy="882384"/>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sp>
            <p:nvSpPr>
              <p:cNvPr id="49" name="Rectangle 48"/>
              <p:cNvSpPr/>
              <p:nvPr/>
            </p:nvSpPr>
            <p:spPr>
              <a:xfrm>
                <a:off x="2357741" y="4750262"/>
                <a:ext cx="690624" cy="17584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FFFFFF"/>
                  </a:solidFill>
                </a:endParaRPr>
              </a:p>
            </p:txBody>
          </p:sp>
          <p:cxnSp>
            <p:nvCxnSpPr>
              <p:cNvPr id="51" name="Straight Connector 50"/>
              <p:cNvCxnSpPr/>
              <p:nvPr/>
            </p:nvCxnSpPr>
            <p:spPr>
              <a:xfrm>
                <a:off x="2357741" y="5108843"/>
                <a:ext cx="690624"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3" name="Straight Connector 52"/>
              <p:cNvCxnSpPr/>
              <p:nvPr/>
            </p:nvCxnSpPr>
            <p:spPr>
              <a:xfrm>
                <a:off x="2367266" y="5261243"/>
                <a:ext cx="690624"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4" name="Straight Connector 53"/>
              <p:cNvCxnSpPr/>
              <p:nvPr/>
            </p:nvCxnSpPr>
            <p:spPr>
              <a:xfrm>
                <a:off x="2367266" y="5413643"/>
                <a:ext cx="690624" cy="0"/>
              </a:xfrm>
              <a:prstGeom prst="line">
                <a:avLst/>
              </a:prstGeom>
              <a:ln w="19050"/>
            </p:spPr>
            <p:style>
              <a:lnRef idx="1">
                <a:schemeClr val="dk1"/>
              </a:lnRef>
              <a:fillRef idx="2">
                <a:schemeClr val="dk1"/>
              </a:fillRef>
              <a:effectRef idx="1">
                <a:schemeClr val="dk1"/>
              </a:effectRef>
              <a:fontRef idx="minor">
                <a:schemeClr val="dk1"/>
              </a:fontRef>
            </p:style>
          </p:cxnSp>
        </p:grpSp>
        <p:cxnSp>
          <p:nvCxnSpPr>
            <p:cNvPr id="12" name="Straight Connector 11"/>
            <p:cNvCxnSpPr/>
            <p:nvPr/>
          </p:nvCxnSpPr>
          <p:spPr>
            <a:xfrm>
              <a:off x="1835151" y="4926104"/>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8" name="Straight Connector 57"/>
            <p:cNvCxnSpPr/>
            <p:nvPr/>
          </p:nvCxnSpPr>
          <p:spPr>
            <a:xfrm>
              <a:off x="1835151" y="5077333"/>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9" name="Straight Connector 58"/>
            <p:cNvCxnSpPr/>
            <p:nvPr/>
          </p:nvCxnSpPr>
          <p:spPr>
            <a:xfrm>
              <a:off x="1842068" y="5261243"/>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60" name="Straight Connector 59"/>
            <p:cNvCxnSpPr/>
            <p:nvPr/>
          </p:nvCxnSpPr>
          <p:spPr>
            <a:xfrm>
              <a:off x="1842068" y="5413643"/>
              <a:ext cx="252866" cy="0"/>
            </a:xfrm>
            <a:prstGeom prst="line">
              <a:avLst/>
            </a:prstGeom>
            <a:ln w="19050"/>
          </p:spPr>
          <p:style>
            <a:lnRef idx="1">
              <a:schemeClr val="dk1"/>
            </a:lnRef>
            <a:fillRef idx="2">
              <a:schemeClr val="dk1"/>
            </a:fillRef>
            <a:effectRef idx="1">
              <a:schemeClr val="dk1"/>
            </a:effectRef>
            <a:fontRef idx="minor">
              <a:schemeClr val="dk1"/>
            </a:fontRef>
          </p:style>
        </p:cxnSp>
      </p:grpSp>
    </p:spTree>
    <p:extLst>
      <p:ext uri="{BB962C8B-B14F-4D97-AF65-F5344CB8AC3E}">
        <p14:creationId xmlns:p14="http://schemas.microsoft.com/office/powerpoint/2010/main" val="8447070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0137" y="584985"/>
            <a:ext cx="7696200" cy="58245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08347949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94"/>
          <p:cNvSpPr/>
          <p:nvPr/>
        </p:nvSpPr>
        <p:spPr bwMode="auto">
          <a:xfrm>
            <a:off x="3757703" y="1574398"/>
            <a:ext cx="1960948" cy="1215045"/>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t"/>
          <a:lstStyle/>
          <a:p>
            <a:pPr defTabSz="931670"/>
            <a:r>
              <a:rPr lang="en-US" sz="1326" dirty="0">
                <a:solidFill>
                  <a:srgbClr val="FFFFFF">
                    <a:alpha val="99000"/>
                  </a:srgbClr>
                </a:solidFill>
              </a:rPr>
              <a:t>Web Server: Azure, IIS, LAMP, etc…</a:t>
            </a:r>
          </a:p>
        </p:txBody>
      </p:sp>
      <p:sp>
        <p:nvSpPr>
          <p:cNvPr id="5" name="Up Arrow 4"/>
          <p:cNvSpPr/>
          <p:nvPr/>
        </p:nvSpPr>
        <p:spPr bwMode="auto">
          <a:xfrm>
            <a:off x="4550193" y="2871745"/>
            <a:ext cx="266058" cy="1616866"/>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9"/>
          <p:cNvSpPr>
            <a:spLocks noGrp="1"/>
          </p:cNvSpPr>
          <p:nvPr>
            <p:ph type="title"/>
          </p:nvPr>
        </p:nvSpPr>
        <p:spPr/>
        <p:txBody>
          <a:bodyPr/>
          <a:lstStyle/>
          <a:p>
            <a:r>
              <a:rPr lang="en-US" dirty="0"/>
              <a:t>Anatomy of an app for </a:t>
            </a:r>
            <a:r>
              <a:rPr lang="en-US" dirty="0" smtClean="0"/>
              <a:t>Office</a:t>
            </a:r>
            <a:endParaRPr lang="en-US" dirty="0"/>
          </a:p>
        </p:txBody>
      </p:sp>
      <p:grpSp>
        <p:nvGrpSpPr>
          <p:cNvPr id="118" name="Group 117"/>
          <p:cNvGrpSpPr/>
          <p:nvPr/>
        </p:nvGrpSpPr>
        <p:grpSpPr>
          <a:xfrm>
            <a:off x="3591771" y="4552337"/>
            <a:ext cx="1698977" cy="1563019"/>
            <a:chOff x="5170599" y="1482860"/>
            <a:chExt cx="1898208" cy="1293727"/>
          </a:xfrm>
        </p:grpSpPr>
        <p:grpSp>
          <p:nvGrpSpPr>
            <p:cNvPr id="120" name="Group 119"/>
            <p:cNvGrpSpPr/>
            <p:nvPr/>
          </p:nvGrpSpPr>
          <p:grpSpPr>
            <a:xfrm>
              <a:off x="5170599" y="1482860"/>
              <a:ext cx="1898208" cy="1293727"/>
              <a:chOff x="3221955" y="1721563"/>
              <a:chExt cx="2288409" cy="1559669"/>
            </a:xfrm>
          </p:grpSpPr>
          <p:grpSp>
            <p:nvGrpSpPr>
              <p:cNvPr id="122" name="Group 121"/>
              <p:cNvGrpSpPr/>
              <p:nvPr/>
            </p:nvGrpSpPr>
            <p:grpSpPr>
              <a:xfrm>
                <a:off x="3221955" y="1721563"/>
                <a:ext cx="2288409" cy="1559669"/>
                <a:chOff x="8288911" y="1962373"/>
                <a:chExt cx="5159406" cy="3599727"/>
              </a:xfrm>
            </p:grpSpPr>
            <p:pic>
              <p:nvPicPr>
                <p:cNvPr id="12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8288911" y="1962373"/>
                  <a:ext cx="5159406" cy="3599727"/>
                </a:xfrm>
                <a:prstGeom prst="rect">
                  <a:avLst/>
                </a:prstGeom>
                <a:noFill/>
                <a:ln w="127000">
                  <a:no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5" name="Picture 124" descr="C:\Users\Tany\Desktop\excel-2010-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93700" y="1970368"/>
                  <a:ext cx="478973" cy="478973"/>
                </a:xfrm>
                <a:prstGeom prst="rect">
                  <a:avLst/>
                </a:prstGeom>
                <a:noFill/>
                <a:ln>
                  <a:noFill/>
                </a:ln>
                <a:extLst>
                  <a:ext uri="{909E8E84-426E-40DD-AFC4-6F175D3DCCD1}">
                    <a14:hiddenFill xmlns:a14="http://schemas.microsoft.com/office/drawing/2010/main">
                      <a:solidFill>
                        <a:srgbClr val="FFFFFF"/>
                      </a:solidFill>
                    </a14:hiddenFill>
                  </a:ext>
                </a:extLst>
              </p:spPr>
            </p:pic>
          </p:grpSp>
          <p:pic>
            <p:nvPicPr>
              <p:cNvPr id="12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19590" y="2557528"/>
                <a:ext cx="1061950" cy="63553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121" name="Straight Connector 120"/>
            <p:cNvCxnSpPr/>
            <p:nvPr/>
          </p:nvCxnSpPr>
          <p:spPr>
            <a:xfrm>
              <a:off x="7068807" y="1482860"/>
              <a:ext cx="0" cy="129372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02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81180" y="4342975"/>
            <a:ext cx="1602104" cy="1597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857107" y="6217979"/>
            <a:ext cx="2506221" cy="38420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lIns="0" tIns="0" rIns="0" bIns="0" rtlCol="0">
            <a:spAutoFit/>
          </a:bodyPr>
          <a:lstStyle/>
          <a:p>
            <a:pPr algn="ctr"/>
            <a:r>
              <a:rPr lang="en-US" sz="2448" spc="-71" dirty="0">
                <a:gradFill>
                  <a:gsLst>
                    <a:gs pos="2917">
                      <a:srgbClr val="505050"/>
                    </a:gs>
                    <a:gs pos="30000">
                      <a:srgbClr val="505050"/>
                    </a:gs>
                  </a:gsLst>
                  <a:lin ang="5400000" scaled="0"/>
                </a:gradFill>
              </a:rPr>
              <a:t>Office applications</a:t>
            </a:r>
          </a:p>
        </p:txBody>
      </p:sp>
      <p:sp>
        <p:nvSpPr>
          <p:cNvPr id="63" name="Rectangle 94"/>
          <p:cNvSpPr/>
          <p:nvPr/>
        </p:nvSpPr>
        <p:spPr bwMode="auto">
          <a:xfrm>
            <a:off x="6254622" y="1574398"/>
            <a:ext cx="1960948" cy="1215045"/>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t"/>
          <a:lstStyle/>
          <a:p>
            <a:pPr algn="ctr" defTabSz="931670"/>
            <a:endParaRPr lang="en-US" sz="1326" dirty="0">
              <a:solidFill>
                <a:srgbClr val="FFFFFF">
                  <a:alpha val="99000"/>
                </a:srgbClr>
              </a:solidFill>
            </a:endParaRPr>
          </a:p>
          <a:p>
            <a:pPr algn="ctr" defTabSz="931670"/>
            <a:r>
              <a:rPr lang="en-US" sz="1326" dirty="0">
                <a:solidFill>
                  <a:srgbClr val="FFFFFF">
                    <a:alpha val="99000"/>
                  </a:srgbClr>
                </a:solidFill>
              </a:rPr>
              <a:t>Office Store </a:t>
            </a:r>
          </a:p>
          <a:p>
            <a:pPr algn="ctr" defTabSz="931670"/>
            <a:endParaRPr lang="en-US" sz="1326" dirty="0">
              <a:solidFill>
                <a:srgbClr val="FFFFFF">
                  <a:alpha val="99000"/>
                </a:srgbClr>
              </a:solidFill>
            </a:endParaRPr>
          </a:p>
          <a:p>
            <a:pPr algn="ctr" defTabSz="931670"/>
            <a:r>
              <a:rPr lang="en-US" sz="1326" dirty="0">
                <a:solidFill>
                  <a:srgbClr val="FFFFFF">
                    <a:alpha val="99000"/>
                  </a:srgbClr>
                </a:solidFill>
              </a:rPr>
              <a:t>SharePoint App Catalog</a:t>
            </a:r>
          </a:p>
        </p:txBody>
      </p:sp>
      <p:sp>
        <p:nvSpPr>
          <p:cNvPr id="64" name="Up Arrow 63"/>
          <p:cNvSpPr/>
          <p:nvPr/>
        </p:nvSpPr>
        <p:spPr bwMode="auto">
          <a:xfrm rot="2690572">
            <a:off x="5988366" y="2637619"/>
            <a:ext cx="266058" cy="2188065"/>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a:blip r:embed="rId7"/>
          <a:stretch>
            <a:fillRect/>
          </a:stretch>
        </p:blipFill>
        <p:spPr>
          <a:xfrm>
            <a:off x="7903550" y="4623335"/>
            <a:ext cx="1228725" cy="1533525"/>
          </a:xfrm>
          <a:prstGeom prst="rect">
            <a:avLst/>
          </a:prstGeom>
        </p:spPr>
      </p:pic>
      <p:sp>
        <p:nvSpPr>
          <p:cNvPr id="3" name="Down Arrow 2"/>
          <p:cNvSpPr/>
          <p:nvPr/>
        </p:nvSpPr>
        <p:spPr bwMode="auto">
          <a:xfrm rot="2741997">
            <a:off x="5952348" y="2695047"/>
            <a:ext cx="283315" cy="2145003"/>
          </a:xfrm>
          <a:prstGeom prst="down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a:blip r:embed="rId8"/>
          <a:stretch>
            <a:fillRect/>
          </a:stretch>
        </p:blipFill>
        <p:spPr>
          <a:xfrm>
            <a:off x="5624834" y="3260220"/>
            <a:ext cx="1054271" cy="840122"/>
          </a:xfrm>
          <a:prstGeom prst="rect">
            <a:avLst/>
          </a:prstGeom>
        </p:spPr>
      </p:pic>
      <p:sp>
        <p:nvSpPr>
          <p:cNvPr id="60" name="Down Arrow 59"/>
          <p:cNvSpPr/>
          <p:nvPr/>
        </p:nvSpPr>
        <p:spPr bwMode="auto">
          <a:xfrm>
            <a:off x="4553838" y="2881267"/>
            <a:ext cx="283315" cy="1597822"/>
          </a:xfrm>
          <a:prstGeom prst="down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p:nvPicPr>
        <p:blipFill>
          <a:blip r:embed="rId9"/>
          <a:stretch>
            <a:fillRect/>
          </a:stretch>
        </p:blipFill>
        <p:spPr>
          <a:xfrm>
            <a:off x="4101442" y="3239771"/>
            <a:ext cx="1084242" cy="865713"/>
          </a:xfrm>
          <a:prstGeom prst="rect">
            <a:avLst/>
          </a:prstGeom>
        </p:spPr>
      </p:pic>
    </p:spTree>
    <p:extLst>
      <p:ext uri="{BB962C8B-B14F-4D97-AF65-F5344CB8AC3E}">
        <p14:creationId xmlns:p14="http://schemas.microsoft.com/office/powerpoint/2010/main" val="3099254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down)">
                                      <p:cBhvr>
                                        <p:cTn id="7" dur="500"/>
                                        <p:tgtEl>
                                          <p:spTgt spid="6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64"/>
                                        </p:tgtEl>
                                        <p:attrNameLst>
                                          <p:attrName>style.visibility</p:attrName>
                                        </p:attrNameLst>
                                      </p:cBhvr>
                                      <p:to>
                                        <p:strVal val="hidden"/>
                                      </p:to>
                                    </p:set>
                                  </p:childTnLst>
                                </p:cTn>
                              </p:par>
                              <p:par>
                                <p:cTn id="12" presetID="1"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5"/>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4" grpId="0" animBg="1"/>
      <p:bldP spid="64" grpId="1" animBg="1"/>
      <p:bldP spid="3" grpId="0" animBg="1"/>
      <p:bldP spid="6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Demo: Getting Started with “Napa”</a:t>
            </a:r>
          </a:p>
        </p:txBody>
      </p:sp>
      <p:sp>
        <p:nvSpPr>
          <p:cNvPr id="5" name="Text Placeholder 4"/>
          <p:cNvSpPr>
            <a:spLocks noGrp="1"/>
          </p:cNvSpPr>
          <p:nvPr>
            <p:ph type="body" sz="quarter" idx="12"/>
          </p:nvPr>
        </p:nvSpPr>
        <p:spPr>
          <a:xfrm>
            <a:off x="274639" y="5630861"/>
            <a:ext cx="8229600" cy="1067595"/>
          </a:xfrm>
        </p:spPr>
        <p:txBody>
          <a:bodyPr/>
          <a:lstStyle/>
          <a:p>
            <a:r>
              <a:rPr lang="en-US" dirty="0" err="1" smtClean="0"/>
              <a:t>Saurabh</a:t>
            </a:r>
            <a:r>
              <a:rPr lang="en-US" dirty="0" smtClean="0"/>
              <a:t> Bhatia</a:t>
            </a:r>
            <a:endParaRPr lang="en-US" dirty="0"/>
          </a:p>
        </p:txBody>
      </p:sp>
    </p:spTree>
    <p:extLst>
      <p:ext uri="{BB962C8B-B14F-4D97-AF65-F5344CB8AC3E}">
        <p14:creationId xmlns:p14="http://schemas.microsoft.com/office/powerpoint/2010/main" val="2353887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5"/>
          </p:nvPr>
        </p:nvSpPr>
        <p:spPr/>
        <p:txBody>
          <a:bodyPr/>
          <a:lstStyle/>
          <a:p>
            <a:pPr marL="0" indent="0">
              <a:buNone/>
            </a:pPr>
            <a:r>
              <a:rPr lang="en-US" u="sng" dirty="0">
                <a:hlinkClick r:id="rId3"/>
              </a:rPr>
              <a:t>http://aka.ms/ndl3fe</a:t>
            </a:r>
            <a:endParaRPr lang="en-US" dirty="0"/>
          </a:p>
        </p:txBody>
      </p:sp>
      <p:sp>
        <p:nvSpPr>
          <p:cNvPr id="4" name="Title 3"/>
          <p:cNvSpPr>
            <a:spLocks noGrp="1"/>
          </p:cNvSpPr>
          <p:nvPr>
            <p:ph type="ctrTitle"/>
          </p:nvPr>
        </p:nvSpPr>
        <p:spPr/>
        <p:txBody>
          <a:bodyPr/>
          <a:lstStyle/>
          <a:p>
            <a:r>
              <a:rPr lang="en-US" dirty="0" smtClean="0"/>
              <a:t>Bubbles Project</a:t>
            </a:r>
            <a:endParaRPr lang="en-US" dirty="0"/>
          </a:p>
        </p:txBody>
      </p:sp>
    </p:spTree>
    <p:extLst>
      <p:ext uri="{BB962C8B-B14F-4D97-AF65-F5344CB8AC3E}">
        <p14:creationId xmlns:p14="http://schemas.microsoft.com/office/powerpoint/2010/main" val="12365450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Apps for SharePoint</a:t>
            </a:r>
            <a:endParaRPr lang="en-US" dirty="0"/>
          </a:p>
        </p:txBody>
      </p:sp>
    </p:spTree>
    <p:extLst>
      <p:ext uri="{BB962C8B-B14F-4D97-AF65-F5344CB8AC3E}">
        <p14:creationId xmlns:p14="http://schemas.microsoft.com/office/powerpoint/2010/main" val="3930291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2480273" y="1712945"/>
            <a:ext cx="3120405" cy="1324297"/>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vert="horz" lIns="93252" tIns="46627" rIns="93252" bIns="46627" rtlCol="0" anchor="t"/>
          <a:lstStyle/>
          <a:p>
            <a:endParaRPr lang="en-US" sz="1326">
              <a:solidFill>
                <a:srgbClr val="FFFFFF">
                  <a:alpha val="99000"/>
                </a:srgbClr>
              </a:solidFill>
            </a:endParaRPr>
          </a:p>
        </p:txBody>
      </p:sp>
      <p:sp>
        <p:nvSpPr>
          <p:cNvPr id="64" name="Rectangle 63"/>
          <p:cNvSpPr/>
          <p:nvPr/>
        </p:nvSpPr>
        <p:spPr>
          <a:xfrm>
            <a:off x="2480273" y="3136405"/>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5" name="Rectangle 64"/>
          <p:cNvSpPr/>
          <p:nvPr/>
        </p:nvSpPr>
        <p:spPr>
          <a:xfrm>
            <a:off x="2480273" y="4559864"/>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 name="Title 5"/>
          <p:cNvSpPr>
            <a:spLocks noGrp="1"/>
          </p:cNvSpPr>
          <p:nvPr>
            <p:ph type="title"/>
          </p:nvPr>
        </p:nvSpPr>
        <p:spPr/>
        <p:txBody>
          <a:bodyPr/>
          <a:lstStyle/>
          <a:p>
            <a:r>
              <a:rPr lang="en-US" dirty="0" smtClean="0"/>
              <a:t>App Shapes for SharePoint</a:t>
            </a:r>
            <a:endParaRPr lang="en-US" dirty="0"/>
          </a:p>
        </p:txBody>
      </p:sp>
      <p:sp>
        <p:nvSpPr>
          <p:cNvPr id="7" name="Text Placeholder 2"/>
          <p:cNvSpPr txBox="1">
            <a:spLocks/>
          </p:cNvSpPr>
          <p:nvPr/>
        </p:nvSpPr>
        <p:spPr>
          <a:xfrm>
            <a:off x="5834489" y="1895606"/>
            <a:ext cx="4088228" cy="1139392"/>
          </a:xfrm>
          <a:prstGeom prst="rect">
            <a:avLst/>
          </a:prstGeom>
        </p:spPr>
        <p:txBody>
          <a:bodyPr lIns="93252" tIns="46627" rIns="93252" bIns="46627"/>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612"/>
              </a:spcAft>
              <a:buFont typeface="Arial" pitchFamily="34" charset="0"/>
              <a:buNone/>
            </a:pPr>
            <a:r>
              <a:rPr lang="en-US" sz="1836" b="1" dirty="0">
                <a:solidFill>
                  <a:srgbClr val="000000"/>
                </a:solidFill>
              </a:rPr>
              <a:t>Full page</a:t>
            </a:r>
          </a:p>
          <a:p>
            <a:pPr marL="0" lvl="1" indent="0">
              <a:lnSpc>
                <a:spcPct val="100000"/>
              </a:lnSpc>
              <a:spcBef>
                <a:spcPts val="0"/>
              </a:spcBef>
              <a:buFont typeface="Arial" pitchFamily="34" charset="0"/>
              <a:buNone/>
              <a:tabLst/>
            </a:pPr>
            <a:r>
              <a:rPr lang="en-US" sz="1836" dirty="0">
                <a:solidFill>
                  <a:srgbClr val="000000"/>
                </a:solidFill>
              </a:rPr>
              <a:t>Implement complete app experiences </a:t>
            </a:r>
            <a:br>
              <a:rPr lang="en-US" sz="1836" dirty="0">
                <a:solidFill>
                  <a:srgbClr val="000000"/>
                </a:solidFill>
              </a:rPr>
            </a:br>
            <a:r>
              <a:rPr lang="en-US" sz="1836" dirty="0">
                <a:solidFill>
                  <a:srgbClr val="000000"/>
                </a:solidFill>
              </a:rPr>
              <a:t>to satisfy business scenarios</a:t>
            </a:r>
          </a:p>
        </p:txBody>
      </p:sp>
      <p:grpSp>
        <p:nvGrpSpPr>
          <p:cNvPr id="8" name="Group 7"/>
          <p:cNvGrpSpPr/>
          <p:nvPr/>
        </p:nvGrpSpPr>
        <p:grpSpPr>
          <a:xfrm>
            <a:off x="3243217" y="1940128"/>
            <a:ext cx="1594515" cy="869939"/>
            <a:chOff x="235465" y="1701569"/>
            <a:chExt cx="2054556" cy="609600"/>
          </a:xfrm>
          <a:effectLst>
            <a:outerShdw blurRad="50800" dist="38100" dir="2700000" algn="tl" rotWithShape="0">
              <a:prstClr val="black">
                <a:alpha val="40000"/>
              </a:prstClr>
            </a:outerShdw>
          </a:effectLst>
        </p:grpSpPr>
        <p:sp>
          <p:nvSpPr>
            <p:cNvPr id="9" name="Rectangle 8"/>
            <p:cNvSpPr/>
            <p:nvPr/>
          </p:nvSpPr>
          <p:spPr>
            <a:xfrm>
              <a:off x="1375859" y="1701570"/>
              <a:ext cx="914162" cy="60959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10" name="Rectangle 9"/>
            <p:cNvSpPr/>
            <p:nvPr/>
          </p:nvSpPr>
          <p:spPr>
            <a:xfrm>
              <a:off x="235465" y="1701569"/>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cxnSp>
          <p:nvCxnSpPr>
            <p:cNvPr id="11" name="Straight Connector 10"/>
            <p:cNvCxnSpPr/>
            <p:nvPr/>
          </p:nvCxnSpPr>
          <p:spPr>
            <a:xfrm>
              <a:off x="438612" y="18574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2" name="Straight Connector 11"/>
            <p:cNvCxnSpPr/>
            <p:nvPr/>
          </p:nvCxnSpPr>
          <p:spPr>
            <a:xfrm>
              <a:off x="438612" y="20098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3" name="Straight Connector 12"/>
            <p:cNvCxnSpPr/>
            <p:nvPr/>
          </p:nvCxnSpPr>
          <p:spPr>
            <a:xfrm>
              <a:off x="438612" y="21622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4" name="Straight Connector 13"/>
            <p:cNvCxnSpPr/>
            <p:nvPr/>
          </p:nvCxnSpPr>
          <p:spPr>
            <a:xfrm flipV="1">
              <a:off x="946482" y="1701571"/>
              <a:ext cx="415528" cy="308263"/>
            </a:xfrm>
            <a:prstGeom prst="line">
              <a:avLst/>
            </a:prstGeom>
            <a:ln w="19050"/>
          </p:spPr>
          <p:style>
            <a:lnRef idx="1">
              <a:schemeClr val="dk1"/>
            </a:lnRef>
            <a:fillRef idx="2">
              <a:schemeClr val="dk1"/>
            </a:fillRef>
            <a:effectRef idx="1">
              <a:schemeClr val="dk1"/>
            </a:effectRef>
            <a:fontRef idx="minor">
              <a:schemeClr val="dk1"/>
            </a:fontRef>
          </p:style>
        </p:cxnSp>
        <p:cxnSp>
          <p:nvCxnSpPr>
            <p:cNvPr id="15" name="Straight Connector 14"/>
            <p:cNvCxnSpPr/>
            <p:nvPr/>
          </p:nvCxnSpPr>
          <p:spPr>
            <a:xfrm>
              <a:off x="946480" y="2006369"/>
              <a:ext cx="429379" cy="304800"/>
            </a:xfrm>
            <a:prstGeom prst="line">
              <a:avLst/>
            </a:prstGeom>
            <a:ln w="19050"/>
          </p:spPr>
          <p:style>
            <a:lnRef idx="1">
              <a:schemeClr val="dk1"/>
            </a:lnRef>
            <a:fillRef idx="2">
              <a:schemeClr val="dk1"/>
            </a:fillRef>
            <a:effectRef idx="1">
              <a:schemeClr val="dk1"/>
            </a:effectRef>
            <a:fontRef idx="minor">
              <a:schemeClr val="dk1"/>
            </a:fontRef>
          </p:style>
        </p:cxnSp>
      </p:grpSp>
      <p:grpSp>
        <p:nvGrpSpPr>
          <p:cNvPr id="16" name="Group 15"/>
          <p:cNvGrpSpPr/>
          <p:nvPr/>
        </p:nvGrpSpPr>
        <p:grpSpPr>
          <a:xfrm>
            <a:off x="3552816" y="3364142"/>
            <a:ext cx="975317" cy="868826"/>
            <a:chOff x="745642" y="3225569"/>
            <a:chExt cx="914162" cy="609600"/>
          </a:xfrm>
          <a:effectLst>
            <a:outerShdw blurRad="50800" dist="38100" dir="2700000" algn="tl" rotWithShape="0">
              <a:prstClr val="black">
                <a:alpha val="40000"/>
              </a:prstClr>
            </a:outerShdw>
          </a:effectLst>
        </p:grpSpPr>
        <p:sp>
          <p:nvSpPr>
            <p:cNvPr id="17" name="Rectangle 16"/>
            <p:cNvSpPr/>
            <p:nvPr/>
          </p:nvSpPr>
          <p:spPr>
            <a:xfrm>
              <a:off x="745642" y="3225569"/>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18" name="Rectangle 17"/>
            <p:cNvSpPr/>
            <p:nvPr/>
          </p:nvSpPr>
          <p:spPr>
            <a:xfrm>
              <a:off x="907236" y="3332943"/>
              <a:ext cx="253934" cy="1524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19" name="Rectangle 18"/>
            <p:cNvSpPr/>
            <p:nvPr/>
          </p:nvSpPr>
          <p:spPr>
            <a:xfrm>
              <a:off x="907236" y="3582324"/>
              <a:ext cx="253934" cy="1524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20" name="Rectangle 19"/>
            <p:cNvSpPr/>
            <p:nvPr/>
          </p:nvSpPr>
          <p:spPr>
            <a:xfrm>
              <a:off x="1265052" y="3322553"/>
              <a:ext cx="253934" cy="42602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grpSp>
      <p:grpSp>
        <p:nvGrpSpPr>
          <p:cNvPr id="21" name="Group 20"/>
          <p:cNvGrpSpPr/>
          <p:nvPr/>
        </p:nvGrpSpPr>
        <p:grpSpPr>
          <a:xfrm>
            <a:off x="3552816" y="4772037"/>
            <a:ext cx="975317" cy="899950"/>
            <a:chOff x="722556" y="4507115"/>
            <a:chExt cx="914162" cy="609600"/>
          </a:xfrm>
          <a:effectLst>
            <a:outerShdw blurRad="50800" dist="38100" dir="2700000" algn="tl" rotWithShape="0">
              <a:prstClr val="black">
                <a:alpha val="40000"/>
              </a:prstClr>
            </a:outerShdw>
          </a:effectLst>
        </p:grpSpPr>
        <p:sp>
          <p:nvSpPr>
            <p:cNvPr id="22" name="Rectangle 21"/>
            <p:cNvSpPr/>
            <p:nvPr/>
          </p:nvSpPr>
          <p:spPr>
            <a:xfrm>
              <a:off x="722556" y="4507115"/>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23" name="Folded Corner 22"/>
            <p:cNvSpPr/>
            <p:nvPr/>
          </p:nvSpPr>
          <p:spPr>
            <a:xfrm rot="16200000">
              <a:off x="944683" y="4529703"/>
              <a:ext cx="495300" cy="560963"/>
            </a:xfrm>
            <a:prstGeom prst="foldedCorner">
              <a:avLst>
                <a:gd name="adj" fmla="val 41358"/>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24" name="Rectangle 23"/>
            <p:cNvSpPr/>
            <p:nvPr/>
          </p:nvSpPr>
          <p:spPr>
            <a:xfrm>
              <a:off x="967255" y="4922753"/>
              <a:ext cx="443230" cy="8312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grpSp>
      <p:sp>
        <p:nvSpPr>
          <p:cNvPr id="2" name="Rectangle 1"/>
          <p:cNvSpPr/>
          <p:nvPr/>
        </p:nvSpPr>
        <p:spPr>
          <a:xfrm>
            <a:off x="5834489" y="3314397"/>
            <a:ext cx="4661802" cy="958577"/>
          </a:xfrm>
          <a:prstGeom prst="rect">
            <a:avLst/>
          </a:prstGeom>
        </p:spPr>
        <p:txBody>
          <a:bodyPr lIns="93252" tIns="46627" rIns="93252" bIns="46627">
            <a:spAutoFit/>
          </a:bodyPr>
          <a:lstStyle/>
          <a:p>
            <a:pPr>
              <a:spcBef>
                <a:spcPts val="2448"/>
              </a:spcBef>
            </a:pPr>
            <a:r>
              <a:rPr lang="en-US" sz="1836" b="1" dirty="0">
                <a:solidFill>
                  <a:srgbClr val="000000"/>
                </a:solidFill>
              </a:rPr>
              <a:t>Parts</a:t>
            </a:r>
          </a:p>
          <a:p>
            <a:pPr marL="0" lvl="1"/>
            <a:r>
              <a:rPr lang="en-US" sz="1836" dirty="0">
                <a:solidFill>
                  <a:srgbClr val="000000"/>
                </a:solidFill>
              </a:rPr>
              <a:t>Create app parts that can interact </a:t>
            </a:r>
            <a:br>
              <a:rPr lang="en-US" sz="1836" dirty="0">
                <a:solidFill>
                  <a:srgbClr val="000000"/>
                </a:solidFill>
              </a:rPr>
            </a:br>
            <a:r>
              <a:rPr lang="en-US" sz="1836" dirty="0">
                <a:solidFill>
                  <a:srgbClr val="000000"/>
                </a:solidFill>
              </a:rPr>
              <a:t>with the SharePoint experience</a:t>
            </a:r>
          </a:p>
        </p:txBody>
      </p:sp>
      <p:sp>
        <p:nvSpPr>
          <p:cNvPr id="3" name="Rectangle 2"/>
          <p:cNvSpPr/>
          <p:nvPr/>
        </p:nvSpPr>
        <p:spPr>
          <a:xfrm>
            <a:off x="5834489" y="4734989"/>
            <a:ext cx="4661802" cy="941704"/>
          </a:xfrm>
          <a:prstGeom prst="rect">
            <a:avLst/>
          </a:prstGeom>
        </p:spPr>
        <p:txBody>
          <a:bodyPr lIns="93252" tIns="46627" rIns="93252" bIns="46627">
            <a:spAutoFit/>
          </a:bodyPr>
          <a:lstStyle/>
          <a:p>
            <a:pPr>
              <a:spcBef>
                <a:spcPts val="2448"/>
              </a:spcBef>
            </a:pPr>
            <a:r>
              <a:rPr lang="en-US" sz="1836" b="1" dirty="0">
                <a:solidFill>
                  <a:srgbClr val="000000"/>
                </a:solidFill>
              </a:rPr>
              <a:t>UI Command extensions</a:t>
            </a:r>
          </a:p>
          <a:p>
            <a:pPr marL="0" lvl="1"/>
            <a:r>
              <a:rPr lang="en-US" sz="1836" dirty="0" smtClean="0">
                <a:solidFill>
                  <a:srgbClr val="000000"/>
                </a:solidFill>
              </a:rPr>
              <a:t>Add new commands to the ribbon and item menus</a:t>
            </a:r>
            <a:endParaRPr lang="en-US" sz="1836" dirty="0">
              <a:solidFill>
                <a:srgbClr val="000000"/>
              </a:solidFill>
            </a:endParaRPr>
          </a:p>
        </p:txBody>
      </p:sp>
    </p:spTree>
    <p:extLst>
      <p:ext uri="{BB962C8B-B14F-4D97-AF65-F5344CB8AC3E}">
        <p14:creationId xmlns:p14="http://schemas.microsoft.com/office/powerpoint/2010/main" val="33922054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3937" y="554037"/>
            <a:ext cx="7848600" cy="58864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96467713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2480273" y="1712945"/>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4" name="Rectangle 63"/>
          <p:cNvSpPr/>
          <p:nvPr/>
        </p:nvSpPr>
        <p:spPr>
          <a:xfrm>
            <a:off x="2480273" y="3136405"/>
            <a:ext cx="3120405" cy="1324297"/>
          </a:xfrm>
          <a:prstGeom prst="rect">
            <a:avLst/>
          </a:prstGeom>
          <a:ln/>
        </p:spPr>
        <p:style>
          <a:lnRef idx="3">
            <a:schemeClr val="lt1"/>
          </a:lnRef>
          <a:fillRef idx="1">
            <a:schemeClr val="accent3"/>
          </a:fillRef>
          <a:effectRef idx="1">
            <a:schemeClr val="accent3"/>
          </a:effectRef>
          <a:fontRef idx="minor">
            <a:schemeClr val="lt1"/>
          </a:fontRef>
        </p:style>
        <p:txBody>
          <a:bodyPr vert="horz" lIns="93252" tIns="46627" rIns="93252" bIns="46627" rtlCol="0" anchor="t"/>
          <a:lstStyle/>
          <a:p>
            <a:endParaRPr lang="en-US" sz="1326">
              <a:solidFill>
                <a:srgbClr val="FFFFFF">
                  <a:alpha val="99000"/>
                </a:srgbClr>
              </a:solidFill>
            </a:endParaRPr>
          </a:p>
        </p:txBody>
      </p:sp>
      <p:sp>
        <p:nvSpPr>
          <p:cNvPr id="65" name="Rectangle 64"/>
          <p:cNvSpPr/>
          <p:nvPr/>
        </p:nvSpPr>
        <p:spPr>
          <a:xfrm>
            <a:off x="2480273" y="4559864"/>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 name="Title 5"/>
          <p:cNvSpPr>
            <a:spLocks noGrp="1"/>
          </p:cNvSpPr>
          <p:nvPr>
            <p:ph type="title"/>
          </p:nvPr>
        </p:nvSpPr>
        <p:spPr/>
        <p:txBody>
          <a:bodyPr/>
          <a:lstStyle/>
          <a:p>
            <a:r>
              <a:rPr lang="en-US" dirty="0" smtClean="0"/>
              <a:t>App Shapes for SharePoint</a:t>
            </a:r>
            <a:endParaRPr lang="en-US" dirty="0"/>
          </a:p>
        </p:txBody>
      </p:sp>
      <p:sp>
        <p:nvSpPr>
          <p:cNvPr id="7" name="Text Placeholder 2"/>
          <p:cNvSpPr txBox="1">
            <a:spLocks/>
          </p:cNvSpPr>
          <p:nvPr/>
        </p:nvSpPr>
        <p:spPr>
          <a:xfrm>
            <a:off x="5834489" y="1895606"/>
            <a:ext cx="4088228" cy="1139392"/>
          </a:xfrm>
          <a:prstGeom prst="rect">
            <a:avLst/>
          </a:prstGeom>
        </p:spPr>
        <p:txBody>
          <a:bodyPr lIns="93252" tIns="46627" rIns="93252" bIns="46627"/>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612"/>
              </a:spcAft>
              <a:buFont typeface="Arial" pitchFamily="34" charset="0"/>
              <a:buNone/>
            </a:pPr>
            <a:r>
              <a:rPr lang="en-US" sz="1836" b="1" dirty="0">
                <a:solidFill>
                  <a:srgbClr val="000000"/>
                </a:solidFill>
              </a:rPr>
              <a:t>Full page</a:t>
            </a:r>
          </a:p>
          <a:p>
            <a:pPr marL="0" lvl="1" indent="0">
              <a:lnSpc>
                <a:spcPct val="100000"/>
              </a:lnSpc>
              <a:spcBef>
                <a:spcPts val="0"/>
              </a:spcBef>
              <a:buFont typeface="Arial" pitchFamily="34" charset="0"/>
              <a:buNone/>
              <a:tabLst/>
            </a:pPr>
            <a:r>
              <a:rPr lang="en-US" sz="1836" dirty="0">
                <a:solidFill>
                  <a:srgbClr val="000000"/>
                </a:solidFill>
              </a:rPr>
              <a:t>Implement complete app experiences </a:t>
            </a:r>
            <a:br>
              <a:rPr lang="en-US" sz="1836" dirty="0">
                <a:solidFill>
                  <a:srgbClr val="000000"/>
                </a:solidFill>
              </a:rPr>
            </a:br>
            <a:r>
              <a:rPr lang="en-US" sz="1836" dirty="0">
                <a:solidFill>
                  <a:srgbClr val="000000"/>
                </a:solidFill>
              </a:rPr>
              <a:t>to satisfy business scenarios</a:t>
            </a:r>
          </a:p>
        </p:txBody>
      </p:sp>
      <p:grpSp>
        <p:nvGrpSpPr>
          <p:cNvPr id="8" name="Group 7"/>
          <p:cNvGrpSpPr/>
          <p:nvPr/>
        </p:nvGrpSpPr>
        <p:grpSpPr>
          <a:xfrm>
            <a:off x="3243217" y="1940128"/>
            <a:ext cx="1594515" cy="869939"/>
            <a:chOff x="235465" y="1701569"/>
            <a:chExt cx="2054556" cy="609600"/>
          </a:xfrm>
          <a:effectLst>
            <a:outerShdw blurRad="50800" dist="38100" dir="2700000" algn="tl" rotWithShape="0">
              <a:prstClr val="black">
                <a:alpha val="40000"/>
              </a:prstClr>
            </a:outerShdw>
          </a:effectLst>
        </p:grpSpPr>
        <p:sp>
          <p:nvSpPr>
            <p:cNvPr id="9" name="Rectangle 8"/>
            <p:cNvSpPr/>
            <p:nvPr/>
          </p:nvSpPr>
          <p:spPr>
            <a:xfrm>
              <a:off x="1375859" y="1701570"/>
              <a:ext cx="914162" cy="60959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10" name="Rectangle 9"/>
            <p:cNvSpPr/>
            <p:nvPr/>
          </p:nvSpPr>
          <p:spPr>
            <a:xfrm>
              <a:off x="235465" y="1701569"/>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cxnSp>
          <p:nvCxnSpPr>
            <p:cNvPr id="11" name="Straight Connector 10"/>
            <p:cNvCxnSpPr/>
            <p:nvPr/>
          </p:nvCxnSpPr>
          <p:spPr>
            <a:xfrm>
              <a:off x="438612" y="18574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2" name="Straight Connector 11"/>
            <p:cNvCxnSpPr/>
            <p:nvPr/>
          </p:nvCxnSpPr>
          <p:spPr>
            <a:xfrm>
              <a:off x="438612" y="20098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3" name="Straight Connector 12"/>
            <p:cNvCxnSpPr/>
            <p:nvPr/>
          </p:nvCxnSpPr>
          <p:spPr>
            <a:xfrm>
              <a:off x="438612" y="21622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4" name="Straight Connector 13"/>
            <p:cNvCxnSpPr/>
            <p:nvPr/>
          </p:nvCxnSpPr>
          <p:spPr>
            <a:xfrm flipV="1">
              <a:off x="946482" y="1701571"/>
              <a:ext cx="415528" cy="308263"/>
            </a:xfrm>
            <a:prstGeom prst="line">
              <a:avLst/>
            </a:prstGeom>
            <a:ln w="19050"/>
          </p:spPr>
          <p:style>
            <a:lnRef idx="1">
              <a:schemeClr val="dk1"/>
            </a:lnRef>
            <a:fillRef idx="2">
              <a:schemeClr val="dk1"/>
            </a:fillRef>
            <a:effectRef idx="1">
              <a:schemeClr val="dk1"/>
            </a:effectRef>
            <a:fontRef idx="minor">
              <a:schemeClr val="dk1"/>
            </a:fontRef>
          </p:style>
        </p:cxnSp>
        <p:cxnSp>
          <p:nvCxnSpPr>
            <p:cNvPr id="15" name="Straight Connector 14"/>
            <p:cNvCxnSpPr/>
            <p:nvPr/>
          </p:nvCxnSpPr>
          <p:spPr>
            <a:xfrm>
              <a:off x="946480" y="2006369"/>
              <a:ext cx="429379" cy="304800"/>
            </a:xfrm>
            <a:prstGeom prst="line">
              <a:avLst/>
            </a:prstGeom>
            <a:ln w="19050"/>
          </p:spPr>
          <p:style>
            <a:lnRef idx="1">
              <a:schemeClr val="dk1"/>
            </a:lnRef>
            <a:fillRef idx="2">
              <a:schemeClr val="dk1"/>
            </a:fillRef>
            <a:effectRef idx="1">
              <a:schemeClr val="dk1"/>
            </a:effectRef>
            <a:fontRef idx="minor">
              <a:schemeClr val="dk1"/>
            </a:fontRef>
          </p:style>
        </p:cxnSp>
      </p:grpSp>
      <p:grpSp>
        <p:nvGrpSpPr>
          <p:cNvPr id="16" name="Group 15"/>
          <p:cNvGrpSpPr/>
          <p:nvPr/>
        </p:nvGrpSpPr>
        <p:grpSpPr>
          <a:xfrm>
            <a:off x="3552816" y="3364142"/>
            <a:ext cx="975317" cy="868826"/>
            <a:chOff x="745642" y="3225569"/>
            <a:chExt cx="914162" cy="609600"/>
          </a:xfrm>
          <a:effectLst>
            <a:outerShdw blurRad="50800" dist="38100" dir="2700000" algn="tl" rotWithShape="0">
              <a:prstClr val="black">
                <a:alpha val="40000"/>
              </a:prstClr>
            </a:outerShdw>
          </a:effectLst>
        </p:grpSpPr>
        <p:sp>
          <p:nvSpPr>
            <p:cNvPr id="17" name="Rectangle 16"/>
            <p:cNvSpPr/>
            <p:nvPr/>
          </p:nvSpPr>
          <p:spPr>
            <a:xfrm>
              <a:off x="745642" y="3225569"/>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18" name="Rectangle 17"/>
            <p:cNvSpPr/>
            <p:nvPr/>
          </p:nvSpPr>
          <p:spPr>
            <a:xfrm>
              <a:off x="907236" y="3332943"/>
              <a:ext cx="253934" cy="1524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19" name="Rectangle 18"/>
            <p:cNvSpPr/>
            <p:nvPr/>
          </p:nvSpPr>
          <p:spPr>
            <a:xfrm>
              <a:off x="907236" y="3582324"/>
              <a:ext cx="253934" cy="1524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20" name="Rectangle 19"/>
            <p:cNvSpPr/>
            <p:nvPr/>
          </p:nvSpPr>
          <p:spPr>
            <a:xfrm>
              <a:off x="1265052" y="3322553"/>
              <a:ext cx="253934" cy="42602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grpSp>
      <p:grpSp>
        <p:nvGrpSpPr>
          <p:cNvPr id="21" name="Group 20"/>
          <p:cNvGrpSpPr/>
          <p:nvPr/>
        </p:nvGrpSpPr>
        <p:grpSpPr>
          <a:xfrm>
            <a:off x="3552816" y="4772037"/>
            <a:ext cx="975317" cy="899950"/>
            <a:chOff x="722556" y="4507115"/>
            <a:chExt cx="914162" cy="609600"/>
          </a:xfrm>
          <a:effectLst>
            <a:outerShdw blurRad="50800" dist="38100" dir="2700000" algn="tl" rotWithShape="0">
              <a:prstClr val="black">
                <a:alpha val="40000"/>
              </a:prstClr>
            </a:outerShdw>
          </a:effectLst>
        </p:grpSpPr>
        <p:sp>
          <p:nvSpPr>
            <p:cNvPr id="22" name="Rectangle 21"/>
            <p:cNvSpPr/>
            <p:nvPr/>
          </p:nvSpPr>
          <p:spPr>
            <a:xfrm>
              <a:off x="722556" y="4507115"/>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23" name="Folded Corner 22"/>
            <p:cNvSpPr/>
            <p:nvPr/>
          </p:nvSpPr>
          <p:spPr>
            <a:xfrm rot="16200000">
              <a:off x="944683" y="4529703"/>
              <a:ext cx="495300" cy="560963"/>
            </a:xfrm>
            <a:prstGeom prst="foldedCorner">
              <a:avLst>
                <a:gd name="adj" fmla="val 41358"/>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24" name="Rectangle 23"/>
            <p:cNvSpPr/>
            <p:nvPr/>
          </p:nvSpPr>
          <p:spPr>
            <a:xfrm>
              <a:off x="967255" y="4922753"/>
              <a:ext cx="443230" cy="8312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grpSp>
      <p:sp>
        <p:nvSpPr>
          <p:cNvPr id="2" name="Rectangle 1"/>
          <p:cNvSpPr/>
          <p:nvPr/>
        </p:nvSpPr>
        <p:spPr>
          <a:xfrm>
            <a:off x="5834489" y="3314397"/>
            <a:ext cx="4661802" cy="958577"/>
          </a:xfrm>
          <a:prstGeom prst="rect">
            <a:avLst/>
          </a:prstGeom>
        </p:spPr>
        <p:txBody>
          <a:bodyPr lIns="93252" tIns="46627" rIns="93252" bIns="46627">
            <a:spAutoFit/>
          </a:bodyPr>
          <a:lstStyle/>
          <a:p>
            <a:pPr>
              <a:spcBef>
                <a:spcPts val="2448"/>
              </a:spcBef>
            </a:pPr>
            <a:r>
              <a:rPr lang="en-US" sz="1836" b="1" dirty="0">
                <a:solidFill>
                  <a:srgbClr val="000000"/>
                </a:solidFill>
              </a:rPr>
              <a:t>Parts</a:t>
            </a:r>
          </a:p>
          <a:p>
            <a:pPr marL="0" lvl="1"/>
            <a:r>
              <a:rPr lang="en-US" sz="1836" dirty="0">
                <a:solidFill>
                  <a:srgbClr val="000000"/>
                </a:solidFill>
              </a:rPr>
              <a:t>Create app parts that can interact </a:t>
            </a:r>
            <a:br>
              <a:rPr lang="en-US" sz="1836" dirty="0">
                <a:solidFill>
                  <a:srgbClr val="000000"/>
                </a:solidFill>
              </a:rPr>
            </a:br>
            <a:r>
              <a:rPr lang="en-US" sz="1836" dirty="0">
                <a:solidFill>
                  <a:srgbClr val="000000"/>
                </a:solidFill>
              </a:rPr>
              <a:t>with the SharePoint experience</a:t>
            </a:r>
          </a:p>
        </p:txBody>
      </p:sp>
      <p:sp>
        <p:nvSpPr>
          <p:cNvPr id="3" name="Rectangle 2"/>
          <p:cNvSpPr/>
          <p:nvPr/>
        </p:nvSpPr>
        <p:spPr>
          <a:xfrm>
            <a:off x="5834489" y="4734989"/>
            <a:ext cx="4661802" cy="941704"/>
          </a:xfrm>
          <a:prstGeom prst="rect">
            <a:avLst/>
          </a:prstGeom>
        </p:spPr>
        <p:txBody>
          <a:bodyPr lIns="93252" tIns="46627" rIns="93252" bIns="46627">
            <a:spAutoFit/>
          </a:bodyPr>
          <a:lstStyle/>
          <a:p>
            <a:pPr>
              <a:spcBef>
                <a:spcPts val="2448"/>
              </a:spcBef>
            </a:pPr>
            <a:r>
              <a:rPr lang="en-US" sz="1836" b="1" dirty="0">
                <a:solidFill>
                  <a:srgbClr val="000000"/>
                </a:solidFill>
              </a:rPr>
              <a:t>UI Command extensions</a:t>
            </a:r>
          </a:p>
          <a:p>
            <a:pPr marL="0" lvl="1"/>
            <a:r>
              <a:rPr lang="en-US" sz="1836" dirty="0" smtClean="0">
                <a:solidFill>
                  <a:srgbClr val="000000"/>
                </a:solidFill>
              </a:rPr>
              <a:t>Add new commands to the ribbon and item menus</a:t>
            </a:r>
            <a:endParaRPr lang="en-US" sz="1836" dirty="0">
              <a:solidFill>
                <a:srgbClr val="000000"/>
              </a:solidFill>
            </a:endParaRPr>
          </a:p>
        </p:txBody>
      </p:sp>
    </p:spTree>
    <p:extLst>
      <p:ext uri="{BB962C8B-B14F-4D97-AF65-F5344CB8AC3E}">
        <p14:creationId xmlns:p14="http://schemas.microsoft.com/office/powerpoint/2010/main" val="27156851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300" dirty="0" smtClean="0"/>
              <a:t>0 to 60 with apps for Office </a:t>
            </a:r>
            <a:r>
              <a:rPr lang="en-US" sz="3300" dirty="0"/>
              <a:t>and SharePoint </a:t>
            </a:r>
            <a:r>
              <a:rPr lang="en-US" sz="3300" dirty="0" smtClean="0"/>
              <a:t>using </a:t>
            </a:r>
            <a:r>
              <a:rPr lang="en-US" sz="3300" dirty="0"/>
              <a:t>Napa and Visual Studio 2012</a:t>
            </a:r>
          </a:p>
        </p:txBody>
      </p:sp>
      <p:sp>
        <p:nvSpPr>
          <p:cNvPr id="5" name="Text Placeholder 4"/>
          <p:cNvSpPr>
            <a:spLocks noGrp="1"/>
          </p:cNvSpPr>
          <p:nvPr>
            <p:ph type="body" sz="quarter" idx="12"/>
          </p:nvPr>
        </p:nvSpPr>
        <p:spPr/>
        <p:txBody>
          <a:bodyPr/>
          <a:lstStyle/>
          <a:p>
            <a:r>
              <a:rPr lang="en-US" dirty="0" smtClean="0"/>
              <a:t>Jim Nakashima</a:t>
            </a:r>
          </a:p>
          <a:p>
            <a:r>
              <a:rPr lang="en-US" dirty="0" err="1" smtClean="0"/>
              <a:t>Saurabh</a:t>
            </a:r>
            <a:r>
              <a:rPr lang="en-US" dirty="0" smtClean="0"/>
              <a:t> Bhatia</a:t>
            </a:r>
          </a:p>
        </p:txBody>
      </p:sp>
      <p:sp>
        <p:nvSpPr>
          <p:cNvPr id="2" name="Text Placeholder 1"/>
          <p:cNvSpPr>
            <a:spLocks noGrp="1"/>
          </p:cNvSpPr>
          <p:nvPr>
            <p:ph type="body" sz="quarter" idx="13"/>
          </p:nvPr>
        </p:nvSpPr>
        <p:spPr/>
        <p:txBody>
          <a:bodyPr/>
          <a:lstStyle/>
          <a:p>
            <a:r>
              <a:rPr lang="en-US" dirty="0" smtClean="0"/>
              <a:t>SPC001</a:t>
            </a:r>
            <a:endParaRPr lang="en-US" dirty="0"/>
          </a:p>
        </p:txBody>
      </p:sp>
    </p:spTree>
    <p:extLst>
      <p:ext uri="{BB962C8B-B14F-4D97-AF65-F5344CB8AC3E}">
        <p14:creationId xmlns:p14="http://schemas.microsoft.com/office/powerpoint/2010/main" val="8156768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839233" y="830262"/>
            <a:ext cx="6758009" cy="5334000"/>
          </a:xfrm>
          <a:prstGeom prst="rect">
            <a:avLst/>
          </a:prstGeom>
          <a:ln>
            <a:noFill/>
          </a:ln>
          <a:effectLst>
            <a:outerShdw blurRad="292100" dist="139700" dir="2700000" algn="tl" rotWithShape="0">
              <a:srgbClr val="333333">
                <a:alpha val="65000"/>
              </a:srgbClr>
            </a:outerShdw>
          </a:effectLst>
        </p:spPr>
      </p:pic>
      <p:sp>
        <p:nvSpPr>
          <p:cNvPr id="5" name="Left Arrow 4"/>
          <p:cNvSpPr/>
          <p:nvPr/>
        </p:nvSpPr>
        <p:spPr bwMode="auto">
          <a:xfrm>
            <a:off x="5951537" y="4792662"/>
            <a:ext cx="533400" cy="609600"/>
          </a:xfrm>
          <a:prstGeom prst="lef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4"/>
          <a:stretch>
            <a:fillRect/>
          </a:stretch>
        </p:blipFill>
        <p:spPr>
          <a:xfrm>
            <a:off x="6751637" y="4364037"/>
            <a:ext cx="4495800" cy="2076450"/>
          </a:xfrm>
          <a:prstGeom prst="rect">
            <a:avLst/>
          </a:prstGeom>
          <a:ln>
            <a:noFill/>
          </a:ln>
          <a:effectLst>
            <a:outerShdw blurRad="292100" dist="139700" dir="2700000" algn="tl" rotWithShape="0">
              <a:srgbClr val="333333">
                <a:alpha val="65000"/>
              </a:srgbClr>
            </a:outerShdw>
          </a:effectLst>
        </p:spPr>
      </p:pic>
      <p:sp>
        <p:nvSpPr>
          <p:cNvPr id="6" name="Left Arrow 5"/>
          <p:cNvSpPr/>
          <p:nvPr/>
        </p:nvSpPr>
        <p:spPr bwMode="auto">
          <a:xfrm rot="5400000">
            <a:off x="9151937" y="5592762"/>
            <a:ext cx="533400" cy="609600"/>
          </a:xfrm>
          <a:prstGeom prst="lef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7978345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2480273" y="1712945"/>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4" name="Rectangle 63"/>
          <p:cNvSpPr/>
          <p:nvPr/>
        </p:nvSpPr>
        <p:spPr>
          <a:xfrm>
            <a:off x="2480273" y="3136405"/>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5" name="Rectangle 64"/>
          <p:cNvSpPr/>
          <p:nvPr/>
        </p:nvSpPr>
        <p:spPr>
          <a:xfrm>
            <a:off x="2480273" y="4559864"/>
            <a:ext cx="3120405" cy="1324297"/>
          </a:xfrm>
          <a:prstGeom prst="rect">
            <a:avLst/>
          </a:prstGeom>
          <a:ln/>
        </p:spPr>
        <p:style>
          <a:lnRef idx="3">
            <a:schemeClr val="lt1"/>
          </a:lnRef>
          <a:fillRef idx="1">
            <a:schemeClr val="accent3"/>
          </a:fillRef>
          <a:effectRef idx="1">
            <a:schemeClr val="accent3"/>
          </a:effectRef>
          <a:fontRef idx="minor">
            <a:schemeClr val="lt1"/>
          </a:fontRef>
        </p:style>
        <p:txBody>
          <a:bodyPr vert="horz" lIns="93252" tIns="46627" rIns="93252" bIns="46627" rtlCol="0" anchor="t"/>
          <a:lstStyle/>
          <a:p>
            <a:endParaRPr lang="en-US" sz="1326">
              <a:solidFill>
                <a:srgbClr val="FFFFFF">
                  <a:alpha val="99000"/>
                </a:srgbClr>
              </a:solidFill>
            </a:endParaRPr>
          </a:p>
        </p:txBody>
      </p:sp>
      <p:sp>
        <p:nvSpPr>
          <p:cNvPr id="6" name="Title 5"/>
          <p:cNvSpPr>
            <a:spLocks noGrp="1"/>
          </p:cNvSpPr>
          <p:nvPr>
            <p:ph type="title"/>
          </p:nvPr>
        </p:nvSpPr>
        <p:spPr/>
        <p:txBody>
          <a:bodyPr/>
          <a:lstStyle/>
          <a:p>
            <a:r>
              <a:rPr lang="en-US" dirty="0" smtClean="0"/>
              <a:t>App Shapes for SharePoint</a:t>
            </a:r>
            <a:endParaRPr lang="en-US" dirty="0"/>
          </a:p>
        </p:txBody>
      </p:sp>
      <p:sp>
        <p:nvSpPr>
          <p:cNvPr id="7" name="Text Placeholder 2"/>
          <p:cNvSpPr txBox="1">
            <a:spLocks/>
          </p:cNvSpPr>
          <p:nvPr/>
        </p:nvSpPr>
        <p:spPr>
          <a:xfrm>
            <a:off x="5834489" y="1895606"/>
            <a:ext cx="4088228" cy="1139392"/>
          </a:xfrm>
          <a:prstGeom prst="rect">
            <a:avLst/>
          </a:prstGeom>
        </p:spPr>
        <p:txBody>
          <a:bodyPr lIns="93252" tIns="46627" rIns="93252" bIns="46627"/>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612"/>
              </a:spcAft>
              <a:buFont typeface="Arial" pitchFamily="34" charset="0"/>
              <a:buNone/>
            </a:pPr>
            <a:r>
              <a:rPr lang="en-US" sz="1836" b="1" dirty="0">
                <a:solidFill>
                  <a:srgbClr val="000000"/>
                </a:solidFill>
              </a:rPr>
              <a:t>Full page</a:t>
            </a:r>
          </a:p>
          <a:p>
            <a:pPr marL="0" lvl="1" indent="0">
              <a:lnSpc>
                <a:spcPct val="100000"/>
              </a:lnSpc>
              <a:spcBef>
                <a:spcPts val="0"/>
              </a:spcBef>
              <a:buFont typeface="Arial" pitchFamily="34" charset="0"/>
              <a:buNone/>
              <a:tabLst/>
            </a:pPr>
            <a:r>
              <a:rPr lang="en-US" sz="1836" dirty="0">
                <a:solidFill>
                  <a:srgbClr val="000000"/>
                </a:solidFill>
              </a:rPr>
              <a:t>Implement complete app experiences </a:t>
            </a:r>
            <a:br>
              <a:rPr lang="en-US" sz="1836" dirty="0">
                <a:solidFill>
                  <a:srgbClr val="000000"/>
                </a:solidFill>
              </a:rPr>
            </a:br>
            <a:r>
              <a:rPr lang="en-US" sz="1836" dirty="0">
                <a:solidFill>
                  <a:srgbClr val="000000"/>
                </a:solidFill>
              </a:rPr>
              <a:t>to satisfy business scenarios</a:t>
            </a:r>
          </a:p>
        </p:txBody>
      </p:sp>
      <p:grpSp>
        <p:nvGrpSpPr>
          <p:cNvPr id="8" name="Group 7"/>
          <p:cNvGrpSpPr/>
          <p:nvPr/>
        </p:nvGrpSpPr>
        <p:grpSpPr>
          <a:xfrm>
            <a:off x="3243217" y="1940128"/>
            <a:ext cx="1594515" cy="869939"/>
            <a:chOff x="235465" y="1701569"/>
            <a:chExt cx="2054556" cy="609600"/>
          </a:xfrm>
          <a:effectLst>
            <a:outerShdw blurRad="50800" dist="38100" dir="2700000" algn="tl" rotWithShape="0">
              <a:prstClr val="black">
                <a:alpha val="40000"/>
              </a:prstClr>
            </a:outerShdw>
          </a:effectLst>
        </p:grpSpPr>
        <p:sp>
          <p:nvSpPr>
            <p:cNvPr id="9" name="Rectangle 8"/>
            <p:cNvSpPr/>
            <p:nvPr/>
          </p:nvSpPr>
          <p:spPr>
            <a:xfrm>
              <a:off x="1375859" y="1701570"/>
              <a:ext cx="914162" cy="60959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10" name="Rectangle 9"/>
            <p:cNvSpPr/>
            <p:nvPr/>
          </p:nvSpPr>
          <p:spPr>
            <a:xfrm>
              <a:off x="235465" y="1701569"/>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cxnSp>
          <p:nvCxnSpPr>
            <p:cNvPr id="11" name="Straight Connector 10"/>
            <p:cNvCxnSpPr/>
            <p:nvPr/>
          </p:nvCxnSpPr>
          <p:spPr>
            <a:xfrm>
              <a:off x="438612" y="18574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2" name="Straight Connector 11"/>
            <p:cNvCxnSpPr/>
            <p:nvPr/>
          </p:nvCxnSpPr>
          <p:spPr>
            <a:xfrm>
              <a:off x="438612" y="20098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3" name="Straight Connector 12"/>
            <p:cNvCxnSpPr/>
            <p:nvPr/>
          </p:nvCxnSpPr>
          <p:spPr>
            <a:xfrm>
              <a:off x="438612" y="21622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4" name="Straight Connector 13"/>
            <p:cNvCxnSpPr/>
            <p:nvPr/>
          </p:nvCxnSpPr>
          <p:spPr>
            <a:xfrm flipV="1">
              <a:off x="946482" y="1701571"/>
              <a:ext cx="415528" cy="308263"/>
            </a:xfrm>
            <a:prstGeom prst="line">
              <a:avLst/>
            </a:prstGeom>
            <a:ln w="19050"/>
          </p:spPr>
          <p:style>
            <a:lnRef idx="1">
              <a:schemeClr val="dk1"/>
            </a:lnRef>
            <a:fillRef idx="2">
              <a:schemeClr val="dk1"/>
            </a:fillRef>
            <a:effectRef idx="1">
              <a:schemeClr val="dk1"/>
            </a:effectRef>
            <a:fontRef idx="minor">
              <a:schemeClr val="dk1"/>
            </a:fontRef>
          </p:style>
        </p:cxnSp>
        <p:cxnSp>
          <p:nvCxnSpPr>
            <p:cNvPr id="15" name="Straight Connector 14"/>
            <p:cNvCxnSpPr/>
            <p:nvPr/>
          </p:nvCxnSpPr>
          <p:spPr>
            <a:xfrm>
              <a:off x="946480" y="2006369"/>
              <a:ext cx="429379" cy="304800"/>
            </a:xfrm>
            <a:prstGeom prst="line">
              <a:avLst/>
            </a:prstGeom>
            <a:ln w="19050"/>
          </p:spPr>
          <p:style>
            <a:lnRef idx="1">
              <a:schemeClr val="dk1"/>
            </a:lnRef>
            <a:fillRef idx="2">
              <a:schemeClr val="dk1"/>
            </a:fillRef>
            <a:effectRef idx="1">
              <a:schemeClr val="dk1"/>
            </a:effectRef>
            <a:fontRef idx="minor">
              <a:schemeClr val="dk1"/>
            </a:fontRef>
          </p:style>
        </p:cxnSp>
      </p:grpSp>
      <p:grpSp>
        <p:nvGrpSpPr>
          <p:cNvPr id="16" name="Group 15"/>
          <p:cNvGrpSpPr/>
          <p:nvPr/>
        </p:nvGrpSpPr>
        <p:grpSpPr>
          <a:xfrm>
            <a:off x="3552816" y="3364142"/>
            <a:ext cx="975317" cy="868826"/>
            <a:chOff x="745642" y="3225569"/>
            <a:chExt cx="914162" cy="609600"/>
          </a:xfrm>
          <a:effectLst>
            <a:outerShdw blurRad="50800" dist="38100" dir="2700000" algn="tl" rotWithShape="0">
              <a:prstClr val="black">
                <a:alpha val="40000"/>
              </a:prstClr>
            </a:outerShdw>
          </a:effectLst>
        </p:grpSpPr>
        <p:sp>
          <p:nvSpPr>
            <p:cNvPr id="17" name="Rectangle 16"/>
            <p:cNvSpPr/>
            <p:nvPr/>
          </p:nvSpPr>
          <p:spPr>
            <a:xfrm>
              <a:off x="745642" y="3225569"/>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18" name="Rectangle 17"/>
            <p:cNvSpPr/>
            <p:nvPr/>
          </p:nvSpPr>
          <p:spPr>
            <a:xfrm>
              <a:off x="907236" y="3332943"/>
              <a:ext cx="253934" cy="1524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19" name="Rectangle 18"/>
            <p:cNvSpPr/>
            <p:nvPr/>
          </p:nvSpPr>
          <p:spPr>
            <a:xfrm>
              <a:off x="907236" y="3582324"/>
              <a:ext cx="253934" cy="1524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20" name="Rectangle 19"/>
            <p:cNvSpPr/>
            <p:nvPr/>
          </p:nvSpPr>
          <p:spPr>
            <a:xfrm>
              <a:off x="1265052" y="3322553"/>
              <a:ext cx="253934" cy="42602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grpSp>
      <p:grpSp>
        <p:nvGrpSpPr>
          <p:cNvPr id="21" name="Group 20"/>
          <p:cNvGrpSpPr/>
          <p:nvPr/>
        </p:nvGrpSpPr>
        <p:grpSpPr>
          <a:xfrm>
            <a:off x="3552816" y="4772037"/>
            <a:ext cx="975317" cy="899950"/>
            <a:chOff x="722556" y="4507115"/>
            <a:chExt cx="914162" cy="609600"/>
          </a:xfrm>
          <a:effectLst>
            <a:outerShdw blurRad="50800" dist="38100" dir="2700000" algn="tl" rotWithShape="0">
              <a:prstClr val="black">
                <a:alpha val="40000"/>
              </a:prstClr>
            </a:outerShdw>
          </a:effectLst>
        </p:grpSpPr>
        <p:sp>
          <p:nvSpPr>
            <p:cNvPr id="22" name="Rectangle 21"/>
            <p:cNvSpPr/>
            <p:nvPr/>
          </p:nvSpPr>
          <p:spPr>
            <a:xfrm>
              <a:off x="722556" y="4507115"/>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23" name="Folded Corner 22"/>
            <p:cNvSpPr/>
            <p:nvPr/>
          </p:nvSpPr>
          <p:spPr>
            <a:xfrm rot="16200000">
              <a:off x="944683" y="4529703"/>
              <a:ext cx="495300" cy="560963"/>
            </a:xfrm>
            <a:prstGeom prst="foldedCorner">
              <a:avLst>
                <a:gd name="adj" fmla="val 41358"/>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24" name="Rectangle 23"/>
            <p:cNvSpPr/>
            <p:nvPr/>
          </p:nvSpPr>
          <p:spPr>
            <a:xfrm>
              <a:off x="967255" y="4922753"/>
              <a:ext cx="443230" cy="8312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grpSp>
      <p:sp>
        <p:nvSpPr>
          <p:cNvPr id="2" name="Rectangle 1"/>
          <p:cNvSpPr/>
          <p:nvPr/>
        </p:nvSpPr>
        <p:spPr>
          <a:xfrm>
            <a:off x="5834489" y="3314397"/>
            <a:ext cx="4661802" cy="958577"/>
          </a:xfrm>
          <a:prstGeom prst="rect">
            <a:avLst/>
          </a:prstGeom>
        </p:spPr>
        <p:txBody>
          <a:bodyPr lIns="93252" tIns="46627" rIns="93252" bIns="46627">
            <a:spAutoFit/>
          </a:bodyPr>
          <a:lstStyle/>
          <a:p>
            <a:pPr>
              <a:spcBef>
                <a:spcPts val="2448"/>
              </a:spcBef>
            </a:pPr>
            <a:r>
              <a:rPr lang="en-US" sz="1836" b="1" dirty="0">
                <a:solidFill>
                  <a:srgbClr val="000000"/>
                </a:solidFill>
              </a:rPr>
              <a:t>Parts</a:t>
            </a:r>
          </a:p>
          <a:p>
            <a:pPr marL="0" lvl="1"/>
            <a:r>
              <a:rPr lang="en-US" sz="1836" dirty="0">
                <a:solidFill>
                  <a:srgbClr val="000000"/>
                </a:solidFill>
              </a:rPr>
              <a:t>Create app parts that can interact </a:t>
            </a:r>
            <a:br>
              <a:rPr lang="en-US" sz="1836" dirty="0">
                <a:solidFill>
                  <a:srgbClr val="000000"/>
                </a:solidFill>
              </a:rPr>
            </a:br>
            <a:r>
              <a:rPr lang="en-US" sz="1836" dirty="0">
                <a:solidFill>
                  <a:srgbClr val="000000"/>
                </a:solidFill>
              </a:rPr>
              <a:t>with the SharePoint experience</a:t>
            </a:r>
          </a:p>
        </p:txBody>
      </p:sp>
      <p:sp>
        <p:nvSpPr>
          <p:cNvPr id="3" name="Rectangle 2"/>
          <p:cNvSpPr/>
          <p:nvPr/>
        </p:nvSpPr>
        <p:spPr>
          <a:xfrm>
            <a:off x="5834489" y="4734989"/>
            <a:ext cx="4661802" cy="941704"/>
          </a:xfrm>
          <a:prstGeom prst="rect">
            <a:avLst/>
          </a:prstGeom>
        </p:spPr>
        <p:txBody>
          <a:bodyPr lIns="93252" tIns="46627" rIns="93252" bIns="46627">
            <a:spAutoFit/>
          </a:bodyPr>
          <a:lstStyle/>
          <a:p>
            <a:pPr>
              <a:spcBef>
                <a:spcPts val="2448"/>
              </a:spcBef>
            </a:pPr>
            <a:r>
              <a:rPr lang="en-US" sz="1836" b="1" dirty="0">
                <a:solidFill>
                  <a:srgbClr val="000000"/>
                </a:solidFill>
              </a:rPr>
              <a:t>UI Command extensions</a:t>
            </a:r>
          </a:p>
          <a:p>
            <a:pPr marL="0" lvl="1"/>
            <a:r>
              <a:rPr lang="en-US" sz="1836" dirty="0" smtClean="0">
                <a:solidFill>
                  <a:srgbClr val="000000"/>
                </a:solidFill>
              </a:rPr>
              <a:t>Add new commands to the ribbon and item menus</a:t>
            </a:r>
            <a:endParaRPr lang="en-US" sz="1836" dirty="0">
              <a:solidFill>
                <a:srgbClr val="000000"/>
              </a:solidFill>
            </a:endParaRPr>
          </a:p>
        </p:txBody>
      </p:sp>
    </p:spTree>
    <p:extLst>
      <p:ext uri="{BB962C8B-B14F-4D97-AF65-F5344CB8AC3E}">
        <p14:creationId xmlns:p14="http://schemas.microsoft.com/office/powerpoint/2010/main" val="2427940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3160712" y="1906587"/>
            <a:ext cx="6115050" cy="3181350"/>
          </a:xfrm>
          <a:prstGeom prst="rect">
            <a:avLst/>
          </a:prstGeom>
          <a:ln>
            <a:noFill/>
          </a:ln>
          <a:effectLst>
            <a:outerShdw blurRad="292100" dist="139700" dir="2700000" algn="tl" rotWithShape="0">
              <a:srgbClr val="333333">
                <a:alpha val="65000"/>
              </a:srgbClr>
            </a:outerShdw>
          </a:effectLst>
        </p:spPr>
      </p:pic>
      <p:sp>
        <p:nvSpPr>
          <p:cNvPr id="3" name="Left Arrow 2"/>
          <p:cNvSpPr/>
          <p:nvPr/>
        </p:nvSpPr>
        <p:spPr bwMode="auto">
          <a:xfrm>
            <a:off x="5951537" y="2125662"/>
            <a:ext cx="533400" cy="609600"/>
          </a:xfrm>
          <a:prstGeom prst="lef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7336256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Rectangle 94"/>
          <p:cNvSpPr/>
          <p:nvPr/>
        </p:nvSpPr>
        <p:spPr bwMode="auto">
          <a:xfrm>
            <a:off x="6298932" y="1668462"/>
            <a:ext cx="1932126" cy="1032256"/>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ctr"/>
          <a:lstStyle/>
          <a:p>
            <a:pPr algn="ctr" defTabSz="931670"/>
            <a:r>
              <a:rPr lang="en-US" sz="1326" dirty="0">
                <a:solidFill>
                  <a:srgbClr val="FFFFFF">
                    <a:alpha val="99000"/>
                  </a:srgbClr>
                </a:solidFill>
              </a:rPr>
              <a:t>SharePoint </a:t>
            </a:r>
          </a:p>
        </p:txBody>
      </p:sp>
      <p:sp>
        <p:nvSpPr>
          <p:cNvPr id="113" name="Up Arrow 112"/>
          <p:cNvSpPr/>
          <p:nvPr/>
        </p:nvSpPr>
        <p:spPr bwMode="auto">
          <a:xfrm rot="10800000">
            <a:off x="7094199" y="2719765"/>
            <a:ext cx="313860" cy="1217618"/>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94"/>
          <p:cNvSpPr/>
          <p:nvPr/>
        </p:nvSpPr>
        <p:spPr bwMode="auto">
          <a:xfrm>
            <a:off x="3219583" y="1668462"/>
            <a:ext cx="1954839" cy="1015850"/>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t"/>
          <a:lstStyle/>
          <a:p>
            <a:pPr algn="ctr" defTabSz="931670"/>
            <a:endParaRPr lang="en-US" sz="1326" dirty="0">
              <a:solidFill>
                <a:srgbClr val="FFFFFF">
                  <a:alpha val="99000"/>
                </a:srgbClr>
              </a:solidFill>
            </a:endParaRPr>
          </a:p>
          <a:p>
            <a:pPr algn="ctr" defTabSz="931670"/>
            <a:r>
              <a:rPr lang="en-US" sz="1326" dirty="0">
                <a:solidFill>
                  <a:srgbClr val="FFFFFF">
                    <a:alpha val="99000"/>
                  </a:srgbClr>
                </a:solidFill>
              </a:rPr>
              <a:t>Office Store </a:t>
            </a:r>
          </a:p>
          <a:p>
            <a:pPr algn="ctr" defTabSz="931670"/>
            <a:endParaRPr lang="en-US" sz="1326" dirty="0">
              <a:solidFill>
                <a:srgbClr val="FFFFFF">
                  <a:alpha val="99000"/>
                </a:srgbClr>
              </a:solidFill>
            </a:endParaRPr>
          </a:p>
          <a:p>
            <a:pPr algn="ctr" defTabSz="931670"/>
            <a:r>
              <a:rPr lang="en-US" sz="1326" dirty="0">
                <a:solidFill>
                  <a:srgbClr val="FFFFFF">
                    <a:alpha val="99000"/>
                  </a:srgbClr>
                </a:solidFill>
              </a:rPr>
              <a:t>SharePoint App Catalog</a:t>
            </a:r>
          </a:p>
        </p:txBody>
      </p:sp>
      <p:sp>
        <p:nvSpPr>
          <p:cNvPr id="59" name="Up Arrow 58"/>
          <p:cNvSpPr/>
          <p:nvPr/>
        </p:nvSpPr>
        <p:spPr bwMode="auto">
          <a:xfrm rot="5400000">
            <a:off x="5611949" y="1662898"/>
            <a:ext cx="266058" cy="1093950"/>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67" name="TextBox 66"/>
          <p:cNvSpPr txBox="1"/>
          <p:nvPr/>
        </p:nvSpPr>
        <p:spPr>
          <a:xfrm>
            <a:off x="5998016" y="6047583"/>
            <a:ext cx="2506221" cy="3842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spAutoFit/>
          </a:bodyPr>
          <a:lstStyle/>
          <a:p>
            <a:pPr algn="ctr"/>
            <a:r>
              <a:rPr lang="en-US" sz="2448" spc="-71" dirty="0" smtClean="0">
                <a:gradFill>
                  <a:gsLst>
                    <a:gs pos="2917">
                      <a:srgbClr val="000000"/>
                    </a:gs>
                    <a:gs pos="30000">
                      <a:srgbClr val="000000"/>
                    </a:gs>
                  </a:gsLst>
                  <a:lin ang="5400000" scaled="0"/>
                </a:gradFill>
              </a:rPr>
              <a:t>Web Browser</a:t>
            </a:r>
            <a:endParaRPr lang="en-US" sz="2448" spc="-71" dirty="0">
              <a:gradFill>
                <a:gsLst>
                  <a:gs pos="2917">
                    <a:srgbClr val="000000"/>
                  </a:gs>
                  <a:gs pos="30000">
                    <a:srgbClr val="000000"/>
                  </a:gs>
                </a:gsLst>
                <a:lin ang="5400000" scaled="0"/>
              </a:gradFill>
            </a:endParaRPr>
          </a:p>
        </p:txBody>
      </p:sp>
      <p:sp>
        <p:nvSpPr>
          <p:cNvPr id="2" name="Title 1"/>
          <p:cNvSpPr>
            <a:spLocks noGrp="1"/>
          </p:cNvSpPr>
          <p:nvPr>
            <p:ph type="title"/>
          </p:nvPr>
        </p:nvSpPr>
        <p:spPr/>
        <p:txBody>
          <a:bodyPr/>
          <a:lstStyle/>
          <a:p>
            <a:r>
              <a:rPr lang="en-US" dirty="0" smtClean="0"/>
              <a:t>Anatomy of a SharePoint Hosted app</a:t>
            </a:r>
            <a:endParaRPr lang="en-US" dirty="0"/>
          </a:p>
        </p:txBody>
      </p:sp>
      <p:sp>
        <p:nvSpPr>
          <p:cNvPr id="96" name="TextBox 95"/>
          <p:cNvSpPr txBox="1"/>
          <p:nvPr/>
        </p:nvSpPr>
        <p:spPr>
          <a:xfrm>
            <a:off x="5189757" y="1719189"/>
            <a:ext cx="1381434" cy="939873"/>
          </a:xfrm>
          <a:prstGeom prst="rect">
            <a:avLst/>
          </a:prstGeom>
          <a:noFill/>
        </p:spPr>
        <p:txBody>
          <a:bodyPr wrap="square" rtlCol="0">
            <a:spAutoFit/>
          </a:bodyPr>
          <a:lstStyle/>
          <a:p>
            <a:r>
              <a:rPr lang="en-US" sz="1836" dirty="0" smtClean="0">
                <a:solidFill>
                  <a:srgbClr val="00188F"/>
                </a:solidFill>
              </a:rPr>
              <a:t>Manifest </a:t>
            </a:r>
          </a:p>
          <a:p>
            <a:endParaRPr lang="en-US" sz="1836" dirty="0">
              <a:solidFill>
                <a:srgbClr val="00188F"/>
              </a:solidFill>
            </a:endParaRPr>
          </a:p>
          <a:p>
            <a:r>
              <a:rPr lang="en-US" sz="1836" dirty="0" smtClean="0">
                <a:solidFill>
                  <a:srgbClr val="00188F"/>
                </a:solidFill>
              </a:rPr>
              <a:t>Code</a:t>
            </a:r>
            <a:endParaRPr lang="en-US" sz="1836" dirty="0">
              <a:solidFill>
                <a:srgbClr val="00188F"/>
              </a:solidFill>
            </a:endParaRPr>
          </a:p>
        </p:txBody>
      </p:sp>
      <p:pic>
        <p:nvPicPr>
          <p:cNvPr id="7" name="Picture 6"/>
          <p:cNvPicPr>
            <a:picLocks noChangeAspect="1"/>
          </p:cNvPicPr>
          <p:nvPr/>
        </p:nvPicPr>
        <p:blipFill>
          <a:blip r:embed="rId3"/>
          <a:stretch>
            <a:fillRect/>
          </a:stretch>
        </p:blipFill>
        <p:spPr>
          <a:xfrm>
            <a:off x="6154025" y="4036547"/>
            <a:ext cx="2194205" cy="1911873"/>
          </a:xfrm>
          <a:prstGeom prst="rect">
            <a:avLst/>
          </a:prstGeom>
        </p:spPr>
      </p:pic>
      <p:grpSp>
        <p:nvGrpSpPr>
          <p:cNvPr id="3" name="Group 2"/>
          <p:cNvGrpSpPr/>
          <p:nvPr/>
        </p:nvGrpSpPr>
        <p:grpSpPr>
          <a:xfrm>
            <a:off x="6198195" y="2948306"/>
            <a:ext cx="2133600" cy="590136"/>
            <a:chOff x="1802486" y="4640262"/>
            <a:chExt cx="2133600" cy="590136"/>
          </a:xfrm>
        </p:grpSpPr>
        <p:sp>
          <p:nvSpPr>
            <p:cNvPr id="64" name="Rectangle 63"/>
            <p:cNvSpPr/>
            <p:nvPr/>
          </p:nvSpPr>
          <p:spPr bwMode="auto">
            <a:xfrm>
              <a:off x="1802486" y="4640262"/>
              <a:ext cx="414874" cy="59013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91440" tIns="91440" rIns="34294" bIns="34294" rtlCol="0" anchor="t" anchorCtr="0"/>
            <a:lstStyle/>
            <a:p>
              <a:pPr defTabSz="932406"/>
              <a:r>
                <a:rPr lang="en-US" sz="1600" spc="-102" dirty="0" smtClean="0">
                  <a:solidFill>
                    <a:srgbClr val="505050"/>
                  </a:solidFill>
                  <a:ea typeface="Segoe UI" pitchFamily="34" charset="0"/>
                  <a:cs typeface="Segoe UI" pitchFamily="34" charset="0"/>
                </a:rPr>
                <a:t>JS</a:t>
              </a:r>
              <a:endParaRPr lang="en-US" sz="1600" spc="-102" dirty="0">
                <a:solidFill>
                  <a:srgbClr val="505050"/>
                </a:solidFill>
                <a:ea typeface="Segoe UI" pitchFamily="34" charset="0"/>
                <a:cs typeface="Segoe UI" pitchFamily="34" charset="0"/>
              </a:endParaRPr>
            </a:p>
          </p:txBody>
        </p:sp>
        <p:sp>
          <p:nvSpPr>
            <p:cNvPr id="65" name="Rectangle 64"/>
            <p:cNvSpPr/>
            <p:nvPr/>
          </p:nvSpPr>
          <p:spPr bwMode="auto">
            <a:xfrm>
              <a:off x="2162387" y="4640262"/>
              <a:ext cx="432785" cy="59013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91440" tIns="91440" rIns="34294" bIns="34294" rtlCol="0" anchor="t" anchorCtr="0"/>
            <a:lstStyle/>
            <a:p>
              <a:pPr defTabSz="932406"/>
              <a:r>
                <a:rPr lang="en-US" sz="1600" spc="-102" dirty="0" smtClean="0">
                  <a:solidFill>
                    <a:srgbClr val="505050"/>
                  </a:solidFill>
                  <a:ea typeface="Segoe UI" pitchFamily="34" charset="0"/>
                  <a:cs typeface="Segoe UI" pitchFamily="34" charset="0"/>
                </a:rPr>
                <a:t>CSS</a:t>
              </a:r>
              <a:endParaRPr lang="en-US" sz="1600" spc="-102" dirty="0">
                <a:solidFill>
                  <a:srgbClr val="505050"/>
                </a:solidFill>
                <a:ea typeface="Segoe UI" pitchFamily="34" charset="0"/>
                <a:cs typeface="Segoe UI" pitchFamily="34" charset="0"/>
              </a:endParaRPr>
            </a:p>
          </p:txBody>
        </p:sp>
        <p:sp>
          <p:nvSpPr>
            <p:cNvPr id="66" name="Rectangle 65"/>
            <p:cNvSpPr/>
            <p:nvPr/>
          </p:nvSpPr>
          <p:spPr bwMode="auto">
            <a:xfrm>
              <a:off x="2577227" y="4640262"/>
              <a:ext cx="669653" cy="59013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91440" tIns="91440" rIns="34294" bIns="34294" rtlCol="0" anchor="t" anchorCtr="0"/>
            <a:lstStyle/>
            <a:p>
              <a:pPr defTabSz="932406"/>
              <a:r>
                <a:rPr lang="en-US" sz="1600" spc="-102" dirty="0" smtClean="0">
                  <a:solidFill>
                    <a:srgbClr val="505050"/>
                  </a:solidFill>
                  <a:ea typeface="Segoe UI" pitchFamily="34" charset="0"/>
                  <a:cs typeface="Segoe UI" pitchFamily="34" charset="0"/>
                </a:rPr>
                <a:t>HTML</a:t>
              </a:r>
              <a:endParaRPr lang="en-US" sz="1600" spc="-102" dirty="0">
                <a:solidFill>
                  <a:srgbClr val="505050"/>
                </a:solidFill>
                <a:ea typeface="Segoe UI" pitchFamily="34" charset="0"/>
                <a:cs typeface="Segoe UI" pitchFamily="34" charset="0"/>
              </a:endParaRPr>
            </a:p>
          </p:txBody>
        </p:sp>
        <p:sp>
          <p:nvSpPr>
            <p:cNvPr id="68" name="Rectangle 67"/>
            <p:cNvSpPr/>
            <p:nvPr/>
          </p:nvSpPr>
          <p:spPr bwMode="auto">
            <a:xfrm>
              <a:off x="3183196" y="4640262"/>
              <a:ext cx="752890" cy="59013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91440" tIns="91440" rIns="34294" bIns="34294" rtlCol="0" anchor="t" anchorCtr="0"/>
            <a:lstStyle/>
            <a:p>
              <a:pPr defTabSz="932406"/>
              <a:r>
                <a:rPr lang="en-US" sz="1600" spc="-102" dirty="0" smtClean="0">
                  <a:solidFill>
                    <a:srgbClr val="505050"/>
                  </a:solidFill>
                  <a:ea typeface="Segoe UI" pitchFamily="34" charset="0"/>
                  <a:cs typeface="Segoe UI" pitchFamily="34" charset="0"/>
                </a:rPr>
                <a:t>ASPX</a:t>
              </a:r>
              <a:endParaRPr lang="en-US" sz="1600" spc="-102" dirty="0">
                <a:solidFill>
                  <a:srgbClr val="505050"/>
                </a:solidFill>
                <a:ea typeface="Segoe UI" pitchFamily="34" charset="0"/>
                <a:cs typeface="Segoe UI" pitchFamily="34" charset="0"/>
              </a:endParaRPr>
            </a:p>
          </p:txBody>
        </p:sp>
      </p:grpSp>
      <p:sp>
        <p:nvSpPr>
          <p:cNvPr id="4" name="Left Arrow 3"/>
          <p:cNvSpPr/>
          <p:nvPr/>
        </p:nvSpPr>
        <p:spPr bwMode="auto">
          <a:xfrm>
            <a:off x="5198002" y="2061023"/>
            <a:ext cx="1073991" cy="281879"/>
          </a:xfrm>
          <a:prstGeom prst="leftArrow">
            <a:avLst/>
          </a:prstGeom>
          <a:solidFill>
            <a:schemeClr val="tx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134275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9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59" grpId="0" animBg="1"/>
      <p:bldP spid="96" grpId="0"/>
      <p:bldP spid="4" grpId="0" animBg="1"/>
      <p:bldP spid="4"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Demo: </a:t>
            </a:r>
            <a:r>
              <a:rPr lang="en-US" dirty="0" smtClean="0"/>
              <a:t>Building an app for SharePoint</a:t>
            </a:r>
            <a:endParaRPr lang="en-US" dirty="0"/>
          </a:p>
        </p:txBody>
      </p:sp>
      <p:sp>
        <p:nvSpPr>
          <p:cNvPr id="5" name="Text Placeholder 4"/>
          <p:cNvSpPr>
            <a:spLocks noGrp="1"/>
          </p:cNvSpPr>
          <p:nvPr>
            <p:ph type="body" sz="quarter" idx="12"/>
          </p:nvPr>
        </p:nvSpPr>
        <p:spPr>
          <a:xfrm>
            <a:off x="274639" y="5630861"/>
            <a:ext cx="8229600" cy="1067595"/>
          </a:xfrm>
        </p:spPr>
        <p:txBody>
          <a:bodyPr/>
          <a:lstStyle/>
          <a:p>
            <a:r>
              <a:rPr lang="en-US" dirty="0" err="1" smtClean="0"/>
              <a:t>Saurabh</a:t>
            </a:r>
            <a:r>
              <a:rPr lang="en-US" dirty="0" smtClean="0"/>
              <a:t> Bhatia</a:t>
            </a:r>
            <a:endParaRPr lang="en-US" dirty="0"/>
          </a:p>
        </p:txBody>
      </p:sp>
    </p:spTree>
    <p:extLst>
      <p:ext uri="{BB962C8B-B14F-4D97-AF65-F5344CB8AC3E}">
        <p14:creationId xmlns:p14="http://schemas.microsoft.com/office/powerpoint/2010/main" val="1811663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5"/>
          </p:nvPr>
        </p:nvSpPr>
        <p:spPr/>
        <p:txBody>
          <a:bodyPr/>
          <a:lstStyle/>
          <a:p>
            <a:pPr marL="0" indent="0">
              <a:buNone/>
            </a:pPr>
            <a:r>
              <a:rPr lang="en-US" u="sng" dirty="0">
                <a:hlinkClick r:id="rId3"/>
              </a:rPr>
              <a:t>http://aka.ms/p1bfye</a:t>
            </a:r>
            <a:endParaRPr lang="en-US" dirty="0"/>
          </a:p>
        </p:txBody>
      </p:sp>
      <p:sp>
        <p:nvSpPr>
          <p:cNvPr id="4" name="Title 3"/>
          <p:cNvSpPr>
            <a:spLocks noGrp="1"/>
          </p:cNvSpPr>
          <p:nvPr>
            <p:ph type="ctrTitle"/>
          </p:nvPr>
        </p:nvSpPr>
        <p:spPr/>
        <p:txBody>
          <a:bodyPr/>
          <a:lstStyle/>
          <a:p>
            <a:r>
              <a:rPr lang="en-US" dirty="0" smtClean="0"/>
              <a:t>Flickr Project</a:t>
            </a:r>
            <a:endParaRPr lang="en-US" dirty="0"/>
          </a:p>
        </p:txBody>
      </p:sp>
    </p:spTree>
    <p:extLst>
      <p:ext uri="{BB962C8B-B14F-4D97-AF65-F5344CB8AC3E}">
        <p14:creationId xmlns:p14="http://schemas.microsoft.com/office/powerpoint/2010/main" val="26866885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Office Enabled Apps for SharePoint</a:t>
            </a:r>
            <a:endParaRPr lang="en-US" dirty="0"/>
          </a:p>
        </p:txBody>
      </p:sp>
    </p:spTree>
    <p:extLst>
      <p:ext uri="{BB962C8B-B14F-4D97-AF65-F5344CB8AC3E}">
        <p14:creationId xmlns:p14="http://schemas.microsoft.com/office/powerpoint/2010/main" val="2740978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781" y="1570514"/>
            <a:ext cx="5015056" cy="4898548"/>
          </a:xfrm>
          <a:prstGeom prst="rect">
            <a:avLst/>
          </a:prstGeom>
        </p:spPr>
      </p:pic>
      <p:sp>
        <p:nvSpPr>
          <p:cNvPr id="3" name="Title 2"/>
          <p:cNvSpPr>
            <a:spLocks noGrp="1"/>
          </p:cNvSpPr>
          <p:nvPr>
            <p:ph type="title"/>
          </p:nvPr>
        </p:nvSpPr>
        <p:spPr/>
        <p:txBody>
          <a:bodyPr/>
          <a:lstStyle/>
          <a:p>
            <a:r>
              <a:rPr lang="en-US" dirty="0" err="1" smtClean="0"/>
              <a:t>Composable</a:t>
            </a:r>
            <a:r>
              <a:rPr lang="en-US" dirty="0" smtClean="0"/>
              <a:t> App Model</a:t>
            </a:r>
            <a:endParaRPr lang="en-US" dirty="0"/>
          </a:p>
        </p:txBody>
      </p:sp>
      <p:sp>
        <p:nvSpPr>
          <p:cNvPr id="6" name="Text Placeholder 80"/>
          <p:cNvSpPr txBox="1">
            <a:spLocks/>
          </p:cNvSpPr>
          <p:nvPr/>
        </p:nvSpPr>
        <p:spPr>
          <a:xfrm>
            <a:off x="5608637" y="2120721"/>
            <a:ext cx="6400801" cy="3662541"/>
          </a:xfrm>
          <a:prstGeom prst="rect">
            <a:avLst/>
          </a:prstGeom>
        </p:spPr>
        <p:txBody>
          <a:bodyPr>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1250">
                      <a:srgbClr val="505050"/>
                    </a:gs>
                    <a:gs pos="100000">
                      <a:srgbClr val="505050"/>
                    </a:gs>
                  </a:gsLst>
                  <a:lin ang="5400000" scaled="0"/>
                </a:gradFill>
              </a:rPr>
              <a:t>App includes a document library</a:t>
            </a:r>
          </a:p>
          <a:p>
            <a:r>
              <a:rPr lang="en-US" dirty="0" smtClean="0">
                <a:gradFill>
                  <a:gsLst>
                    <a:gs pos="1250">
                      <a:srgbClr val="505050"/>
                    </a:gs>
                    <a:gs pos="100000">
                      <a:srgbClr val="505050"/>
                    </a:gs>
                  </a:gsLst>
                  <a:lin ang="5400000" scaled="0"/>
                </a:gradFill>
              </a:rPr>
              <a:t>Documents added to the document library include an app for Office</a:t>
            </a:r>
          </a:p>
          <a:p>
            <a:r>
              <a:rPr lang="en-US" dirty="0" smtClean="0">
                <a:gradFill>
                  <a:gsLst>
                    <a:gs pos="1250">
                      <a:srgbClr val="505050"/>
                    </a:gs>
                    <a:gs pos="100000">
                      <a:srgbClr val="505050"/>
                    </a:gs>
                  </a:gsLst>
                  <a:lin ang="5400000" scaled="0"/>
                </a:gradFill>
              </a:rPr>
              <a:t>E.g. plagiarism app</a:t>
            </a:r>
          </a:p>
        </p:txBody>
      </p:sp>
      <p:sp>
        <p:nvSpPr>
          <p:cNvPr id="8" name="Rectangle 7"/>
          <p:cNvSpPr/>
          <p:nvPr/>
        </p:nvSpPr>
        <p:spPr>
          <a:xfrm>
            <a:off x="1829665" y="2966333"/>
            <a:ext cx="2178772" cy="1978729"/>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a:lstStyle/>
          <a:p>
            <a:pPr algn="ctr" defTabSz="932559">
              <a:defRPr/>
            </a:pPr>
            <a:r>
              <a:rPr lang="en-US" sz="1377" b="1" kern="0" dirty="0" smtClean="0">
                <a:solidFill>
                  <a:prstClr val="white"/>
                </a:solidFill>
              </a:rPr>
              <a:t>Document Library</a:t>
            </a:r>
          </a:p>
        </p:txBody>
      </p:sp>
      <p:grpSp>
        <p:nvGrpSpPr>
          <p:cNvPr id="2" name="Group 1"/>
          <p:cNvGrpSpPr/>
          <p:nvPr/>
        </p:nvGrpSpPr>
        <p:grpSpPr>
          <a:xfrm>
            <a:off x="2058265" y="3339818"/>
            <a:ext cx="1710166" cy="1485068"/>
            <a:chOff x="1687588" y="3716097"/>
            <a:chExt cx="2084055" cy="1737191"/>
          </a:xfrm>
        </p:grpSpPr>
        <p:grpSp>
          <p:nvGrpSpPr>
            <p:cNvPr id="9" name="Group 8"/>
            <p:cNvGrpSpPr/>
            <p:nvPr/>
          </p:nvGrpSpPr>
          <p:grpSpPr>
            <a:xfrm>
              <a:off x="2229575" y="4358230"/>
              <a:ext cx="1491270" cy="670038"/>
              <a:chOff x="5061901" y="4985232"/>
              <a:chExt cx="1462162" cy="656960"/>
            </a:xfrm>
          </p:grpSpPr>
          <p:grpSp>
            <p:nvGrpSpPr>
              <p:cNvPr id="11" name="Group 10"/>
              <p:cNvGrpSpPr/>
              <p:nvPr/>
            </p:nvGrpSpPr>
            <p:grpSpPr>
              <a:xfrm>
                <a:off x="5061901" y="4985232"/>
                <a:ext cx="657131" cy="656960"/>
                <a:chOff x="2518868" y="4864450"/>
                <a:chExt cx="986364" cy="986107"/>
              </a:xfrm>
            </p:grpSpPr>
            <p:sp>
              <p:nvSpPr>
                <p:cNvPr id="17" name="Rectangle 16"/>
                <p:cNvSpPr/>
                <p:nvPr/>
              </p:nvSpPr>
              <p:spPr bwMode="auto">
                <a:xfrm>
                  <a:off x="2518868" y="4864450"/>
                  <a:ext cx="986364" cy="986107"/>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69894" tIns="34948" rIns="34948" bIns="69894" numCol="1" spcCol="0" rtlCol="0" fromWordArt="0" anchor="b" anchorCtr="0" forceAA="0" compatLnSpc="1">
                  <a:prstTxWarp prst="textNoShape">
                    <a:avLst/>
                  </a:prstTxWarp>
                  <a:noAutofit/>
                </a:bodyPr>
                <a:lstStyle/>
                <a:p>
                  <a:pPr algn="ctr" defTabSz="698689" fontAlgn="base">
                    <a:spcBef>
                      <a:spcPct val="0"/>
                    </a:spcBef>
                    <a:spcAft>
                      <a:spcPct val="0"/>
                    </a:spcAft>
                    <a:defRPr/>
                  </a:pPr>
                  <a:r>
                    <a:rPr lang="en-US" sz="1122" kern="0" spc="-39" dirty="0" smtClean="0">
                      <a:gradFill>
                        <a:gsLst>
                          <a:gs pos="0">
                            <a:srgbClr val="FFFFFF"/>
                          </a:gs>
                          <a:gs pos="100000">
                            <a:srgbClr val="FFFFFF"/>
                          </a:gs>
                        </a:gsLst>
                        <a:lin ang="5400000" scaled="0"/>
                      </a:gradFill>
                      <a:ea typeface="Segoe UI" pitchFamily="34" charset="0"/>
                      <a:cs typeface="Segoe UI" pitchFamily="34" charset="0"/>
                    </a:rPr>
                    <a:t>App</a:t>
                  </a:r>
                </a:p>
              </p:txBody>
            </p:sp>
            <p:grpSp>
              <p:nvGrpSpPr>
                <p:cNvPr id="18" name="Group 17"/>
                <p:cNvGrpSpPr/>
                <p:nvPr/>
              </p:nvGrpSpPr>
              <p:grpSpPr>
                <a:xfrm>
                  <a:off x="2783094" y="5005603"/>
                  <a:ext cx="457912" cy="509062"/>
                  <a:chOff x="5142708" y="5054536"/>
                  <a:chExt cx="1429571" cy="1589258"/>
                </a:xfrm>
              </p:grpSpPr>
              <p:sp>
                <p:nvSpPr>
                  <p:cNvPr id="19" name="Hexagon 18"/>
                  <p:cNvSpPr/>
                  <p:nvPr/>
                </p:nvSpPr>
                <p:spPr bwMode="auto">
                  <a:xfrm rot="5400000">
                    <a:off x="5153723" y="5159614"/>
                    <a:ext cx="1523633" cy="1313478"/>
                  </a:xfrm>
                  <a:prstGeom prst="hexagon">
                    <a:avLst/>
                  </a:prstGeom>
                  <a:solidFill>
                    <a:srgbClr val="000000"/>
                  </a:solidFill>
                  <a:ln w="3175" cap="flat" cmpd="sng" algn="ctr">
                    <a:solidFill>
                      <a:srgbClr val="00BCF2"/>
                    </a:solid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defRPr/>
                    </a:pPr>
                    <a:endParaRPr lang="en-US" sz="1428" kern="0" spc="-5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Hexagon 19"/>
                  <p:cNvSpPr/>
                  <p:nvPr/>
                </p:nvSpPr>
                <p:spPr bwMode="auto">
                  <a:xfrm rot="5400000">
                    <a:off x="5083987" y="5851043"/>
                    <a:ext cx="851472" cy="734029"/>
                  </a:xfrm>
                  <a:prstGeom prst="hexagon">
                    <a:avLst/>
                  </a:prstGeom>
                  <a:solidFill>
                    <a:srgbClr val="000000"/>
                  </a:solidFill>
                  <a:ln w="3175" cap="flat" cmpd="sng" algn="ctr">
                    <a:solidFill>
                      <a:srgbClr val="00BCF2"/>
                    </a:solid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defRPr/>
                    </a:pPr>
                    <a:endParaRPr lang="en-US" sz="1428" kern="0" spc="-51" dirty="0" smtClean="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12" name="Group 11"/>
              <p:cNvGrpSpPr/>
              <p:nvPr/>
            </p:nvGrpSpPr>
            <p:grpSpPr>
              <a:xfrm>
                <a:off x="5866932" y="4985232"/>
                <a:ext cx="657131" cy="656960"/>
                <a:chOff x="2518868" y="4864450"/>
                <a:chExt cx="986364" cy="986107"/>
              </a:xfrm>
            </p:grpSpPr>
            <p:sp>
              <p:nvSpPr>
                <p:cNvPr id="13" name="Rectangle 12"/>
                <p:cNvSpPr/>
                <p:nvPr/>
              </p:nvSpPr>
              <p:spPr bwMode="auto">
                <a:xfrm>
                  <a:off x="2518868" y="4864450"/>
                  <a:ext cx="986364" cy="986107"/>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69894" tIns="34948" rIns="34948" bIns="69894" numCol="1" spcCol="0" rtlCol="0" fromWordArt="0" anchor="b" anchorCtr="0" forceAA="0" compatLnSpc="1">
                  <a:prstTxWarp prst="textNoShape">
                    <a:avLst/>
                  </a:prstTxWarp>
                  <a:noAutofit/>
                </a:bodyPr>
                <a:lstStyle/>
                <a:p>
                  <a:pPr algn="ctr" defTabSz="698689" fontAlgn="base">
                    <a:spcBef>
                      <a:spcPct val="0"/>
                    </a:spcBef>
                    <a:spcAft>
                      <a:spcPct val="0"/>
                    </a:spcAft>
                    <a:defRPr/>
                  </a:pPr>
                  <a:r>
                    <a:rPr lang="en-US" sz="1122" kern="0" spc="-39" dirty="0" smtClean="0">
                      <a:gradFill>
                        <a:gsLst>
                          <a:gs pos="0">
                            <a:srgbClr val="FFFFFF"/>
                          </a:gs>
                          <a:gs pos="100000">
                            <a:srgbClr val="FFFFFF"/>
                          </a:gs>
                        </a:gsLst>
                        <a:lin ang="5400000" scaled="0"/>
                      </a:gradFill>
                      <a:ea typeface="Segoe UI" pitchFamily="34" charset="0"/>
                      <a:cs typeface="Segoe UI" pitchFamily="34" charset="0"/>
                    </a:rPr>
                    <a:t>App</a:t>
                  </a:r>
                </a:p>
              </p:txBody>
            </p:sp>
            <p:grpSp>
              <p:nvGrpSpPr>
                <p:cNvPr id="14" name="Group 13"/>
                <p:cNvGrpSpPr/>
                <p:nvPr/>
              </p:nvGrpSpPr>
              <p:grpSpPr>
                <a:xfrm>
                  <a:off x="2783094" y="5005603"/>
                  <a:ext cx="457912" cy="509062"/>
                  <a:chOff x="5142708" y="5054536"/>
                  <a:chExt cx="1429571" cy="1589258"/>
                </a:xfrm>
              </p:grpSpPr>
              <p:sp>
                <p:nvSpPr>
                  <p:cNvPr id="15" name="Hexagon 14"/>
                  <p:cNvSpPr/>
                  <p:nvPr/>
                </p:nvSpPr>
                <p:spPr bwMode="auto">
                  <a:xfrm rot="5400000">
                    <a:off x="5153723" y="5159614"/>
                    <a:ext cx="1523633" cy="1313478"/>
                  </a:xfrm>
                  <a:prstGeom prst="hexagon">
                    <a:avLst/>
                  </a:prstGeom>
                  <a:solidFill>
                    <a:srgbClr val="000000"/>
                  </a:solidFill>
                  <a:ln w="3175" cap="flat" cmpd="sng" algn="ctr">
                    <a:solidFill>
                      <a:srgbClr val="00BCF2"/>
                    </a:solid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defRPr/>
                    </a:pPr>
                    <a:endParaRPr lang="en-US" sz="1428" kern="0" spc="-5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Hexagon 15"/>
                  <p:cNvSpPr/>
                  <p:nvPr/>
                </p:nvSpPr>
                <p:spPr bwMode="auto">
                  <a:xfrm rot="5400000">
                    <a:off x="5083987" y="5851043"/>
                    <a:ext cx="851472" cy="734029"/>
                  </a:xfrm>
                  <a:prstGeom prst="hexagon">
                    <a:avLst/>
                  </a:prstGeom>
                  <a:solidFill>
                    <a:srgbClr val="000000"/>
                  </a:solidFill>
                  <a:ln w="3175" cap="flat" cmpd="sng" algn="ctr">
                    <a:solidFill>
                      <a:srgbClr val="00BCF2"/>
                    </a:solid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defRPr/>
                    </a:pPr>
                    <a:endParaRPr lang="en-US" sz="1428" kern="0" spc="-51" dirty="0" smtClean="0">
                      <a:gradFill>
                        <a:gsLst>
                          <a:gs pos="0">
                            <a:srgbClr val="FFFFFF"/>
                          </a:gs>
                          <a:gs pos="100000">
                            <a:srgbClr val="FFFFFF"/>
                          </a:gs>
                        </a:gsLst>
                        <a:lin ang="5400000" scaled="0"/>
                      </a:gradFill>
                      <a:ea typeface="Segoe UI" pitchFamily="34" charset="0"/>
                      <a:cs typeface="Segoe UI" pitchFamily="34" charset="0"/>
                    </a:endParaRPr>
                  </a:p>
                </p:txBody>
              </p:sp>
            </p:grpSp>
          </p:grpSp>
        </p:grpSp>
        <p:grpSp>
          <p:nvGrpSpPr>
            <p:cNvPr id="21" name="Group 20"/>
            <p:cNvGrpSpPr/>
            <p:nvPr/>
          </p:nvGrpSpPr>
          <p:grpSpPr>
            <a:xfrm>
              <a:off x="1886116" y="3716097"/>
              <a:ext cx="1885527" cy="1626748"/>
              <a:chOff x="4863514" y="4255557"/>
              <a:chExt cx="1848724" cy="1594996"/>
            </a:xfrm>
          </p:grpSpPr>
          <p:sp>
            <p:nvSpPr>
              <p:cNvPr id="22" name="Rectangle 21"/>
              <p:cNvSpPr/>
              <p:nvPr/>
            </p:nvSpPr>
            <p:spPr>
              <a:xfrm>
                <a:off x="4863514" y="4255557"/>
                <a:ext cx="1848724" cy="1594996"/>
              </a:xfrm>
              <a:prstGeom prst="rect">
                <a:avLst/>
              </a:prstGeom>
              <a:solidFill>
                <a:srgbClr val="E34A28"/>
              </a:solidFill>
              <a:ln w="9525" cap="flat" cmpd="sng" algn="ctr">
                <a:solidFill>
                  <a:srgbClr val="FFFFFF"/>
                </a:solidFill>
                <a:prstDash val="sysDash"/>
                <a:headEnd type="none" w="med" len="med"/>
                <a:tailEnd type="none" w="med" len="med"/>
              </a:ln>
              <a:effectLst/>
            </p:spPr>
            <p:txBody>
              <a:bodyPr anchor="t"/>
              <a:lstStyle/>
              <a:p>
                <a:pPr algn="ctr" defTabSz="932559">
                  <a:defRPr/>
                </a:pPr>
                <a:endParaRPr lang="en-US" sz="1377" b="1" kern="0" dirty="0" smtClean="0">
                  <a:solidFill>
                    <a:prstClr val="white"/>
                  </a:solidFill>
                </a:endParaRPr>
              </a:p>
            </p:txBody>
          </p:sp>
          <p:grpSp>
            <p:nvGrpSpPr>
              <p:cNvPr id="23" name="Group 22"/>
              <p:cNvGrpSpPr/>
              <p:nvPr/>
            </p:nvGrpSpPr>
            <p:grpSpPr>
              <a:xfrm>
                <a:off x="5061901" y="4985232"/>
                <a:ext cx="657131" cy="656960"/>
                <a:chOff x="2518868" y="4864450"/>
                <a:chExt cx="986364" cy="986107"/>
              </a:xfrm>
            </p:grpSpPr>
            <p:sp>
              <p:nvSpPr>
                <p:cNvPr id="29" name="Rectangle 28"/>
                <p:cNvSpPr/>
                <p:nvPr/>
              </p:nvSpPr>
              <p:spPr bwMode="auto">
                <a:xfrm>
                  <a:off x="2518868" y="4864450"/>
                  <a:ext cx="986364" cy="986107"/>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69894" tIns="34948" rIns="34948" bIns="69894" numCol="1" spcCol="0" rtlCol="0" fromWordArt="0" anchor="b" anchorCtr="0" forceAA="0" compatLnSpc="1">
                  <a:prstTxWarp prst="textNoShape">
                    <a:avLst/>
                  </a:prstTxWarp>
                  <a:noAutofit/>
                </a:bodyPr>
                <a:lstStyle/>
                <a:p>
                  <a:pPr algn="ctr" defTabSz="698689" fontAlgn="base">
                    <a:spcBef>
                      <a:spcPct val="0"/>
                    </a:spcBef>
                    <a:spcAft>
                      <a:spcPct val="0"/>
                    </a:spcAft>
                    <a:defRPr/>
                  </a:pPr>
                  <a:r>
                    <a:rPr lang="en-US" sz="1122" kern="0" spc="-39" dirty="0" smtClean="0">
                      <a:gradFill>
                        <a:gsLst>
                          <a:gs pos="0">
                            <a:srgbClr val="FFFFFF"/>
                          </a:gs>
                          <a:gs pos="100000">
                            <a:srgbClr val="FFFFFF"/>
                          </a:gs>
                        </a:gsLst>
                        <a:lin ang="5400000" scaled="0"/>
                      </a:gradFill>
                      <a:ea typeface="Segoe UI" pitchFamily="34" charset="0"/>
                      <a:cs typeface="Segoe UI" pitchFamily="34" charset="0"/>
                    </a:rPr>
                    <a:t>App</a:t>
                  </a:r>
                </a:p>
              </p:txBody>
            </p:sp>
            <p:grpSp>
              <p:nvGrpSpPr>
                <p:cNvPr id="30" name="Group 29"/>
                <p:cNvGrpSpPr/>
                <p:nvPr/>
              </p:nvGrpSpPr>
              <p:grpSpPr>
                <a:xfrm>
                  <a:off x="2783094" y="5005603"/>
                  <a:ext cx="457912" cy="509062"/>
                  <a:chOff x="5142708" y="5054536"/>
                  <a:chExt cx="1429571" cy="1589258"/>
                </a:xfrm>
              </p:grpSpPr>
              <p:sp>
                <p:nvSpPr>
                  <p:cNvPr id="31" name="Hexagon 30"/>
                  <p:cNvSpPr/>
                  <p:nvPr/>
                </p:nvSpPr>
                <p:spPr bwMode="auto">
                  <a:xfrm rot="5400000">
                    <a:off x="5153723" y="5159614"/>
                    <a:ext cx="1523633" cy="1313478"/>
                  </a:xfrm>
                  <a:prstGeom prst="hexagon">
                    <a:avLst/>
                  </a:prstGeom>
                  <a:solidFill>
                    <a:srgbClr val="000000"/>
                  </a:solidFill>
                  <a:ln w="3175" cap="flat" cmpd="sng" algn="ctr">
                    <a:solidFill>
                      <a:srgbClr val="00BCF2"/>
                    </a:solid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defRPr/>
                    </a:pPr>
                    <a:endParaRPr lang="en-US" sz="1428" kern="0" spc="-5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Hexagon 31"/>
                  <p:cNvSpPr/>
                  <p:nvPr/>
                </p:nvSpPr>
                <p:spPr bwMode="auto">
                  <a:xfrm rot="5400000">
                    <a:off x="5083987" y="5851043"/>
                    <a:ext cx="851472" cy="734029"/>
                  </a:xfrm>
                  <a:prstGeom prst="hexagon">
                    <a:avLst/>
                  </a:prstGeom>
                  <a:solidFill>
                    <a:srgbClr val="000000"/>
                  </a:solidFill>
                  <a:ln w="3175" cap="flat" cmpd="sng" algn="ctr">
                    <a:solidFill>
                      <a:srgbClr val="00BCF2"/>
                    </a:solid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defRPr/>
                    </a:pPr>
                    <a:endParaRPr lang="en-US" sz="1428" kern="0" spc="-51" dirty="0" smtClean="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24" name="Group 23"/>
              <p:cNvGrpSpPr/>
              <p:nvPr/>
            </p:nvGrpSpPr>
            <p:grpSpPr>
              <a:xfrm>
                <a:off x="5866932" y="4985232"/>
                <a:ext cx="657131" cy="656960"/>
                <a:chOff x="2518868" y="4864450"/>
                <a:chExt cx="986364" cy="986107"/>
              </a:xfrm>
            </p:grpSpPr>
            <p:sp>
              <p:nvSpPr>
                <p:cNvPr id="25" name="Rectangle 24"/>
                <p:cNvSpPr/>
                <p:nvPr/>
              </p:nvSpPr>
              <p:spPr bwMode="auto">
                <a:xfrm>
                  <a:off x="2518868" y="4864450"/>
                  <a:ext cx="986364" cy="986107"/>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69894" tIns="34948" rIns="34948" bIns="69894" numCol="1" spcCol="0" rtlCol="0" fromWordArt="0" anchor="b" anchorCtr="0" forceAA="0" compatLnSpc="1">
                  <a:prstTxWarp prst="textNoShape">
                    <a:avLst/>
                  </a:prstTxWarp>
                  <a:noAutofit/>
                </a:bodyPr>
                <a:lstStyle/>
                <a:p>
                  <a:pPr algn="ctr" defTabSz="698689" fontAlgn="base">
                    <a:spcBef>
                      <a:spcPct val="0"/>
                    </a:spcBef>
                    <a:spcAft>
                      <a:spcPct val="0"/>
                    </a:spcAft>
                    <a:defRPr/>
                  </a:pPr>
                  <a:r>
                    <a:rPr lang="en-US" sz="1122" kern="0" spc="-39" dirty="0" smtClean="0">
                      <a:gradFill>
                        <a:gsLst>
                          <a:gs pos="0">
                            <a:srgbClr val="FFFFFF"/>
                          </a:gs>
                          <a:gs pos="100000">
                            <a:srgbClr val="FFFFFF"/>
                          </a:gs>
                        </a:gsLst>
                        <a:lin ang="5400000" scaled="0"/>
                      </a:gradFill>
                      <a:ea typeface="Segoe UI" pitchFamily="34" charset="0"/>
                      <a:cs typeface="Segoe UI" pitchFamily="34" charset="0"/>
                    </a:rPr>
                    <a:t>App</a:t>
                  </a:r>
                </a:p>
              </p:txBody>
            </p:sp>
            <p:grpSp>
              <p:nvGrpSpPr>
                <p:cNvPr id="26" name="Group 25"/>
                <p:cNvGrpSpPr/>
                <p:nvPr/>
              </p:nvGrpSpPr>
              <p:grpSpPr>
                <a:xfrm>
                  <a:off x="2783094" y="5005603"/>
                  <a:ext cx="457912" cy="509062"/>
                  <a:chOff x="5142708" y="5054536"/>
                  <a:chExt cx="1429571" cy="1589258"/>
                </a:xfrm>
              </p:grpSpPr>
              <p:sp>
                <p:nvSpPr>
                  <p:cNvPr id="27" name="Hexagon 26"/>
                  <p:cNvSpPr/>
                  <p:nvPr/>
                </p:nvSpPr>
                <p:spPr bwMode="auto">
                  <a:xfrm rot="5400000">
                    <a:off x="5153723" y="5159614"/>
                    <a:ext cx="1523633" cy="1313478"/>
                  </a:xfrm>
                  <a:prstGeom prst="hexagon">
                    <a:avLst/>
                  </a:prstGeom>
                  <a:solidFill>
                    <a:srgbClr val="000000"/>
                  </a:solidFill>
                  <a:ln w="3175" cap="flat" cmpd="sng" algn="ctr">
                    <a:solidFill>
                      <a:srgbClr val="00BCF2"/>
                    </a:solid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defRPr/>
                    </a:pPr>
                    <a:endParaRPr lang="en-US" sz="1428" kern="0" spc="-5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Hexagon 27"/>
                  <p:cNvSpPr/>
                  <p:nvPr/>
                </p:nvSpPr>
                <p:spPr bwMode="auto">
                  <a:xfrm rot="5400000">
                    <a:off x="5083987" y="5851043"/>
                    <a:ext cx="851472" cy="734029"/>
                  </a:xfrm>
                  <a:prstGeom prst="hexagon">
                    <a:avLst/>
                  </a:prstGeom>
                  <a:solidFill>
                    <a:srgbClr val="000000"/>
                  </a:solidFill>
                  <a:ln w="3175" cap="flat" cmpd="sng" algn="ctr">
                    <a:solidFill>
                      <a:srgbClr val="00BCF2"/>
                    </a:solid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defRPr/>
                    </a:pPr>
                    <a:endParaRPr lang="en-US" sz="1428" kern="0" spc="-51" dirty="0" smtClean="0">
                      <a:gradFill>
                        <a:gsLst>
                          <a:gs pos="0">
                            <a:srgbClr val="FFFFFF"/>
                          </a:gs>
                          <a:gs pos="100000">
                            <a:srgbClr val="FFFFFF"/>
                          </a:gs>
                        </a:gsLst>
                        <a:lin ang="5400000" scaled="0"/>
                      </a:gradFill>
                      <a:ea typeface="Segoe UI" pitchFamily="34" charset="0"/>
                      <a:cs typeface="Segoe UI" pitchFamily="34" charset="0"/>
                    </a:endParaRPr>
                  </a:p>
                </p:txBody>
              </p:sp>
            </p:grpSp>
          </p:grpSp>
        </p:grpSp>
        <p:grpSp>
          <p:nvGrpSpPr>
            <p:cNvPr id="33" name="Group 32"/>
            <p:cNvGrpSpPr/>
            <p:nvPr/>
          </p:nvGrpSpPr>
          <p:grpSpPr>
            <a:xfrm>
              <a:off x="1687588" y="3826540"/>
              <a:ext cx="1885527" cy="1626748"/>
              <a:chOff x="4863514" y="4255557"/>
              <a:chExt cx="1848724" cy="1594996"/>
            </a:xfrm>
          </p:grpSpPr>
          <p:sp>
            <p:nvSpPr>
              <p:cNvPr id="34" name="Rectangle 33"/>
              <p:cNvSpPr/>
              <p:nvPr/>
            </p:nvSpPr>
            <p:spPr>
              <a:xfrm>
                <a:off x="4863514" y="4255557"/>
                <a:ext cx="1848724" cy="1594996"/>
              </a:xfrm>
              <a:prstGeom prst="rect">
                <a:avLst/>
              </a:prstGeom>
              <a:solidFill>
                <a:srgbClr val="E34A28"/>
              </a:solidFill>
              <a:ln w="9525" cap="flat" cmpd="sng" algn="ctr">
                <a:solidFill>
                  <a:srgbClr val="FFFFFF"/>
                </a:solidFill>
                <a:prstDash val="sysDash"/>
                <a:headEnd type="none" w="med" len="med"/>
                <a:tailEnd type="none" w="med" len="med"/>
              </a:ln>
              <a:effectLst/>
            </p:spPr>
            <p:txBody>
              <a:bodyPr anchor="t"/>
              <a:lstStyle/>
              <a:p>
                <a:pPr algn="ctr" defTabSz="932559">
                  <a:defRPr/>
                </a:pPr>
                <a:endParaRPr lang="en-US" sz="1377" b="1" kern="0" dirty="0" smtClean="0">
                  <a:solidFill>
                    <a:prstClr val="white"/>
                  </a:solidFill>
                </a:endParaRPr>
              </a:p>
              <a:p>
                <a:pPr algn="ctr" defTabSz="932559">
                  <a:defRPr/>
                </a:pPr>
                <a:r>
                  <a:rPr lang="en-US" sz="1377" b="1" kern="0" dirty="0" smtClean="0">
                    <a:solidFill>
                      <a:prstClr val="white"/>
                    </a:solidFill>
                  </a:rPr>
                  <a:t>Document </a:t>
                </a:r>
              </a:p>
            </p:txBody>
          </p:sp>
          <p:grpSp>
            <p:nvGrpSpPr>
              <p:cNvPr id="35" name="Group 34"/>
              <p:cNvGrpSpPr/>
              <p:nvPr/>
            </p:nvGrpSpPr>
            <p:grpSpPr>
              <a:xfrm>
                <a:off x="5435955" y="4985232"/>
                <a:ext cx="657131" cy="656960"/>
                <a:chOff x="3080331" y="4864450"/>
                <a:chExt cx="986364" cy="986107"/>
              </a:xfrm>
            </p:grpSpPr>
            <p:sp>
              <p:nvSpPr>
                <p:cNvPr id="36" name="Rectangle 35"/>
                <p:cNvSpPr/>
                <p:nvPr/>
              </p:nvSpPr>
              <p:spPr bwMode="auto">
                <a:xfrm>
                  <a:off x="3080331" y="4864450"/>
                  <a:ext cx="986364" cy="986107"/>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69894" tIns="34948" rIns="34948" bIns="69894" numCol="1" spcCol="0" rtlCol="0" fromWordArt="0" anchor="b" anchorCtr="0" forceAA="0" compatLnSpc="1">
                  <a:prstTxWarp prst="textNoShape">
                    <a:avLst/>
                  </a:prstTxWarp>
                  <a:noAutofit/>
                </a:bodyPr>
                <a:lstStyle/>
                <a:p>
                  <a:pPr algn="ctr" defTabSz="698689" fontAlgn="base">
                    <a:spcBef>
                      <a:spcPct val="0"/>
                    </a:spcBef>
                    <a:spcAft>
                      <a:spcPct val="0"/>
                    </a:spcAft>
                    <a:defRPr/>
                  </a:pPr>
                  <a:r>
                    <a:rPr lang="en-US" sz="1122" kern="0" spc="-39" dirty="0" smtClean="0">
                      <a:gradFill>
                        <a:gsLst>
                          <a:gs pos="0">
                            <a:srgbClr val="FFFFFF"/>
                          </a:gs>
                          <a:gs pos="100000">
                            <a:srgbClr val="FFFFFF"/>
                          </a:gs>
                        </a:gsLst>
                        <a:lin ang="5400000" scaled="0"/>
                      </a:gradFill>
                      <a:ea typeface="Segoe UI" pitchFamily="34" charset="0"/>
                      <a:cs typeface="Segoe UI" pitchFamily="34" charset="0"/>
                    </a:rPr>
                    <a:t>App</a:t>
                  </a:r>
                </a:p>
              </p:txBody>
            </p:sp>
            <p:grpSp>
              <p:nvGrpSpPr>
                <p:cNvPr id="37" name="Group 36"/>
                <p:cNvGrpSpPr/>
                <p:nvPr/>
              </p:nvGrpSpPr>
              <p:grpSpPr>
                <a:xfrm>
                  <a:off x="3450884" y="5005606"/>
                  <a:ext cx="457908" cy="509063"/>
                  <a:chOff x="7227539" y="5054519"/>
                  <a:chExt cx="1429564" cy="1589258"/>
                </a:xfrm>
              </p:grpSpPr>
              <p:sp>
                <p:nvSpPr>
                  <p:cNvPr id="38" name="Hexagon 37"/>
                  <p:cNvSpPr/>
                  <p:nvPr/>
                </p:nvSpPr>
                <p:spPr bwMode="auto">
                  <a:xfrm rot="5400000">
                    <a:off x="7238550" y="5159600"/>
                    <a:ext cx="1523633" cy="1313472"/>
                  </a:xfrm>
                  <a:prstGeom prst="hexagon">
                    <a:avLst/>
                  </a:prstGeom>
                  <a:solidFill>
                    <a:srgbClr val="FFFFFF"/>
                  </a:solidFill>
                  <a:ln w="3175" cap="flat" cmpd="sng" algn="ctr">
                    <a:solidFill>
                      <a:srgbClr val="00BCF2"/>
                    </a:solid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defRPr/>
                    </a:pPr>
                    <a:endParaRPr lang="en-US" sz="1428" kern="0" spc="-5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Hexagon 38"/>
                  <p:cNvSpPr/>
                  <p:nvPr/>
                </p:nvSpPr>
                <p:spPr bwMode="auto">
                  <a:xfrm rot="5400000">
                    <a:off x="7168819" y="5851025"/>
                    <a:ext cx="851472" cy="734032"/>
                  </a:xfrm>
                  <a:prstGeom prst="hexagon">
                    <a:avLst/>
                  </a:prstGeom>
                  <a:solidFill>
                    <a:srgbClr val="FFFFFF"/>
                  </a:solidFill>
                  <a:ln w="3175" cap="flat" cmpd="sng" algn="ctr">
                    <a:solidFill>
                      <a:srgbClr val="00BCF2"/>
                    </a:solid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defRPr/>
                    </a:pPr>
                    <a:endParaRPr lang="en-US" sz="1428" kern="0" spc="-51" dirty="0" smtClean="0">
                      <a:gradFill>
                        <a:gsLst>
                          <a:gs pos="0">
                            <a:srgbClr val="FFFFFF"/>
                          </a:gs>
                          <a:gs pos="100000">
                            <a:srgbClr val="FFFFFF"/>
                          </a:gs>
                        </a:gsLst>
                        <a:lin ang="5400000" scaled="0"/>
                      </a:gradFill>
                      <a:ea typeface="Segoe UI" pitchFamily="34" charset="0"/>
                      <a:cs typeface="Segoe UI" pitchFamily="34" charset="0"/>
                    </a:endParaRPr>
                  </a:p>
                </p:txBody>
              </p:sp>
            </p:grpSp>
          </p:grpSp>
        </p:grpSp>
      </p:grpSp>
      <p:sp>
        <p:nvSpPr>
          <p:cNvPr id="47" name="TextBox 46"/>
          <p:cNvSpPr txBox="1"/>
          <p:nvPr/>
        </p:nvSpPr>
        <p:spPr>
          <a:xfrm>
            <a:off x="1404583" y="1592262"/>
            <a:ext cx="316937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App for SharePoint</a:t>
            </a:r>
          </a:p>
        </p:txBody>
      </p:sp>
    </p:spTree>
    <p:extLst>
      <p:ext uri="{BB962C8B-B14F-4D97-AF65-F5344CB8AC3E}">
        <p14:creationId xmlns:p14="http://schemas.microsoft.com/office/powerpoint/2010/main" val="11570584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Composable</a:t>
            </a:r>
            <a:r>
              <a:rPr lang="en-US" dirty="0" smtClean="0"/>
              <a:t> App Model</a:t>
            </a:r>
            <a:endParaRPr lang="en-US" dirty="0"/>
          </a:p>
        </p:txBody>
      </p:sp>
      <p:sp>
        <p:nvSpPr>
          <p:cNvPr id="6" name="Text Placeholder 80"/>
          <p:cNvSpPr txBox="1">
            <a:spLocks/>
          </p:cNvSpPr>
          <p:nvPr/>
        </p:nvSpPr>
        <p:spPr>
          <a:xfrm>
            <a:off x="5684837" y="1808092"/>
            <a:ext cx="6400801" cy="4216539"/>
          </a:xfrm>
          <a:prstGeom prst="rect">
            <a:avLst/>
          </a:prstGeom>
        </p:spPr>
        <p:txBody>
          <a:bodyPr>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742950" indent="-742950">
              <a:buFont typeface="+mj-lt"/>
              <a:buAutoNum type="arabicPeriod"/>
            </a:pPr>
            <a:r>
              <a:rPr lang="en-US" dirty="0" smtClean="0">
                <a:gradFill>
                  <a:gsLst>
                    <a:gs pos="1250">
                      <a:srgbClr val="505050"/>
                    </a:gs>
                    <a:gs pos="100000">
                      <a:srgbClr val="505050"/>
                    </a:gs>
                  </a:gsLst>
                  <a:lin ang="5400000" scaled="0"/>
                </a:gradFill>
              </a:rPr>
              <a:t>Add a document library</a:t>
            </a:r>
          </a:p>
          <a:p>
            <a:pPr marL="742950" indent="-742950">
              <a:buFont typeface="+mj-lt"/>
              <a:buAutoNum type="arabicPeriod"/>
            </a:pPr>
            <a:r>
              <a:rPr lang="en-US" dirty="0" smtClean="0">
                <a:gradFill>
                  <a:gsLst>
                    <a:gs pos="1250">
                      <a:srgbClr val="505050"/>
                    </a:gs>
                    <a:gs pos="100000">
                      <a:srgbClr val="505050"/>
                    </a:gs>
                  </a:gsLst>
                  <a:lin ang="5400000" scaled="0"/>
                </a:gradFill>
              </a:rPr>
              <a:t>Create a document that contains an app for Office</a:t>
            </a:r>
          </a:p>
          <a:p>
            <a:pPr marL="742950" indent="-742950">
              <a:buFont typeface="+mj-lt"/>
              <a:buAutoNum type="arabicPeriod"/>
            </a:pPr>
            <a:r>
              <a:rPr lang="en-US" dirty="0" smtClean="0">
                <a:gradFill>
                  <a:gsLst>
                    <a:gs pos="1250">
                      <a:srgbClr val="505050"/>
                    </a:gs>
                    <a:gs pos="100000">
                      <a:srgbClr val="505050"/>
                    </a:gs>
                  </a:gsLst>
                  <a:lin ang="5400000" scaled="0"/>
                </a:gradFill>
              </a:rPr>
              <a:t>Set the default content type for the document library to that document</a:t>
            </a:r>
            <a:endParaRPr lang="en-US" dirty="0">
              <a:gradFill>
                <a:gsLst>
                  <a:gs pos="1250">
                    <a:srgbClr val="505050"/>
                  </a:gs>
                  <a:gs pos="100000">
                    <a:srgbClr val="505050"/>
                  </a:gs>
                </a:gsLst>
                <a:lin ang="5400000" scaled="0"/>
              </a:gradFill>
            </a:endParaRPr>
          </a:p>
        </p:txBody>
      </p:sp>
      <p:sp>
        <p:nvSpPr>
          <p:cNvPr id="7" name="Rectangle 6"/>
          <p:cNvSpPr/>
          <p:nvPr/>
        </p:nvSpPr>
        <p:spPr>
          <a:xfrm>
            <a:off x="655637" y="1744662"/>
            <a:ext cx="4495800" cy="43434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lgn="ctr" defTabSz="932559">
              <a:defRPr/>
            </a:pPr>
            <a:r>
              <a:rPr lang="en-US" sz="1377" b="1" kern="0" dirty="0" smtClean="0">
                <a:solidFill>
                  <a:prstClr val="white"/>
                </a:solidFill>
              </a:rPr>
              <a:t>App for SharePoint</a:t>
            </a:r>
          </a:p>
        </p:txBody>
      </p:sp>
      <p:sp>
        <p:nvSpPr>
          <p:cNvPr id="8" name="Rectangle 7"/>
          <p:cNvSpPr/>
          <p:nvPr/>
        </p:nvSpPr>
        <p:spPr>
          <a:xfrm>
            <a:off x="1341437" y="2582862"/>
            <a:ext cx="3048000" cy="2819400"/>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a:lstStyle/>
          <a:p>
            <a:pPr algn="ctr" defTabSz="932559">
              <a:defRPr/>
            </a:pPr>
            <a:r>
              <a:rPr lang="en-US" sz="1377" b="1" kern="0" dirty="0" smtClean="0">
                <a:solidFill>
                  <a:prstClr val="white"/>
                </a:solidFill>
              </a:rPr>
              <a:t>Document Library</a:t>
            </a:r>
          </a:p>
        </p:txBody>
      </p:sp>
      <p:grpSp>
        <p:nvGrpSpPr>
          <p:cNvPr id="5" name="Group 4"/>
          <p:cNvGrpSpPr/>
          <p:nvPr/>
        </p:nvGrpSpPr>
        <p:grpSpPr>
          <a:xfrm>
            <a:off x="1874837" y="3268662"/>
            <a:ext cx="1885527" cy="1626748"/>
            <a:chOff x="1874837" y="3268662"/>
            <a:chExt cx="1885527" cy="1626748"/>
          </a:xfrm>
        </p:grpSpPr>
        <p:sp>
          <p:nvSpPr>
            <p:cNvPr id="34" name="Rectangle 33"/>
            <p:cNvSpPr/>
            <p:nvPr/>
          </p:nvSpPr>
          <p:spPr>
            <a:xfrm>
              <a:off x="1874837" y="3268662"/>
              <a:ext cx="1885527" cy="1626748"/>
            </a:xfrm>
            <a:prstGeom prst="rect">
              <a:avLst/>
            </a:prstGeom>
            <a:ln w="9525" cap="flat" cmpd="sng" algn="ctr">
              <a:solidFill>
                <a:srgbClr val="FFFFFF"/>
              </a:solidFill>
              <a:prstDash val="sysDash"/>
              <a:headEnd type="none" w="med" len="med"/>
              <a:tailEnd type="none" w="med" len="med"/>
            </a:ln>
            <a:effectLst/>
          </p:spPr>
          <p:style>
            <a:lnRef idx="0">
              <a:scrgbClr r="0" g="0" b="0"/>
            </a:lnRef>
            <a:fillRef idx="1001">
              <a:schemeClr val="dk2"/>
            </a:fillRef>
            <a:effectRef idx="0">
              <a:scrgbClr r="0" g="0" b="0"/>
            </a:effectRef>
            <a:fontRef idx="major"/>
          </p:style>
          <p:txBody>
            <a:bodyPr anchor="t"/>
            <a:lstStyle/>
            <a:p>
              <a:pPr algn="ctr" defTabSz="932559">
                <a:defRPr/>
              </a:pPr>
              <a:endParaRPr lang="en-US" sz="1377" b="1" kern="0" dirty="0" smtClean="0">
                <a:solidFill>
                  <a:prstClr val="white"/>
                </a:solidFill>
                <a:latin typeface="Segoe UI"/>
              </a:endParaRPr>
            </a:p>
            <a:p>
              <a:pPr algn="ctr" defTabSz="932559">
                <a:defRPr/>
              </a:pPr>
              <a:r>
                <a:rPr lang="en-US" sz="1377" b="1" kern="0" dirty="0" smtClean="0">
                  <a:solidFill>
                    <a:prstClr val="white"/>
                  </a:solidFill>
                  <a:latin typeface="Segoe UI"/>
                </a:rPr>
                <a:t>Document Template </a:t>
              </a:r>
            </a:p>
          </p:txBody>
        </p:sp>
        <p:grpSp>
          <p:nvGrpSpPr>
            <p:cNvPr id="35" name="Group 34"/>
            <p:cNvGrpSpPr/>
            <p:nvPr/>
          </p:nvGrpSpPr>
          <p:grpSpPr>
            <a:xfrm>
              <a:off x="2484438" y="4012861"/>
              <a:ext cx="670213" cy="670038"/>
              <a:chOff x="3118244" y="4864450"/>
              <a:chExt cx="986364" cy="986107"/>
            </a:xfrm>
          </p:grpSpPr>
          <p:sp>
            <p:nvSpPr>
              <p:cNvPr id="36" name="Rectangle 35"/>
              <p:cNvSpPr/>
              <p:nvPr/>
            </p:nvSpPr>
            <p:spPr bwMode="auto">
              <a:xfrm>
                <a:off x="3118244" y="4864450"/>
                <a:ext cx="986364" cy="986107"/>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69894" tIns="34948" rIns="34948" bIns="69894" numCol="1" spcCol="0" rtlCol="0" fromWordArt="0" anchor="b" anchorCtr="0" forceAA="0" compatLnSpc="1">
                <a:prstTxWarp prst="textNoShape">
                  <a:avLst/>
                </a:prstTxWarp>
                <a:noAutofit/>
              </a:bodyPr>
              <a:lstStyle/>
              <a:p>
                <a:pPr algn="ctr" defTabSz="698689" fontAlgn="base">
                  <a:spcBef>
                    <a:spcPct val="0"/>
                  </a:spcBef>
                  <a:spcAft>
                    <a:spcPct val="0"/>
                  </a:spcAft>
                  <a:defRPr/>
                </a:pPr>
                <a:r>
                  <a:rPr lang="en-US" sz="1122" kern="0" spc="-39" dirty="0" smtClean="0">
                    <a:gradFill>
                      <a:gsLst>
                        <a:gs pos="0">
                          <a:srgbClr val="FFFFFF"/>
                        </a:gs>
                        <a:gs pos="100000">
                          <a:srgbClr val="FFFFFF"/>
                        </a:gs>
                      </a:gsLst>
                      <a:lin ang="5400000" scaled="0"/>
                    </a:gradFill>
                    <a:ea typeface="Segoe UI" pitchFamily="34" charset="0"/>
                    <a:cs typeface="Segoe UI" pitchFamily="34" charset="0"/>
                  </a:rPr>
                  <a:t>App</a:t>
                </a:r>
              </a:p>
            </p:txBody>
          </p:sp>
          <p:grpSp>
            <p:nvGrpSpPr>
              <p:cNvPr id="37" name="Group 36"/>
              <p:cNvGrpSpPr/>
              <p:nvPr/>
            </p:nvGrpSpPr>
            <p:grpSpPr>
              <a:xfrm>
                <a:off x="3450884" y="5005606"/>
                <a:ext cx="457908" cy="509063"/>
                <a:chOff x="7227539" y="5054519"/>
                <a:chExt cx="1429564" cy="1589258"/>
              </a:xfrm>
            </p:grpSpPr>
            <p:sp>
              <p:nvSpPr>
                <p:cNvPr id="38" name="Hexagon 37"/>
                <p:cNvSpPr/>
                <p:nvPr/>
              </p:nvSpPr>
              <p:spPr bwMode="auto">
                <a:xfrm rot="5400000">
                  <a:off x="7238550" y="5159600"/>
                  <a:ext cx="1523633" cy="1313472"/>
                </a:xfrm>
                <a:prstGeom prst="hexagon">
                  <a:avLst/>
                </a:prstGeom>
                <a:solidFill>
                  <a:srgbClr val="FFFFFF"/>
                </a:solidFill>
                <a:ln w="3175" cap="flat" cmpd="sng" algn="ctr">
                  <a:solidFill>
                    <a:srgbClr val="00BCF2"/>
                  </a:solid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defRPr/>
                  </a:pPr>
                  <a:endParaRPr lang="en-US" sz="1428" kern="0" spc="-5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Hexagon 38"/>
                <p:cNvSpPr/>
                <p:nvPr/>
              </p:nvSpPr>
              <p:spPr bwMode="auto">
                <a:xfrm rot="5400000">
                  <a:off x="7168819" y="5851025"/>
                  <a:ext cx="851472" cy="734032"/>
                </a:xfrm>
                <a:prstGeom prst="hexagon">
                  <a:avLst/>
                </a:prstGeom>
                <a:solidFill>
                  <a:srgbClr val="FFFFFF"/>
                </a:solidFill>
                <a:ln w="3175" cap="flat" cmpd="sng" algn="ctr">
                  <a:solidFill>
                    <a:srgbClr val="00BCF2"/>
                  </a:solid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defRPr/>
                  </a:pPr>
                  <a:endParaRPr lang="en-US" sz="1428" kern="0" spc="-51" dirty="0" smtClean="0">
                    <a:gradFill>
                      <a:gsLst>
                        <a:gs pos="0">
                          <a:srgbClr val="FFFFFF"/>
                        </a:gs>
                        <a:gs pos="100000">
                          <a:srgbClr val="FFFFFF"/>
                        </a:gs>
                      </a:gsLst>
                      <a:lin ang="5400000" scaled="0"/>
                    </a:gradFill>
                    <a:ea typeface="Segoe UI" pitchFamily="34" charset="0"/>
                    <a:cs typeface="Segoe UI" pitchFamily="34" charset="0"/>
                  </a:endParaRPr>
                </a:p>
              </p:txBody>
            </p:sp>
          </p:grpSp>
        </p:grpSp>
      </p:grpSp>
    </p:spTree>
    <p:extLst>
      <p:ext uri="{BB962C8B-B14F-4D97-AF65-F5344CB8AC3E}">
        <p14:creationId xmlns:p14="http://schemas.microsoft.com/office/powerpoint/2010/main" val="27020627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Demo: </a:t>
            </a:r>
            <a:r>
              <a:rPr lang="en-US" dirty="0" smtClean="0"/>
              <a:t>Office Enabled app for SharePoint</a:t>
            </a:r>
            <a:endParaRPr lang="en-US" dirty="0"/>
          </a:p>
        </p:txBody>
      </p:sp>
      <p:sp>
        <p:nvSpPr>
          <p:cNvPr id="5" name="Text Placeholder 4"/>
          <p:cNvSpPr>
            <a:spLocks noGrp="1"/>
          </p:cNvSpPr>
          <p:nvPr>
            <p:ph type="body" sz="quarter" idx="12"/>
          </p:nvPr>
        </p:nvSpPr>
        <p:spPr>
          <a:xfrm>
            <a:off x="274639" y="5630861"/>
            <a:ext cx="8229600" cy="1067595"/>
          </a:xfrm>
        </p:spPr>
        <p:txBody>
          <a:bodyPr/>
          <a:lstStyle/>
          <a:p>
            <a:r>
              <a:rPr lang="en-US" dirty="0" err="1" smtClean="0"/>
              <a:t>Saurabh</a:t>
            </a:r>
            <a:r>
              <a:rPr lang="en-US" dirty="0" smtClean="0"/>
              <a:t> Bhatia</a:t>
            </a:r>
            <a:endParaRPr lang="en-US" dirty="0"/>
          </a:p>
        </p:txBody>
      </p:sp>
    </p:spTree>
    <p:extLst>
      <p:ext uri="{BB962C8B-B14F-4D97-AF65-F5344CB8AC3E}">
        <p14:creationId xmlns:p14="http://schemas.microsoft.com/office/powerpoint/2010/main" val="1246846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4846638" y="3040063"/>
            <a:ext cx="7467599" cy="914400"/>
          </a:xfrm>
        </p:spPr>
        <p:txBody>
          <a:bodyPr/>
          <a:lstStyle/>
          <a:p>
            <a:r>
              <a:rPr lang="en-US" dirty="0"/>
              <a:t>The new Cloud App Model</a:t>
            </a:r>
          </a:p>
          <a:p>
            <a:r>
              <a:rPr lang="en-US" dirty="0"/>
              <a:t>Apps for Office</a:t>
            </a:r>
          </a:p>
          <a:p>
            <a:r>
              <a:rPr lang="en-US" dirty="0"/>
              <a:t>Apps for </a:t>
            </a:r>
            <a:r>
              <a:rPr lang="en-US" dirty="0" smtClean="0"/>
              <a:t>SharePoint</a:t>
            </a:r>
          </a:p>
          <a:p>
            <a:r>
              <a:rPr lang="en-US" dirty="0" smtClean="0"/>
              <a:t>Office Enabled Apps for SharePoint</a:t>
            </a:r>
          </a:p>
          <a:p>
            <a:r>
              <a:rPr lang="en-US" dirty="0" smtClean="0"/>
              <a:t>Cloud Hosted Apps for SharePoint</a:t>
            </a:r>
            <a:endParaRPr lang="en-US" dirty="0"/>
          </a:p>
          <a:p>
            <a:r>
              <a:rPr lang="en-US" dirty="0" smtClean="0"/>
              <a:t>Publishing</a:t>
            </a:r>
            <a:endParaRPr lang="en-US" dirty="0"/>
          </a:p>
        </p:txBody>
      </p:sp>
      <p:pic>
        <p:nvPicPr>
          <p:cNvPr id="8" name="Picture Placeholder 7"/>
          <p:cNvPicPr>
            <a:picLocks noGrp="1" noChangeAspect="1"/>
          </p:cNvPicPr>
          <p:nvPr>
            <p:ph type="pic" sz="quarter" idx="16"/>
          </p:nvPr>
        </p:nvPicPr>
        <p:blipFill>
          <a:blip r:embed="rId3">
            <a:extLst>
              <a:ext uri="{28A0092B-C50C-407E-A947-70E740481C1C}">
                <a14:useLocalDpi xmlns:a14="http://schemas.microsoft.com/office/drawing/2010/main" val="0"/>
              </a:ext>
            </a:extLst>
          </a:blip>
          <a:stretch>
            <a:fillRect/>
          </a:stretch>
        </p:blipFill>
        <p:spPr>
          <a:xfrm>
            <a:off x="274638" y="1262589"/>
            <a:ext cx="4572000" cy="4454769"/>
          </a:xfrm>
        </p:spPr>
      </p:pic>
      <p:sp>
        <p:nvSpPr>
          <p:cNvPr id="5" name="Title 4"/>
          <p:cNvSpPr>
            <a:spLocks noGrp="1"/>
          </p:cNvSpPr>
          <p:nvPr>
            <p:ph type="title"/>
          </p:nvPr>
        </p:nvSpPr>
        <p:spPr/>
        <p:txBody>
          <a:bodyPr/>
          <a:lstStyle/>
          <a:p>
            <a:r>
              <a:rPr lang="en-US" dirty="0" smtClean="0"/>
              <a:t>Agenda</a:t>
            </a:r>
            <a:br>
              <a:rPr lang="en-US" dirty="0" smtClean="0"/>
            </a:br>
            <a:endParaRPr lang="en-US" dirty="0"/>
          </a:p>
        </p:txBody>
      </p:sp>
      <p:sp>
        <p:nvSpPr>
          <p:cNvPr id="6" name="TextBox 5"/>
          <p:cNvSpPr txBox="1"/>
          <p:nvPr/>
        </p:nvSpPr>
        <p:spPr>
          <a:xfrm>
            <a:off x="2372264" y="5800725"/>
            <a:ext cx="7691947" cy="553998"/>
          </a:xfrm>
          <a:prstGeom prst="rect">
            <a:avLst/>
          </a:prstGeom>
          <a:noFill/>
        </p:spPr>
        <p:txBody>
          <a:bodyPr wrap="square" lIns="0" tIns="0" rIns="0" bIns="0" rtlCol="0">
            <a:spAutoFit/>
          </a:bodyPr>
          <a:lstStyle/>
          <a:p>
            <a:pPr algn="ctr"/>
            <a:r>
              <a:rPr lang="en-US" sz="3600" b="1" spc="-70" dirty="0" smtClean="0">
                <a:gradFill>
                  <a:gsLst>
                    <a:gs pos="2917">
                      <a:srgbClr val="505050"/>
                    </a:gs>
                    <a:gs pos="30000">
                      <a:srgbClr val="505050"/>
                    </a:gs>
                  </a:gsLst>
                  <a:lin ang="5400000" scaled="0"/>
                </a:gradFill>
              </a:rPr>
              <a:t>Lots of demos along the way!</a:t>
            </a:r>
          </a:p>
        </p:txBody>
      </p:sp>
    </p:spTree>
    <p:extLst>
      <p:ext uri="{BB962C8B-B14F-4D97-AF65-F5344CB8AC3E}">
        <p14:creationId xmlns:p14="http://schemas.microsoft.com/office/powerpoint/2010/main" val="385576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Napa and Visual Studio</a:t>
            </a:r>
            <a:endParaRPr lang="en-US" dirty="0"/>
          </a:p>
        </p:txBody>
      </p:sp>
      <p:sp>
        <p:nvSpPr>
          <p:cNvPr id="3" name="Text Placeholder 2"/>
          <p:cNvSpPr>
            <a:spLocks noGrp="1"/>
          </p:cNvSpPr>
          <p:nvPr>
            <p:ph type="body" sz="quarter" idx="10"/>
          </p:nvPr>
        </p:nvSpPr>
        <p:spPr>
          <a:xfrm>
            <a:off x="274638" y="1211263"/>
            <a:ext cx="11887200" cy="5761577"/>
          </a:xfrm>
        </p:spPr>
        <p:txBody>
          <a:bodyPr/>
          <a:lstStyle/>
          <a:p>
            <a:r>
              <a:rPr lang="en-US" dirty="0" smtClean="0"/>
              <a:t>Napa is complementary to Visual Studio</a:t>
            </a:r>
          </a:p>
          <a:p>
            <a:pPr lvl="2"/>
            <a:r>
              <a:rPr lang="en-US" dirty="0" smtClean="0"/>
              <a:t>Get started in Napa, continue in Visual Studio</a:t>
            </a:r>
          </a:p>
          <a:p>
            <a:endParaRPr lang="en-US" dirty="0" smtClean="0"/>
          </a:p>
          <a:p>
            <a:r>
              <a:rPr lang="en-US" dirty="0" smtClean="0"/>
              <a:t>Made it very easy to move to Visual Studio when you want to.  For example:</a:t>
            </a:r>
          </a:p>
          <a:p>
            <a:pPr lvl="2"/>
            <a:r>
              <a:rPr lang="en-US" dirty="0" smtClean="0"/>
              <a:t>Debugger</a:t>
            </a:r>
          </a:p>
          <a:p>
            <a:pPr lvl="2"/>
            <a:r>
              <a:rPr lang="en-US" dirty="0" smtClean="0"/>
              <a:t>Support for composing apps for Office &amp; SharePoint</a:t>
            </a:r>
          </a:p>
          <a:p>
            <a:pPr lvl="2"/>
            <a:r>
              <a:rPr lang="en-US" dirty="0" smtClean="0"/>
              <a:t>Support additional deployment topologies (i.e. server code)</a:t>
            </a:r>
          </a:p>
          <a:p>
            <a:pPr lvl="2"/>
            <a:r>
              <a:rPr lang="en-US" dirty="0" smtClean="0"/>
              <a:t>ALM tools (SCC, Work Items, Profiler, etc.)</a:t>
            </a:r>
          </a:p>
          <a:p>
            <a:pPr lvl="2"/>
            <a:r>
              <a:rPr lang="en-US" dirty="0" smtClean="0"/>
              <a:t>Additional SharePoint items (BCS, Workflow, etc.)</a:t>
            </a:r>
          </a:p>
          <a:p>
            <a:pPr lvl="1"/>
            <a:endParaRPr lang="en-US" dirty="0" smtClean="0"/>
          </a:p>
          <a:p>
            <a:endParaRPr lang="en-US" dirty="0"/>
          </a:p>
        </p:txBody>
      </p:sp>
    </p:spTree>
    <p:extLst>
      <p:ext uri="{BB962C8B-B14F-4D97-AF65-F5344CB8AC3E}">
        <p14:creationId xmlns:p14="http://schemas.microsoft.com/office/powerpoint/2010/main" val="27067621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Cloud Hosted Apps for SharePoint</a:t>
            </a:r>
            <a:endParaRPr lang="en-US" dirty="0"/>
          </a:p>
        </p:txBody>
      </p:sp>
    </p:spTree>
    <p:extLst>
      <p:ext uri="{BB962C8B-B14F-4D97-AF65-F5344CB8AC3E}">
        <p14:creationId xmlns:p14="http://schemas.microsoft.com/office/powerpoint/2010/main" val="3186212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Rectangle 94"/>
          <p:cNvSpPr/>
          <p:nvPr/>
        </p:nvSpPr>
        <p:spPr bwMode="auto">
          <a:xfrm>
            <a:off x="4999037" y="1741238"/>
            <a:ext cx="1932126" cy="1032256"/>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ctr"/>
          <a:lstStyle/>
          <a:p>
            <a:pPr algn="ctr" defTabSz="931670"/>
            <a:r>
              <a:rPr lang="en-US" sz="1326" dirty="0">
                <a:solidFill>
                  <a:srgbClr val="FFFFFF">
                    <a:alpha val="99000"/>
                  </a:srgbClr>
                </a:solidFill>
              </a:rPr>
              <a:t>SharePoint </a:t>
            </a:r>
          </a:p>
        </p:txBody>
      </p:sp>
      <p:sp>
        <p:nvSpPr>
          <p:cNvPr id="113" name="Up Arrow 112"/>
          <p:cNvSpPr/>
          <p:nvPr/>
        </p:nvSpPr>
        <p:spPr bwMode="auto">
          <a:xfrm rot="10800000">
            <a:off x="5794304" y="2792541"/>
            <a:ext cx="313860" cy="1170542"/>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94"/>
          <p:cNvSpPr/>
          <p:nvPr/>
        </p:nvSpPr>
        <p:spPr bwMode="auto">
          <a:xfrm>
            <a:off x="1919688" y="1741238"/>
            <a:ext cx="1954839" cy="1015850"/>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t"/>
          <a:lstStyle/>
          <a:p>
            <a:pPr algn="ctr" defTabSz="931670"/>
            <a:endParaRPr lang="en-US" sz="1326" dirty="0">
              <a:solidFill>
                <a:srgbClr val="FFFFFF">
                  <a:alpha val="99000"/>
                </a:srgbClr>
              </a:solidFill>
            </a:endParaRPr>
          </a:p>
          <a:p>
            <a:pPr algn="ctr" defTabSz="931670"/>
            <a:r>
              <a:rPr lang="en-US" sz="1326" dirty="0">
                <a:solidFill>
                  <a:srgbClr val="FFFFFF">
                    <a:alpha val="99000"/>
                  </a:srgbClr>
                </a:solidFill>
              </a:rPr>
              <a:t>Office Store </a:t>
            </a:r>
          </a:p>
          <a:p>
            <a:pPr algn="ctr" defTabSz="931670"/>
            <a:endParaRPr lang="en-US" sz="1326" dirty="0">
              <a:solidFill>
                <a:srgbClr val="FFFFFF">
                  <a:alpha val="99000"/>
                </a:srgbClr>
              </a:solidFill>
            </a:endParaRPr>
          </a:p>
          <a:p>
            <a:pPr algn="ctr" defTabSz="931670"/>
            <a:r>
              <a:rPr lang="en-US" sz="1326" dirty="0">
                <a:solidFill>
                  <a:srgbClr val="FFFFFF">
                    <a:alpha val="99000"/>
                  </a:srgbClr>
                </a:solidFill>
              </a:rPr>
              <a:t>SharePoint App Catalog</a:t>
            </a:r>
          </a:p>
        </p:txBody>
      </p:sp>
      <p:sp>
        <p:nvSpPr>
          <p:cNvPr id="59" name="Up Arrow 58"/>
          <p:cNvSpPr/>
          <p:nvPr/>
        </p:nvSpPr>
        <p:spPr bwMode="auto">
          <a:xfrm rot="5400000">
            <a:off x="4312054" y="1735674"/>
            <a:ext cx="266058" cy="1093950"/>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67" name="TextBox 66"/>
          <p:cNvSpPr txBox="1"/>
          <p:nvPr/>
        </p:nvSpPr>
        <p:spPr>
          <a:xfrm>
            <a:off x="5535290" y="6016910"/>
            <a:ext cx="2506221" cy="3842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spAutoFit/>
          </a:bodyPr>
          <a:lstStyle/>
          <a:p>
            <a:pPr algn="ctr"/>
            <a:r>
              <a:rPr lang="en-US" sz="2448" spc="-71" dirty="0" smtClean="0">
                <a:gradFill>
                  <a:gsLst>
                    <a:gs pos="2917">
                      <a:srgbClr val="000000"/>
                    </a:gs>
                    <a:gs pos="30000">
                      <a:srgbClr val="000000"/>
                    </a:gs>
                  </a:gsLst>
                  <a:lin ang="5400000" scaled="0"/>
                </a:gradFill>
              </a:rPr>
              <a:t>Web Browser</a:t>
            </a:r>
            <a:endParaRPr lang="en-US" sz="2448" spc="-71" dirty="0">
              <a:gradFill>
                <a:gsLst>
                  <a:gs pos="2917">
                    <a:srgbClr val="000000"/>
                  </a:gs>
                  <a:gs pos="30000">
                    <a:srgbClr val="000000"/>
                  </a:gs>
                </a:gsLst>
                <a:lin ang="5400000" scaled="0"/>
              </a:gradFill>
            </a:endParaRPr>
          </a:p>
        </p:txBody>
      </p:sp>
      <p:sp>
        <p:nvSpPr>
          <p:cNvPr id="2" name="Title 1"/>
          <p:cNvSpPr>
            <a:spLocks noGrp="1"/>
          </p:cNvSpPr>
          <p:nvPr>
            <p:ph type="title"/>
          </p:nvPr>
        </p:nvSpPr>
        <p:spPr/>
        <p:txBody>
          <a:bodyPr/>
          <a:lstStyle/>
          <a:p>
            <a:r>
              <a:rPr lang="en-US" dirty="0" smtClean="0"/>
              <a:t>Anatomy of a </a:t>
            </a:r>
            <a:r>
              <a:rPr lang="en-US" dirty="0"/>
              <a:t>P</a:t>
            </a:r>
            <a:r>
              <a:rPr lang="en-US" dirty="0" smtClean="0"/>
              <a:t>rovider Hosted app</a:t>
            </a:r>
            <a:endParaRPr lang="en-US" dirty="0"/>
          </a:p>
        </p:txBody>
      </p:sp>
      <p:pic>
        <p:nvPicPr>
          <p:cNvPr id="7" name="Picture 6"/>
          <p:cNvPicPr>
            <a:picLocks noChangeAspect="1"/>
          </p:cNvPicPr>
          <p:nvPr/>
        </p:nvPicPr>
        <p:blipFill>
          <a:blip r:embed="rId3"/>
          <a:stretch>
            <a:fillRect/>
          </a:stretch>
        </p:blipFill>
        <p:spPr>
          <a:xfrm>
            <a:off x="5691299" y="3992725"/>
            <a:ext cx="2194205" cy="1911873"/>
          </a:xfrm>
          <a:prstGeom prst="rect">
            <a:avLst/>
          </a:prstGeom>
        </p:spPr>
      </p:pic>
      <p:sp>
        <p:nvSpPr>
          <p:cNvPr id="60" name="Rectangle 94"/>
          <p:cNvSpPr/>
          <p:nvPr/>
        </p:nvSpPr>
        <p:spPr bwMode="auto">
          <a:xfrm>
            <a:off x="7885505" y="1741238"/>
            <a:ext cx="1945033" cy="1029869"/>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t"/>
          <a:lstStyle/>
          <a:p>
            <a:pPr defTabSz="931670"/>
            <a:r>
              <a:rPr lang="en-US" sz="1326" dirty="0">
                <a:solidFill>
                  <a:srgbClr val="FFFFFF">
                    <a:alpha val="99000"/>
                  </a:srgbClr>
                </a:solidFill>
              </a:rPr>
              <a:t>Web Server: Azure, IIS, LAMP, etc…</a:t>
            </a:r>
          </a:p>
        </p:txBody>
      </p:sp>
      <p:sp>
        <p:nvSpPr>
          <p:cNvPr id="61" name="Up Arrow 60"/>
          <p:cNvSpPr/>
          <p:nvPr/>
        </p:nvSpPr>
        <p:spPr bwMode="auto">
          <a:xfrm rot="13037369">
            <a:off x="7949300" y="2727978"/>
            <a:ext cx="330034" cy="1376545"/>
          </a:xfrm>
          <a:prstGeom prst="up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3" name="Left-Right Arrow 62"/>
          <p:cNvSpPr/>
          <p:nvPr/>
        </p:nvSpPr>
        <p:spPr bwMode="auto">
          <a:xfrm>
            <a:off x="6934937" y="2107881"/>
            <a:ext cx="950567" cy="308909"/>
          </a:xfrm>
          <a:prstGeom prst="leftRight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4" name="TextBox 63"/>
          <p:cNvSpPr txBox="1"/>
          <p:nvPr/>
        </p:nvSpPr>
        <p:spPr>
          <a:xfrm>
            <a:off x="3920307" y="1811905"/>
            <a:ext cx="1381434" cy="657359"/>
          </a:xfrm>
          <a:prstGeom prst="rect">
            <a:avLst/>
          </a:prstGeom>
          <a:noFill/>
        </p:spPr>
        <p:txBody>
          <a:bodyPr wrap="square" rtlCol="0">
            <a:spAutoFit/>
          </a:bodyPr>
          <a:lstStyle/>
          <a:p>
            <a:r>
              <a:rPr lang="en-US" sz="1836" dirty="0" smtClean="0">
                <a:solidFill>
                  <a:srgbClr val="00188F"/>
                </a:solidFill>
              </a:rPr>
              <a:t>Manifest </a:t>
            </a:r>
          </a:p>
          <a:p>
            <a:endParaRPr lang="en-US" sz="1836" dirty="0">
              <a:solidFill>
                <a:srgbClr val="00188F"/>
              </a:solidFill>
            </a:endParaRPr>
          </a:p>
        </p:txBody>
      </p:sp>
    </p:spTree>
    <p:extLst>
      <p:ext uri="{BB962C8B-B14F-4D97-AF65-F5344CB8AC3E}">
        <p14:creationId xmlns:p14="http://schemas.microsoft.com/office/powerpoint/2010/main" val="653104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down)">
                                      <p:cBhvr>
                                        <p:cTn id="7" dur="500"/>
                                        <p:tgtEl>
                                          <p:spTgt spid="6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wipe(down)">
                                      <p:cBhvr>
                                        <p:cTn id="10" dur="500"/>
                                        <p:tgtEl>
                                          <p:spTgt spid="6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wipe(down)">
                                      <p:cBhvr>
                                        <p:cTn id="1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Demo: </a:t>
            </a:r>
            <a:r>
              <a:rPr lang="en-US" dirty="0" smtClean="0"/>
              <a:t>Turn a Web Site into an app for SharePoint</a:t>
            </a:r>
            <a:endParaRPr lang="en-US" dirty="0"/>
          </a:p>
        </p:txBody>
      </p:sp>
      <p:sp>
        <p:nvSpPr>
          <p:cNvPr id="5" name="Text Placeholder 4"/>
          <p:cNvSpPr>
            <a:spLocks noGrp="1"/>
          </p:cNvSpPr>
          <p:nvPr>
            <p:ph type="body" sz="quarter" idx="12"/>
          </p:nvPr>
        </p:nvSpPr>
        <p:spPr>
          <a:xfrm>
            <a:off x="274639" y="5630861"/>
            <a:ext cx="8229600" cy="1067595"/>
          </a:xfrm>
        </p:spPr>
        <p:txBody>
          <a:bodyPr/>
          <a:lstStyle/>
          <a:p>
            <a:r>
              <a:rPr lang="en-US" dirty="0" err="1" smtClean="0"/>
              <a:t>Saurabh</a:t>
            </a:r>
            <a:r>
              <a:rPr lang="en-US" dirty="0" smtClean="0"/>
              <a:t> Bhatia</a:t>
            </a:r>
            <a:endParaRPr lang="en-US" dirty="0"/>
          </a:p>
        </p:txBody>
      </p:sp>
    </p:spTree>
    <p:extLst>
      <p:ext uri="{BB962C8B-B14F-4D97-AF65-F5344CB8AC3E}">
        <p14:creationId xmlns:p14="http://schemas.microsoft.com/office/powerpoint/2010/main" val="187919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Napa is an app for SharePoint</a:t>
            </a:r>
            <a:endParaRPr lang="en-US" dirty="0"/>
          </a:p>
        </p:txBody>
      </p:sp>
      <p:sp>
        <p:nvSpPr>
          <p:cNvPr id="15" name="Rectangle 94"/>
          <p:cNvSpPr/>
          <p:nvPr/>
        </p:nvSpPr>
        <p:spPr bwMode="auto">
          <a:xfrm>
            <a:off x="3134746" y="1317798"/>
            <a:ext cx="1945033" cy="1029869"/>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t"/>
          <a:lstStyle/>
          <a:p>
            <a:pPr defTabSz="931670"/>
            <a:r>
              <a:rPr lang="en-US" sz="1326" dirty="0" smtClean="0">
                <a:solidFill>
                  <a:srgbClr val="FFFFFF">
                    <a:alpha val="99000"/>
                  </a:srgbClr>
                </a:solidFill>
              </a:rPr>
              <a:t>Windows Azure</a:t>
            </a:r>
            <a:endParaRPr lang="en-US" sz="1326" dirty="0">
              <a:solidFill>
                <a:srgbClr val="FFFFFF">
                  <a:alpha val="99000"/>
                </a:srgbClr>
              </a:solidFill>
            </a:endParaRPr>
          </a:p>
        </p:txBody>
      </p:sp>
      <p:pic>
        <p:nvPicPr>
          <p:cNvPr id="20" name="Picture 19"/>
          <p:cNvPicPr>
            <a:picLocks noChangeAspect="1"/>
          </p:cNvPicPr>
          <p:nvPr/>
        </p:nvPicPr>
        <p:blipFill>
          <a:blip r:embed="rId3"/>
          <a:stretch>
            <a:fillRect/>
          </a:stretch>
        </p:blipFill>
        <p:spPr>
          <a:xfrm>
            <a:off x="3035982" y="2727788"/>
            <a:ext cx="2197294" cy="1640397"/>
          </a:xfrm>
          <a:prstGeom prst="rect">
            <a:avLst/>
          </a:prstGeom>
          <a:ln>
            <a:noFill/>
          </a:ln>
          <a:effectLst>
            <a:outerShdw blurRad="292100" dist="139700" dir="2700000" algn="tl" rotWithShape="0">
              <a:srgbClr val="333333">
                <a:alpha val="65000"/>
              </a:srgbClr>
            </a:outerShdw>
          </a:effectLst>
        </p:spPr>
      </p:pic>
      <p:sp>
        <p:nvSpPr>
          <p:cNvPr id="16" name="Up Arrow 15"/>
          <p:cNvSpPr/>
          <p:nvPr/>
        </p:nvSpPr>
        <p:spPr bwMode="auto">
          <a:xfrm rot="10800000">
            <a:off x="3919621" y="2373312"/>
            <a:ext cx="330034" cy="366429"/>
          </a:xfrm>
          <a:prstGeom prst="up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94"/>
          <p:cNvSpPr/>
          <p:nvPr/>
        </p:nvSpPr>
        <p:spPr bwMode="auto">
          <a:xfrm>
            <a:off x="6440404" y="3040062"/>
            <a:ext cx="2209800" cy="1015850"/>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t"/>
          <a:lstStyle/>
          <a:p>
            <a:pPr defTabSz="931670"/>
            <a:r>
              <a:rPr lang="en-US" sz="1326" dirty="0" smtClean="0">
                <a:solidFill>
                  <a:srgbClr val="FFFFFF">
                    <a:alpha val="99000"/>
                  </a:srgbClr>
                </a:solidFill>
              </a:rPr>
              <a:t>SharePoint Developer Site</a:t>
            </a:r>
            <a:endParaRPr lang="en-US" sz="1326" dirty="0">
              <a:solidFill>
                <a:srgbClr val="FFFFFF">
                  <a:alpha val="99000"/>
                </a:srgbClr>
              </a:solidFill>
            </a:endParaRPr>
          </a:p>
        </p:txBody>
      </p:sp>
      <p:sp>
        <p:nvSpPr>
          <p:cNvPr id="28" name="Up Arrow 27"/>
          <p:cNvSpPr/>
          <p:nvPr/>
        </p:nvSpPr>
        <p:spPr bwMode="auto">
          <a:xfrm rot="16200000">
            <a:off x="5703811" y="2908175"/>
            <a:ext cx="266058" cy="1207128"/>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8" name="Group 7"/>
          <p:cNvGrpSpPr/>
          <p:nvPr/>
        </p:nvGrpSpPr>
        <p:grpSpPr>
          <a:xfrm>
            <a:off x="3017837" y="4822155"/>
            <a:ext cx="2133600" cy="1923007"/>
            <a:chOff x="1378961" y="4622255"/>
            <a:chExt cx="2133600" cy="1923007"/>
          </a:xfrm>
        </p:grpSpPr>
        <p:sp>
          <p:nvSpPr>
            <p:cNvPr id="29" name="Rectangle 28"/>
            <p:cNvSpPr/>
            <p:nvPr/>
          </p:nvSpPr>
          <p:spPr bwMode="auto">
            <a:xfrm>
              <a:off x="1378961" y="4622255"/>
              <a:ext cx="414874" cy="59013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91440" tIns="91440" rIns="34294" bIns="34294" rtlCol="0" anchor="t" anchorCtr="0"/>
            <a:lstStyle/>
            <a:p>
              <a:pPr defTabSz="932406"/>
              <a:r>
                <a:rPr lang="en-US" sz="1600" spc="-102" dirty="0" smtClean="0">
                  <a:solidFill>
                    <a:srgbClr val="505050"/>
                  </a:solidFill>
                  <a:ea typeface="Segoe UI" pitchFamily="34" charset="0"/>
                  <a:cs typeface="Segoe UI" pitchFamily="34" charset="0"/>
                </a:rPr>
                <a:t>JS</a:t>
              </a:r>
              <a:endParaRPr lang="en-US" sz="1600" spc="-102" dirty="0">
                <a:solidFill>
                  <a:srgbClr val="505050"/>
                </a:solidFill>
                <a:ea typeface="Segoe UI" pitchFamily="34" charset="0"/>
                <a:cs typeface="Segoe UI" pitchFamily="34" charset="0"/>
              </a:endParaRPr>
            </a:p>
          </p:txBody>
        </p:sp>
        <p:sp>
          <p:nvSpPr>
            <p:cNvPr id="30" name="Rectangle 29"/>
            <p:cNvSpPr/>
            <p:nvPr/>
          </p:nvSpPr>
          <p:spPr bwMode="auto">
            <a:xfrm>
              <a:off x="1738862" y="4622255"/>
              <a:ext cx="432785" cy="59013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91440" tIns="91440" rIns="34294" bIns="34294" rtlCol="0" anchor="t" anchorCtr="0"/>
            <a:lstStyle/>
            <a:p>
              <a:pPr defTabSz="932406"/>
              <a:r>
                <a:rPr lang="en-US" sz="1600" spc="-102" dirty="0" smtClean="0">
                  <a:solidFill>
                    <a:srgbClr val="505050"/>
                  </a:solidFill>
                  <a:ea typeface="Segoe UI" pitchFamily="34" charset="0"/>
                  <a:cs typeface="Segoe UI" pitchFamily="34" charset="0"/>
                </a:rPr>
                <a:t>CSS</a:t>
              </a:r>
              <a:endParaRPr lang="en-US" sz="1600" spc="-102" dirty="0">
                <a:solidFill>
                  <a:srgbClr val="505050"/>
                </a:solidFill>
                <a:ea typeface="Segoe UI" pitchFamily="34" charset="0"/>
                <a:cs typeface="Segoe UI" pitchFamily="34" charset="0"/>
              </a:endParaRPr>
            </a:p>
          </p:txBody>
        </p:sp>
        <p:sp>
          <p:nvSpPr>
            <p:cNvPr id="31" name="Rectangle 30"/>
            <p:cNvSpPr/>
            <p:nvPr/>
          </p:nvSpPr>
          <p:spPr bwMode="auto">
            <a:xfrm>
              <a:off x="2153702" y="4622255"/>
              <a:ext cx="669653" cy="59013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91440" tIns="91440" rIns="34294" bIns="34294" rtlCol="0" anchor="t" anchorCtr="0"/>
            <a:lstStyle/>
            <a:p>
              <a:pPr defTabSz="932406"/>
              <a:r>
                <a:rPr lang="en-US" sz="1600" spc="-102" dirty="0" smtClean="0">
                  <a:solidFill>
                    <a:srgbClr val="505050"/>
                  </a:solidFill>
                  <a:ea typeface="Segoe UI" pitchFamily="34" charset="0"/>
                  <a:cs typeface="Segoe UI" pitchFamily="34" charset="0"/>
                </a:rPr>
                <a:t>HTML</a:t>
              </a:r>
              <a:endParaRPr lang="en-US" sz="1600" spc="-102" dirty="0">
                <a:solidFill>
                  <a:srgbClr val="505050"/>
                </a:solidFill>
                <a:ea typeface="Segoe UI" pitchFamily="34" charset="0"/>
                <a:cs typeface="Segoe UI" pitchFamily="34" charset="0"/>
              </a:endParaRPr>
            </a:p>
          </p:txBody>
        </p:sp>
        <p:sp>
          <p:nvSpPr>
            <p:cNvPr id="32" name="Rectangle 31"/>
            <p:cNvSpPr/>
            <p:nvPr/>
          </p:nvSpPr>
          <p:spPr bwMode="auto">
            <a:xfrm>
              <a:off x="2759671" y="4622255"/>
              <a:ext cx="752890" cy="59013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91440" tIns="91440" rIns="34294" bIns="34294" rtlCol="0" anchor="t" anchorCtr="0"/>
            <a:lstStyle/>
            <a:p>
              <a:pPr defTabSz="932406"/>
              <a:r>
                <a:rPr lang="en-US" sz="1600" spc="-102" dirty="0" smtClean="0">
                  <a:solidFill>
                    <a:srgbClr val="505050"/>
                  </a:solidFill>
                  <a:ea typeface="Segoe UI" pitchFamily="34" charset="0"/>
                  <a:cs typeface="Segoe UI" pitchFamily="34" charset="0"/>
                </a:rPr>
                <a:t>ASPX</a:t>
              </a:r>
              <a:endParaRPr lang="en-US" sz="1600" spc="-102" dirty="0">
                <a:solidFill>
                  <a:srgbClr val="505050"/>
                </a:solidFill>
                <a:ea typeface="Segoe UI" pitchFamily="34" charset="0"/>
                <a:cs typeface="Segoe UI" pitchFamily="34" charset="0"/>
              </a:endParaRPr>
            </a:p>
          </p:txBody>
        </p:sp>
        <p:pic>
          <p:nvPicPr>
            <p:cNvPr id="24" name="Picture 23"/>
            <p:cNvPicPr>
              <a:picLocks noChangeAspect="1"/>
            </p:cNvPicPr>
            <p:nvPr/>
          </p:nvPicPr>
          <p:blipFill>
            <a:blip r:embed="rId4"/>
            <a:stretch>
              <a:fillRect/>
            </a:stretch>
          </p:blipFill>
          <p:spPr>
            <a:xfrm>
              <a:off x="1762877" y="5270275"/>
              <a:ext cx="1307726" cy="1274987"/>
            </a:xfrm>
            <a:prstGeom prst="rect">
              <a:avLst/>
            </a:prstGeom>
          </p:spPr>
        </p:pic>
      </p:grpSp>
      <p:sp>
        <p:nvSpPr>
          <p:cNvPr id="33" name="Up Arrow 32"/>
          <p:cNvSpPr/>
          <p:nvPr/>
        </p:nvSpPr>
        <p:spPr bwMode="auto">
          <a:xfrm rot="10800000">
            <a:off x="3919621" y="4386005"/>
            <a:ext cx="330034" cy="366429"/>
          </a:xfrm>
          <a:prstGeom prst="up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4" name="Up Arrow 33"/>
          <p:cNvSpPr/>
          <p:nvPr/>
        </p:nvSpPr>
        <p:spPr bwMode="auto">
          <a:xfrm rot="3178441">
            <a:off x="5823917" y="3769344"/>
            <a:ext cx="266058" cy="1771931"/>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35" name="Up Arrow 34"/>
          <p:cNvSpPr/>
          <p:nvPr/>
        </p:nvSpPr>
        <p:spPr bwMode="auto">
          <a:xfrm rot="5400000">
            <a:off x="8911573" y="3091044"/>
            <a:ext cx="266058" cy="743009"/>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94"/>
          <p:cNvSpPr/>
          <p:nvPr/>
        </p:nvSpPr>
        <p:spPr bwMode="auto">
          <a:xfrm>
            <a:off x="6572787" y="1332433"/>
            <a:ext cx="1945033" cy="1029869"/>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t"/>
          <a:lstStyle/>
          <a:p>
            <a:pPr defTabSz="931670"/>
            <a:r>
              <a:rPr lang="en-US" sz="1326" dirty="0" smtClean="0">
                <a:solidFill>
                  <a:srgbClr val="FFFFFF">
                    <a:alpha val="99000"/>
                  </a:srgbClr>
                </a:solidFill>
              </a:rPr>
              <a:t>Office Store</a:t>
            </a:r>
            <a:endParaRPr lang="en-US" sz="1326" dirty="0">
              <a:solidFill>
                <a:srgbClr val="FFFFFF">
                  <a:alpha val="99000"/>
                </a:srgbClr>
              </a:solidFill>
            </a:endParaRPr>
          </a:p>
        </p:txBody>
      </p:sp>
      <p:sp>
        <p:nvSpPr>
          <p:cNvPr id="37" name="Up Arrow 36"/>
          <p:cNvSpPr/>
          <p:nvPr/>
        </p:nvSpPr>
        <p:spPr bwMode="auto">
          <a:xfrm rot="10800000">
            <a:off x="7380286" y="2401523"/>
            <a:ext cx="330034" cy="638538"/>
          </a:xfrm>
          <a:prstGeom prst="up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p:cNvSpPr txBox="1"/>
          <p:nvPr/>
        </p:nvSpPr>
        <p:spPr>
          <a:xfrm>
            <a:off x="6554702" y="2522173"/>
            <a:ext cx="1981201" cy="338554"/>
          </a:xfrm>
          <a:prstGeom prst="rect">
            <a:avLst/>
          </a:prstGeom>
          <a:noFill/>
        </p:spPr>
        <p:txBody>
          <a:bodyPr wrap="square" rtlCol="0">
            <a:spAutoFit/>
          </a:bodyPr>
          <a:lstStyle/>
          <a:p>
            <a:pPr algn="ctr"/>
            <a:r>
              <a:rPr lang="en-US" sz="1600" dirty="0" smtClean="0">
                <a:gradFill>
                  <a:gsLst>
                    <a:gs pos="0">
                      <a:srgbClr val="505050"/>
                    </a:gs>
                    <a:gs pos="100000">
                      <a:srgbClr val="505050"/>
                    </a:gs>
                  </a:gsLst>
                  <a:lin ang="5400000" scaled="0"/>
                </a:gradFill>
              </a:rPr>
              <a:t>Install the Napa app</a:t>
            </a:r>
          </a:p>
        </p:txBody>
      </p:sp>
      <p:pic>
        <p:nvPicPr>
          <p:cNvPr id="5" name="Picture 4"/>
          <p:cNvPicPr>
            <a:picLocks noChangeAspect="1"/>
          </p:cNvPicPr>
          <p:nvPr/>
        </p:nvPicPr>
        <p:blipFill>
          <a:blip r:embed="rId5"/>
          <a:stretch>
            <a:fillRect/>
          </a:stretch>
        </p:blipFill>
        <p:spPr>
          <a:xfrm>
            <a:off x="9453416" y="2659209"/>
            <a:ext cx="1847811" cy="1606678"/>
          </a:xfrm>
          <a:prstGeom prst="rect">
            <a:avLst/>
          </a:prstGeom>
        </p:spPr>
      </p:pic>
      <p:sp>
        <p:nvSpPr>
          <p:cNvPr id="38" name="TextBox 37"/>
          <p:cNvSpPr txBox="1"/>
          <p:nvPr/>
        </p:nvSpPr>
        <p:spPr>
          <a:xfrm>
            <a:off x="5059150" y="4386005"/>
            <a:ext cx="1947486" cy="523220"/>
          </a:xfrm>
          <a:prstGeom prst="rect">
            <a:avLst/>
          </a:prstGeom>
          <a:noFill/>
        </p:spPr>
        <p:txBody>
          <a:bodyPr wrap="square" rtlCol="0">
            <a:spAutoFit/>
          </a:bodyPr>
          <a:lstStyle/>
          <a:p>
            <a:pPr algn="ctr"/>
            <a:r>
              <a:rPr lang="en-US" sz="1400" dirty="0" smtClean="0">
                <a:gradFill>
                  <a:gsLst>
                    <a:gs pos="0">
                      <a:srgbClr val="505050"/>
                    </a:gs>
                    <a:gs pos="100000">
                      <a:srgbClr val="505050"/>
                    </a:gs>
                  </a:gsLst>
                  <a:lin ang="5400000" scaled="0"/>
                </a:gradFill>
              </a:rPr>
              <a:t>Side load SharePointApp1</a:t>
            </a:r>
          </a:p>
        </p:txBody>
      </p:sp>
      <p:sp>
        <p:nvSpPr>
          <p:cNvPr id="39" name="TextBox 38"/>
          <p:cNvSpPr txBox="1"/>
          <p:nvPr/>
        </p:nvSpPr>
        <p:spPr>
          <a:xfrm>
            <a:off x="3110894" y="5730821"/>
            <a:ext cx="1947486" cy="307777"/>
          </a:xfrm>
          <a:prstGeom prst="rect">
            <a:avLst/>
          </a:prstGeom>
          <a:noFill/>
        </p:spPr>
        <p:txBody>
          <a:bodyPr wrap="square" rtlCol="0">
            <a:spAutoFit/>
          </a:bodyPr>
          <a:lstStyle/>
          <a:p>
            <a:pPr algn="ctr"/>
            <a:r>
              <a:rPr lang="en-US" sz="1400" dirty="0" smtClean="0">
                <a:gradFill>
                  <a:gsLst>
                    <a:gs pos="0">
                      <a:srgbClr val="505050"/>
                    </a:gs>
                    <a:gs pos="100000">
                      <a:srgbClr val="505050"/>
                    </a:gs>
                  </a:gsLst>
                  <a:lin ang="5400000" scaled="0"/>
                </a:gradFill>
              </a:rPr>
              <a:t>SharePointApp1</a:t>
            </a:r>
          </a:p>
        </p:txBody>
      </p:sp>
      <p:pic>
        <p:nvPicPr>
          <p:cNvPr id="9" name="Picture 8"/>
          <p:cNvPicPr>
            <a:picLocks noChangeAspect="1"/>
          </p:cNvPicPr>
          <p:nvPr/>
        </p:nvPicPr>
        <p:blipFill>
          <a:blip r:embed="rId6"/>
          <a:stretch>
            <a:fillRect/>
          </a:stretch>
        </p:blipFill>
        <p:spPr>
          <a:xfrm>
            <a:off x="9465396" y="4520863"/>
            <a:ext cx="1835831" cy="1606678"/>
          </a:xfrm>
          <a:prstGeom prst="rect">
            <a:avLst/>
          </a:prstGeom>
        </p:spPr>
      </p:pic>
      <p:grpSp>
        <p:nvGrpSpPr>
          <p:cNvPr id="10" name="Group 9"/>
          <p:cNvGrpSpPr/>
          <p:nvPr/>
        </p:nvGrpSpPr>
        <p:grpSpPr>
          <a:xfrm>
            <a:off x="9939811" y="5117223"/>
            <a:ext cx="1907353" cy="1175104"/>
            <a:chOff x="5760146" y="5239318"/>
            <a:chExt cx="2586075" cy="1490448"/>
          </a:xfrm>
        </p:grpSpPr>
        <p:sp>
          <p:nvSpPr>
            <p:cNvPr id="52" name="Rounded Rectangle 51"/>
            <p:cNvSpPr/>
            <p:nvPr/>
          </p:nvSpPr>
          <p:spPr bwMode="auto">
            <a:xfrm>
              <a:off x="5760146" y="5239318"/>
              <a:ext cx="2586075" cy="1490448"/>
            </a:xfrm>
            <a:prstGeom prst="round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lIns="91440" tIns="91440" rIns="34294" bIns="34294" rtlCol="0" anchor="t" anchorCtr="0"/>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App for SharePoint</a:t>
              </a:r>
              <a:endParaRPr lang="en-US" sz="12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6" name="Rounded Rectangle 55"/>
            <p:cNvSpPr/>
            <p:nvPr/>
          </p:nvSpPr>
          <p:spPr bwMode="auto">
            <a:xfrm>
              <a:off x="6071220" y="5768863"/>
              <a:ext cx="1965802" cy="859205"/>
            </a:xfrm>
            <a:prstGeom prst="round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lIns="91440" tIns="91440" rIns="34294" bIns="34294" rtlCol="0" anchor="t" anchorCtr="0"/>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Document</a:t>
              </a:r>
              <a:endParaRPr lang="en-US" sz="12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0" name="Rounded Rectangle 59"/>
            <p:cNvSpPr/>
            <p:nvPr/>
          </p:nvSpPr>
          <p:spPr bwMode="auto">
            <a:xfrm>
              <a:off x="6432676" y="6211326"/>
              <a:ext cx="1241013" cy="30007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1440" tIns="91440" rIns="34294" bIns="34294" rtlCol="0" anchor="ctr" anchorCtr="0"/>
            <a:lstStyle/>
            <a:p>
              <a:pPr algn="ctr" defTabSz="932406"/>
              <a:r>
                <a:rPr lang="en-US" sz="1200" spc="-102" dirty="0" smtClean="0">
                  <a:solidFill>
                    <a:srgbClr val="000000"/>
                  </a:solidFill>
                  <a:ea typeface="Segoe UI" pitchFamily="34" charset="0"/>
                  <a:cs typeface="Segoe UI" pitchFamily="34" charset="0"/>
                </a:rPr>
                <a:t>App for Office</a:t>
              </a:r>
              <a:endParaRPr lang="en-US" sz="1200" spc="-102" dirty="0">
                <a:solidFill>
                  <a:srgbClr val="000000"/>
                </a:solidFill>
                <a:ea typeface="Segoe UI" pitchFamily="34" charset="0"/>
                <a:cs typeface="Segoe UI" pitchFamily="34" charset="0"/>
              </a:endParaRPr>
            </a:p>
          </p:txBody>
        </p:sp>
      </p:grpSp>
      <p:sp>
        <p:nvSpPr>
          <p:cNvPr id="62" name="Up Arrow 61"/>
          <p:cNvSpPr/>
          <p:nvPr/>
        </p:nvSpPr>
        <p:spPr bwMode="auto">
          <a:xfrm rot="8339261">
            <a:off x="8885940" y="4077540"/>
            <a:ext cx="266058" cy="1589323"/>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2213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6"/>
                                        </p:tgtEl>
                                      </p:cBhvr>
                                    </p:animEffect>
                                    <p:set>
                                      <p:cBhvr>
                                        <p:cTn id="15" dur="1" fill="hold">
                                          <p:stCondLst>
                                            <p:cond delay="499"/>
                                          </p:stCondLst>
                                        </p:cTn>
                                        <p:tgtEl>
                                          <p:spTgt spid="3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37"/>
                                        </p:tgtEl>
                                      </p:cBhvr>
                                    </p:animEffect>
                                    <p:set>
                                      <p:cBhvr>
                                        <p:cTn id="21" dur="1" fill="hold">
                                          <p:stCondLst>
                                            <p:cond delay="499"/>
                                          </p:stCondLst>
                                        </p:cTn>
                                        <p:tgtEl>
                                          <p:spTgt spid="37"/>
                                        </p:tgtEl>
                                        <p:attrNameLst>
                                          <p:attrName>style.visibility</p:attrName>
                                        </p:attrNameLst>
                                      </p:cBhvr>
                                      <p:to>
                                        <p:strVal val="hidden"/>
                                      </p:to>
                                    </p:set>
                                  </p:childTnLst>
                                </p:cTn>
                              </p:par>
                              <p:par>
                                <p:cTn id="22" presetID="1" presetClass="entr" presetSubtype="0"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3"/>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35"/>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9"/>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62"/>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8" grpId="0" animBg="1"/>
      <p:bldP spid="33" grpId="0" animBg="1"/>
      <p:bldP spid="34" grpId="0" animBg="1"/>
      <p:bldP spid="35" grpId="0" animBg="1"/>
      <p:bldP spid="36" grpId="0" animBg="1"/>
      <p:bldP spid="36" grpId="1" animBg="1"/>
      <p:bldP spid="37" grpId="0" animBg="1"/>
      <p:bldP spid="37" grpId="1" animBg="1"/>
      <p:bldP spid="4" grpId="0"/>
      <p:bldP spid="4" grpId="1"/>
      <p:bldP spid="38" grpId="0"/>
      <p:bldP spid="39" grpId="0"/>
      <p:bldP spid="6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Publishing</a:t>
            </a:r>
            <a:endParaRPr lang="en-US" dirty="0"/>
          </a:p>
        </p:txBody>
      </p:sp>
    </p:spTree>
    <p:extLst>
      <p:ext uri="{BB962C8B-B14F-4D97-AF65-F5344CB8AC3E}">
        <p14:creationId xmlns:p14="http://schemas.microsoft.com/office/powerpoint/2010/main" val="1296643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From Developer to End User</a:t>
            </a:r>
            <a:endParaRPr lang="en-US" dirty="0"/>
          </a:p>
        </p:txBody>
      </p:sp>
      <p:sp>
        <p:nvSpPr>
          <p:cNvPr id="7" name="Rectangle 6"/>
          <p:cNvSpPr/>
          <p:nvPr/>
        </p:nvSpPr>
        <p:spPr>
          <a:xfrm>
            <a:off x="2698927" y="1813416"/>
            <a:ext cx="1526158" cy="1324297"/>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lIns="186496" tIns="93248" rIns="93248" bIns="93248" rtlCol="0" anchor="ctr"/>
          <a:lstStyle/>
          <a:p>
            <a:pPr algn="ctr"/>
            <a:r>
              <a:rPr lang="en-US" sz="1836" dirty="0" err="1">
                <a:solidFill>
                  <a:srgbClr val="FFFFFF"/>
                </a:solidFill>
              </a:rPr>
              <a:t>Dev</a:t>
            </a:r>
            <a:r>
              <a:rPr lang="en-US" sz="1836" dirty="0">
                <a:solidFill>
                  <a:srgbClr val="FFFFFF"/>
                </a:solidFill>
              </a:rPr>
              <a:t> center</a:t>
            </a:r>
          </a:p>
          <a:p>
            <a:pPr algn="ctr"/>
            <a:r>
              <a:rPr lang="en-US" sz="1836" dirty="0">
                <a:solidFill>
                  <a:srgbClr val="FFFFFF"/>
                </a:solidFill>
              </a:rPr>
              <a:t>submission</a:t>
            </a:r>
          </a:p>
        </p:txBody>
      </p:sp>
      <p:sp>
        <p:nvSpPr>
          <p:cNvPr id="8" name="Rectangle 7"/>
          <p:cNvSpPr/>
          <p:nvPr/>
        </p:nvSpPr>
        <p:spPr>
          <a:xfrm>
            <a:off x="5088865" y="1813416"/>
            <a:ext cx="1508643" cy="1324297"/>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lIns="186496" tIns="93248" rIns="93248" bIns="93248" rtlCol="0" anchor="ctr"/>
          <a:lstStyle/>
          <a:p>
            <a:pPr algn="ctr"/>
            <a:r>
              <a:rPr lang="en-US" sz="1836" dirty="0">
                <a:solidFill>
                  <a:srgbClr val="FFFFFF"/>
                </a:solidFill>
              </a:rPr>
              <a:t>Office Store</a:t>
            </a:r>
          </a:p>
        </p:txBody>
      </p:sp>
      <p:sp>
        <p:nvSpPr>
          <p:cNvPr id="9" name="Rectangle 8"/>
          <p:cNvSpPr/>
          <p:nvPr/>
        </p:nvSpPr>
        <p:spPr>
          <a:xfrm>
            <a:off x="8931212" y="1917955"/>
            <a:ext cx="1425716" cy="1324297"/>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lIns="186496" tIns="93248" rIns="93248" bIns="93248" rtlCol="0" anchor="ctr"/>
          <a:lstStyle/>
          <a:p>
            <a:pPr algn="ctr"/>
            <a:r>
              <a:rPr lang="en-US" sz="1836" dirty="0">
                <a:solidFill>
                  <a:srgbClr val="FFFFFF"/>
                </a:solidFill>
              </a:rPr>
              <a:t>Integrated </a:t>
            </a:r>
          </a:p>
          <a:p>
            <a:pPr algn="ctr"/>
            <a:r>
              <a:rPr lang="en-US" sz="1836" dirty="0">
                <a:solidFill>
                  <a:srgbClr val="FFFFFF"/>
                </a:solidFill>
              </a:rPr>
              <a:t>Office Store</a:t>
            </a:r>
          </a:p>
        </p:txBody>
      </p:sp>
      <p:sp>
        <p:nvSpPr>
          <p:cNvPr id="10" name="Rectangle 9"/>
          <p:cNvSpPr/>
          <p:nvPr/>
        </p:nvSpPr>
        <p:spPr>
          <a:xfrm>
            <a:off x="2698927" y="4058275"/>
            <a:ext cx="1526158" cy="1324297"/>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lIns="186496" tIns="93248" rIns="93248" bIns="93248" rtlCol="0" anchor="ctr"/>
          <a:lstStyle/>
          <a:p>
            <a:pPr algn="ctr"/>
            <a:r>
              <a:rPr lang="en-US" sz="1836" dirty="0">
                <a:solidFill>
                  <a:srgbClr val="FFFFFF"/>
                </a:solidFill>
              </a:rPr>
              <a:t>Direct</a:t>
            </a:r>
          </a:p>
        </p:txBody>
      </p:sp>
      <p:sp>
        <p:nvSpPr>
          <p:cNvPr id="11" name="Rectangle 10"/>
          <p:cNvSpPr/>
          <p:nvPr/>
        </p:nvSpPr>
        <p:spPr>
          <a:xfrm>
            <a:off x="5088582" y="4058275"/>
            <a:ext cx="1594540" cy="1324297"/>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lIns="186496" tIns="93248" rIns="93248" bIns="93248" rtlCol="0" anchor="ctr"/>
          <a:lstStyle/>
          <a:p>
            <a:pPr algn="ctr"/>
            <a:r>
              <a:rPr lang="en-US" sz="1836" dirty="0">
                <a:solidFill>
                  <a:srgbClr val="FFFFFF"/>
                </a:solidFill>
              </a:rPr>
              <a:t>Vendor/</a:t>
            </a:r>
          </a:p>
          <a:p>
            <a:pPr algn="ctr"/>
            <a:r>
              <a:rPr lang="en-US" sz="1836" dirty="0">
                <a:solidFill>
                  <a:srgbClr val="FFFFFF"/>
                </a:solidFill>
              </a:rPr>
              <a:t>IT projects</a:t>
            </a:r>
          </a:p>
        </p:txBody>
      </p:sp>
      <p:sp>
        <p:nvSpPr>
          <p:cNvPr id="12" name="Rectangle 11"/>
          <p:cNvSpPr/>
          <p:nvPr/>
        </p:nvSpPr>
        <p:spPr>
          <a:xfrm>
            <a:off x="8840434" y="4044203"/>
            <a:ext cx="1648164" cy="1324297"/>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lIns="186496" tIns="93248" rIns="93248" bIns="93248" rtlCol="0" anchor="ctr"/>
          <a:lstStyle/>
          <a:p>
            <a:pPr algn="ctr"/>
            <a:r>
              <a:rPr lang="en-US" sz="1836" dirty="0">
                <a:solidFill>
                  <a:srgbClr val="FFFFFF"/>
                </a:solidFill>
              </a:rPr>
              <a:t>SharePoint</a:t>
            </a:r>
          </a:p>
          <a:p>
            <a:pPr algn="ctr"/>
            <a:r>
              <a:rPr lang="en-US" sz="1836" dirty="0">
                <a:solidFill>
                  <a:srgbClr val="FFFFFF"/>
                </a:solidFill>
              </a:rPr>
              <a:t>App Catalog</a:t>
            </a:r>
          </a:p>
        </p:txBody>
      </p:sp>
      <p:sp>
        <p:nvSpPr>
          <p:cNvPr id="13" name="Rectangle 12"/>
          <p:cNvSpPr/>
          <p:nvPr/>
        </p:nvSpPr>
        <p:spPr>
          <a:xfrm>
            <a:off x="6994508" y="2290993"/>
            <a:ext cx="1495825" cy="539710"/>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lIns="124309" tIns="62154" rIns="124309" bIns="62154" rtlCol="0" anchor="ctr"/>
          <a:lstStyle/>
          <a:p>
            <a:pPr algn="ctr"/>
            <a:r>
              <a:rPr lang="en-US" sz="1530" dirty="0">
                <a:solidFill>
                  <a:srgbClr val="FFFFFF"/>
                </a:solidFill>
              </a:rPr>
              <a:t>TRIAL/ PURCHASE</a:t>
            </a:r>
          </a:p>
        </p:txBody>
      </p:sp>
      <p:cxnSp>
        <p:nvCxnSpPr>
          <p:cNvPr id="14" name="Straight Arrow Connector 13"/>
          <p:cNvCxnSpPr>
            <a:stCxn id="7" idx="3"/>
            <a:endCxn id="8" idx="1"/>
          </p:cNvCxnSpPr>
          <p:nvPr/>
        </p:nvCxnSpPr>
        <p:spPr>
          <a:xfrm>
            <a:off x="4225085" y="2475565"/>
            <a:ext cx="863780" cy="0"/>
          </a:xfrm>
          <a:prstGeom prst="straightConnector1">
            <a:avLst/>
          </a:prstGeom>
          <a:ln>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5" name="Straight Arrow Connector 14"/>
          <p:cNvCxnSpPr/>
          <p:nvPr/>
        </p:nvCxnSpPr>
        <p:spPr>
          <a:xfrm>
            <a:off x="6597508" y="2885070"/>
            <a:ext cx="2289826" cy="0"/>
          </a:xfrm>
          <a:prstGeom prst="straightConnector1">
            <a:avLst/>
          </a:prstGeom>
          <a:ln>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6" name="Straight Arrow Connector 15"/>
          <p:cNvCxnSpPr/>
          <p:nvPr/>
        </p:nvCxnSpPr>
        <p:spPr>
          <a:xfrm>
            <a:off x="4225085" y="4720423"/>
            <a:ext cx="863780" cy="0"/>
          </a:xfrm>
          <a:prstGeom prst="straightConnector1">
            <a:avLst/>
          </a:prstGeom>
          <a:ln>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7" name="Straight Arrow Connector 16"/>
          <p:cNvCxnSpPr>
            <a:stCxn id="11" idx="3"/>
            <a:endCxn id="12" idx="1"/>
          </p:cNvCxnSpPr>
          <p:nvPr/>
        </p:nvCxnSpPr>
        <p:spPr>
          <a:xfrm flipV="1">
            <a:off x="6683122" y="4706352"/>
            <a:ext cx="2157312" cy="14072"/>
          </a:xfrm>
          <a:prstGeom prst="straightConnector1">
            <a:avLst/>
          </a:prstGeom>
          <a:ln>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8" name="Straight Arrow Connector 17"/>
          <p:cNvCxnSpPr>
            <a:endCxn id="12" idx="1"/>
          </p:cNvCxnSpPr>
          <p:nvPr/>
        </p:nvCxnSpPr>
        <p:spPr>
          <a:xfrm>
            <a:off x="6284306" y="3096210"/>
            <a:ext cx="2556128" cy="1610142"/>
          </a:xfrm>
          <a:prstGeom prst="straightConnector1">
            <a:avLst/>
          </a:prstGeom>
          <a:ln>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9" name="Rectangle 18"/>
          <p:cNvSpPr/>
          <p:nvPr/>
        </p:nvSpPr>
        <p:spPr>
          <a:xfrm>
            <a:off x="7078263" y="3554979"/>
            <a:ext cx="1400901" cy="540051"/>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lIns="124309" tIns="62154" rIns="124309" bIns="62154" rtlCol="0" anchor="ctr"/>
          <a:lstStyle/>
          <a:p>
            <a:pPr algn="ctr"/>
            <a:r>
              <a:rPr lang="en-US" sz="1530" dirty="0">
                <a:solidFill>
                  <a:srgbClr val="FFFFFF"/>
                </a:solidFill>
              </a:rPr>
              <a:t>TRIAL/</a:t>
            </a:r>
            <a:br>
              <a:rPr lang="en-US" sz="1530" dirty="0">
                <a:solidFill>
                  <a:srgbClr val="FFFFFF"/>
                </a:solidFill>
              </a:rPr>
            </a:br>
            <a:r>
              <a:rPr lang="en-US" sz="1530" dirty="0">
                <a:solidFill>
                  <a:srgbClr val="FFFFFF"/>
                </a:solidFill>
              </a:rPr>
              <a:t>PURCHASE</a:t>
            </a:r>
          </a:p>
        </p:txBody>
      </p:sp>
      <p:sp>
        <p:nvSpPr>
          <p:cNvPr id="20" name="Rectangle 19"/>
          <p:cNvSpPr/>
          <p:nvPr/>
        </p:nvSpPr>
        <p:spPr>
          <a:xfrm>
            <a:off x="8931213" y="1416124"/>
            <a:ext cx="2655439" cy="454698"/>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lIns="124309" tIns="62154" rIns="124309" bIns="62154" rtlCol="0" anchor="ctr"/>
          <a:lstStyle/>
          <a:p>
            <a:pPr algn="ctr"/>
            <a:r>
              <a:rPr lang="en-US" sz="1530" dirty="0">
                <a:solidFill>
                  <a:srgbClr val="FFFFFF"/>
                </a:solidFill>
              </a:rPr>
              <a:t>Office and SharePoint</a:t>
            </a:r>
          </a:p>
        </p:txBody>
      </p:sp>
      <p:sp>
        <p:nvSpPr>
          <p:cNvPr id="21" name="Rectangle 20"/>
          <p:cNvSpPr/>
          <p:nvPr/>
        </p:nvSpPr>
        <p:spPr bwMode="auto">
          <a:xfrm>
            <a:off x="808037" y="2885070"/>
            <a:ext cx="1624468" cy="1374369"/>
          </a:xfrm>
          <a:prstGeom prst="rect">
            <a:avLst/>
          </a:prstGeom>
          <a:ln/>
        </p:spPr>
        <p:style>
          <a:lnRef idx="2">
            <a:schemeClr val="dk1">
              <a:shade val="50000"/>
            </a:schemeClr>
          </a:lnRef>
          <a:fillRef idx="1">
            <a:schemeClr val="dk1"/>
          </a:fillRef>
          <a:effectRef idx="0">
            <a:schemeClr val="dk1"/>
          </a:effectRef>
          <a:fontRef idx="minor">
            <a:schemeClr val="lt1"/>
          </a:fontRef>
        </p:style>
        <p:txBody>
          <a:bodyPr lIns="93252" tIns="93252" rIns="93252" bIns="93252" rtlCol="0" anchor="b"/>
          <a:lstStyle/>
          <a:p>
            <a:pPr algn="ctr"/>
            <a:r>
              <a:rPr lang="en-US" sz="1836" dirty="0">
                <a:solidFill>
                  <a:srgbClr val="FFFFFF"/>
                </a:solidFill>
              </a:rPr>
              <a:t>Developer</a:t>
            </a:r>
            <a:endParaRPr lang="en-US" sz="1530" dirty="0">
              <a:solidFill>
                <a:srgbClr val="FFFFFF"/>
              </a:solidFill>
            </a:endParaRPr>
          </a:p>
        </p:txBody>
      </p:sp>
      <p:cxnSp>
        <p:nvCxnSpPr>
          <p:cNvPr id="24" name="Straight Arrow Connector 23"/>
          <p:cNvCxnSpPr/>
          <p:nvPr/>
        </p:nvCxnSpPr>
        <p:spPr>
          <a:xfrm>
            <a:off x="9681653" y="3242252"/>
            <a:ext cx="0" cy="818334"/>
          </a:xfrm>
          <a:prstGeom prst="straightConnector1">
            <a:avLst/>
          </a:prstGeom>
          <a:ln>
            <a:headEnd type="triangle" w="med" len="med"/>
            <a:tailEnd type="none" w="med" len="med"/>
          </a:ln>
        </p:spPr>
        <p:style>
          <a:lnRef idx="1">
            <a:schemeClr val="dk1"/>
          </a:lnRef>
          <a:fillRef idx="0">
            <a:schemeClr val="dk1"/>
          </a:fillRef>
          <a:effectRef idx="0">
            <a:schemeClr val="dk1"/>
          </a:effectRef>
          <a:fontRef idx="minor">
            <a:schemeClr val="tx1"/>
          </a:fontRef>
        </p:style>
      </p:cxnSp>
      <p:grpSp>
        <p:nvGrpSpPr>
          <p:cNvPr id="34" name="Group 33"/>
          <p:cNvGrpSpPr/>
          <p:nvPr/>
        </p:nvGrpSpPr>
        <p:grpSpPr>
          <a:xfrm>
            <a:off x="10464074" y="1917955"/>
            <a:ext cx="1122579" cy="1313199"/>
            <a:chOff x="9896258" y="1917955"/>
            <a:chExt cx="1122579" cy="1313199"/>
          </a:xfrm>
        </p:grpSpPr>
        <p:sp>
          <p:nvSpPr>
            <p:cNvPr id="23" name="Rectangle 22"/>
            <p:cNvSpPr/>
            <p:nvPr/>
          </p:nvSpPr>
          <p:spPr bwMode="auto">
            <a:xfrm>
              <a:off x="9896258" y="1917955"/>
              <a:ext cx="1122579" cy="1313199"/>
            </a:xfrm>
            <a:prstGeom prst="rect">
              <a:avLst/>
            </a:prstGeom>
            <a:ln/>
          </p:spPr>
          <p:style>
            <a:lnRef idx="2">
              <a:schemeClr val="dk1">
                <a:shade val="50000"/>
              </a:schemeClr>
            </a:lnRef>
            <a:fillRef idx="1">
              <a:schemeClr val="dk1"/>
            </a:fillRef>
            <a:effectRef idx="0">
              <a:schemeClr val="dk1"/>
            </a:effectRef>
            <a:fontRef idx="minor">
              <a:schemeClr val="lt1"/>
            </a:fontRef>
          </p:style>
          <p:txBody>
            <a:bodyPr lIns="93252" tIns="93252" rIns="93252" bIns="93252" rtlCol="0" anchor="b"/>
            <a:lstStyle/>
            <a:p>
              <a:pPr algn="ctr"/>
              <a:r>
                <a:rPr lang="en-US" sz="1530" dirty="0">
                  <a:solidFill>
                    <a:srgbClr val="FFFFFF"/>
                  </a:solidFill>
                </a:rPr>
                <a:t>End users</a:t>
              </a:r>
            </a:p>
          </p:txBody>
        </p:sp>
        <p:pic>
          <p:nvPicPr>
            <p:cNvPr id="25" name="Picture 24" descr="\\MAGNUM\Projects\Microsoft\Cloud Power FY12\Design\ICONS_PNG\Professionals.png"/>
            <p:cNvPicPr>
              <a:picLocks noChangeAspect="1" noChangeArrowheads="1"/>
            </p:cNvPicPr>
            <p:nvPr/>
          </p:nvPicPr>
          <p:blipFill>
            <a:blip r:embed="rId3" cstate="print">
              <a:lum bright="100000"/>
            </a:blip>
            <a:srcRect/>
            <a:stretch>
              <a:fillRect/>
            </a:stretch>
          </p:blipFill>
          <p:spPr bwMode="auto">
            <a:xfrm>
              <a:off x="10146221" y="2028513"/>
              <a:ext cx="622651" cy="829987"/>
            </a:xfrm>
            <a:prstGeom prst="rect">
              <a:avLst/>
            </a:prstGeom>
          </p:spPr>
          <p:style>
            <a:lnRef idx="2">
              <a:schemeClr val="dk1">
                <a:shade val="50000"/>
              </a:schemeClr>
            </a:lnRef>
            <a:fillRef idx="1">
              <a:schemeClr val="dk1"/>
            </a:fillRef>
            <a:effectRef idx="0">
              <a:schemeClr val="dk1"/>
            </a:effectRef>
            <a:fontRef idx="minor">
              <a:schemeClr val="lt1"/>
            </a:fontRef>
          </p:style>
        </p:pic>
      </p:grpSp>
      <p:grpSp>
        <p:nvGrpSpPr>
          <p:cNvPr id="33" name="Group 32"/>
          <p:cNvGrpSpPr/>
          <p:nvPr/>
        </p:nvGrpSpPr>
        <p:grpSpPr>
          <a:xfrm>
            <a:off x="6786053" y="4865913"/>
            <a:ext cx="1027813" cy="1369438"/>
            <a:chOff x="6680408" y="4922760"/>
            <a:chExt cx="1027813" cy="1369438"/>
          </a:xfrm>
        </p:grpSpPr>
        <p:sp>
          <p:nvSpPr>
            <p:cNvPr id="22" name="Rectangle 21"/>
            <p:cNvSpPr/>
            <p:nvPr/>
          </p:nvSpPr>
          <p:spPr bwMode="auto">
            <a:xfrm>
              <a:off x="6680408" y="4922760"/>
              <a:ext cx="1027813" cy="1369438"/>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lIns="93252" tIns="93252" rIns="93252" bIns="93252" rtlCol="0" anchor="b"/>
            <a:lstStyle/>
            <a:p>
              <a:pPr algn="ctr"/>
              <a:r>
                <a:rPr lang="en-US" sz="1530" dirty="0">
                  <a:solidFill>
                    <a:srgbClr val="FFFFFF"/>
                  </a:solidFill>
                </a:rPr>
                <a:t>IT admin</a:t>
              </a:r>
            </a:p>
          </p:txBody>
        </p:sp>
        <p:pic>
          <p:nvPicPr>
            <p:cNvPr id="26" name="Picture 25" descr="\\MAGNUM\Projects\Microsoft\Cloud Power FY12\Design\ICONS_PNG\Devices.png"/>
            <p:cNvPicPr>
              <a:picLocks noChangeAspect="1" noChangeArrowheads="1"/>
            </p:cNvPicPr>
            <p:nvPr/>
          </p:nvPicPr>
          <p:blipFill>
            <a:blip r:embed="rId4" cstate="print">
              <a:lum bright="100000" contrast="100000"/>
            </a:blip>
            <a:stretch>
              <a:fillRect/>
            </a:stretch>
          </p:blipFill>
          <p:spPr bwMode="auto">
            <a:xfrm>
              <a:off x="6863660" y="5010741"/>
              <a:ext cx="661308" cy="881515"/>
            </a:xfrm>
            <a:prstGeom prst="rect">
              <a:avLst/>
            </a:prstGeom>
            <a:ln/>
          </p:spPr>
          <p:style>
            <a:lnRef idx="2">
              <a:schemeClr val="accent4">
                <a:shade val="50000"/>
              </a:schemeClr>
            </a:lnRef>
            <a:fillRef idx="1">
              <a:schemeClr val="accent4"/>
            </a:fillRef>
            <a:effectRef idx="0">
              <a:schemeClr val="accent4"/>
            </a:effectRef>
            <a:fontRef idx="minor">
              <a:schemeClr val="lt1"/>
            </a:fontRef>
          </p:style>
        </p:pic>
      </p:grpSp>
      <p:pic>
        <p:nvPicPr>
          <p:cNvPr id="27" name="Picture 26" descr="\\MAGNUM\Projects\Microsoft\Cloud Power FY12\Design\Icons\PNGs\Optimized.png"/>
          <p:cNvPicPr>
            <a:picLocks noChangeAspect="1" noChangeArrowheads="1"/>
          </p:cNvPicPr>
          <p:nvPr/>
        </p:nvPicPr>
        <p:blipFill>
          <a:blip r:embed="rId5" cstate="print">
            <a:lum bright="100000"/>
          </a:blip>
          <a:srcRect/>
          <a:stretch>
            <a:fillRect/>
          </a:stretch>
        </p:blipFill>
        <p:spPr bwMode="auto">
          <a:xfrm>
            <a:off x="1243829" y="3059239"/>
            <a:ext cx="752884" cy="714378"/>
          </a:xfrm>
          <a:prstGeom prst="rect">
            <a:avLst/>
          </a:prstGeom>
        </p:spPr>
        <p:style>
          <a:lnRef idx="2">
            <a:schemeClr val="dk1">
              <a:shade val="50000"/>
            </a:schemeClr>
          </a:lnRef>
          <a:fillRef idx="1">
            <a:schemeClr val="dk1"/>
          </a:fillRef>
          <a:effectRef idx="0">
            <a:schemeClr val="dk1"/>
          </a:effectRef>
          <a:fontRef idx="minor">
            <a:schemeClr val="lt1"/>
          </a:fontRef>
        </p:style>
      </p:pic>
    </p:spTree>
    <p:extLst>
      <p:ext uri="{BB962C8B-B14F-4D97-AF65-F5344CB8AC3E}">
        <p14:creationId xmlns:p14="http://schemas.microsoft.com/office/powerpoint/2010/main" val="10935391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par>
                                <p:cTn id="51" presetID="1" presetClass="entr" presetSubtype="0" fill="hold" nodeType="with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9" grpId="0" animBg="1"/>
      <p:bldP spid="2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Rectangle 94"/>
          <p:cNvSpPr/>
          <p:nvPr/>
        </p:nvSpPr>
        <p:spPr bwMode="auto">
          <a:xfrm>
            <a:off x="4999037" y="1741238"/>
            <a:ext cx="1932126" cy="1032256"/>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ctr"/>
          <a:lstStyle/>
          <a:p>
            <a:pPr algn="ctr" defTabSz="931670"/>
            <a:r>
              <a:rPr lang="en-US" sz="1326" dirty="0">
                <a:solidFill>
                  <a:srgbClr val="FFFFFF">
                    <a:alpha val="99000"/>
                  </a:srgbClr>
                </a:solidFill>
              </a:rPr>
              <a:t>SharePoint </a:t>
            </a:r>
          </a:p>
        </p:txBody>
      </p:sp>
      <p:sp>
        <p:nvSpPr>
          <p:cNvPr id="113" name="Up Arrow 112"/>
          <p:cNvSpPr/>
          <p:nvPr/>
        </p:nvSpPr>
        <p:spPr bwMode="auto">
          <a:xfrm rot="10800000">
            <a:off x="5794304" y="2792541"/>
            <a:ext cx="313860" cy="1170542"/>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94"/>
          <p:cNvSpPr/>
          <p:nvPr/>
        </p:nvSpPr>
        <p:spPr bwMode="auto">
          <a:xfrm>
            <a:off x="1919688" y="1741238"/>
            <a:ext cx="1954839" cy="1015850"/>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t"/>
          <a:lstStyle/>
          <a:p>
            <a:pPr algn="ctr" defTabSz="931670"/>
            <a:endParaRPr lang="en-US" sz="1326" dirty="0">
              <a:solidFill>
                <a:srgbClr val="FFFFFF">
                  <a:alpha val="99000"/>
                </a:srgbClr>
              </a:solidFill>
            </a:endParaRPr>
          </a:p>
          <a:p>
            <a:pPr algn="ctr" defTabSz="931670"/>
            <a:r>
              <a:rPr lang="en-US" sz="1326" dirty="0">
                <a:solidFill>
                  <a:srgbClr val="FFFFFF">
                    <a:alpha val="99000"/>
                  </a:srgbClr>
                </a:solidFill>
              </a:rPr>
              <a:t>Office Store </a:t>
            </a:r>
          </a:p>
          <a:p>
            <a:pPr algn="ctr" defTabSz="931670"/>
            <a:endParaRPr lang="en-US" sz="1326" dirty="0">
              <a:solidFill>
                <a:srgbClr val="FFFFFF">
                  <a:alpha val="99000"/>
                </a:srgbClr>
              </a:solidFill>
            </a:endParaRPr>
          </a:p>
          <a:p>
            <a:pPr algn="ctr" defTabSz="931670"/>
            <a:r>
              <a:rPr lang="en-US" sz="1326" dirty="0">
                <a:solidFill>
                  <a:srgbClr val="FFFFFF">
                    <a:alpha val="99000"/>
                  </a:srgbClr>
                </a:solidFill>
              </a:rPr>
              <a:t>SharePoint App Catalog</a:t>
            </a:r>
          </a:p>
        </p:txBody>
      </p:sp>
      <p:sp>
        <p:nvSpPr>
          <p:cNvPr id="59" name="Up Arrow 58"/>
          <p:cNvSpPr/>
          <p:nvPr/>
        </p:nvSpPr>
        <p:spPr bwMode="auto">
          <a:xfrm rot="5400000">
            <a:off x="4312054" y="1735674"/>
            <a:ext cx="266058" cy="1093950"/>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67" name="TextBox 66"/>
          <p:cNvSpPr txBox="1"/>
          <p:nvPr/>
        </p:nvSpPr>
        <p:spPr>
          <a:xfrm>
            <a:off x="5535290" y="6016910"/>
            <a:ext cx="2506221" cy="3842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spAutoFit/>
          </a:bodyPr>
          <a:lstStyle/>
          <a:p>
            <a:pPr algn="ctr"/>
            <a:r>
              <a:rPr lang="en-US" sz="2448" spc="-71" dirty="0" smtClean="0">
                <a:gradFill>
                  <a:gsLst>
                    <a:gs pos="2917">
                      <a:srgbClr val="000000"/>
                    </a:gs>
                    <a:gs pos="30000">
                      <a:srgbClr val="000000"/>
                    </a:gs>
                  </a:gsLst>
                  <a:lin ang="5400000" scaled="0"/>
                </a:gradFill>
              </a:rPr>
              <a:t>Web Browser</a:t>
            </a:r>
            <a:endParaRPr lang="en-US" sz="2448" spc="-71" dirty="0">
              <a:gradFill>
                <a:gsLst>
                  <a:gs pos="2917">
                    <a:srgbClr val="000000"/>
                  </a:gs>
                  <a:gs pos="30000">
                    <a:srgbClr val="000000"/>
                  </a:gs>
                </a:gsLst>
                <a:lin ang="5400000" scaled="0"/>
              </a:gradFill>
            </a:endParaRPr>
          </a:p>
        </p:txBody>
      </p:sp>
      <p:sp>
        <p:nvSpPr>
          <p:cNvPr id="2" name="Title 1"/>
          <p:cNvSpPr>
            <a:spLocks noGrp="1"/>
          </p:cNvSpPr>
          <p:nvPr>
            <p:ph type="title"/>
          </p:nvPr>
        </p:nvSpPr>
        <p:spPr/>
        <p:txBody>
          <a:bodyPr/>
          <a:lstStyle/>
          <a:p>
            <a:r>
              <a:rPr lang="en-US" dirty="0" smtClean="0"/>
              <a:t>Recap: Anatomy of an app for SharePoint</a:t>
            </a:r>
            <a:endParaRPr lang="en-US" dirty="0"/>
          </a:p>
        </p:txBody>
      </p:sp>
      <p:pic>
        <p:nvPicPr>
          <p:cNvPr id="7" name="Picture 6"/>
          <p:cNvPicPr>
            <a:picLocks noChangeAspect="1"/>
          </p:cNvPicPr>
          <p:nvPr/>
        </p:nvPicPr>
        <p:blipFill>
          <a:blip r:embed="rId3"/>
          <a:stretch>
            <a:fillRect/>
          </a:stretch>
        </p:blipFill>
        <p:spPr>
          <a:xfrm>
            <a:off x="5691299" y="3992725"/>
            <a:ext cx="2194205" cy="1911873"/>
          </a:xfrm>
          <a:prstGeom prst="rect">
            <a:avLst/>
          </a:prstGeom>
        </p:spPr>
      </p:pic>
      <p:sp>
        <p:nvSpPr>
          <p:cNvPr id="70" name="TextBox 69"/>
          <p:cNvSpPr txBox="1"/>
          <p:nvPr/>
        </p:nvSpPr>
        <p:spPr>
          <a:xfrm>
            <a:off x="4954578" y="3023740"/>
            <a:ext cx="1993310" cy="374846"/>
          </a:xfrm>
          <a:prstGeom prst="rect">
            <a:avLst/>
          </a:prstGeom>
          <a:noFill/>
        </p:spPr>
        <p:txBody>
          <a:bodyPr wrap="square" rtlCol="0">
            <a:spAutoFit/>
          </a:bodyPr>
          <a:lstStyle/>
          <a:p>
            <a:pPr algn="ctr"/>
            <a:r>
              <a:rPr lang="en-US" sz="1836" dirty="0" smtClean="0">
                <a:solidFill>
                  <a:srgbClr val="00188F"/>
                </a:solidFill>
              </a:rPr>
              <a:t>App Content</a:t>
            </a:r>
            <a:endParaRPr lang="en-US" sz="1836" dirty="0">
              <a:solidFill>
                <a:srgbClr val="00188F"/>
              </a:solidFill>
            </a:endParaRPr>
          </a:p>
        </p:txBody>
      </p:sp>
      <p:sp>
        <p:nvSpPr>
          <p:cNvPr id="60" name="TextBox 59"/>
          <p:cNvSpPr txBox="1"/>
          <p:nvPr/>
        </p:nvSpPr>
        <p:spPr>
          <a:xfrm>
            <a:off x="3932364" y="1812712"/>
            <a:ext cx="1381434" cy="939873"/>
          </a:xfrm>
          <a:prstGeom prst="rect">
            <a:avLst/>
          </a:prstGeom>
          <a:noFill/>
        </p:spPr>
        <p:txBody>
          <a:bodyPr wrap="square" rtlCol="0">
            <a:spAutoFit/>
          </a:bodyPr>
          <a:lstStyle/>
          <a:p>
            <a:r>
              <a:rPr lang="en-US" sz="1836" dirty="0" smtClean="0">
                <a:solidFill>
                  <a:srgbClr val="00188F"/>
                </a:solidFill>
              </a:rPr>
              <a:t>Manifest </a:t>
            </a:r>
          </a:p>
          <a:p>
            <a:endParaRPr lang="en-US" sz="1836" dirty="0">
              <a:solidFill>
                <a:srgbClr val="00188F"/>
              </a:solidFill>
            </a:endParaRPr>
          </a:p>
          <a:p>
            <a:r>
              <a:rPr lang="en-US" sz="1836" dirty="0" smtClean="0">
                <a:solidFill>
                  <a:srgbClr val="00188F"/>
                </a:solidFill>
              </a:rPr>
              <a:t>Code</a:t>
            </a:r>
            <a:endParaRPr lang="en-US" sz="1836" dirty="0">
              <a:solidFill>
                <a:srgbClr val="00188F"/>
              </a:solidFill>
            </a:endParaRPr>
          </a:p>
        </p:txBody>
      </p:sp>
      <p:sp>
        <p:nvSpPr>
          <p:cNvPr id="3" name="Explosion 1 2"/>
          <p:cNvSpPr/>
          <p:nvPr/>
        </p:nvSpPr>
        <p:spPr bwMode="auto">
          <a:xfrm>
            <a:off x="1166430" y="3398586"/>
            <a:ext cx="3124200" cy="2547938"/>
          </a:xfrm>
          <a:prstGeom prst="irregularSeal1">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SharePoint Hosted</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980057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Hosted Package</a:t>
            </a:r>
            <a:endParaRPr lang="en-US" dirty="0"/>
          </a:p>
        </p:txBody>
      </p:sp>
      <p:pic>
        <p:nvPicPr>
          <p:cNvPr id="4" name="Picture 3"/>
          <p:cNvPicPr>
            <a:picLocks noChangeAspect="1"/>
          </p:cNvPicPr>
          <p:nvPr/>
        </p:nvPicPr>
        <p:blipFill>
          <a:blip r:embed="rId3"/>
          <a:stretch>
            <a:fillRect/>
          </a:stretch>
        </p:blipFill>
        <p:spPr>
          <a:xfrm>
            <a:off x="1900680" y="1820862"/>
            <a:ext cx="8637481" cy="41148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29641827"/>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Rectangle 94"/>
          <p:cNvSpPr/>
          <p:nvPr/>
        </p:nvSpPr>
        <p:spPr bwMode="auto">
          <a:xfrm>
            <a:off x="4999037" y="1741238"/>
            <a:ext cx="1932126" cy="1032256"/>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ctr"/>
          <a:lstStyle/>
          <a:p>
            <a:pPr algn="ctr" defTabSz="931670"/>
            <a:r>
              <a:rPr lang="en-US" sz="1326" dirty="0">
                <a:solidFill>
                  <a:srgbClr val="FFFFFF">
                    <a:alpha val="99000"/>
                  </a:srgbClr>
                </a:solidFill>
              </a:rPr>
              <a:t>SharePoint </a:t>
            </a:r>
          </a:p>
        </p:txBody>
      </p:sp>
      <p:sp>
        <p:nvSpPr>
          <p:cNvPr id="113" name="Up Arrow 112"/>
          <p:cNvSpPr/>
          <p:nvPr/>
        </p:nvSpPr>
        <p:spPr bwMode="auto">
          <a:xfrm rot="10800000">
            <a:off x="5794304" y="2792541"/>
            <a:ext cx="313860" cy="1170542"/>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94"/>
          <p:cNvSpPr/>
          <p:nvPr/>
        </p:nvSpPr>
        <p:spPr bwMode="auto">
          <a:xfrm>
            <a:off x="1919688" y="1741238"/>
            <a:ext cx="1954839" cy="1015850"/>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t"/>
          <a:lstStyle/>
          <a:p>
            <a:pPr algn="ctr" defTabSz="931670"/>
            <a:endParaRPr lang="en-US" sz="1326" dirty="0">
              <a:solidFill>
                <a:srgbClr val="FFFFFF">
                  <a:alpha val="99000"/>
                </a:srgbClr>
              </a:solidFill>
            </a:endParaRPr>
          </a:p>
          <a:p>
            <a:pPr algn="ctr" defTabSz="931670"/>
            <a:r>
              <a:rPr lang="en-US" sz="1326" dirty="0">
                <a:solidFill>
                  <a:srgbClr val="FFFFFF">
                    <a:alpha val="99000"/>
                  </a:srgbClr>
                </a:solidFill>
              </a:rPr>
              <a:t>Office Store </a:t>
            </a:r>
          </a:p>
          <a:p>
            <a:pPr algn="ctr" defTabSz="931670"/>
            <a:endParaRPr lang="en-US" sz="1326" dirty="0">
              <a:solidFill>
                <a:srgbClr val="FFFFFF">
                  <a:alpha val="99000"/>
                </a:srgbClr>
              </a:solidFill>
            </a:endParaRPr>
          </a:p>
          <a:p>
            <a:pPr algn="ctr" defTabSz="931670"/>
            <a:r>
              <a:rPr lang="en-US" sz="1326" dirty="0">
                <a:solidFill>
                  <a:srgbClr val="FFFFFF">
                    <a:alpha val="99000"/>
                  </a:srgbClr>
                </a:solidFill>
              </a:rPr>
              <a:t>SharePoint App Catalog</a:t>
            </a:r>
          </a:p>
        </p:txBody>
      </p:sp>
      <p:sp>
        <p:nvSpPr>
          <p:cNvPr id="59" name="Up Arrow 58"/>
          <p:cNvSpPr/>
          <p:nvPr/>
        </p:nvSpPr>
        <p:spPr bwMode="auto">
          <a:xfrm rot="5400000">
            <a:off x="4312054" y="1735674"/>
            <a:ext cx="266058" cy="1093950"/>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67" name="TextBox 66"/>
          <p:cNvSpPr txBox="1"/>
          <p:nvPr/>
        </p:nvSpPr>
        <p:spPr>
          <a:xfrm>
            <a:off x="5535290" y="6016910"/>
            <a:ext cx="2506221" cy="3842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spAutoFit/>
          </a:bodyPr>
          <a:lstStyle/>
          <a:p>
            <a:pPr algn="ctr"/>
            <a:r>
              <a:rPr lang="en-US" sz="2448" spc="-71" dirty="0" smtClean="0">
                <a:gradFill>
                  <a:gsLst>
                    <a:gs pos="2917">
                      <a:srgbClr val="000000"/>
                    </a:gs>
                    <a:gs pos="30000">
                      <a:srgbClr val="000000"/>
                    </a:gs>
                  </a:gsLst>
                  <a:lin ang="5400000" scaled="0"/>
                </a:gradFill>
              </a:rPr>
              <a:t>Web Browser</a:t>
            </a:r>
            <a:endParaRPr lang="en-US" sz="2448" spc="-71" dirty="0">
              <a:gradFill>
                <a:gsLst>
                  <a:gs pos="2917">
                    <a:srgbClr val="000000"/>
                  </a:gs>
                  <a:gs pos="30000">
                    <a:srgbClr val="000000"/>
                  </a:gs>
                </a:gsLst>
                <a:lin ang="5400000" scaled="0"/>
              </a:gradFill>
            </a:endParaRPr>
          </a:p>
        </p:txBody>
      </p:sp>
      <p:sp>
        <p:nvSpPr>
          <p:cNvPr id="2" name="Title 1"/>
          <p:cNvSpPr>
            <a:spLocks noGrp="1"/>
          </p:cNvSpPr>
          <p:nvPr>
            <p:ph type="title"/>
          </p:nvPr>
        </p:nvSpPr>
        <p:spPr/>
        <p:txBody>
          <a:bodyPr/>
          <a:lstStyle/>
          <a:p>
            <a:r>
              <a:rPr lang="en-US" dirty="0" smtClean="0"/>
              <a:t>Recap: Anatomy of an app for SharePoint</a:t>
            </a:r>
            <a:endParaRPr lang="en-US" dirty="0"/>
          </a:p>
        </p:txBody>
      </p:sp>
      <p:pic>
        <p:nvPicPr>
          <p:cNvPr id="7" name="Picture 6"/>
          <p:cNvPicPr>
            <a:picLocks noChangeAspect="1"/>
          </p:cNvPicPr>
          <p:nvPr/>
        </p:nvPicPr>
        <p:blipFill>
          <a:blip r:embed="rId3"/>
          <a:stretch>
            <a:fillRect/>
          </a:stretch>
        </p:blipFill>
        <p:spPr>
          <a:xfrm>
            <a:off x="5691299" y="3992725"/>
            <a:ext cx="2194205" cy="1911873"/>
          </a:xfrm>
          <a:prstGeom prst="rect">
            <a:avLst/>
          </a:prstGeom>
        </p:spPr>
      </p:pic>
      <p:sp>
        <p:nvSpPr>
          <p:cNvPr id="60" name="Rectangle 94"/>
          <p:cNvSpPr/>
          <p:nvPr/>
        </p:nvSpPr>
        <p:spPr bwMode="auto">
          <a:xfrm>
            <a:off x="7885505" y="1741238"/>
            <a:ext cx="1945033" cy="1029869"/>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t"/>
          <a:lstStyle/>
          <a:p>
            <a:pPr defTabSz="931670"/>
            <a:r>
              <a:rPr lang="en-US" sz="1326" dirty="0">
                <a:solidFill>
                  <a:srgbClr val="FFFFFF">
                    <a:alpha val="99000"/>
                  </a:srgbClr>
                </a:solidFill>
              </a:rPr>
              <a:t>Web Server: Azure, IIS, LAMP, etc…</a:t>
            </a:r>
          </a:p>
        </p:txBody>
      </p:sp>
      <p:sp>
        <p:nvSpPr>
          <p:cNvPr id="61" name="Up Arrow 60"/>
          <p:cNvSpPr/>
          <p:nvPr/>
        </p:nvSpPr>
        <p:spPr bwMode="auto">
          <a:xfrm rot="13037369">
            <a:off x="7949300" y="2727978"/>
            <a:ext cx="330034" cy="1376545"/>
          </a:xfrm>
          <a:prstGeom prst="up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2" name="TextBox 61"/>
          <p:cNvSpPr txBox="1"/>
          <p:nvPr/>
        </p:nvSpPr>
        <p:spPr>
          <a:xfrm>
            <a:off x="7360119" y="3022249"/>
            <a:ext cx="1885695" cy="374846"/>
          </a:xfrm>
          <a:prstGeom prst="rect">
            <a:avLst/>
          </a:prstGeom>
          <a:noFill/>
        </p:spPr>
        <p:txBody>
          <a:bodyPr wrap="square" rtlCol="0">
            <a:spAutoFit/>
          </a:bodyPr>
          <a:lstStyle/>
          <a:p>
            <a:pPr algn="ctr"/>
            <a:r>
              <a:rPr lang="en-US" sz="1836" dirty="0" smtClean="0">
                <a:solidFill>
                  <a:srgbClr val="00188F"/>
                </a:solidFill>
              </a:rPr>
              <a:t>App Web Pages</a:t>
            </a:r>
            <a:endParaRPr lang="en-US" sz="1836" dirty="0">
              <a:solidFill>
                <a:srgbClr val="00188F"/>
              </a:solidFill>
            </a:endParaRPr>
          </a:p>
        </p:txBody>
      </p:sp>
      <p:sp>
        <p:nvSpPr>
          <p:cNvPr id="63" name="Left-Right Arrow 62"/>
          <p:cNvSpPr/>
          <p:nvPr/>
        </p:nvSpPr>
        <p:spPr bwMode="auto">
          <a:xfrm>
            <a:off x="6934937" y="2107881"/>
            <a:ext cx="950567" cy="308909"/>
          </a:xfrm>
          <a:prstGeom prst="leftRight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0" name="TextBox 69"/>
          <p:cNvSpPr txBox="1"/>
          <p:nvPr/>
        </p:nvSpPr>
        <p:spPr>
          <a:xfrm>
            <a:off x="4954578" y="3023740"/>
            <a:ext cx="1993310" cy="374846"/>
          </a:xfrm>
          <a:prstGeom prst="rect">
            <a:avLst/>
          </a:prstGeom>
          <a:noFill/>
        </p:spPr>
        <p:txBody>
          <a:bodyPr wrap="square" rtlCol="0">
            <a:spAutoFit/>
          </a:bodyPr>
          <a:lstStyle/>
          <a:p>
            <a:pPr algn="ctr"/>
            <a:r>
              <a:rPr lang="en-US" sz="1836" dirty="0" smtClean="0">
                <a:solidFill>
                  <a:srgbClr val="00188F"/>
                </a:solidFill>
              </a:rPr>
              <a:t>SharePoint Pages</a:t>
            </a:r>
            <a:endParaRPr lang="en-US" sz="1836" dirty="0">
              <a:solidFill>
                <a:srgbClr val="00188F"/>
              </a:solidFill>
            </a:endParaRPr>
          </a:p>
        </p:txBody>
      </p:sp>
      <p:sp>
        <p:nvSpPr>
          <p:cNvPr id="64" name="TextBox 63"/>
          <p:cNvSpPr txBox="1"/>
          <p:nvPr/>
        </p:nvSpPr>
        <p:spPr>
          <a:xfrm>
            <a:off x="3932364" y="1812712"/>
            <a:ext cx="1381434" cy="939873"/>
          </a:xfrm>
          <a:prstGeom prst="rect">
            <a:avLst/>
          </a:prstGeom>
          <a:noFill/>
        </p:spPr>
        <p:txBody>
          <a:bodyPr wrap="square" rtlCol="0">
            <a:spAutoFit/>
          </a:bodyPr>
          <a:lstStyle/>
          <a:p>
            <a:r>
              <a:rPr lang="en-US" sz="1836" dirty="0" smtClean="0">
                <a:solidFill>
                  <a:srgbClr val="00188F"/>
                </a:solidFill>
              </a:rPr>
              <a:t>Manifest </a:t>
            </a:r>
          </a:p>
          <a:p>
            <a:endParaRPr lang="en-US" sz="1836" dirty="0">
              <a:solidFill>
                <a:srgbClr val="00188F"/>
              </a:solidFill>
            </a:endParaRPr>
          </a:p>
          <a:p>
            <a:r>
              <a:rPr lang="en-US" sz="1836" dirty="0" smtClean="0">
                <a:solidFill>
                  <a:srgbClr val="00188F"/>
                </a:solidFill>
              </a:rPr>
              <a:t>Artifacts</a:t>
            </a:r>
            <a:endParaRPr lang="en-US" sz="1836" dirty="0">
              <a:solidFill>
                <a:srgbClr val="00188F"/>
              </a:solidFill>
            </a:endParaRPr>
          </a:p>
        </p:txBody>
      </p:sp>
      <p:sp>
        <p:nvSpPr>
          <p:cNvPr id="65" name="Explosion 1 64"/>
          <p:cNvSpPr/>
          <p:nvPr/>
        </p:nvSpPr>
        <p:spPr bwMode="auto">
          <a:xfrm>
            <a:off x="1166430" y="3398586"/>
            <a:ext cx="3124200" cy="2547938"/>
          </a:xfrm>
          <a:prstGeom prst="irregularSeal1">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Provider Hosted</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738868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New Cloud App Model</a:t>
            </a:r>
            <a:endParaRPr lang="en-US" dirty="0"/>
          </a:p>
        </p:txBody>
      </p:sp>
    </p:spTree>
    <p:extLst>
      <p:ext uri="{BB962C8B-B14F-4D97-AF65-F5344CB8AC3E}">
        <p14:creationId xmlns:p14="http://schemas.microsoft.com/office/powerpoint/2010/main" val="1737123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Provider-Hosted Package</a:t>
            </a:r>
            <a:endParaRPr lang="en-US" dirty="0"/>
          </a:p>
        </p:txBody>
      </p:sp>
      <p:pic>
        <p:nvPicPr>
          <p:cNvPr id="3" name="Picture 2"/>
          <p:cNvPicPr>
            <a:picLocks noChangeAspect="1"/>
          </p:cNvPicPr>
          <p:nvPr/>
        </p:nvPicPr>
        <p:blipFill>
          <a:blip r:embed="rId3"/>
          <a:stretch>
            <a:fillRect/>
          </a:stretch>
        </p:blipFill>
        <p:spPr>
          <a:xfrm>
            <a:off x="1574987" y="1744662"/>
            <a:ext cx="9288868" cy="44196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76974504"/>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94"/>
          <p:cNvSpPr/>
          <p:nvPr/>
        </p:nvSpPr>
        <p:spPr bwMode="auto">
          <a:xfrm>
            <a:off x="7885504" y="1748042"/>
            <a:ext cx="1945033" cy="1029869"/>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vert="horz" lIns="93211" tIns="46607" rIns="93211" bIns="46607" rtlCol="0" anchor="ctr"/>
          <a:lstStyle/>
          <a:p>
            <a:pPr algn="ctr" defTabSz="931670"/>
            <a:r>
              <a:rPr lang="en-US" sz="1326" dirty="0" smtClean="0">
                <a:solidFill>
                  <a:srgbClr val="FFFFFF">
                    <a:alpha val="99000"/>
                  </a:srgbClr>
                </a:solidFill>
              </a:rPr>
              <a:t>Azure Web Site managed by SharePoint</a:t>
            </a:r>
            <a:endParaRPr lang="en-US" sz="1326" dirty="0">
              <a:solidFill>
                <a:srgbClr val="FFFFFF">
                  <a:alpha val="99000"/>
                </a:srgbClr>
              </a:solidFill>
            </a:endParaRPr>
          </a:p>
        </p:txBody>
      </p:sp>
      <p:sp>
        <p:nvSpPr>
          <p:cNvPr id="111" name="Rectangle 94"/>
          <p:cNvSpPr/>
          <p:nvPr/>
        </p:nvSpPr>
        <p:spPr bwMode="auto">
          <a:xfrm>
            <a:off x="4999037" y="1741238"/>
            <a:ext cx="1932126" cy="1032256"/>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ctr"/>
          <a:lstStyle/>
          <a:p>
            <a:pPr algn="ctr" defTabSz="931670"/>
            <a:r>
              <a:rPr lang="en-US" sz="1326" dirty="0">
                <a:solidFill>
                  <a:srgbClr val="FFFFFF">
                    <a:alpha val="99000"/>
                  </a:srgbClr>
                </a:solidFill>
              </a:rPr>
              <a:t>SharePoint </a:t>
            </a:r>
          </a:p>
        </p:txBody>
      </p:sp>
      <p:sp>
        <p:nvSpPr>
          <p:cNvPr id="113" name="Up Arrow 112"/>
          <p:cNvSpPr/>
          <p:nvPr/>
        </p:nvSpPr>
        <p:spPr bwMode="auto">
          <a:xfrm rot="10800000">
            <a:off x="5794304" y="2792541"/>
            <a:ext cx="313860" cy="1170542"/>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94"/>
          <p:cNvSpPr/>
          <p:nvPr/>
        </p:nvSpPr>
        <p:spPr bwMode="auto">
          <a:xfrm>
            <a:off x="1919688" y="1741238"/>
            <a:ext cx="1954839" cy="1015850"/>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vert="horz" lIns="93211" tIns="46607" rIns="93211" bIns="46607" rtlCol="0" anchor="t"/>
          <a:lstStyle/>
          <a:p>
            <a:pPr algn="ctr" defTabSz="931670"/>
            <a:endParaRPr lang="en-US" sz="1326" dirty="0">
              <a:solidFill>
                <a:srgbClr val="FFFFFF">
                  <a:alpha val="99000"/>
                </a:srgbClr>
              </a:solidFill>
            </a:endParaRPr>
          </a:p>
          <a:p>
            <a:pPr algn="ctr" defTabSz="931670"/>
            <a:r>
              <a:rPr lang="en-US" sz="1326" dirty="0">
                <a:solidFill>
                  <a:srgbClr val="FFFFFF">
                    <a:alpha val="99000"/>
                  </a:srgbClr>
                </a:solidFill>
              </a:rPr>
              <a:t>Office Store </a:t>
            </a:r>
          </a:p>
          <a:p>
            <a:pPr algn="ctr" defTabSz="931670"/>
            <a:endParaRPr lang="en-US" sz="1326" dirty="0">
              <a:solidFill>
                <a:srgbClr val="FFFFFF">
                  <a:alpha val="99000"/>
                </a:srgbClr>
              </a:solidFill>
            </a:endParaRPr>
          </a:p>
          <a:p>
            <a:pPr algn="ctr" defTabSz="931670"/>
            <a:r>
              <a:rPr lang="en-US" sz="1326" dirty="0">
                <a:solidFill>
                  <a:srgbClr val="FFFFFF">
                    <a:alpha val="99000"/>
                  </a:srgbClr>
                </a:solidFill>
              </a:rPr>
              <a:t>SharePoint App Catalog</a:t>
            </a:r>
          </a:p>
        </p:txBody>
      </p:sp>
      <p:sp>
        <p:nvSpPr>
          <p:cNvPr id="59" name="Up Arrow 58"/>
          <p:cNvSpPr/>
          <p:nvPr/>
        </p:nvSpPr>
        <p:spPr bwMode="auto">
          <a:xfrm rot="5400000">
            <a:off x="4312054" y="1735674"/>
            <a:ext cx="266058" cy="1093950"/>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67" name="TextBox 66"/>
          <p:cNvSpPr txBox="1"/>
          <p:nvPr/>
        </p:nvSpPr>
        <p:spPr>
          <a:xfrm>
            <a:off x="5535290" y="6016910"/>
            <a:ext cx="2506221" cy="3842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spAutoFit/>
          </a:bodyPr>
          <a:lstStyle/>
          <a:p>
            <a:pPr algn="ctr"/>
            <a:r>
              <a:rPr lang="en-US" sz="2448" spc="-71" dirty="0" smtClean="0">
                <a:gradFill>
                  <a:gsLst>
                    <a:gs pos="2917">
                      <a:srgbClr val="000000"/>
                    </a:gs>
                    <a:gs pos="30000">
                      <a:srgbClr val="000000"/>
                    </a:gs>
                  </a:gsLst>
                  <a:lin ang="5400000" scaled="0"/>
                </a:gradFill>
              </a:rPr>
              <a:t>Web Browser</a:t>
            </a:r>
            <a:endParaRPr lang="en-US" sz="2448" spc="-71" dirty="0">
              <a:gradFill>
                <a:gsLst>
                  <a:gs pos="2917">
                    <a:srgbClr val="000000"/>
                  </a:gs>
                  <a:gs pos="30000">
                    <a:srgbClr val="000000"/>
                  </a:gs>
                </a:gsLst>
                <a:lin ang="5400000" scaled="0"/>
              </a:gradFill>
            </a:endParaRPr>
          </a:p>
        </p:txBody>
      </p:sp>
      <p:sp>
        <p:nvSpPr>
          <p:cNvPr id="2" name="Title 1"/>
          <p:cNvSpPr>
            <a:spLocks noGrp="1"/>
          </p:cNvSpPr>
          <p:nvPr>
            <p:ph type="title"/>
          </p:nvPr>
        </p:nvSpPr>
        <p:spPr/>
        <p:txBody>
          <a:bodyPr/>
          <a:lstStyle/>
          <a:p>
            <a:r>
              <a:rPr lang="en-US" dirty="0" smtClean="0"/>
              <a:t>Recap: Anatomy of an app for SharePoint</a:t>
            </a:r>
            <a:endParaRPr lang="en-US" dirty="0"/>
          </a:p>
        </p:txBody>
      </p:sp>
      <p:pic>
        <p:nvPicPr>
          <p:cNvPr id="7" name="Picture 6"/>
          <p:cNvPicPr>
            <a:picLocks noChangeAspect="1"/>
          </p:cNvPicPr>
          <p:nvPr/>
        </p:nvPicPr>
        <p:blipFill>
          <a:blip r:embed="rId3"/>
          <a:stretch>
            <a:fillRect/>
          </a:stretch>
        </p:blipFill>
        <p:spPr>
          <a:xfrm>
            <a:off x="5691299" y="3992725"/>
            <a:ext cx="2194205" cy="1911873"/>
          </a:xfrm>
          <a:prstGeom prst="rect">
            <a:avLst/>
          </a:prstGeom>
        </p:spPr>
      </p:pic>
      <p:sp>
        <p:nvSpPr>
          <p:cNvPr id="61" name="Up Arrow 60"/>
          <p:cNvSpPr/>
          <p:nvPr/>
        </p:nvSpPr>
        <p:spPr bwMode="auto">
          <a:xfrm rot="13037369">
            <a:off x="7949300" y="2727978"/>
            <a:ext cx="330034" cy="1376545"/>
          </a:xfrm>
          <a:prstGeom prst="up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2" name="TextBox 61"/>
          <p:cNvSpPr txBox="1"/>
          <p:nvPr/>
        </p:nvSpPr>
        <p:spPr>
          <a:xfrm>
            <a:off x="7360119" y="3022249"/>
            <a:ext cx="1885695" cy="374846"/>
          </a:xfrm>
          <a:prstGeom prst="rect">
            <a:avLst/>
          </a:prstGeom>
          <a:noFill/>
        </p:spPr>
        <p:txBody>
          <a:bodyPr wrap="square" rtlCol="0">
            <a:spAutoFit/>
          </a:bodyPr>
          <a:lstStyle/>
          <a:p>
            <a:pPr algn="ctr"/>
            <a:r>
              <a:rPr lang="en-US" sz="1836" dirty="0" smtClean="0">
                <a:solidFill>
                  <a:srgbClr val="00188F"/>
                </a:solidFill>
              </a:rPr>
              <a:t>App Web Pages</a:t>
            </a:r>
            <a:endParaRPr lang="en-US" sz="1836" dirty="0">
              <a:solidFill>
                <a:srgbClr val="00188F"/>
              </a:solidFill>
            </a:endParaRPr>
          </a:p>
        </p:txBody>
      </p:sp>
      <p:sp>
        <p:nvSpPr>
          <p:cNvPr id="63" name="Left-Right Arrow 62"/>
          <p:cNvSpPr/>
          <p:nvPr/>
        </p:nvSpPr>
        <p:spPr bwMode="auto">
          <a:xfrm>
            <a:off x="6934937" y="2107881"/>
            <a:ext cx="950567" cy="308909"/>
          </a:xfrm>
          <a:prstGeom prst="leftRight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0" name="TextBox 69"/>
          <p:cNvSpPr txBox="1"/>
          <p:nvPr/>
        </p:nvSpPr>
        <p:spPr>
          <a:xfrm>
            <a:off x="4954578" y="3023740"/>
            <a:ext cx="1993310" cy="374846"/>
          </a:xfrm>
          <a:prstGeom prst="rect">
            <a:avLst/>
          </a:prstGeom>
          <a:noFill/>
        </p:spPr>
        <p:txBody>
          <a:bodyPr wrap="square" rtlCol="0">
            <a:spAutoFit/>
          </a:bodyPr>
          <a:lstStyle/>
          <a:p>
            <a:pPr algn="ctr"/>
            <a:r>
              <a:rPr lang="en-US" sz="1836" dirty="0" smtClean="0">
                <a:solidFill>
                  <a:srgbClr val="00188F"/>
                </a:solidFill>
              </a:rPr>
              <a:t>SharePoint Pages</a:t>
            </a:r>
            <a:endParaRPr lang="en-US" sz="1836" dirty="0">
              <a:solidFill>
                <a:srgbClr val="00188F"/>
              </a:solidFill>
            </a:endParaRPr>
          </a:p>
        </p:txBody>
      </p:sp>
      <p:sp>
        <p:nvSpPr>
          <p:cNvPr id="60" name="Explosion 1 59"/>
          <p:cNvSpPr/>
          <p:nvPr/>
        </p:nvSpPr>
        <p:spPr bwMode="auto">
          <a:xfrm>
            <a:off x="1166430" y="3398586"/>
            <a:ext cx="3124200" cy="2547938"/>
          </a:xfrm>
          <a:prstGeom prst="irregularSeal1">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Auto-Hosted</a:t>
            </a:r>
            <a:endParaRPr lang="en-US" sz="2000" dirty="0">
              <a:gradFill>
                <a:gsLst>
                  <a:gs pos="0">
                    <a:srgbClr val="FFFFFF"/>
                  </a:gs>
                  <a:gs pos="100000">
                    <a:srgbClr val="FFFFFF"/>
                  </a:gs>
                </a:gsLst>
                <a:lin ang="5400000" scaled="0"/>
              </a:gradFill>
            </a:endParaRPr>
          </a:p>
        </p:txBody>
      </p:sp>
      <p:sp>
        <p:nvSpPr>
          <p:cNvPr id="65" name="TextBox 64"/>
          <p:cNvSpPr txBox="1"/>
          <p:nvPr/>
        </p:nvSpPr>
        <p:spPr>
          <a:xfrm>
            <a:off x="3932364" y="1812712"/>
            <a:ext cx="1381434" cy="939873"/>
          </a:xfrm>
          <a:prstGeom prst="rect">
            <a:avLst/>
          </a:prstGeom>
          <a:noFill/>
        </p:spPr>
        <p:txBody>
          <a:bodyPr wrap="square" rtlCol="0">
            <a:spAutoFit/>
          </a:bodyPr>
          <a:lstStyle/>
          <a:p>
            <a:r>
              <a:rPr lang="en-US" sz="1836" dirty="0" smtClean="0">
                <a:solidFill>
                  <a:srgbClr val="00188F"/>
                </a:solidFill>
              </a:rPr>
              <a:t>Manifest </a:t>
            </a:r>
          </a:p>
          <a:p>
            <a:endParaRPr lang="en-US" sz="1836" dirty="0">
              <a:solidFill>
                <a:srgbClr val="00188F"/>
              </a:solidFill>
            </a:endParaRPr>
          </a:p>
          <a:p>
            <a:r>
              <a:rPr lang="en-US" sz="1836" dirty="0" smtClean="0">
                <a:solidFill>
                  <a:srgbClr val="00188F"/>
                </a:solidFill>
              </a:rPr>
              <a:t>Artifacts</a:t>
            </a:r>
            <a:endParaRPr lang="en-US" sz="1836" dirty="0">
              <a:solidFill>
                <a:srgbClr val="00188F"/>
              </a:solidFill>
            </a:endParaRPr>
          </a:p>
        </p:txBody>
      </p:sp>
    </p:spTree>
    <p:extLst>
      <p:ext uri="{BB962C8B-B14F-4D97-AF65-F5344CB8AC3E}">
        <p14:creationId xmlns:p14="http://schemas.microsoft.com/office/powerpoint/2010/main" val="31391907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 Hosted Package</a:t>
            </a:r>
            <a:endParaRPr lang="en-US" dirty="0"/>
          </a:p>
        </p:txBody>
      </p:sp>
      <p:pic>
        <p:nvPicPr>
          <p:cNvPr id="4" name="Picture 3"/>
          <p:cNvPicPr>
            <a:picLocks noChangeAspect="1"/>
          </p:cNvPicPr>
          <p:nvPr/>
        </p:nvPicPr>
        <p:blipFill>
          <a:blip r:embed="rId3"/>
          <a:stretch>
            <a:fillRect/>
          </a:stretch>
        </p:blipFill>
        <p:spPr>
          <a:xfrm>
            <a:off x="1876021" y="1439862"/>
            <a:ext cx="8686800" cy="50482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59060839"/>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r>
              <a:rPr lang="en-US" smtClean="0"/>
              <a:t>: Publishing</a:t>
            </a:r>
            <a:endParaRPr lang="en-US" dirty="0"/>
          </a:p>
        </p:txBody>
      </p:sp>
      <p:sp>
        <p:nvSpPr>
          <p:cNvPr id="5" name="Text Placeholder 4"/>
          <p:cNvSpPr>
            <a:spLocks noGrp="1"/>
          </p:cNvSpPr>
          <p:nvPr>
            <p:ph type="body" sz="quarter" idx="12"/>
          </p:nvPr>
        </p:nvSpPr>
        <p:spPr>
          <a:xfrm>
            <a:off x="274639" y="5630861"/>
            <a:ext cx="8229600" cy="1067595"/>
          </a:xfrm>
        </p:spPr>
        <p:txBody>
          <a:bodyPr/>
          <a:lstStyle/>
          <a:p>
            <a:r>
              <a:rPr lang="en-US" dirty="0" err="1" smtClean="0"/>
              <a:t>Saurabh</a:t>
            </a:r>
            <a:r>
              <a:rPr lang="en-US" dirty="0" smtClean="0"/>
              <a:t> Bhatia</a:t>
            </a:r>
            <a:endParaRPr lang="en-US" dirty="0"/>
          </a:p>
        </p:txBody>
      </p:sp>
    </p:spTree>
    <p:extLst>
      <p:ext uri="{BB962C8B-B14F-4D97-AF65-F5344CB8AC3E}">
        <p14:creationId xmlns:p14="http://schemas.microsoft.com/office/powerpoint/2010/main" val="299967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5380038" y="3040063"/>
            <a:ext cx="6781804" cy="914400"/>
          </a:xfrm>
        </p:spPr>
        <p:txBody>
          <a:bodyPr/>
          <a:lstStyle/>
          <a:p>
            <a:r>
              <a:rPr lang="en-US" dirty="0" smtClean="0"/>
              <a:t>Use web standards to build apps for Office &amp; SharePoint</a:t>
            </a:r>
          </a:p>
          <a:p>
            <a:r>
              <a:rPr lang="en-US" dirty="0"/>
              <a:t>Build apps in the </a:t>
            </a:r>
            <a:r>
              <a:rPr lang="en-US" dirty="0" smtClean="0"/>
              <a:t>browser using </a:t>
            </a:r>
            <a:r>
              <a:rPr lang="en-US" dirty="0"/>
              <a:t>the </a:t>
            </a:r>
            <a:r>
              <a:rPr lang="en-US" dirty="0" smtClean="0"/>
              <a:t>“Napa” </a:t>
            </a:r>
            <a:r>
              <a:rPr lang="en-US" dirty="0"/>
              <a:t>app for SharePoint</a:t>
            </a:r>
          </a:p>
          <a:p>
            <a:r>
              <a:rPr lang="en-US" dirty="0" smtClean="0"/>
              <a:t>Build apps with Visual Studio</a:t>
            </a:r>
          </a:p>
          <a:p>
            <a:r>
              <a:rPr lang="en-US" dirty="0" smtClean="0"/>
              <a:t>Publish to the Office Store or App Catalog</a:t>
            </a:r>
          </a:p>
        </p:txBody>
      </p:sp>
      <p:pic>
        <p:nvPicPr>
          <p:cNvPr id="5" name="Picture Placeholder 4"/>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a:stretch>
            <a:fillRect/>
          </a:stretch>
        </p:blipFill>
        <p:spPr>
          <a:xfrm>
            <a:off x="808037" y="1522383"/>
            <a:ext cx="3962399" cy="39497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itle 2"/>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199593921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8164703" y="1416784"/>
            <a:ext cx="3730413" cy="4844475"/>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2" bIns="93260" numCol="1" spcCol="0" rtlCol="0" fromWordArt="0" anchor="t" anchorCtr="0" forceAA="0" compatLnSpc="1">
            <a:prstTxWarp prst="textNoShape">
              <a:avLst/>
            </a:prstTxWarp>
            <a:noAutofit/>
          </a:bodyPr>
          <a:lstStyle/>
          <a:p>
            <a:pPr>
              <a:lnSpc>
                <a:spcPct val="90000"/>
              </a:lnSpc>
            </a:pPr>
            <a:endParaRPr lang="en-US" sz="2040" dirty="0">
              <a:solidFill>
                <a:srgbClr val="FFFFFF"/>
              </a:solidFill>
              <a:latin typeface="Segoe UI Light"/>
              <a:ea typeface="Segoe UI" pitchFamily="34" charset="0"/>
              <a:cs typeface="Segoe UI" pitchFamily="34" charset="0"/>
            </a:endParaRPr>
          </a:p>
        </p:txBody>
      </p:sp>
      <p:sp>
        <p:nvSpPr>
          <p:cNvPr id="14" name="Rectangle 13"/>
          <p:cNvSpPr/>
          <p:nvPr/>
        </p:nvSpPr>
        <p:spPr bwMode="auto">
          <a:xfrm>
            <a:off x="4297386" y="1416784"/>
            <a:ext cx="3730413" cy="4844475"/>
          </a:xfrm>
          <a:prstGeom prst="rect">
            <a:avLst/>
          </a:prstGeom>
          <a:solidFill>
            <a:srgbClr val="4DC8E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2" bIns="93260" numCol="1" spcCol="0" rtlCol="0" fromWordArt="0" anchor="t" anchorCtr="0" forceAA="0" compatLnSpc="1">
            <a:prstTxWarp prst="textNoShape">
              <a:avLst/>
            </a:prstTxWarp>
            <a:noAutofit/>
          </a:bodyPr>
          <a:lstStyle/>
          <a:p>
            <a:pPr>
              <a:lnSpc>
                <a:spcPct val="90000"/>
              </a:lnSpc>
            </a:pPr>
            <a:endParaRPr lang="en-US" sz="2040" dirty="0">
              <a:solidFill>
                <a:srgbClr val="FFFFFF"/>
              </a:solidFill>
              <a:latin typeface="Segoe UI Light"/>
              <a:ea typeface="Segoe UI" pitchFamily="34" charset="0"/>
              <a:cs typeface="Segoe UI" pitchFamily="34" charset="0"/>
            </a:endParaRPr>
          </a:p>
        </p:txBody>
      </p:sp>
      <p:sp>
        <p:nvSpPr>
          <p:cNvPr id="15" name="Rectangle 14"/>
          <p:cNvSpPr/>
          <p:nvPr/>
        </p:nvSpPr>
        <p:spPr bwMode="auto">
          <a:xfrm>
            <a:off x="430071" y="1416784"/>
            <a:ext cx="3730413" cy="4844475"/>
          </a:xfrm>
          <a:prstGeom prst="rect">
            <a:avLst/>
          </a:prstGeom>
          <a:solidFill>
            <a:srgbClr val="094B5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2" bIns="93260" numCol="1" spcCol="0" rtlCol="0" fromWordArt="0" anchor="t" anchorCtr="0" forceAA="0" compatLnSpc="1">
            <a:prstTxWarp prst="textNoShape">
              <a:avLst/>
            </a:prstTxWarp>
            <a:noAutofit/>
          </a:bodyPr>
          <a:lstStyle/>
          <a:p>
            <a:pPr>
              <a:lnSpc>
                <a:spcPct val="90000"/>
              </a:lnSpc>
            </a:pPr>
            <a:r>
              <a:rPr lang="en-US" sz="2040">
                <a:solidFill>
                  <a:srgbClr val="FFFFFF">
                    <a:alpha val="99000"/>
                  </a:srgbClr>
                </a:solidFill>
                <a:latin typeface="Segoe UI Light"/>
                <a:ea typeface="Segoe UI" pitchFamily="34" charset="0"/>
                <a:cs typeface="Segoe UI" pitchFamily="34" charset="0"/>
              </a:rPr>
              <a:t/>
            </a:r>
            <a:br>
              <a:rPr lang="en-US" sz="2040">
                <a:solidFill>
                  <a:srgbClr val="FFFFFF">
                    <a:alpha val="99000"/>
                  </a:srgbClr>
                </a:solidFill>
                <a:latin typeface="Segoe UI Light"/>
                <a:ea typeface="Segoe UI" pitchFamily="34" charset="0"/>
                <a:cs typeface="Segoe UI" pitchFamily="34" charset="0"/>
              </a:rPr>
            </a:br>
            <a:endParaRPr lang="fi-FI" sz="2040">
              <a:solidFill>
                <a:srgbClr val="FFFFFF">
                  <a:alpha val="99000"/>
                </a:srgbClr>
              </a:solidFill>
              <a:latin typeface="Segoe UI Light"/>
              <a:ea typeface="Segoe UI" pitchFamily="34" charset="0"/>
              <a:cs typeface="Segoe UI" pitchFamily="34" charset="0"/>
            </a:endParaRPr>
          </a:p>
          <a:p>
            <a:pPr>
              <a:lnSpc>
                <a:spcPct val="90000"/>
              </a:lnSpc>
            </a:pPr>
            <a:endParaRPr lang="fi-FI" sz="2040" dirty="0">
              <a:solidFill>
                <a:srgbClr val="FFFFFF">
                  <a:alpha val="99000"/>
                </a:srgbClr>
              </a:solidFill>
              <a:latin typeface="Segoe UI Light"/>
              <a:ea typeface="Segoe UI" pitchFamily="34" charset="0"/>
              <a:cs typeface="Segoe UI" pitchFamily="34" charset="0"/>
            </a:endParaRPr>
          </a:p>
        </p:txBody>
      </p:sp>
      <p:sp>
        <p:nvSpPr>
          <p:cNvPr id="90" name="TextBox 89"/>
          <p:cNvSpPr txBox="1"/>
          <p:nvPr/>
        </p:nvSpPr>
        <p:spPr>
          <a:xfrm>
            <a:off x="571584" y="1563370"/>
            <a:ext cx="3450632" cy="2839303"/>
          </a:xfrm>
          <a:prstGeom prst="rect">
            <a:avLst/>
          </a:prstGeom>
          <a:noFill/>
        </p:spPr>
        <p:txBody>
          <a:bodyPr wrap="square" rtlCol="0">
            <a:spAutoFit/>
          </a:bodyPr>
          <a:lstStyle/>
          <a:p>
            <a:r>
              <a:rPr lang="en-US" sz="2856" b="1" dirty="0">
                <a:solidFill>
                  <a:srgbClr val="FFFFFF"/>
                </a:solidFill>
                <a:ea typeface="Segoe UI" panose="020B0502040204020203" pitchFamily="34" charset="0"/>
                <a:cs typeface="Segoe UI" panose="020B0502040204020203" pitchFamily="34" charset="0"/>
              </a:rPr>
              <a:t>What?</a:t>
            </a:r>
          </a:p>
          <a:p>
            <a:endParaRPr lang="en-US" sz="2142" b="1" dirty="0">
              <a:solidFill>
                <a:srgbClr val="FFFFFF"/>
              </a:solidFill>
              <a:ea typeface="Segoe UI" panose="020B0502040204020203" pitchFamily="34" charset="0"/>
              <a:cs typeface="Segoe UI" panose="020B0502040204020203" pitchFamily="34" charset="0"/>
            </a:endParaRPr>
          </a:p>
          <a:p>
            <a:pPr marL="291436" indent="-291436">
              <a:buFont typeface="Arial" panose="020B0604020202020204" pitchFamily="34" charset="0"/>
              <a:buChar char="•"/>
            </a:pPr>
            <a:r>
              <a:rPr lang="en-US" sz="2142" b="1" dirty="0">
                <a:solidFill>
                  <a:srgbClr val="FFFFFF"/>
                </a:solidFill>
                <a:ea typeface="Segoe UI" panose="020B0502040204020203" pitchFamily="34" charset="0"/>
                <a:cs typeface="Segoe UI" panose="020B0502040204020203" pitchFamily="34" charset="0"/>
              </a:rPr>
              <a:t>Focus group: </a:t>
            </a:r>
            <a:r>
              <a:rPr lang="en-US" sz="2142" dirty="0">
                <a:solidFill>
                  <a:srgbClr val="FFFFFF"/>
                </a:solidFill>
                <a:ea typeface="Segoe UI" panose="020B0502040204020203" pitchFamily="34" charset="0"/>
                <a:cs typeface="Segoe UI" panose="020B0502040204020203" pitchFamily="34" charset="0"/>
              </a:rPr>
              <a:t> </a:t>
            </a:r>
            <a:endParaRPr lang="en-US" sz="2142" dirty="0" smtClean="0">
              <a:solidFill>
                <a:srgbClr val="FFFFFF"/>
              </a:solidFill>
              <a:ea typeface="Segoe UI" panose="020B0502040204020203" pitchFamily="34" charset="0"/>
              <a:cs typeface="Segoe UI" panose="020B0502040204020203" pitchFamily="34" charset="0"/>
            </a:endParaRPr>
          </a:p>
          <a:p>
            <a:r>
              <a:rPr lang="en-US" sz="2142" dirty="0" smtClean="0">
                <a:solidFill>
                  <a:srgbClr val="FFFFFF"/>
                </a:solidFill>
                <a:ea typeface="Segoe UI" panose="020B0502040204020203" pitchFamily="34" charset="0"/>
                <a:cs typeface="Segoe UI" panose="020B0502040204020203" pitchFamily="34" charset="0"/>
              </a:rPr>
              <a:t>‘</a:t>
            </a:r>
            <a:r>
              <a:rPr lang="en-US" sz="2142" i="1" dirty="0" smtClean="0">
                <a:solidFill>
                  <a:srgbClr val="FFFFFF"/>
                </a:solidFill>
                <a:ea typeface="Segoe UI" panose="020B0502040204020203" pitchFamily="34" charset="0"/>
                <a:cs typeface="Segoe UI" panose="020B0502040204020203" pitchFamily="34" charset="0"/>
              </a:rPr>
              <a:t>SharePoint development</a:t>
            </a:r>
            <a:r>
              <a:rPr lang="en-US" sz="2142" dirty="0" smtClean="0">
                <a:solidFill>
                  <a:srgbClr val="FFFFFF"/>
                </a:solidFill>
                <a:ea typeface="Segoe UI" panose="020B0502040204020203" pitchFamily="34" charset="0"/>
                <a:cs typeface="Segoe UI" panose="020B0502040204020203" pitchFamily="34" charset="0"/>
              </a:rPr>
              <a:t>’</a:t>
            </a:r>
          </a:p>
          <a:p>
            <a:pPr marL="757716" lvl="1" indent="-291436">
              <a:buFont typeface="Arial" panose="020B0604020202020204" pitchFamily="34" charset="0"/>
              <a:buChar char="•"/>
            </a:pPr>
            <a:endParaRPr lang="en-US" sz="2142" dirty="0">
              <a:solidFill>
                <a:srgbClr val="FF0000"/>
              </a:solidFill>
              <a:ea typeface="Segoe UI" panose="020B0502040204020203" pitchFamily="34" charset="0"/>
              <a:cs typeface="Segoe UI" panose="020B0502040204020203" pitchFamily="34" charset="0"/>
            </a:endParaRPr>
          </a:p>
          <a:p>
            <a:pPr marL="291436" indent="-291436">
              <a:buFont typeface="Arial" panose="020B0604020202020204" pitchFamily="34" charset="0"/>
              <a:buChar char="•"/>
            </a:pPr>
            <a:r>
              <a:rPr lang="en-US" sz="2142" b="1" dirty="0">
                <a:solidFill>
                  <a:srgbClr val="FFFFFF"/>
                </a:solidFill>
                <a:ea typeface="Segoe UI" panose="020B0502040204020203" pitchFamily="34" charset="0"/>
                <a:cs typeface="Segoe UI" panose="020B0502040204020203" pitchFamily="34" charset="0"/>
              </a:rPr>
              <a:t>1:1 </a:t>
            </a:r>
            <a:r>
              <a:rPr lang="en-US" sz="2142" b="1" dirty="0" smtClean="0">
                <a:solidFill>
                  <a:srgbClr val="FFFFFF"/>
                </a:solidFill>
                <a:ea typeface="Segoe UI" panose="020B0502040204020203" pitchFamily="34" charset="0"/>
                <a:cs typeface="Segoe UI" panose="020B0502040204020203" pitchFamily="34" charset="0"/>
              </a:rPr>
              <a:t>meetings</a:t>
            </a:r>
            <a:endParaRPr lang="en-US" sz="2142" dirty="0">
              <a:solidFill>
                <a:srgbClr val="FFFFFF"/>
              </a:solidFill>
              <a:ea typeface="Segoe UI" panose="020B0502040204020203" pitchFamily="34" charset="0"/>
              <a:cs typeface="Segoe UI" panose="020B0502040204020203" pitchFamily="34" charset="0"/>
            </a:endParaRPr>
          </a:p>
          <a:p>
            <a:pPr marL="757716" lvl="1" indent="-291436">
              <a:buFont typeface="Arial" panose="020B0604020202020204" pitchFamily="34" charset="0"/>
              <a:buChar char="•"/>
            </a:pPr>
            <a:endParaRPr lang="en-US" sz="2142" dirty="0">
              <a:solidFill>
                <a:srgbClr val="FFFFFF"/>
              </a:solidFill>
              <a:ea typeface="Segoe UI" panose="020B0502040204020203" pitchFamily="34" charset="0"/>
              <a:cs typeface="Segoe UI" panose="020B0502040204020203" pitchFamily="34" charset="0"/>
            </a:endParaRPr>
          </a:p>
          <a:p>
            <a:pPr marL="291436" indent="-291436">
              <a:buFont typeface="Arial" panose="020B0604020202020204" pitchFamily="34" charset="0"/>
              <a:buChar char="•"/>
            </a:pPr>
            <a:r>
              <a:rPr lang="en-US" sz="2142" b="1" dirty="0">
                <a:solidFill>
                  <a:srgbClr val="FFFFFF"/>
                </a:solidFill>
                <a:ea typeface="Segoe UI" panose="020B0502040204020203" pitchFamily="34" charset="0"/>
                <a:cs typeface="Segoe UI" panose="020B0502040204020203" pitchFamily="34" charset="0"/>
              </a:rPr>
              <a:t>Future </a:t>
            </a:r>
            <a:r>
              <a:rPr lang="en-US" sz="2142" b="1" dirty="0" smtClean="0">
                <a:solidFill>
                  <a:srgbClr val="FFFFFF"/>
                </a:solidFill>
                <a:ea typeface="Segoe UI" panose="020B0502040204020203" pitchFamily="34" charset="0"/>
                <a:cs typeface="Segoe UI" panose="020B0502040204020203" pitchFamily="34" charset="0"/>
              </a:rPr>
              <a:t>research</a:t>
            </a:r>
            <a:endParaRPr lang="en-US" sz="2142" dirty="0">
              <a:solidFill>
                <a:srgbClr val="FFFFFF"/>
              </a:solidFill>
              <a:ea typeface="Segoe UI" panose="020B0502040204020203" pitchFamily="34" charset="0"/>
              <a:cs typeface="Segoe UI" panose="020B0502040204020203" pitchFamily="34" charset="0"/>
            </a:endParaRPr>
          </a:p>
        </p:txBody>
      </p:sp>
      <p:sp>
        <p:nvSpPr>
          <p:cNvPr id="11" name="Rectangle 10"/>
          <p:cNvSpPr/>
          <p:nvPr/>
        </p:nvSpPr>
        <p:spPr>
          <a:xfrm>
            <a:off x="310795" y="302260"/>
            <a:ext cx="8261747" cy="798558"/>
          </a:xfrm>
          <a:prstGeom prst="rect">
            <a:avLst/>
          </a:prstGeom>
        </p:spPr>
        <p:txBody>
          <a:bodyPr wrap="none">
            <a:spAutoFit/>
          </a:bodyPr>
          <a:lstStyle/>
          <a:p>
            <a:pPr defTabSz="932279"/>
            <a:r>
              <a:rPr lang="en-US" sz="4488" dirty="0">
                <a:solidFill>
                  <a:srgbClr val="505050"/>
                </a:solidFill>
                <a:cs typeface="Segoe UI" panose="020B0502040204020203" pitchFamily="34" charset="0"/>
              </a:rPr>
              <a:t>Meet the Team and participate!</a:t>
            </a:r>
            <a:endParaRPr lang="en-US" sz="4080" dirty="0">
              <a:solidFill>
                <a:srgbClr val="505050"/>
              </a:solidFill>
            </a:endParaRPr>
          </a:p>
        </p:txBody>
      </p:sp>
      <p:sp>
        <p:nvSpPr>
          <p:cNvPr id="21" name="TextBox 20"/>
          <p:cNvSpPr txBox="1"/>
          <p:nvPr/>
        </p:nvSpPr>
        <p:spPr>
          <a:xfrm>
            <a:off x="8298787" y="1563370"/>
            <a:ext cx="3450632" cy="2839303"/>
          </a:xfrm>
          <a:prstGeom prst="rect">
            <a:avLst/>
          </a:prstGeom>
          <a:noFill/>
        </p:spPr>
        <p:txBody>
          <a:bodyPr wrap="square" rtlCol="0">
            <a:spAutoFit/>
          </a:bodyPr>
          <a:lstStyle/>
          <a:p>
            <a:r>
              <a:rPr lang="en-US" sz="2856" b="1" dirty="0" smtClean="0">
                <a:solidFill>
                  <a:srgbClr val="FFFFFF"/>
                </a:solidFill>
                <a:ea typeface="Segoe UI" panose="020B0502040204020203" pitchFamily="34" charset="0"/>
                <a:cs typeface="Segoe UI" panose="020B0502040204020203" pitchFamily="34" charset="0"/>
              </a:rPr>
              <a:t>How?</a:t>
            </a:r>
            <a:endParaRPr lang="en-US" sz="2856" b="1" dirty="0">
              <a:solidFill>
                <a:srgbClr val="FFFFFF"/>
              </a:solidFill>
              <a:ea typeface="Segoe UI" panose="020B0502040204020203" pitchFamily="34" charset="0"/>
              <a:cs typeface="Segoe UI" panose="020B0502040204020203" pitchFamily="34" charset="0"/>
            </a:endParaRPr>
          </a:p>
          <a:p>
            <a:endParaRPr lang="en-US" sz="2142" b="1" dirty="0">
              <a:solidFill>
                <a:srgbClr val="FFFFFF"/>
              </a:solidFill>
              <a:ea typeface="Segoe UI" panose="020B0502040204020203" pitchFamily="34" charset="0"/>
              <a:cs typeface="Segoe UI" panose="020B0502040204020203" pitchFamily="34" charset="0"/>
            </a:endParaRPr>
          </a:p>
          <a:p>
            <a:pPr marL="291436" indent="-291436">
              <a:buFont typeface="Arial" panose="020B0604020202020204" pitchFamily="34" charset="0"/>
              <a:buChar char="•"/>
            </a:pPr>
            <a:r>
              <a:rPr lang="en-US" sz="2142" b="1" dirty="0" smtClean="0">
                <a:solidFill>
                  <a:srgbClr val="FFFFFF"/>
                </a:solidFill>
                <a:ea typeface="Segoe UI" panose="020B0502040204020203" pitchFamily="34" charset="0"/>
                <a:cs typeface="Segoe UI" panose="020B0502040204020203" pitchFamily="34" charset="0"/>
              </a:rPr>
              <a:t>Register </a:t>
            </a:r>
            <a:r>
              <a:rPr lang="en-US" sz="2142" dirty="0" smtClean="0">
                <a:solidFill>
                  <a:srgbClr val="FFFFFF"/>
                </a:solidFill>
                <a:ea typeface="Segoe UI" panose="020B0502040204020203" pitchFamily="34" charset="0"/>
                <a:cs typeface="Segoe UI" panose="020B0502040204020203" pitchFamily="34" charset="0"/>
              </a:rPr>
              <a:t>at </a:t>
            </a:r>
            <a:r>
              <a:rPr lang="en-US" sz="2142" dirty="0">
                <a:solidFill>
                  <a:srgbClr val="FFFFFF"/>
                </a:solidFill>
                <a:ea typeface="Segoe UI" panose="020B0502040204020203" pitchFamily="34" charset="0"/>
                <a:cs typeface="Segoe UI" panose="020B0502040204020203" pitchFamily="34" charset="0"/>
              </a:rPr>
              <a:t>the </a:t>
            </a:r>
            <a:r>
              <a:rPr lang="en-US" sz="2142" b="1" dirty="0">
                <a:solidFill>
                  <a:srgbClr val="FFFFFF"/>
                </a:solidFill>
                <a:ea typeface="Segoe UI" panose="020B0502040204020203" pitchFamily="34" charset="0"/>
                <a:cs typeface="Segoe UI" panose="020B0502040204020203" pitchFamily="34" charset="0"/>
              </a:rPr>
              <a:t>Visual Studio Booth </a:t>
            </a:r>
            <a:r>
              <a:rPr lang="en-US" sz="2142" dirty="0" smtClean="0">
                <a:solidFill>
                  <a:srgbClr val="FFFFFF"/>
                </a:solidFill>
                <a:ea typeface="Segoe UI" panose="020B0502040204020203" pitchFamily="34" charset="0"/>
                <a:cs typeface="Segoe UI" panose="020B0502040204020203" pitchFamily="34" charset="0"/>
              </a:rPr>
              <a:t>for </a:t>
            </a:r>
            <a:r>
              <a:rPr lang="en-US" sz="2142" dirty="0">
                <a:solidFill>
                  <a:srgbClr val="FFFFFF"/>
                </a:solidFill>
                <a:ea typeface="Segoe UI" panose="020B0502040204020203" pitchFamily="34" charset="0"/>
                <a:cs typeface="Segoe UI" panose="020B0502040204020203" pitchFamily="34" charset="0"/>
              </a:rPr>
              <a:t>the Focus </a:t>
            </a:r>
            <a:r>
              <a:rPr lang="en-US" sz="2142" dirty="0" smtClean="0">
                <a:solidFill>
                  <a:srgbClr val="FFFFFF"/>
                </a:solidFill>
                <a:ea typeface="Segoe UI" panose="020B0502040204020203" pitchFamily="34" charset="0"/>
                <a:cs typeface="Segoe UI" panose="020B0502040204020203" pitchFamily="34" charset="0"/>
              </a:rPr>
              <a:t>Group</a:t>
            </a:r>
          </a:p>
          <a:p>
            <a:pPr marL="291436" indent="-291436">
              <a:buFont typeface="Arial" panose="020B0604020202020204" pitchFamily="34" charset="0"/>
              <a:buChar char="•"/>
            </a:pPr>
            <a:endParaRPr lang="en-US" sz="2142" dirty="0" smtClean="0">
              <a:solidFill>
                <a:srgbClr val="FFFFFF"/>
              </a:solidFill>
              <a:ea typeface="Segoe UI" panose="020B0502040204020203" pitchFamily="34" charset="0"/>
              <a:cs typeface="Segoe UI" panose="020B0502040204020203" pitchFamily="34" charset="0"/>
            </a:endParaRPr>
          </a:p>
          <a:p>
            <a:pPr marL="291436" indent="-291436">
              <a:buFont typeface="Arial" panose="020B0604020202020204" pitchFamily="34" charset="0"/>
              <a:buChar char="•"/>
            </a:pPr>
            <a:r>
              <a:rPr lang="en-US" sz="2142" dirty="0" smtClean="0">
                <a:solidFill>
                  <a:srgbClr val="FFFFFF"/>
                </a:solidFill>
                <a:ea typeface="Segoe UI" panose="020B0502040204020203" pitchFamily="34" charset="0"/>
                <a:cs typeface="Segoe UI" panose="020B0502040204020203" pitchFamily="34" charset="0"/>
              </a:rPr>
              <a:t>Capacity </a:t>
            </a:r>
            <a:r>
              <a:rPr lang="en-US" sz="2142" dirty="0">
                <a:solidFill>
                  <a:srgbClr val="FFFFFF"/>
                </a:solidFill>
                <a:ea typeface="Segoe UI" panose="020B0502040204020203" pitchFamily="34" charset="0"/>
                <a:cs typeface="Segoe UI" panose="020B0502040204020203" pitchFamily="34" charset="0"/>
              </a:rPr>
              <a:t>is </a:t>
            </a:r>
            <a:r>
              <a:rPr lang="en-US" sz="2142" dirty="0" smtClean="0">
                <a:solidFill>
                  <a:srgbClr val="FFFFFF"/>
                </a:solidFill>
                <a:ea typeface="Segoe UI" panose="020B0502040204020203" pitchFamily="34" charset="0"/>
                <a:cs typeface="Segoe UI" panose="020B0502040204020203" pitchFamily="34" charset="0"/>
              </a:rPr>
              <a:t>limited</a:t>
            </a:r>
            <a:endParaRPr lang="en-US" sz="2142" dirty="0">
              <a:solidFill>
                <a:srgbClr val="FFFFFF"/>
              </a:solidFill>
              <a:ea typeface="Segoe UI" panose="020B0502040204020203" pitchFamily="34" charset="0"/>
              <a:cs typeface="Segoe UI" panose="020B0502040204020203" pitchFamily="34" charset="0"/>
            </a:endParaRPr>
          </a:p>
          <a:p>
            <a:endParaRPr lang="en-US" sz="2142" dirty="0">
              <a:solidFill>
                <a:srgbClr val="FFFFFF"/>
              </a:solidFill>
              <a:ea typeface="Segoe UI" panose="020B0502040204020203" pitchFamily="34" charset="0"/>
              <a:cs typeface="Segoe UI" panose="020B0502040204020203" pitchFamily="34" charset="0"/>
            </a:endParaRPr>
          </a:p>
        </p:txBody>
      </p:sp>
      <p:sp>
        <p:nvSpPr>
          <p:cNvPr id="2" name="Rectangle 1"/>
          <p:cNvSpPr/>
          <p:nvPr/>
        </p:nvSpPr>
        <p:spPr>
          <a:xfrm>
            <a:off x="4389437" y="1563370"/>
            <a:ext cx="3505200" cy="3340658"/>
          </a:xfrm>
          <a:prstGeom prst="rect">
            <a:avLst/>
          </a:prstGeom>
        </p:spPr>
        <p:txBody>
          <a:bodyPr wrap="square">
            <a:spAutoFit/>
          </a:bodyPr>
          <a:lstStyle/>
          <a:p>
            <a:r>
              <a:rPr lang="en-US" sz="2856" b="1" dirty="0">
                <a:solidFill>
                  <a:srgbClr val="FFFFFF"/>
                </a:solidFill>
                <a:ea typeface="Segoe UI" panose="020B0502040204020203" pitchFamily="34" charset="0"/>
                <a:cs typeface="Segoe UI" panose="020B0502040204020203" pitchFamily="34" charset="0"/>
              </a:rPr>
              <a:t>Why?</a:t>
            </a:r>
          </a:p>
          <a:p>
            <a:endParaRPr lang="en-US" b="1" dirty="0">
              <a:solidFill>
                <a:srgbClr val="FFFFFF"/>
              </a:solidFill>
              <a:ea typeface="Segoe UI" panose="020B0502040204020203" pitchFamily="34" charset="0"/>
              <a:cs typeface="Segoe UI" panose="020B0502040204020203" pitchFamily="34" charset="0"/>
            </a:endParaRPr>
          </a:p>
          <a:p>
            <a:pPr marL="291436" indent="-291436">
              <a:buFont typeface="Arial" panose="020B0604020202020204" pitchFamily="34" charset="0"/>
              <a:buChar char="•"/>
            </a:pPr>
            <a:r>
              <a:rPr lang="en-US" sz="2142" dirty="0" smtClean="0">
                <a:solidFill>
                  <a:srgbClr val="FFFFFF"/>
                </a:solidFill>
                <a:ea typeface="Segoe UI" panose="020B0502040204020203" pitchFamily="34" charset="0"/>
                <a:cs typeface="Segoe UI" panose="020B0502040204020203" pitchFamily="34" charset="0"/>
              </a:rPr>
              <a:t>Influence future versions of </a:t>
            </a:r>
            <a:r>
              <a:rPr lang="en-US" sz="2142" b="1" dirty="0" smtClean="0">
                <a:solidFill>
                  <a:srgbClr val="FFFFFF"/>
                </a:solidFill>
                <a:ea typeface="Segoe UI" panose="020B0502040204020203" pitchFamily="34" charset="0"/>
                <a:cs typeface="Segoe UI" panose="020B0502040204020203" pitchFamily="34" charset="0"/>
              </a:rPr>
              <a:t>Napa</a:t>
            </a:r>
            <a:r>
              <a:rPr lang="en-US" sz="2142" dirty="0" smtClean="0">
                <a:solidFill>
                  <a:srgbClr val="FFFFFF"/>
                </a:solidFill>
                <a:ea typeface="Segoe UI" panose="020B0502040204020203" pitchFamily="34" charset="0"/>
                <a:cs typeface="Segoe UI" panose="020B0502040204020203" pitchFamily="34" charset="0"/>
              </a:rPr>
              <a:t> and </a:t>
            </a:r>
            <a:r>
              <a:rPr lang="en-US" sz="2142" b="1" dirty="0" smtClean="0">
                <a:solidFill>
                  <a:srgbClr val="FFFFFF"/>
                </a:solidFill>
                <a:ea typeface="Segoe UI" panose="020B0502040204020203" pitchFamily="34" charset="0"/>
                <a:cs typeface="Segoe UI" panose="020B0502040204020203" pitchFamily="34" charset="0"/>
              </a:rPr>
              <a:t>Visual Studio</a:t>
            </a:r>
          </a:p>
          <a:p>
            <a:pPr marL="291436" indent="-291436">
              <a:buFont typeface="Arial" panose="020B0604020202020204" pitchFamily="34" charset="0"/>
              <a:buChar char="•"/>
            </a:pPr>
            <a:endParaRPr lang="en-US" sz="2142" dirty="0" smtClean="0">
              <a:solidFill>
                <a:srgbClr val="FFFFFF"/>
              </a:solidFill>
              <a:ea typeface="Segoe UI" panose="020B0502040204020203" pitchFamily="34" charset="0"/>
              <a:cs typeface="Segoe UI" panose="020B0502040204020203" pitchFamily="34" charset="0"/>
            </a:endParaRPr>
          </a:p>
          <a:p>
            <a:pPr marL="291436" indent="-291436">
              <a:buFont typeface="Arial" panose="020B0604020202020204" pitchFamily="34" charset="0"/>
              <a:buChar char="•"/>
            </a:pPr>
            <a:r>
              <a:rPr lang="en-US" sz="2142" dirty="0" smtClean="0">
                <a:solidFill>
                  <a:srgbClr val="FFFFFF"/>
                </a:solidFill>
                <a:ea typeface="Segoe UI" panose="020B0502040204020203" pitchFamily="34" charset="0"/>
                <a:cs typeface="Segoe UI" panose="020B0502040204020203" pitchFamily="34" charset="0"/>
              </a:rPr>
              <a:t>Get </a:t>
            </a:r>
            <a:r>
              <a:rPr lang="en-US" sz="2142" dirty="0">
                <a:solidFill>
                  <a:srgbClr val="FFFFFF"/>
                </a:solidFill>
                <a:ea typeface="Segoe UI" panose="020B0502040204020203" pitchFamily="34" charset="0"/>
                <a:cs typeface="Segoe UI" panose="020B0502040204020203" pitchFamily="34" charset="0"/>
              </a:rPr>
              <a:t>a complimentary gift</a:t>
            </a:r>
          </a:p>
          <a:p>
            <a:endParaRPr lang="en-US" sz="2142" dirty="0">
              <a:solidFill>
                <a:srgbClr val="FFFFFF"/>
              </a:solidFill>
              <a:ea typeface="Segoe UI" panose="020B0502040204020203" pitchFamily="34" charset="0"/>
              <a:cs typeface="Segoe UI" panose="020B0502040204020203" pitchFamily="34" charset="0"/>
            </a:endParaRPr>
          </a:p>
          <a:p>
            <a:endParaRPr lang="en-US" b="1" dirty="0">
              <a:solidFill>
                <a:srgbClr val="FFFFFF"/>
              </a:solidFill>
              <a:ea typeface="Segoe UI" panose="020B0502040204020203" pitchFamily="34" charset="0"/>
              <a:cs typeface="Segoe UI" panose="020B0502040204020203" pitchFamily="34" charset="0"/>
            </a:endParaRPr>
          </a:p>
          <a:p>
            <a:endParaRPr lang="en-US" b="1" dirty="0">
              <a:solidFill>
                <a:srgbClr val="FFFFFF"/>
              </a:solidFill>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5186130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0"/>
                                        </p:tgtEl>
                                        <p:attrNameLst>
                                          <p:attrName>style.visibility</p:attrName>
                                        </p:attrNameLst>
                                      </p:cBhvr>
                                      <p:to>
                                        <p:strVal val="visible"/>
                                      </p:to>
                                    </p:set>
                                    <p:animEffect transition="in" filter="fade">
                                      <p:cBhvr>
                                        <p:cTn id="10" dur="500"/>
                                        <p:tgtEl>
                                          <p:spTgt spid="9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90" grpId="0"/>
      <p:bldP spid="2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5"/>
          </p:nvPr>
        </p:nvSpPr>
        <p:spPr>
          <a:xfrm>
            <a:off x="4846639" y="3040065"/>
            <a:ext cx="7230166" cy="914400"/>
          </a:xfrm>
        </p:spPr>
        <p:txBody>
          <a:bodyPr/>
          <a:lstStyle/>
          <a:p>
            <a:pPr marL="571500" indent="-571500">
              <a:buFont typeface="Arial" pitchFamily="34" charset="0"/>
              <a:buChar char="•"/>
            </a:pPr>
            <a:r>
              <a:rPr lang="en-US" sz="3200" dirty="0" smtClean="0">
                <a:hlinkClick r:id="rId2"/>
              </a:rPr>
              <a:t>http://dev.office.com</a:t>
            </a:r>
            <a:endParaRPr lang="en-US" sz="3200" dirty="0" smtClean="0"/>
          </a:p>
          <a:p>
            <a:pPr marL="571500" indent="-571500">
              <a:buFont typeface="Arial" pitchFamily="34" charset="0"/>
              <a:buChar char="•"/>
            </a:pPr>
            <a:r>
              <a:rPr lang="en-US" sz="3200" dirty="0" smtClean="0">
                <a:hlinkClick r:id="rId3"/>
              </a:rPr>
              <a:t>http://blogs.msdn.com/b/officeapps</a:t>
            </a:r>
            <a:endParaRPr lang="en-US" sz="3200" dirty="0" smtClean="0"/>
          </a:p>
          <a:p>
            <a:pPr marL="571500" indent="-571500"/>
            <a:r>
              <a:rPr lang="en-US" sz="3200" dirty="0" smtClean="0"/>
              <a:t>Flickr Project: </a:t>
            </a:r>
            <a:r>
              <a:rPr lang="en-US" sz="3200" u="sng" dirty="0">
                <a:hlinkClick r:id="rId4"/>
              </a:rPr>
              <a:t>http://</a:t>
            </a:r>
            <a:r>
              <a:rPr lang="en-US" sz="3200" u="sng" dirty="0" smtClean="0">
                <a:hlinkClick r:id="rId4"/>
              </a:rPr>
              <a:t>aka.ms/p1bfye</a:t>
            </a:r>
            <a:endParaRPr lang="en-US" sz="3200" u="sng" dirty="0" smtClean="0"/>
          </a:p>
          <a:p>
            <a:pPr marL="571500" indent="-571500"/>
            <a:r>
              <a:rPr lang="en-US" sz="3200" dirty="0" smtClean="0"/>
              <a:t>Bubbles Project: </a:t>
            </a:r>
            <a:r>
              <a:rPr lang="en-US" sz="3200" u="sng" dirty="0">
                <a:hlinkClick r:id="rId5"/>
              </a:rPr>
              <a:t>http://</a:t>
            </a:r>
            <a:r>
              <a:rPr lang="en-US" sz="3200" u="sng" dirty="0" smtClean="0">
                <a:hlinkClick r:id="rId5"/>
              </a:rPr>
              <a:t>aka.ms/ndl3fe</a:t>
            </a:r>
            <a:endParaRPr lang="en-US" sz="3200" dirty="0" smtClean="0"/>
          </a:p>
        </p:txBody>
      </p:sp>
      <p:sp>
        <p:nvSpPr>
          <p:cNvPr id="4" name="Title 3"/>
          <p:cNvSpPr>
            <a:spLocks noGrp="1"/>
          </p:cNvSpPr>
          <p:nvPr>
            <p:ph type="ctrTitle"/>
          </p:nvPr>
        </p:nvSpPr>
        <p:spPr/>
        <p:txBody>
          <a:bodyPr/>
          <a:lstStyle/>
          <a:p>
            <a:r>
              <a:rPr lang="en-US" sz="6600" dirty="0" smtClean="0"/>
              <a:t>Office &amp; SharePoint Resources</a:t>
            </a:r>
            <a:endParaRPr lang="en-US" sz="6600" dirty="0"/>
          </a:p>
        </p:txBody>
      </p:sp>
    </p:spTree>
    <p:extLst>
      <p:ext uri="{BB962C8B-B14F-4D97-AF65-F5344CB8AC3E}">
        <p14:creationId xmlns:p14="http://schemas.microsoft.com/office/powerpoint/2010/main" val="400851486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156159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31418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5"/>
          </p:nvPr>
        </p:nvSpPr>
        <p:spPr>
          <a:xfrm>
            <a:off x="5761040" y="3421062"/>
            <a:ext cx="6400801" cy="914400"/>
          </a:xfrm>
        </p:spPr>
        <p:txBody>
          <a:bodyPr/>
          <a:lstStyle/>
          <a:p>
            <a:r>
              <a:rPr lang="en-US" dirty="0" smtClean="0"/>
              <a:t>Unified and Cloud Ready</a:t>
            </a:r>
          </a:p>
          <a:p>
            <a:pPr lvl="1"/>
            <a:r>
              <a:rPr lang="en-US" dirty="0"/>
              <a:t>Bring the concept &amp; value of apps </a:t>
            </a:r>
            <a:r>
              <a:rPr lang="en-US" dirty="0" smtClean="0"/>
              <a:t>to </a:t>
            </a:r>
            <a:r>
              <a:rPr lang="en-US" dirty="0"/>
              <a:t>Office &amp; </a:t>
            </a:r>
            <a:r>
              <a:rPr lang="en-US" dirty="0" smtClean="0"/>
              <a:t>SharePoint</a:t>
            </a:r>
          </a:p>
          <a:p>
            <a:pPr lvl="1"/>
            <a:r>
              <a:rPr lang="en-US" dirty="0" smtClean="0"/>
              <a:t>Office Store is integrated into Office </a:t>
            </a:r>
            <a:r>
              <a:rPr lang="en-US" dirty="0"/>
              <a:t>&amp; </a:t>
            </a:r>
            <a:r>
              <a:rPr lang="en-US" dirty="0" smtClean="0"/>
              <a:t>SharePoint</a:t>
            </a:r>
          </a:p>
          <a:p>
            <a:pPr lvl="1"/>
            <a:r>
              <a:rPr lang="en-US" dirty="0" smtClean="0"/>
              <a:t>Works on-premises and in O365</a:t>
            </a:r>
          </a:p>
          <a:p>
            <a:pPr lvl="1"/>
            <a:r>
              <a:rPr lang="en-US" dirty="0" smtClean="0"/>
              <a:t>App lifecycle, built in monitoring, telemetry and isolation</a:t>
            </a:r>
          </a:p>
          <a:p>
            <a:r>
              <a:rPr lang="en-US" dirty="0" smtClean="0"/>
              <a:t>Web-standards based </a:t>
            </a:r>
          </a:p>
          <a:p>
            <a:pPr lvl="1"/>
            <a:r>
              <a:rPr lang="en-US" dirty="0" smtClean="0"/>
              <a:t>Embraces web technologies including HTML, JavaScript REST/ODATA, </a:t>
            </a:r>
            <a:r>
              <a:rPr lang="en-US" dirty="0" err="1" smtClean="0"/>
              <a:t>Oauth</a:t>
            </a:r>
            <a:endParaRPr lang="en-US" dirty="0" smtClean="0"/>
          </a:p>
        </p:txBody>
      </p:sp>
      <p:pic>
        <p:nvPicPr>
          <p:cNvPr id="11" name="Picture Placeholder 10"/>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a:stretch>
            <a:fillRect/>
          </a:stretch>
        </p:blipFill>
        <p:spPr/>
      </p:pic>
      <p:sp>
        <p:nvSpPr>
          <p:cNvPr id="2" name="Title 1"/>
          <p:cNvSpPr>
            <a:spLocks noGrp="1"/>
          </p:cNvSpPr>
          <p:nvPr>
            <p:ph type="title"/>
          </p:nvPr>
        </p:nvSpPr>
        <p:spPr/>
        <p:txBody>
          <a:bodyPr/>
          <a:lstStyle/>
          <a:p>
            <a:r>
              <a:rPr lang="en-US" smtClean="0"/>
              <a:t>Overview of the App Model</a:t>
            </a:r>
            <a:endParaRPr lang="en-US" dirty="0"/>
          </a:p>
        </p:txBody>
      </p:sp>
    </p:spTree>
    <p:extLst>
      <p:ext uri="{BB962C8B-B14F-4D97-AF65-F5344CB8AC3E}">
        <p14:creationId xmlns:p14="http://schemas.microsoft.com/office/powerpoint/2010/main" val="74057094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Apps for Office</a:t>
            </a:r>
            <a:endParaRPr lang="en-US" dirty="0"/>
          </a:p>
        </p:txBody>
      </p:sp>
    </p:spTree>
    <p:extLst>
      <p:ext uri="{BB962C8B-B14F-4D97-AF65-F5344CB8AC3E}">
        <p14:creationId xmlns:p14="http://schemas.microsoft.com/office/powerpoint/2010/main" val="4207642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a:off x="2480273" y="3136405"/>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3" name="Rectangle 62"/>
          <p:cNvSpPr/>
          <p:nvPr/>
        </p:nvSpPr>
        <p:spPr>
          <a:xfrm>
            <a:off x="2480273" y="1712945"/>
            <a:ext cx="3120405" cy="1324297"/>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vert="horz" lIns="93252" tIns="46627" rIns="93252" bIns="46627" rtlCol="0" anchor="t"/>
          <a:lstStyle/>
          <a:p>
            <a:endParaRPr lang="en-US" sz="1326">
              <a:solidFill>
                <a:srgbClr val="FFFFFF">
                  <a:alpha val="99000"/>
                </a:srgbClr>
              </a:solidFill>
            </a:endParaRPr>
          </a:p>
        </p:txBody>
      </p:sp>
      <p:sp>
        <p:nvSpPr>
          <p:cNvPr id="65" name="Rectangle 64"/>
          <p:cNvSpPr/>
          <p:nvPr/>
        </p:nvSpPr>
        <p:spPr>
          <a:xfrm>
            <a:off x="2480273" y="4559864"/>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 name="Title 5"/>
          <p:cNvSpPr>
            <a:spLocks noGrp="1"/>
          </p:cNvSpPr>
          <p:nvPr>
            <p:ph type="title"/>
          </p:nvPr>
        </p:nvSpPr>
        <p:spPr/>
        <p:txBody>
          <a:bodyPr/>
          <a:lstStyle/>
          <a:p>
            <a:r>
              <a:rPr lang="en-US" dirty="0" smtClean="0"/>
              <a:t>App Shapes for Office</a:t>
            </a:r>
            <a:endParaRPr lang="en-US" dirty="0"/>
          </a:p>
        </p:txBody>
      </p:sp>
      <p:sp>
        <p:nvSpPr>
          <p:cNvPr id="7" name="Text Placeholder 2"/>
          <p:cNvSpPr txBox="1">
            <a:spLocks/>
          </p:cNvSpPr>
          <p:nvPr/>
        </p:nvSpPr>
        <p:spPr>
          <a:xfrm>
            <a:off x="5834489" y="1895606"/>
            <a:ext cx="4088228" cy="1139392"/>
          </a:xfrm>
          <a:prstGeom prst="rect">
            <a:avLst/>
          </a:prstGeom>
        </p:spPr>
        <p:txBody>
          <a:bodyPr lIns="93252" tIns="46627" rIns="93252" bIns="46627"/>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612"/>
              </a:spcAft>
              <a:buFont typeface="Arial" pitchFamily="34" charset="0"/>
              <a:buNone/>
            </a:pPr>
            <a:r>
              <a:rPr lang="en-US" sz="1836" b="1" dirty="0">
                <a:solidFill>
                  <a:srgbClr val="505050"/>
                </a:solidFill>
              </a:rPr>
              <a:t>Task Pane</a:t>
            </a:r>
          </a:p>
          <a:p>
            <a:pPr marL="0" lvl="1" indent="0">
              <a:lnSpc>
                <a:spcPct val="100000"/>
              </a:lnSpc>
              <a:spcBef>
                <a:spcPts val="0"/>
              </a:spcBef>
              <a:buFont typeface="Arial" pitchFamily="34" charset="0"/>
              <a:buNone/>
              <a:tabLst/>
            </a:pPr>
            <a:r>
              <a:rPr lang="en-US" sz="1836" dirty="0">
                <a:solidFill>
                  <a:srgbClr val="505050"/>
                </a:solidFill>
              </a:rPr>
              <a:t>App adjacent to the document</a:t>
            </a:r>
          </a:p>
        </p:txBody>
      </p:sp>
      <p:sp>
        <p:nvSpPr>
          <p:cNvPr id="2" name="Rectangle 1"/>
          <p:cNvSpPr/>
          <p:nvPr/>
        </p:nvSpPr>
        <p:spPr>
          <a:xfrm>
            <a:off x="5834489" y="3314397"/>
            <a:ext cx="4661802" cy="670439"/>
          </a:xfrm>
          <a:prstGeom prst="rect">
            <a:avLst/>
          </a:prstGeom>
        </p:spPr>
        <p:txBody>
          <a:bodyPr lIns="93252" tIns="46627" rIns="93252" bIns="46627">
            <a:spAutoFit/>
          </a:bodyPr>
          <a:lstStyle/>
          <a:p>
            <a:pPr>
              <a:spcBef>
                <a:spcPts val="2448"/>
              </a:spcBef>
            </a:pPr>
            <a:r>
              <a:rPr lang="en-US" sz="1836" b="1" dirty="0">
                <a:solidFill>
                  <a:srgbClr val="505050"/>
                </a:solidFill>
              </a:rPr>
              <a:t>Content</a:t>
            </a:r>
          </a:p>
          <a:p>
            <a:pPr marL="0" lvl="1"/>
            <a:r>
              <a:rPr lang="en-US" sz="1836" dirty="0">
                <a:solidFill>
                  <a:srgbClr val="505050"/>
                </a:solidFill>
              </a:rPr>
              <a:t>App in the body of the document</a:t>
            </a:r>
          </a:p>
        </p:txBody>
      </p:sp>
      <p:sp>
        <p:nvSpPr>
          <p:cNvPr id="3" name="Rectangle 2"/>
          <p:cNvSpPr/>
          <p:nvPr/>
        </p:nvSpPr>
        <p:spPr>
          <a:xfrm>
            <a:off x="5834489" y="4734989"/>
            <a:ext cx="4879548" cy="659191"/>
          </a:xfrm>
          <a:prstGeom prst="rect">
            <a:avLst/>
          </a:prstGeom>
        </p:spPr>
        <p:txBody>
          <a:bodyPr wrap="square" lIns="93252" tIns="46627" rIns="93252" bIns="46627">
            <a:spAutoFit/>
          </a:bodyPr>
          <a:lstStyle/>
          <a:p>
            <a:pPr>
              <a:spcBef>
                <a:spcPts val="2448"/>
              </a:spcBef>
            </a:pPr>
            <a:r>
              <a:rPr lang="en-US" sz="1836" b="1" dirty="0">
                <a:solidFill>
                  <a:srgbClr val="505050"/>
                </a:solidFill>
              </a:rPr>
              <a:t>Mail </a:t>
            </a:r>
          </a:p>
          <a:p>
            <a:pPr marL="0" lvl="1"/>
            <a:r>
              <a:rPr lang="en-US" sz="1836" dirty="0" smtClean="0">
                <a:solidFill>
                  <a:srgbClr val="505050"/>
                </a:solidFill>
              </a:rPr>
              <a:t>Inline Pane on an email or appointment item</a:t>
            </a:r>
            <a:endParaRPr lang="en-US" sz="1836" dirty="0">
              <a:solidFill>
                <a:srgbClr val="505050"/>
              </a:solidFill>
            </a:endParaRPr>
          </a:p>
        </p:txBody>
      </p:sp>
      <p:grpSp>
        <p:nvGrpSpPr>
          <p:cNvPr id="56" name="Group 55"/>
          <p:cNvGrpSpPr/>
          <p:nvPr/>
        </p:nvGrpSpPr>
        <p:grpSpPr>
          <a:xfrm>
            <a:off x="3381570" y="1895607"/>
            <a:ext cx="1262900" cy="992177"/>
            <a:chOff x="1790701" y="1858607"/>
            <a:chExt cx="1238250" cy="972811"/>
          </a:xfrm>
        </p:grpSpPr>
        <p:sp>
          <p:nvSpPr>
            <p:cNvPr id="9" name="Rectangle 8"/>
            <p:cNvSpPr/>
            <p:nvPr/>
          </p:nvSpPr>
          <p:spPr>
            <a:xfrm>
              <a:off x="1790701" y="1978460"/>
              <a:ext cx="1238250" cy="852958"/>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sp>
          <p:nvSpPr>
            <p:cNvPr id="10" name="Rectangle 9"/>
            <p:cNvSpPr/>
            <p:nvPr/>
          </p:nvSpPr>
          <p:spPr>
            <a:xfrm>
              <a:off x="2529807" y="2052221"/>
              <a:ext cx="455159" cy="71002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FFFFFF"/>
                </a:solidFill>
              </a:endParaRPr>
            </a:p>
          </p:txBody>
        </p:sp>
        <p:sp>
          <p:nvSpPr>
            <p:cNvPr id="26" name="Rectangle 25"/>
            <p:cNvSpPr/>
            <p:nvPr/>
          </p:nvSpPr>
          <p:spPr>
            <a:xfrm>
              <a:off x="1790701" y="1858607"/>
              <a:ext cx="1238250" cy="132096"/>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grpSp>
      <p:grpSp>
        <p:nvGrpSpPr>
          <p:cNvPr id="40" name="Group 39"/>
          <p:cNvGrpSpPr/>
          <p:nvPr/>
        </p:nvGrpSpPr>
        <p:grpSpPr>
          <a:xfrm>
            <a:off x="3409025" y="3302465"/>
            <a:ext cx="1262900" cy="992177"/>
            <a:chOff x="1817620" y="3238005"/>
            <a:chExt cx="1238250" cy="972811"/>
          </a:xfrm>
        </p:grpSpPr>
        <p:sp>
          <p:nvSpPr>
            <p:cNvPr id="42" name="Rectangle 41"/>
            <p:cNvSpPr/>
            <p:nvPr/>
          </p:nvSpPr>
          <p:spPr>
            <a:xfrm>
              <a:off x="1817620" y="3357858"/>
              <a:ext cx="1238250" cy="852958"/>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sp>
          <p:nvSpPr>
            <p:cNvPr id="48" name="Folded Corner 47"/>
            <p:cNvSpPr/>
            <p:nvPr/>
          </p:nvSpPr>
          <p:spPr>
            <a:xfrm rot="16200000">
              <a:off x="2091557" y="3425760"/>
              <a:ext cx="716937" cy="724016"/>
            </a:xfrm>
            <a:prstGeom prst="foldedCorner">
              <a:avLst>
                <a:gd name="adj" fmla="val 41358"/>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sp>
          <p:nvSpPr>
            <p:cNvPr id="43" name="Rectangle 42"/>
            <p:cNvSpPr/>
            <p:nvPr/>
          </p:nvSpPr>
          <p:spPr>
            <a:xfrm>
              <a:off x="2175347" y="3787768"/>
              <a:ext cx="549033" cy="254646"/>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FFFFFF"/>
                </a:solidFill>
              </a:endParaRPr>
            </a:p>
          </p:txBody>
        </p:sp>
        <p:sp>
          <p:nvSpPr>
            <p:cNvPr id="46" name="Rectangle 45"/>
            <p:cNvSpPr/>
            <p:nvPr/>
          </p:nvSpPr>
          <p:spPr>
            <a:xfrm>
              <a:off x="1817620" y="3238005"/>
              <a:ext cx="1238250" cy="132096"/>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grpSp>
      <p:grpSp>
        <p:nvGrpSpPr>
          <p:cNvPr id="55" name="Group 54"/>
          <p:cNvGrpSpPr/>
          <p:nvPr/>
        </p:nvGrpSpPr>
        <p:grpSpPr>
          <a:xfrm>
            <a:off x="3338646" y="4760572"/>
            <a:ext cx="1461262" cy="920827"/>
            <a:chOff x="1748615" y="4667651"/>
            <a:chExt cx="1432740" cy="902854"/>
          </a:xfrm>
        </p:grpSpPr>
        <p:grpSp>
          <p:nvGrpSpPr>
            <p:cNvPr id="52" name="Group 51"/>
            <p:cNvGrpSpPr/>
            <p:nvPr/>
          </p:nvGrpSpPr>
          <p:grpSpPr>
            <a:xfrm>
              <a:off x="1748615" y="4667651"/>
              <a:ext cx="1432740" cy="902854"/>
              <a:chOff x="1748615" y="4667651"/>
              <a:chExt cx="1432740" cy="902854"/>
            </a:xfrm>
          </p:grpSpPr>
          <p:sp>
            <p:nvSpPr>
              <p:cNvPr id="50" name="Rectangle 49"/>
              <p:cNvSpPr/>
              <p:nvPr/>
            </p:nvSpPr>
            <p:spPr>
              <a:xfrm>
                <a:off x="1748615" y="4667651"/>
                <a:ext cx="1432740" cy="902854"/>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sp>
            <p:nvSpPr>
              <p:cNvPr id="22" name="Rectangle 21"/>
              <p:cNvSpPr/>
              <p:nvPr/>
            </p:nvSpPr>
            <p:spPr>
              <a:xfrm>
                <a:off x="2211795" y="4683507"/>
                <a:ext cx="956280" cy="882384"/>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sp>
            <p:nvSpPr>
              <p:cNvPr id="49" name="Rectangle 48"/>
              <p:cNvSpPr/>
              <p:nvPr/>
            </p:nvSpPr>
            <p:spPr>
              <a:xfrm>
                <a:off x="2357741" y="4750262"/>
                <a:ext cx="690624" cy="17584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FFFFFF"/>
                  </a:solidFill>
                </a:endParaRPr>
              </a:p>
            </p:txBody>
          </p:sp>
          <p:cxnSp>
            <p:nvCxnSpPr>
              <p:cNvPr id="51" name="Straight Connector 50"/>
              <p:cNvCxnSpPr/>
              <p:nvPr/>
            </p:nvCxnSpPr>
            <p:spPr>
              <a:xfrm>
                <a:off x="2357741" y="5108843"/>
                <a:ext cx="690624"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3" name="Straight Connector 52"/>
              <p:cNvCxnSpPr/>
              <p:nvPr/>
            </p:nvCxnSpPr>
            <p:spPr>
              <a:xfrm>
                <a:off x="2367266" y="5261243"/>
                <a:ext cx="690624"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4" name="Straight Connector 53"/>
              <p:cNvCxnSpPr/>
              <p:nvPr/>
            </p:nvCxnSpPr>
            <p:spPr>
              <a:xfrm>
                <a:off x="2367266" y="5413643"/>
                <a:ext cx="690624" cy="0"/>
              </a:xfrm>
              <a:prstGeom prst="line">
                <a:avLst/>
              </a:prstGeom>
              <a:ln w="19050"/>
            </p:spPr>
            <p:style>
              <a:lnRef idx="1">
                <a:schemeClr val="dk1"/>
              </a:lnRef>
              <a:fillRef idx="2">
                <a:schemeClr val="dk1"/>
              </a:fillRef>
              <a:effectRef idx="1">
                <a:schemeClr val="dk1"/>
              </a:effectRef>
              <a:fontRef idx="minor">
                <a:schemeClr val="dk1"/>
              </a:fontRef>
            </p:style>
          </p:cxnSp>
        </p:grpSp>
        <p:cxnSp>
          <p:nvCxnSpPr>
            <p:cNvPr id="12" name="Straight Connector 11"/>
            <p:cNvCxnSpPr/>
            <p:nvPr/>
          </p:nvCxnSpPr>
          <p:spPr>
            <a:xfrm>
              <a:off x="1835151" y="4926104"/>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8" name="Straight Connector 57"/>
            <p:cNvCxnSpPr/>
            <p:nvPr/>
          </p:nvCxnSpPr>
          <p:spPr>
            <a:xfrm>
              <a:off x="1835151" y="5077333"/>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9" name="Straight Connector 58"/>
            <p:cNvCxnSpPr/>
            <p:nvPr/>
          </p:nvCxnSpPr>
          <p:spPr>
            <a:xfrm>
              <a:off x="1842068" y="5261243"/>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60" name="Straight Connector 59"/>
            <p:cNvCxnSpPr/>
            <p:nvPr/>
          </p:nvCxnSpPr>
          <p:spPr>
            <a:xfrm>
              <a:off x="1842068" y="5413643"/>
              <a:ext cx="252866" cy="0"/>
            </a:xfrm>
            <a:prstGeom prst="line">
              <a:avLst/>
            </a:prstGeom>
            <a:ln w="19050"/>
          </p:spPr>
          <p:style>
            <a:lnRef idx="1">
              <a:schemeClr val="dk1"/>
            </a:lnRef>
            <a:fillRef idx="2">
              <a:schemeClr val="dk1"/>
            </a:fillRef>
            <a:effectRef idx="1">
              <a:schemeClr val="dk1"/>
            </a:effectRef>
            <a:fontRef idx="minor">
              <a:schemeClr val="dk1"/>
            </a:fontRef>
          </p:style>
        </p:cxnSp>
      </p:grpSp>
    </p:spTree>
    <p:extLst>
      <p:ext uri="{BB962C8B-B14F-4D97-AF65-F5344CB8AC3E}">
        <p14:creationId xmlns:p14="http://schemas.microsoft.com/office/powerpoint/2010/main" val="20663467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5837" y="544735"/>
            <a:ext cx="7924800" cy="59050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42379855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a:off x="2480273" y="3136405"/>
            <a:ext cx="3120405" cy="1324297"/>
          </a:xfrm>
          <a:prstGeom prst="rect">
            <a:avLst/>
          </a:prstGeom>
          <a:ln/>
        </p:spPr>
        <p:style>
          <a:lnRef idx="3">
            <a:schemeClr val="lt1"/>
          </a:lnRef>
          <a:fillRef idx="1">
            <a:schemeClr val="accent3"/>
          </a:fillRef>
          <a:effectRef idx="1">
            <a:schemeClr val="accent3"/>
          </a:effectRef>
          <a:fontRef idx="minor">
            <a:schemeClr val="lt1"/>
          </a:fontRef>
        </p:style>
        <p:txBody>
          <a:bodyPr vert="horz" lIns="93252" tIns="46627" rIns="93252" bIns="46627" rtlCol="0" anchor="t"/>
          <a:lstStyle/>
          <a:p>
            <a:endParaRPr lang="en-US" sz="1326">
              <a:solidFill>
                <a:srgbClr val="FFFFFF">
                  <a:alpha val="99000"/>
                </a:srgbClr>
              </a:solidFill>
            </a:endParaRPr>
          </a:p>
        </p:txBody>
      </p:sp>
      <p:sp>
        <p:nvSpPr>
          <p:cNvPr id="63" name="Rectangle 62"/>
          <p:cNvSpPr/>
          <p:nvPr/>
        </p:nvSpPr>
        <p:spPr>
          <a:xfrm>
            <a:off x="2480273" y="1712945"/>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5" name="Rectangle 64"/>
          <p:cNvSpPr/>
          <p:nvPr/>
        </p:nvSpPr>
        <p:spPr>
          <a:xfrm>
            <a:off x="2480273" y="4559864"/>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 name="Title 5"/>
          <p:cNvSpPr>
            <a:spLocks noGrp="1"/>
          </p:cNvSpPr>
          <p:nvPr>
            <p:ph type="title"/>
          </p:nvPr>
        </p:nvSpPr>
        <p:spPr/>
        <p:txBody>
          <a:bodyPr/>
          <a:lstStyle/>
          <a:p>
            <a:r>
              <a:rPr lang="en-US" dirty="0" smtClean="0"/>
              <a:t>App Shapes for Office</a:t>
            </a:r>
            <a:endParaRPr lang="en-US" dirty="0"/>
          </a:p>
        </p:txBody>
      </p:sp>
      <p:sp>
        <p:nvSpPr>
          <p:cNvPr id="7" name="Text Placeholder 2"/>
          <p:cNvSpPr txBox="1">
            <a:spLocks/>
          </p:cNvSpPr>
          <p:nvPr/>
        </p:nvSpPr>
        <p:spPr>
          <a:xfrm>
            <a:off x="5834489" y="1895606"/>
            <a:ext cx="4088228" cy="1139392"/>
          </a:xfrm>
          <a:prstGeom prst="rect">
            <a:avLst/>
          </a:prstGeom>
        </p:spPr>
        <p:txBody>
          <a:bodyPr lIns="93252" tIns="46627" rIns="93252" bIns="46627"/>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612"/>
              </a:spcAft>
              <a:buFont typeface="Arial" pitchFamily="34" charset="0"/>
              <a:buNone/>
            </a:pPr>
            <a:r>
              <a:rPr lang="en-US" sz="1836" b="1" dirty="0">
                <a:solidFill>
                  <a:srgbClr val="505050"/>
                </a:solidFill>
              </a:rPr>
              <a:t>Task Pane</a:t>
            </a:r>
          </a:p>
          <a:p>
            <a:pPr marL="0" lvl="1" indent="0">
              <a:lnSpc>
                <a:spcPct val="100000"/>
              </a:lnSpc>
              <a:spcBef>
                <a:spcPts val="0"/>
              </a:spcBef>
              <a:buFont typeface="Arial" pitchFamily="34" charset="0"/>
              <a:buNone/>
              <a:tabLst/>
            </a:pPr>
            <a:r>
              <a:rPr lang="en-US" sz="1836" dirty="0">
                <a:solidFill>
                  <a:srgbClr val="505050"/>
                </a:solidFill>
              </a:rPr>
              <a:t>App adjacent to the document</a:t>
            </a:r>
          </a:p>
        </p:txBody>
      </p:sp>
      <p:sp>
        <p:nvSpPr>
          <p:cNvPr id="2" name="Rectangle 1"/>
          <p:cNvSpPr/>
          <p:nvPr/>
        </p:nvSpPr>
        <p:spPr>
          <a:xfrm>
            <a:off x="5834489" y="3314397"/>
            <a:ext cx="4661802" cy="670439"/>
          </a:xfrm>
          <a:prstGeom prst="rect">
            <a:avLst/>
          </a:prstGeom>
        </p:spPr>
        <p:txBody>
          <a:bodyPr lIns="93252" tIns="46627" rIns="93252" bIns="46627">
            <a:spAutoFit/>
          </a:bodyPr>
          <a:lstStyle/>
          <a:p>
            <a:pPr>
              <a:spcBef>
                <a:spcPts val="2448"/>
              </a:spcBef>
            </a:pPr>
            <a:r>
              <a:rPr lang="en-US" sz="1836" b="1" dirty="0">
                <a:solidFill>
                  <a:srgbClr val="505050"/>
                </a:solidFill>
              </a:rPr>
              <a:t>Content</a:t>
            </a:r>
          </a:p>
          <a:p>
            <a:pPr marL="0" lvl="1"/>
            <a:r>
              <a:rPr lang="en-US" sz="1836" dirty="0">
                <a:solidFill>
                  <a:srgbClr val="505050"/>
                </a:solidFill>
              </a:rPr>
              <a:t>App in the body of the document</a:t>
            </a:r>
          </a:p>
        </p:txBody>
      </p:sp>
      <p:sp>
        <p:nvSpPr>
          <p:cNvPr id="3" name="Rectangle 2"/>
          <p:cNvSpPr/>
          <p:nvPr/>
        </p:nvSpPr>
        <p:spPr>
          <a:xfrm>
            <a:off x="5834489" y="4734989"/>
            <a:ext cx="4879548" cy="659191"/>
          </a:xfrm>
          <a:prstGeom prst="rect">
            <a:avLst/>
          </a:prstGeom>
        </p:spPr>
        <p:txBody>
          <a:bodyPr wrap="square" lIns="93252" tIns="46627" rIns="93252" bIns="46627">
            <a:spAutoFit/>
          </a:bodyPr>
          <a:lstStyle/>
          <a:p>
            <a:pPr>
              <a:spcBef>
                <a:spcPts val="2448"/>
              </a:spcBef>
            </a:pPr>
            <a:r>
              <a:rPr lang="en-US" sz="1836" b="1" dirty="0">
                <a:solidFill>
                  <a:srgbClr val="505050"/>
                </a:solidFill>
              </a:rPr>
              <a:t>Mail </a:t>
            </a:r>
          </a:p>
          <a:p>
            <a:pPr marL="0" lvl="1"/>
            <a:r>
              <a:rPr lang="en-US" sz="1836" dirty="0" smtClean="0">
                <a:solidFill>
                  <a:srgbClr val="505050"/>
                </a:solidFill>
              </a:rPr>
              <a:t>Inline Pane on an email or appointment item</a:t>
            </a:r>
            <a:endParaRPr lang="en-US" sz="1836" dirty="0">
              <a:solidFill>
                <a:srgbClr val="505050"/>
              </a:solidFill>
            </a:endParaRPr>
          </a:p>
        </p:txBody>
      </p:sp>
      <p:grpSp>
        <p:nvGrpSpPr>
          <p:cNvPr id="56" name="Group 55"/>
          <p:cNvGrpSpPr/>
          <p:nvPr/>
        </p:nvGrpSpPr>
        <p:grpSpPr>
          <a:xfrm>
            <a:off x="3381570" y="1895607"/>
            <a:ext cx="1262900" cy="992177"/>
            <a:chOff x="1790701" y="1858607"/>
            <a:chExt cx="1238250" cy="972811"/>
          </a:xfrm>
        </p:grpSpPr>
        <p:sp>
          <p:nvSpPr>
            <p:cNvPr id="9" name="Rectangle 8"/>
            <p:cNvSpPr/>
            <p:nvPr/>
          </p:nvSpPr>
          <p:spPr>
            <a:xfrm>
              <a:off x="1790701" y="1978460"/>
              <a:ext cx="1238250" cy="852958"/>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sp>
          <p:nvSpPr>
            <p:cNvPr id="10" name="Rectangle 9"/>
            <p:cNvSpPr/>
            <p:nvPr/>
          </p:nvSpPr>
          <p:spPr>
            <a:xfrm>
              <a:off x="2529807" y="2052221"/>
              <a:ext cx="455159" cy="71002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FFFFFF"/>
                </a:solidFill>
              </a:endParaRPr>
            </a:p>
          </p:txBody>
        </p:sp>
        <p:sp>
          <p:nvSpPr>
            <p:cNvPr id="26" name="Rectangle 25"/>
            <p:cNvSpPr/>
            <p:nvPr/>
          </p:nvSpPr>
          <p:spPr>
            <a:xfrm>
              <a:off x="1790701" y="1858607"/>
              <a:ext cx="1238250" cy="132096"/>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grpSp>
      <p:grpSp>
        <p:nvGrpSpPr>
          <p:cNvPr id="40" name="Group 39"/>
          <p:cNvGrpSpPr/>
          <p:nvPr/>
        </p:nvGrpSpPr>
        <p:grpSpPr>
          <a:xfrm>
            <a:off x="3409025" y="3302465"/>
            <a:ext cx="1262900" cy="992177"/>
            <a:chOff x="1817620" y="3238005"/>
            <a:chExt cx="1238250" cy="972811"/>
          </a:xfrm>
        </p:grpSpPr>
        <p:sp>
          <p:nvSpPr>
            <p:cNvPr id="42" name="Rectangle 41"/>
            <p:cNvSpPr/>
            <p:nvPr/>
          </p:nvSpPr>
          <p:spPr>
            <a:xfrm>
              <a:off x="1817620" y="3357858"/>
              <a:ext cx="1238250" cy="852958"/>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sp>
          <p:nvSpPr>
            <p:cNvPr id="48" name="Folded Corner 47"/>
            <p:cNvSpPr/>
            <p:nvPr/>
          </p:nvSpPr>
          <p:spPr>
            <a:xfrm rot="16200000">
              <a:off x="2091557" y="3425760"/>
              <a:ext cx="716937" cy="724016"/>
            </a:xfrm>
            <a:prstGeom prst="foldedCorner">
              <a:avLst>
                <a:gd name="adj" fmla="val 41358"/>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sp>
          <p:nvSpPr>
            <p:cNvPr id="43" name="Rectangle 42"/>
            <p:cNvSpPr/>
            <p:nvPr/>
          </p:nvSpPr>
          <p:spPr>
            <a:xfrm>
              <a:off x="2175347" y="3787768"/>
              <a:ext cx="549033" cy="254646"/>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FFFFFF"/>
                </a:solidFill>
              </a:endParaRPr>
            </a:p>
          </p:txBody>
        </p:sp>
        <p:sp>
          <p:nvSpPr>
            <p:cNvPr id="46" name="Rectangle 45"/>
            <p:cNvSpPr/>
            <p:nvPr/>
          </p:nvSpPr>
          <p:spPr>
            <a:xfrm>
              <a:off x="1817620" y="3238005"/>
              <a:ext cx="1238250" cy="132096"/>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grpSp>
      <p:grpSp>
        <p:nvGrpSpPr>
          <p:cNvPr id="55" name="Group 54"/>
          <p:cNvGrpSpPr/>
          <p:nvPr/>
        </p:nvGrpSpPr>
        <p:grpSpPr>
          <a:xfrm>
            <a:off x="3338646" y="4760572"/>
            <a:ext cx="1461262" cy="920827"/>
            <a:chOff x="1748615" y="4667651"/>
            <a:chExt cx="1432740" cy="902854"/>
          </a:xfrm>
        </p:grpSpPr>
        <p:grpSp>
          <p:nvGrpSpPr>
            <p:cNvPr id="52" name="Group 51"/>
            <p:cNvGrpSpPr/>
            <p:nvPr/>
          </p:nvGrpSpPr>
          <p:grpSpPr>
            <a:xfrm>
              <a:off x="1748615" y="4667651"/>
              <a:ext cx="1432740" cy="902854"/>
              <a:chOff x="1748615" y="4667651"/>
              <a:chExt cx="1432740" cy="902854"/>
            </a:xfrm>
          </p:grpSpPr>
          <p:sp>
            <p:nvSpPr>
              <p:cNvPr id="50" name="Rectangle 49"/>
              <p:cNvSpPr/>
              <p:nvPr/>
            </p:nvSpPr>
            <p:spPr>
              <a:xfrm>
                <a:off x="1748615" y="4667651"/>
                <a:ext cx="1432740" cy="902854"/>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sp>
            <p:nvSpPr>
              <p:cNvPr id="22" name="Rectangle 21"/>
              <p:cNvSpPr/>
              <p:nvPr/>
            </p:nvSpPr>
            <p:spPr>
              <a:xfrm>
                <a:off x="2211795" y="4683507"/>
                <a:ext cx="956280" cy="882384"/>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505050"/>
                  </a:solidFill>
                </a:endParaRPr>
              </a:p>
            </p:txBody>
          </p:sp>
          <p:sp>
            <p:nvSpPr>
              <p:cNvPr id="49" name="Rectangle 48"/>
              <p:cNvSpPr/>
              <p:nvPr/>
            </p:nvSpPr>
            <p:spPr>
              <a:xfrm>
                <a:off x="2357741" y="4750262"/>
                <a:ext cx="690624" cy="17584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FFFFFF"/>
                  </a:solidFill>
                </a:endParaRPr>
              </a:p>
            </p:txBody>
          </p:sp>
          <p:cxnSp>
            <p:nvCxnSpPr>
              <p:cNvPr id="51" name="Straight Connector 50"/>
              <p:cNvCxnSpPr/>
              <p:nvPr/>
            </p:nvCxnSpPr>
            <p:spPr>
              <a:xfrm>
                <a:off x="2357741" y="5108843"/>
                <a:ext cx="690624"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3" name="Straight Connector 52"/>
              <p:cNvCxnSpPr/>
              <p:nvPr/>
            </p:nvCxnSpPr>
            <p:spPr>
              <a:xfrm>
                <a:off x="2367266" y="5261243"/>
                <a:ext cx="690624"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4" name="Straight Connector 53"/>
              <p:cNvCxnSpPr/>
              <p:nvPr/>
            </p:nvCxnSpPr>
            <p:spPr>
              <a:xfrm>
                <a:off x="2367266" y="5413643"/>
                <a:ext cx="690624" cy="0"/>
              </a:xfrm>
              <a:prstGeom prst="line">
                <a:avLst/>
              </a:prstGeom>
              <a:ln w="19050"/>
            </p:spPr>
            <p:style>
              <a:lnRef idx="1">
                <a:schemeClr val="dk1"/>
              </a:lnRef>
              <a:fillRef idx="2">
                <a:schemeClr val="dk1"/>
              </a:fillRef>
              <a:effectRef idx="1">
                <a:schemeClr val="dk1"/>
              </a:effectRef>
              <a:fontRef idx="minor">
                <a:schemeClr val="dk1"/>
              </a:fontRef>
            </p:style>
          </p:cxnSp>
        </p:grpSp>
        <p:cxnSp>
          <p:nvCxnSpPr>
            <p:cNvPr id="12" name="Straight Connector 11"/>
            <p:cNvCxnSpPr/>
            <p:nvPr/>
          </p:nvCxnSpPr>
          <p:spPr>
            <a:xfrm>
              <a:off x="1835151" y="4926104"/>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8" name="Straight Connector 57"/>
            <p:cNvCxnSpPr/>
            <p:nvPr/>
          </p:nvCxnSpPr>
          <p:spPr>
            <a:xfrm>
              <a:off x="1835151" y="5077333"/>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9" name="Straight Connector 58"/>
            <p:cNvCxnSpPr/>
            <p:nvPr/>
          </p:nvCxnSpPr>
          <p:spPr>
            <a:xfrm>
              <a:off x="1842068" y="5261243"/>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60" name="Straight Connector 59"/>
            <p:cNvCxnSpPr/>
            <p:nvPr/>
          </p:nvCxnSpPr>
          <p:spPr>
            <a:xfrm>
              <a:off x="1842068" y="5413643"/>
              <a:ext cx="252866" cy="0"/>
            </a:xfrm>
            <a:prstGeom prst="line">
              <a:avLst/>
            </a:prstGeom>
            <a:ln w="19050"/>
          </p:spPr>
          <p:style>
            <a:lnRef idx="1">
              <a:schemeClr val="dk1"/>
            </a:lnRef>
            <a:fillRef idx="2">
              <a:schemeClr val="dk1"/>
            </a:fillRef>
            <a:effectRef idx="1">
              <a:schemeClr val="dk1"/>
            </a:effectRef>
            <a:fontRef idx="minor">
              <a:schemeClr val="dk1"/>
            </a:fontRef>
          </p:style>
        </p:cxnSp>
      </p:grpSp>
    </p:spTree>
    <p:extLst>
      <p:ext uri="{BB962C8B-B14F-4D97-AF65-F5344CB8AC3E}">
        <p14:creationId xmlns:p14="http://schemas.microsoft.com/office/powerpoint/2010/main" val="2898339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Jim Nakashima;  Saurabh Bhatia</External_x0020_Speaker>
    <Session_x0020_Code xmlns="2295e2e7-0eeb-498e-8716-217bb2ee6ee3"> SPC001</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Jim Nakashima, Saurabh Bhatia</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sharepoint/v3"/>
    <ds:schemaRef ds:uri="http://purl.org/dc/dcmitype/"/>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230e9df3-be65-4c73-a93b-d1236ebd677e"/>
    <ds:schemaRef ds:uri="032d541b-1b4e-4d91-93c7-b10533c52f73"/>
    <ds:schemaRef ds:uri="2295e2e7-0eeb-498e-8716-217bb2ee6ee3"/>
    <ds:schemaRef ds:uri="http://purl.org/dc/terms/"/>
  </ds:schemaRefs>
</ds:datastoreItem>
</file>

<file path=customXml/itemProps2.xml><?xml version="1.0" encoding="utf-8"?>
<ds:datastoreItem xmlns:ds="http://schemas.openxmlformats.org/officeDocument/2006/customXml" ds:itemID="{0BB534AE-815B-4514-B836-C71A6BDDF9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17041</TotalTime>
  <Words>5219</Words>
  <Application>Microsoft Office PowerPoint</Application>
  <PresentationFormat>Custom</PresentationFormat>
  <Paragraphs>434</Paragraphs>
  <Slides>48</Slides>
  <Notes>42</Notes>
  <HiddenSlides>0</HiddenSlides>
  <MMClips>0</MMClips>
  <ScaleCrop>false</ScaleCrop>
  <HeadingPairs>
    <vt:vector size="4" baseType="variant">
      <vt:variant>
        <vt:lpstr>Theme</vt:lpstr>
      </vt:variant>
      <vt:variant>
        <vt:i4>5</vt:i4>
      </vt:variant>
      <vt:variant>
        <vt:lpstr>Slide Titles</vt:lpstr>
      </vt:variant>
      <vt:variant>
        <vt:i4>48</vt:i4>
      </vt:variant>
    </vt:vector>
  </HeadingPairs>
  <TitlesOfParts>
    <vt:vector size="53" baseType="lpstr">
      <vt:lpstr>5-30072_SPC2012_Developer_Template_16x9</vt:lpstr>
      <vt:lpstr>5-30072_SPC2012_Developer_Template_16x9_Light</vt:lpstr>
      <vt:lpstr>1_5-30072_SPC2012_Developer_Template_16x9</vt:lpstr>
      <vt:lpstr>1_5-30072_SPC2012_Developer_Template_16x9_Light</vt:lpstr>
      <vt:lpstr>5-30072_SPC2012_Business_Template_16x9_Light</vt:lpstr>
      <vt:lpstr>PowerPoint Presentation</vt:lpstr>
      <vt:lpstr>0 to 60 with apps for Office and SharePoint using Napa and Visual Studio 2012</vt:lpstr>
      <vt:lpstr>Agenda </vt:lpstr>
      <vt:lpstr>The New Cloud App Model</vt:lpstr>
      <vt:lpstr>Overview of the App Model</vt:lpstr>
      <vt:lpstr>Apps for Office</vt:lpstr>
      <vt:lpstr>App Shapes for Office</vt:lpstr>
      <vt:lpstr>PowerPoint Presentation</vt:lpstr>
      <vt:lpstr>App Shapes for Office</vt:lpstr>
      <vt:lpstr>PowerPoint Presentation</vt:lpstr>
      <vt:lpstr>App Shapes for Office</vt:lpstr>
      <vt:lpstr>PowerPoint Presentation</vt:lpstr>
      <vt:lpstr>Anatomy of an app for Office</vt:lpstr>
      <vt:lpstr>Demo: Getting Started with “Napa”</vt:lpstr>
      <vt:lpstr>Bubbles Project</vt:lpstr>
      <vt:lpstr>Apps for SharePoint</vt:lpstr>
      <vt:lpstr>App Shapes for SharePoint</vt:lpstr>
      <vt:lpstr>PowerPoint Presentation</vt:lpstr>
      <vt:lpstr>App Shapes for SharePoint</vt:lpstr>
      <vt:lpstr>PowerPoint Presentation</vt:lpstr>
      <vt:lpstr>App Shapes for SharePoint</vt:lpstr>
      <vt:lpstr>PowerPoint Presentation</vt:lpstr>
      <vt:lpstr>Anatomy of a SharePoint Hosted app</vt:lpstr>
      <vt:lpstr>Demo: Building an app for SharePoint</vt:lpstr>
      <vt:lpstr>Flickr Project</vt:lpstr>
      <vt:lpstr>Office Enabled Apps for SharePoint</vt:lpstr>
      <vt:lpstr>Composable App Model</vt:lpstr>
      <vt:lpstr>Composable App Model</vt:lpstr>
      <vt:lpstr>Demo: Office Enabled app for SharePoint</vt:lpstr>
      <vt:lpstr>Napa and Visual Studio</vt:lpstr>
      <vt:lpstr>Cloud Hosted Apps for SharePoint</vt:lpstr>
      <vt:lpstr>Anatomy of a Provider Hosted app</vt:lpstr>
      <vt:lpstr>Demo: Turn a Web Site into an app for SharePoint</vt:lpstr>
      <vt:lpstr>Napa is an app for SharePoint</vt:lpstr>
      <vt:lpstr>Publishing</vt:lpstr>
      <vt:lpstr>From Developer to End User</vt:lpstr>
      <vt:lpstr>Recap: Anatomy of an app for SharePoint</vt:lpstr>
      <vt:lpstr>SharePoint Hosted Package</vt:lpstr>
      <vt:lpstr>Recap: Anatomy of an app for SharePoint</vt:lpstr>
      <vt:lpstr>Provider-Hosted Package</vt:lpstr>
      <vt:lpstr>Recap: Anatomy of an app for SharePoint</vt:lpstr>
      <vt:lpstr>Auto Hosted Package</vt:lpstr>
      <vt:lpstr>Demo: Publishing</vt:lpstr>
      <vt:lpstr>Summary</vt:lpstr>
      <vt:lpstr>PowerPoint Presentation</vt:lpstr>
      <vt:lpstr>Office &amp; SharePoint Resources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 to 60 with apps for Office and SharePoint using Napa and Visual Studio 2012</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925</cp:revision>
  <dcterms:created xsi:type="dcterms:W3CDTF">2012-05-22T07:38:31Z</dcterms:created>
  <dcterms:modified xsi:type="dcterms:W3CDTF">2012-12-06T22:04:11Z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