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46" r:id="rId2"/>
  </p:sldMasterIdLst>
  <p:notesMasterIdLst>
    <p:notesMasterId r:id="rId37"/>
  </p:notesMasterIdLst>
  <p:handoutMasterIdLst>
    <p:handoutMasterId r:id="rId38"/>
  </p:handoutMasterIdLst>
  <p:sldIdLst>
    <p:sldId id="1408" r:id="rId3"/>
    <p:sldId id="1411" r:id="rId4"/>
    <p:sldId id="1412" r:id="rId5"/>
    <p:sldId id="1413" r:id="rId6"/>
    <p:sldId id="1417" r:id="rId7"/>
    <p:sldId id="1420" r:id="rId8"/>
    <p:sldId id="1422" r:id="rId9"/>
    <p:sldId id="1450" r:id="rId10"/>
    <p:sldId id="1456" r:id="rId11"/>
    <p:sldId id="1437" r:id="rId12"/>
    <p:sldId id="1438" r:id="rId13"/>
    <p:sldId id="1425" r:id="rId14"/>
    <p:sldId id="1451" r:id="rId15"/>
    <p:sldId id="1457" r:id="rId16"/>
    <p:sldId id="1458" r:id="rId17"/>
    <p:sldId id="1459" r:id="rId18"/>
    <p:sldId id="1452" r:id="rId19"/>
    <p:sldId id="1431" r:id="rId20"/>
    <p:sldId id="1432" r:id="rId21"/>
    <p:sldId id="1453" r:id="rId22"/>
    <p:sldId id="1460" r:id="rId23"/>
    <p:sldId id="1454" r:id="rId24"/>
    <p:sldId id="1461" r:id="rId25"/>
    <p:sldId id="1462" r:id="rId26"/>
    <p:sldId id="1463" r:id="rId27"/>
    <p:sldId id="1442" r:id="rId28"/>
    <p:sldId id="1455" r:id="rId29"/>
    <p:sldId id="1444" r:id="rId30"/>
    <p:sldId id="1445" r:id="rId31"/>
    <p:sldId id="1446" r:id="rId32"/>
    <p:sldId id="1447" r:id="rId33"/>
    <p:sldId id="1464" r:id="rId34"/>
    <p:sldId id="1449" r:id="rId35"/>
    <p:sldId id="1326" r:id="rId3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3"/>
            <p14:sldId id="1417"/>
            <p14:sldId id="1420"/>
            <p14:sldId id="1422"/>
            <p14:sldId id="1450"/>
            <p14:sldId id="1456"/>
            <p14:sldId id="1437"/>
            <p14:sldId id="1438"/>
            <p14:sldId id="1425"/>
            <p14:sldId id="1451"/>
            <p14:sldId id="1457"/>
            <p14:sldId id="1458"/>
            <p14:sldId id="1459"/>
            <p14:sldId id="1452"/>
            <p14:sldId id="1431"/>
            <p14:sldId id="1432"/>
            <p14:sldId id="1453"/>
            <p14:sldId id="1460"/>
            <p14:sldId id="1454"/>
            <p14:sldId id="1461"/>
            <p14:sldId id="1462"/>
            <p14:sldId id="1463"/>
            <p14:sldId id="1442"/>
            <p14:sldId id="1455"/>
            <p14:sldId id="1444"/>
            <p14:sldId id="1445"/>
            <p14:sldId id="1446"/>
            <p14:sldId id="1447"/>
            <p14:sldId id="1464"/>
            <p14:sldId id="1449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1:21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6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1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5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3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77B71-F5CE-4129-AA01-A34D0285D2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241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3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1:21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74321" y="292083"/>
            <a:ext cx="11887200" cy="946413"/>
          </a:xfrm>
          <a:prstGeom prst="rect">
            <a:avLst/>
          </a:prstGeom>
        </p:spPr>
        <p:txBody>
          <a:bodyPr/>
          <a:lstStyle>
            <a:lvl1pPr algn="l">
              <a:defRPr sz="51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52FC3A-E1BD-E54F-9A48-71EBDEF00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1" y="1743777"/>
            <a:ext cx="10726460" cy="2909528"/>
          </a:xfrm>
        </p:spPr>
        <p:txBody>
          <a:bodyPr anchor="b"/>
          <a:lstStyle>
            <a:lvl1pPr>
              <a:defRPr sz="81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1" y="4680830"/>
            <a:ext cx="10726460" cy="636777"/>
          </a:xfrm>
        </p:spPr>
        <p:txBody>
          <a:bodyPr/>
          <a:lstStyle>
            <a:lvl1pPr marL="0" indent="0">
              <a:buNone/>
              <a:defRPr sz="3264">
                <a:solidFill>
                  <a:schemeClr val="tx1"/>
                </a:solidFill>
              </a:defRPr>
            </a:lvl1pPr>
            <a:lvl2pPr marL="621746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2pPr>
            <a:lvl3pPr marL="1243493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3pPr>
            <a:lvl4pPr marL="1865239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4pPr>
            <a:lvl5pPr marL="2486985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5pPr>
            <a:lvl6pPr marL="3108731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6pPr>
            <a:lvl7pPr marL="3730478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7pPr>
            <a:lvl8pPr marL="4352224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8pPr>
            <a:lvl9pPr marL="497397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3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9"/>
            <a:ext cx="5285502" cy="2646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9"/>
            <a:ext cx="5285502" cy="2646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4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736" y="1144706"/>
            <a:ext cx="10571004" cy="2435131"/>
          </a:xfrm>
        </p:spPr>
        <p:txBody>
          <a:bodyPr anchor="b"/>
          <a:lstStyle>
            <a:lvl1pPr algn="ctr">
              <a:defRPr sz="81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4"/>
            <a:ext cx="9327356" cy="1688725"/>
          </a:xfrm>
        </p:spPr>
        <p:txBody>
          <a:bodyPr/>
          <a:lstStyle>
            <a:lvl1pPr marL="0" indent="0" algn="ctr">
              <a:buNone/>
              <a:defRPr sz="3264"/>
            </a:lvl1pPr>
            <a:lvl2pPr marL="621746" indent="0" algn="ctr">
              <a:buNone/>
              <a:defRPr sz="2720"/>
            </a:lvl2pPr>
            <a:lvl3pPr marL="1243493" indent="0" algn="ctr">
              <a:buNone/>
              <a:defRPr sz="2448"/>
            </a:lvl3pPr>
            <a:lvl4pPr marL="1865239" indent="0" algn="ctr">
              <a:buNone/>
              <a:defRPr sz="2176"/>
            </a:lvl4pPr>
            <a:lvl5pPr marL="2486985" indent="0" algn="ctr">
              <a:buNone/>
              <a:defRPr sz="2176"/>
            </a:lvl5pPr>
            <a:lvl6pPr marL="3108731" indent="0" algn="ctr">
              <a:buNone/>
              <a:defRPr sz="2176"/>
            </a:lvl6pPr>
            <a:lvl7pPr marL="3730478" indent="0" algn="ctr">
              <a:buNone/>
              <a:defRPr sz="2176"/>
            </a:lvl7pPr>
            <a:lvl8pPr marL="4352224" indent="0" algn="ctr">
              <a:buNone/>
              <a:defRPr sz="2176"/>
            </a:lvl8pPr>
            <a:lvl9pPr marL="4973970" indent="0" algn="ctr">
              <a:buNone/>
              <a:defRPr sz="21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8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1" y="1743777"/>
            <a:ext cx="10726460" cy="2909528"/>
          </a:xfrm>
        </p:spPr>
        <p:txBody>
          <a:bodyPr anchor="b"/>
          <a:lstStyle>
            <a:lvl1pPr>
              <a:defRPr sz="81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1" y="4680830"/>
            <a:ext cx="10726460" cy="1530051"/>
          </a:xfrm>
        </p:spPr>
        <p:txBody>
          <a:bodyPr/>
          <a:lstStyle>
            <a:lvl1pPr marL="0" indent="0">
              <a:buNone/>
              <a:defRPr sz="3264">
                <a:solidFill>
                  <a:schemeClr val="tx1"/>
                </a:solidFill>
              </a:defRPr>
            </a:lvl1pPr>
            <a:lvl2pPr marL="621746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2pPr>
            <a:lvl3pPr marL="1243493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3pPr>
            <a:lvl4pPr marL="1865239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4pPr>
            <a:lvl5pPr marL="2486985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5pPr>
            <a:lvl6pPr marL="3108731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6pPr>
            <a:lvl7pPr marL="3730478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7pPr>
            <a:lvl8pPr marL="4352224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8pPr>
            <a:lvl9pPr marL="497397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9"/>
            <a:ext cx="5285502" cy="443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9"/>
            <a:ext cx="5285502" cy="443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5"/>
            <a:ext cx="10726460" cy="13519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9" y="1714630"/>
            <a:ext cx="5261211" cy="840314"/>
          </a:xfrm>
        </p:spPr>
        <p:txBody>
          <a:bodyPr anchor="b"/>
          <a:lstStyle>
            <a:lvl1pPr marL="0" indent="0">
              <a:buNone/>
              <a:defRPr sz="3264" b="1"/>
            </a:lvl1pPr>
            <a:lvl2pPr marL="621746" indent="0">
              <a:buNone/>
              <a:defRPr sz="2720" b="1"/>
            </a:lvl2pPr>
            <a:lvl3pPr marL="1243493" indent="0">
              <a:buNone/>
              <a:defRPr sz="2448" b="1"/>
            </a:lvl3pPr>
            <a:lvl4pPr marL="1865239" indent="0">
              <a:buNone/>
              <a:defRPr sz="2176" b="1"/>
            </a:lvl4pPr>
            <a:lvl5pPr marL="2486985" indent="0">
              <a:buNone/>
              <a:defRPr sz="2176" b="1"/>
            </a:lvl5pPr>
            <a:lvl6pPr marL="3108731" indent="0">
              <a:buNone/>
              <a:defRPr sz="2176" b="1"/>
            </a:lvl6pPr>
            <a:lvl7pPr marL="3730478" indent="0">
              <a:buNone/>
              <a:defRPr sz="2176" b="1"/>
            </a:lvl7pPr>
            <a:lvl8pPr marL="4352224" indent="0">
              <a:buNone/>
              <a:defRPr sz="2176" b="1"/>
            </a:lvl8pPr>
            <a:lvl9pPr marL="4973970" indent="0">
              <a:buNone/>
              <a:defRPr sz="2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9" y="2554945"/>
            <a:ext cx="5261211" cy="3757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7" y="1714630"/>
            <a:ext cx="5287122" cy="840314"/>
          </a:xfrm>
        </p:spPr>
        <p:txBody>
          <a:bodyPr anchor="b"/>
          <a:lstStyle>
            <a:lvl1pPr marL="0" indent="0">
              <a:buNone/>
              <a:defRPr sz="3264" b="1"/>
            </a:lvl1pPr>
            <a:lvl2pPr marL="621746" indent="0">
              <a:buNone/>
              <a:defRPr sz="2720" b="1"/>
            </a:lvl2pPr>
            <a:lvl3pPr marL="1243493" indent="0">
              <a:buNone/>
              <a:defRPr sz="2448" b="1"/>
            </a:lvl3pPr>
            <a:lvl4pPr marL="1865239" indent="0">
              <a:buNone/>
              <a:defRPr sz="2176" b="1"/>
            </a:lvl4pPr>
            <a:lvl5pPr marL="2486985" indent="0">
              <a:buNone/>
              <a:defRPr sz="2176" b="1"/>
            </a:lvl5pPr>
            <a:lvl6pPr marL="3108731" indent="0">
              <a:buNone/>
              <a:defRPr sz="2176" b="1"/>
            </a:lvl6pPr>
            <a:lvl7pPr marL="3730478" indent="0">
              <a:buNone/>
              <a:defRPr sz="2176" b="1"/>
            </a:lvl7pPr>
            <a:lvl8pPr marL="4352224" indent="0">
              <a:buNone/>
              <a:defRPr sz="2176" b="1"/>
            </a:lvl8pPr>
            <a:lvl9pPr marL="4973970" indent="0">
              <a:buNone/>
              <a:defRPr sz="2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7" y="2554945"/>
            <a:ext cx="5287122" cy="3757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466302"/>
            <a:ext cx="4011087" cy="1632056"/>
          </a:xfrm>
        </p:spPr>
        <p:txBody>
          <a:bodyPr anchor="b"/>
          <a:lstStyle>
            <a:lvl1pPr>
              <a:defRPr sz="43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4"/>
            <a:ext cx="6295965" cy="4970647"/>
          </a:xfrm>
        </p:spPr>
        <p:txBody>
          <a:bodyPr/>
          <a:lstStyle>
            <a:lvl1pPr>
              <a:defRPr sz="4352"/>
            </a:lvl1pPr>
            <a:lvl2pPr>
              <a:defRPr sz="3808"/>
            </a:lvl2pPr>
            <a:lvl3pPr>
              <a:defRPr sz="3264"/>
            </a:lvl3pPr>
            <a:lvl4pPr>
              <a:defRPr sz="2720"/>
            </a:lvl4pPr>
            <a:lvl5pPr>
              <a:defRPr sz="2720"/>
            </a:lvl5pPr>
            <a:lvl6pPr>
              <a:defRPr sz="2720"/>
            </a:lvl6pPr>
            <a:lvl7pPr>
              <a:defRPr sz="2720"/>
            </a:lvl7pPr>
            <a:lvl8pPr>
              <a:defRPr sz="2720"/>
            </a:lvl8pPr>
            <a:lvl9pPr>
              <a:defRPr sz="2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7" y="2098358"/>
            <a:ext cx="4011087" cy="3887467"/>
          </a:xfrm>
        </p:spPr>
        <p:txBody>
          <a:bodyPr/>
          <a:lstStyle>
            <a:lvl1pPr marL="0" indent="0">
              <a:buNone/>
              <a:defRPr sz="2176"/>
            </a:lvl1pPr>
            <a:lvl2pPr marL="621746" indent="0">
              <a:buNone/>
              <a:defRPr sz="1904"/>
            </a:lvl2pPr>
            <a:lvl3pPr marL="1243493" indent="0">
              <a:buNone/>
              <a:defRPr sz="1632"/>
            </a:lvl3pPr>
            <a:lvl4pPr marL="1865239" indent="0">
              <a:buNone/>
              <a:defRPr sz="1360"/>
            </a:lvl4pPr>
            <a:lvl5pPr marL="2486985" indent="0">
              <a:buNone/>
              <a:defRPr sz="1360"/>
            </a:lvl5pPr>
            <a:lvl6pPr marL="3108731" indent="0">
              <a:buNone/>
              <a:defRPr sz="1360"/>
            </a:lvl6pPr>
            <a:lvl7pPr marL="3730478" indent="0">
              <a:buNone/>
              <a:defRPr sz="1360"/>
            </a:lvl7pPr>
            <a:lvl8pPr marL="4352224" indent="0">
              <a:buNone/>
              <a:defRPr sz="1360"/>
            </a:lvl8pPr>
            <a:lvl9pPr marL="4973970" indent="0">
              <a:buNone/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5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466302"/>
            <a:ext cx="4011087" cy="1632056"/>
          </a:xfrm>
        </p:spPr>
        <p:txBody>
          <a:bodyPr anchor="b"/>
          <a:lstStyle>
            <a:lvl1pPr>
              <a:defRPr sz="43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7122" y="1007084"/>
            <a:ext cx="6295965" cy="4970647"/>
          </a:xfrm>
        </p:spPr>
        <p:txBody>
          <a:bodyPr anchor="t"/>
          <a:lstStyle>
            <a:lvl1pPr marL="0" indent="0">
              <a:buNone/>
              <a:defRPr sz="4352"/>
            </a:lvl1pPr>
            <a:lvl2pPr marL="621746" indent="0">
              <a:buNone/>
              <a:defRPr sz="3808"/>
            </a:lvl2pPr>
            <a:lvl3pPr marL="1243493" indent="0">
              <a:buNone/>
              <a:defRPr sz="3264"/>
            </a:lvl3pPr>
            <a:lvl4pPr marL="1865239" indent="0">
              <a:buNone/>
              <a:defRPr sz="2720"/>
            </a:lvl4pPr>
            <a:lvl5pPr marL="2486985" indent="0">
              <a:buNone/>
              <a:defRPr sz="2720"/>
            </a:lvl5pPr>
            <a:lvl6pPr marL="3108731" indent="0">
              <a:buNone/>
              <a:defRPr sz="2720"/>
            </a:lvl6pPr>
            <a:lvl7pPr marL="3730478" indent="0">
              <a:buNone/>
              <a:defRPr sz="2720"/>
            </a:lvl7pPr>
            <a:lvl8pPr marL="4352224" indent="0">
              <a:buNone/>
              <a:defRPr sz="2720"/>
            </a:lvl8pPr>
            <a:lvl9pPr marL="4973970" indent="0">
              <a:buNone/>
              <a:defRPr sz="2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7" y="2098358"/>
            <a:ext cx="4011087" cy="3887467"/>
          </a:xfrm>
        </p:spPr>
        <p:txBody>
          <a:bodyPr/>
          <a:lstStyle>
            <a:lvl1pPr marL="0" indent="0">
              <a:buNone/>
              <a:defRPr sz="2176"/>
            </a:lvl1pPr>
            <a:lvl2pPr marL="621746" indent="0">
              <a:buNone/>
              <a:defRPr sz="1904"/>
            </a:lvl2pPr>
            <a:lvl3pPr marL="1243493" indent="0">
              <a:buNone/>
              <a:defRPr sz="1632"/>
            </a:lvl3pPr>
            <a:lvl4pPr marL="1865239" indent="0">
              <a:buNone/>
              <a:defRPr sz="1360"/>
            </a:lvl4pPr>
            <a:lvl5pPr marL="2486985" indent="0">
              <a:buNone/>
              <a:defRPr sz="1360"/>
            </a:lvl5pPr>
            <a:lvl6pPr marL="3108731" indent="0">
              <a:buNone/>
              <a:defRPr sz="1360"/>
            </a:lvl6pPr>
            <a:lvl7pPr marL="3730478" indent="0">
              <a:buNone/>
              <a:defRPr sz="1360"/>
            </a:lvl7pPr>
            <a:lvl8pPr marL="4352224" indent="0">
              <a:buNone/>
              <a:defRPr sz="1360"/>
            </a:lvl8pPr>
            <a:lvl9pPr marL="4973970" indent="0">
              <a:buNone/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4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4" y="372395"/>
            <a:ext cx="2681615" cy="5927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10" y="372395"/>
            <a:ext cx="7889389" cy="592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35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74321" y="292083"/>
            <a:ext cx="11887200" cy="946413"/>
          </a:xfrm>
          <a:prstGeom prst="rect">
            <a:avLst/>
          </a:prstGeom>
        </p:spPr>
        <p:txBody>
          <a:bodyPr/>
          <a:lstStyle>
            <a:lvl1pPr algn="l">
              <a:defRPr sz="51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52FC3A-E1BD-E54F-9A48-71EBDEF00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2" r:id="rId23"/>
    <p:sldLayoutId id="2147484344" r:id="rId24"/>
    <p:sldLayoutId id="2147484345" r:id="rId25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5"/>
            <a:ext cx="10726460" cy="1351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9"/>
            <a:ext cx="10726460" cy="443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91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7B45-4B99-4753-8013-8044F859FB2B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91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91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59A7-9FDB-4109-A32F-8B9EFF8B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</p:sldLayoutIdLst>
  <p:txStyles>
    <p:titleStyle>
      <a:lvl1pPr algn="l" defTabSz="1243493" rtl="0" eaLnBrk="1" latinLnBrk="0" hangingPunct="1">
        <a:lnSpc>
          <a:spcPct val="90000"/>
        </a:lnSpc>
        <a:spcBef>
          <a:spcPct val="0"/>
        </a:spcBef>
        <a:buNone/>
        <a:defRPr sz="59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873" indent="-310873" algn="l" defTabSz="1243493" rtl="0" eaLnBrk="1" latinLnBrk="0" hangingPunct="1">
        <a:lnSpc>
          <a:spcPct val="90000"/>
        </a:lnSpc>
        <a:spcBef>
          <a:spcPts val="1360"/>
        </a:spcBef>
        <a:buFont typeface="Arial" panose="020B0604020202020204" pitchFamily="34" charset="0"/>
        <a:buChar char="•"/>
        <a:defRPr sz="3808" kern="1200">
          <a:solidFill>
            <a:schemeClr val="tx1"/>
          </a:solidFill>
          <a:latin typeface="+mn-lt"/>
          <a:ea typeface="+mn-ea"/>
          <a:cs typeface="+mn-cs"/>
        </a:defRPr>
      </a:lvl1pPr>
      <a:lvl2pPr marL="932619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3264" kern="1200">
          <a:solidFill>
            <a:schemeClr val="tx1"/>
          </a:solidFill>
          <a:latin typeface="+mn-lt"/>
          <a:ea typeface="+mn-ea"/>
          <a:cs typeface="+mn-cs"/>
        </a:defRPr>
      </a:lvl2pPr>
      <a:lvl3pPr marL="1554366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12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797858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419605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4041351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663097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5284843" indent="-310873" algn="l" defTabSz="124349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746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493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239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6985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8731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0478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2224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3970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hcsshim" TargetMode="External"/><Relationship Id="rId2" Type="http://schemas.openxmlformats.org/officeDocument/2006/relationships/hyperlink" Target="https://github.com/Microsoft/dotnet-computevirtualiz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482" y="299363"/>
            <a:ext cx="11887878" cy="916404"/>
          </a:xfrm>
        </p:spPr>
        <p:txBody>
          <a:bodyPr>
            <a:normAutofit/>
          </a:bodyPr>
          <a:lstStyle/>
          <a:p>
            <a:r>
              <a:rPr lang="en-US" dirty="0"/>
              <a:t>Architecture In Windows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646887" y="2207178"/>
            <a:ext cx="9218893" cy="170270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33878" y="2314709"/>
            <a:ext cx="9055713" cy="439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</a:rPr>
              <a:t>REST Interface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33877" y="3371807"/>
            <a:ext cx="2823433" cy="4166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 err="1">
                <a:solidFill>
                  <a:schemeClr val="tx2"/>
                </a:solidFill>
              </a:rPr>
              <a:t>libcontainerd</a:t>
            </a:r>
            <a:endParaRPr lang="en-US" sz="180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305228" y="3352390"/>
            <a:ext cx="2199054" cy="4166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</a:rPr>
              <a:t>graph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656285" y="3361975"/>
            <a:ext cx="1562323" cy="4166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 err="1">
                <a:solidFill>
                  <a:schemeClr val="tx2"/>
                </a:solidFill>
              </a:rPr>
              <a:t>libnetwork</a:t>
            </a:r>
            <a:endParaRPr lang="en-US" sz="180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600616" y="3352389"/>
            <a:ext cx="2188973" cy="4166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</a:rPr>
              <a:t>plugins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46887" y="4556537"/>
            <a:ext cx="9218893" cy="236923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Operating System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39401" y="5193134"/>
            <a:ext cx="2194249" cy="1046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Control Groups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i="1" dirty="0"/>
              <a:t>Job objects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019184" y="5193135"/>
            <a:ext cx="2194249" cy="10469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Namespaces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i="1" dirty="0"/>
              <a:t>Object Namespace, Process Table, Networking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310032" y="5193131"/>
            <a:ext cx="2194249" cy="1046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Layer Capabilities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i="1" dirty="0"/>
              <a:t>Registry, Union like filesystem extensions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595340" y="4699051"/>
            <a:ext cx="2194249" cy="15410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</a:rPr>
              <a:t>Other OS Functionality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733140" y="4699049"/>
            <a:ext cx="6786011" cy="4166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solidFill>
                  <a:schemeClr val="tx2"/>
                </a:solidFill>
              </a:rPr>
              <a:t>Compute Service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33878" y="1362814"/>
            <a:ext cx="9055713" cy="731416"/>
            <a:chOff x="1733240" y="1358543"/>
            <a:chExt cx="9056997" cy="73152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733240" y="1358543"/>
              <a:ext cx="2103120" cy="731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1" dirty="0">
                  <a:solidFill>
                    <a:schemeClr val="tx2"/>
                  </a:solidFill>
                </a:rPr>
                <a:t>Docker Client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369157" y="1358543"/>
              <a:ext cx="2103120" cy="731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1" dirty="0">
                  <a:solidFill>
                    <a:schemeClr val="tx2"/>
                  </a:solidFill>
                </a:rPr>
                <a:t>Docker</a:t>
              </a:r>
            </a:p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1" dirty="0">
                  <a:solidFill>
                    <a:schemeClr val="tx2"/>
                  </a:solidFill>
                </a:rPr>
                <a:t>Registry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51199" y="1358543"/>
              <a:ext cx="2103120" cy="731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1" dirty="0">
                  <a:solidFill>
                    <a:schemeClr val="tx2"/>
                  </a:solidFill>
                </a:rPr>
                <a:t>Docker Compose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687117" y="1358543"/>
              <a:ext cx="2103120" cy="731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1" dirty="0">
                  <a:solidFill>
                    <a:schemeClr val="tx2"/>
                  </a:solidFill>
                </a:rPr>
                <a:t>Docker Swarm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5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434" y="359167"/>
            <a:ext cx="10724938" cy="1351951"/>
          </a:xfrm>
        </p:spPr>
        <p:txBody>
          <a:bodyPr/>
          <a:lstStyle/>
          <a:p>
            <a:r>
              <a:rPr lang="en-US" dirty="0"/>
              <a:t>Compute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175" y="1545767"/>
            <a:ext cx="9950510" cy="4518840"/>
          </a:xfrm>
        </p:spPr>
        <p:txBody>
          <a:bodyPr>
            <a:normAutofit/>
          </a:bodyPr>
          <a:lstStyle/>
          <a:p>
            <a:r>
              <a:rPr lang="en-US" dirty="0"/>
              <a:t>Public interface to containers</a:t>
            </a:r>
          </a:p>
          <a:p>
            <a:r>
              <a:rPr lang="en-US" dirty="0"/>
              <a:t>Manages running containers</a:t>
            </a:r>
          </a:p>
          <a:p>
            <a:r>
              <a:rPr lang="en-US" dirty="0"/>
              <a:t>Abstracts low-level capabilities</a:t>
            </a:r>
          </a:p>
          <a:p>
            <a:r>
              <a:rPr lang="en-US" dirty="0"/>
              <a:t>Language bindings available</a:t>
            </a:r>
          </a:p>
          <a:p>
            <a:pPr lvl="1"/>
            <a:r>
              <a:rPr lang="en-US" dirty="0"/>
              <a:t>C#: </a:t>
            </a:r>
            <a:r>
              <a:rPr lang="en-US" dirty="0">
                <a:hlinkClick r:id="rId2"/>
              </a:rPr>
              <a:t>https://github.com/Microsoft/dotnet-computevirtualization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Go: </a:t>
            </a:r>
            <a:r>
              <a:rPr lang="en-US" dirty="0">
                <a:hlinkClick r:id="rId3"/>
              </a:rPr>
              <a:t>https://github.com/Microsoft/hcsshim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491" y="836708"/>
            <a:ext cx="4650132" cy="28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Demo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</p:spTree>
    <p:extLst>
      <p:ext uri="{BB962C8B-B14F-4D97-AF65-F5344CB8AC3E}">
        <p14:creationId xmlns:p14="http://schemas.microsoft.com/office/powerpoint/2010/main" val="16174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applications expect NTFS semantics</a:t>
            </a:r>
          </a:p>
          <a:p>
            <a:pPr lvl="1"/>
            <a:r>
              <a:rPr lang="en-US" dirty="0"/>
              <a:t>Transactions, file IDs, USN journal</a:t>
            </a:r>
          </a:p>
          <a:p>
            <a:r>
              <a:rPr lang="en-US" dirty="0"/>
              <a:t>Building a full union FS with NTFS semantics is hard</a:t>
            </a:r>
          </a:p>
          <a:p>
            <a:r>
              <a:rPr lang="en-US" dirty="0"/>
              <a:t>Hybrid model</a:t>
            </a:r>
          </a:p>
          <a:p>
            <a:pPr lvl="1"/>
            <a:r>
              <a:rPr lang="en-US" dirty="0"/>
              <a:t>Virtual block device + NTFS partition per container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to layers on host FS to keep block devices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8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a simple file system</a:t>
            </a:r>
          </a:p>
          <a:p>
            <a:r>
              <a:rPr lang="en-US" dirty="0"/>
              <a:t>Built a true union FS</a:t>
            </a:r>
          </a:p>
          <a:p>
            <a:r>
              <a:rPr lang="en-US" dirty="0"/>
              <a:t>Saves cloning a full set of registry hives per container</a:t>
            </a:r>
          </a:p>
        </p:txBody>
      </p:sp>
    </p:spTree>
    <p:extLst>
      <p:ext uri="{BB962C8B-B14F-4D97-AF65-F5344CB8AC3E}">
        <p14:creationId xmlns:p14="http://schemas.microsoft.com/office/powerpoint/2010/main" val="5449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46" y="0"/>
            <a:ext cx="10724938" cy="1351951"/>
          </a:xfrm>
        </p:spPr>
        <p:txBody>
          <a:bodyPr/>
          <a:lstStyle/>
          <a:p>
            <a:r>
              <a:rPr lang="en-US" dirty="0"/>
              <a:t>Base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46" y="1351950"/>
            <a:ext cx="10724938" cy="4437963"/>
          </a:xfrm>
        </p:spPr>
        <p:txBody>
          <a:bodyPr/>
          <a:lstStyle/>
          <a:p>
            <a:r>
              <a:rPr lang="en-US" dirty="0"/>
              <a:t>Distributed by Microsoft</a:t>
            </a:r>
          </a:p>
          <a:p>
            <a:r>
              <a:rPr lang="en-US" dirty="0"/>
              <a:t>Two options</a:t>
            </a:r>
          </a:p>
          <a:p>
            <a:pPr lvl="1"/>
            <a:r>
              <a:rPr lang="en-US" dirty="0" err="1"/>
              <a:t>windowsservercore</a:t>
            </a:r>
            <a:r>
              <a:rPr lang="en-US" dirty="0"/>
              <a:t>: large (huge?), highly compatible</a:t>
            </a:r>
          </a:p>
          <a:p>
            <a:pPr lvl="1"/>
            <a:r>
              <a:rPr lang="en-US" dirty="0" err="1"/>
              <a:t>nanoserver</a:t>
            </a:r>
            <a:r>
              <a:rPr lang="en-US" dirty="0"/>
              <a:t>: small, fast, smaller API surface</a:t>
            </a:r>
          </a:p>
          <a:p>
            <a:r>
              <a:rPr lang="en-US" dirty="0" err="1"/>
              <a:t>docker</a:t>
            </a:r>
            <a:r>
              <a:rPr lang="en-US" dirty="0"/>
              <a:t> pull </a:t>
            </a:r>
          </a:p>
          <a:p>
            <a:pPr lvl="1"/>
            <a:r>
              <a:rPr lang="en-US" dirty="0" err="1"/>
              <a:t>microsoft</a:t>
            </a:r>
            <a:r>
              <a:rPr lang="en-US" dirty="0"/>
              <a:t>/</a:t>
            </a:r>
            <a:r>
              <a:rPr lang="en-US" dirty="0" err="1"/>
              <a:t>windowsservercore</a:t>
            </a:r>
            <a:endParaRPr lang="en-US" dirty="0"/>
          </a:p>
          <a:p>
            <a:pPr lvl="1"/>
            <a:r>
              <a:rPr lang="en-US" dirty="0" err="1"/>
              <a:t>microsoft</a:t>
            </a:r>
            <a:r>
              <a:rPr lang="en-US" dirty="0"/>
              <a:t>/</a:t>
            </a:r>
            <a:r>
              <a:rPr lang="en-US" dirty="0" err="1"/>
              <a:t>nanoserver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/>
          <a:srcRect t="2922"/>
          <a:stretch/>
        </p:blipFill>
        <p:spPr>
          <a:xfrm>
            <a:off x="6218238" y="5180594"/>
            <a:ext cx="5974306" cy="165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36153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7814" y="233124"/>
            <a:ext cx="9999610" cy="893461"/>
          </a:xfrm>
        </p:spPr>
        <p:txBody>
          <a:bodyPr>
            <a:normAutofit/>
          </a:bodyPr>
          <a:lstStyle/>
          <a:p>
            <a:r>
              <a:rPr lang="en-US" dirty="0"/>
              <a:t>Virtual Networking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24237" y="1481038"/>
            <a:ext cx="5246763" cy="5096448"/>
            <a:chOff x="3707778" y="1898077"/>
            <a:chExt cx="4416901" cy="4271831"/>
          </a:xfrm>
        </p:grpSpPr>
        <p:sp>
          <p:nvSpPr>
            <p:cNvPr id="309" name="Rectangle 308"/>
            <p:cNvSpPr/>
            <p:nvPr/>
          </p:nvSpPr>
          <p:spPr>
            <a:xfrm>
              <a:off x="3707778" y="2506425"/>
              <a:ext cx="226025" cy="18835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990308" y="2497008"/>
              <a:ext cx="169518" cy="19777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707778" y="3043231"/>
              <a:ext cx="4416901" cy="31266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385852" y="3457608"/>
              <a:ext cx="3738826" cy="2326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724889" y="3689151"/>
              <a:ext cx="3399788" cy="18445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707780" y="2299233"/>
              <a:ext cx="953366" cy="3296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1836" kern="0" dirty="0">
                  <a:solidFill>
                    <a:prstClr val="white"/>
                  </a:solidFill>
                  <a:latin typeface="+mj-lt"/>
                </a:rPr>
                <a:t>vNIC</a:t>
              </a: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632816" y="1898077"/>
              <a:ext cx="1156612" cy="784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787031" y="2337321"/>
              <a:ext cx="153038" cy="2636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785856" y="2332559"/>
              <a:ext cx="673363" cy="134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952" kern="0" dirty="0">
                  <a:solidFill>
                    <a:prstClr val="white"/>
                  </a:solidFill>
                  <a:latin typeface="+mj-lt"/>
                </a:rPr>
                <a:t>vmNIC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324092" y="3062128"/>
              <a:ext cx="1500945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1836" kern="0" dirty="0">
                  <a:solidFill>
                    <a:schemeClr val="bg1"/>
                  </a:solidFill>
                  <a:latin typeface="+mj-lt"/>
                </a:rPr>
                <a:t>VM Switch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6063681" y="3625663"/>
              <a:ext cx="701622" cy="46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2448" kern="0" dirty="0">
                  <a:solidFill>
                    <a:prstClr val="black"/>
                  </a:solidFill>
                  <a:latin typeface="+mj-lt"/>
                </a:rPr>
                <a:t>VFP</a:t>
              </a:r>
              <a:endParaRPr lang="en-US" sz="204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5701100" y="1939433"/>
              <a:ext cx="1029167" cy="32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1496" kern="0" dirty="0">
                  <a:solidFill>
                    <a:prstClr val="black"/>
                  </a:solidFill>
                  <a:latin typeface="+mj-lt"/>
                </a:rPr>
                <a:t>Container</a:t>
              </a:r>
            </a:p>
          </p:txBody>
        </p:sp>
        <p:sp>
          <p:nvSpPr>
            <p:cNvPr id="336" name="Up Arrow 335"/>
            <p:cNvSpPr/>
            <p:nvPr/>
          </p:nvSpPr>
          <p:spPr>
            <a:xfrm>
              <a:off x="7238533" y="3598813"/>
              <a:ext cx="227793" cy="2109627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968064" y="1898077"/>
              <a:ext cx="1156612" cy="784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49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8" name="Down Arrow 337"/>
            <p:cNvSpPr/>
            <p:nvPr/>
          </p:nvSpPr>
          <p:spPr>
            <a:xfrm>
              <a:off x="5450057" y="3598813"/>
              <a:ext cx="251043" cy="2109627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7250598" y="1939433"/>
              <a:ext cx="543870" cy="32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1496" kern="0" dirty="0">
                  <a:solidFill>
                    <a:prstClr val="black"/>
                  </a:solidFill>
                  <a:latin typeface="+mj-lt"/>
                </a:rPr>
                <a:t>VM</a:t>
              </a: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176932" y="4063585"/>
              <a:ext cx="2543958" cy="3750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1632" kern="0" dirty="0">
                  <a:solidFill>
                    <a:prstClr val="black"/>
                  </a:solidFill>
                  <a:latin typeface="+mj-lt"/>
                </a:rPr>
                <a:t>ACLs, Metering, Security 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176932" y="4561196"/>
              <a:ext cx="2543958" cy="32775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1836" kern="0" dirty="0">
                  <a:solidFill>
                    <a:prstClr val="black"/>
                  </a:solidFill>
                  <a:latin typeface="+mj-lt"/>
                </a:rPr>
                <a:t>VNET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176932" y="5061074"/>
              <a:ext cx="2543956" cy="3338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1836" kern="0" dirty="0">
                  <a:solidFill>
                    <a:prstClr val="black"/>
                  </a:solidFill>
                  <a:latin typeface="+mj-lt"/>
                </a:rPr>
                <a:t>SLB (NAT)</a:t>
              </a:r>
            </a:p>
          </p:txBody>
        </p:sp>
        <p:sp>
          <p:nvSpPr>
            <p:cNvPr id="345" name="Up-Down Arrow 344"/>
            <p:cNvSpPr/>
            <p:nvPr/>
          </p:nvSpPr>
          <p:spPr>
            <a:xfrm>
              <a:off x="4246414" y="2635895"/>
              <a:ext cx="139440" cy="374371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6" name="Up-Down Arrow 345"/>
            <p:cNvSpPr/>
            <p:nvPr/>
          </p:nvSpPr>
          <p:spPr>
            <a:xfrm>
              <a:off x="6098816" y="2730240"/>
              <a:ext cx="114071" cy="284740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7" name="Up-Down Arrow 346"/>
            <p:cNvSpPr/>
            <p:nvPr/>
          </p:nvSpPr>
          <p:spPr>
            <a:xfrm>
              <a:off x="7460319" y="2725529"/>
              <a:ext cx="114071" cy="284740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24814" y="2329497"/>
              <a:ext cx="153038" cy="26369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836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23637" y="2324735"/>
              <a:ext cx="673363" cy="1346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r>
                <a:rPr lang="en-US" sz="952" kern="0" dirty="0">
                  <a:solidFill>
                    <a:prstClr val="white"/>
                  </a:solidFill>
                  <a:latin typeface="+mj-lt"/>
                </a:rPr>
                <a:t>vmNIC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7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3422" y="27170"/>
            <a:ext cx="11923763" cy="1351951"/>
          </a:xfrm>
        </p:spPr>
        <p:txBody>
          <a:bodyPr>
            <a:normAutofit/>
          </a:bodyPr>
          <a:lstStyle/>
          <a:p>
            <a:r>
              <a:rPr lang="en-US" dirty="0"/>
              <a:t>Active Directory Identity for Containers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156" y="1564668"/>
            <a:ext cx="2274496" cy="1303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845" y="1708077"/>
            <a:ext cx="1190359" cy="614761"/>
          </a:xfrm>
          <a:prstGeom prst="rect">
            <a:avLst/>
          </a:prstGeom>
          <a:noFill/>
        </p:spPr>
        <p:txBody>
          <a:bodyPr wrap="none" lIns="179055" tIns="143245" rIns="179055" bIns="143245" rtlCol="0">
            <a:spAutoFit/>
          </a:bodyPr>
          <a:lstStyle/>
          <a:p>
            <a:pPr algn="ctr" defTabSz="914307">
              <a:lnSpc>
                <a:spcPct val="90000"/>
              </a:lnSpc>
              <a:spcAft>
                <a:spcPts val="587"/>
              </a:spcAft>
            </a:pPr>
            <a:r>
              <a:rPr lang="en-US" sz="235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Image</a:t>
            </a:r>
          </a:p>
        </p:txBody>
      </p:sp>
      <p:sp>
        <p:nvSpPr>
          <p:cNvPr id="6" name="Plus 5"/>
          <p:cNvSpPr/>
          <p:nvPr/>
        </p:nvSpPr>
        <p:spPr bwMode="auto">
          <a:xfrm>
            <a:off x="1592551" y="2959645"/>
            <a:ext cx="1051709" cy="1051709"/>
          </a:xfrm>
          <a:prstGeom prst="mathPlus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656426" y="4030587"/>
            <a:ext cx="2923958" cy="1676162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Credential Spec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1" dirty="0"/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 err="1"/>
              <a:t>DefaultAccount</a:t>
            </a:r>
            <a:r>
              <a:rPr lang="en-US" sz="1801" dirty="0"/>
              <a:t>: </a:t>
            </a:r>
            <a:r>
              <a:rPr lang="en-US" sz="1801" b="1" dirty="0">
                <a:solidFill>
                  <a:srgbClr val="7030A0"/>
                </a:solidFill>
              </a:rPr>
              <a:t>Domain\MyWebApp1$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1" dirty="0"/>
          </a:p>
        </p:txBody>
      </p:sp>
      <p:sp>
        <p:nvSpPr>
          <p:cNvPr id="8" name="Cube 7"/>
          <p:cNvSpPr/>
          <p:nvPr/>
        </p:nvSpPr>
        <p:spPr bwMode="auto">
          <a:xfrm>
            <a:off x="1261816" y="2223428"/>
            <a:ext cx="1713175" cy="458904"/>
          </a:xfrm>
          <a:prstGeom prst="cub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IIS &amp; </a:t>
            </a:r>
            <a:r>
              <a:rPr lang="en-US" sz="1399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ASP.Net</a:t>
            </a:r>
            <a:endParaRPr lang="en-US" sz="13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427858" y="1363966"/>
            <a:ext cx="3352324" cy="4571351"/>
          </a:xfrm>
          <a:prstGeom prst="bracketPair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Right Arrow 12"/>
          <p:cNvSpPr/>
          <p:nvPr/>
        </p:nvSpPr>
        <p:spPr bwMode="auto">
          <a:xfrm>
            <a:off x="3906994" y="3364755"/>
            <a:ext cx="685703" cy="685703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45076" y="2506802"/>
            <a:ext cx="3149324" cy="246591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Running Container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68586" y="3200257"/>
            <a:ext cx="2873437" cy="14030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Service: IIS</a:t>
            </a:r>
          </a:p>
          <a:p>
            <a:pPr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1" dirty="0"/>
          </a:p>
          <a:p>
            <a:pPr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User: </a:t>
            </a:r>
          </a:p>
          <a:p>
            <a:pPr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/>
              <a:t>   </a:t>
            </a:r>
            <a:r>
              <a:rPr lang="en-US" sz="1801" dirty="0" err="1"/>
              <a:t>LocalSystem</a:t>
            </a:r>
            <a:endParaRPr lang="en-US" sz="1801" dirty="0"/>
          </a:p>
        </p:txBody>
      </p:sp>
      <p:sp>
        <p:nvSpPr>
          <p:cNvPr id="18" name="Can 17"/>
          <p:cNvSpPr/>
          <p:nvPr/>
        </p:nvSpPr>
        <p:spPr bwMode="auto">
          <a:xfrm>
            <a:off x="10785888" y="3327942"/>
            <a:ext cx="1296601" cy="1147668"/>
          </a:xfrm>
          <a:prstGeom prst="can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SQL Server</a:t>
            </a:r>
          </a:p>
        </p:txBody>
      </p:sp>
      <p:cxnSp>
        <p:nvCxnSpPr>
          <p:cNvPr id="21" name="Straight Arrow Connector 20"/>
          <p:cNvCxnSpPr>
            <a:stCxn id="16" idx="3"/>
            <a:endCxn id="18" idx="2"/>
          </p:cNvCxnSpPr>
          <p:nvPr/>
        </p:nvCxnSpPr>
        <p:spPr>
          <a:xfrm>
            <a:off x="7742022" y="3901776"/>
            <a:ext cx="3043866" cy="0"/>
          </a:xfrm>
          <a:prstGeom prst="straightConnector1">
            <a:avLst/>
          </a:prstGeom>
          <a:ln w="10160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73823" y="3444069"/>
            <a:ext cx="2691954" cy="341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b="1" dirty="0">
                <a:solidFill>
                  <a:srgbClr val="7030A0"/>
                </a:solidFill>
              </a:rPr>
              <a:t>Domain\MyWebApp1$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4009602" y="1261972"/>
            <a:ext cx="5629208" cy="1066649"/>
          </a:xfrm>
          <a:prstGeom prst="wedgeRectCallout">
            <a:avLst>
              <a:gd name="adj1" fmla="val -61699"/>
              <a:gd name="adj2" fmla="val 431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1) Use default accounts for services &amp; tasks (</a:t>
            </a:r>
            <a:r>
              <a:rPr lang="en-US" sz="2400" dirty="0" err="1"/>
              <a:t>LocalSystem</a:t>
            </a:r>
            <a:r>
              <a:rPr lang="en-US" sz="2400" dirty="0"/>
              <a:t>, Network Service)</a:t>
            </a: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736733" y="5770644"/>
            <a:ext cx="5629208" cy="1066649"/>
          </a:xfrm>
          <a:prstGeom prst="wedgeRectCallout">
            <a:avLst>
              <a:gd name="adj1" fmla="val -62485"/>
              <a:gd name="adj2" fmla="val -951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2) Provide default service account to use when starting container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9037239" y="5140916"/>
            <a:ext cx="2911706" cy="1565591"/>
          </a:xfrm>
          <a:prstGeom prst="wedgeRectCallout">
            <a:avLst>
              <a:gd name="adj1" fmla="val -31607"/>
              <a:gd name="adj2" fmla="val -1137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3) Container connects using service account</a:t>
            </a:r>
          </a:p>
        </p:txBody>
      </p:sp>
    </p:spTree>
    <p:extLst>
      <p:ext uri="{BB962C8B-B14F-4D97-AF65-F5344CB8AC3E}">
        <p14:creationId xmlns:p14="http://schemas.microsoft.com/office/powerpoint/2010/main" val="18055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6" grpId="0" animBg="1"/>
      <p:bldP spid="30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Windows Containers Internals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Benjamin Armstrong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M402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932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management key to performance</a:t>
            </a:r>
          </a:p>
          <a:p>
            <a:r>
              <a:rPr lang="en-US" dirty="0"/>
              <a:t>Builds on top of the file system cache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2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903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Windows API delivered via DLLs, not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Lots of interdependencies</a:t>
            </a:r>
          </a:p>
          <a:p>
            <a:pPr lvl="1"/>
            <a:r>
              <a:rPr lang="en-US" dirty="0"/>
              <a:t>Highly dependent on system services running</a:t>
            </a:r>
          </a:p>
          <a:p>
            <a:pPr lvl="1"/>
            <a:r>
              <a:rPr lang="en-US" dirty="0"/>
              <a:t>RPC calls hidden in Win32 APIs</a:t>
            </a:r>
          </a:p>
          <a:p>
            <a:r>
              <a:rPr lang="en-US" dirty="0"/>
              <a:t>Automatically starts </a:t>
            </a:r>
            <a:r>
              <a:rPr lang="en-US" dirty="0" err="1"/>
              <a:t>smss</a:t>
            </a:r>
            <a:endParaRPr lang="en-US" dirty="0"/>
          </a:p>
          <a:p>
            <a:pPr lvl="1"/>
            <a:r>
              <a:rPr lang="en-US" dirty="0" err="1"/>
              <a:t>init</a:t>
            </a:r>
            <a:r>
              <a:rPr lang="en-US" dirty="0"/>
              <a:t> equivalent</a:t>
            </a:r>
          </a:p>
          <a:p>
            <a:pPr lvl="1"/>
            <a:r>
              <a:rPr lang="en-US" dirty="0"/>
              <a:t>Launches a variety of system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4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Silo: extension to Windows Job object</a:t>
            </a:r>
          </a:p>
          <a:p>
            <a:pPr lvl="1"/>
            <a:r>
              <a:rPr lang="en-US" dirty="0"/>
              <a:t>Set of processes</a:t>
            </a:r>
          </a:p>
          <a:p>
            <a:pPr lvl="1"/>
            <a:r>
              <a:rPr lang="en-US" dirty="0"/>
              <a:t>Resource controls</a:t>
            </a:r>
          </a:p>
          <a:p>
            <a:pPr lvl="1"/>
            <a:r>
              <a:rPr lang="en-US" dirty="0"/>
              <a:t>New: set of namespaces</a:t>
            </a:r>
          </a:p>
          <a:p>
            <a:r>
              <a:rPr lang="en-US" dirty="0"/>
              <a:t>New namespace virtualization</a:t>
            </a:r>
          </a:p>
          <a:p>
            <a:pPr lvl="1"/>
            <a:r>
              <a:rPr lang="en-US" dirty="0"/>
              <a:t>Registry</a:t>
            </a:r>
          </a:p>
          <a:p>
            <a:pPr lvl="1"/>
            <a:r>
              <a:rPr lang="en-US" dirty="0"/>
              <a:t>Process IDs, sessions</a:t>
            </a:r>
          </a:p>
          <a:p>
            <a:pPr lvl="1"/>
            <a:r>
              <a:rPr lang="en-US" dirty="0"/>
              <a:t>Object namespace</a:t>
            </a:r>
          </a:p>
          <a:p>
            <a:pPr lvl="1"/>
            <a:r>
              <a:rPr lang="en-US" dirty="0"/>
              <a:t>File system</a:t>
            </a:r>
          </a:p>
          <a:p>
            <a:pPr lvl="1"/>
            <a:r>
              <a:rPr lang="en-US" dirty="0"/>
              <a:t>Network compartments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9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System-level namespace, hidden from users</a:t>
            </a:r>
          </a:p>
          <a:p>
            <a:pPr lvl="1"/>
            <a:r>
              <a:rPr lang="en-US" dirty="0"/>
              <a:t>C:\Windows maps to \</a:t>
            </a:r>
            <a:r>
              <a:rPr lang="en-US" dirty="0" err="1"/>
              <a:t>DosDevices</a:t>
            </a:r>
            <a:r>
              <a:rPr lang="en-US" dirty="0"/>
              <a:t>\C:\Windows</a:t>
            </a:r>
          </a:p>
          <a:p>
            <a:r>
              <a:rPr lang="en-US" dirty="0"/>
              <a:t>Contains all device entry points</a:t>
            </a:r>
          </a:p>
          <a:p>
            <a:pPr lvl="1"/>
            <a:r>
              <a:rPr lang="en-US" dirty="0"/>
              <a:t>\</a:t>
            </a:r>
            <a:r>
              <a:rPr lang="en-US" dirty="0" err="1"/>
              <a:t>DosDevices</a:t>
            </a:r>
            <a:r>
              <a:rPr lang="en-US" dirty="0"/>
              <a:t>\C:</a:t>
            </a:r>
          </a:p>
          <a:p>
            <a:pPr lvl="1"/>
            <a:r>
              <a:rPr lang="en-US" dirty="0"/>
              <a:t>\Registry</a:t>
            </a:r>
          </a:p>
          <a:p>
            <a:pPr lvl="1"/>
            <a:r>
              <a:rPr lang="en-US" dirty="0"/>
              <a:t>\Device\</a:t>
            </a:r>
            <a:r>
              <a:rPr lang="en-US" dirty="0" err="1"/>
              <a:t>Tcp</a:t>
            </a:r>
            <a:endParaRPr lang="en-US" dirty="0"/>
          </a:p>
          <a:p>
            <a:r>
              <a:rPr lang="en-US" dirty="0"/>
              <a:t>Silo can "</a:t>
            </a:r>
            <a:r>
              <a:rPr lang="en-US" dirty="0" err="1"/>
              <a:t>chroot</a:t>
            </a:r>
            <a:r>
              <a:rPr lang="en-US" dirty="0"/>
              <a:t>" to different object root</a:t>
            </a:r>
          </a:p>
          <a:p>
            <a:pPr lvl="1"/>
            <a:r>
              <a:rPr lang="en-US" dirty="0"/>
              <a:t>\Silos\foo\</a:t>
            </a:r>
            <a:r>
              <a:rPr lang="en-US" dirty="0" err="1"/>
              <a:t>DosDevices</a:t>
            </a:r>
            <a:r>
              <a:rPr lang="en-US" dirty="0"/>
              <a:t>\C:</a:t>
            </a:r>
          </a:p>
          <a:p>
            <a:pPr lvl="1"/>
            <a:r>
              <a:rPr lang="en-US" dirty="0"/>
              <a:t>\Silos\bar\</a:t>
            </a:r>
            <a:r>
              <a:rPr lang="en-US" dirty="0" err="1"/>
              <a:t>DosDevices</a:t>
            </a:r>
            <a:r>
              <a:rPr lang="en-US" dirty="0"/>
              <a:t>\C: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Silo Demo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Containers</a:t>
            </a:r>
          </a:p>
        </p:txBody>
      </p:sp>
    </p:spTree>
    <p:extLst>
      <p:ext uri="{BB962C8B-B14F-4D97-AF65-F5344CB8AC3E}">
        <p14:creationId xmlns:p14="http://schemas.microsoft.com/office/powerpoint/2010/main" val="24486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63" y="1632057"/>
            <a:ext cx="12012948" cy="4616063"/>
          </a:xfrm>
        </p:spPr>
        <p:txBody>
          <a:bodyPr>
            <a:normAutofit/>
          </a:bodyPr>
          <a:lstStyle/>
          <a:p>
            <a:r>
              <a:rPr lang="en-US" dirty="0"/>
              <a:t>Some workloads need more isolation</a:t>
            </a:r>
          </a:p>
          <a:p>
            <a:pPr lvl="1"/>
            <a:r>
              <a:rPr lang="en-US" dirty="0"/>
              <a:t>Hostile multi-tenancy</a:t>
            </a:r>
          </a:p>
          <a:p>
            <a:pPr lvl="1"/>
            <a:r>
              <a:rPr lang="en-US" dirty="0"/>
              <a:t>Regulated workloads</a:t>
            </a:r>
          </a:p>
          <a:p>
            <a:r>
              <a:rPr lang="en-US" dirty="0"/>
              <a:t>Solution: transparently run each container in a VM!</a:t>
            </a:r>
          </a:p>
          <a:p>
            <a:r>
              <a:rPr lang="en-US" dirty="0"/>
              <a:t>(Mostly) invisible to both Docker and the user</a:t>
            </a:r>
          </a:p>
          <a:p>
            <a:pPr lvl="1"/>
            <a:r>
              <a:rPr lang="en-US" dirty="0" err="1"/>
              <a:t>docker</a:t>
            </a:r>
            <a:r>
              <a:rPr lang="en-US" dirty="0"/>
              <a:t> run --isolation=</a:t>
            </a:r>
            <a:r>
              <a:rPr lang="en-US" dirty="0" err="1"/>
              <a:t>hyperv</a:t>
            </a:r>
            <a:endParaRPr lang="en-US" dirty="0"/>
          </a:p>
          <a:p>
            <a:pPr lvl="1"/>
            <a:r>
              <a:rPr lang="en-US" dirty="0"/>
              <a:t>Hyper-V Containers are the default on Windows 10</a:t>
            </a:r>
          </a:p>
          <a:p>
            <a:r>
              <a:rPr lang="en-US" dirty="0"/>
              <a:t>Images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41115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359491" y="5987973"/>
            <a:ext cx="10039615" cy="7854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9490" y="1463541"/>
            <a:ext cx="4029767" cy="44672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48" dirty="0"/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482972" y="3063907"/>
            <a:ext cx="1824612" cy="2708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Server Containers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635351" y="4820367"/>
            <a:ext cx="1524970" cy="83808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35352" y="3868457"/>
            <a:ext cx="1524968" cy="83808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59961" y="3446763"/>
            <a:ext cx="2895189" cy="2325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621935" y="4361032"/>
            <a:ext cx="1172997" cy="8380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99" dirty="0">
                <a:solidFill>
                  <a:schemeClr val="accent3"/>
                </a:solidFill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994245" y="4361032"/>
            <a:ext cx="1167756" cy="8380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99" dirty="0">
                <a:solidFill>
                  <a:schemeClr val="accent3"/>
                </a:solidFill>
              </a:rPr>
              <a:t>Application Processes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96388" y="1961755"/>
            <a:ext cx="1824612" cy="38105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6210" y="2723647"/>
            <a:ext cx="1524968" cy="60951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46210" y="3498712"/>
            <a:ext cx="1524968" cy="575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46208" y="4239863"/>
            <a:ext cx="1524968" cy="58849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Event Manager…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44398" y="4993910"/>
            <a:ext cx="1524968" cy="58849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Etc</a:t>
            </a: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15331" y="5510019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Job Object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80237" y="5510017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Net Interface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445141" y="5513924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Storage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Registry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503913" y="3446761"/>
            <a:ext cx="2895189" cy="2469698"/>
            <a:chOff x="8504237" y="3493293"/>
            <a:chExt cx="2895600" cy="247004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8504237" y="3493293"/>
              <a:ext cx="2895600" cy="2324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Windows Server Container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666233" y="4406421"/>
              <a:ext cx="1173163" cy="838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99" dirty="0">
                  <a:solidFill>
                    <a:schemeClr val="accent3"/>
                  </a:solidFill>
                </a:rPr>
                <a:t>System Processes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038739" y="4406421"/>
              <a:ext cx="1167922" cy="838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99" dirty="0">
                  <a:solidFill>
                    <a:schemeClr val="accent3"/>
                  </a:solidFill>
                </a:rPr>
                <a:t>Application Processes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543373" y="5563679"/>
              <a:ext cx="871082" cy="39575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Job Object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9508415" y="5563678"/>
              <a:ext cx="871082" cy="39575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Net Interface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0473457" y="5567586"/>
              <a:ext cx="871082" cy="39575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Storage</a:t>
              </a:r>
            </a:p>
            <a:p>
              <a:pPr algn="ctr" defTabSz="9324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Registry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3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99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Why containers?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2" y="1996370"/>
            <a:ext cx="5765643" cy="4324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293" y="7078650"/>
            <a:ext cx="511364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</a:rPr>
              <a:t>http://www.gettyimages.com/license/649171837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599183" y="1996370"/>
            <a:ext cx="5211341" cy="20571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Transforming Existing Applications into Cloud Applications 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Is Hard!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94421" y="4263493"/>
            <a:ext cx="5211341" cy="20571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Building Hybrid Cloud 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Applications 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Is Hard!</a:t>
            </a:r>
          </a:p>
        </p:txBody>
      </p:sp>
    </p:spTree>
    <p:extLst>
      <p:ext uri="{BB962C8B-B14F-4D97-AF65-F5344CB8AC3E}">
        <p14:creationId xmlns:p14="http://schemas.microsoft.com/office/powerpoint/2010/main" val="1823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50" y="-117866"/>
            <a:ext cx="10724938" cy="1351951"/>
          </a:xfrm>
        </p:spPr>
        <p:txBody>
          <a:bodyPr/>
          <a:lstStyle/>
          <a:p>
            <a:r>
              <a:rPr lang="en-US" dirty="0"/>
              <a:t>Hyper-V Containers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9745" y="1155103"/>
            <a:ext cx="4029767" cy="4430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48" dirty="0"/>
              <a:t>Host User Mode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859520" y="1155104"/>
            <a:ext cx="4853896" cy="5017953"/>
          </a:xfrm>
          <a:prstGeom prst="roundRect">
            <a:avLst>
              <a:gd name="adj" fmla="val 221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Virtual Machine</a:t>
            </a:r>
            <a:b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1599" i="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Specifically Optimized To Run a Container</a:t>
            </a:r>
            <a:endParaRPr lang="en-US" sz="2400" i="1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93063" y="2788036"/>
            <a:ext cx="1824612" cy="2708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710880" y="5672734"/>
            <a:ext cx="4029766" cy="48947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45442" y="4544495"/>
            <a:ext cx="1524970" cy="83808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45443" y="3592584"/>
            <a:ext cx="1524968" cy="83808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806479" y="1685883"/>
            <a:ext cx="1824612" cy="38105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56302" y="2447775"/>
            <a:ext cx="1524968" cy="60951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56301" y="3222839"/>
            <a:ext cx="1524968" cy="575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956300" y="3963990"/>
            <a:ext cx="1524968" cy="58849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Event Manager…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54490" y="4718037"/>
            <a:ext cx="1524968" cy="58849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99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Etc</a:t>
            </a:r>
            <a:r>
              <a:rPr lang="en-US" sz="13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…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710881" y="6227659"/>
            <a:ext cx="9002535" cy="6357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89685" y="2587934"/>
            <a:ext cx="4571351" cy="3528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Hyper-V Container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064693" y="5653795"/>
            <a:ext cx="4420155" cy="38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049251" y="3370128"/>
            <a:ext cx="1372587" cy="942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Guest Compute Service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89658" y="3225102"/>
            <a:ext cx="2895189" cy="2175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751632" y="4139370"/>
            <a:ext cx="1172997" cy="8380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99" dirty="0">
                <a:solidFill>
                  <a:schemeClr val="accent3"/>
                </a:solidFill>
              </a:rPr>
              <a:t>System Processes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23942" y="4139370"/>
            <a:ext cx="1167756" cy="8380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99" dirty="0">
                <a:solidFill>
                  <a:schemeClr val="accent3"/>
                </a:solidFill>
              </a:rPr>
              <a:t>Application Processes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628789" y="5145968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Job Object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8593693" y="5145966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Net Interface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8599" y="5149875"/>
            <a:ext cx="870959" cy="395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Storage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Registry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057253" y="4503989"/>
            <a:ext cx="1372587" cy="942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Basic System Processes</a:t>
            </a:r>
          </a:p>
        </p:txBody>
      </p:sp>
    </p:spTree>
    <p:extLst>
      <p:ext uri="{BB962C8B-B14F-4D97-AF65-F5344CB8AC3E}">
        <p14:creationId xmlns:p14="http://schemas.microsoft.com/office/powerpoint/2010/main" val="16227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174" y="1801467"/>
            <a:ext cx="10724938" cy="4437963"/>
          </a:xfrm>
        </p:spPr>
        <p:txBody>
          <a:bodyPr/>
          <a:lstStyle/>
          <a:p>
            <a:r>
              <a:rPr lang="en-US" dirty="0"/>
              <a:t>Small, stateless “utility VM”</a:t>
            </a:r>
          </a:p>
          <a:p>
            <a:pPr lvl="1"/>
            <a:r>
              <a:rPr lang="en-US" dirty="0"/>
              <a:t>Smallest Windows yet?</a:t>
            </a:r>
          </a:p>
          <a:p>
            <a:pPr lvl="1"/>
            <a:r>
              <a:rPr lang="en-US" dirty="0"/>
              <a:t>Writes not persisted</a:t>
            </a:r>
          </a:p>
          <a:p>
            <a:r>
              <a:rPr lang="en-US" dirty="0"/>
              <a:t>Storage attached via SMB</a:t>
            </a:r>
          </a:p>
          <a:p>
            <a:pPr lvl="1"/>
            <a:r>
              <a:rPr lang="en-US" dirty="0" err="1"/>
              <a:t>VMBus</a:t>
            </a:r>
            <a:r>
              <a:rPr lang="en-US" dirty="0"/>
              <a:t> transport</a:t>
            </a:r>
          </a:p>
          <a:p>
            <a:pPr lvl="1"/>
            <a:r>
              <a:rPr lang="en-US" dirty="0"/>
              <a:t>File cache sharing</a:t>
            </a:r>
          </a:p>
          <a:p>
            <a:r>
              <a:rPr lang="en-US" dirty="0"/>
              <a:t>Networking attached via virtual NIC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63" y="761835"/>
            <a:ext cx="5930730" cy="3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the utility VM takes time and memory</a:t>
            </a:r>
          </a:p>
          <a:p>
            <a:r>
              <a:rPr lang="en-US" dirty="0"/>
              <a:t>Do it once, freeze the result</a:t>
            </a:r>
          </a:p>
          <a:p>
            <a:r>
              <a:rPr lang="en-US" dirty="0"/>
              <a:t>Fork the VM for each new instance</a:t>
            </a:r>
          </a:p>
          <a:p>
            <a:pPr lvl="1"/>
            <a:r>
              <a:rPr lang="en-US" dirty="0"/>
              <a:t>Eliminates startup time</a:t>
            </a:r>
          </a:p>
          <a:p>
            <a:pPr lvl="1"/>
            <a:r>
              <a:rPr lang="en-US" dirty="0"/>
              <a:t>Shares memory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4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Container Demo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12" y="1746264"/>
            <a:ext cx="5782694" cy="417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9613" y="7154839"/>
            <a:ext cx="511364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</a:rPr>
              <a:t>http://www.gettyimages.com/license/606349595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4048" y="2963938"/>
            <a:ext cx="5211341" cy="20571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Containers Make It Much Easier…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5163" y="292538"/>
            <a:ext cx="11885514" cy="946278"/>
          </a:xfrm>
        </p:spPr>
        <p:txBody>
          <a:bodyPr/>
          <a:lstStyle/>
          <a:p>
            <a:r>
              <a:rPr lang="en-US" sz="4799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Why containers?</a:t>
            </a:r>
          </a:p>
        </p:txBody>
      </p:sp>
    </p:spTree>
    <p:extLst>
      <p:ext uri="{BB962C8B-B14F-4D97-AF65-F5344CB8AC3E}">
        <p14:creationId xmlns:p14="http://schemas.microsoft.com/office/powerpoint/2010/main" val="183912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46283" tIns="91427" rIns="146283" bIns="91427" rtlCol="0" anchor="t">
            <a:noAutofit/>
          </a:bodyPr>
          <a:lstStyle/>
          <a:p>
            <a:r>
              <a:rPr lang="en-US" sz="4799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How do containers make it easier?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51669" y="1363966"/>
            <a:ext cx="5638001" cy="54094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94428" y="1363966"/>
            <a:ext cx="5866250" cy="54094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9592" y="678263"/>
            <a:ext cx="3962155" cy="205710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Consistency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3549999" y="2392520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Fast Iterations</a:t>
            </a: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732615" y="2365291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Rapid</a:t>
            </a:r>
          </a:p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Deployment</a:t>
            </a: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732615" y="3861846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Reproducibility</a:t>
            </a: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6633751" y="2391581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Service Separation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9711794" y="2365291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High Availability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9716719" y="3889075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Test at Scale</a:t>
            </a:r>
          </a:p>
        </p:txBody>
      </p:sp>
      <p:sp>
        <p:nvSpPr>
          <p:cNvPr id="15" name="Rectangle: Rounded Corners 14"/>
          <p:cNvSpPr/>
          <p:nvPr/>
        </p:nvSpPr>
        <p:spPr bwMode="auto">
          <a:xfrm>
            <a:off x="3549999" y="3861846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On Any Cloud</a:t>
            </a:r>
          </a:p>
        </p:txBody>
      </p:sp>
      <p:sp>
        <p:nvSpPr>
          <p:cNvPr id="17" name="Rectangle: Rounded Corners 16"/>
          <p:cNvSpPr/>
          <p:nvPr/>
        </p:nvSpPr>
        <p:spPr bwMode="auto">
          <a:xfrm>
            <a:off x="6633751" y="3915365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Scalability</a:t>
            </a:r>
          </a:p>
        </p:txBody>
      </p:sp>
      <p:sp>
        <p:nvSpPr>
          <p:cNvPr id="18" name="Rectangle: Rounded Corners 17"/>
          <p:cNvSpPr/>
          <p:nvPr/>
        </p:nvSpPr>
        <p:spPr bwMode="auto">
          <a:xfrm>
            <a:off x="8336455" y="5385630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Reduced Costs</a:t>
            </a:r>
            <a:endParaRPr lang="en-US" sz="1801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 bwMode="auto">
          <a:xfrm>
            <a:off x="2164972" y="5385630"/>
            <a:ext cx="2011395" cy="990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Immutability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361075" y="685563"/>
            <a:ext cx="3962155" cy="205710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9589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75482" y="1213173"/>
            <a:ext cx="11887878" cy="28174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t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NodeJS</a:t>
            </a:r>
            <a:r>
              <a:rPr lang="en-US" sz="3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9405" y="1975065"/>
            <a:ext cx="5714189" cy="10666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Windows Server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Under 600 Milliseconds!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409403" y="3192507"/>
            <a:ext cx="11620036" cy="628020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 virtual machine takes ~</a:t>
            </a:r>
            <a:r>
              <a:rPr lang="en-US" sz="2400" b="1" dirty="0">
                <a:solidFill>
                  <a:schemeClr val="tx1"/>
                </a:solidFill>
              </a:rPr>
              <a:t>3 seconds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315250" y="1958144"/>
            <a:ext cx="5714189" cy="11004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Hyper-V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~1.75 seconds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25" y="0"/>
            <a:ext cx="10724938" cy="1351951"/>
          </a:xfrm>
        </p:spPr>
        <p:txBody>
          <a:bodyPr/>
          <a:lstStyle/>
          <a:p>
            <a:r>
              <a:rPr lang="en-US" dirty="0"/>
              <a:t>Startup Performance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75482" y="4132141"/>
            <a:ext cx="11887878" cy="28174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t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NodeJS</a:t>
            </a:r>
            <a:r>
              <a:rPr lang="en-US" sz="3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9405" y="4894032"/>
            <a:ext cx="5714189" cy="10666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Windows Server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~1 second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 bwMode="auto">
          <a:xfrm>
            <a:off x="409403" y="6111476"/>
            <a:ext cx="11620036" cy="628020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 virtual machine takes ~</a:t>
            </a:r>
            <a:r>
              <a:rPr lang="en-US" sz="2400" b="1" dirty="0">
                <a:solidFill>
                  <a:schemeClr val="tx1"/>
                </a:solidFill>
              </a:rPr>
              <a:t>5 seconds to over a min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315250" y="4877111"/>
            <a:ext cx="5714189" cy="11004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Hyper-V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~3.3 seconds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75482" y="1213173"/>
            <a:ext cx="11887878" cy="28174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t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NodeJS</a:t>
            </a:r>
            <a:r>
              <a:rPr lang="en-US" sz="3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9405" y="1975065"/>
            <a:ext cx="5714189" cy="190314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Windows Server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First Container </a:t>
            </a:r>
            <a:r>
              <a:rPr lang="en-US" sz="2400" b="1" dirty="0">
                <a:solidFill>
                  <a:schemeClr val="tx1"/>
                </a:solidFill>
              </a:rPr>
              <a:t>~120MB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Additional Containers </a:t>
            </a:r>
            <a:r>
              <a:rPr lang="en-US" sz="2400" b="1" dirty="0">
                <a:solidFill>
                  <a:schemeClr val="tx1"/>
                </a:solidFill>
              </a:rPr>
              <a:t>~75MB</a:t>
            </a: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315250" y="1958143"/>
            <a:ext cx="5714189" cy="1920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Hyper-V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First Container </a:t>
            </a:r>
            <a:r>
              <a:rPr lang="en-US" sz="2400" b="1" dirty="0">
                <a:solidFill>
                  <a:schemeClr val="tx1"/>
                </a:solidFill>
              </a:rPr>
              <a:t>~340MB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Additional Containers </a:t>
            </a:r>
            <a:r>
              <a:rPr lang="en-US" sz="2400" b="1" dirty="0">
                <a:solidFill>
                  <a:schemeClr val="tx1"/>
                </a:solidFill>
              </a:rPr>
              <a:t>~150MB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52" y="0"/>
            <a:ext cx="10724938" cy="1351951"/>
          </a:xfrm>
        </p:spPr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75482" y="4132141"/>
            <a:ext cx="11887878" cy="28174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t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NodeJS</a:t>
            </a:r>
            <a:r>
              <a:rPr lang="en-US" sz="3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9405" y="4894033"/>
            <a:ext cx="5714189" cy="18793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Windows Server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First Container </a:t>
            </a:r>
            <a:r>
              <a:rPr lang="en-US" sz="2400" b="1" dirty="0">
                <a:solidFill>
                  <a:schemeClr val="tx1"/>
                </a:solidFill>
              </a:rPr>
              <a:t>~150MB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Additional Containers </a:t>
            </a:r>
            <a:r>
              <a:rPr lang="en-US" sz="2400" b="1" dirty="0">
                <a:solidFill>
                  <a:schemeClr val="tx1"/>
                </a:solidFill>
              </a:rPr>
              <a:t>~75MB</a:t>
            </a: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315250" y="4877111"/>
            <a:ext cx="5714189" cy="18962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Hyper-V Container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First Container </a:t>
            </a:r>
            <a:r>
              <a:rPr lang="en-US" sz="2400" b="1" dirty="0">
                <a:solidFill>
                  <a:schemeClr val="tx1"/>
                </a:solidFill>
              </a:rPr>
              <a:t>~555MB</a:t>
            </a:r>
          </a:p>
          <a:p>
            <a:pPr algn="ctr" defTabSz="93241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</a:rPr>
              <a:t>Additional Containers </a:t>
            </a:r>
            <a:r>
              <a:rPr lang="en-US" sz="2400" b="1" dirty="0">
                <a:solidFill>
                  <a:schemeClr val="tx1"/>
                </a:solidFill>
              </a:rPr>
              <a:t>~280MB</a:t>
            </a:r>
          </a:p>
        </p:txBody>
      </p:sp>
    </p:spTree>
    <p:extLst>
      <p:ext uri="{BB962C8B-B14F-4D97-AF65-F5344CB8AC3E}">
        <p14:creationId xmlns:p14="http://schemas.microsoft.com/office/powerpoint/2010/main" val="1918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</p:spTree>
    <p:extLst>
      <p:ext uri="{BB962C8B-B14F-4D97-AF65-F5344CB8AC3E}">
        <p14:creationId xmlns:p14="http://schemas.microsoft.com/office/powerpoint/2010/main" val="21098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on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“Docker for Windows”</a:t>
            </a:r>
          </a:p>
          <a:p>
            <a:pPr lvl="1"/>
            <a:r>
              <a:rPr lang="en-US" dirty="0"/>
              <a:t>Integration coming</a:t>
            </a:r>
          </a:p>
          <a:p>
            <a:r>
              <a:rPr lang="en-US" dirty="0"/>
              <a:t>Port of Docker Engine (not a fork)</a:t>
            </a:r>
          </a:p>
          <a:p>
            <a:pPr lvl="1"/>
            <a:r>
              <a:rPr lang="en-US" dirty="0"/>
              <a:t>Same remote API, same tools work on top (Compose, Swarm, etc.)</a:t>
            </a:r>
          </a:p>
          <a:p>
            <a:r>
              <a:rPr lang="en-US" dirty="0"/>
              <a:t>Built on new native container technology in Windows</a:t>
            </a:r>
          </a:p>
          <a:p>
            <a:pPr lvl="1"/>
            <a:r>
              <a:rPr lang="en-US" dirty="0"/>
              <a:t>Runs on Windows Server 2016 and on the latest Windows 10</a:t>
            </a:r>
          </a:p>
          <a:p>
            <a:r>
              <a:rPr lang="en-US" dirty="0"/>
              <a:t>Runs Windows Server containers on Windows hosts</a:t>
            </a:r>
          </a:p>
          <a:p>
            <a:pPr lvl="1"/>
            <a:r>
              <a:rPr lang="en-US" dirty="0"/>
              <a:t>Doesn't run Linux containers</a:t>
            </a:r>
          </a:p>
        </p:txBody>
      </p:sp>
    </p:spTree>
    <p:extLst>
      <p:ext uri="{BB962C8B-B14F-4D97-AF65-F5344CB8AC3E}">
        <p14:creationId xmlns:p14="http://schemas.microsoft.com/office/powerpoint/2010/main" val="661898578"/>
      </p:ext>
    </p:extLst>
  </p:cSld>
  <p:clrMapOvr>
    <a:masterClrMapping/>
  </p:clrMapOvr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1134</Words>
  <Application>Microsoft Office PowerPoint</Application>
  <PresentationFormat>Custom</PresentationFormat>
  <Paragraphs>286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Segoe UI</vt:lpstr>
      <vt:lpstr>Segoe UI Light</vt:lpstr>
      <vt:lpstr>Wingdings</vt:lpstr>
      <vt:lpstr>5-50002_Ignite_Breakout_Template</vt:lpstr>
      <vt:lpstr>Office Theme</vt:lpstr>
      <vt:lpstr>Image</vt:lpstr>
      <vt:lpstr>Microsoft Ignite NZ</vt:lpstr>
      <vt:lpstr>Windows Containers Internals</vt:lpstr>
      <vt:lpstr>Why containers?</vt:lpstr>
      <vt:lpstr>Why containers?</vt:lpstr>
      <vt:lpstr>How do containers make it easier?</vt:lpstr>
      <vt:lpstr>Startup Performance</vt:lpstr>
      <vt:lpstr>Density</vt:lpstr>
      <vt:lpstr>Docker</vt:lpstr>
      <vt:lpstr>Docker on Windows</vt:lpstr>
      <vt:lpstr>Architecture In Windows</vt:lpstr>
      <vt:lpstr>Compute Service</vt:lpstr>
      <vt:lpstr>Docker Demo</vt:lpstr>
      <vt:lpstr>File System</vt:lpstr>
      <vt:lpstr>File system</vt:lpstr>
      <vt:lpstr>Windows Registry</vt:lpstr>
      <vt:lpstr>Base images</vt:lpstr>
      <vt:lpstr>Networking</vt:lpstr>
      <vt:lpstr>Virtual Networking</vt:lpstr>
      <vt:lpstr>Active Directory Identity for Containers</vt:lpstr>
      <vt:lpstr>Memory</vt:lpstr>
      <vt:lpstr>Memory management</vt:lpstr>
      <vt:lpstr>Core Architecture</vt:lpstr>
      <vt:lpstr>Container contents</vt:lpstr>
      <vt:lpstr>Namespaces</vt:lpstr>
      <vt:lpstr>Object namespace</vt:lpstr>
      <vt:lpstr>Silo Demo</vt:lpstr>
      <vt:lpstr>Hyper-V Containers</vt:lpstr>
      <vt:lpstr>Hyper-V Containers</vt:lpstr>
      <vt:lpstr>Windows Server Containers</vt:lpstr>
      <vt:lpstr>Hyper-V Containers</vt:lpstr>
      <vt:lpstr>Making it work</vt:lpstr>
      <vt:lpstr>Cloning</vt:lpstr>
      <vt:lpstr>Hyper-V Container Demo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2016-10-27T00:22:38Z</dcterms:modified>
  <cp:category/>
</cp:coreProperties>
</file>