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7.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46" r:id="rId2"/>
    <p:sldMasterId id="2147484378" r:id="rId3"/>
    <p:sldMasterId id="2147484413" r:id="rId4"/>
    <p:sldMasterId id="2147484503" r:id="rId5"/>
    <p:sldMasterId id="2147484562" r:id="rId6"/>
    <p:sldMasterId id="2147484597" r:id="rId7"/>
    <p:sldMasterId id="2147484640" r:id="rId8"/>
  </p:sldMasterIdLst>
  <p:notesMasterIdLst>
    <p:notesMasterId r:id="rId51"/>
  </p:notesMasterIdLst>
  <p:handoutMasterIdLst>
    <p:handoutMasterId r:id="rId52"/>
  </p:handoutMasterIdLst>
  <p:sldIdLst>
    <p:sldId id="1408" r:id="rId9"/>
    <p:sldId id="1411" r:id="rId10"/>
    <p:sldId id="1437" r:id="rId11"/>
    <p:sldId id="1428" r:id="rId12"/>
    <p:sldId id="1412" r:id="rId13"/>
    <p:sldId id="1413" r:id="rId14"/>
    <p:sldId id="1414" r:id="rId15"/>
    <p:sldId id="1429" r:id="rId16"/>
    <p:sldId id="1454" r:id="rId17"/>
    <p:sldId id="1455" r:id="rId18"/>
    <p:sldId id="1417" r:id="rId19"/>
    <p:sldId id="1458" r:id="rId20"/>
    <p:sldId id="1427" r:id="rId21"/>
    <p:sldId id="1425" r:id="rId22"/>
    <p:sldId id="1424" r:id="rId23"/>
    <p:sldId id="1446" r:id="rId24"/>
    <p:sldId id="1423" r:id="rId25"/>
    <p:sldId id="1447" r:id="rId26"/>
    <p:sldId id="1430" r:id="rId27"/>
    <p:sldId id="1456" r:id="rId28"/>
    <p:sldId id="1440" r:id="rId29"/>
    <p:sldId id="1422" r:id="rId30"/>
    <p:sldId id="1450" r:id="rId31"/>
    <p:sldId id="1364" r:id="rId32"/>
    <p:sldId id="1462" r:id="rId33"/>
    <p:sldId id="1461" r:id="rId34"/>
    <p:sldId id="1451" r:id="rId35"/>
    <p:sldId id="1459" r:id="rId36"/>
    <p:sldId id="1441" r:id="rId37"/>
    <p:sldId id="1432" r:id="rId38"/>
    <p:sldId id="1460" r:id="rId39"/>
    <p:sldId id="1433" r:id="rId40"/>
    <p:sldId id="1434" r:id="rId41"/>
    <p:sldId id="1465" r:id="rId42"/>
    <p:sldId id="1452" r:id="rId43"/>
    <p:sldId id="1445" r:id="rId44"/>
    <p:sldId id="1457" r:id="rId45"/>
    <p:sldId id="1453" r:id="rId46"/>
    <p:sldId id="1449" r:id="rId47"/>
    <p:sldId id="1448" r:id="rId48"/>
    <p:sldId id="1439" r:id="rId49"/>
    <p:sldId id="1438" r:id="rId50"/>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 id="1411"/>
            <p14:sldId id="1437"/>
          </p14:sldIdLst>
        </p14:section>
        <p14:section name="Gav" id="{ED7BB2FC-E4C9-4E91-B22E-CEAC143A5D7C}">
          <p14:sldIdLst>
            <p14:sldId id="1428"/>
            <p14:sldId id="1412"/>
            <p14:sldId id="1413"/>
            <p14:sldId id="1414"/>
          </p14:sldIdLst>
        </p14:section>
        <p14:section name="Scot" id="{77ED9DF6-628A-4475-B380-DDF9314F1879}">
          <p14:sldIdLst>
            <p14:sldId id="1429"/>
            <p14:sldId id="1454"/>
            <p14:sldId id="1455"/>
          </p14:sldIdLst>
        </p14:section>
        <p14:section name="Scott" id="{9FD3751B-4DCC-478C-AD51-B82FD23FFBA6}">
          <p14:sldIdLst>
            <p14:sldId id="1417"/>
            <p14:sldId id="1458"/>
            <p14:sldId id="1427"/>
            <p14:sldId id="1425"/>
            <p14:sldId id="1424"/>
            <p14:sldId id="1446"/>
            <p14:sldId id="1423"/>
            <p14:sldId id="1447"/>
          </p14:sldIdLst>
        </p14:section>
        <p14:section name="Scot" id="{5BF44E24-940F-4378-8E12-890A109EE81E}">
          <p14:sldIdLst>
            <p14:sldId id="1430"/>
            <p14:sldId id="1456"/>
            <p14:sldId id="1440"/>
            <p14:sldId id="1422"/>
            <p14:sldId id="1450"/>
          </p14:sldIdLst>
        </p14:section>
        <p14:section name="Scott" id="{FE284395-DF10-46B5-A823-97B6E8B25371}">
          <p14:sldIdLst>
            <p14:sldId id="1364"/>
            <p14:sldId id="1462"/>
            <p14:sldId id="1461"/>
          </p14:sldIdLst>
        </p14:section>
        <p14:section name="Scott" id="{AAA587B6-6E18-4A73-9324-D77024F5194A}">
          <p14:sldIdLst>
            <p14:sldId id="1451"/>
            <p14:sldId id="1459"/>
            <p14:sldId id="1441"/>
            <p14:sldId id="1432"/>
            <p14:sldId id="1460"/>
            <p14:sldId id="1433"/>
            <p14:sldId id="1434"/>
            <p14:sldId id="1465"/>
            <p14:sldId id="1452"/>
            <p14:sldId id="1445"/>
            <p14:sldId id="1457"/>
            <p14:sldId id="1453"/>
          </p14:sldIdLst>
        </p14:section>
        <p14:section name="Gav" id="{393D04EA-DB7A-4CD7-ABC4-38FE95CFE0EF}">
          <p14:sldIdLst>
            <p14:sldId id="1449"/>
            <p14:sldId id="1448"/>
            <p14:sldId id="1439"/>
            <p14:sldId id="143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FFFFFF"/>
    <a:srgbClr val="292929"/>
    <a:srgbClr val="D83B01"/>
    <a:srgbClr val="505050"/>
    <a:srgbClr val="FFB900"/>
    <a:srgbClr val="BAD80A"/>
    <a:srgbClr val="A80000"/>
    <a:srgbClr val="5C2D91"/>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60862" autoAdjust="0"/>
  </p:normalViewPr>
  <p:slideViewPr>
    <p:cSldViewPr>
      <p:cViewPr varScale="1">
        <p:scale>
          <a:sx n="64" d="100"/>
          <a:sy n="64" d="100"/>
        </p:scale>
        <p:origin x="1326"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8832"/>
    </p:cViewPr>
  </p:sorterViewPr>
  <p:notesViewPr>
    <p:cSldViewPr showGuides="1">
      <p:cViewPr varScale="1">
        <p:scale>
          <a:sx n="73" d="100"/>
          <a:sy n="73" d="100"/>
        </p:scale>
        <p:origin x="3174" y="5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C8D045D-9A66-44E7-900A-FC6D0BD4E54A}" type="datetime8">
              <a:rPr lang="en-US" smtClean="0">
                <a:latin typeface="Segoe UI" pitchFamily="34" charset="0"/>
              </a:rPr>
              <a:t>10/28/2016 1:25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38EEC551-8CDA-4EB6-89BB-2A86C9F091C8}" type="datetime8">
              <a:rPr lang="en-US" smtClean="0"/>
              <a:t>10/28/2016 1:25 PM</a:t>
            </a:fld>
            <a:endParaRPr lang="en-US" dirty="0"/>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40797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76275"/>
            <a:ext cx="5637213" cy="317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24252" y="8918879"/>
            <a:ext cx="3078626" cy="469501"/>
          </a:xfrm>
          <a:prstGeom prst="rect">
            <a:avLst/>
          </a:prstGeom>
        </p:spPr>
        <p:txBody>
          <a:bodyPr lIns="94249" tIns="47125" rIns="94249" bIns="47125"/>
          <a:lstStyle/>
          <a:p>
            <a:fld id="{F874B358-A84B-470B-AFFD-763F4D6B4CCD}" type="slidenum">
              <a:rPr lang="en-US" smtClean="0"/>
              <a:t>10</a:t>
            </a:fld>
            <a:endParaRPr lang="en-US"/>
          </a:p>
        </p:txBody>
      </p:sp>
    </p:spTree>
    <p:extLst>
      <p:ext uri="{BB962C8B-B14F-4D97-AF65-F5344CB8AC3E}">
        <p14:creationId xmlns:p14="http://schemas.microsoft.com/office/powerpoint/2010/main" val="280139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04461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687388"/>
            <a:ext cx="5730875" cy="3222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13680" y="9067528"/>
            <a:ext cx="3147040" cy="477326"/>
          </a:xfrm>
          <a:prstGeom prst="rect">
            <a:avLst/>
          </a:prstGeom>
        </p:spPr>
        <p:txBody>
          <a:bodyPr lIns="96040" tIns="48020" rIns="96040" bIns="48020"/>
          <a:lstStyle/>
          <a:p>
            <a:fld id="{F874B358-A84B-470B-AFFD-763F4D6B4CC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35533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65163"/>
            <a:ext cx="5545138" cy="3117850"/>
          </a:xfrm>
        </p:spPr>
      </p:sp>
      <p:sp>
        <p:nvSpPr>
          <p:cNvPr id="3" name="Notes Placeholder 2"/>
          <p:cNvSpPr>
            <a:spLocks noGrp="1"/>
          </p:cNvSpPr>
          <p:nvPr>
            <p:ph type="body" idx="1"/>
          </p:nvPr>
        </p:nvSpPr>
        <p:spPr/>
        <p:txBody>
          <a:bodyPr/>
          <a:lstStyle/>
          <a:p>
            <a:pPr lvl="1">
              <a:spcAft>
                <a:spcPts val="200"/>
              </a:spcAft>
            </a:pPr>
            <a:endParaRPr lang="en-US" dirty="0"/>
          </a:p>
        </p:txBody>
      </p:sp>
      <p:sp>
        <p:nvSpPr>
          <p:cNvPr id="4" name="Slide Number Placeholder 3"/>
          <p:cNvSpPr>
            <a:spLocks noGrp="1"/>
          </p:cNvSpPr>
          <p:nvPr>
            <p:ph type="sldNum" sz="quarter" idx="10"/>
          </p:nvPr>
        </p:nvSpPr>
        <p:spPr>
          <a:xfrm>
            <a:off x="3884414" y="8685895"/>
            <a:ext cx="2972098" cy="456595"/>
          </a:xfrm>
          <a:prstGeom prst="rect">
            <a:avLst/>
          </a:prstGeom>
        </p:spPr>
        <p:txBody>
          <a:bodyPr lIns="86489" tIns="43244" rIns="86489" bIns="43244"/>
          <a:lstStyle/>
          <a:p>
            <a:pPr defTabSz="931774">
              <a:defRPr/>
            </a:pPr>
            <a:fld id="{113BA7D1-EE9A-0241-B0CB-67F65CFD4A8F}" type="slidenum">
              <a:rPr lang="en-US" sz="1800" kern="0">
                <a:solidFill>
                  <a:sysClr val="windowText" lastClr="000000"/>
                </a:solidFill>
              </a:rPr>
              <a:pPr defTabSz="931774">
                <a:defRPr/>
              </a:pPr>
              <a:t>13</a:t>
            </a:fld>
            <a:endParaRPr lang="en-US" sz="1800" kern="0" dirty="0">
              <a:solidFill>
                <a:sysClr val="windowText" lastClr="000000"/>
              </a:solidFill>
            </a:endParaRPr>
          </a:p>
        </p:txBody>
      </p:sp>
    </p:spTree>
    <p:extLst>
      <p:ext uri="{BB962C8B-B14F-4D97-AF65-F5344CB8AC3E}">
        <p14:creationId xmlns:p14="http://schemas.microsoft.com/office/powerpoint/2010/main" val="2429620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BA7D1-EE9A-0241-B0CB-67F65CFD4A8F}" type="slidenum">
              <a:rPr lang="en-US" smtClean="0"/>
              <a:pPr/>
              <a:t>14</a:t>
            </a:fld>
            <a:endParaRPr lang="en-US" dirty="0"/>
          </a:p>
        </p:txBody>
      </p:sp>
    </p:spTree>
    <p:extLst>
      <p:ext uri="{BB962C8B-B14F-4D97-AF65-F5344CB8AC3E}">
        <p14:creationId xmlns:p14="http://schemas.microsoft.com/office/powerpoint/2010/main" val="41955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Slide Number Placeholder 3"/>
          <p:cNvSpPr>
            <a:spLocks noGrp="1"/>
          </p:cNvSpPr>
          <p:nvPr>
            <p:ph type="sldNum" sz="quarter" idx="10"/>
          </p:nvPr>
        </p:nvSpPr>
        <p:spPr>
          <a:xfrm>
            <a:off x="331543" y="9010957"/>
            <a:ext cx="410501" cy="215444"/>
          </a:xfrm>
          <a:prstGeom prst="rect">
            <a:avLst/>
          </a:prstGeom>
        </p:spPr>
        <p:txBody>
          <a:bodyPr lIns="91422" tIns="45710" rIns="91422" bIns="45710"/>
          <a:lstStyle/>
          <a:p>
            <a:pPr defTabSz="950435">
              <a:defRPr/>
            </a:pPr>
            <a:fld id="{F8864C77-4566-4AA6-838A-2332BC61CBFD}" type="slidenum">
              <a:rPr sz="1800" kern="0">
                <a:solidFill>
                  <a:prstClr val="black"/>
                </a:solidFill>
              </a:rPr>
              <a:pPr defTabSz="950435">
                <a:defRPr/>
              </a:pPr>
              <a:t>15</a:t>
            </a:fld>
            <a:endParaRPr sz="1800" kern="0">
              <a:solidFill>
                <a:prstClr val="black"/>
              </a:solidFill>
            </a:endParaRPr>
          </a:p>
        </p:txBody>
      </p:sp>
      <p:sp>
        <p:nvSpPr>
          <p:cNvPr id="7" name="Slide Image Placeholder 6"/>
          <p:cNvSpPr>
            <a:spLocks noGrp="1" noRot="1" noChangeAspect="1"/>
          </p:cNvSpPr>
          <p:nvPr>
            <p:ph type="sldImg"/>
          </p:nvPr>
        </p:nvSpPr>
        <p:spPr>
          <a:xfrm>
            <a:off x="407988" y="608013"/>
            <a:ext cx="6507162" cy="3659187"/>
          </a:xfrm>
        </p:spPr>
      </p:sp>
    </p:spTree>
    <p:extLst>
      <p:ext uri="{BB962C8B-B14F-4D97-AF65-F5344CB8AC3E}">
        <p14:creationId xmlns:p14="http://schemas.microsoft.com/office/powerpoint/2010/main" val="1772387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24335" y="8863236"/>
            <a:ext cx="401577" cy="211912"/>
          </a:xfrm>
          <a:prstGeom prst="rect">
            <a:avLst/>
          </a:prstGeom>
        </p:spPr>
        <p:txBody>
          <a:bodyPr lIns="89715" tIns="44856" rIns="89715" bIns="44856"/>
          <a:lstStyle/>
          <a:p>
            <a:pPr defTabSz="931774">
              <a:defRPr/>
            </a:pPr>
            <a:fld id="{F8864C77-4566-4AA6-838A-2332BC61CBFD}" type="slidenum">
              <a:rPr sz="1800" kern="0">
                <a:solidFill>
                  <a:prstClr val="black"/>
                </a:solidFill>
              </a:rPr>
              <a:pPr defTabSz="931774">
                <a:defRPr/>
              </a:pPr>
              <a:t>16</a:t>
            </a:fld>
            <a:endParaRPr sz="1800" kern="0">
              <a:solidFill>
                <a:prstClr val="black"/>
              </a:solidFill>
            </a:endParaRPr>
          </a:p>
        </p:txBody>
      </p:sp>
      <p:sp>
        <p:nvSpPr>
          <p:cNvPr id="7" name="Slide Image Placeholder 6"/>
          <p:cNvSpPr>
            <a:spLocks noGrp="1" noRot="1" noChangeAspect="1"/>
          </p:cNvSpPr>
          <p:nvPr>
            <p:ph type="sldImg"/>
          </p:nvPr>
        </p:nvSpPr>
        <p:spPr>
          <a:xfrm>
            <a:off x="382588" y="598488"/>
            <a:ext cx="6399212" cy="3598862"/>
          </a:xfrm>
        </p:spPr>
      </p:sp>
    </p:spTree>
    <p:extLst>
      <p:ext uri="{BB962C8B-B14F-4D97-AF65-F5344CB8AC3E}">
        <p14:creationId xmlns:p14="http://schemas.microsoft.com/office/powerpoint/2010/main" val="17898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Slide Number Placeholder 3"/>
          <p:cNvSpPr>
            <a:spLocks noGrp="1"/>
          </p:cNvSpPr>
          <p:nvPr>
            <p:ph type="sldNum" sz="quarter" idx="10"/>
          </p:nvPr>
        </p:nvSpPr>
        <p:spPr>
          <a:xfrm>
            <a:off x="331543" y="9010957"/>
            <a:ext cx="410501" cy="215444"/>
          </a:xfrm>
          <a:prstGeom prst="rect">
            <a:avLst/>
          </a:prstGeom>
        </p:spPr>
        <p:txBody>
          <a:bodyPr lIns="91422" tIns="45710" rIns="91422" bIns="45710"/>
          <a:lstStyle/>
          <a:p>
            <a:pPr defTabSz="950435">
              <a:defRPr/>
            </a:pPr>
            <a:fld id="{F8864C77-4566-4AA6-838A-2332BC61CBFD}" type="slidenum">
              <a:rPr sz="1800" kern="0">
                <a:solidFill>
                  <a:prstClr val="black"/>
                </a:solidFill>
              </a:rPr>
              <a:pPr defTabSz="950435">
                <a:defRPr/>
              </a:pPr>
              <a:t>17</a:t>
            </a:fld>
            <a:endParaRPr sz="1800" kern="0">
              <a:solidFill>
                <a:prstClr val="black"/>
              </a:solidFill>
            </a:endParaRPr>
          </a:p>
        </p:txBody>
      </p:sp>
      <p:sp>
        <p:nvSpPr>
          <p:cNvPr id="7" name="Slide Image Placeholder 6"/>
          <p:cNvSpPr>
            <a:spLocks noGrp="1" noRot="1" noChangeAspect="1"/>
          </p:cNvSpPr>
          <p:nvPr>
            <p:ph type="sldImg"/>
          </p:nvPr>
        </p:nvSpPr>
        <p:spPr>
          <a:xfrm>
            <a:off x="407988" y="608013"/>
            <a:ext cx="6507162" cy="3659187"/>
          </a:xfrm>
        </p:spPr>
      </p:sp>
    </p:spTree>
    <p:extLst>
      <p:ext uri="{BB962C8B-B14F-4D97-AF65-F5344CB8AC3E}">
        <p14:creationId xmlns:p14="http://schemas.microsoft.com/office/powerpoint/2010/main" val="1925761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24335" y="8863236"/>
            <a:ext cx="401577" cy="211912"/>
          </a:xfrm>
          <a:prstGeom prst="rect">
            <a:avLst/>
          </a:prstGeom>
        </p:spPr>
        <p:txBody>
          <a:bodyPr lIns="89715" tIns="44856" rIns="89715" bIns="44856"/>
          <a:lstStyle/>
          <a:p>
            <a:pPr defTabSz="931774">
              <a:defRPr/>
            </a:pPr>
            <a:fld id="{F8864C77-4566-4AA6-838A-2332BC61CBFD}" type="slidenum">
              <a:rPr sz="1800" kern="0">
                <a:solidFill>
                  <a:prstClr val="black"/>
                </a:solidFill>
              </a:rPr>
              <a:pPr defTabSz="931774">
                <a:defRPr/>
              </a:pPr>
              <a:t>18</a:t>
            </a:fld>
            <a:endParaRPr sz="1800" kern="0">
              <a:solidFill>
                <a:prstClr val="black"/>
              </a:solidFill>
            </a:endParaRPr>
          </a:p>
        </p:txBody>
      </p:sp>
      <p:sp>
        <p:nvSpPr>
          <p:cNvPr id="7" name="Slide Image Placeholder 6"/>
          <p:cNvSpPr>
            <a:spLocks noGrp="1" noRot="1" noChangeAspect="1"/>
          </p:cNvSpPr>
          <p:nvPr>
            <p:ph type="sldImg"/>
          </p:nvPr>
        </p:nvSpPr>
        <p:spPr>
          <a:xfrm>
            <a:off x="382588" y="598488"/>
            <a:ext cx="6399212" cy="3598862"/>
          </a:xfrm>
        </p:spPr>
      </p:sp>
    </p:spTree>
    <p:extLst>
      <p:ext uri="{BB962C8B-B14F-4D97-AF65-F5344CB8AC3E}">
        <p14:creationId xmlns:p14="http://schemas.microsoft.com/office/powerpoint/2010/main" val="2696833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660884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456472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2239">
              <a:defRPr/>
            </a:pPr>
            <a:r>
              <a:rPr lang="en-US" sz="1800" kern="0">
                <a:solidFill>
                  <a:sysClr val="windowText" lastClr="000000"/>
                </a:solidFill>
              </a:rPr>
              <a:t>Microsoft Ignite 2016</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defTabSz="931933"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32239">
              <a:defRPr/>
            </a:pPr>
            <a:fld id="{38EEC551-8CDA-4EB6-89BB-2A86C9F091C8}" type="datetime8">
              <a:rPr lang="en-US" sz="1800" kern="0">
                <a:solidFill>
                  <a:sysClr val="windowText" lastClr="000000"/>
                </a:solidFill>
              </a:rPr>
              <a:pPr defTabSz="932239">
                <a:defRPr/>
              </a:pPr>
              <a:t>10/28/2016 1:25 PM</a:t>
            </a:fld>
            <a:endParaRPr lang="en-US" sz="1800" kern="0" dirty="0">
              <a:solidFill>
                <a:sysClr val="windowText" lastClr="000000"/>
              </a:solidFill>
            </a:endParaRPr>
          </a:p>
        </p:txBody>
      </p:sp>
      <p:sp>
        <p:nvSpPr>
          <p:cNvPr id="7" name="Slide Number Placeholder 6"/>
          <p:cNvSpPr>
            <a:spLocks noGrp="1"/>
          </p:cNvSpPr>
          <p:nvPr>
            <p:ph type="sldNum" sz="quarter" idx="13"/>
          </p:nvPr>
        </p:nvSpPr>
        <p:spPr/>
        <p:txBody>
          <a:bodyPr/>
          <a:lstStyle/>
          <a:p>
            <a:pPr defTabSz="932239">
              <a:defRPr/>
            </a:pPr>
            <a:fld id="{B4008EB6-D09E-4580-8CD6-DDB14511944F}" type="slidenum">
              <a:rPr lang="en-US" sz="1800" kern="0">
                <a:solidFill>
                  <a:sysClr val="windowText" lastClr="000000"/>
                </a:solidFill>
              </a:rPr>
              <a:pPr defTabSz="932239">
                <a:defRPr/>
              </a:pPr>
              <a:t>20</a:t>
            </a:fld>
            <a:endParaRPr lang="en-US" sz="1800" kern="0" dirty="0">
              <a:solidFill>
                <a:sysClr val="windowText" lastClr="000000"/>
              </a:solidFill>
            </a:endParaRPr>
          </a:p>
        </p:txBody>
      </p:sp>
    </p:spTree>
    <p:extLst>
      <p:ext uri="{BB962C8B-B14F-4D97-AF65-F5344CB8AC3E}">
        <p14:creationId xmlns:p14="http://schemas.microsoft.com/office/powerpoint/2010/main" val="370812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8864C77-4566-4AA6-838A-2332BC61CBFD}" type="slidenum">
              <a:rPr lang="en-US" sz="1800" kern="0">
                <a:solidFill>
                  <a:sysClr val="windowText" lastClr="000000"/>
                </a:solidFill>
              </a:rPr>
              <a:pPr defTabSz="931774">
                <a:defRPr/>
              </a:pPr>
              <a:t>21</a:t>
            </a:fld>
            <a:endParaRPr lang="en-US" sz="1800" kern="0" dirty="0">
              <a:solidFill>
                <a:sysClr val="windowText" lastClr="000000"/>
              </a:solidFill>
            </a:endParaRPr>
          </a:p>
        </p:txBody>
      </p:sp>
    </p:spTree>
    <p:extLst>
      <p:ext uri="{BB962C8B-B14F-4D97-AF65-F5344CB8AC3E}">
        <p14:creationId xmlns:p14="http://schemas.microsoft.com/office/powerpoint/2010/main" val="3000867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Slide Number Placeholder 3"/>
          <p:cNvSpPr>
            <a:spLocks noGrp="1"/>
          </p:cNvSpPr>
          <p:nvPr>
            <p:ph type="sldNum" sz="quarter" idx="10"/>
          </p:nvPr>
        </p:nvSpPr>
        <p:spPr>
          <a:xfrm>
            <a:off x="5382827" y="6769642"/>
            <a:ext cx="4117961" cy="356362"/>
          </a:xfrm>
          <a:prstGeom prst="rect">
            <a:avLst/>
          </a:prstGeom>
        </p:spPr>
        <p:txBody>
          <a:bodyPr/>
          <a:lstStyle/>
          <a:p>
            <a:pPr defTabSz="931774">
              <a:defRPr/>
            </a:pPr>
            <a:fld id="{6C8DC147-12D7-4A0A-A5E2-7F9499EBBEC7}" type="slidenum">
              <a:rPr lang="en-US" sz="1800" kern="0">
                <a:solidFill>
                  <a:prstClr val="black"/>
                </a:solidFill>
              </a:rPr>
              <a:pPr defTabSz="931774">
                <a:defRPr/>
              </a:pPr>
              <a:t>22</a:t>
            </a:fld>
            <a:endParaRPr lang="en-US" sz="1800" kern="0">
              <a:solidFill>
                <a:prstClr val="black"/>
              </a:solidFill>
            </a:endParaRPr>
          </a:p>
        </p:txBody>
      </p:sp>
    </p:spTree>
    <p:extLst>
      <p:ext uri="{BB962C8B-B14F-4D97-AF65-F5344CB8AC3E}">
        <p14:creationId xmlns:p14="http://schemas.microsoft.com/office/powerpoint/2010/main" val="1767923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617538"/>
            <a:ext cx="6615112" cy="372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764F2ED6-F443-4E32-BDA2-3A717FF946FA}" type="slidenum">
              <a:rPr lang="en-US" sz="1800" kern="0">
                <a:solidFill>
                  <a:sysClr val="windowText" lastClr="000000"/>
                </a:solidFill>
              </a:rPr>
              <a:pPr defTabSz="931774">
                <a:defRPr/>
              </a:pPr>
              <a:t>23</a:t>
            </a:fld>
            <a:endParaRPr lang="en-US" sz="1800" kern="0" dirty="0">
              <a:solidFill>
                <a:sysClr val="windowText" lastClr="000000"/>
              </a:solidFill>
            </a:endParaRPr>
          </a:p>
        </p:txBody>
      </p:sp>
    </p:spTree>
    <p:extLst>
      <p:ext uri="{BB962C8B-B14F-4D97-AF65-F5344CB8AC3E}">
        <p14:creationId xmlns:p14="http://schemas.microsoft.com/office/powerpoint/2010/main" val="2639925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2870838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72133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637548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1726849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687388"/>
            <a:ext cx="5730875" cy="3222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113680" y="9067528"/>
            <a:ext cx="3147040" cy="477326"/>
          </a:xfrm>
          <a:prstGeom prst="rect">
            <a:avLst/>
          </a:prstGeom>
        </p:spPr>
        <p:txBody>
          <a:bodyPr lIns="96040" tIns="48020" rIns="96040" bIns="48020"/>
          <a:lstStyle/>
          <a:p>
            <a:fld id="{F874B358-A84B-470B-AFFD-763F4D6B4CC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244772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76275"/>
            <a:ext cx="5637213" cy="31702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72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773301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8973">
              <a:spcBef>
                <a:spcPts val="611"/>
              </a:spcBef>
              <a:spcAft>
                <a:spcPts val="346"/>
              </a:spcAft>
              <a:defRPr/>
            </a:pPr>
            <a:endParaRPr lang="en-US" dirty="0"/>
          </a:p>
        </p:txBody>
      </p:sp>
    </p:spTree>
    <p:extLst>
      <p:ext uri="{BB962C8B-B14F-4D97-AF65-F5344CB8AC3E}">
        <p14:creationId xmlns:p14="http://schemas.microsoft.com/office/powerpoint/2010/main" val="1772467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687388"/>
            <a:ext cx="5730875" cy="3222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113680" y="9067528"/>
            <a:ext cx="3147040" cy="477326"/>
          </a:xfrm>
          <a:prstGeom prst="rect">
            <a:avLst/>
          </a:prstGeom>
        </p:spPr>
        <p:txBody>
          <a:bodyPr lIns="96040" tIns="48020" rIns="96040" bIns="48020"/>
          <a:lstStyle/>
          <a:p>
            <a:fld id="{F874B358-A84B-470B-AFFD-763F4D6B4CC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40326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227016" y="13159992"/>
            <a:ext cx="281079" cy="655335"/>
          </a:xfrm>
          <a:prstGeom prst="rect">
            <a:avLst/>
          </a:prstGeom>
        </p:spPr>
        <p:txBody>
          <a:bodyPr lIns="91425" tIns="45711" rIns="91425" bIns="45711"/>
          <a:lstStyle/>
          <a:p>
            <a:pPr defTabSz="931774">
              <a:defRPr/>
            </a:pPr>
            <a:fld id="{F8864C77-4566-4AA6-838A-2332BC61CBFD}" type="slidenum">
              <a:rPr lang="en-US" sz="1800" kern="0">
                <a:solidFill>
                  <a:sysClr val="windowText" lastClr="000000"/>
                </a:solidFill>
              </a:rPr>
              <a:pPr defTabSz="931774">
                <a:defRPr/>
              </a:pPr>
              <a:t>32</a:t>
            </a:fld>
            <a:endParaRPr lang="en-US" sz="1800" kern="0">
              <a:solidFill>
                <a:sysClr val="windowText" lastClr="000000"/>
              </a:solidFill>
            </a:endParaRPr>
          </a:p>
        </p:txBody>
      </p:sp>
      <p:sp>
        <p:nvSpPr>
          <p:cNvPr id="7" name="Slide Image Placeholder 6"/>
          <p:cNvSpPr>
            <a:spLocks noGrp="1" noRot="1" noChangeAspect="1"/>
          </p:cNvSpPr>
          <p:nvPr>
            <p:ph type="sldImg"/>
          </p:nvPr>
        </p:nvSpPr>
        <p:spPr>
          <a:xfrm>
            <a:off x="-2241550" y="889000"/>
            <a:ext cx="9498013" cy="5341938"/>
          </a:xfrm>
        </p:spPr>
      </p:sp>
    </p:spTree>
    <p:extLst>
      <p:ext uri="{BB962C8B-B14F-4D97-AF65-F5344CB8AC3E}">
        <p14:creationId xmlns:p14="http://schemas.microsoft.com/office/powerpoint/2010/main" val="3548340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227016" y="13159992"/>
            <a:ext cx="281079" cy="655335"/>
          </a:xfrm>
          <a:prstGeom prst="rect">
            <a:avLst/>
          </a:prstGeom>
        </p:spPr>
        <p:txBody>
          <a:bodyPr lIns="91425" tIns="45711" rIns="91425" bIns="45711"/>
          <a:lstStyle/>
          <a:p>
            <a:pPr defTabSz="931774">
              <a:defRPr/>
            </a:pPr>
            <a:fld id="{F8864C77-4566-4AA6-838A-2332BC61CBFD}" type="slidenum">
              <a:rPr lang="en-US" sz="1800" kern="0">
                <a:solidFill>
                  <a:sysClr val="windowText" lastClr="000000"/>
                </a:solidFill>
              </a:rPr>
              <a:pPr defTabSz="931774">
                <a:defRPr/>
              </a:pPr>
              <a:t>33</a:t>
            </a:fld>
            <a:endParaRPr lang="en-US" sz="1800" kern="0">
              <a:solidFill>
                <a:sysClr val="windowText" lastClr="000000"/>
              </a:solidFill>
            </a:endParaRPr>
          </a:p>
        </p:txBody>
      </p:sp>
      <p:sp>
        <p:nvSpPr>
          <p:cNvPr id="7" name="Slide Image Placeholder 6"/>
          <p:cNvSpPr>
            <a:spLocks noGrp="1" noRot="1" noChangeAspect="1"/>
          </p:cNvSpPr>
          <p:nvPr>
            <p:ph type="sldImg"/>
          </p:nvPr>
        </p:nvSpPr>
        <p:spPr>
          <a:xfrm>
            <a:off x="-2241550" y="889000"/>
            <a:ext cx="9498013" cy="5341938"/>
          </a:xfrm>
        </p:spPr>
      </p:sp>
    </p:spTree>
    <p:extLst>
      <p:ext uri="{BB962C8B-B14F-4D97-AF65-F5344CB8AC3E}">
        <p14:creationId xmlns:p14="http://schemas.microsoft.com/office/powerpoint/2010/main" val="568645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574736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Slide Number Placeholder 3"/>
          <p:cNvSpPr>
            <a:spLocks noGrp="1"/>
          </p:cNvSpPr>
          <p:nvPr>
            <p:ph type="sldNum" sz="quarter" idx="10"/>
          </p:nvPr>
        </p:nvSpPr>
        <p:spPr/>
        <p:txBody>
          <a:bodyPr/>
          <a:lstStyle/>
          <a:p>
            <a:fld id="{113BA7D1-EE9A-0241-B0CB-67F65CFD4A8F}" type="slidenum">
              <a:rPr lang="en-US" smtClean="0"/>
              <a:pPr/>
              <a:t>35</a:t>
            </a:fld>
            <a:endParaRPr lang="en-US" dirty="0"/>
          </a:p>
        </p:txBody>
      </p:sp>
    </p:spTree>
    <p:extLst>
      <p:ext uri="{BB962C8B-B14F-4D97-AF65-F5344CB8AC3E}">
        <p14:creationId xmlns:p14="http://schemas.microsoft.com/office/powerpoint/2010/main" val="2523208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962763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35013"/>
            <a:ext cx="6126162" cy="3444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2239">
              <a:defRPr/>
            </a:pPr>
            <a:fld id="{113BA7D1-EE9A-0241-B0CB-67F65CFD4A8F}" type="slidenum">
              <a:rPr lang="en-US" sz="1800" kern="0">
                <a:solidFill>
                  <a:sysClr val="windowText" lastClr="000000"/>
                </a:solidFill>
              </a:rPr>
              <a:pPr defTabSz="932239">
                <a:defRPr/>
              </a:pPr>
              <a:t>37</a:t>
            </a:fld>
            <a:endParaRPr lang="en-US" sz="1800" kern="0" dirty="0">
              <a:solidFill>
                <a:sysClr val="windowText" lastClr="000000"/>
              </a:solidFill>
            </a:endParaRPr>
          </a:p>
        </p:txBody>
      </p:sp>
    </p:spTree>
    <p:extLst>
      <p:ext uri="{BB962C8B-B14F-4D97-AF65-F5344CB8AC3E}">
        <p14:creationId xmlns:p14="http://schemas.microsoft.com/office/powerpoint/2010/main" val="3966218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76275"/>
            <a:ext cx="5637213" cy="3170238"/>
          </a:xfrm>
        </p:spPr>
      </p:sp>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TextBox 3"/>
          <p:cNvSpPr txBox="1"/>
          <p:nvPr>
            <p:custDataLst>
              <p:tags r:id="rId1"/>
            </p:custDataLst>
          </p:nvPr>
        </p:nvSpPr>
        <p:spPr>
          <a:xfrm>
            <a:off x="0" y="0"/>
            <a:ext cx="3894667" cy="371087"/>
          </a:xfrm>
          <a:prstGeom prst="rect">
            <a:avLst/>
          </a:prstGeom>
          <a:noFill/>
        </p:spPr>
        <p:txBody>
          <a:bodyPr vert="horz" lIns="93177" tIns="46589" rIns="93177" bIns="46589" rtlCol="0">
            <a:spAutoFit/>
          </a:bodyPr>
          <a:lstStyle/>
          <a:p>
            <a:pPr defTabSz="931774">
              <a:defRPr/>
            </a:pPr>
            <a:endParaRPr lang="en-US" kern="0">
              <a:solidFill>
                <a:sysClr val="windowText" lastClr="000000"/>
              </a:solidFill>
            </a:endParaRPr>
          </a:p>
        </p:txBody>
      </p:sp>
    </p:spTree>
    <p:extLst>
      <p:ext uri="{BB962C8B-B14F-4D97-AF65-F5344CB8AC3E}">
        <p14:creationId xmlns:p14="http://schemas.microsoft.com/office/powerpoint/2010/main" val="338496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582487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26136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503365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611188"/>
            <a:ext cx="6548437" cy="3683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defTabSz="931774">
              <a:defRPr/>
            </a:pPr>
            <a:fld id="{113BA7D1-EE9A-0241-B0CB-67F65CFD4A8F}" type="slidenum">
              <a:rPr lang="en-US" sz="1800" kern="0">
                <a:solidFill>
                  <a:sysClr val="windowText" lastClr="000000"/>
                </a:solidFill>
              </a:rPr>
              <a:pPr defTabSz="931774">
                <a:defRPr/>
              </a:pPr>
              <a:t>41</a:t>
            </a:fld>
            <a:endParaRPr lang="en-US" sz="1800" kern="0" dirty="0">
              <a:solidFill>
                <a:sysClr val="windowText" lastClr="000000"/>
              </a:solidFill>
            </a:endParaRPr>
          </a:p>
        </p:txBody>
      </p:sp>
    </p:spTree>
    <p:extLst>
      <p:ext uri="{BB962C8B-B14F-4D97-AF65-F5344CB8AC3E}">
        <p14:creationId xmlns:p14="http://schemas.microsoft.com/office/powerpoint/2010/main" val="535820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86466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50464">
              <a:defRPr/>
            </a:pPr>
            <a:endParaRPr lang="en-US" dirty="0">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593424" defTabSz="949165"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50464">
              <a:defRPr/>
            </a:pPr>
            <a:fld id="{64CFA94A-519F-445C-B30C-9E76FA6A2031}" type="datetime8">
              <a:rPr lang="en-US" smtClean="0">
                <a:solidFill>
                  <a:prstClr val="black"/>
                </a:solidFill>
                <a:latin typeface="Segoe UI" pitchFamily="34" charset="0"/>
              </a:rPr>
              <a:pPr defTabSz="950464">
                <a:defRPr/>
              </a:pPr>
              <a:t>10/28/2016 1:25 PM</a:t>
            </a:fld>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smtClean="0">
                <a:solidFill>
                  <a:prstClr val="black"/>
                </a:solidFill>
                <a:latin typeface="Segoe UI" pitchFamily="34" charset="0"/>
              </a:rPr>
              <a:pPr defTabSz="950464">
                <a:defRPr/>
              </a:pPr>
              <a:t>5</a:t>
            </a:fld>
            <a:endParaRPr lang="en-US" dirty="0">
              <a:solidFill>
                <a:prstClr val="black"/>
              </a:solidFill>
              <a:latin typeface="Segoe UI" pitchFamily="34" charset="0"/>
            </a:endParaRPr>
          </a:p>
        </p:txBody>
      </p:sp>
    </p:spTree>
    <p:extLst>
      <p:ext uri="{BB962C8B-B14F-4D97-AF65-F5344CB8AC3E}">
        <p14:creationId xmlns:p14="http://schemas.microsoft.com/office/powerpoint/2010/main" val="345823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Microsoft Ignite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846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10/28/2016 1:25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586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10/28/2016</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8465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8465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7</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3161539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10/28/2016 1:25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233635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524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2121"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21397"/>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760731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193933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039614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1939334"/>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539806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008391"/>
          </a:xfrm>
        </p:spPr>
        <p:txBody>
          <a:bodyPr wrap="square">
            <a:spAutoFit/>
          </a:bodyPr>
          <a:lstStyle>
            <a:lvl1pPr marL="287310" indent="-287310">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0"/>
            <a:ext cx="5486399" cy="2008391"/>
          </a:xfrm>
        </p:spPr>
        <p:txBody>
          <a:bodyPr wrap="square">
            <a:spAutoFit/>
          </a:bodyPr>
          <a:lstStyle>
            <a:lvl1pPr marL="287310" indent="-287310">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226109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008391"/>
          </a:xfrm>
        </p:spPr>
        <p:txBody>
          <a:bodyPr wrap="square">
            <a:spAutoFit/>
          </a:bodyPr>
          <a:lstStyle>
            <a:lvl1pPr marL="287310" indent="-287310">
              <a:spcBef>
                <a:spcPts val="1224"/>
              </a:spcBef>
              <a:buClr>
                <a:schemeClr val="tx1"/>
              </a:buClr>
              <a:buFont typeface="Arial" pitchFamily="34" charset="0"/>
              <a:buChar char="•"/>
              <a:defRPr sz="3200"/>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0"/>
            <a:ext cx="5486399" cy="2008391"/>
          </a:xfrm>
        </p:spPr>
        <p:txBody>
          <a:bodyPr wrap="square">
            <a:spAutoFit/>
          </a:bodyPr>
          <a:lstStyle>
            <a:lvl1pPr marL="287310" indent="-287310">
              <a:spcBef>
                <a:spcPts val="1224"/>
              </a:spcBef>
              <a:buClr>
                <a:schemeClr val="tx1"/>
              </a:buClr>
              <a:buFont typeface="Arial" pitchFamily="34" charset="0"/>
              <a:buChar char="•"/>
              <a:defRPr sz="3200"/>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549202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079969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4"/>
            <a:ext cx="10056812" cy="1206107"/>
          </a:xfrm>
          <a:noFill/>
        </p:spPr>
        <p:txBody>
          <a:bodyPr tIns="91431" bIns="91431"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46841"/>
          </a:xfrm>
          <a:noFill/>
        </p:spPr>
        <p:txBody>
          <a:bodyPr lIns="182862" tIns="146289" rIns="182862" bIns="146289">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72103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4"/>
            <a:ext cx="10056812" cy="1206107"/>
          </a:xfrm>
          <a:noFill/>
        </p:spPr>
        <p:txBody>
          <a:bodyPr tIns="91431" bIns="91431"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867318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8058046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960564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203713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590442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7"/>
            <a:ext cx="5486399" cy="2037951"/>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586"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6220678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1770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00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152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3075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5" tIns="46635" rIns="46635" bIns="46635" numCol="1" spcCol="0" rtlCol="0" fromWordArt="0" anchor="ctr" anchorCtr="0" forceAA="0" compatLnSpc="1">
            <a:prstTxWarp prst="textNoShape">
              <a:avLst/>
            </a:prstTxWarp>
            <a:noAutofit/>
          </a:bodyPr>
          <a:lstStyle/>
          <a:p>
            <a:pPr marL="0" marR="0" lvl="0" indent="0" algn="ctr" defTabSz="93238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2022517"/>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5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732704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59230" y="493713"/>
            <a:ext cx="1449944" cy="310896"/>
          </a:xfrm>
          <a:prstGeom prst="rect">
            <a:avLst/>
          </a:prstGeom>
        </p:spPr>
      </p:pic>
      <p:sp>
        <p:nvSpPr>
          <p:cNvPr id="2" name="Text Box 3"/>
          <p:cNvSpPr txBox="1">
            <a:spLocks noChangeArrowheads="1"/>
          </p:cNvSpPr>
          <p:nvPr userDrawn="1"/>
        </p:nvSpPr>
        <p:spPr bwMode="blackWhite">
          <a:xfrm>
            <a:off x="274639" y="6294477"/>
            <a:ext cx="11887199" cy="403187"/>
          </a:xfrm>
          <a:prstGeom prst="rect">
            <a:avLst/>
          </a:prstGeom>
          <a:noFill/>
          <a:ln w="12700">
            <a:noFill/>
            <a:miter lim="800000"/>
            <a:headEnd type="none" w="sm" len="sm"/>
            <a:tailEnd type="none" w="sm" len="sm"/>
          </a:ln>
          <a:effectLst/>
        </p:spPr>
        <p:txBody>
          <a:bodyPr vert="horz" wrap="square" lIns="182862" tIns="146289" rIns="182862" bIns="146289" numCol="1" anchor="t" anchorCtr="0" compatLnSpc="1">
            <a:prstTxWarp prst="textNoShape">
              <a:avLst/>
            </a:prstTxWarp>
            <a:spAutoFit/>
          </a:bodyPr>
          <a:lstStyle/>
          <a:p>
            <a:pPr marL="0" marR="0" lvl="0" indent="0" algn="l" defTabSz="932199"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spTree>
    <p:extLst>
      <p:ext uri="{BB962C8B-B14F-4D97-AF65-F5344CB8AC3E}">
        <p14:creationId xmlns:p14="http://schemas.microsoft.com/office/powerpoint/2010/main" val="244043567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485" indent="-290485">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4"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8" indent="-290485">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6" indent="-22857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4" indent="-22857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17869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features title and subhead">
    <p:spTree>
      <p:nvGrpSpPr>
        <p:cNvPr id="1" name=""/>
        <p:cNvGrpSpPr/>
        <p:nvPr/>
      </p:nvGrpSpPr>
      <p:grpSpPr>
        <a:xfrm>
          <a:off x="0" y="0"/>
          <a:ext cx="0" cy="0"/>
          <a:chOff x="0" y="0"/>
          <a:chExt cx="0" cy="0"/>
        </a:xfrm>
      </p:grpSpPr>
      <p:sp>
        <p:nvSpPr>
          <p:cNvPr id="5" name="Rectangle 4"/>
          <p:cNvSpPr/>
          <p:nvPr userDrawn="1"/>
        </p:nvSpPr>
        <p:spPr bwMode="auto">
          <a:xfrm>
            <a:off x="1" y="1865208"/>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3" rIns="0" bIns="47553" numCol="1" rtlCol="0" anchor="ctr" anchorCtr="0" compatLnSpc="1">
            <a:prstTxWarp prst="textNoShape">
              <a:avLst/>
            </a:prstTxWarp>
          </a:bodyPr>
          <a:lstStyle/>
          <a:p>
            <a:pPr marL="0" marR="0" lvl="0" indent="0" algn="ctr" defTabSz="95075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 name="Title 5"/>
          <p:cNvSpPr>
            <a:spLocks noGrp="1"/>
          </p:cNvSpPr>
          <p:nvPr>
            <p:ph type="title"/>
          </p:nvPr>
        </p:nvSpPr>
        <p:spPr>
          <a:xfrm>
            <a:off x="274641" y="295278"/>
            <a:ext cx="11888787" cy="917575"/>
          </a:xfrm>
        </p:spPr>
        <p:txBody>
          <a:bodyPr/>
          <a:lstStyle>
            <a:lvl1pPr>
              <a:defRPr sz="4500"/>
            </a:lvl1pPr>
          </a:lstStyle>
          <a:p>
            <a:r>
              <a:rPr lang="en-US" dirty="0"/>
              <a:t>Click to edit Master title style</a:t>
            </a:r>
          </a:p>
        </p:txBody>
      </p:sp>
      <p:sp>
        <p:nvSpPr>
          <p:cNvPr id="6" name="Text Placeholder 3"/>
          <p:cNvSpPr>
            <a:spLocks noGrp="1"/>
          </p:cNvSpPr>
          <p:nvPr>
            <p:ph type="body" sz="quarter" idx="10" hasCustomPrompt="1"/>
          </p:nvPr>
        </p:nvSpPr>
        <p:spPr>
          <a:xfrm>
            <a:off x="274640" y="1035296"/>
            <a:ext cx="11887200" cy="499107"/>
          </a:xfrm>
        </p:spPr>
        <p:txBody>
          <a:bodyPr>
            <a:spAutoFit/>
          </a:bodyPr>
          <a:lstStyle>
            <a:lvl1pPr marL="0" indent="0">
              <a:buNone/>
              <a:defRPr sz="2200" b="0">
                <a:solidFill>
                  <a:schemeClr val="accent2"/>
                </a:solidFill>
                <a:latin typeface="+mn-lt"/>
              </a:defRPr>
            </a:lvl1pPr>
            <a:lvl2pPr marL="342734" indent="0">
              <a:buNone/>
              <a:defRPr/>
            </a:lvl2pPr>
            <a:lvl3pPr marL="571225" indent="0">
              <a:buNone/>
              <a:defRPr/>
            </a:lvl3pPr>
            <a:lvl4pPr marL="799714" indent="0">
              <a:buNone/>
              <a:defRPr/>
            </a:lvl4pPr>
            <a:lvl5pPr marL="1028205" indent="0">
              <a:buNone/>
              <a:defRPr/>
            </a:lvl5pPr>
          </a:lstStyle>
          <a:p>
            <a:pPr lvl="0"/>
            <a:r>
              <a:rPr lang="en-US" dirty="0"/>
              <a:t>Subhead</a:t>
            </a:r>
          </a:p>
        </p:txBody>
      </p:sp>
    </p:spTree>
    <p:extLst>
      <p:ext uri="{BB962C8B-B14F-4D97-AF65-F5344CB8AC3E}">
        <p14:creationId xmlns:p14="http://schemas.microsoft.com/office/powerpoint/2010/main" val="1702010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4pt Title">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lIns="91431" tIns="45716" rIns="91431" bIns="45716"/>
          <a:lstStyle/>
          <a:p>
            <a:pPr defTabSz="932471">
              <a:defRPr/>
            </a:pPr>
            <a:r>
              <a:rPr lang="en-US" sz="900">
                <a:solidFill>
                  <a:srgbClr val="505050"/>
                </a:solidFill>
                <a:latin typeface="Segoe UI"/>
              </a:rPr>
              <a:t>Microsoft Confidential</a:t>
            </a:r>
            <a:endParaRPr lang="en-US" sz="900" dirty="0">
              <a:solidFill>
                <a:srgbClr val="505050"/>
              </a:solidFill>
              <a:latin typeface="Segoe UI"/>
            </a:endParaRPr>
          </a:p>
        </p:txBody>
      </p:sp>
      <p:sp>
        <p:nvSpPr>
          <p:cNvPr id="3" name="Slide Number Placeholder 2"/>
          <p:cNvSpPr>
            <a:spLocks noGrp="1"/>
          </p:cNvSpPr>
          <p:nvPr>
            <p:ph type="sldNum" sz="quarter" idx="13"/>
          </p:nvPr>
        </p:nvSpPr>
        <p:spPr/>
        <p:txBody>
          <a:bodyPr lIns="91431" tIns="45716" rIns="91431" bIns="45716"/>
          <a:lstStyle/>
          <a:p>
            <a:pPr algn="r" defTabSz="932506">
              <a:defRPr/>
            </a:pPr>
            <a:fld id="{27258FFF-F925-446B-8502-81C933981705}" type="slidenum">
              <a:rPr lang="en-US" sz="900" smtClean="0">
                <a:solidFill>
                  <a:srgbClr val="505050"/>
                </a:solidFill>
                <a:latin typeface="Segoe UI"/>
              </a:rPr>
              <a:pPr algn="r" defTabSz="932506">
                <a:defRPr/>
              </a:pPr>
              <a:t>‹#›</a:t>
            </a:fld>
            <a:endParaRPr lang="en-US" sz="900" dirty="0">
              <a:solidFill>
                <a:srgbClr val="505050"/>
              </a:solidFill>
              <a:latin typeface="Segoe UI"/>
            </a:endParaRPr>
          </a:p>
        </p:txBody>
      </p:sp>
      <p:sp>
        <p:nvSpPr>
          <p:cNvPr id="9" name="Text Placeholder 4"/>
          <p:cNvSpPr>
            <a:spLocks noGrp="1"/>
          </p:cNvSpPr>
          <p:nvPr>
            <p:ph type="body" sz="quarter" idx="10"/>
          </p:nvPr>
        </p:nvSpPr>
        <p:spPr>
          <a:xfrm>
            <a:off x="274820" y="276987"/>
            <a:ext cx="6400614" cy="654538"/>
          </a:xfrm>
        </p:spPr>
        <p:txBody>
          <a:bodyPr lIns="182862" tIns="146289" rIns="182862" bIns="146289" anchor="ctr" anchorCtr="0"/>
          <a:lstStyle>
            <a:lvl1pPr marL="0" indent="0">
              <a:lnSpc>
                <a:spcPts val="2800"/>
              </a:lnSpc>
              <a:spcBef>
                <a:spcPts val="0"/>
              </a:spcBef>
              <a:buFontTx/>
              <a:buNone/>
              <a:defRPr sz="2400">
                <a:solidFill>
                  <a:schemeClr val="tx2"/>
                </a:solidFill>
                <a:latin typeface="+mj-lt"/>
              </a:defRPr>
            </a:lvl1pPr>
            <a:lvl2pPr marL="342769" indent="0">
              <a:buFontTx/>
              <a:buNone/>
              <a:defRPr sz="2400">
                <a:latin typeface="Segoe Pro Light"/>
              </a:defRPr>
            </a:lvl2pPr>
            <a:lvl3pPr marL="571279" indent="0">
              <a:buFontTx/>
              <a:buNone/>
              <a:defRPr sz="2400">
                <a:latin typeface="Segoe Pro Light"/>
              </a:defRPr>
            </a:lvl3pPr>
            <a:lvl4pPr marL="799790" indent="0">
              <a:buFontTx/>
              <a:buNone/>
              <a:defRPr sz="2400">
                <a:latin typeface="Segoe Pro Light"/>
              </a:defRPr>
            </a:lvl4pPr>
            <a:lvl5pPr marL="1028301" indent="0">
              <a:buFontTx/>
              <a:buNone/>
              <a:defRPr sz="2400">
                <a:latin typeface="Segoe Pro Light"/>
              </a:defRPr>
            </a:lvl5pPr>
          </a:lstStyle>
          <a:p>
            <a:pPr lvl="0"/>
            <a:r>
              <a:rPr lang="en-US"/>
              <a:t>Click to edit Master text styles</a:t>
            </a:r>
          </a:p>
        </p:txBody>
      </p:sp>
    </p:spTree>
    <p:extLst>
      <p:ext uri="{BB962C8B-B14F-4D97-AF65-F5344CB8AC3E}">
        <p14:creationId xmlns:p14="http://schemas.microsoft.com/office/powerpoint/2010/main" val="24680304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3" name="Text Placeholder 2"/>
          <p:cNvSpPr>
            <a:spLocks noGrp="1"/>
          </p:cNvSpPr>
          <p:nvPr>
            <p:ph type="body" idx="10" hasCustomPrompt="1"/>
          </p:nvPr>
        </p:nvSpPr>
        <p:spPr>
          <a:xfrm>
            <a:off x="466367" y="1480628"/>
            <a:ext cx="11503738" cy="443582"/>
          </a:xfrm>
        </p:spPr>
        <p:txBody>
          <a:bodyPr wrap="square">
            <a:spAutoFit/>
          </a:bodyPr>
          <a:lstStyle>
            <a:lvl1pPr marL="0" indent="0">
              <a:buNone/>
              <a:defRPr sz="1800" spc="-31" baseline="0">
                <a:solidFill>
                  <a:schemeClr val="tx2"/>
                </a:solidFill>
              </a:defRPr>
            </a:lvl1pPr>
            <a:lvl2pPr marL="466298" indent="0">
              <a:buNone/>
              <a:defRPr sz="2000">
                <a:solidFill>
                  <a:schemeClr val="tx1">
                    <a:tint val="75000"/>
                  </a:schemeClr>
                </a:solidFill>
              </a:defRPr>
            </a:lvl2pPr>
            <a:lvl3pPr marL="932597" indent="0">
              <a:buNone/>
              <a:defRPr sz="1800">
                <a:solidFill>
                  <a:schemeClr val="tx1">
                    <a:tint val="75000"/>
                  </a:schemeClr>
                </a:solidFill>
              </a:defRPr>
            </a:lvl3pPr>
            <a:lvl4pPr marL="1398895" indent="0">
              <a:buNone/>
              <a:defRPr sz="1600">
                <a:solidFill>
                  <a:schemeClr val="tx1">
                    <a:tint val="75000"/>
                  </a:schemeClr>
                </a:solidFill>
              </a:defRPr>
            </a:lvl4pPr>
            <a:lvl5pPr marL="1865194" indent="0">
              <a:buNone/>
              <a:defRPr sz="1600">
                <a:solidFill>
                  <a:schemeClr val="tx1">
                    <a:tint val="75000"/>
                  </a:schemeClr>
                </a:solidFill>
              </a:defRPr>
            </a:lvl5pPr>
            <a:lvl6pPr marL="2331492" indent="0">
              <a:buNone/>
              <a:defRPr sz="1600">
                <a:solidFill>
                  <a:schemeClr val="tx1">
                    <a:tint val="75000"/>
                  </a:schemeClr>
                </a:solidFill>
              </a:defRPr>
            </a:lvl6pPr>
            <a:lvl7pPr marL="2797790" indent="0">
              <a:buNone/>
              <a:defRPr sz="1600">
                <a:solidFill>
                  <a:schemeClr val="tx1">
                    <a:tint val="75000"/>
                  </a:schemeClr>
                </a:solidFill>
              </a:defRPr>
            </a:lvl7pPr>
            <a:lvl8pPr marL="3264088" indent="0">
              <a:buNone/>
              <a:defRPr sz="1600">
                <a:solidFill>
                  <a:schemeClr val="tx1">
                    <a:tint val="75000"/>
                  </a:schemeClr>
                </a:solidFill>
              </a:defRPr>
            </a:lvl8pPr>
            <a:lvl9pPr marL="3730386"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07696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7" name="Text Placeholder 2"/>
          <p:cNvSpPr>
            <a:spLocks noGrp="1"/>
          </p:cNvSpPr>
          <p:nvPr>
            <p:ph type="body" idx="10" hasCustomPrompt="1"/>
          </p:nvPr>
        </p:nvSpPr>
        <p:spPr>
          <a:xfrm>
            <a:off x="466367" y="1480628"/>
            <a:ext cx="11503738" cy="443582"/>
          </a:xfrm>
        </p:spPr>
        <p:txBody>
          <a:bodyPr wrap="square">
            <a:spAutoFit/>
          </a:bodyPr>
          <a:lstStyle>
            <a:lvl1pPr marL="0" indent="0">
              <a:buNone/>
              <a:defRPr sz="1800" spc="-31" baseline="0">
                <a:solidFill>
                  <a:schemeClr val="tx2"/>
                </a:solidFill>
              </a:defRPr>
            </a:lvl1pPr>
            <a:lvl2pPr marL="466298" indent="0">
              <a:buNone/>
              <a:defRPr sz="2000">
                <a:solidFill>
                  <a:schemeClr val="tx1">
                    <a:tint val="75000"/>
                  </a:schemeClr>
                </a:solidFill>
              </a:defRPr>
            </a:lvl2pPr>
            <a:lvl3pPr marL="932597" indent="0">
              <a:buNone/>
              <a:defRPr sz="1800">
                <a:solidFill>
                  <a:schemeClr val="tx1">
                    <a:tint val="75000"/>
                  </a:schemeClr>
                </a:solidFill>
              </a:defRPr>
            </a:lvl3pPr>
            <a:lvl4pPr marL="1398895" indent="0">
              <a:buNone/>
              <a:defRPr sz="1600">
                <a:solidFill>
                  <a:schemeClr val="tx1">
                    <a:tint val="75000"/>
                  </a:schemeClr>
                </a:solidFill>
              </a:defRPr>
            </a:lvl4pPr>
            <a:lvl5pPr marL="1865194" indent="0">
              <a:buNone/>
              <a:defRPr sz="1600">
                <a:solidFill>
                  <a:schemeClr val="tx1">
                    <a:tint val="75000"/>
                  </a:schemeClr>
                </a:solidFill>
              </a:defRPr>
            </a:lvl5pPr>
            <a:lvl6pPr marL="2331492" indent="0">
              <a:buNone/>
              <a:defRPr sz="1600">
                <a:solidFill>
                  <a:schemeClr val="tx1">
                    <a:tint val="75000"/>
                  </a:schemeClr>
                </a:solidFill>
              </a:defRPr>
            </a:lvl6pPr>
            <a:lvl7pPr marL="2797790" indent="0">
              <a:buNone/>
              <a:defRPr sz="1600">
                <a:solidFill>
                  <a:schemeClr val="tx1">
                    <a:tint val="75000"/>
                  </a:schemeClr>
                </a:solidFill>
              </a:defRPr>
            </a:lvl7pPr>
            <a:lvl8pPr marL="3264088" indent="0">
              <a:buNone/>
              <a:defRPr sz="1600">
                <a:solidFill>
                  <a:schemeClr val="tx1">
                    <a:tint val="75000"/>
                  </a:schemeClr>
                </a:solidFill>
              </a:defRPr>
            </a:lvl8pPr>
            <a:lvl9pPr marL="3730386"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700597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1" name="Title 1"/>
          <p:cNvSpPr>
            <a:spLocks noGrp="1"/>
          </p:cNvSpPr>
          <p:nvPr>
            <p:ph type="title"/>
          </p:nvPr>
        </p:nvSpPr>
        <p:spPr>
          <a:xfrm>
            <a:off x="419851" y="80397"/>
            <a:ext cx="11593087" cy="1005466"/>
          </a:xfrm>
        </p:spPr>
        <p:txBody>
          <a:bodyPr/>
          <a:lstStyle/>
          <a:p>
            <a:r>
              <a:rPr lang="en-US"/>
              <a:t>Click to edit Master title style</a:t>
            </a:r>
          </a:p>
        </p:txBody>
      </p:sp>
      <p:sp>
        <p:nvSpPr>
          <p:cNvPr id="12" name="Text Placeholder 6"/>
          <p:cNvSpPr>
            <a:spLocks noGrp="1"/>
          </p:cNvSpPr>
          <p:nvPr>
            <p:ph type="body" sz="quarter" idx="16" hasCustomPrompt="1"/>
          </p:nvPr>
        </p:nvSpPr>
        <p:spPr>
          <a:xfrm>
            <a:off x="419852" y="1053724"/>
            <a:ext cx="11593087" cy="498515"/>
          </a:xfrm>
        </p:spPr>
        <p:txBody>
          <a:bodyPr/>
          <a:lstStyle>
            <a:lvl1pPr marL="0" marR="0" indent="0" algn="l" defTabSz="1109615" rtl="0" eaLnBrk="1" fontAlgn="auto" latinLnBrk="0" hangingPunct="1">
              <a:lnSpc>
                <a:spcPct val="100000"/>
              </a:lnSpc>
              <a:spcBef>
                <a:spcPts val="1835"/>
              </a:spcBef>
              <a:spcAft>
                <a:spcPts val="0"/>
              </a:spcAft>
              <a:buClr>
                <a:schemeClr val="tx1">
                  <a:lumMod val="50000"/>
                </a:schemeClr>
              </a:buClr>
              <a:buSzTx/>
              <a:buFont typeface="Arial" pitchFamily="34" charset="0"/>
              <a:buNone/>
              <a:tabLst/>
              <a:defRPr lang="en-US" sz="2000" kern="1200" spc="0" baseline="0" dirty="0" smtClean="0">
                <a:solidFill>
                  <a:schemeClr val="bg1">
                    <a:lumMod val="50000"/>
                  </a:schemeClr>
                </a:solidFill>
                <a:latin typeface="+mn-lt"/>
                <a:ea typeface="+mn-ea"/>
                <a:cs typeface="+mn-cs"/>
              </a:defRPr>
            </a:lvl1pPr>
          </a:lstStyle>
          <a:p>
            <a:pPr marL="0" marR="0" lvl="0" indent="0" algn="l" defTabSz="932317"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a:t>Subtitle placeholder</a:t>
            </a:r>
          </a:p>
        </p:txBody>
      </p:sp>
      <p:sp>
        <p:nvSpPr>
          <p:cNvPr id="7" name="Content Placeholder 2"/>
          <p:cNvSpPr>
            <a:spLocks noGrp="1"/>
          </p:cNvSpPr>
          <p:nvPr>
            <p:ph sz="quarter" idx="20"/>
          </p:nvPr>
        </p:nvSpPr>
        <p:spPr>
          <a:xfrm>
            <a:off x="419612" y="1922204"/>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quarter" idx="24"/>
          </p:nvPr>
        </p:nvSpPr>
        <p:spPr>
          <a:xfrm>
            <a:off x="4344847" y="1922204"/>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quarter" idx="25"/>
          </p:nvPr>
        </p:nvSpPr>
        <p:spPr>
          <a:xfrm>
            <a:off x="8275422" y="1922204"/>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94772117"/>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1" y="80397"/>
            <a:ext cx="11539573" cy="1005466"/>
          </a:xfrm>
        </p:spPr>
        <p:txBody>
          <a:bodyPr/>
          <a:lstStyle/>
          <a:p>
            <a:r>
              <a:rPr lang="en-US" dirty="0"/>
              <a:t>Click to Edit Title</a:t>
            </a:r>
          </a:p>
        </p:txBody>
      </p:sp>
      <p:sp>
        <p:nvSpPr>
          <p:cNvPr id="7" name="Content Placeholder 2"/>
          <p:cNvSpPr>
            <a:spLocks noGrp="1"/>
          </p:cNvSpPr>
          <p:nvPr>
            <p:ph sz="quarter" idx="20" hasCustomPrompt="1"/>
          </p:nvPr>
        </p:nvSpPr>
        <p:spPr>
          <a:xfrm>
            <a:off x="457161" y="1632056"/>
            <a:ext cx="11539573" cy="1948227"/>
          </a:xfrm>
          <a:prstGeom prst="rect">
            <a:avLst/>
          </a:prstGeom>
        </p:spPr>
        <p:txBody>
          <a:bodyPr/>
          <a:lstStyle>
            <a:lvl2pPr marL="471156" indent="-236388">
              <a:buFont typeface="Lucida Grande"/>
              <a:buChar char="–"/>
              <a:defRPr sz="2000"/>
            </a:lvl2pPr>
            <a:lvl3pPr>
              <a:defRPr sz="1800"/>
            </a:lvl3pPr>
            <a:lvl4pPr marL="929359" indent="-236388">
              <a:buFont typeface="Lucida Grande"/>
              <a:buChar cha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61562" y="6717714"/>
            <a:ext cx="418842" cy="219733"/>
          </a:xfrm>
          <a:prstGeom prst="rect">
            <a:avLst/>
          </a:prstGeom>
          <a:noFill/>
        </p:spPr>
        <p:txBody>
          <a:bodyPr wrap="square" lIns="93260" tIns="46630" rIns="93260" bIns="46630" rtlCol="0">
            <a:spAutoFit/>
          </a:bodyPr>
          <a:lstStyle>
            <a:lvl1pPr>
              <a:defRPr lang="en-US" sz="800" smtClean="0">
                <a:solidFill>
                  <a:schemeClr val="bg2"/>
                </a:solidFill>
              </a:defRPr>
            </a:lvl1pPr>
          </a:lstStyle>
          <a:p>
            <a:fld id="{113BA7D1-EE9A-0241-B0CB-67F65CFD4A8F}" type="slidenum">
              <a:rPr lang="en-US" smtClean="0"/>
              <a:pPr/>
              <a:t>‹#›</a:t>
            </a:fld>
            <a:endParaRPr lang="en-US" dirty="0"/>
          </a:p>
        </p:txBody>
      </p:sp>
    </p:spTree>
    <p:extLst>
      <p:ext uri="{BB962C8B-B14F-4D97-AF65-F5344CB8AC3E}">
        <p14:creationId xmlns:p14="http://schemas.microsoft.com/office/powerpoint/2010/main" val="147342537"/>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414298"/>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4" name="Content Placeholder 2"/>
          <p:cNvSpPr>
            <a:spLocks noGrp="1"/>
          </p:cNvSpPr>
          <p:nvPr>
            <p:ph idx="11"/>
          </p:nvPr>
        </p:nvSpPr>
        <p:spPr>
          <a:xfrm>
            <a:off x="4451328" y="2414298"/>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8" y="2414298"/>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hasCustomPrompt="1"/>
          </p:nvPr>
        </p:nvSpPr>
        <p:spPr>
          <a:xfrm>
            <a:off x="466367" y="1480628"/>
            <a:ext cx="11503738" cy="438885"/>
          </a:xfrm>
        </p:spPr>
        <p:txBody>
          <a:bodyPr wrap="square">
            <a:spAutoFit/>
          </a:bodyPr>
          <a:lstStyle>
            <a:lvl1pPr marL="0" indent="0">
              <a:buNone/>
              <a:defRPr sz="1836" spc="-31" baseline="0">
                <a:solidFill>
                  <a:schemeClr val="tx1">
                    <a:lumMod val="50000"/>
                    <a:lumOff val="50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27651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algn="ctr" defTabSz="932381"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4"/>
            <a:ext cx="7899548" cy="2148840"/>
          </a:xfrm>
          <a:prstGeom prst="rect">
            <a:avLst/>
          </a:prstGeom>
        </p:spPr>
      </p:pic>
      <p:sp>
        <p:nvSpPr>
          <p:cNvPr id="6" name="Rectangle 5"/>
          <p:cNvSpPr/>
          <p:nvPr userDrawn="1"/>
        </p:nvSpPr>
        <p:spPr bwMode="gray">
          <a:xfrm>
            <a:off x="1"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algn="ctr" defTabSz="932307"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698943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1"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algn="ctr" defTabSz="932307"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3" y="1679645"/>
            <a:ext cx="9143936" cy="1828786"/>
          </a:xfrm>
          <a:noFill/>
        </p:spPr>
        <p:txBody>
          <a:bodyPr lIns="146289" tIns="91431" rIns="146289" bIns="91431"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289" tIns="109717" rIns="146289" bIns="109717">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36734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8" indent="0">
              <a:buNone/>
              <a:defRPr/>
            </a:lvl3pPr>
            <a:lvl4pPr marL="457155" indent="0">
              <a:buNone/>
              <a:defRPr/>
            </a:lvl4pPr>
            <a:lvl5pPr marL="6857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67118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8" indent="0">
              <a:buNone/>
              <a:defRPr/>
            </a:lvl3pPr>
            <a:lvl4pPr marL="457155" indent="0">
              <a:buNone/>
              <a:defRPr/>
            </a:lvl4pPr>
            <a:lvl5pPr marL="6857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7872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21397"/>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61683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21397"/>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57212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2377229"/>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2377229"/>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305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2377229"/>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2377229"/>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44792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0" indent="-287310">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0" indent="-287310">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5908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0" indent="-287310">
              <a:spcBef>
                <a:spcPts val="1224"/>
              </a:spcBef>
              <a:buClr>
                <a:schemeClr val="tx1"/>
              </a:buClr>
              <a:buFont typeface="Arial" pitchFamily="34" charset="0"/>
              <a:buChar char="•"/>
              <a:defRPr sz="3200"/>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0" indent="-287310">
              <a:spcBef>
                <a:spcPts val="1224"/>
              </a:spcBef>
              <a:buClr>
                <a:schemeClr val="tx1"/>
              </a:buClr>
              <a:buFont typeface="Arial" pitchFamily="34" charset="0"/>
              <a:buChar char="•"/>
              <a:defRPr sz="3200"/>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34213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66715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62" tIns="146289" rIns="182862" bIns="146289">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51" rtl="0" eaLnBrk="1" fontAlgn="auto" latinLnBrk="0" hangingPunct="1">
              <a:lnSpc>
                <a:spcPct val="90000"/>
              </a:lnSpc>
              <a:spcBef>
                <a:spcPct val="20000"/>
              </a:spcBef>
              <a:spcAft>
                <a:spcPts val="0"/>
              </a:spcAft>
              <a:buClrTx/>
              <a:buSzPct val="90000"/>
              <a:buFont typeface="Arial" pitchFamily="34" charset="0"/>
              <a:buNone/>
              <a:tabLst/>
            </a:pPr>
            <a:r>
              <a:rPr lang="en-US"/>
              <a:t>Drag picture to placeholder or click icon to add</a:t>
            </a:r>
            <a:endParaRPr lang="en-US" dirty="0"/>
          </a:p>
        </p:txBody>
      </p:sp>
      <p:sp>
        <p:nvSpPr>
          <p:cNvPr id="5" name="Rectangle 4"/>
          <p:cNvSpPr/>
          <p:nvPr userDrawn="1"/>
        </p:nvSpPr>
        <p:spPr bwMode="auto">
          <a:xfrm>
            <a:off x="6218238"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62" tIns="146289" rIns="182862" bIns="146289"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8" y="1434069"/>
            <a:ext cx="5943601" cy="3433208"/>
          </a:xfrm>
          <a:blipFill>
            <a:blip r:embed="rId3"/>
            <a:stretch>
              <a:fillRect/>
            </a:stretch>
          </a:blipFill>
        </p:spPr>
        <p:txBody>
          <a:bodyPr lIns="182862" tIns="146289" rIns="182862" bIns="146289">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51"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62" tIns="146289" rIns="182862" bIns="146289">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62" tIns="146289" rIns="182862" bIns="146289"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10875499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206107"/>
          </a:xfrm>
          <a:noFill/>
        </p:spPr>
        <p:txBody>
          <a:bodyPr wrap="square" tIns="91431" bIns="91431"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46841"/>
          </a:xfrm>
          <a:noFill/>
        </p:spPr>
        <p:txBody>
          <a:bodyPr wrap="square" lIns="182862" tIns="146289" rIns="182862" bIns="146289">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35100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206107"/>
          </a:xfrm>
          <a:noFill/>
        </p:spPr>
        <p:txBody>
          <a:bodyPr wrap="square" tIns="91431" bIns="91431"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831638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925797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168320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7"/>
            <a:ext cx="5486399" cy="2037951"/>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586"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Drag picture to placeholder or click icon to add</a:t>
            </a:r>
            <a:endParaRPr lang="en-US" dirty="0"/>
          </a:p>
        </p:txBody>
      </p:sp>
    </p:spTree>
    <p:extLst>
      <p:ext uri="{BB962C8B-B14F-4D97-AF65-F5344CB8AC3E}">
        <p14:creationId xmlns:p14="http://schemas.microsoft.com/office/powerpoint/2010/main" val="35206637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2424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549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5" tIns="46635" rIns="46635" bIns="46635" numCol="1" spcCol="0" rtlCol="0" fromWordArt="0" anchor="ctr" anchorCtr="0" forceAA="0" compatLnSpc="1">
            <a:prstTxWarp prst="textNoShape">
              <a:avLst/>
            </a:prstTxWarp>
            <a:noAutofit/>
          </a:bodyPr>
          <a:lstStyle/>
          <a:p>
            <a:pPr algn="ctr" defTabSz="932381"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2022517"/>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5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158414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4477"/>
            <a:ext cx="11887199" cy="403187"/>
          </a:xfrm>
          <a:prstGeom prst="rect">
            <a:avLst/>
          </a:prstGeom>
          <a:noFill/>
          <a:ln w="12700">
            <a:noFill/>
            <a:miter lim="800000"/>
            <a:headEnd type="none" w="sm" len="sm"/>
            <a:tailEnd type="none" w="sm" len="sm"/>
          </a:ln>
          <a:effectLst/>
        </p:spPr>
        <p:txBody>
          <a:bodyPr vert="horz" wrap="square" lIns="182862" tIns="146289" rIns="182862" bIns="146289" numCol="1" anchor="t" anchorCtr="0" compatLnSpc="1">
            <a:prstTxWarp prst="textNoShape">
              <a:avLst/>
            </a:prstTxWarp>
            <a:spAutoFit/>
          </a:bodyPr>
          <a:lstStyle/>
          <a:p>
            <a:pPr defTabSz="932199"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416478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485" indent="-290485">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4"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8" indent="-290485">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6" indent="-22857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4" indent="-22857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569756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1" y="1885521"/>
            <a:ext cx="12436475" cy="510900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0" rIns="0" bIns="47560" numCol="1" rtlCol="0" anchor="ctr" anchorCtr="0" compatLnSpc="1">
            <a:prstTxWarp prst="textNoShape">
              <a:avLst/>
            </a:prstTxWarp>
          </a:bodyPr>
          <a:lstStyle/>
          <a:p>
            <a:pPr algn="ctr" defTabSz="950935"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39" y="1212852"/>
            <a:ext cx="11887200" cy="2121397"/>
          </a:xfrm>
        </p:spPr>
        <p:txBody>
          <a:bodyPr/>
          <a:lstStyle>
            <a:lvl1pPr marL="0" indent="0">
              <a:buNone/>
              <a:defRPr/>
            </a:lvl1pPr>
            <a:lvl2pPr marL="342801" indent="0">
              <a:buNone/>
              <a:defRPr/>
            </a:lvl2pPr>
            <a:lvl3pPr marL="571334" indent="0">
              <a:buNone/>
              <a:defRPr/>
            </a:lvl3pPr>
            <a:lvl4pPr marL="799868" indent="0">
              <a:buNone/>
              <a:defRPr/>
            </a:lvl4pPr>
            <a:lvl5pPr marL="10284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74640" y="295277"/>
            <a:ext cx="11888787" cy="917575"/>
          </a:xfrm>
        </p:spPr>
        <p:txBody>
          <a:bodyPr/>
          <a:lstStyle>
            <a:lvl1pPr>
              <a:defRPr sz="4500"/>
            </a:lvl1pPr>
          </a:lstStyle>
          <a:p>
            <a:r>
              <a:rPr lang="en-US" dirty="0"/>
              <a:t>Click to edit Master title style</a:t>
            </a:r>
          </a:p>
        </p:txBody>
      </p:sp>
    </p:spTree>
    <p:extLst>
      <p:ext uri="{BB962C8B-B14F-4D97-AF65-F5344CB8AC3E}">
        <p14:creationId xmlns:p14="http://schemas.microsoft.com/office/powerpoint/2010/main" val="38421069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136277"/>
            <a:ext cx="11887200" cy="470856"/>
          </a:xfrm>
        </p:spPr>
        <p:txBody>
          <a:bodyPr>
            <a:spAutoFit/>
          </a:bodyPr>
          <a:lstStyle>
            <a:lvl1pPr marL="0" indent="0">
              <a:buNone/>
              <a:defRPr sz="2000" b="1">
                <a:solidFill>
                  <a:schemeClr val="accent2"/>
                </a:solidFill>
                <a:latin typeface="+mn-lt"/>
              </a:defRPr>
            </a:lvl1pPr>
            <a:lvl2pPr marL="342801" indent="0">
              <a:buNone/>
              <a:defRPr/>
            </a:lvl2pPr>
            <a:lvl3pPr marL="571334" indent="0">
              <a:buNone/>
              <a:defRPr/>
            </a:lvl3pPr>
            <a:lvl4pPr marL="799868" indent="0">
              <a:buNone/>
              <a:defRPr/>
            </a:lvl4pPr>
            <a:lvl5pPr marL="1028402" indent="0">
              <a:buNone/>
              <a:defRPr/>
            </a:lvl5pPr>
          </a:lstStyle>
          <a:p>
            <a:pPr lvl="0"/>
            <a:r>
              <a:rPr lang="en-US" dirty="0"/>
              <a:t>SUBHEAD</a:t>
            </a:r>
          </a:p>
        </p:txBody>
      </p:sp>
    </p:spTree>
    <p:extLst>
      <p:ext uri="{BB962C8B-B14F-4D97-AF65-F5344CB8AC3E}">
        <p14:creationId xmlns:p14="http://schemas.microsoft.com/office/powerpoint/2010/main" val="347727971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features title and subhead">
    <p:spTree>
      <p:nvGrpSpPr>
        <p:cNvPr id="1" name=""/>
        <p:cNvGrpSpPr/>
        <p:nvPr/>
      </p:nvGrpSpPr>
      <p:grpSpPr>
        <a:xfrm>
          <a:off x="0" y="0"/>
          <a:ext cx="0" cy="0"/>
          <a:chOff x="0" y="0"/>
          <a:chExt cx="0" cy="0"/>
        </a:xfrm>
      </p:grpSpPr>
      <p:sp>
        <p:nvSpPr>
          <p:cNvPr id="8" name="Title 5"/>
          <p:cNvSpPr>
            <a:spLocks noGrp="1"/>
          </p:cNvSpPr>
          <p:nvPr>
            <p:ph type="title"/>
          </p:nvPr>
        </p:nvSpPr>
        <p:spPr>
          <a:xfrm>
            <a:off x="274640" y="295277"/>
            <a:ext cx="11888787" cy="917575"/>
          </a:xfrm>
        </p:spPr>
        <p:txBody>
          <a:bodyPr/>
          <a:lstStyle>
            <a:lvl1pPr>
              <a:defRPr sz="4500"/>
            </a:lvl1pPr>
          </a:lstStyle>
          <a:p>
            <a:r>
              <a:rPr lang="en-US" dirty="0"/>
              <a:t>Click to edit Master title style</a:t>
            </a:r>
          </a:p>
        </p:txBody>
      </p:sp>
      <p:sp>
        <p:nvSpPr>
          <p:cNvPr id="6" name="Text Placeholder 3"/>
          <p:cNvSpPr>
            <a:spLocks noGrp="1"/>
          </p:cNvSpPr>
          <p:nvPr>
            <p:ph type="body" sz="quarter" idx="10" hasCustomPrompt="1"/>
          </p:nvPr>
        </p:nvSpPr>
        <p:spPr>
          <a:xfrm>
            <a:off x="274639" y="1035295"/>
            <a:ext cx="11887200" cy="499107"/>
          </a:xfrm>
        </p:spPr>
        <p:txBody>
          <a:bodyPr>
            <a:spAutoFit/>
          </a:bodyPr>
          <a:lstStyle>
            <a:lvl1pPr marL="0" indent="0">
              <a:buNone/>
              <a:defRPr sz="2200" b="0">
                <a:solidFill>
                  <a:schemeClr val="accent2"/>
                </a:solidFill>
                <a:latin typeface="+mn-lt"/>
              </a:defRPr>
            </a:lvl1pPr>
            <a:lvl2pPr marL="342801" indent="0">
              <a:buNone/>
              <a:defRPr/>
            </a:lvl2pPr>
            <a:lvl3pPr marL="571334" indent="0">
              <a:buNone/>
              <a:defRPr/>
            </a:lvl3pPr>
            <a:lvl4pPr marL="799868" indent="0">
              <a:buNone/>
              <a:defRPr/>
            </a:lvl4pPr>
            <a:lvl5pPr marL="1028402" indent="0">
              <a:buNone/>
              <a:defRPr/>
            </a:lvl5pPr>
          </a:lstStyle>
          <a:p>
            <a:pPr lvl="0"/>
            <a:r>
              <a:rPr lang="en-US" dirty="0"/>
              <a:t>Subhead</a:t>
            </a:r>
          </a:p>
        </p:txBody>
      </p:sp>
    </p:spTree>
    <p:extLst>
      <p:ext uri="{BB962C8B-B14F-4D97-AF65-F5344CB8AC3E}">
        <p14:creationId xmlns:p14="http://schemas.microsoft.com/office/powerpoint/2010/main" val="724698430"/>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and Chapter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0" y="686248"/>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00" b="1">
                <a:solidFill>
                  <a:schemeClr val="accent4"/>
                </a:solidFill>
                <a:latin typeface="+mn-lt"/>
              </a:defRPr>
            </a:lvl1pPr>
            <a:lvl2pPr marL="0" indent="0">
              <a:buFontTx/>
              <a:buNone/>
              <a:defRPr sz="2000"/>
            </a:lvl2pPr>
            <a:lvl3pPr marL="228535" indent="0">
              <a:buNone/>
              <a:defRPr/>
            </a:lvl3pPr>
            <a:lvl4pPr marL="457067" indent="0">
              <a:buNone/>
              <a:defRPr/>
            </a:lvl4pPr>
            <a:lvl5pPr marL="685602" indent="0">
              <a:buNone/>
              <a:defRPr/>
            </a:lvl5pPr>
          </a:lstStyle>
          <a:p>
            <a:pPr lvl="0"/>
            <a:r>
              <a:rPr lang="en-US" dirty="0"/>
              <a:t>CHAPTER TITLE BREADCRUM</a:t>
            </a:r>
          </a:p>
        </p:txBody>
      </p:sp>
    </p:spTree>
    <p:extLst>
      <p:ext uri="{BB962C8B-B14F-4D97-AF65-F5344CB8AC3E}">
        <p14:creationId xmlns:p14="http://schemas.microsoft.com/office/powerpoint/2010/main" val="285337891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hapter Breadcrumb, 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40" y="699454"/>
            <a:ext cx="11888787" cy="917575"/>
          </a:xfrm>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410927"/>
            <a:ext cx="11887200" cy="499107"/>
          </a:xfrm>
        </p:spPr>
        <p:txBody>
          <a:bodyPr>
            <a:spAutoFit/>
          </a:bodyPr>
          <a:lstStyle>
            <a:lvl1pPr marL="0" indent="0">
              <a:buNone/>
              <a:defRPr sz="2200" b="0">
                <a:solidFill>
                  <a:schemeClr val="accent2"/>
                </a:solidFill>
                <a:latin typeface="+mn-lt"/>
              </a:defRPr>
            </a:lvl1pPr>
            <a:lvl2pPr marL="342801" indent="0">
              <a:buNone/>
              <a:defRPr/>
            </a:lvl2pPr>
            <a:lvl3pPr marL="571334" indent="0">
              <a:buNone/>
              <a:defRPr/>
            </a:lvl3pPr>
            <a:lvl4pPr marL="799868" indent="0">
              <a:buNone/>
              <a:defRPr/>
            </a:lvl4pPr>
            <a:lvl5pPr marL="1028402" indent="0">
              <a:buNone/>
              <a:defRPr/>
            </a:lvl5pPr>
          </a:lstStyle>
          <a:p>
            <a:pPr lvl="0"/>
            <a:r>
              <a:rPr lang="en-US" dirty="0"/>
              <a:t>Subhead</a:t>
            </a:r>
          </a:p>
        </p:txBody>
      </p:sp>
      <p:sp>
        <p:nvSpPr>
          <p:cNvPr id="4" name="Text Placeholder 5"/>
          <p:cNvSpPr>
            <a:spLocks noGrp="1"/>
          </p:cNvSpPr>
          <p:nvPr>
            <p:ph type="body" sz="quarter" idx="11" hasCustomPrompt="1"/>
          </p:nvPr>
        </p:nvSpPr>
        <p:spPr>
          <a:xfrm>
            <a:off x="274639" y="295536"/>
            <a:ext cx="11887200" cy="418538"/>
          </a:xfrm>
        </p:spPr>
        <p:txBody>
          <a:bodyPr/>
          <a:lstStyle>
            <a:lvl1pPr marL="0" indent="0">
              <a:buNone/>
              <a:defRPr sz="1600" b="1">
                <a:solidFill>
                  <a:schemeClr val="accent4"/>
                </a:solidFill>
                <a:latin typeface="+mn-lt"/>
              </a:defRPr>
            </a:lvl1pPr>
            <a:lvl2pPr marL="0" indent="0">
              <a:buFontTx/>
              <a:buNone/>
              <a:defRPr sz="2000"/>
            </a:lvl2pPr>
            <a:lvl3pPr marL="228535" indent="0">
              <a:buNone/>
              <a:defRPr/>
            </a:lvl3pPr>
            <a:lvl4pPr marL="457067" indent="0">
              <a:buNone/>
              <a:defRPr/>
            </a:lvl4pPr>
            <a:lvl5pPr marL="685602" indent="0">
              <a:buNone/>
              <a:defRPr/>
            </a:lvl5pPr>
          </a:lstStyle>
          <a:p>
            <a:pPr lvl="0"/>
            <a:r>
              <a:rPr lang="en-US" dirty="0"/>
              <a:t>CHAPTER TITLE BREADCRUM</a:t>
            </a:r>
          </a:p>
        </p:txBody>
      </p:sp>
    </p:spTree>
    <p:extLst>
      <p:ext uri="{BB962C8B-B14F-4D97-AF65-F5344CB8AC3E}">
        <p14:creationId xmlns:p14="http://schemas.microsoft.com/office/powerpoint/2010/main" val="60095905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3" name="Text Placeholder 2"/>
          <p:cNvSpPr>
            <a:spLocks noGrp="1"/>
          </p:cNvSpPr>
          <p:nvPr>
            <p:ph type="body" idx="10" hasCustomPrompt="1"/>
          </p:nvPr>
        </p:nvSpPr>
        <p:spPr>
          <a:xfrm>
            <a:off x="466367" y="1480628"/>
            <a:ext cx="11503738" cy="443582"/>
          </a:xfrm>
        </p:spPr>
        <p:txBody>
          <a:bodyPr wrap="square">
            <a:spAutoFit/>
          </a:bodyPr>
          <a:lstStyle>
            <a:lvl1pPr marL="0" indent="0">
              <a:buNone/>
              <a:defRPr sz="1800" spc="-31" baseline="0">
                <a:solidFill>
                  <a:schemeClr val="tx2"/>
                </a:solidFill>
              </a:defRPr>
            </a:lvl1pPr>
            <a:lvl2pPr marL="466298" indent="0">
              <a:buNone/>
              <a:defRPr sz="2000">
                <a:solidFill>
                  <a:schemeClr val="tx1">
                    <a:tint val="75000"/>
                  </a:schemeClr>
                </a:solidFill>
              </a:defRPr>
            </a:lvl2pPr>
            <a:lvl3pPr marL="932597" indent="0">
              <a:buNone/>
              <a:defRPr sz="1800">
                <a:solidFill>
                  <a:schemeClr val="tx1">
                    <a:tint val="75000"/>
                  </a:schemeClr>
                </a:solidFill>
              </a:defRPr>
            </a:lvl3pPr>
            <a:lvl4pPr marL="1398895" indent="0">
              <a:buNone/>
              <a:defRPr sz="1600">
                <a:solidFill>
                  <a:schemeClr val="tx1">
                    <a:tint val="75000"/>
                  </a:schemeClr>
                </a:solidFill>
              </a:defRPr>
            </a:lvl4pPr>
            <a:lvl5pPr marL="1865194" indent="0">
              <a:buNone/>
              <a:defRPr sz="1600">
                <a:solidFill>
                  <a:schemeClr val="tx1">
                    <a:tint val="75000"/>
                  </a:schemeClr>
                </a:solidFill>
              </a:defRPr>
            </a:lvl5pPr>
            <a:lvl6pPr marL="2331492" indent="0">
              <a:buNone/>
              <a:defRPr sz="1600">
                <a:solidFill>
                  <a:schemeClr val="tx1">
                    <a:tint val="75000"/>
                  </a:schemeClr>
                </a:solidFill>
              </a:defRPr>
            </a:lvl6pPr>
            <a:lvl7pPr marL="2797790" indent="0">
              <a:buNone/>
              <a:defRPr sz="1600">
                <a:solidFill>
                  <a:schemeClr val="tx1">
                    <a:tint val="75000"/>
                  </a:schemeClr>
                </a:solidFill>
              </a:defRPr>
            </a:lvl7pPr>
            <a:lvl8pPr marL="3264088" indent="0">
              <a:buNone/>
              <a:defRPr sz="1600">
                <a:solidFill>
                  <a:schemeClr val="tx1">
                    <a:tint val="75000"/>
                  </a:schemeClr>
                </a:solidFill>
              </a:defRPr>
            </a:lvl8pPr>
            <a:lvl9pPr marL="3730386"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413153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7419"/>
          <a:stretch/>
        </p:blipFill>
        <p:spPr>
          <a:xfrm>
            <a:off x="1926218" y="1"/>
            <a:ext cx="10510257" cy="6995160"/>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marL="0" marR="0" lvl="0" indent="0" algn="ctr" defTabSz="93238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gray">
          <a:xfrm>
            <a:off x="1"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marL="0" marR="0" lvl="0" indent="0" algn="ctr" defTabSz="93238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14" name="TextBox 13"/>
          <p:cNvSpPr txBox="1"/>
          <p:nvPr userDrawn="1"/>
        </p:nvSpPr>
        <p:spPr bwMode="white">
          <a:xfrm>
            <a:off x="479323" y="6024409"/>
            <a:ext cx="3270062" cy="746841"/>
          </a:xfrm>
          <a:prstGeom prst="rect">
            <a:avLst/>
          </a:prstGeom>
          <a:noFill/>
        </p:spPr>
        <p:txBody>
          <a:bodyPr wrap="square" lIns="0" tIns="146289" rIns="182862" bIns="146289" rtlCol="0">
            <a:spAutoFit/>
          </a:bodyPr>
          <a:lstStyle/>
          <a:p>
            <a:pPr marL="0" marR="0" lvl="0" indent="0" algn="l" defTabSz="932651"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Light"/>
                <a:ea typeface="+mn-ea"/>
                <a:cs typeface="+mn-cs"/>
              </a:rPr>
              <a:t>25–28 July 2016</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79322" y="1615963"/>
            <a:ext cx="2804166" cy="4127000"/>
          </a:xfrm>
          <a:prstGeom prst="rect">
            <a:avLst/>
          </a:prstGeom>
        </p:spPr>
      </p:pic>
    </p:spTree>
    <p:extLst>
      <p:ext uri="{BB962C8B-B14F-4D97-AF65-F5344CB8AC3E}">
        <p14:creationId xmlns:p14="http://schemas.microsoft.com/office/powerpoint/2010/main" val="481935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8" y="-318"/>
            <a:ext cx="12435840" cy="6995160"/>
          </a:xfrm>
          <a:prstGeom prst="rect">
            <a:avLst/>
          </a:prstGeom>
        </p:spPr>
      </p:pic>
      <p:sp>
        <p:nvSpPr>
          <p:cNvPr id="21" name="Rectangle 20"/>
          <p:cNvSpPr/>
          <p:nvPr userDrawn="1"/>
        </p:nvSpPr>
        <p:spPr bwMode="auto">
          <a:xfrm>
            <a:off x="1"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3" rIns="0" bIns="46633" numCol="1" rtlCol="0" anchor="ctr" anchorCtr="0" compatLnSpc="1">
            <a:prstTxWarp prst="textNoShape">
              <a:avLst/>
            </a:prstTxWarp>
          </a:bodyPr>
          <a:lstStyle/>
          <a:p>
            <a:pPr marL="0" marR="0" lvl="0" indent="0" algn="ctr" defTabSz="93238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 name="Rectangle 21"/>
          <p:cNvSpPr/>
          <p:nvPr userDrawn="1"/>
        </p:nvSpPr>
        <p:spPr bwMode="gray">
          <a:xfrm>
            <a:off x="3017838" y="2582873"/>
            <a:ext cx="9143478" cy="4114791"/>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marL="0" marR="0" lvl="0" indent="0" algn="ctr" defTabSz="93238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24" name="Text Placeholder 14"/>
          <p:cNvSpPr>
            <a:spLocks noGrp="1"/>
          </p:cNvSpPr>
          <p:nvPr>
            <p:ph type="body" sz="quarter" idx="15" hasCustomPrompt="1"/>
          </p:nvPr>
        </p:nvSpPr>
        <p:spPr>
          <a:xfrm>
            <a:off x="9418638" y="296864"/>
            <a:ext cx="2744787" cy="583125"/>
          </a:xfrm>
        </p:spPr>
        <p:txBody>
          <a:bodyPr lIns="182862" tIns="146289" rIns="182862" bIns="146289"/>
          <a:lstStyle>
            <a:lvl1pPr marL="0" indent="0" algn="r">
              <a:buNone/>
              <a:defRPr sz="2000">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3017839" y="2582555"/>
            <a:ext cx="9152309" cy="2279824"/>
          </a:xfrm>
          <a:noFill/>
        </p:spPr>
        <p:txBody>
          <a:bodyPr lIns="146289" tIns="91431" rIns="146289" bIns="91431"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3017839" y="4868863"/>
            <a:ext cx="9152309" cy="1828800"/>
          </a:xfrm>
        </p:spPr>
        <p:txBody>
          <a:bodyPr tIns="109717" bIns="109717">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2753634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2125678"/>
            <a:ext cx="9143936" cy="1828786"/>
          </a:xfrm>
          <a:noFill/>
        </p:spPr>
        <p:txBody>
          <a:bodyPr lIns="146289" tIns="91431" rIns="146289" bIns="91431"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289" tIns="109717" rIns="146289" bIns="109717">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81" y="479425"/>
            <a:ext cx="1449939" cy="310896"/>
          </a:xfrm>
          <a:prstGeom prst="rect">
            <a:avLst/>
          </a:prstGeom>
        </p:spPr>
      </p:pic>
      <p:sp>
        <p:nvSpPr>
          <p:cNvPr id="7" name="Text Placeholder 14"/>
          <p:cNvSpPr>
            <a:spLocks noGrp="1"/>
          </p:cNvSpPr>
          <p:nvPr>
            <p:ph type="body" sz="quarter" idx="15" hasCustomPrompt="1"/>
          </p:nvPr>
        </p:nvSpPr>
        <p:spPr>
          <a:xfrm>
            <a:off x="9418638" y="296864"/>
            <a:ext cx="2743200" cy="583125"/>
          </a:xfrm>
        </p:spPr>
        <p:txBody>
          <a:bodyPr lIns="182862" tIns="146289" rIns="182862" bIns="146289"/>
          <a:lstStyle>
            <a:lvl1pPr marL="0" indent="0" algn="r">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4217555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8" indent="0">
              <a:buNone/>
              <a:defRPr/>
            </a:lvl3pPr>
            <a:lvl4pPr marL="457155" indent="0">
              <a:buNone/>
              <a:defRPr/>
            </a:lvl4pPr>
            <a:lvl5pPr marL="68573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645211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8" indent="0">
              <a:buNone/>
              <a:defRPr/>
            </a:lvl3pPr>
            <a:lvl4pPr marL="457155" indent="0">
              <a:buNone/>
              <a:defRPr/>
            </a:lvl4pPr>
            <a:lvl5pPr marL="68573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84576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21397"/>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842005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21397"/>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33086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193933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165453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8"/>
            <a:ext cx="5486399" cy="1939334"/>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862564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008391"/>
          </a:xfrm>
        </p:spPr>
        <p:txBody>
          <a:bodyPr wrap="square">
            <a:spAutoFit/>
          </a:bodyPr>
          <a:lstStyle>
            <a:lvl1pPr marL="287310" indent="-287310">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0"/>
            <a:ext cx="5486399" cy="2008391"/>
          </a:xfrm>
        </p:spPr>
        <p:txBody>
          <a:bodyPr wrap="square">
            <a:spAutoFit/>
          </a:bodyPr>
          <a:lstStyle>
            <a:lvl1pPr marL="287310" indent="-287310">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148525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008391"/>
          </a:xfrm>
        </p:spPr>
        <p:txBody>
          <a:bodyPr wrap="square">
            <a:spAutoFit/>
          </a:bodyPr>
          <a:lstStyle>
            <a:lvl1pPr marL="287310" indent="-287310">
              <a:spcBef>
                <a:spcPts val="1224"/>
              </a:spcBef>
              <a:buClr>
                <a:schemeClr val="tx1"/>
              </a:buClr>
              <a:buFont typeface="Arial" pitchFamily="34" charset="0"/>
              <a:buChar char="•"/>
              <a:defRPr sz="3200"/>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0"/>
            <a:ext cx="5486399" cy="2008391"/>
          </a:xfrm>
        </p:spPr>
        <p:txBody>
          <a:bodyPr wrap="square">
            <a:spAutoFit/>
          </a:bodyPr>
          <a:lstStyle>
            <a:lvl1pPr marL="287310" indent="-287310">
              <a:spcBef>
                <a:spcPts val="1224"/>
              </a:spcBef>
              <a:buClr>
                <a:schemeClr val="tx1"/>
              </a:buClr>
              <a:buFont typeface="Arial" pitchFamily="34" charset="0"/>
              <a:buChar char="•"/>
              <a:defRPr sz="3200"/>
            </a:lvl1pPr>
            <a:lvl2pPr marL="531114" indent="-233172">
              <a:defRPr sz="2400"/>
            </a:lvl2pPr>
            <a:lvl3pPr marL="699516" indent="-168402">
              <a:tabLst/>
              <a:defRPr sz="2000"/>
            </a:lvl3pPr>
            <a:lvl4pPr marL="880872" indent="-181356">
              <a:defRPr/>
            </a:lvl4pPr>
            <a:lvl5pPr marL="1049274"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764684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3954780"/>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4"/>
            <a:ext cx="10056812" cy="1206107"/>
          </a:xfrm>
          <a:noFill/>
        </p:spPr>
        <p:txBody>
          <a:bodyPr tIns="91431" bIns="91431"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46841"/>
          </a:xfrm>
          <a:noFill/>
        </p:spPr>
        <p:txBody>
          <a:bodyPr lIns="182862" tIns="146289" rIns="182862" bIns="146289">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74664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4"/>
            <a:ext cx="10056812" cy="1206107"/>
          </a:xfrm>
          <a:noFill/>
        </p:spPr>
        <p:txBody>
          <a:bodyPr tIns="91431" bIns="91431"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324815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407128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31357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742279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206107"/>
          </a:xfrm>
          <a:noFill/>
        </p:spPr>
        <p:txBody>
          <a:bodyPr tIns="91431" bIns="91431"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17452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7"/>
            <a:ext cx="5486399" cy="2037951"/>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586"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4492294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66234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7580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946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972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5" tIns="46635" rIns="46635" bIns="46635" numCol="1" spcCol="0" rtlCol="0" fromWordArt="0" anchor="ctr" anchorCtr="0" forceAA="0" compatLnSpc="1">
            <a:prstTxWarp prst="textNoShape">
              <a:avLst/>
            </a:prstTxWarp>
            <a:noAutofit/>
          </a:bodyPr>
          <a:lstStyle/>
          <a:p>
            <a:pPr marL="0" marR="0" lvl="0" indent="0" algn="ctr" defTabSz="93238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2022517"/>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5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390288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59230" y="493713"/>
            <a:ext cx="1449944" cy="310896"/>
          </a:xfrm>
          <a:prstGeom prst="rect">
            <a:avLst/>
          </a:prstGeom>
        </p:spPr>
      </p:pic>
      <p:sp>
        <p:nvSpPr>
          <p:cNvPr id="2" name="Text Box 3"/>
          <p:cNvSpPr txBox="1">
            <a:spLocks noChangeArrowheads="1"/>
          </p:cNvSpPr>
          <p:nvPr userDrawn="1"/>
        </p:nvSpPr>
        <p:spPr bwMode="blackWhite">
          <a:xfrm>
            <a:off x="274639" y="6294477"/>
            <a:ext cx="11887199" cy="403187"/>
          </a:xfrm>
          <a:prstGeom prst="rect">
            <a:avLst/>
          </a:prstGeom>
          <a:noFill/>
          <a:ln w="12700">
            <a:noFill/>
            <a:miter lim="800000"/>
            <a:headEnd type="none" w="sm" len="sm"/>
            <a:tailEnd type="none" w="sm" len="sm"/>
          </a:ln>
          <a:effectLst/>
        </p:spPr>
        <p:txBody>
          <a:bodyPr vert="horz" wrap="square" lIns="182862" tIns="146289" rIns="182862" bIns="146289" numCol="1" anchor="t" anchorCtr="0" compatLnSpc="1">
            <a:prstTxWarp prst="textNoShape">
              <a:avLst/>
            </a:prstTxWarp>
            <a:spAutoFit/>
          </a:bodyPr>
          <a:lstStyle/>
          <a:p>
            <a:pPr marL="0" marR="0" lvl="0" indent="0" algn="l" defTabSz="932199"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spTree>
    <p:extLst>
      <p:ext uri="{BB962C8B-B14F-4D97-AF65-F5344CB8AC3E}">
        <p14:creationId xmlns:p14="http://schemas.microsoft.com/office/powerpoint/2010/main" val="35473416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485" indent="-290485">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4"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8" indent="-290485">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6" indent="-22857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4" indent="-22857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95978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1" y="80397"/>
            <a:ext cx="11539573" cy="1005466"/>
          </a:xfrm>
        </p:spPr>
        <p:txBody>
          <a:bodyPr/>
          <a:lstStyle/>
          <a:p>
            <a:r>
              <a:rPr lang="en-US" dirty="0"/>
              <a:t>Click to Edit Title</a:t>
            </a:r>
          </a:p>
        </p:txBody>
      </p:sp>
      <p:sp>
        <p:nvSpPr>
          <p:cNvPr id="7" name="Content Placeholder 2"/>
          <p:cNvSpPr>
            <a:spLocks noGrp="1"/>
          </p:cNvSpPr>
          <p:nvPr>
            <p:ph sz="quarter" idx="20" hasCustomPrompt="1"/>
          </p:nvPr>
        </p:nvSpPr>
        <p:spPr>
          <a:xfrm>
            <a:off x="457161" y="1632056"/>
            <a:ext cx="11539573" cy="1948227"/>
          </a:xfrm>
          <a:prstGeom prst="rect">
            <a:avLst/>
          </a:prstGeom>
        </p:spPr>
        <p:txBody>
          <a:bodyPr/>
          <a:lstStyle>
            <a:lvl2pPr marL="471156" indent="-236388">
              <a:buFont typeface="Lucida Grande"/>
              <a:buChar char="–"/>
              <a:defRPr sz="2000"/>
            </a:lvl2pPr>
            <a:lvl3pPr>
              <a:defRPr sz="1800"/>
            </a:lvl3pPr>
            <a:lvl4pPr marL="929359" indent="-236388">
              <a:buFont typeface="Lucida Grande"/>
              <a:buChar cha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61562" y="6717714"/>
            <a:ext cx="418842" cy="219733"/>
          </a:xfrm>
          <a:prstGeom prst="rect">
            <a:avLst/>
          </a:prstGeom>
          <a:noFill/>
        </p:spPr>
        <p:txBody>
          <a:bodyPr wrap="square" lIns="93260" tIns="46630" rIns="93260" bIns="46630" rtlCol="0">
            <a:spAutoFit/>
          </a:bodyPr>
          <a:lstStyle>
            <a:lvl1pPr>
              <a:defRPr lang="en-US" sz="800" smtClean="0">
                <a:solidFill>
                  <a:schemeClr val="bg2"/>
                </a:solidFill>
              </a:defRPr>
            </a:lvl1pPr>
          </a:lstStyle>
          <a:p>
            <a:fld id="{113BA7D1-EE9A-0241-B0CB-67F65CFD4A8F}" type="slidenum">
              <a:rPr lang="en-US" smtClean="0"/>
              <a:pPr/>
              <a:t>‹#›</a:t>
            </a:fld>
            <a:endParaRPr lang="en-US" dirty="0"/>
          </a:p>
        </p:txBody>
      </p:sp>
    </p:spTree>
    <p:extLst>
      <p:ext uri="{BB962C8B-B14F-4D97-AF65-F5344CB8AC3E}">
        <p14:creationId xmlns:p14="http://schemas.microsoft.com/office/powerpoint/2010/main" val="288264007"/>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1" name="Title 1"/>
          <p:cNvSpPr>
            <a:spLocks noGrp="1"/>
          </p:cNvSpPr>
          <p:nvPr>
            <p:ph type="title"/>
          </p:nvPr>
        </p:nvSpPr>
        <p:spPr>
          <a:xfrm>
            <a:off x="419851" y="80397"/>
            <a:ext cx="11593087" cy="1005466"/>
          </a:xfrm>
        </p:spPr>
        <p:txBody>
          <a:bodyPr/>
          <a:lstStyle/>
          <a:p>
            <a:r>
              <a:rPr lang="en-US"/>
              <a:t>Click to edit Master title style</a:t>
            </a:r>
          </a:p>
        </p:txBody>
      </p:sp>
      <p:sp>
        <p:nvSpPr>
          <p:cNvPr id="12" name="Text Placeholder 6"/>
          <p:cNvSpPr>
            <a:spLocks noGrp="1"/>
          </p:cNvSpPr>
          <p:nvPr>
            <p:ph type="body" sz="quarter" idx="16" hasCustomPrompt="1"/>
          </p:nvPr>
        </p:nvSpPr>
        <p:spPr>
          <a:xfrm>
            <a:off x="419852" y="1053724"/>
            <a:ext cx="11593087" cy="498515"/>
          </a:xfrm>
        </p:spPr>
        <p:txBody>
          <a:bodyPr/>
          <a:lstStyle>
            <a:lvl1pPr marL="0" marR="0" indent="0" algn="l" defTabSz="1109615" rtl="0" eaLnBrk="1" fontAlgn="auto" latinLnBrk="0" hangingPunct="1">
              <a:lnSpc>
                <a:spcPct val="100000"/>
              </a:lnSpc>
              <a:spcBef>
                <a:spcPts val="1835"/>
              </a:spcBef>
              <a:spcAft>
                <a:spcPts val="0"/>
              </a:spcAft>
              <a:buClr>
                <a:schemeClr val="tx1">
                  <a:lumMod val="50000"/>
                </a:schemeClr>
              </a:buClr>
              <a:buSzTx/>
              <a:buFont typeface="Arial" pitchFamily="34" charset="0"/>
              <a:buNone/>
              <a:tabLst/>
              <a:defRPr lang="en-US" sz="2000" kern="1200" spc="0" baseline="0" dirty="0" smtClean="0">
                <a:solidFill>
                  <a:schemeClr val="bg1">
                    <a:lumMod val="50000"/>
                  </a:schemeClr>
                </a:solidFill>
                <a:latin typeface="+mn-lt"/>
                <a:ea typeface="+mn-ea"/>
                <a:cs typeface="+mn-cs"/>
              </a:defRPr>
            </a:lvl1pPr>
          </a:lstStyle>
          <a:p>
            <a:pPr marL="0" marR="0" lvl="0" indent="0" algn="l" defTabSz="932317"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a:t>Subtitle placeholder</a:t>
            </a:r>
          </a:p>
        </p:txBody>
      </p:sp>
      <p:sp>
        <p:nvSpPr>
          <p:cNvPr id="7" name="Content Placeholder 2"/>
          <p:cNvSpPr>
            <a:spLocks noGrp="1"/>
          </p:cNvSpPr>
          <p:nvPr>
            <p:ph sz="quarter" idx="20"/>
          </p:nvPr>
        </p:nvSpPr>
        <p:spPr>
          <a:xfrm>
            <a:off x="419612" y="1922204"/>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quarter" idx="24"/>
          </p:nvPr>
        </p:nvSpPr>
        <p:spPr>
          <a:xfrm>
            <a:off x="4344847" y="1922204"/>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quarter" idx="25"/>
          </p:nvPr>
        </p:nvSpPr>
        <p:spPr>
          <a:xfrm>
            <a:off x="8275422" y="1922204"/>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35797828"/>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8_Blank">
    <p:bg>
      <p:bgPr>
        <a:solidFill>
          <a:srgbClr val="0078D7"/>
        </a:solidFill>
        <a:effectLst/>
      </p:bgPr>
    </p:bg>
    <p:spTree>
      <p:nvGrpSpPr>
        <p:cNvPr id="1" name=""/>
        <p:cNvGrpSpPr/>
        <p:nvPr/>
      </p:nvGrpSpPr>
      <p:grpSpPr>
        <a:xfrm>
          <a:off x="0" y="0"/>
          <a:ext cx="0" cy="0"/>
          <a:chOff x="0" y="0"/>
          <a:chExt cx="0" cy="0"/>
        </a:xfrm>
      </p:grpSpPr>
      <p:sp>
        <p:nvSpPr>
          <p:cNvPr id="13" name="Rectangle 12"/>
          <p:cNvSpPr/>
          <p:nvPr userDrawn="1"/>
        </p:nvSpPr>
        <p:spPr>
          <a:xfrm>
            <a:off x="1" y="1023274"/>
            <a:ext cx="12436475" cy="5971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89" tIns="111912" rIns="139889" bIns="111912" numCol="1" spcCol="0" rtlCol="0" fromWordArt="0" anchor="t" anchorCtr="0" forceAA="0" compatLnSpc="1">
            <a:prstTxWarp prst="textNoShape">
              <a:avLst/>
            </a:prstTxWarp>
            <a:noAutofit/>
          </a:bodyPr>
          <a:lstStyle/>
          <a:p>
            <a:pPr marL="0" marR="0" lvl="0" indent="0" algn="ctr" defTabSz="932573" rtl="0" eaLnBrk="1" fontAlgn="auto" latinLnBrk="0" hangingPunct="1">
              <a:lnSpc>
                <a:spcPct val="90000"/>
              </a:lnSpc>
              <a:spcBef>
                <a:spcPts val="612"/>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9" name="Text Placeholder 8"/>
          <p:cNvSpPr>
            <a:spLocks noGrp="1"/>
          </p:cNvSpPr>
          <p:nvPr>
            <p:ph type="body" sz="quarter" idx="12"/>
          </p:nvPr>
        </p:nvSpPr>
        <p:spPr>
          <a:xfrm>
            <a:off x="330590" y="253612"/>
            <a:ext cx="6798173" cy="500458"/>
          </a:xfrm>
          <a:noFill/>
        </p:spPr>
        <p:txBody>
          <a:bodyPr wrap="square" lIns="93260" rtlCol="0">
            <a:spAutoFit/>
          </a:bodyPr>
          <a:lstStyle>
            <a:lvl1pPr>
              <a:defRPr lang="en-US" sz="1800" kern="0" spc="-102" dirty="0" smtClean="0">
                <a:gradFill>
                  <a:gsLst>
                    <a:gs pos="37037">
                      <a:prstClr val="white"/>
                    </a:gs>
                    <a:gs pos="53000">
                      <a:prstClr val="white"/>
                    </a:gs>
                  </a:gsLst>
                  <a:lin ang="5400000" scaled="0"/>
                </a:gra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hasCustomPrompt="1"/>
          </p:nvPr>
        </p:nvSpPr>
        <p:spPr>
          <a:xfrm>
            <a:off x="245175" y="1726806"/>
            <a:ext cx="11892379" cy="1481625"/>
          </a:xfrm>
        </p:spPr>
        <p:txBody>
          <a:bodyPr wrap="square">
            <a:spAutoFit/>
          </a:bodyPr>
          <a:lstStyle>
            <a:lvl1pPr>
              <a:defRPr lang="en-US" sz="9800" spc="-612" dirty="0">
                <a:solidFill>
                  <a:schemeClr val="accent1"/>
                </a:solidFill>
                <a:latin typeface="+mn-lt"/>
                <a:ea typeface="+mn-ea"/>
                <a:cs typeface="Segoe UI" panose="020B0502040204020203" pitchFamily="34" charset="0"/>
              </a:defRPr>
            </a:lvl1pPr>
          </a:lstStyle>
          <a:p>
            <a:pPr marL="0" lvl="0">
              <a:lnSpc>
                <a:spcPts val="9791"/>
              </a:lnSpc>
            </a:pPr>
            <a:r>
              <a:rPr lang="en-US" dirty="0"/>
              <a:t>Title</a:t>
            </a:r>
          </a:p>
        </p:txBody>
      </p:sp>
      <p:sp>
        <p:nvSpPr>
          <p:cNvPr id="2" name="Slide Number Placeholder 1"/>
          <p:cNvSpPr>
            <a:spLocks noGrp="1"/>
          </p:cNvSpPr>
          <p:nvPr>
            <p:ph type="sldNum" sz="quarter" idx="10"/>
          </p:nvPr>
        </p:nvSpPr>
        <p:spPr/>
        <p:txBody>
          <a:bodyPr lIns="93260" tIns="46630" rIns="186520" bIns="46630"/>
          <a:lstStyle>
            <a:lvl1pPr>
              <a:defRPr sz="900">
                <a:solidFill>
                  <a:srgbClr val="A5A5A5"/>
                </a:solidFill>
              </a:defRPr>
            </a:lvl1pPr>
          </a:lstStyle>
          <a:p>
            <a:pPr defTabSz="932573"/>
            <a:fld id="{B34F68F0-1D97-479E-8476-1F6D336BF15A}" type="slidenum">
              <a:rPr lang="en-US" smtClean="0"/>
              <a:pPr defTabSz="932573"/>
              <a:t>‹#›</a:t>
            </a:fld>
            <a:endParaRPr lang="en-US" dirty="0"/>
          </a:p>
        </p:txBody>
      </p:sp>
      <p:sp>
        <p:nvSpPr>
          <p:cNvPr id="11" name="Text Placeholder 10"/>
          <p:cNvSpPr>
            <a:spLocks noGrp="1"/>
          </p:cNvSpPr>
          <p:nvPr>
            <p:ph type="body" sz="quarter" idx="13"/>
          </p:nvPr>
        </p:nvSpPr>
        <p:spPr>
          <a:xfrm>
            <a:off x="245175" y="3313261"/>
            <a:ext cx="8599822" cy="2235142"/>
          </a:xfrm>
          <a:noFill/>
        </p:spPr>
        <p:txBody>
          <a:bodyPr wrap="square" rtlCol="0">
            <a:noAutofit/>
          </a:bodyPr>
          <a:lstStyle>
            <a:lvl1pPr>
              <a:lnSpc>
                <a:spcPct val="113000"/>
              </a:lnSpc>
              <a:spcBef>
                <a:spcPts val="0"/>
              </a:spcBef>
              <a:spcAft>
                <a:spcPts val="1836"/>
              </a:spcAft>
              <a:defRPr lang="en-US" sz="2000" spc="-102" dirty="0" smtClean="0">
                <a:solidFill>
                  <a:schemeClr val="accent1"/>
                </a:solidFill>
                <a:latin typeface="+mn-lt"/>
                <a:cs typeface="Segoe UI" panose="020B0502040204020203" pitchFamily="34" charset="0"/>
              </a:defRPr>
            </a:lvl1pPr>
          </a:lstStyle>
          <a:p>
            <a:pPr lvl="0">
              <a:lnSpc>
                <a:spcPct val="113000"/>
              </a:lnSpc>
              <a:spcAft>
                <a:spcPts val="1836"/>
              </a:spcAft>
            </a:pPr>
            <a:r>
              <a:rPr lang="en-US" dirty="0"/>
              <a:t>Click to edit Master text styles</a:t>
            </a:r>
          </a:p>
        </p:txBody>
      </p:sp>
      <p:sp>
        <p:nvSpPr>
          <p:cNvPr id="16" name="Footer Placeholder 2"/>
          <p:cNvSpPr>
            <a:spLocks noGrp="1"/>
          </p:cNvSpPr>
          <p:nvPr>
            <p:ph type="ftr" sz="quarter" idx="3"/>
          </p:nvPr>
        </p:nvSpPr>
        <p:spPr>
          <a:xfrm>
            <a:off x="3" y="6623050"/>
            <a:ext cx="4197350" cy="371475"/>
          </a:xfrm>
          <a:prstGeom prst="rect">
            <a:avLst/>
          </a:prstGeom>
        </p:spPr>
        <p:txBody>
          <a:bodyPr vert="horz" lIns="182845" tIns="45711" rIns="182845" bIns="45711" rtlCol="0" anchor="ctr"/>
          <a:lstStyle>
            <a:lvl1pPr marL="0" algn="l" defTabSz="932573" rtl="0" eaLnBrk="1" latinLnBrk="0" hangingPunct="1">
              <a:defRPr lang="en-US" sz="900" kern="1200" smtClean="0">
                <a:solidFill>
                  <a:srgbClr val="A5A5A5"/>
                </a:solidFill>
                <a:latin typeface="+mn-lt"/>
                <a:ea typeface="+mn-ea"/>
                <a:cs typeface="+mn-cs"/>
              </a:defRPr>
            </a:lvl1pPr>
          </a:lstStyle>
          <a:p>
            <a:r>
              <a:rPr lang="en-US"/>
              <a:t>Microsoft Confidential l Enterprise Storybook v1</a:t>
            </a:r>
            <a:endParaRPr lang="en-US" dirty="0"/>
          </a:p>
        </p:txBody>
      </p:sp>
    </p:spTree>
    <p:extLst>
      <p:ext uri="{BB962C8B-B14F-4D97-AF65-F5344CB8AC3E}">
        <p14:creationId xmlns:p14="http://schemas.microsoft.com/office/powerpoint/2010/main" val="24305910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414298"/>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4" name="Content Placeholder 2"/>
          <p:cNvSpPr>
            <a:spLocks noGrp="1"/>
          </p:cNvSpPr>
          <p:nvPr>
            <p:ph idx="11"/>
          </p:nvPr>
        </p:nvSpPr>
        <p:spPr>
          <a:xfrm>
            <a:off x="4451328" y="2414298"/>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8" y="2414298"/>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hasCustomPrompt="1"/>
          </p:nvPr>
        </p:nvSpPr>
        <p:spPr>
          <a:xfrm>
            <a:off x="466367" y="1480628"/>
            <a:ext cx="11503738" cy="438885"/>
          </a:xfrm>
        </p:spPr>
        <p:txBody>
          <a:bodyPr wrap="square">
            <a:spAutoFit/>
          </a:bodyPr>
          <a:lstStyle>
            <a:lvl1pPr marL="0" indent="0">
              <a:buNone/>
              <a:defRPr sz="1836" spc="-31" baseline="0">
                <a:solidFill>
                  <a:schemeClr val="tx1">
                    <a:lumMod val="50000"/>
                    <a:lumOff val="50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191690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p:bg>
      <p:bgPr>
        <a:solidFill>
          <a:schemeClr val="bg1"/>
        </a:solidFill>
        <a:effectLst/>
      </p:bgPr>
    </p:bg>
    <p:spTree>
      <p:nvGrpSpPr>
        <p:cNvPr id="1" name=""/>
        <p:cNvGrpSpPr/>
        <p:nvPr/>
      </p:nvGrpSpPr>
      <p:grpSpPr>
        <a:xfrm>
          <a:off x="0" y="0"/>
          <a:ext cx="0" cy="0"/>
          <a:chOff x="0" y="0"/>
          <a:chExt cx="0" cy="0"/>
        </a:xfrm>
      </p:grpSpPr>
      <p:sp>
        <p:nvSpPr>
          <p:cNvPr id="37" name="Picture Placeholder 36"/>
          <p:cNvSpPr>
            <a:spLocks noGrp="1"/>
          </p:cNvSpPr>
          <p:nvPr>
            <p:ph type="pic" sz="quarter" idx="11" hasCustomPrompt="1"/>
          </p:nvPr>
        </p:nvSpPr>
        <p:spPr bwMode="gray">
          <a:xfrm>
            <a:off x="6596221" y="0"/>
            <a:ext cx="5840254" cy="6994525"/>
          </a:xfrm>
          <a:custGeom>
            <a:avLst/>
            <a:gdLst>
              <a:gd name="connsiteX0" fmla="*/ 18983 w 5725447"/>
              <a:gd name="connsiteY0" fmla="*/ 0 h 6886135"/>
              <a:gd name="connsiteX1" fmla="*/ 5725447 w 5725447"/>
              <a:gd name="connsiteY1" fmla="*/ 0 h 6886135"/>
              <a:gd name="connsiteX2" fmla="*/ 5725447 w 5725447"/>
              <a:gd name="connsiteY2" fmla="*/ 6886135 h 6886135"/>
              <a:gd name="connsiteX3" fmla="*/ 0 w 5725447"/>
              <a:gd name="connsiteY3" fmla="*/ 6886135 h 6886135"/>
              <a:gd name="connsiteX4" fmla="*/ 9602 w 5725447"/>
              <a:gd name="connsiteY4" fmla="*/ 6872632 h 6886135"/>
              <a:gd name="connsiteX5" fmla="*/ 1061486 w 5725447"/>
              <a:gd name="connsiteY5" fmla="*/ 3429000 h 6886135"/>
              <a:gd name="connsiteX6" fmla="*/ 169807 w 5725447"/>
              <a:gd name="connsiteY6" fmla="*/ 235264 h 68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447" h="6886135">
                <a:moveTo>
                  <a:pt x="18983" y="0"/>
                </a:moveTo>
                <a:lnTo>
                  <a:pt x="5725447" y="0"/>
                </a:lnTo>
                <a:lnTo>
                  <a:pt x="5725447" y="6886135"/>
                </a:lnTo>
                <a:lnTo>
                  <a:pt x="0" y="6886135"/>
                </a:lnTo>
                <a:lnTo>
                  <a:pt x="9602" y="6872632"/>
                </a:lnTo>
                <a:cubicBezTo>
                  <a:pt x="673707" y="5889628"/>
                  <a:pt x="1061486" y="4704599"/>
                  <a:pt x="1061486" y="3429000"/>
                </a:cubicBezTo>
                <a:cubicBezTo>
                  <a:pt x="1061486" y="2259701"/>
                  <a:pt x="735644" y="1166507"/>
                  <a:pt x="169807" y="235264"/>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2" name="Title 1"/>
          <p:cNvSpPr>
            <a:spLocks noGrp="1"/>
          </p:cNvSpPr>
          <p:nvPr>
            <p:ph type="ctrTitle" hasCustomPrompt="1"/>
          </p:nvPr>
        </p:nvSpPr>
        <p:spPr bwMode="gray">
          <a:xfrm>
            <a:off x="466368" y="2256901"/>
            <a:ext cx="5513827" cy="1660208"/>
          </a:xfrm>
        </p:spPr>
        <p:txBody>
          <a:bodyPr anchor="b"/>
          <a:lstStyle>
            <a:lvl1pPr algn="l">
              <a:defRPr sz="4896">
                <a:solidFill>
                  <a:schemeClr val="accent1"/>
                </a:solidFill>
              </a:defRPr>
            </a:lvl1pPr>
          </a:lstStyle>
          <a:p>
            <a:r>
              <a:rPr lang="en-US" dirty="0"/>
              <a:t>Click to edit </a:t>
            </a:r>
            <a:br>
              <a:rPr lang="en-US" dirty="0"/>
            </a:br>
            <a:r>
              <a:rPr lang="en-US" dirty="0"/>
              <a:t>Master title style</a:t>
            </a:r>
          </a:p>
        </p:txBody>
      </p:sp>
      <p:sp>
        <p:nvSpPr>
          <p:cNvPr id="33" name="Text Placeholder 32"/>
          <p:cNvSpPr>
            <a:spLocks noGrp="1"/>
          </p:cNvSpPr>
          <p:nvPr>
            <p:ph type="body" sz="quarter" idx="10"/>
          </p:nvPr>
        </p:nvSpPr>
        <p:spPr bwMode="gray">
          <a:xfrm>
            <a:off x="466368" y="3998290"/>
            <a:ext cx="5521795" cy="1398905"/>
          </a:xfrm>
        </p:spPr>
        <p:txBody>
          <a:bodyPr/>
          <a:lstStyle>
            <a:lvl1pPr marL="0" indent="0">
              <a:lnSpc>
                <a:spcPct val="95000"/>
              </a:lnSpc>
              <a:spcBef>
                <a:spcPts val="2040"/>
              </a:spcBef>
              <a:spcAft>
                <a:spcPts val="0"/>
              </a:spcAft>
              <a:buFont typeface="Tahoma" panose="020B0604030504040204" pitchFamily="34" charset="0"/>
              <a:buChar char="​"/>
              <a:defRPr sz="2448" spc="-31" baseline="0">
                <a:solidFill>
                  <a:schemeClr val="tx1"/>
                </a:solidFill>
                <a:latin typeface="+mn-lt"/>
              </a:defRPr>
            </a:lvl1pPr>
            <a:lvl2pPr marL="0" indent="0">
              <a:lnSpc>
                <a:spcPct val="76000"/>
              </a:lnSpc>
              <a:spcBef>
                <a:spcPts val="3060"/>
              </a:spcBef>
              <a:spcAft>
                <a:spcPts val="0"/>
              </a:spcAft>
              <a:buFont typeface="Tahoma" panose="020B0604030504040204" pitchFamily="34" charset="0"/>
              <a:buChar char="​"/>
              <a:defRPr sz="1836" b="1" spc="51" baseline="0">
                <a:solidFill>
                  <a:schemeClr val="tx1"/>
                </a:solidFill>
                <a:latin typeface="+mn-lt"/>
              </a:defRPr>
            </a:lvl2pPr>
            <a:lvl3pPr marL="0" indent="0">
              <a:lnSpc>
                <a:spcPct val="76000"/>
              </a:lnSpc>
              <a:spcBef>
                <a:spcPts val="612"/>
              </a:spcBef>
              <a:spcAft>
                <a:spcPts val="0"/>
              </a:spcAft>
              <a:buFont typeface="Tahoma" panose="020B0604030504040204" pitchFamily="34" charset="0"/>
              <a:buChar char="​"/>
              <a:defRPr sz="1632" b="0">
                <a:solidFill>
                  <a:schemeClr val="tx1"/>
                </a:solidFill>
                <a:latin typeface="+mj-lt"/>
              </a:defRPr>
            </a:lvl3pPr>
            <a:lvl4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4pPr>
            <a:lvl5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5pPr>
            <a:lvl6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6pPr>
            <a:lvl7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7pPr>
            <a:lvl8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8pPr>
            <a:lvl9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p:txBody>
      </p:sp>
      <p:sp>
        <p:nvSpPr>
          <p:cNvPr id="40" name="Text Placeholder 2"/>
          <p:cNvSpPr>
            <a:spLocks noGrp="1"/>
          </p:cNvSpPr>
          <p:nvPr>
            <p:ph type="body" idx="1" hasCustomPrompt="1"/>
          </p:nvPr>
        </p:nvSpPr>
        <p:spPr bwMode="gray">
          <a:xfrm>
            <a:off x="467988" y="5595620"/>
            <a:ext cx="1539014" cy="123992"/>
          </a:xfrm>
        </p:spPr>
        <p:txBody>
          <a:bodyPr wrap="square" anchor="ctr">
            <a:spAutoFit/>
          </a:bodyPr>
          <a:lstStyle>
            <a:lvl1pPr marL="0" indent="0">
              <a:lnSpc>
                <a:spcPct val="76000"/>
              </a:lnSpc>
              <a:spcBef>
                <a:spcPts val="0"/>
              </a:spcBef>
              <a:buNone/>
              <a:defRPr sz="1020" b="0" cap="all" baseline="0">
                <a:latin typeface="+mn-lt"/>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DATE text</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6368" y="487671"/>
            <a:ext cx="1102766" cy="434081"/>
          </a:xfrm>
          <a:prstGeom prst="rect">
            <a:avLst/>
          </a:prstGeom>
        </p:spPr>
      </p:pic>
      <p:sp>
        <p:nvSpPr>
          <p:cNvPr id="3" name="Rectangle 2"/>
          <p:cNvSpPr/>
          <p:nvPr userDrawn="1"/>
        </p:nvSpPr>
        <p:spPr>
          <a:xfrm>
            <a:off x="0" y="6631846"/>
            <a:ext cx="466368" cy="362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Tree>
    <p:extLst>
      <p:ext uri="{BB962C8B-B14F-4D97-AF65-F5344CB8AC3E}">
        <p14:creationId xmlns:p14="http://schemas.microsoft.com/office/powerpoint/2010/main" val="255436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Title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66368" y="2256901"/>
            <a:ext cx="5513827" cy="1660208"/>
          </a:xfrm>
        </p:spPr>
        <p:txBody>
          <a:bodyPr anchor="b"/>
          <a:lstStyle>
            <a:lvl1pPr algn="l">
              <a:defRPr sz="4896">
                <a:solidFill>
                  <a:schemeClr val="bg1"/>
                </a:solidFill>
                <a:latin typeface="+mj-lt"/>
              </a:defRPr>
            </a:lvl1pPr>
          </a:lstStyle>
          <a:p>
            <a:r>
              <a:rPr lang="en-US" dirty="0"/>
              <a:t>Click to edit </a:t>
            </a:r>
            <a:br>
              <a:rPr lang="en-US" dirty="0"/>
            </a:br>
            <a:r>
              <a:rPr lang="en-US" dirty="0"/>
              <a:t>Master title style</a:t>
            </a:r>
          </a:p>
        </p:txBody>
      </p:sp>
      <p:sp>
        <p:nvSpPr>
          <p:cNvPr id="33" name="Text Placeholder 32"/>
          <p:cNvSpPr>
            <a:spLocks noGrp="1"/>
          </p:cNvSpPr>
          <p:nvPr>
            <p:ph type="body" sz="quarter" idx="10"/>
          </p:nvPr>
        </p:nvSpPr>
        <p:spPr bwMode="gray">
          <a:xfrm>
            <a:off x="466368" y="3998290"/>
            <a:ext cx="5521795" cy="1398905"/>
          </a:xfrm>
        </p:spPr>
        <p:txBody>
          <a:bodyPr/>
          <a:lstStyle>
            <a:lvl1pPr marL="0" indent="0">
              <a:lnSpc>
                <a:spcPct val="95000"/>
              </a:lnSpc>
              <a:spcBef>
                <a:spcPts val="2040"/>
              </a:spcBef>
              <a:spcAft>
                <a:spcPts val="0"/>
              </a:spcAft>
              <a:buFont typeface="Tahoma" panose="020B0604030504040204" pitchFamily="34" charset="0"/>
              <a:buChar char="​"/>
              <a:defRPr sz="2448" spc="-31" baseline="0">
                <a:solidFill>
                  <a:schemeClr val="tx1"/>
                </a:solidFill>
                <a:latin typeface="+mn-lt"/>
              </a:defRPr>
            </a:lvl1pPr>
            <a:lvl2pPr marL="0" indent="0">
              <a:lnSpc>
                <a:spcPct val="76000"/>
              </a:lnSpc>
              <a:spcBef>
                <a:spcPts val="3060"/>
              </a:spcBef>
              <a:spcAft>
                <a:spcPts val="0"/>
              </a:spcAft>
              <a:buFont typeface="Tahoma" panose="020B0604030504040204" pitchFamily="34" charset="0"/>
              <a:buChar char="​"/>
              <a:defRPr sz="1836" b="1" spc="51" baseline="0">
                <a:solidFill>
                  <a:schemeClr val="tx1"/>
                </a:solidFill>
                <a:latin typeface="+mn-lt"/>
              </a:defRPr>
            </a:lvl2pPr>
            <a:lvl3pPr marL="0" indent="0">
              <a:lnSpc>
                <a:spcPct val="76000"/>
              </a:lnSpc>
              <a:spcBef>
                <a:spcPts val="612"/>
              </a:spcBef>
              <a:spcAft>
                <a:spcPts val="0"/>
              </a:spcAft>
              <a:buFont typeface="Tahoma" panose="020B0604030504040204" pitchFamily="34" charset="0"/>
              <a:buChar char="​"/>
              <a:defRPr sz="1632" b="0">
                <a:solidFill>
                  <a:schemeClr val="tx1"/>
                </a:solidFill>
                <a:latin typeface="+mn-lt"/>
              </a:defRPr>
            </a:lvl3pPr>
            <a:lvl4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4pPr>
            <a:lvl5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5pPr>
            <a:lvl6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6pPr>
            <a:lvl7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7pPr>
            <a:lvl8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8pPr>
            <a:lvl9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p:txBody>
      </p:sp>
      <p:sp>
        <p:nvSpPr>
          <p:cNvPr id="40" name="Text Placeholder 2"/>
          <p:cNvSpPr>
            <a:spLocks noGrp="1"/>
          </p:cNvSpPr>
          <p:nvPr>
            <p:ph type="body" idx="1" hasCustomPrompt="1"/>
          </p:nvPr>
        </p:nvSpPr>
        <p:spPr bwMode="gray">
          <a:xfrm>
            <a:off x="467988" y="5595620"/>
            <a:ext cx="1539014" cy="123992"/>
          </a:xfrm>
        </p:spPr>
        <p:txBody>
          <a:bodyPr wrap="square" anchor="ctr">
            <a:spAutoFit/>
          </a:bodyPr>
          <a:lstStyle>
            <a:lvl1pPr marL="0" indent="0">
              <a:lnSpc>
                <a:spcPct val="76000"/>
              </a:lnSpc>
              <a:spcBef>
                <a:spcPts val="0"/>
              </a:spcBef>
              <a:buNone/>
              <a:defRPr sz="1020" b="1" cap="all" baseline="0">
                <a:latin typeface="+mn-lt"/>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DATE text</a:t>
            </a:r>
          </a:p>
        </p:txBody>
      </p:sp>
      <p:sp>
        <p:nvSpPr>
          <p:cNvPr id="37" name="Picture Placeholder 36"/>
          <p:cNvSpPr>
            <a:spLocks noGrp="1"/>
          </p:cNvSpPr>
          <p:nvPr>
            <p:ph type="pic" sz="quarter" idx="11" hasCustomPrompt="1"/>
          </p:nvPr>
        </p:nvSpPr>
        <p:spPr bwMode="gray">
          <a:xfrm>
            <a:off x="6596221" y="0"/>
            <a:ext cx="5840254" cy="6994525"/>
          </a:xfrm>
          <a:custGeom>
            <a:avLst/>
            <a:gdLst>
              <a:gd name="connsiteX0" fmla="*/ 18983 w 5725447"/>
              <a:gd name="connsiteY0" fmla="*/ 0 h 6886135"/>
              <a:gd name="connsiteX1" fmla="*/ 5725447 w 5725447"/>
              <a:gd name="connsiteY1" fmla="*/ 0 h 6886135"/>
              <a:gd name="connsiteX2" fmla="*/ 5725447 w 5725447"/>
              <a:gd name="connsiteY2" fmla="*/ 6886135 h 6886135"/>
              <a:gd name="connsiteX3" fmla="*/ 0 w 5725447"/>
              <a:gd name="connsiteY3" fmla="*/ 6886135 h 6886135"/>
              <a:gd name="connsiteX4" fmla="*/ 9602 w 5725447"/>
              <a:gd name="connsiteY4" fmla="*/ 6872632 h 6886135"/>
              <a:gd name="connsiteX5" fmla="*/ 1061486 w 5725447"/>
              <a:gd name="connsiteY5" fmla="*/ 3429000 h 6886135"/>
              <a:gd name="connsiteX6" fmla="*/ 169807 w 5725447"/>
              <a:gd name="connsiteY6" fmla="*/ 235264 h 68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447" h="6886135">
                <a:moveTo>
                  <a:pt x="18983" y="0"/>
                </a:moveTo>
                <a:lnTo>
                  <a:pt x="5725447" y="0"/>
                </a:lnTo>
                <a:lnTo>
                  <a:pt x="5725447" y="6886135"/>
                </a:lnTo>
                <a:lnTo>
                  <a:pt x="0" y="6886135"/>
                </a:lnTo>
                <a:lnTo>
                  <a:pt x="9602" y="6872632"/>
                </a:lnTo>
                <a:cubicBezTo>
                  <a:pt x="673707" y="5889628"/>
                  <a:pt x="1061486" y="4704599"/>
                  <a:pt x="1061486" y="3429000"/>
                </a:cubicBezTo>
                <a:cubicBezTo>
                  <a:pt x="1061486" y="2259701"/>
                  <a:pt x="735644" y="1166507"/>
                  <a:pt x="169807" y="235264"/>
                </a:cubicBezTo>
                <a:close/>
              </a:path>
            </a:pathLst>
          </a:custGeom>
          <a:solidFill>
            <a:schemeClr val="bg2"/>
          </a:solidFill>
        </p:spPr>
        <p:txBody>
          <a:bodyPr wrap="square" anchor="ctr">
            <a:noAutofit/>
          </a:bodyPr>
          <a:lstStyle>
            <a:lvl1pPr marL="0" indent="0" algn="ctr">
              <a:buNone/>
              <a:defRPr>
                <a:latin typeface="+mj-lt"/>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6368" y="487671"/>
            <a:ext cx="1102766" cy="434080"/>
          </a:xfrm>
          <a:prstGeom prst="rect">
            <a:avLst/>
          </a:prstGeom>
        </p:spPr>
      </p:pic>
    </p:spTree>
    <p:extLst>
      <p:ext uri="{BB962C8B-B14F-4D97-AF65-F5344CB8AC3E}">
        <p14:creationId xmlns:p14="http://schemas.microsoft.com/office/powerpoint/2010/main" val="15923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gue -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6368" y="487671"/>
            <a:ext cx="1102766" cy="434081"/>
          </a:xfrm>
          <a:prstGeom prst="rect">
            <a:avLst/>
          </a:prstGeom>
        </p:spPr>
      </p:pic>
      <p:sp>
        <p:nvSpPr>
          <p:cNvPr id="21" name="Freeform 20"/>
          <p:cNvSpPr/>
          <p:nvPr userDrawn="1"/>
        </p:nvSpPr>
        <p:spPr>
          <a:xfrm>
            <a:off x="4926834" y="-13512"/>
            <a:ext cx="7509643" cy="7008531"/>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3" name="Text Placeholder 2"/>
          <p:cNvSpPr>
            <a:spLocks noGrp="1"/>
          </p:cNvSpPr>
          <p:nvPr>
            <p:ph type="body" idx="1"/>
          </p:nvPr>
        </p:nvSpPr>
        <p:spPr>
          <a:xfrm>
            <a:off x="5484940" y="3827444"/>
            <a:ext cx="6407439" cy="351336"/>
          </a:xfrm>
        </p:spPr>
        <p:txBody>
          <a:bodyPr>
            <a:noAutofit/>
          </a:bodyPr>
          <a:lstStyle>
            <a:lvl1pPr marL="0" indent="0">
              <a:buNone/>
              <a:defRPr sz="2448"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22" name="Title 1"/>
          <p:cNvSpPr>
            <a:spLocks noGrp="1"/>
          </p:cNvSpPr>
          <p:nvPr>
            <p:ph type="ctrTitle" hasCustomPrompt="1"/>
          </p:nvPr>
        </p:nvSpPr>
        <p:spPr bwMode="gray">
          <a:xfrm>
            <a:off x="5484940" y="2081863"/>
            <a:ext cx="6407439" cy="1660208"/>
          </a:xfrm>
        </p:spPr>
        <p:txBody>
          <a:bodyPr anchor="b"/>
          <a:lstStyle>
            <a:lvl1pPr algn="l">
              <a:defRPr sz="4896">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34925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egu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13512"/>
            <a:ext cx="12436475" cy="7008531"/>
          </a:xfrm>
          <a:prstGeom prst="rect">
            <a:avLst/>
          </a:prstGeom>
          <a:gradFill>
            <a:gsLst>
              <a:gs pos="21000">
                <a:schemeClr val="tx1">
                  <a:alpha val="25000"/>
                </a:schemeClr>
              </a:gs>
              <a:gs pos="45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32" name="Freeform 31"/>
          <p:cNvSpPr/>
          <p:nvPr userDrawn="1"/>
        </p:nvSpPr>
        <p:spPr>
          <a:xfrm>
            <a:off x="4926834" y="-13512"/>
            <a:ext cx="7509643" cy="7008531"/>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33" name="Text Placeholder 2"/>
          <p:cNvSpPr>
            <a:spLocks noGrp="1"/>
          </p:cNvSpPr>
          <p:nvPr>
            <p:ph type="body" idx="1"/>
          </p:nvPr>
        </p:nvSpPr>
        <p:spPr>
          <a:xfrm>
            <a:off x="5484940" y="3827444"/>
            <a:ext cx="6407439" cy="351336"/>
          </a:xfrm>
        </p:spPr>
        <p:txBody>
          <a:bodyPr>
            <a:noAutofit/>
          </a:bodyPr>
          <a:lstStyle>
            <a:lvl1pPr marL="0" indent="0">
              <a:buNone/>
              <a:defRPr sz="2448"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34" name="Title 1"/>
          <p:cNvSpPr>
            <a:spLocks noGrp="1"/>
          </p:cNvSpPr>
          <p:nvPr>
            <p:ph type="ctrTitle" hasCustomPrompt="1"/>
          </p:nvPr>
        </p:nvSpPr>
        <p:spPr bwMode="gray">
          <a:xfrm>
            <a:off x="5484940" y="2081863"/>
            <a:ext cx="6407439" cy="1660208"/>
          </a:xfrm>
        </p:spPr>
        <p:txBody>
          <a:bodyPr anchor="b"/>
          <a:lstStyle>
            <a:lvl1pPr algn="l">
              <a:defRPr sz="4896">
                <a:solidFill>
                  <a:schemeClr val="accent1"/>
                </a:solidFill>
              </a:defRPr>
            </a:lvl1pPr>
          </a:lstStyle>
          <a:p>
            <a:r>
              <a:rPr lang="en-US" dirty="0"/>
              <a:t>Click to edit </a:t>
            </a:r>
            <a:br>
              <a:rPr lang="en-US" dirty="0"/>
            </a:br>
            <a:r>
              <a:rPr lang="en-US" dirty="0"/>
              <a:t>Master title style</a:t>
            </a:r>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368" y="487671"/>
            <a:ext cx="1102766" cy="434080"/>
          </a:xfrm>
          <a:prstGeom prst="rect">
            <a:avLst/>
          </a:prstGeom>
        </p:spPr>
      </p:pic>
    </p:spTree>
    <p:extLst>
      <p:ext uri="{BB962C8B-B14F-4D97-AF65-F5344CB8AC3E}">
        <p14:creationId xmlns:p14="http://schemas.microsoft.com/office/powerpoint/2010/main" val="221447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egue - Circl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Freeform 14"/>
          <p:cNvSpPr/>
          <p:nvPr userDrawn="1"/>
        </p:nvSpPr>
        <p:spPr>
          <a:xfrm>
            <a:off x="8940029" y="0"/>
            <a:ext cx="3496448" cy="6991904"/>
          </a:xfrm>
          <a:custGeom>
            <a:avLst/>
            <a:gdLst>
              <a:gd name="connsiteX0" fmla="*/ 3427715 w 3427715"/>
              <a:gd name="connsiteY0" fmla="*/ 0 h 6855430"/>
              <a:gd name="connsiteX1" fmla="*/ 3427715 w 3427715"/>
              <a:gd name="connsiteY1" fmla="*/ 6855430 h 6855430"/>
              <a:gd name="connsiteX2" fmla="*/ 0 w 3427715"/>
              <a:gd name="connsiteY2" fmla="*/ 3427715 h 6855430"/>
              <a:gd name="connsiteX3" fmla="*/ 3427715 w 3427715"/>
              <a:gd name="connsiteY3" fmla="*/ 0 h 6855430"/>
            </a:gdLst>
            <a:ahLst/>
            <a:cxnLst>
              <a:cxn ang="0">
                <a:pos x="connsiteX0" y="connsiteY0"/>
              </a:cxn>
              <a:cxn ang="0">
                <a:pos x="connsiteX1" y="connsiteY1"/>
              </a:cxn>
              <a:cxn ang="0">
                <a:pos x="connsiteX2" y="connsiteY2"/>
              </a:cxn>
              <a:cxn ang="0">
                <a:pos x="connsiteX3" y="connsiteY3"/>
              </a:cxn>
            </a:cxnLst>
            <a:rect l="l" t="t" r="r" b="b"/>
            <a:pathLst>
              <a:path w="3427715" h="6855430">
                <a:moveTo>
                  <a:pt x="3427715" y="0"/>
                </a:moveTo>
                <a:lnTo>
                  <a:pt x="3427715" y="6855430"/>
                </a:lnTo>
                <a:cubicBezTo>
                  <a:pt x="1534640" y="6855430"/>
                  <a:pt x="0" y="5320790"/>
                  <a:pt x="0" y="3427715"/>
                </a:cubicBezTo>
                <a:cubicBezTo>
                  <a:pt x="0" y="1534640"/>
                  <a:pt x="1534640" y="0"/>
                  <a:pt x="3427715"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17" name="Rectangle 16"/>
          <p:cNvSpPr/>
          <p:nvPr userDrawn="1"/>
        </p:nvSpPr>
        <p:spPr>
          <a:xfrm>
            <a:off x="0" y="2621"/>
            <a:ext cx="8368711" cy="6991904"/>
          </a:xfrm>
          <a:prstGeom prst="rect">
            <a:avLst/>
          </a:prstGeom>
          <a:gradFill>
            <a:gsLst>
              <a:gs pos="0">
                <a:schemeClr val="tx1">
                  <a:alpha val="57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3" name="Text Placeholder 2"/>
          <p:cNvSpPr>
            <a:spLocks noGrp="1"/>
          </p:cNvSpPr>
          <p:nvPr>
            <p:ph type="body" idx="1"/>
          </p:nvPr>
        </p:nvSpPr>
        <p:spPr>
          <a:xfrm>
            <a:off x="1244073" y="3827444"/>
            <a:ext cx="7215321" cy="351336"/>
          </a:xfrm>
        </p:spPr>
        <p:txBody>
          <a:bodyPr>
            <a:noAutofit/>
          </a:bodyPr>
          <a:lstStyle>
            <a:lvl1pPr marL="0" indent="0">
              <a:buNone/>
              <a:defRPr sz="2448" spc="-31"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22" name="Title 1"/>
          <p:cNvSpPr>
            <a:spLocks noGrp="1"/>
          </p:cNvSpPr>
          <p:nvPr>
            <p:ph type="ctrTitle" hasCustomPrompt="1"/>
          </p:nvPr>
        </p:nvSpPr>
        <p:spPr bwMode="gray">
          <a:xfrm>
            <a:off x="1244073" y="2081863"/>
            <a:ext cx="7215321" cy="1660208"/>
          </a:xfrm>
        </p:spPr>
        <p:txBody>
          <a:bodyPr anchor="b"/>
          <a:lstStyle>
            <a:lvl1pPr algn="l">
              <a:defRPr sz="4896">
                <a:solidFill>
                  <a:schemeClr val="bg1"/>
                </a:solidFill>
              </a:defRPr>
            </a:lvl1pPr>
          </a:lstStyle>
          <a:p>
            <a:r>
              <a:rPr lang="en-US" dirty="0"/>
              <a:t>Click to edit </a:t>
            </a:r>
            <a:br>
              <a:rPr lang="en-US" dirty="0"/>
            </a:br>
            <a:r>
              <a:rPr lang="en-US" dirty="0"/>
              <a:t>Master title style</a:t>
            </a:r>
          </a:p>
        </p:txBody>
      </p:sp>
      <p:sp>
        <p:nvSpPr>
          <p:cNvPr id="11" name="TextBox 10"/>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srgbClr val="B8B3AD">
                    <a:alpha val="70000"/>
                  </a:srgbClr>
                </a:solidFill>
              </a:rPr>
              <a:pPr algn="r" defTabSz="932597"/>
              <a:t>‹#›</a:t>
            </a:fld>
            <a:endParaRPr lang="en-US" sz="1020" dirty="0">
              <a:solidFill>
                <a:srgbClr val="B8B3AD">
                  <a:alpha val="70000"/>
                </a:srgbClr>
              </a:solidFill>
            </a:endParaRPr>
          </a:p>
        </p:txBody>
      </p:sp>
      <p:sp>
        <p:nvSpPr>
          <p:cNvPr id="12" name="TextBox 11"/>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srgbClr val="B8B3AD">
                    <a:alpha val="70000"/>
                  </a:srgbClr>
                </a:solidFill>
                <a:ea typeface="Arial"/>
                <a:cs typeface="Arial"/>
              </a:rPr>
              <a:t>© 2016 Citrix | Confidential </a:t>
            </a: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368" y="487671"/>
            <a:ext cx="1102766" cy="434080"/>
          </a:xfrm>
          <a:prstGeom prst="rect">
            <a:avLst/>
          </a:prstGeom>
        </p:spPr>
      </p:pic>
    </p:spTree>
    <p:extLst>
      <p:ext uri="{BB962C8B-B14F-4D97-AF65-F5344CB8AC3E}">
        <p14:creationId xmlns:p14="http://schemas.microsoft.com/office/powerpoint/2010/main" val="23980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bwMode="gray">
          <a:xfrm flipH="1">
            <a:off x="2" y="0"/>
            <a:ext cx="4741405" cy="6994525"/>
          </a:xfrm>
          <a:custGeom>
            <a:avLst/>
            <a:gdLst>
              <a:gd name="connsiteX0" fmla="*/ 4648199 w 4648199"/>
              <a:gd name="connsiteY0" fmla="*/ 0 h 6858000"/>
              <a:gd name="connsiteX1" fmla="*/ 1097048 w 4648199"/>
              <a:gd name="connsiteY1" fmla="*/ 0 h 6858000"/>
              <a:gd name="connsiteX2" fmla="*/ 1017334 w 4648199"/>
              <a:gd name="connsiteY2" fmla="*/ 107758 h 6858000"/>
              <a:gd name="connsiteX3" fmla="*/ 0 w 4648199"/>
              <a:gd name="connsiteY3" fmla="*/ 3428964 h 6858000"/>
              <a:gd name="connsiteX4" fmla="*/ 1000279 w 4648199"/>
              <a:gd name="connsiteY4" fmla="*/ 6755256 h 6858000"/>
              <a:gd name="connsiteX5" fmla="*/ 1075083 w 4648199"/>
              <a:gd name="connsiteY5" fmla="*/ 6858000 h 6858000"/>
              <a:gd name="connsiteX6" fmla="*/ 4648199 w 46481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199" h="6858000">
                <a:moveTo>
                  <a:pt x="4648199" y="0"/>
                </a:moveTo>
                <a:lnTo>
                  <a:pt x="1097048" y="0"/>
                </a:lnTo>
                <a:lnTo>
                  <a:pt x="1017334" y="107758"/>
                </a:lnTo>
                <a:cubicBezTo>
                  <a:pt x="395411" y="995931"/>
                  <a:pt x="0" y="2106551"/>
                  <a:pt x="0" y="3428964"/>
                </a:cubicBezTo>
                <a:cubicBezTo>
                  <a:pt x="0" y="4751377"/>
                  <a:pt x="386748" y="5864580"/>
                  <a:pt x="1000279" y="6755256"/>
                </a:cubicBezTo>
                <a:lnTo>
                  <a:pt x="1075083" y="6858000"/>
                </a:lnTo>
                <a:lnTo>
                  <a:pt x="4648199" y="6858000"/>
                </a:lnTo>
                <a:close/>
              </a:path>
            </a:pathLst>
          </a:custGeom>
          <a:solidFill>
            <a:schemeClr val="bg2"/>
          </a:solidFill>
        </p:spPr>
        <p:txBody>
          <a:bodyPr wrap="square" anchor="ctr" anchorCtr="0">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7" name="Title 21"/>
          <p:cNvSpPr>
            <a:spLocks noGrp="1"/>
          </p:cNvSpPr>
          <p:nvPr>
            <p:ph type="title"/>
          </p:nvPr>
        </p:nvSpPr>
        <p:spPr>
          <a:xfrm>
            <a:off x="5531641" y="419672"/>
            <a:ext cx="6438466" cy="858788"/>
          </a:xfrm>
        </p:spPr>
        <p:txBody>
          <a:bodyPr/>
          <a:lstStyle/>
          <a:p>
            <a:r>
              <a:rPr lang="en-US"/>
              <a:t>Click to edit Master title style</a:t>
            </a:r>
            <a:endParaRPr lang="en-US" dirty="0"/>
          </a:p>
        </p:txBody>
      </p:sp>
      <p:sp>
        <p:nvSpPr>
          <p:cNvPr id="8" name="Content Placeholder 2"/>
          <p:cNvSpPr>
            <a:spLocks noGrp="1"/>
          </p:cNvSpPr>
          <p:nvPr>
            <p:ph idx="11"/>
          </p:nvPr>
        </p:nvSpPr>
        <p:spPr>
          <a:xfrm>
            <a:off x="5531640" y="2005097"/>
            <a:ext cx="6438465" cy="4392562"/>
          </a:xfrm>
        </p:spPr>
        <p:txBody>
          <a:bodyPr/>
          <a:lstStyle>
            <a:lvl1pPr marL="0" indent="0">
              <a:lnSpc>
                <a:spcPct val="85000"/>
              </a:lnSpc>
              <a:spcBef>
                <a:spcPts val="1836"/>
              </a:spcBef>
              <a:buFont typeface="+mj-lt"/>
              <a:buNone/>
              <a:defRPr sz="2244" b="1">
                <a:solidFill>
                  <a:schemeClr val="accent6"/>
                </a:solidFill>
                <a:latin typeface="+mn-lt"/>
              </a:defRPr>
            </a:lvl1pPr>
            <a:lvl2pPr marL="294675" indent="0">
              <a:spcBef>
                <a:spcPts val="408"/>
              </a:spcBef>
              <a:spcAft>
                <a:spcPts val="408"/>
              </a:spcAft>
              <a:buFont typeface="Tahoma" panose="020B0604030504040204" pitchFamily="34" charset="0"/>
              <a:buChar char="​"/>
              <a:defRPr sz="1428" b="0" spc="51" baseline="0">
                <a:solidFill>
                  <a:schemeClr val="tx1"/>
                </a:solidFill>
                <a:latin typeface="+mn-lt"/>
              </a:defRPr>
            </a:lvl2pPr>
            <a:lvl3pPr marL="411249" indent="-116575">
              <a:lnSpc>
                <a:spcPct val="85000"/>
              </a:lnSpc>
              <a:spcBef>
                <a:spcPts val="204"/>
              </a:spcBef>
              <a:spcAft>
                <a:spcPts val="204"/>
              </a:spcAft>
              <a:buFont typeface="Arial" panose="020B0604020202020204" pitchFamily="34" charset="0"/>
              <a:buChar char="•"/>
              <a:defRPr sz="1428" b="0">
                <a:solidFill>
                  <a:schemeClr val="tx1"/>
                </a:solidFill>
                <a:latin typeface="+mn-lt"/>
              </a:defRPr>
            </a:lvl3pPr>
            <a:lvl4pPr marL="411249" indent="-116575">
              <a:lnSpc>
                <a:spcPct val="85000"/>
              </a:lnSpc>
              <a:spcBef>
                <a:spcPts val="204"/>
              </a:spcBef>
              <a:spcAft>
                <a:spcPts val="204"/>
              </a:spcAft>
              <a:buFont typeface="Arial" panose="020B0604020202020204" pitchFamily="34" charset="0"/>
              <a:buChar char="•"/>
              <a:defRPr sz="1224" b="0">
                <a:solidFill>
                  <a:schemeClr val="tx1"/>
                </a:solidFill>
                <a:latin typeface="+mn-lt"/>
              </a:defRPr>
            </a:lvl4pPr>
            <a:lvl5pPr marL="411249" indent="-116575">
              <a:lnSpc>
                <a:spcPct val="85000"/>
              </a:lnSpc>
              <a:spcBef>
                <a:spcPts val="204"/>
              </a:spcBef>
              <a:spcAft>
                <a:spcPts val="204"/>
              </a:spcAft>
              <a:buFont typeface="Arial" panose="020B0604020202020204" pitchFamily="34" charset="0"/>
              <a:buChar char="•"/>
              <a:defRPr sz="1224" b="0">
                <a:solidFill>
                  <a:schemeClr val="tx1"/>
                </a:solidFill>
                <a:latin typeface="+mn-lt"/>
              </a:defRPr>
            </a:lvl5pPr>
            <a:lvl6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6pPr>
            <a:lvl7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7pPr>
            <a:lvl8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8pPr>
            <a:lvl9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0" hasCustomPrompt="1"/>
          </p:nvPr>
        </p:nvSpPr>
        <p:spPr>
          <a:xfrm>
            <a:off x="5531640" y="1296319"/>
            <a:ext cx="6438465" cy="255051"/>
          </a:xfrm>
        </p:spPr>
        <p:txBody>
          <a:bodyPr wrap="square">
            <a:spAutoFit/>
          </a:bodyPr>
          <a:lstStyle>
            <a:lvl1pPr marL="0" indent="0">
              <a:buNone/>
              <a:defRPr sz="1836"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5671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66369" y="415464"/>
            <a:ext cx="11503738" cy="858788"/>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532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p:nvPr>
        </p:nvSpPr>
        <p:spPr>
          <a:xfrm>
            <a:off x="466369" y="415464"/>
            <a:ext cx="11503738" cy="858788"/>
          </a:xfrm>
        </p:spPr>
        <p:txBody>
          <a:bodyPr/>
          <a:lstStyle>
            <a:lvl1pPr>
              <a:defRPr>
                <a:solidFill>
                  <a:schemeClr val="accent1"/>
                </a:solidFill>
              </a:defRPr>
            </a:lvl1pPr>
          </a:lstStyle>
          <a:p>
            <a:r>
              <a:rPr lang="en-US"/>
              <a:t>Click to edit Master title style</a:t>
            </a:r>
          </a:p>
        </p:txBody>
      </p:sp>
      <p:sp>
        <p:nvSpPr>
          <p:cNvPr id="7" name="Text Placeholder 2"/>
          <p:cNvSpPr>
            <a:spLocks noGrp="1"/>
          </p:cNvSpPr>
          <p:nvPr>
            <p:ph type="body" idx="10" hasCustomPrompt="1"/>
          </p:nvPr>
        </p:nvSpPr>
        <p:spPr>
          <a:xfrm>
            <a:off x="466367" y="1291583"/>
            <a:ext cx="11503738" cy="254262"/>
          </a:xfrm>
        </p:spPr>
        <p:txBody>
          <a:bodyPr wrap="square">
            <a:spAutoFit/>
          </a:bodyPr>
          <a:lstStyle>
            <a:lvl1pPr marL="0" indent="0">
              <a:buNone/>
              <a:defRPr sz="1836"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9646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368" y="2005097"/>
            <a:ext cx="11503739"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3"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921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ne Column - Title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368" y="1743968"/>
            <a:ext cx="11503739"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Tree>
    <p:extLst>
      <p:ext uri="{BB962C8B-B14F-4D97-AF65-F5344CB8AC3E}">
        <p14:creationId xmlns:p14="http://schemas.microsoft.com/office/powerpoint/2010/main" val="42051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005097"/>
            <a:ext cx="5521795"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3" name="Content Placeholder 2"/>
          <p:cNvSpPr>
            <a:spLocks noGrp="1"/>
          </p:cNvSpPr>
          <p:nvPr>
            <p:ph idx="11"/>
          </p:nvPr>
        </p:nvSpPr>
        <p:spPr>
          <a:xfrm>
            <a:off x="6451420" y="2005097"/>
            <a:ext cx="5521795"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4899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1743968"/>
            <a:ext cx="5521795"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3" name="Content Placeholder 2"/>
          <p:cNvSpPr>
            <a:spLocks noGrp="1"/>
          </p:cNvSpPr>
          <p:nvPr>
            <p:ph idx="11"/>
          </p:nvPr>
        </p:nvSpPr>
        <p:spPr>
          <a:xfrm>
            <a:off x="6451420" y="1743968"/>
            <a:ext cx="5521795"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586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Right Text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005097"/>
            <a:ext cx="352366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8" y="2005097"/>
            <a:ext cx="751877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890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Right Text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1743968"/>
            <a:ext cx="352366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8" y="1743968"/>
            <a:ext cx="751877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310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Left Text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9" y="2005097"/>
            <a:ext cx="7508626"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9" name="Content Placeholder 2"/>
          <p:cNvSpPr>
            <a:spLocks noGrp="1"/>
          </p:cNvSpPr>
          <p:nvPr>
            <p:ph idx="12"/>
          </p:nvPr>
        </p:nvSpPr>
        <p:spPr>
          <a:xfrm>
            <a:off x="8436288" y="2005097"/>
            <a:ext cx="352366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8823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1098"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eft Text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9" y="1743968"/>
            <a:ext cx="7508626"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9" name="Content Placeholder 2"/>
          <p:cNvSpPr>
            <a:spLocks noGrp="1"/>
          </p:cNvSpPr>
          <p:nvPr>
            <p:ph idx="12"/>
          </p:nvPr>
        </p:nvSpPr>
        <p:spPr>
          <a:xfrm>
            <a:off x="8436288" y="1743968"/>
            <a:ext cx="352366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9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7" y="2005097"/>
            <a:ext cx="3525741"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7" y="2005097"/>
            <a:ext cx="3525741"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7" y="2005097"/>
            <a:ext cx="3525741"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388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7" y="1743968"/>
            <a:ext cx="3525741"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7" y="1743968"/>
            <a:ext cx="3525741"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7" y="1743968"/>
            <a:ext cx="3525741"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958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Four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005097"/>
            <a:ext cx="252615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dirty="0"/>
              <a:t>Click to edit Master title style</a:t>
            </a:r>
          </a:p>
        </p:txBody>
      </p:sp>
      <p:sp>
        <p:nvSpPr>
          <p:cNvPr id="23" name="Content Placeholder 2"/>
          <p:cNvSpPr>
            <a:spLocks noGrp="1"/>
          </p:cNvSpPr>
          <p:nvPr>
            <p:ph idx="11"/>
          </p:nvPr>
        </p:nvSpPr>
        <p:spPr>
          <a:xfrm>
            <a:off x="3458895" y="2005097"/>
            <a:ext cx="2526158"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451420" y="2005097"/>
            <a:ext cx="2526158"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443945" y="2005097"/>
            <a:ext cx="2526158"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0492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1743968"/>
            <a:ext cx="252615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dirty="0"/>
              <a:t>Click to edit Master title style</a:t>
            </a:r>
          </a:p>
        </p:txBody>
      </p:sp>
      <p:sp>
        <p:nvSpPr>
          <p:cNvPr id="23" name="Content Placeholder 2"/>
          <p:cNvSpPr>
            <a:spLocks noGrp="1"/>
          </p:cNvSpPr>
          <p:nvPr>
            <p:ph idx="11"/>
          </p:nvPr>
        </p:nvSpPr>
        <p:spPr>
          <a:xfrm>
            <a:off x="3458895" y="1743968"/>
            <a:ext cx="2526158"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451420" y="1743968"/>
            <a:ext cx="2526158"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443945" y="1743968"/>
            <a:ext cx="2526158"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136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30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eature Layout 1">
    <p:spTree>
      <p:nvGrpSpPr>
        <p:cNvPr id="1" name=""/>
        <p:cNvGrpSpPr/>
        <p:nvPr/>
      </p:nvGrpSpPr>
      <p:grpSpPr>
        <a:xfrm>
          <a:off x="0" y="0"/>
          <a:ext cx="0" cy="0"/>
          <a:chOff x="0" y="0"/>
          <a:chExt cx="0" cy="0"/>
        </a:xfrm>
      </p:grpSpPr>
      <p:sp>
        <p:nvSpPr>
          <p:cNvPr id="19" name="Content Placeholder 2"/>
          <p:cNvSpPr>
            <a:spLocks noGrp="1"/>
          </p:cNvSpPr>
          <p:nvPr>
            <p:ph idx="1"/>
          </p:nvPr>
        </p:nvSpPr>
        <p:spPr>
          <a:xfrm>
            <a:off x="5246187" y="2005097"/>
            <a:ext cx="6723922" cy="4392562"/>
          </a:xfrm>
        </p:spPr>
        <p:txBody>
          <a:bodyPr/>
          <a:lstStyle>
            <a:lvl1pPr>
              <a:defRPr>
                <a:latin typeface="+mn-lt"/>
              </a:defRPr>
            </a:lvl1pPr>
            <a:lvl2pPr>
              <a:defRPr>
                <a:solidFill>
                  <a:schemeClr val="tx1"/>
                </a:solidFill>
                <a:latin typeface="+mn-lt"/>
              </a:defRPr>
            </a:lvl2pPr>
            <a:lvl3pPr>
              <a:defRPr sz="1632">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21"/>
          <p:cNvSpPr>
            <a:spLocks noGrp="1"/>
          </p:cNvSpPr>
          <p:nvPr>
            <p:ph type="title"/>
          </p:nvPr>
        </p:nvSpPr>
        <p:spPr>
          <a:xfrm>
            <a:off x="5246188" y="419672"/>
            <a:ext cx="6716684" cy="858788"/>
          </a:xfrm>
        </p:spPr>
        <p:txBody>
          <a:bodyPr/>
          <a:lstStyle/>
          <a:p>
            <a:r>
              <a:rPr lang="en-US"/>
              <a:t>Click to edit Master title style</a:t>
            </a:r>
          </a:p>
        </p:txBody>
      </p:sp>
      <p:sp>
        <p:nvSpPr>
          <p:cNvPr id="22" name="Text Placeholder 2"/>
          <p:cNvSpPr>
            <a:spLocks noGrp="1"/>
          </p:cNvSpPr>
          <p:nvPr>
            <p:ph type="body" idx="10" hasCustomPrompt="1"/>
          </p:nvPr>
        </p:nvSpPr>
        <p:spPr>
          <a:xfrm>
            <a:off x="5246187" y="1296319"/>
            <a:ext cx="6723923"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3" hasCustomPrompt="1"/>
          </p:nvPr>
        </p:nvSpPr>
        <p:spPr bwMode="gray">
          <a:xfrm>
            <a:off x="1" y="0"/>
            <a:ext cx="4863175" cy="6994525"/>
          </a:xfrm>
          <a:custGeom>
            <a:avLst/>
            <a:gdLst>
              <a:gd name="connsiteX0" fmla="*/ 0 w 4767575"/>
              <a:gd name="connsiteY0" fmla="*/ 0 h 6858000"/>
              <a:gd name="connsiteX1" fmla="*/ 4767575 w 4767575"/>
              <a:gd name="connsiteY1" fmla="*/ 0 h 6858000"/>
              <a:gd name="connsiteX2" fmla="*/ 4651359 w 4767575"/>
              <a:gd name="connsiteY2" fmla="*/ 226908 h 6858000"/>
              <a:gd name="connsiteX3" fmla="*/ 3923030 w 4767575"/>
              <a:gd name="connsiteY3" fmla="*/ 3429000 h 6858000"/>
              <a:gd name="connsiteX4" fmla="*/ 4651359 w 4767575"/>
              <a:gd name="connsiteY4" fmla="*/ 6631092 h 6858000"/>
              <a:gd name="connsiteX5" fmla="*/ 4767575 w 4767575"/>
              <a:gd name="connsiteY5" fmla="*/ 6858000 h 6858000"/>
              <a:gd name="connsiteX6" fmla="*/ 0 w 47675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575" h="6858000">
                <a:moveTo>
                  <a:pt x="0" y="0"/>
                </a:moveTo>
                <a:lnTo>
                  <a:pt x="4767575" y="0"/>
                </a:lnTo>
                <a:lnTo>
                  <a:pt x="4651359" y="226908"/>
                </a:lnTo>
                <a:cubicBezTo>
                  <a:pt x="4184601" y="1195589"/>
                  <a:pt x="3923030" y="2281748"/>
                  <a:pt x="3923030" y="3429000"/>
                </a:cubicBezTo>
                <a:cubicBezTo>
                  <a:pt x="3923030" y="4576252"/>
                  <a:pt x="4184601" y="5662411"/>
                  <a:pt x="4651359" y="6631092"/>
                </a:cubicBezTo>
                <a:lnTo>
                  <a:pt x="4767575" y="6858000"/>
                </a:lnTo>
                <a:lnTo>
                  <a:pt x="0" y="6858000"/>
                </a:lnTo>
                <a:close/>
              </a:path>
            </a:pathLst>
          </a:custGeom>
          <a:solidFill>
            <a:schemeClr val="bg2"/>
          </a:solidFill>
        </p:spPr>
        <p:txBody>
          <a:bodyPr wrap="square" anchor="ctr">
            <a:noAutofit/>
          </a:bodyPr>
          <a:lstStyle>
            <a:lvl1pPr marL="0" indent="0" algn="ctr">
              <a:buNone/>
              <a:defRPr/>
            </a:lvl1pPr>
          </a:lstStyle>
          <a:p>
            <a:r>
              <a:rPr lang="en-US" dirty="0"/>
              <a:t>Drag picture to </a:t>
            </a:r>
            <a:br>
              <a:rPr lang="en-US" dirty="0"/>
            </a:br>
            <a:r>
              <a:rPr lang="en-US" dirty="0"/>
              <a:t>placeholder </a:t>
            </a:r>
            <a:br>
              <a:rPr lang="en-US" dirty="0"/>
            </a:br>
            <a:r>
              <a:rPr lang="en-US" dirty="0"/>
              <a:t>or click icon to add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618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eature Layout 2">
    <p:spTree>
      <p:nvGrpSpPr>
        <p:cNvPr id="1" name=""/>
        <p:cNvGrpSpPr/>
        <p:nvPr/>
      </p:nvGrpSpPr>
      <p:grpSpPr>
        <a:xfrm>
          <a:off x="0" y="0"/>
          <a:ext cx="0" cy="0"/>
          <a:chOff x="0" y="0"/>
          <a:chExt cx="0" cy="0"/>
        </a:xfrm>
      </p:grpSpPr>
      <p:sp>
        <p:nvSpPr>
          <p:cNvPr id="9" name="Content Placeholder 2"/>
          <p:cNvSpPr>
            <a:spLocks noGrp="1"/>
          </p:cNvSpPr>
          <p:nvPr>
            <p:ph idx="1"/>
          </p:nvPr>
        </p:nvSpPr>
        <p:spPr>
          <a:xfrm>
            <a:off x="466368" y="2005097"/>
            <a:ext cx="5907326" cy="4392562"/>
          </a:xfrm>
        </p:spPr>
        <p:txBody>
          <a:bodyPr/>
          <a:lstStyle>
            <a:lvl2pPr>
              <a:defRPr>
                <a:solidFill>
                  <a:schemeClr val="tx1"/>
                </a:solidFill>
              </a:defRPr>
            </a:lvl2pPr>
            <a:lvl3pPr>
              <a:defRPr sz="1632">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21"/>
          <p:cNvSpPr>
            <a:spLocks noGrp="1"/>
          </p:cNvSpPr>
          <p:nvPr>
            <p:ph type="title"/>
          </p:nvPr>
        </p:nvSpPr>
        <p:spPr>
          <a:xfrm>
            <a:off x="466369" y="419672"/>
            <a:ext cx="5907325" cy="858788"/>
          </a:xfrm>
        </p:spPr>
        <p:txBody>
          <a:bodyPr/>
          <a:lstStyle/>
          <a:p>
            <a:r>
              <a:rPr lang="en-US"/>
              <a:t>Click to edit Master title style</a:t>
            </a:r>
          </a:p>
        </p:txBody>
      </p:sp>
      <p:sp>
        <p:nvSpPr>
          <p:cNvPr id="13" name="Text Placeholder 2"/>
          <p:cNvSpPr>
            <a:spLocks noGrp="1"/>
          </p:cNvSpPr>
          <p:nvPr>
            <p:ph type="body" idx="10" hasCustomPrompt="1"/>
          </p:nvPr>
        </p:nvSpPr>
        <p:spPr>
          <a:xfrm>
            <a:off x="466367" y="1296319"/>
            <a:ext cx="5907327" cy="254262"/>
          </a:xfrm>
        </p:spPr>
        <p:txBody>
          <a:bodyPr wrap="square">
            <a:spAutoFit/>
          </a:bodyPr>
          <a:lstStyle>
            <a:lvl1pPr marL="0" indent="0">
              <a:buNone/>
              <a:defRPr sz="1836"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15" name="Picture Placeholder 14"/>
          <p:cNvSpPr>
            <a:spLocks noGrp="1"/>
          </p:cNvSpPr>
          <p:nvPr>
            <p:ph type="pic" sz="quarter" idx="13" hasCustomPrompt="1"/>
          </p:nvPr>
        </p:nvSpPr>
        <p:spPr>
          <a:xfrm>
            <a:off x="6373693" y="1227928"/>
            <a:ext cx="6062782" cy="5766597"/>
          </a:xfrm>
          <a:custGeom>
            <a:avLst/>
            <a:gdLst>
              <a:gd name="connsiteX0" fmla="*/ 3627120 w 5943600"/>
              <a:gd name="connsiteY0" fmla="*/ 0 h 5654040"/>
              <a:gd name="connsiteX1" fmla="*/ 5934305 w 5943600"/>
              <a:gd name="connsiteY1" fmla="*/ 828258 h 5654040"/>
              <a:gd name="connsiteX2" fmla="*/ 5943600 w 5943600"/>
              <a:gd name="connsiteY2" fmla="*/ 836706 h 5654040"/>
              <a:gd name="connsiteX3" fmla="*/ 5943600 w 5943600"/>
              <a:gd name="connsiteY3" fmla="*/ 5654040 h 5654040"/>
              <a:gd name="connsiteX4" fmla="*/ 618825 w 5943600"/>
              <a:gd name="connsiteY4" fmla="*/ 5654040 h 5654040"/>
              <a:gd name="connsiteX5" fmla="*/ 437774 w 5943600"/>
              <a:gd name="connsiteY5" fmla="*/ 5356021 h 5654040"/>
              <a:gd name="connsiteX6" fmla="*/ 0 w 5943600"/>
              <a:gd name="connsiteY6" fmla="*/ 3627120 h 5654040"/>
              <a:gd name="connsiteX7" fmla="*/ 3627120 w 5943600"/>
              <a:gd name="connsiteY7" fmla="*/ 0 h 565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00" h="5654040">
                <a:moveTo>
                  <a:pt x="3627120" y="0"/>
                </a:moveTo>
                <a:cubicBezTo>
                  <a:pt x="4503521" y="0"/>
                  <a:pt x="5307325" y="310828"/>
                  <a:pt x="5934305" y="828258"/>
                </a:cubicBezTo>
                <a:lnTo>
                  <a:pt x="5943600" y="836706"/>
                </a:lnTo>
                <a:lnTo>
                  <a:pt x="5943600" y="5654040"/>
                </a:lnTo>
                <a:lnTo>
                  <a:pt x="618825" y="5654040"/>
                </a:lnTo>
                <a:lnTo>
                  <a:pt x="437774" y="5356021"/>
                </a:lnTo>
                <a:cubicBezTo>
                  <a:pt x="158586" y="4842083"/>
                  <a:pt x="0" y="4253121"/>
                  <a:pt x="0" y="3627120"/>
                </a:cubicBezTo>
                <a:cubicBezTo>
                  <a:pt x="0" y="1623917"/>
                  <a:pt x="1623917" y="0"/>
                  <a:pt x="3627120" y="0"/>
                </a:cubicBezTo>
                <a:close/>
              </a:path>
            </a:pathLst>
          </a:custGeom>
          <a:solidFill>
            <a:schemeClr val="bg2"/>
          </a:solidFill>
        </p:spPr>
        <p:txBody>
          <a:bodyPr wrap="square" anchor="ctr" anchorCtr="0">
            <a:noAutofit/>
          </a:bodyPr>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Tree>
    <p:extLst>
      <p:ext uri="{BB962C8B-B14F-4D97-AF65-F5344CB8AC3E}">
        <p14:creationId xmlns:p14="http://schemas.microsoft.com/office/powerpoint/2010/main" val="170282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Photo 1">
    <p:spTree>
      <p:nvGrpSpPr>
        <p:cNvPr id="1" name=""/>
        <p:cNvGrpSpPr/>
        <p:nvPr/>
      </p:nvGrpSpPr>
      <p:grpSpPr>
        <a:xfrm>
          <a:off x="0" y="0"/>
          <a:ext cx="0" cy="0"/>
          <a:chOff x="0" y="0"/>
          <a:chExt cx="0" cy="0"/>
        </a:xfrm>
      </p:grpSpPr>
      <p:sp>
        <p:nvSpPr>
          <p:cNvPr id="5" name="Freeform 4"/>
          <p:cNvSpPr/>
          <p:nvPr userDrawn="1"/>
        </p:nvSpPr>
        <p:spPr>
          <a:xfrm>
            <a:off x="0" y="1267482"/>
            <a:ext cx="6373693" cy="5727043"/>
          </a:xfrm>
          <a:custGeom>
            <a:avLst/>
            <a:gdLst>
              <a:gd name="connsiteX0" fmla="*/ 2601642 w 6248400"/>
              <a:gd name="connsiteY0" fmla="*/ 0 h 5615258"/>
              <a:gd name="connsiteX1" fmla="*/ 6248400 w 6248400"/>
              <a:gd name="connsiteY1" fmla="*/ 3646758 h 5615258"/>
              <a:gd name="connsiteX2" fmla="*/ 5808256 w 6248400"/>
              <a:gd name="connsiteY2" fmla="*/ 5385020 h 5615258"/>
              <a:gd name="connsiteX3" fmla="*/ 5668383 w 6248400"/>
              <a:gd name="connsiteY3" fmla="*/ 5615258 h 5615258"/>
              <a:gd name="connsiteX4" fmla="*/ 0 w 6248400"/>
              <a:gd name="connsiteY4" fmla="*/ 5615258 h 5615258"/>
              <a:gd name="connsiteX5" fmla="*/ 0 w 6248400"/>
              <a:gd name="connsiteY5" fmla="*/ 1093412 h 5615258"/>
              <a:gd name="connsiteX6" fmla="*/ 22995 w 6248400"/>
              <a:gd name="connsiteY6" fmla="*/ 1068111 h 5615258"/>
              <a:gd name="connsiteX7" fmla="*/ 2601642 w 6248400"/>
              <a:gd name="connsiteY7" fmla="*/ 0 h 56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400" h="5615258">
                <a:moveTo>
                  <a:pt x="2601642" y="0"/>
                </a:moveTo>
                <a:cubicBezTo>
                  <a:pt x="4615691" y="0"/>
                  <a:pt x="6248400" y="1632709"/>
                  <a:pt x="6248400" y="3646758"/>
                </a:cubicBezTo>
                <a:cubicBezTo>
                  <a:pt x="6248400" y="4276149"/>
                  <a:pt x="6088956" y="4868299"/>
                  <a:pt x="5808256" y="5385020"/>
                </a:cubicBezTo>
                <a:lnTo>
                  <a:pt x="5668383" y="5615258"/>
                </a:lnTo>
                <a:lnTo>
                  <a:pt x="0" y="5615258"/>
                </a:lnTo>
                <a:lnTo>
                  <a:pt x="0" y="1093412"/>
                </a:lnTo>
                <a:lnTo>
                  <a:pt x="22995" y="1068111"/>
                </a:lnTo>
                <a:cubicBezTo>
                  <a:pt x="682928" y="408178"/>
                  <a:pt x="1594618" y="0"/>
                  <a:pt x="26016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11" name="Picture Placeholder 10"/>
          <p:cNvSpPr>
            <a:spLocks noGrp="1"/>
          </p:cNvSpPr>
          <p:nvPr>
            <p:ph type="pic" sz="quarter" idx="12" hasCustomPrompt="1"/>
          </p:nvPr>
        </p:nvSpPr>
        <p:spPr>
          <a:xfrm>
            <a:off x="6373693" y="0"/>
            <a:ext cx="6062782" cy="6528223"/>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12" name="Title 21"/>
          <p:cNvSpPr>
            <a:spLocks noGrp="1"/>
          </p:cNvSpPr>
          <p:nvPr>
            <p:ph type="title" hasCustomPrompt="1"/>
          </p:nvPr>
        </p:nvSpPr>
        <p:spPr>
          <a:xfrm>
            <a:off x="649806" y="2554522"/>
            <a:ext cx="4663678" cy="3730413"/>
          </a:xfrm>
        </p:spPr>
        <p:txBody>
          <a:bodyPr wrap="square"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7" name="TextBox 6"/>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70000"/>
                  </a:prstClr>
                </a:solidFill>
              </a:rPr>
              <a:pPr algn="r" defTabSz="932597"/>
              <a:t>‹#›</a:t>
            </a:fld>
            <a:endParaRPr lang="en-US" sz="1020" dirty="0">
              <a:solidFill>
                <a:prstClr val="white">
                  <a:alpha val="70000"/>
                </a:prstClr>
              </a:solidFill>
            </a:endParaRPr>
          </a:p>
        </p:txBody>
      </p:sp>
      <p:sp>
        <p:nvSpPr>
          <p:cNvPr id="8" name="TextBox 7"/>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70000"/>
                  </a:prstClr>
                </a:solidFill>
                <a:ea typeface="Arial"/>
                <a:cs typeface="Arial"/>
              </a:rPr>
              <a:t>© 2016 Citrix | Confidential </a:t>
            </a:r>
          </a:p>
        </p:txBody>
      </p:sp>
    </p:spTree>
    <p:extLst>
      <p:ext uri="{BB962C8B-B14F-4D97-AF65-F5344CB8AC3E}">
        <p14:creationId xmlns:p14="http://schemas.microsoft.com/office/powerpoint/2010/main" val="404713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5" name="Freeform 14"/>
          <p:cNvSpPr/>
          <p:nvPr userDrawn="1"/>
        </p:nvSpPr>
        <p:spPr>
          <a:xfrm>
            <a:off x="2" y="625700"/>
            <a:ext cx="7292295" cy="6368825"/>
          </a:xfrm>
          <a:custGeom>
            <a:avLst/>
            <a:gdLst>
              <a:gd name="connsiteX0" fmla="*/ 0 w 7851286"/>
              <a:gd name="connsiteY0" fmla="*/ 0 h 6858000"/>
              <a:gd name="connsiteX1" fmla="*/ 1 w 7851286"/>
              <a:gd name="connsiteY1" fmla="*/ 0 h 6858000"/>
              <a:gd name="connsiteX2" fmla="*/ 7833487 w 7851286"/>
              <a:gd name="connsiteY2" fmla="*/ 6717930 h 6858000"/>
              <a:gd name="connsiteX3" fmla="*/ 7851286 w 7851286"/>
              <a:gd name="connsiteY3" fmla="*/ 6858000 h 6858000"/>
              <a:gd name="connsiteX4" fmla="*/ 0 w 7851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286" h="6858000">
                <a:moveTo>
                  <a:pt x="0" y="0"/>
                </a:moveTo>
                <a:lnTo>
                  <a:pt x="1" y="0"/>
                </a:lnTo>
                <a:cubicBezTo>
                  <a:pt x="3966426" y="0"/>
                  <a:pt x="7252255" y="2913977"/>
                  <a:pt x="7833487" y="6717930"/>
                </a:cubicBezTo>
                <a:lnTo>
                  <a:pt x="785128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13" name="TextBox 12"/>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70000"/>
                  </a:prstClr>
                </a:solidFill>
              </a:rPr>
              <a:pPr algn="r" defTabSz="932597"/>
              <a:t>‹#›</a:t>
            </a:fld>
            <a:endParaRPr lang="en-US" sz="1020" dirty="0">
              <a:solidFill>
                <a:prstClr val="white">
                  <a:alpha val="70000"/>
                </a:prstClr>
              </a:solidFill>
            </a:endParaRPr>
          </a:p>
        </p:txBody>
      </p:sp>
      <p:sp>
        <p:nvSpPr>
          <p:cNvPr id="14" name="TextBox 13"/>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70000"/>
                  </a:prstClr>
                </a:solidFill>
                <a:ea typeface="Arial"/>
                <a:cs typeface="Arial"/>
              </a:rPr>
              <a:t>© 2016 Citrix | Confidential </a:t>
            </a:r>
          </a:p>
        </p:txBody>
      </p:sp>
      <p:sp>
        <p:nvSpPr>
          <p:cNvPr id="11" name="Picture Placeholder 10"/>
          <p:cNvSpPr>
            <a:spLocks noGrp="1"/>
          </p:cNvSpPr>
          <p:nvPr>
            <p:ph type="pic" sz="quarter" idx="12" hasCustomPrompt="1"/>
          </p:nvPr>
        </p:nvSpPr>
        <p:spPr>
          <a:xfrm>
            <a:off x="6373693" y="0"/>
            <a:ext cx="6062782" cy="6528223"/>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7" name="Title 21"/>
          <p:cNvSpPr>
            <a:spLocks noGrp="1"/>
          </p:cNvSpPr>
          <p:nvPr>
            <p:ph type="title" hasCustomPrompt="1"/>
          </p:nvPr>
        </p:nvSpPr>
        <p:spPr>
          <a:xfrm>
            <a:off x="649806" y="2500459"/>
            <a:ext cx="4197310" cy="3825025"/>
          </a:xfrm>
        </p:spPr>
        <p:txBody>
          <a:bodyPr wrap="square" anchor="ctr">
            <a:normAutofit/>
          </a:bodyPr>
          <a:lstStyle>
            <a:lvl1pPr>
              <a:defRPr>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9984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3">
    <p:spTree>
      <p:nvGrpSpPr>
        <p:cNvPr id="1" name=""/>
        <p:cNvGrpSpPr/>
        <p:nvPr/>
      </p:nvGrpSpPr>
      <p:grpSpPr>
        <a:xfrm>
          <a:off x="0" y="0"/>
          <a:ext cx="0" cy="0"/>
          <a:chOff x="0" y="0"/>
          <a:chExt cx="0" cy="0"/>
        </a:xfrm>
      </p:grpSpPr>
      <p:sp>
        <p:nvSpPr>
          <p:cNvPr id="10" name="Title 21"/>
          <p:cNvSpPr>
            <a:spLocks noGrp="1"/>
          </p:cNvSpPr>
          <p:nvPr>
            <p:ph type="title" hasCustomPrompt="1"/>
          </p:nvPr>
        </p:nvSpPr>
        <p:spPr>
          <a:xfrm>
            <a:off x="649806" y="1165754"/>
            <a:ext cx="4663678" cy="4663017"/>
          </a:xfrm>
        </p:spPr>
        <p:txBody>
          <a:bodyPr wrap="square" anchor="ctr">
            <a:normAutofit/>
          </a:bodyPr>
          <a:lstStyle>
            <a:lvl1pPr>
              <a:defRPr>
                <a:solidFill>
                  <a:schemeClr val="accent1"/>
                </a:solidFill>
              </a:defRPr>
            </a:lvl1pPr>
          </a:lstStyle>
          <a:p>
            <a:r>
              <a:rPr lang="en-US" dirty="0"/>
              <a:t>Click to edit </a:t>
            </a:r>
            <a:br>
              <a:rPr lang="en-US" dirty="0"/>
            </a:br>
            <a:r>
              <a:rPr lang="en-US" dirty="0"/>
              <a:t>Master title style</a:t>
            </a:r>
          </a:p>
        </p:txBody>
      </p:sp>
      <p:sp>
        <p:nvSpPr>
          <p:cNvPr id="11" name="Picture Placeholder 10"/>
          <p:cNvSpPr>
            <a:spLocks noGrp="1"/>
          </p:cNvSpPr>
          <p:nvPr>
            <p:ph type="pic" sz="quarter" idx="12" hasCustomPrompt="1"/>
          </p:nvPr>
        </p:nvSpPr>
        <p:spPr>
          <a:xfrm>
            <a:off x="6373693" y="0"/>
            <a:ext cx="6062782" cy="6528223"/>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199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Freeform 3"/>
          <p:cNvSpPr/>
          <p:nvPr userDrawn="1"/>
        </p:nvSpPr>
        <p:spPr>
          <a:xfrm>
            <a:off x="1347285" y="0"/>
            <a:ext cx="9741905" cy="6994525"/>
          </a:xfrm>
          <a:custGeom>
            <a:avLst/>
            <a:gdLst>
              <a:gd name="connsiteX0" fmla="*/ 1453610 w 9550400"/>
              <a:gd name="connsiteY0" fmla="*/ 0 h 6858000"/>
              <a:gd name="connsiteX1" fmla="*/ 8096791 w 9550400"/>
              <a:gd name="connsiteY1" fmla="*/ 0 h 6858000"/>
              <a:gd name="connsiteX2" fmla="*/ 8151776 w 9550400"/>
              <a:gd name="connsiteY2" fmla="*/ 52424 h 6858000"/>
              <a:gd name="connsiteX3" fmla="*/ 9550400 w 9550400"/>
              <a:gd name="connsiteY3" fmla="*/ 3429000 h 6858000"/>
              <a:gd name="connsiteX4" fmla="*/ 8151776 w 9550400"/>
              <a:gd name="connsiteY4" fmla="*/ 6805576 h 6858000"/>
              <a:gd name="connsiteX5" fmla="*/ 8096791 w 9550400"/>
              <a:gd name="connsiteY5" fmla="*/ 6858000 h 6858000"/>
              <a:gd name="connsiteX6" fmla="*/ 1453610 w 9550400"/>
              <a:gd name="connsiteY6" fmla="*/ 6858000 h 6858000"/>
              <a:gd name="connsiteX7" fmla="*/ 1398624 w 9550400"/>
              <a:gd name="connsiteY7" fmla="*/ 6805576 h 6858000"/>
              <a:gd name="connsiteX8" fmla="*/ 0 w 9550400"/>
              <a:gd name="connsiteY8" fmla="*/ 3429000 h 6858000"/>
              <a:gd name="connsiteX9" fmla="*/ 1398624 w 9550400"/>
              <a:gd name="connsiteY9" fmla="*/ 52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0" h="6858000">
                <a:moveTo>
                  <a:pt x="1453610" y="0"/>
                </a:moveTo>
                <a:lnTo>
                  <a:pt x="8096791" y="0"/>
                </a:lnTo>
                <a:lnTo>
                  <a:pt x="8151776" y="52424"/>
                </a:lnTo>
                <a:cubicBezTo>
                  <a:pt x="9015917" y="916565"/>
                  <a:pt x="9550400" y="2110365"/>
                  <a:pt x="9550400" y="3429000"/>
                </a:cubicBezTo>
                <a:cubicBezTo>
                  <a:pt x="9550400" y="4747635"/>
                  <a:pt x="9015917" y="5941435"/>
                  <a:pt x="8151776" y="6805576"/>
                </a:cubicBezTo>
                <a:lnTo>
                  <a:pt x="8096791" y="6858000"/>
                </a:lnTo>
                <a:lnTo>
                  <a:pt x="1453610" y="6858000"/>
                </a:lnTo>
                <a:lnTo>
                  <a:pt x="1398624" y="6805576"/>
                </a:lnTo>
                <a:cubicBezTo>
                  <a:pt x="534483" y="5941435"/>
                  <a:pt x="0" y="4747635"/>
                  <a:pt x="0" y="3429000"/>
                </a:cubicBezTo>
                <a:cubicBezTo>
                  <a:pt x="0" y="2110365"/>
                  <a:pt x="534483" y="916565"/>
                  <a:pt x="1398624" y="5242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3" name="Text Placeholder 2"/>
          <p:cNvSpPr>
            <a:spLocks noGrp="1"/>
          </p:cNvSpPr>
          <p:nvPr>
            <p:ph type="body" sz="quarter" idx="10"/>
          </p:nvPr>
        </p:nvSpPr>
        <p:spPr>
          <a:xfrm>
            <a:off x="2115553" y="932604"/>
            <a:ext cx="8205371" cy="5129318"/>
          </a:xfrm>
        </p:spPr>
        <p:txBody>
          <a:bodyPr anchor="ctr">
            <a:normAutofit/>
          </a:bodyPr>
          <a:lstStyle>
            <a:lvl1pPr marL="0" indent="0" algn="ctr">
              <a:lnSpc>
                <a:spcPct val="100000"/>
              </a:lnSpc>
              <a:spcAft>
                <a:spcPts val="204"/>
              </a:spcAft>
              <a:buFont typeface="Tahoma" panose="020B0604030504040204" pitchFamily="34" charset="0"/>
              <a:buChar char="​"/>
              <a:defRPr sz="4896" b="1">
                <a:solidFill>
                  <a:schemeClr val="bg1"/>
                </a:solidFill>
                <a:latin typeface="+mj-lt"/>
              </a:defRPr>
            </a:lvl1pPr>
            <a:lvl2pPr marL="0" indent="0" algn="ctr">
              <a:lnSpc>
                <a:spcPct val="85000"/>
              </a:lnSpc>
              <a:spcBef>
                <a:spcPts val="204"/>
              </a:spcBef>
              <a:spcAft>
                <a:spcPts val="816"/>
              </a:spcAft>
              <a:buFont typeface="Tahoma" panose="020B0604030504040204" pitchFamily="34" charset="0"/>
              <a:buChar char="​"/>
              <a:defRPr sz="2448" b="0" spc="51" baseline="0">
                <a:solidFill>
                  <a:schemeClr val="tx1"/>
                </a:solidFill>
                <a:latin typeface="+mn-lt"/>
              </a:defRPr>
            </a:lvl2pPr>
            <a:lvl3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3pPr>
            <a:lvl4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4pPr>
            <a:lvl5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5pPr>
            <a:lvl6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6pPr>
            <a:lvl7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7pPr>
            <a:lvl8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8pPr>
            <a:lvl9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1264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1" name="Freeform 20"/>
          <p:cNvSpPr/>
          <p:nvPr userDrawn="1"/>
        </p:nvSpPr>
        <p:spPr>
          <a:xfrm>
            <a:off x="4926834" y="-13512"/>
            <a:ext cx="7509643" cy="7008531"/>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2" name="Title 1"/>
          <p:cNvSpPr>
            <a:spLocks noGrp="1"/>
          </p:cNvSpPr>
          <p:nvPr>
            <p:ph type="title" hasCustomPrompt="1"/>
          </p:nvPr>
        </p:nvSpPr>
        <p:spPr>
          <a:xfrm>
            <a:off x="6113041" y="1180327"/>
            <a:ext cx="5513827" cy="3542318"/>
          </a:xfrm>
        </p:spPr>
        <p:txBody>
          <a:bodyPr anchor="ctr">
            <a:normAutofit/>
          </a:bodyPr>
          <a:lstStyle>
            <a:lvl1pPr marL="0" indent="0">
              <a:lnSpc>
                <a:spcPct val="85000"/>
              </a:lnSpc>
              <a:defRPr sz="4896" b="1" spc="-31" baseline="0">
                <a:solidFill>
                  <a:schemeClr val="bg1"/>
                </a:solidFill>
                <a:latin typeface="+mj-lt"/>
              </a:defRPr>
            </a:lvl1p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113042" y="4882012"/>
            <a:ext cx="5513826" cy="339016"/>
          </a:xfrm>
        </p:spPr>
        <p:txBody>
          <a:bodyPr>
            <a:noAutofit/>
          </a:bodyPr>
          <a:lstStyle>
            <a:lvl1pPr marL="0" indent="0">
              <a:buNone/>
              <a:defRPr sz="2448"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23" name="Picture Placeholder 22"/>
          <p:cNvSpPr>
            <a:spLocks noGrp="1"/>
          </p:cNvSpPr>
          <p:nvPr>
            <p:ph type="pic" sz="quarter" idx="13" hasCustomPrompt="1"/>
          </p:nvPr>
        </p:nvSpPr>
        <p:spPr>
          <a:xfrm>
            <a:off x="937436" y="1180327"/>
            <a:ext cx="4594047" cy="4593395"/>
          </a:xfrm>
          <a:prstGeom prst="ellipse">
            <a:avLst/>
          </a:prstGeom>
          <a:solidFill>
            <a:schemeClr val="bg2"/>
          </a:solidFill>
        </p:spPr>
        <p:txBody>
          <a:bodyPr anchor="ctr" anchorCtr="0"/>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a:lvl1pPr>
          </a:lstStyle>
          <a:p>
            <a:r>
              <a:rPr lang="en-US" dirty="0"/>
              <a:t>Drag picture to placeholder or </a:t>
            </a:r>
            <a:br>
              <a:rPr lang="en-US" dirty="0"/>
            </a:br>
            <a:r>
              <a:rPr lang="en-US" dirty="0"/>
              <a:t>click icon to add</a:t>
            </a:r>
          </a:p>
          <a:p>
            <a:endParaRPr lang="en-US" dirty="0"/>
          </a:p>
          <a:p>
            <a:endParaRPr lang="en-US" dirty="0"/>
          </a:p>
          <a:p>
            <a:endParaRPr lang="en-US" dirty="0"/>
          </a:p>
        </p:txBody>
      </p:sp>
      <p:pic>
        <p:nvPicPr>
          <p:cNvPr id="24" name="Picture 23"/>
          <p:cNvPicPr>
            <a:picLocks noChangeAspect="1"/>
          </p:cNvPicPr>
          <p:nvPr userDrawn="1"/>
        </p:nvPicPr>
        <p:blipFill rotWithShape="1">
          <a:blip r:embed="rId2">
            <a:extLst>
              <a:ext uri="{28A0092B-C50C-407E-A947-70E740481C1C}">
                <a14:useLocalDpi xmlns:a14="http://schemas.microsoft.com/office/drawing/2010/main"/>
              </a:ext>
            </a:extLst>
          </a:blip>
          <a:srcRect l="-1" r="5168"/>
          <a:stretch/>
        </p:blipFill>
        <p:spPr>
          <a:xfrm>
            <a:off x="11502112" y="6633741"/>
            <a:ext cx="637359" cy="253344"/>
          </a:xfrm>
          <a:prstGeom prst="rect">
            <a:avLst/>
          </a:prstGeom>
        </p:spPr>
      </p:pic>
    </p:spTree>
    <p:extLst>
      <p:ext uri="{BB962C8B-B14F-4D97-AF65-F5344CB8AC3E}">
        <p14:creationId xmlns:p14="http://schemas.microsoft.com/office/powerpoint/2010/main" val="250579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ase Study Text Right">
    <p:spTree>
      <p:nvGrpSpPr>
        <p:cNvPr id="1" name=""/>
        <p:cNvGrpSpPr/>
        <p:nvPr/>
      </p:nvGrpSpPr>
      <p:grpSpPr>
        <a:xfrm>
          <a:off x="0" y="0"/>
          <a:ext cx="0" cy="0"/>
          <a:chOff x="0" y="0"/>
          <a:chExt cx="0" cy="0"/>
        </a:xfrm>
      </p:grpSpPr>
      <p:sp>
        <p:nvSpPr>
          <p:cNvPr id="7" name="TextBox 6"/>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46000"/>
                  </a:prstClr>
                </a:solidFill>
              </a:rPr>
              <a:pPr algn="r" defTabSz="932597"/>
              <a:t>‹#›</a:t>
            </a:fld>
            <a:endParaRPr lang="en-US" sz="1020" dirty="0">
              <a:solidFill>
                <a:prstClr val="white">
                  <a:alpha val="46000"/>
                </a:prstClr>
              </a:solidFill>
            </a:endParaRPr>
          </a:p>
        </p:txBody>
      </p:sp>
      <p:sp>
        <p:nvSpPr>
          <p:cNvPr id="8" name="TextBox 7"/>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46000"/>
                  </a:prstClr>
                </a:solidFill>
                <a:ea typeface="Arial"/>
                <a:cs typeface="Arial"/>
              </a:rPr>
              <a:t>© 2016 Citrix | Confidential </a:t>
            </a:r>
          </a:p>
        </p:txBody>
      </p:sp>
      <p:sp>
        <p:nvSpPr>
          <p:cNvPr id="9" name="Content Placeholder 2"/>
          <p:cNvSpPr>
            <a:spLocks noGrp="1"/>
          </p:cNvSpPr>
          <p:nvPr>
            <p:ph idx="1"/>
          </p:nvPr>
        </p:nvSpPr>
        <p:spPr>
          <a:xfrm>
            <a:off x="6995517" y="1743968"/>
            <a:ext cx="4971481" cy="4635039"/>
          </a:xfrm>
        </p:spPr>
        <p:txBody>
          <a:bodyPr/>
          <a:lstStyle>
            <a:lvl2pPr>
              <a:defRPr>
                <a:solidFill>
                  <a:schemeClr val="tx1"/>
                </a:solidFill>
              </a:defRPr>
            </a:lvl2pPr>
            <a:lvl3pPr>
              <a:defRPr sz="1632">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21"/>
          <p:cNvSpPr>
            <a:spLocks noGrp="1"/>
          </p:cNvSpPr>
          <p:nvPr>
            <p:ph type="title"/>
          </p:nvPr>
        </p:nvSpPr>
        <p:spPr>
          <a:xfrm>
            <a:off x="466368" y="419672"/>
            <a:ext cx="11500630" cy="858788"/>
          </a:xfrm>
        </p:spPr>
        <p:txBody>
          <a:bodyPr/>
          <a:lstStyle/>
          <a:p>
            <a:r>
              <a:rPr lang="en-US"/>
              <a:t>Click to edit Master title style</a:t>
            </a:r>
          </a:p>
        </p:txBody>
      </p:sp>
      <p:sp>
        <p:nvSpPr>
          <p:cNvPr id="12" name="Picture Placeholder 11"/>
          <p:cNvSpPr>
            <a:spLocks noGrp="1"/>
          </p:cNvSpPr>
          <p:nvPr>
            <p:ph type="pic" sz="quarter" idx="10" hasCustomPrompt="1"/>
          </p:nvPr>
        </p:nvSpPr>
        <p:spPr>
          <a:xfrm>
            <a:off x="0" y="1852254"/>
            <a:ext cx="5143001" cy="5142271"/>
          </a:xfrm>
          <a:custGeom>
            <a:avLst/>
            <a:gdLst>
              <a:gd name="connsiteX0" fmla="*/ 0 w 5041900"/>
              <a:gd name="connsiteY0" fmla="*/ 0 h 5041900"/>
              <a:gd name="connsiteX1" fmla="*/ 5041900 w 5041900"/>
              <a:gd name="connsiteY1" fmla="*/ 5041900 h 5041900"/>
              <a:gd name="connsiteX2" fmla="*/ 0 w 5041900"/>
              <a:gd name="connsiteY2" fmla="*/ 5041900 h 5041900"/>
              <a:gd name="connsiteX3" fmla="*/ 0 w 5041900"/>
              <a:gd name="connsiteY3" fmla="*/ 0 h 5041900"/>
            </a:gdLst>
            <a:ahLst/>
            <a:cxnLst>
              <a:cxn ang="0">
                <a:pos x="connsiteX0" y="connsiteY0"/>
              </a:cxn>
              <a:cxn ang="0">
                <a:pos x="connsiteX1" y="connsiteY1"/>
              </a:cxn>
              <a:cxn ang="0">
                <a:pos x="connsiteX2" y="connsiteY2"/>
              </a:cxn>
              <a:cxn ang="0">
                <a:pos x="connsiteX3" y="connsiteY3"/>
              </a:cxn>
            </a:cxnLst>
            <a:rect l="l" t="t" r="r" b="b"/>
            <a:pathLst>
              <a:path w="5041900" h="5041900">
                <a:moveTo>
                  <a:pt x="0" y="0"/>
                </a:moveTo>
                <a:cubicBezTo>
                  <a:pt x="2784564" y="0"/>
                  <a:pt x="5041900" y="2257337"/>
                  <a:pt x="5041900" y="5041900"/>
                </a:cubicBezTo>
                <a:lnTo>
                  <a:pt x="0" y="5041900"/>
                </a:lnTo>
                <a:lnTo>
                  <a:pt x="0" y="0"/>
                </a:lnTo>
                <a:close/>
              </a:path>
            </a:pathLst>
          </a:custGeom>
          <a:solidFill>
            <a:schemeClr val="bg2"/>
          </a:solidFill>
        </p:spPr>
        <p:txBody>
          <a:bodyPr wrap="square" anchor="ctr" anchorCtr="0">
            <a:noAutofit/>
          </a:bodyPr>
          <a:lstStyle>
            <a:lvl1pPr marL="0" indent="0" algn="ctr">
              <a:buNone/>
              <a:defRPr/>
            </a:lvl1pPr>
          </a:lstStyle>
          <a:p>
            <a:r>
              <a:rPr lang="en-US" dirty="0"/>
              <a:t>Drag picture to placeholder or </a:t>
            </a:r>
            <a:br>
              <a:rPr lang="en-US" dirty="0"/>
            </a:br>
            <a:r>
              <a:rPr lang="en-US" dirty="0"/>
              <a:t>click icon to add</a:t>
            </a:r>
          </a:p>
        </p:txBody>
      </p:sp>
      <p:sp>
        <p:nvSpPr>
          <p:cNvPr id="11" name="Picture Placeholder 10"/>
          <p:cNvSpPr>
            <a:spLocks noGrp="1"/>
          </p:cNvSpPr>
          <p:nvPr>
            <p:ph type="pic" sz="quarter" idx="11" hasCustomPrompt="1"/>
          </p:nvPr>
        </p:nvSpPr>
        <p:spPr>
          <a:xfrm>
            <a:off x="4154869" y="1936947"/>
            <a:ext cx="2346413" cy="2346081"/>
          </a:xfrm>
          <a:prstGeom prst="ellipse">
            <a:avLst/>
          </a:prstGeom>
          <a:solidFill>
            <a:schemeClr val="bg1"/>
          </a:solidFill>
          <a:effectLst>
            <a:outerShdw blurRad="203200" dist="50800" dir="5400000" algn="ctr" rotWithShape="0">
              <a:srgbClr val="000000">
                <a:alpha val="15000"/>
              </a:srgbClr>
            </a:outerShdw>
          </a:effectLst>
        </p:spPr>
        <p:txBody>
          <a:bodyPr anchor="ctr" anchorCtr="0"/>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sz="1836"/>
            </a:lvl1pPr>
          </a:lstStyle>
          <a:p>
            <a:r>
              <a:rPr lang="en-US" dirty="0"/>
              <a:t>Drag logo to placeholder or </a:t>
            </a:r>
            <a:br>
              <a:rPr lang="en-US" dirty="0"/>
            </a:br>
            <a:r>
              <a:rPr lang="en-US" dirty="0"/>
              <a:t>click icon to add</a:t>
            </a:r>
          </a:p>
        </p:txBody>
      </p:sp>
    </p:spTree>
    <p:extLst>
      <p:ext uri="{BB962C8B-B14F-4D97-AF65-F5344CB8AC3E}">
        <p14:creationId xmlns:p14="http://schemas.microsoft.com/office/powerpoint/2010/main" val="9842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ase Study Text Left">
    <p:spTree>
      <p:nvGrpSpPr>
        <p:cNvPr id="1" name=""/>
        <p:cNvGrpSpPr/>
        <p:nvPr/>
      </p:nvGrpSpPr>
      <p:grpSpPr>
        <a:xfrm>
          <a:off x="0" y="0"/>
          <a:ext cx="0" cy="0"/>
          <a:chOff x="0" y="0"/>
          <a:chExt cx="0" cy="0"/>
        </a:xfrm>
      </p:grpSpPr>
      <p:sp>
        <p:nvSpPr>
          <p:cNvPr id="7" name="TextBox 6"/>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46000"/>
                  </a:prstClr>
                </a:solidFill>
              </a:rPr>
              <a:pPr algn="r" defTabSz="932597"/>
              <a:t>‹#›</a:t>
            </a:fld>
            <a:endParaRPr lang="en-US" sz="1020" dirty="0">
              <a:solidFill>
                <a:prstClr val="white">
                  <a:alpha val="46000"/>
                </a:prstClr>
              </a:solidFill>
            </a:endParaRPr>
          </a:p>
        </p:txBody>
      </p:sp>
      <p:sp>
        <p:nvSpPr>
          <p:cNvPr id="8" name="TextBox 7"/>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46000"/>
                  </a:prstClr>
                </a:solidFill>
                <a:ea typeface="Arial"/>
                <a:cs typeface="Arial"/>
              </a:rPr>
              <a:t>© 2016 Citrix | Confidential </a:t>
            </a:r>
          </a:p>
        </p:txBody>
      </p:sp>
      <p:sp>
        <p:nvSpPr>
          <p:cNvPr id="9" name="Content Placeholder 2"/>
          <p:cNvSpPr>
            <a:spLocks noGrp="1"/>
          </p:cNvSpPr>
          <p:nvPr>
            <p:ph idx="1"/>
          </p:nvPr>
        </p:nvSpPr>
        <p:spPr>
          <a:xfrm>
            <a:off x="466368" y="1743968"/>
            <a:ext cx="4971481" cy="4644365"/>
          </a:xfrm>
        </p:spPr>
        <p:txBody>
          <a:bodyPr/>
          <a:lstStyle>
            <a:lvl2pPr>
              <a:defRPr>
                <a:solidFill>
                  <a:schemeClr val="tx1"/>
                </a:solidFill>
              </a:defRPr>
            </a:lvl2pPr>
            <a:lvl3pPr>
              <a:defRPr sz="1632">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21"/>
          <p:cNvSpPr>
            <a:spLocks noGrp="1"/>
          </p:cNvSpPr>
          <p:nvPr>
            <p:ph type="title"/>
          </p:nvPr>
        </p:nvSpPr>
        <p:spPr>
          <a:xfrm>
            <a:off x="466368" y="419672"/>
            <a:ext cx="11500630" cy="858788"/>
          </a:xfrm>
        </p:spPr>
        <p:txBody>
          <a:bodyPr/>
          <a:lstStyle/>
          <a:p>
            <a:r>
              <a:rPr lang="en-US"/>
              <a:t>Click to edit Master title style</a:t>
            </a:r>
          </a:p>
        </p:txBody>
      </p:sp>
      <p:sp>
        <p:nvSpPr>
          <p:cNvPr id="11" name="Picture Placeholder 10"/>
          <p:cNvSpPr>
            <a:spLocks noGrp="1"/>
          </p:cNvSpPr>
          <p:nvPr>
            <p:ph type="pic" sz="quarter" idx="11" hasCustomPrompt="1"/>
          </p:nvPr>
        </p:nvSpPr>
        <p:spPr>
          <a:xfrm>
            <a:off x="5868500" y="1936947"/>
            <a:ext cx="2346413" cy="2346081"/>
          </a:xfrm>
          <a:prstGeom prst="ellipse">
            <a:avLst/>
          </a:prstGeom>
          <a:solidFill>
            <a:schemeClr val="bg1"/>
          </a:solidFill>
          <a:effectLst>
            <a:outerShdw blurRad="203200" dist="50800" dir="5400000" algn="ctr" rotWithShape="0">
              <a:srgbClr val="000000">
                <a:alpha val="15000"/>
              </a:srgbClr>
            </a:outerShdw>
          </a:effectLst>
        </p:spPr>
        <p:txBody>
          <a:bodyPr anchor="ctr" anchorCtr="0"/>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sz="1836"/>
            </a:lvl1pPr>
          </a:lstStyle>
          <a:p>
            <a:r>
              <a:rPr lang="en-US" dirty="0"/>
              <a:t>Drag logo to placeholder or </a:t>
            </a:r>
            <a:br>
              <a:rPr lang="en-US" dirty="0"/>
            </a:br>
            <a:r>
              <a:rPr lang="en-US" dirty="0"/>
              <a:t>click icon to add</a:t>
            </a:r>
          </a:p>
        </p:txBody>
      </p:sp>
      <p:sp>
        <p:nvSpPr>
          <p:cNvPr id="13" name="Picture Placeholder 12"/>
          <p:cNvSpPr>
            <a:spLocks noGrp="1"/>
          </p:cNvSpPr>
          <p:nvPr>
            <p:ph type="pic" sz="quarter" idx="12"/>
          </p:nvPr>
        </p:nvSpPr>
        <p:spPr>
          <a:xfrm>
            <a:off x="7280520" y="1839301"/>
            <a:ext cx="5155955" cy="5155224"/>
          </a:xfrm>
          <a:custGeom>
            <a:avLst/>
            <a:gdLst>
              <a:gd name="connsiteX0" fmla="*/ 5054600 w 5054600"/>
              <a:gd name="connsiteY0" fmla="*/ 0 h 5054600"/>
              <a:gd name="connsiteX1" fmla="*/ 5054600 w 5054600"/>
              <a:gd name="connsiteY1" fmla="*/ 5054600 h 5054600"/>
              <a:gd name="connsiteX2" fmla="*/ 0 w 5054600"/>
              <a:gd name="connsiteY2" fmla="*/ 5054600 h 5054600"/>
              <a:gd name="connsiteX3" fmla="*/ 5054600 w 5054600"/>
              <a:gd name="connsiteY3" fmla="*/ 0 h 5054600"/>
            </a:gdLst>
            <a:ahLst/>
            <a:cxnLst>
              <a:cxn ang="0">
                <a:pos x="connsiteX0" y="connsiteY0"/>
              </a:cxn>
              <a:cxn ang="0">
                <a:pos x="connsiteX1" y="connsiteY1"/>
              </a:cxn>
              <a:cxn ang="0">
                <a:pos x="connsiteX2" y="connsiteY2"/>
              </a:cxn>
              <a:cxn ang="0">
                <a:pos x="connsiteX3" y="connsiteY3"/>
              </a:cxn>
            </a:cxnLst>
            <a:rect l="l" t="t" r="r" b="b"/>
            <a:pathLst>
              <a:path w="5054600" h="5054600">
                <a:moveTo>
                  <a:pt x="5054600" y="0"/>
                </a:moveTo>
                <a:lnTo>
                  <a:pt x="5054600" y="5054600"/>
                </a:lnTo>
                <a:lnTo>
                  <a:pt x="0" y="5054600"/>
                </a:lnTo>
                <a:cubicBezTo>
                  <a:pt x="0" y="2263022"/>
                  <a:pt x="2263022" y="0"/>
                  <a:pt x="5054600" y="0"/>
                </a:cubicBezTo>
                <a:close/>
              </a:path>
            </a:pathLst>
          </a:custGeom>
          <a:solidFill>
            <a:schemeClr val="bg2"/>
          </a:solidFill>
        </p:spPr>
        <p:txBody>
          <a:bodyPr wrap="square" anchor="ctr" anchorCtr="0">
            <a:noAutofit/>
          </a:bodyPr>
          <a:lstStyle>
            <a:lvl1pPr marL="0" indent="0" algn="ctr">
              <a:buNone/>
              <a:defRPr/>
            </a:lvl1pPr>
          </a:lstStyle>
          <a:p>
            <a:endParaRPr lang="en-US"/>
          </a:p>
        </p:txBody>
      </p:sp>
    </p:spTree>
    <p:extLst>
      <p:ext uri="{BB962C8B-B14F-4D97-AF65-F5344CB8AC3E}">
        <p14:creationId xmlns:p14="http://schemas.microsoft.com/office/powerpoint/2010/main" val="353011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16:9 Video">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436475" cy="6994525"/>
          </a:xfrm>
        </p:spPr>
        <p:txBody>
          <a:bodyPr anchor="ctr"/>
          <a:lstStyle>
            <a:lvl1pPr marL="0" indent="0" algn="ctr">
              <a:buFontTx/>
              <a:buNone/>
              <a:defRPr/>
            </a:lvl1pPr>
          </a:lstStyle>
          <a:p>
            <a:r>
              <a:rPr lang="en-US" dirty="0"/>
              <a:t>Click icon to add media</a:t>
            </a:r>
          </a:p>
          <a:p>
            <a:endParaRPr lang="en-US" dirty="0"/>
          </a:p>
          <a:p>
            <a:endParaRPr lang="en-US" dirty="0"/>
          </a:p>
          <a:p>
            <a:endParaRPr lang="en-US" dirty="0"/>
          </a:p>
        </p:txBody>
      </p:sp>
    </p:spTree>
    <p:extLst>
      <p:ext uri="{BB962C8B-B14F-4D97-AF65-F5344CB8AC3E}">
        <p14:creationId xmlns:p14="http://schemas.microsoft.com/office/powerpoint/2010/main" val="30371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4:3 Video">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2127803" y="429872"/>
            <a:ext cx="8180869" cy="6134782"/>
          </a:xfrm>
        </p:spPr>
        <p:txBody>
          <a:bodyPr anchor="ctr"/>
          <a:lstStyle>
            <a:lvl1pPr marL="0" indent="0" algn="ctr">
              <a:buFontTx/>
              <a:buNone/>
              <a:defRPr/>
            </a:lvl1pPr>
          </a:lstStyle>
          <a:p>
            <a:r>
              <a:rPr lang="en-US" dirty="0"/>
              <a:t>Click icon to add media</a:t>
            </a:r>
          </a:p>
          <a:p>
            <a:endParaRPr lang="en-US" dirty="0"/>
          </a:p>
          <a:p>
            <a:endParaRPr lang="en-US" dirty="0"/>
          </a:p>
        </p:txBody>
      </p:sp>
    </p:spTree>
    <p:extLst>
      <p:ext uri="{BB962C8B-B14F-4D97-AF65-F5344CB8AC3E}">
        <p14:creationId xmlns:p14="http://schemas.microsoft.com/office/powerpoint/2010/main" val="368944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grpSp>
        <p:nvGrpSpPr>
          <p:cNvPr id="20" name="Group 19"/>
          <p:cNvGrpSpPr>
            <a:grpSpLocks noChangeAspect="1"/>
          </p:cNvGrpSpPr>
          <p:nvPr userDrawn="1"/>
        </p:nvGrpSpPr>
        <p:grpSpPr bwMode="auto">
          <a:xfrm>
            <a:off x="4301906" y="2773051"/>
            <a:ext cx="3885962" cy="1448424"/>
            <a:chOff x="2429" y="1634"/>
            <a:chExt cx="2822" cy="1052"/>
          </a:xfrm>
        </p:grpSpPr>
        <p:sp>
          <p:nvSpPr>
            <p:cNvPr id="21" name="AutoShape 3"/>
            <p:cNvSpPr>
              <a:spLocks noChangeAspect="1" noChangeArrowheads="1" noTextEdit="1"/>
            </p:cNvSpPr>
            <p:nvPr/>
          </p:nvSpPr>
          <p:spPr bwMode="auto">
            <a:xfrm>
              <a:off x="2429" y="1634"/>
              <a:ext cx="2822" cy="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2" name="Freeform 5"/>
            <p:cNvSpPr>
              <a:spLocks/>
            </p:cNvSpPr>
            <p:nvPr/>
          </p:nvSpPr>
          <p:spPr bwMode="auto">
            <a:xfrm>
              <a:off x="3013" y="1634"/>
              <a:ext cx="199" cy="196"/>
            </a:xfrm>
            <a:custGeom>
              <a:avLst/>
              <a:gdLst>
                <a:gd name="T0" fmla="*/ 98 w 199"/>
                <a:gd name="T1" fmla="*/ 196 h 196"/>
                <a:gd name="T2" fmla="*/ 98 w 199"/>
                <a:gd name="T3" fmla="*/ 196 h 196"/>
                <a:gd name="T4" fmla="*/ 118 w 199"/>
                <a:gd name="T5" fmla="*/ 194 h 196"/>
                <a:gd name="T6" fmla="*/ 139 w 199"/>
                <a:gd name="T7" fmla="*/ 188 h 196"/>
                <a:gd name="T8" fmla="*/ 155 w 199"/>
                <a:gd name="T9" fmla="*/ 180 h 196"/>
                <a:gd name="T10" fmla="*/ 169 w 199"/>
                <a:gd name="T11" fmla="*/ 168 h 196"/>
                <a:gd name="T12" fmla="*/ 181 w 199"/>
                <a:gd name="T13" fmla="*/ 152 h 196"/>
                <a:gd name="T14" fmla="*/ 191 w 199"/>
                <a:gd name="T15" fmla="*/ 136 h 196"/>
                <a:gd name="T16" fmla="*/ 197 w 199"/>
                <a:gd name="T17" fmla="*/ 118 h 196"/>
                <a:gd name="T18" fmla="*/ 199 w 199"/>
                <a:gd name="T19" fmla="*/ 98 h 196"/>
                <a:gd name="T20" fmla="*/ 199 w 199"/>
                <a:gd name="T21" fmla="*/ 98 h 196"/>
                <a:gd name="T22" fmla="*/ 197 w 199"/>
                <a:gd name="T23" fmla="*/ 78 h 196"/>
                <a:gd name="T24" fmla="*/ 191 w 199"/>
                <a:gd name="T25" fmla="*/ 60 h 196"/>
                <a:gd name="T26" fmla="*/ 181 w 199"/>
                <a:gd name="T27" fmla="*/ 42 h 196"/>
                <a:gd name="T28" fmla="*/ 169 w 199"/>
                <a:gd name="T29" fmla="*/ 28 h 196"/>
                <a:gd name="T30" fmla="*/ 155 w 199"/>
                <a:gd name="T31" fmla="*/ 16 h 196"/>
                <a:gd name="T32" fmla="*/ 139 w 199"/>
                <a:gd name="T33" fmla="*/ 6 h 196"/>
                <a:gd name="T34" fmla="*/ 118 w 199"/>
                <a:gd name="T35" fmla="*/ 2 h 196"/>
                <a:gd name="T36" fmla="*/ 98 w 199"/>
                <a:gd name="T37" fmla="*/ 0 h 196"/>
                <a:gd name="T38" fmla="*/ 98 w 199"/>
                <a:gd name="T39" fmla="*/ 0 h 196"/>
                <a:gd name="T40" fmla="*/ 78 w 199"/>
                <a:gd name="T41" fmla="*/ 2 h 196"/>
                <a:gd name="T42" fmla="*/ 60 w 199"/>
                <a:gd name="T43" fmla="*/ 6 h 196"/>
                <a:gd name="T44" fmla="*/ 44 w 199"/>
                <a:gd name="T45" fmla="*/ 16 h 196"/>
                <a:gd name="T46" fmla="*/ 30 w 199"/>
                <a:gd name="T47" fmla="*/ 28 h 196"/>
                <a:gd name="T48" fmla="*/ 18 w 199"/>
                <a:gd name="T49" fmla="*/ 42 h 196"/>
                <a:gd name="T50" fmla="*/ 8 w 199"/>
                <a:gd name="T51" fmla="*/ 60 h 196"/>
                <a:gd name="T52" fmla="*/ 2 w 199"/>
                <a:gd name="T53" fmla="*/ 78 h 196"/>
                <a:gd name="T54" fmla="*/ 0 w 199"/>
                <a:gd name="T55" fmla="*/ 98 h 196"/>
                <a:gd name="T56" fmla="*/ 0 w 199"/>
                <a:gd name="T57" fmla="*/ 98 h 196"/>
                <a:gd name="T58" fmla="*/ 2 w 199"/>
                <a:gd name="T59" fmla="*/ 118 h 196"/>
                <a:gd name="T60" fmla="*/ 8 w 199"/>
                <a:gd name="T61" fmla="*/ 136 h 196"/>
                <a:gd name="T62" fmla="*/ 18 w 199"/>
                <a:gd name="T63" fmla="*/ 152 h 196"/>
                <a:gd name="T64" fmla="*/ 30 w 199"/>
                <a:gd name="T65" fmla="*/ 168 h 196"/>
                <a:gd name="T66" fmla="*/ 44 w 199"/>
                <a:gd name="T67" fmla="*/ 180 h 196"/>
                <a:gd name="T68" fmla="*/ 60 w 199"/>
                <a:gd name="T69" fmla="*/ 188 h 196"/>
                <a:gd name="T70" fmla="*/ 78 w 199"/>
                <a:gd name="T71" fmla="*/ 194 h 196"/>
                <a:gd name="T72" fmla="*/ 98 w 199"/>
                <a:gd name="T73" fmla="*/ 196 h 196"/>
                <a:gd name="T74" fmla="*/ 98 w 199"/>
                <a:gd name="T7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196">
                  <a:moveTo>
                    <a:pt x="98" y="196"/>
                  </a:moveTo>
                  <a:lnTo>
                    <a:pt x="98" y="196"/>
                  </a:lnTo>
                  <a:lnTo>
                    <a:pt x="118" y="194"/>
                  </a:lnTo>
                  <a:lnTo>
                    <a:pt x="139" y="188"/>
                  </a:lnTo>
                  <a:lnTo>
                    <a:pt x="155" y="180"/>
                  </a:lnTo>
                  <a:lnTo>
                    <a:pt x="169" y="168"/>
                  </a:lnTo>
                  <a:lnTo>
                    <a:pt x="181" y="152"/>
                  </a:lnTo>
                  <a:lnTo>
                    <a:pt x="191" y="136"/>
                  </a:lnTo>
                  <a:lnTo>
                    <a:pt x="197" y="118"/>
                  </a:lnTo>
                  <a:lnTo>
                    <a:pt x="199" y="98"/>
                  </a:lnTo>
                  <a:lnTo>
                    <a:pt x="199" y="98"/>
                  </a:lnTo>
                  <a:lnTo>
                    <a:pt x="197" y="78"/>
                  </a:lnTo>
                  <a:lnTo>
                    <a:pt x="191" y="60"/>
                  </a:lnTo>
                  <a:lnTo>
                    <a:pt x="181" y="42"/>
                  </a:lnTo>
                  <a:lnTo>
                    <a:pt x="169" y="28"/>
                  </a:lnTo>
                  <a:lnTo>
                    <a:pt x="155" y="16"/>
                  </a:lnTo>
                  <a:lnTo>
                    <a:pt x="139" y="6"/>
                  </a:lnTo>
                  <a:lnTo>
                    <a:pt x="118" y="2"/>
                  </a:lnTo>
                  <a:lnTo>
                    <a:pt x="98" y="0"/>
                  </a:lnTo>
                  <a:lnTo>
                    <a:pt x="98" y="0"/>
                  </a:lnTo>
                  <a:lnTo>
                    <a:pt x="78" y="2"/>
                  </a:lnTo>
                  <a:lnTo>
                    <a:pt x="60" y="6"/>
                  </a:lnTo>
                  <a:lnTo>
                    <a:pt x="44" y="16"/>
                  </a:lnTo>
                  <a:lnTo>
                    <a:pt x="30" y="28"/>
                  </a:lnTo>
                  <a:lnTo>
                    <a:pt x="18" y="42"/>
                  </a:lnTo>
                  <a:lnTo>
                    <a:pt x="8" y="60"/>
                  </a:lnTo>
                  <a:lnTo>
                    <a:pt x="2" y="78"/>
                  </a:lnTo>
                  <a:lnTo>
                    <a:pt x="0" y="98"/>
                  </a:lnTo>
                  <a:lnTo>
                    <a:pt x="0" y="98"/>
                  </a:lnTo>
                  <a:lnTo>
                    <a:pt x="2" y="118"/>
                  </a:lnTo>
                  <a:lnTo>
                    <a:pt x="8" y="136"/>
                  </a:lnTo>
                  <a:lnTo>
                    <a:pt x="18" y="152"/>
                  </a:lnTo>
                  <a:lnTo>
                    <a:pt x="30" y="168"/>
                  </a:lnTo>
                  <a:lnTo>
                    <a:pt x="44" y="180"/>
                  </a:lnTo>
                  <a:lnTo>
                    <a:pt x="60" y="188"/>
                  </a:lnTo>
                  <a:lnTo>
                    <a:pt x="78" y="194"/>
                  </a:lnTo>
                  <a:lnTo>
                    <a:pt x="98" y="196"/>
                  </a:lnTo>
                  <a:lnTo>
                    <a:pt x="98"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3" name="Rectangle 6"/>
            <p:cNvSpPr>
              <a:spLocks noChangeArrowheads="1"/>
            </p:cNvSpPr>
            <p:nvPr/>
          </p:nvSpPr>
          <p:spPr bwMode="auto">
            <a:xfrm>
              <a:off x="3033" y="1872"/>
              <a:ext cx="159" cy="5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4" name="Freeform 7"/>
            <p:cNvSpPr>
              <a:spLocks/>
            </p:cNvSpPr>
            <p:nvPr/>
          </p:nvSpPr>
          <p:spPr bwMode="auto">
            <a:xfrm>
              <a:off x="4296" y="2488"/>
              <a:ext cx="196" cy="198"/>
            </a:xfrm>
            <a:custGeom>
              <a:avLst/>
              <a:gdLst>
                <a:gd name="T0" fmla="*/ 98 w 196"/>
                <a:gd name="T1" fmla="*/ 0 h 198"/>
                <a:gd name="T2" fmla="*/ 98 w 196"/>
                <a:gd name="T3" fmla="*/ 0 h 198"/>
                <a:gd name="T4" fmla="*/ 78 w 196"/>
                <a:gd name="T5" fmla="*/ 2 h 198"/>
                <a:gd name="T6" fmla="*/ 60 w 196"/>
                <a:gd name="T7" fmla="*/ 8 h 198"/>
                <a:gd name="T8" fmla="*/ 44 w 196"/>
                <a:gd name="T9" fmla="*/ 18 h 198"/>
                <a:gd name="T10" fmla="*/ 28 w 196"/>
                <a:gd name="T11" fmla="*/ 30 h 198"/>
                <a:gd name="T12" fmla="*/ 16 w 196"/>
                <a:gd name="T13" fmla="*/ 44 h 198"/>
                <a:gd name="T14" fmla="*/ 8 w 196"/>
                <a:gd name="T15" fmla="*/ 60 h 198"/>
                <a:gd name="T16" fmla="*/ 2 w 196"/>
                <a:gd name="T17" fmla="*/ 80 h 198"/>
                <a:gd name="T18" fmla="*/ 0 w 196"/>
                <a:gd name="T19" fmla="*/ 100 h 198"/>
                <a:gd name="T20" fmla="*/ 0 w 196"/>
                <a:gd name="T21" fmla="*/ 100 h 198"/>
                <a:gd name="T22" fmla="*/ 2 w 196"/>
                <a:gd name="T23" fmla="*/ 120 h 198"/>
                <a:gd name="T24" fmla="*/ 8 w 196"/>
                <a:gd name="T25" fmla="*/ 138 h 198"/>
                <a:gd name="T26" fmla="*/ 16 w 196"/>
                <a:gd name="T27" fmla="*/ 154 h 198"/>
                <a:gd name="T28" fmla="*/ 28 w 196"/>
                <a:gd name="T29" fmla="*/ 168 h 198"/>
                <a:gd name="T30" fmla="*/ 44 w 196"/>
                <a:gd name="T31" fmla="*/ 180 h 198"/>
                <a:gd name="T32" fmla="*/ 60 w 196"/>
                <a:gd name="T33" fmla="*/ 190 h 198"/>
                <a:gd name="T34" fmla="*/ 78 w 196"/>
                <a:gd name="T35" fmla="*/ 196 h 198"/>
                <a:gd name="T36" fmla="*/ 98 w 196"/>
                <a:gd name="T37" fmla="*/ 198 h 198"/>
                <a:gd name="T38" fmla="*/ 98 w 196"/>
                <a:gd name="T39" fmla="*/ 198 h 198"/>
                <a:gd name="T40" fmla="*/ 118 w 196"/>
                <a:gd name="T41" fmla="*/ 196 h 198"/>
                <a:gd name="T42" fmla="*/ 136 w 196"/>
                <a:gd name="T43" fmla="*/ 190 h 198"/>
                <a:gd name="T44" fmla="*/ 154 w 196"/>
                <a:gd name="T45" fmla="*/ 180 h 198"/>
                <a:gd name="T46" fmla="*/ 168 w 196"/>
                <a:gd name="T47" fmla="*/ 168 h 198"/>
                <a:gd name="T48" fmla="*/ 180 w 196"/>
                <a:gd name="T49" fmla="*/ 154 h 198"/>
                <a:gd name="T50" fmla="*/ 190 w 196"/>
                <a:gd name="T51" fmla="*/ 138 h 198"/>
                <a:gd name="T52" fmla="*/ 194 w 196"/>
                <a:gd name="T53" fmla="*/ 120 h 198"/>
                <a:gd name="T54" fmla="*/ 196 w 196"/>
                <a:gd name="T55" fmla="*/ 100 h 198"/>
                <a:gd name="T56" fmla="*/ 196 w 196"/>
                <a:gd name="T57" fmla="*/ 100 h 198"/>
                <a:gd name="T58" fmla="*/ 194 w 196"/>
                <a:gd name="T59" fmla="*/ 80 h 198"/>
                <a:gd name="T60" fmla="*/ 190 w 196"/>
                <a:gd name="T61" fmla="*/ 60 h 198"/>
                <a:gd name="T62" fmla="*/ 180 w 196"/>
                <a:gd name="T63" fmla="*/ 44 h 198"/>
                <a:gd name="T64" fmla="*/ 168 w 196"/>
                <a:gd name="T65" fmla="*/ 30 h 198"/>
                <a:gd name="T66" fmla="*/ 154 w 196"/>
                <a:gd name="T67" fmla="*/ 18 h 198"/>
                <a:gd name="T68" fmla="*/ 136 w 196"/>
                <a:gd name="T69" fmla="*/ 8 h 198"/>
                <a:gd name="T70" fmla="*/ 118 w 196"/>
                <a:gd name="T71" fmla="*/ 2 h 198"/>
                <a:gd name="T72" fmla="*/ 98 w 196"/>
                <a:gd name="T73" fmla="*/ 0 h 198"/>
                <a:gd name="T74" fmla="*/ 98 w 196"/>
                <a:gd name="T7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98">
                  <a:moveTo>
                    <a:pt x="98" y="0"/>
                  </a:moveTo>
                  <a:lnTo>
                    <a:pt x="98" y="0"/>
                  </a:lnTo>
                  <a:lnTo>
                    <a:pt x="78" y="2"/>
                  </a:lnTo>
                  <a:lnTo>
                    <a:pt x="60" y="8"/>
                  </a:lnTo>
                  <a:lnTo>
                    <a:pt x="44" y="18"/>
                  </a:lnTo>
                  <a:lnTo>
                    <a:pt x="28" y="30"/>
                  </a:lnTo>
                  <a:lnTo>
                    <a:pt x="16" y="44"/>
                  </a:lnTo>
                  <a:lnTo>
                    <a:pt x="8" y="60"/>
                  </a:lnTo>
                  <a:lnTo>
                    <a:pt x="2" y="80"/>
                  </a:lnTo>
                  <a:lnTo>
                    <a:pt x="0" y="100"/>
                  </a:lnTo>
                  <a:lnTo>
                    <a:pt x="0" y="100"/>
                  </a:lnTo>
                  <a:lnTo>
                    <a:pt x="2" y="120"/>
                  </a:lnTo>
                  <a:lnTo>
                    <a:pt x="8" y="138"/>
                  </a:lnTo>
                  <a:lnTo>
                    <a:pt x="16" y="154"/>
                  </a:lnTo>
                  <a:lnTo>
                    <a:pt x="28" y="168"/>
                  </a:lnTo>
                  <a:lnTo>
                    <a:pt x="44" y="180"/>
                  </a:lnTo>
                  <a:lnTo>
                    <a:pt x="60" y="190"/>
                  </a:lnTo>
                  <a:lnTo>
                    <a:pt x="78" y="196"/>
                  </a:lnTo>
                  <a:lnTo>
                    <a:pt x="98" y="198"/>
                  </a:lnTo>
                  <a:lnTo>
                    <a:pt x="98" y="198"/>
                  </a:lnTo>
                  <a:lnTo>
                    <a:pt x="118" y="196"/>
                  </a:lnTo>
                  <a:lnTo>
                    <a:pt x="136" y="190"/>
                  </a:lnTo>
                  <a:lnTo>
                    <a:pt x="154" y="180"/>
                  </a:lnTo>
                  <a:lnTo>
                    <a:pt x="168" y="168"/>
                  </a:lnTo>
                  <a:lnTo>
                    <a:pt x="180" y="154"/>
                  </a:lnTo>
                  <a:lnTo>
                    <a:pt x="190" y="138"/>
                  </a:lnTo>
                  <a:lnTo>
                    <a:pt x="194" y="120"/>
                  </a:lnTo>
                  <a:lnTo>
                    <a:pt x="196" y="100"/>
                  </a:lnTo>
                  <a:lnTo>
                    <a:pt x="196" y="100"/>
                  </a:lnTo>
                  <a:lnTo>
                    <a:pt x="194" y="80"/>
                  </a:lnTo>
                  <a:lnTo>
                    <a:pt x="190" y="60"/>
                  </a:lnTo>
                  <a:lnTo>
                    <a:pt x="180" y="44"/>
                  </a:lnTo>
                  <a:lnTo>
                    <a:pt x="168" y="30"/>
                  </a:lnTo>
                  <a:lnTo>
                    <a:pt x="154" y="18"/>
                  </a:lnTo>
                  <a:lnTo>
                    <a:pt x="136" y="8"/>
                  </a:lnTo>
                  <a:lnTo>
                    <a:pt x="118" y="2"/>
                  </a:lnTo>
                  <a:lnTo>
                    <a:pt x="98" y="0"/>
                  </a:lnTo>
                  <a:lnTo>
                    <a:pt x="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5" name="Rectangle 8"/>
            <p:cNvSpPr>
              <a:spLocks noChangeArrowheads="1"/>
            </p:cNvSpPr>
            <p:nvPr/>
          </p:nvSpPr>
          <p:spPr bwMode="auto">
            <a:xfrm>
              <a:off x="4314" y="1872"/>
              <a:ext cx="160" cy="5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6" name="Freeform 9"/>
            <p:cNvSpPr>
              <a:spLocks/>
            </p:cNvSpPr>
            <p:nvPr/>
          </p:nvSpPr>
          <p:spPr bwMode="auto">
            <a:xfrm>
              <a:off x="2429" y="1860"/>
              <a:ext cx="532" cy="600"/>
            </a:xfrm>
            <a:custGeom>
              <a:avLst/>
              <a:gdLst>
                <a:gd name="T0" fmla="*/ 438 w 532"/>
                <a:gd name="T1" fmla="*/ 383 h 600"/>
                <a:gd name="T2" fmla="*/ 424 w 532"/>
                <a:gd name="T3" fmla="*/ 397 h 600"/>
                <a:gd name="T4" fmla="*/ 396 w 532"/>
                <a:gd name="T5" fmla="*/ 423 h 600"/>
                <a:gd name="T6" fmla="*/ 380 w 532"/>
                <a:gd name="T7" fmla="*/ 431 h 600"/>
                <a:gd name="T8" fmla="*/ 344 w 532"/>
                <a:gd name="T9" fmla="*/ 441 h 600"/>
                <a:gd name="T10" fmla="*/ 310 w 532"/>
                <a:gd name="T11" fmla="*/ 445 h 600"/>
                <a:gd name="T12" fmla="*/ 294 w 532"/>
                <a:gd name="T13" fmla="*/ 445 h 600"/>
                <a:gd name="T14" fmla="*/ 264 w 532"/>
                <a:gd name="T15" fmla="*/ 441 h 600"/>
                <a:gd name="T16" fmla="*/ 238 w 532"/>
                <a:gd name="T17" fmla="*/ 431 h 600"/>
                <a:gd name="T18" fmla="*/ 216 w 532"/>
                <a:gd name="T19" fmla="*/ 415 h 600"/>
                <a:gd name="T20" fmla="*/ 204 w 532"/>
                <a:gd name="T21" fmla="*/ 405 h 600"/>
                <a:gd name="T22" fmla="*/ 186 w 532"/>
                <a:gd name="T23" fmla="*/ 385 h 600"/>
                <a:gd name="T24" fmla="*/ 174 w 532"/>
                <a:gd name="T25" fmla="*/ 361 h 600"/>
                <a:gd name="T26" fmla="*/ 166 w 532"/>
                <a:gd name="T27" fmla="*/ 333 h 600"/>
                <a:gd name="T28" fmla="*/ 164 w 532"/>
                <a:gd name="T29" fmla="*/ 303 h 600"/>
                <a:gd name="T30" fmla="*/ 164 w 532"/>
                <a:gd name="T31" fmla="*/ 287 h 600"/>
                <a:gd name="T32" fmla="*/ 170 w 532"/>
                <a:gd name="T33" fmla="*/ 257 h 600"/>
                <a:gd name="T34" fmla="*/ 180 w 532"/>
                <a:gd name="T35" fmla="*/ 229 h 600"/>
                <a:gd name="T36" fmla="*/ 194 w 532"/>
                <a:gd name="T37" fmla="*/ 205 h 600"/>
                <a:gd name="T38" fmla="*/ 204 w 532"/>
                <a:gd name="T39" fmla="*/ 195 h 600"/>
                <a:gd name="T40" fmla="*/ 226 w 532"/>
                <a:gd name="T41" fmla="*/ 177 h 600"/>
                <a:gd name="T42" fmla="*/ 250 w 532"/>
                <a:gd name="T43" fmla="*/ 165 h 600"/>
                <a:gd name="T44" fmla="*/ 278 w 532"/>
                <a:gd name="T45" fmla="*/ 157 h 600"/>
                <a:gd name="T46" fmla="*/ 310 w 532"/>
                <a:gd name="T47" fmla="*/ 155 h 600"/>
                <a:gd name="T48" fmla="*/ 328 w 532"/>
                <a:gd name="T49" fmla="*/ 155 h 600"/>
                <a:gd name="T50" fmla="*/ 362 w 532"/>
                <a:gd name="T51" fmla="*/ 163 h 600"/>
                <a:gd name="T52" fmla="*/ 380 w 532"/>
                <a:gd name="T53" fmla="*/ 169 h 600"/>
                <a:gd name="T54" fmla="*/ 412 w 532"/>
                <a:gd name="T55" fmla="*/ 189 h 600"/>
                <a:gd name="T56" fmla="*/ 438 w 532"/>
                <a:gd name="T57" fmla="*/ 217 h 600"/>
                <a:gd name="T58" fmla="*/ 530 w 532"/>
                <a:gd name="T59" fmla="*/ 93 h 600"/>
                <a:gd name="T60" fmla="*/ 526 w 532"/>
                <a:gd name="T61" fmla="*/ 89 h 600"/>
                <a:gd name="T62" fmla="*/ 492 w 532"/>
                <a:gd name="T63" fmla="*/ 61 h 600"/>
                <a:gd name="T64" fmla="*/ 456 w 532"/>
                <a:gd name="T65" fmla="*/ 37 h 600"/>
                <a:gd name="T66" fmla="*/ 418 w 532"/>
                <a:gd name="T67" fmla="*/ 22 h 600"/>
                <a:gd name="T68" fmla="*/ 380 w 532"/>
                <a:gd name="T69" fmla="*/ 10 h 600"/>
                <a:gd name="T70" fmla="*/ 360 w 532"/>
                <a:gd name="T71" fmla="*/ 6 h 600"/>
                <a:gd name="T72" fmla="*/ 294 w 532"/>
                <a:gd name="T73" fmla="*/ 0 h 600"/>
                <a:gd name="T74" fmla="*/ 262 w 532"/>
                <a:gd name="T75" fmla="*/ 2 h 600"/>
                <a:gd name="T76" fmla="*/ 204 w 532"/>
                <a:gd name="T77" fmla="*/ 12 h 600"/>
                <a:gd name="T78" fmla="*/ 152 w 532"/>
                <a:gd name="T79" fmla="*/ 34 h 600"/>
                <a:gd name="T80" fmla="*/ 104 w 532"/>
                <a:gd name="T81" fmla="*/ 65 h 600"/>
                <a:gd name="T82" fmla="*/ 84 w 532"/>
                <a:gd name="T83" fmla="*/ 85 h 600"/>
                <a:gd name="T84" fmla="*/ 46 w 532"/>
                <a:gd name="T85" fmla="*/ 131 h 600"/>
                <a:gd name="T86" fmla="*/ 20 w 532"/>
                <a:gd name="T87" fmla="*/ 183 h 600"/>
                <a:gd name="T88" fmla="*/ 4 w 532"/>
                <a:gd name="T89" fmla="*/ 239 h 600"/>
                <a:gd name="T90" fmla="*/ 0 w 532"/>
                <a:gd name="T91" fmla="*/ 301 h 600"/>
                <a:gd name="T92" fmla="*/ 0 w 532"/>
                <a:gd name="T93" fmla="*/ 333 h 600"/>
                <a:gd name="T94" fmla="*/ 12 w 532"/>
                <a:gd name="T95" fmla="*/ 391 h 600"/>
                <a:gd name="T96" fmla="*/ 32 w 532"/>
                <a:gd name="T97" fmla="*/ 445 h 600"/>
                <a:gd name="T98" fmla="*/ 64 w 532"/>
                <a:gd name="T99" fmla="*/ 493 h 600"/>
                <a:gd name="T100" fmla="*/ 82 w 532"/>
                <a:gd name="T101" fmla="*/ 515 h 600"/>
                <a:gd name="T102" fmla="*/ 128 w 532"/>
                <a:gd name="T103" fmla="*/ 553 h 600"/>
                <a:gd name="T104" fmla="*/ 178 w 532"/>
                <a:gd name="T105" fmla="*/ 578 h 600"/>
                <a:gd name="T106" fmla="*/ 232 w 532"/>
                <a:gd name="T107" fmla="*/ 594 h 600"/>
                <a:gd name="T108" fmla="*/ 294 w 532"/>
                <a:gd name="T109" fmla="*/ 600 h 600"/>
                <a:gd name="T110" fmla="*/ 318 w 532"/>
                <a:gd name="T111" fmla="*/ 598 h 600"/>
                <a:gd name="T112" fmla="*/ 360 w 532"/>
                <a:gd name="T113" fmla="*/ 594 h 600"/>
                <a:gd name="T114" fmla="*/ 380 w 532"/>
                <a:gd name="T115" fmla="*/ 590 h 600"/>
                <a:gd name="T116" fmla="*/ 424 w 532"/>
                <a:gd name="T117" fmla="*/ 574 h 600"/>
                <a:gd name="T118" fmla="*/ 464 w 532"/>
                <a:gd name="T119" fmla="*/ 555 h 600"/>
                <a:gd name="T120" fmla="*/ 508 w 532"/>
                <a:gd name="T121" fmla="*/ 523 h 600"/>
                <a:gd name="T122" fmla="*/ 532 w 532"/>
                <a:gd name="T123" fmla="*/ 4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 h="600">
                  <a:moveTo>
                    <a:pt x="444" y="375"/>
                  </a:moveTo>
                  <a:lnTo>
                    <a:pt x="438" y="383"/>
                  </a:lnTo>
                  <a:lnTo>
                    <a:pt x="438" y="383"/>
                  </a:lnTo>
                  <a:lnTo>
                    <a:pt x="424" y="397"/>
                  </a:lnTo>
                  <a:lnTo>
                    <a:pt x="410" y="411"/>
                  </a:lnTo>
                  <a:lnTo>
                    <a:pt x="396" y="423"/>
                  </a:lnTo>
                  <a:lnTo>
                    <a:pt x="380" y="431"/>
                  </a:lnTo>
                  <a:lnTo>
                    <a:pt x="380" y="431"/>
                  </a:lnTo>
                  <a:lnTo>
                    <a:pt x="362" y="437"/>
                  </a:lnTo>
                  <a:lnTo>
                    <a:pt x="344" y="441"/>
                  </a:lnTo>
                  <a:lnTo>
                    <a:pt x="326" y="445"/>
                  </a:lnTo>
                  <a:lnTo>
                    <a:pt x="310" y="445"/>
                  </a:lnTo>
                  <a:lnTo>
                    <a:pt x="310" y="445"/>
                  </a:lnTo>
                  <a:lnTo>
                    <a:pt x="294" y="445"/>
                  </a:lnTo>
                  <a:lnTo>
                    <a:pt x="278" y="443"/>
                  </a:lnTo>
                  <a:lnTo>
                    <a:pt x="264" y="441"/>
                  </a:lnTo>
                  <a:lnTo>
                    <a:pt x="252" y="435"/>
                  </a:lnTo>
                  <a:lnTo>
                    <a:pt x="238" y="431"/>
                  </a:lnTo>
                  <a:lnTo>
                    <a:pt x="226" y="423"/>
                  </a:lnTo>
                  <a:lnTo>
                    <a:pt x="216" y="415"/>
                  </a:lnTo>
                  <a:lnTo>
                    <a:pt x="204" y="405"/>
                  </a:lnTo>
                  <a:lnTo>
                    <a:pt x="204" y="405"/>
                  </a:lnTo>
                  <a:lnTo>
                    <a:pt x="196" y="395"/>
                  </a:lnTo>
                  <a:lnTo>
                    <a:pt x="186" y="385"/>
                  </a:lnTo>
                  <a:lnTo>
                    <a:pt x="180" y="373"/>
                  </a:lnTo>
                  <a:lnTo>
                    <a:pt x="174" y="361"/>
                  </a:lnTo>
                  <a:lnTo>
                    <a:pt x="170" y="347"/>
                  </a:lnTo>
                  <a:lnTo>
                    <a:pt x="166" y="333"/>
                  </a:lnTo>
                  <a:lnTo>
                    <a:pt x="164" y="319"/>
                  </a:lnTo>
                  <a:lnTo>
                    <a:pt x="164" y="303"/>
                  </a:lnTo>
                  <a:lnTo>
                    <a:pt x="164" y="303"/>
                  </a:lnTo>
                  <a:lnTo>
                    <a:pt x="164" y="287"/>
                  </a:lnTo>
                  <a:lnTo>
                    <a:pt x="166" y="271"/>
                  </a:lnTo>
                  <a:lnTo>
                    <a:pt x="170" y="257"/>
                  </a:lnTo>
                  <a:lnTo>
                    <a:pt x="174" y="243"/>
                  </a:lnTo>
                  <a:lnTo>
                    <a:pt x="180" y="229"/>
                  </a:lnTo>
                  <a:lnTo>
                    <a:pt x="186" y="217"/>
                  </a:lnTo>
                  <a:lnTo>
                    <a:pt x="194" y="205"/>
                  </a:lnTo>
                  <a:lnTo>
                    <a:pt x="204" y="195"/>
                  </a:lnTo>
                  <a:lnTo>
                    <a:pt x="204" y="195"/>
                  </a:lnTo>
                  <a:lnTo>
                    <a:pt x="214" y="185"/>
                  </a:lnTo>
                  <a:lnTo>
                    <a:pt x="226" y="177"/>
                  </a:lnTo>
                  <a:lnTo>
                    <a:pt x="238" y="171"/>
                  </a:lnTo>
                  <a:lnTo>
                    <a:pt x="250" y="165"/>
                  </a:lnTo>
                  <a:lnTo>
                    <a:pt x="264" y="159"/>
                  </a:lnTo>
                  <a:lnTo>
                    <a:pt x="278" y="157"/>
                  </a:lnTo>
                  <a:lnTo>
                    <a:pt x="294" y="155"/>
                  </a:lnTo>
                  <a:lnTo>
                    <a:pt x="310" y="155"/>
                  </a:lnTo>
                  <a:lnTo>
                    <a:pt x="310" y="155"/>
                  </a:lnTo>
                  <a:lnTo>
                    <a:pt x="328" y="155"/>
                  </a:lnTo>
                  <a:lnTo>
                    <a:pt x="346" y="157"/>
                  </a:lnTo>
                  <a:lnTo>
                    <a:pt x="362" y="163"/>
                  </a:lnTo>
                  <a:lnTo>
                    <a:pt x="380" y="169"/>
                  </a:lnTo>
                  <a:lnTo>
                    <a:pt x="380" y="169"/>
                  </a:lnTo>
                  <a:lnTo>
                    <a:pt x="398" y="179"/>
                  </a:lnTo>
                  <a:lnTo>
                    <a:pt x="412" y="189"/>
                  </a:lnTo>
                  <a:lnTo>
                    <a:pt x="426" y="203"/>
                  </a:lnTo>
                  <a:lnTo>
                    <a:pt x="438" y="217"/>
                  </a:lnTo>
                  <a:lnTo>
                    <a:pt x="444" y="225"/>
                  </a:lnTo>
                  <a:lnTo>
                    <a:pt x="530" y="93"/>
                  </a:lnTo>
                  <a:lnTo>
                    <a:pt x="526" y="89"/>
                  </a:lnTo>
                  <a:lnTo>
                    <a:pt x="526" y="89"/>
                  </a:lnTo>
                  <a:lnTo>
                    <a:pt x="510" y="73"/>
                  </a:lnTo>
                  <a:lnTo>
                    <a:pt x="492" y="61"/>
                  </a:lnTo>
                  <a:lnTo>
                    <a:pt x="474" y="49"/>
                  </a:lnTo>
                  <a:lnTo>
                    <a:pt x="456" y="37"/>
                  </a:lnTo>
                  <a:lnTo>
                    <a:pt x="438" y="30"/>
                  </a:lnTo>
                  <a:lnTo>
                    <a:pt x="418" y="22"/>
                  </a:lnTo>
                  <a:lnTo>
                    <a:pt x="400" y="14"/>
                  </a:lnTo>
                  <a:lnTo>
                    <a:pt x="380" y="10"/>
                  </a:lnTo>
                  <a:lnTo>
                    <a:pt x="380" y="10"/>
                  </a:lnTo>
                  <a:lnTo>
                    <a:pt x="360" y="6"/>
                  </a:lnTo>
                  <a:lnTo>
                    <a:pt x="340" y="2"/>
                  </a:lnTo>
                  <a:lnTo>
                    <a:pt x="294" y="0"/>
                  </a:lnTo>
                  <a:lnTo>
                    <a:pt x="294" y="0"/>
                  </a:lnTo>
                  <a:lnTo>
                    <a:pt x="262" y="2"/>
                  </a:lnTo>
                  <a:lnTo>
                    <a:pt x="232" y="6"/>
                  </a:lnTo>
                  <a:lnTo>
                    <a:pt x="204" y="12"/>
                  </a:lnTo>
                  <a:lnTo>
                    <a:pt x="178" y="22"/>
                  </a:lnTo>
                  <a:lnTo>
                    <a:pt x="152" y="34"/>
                  </a:lnTo>
                  <a:lnTo>
                    <a:pt x="128" y="49"/>
                  </a:lnTo>
                  <a:lnTo>
                    <a:pt x="104" y="65"/>
                  </a:lnTo>
                  <a:lnTo>
                    <a:pt x="84" y="85"/>
                  </a:lnTo>
                  <a:lnTo>
                    <a:pt x="84" y="85"/>
                  </a:lnTo>
                  <a:lnTo>
                    <a:pt x="64" y="107"/>
                  </a:lnTo>
                  <a:lnTo>
                    <a:pt x="46" y="131"/>
                  </a:lnTo>
                  <a:lnTo>
                    <a:pt x="32" y="157"/>
                  </a:lnTo>
                  <a:lnTo>
                    <a:pt x="20" y="183"/>
                  </a:lnTo>
                  <a:lnTo>
                    <a:pt x="12" y="209"/>
                  </a:lnTo>
                  <a:lnTo>
                    <a:pt x="4" y="239"/>
                  </a:lnTo>
                  <a:lnTo>
                    <a:pt x="0" y="269"/>
                  </a:lnTo>
                  <a:lnTo>
                    <a:pt x="0" y="301"/>
                  </a:lnTo>
                  <a:lnTo>
                    <a:pt x="0" y="301"/>
                  </a:lnTo>
                  <a:lnTo>
                    <a:pt x="0" y="333"/>
                  </a:lnTo>
                  <a:lnTo>
                    <a:pt x="4" y="363"/>
                  </a:lnTo>
                  <a:lnTo>
                    <a:pt x="12" y="391"/>
                  </a:lnTo>
                  <a:lnTo>
                    <a:pt x="20" y="419"/>
                  </a:lnTo>
                  <a:lnTo>
                    <a:pt x="32" y="445"/>
                  </a:lnTo>
                  <a:lnTo>
                    <a:pt x="46" y="469"/>
                  </a:lnTo>
                  <a:lnTo>
                    <a:pt x="64" y="493"/>
                  </a:lnTo>
                  <a:lnTo>
                    <a:pt x="82" y="515"/>
                  </a:lnTo>
                  <a:lnTo>
                    <a:pt x="82" y="515"/>
                  </a:lnTo>
                  <a:lnTo>
                    <a:pt x="104" y="535"/>
                  </a:lnTo>
                  <a:lnTo>
                    <a:pt x="128" y="553"/>
                  </a:lnTo>
                  <a:lnTo>
                    <a:pt x="152" y="566"/>
                  </a:lnTo>
                  <a:lnTo>
                    <a:pt x="178" y="578"/>
                  </a:lnTo>
                  <a:lnTo>
                    <a:pt x="204" y="588"/>
                  </a:lnTo>
                  <a:lnTo>
                    <a:pt x="232" y="594"/>
                  </a:lnTo>
                  <a:lnTo>
                    <a:pt x="262" y="598"/>
                  </a:lnTo>
                  <a:lnTo>
                    <a:pt x="294" y="600"/>
                  </a:lnTo>
                  <a:lnTo>
                    <a:pt x="294" y="600"/>
                  </a:lnTo>
                  <a:lnTo>
                    <a:pt x="318" y="598"/>
                  </a:lnTo>
                  <a:lnTo>
                    <a:pt x="340" y="598"/>
                  </a:lnTo>
                  <a:lnTo>
                    <a:pt x="360" y="594"/>
                  </a:lnTo>
                  <a:lnTo>
                    <a:pt x="380" y="590"/>
                  </a:lnTo>
                  <a:lnTo>
                    <a:pt x="380" y="590"/>
                  </a:lnTo>
                  <a:lnTo>
                    <a:pt x="406" y="582"/>
                  </a:lnTo>
                  <a:lnTo>
                    <a:pt x="424" y="574"/>
                  </a:lnTo>
                  <a:lnTo>
                    <a:pt x="444" y="566"/>
                  </a:lnTo>
                  <a:lnTo>
                    <a:pt x="464" y="555"/>
                  </a:lnTo>
                  <a:lnTo>
                    <a:pt x="486" y="539"/>
                  </a:lnTo>
                  <a:lnTo>
                    <a:pt x="508" y="523"/>
                  </a:lnTo>
                  <a:lnTo>
                    <a:pt x="530" y="501"/>
                  </a:lnTo>
                  <a:lnTo>
                    <a:pt x="532" y="497"/>
                  </a:lnTo>
                  <a:lnTo>
                    <a:pt x="444" y="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7" name="Freeform 10"/>
            <p:cNvSpPr>
              <a:spLocks/>
            </p:cNvSpPr>
            <p:nvPr/>
          </p:nvSpPr>
          <p:spPr bwMode="auto">
            <a:xfrm>
              <a:off x="3260" y="1872"/>
              <a:ext cx="460" cy="576"/>
            </a:xfrm>
            <a:custGeom>
              <a:avLst/>
              <a:gdLst>
                <a:gd name="T0" fmla="*/ 0 w 460"/>
                <a:gd name="T1" fmla="*/ 0 h 576"/>
                <a:gd name="T2" fmla="*/ 0 w 460"/>
                <a:gd name="T3" fmla="*/ 141 h 576"/>
                <a:gd name="T4" fmla="*/ 150 w 460"/>
                <a:gd name="T5" fmla="*/ 141 h 576"/>
                <a:gd name="T6" fmla="*/ 150 w 460"/>
                <a:gd name="T7" fmla="*/ 576 h 576"/>
                <a:gd name="T8" fmla="*/ 310 w 460"/>
                <a:gd name="T9" fmla="*/ 576 h 576"/>
                <a:gd name="T10" fmla="*/ 310 w 460"/>
                <a:gd name="T11" fmla="*/ 141 h 576"/>
                <a:gd name="T12" fmla="*/ 460 w 460"/>
                <a:gd name="T13" fmla="*/ 141 h 576"/>
                <a:gd name="T14" fmla="*/ 460 w 460"/>
                <a:gd name="T15" fmla="*/ 0 h 576"/>
                <a:gd name="T16" fmla="*/ 0 w 460"/>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576">
                  <a:moveTo>
                    <a:pt x="0" y="0"/>
                  </a:moveTo>
                  <a:lnTo>
                    <a:pt x="0" y="141"/>
                  </a:lnTo>
                  <a:lnTo>
                    <a:pt x="150" y="141"/>
                  </a:lnTo>
                  <a:lnTo>
                    <a:pt x="150" y="576"/>
                  </a:lnTo>
                  <a:lnTo>
                    <a:pt x="310" y="576"/>
                  </a:lnTo>
                  <a:lnTo>
                    <a:pt x="310" y="141"/>
                  </a:lnTo>
                  <a:lnTo>
                    <a:pt x="460" y="141"/>
                  </a:lnTo>
                  <a:lnTo>
                    <a:pt x="46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8" name="Freeform 11"/>
            <p:cNvSpPr>
              <a:spLocks noEditPoints="1"/>
            </p:cNvSpPr>
            <p:nvPr/>
          </p:nvSpPr>
          <p:spPr bwMode="auto">
            <a:xfrm>
              <a:off x="3788" y="1872"/>
              <a:ext cx="468" cy="576"/>
            </a:xfrm>
            <a:custGeom>
              <a:avLst/>
              <a:gdLst>
                <a:gd name="T0" fmla="*/ 312 w 468"/>
                <a:gd name="T1" fmla="*/ 349 h 576"/>
                <a:gd name="T2" fmla="*/ 312 w 468"/>
                <a:gd name="T3" fmla="*/ 349 h 576"/>
                <a:gd name="T4" fmla="*/ 338 w 468"/>
                <a:gd name="T5" fmla="*/ 341 h 576"/>
                <a:gd name="T6" fmla="*/ 362 w 468"/>
                <a:gd name="T7" fmla="*/ 329 h 576"/>
                <a:gd name="T8" fmla="*/ 382 w 468"/>
                <a:gd name="T9" fmla="*/ 313 h 576"/>
                <a:gd name="T10" fmla="*/ 400 w 468"/>
                <a:gd name="T11" fmla="*/ 295 h 576"/>
                <a:gd name="T12" fmla="*/ 400 w 468"/>
                <a:gd name="T13" fmla="*/ 295 h 576"/>
                <a:gd name="T14" fmla="*/ 408 w 468"/>
                <a:gd name="T15" fmla="*/ 283 h 576"/>
                <a:gd name="T16" fmla="*/ 414 w 468"/>
                <a:gd name="T17" fmla="*/ 271 h 576"/>
                <a:gd name="T18" fmla="*/ 420 w 468"/>
                <a:gd name="T19" fmla="*/ 259 h 576"/>
                <a:gd name="T20" fmla="*/ 424 w 468"/>
                <a:gd name="T21" fmla="*/ 245 h 576"/>
                <a:gd name="T22" fmla="*/ 430 w 468"/>
                <a:gd name="T23" fmla="*/ 217 h 576"/>
                <a:gd name="T24" fmla="*/ 432 w 468"/>
                <a:gd name="T25" fmla="*/ 185 h 576"/>
                <a:gd name="T26" fmla="*/ 432 w 468"/>
                <a:gd name="T27" fmla="*/ 185 h 576"/>
                <a:gd name="T28" fmla="*/ 432 w 468"/>
                <a:gd name="T29" fmla="*/ 161 h 576"/>
                <a:gd name="T30" fmla="*/ 430 w 468"/>
                <a:gd name="T31" fmla="*/ 139 h 576"/>
                <a:gd name="T32" fmla="*/ 424 w 468"/>
                <a:gd name="T33" fmla="*/ 119 h 576"/>
                <a:gd name="T34" fmla="*/ 418 w 468"/>
                <a:gd name="T35" fmla="*/ 101 h 576"/>
                <a:gd name="T36" fmla="*/ 410 w 468"/>
                <a:gd name="T37" fmla="*/ 85 h 576"/>
                <a:gd name="T38" fmla="*/ 400 w 468"/>
                <a:gd name="T39" fmla="*/ 69 h 576"/>
                <a:gd name="T40" fmla="*/ 388 w 468"/>
                <a:gd name="T41" fmla="*/ 55 h 576"/>
                <a:gd name="T42" fmla="*/ 374 w 468"/>
                <a:gd name="T43" fmla="*/ 43 h 576"/>
                <a:gd name="T44" fmla="*/ 374 w 468"/>
                <a:gd name="T45" fmla="*/ 43 h 576"/>
                <a:gd name="T46" fmla="*/ 360 w 468"/>
                <a:gd name="T47" fmla="*/ 33 h 576"/>
                <a:gd name="T48" fmla="*/ 342 w 468"/>
                <a:gd name="T49" fmla="*/ 25 h 576"/>
                <a:gd name="T50" fmla="*/ 320 w 468"/>
                <a:gd name="T51" fmla="*/ 18 h 576"/>
                <a:gd name="T52" fmla="*/ 298 w 468"/>
                <a:gd name="T53" fmla="*/ 12 h 576"/>
                <a:gd name="T54" fmla="*/ 272 w 468"/>
                <a:gd name="T55" fmla="*/ 6 h 576"/>
                <a:gd name="T56" fmla="*/ 242 w 468"/>
                <a:gd name="T57" fmla="*/ 4 h 576"/>
                <a:gd name="T58" fmla="*/ 212 w 468"/>
                <a:gd name="T59" fmla="*/ 2 h 576"/>
                <a:gd name="T60" fmla="*/ 178 w 468"/>
                <a:gd name="T61" fmla="*/ 0 h 576"/>
                <a:gd name="T62" fmla="*/ 0 w 468"/>
                <a:gd name="T63" fmla="*/ 0 h 576"/>
                <a:gd name="T64" fmla="*/ 0 w 468"/>
                <a:gd name="T65" fmla="*/ 576 h 576"/>
                <a:gd name="T66" fmla="*/ 160 w 468"/>
                <a:gd name="T67" fmla="*/ 576 h 576"/>
                <a:gd name="T68" fmla="*/ 160 w 468"/>
                <a:gd name="T69" fmla="*/ 373 h 576"/>
                <a:gd name="T70" fmla="*/ 278 w 468"/>
                <a:gd name="T71" fmla="*/ 576 h 576"/>
                <a:gd name="T72" fmla="*/ 468 w 468"/>
                <a:gd name="T73" fmla="*/ 576 h 576"/>
                <a:gd name="T74" fmla="*/ 312 w 468"/>
                <a:gd name="T75" fmla="*/ 349 h 576"/>
                <a:gd name="T76" fmla="*/ 268 w 468"/>
                <a:gd name="T77" fmla="*/ 203 h 576"/>
                <a:gd name="T78" fmla="*/ 268 w 468"/>
                <a:gd name="T79" fmla="*/ 203 h 576"/>
                <a:gd name="T80" fmla="*/ 266 w 468"/>
                <a:gd name="T81" fmla="*/ 219 h 576"/>
                <a:gd name="T82" fmla="*/ 264 w 468"/>
                <a:gd name="T83" fmla="*/ 233 h 576"/>
                <a:gd name="T84" fmla="*/ 256 w 468"/>
                <a:gd name="T85" fmla="*/ 243 h 576"/>
                <a:gd name="T86" fmla="*/ 248 w 468"/>
                <a:gd name="T87" fmla="*/ 253 h 576"/>
                <a:gd name="T88" fmla="*/ 248 w 468"/>
                <a:gd name="T89" fmla="*/ 253 h 576"/>
                <a:gd name="T90" fmla="*/ 236 w 468"/>
                <a:gd name="T91" fmla="*/ 259 h 576"/>
                <a:gd name="T92" fmla="*/ 220 w 468"/>
                <a:gd name="T93" fmla="*/ 265 h 576"/>
                <a:gd name="T94" fmla="*/ 202 w 468"/>
                <a:gd name="T95" fmla="*/ 267 h 576"/>
                <a:gd name="T96" fmla="*/ 180 w 468"/>
                <a:gd name="T97" fmla="*/ 269 h 576"/>
                <a:gd name="T98" fmla="*/ 160 w 468"/>
                <a:gd name="T99" fmla="*/ 269 h 576"/>
                <a:gd name="T100" fmla="*/ 160 w 468"/>
                <a:gd name="T101" fmla="*/ 131 h 576"/>
                <a:gd name="T102" fmla="*/ 182 w 468"/>
                <a:gd name="T103" fmla="*/ 131 h 576"/>
                <a:gd name="T104" fmla="*/ 182 w 468"/>
                <a:gd name="T105" fmla="*/ 131 h 576"/>
                <a:gd name="T106" fmla="*/ 204 w 468"/>
                <a:gd name="T107" fmla="*/ 133 h 576"/>
                <a:gd name="T108" fmla="*/ 222 w 468"/>
                <a:gd name="T109" fmla="*/ 135 h 576"/>
                <a:gd name="T110" fmla="*/ 238 w 468"/>
                <a:gd name="T111" fmla="*/ 141 h 576"/>
                <a:gd name="T112" fmla="*/ 250 w 468"/>
                <a:gd name="T113" fmla="*/ 149 h 576"/>
                <a:gd name="T114" fmla="*/ 250 w 468"/>
                <a:gd name="T115" fmla="*/ 149 h 576"/>
                <a:gd name="T116" fmla="*/ 258 w 468"/>
                <a:gd name="T117" fmla="*/ 157 h 576"/>
                <a:gd name="T118" fmla="*/ 264 w 468"/>
                <a:gd name="T119" fmla="*/ 171 h 576"/>
                <a:gd name="T120" fmla="*/ 266 w 468"/>
                <a:gd name="T121" fmla="*/ 185 h 576"/>
                <a:gd name="T122" fmla="*/ 268 w 468"/>
                <a:gd name="T123" fmla="*/ 203 h 576"/>
                <a:gd name="T124" fmla="*/ 268 w 468"/>
                <a:gd name="T125" fmla="*/ 2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576">
                  <a:moveTo>
                    <a:pt x="312" y="349"/>
                  </a:moveTo>
                  <a:lnTo>
                    <a:pt x="312" y="349"/>
                  </a:lnTo>
                  <a:lnTo>
                    <a:pt x="338" y="341"/>
                  </a:lnTo>
                  <a:lnTo>
                    <a:pt x="362" y="329"/>
                  </a:lnTo>
                  <a:lnTo>
                    <a:pt x="382" y="313"/>
                  </a:lnTo>
                  <a:lnTo>
                    <a:pt x="400" y="295"/>
                  </a:lnTo>
                  <a:lnTo>
                    <a:pt x="400" y="295"/>
                  </a:lnTo>
                  <a:lnTo>
                    <a:pt x="408" y="283"/>
                  </a:lnTo>
                  <a:lnTo>
                    <a:pt x="414" y="271"/>
                  </a:lnTo>
                  <a:lnTo>
                    <a:pt x="420" y="259"/>
                  </a:lnTo>
                  <a:lnTo>
                    <a:pt x="424" y="245"/>
                  </a:lnTo>
                  <a:lnTo>
                    <a:pt x="430" y="217"/>
                  </a:lnTo>
                  <a:lnTo>
                    <a:pt x="432" y="185"/>
                  </a:lnTo>
                  <a:lnTo>
                    <a:pt x="432" y="185"/>
                  </a:lnTo>
                  <a:lnTo>
                    <a:pt x="432" y="161"/>
                  </a:lnTo>
                  <a:lnTo>
                    <a:pt x="430" y="139"/>
                  </a:lnTo>
                  <a:lnTo>
                    <a:pt x="424" y="119"/>
                  </a:lnTo>
                  <a:lnTo>
                    <a:pt x="418" y="101"/>
                  </a:lnTo>
                  <a:lnTo>
                    <a:pt x="410" y="85"/>
                  </a:lnTo>
                  <a:lnTo>
                    <a:pt x="400" y="69"/>
                  </a:lnTo>
                  <a:lnTo>
                    <a:pt x="388" y="55"/>
                  </a:lnTo>
                  <a:lnTo>
                    <a:pt x="374" y="43"/>
                  </a:lnTo>
                  <a:lnTo>
                    <a:pt x="374" y="43"/>
                  </a:lnTo>
                  <a:lnTo>
                    <a:pt x="360" y="33"/>
                  </a:lnTo>
                  <a:lnTo>
                    <a:pt x="342" y="25"/>
                  </a:lnTo>
                  <a:lnTo>
                    <a:pt x="320" y="18"/>
                  </a:lnTo>
                  <a:lnTo>
                    <a:pt x="298" y="12"/>
                  </a:lnTo>
                  <a:lnTo>
                    <a:pt x="272" y="6"/>
                  </a:lnTo>
                  <a:lnTo>
                    <a:pt x="242" y="4"/>
                  </a:lnTo>
                  <a:lnTo>
                    <a:pt x="212" y="2"/>
                  </a:lnTo>
                  <a:lnTo>
                    <a:pt x="178" y="0"/>
                  </a:lnTo>
                  <a:lnTo>
                    <a:pt x="0" y="0"/>
                  </a:lnTo>
                  <a:lnTo>
                    <a:pt x="0" y="576"/>
                  </a:lnTo>
                  <a:lnTo>
                    <a:pt x="160" y="576"/>
                  </a:lnTo>
                  <a:lnTo>
                    <a:pt x="160" y="373"/>
                  </a:lnTo>
                  <a:lnTo>
                    <a:pt x="278" y="576"/>
                  </a:lnTo>
                  <a:lnTo>
                    <a:pt x="468" y="576"/>
                  </a:lnTo>
                  <a:lnTo>
                    <a:pt x="312" y="349"/>
                  </a:lnTo>
                  <a:close/>
                  <a:moveTo>
                    <a:pt x="268" y="203"/>
                  </a:moveTo>
                  <a:lnTo>
                    <a:pt x="268" y="203"/>
                  </a:lnTo>
                  <a:lnTo>
                    <a:pt x="266" y="219"/>
                  </a:lnTo>
                  <a:lnTo>
                    <a:pt x="264" y="233"/>
                  </a:lnTo>
                  <a:lnTo>
                    <a:pt x="256" y="243"/>
                  </a:lnTo>
                  <a:lnTo>
                    <a:pt x="248" y="253"/>
                  </a:lnTo>
                  <a:lnTo>
                    <a:pt x="248" y="253"/>
                  </a:lnTo>
                  <a:lnTo>
                    <a:pt x="236" y="259"/>
                  </a:lnTo>
                  <a:lnTo>
                    <a:pt x="220" y="265"/>
                  </a:lnTo>
                  <a:lnTo>
                    <a:pt x="202" y="267"/>
                  </a:lnTo>
                  <a:lnTo>
                    <a:pt x="180" y="269"/>
                  </a:lnTo>
                  <a:lnTo>
                    <a:pt x="160" y="269"/>
                  </a:lnTo>
                  <a:lnTo>
                    <a:pt x="160" y="131"/>
                  </a:lnTo>
                  <a:lnTo>
                    <a:pt x="182" y="131"/>
                  </a:lnTo>
                  <a:lnTo>
                    <a:pt x="182" y="131"/>
                  </a:lnTo>
                  <a:lnTo>
                    <a:pt x="204" y="133"/>
                  </a:lnTo>
                  <a:lnTo>
                    <a:pt x="222" y="135"/>
                  </a:lnTo>
                  <a:lnTo>
                    <a:pt x="238" y="141"/>
                  </a:lnTo>
                  <a:lnTo>
                    <a:pt x="250" y="149"/>
                  </a:lnTo>
                  <a:lnTo>
                    <a:pt x="250" y="149"/>
                  </a:lnTo>
                  <a:lnTo>
                    <a:pt x="258" y="157"/>
                  </a:lnTo>
                  <a:lnTo>
                    <a:pt x="264" y="171"/>
                  </a:lnTo>
                  <a:lnTo>
                    <a:pt x="266" y="185"/>
                  </a:lnTo>
                  <a:lnTo>
                    <a:pt x="268" y="203"/>
                  </a:lnTo>
                  <a:lnTo>
                    <a:pt x="268" y="2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9" name="Freeform 12"/>
            <p:cNvSpPr>
              <a:spLocks/>
            </p:cNvSpPr>
            <p:nvPr/>
          </p:nvSpPr>
          <p:spPr bwMode="auto">
            <a:xfrm>
              <a:off x="4504" y="1872"/>
              <a:ext cx="605" cy="576"/>
            </a:xfrm>
            <a:custGeom>
              <a:avLst/>
              <a:gdLst>
                <a:gd name="T0" fmla="*/ 303 w 605"/>
                <a:gd name="T1" fmla="*/ 393 h 576"/>
                <a:gd name="T2" fmla="*/ 423 w 605"/>
                <a:gd name="T3" fmla="*/ 576 h 576"/>
                <a:gd name="T4" fmla="*/ 605 w 605"/>
                <a:gd name="T5" fmla="*/ 576 h 576"/>
                <a:gd name="T6" fmla="*/ 401 w 605"/>
                <a:gd name="T7" fmla="*/ 271 h 576"/>
                <a:gd name="T8" fmla="*/ 585 w 605"/>
                <a:gd name="T9" fmla="*/ 0 h 576"/>
                <a:gd name="T10" fmla="*/ 401 w 605"/>
                <a:gd name="T11" fmla="*/ 0 h 576"/>
                <a:gd name="T12" fmla="*/ 303 w 605"/>
                <a:gd name="T13" fmla="*/ 151 h 576"/>
                <a:gd name="T14" fmla="*/ 205 w 605"/>
                <a:gd name="T15" fmla="*/ 0 h 576"/>
                <a:gd name="T16" fmla="*/ 20 w 605"/>
                <a:gd name="T17" fmla="*/ 0 h 576"/>
                <a:gd name="T18" fmla="*/ 205 w 605"/>
                <a:gd name="T19" fmla="*/ 271 h 576"/>
                <a:gd name="T20" fmla="*/ 0 w 605"/>
                <a:gd name="T21" fmla="*/ 576 h 576"/>
                <a:gd name="T22" fmla="*/ 185 w 605"/>
                <a:gd name="T23" fmla="*/ 576 h 576"/>
                <a:gd name="T24" fmla="*/ 303 w 605"/>
                <a:gd name="T25" fmla="*/ 39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5" h="576">
                  <a:moveTo>
                    <a:pt x="303" y="393"/>
                  </a:moveTo>
                  <a:lnTo>
                    <a:pt x="423" y="576"/>
                  </a:lnTo>
                  <a:lnTo>
                    <a:pt x="605" y="576"/>
                  </a:lnTo>
                  <a:lnTo>
                    <a:pt x="401" y="271"/>
                  </a:lnTo>
                  <a:lnTo>
                    <a:pt x="585" y="0"/>
                  </a:lnTo>
                  <a:lnTo>
                    <a:pt x="401" y="0"/>
                  </a:lnTo>
                  <a:lnTo>
                    <a:pt x="303" y="151"/>
                  </a:lnTo>
                  <a:lnTo>
                    <a:pt x="205" y="0"/>
                  </a:lnTo>
                  <a:lnTo>
                    <a:pt x="20" y="0"/>
                  </a:lnTo>
                  <a:lnTo>
                    <a:pt x="205" y="271"/>
                  </a:lnTo>
                  <a:lnTo>
                    <a:pt x="0" y="576"/>
                  </a:lnTo>
                  <a:lnTo>
                    <a:pt x="185" y="576"/>
                  </a:lnTo>
                  <a:lnTo>
                    <a:pt x="303" y="3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30" name="Freeform 13"/>
            <p:cNvSpPr>
              <a:spLocks noEditPoints="1"/>
            </p:cNvSpPr>
            <p:nvPr/>
          </p:nvSpPr>
          <p:spPr bwMode="auto">
            <a:xfrm>
              <a:off x="5111" y="1872"/>
              <a:ext cx="140" cy="139"/>
            </a:xfrm>
            <a:custGeom>
              <a:avLst/>
              <a:gdLst>
                <a:gd name="T0" fmla="*/ 70 w 140"/>
                <a:gd name="T1" fmla="*/ 0 h 139"/>
                <a:gd name="T2" fmla="*/ 42 w 140"/>
                <a:gd name="T3" fmla="*/ 4 h 139"/>
                <a:gd name="T4" fmla="*/ 20 w 140"/>
                <a:gd name="T5" fmla="*/ 20 h 139"/>
                <a:gd name="T6" fmla="*/ 4 w 140"/>
                <a:gd name="T7" fmla="*/ 41 h 139"/>
                <a:gd name="T8" fmla="*/ 0 w 140"/>
                <a:gd name="T9" fmla="*/ 69 h 139"/>
                <a:gd name="T10" fmla="*/ 0 w 140"/>
                <a:gd name="T11" fmla="*/ 83 h 139"/>
                <a:gd name="T12" fmla="*/ 12 w 140"/>
                <a:gd name="T13" fmla="*/ 107 h 139"/>
                <a:gd name="T14" fmla="*/ 30 w 140"/>
                <a:gd name="T15" fmla="*/ 127 h 139"/>
                <a:gd name="T16" fmla="*/ 56 w 140"/>
                <a:gd name="T17" fmla="*/ 137 h 139"/>
                <a:gd name="T18" fmla="*/ 70 w 140"/>
                <a:gd name="T19" fmla="*/ 139 h 139"/>
                <a:gd name="T20" fmla="*/ 98 w 140"/>
                <a:gd name="T21" fmla="*/ 133 h 139"/>
                <a:gd name="T22" fmla="*/ 120 w 140"/>
                <a:gd name="T23" fmla="*/ 119 h 139"/>
                <a:gd name="T24" fmla="*/ 134 w 140"/>
                <a:gd name="T25" fmla="*/ 95 h 139"/>
                <a:gd name="T26" fmla="*/ 140 w 140"/>
                <a:gd name="T27" fmla="*/ 69 h 139"/>
                <a:gd name="T28" fmla="*/ 138 w 140"/>
                <a:gd name="T29" fmla="*/ 55 h 139"/>
                <a:gd name="T30" fmla="*/ 128 w 140"/>
                <a:gd name="T31" fmla="*/ 29 h 139"/>
                <a:gd name="T32" fmla="*/ 108 w 140"/>
                <a:gd name="T33" fmla="*/ 12 h 139"/>
                <a:gd name="T34" fmla="*/ 84 w 140"/>
                <a:gd name="T35" fmla="*/ 0 h 139"/>
                <a:gd name="T36" fmla="*/ 70 w 140"/>
                <a:gd name="T37" fmla="*/ 0 h 139"/>
                <a:gd name="T38" fmla="*/ 70 w 140"/>
                <a:gd name="T39" fmla="*/ 127 h 139"/>
                <a:gd name="T40" fmla="*/ 46 w 140"/>
                <a:gd name="T41" fmla="*/ 123 h 139"/>
                <a:gd name="T42" fmla="*/ 28 w 140"/>
                <a:gd name="T43" fmla="*/ 109 h 139"/>
                <a:gd name="T44" fmla="*/ 16 w 140"/>
                <a:gd name="T45" fmla="*/ 91 h 139"/>
                <a:gd name="T46" fmla="*/ 12 w 140"/>
                <a:gd name="T47" fmla="*/ 69 h 139"/>
                <a:gd name="T48" fmla="*/ 12 w 140"/>
                <a:gd name="T49" fmla="*/ 57 h 139"/>
                <a:gd name="T50" fmla="*/ 22 w 140"/>
                <a:gd name="T51" fmla="*/ 35 h 139"/>
                <a:gd name="T52" fmla="*/ 36 w 140"/>
                <a:gd name="T53" fmla="*/ 22 h 139"/>
                <a:gd name="T54" fmla="*/ 58 w 140"/>
                <a:gd name="T55" fmla="*/ 12 h 139"/>
                <a:gd name="T56" fmla="*/ 70 w 140"/>
                <a:gd name="T57" fmla="*/ 12 h 139"/>
                <a:gd name="T58" fmla="*/ 92 w 140"/>
                <a:gd name="T59" fmla="*/ 16 h 139"/>
                <a:gd name="T60" fmla="*/ 112 w 140"/>
                <a:gd name="T61" fmla="*/ 27 h 139"/>
                <a:gd name="T62" fmla="*/ 124 w 140"/>
                <a:gd name="T63" fmla="*/ 45 h 139"/>
                <a:gd name="T64" fmla="*/ 128 w 140"/>
                <a:gd name="T65" fmla="*/ 69 h 139"/>
                <a:gd name="T66" fmla="*/ 128 w 140"/>
                <a:gd name="T67" fmla="*/ 81 h 139"/>
                <a:gd name="T68" fmla="*/ 118 w 140"/>
                <a:gd name="T69" fmla="*/ 101 h 139"/>
                <a:gd name="T70" fmla="*/ 102 w 140"/>
                <a:gd name="T71" fmla="*/ 117 h 139"/>
                <a:gd name="T72" fmla="*/ 82 w 140"/>
                <a:gd name="T73" fmla="*/ 125 h 139"/>
                <a:gd name="T74" fmla="*/ 70 w 140"/>
                <a:gd name="T7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70" y="0"/>
                  </a:moveTo>
                  <a:lnTo>
                    <a:pt x="70" y="0"/>
                  </a:lnTo>
                  <a:lnTo>
                    <a:pt x="56" y="0"/>
                  </a:lnTo>
                  <a:lnTo>
                    <a:pt x="42" y="4"/>
                  </a:lnTo>
                  <a:lnTo>
                    <a:pt x="30" y="12"/>
                  </a:lnTo>
                  <a:lnTo>
                    <a:pt x="20" y="20"/>
                  </a:lnTo>
                  <a:lnTo>
                    <a:pt x="12" y="29"/>
                  </a:lnTo>
                  <a:lnTo>
                    <a:pt x="4" y="41"/>
                  </a:lnTo>
                  <a:lnTo>
                    <a:pt x="0" y="55"/>
                  </a:lnTo>
                  <a:lnTo>
                    <a:pt x="0" y="69"/>
                  </a:lnTo>
                  <a:lnTo>
                    <a:pt x="0" y="69"/>
                  </a:lnTo>
                  <a:lnTo>
                    <a:pt x="0" y="83"/>
                  </a:lnTo>
                  <a:lnTo>
                    <a:pt x="4" y="95"/>
                  </a:lnTo>
                  <a:lnTo>
                    <a:pt x="12" y="107"/>
                  </a:lnTo>
                  <a:lnTo>
                    <a:pt x="20" y="119"/>
                  </a:lnTo>
                  <a:lnTo>
                    <a:pt x="30" y="127"/>
                  </a:lnTo>
                  <a:lnTo>
                    <a:pt x="42" y="133"/>
                  </a:lnTo>
                  <a:lnTo>
                    <a:pt x="56" y="137"/>
                  </a:lnTo>
                  <a:lnTo>
                    <a:pt x="70" y="139"/>
                  </a:lnTo>
                  <a:lnTo>
                    <a:pt x="70" y="139"/>
                  </a:lnTo>
                  <a:lnTo>
                    <a:pt x="84" y="137"/>
                  </a:lnTo>
                  <a:lnTo>
                    <a:pt x="98" y="133"/>
                  </a:lnTo>
                  <a:lnTo>
                    <a:pt x="108" y="127"/>
                  </a:lnTo>
                  <a:lnTo>
                    <a:pt x="120" y="119"/>
                  </a:lnTo>
                  <a:lnTo>
                    <a:pt x="128" y="107"/>
                  </a:lnTo>
                  <a:lnTo>
                    <a:pt x="134" y="95"/>
                  </a:lnTo>
                  <a:lnTo>
                    <a:pt x="138" y="83"/>
                  </a:lnTo>
                  <a:lnTo>
                    <a:pt x="140" y="69"/>
                  </a:lnTo>
                  <a:lnTo>
                    <a:pt x="140" y="69"/>
                  </a:lnTo>
                  <a:lnTo>
                    <a:pt x="138" y="55"/>
                  </a:lnTo>
                  <a:lnTo>
                    <a:pt x="134" y="41"/>
                  </a:lnTo>
                  <a:lnTo>
                    <a:pt x="128" y="29"/>
                  </a:lnTo>
                  <a:lnTo>
                    <a:pt x="120" y="20"/>
                  </a:lnTo>
                  <a:lnTo>
                    <a:pt x="108" y="12"/>
                  </a:lnTo>
                  <a:lnTo>
                    <a:pt x="98" y="4"/>
                  </a:lnTo>
                  <a:lnTo>
                    <a:pt x="84" y="0"/>
                  </a:lnTo>
                  <a:lnTo>
                    <a:pt x="70" y="0"/>
                  </a:lnTo>
                  <a:lnTo>
                    <a:pt x="70" y="0"/>
                  </a:lnTo>
                  <a:close/>
                  <a:moveTo>
                    <a:pt x="70" y="127"/>
                  </a:moveTo>
                  <a:lnTo>
                    <a:pt x="70" y="127"/>
                  </a:lnTo>
                  <a:lnTo>
                    <a:pt x="58" y="125"/>
                  </a:lnTo>
                  <a:lnTo>
                    <a:pt x="46" y="123"/>
                  </a:lnTo>
                  <a:lnTo>
                    <a:pt x="36" y="117"/>
                  </a:lnTo>
                  <a:lnTo>
                    <a:pt x="28" y="109"/>
                  </a:lnTo>
                  <a:lnTo>
                    <a:pt x="22" y="101"/>
                  </a:lnTo>
                  <a:lnTo>
                    <a:pt x="16" y="91"/>
                  </a:lnTo>
                  <a:lnTo>
                    <a:pt x="12" y="81"/>
                  </a:lnTo>
                  <a:lnTo>
                    <a:pt x="12" y="69"/>
                  </a:lnTo>
                  <a:lnTo>
                    <a:pt x="12" y="69"/>
                  </a:lnTo>
                  <a:lnTo>
                    <a:pt x="12" y="57"/>
                  </a:lnTo>
                  <a:lnTo>
                    <a:pt x="16" y="45"/>
                  </a:lnTo>
                  <a:lnTo>
                    <a:pt x="22" y="35"/>
                  </a:lnTo>
                  <a:lnTo>
                    <a:pt x="28" y="27"/>
                  </a:lnTo>
                  <a:lnTo>
                    <a:pt x="36" y="22"/>
                  </a:lnTo>
                  <a:lnTo>
                    <a:pt x="46" y="16"/>
                  </a:lnTo>
                  <a:lnTo>
                    <a:pt x="58" y="12"/>
                  </a:lnTo>
                  <a:lnTo>
                    <a:pt x="70" y="12"/>
                  </a:lnTo>
                  <a:lnTo>
                    <a:pt x="70" y="12"/>
                  </a:lnTo>
                  <a:lnTo>
                    <a:pt x="82" y="12"/>
                  </a:lnTo>
                  <a:lnTo>
                    <a:pt x="92" y="16"/>
                  </a:lnTo>
                  <a:lnTo>
                    <a:pt x="102" y="22"/>
                  </a:lnTo>
                  <a:lnTo>
                    <a:pt x="112" y="27"/>
                  </a:lnTo>
                  <a:lnTo>
                    <a:pt x="118" y="35"/>
                  </a:lnTo>
                  <a:lnTo>
                    <a:pt x="124" y="45"/>
                  </a:lnTo>
                  <a:lnTo>
                    <a:pt x="128" y="57"/>
                  </a:lnTo>
                  <a:lnTo>
                    <a:pt x="128" y="69"/>
                  </a:lnTo>
                  <a:lnTo>
                    <a:pt x="128" y="69"/>
                  </a:lnTo>
                  <a:lnTo>
                    <a:pt x="128" y="81"/>
                  </a:lnTo>
                  <a:lnTo>
                    <a:pt x="124" y="91"/>
                  </a:lnTo>
                  <a:lnTo>
                    <a:pt x="118" y="101"/>
                  </a:lnTo>
                  <a:lnTo>
                    <a:pt x="112" y="109"/>
                  </a:lnTo>
                  <a:lnTo>
                    <a:pt x="102" y="117"/>
                  </a:lnTo>
                  <a:lnTo>
                    <a:pt x="92" y="123"/>
                  </a:lnTo>
                  <a:lnTo>
                    <a:pt x="82" y="125"/>
                  </a:lnTo>
                  <a:lnTo>
                    <a:pt x="70" y="127"/>
                  </a:lnTo>
                  <a:lnTo>
                    <a:pt x="7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31" name="Freeform 14"/>
            <p:cNvSpPr>
              <a:spLocks noEditPoints="1"/>
            </p:cNvSpPr>
            <p:nvPr/>
          </p:nvSpPr>
          <p:spPr bwMode="auto">
            <a:xfrm>
              <a:off x="5153" y="1901"/>
              <a:ext cx="64" cy="78"/>
            </a:xfrm>
            <a:custGeom>
              <a:avLst/>
              <a:gdLst>
                <a:gd name="T0" fmla="*/ 60 w 64"/>
                <a:gd name="T1" fmla="*/ 24 h 78"/>
                <a:gd name="T2" fmla="*/ 60 w 64"/>
                <a:gd name="T3" fmla="*/ 24 h 78"/>
                <a:gd name="T4" fmla="*/ 60 w 64"/>
                <a:gd name="T5" fmla="*/ 16 h 78"/>
                <a:gd name="T6" fmla="*/ 58 w 64"/>
                <a:gd name="T7" fmla="*/ 12 h 78"/>
                <a:gd name="T8" fmla="*/ 54 w 64"/>
                <a:gd name="T9" fmla="*/ 8 h 78"/>
                <a:gd name="T10" fmla="*/ 52 w 64"/>
                <a:gd name="T11" fmla="*/ 4 h 78"/>
                <a:gd name="T12" fmla="*/ 42 w 64"/>
                <a:gd name="T13" fmla="*/ 0 h 78"/>
                <a:gd name="T14" fmla="*/ 34 w 64"/>
                <a:gd name="T15" fmla="*/ 0 h 78"/>
                <a:gd name="T16" fmla="*/ 0 w 64"/>
                <a:gd name="T17" fmla="*/ 0 h 78"/>
                <a:gd name="T18" fmla="*/ 0 w 64"/>
                <a:gd name="T19" fmla="*/ 78 h 78"/>
                <a:gd name="T20" fmla="*/ 12 w 64"/>
                <a:gd name="T21" fmla="*/ 78 h 78"/>
                <a:gd name="T22" fmla="*/ 12 w 64"/>
                <a:gd name="T23" fmla="*/ 46 h 78"/>
                <a:gd name="T24" fmla="*/ 30 w 64"/>
                <a:gd name="T25" fmla="*/ 46 h 78"/>
                <a:gd name="T26" fmla="*/ 50 w 64"/>
                <a:gd name="T27" fmla="*/ 78 h 78"/>
                <a:gd name="T28" fmla="*/ 50 w 64"/>
                <a:gd name="T29" fmla="*/ 78 h 78"/>
                <a:gd name="T30" fmla="*/ 64 w 64"/>
                <a:gd name="T31" fmla="*/ 78 h 78"/>
                <a:gd name="T32" fmla="*/ 44 w 64"/>
                <a:gd name="T33" fmla="*/ 46 h 78"/>
                <a:gd name="T34" fmla="*/ 44 w 64"/>
                <a:gd name="T35" fmla="*/ 46 h 78"/>
                <a:gd name="T36" fmla="*/ 52 w 64"/>
                <a:gd name="T37" fmla="*/ 42 h 78"/>
                <a:gd name="T38" fmla="*/ 58 w 64"/>
                <a:gd name="T39" fmla="*/ 36 h 78"/>
                <a:gd name="T40" fmla="*/ 60 w 64"/>
                <a:gd name="T41" fmla="*/ 30 h 78"/>
                <a:gd name="T42" fmla="*/ 60 w 64"/>
                <a:gd name="T43" fmla="*/ 24 h 78"/>
                <a:gd name="T44" fmla="*/ 60 w 64"/>
                <a:gd name="T45" fmla="*/ 24 h 78"/>
                <a:gd name="T46" fmla="*/ 48 w 64"/>
                <a:gd name="T47" fmla="*/ 24 h 78"/>
                <a:gd name="T48" fmla="*/ 48 w 64"/>
                <a:gd name="T49" fmla="*/ 24 h 78"/>
                <a:gd name="T50" fmla="*/ 48 w 64"/>
                <a:gd name="T51" fmla="*/ 28 h 78"/>
                <a:gd name="T52" fmla="*/ 44 w 64"/>
                <a:gd name="T53" fmla="*/ 32 h 78"/>
                <a:gd name="T54" fmla="*/ 40 w 64"/>
                <a:gd name="T55" fmla="*/ 34 h 78"/>
                <a:gd name="T56" fmla="*/ 34 w 64"/>
                <a:gd name="T57" fmla="*/ 34 h 78"/>
                <a:gd name="T58" fmla="*/ 12 w 64"/>
                <a:gd name="T59" fmla="*/ 34 h 78"/>
                <a:gd name="T60" fmla="*/ 12 w 64"/>
                <a:gd name="T61" fmla="*/ 12 h 78"/>
                <a:gd name="T62" fmla="*/ 34 w 64"/>
                <a:gd name="T63" fmla="*/ 12 h 78"/>
                <a:gd name="T64" fmla="*/ 34 w 64"/>
                <a:gd name="T65" fmla="*/ 12 h 78"/>
                <a:gd name="T66" fmla="*/ 40 w 64"/>
                <a:gd name="T67" fmla="*/ 12 h 78"/>
                <a:gd name="T68" fmla="*/ 44 w 64"/>
                <a:gd name="T69" fmla="*/ 14 h 78"/>
                <a:gd name="T70" fmla="*/ 48 w 64"/>
                <a:gd name="T71" fmla="*/ 18 h 78"/>
                <a:gd name="T72" fmla="*/ 48 w 64"/>
                <a:gd name="T73" fmla="*/ 24 h 78"/>
                <a:gd name="T74" fmla="*/ 48 w 64"/>
                <a:gd name="T75"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78">
                  <a:moveTo>
                    <a:pt x="60" y="24"/>
                  </a:moveTo>
                  <a:lnTo>
                    <a:pt x="60" y="24"/>
                  </a:lnTo>
                  <a:lnTo>
                    <a:pt x="60" y="16"/>
                  </a:lnTo>
                  <a:lnTo>
                    <a:pt x="58" y="12"/>
                  </a:lnTo>
                  <a:lnTo>
                    <a:pt x="54" y="8"/>
                  </a:lnTo>
                  <a:lnTo>
                    <a:pt x="52" y="4"/>
                  </a:lnTo>
                  <a:lnTo>
                    <a:pt x="42" y="0"/>
                  </a:lnTo>
                  <a:lnTo>
                    <a:pt x="34" y="0"/>
                  </a:lnTo>
                  <a:lnTo>
                    <a:pt x="0" y="0"/>
                  </a:lnTo>
                  <a:lnTo>
                    <a:pt x="0" y="78"/>
                  </a:lnTo>
                  <a:lnTo>
                    <a:pt x="12" y="78"/>
                  </a:lnTo>
                  <a:lnTo>
                    <a:pt x="12" y="46"/>
                  </a:lnTo>
                  <a:lnTo>
                    <a:pt x="30" y="46"/>
                  </a:lnTo>
                  <a:lnTo>
                    <a:pt x="50" y="78"/>
                  </a:lnTo>
                  <a:lnTo>
                    <a:pt x="50" y="78"/>
                  </a:lnTo>
                  <a:lnTo>
                    <a:pt x="64" y="78"/>
                  </a:lnTo>
                  <a:lnTo>
                    <a:pt x="44" y="46"/>
                  </a:lnTo>
                  <a:lnTo>
                    <a:pt x="44" y="46"/>
                  </a:lnTo>
                  <a:lnTo>
                    <a:pt x="52" y="42"/>
                  </a:lnTo>
                  <a:lnTo>
                    <a:pt x="58" y="36"/>
                  </a:lnTo>
                  <a:lnTo>
                    <a:pt x="60" y="30"/>
                  </a:lnTo>
                  <a:lnTo>
                    <a:pt x="60" y="24"/>
                  </a:lnTo>
                  <a:lnTo>
                    <a:pt x="60" y="24"/>
                  </a:lnTo>
                  <a:close/>
                  <a:moveTo>
                    <a:pt x="48" y="24"/>
                  </a:moveTo>
                  <a:lnTo>
                    <a:pt x="48" y="24"/>
                  </a:lnTo>
                  <a:lnTo>
                    <a:pt x="48" y="28"/>
                  </a:lnTo>
                  <a:lnTo>
                    <a:pt x="44" y="32"/>
                  </a:lnTo>
                  <a:lnTo>
                    <a:pt x="40" y="34"/>
                  </a:lnTo>
                  <a:lnTo>
                    <a:pt x="34" y="34"/>
                  </a:lnTo>
                  <a:lnTo>
                    <a:pt x="12" y="34"/>
                  </a:lnTo>
                  <a:lnTo>
                    <a:pt x="12" y="12"/>
                  </a:lnTo>
                  <a:lnTo>
                    <a:pt x="34" y="12"/>
                  </a:lnTo>
                  <a:lnTo>
                    <a:pt x="34" y="12"/>
                  </a:lnTo>
                  <a:lnTo>
                    <a:pt x="40" y="12"/>
                  </a:lnTo>
                  <a:lnTo>
                    <a:pt x="44" y="14"/>
                  </a:lnTo>
                  <a:lnTo>
                    <a:pt x="48" y="18"/>
                  </a:lnTo>
                  <a:lnTo>
                    <a:pt x="48" y="24"/>
                  </a:lnTo>
                  <a:lnTo>
                    <a:pt x="4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grpSp>
      <p:sp>
        <p:nvSpPr>
          <p:cNvPr id="19" name="Rectangle 18"/>
          <p:cNvSpPr/>
          <p:nvPr userDrawn="1"/>
        </p:nvSpPr>
        <p:spPr>
          <a:xfrm>
            <a:off x="11101082" y="6360049"/>
            <a:ext cx="1335392" cy="6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Tree>
    <p:extLst>
      <p:ext uri="{BB962C8B-B14F-4D97-AF65-F5344CB8AC3E}">
        <p14:creationId xmlns:p14="http://schemas.microsoft.com/office/powerpoint/2010/main" val="102468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39573" cy="1005466"/>
          </a:xfrm>
        </p:spPr>
        <p:txBody>
          <a:bodyPr/>
          <a:lstStyle/>
          <a:p>
            <a:r>
              <a:rPr lang="en-US" dirty="0"/>
              <a:t>Click to Edit Title</a:t>
            </a:r>
          </a:p>
        </p:txBody>
      </p:sp>
      <p:sp>
        <p:nvSpPr>
          <p:cNvPr id="9" name="Content Placeholder 2"/>
          <p:cNvSpPr>
            <a:spLocks noGrp="1"/>
          </p:cNvSpPr>
          <p:nvPr>
            <p:ph sz="quarter" idx="20" hasCustomPrompt="1"/>
          </p:nvPr>
        </p:nvSpPr>
        <p:spPr>
          <a:xfrm>
            <a:off x="457160" y="1632056"/>
            <a:ext cx="5646076"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10" name="Content Placeholder 2"/>
          <p:cNvSpPr>
            <a:spLocks noGrp="1"/>
          </p:cNvSpPr>
          <p:nvPr>
            <p:ph sz="quarter" idx="21" hasCustomPrompt="1"/>
          </p:nvPr>
        </p:nvSpPr>
        <p:spPr>
          <a:xfrm>
            <a:off x="6353338" y="1632056"/>
            <a:ext cx="5644520"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34604361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67289" cy="1005466"/>
          </a:xfrm>
        </p:spPr>
        <p:txBody>
          <a:bodyPr/>
          <a:lstStyle/>
          <a:p>
            <a:r>
              <a:rPr lang="en-US" dirty="0"/>
              <a:t>Click to Edit Title</a:t>
            </a:r>
          </a:p>
        </p:txBody>
      </p:sp>
      <p:sp>
        <p:nvSpPr>
          <p:cNvPr id="7"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3332224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Strategic Featur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449466" y="2561557"/>
            <a:ext cx="7676594" cy="1748443"/>
          </a:xfrm>
          <a:prstGeom prst="rect">
            <a:avLst/>
          </a:prstGeom>
        </p:spPr>
        <p:txBody>
          <a:bodyPr wrap="square" anchor="ctr" anchorCtr="0">
            <a:spAutoFit/>
          </a:bodyPr>
          <a:lstStyle>
            <a:lvl1pPr marL="241245" indent="-241245">
              <a:defRPr/>
            </a:lvl1pPr>
            <a:lvl3pPr marL="471156" indent="-236387">
              <a:buFont typeface="Lucida Grande"/>
              <a:buChar char="–"/>
              <a:defRPr sz="2040"/>
            </a:lvl3pPr>
            <a:lvl5pPr marL="702686" indent="-241245">
              <a:defRPr sz="1836"/>
            </a:lvl5pPr>
            <a:lvl6pPr marL="929358" indent="-236387">
              <a:buClr>
                <a:schemeClr val="bg2"/>
              </a:buClr>
              <a:buFont typeface="Lucida Grande"/>
              <a:buChar char="–"/>
              <a:defRPr sz="1632">
                <a:solidFill>
                  <a:srgbClr val="414141"/>
                </a:solidFill>
              </a:defRPr>
            </a:lvl6pPr>
            <a:lvl7pPr marL="1164127" indent="-234769">
              <a:buClr>
                <a:schemeClr val="bg2"/>
              </a:buClr>
              <a:buFont typeface="Lucida Grande"/>
              <a:buChar char="–"/>
              <a:defRPr sz="1632">
                <a:solidFill>
                  <a:srgbClr val="41414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Content Placeholder 5"/>
          <p:cNvSpPr>
            <a:spLocks noGrp="1"/>
          </p:cNvSpPr>
          <p:nvPr>
            <p:ph sz="quarter" idx="11" hasCustomPrompt="1"/>
          </p:nvPr>
        </p:nvSpPr>
        <p:spPr>
          <a:xfrm>
            <a:off x="579873" y="2561421"/>
            <a:ext cx="3420921" cy="1748631"/>
          </a:xfrm>
        </p:spPr>
        <p:txBody>
          <a:bodyPr anchor="ctr"/>
          <a:lstStyle>
            <a:lvl1pPr marL="0" indent="0" algn="r">
              <a:buNone/>
              <a:defRPr/>
            </a:lvl1pPr>
          </a:lstStyle>
          <a:p>
            <a:r>
              <a:rPr lang="en-US" dirty="0"/>
              <a:t>Logotype, graphic,</a:t>
            </a:r>
            <a:br>
              <a:rPr lang="en-US" dirty="0"/>
            </a:br>
            <a:r>
              <a:rPr lang="en-US" dirty="0"/>
              <a:t>or text here</a:t>
            </a:r>
          </a:p>
        </p:txBody>
      </p:sp>
      <p:sp>
        <p:nvSpPr>
          <p:cNvPr id="8"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32625059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a:lvl3pPr>
            <a:lvl4pPr marL="457019" indent="0">
              <a:buNone/>
              <a:defRPr/>
            </a:lvl4pPr>
            <a:lvl5pPr marL="68552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34036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47477" y="2674844"/>
            <a:ext cx="11463003" cy="1098663"/>
          </a:xfrm>
          <a:prstGeom prst="rect">
            <a:avLst/>
          </a:prstGeom>
        </p:spPr>
        <p:txBody>
          <a:bodyPr wrap="square" anchor="b" anchorCtr="0">
            <a:spAutoFit/>
          </a:bodyPr>
          <a:lstStyle>
            <a:lvl1pPr marL="0" indent="0" algn="ctr" defTabSz="1109948" rtl="0" eaLnBrk="1" latinLnBrk="0" hangingPunct="1">
              <a:lnSpc>
                <a:spcPts val="4284"/>
              </a:lnSpc>
              <a:buNone/>
              <a:defRPr lang="en-US" sz="4080" kern="1200" dirty="0" smtClean="0">
                <a:solidFill>
                  <a:schemeClr val="accent1"/>
                </a:solidFill>
                <a:latin typeface="+mn-lt"/>
                <a:ea typeface="+mn-ea"/>
                <a:cs typeface="+mn-cs"/>
              </a:defRPr>
            </a:lvl1pPr>
          </a:lstStyle>
          <a:p>
            <a:pPr lvl="0"/>
            <a:r>
              <a:rPr lang="en-US" dirty="0"/>
              <a:t>Big statement slide,</a:t>
            </a:r>
            <a:br>
              <a:rPr lang="en-US" dirty="0"/>
            </a:br>
            <a:r>
              <a:rPr lang="en-US" dirty="0"/>
              <a:t>sentence case</a:t>
            </a:r>
          </a:p>
        </p:txBody>
      </p:sp>
      <p:sp>
        <p:nvSpPr>
          <p:cNvPr id="4" name="Text Placeholder 3"/>
          <p:cNvSpPr>
            <a:spLocks noGrp="1"/>
          </p:cNvSpPr>
          <p:nvPr>
            <p:ph type="body" sz="quarter" idx="11" hasCustomPrompt="1"/>
          </p:nvPr>
        </p:nvSpPr>
        <p:spPr>
          <a:xfrm>
            <a:off x="547480" y="3774122"/>
            <a:ext cx="11462993" cy="282513"/>
          </a:xfrm>
          <a:prstGeom prst="rect">
            <a:avLst/>
          </a:prstGeom>
        </p:spPr>
        <p:txBody>
          <a:bodyPr wrap="square">
            <a:spAutoFit/>
          </a:bodyPr>
          <a:lstStyle>
            <a:lvl1pPr marL="0" indent="0" algn="ctr">
              <a:buNone/>
              <a:defRPr sz="2040">
                <a:solidFill>
                  <a:srgbClr val="7F7F7F"/>
                </a:solidFill>
              </a:defRPr>
            </a:lvl1pPr>
          </a:lstStyle>
          <a:p>
            <a:pPr lvl="0"/>
            <a:r>
              <a:rPr lang="en-US" dirty="0"/>
              <a:t>Subtitle placeholder</a:t>
            </a:r>
          </a:p>
        </p:txBody>
      </p:sp>
      <p:sp>
        <p:nvSpPr>
          <p:cNvPr id="5"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2473478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39573" cy="1005466"/>
          </a:xfrm>
        </p:spPr>
        <p:txBody>
          <a:bodyPr/>
          <a:lstStyle/>
          <a:p>
            <a:r>
              <a:rPr lang="en-US" dirty="0"/>
              <a:t>Click to Edit Title</a:t>
            </a:r>
          </a:p>
        </p:txBody>
      </p:sp>
      <p:sp>
        <p:nvSpPr>
          <p:cNvPr id="9" name="Content Placeholder 2"/>
          <p:cNvSpPr>
            <a:spLocks noGrp="1"/>
          </p:cNvSpPr>
          <p:nvPr>
            <p:ph sz="quarter" idx="20" hasCustomPrompt="1"/>
          </p:nvPr>
        </p:nvSpPr>
        <p:spPr>
          <a:xfrm>
            <a:off x="457160" y="1632056"/>
            <a:ext cx="5646076"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10" name="Content Placeholder 2"/>
          <p:cNvSpPr>
            <a:spLocks noGrp="1"/>
          </p:cNvSpPr>
          <p:nvPr>
            <p:ph sz="quarter" idx="21" hasCustomPrompt="1"/>
          </p:nvPr>
        </p:nvSpPr>
        <p:spPr>
          <a:xfrm>
            <a:off x="6353338" y="1632056"/>
            <a:ext cx="5644520"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smtClean="0">
                <a:solidFill>
                  <a:schemeClr val="bg2"/>
                </a:solidFill>
              </a:defRPr>
            </a:lvl1pPr>
          </a:lstStyle>
          <a:p>
            <a:pPr defTabSz="932597"/>
            <a:fld id="{113BA7D1-EE9A-0241-B0CB-67F65CFD4A8F}" type="slidenum">
              <a:rPr lang="en-NZ" smtClean="0">
                <a:solidFill>
                  <a:srgbClr val="B8B3AD"/>
                </a:solidFill>
              </a:rPr>
              <a:pPr defTabSz="932597"/>
              <a:t>‹#›</a:t>
            </a:fld>
            <a:endParaRPr lang="en-NZ" dirty="0">
              <a:solidFill>
                <a:srgbClr val="B8B3AD"/>
              </a:solidFill>
            </a:endParaRPr>
          </a:p>
        </p:txBody>
      </p:sp>
    </p:spTree>
    <p:extLst>
      <p:ext uri="{BB962C8B-B14F-4D97-AF65-F5344CB8AC3E}">
        <p14:creationId xmlns:p14="http://schemas.microsoft.com/office/powerpoint/2010/main" val="1616064155"/>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pPr defTabSz="932597"/>
            <a:fld id="{78DD11DF-E428-4D50-99CC-97107BDC351A}" type="datetimeFigureOut">
              <a:rPr lang="en-AU" smtClean="0">
                <a:solidFill>
                  <a:prstClr val="black"/>
                </a:solidFill>
              </a:rPr>
              <a:pPr defTabSz="932597"/>
              <a:t>28/10/2016</a:t>
            </a:fld>
            <a:endParaRPr lang="en-AU">
              <a:solidFill>
                <a:prstClr val="black"/>
              </a:solidFill>
            </a:endParaRPr>
          </a:p>
        </p:txBody>
      </p:sp>
      <p:sp>
        <p:nvSpPr>
          <p:cNvPr id="5" name="Footer Placeholder 4"/>
          <p:cNvSpPr>
            <a:spLocks noGrp="1"/>
          </p:cNvSpPr>
          <p:nvPr>
            <p:ph type="ftr" sz="quarter" idx="11"/>
          </p:nvPr>
        </p:nvSpPr>
        <p:spPr/>
        <p:txBody>
          <a:bodyPr/>
          <a:lstStyle/>
          <a:p>
            <a:pPr defTabSz="932597"/>
            <a:endParaRPr lang="en-AU">
              <a:solidFill>
                <a:prstClr val="black"/>
              </a:solidFill>
            </a:endParaRPr>
          </a:p>
        </p:txBody>
      </p:sp>
      <p:sp>
        <p:nvSpPr>
          <p:cNvPr id="6" name="Slide Number Placeholder 5"/>
          <p:cNvSpPr>
            <a:spLocks noGrp="1"/>
          </p:cNvSpPr>
          <p:nvPr>
            <p:ph type="sldNum" sz="quarter" idx="12"/>
          </p:nvPr>
        </p:nvSpPr>
        <p:spPr/>
        <p:txBody>
          <a:bodyPr/>
          <a:lstStyle/>
          <a:p>
            <a:pPr defTabSz="932597"/>
            <a:fld id="{AACED9F7-5346-474F-A236-C6D0C35C5DAD}" type="slidenum">
              <a:rPr lang="en-AU" smtClean="0">
                <a:solidFill>
                  <a:prstClr val="black"/>
                </a:solidFill>
              </a:rPr>
              <a:pPr defTabSz="932597"/>
              <a:t>‹#›</a:t>
            </a:fld>
            <a:endParaRPr lang="en-AU">
              <a:solidFill>
                <a:prstClr val="black"/>
              </a:solidFill>
            </a:endParaRPr>
          </a:p>
        </p:txBody>
      </p:sp>
    </p:spTree>
    <p:extLst>
      <p:ext uri="{BB962C8B-B14F-4D97-AF65-F5344CB8AC3E}">
        <p14:creationId xmlns:p14="http://schemas.microsoft.com/office/powerpoint/2010/main" val="12162724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44800"/>
            <a:ext cx="12436475" cy="349725"/>
          </a:xfrm>
          <a:prstGeom prst="rect">
            <a:avLst/>
          </a:prstGeom>
        </p:spPr>
      </p:pic>
      <p:sp>
        <p:nvSpPr>
          <p:cNvPr id="8" name="Text Placeholder 8"/>
          <p:cNvSpPr>
            <a:spLocks noGrp="1"/>
          </p:cNvSpPr>
          <p:nvPr>
            <p:ph type="body" sz="quarter" idx="10" hasCustomPrompt="1"/>
          </p:nvPr>
        </p:nvSpPr>
        <p:spPr>
          <a:xfrm>
            <a:off x="697275" y="1007234"/>
            <a:ext cx="11127092" cy="1013407"/>
          </a:xfrm>
        </p:spPr>
        <p:txBody>
          <a:bodyPr lIns="0" tIns="0" rIns="0" bIns="0">
            <a:normAutofit/>
          </a:bodyPr>
          <a:lstStyle>
            <a:lvl1pPr marL="0" indent="0">
              <a:buNone/>
              <a:defRPr sz="5915" baseline="0">
                <a:solidFill>
                  <a:schemeClr val="tx1"/>
                </a:solidFill>
                <a:latin typeface="Arial" panose="020B0604020202020204" pitchFamily="34" charset="0"/>
                <a:cs typeface="Arial" panose="020B0604020202020204" pitchFamily="34" charset="0"/>
              </a:defRPr>
            </a:lvl1pPr>
            <a:lvl2pPr marL="466298" indent="0">
              <a:buNone/>
              <a:defRPr>
                <a:solidFill>
                  <a:srgbClr val="4D4F53"/>
                </a:solidFill>
                <a:latin typeface="Arial" panose="020B0604020202020204" pitchFamily="34" charset="0"/>
                <a:cs typeface="Arial" panose="020B0604020202020204" pitchFamily="34" charset="0"/>
              </a:defRPr>
            </a:lvl2pPr>
            <a:lvl3pPr marL="932597" indent="0">
              <a:buNone/>
              <a:defRPr>
                <a:solidFill>
                  <a:srgbClr val="4D4F53"/>
                </a:solidFill>
                <a:latin typeface="Arial" panose="020B0604020202020204" pitchFamily="34" charset="0"/>
                <a:cs typeface="Arial" panose="020B0604020202020204" pitchFamily="34" charset="0"/>
              </a:defRPr>
            </a:lvl3pPr>
            <a:lvl4pPr marL="1398895" indent="0">
              <a:buNone/>
              <a:defRPr>
                <a:solidFill>
                  <a:srgbClr val="4D4F53"/>
                </a:solidFill>
                <a:latin typeface="Arial" panose="020B0604020202020204" pitchFamily="34" charset="0"/>
                <a:cs typeface="Arial" panose="020B0604020202020204" pitchFamily="34" charset="0"/>
              </a:defRPr>
            </a:lvl4pPr>
            <a:lvl5pPr marL="1865193" indent="0">
              <a:buNone/>
              <a:defRPr>
                <a:solidFill>
                  <a:srgbClr val="4D4F53"/>
                </a:solidFill>
                <a:latin typeface="Arial" panose="020B0604020202020204" pitchFamily="34" charset="0"/>
                <a:cs typeface="Arial" panose="020B0604020202020204" pitchFamily="34" charset="0"/>
              </a:defRPr>
            </a:lvl5pPr>
          </a:lstStyle>
          <a:p>
            <a:pPr lvl="0"/>
            <a:r>
              <a:rPr lang="en-US" dirty="0"/>
              <a:t>Heading</a:t>
            </a:r>
          </a:p>
        </p:txBody>
      </p:sp>
      <p:sp>
        <p:nvSpPr>
          <p:cNvPr id="9" name="Text Placeholder 10"/>
          <p:cNvSpPr>
            <a:spLocks noGrp="1"/>
          </p:cNvSpPr>
          <p:nvPr>
            <p:ph type="body" sz="quarter" idx="11" hasCustomPrompt="1"/>
          </p:nvPr>
        </p:nvSpPr>
        <p:spPr>
          <a:xfrm>
            <a:off x="697275" y="2486942"/>
            <a:ext cx="11127092" cy="3505004"/>
          </a:xfrm>
        </p:spPr>
        <p:txBody>
          <a:bodyPr lIns="0" tIns="0" rIns="0" bIns="0">
            <a:normAutofit/>
          </a:bodyPr>
          <a:lstStyle>
            <a:lvl1pPr marL="0" indent="0">
              <a:buNone/>
              <a:defRPr sz="2856" baseline="0">
                <a:solidFill>
                  <a:schemeClr val="tx1"/>
                </a:solidFill>
                <a:latin typeface="Arial" panose="020B0604020202020204" pitchFamily="34" charset="0"/>
                <a:cs typeface="Arial" panose="020B0604020202020204"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dirty="0"/>
              <a:t>Click to add text</a:t>
            </a:r>
          </a:p>
        </p:txBody>
      </p:sp>
      <p:sp>
        <p:nvSpPr>
          <p:cNvPr id="10" name="TextBox 9"/>
          <p:cNvSpPr txBox="1"/>
          <p:nvPr userDrawn="1"/>
        </p:nvSpPr>
        <p:spPr>
          <a:xfrm>
            <a:off x="630534" y="6701948"/>
            <a:ext cx="7801945" cy="238240"/>
          </a:xfrm>
          <a:prstGeom prst="rect">
            <a:avLst/>
          </a:prstGeom>
          <a:noFill/>
        </p:spPr>
        <p:txBody>
          <a:bodyPr wrap="square" rtlCol="0">
            <a:spAutoFit/>
          </a:bodyPr>
          <a:lstStyle/>
          <a:p>
            <a:pPr defTabSz="932597"/>
            <a:fld id="{6E0B6001-9D5B-4F84-BD2D-43EA01A98450}" type="slidenum">
              <a:rPr lang="en-AU" sz="918" smtClean="0">
                <a:solidFill>
                  <a:prstClr val="white">
                    <a:lumMod val="50000"/>
                  </a:prstClr>
                </a:solidFill>
                <a:latin typeface="Arial" panose="020B0604020202020204" pitchFamily="34" charset="0"/>
                <a:cs typeface="Arial" panose="020B0604020202020204" pitchFamily="34" charset="0"/>
              </a:rPr>
              <a:pPr defTabSz="932597"/>
              <a:t>‹#›</a:t>
            </a:fld>
            <a:r>
              <a:rPr lang="en-AU" sz="918" dirty="0">
                <a:solidFill>
                  <a:prstClr val="white">
                    <a:lumMod val="50000"/>
                  </a:prstClr>
                </a:solidFill>
                <a:latin typeface="Arial" panose="020B0604020202020204" pitchFamily="34" charset="0"/>
                <a:cs typeface="Arial" panose="020B0604020202020204" pitchFamily="34" charset="0"/>
              </a:rPr>
              <a:t>    </a:t>
            </a:r>
            <a:r>
              <a:rPr lang="en-AU" sz="918" dirty="0">
                <a:solidFill>
                  <a:prstClr val="white">
                    <a:lumMod val="50000"/>
                  </a:prstClr>
                </a:solidFill>
              </a:rPr>
              <a:t>© </a:t>
            </a:r>
            <a:r>
              <a:rPr lang="en-AU" sz="918" dirty="0">
                <a:solidFill>
                  <a:prstClr val="white">
                    <a:lumMod val="50000"/>
                  </a:prstClr>
                </a:solidFill>
                <a:latin typeface="Arial" panose="020B0604020202020204" pitchFamily="34" charset="0"/>
                <a:cs typeface="Arial" panose="020B0604020202020204" pitchFamily="34" charset="0"/>
              </a:rPr>
              <a:t>2016 Citrix | Confidential</a:t>
            </a:r>
          </a:p>
        </p:txBody>
      </p:sp>
    </p:spTree>
    <p:extLst>
      <p:ext uri="{BB962C8B-B14F-4D97-AF65-F5344CB8AC3E}">
        <p14:creationId xmlns:p14="http://schemas.microsoft.com/office/powerpoint/2010/main" val="285782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3" name="Text Placeholder 2"/>
          <p:cNvSpPr>
            <a:spLocks noGrp="1"/>
          </p:cNvSpPr>
          <p:nvPr>
            <p:ph type="body" idx="10" hasCustomPrompt="1"/>
          </p:nvPr>
        </p:nvSpPr>
        <p:spPr>
          <a:xfrm>
            <a:off x="466367" y="1480629"/>
            <a:ext cx="11503738" cy="249299"/>
          </a:xfrm>
        </p:spPr>
        <p:txBody>
          <a:bodyPr wrap="square">
            <a:spAutoFit/>
          </a:bodyPr>
          <a:lstStyle>
            <a:lvl1pPr marL="0" indent="0">
              <a:buNone/>
              <a:defRPr sz="1800" spc="-31" baseline="0">
                <a:solidFill>
                  <a:schemeClr val="tx2"/>
                </a:solidFill>
              </a:defRPr>
            </a:lvl1pPr>
            <a:lvl2pPr marL="466209" indent="0">
              <a:buNone/>
              <a:defRPr sz="2000">
                <a:solidFill>
                  <a:schemeClr val="tx1">
                    <a:tint val="75000"/>
                  </a:schemeClr>
                </a:solidFill>
              </a:defRPr>
            </a:lvl2pPr>
            <a:lvl3pPr marL="932418" indent="0">
              <a:buNone/>
              <a:defRPr sz="1800">
                <a:solidFill>
                  <a:schemeClr val="tx1">
                    <a:tint val="75000"/>
                  </a:schemeClr>
                </a:solidFill>
              </a:defRPr>
            </a:lvl3pPr>
            <a:lvl4pPr marL="1398627" indent="0">
              <a:buNone/>
              <a:defRPr sz="1599">
                <a:solidFill>
                  <a:schemeClr val="tx1">
                    <a:tint val="75000"/>
                  </a:schemeClr>
                </a:solidFill>
              </a:defRPr>
            </a:lvl4pPr>
            <a:lvl5pPr marL="1864836" indent="0">
              <a:buNone/>
              <a:defRPr sz="1599">
                <a:solidFill>
                  <a:schemeClr val="tx1">
                    <a:tint val="75000"/>
                  </a:schemeClr>
                </a:solidFill>
              </a:defRPr>
            </a:lvl5pPr>
            <a:lvl6pPr marL="2331045" indent="0">
              <a:buNone/>
              <a:defRPr sz="1599">
                <a:solidFill>
                  <a:schemeClr val="tx1">
                    <a:tint val="75000"/>
                  </a:schemeClr>
                </a:solidFill>
              </a:defRPr>
            </a:lvl6pPr>
            <a:lvl7pPr marL="2797253" indent="0">
              <a:buNone/>
              <a:defRPr sz="1599">
                <a:solidFill>
                  <a:schemeClr val="tx1">
                    <a:tint val="75000"/>
                  </a:schemeClr>
                </a:solidFill>
              </a:defRPr>
            </a:lvl7pPr>
            <a:lvl8pPr marL="3263461" indent="0">
              <a:buNone/>
              <a:defRPr sz="1599">
                <a:solidFill>
                  <a:schemeClr val="tx1">
                    <a:tint val="75000"/>
                  </a:schemeClr>
                </a:solidFill>
              </a:defRPr>
            </a:lvl8pPr>
            <a:lvl9pPr marL="3729669" indent="0">
              <a:buNone/>
              <a:defRPr sz="15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476533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p:bg>
      <p:bgPr>
        <a:solidFill>
          <a:schemeClr val="bg1"/>
        </a:solidFill>
        <a:effectLst/>
      </p:bgPr>
    </p:bg>
    <p:spTree>
      <p:nvGrpSpPr>
        <p:cNvPr id="1" name=""/>
        <p:cNvGrpSpPr/>
        <p:nvPr/>
      </p:nvGrpSpPr>
      <p:grpSpPr>
        <a:xfrm>
          <a:off x="0" y="0"/>
          <a:ext cx="0" cy="0"/>
          <a:chOff x="0" y="0"/>
          <a:chExt cx="0" cy="0"/>
        </a:xfrm>
      </p:grpSpPr>
      <p:sp>
        <p:nvSpPr>
          <p:cNvPr id="37" name="Picture Placeholder 36"/>
          <p:cNvSpPr>
            <a:spLocks noGrp="1"/>
          </p:cNvSpPr>
          <p:nvPr>
            <p:ph type="pic" sz="quarter" idx="11" hasCustomPrompt="1"/>
          </p:nvPr>
        </p:nvSpPr>
        <p:spPr bwMode="gray">
          <a:xfrm>
            <a:off x="6596221" y="0"/>
            <a:ext cx="5840254" cy="6994525"/>
          </a:xfrm>
          <a:custGeom>
            <a:avLst/>
            <a:gdLst>
              <a:gd name="connsiteX0" fmla="*/ 18983 w 5725447"/>
              <a:gd name="connsiteY0" fmla="*/ 0 h 6886135"/>
              <a:gd name="connsiteX1" fmla="*/ 5725447 w 5725447"/>
              <a:gd name="connsiteY1" fmla="*/ 0 h 6886135"/>
              <a:gd name="connsiteX2" fmla="*/ 5725447 w 5725447"/>
              <a:gd name="connsiteY2" fmla="*/ 6886135 h 6886135"/>
              <a:gd name="connsiteX3" fmla="*/ 0 w 5725447"/>
              <a:gd name="connsiteY3" fmla="*/ 6886135 h 6886135"/>
              <a:gd name="connsiteX4" fmla="*/ 9602 w 5725447"/>
              <a:gd name="connsiteY4" fmla="*/ 6872632 h 6886135"/>
              <a:gd name="connsiteX5" fmla="*/ 1061486 w 5725447"/>
              <a:gd name="connsiteY5" fmla="*/ 3429000 h 6886135"/>
              <a:gd name="connsiteX6" fmla="*/ 169807 w 5725447"/>
              <a:gd name="connsiteY6" fmla="*/ 235264 h 68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447" h="6886135">
                <a:moveTo>
                  <a:pt x="18983" y="0"/>
                </a:moveTo>
                <a:lnTo>
                  <a:pt x="5725447" y="0"/>
                </a:lnTo>
                <a:lnTo>
                  <a:pt x="5725447" y="6886135"/>
                </a:lnTo>
                <a:lnTo>
                  <a:pt x="0" y="6886135"/>
                </a:lnTo>
                <a:lnTo>
                  <a:pt x="9602" y="6872632"/>
                </a:lnTo>
                <a:cubicBezTo>
                  <a:pt x="673707" y="5889628"/>
                  <a:pt x="1061486" y="4704599"/>
                  <a:pt x="1061486" y="3429000"/>
                </a:cubicBezTo>
                <a:cubicBezTo>
                  <a:pt x="1061486" y="2259701"/>
                  <a:pt x="735644" y="1166507"/>
                  <a:pt x="169807" y="235264"/>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2" name="Title 1"/>
          <p:cNvSpPr>
            <a:spLocks noGrp="1"/>
          </p:cNvSpPr>
          <p:nvPr>
            <p:ph type="ctrTitle" hasCustomPrompt="1"/>
          </p:nvPr>
        </p:nvSpPr>
        <p:spPr bwMode="gray">
          <a:xfrm>
            <a:off x="466368" y="2256901"/>
            <a:ext cx="5513827" cy="1660208"/>
          </a:xfrm>
        </p:spPr>
        <p:txBody>
          <a:bodyPr anchor="b"/>
          <a:lstStyle>
            <a:lvl1pPr algn="l">
              <a:defRPr sz="4896">
                <a:solidFill>
                  <a:schemeClr val="accent1"/>
                </a:solidFill>
              </a:defRPr>
            </a:lvl1pPr>
          </a:lstStyle>
          <a:p>
            <a:r>
              <a:rPr lang="en-US" dirty="0"/>
              <a:t>Click to edit </a:t>
            </a:r>
            <a:br>
              <a:rPr lang="en-US" dirty="0"/>
            </a:br>
            <a:r>
              <a:rPr lang="en-US" dirty="0"/>
              <a:t>Master title style</a:t>
            </a:r>
          </a:p>
        </p:txBody>
      </p:sp>
      <p:sp>
        <p:nvSpPr>
          <p:cNvPr id="33" name="Text Placeholder 32"/>
          <p:cNvSpPr>
            <a:spLocks noGrp="1"/>
          </p:cNvSpPr>
          <p:nvPr>
            <p:ph type="body" sz="quarter" idx="10"/>
          </p:nvPr>
        </p:nvSpPr>
        <p:spPr bwMode="gray">
          <a:xfrm>
            <a:off x="466368" y="3998290"/>
            <a:ext cx="5521795" cy="1398905"/>
          </a:xfrm>
        </p:spPr>
        <p:txBody>
          <a:bodyPr/>
          <a:lstStyle>
            <a:lvl1pPr marL="0" indent="0">
              <a:lnSpc>
                <a:spcPct val="95000"/>
              </a:lnSpc>
              <a:spcBef>
                <a:spcPts val="2040"/>
              </a:spcBef>
              <a:spcAft>
                <a:spcPts val="0"/>
              </a:spcAft>
              <a:buFont typeface="Tahoma" panose="020B0604030504040204" pitchFamily="34" charset="0"/>
              <a:buChar char="​"/>
              <a:defRPr sz="2448" spc="-31" baseline="0">
                <a:solidFill>
                  <a:schemeClr val="tx1"/>
                </a:solidFill>
                <a:latin typeface="+mn-lt"/>
              </a:defRPr>
            </a:lvl1pPr>
            <a:lvl2pPr marL="0" indent="0">
              <a:lnSpc>
                <a:spcPct val="76000"/>
              </a:lnSpc>
              <a:spcBef>
                <a:spcPts val="3060"/>
              </a:spcBef>
              <a:spcAft>
                <a:spcPts val="0"/>
              </a:spcAft>
              <a:buFont typeface="Tahoma" panose="020B0604030504040204" pitchFamily="34" charset="0"/>
              <a:buChar char="​"/>
              <a:defRPr sz="1836" b="1" spc="51" baseline="0">
                <a:solidFill>
                  <a:schemeClr val="tx1"/>
                </a:solidFill>
                <a:latin typeface="+mn-lt"/>
              </a:defRPr>
            </a:lvl2pPr>
            <a:lvl3pPr marL="0" indent="0">
              <a:lnSpc>
                <a:spcPct val="76000"/>
              </a:lnSpc>
              <a:spcBef>
                <a:spcPts val="612"/>
              </a:spcBef>
              <a:spcAft>
                <a:spcPts val="0"/>
              </a:spcAft>
              <a:buFont typeface="Tahoma" panose="020B0604030504040204" pitchFamily="34" charset="0"/>
              <a:buChar char="​"/>
              <a:defRPr sz="1632" b="0">
                <a:solidFill>
                  <a:schemeClr val="tx1"/>
                </a:solidFill>
                <a:latin typeface="+mj-lt"/>
              </a:defRPr>
            </a:lvl3pPr>
            <a:lvl4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4pPr>
            <a:lvl5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5pPr>
            <a:lvl6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6pPr>
            <a:lvl7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7pPr>
            <a:lvl8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8pPr>
            <a:lvl9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p:txBody>
      </p:sp>
      <p:sp>
        <p:nvSpPr>
          <p:cNvPr id="40" name="Text Placeholder 2"/>
          <p:cNvSpPr>
            <a:spLocks noGrp="1"/>
          </p:cNvSpPr>
          <p:nvPr>
            <p:ph type="body" idx="1" hasCustomPrompt="1"/>
          </p:nvPr>
        </p:nvSpPr>
        <p:spPr bwMode="gray">
          <a:xfrm>
            <a:off x="467988" y="5595620"/>
            <a:ext cx="1539014" cy="123992"/>
          </a:xfrm>
        </p:spPr>
        <p:txBody>
          <a:bodyPr wrap="square" anchor="ctr">
            <a:spAutoFit/>
          </a:bodyPr>
          <a:lstStyle>
            <a:lvl1pPr marL="0" indent="0">
              <a:lnSpc>
                <a:spcPct val="76000"/>
              </a:lnSpc>
              <a:spcBef>
                <a:spcPts val="0"/>
              </a:spcBef>
              <a:buNone/>
              <a:defRPr sz="1020" b="0" cap="all" baseline="0">
                <a:latin typeface="+mn-lt"/>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DATE text</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6368" y="487671"/>
            <a:ext cx="1102766" cy="434081"/>
          </a:xfrm>
          <a:prstGeom prst="rect">
            <a:avLst/>
          </a:prstGeom>
        </p:spPr>
      </p:pic>
      <p:sp>
        <p:nvSpPr>
          <p:cNvPr id="3" name="Rectangle 2"/>
          <p:cNvSpPr/>
          <p:nvPr userDrawn="1"/>
        </p:nvSpPr>
        <p:spPr>
          <a:xfrm>
            <a:off x="0" y="6631846"/>
            <a:ext cx="466368" cy="362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Tree>
    <p:extLst>
      <p:ext uri="{BB962C8B-B14F-4D97-AF65-F5344CB8AC3E}">
        <p14:creationId xmlns:p14="http://schemas.microsoft.com/office/powerpoint/2010/main" val="270107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Title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66368" y="2256901"/>
            <a:ext cx="5513827" cy="1660208"/>
          </a:xfrm>
        </p:spPr>
        <p:txBody>
          <a:bodyPr anchor="b"/>
          <a:lstStyle>
            <a:lvl1pPr algn="l">
              <a:defRPr sz="4896">
                <a:solidFill>
                  <a:schemeClr val="bg1"/>
                </a:solidFill>
                <a:latin typeface="+mj-lt"/>
              </a:defRPr>
            </a:lvl1pPr>
          </a:lstStyle>
          <a:p>
            <a:r>
              <a:rPr lang="en-US" dirty="0"/>
              <a:t>Click to edit </a:t>
            </a:r>
            <a:br>
              <a:rPr lang="en-US" dirty="0"/>
            </a:br>
            <a:r>
              <a:rPr lang="en-US" dirty="0"/>
              <a:t>Master title style</a:t>
            </a:r>
          </a:p>
        </p:txBody>
      </p:sp>
      <p:sp>
        <p:nvSpPr>
          <p:cNvPr id="33" name="Text Placeholder 32"/>
          <p:cNvSpPr>
            <a:spLocks noGrp="1"/>
          </p:cNvSpPr>
          <p:nvPr>
            <p:ph type="body" sz="quarter" idx="10"/>
          </p:nvPr>
        </p:nvSpPr>
        <p:spPr bwMode="gray">
          <a:xfrm>
            <a:off x="466368" y="3998290"/>
            <a:ext cx="5521795" cy="1398905"/>
          </a:xfrm>
        </p:spPr>
        <p:txBody>
          <a:bodyPr/>
          <a:lstStyle>
            <a:lvl1pPr marL="0" indent="0">
              <a:lnSpc>
                <a:spcPct val="95000"/>
              </a:lnSpc>
              <a:spcBef>
                <a:spcPts val="2040"/>
              </a:spcBef>
              <a:spcAft>
                <a:spcPts val="0"/>
              </a:spcAft>
              <a:buFont typeface="Tahoma" panose="020B0604030504040204" pitchFamily="34" charset="0"/>
              <a:buChar char="​"/>
              <a:defRPr sz="2448" spc="-31" baseline="0">
                <a:solidFill>
                  <a:schemeClr val="tx1"/>
                </a:solidFill>
                <a:latin typeface="+mn-lt"/>
              </a:defRPr>
            </a:lvl1pPr>
            <a:lvl2pPr marL="0" indent="0">
              <a:lnSpc>
                <a:spcPct val="76000"/>
              </a:lnSpc>
              <a:spcBef>
                <a:spcPts val="3060"/>
              </a:spcBef>
              <a:spcAft>
                <a:spcPts val="0"/>
              </a:spcAft>
              <a:buFont typeface="Tahoma" panose="020B0604030504040204" pitchFamily="34" charset="0"/>
              <a:buChar char="​"/>
              <a:defRPr sz="1836" b="1" spc="51" baseline="0">
                <a:solidFill>
                  <a:schemeClr val="tx1"/>
                </a:solidFill>
                <a:latin typeface="+mn-lt"/>
              </a:defRPr>
            </a:lvl2pPr>
            <a:lvl3pPr marL="0" indent="0">
              <a:lnSpc>
                <a:spcPct val="76000"/>
              </a:lnSpc>
              <a:spcBef>
                <a:spcPts val="612"/>
              </a:spcBef>
              <a:spcAft>
                <a:spcPts val="0"/>
              </a:spcAft>
              <a:buFont typeface="Tahoma" panose="020B0604030504040204" pitchFamily="34" charset="0"/>
              <a:buChar char="​"/>
              <a:defRPr sz="1632" b="0">
                <a:solidFill>
                  <a:schemeClr val="tx1"/>
                </a:solidFill>
                <a:latin typeface="+mn-lt"/>
              </a:defRPr>
            </a:lvl3pPr>
            <a:lvl4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4pPr>
            <a:lvl5pPr marL="0" indent="0">
              <a:lnSpc>
                <a:spcPct val="76000"/>
              </a:lnSpc>
              <a:spcBef>
                <a:spcPts val="612"/>
              </a:spcBef>
              <a:spcAft>
                <a:spcPts val="0"/>
              </a:spcAft>
              <a:buFont typeface="Tahoma" panose="020B0604030504040204" pitchFamily="34" charset="0"/>
              <a:buChar char="​"/>
              <a:defRPr sz="1632" b="1">
                <a:solidFill>
                  <a:schemeClr val="tx1"/>
                </a:solidFill>
                <a:latin typeface="+mn-lt"/>
              </a:defRPr>
            </a:lvl5pPr>
            <a:lvl6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6pPr>
            <a:lvl7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7pPr>
            <a:lvl8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8pPr>
            <a:lvl9pPr marL="0" indent="0">
              <a:lnSpc>
                <a:spcPct val="76000"/>
              </a:lnSpc>
              <a:spcBef>
                <a:spcPts val="612"/>
              </a:spcBef>
              <a:spcAft>
                <a:spcPts val="0"/>
              </a:spcAft>
              <a:buFont typeface="Tahoma" panose="020B0604030504040204" pitchFamily="34" charset="0"/>
              <a:buChar char="​"/>
              <a:defRPr sz="1632" b="1">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p:txBody>
      </p:sp>
      <p:sp>
        <p:nvSpPr>
          <p:cNvPr id="40" name="Text Placeholder 2"/>
          <p:cNvSpPr>
            <a:spLocks noGrp="1"/>
          </p:cNvSpPr>
          <p:nvPr>
            <p:ph type="body" idx="1" hasCustomPrompt="1"/>
          </p:nvPr>
        </p:nvSpPr>
        <p:spPr bwMode="gray">
          <a:xfrm>
            <a:off x="467988" y="5595620"/>
            <a:ext cx="1539014" cy="123992"/>
          </a:xfrm>
        </p:spPr>
        <p:txBody>
          <a:bodyPr wrap="square" anchor="ctr">
            <a:spAutoFit/>
          </a:bodyPr>
          <a:lstStyle>
            <a:lvl1pPr marL="0" indent="0">
              <a:lnSpc>
                <a:spcPct val="76000"/>
              </a:lnSpc>
              <a:spcBef>
                <a:spcPts val="0"/>
              </a:spcBef>
              <a:buNone/>
              <a:defRPr sz="1020" b="1" cap="all" baseline="0">
                <a:latin typeface="+mn-lt"/>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DATE text</a:t>
            </a:r>
          </a:p>
        </p:txBody>
      </p:sp>
      <p:sp>
        <p:nvSpPr>
          <p:cNvPr id="37" name="Picture Placeholder 36"/>
          <p:cNvSpPr>
            <a:spLocks noGrp="1"/>
          </p:cNvSpPr>
          <p:nvPr>
            <p:ph type="pic" sz="quarter" idx="11" hasCustomPrompt="1"/>
          </p:nvPr>
        </p:nvSpPr>
        <p:spPr bwMode="gray">
          <a:xfrm>
            <a:off x="6596221" y="0"/>
            <a:ext cx="5840254" cy="6994525"/>
          </a:xfrm>
          <a:custGeom>
            <a:avLst/>
            <a:gdLst>
              <a:gd name="connsiteX0" fmla="*/ 18983 w 5725447"/>
              <a:gd name="connsiteY0" fmla="*/ 0 h 6886135"/>
              <a:gd name="connsiteX1" fmla="*/ 5725447 w 5725447"/>
              <a:gd name="connsiteY1" fmla="*/ 0 h 6886135"/>
              <a:gd name="connsiteX2" fmla="*/ 5725447 w 5725447"/>
              <a:gd name="connsiteY2" fmla="*/ 6886135 h 6886135"/>
              <a:gd name="connsiteX3" fmla="*/ 0 w 5725447"/>
              <a:gd name="connsiteY3" fmla="*/ 6886135 h 6886135"/>
              <a:gd name="connsiteX4" fmla="*/ 9602 w 5725447"/>
              <a:gd name="connsiteY4" fmla="*/ 6872632 h 6886135"/>
              <a:gd name="connsiteX5" fmla="*/ 1061486 w 5725447"/>
              <a:gd name="connsiteY5" fmla="*/ 3429000 h 6886135"/>
              <a:gd name="connsiteX6" fmla="*/ 169807 w 5725447"/>
              <a:gd name="connsiteY6" fmla="*/ 235264 h 688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447" h="6886135">
                <a:moveTo>
                  <a:pt x="18983" y="0"/>
                </a:moveTo>
                <a:lnTo>
                  <a:pt x="5725447" y="0"/>
                </a:lnTo>
                <a:lnTo>
                  <a:pt x="5725447" y="6886135"/>
                </a:lnTo>
                <a:lnTo>
                  <a:pt x="0" y="6886135"/>
                </a:lnTo>
                <a:lnTo>
                  <a:pt x="9602" y="6872632"/>
                </a:lnTo>
                <a:cubicBezTo>
                  <a:pt x="673707" y="5889628"/>
                  <a:pt x="1061486" y="4704599"/>
                  <a:pt x="1061486" y="3429000"/>
                </a:cubicBezTo>
                <a:cubicBezTo>
                  <a:pt x="1061486" y="2259701"/>
                  <a:pt x="735644" y="1166507"/>
                  <a:pt x="169807" y="235264"/>
                </a:cubicBezTo>
                <a:close/>
              </a:path>
            </a:pathLst>
          </a:custGeom>
          <a:solidFill>
            <a:schemeClr val="bg2"/>
          </a:solidFill>
        </p:spPr>
        <p:txBody>
          <a:bodyPr wrap="square" anchor="ctr">
            <a:noAutofit/>
          </a:bodyPr>
          <a:lstStyle>
            <a:lvl1pPr marL="0" indent="0" algn="ctr">
              <a:buNone/>
              <a:defRPr>
                <a:latin typeface="+mj-lt"/>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6368" y="487671"/>
            <a:ext cx="1102766" cy="434080"/>
          </a:xfrm>
          <a:prstGeom prst="rect">
            <a:avLst/>
          </a:prstGeom>
        </p:spPr>
      </p:pic>
    </p:spTree>
    <p:extLst>
      <p:ext uri="{BB962C8B-B14F-4D97-AF65-F5344CB8AC3E}">
        <p14:creationId xmlns:p14="http://schemas.microsoft.com/office/powerpoint/2010/main" val="174920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gue -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6368" y="487671"/>
            <a:ext cx="1102766" cy="434081"/>
          </a:xfrm>
          <a:prstGeom prst="rect">
            <a:avLst/>
          </a:prstGeom>
        </p:spPr>
      </p:pic>
      <p:sp>
        <p:nvSpPr>
          <p:cNvPr id="21" name="Freeform 20"/>
          <p:cNvSpPr/>
          <p:nvPr userDrawn="1"/>
        </p:nvSpPr>
        <p:spPr>
          <a:xfrm>
            <a:off x="4926834" y="-13512"/>
            <a:ext cx="7509643" cy="7008531"/>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3" name="Text Placeholder 2"/>
          <p:cNvSpPr>
            <a:spLocks noGrp="1"/>
          </p:cNvSpPr>
          <p:nvPr>
            <p:ph type="body" idx="1"/>
          </p:nvPr>
        </p:nvSpPr>
        <p:spPr>
          <a:xfrm>
            <a:off x="5484940" y="3827444"/>
            <a:ext cx="6407439" cy="351336"/>
          </a:xfrm>
        </p:spPr>
        <p:txBody>
          <a:bodyPr>
            <a:noAutofit/>
          </a:bodyPr>
          <a:lstStyle>
            <a:lvl1pPr marL="0" indent="0">
              <a:buNone/>
              <a:defRPr sz="2448"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22" name="Title 1"/>
          <p:cNvSpPr>
            <a:spLocks noGrp="1"/>
          </p:cNvSpPr>
          <p:nvPr>
            <p:ph type="ctrTitle" hasCustomPrompt="1"/>
          </p:nvPr>
        </p:nvSpPr>
        <p:spPr bwMode="gray">
          <a:xfrm>
            <a:off x="5484940" y="2081863"/>
            <a:ext cx="6407439" cy="1660208"/>
          </a:xfrm>
        </p:spPr>
        <p:txBody>
          <a:bodyPr anchor="b"/>
          <a:lstStyle>
            <a:lvl1pPr algn="l">
              <a:defRPr sz="4896">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2778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features title and subhead">
    <p:spTree>
      <p:nvGrpSpPr>
        <p:cNvPr id="1" name=""/>
        <p:cNvGrpSpPr/>
        <p:nvPr/>
      </p:nvGrpSpPr>
      <p:grpSpPr>
        <a:xfrm>
          <a:off x="0" y="0"/>
          <a:ext cx="0" cy="0"/>
          <a:chOff x="0" y="0"/>
          <a:chExt cx="0" cy="0"/>
        </a:xfrm>
      </p:grpSpPr>
      <p:sp>
        <p:nvSpPr>
          <p:cNvPr id="8" name="Title 5"/>
          <p:cNvSpPr>
            <a:spLocks noGrp="1"/>
          </p:cNvSpPr>
          <p:nvPr>
            <p:ph type="title"/>
          </p:nvPr>
        </p:nvSpPr>
        <p:spPr>
          <a:xfrm>
            <a:off x="274640" y="295277"/>
            <a:ext cx="11888787" cy="917575"/>
          </a:xfrm>
        </p:spPr>
        <p:txBody>
          <a:bodyPr/>
          <a:lstStyle>
            <a:lvl1pPr>
              <a:defRPr sz="4500"/>
            </a:lvl1pPr>
          </a:lstStyle>
          <a:p>
            <a:r>
              <a:rPr lang="en-US" dirty="0"/>
              <a:t>Click to edit Master title style</a:t>
            </a:r>
          </a:p>
        </p:txBody>
      </p:sp>
      <p:sp>
        <p:nvSpPr>
          <p:cNvPr id="6" name="Text Placeholder 3"/>
          <p:cNvSpPr>
            <a:spLocks noGrp="1"/>
          </p:cNvSpPr>
          <p:nvPr>
            <p:ph type="body" sz="quarter" idx="10" hasCustomPrompt="1"/>
          </p:nvPr>
        </p:nvSpPr>
        <p:spPr>
          <a:xfrm>
            <a:off x="274639" y="1035295"/>
            <a:ext cx="11887200" cy="499107"/>
          </a:xfrm>
        </p:spPr>
        <p:txBody>
          <a:bodyPr>
            <a:spAutoFit/>
          </a:bodyPr>
          <a:lstStyle>
            <a:lvl1pPr marL="0" indent="0">
              <a:buNone/>
              <a:defRPr sz="2200" b="0">
                <a:solidFill>
                  <a:schemeClr val="accent2"/>
                </a:solidFill>
                <a:latin typeface="+mn-lt"/>
              </a:defRPr>
            </a:lvl1pPr>
            <a:lvl2pPr marL="342801" indent="0">
              <a:buNone/>
              <a:defRPr/>
            </a:lvl2pPr>
            <a:lvl3pPr marL="571334" indent="0">
              <a:buNone/>
              <a:defRPr/>
            </a:lvl3pPr>
            <a:lvl4pPr marL="799868" indent="0">
              <a:buNone/>
              <a:defRPr/>
            </a:lvl4pPr>
            <a:lvl5pPr marL="1028402" indent="0">
              <a:buNone/>
              <a:defRPr/>
            </a:lvl5pPr>
          </a:lstStyle>
          <a:p>
            <a:pPr lvl="0"/>
            <a:r>
              <a:rPr lang="en-US" dirty="0"/>
              <a:t>Subhead</a:t>
            </a:r>
          </a:p>
        </p:txBody>
      </p:sp>
    </p:spTree>
    <p:extLst>
      <p:ext uri="{BB962C8B-B14F-4D97-AF65-F5344CB8AC3E}">
        <p14:creationId xmlns:p14="http://schemas.microsoft.com/office/powerpoint/2010/main" val="399078638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Segu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13512"/>
            <a:ext cx="12436475" cy="7008531"/>
          </a:xfrm>
          <a:prstGeom prst="rect">
            <a:avLst/>
          </a:prstGeom>
          <a:gradFill>
            <a:gsLst>
              <a:gs pos="21000">
                <a:schemeClr val="tx1">
                  <a:alpha val="25000"/>
                </a:schemeClr>
              </a:gs>
              <a:gs pos="45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32" name="Freeform 31"/>
          <p:cNvSpPr/>
          <p:nvPr userDrawn="1"/>
        </p:nvSpPr>
        <p:spPr>
          <a:xfrm>
            <a:off x="4926834" y="-13512"/>
            <a:ext cx="7509643" cy="7008531"/>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33" name="Text Placeholder 2"/>
          <p:cNvSpPr>
            <a:spLocks noGrp="1"/>
          </p:cNvSpPr>
          <p:nvPr>
            <p:ph type="body" idx="1"/>
          </p:nvPr>
        </p:nvSpPr>
        <p:spPr>
          <a:xfrm>
            <a:off x="5484940" y="3827444"/>
            <a:ext cx="6407439" cy="351336"/>
          </a:xfrm>
        </p:spPr>
        <p:txBody>
          <a:bodyPr>
            <a:noAutofit/>
          </a:bodyPr>
          <a:lstStyle>
            <a:lvl1pPr marL="0" indent="0">
              <a:buNone/>
              <a:defRPr sz="2448"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34" name="Title 1"/>
          <p:cNvSpPr>
            <a:spLocks noGrp="1"/>
          </p:cNvSpPr>
          <p:nvPr>
            <p:ph type="ctrTitle" hasCustomPrompt="1"/>
          </p:nvPr>
        </p:nvSpPr>
        <p:spPr bwMode="gray">
          <a:xfrm>
            <a:off x="5484940" y="2081863"/>
            <a:ext cx="6407439" cy="1660208"/>
          </a:xfrm>
        </p:spPr>
        <p:txBody>
          <a:bodyPr anchor="b"/>
          <a:lstStyle>
            <a:lvl1pPr algn="l">
              <a:defRPr sz="4896">
                <a:solidFill>
                  <a:schemeClr val="accent1"/>
                </a:solidFill>
              </a:defRPr>
            </a:lvl1pPr>
          </a:lstStyle>
          <a:p>
            <a:r>
              <a:rPr lang="en-US" dirty="0"/>
              <a:t>Click to edit </a:t>
            </a:r>
            <a:br>
              <a:rPr lang="en-US" dirty="0"/>
            </a:br>
            <a:r>
              <a:rPr lang="en-US" dirty="0"/>
              <a:t>Master title style</a:t>
            </a:r>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368" y="487671"/>
            <a:ext cx="1102766" cy="434080"/>
          </a:xfrm>
          <a:prstGeom prst="rect">
            <a:avLst/>
          </a:prstGeom>
        </p:spPr>
      </p:pic>
    </p:spTree>
    <p:extLst>
      <p:ext uri="{BB962C8B-B14F-4D97-AF65-F5344CB8AC3E}">
        <p14:creationId xmlns:p14="http://schemas.microsoft.com/office/powerpoint/2010/main" val="122346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egue - Circl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Freeform 14"/>
          <p:cNvSpPr/>
          <p:nvPr userDrawn="1"/>
        </p:nvSpPr>
        <p:spPr>
          <a:xfrm>
            <a:off x="8940029" y="0"/>
            <a:ext cx="3496448" cy="6991904"/>
          </a:xfrm>
          <a:custGeom>
            <a:avLst/>
            <a:gdLst>
              <a:gd name="connsiteX0" fmla="*/ 3427715 w 3427715"/>
              <a:gd name="connsiteY0" fmla="*/ 0 h 6855430"/>
              <a:gd name="connsiteX1" fmla="*/ 3427715 w 3427715"/>
              <a:gd name="connsiteY1" fmla="*/ 6855430 h 6855430"/>
              <a:gd name="connsiteX2" fmla="*/ 0 w 3427715"/>
              <a:gd name="connsiteY2" fmla="*/ 3427715 h 6855430"/>
              <a:gd name="connsiteX3" fmla="*/ 3427715 w 3427715"/>
              <a:gd name="connsiteY3" fmla="*/ 0 h 6855430"/>
            </a:gdLst>
            <a:ahLst/>
            <a:cxnLst>
              <a:cxn ang="0">
                <a:pos x="connsiteX0" y="connsiteY0"/>
              </a:cxn>
              <a:cxn ang="0">
                <a:pos x="connsiteX1" y="connsiteY1"/>
              </a:cxn>
              <a:cxn ang="0">
                <a:pos x="connsiteX2" y="connsiteY2"/>
              </a:cxn>
              <a:cxn ang="0">
                <a:pos x="connsiteX3" y="connsiteY3"/>
              </a:cxn>
            </a:cxnLst>
            <a:rect l="l" t="t" r="r" b="b"/>
            <a:pathLst>
              <a:path w="3427715" h="6855430">
                <a:moveTo>
                  <a:pt x="3427715" y="0"/>
                </a:moveTo>
                <a:lnTo>
                  <a:pt x="3427715" y="6855430"/>
                </a:lnTo>
                <a:cubicBezTo>
                  <a:pt x="1534640" y="6855430"/>
                  <a:pt x="0" y="5320790"/>
                  <a:pt x="0" y="3427715"/>
                </a:cubicBezTo>
                <a:cubicBezTo>
                  <a:pt x="0" y="1534640"/>
                  <a:pt x="1534640" y="0"/>
                  <a:pt x="3427715"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17" name="Rectangle 16"/>
          <p:cNvSpPr/>
          <p:nvPr userDrawn="1"/>
        </p:nvSpPr>
        <p:spPr>
          <a:xfrm>
            <a:off x="0" y="2621"/>
            <a:ext cx="8368711" cy="6991904"/>
          </a:xfrm>
          <a:prstGeom prst="rect">
            <a:avLst/>
          </a:prstGeom>
          <a:gradFill>
            <a:gsLst>
              <a:gs pos="0">
                <a:schemeClr val="tx1">
                  <a:alpha val="57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3" name="Text Placeholder 2"/>
          <p:cNvSpPr>
            <a:spLocks noGrp="1"/>
          </p:cNvSpPr>
          <p:nvPr>
            <p:ph type="body" idx="1"/>
          </p:nvPr>
        </p:nvSpPr>
        <p:spPr>
          <a:xfrm>
            <a:off x="1244073" y="3827444"/>
            <a:ext cx="7215321" cy="351336"/>
          </a:xfrm>
        </p:spPr>
        <p:txBody>
          <a:bodyPr>
            <a:noAutofit/>
          </a:bodyPr>
          <a:lstStyle>
            <a:lvl1pPr marL="0" indent="0">
              <a:buNone/>
              <a:defRPr sz="2448" spc="-31"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22" name="Title 1"/>
          <p:cNvSpPr>
            <a:spLocks noGrp="1"/>
          </p:cNvSpPr>
          <p:nvPr>
            <p:ph type="ctrTitle" hasCustomPrompt="1"/>
          </p:nvPr>
        </p:nvSpPr>
        <p:spPr bwMode="gray">
          <a:xfrm>
            <a:off x="1244073" y="2081863"/>
            <a:ext cx="7215321" cy="1660208"/>
          </a:xfrm>
        </p:spPr>
        <p:txBody>
          <a:bodyPr anchor="b"/>
          <a:lstStyle>
            <a:lvl1pPr algn="l">
              <a:defRPr sz="4896">
                <a:solidFill>
                  <a:schemeClr val="bg1"/>
                </a:solidFill>
              </a:defRPr>
            </a:lvl1pPr>
          </a:lstStyle>
          <a:p>
            <a:r>
              <a:rPr lang="en-US" dirty="0"/>
              <a:t>Click to edit </a:t>
            </a:r>
            <a:br>
              <a:rPr lang="en-US" dirty="0"/>
            </a:br>
            <a:r>
              <a:rPr lang="en-US" dirty="0"/>
              <a:t>Master title style</a:t>
            </a:r>
          </a:p>
        </p:txBody>
      </p:sp>
      <p:sp>
        <p:nvSpPr>
          <p:cNvPr id="11" name="TextBox 10"/>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srgbClr val="B8B3AD">
                    <a:alpha val="70000"/>
                  </a:srgbClr>
                </a:solidFill>
              </a:rPr>
              <a:pPr algn="r" defTabSz="932597"/>
              <a:t>‹#›</a:t>
            </a:fld>
            <a:endParaRPr lang="en-US" sz="1020" dirty="0">
              <a:solidFill>
                <a:srgbClr val="B8B3AD">
                  <a:alpha val="70000"/>
                </a:srgbClr>
              </a:solidFill>
            </a:endParaRPr>
          </a:p>
        </p:txBody>
      </p:sp>
      <p:sp>
        <p:nvSpPr>
          <p:cNvPr id="12" name="TextBox 11"/>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srgbClr val="B8B3AD">
                    <a:alpha val="70000"/>
                  </a:srgbClr>
                </a:solidFill>
                <a:ea typeface="Arial"/>
                <a:cs typeface="Arial"/>
              </a:rPr>
              <a:t>© 2016 Citrix | Confidential </a:t>
            </a:r>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368" y="487671"/>
            <a:ext cx="1102766" cy="434080"/>
          </a:xfrm>
          <a:prstGeom prst="rect">
            <a:avLst/>
          </a:prstGeom>
        </p:spPr>
      </p:pic>
    </p:spTree>
    <p:extLst>
      <p:ext uri="{BB962C8B-B14F-4D97-AF65-F5344CB8AC3E}">
        <p14:creationId xmlns:p14="http://schemas.microsoft.com/office/powerpoint/2010/main" val="24287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bwMode="gray">
          <a:xfrm flipH="1">
            <a:off x="2" y="0"/>
            <a:ext cx="4741405" cy="6994525"/>
          </a:xfrm>
          <a:custGeom>
            <a:avLst/>
            <a:gdLst>
              <a:gd name="connsiteX0" fmla="*/ 4648199 w 4648199"/>
              <a:gd name="connsiteY0" fmla="*/ 0 h 6858000"/>
              <a:gd name="connsiteX1" fmla="*/ 1097048 w 4648199"/>
              <a:gd name="connsiteY1" fmla="*/ 0 h 6858000"/>
              <a:gd name="connsiteX2" fmla="*/ 1017334 w 4648199"/>
              <a:gd name="connsiteY2" fmla="*/ 107758 h 6858000"/>
              <a:gd name="connsiteX3" fmla="*/ 0 w 4648199"/>
              <a:gd name="connsiteY3" fmla="*/ 3428964 h 6858000"/>
              <a:gd name="connsiteX4" fmla="*/ 1000279 w 4648199"/>
              <a:gd name="connsiteY4" fmla="*/ 6755256 h 6858000"/>
              <a:gd name="connsiteX5" fmla="*/ 1075083 w 4648199"/>
              <a:gd name="connsiteY5" fmla="*/ 6858000 h 6858000"/>
              <a:gd name="connsiteX6" fmla="*/ 4648199 w 46481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199" h="6858000">
                <a:moveTo>
                  <a:pt x="4648199" y="0"/>
                </a:moveTo>
                <a:lnTo>
                  <a:pt x="1097048" y="0"/>
                </a:lnTo>
                <a:lnTo>
                  <a:pt x="1017334" y="107758"/>
                </a:lnTo>
                <a:cubicBezTo>
                  <a:pt x="395411" y="995931"/>
                  <a:pt x="0" y="2106551"/>
                  <a:pt x="0" y="3428964"/>
                </a:cubicBezTo>
                <a:cubicBezTo>
                  <a:pt x="0" y="4751377"/>
                  <a:pt x="386748" y="5864580"/>
                  <a:pt x="1000279" y="6755256"/>
                </a:cubicBezTo>
                <a:lnTo>
                  <a:pt x="1075083" y="6858000"/>
                </a:lnTo>
                <a:lnTo>
                  <a:pt x="4648199" y="6858000"/>
                </a:lnTo>
                <a:close/>
              </a:path>
            </a:pathLst>
          </a:custGeom>
          <a:solidFill>
            <a:schemeClr val="bg2"/>
          </a:solidFill>
        </p:spPr>
        <p:txBody>
          <a:bodyPr wrap="square" anchor="ctr" anchorCtr="0">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
        <p:nvSpPr>
          <p:cNvPr id="7" name="Title 21"/>
          <p:cNvSpPr>
            <a:spLocks noGrp="1"/>
          </p:cNvSpPr>
          <p:nvPr>
            <p:ph type="title"/>
          </p:nvPr>
        </p:nvSpPr>
        <p:spPr>
          <a:xfrm>
            <a:off x="5531641" y="419672"/>
            <a:ext cx="6438466" cy="858788"/>
          </a:xfrm>
        </p:spPr>
        <p:txBody>
          <a:bodyPr/>
          <a:lstStyle/>
          <a:p>
            <a:r>
              <a:rPr lang="en-US"/>
              <a:t>Click to edit Master title style</a:t>
            </a:r>
            <a:endParaRPr lang="en-US" dirty="0"/>
          </a:p>
        </p:txBody>
      </p:sp>
      <p:sp>
        <p:nvSpPr>
          <p:cNvPr id="8" name="Content Placeholder 2"/>
          <p:cNvSpPr>
            <a:spLocks noGrp="1"/>
          </p:cNvSpPr>
          <p:nvPr>
            <p:ph idx="11"/>
          </p:nvPr>
        </p:nvSpPr>
        <p:spPr>
          <a:xfrm>
            <a:off x="5531640" y="2005097"/>
            <a:ext cx="6438465" cy="4392562"/>
          </a:xfrm>
        </p:spPr>
        <p:txBody>
          <a:bodyPr/>
          <a:lstStyle>
            <a:lvl1pPr marL="0" indent="0">
              <a:lnSpc>
                <a:spcPct val="85000"/>
              </a:lnSpc>
              <a:spcBef>
                <a:spcPts val="1836"/>
              </a:spcBef>
              <a:buFont typeface="+mj-lt"/>
              <a:buNone/>
              <a:defRPr sz="2244" b="1">
                <a:solidFill>
                  <a:schemeClr val="accent6"/>
                </a:solidFill>
                <a:latin typeface="+mn-lt"/>
              </a:defRPr>
            </a:lvl1pPr>
            <a:lvl2pPr marL="294675" indent="0">
              <a:spcBef>
                <a:spcPts val="408"/>
              </a:spcBef>
              <a:spcAft>
                <a:spcPts val="408"/>
              </a:spcAft>
              <a:buFont typeface="Tahoma" panose="020B0604030504040204" pitchFamily="34" charset="0"/>
              <a:buChar char="​"/>
              <a:defRPr sz="1428" b="0" spc="51" baseline="0">
                <a:solidFill>
                  <a:schemeClr val="tx1"/>
                </a:solidFill>
                <a:latin typeface="+mn-lt"/>
              </a:defRPr>
            </a:lvl2pPr>
            <a:lvl3pPr marL="411249" indent="-116575">
              <a:lnSpc>
                <a:spcPct val="85000"/>
              </a:lnSpc>
              <a:spcBef>
                <a:spcPts val="204"/>
              </a:spcBef>
              <a:spcAft>
                <a:spcPts val="204"/>
              </a:spcAft>
              <a:buFont typeface="Arial" panose="020B0604020202020204" pitchFamily="34" charset="0"/>
              <a:buChar char="•"/>
              <a:defRPr sz="1428" b="0">
                <a:solidFill>
                  <a:schemeClr val="tx1"/>
                </a:solidFill>
                <a:latin typeface="+mn-lt"/>
              </a:defRPr>
            </a:lvl3pPr>
            <a:lvl4pPr marL="411249" indent="-116575">
              <a:lnSpc>
                <a:spcPct val="85000"/>
              </a:lnSpc>
              <a:spcBef>
                <a:spcPts val="204"/>
              </a:spcBef>
              <a:spcAft>
                <a:spcPts val="204"/>
              </a:spcAft>
              <a:buFont typeface="Arial" panose="020B0604020202020204" pitchFamily="34" charset="0"/>
              <a:buChar char="•"/>
              <a:defRPr sz="1224" b="0">
                <a:solidFill>
                  <a:schemeClr val="tx1"/>
                </a:solidFill>
                <a:latin typeface="+mn-lt"/>
              </a:defRPr>
            </a:lvl4pPr>
            <a:lvl5pPr marL="411249" indent="-116575">
              <a:lnSpc>
                <a:spcPct val="85000"/>
              </a:lnSpc>
              <a:spcBef>
                <a:spcPts val="204"/>
              </a:spcBef>
              <a:spcAft>
                <a:spcPts val="204"/>
              </a:spcAft>
              <a:buFont typeface="Arial" panose="020B0604020202020204" pitchFamily="34" charset="0"/>
              <a:buChar char="•"/>
              <a:defRPr sz="1224" b="0">
                <a:solidFill>
                  <a:schemeClr val="tx1"/>
                </a:solidFill>
                <a:latin typeface="+mn-lt"/>
              </a:defRPr>
            </a:lvl5pPr>
            <a:lvl6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6pPr>
            <a:lvl7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7pPr>
            <a:lvl8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8pPr>
            <a:lvl9pPr marL="411249" indent="-116575">
              <a:lnSpc>
                <a:spcPct val="85000"/>
              </a:lnSpc>
              <a:spcBef>
                <a:spcPts val="204"/>
              </a:spcBef>
              <a:spcAft>
                <a:spcPts val="204"/>
              </a:spcAft>
              <a:buFont typeface="Arial" panose="020B0604020202020204" pitchFamily="34" charset="0"/>
              <a:buChar char="•"/>
              <a:defRPr sz="1224" b="0">
                <a:solidFill>
                  <a:schemeClr val="accent6"/>
                </a:solidFill>
                <a:latin typeface="+mj-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0" hasCustomPrompt="1"/>
          </p:nvPr>
        </p:nvSpPr>
        <p:spPr>
          <a:xfrm>
            <a:off x="5531640" y="1296319"/>
            <a:ext cx="6438465" cy="255051"/>
          </a:xfrm>
        </p:spPr>
        <p:txBody>
          <a:bodyPr wrap="square">
            <a:spAutoFit/>
          </a:bodyPr>
          <a:lstStyle>
            <a:lvl1pPr marL="0" indent="0">
              <a:buNone/>
              <a:defRPr sz="1836"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6999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66369" y="415464"/>
            <a:ext cx="11503738" cy="858788"/>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184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p:nvPr>
        </p:nvSpPr>
        <p:spPr>
          <a:xfrm>
            <a:off x="466369" y="415464"/>
            <a:ext cx="11503738" cy="858788"/>
          </a:xfrm>
        </p:spPr>
        <p:txBody>
          <a:bodyPr/>
          <a:lstStyle>
            <a:lvl1pPr>
              <a:defRPr>
                <a:solidFill>
                  <a:schemeClr val="accent1"/>
                </a:solidFill>
              </a:defRPr>
            </a:lvl1pPr>
          </a:lstStyle>
          <a:p>
            <a:r>
              <a:rPr lang="en-US"/>
              <a:t>Click to edit Master title style</a:t>
            </a:r>
          </a:p>
        </p:txBody>
      </p:sp>
      <p:sp>
        <p:nvSpPr>
          <p:cNvPr id="7" name="Text Placeholder 2"/>
          <p:cNvSpPr>
            <a:spLocks noGrp="1"/>
          </p:cNvSpPr>
          <p:nvPr>
            <p:ph type="body" idx="10" hasCustomPrompt="1"/>
          </p:nvPr>
        </p:nvSpPr>
        <p:spPr>
          <a:xfrm>
            <a:off x="466367" y="1291583"/>
            <a:ext cx="11503738" cy="254262"/>
          </a:xfrm>
        </p:spPr>
        <p:txBody>
          <a:bodyPr wrap="square">
            <a:spAutoFit/>
          </a:bodyPr>
          <a:lstStyle>
            <a:lvl1pPr marL="0" indent="0">
              <a:buNone/>
              <a:defRPr sz="1836"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117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368" y="2005097"/>
            <a:ext cx="11503739"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3"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8696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ne Column - Title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368" y="1743968"/>
            <a:ext cx="11503739"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Tree>
    <p:extLst>
      <p:ext uri="{BB962C8B-B14F-4D97-AF65-F5344CB8AC3E}">
        <p14:creationId xmlns:p14="http://schemas.microsoft.com/office/powerpoint/2010/main" val="411557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005097"/>
            <a:ext cx="5521795"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3" name="Content Placeholder 2"/>
          <p:cNvSpPr>
            <a:spLocks noGrp="1"/>
          </p:cNvSpPr>
          <p:nvPr>
            <p:ph idx="11"/>
          </p:nvPr>
        </p:nvSpPr>
        <p:spPr>
          <a:xfrm>
            <a:off x="6451420" y="2005097"/>
            <a:ext cx="5521795"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9825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1743968"/>
            <a:ext cx="5521795"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3" name="Content Placeholder 2"/>
          <p:cNvSpPr>
            <a:spLocks noGrp="1"/>
          </p:cNvSpPr>
          <p:nvPr>
            <p:ph idx="11"/>
          </p:nvPr>
        </p:nvSpPr>
        <p:spPr>
          <a:xfrm>
            <a:off x="6451420" y="1743968"/>
            <a:ext cx="5521795"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788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Right Text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005097"/>
            <a:ext cx="352366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8" y="2005097"/>
            <a:ext cx="751877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8599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39573" cy="1005466"/>
          </a:xfrm>
        </p:spPr>
        <p:txBody>
          <a:bodyPr/>
          <a:lstStyle/>
          <a:p>
            <a:r>
              <a:rPr lang="en-US" dirty="0"/>
              <a:t>Click to Edit Title</a:t>
            </a:r>
          </a:p>
        </p:txBody>
      </p:sp>
      <p:sp>
        <p:nvSpPr>
          <p:cNvPr id="9" name="Content Placeholder 2"/>
          <p:cNvSpPr>
            <a:spLocks noGrp="1"/>
          </p:cNvSpPr>
          <p:nvPr>
            <p:ph sz="quarter" idx="20" hasCustomPrompt="1"/>
          </p:nvPr>
        </p:nvSpPr>
        <p:spPr>
          <a:xfrm>
            <a:off x="457160" y="1632056"/>
            <a:ext cx="5646076" cy="1997406"/>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10" name="Content Placeholder 2"/>
          <p:cNvSpPr>
            <a:spLocks noGrp="1"/>
          </p:cNvSpPr>
          <p:nvPr>
            <p:ph sz="quarter" idx="21" hasCustomPrompt="1"/>
          </p:nvPr>
        </p:nvSpPr>
        <p:spPr>
          <a:xfrm>
            <a:off x="6353338" y="1632056"/>
            <a:ext cx="5644520" cy="1997406"/>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Slide Number Placeholder 4"/>
          <p:cNvSpPr>
            <a:spLocks noGrp="1"/>
          </p:cNvSpPr>
          <p:nvPr>
            <p:ph type="sldNum" sz="quarter" idx="4"/>
          </p:nvPr>
        </p:nvSpPr>
        <p:spPr>
          <a:xfrm>
            <a:off x="161562" y="6717713"/>
            <a:ext cx="418842" cy="219733"/>
          </a:xfrm>
          <a:prstGeom prst="rect">
            <a:avLst/>
          </a:prstGeom>
          <a:noFill/>
        </p:spPr>
        <p:txBody>
          <a:bodyPr wrap="square" rtlCol="0">
            <a:spAutoFit/>
          </a:bodyPr>
          <a:lstStyle>
            <a:lvl1pPr>
              <a:defRPr lang="en-US" sz="816" b="1" smtClean="0">
                <a:ln>
                  <a:noFill/>
                </a:ln>
                <a:solidFill>
                  <a:schemeClr val="bg2"/>
                </a:solidFill>
              </a:defRPr>
            </a:lvl1pPr>
          </a:lstStyle>
          <a:p>
            <a:fld id="{113BA7D1-EE9A-0241-B0CB-67F65CFD4A8F}" type="slidenum">
              <a:rPr lang="uk-UA" smtClean="0"/>
              <a:pPr/>
              <a:t>‹#›</a:t>
            </a:fld>
            <a:endParaRPr lang="uk-UA" dirty="0"/>
          </a:p>
        </p:txBody>
      </p:sp>
    </p:spTree>
    <p:extLst>
      <p:ext uri="{BB962C8B-B14F-4D97-AF65-F5344CB8AC3E}">
        <p14:creationId xmlns:p14="http://schemas.microsoft.com/office/powerpoint/2010/main" val="7935630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Right Text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1743968"/>
            <a:ext cx="352366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8" y="1743968"/>
            <a:ext cx="751877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051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Left Text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9" y="2005097"/>
            <a:ext cx="7508626"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9" name="Content Placeholder 2"/>
          <p:cNvSpPr>
            <a:spLocks noGrp="1"/>
          </p:cNvSpPr>
          <p:nvPr>
            <p:ph idx="12"/>
          </p:nvPr>
        </p:nvSpPr>
        <p:spPr>
          <a:xfrm>
            <a:off x="8436288" y="2005097"/>
            <a:ext cx="352366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585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Left Text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9" y="1743968"/>
            <a:ext cx="7508626"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9" name="Content Placeholder 2"/>
          <p:cNvSpPr>
            <a:spLocks noGrp="1"/>
          </p:cNvSpPr>
          <p:nvPr>
            <p:ph idx="12"/>
          </p:nvPr>
        </p:nvSpPr>
        <p:spPr>
          <a:xfrm>
            <a:off x="8436288" y="1743968"/>
            <a:ext cx="352366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18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7" y="2005097"/>
            <a:ext cx="3525741"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7" y="2005097"/>
            <a:ext cx="3525741"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7" y="2005097"/>
            <a:ext cx="3525741"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9570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ree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7" y="1743968"/>
            <a:ext cx="3525741"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a:t>Click to edit Master title style</a:t>
            </a:r>
          </a:p>
        </p:txBody>
      </p:sp>
      <p:sp>
        <p:nvSpPr>
          <p:cNvPr id="24" name="Content Placeholder 2"/>
          <p:cNvSpPr>
            <a:spLocks noGrp="1"/>
          </p:cNvSpPr>
          <p:nvPr>
            <p:ph idx="11"/>
          </p:nvPr>
        </p:nvSpPr>
        <p:spPr>
          <a:xfrm>
            <a:off x="4451327" y="1743968"/>
            <a:ext cx="3525741"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7" y="1743968"/>
            <a:ext cx="3525741"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186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Four Column">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2005097"/>
            <a:ext cx="2526157"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dirty="0"/>
              <a:t>Click to edit Master title style</a:t>
            </a:r>
          </a:p>
        </p:txBody>
      </p:sp>
      <p:sp>
        <p:nvSpPr>
          <p:cNvPr id="23" name="Content Placeholder 2"/>
          <p:cNvSpPr>
            <a:spLocks noGrp="1"/>
          </p:cNvSpPr>
          <p:nvPr>
            <p:ph idx="11"/>
          </p:nvPr>
        </p:nvSpPr>
        <p:spPr>
          <a:xfrm>
            <a:off x="3458895" y="2005097"/>
            <a:ext cx="2526158"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451420" y="2005097"/>
            <a:ext cx="2526158"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443945" y="2005097"/>
            <a:ext cx="2526158" cy="4392562"/>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idx="10" hasCustomPrompt="1"/>
          </p:nvPr>
        </p:nvSpPr>
        <p:spPr>
          <a:xfrm>
            <a:off x="466367" y="1296319"/>
            <a:ext cx="11503738"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0127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ur Column - Title Only">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8" y="1743968"/>
            <a:ext cx="2526157"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a:xfrm>
            <a:off x="466369" y="419672"/>
            <a:ext cx="11503738" cy="858788"/>
          </a:xfrm>
        </p:spPr>
        <p:txBody>
          <a:bodyPr/>
          <a:lstStyle/>
          <a:p>
            <a:r>
              <a:rPr lang="en-US" dirty="0"/>
              <a:t>Click to edit Master title style</a:t>
            </a:r>
          </a:p>
        </p:txBody>
      </p:sp>
      <p:sp>
        <p:nvSpPr>
          <p:cNvPr id="23" name="Content Placeholder 2"/>
          <p:cNvSpPr>
            <a:spLocks noGrp="1"/>
          </p:cNvSpPr>
          <p:nvPr>
            <p:ph idx="11"/>
          </p:nvPr>
        </p:nvSpPr>
        <p:spPr>
          <a:xfrm>
            <a:off x="3458895" y="1743968"/>
            <a:ext cx="2526158"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451420" y="1743968"/>
            <a:ext cx="2526158"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3"/>
          </p:nvPr>
        </p:nvSpPr>
        <p:spPr>
          <a:xfrm>
            <a:off x="9443945" y="1743968"/>
            <a:ext cx="2526158" cy="4644365"/>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598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38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eature Layout 1">
    <p:spTree>
      <p:nvGrpSpPr>
        <p:cNvPr id="1" name=""/>
        <p:cNvGrpSpPr/>
        <p:nvPr/>
      </p:nvGrpSpPr>
      <p:grpSpPr>
        <a:xfrm>
          <a:off x="0" y="0"/>
          <a:ext cx="0" cy="0"/>
          <a:chOff x="0" y="0"/>
          <a:chExt cx="0" cy="0"/>
        </a:xfrm>
      </p:grpSpPr>
      <p:sp>
        <p:nvSpPr>
          <p:cNvPr id="19" name="Content Placeholder 2"/>
          <p:cNvSpPr>
            <a:spLocks noGrp="1"/>
          </p:cNvSpPr>
          <p:nvPr>
            <p:ph idx="1"/>
          </p:nvPr>
        </p:nvSpPr>
        <p:spPr>
          <a:xfrm>
            <a:off x="5246187" y="2005097"/>
            <a:ext cx="6723922" cy="4392562"/>
          </a:xfrm>
        </p:spPr>
        <p:txBody>
          <a:bodyPr/>
          <a:lstStyle>
            <a:lvl1pPr>
              <a:defRPr>
                <a:latin typeface="+mn-lt"/>
              </a:defRPr>
            </a:lvl1pPr>
            <a:lvl2pPr>
              <a:defRPr>
                <a:solidFill>
                  <a:schemeClr val="tx1"/>
                </a:solidFill>
                <a:latin typeface="+mn-lt"/>
              </a:defRPr>
            </a:lvl2pPr>
            <a:lvl3pPr>
              <a:defRPr sz="1632">
                <a:solidFill>
                  <a:schemeClr val="tx1"/>
                </a:solidFill>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21"/>
          <p:cNvSpPr>
            <a:spLocks noGrp="1"/>
          </p:cNvSpPr>
          <p:nvPr>
            <p:ph type="title"/>
          </p:nvPr>
        </p:nvSpPr>
        <p:spPr>
          <a:xfrm>
            <a:off x="5246188" y="419672"/>
            <a:ext cx="6716684" cy="858788"/>
          </a:xfrm>
        </p:spPr>
        <p:txBody>
          <a:bodyPr/>
          <a:lstStyle/>
          <a:p>
            <a:r>
              <a:rPr lang="en-US"/>
              <a:t>Click to edit Master title style</a:t>
            </a:r>
          </a:p>
        </p:txBody>
      </p:sp>
      <p:sp>
        <p:nvSpPr>
          <p:cNvPr id="22" name="Text Placeholder 2"/>
          <p:cNvSpPr>
            <a:spLocks noGrp="1"/>
          </p:cNvSpPr>
          <p:nvPr>
            <p:ph type="body" idx="10" hasCustomPrompt="1"/>
          </p:nvPr>
        </p:nvSpPr>
        <p:spPr>
          <a:xfrm>
            <a:off x="5246187" y="1296319"/>
            <a:ext cx="6723923" cy="254262"/>
          </a:xfrm>
        </p:spPr>
        <p:txBody>
          <a:bodyPr wrap="square">
            <a:spAutoFit/>
          </a:bodyPr>
          <a:lstStyle>
            <a:lvl1pPr marL="0" indent="0">
              <a:buNone/>
              <a:defRPr sz="1836" spc="-31" baseline="0">
                <a:solidFill>
                  <a:schemeClr val="tx1"/>
                </a:solidFill>
                <a:latin typeface="+mn-lt"/>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3" hasCustomPrompt="1"/>
          </p:nvPr>
        </p:nvSpPr>
        <p:spPr bwMode="gray">
          <a:xfrm>
            <a:off x="1" y="0"/>
            <a:ext cx="4863175" cy="6994525"/>
          </a:xfrm>
          <a:custGeom>
            <a:avLst/>
            <a:gdLst>
              <a:gd name="connsiteX0" fmla="*/ 0 w 4767575"/>
              <a:gd name="connsiteY0" fmla="*/ 0 h 6858000"/>
              <a:gd name="connsiteX1" fmla="*/ 4767575 w 4767575"/>
              <a:gd name="connsiteY1" fmla="*/ 0 h 6858000"/>
              <a:gd name="connsiteX2" fmla="*/ 4651359 w 4767575"/>
              <a:gd name="connsiteY2" fmla="*/ 226908 h 6858000"/>
              <a:gd name="connsiteX3" fmla="*/ 3923030 w 4767575"/>
              <a:gd name="connsiteY3" fmla="*/ 3429000 h 6858000"/>
              <a:gd name="connsiteX4" fmla="*/ 4651359 w 4767575"/>
              <a:gd name="connsiteY4" fmla="*/ 6631092 h 6858000"/>
              <a:gd name="connsiteX5" fmla="*/ 4767575 w 4767575"/>
              <a:gd name="connsiteY5" fmla="*/ 6858000 h 6858000"/>
              <a:gd name="connsiteX6" fmla="*/ 0 w 47675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575" h="6858000">
                <a:moveTo>
                  <a:pt x="0" y="0"/>
                </a:moveTo>
                <a:lnTo>
                  <a:pt x="4767575" y="0"/>
                </a:lnTo>
                <a:lnTo>
                  <a:pt x="4651359" y="226908"/>
                </a:lnTo>
                <a:cubicBezTo>
                  <a:pt x="4184601" y="1195589"/>
                  <a:pt x="3923030" y="2281748"/>
                  <a:pt x="3923030" y="3429000"/>
                </a:cubicBezTo>
                <a:cubicBezTo>
                  <a:pt x="3923030" y="4576252"/>
                  <a:pt x="4184601" y="5662411"/>
                  <a:pt x="4651359" y="6631092"/>
                </a:cubicBezTo>
                <a:lnTo>
                  <a:pt x="4767575" y="6858000"/>
                </a:lnTo>
                <a:lnTo>
                  <a:pt x="0" y="6858000"/>
                </a:lnTo>
                <a:close/>
              </a:path>
            </a:pathLst>
          </a:custGeom>
          <a:solidFill>
            <a:schemeClr val="bg2"/>
          </a:solidFill>
        </p:spPr>
        <p:txBody>
          <a:bodyPr wrap="square" anchor="ctr">
            <a:noAutofit/>
          </a:bodyPr>
          <a:lstStyle>
            <a:lvl1pPr marL="0" indent="0" algn="ctr">
              <a:buNone/>
              <a:defRPr/>
            </a:lvl1pPr>
          </a:lstStyle>
          <a:p>
            <a:r>
              <a:rPr lang="en-US" dirty="0"/>
              <a:t>Drag picture to </a:t>
            </a:r>
            <a:br>
              <a:rPr lang="en-US" dirty="0"/>
            </a:br>
            <a:r>
              <a:rPr lang="en-US" dirty="0"/>
              <a:t>placeholder </a:t>
            </a:r>
            <a:br>
              <a:rPr lang="en-US" dirty="0"/>
            </a:br>
            <a:r>
              <a:rPr lang="en-US" dirty="0"/>
              <a:t>or click icon to add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0473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eature Layout 2">
    <p:spTree>
      <p:nvGrpSpPr>
        <p:cNvPr id="1" name=""/>
        <p:cNvGrpSpPr/>
        <p:nvPr/>
      </p:nvGrpSpPr>
      <p:grpSpPr>
        <a:xfrm>
          <a:off x="0" y="0"/>
          <a:ext cx="0" cy="0"/>
          <a:chOff x="0" y="0"/>
          <a:chExt cx="0" cy="0"/>
        </a:xfrm>
      </p:grpSpPr>
      <p:sp>
        <p:nvSpPr>
          <p:cNvPr id="9" name="Content Placeholder 2"/>
          <p:cNvSpPr>
            <a:spLocks noGrp="1"/>
          </p:cNvSpPr>
          <p:nvPr>
            <p:ph idx="1"/>
          </p:nvPr>
        </p:nvSpPr>
        <p:spPr>
          <a:xfrm>
            <a:off x="466368" y="2005097"/>
            <a:ext cx="5907326" cy="4392562"/>
          </a:xfrm>
        </p:spPr>
        <p:txBody>
          <a:bodyPr/>
          <a:lstStyle>
            <a:lvl2pPr>
              <a:defRPr>
                <a:solidFill>
                  <a:schemeClr val="tx1"/>
                </a:solidFill>
              </a:defRPr>
            </a:lvl2pPr>
            <a:lvl3pPr>
              <a:defRPr sz="1632">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21"/>
          <p:cNvSpPr>
            <a:spLocks noGrp="1"/>
          </p:cNvSpPr>
          <p:nvPr>
            <p:ph type="title"/>
          </p:nvPr>
        </p:nvSpPr>
        <p:spPr>
          <a:xfrm>
            <a:off x="466369" y="419672"/>
            <a:ext cx="5907325" cy="858788"/>
          </a:xfrm>
        </p:spPr>
        <p:txBody>
          <a:bodyPr/>
          <a:lstStyle/>
          <a:p>
            <a:r>
              <a:rPr lang="en-US"/>
              <a:t>Click to edit Master title style</a:t>
            </a:r>
          </a:p>
        </p:txBody>
      </p:sp>
      <p:sp>
        <p:nvSpPr>
          <p:cNvPr id="13" name="Text Placeholder 2"/>
          <p:cNvSpPr>
            <a:spLocks noGrp="1"/>
          </p:cNvSpPr>
          <p:nvPr>
            <p:ph type="body" idx="10" hasCustomPrompt="1"/>
          </p:nvPr>
        </p:nvSpPr>
        <p:spPr>
          <a:xfrm>
            <a:off x="466367" y="1296319"/>
            <a:ext cx="5907327" cy="254262"/>
          </a:xfrm>
        </p:spPr>
        <p:txBody>
          <a:bodyPr wrap="square">
            <a:spAutoFit/>
          </a:bodyPr>
          <a:lstStyle>
            <a:lvl1pPr marL="0" indent="0">
              <a:buNone/>
              <a:defRPr sz="1836"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15" name="Picture Placeholder 14"/>
          <p:cNvSpPr>
            <a:spLocks noGrp="1"/>
          </p:cNvSpPr>
          <p:nvPr>
            <p:ph type="pic" sz="quarter" idx="13" hasCustomPrompt="1"/>
          </p:nvPr>
        </p:nvSpPr>
        <p:spPr>
          <a:xfrm>
            <a:off x="6373693" y="1227928"/>
            <a:ext cx="6062782" cy="5766597"/>
          </a:xfrm>
          <a:custGeom>
            <a:avLst/>
            <a:gdLst>
              <a:gd name="connsiteX0" fmla="*/ 3627120 w 5943600"/>
              <a:gd name="connsiteY0" fmla="*/ 0 h 5654040"/>
              <a:gd name="connsiteX1" fmla="*/ 5934305 w 5943600"/>
              <a:gd name="connsiteY1" fmla="*/ 828258 h 5654040"/>
              <a:gd name="connsiteX2" fmla="*/ 5943600 w 5943600"/>
              <a:gd name="connsiteY2" fmla="*/ 836706 h 5654040"/>
              <a:gd name="connsiteX3" fmla="*/ 5943600 w 5943600"/>
              <a:gd name="connsiteY3" fmla="*/ 5654040 h 5654040"/>
              <a:gd name="connsiteX4" fmla="*/ 618825 w 5943600"/>
              <a:gd name="connsiteY4" fmla="*/ 5654040 h 5654040"/>
              <a:gd name="connsiteX5" fmla="*/ 437774 w 5943600"/>
              <a:gd name="connsiteY5" fmla="*/ 5356021 h 5654040"/>
              <a:gd name="connsiteX6" fmla="*/ 0 w 5943600"/>
              <a:gd name="connsiteY6" fmla="*/ 3627120 h 5654040"/>
              <a:gd name="connsiteX7" fmla="*/ 3627120 w 5943600"/>
              <a:gd name="connsiteY7" fmla="*/ 0 h 565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00" h="5654040">
                <a:moveTo>
                  <a:pt x="3627120" y="0"/>
                </a:moveTo>
                <a:cubicBezTo>
                  <a:pt x="4503521" y="0"/>
                  <a:pt x="5307325" y="310828"/>
                  <a:pt x="5934305" y="828258"/>
                </a:cubicBezTo>
                <a:lnTo>
                  <a:pt x="5943600" y="836706"/>
                </a:lnTo>
                <a:lnTo>
                  <a:pt x="5943600" y="5654040"/>
                </a:lnTo>
                <a:lnTo>
                  <a:pt x="618825" y="5654040"/>
                </a:lnTo>
                <a:lnTo>
                  <a:pt x="437774" y="5356021"/>
                </a:lnTo>
                <a:cubicBezTo>
                  <a:pt x="158586" y="4842083"/>
                  <a:pt x="0" y="4253121"/>
                  <a:pt x="0" y="3627120"/>
                </a:cubicBezTo>
                <a:cubicBezTo>
                  <a:pt x="0" y="1623917"/>
                  <a:pt x="1623917" y="0"/>
                  <a:pt x="3627120" y="0"/>
                </a:cubicBezTo>
                <a:close/>
              </a:path>
            </a:pathLst>
          </a:custGeom>
          <a:solidFill>
            <a:schemeClr val="bg2"/>
          </a:solidFill>
        </p:spPr>
        <p:txBody>
          <a:bodyPr wrap="square" anchor="ctr" anchorCtr="0">
            <a:noAutofit/>
          </a:bodyPr>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a:lvl1pPr>
          </a:lstStyle>
          <a:p>
            <a:r>
              <a:rPr lang="en-US" dirty="0"/>
              <a:t>Drag picture to placeholder </a:t>
            </a:r>
            <a:br>
              <a:rPr lang="en-US" dirty="0"/>
            </a:br>
            <a:r>
              <a:rPr lang="en-US" dirty="0"/>
              <a:t>or click icon to add</a:t>
            </a:r>
          </a:p>
          <a:p>
            <a:endParaRPr lang="en-US" dirty="0"/>
          </a:p>
          <a:p>
            <a:endParaRPr lang="en-US" dirty="0"/>
          </a:p>
          <a:p>
            <a:endParaRPr lang="en-US" dirty="0"/>
          </a:p>
        </p:txBody>
      </p:sp>
    </p:spTree>
    <p:extLst>
      <p:ext uri="{BB962C8B-B14F-4D97-AF65-F5344CB8AC3E}">
        <p14:creationId xmlns:p14="http://schemas.microsoft.com/office/powerpoint/2010/main" val="376500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1"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algn="ctr" defTabSz="932307"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3" y="1679645"/>
            <a:ext cx="9143936" cy="1828786"/>
          </a:xfrm>
          <a:noFill/>
        </p:spPr>
        <p:txBody>
          <a:bodyPr lIns="146289" tIns="91431" rIns="146289" bIns="91431"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289" tIns="109717" rIns="146289" bIns="109717">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84256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Photo 1">
    <p:spTree>
      <p:nvGrpSpPr>
        <p:cNvPr id="1" name=""/>
        <p:cNvGrpSpPr/>
        <p:nvPr/>
      </p:nvGrpSpPr>
      <p:grpSpPr>
        <a:xfrm>
          <a:off x="0" y="0"/>
          <a:ext cx="0" cy="0"/>
          <a:chOff x="0" y="0"/>
          <a:chExt cx="0" cy="0"/>
        </a:xfrm>
      </p:grpSpPr>
      <p:sp>
        <p:nvSpPr>
          <p:cNvPr id="5" name="Freeform 4"/>
          <p:cNvSpPr/>
          <p:nvPr userDrawn="1"/>
        </p:nvSpPr>
        <p:spPr>
          <a:xfrm>
            <a:off x="0" y="1267482"/>
            <a:ext cx="6373693" cy="5727043"/>
          </a:xfrm>
          <a:custGeom>
            <a:avLst/>
            <a:gdLst>
              <a:gd name="connsiteX0" fmla="*/ 2601642 w 6248400"/>
              <a:gd name="connsiteY0" fmla="*/ 0 h 5615258"/>
              <a:gd name="connsiteX1" fmla="*/ 6248400 w 6248400"/>
              <a:gd name="connsiteY1" fmla="*/ 3646758 h 5615258"/>
              <a:gd name="connsiteX2" fmla="*/ 5808256 w 6248400"/>
              <a:gd name="connsiteY2" fmla="*/ 5385020 h 5615258"/>
              <a:gd name="connsiteX3" fmla="*/ 5668383 w 6248400"/>
              <a:gd name="connsiteY3" fmla="*/ 5615258 h 5615258"/>
              <a:gd name="connsiteX4" fmla="*/ 0 w 6248400"/>
              <a:gd name="connsiteY4" fmla="*/ 5615258 h 5615258"/>
              <a:gd name="connsiteX5" fmla="*/ 0 w 6248400"/>
              <a:gd name="connsiteY5" fmla="*/ 1093412 h 5615258"/>
              <a:gd name="connsiteX6" fmla="*/ 22995 w 6248400"/>
              <a:gd name="connsiteY6" fmla="*/ 1068111 h 5615258"/>
              <a:gd name="connsiteX7" fmla="*/ 2601642 w 6248400"/>
              <a:gd name="connsiteY7" fmla="*/ 0 h 56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400" h="5615258">
                <a:moveTo>
                  <a:pt x="2601642" y="0"/>
                </a:moveTo>
                <a:cubicBezTo>
                  <a:pt x="4615691" y="0"/>
                  <a:pt x="6248400" y="1632709"/>
                  <a:pt x="6248400" y="3646758"/>
                </a:cubicBezTo>
                <a:cubicBezTo>
                  <a:pt x="6248400" y="4276149"/>
                  <a:pt x="6088956" y="4868299"/>
                  <a:pt x="5808256" y="5385020"/>
                </a:cubicBezTo>
                <a:lnTo>
                  <a:pt x="5668383" y="5615258"/>
                </a:lnTo>
                <a:lnTo>
                  <a:pt x="0" y="5615258"/>
                </a:lnTo>
                <a:lnTo>
                  <a:pt x="0" y="1093412"/>
                </a:lnTo>
                <a:lnTo>
                  <a:pt x="22995" y="1068111"/>
                </a:lnTo>
                <a:cubicBezTo>
                  <a:pt x="682928" y="408178"/>
                  <a:pt x="1594618" y="0"/>
                  <a:pt x="26016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11" name="Picture Placeholder 10"/>
          <p:cNvSpPr>
            <a:spLocks noGrp="1"/>
          </p:cNvSpPr>
          <p:nvPr>
            <p:ph type="pic" sz="quarter" idx="12" hasCustomPrompt="1"/>
          </p:nvPr>
        </p:nvSpPr>
        <p:spPr>
          <a:xfrm>
            <a:off x="6373693" y="0"/>
            <a:ext cx="6062782" cy="6528223"/>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12" name="Title 21"/>
          <p:cNvSpPr>
            <a:spLocks noGrp="1"/>
          </p:cNvSpPr>
          <p:nvPr>
            <p:ph type="title" hasCustomPrompt="1"/>
          </p:nvPr>
        </p:nvSpPr>
        <p:spPr>
          <a:xfrm>
            <a:off x="649806" y="2554522"/>
            <a:ext cx="4663678" cy="3730413"/>
          </a:xfrm>
        </p:spPr>
        <p:txBody>
          <a:bodyPr wrap="square"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7" name="TextBox 6"/>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70000"/>
                  </a:prstClr>
                </a:solidFill>
              </a:rPr>
              <a:pPr algn="r" defTabSz="932597"/>
              <a:t>‹#›</a:t>
            </a:fld>
            <a:endParaRPr lang="en-US" sz="1020" dirty="0">
              <a:solidFill>
                <a:prstClr val="white">
                  <a:alpha val="70000"/>
                </a:prstClr>
              </a:solidFill>
            </a:endParaRPr>
          </a:p>
        </p:txBody>
      </p:sp>
      <p:sp>
        <p:nvSpPr>
          <p:cNvPr id="8" name="TextBox 7"/>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70000"/>
                  </a:prstClr>
                </a:solidFill>
                <a:ea typeface="Arial"/>
                <a:cs typeface="Arial"/>
              </a:rPr>
              <a:t>© 2016 Citrix | Confidential </a:t>
            </a:r>
          </a:p>
        </p:txBody>
      </p:sp>
    </p:spTree>
    <p:extLst>
      <p:ext uri="{BB962C8B-B14F-4D97-AF65-F5344CB8AC3E}">
        <p14:creationId xmlns:p14="http://schemas.microsoft.com/office/powerpoint/2010/main" val="2457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5" name="Freeform 14"/>
          <p:cNvSpPr/>
          <p:nvPr userDrawn="1"/>
        </p:nvSpPr>
        <p:spPr>
          <a:xfrm>
            <a:off x="2" y="625700"/>
            <a:ext cx="7292295" cy="6368825"/>
          </a:xfrm>
          <a:custGeom>
            <a:avLst/>
            <a:gdLst>
              <a:gd name="connsiteX0" fmla="*/ 0 w 7851286"/>
              <a:gd name="connsiteY0" fmla="*/ 0 h 6858000"/>
              <a:gd name="connsiteX1" fmla="*/ 1 w 7851286"/>
              <a:gd name="connsiteY1" fmla="*/ 0 h 6858000"/>
              <a:gd name="connsiteX2" fmla="*/ 7833487 w 7851286"/>
              <a:gd name="connsiteY2" fmla="*/ 6717930 h 6858000"/>
              <a:gd name="connsiteX3" fmla="*/ 7851286 w 7851286"/>
              <a:gd name="connsiteY3" fmla="*/ 6858000 h 6858000"/>
              <a:gd name="connsiteX4" fmla="*/ 0 w 7851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286" h="6858000">
                <a:moveTo>
                  <a:pt x="0" y="0"/>
                </a:moveTo>
                <a:lnTo>
                  <a:pt x="1" y="0"/>
                </a:lnTo>
                <a:cubicBezTo>
                  <a:pt x="3966426" y="0"/>
                  <a:pt x="7252255" y="2913977"/>
                  <a:pt x="7833487" y="6717930"/>
                </a:cubicBezTo>
                <a:lnTo>
                  <a:pt x="785128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13" name="TextBox 12"/>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70000"/>
                  </a:prstClr>
                </a:solidFill>
              </a:rPr>
              <a:pPr algn="r" defTabSz="932597"/>
              <a:t>‹#›</a:t>
            </a:fld>
            <a:endParaRPr lang="en-US" sz="1020" dirty="0">
              <a:solidFill>
                <a:prstClr val="white">
                  <a:alpha val="70000"/>
                </a:prstClr>
              </a:solidFill>
            </a:endParaRPr>
          </a:p>
        </p:txBody>
      </p:sp>
      <p:sp>
        <p:nvSpPr>
          <p:cNvPr id="14" name="TextBox 13"/>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70000"/>
                  </a:prstClr>
                </a:solidFill>
                <a:ea typeface="Arial"/>
                <a:cs typeface="Arial"/>
              </a:rPr>
              <a:t>© 2016 Citrix | Confidential </a:t>
            </a:r>
          </a:p>
        </p:txBody>
      </p:sp>
      <p:sp>
        <p:nvSpPr>
          <p:cNvPr id="11" name="Picture Placeholder 10"/>
          <p:cNvSpPr>
            <a:spLocks noGrp="1"/>
          </p:cNvSpPr>
          <p:nvPr>
            <p:ph type="pic" sz="quarter" idx="12" hasCustomPrompt="1"/>
          </p:nvPr>
        </p:nvSpPr>
        <p:spPr>
          <a:xfrm>
            <a:off x="6373693" y="0"/>
            <a:ext cx="6062782" cy="6528223"/>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
        <p:nvSpPr>
          <p:cNvPr id="7" name="Title 21"/>
          <p:cNvSpPr>
            <a:spLocks noGrp="1"/>
          </p:cNvSpPr>
          <p:nvPr>
            <p:ph type="title" hasCustomPrompt="1"/>
          </p:nvPr>
        </p:nvSpPr>
        <p:spPr>
          <a:xfrm>
            <a:off x="649806" y="2500459"/>
            <a:ext cx="4197310" cy="3825025"/>
          </a:xfrm>
        </p:spPr>
        <p:txBody>
          <a:bodyPr wrap="square" anchor="ctr">
            <a:normAutofit/>
          </a:bodyPr>
          <a:lstStyle>
            <a:lvl1pPr>
              <a:defRPr>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4389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3">
    <p:spTree>
      <p:nvGrpSpPr>
        <p:cNvPr id="1" name=""/>
        <p:cNvGrpSpPr/>
        <p:nvPr/>
      </p:nvGrpSpPr>
      <p:grpSpPr>
        <a:xfrm>
          <a:off x="0" y="0"/>
          <a:ext cx="0" cy="0"/>
          <a:chOff x="0" y="0"/>
          <a:chExt cx="0" cy="0"/>
        </a:xfrm>
      </p:grpSpPr>
      <p:sp>
        <p:nvSpPr>
          <p:cNvPr id="10" name="Title 21"/>
          <p:cNvSpPr>
            <a:spLocks noGrp="1"/>
          </p:cNvSpPr>
          <p:nvPr>
            <p:ph type="title" hasCustomPrompt="1"/>
          </p:nvPr>
        </p:nvSpPr>
        <p:spPr>
          <a:xfrm>
            <a:off x="649806" y="1165754"/>
            <a:ext cx="4663678" cy="4663017"/>
          </a:xfrm>
        </p:spPr>
        <p:txBody>
          <a:bodyPr wrap="square" anchor="ctr">
            <a:normAutofit/>
          </a:bodyPr>
          <a:lstStyle>
            <a:lvl1pPr>
              <a:defRPr>
                <a:solidFill>
                  <a:schemeClr val="accent1"/>
                </a:solidFill>
              </a:defRPr>
            </a:lvl1pPr>
          </a:lstStyle>
          <a:p>
            <a:r>
              <a:rPr lang="en-US" dirty="0"/>
              <a:t>Click to edit </a:t>
            </a:r>
            <a:br>
              <a:rPr lang="en-US" dirty="0"/>
            </a:br>
            <a:r>
              <a:rPr lang="en-US" dirty="0"/>
              <a:t>Master title style</a:t>
            </a:r>
          </a:p>
        </p:txBody>
      </p:sp>
      <p:sp>
        <p:nvSpPr>
          <p:cNvPr id="11" name="Picture Placeholder 10"/>
          <p:cNvSpPr>
            <a:spLocks noGrp="1"/>
          </p:cNvSpPr>
          <p:nvPr>
            <p:ph type="pic" sz="quarter" idx="12" hasCustomPrompt="1"/>
          </p:nvPr>
        </p:nvSpPr>
        <p:spPr>
          <a:xfrm>
            <a:off x="6373693" y="0"/>
            <a:ext cx="6062782" cy="6528223"/>
          </a:xfrm>
          <a:custGeom>
            <a:avLst/>
            <a:gdLst>
              <a:gd name="connsiteX0" fmla="*/ 1260683 w 5943600"/>
              <a:gd name="connsiteY0" fmla="*/ 0 h 6400800"/>
              <a:gd name="connsiteX1" fmla="*/ 5943600 w 5943600"/>
              <a:gd name="connsiteY1" fmla="*/ 0 h 6400800"/>
              <a:gd name="connsiteX2" fmla="*/ 5943600 w 5943600"/>
              <a:gd name="connsiteY2" fmla="*/ 5583883 h 6400800"/>
              <a:gd name="connsiteX3" fmla="*/ 5719639 w 5943600"/>
              <a:gd name="connsiteY3" fmla="*/ 5753462 h 6400800"/>
              <a:gd name="connsiteX4" fmla="*/ 3645307 w 5943600"/>
              <a:gd name="connsiteY4" fmla="*/ 6400800 h 6400800"/>
              <a:gd name="connsiteX5" fmla="*/ 0 w 5943600"/>
              <a:gd name="connsiteY5" fmla="*/ 2755493 h 6400800"/>
              <a:gd name="connsiteX6" fmla="*/ 1178146 w 5943600"/>
              <a:gd name="connsiteY6" fmla="*/ 71927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400800">
                <a:moveTo>
                  <a:pt x="1260683" y="0"/>
                </a:moveTo>
                <a:lnTo>
                  <a:pt x="5943600" y="0"/>
                </a:lnTo>
                <a:lnTo>
                  <a:pt x="5943600" y="5583883"/>
                </a:lnTo>
                <a:lnTo>
                  <a:pt x="5719639" y="5753462"/>
                </a:lnTo>
                <a:cubicBezTo>
                  <a:pt x="5130839" y="6161630"/>
                  <a:pt x="4416004" y="6400800"/>
                  <a:pt x="3645307" y="6400800"/>
                </a:cubicBezTo>
                <a:cubicBezTo>
                  <a:pt x="1632059" y="6400800"/>
                  <a:pt x="0" y="4768741"/>
                  <a:pt x="0" y="2755493"/>
                </a:cubicBezTo>
                <a:cubicBezTo>
                  <a:pt x="0" y="1693820"/>
                  <a:pt x="453863" y="738151"/>
                  <a:pt x="1178146" y="71927"/>
                </a:cubicBezTo>
                <a:close/>
              </a:path>
            </a:pathLst>
          </a:custGeom>
          <a:solidFill>
            <a:schemeClr val="bg2"/>
          </a:solidFill>
        </p:spPr>
        <p:txBody>
          <a:bodyPr wrap="square" anchor="ctr">
            <a:noAutofit/>
          </a:bodyPr>
          <a:lstStyle>
            <a:lvl1pPr marL="0" indent="0" algn="ctr">
              <a:buNone/>
              <a:defRPr/>
            </a:lvl1pPr>
          </a:lstStyle>
          <a:p>
            <a:r>
              <a:rPr lang="en-US" dirty="0"/>
              <a:t>Drag picture to placeholder </a:t>
            </a:r>
            <a:br>
              <a:rPr lang="en-US" dirty="0"/>
            </a:br>
            <a:r>
              <a:rPr lang="en-US" dirty="0"/>
              <a:t>or click icon to add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9633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Freeform 3"/>
          <p:cNvSpPr/>
          <p:nvPr userDrawn="1"/>
        </p:nvSpPr>
        <p:spPr>
          <a:xfrm>
            <a:off x="1347285" y="0"/>
            <a:ext cx="9741905" cy="6994525"/>
          </a:xfrm>
          <a:custGeom>
            <a:avLst/>
            <a:gdLst>
              <a:gd name="connsiteX0" fmla="*/ 1453610 w 9550400"/>
              <a:gd name="connsiteY0" fmla="*/ 0 h 6858000"/>
              <a:gd name="connsiteX1" fmla="*/ 8096791 w 9550400"/>
              <a:gd name="connsiteY1" fmla="*/ 0 h 6858000"/>
              <a:gd name="connsiteX2" fmla="*/ 8151776 w 9550400"/>
              <a:gd name="connsiteY2" fmla="*/ 52424 h 6858000"/>
              <a:gd name="connsiteX3" fmla="*/ 9550400 w 9550400"/>
              <a:gd name="connsiteY3" fmla="*/ 3429000 h 6858000"/>
              <a:gd name="connsiteX4" fmla="*/ 8151776 w 9550400"/>
              <a:gd name="connsiteY4" fmla="*/ 6805576 h 6858000"/>
              <a:gd name="connsiteX5" fmla="*/ 8096791 w 9550400"/>
              <a:gd name="connsiteY5" fmla="*/ 6858000 h 6858000"/>
              <a:gd name="connsiteX6" fmla="*/ 1453610 w 9550400"/>
              <a:gd name="connsiteY6" fmla="*/ 6858000 h 6858000"/>
              <a:gd name="connsiteX7" fmla="*/ 1398624 w 9550400"/>
              <a:gd name="connsiteY7" fmla="*/ 6805576 h 6858000"/>
              <a:gd name="connsiteX8" fmla="*/ 0 w 9550400"/>
              <a:gd name="connsiteY8" fmla="*/ 3429000 h 6858000"/>
              <a:gd name="connsiteX9" fmla="*/ 1398624 w 9550400"/>
              <a:gd name="connsiteY9" fmla="*/ 52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0" h="6858000">
                <a:moveTo>
                  <a:pt x="1453610" y="0"/>
                </a:moveTo>
                <a:lnTo>
                  <a:pt x="8096791" y="0"/>
                </a:lnTo>
                <a:lnTo>
                  <a:pt x="8151776" y="52424"/>
                </a:lnTo>
                <a:cubicBezTo>
                  <a:pt x="9015917" y="916565"/>
                  <a:pt x="9550400" y="2110365"/>
                  <a:pt x="9550400" y="3429000"/>
                </a:cubicBezTo>
                <a:cubicBezTo>
                  <a:pt x="9550400" y="4747635"/>
                  <a:pt x="9015917" y="5941435"/>
                  <a:pt x="8151776" y="6805576"/>
                </a:cubicBezTo>
                <a:lnTo>
                  <a:pt x="8096791" y="6858000"/>
                </a:lnTo>
                <a:lnTo>
                  <a:pt x="1453610" y="6858000"/>
                </a:lnTo>
                <a:lnTo>
                  <a:pt x="1398624" y="6805576"/>
                </a:lnTo>
                <a:cubicBezTo>
                  <a:pt x="534483" y="5941435"/>
                  <a:pt x="0" y="4747635"/>
                  <a:pt x="0" y="3429000"/>
                </a:cubicBezTo>
                <a:cubicBezTo>
                  <a:pt x="0" y="2110365"/>
                  <a:pt x="534483" y="916565"/>
                  <a:pt x="1398624" y="5242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
        <p:nvSpPr>
          <p:cNvPr id="3" name="Text Placeholder 2"/>
          <p:cNvSpPr>
            <a:spLocks noGrp="1"/>
          </p:cNvSpPr>
          <p:nvPr>
            <p:ph type="body" sz="quarter" idx="10"/>
          </p:nvPr>
        </p:nvSpPr>
        <p:spPr>
          <a:xfrm>
            <a:off x="2115553" y="932604"/>
            <a:ext cx="8205371" cy="5129318"/>
          </a:xfrm>
        </p:spPr>
        <p:txBody>
          <a:bodyPr anchor="ctr">
            <a:normAutofit/>
          </a:bodyPr>
          <a:lstStyle>
            <a:lvl1pPr marL="0" indent="0" algn="ctr">
              <a:lnSpc>
                <a:spcPct val="100000"/>
              </a:lnSpc>
              <a:spcAft>
                <a:spcPts val="204"/>
              </a:spcAft>
              <a:buFont typeface="Tahoma" panose="020B0604030504040204" pitchFamily="34" charset="0"/>
              <a:buChar char="​"/>
              <a:defRPr sz="4896" b="1">
                <a:solidFill>
                  <a:schemeClr val="bg1"/>
                </a:solidFill>
                <a:latin typeface="+mj-lt"/>
              </a:defRPr>
            </a:lvl1pPr>
            <a:lvl2pPr marL="0" indent="0" algn="ctr">
              <a:lnSpc>
                <a:spcPct val="85000"/>
              </a:lnSpc>
              <a:spcBef>
                <a:spcPts val="204"/>
              </a:spcBef>
              <a:spcAft>
                <a:spcPts val="816"/>
              </a:spcAft>
              <a:buFont typeface="Tahoma" panose="020B0604030504040204" pitchFamily="34" charset="0"/>
              <a:buChar char="​"/>
              <a:defRPr sz="2448" b="0" spc="51" baseline="0">
                <a:solidFill>
                  <a:schemeClr val="tx1"/>
                </a:solidFill>
                <a:latin typeface="+mn-lt"/>
              </a:defRPr>
            </a:lvl2pPr>
            <a:lvl3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3pPr>
            <a:lvl4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4pPr>
            <a:lvl5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5pPr>
            <a:lvl6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6pPr>
            <a:lvl7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7pPr>
            <a:lvl8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8pPr>
            <a:lvl9pPr marL="0" indent="0" algn="ctr">
              <a:lnSpc>
                <a:spcPct val="85000"/>
              </a:lnSpc>
              <a:spcBef>
                <a:spcPts val="204"/>
              </a:spcBef>
              <a:spcAft>
                <a:spcPts val="816"/>
              </a:spcAft>
              <a:buFont typeface="Tahoma" panose="020B0604030504040204" pitchFamily="34" charset="0"/>
              <a:buChar char="​"/>
              <a:defRPr sz="1836" b="1">
                <a:solidFill>
                  <a:schemeClr val="bg2"/>
                </a:solidFill>
                <a:latin typeface="+mj-lt"/>
              </a:defRPr>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110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1" name="Freeform 20"/>
          <p:cNvSpPr/>
          <p:nvPr userDrawn="1"/>
        </p:nvSpPr>
        <p:spPr>
          <a:xfrm>
            <a:off x="4926834" y="-13512"/>
            <a:ext cx="7509643" cy="7008531"/>
          </a:xfrm>
          <a:custGeom>
            <a:avLst/>
            <a:gdLst>
              <a:gd name="connsiteX0" fmla="*/ 869932 w 7362019"/>
              <a:gd name="connsiteY0" fmla="*/ 0 h 6871733"/>
              <a:gd name="connsiteX1" fmla="*/ 7117990 w 7362019"/>
              <a:gd name="connsiteY1" fmla="*/ 3682 h 6871733"/>
              <a:gd name="connsiteX2" fmla="*/ 7362019 w 7362019"/>
              <a:gd name="connsiteY2" fmla="*/ 3443 h 6871733"/>
              <a:gd name="connsiteX3" fmla="*/ 7362019 w 7362019"/>
              <a:gd name="connsiteY3" fmla="*/ 6871733 h 6871733"/>
              <a:gd name="connsiteX4" fmla="*/ 7122244 w 7362019"/>
              <a:gd name="connsiteY4" fmla="*/ 6871365 h 6871733"/>
              <a:gd name="connsiteX5" fmla="*/ 856680 w 7362019"/>
              <a:gd name="connsiteY5" fmla="*/ 6864627 h 6871733"/>
              <a:gd name="connsiteX6" fmla="*/ 4 w 7362019"/>
              <a:gd name="connsiteY6" fmla="*/ 3440961 h 6871733"/>
              <a:gd name="connsiteX7" fmla="*/ 869932 w 7362019"/>
              <a:gd name="connsiteY7" fmla="*/ 0 h 687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2019" h="6871733">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597"/>
            <a:endParaRPr lang="en-US" sz="1836" dirty="0" err="1">
              <a:solidFill>
                <a:prstClr val="white"/>
              </a:solidFill>
            </a:endParaRPr>
          </a:p>
        </p:txBody>
      </p:sp>
      <p:sp>
        <p:nvSpPr>
          <p:cNvPr id="2" name="Title 1"/>
          <p:cNvSpPr>
            <a:spLocks noGrp="1"/>
          </p:cNvSpPr>
          <p:nvPr>
            <p:ph type="title" hasCustomPrompt="1"/>
          </p:nvPr>
        </p:nvSpPr>
        <p:spPr>
          <a:xfrm>
            <a:off x="6113041" y="1180327"/>
            <a:ext cx="5513827" cy="3542318"/>
          </a:xfrm>
        </p:spPr>
        <p:txBody>
          <a:bodyPr anchor="ctr">
            <a:normAutofit/>
          </a:bodyPr>
          <a:lstStyle>
            <a:lvl1pPr marL="0" indent="0">
              <a:lnSpc>
                <a:spcPct val="85000"/>
              </a:lnSpc>
              <a:defRPr sz="4896" b="1" spc="-31" baseline="0">
                <a:solidFill>
                  <a:schemeClr val="bg1"/>
                </a:solidFill>
                <a:latin typeface="+mj-lt"/>
              </a:defRPr>
            </a:lvl1p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113042" y="4882012"/>
            <a:ext cx="5513826" cy="339016"/>
          </a:xfrm>
        </p:spPr>
        <p:txBody>
          <a:bodyPr>
            <a:noAutofit/>
          </a:bodyPr>
          <a:lstStyle>
            <a:lvl1pPr marL="0" indent="0">
              <a:buNone/>
              <a:defRPr sz="2448" spc="-31" baseline="0">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a:t>Click to edit Master text styles</a:t>
            </a:r>
          </a:p>
        </p:txBody>
      </p:sp>
      <p:sp>
        <p:nvSpPr>
          <p:cNvPr id="23" name="Picture Placeholder 22"/>
          <p:cNvSpPr>
            <a:spLocks noGrp="1"/>
          </p:cNvSpPr>
          <p:nvPr>
            <p:ph type="pic" sz="quarter" idx="13" hasCustomPrompt="1"/>
          </p:nvPr>
        </p:nvSpPr>
        <p:spPr>
          <a:xfrm>
            <a:off x="937436" y="1180327"/>
            <a:ext cx="4594047" cy="4593395"/>
          </a:xfrm>
          <a:prstGeom prst="ellipse">
            <a:avLst/>
          </a:prstGeom>
          <a:solidFill>
            <a:schemeClr val="bg2"/>
          </a:solidFill>
        </p:spPr>
        <p:txBody>
          <a:bodyPr anchor="ctr" anchorCtr="0"/>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a:lvl1pPr>
          </a:lstStyle>
          <a:p>
            <a:r>
              <a:rPr lang="en-US" dirty="0"/>
              <a:t>Drag picture to placeholder or </a:t>
            </a:r>
            <a:br>
              <a:rPr lang="en-US" dirty="0"/>
            </a:br>
            <a:r>
              <a:rPr lang="en-US" dirty="0"/>
              <a:t>click icon to add</a:t>
            </a:r>
          </a:p>
          <a:p>
            <a:endParaRPr lang="en-US" dirty="0"/>
          </a:p>
          <a:p>
            <a:endParaRPr lang="en-US" dirty="0"/>
          </a:p>
          <a:p>
            <a:endParaRPr lang="en-US" dirty="0"/>
          </a:p>
        </p:txBody>
      </p:sp>
      <p:pic>
        <p:nvPicPr>
          <p:cNvPr id="24" name="Picture 23"/>
          <p:cNvPicPr>
            <a:picLocks noChangeAspect="1"/>
          </p:cNvPicPr>
          <p:nvPr userDrawn="1"/>
        </p:nvPicPr>
        <p:blipFill rotWithShape="1">
          <a:blip r:embed="rId2">
            <a:extLst>
              <a:ext uri="{28A0092B-C50C-407E-A947-70E740481C1C}">
                <a14:useLocalDpi xmlns:a14="http://schemas.microsoft.com/office/drawing/2010/main"/>
              </a:ext>
            </a:extLst>
          </a:blip>
          <a:srcRect l="-1" r="5168"/>
          <a:stretch/>
        </p:blipFill>
        <p:spPr>
          <a:xfrm>
            <a:off x="11502112" y="6633741"/>
            <a:ext cx="637359" cy="253344"/>
          </a:xfrm>
          <a:prstGeom prst="rect">
            <a:avLst/>
          </a:prstGeom>
        </p:spPr>
      </p:pic>
    </p:spTree>
    <p:extLst>
      <p:ext uri="{BB962C8B-B14F-4D97-AF65-F5344CB8AC3E}">
        <p14:creationId xmlns:p14="http://schemas.microsoft.com/office/powerpoint/2010/main" val="18513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ase Study Text Right">
    <p:spTree>
      <p:nvGrpSpPr>
        <p:cNvPr id="1" name=""/>
        <p:cNvGrpSpPr/>
        <p:nvPr/>
      </p:nvGrpSpPr>
      <p:grpSpPr>
        <a:xfrm>
          <a:off x="0" y="0"/>
          <a:ext cx="0" cy="0"/>
          <a:chOff x="0" y="0"/>
          <a:chExt cx="0" cy="0"/>
        </a:xfrm>
      </p:grpSpPr>
      <p:sp>
        <p:nvSpPr>
          <p:cNvPr id="7" name="TextBox 6"/>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46000"/>
                  </a:prstClr>
                </a:solidFill>
              </a:rPr>
              <a:pPr algn="r" defTabSz="932597"/>
              <a:t>‹#›</a:t>
            </a:fld>
            <a:endParaRPr lang="en-US" sz="1020" dirty="0">
              <a:solidFill>
                <a:prstClr val="white">
                  <a:alpha val="46000"/>
                </a:prstClr>
              </a:solidFill>
            </a:endParaRPr>
          </a:p>
        </p:txBody>
      </p:sp>
      <p:sp>
        <p:nvSpPr>
          <p:cNvPr id="8" name="TextBox 7"/>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46000"/>
                  </a:prstClr>
                </a:solidFill>
                <a:ea typeface="Arial"/>
                <a:cs typeface="Arial"/>
              </a:rPr>
              <a:t>© 2016 Citrix | Confidential </a:t>
            </a:r>
          </a:p>
        </p:txBody>
      </p:sp>
      <p:sp>
        <p:nvSpPr>
          <p:cNvPr id="9" name="Content Placeholder 2"/>
          <p:cNvSpPr>
            <a:spLocks noGrp="1"/>
          </p:cNvSpPr>
          <p:nvPr>
            <p:ph idx="1"/>
          </p:nvPr>
        </p:nvSpPr>
        <p:spPr>
          <a:xfrm>
            <a:off x="6995517" y="1743968"/>
            <a:ext cx="4971481" cy="4635039"/>
          </a:xfrm>
        </p:spPr>
        <p:txBody>
          <a:bodyPr/>
          <a:lstStyle>
            <a:lvl2pPr>
              <a:defRPr>
                <a:solidFill>
                  <a:schemeClr val="tx1"/>
                </a:solidFill>
              </a:defRPr>
            </a:lvl2pPr>
            <a:lvl3pPr>
              <a:defRPr sz="1632">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21"/>
          <p:cNvSpPr>
            <a:spLocks noGrp="1"/>
          </p:cNvSpPr>
          <p:nvPr>
            <p:ph type="title"/>
          </p:nvPr>
        </p:nvSpPr>
        <p:spPr>
          <a:xfrm>
            <a:off x="466368" y="419672"/>
            <a:ext cx="11500630" cy="858788"/>
          </a:xfrm>
        </p:spPr>
        <p:txBody>
          <a:bodyPr/>
          <a:lstStyle/>
          <a:p>
            <a:r>
              <a:rPr lang="en-US"/>
              <a:t>Click to edit Master title style</a:t>
            </a:r>
          </a:p>
        </p:txBody>
      </p:sp>
      <p:sp>
        <p:nvSpPr>
          <p:cNvPr id="12" name="Picture Placeholder 11"/>
          <p:cNvSpPr>
            <a:spLocks noGrp="1"/>
          </p:cNvSpPr>
          <p:nvPr>
            <p:ph type="pic" sz="quarter" idx="10" hasCustomPrompt="1"/>
          </p:nvPr>
        </p:nvSpPr>
        <p:spPr>
          <a:xfrm>
            <a:off x="0" y="1852254"/>
            <a:ext cx="5143001" cy="5142271"/>
          </a:xfrm>
          <a:custGeom>
            <a:avLst/>
            <a:gdLst>
              <a:gd name="connsiteX0" fmla="*/ 0 w 5041900"/>
              <a:gd name="connsiteY0" fmla="*/ 0 h 5041900"/>
              <a:gd name="connsiteX1" fmla="*/ 5041900 w 5041900"/>
              <a:gd name="connsiteY1" fmla="*/ 5041900 h 5041900"/>
              <a:gd name="connsiteX2" fmla="*/ 0 w 5041900"/>
              <a:gd name="connsiteY2" fmla="*/ 5041900 h 5041900"/>
              <a:gd name="connsiteX3" fmla="*/ 0 w 5041900"/>
              <a:gd name="connsiteY3" fmla="*/ 0 h 5041900"/>
            </a:gdLst>
            <a:ahLst/>
            <a:cxnLst>
              <a:cxn ang="0">
                <a:pos x="connsiteX0" y="connsiteY0"/>
              </a:cxn>
              <a:cxn ang="0">
                <a:pos x="connsiteX1" y="connsiteY1"/>
              </a:cxn>
              <a:cxn ang="0">
                <a:pos x="connsiteX2" y="connsiteY2"/>
              </a:cxn>
              <a:cxn ang="0">
                <a:pos x="connsiteX3" y="connsiteY3"/>
              </a:cxn>
            </a:cxnLst>
            <a:rect l="l" t="t" r="r" b="b"/>
            <a:pathLst>
              <a:path w="5041900" h="5041900">
                <a:moveTo>
                  <a:pt x="0" y="0"/>
                </a:moveTo>
                <a:cubicBezTo>
                  <a:pt x="2784564" y="0"/>
                  <a:pt x="5041900" y="2257337"/>
                  <a:pt x="5041900" y="5041900"/>
                </a:cubicBezTo>
                <a:lnTo>
                  <a:pt x="0" y="5041900"/>
                </a:lnTo>
                <a:lnTo>
                  <a:pt x="0" y="0"/>
                </a:lnTo>
                <a:close/>
              </a:path>
            </a:pathLst>
          </a:custGeom>
          <a:solidFill>
            <a:schemeClr val="bg2"/>
          </a:solidFill>
        </p:spPr>
        <p:txBody>
          <a:bodyPr wrap="square" anchor="ctr" anchorCtr="0">
            <a:noAutofit/>
          </a:bodyPr>
          <a:lstStyle>
            <a:lvl1pPr marL="0" indent="0" algn="ctr">
              <a:buNone/>
              <a:defRPr/>
            </a:lvl1pPr>
          </a:lstStyle>
          <a:p>
            <a:r>
              <a:rPr lang="en-US" dirty="0"/>
              <a:t>Drag picture to placeholder or </a:t>
            </a:r>
            <a:br>
              <a:rPr lang="en-US" dirty="0"/>
            </a:br>
            <a:r>
              <a:rPr lang="en-US" dirty="0"/>
              <a:t>click icon to add</a:t>
            </a:r>
          </a:p>
        </p:txBody>
      </p:sp>
      <p:sp>
        <p:nvSpPr>
          <p:cNvPr id="11" name="Picture Placeholder 10"/>
          <p:cNvSpPr>
            <a:spLocks noGrp="1"/>
          </p:cNvSpPr>
          <p:nvPr>
            <p:ph type="pic" sz="quarter" idx="11" hasCustomPrompt="1"/>
          </p:nvPr>
        </p:nvSpPr>
        <p:spPr>
          <a:xfrm>
            <a:off x="4154869" y="1936947"/>
            <a:ext cx="2346413" cy="2346081"/>
          </a:xfrm>
          <a:prstGeom prst="ellipse">
            <a:avLst/>
          </a:prstGeom>
          <a:solidFill>
            <a:schemeClr val="bg1"/>
          </a:solidFill>
          <a:effectLst>
            <a:outerShdw blurRad="203200" dist="50800" dir="5400000" algn="ctr" rotWithShape="0">
              <a:srgbClr val="000000">
                <a:alpha val="15000"/>
              </a:srgbClr>
            </a:outerShdw>
          </a:effectLst>
        </p:spPr>
        <p:txBody>
          <a:bodyPr anchor="ctr" anchorCtr="0"/>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sz="1836"/>
            </a:lvl1pPr>
          </a:lstStyle>
          <a:p>
            <a:r>
              <a:rPr lang="en-US" dirty="0"/>
              <a:t>Drag logo to placeholder or </a:t>
            </a:r>
            <a:br>
              <a:rPr lang="en-US" dirty="0"/>
            </a:br>
            <a:r>
              <a:rPr lang="en-US" dirty="0"/>
              <a:t>click icon to add</a:t>
            </a:r>
          </a:p>
        </p:txBody>
      </p:sp>
    </p:spTree>
    <p:extLst>
      <p:ext uri="{BB962C8B-B14F-4D97-AF65-F5344CB8AC3E}">
        <p14:creationId xmlns:p14="http://schemas.microsoft.com/office/powerpoint/2010/main" val="274788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ase Study Text Left">
    <p:spTree>
      <p:nvGrpSpPr>
        <p:cNvPr id="1" name=""/>
        <p:cNvGrpSpPr/>
        <p:nvPr/>
      </p:nvGrpSpPr>
      <p:grpSpPr>
        <a:xfrm>
          <a:off x="0" y="0"/>
          <a:ext cx="0" cy="0"/>
          <a:chOff x="0" y="0"/>
          <a:chExt cx="0" cy="0"/>
        </a:xfrm>
      </p:grpSpPr>
      <p:sp>
        <p:nvSpPr>
          <p:cNvPr id="7" name="TextBox 6"/>
          <p:cNvSpPr txBox="1"/>
          <p:nvPr userDrawn="1"/>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prstClr val="white">
                    <a:alpha val="46000"/>
                  </a:prstClr>
                </a:solidFill>
              </a:rPr>
              <a:pPr algn="r" defTabSz="932597"/>
              <a:t>‹#›</a:t>
            </a:fld>
            <a:endParaRPr lang="en-US" sz="1020" dirty="0">
              <a:solidFill>
                <a:prstClr val="white">
                  <a:alpha val="46000"/>
                </a:prstClr>
              </a:solidFill>
            </a:endParaRPr>
          </a:p>
        </p:txBody>
      </p:sp>
      <p:sp>
        <p:nvSpPr>
          <p:cNvPr id="8" name="TextBox 7"/>
          <p:cNvSpPr txBox="1"/>
          <p:nvPr userDrawn="1"/>
        </p:nvSpPr>
        <p:spPr bwMode="gray">
          <a:xfrm>
            <a:off x="466368" y="6697352"/>
            <a:ext cx="3645201" cy="128046"/>
          </a:xfrm>
          <a:prstGeom prst="rect">
            <a:avLst/>
          </a:prstGeom>
          <a:noFill/>
        </p:spPr>
        <p:txBody>
          <a:bodyPr wrap="square" lIns="0" tIns="0" rIns="0" bIns="0" rtlCol="0" anchor="ctr">
            <a:spAutoFit/>
          </a:bodyPr>
          <a:lstStyle/>
          <a:p>
            <a:pPr defTabSz="1109948">
              <a:defRPr/>
            </a:pPr>
            <a:r>
              <a:rPr lang="en-US" sz="816" dirty="0">
                <a:solidFill>
                  <a:prstClr val="white">
                    <a:alpha val="46000"/>
                  </a:prstClr>
                </a:solidFill>
                <a:ea typeface="Arial"/>
                <a:cs typeface="Arial"/>
              </a:rPr>
              <a:t>© 2016 Citrix | Confidential </a:t>
            </a:r>
          </a:p>
        </p:txBody>
      </p:sp>
      <p:sp>
        <p:nvSpPr>
          <p:cNvPr id="9" name="Content Placeholder 2"/>
          <p:cNvSpPr>
            <a:spLocks noGrp="1"/>
          </p:cNvSpPr>
          <p:nvPr>
            <p:ph idx="1"/>
          </p:nvPr>
        </p:nvSpPr>
        <p:spPr>
          <a:xfrm>
            <a:off x="466368" y="1743968"/>
            <a:ext cx="4971481" cy="4644365"/>
          </a:xfrm>
        </p:spPr>
        <p:txBody>
          <a:bodyPr/>
          <a:lstStyle>
            <a:lvl2pPr>
              <a:defRPr>
                <a:solidFill>
                  <a:schemeClr val="tx1"/>
                </a:solidFill>
              </a:defRPr>
            </a:lvl2pPr>
            <a:lvl3pPr>
              <a:defRPr sz="1632">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21"/>
          <p:cNvSpPr>
            <a:spLocks noGrp="1"/>
          </p:cNvSpPr>
          <p:nvPr>
            <p:ph type="title"/>
          </p:nvPr>
        </p:nvSpPr>
        <p:spPr>
          <a:xfrm>
            <a:off x="466368" y="419672"/>
            <a:ext cx="11500630" cy="858788"/>
          </a:xfrm>
        </p:spPr>
        <p:txBody>
          <a:bodyPr/>
          <a:lstStyle/>
          <a:p>
            <a:r>
              <a:rPr lang="en-US"/>
              <a:t>Click to edit Master title style</a:t>
            </a:r>
          </a:p>
        </p:txBody>
      </p:sp>
      <p:sp>
        <p:nvSpPr>
          <p:cNvPr id="11" name="Picture Placeholder 10"/>
          <p:cNvSpPr>
            <a:spLocks noGrp="1"/>
          </p:cNvSpPr>
          <p:nvPr>
            <p:ph type="pic" sz="quarter" idx="11" hasCustomPrompt="1"/>
          </p:nvPr>
        </p:nvSpPr>
        <p:spPr>
          <a:xfrm>
            <a:off x="5868500" y="1936947"/>
            <a:ext cx="2346413" cy="2346081"/>
          </a:xfrm>
          <a:prstGeom prst="ellipse">
            <a:avLst/>
          </a:prstGeom>
          <a:solidFill>
            <a:schemeClr val="bg1"/>
          </a:solidFill>
          <a:effectLst>
            <a:outerShdw blurRad="203200" dist="50800" dir="5400000" algn="ctr" rotWithShape="0">
              <a:srgbClr val="000000">
                <a:alpha val="15000"/>
              </a:srgbClr>
            </a:outerShdw>
          </a:effectLst>
        </p:spPr>
        <p:txBody>
          <a:bodyPr anchor="ctr" anchorCtr="0"/>
          <a:lstStyle>
            <a:lvl1pPr marL="0" marR="0" indent="0" algn="ctr" defTabSz="932597" rtl="0" eaLnBrk="1" fontAlgn="auto" latinLnBrk="0" hangingPunct="1">
              <a:lnSpc>
                <a:spcPct val="90000"/>
              </a:lnSpc>
              <a:spcBef>
                <a:spcPts val="1428"/>
              </a:spcBef>
              <a:spcAft>
                <a:spcPts val="0"/>
              </a:spcAft>
              <a:buClrTx/>
              <a:buSzTx/>
              <a:buFont typeface="Arial" panose="020B0604020202020204" pitchFamily="34" charset="0"/>
              <a:buNone/>
              <a:tabLst/>
              <a:defRPr sz="1836"/>
            </a:lvl1pPr>
          </a:lstStyle>
          <a:p>
            <a:r>
              <a:rPr lang="en-US" dirty="0"/>
              <a:t>Drag logo to placeholder or </a:t>
            </a:r>
            <a:br>
              <a:rPr lang="en-US" dirty="0"/>
            </a:br>
            <a:r>
              <a:rPr lang="en-US" dirty="0"/>
              <a:t>click icon to add</a:t>
            </a:r>
          </a:p>
        </p:txBody>
      </p:sp>
      <p:sp>
        <p:nvSpPr>
          <p:cNvPr id="13" name="Picture Placeholder 12"/>
          <p:cNvSpPr>
            <a:spLocks noGrp="1"/>
          </p:cNvSpPr>
          <p:nvPr>
            <p:ph type="pic" sz="quarter" idx="12"/>
          </p:nvPr>
        </p:nvSpPr>
        <p:spPr>
          <a:xfrm>
            <a:off x="7280520" y="1839301"/>
            <a:ext cx="5155955" cy="5155224"/>
          </a:xfrm>
          <a:custGeom>
            <a:avLst/>
            <a:gdLst>
              <a:gd name="connsiteX0" fmla="*/ 5054600 w 5054600"/>
              <a:gd name="connsiteY0" fmla="*/ 0 h 5054600"/>
              <a:gd name="connsiteX1" fmla="*/ 5054600 w 5054600"/>
              <a:gd name="connsiteY1" fmla="*/ 5054600 h 5054600"/>
              <a:gd name="connsiteX2" fmla="*/ 0 w 5054600"/>
              <a:gd name="connsiteY2" fmla="*/ 5054600 h 5054600"/>
              <a:gd name="connsiteX3" fmla="*/ 5054600 w 5054600"/>
              <a:gd name="connsiteY3" fmla="*/ 0 h 5054600"/>
            </a:gdLst>
            <a:ahLst/>
            <a:cxnLst>
              <a:cxn ang="0">
                <a:pos x="connsiteX0" y="connsiteY0"/>
              </a:cxn>
              <a:cxn ang="0">
                <a:pos x="connsiteX1" y="connsiteY1"/>
              </a:cxn>
              <a:cxn ang="0">
                <a:pos x="connsiteX2" y="connsiteY2"/>
              </a:cxn>
              <a:cxn ang="0">
                <a:pos x="connsiteX3" y="connsiteY3"/>
              </a:cxn>
            </a:cxnLst>
            <a:rect l="l" t="t" r="r" b="b"/>
            <a:pathLst>
              <a:path w="5054600" h="5054600">
                <a:moveTo>
                  <a:pt x="5054600" y="0"/>
                </a:moveTo>
                <a:lnTo>
                  <a:pt x="5054600" y="5054600"/>
                </a:lnTo>
                <a:lnTo>
                  <a:pt x="0" y="5054600"/>
                </a:lnTo>
                <a:cubicBezTo>
                  <a:pt x="0" y="2263022"/>
                  <a:pt x="2263022" y="0"/>
                  <a:pt x="5054600" y="0"/>
                </a:cubicBezTo>
                <a:close/>
              </a:path>
            </a:pathLst>
          </a:custGeom>
          <a:solidFill>
            <a:schemeClr val="bg2"/>
          </a:solidFill>
        </p:spPr>
        <p:txBody>
          <a:bodyPr wrap="square" anchor="ctr" anchorCtr="0">
            <a:noAutofit/>
          </a:bodyPr>
          <a:lstStyle>
            <a:lvl1pPr marL="0" indent="0" algn="ctr">
              <a:buNone/>
              <a:defRPr/>
            </a:lvl1pPr>
          </a:lstStyle>
          <a:p>
            <a:endParaRPr lang="en-US"/>
          </a:p>
        </p:txBody>
      </p:sp>
    </p:spTree>
    <p:extLst>
      <p:ext uri="{BB962C8B-B14F-4D97-AF65-F5344CB8AC3E}">
        <p14:creationId xmlns:p14="http://schemas.microsoft.com/office/powerpoint/2010/main" val="399014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16:9 Video">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436475" cy="6994525"/>
          </a:xfrm>
        </p:spPr>
        <p:txBody>
          <a:bodyPr anchor="ctr"/>
          <a:lstStyle>
            <a:lvl1pPr marL="0" indent="0" algn="ctr">
              <a:buFontTx/>
              <a:buNone/>
              <a:defRPr/>
            </a:lvl1pPr>
          </a:lstStyle>
          <a:p>
            <a:r>
              <a:rPr lang="en-US" dirty="0"/>
              <a:t>Click icon to add media</a:t>
            </a:r>
          </a:p>
          <a:p>
            <a:endParaRPr lang="en-US" dirty="0"/>
          </a:p>
          <a:p>
            <a:endParaRPr lang="en-US" dirty="0"/>
          </a:p>
          <a:p>
            <a:endParaRPr lang="en-US" dirty="0"/>
          </a:p>
        </p:txBody>
      </p:sp>
    </p:spTree>
    <p:extLst>
      <p:ext uri="{BB962C8B-B14F-4D97-AF65-F5344CB8AC3E}">
        <p14:creationId xmlns:p14="http://schemas.microsoft.com/office/powerpoint/2010/main" val="56039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4:3 Video">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2127803" y="429872"/>
            <a:ext cx="8180869" cy="6134782"/>
          </a:xfrm>
        </p:spPr>
        <p:txBody>
          <a:bodyPr anchor="ctr"/>
          <a:lstStyle>
            <a:lvl1pPr marL="0" indent="0" algn="ctr">
              <a:buFontTx/>
              <a:buNone/>
              <a:defRPr/>
            </a:lvl1pPr>
          </a:lstStyle>
          <a:p>
            <a:r>
              <a:rPr lang="en-US" dirty="0"/>
              <a:t>Click icon to add media</a:t>
            </a:r>
          </a:p>
          <a:p>
            <a:endParaRPr lang="en-US" dirty="0"/>
          </a:p>
          <a:p>
            <a:endParaRPr lang="en-US" dirty="0"/>
          </a:p>
        </p:txBody>
      </p:sp>
    </p:spTree>
    <p:extLst>
      <p:ext uri="{BB962C8B-B14F-4D97-AF65-F5344CB8AC3E}">
        <p14:creationId xmlns:p14="http://schemas.microsoft.com/office/powerpoint/2010/main" val="225032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grpSp>
        <p:nvGrpSpPr>
          <p:cNvPr id="20" name="Group 19"/>
          <p:cNvGrpSpPr>
            <a:grpSpLocks noChangeAspect="1"/>
          </p:cNvGrpSpPr>
          <p:nvPr userDrawn="1"/>
        </p:nvGrpSpPr>
        <p:grpSpPr bwMode="auto">
          <a:xfrm>
            <a:off x="4301906" y="2773051"/>
            <a:ext cx="3885962" cy="1448424"/>
            <a:chOff x="2429" y="1634"/>
            <a:chExt cx="2822" cy="1052"/>
          </a:xfrm>
        </p:grpSpPr>
        <p:sp>
          <p:nvSpPr>
            <p:cNvPr id="21" name="AutoShape 3"/>
            <p:cNvSpPr>
              <a:spLocks noChangeAspect="1" noChangeArrowheads="1" noTextEdit="1"/>
            </p:cNvSpPr>
            <p:nvPr/>
          </p:nvSpPr>
          <p:spPr bwMode="auto">
            <a:xfrm>
              <a:off x="2429" y="1634"/>
              <a:ext cx="2822" cy="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2" name="Freeform 5"/>
            <p:cNvSpPr>
              <a:spLocks/>
            </p:cNvSpPr>
            <p:nvPr/>
          </p:nvSpPr>
          <p:spPr bwMode="auto">
            <a:xfrm>
              <a:off x="3013" y="1634"/>
              <a:ext cx="199" cy="196"/>
            </a:xfrm>
            <a:custGeom>
              <a:avLst/>
              <a:gdLst>
                <a:gd name="T0" fmla="*/ 98 w 199"/>
                <a:gd name="T1" fmla="*/ 196 h 196"/>
                <a:gd name="T2" fmla="*/ 98 w 199"/>
                <a:gd name="T3" fmla="*/ 196 h 196"/>
                <a:gd name="T4" fmla="*/ 118 w 199"/>
                <a:gd name="T5" fmla="*/ 194 h 196"/>
                <a:gd name="T6" fmla="*/ 139 w 199"/>
                <a:gd name="T7" fmla="*/ 188 h 196"/>
                <a:gd name="T8" fmla="*/ 155 w 199"/>
                <a:gd name="T9" fmla="*/ 180 h 196"/>
                <a:gd name="T10" fmla="*/ 169 w 199"/>
                <a:gd name="T11" fmla="*/ 168 h 196"/>
                <a:gd name="T12" fmla="*/ 181 w 199"/>
                <a:gd name="T13" fmla="*/ 152 h 196"/>
                <a:gd name="T14" fmla="*/ 191 w 199"/>
                <a:gd name="T15" fmla="*/ 136 h 196"/>
                <a:gd name="T16" fmla="*/ 197 w 199"/>
                <a:gd name="T17" fmla="*/ 118 h 196"/>
                <a:gd name="T18" fmla="*/ 199 w 199"/>
                <a:gd name="T19" fmla="*/ 98 h 196"/>
                <a:gd name="T20" fmla="*/ 199 w 199"/>
                <a:gd name="T21" fmla="*/ 98 h 196"/>
                <a:gd name="T22" fmla="*/ 197 w 199"/>
                <a:gd name="T23" fmla="*/ 78 h 196"/>
                <a:gd name="T24" fmla="*/ 191 w 199"/>
                <a:gd name="T25" fmla="*/ 60 h 196"/>
                <a:gd name="T26" fmla="*/ 181 w 199"/>
                <a:gd name="T27" fmla="*/ 42 h 196"/>
                <a:gd name="T28" fmla="*/ 169 w 199"/>
                <a:gd name="T29" fmla="*/ 28 h 196"/>
                <a:gd name="T30" fmla="*/ 155 w 199"/>
                <a:gd name="T31" fmla="*/ 16 h 196"/>
                <a:gd name="T32" fmla="*/ 139 w 199"/>
                <a:gd name="T33" fmla="*/ 6 h 196"/>
                <a:gd name="T34" fmla="*/ 118 w 199"/>
                <a:gd name="T35" fmla="*/ 2 h 196"/>
                <a:gd name="T36" fmla="*/ 98 w 199"/>
                <a:gd name="T37" fmla="*/ 0 h 196"/>
                <a:gd name="T38" fmla="*/ 98 w 199"/>
                <a:gd name="T39" fmla="*/ 0 h 196"/>
                <a:gd name="T40" fmla="*/ 78 w 199"/>
                <a:gd name="T41" fmla="*/ 2 h 196"/>
                <a:gd name="T42" fmla="*/ 60 w 199"/>
                <a:gd name="T43" fmla="*/ 6 h 196"/>
                <a:gd name="T44" fmla="*/ 44 w 199"/>
                <a:gd name="T45" fmla="*/ 16 h 196"/>
                <a:gd name="T46" fmla="*/ 30 w 199"/>
                <a:gd name="T47" fmla="*/ 28 h 196"/>
                <a:gd name="T48" fmla="*/ 18 w 199"/>
                <a:gd name="T49" fmla="*/ 42 h 196"/>
                <a:gd name="T50" fmla="*/ 8 w 199"/>
                <a:gd name="T51" fmla="*/ 60 h 196"/>
                <a:gd name="T52" fmla="*/ 2 w 199"/>
                <a:gd name="T53" fmla="*/ 78 h 196"/>
                <a:gd name="T54" fmla="*/ 0 w 199"/>
                <a:gd name="T55" fmla="*/ 98 h 196"/>
                <a:gd name="T56" fmla="*/ 0 w 199"/>
                <a:gd name="T57" fmla="*/ 98 h 196"/>
                <a:gd name="T58" fmla="*/ 2 w 199"/>
                <a:gd name="T59" fmla="*/ 118 h 196"/>
                <a:gd name="T60" fmla="*/ 8 w 199"/>
                <a:gd name="T61" fmla="*/ 136 h 196"/>
                <a:gd name="T62" fmla="*/ 18 w 199"/>
                <a:gd name="T63" fmla="*/ 152 h 196"/>
                <a:gd name="T64" fmla="*/ 30 w 199"/>
                <a:gd name="T65" fmla="*/ 168 h 196"/>
                <a:gd name="T66" fmla="*/ 44 w 199"/>
                <a:gd name="T67" fmla="*/ 180 h 196"/>
                <a:gd name="T68" fmla="*/ 60 w 199"/>
                <a:gd name="T69" fmla="*/ 188 h 196"/>
                <a:gd name="T70" fmla="*/ 78 w 199"/>
                <a:gd name="T71" fmla="*/ 194 h 196"/>
                <a:gd name="T72" fmla="*/ 98 w 199"/>
                <a:gd name="T73" fmla="*/ 196 h 196"/>
                <a:gd name="T74" fmla="*/ 98 w 199"/>
                <a:gd name="T7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9" h="196">
                  <a:moveTo>
                    <a:pt x="98" y="196"/>
                  </a:moveTo>
                  <a:lnTo>
                    <a:pt x="98" y="196"/>
                  </a:lnTo>
                  <a:lnTo>
                    <a:pt x="118" y="194"/>
                  </a:lnTo>
                  <a:lnTo>
                    <a:pt x="139" y="188"/>
                  </a:lnTo>
                  <a:lnTo>
                    <a:pt x="155" y="180"/>
                  </a:lnTo>
                  <a:lnTo>
                    <a:pt x="169" y="168"/>
                  </a:lnTo>
                  <a:lnTo>
                    <a:pt x="181" y="152"/>
                  </a:lnTo>
                  <a:lnTo>
                    <a:pt x="191" y="136"/>
                  </a:lnTo>
                  <a:lnTo>
                    <a:pt x="197" y="118"/>
                  </a:lnTo>
                  <a:lnTo>
                    <a:pt x="199" y="98"/>
                  </a:lnTo>
                  <a:lnTo>
                    <a:pt x="199" y="98"/>
                  </a:lnTo>
                  <a:lnTo>
                    <a:pt x="197" y="78"/>
                  </a:lnTo>
                  <a:lnTo>
                    <a:pt x="191" y="60"/>
                  </a:lnTo>
                  <a:lnTo>
                    <a:pt x="181" y="42"/>
                  </a:lnTo>
                  <a:lnTo>
                    <a:pt x="169" y="28"/>
                  </a:lnTo>
                  <a:lnTo>
                    <a:pt x="155" y="16"/>
                  </a:lnTo>
                  <a:lnTo>
                    <a:pt x="139" y="6"/>
                  </a:lnTo>
                  <a:lnTo>
                    <a:pt x="118" y="2"/>
                  </a:lnTo>
                  <a:lnTo>
                    <a:pt x="98" y="0"/>
                  </a:lnTo>
                  <a:lnTo>
                    <a:pt x="98" y="0"/>
                  </a:lnTo>
                  <a:lnTo>
                    <a:pt x="78" y="2"/>
                  </a:lnTo>
                  <a:lnTo>
                    <a:pt x="60" y="6"/>
                  </a:lnTo>
                  <a:lnTo>
                    <a:pt x="44" y="16"/>
                  </a:lnTo>
                  <a:lnTo>
                    <a:pt x="30" y="28"/>
                  </a:lnTo>
                  <a:lnTo>
                    <a:pt x="18" y="42"/>
                  </a:lnTo>
                  <a:lnTo>
                    <a:pt x="8" y="60"/>
                  </a:lnTo>
                  <a:lnTo>
                    <a:pt x="2" y="78"/>
                  </a:lnTo>
                  <a:lnTo>
                    <a:pt x="0" y="98"/>
                  </a:lnTo>
                  <a:lnTo>
                    <a:pt x="0" y="98"/>
                  </a:lnTo>
                  <a:lnTo>
                    <a:pt x="2" y="118"/>
                  </a:lnTo>
                  <a:lnTo>
                    <a:pt x="8" y="136"/>
                  </a:lnTo>
                  <a:lnTo>
                    <a:pt x="18" y="152"/>
                  </a:lnTo>
                  <a:lnTo>
                    <a:pt x="30" y="168"/>
                  </a:lnTo>
                  <a:lnTo>
                    <a:pt x="44" y="180"/>
                  </a:lnTo>
                  <a:lnTo>
                    <a:pt x="60" y="188"/>
                  </a:lnTo>
                  <a:lnTo>
                    <a:pt x="78" y="194"/>
                  </a:lnTo>
                  <a:lnTo>
                    <a:pt x="98" y="196"/>
                  </a:lnTo>
                  <a:lnTo>
                    <a:pt x="98"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3" name="Rectangle 6"/>
            <p:cNvSpPr>
              <a:spLocks noChangeArrowheads="1"/>
            </p:cNvSpPr>
            <p:nvPr/>
          </p:nvSpPr>
          <p:spPr bwMode="auto">
            <a:xfrm>
              <a:off x="3033" y="1872"/>
              <a:ext cx="159" cy="5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4" name="Freeform 7"/>
            <p:cNvSpPr>
              <a:spLocks/>
            </p:cNvSpPr>
            <p:nvPr/>
          </p:nvSpPr>
          <p:spPr bwMode="auto">
            <a:xfrm>
              <a:off x="4296" y="2488"/>
              <a:ext cx="196" cy="198"/>
            </a:xfrm>
            <a:custGeom>
              <a:avLst/>
              <a:gdLst>
                <a:gd name="T0" fmla="*/ 98 w 196"/>
                <a:gd name="T1" fmla="*/ 0 h 198"/>
                <a:gd name="T2" fmla="*/ 98 w 196"/>
                <a:gd name="T3" fmla="*/ 0 h 198"/>
                <a:gd name="T4" fmla="*/ 78 w 196"/>
                <a:gd name="T5" fmla="*/ 2 h 198"/>
                <a:gd name="T6" fmla="*/ 60 w 196"/>
                <a:gd name="T7" fmla="*/ 8 h 198"/>
                <a:gd name="T8" fmla="*/ 44 w 196"/>
                <a:gd name="T9" fmla="*/ 18 h 198"/>
                <a:gd name="T10" fmla="*/ 28 w 196"/>
                <a:gd name="T11" fmla="*/ 30 h 198"/>
                <a:gd name="T12" fmla="*/ 16 w 196"/>
                <a:gd name="T13" fmla="*/ 44 h 198"/>
                <a:gd name="T14" fmla="*/ 8 w 196"/>
                <a:gd name="T15" fmla="*/ 60 h 198"/>
                <a:gd name="T16" fmla="*/ 2 w 196"/>
                <a:gd name="T17" fmla="*/ 80 h 198"/>
                <a:gd name="T18" fmla="*/ 0 w 196"/>
                <a:gd name="T19" fmla="*/ 100 h 198"/>
                <a:gd name="T20" fmla="*/ 0 w 196"/>
                <a:gd name="T21" fmla="*/ 100 h 198"/>
                <a:gd name="T22" fmla="*/ 2 w 196"/>
                <a:gd name="T23" fmla="*/ 120 h 198"/>
                <a:gd name="T24" fmla="*/ 8 w 196"/>
                <a:gd name="T25" fmla="*/ 138 h 198"/>
                <a:gd name="T26" fmla="*/ 16 w 196"/>
                <a:gd name="T27" fmla="*/ 154 h 198"/>
                <a:gd name="T28" fmla="*/ 28 w 196"/>
                <a:gd name="T29" fmla="*/ 168 h 198"/>
                <a:gd name="T30" fmla="*/ 44 w 196"/>
                <a:gd name="T31" fmla="*/ 180 h 198"/>
                <a:gd name="T32" fmla="*/ 60 w 196"/>
                <a:gd name="T33" fmla="*/ 190 h 198"/>
                <a:gd name="T34" fmla="*/ 78 w 196"/>
                <a:gd name="T35" fmla="*/ 196 h 198"/>
                <a:gd name="T36" fmla="*/ 98 w 196"/>
                <a:gd name="T37" fmla="*/ 198 h 198"/>
                <a:gd name="T38" fmla="*/ 98 w 196"/>
                <a:gd name="T39" fmla="*/ 198 h 198"/>
                <a:gd name="T40" fmla="*/ 118 w 196"/>
                <a:gd name="T41" fmla="*/ 196 h 198"/>
                <a:gd name="T42" fmla="*/ 136 w 196"/>
                <a:gd name="T43" fmla="*/ 190 h 198"/>
                <a:gd name="T44" fmla="*/ 154 w 196"/>
                <a:gd name="T45" fmla="*/ 180 h 198"/>
                <a:gd name="T46" fmla="*/ 168 w 196"/>
                <a:gd name="T47" fmla="*/ 168 h 198"/>
                <a:gd name="T48" fmla="*/ 180 w 196"/>
                <a:gd name="T49" fmla="*/ 154 h 198"/>
                <a:gd name="T50" fmla="*/ 190 w 196"/>
                <a:gd name="T51" fmla="*/ 138 h 198"/>
                <a:gd name="T52" fmla="*/ 194 w 196"/>
                <a:gd name="T53" fmla="*/ 120 h 198"/>
                <a:gd name="T54" fmla="*/ 196 w 196"/>
                <a:gd name="T55" fmla="*/ 100 h 198"/>
                <a:gd name="T56" fmla="*/ 196 w 196"/>
                <a:gd name="T57" fmla="*/ 100 h 198"/>
                <a:gd name="T58" fmla="*/ 194 w 196"/>
                <a:gd name="T59" fmla="*/ 80 h 198"/>
                <a:gd name="T60" fmla="*/ 190 w 196"/>
                <a:gd name="T61" fmla="*/ 60 h 198"/>
                <a:gd name="T62" fmla="*/ 180 w 196"/>
                <a:gd name="T63" fmla="*/ 44 h 198"/>
                <a:gd name="T64" fmla="*/ 168 w 196"/>
                <a:gd name="T65" fmla="*/ 30 h 198"/>
                <a:gd name="T66" fmla="*/ 154 w 196"/>
                <a:gd name="T67" fmla="*/ 18 h 198"/>
                <a:gd name="T68" fmla="*/ 136 w 196"/>
                <a:gd name="T69" fmla="*/ 8 h 198"/>
                <a:gd name="T70" fmla="*/ 118 w 196"/>
                <a:gd name="T71" fmla="*/ 2 h 198"/>
                <a:gd name="T72" fmla="*/ 98 w 196"/>
                <a:gd name="T73" fmla="*/ 0 h 198"/>
                <a:gd name="T74" fmla="*/ 98 w 196"/>
                <a:gd name="T7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98">
                  <a:moveTo>
                    <a:pt x="98" y="0"/>
                  </a:moveTo>
                  <a:lnTo>
                    <a:pt x="98" y="0"/>
                  </a:lnTo>
                  <a:lnTo>
                    <a:pt x="78" y="2"/>
                  </a:lnTo>
                  <a:lnTo>
                    <a:pt x="60" y="8"/>
                  </a:lnTo>
                  <a:lnTo>
                    <a:pt x="44" y="18"/>
                  </a:lnTo>
                  <a:lnTo>
                    <a:pt x="28" y="30"/>
                  </a:lnTo>
                  <a:lnTo>
                    <a:pt x="16" y="44"/>
                  </a:lnTo>
                  <a:lnTo>
                    <a:pt x="8" y="60"/>
                  </a:lnTo>
                  <a:lnTo>
                    <a:pt x="2" y="80"/>
                  </a:lnTo>
                  <a:lnTo>
                    <a:pt x="0" y="100"/>
                  </a:lnTo>
                  <a:lnTo>
                    <a:pt x="0" y="100"/>
                  </a:lnTo>
                  <a:lnTo>
                    <a:pt x="2" y="120"/>
                  </a:lnTo>
                  <a:lnTo>
                    <a:pt x="8" y="138"/>
                  </a:lnTo>
                  <a:lnTo>
                    <a:pt x="16" y="154"/>
                  </a:lnTo>
                  <a:lnTo>
                    <a:pt x="28" y="168"/>
                  </a:lnTo>
                  <a:lnTo>
                    <a:pt x="44" y="180"/>
                  </a:lnTo>
                  <a:lnTo>
                    <a:pt x="60" y="190"/>
                  </a:lnTo>
                  <a:lnTo>
                    <a:pt x="78" y="196"/>
                  </a:lnTo>
                  <a:lnTo>
                    <a:pt x="98" y="198"/>
                  </a:lnTo>
                  <a:lnTo>
                    <a:pt x="98" y="198"/>
                  </a:lnTo>
                  <a:lnTo>
                    <a:pt x="118" y="196"/>
                  </a:lnTo>
                  <a:lnTo>
                    <a:pt x="136" y="190"/>
                  </a:lnTo>
                  <a:lnTo>
                    <a:pt x="154" y="180"/>
                  </a:lnTo>
                  <a:lnTo>
                    <a:pt x="168" y="168"/>
                  </a:lnTo>
                  <a:lnTo>
                    <a:pt x="180" y="154"/>
                  </a:lnTo>
                  <a:lnTo>
                    <a:pt x="190" y="138"/>
                  </a:lnTo>
                  <a:lnTo>
                    <a:pt x="194" y="120"/>
                  </a:lnTo>
                  <a:lnTo>
                    <a:pt x="196" y="100"/>
                  </a:lnTo>
                  <a:lnTo>
                    <a:pt x="196" y="100"/>
                  </a:lnTo>
                  <a:lnTo>
                    <a:pt x="194" y="80"/>
                  </a:lnTo>
                  <a:lnTo>
                    <a:pt x="190" y="60"/>
                  </a:lnTo>
                  <a:lnTo>
                    <a:pt x="180" y="44"/>
                  </a:lnTo>
                  <a:lnTo>
                    <a:pt x="168" y="30"/>
                  </a:lnTo>
                  <a:lnTo>
                    <a:pt x="154" y="18"/>
                  </a:lnTo>
                  <a:lnTo>
                    <a:pt x="136" y="8"/>
                  </a:lnTo>
                  <a:lnTo>
                    <a:pt x="118" y="2"/>
                  </a:lnTo>
                  <a:lnTo>
                    <a:pt x="98" y="0"/>
                  </a:lnTo>
                  <a:lnTo>
                    <a:pt x="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5" name="Rectangle 8"/>
            <p:cNvSpPr>
              <a:spLocks noChangeArrowheads="1"/>
            </p:cNvSpPr>
            <p:nvPr/>
          </p:nvSpPr>
          <p:spPr bwMode="auto">
            <a:xfrm>
              <a:off x="4314" y="1872"/>
              <a:ext cx="160" cy="5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6" name="Freeform 9"/>
            <p:cNvSpPr>
              <a:spLocks/>
            </p:cNvSpPr>
            <p:nvPr/>
          </p:nvSpPr>
          <p:spPr bwMode="auto">
            <a:xfrm>
              <a:off x="2429" y="1860"/>
              <a:ext cx="532" cy="600"/>
            </a:xfrm>
            <a:custGeom>
              <a:avLst/>
              <a:gdLst>
                <a:gd name="T0" fmla="*/ 438 w 532"/>
                <a:gd name="T1" fmla="*/ 383 h 600"/>
                <a:gd name="T2" fmla="*/ 424 w 532"/>
                <a:gd name="T3" fmla="*/ 397 h 600"/>
                <a:gd name="T4" fmla="*/ 396 w 532"/>
                <a:gd name="T5" fmla="*/ 423 h 600"/>
                <a:gd name="T6" fmla="*/ 380 w 532"/>
                <a:gd name="T7" fmla="*/ 431 h 600"/>
                <a:gd name="T8" fmla="*/ 344 w 532"/>
                <a:gd name="T9" fmla="*/ 441 h 600"/>
                <a:gd name="T10" fmla="*/ 310 w 532"/>
                <a:gd name="T11" fmla="*/ 445 h 600"/>
                <a:gd name="T12" fmla="*/ 294 w 532"/>
                <a:gd name="T13" fmla="*/ 445 h 600"/>
                <a:gd name="T14" fmla="*/ 264 w 532"/>
                <a:gd name="T15" fmla="*/ 441 h 600"/>
                <a:gd name="T16" fmla="*/ 238 w 532"/>
                <a:gd name="T17" fmla="*/ 431 h 600"/>
                <a:gd name="T18" fmla="*/ 216 w 532"/>
                <a:gd name="T19" fmla="*/ 415 h 600"/>
                <a:gd name="T20" fmla="*/ 204 w 532"/>
                <a:gd name="T21" fmla="*/ 405 h 600"/>
                <a:gd name="T22" fmla="*/ 186 w 532"/>
                <a:gd name="T23" fmla="*/ 385 h 600"/>
                <a:gd name="T24" fmla="*/ 174 w 532"/>
                <a:gd name="T25" fmla="*/ 361 h 600"/>
                <a:gd name="T26" fmla="*/ 166 w 532"/>
                <a:gd name="T27" fmla="*/ 333 h 600"/>
                <a:gd name="T28" fmla="*/ 164 w 532"/>
                <a:gd name="T29" fmla="*/ 303 h 600"/>
                <a:gd name="T30" fmla="*/ 164 w 532"/>
                <a:gd name="T31" fmla="*/ 287 h 600"/>
                <a:gd name="T32" fmla="*/ 170 w 532"/>
                <a:gd name="T33" fmla="*/ 257 h 600"/>
                <a:gd name="T34" fmla="*/ 180 w 532"/>
                <a:gd name="T35" fmla="*/ 229 h 600"/>
                <a:gd name="T36" fmla="*/ 194 w 532"/>
                <a:gd name="T37" fmla="*/ 205 h 600"/>
                <a:gd name="T38" fmla="*/ 204 w 532"/>
                <a:gd name="T39" fmla="*/ 195 h 600"/>
                <a:gd name="T40" fmla="*/ 226 w 532"/>
                <a:gd name="T41" fmla="*/ 177 h 600"/>
                <a:gd name="T42" fmla="*/ 250 w 532"/>
                <a:gd name="T43" fmla="*/ 165 h 600"/>
                <a:gd name="T44" fmla="*/ 278 w 532"/>
                <a:gd name="T45" fmla="*/ 157 h 600"/>
                <a:gd name="T46" fmla="*/ 310 w 532"/>
                <a:gd name="T47" fmla="*/ 155 h 600"/>
                <a:gd name="T48" fmla="*/ 328 w 532"/>
                <a:gd name="T49" fmla="*/ 155 h 600"/>
                <a:gd name="T50" fmla="*/ 362 w 532"/>
                <a:gd name="T51" fmla="*/ 163 h 600"/>
                <a:gd name="T52" fmla="*/ 380 w 532"/>
                <a:gd name="T53" fmla="*/ 169 h 600"/>
                <a:gd name="T54" fmla="*/ 412 w 532"/>
                <a:gd name="T55" fmla="*/ 189 h 600"/>
                <a:gd name="T56" fmla="*/ 438 w 532"/>
                <a:gd name="T57" fmla="*/ 217 h 600"/>
                <a:gd name="T58" fmla="*/ 530 w 532"/>
                <a:gd name="T59" fmla="*/ 93 h 600"/>
                <a:gd name="T60" fmla="*/ 526 w 532"/>
                <a:gd name="T61" fmla="*/ 89 h 600"/>
                <a:gd name="T62" fmla="*/ 492 w 532"/>
                <a:gd name="T63" fmla="*/ 61 h 600"/>
                <a:gd name="T64" fmla="*/ 456 w 532"/>
                <a:gd name="T65" fmla="*/ 37 h 600"/>
                <a:gd name="T66" fmla="*/ 418 w 532"/>
                <a:gd name="T67" fmla="*/ 22 h 600"/>
                <a:gd name="T68" fmla="*/ 380 w 532"/>
                <a:gd name="T69" fmla="*/ 10 h 600"/>
                <a:gd name="T70" fmla="*/ 360 w 532"/>
                <a:gd name="T71" fmla="*/ 6 h 600"/>
                <a:gd name="T72" fmla="*/ 294 w 532"/>
                <a:gd name="T73" fmla="*/ 0 h 600"/>
                <a:gd name="T74" fmla="*/ 262 w 532"/>
                <a:gd name="T75" fmla="*/ 2 h 600"/>
                <a:gd name="T76" fmla="*/ 204 w 532"/>
                <a:gd name="T77" fmla="*/ 12 h 600"/>
                <a:gd name="T78" fmla="*/ 152 w 532"/>
                <a:gd name="T79" fmla="*/ 34 h 600"/>
                <a:gd name="T80" fmla="*/ 104 w 532"/>
                <a:gd name="T81" fmla="*/ 65 h 600"/>
                <a:gd name="T82" fmla="*/ 84 w 532"/>
                <a:gd name="T83" fmla="*/ 85 h 600"/>
                <a:gd name="T84" fmla="*/ 46 w 532"/>
                <a:gd name="T85" fmla="*/ 131 h 600"/>
                <a:gd name="T86" fmla="*/ 20 w 532"/>
                <a:gd name="T87" fmla="*/ 183 h 600"/>
                <a:gd name="T88" fmla="*/ 4 w 532"/>
                <a:gd name="T89" fmla="*/ 239 h 600"/>
                <a:gd name="T90" fmla="*/ 0 w 532"/>
                <a:gd name="T91" fmla="*/ 301 h 600"/>
                <a:gd name="T92" fmla="*/ 0 w 532"/>
                <a:gd name="T93" fmla="*/ 333 h 600"/>
                <a:gd name="T94" fmla="*/ 12 w 532"/>
                <a:gd name="T95" fmla="*/ 391 h 600"/>
                <a:gd name="T96" fmla="*/ 32 w 532"/>
                <a:gd name="T97" fmla="*/ 445 h 600"/>
                <a:gd name="T98" fmla="*/ 64 w 532"/>
                <a:gd name="T99" fmla="*/ 493 h 600"/>
                <a:gd name="T100" fmla="*/ 82 w 532"/>
                <a:gd name="T101" fmla="*/ 515 h 600"/>
                <a:gd name="T102" fmla="*/ 128 w 532"/>
                <a:gd name="T103" fmla="*/ 553 h 600"/>
                <a:gd name="T104" fmla="*/ 178 w 532"/>
                <a:gd name="T105" fmla="*/ 578 h 600"/>
                <a:gd name="T106" fmla="*/ 232 w 532"/>
                <a:gd name="T107" fmla="*/ 594 h 600"/>
                <a:gd name="T108" fmla="*/ 294 w 532"/>
                <a:gd name="T109" fmla="*/ 600 h 600"/>
                <a:gd name="T110" fmla="*/ 318 w 532"/>
                <a:gd name="T111" fmla="*/ 598 h 600"/>
                <a:gd name="T112" fmla="*/ 360 w 532"/>
                <a:gd name="T113" fmla="*/ 594 h 600"/>
                <a:gd name="T114" fmla="*/ 380 w 532"/>
                <a:gd name="T115" fmla="*/ 590 h 600"/>
                <a:gd name="T116" fmla="*/ 424 w 532"/>
                <a:gd name="T117" fmla="*/ 574 h 600"/>
                <a:gd name="T118" fmla="*/ 464 w 532"/>
                <a:gd name="T119" fmla="*/ 555 h 600"/>
                <a:gd name="T120" fmla="*/ 508 w 532"/>
                <a:gd name="T121" fmla="*/ 523 h 600"/>
                <a:gd name="T122" fmla="*/ 532 w 532"/>
                <a:gd name="T123" fmla="*/ 49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 h="600">
                  <a:moveTo>
                    <a:pt x="444" y="375"/>
                  </a:moveTo>
                  <a:lnTo>
                    <a:pt x="438" y="383"/>
                  </a:lnTo>
                  <a:lnTo>
                    <a:pt x="438" y="383"/>
                  </a:lnTo>
                  <a:lnTo>
                    <a:pt x="424" y="397"/>
                  </a:lnTo>
                  <a:lnTo>
                    <a:pt x="410" y="411"/>
                  </a:lnTo>
                  <a:lnTo>
                    <a:pt x="396" y="423"/>
                  </a:lnTo>
                  <a:lnTo>
                    <a:pt x="380" y="431"/>
                  </a:lnTo>
                  <a:lnTo>
                    <a:pt x="380" y="431"/>
                  </a:lnTo>
                  <a:lnTo>
                    <a:pt x="362" y="437"/>
                  </a:lnTo>
                  <a:lnTo>
                    <a:pt x="344" y="441"/>
                  </a:lnTo>
                  <a:lnTo>
                    <a:pt x="326" y="445"/>
                  </a:lnTo>
                  <a:lnTo>
                    <a:pt x="310" y="445"/>
                  </a:lnTo>
                  <a:lnTo>
                    <a:pt x="310" y="445"/>
                  </a:lnTo>
                  <a:lnTo>
                    <a:pt x="294" y="445"/>
                  </a:lnTo>
                  <a:lnTo>
                    <a:pt x="278" y="443"/>
                  </a:lnTo>
                  <a:lnTo>
                    <a:pt x="264" y="441"/>
                  </a:lnTo>
                  <a:lnTo>
                    <a:pt x="252" y="435"/>
                  </a:lnTo>
                  <a:lnTo>
                    <a:pt x="238" y="431"/>
                  </a:lnTo>
                  <a:lnTo>
                    <a:pt x="226" y="423"/>
                  </a:lnTo>
                  <a:lnTo>
                    <a:pt x="216" y="415"/>
                  </a:lnTo>
                  <a:lnTo>
                    <a:pt x="204" y="405"/>
                  </a:lnTo>
                  <a:lnTo>
                    <a:pt x="204" y="405"/>
                  </a:lnTo>
                  <a:lnTo>
                    <a:pt x="196" y="395"/>
                  </a:lnTo>
                  <a:lnTo>
                    <a:pt x="186" y="385"/>
                  </a:lnTo>
                  <a:lnTo>
                    <a:pt x="180" y="373"/>
                  </a:lnTo>
                  <a:lnTo>
                    <a:pt x="174" y="361"/>
                  </a:lnTo>
                  <a:lnTo>
                    <a:pt x="170" y="347"/>
                  </a:lnTo>
                  <a:lnTo>
                    <a:pt x="166" y="333"/>
                  </a:lnTo>
                  <a:lnTo>
                    <a:pt x="164" y="319"/>
                  </a:lnTo>
                  <a:lnTo>
                    <a:pt x="164" y="303"/>
                  </a:lnTo>
                  <a:lnTo>
                    <a:pt x="164" y="303"/>
                  </a:lnTo>
                  <a:lnTo>
                    <a:pt x="164" y="287"/>
                  </a:lnTo>
                  <a:lnTo>
                    <a:pt x="166" y="271"/>
                  </a:lnTo>
                  <a:lnTo>
                    <a:pt x="170" y="257"/>
                  </a:lnTo>
                  <a:lnTo>
                    <a:pt x="174" y="243"/>
                  </a:lnTo>
                  <a:lnTo>
                    <a:pt x="180" y="229"/>
                  </a:lnTo>
                  <a:lnTo>
                    <a:pt x="186" y="217"/>
                  </a:lnTo>
                  <a:lnTo>
                    <a:pt x="194" y="205"/>
                  </a:lnTo>
                  <a:lnTo>
                    <a:pt x="204" y="195"/>
                  </a:lnTo>
                  <a:lnTo>
                    <a:pt x="204" y="195"/>
                  </a:lnTo>
                  <a:lnTo>
                    <a:pt x="214" y="185"/>
                  </a:lnTo>
                  <a:lnTo>
                    <a:pt x="226" y="177"/>
                  </a:lnTo>
                  <a:lnTo>
                    <a:pt x="238" y="171"/>
                  </a:lnTo>
                  <a:lnTo>
                    <a:pt x="250" y="165"/>
                  </a:lnTo>
                  <a:lnTo>
                    <a:pt x="264" y="159"/>
                  </a:lnTo>
                  <a:lnTo>
                    <a:pt x="278" y="157"/>
                  </a:lnTo>
                  <a:lnTo>
                    <a:pt x="294" y="155"/>
                  </a:lnTo>
                  <a:lnTo>
                    <a:pt x="310" y="155"/>
                  </a:lnTo>
                  <a:lnTo>
                    <a:pt x="310" y="155"/>
                  </a:lnTo>
                  <a:lnTo>
                    <a:pt x="328" y="155"/>
                  </a:lnTo>
                  <a:lnTo>
                    <a:pt x="346" y="157"/>
                  </a:lnTo>
                  <a:lnTo>
                    <a:pt x="362" y="163"/>
                  </a:lnTo>
                  <a:lnTo>
                    <a:pt x="380" y="169"/>
                  </a:lnTo>
                  <a:lnTo>
                    <a:pt x="380" y="169"/>
                  </a:lnTo>
                  <a:lnTo>
                    <a:pt x="398" y="179"/>
                  </a:lnTo>
                  <a:lnTo>
                    <a:pt x="412" y="189"/>
                  </a:lnTo>
                  <a:lnTo>
                    <a:pt x="426" y="203"/>
                  </a:lnTo>
                  <a:lnTo>
                    <a:pt x="438" y="217"/>
                  </a:lnTo>
                  <a:lnTo>
                    <a:pt x="444" y="225"/>
                  </a:lnTo>
                  <a:lnTo>
                    <a:pt x="530" y="93"/>
                  </a:lnTo>
                  <a:lnTo>
                    <a:pt x="526" y="89"/>
                  </a:lnTo>
                  <a:lnTo>
                    <a:pt x="526" y="89"/>
                  </a:lnTo>
                  <a:lnTo>
                    <a:pt x="510" y="73"/>
                  </a:lnTo>
                  <a:lnTo>
                    <a:pt x="492" y="61"/>
                  </a:lnTo>
                  <a:lnTo>
                    <a:pt x="474" y="49"/>
                  </a:lnTo>
                  <a:lnTo>
                    <a:pt x="456" y="37"/>
                  </a:lnTo>
                  <a:lnTo>
                    <a:pt x="438" y="30"/>
                  </a:lnTo>
                  <a:lnTo>
                    <a:pt x="418" y="22"/>
                  </a:lnTo>
                  <a:lnTo>
                    <a:pt x="400" y="14"/>
                  </a:lnTo>
                  <a:lnTo>
                    <a:pt x="380" y="10"/>
                  </a:lnTo>
                  <a:lnTo>
                    <a:pt x="380" y="10"/>
                  </a:lnTo>
                  <a:lnTo>
                    <a:pt x="360" y="6"/>
                  </a:lnTo>
                  <a:lnTo>
                    <a:pt x="340" y="2"/>
                  </a:lnTo>
                  <a:lnTo>
                    <a:pt x="294" y="0"/>
                  </a:lnTo>
                  <a:lnTo>
                    <a:pt x="294" y="0"/>
                  </a:lnTo>
                  <a:lnTo>
                    <a:pt x="262" y="2"/>
                  </a:lnTo>
                  <a:lnTo>
                    <a:pt x="232" y="6"/>
                  </a:lnTo>
                  <a:lnTo>
                    <a:pt x="204" y="12"/>
                  </a:lnTo>
                  <a:lnTo>
                    <a:pt x="178" y="22"/>
                  </a:lnTo>
                  <a:lnTo>
                    <a:pt x="152" y="34"/>
                  </a:lnTo>
                  <a:lnTo>
                    <a:pt x="128" y="49"/>
                  </a:lnTo>
                  <a:lnTo>
                    <a:pt x="104" y="65"/>
                  </a:lnTo>
                  <a:lnTo>
                    <a:pt x="84" y="85"/>
                  </a:lnTo>
                  <a:lnTo>
                    <a:pt x="84" y="85"/>
                  </a:lnTo>
                  <a:lnTo>
                    <a:pt x="64" y="107"/>
                  </a:lnTo>
                  <a:lnTo>
                    <a:pt x="46" y="131"/>
                  </a:lnTo>
                  <a:lnTo>
                    <a:pt x="32" y="157"/>
                  </a:lnTo>
                  <a:lnTo>
                    <a:pt x="20" y="183"/>
                  </a:lnTo>
                  <a:lnTo>
                    <a:pt x="12" y="209"/>
                  </a:lnTo>
                  <a:lnTo>
                    <a:pt x="4" y="239"/>
                  </a:lnTo>
                  <a:lnTo>
                    <a:pt x="0" y="269"/>
                  </a:lnTo>
                  <a:lnTo>
                    <a:pt x="0" y="301"/>
                  </a:lnTo>
                  <a:lnTo>
                    <a:pt x="0" y="301"/>
                  </a:lnTo>
                  <a:lnTo>
                    <a:pt x="0" y="333"/>
                  </a:lnTo>
                  <a:lnTo>
                    <a:pt x="4" y="363"/>
                  </a:lnTo>
                  <a:lnTo>
                    <a:pt x="12" y="391"/>
                  </a:lnTo>
                  <a:lnTo>
                    <a:pt x="20" y="419"/>
                  </a:lnTo>
                  <a:lnTo>
                    <a:pt x="32" y="445"/>
                  </a:lnTo>
                  <a:lnTo>
                    <a:pt x="46" y="469"/>
                  </a:lnTo>
                  <a:lnTo>
                    <a:pt x="64" y="493"/>
                  </a:lnTo>
                  <a:lnTo>
                    <a:pt x="82" y="515"/>
                  </a:lnTo>
                  <a:lnTo>
                    <a:pt x="82" y="515"/>
                  </a:lnTo>
                  <a:lnTo>
                    <a:pt x="104" y="535"/>
                  </a:lnTo>
                  <a:lnTo>
                    <a:pt x="128" y="553"/>
                  </a:lnTo>
                  <a:lnTo>
                    <a:pt x="152" y="566"/>
                  </a:lnTo>
                  <a:lnTo>
                    <a:pt x="178" y="578"/>
                  </a:lnTo>
                  <a:lnTo>
                    <a:pt x="204" y="588"/>
                  </a:lnTo>
                  <a:lnTo>
                    <a:pt x="232" y="594"/>
                  </a:lnTo>
                  <a:lnTo>
                    <a:pt x="262" y="598"/>
                  </a:lnTo>
                  <a:lnTo>
                    <a:pt x="294" y="600"/>
                  </a:lnTo>
                  <a:lnTo>
                    <a:pt x="294" y="600"/>
                  </a:lnTo>
                  <a:lnTo>
                    <a:pt x="318" y="598"/>
                  </a:lnTo>
                  <a:lnTo>
                    <a:pt x="340" y="598"/>
                  </a:lnTo>
                  <a:lnTo>
                    <a:pt x="360" y="594"/>
                  </a:lnTo>
                  <a:lnTo>
                    <a:pt x="380" y="590"/>
                  </a:lnTo>
                  <a:lnTo>
                    <a:pt x="380" y="590"/>
                  </a:lnTo>
                  <a:lnTo>
                    <a:pt x="406" y="582"/>
                  </a:lnTo>
                  <a:lnTo>
                    <a:pt x="424" y="574"/>
                  </a:lnTo>
                  <a:lnTo>
                    <a:pt x="444" y="566"/>
                  </a:lnTo>
                  <a:lnTo>
                    <a:pt x="464" y="555"/>
                  </a:lnTo>
                  <a:lnTo>
                    <a:pt x="486" y="539"/>
                  </a:lnTo>
                  <a:lnTo>
                    <a:pt x="508" y="523"/>
                  </a:lnTo>
                  <a:lnTo>
                    <a:pt x="530" y="501"/>
                  </a:lnTo>
                  <a:lnTo>
                    <a:pt x="532" y="497"/>
                  </a:lnTo>
                  <a:lnTo>
                    <a:pt x="444" y="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7" name="Freeform 10"/>
            <p:cNvSpPr>
              <a:spLocks/>
            </p:cNvSpPr>
            <p:nvPr/>
          </p:nvSpPr>
          <p:spPr bwMode="auto">
            <a:xfrm>
              <a:off x="3260" y="1872"/>
              <a:ext cx="460" cy="576"/>
            </a:xfrm>
            <a:custGeom>
              <a:avLst/>
              <a:gdLst>
                <a:gd name="T0" fmla="*/ 0 w 460"/>
                <a:gd name="T1" fmla="*/ 0 h 576"/>
                <a:gd name="T2" fmla="*/ 0 w 460"/>
                <a:gd name="T3" fmla="*/ 141 h 576"/>
                <a:gd name="T4" fmla="*/ 150 w 460"/>
                <a:gd name="T5" fmla="*/ 141 h 576"/>
                <a:gd name="T6" fmla="*/ 150 w 460"/>
                <a:gd name="T7" fmla="*/ 576 h 576"/>
                <a:gd name="T8" fmla="*/ 310 w 460"/>
                <a:gd name="T9" fmla="*/ 576 h 576"/>
                <a:gd name="T10" fmla="*/ 310 w 460"/>
                <a:gd name="T11" fmla="*/ 141 h 576"/>
                <a:gd name="T12" fmla="*/ 460 w 460"/>
                <a:gd name="T13" fmla="*/ 141 h 576"/>
                <a:gd name="T14" fmla="*/ 460 w 460"/>
                <a:gd name="T15" fmla="*/ 0 h 576"/>
                <a:gd name="T16" fmla="*/ 0 w 460"/>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576">
                  <a:moveTo>
                    <a:pt x="0" y="0"/>
                  </a:moveTo>
                  <a:lnTo>
                    <a:pt x="0" y="141"/>
                  </a:lnTo>
                  <a:lnTo>
                    <a:pt x="150" y="141"/>
                  </a:lnTo>
                  <a:lnTo>
                    <a:pt x="150" y="576"/>
                  </a:lnTo>
                  <a:lnTo>
                    <a:pt x="310" y="576"/>
                  </a:lnTo>
                  <a:lnTo>
                    <a:pt x="310" y="141"/>
                  </a:lnTo>
                  <a:lnTo>
                    <a:pt x="460" y="141"/>
                  </a:lnTo>
                  <a:lnTo>
                    <a:pt x="46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8" name="Freeform 11"/>
            <p:cNvSpPr>
              <a:spLocks noEditPoints="1"/>
            </p:cNvSpPr>
            <p:nvPr/>
          </p:nvSpPr>
          <p:spPr bwMode="auto">
            <a:xfrm>
              <a:off x="3788" y="1872"/>
              <a:ext cx="468" cy="576"/>
            </a:xfrm>
            <a:custGeom>
              <a:avLst/>
              <a:gdLst>
                <a:gd name="T0" fmla="*/ 312 w 468"/>
                <a:gd name="T1" fmla="*/ 349 h 576"/>
                <a:gd name="T2" fmla="*/ 312 w 468"/>
                <a:gd name="T3" fmla="*/ 349 h 576"/>
                <a:gd name="T4" fmla="*/ 338 w 468"/>
                <a:gd name="T5" fmla="*/ 341 h 576"/>
                <a:gd name="T6" fmla="*/ 362 w 468"/>
                <a:gd name="T7" fmla="*/ 329 h 576"/>
                <a:gd name="T8" fmla="*/ 382 w 468"/>
                <a:gd name="T9" fmla="*/ 313 h 576"/>
                <a:gd name="T10" fmla="*/ 400 w 468"/>
                <a:gd name="T11" fmla="*/ 295 h 576"/>
                <a:gd name="T12" fmla="*/ 400 w 468"/>
                <a:gd name="T13" fmla="*/ 295 h 576"/>
                <a:gd name="T14" fmla="*/ 408 w 468"/>
                <a:gd name="T15" fmla="*/ 283 h 576"/>
                <a:gd name="T16" fmla="*/ 414 w 468"/>
                <a:gd name="T17" fmla="*/ 271 h 576"/>
                <a:gd name="T18" fmla="*/ 420 w 468"/>
                <a:gd name="T19" fmla="*/ 259 h 576"/>
                <a:gd name="T20" fmla="*/ 424 w 468"/>
                <a:gd name="T21" fmla="*/ 245 h 576"/>
                <a:gd name="T22" fmla="*/ 430 w 468"/>
                <a:gd name="T23" fmla="*/ 217 h 576"/>
                <a:gd name="T24" fmla="*/ 432 w 468"/>
                <a:gd name="T25" fmla="*/ 185 h 576"/>
                <a:gd name="T26" fmla="*/ 432 w 468"/>
                <a:gd name="T27" fmla="*/ 185 h 576"/>
                <a:gd name="T28" fmla="*/ 432 w 468"/>
                <a:gd name="T29" fmla="*/ 161 h 576"/>
                <a:gd name="T30" fmla="*/ 430 w 468"/>
                <a:gd name="T31" fmla="*/ 139 h 576"/>
                <a:gd name="T32" fmla="*/ 424 w 468"/>
                <a:gd name="T33" fmla="*/ 119 h 576"/>
                <a:gd name="T34" fmla="*/ 418 w 468"/>
                <a:gd name="T35" fmla="*/ 101 h 576"/>
                <a:gd name="T36" fmla="*/ 410 w 468"/>
                <a:gd name="T37" fmla="*/ 85 h 576"/>
                <a:gd name="T38" fmla="*/ 400 w 468"/>
                <a:gd name="T39" fmla="*/ 69 h 576"/>
                <a:gd name="T40" fmla="*/ 388 w 468"/>
                <a:gd name="T41" fmla="*/ 55 h 576"/>
                <a:gd name="T42" fmla="*/ 374 w 468"/>
                <a:gd name="T43" fmla="*/ 43 h 576"/>
                <a:gd name="T44" fmla="*/ 374 w 468"/>
                <a:gd name="T45" fmla="*/ 43 h 576"/>
                <a:gd name="T46" fmla="*/ 360 w 468"/>
                <a:gd name="T47" fmla="*/ 33 h 576"/>
                <a:gd name="T48" fmla="*/ 342 w 468"/>
                <a:gd name="T49" fmla="*/ 25 h 576"/>
                <a:gd name="T50" fmla="*/ 320 w 468"/>
                <a:gd name="T51" fmla="*/ 18 h 576"/>
                <a:gd name="T52" fmla="*/ 298 w 468"/>
                <a:gd name="T53" fmla="*/ 12 h 576"/>
                <a:gd name="T54" fmla="*/ 272 w 468"/>
                <a:gd name="T55" fmla="*/ 6 h 576"/>
                <a:gd name="T56" fmla="*/ 242 w 468"/>
                <a:gd name="T57" fmla="*/ 4 h 576"/>
                <a:gd name="T58" fmla="*/ 212 w 468"/>
                <a:gd name="T59" fmla="*/ 2 h 576"/>
                <a:gd name="T60" fmla="*/ 178 w 468"/>
                <a:gd name="T61" fmla="*/ 0 h 576"/>
                <a:gd name="T62" fmla="*/ 0 w 468"/>
                <a:gd name="T63" fmla="*/ 0 h 576"/>
                <a:gd name="T64" fmla="*/ 0 w 468"/>
                <a:gd name="T65" fmla="*/ 576 h 576"/>
                <a:gd name="T66" fmla="*/ 160 w 468"/>
                <a:gd name="T67" fmla="*/ 576 h 576"/>
                <a:gd name="T68" fmla="*/ 160 w 468"/>
                <a:gd name="T69" fmla="*/ 373 h 576"/>
                <a:gd name="T70" fmla="*/ 278 w 468"/>
                <a:gd name="T71" fmla="*/ 576 h 576"/>
                <a:gd name="T72" fmla="*/ 468 w 468"/>
                <a:gd name="T73" fmla="*/ 576 h 576"/>
                <a:gd name="T74" fmla="*/ 312 w 468"/>
                <a:gd name="T75" fmla="*/ 349 h 576"/>
                <a:gd name="T76" fmla="*/ 268 w 468"/>
                <a:gd name="T77" fmla="*/ 203 h 576"/>
                <a:gd name="T78" fmla="*/ 268 w 468"/>
                <a:gd name="T79" fmla="*/ 203 h 576"/>
                <a:gd name="T80" fmla="*/ 266 w 468"/>
                <a:gd name="T81" fmla="*/ 219 h 576"/>
                <a:gd name="T82" fmla="*/ 264 w 468"/>
                <a:gd name="T83" fmla="*/ 233 h 576"/>
                <a:gd name="T84" fmla="*/ 256 w 468"/>
                <a:gd name="T85" fmla="*/ 243 h 576"/>
                <a:gd name="T86" fmla="*/ 248 w 468"/>
                <a:gd name="T87" fmla="*/ 253 h 576"/>
                <a:gd name="T88" fmla="*/ 248 w 468"/>
                <a:gd name="T89" fmla="*/ 253 h 576"/>
                <a:gd name="T90" fmla="*/ 236 w 468"/>
                <a:gd name="T91" fmla="*/ 259 h 576"/>
                <a:gd name="T92" fmla="*/ 220 w 468"/>
                <a:gd name="T93" fmla="*/ 265 h 576"/>
                <a:gd name="T94" fmla="*/ 202 w 468"/>
                <a:gd name="T95" fmla="*/ 267 h 576"/>
                <a:gd name="T96" fmla="*/ 180 w 468"/>
                <a:gd name="T97" fmla="*/ 269 h 576"/>
                <a:gd name="T98" fmla="*/ 160 w 468"/>
                <a:gd name="T99" fmla="*/ 269 h 576"/>
                <a:gd name="T100" fmla="*/ 160 w 468"/>
                <a:gd name="T101" fmla="*/ 131 h 576"/>
                <a:gd name="T102" fmla="*/ 182 w 468"/>
                <a:gd name="T103" fmla="*/ 131 h 576"/>
                <a:gd name="T104" fmla="*/ 182 w 468"/>
                <a:gd name="T105" fmla="*/ 131 h 576"/>
                <a:gd name="T106" fmla="*/ 204 w 468"/>
                <a:gd name="T107" fmla="*/ 133 h 576"/>
                <a:gd name="T108" fmla="*/ 222 w 468"/>
                <a:gd name="T109" fmla="*/ 135 h 576"/>
                <a:gd name="T110" fmla="*/ 238 w 468"/>
                <a:gd name="T111" fmla="*/ 141 h 576"/>
                <a:gd name="T112" fmla="*/ 250 w 468"/>
                <a:gd name="T113" fmla="*/ 149 h 576"/>
                <a:gd name="T114" fmla="*/ 250 w 468"/>
                <a:gd name="T115" fmla="*/ 149 h 576"/>
                <a:gd name="T116" fmla="*/ 258 w 468"/>
                <a:gd name="T117" fmla="*/ 157 h 576"/>
                <a:gd name="T118" fmla="*/ 264 w 468"/>
                <a:gd name="T119" fmla="*/ 171 h 576"/>
                <a:gd name="T120" fmla="*/ 266 w 468"/>
                <a:gd name="T121" fmla="*/ 185 h 576"/>
                <a:gd name="T122" fmla="*/ 268 w 468"/>
                <a:gd name="T123" fmla="*/ 203 h 576"/>
                <a:gd name="T124" fmla="*/ 268 w 468"/>
                <a:gd name="T125" fmla="*/ 2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576">
                  <a:moveTo>
                    <a:pt x="312" y="349"/>
                  </a:moveTo>
                  <a:lnTo>
                    <a:pt x="312" y="349"/>
                  </a:lnTo>
                  <a:lnTo>
                    <a:pt x="338" y="341"/>
                  </a:lnTo>
                  <a:lnTo>
                    <a:pt x="362" y="329"/>
                  </a:lnTo>
                  <a:lnTo>
                    <a:pt x="382" y="313"/>
                  </a:lnTo>
                  <a:lnTo>
                    <a:pt x="400" y="295"/>
                  </a:lnTo>
                  <a:lnTo>
                    <a:pt x="400" y="295"/>
                  </a:lnTo>
                  <a:lnTo>
                    <a:pt x="408" y="283"/>
                  </a:lnTo>
                  <a:lnTo>
                    <a:pt x="414" y="271"/>
                  </a:lnTo>
                  <a:lnTo>
                    <a:pt x="420" y="259"/>
                  </a:lnTo>
                  <a:lnTo>
                    <a:pt x="424" y="245"/>
                  </a:lnTo>
                  <a:lnTo>
                    <a:pt x="430" y="217"/>
                  </a:lnTo>
                  <a:lnTo>
                    <a:pt x="432" y="185"/>
                  </a:lnTo>
                  <a:lnTo>
                    <a:pt x="432" y="185"/>
                  </a:lnTo>
                  <a:lnTo>
                    <a:pt x="432" y="161"/>
                  </a:lnTo>
                  <a:lnTo>
                    <a:pt x="430" y="139"/>
                  </a:lnTo>
                  <a:lnTo>
                    <a:pt x="424" y="119"/>
                  </a:lnTo>
                  <a:lnTo>
                    <a:pt x="418" y="101"/>
                  </a:lnTo>
                  <a:lnTo>
                    <a:pt x="410" y="85"/>
                  </a:lnTo>
                  <a:lnTo>
                    <a:pt x="400" y="69"/>
                  </a:lnTo>
                  <a:lnTo>
                    <a:pt x="388" y="55"/>
                  </a:lnTo>
                  <a:lnTo>
                    <a:pt x="374" y="43"/>
                  </a:lnTo>
                  <a:lnTo>
                    <a:pt x="374" y="43"/>
                  </a:lnTo>
                  <a:lnTo>
                    <a:pt x="360" y="33"/>
                  </a:lnTo>
                  <a:lnTo>
                    <a:pt x="342" y="25"/>
                  </a:lnTo>
                  <a:lnTo>
                    <a:pt x="320" y="18"/>
                  </a:lnTo>
                  <a:lnTo>
                    <a:pt x="298" y="12"/>
                  </a:lnTo>
                  <a:lnTo>
                    <a:pt x="272" y="6"/>
                  </a:lnTo>
                  <a:lnTo>
                    <a:pt x="242" y="4"/>
                  </a:lnTo>
                  <a:lnTo>
                    <a:pt x="212" y="2"/>
                  </a:lnTo>
                  <a:lnTo>
                    <a:pt x="178" y="0"/>
                  </a:lnTo>
                  <a:lnTo>
                    <a:pt x="0" y="0"/>
                  </a:lnTo>
                  <a:lnTo>
                    <a:pt x="0" y="576"/>
                  </a:lnTo>
                  <a:lnTo>
                    <a:pt x="160" y="576"/>
                  </a:lnTo>
                  <a:lnTo>
                    <a:pt x="160" y="373"/>
                  </a:lnTo>
                  <a:lnTo>
                    <a:pt x="278" y="576"/>
                  </a:lnTo>
                  <a:lnTo>
                    <a:pt x="468" y="576"/>
                  </a:lnTo>
                  <a:lnTo>
                    <a:pt x="312" y="349"/>
                  </a:lnTo>
                  <a:close/>
                  <a:moveTo>
                    <a:pt x="268" y="203"/>
                  </a:moveTo>
                  <a:lnTo>
                    <a:pt x="268" y="203"/>
                  </a:lnTo>
                  <a:lnTo>
                    <a:pt x="266" y="219"/>
                  </a:lnTo>
                  <a:lnTo>
                    <a:pt x="264" y="233"/>
                  </a:lnTo>
                  <a:lnTo>
                    <a:pt x="256" y="243"/>
                  </a:lnTo>
                  <a:lnTo>
                    <a:pt x="248" y="253"/>
                  </a:lnTo>
                  <a:lnTo>
                    <a:pt x="248" y="253"/>
                  </a:lnTo>
                  <a:lnTo>
                    <a:pt x="236" y="259"/>
                  </a:lnTo>
                  <a:lnTo>
                    <a:pt x="220" y="265"/>
                  </a:lnTo>
                  <a:lnTo>
                    <a:pt x="202" y="267"/>
                  </a:lnTo>
                  <a:lnTo>
                    <a:pt x="180" y="269"/>
                  </a:lnTo>
                  <a:lnTo>
                    <a:pt x="160" y="269"/>
                  </a:lnTo>
                  <a:lnTo>
                    <a:pt x="160" y="131"/>
                  </a:lnTo>
                  <a:lnTo>
                    <a:pt x="182" y="131"/>
                  </a:lnTo>
                  <a:lnTo>
                    <a:pt x="182" y="131"/>
                  </a:lnTo>
                  <a:lnTo>
                    <a:pt x="204" y="133"/>
                  </a:lnTo>
                  <a:lnTo>
                    <a:pt x="222" y="135"/>
                  </a:lnTo>
                  <a:lnTo>
                    <a:pt x="238" y="141"/>
                  </a:lnTo>
                  <a:lnTo>
                    <a:pt x="250" y="149"/>
                  </a:lnTo>
                  <a:lnTo>
                    <a:pt x="250" y="149"/>
                  </a:lnTo>
                  <a:lnTo>
                    <a:pt x="258" y="157"/>
                  </a:lnTo>
                  <a:lnTo>
                    <a:pt x="264" y="171"/>
                  </a:lnTo>
                  <a:lnTo>
                    <a:pt x="266" y="185"/>
                  </a:lnTo>
                  <a:lnTo>
                    <a:pt x="268" y="203"/>
                  </a:lnTo>
                  <a:lnTo>
                    <a:pt x="268" y="2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29" name="Freeform 12"/>
            <p:cNvSpPr>
              <a:spLocks/>
            </p:cNvSpPr>
            <p:nvPr/>
          </p:nvSpPr>
          <p:spPr bwMode="auto">
            <a:xfrm>
              <a:off x="4504" y="1872"/>
              <a:ext cx="605" cy="576"/>
            </a:xfrm>
            <a:custGeom>
              <a:avLst/>
              <a:gdLst>
                <a:gd name="T0" fmla="*/ 303 w 605"/>
                <a:gd name="T1" fmla="*/ 393 h 576"/>
                <a:gd name="T2" fmla="*/ 423 w 605"/>
                <a:gd name="T3" fmla="*/ 576 h 576"/>
                <a:gd name="T4" fmla="*/ 605 w 605"/>
                <a:gd name="T5" fmla="*/ 576 h 576"/>
                <a:gd name="T6" fmla="*/ 401 w 605"/>
                <a:gd name="T7" fmla="*/ 271 h 576"/>
                <a:gd name="T8" fmla="*/ 585 w 605"/>
                <a:gd name="T9" fmla="*/ 0 h 576"/>
                <a:gd name="T10" fmla="*/ 401 w 605"/>
                <a:gd name="T11" fmla="*/ 0 h 576"/>
                <a:gd name="T12" fmla="*/ 303 w 605"/>
                <a:gd name="T13" fmla="*/ 151 h 576"/>
                <a:gd name="T14" fmla="*/ 205 w 605"/>
                <a:gd name="T15" fmla="*/ 0 h 576"/>
                <a:gd name="T16" fmla="*/ 20 w 605"/>
                <a:gd name="T17" fmla="*/ 0 h 576"/>
                <a:gd name="T18" fmla="*/ 205 w 605"/>
                <a:gd name="T19" fmla="*/ 271 h 576"/>
                <a:gd name="T20" fmla="*/ 0 w 605"/>
                <a:gd name="T21" fmla="*/ 576 h 576"/>
                <a:gd name="T22" fmla="*/ 185 w 605"/>
                <a:gd name="T23" fmla="*/ 576 h 576"/>
                <a:gd name="T24" fmla="*/ 303 w 605"/>
                <a:gd name="T25" fmla="*/ 39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5" h="576">
                  <a:moveTo>
                    <a:pt x="303" y="393"/>
                  </a:moveTo>
                  <a:lnTo>
                    <a:pt x="423" y="576"/>
                  </a:lnTo>
                  <a:lnTo>
                    <a:pt x="605" y="576"/>
                  </a:lnTo>
                  <a:lnTo>
                    <a:pt x="401" y="271"/>
                  </a:lnTo>
                  <a:lnTo>
                    <a:pt x="585" y="0"/>
                  </a:lnTo>
                  <a:lnTo>
                    <a:pt x="401" y="0"/>
                  </a:lnTo>
                  <a:lnTo>
                    <a:pt x="303" y="151"/>
                  </a:lnTo>
                  <a:lnTo>
                    <a:pt x="205" y="0"/>
                  </a:lnTo>
                  <a:lnTo>
                    <a:pt x="20" y="0"/>
                  </a:lnTo>
                  <a:lnTo>
                    <a:pt x="205" y="271"/>
                  </a:lnTo>
                  <a:lnTo>
                    <a:pt x="0" y="576"/>
                  </a:lnTo>
                  <a:lnTo>
                    <a:pt x="185" y="576"/>
                  </a:lnTo>
                  <a:lnTo>
                    <a:pt x="303" y="3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30" name="Freeform 13"/>
            <p:cNvSpPr>
              <a:spLocks noEditPoints="1"/>
            </p:cNvSpPr>
            <p:nvPr/>
          </p:nvSpPr>
          <p:spPr bwMode="auto">
            <a:xfrm>
              <a:off x="5111" y="1872"/>
              <a:ext cx="140" cy="139"/>
            </a:xfrm>
            <a:custGeom>
              <a:avLst/>
              <a:gdLst>
                <a:gd name="T0" fmla="*/ 70 w 140"/>
                <a:gd name="T1" fmla="*/ 0 h 139"/>
                <a:gd name="T2" fmla="*/ 42 w 140"/>
                <a:gd name="T3" fmla="*/ 4 h 139"/>
                <a:gd name="T4" fmla="*/ 20 w 140"/>
                <a:gd name="T5" fmla="*/ 20 h 139"/>
                <a:gd name="T6" fmla="*/ 4 w 140"/>
                <a:gd name="T7" fmla="*/ 41 h 139"/>
                <a:gd name="T8" fmla="*/ 0 w 140"/>
                <a:gd name="T9" fmla="*/ 69 h 139"/>
                <a:gd name="T10" fmla="*/ 0 w 140"/>
                <a:gd name="T11" fmla="*/ 83 h 139"/>
                <a:gd name="T12" fmla="*/ 12 w 140"/>
                <a:gd name="T13" fmla="*/ 107 h 139"/>
                <a:gd name="T14" fmla="*/ 30 w 140"/>
                <a:gd name="T15" fmla="*/ 127 h 139"/>
                <a:gd name="T16" fmla="*/ 56 w 140"/>
                <a:gd name="T17" fmla="*/ 137 h 139"/>
                <a:gd name="T18" fmla="*/ 70 w 140"/>
                <a:gd name="T19" fmla="*/ 139 h 139"/>
                <a:gd name="T20" fmla="*/ 98 w 140"/>
                <a:gd name="T21" fmla="*/ 133 h 139"/>
                <a:gd name="T22" fmla="*/ 120 w 140"/>
                <a:gd name="T23" fmla="*/ 119 h 139"/>
                <a:gd name="T24" fmla="*/ 134 w 140"/>
                <a:gd name="T25" fmla="*/ 95 h 139"/>
                <a:gd name="T26" fmla="*/ 140 w 140"/>
                <a:gd name="T27" fmla="*/ 69 h 139"/>
                <a:gd name="T28" fmla="*/ 138 w 140"/>
                <a:gd name="T29" fmla="*/ 55 h 139"/>
                <a:gd name="T30" fmla="*/ 128 w 140"/>
                <a:gd name="T31" fmla="*/ 29 h 139"/>
                <a:gd name="T32" fmla="*/ 108 w 140"/>
                <a:gd name="T33" fmla="*/ 12 h 139"/>
                <a:gd name="T34" fmla="*/ 84 w 140"/>
                <a:gd name="T35" fmla="*/ 0 h 139"/>
                <a:gd name="T36" fmla="*/ 70 w 140"/>
                <a:gd name="T37" fmla="*/ 0 h 139"/>
                <a:gd name="T38" fmla="*/ 70 w 140"/>
                <a:gd name="T39" fmla="*/ 127 h 139"/>
                <a:gd name="T40" fmla="*/ 46 w 140"/>
                <a:gd name="T41" fmla="*/ 123 h 139"/>
                <a:gd name="T42" fmla="*/ 28 w 140"/>
                <a:gd name="T43" fmla="*/ 109 h 139"/>
                <a:gd name="T44" fmla="*/ 16 w 140"/>
                <a:gd name="T45" fmla="*/ 91 h 139"/>
                <a:gd name="T46" fmla="*/ 12 w 140"/>
                <a:gd name="T47" fmla="*/ 69 h 139"/>
                <a:gd name="T48" fmla="*/ 12 w 140"/>
                <a:gd name="T49" fmla="*/ 57 h 139"/>
                <a:gd name="T50" fmla="*/ 22 w 140"/>
                <a:gd name="T51" fmla="*/ 35 h 139"/>
                <a:gd name="T52" fmla="*/ 36 w 140"/>
                <a:gd name="T53" fmla="*/ 22 h 139"/>
                <a:gd name="T54" fmla="*/ 58 w 140"/>
                <a:gd name="T55" fmla="*/ 12 h 139"/>
                <a:gd name="T56" fmla="*/ 70 w 140"/>
                <a:gd name="T57" fmla="*/ 12 h 139"/>
                <a:gd name="T58" fmla="*/ 92 w 140"/>
                <a:gd name="T59" fmla="*/ 16 h 139"/>
                <a:gd name="T60" fmla="*/ 112 w 140"/>
                <a:gd name="T61" fmla="*/ 27 h 139"/>
                <a:gd name="T62" fmla="*/ 124 w 140"/>
                <a:gd name="T63" fmla="*/ 45 h 139"/>
                <a:gd name="T64" fmla="*/ 128 w 140"/>
                <a:gd name="T65" fmla="*/ 69 h 139"/>
                <a:gd name="T66" fmla="*/ 128 w 140"/>
                <a:gd name="T67" fmla="*/ 81 h 139"/>
                <a:gd name="T68" fmla="*/ 118 w 140"/>
                <a:gd name="T69" fmla="*/ 101 h 139"/>
                <a:gd name="T70" fmla="*/ 102 w 140"/>
                <a:gd name="T71" fmla="*/ 117 h 139"/>
                <a:gd name="T72" fmla="*/ 82 w 140"/>
                <a:gd name="T73" fmla="*/ 125 h 139"/>
                <a:gd name="T74" fmla="*/ 70 w 140"/>
                <a:gd name="T7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70" y="0"/>
                  </a:moveTo>
                  <a:lnTo>
                    <a:pt x="70" y="0"/>
                  </a:lnTo>
                  <a:lnTo>
                    <a:pt x="56" y="0"/>
                  </a:lnTo>
                  <a:lnTo>
                    <a:pt x="42" y="4"/>
                  </a:lnTo>
                  <a:lnTo>
                    <a:pt x="30" y="12"/>
                  </a:lnTo>
                  <a:lnTo>
                    <a:pt x="20" y="20"/>
                  </a:lnTo>
                  <a:lnTo>
                    <a:pt x="12" y="29"/>
                  </a:lnTo>
                  <a:lnTo>
                    <a:pt x="4" y="41"/>
                  </a:lnTo>
                  <a:lnTo>
                    <a:pt x="0" y="55"/>
                  </a:lnTo>
                  <a:lnTo>
                    <a:pt x="0" y="69"/>
                  </a:lnTo>
                  <a:lnTo>
                    <a:pt x="0" y="69"/>
                  </a:lnTo>
                  <a:lnTo>
                    <a:pt x="0" y="83"/>
                  </a:lnTo>
                  <a:lnTo>
                    <a:pt x="4" y="95"/>
                  </a:lnTo>
                  <a:lnTo>
                    <a:pt x="12" y="107"/>
                  </a:lnTo>
                  <a:lnTo>
                    <a:pt x="20" y="119"/>
                  </a:lnTo>
                  <a:lnTo>
                    <a:pt x="30" y="127"/>
                  </a:lnTo>
                  <a:lnTo>
                    <a:pt x="42" y="133"/>
                  </a:lnTo>
                  <a:lnTo>
                    <a:pt x="56" y="137"/>
                  </a:lnTo>
                  <a:lnTo>
                    <a:pt x="70" y="139"/>
                  </a:lnTo>
                  <a:lnTo>
                    <a:pt x="70" y="139"/>
                  </a:lnTo>
                  <a:lnTo>
                    <a:pt x="84" y="137"/>
                  </a:lnTo>
                  <a:lnTo>
                    <a:pt x="98" y="133"/>
                  </a:lnTo>
                  <a:lnTo>
                    <a:pt x="108" y="127"/>
                  </a:lnTo>
                  <a:lnTo>
                    <a:pt x="120" y="119"/>
                  </a:lnTo>
                  <a:lnTo>
                    <a:pt x="128" y="107"/>
                  </a:lnTo>
                  <a:lnTo>
                    <a:pt x="134" y="95"/>
                  </a:lnTo>
                  <a:lnTo>
                    <a:pt x="138" y="83"/>
                  </a:lnTo>
                  <a:lnTo>
                    <a:pt x="140" y="69"/>
                  </a:lnTo>
                  <a:lnTo>
                    <a:pt x="140" y="69"/>
                  </a:lnTo>
                  <a:lnTo>
                    <a:pt x="138" y="55"/>
                  </a:lnTo>
                  <a:lnTo>
                    <a:pt x="134" y="41"/>
                  </a:lnTo>
                  <a:lnTo>
                    <a:pt x="128" y="29"/>
                  </a:lnTo>
                  <a:lnTo>
                    <a:pt x="120" y="20"/>
                  </a:lnTo>
                  <a:lnTo>
                    <a:pt x="108" y="12"/>
                  </a:lnTo>
                  <a:lnTo>
                    <a:pt x="98" y="4"/>
                  </a:lnTo>
                  <a:lnTo>
                    <a:pt x="84" y="0"/>
                  </a:lnTo>
                  <a:lnTo>
                    <a:pt x="70" y="0"/>
                  </a:lnTo>
                  <a:lnTo>
                    <a:pt x="70" y="0"/>
                  </a:lnTo>
                  <a:close/>
                  <a:moveTo>
                    <a:pt x="70" y="127"/>
                  </a:moveTo>
                  <a:lnTo>
                    <a:pt x="70" y="127"/>
                  </a:lnTo>
                  <a:lnTo>
                    <a:pt x="58" y="125"/>
                  </a:lnTo>
                  <a:lnTo>
                    <a:pt x="46" y="123"/>
                  </a:lnTo>
                  <a:lnTo>
                    <a:pt x="36" y="117"/>
                  </a:lnTo>
                  <a:lnTo>
                    <a:pt x="28" y="109"/>
                  </a:lnTo>
                  <a:lnTo>
                    <a:pt x="22" y="101"/>
                  </a:lnTo>
                  <a:lnTo>
                    <a:pt x="16" y="91"/>
                  </a:lnTo>
                  <a:lnTo>
                    <a:pt x="12" y="81"/>
                  </a:lnTo>
                  <a:lnTo>
                    <a:pt x="12" y="69"/>
                  </a:lnTo>
                  <a:lnTo>
                    <a:pt x="12" y="69"/>
                  </a:lnTo>
                  <a:lnTo>
                    <a:pt x="12" y="57"/>
                  </a:lnTo>
                  <a:lnTo>
                    <a:pt x="16" y="45"/>
                  </a:lnTo>
                  <a:lnTo>
                    <a:pt x="22" y="35"/>
                  </a:lnTo>
                  <a:lnTo>
                    <a:pt x="28" y="27"/>
                  </a:lnTo>
                  <a:lnTo>
                    <a:pt x="36" y="22"/>
                  </a:lnTo>
                  <a:lnTo>
                    <a:pt x="46" y="16"/>
                  </a:lnTo>
                  <a:lnTo>
                    <a:pt x="58" y="12"/>
                  </a:lnTo>
                  <a:lnTo>
                    <a:pt x="70" y="12"/>
                  </a:lnTo>
                  <a:lnTo>
                    <a:pt x="70" y="12"/>
                  </a:lnTo>
                  <a:lnTo>
                    <a:pt x="82" y="12"/>
                  </a:lnTo>
                  <a:lnTo>
                    <a:pt x="92" y="16"/>
                  </a:lnTo>
                  <a:lnTo>
                    <a:pt x="102" y="22"/>
                  </a:lnTo>
                  <a:lnTo>
                    <a:pt x="112" y="27"/>
                  </a:lnTo>
                  <a:lnTo>
                    <a:pt x="118" y="35"/>
                  </a:lnTo>
                  <a:lnTo>
                    <a:pt x="124" y="45"/>
                  </a:lnTo>
                  <a:lnTo>
                    <a:pt x="128" y="57"/>
                  </a:lnTo>
                  <a:lnTo>
                    <a:pt x="128" y="69"/>
                  </a:lnTo>
                  <a:lnTo>
                    <a:pt x="128" y="69"/>
                  </a:lnTo>
                  <a:lnTo>
                    <a:pt x="128" y="81"/>
                  </a:lnTo>
                  <a:lnTo>
                    <a:pt x="124" y="91"/>
                  </a:lnTo>
                  <a:lnTo>
                    <a:pt x="118" y="101"/>
                  </a:lnTo>
                  <a:lnTo>
                    <a:pt x="112" y="109"/>
                  </a:lnTo>
                  <a:lnTo>
                    <a:pt x="102" y="117"/>
                  </a:lnTo>
                  <a:lnTo>
                    <a:pt x="92" y="123"/>
                  </a:lnTo>
                  <a:lnTo>
                    <a:pt x="82" y="125"/>
                  </a:lnTo>
                  <a:lnTo>
                    <a:pt x="70" y="127"/>
                  </a:lnTo>
                  <a:lnTo>
                    <a:pt x="7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sp>
          <p:nvSpPr>
            <p:cNvPr id="31" name="Freeform 14"/>
            <p:cNvSpPr>
              <a:spLocks noEditPoints="1"/>
            </p:cNvSpPr>
            <p:nvPr/>
          </p:nvSpPr>
          <p:spPr bwMode="auto">
            <a:xfrm>
              <a:off x="5153" y="1901"/>
              <a:ext cx="64" cy="78"/>
            </a:xfrm>
            <a:custGeom>
              <a:avLst/>
              <a:gdLst>
                <a:gd name="T0" fmla="*/ 60 w 64"/>
                <a:gd name="T1" fmla="*/ 24 h 78"/>
                <a:gd name="T2" fmla="*/ 60 w 64"/>
                <a:gd name="T3" fmla="*/ 24 h 78"/>
                <a:gd name="T4" fmla="*/ 60 w 64"/>
                <a:gd name="T5" fmla="*/ 16 h 78"/>
                <a:gd name="T6" fmla="*/ 58 w 64"/>
                <a:gd name="T7" fmla="*/ 12 h 78"/>
                <a:gd name="T8" fmla="*/ 54 w 64"/>
                <a:gd name="T9" fmla="*/ 8 h 78"/>
                <a:gd name="T10" fmla="*/ 52 w 64"/>
                <a:gd name="T11" fmla="*/ 4 h 78"/>
                <a:gd name="T12" fmla="*/ 42 w 64"/>
                <a:gd name="T13" fmla="*/ 0 h 78"/>
                <a:gd name="T14" fmla="*/ 34 w 64"/>
                <a:gd name="T15" fmla="*/ 0 h 78"/>
                <a:gd name="T16" fmla="*/ 0 w 64"/>
                <a:gd name="T17" fmla="*/ 0 h 78"/>
                <a:gd name="T18" fmla="*/ 0 w 64"/>
                <a:gd name="T19" fmla="*/ 78 h 78"/>
                <a:gd name="T20" fmla="*/ 12 w 64"/>
                <a:gd name="T21" fmla="*/ 78 h 78"/>
                <a:gd name="T22" fmla="*/ 12 w 64"/>
                <a:gd name="T23" fmla="*/ 46 h 78"/>
                <a:gd name="T24" fmla="*/ 30 w 64"/>
                <a:gd name="T25" fmla="*/ 46 h 78"/>
                <a:gd name="T26" fmla="*/ 50 w 64"/>
                <a:gd name="T27" fmla="*/ 78 h 78"/>
                <a:gd name="T28" fmla="*/ 50 w 64"/>
                <a:gd name="T29" fmla="*/ 78 h 78"/>
                <a:gd name="T30" fmla="*/ 64 w 64"/>
                <a:gd name="T31" fmla="*/ 78 h 78"/>
                <a:gd name="T32" fmla="*/ 44 w 64"/>
                <a:gd name="T33" fmla="*/ 46 h 78"/>
                <a:gd name="T34" fmla="*/ 44 w 64"/>
                <a:gd name="T35" fmla="*/ 46 h 78"/>
                <a:gd name="T36" fmla="*/ 52 w 64"/>
                <a:gd name="T37" fmla="*/ 42 h 78"/>
                <a:gd name="T38" fmla="*/ 58 w 64"/>
                <a:gd name="T39" fmla="*/ 36 h 78"/>
                <a:gd name="T40" fmla="*/ 60 w 64"/>
                <a:gd name="T41" fmla="*/ 30 h 78"/>
                <a:gd name="T42" fmla="*/ 60 w 64"/>
                <a:gd name="T43" fmla="*/ 24 h 78"/>
                <a:gd name="T44" fmla="*/ 60 w 64"/>
                <a:gd name="T45" fmla="*/ 24 h 78"/>
                <a:gd name="T46" fmla="*/ 48 w 64"/>
                <a:gd name="T47" fmla="*/ 24 h 78"/>
                <a:gd name="T48" fmla="*/ 48 w 64"/>
                <a:gd name="T49" fmla="*/ 24 h 78"/>
                <a:gd name="T50" fmla="*/ 48 w 64"/>
                <a:gd name="T51" fmla="*/ 28 h 78"/>
                <a:gd name="T52" fmla="*/ 44 w 64"/>
                <a:gd name="T53" fmla="*/ 32 h 78"/>
                <a:gd name="T54" fmla="*/ 40 w 64"/>
                <a:gd name="T55" fmla="*/ 34 h 78"/>
                <a:gd name="T56" fmla="*/ 34 w 64"/>
                <a:gd name="T57" fmla="*/ 34 h 78"/>
                <a:gd name="T58" fmla="*/ 12 w 64"/>
                <a:gd name="T59" fmla="*/ 34 h 78"/>
                <a:gd name="T60" fmla="*/ 12 w 64"/>
                <a:gd name="T61" fmla="*/ 12 h 78"/>
                <a:gd name="T62" fmla="*/ 34 w 64"/>
                <a:gd name="T63" fmla="*/ 12 h 78"/>
                <a:gd name="T64" fmla="*/ 34 w 64"/>
                <a:gd name="T65" fmla="*/ 12 h 78"/>
                <a:gd name="T66" fmla="*/ 40 w 64"/>
                <a:gd name="T67" fmla="*/ 12 h 78"/>
                <a:gd name="T68" fmla="*/ 44 w 64"/>
                <a:gd name="T69" fmla="*/ 14 h 78"/>
                <a:gd name="T70" fmla="*/ 48 w 64"/>
                <a:gd name="T71" fmla="*/ 18 h 78"/>
                <a:gd name="T72" fmla="*/ 48 w 64"/>
                <a:gd name="T73" fmla="*/ 24 h 78"/>
                <a:gd name="T74" fmla="*/ 48 w 64"/>
                <a:gd name="T75"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78">
                  <a:moveTo>
                    <a:pt x="60" y="24"/>
                  </a:moveTo>
                  <a:lnTo>
                    <a:pt x="60" y="24"/>
                  </a:lnTo>
                  <a:lnTo>
                    <a:pt x="60" y="16"/>
                  </a:lnTo>
                  <a:lnTo>
                    <a:pt x="58" y="12"/>
                  </a:lnTo>
                  <a:lnTo>
                    <a:pt x="54" y="8"/>
                  </a:lnTo>
                  <a:lnTo>
                    <a:pt x="52" y="4"/>
                  </a:lnTo>
                  <a:lnTo>
                    <a:pt x="42" y="0"/>
                  </a:lnTo>
                  <a:lnTo>
                    <a:pt x="34" y="0"/>
                  </a:lnTo>
                  <a:lnTo>
                    <a:pt x="0" y="0"/>
                  </a:lnTo>
                  <a:lnTo>
                    <a:pt x="0" y="78"/>
                  </a:lnTo>
                  <a:lnTo>
                    <a:pt x="12" y="78"/>
                  </a:lnTo>
                  <a:lnTo>
                    <a:pt x="12" y="46"/>
                  </a:lnTo>
                  <a:lnTo>
                    <a:pt x="30" y="46"/>
                  </a:lnTo>
                  <a:lnTo>
                    <a:pt x="50" y="78"/>
                  </a:lnTo>
                  <a:lnTo>
                    <a:pt x="50" y="78"/>
                  </a:lnTo>
                  <a:lnTo>
                    <a:pt x="64" y="78"/>
                  </a:lnTo>
                  <a:lnTo>
                    <a:pt x="44" y="46"/>
                  </a:lnTo>
                  <a:lnTo>
                    <a:pt x="44" y="46"/>
                  </a:lnTo>
                  <a:lnTo>
                    <a:pt x="52" y="42"/>
                  </a:lnTo>
                  <a:lnTo>
                    <a:pt x="58" y="36"/>
                  </a:lnTo>
                  <a:lnTo>
                    <a:pt x="60" y="30"/>
                  </a:lnTo>
                  <a:lnTo>
                    <a:pt x="60" y="24"/>
                  </a:lnTo>
                  <a:lnTo>
                    <a:pt x="60" y="24"/>
                  </a:lnTo>
                  <a:close/>
                  <a:moveTo>
                    <a:pt x="48" y="24"/>
                  </a:moveTo>
                  <a:lnTo>
                    <a:pt x="48" y="24"/>
                  </a:lnTo>
                  <a:lnTo>
                    <a:pt x="48" y="28"/>
                  </a:lnTo>
                  <a:lnTo>
                    <a:pt x="44" y="32"/>
                  </a:lnTo>
                  <a:lnTo>
                    <a:pt x="40" y="34"/>
                  </a:lnTo>
                  <a:lnTo>
                    <a:pt x="34" y="34"/>
                  </a:lnTo>
                  <a:lnTo>
                    <a:pt x="12" y="34"/>
                  </a:lnTo>
                  <a:lnTo>
                    <a:pt x="12" y="12"/>
                  </a:lnTo>
                  <a:lnTo>
                    <a:pt x="34" y="12"/>
                  </a:lnTo>
                  <a:lnTo>
                    <a:pt x="34" y="12"/>
                  </a:lnTo>
                  <a:lnTo>
                    <a:pt x="40" y="12"/>
                  </a:lnTo>
                  <a:lnTo>
                    <a:pt x="44" y="14"/>
                  </a:lnTo>
                  <a:lnTo>
                    <a:pt x="48" y="18"/>
                  </a:lnTo>
                  <a:lnTo>
                    <a:pt x="48" y="24"/>
                  </a:lnTo>
                  <a:lnTo>
                    <a:pt x="4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97"/>
              <a:endParaRPr lang="en-US" sz="1836">
                <a:solidFill>
                  <a:prstClr val="black"/>
                </a:solidFill>
              </a:endParaRPr>
            </a:p>
          </p:txBody>
        </p:sp>
      </p:grpSp>
      <p:sp>
        <p:nvSpPr>
          <p:cNvPr id="19" name="Rectangle 18"/>
          <p:cNvSpPr/>
          <p:nvPr userDrawn="1"/>
        </p:nvSpPr>
        <p:spPr>
          <a:xfrm>
            <a:off x="11101082" y="6360049"/>
            <a:ext cx="1335392" cy="63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err="1">
              <a:solidFill>
                <a:prstClr val="white"/>
              </a:solidFill>
            </a:endParaRPr>
          </a:p>
        </p:txBody>
      </p:sp>
    </p:spTree>
    <p:extLst>
      <p:ext uri="{BB962C8B-B14F-4D97-AF65-F5344CB8AC3E}">
        <p14:creationId xmlns:p14="http://schemas.microsoft.com/office/powerpoint/2010/main" val="4200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67289" cy="1005466"/>
          </a:xfrm>
        </p:spPr>
        <p:txBody>
          <a:bodyPr/>
          <a:lstStyle/>
          <a:p>
            <a:r>
              <a:rPr lang="en-US" dirty="0"/>
              <a:t>Click to Edit Title</a:t>
            </a:r>
          </a:p>
        </p:txBody>
      </p:sp>
      <p:sp>
        <p:nvSpPr>
          <p:cNvPr id="7" name="Slide Number Placeholder 4"/>
          <p:cNvSpPr>
            <a:spLocks noGrp="1"/>
          </p:cNvSpPr>
          <p:nvPr>
            <p:ph type="sldNum" sz="quarter" idx="4"/>
          </p:nvPr>
        </p:nvSpPr>
        <p:spPr>
          <a:xfrm>
            <a:off x="161562" y="6717713"/>
            <a:ext cx="418841" cy="219733"/>
          </a:xfrm>
          <a:prstGeom prst="rect">
            <a:avLst/>
          </a:prstGeom>
          <a:noFill/>
        </p:spPr>
        <p:txBody>
          <a:bodyPr wrap="square" rtlCol="0">
            <a:spAutoFit/>
          </a:bodyPr>
          <a:lstStyle>
            <a:lvl1pPr>
              <a:defRPr lang="en-US" sz="816" b="1" smtClean="0">
                <a:ln>
                  <a:noFill/>
                </a:ln>
                <a:solidFill>
                  <a:schemeClr val="bg2"/>
                </a:solidFill>
              </a:defRPr>
            </a:lvl1pPr>
          </a:lstStyle>
          <a:p>
            <a:fld id="{113BA7D1-EE9A-0241-B0CB-67F65CFD4A8F}" type="slidenum">
              <a:rPr lang="uk-UA" smtClean="0"/>
              <a:pPr/>
              <a:t>‹#›</a:t>
            </a:fld>
            <a:endParaRPr lang="uk-UA" dirty="0"/>
          </a:p>
        </p:txBody>
      </p:sp>
    </p:spTree>
    <p:extLst>
      <p:ext uri="{BB962C8B-B14F-4D97-AF65-F5344CB8AC3E}">
        <p14:creationId xmlns:p14="http://schemas.microsoft.com/office/powerpoint/2010/main" val="19379189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39573" cy="1005466"/>
          </a:xfrm>
        </p:spPr>
        <p:txBody>
          <a:bodyPr/>
          <a:lstStyle/>
          <a:p>
            <a:r>
              <a:rPr lang="en-US" dirty="0"/>
              <a:t>Click to Edit Title</a:t>
            </a:r>
          </a:p>
        </p:txBody>
      </p:sp>
      <p:sp>
        <p:nvSpPr>
          <p:cNvPr id="9" name="Content Placeholder 2"/>
          <p:cNvSpPr>
            <a:spLocks noGrp="1"/>
          </p:cNvSpPr>
          <p:nvPr>
            <p:ph sz="quarter" idx="20" hasCustomPrompt="1"/>
          </p:nvPr>
        </p:nvSpPr>
        <p:spPr>
          <a:xfrm>
            <a:off x="457160" y="1632056"/>
            <a:ext cx="5646076"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10" name="Content Placeholder 2"/>
          <p:cNvSpPr>
            <a:spLocks noGrp="1"/>
          </p:cNvSpPr>
          <p:nvPr>
            <p:ph sz="quarter" idx="21" hasCustomPrompt="1"/>
          </p:nvPr>
        </p:nvSpPr>
        <p:spPr>
          <a:xfrm>
            <a:off x="6353338" y="1632056"/>
            <a:ext cx="5644520"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37084156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67289" cy="1005466"/>
          </a:xfrm>
        </p:spPr>
        <p:txBody>
          <a:bodyPr/>
          <a:lstStyle/>
          <a:p>
            <a:r>
              <a:rPr lang="en-US" dirty="0"/>
              <a:t>Click to Edit Title</a:t>
            </a:r>
          </a:p>
        </p:txBody>
      </p:sp>
      <p:sp>
        <p:nvSpPr>
          <p:cNvPr id="7"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7226398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Strategic Featur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449466" y="2561557"/>
            <a:ext cx="7676594" cy="1748443"/>
          </a:xfrm>
          <a:prstGeom prst="rect">
            <a:avLst/>
          </a:prstGeom>
        </p:spPr>
        <p:txBody>
          <a:bodyPr wrap="square" anchor="ctr" anchorCtr="0">
            <a:spAutoFit/>
          </a:bodyPr>
          <a:lstStyle>
            <a:lvl1pPr marL="241245" indent="-241245">
              <a:defRPr/>
            </a:lvl1pPr>
            <a:lvl3pPr marL="471156" indent="-236387">
              <a:buFont typeface="Lucida Grande"/>
              <a:buChar char="–"/>
              <a:defRPr sz="2040"/>
            </a:lvl3pPr>
            <a:lvl5pPr marL="702686" indent="-241245">
              <a:defRPr sz="1836"/>
            </a:lvl5pPr>
            <a:lvl6pPr marL="929358" indent="-236387">
              <a:buClr>
                <a:schemeClr val="bg2"/>
              </a:buClr>
              <a:buFont typeface="Lucida Grande"/>
              <a:buChar char="–"/>
              <a:defRPr sz="1632">
                <a:solidFill>
                  <a:srgbClr val="414141"/>
                </a:solidFill>
              </a:defRPr>
            </a:lvl6pPr>
            <a:lvl7pPr marL="1164127" indent="-234769">
              <a:buClr>
                <a:schemeClr val="bg2"/>
              </a:buClr>
              <a:buFont typeface="Lucida Grande"/>
              <a:buChar char="–"/>
              <a:defRPr sz="1632">
                <a:solidFill>
                  <a:srgbClr val="41414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Content Placeholder 5"/>
          <p:cNvSpPr>
            <a:spLocks noGrp="1"/>
          </p:cNvSpPr>
          <p:nvPr>
            <p:ph sz="quarter" idx="11" hasCustomPrompt="1"/>
          </p:nvPr>
        </p:nvSpPr>
        <p:spPr>
          <a:xfrm>
            <a:off x="579873" y="2561421"/>
            <a:ext cx="3420921" cy="1748631"/>
          </a:xfrm>
        </p:spPr>
        <p:txBody>
          <a:bodyPr anchor="ctr"/>
          <a:lstStyle>
            <a:lvl1pPr marL="0" indent="0" algn="r">
              <a:buNone/>
              <a:defRPr/>
            </a:lvl1pPr>
          </a:lstStyle>
          <a:p>
            <a:r>
              <a:rPr lang="en-US" dirty="0"/>
              <a:t>Logotype, graphic,</a:t>
            </a:r>
            <a:br>
              <a:rPr lang="en-US" dirty="0"/>
            </a:br>
            <a:r>
              <a:rPr lang="en-US" dirty="0"/>
              <a:t>or text here</a:t>
            </a:r>
          </a:p>
        </p:txBody>
      </p:sp>
      <p:sp>
        <p:nvSpPr>
          <p:cNvPr id="8"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39246628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a:lvl3pPr>
            <a:lvl4pPr marL="457019" indent="0">
              <a:buNone/>
              <a:defRPr/>
            </a:lvl4pPr>
            <a:lvl5pPr marL="68552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09791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47477" y="2674844"/>
            <a:ext cx="11463003" cy="1098663"/>
          </a:xfrm>
          <a:prstGeom prst="rect">
            <a:avLst/>
          </a:prstGeom>
        </p:spPr>
        <p:txBody>
          <a:bodyPr wrap="square" anchor="b" anchorCtr="0">
            <a:spAutoFit/>
          </a:bodyPr>
          <a:lstStyle>
            <a:lvl1pPr marL="0" indent="0" algn="ctr" defTabSz="1109948" rtl="0" eaLnBrk="1" latinLnBrk="0" hangingPunct="1">
              <a:lnSpc>
                <a:spcPts val="4284"/>
              </a:lnSpc>
              <a:buNone/>
              <a:defRPr lang="en-US" sz="4080" kern="1200" dirty="0" smtClean="0">
                <a:solidFill>
                  <a:schemeClr val="accent1"/>
                </a:solidFill>
                <a:latin typeface="+mn-lt"/>
                <a:ea typeface="+mn-ea"/>
                <a:cs typeface="+mn-cs"/>
              </a:defRPr>
            </a:lvl1pPr>
          </a:lstStyle>
          <a:p>
            <a:pPr lvl="0"/>
            <a:r>
              <a:rPr lang="en-US" dirty="0"/>
              <a:t>Big statement slide,</a:t>
            </a:r>
            <a:br>
              <a:rPr lang="en-US" dirty="0"/>
            </a:br>
            <a:r>
              <a:rPr lang="en-US" dirty="0"/>
              <a:t>sentence case</a:t>
            </a:r>
          </a:p>
        </p:txBody>
      </p:sp>
      <p:sp>
        <p:nvSpPr>
          <p:cNvPr id="4" name="Text Placeholder 3"/>
          <p:cNvSpPr>
            <a:spLocks noGrp="1"/>
          </p:cNvSpPr>
          <p:nvPr>
            <p:ph type="body" sz="quarter" idx="11" hasCustomPrompt="1"/>
          </p:nvPr>
        </p:nvSpPr>
        <p:spPr>
          <a:xfrm>
            <a:off x="547480" y="3774122"/>
            <a:ext cx="11462993" cy="282513"/>
          </a:xfrm>
          <a:prstGeom prst="rect">
            <a:avLst/>
          </a:prstGeom>
        </p:spPr>
        <p:txBody>
          <a:bodyPr wrap="square">
            <a:spAutoFit/>
          </a:bodyPr>
          <a:lstStyle>
            <a:lvl1pPr marL="0" indent="0" algn="ctr">
              <a:buNone/>
              <a:defRPr sz="2040">
                <a:solidFill>
                  <a:srgbClr val="7F7F7F"/>
                </a:solidFill>
              </a:defRPr>
            </a:lvl1pPr>
          </a:lstStyle>
          <a:p>
            <a:pPr lvl="0"/>
            <a:r>
              <a:rPr lang="en-US" dirty="0"/>
              <a:t>Subtitle placeholder</a:t>
            </a:r>
          </a:p>
        </p:txBody>
      </p:sp>
      <p:sp>
        <p:nvSpPr>
          <p:cNvPr id="5"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b="1" smtClean="0">
                <a:ln>
                  <a:noFill/>
                </a:ln>
                <a:solidFill>
                  <a:schemeClr val="bg2"/>
                </a:solidFill>
              </a:defRPr>
            </a:lvl1pPr>
          </a:lstStyle>
          <a:p>
            <a:pPr defTabSz="932597"/>
            <a:fld id="{113BA7D1-EE9A-0241-B0CB-67F65CFD4A8F}" type="slidenum">
              <a:rPr lang="uk-UA" smtClean="0">
                <a:solidFill>
                  <a:srgbClr val="B8B3AD"/>
                </a:solidFill>
              </a:rPr>
              <a:pPr defTabSz="932597"/>
              <a:t>‹#›</a:t>
            </a:fld>
            <a:endParaRPr lang="uk-UA" dirty="0">
              <a:solidFill>
                <a:srgbClr val="B8B3AD"/>
              </a:solidFill>
            </a:endParaRPr>
          </a:p>
        </p:txBody>
      </p:sp>
    </p:spTree>
    <p:extLst>
      <p:ext uri="{BB962C8B-B14F-4D97-AF65-F5344CB8AC3E}">
        <p14:creationId xmlns:p14="http://schemas.microsoft.com/office/powerpoint/2010/main" val="35987021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3_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0" y="80397"/>
            <a:ext cx="11539573" cy="1005466"/>
          </a:xfrm>
        </p:spPr>
        <p:txBody>
          <a:bodyPr/>
          <a:lstStyle/>
          <a:p>
            <a:r>
              <a:rPr lang="en-US" dirty="0"/>
              <a:t>Click to Edit Title</a:t>
            </a:r>
          </a:p>
        </p:txBody>
      </p:sp>
      <p:sp>
        <p:nvSpPr>
          <p:cNvPr id="9" name="Content Placeholder 2"/>
          <p:cNvSpPr>
            <a:spLocks noGrp="1"/>
          </p:cNvSpPr>
          <p:nvPr>
            <p:ph sz="quarter" idx="20" hasCustomPrompt="1"/>
          </p:nvPr>
        </p:nvSpPr>
        <p:spPr>
          <a:xfrm>
            <a:off x="457160" y="1632056"/>
            <a:ext cx="5646076"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10" name="Content Placeholder 2"/>
          <p:cNvSpPr>
            <a:spLocks noGrp="1"/>
          </p:cNvSpPr>
          <p:nvPr>
            <p:ph sz="quarter" idx="21" hasCustomPrompt="1"/>
          </p:nvPr>
        </p:nvSpPr>
        <p:spPr>
          <a:xfrm>
            <a:off x="6353338" y="1632056"/>
            <a:ext cx="5644520" cy="4616387"/>
          </a:xfrm>
          <a:prstGeom prst="rect">
            <a:avLst/>
          </a:prstGeom>
        </p:spPr>
        <p:txBody>
          <a:bodyPr/>
          <a:lstStyle>
            <a:lvl1pPr marL="234769" indent="-234769">
              <a:defRPr/>
            </a:lvl1pPr>
            <a:lvl3pPr marL="471156" indent="-236387">
              <a:buFont typeface="Lucida Grande"/>
              <a:buChar char="–"/>
              <a:defRPr sz="2040"/>
            </a:lvl3pPr>
            <a:lvl5pPr marL="692971" indent="-221816">
              <a:defRPr sz="1836"/>
            </a:lvl5pPr>
            <a:lvl6pPr marL="929358" indent="-236387">
              <a:buFont typeface="Lucida Grande"/>
              <a:buChar char="–"/>
              <a:defRPr sz="1632"/>
            </a:lvl6pPr>
            <a:lvl7pPr marL="1164127" indent="-234769">
              <a:buFont typeface="Lucida Grande"/>
              <a:buChar char="–"/>
              <a:defRPr sz="1632">
                <a:solidFill>
                  <a:schemeClr val="bg1"/>
                </a:solidFill>
              </a:defRPr>
            </a:lvl7pPr>
          </a:lstStyle>
          <a:p>
            <a:pPr lvl="0"/>
            <a:r>
              <a:rPr lang="en-US" dirty="0"/>
              <a:t>Click to edit text</a:t>
            </a:r>
          </a:p>
          <a:p>
            <a:pPr lvl="2"/>
            <a:r>
              <a:rPr lang="en-US" dirty="0"/>
              <a:t>Second level</a:t>
            </a:r>
          </a:p>
          <a:p>
            <a:pPr lvl="4"/>
            <a:r>
              <a:rPr lang="en-US" dirty="0"/>
              <a:t>Third level</a:t>
            </a:r>
          </a:p>
          <a:p>
            <a:pPr lvl="5"/>
            <a:r>
              <a:rPr lang="en-US" dirty="0"/>
              <a:t>Fourth level</a:t>
            </a:r>
          </a:p>
          <a:p>
            <a:pPr lvl="6"/>
            <a:r>
              <a:rPr lang="en-US" dirty="0"/>
              <a:t>Fifth level</a:t>
            </a:r>
          </a:p>
        </p:txBody>
      </p:sp>
      <p:sp>
        <p:nvSpPr>
          <p:cNvPr id="6" name="Slide Number Placeholder 4"/>
          <p:cNvSpPr>
            <a:spLocks noGrp="1"/>
          </p:cNvSpPr>
          <p:nvPr>
            <p:ph type="sldNum" sz="quarter" idx="4"/>
          </p:nvPr>
        </p:nvSpPr>
        <p:spPr>
          <a:xfrm>
            <a:off x="161562" y="6717713"/>
            <a:ext cx="418842" cy="222217"/>
          </a:xfrm>
          <a:prstGeom prst="rect">
            <a:avLst/>
          </a:prstGeom>
          <a:noFill/>
        </p:spPr>
        <p:txBody>
          <a:bodyPr wrap="square" rtlCol="0">
            <a:spAutoFit/>
          </a:bodyPr>
          <a:lstStyle>
            <a:lvl1pPr>
              <a:defRPr lang="en-US" sz="816" smtClean="0">
                <a:solidFill>
                  <a:schemeClr val="bg2"/>
                </a:solidFill>
              </a:defRPr>
            </a:lvl1pPr>
          </a:lstStyle>
          <a:p>
            <a:pPr defTabSz="932597"/>
            <a:fld id="{113BA7D1-EE9A-0241-B0CB-67F65CFD4A8F}" type="slidenum">
              <a:rPr lang="en-NZ" smtClean="0">
                <a:solidFill>
                  <a:srgbClr val="B8B3AD"/>
                </a:solidFill>
              </a:rPr>
              <a:pPr defTabSz="932597"/>
              <a:t>‹#›</a:t>
            </a:fld>
            <a:endParaRPr lang="en-NZ" dirty="0">
              <a:solidFill>
                <a:srgbClr val="B8B3AD"/>
              </a:solidFill>
            </a:endParaRPr>
          </a:p>
        </p:txBody>
      </p:sp>
    </p:spTree>
    <p:extLst>
      <p:ext uri="{BB962C8B-B14F-4D97-AF65-F5344CB8AC3E}">
        <p14:creationId xmlns:p14="http://schemas.microsoft.com/office/powerpoint/2010/main" val="2118434204"/>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pPr defTabSz="932597"/>
            <a:fld id="{78DD11DF-E428-4D50-99CC-97107BDC351A}" type="datetimeFigureOut">
              <a:rPr lang="en-AU" smtClean="0">
                <a:solidFill>
                  <a:prstClr val="black"/>
                </a:solidFill>
              </a:rPr>
              <a:pPr defTabSz="932597"/>
              <a:t>28/10/2016</a:t>
            </a:fld>
            <a:endParaRPr lang="en-AU">
              <a:solidFill>
                <a:prstClr val="black"/>
              </a:solidFill>
            </a:endParaRPr>
          </a:p>
        </p:txBody>
      </p:sp>
      <p:sp>
        <p:nvSpPr>
          <p:cNvPr id="5" name="Footer Placeholder 4"/>
          <p:cNvSpPr>
            <a:spLocks noGrp="1"/>
          </p:cNvSpPr>
          <p:nvPr>
            <p:ph type="ftr" sz="quarter" idx="11"/>
          </p:nvPr>
        </p:nvSpPr>
        <p:spPr/>
        <p:txBody>
          <a:bodyPr/>
          <a:lstStyle/>
          <a:p>
            <a:pPr defTabSz="932597"/>
            <a:endParaRPr lang="en-AU">
              <a:solidFill>
                <a:prstClr val="black"/>
              </a:solidFill>
            </a:endParaRPr>
          </a:p>
        </p:txBody>
      </p:sp>
      <p:sp>
        <p:nvSpPr>
          <p:cNvPr id="6" name="Slide Number Placeholder 5"/>
          <p:cNvSpPr>
            <a:spLocks noGrp="1"/>
          </p:cNvSpPr>
          <p:nvPr>
            <p:ph type="sldNum" sz="quarter" idx="12"/>
          </p:nvPr>
        </p:nvSpPr>
        <p:spPr/>
        <p:txBody>
          <a:bodyPr/>
          <a:lstStyle/>
          <a:p>
            <a:pPr defTabSz="932597"/>
            <a:fld id="{AACED9F7-5346-474F-A236-C6D0C35C5DAD}" type="slidenum">
              <a:rPr lang="en-AU" smtClean="0">
                <a:solidFill>
                  <a:prstClr val="black"/>
                </a:solidFill>
              </a:rPr>
              <a:pPr defTabSz="932597"/>
              <a:t>‹#›</a:t>
            </a:fld>
            <a:endParaRPr lang="en-AU">
              <a:solidFill>
                <a:prstClr val="black"/>
              </a:solidFill>
            </a:endParaRPr>
          </a:p>
        </p:txBody>
      </p:sp>
    </p:spTree>
    <p:extLst>
      <p:ext uri="{BB962C8B-B14F-4D97-AF65-F5344CB8AC3E}">
        <p14:creationId xmlns:p14="http://schemas.microsoft.com/office/powerpoint/2010/main" val="3735060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44800"/>
            <a:ext cx="12436475" cy="349725"/>
          </a:xfrm>
          <a:prstGeom prst="rect">
            <a:avLst/>
          </a:prstGeom>
        </p:spPr>
      </p:pic>
      <p:sp>
        <p:nvSpPr>
          <p:cNvPr id="8" name="Text Placeholder 8"/>
          <p:cNvSpPr>
            <a:spLocks noGrp="1"/>
          </p:cNvSpPr>
          <p:nvPr>
            <p:ph type="body" sz="quarter" idx="10" hasCustomPrompt="1"/>
          </p:nvPr>
        </p:nvSpPr>
        <p:spPr>
          <a:xfrm>
            <a:off x="697275" y="1007234"/>
            <a:ext cx="11127092" cy="1013407"/>
          </a:xfrm>
        </p:spPr>
        <p:txBody>
          <a:bodyPr lIns="0" tIns="0" rIns="0" bIns="0">
            <a:normAutofit/>
          </a:bodyPr>
          <a:lstStyle>
            <a:lvl1pPr marL="0" indent="0">
              <a:buNone/>
              <a:defRPr sz="5915" baseline="0">
                <a:solidFill>
                  <a:schemeClr val="tx1"/>
                </a:solidFill>
                <a:latin typeface="Arial" panose="020B0604020202020204" pitchFamily="34" charset="0"/>
                <a:cs typeface="Arial" panose="020B0604020202020204" pitchFamily="34" charset="0"/>
              </a:defRPr>
            </a:lvl1pPr>
            <a:lvl2pPr marL="466298" indent="0">
              <a:buNone/>
              <a:defRPr>
                <a:solidFill>
                  <a:srgbClr val="4D4F53"/>
                </a:solidFill>
                <a:latin typeface="Arial" panose="020B0604020202020204" pitchFamily="34" charset="0"/>
                <a:cs typeface="Arial" panose="020B0604020202020204" pitchFamily="34" charset="0"/>
              </a:defRPr>
            </a:lvl2pPr>
            <a:lvl3pPr marL="932597" indent="0">
              <a:buNone/>
              <a:defRPr>
                <a:solidFill>
                  <a:srgbClr val="4D4F53"/>
                </a:solidFill>
                <a:latin typeface="Arial" panose="020B0604020202020204" pitchFamily="34" charset="0"/>
                <a:cs typeface="Arial" panose="020B0604020202020204" pitchFamily="34" charset="0"/>
              </a:defRPr>
            </a:lvl3pPr>
            <a:lvl4pPr marL="1398895" indent="0">
              <a:buNone/>
              <a:defRPr>
                <a:solidFill>
                  <a:srgbClr val="4D4F53"/>
                </a:solidFill>
                <a:latin typeface="Arial" panose="020B0604020202020204" pitchFamily="34" charset="0"/>
                <a:cs typeface="Arial" panose="020B0604020202020204" pitchFamily="34" charset="0"/>
              </a:defRPr>
            </a:lvl4pPr>
            <a:lvl5pPr marL="1865193" indent="0">
              <a:buNone/>
              <a:defRPr>
                <a:solidFill>
                  <a:srgbClr val="4D4F53"/>
                </a:solidFill>
                <a:latin typeface="Arial" panose="020B0604020202020204" pitchFamily="34" charset="0"/>
                <a:cs typeface="Arial" panose="020B0604020202020204" pitchFamily="34" charset="0"/>
              </a:defRPr>
            </a:lvl5pPr>
          </a:lstStyle>
          <a:p>
            <a:pPr lvl="0"/>
            <a:r>
              <a:rPr lang="en-US" dirty="0"/>
              <a:t>Heading</a:t>
            </a:r>
          </a:p>
        </p:txBody>
      </p:sp>
      <p:sp>
        <p:nvSpPr>
          <p:cNvPr id="9" name="Text Placeholder 10"/>
          <p:cNvSpPr>
            <a:spLocks noGrp="1"/>
          </p:cNvSpPr>
          <p:nvPr>
            <p:ph type="body" sz="quarter" idx="11" hasCustomPrompt="1"/>
          </p:nvPr>
        </p:nvSpPr>
        <p:spPr>
          <a:xfrm>
            <a:off x="697275" y="2486942"/>
            <a:ext cx="11127092" cy="3505004"/>
          </a:xfrm>
        </p:spPr>
        <p:txBody>
          <a:bodyPr lIns="0" tIns="0" rIns="0" bIns="0">
            <a:normAutofit/>
          </a:bodyPr>
          <a:lstStyle>
            <a:lvl1pPr marL="0" indent="0">
              <a:buNone/>
              <a:defRPr sz="2856" baseline="0">
                <a:solidFill>
                  <a:schemeClr val="tx1"/>
                </a:solidFill>
                <a:latin typeface="Arial" panose="020B0604020202020204" pitchFamily="34" charset="0"/>
                <a:cs typeface="Arial" panose="020B0604020202020204"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dirty="0"/>
              <a:t>Click to add text</a:t>
            </a:r>
          </a:p>
        </p:txBody>
      </p:sp>
      <p:sp>
        <p:nvSpPr>
          <p:cNvPr id="10" name="TextBox 9"/>
          <p:cNvSpPr txBox="1"/>
          <p:nvPr userDrawn="1"/>
        </p:nvSpPr>
        <p:spPr>
          <a:xfrm>
            <a:off x="630534" y="6701948"/>
            <a:ext cx="7801945" cy="238240"/>
          </a:xfrm>
          <a:prstGeom prst="rect">
            <a:avLst/>
          </a:prstGeom>
          <a:noFill/>
        </p:spPr>
        <p:txBody>
          <a:bodyPr wrap="square" rtlCol="0">
            <a:spAutoFit/>
          </a:bodyPr>
          <a:lstStyle/>
          <a:p>
            <a:pPr defTabSz="932597"/>
            <a:fld id="{6E0B6001-9D5B-4F84-BD2D-43EA01A98450}" type="slidenum">
              <a:rPr lang="en-AU" sz="918" smtClean="0">
                <a:solidFill>
                  <a:prstClr val="white">
                    <a:lumMod val="50000"/>
                  </a:prstClr>
                </a:solidFill>
                <a:latin typeface="Arial" panose="020B0604020202020204" pitchFamily="34" charset="0"/>
                <a:cs typeface="Arial" panose="020B0604020202020204" pitchFamily="34" charset="0"/>
              </a:rPr>
              <a:pPr defTabSz="932597"/>
              <a:t>‹#›</a:t>
            </a:fld>
            <a:r>
              <a:rPr lang="en-AU" sz="918" dirty="0">
                <a:solidFill>
                  <a:prstClr val="white">
                    <a:lumMod val="50000"/>
                  </a:prstClr>
                </a:solidFill>
                <a:latin typeface="Arial" panose="020B0604020202020204" pitchFamily="34" charset="0"/>
                <a:cs typeface="Arial" panose="020B0604020202020204" pitchFamily="34" charset="0"/>
              </a:rPr>
              <a:t>    </a:t>
            </a:r>
            <a:r>
              <a:rPr lang="en-AU" sz="918" dirty="0">
                <a:solidFill>
                  <a:prstClr val="white">
                    <a:lumMod val="50000"/>
                  </a:prstClr>
                </a:solidFill>
              </a:rPr>
              <a:t>© </a:t>
            </a:r>
            <a:r>
              <a:rPr lang="en-AU" sz="918" dirty="0">
                <a:solidFill>
                  <a:prstClr val="white">
                    <a:lumMod val="50000"/>
                  </a:prstClr>
                </a:solidFill>
                <a:latin typeface="Arial" panose="020B0604020202020204" pitchFamily="34" charset="0"/>
                <a:cs typeface="Arial" panose="020B0604020202020204" pitchFamily="34" charset="0"/>
              </a:rPr>
              <a:t>2016 Citrix | Confidential</a:t>
            </a:r>
          </a:p>
        </p:txBody>
      </p:sp>
    </p:spTree>
    <p:extLst>
      <p:ext uri="{BB962C8B-B14F-4D97-AF65-F5344CB8AC3E}">
        <p14:creationId xmlns:p14="http://schemas.microsoft.com/office/powerpoint/2010/main" val="30193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3" name="Text Placeholder 2"/>
          <p:cNvSpPr>
            <a:spLocks noGrp="1"/>
          </p:cNvSpPr>
          <p:nvPr>
            <p:ph type="body" idx="10" hasCustomPrompt="1"/>
          </p:nvPr>
        </p:nvSpPr>
        <p:spPr>
          <a:xfrm>
            <a:off x="466367" y="1480629"/>
            <a:ext cx="11503738" cy="249299"/>
          </a:xfrm>
        </p:spPr>
        <p:txBody>
          <a:bodyPr wrap="square">
            <a:spAutoFit/>
          </a:bodyPr>
          <a:lstStyle>
            <a:lvl1pPr marL="0" indent="0">
              <a:buNone/>
              <a:defRPr sz="1800" spc="-31" baseline="0">
                <a:solidFill>
                  <a:schemeClr val="tx2"/>
                </a:solidFill>
              </a:defRPr>
            </a:lvl1pPr>
            <a:lvl2pPr marL="466209" indent="0">
              <a:buNone/>
              <a:defRPr sz="2000">
                <a:solidFill>
                  <a:schemeClr val="tx1">
                    <a:tint val="75000"/>
                  </a:schemeClr>
                </a:solidFill>
              </a:defRPr>
            </a:lvl2pPr>
            <a:lvl3pPr marL="932418" indent="0">
              <a:buNone/>
              <a:defRPr sz="1800">
                <a:solidFill>
                  <a:schemeClr val="tx1">
                    <a:tint val="75000"/>
                  </a:schemeClr>
                </a:solidFill>
              </a:defRPr>
            </a:lvl3pPr>
            <a:lvl4pPr marL="1398627" indent="0">
              <a:buNone/>
              <a:defRPr sz="1599">
                <a:solidFill>
                  <a:schemeClr val="tx1">
                    <a:tint val="75000"/>
                  </a:schemeClr>
                </a:solidFill>
              </a:defRPr>
            </a:lvl4pPr>
            <a:lvl5pPr marL="1864836" indent="0">
              <a:buNone/>
              <a:defRPr sz="1599">
                <a:solidFill>
                  <a:schemeClr val="tx1">
                    <a:tint val="75000"/>
                  </a:schemeClr>
                </a:solidFill>
              </a:defRPr>
            </a:lvl5pPr>
            <a:lvl6pPr marL="2331045" indent="0">
              <a:buNone/>
              <a:defRPr sz="1599">
                <a:solidFill>
                  <a:schemeClr val="tx1">
                    <a:tint val="75000"/>
                  </a:schemeClr>
                </a:solidFill>
              </a:defRPr>
            </a:lvl6pPr>
            <a:lvl7pPr marL="2797253" indent="0">
              <a:buNone/>
              <a:defRPr sz="1599">
                <a:solidFill>
                  <a:schemeClr val="tx1">
                    <a:tint val="75000"/>
                  </a:schemeClr>
                </a:solidFill>
              </a:defRPr>
            </a:lvl7pPr>
            <a:lvl8pPr marL="3263461" indent="0">
              <a:buNone/>
              <a:defRPr sz="1599">
                <a:solidFill>
                  <a:schemeClr val="tx1">
                    <a:tint val="75000"/>
                  </a:schemeClr>
                </a:solidFill>
              </a:defRPr>
            </a:lvl8pPr>
            <a:lvl9pPr marL="3729669" indent="0">
              <a:buNone/>
              <a:defRPr sz="15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4729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8742" y="1605260"/>
            <a:ext cx="11606254" cy="4746951"/>
          </a:xfrm>
          <a:prstGeom prst="rect">
            <a:avLst/>
          </a:prstGeom>
        </p:spPr>
        <p:txBody>
          <a:bodyPr>
            <a:noAutofit/>
          </a:bodyPr>
          <a:lstStyle>
            <a:lvl1pPr>
              <a:spcBef>
                <a:spcPts val="1632"/>
              </a:spcBef>
              <a:spcAft>
                <a:spcPts val="0"/>
              </a:spcAft>
              <a:buClr>
                <a:schemeClr val="bg1">
                  <a:lumMod val="50000"/>
                </a:schemeClr>
              </a:buClr>
              <a:buSzPct val="100000"/>
              <a:buFont typeface="Arial" pitchFamily="34" charset="0"/>
              <a:buChar char="•"/>
              <a:defRPr sz="3264" b="0" baseline="0">
                <a:solidFill>
                  <a:srgbClr val="4D4F53"/>
                </a:solidFill>
                <a:latin typeface="+mj-lt"/>
              </a:defRPr>
            </a:lvl1pPr>
            <a:lvl2pPr marL="406392" indent="-174862">
              <a:spcBef>
                <a:spcPts val="204"/>
              </a:spcBef>
              <a:buClr>
                <a:schemeClr val="bg1">
                  <a:lumMod val="50000"/>
                </a:schemeClr>
              </a:buClr>
              <a:buSzPct val="100000"/>
              <a:buFont typeface="Arial" pitchFamily="34" charset="0"/>
              <a:buChar char="•"/>
              <a:defRPr sz="2448" b="0" baseline="0">
                <a:solidFill>
                  <a:srgbClr val="4D4F53"/>
                </a:solidFill>
                <a:latin typeface="+mj-lt"/>
              </a:defRPr>
            </a:lvl2pPr>
            <a:lvl3pPr marL="581254" indent="-174862">
              <a:buClr>
                <a:schemeClr val="bg1">
                  <a:lumMod val="50000"/>
                </a:schemeClr>
              </a:buClr>
              <a:buSzPct val="115000"/>
              <a:buFont typeface="Arial" pitchFamily="34" charset="0"/>
              <a:buChar char="•"/>
              <a:tabLst>
                <a:tab pos="932597" algn="l"/>
              </a:tabLst>
              <a:defRPr sz="2040" b="0">
                <a:solidFill>
                  <a:srgbClr val="4D4F53"/>
                </a:solidFill>
                <a:latin typeface="Calibri" pitchFamily="34" charset="0"/>
              </a:defRPr>
            </a:lvl3pPr>
            <a:lvl4pPr marL="757735" indent="-176481">
              <a:buClr>
                <a:schemeClr val="bg1">
                  <a:lumMod val="50000"/>
                </a:schemeClr>
              </a:buClr>
              <a:buSzPct val="115000"/>
              <a:buFont typeface="Arial" pitchFamily="34" charset="0"/>
              <a:buChar char="•"/>
              <a:defRPr sz="1632" b="0">
                <a:solidFill>
                  <a:srgbClr val="4D4F53"/>
                </a:solidFill>
                <a:latin typeface="Calibri" pitchFamily="34" charset="0"/>
              </a:defRPr>
            </a:lvl4pPr>
            <a:lvl5pPr marL="932597" indent="-174862">
              <a:buClr>
                <a:schemeClr val="bg1">
                  <a:lumMod val="50000"/>
                </a:schemeClr>
              </a:buClr>
              <a:buSzPct val="115000"/>
              <a:buFont typeface="Arial" pitchFamily="34" charset="0"/>
              <a:buChar char="•"/>
              <a:defRPr sz="1632" b="0">
                <a:solidFill>
                  <a:srgbClr val="4D4F53"/>
                </a:solidFill>
                <a:latin typeface="Calibri" pitchFamily="34" charset="0"/>
              </a:defRPr>
            </a:lvl5pPr>
          </a:lstStyle>
          <a:p>
            <a:pPr lvl="0"/>
            <a:r>
              <a:rPr lang="en-US" dirty="0"/>
              <a:t>Click to edit master style</a:t>
            </a:r>
          </a:p>
          <a:p>
            <a:pPr lvl="1"/>
            <a:r>
              <a:rPr lang="en-US" dirty="0"/>
              <a:t>Click to edit master style</a:t>
            </a:r>
          </a:p>
          <a:p>
            <a:pPr lvl="0"/>
            <a:r>
              <a:rPr lang="en-US" dirty="0"/>
              <a:t>Click to edit master style</a:t>
            </a:r>
          </a:p>
          <a:p>
            <a:pPr lvl="1"/>
            <a:r>
              <a:rPr lang="en-US" dirty="0"/>
              <a:t>Click to edit master style</a:t>
            </a:r>
          </a:p>
          <a:p>
            <a:pPr lvl="1"/>
            <a:endParaRPr lang="en-US" dirty="0"/>
          </a:p>
        </p:txBody>
      </p:sp>
      <p:sp>
        <p:nvSpPr>
          <p:cNvPr id="29" name="Footer Placeholder 6"/>
          <p:cNvSpPr>
            <a:spLocks noGrp="1"/>
          </p:cNvSpPr>
          <p:nvPr>
            <p:ph type="ftr" sz="quarter" idx="3"/>
          </p:nvPr>
        </p:nvSpPr>
        <p:spPr>
          <a:xfrm>
            <a:off x="4248617" y="6482927"/>
            <a:ext cx="3939243" cy="372394"/>
          </a:xfrm>
          <a:prstGeom prst="rect">
            <a:avLst/>
          </a:prstGeom>
        </p:spPr>
        <p:txBody>
          <a:bodyPr vert="horz" lIns="91440" tIns="45720" rIns="91440" bIns="45720" rtlCol="0" anchor="ctr"/>
          <a:lstStyle>
            <a:lvl1pPr algn="ctr">
              <a:defRPr sz="1020">
                <a:solidFill>
                  <a:schemeClr val="tx1">
                    <a:tint val="75000"/>
                  </a:schemeClr>
                </a:solidFill>
                <a:latin typeface="+mj-lt"/>
              </a:defRPr>
            </a:lvl1pPr>
          </a:lstStyle>
          <a:p>
            <a:r>
              <a:rPr lang="en-US" dirty="0"/>
              <a:t>Citrix Confidential - Do Not Distribute</a:t>
            </a:r>
          </a:p>
        </p:txBody>
      </p:sp>
      <p:sp>
        <p:nvSpPr>
          <p:cNvPr id="26" name="Title 1"/>
          <p:cNvSpPr>
            <a:spLocks noGrp="1"/>
          </p:cNvSpPr>
          <p:nvPr>
            <p:ph type="title"/>
          </p:nvPr>
        </p:nvSpPr>
        <p:spPr>
          <a:xfrm>
            <a:off x="388742" y="631231"/>
            <a:ext cx="11606254" cy="516494"/>
          </a:xfrm>
        </p:spPr>
        <p:txBody>
          <a:bodyPr>
            <a:noAutofit/>
          </a:bodyPr>
          <a:lstStyle>
            <a:lvl1pPr>
              <a:defRPr sz="3468" b="1"/>
            </a:lvl1pPr>
          </a:lstStyle>
          <a:p>
            <a:r>
              <a:rPr lang="en-US"/>
              <a:t>Click to edit Master title style</a:t>
            </a:r>
            <a:endParaRPr lang="en-US" dirty="0"/>
          </a:p>
        </p:txBody>
      </p:sp>
    </p:spTree>
    <p:extLst>
      <p:ext uri="{BB962C8B-B14F-4D97-AF65-F5344CB8AC3E}">
        <p14:creationId xmlns:p14="http://schemas.microsoft.com/office/powerpoint/2010/main" val="312353141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1" name="Title 1"/>
          <p:cNvSpPr>
            <a:spLocks noGrp="1"/>
          </p:cNvSpPr>
          <p:nvPr>
            <p:ph type="title"/>
          </p:nvPr>
        </p:nvSpPr>
        <p:spPr>
          <a:xfrm>
            <a:off x="419852" y="80397"/>
            <a:ext cx="11593087" cy="1005466"/>
          </a:xfrm>
        </p:spPr>
        <p:txBody>
          <a:bodyPr/>
          <a:lstStyle/>
          <a:p>
            <a:r>
              <a:rPr lang="en-US"/>
              <a:t>Click to edit Master title style</a:t>
            </a:r>
          </a:p>
        </p:txBody>
      </p:sp>
      <p:sp>
        <p:nvSpPr>
          <p:cNvPr id="12" name="Text Placeholder 6"/>
          <p:cNvSpPr>
            <a:spLocks noGrp="1"/>
          </p:cNvSpPr>
          <p:nvPr>
            <p:ph type="body" sz="quarter" idx="16" hasCustomPrompt="1"/>
          </p:nvPr>
        </p:nvSpPr>
        <p:spPr>
          <a:xfrm>
            <a:off x="419853" y="1053725"/>
            <a:ext cx="11593087" cy="498515"/>
          </a:xfrm>
        </p:spPr>
        <p:txBody>
          <a:bodyPr/>
          <a:lstStyle>
            <a:lvl1pPr marL="0" marR="0" indent="0" algn="l" defTabSz="1109402" rtl="0" eaLnBrk="1" fontAlgn="auto" latinLnBrk="0" hangingPunct="1">
              <a:lnSpc>
                <a:spcPct val="100000"/>
              </a:lnSpc>
              <a:spcBef>
                <a:spcPts val="1835"/>
              </a:spcBef>
              <a:spcAft>
                <a:spcPts val="0"/>
              </a:spcAft>
              <a:buClr>
                <a:schemeClr val="tx1">
                  <a:lumMod val="50000"/>
                </a:schemeClr>
              </a:buClr>
              <a:buSzTx/>
              <a:buFont typeface="Arial" pitchFamily="34" charset="0"/>
              <a:buNone/>
              <a:tabLst/>
              <a:defRPr lang="en-US" sz="2000" kern="1200" spc="0" baseline="0" dirty="0" smtClean="0">
                <a:solidFill>
                  <a:schemeClr val="bg1">
                    <a:lumMod val="50000"/>
                  </a:schemeClr>
                </a:solidFill>
                <a:latin typeface="+mn-lt"/>
                <a:ea typeface="+mn-ea"/>
                <a:cs typeface="+mn-cs"/>
              </a:defRPr>
            </a:lvl1pPr>
          </a:lstStyle>
          <a:p>
            <a:pPr marL="0" marR="0" lvl="0" indent="0" algn="l" defTabSz="932138"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a:t>Subtitle placeholder</a:t>
            </a:r>
          </a:p>
        </p:txBody>
      </p:sp>
      <p:sp>
        <p:nvSpPr>
          <p:cNvPr id="7" name="Content Placeholder 2"/>
          <p:cNvSpPr>
            <a:spLocks noGrp="1"/>
          </p:cNvSpPr>
          <p:nvPr>
            <p:ph sz="quarter" idx="20"/>
          </p:nvPr>
        </p:nvSpPr>
        <p:spPr>
          <a:xfrm>
            <a:off x="419612"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quarter" idx="24"/>
          </p:nvPr>
        </p:nvSpPr>
        <p:spPr>
          <a:xfrm>
            <a:off x="4344847"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quarter" idx="25"/>
          </p:nvPr>
        </p:nvSpPr>
        <p:spPr>
          <a:xfrm>
            <a:off x="8275422"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799098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47477" y="2485975"/>
            <a:ext cx="11463003" cy="1287532"/>
          </a:xfrm>
          <a:prstGeom prst="rect">
            <a:avLst/>
          </a:prstGeom>
        </p:spPr>
        <p:txBody>
          <a:bodyPr wrap="square" anchor="b" anchorCtr="0">
            <a:spAutoFit/>
          </a:bodyPr>
          <a:lstStyle>
            <a:lvl1pPr marL="0" indent="0" algn="ctr" defTabSz="1109948" rtl="0" eaLnBrk="1" latinLnBrk="0" hangingPunct="1">
              <a:lnSpc>
                <a:spcPts val="4284"/>
              </a:lnSpc>
              <a:buNone/>
              <a:defRPr lang="en-US" sz="4080" kern="1200" dirty="0" smtClean="0">
                <a:solidFill>
                  <a:schemeClr val="accent1"/>
                </a:solidFill>
                <a:latin typeface="+mn-lt"/>
                <a:ea typeface="+mn-ea"/>
                <a:cs typeface="+mn-cs"/>
              </a:defRPr>
            </a:lvl1pPr>
          </a:lstStyle>
          <a:p>
            <a:pPr lvl="0"/>
            <a:r>
              <a:rPr lang="en-US" dirty="0"/>
              <a:t>Big statement slide,</a:t>
            </a:r>
            <a:br>
              <a:rPr lang="en-US" dirty="0"/>
            </a:br>
            <a:r>
              <a:rPr lang="en-US" dirty="0"/>
              <a:t>sentence case</a:t>
            </a:r>
          </a:p>
        </p:txBody>
      </p:sp>
      <p:sp>
        <p:nvSpPr>
          <p:cNvPr id="4" name="Text Placeholder 3"/>
          <p:cNvSpPr>
            <a:spLocks noGrp="1"/>
          </p:cNvSpPr>
          <p:nvPr>
            <p:ph type="body" sz="quarter" idx="11" hasCustomPrompt="1"/>
          </p:nvPr>
        </p:nvSpPr>
        <p:spPr>
          <a:xfrm>
            <a:off x="547480" y="3774122"/>
            <a:ext cx="11462993" cy="467179"/>
          </a:xfrm>
          <a:prstGeom prst="rect">
            <a:avLst/>
          </a:prstGeom>
        </p:spPr>
        <p:txBody>
          <a:bodyPr wrap="square">
            <a:spAutoFit/>
          </a:bodyPr>
          <a:lstStyle>
            <a:lvl1pPr marL="0" indent="0" algn="ctr">
              <a:buNone/>
              <a:defRPr sz="2040">
                <a:solidFill>
                  <a:srgbClr val="7F7F7F"/>
                </a:solidFill>
              </a:defRPr>
            </a:lvl1pPr>
          </a:lstStyle>
          <a:p>
            <a:pPr lvl="0"/>
            <a:r>
              <a:rPr lang="en-US" dirty="0"/>
              <a:t>Subtitle placeholder</a:t>
            </a:r>
          </a:p>
        </p:txBody>
      </p:sp>
      <p:sp>
        <p:nvSpPr>
          <p:cNvPr id="5" name="Slide Number Placeholder 4"/>
          <p:cNvSpPr>
            <a:spLocks noGrp="1"/>
          </p:cNvSpPr>
          <p:nvPr>
            <p:ph type="sldNum" sz="quarter" idx="4"/>
          </p:nvPr>
        </p:nvSpPr>
        <p:spPr>
          <a:xfrm>
            <a:off x="161562" y="6717713"/>
            <a:ext cx="418842" cy="219733"/>
          </a:xfrm>
          <a:prstGeom prst="rect">
            <a:avLst/>
          </a:prstGeom>
          <a:noFill/>
        </p:spPr>
        <p:txBody>
          <a:bodyPr wrap="square" rtlCol="0">
            <a:spAutoFit/>
          </a:bodyPr>
          <a:lstStyle>
            <a:lvl1pPr>
              <a:defRPr lang="en-US" sz="816" b="1" smtClean="0">
                <a:ln>
                  <a:noFill/>
                </a:ln>
                <a:solidFill>
                  <a:schemeClr val="bg2"/>
                </a:solidFill>
              </a:defRPr>
            </a:lvl1pPr>
          </a:lstStyle>
          <a:p>
            <a:fld id="{113BA7D1-EE9A-0241-B0CB-67F65CFD4A8F}" type="slidenum">
              <a:rPr lang="uk-UA" smtClean="0"/>
              <a:pPr/>
              <a:t>‹#›</a:t>
            </a:fld>
            <a:endParaRPr lang="uk-UA" dirty="0"/>
          </a:p>
        </p:txBody>
      </p:sp>
    </p:spTree>
    <p:extLst>
      <p:ext uri="{BB962C8B-B14F-4D97-AF65-F5344CB8AC3E}">
        <p14:creationId xmlns:p14="http://schemas.microsoft.com/office/powerpoint/2010/main" val="199240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7419"/>
          <a:stretch/>
        </p:blipFill>
        <p:spPr>
          <a:xfrm>
            <a:off x="1926219" y="2"/>
            <a:ext cx="10510257" cy="6995160"/>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6" tIns="146268" rIns="182836" bIns="146268" numCol="1" spcCol="0" rtlCol="0" fromWordArt="0" anchor="t" anchorCtr="0" forceAA="0" compatLnSpc="1">
            <a:prstTxWarp prst="textNoShape">
              <a:avLst/>
            </a:prstTxWarp>
            <a:noAutofit/>
          </a:bodyPr>
          <a:lstStyle/>
          <a:p>
            <a:pPr marL="0" marR="0" lvl="0" indent="0" algn="ctr" defTabSz="9322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gray">
          <a:xfrm>
            <a:off x="1"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6" tIns="146268" rIns="182836" bIns="146268" numCol="1" spcCol="0" rtlCol="0" fromWordArt="0" anchor="t" anchorCtr="0" forceAA="0" compatLnSpc="1">
            <a:prstTxWarp prst="textNoShape">
              <a:avLst/>
            </a:prstTxWarp>
            <a:noAutofit/>
          </a:bodyPr>
          <a:lstStyle/>
          <a:p>
            <a:pPr marL="0" marR="0" lvl="0" indent="0" algn="ctr" defTabSz="9322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14" name="TextBox 13"/>
          <p:cNvSpPr txBox="1"/>
          <p:nvPr userDrawn="1"/>
        </p:nvSpPr>
        <p:spPr bwMode="white">
          <a:xfrm>
            <a:off x="479324" y="6024410"/>
            <a:ext cx="3270062" cy="746841"/>
          </a:xfrm>
          <a:prstGeom prst="rect">
            <a:avLst/>
          </a:prstGeom>
          <a:noFill/>
        </p:spPr>
        <p:txBody>
          <a:bodyPr wrap="square" lIns="0" tIns="146268" rIns="182836" bIns="146268" rtlCol="0">
            <a:spAutoFit/>
          </a:bodyPr>
          <a:lstStyle/>
          <a:p>
            <a:pPr marL="0" marR="0" lvl="0" indent="0" algn="l" defTabSz="932472" rtl="0" eaLnBrk="1" fontAlgn="auto" latinLnBrk="0" hangingPunct="1">
              <a:lnSpc>
                <a:spcPct val="90000"/>
              </a:lnSpc>
              <a:spcBef>
                <a:spcPts val="0"/>
              </a:spcBef>
              <a:spcAft>
                <a:spcPts val="600"/>
              </a:spcAft>
              <a:buClrTx/>
              <a:buSzTx/>
              <a:buFontTx/>
              <a:buNone/>
              <a:tabLst/>
              <a:defRPr/>
            </a:pPr>
            <a:r>
              <a:rPr kumimoji="0" lang="en-US" sz="3199"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Light"/>
                <a:ea typeface="+mn-ea"/>
                <a:cs typeface="+mn-cs"/>
              </a:rPr>
              <a:t>25–28 July 2016</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79322" y="1615963"/>
            <a:ext cx="2804166" cy="4127000"/>
          </a:xfrm>
          <a:prstGeom prst="rect">
            <a:avLst/>
          </a:prstGeom>
        </p:spPr>
      </p:pic>
    </p:spTree>
    <p:extLst>
      <p:ext uri="{BB962C8B-B14F-4D97-AF65-F5344CB8AC3E}">
        <p14:creationId xmlns:p14="http://schemas.microsoft.com/office/powerpoint/2010/main" val="190705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9" y="-318"/>
            <a:ext cx="12435840" cy="6995160"/>
          </a:xfrm>
          <a:prstGeom prst="rect">
            <a:avLst/>
          </a:prstGeom>
        </p:spPr>
      </p:pic>
      <p:sp>
        <p:nvSpPr>
          <p:cNvPr id="21" name="Rectangle 20"/>
          <p:cNvSpPr/>
          <p:nvPr userDrawn="1"/>
        </p:nvSpPr>
        <p:spPr bwMode="auto">
          <a:xfrm>
            <a:off x="1"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marL="0" marR="0" lvl="0" indent="0" algn="ctr" defTabSz="9322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 name="Rectangle 21"/>
          <p:cNvSpPr/>
          <p:nvPr userDrawn="1"/>
        </p:nvSpPr>
        <p:spPr bwMode="gray">
          <a:xfrm>
            <a:off x="3017838" y="2582874"/>
            <a:ext cx="9143478" cy="4114791"/>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6" tIns="146268" rIns="182836" bIns="146268" numCol="1" spcCol="0" rtlCol="0" fromWordArt="0" anchor="t" anchorCtr="0" forceAA="0" compatLnSpc="1">
            <a:prstTxWarp prst="textNoShape">
              <a:avLst/>
            </a:prstTxWarp>
            <a:noAutofit/>
          </a:bodyPr>
          <a:lstStyle/>
          <a:p>
            <a:pPr marL="0" marR="0" lvl="0" indent="0" algn="ctr" defTabSz="9322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24" name="Text Placeholder 14"/>
          <p:cNvSpPr>
            <a:spLocks noGrp="1"/>
          </p:cNvSpPr>
          <p:nvPr>
            <p:ph type="body" sz="quarter" idx="15" hasCustomPrompt="1"/>
          </p:nvPr>
        </p:nvSpPr>
        <p:spPr>
          <a:xfrm>
            <a:off x="9418639" y="296865"/>
            <a:ext cx="2744787" cy="583125"/>
          </a:xfrm>
        </p:spPr>
        <p:txBody>
          <a:bodyPr lIns="182862" tIns="146289" rIns="182862" bIns="146289"/>
          <a:lstStyle>
            <a:lvl1pPr marL="0" indent="0" algn="r">
              <a:buNone/>
              <a:defRPr sz="2000">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3017839" y="2582555"/>
            <a:ext cx="9152309" cy="2279824"/>
          </a:xfrm>
          <a:noFill/>
        </p:spPr>
        <p:txBody>
          <a:bodyPr lIns="146289" tIns="91431" rIns="146289" bIns="91431"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3017839" y="4868863"/>
            <a:ext cx="9152309" cy="1828800"/>
          </a:xfrm>
        </p:spPr>
        <p:txBody>
          <a:bodyPr tIns="109717" bIns="109717">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369706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2125678"/>
            <a:ext cx="9143936" cy="1828786"/>
          </a:xfrm>
          <a:noFill/>
        </p:spPr>
        <p:txBody>
          <a:bodyPr lIns="146289" tIns="91431" rIns="146289" bIns="91431"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46289" tIns="109717" rIns="146289" bIns="109717">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82" y="479425"/>
            <a:ext cx="1449939" cy="310896"/>
          </a:xfrm>
          <a:prstGeom prst="rect">
            <a:avLst/>
          </a:prstGeom>
        </p:spPr>
      </p:pic>
      <p:sp>
        <p:nvSpPr>
          <p:cNvPr id="7" name="Text Placeholder 14"/>
          <p:cNvSpPr>
            <a:spLocks noGrp="1"/>
          </p:cNvSpPr>
          <p:nvPr>
            <p:ph type="body" sz="quarter" idx="15" hasCustomPrompt="1"/>
          </p:nvPr>
        </p:nvSpPr>
        <p:spPr>
          <a:xfrm>
            <a:off x="9418638" y="296865"/>
            <a:ext cx="2743200" cy="583125"/>
          </a:xfrm>
        </p:spPr>
        <p:txBody>
          <a:bodyPr lIns="182862" tIns="146289" rIns="182862" bIns="146289"/>
          <a:lstStyle>
            <a:lvl1pPr marL="0" indent="0" algn="r">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459227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52338"/>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34" indent="0">
              <a:buNone/>
              <a:defRPr/>
            </a:lvl3pPr>
            <a:lvl4pPr marL="457067" indent="0">
              <a:buNone/>
              <a:defRPr/>
            </a:lvl4pPr>
            <a:lvl5pPr marL="68560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42731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52338"/>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4" indent="0">
              <a:buNone/>
              <a:defRPr/>
            </a:lvl3pPr>
            <a:lvl4pPr marL="457067" indent="0">
              <a:buNone/>
              <a:defRPr/>
            </a:lvl4pPr>
            <a:lvl5pPr marL="68560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40647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2"/>
            <a:ext cx="11887200" cy="2121397"/>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761176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2"/>
            <a:ext cx="11887200" cy="2121397"/>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83404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8"/>
            <a:ext cx="5486399" cy="1939334"/>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995357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8"/>
            <a:ext cx="5486399" cy="1939334"/>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716587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2008391"/>
          </a:xfrm>
        </p:spPr>
        <p:txBody>
          <a:bodyPr wrap="square">
            <a:spAutoFit/>
          </a:bodyPr>
          <a:lstStyle>
            <a:lvl1pPr marL="287255" indent="-287255">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1"/>
            <a:ext cx="5486399" cy="2008391"/>
          </a:xfrm>
        </p:spPr>
        <p:txBody>
          <a:bodyPr wrap="square">
            <a:spAutoFit/>
          </a:bodyPr>
          <a:lstStyle>
            <a:lvl1pPr marL="287255" indent="-287255">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62327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2008391"/>
          </a:xfrm>
        </p:spPr>
        <p:txBody>
          <a:bodyPr wrap="square">
            <a:spAutoFit/>
          </a:bodyPr>
          <a:lstStyle>
            <a:lvl1pPr marL="287255" indent="-287255">
              <a:spcBef>
                <a:spcPts val="1224"/>
              </a:spcBef>
              <a:buClr>
                <a:schemeClr val="tx1"/>
              </a:buClr>
              <a:buFont typeface="Arial" pitchFamily="34" charset="0"/>
              <a:buChar char="•"/>
              <a:defRPr sz="3199"/>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1"/>
            <a:ext cx="5486399" cy="2008391"/>
          </a:xfrm>
        </p:spPr>
        <p:txBody>
          <a:bodyPr wrap="square">
            <a:spAutoFit/>
          </a:bodyPr>
          <a:lstStyle>
            <a:lvl1pPr marL="287255" indent="-287255">
              <a:spcBef>
                <a:spcPts val="1224"/>
              </a:spcBef>
              <a:buClr>
                <a:schemeClr val="tx1"/>
              </a:buClr>
              <a:buFont typeface="Arial" pitchFamily="34" charset="0"/>
              <a:buChar char="•"/>
              <a:defRPr sz="3199"/>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659653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92878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10056812" cy="1206107"/>
          </a:xfrm>
          <a:noFill/>
        </p:spPr>
        <p:txBody>
          <a:bodyPr tIns="91431" bIns="91431"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4"/>
            <a:ext cx="10058401" cy="746841"/>
          </a:xfrm>
          <a:noFill/>
        </p:spPr>
        <p:txBody>
          <a:bodyPr lIns="182862" tIns="146289" rIns="182862" bIns="146289">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74344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10056812" cy="1206107"/>
          </a:xfrm>
          <a:noFill/>
        </p:spPr>
        <p:txBody>
          <a:bodyPr tIns="91431" bIns="91431"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896977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4606750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05543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79562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29907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8"/>
            <a:ext cx="5486399" cy="2037951"/>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586"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16048409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7661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05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0811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9138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8" tIns="46628" rIns="46628" bIns="46628" numCol="1" spcCol="0" rtlCol="0" fromWordArt="0" anchor="ctr" anchorCtr="0" forceAA="0" compatLnSpc="1">
            <a:prstTxWarp prst="textNoShape">
              <a:avLst/>
            </a:prstTxWarp>
            <a:noAutofit/>
          </a:bodyPr>
          <a:lstStyle/>
          <a:p>
            <a:pPr marL="0" marR="0" lvl="0" indent="0" algn="ctr" defTabSz="9322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2022517"/>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3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2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6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64047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59231" y="493713"/>
            <a:ext cx="1449944" cy="310896"/>
          </a:xfrm>
          <a:prstGeom prst="rect">
            <a:avLst/>
          </a:prstGeom>
        </p:spPr>
      </p:pic>
      <p:sp>
        <p:nvSpPr>
          <p:cNvPr id="2" name="Text Box 3"/>
          <p:cNvSpPr txBox="1">
            <a:spLocks noChangeArrowheads="1"/>
          </p:cNvSpPr>
          <p:nvPr userDrawn="1"/>
        </p:nvSpPr>
        <p:spPr bwMode="blackWhite">
          <a:xfrm>
            <a:off x="274639" y="6294478"/>
            <a:ext cx="11887199" cy="403187"/>
          </a:xfrm>
          <a:prstGeom prst="rect">
            <a:avLst/>
          </a:prstGeom>
          <a:noFill/>
          <a:ln w="12700">
            <a:noFill/>
            <a:miter lim="800000"/>
            <a:headEnd type="none" w="sm" len="sm"/>
            <a:tailEnd type="none" w="sm" len="sm"/>
          </a:ln>
          <a:effectLst/>
        </p:spPr>
        <p:txBody>
          <a:bodyPr vert="horz" wrap="square" lIns="182836" tIns="146268" rIns="182836" bIns="146268" numCol="1" anchor="t" anchorCtr="0" compatLnSpc="1">
            <a:prstTxWarp prst="textNoShape">
              <a:avLst/>
            </a:prstTxWarp>
            <a:spAutoFit/>
          </a:bodyPr>
          <a:lstStyle/>
          <a:p>
            <a:pPr marL="0" marR="0" lvl="0" indent="0" algn="l" defTabSz="93202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spTree>
    <p:extLst>
      <p:ext uri="{BB962C8B-B14F-4D97-AF65-F5344CB8AC3E}">
        <p14:creationId xmlns:p14="http://schemas.microsoft.com/office/powerpoint/2010/main" val="155892697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443746"/>
          </a:xfrm>
          <a:prstGeom prst="rect">
            <a:avLst/>
          </a:prstGeom>
        </p:spPr>
        <p:txBody>
          <a:bodyPr/>
          <a:lstStyle>
            <a:lvl1pPr marL="290429" indent="-290429">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35" indent="-280906">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62" indent="-290429">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97" indent="-22853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31" indent="-22853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328973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2" y="80397"/>
            <a:ext cx="11539573" cy="1005466"/>
          </a:xfrm>
        </p:spPr>
        <p:txBody>
          <a:bodyPr/>
          <a:lstStyle/>
          <a:p>
            <a:r>
              <a:rPr lang="en-US" dirty="0"/>
              <a:t>Click to Edit Title</a:t>
            </a:r>
          </a:p>
        </p:txBody>
      </p:sp>
      <p:sp>
        <p:nvSpPr>
          <p:cNvPr id="7" name="Content Placeholder 2"/>
          <p:cNvSpPr>
            <a:spLocks noGrp="1"/>
          </p:cNvSpPr>
          <p:nvPr>
            <p:ph sz="quarter" idx="20" hasCustomPrompt="1"/>
          </p:nvPr>
        </p:nvSpPr>
        <p:spPr>
          <a:xfrm>
            <a:off x="457162" y="1632057"/>
            <a:ext cx="11539573" cy="1948227"/>
          </a:xfrm>
          <a:prstGeom prst="rect">
            <a:avLst/>
          </a:prstGeom>
        </p:spPr>
        <p:txBody>
          <a:bodyPr/>
          <a:lstStyle>
            <a:lvl2pPr marL="471065" indent="-236342">
              <a:buFont typeface="Lucida Grande"/>
              <a:buChar char="–"/>
              <a:defRPr sz="2000"/>
            </a:lvl2pPr>
            <a:lvl3pPr>
              <a:defRPr sz="1800"/>
            </a:lvl3pPr>
            <a:lvl4pPr marL="929181" indent="-236342">
              <a:buFont typeface="Lucida Grande"/>
              <a:buChar char="–"/>
              <a:defRPr sz="1599"/>
            </a:lvl4pPr>
            <a:lvl5pPr>
              <a:defRPr sz="1599"/>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61562" y="6717715"/>
            <a:ext cx="418842" cy="219733"/>
          </a:xfrm>
          <a:prstGeom prst="rect">
            <a:avLst/>
          </a:prstGeom>
          <a:noFill/>
        </p:spPr>
        <p:txBody>
          <a:bodyPr wrap="square" lIns="93260" tIns="46630" rIns="93260" bIns="46630" rtlCol="0">
            <a:spAutoFit/>
          </a:bodyPr>
          <a:lstStyle>
            <a:lvl1pPr>
              <a:defRPr lang="en-US" sz="800" smtClean="0">
                <a:solidFill>
                  <a:schemeClr val="bg2"/>
                </a:solidFill>
              </a:defRPr>
            </a:lvl1pPr>
          </a:lstStyle>
          <a:p>
            <a:fld id="{113BA7D1-EE9A-0241-B0CB-67F65CFD4A8F}" type="slidenum">
              <a:rPr lang="en-US" smtClean="0"/>
              <a:pPr/>
              <a:t>‹#›</a:t>
            </a:fld>
            <a:endParaRPr lang="en-US" dirty="0"/>
          </a:p>
        </p:txBody>
      </p:sp>
    </p:spTree>
    <p:extLst>
      <p:ext uri="{BB962C8B-B14F-4D97-AF65-F5344CB8AC3E}">
        <p14:creationId xmlns:p14="http://schemas.microsoft.com/office/powerpoint/2010/main" val="71637468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1" name="Title 1"/>
          <p:cNvSpPr>
            <a:spLocks noGrp="1"/>
          </p:cNvSpPr>
          <p:nvPr>
            <p:ph type="title"/>
          </p:nvPr>
        </p:nvSpPr>
        <p:spPr>
          <a:xfrm>
            <a:off x="419852" y="80397"/>
            <a:ext cx="11593087" cy="1005466"/>
          </a:xfrm>
        </p:spPr>
        <p:txBody>
          <a:bodyPr/>
          <a:lstStyle/>
          <a:p>
            <a:r>
              <a:rPr lang="en-US"/>
              <a:t>Click to edit Master title style</a:t>
            </a:r>
          </a:p>
        </p:txBody>
      </p:sp>
      <p:sp>
        <p:nvSpPr>
          <p:cNvPr id="12" name="Text Placeholder 6"/>
          <p:cNvSpPr>
            <a:spLocks noGrp="1"/>
          </p:cNvSpPr>
          <p:nvPr>
            <p:ph type="body" sz="quarter" idx="16" hasCustomPrompt="1"/>
          </p:nvPr>
        </p:nvSpPr>
        <p:spPr>
          <a:xfrm>
            <a:off x="419853" y="1053725"/>
            <a:ext cx="11593087" cy="498515"/>
          </a:xfrm>
        </p:spPr>
        <p:txBody>
          <a:bodyPr/>
          <a:lstStyle>
            <a:lvl1pPr marL="0" marR="0" indent="0" algn="l" defTabSz="1109402" rtl="0" eaLnBrk="1" fontAlgn="auto" latinLnBrk="0" hangingPunct="1">
              <a:lnSpc>
                <a:spcPct val="100000"/>
              </a:lnSpc>
              <a:spcBef>
                <a:spcPts val="1835"/>
              </a:spcBef>
              <a:spcAft>
                <a:spcPts val="0"/>
              </a:spcAft>
              <a:buClr>
                <a:schemeClr val="tx1">
                  <a:lumMod val="50000"/>
                </a:schemeClr>
              </a:buClr>
              <a:buSzTx/>
              <a:buFont typeface="Arial" pitchFamily="34" charset="0"/>
              <a:buNone/>
              <a:tabLst/>
              <a:defRPr lang="en-US" sz="2000" kern="1200" spc="0" baseline="0" dirty="0" smtClean="0">
                <a:solidFill>
                  <a:schemeClr val="bg1">
                    <a:lumMod val="50000"/>
                  </a:schemeClr>
                </a:solidFill>
                <a:latin typeface="+mn-lt"/>
                <a:ea typeface="+mn-ea"/>
                <a:cs typeface="+mn-cs"/>
              </a:defRPr>
            </a:lvl1pPr>
          </a:lstStyle>
          <a:p>
            <a:pPr marL="0" marR="0" lvl="0" indent="0" algn="l" defTabSz="932138"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a:t>Subtitle placeholder</a:t>
            </a:r>
          </a:p>
        </p:txBody>
      </p:sp>
      <p:sp>
        <p:nvSpPr>
          <p:cNvPr id="7" name="Content Placeholder 2"/>
          <p:cNvSpPr>
            <a:spLocks noGrp="1"/>
          </p:cNvSpPr>
          <p:nvPr>
            <p:ph sz="quarter" idx="20"/>
          </p:nvPr>
        </p:nvSpPr>
        <p:spPr>
          <a:xfrm>
            <a:off x="419612"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quarter" idx="24"/>
          </p:nvPr>
        </p:nvSpPr>
        <p:spPr>
          <a:xfrm>
            <a:off x="4344847"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quarter" idx="25"/>
          </p:nvPr>
        </p:nvSpPr>
        <p:spPr>
          <a:xfrm>
            <a:off x="8275422"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443762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Blank">
    <p:bg>
      <p:bgPr>
        <a:solidFill>
          <a:srgbClr val="0078D7"/>
        </a:solidFill>
        <a:effectLst/>
      </p:bgPr>
    </p:bg>
    <p:spTree>
      <p:nvGrpSpPr>
        <p:cNvPr id="1" name=""/>
        <p:cNvGrpSpPr/>
        <p:nvPr/>
      </p:nvGrpSpPr>
      <p:grpSpPr>
        <a:xfrm>
          <a:off x="0" y="0"/>
          <a:ext cx="0" cy="0"/>
          <a:chOff x="0" y="0"/>
          <a:chExt cx="0" cy="0"/>
        </a:xfrm>
      </p:grpSpPr>
      <p:sp>
        <p:nvSpPr>
          <p:cNvPr id="13" name="Rectangle 12"/>
          <p:cNvSpPr/>
          <p:nvPr userDrawn="1"/>
        </p:nvSpPr>
        <p:spPr>
          <a:xfrm>
            <a:off x="1" y="1023274"/>
            <a:ext cx="12436475" cy="5971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69" tIns="111896" rIns="139869" bIns="1118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612"/>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9" name="Text Placeholder 8"/>
          <p:cNvSpPr>
            <a:spLocks noGrp="1"/>
          </p:cNvSpPr>
          <p:nvPr>
            <p:ph type="body" sz="quarter" idx="12"/>
          </p:nvPr>
        </p:nvSpPr>
        <p:spPr>
          <a:xfrm>
            <a:off x="330591" y="253612"/>
            <a:ext cx="6798173" cy="510402"/>
          </a:xfrm>
          <a:noFill/>
        </p:spPr>
        <p:txBody>
          <a:bodyPr wrap="square" lIns="93260" rtlCol="0">
            <a:spAutoFit/>
          </a:bodyPr>
          <a:lstStyle>
            <a:lvl1pPr>
              <a:defRPr lang="en-US" sz="1800" kern="0" spc="-102" dirty="0" smtClean="0">
                <a:gradFill>
                  <a:gsLst>
                    <a:gs pos="37037">
                      <a:prstClr val="white"/>
                    </a:gs>
                    <a:gs pos="53000">
                      <a:prstClr val="white"/>
                    </a:gs>
                  </a:gsLst>
                  <a:lin ang="5400000" scaled="0"/>
                </a:gra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hasCustomPrompt="1"/>
          </p:nvPr>
        </p:nvSpPr>
        <p:spPr>
          <a:xfrm>
            <a:off x="245176" y="1726806"/>
            <a:ext cx="11892379" cy="1470097"/>
          </a:xfrm>
        </p:spPr>
        <p:txBody>
          <a:bodyPr wrap="square">
            <a:spAutoFit/>
          </a:bodyPr>
          <a:lstStyle>
            <a:lvl1pPr>
              <a:defRPr lang="en-US" sz="9798" spc="-612" dirty="0">
                <a:solidFill>
                  <a:schemeClr val="accent1"/>
                </a:solidFill>
                <a:latin typeface="+mn-lt"/>
                <a:ea typeface="+mn-ea"/>
                <a:cs typeface="Segoe UI" panose="020B0502040204020203" pitchFamily="34" charset="0"/>
              </a:defRPr>
            </a:lvl1pPr>
          </a:lstStyle>
          <a:p>
            <a:pPr marL="0" lvl="0">
              <a:lnSpc>
                <a:spcPts val="9789"/>
              </a:lnSpc>
            </a:pPr>
            <a:r>
              <a:rPr lang="en-US" dirty="0"/>
              <a:t>Title</a:t>
            </a:r>
          </a:p>
        </p:txBody>
      </p:sp>
      <p:sp>
        <p:nvSpPr>
          <p:cNvPr id="2" name="Slide Number Placeholder 1"/>
          <p:cNvSpPr>
            <a:spLocks noGrp="1"/>
          </p:cNvSpPr>
          <p:nvPr>
            <p:ph type="sldNum" sz="quarter" idx="10"/>
          </p:nvPr>
        </p:nvSpPr>
        <p:spPr/>
        <p:txBody>
          <a:bodyPr lIns="93260" tIns="46630" rIns="186520" bIns="46630"/>
          <a:lstStyle>
            <a:lvl1pPr>
              <a:defRPr sz="900">
                <a:solidFill>
                  <a:srgbClr val="A5A5A5"/>
                </a:solidFill>
              </a:defRPr>
            </a:lvl1pPr>
          </a:lstStyle>
          <a:p>
            <a:pPr defTabSz="932394"/>
            <a:fld id="{B34F68F0-1D97-479E-8476-1F6D336BF15A}" type="slidenum">
              <a:rPr lang="en-US" smtClean="0"/>
              <a:pPr defTabSz="932394"/>
              <a:t>‹#›</a:t>
            </a:fld>
            <a:endParaRPr lang="en-US" dirty="0"/>
          </a:p>
        </p:txBody>
      </p:sp>
      <p:sp>
        <p:nvSpPr>
          <p:cNvPr id="11" name="Text Placeholder 10"/>
          <p:cNvSpPr>
            <a:spLocks noGrp="1"/>
          </p:cNvSpPr>
          <p:nvPr>
            <p:ph type="body" sz="quarter" idx="13"/>
          </p:nvPr>
        </p:nvSpPr>
        <p:spPr>
          <a:xfrm>
            <a:off x="245175" y="3313262"/>
            <a:ext cx="8599822" cy="2235142"/>
          </a:xfrm>
          <a:noFill/>
        </p:spPr>
        <p:txBody>
          <a:bodyPr wrap="square" rtlCol="0">
            <a:noAutofit/>
          </a:bodyPr>
          <a:lstStyle>
            <a:lvl1pPr>
              <a:lnSpc>
                <a:spcPct val="113000"/>
              </a:lnSpc>
              <a:spcBef>
                <a:spcPts val="0"/>
              </a:spcBef>
              <a:spcAft>
                <a:spcPts val="1836"/>
              </a:spcAft>
              <a:defRPr lang="en-US" sz="2000" spc="-102" dirty="0" smtClean="0">
                <a:solidFill>
                  <a:schemeClr val="accent1"/>
                </a:solidFill>
                <a:latin typeface="+mn-lt"/>
                <a:cs typeface="Segoe UI" panose="020B0502040204020203" pitchFamily="34" charset="0"/>
              </a:defRPr>
            </a:lvl1pPr>
          </a:lstStyle>
          <a:p>
            <a:pPr lvl="0">
              <a:lnSpc>
                <a:spcPct val="113000"/>
              </a:lnSpc>
              <a:spcAft>
                <a:spcPts val="1836"/>
              </a:spcAft>
            </a:pPr>
            <a:r>
              <a:rPr lang="en-US" dirty="0"/>
              <a:t>Click to edit Master text styles</a:t>
            </a:r>
          </a:p>
        </p:txBody>
      </p:sp>
      <p:sp>
        <p:nvSpPr>
          <p:cNvPr id="16" name="Footer Placeholder 2"/>
          <p:cNvSpPr>
            <a:spLocks noGrp="1"/>
          </p:cNvSpPr>
          <p:nvPr>
            <p:ph type="ftr" sz="quarter" idx="3"/>
          </p:nvPr>
        </p:nvSpPr>
        <p:spPr>
          <a:xfrm>
            <a:off x="4" y="6623050"/>
            <a:ext cx="4197350" cy="371475"/>
          </a:xfrm>
          <a:prstGeom prst="rect">
            <a:avLst/>
          </a:prstGeom>
        </p:spPr>
        <p:txBody>
          <a:bodyPr vert="horz" lIns="182845" tIns="45711" rIns="182845" bIns="45711" rtlCol="0" anchor="ctr"/>
          <a:lstStyle>
            <a:lvl1pPr marL="0" algn="l" defTabSz="932394" rtl="0" eaLnBrk="1" latinLnBrk="0" hangingPunct="1">
              <a:defRPr lang="en-US" sz="900" kern="1200" smtClean="0">
                <a:solidFill>
                  <a:srgbClr val="A5A5A5"/>
                </a:solidFill>
                <a:latin typeface="+mn-lt"/>
                <a:ea typeface="+mn-ea"/>
                <a:cs typeface="+mn-cs"/>
              </a:defRPr>
            </a:lvl1pPr>
          </a:lstStyle>
          <a:p>
            <a:r>
              <a:rPr lang="en-US"/>
              <a:t>Microsoft Confidential l Enterprise Storybook v1</a:t>
            </a:r>
            <a:endParaRPr lang="en-US" dirty="0"/>
          </a:p>
        </p:txBody>
      </p:sp>
    </p:spTree>
    <p:extLst>
      <p:ext uri="{BB962C8B-B14F-4D97-AF65-F5344CB8AC3E}">
        <p14:creationId xmlns:p14="http://schemas.microsoft.com/office/powerpoint/2010/main" val="1091885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9" y="2414299"/>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4" name="Content Placeholder 2"/>
          <p:cNvSpPr>
            <a:spLocks noGrp="1"/>
          </p:cNvSpPr>
          <p:nvPr>
            <p:ph idx="11"/>
          </p:nvPr>
        </p:nvSpPr>
        <p:spPr>
          <a:xfrm>
            <a:off x="4451329" y="2414299"/>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9" y="2414299"/>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hasCustomPrompt="1"/>
          </p:nvPr>
        </p:nvSpPr>
        <p:spPr>
          <a:xfrm>
            <a:off x="466367" y="1480629"/>
            <a:ext cx="11503738" cy="438885"/>
          </a:xfrm>
        </p:spPr>
        <p:txBody>
          <a:bodyPr wrap="square">
            <a:spAutoFit/>
          </a:bodyPr>
          <a:lstStyle>
            <a:lvl1pPr marL="0" indent="0">
              <a:buNone/>
              <a:defRPr sz="1836" spc="-31" baseline="0">
                <a:solidFill>
                  <a:schemeClr val="tx1">
                    <a:lumMod val="50000"/>
                    <a:lumOff val="50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0818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44800"/>
            <a:ext cx="12436475" cy="349725"/>
          </a:xfrm>
          <a:prstGeom prst="rect">
            <a:avLst/>
          </a:prstGeom>
        </p:spPr>
      </p:pic>
      <p:sp>
        <p:nvSpPr>
          <p:cNvPr id="11" name="TextBox 10"/>
          <p:cNvSpPr txBox="1"/>
          <p:nvPr userDrawn="1"/>
        </p:nvSpPr>
        <p:spPr>
          <a:xfrm>
            <a:off x="630534" y="6701948"/>
            <a:ext cx="7801945" cy="238240"/>
          </a:xfrm>
          <a:prstGeom prst="rect">
            <a:avLst/>
          </a:prstGeom>
          <a:noFill/>
        </p:spPr>
        <p:txBody>
          <a:bodyPr wrap="square" rtlCol="0">
            <a:spAutoFit/>
          </a:bodyPr>
          <a:lstStyle/>
          <a:p>
            <a:fld id="{6E0B6001-9D5B-4F84-BD2D-43EA01A98450}" type="slidenum">
              <a:rPr lang="en-AU" sz="918" smtClean="0">
                <a:solidFill>
                  <a:schemeClr val="bg1">
                    <a:lumMod val="50000"/>
                  </a:schemeClr>
                </a:solidFill>
                <a:latin typeface="Arial" panose="020B0604020202020204" pitchFamily="34" charset="0"/>
                <a:cs typeface="Arial" panose="020B0604020202020204" pitchFamily="34" charset="0"/>
              </a:rPr>
              <a:pPr/>
              <a:t>‹#›</a:t>
            </a:fld>
            <a:r>
              <a:rPr lang="en-AU" sz="918" dirty="0">
                <a:solidFill>
                  <a:schemeClr val="bg1">
                    <a:lumMod val="50000"/>
                  </a:schemeClr>
                </a:solidFill>
                <a:latin typeface="Arial" panose="020B0604020202020204" pitchFamily="34" charset="0"/>
                <a:cs typeface="Arial" panose="020B0604020202020204" pitchFamily="34" charset="0"/>
              </a:rPr>
              <a:t>    </a:t>
            </a:r>
            <a:r>
              <a:rPr lang="en-AU" sz="918" dirty="0">
                <a:solidFill>
                  <a:schemeClr val="bg1">
                    <a:lumMod val="50000"/>
                  </a:schemeClr>
                </a:solidFill>
              </a:rPr>
              <a:t>© </a:t>
            </a:r>
            <a:r>
              <a:rPr lang="en-AU" sz="918" baseline="0" dirty="0">
                <a:solidFill>
                  <a:schemeClr val="bg1">
                    <a:lumMod val="50000"/>
                  </a:schemeClr>
                </a:solidFill>
                <a:latin typeface="Arial" panose="020B0604020202020204" pitchFamily="34" charset="0"/>
                <a:cs typeface="Arial" panose="020B0604020202020204" pitchFamily="34" charset="0"/>
              </a:rPr>
              <a:t>2016 Citrix | Confidential</a:t>
            </a:r>
            <a:endParaRPr lang="en-AU" sz="918" dirty="0">
              <a:solidFill>
                <a:schemeClr val="bg1">
                  <a:lumMod val="50000"/>
                </a:schemeClr>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0" hasCustomPrompt="1"/>
          </p:nvPr>
        </p:nvSpPr>
        <p:spPr>
          <a:xfrm>
            <a:off x="6175087" y="640406"/>
            <a:ext cx="5717292" cy="1013407"/>
          </a:xfrm>
        </p:spPr>
        <p:txBody>
          <a:bodyPr lIns="0" tIns="0" rIns="0" bIns="0">
            <a:normAutofit/>
          </a:bodyPr>
          <a:lstStyle>
            <a:lvl1pPr marL="0" indent="0">
              <a:buNone/>
              <a:defRPr sz="5915" baseline="0">
                <a:solidFill>
                  <a:schemeClr val="tx1"/>
                </a:solidFill>
                <a:latin typeface="Arial" panose="020B0604020202020204" pitchFamily="34" charset="0"/>
                <a:cs typeface="Arial" panose="020B0604020202020204" pitchFamily="34" charset="0"/>
              </a:defRPr>
            </a:lvl1pPr>
            <a:lvl2pPr marL="466298" indent="0">
              <a:buNone/>
              <a:defRPr>
                <a:solidFill>
                  <a:srgbClr val="4D4F53"/>
                </a:solidFill>
                <a:latin typeface="Arial" panose="020B0604020202020204" pitchFamily="34" charset="0"/>
                <a:cs typeface="Arial" panose="020B0604020202020204" pitchFamily="34" charset="0"/>
              </a:defRPr>
            </a:lvl2pPr>
            <a:lvl3pPr marL="932597" indent="0">
              <a:buNone/>
              <a:defRPr>
                <a:solidFill>
                  <a:srgbClr val="4D4F53"/>
                </a:solidFill>
                <a:latin typeface="Arial" panose="020B0604020202020204" pitchFamily="34" charset="0"/>
                <a:cs typeface="Arial" panose="020B0604020202020204" pitchFamily="34" charset="0"/>
              </a:defRPr>
            </a:lvl3pPr>
            <a:lvl4pPr marL="1398895" indent="0">
              <a:buNone/>
              <a:defRPr>
                <a:solidFill>
                  <a:srgbClr val="4D4F53"/>
                </a:solidFill>
                <a:latin typeface="Arial" panose="020B0604020202020204" pitchFamily="34" charset="0"/>
                <a:cs typeface="Arial" panose="020B0604020202020204" pitchFamily="34" charset="0"/>
              </a:defRPr>
            </a:lvl4pPr>
            <a:lvl5pPr marL="1865193" indent="0">
              <a:buNone/>
              <a:defRPr>
                <a:solidFill>
                  <a:srgbClr val="4D4F53"/>
                </a:solidFill>
                <a:latin typeface="Arial" panose="020B0604020202020204" pitchFamily="34" charset="0"/>
                <a:cs typeface="Arial" panose="020B0604020202020204" pitchFamily="34" charset="0"/>
              </a:defRPr>
            </a:lvl5pPr>
          </a:lstStyle>
          <a:p>
            <a:pPr lvl="0"/>
            <a:r>
              <a:rPr lang="en-US" dirty="0"/>
              <a:t>Heading</a:t>
            </a:r>
          </a:p>
        </p:txBody>
      </p:sp>
      <p:sp>
        <p:nvSpPr>
          <p:cNvPr id="13" name="Text Placeholder 10"/>
          <p:cNvSpPr>
            <a:spLocks noGrp="1"/>
          </p:cNvSpPr>
          <p:nvPr>
            <p:ph type="body" sz="quarter" idx="11" hasCustomPrompt="1"/>
          </p:nvPr>
        </p:nvSpPr>
        <p:spPr>
          <a:xfrm>
            <a:off x="6175087" y="1953642"/>
            <a:ext cx="5717293" cy="4285152"/>
          </a:xfrm>
        </p:spPr>
        <p:txBody>
          <a:bodyPr lIns="0" tIns="0" rIns="0" bIns="0">
            <a:normAutofit/>
          </a:bodyPr>
          <a:lstStyle>
            <a:lvl1pPr marL="0" indent="0">
              <a:buNone/>
              <a:defRPr sz="2856" baseline="0">
                <a:solidFill>
                  <a:schemeClr val="tx1"/>
                </a:solidFill>
                <a:latin typeface="Arial" panose="020B0604020202020204" pitchFamily="34" charset="0"/>
                <a:cs typeface="Arial" panose="020B0604020202020204"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dirty="0"/>
              <a:t>Click to add text</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8" y="0"/>
            <a:ext cx="5143001" cy="6644799"/>
          </a:xfrm>
          <a:prstGeom prst="rect">
            <a:avLst/>
          </a:prstGeom>
        </p:spPr>
      </p:pic>
    </p:spTree>
    <p:extLst>
      <p:ext uri="{BB962C8B-B14F-4D97-AF65-F5344CB8AC3E}">
        <p14:creationId xmlns:p14="http://schemas.microsoft.com/office/powerpoint/2010/main" val="30546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7419"/>
          <a:stretch/>
        </p:blipFill>
        <p:spPr>
          <a:xfrm>
            <a:off x="1926219" y="2"/>
            <a:ext cx="10510257" cy="6995160"/>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6" tIns="146268" rIns="182836" bIns="146268" numCol="1" spcCol="0" rtlCol="0" fromWordArt="0" anchor="t" anchorCtr="0" forceAA="0" compatLnSpc="1">
            <a:prstTxWarp prst="textNoShape">
              <a:avLst/>
            </a:prstTxWarp>
            <a:noAutofit/>
          </a:bodyPr>
          <a:lstStyle/>
          <a:p>
            <a:pPr marL="0" marR="0" lvl="0" indent="0" algn="ctr" defTabSz="9322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gray">
          <a:xfrm>
            <a:off x="1"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6" tIns="146268" rIns="182836" bIns="146268" numCol="1" spcCol="0" rtlCol="0" fromWordArt="0" anchor="t" anchorCtr="0" forceAA="0" compatLnSpc="1">
            <a:prstTxWarp prst="textNoShape">
              <a:avLst/>
            </a:prstTxWarp>
            <a:noAutofit/>
          </a:bodyPr>
          <a:lstStyle/>
          <a:p>
            <a:pPr marL="0" marR="0" lvl="0" indent="0" algn="ctr" defTabSz="9322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14" name="TextBox 13"/>
          <p:cNvSpPr txBox="1"/>
          <p:nvPr userDrawn="1"/>
        </p:nvSpPr>
        <p:spPr bwMode="white">
          <a:xfrm>
            <a:off x="479324" y="6024410"/>
            <a:ext cx="3270062" cy="746841"/>
          </a:xfrm>
          <a:prstGeom prst="rect">
            <a:avLst/>
          </a:prstGeom>
          <a:noFill/>
        </p:spPr>
        <p:txBody>
          <a:bodyPr wrap="square" lIns="0" tIns="146268" rIns="182836" bIns="146268" rtlCol="0">
            <a:spAutoFit/>
          </a:bodyPr>
          <a:lstStyle/>
          <a:p>
            <a:pPr marL="0" marR="0" lvl="0" indent="0" algn="l" defTabSz="932472" rtl="0" eaLnBrk="1" fontAlgn="auto" latinLnBrk="0" hangingPunct="1">
              <a:lnSpc>
                <a:spcPct val="90000"/>
              </a:lnSpc>
              <a:spcBef>
                <a:spcPts val="0"/>
              </a:spcBef>
              <a:spcAft>
                <a:spcPts val="600"/>
              </a:spcAft>
              <a:buClrTx/>
              <a:buSzTx/>
              <a:buFontTx/>
              <a:buNone/>
              <a:tabLst/>
              <a:defRPr/>
            </a:pPr>
            <a:r>
              <a:rPr kumimoji="0" lang="en-US" sz="3199"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Light"/>
                <a:ea typeface="+mn-ea"/>
                <a:cs typeface="+mn-cs"/>
              </a:rPr>
              <a:t>25–28 July 2016</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79322" y="1615963"/>
            <a:ext cx="2804166" cy="4127000"/>
          </a:xfrm>
          <a:prstGeom prst="rect">
            <a:avLst/>
          </a:prstGeom>
        </p:spPr>
      </p:pic>
    </p:spTree>
    <p:extLst>
      <p:ext uri="{BB962C8B-B14F-4D97-AF65-F5344CB8AC3E}">
        <p14:creationId xmlns:p14="http://schemas.microsoft.com/office/powerpoint/2010/main" val="682632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9" y="-318"/>
            <a:ext cx="12435840" cy="6995160"/>
          </a:xfrm>
          <a:prstGeom prst="rect">
            <a:avLst/>
          </a:prstGeom>
        </p:spPr>
      </p:pic>
      <p:sp>
        <p:nvSpPr>
          <p:cNvPr id="21" name="Rectangle 20"/>
          <p:cNvSpPr/>
          <p:nvPr userDrawn="1"/>
        </p:nvSpPr>
        <p:spPr bwMode="auto">
          <a:xfrm>
            <a:off x="1"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marL="0" marR="0" lvl="0" indent="0" algn="ctr" defTabSz="9322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 name="Rectangle 21"/>
          <p:cNvSpPr/>
          <p:nvPr userDrawn="1"/>
        </p:nvSpPr>
        <p:spPr bwMode="gray">
          <a:xfrm>
            <a:off x="3017838" y="2582874"/>
            <a:ext cx="9143478" cy="4114791"/>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6" tIns="146268" rIns="182836" bIns="146268" numCol="1" spcCol="0" rtlCol="0" fromWordArt="0" anchor="t" anchorCtr="0" forceAA="0" compatLnSpc="1">
            <a:prstTxWarp prst="textNoShape">
              <a:avLst/>
            </a:prstTxWarp>
            <a:noAutofit/>
          </a:bodyPr>
          <a:lstStyle/>
          <a:p>
            <a:pPr marL="0" marR="0" lvl="0" indent="0" algn="ctr" defTabSz="93220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24" name="Text Placeholder 14"/>
          <p:cNvSpPr>
            <a:spLocks noGrp="1"/>
          </p:cNvSpPr>
          <p:nvPr>
            <p:ph type="body" sz="quarter" idx="15" hasCustomPrompt="1"/>
          </p:nvPr>
        </p:nvSpPr>
        <p:spPr>
          <a:xfrm>
            <a:off x="9418639" y="296865"/>
            <a:ext cx="2744787" cy="583125"/>
          </a:xfrm>
        </p:spPr>
        <p:txBody>
          <a:bodyPr lIns="182862" tIns="146289" rIns="182862" bIns="146289"/>
          <a:lstStyle>
            <a:lvl1pPr marL="0" indent="0" algn="r">
              <a:buNone/>
              <a:defRPr sz="2000">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3017839" y="2582555"/>
            <a:ext cx="9152309" cy="2279824"/>
          </a:xfrm>
          <a:noFill/>
        </p:spPr>
        <p:txBody>
          <a:bodyPr lIns="146289" tIns="91431" rIns="146289" bIns="91431"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3017839" y="4868863"/>
            <a:ext cx="9152309" cy="1828800"/>
          </a:xfrm>
        </p:spPr>
        <p:txBody>
          <a:bodyPr tIns="109717" bIns="109717">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352287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2125678"/>
            <a:ext cx="9143936" cy="1828786"/>
          </a:xfrm>
          <a:noFill/>
        </p:spPr>
        <p:txBody>
          <a:bodyPr lIns="146289" tIns="91431" rIns="146289" bIns="91431"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46289" tIns="109717" rIns="146289" bIns="109717">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82" y="479425"/>
            <a:ext cx="1449939" cy="310896"/>
          </a:xfrm>
          <a:prstGeom prst="rect">
            <a:avLst/>
          </a:prstGeom>
        </p:spPr>
      </p:pic>
      <p:sp>
        <p:nvSpPr>
          <p:cNvPr id="7" name="Text Placeholder 14"/>
          <p:cNvSpPr>
            <a:spLocks noGrp="1"/>
          </p:cNvSpPr>
          <p:nvPr>
            <p:ph type="body" sz="quarter" idx="15" hasCustomPrompt="1"/>
          </p:nvPr>
        </p:nvSpPr>
        <p:spPr>
          <a:xfrm>
            <a:off x="9418638" y="296865"/>
            <a:ext cx="2743200" cy="583125"/>
          </a:xfrm>
        </p:spPr>
        <p:txBody>
          <a:bodyPr lIns="182862" tIns="146289" rIns="182862" bIns="146289"/>
          <a:lstStyle>
            <a:lvl1pPr marL="0" indent="0" algn="r">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4163532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52338"/>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34" indent="0">
              <a:buNone/>
              <a:defRPr/>
            </a:lvl3pPr>
            <a:lvl4pPr marL="457067" indent="0">
              <a:buNone/>
              <a:defRPr/>
            </a:lvl4pPr>
            <a:lvl5pPr marL="68560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16825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52338"/>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4" indent="0">
              <a:buNone/>
              <a:defRPr/>
            </a:lvl3pPr>
            <a:lvl4pPr marL="457067" indent="0">
              <a:buNone/>
              <a:defRPr/>
            </a:lvl4pPr>
            <a:lvl5pPr marL="68560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009234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2"/>
            <a:ext cx="11887200" cy="2121397"/>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329187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2"/>
            <a:ext cx="11887200" cy="2121397"/>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98780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8"/>
            <a:ext cx="5486399" cy="1939334"/>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51652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8"/>
            <a:ext cx="5486399" cy="1939334"/>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8"/>
            <a:ext cx="5486399" cy="1939334"/>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07" indent="0">
              <a:buNone/>
              <a:tabLst/>
              <a:defRPr sz="2000"/>
            </a:lvl3pPr>
            <a:lvl4pPr marL="460241" indent="0">
              <a:buNone/>
              <a:defRPr/>
            </a:lvl4pPr>
            <a:lvl5pPr marL="68560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1988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2008391"/>
          </a:xfrm>
        </p:spPr>
        <p:txBody>
          <a:bodyPr wrap="square">
            <a:spAutoFit/>
          </a:bodyPr>
          <a:lstStyle>
            <a:lvl1pPr marL="287255" indent="-287255">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1"/>
            <a:ext cx="5486399" cy="2008391"/>
          </a:xfrm>
        </p:spPr>
        <p:txBody>
          <a:bodyPr wrap="square">
            <a:spAutoFit/>
          </a:bodyPr>
          <a:lstStyle>
            <a:lvl1pPr marL="287255" indent="-287255">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332070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1"/>
            <a:ext cx="5486399" cy="2008391"/>
          </a:xfrm>
        </p:spPr>
        <p:txBody>
          <a:bodyPr wrap="square">
            <a:spAutoFit/>
          </a:bodyPr>
          <a:lstStyle>
            <a:lvl1pPr marL="287255" indent="-287255">
              <a:spcBef>
                <a:spcPts val="1224"/>
              </a:spcBef>
              <a:buClr>
                <a:schemeClr val="tx1"/>
              </a:buClr>
              <a:buFont typeface="Arial" pitchFamily="34" charset="0"/>
              <a:buChar char="•"/>
              <a:defRPr sz="3199"/>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1"/>
            <a:ext cx="5486399" cy="2008391"/>
          </a:xfrm>
        </p:spPr>
        <p:txBody>
          <a:bodyPr wrap="square">
            <a:spAutoFit/>
          </a:bodyPr>
          <a:lstStyle>
            <a:lvl1pPr marL="287255" indent="-287255">
              <a:spcBef>
                <a:spcPts val="1224"/>
              </a:spcBef>
              <a:buClr>
                <a:schemeClr val="tx1"/>
              </a:buClr>
              <a:buFont typeface="Arial" pitchFamily="34" charset="0"/>
              <a:buChar char="•"/>
              <a:defRPr sz="3199"/>
            </a:lvl1pPr>
            <a:lvl2pPr marL="531012" indent="-233128">
              <a:defRPr sz="2400"/>
            </a:lvl2pPr>
            <a:lvl3pPr marL="699382" indent="-168369">
              <a:tabLst/>
              <a:defRPr sz="2000"/>
            </a:lvl3pPr>
            <a:lvl4pPr marL="880703" indent="-181321">
              <a:defRPr/>
            </a:lvl4pPr>
            <a:lvl5pPr marL="1049072" indent="-16836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96551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2725838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10056812" cy="1206107"/>
          </a:xfrm>
          <a:noFill/>
        </p:spPr>
        <p:txBody>
          <a:bodyPr tIns="91431" bIns="91431"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4"/>
            <a:ext cx="10058401" cy="746841"/>
          </a:xfrm>
          <a:noFill/>
        </p:spPr>
        <p:txBody>
          <a:bodyPr lIns="182862" tIns="146289" rIns="182862" bIns="146289">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1005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5"/>
            <a:ext cx="10056812" cy="1206107"/>
          </a:xfrm>
          <a:noFill/>
        </p:spPr>
        <p:txBody>
          <a:bodyPr tIns="91431" bIns="91431"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445474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3058818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821391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70971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206107"/>
          </a:xfrm>
          <a:noFill/>
        </p:spPr>
        <p:txBody>
          <a:bodyPr tIns="91431" bIns="91431"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478413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8"/>
            <a:ext cx="5486399" cy="2037951"/>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586"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4091788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3419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942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77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82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8" tIns="46628" rIns="46628" bIns="46628" numCol="1" spcCol="0" rtlCol="0" fromWordArt="0" anchor="ctr" anchorCtr="0" forceAA="0" compatLnSpc="1">
            <a:prstTxWarp prst="textNoShape">
              <a:avLst/>
            </a:prstTxWarp>
            <a:noAutofit/>
          </a:bodyPr>
          <a:lstStyle/>
          <a:p>
            <a:pPr marL="0" marR="0" lvl="0" indent="0" algn="ctr" defTabSz="9322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2022517"/>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3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2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6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29819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59231" y="493713"/>
            <a:ext cx="1449944" cy="310896"/>
          </a:xfrm>
          <a:prstGeom prst="rect">
            <a:avLst/>
          </a:prstGeom>
        </p:spPr>
      </p:pic>
      <p:sp>
        <p:nvSpPr>
          <p:cNvPr id="2" name="Text Box 3"/>
          <p:cNvSpPr txBox="1">
            <a:spLocks noChangeArrowheads="1"/>
          </p:cNvSpPr>
          <p:nvPr userDrawn="1"/>
        </p:nvSpPr>
        <p:spPr bwMode="blackWhite">
          <a:xfrm>
            <a:off x="274639" y="6294478"/>
            <a:ext cx="11887199" cy="403187"/>
          </a:xfrm>
          <a:prstGeom prst="rect">
            <a:avLst/>
          </a:prstGeom>
          <a:noFill/>
          <a:ln w="12700">
            <a:noFill/>
            <a:miter lim="800000"/>
            <a:headEnd type="none" w="sm" len="sm"/>
            <a:tailEnd type="none" w="sm" len="sm"/>
          </a:ln>
          <a:effectLst/>
        </p:spPr>
        <p:txBody>
          <a:bodyPr vert="horz" wrap="square" lIns="182836" tIns="146268" rIns="182836" bIns="146268" numCol="1" anchor="t" anchorCtr="0" compatLnSpc="1">
            <a:prstTxWarp prst="textNoShape">
              <a:avLst/>
            </a:prstTxWarp>
            <a:spAutoFit/>
          </a:bodyPr>
          <a:lstStyle/>
          <a:p>
            <a:pPr marL="0" marR="0" lvl="0" indent="0" algn="l" defTabSz="93202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spTree>
    <p:extLst>
      <p:ext uri="{BB962C8B-B14F-4D97-AF65-F5344CB8AC3E}">
        <p14:creationId xmlns:p14="http://schemas.microsoft.com/office/powerpoint/2010/main" val="41375048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443746"/>
          </a:xfrm>
          <a:prstGeom prst="rect">
            <a:avLst/>
          </a:prstGeom>
        </p:spPr>
        <p:txBody>
          <a:bodyPr/>
          <a:lstStyle>
            <a:lvl1pPr marL="290429" indent="-290429">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35" indent="-280906">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62" indent="-290429">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97" indent="-22853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31" indent="-22853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37727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features title and subhead">
    <p:spTree>
      <p:nvGrpSpPr>
        <p:cNvPr id="1" name=""/>
        <p:cNvGrpSpPr/>
        <p:nvPr/>
      </p:nvGrpSpPr>
      <p:grpSpPr>
        <a:xfrm>
          <a:off x="0" y="0"/>
          <a:ext cx="0" cy="0"/>
          <a:chOff x="0" y="0"/>
          <a:chExt cx="0" cy="0"/>
        </a:xfrm>
      </p:grpSpPr>
      <p:sp>
        <p:nvSpPr>
          <p:cNvPr id="5" name="Rectangle 4"/>
          <p:cNvSpPr/>
          <p:nvPr userDrawn="1"/>
        </p:nvSpPr>
        <p:spPr bwMode="auto">
          <a:xfrm>
            <a:off x="1" y="1865209"/>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6" rIns="0" bIns="47546" numCol="1" rtlCol="0" anchor="ctr" anchorCtr="0" compatLnSpc="1">
            <a:prstTxWarp prst="textNoShape">
              <a:avLst/>
            </a:prstTxWarp>
          </a:bodyPr>
          <a:lstStyle/>
          <a:p>
            <a:pPr marL="0" marR="0" lvl="0" indent="0" algn="ctr" defTabSz="95057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 name="Title 5"/>
          <p:cNvSpPr>
            <a:spLocks noGrp="1"/>
          </p:cNvSpPr>
          <p:nvPr>
            <p:ph type="title"/>
          </p:nvPr>
        </p:nvSpPr>
        <p:spPr>
          <a:xfrm>
            <a:off x="274642" y="295279"/>
            <a:ext cx="11888787" cy="917575"/>
          </a:xfrm>
        </p:spPr>
        <p:txBody>
          <a:bodyPr/>
          <a:lstStyle>
            <a:lvl1pPr>
              <a:defRPr sz="4499"/>
            </a:lvl1pPr>
          </a:lstStyle>
          <a:p>
            <a:r>
              <a:rPr lang="en-US" dirty="0"/>
              <a:t>Click to edit Master title style</a:t>
            </a:r>
          </a:p>
        </p:txBody>
      </p:sp>
      <p:sp>
        <p:nvSpPr>
          <p:cNvPr id="6" name="Text Placeholder 3"/>
          <p:cNvSpPr>
            <a:spLocks noGrp="1"/>
          </p:cNvSpPr>
          <p:nvPr>
            <p:ph type="body" sz="quarter" idx="10" hasCustomPrompt="1"/>
          </p:nvPr>
        </p:nvSpPr>
        <p:spPr>
          <a:xfrm>
            <a:off x="274641" y="1035297"/>
            <a:ext cx="11887200" cy="499107"/>
          </a:xfrm>
        </p:spPr>
        <p:txBody>
          <a:bodyPr>
            <a:spAutoFit/>
          </a:bodyPr>
          <a:lstStyle>
            <a:lvl1pPr marL="0" indent="0">
              <a:buNone/>
              <a:defRPr sz="2200" b="0">
                <a:solidFill>
                  <a:schemeClr val="accent2"/>
                </a:solidFill>
                <a:latin typeface="+mn-lt"/>
              </a:defRPr>
            </a:lvl1pPr>
            <a:lvl2pPr marL="342668" indent="0">
              <a:buNone/>
              <a:defRPr/>
            </a:lvl2pPr>
            <a:lvl3pPr marL="571115" indent="0">
              <a:buNone/>
              <a:defRPr/>
            </a:lvl3pPr>
            <a:lvl4pPr marL="799561" indent="0">
              <a:buNone/>
              <a:defRPr/>
            </a:lvl4pPr>
            <a:lvl5pPr marL="1028007" indent="0">
              <a:buNone/>
              <a:defRPr/>
            </a:lvl5pPr>
          </a:lstStyle>
          <a:p>
            <a:pPr lvl="0"/>
            <a:r>
              <a:rPr lang="en-US" dirty="0"/>
              <a:t>Subhead</a:t>
            </a:r>
          </a:p>
        </p:txBody>
      </p:sp>
    </p:spTree>
    <p:extLst>
      <p:ext uri="{BB962C8B-B14F-4D97-AF65-F5344CB8AC3E}">
        <p14:creationId xmlns:p14="http://schemas.microsoft.com/office/powerpoint/2010/main" val="1925741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4pt Title">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lIns="91431" tIns="45716" rIns="91431" bIns="45716"/>
          <a:lstStyle/>
          <a:p>
            <a:pPr defTabSz="932292">
              <a:defRPr/>
            </a:pPr>
            <a:r>
              <a:rPr lang="en-US" sz="900">
                <a:solidFill>
                  <a:srgbClr val="505050"/>
                </a:solidFill>
              </a:rPr>
              <a:t>Microsoft Confidential</a:t>
            </a:r>
            <a:endParaRPr lang="en-US" sz="900" dirty="0">
              <a:solidFill>
                <a:srgbClr val="505050"/>
              </a:solidFill>
            </a:endParaRPr>
          </a:p>
        </p:txBody>
      </p:sp>
      <p:sp>
        <p:nvSpPr>
          <p:cNvPr id="3" name="Slide Number Placeholder 2"/>
          <p:cNvSpPr>
            <a:spLocks noGrp="1"/>
          </p:cNvSpPr>
          <p:nvPr>
            <p:ph type="sldNum" sz="quarter" idx="13"/>
          </p:nvPr>
        </p:nvSpPr>
        <p:spPr/>
        <p:txBody>
          <a:bodyPr lIns="91431" tIns="45716" rIns="91431" bIns="45716"/>
          <a:lstStyle/>
          <a:p>
            <a:pPr algn="r" defTabSz="932327">
              <a:defRPr/>
            </a:pPr>
            <a:fld id="{27258FFF-F925-446B-8502-81C933981705}" type="slidenum">
              <a:rPr lang="en-US" sz="900" smtClean="0">
                <a:solidFill>
                  <a:srgbClr val="505050"/>
                </a:solidFill>
              </a:rPr>
              <a:pPr algn="r" defTabSz="932327">
                <a:defRPr/>
              </a:pPr>
              <a:t>‹#›</a:t>
            </a:fld>
            <a:endParaRPr lang="en-US" sz="900" dirty="0">
              <a:solidFill>
                <a:srgbClr val="505050"/>
              </a:solidFill>
            </a:endParaRPr>
          </a:p>
        </p:txBody>
      </p:sp>
      <p:sp>
        <p:nvSpPr>
          <p:cNvPr id="9" name="Text Placeholder 4"/>
          <p:cNvSpPr>
            <a:spLocks noGrp="1"/>
          </p:cNvSpPr>
          <p:nvPr>
            <p:ph type="body" sz="quarter" idx="10"/>
          </p:nvPr>
        </p:nvSpPr>
        <p:spPr>
          <a:xfrm>
            <a:off x="274821" y="276987"/>
            <a:ext cx="6400614" cy="654538"/>
          </a:xfrm>
        </p:spPr>
        <p:txBody>
          <a:bodyPr lIns="182862" tIns="146289" rIns="182862" bIns="146289" anchor="ctr" anchorCtr="0"/>
          <a:lstStyle>
            <a:lvl1pPr marL="0" indent="0">
              <a:lnSpc>
                <a:spcPts val="2800"/>
              </a:lnSpc>
              <a:spcBef>
                <a:spcPts val="0"/>
              </a:spcBef>
              <a:buFontTx/>
              <a:buNone/>
              <a:defRPr sz="2400">
                <a:solidFill>
                  <a:schemeClr val="tx2"/>
                </a:solidFill>
                <a:latin typeface="+mj-lt"/>
              </a:defRPr>
            </a:lvl1pPr>
            <a:lvl2pPr marL="342703" indent="0">
              <a:buFontTx/>
              <a:buNone/>
              <a:defRPr sz="2400">
                <a:latin typeface="Segoe Pro Light"/>
              </a:defRPr>
            </a:lvl2pPr>
            <a:lvl3pPr marL="571169" indent="0">
              <a:buFontTx/>
              <a:buNone/>
              <a:defRPr sz="2400">
                <a:latin typeface="Segoe Pro Light"/>
              </a:defRPr>
            </a:lvl3pPr>
            <a:lvl4pPr marL="799636" indent="0">
              <a:buFontTx/>
              <a:buNone/>
              <a:defRPr sz="2400">
                <a:latin typeface="Segoe Pro Light"/>
              </a:defRPr>
            </a:lvl4pPr>
            <a:lvl5pPr marL="1028103" indent="0">
              <a:buFontTx/>
              <a:buNone/>
              <a:defRPr sz="2400">
                <a:latin typeface="Segoe Pro Light"/>
              </a:defRPr>
            </a:lvl5pPr>
          </a:lstStyle>
          <a:p>
            <a:pPr lvl="0"/>
            <a:r>
              <a:rPr lang="en-US"/>
              <a:t>Click to edit Master text styles</a:t>
            </a:r>
          </a:p>
        </p:txBody>
      </p:sp>
    </p:spTree>
    <p:extLst>
      <p:ext uri="{BB962C8B-B14F-4D97-AF65-F5344CB8AC3E}">
        <p14:creationId xmlns:p14="http://schemas.microsoft.com/office/powerpoint/2010/main" val="30402948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3" name="Text Placeholder 2"/>
          <p:cNvSpPr>
            <a:spLocks noGrp="1"/>
          </p:cNvSpPr>
          <p:nvPr>
            <p:ph type="body" idx="10" hasCustomPrompt="1"/>
          </p:nvPr>
        </p:nvSpPr>
        <p:spPr>
          <a:xfrm>
            <a:off x="466367" y="1480628"/>
            <a:ext cx="11503738" cy="443582"/>
          </a:xfrm>
        </p:spPr>
        <p:txBody>
          <a:bodyPr wrap="square">
            <a:spAutoFit/>
          </a:bodyPr>
          <a:lstStyle>
            <a:lvl1pPr marL="0" indent="0">
              <a:buNone/>
              <a:defRPr sz="1800" spc="-31" baseline="0">
                <a:solidFill>
                  <a:schemeClr val="tx2"/>
                </a:solidFill>
              </a:defRPr>
            </a:lvl1pPr>
            <a:lvl2pPr marL="466209" indent="0">
              <a:buNone/>
              <a:defRPr sz="2000">
                <a:solidFill>
                  <a:schemeClr val="tx1">
                    <a:tint val="75000"/>
                  </a:schemeClr>
                </a:solidFill>
              </a:defRPr>
            </a:lvl2pPr>
            <a:lvl3pPr marL="932418" indent="0">
              <a:buNone/>
              <a:defRPr sz="1800">
                <a:solidFill>
                  <a:schemeClr val="tx1">
                    <a:tint val="75000"/>
                  </a:schemeClr>
                </a:solidFill>
              </a:defRPr>
            </a:lvl3pPr>
            <a:lvl4pPr marL="1398627" indent="0">
              <a:buNone/>
              <a:defRPr sz="1599">
                <a:solidFill>
                  <a:schemeClr val="tx1">
                    <a:tint val="75000"/>
                  </a:schemeClr>
                </a:solidFill>
              </a:defRPr>
            </a:lvl4pPr>
            <a:lvl5pPr marL="1864836" indent="0">
              <a:buNone/>
              <a:defRPr sz="1599">
                <a:solidFill>
                  <a:schemeClr val="tx1">
                    <a:tint val="75000"/>
                  </a:schemeClr>
                </a:solidFill>
              </a:defRPr>
            </a:lvl5pPr>
            <a:lvl6pPr marL="2331045" indent="0">
              <a:buNone/>
              <a:defRPr sz="1599">
                <a:solidFill>
                  <a:schemeClr val="tx1">
                    <a:tint val="75000"/>
                  </a:schemeClr>
                </a:solidFill>
              </a:defRPr>
            </a:lvl6pPr>
            <a:lvl7pPr marL="2797253" indent="0">
              <a:buNone/>
              <a:defRPr sz="1599">
                <a:solidFill>
                  <a:schemeClr val="tx1">
                    <a:tint val="75000"/>
                  </a:schemeClr>
                </a:solidFill>
              </a:defRPr>
            </a:lvl7pPr>
            <a:lvl8pPr marL="3263461" indent="0">
              <a:buNone/>
              <a:defRPr sz="1599">
                <a:solidFill>
                  <a:schemeClr val="tx1">
                    <a:tint val="75000"/>
                  </a:schemeClr>
                </a:solidFill>
              </a:defRPr>
            </a:lvl8pPr>
            <a:lvl9pPr marL="3729669" indent="0">
              <a:buNone/>
              <a:defRPr sz="15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4884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7" name="Text Placeholder 2"/>
          <p:cNvSpPr>
            <a:spLocks noGrp="1"/>
          </p:cNvSpPr>
          <p:nvPr>
            <p:ph type="body" idx="10" hasCustomPrompt="1"/>
          </p:nvPr>
        </p:nvSpPr>
        <p:spPr>
          <a:xfrm>
            <a:off x="466367" y="1480628"/>
            <a:ext cx="11503738" cy="443582"/>
          </a:xfrm>
        </p:spPr>
        <p:txBody>
          <a:bodyPr wrap="square">
            <a:spAutoFit/>
          </a:bodyPr>
          <a:lstStyle>
            <a:lvl1pPr marL="0" indent="0">
              <a:buNone/>
              <a:defRPr sz="1800" spc="-31" baseline="0">
                <a:solidFill>
                  <a:schemeClr val="tx2"/>
                </a:solidFill>
              </a:defRPr>
            </a:lvl1pPr>
            <a:lvl2pPr marL="466209" indent="0">
              <a:buNone/>
              <a:defRPr sz="2000">
                <a:solidFill>
                  <a:schemeClr val="tx1">
                    <a:tint val="75000"/>
                  </a:schemeClr>
                </a:solidFill>
              </a:defRPr>
            </a:lvl2pPr>
            <a:lvl3pPr marL="932418" indent="0">
              <a:buNone/>
              <a:defRPr sz="1800">
                <a:solidFill>
                  <a:schemeClr val="tx1">
                    <a:tint val="75000"/>
                  </a:schemeClr>
                </a:solidFill>
              </a:defRPr>
            </a:lvl3pPr>
            <a:lvl4pPr marL="1398627" indent="0">
              <a:buNone/>
              <a:defRPr sz="1599">
                <a:solidFill>
                  <a:schemeClr val="tx1">
                    <a:tint val="75000"/>
                  </a:schemeClr>
                </a:solidFill>
              </a:defRPr>
            </a:lvl4pPr>
            <a:lvl5pPr marL="1864836" indent="0">
              <a:buNone/>
              <a:defRPr sz="1599">
                <a:solidFill>
                  <a:schemeClr val="tx1">
                    <a:tint val="75000"/>
                  </a:schemeClr>
                </a:solidFill>
              </a:defRPr>
            </a:lvl5pPr>
            <a:lvl6pPr marL="2331045" indent="0">
              <a:buNone/>
              <a:defRPr sz="1599">
                <a:solidFill>
                  <a:schemeClr val="tx1">
                    <a:tint val="75000"/>
                  </a:schemeClr>
                </a:solidFill>
              </a:defRPr>
            </a:lvl6pPr>
            <a:lvl7pPr marL="2797253" indent="0">
              <a:buNone/>
              <a:defRPr sz="1599">
                <a:solidFill>
                  <a:schemeClr val="tx1">
                    <a:tint val="75000"/>
                  </a:schemeClr>
                </a:solidFill>
              </a:defRPr>
            </a:lvl7pPr>
            <a:lvl8pPr marL="3263461" indent="0">
              <a:buNone/>
              <a:defRPr sz="1599">
                <a:solidFill>
                  <a:schemeClr val="tx1">
                    <a:tint val="75000"/>
                  </a:schemeClr>
                </a:solidFill>
              </a:defRPr>
            </a:lvl8pPr>
            <a:lvl9pPr marL="3729669" indent="0">
              <a:buNone/>
              <a:defRPr sz="15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452359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1" name="Title 1"/>
          <p:cNvSpPr>
            <a:spLocks noGrp="1"/>
          </p:cNvSpPr>
          <p:nvPr>
            <p:ph type="title"/>
          </p:nvPr>
        </p:nvSpPr>
        <p:spPr>
          <a:xfrm>
            <a:off x="419852" y="80397"/>
            <a:ext cx="11593087" cy="1005466"/>
          </a:xfrm>
        </p:spPr>
        <p:txBody>
          <a:bodyPr/>
          <a:lstStyle/>
          <a:p>
            <a:r>
              <a:rPr lang="en-US"/>
              <a:t>Click to edit Master title style</a:t>
            </a:r>
          </a:p>
        </p:txBody>
      </p:sp>
      <p:sp>
        <p:nvSpPr>
          <p:cNvPr id="12" name="Text Placeholder 6"/>
          <p:cNvSpPr>
            <a:spLocks noGrp="1"/>
          </p:cNvSpPr>
          <p:nvPr>
            <p:ph type="body" sz="quarter" idx="16" hasCustomPrompt="1"/>
          </p:nvPr>
        </p:nvSpPr>
        <p:spPr>
          <a:xfrm>
            <a:off x="419853" y="1053725"/>
            <a:ext cx="11593087" cy="498515"/>
          </a:xfrm>
        </p:spPr>
        <p:txBody>
          <a:bodyPr/>
          <a:lstStyle>
            <a:lvl1pPr marL="0" marR="0" indent="0" algn="l" defTabSz="1109402" rtl="0" eaLnBrk="1" fontAlgn="auto" latinLnBrk="0" hangingPunct="1">
              <a:lnSpc>
                <a:spcPct val="100000"/>
              </a:lnSpc>
              <a:spcBef>
                <a:spcPts val="1835"/>
              </a:spcBef>
              <a:spcAft>
                <a:spcPts val="0"/>
              </a:spcAft>
              <a:buClr>
                <a:schemeClr val="tx1">
                  <a:lumMod val="50000"/>
                </a:schemeClr>
              </a:buClr>
              <a:buSzTx/>
              <a:buFont typeface="Arial" pitchFamily="34" charset="0"/>
              <a:buNone/>
              <a:tabLst/>
              <a:defRPr lang="en-US" sz="2000" kern="1200" spc="0" baseline="0" dirty="0" smtClean="0">
                <a:solidFill>
                  <a:schemeClr val="bg1">
                    <a:lumMod val="50000"/>
                  </a:schemeClr>
                </a:solidFill>
                <a:latin typeface="+mn-lt"/>
                <a:ea typeface="+mn-ea"/>
                <a:cs typeface="+mn-cs"/>
              </a:defRPr>
            </a:lvl1pPr>
          </a:lstStyle>
          <a:p>
            <a:pPr marL="0" marR="0" lvl="0" indent="0" algn="l" defTabSz="932138"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a:t>Subtitle placeholder</a:t>
            </a:r>
          </a:p>
        </p:txBody>
      </p:sp>
      <p:sp>
        <p:nvSpPr>
          <p:cNvPr id="7" name="Content Placeholder 2"/>
          <p:cNvSpPr>
            <a:spLocks noGrp="1"/>
          </p:cNvSpPr>
          <p:nvPr>
            <p:ph sz="quarter" idx="20"/>
          </p:nvPr>
        </p:nvSpPr>
        <p:spPr>
          <a:xfrm>
            <a:off x="419612"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quarter" idx="24"/>
          </p:nvPr>
        </p:nvSpPr>
        <p:spPr>
          <a:xfrm>
            <a:off x="4344847"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quarter" idx="25"/>
          </p:nvPr>
        </p:nvSpPr>
        <p:spPr>
          <a:xfrm>
            <a:off x="8275422" y="1922205"/>
            <a:ext cx="3733534" cy="289617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6020004"/>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62" y="80397"/>
            <a:ext cx="11539573" cy="1005466"/>
          </a:xfrm>
        </p:spPr>
        <p:txBody>
          <a:bodyPr/>
          <a:lstStyle/>
          <a:p>
            <a:r>
              <a:rPr lang="en-US" dirty="0"/>
              <a:t>Click to Edit Title</a:t>
            </a:r>
          </a:p>
        </p:txBody>
      </p:sp>
      <p:sp>
        <p:nvSpPr>
          <p:cNvPr id="7" name="Content Placeholder 2"/>
          <p:cNvSpPr>
            <a:spLocks noGrp="1"/>
          </p:cNvSpPr>
          <p:nvPr>
            <p:ph sz="quarter" idx="20" hasCustomPrompt="1"/>
          </p:nvPr>
        </p:nvSpPr>
        <p:spPr>
          <a:xfrm>
            <a:off x="457162" y="1632057"/>
            <a:ext cx="11539573" cy="1948227"/>
          </a:xfrm>
          <a:prstGeom prst="rect">
            <a:avLst/>
          </a:prstGeom>
        </p:spPr>
        <p:txBody>
          <a:bodyPr/>
          <a:lstStyle>
            <a:lvl2pPr marL="471065" indent="-236342">
              <a:buFont typeface="Lucida Grande"/>
              <a:buChar char="–"/>
              <a:defRPr sz="2000"/>
            </a:lvl2pPr>
            <a:lvl3pPr>
              <a:defRPr sz="1800"/>
            </a:lvl3pPr>
            <a:lvl4pPr marL="929181" indent="-236342">
              <a:buFont typeface="Lucida Grande"/>
              <a:buChar char="–"/>
              <a:defRPr sz="1599"/>
            </a:lvl4pPr>
            <a:lvl5pPr>
              <a:defRPr sz="1599"/>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61562" y="6717715"/>
            <a:ext cx="418842" cy="219733"/>
          </a:xfrm>
          <a:prstGeom prst="rect">
            <a:avLst/>
          </a:prstGeom>
          <a:noFill/>
        </p:spPr>
        <p:txBody>
          <a:bodyPr wrap="square" lIns="93260" tIns="46630" rIns="93260" bIns="46630" rtlCol="0">
            <a:spAutoFit/>
          </a:bodyPr>
          <a:lstStyle>
            <a:lvl1pPr>
              <a:defRPr lang="en-US" sz="800" smtClean="0">
                <a:solidFill>
                  <a:schemeClr val="bg2"/>
                </a:solidFill>
              </a:defRPr>
            </a:lvl1pPr>
          </a:lstStyle>
          <a:p>
            <a:fld id="{113BA7D1-EE9A-0241-B0CB-67F65CFD4A8F}" type="slidenum">
              <a:rPr lang="en-US" smtClean="0"/>
              <a:pPr/>
              <a:t>‹#›</a:t>
            </a:fld>
            <a:endParaRPr lang="en-US" dirty="0"/>
          </a:p>
        </p:txBody>
      </p:sp>
    </p:spTree>
    <p:extLst>
      <p:ext uri="{BB962C8B-B14F-4D97-AF65-F5344CB8AC3E}">
        <p14:creationId xmlns:p14="http://schemas.microsoft.com/office/powerpoint/2010/main" val="1846771250"/>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66369" y="2414299"/>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p:cNvSpPr>
            <a:spLocks noGrp="1"/>
          </p:cNvSpPr>
          <p:nvPr>
            <p:ph type="title"/>
          </p:nvPr>
        </p:nvSpPr>
        <p:spPr/>
        <p:txBody>
          <a:bodyPr/>
          <a:lstStyle/>
          <a:p>
            <a:r>
              <a:rPr lang="en-US"/>
              <a:t>Click to edit Master title style</a:t>
            </a:r>
          </a:p>
        </p:txBody>
      </p:sp>
      <p:sp>
        <p:nvSpPr>
          <p:cNvPr id="24" name="Content Placeholder 2"/>
          <p:cNvSpPr>
            <a:spLocks noGrp="1"/>
          </p:cNvSpPr>
          <p:nvPr>
            <p:ph idx="11"/>
          </p:nvPr>
        </p:nvSpPr>
        <p:spPr>
          <a:xfrm>
            <a:off x="4451329" y="2414299"/>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2"/>
          </p:nvPr>
        </p:nvSpPr>
        <p:spPr>
          <a:xfrm>
            <a:off x="8436289" y="2414299"/>
            <a:ext cx="3523667" cy="3200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hasCustomPrompt="1"/>
          </p:nvPr>
        </p:nvSpPr>
        <p:spPr>
          <a:xfrm>
            <a:off x="466367" y="1480629"/>
            <a:ext cx="11503738" cy="438885"/>
          </a:xfrm>
        </p:spPr>
        <p:txBody>
          <a:bodyPr wrap="square">
            <a:spAutoFit/>
          </a:bodyPr>
          <a:lstStyle>
            <a:lvl1pPr marL="0" indent="0">
              <a:buNone/>
              <a:defRPr sz="1836" spc="-31" baseline="0">
                <a:solidFill>
                  <a:schemeClr val="tx1">
                    <a:lumMod val="50000"/>
                    <a:lumOff val="50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30953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7419"/>
          <a:stretch/>
        </p:blipFill>
        <p:spPr>
          <a:xfrm>
            <a:off x="1926218" y="1"/>
            <a:ext cx="10510257" cy="6995160"/>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marL="0" marR="0" lvl="0" indent="0" algn="ctr" defTabSz="93238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gray">
          <a:xfrm>
            <a:off x="1"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marL="0" marR="0" lvl="0" indent="0" algn="ctr" defTabSz="93238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14" name="TextBox 13"/>
          <p:cNvSpPr txBox="1"/>
          <p:nvPr userDrawn="1"/>
        </p:nvSpPr>
        <p:spPr bwMode="white">
          <a:xfrm>
            <a:off x="479323" y="6024409"/>
            <a:ext cx="3270062" cy="746841"/>
          </a:xfrm>
          <a:prstGeom prst="rect">
            <a:avLst/>
          </a:prstGeom>
          <a:noFill/>
        </p:spPr>
        <p:txBody>
          <a:bodyPr wrap="square" lIns="0" tIns="146289" rIns="182862" bIns="146289" rtlCol="0">
            <a:spAutoFit/>
          </a:bodyPr>
          <a:lstStyle/>
          <a:p>
            <a:pPr marL="0" marR="0" lvl="0" indent="0" algn="l" defTabSz="932651"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Light"/>
                <a:ea typeface="+mn-ea"/>
                <a:cs typeface="+mn-cs"/>
              </a:rPr>
              <a:t>25–28 July 2016</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79322" y="1615963"/>
            <a:ext cx="2804166" cy="4127000"/>
          </a:xfrm>
          <a:prstGeom prst="rect">
            <a:avLst/>
          </a:prstGeom>
        </p:spPr>
      </p:pic>
    </p:spTree>
    <p:extLst>
      <p:ext uri="{BB962C8B-B14F-4D97-AF65-F5344CB8AC3E}">
        <p14:creationId xmlns:p14="http://schemas.microsoft.com/office/powerpoint/2010/main" val="30015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8" y="-318"/>
            <a:ext cx="12435840" cy="6995160"/>
          </a:xfrm>
          <a:prstGeom prst="rect">
            <a:avLst/>
          </a:prstGeom>
        </p:spPr>
      </p:pic>
      <p:sp>
        <p:nvSpPr>
          <p:cNvPr id="21" name="Rectangle 20"/>
          <p:cNvSpPr/>
          <p:nvPr userDrawn="1"/>
        </p:nvSpPr>
        <p:spPr bwMode="auto">
          <a:xfrm>
            <a:off x="1"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3" rIns="0" bIns="46633" numCol="1" rtlCol="0" anchor="ctr" anchorCtr="0" compatLnSpc="1">
            <a:prstTxWarp prst="textNoShape">
              <a:avLst/>
            </a:prstTxWarp>
          </a:bodyPr>
          <a:lstStyle/>
          <a:p>
            <a:pPr marL="0" marR="0" lvl="0" indent="0" algn="ctr" defTabSz="93238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2" name="Rectangle 21"/>
          <p:cNvSpPr/>
          <p:nvPr userDrawn="1"/>
        </p:nvSpPr>
        <p:spPr bwMode="gray">
          <a:xfrm>
            <a:off x="3017838" y="2582873"/>
            <a:ext cx="9143478" cy="4114791"/>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62" tIns="146289" rIns="182862" bIns="146289" numCol="1" spcCol="0" rtlCol="0" fromWordArt="0" anchor="t" anchorCtr="0" forceAA="0" compatLnSpc="1">
            <a:prstTxWarp prst="textNoShape">
              <a:avLst/>
            </a:prstTxWarp>
            <a:noAutofit/>
          </a:bodyPr>
          <a:lstStyle/>
          <a:p>
            <a:pPr marL="0" marR="0" lvl="0" indent="0" algn="ctr" defTabSz="93238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24" name="Text Placeholder 14"/>
          <p:cNvSpPr>
            <a:spLocks noGrp="1"/>
          </p:cNvSpPr>
          <p:nvPr>
            <p:ph type="body" sz="quarter" idx="15" hasCustomPrompt="1"/>
          </p:nvPr>
        </p:nvSpPr>
        <p:spPr>
          <a:xfrm>
            <a:off x="9418638" y="296864"/>
            <a:ext cx="2744787" cy="583125"/>
          </a:xfrm>
        </p:spPr>
        <p:txBody>
          <a:bodyPr lIns="182862" tIns="146289" rIns="182862" bIns="146289"/>
          <a:lstStyle>
            <a:lvl1pPr marL="0" indent="0" algn="r">
              <a:buNone/>
              <a:defRPr sz="2000">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3017839" y="2582555"/>
            <a:ext cx="9152309" cy="2279824"/>
          </a:xfrm>
          <a:noFill/>
        </p:spPr>
        <p:txBody>
          <a:bodyPr lIns="146289" tIns="91431" rIns="146289" bIns="91431"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3017839" y="4868863"/>
            <a:ext cx="9152309" cy="1828800"/>
          </a:xfrm>
        </p:spPr>
        <p:txBody>
          <a:bodyPr tIns="109717" bIns="109717">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83558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2125678"/>
            <a:ext cx="9143936" cy="1828786"/>
          </a:xfrm>
          <a:noFill/>
        </p:spPr>
        <p:txBody>
          <a:bodyPr lIns="146289" tIns="91431" rIns="146289" bIns="91431"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289" tIns="109717" rIns="146289" bIns="109717">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81" y="479425"/>
            <a:ext cx="1449939" cy="310896"/>
          </a:xfrm>
          <a:prstGeom prst="rect">
            <a:avLst/>
          </a:prstGeom>
        </p:spPr>
      </p:pic>
      <p:sp>
        <p:nvSpPr>
          <p:cNvPr id="7" name="Text Placeholder 14"/>
          <p:cNvSpPr>
            <a:spLocks noGrp="1"/>
          </p:cNvSpPr>
          <p:nvPr>
            <p:ph type="body" sz="quarter" idx="15" hasCustomPrompt="1"/>
          </p:nvPr>
        </p:nvSpPr>
        <p:spPr>
          <a:xfrm>
            <a:off x="9418638" y="296864"/>
            <a:ext cx="2743200" cy="583125"/>
          </a:xfrm>
        </p:spPr>
        <p:txBody>
          <a:bodyPr lIns="182862" tIns="146289" rIns="182862" bIns="146289"/>
          <a:lstStyle>
            <a:lvl1pPr marL="0" indent="0" algn="r">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843351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8" indent="0">
              <a:buNone/>
              <a:defRPr/>
            </a:lvl3pPr>
            <a:lvl4pPr marL="457155" indent="0">
              <a:buNone/>
              <a:defRPr/>
            </a:lvl4pPr>
            <a:lvl5pPr marL="68573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298526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1"/>
            <a:ext cx="11887200" cy="2052338"/>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8" indent="0">
              <a:buNone/>
              <a:defRPr/>
            </a:lvl3pPr>
            <a:lvl4pPr marL="457155" indent="0">
              <a:buNone/>
              <a:defRPr/>
            </a:lvl4pPr>
            <a:lvl5pPr marL="68573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20426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121397"/>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65321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9.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heme" Target="../theme/theme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theme" Target="../theme/theme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theme" Target="../theme/theme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image" Target="../media/image9.png"/><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theme" Target="../theme/theme6.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slideLayout" Target="../slideLayouts/slideLayout213.xml"/><Relationship Id="rId41" Type="http://schemas.openxmlformats.org/officeDocument/2006/relationships/slideLayout" Target="../slideLayouts/slideLayout225.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image" Target="../media/image17.png"/><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26" Type="http://schemas.openxmlformats.org/officeDocument/2006/relationships/slideLayout" Target="../slideLayouts/slideLayout252.xml"/><Relationship Id="rId39" Type="http://schemas.openxmlformats.org/officeDocument/2006/relationships/slideLayout" Target="../slideLayouts/slideLayout265.xml"/><Relationship Id="rId3" Type="http://schemas.openxmlformats.org/officeDocument/2006/relationships/slideLayout" Target="../slideLayouts/slideLayout229.xml"/><Relationship Id="rId21" Type="http://schemas.openxmlformats.org/officeDocument/2006/relationships/slideLayout" Target="../slideLayouts/slideLayout247.xml"/><Relationship Id="rId34" Type="http://schemas.openxmlformats.org/officeDocument/2006/relationships/slideLayout" Target="../slideLayouts/slideLayout260.xml"/><Relationship Id="rId42" Type="http://schemas.openxmlformats.org/officeDocument/2006/relationships/slideLayout" Target="../slideLayouts/slideLayout268.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29" Type="http://schemas.openxmlformats.org/officeDocument/2006/relationships/slideLayout" Target="../slideLayouts/slideLayout255.xml"/><Relationship Id="rId41" Type="http://schemas.openxmlformats.org/officeDocument/2006/relationships/slideLayout" Target="../slideLayouts/slideLayout267.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31" Type="http://schemas.openxmlformats.org/officeDocument/2006/relationships/slideLayout" Target="../slideLayouts/slideLayout257.xml"/><Relationship Id="rId44" Type="http://schemas.openxmlformats.org/officeDocument/2006/relationships/image" Target="../media/image17.png"/><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43" r:id="rId23"/>
    <p:sldLayoutId id="2147484412" r:id="rId24"/>
    <p:sldLayoutId id="2147484502" r:id="rId25"/>
    <p:sldLayoutId id="2147484593" r:id="rId26"/>
    <p:sldLayoutId id="2147484594" r:id="rId27"/>
    <p:sldLayoutId id="2147484595" r:id="rId28"/>
    <p:sldLayoutId id="2147484596" r:id="rId2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6"/>
            <a:ext cx="11889564" cy="917575"/>
          </a:xfrm>
          <a:prstGeom prst="rect">
            <a:avLst/>
          </a:prstGeom>
        </p:spPr>
        <p:txBody>
          <a:bodyPr vert="horz" wrap="square" lIns="146289" tIns="91431" rIns="146289" bIns="91431"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3"/>
            <a:ext cx="11887198" cy="2121397"/>
          </a:xfrm>
          <a:prstGeom prst="rect">
            <a:avLst/>
          </a:prstGeom>
        </p:spPr>
        <p:txBody>
          <a:bodyPr vert="horz" wrap="square" lIns="146289" tIns="91431" rIns="146289" bIns="91431"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3"/>
          <a:stretch>
            <a:fillRect/>
          </a:stretch>
        </p:blipFill>
        <p:spPr>
          <a:xfrm rot="5400000">
            <a:off x="9393900" y="3050515"/>
            <a:ext cx="6995160" cy="894134"/>
          </a:xfrm>
          <a:prstGeom prst="rect">
            <a:avLst/>
          </a:prstGeom>
        </p:spPr>
      </p:pic>
    </p:spTree>
    <p:extLst>
      <p:ext uri="{BB962C8B-B14F-4D97-AF65-F5344CB8AC3E}">
        <p14:creationId xmlns:p14="http://schemas.microsoft.com/office/powerpoint/2010/main" val="4233127363"/>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 id="2147484359" r:id="rId13"/>
    <p:sldLayoutId id="2147484360" r:id="rId14"/>
    <p:sldLayoutId id="2147484361" r:id="rId15"/>
    <p:sldLayoutId id="2147484362" r:id="rId16"/>
    <p:sldLayoutId id="2147484363" r:id="rId17"/>
    <p:sldLayoutId id="2147484364" r:id="rId18"/>
    <p:sldLayoutId id="2147484365" r:id="rId19"/>
    <p:sldLayoutId id="2147484366" r:id="rId20"/>
    <p:sldLayoutId id="2147484367" r:id="rId21"/>
    <p:sldLayoutId id="2147484368" r:id="rId22"/>
    <p:sldLayoutId id="2147484369" r:id="rId23"/>
    <p:sldLayoutId id="2147484370" r:id="rId24"/>
    <p:sldLayoutId id="2147484371" r:id="rId25"/>
    <p:sldLayoutId id="2147484372" r:id="rId26"/>
    <p:sldLayoutId id="2147484373" r:id="rId27"/>
    <p:sldLayoutId id="2147484374" r:id="rId28"/>
    <p:sldLayoutId id="2147484375" r:id="rId29"/>
    <p:sldLayoutId id="2147484376" r:id="rId30"/>
    <p:sldLayoutId id="2147484377" r:id="rId31"/>
  </p:sldLayoutIdLst>
  <p:transition>
    <p:fade/>
  </p:transition>
  <p:txStyles>
    <p:titleStyle>
      <a:lvl1pPr algn="l" defTabSz="932472"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2" marR="0" indent="-342802" algn="l" defTabSz="932472"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30" marR="0" indent="-241230" algn="l" defTabSz="93247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69" marR="0" indent="-228534" algn="l" defTabSz="93247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402" marR="0" indent="-228534" algn="l" defTabSz="93247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935" marR="0" indent="-228534" algn="l" defTabSz="93247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296"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33"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68"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06"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72" rtl="0" eaLnBrk="1" latinLnBrk="0" hangingPunct="1">
        <a:defRPr sz="1800" kern="1200">
          <a:solidFill>
            <a:schemeClr val="tx1"/>
          </a:solidFill>
          <a:latin typeface="+mn-lt"/>
          <a:ea typeface="+mn-ea"/>
          <a:cs typeface="+mn-cs"/>
        </a:defRPr>
      </a:lvl1pPr>
      <a:lvl2pPr marL="466235" algn="l" defTabSz="932472" rtl="0" eaLnBrk="1" latinLnBrk="0" hangingPunct="1">
        <a:defRPr sz="1800" kern="1200">
          <a:solidFill>
            <a:schemeClr val="tx1"/>
          </a:solidFill>
          <a:latin typeface="+mn-lt"/>
          <a:ea typeface="+mn-ea"/>
          <a:cs typeface="+mn-cs"/>
        </a:defRPr>
      </a:lvl2pPr>
      <a:lvl3pPr marL="932472" algn="l" defTabSz="932472" rtl="0" eaLnBrk="1" latinLnBrk="0" hangingPunct="1">
        <a:defRPr sz="1800" kern="1200">
          <a:solidFill>
            <a:schemeClr val="tx1"/>
          </a:solidFill>
          <a:latin typeface="+mn-lt"/>
          <a:ea typeface="+mn-ea"/>
          <a:cs typeface="+mn-cs"/>
        </a:defRPr>
      </a:lvl3pPr>
      <a:lvl4pPr marL="1398707" algn="l" defTabSz="932472" rtl="0" eaLnBrk="1" latinLnBrk="0" hangingPunct="1">
        <a:defRPr sz="1800" kern="1200">
          <a:solidFill>
            <a:schemeClr val="tx1"/>
          </a:solidFill>
          <a:latin typeface="+mn-lt"/>
          <a:ea typeface="+mn-ea"/>
          <a:cs typeface="+mn-cs"/>
        </a:defRPr>
      </a:lvl4pPr>
      <a:lvl5pPr marL="1864943" algn="l" defTabSz="932472" rtl="0" eaLnBrk="1" latinLnBrk="0" hangingPunct="1">
        <a:defRPr sz="1800" kern="1200">
          <a:solidFill>
            <a:schemeClr val="tx1"/>
          </a:solidFill>
          <a:latin typeface="+mn-lt"/>
          <a:ea typeface="+mn-ea"/>
          <a:cs typeface="+mn-cs"/>
        </a:defRPr>
      </a:lvl5pPr>
      <a:lvl6pPr marL="2331179" algn="l" defTabSz="932472" rtl="0" eaLnBrk="1" latinLnBrk="0" hangingPunct="1">
        <a:defRPr sz="1800" kern="1200">
          <a:solidFill>
            <a:schemeClr val="tx1"/>
          </a:solidFill>
          <a:latin typeface="+mn-lt"/>
          <a:ea typeface="+mn-ea"/>
          <a:cs typeface="+mn-cs"/>
        </a:defRPr>
      </a:lvl6pPr>
      <a:lvl7pPr marL="2797414" algn="l" defTabSz="932472" rtl="0" eaLnBrk="1" latinLnBrk="0" hangingPunct="1">
        <a:defRPr sz="1800" kern="1200">
          <a:solidFill>
            <a:schemeClr val="tx1"/>
          </a:solidFill>
          <a:latin typeface="+mn-lt"/>
          <a:ea typeface="+mn-ea"/>
          <a:cs typeface="+mn-cs"/>
        </a:defRPr>
      </a:lvl7pPr>
      <a:lvl8pPr marL="3263650" algn="l" defTabSz="932472" rtl="0" eaLnBrk="1" latinLnBrk="0" hangingPunct="1">
        <a:defRPr sz="1800" kern="1200">
          <a:solidFill>
            <a:schemeClr val="tx1"/>
          </a:solidFill>
          <a:latin typeface="+mn-lt"/>
          <a:ea typeface="+mn-ea"/>
          <a:cs typeface="+mn-cs"/>
        </a:defRPr>
      </a:lvl8pPr>
      <a:lvl9pPr marL="3729888" algn="l" defTabSz="93247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6"/>
            <a:ext cx="11889564" cy="917575"/>
          </a:xfrm>
          <a:prstGeom prst="rect">
            <a:avLst/>
          </a:prstGeom>
        </p:spPr>
        <p:txBody>
          <a:bodyPr vert="horz" wrap="square" lIns="146289" tIns="91431" rIns="146289" bIns="91431"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3"/>
            <a:ext cx="11887198" cy="2121397"/>
          </a:xfrm>
          <a:prstGeom prst="rect">
            <a:avLst/>
          </a:prstGeom>
        </p:spPr>
        <p:txBody>
          <a:bodyPr vert="horz" wrap="square" lIns="146289" tIns="91431" rIns="146289" bIns="91431"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5"/>
          <a:stretch>
            <a:fillRect/>
          </a:stretch>
        </p:blipFill>
        <p:spPr>
          <a:xfrm rot="5400000">
            <a:off x="9393900" y="3050515"/>
            <a:ext cx="6995160" cy="894134"/>
          </a:xfrm>
          <a:prstGeom prst="rect">
            <a:avLst/>
          </a:prstGeom>
        </p:spPr>
      </p:pic>
    </p:spTree>
    <p:extLst>
      <p:ext uri="{BB962C8B-B14F-4D97-AF65-F5344CB8AC3E}">
        <p14:creationId xmlns:p14="http://schemas.microsoft.com/office/powerpoint/2010/main" val="835487786"/>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 id="2147484392" r:id="rId14"/>
    <p:sldLayoutId id="2147484393" r:id="rId15"/>
    <p:sldLayoutId id="2147484394" r:id="rId16"/>
    <p:sldLayoutId id="2147484395" r:id="rId17"/>
    <p:sldLayoutId id="2147484396" r:id="rId18"/>
    <p:sldLayoutId id="2147484397" r:id="rId19"/>
    <p:sldLayoutId id="2147484398" r:id="rId20"/>
    <p:sldLayoutId id="2147484399" r:id="rId21"/>
    <p:sldLayoutId id="2147484400" r:id="rId22"/>
    <p:sldLayoutId id="2147484401" r:id="rId23"/>
    <p:sldLayoutId id="2147484402" r:id="rId24"/>
    <p:sldLayoutId id="2147484403" r:id="rId25"/>
    <p:sldLayoutId id="2147484404" r:id="rId26"/>
    <p:sldLayoutId id="2147484405" r:id="rId27"/>
    <p:sldLayoutId id="2147484406" r:id="rId28"/>
    <p:sldLayoutId id="2147484407" r:id="rId29"/>
    <p:sldLayoutId id="2147484408" r:id="rId30"/>
    <p:sldLayoutId id="2147484409" r:id="rId31"/>
    <p:sldLayoutId id="2147484410" r:id="rId32"/>
    <p:sldLayoutId id="2147484411" r:id="rId33"/>
  </p:sldLayoutIdLst>
  <p:transition>
    <p:fade/>
  </p:transition>
  <p:txStyles>
    <p:titleStyle>
      <a:lvl1pPr algn="l" defTabSz="932472"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2" marR="0" indent="-342802" algn="l" defTabSz="932472"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30" marR="0" indent="-241230" algn="l" defTabSz="93247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69" marR="0" indent="-228534" algn="l" defTabSz="93247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402" marR="0" indent="-228534" algn="l" defTabSz="93247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935" marR="0" indent="-228534" algn="l" defTabSz="93247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296"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33"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68"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06" indent="-233119" algn="l" defTabSz="9324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72" rtl="0" eaLnBrk="1" latinLnBrk="0" hangingPunct="1">
        <a:defRPr sz="1800" kern="1200">
          <a:solidFill>
            <a:schemeClr val="tx1"/>
          </a:solidFill>
          <a:latin typeface="+mn-lt"/>
          <a:ea typeface="+mn-ea"/>
          <a:cs typeface="+mn-cs"/>
        </a:defRPr>
      </a:lvl1pPr>
      <a:lvl2pPr marL="466235" algn="l" defTabSz="932472" rtl="0" eaLnBrk="1" latinLnBrk="0" hangingPunct="1">
        <a:defRPr sz="1800" kern="1200">
          <a:solidFill>
            <a:schemeClr val="tx1"/>
          </a:solidFill>
          <a:latin typeface="+mn-lt"/>
          <a:ea typeface="+mn-ea"/>
          <a:cs typeface="+mn-cs"/>
        </a:defRPr>
      </a:lvl2pPr>
      <a:lvl3pPr marL="932472" algn="l" defTabSz="932472" rtl="0" eaLnBrk="1" latinLnBrk="0" hangingPunct="1">
        <a:defRPr sz="1800" kern="1200">
          <a:solidFill>
            <a:schemeClr val="tx1"/>
          </a:solidFill>
          <a:latin typeface="+mn-lt"/>
          <a:ea typeface="+mn-ea"/>
          <a:cs typeface="+mn-cs"/>
        </a:defRPr>
      </a:lvl3pPr>
      <a:lvl4pPr marL="1398707" algn="l" defTabSz="932472" rtl="0" eaLnBrk="1" latinLnBrk="0" hangingPunct="1">
        <a:defRPr sz="1800" kern="1200">
          <a:solidFill>
            <a:schemeClr val="tx1"/>
          </a:solidFill>
          <a:latin typeface="+mn-lt"/>
          <a:ea typeface="+mn-ea"/>
          <a:cs typeface="+mn-cs"/>
        </a:defRPr>
      </a:lvl4pPr>
      <a:lvl5pPr marL="1864943" algn="l" defTabSz="932472" rtl="0" eaLnBrk="1" latinLnBrk="0" hangingPunct="1">
        <a:defRPr sz="1800" kern="1200">
          <a:solidFill>
            <a:schemeClr val="tx1"/>
          </a:solidFill>
          <a:latin typeface="+mn-lt"/>
          <a:ea typeface="+mn-ea"/>
          <a:cs typeface="+mn-cs"/>
        </a:defRPr>
      </a:lvl5pPr>
      <a:lvl6pPr marL="2331179" algn="l" defTabSz="932472" rtl="0" eaLnBrk="1" latinLnBrk="0" hangingPunct="1">
        <a:defRPr sz="1800" kern="1200">
          <a:solidFill>
            <a:schemeClr val="tx1"/>
          </a:solidFill>
          <a:latin typeface="+mn-lt"/>
          <a:ea typeface="+mn-ea"/>
          <a:cs typeface="+mn-cs"/>
        </a:defRPr>
      </a:lvl6pPr>
      <a:lvl7pPr marL="2797414" algn="l" defTabSz="932472" rtl="0" eaLnBrk="1" latinLnBrk="0" hangingPunct="1">
        <a:defRPr sz="1800" kern="1200">
          <a:solidFill>
            <a:schemeClr val="tx1"/>
          </a:solidFill>
          <a:latin typeface="+mn-lt"/>
          <a:ea typeface="+mn-ea"/>
          <a:cs typeface="+mn-cs"/>
        </a:defRPr>
      </a:lvl7pPr>
      <a:lvl8pPr marL="3263650" algn="l" defTabSz="932472" rtl="0" eaLnBrk="1" latinLnBrk="0" hangingPunct="1">
        <a:defRPr sz="1800" kern="1200">
          <a:solidFill>
            <a:schemeClr val="tx1"/>
          </a:solidFill>
          <a:latin typeface="+mn-lt"/>
          <a:ea typeface="+mn-ea"/>
          <a:cs typeface="+mn-cs"/>
        </a:defRPr>
      </a:lvl8pPr>
      <a:lvl9pPr marL="3729888" algn="l" defTabSz="93247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5"/>
            <a:ext cx="11889564" cy="917575"/>
          </a:xfrm>
          <a:prstGeom prst="rect">
            <a:avLst/>
          </a:prstGeom>
        </p:spPr>
        <p:txBody>
          <a:bodyPr vert="horz" wrap="square" lIns="146289" tIns="91431" rIns="146289" bIns="91431"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2"/>
            <a:ext cx="11887198" cy="2121397"/>
          </a:xfrm>
          <a:prstGeom prst="rect">
            <a:avLst/>
          </a:prstGeom>
        </p:spPr>
        <p:txBody>
          <a:bodyPr vert="horz" wrap="square" lIns="146289" tIns="91431" rIns="146289" bIns="91431"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5"/>
          <a:stretch>
            <a:fillRect/>
          </a:stretch>
        </p:blipFill>
        <p:spPr>
          <a:xfrm rot="5400000">
            <a:off x="9393900" y="3050514"/>
            <a:ext cx="6995160" cy="894134"/>
          </a:xfrm>
          <a:prstGeom prst="rect">
            <a:avLst/>
          </a:prstGeom>
        </p:spPr>
      </p:pic>
    </p:spTree>
    <p:extLst>
      <p:ext uri="{BB962C8B-B14F-4D97-AF65-F5344CB8AC3E}">
        <p14:creationId xmlns:p14="http://schemas.microsoft.com/office/powerpoint/2010/main" val="543575598"/>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 id="2147484426" r:id="rId13"/>
    <p:sldLayoutId id="2147484427" r:id="rId14"/>
    <p:sldLayoutId id="2147484428" r:id="rId15"/>
    <p:sldLayoutId id="2147484429" r:id="rId16"/>
    <p:sldLayoutId id="2147484430" r:id="rId17"/>
    <p:sldLayoutId id="2147484431" r:id="rId18"/>
    <p:sldLayoutId id="2147484432" r:id="rId19"/>
    <p:sldLayoutId id="2147484433" r:id="rId20"/>
    <p:sldLayoutId id="2147484434" r:id="rId21"/>
    <p:sldLayoutId id="2147484435" r:id="rId22"/>
    <p:sldLayoutId id="2147484436" r:id="rId23"/>
    <p:sldLayoutId id="2147484437" r:id="rId24"/>
    <p:sldLayoutId id="2147484438" r:id="rId25"/>
    <p:sldLayoutId id="2147484439" r:id="rId26"/>
    <p:sldLayoutId id="2147484440" r:id="rId27"/>
    <p:sldLayoutId id="2147484441" r:id="rId28"/>
    <p:sldLayoutId id="2147484442" r:id="rId29"/>
    <p:sldLayoutId id="2147484443" r:id="rId30"/>
    <p:sldLayoutId id="2147484444" r:id="rId31"/>
    <p:sldLayoutId id="2147484445" r:id="rId32"/>
    <p:sldLayoutId id="2147484446" r:id="rId33"/>
  </p:sldLayoutIdLst>
  <p:transition>
    <p:fade/>
  </p:transition>
  <p:txStyles>
    <p:titleStyle>
      <a:lvl1pPr algn="l" defTabSz="932651"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7" marR="0" indent="-342867" algn="l" defTabSz="932651"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3" marR="0" indent="-241276" algn="l" defTabSz="932651"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2"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9"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6"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51" rtl="0" eaLnBrk="1" latinLnBrk="0" hangingPunct="1">
        <a:defRPr sz="1800" kern="1200">
          <a:solidFill>
            <a:schemeClr val="tx1"/>
          </a:solidFill>
          <a:latin typeface="+mn-lt"/>
          <a:ea typeface="+mn-ea"/>
          <a:cs typeface="+mn-cs"/>
        </a:defRPr>
      </a:lvl1pPr>
      <a:lvl2pPr marL="466325" algn="l" defTabSz="932651" rtl="0" eaLnBrk="1" latinLnBrk="0" hangingPunct="1">
        <a:defRPr sz="1800" kern="1200">
          <a:solidFill>
            <a:schemeClr val="tx1"/>
          </a:solidFill>
          <a:latin typeface="+mn-lt"/>
          <a:ea typeface="+mn-ea"/>
          <a:cs typeface="+mn-cs"/>
        </a:defRPr>
      </a:lvl2pPr>
      <a:lvl3pPr marL="932651" algn="l" defTabSz="932651" rtl="0" eaLnBrk="1" latinLnBrk="0" hangingPunct="1">
        <a:defRPr sz="1800" kern="1200">
          <a:solidFill>
            <a:schemeClr val="tx1"/>
          </a:solidFill>
          <a:latin typeface="+mn-lt"/>
          <a:ea typeface="+mn-ea"/>
          <a:cs typeface="+mn-cs"/>
        </a:defRPr>
      </a:lvl3pPr>
      <a:lvl4pPr marL="1398976" algn="l" defTabSz="932651" rtl="0" eaLnBrk="1" latinLnBrk="0" hangingPunct="1">
        <a:defRPr sz="1800" kern="1200">
          <a:solidFill>
            <a:schemeClr val="tx1"/>
          </a:solidFill>
          <a:latin typeface="+mn-lt"/>
          <a:ea typeface="+mn-ea"/>
          <a:cs typeface="+mn-cs"/>
        </a:defRPr>
      </a:lvl4pPr>
      <a:lvl5pPr marL="1865301" algn="l" defTabSz="932651" rtl="0" eaLnBrk="1" latinLnBrk="0" hangingPunct="1">
        <a:defRPr sz="1800" kern="1200">
          <a:solidFill>
            <a:schemeClr val="tx1"/>
          </a:solidFill>
          <a:latin typeface="+mn-lt"/>
          <a:ea typeface="+mn-ea"/>
          <a:cs typeface="+mn-cs"/>
        </a:defRPr>
      </a:lvl5pPr>
      <a:lvl6pPr marL="2331627" algn="l" defTabSz="932651" rtl="0" eaLnBrk="1" latinLnBrk="0" hangingPunct="1">
        <a:defRPr sz="1800" kern="1200">
          <a:solidFill>
            <a:schemeClr val="tx1"/>
          </a:solidFill>
          <a:latin typeface="+mn-lt"/>
          <a:ea typeface="+mn-ea"/>
          <a:cs typeface="+mn-cs"/>
        </a:defRPr>
      </a:lvl6pPr>
      <a:lvl7pPr marL="2797952" algn="l" defTabSz="932651" rtl="0" eaLnBrk="1" latinLnBrk="0" hangingPunct="1">
        <a:defRPr sz="1800" kern="1200">
          <a:solidFill>
            <a:schemeClr val="tx1"/>
          </a:solidFill>
          <a:latin typeface="+mn-lt"/>
          <a:ea typeface="+mn-ea"/>
          <a:cs typeface="+mn-cs"/>
        </a:defRPr>
      </a:lvl7pPr>
      <a:lvl8pPr marL="3264277" algn="l" defTabSz="932651" rtl="0" eaLnBrk="1" latinLnBrk="0" hangingPunct="1">
        <a:defRPr sz="1800" kern="1200">
          <a:solidFill>
            <a:schemeClr val="tx1"/>
          </a:solidFill>
          <a:latin typeface="+mn-lt"/>
          <a:ea typeface="+mn-ea"/>
          <a:cs typeface="+mn-cs"/>
        </a:defRPr>
      </a:lvl8pPr>
      <a:lvl9pPr marL="3730604" algn="l" defTabSz="93265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5"/>
            <a:ext cx="11889564" cy="917575"/>
          </a:xfrm>
          <a:prstGeom prst="rect">
            <a:avLst/>
          </a:prstGeom>
        </p:spPr>
        <p:txBody>
          <a:bodyPr vert="horz" wrap="square" lIns="146289" tIns="91431" rIns="146289" bIns="91431"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2"/>
            <a:ext cx="11887198" cy="2121397"/>
          </a:xfrm>
          <a:prstGeom prst="rect">
            <a:avLst/>
          </a:prstGeom>
        </p:spPr>
        <p:txBody>
          <a:bodyPr vert="horz" wrap="square" lIns="146289" tIns="91431" rIns="146289" bIns="91431"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73" y="-6780"/>
            <a:ext cx="956995" cy="5794507"/>
            <a:chOff x="12618967" y="-6780"/>
            <a:chExt cx="956994" cy="5794506"/>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81"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381"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81"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381"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381"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381"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381"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381"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1256" y="255577"/>
              <a:ext cx="857061" cy="332348"/>
            </a:xfrm>
            <a:prstGeom prst="rect">
              <a:avLst/>
            </a:prstGeom>
            <a:noFill/>
          </p:spPr>
          <p:txBody>
            <a:bodyPr wrap="none" lIns="0" tIns="91440" rIns="182880" bIns="91440" rtlCol="0">
              <a:spAutoFit/>
            </a:bodyPr>
            <a:lstStyle/>
            <a:p>
              <a:pPr marL="0" algn="l" defTabSz="932651"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674755" y="4225989"/>
              <a:ext cx="2791126" cy="332348"/>
            </a:xfrm>
            <a:prstGeom prst="rect">
              <a:avLst/>
            </a:prstGeom>
            <a:noFill/>
          </p:spPr>
          <p:txBody>
            <a:bodyPr wrap="none" lIns="0" tIns="91440" rIns="182880" bIns="91440" rtlCol="0">
              <a:spAutoFit/>
            </a:bodyPr>
            <a:lstStyle/>
            <a:p>
              <a:pPr marL="0" algn="l" defTabSz="932651"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381"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381"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81"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381"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16739575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Lst>
  <p:transition>
    <p:fade/>
  </p:transition>
  <p:txStyles>
    <p:titleStyle>
      <a:lvl1pPr algn="l" defTabSz="932651"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7" marR="0" indent="-342867" algn="l" defTabSz="932651"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3" marR="0" indent="-241276" algn="l" defTabSz="932651"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2"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9"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6"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51" rtl="0" eaLnBrk="1" latinLnBrk="0" hangingPunct="1">
        <a:defRPr sz="1800" kern="1200">
          <a:solidFill>
            <a:schemeClr val="tx1"/>
          </a:solidFill>
          <a:latin typeface="+mn-lt"/>
          <a:ea typeface="+mn-ea"/>
          <a:cs typeface="+mn-cs"/>
        </a:defRPr>
      </a:lvl1pPr>
      <a:lvl2pPr marL="466325" algn="l" defTabSz="932651" rtl="0" eaLnBrk="1" latinLnBrk="0" hangingPunct="1">
        <a:defRPr sz="1800" kern="1200">
          <a:solidFill>
            <a:schemeClr val="tx1"/>
          </a:solidFill>
          <a:latin typeface="+mn-lt"/>
          <a:ea typeface="+mn-ea"/>
          <a:cs typeface="+mn-cs"/>
        </a:defRPr>
      </a:lvl2pPr>
      <a:lvl3pPr marL="932651" algn="l" defTabSz="932651" rtl="0" eaLnBrk="1" latinLnBrk="0" hangingPunct="1">
        <a:defRPr sz="1800" kern="1200">
          <a:solidFill>
            <a:schemeClr val="tx1"/>
          </a:solidFill>
          <a:latin typeface="+mn-lt"/>
          <a:ea typeface="+mn-ea"/>
          <a:cs typeface="+mn-cs"/>
        </a:defRPr>
      </a:lvl3pPr>
      <a:lvl4pPr marL="1398976" algn="l" defTabSz="932651" rtl="0" eaLnBrk="1" latinLnBrk="0" hangingPunct="1">
        <a:defRPr sz="1800" kern="1200">
          <a:solidFill>
            <a:schemeClr val="tx1"/>
          </a:solidFill>
          <a:latin typeface="+mn-lt"/>
          <a:ea typeface="+mn-ea"/>
          <a:cs typeface="+mn-cs"/>
        </a:defRPr>
      </a:lvl4pPr>
      <a:lvl5pPr marL="1865301" algn="l" defTabSz="932651" rtl="0" eaLnBrk="1" latinLnBrk="0" hangingPunct="1">
        <a:defRPr sz="1800" kern="1200">
          <a:solidFill>
            <a:schemeClr val="tx1"/>
          </a:solidFill>
          <a:latin typeface="+mn-lt"/>
          <a:ea typeface="+mn-ea"/>
          <a:cs typeface="+mn-cs"/>
        </a:defRPr>
      </a:lvl5pPr>
      <a:lvl6pPr marL="2331627" algn="l" defTabSz="932651" rtl="0" eaLnBrk="1" latinLnBrk="0" hangingPunct="1">
        <a:defRPr sz="1800" kern="1200">
          <a:solidFill>
            <a:schemeClr val="tx1"/>
          </a:solidFill>
          <a:latin typeface="+mn-lt"/>
          <a:ea typeface="+mn-ea"/>
          <a:cs typeface="+mn-cs"/>
        </a:defRPr>
      </a:lvl6pPr>
      <a:lvl7pPr marL="2797952" algn="l" defTabSz="932651" rtl="0" eaLnBrk="1" latinLnBrk="0" hangingPunct="1">
        <a:defRPr sz="1800" kern="1200">
          <a:solidFill>
            <a:schemeClr val="tx1"/>
          </a:solidFill>
          <a:latin typeface="+mn-lt"/>
          <a:ea typeface="+mn-ea"/>
          <a:cs typeface="+mn-cs"/>
        </a:defRPr>
      </a:lvl7pPr>
      <a:lvl8pPr marL="3264277" algn="l" defTabSz="932651" rtl="0" eaLnBrk="1" latinLnBrk="0" hangingPunct="1">
        <a:defRPr sz="1800" kern="1200">
          <a:solidFill>
            <a:schemeClr val="tx1"/>
          </a:solidFill>
          <a:latin typeface="+mn-lt"/>
          <a:ea typeface="+mn-ea"/>
          <a:cs typeface="+mn-cs"/>
        </a:defRPr>
      </a:lvl8pPr>
      <a:lvl9pPr marL="3730604" algn="l" defTabSz="93265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5"/>
            <a:ext cx="11889564" cy="917575"/>
          </a:xfrm>
          <a:prstGeom prst="rect">
            <a:avLst/>
          </a:prstGeom>
        </p:spPr>
        <p:txBody>
          <a:bodyPr vert="horz" wrap="square" lIns="146289" tIns="91431" rIns="146289" bIns="91431"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2"/>
            <a:ext cx="11887198" cy="2121397"/>
          </a:xfrm>
          <a:prstGeom prst="rect">
            <a:avLst/>
          </a:prstGeom>
        </p:spPr>
        <p:txBody>
          <a:bodyPr vert="horz" wrap="square" lIns="146289" tIns="91431" rIns="146289" bIns="91431"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2"/>
          <a:stretch>
            <a:fillRect/>
          </a:stretch>
        </p:blipFill>
        <p:spPr>
          <a:xfrm rot="5400000">
            <a:off x="9393900" y="3050514"/>
            <a:ext cx="6995160" cy="894134"/>
          </a:xfrm>
          <a:prstGeom prst="rect">
            <a:avLst/>
          </a:prstGeom>
        </p:spPr>
      </p:pic>
    </p:spTree>
    <p:extLst>
      <p:ext uri="{BB962C8B-B14F-4D97-AF65-F5344CB8AC3E}">
        <p14:creationId xmlns:p14="http://schemas.microsoft.com/office/powerpoint/2010/main" val="3884673780"/>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 id="2147484574" r:id="rId12"/>
    <p:sldLayoutId id="2147484575" r:id="rId13"/>
    <p:sldLayoutId id="2147484576" r:id="rId14"/>
    <p:sldLayoutId id="2147484577" r:id="rId15"/>
    <p:sldLayoutId id="2147484578" r:id="rId16"/>
    <p:sldLayoutId id="2147484579" r:id="rId17"/>
    <p:sldLayoutId id="2147484580" r:id="rId18"/>
    <p:sldLayoutId id="2147484581" r:id="rId19"/>
    <p:sldLayoutId id="2147484582" r:id="rId20"/>
    <p:sldLayoutId id="2147484583" r:id="rId21"/>
    <p:sldLayoutId id="2147484584" r:id="rId22"/>
    <p:sldLayoutId id="2147484585" r:id="rId23"/>
    <p:sldLayoutId id="2147484586" r:id="rId24"/>
    <p:sldLayoutId id="2147484587" r:id="rId25"/>
    <p:sldLayoutId id="2147484588" r:id="rId26"/>
    <p:sldLayoutId id="2147484589" r:id="rId27"/>
    <p:sldLayoutId id="2147484590" r:id="rId28"/>
    <p:sldLayoutId id="2147484591" r:id="rId29"/>
    <p:sldLayoutId id="2147484592" r:id="rId30"/>
  </p:sldLayoutIdLst>
  <p:transition>
    <p:fade/>
  </p:transition>
  <p:txStyles>
    <p:titleStyle>
      <a:lvl1pPr algn="l" defTabSz="932651"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7" marR="0" indent="-342867" algn="l" defTabSz="932651"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3" marR="0" indent="-241276" algn="l" defTabSz="932651"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2"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9"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6"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51" rtl="0" eaLnBrk="1" latinLnBrk="0" hangingPunct="1">
        <a:defRPr sz="1800" kern="1200">
          <a:solidFill>
            <a:schemeClr val="tx1"/>
          </a:solidFill>
          <a:latin typeface="+mn-lt"/>
          <a:ea typeface="+mn-ea"/>
          <a:cs typeface="+mn-cs"/>
        </a:defRPr>
      </a:lvl1pPr>
      <a:lvl2pPr marL="466325" algn="l" defTabSz="932651" rtl="0" eaLnBrk="1" latinLnBrk="0" hangingPunct="1">
        <a:defRPr sz="1800" kern="1200">
          <a:solidFill>
            <a:schemeClr val="tx1"/>
          </a:solidFill>
          <a:latin typeface="+mn-lt"/>
          <a:ea typeface="+mn-ea"/>
          <a:cs typeface="+mn-cs"/>
        </a:defRPr>
      </a:lvl2pPr>
      <a:lvl3pPr marL="932651" algn="l" defTabSz="932651" rtl="0" eaLnBrk="1" latinLnBrk="0" hangingPunct="1">
        <a:defRPr sz="1800" kern="1200">
          <a:solidFill>
            <a:schemeClr val="tx1"/>
          </a:solidFill>
          <a:latin typeface="+mn-lt"/>
          <a:ea typeface="+mn-ea"/>
          <a:cs typeface="+mn-cs"/>
        </a:defRPr>
      </a:lvl3pPr>
      <a:lvl4pPr marL="1398976" algn="l" defTabSz="932651" rtl="0" eaLnBrk="1" latinLnBrk="0" hangingPunct="1">
        <a:defRPr sz="1800" kern="1200">
          <a:solidFill>
            <a:schemeClr val="tx1"/>
          </a:solidFill>
          <a:latin typeface="+mn-lt"/>
          <a:ea typeface="+mn-ea"/>
          <a:cs typeface="+mn-cs"/>
        </a:defRPr>
      </a:lvl4pPr>
      <a:lvl5pPr marL="1865301" algn="l" defTabSz="932651" rtl="0" eaLnBrk="1" latinLnBrk="0" hangingPunct="1">
        <a:defRPr sz="1800" kern="1200">
          <a:solidFill>
            <a:schemeClr val="tx1"/>
          </a:solidFill>
          <a:latin typeface="+mn-lt"/>
          <a:ea typeface="+mn-ea"/>
          <a:cs typeface="+mn-cs"/>
        </a:defRPr>
      </a:lvl5pPr>
      <a:lvl6pPr marL="2331627" algn="l" defTabSz="932651" rtl="0" eaLnBrk="1" latinLnBrk="0" hangingPunct="1">
        <a:defRPr sz="1800" kern="1200">
          <a:solidFill>
            <a:schemeClr val="tx1"/>
          </a:solidFill>
          <a:latin typeface="+mn-lt"/>
          <a:ea typeface="+mn-ea"/>
          <a:cs typeface="+mn-cs"/>
        </a:defRPr>
      </a:lvl6pPr>
      <a:lvl7pPr marL="2797952" algn="l" defTabSz="932651" rtl="0" eaLnBrk="1" latinLnBrk="0" hangingPunct="1">
        <a:defRPr sz="1800" kern="1200">
          <a:solidFill>
            <a:schemeClr val="tx1"/>
          </a:solidFill>
          <a:latin typeface="+mn-lt"/>
          <a:ea typeface="+mn-ea"/>
          <a:cs typeface="+mn-cs"/>
        </a:defRPr>
      </a:lvl7pPr>
      <a:lvl8pPr marL="3264277" algn="l" defTabSz="932651" rtl="0" eaLnBrk="1" latinLnBrk="0" hangingPunct="1">
        <a:defRPr sz="1800" kern="1200">
          <a:solidFill>
            <a:schemeClr val="tx1"/>
          </a:solidFill>
          <a:latin typeface="+mn-lt"/>
          <a:ea typeface="+mn-ea"/>
          <a:cs typeface="+mn-cs"/>
        </a:defRPr>
      </a:lvl8pPr>
      <a:lvl9pPr marL="3730604" algn="l" defTabSz="93265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4">
            <a:extLst>
              <a:ext uri="{28A0092B-C50C-407E-A947-70E740481C1C}">
                <a14:useLocalDpi xmlns:a14="http://schemas.microsoft.com/office/drawing/2010/main"/>
              </a:ext>
            </a:extLst>
          </a:blip>
          <a:srcRect r="4928"/>
          <a:stretch/>
        </p:blipFill>
        <p:spPr>
          <a:xfrm>
            <a:off x="11505351" y="6635664"/>
            <a:ext cx="634120" cy="251421"/>
          </a:xfrm>
          <a:prstGeom prst="rect">
            <a:avLst/>
          </a:prstGeom>
        </p:spPr>
      </p:pic>
      <p:sp>
        <p:nvSpPr>
          <p:cNvPr id="2" name="Title Placeholder 1"/>
          <p:cNvSpPr>
            <a:spLocks noGrp="1"/>
          </p:cNvSpPr>
          <p:nvPr>
            <p:ph type="title"/>
          </p:nvPr>
        </p:nvSpPr>
        <p:spPr bwMode="gray">
          <a:xfrm>
            <a:off x="466369" y="604509"/>
            <a:ext cx="11503738" cy="858788"/>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bwMode="gray">
          <a:xfrm>
            <a:off x="466368" y="2191618"/>
            <a:ext cx="11503739" cy="411392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Box 35"/>
          <p:cNvSpPr txBox="1"/>
          <p:nvPr/>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srgbClr val="B8B3AD"/>
                </a:solidFill>
              </a:rPr>
              <a:pPr algn="r" defTabSz="932597"/>
              <a:t>‹#›</a:t>
            </a:fld>
            <a:endParaRPr lang="en-US" sz="1020" dirty="0">
              <a:solidFill>
                <a:srgbClr val="B8B3AD"/>
              </a:solidFill>
            </a:endParaRPr>
          </a:p>
        </p:txBody>
      </p:sp>
    </p:spTree>
    <p:extLst>
      <p:ext uri="{BB962C8B-B14F-4D97-AF65-F5344CB8AC3E}">
        <p14:creationId xmlns:p14="http://schemas.microsoft.com/office/powerpoint/2010/main" val="1328452665"/>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 id="2147484610" r:id="rId13"/>
    <p:sldLayoutId id="2147484611" r:id="rId14"/>
    <p:sldLayoutId id="2147484612" r:id="rId15"/>
    <p:sldLayoutId id="2147484613" r:id="rId16"/>
    <p:sldLayoutId id="2147484614" r:id="rId17"/>
    <p:sldLayoutId id="2147484615" r:id="rId18"/>
    <p:sldLayoutId id="2147484616" r:id="rId19"/>
    <p:sldLayoutId id="2147484617" r:id="rId20"/>
    <p:sldLayoutId id="2147484618" r:id="rId21"/>
    <p:sldLayoutId id="2147484619" r:id="rId22"/>
    <p:sldLayoutId id="2147484620" r:id="rId23"/>
    <p:sldLayoutId id="2147484621" r:id="rId24"/>
    <p:sldLayoutId id="2147484622" r:id="rId25"/>
    <p:sldLayoutId id="2147484623" r:id="rId26"/>
    <p:sldLayoutId id="2147484624" r:id="rId27"/>
    <p:sldLayoutId id="2147484625" r:id="rId28"/>
    <p:sldLayoutId id="2147484626" r:id="rId29"/>
    <p:sldLayoutId id="2147484627" r:id="rId30"/>
    <p:sldLayoutId id="2147484628" r:id="rId31"/>
    <p:sldLayoutId id="2147484629" r:id="rId32"/>
    <p:sldLayoutId id="2147484630" r:id="rId33"/>
    <p:sldLayoutId id="2147484631" r:id="rId34"/>
    <p:sldLayoutId id="2147484632" r:id="rId35"/>
    <p:sldLayoutId id="2147484633" r:id="rId36"/>
    <p:sldLayoutId id="2147484634" r:id="rId37"/>
    <p:sldLayoutId id="2147484635" r:id="rId38"/>
    <p:sldLayoutId id="2147484636" r:id="rId39"/>
    <p:sldLayoutId id="2147484637" r:id="rId40"/>
    <p:sldLayoutId id="2147484638" r:id="rId41"/>
    <p:sldLayoutId id="2147484639"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32597" rtl="0" eaLnBrk="1" latinLnBrk="0" hangingPunct="1">
        <a:lnSpc>
          <a:spcPct val="76000"/>
        </a:lnSpc>
        <a:spcBef>
          <a:spcPct val="0"/>
        </a:spcBef>
        <a:buNone/>
        <a:defRPr sz="3672" b="1" kern="1200" spc="31" baseline="0">
          <a:solidFill>
            <a:schemeClr val="accent1"/>
          </a:solidFill>
          <a:latin typeface="+mj-lt"/>
          <a:ea typeface="+mj-ea"/>
          <a:cs typeface="+mj-cs"/>
        </a:defRPr>
      </a:lvl1pPr>
    </p:titleStyle>
    <p:bodyStyle>
      <a:lvl1pPr marL="174862" indent="-174862" algn="l" defTabSz="932597" rtl="0" eaLnBrk="1" latinLnBrk="0" hangingPunct="1">
        <a:lnSpc>
          <a:spcPct val="90000"/>
        </a:lnSpc>
        <a:spcBef>
          <a:spcPts val="1428"/>
        </a:spcBef>
        <a:buFont typeface="Arial" panose="020B0604020202020204" pitchFamily="34" charset="0"/>
        <a:buChar char="•"/>
        <a:defRPr sz="2244" kern="100" spc="51" baseline="0">
          <a:solidFill>
            <a:schemeClr val="tx1"/>
          </a:solidFill>
          <a:latin typeface="+mn-lt"/>
          <a:ea typeface="+mn-ea"/>
          <a:cs typeface="+mn-cs"/>
        </a:defRPr>
      </a:lvl1pPr>
      <a:lvl2pPr marL="348105" indent="-173243" algn="l" defTabSz="932597" rtl="0" eaLnBrk="1" latinLnBrk="0" hangingPunct="1">
        <a:lnSpc>
          <a:spcPct val="90000"/>
        </a:lnSpc>
        <a:spcBef>
          <a:spcPts val="612"/>
        </a:spcBef>
        <a:spcAft>
          <a:spcPts val="204"/>
        </a:spcAft>
        <a:buFont typeface="Arial" panose="020B0604020202020204" pitchFamily="34" charset="0"/>
        <a:buChar char="•"/>
        <a:defRPr sz="1836" kern="1200" spc="-31" baseline="0">
          <a:solidFill>
            <a:schemeClr val="tx1"/>
          </a:solidFill>
          <a:latin typeface="+mn-lt"/>
          <a:ea typeface="+mn-ea"/>
          <a:cs typeface="+mn-cs"/>
        </a:defRPr>
      </a:lvl2pPr>
      <a:lvl3pPr marL="522967" indent="-174862" algn="l" defTabSz="932597" rtl="0" eaLnBrk="1" latinLnBrk="0" hangingPunct="1">
        <a:lnSpc>
          <a:spcPct val="85000"/>
        </a:lnSpc>
        <a:spcBef>
          <a:spcPts val="612"/>
        </a:spcBef>
        <a:spcAft>
          <a:spcPts val="204"/>
        </a:spcAft>
        <a:buFont typeface="Arial" panose="020B0604020202020204" pitchFamily="34" charset="0"/>
        <a:buChar char="•"/>
        <a:defRPr sz="1632" kern="100" spc="-31" baseline="0">
          <a:solidFill>
            <a:schemeClr val="tx1"/>
          </a:solidFill>
          <a:latin typeface="+mn-lt"/>
          <a:ea typeface="+mn-ea"/>
          <a:cs typeface="+mn-cs"/>
        </a:defRPr>
      </a:lvl3pPr>
      <a:lvl4pPr marL="0" indent="0" algn="l" defTabSz="932597" rtl="0" eaLnBrk="1" latinLnBrk="0" hangingPunct="1">
        <a:lnSpc>
          <a:spcPct val="90000"/>
        </a:lnSpc>
        <a:spcBef>
          <a:spcPts val="1428"/>
        </a:spcBef>
        <a:buFont typeface="Tahoma" panose="020B0604030504040204" pitchFamily="34" charset="0"/>
        <a:buChar char="​"/>
        <a:defRPr sz="2244" kern="100" spc="-51" baseline="0">
          <a:solidFill>
            <a:schemeClr val="accent1"/>
          </a:solidFill>
          <a:latin typeface="+mn-lt"/>
          <a:ea typeface="+mn-ea"/>
          <a:cs typeface="+mn-cs"/>
        </a:defRPr>
      </a:lvl4pPr>
      <a:lvl5pPr marL="0" indent="0" algn="l" defTabSz="932597" rtl="0" eaLnBrk="1" latinLnBrk="0" hangingPunct="1">
        <a:lnSpc>
          <a:spcPct val="79000"/>
        </a:lnSpc>
        <a:spcBef>
          <a:spcPts val="204"/>
        </a:spcBef>
        <a:spcAft>
          <a:spcPts val="816"/>
        </a:spcAft>
        <a:buFont typeface="Tahoma" panose="020B0604030504040204" pitchFamily="34" charset="0"/>
        <a:buChar char="​"/>
        <a:defRPr sz="1428" b="1" kern="100" spc="31" baseline="0">
          <a:solidFill>
            <a:schemeClr val="tx1"/>
          </a:solidFill>
          <a:latin typeface="+mn-lt"/>
          <a:ea typeface="+mn-ea"/>
          <a:cs typeface="+mn-cs"/>
        </a:defRPr>
      </a:lvl5pPr>
      <a:lvl6pPr marL="0" indent="0" algn="l" defTabSz="932597" rtl="0" eaLnBrk="1" latinLnBrk="0" hangingPunct="1">
        <a:lnSpc>
          <a:spcPct val="110000"/>
        </a:lnSpc>
        <a:spcBef>
          <a:spcPts val="612"/>
        </a:spcBef>
        <a:spcAft>
          <a:spcPts val="816"/>
        </a:spcAft>
        <a:buFont typeface="Tahoma" panose="020B0604030504040204" pitchFamily="34" charset="0"/>
        <a:buChar char="​"/>
        <a:defRPr sz="1428" kern="1200" spc="31" baseline="0">
          <a:solidFill>
            <a:schemeClr val="tx1"/>
          </a:solidFill>
          <a:latin typeface="+mn-lt"/>
          <a:ea typeface="+mn-ea"/>
          <a:cs typeface="+mn-cs"/>
        </a:defRPr>
      </a:lvl6pPr>
      <a:lvl7pPr marL="174862" indent="-174862" algn="l" defTabSz="932597" rtl="0" eaLnBrk="1" latinLnBrk="0" hangingPunct="1">
        <a:lnSpc>
          <a:spcPct val="90000"/>
        </a:lnSpc>
        <a:spcBef>
          <a:spcPts val="0"/>
        </a:spcBef>
        <a:spcAft>
          <a:spcPts val="612"/>
        </a:spcAft>
        <a:buFont typeface="Arial" panose="020B0604020202020204" pitchFamily="34" charset="0"/>
        <a:buChar char="•"/>
        <a:defRPr sz="1428" kern="1200" spc="-51" baseline="0">
          <a:solidFill>
            <a:schemeClr val="accent6"/>
          </a:solidFill>
          <a:latin typeface="+mn-lt"/>
          <a:ea typeface="+mn-ea"/>
          <a:cs typeface="+mn-cs"/>
        </a:defRPr>
      </a:lvl7pPr>
      <a:lvl8pPr marL="113336" indent="-113336" algn="l" defTabSz="932597" rtl="0" eaLnBrk="1" latinLnBrk="0" hangingPunct="1">
        <a:lnSpc>
          <a:spcPct val="120000"/>
        </a:lnSpc>
        <a:spcBef>
          <a:spcPts val="612"/>
        </a:spcBef>
        <a:spcAft>
          <a:spcPts val="612"/>
        </a:spcAft>
        <a:buFont typeface="Calibri Light" panose="020F0302020204030204" pitchFamily="34" charset="0"/>
        <a:buChar char="“"/>
        <a:defRPr sz="2040" kern="1200">
          <a:solidFill>
            <a:schemeClr val="tx1"/>
          </a:solidFill>
          <a:latin typeface="+mn-lt"/>
          <a:ea typeface="+mn-ea"/>
          <a:cs typeface="+mn-cs"/>
        </a:defRPr>
      </a:lvl8pPr>
      <a:lvl9pPr marL="116575" indent="0" algn="l" defTabSz="932597" rtl="0" eaLnBrk="1" latinLnBrk="0" hangingPunct="1">
        <a:lnSpc>
          <a:spcPct val="85000"/>
        </a:lnSpc>
        <a:spcBef>
          <a:spcPts val="204"/>
        </a:spcBef>
        <a:spcAft>
          <a:spcPts val="1020"/>
        </a:spcAft>
        <a:buFont typeface="Tahoma" panose="020B0604030504040204" pitchFamily="34" charset="0"/>
        <a:buChar char="​"/>
        <a:defRPr sz="1224" b="1" kern="1200">
          <a:solidFill>
            <a:schemeClr val="tx1"/>
          </a:solidFill>
          <a:latin typeface="+mj-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3840">
          <p15:clr>
            <a:srgbClr val="F26B43"/>
          </p15:clr>
        </p15:guide>
        <p15:guide id="3" pos="288">
          <p15:clr>
            <a:srgbClr val="F26B43"/>
          </p15:clr>
        </p15:guide>
        <p15:guide id="4" pos="7397">
          <p15:clr>
            <a:srgbClr val="F26B43"/>
          </p15:clr>
        </p15:guide>
        <p15:guide id="5" orient="horz" pos="912">
          <p15:clr>
            <a:srgbClr val="F26B43"/>
          </p15:clr>
        </p15:guide>
        <p15:guide id="6" orient="horz" pos="360">
          <p15:clr>
            <a:srgbClr val="F26B43"/>
          </p15:clr>
        </p15:guide>
        <p15:guide id="7" orient="horz" pos="1488">
          <p15:clr>
            <a:srgbClr val="F26B43"/>
          </p15:clr>
        </p15:guide>
        <p15:guide id="8" orient="horz" pos="10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4">
            <a:extLst>
              <a:ext uri="{28A0092B-C50C-407E-A947-70E740481C1C}">
                <a14:useLocalDpi xmlns:a14="http://schemas.microsoft.com/office/drawing/2010/main"/>
              </a:ext>
            </a:extLst>
          </a:blip>
          <a:srcRect r="4928"/>
          <a:stretch/>
        </p:blipFill>
        <p:spPr>
          <a:xfrm>
            <a:off x="11505351" y="6635664"/>
            <a:ext cx="634120" cy="251421"/>
          </a:xfrm>
          <a:prstGeom prst="rect">
            <a:avLst/>
          </a:prstGeom>
        </p:spPr>
      </p:pic>
      <p:sp>
        <p:nvSpPr>
          <p:cNvPr id="2" name="Title Placeholder 1"/>
          <p:cNvSpPr>
            <a:spLocks noGrp="1"/>
          </p:cNvSpPr>
          <p:nvPr>
            <p:ph type="title"/>
          </p:nvPr>
        </p:nvSpPr>
        <p:spPr bwMode="gray">
          <a:xfrm>
            <a:off x="466369" y="604509"/>
            <a:ext cx="11503738" cy="858788"/>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bwMode="gray">
          <a:xfrm>
            <a:off x="466368" y="2191618"/>
            <a:ext cx="11503739" cy="411392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Box 35"/>
          <p:cNvSpPr txBox="1"/>
          <p:nvPr/>
        </p:nvSpPr>
        <p:spPr bwMode="gray">
          <a:xfrm>
            <a:off x="119389" y="6635814"/>
            <a:ext cx="346979" cy="254262"/>
          </a:xfrm>
          <a:prstGeom prst="rect">
            <a:avLst/>
          </a:prstGeom>
          <a:noFill/>
        </p:spPr>
        <p:txBody>
          <a:bodyPr wrap="none" rtlCol="0">
            <a:spAutoFit/>
          </a:bodyPr>
          <a:lstStyle/>
          <a:p>
            <a:pPr algn="r" defTabSz="932597"/>
            <a:fld id="{CB352511-2795-4994-B11A-B9E1533DB083}" type="slidenum">
              <a:rPr lang="en-US" sz="1020" smtClean="0">
                <a:solidFill>
                  <a:srgbClr val="B8B3AD"/>
                </a:solidFill>
              </a:rPr>
              <a:pPr algn="r" defTabSz="932597"/>
              <a:t>‹#›</a:t>
            </a:fld>
            <a:endParaRPr lang="en-US" sz="1020" dirty="0">
              <a:solidFill>
                <a:srgbClr val="B8B3AD"/>
              </a:solidFill>
            </a:endParaRPr>
          </a:p>
        </p:txBody>
      </p:sp>
    </p:spTree>
    <p:extLst>
      <p:ext uri="{BB962C8B-B14F-4D97-AF65-F5344CB8AC3E}">
        <p14:creationId xmlns:p14="http://schemas.microsoft.com/office/powerpoint/2010/main" val="1241810161"/>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 id="2147484652" r:id="rId12"/>
    <p:sldLayoutId id="2147484653" r:id="rId13"/>
    <p:sldLayoutId id="2147484654" r:id="rId14"/>
    <p:sldLayoutId id="2147484655" r:id="rId15"/>
    <p:sldLayoutId id="2147484656" r:id="rId16"/>
    <p:sldLayoutId id="2147484657" r:id="rId17"/>
    <p:sldLayoutId id="2147484658" r:id="rId18"/>
    <p:sldLayoutId id="2147484659" r:id="rId19"/>
    <p:sldLayoutId id="2147484660" r:id="rId20"/>
    <p:sldLayoutId id="2147484661" r:id="rId21"/>
    <p:sldLayoutId id="2147484662" r:id="rId22"/>
    <p:sldLayoutId id="2147484663" r:id="rId23"/>
    <p:sldLayoutId id="2147484664" r:id="rId24"/>
    <p:sldLayoutId id="2147484665" r:id="rId25"/>
    <p:sldLayoutId id="2147484666" r:id="rId26"/>
    <p:sldLayoutId id="2147484667" r:id="rId27"/>
    <p:sldLayoutId id="2147484668" r:id="rId28"/>
    <p:sldLayoutId id="2147484669" r:id="rId29"/>
    <p:sldLayoutId id="2147484670" r:id="rId30"/>
    <p:sldLayoutId id="2147484671" r:id="rId31"/>
    <p:sldLayoutId id="2147484672" r:id="rId32"/>
    <p:sldLayoutId id="2147484673" r:id="rId33"/>
    <p:sldLayoutId id="2147484674" r:id="rId34"/>
    <p:sldLayoutId id="2147484675" r:id="rId35"/>
    <p:sldLayoutId id="2147484676" r:id="rId36"/>
    <p:sldLayoutId id="2147484677" r:id="rId37"/>
    <p:sldLayoutId id="2147484678" r:id="rId38"/>
    <p:sldLayoutId id="2147484679" r:id="rId39"/>
    <p:sldLayoutId id="2147484680" r:id="rId40"/>
    <p:sldLayoutId id="2147484681" r:id="rId41"/>
    <p:sldLayoutId id="2147484682"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32597" rtl="0" eaLnBrk="1" latinLnBrk="0" hangingPunct="1">
        <a:lnSpc>
          <a:spcPct val="76000"/>
        </a:lnSpc>
        <a:spcBef>
          <a:spcPct val="0"/>
        </a:spcBef>
        <a:buNone/>
        <a:defRPr sz="3672" b="1" kern="1200" spc="31" baseline="0">
          <a:solidFill>
            <a:schemeClr val="accent1"/>
          </a:solidFill>
          <a:latin typeface="+mj-lt"/>
          <a:ea typeface="+mj-ea"/>
          <a:cs typeface="+mj-cs"/>
        </a:defRPr>
      </a:lvl1pPr>
    </p:titleStyle>
    <p:bodyStyle>
      <a:lvl1pPr marL="174862" indent="-174862" algn="l" defTabSz="932597" rtl="0" eaLnBrk="1" latinLnBrk="0" hangingPunct="1">
        <a:lnSpc>
          <a:spcPct val="90000"/>
        </a:lnSpc>
        <a:spcBef>
          <a:spcPts val="1428"/>
        </a:spcBef>
        <a:buFont typeface="Arial" panose="020B0604020202020204" pitchFamily="34" charset="0"/>
        <a:buChar char="•"/>
        <a:defRPr sz="2244" kern="100" spc="51" baseline="0">
          <a:solidFill>
            <a:schemeClr val="tx1"/>
          </a:solidFill>
          <a:latin typeface="+mn-lt"/>
          <a:ea typeface="+mn-ea"/>
          <a:cs typeface="+mn-cs"/>
        </a:defRPr>
      </a:lvl1pPr>
      <a:lvl2pPr marL="348105" indent="-173243" algn="l" defTabSz="932597" rtl="0" eaLnBrk="1" latinLnBrk="0" hangingPunct="1">
        <a:lnSpc>
          <a:spcPct val="90000"/>
        </a:lnSpc>
        <a:spcBef>
          <a:spcPts val="612"/>
        </a:spcBef>
        <a:spcAft>
          <a:spcPts val="204"/>
        </a:spcAft>
        <a:buFont typeface="Arial" panose="020B0604020202020204" pitchFamily="34" charset="0"/>
        <a:buChar char="•"/>
        <a:defRPr sz="1836" kern="1200" spc="-31" baseline="0">
          <a:solidFill>
            <a:schemeClr val="tx1"/>
          </a:solidFill>
          <a:latin typeface="+mn-lt"/>
          <a:ea typeface="+mn-ea"/>
          <a:cs typeface="+mn-cs"/>
        </a:defRPr>
      </a:lvl2pPr>
      <a:lvl3pPr marL="522967" indent="-174862" algn="l" defTabSz="932597" rtl="0" eaLnBrk="1" latinLnBrk="0" hangingPunct="1">
        <a:lnSpc>
          <a:spcPct val="85000"/>
        </a:lnSpc>
        <a:spcBef>
          <a:spcPts val="612"/>
        </a:spcBef>
        <a:spcAft>
          <a:spcPts val="204"/>
        </a:spcAft>
        <a:buFont typeface="Arial" panose="020B0604020202020204" pitchFamily="34" charset="0"/>
        <a:buChar char="•"/>
        <a:defRPr sz="1632" kern="100" spc="-31" baseline="0">
          <a:solidFill>
            <a:schemeClr val="tx1"/>
          </a:solidFill>
          <a:latin typeface="+mn-lt"/>
          <a:ea typeface="+mn-ea"/>
          <a:cs typeface="+mn-cs"/>
        </a:defRPr>
      </a:lvl3pPr>
      <a:lvl4pPr marL="0" indent="0" algn="l" defTabSz="932597" rtl="0" eaLnBrk="1" latinLnBrk="0" hangingPunct="1">
        <a:lnSpc>
          <a:spcPct val="90000"/>
        </a:lnSpc>
        <a:spcBef>
          <a:spcPts val="1428"/>
        </a:spcBef>
        <a:buFont typeface="Tahoma" panose="020B0604030504040204" pitchFamily="34" charset="0"/>
        <a:buChar char="​"/>
        <a:defRPr sz="2244" kern="100" spc="-51" baseline="0">
          <a:solidFill>
            <a:schemeClr val="accent1"/>
          </a:solidFill>
          <a:latin typeface="+mn-lt"/>
          <a:ea typeface="+mn-ea"/>
          <a:cs typeface="+mn-cs"/>
        </a:defRPr>
      </a:lvl4pPr>
      <a:lvl5pPr marL="0" indent="0" algn="l" defTabSz="932597" rtl="0" eaLnBrk="1" latinLnBrk="0" hangingPunct="1">
        <a:lnSpc>
          <a:spcPct val="79000"/>
        </a:lnSpc>
        <a:spcBef>
          <a:spcPts val="204"/>
        </a:spcBef>
        <a:spcAft>
          <a:spcPts val="816"/>
        </a:spcAft>
        <a:buFont typeface="Tahoma" panose="020B0604030504040204" pitchFamily="34" charset="0"/>
        <a:buChar char="​"/>
        <a:defRPr sz="1428" b="1" kern="100" spc="31" baseline="0">
          <a:solidFill>
            <a:schemeClr val="tx1"/>
          </a:solidFill>
          <a:latin typeface="+mn-lt"/>
          <a:ea typeface="+mn-ea"/>
          <a:cs typeface="+mn-cs"/>
        </a:defRPr>
      </a:lvl5pPr>
      <a:lvl6pPr marL="0" indent="0" algn="l" defTabSz="932597" rtl="0" eaLnBrk="1" latinLnBrk="0" hangingPunct="1">
        <a:lnSpc>
          <a:spcPct val="110000"/>
        </a:lnSpc>
        <a:spcBef>
          <a:spcPts val="612"/>
        </a:spcBef>
        <a:spcAft>
          <a:spcPts val="816"/>
        </a:spcAft>
        <a:buFont typeface="Tahoma" panose="020B0604030504040204" pitchFamily="34" charset="0"/>
        <a:buChar char="​"/>
        <a:defRPr sz="1428" kern="1200" spc="31" baseline="0">
          <a:solidFill>
            <a:schemeClr val="tx1"/>
          </a:solidFill>
          <a:latin typeface="+mn-lt"/>
          <a:ea typeface="+mn-ea"/>
          <a:cs typeface="+mn-cs"/>
        </a:defRPr>
      </a:lvl6pPr>
      <a:lvl7pPr marL="174862" indent="-174862" algn="l" defTabSz="932597" rtl="0" eaLnBrk="1" latinLnBrk="0" hangingPunct="1">
        <a:lnSpc>
          <a:spcPct val="90000"/>
        </a:lnSpc>
        <a:spcBef>
          <a:spcPts val="0"/>
        </a:spcBef>
        <a:spcAft>
          <a:spcPts val="612"/>
        </a:spcAft>
        <a:buFont typeface="Arial" panose="020B0604020202020204" pitchFamily="34" charset="0"/>
        <a:buChar char="•"/>
        <a:defRPr sz="1428" kern="1200" spc="-51" baseline="0">
          <a:solidFill>
            <a:schemeClr val="accent6"/>
          </a:solidFill>
          <a:latin typeface="+mn-lt"/>
          <a:ea typeface="+mn-ea"/>
          <a:cs typeface="+mn-cs"/>
        </a:defRPr>
      </a:lvl7pPr>
      <a:lvl8pPr marL="113336" indent="-113336" algn="l" defTabSz="932597" rtl="0" eaLnBrk="1" latinLnBrk="0" hangingPunct="1">
        <a:lnSpc>
          <a:spcPct val="120000"/>
        </a:lnSpc>
        <a:spcBef>
          <a:spcPts val="612"/>
        </a:spcBef>
        <a:spcAft>
          <a:spcPts val="612"/>
        </a:spcAft>
        <a:buFont typeface="Calibri Light" panose="020F0302020204030204" pitchFamily="34" charset="0"/>
        <a:buChar char="“"/>
        <a:defRPr sz="2040" kern="1200">
          <a:solidFill>
            <a:schemeClr val="tx1"/>
          </a:solidFill>
          <a:latin typeface="+mn-lt"/>
          <a:ea typeface="+mn-ea"/>
          <a:cs typeface="+mn-cs"/>
        </a:defRPr>
      </a:lvl8pPr>
      <a:lvl9pPr marL="116575" indent="0" algn="l" defTabSz="932597" rtl="0" eaLnBrk="1" latinLnBrk="0" hangingPunct="1">
        <a:lnSpc>
          <a:spcPct val="85000"/>
        </a:lnSpc>
        <a:spcBef>
          <a:spcPts val="204"/>
        </a:spcBef>
        <a:spcAft>
          <a:spcPts val="1020"/>
        </a:spcAft>
        <a:buFont typeface="Tahoma" panose="020B0604030504040204" pitchFamily="34" charset="0"/>
        <a:buChar char="​"/>
        <a:defRPr sz="1224" b="1" kern="1200">
          <a:solidFill>
            <a:schemeClr val="tx1"/>
          </a:solidFill>
          <a:latin typeface="+mj-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32">
          <p15:clr>
            <a:srgbClr val="F26B43"/>
          </p15:clr>
        </p15:guide>
        <p15:guide id="2" pos="3840">
          <p15:clr>
            <a:srgbClr val="F26B43"/>
          </p15:clr>
        </p15:guide>
        <p15:guide id="3" pos="288">
          <p15:clr>
            <a:srgbClr val="F26B43"/>
          </p15:clr>
        </p15:guide>
        <p15:guide id="4" pos="7397">
          <p15:clr>
            <a:srgbClr val="F26B43"/>
          </p15:clr>
        </p15:guide>
        <p15:guide id="5" orient="horz" pos="912">
          <p15:clr>
            <a:srgbClr val="F26B43"/>
          </p15:clr>
        </p15:guide>
        <p15:guide id="6" orient="horz" pos="360">
          <p15:clr>
            <a:srgbClr val="F26B43"/>
          </p15:clr>
        </p15:guide>
        <p15:guide id="7" orient="horz" pos="1488">
          <p15:clr>
            <a:srgbClr val="F26B43"/>
          </p15:clr>
        </p15:guide>
        <p15:guide id="8" orient="horz" pos="1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5.jpg"/><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hyperlink" Target="http://now.citrix.com/remoteapp" TargetMode="External"/><Relationship Id="rId3" Type="http://schemas.openxmlformats.org/officeDocument/2006/relationships/hyperlink" Target="https://www.citrix.com/blogs/2016/09/30/demystifying-azure-ad-authentication/" TargetMode="External"/><Relationship Id="rId7" Type="http://schemas.openxmlformats.org/officeDocument/2006/relationships/hyperlink" Target="http://citrixandmicrosoft.com/Solutions/AzureCloud.aspx"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s://www.citrix.com/blogs/2016/09/12/using-xenapp-xendesktop-in-azure-resource-manager/" TargetMode="External"/><Relationship Id="rId5" Type="http://schemas.openxmlformats.org/officeDocument/2006/relationships/hyperlink" Target="https://www.citrix.com/content/dam/citrix/en_us/documents/product-overview/citrix-xenapp-and-xendesktop-711-built-on-microsoft-windows-server-2010-r2-and-windows-server-2016-rds-vdi.pdf" TargetMode="External"/><Relationship Id="rId4" Type="http://schemas.openxmlformats.org/officeDocument/2006/relationships/hyperlink" Target="https://www.citrix.com/blogs/2016/09/26/xenapp-7-11-scalability-economics-on-microsoft-azure/" TargetMode="External"/><Relationship Id="rId9" Type="http://schemas.openxmlformats.org/officeDocument/2006/relationships/hyperlink" Target="https://onboarding.cloud.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54.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3"/>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6204" y="2942842"/>
          <a:ext cx="11751559" cy="2805980"/>
        </p:xfrm>
        <a:graphic>
          <a:graphicData uri="http://schemas.openxmlformats.org/drawingml/2006/table">
            <a:tbl>
              <a:tblPr firstRow="1" bandRow="1">
                <a:tableStyleId>{5C22544A-7EE6-4342-B048-85BDC9FD1C3A}</a:tableStyleId>
              </a:tblPr>
              <a:tblGrid>
                <a:gridCol w="3776319">
                  <a:extLst>
                    <a:ext uri="{9D8B030D-6E8A-4147-A177-3AD203B41FA5}">
                      <a16:colId xmlns:a16="http://schemas.microsoft.com/office/drawing/2014/main" val="20000"/>
                    </a:ext>
                  </a:extLst>
                </a:gridCol>
                <a:gridCol w="3992286">
                  <a:extLst>
                    <a:ext uri="{9D8B030D-6E8A-4147-A177-3AD203B41FA5}">
                      <a16:colId xmlns:a16="http://schemas.microsoft.com/office/drawing/2014/main" val="20001"/>
                    </a:ext>
                  </a:extLst>
                </a:gridCol>
                <a:gridCol w="3982954">
                  <a:extLst>
                    <a:ext uri="{9D8B030D-6E8A-4147-A177-3AD203B41FA5}">
                      <a16:colId xmlns:a16="http://schemas.microsoft.com/office/drawing/2014/main" val="20002"/>
                    </a:ext>
                  </a:extLst>
                </a:gridCol>
              </a:tblGrid>
              <a:tr h="1251500">
                <a:tc gridSpan="3">
                  <a:txBody>
                    <a:bodyPr/>
                    <a:lstStyle/>
                    <a:p>
                      <a:pPr>
                        <a:spcAft>
                          <a:spcPts val="1200"/>
                        </a:spcAft>
                      </a:pPr>
                      <a:r>
                        <a:rPr lang="en-US" sz="3300" b="0" dirty="0">
                          <a:solidFill>
                            <a:schemeClr val="tx1"/>
                          </a:solidFill>
                        </a:rPr>
                        <a:t> </a:t>
                      </a:r>
                      <a:endParaRPr lang="en-US" sz="3300" b="1" dirty="0">
                        <a:solidFill>
                          <a:schemeClr val="tx1"/>
                        </a:solidFill>
                      </a:endParaRPr>
                    </a:p>
                    <a:p>
                      <a:pPr>
                        <a:spcAft>
                          <a:spcPts val="1200"/>
                        </a:spcAft>
                      </a:pPr>
                      <a:endParaRPr lang="en-US" sz="3300" b="1" dirty="0">
                        <a:solidFill>
                          <a:schemeClr val="tx1"/>
                        </a:solidFill>
                      </a:endParaRPr>
                    </a:p>
                  </a:txBody>
                  <a:tcPr marL="93285" marR="93285" marT="46630" marB="46630">
                    <a:lnB w="38100" cmpd="sng">
                      <a:noFill/>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554480">
                <a:tc>
                  <a:txBody>
                    <a:bodyPr/>
                    <a:lstStyle/>
                    <a:p>
                      <a:pPr algn="ctr"/>
                      <a:r>
                        <a:rPr lang="en-US" sz="3300" b="1" kern="1200" dirty="0">
                          <a:solidFill>
                            <a:schemeClr val="accent1"/>
                          </a:solidFill>
                          <a:latin typeface="+mn-lt"/>
                          <a:ea typeface="+mn-ea"/>
                          <a:cs typeface="+mn-cs"/>
                        </a:rPr>
                        <a:t>Microsoft Alignment</a:t>
                      </a:r>
                      <a:endParaRPr lang="en-US" sz="2400" b="1" kern="1200" dirty="0">
                        <a:solidFill>
                          <a:schemeClr val="accent1"/>
                        </a:solidFill>
                        <a:latin typeface="+mn-lt"/>
                        <a:ea typeface="+mn-ea"/>
                        <a:cs typeface="+mn-cs"/>
                      </a:endParaRPr>
                    </a:p>
                    <a:p>
                      <a:endParaRPr lang="en-US" sz="1800" b="0" kern="1200" dirty="0">
                        <a:solidFill>
                          <a:schemeClr val="dk1"/>
                        </a:solidFill>
                        <a:latin typeface="+mn-lt"/>
                        <a:ea typeface="+mn-ea"/>
                        <a:cs typeface="+mn-cs"/>
                      </a:endParaRPr>
                    </a:p>
                    <a:p>
                      <a:pPr marL="341313" marR="0" indent="0" algn="l" defTabSz="1088291" rtl="0" eaLnBrk="1" fontAlgn="auto" latinLnBrk="0" hangingPunct="1">
                        <a:lnSpc>
                          <a:spcPct val="100000"/>
                        </a:lnSpc>
                        <a:spcBef>
                          <a:spcPts val="0"/>
                        </a:spcBef>
                        <a:spcAft>
                          <a:spcPts val="0"/>
                        </a:spcAft>
                        <a:buClrTx/>
                        <a:buSzTx/>
                        <a:buFontTx/>
                        <a:buNone/>
                        <a:tabLst/>
                        <a:defRPr/>
                      </a:pPr>
                      <a:endParaRPr lang="en-US" sz="1800" b="0" kern="1200" baseline="0" dirty="0">
                        <a:solidFill>
                          <a:schemeClr val="tx1"/>
                        </a:solidFill>
                        <a:latin typeface="+mn-lt"/>
                        <a:ea typeface="+mn-ea"/>
                        <a:cs typeface="+mn-cs"/>
                      </a:endParaRPr>
                    </a:p>
                  </a:txBody>
                  <a:tcPr marL="69964" marR="69964" marT="0" marB="0">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algn="ctr" defTabSz="914400" rtl="0" eaLnBrk="1" latinLnBrk="0" hangingPunct="1">
                        <a:spcBef>
                          <a:spcPts val="0"/>
                        </a:spcBef>
                        <a:spcAft>
                          <a:spcPts val="0"/>
                        </a:spcAft>
                      </a:pPr>
                      <a:r>
                        <a:rPr lang="en-US" sz="3300" b="1" kern="1200" dirty="0">
                          <a:solidFill>
                            <a:schemeClr val="accent1"/>
                          </a:solidFill>
                          <a:latin typeface="+mn-lt"/>
                          <a:ea typeface="+mn-ea"/>
                          <a:cs typeface="+mn-cs"/>
                        </a:rPr>
                        <a:t>   Management</a:t>
                      </a:r>
                      <a:endParaRPr lang="en-US" sz="1800" b="0" baseline="0" dirty="0">
                        <a:solidFill>
                          <a:schemeClr val="tx1"/>
                        </a:solidFill>
                        <a:effectLst/>
                        <a:latin typeface="Arial"/>
                        <a:ea typeface="MS Mincho"/>
                        <a:cs typeface="Times New Roman"/>
                      </a:endParaRPr>
                    </a:p>
                  </a:txBody>
                  <a:tcPr marL="69964" marR="6996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300" b="1" kern="1200" dirty="0">
                          <a:solidFill>
                            <a:srgbClr val="008BBC"/>
                          </a:solidFill>
                          <a:latin typeface="+mn-lt"/>
                          <a:ea typeface="+mn-ea"/>
                          <a:cs typeface="+mn-cs"/>
                        </a:rPr>
                        <a:t>  </a:t>
                      </a:r>
                      <a:r>
                        <a:rPr lang="en-US" sz="3300" b="1" kern="1200" dirty="0">
                          <a:solidFill>
                            <a:schemeClr val="accent1"/>
                          </a:solidFill>
                          <a:latin typeface="+mn-lt"/>
                          <a:ea typeface="+mn-ea"/>
                          <a:cs typeface="+mn-cs"/>
                        </a:rPr>
                        <a:t>User Experience</a:t>
                      </a:r>
                      <a:endParaRPr lang="en-US" sz="1800" b="0" dirty="0">
                        <a:solidFill>
                          <a:schemeClr val="accent1"/>
                        </a:solidFill>
                      </a:endParaRPr>
                    </a:p>
                  </a:txBody>
                  <a:tcPr marL="69964" marR="69964" marT="0" marB="0">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326" y="1786594"/>
            <a:ext cx="2317314" cy="2312497"/>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1822" y="1786594"/>
            <a:ext cx="2312497" cy="2312497"/>
          </a:xfrm>
          <a:prstGeom prst="rect">
            <a:avLst/>
          </a:prstGeom>
          <a:effectLst>
            <a:outerShdw blurRad="50800" dist="38100" dir="2700000" algn="tl" rotWithShape="0">
              <a:prstClr val="black">
                <a:alpha val="40000"/>
              </a:prstClr>
            </a:outerShdw>
          </a:effectLst>
        </p:spPr>
      </p:pic>
      <p:pic>
        <p:nvPicPr>
          <p:cNvPr id="33" name="Picture 32" descr="XenApp-blac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9201" y="557367"/>
            <a:ext cx="3429917" cy="950490"/>
          </a:xfrm>
          <a:prstGeom prst="rect">
            <a:avLst/>
          </a:prstGeom>
        </p:spPr>
      </p:pic>
      <p:pic>
        <p:nvPicPr>
          <p:cNvPr id="37" name="Picture 36" descr="XenDesktop-black cop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424" y="525015"/>
            <a:ext cx="5045960" cy="982842"/>
          </a:xfrm>
          <a:prstGeom prst="rect">
            <a:avLst/>
          </a:prstGeom>
        </p:spPr>
      </p:pic>
      <p:sp>
        <p:nvSpPr>
          <p:cNvPr id="2" name="TextBox 1"/>
          <p:cNvSpPr txBox="1"/>
          <p:nvPr/>
        </p:nvSpPr>
        <p:spPr>
          <a:xfrm>
            <a:off x="5172590" y="520083"/>
            <a:ext cx="700071" cy="862581"/>
          </a:xfrm>
          <a:prstGeom prst="rect">
            <a:avLst/>
          </a:prstGeom>
          <a:noFill/>
        </p:spPr>
        <p:txBody>
          <a:bodyPr wrap="none" rtlCol="0">
            <a:spAutoFit/>
          </a:bodyPr>
          <a:lstStyle/>
          <a:p>
            <a:r>
              <a:rPr lang="en-US" sz="4896" dirty="0"/>
              <a:t>&amp;</a:t>
            </a:r>
          </a:p>
        </p:txBody>
      </p:sp>
      <p:pic>
        <p:nvPicPr>
          <p:cNvPr id="1026" name="Picture 2" descr="https://pbs.twimg.com/profile_images/709852306632744960/zQ0xyGG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990" y="1632919"/>
            <a:ext cx="2619846" cy="26198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2891" y="5346885"/>
            <a:ext cx="3792019" cy="1246721"/>
          </a:xfrm>
          <a:prstGeom prst="rect">
            <a:avLst/>
          </a:prstGeom>
        </p:spPr>
        <p:txBody>
          <a:bodyPr wrap="square">
            <a:spAutoFit/>
          </a:bodyPr>
          <a:lstStyle/>
          <a:p>
            <a:pPr marL="348105" algn="ctr" defTabSz="1109948">
              <a:defRPr/>
            </a:pPr>
            <a:r>
              <a:rPr lang="en-US" sz="1836" dirty="0">
                <a:solidFill>
                  <a:schemeClr val="tx1">
                    <a:lumMod val="50000"/>
                  </a:schemeClr>
                </a:solidFill>
              </a:rPr>
              <a:t>Windows Server 2016</a:t>
            </a:r>
          </a:p>
          <a:p>
            <a:pPr marL="348105" algn="ctr" defTabSz="1109948">
              <a:defRPr/>
            </a:pPr>
            <a:r>
              <a:rPr lang="en-US" sz="1836" dirty="0">
                <a:solidFill>
                  <a:schemeClr val="tx1">
                    <a:lumMod val="50000"/>
                  </a:schemeClr>
                </a:solidFill>
              </a:rPr>
              <a:t>Azure Resource Manager</a:t>
            </a:r>
          </a:p>
          <a:p>
            <a:pPr marL="348105" algn="ctr" defTabSz="1109948">
              <a:defRPr/>
            </a:pPr>
            <a:r>
              <a:rPr lang="en-US" sz="1836" dirty="0">
                <a:solidFill>
                  <a:schemeClr val="tx1">
                    <a:lumMod val="50000"/>
                  </a:schemeClr>
                </a:solidFill>
              </a:rPr>
              <a:t>Extended App-V Integration</a:t>
            </a:r>
          </a:p>
          <a:p>
            <a:pPr marL="348105" algn="ctr" defTabSz="1109948">
              <a:defRPr/>
            </a:pPr>
            <a:r>
              <a:rPr lang="en-US" sz="1836" dirty="0">
                <a:solidFill>
                  <a:schemeClr val="tx1">
                    <a:lumMod val="50000"/>
                  </a:schemeClr>
                </a:solidFill>
              </a:rPr>
              <a:t>SCVMM Support for </a:t>
            </a:r>
            <a:r>
              <a:rPr lang="en-US" sz="1836" dirty="0" err="1">
                <a:solidFill>
                  <a:schemeClr val="tx1">
                    <a:lumMod val="50000"/>
                  </a:schemeClr>
                </a:solidFill>
              </a:rPr>
              <a:t>AppDisks</a:t>
            </a:r>
            <a:endParaRPr lang="en-US" sz="1836" dirty="0">
              <a:solidFill>
                <a:schemeClr val="tx1">
                  <a:lumMod val="50000"/>
                </a:schemeClr>
              </a:solidFill>
            </a:endParaRPr>
          </a:p>
        </p:txBody>
      </p:sp>
      <p:sp>
        <p:nvSpPr>
          <p:cNvPr id="5" name="Rectangle 4"/>
          <p:cNvSpPr/>
          <p:nvPr/>
        </p:nvSpPr>
        <p:spPr>
          <a:xfrm>
            <a:off x="3124159" y="5058748"/>
            <a:ext cx="6217356" cy="1534858"/>
          </a:xfrm>
          <a:prstGeom prst="rect">
            <a:avLst/>
          </a:prstGeom>
        </p:spPr>
        <p:txBody>
          <a:bodyPr>
            <a:spAutoFit/>
          </a:bodyPr>
          <a:lstStyle/>
          <a:p>
            <a:endParaRPr lang="en-US" sz="1836" dirty="0">
              <a:latin typeface="Arial"/>
              <a:ea typeface="MS Mincho"/>
              <a:cs typeface="Times New Roman"/>
            </a:endParaRPr>
          </a:p>
          <a:p>
            <a:pPr marL="406392" algn="ctr"/>
            <a:r>
              <a:rPr lang="en-US" sz="1836" dirty="0">
                <a:solidFill>
                  <a:schemeClr val="tx1">
                    <a:lumMod val="50000"/>
                  </a:schemeClr>
                </a:solidFill>
                <a:ea typeface="MS Mincho"/>
                <a:cs typeface="Times New Roman"/>
              </a:rPr>
              <a:t>Context-aware Delivery</a:t>
            </a:r>
          </a:p>
          <a:p>
            <a:pPr marL="406392" algn="ctr"/>
            <a:r>
              <a:rPr lang="en-US" sz="1836" dirty="0">
                <a:solidFill>
                  <a:schemeClr val="tx1">
                    <a:lumMod val="50000"/>
                  </a:schemeClr>
                </a:solidFill>
                <a:ea typeface="MS Mincho"/>
                <a:cs typeface="Times New Roman"/>
              </a:rPr>
              <a:t>Historical Resource </a:t>
            </a:r>
            <a:r>
              <a:rPr lang="en-NZ" sz="1836" dirty="0">
                <a:solidFill>
                  <a:schemeClr val="tx1">
                    <a:lumMod val="50000"/>
                  </a:schemeClr>
                </a:solidFill>
                <a:ea typeface="MS Mincho"/>
                <a:cs typeface="Times New Roman"/>
              </a:rPr>
              <a:t>Utilisation</a:t>
            </a:r>
          </a:p>
          <a:p>
            <a:pPr marL="406392" algn="ctr"/>
            <a:r>
              <a:rPr lang="en-US" sz="1836" dirty="0">
                <a:solidFill>
                  <a:schemeClr val="tx1">
                    <a:lumMod val="50000"/>
                  </a:schemeClr>
                </a:solidFill>
                <a:ea typeface="MS Mincho"/>
                <a:cs typeface="Times New Roman"/>
              </a:rPr>
              <a:t>User Profile &amp; UEM Improvements</a:t>
            </a:r>
          </a:p>
          <a:p>
            <a:pPr marL="406392" algn="ctr"/>
            <a:r>
              <a:rPr lang="en-US" sz="1836" dirty="0">
                <a:solidFill>
                  <a:schemeClr val="tx1">
                    <a:lumMod val="50000"/>
                  </a:schemeClr>
                </a:solidFill>
                <a:ea typeface="MS Mincho"/>
                <a:cs typeface="Times New Roman"/>
              </a:rPr>
              <a:t>Self-Service Password Reset</a:t>
            </a:r>
            <a:endParaRPr lang="en-US" sz="1836" dirty="0">
              <a:solidFill>
                <a:schemeClr val="tx1">
                  <a:lumMod val="50000"/>
                </a:schemeClr>
              </a:solidFill>
            </a:endParaRPr>
          </a:p>
        </p:txBody>
      </p:sp>
      <p:sp>
        <p:nvSpPr>
          <p:cNvPr id="6" name="Rectangle 5"/>
          <p:cNvSpPr/>
          <p:nvPr/>
        </p:nvSpPr>
        <p:spPr>
          <a:xfrm>
            <a:off x="8158069" y="5346885"/>
            <a:ext cx="3929117" cy="939873"/>
          </a:xfrm>
          <a:prstGeom prst="rect">
            <a:avLst/>
          </a:prstGeom>
        </p:spPr>
        <p:txBody>
          <a:bodyPr wrap="square">
            <a:spAutoFit/>
          </a:bodyPr>
          <a:lstStyle/>
          <a:p>
            <a:pPr marL="348105" algn="ctr"/>
            <a:r>
              <a:rPr lang="en-US" sz="1836" dirty="0">
                <a:solidFill>
                  <a:srgbClr val="000000"/>
                </a:solidFill>
              </a:rPr>
              <a:t>Content Publishing</a:t>
            </a:r>
          </a:p>
          <a:p>
            <a:pPr marL="348105" algn="ctr"/>
            <a:r>
              <a:rPr lang="en-US" sz="1836" dirty="0">
                <a:solidFill>
                  <a:srgbClr val="000000"/>
                </a:solidFill>
              </a:rPr>
              <a:t>Improved Advanced Graphics</a:t>
            </a:r>
            <a:endParaRPr lang="en-US" sz="1632" dirty="0">
              <a:solidFill>
                <a:srgbClr val="000000"/>
              </a:solidFill>
              <a:latin typeface="Arial"/>
              <a:cs typeface="Times New Roman"/>
            </a:endParaRPr>
          </a:p>
          <a:p>
            <a:pPr marL="348105" algn="ctr"/>
            <a:r>
              <a:rPr lang="en-US" sz="1836" dirty="0">
                <a:solidFill>
                  <a:srgbClr val="000000"/>
                </a:solidFill>
              </a:rPr>
              <a:t>Expanded USB Device Support</a:t>
            </a:r>
          </a:p>
        </p:txBody>
      </p:sp>
    </p:spTree>
    <p:extLst>
      <p:ext uri="{BB962C8B-B14F-4D97-AF65-F5344CB8AC3E}">
        <p14:creationId xmlns:p14="http://schemas.microsoft.com/office/powerpoint/2010/main" val="34564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Extending the platform through Citrix Solutions</a:t>
            </a:r>
            <a:endParaRPr lang="en-US" dirty="0"/>
          </a:p>
        </p:txBody>
      </p:sp>
    </p:spTree>
    <p:extLst>
      <p:ext uri="{BB962C8B-B14F-4D97-AF65-F5344CB8AC3E}">
        <p14:creationId xmlns:p14="http://schemas.microsoft.com/office/powerpoint/2010/main" val="14240591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41" y="-125853"/>
            <a:ext cx="12872956" cy="7246230"/>
          </a:xfrm>
          <a:prstGeom prst="rect">
            <a:avLst/>
          </a:prstGeom>
        </p:spPr>
      </p:pic>
    </p:spTree>
    <p:extLst>
      <p:ext uri="{BB962C8B-B14F-4D97-AF65-F5344CB8AC3E}">
        <p14:creationId xmlns:p14="http://schemas.microsoft.com/office/powerpoint/2010/main" val="429069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8"/>
          <p:cNvSpPr>
            <a:spLocks noGrp="1"/>
          </p:cNvSpPr>
          <p:nvPr>
            <p:ph type="title"/>
          </p:nvPr>
        </p:nvSpPr>
        <p:spPr>
          <a:xfrm>
            <a:off x="4624359" y="295731"/>
            <a:ext cx="7539002" cy="917444"/>
          </a:xfrm>
        </p:spPr>
        <p:txBody>
          <a:bodyPr/>
          <a:lstStyle/>
          <a:p>
            <a:pPr algn="ctr"/>
            <a:r>
              <a:rPr lang="en-US" dirty="0">
                <a:solidFill>
                  <a:schemeClr val="tx1"/>
                </a:solidFill>
              </a:rPr>
              <a:t>Citrix + Microsoft Strategic </a:t>
            </a:r>
            <a:br>
              <a:rPr lang="en-US" dirty="0">
                <a:solidFill>
                  <a:schemeClr val="tx1"/>
                </a:solidFill>
              </a:rPr>
            </a:br>
            <a:r>
              <a:rPr lang="en-US" dirty="0">
                <a:solidFill>
                  <a:schemeClr val="tx1"/>
                </a:solidFill>
              </a:rPr>
              <a:t>Partnership </a:t>
            </a:r>
            <a:br>
              <a:rPr lang="en-US" dirty="0">
                <a:solidFill>
                  <a:schemeClr val="tx1"/>
                </a:solidFill>
              </a:rPr>
            </a:br>
            <a:endParaRPr lang="en-US" dirty="0">
              <a:solidFill>
                <a:schemeClr val="tx1"/>
              </a:solidFill>
            </a:endParaRPr>
          </a:p>
        </p:txBody>
      </p:sp>
      <p:sp>
        <p:nvSpPr>
          <p:cNvPr id="11" name="Rounded Rectangle 10"/>
          <p:cNvSpPr/>
          <p:nvPr/>
        </p:nvSpPr>
        <p:spPr bwMode="auto">
          <a:xfrm>
            <a:off x="10063219" y="1913310"/>
            <a:ext cx="1624039" cy="1541512"/>
          </a:xfrm>
          <a:prstGeom prst="roundRect">
            <a:avLst>
              <a:gd name="adj" fmla="val 50000"/>
            </a:avLst>
          </a:prstGeom>
          <a:solidFill>
            <a:schemeClr val="tx2"/>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224" fontAlgn="base">
              <a:spcBef>
                <a:spcPct val="0"/>
              </a:spcBef>
              <a:spcAft>
                <a:spcPct val="0"/>
              </a:spcAft>
            </a:pP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rPr>
              <a:t>Mobile</a:t>
            </a:r>
          </a:p>
        </p:txBody>
      </p:sp>
      <p:sp>
        <p:nvSpPr>
          <p:cNvPr id="12" name="Rounded Rectangle 11"/>
          <p:cNvSpPr/>
          <p:nvPr/>
        </p:nvSpPr>
        <p:spPr bwMode="auto">
          <a:xfrm>
            <a:off x="6236683" y="4506112"/>
            <a:ext cx="1531293" cy="1497432"/>
          </a:xfrm>
          <a:prstGeom prst="roundRect">
            <a:avLst>
              <a:gd name="adj" fmla="val 50000"/>
            </a:avLst>
          </a:prstGeom>
          <a:solidFill>
            <a:schemeClr val="tx2"/>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1489804" fontAlgn="base">
              <a:spcBef>
                <a:spcPct val="0"/>
              </a:spcBef>
              <a:spcAft>
                <a:spcPct val="0"/>
              </a:spcAft>
            </a:pP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rPr>
              <a:t>Windows 10</a:t>
            </a:r>
          </a:p>
        </p:txBody>
      </p:sp>
      <p:sp>
        <p:nvSpPr>
          <p:cNvPr id="15" name="Rounded Rectangle 14"/>
          <p:cNvSpPr/>
          <p:nvPr/>
        </p:nvSpPr>
        <p:spPr bwMode="auto">
          <a:xfrm>
            <a:off x="4988809" y="1930855"/>
            <a:ext cx="1545209" cy="1523968"/>
          </a:xfrm>
          <a:prstGeom prst="roundRect">
            <a:avLst>
              <a:gd name="adj" fmla="val 50000"/>
            </a:avLst>
          </a:prstGeom>
          <a:solidFill>
            <a:schemeClr val="tx2"/>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1489804" fontAlgn="base">
              <a:spcBef>
                <a:spcPct val="0"/>
              </a:spcBef>
              <a:spcAft>
                <a:spcPct val="0"/>
              </a:spcAft>
            </a:pP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rPr>
              <a:t>Office 365</a:t>
            </a:r>
          </a:p>
        </p:txBody>
      </p:sp>
      <p:sp>
        <p:nvSpPr>
          <p:cNvPr id="16" name="Rounded Rectangle 15"/>
          <p:cNvSpPr/>
          <p:nvPr/>
        </p:nvSpPr>
        <p:spPr bwMode="auto">
          <a:xfrm>
            <a:off x="7557866" y="1913310"/>
            <a:ext cx="1540283" cy="1541512"/>
          </a:xfrm>
          <a:prstGeom prst="roundRect">
            <a:avLst>
              <a:gd name="adj" fmla="val 50000"/>
            </a:avLst>
          </a:prstGeom>
          <a:solidFill>
            <a:schemeClr val="tx2"/>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1489804" fontAlgn="base">
              <a:spcBef>
                <a:spcPct val="0"/>
              </a:spcBef>
              <a:spcAft>
                <a:spcPct val="0"/>
              </a:spcAft>
            </a:pP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rPr>
              <a:t>Private and Public Cloud</a:t>
            </a:r>
          </a:p>
        </p:txBody>
      </p:sp>
      <p:sp>
        <p:nvSpPr>
          <p:cNvPr id="8" name="TextBox 7"/>
          <p:cNvSpPr txBox="1"/>
          <p:nvPr/>
        </p:nvSpPr>
        <p:spPr>
          <a:xfrm>
            <a:off x="5822353" y="6080668"/>
            <a:ext cx="2274108" cy="752976"/>
          </a:xfrm>
          <a:prstGeom prst="rect">
            <a:avLst/>
          </a:prstGeom>
          <a:noFill/>
        </p:spPr>
        <p:txBody>
          <a:bodyPr wrap="square" lIns="0" tIns="0" rIns="0" bIns="0" rtlCol="0">
            <a:spAutoFit/>
          </a:bodyPr>
          <a:lstStyle/>
          <a:p>
            <a:pPr algn="ctr" defTabSz="914224"/>
            <a:r>
              <a:rPr lang="en-US" sz="1599" kern="0" dirty="0">
                <a:solidFill>
                  <a:schemeClr val="accent1"/>
                </a:solidFill>
              </a:rPr>
              <a:t>First and only to </a:t>
            </a:r>
            <a:br>
              <a:rPr lang="en-US" sz="1599" kern="0" dirty="0">
                <a:solidFill>
                  <a:schemeClr val="accent1"/>
                </a:solidFill>
              </a:rPr>
            </a:br>
            <a:r>
              <a:rPr lang="en-US" sz="1599" kern="0" dirty="0">
                <a:solidFill>
                  <a:schemeClr val="accent1"/>
                </a:solidFill>
              </a:rPr>
              <a:t>enable Win10 VDI in </a:t>
            </a:r>
            <a:br>
              <a:rPr lang="en-US" sz="1599" kern="0" dirty="0">
                <a:solidFill>
                  <a:schemeClr val="accent1"/>
                </a:solidFill>
              </a:rPr>
            </a:br>
            <a:r>
              <a:rPr lang="en-US" sz="1599" kern="0" dirty="0">
                <a:solidFill>
                  <a:schemeClr val="accent1"/>
                </a:solidFill>
              </a:rPr>
              <a:t>Azure public cloud</a:t>
            </a:r>
          </a:p>
        </p:txBody>
      </p:sp>
      <p:sp>
        <p:nvSpPr>
          <p:cNvPr id="9" name="TextBox 8"/>
          <p:cNvSpPr txBox="1"/>
          <p:nvPr/>
        </p:nvSpPr>
        <p:spPr>
          <a:xfrm>
            <a:off x="4624359" y="3494098"/>
            <a:ext cx="2274108" cy="752976"/>
          </a:xfrm>
          <a:prstGeom prst="rect">
            <a:avLst/>
          </a:prstGeom>
          <a:noFill/>
        </p:spPr>
        <p:txBody>
          <a:bodyPr wrap="square" lIns="0" tIns="0" rIns="0" bIns="0" rtlCol="0">
            <a:spAutoFit/>
          </a:bodyPr>
          <a:lstStyle/>
          <a:p>
            <a:pPr algn="ctr" defTabSz="914224"/>
            <a:r>
              <a:rPr lang="en-US" sz="1599" kern="0" dirty="0">
                <a:solidFill>
                  <a:schemeClr val="accent1"/>
                </a:solidFill>
              </a:rPr>
              <a:t>First and only to offer </a:t>
            </a:r>
            <a:r>
              <a:rPr lang="en-US" sz="1599" kern="0" dirty="0" err="1">
                <a:solidFill>
                  <a:schemeClr val="accent1"/>
                </a:solidFill>
              </a:rPr>
              <a:t>optimised</a:t>
            </a:r>
            <a:r>
              <a:rPr lang="en-US" sz="1599" kern="0" dirty="0">
                <a:solidFill>
                  <a:schemeClr val="accent1"/>
                </a:solidFill>
              </a:rPr>
              <a:t> Skype for Business experience</a:t>
            </a:r>
          </a:p>
        </p:txBody>
      </p:sp>
      <p:sp>
        <p:nvSpPr>
          <p:cNvPr id="10" name="TextBox 9"/>
          <p:cNvSpPr txBox="1"/>
          <p:nvPr/>
        </p:nvSpPr>
        <p:spPr>
          <a:xfrm>
            <a:off x="7280168" y="3497263"/>
            <a:ext cx="2274108" cy="752976"/>
          </a:xfrm>
          <a:prstGeom prst="rect">
            <a:avLst/>
          </a:prstGeom>
          <a:noFill/>
        </p:spPr>
        <p:txBody>
          <a:bodyPr wrap="square" lIns="0" tIns="0" rIns="0" bIns="0" rtlCol="0">
            <a:spAutoFit/>
          </a:bodyPr>
          <a:lstStyle/>
          <a:p>
            <a:pPr algn="ctr" defTabSz="914224"/>
            <a:r>
              <a:rPr lang="en-US" sz="1599" kern="0" dirty="0">
                <a:solidFill>
                  <a:schemeClr val="accent1"/>
                </a:solidFill>
              </a:rPr>
              <a:t>Azure-first solutions </a:t>
            </a:r>
            <a:br>
              <a:rPr lang="en-US" sz="1599" kern="0" dirty="0">
                <a:solidFill>
                  <a:schemeClr val="accent1"/>
                </a:solidFill>
              </a:rPr>
            </a:br>
            <a:r>
              <a:rPr lang="en-US" sz="1599" kern="0" dirty="0">
                <a:solidFill>
                  <a:schemeClr val="accent1"/>
                </a:solidFill>
              </a:rPr>
              <a:t>and day 1 support for </a:t>
            </a:r>
            <a:br>
              <a:rPr lang="en-US" sz="1599" kern="0" dirty="0">
                <a:solidFill>
                  <a:schemeClr val="accent1"/>
                </a:solidFill>
              </a:rPr>
            </a:br>
            <a:r>
              <a:rPr lang="en-US" sz="1599" kern="0" dirty="0">
                <a:solidFill>
                  <a:schemeClr val="accent1"/>
                </a:solidFill>
              </a:rPr>
              <a:t>Windows Server 2016</a:t>
            </a:r>
          </a:p>
        </p:txBody>
      </p:sp>
      <p:sp>
        <p:nvSpPr>
          <p:cNvPr id="13" name="TextBox 12"/>
          <p:cNvSpPr txBox="1"/>
          <p:nvPr/>
        </p:nvSpPr>
        <p:spPr>
          <a:xfrm>
            <a:off x="9786990" y="3494099"/>
            <a:ext cx="2274108" cy="752976"/>
          </a:xfrm>
          <a:prstGeom prst="rect">
            <a:avLst/>
          </a:prstGeom>
          <a:noFill/>
        </p:spPr>
        <p:txBody>
          <a:bodyPr wrap="square" lIns="0" tIns="0" rIns="0" bIns="0" rtlCol="0">
            <a:spAutoFit/>
          </a:bodyPr>
          <a:lstStyle/>
          <a:p>
            <a:pPr algn="ctr" defTabSz="914224"/>
            <a:r>
              <a:rPr lang="en-US" sz="1599" kern="0" dirty="0">
                <a:solidFill>
                  <a:schemeClr val="accent1"/>
                </a:solidFill>
              </a:rPr>
              <a:t>NetScaler &amp; XenMobile integrations with </a:t>
            </a:r>
            <a:br>
              <a:rPr lang="en-US" sz="1599" kern="0" dirty="0">
                <a:solidFill>
                  <a:schemeClr val="accent1"/>
                </a:solidFill>
              </a:rPr>
            </a:br>
            <a:r>
              <a:rPr lang="en-US" sz="1599" kern="0" dirty="0">
                <a:solidFill>
                  <a:schemeClr val="accent1"/>
                </a:solidFill>
              </a:rPr>
              <a:t>Microsoft EMS</a:t>
            </a:r>
          </a:p>
        </p:txBody>
      </p:sp>
      <p:sp>
        <p:nvSpPr>
          <p:cNvPr id="20" name="Rounded Rectangle 19"/>
          <p:cNvSpPr/>
          <p:nvPr/>
        </p:nvSpPr>
        <p:spPr bwMode="auto">
          <a:xfrm>
            <a:off x="9098149" y="4473786"/>
            <a:ext cx="1591824" cy="1529758"/>
          </a:xfrm>
          <a:prstGeom prst="roundRect">
            <a:avLst>
              <a:gd name="adj" fmla="val 50000"/>
            </a:avLst>
          </a:prstGeom>
          <a:solidFill>
            <a:schemeClr val="tx2"/>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1489804" fontAlgn="base">
              <a:spcBef>
                <a:spcPct val="0"/>
              </a:spcBef>
              <a:spcAft>
                <a:spcPct val="0"/>
              </a:spcAft>
            </a:pP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charset="0"/>
                <a:ea typeface="Calibri" charset="0"/>
                <a:cs typeface="Calibri" charset="0"/>
              </a:rPr>
              <a:t>XenApp Express</a:t>
            </a:r>
          </a:p>
        </p:txBody>
      </p:sp>
      <p:sp>
        <p:nvSpPr>
          <p:cNvPr id="21" name="TextBox 20"/>
          <p:cNvSpPr txBox="1"/>
          <p:nvPr/>
        </p:nvSpPr>
        <p:spPr>
          <a:xfrm>
            <a:off x="9039717" y="6080472"/>
            <a:ext cx="1711678" cy="752976"/>
          </a:xfrm>
          <a:prstGeom prst="rect">
            <a:avLst/>
          </a:prstGeom>
          <a:noFill/>
        </p:spPr>
        <p:txBody>
          <a:bodyPr wrap="square" lIns="0" tIns="0" rIns="0" bIns="0" rtlCol="0">
            <a:spAutoFit/>
          </a:bodyPr>
          <a:lstStyle/>
          <a:p>
            <a:pPr algn="ctr" defTabSz="914224"/>
            <a:r>
              <a:rPr lang="en-US" sz="1599" kern="0" dirty="0">
                <a:solidFill>
                  <a:schemeClr val="accent1"/>
                </a:solidFill>
              </a:rPr>
              <a:t>Fastest way to deliver Windows apps from Azure</a:t>
            </a:r>
          </a:p>
        </p:txBody>
      </p:sp>
      <p:sp>
        <p:nvSpPr>
          <p:cNvPr id="4" name="Explosion 1 3"/>
          <p:cNvSpPr/>
          <p:nvPr/>
        </p:nvSpPr>
        <p:spPr bwMode="auto">
          <a:xfrm>
            <a:off x="6936082" y="4264277"/>
            <a:ext cx="914270" cy="689800"/>
          </a:xfrm>
          <a:prstGeom prst="irregularSeal1">
            <a:avLst/>
          </a:prstGeom>
          <a:solidFill>
            <a:srgbClr val="FFFF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algn="ctr" defTabSz="932202" fontAlgn="base">
              <a:spcBef>
                <a:spcPct val="0"/>
              </a:spcBef>
              <a:spcAft>
                <a:spcPct val="0"/>
              </a:spcAft>
            </a:pPr>
            <a:r>
              <a:rPr lang="en-US" sz="1399" kern="0" dirty="0">
                <a:solidFill>
                  <a:schemeClr val="tx1"/>
                </a:solidFill>
              </a:rPr>
              <a:t>NEW!</a:t>
            </a:r>
          </a:p>
        </p:txBody>
      </p:sp>
      <p:pic>
        <p:nvPicPr>
          <p:cNvPr id="18" name="Picture Placeholder 5"/>
          <p:cNvPicPr>
            <a:picLocks noChangeAspect="1"/>
          </p:cNvPicPr>
          <p:nvPr/>
        </p:nvPicPr>
        <p:blipFill>
          <a:blip r:embed="rId3">
            <a:extLst>
              <a:ext uri="{28A0092B-C50C-407E-A947-70E740481C1C}">
                <a14:useLocalDpi xmlns:a14="http://schemas.microsoft.com/office/drawing/2010/main" val="0"/>
              </a:ext>
            </a:extLst>
          </a:blip>
          <a:srcRect t="5469" b="5469"/>
          <a:stretch>
            <a:fillRect/>
          </a:stretch>
        </p:blipFill>
        <p:spPr>
          <a:xfrm flipH="1">
            <a:off x="883" y="497"/>
            <a:ext cx="4777398" cy="6993533"/>
          </a:xfrm>
          <a:custGeom>
            <a:avLst/>
            <a:gdLst>
              <a:gd name="connsiteX0" fmla="*/ 0 w 5143059"/>
              <a:gd name="connsiteY0" fmla="*/ 0 h 6858000"/>
              <a:gd name="connsiteX1" fmla="*/ 5143059 w 5143059"/>
              <a:gd name="connsiteY1" fmla="*/ 0 h 6858000"/>
              <a:gd name="connsiteX2" fmla="*/ 5143059 w 5143059"/>
              <a:gd name="connsiteY2" fmla="*/ 6858000 h 6858000"/>
              <a:gd name="connsiteX3" fmla="*/ 0 w 5143059"/>
              <a:gd name="connsiteY3" fmla="*/ 6858000 h 6858000"/>
              <a:gd name="connsiteX4" fmla="*/ 15890 w 5143059"/>
              <a:gd name="connsiteY4" fmla="*/ 6826974 h 6858000"/>
              <a:gd name="connsiteX5" fmla="*/ 788774 w 5143059"/>
              <a:gd name="connsiteY5" fmla="*/ 3429000 h 6858000"/>
              <a:gd name="connsiteX6" fmla="*/ 15890 w 5143059"/>
              <a:gd name="connsiteY6" fmla="*/ 310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059" h="6858000">
                <a:moveTo>
                  <a:pt x="0" y="0"/>
                </a:moveTo>
                <a:lnTo>
                  <a:pt x="5143059" y="0"/>
                </a:lnTo>
                <a:lnTo>
                  <a:pt x="5143059" y="6858000"/>
                </a:lnTo>
                <a:lnTo>
                  <a:pt x="0" y="6858000"/>
                </a:lnTo>
                <a:lnTo>
                  <a:pt x="15890" y="6826974"/>
                </a:lnTo>
                <a:cubicBezTo>
                  <a:pt x="511202" y="5799035"/>
                  <a:pt x="788774" y="4646433"/>
                  <a:pt x="788774" y="3429000"/>
                </a:cubicBezTo>
                <a:cubicBezTo>
                  <a:pt x="788774" y="2211567"/>
                  <a:pt x="511202" y="1058965"/>
                  <a:pt x="15890" y="31027"/>
                </a:cubicBezTo>
                <a:close/>
              </a:path>
            </a:pathLst>
          </a:custGeom>
        </p:spPr>
      </p:pic>
      <p:sp>
        <p:nvSpPr>
          <p:cNvPr id="19" name="Explosion 1 3"/>
          <p:cNvSpPr/>
          <p:nvPr/>
        </p:nvSpPr>
        <p:spPr bwMode="auto">
          <a:xfrm>
            <a:off x="9895557" y="4231952"/>
            <a:ext cx="914270" cy="689800"/>
          </a:xfrm>
          <a:prstGeom prst="irregularSeal1">
            <a:avLst/>
          </a:prstGeom>
          <a:solidFill>
            <a:srgbClr val="FFFF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algn="ctr" defTabSz="932202" fontAlgn="base">
              <a:spcBef>
                <a:spcPct val="0"/>
              </a:spcBef>
              <a:spcAft>
                <a:spcPct val="0"/>
              </a:spcAft>
            </a:pPr>
            <a:r>
              <a:rPr lang="en-US" sz="1399" kern="0" dirty="0">
                <a:solidFill>
                  <a:schemeClr val="tx1"/>
                </a:solidFill>
              </a:rPr>
              <a:t>NEW!</a:t>
            </a:r>
          </a:p>
        </p:txBody>
      </p:sp>
    </p:spTree>
    <p:extLst>
      <p:ext uri="{BB962C8B-B14F-4D97-AF65-F5344CB8AC3E}">
        <p14:creationId xmlns:p14="http://schemas.microsoft.com/office/powerpoint/2010/main" val="4251025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txBox="1">
            <a:spLocks/>
          </p:cNvSpPr>
          <p:nvPr/>
        </p:nvSpPr>
        <p:spPr>
          <a:xfrm>
            <a:off x="459088" y="345470"/>
            <a:ext cx="11536109" cy="635071"/>
          </a:xfrm>
          <a:prstGeom prst="rect">
            <a:avLst/>
          </a:prstGeom>
        </p:spPr>
        <p:txBody>
          <a:bodyPr vert="horz" wrap="square" lIns="93260" tIns="46630" rIns="93260" bIns="46630" rtlCol="0" anchor="b">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1"/>
                </a:solidFill>
                <a:effectLst/>
                <a:latin typeface="+mn-lt"/>
                <a:ea typeface="+mn-ea"/>
                <a:cs typeface="+mn-cs"/>
              </a:defRPr>
            </a:lvl1pPr>
          </a:lstStyle>
          <a:p>
            <a:r>
              <a:rPr lang="en-US" sz="2856" b="1" dirty="0">
                <a:solidFill>
                  <a:schemeClr val="tx1"/>
                </a:solidFill>
                <a:latin typeface="+mj-lt"/>
                <a:ea typeface="Citrix Sans SemiBold" charset="0"/>
                <a:cs typeface="Citrix Sans SemiBold" charset="0"/>
              </a:rPr>
              <a:t>Three Proven Citrix-on-Azure Services</a:t>
            </a:r>
          </a:p>
        </p:txBody>
      </p:sp>
      <p:sp>
        <p:nvSpPr>
          <p:cNvPr id="14" name="Rectangle 13"/>
          <p:cNvSpPr>
            <a:spLocks noChangeAspect="1"/>
          </p:cNvSpPr>
          <p:nvPr/>
        </p:nvSpPr>
        <p:spPr>
          <a:xfrm>
            <a:off x="4360213" y="4748690"/>
            <a:ext cx="2786476" cy="895363"/>
          </a:xfrm>
          <a:prstGeom prst="rect">
            <a:avLst/>
          </a:prstGeom>
          <a:noFill/>
          <a:ln w="12700" cap="flat" cmpd="sng" algn="ctr">
            <a:noFill/>
            <a:prstDash val="solid"/>
            <a:miter lim="800000"/>
          </a:ln>
          <a:effectLst/>
        </p:spPr>
        <p:txBody>
          <a:bodyPr lIns="126822" tIns="253645" rIns="126822" bIns="126822"/>
          <a:lstStyle/>
          <a:p>
            <a:pPr defTabSz="1109948" fontAlgn="ctr">
              <a:spcAft>
                <a:spcPts val="1224"/>
              </a:spcAft>
              <a:defRPr/>
            </a:pPr>
            <a:r>
              <a:rPr lang="en-US" sz="1836" b="1" dirty="0">
                <a:solidFill>
                  <a:srgbClr val="555656"/>
                </a:solidFill>
                <a:latin typeface="+mj-lt"/>
                <a:ea typeface="Citrix Sans SemiBold" charset="0"/>
                <a:cs typeface="Citrix Sans SemiBold" charset="0"/>
              </a:rPr>
              <a:t>Hosted Desktops and Applications on Azure</a:t>
            </a:r>
            <a:endParaRPr lang="en-US" sz="1836" dirty="0">
              <a:solidFill>
                <a:srgbClr val="555656"/>
              </a:solidFill>
              <a:latin typeface="+mj-lt"/>
            </a:endParaRPr>
          </a:p>
          <a:p>
            <a:pPr defTabSz="1109948" fontAlgn="ctr">
              <a:spcAft>
                <a:spcPts val="1224"/>
              </a:spcAft>
              <a:defRPr/>
            </a:pPr>
            <a:endParaRPr lang="en-US" sz="2040" dirty="0">
              <a:solidFill>
                <a:srgbClr val="555656"/>
              </a:solidFill>
            </a:endParaRPr>
          </a:p>
        </p:txBody>
      </p:sp>
      <p:sp>
        <p:nvSpPr>
          <p:cNvPr id="16" name="Rectangle 18"/>
          <p:cNvSpPr>
            <a:spLocks noChangeAspect="1"/>
          </p:cNvSpPr>
          <p:nvPr/>
        </p:nvSpPr>
        <p:spPr bwMode="auto">
          <a:xfrm>
            <a:off x="7928716" y="4751928"/>
            <a:ext cx="1317950" cy="83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822" tIns="253645" rIns="126822" bIns="126822"/>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87438" fontAlgn="base">
              <a:spcBef>
                <a:spcPct val="0"/>
              </a:spcBef>
              <a:spcAft>
                <a:spcPct val="0"/>
              </a:spcAft>
              <a:defRPr sz="2100">
                <a:solidFill>
                  <a:schemeClr val="tx1"/>
                </a:solidFill>
                <a:latin typeface="Arial" charset="0"/>
              </a:defRPr>
            </a:lvl6pPr>
            <a:lvl7pPr marL="2971800" indent="-228600" defTabSz="1087438" fontAlgn="base">
              <a:spcBef>
                <a:spcPct val="0"/>
              </a:spcBef>
              <a:spcAft>
                <a:spcPct val="0"/>
              </a:spcAft>
              <a:defRPr sz="2100">
                <a:solidFill>
                  <a:schemeClr val="tx1"/>
                </a:solidFill>
                <a:latin typeface="Arial" charset="0"/>
              </a:defRPr>
            </a:lvl7pPr>
            <a:lvl8pPr marL="3429000" indent="-228600" defTabSz="1087438" fontAlgn="base">
              <a:spcBef>
                <a:spcPct val="0"/>
              </a:spcBef>
              <a:spcAft>
                <a:spcPct val="0"/>
              </a:spcAft>
              <a:defRPr sz="2100">
                <a:solidFill>
                  <a:schemeClr val="tx1"/>
                </a:solidFill>
                <a:latin typeface="Arial" charset="0"/>
              </a:defRPr>
            </a:lvl8pPr>
            <a:lvl9pPr marL="3886200" indent="-228600" defTabSz="1087438" fontAlgn="base">
              <a:spcBef>
                <a:spcPct val="0"/>
              </a:spcBef>
              <a:spcAft>
                <a:spcPct val="0"/>
              </a:spcAft>
              <a:defRPr sz="2100">
                <a:solidFill>
                  <a:schemeClr val="tx1"/>
                </a:solidFill>
                <a:latin typeface="Arial" charset="0"/>
              </a:defRPr>
            </a:lvl9pPr>
          </a:lstStyle>
          <a:p>
            <a:pPr fontAlgn="ctr">
              <a:spcAft>
                <a:spcPts val="1224"/>
              </a:spcAft>
            </a:pPr>
            <a:r>
              <a:rPr lang="en-US" altLang="en-US" sz="1836" b="1" dirty="0">
                <a:solidFill>
                  <a:srgbClr val="555656"/>
                </a:solidFill>
                <a:ea typeface="Citrix Sans SemiBold" charset="0"/>
                <a:cs typeface="Citrix Sans SemiBold" charset="0"/>
              </a:rPr>
              <a:t>ShareFile             on Azure</a:t>
            </a:r>
            <a:endParaRPr lang="en-US" altLang="en-US" sz="1836" dirty="0">
              <a:solidFill>
                <a:srgbClr val="555656"/>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713" y="1638391"/>
            <a:ext cx="7049575" cy="280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spect="1"/>
          </p:cNvSpPr>
          <p:nvPr/>
        </p:nvSpPr>
        <p:spPr bwMode="auto">
          <a:xfrm>
            <a:off x="10452897" y="4751928"/>
            <a:ext cx="1811777" cy="83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822" tIns="253645" rIns="126822" bIns="126822"/>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87438" fontAlgn="base">
              <a:spcBef>
                <a:spcPct val="0"/>
              </a:spcBef>
              <a:spcAft>
                <a:spcPct val="0"/>
              </a:spcAft>
              <a:defRPr sz="2100">
                <a:solidFill>
                  <a:schemeClr val="tx1"/>
                </a:solidFill>
                <a:latin typeface="Arial" charset="0"/>
              </a:defRPr>
            </a:lvl6pPr>
            <a:lvl7pPr marL="2971800" indent="-228600" defTabSz="1087438" fontAlgn="base">
              <a:spcBef>
                <a:spcPct val="0"/>
              </a:spcBef>
              <a:spcAft>
                <a:spcPct val="0"/>
              </a:spcAft>
              <a:defRPr sz="2100">
                <a:solidFill>
                  <a:schemeClr val="tx1"/>
                </a:solidFill>
                <a:latin typeface="Arial" charset="0"/>
              </a:defRPr>
            </a:lvl7pPr>
            <a:lvl8pPr marL="3429000" indent="-228600" defTabSz="1087438" fontAlgn="base">
              <a:spcBef>
                <a:spcPct val="0"/>
              </a:spcBef>
              <a:spcAft>
                <a:spcPct val="0"/>
              </a:spcAft>
              <a:defRPr sz="2100">
                <a:solidFill>
                  <a:schemeClr val="tx1"/>
                </a:solidFill>
                <a:latin typeface="Arial" charset="0"/>
              </a:defRPr>
            </a:lvl8pPr>
            <a:lvl9pPr marL="3886200" indent="-228600" defTabSz="1087438" fontAlgn="base">
              <a:spcBef>
                <a:spcPct val="0"/>
              </a:spcBef>
              <a:spcAft>
                <a:spcPct val="0"/>
              </a:spcAft>
              <a:defRPr sz="2100">
                <a:solidFill>
                  <a:schemeClr val="tx1"/>
                </a:solidFill>
                <a:latin typeface="Arial" charset="0"/>
              </a:defRPr>
            </a:lvl9pPr>
          </a:lstStyle>
          <a:p>
            <a:pPr algn="ctr" fontAlgn="ctr">
              <a:spcAft>
                <a:spcPts val="1224"/>
              </a:spcAft>
            </a:pPr>
            <a:r>
              <a:rPr lang="en-US" altLang="en-US" sz="1836" b="1" dirty="0">
                <a:solidFill>
                  <a:srgbClr val="555656"/>
                </a:solidFill>
                <a:ea typeface="Citrix Sans SemiBold" charset="0"/>
                <a:cs typeface="Citrix Sans SemiBold" charset="0"/>
              </a:rPr>
              <a:t>NetScaler                on Azure</a:t>
            </a:r>
          </a:p>
        </p:txBody>
      </p:sp>
      <p:sp>
        <p:nvSpPr>
          <p:cNvPr id="2" name="TextBox 1"/>
          <p:cNvSpPr txBox="1"/>
          <p:nvPr/>
        </p:nvSpPr>
        <p:spPr>
          <a:xfrm>
            <a:off x="313581" y="1193006"/>
            <a:ext cx="4046632" cy="5733877"/>
          </a:xfrm>
          <a:prstGeom prst="rect">
            <a:avLst/>
          </a:prstGeom>
          <a:noFill/>
        </p:spPr>
        <p:txBody>
          <a:bodyPr wrap="square" lIns="182880" tIns="146304" rIns="182880" bIns="146304" rtlCol="0">
            <a:spAutoFit/>
          </a:bodyPr>
          <a:lstStyle/>
          <a:p>
            <a:pPr>
              <a:lnSpc>
                <a:spcPct val="90000"/>
              </a:lnSpc>
              <a:spcAft>
                <a:spcPts val="600"/>
              </a:spcAft>
            </a:pPr>
            <a:r>
              <a:rPr lang="en-AU" sz="2000" dirty="0">
                <a:gradFill>
                  <a:gsLst>
                    <a:gs pos="2917">
                      <a:schemeClr val="tx1"/>
                    </a:gs>
                    <a:gs pos="30000">
                      <a:schemeClr val="tx1"/>
                    </a:gs>
                  </a:gsLst>
                  <a:lin ang="5400000" scaled="0"/>
                </a:gradFill>
              </a:rPr>
              <a:t>Hosted Desktops &amp; Apps</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Anytime, anywhere, any-device access</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Simplify IT management and complexity</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Predictable and simple to budget</a:t>
            </a:r>
          </a:p>
          <a:p>
            <a:pPr>
              <a:lnSpc>
                <a:spcPct val="90000"/>
              </a:lnSpc>
              <a:spcAft>
                <a:spcPts val="600"/>
              </a:spcAft>
            </a:pPr>
            <a:r>
              <a:rPr lang="en-AU" sz="2000" dirty="0">
                <a:gradFill>
                  <a:gsLst>
                    <a:gs pos="2917">
                      <a:schemeClr val="tx1"/>
                    </a:gs>
                    <a:gs pos="30000">
                      <a:schemeClr val="tx1"/>
                    </a:gs>
                  </a:gsLst>
                  <a:lin ang="5400000" scaled="0"/>
                </a:gradFill>
              </a:rPr>
              <a:t>ShareFile</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Empower users with instant access to business  data, synced across all devices</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Improve collaboration and productivity through secure data sharing</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Integrates with SharePoint, Office 365, </a:t>
            </a:r>
            <a:br>
              <a:rPr lang="en-AU" sz="1400" dirty="0">
                <a:gradFill>
                  <a:gsLst>
                    <a:gs pos="2917">
                      <a:schemeClr val="tx1"/>
                    </a:gs>
                    <a:gs pos="30000">
                      <a:schemeClr val="tx1"/>
                    </a:gs>
                  </a:gsLst>
                  <a:lin ang="5400000" scaled="0"/>
                </a:gradFill>
              </a:rPr>
            </a:br>
            <a:r>
              <a:rPr lang="en-AU" sz="1400" dirty="0">
                <a:gradFill>
                  <a:gsLst>
                    <a:gs pos="2917">
                      <a:schemeClr val="tx1"/>
                    </a:gs>
                    <a:gs pos="30000">
                      <a:schemeClr val="tx1"/>
                    </a:gs>
                  </a:gsLst>
                  <a:lin ang="5400000" scaled="0"/>
                </a:gradFill>
              </a:rPr>
              <a:t>OneDrive for Business and network shares</a:t>
            </a:r>
          </a:p>
          <a:p>
            <a:pPr>
              <a:lnSpc>
                <a:spcPct val="90000"/>
              </a:lnSpc>
              <a:spcAft>
                <a:spcPts val="600"/>
              </a:spcAft>
            </a:pPr>
            <a:r>
              <a:rPr lang="en-AU" sz="2000" dirty="0">
                <a:gradFill>
                  <a:gsLst>
                    <a:gs pos="2917">
                      <a:schemeClr val="tx1"/>
                    </a:gs>
                    <a:gs pos="30000">
                      <a:schemeClr val="tx1"/>
                    </a:gs>
                  </a:gsLst>
                  <a:lin ang="5400000" scaled="0"/>
                </a:gradFill>
              </a:rPr>
              <a:t>NetScaler</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Improve the performance, security and resiliency of  applications delivered from the cloud </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Ensure application availability and responsiveness</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Optimise application performance and improve user experience</a:t>
            </a:r>
          </a:p>
          <a:p>
            <a:pPr marL="342900" indent="-342900">
              <a:lnSpc>
                <a:spcPct val="90000"/>
              </a:lnSpc>
              <a:spcAft>
                <a:spcPts val="600"/>
              </a:spcAft>
              <a:buFont typeface="Arial" panose="020B0604020202020204" pitchFamily="34" charset="0"/>
              <a:buChar char="•"/>
            </a:pPr>
            <a:r>
              <a:rPr lang="en-AU" sz="1400" dirty="0">
                <a:gradFill>
                  <a:gsLst>
                    <a:gs pos="2917">
                      <a:schemeClr val="tx1"/>
                    </a:gs>
                    <a:gs pos="30000">
                      <a:schemeClr val="tx1"/>
                    </a:gs>
                  </a:gsLst>
                  <a:lin ang="5400000" scaled="0"/>
                </a:gradFill>
              </a:rPr>
              <a:t>Secure remote access to applications and data</a:t>
            </a:r>
          </a:p>
        </p:txBody>
      </p:sp>
    </p:spTree>
    <p:extLst>
      <p:ext uri="{BB962C8B-B14F-4D97-AF65-F5344CB8AC3E}">
        <p14:creationId xmlns:p14="http://schemas.microsoft.com/office/powerpoint/2010/main" val="300744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5799" y="1221701"/>
            <a:ext cx="12428091" cy="2954234"/>
          </a:xfrm>
          <a:prstGeom prst="rect">
            <a:avLst/>
          </a:prstGeom>
          <a:solidFill>
            <a:schemeClr val="bg1">
              <a:lumMod val="95000"/>
              <a:alpha val="80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0" tIns="70474" rIns="140950" bIns="70474" numCol="1" spcCol="0" rtlCol="0" fromWordArt="0" anchor="ctr" anchorCtr="0" forceAA="0" compatLnSpc="1">
            <a:prstTxWarp prst="textNoShape">
              <a:avLst/>
            </a:prstTxWarp>
            <a:normAutofit/>
          </a:bodyPr>
          <a:lstStyle/>
          <a:p>
            <a:pPr algn="ctr" defTabSz="1490103" fontAlgn="base">
              <a:spcBef>
                <a:spcPct val="0"/>
              </a:spcBef>
              <a:spcAft>
                <a:spcPct val="0"/>
              </a:spcAft>
              <a:defRPr/>
            </a:pPr>
            <a:endParaRPr lang="en-US" sz="2000" kern="0" dirty="0">
              <a:solidFill>
                <a:srgbClr val="EAEAEA"/>
              </a:solidFill>
              <a:latin typeface="Segoe UI"/>
              <a:cs typeface="Arial" charset="0"/>
            </a:endParaRPr>
          </a:p>
        </p:txBody>
      </p:sp>
      <p:sp>
        <p:nvSpPr>
          <p:cNvPr id="57" name="Rectangle 56"/>
          <p:cNvSpPr/>
          <p:nvPr/>
        </p:nvSpPr>
        <p:spPr bwMode="auto">
          <a:xfrm>
            <a:off x="9828394" y="2921281"/>
            <a:ext cx="2015937" cy="926524"/>
          </a:xfrm>
          <a:prstGeom prst="rect">
            <a:avLst/>
          </a:prstGeom>
          <a:solidFill>
            <a:schemeClr val="bg1">
              <a:lumMod val="95000"/>
              <a:alpha val="80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0" tIns="70474" rIns="140950" bIns="70474" numCol="1" spcCol="0" rtlCol="0" fromWordArt="0" anchor="ctr" anchorCtr="0" forceAA="0" compatLnSpc="1">
            <a:prstTxWarp prst="textNoShape">
              <a:avLst/>
            </a:prstTxWarp>
            <a:normAutofit/>
          </a:bodyPr>
          <a:lstStyle/>
          <a:p>
            <a:pPr algn="ctr" defTabSz="1489210" fontAlgn="base">
              <a:spcBef>
                <a:spcPct val="0"/>
              </a:spcBef>
              <a:spcAft>
                <a:spcPct val="0"/>
              </a:spcAft>
              <a:defRPr/>
            </a:pPr>
            <a:r>
              <a:rPr lang="en-US" sz="1399" kern="0" dirty="0">
                <a:solidFill>
                  <a:srgbClr val="000000"/>
                </a:solidFill>
                <a:latin typeface="Segoe UI"/>
                <a:cs typeface="Arial" charset="0"/>
              </a:rPr>
              <a:t>Sold through </a:t>
            </a:r>
          </a:p>
          <a:p>
            <a:pPr algn="ctr" defTabSz="1489210" fontAlgn="base">
              <a:spcBef>
                <a:spcPct val="0"/>
              </a:spcBef>
              <a:spcAft>
                <a:spcPct val="0"/>
              </a:spcAft>
              <a:defRPr/>
            </a:pPr>
            <a:r>
              <a:rPr lang="en-US" sz="1399" b="1" kern="0" dirty="0">
                <a:solidFill>
                  <a:srgbClr val="000000"/>
                </a:solidFill>
                <a:latin typeface="Segoe UI"/>
                <a:cs typeface="Arial" charset="0"/>
              </a:rPr>
              <a:t>Azure Marketplace</a:t>
            </a:r>
          </a:p>
        </p:txBody>
      </p:sp>
      <p:sp>
        <p:nvSpPr>
          <p:cNvPr id="45" name="Freeform 63"/>
          <p:cNvSpPr>
            <a:spLocks/>
          </p:cNvSpPr>
          <p:nvPr/>
        </p:nvSpPr>
        <p:spPr bwMode="auto">
          <a:xfrm>
            <a:off x="10355884" y="4831126"/>
            <a:ext cx="1171725" cy="753772"/>
          </a:xfrm>
          <a:custGeom>
            <a:avLst/>
            <a:gdLst>
              <a:gd name="T0" fmla="*/ 475 w 673"/>
              <a:gd name="T1" fmla="*/ 0 h 396"/>
              <a:gd name="T2" fmla="*/ 321 w 673"/>
              <a:gd name="T3" fmla="*/ 74 h 396"/>
              <a:gd name="T4" fmla="*/ 260 w 673"/>
              <a:gd name="T5" fmla="*/ 55 h 396"/>
              <a:gd name="T6" fmla="*/ 170 w 673"/>
              <a:gd name="T7" fmla="*/ 107 h 396"/>
              <a:gd name="T8" fmla="*/ 145 w 673"/>
              <a:gd name="T9" fmla="*/ 105 h 396"/>
              <a:gd name="T10" fmla="*/ 0 w 673"/>
              <a:gd name="T11" fmla="*/ 251 h 396"/>
              <a:gd name="T12" fmla="*/ 129 w 673"/>
              <a:gd name="T13" fmla="*/ 395 h 396"/>
              <a:gd name="T14" fmla="*/ 129 w 673"/>
              <a:gd name="T15" fmla="*/ 396 h 396"/>
              <a:gd name="T16" fmla="*/ 505 w 673"/>
              <a:gd name="T17" fmla="*/ 396 h 396"/>
              <a:gd name="T18" fmla="*/ 505 w 673"/>
              <a:gd name="T19" fmla="*/ 393 h 396"/>
              <a:gd name="T20" fmla="*/ 673 w 673"/>
              <a:gd name="T21" fmla="*/ 198 h 396"/>
              <a:gd name="T22" fmla="*/ 475 w 673"/>
              <a:gd name="T2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3" h="396">
                <a:moveTo>
                  <a:pt x="475" y="0"/>
                </a:moveTo>
                <a:cubicBezTo>
                  <a:pt x="413" y="0"/>
                  <a:pt x="357" y="29"/>
                  <a:pt x="321" y="74"/>
                </a:cubicBezTo>
                <a:cubicBezTo>
                  <a:pt x="304" y="62"/>
                  <a:pt x="283" y="55"/>
                  <a:pt x="260" y="55"/>
                </a:cubicBezTo>
                <a:cubicBezTo>
                  <a:pt x="222" y="55"/>
                  <a:pt x="188" y="76"/>
                  <a:pt x="170" y="107"/>
                </a:cubicBezTo>
                <a:cubicBezTo>
                  <a:pt x="162" y="106"/>
                  <a:pt x="154" y="105"/>
                  <a:pt x="145" y="105"/>
                </a:cubicBezTo>
                <a:cubicBezTo>
                  <a:pt x="65" y="105"/>
                  <a:pt x="0" y="170"/>
                  <a:pt x="0" y="251"/>
                </a:cubicBezTo>
                <a:cubicBezTo>
                  <a:pt x="0" y="325"/>
                  <a:pt x="56" y="387"/>
                  <a:pt x="129" y="395"/>
                </a:cubicBezTo>
                <a:cubicBezTo>
                  <a:pt x="129" y="396"/>
                  <a:pt x="129" y="396"/>
                  <a:pt x="129" y="396"/>
                </a:cubicBezTo>
                <a:cubicBezTo>
                  <a:pt x="505" y="396"/>
                  <a:pt x="505" y="396"/>
                  <a:pt x="505" y="396"/>
                </a:cubicBezTo>
                <a:cubicBezTo>
                  <a:pt x="505" y="393"/>
                  <a:pt x="505" y="393"/>
                  <a:pt x="505" y="393"/>
                </a:cubicBezTo>
                <a:cubicBezTo>
                  <a:pt x="600" y="379"/>
                  <a:pt x="673" y="297"/>
                  <a:pt x="673" y="198"/>
                </a:cubicBezTo>
                <a:cubicBezTo>
                  <a:pt x="673" y="89"/>
                  <a:pt x="584" y="0"/>
                  <a:pt x="475" y="0"/>
                </a:cubicBezTo>
                <a:close/>
              </a:path>
            </a:pathLst>
          </a:custGeom>
          <a:solidFill>
            <a:srgbClr val="0070C0"/>
          </a:solidFill>
          <a:ln>
            <a:noFill/>
          </a:ln>
          <a:extLst/>
        </p:spPr>
        <p:txBody>
          <a:bodyPr vert="horz" wrap="square" lIns="121899" tIns="60950" rIns="121899" bIns="60950" numCol="1" anchor="t" anchorCtr="0" compatLnSpc="1">
            <a:prstTxWarp prst="textNoShape">
              <a:avLst/>
            </a:prstTxWarp>
          </a:bodyPr>
          <a:lstStyle/>
          <a:p>
            <a:pPr defTabSz="914224"/>
            <a:endParaRPr lang="en-US" kern="0" dirty="0">
              <a:solidFill>
                <a:sysClr val="windowText" lastClr="000000"/>
              </a:solidFill>
            </a:endParaRPr>
          </a:p>
        </p:txBody>
      </p:sp>
      <p:grpSp>
        <p:nvGrpSpPr>
          <p:cNvPr id="17" name="Group 8"/>
          <p:cNvGrpSpPr>
            <a:grpSpLocks noChangeAspect="1"/>
          </p:cNvGrpSpPr>
          <p:nvPr/>
        </p:nvGrpSpPr>
        <p:grpSpPr bwMode="auto">
          <a:xfrm>
            <a:off x="1797097" y="1316264"/>
            <a:ext cx="4636453" cy="2703135"/>
            <a:chOff x="1109" y="568"/>
            <a:chExt cx="2864" cy="1670"/>
          </a:xfrm>
        </p:grpSpPr>
        <p:sp>
          <p:nvSpPr>
            <p:cNvPr id="18" name="AutoShape 7"/>
            <p:cNvSpPr>
              <a:spLocks noChangeAspect="1" noChangeArrowheads="1" noTextEdit="1"/>
            </p:cNvSpPr>
            <p:nvPr/>
          </p:nvSpPr>
          <p:spPr bwMode="auto">
            <a:xfrm>
              <a:off x="1109" y="568"/>
              <a:ext cx="2864" cy="1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3">
                <a:defRPr/>
              </a:pPr>
              <a:endParaRPr lang="en-US" kern="0">
                <a:solidFill>
                  <a:srgbClr val="505050"/>
                </a:solidFill>
                <a:latin typeface="Segoe UI"/>
              </a:endParaRPr>
            </a:p>
          </p:txBody>
        </p:sp>
        <p:sp>
          <p:nvSpPr>
            <p:cNvPr id="19" name="Freeform 9"/>
            <p:cNvSpPr>
              <a:spLocks/>
            </p:cNvSpPr>
            <p:nvPr/>
          </p:nvSpPr>
          <p:spPr bwMode="auto">
            <a:xfrm>
              <a:off x="1133" y="593"/>
              <a:ext cx="2814" cy="1606"/>
            </a:xfrm>
            <a:custGeom>
              <a:avLst/>
              <a:gdLst>
                <a:gd name="T0" fmla="*/ 187 w 224"/>
                <a:gd name="T1" fmla="*/ 53 h 127"/>
                <a:gd name="T2" fmla="*/ 184 w 224"/>
                <a:gd name="T3" fmla="*/ 54 h 127"/>
                <a:gd name="T4" fmla="*/ 187 w 224"/>
                <a:gd name="T5" fmla="*/ 37 h 127"/>
                <a:gd name="T6" fmla="*/ 151 w 224"/>
                <a:gd name="T7" fmla="*/ 0 h 127"/>
                <a:gd name="T8" fmla="*/ 114 w 224"/>
                <a:gd name="T9" fmla="*/ 33 h 127"/>
                <a:gd name="T10" fmla="*/ 87 w 224"/>
                <a:gd name="T11" fmla="*/ 21 h 127"/>
                <a:gd name="T12" fmla="*/ 50 w 224"/>
                <a:gd name="T13" fmla="*/ 56 h 127"/>
                <a:gd name="T14" fmla="*/ 37 w 224"/>
                <a:gd name="T15" fmla="*/ 53 h 127"/>
                <a:gd name="T16" fmla="*/ 0 w 224"/>
                <a:gd name="T17" fmla="*/ 90 h 127"/>
                <a:gd name="T18" fmla="*/ 37 w 224"/>
                <a:gd name="T19" fmla="*/ 127 h 127"/>
                <a:gd name="T20" fmla="*/ 187 w 224"/>
                <a:gd name="T21" fmla="*/ 127 h 127"/>
                <a:gd name="T22" fmla="*/ 224 w 224"/>
                <a:gd name="T23" fmla="*/ 90 h 127"/>
                <a:gd name="T24" fmla="*/ 187 w 224"/>
                <a:gd name="T25"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7">
                  <a:moveTo>
                    <a:pt x="187" y="53"/>
                  </a:moveTo>
                  <a:cubicBezTo>
                    <a:pt x="186" y="53"/>
                    <a:pt x="185" y="53"/>
                    <a:pt x="184" y="54"/>
                  </a:cubicBezTo>
                  <a:cubicBezTo>
                    <a:pt x="186" y="49"/>
                    <a:pt x="187" y="43"/>
                    <a:pt x="187" y="37"/>
                  </a:cubicBezTo>
                  <a:cubicBezTo>
                    <a:pt x="187" y="17"/>
                    <a:pt x="171" y="0"/>
                    <a:pt x="151" y="0"/>
                  </a:cubicBezTo>
                  <a:cubicBezTo>
                    <a:pt x="132" y="0"/>
                    <a:pt x="116" y="15"/>
                    <a:pt x="114" y="33"/>
                  </a:cubicBezTo>
                  <a:cubicBezTo>
                    <a:pt x="107" y="25"/>
                    <a:pt x="98" y="21"/>
                    <a:pt x="87" y="21"/>
                  </a:cubicBezTo>
                  <a:cubicBezTo>
                    <a:pt x="67" y="21"/>
                    <a:pt x="51" y="36"/>
                    <a:pt x="50" y="56"/>
                  </a:cubicBezTo>
                  <a:cubicBezTo>
                    <a:pt x="46" y="54"/>
                    <a:pt x="42" y="53"/>
                    <a:pt x="37" y="53"/>
                  </a:cubicBezTo>
                  <a:cubicBezTo>
                    <a:pt x="17" y="53"/>
                    <a:pt x="0" y="70"/>
                    <a:pt x="0" y="90"/>
                  </a:cubicBezTo>
                  <a:cubicBezTo>
                    <a:pt x="0" y="110"/>
                    <a:pt x="17" y="127"/>
                    <a:pt x="37" y="127"/>
                  </a:cubicBezTo>
                  <a:cubicBezTo>
                    <a:pt x="187" y="127"/>
                    <a:pt x="187" y="127"/>
                    <a:pt x="187" y="127"/>
                  </a:cubicBezTo>
                  <a:cubicBezTo>
                    <a:pt x="208" y="127"/>
                    <a:pt x="224" y="110"/>
                    <a:pt x="224" y="90"/>
                  </a:cubicBezTo>
                  <a:cubicBezTo>
                    <a:pt x="224" y="70"/>
                    <a:pt x="208" y="53"/>
                    <a:pt x="187" y="53"/>
                  </a:cubicBezTo>
                  <a:close/>
                </a:path>
              </a:pathLst>
            </a:custGeom>
            <a:solidFill>
              <a:srgbClr val="FFFFFF"/>
            </a:solidFill>
            <a:ln w="79375" cap="flat">
              <a:solidFill>
                <a:srgbClr val="6DC2E9"/>
              </a:solidFill>
              <a:prstDash val="solid"/>
              <a:miter lim="800000"/>
              <a:headEnd/>
              <a:tailEnd/>
            </a:ln>
          </p:spPr>
          <p:txBody>
            <a:bodyPr vert="horz" wrap="square" lIns="91414" tIns="45706" rIns="91414" bIns="45706" numCol="1" anchor="t" anchorCtr="0" compatLnSpc="1">
              <a:prstTxWarp prst="textNoShape">
                <a:avLst/>
              </a:prstTxWarp>
            </a:bodyPr>
            <a:lstStyle/>
            <a:p>
              <a:pPr defTabSz="932383">
                <a:defRPr/>
              </a:pPr>
              <a:endParaRPr lang="en-US" kern="0">
                <a:solidFill>
                  <a:srgbClr val="505050"/>
                </a:solidFill>
                <a:latin typeface="Segoe UI"/>
              </a:endParaRPr>
            </a:p>
          </p:txBody>
        </p:sp>
      </p:grpSp>
      <p:sp>
        <p:nvSpPr>
          <p:cNvPr id="10" name="Freeform 5"/>
          <p:cNvSpPr>
            <a:spLocks/>
          </p:cNvSpPr>
          <p:nvPr/>
        </p:nvSpPr>
        <p:spPr bwMode="auto">
          <a:xfrm>
            <a:off x="1837733" y="4185358"/>
            <a:ext cx="4555510" cy="2599541"/>
          </a:xfrm>
          <a:custGeom>
            <a:avLst/>
            <a:gdLst>
              <a:gd name="T0" fmla="*/ 187 w 224"/>
              <a:gd name="T1" fmla="*/ 53 h 127"/>
              <a:gd name="T2" fmla="*/ 184 w 224"/>
              <a:gd name="T3" fmla="*/ 54 h 127"/>
              <a:gd name="T4" fmla="*/ 187 w 224"/>
              <a:gd name="T5" fmla="*/ 37 h 127"/>
              <a:gd name="T6" fmla="*/ 151 w 224"/>
              <a:gd name="T7" fmla="*/ 0 h 127"/>
              <a:gd name="T8" fmla="*/ 114 w 224"/>
              <a:gd name="T9" fmla="*/ 33 h 127"/>
              <a:gd name="T10" fmla="*/ 87 w 224"/>
              <a:gd name="T11" fmla="*/ 21 h 127"/>
              <a:gd name="T12" fmla="*/ 50 w 224"/>
              <a:gd name="T13" fmla="*/ 56 h 127"/>
              <a:gd name="T14" fmla="*/ 37 w 224"/>
              <a:gd name="T15" fmla="*/ 53 h 127"/>
              <a:gd name="T16" fmla="*/ 0 w 224"/>
              <a:gd name="T17" fmla="*/ 90 h 127"/>
              <a:gd name="T18" fmla="*/ 37 w 224"/>
              <a:gd name="T19" fmla="*/ 127 h 127"/>
              <a:gd name="T20" fmla="*/ 187 w 224"/>
              <a:gd name="T21" fmla="*/ 127 h 127"/>
              <a:gd name="T22" fmla="*/ 224 w 224"/>
              <a:gd name="T23" fmla="*/ 90 h 127"/>
              <a:gd name="T24" fmla="*/ 187 w 224"/>
              <a:gd name="T25"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7">
                <a:moveTo>
                  <a:pt x="187" y="53"/>
                </a:moveTo>
                <a:cubicBezTo>
                  <a:pt x="186" y="53"/>
                  <a:pt x="185" y="53"/>
                  <a:pt x="184" y="54"/>
                </a:cubicBezTo>
                <a:cubicBezTo>
                  <a:pt x="186" y="49"/>
                  <a:pt x="187" y="43"/>
                  <a:pt x="187" y="37"/>
                </a:cubicBezTo>
                <a:cubicBezTo>
                  <a:pt x="187" y="17"/>
                  <a:pt x="171" y="0"/>
                  <a:pt x="151" y="0"/>
                </a:cubicBezTo>
                <a:cubicBezTo>
                  <a:pt x="132" y="0"/>
                  <a:pt x="116" y="15"/>
                  <a:pt x="114" y="33"/>
                </a:cubicBezTo>
                <a:cubicBezTo>
                  <a:pt x="107" y="25"/>
                  <a:pt x="98" y="21"/>
                  <a:pt x="87" y="21"/>
                </a:cubicBezTo>
                <a:cubicBezTo>
                  <a:pt x="67" y="21"/>
                  <a:pt x="51" y="36"/>
                  <a:pt x="50" y="56"/>
                </a:cubicBezTo>
                <a:cubicBezTo>
                  <a:pt x="46" y="54"/>
                  <a:pt x="42" y="53"/>
                  <a:pt x="37" y="53"/>
                </a:cubicBezTo>
                <a:cubicBezTo>
                  <a:pt x="17" y="53"/>
                  <a:pt x="0" y="70"/>
                  <a:pt x="0" y="90"/>
                </a:cubicBezTo>
                <a:cubicBezTo>
                  <a:pt x="0" y="110"/>
                  <a:pt x="17" y="127"/>
                  <a:pt x="37" y="127"/>
                </a:cubicBezTo>
                <a:cubicBezTo>
                  <a:pt x="187" y="127"/>
                  <a:pt x="187" y="127"/>
                  <a:pt x="187" y="127"/>
                </a:cubicBezTo>
                <a:cubicBezTo>
                  <a:pt x="208" y="127"/>
                  <a:pt x="224" y="110"/>
                  <a:pt x="224" y="90"/>
                </a:cubicBezTo>
                <a:cubicBezTo>
                  <a:pt x="224" y="70"/>
                  <a:pt x="208" y="53"/>
                  <a:pt x="187" y="53"/>
                </a:cubicBezTo>
                <a:close/>
              </a:path>
            </a:pathLst>
          </a:custGeom>
          <a:solidFill>
            <a:srgbClr val="0070C0"/>
          </a:solidFill>
          <a:ln w="79375" cap="flat">
            <a:solidFill>
              <a:schemeClr val="accent2">
                <a:lumMod val="60000"/>
                <a:lumOff val="40000"/>
              </a:schemeClr>
            </a:solidFill>
            <a:prstDash val="solid"/>
            <a:miter lim="800000"/>
            <a:headEnd/>
            <a:tailEnd/>
          </a:ln>
        </p:spPr>
        <p:txBody>
          <a:bodyPr vert="horz" wrap="square" lIns="93234" tIns="46616" rIns="93234" bIns="46616" numCol="1" anchor="t" anchorCtr="0" compatLnSpc="1">
            <a:prstTxWarp prst="textNoShape">
              <a:avLst/>
            </a:prstTxWarp>
          </a:bodyPr>
          <a:lstStyle/>
          <a:p>
            <a:pPr defTabSz="932383">
              <a:defRPr/>
            </a:pPr>
            <a:endParaRPr lang="en-US" kern="0" dirty="0">
              <a:solidFill>
                <a:srgbClr val="505050"/>
              </a:solidFill>
              <a:latin typeface="Segoe UI"/>
            </a:endParaRPr>
          </a:p>
        </p:txBody>
      </p:sp>
      <p:sp>
        <p:nvSpPr>
          <p:cNvPr id="54" name="Right Brace 53"/>
          <p:cNvSpPr/>
          <p:nvPr/>
        </p:nvSpPr>
        <p:spPr bwMode="auto">
          <a:xfrm>
            <a:off x="6650225" y="4289237"/>
            <a:ext cx="453978" cy="2502645"/>
          </a:xfrm>
          <a:prstGeom prst="rightBrace">
            <a:avLst>
              <a:gd name="adj1" fmla="val 0"/>
              <a:gd name="adj2" fmla="val 49567"/>
            </a:avLst>
          </a:prstGeom>
          <a:ln>
            <a:solidFill>
              <a:schemeClr val="accent2">
                <a:lumMod val="60000"/>
                <a:lumOff val="40000"/>
              </a:schemeClr>
            </a:solidFill>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lIns="93247" tIns="46623" rIns="93247" bIns="46623" rtlCol="0" anchor="ctr"/>
          <a:lstStyle/>
          <a:p>
            <a:pPr algn="ctr" defTabSz="931656">
              <a:defRPr/>
            </a:pPr>
            <a:endParaRPr lang="en-US" sz="1900" b="1" kern="0" dirty="0">
              <a:solidFill>
                <a:srgbClr val="000000"/>
              </a:solidFill>
              <a:latin typeface="Segoe UI"/>
            </a:endParaRPr>
          </a:p>
        </p:txBody>
      </p:sp>
      <p:sp>
        <p:nvSpPr>
          <p:cNvPr id="59" name="Rectangle 58"/>
          <p:cNvSpPr/>
          <p:nvPr/>
        </p:nvSpPr>
        <p:spPr bwMode="auto">
          <a:xfrm>
            <a:off x="7514198" y="5697159"/>
            <a:ext cx="2015937" cy="926524"/>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0877" tIns="70437" rIns="140877" bIns="70437" numCol="1" spcCol="0" rtlCol="0" fromWordArt="0" anchor="ctr" anchorCtr="0" forceAA="0" compatLnSpc="1">
            <a:prstTxWarp prst="textNoShape">
              <a:avLst/>
            </a:prstTxWarp>
            <a:noAutofit/>
          </a:bodyPr>
          <a:lstStyle/>
          <a:p>
            <a:pPr algn="ctr" defTabSz="1489210" fontAlgn="base">
              <a:spcBef>
                <a:spcPct val="0"/>
              </a:spcBef>
              <a:spcAft>
                <a:spcPct val="0"/>
              </a:spcAft>
              <a:defRPr/>
            </a:pPr>
            <a:r>
              <a:rPr lang="en-US" sz="1399" b="1" kern="0" dirty="0">
                <a:solidFill>
                  <a:srgbClr val="000000"/>
                </a:solidFill>
                <a:latin typeface="Segoe UI"/>
                <a:cs typeface="Arial" charset="0"/>
              </a:rPr>
              <a:t>Customer </a:t>
            </a:r>
            <a:r>
              <a:rPr lang="en-US" sz="1399" kern="0" dirty="0">
                <a:solidFill>
                  <a:srgbClr val="000000"/>
                </a:solidFill>
                <a:latin typeface="Segoe UI"/>
                <a:cs typeface="Arial" charset="0"/>
              </a:rPr>
              <a:t>managed </a:t>
            </a:r>
          </a:p>
          <a:p>
            <a:pPr algn="ctr" defTabSz="1489210" fontAlgn="base">
              <a:spcBef>
                <a:spcPct val="0"/>
              </a:spcBef>
              <a:spcAft>
                <a:spcPct val="0"/>
              </a:spcAft>
              <a:defRPr/>
            </a:pPr>
            <a:r>
              <a:rPr lang="en-US" sz="1399" kern="0" dirty="0">
                <a:solidFill>
                  <a:srgbClr val="000000"/>
                </a:solidFill>
                <a:latin typeface="Segoe UI"/>
                <a:cs typeface="Arial" charset="0"/>
              </a:rPr>
              <a:t>Azure </a:t>
            </a:r>
            <a:r>
              <a:rPr lang="en-US" sz="1399" b="1" kern="0" dirty="0">
                <a:solidFill>
                  <a:srgbClr val="000000"/>
                </a:solidFill>
                <a:latin typeface="Segoe UI"/>
                <a:cs typeface="Arial" charset="0"/>
              </a:rPr>
              <a:t>subscription</a:t>
            </a:r>
          </a:p>
        </p:txBody>
      </p:sp>
      <p:sp>
        <p:nvSpPr>
          <p:cNvPr id="6" name="TextBox 5"/>
          <p:cNvSpPr txBox="1"/>
          <p:nvPr/>
        </p:nvSpPr>
        <p:spPr>
          <a:xfrm>
            <a:off x="2327440" y="6334189"/>
            <a:ext cx="3582398" cy="376670"/>
          </a:xfrm>
          <a:prstGeom prst="rect">
            <a:avLst/>
          </a:prstGeom>
          <a:noFill/>
        </p:spPr>
        <p:txBody>
          <a:bodyPr wrap="none" lIns="93247" tIns="46623" rIns="93247" bIns="46623" rtlCol="0">
            <a:spAutoFit/>
          </a:bodyPr>
          <a:lstStyle/>
          <a:p>
            <a:pPr defTabSz="931680">
              <a:defRPr/>
            </a:pPr>
            <a:r>
              <a:rPr lang="en-US" b="1" kern="0" dirty="0">
                <a:solidFill>
                  <a:schemeClr val="bg1"/>
                </a:solidFill>
                <a:latin typeface="Segoe UI"/>
              </a:rPr>
              <a:t>Customer’s Azure Subscription</a:t>
            </a:r>
          </a:p>
        </p:txBody>
      </p:sp>
      <p:sp>
        <p:nvSpPr>
          <p:cNvPr id="2" name="TextBox 1"/>
          <p:cNvSpPr txBox="1"/>
          <p:nvPr/>
        </p:nvSpPr>
        <p:spPr>
          <a:xfrm>
            <a:off x="352597" y="3818959"/>
            <a:ext cx="1206868" cy="313758"/>
          </a:xfrm>
          <a:prstGeom prst="rect">
            <a:avLst/>
          </a:prstGeom>
          <a:noFill/>
        </p:spPr>
        <p:txBody>
          <a:bodyPr wrap="none" lIns="93247" tIns="46623" rIns="93247" bIns="46623" rtlCol="0">
            <a:spAutoFit/>
          </a:bodyPr>
          <a:lstStyle/>
          <a:p>
            <a:pPr defTabSz="932383">
              <a:defRPr/>
            </a:pPr>
            <a:r>
              <a:rPr lang="en-US" sz="1399" b="1" kern="0" dirty="0">
                <a:solidFill>
                  <a:srgbClr val="505050"/>
                </a:solidFill>
                <a:latin typeface="Segoe UI"/>
              </a:rPr>
              <a:t>Citrix Cloud</a:t>
            </a:r>
          </a:p>
        </p:txBody>
      </p:sp>
      <p:sp>
        <p:nvSpPr>
          <p:cNvPr id="23" name="TextBox 22"/>
          <p:cNvSpPr txBox="1"/>
          <p:nvPr/>
        </p:nvSpPr>
        <p:spPr>
          <a:xfrm>
            <a:off x="352597" y="4184611"/>
            <a:ext cx="2150213" cy="313758"/>
          </a:xfrm>
          <a:prstGeom prst="rect">
            <a:avLst/>
          </a:prstGeom>
          <a:noFill/>
        </p:spPr>
        <p:txBody>
          <a:bodyPr wrap="none" lIns="93247" tIns="46623" rIns="93247" bIns="46623" rtlCol="0">
            <a:spAutoFit/>
          </a:bodyPr>
          <a:lstStyle/>
          <a:p>
            <a:pPr defTabSz="932383">
              <a:defRPr/>
            </a:pPr>
            <a:r>
              <a:rPr lang="en-US" sz="1399" b="1" kern="0" dirty="0">
                <a:solidFill>
                  <a:srgbClr val="505050">
                    <a:lumMod val="50000"/>
                    <a:lumOff val="50000"/>
                  </a:srgbClr>
                </a:solidFill>
                <a:latin typeface="Segoe UI"/>
              </a:rPr>
              <a:t>Customer Subscription</a:t>
            </a:r>
          </a:p>
        </p:txBody>
      </p:sp>
      <p:sp>
        <p:nvSpPr>
          <p:cNvPr id="3" name="TextBox 2">
            <a:hlinkClick r:id="" action="ppaction://noaction"/>
          </p:cNvPr>
          <p:cNvSpPr txBox="1"/>
          <p:nvPr/>
        </p:nvSpPr>
        <p:spPr>
          <a:xfrm>
            <a:off x="2206974" y="2382230"/>
            <a:ext cx="3883918" cy="1323089"/>
          </a:xfrm>
          <a:prstGeom prst="rect">
            <a:avLst/>
          </a:prstGeom>
          <a:noFill/>
        </p:spPr>
        <p:txBody>
          <a:bodyPr wrap="square" lIns="93247" tIns="46623" rIns="93247" bIns="46623" rtlCol="0">
            <a:spAutoFit/>
          </a:bodyPr>
          <a:lstStyle/>
          <a:p>
            <a:pPr algn="ctr" defTabSz="932383">
              <a:lnSpc>
                <a:spcPct val="90000"/>
              </a:lnSpc>
              <a:defRPr/>
            </a:pPr>
            <a:r>
              <a:rPr lang="en-US" sz="2900" b="1" kern="0" dirty="0">
                <a:solidFill>
                  <a:srgbClr val="505050">
                    <a:lumMod val="75000"/>
                  </a:srgbClr>
                </a:solidFill>
                <a:latin typeface="Segoe UI"/>
              </a:rPr>
              <a:t>Citrix Cloud</a:t>
            </a:r>
            <a:br>
              <a:rPr lang="en-US" sz="2900" kern="0" dirty="0">
                <a:solidFill>
                  <a:srgbClr val="505050">
                    <a:lumMod val="75000"/>
                  </a:srgbClr>
                </a:solidFill>
                <a:latin typeface="Segoe UI"/>
              </a:rPr>
            </a:br>
            <a:r>
              <a:rPr lang="en-US" sz="2900" kern="0" dirty="0">
                <a:solidFill>
                  <a:srgbClr val="505050">
                    <a:lumMod val="75000"/>
                  </a:srgbClr>
                </a:solidFill>
                <a:latin typeface="Segoe UI"/>
              </a:rPr>
              <a:t>XenDesktop for Windows 10 on Azure</a:t>
            </a:r>
            <a:endParaRPr lang="en-US" sz="2900" b="1" kern="0" dirty="0">
              <a:solidFill>
                <a:srgbClr val="505050">
                  <a:lumMod val="75000"/>
                </a:srgbClr>
              </a:solidFill>
              <a:latin typeface="Segoe UI"/>
            </a:endParaRPr>
          </a:p>
        </p:txBody>
      </p:sp>
      <p:grpSp>
        <p:nvGrpSpPr>
          <p:cNvPr id="5" name="Group 4"/>
          <p:cNvGrpSpPr/>
          <p:nvPr/>
        </p:nvGrpSpPr>
        <p:grpSpPr>
          <a:xfrm>
            <a:off x="3028017" y="5297208"/>
            <a:ext cx="2298109" cy="745475"/>
            <a:chOff x="2967604" y="5212468"/>
            <a:chExt cx="2253572" cy="731132"/>
          </a:xfrm>
        </p:grpSpPr>
        <p:grpSp>
          <p:nvGrpSpPr>
            <p:cNvPr id="12" name="Group 11"/>
            <p:cNvGrpSpPr/>
            <p:nvPr/>
          </p:nvGrpSpPr>
          <p:grpSpPr>
            <a:xfrm>
              <a:off x="4124482" y="5212468"/>
              <a:ext cx="1096694" cy="731132"/>
              <a:chOff x="3821413" y="4939868"/>
              <a:chExt cx="1096694" cy="731132"/>
            </a:xfrm>
          </p:grpSpPr>
          <p:sp>
            <p:nvSpPr>
              <p:cNvPr id="41" name="Rectangle 40"/>
              <p:cNvSpPr/>
              <p:nvPr/>
            </p:nvSpPr>
            <p:spPr bwMode="auto">
              <a:xfrm>
                <a:off x="4004194" y="5122651"/>
                <a:ext cx="913913" cy="548349"/>
              </a:xfrm>
              <a:prstGeom prst="rect">
                <a:avLst/>
              </a:prstGeom>
              <a:solidFill>
                <a:schemeClr val="bg1"/>
              </a:solidFill>
              <a:ln>
                <a:solidFill>
                  <a:srgbClr val="0078D7"/>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42" name="Rectangle 41"/>
              <p:cNvSpPr/>
              <p:nvPr/>
            </p:nvSpPr>
            <p:spPr bwMode="auto">
              <a:xfrm>
                <a:off x="3912801" y="5031260"/>
                <a:ext cx="921232" cy="548349"/>
              </a:xfrm>
              <a:prstGeom prst="rect">
                <a:avLst/>
              </a:prstGeom>
              <a:solidFill>
                <a:schemeClr val="bg1"/>
              </a:solidFill>
              <a:ln>
                <a:solidFill>
                  <a:srgbClr val="0078D7"/>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43" name="Rectangle 42"/>
              <p:cNvSpPr/>
              <p:nvPr/>
            </p:nvSpPr>
            <p:spPr bwMode="auto">
              <a:xfrm>
                <a:off x="3821413" y="4939868"/>
                <a:ext cx="913915" cy="548349"/>
              </a:xfrm>
              <a:prstGeom prst="rect">
                <a:avLst/>
              </a:prstGeom>
              <a:solidFill>
                <a:schemeClr val="bg1"/>
              </a:solidFill>
              <a:ln>
                <a:solidFill>
                  <a:srgbClr val="0078D7"/>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199" kern="0" dirty="0">
                    <a:solidFill>
                      <a:srgbClr val="505050"/>
                    </a:solidFill>
                    <a:latin typeface="Segoe UI"/>
                    <a:cs typeface="Arial" charset="0"/>
                  </a:rPr>
                  <a:t>Windows 10</a:t>
                </a:r>
              </a:p>
            </p:txBody>
          </p:sp>
        </p:grpSp>
        <p:grpSp>
          <p:nvGrpSpPr>
            <p:cNvPr id="11" name="Group 10"/>
            <p:cNvGrpSpPr/>
            <p:nvPr/>
          </p:nvGrpSpPr>
          <p:grpSpPr>
            <a:xfrm>
              <a:off x="2967604" y="5212468"/>
              <a:ext cx="1089385" cy="731132"/>
              <a:chOff x="2549247" y="4939868"/>
              <a:chExt cx="1089385" cy="731132"/>
            </a:xfrm>
          </p:grpSpPr>
          <p:sp>
            <p:nvSpPr>
              <p:cNvPr id="38" name="Rectangle 37"/>
              <p:cNvSpPr/>
              <p:nvPr/>
            </p:nvSpPr>
            <p:spPr bwMode="auto">
              <a:xfrm>
                <a:off x="2724717" y="5122651"/>
                <a:ext cx="913915" cy="548349"/>
              </a:xfrm>
              <a:prstGeom prst="rect">
                <a:avLst/>
              </a:prstGeom>
              <a:solidFill>
                <a:schemeClr val="bg1"/>
              </a:solidFill>
              <a:ln>
                <a:solidFill>
                  <a:srgbClr val="0078D7"/>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39" name="Rectangle 38"/>
              <p:cNvSpPr/>
              <p:nvPr/>
            </p:nvSpPr>
            <p:spPr bwMode="auto">
              <a:xfrm>
                <a:off x="2633319" y="5031261"/>
                <a:ext cx="913916" cy="548349"/>
              </a:xfrm>
              <a:prstGeom prst="rect">
                <a:avLst/>
              </a:prstGeom>
              <a:solidFill>
                <a:schemeClr val="bg1"/>
              </a:solidFill>
              <a:ln>
                <a:solidFill>
                  <a:srgbClr val="0078D7"/>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67" name="Rectangle 66"/>
              <p:cNvSpPr/>
              <p:nvPr/>
            </p:nvSpPr>
            <p:spPr bwMode="auto">
              <a:xfrm>
                <a:off x="2549247" y="4939868"/>
                <a:ext cx="913915" cy="548349"/>
              </a:xfrm>
              <a:prstGeom prst="rect">
                <a:avLst/>
              </a:prstGeom>
              <a:solidFill>
                <a:schemeClr val="bg1"/>
              </a:solidFill>
              <a:ln>
                <a:solidFill>
                  <a:srgbClr val="0078D7"/>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199" kern="0" dirty="0">
                    <a:solidFill>
                      <a:srgbClr val="505050"/>
                    </a:solidFill>
                    <a:latin typeface="Segoe UI"/>
                    <a:cs typeface="Arial" charset="0"/>
                  </a:rPr>
                  <a:t>Windows 10</a:t>
                </a:r>
              </a:p>
            </p:txBody>
          </p:sp>
        </p:grpSp>
      </p:grpSp>
      <p:sp>
        <p:nvSpPr>
          <p:cNvPr id="34" name="Title 1"/>
          <p:cNvSpPr txBox="1">
            <a:spLocks/>
          </p:cNvSpPr>
          <p:nvPr/>
        </p:nvSpPr>
        <p:spPr bwMode="gray">
          <a:xfrm>
            <a:off x="457980" y="-146182"/>
            <a:ext cx="11542566" cy="1005324"/>
          </a:xfrm>
          <a:prstGeom prst="rect">
            <a:avLst/>
          </a:prstGeom>
        </p:spPr>
        <p:txBody>
          <a:bodyPr vert="horz" lIns="0" tIns="0" rIns="0" bIns="0" rtlCol="0" anchor="b">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defTabSz="932418">
              <a:defRPr/>
            </a:pPr>
            <a:r>
              <a:rPr lang="en-US" sz="4799" b="0" dirty="0">
                <a:solidFill>
                  <a:schemeClr val="tx1"/>
                </a:solidFill>
              </a:rPr>
              <a:t>XenDesktop for Windows 10 on Azure</a:t>
            </a:r>
            <a:endParaRPr lang="en-US" sz="4799" b="0" dirty="0">
              <a:solidFill>
                <a:schemeClr val="tx1"/>
              </a:solidFill>
              <a:latin typeface="Calibri"/>
            </a:endParaRPr>
          </a:p>
        </p:txBody>
      </p:sp>
      <p:sp>
        <p:nvSpPr>
          <p:cNvPr id="26" name="Right Brace 25"/>
          <p:cNvSpPr/>
          <p:nvPr/>
        </p:nvSpPr>
        <p:spPr bwMode="auto">
          <a:xfrm>
            <a:off x="6650225" y="1409326"/>
            <a:ext cx="453978" cy="2502645"/>
          </a:xfrm>
          <a:prstGeom prst="rightBrace">
            <a:avLst>
              <a:gd name="adj1" fmla="val 0"/>
              <a:gd name="adj2" fmla="val 49567"/>
            </a:avLst>
          </a:prstGeom>
          <a:ln>
            <a:solidFill>
              <a:schemeClr val="accent2">
                <a:lumMod val="60000"/>
                <a:lumOff val="40000"/>
              </a:schemeClr>
            </a:solidFill>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lIns="93247" tIns="46623" rIns="93247" bIns="46623" rtlCol="0" anchor="ctr"/>
          <a:lstStyle/>
          <a:p>
            <a:pPr algn="ctr" defTabSz="931656">
              <a:defRPr/>
            </a:pPr>
            <a:endParaRPr lang="en-US" sz="1900" b="1" kern="0" dirty="0">
              <a:solidFill>
                <a:srgbClr val="000000"/>
              </a:solidFill>
              <a:latin typeface="Segoe UI"/>
            </a:endParaRPr>
          </a:p>
        </p:txBody>
      </p:sp>
      <p:sp>
        <p:nvSpPr>
          <p:cNvPr id="27" name="Freeform 63"/>
          <p:cNvSpPr>
            <a:spLocks/>
          </p:cNvSpPr>
          <p:nvPr/>
        </p:nvSpPr>
        <p:spPr bwMode="auto">
          <a:xfrm>
            <a:off x="7926424" y="4831126"/>
            <a:ext cx="1171725" cy="753772"/>
          </a:xfrm>
          <a:custGeom>
            <a:avLst/>
            <a:gdLst>
              <a:gd name="T0" fmla="*/ 475 w 673"/>
              <a:gd name="T1" fmla="*/ 0 h 396"/>
              <a:gd name="T2" fmla="*/ 321 w 673"/>
              <a:gd name="T3" fmla="*/ 74 h 396"/>
              <a:gd name="T4" fmla="*/ 260 w 673"/>
              <a:gd name="T5" fmla="*/ 55 h 396"/>
              <a:gd name="T6" fmla="*/ 170 w 673"/>
              <a:gd name="T7" fmla="*/ 107 h 396"/>
              <a:gd name="T8" fmla="*/ 145 w 673"/>
              <a:gd name="T9" fmla="*/ 105 h 396"/>
              <a:gd name="T10" fmla="*/ 0 w 673"/>
              <a:gd name="T11" fmla="*/ 251 h 396"/>
              <a:gd name="T12" fmla="*/ 129 w 673"/>
              <a:gd name="T13" fmla="*/ 395 h 396"/>
              <a:gd name="T14" fmla="*/ 129 w 673"/>
              <a:gd name="T15" fmla="*/ 396 h 396"/>
              <a:gd name="T16" fmla="*/ 505 w 673"/>
              <a:gd name="T17" fmla="*/ 396 h 396"/>
              <a:gd name="T18" fmla="*/ 505 w 673"/>
              <a:gd name="T19" fmla="*/ 393 h 396"/>
              <a:gd name="T20" fmla="*/ 673 w 673"/>
              <a:gd name="T21" fmla="*/ 198 h 396"/>
              <a:gd name="T22" fmla="*/ 475 w 673"/>
              <a:gd name="T2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3" h="396">
                <a:moveTo>
                  <a:pt x="475" y="0"/>
                </a:moveTo>
                <a:cubicBezTo>
                  <a:pt x="413" y="0"/>
                  <a:pt x="357" y="29"/>
                  <a:pt x="321" y="74"/>
                </a:cubicBezTo>
                <a:cubicBezTo>
                  <a:pt x="304" y="62"/>
                  <a:pt x="283" y="55"/>
                  <a:pt x="260" y="55"/>
                </a:cubicBezTo>
                <a:cubicBezTo>
                  <a:pt x="222" y="55"/>
                  <a:pt x="188" y="76"/>
                  <a:pt x="170" y="107"/>
                </a:cubicBezTo>
                <a:cubicBezTo>
                  <a:pt x="162" y="106"/>
                  <a:pt x="154" y="105"/>
                  <a:pt x="145" y="105"/>
                </a:cubicBezTo>
                <a:cubicBezTo>
                  <a:pt x="65" y="105"/>
                  <a:pt x="0" y="170"/>
                  <a:pt x="0" y="251"/>
                </a:cubicBezTo>
                <a:cubicBezTo>
                  <a:pt x="0" y="325"/>
                  <a:pt x="56" y="387"/>
                  <a:pt x="129" y="395"/>
                </a:cubicBezTo>
                <a:cubicBezTo>
                  <a:pt x="129" y="396"/>
                  <a:pt x="129" y="396"/>
                  <a:pt x="129" y="396"/>
                </a:cubicBezTo>
                <a:cubicBezTo>
                  <a:pt x="505" y="396"/>
                  <a:pt x="505" y="396"/>
                  <a:pt x="505" y="396"/>
                </a:cubicBezTo>
                <a:cubicBezTo>
                  <a:pt x="505" y="393"/>
                  <a:pt x="505" y="393"/>
                  <a:pt x="505" y="393"/>
                </a:cubicBezTo>
                <a:cubicBezTo>
                  <a:pt x="600" y="379"/>
                  <a:pt x="673" y="297"/>
                  <a:pt x="673" y="198"/>
                </a:cubicBezTo>
                <a:cubicBezTo>
                  <a:pt x="673" y="89"/>
                  <a:pt x="584" y="0"/>
                  <a:pt x="475" y="0"/>
                </a:cubicBezTo>
                <a:close/>
              </a:path>
            </a:pathLst>
          </a:custGeom>
          <a:solidFill>
            <a:srgbClr val="0070C0"/>
          </a:solidFill>
          <a:ln>
            <a:noFill/>
          </a:ln>
          <a:extLst/>
        </p:spPr>
        <p:txBody>
          <a:bodyPr vert="horz" wrap="square" lIns="121899" tIns="60950" rIns="121899" bIns="60950" numCol="1" anchor="t" anchorCtr="0" compatLnSpc="1">
            <a:prstTxWarp prst="textNoShape">
              <a:avLst/>
            </a:prstTxWarp>
          </a:bodyPr>
          <a:lstStyle/>
          <a:p>
            <a:pPr defTabSz="914224"/>
            <a:endParaRPr lang="en-US" kern="0" dirty="0">
              <a:solidFill>
                <a:sysClr val="windowText" lastClr="000000"/>
              </a:solidFill>
            </a:endParaRPr>
          </a:p>
        </p:txBody>
      </p:sp>
      <p:sp>
        <p:nvSpPr>
          <p:cNvPr id="29" name="Rectangle 28"/>
          <p:cNvSpPr/>
          <p:nvPr/>
        </p:nvSpPr>
        <p:spPr bwMode="auto">
          <a:xfrm>
            <a:off x="10015901" y="5723160"/>
            <a:ext cx="2018868" cy="926524"/>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0877" tIns="70437" rIns="140877" bIns="70437" numCol="1" spcCol="0" rtlCol="0" fromWordArt="0" anchor="ctr" anchorCtr="0" forceAA="0" compatLnSpc="1">
            <a:prstTxWarp prst="textNoShape">
              <a:avLst/>
            </a:prstTxWarp>
            <a:noAutofit/>
          </a:bodyPr>
          <a:lstStyle/>
          <a:p>
            <a:pPr algn="ctr" defTabSz="1489210" fontAlgn="base">
              <a:spcBef>
                <a:spcPct val="0"/>
              </a:spcBef>
              <a:spcAft>
                <a:spcPct val="0"/>
              </a:spcAft>
              <a:defRPr/>
            </a:pPr>
            <a:r>
              <a:rPr lang="en-US" sz="1399" b="1" kern="0" dirty="0">
                <a:solidFill>
                  <a:srgbClr val="000000"/>
                </a:solidFill>
                <a:latin typeface="Segoe UI"/>
                <a:cs typeface="Arial" charset="0"/>
              </a:rPr>
              <a:t>Customer</a:t>
            </a:r>
            <a:r>
              <a:rPr lang="en-US" sz="1399" kern="0" dirty="0">
                <a:solidFill>
                  <a:srgbClr val="000000"/>
                </a:solidFill>
                <a:latin typeface="Segoe UI"/>
                <a:cs typeface="Arial" charset="0"/>
              </a:rPr>
              <a:t> also </a:t>
            </a:r>
            <a:r>
              <a:rPr lang="en-US" sz="1399" b="1" kern="0" dirty="0">
                <a:solidFill>
                  <a:srgbClr val="000000"/>
                </a:solidFill>
                <a:latin typeface="Segoe UI"/>
                <a:cs typeface="Arial" charset="0"/>
              </a:rPr>
              <a:t>pays for IaaS </a:t>
            </a:r>
            <a:r>
              <a:rPr lang="en-US" sz="1399" kern="0" dirty="0">
                <a:solidFill>
                  <a:srgbClr val="000000"/>
                </a:solidFill>
                <a:latin typeface="Segoe UI"/>
                <a:cs typeface="Arial" charset="0"/>
              </a:rPr>
              <a:t>consumption</a:t>
            </a:r>
          </a:p>
        </p:txBody>
      </p:sp>
      <p:grpSp>
        <p:nvGrpSpPr>
          <p:cNvPr id="31" name="Group 30"/>
          <p:cNvGrpSpPr/>
          <p:nvPr/>
        </p:nvGrpSpPr>
        <p:grpSpPr>
          <a:xfrm>
            <a:off x="10579996" y="5159654"/>
            <a:ext cx="747802" cy="275106"/>
            <a:chOff x="4588634" y="1428750"/>
            <a:chExt cx="560931" cy="206359"/>
          </a:xfrm>
          <a:solidFill>
            <a:schemeClr val="bg1"/>
          </a:solidFill>
        </p:grpSpPr>
        <p:sp>
          <p:nvSpPr>
            <p:cNvPr id="33" name="Freeform 126"/>
            <p:cNvSpPr>
              <a:spLocks noEditPoints="1"/>
            </p:cNvSpPr>
            <p:nvPr/>
          </p:nvSpPr>
          <p:spPr bwMode="auto">
            <a:xfrm>
              <a:off x="4588634" y="1428750"/>
              <a:ext cx="560931" cy="206359"/>
            </a:xfrm>
            <a:custGeom>
              <a:avLst/>
              <a:gdLst>
                <a:gd name="T0" fmla="*/ 579 w 625"/>
                <a:gd name="T1" fmla="*/ 0 h 230"/>
                <a:gd name="T2" fmla="*/ 46 w 625"/>
                <a:gd name="T3" fmla="*/ 0 h 230"/>
                <a:gd name="T4" fmla="*/ 0 w 625"/>
                <a:gd name="T5" fmla="*/ 46 h 230"/>
                <a:gd name="T6" fmla="*/ 0 w 625"/>
                <a:gd name="T7" fmla="*/ 185 h 230"/>
                <a:gd name="T8" fmla="*/ 46 w 625"/>
                <a:gd name="T9" fmla="*/ 230 h 230"/>
                <a:gd name="T10" fmla="*/ 579 w 625"/>
                <a:gd name="T11" fmla="*/ 230 h 230"/>
                <a:gd name="T12" fmla="*/ 625 w 625"/>
                <a:gd name="T13" fmla="*/ 185 h 230"/>
                <a:gd name="T14" fmla="*/ 625 w 625"/>
                <a:gd name="T15" fmla="*/ 46 h 230"/>
                <a:gd name="T16" fmla="*/ 579 w 625"/>
                <a:gd name="T17" fmla="*/ 0 h 230"/>
                <a:gd name="T18" fmla="*/ 593 w 625"/>
                <a:gd name="T19" fmla="*/ 199 h 230"/>
                <a:gd name="T20" fmla="*/ 31 w 625"/>
                <a:gd name="T21" fmla="*/ 199 h 230"/>
                <a:gd name="T22" fmla="*/ 31 w 625"/>
                <a:gd name="T23" fmla="*/ 31 h 230"/>
                <a:gd name="T24" fmla="*/ 593 w 625"/>
                <a:gd name="T25" fmla="*/ 31 h 230"/>
                <a:gd name="T26" fmla="*/ 593 w 625"/>
                <a:gd name="T27" fmla="*/ 19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5" h="230">
                  <a:moveTo>
                    <a:pt x="579" y="0"/>
                  </a:moveTo>
                  <a:cubicBezTo>
                    <a:pt x="46" y="0"/>
                    <a:pt x="46" y="0"/>
                    <a:pt x="46" y="0"/>
                  </a:cubicBezTo>
                  <a:cubicBezTo>
                    <a:pt x="21" y="0"/>
                    <a:pt x="0" y="21"/>
                    <a:pt x="0" y="46"/>
                  </a:cubicBezTo>
                  <a:cubicBezTo>
                    <a:pt x="0" y="185"/>
                    <a:pt x="0" y="185"/>
                    <a:pt x="0" y="185"/>
                  </a:cubicBezTo>
                  <a:cubicBezTo>
                    <a:pt x="0" y="210"/>
                    <a:pt x="21" y="230"/>
                    <a:pt x="46" y="230"/>
                  </a:cubicBezTo>
                  <a:cubicBezTo>
                    <a:pt x="579" y="230"/>
                    <a:pt x="579" y="230"/>
                    <a:pt x="579" y="230"/>
                  </a:cubicBezTo>
                  <a:cubicBezTo>
                    <a:pt x="604" y="230"/>
                    <a:pt x="625" y="210"/>
                    <a:pt x="625" y="185"/>
                  </a:cubicBezTo>
                  <a:cubicBezTo>
                    <a:pt x="625" y="46"/>
                    <a:pt x="625" y="46"/>
                    <a:pt x="625" y="46"/>
                  </a:cubicBezTo>
                  <a:cubicBezTo>
                    <a:pt x="625" y="21"/>
                    <a:pt x="604" y="0"/>
                    <a:pt x="579" y="0"/>
                  </a:cubicBezTo>
                  <a:close/>
                  <a:moveTo>
                    <a:pt x="593" y="199"/>
                  </a:moveTo>
                  <a:cubicBezTo>
                    <a:pt x="31" y="199"/>
                    <a:pt x="31" y="199"/>
                    <a:pt x="31" y="199"/>
                  </a:cubicBezTo>
                  <a:cubicBezTo>
                    <a:pt x="31" y="31"/>
                    <a:pt x="31" y="31"/>
                    <a:pt x="31" y="31"/>
                  </a:cubicBezTo>
                  <a:cubicBezTo>
                    <a:pt x="593" y="31"/>
                    <a:pt x="593" y="31"/>
                    <a:pt x="593" y="31"/>
                  </a:cubicBezTo>
                  <a:lnTo>
                    <a:pt x="593" y="199"/>
                  </a:lnTo>
                  <a:close/>
                </a:path>
              </a:pathLst>
            </a:custGeom>
            <a:grp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35" name="Freeform 127"/>
            <p:cNvSpPr>
              <a:spLocks noEditPoints="1"/>
            </p:cNvSpPr>
            <p:nvPr/>
          </p:nvSpPr>
          <p:spPr bwMode="auto">
            <a:xfrm>
              <a:off x="4628918" y="1469034"/>
              <a:ext cx="480364" cy="126552"/>
            </a:xfrm>
            <a:custGeom>
              <a:avLst/>
              <a:gdLst>
                <a:gd name="T0" fmla="*/ 534 w 535"/>
                <a:gd name="T1" fmla="*/ 141 h 141"/>
                <a:gd name="T2" fmla="*/ 535 w 535"/>
                <a:gd name="T3" fmla="*/ 140 h 141"/>
                <a:gd name="T4" fmla="*/ 535 w 535"/>
                <a:gd name="T5" fmla="*/ 1 h 141"/>
                <a:gd name="T6" fmla="*/ 534 w 535"/>
                <a:gd name="T7" fmla="*/ 0 h 141"/>
                <a:gd name="T8" fmla="*/ 1 w 535"/>
                <a:gd name="T9" fmla="*/ 0 h 141"/>
                <a:gd name="T10" fmla="*/ 0 w 535"/>
                <a:gd name="T11" fmla="*/ 1 h 141"/>
                <a:gd name="T12" fmla="*/ 0 w 535"/>
                <a:gd name="T13" fmla="*/ 140 h 141"/>
                <a:gd name="T14" fmla="*/ 1 w 535"/>
                <a:gd name="T15" fmla="*/ 141 h 141"/>
                <a:gd name="T16" fmla="*/ 534 w 535"/>
                <a:gd name="T17" fmla="*/ 141 h 141"/>
                <a:gd name="T18" fmla="*/ 254 w 535"/>
                <a:gd name="T19" fmla="*/ 99 h 141"/>
                <a:gd name="T20" fmla="*/ 221 w 535"/>
                <a:gd name="T21" fmla="*/ 95 h 141"/>
                <a:gd name="T22" fmla="*/ 221 w 535"/>
                <a:gd name="T23" fmla="*/ 68 h 141"/>
                <a:gd name="T24" fmla="*/ 254 w 535"/>
                <a:gd name="T25" fmla="*/ 68 h 141"/>
                <a:gd name="T26" fmla="*/ 254 w 535"/>
                <a:gd name="T27" fmla="*/ 99 h 141"/>
                <a:gd name="T28" fmla="*/ 490 w 535"/>
                <a:gd name="T29" fmla="*/ 54 h 141"/>
                <a:gd name="T30" fmla="*/ 503 w 535"/>
                <a:gd name="T31" fmla="*/ 67 h 141"/>
                <a:gd name="T32" fmla="*/ 490 w 535"/>
                <a:gd name="T33" fmla="*/ 79 h 141"/>
                <a:gd name="T34" fmla="*/ 478 w 535"/>
                <a:gd name="T35" fmla="*/ 67 h 141"/>
                <a:gd name="T36" fmla="*/ 490 w 535"/>
                <a:gd name="T37" fmla="*/ 54 h 141"/>
                <a:gd name="T38" fmla="*/ 258 w 535"/>
                <a:gd name="T39" fmla="*/ 32 h 141"/>
                <a:gd name="T40" fmla="*/ 302 w 535"/>
                <a:gd name="T41" fmla="*/ 26 h 141"/>
                <a:gd name="T42" fmla="*/ 302 w 535"/>
                <a:gd name="T43" fmla="*/ 64 h 141"/>
                <a:gd name="T44" fmla="*/ 258 w 535"/>
                <a:gd name="T45" fmla="*/ 64 h 141"/>
                <a:gd name="T46" fmla="*/ 258 w 535"/>
                <a:gd name="T47" fmla="*/ 32 h 141"/>
                <a:gd name="T48" fmla="*/ 258 w 535"/>
                <a:gd name="T49" fmla="*/ 68 h 141"/>
                <a:gd name="T50" fmla="*/ 302 w 535"/>
                <a:gd name="T51" fmla="*/ 68 h 141"/>
                <a:gd name="T52" fmla="*/ 302 w 535"/>
                <a:gd name="T53" fmla="*/ 106 h 141"/>
                <a:gd name="T54" fmla="*/ 258 w 535"/>
                <a:gd name="T55" fmla="*/ 100 h 141"/>
                <a:gd name="T56" fmla="*/ 258 w 535"/>
                <a:gd name="T57" fmla="*/ 68 h 141"/>
                <a:gd name="T58" fmla="*/ 254 w 535"/>
                <a:gd name="T59" fmla="*/ 32 h 141"/>
                <a:gd name="T60" fmla="*/ 254 w 535"/>
                <a:gd name="T61" fmla="*/ 64 h 141"/>
                <a:gd name="T62" fmla="*/ 221 w 535"/>
                <a:gd name="T63" fmla="*/ 64 h 141"/>
                <a:gd name="T64" fmla="*/ 221 w 535"/>
                <a:gd name="T65" fmla="*/ 37 h 141"/>
                <a:gd name="T66" fmla="*/ 254 w 535"/>
                <a:gd name="T67" fmla="*/ 32 h 141"/>
                <a:gd name="T68" fmla="*/ 35 w 535"/>
                <a:gd name="T69" fmla="*/ 61 h 141"/>
                <a:gd name="T70" fmla="*/ 162 w 535"/>
                <a:gd name="T71" fmla="*/ 61 h 141"/>
                <a:gd name="T72" fmla="*/ 162 w 535"/>
                <a:gd name="T73" fmla="*/ 79 h 141"/>
                <a:gd name="T74" fmla="*/ 35 w 535"/>
                <a:gd name="T75" fmla="*/ 79 h 141"/>
                <a:gd name="T76" fmla="*/ 35 w 535"/>
                <a:gd name="T77"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5" h="141">
                  <a:moveTo>
                    <a:pt x="534" y="141"/>
                  </a:moveTo>
                  <a:cubicBezTo>
                    <a:pt x="535" y="140"/>
                    <a:pt x="535" y="140"/>
                    <a:pt x="535" y="140"/>
                  </a:cubicBezTo>
                  <a:cubicBezTo>
                    <a:pt x="535" y="1"/>
                    <a:pt x="535" y="1"/>
                    <a:pt x="535" y="1"/>
                  </a:cubicBezTo>
                  <a:cubicBezTo>
                    <a:pt x="534" y="0"/>
                    <a:pt x="534" y="0"/>
                    <a:pt x="534" y="0"/>
                  </a:cubicBezTo>
                  <a:cubicBezTo>
                    <a:pt x="1" y="0"/>
                    <a:pt x="1" y="0"/>
                    <a:pt x="1" y="0"/>
                  </a:cubicBezTo>
                  <a:cubicBezTo>
                    <a:pt x="0" y="1"/>
                    <a:pt x="0" y="1"/>
                    <a:pt x="0" y="1"/>
                  </a:cubicBezTo>
                  <a:cubicBezTo>
                    <a:pt x="0" y="140"/>
                    <a:pt x="0" y="140"/>
                    <a:pt x="0" y="140"/>
                  </a:cubicBezTo>
                  <a:cubicBezTo>
                    <a:pt x="1" y="141"/>
                    <a:pt x="1" y="141"/>
                    <a:pt x="1" y="141"/>
                  </a:cubicBezTo>
                  <a:lnTo>
                    <a:pt x="534" y="141"/>
                  </a:lnTo>
                  <a:close/>
                  <a:moveTo>
                    <a:pt x="254" y="99"/>
                  </a:moveTo>
                  <a:cubicBezTo>
                    <a:pt x="221" y="95"/>
                    <a:pt x="221" y="95"/>
                    <a:pt x="221" y="95"/>
                  </a:cubicBezTo>
                  <a:cubicBezTo>
                    <a:pt x="221" y="68"/>
                    <a:pt x="221" y="68"/>
                    <a:pt x="221" y="68"/>
                  </a:cubicBezTo>
                  <a:cubicBezTo>
                    <a:pt x="254" y="68"/>
                    <a:pt x="254" y="68"/>
                    <a:pt x="254" y="68"/>
                  </a:cubicBezTo>
                  <a:lnTo>
                    <a:pt x="254" y="99"/>
                  </a:lnTo>
                  <a:close/>
                  <a:moveTo>
                    <a:pt x="490" y="54"/>
                  </a:moveTo>
                  <a:cubicBezTo>
                    <a:pt x="497" y="54"/>
                    <a:pt x="503" y="60"/>
                    <a:pt x="503" y="67"/>
                  </a:cubicBezTo>
                  <a:cubicBezTo>
                    <a:pt x="503" y="73"/>
                    <a:pt x="497" y="79"/>
                    <a:pt x="490" y="79"/>
                  </a:cubicBezTo>
                  <a:cubicBezTo>
                    <a:pt x="484" y="79"/>
                    <a:pt x="478" y="73"/>
                    <a:pt x="478" y="67"/>
                  </a:cubicBezTo>
                  <a:cubicBezTo>
                    <a:pt x="478" y="60"/>
                    <a:pt x="484" y="54"/>
                    <a:pt x="490" y="54"/>
                  </a:cubicBezTo>
                  <a:close/>
                  <a:moveTo>
                    <a:pt x="258" y="32"/>
                  </a:moveTo>
                  <a:cubicBezTo>
                    <a:pt x="302" y="26"/>
                    <a:pt x="302" y="26"/>
                    <a:pt x="302" y="26"/>
                  </a:cubicBezTo>
                  <a:cubicBezTo>
                    <a:pt x="302" y="64"/>
                    <a:pt x="302" y="64"/>
                    <a:pt x="302" y="64"/>
                  </a:cubicBezTo>
                  <a:cubicBezTo>
                    <a:pt x="258" y="64"/>
                    <a:pt x="258" y="64"/>
                    <a:pt x="258" y="64"/>
                  </a:cubicBezTo>
                  <a:lnTo>
                    <a:pt x="258" y="32"/>
                  </a:lnTo>
                  <a:close/>
                  <a:moveTo>
                    <a:pt x="258" y="68"/>
                  </a:moveTo>
                  <a:cubicBezTo>
                    <a:pt x="302" y="68"/>
                    <a:pt x="302" y="68"/>
                    <a:pt x="302" y="68"/>
                  </a:cubicBezTo>
                  <a:cubicBezTo>
                    <a:pt x="302" y="106"/>
                    <a:pt x="302" y="106"/>
                    <a:pt x="302" y="106"/>
                  </a:cubicBezTo>
                  <a:cubicBezTo>
                    <a:pt x="258" y="100"/>
                    <a:pt x="258" y="100"/>
                    <a:pt x="258" y="100"/>
                  </a:cubicBezTo>
                  <a:lnTo>
                    <a:pt x="258" y="68"/>
                  </a:lnTo>
                  <a:close/>
                  <a:moveTo>
                    <a:pt x="254" y="32"/>
                  </a:moveTo>
                  <a:cubicBezTo>
                    <a:pt x="254" y="64"/>
                    <a:pt x="254" y="64"/>
                    <a:pt x="254" y="64"/>
                  </a:cubicBezTo>
                  <a:cubicBezTo>
                    <a:pt x="221" y="64"/>
                    <a:pt x="221" y="64"/>
                    <a:pt x="221" y="64"/>
                  </a:cubicBezTo>
                  <a:cubicBezTo>
                    <a:pt x="221" y="37"/>
                    <a:pt x="221" y="37"/>
                    <a:pt x="221" y="37"/>
                  </a:cubicBezTo>
                  <a:lnTo>
                    <a:pt x="254" y="32"/>
                  </a:lnTo>
                  <a:close/>
                  <a:moveTo>
                    <a:pt x="35" y="61"/>
                  </a:moveTo>
                  <a:cubicBezTo>
                    <a:pt x="162" y="61"/>
                    <a:pt x="162" y="61"/>
                    <a:pt x="162" y="61"/>
                  </a:cubicBezTo>
                  <a:cubicBezTo>
                    <a:pt x="162" y="79"/>
                    <a:pt x="162" y="79"/>
                    <a:pt x="162" y="79"/>
                  </a:cubicBezTo>
                  <a:cubicBezTo>
                    <a:pt x="35" y="79"/>
                    <a:pt x="35" y="79"/>
                    <a:pt x="35" y="79"/>
                  </a:cubicBezTo>
                  <a:lnTo>
                    <a:pt x="35" y="61"/>
                  </a:lnTo>
                  <a:close/>
                </a:path>
              </a:pathLst>
            </a:custGeom>
            <a:grp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36" name="Freeform 129"/>
            <p:cNvSpPr>
              <a:spLocks/>
            </p:cNvSpPr>
            <p:nvPr/>
          </p:nvSpPr>
          <p:spPr bwMode="auto">
            <a:xfrm>
              <a:off x="4860739" y="1492596"/>
              <a:ext cx="39524" cy="34203"/>
            </a:xfrm>
            <a:custGeom>
              <a:avLst/>
              <a:gdLst>
                <a:gd name="T0" fmla="*/ 104 w 104"/>
                <a:gd name="T1" fmla="*/ 0 h 90"/>
                <a:gd name="T2" fmla="*/ 0 w 104"/>
                <a:gd name="T3" fmla="*/ 14 h 90"/>
                <a:gd name="T4" fmla="*/ 0 w 104"/>
                <a:gd name="T5" fmla="*/ 90 h 90"/>
                <a:gd name="T6" fmla="*/ 104 w 104"/>
                <a:gd name="T7" fmla="*/ 90 h 90"/>
                <a:gd name="T8" fmla="*/ 104 w 104"/>
                <a:gd name="T9" fmla="*/ 0 h 90"/>
              </a:gdLst>
              <a:ahLst/>
              <a:cxnLst>
                <a:cxn ang="0">
                  <a:pos x="T0" y="T1"/>
                </a:cxn>
                <a:cxn ang="0">
                  <a:pos x="T2" y="T3"/>
                </a:cxn>
                <a:cxn ang="0">
                  <a:pos x="T4" y="T5"/>
                </a:cxn>
                <a:cxn ang="0">
                  <a:pos x="T6" y="T7"/>
                </a:cxn>
                <a:cxn ang="0">
                  <a:pos x="T8" y="T9"/>
                </a:cxn>
              </a:cxnLst>
              <a:rect l="0" t="0" r="r" b="b"/>
              <a:pathLst>
                <a:path w="104" h="90">
                  <a:moveTo>
                    <a:pt x="104" y="0"/>
                  </a:moveTo>
                  <a:lnTo>
                    <a:pt x="0" y="14"/>
                  </a:lnTo>
                  <a:lnTo>
                    <a:pt x="0" y="90"/>
                  </a:lnTo>
                  <a:lnTo>
                    <a:pt x="104" y="90"/>
                  </a:lnTo>
                  <a:lnTo>
                    <a:pt x="104" y="0"/>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37" name="Freeform 130"/>
            <p:cNvSpPr>
              <a:spLocks/>
            </p:cNvSpPr>
            <p:nvPr/>
          </p:nvSpPr>
          <p:spPr bwMode="auto">
            <a:xfrm>
              <a:off x="4827296" y="1530219"/>
              <a:ext cx="29643" cy="27743"/>
            </a:xfrm>
            <a:custGeom>
              <a:avLst/>
              <a:gdLst>
                <a:gd name="T0" fmla="*/ 0 w 78"/>
                <a:gd name="T1" fmla="*/ 64 h 73"/>
                <a:gd name="T2" fmla="*/ 78 w 78"/>
                <a:gd name="T3" fmla="*/ 73 h 73"/>
                <a:gd name="T4" fmla="*/ 78 w 78"/>
                <a:gd name="T5" fmla="*/ 0 h 73"/>
                <a:gd name="T6" fmla="*/ 0 w 78"/>
                <a:gd name="T7" fmla="*/ 0 h 73"/>
                <a:gd name="T8" fmla="*/ 0 w 78"/>
                <a:gd name="T9" fmla="*/ 64 h 73"/>
              </a:gdLst>
              <a:ahLst/>
              <a:cxnLst>
                <a:cxn ang="0">
                  <a:pos x="T0" y="T1"/>
                </a:cxn>
                <a:cxn ang="0">
                  <a:pos x="T2" y="T3"/>
                </a:cxn>
                <a:cxn ang="0">
                  <a:pos x="T4" y="T5"/>
                </a:cxn>
                <a:cxn ang="0">
                  <a:pos x="T6" y="T7"/>
                </a:cxn>
                <a:cxn ang="0">
                  <a:pos x="T8" y="T9"/>
                </a:cxn>
              </a:cxnLst>
              <a:rect l="0" t="0" r="r" b="b"/>
              <a:pathLst>
                <a:path w="78" h="73">
                  <a:moveTo>
                    <a:pt x="0" y="64"/>
                  </a:moveTo>
                  <a:lnTo>
                    <a:pt x="78" y="73"/>
                  </a:lnTo>
                  <a:lnTo>
                    <a:pt x="78" y="0"/>
                  </a:lnTo>
                  <a:lnTo>
                    <a:pt x="0" y="0"/>
                  </a:lnTo>
                  <a:lnTo>
                    <a:pt x="0" y="64"/>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0" name="Freeform 131"/>
            <p:cNvSpPr>
              <a:spLocks/>
            </p:cNvSpPr>
            <p:nvPr/>
          </p:nvSpPr>
          <p:spPr bwMode="auto">
            <a:xfrm>
              <a:off x="4860739" y="1530219"/>
              <a:ext cx="39524" cy="34203"/>
            </a:xfrm>
            <a:custGeom>
              <a:avLst/>
              <a:gdLst>
                <a:gd name="T0" fmla="*/ 104 w 104"/>
                <a:gd name="T1" fmla="*/ 0 h 90"/>
                <a:gd name="T2" fmla="*/ 0 w 104"/>
                <a:gd name="T3" fmla="*/ 0 h 90"/>
                <a:gd name="T4" fmla="*/ 0 w 104"/>
                <a:gd name="T5" fmla="*/ 76 h 90"/>
                <a:gd name="T6" fmla="*/ 104 w 104"/>
                <a:gd name="T7" fmla="*/ 90 h 90"/>
                <a:gd name="T8" fmla="*/ 104 w 104"/>
                <a:gd name="T9" fmla="*/ 0 h 90"/>
              </a:gdLst>
              <a:ahLst/>
              <a:cxnLst>
                <a:cxn ang="0">
                  <a:pos x="T0" y="T1"/>
                </a:cxn>
                <a:cxn ang="0">
                  <a:pos x="T2" y="T3"/>
                </a:cxn>
                <a:cxn ang="0">
                  <a:pos x="T4" y="T5"/>
                </a:cxn>
                <a:cxn ang="0">
                  <a:pos x="T6" y="T7"/>
                </a:cxn>
                <a:cxn ang="0">
                  <a:pos x="T8" y="T9"/>
                </a:cxn>
              </a:cxnLst>
              <a:rect l="0" t="0" r="r" b="b"/>
              <a:pathLst>
                <a:path w="104" h="90">
                  <a:moveTo>
                    <a:pt x="104" y="0"/>
                  </a:moveTo>
                  <a:lnTo>
                    <a:pt x="0" y="0"/>
                  </a:lnTo>
                  <a:lnTo>
                    <a:pt x="0" y="76"/>
                  </a:lnTo>
                  <a:lnTo>
                    <a:pt x="104" y="90"/>
                  </a:lnTo>
                  <a:lnTo>
                    <a:pt x="104" y="0"/>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4" name="Freeform 132"/>
            <p:cNvSpPr>
              <a:spLocks/>
            </p:cNvSpPr>
            <p:nvPr/>
          </p:nvSpPr>
          <p:spPr bwMode="auto">
            <a:xfrm>
              <a:off x="4827296" y="1497916"/>
              <a:ext cx="29643" cy="28883"/>
            </a:xfrm>
            <a:custGeom>
              <a:avLst/>
              <a:gdLst>
                <a:gd name="T0" fmla="*/ 78 w 78"/>
                <a:gd name="T1" fmla="*/ 76 h 76"/>
                <a:gd name="T2" fmla="*/ 78 w 78"/>
                <a:gd name="T3" fmla="*/ 0 h 76"/>
                <a:gd name="T4" fmla="*/ 0 w 78"/>
                <a:gd name="T5" fmla="*/ 12 h 76"/>
                <a:gd name="T6" fmla="*/ 0 w 78"/>
                <a:gd name="T7" fmla="*/ 76 h 76"/>
                <a:gd name="T8" fmla="*/ 78 w 78"/>
                <a:gd name="T9" fmla="*/ 76 h 76"/>
              </a:gdLst>
              <a:ahLst/>
              <a:cxnLst>
                <a:cxn ang="0">
                  <a:pos x="T0" y="T1"/>
                </a:cxn>
                <a:cxn ang="0">
                  <a:pos x="T2" y="T3"/>
                </a:cxn>
                <a:cxn ang="0">
                  <a:pos x="T4" y="T5"/>
                </a:cxn>
                <a:cxn ang="0">
                  <a:pos x="T6" y="T7"/>
                </a:cxn>
                <a:cxn ang="0">
                  <a:pos x="T8" y="T9"/>
                </a:cxn>
              </a:cxnLst>
              <a:rect l="0" t="0" r="r" b="b"/>
              <a:pathLst>
                <a:path w="78" h="76">
                  <a:moveTo>
                    <a:pt x="78" y="76"/>
                  </a:moveTo>
                  <a:lnTo>
                    <a:pt x="78" y="0"/>
                  </a:lnTo>
                  <a:lnTo>
                    <a:pt x="0" y="12"/>
                  </a:lnTo>
                  <a:lnTo>
                    <a:pt x="0" y="76"/>
                  </a:lnTo>
                  <a:lnTo>
                    <a:pt x="78" y="76"/>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grpSp>
      <p:grpSp>
        <p:nvGrpSpPr>
          <p:cNvPr id="46" name="Group 45"/>
          <p:cNvGrpSpPr/>
          <p:nvPr/>
        </p:nvGrpSpPr>
        <p:grpSpPr>
          <a:xfrm>
            <a:off x="8261453" y="5070519"/>
            <a:ext cx="517383" cy="413056"/>
            <a:chOff x="8221668" y="3128985"/>
            <a:chExt cx="1758951" cy="1323984"/>
          </a:xfrm>
          <a:solidFill>
            <a:schemeClr val="bg1"/>
          </a:solidFill>
        </p:grpSpPr>
        <p:sp>
          <p:nvSpPr>
            <p:cNvPr id="47" name="Freeform 33"/>
            <p:cNvSpPr>
              <a:spLocks noEditPoints="1"/>
            </p:cNvSpPr>
            <p:nvPr/>
          </p:nvSpPr>
          <p:spPr bwMode="auto">
            <a:xfrm>
              <a:off x="8221668" y="3128985"/>
              <a:ext cx="1758951" cy="1323984"/>
            </a:xfrm>
            <a:custGeom>
              <a:avLst/>
              <a:gdLst>
                <a:gd name="T0" fmla="*/ 388 w 469"/>
                <a:gd name="T1" fmla="*/ 0 h 353"/>
                <a:gd name="T2" fmla="*/ 196 w 469"/>
                <a:gd name="T3" fmla="*/ 35 h 353"/>
                <a:gd name="T4" fmla="*/ 28 w 469"/>
                <a:gd name="T5" fmla="*/ 75 h 353"/>
                <a:gd name="T6" fmla="*/ 108 w 469"/>
                <a:gd name="T7" fmla="*/ 330 h 353"/>
                <a:gd name="T8" fmla="*/ 161 w 469"/>
                <a:gd name="T9" fmla="*/ 348 h 353"/>
                <a:gd name="T10" fmla="*/ 203 w 469"/>
                <a:gd name="T11" fmla="*/ 323 h 353"/>
                <a:gd name="T12" fmla="*/ 240 w 469"/>
                <a:gd name="T13" fmla="*/ 343 h 353"/>
                <a:gd name="T14" fmla="*/ 456 w 469"/>
                <a:gd name="T15" fmla="*/ 330 h 353"/>
                <a:gd name="T16" fmla="*/ 469 w 469"/>
                <a:gd name="T17" fmla="*/ 81 h 353"/>
                <a:gd name="T18" fmla="*/ 195 w 469"/>
                <a:gd name="T19" fmla="*/ 57 h 353"/>
                <a:gd name="T20" fmla="*/ 175 w 469"/>
                <a:gd name="T21" fmla="*/ 78 h 353"/>
                <a:gd name="T22" fmla="*/ 195 w 469"/>
                <a:gd name="T23" fmla="*/ 57 h 353"/>
                <a:gd name="T24" fmla="*/ 138 w 469"/>
                <a:gd name="T25" fmla="*/ 330 h 353"/>
                <a:gd name="T26" fmla="*/ 28 w 469"/>
                <a:gd name="T27" fmla="*/ 119 h 353"/>
                <a:gd name="T28" fmla="*/ 37 w 469"/>
                <a:gd name="T29" fmla="*/ 94 h 353"/>
                <a:gd name="T30" fmla="*/ 168 w 469"/>
                <a:gd name="T31" fmla="*/ 95 h 353"/>
                <a:gd name="T32" fmla="*/ 195 w 469"/>
                <a:gd name="T33" fmla="*/ 134 h 353"/>
                <a:gd name="T34" fmla="*/ 109 w 469"/>
                <a:gd name="T35" fmla="*/ 190 h 353"/>
                <a:gd name="T36" fmla="*/ 195 w 469"/>
                <a:gd name="T37" fmla="*/ 181 h 353"/>
                <a:gd name="T38" fmla="*/ 128 w 469"/>
                <a:gd name="T39" fmla="*/ 228 h 353"/>
                <a:gd name="T40" fmla="*/ 195 w 469"/>
                <a:gd name="T41" fmla="*/ 228 h 353"/>
                <a:gd name="T42" fmla="*/ 146 w 469"/>
                <a:gd name="T43" fmla="*/ 267 h 353"/>
                <a:gd name="T44" fmla="*/ 195 w 469"/>
                <a:gd name="T45" fmla="*/ 298 h 353"/>
                <a:gd name="T46" fmla="*/ 152 w 469"/>
                <a:gd name="T47" fmla="*/ 329 h 353"/>
                <a:gd name="T48" fmla="*/ 432 w 469"/>
                <a:gd name="T49" fmla="*/ 78 h 353"/>
                <a:gd name="T50" fmla="*/ 389 w 469"/>
                <a:gd name="T51" fmla="*/ 35 h 353"/>
                <a:gd name="T52" fmla="*/ 439 w 469"/>
                <a:gd name="T53" fmla="*/ 313 h 353"/>
                <a:gd name="T54" fmla="*/ 240 w 469"/>
                <a:gd name="T55" fmla="*/ 319 h 353"/>
                <a:gd name="T56" fmla="*/ 219 w 469"/>
                <a:gd name="T57" fmla="*/ 298 h 353"/>
                <a:gd name="T58" fmla="*/ 225 w 469"/>
                <a:gd name="T59" fmla="*/ 30 h 353"/>
                <a:gd name="T60" fmla="*/ 375 w 469"/>
                <a:gd name="T61" fmla="*/ 24 h 353"/>
                <a:gd name="T62" fmla="*/ 445 w 469"/>
                <a:gd name="T63" fmla="*/ 9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9" h="353">
                  <a:moveTo>
                    <a:pt x="466" y="77"/>
                  </a:moveTo>
                  <a:cubicBezTo>
                    <a:pt x="388" y="0"/>
                    <a:pt x="388" y="0"/>
                    <a:pt x="388" y="0"/>
                  </a:cubicBezTo>
                  <a:cubicBezTo>
                    <a:pt x="240" y="0"/>
                    <a:pt x="240" y="0"/>
                    <a:pt x="240" y="0"/>
                  </a:cubicBezTo>
                  <a:cubicBezTo>
                    <a:pt x="219" y="0"/>
                    <a:pt x="201" y="15"/>
                    <a:pt x="196" y="35"/>
                  </a:cubicBezTo>
                  <a:cubicBezTo>
                    <a:pt x="145" y="18"/>
                    <a:pt x="145" y="18"/>
                    <a:pt x="145" y="18"/>
                  </a:cubicBezTo>
                  <a:cubicBezTo>
                    <a:pt x="28" y="75"/>
                    <a:pt x="28" y="75"/>
                    <a:pt x="28" y="75"/>
                  </a:cubicBezTo>
                  <a:cubicBezTo>
                    <a:pt x="8" y="85"/>
                    <a:pt x="0" y="109"/>
                    <a:pt x="9" y="128"/>
                  </a:cubicBezTo>
                  <a:cubicBezTo>
                    <a:pt x="108" y="330"/>
                    <a:pt x="108" y="330"/>
                    <a:pt x="108" y="330"/>
                  </a:cubicBezTo>
                  <a:cubicBezTo>
                    <a:pt x="113" y="340"/>
                    <a:pt x="121" y="347"/>
                    <a:pt x="131" y="350"/>
                  </a:cubicBezTo>
                  <a:cubicBezTo>
                    <a:pt x="140" y="353"/>
                    <a:pt x="151" y="353"/>
                    <a:pt x="161" y="348"/>
                  </a:cubicBezTo>
                  <a:cubicBezTo>
                    <a:pt x="203" y="328"/>
                    <a:pt x="203" y="328"/>
                    <a:pt x="203" y="328"/>
                  </a:cubicBezTo>
                  <a:cubicBezTo>
                    <a:pt x="203" y="323"/>
                    <a:pt x="203" y="323"/>
                    <a:pt x="203" y="323"/>
                  </a:cubicBezTo>
                  <a:cubicBezTo>
                    <a:pt x="205" y="326"/>
                    <a:pt x="207" y="328"/>
                    <a:pt x="208" y="330"/>
                  </a:cubicBezTo>
                  <a:cubicBezTo>
                    <a:pt x="217" y="338"/>
                    <a:pt x="228" y="343"/>
                    <a:pt x="240" y="343"/>
                  </a:cubicBezTo>
                  <a:cubicBezTo>
                    <a:pt x="424" y="343"/>
                    <a:pt x="424" y="343"/>
                    <a:pt x="424" y="343"/>
                  </a:cubicBezTo>
                  <a:cubicBezTo>
                    <a:pt x="437" y="343"/>
                    <a:pt x="448" y="338"/>
                    <a:pt x="456" y="330"/>
                  </a:cubicBezTo>
                  <a:cubicBezTo>
                    <a:pt x="464" y="322"/>
                    <a:pt x="469" y="310"/>
                    <a:pt x="469" y="298"/>
                  </a:cubicBezTo>
                  <a:cubicBezTo>
                    <a:pt x="469" y="81"/>
                    <a:pt x="469" y="81"/>
                    <a:pt x="469" y="81"/>
                  </a:cubicBezTo>
                  <a:lnTo>
                    <a:pt x="466" y="77"/>
                  </a:lnTo>
                  <a:close/>
                  <a:moveTo>
                    <a:pt x="195" y="57"/>
                  </a:moveTo>
                  <a:cubicBezTo>
                    <a:pt x="195" y="69"/>
                    <a:pt x="195" y="69"/>
                    <a:pt x="195" y="69"/>
                  </a:cubicBezTo>
                  <a:cubicBezTo>
                    <a:pt x="175" y="78"/>
                    <a:pt x="175" y="78"/>
                    <a:pt x="175" y="78"/>
                  </a:cubicBezTo>
                  <a:cubicBezTo>
                    <a:pt x="160" y="45"/>
                    <a:pt x="160" y="45"/>
                    <a:pt x="160" y="45"/>
                  </a:cubicBezTo>
                  <a:lnTo>
                    <a:pt x="195" y="57"/>
                  </a:lnTo>
                  <a:close/>
                  <a:moveTo>
                    <a:pt x="152" y="329"/>
                  </a:moveTo>
                  <a:cubicBezTo>
                    <a:pt x="147" y="331"/>
                    <a:pt x="142" y="332"/>
                    <a:pt x="138" y="330"/>
                  </a:cubicBezTo>
                  <a:cubicBezTo>
                    <a:pt x="133" y="329"/>
                    <a:pt x="129" y="325"/>
                    <a:pt x="127" y="321"/>
                  </a:cubicBezTo>
                  <a:cubicBezTo>
                    <a:pt x="28" y="119"/>
                    <a:pt x="28" y="119"/>
                    <a:pt x="28" y="119"/>
                  </a:cubicBezTo>
                  <a:cubicBezTo>
                    <a:pt x="26" y="114"/>
                    <a:pt x="26" y="109"/>
                    <a:pt x="27" y="105"/>
                  </a:cubicBezTo>
                  <a:cubicBezTo>
                    <a:pt x="29" y="100"/>
                    <a:pt x="32" y="97"/>
                    <a:pt x="37" y="94"/>
                  </a:cubicBezTo>
                  <a:cubicBezTo>
                    <a:pt x="145" y="42"/>
                    <a:pt x="145" y="42"/>
                    <a:pt x="145" y="42"/>
                  </a:cubicBezTo>
                  <a:cubicBezTo>
                    <a:pt x="168" y="95"/>
                    <a:pt x="168" y="95"/>
                    <a:pt x="168" y="95"/>
                  </a:cubicBezTo>
                  <a:cubicBezTo>
                    <a:pt x="195" y="83"/>
                    <a:pt x="195" y="83"/>
                    <a:pt x="195" y="83"/>
                  </a:cubicBezTo>
                  <a:cubicBezTo>
                    <a:pt x="195" y="134"/>
                    <a:pt x="195" y="134"/>
                    <a:pt x="195" y="134"/>
                  </a:cubicBezTo>
                  <a:cubicBezTo>
                    <a:pt x="104" y="179"/>
                    <a:pt x="104" y="179"/>
                    <a:pt x="104" y="179"/>
                  </a:cubicBezTo>
                  <a:cubicBezTo>
                    <a:pt x="109" y="190"/>
                    <a:pt x="109" y="190"/>
                    <a:pt x="109" y="190"/>
                  </a:cubicBezTo>
                  <a:cubicBezTo>
                    <a:pt x="195" y="148"/>
                    <a:pt x="195" y="148"/>
                    <a:pt x="195" y="148"/>
                  </a:cubicBezTo>
                  <a:cubicBezTo>
                    <a:pt x="195" y="181"/>
                    <a:pt x="195" y="181"/>
                    <a:pt x="195" y="181"/>
                  </a:cubicBezTo>
                  <a:cubicBezTo>
                    <a:pt x="122" y="217"/>
                    <a:pt x="122" y="217"/>
                    <a:pt x="122" y="217"/>
                  </a:cubicBezTo>
                  <a:cubicBezTo>
                    <a:pt x="128" y="228"/>
                    <a:pt x="128" y="228"/>
                    <a:pt x="128" y="228"/>
                  </a:cubicBezTo>
                  <a:cubicBezTo>
                    <a:pt x="195" y="195"/>
                    <a:pt x="195" y="195"/>
                    <a:pt x="195" y="195"/>
                  </a:cubicBezTo>
                  <a:cubicBezTo>
                    <a:pt x="195" y="228"/>
                    <a:pt x="195" y="228"/>
                    <a:pt x="195" y="228"/>
                  </a:cubicBezTo>
                  <a:cubicBezTo>
                    <a:pt x="141" y="255"/>
                    <a:pt x="141" y="255"/>
                    <a:pt x="141" y="255"/>
                  </a:cubicBezTo>
                  <a:cubicBezTo>
                    <a:pt x="146" y="267"/>
                    <a:pt x="146" y="267"/>
                    <a:pt x="146" y="267"/>
                  </a:cubicBezTo>
                  <a:cubicBezTo>
                    <a:pt x="195" y="243"/>
                    <a:pt x="195" y="243"/>
                    <a:pt x="195" y="243"/>
                  </a:cubicBezTo>
                  <a:cubicBezTo>
                    <a:pt x="195" y="298"/>
                    <a:pt x="195" y="298"/>
                    <a:pt x="195" y="298"/>
                  </a:cubicBezTo>
                  <a:cubicBezTo>
                    <a:pt x="195" y="301"/>
                    <a:pt x="196" y="304"/>
                    <a:pt x="196" y="307"/>
                  </a:cubicBezTo>
                  <a:lnTo>
                    <a:pt x="152" y="329"/>
                  </a:lnTo>
                  <a:close/>
                  <a:moveTo>
                    <a:pt x="389" y="35"/>
                  </a:moveTo>
                  <a:cubicBezTo>
                    <a:pt x="432" y="78"/>
                    <a:pt x="432" y="78"/>
                    <a:pt x="432" y="78"/>
                  </a:cubicBezTo>
                  <a:cubicBezTo>
                    <a:pt x="388" y="76"/>
                    <a:pt x="388" y="76"/>
                    <a:pt x="388" y="76"/>
                  </a:cubicBezTo>
                  <a:lnTo>
                    <a:pt x="389" y="35"/>
                  </a:lnTo>
                  <a:close/>
                  <a:moveTo>
                    <a:pt x="445" y="298"/>
                  </a:moveTo>
                  <a:cubicBezTo>
                    <a:pt x="445" y="304"/>
                    <a:pt x="443" y="309"/>
                    <a:pt x="439" y="313"/>
                  </a:cubicBezTo>
                  <a:cubicBezTo>
                    <a:pt x="435" y="317"/>
                    <a:pt x="430" y="319"/>
                    <a:pt x="424" y="319"/>
                  </a:cubicBezTo>
                  <a:cubicBezTo>
                    <a:pt x="240" y="319"/>
                    <a:pt x="240" y="319"/>
                    <a:pt x="240" y="319"/>
                  </a:cubicBezTo>
                  <a:cubicBezTo>
                    <a:pt x="234" y="319"/>
                    <a:pt x="229" y="317"/>
                    <a:pt x="225" y="313"/>
                  </a:cubicBezTo>
                  <a:cubicBezTo>
                    <a:pt x="222" y="309"/>
                    <a:pt x="219" y="304"/>
                    <a:pt x="219" y="298"/>
                  </a:cubicBezTo>
                  <a:cubicBezTo>
                    <a:pt x="219" y="45"/>
                    <a:pt x="219" y="45"/>
                    <a:pt x="219" y="45"/>
                  </a:cubicBezTo>
                  <a:cubicBezTo>
                    <a:pt x="219" y="39"/>
                    <a:pt x="222" y="34"/>
                    <a:pt x="225" y="30"/>
                  </a:cubicBezTo>
                  <a:cubicBezTo>
                    <a:pt x="229" y="26"/>
                    <a:pt x="234" y="24"/>
                    <a:pt x="240" y="24"/>
                  </a:cubicBezTo>
                  <a:cubicBezTo>
                    <a:pt x="375" y="24"/>
                    <a:pt x="375" y="24"/>
                    <a:pt x="375" y="24"/>
                  </a:cubicBezTo>
                  <a:cubicBezTo>
                    <a:pt x="373" y="90"/>
                    <a:pt x="373" y="90"/>
                    <a:pt x="373" y="90"/>
                  </a:cubicBezTo>
                  <a:cubicBezTo>
                    <a:pt x="445" y="93"/>
                    <a:pt x="445" y="93"/>
                    <a:pt x="445" y="93"/>
                  </a:cubicBezTo>
                  <a:lnTo>
                    <a:pt x="445"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8" name="Rectangle 34"/>
            <p:cNvSpPr>
              <a:spLocks noChangeArrowheads="1"/>
            </p:cNvSpPr>
            <p:nvPr/>
          </p:nvSpPr>
          <p:spPr bwMode="auto">
            <a:xfrm>
              <a:off x="9218618" y="3665562"/>
              <a:ext cx="528638" cy="523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9" name="Rectangle 35"/>
            <p:cNvSpPr>
              <a:spLocks noChangeArrowheads="1"/>
            </p:cNvSpPr>
            <p:nvPr/>
          </p:nvSpPr>
          <p:spPr bwMode="auto">
            <a:xfrm>
              <a:off x="9218620" y="3844958"/>
              <a:ext cx="528638" cy="523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50" name="Rectangle 36"/>
            <p:cNvSpPr>
              <a:spLocks noChangeArrowheads="1"/>
            </p:cNvSpPr>
            <p:nvPr/>
          </p:nvSpPr>
          <p:spPr bwMode="auto">
            <a:xfrm>
              <a:off x="9218613" y="4021139"/>
              <a:ext cx="528638" cy="571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grpSp>
      <p:pic>
        <p:nvPicPr>
          <p:cNvPr id="4" name="Picture 3" descr="Pencil Silhouette Free Stock Photo - Public Domain Pictures"/>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602" b="97724" l="2602" r="100000">
                        <a14:foregroundMark x1="21626" y1="74797" x2="21626" y2="74797"/>
                        <a14:foregroundMark x1="17561" y1="82764" x2="17561" y2="82764"/>
                        <a14:foregroundMark x1="25528" y1="83902" x2="25528" y2="83902"/>
                        <a14:foregroundMark x1="24390" y1="77724" x2="24390" y2="77724"/>
                        <a14:foregroundMark x1="11870" y1="90244" x2="11870" y2="90244"/>
                        <a14:foregroundMark x1="14146" y1="83415" x2="14146" y2="83415"/>
                        <a14:foregroundMark x1="21626" y1="90244" x2="21626" y2="90244"/>
                        <a14:foregroundMark x1="19837" y1="82276" x2="19837" y2="82276"/>
                        <a14:foregroundMark x1="14797" y1="78211" x2="14797" y2="78211"/>
                        <a14:foregroundMark x1="25854" y1="75122" x2="25854" y2="75122"/>
                        <a14:foregroundMark x1="19024" y1="79350" x2="19024" y2="79350"/>
                        <a14:foregroundMark x1="27967" y1="64715" x2="27967" y2="64715"/>
                        <a14:foregroundMark x1="33496" y1="59512" x2="33496" y2="59512"/>
                        <a14:foregroundMark x1="38699" y1="55285" x2="38699" y2="55285"/>
                        <a14:foregroundMark x1="42276" y1="51220" x2="42276" y2="51220"/>
                        <a14:foregroundMark x1="49431" y1="44878" x2="49431" y2="44878"/>
                        <a14:foregroundMark x1="54309" y1="40000" x2="54309" y2="40000"/>
                        <a14:foregroundMark x1="32195" y1="69268" x2="32195" y2="69268"/>
                        <a14:foregroundMark x1="37398" y1="63740" x2="37398" y2="63740"/>
                        <a14:foregroundMark x1="42602" y1="59187" x2="42602" y2="59187"/>
                        <a14:foregroundMark x1="47480" y1="57398" x2="47480" y2="57398"/>
                        <a14:foregroundMark x1="51545" y1="52195" x2="51545" y2="52195"/>
                        <a14:foregroundMark x1="60650" y1="43577" x2="60650" y2="43577"/>
                        <a14:foregroundMark x1="34146" y1="78211" x2="34146" y2="78211"/>
                        <a14:foregroundMark x1="39837" y1="73333" x2="39837" y2="73333"/>
                        <a14:foregroundMark x1="46341" y1="67805" x2="46341" y2="67805"/>
                        <a14:foregroundMark x1="51220" y1="61951" x2="51220" y2="61951"/>
                        <a14:foregroundMark x1="56098" y1="58211" x2="56098" y2="58211"/>
                        <a14:foregroundMark x1="61301" y1="52846" x2="61301" y2="52846"/>
                      </a14:backgroundRemoval>
                    </a14:imgEffect>
                  </a14:imgLayer>
                </a14:imgProps>
              </a:ext>
            </a:extLst>
          </a:blip>
          <a:stretch>
            <a:fillRect/>
          </a:stretch>
        </p:blipFill>
        <p:spPr>
          <a:xfrm>
            <a:off x="8597863" y="4749001"/>
            <a:ext cx="553990" cy="553990"/>
          </a:xfrm>
          <a:prstGeom prst="rect">
            <a:avLst/>
          </a:prstGeom>
          <a:ln>
            <a:solidFill>
              <a:schemeClr val="accent2">
                <a:lumMod val="60000"/>
                <a:lumOff val="40000"/>
              </a:schemeClr>
            </a:solidFill>
          </a:ln>
        </p:spPr>
      </p:pic>
      <p:sp>
        <p:nvSpPr>
          <p:cNvPr id="53" name="Rectangle 52"/>
          <p:cNvSpPr/>
          <p:nvPr/>
        </p:nvSpPr>
        <p:spPr bwMode="auto">
          <a:xfrm>
            <a:off x="7501608" y="2921281"/>
            <a:ext cx="2015937" cy="926524"/>
          </a:xfrm>
          <a:prstGeom prst="rect">
            <a:avLst/>
          </a:prstGeom>
          <a:solidFill>
            <a:schemeClr val="bg1">
              <a:lumMod val="95000"/>
              <a:alpha val="80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0" tIns="70474" rIns="140950" bIns="70474" numCol="1" spcCol="0" rtlCol="0" fromWordArt="0" anchor="ctr" anchorCtr="0" forceAA="0" compatLnSpc="1">
            <a:prstTxWarp prst="textNoShape">
              <a:avLst/>
            </a:prstTxWarp>
            <a:normAutofit/>
          </a:bodyPr>
          <a:lstStyle/>
          <a:p>
            <a:pPr algn="ctr" defTabSz="1489210" fontAlgn="base">
              <a:spcBef>
                <a:spcPct val="0"/>
              </a:spcBef>
              <a:spcAft>
                <a:spcPct val="0"/>
              </a:spcAft>
              <a:defRPr/>
            </a:pPr>
            <a:r>
              <a:rPr lang="en-US" sz="1399" kern="0" dirty="0">
                <a:solidFill>
                  <a:srgbClr val="000000"/>
                </a:solidFill>
                <a:latin typeface="Segoe UI"/>
                <a:cs typeface="Arial" charset="0"/>
              </a:rPr>
              <a:t>Operated </a:t>
            </a:r>
            <a:r>
              <a:rPr lang="en-US" sz="1399" b="1" kern="0" dirty="0">
                <a:solidFill>
                  <a:srgbClr val="000000"/>
                </a:solidFill>
                <a:latin typeface="Segoe UI"/>
                <a:cs typeface="Arial" charset="0"/>
              </a:rPr>
              <a:t>by Citrix</a:t>
            </a:r>
          </a:p>
        </p:txBody>
      </p:sp>
      <p:sp>
        <p:nvSpPr>
          <p:cNvPr id="51" name="Freeform 225"/>
          <p:cNvSpPr>
            <a:spLocks/>
          </p:cNvSpPr>
          <p:nvPr/>
        </p:nvSpPr>
        <p:spPr bwMode="auto">
          <a:xfrm>
            <a:off x="7743020" y="2130931"/>
            <a:ext cx="1465995" cy="913831"/>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noFill/>
          <a:ln w="19050" cap="rnd">
            <a:solidFill>
              <a:schemeClr val="accent2">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sz="2400" kern="0">
              <a:solidFill>
                <a:sysClr val="windowText" lastClr="000000"/>
              </a:solidFill>
            </a:endParaRPr>
          </a:p>
        </p:txBody>
      </p:sp>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r="2386"/>
          <a:stretch/>
        </p:blipFill>
        <p:spPr>
          <a:xfrm>
            <a:off x="7926424" y="2503298"/>
            <a:ext cx="1037921" cy="549647"/>
          </a:xfrm>
          <a:prstGeom prst="rect">
            <a:avLst/>
          </a:prstGeom>
        </p:spPr>
      </p:pic>
      <p:sp>
        <p:nvSpPr>
          <p:cNvPr id="55" name="Freeform 225"/>
          <p:cNvSpPr>
            <a:spLocks/>
          </p:cNvSpPr>
          <p:nvPr/>
        </p:nvSpPr>
        <p:spPr bwMode="auto">
          <a:xfrm>
            <a:off x="10103365" y="2110586"/>
            <a:ext cx="1465995" cy="913831"/>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solidFill>
            <a:srgbClr val="0070C0"/>
          </a:solidFill>
          <a:ln w="19050" cap="rnd">
            <a:solidFill>
              <a:schemeClr val="accent2">
                <a:lumMod val="60000"/>
                <a:lumOff val="40000"/>
              </a:schemeClr>
            </a:solidFill>
            <a:prstDash val="solid"/>
            <a:round/>
            <a:headEnd/>
            <a:tailEnd/>
          </a:ln>
          <a:extLst/>
        </p:spPr>
        <p:txBody>
          <a:bodyPr vert="horz" wrap="square" lIns="91427" tIns="45713" rIns="91427" bIns="45713" numCol="1" anchor="t" anchorCtr="0" compatLnSpc="1">
            <a:prstTxWarp prst="textNoShape">
              <a:avLst/>
            </a:prstTxWarp>
          </a:bodyPr>
          <a:lstStyle/>
          <a:p>
            <a:pPr defTabSz="914224"/>
            <a:endParaRPr lang="en-US" sz="2400" kern="0">
              <a:solidFill>
                <a:sysClr val="windowText" lastClr="000000"/>
              </a:solidFill>
            </a:endParaRPr>
          </a:p>
        </p:txBody>
      </p:sp>
      <p:pic>
        <p:nvPicPr>
          <p:cNvPr id="56" name="Picture 55" descr="imperative1_style1.png"/>
          <p:cNvPicPr>
            <a:picLocks noChangeAspect="1"/>
          </p:cNvPicPr>
          <p:nvPr/>
        </p:nvPicPr>
        <p:blipFill rotWithShape="1">
          <a:blip r:embed="rId6" cstate="print">
            <a:biLevel thresh="25000"/>
            <a:extLst>
              <a:ext uri="{BEBA8EAE-BF5A-486C-A8C5-ECC9F3942E4B}">
                <a14:imgProps xmlns:a14="http://schemas.microsoft.com/office/drawing/2010/main">
                  <a14:imgLayer r:embed="rId7">
                    <a14:imgEffect>
                      <a14:backgroundRemoval t="0" b="100000" l="62034" r="99570">
                        <a14:foregroundMark x1="78223" y1="91064" x2="78223" y2="91064"/>
                        <a14:foregroundMark x1="88968" y1="89787" x2="88968" y2="89787"/>
                        <a14:backgroundMark x1="65903" y1="41702" x2="65903" y2="41702"/>
                        <a14:backgroundMark x1="63897" y1="40851" x2="63897" y2="40851"/>
                        <a14:backgroundMark x1="65186" y1="37021" x2="65186" y2="37021"/>
                      </a14:backgroundRemoval>
                    </a14:imgEffect>
                  </a14:imgLayer>
                </a14:imgProps>
              </a:ext>
              <a:ext uri="{28A0092B-C50C-407E-A947-70E740481C1C}">
                <a14:useLocalDpi xmlns:a14="http://schemas.microsoft.com/office/drawing/2010/main" val="0"/>
              </a:ext>
            </a:extLst>
          </a:blip>
          <a:srcRect l="63030"/>
          <a:stretch/>
        </p:blipFill>
        <p:spPr>
          <a:xfrm>
            <a:off x="10614693" y="2412088"/>
            <a:ext cx="522648" cy="475835"/>
          </a:xfrm>
          <a:prstGeom prst="rect">
            <a:avLst/>
          </a:prstGeom>
        </p:spPr>
      </p:pic>
    </p:spTree>
    <p:extLst>
      <p:ext uri="{BB962C8B-B14F-4D97-AF65-F5344CB8AC3E}">
        <p14:creationId xmlns:p14="http://schemas.microsoft.com/office/powerpoint/2010/main" val="245557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a:spLocks noGrp="1"/>
          </p:cNvSpPr>
          <p:nvPr>
            <p:ph type="title"/>
          </p:nvPr>
        </p:nvSpPr>
        <p:spPr/>
        <p:txBody>
          <a:bodyPr/>
          <a:lstStyle/>
          <a:p>
            <a:r>
              <a:rPr lang="en-US" sz="4900" dirty="0"/>
              <a:t>XenDesktop for Windows 10 Timeline</a:t>
            </a:r>
            <a:endParaRPr lang="en-US" dirty="0"/>
          </a:p>
        </p:txBody>
      </p:sp>
      <p:grpSp>
        <p:nvGrpSpPr>
          <p:cNvPr id="33" name="Group 32"/>
          <p:cNvGrpSpPr/>
          <p:nvPr/>
        </p:nvGrpSpPr>
        <p:grpSpPr>
          <a:xfrm>
            <a:off x="39460" y="2369061"/>
            <a:ext cx="1736766" cy="984190"/>
            <a:chOff x="37851" y="4740812"/>
            <a:chExt cx="1737218" cy="984842"/>
          </a:xfrm>
        </p:grpSpPr>
        <p:sp>
          <p:nvSpPr>
            <p:cNvPr id="6" name="TextBox 5"/>
            <p:cNvSpPr txBox="1"/>
            <p:nvPr/>
          </p:nvSpPr>
          <p:spPr>
            <a:xfrm>
              <a:off x="37851" y="4740812"/>
              <a:ext cx="1624851" cy="493678"/>
            </a:xfrm>
            <a:prstGeom prst="rect">
              <a:avLst/>
            </a:prstGeom>
            <a:noFill/>
          </p:spPr>
          <p:txBody>
            <a:bodyPr wrap="square" rtlCol="0">
              <a:spAutoFit/>
            </a:bodyPr>
            <a:lstStyle/>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Citrix Synergy </a:t>
              </a:r>
              <a:r>
                <a:rPr kumimoji="0" lang="en-US" sz="1400" b="0" i="0" u="none" strike="noStrike" kern="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5/23/2016</a:t>
              </a:r>
            </a:p>
          </p:txBody>
        </p:sp>
        <p:grpSp>
          <p:nvGrpSpPr>
            <p:cNvPr id="19" name="Group 18"/>
            <p:cNvGrpSpPr/>
            <p:nvPr/>
          </p:nvGrpSpPr>
          <p:grpSpPr>
            <a:xfrm>
              <a:off x="1592189" y="4774529"/>
              <a:ext cx="182880" cy="951125"/>
              <a:chOff x="1592189" y="4774529"/>
              <a:chExt cx="182880" cy="951125"/>
            </a:xfrm>
          </p:grpSpPr>
          <p:sp>
            <p:nvSpPr>
              <p:cNvPr id="5" name="Flowchart: Merge 4"/>
              <p:cNvSpPr/>
              <p:nvPr/>
            </p:nvSpPr>
            <p:spPr>
              <a:xfrm>
                <a:off x="1592189" y="5506198"/>
                <a:ext cx="182880" cy="219456"/>
              </a:xfrm>
              <a:prstGeom prst="flowChartMerg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cxnSp>
            <p:nvCxnSpPr>
              <p:cNvPr id="15" name="Straight Connector 14"/>
              <p:cNvCxnSpPr/>
              <p:nvPr/>
            </p:nvCxnSpPr>
            <p:spPr>
              <a:xfrm>
                <a:off x="1683629" y="4774529"/>
                <a:ext cx="0" cy="731520"/>
              </a:xfrm>
              <a:prstGeom prst="line">
                <a:avLst/>
              </a:prstGeom>
              <a:ln w="12700">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9" name="TextBox 8"/>
          <p:cNvSpPr txBox="1"/>
          <p:nvPr/>
        </p:nvSpPr>
        <p:spPr>
          <a:xfrm>
            <a:off x="4081747" y="2369061"/>
            <a:ext cx="1060707" cy="293728"/>
          </a:xfrm>
          <a:prstGeom prst="rect">
            <a:avLst/>
          </a:prstGeom>
          <a:noFill/>
        </p:spPr>
        <p:txBody>
          <a:bodyPr wrap="square" lIns="91431" tIns="45716" rIns="91431" bIns="45716" rtlCol="0">
            <a:spAutoFit/>
          </a:bodyPr>
          <a:lstStyle/>
          <a:p>
            <a:pPr marL="0" marR="0" lvl="0" indent="0"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5B9BD5">
                    <a:lumMod val="75000"/>
                  </a:srgbClr>
                </a:solidFill>
                <a:effectLst/>
                <a:uLnTx/>
                <a:uFillTx/>
                <a:latin typeface="Segoe UI Light" panose="020B0502040204020203" pitchFamily="34" charset="0"/>
                <a:cs typeface="Segoe UI Light" panose="020B0502040204020203" pitchFamily="34" charset="0"/>
              </a:rPr>
              <a:t>BriForum</a:t>
            </a:r>
            <a:endPar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endParaRPr>
          </a:p>
        </p:txBody>
      </p:sp>
      <p:grpSp>
        <p:nvGrpSpPr>
          <p:cNvPr id="31" name="Group 30"/>
          <p:cNvGrpSpPr/>
          <p:nvPr/>
        </p:nvGrpSpPr>
        <p:grpSpPr>
          <a:xfrm>
            <a:off x="5066110" y="2402902"/>
            <a:ext cx="182832" cy="950345"/>
            <a:chOff x="2778765" y="4560430"/>
            <a:chExt cx="182880" cy="950976"/>
          </a:xfrm>
        </p:grpSpPr>
        <p:sp>
          <p:nvSpPr>
            <p:cNvPr id="8" name="Flowchart: Merge 7"/>
            <p:cNvSpPr/>
            <p:nvPr/>
          </p:nvSpPr>
          <p:spPr>
            <a:xfrm>
              <a:off x="2778765" y="5291950"/>
              <a:ext cx="182880" cy="219456"/>
            </a:xfrm>
            <a:prstGeom prst="flowChartMerg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cxnSp>
          <p:nvCxnSpPr>
            <p:cNvPr id="32" name="Straight Connector 31"/>
            <p:cNvCxnSpPr/>
            <p:nvPr/>
          </p:nvCxnSpPr>
          <p:spPr>
            <a:xfrm>
              <a:off x="2870205" y="4560430"/>
              <a:ext cx="0" cy="731520"/>
            </a:xfrm>
            <a:prstGeom prst="line">
              <a:avLst/>
            </a:prstGeom>
            <a:ln w="12700">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7539390" y="2402756"/>
            <a:ext cx="2249544" cy="480123"/>
          </a:xfrm>
          <a:prstGeom prst="rect">
            <a:avLst/>
          </a:prstGeom>
          <a:noFill/>
        </p:spPr>
        <p:txBody>
          <a:bodyPr wrap="square" lIns="91431" tIns="45716" rIns="91431" bIns="45716" rtlCol="0">
            <a:spAutoFit/>
          </a:bodyPr>
          <a:lstStyle/>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Microsoft </a:t>
            </a:r>
          </a:p>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Windows 10 CCB on Azure</a:t>
            </a:r>
          </a:p>
        </p:txBody>
      </p:sp>
      <p:grpSp>
        <p:nvGrpSpPr>
          <p:cNvPr id="34" name="Group 33"/>
          <p:cNvGrpSpPr/>
          <p:nvPr/>
        </p:nvGrpSpPr>
        <p:grpSpPr>
          <a:xfrm>
            <a:off x="9816285" y="2402757"/>
            <a:ext cx="182832" cy="950345"/>
            <a:chOff x="2778765" y="4560430"/>
            <a:chExt cx="182880" cy="950976"/>
          </a:xfrm>
        </p:grpSpPr>
        <p:sp>
          <p:nvSpPr>
            <p:cNvPr id="35" name="Flowchart: Merge 34"/>
            <p:cNvSpPr/>
            <p:nvPr/>
          </p:nvSpPr>
          <p:spPr>
            <a:xfrm>
              <a:off x="2778765" y="5291950"/>
              <a:ext cx="182880" cy="219456"/>
            </a:xfrm>
            <a:prstGeom prst="flowChartMerg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cxnSp>
          <p:nvCxnSpPr>
            <p:cNvPr id="36" name="Straight Connector 35"/>
            <p:cNvCxnSpPr/>
            <p:nvPr/>
          </p:nvCxnSpPr>
          <p:spPr>
            <a:xfrm>
              <a:off x="2870205" y="4560430"/>
              <a:ext cx="0" cy="731520"/>
            </a:xfrm>
            <a:prstGeom prst="line">
              <a:avLst/>
            </a:prstGeom>
            <a:ln w="12700">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3699263" y="4548046"/>
            <a:ext cx="2191739" cy="1253751"/>
          </a:xfrm>
          <a:prstGeom prst="rect">
            <a:avLst/>
          </a:prstGeom>
          <a:noFill/>
        </p:spPr>
        <p:txBody>
          <a:bodyPr wrap="square" lIns="0" tIns="45716" rIns="0" bIns="45716" rtlCol="0">
            <a:spAutoFit/>
          </a:bodyPr>
          <a:lstStyle/>
          <a:p>
            <a:pPr marL="0" marR="0" lvl="0" indent="0" algn="ctr" defTabSz="93204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t>New XenDesktop service for Windows 10 on Azure</a:t>
            </a:r>
          </a:p>
          <a:p>
            <a:pPr marL="0" marR="0" lvl="0" indent="0" algn="ctr" defTabSz="93204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Limited Preview</a:t>
            </a:r>
          </a:p>
          <a:p>
            <a:pPr marL="0" marR="0" lvl="0" indent="0" algn="ctr" defTabSz="93204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(MSFT initiated)</a:t>
            </a:r>
          </a:p>
          <a:p>
            <a:pPr marL="0" marR="0" lvl="0" indent="0" algn="ct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7/5/2016</a:t>
            </a:r>
          </a:p>
          <a:p>
            <a:pPr marL="0" marR="0" lvl="0" indent="0" algn="ctr" defTabSz="932040" eaLnBrk="1" fontAlgn="auto" latinLnBrk="0" hangingPunct="1">
              <a:lnSpc>
                <a:spcPct val="9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D83B01"/>
              </a:solidFill>
              <a:effectLst/>
              <a:uLnTx/>
              <a:uFillTx/>
              <a:latin typeface="Segoe UI"/>
              <a:cs typeface="Segoe UI Light" panose="020B0502040204020203" pitchFamily="34" charset="0"/>
            </a:endParaRPr>
          </a:p>
        </p:txBody>
      </p:sp>
      <p:cxnSp>
        <p:nvCxnSpPr>
          <p:cNvPr id="52" name="Straight Connector 51"/>
          <p:cNvCxnSpPr>
            <a:endCxn id="22" idx="0"/>
          </p:cNvCxnSpPr>
          <p:nvPr/>
        </p:nvCxnSpPr>
        <p:spPr>
          <a:xfrm flipH="1">
            <a:off x="4795132" y="3891661"/>
            <a:ext cx="2" cy="656385"/>
          </a:xfrm>
          <a:prstGeom prst="line">
            <a:avLst/>
          </a:prstGeom>
          <a:ln w="12700">
            <a:solidFill>
              <a:srgbClr val="D83B0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582109" y="4649390"/>
            <a:ext cx="2651184" cy="867922"/>
          </a:xfrm>
          <a:prstGeom prst="rect">
            <a:avLst/>
          </a:prstGeom>
          <a:noFill/>
        </p:spPr>
        <p:txBody>
          <a:bodyPr wrap="square" lIns="0" tIns="45716" rIns="0" bIns="45716" rtlCol="0">
            <a:spAutoFit/>
          </a:bodyPr>
          <a:lstStyle>
            <a:defPPr>
              <a:defRPr lang="en-US"/>
            </a:defPPr>
            <a:lvl1pPr algn="ctr" defTabSz="932131">
              <a:lnSpc>
                <a:spcPct val="90000"/>
              </a:lnSpc>
              <a:defRPr sz="1400" b="1" kern="0">
                <a:solidFill>
                  <a:srgbClr val="D83B01"/>
                </a:solidFill>
                <a:cs typeface="Segoe UI Light" panose="020B0502040204020203" pitchFamily="34" charset="0"/>
              </a:defRPr>
            </a:lvl1pPr>
          </a:lstStyle>
          <a:p>
            <a:pPr marL="0" marR="0" lvl="0" indent="0" algn="ctr" defTabSz="932131"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t>New XenDesktop for Windows 10 on Azure service</a:t>
            </a:r>
          </a:p>
          <a:p>
            <a:pPr marL="0" marR="0" lvl="0" indent="0" algn="ctr" defTabSz="932131"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t>Launch</a:t>
            </a:r>
          </a:p>
          <a:p>
            <a:pPr marL="0" marR="0" lvl="0" indent="0" algn="ctr" defTabSz="932131"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cs typeface="Segoe UI Light" panose="020B0502040204020203" pitchFamily="34" charset="0"/>
              </a:rPr>
              <a:t>Q4 2016</a:t>
            </a:r>
          </a:p>
        </p:txBody>
      </p:sp>
      <p:cxnSp>
        <p:nvCxnSpPr>
          <p:cNvPr id="58" name="Straight Connector 57"/>
          <p:cNvCxnSpPr>
            <a:stCxn id="42" idx="0"/>
            <a:endCxn id="55" idx="0"/>
          </p:cNvCxnSpPr>
          <p:nvPr/>
        </p:nvCxnSpPr>
        <p:spPr>
          <a:xfrm flipH="1">
            <a:off x="9907701" y="3896009"/>
            <a:ext cx="2353" cy="753381"/>
          </a:xfrm>
          <a:prstGeom prst="line">
            <a:avLst/>
          </a:prstGeom>
          <a:ln w="12700">
            <a:solidFill>
              <a:srgbClr val="D83B0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530466" y="4548045"/>
            <a:ext cx="1425629" cy="887006"/>
          </a:xfrm>
          <a:prstGeom prst="rect">
            <a:avLst/>
          </a:prstGeom>
          <a:noFill/>
        </p:spPr>
        <p:txBody>
          <a:bodyPr wrap="square" lIns="0" tIns="45716" rIns="0" bIns="45716" rtlCol="0">
            <a:spAutoFit/>
          </a:bodyPr>
          <a:lstStyle>
            <a:defPPr>
              <a:defRPr lang="en-US"/>
            </a:defPPr>
            <a:lvl1pPr algn="ctr" defTabSz="932131">
              <a:lnSpc>
                <a:spcPct val="90000"/>
              </a:lnSpc>
              <a:defRPr sz="1400" b="1" kern="0">
                <a:solidFill>
                  <a:srgbClr val="D83B01"/>
                </a:solidFill>
                <a:cs typeface="Segoe UI Light" panose="020B0502040204020203" pitchFamily="34" charset="0"/>
              </a:defRPr>
            </a:lvl1pPr>
          </a:lstStyle>
          <a:p>
            <a:pPr marL="0" marR="0" lvl="0" indent="0" algn="ctr" defTabSz="932131"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t>Synergy Announcement</a:t>
            </a:r>
            <a:br>
              <a:rPr kumimoji="0" lang="en-US" sz="1400" b="1"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br>
            <a:r>
              <a:rPr kumimoji="0" lang="en-US" sz="1400" b="0"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t>Citrix VDI Service</a:t>
            </a:r>
          </a:p>
          <a:p>
            <a:pPr marL="0" marR="0" lvl="0" indent="0" algn="ctr" defTabSz="932131"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j-lt"/>
                <a:cs typeface="Segoe UI Light" panose="020B0502040204020203" pitchFamily="34" charset="0"/>
              </a:rPr>
              <a:t>5/23/2016</a:t>
            </a:r>
          </a:p>
        </p:txBody>
      </p:sp>
      <p:sp>
        <p:nvSpPr>
          <p:cNvPr id="3" name="Right Arrow 2"/>
          <p:cNvSpPr/>
          <p:nvPr/>
        </p:nvSpPr>
        <p:spPr bwMode="auto">
          <a:xfrm>
            <a:off x="241573" y="3139143"/>
            <a:ext cx="11881320" cy="859323"/>
          </a:xfrm>
          <a:prstGeom prst="rightArrow">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3" rIns="0" bIns="46633" numCol="1" rtlCol="0" anchor="ctr" anchorCtr="0" compatLnSpc="1">
            <a:prstTxWarp prst="textNoShape">
              <a:avLst/>
            </a:prstTxWarp>
          </a:bodyPr>
          <a:lstStyle/>
          <a:p>
            <a:pPr marL="0" marR="0" lvl="0" indent="0" algn="ctr" defTabSz="932381"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aphicFrame>
        <p:nvGraphicFramePr>
          <p:cNvPr id="75" name="Table 74"/>
          <p:cNvGraphicFramePr>
            <a:graphicFrameLocks noGrp="1"/>
          </p:cNvGraphicFramePr>
          <p:nvPr>
            <p:extLst>
              <p:ext uri="{D42A27DB-BD31-4B8C-83A1-F6EECF244321}">
                <p14:modId xmlns:p14="http://schemas.microsoft.com/office/powerpoint/2010/main" val="1366935233"/>
              </p:ext>
            </p:extLst>
          </p:nvPr>
        </p:nvGraphicFramePr>
        <p:xfrm>
          <a:off x="385589" y="3385957"/>
          <a:ext cx="11377260" cy="370549"/>
        </p:xfrm>
        <a:graphic>
          <a:graphicData uri="http://schemas.openxmlformats.org/drawingml/2006/table">
            <a:tbl>
              <a:tblPr/>
              <a:tblGrid>
                <a:gridCol w="1264140">
                  <a:extLst>
                    <a:ext uri="{9D8B030D-6E8A-4147-A177-3AD203B41FA5}">
                      <a16:colId xmlns:a16="http://schemas.microsoft.com/office/drawing/2014/main" val="20000"/>
                    </a:ext>
                  </a:extLst>
                </a:gridCol>
                <a:gridCol w="1264140">
                  <a:extLst>
                    <a:ext uri="{9D8B030D-6E8A-4147-A177-3AD203B41FA5}">
                      <a16:colId xmlns:a16="http://schemas.microsoft.com/office/drawing/2014/main" val="20001"/>
                    </a:ext>
                  </a:extLst>
                </a:gridCol>
                <a:gridCol w="1264140">
                  <a:extLst>
                    <a:ext uri="{9D8B030D-6E8A-4147-A177-3AD203B41FA5}">
                      <a16:colId xmlns:a16="http://schemas.microsoft.com/office/drawing/2014/main" val="20002"/>
                    </a:ext>
                  </a:extLst>
                </a:gridCol>
                <a:gridCol w="1264140">
                  <a:extLst>
                    <a:ext uri="{9D8B030D-6E8A-4147-A177-3AD203B41FA5}">
                      <a16:colId xmlns:a16="http://schemas.microsoft.com/office/drawing/2014/main" val="20003"/>
                    </a:ext>
                  </a:extLst>
                </a:gridCol>
                <a:gridCol w="1264140">
                  <a:extLst>
                    <a:ext uri="{9D8B030D-6E8A-4147-A177-3AD203B41FA5}">
                      <a16:colId xmlns:a16="http://schemas.microsoft.com/office/drawing/2014/main" val="20004"/>
                    </a:ext>
                  </a:extLst>
                </a:gridCol>
                <a:gridCol w="1264140">
                  <a:extLst>
                    <a:ext uri="{9D8B030D-6E8A-4147-A177-3AD203B41FA5}">
                      <a16:colId xmlns:a16="http://schemas.microsoft.com/office/drawing/2014/main" val="20005"/>
                    </a:ext>
                  </a:extLst>
                </a:gridCol>
                <a:gridCol w="1264140">
                  <a:extLst>
                    <a:ext uri="{9D8B030D-6E8A-4147-A177-3AD203B41FA5}">
                      <a16:colId xmlns:a16="http://schemas.microsoft.com/office/drawing/2014/main" val="20006"/>
                    </a:ext>
                  </a:extLst>
                </a:gridCol>
                <a:gridCol w="1264140">
                  <a:extLst>
                    <a:ext uri="{9D8B030D-6E8A-4147-A177-3AD203B41FA5}">
                      <a16:colId xmlns:a16="http://schemas.microsoft.com/office/drawing/2014/main" val="20007"/>
                    </a:ext>
                  </a:extLst>
                </a:gridCol>
                <a:gridCol w="1264140">
                  <a:extLst>
                    <a:ext uri="{9D8B030D-6E8A-4147-A177-3AD203B41FA5}">
                      <a16:colId xmlns:a16="http://schemas.microsoft.com/office/drawing/2014/main" val="20008"/>
                    </a:ext>
                  </a:extLst>
                </a:gridCol>
              </a:tblGrid>
              <a:tr h="370549">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Apr</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May</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Jun</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Jul</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Aug</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Sep</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Oct</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Nov</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Dec</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1"/>
                  </a:ext>
                </a:extLst>
              </a:tr>
            </a:tbl>
          </a:graphicData>
        </a:graphic>
      </p:graphicFrame>
      <p:sp>
        <p:nvSpPr>
          <p:cNvPr id="76" name="Oval 75"/>
          <p:cNvSpPr/>
          <p:nvPr/>
        </p:nvSpPr>
        <p:spPr>
          <a:xfrm flipH="1" flipV="1">
            <a:off x="2163343" y="3704308"/>
            <a:ext cx="178128" cy="17910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77" name="Straight Connector 76"/>
          <p:cNvCxnSpPr>
            <a:stCxn id="76" idx="0"/>
            <a:endCxn id="61" idx="0"/>
          </p:cNvCxnSpPr>
          <p:nvPr/>
        </p:nvCxnSpPr>
        <p:spPr>
          <a:xfrm flipH="1">
            <a:off x="2243281" y="3883411"/>
            <a:ext cx="9125" cy="664634"/>
          </a:xfrm>
          <a:prstGeom prst="line">
            <a:avLst/>
          </a:prstGeom>
          <a:ln w="12700">
            <a:solidFill>
              <a:srgbClr val="D83B0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flipH="1" flipV="1">
            <a:off x="4706069" y="3704307"/>
            <a:ext cx="178128" cy="17910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 name="Rectangle 1"/>
          <p:cNvSpPr/>
          <p:nvPr/>
        </p:nvSpPr>
        <p:spPr bwMode="auto">
          <a:xfrm>
            <a:off x="8179509" y="3376925"/>
            <a:ext cx="3456384" cy="370549"/>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1217613"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itchFamily="34" charset="0"/>
                <a:ea typeface="ＭＳ Ｐゴシック" pitchFamily="34" charset="-128"/>
              </a:rPr>
              <a:t>CY 2016 Q4</a:t>
            </a:r>
          </a:p>
        </p:txBody>
      </p:sp>
      <p:sp>
        <p:nvSpPr>
          <p:cNvPr id="42" name="Oval 41"/>
          <p:cNvSpPr/>
          <p:nvPr/>
        </p:nvSpPr>
        <p:spPr>
          <a:xfrm flipH="1" flipV="1">
            <a:off x="9820990" y="3716906"/>
            <a:ext cx="178128" cy="17910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245859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0" y="1191009"/>
            <a:ext cx="12304937" cy="2954234"/>
          </a:xfrm>
          <a:prstGeom prst="rect">
            <a:avLst/>
          </a:prstGeom>
          <a:solidFill>
            <a:schemeClr val="bg1">
              <a:lumMod val="95000"/>
              <a:alpha val="80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0" tIns="70474" rIns="140950" bIns="70474" numCol="1" spcCol="0" rtlCol="0" fromWordArt="0" anchor="ctr" anchorCtr="0" forceAA="0" compatLnSpc="1">
            <a:prstTxWarp prst="textNoShape">
              <a:avLst/>
            </a:prstTxWarp>
            <a:normAutofit/>
          </a:bodyPr>
          <a:lstStyle/>
          <a:p>
            <a:pPr algn="ctr" defTabSz="1490103" fontAlgn="base">
              <a:spcBef>
                <a:spcPct val="0"/>
              </a:spcBef>
              <a:spcAft>
                <a:spcPct val="0"/>
              </a:spcAft>
              <a:defRPr/>
            </a:pPr>
            <a:endParaRPr lang="en-US" sz="2000" kern="0" dirty="0">
              <a:solidFill>
                <a:srgbClr val="EAEAEA"/>
              </a:solidFill>
              <a:latin typeface="Segoe UI"/>
              <a:cs typeface="Arial" charset="0"/>
            </a:endParaRPr>
          </a:p>
        </p:txBody>
      </p:sp>
      <p:sp>
        <p:nvSpPr>
          <p:cNvPr id="57" name="Rectangle 56"/>
          <p:cNvSpPr/>
          <p:nvPr/>
        </p:nvSpPr>
        <p:spPr bwMode="auto">
          <a:xfrm>
            <a:off x="9828394" y="2921281"/>
            <a:ext cx="2015937" cy="926524"/>
          </a:xfrm>
          <a:prstGeom prst="rect">
            <a:avLst/>
          </a:prstGeom>
          <a:solidFill>
            <a:schemeClr val="bg1">
              <a:lumMod val="95000"/>
              <a:alpha val="80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0" tIns="70474" rIns="140950" bIns="70474" numCol="1" spcCol="0" rtlCol="0" fromWordArt="0" anchor="ctr" anchorCtr="0" forceAA="0" compatLnSpc="1">
            <a:prstTxWarp prst="textNoShape">
              <a:avLst/>
            </a:prstTxWarp>
            <a:normAutofit/>
          </a:bodyPr>
          <a:lstStyle/>
          <a:p>
            <a:pPr algn="ctr" defTabSz="1489210" fontAlgn="base">
              <a:spcBef>
                <a:spcPct val="0"/>
              </a:spcBef>
              <a:spcAft>
                <a:spcPct val="0"/>
              </a:spcAft>
              <a:defRPr/>
            </a:pPr>
            <a:r>
              <a:rPr lang="en-US" sz="1399" kern="0" dirty="0">
                <a:solidFill>
                  <a:srgbClr val="000000"/>
                </a:solidFill>
                <a:latin typeface="Segoe UI"/>
                <a:cs typeface="Arial" charset="0"/>
              </a:rPr>
              <a:t>Sold through </a:t>
            </a:r>
          </a:p>
          <a:p>
            <a:pPr algn="ctr" defTabSz="1489210" fontAlgn="base">
              <a:spcBef>
                <a:spcPct val="0"/>
              </a:spcBef>
              <a:spcAft>
                <a:spcPct val="0"/>
              </a:spcAft>
              <a:defRPr/>
            </a:pPr>
            <a:r>
              <a:rPr lang="en-US" sz="1399" b="1" kern="0" dirty="0">
                <a:solidFill>
                  <a:srgbClr val="000000"/>
                </a:solidFill>
                <a:latin typeface="Segoe UI"/>
                <a:cs typeface="Arial" charset="0"/>
              </a:rPr>
              <a:t>Azure Marketplace</a:t>
            </a:r>
          </a:p>
        </p:txBody>
      </p:sp>
      <p:sp>
        <p:nvSpPr>
          <p:cNvPr id="45" name="Freeform 63"/>
          <p:cNvSpPr>
            <a:spLocks/>
          </p:cNvSpPr>
          <p:nvPr/>
        </p:nvSpPr>
        <p:spPr bwMode="auto">
          <a:xfrm>
            <a:off x="10355884" y="4831126"/>
            <a:ext cx="1171725" cy="753772"/>
          </a:xfrm>
          <a:custGeom>
            <a:avLst/>
            <a:gdLst>
              <a:gd name="T0" fmla="*/ 475 w 673"/>
              <a:gd name="T1" fmla="*/ 0 h 396"/>
              <a:gd name="T2" fmla="*/ 321 w 673"/>
              <a:gd name="T3" fmla="*/ 74 h 396"/>
              <a:gd name="T4" fmla="*/ 260 w 673"/>
              <a:gd name="T5" fmla="*/ 55 h 396"/>
              <a:gd name="T6" fmla="*/ 170 w 673"/>
              <a:gd name="T7" fmla="*/ 107 h 396"/>
              <a:gd name="T8" fmla="*/ 145 w 673"/>
              <a:gd name="T9" fmla="*/ 105 h 396"/>
              <a:gd name="T10" fmla="*/ 0 w 673"/>
              <a:gd name="T11" fmla="*/ 251 h 396"/>
              <a:gd name="T12" fmla="*/ 129 w 673"/>
              <a:gd name="T13" fmla="*/ 395 h 396"/>
              <a:gd name="T14" fmla="*/ 129 w 673"/>
              <a:gd name="T15" fmla="*/ 396 h 396"/>
              <a:gd name="T16" fmla="*/ 505 w 673"/>
              <a:gd name="T17" fmla="*/ 396 h 396"/>
              <a:gd name="T18" fmla="*/ 505 w 673"/>
              <a:gd name="T19" fmla="*/ 393 h 396"/>
              <a:gd name="T20" fmla="*/ 673 w 673"/>
              <a:gd name="T21" fmla="*/ 198 h 396"/>
              <a:gd name="T22" fmla="*/ 475 w 673"/>
              <a:gd name="T2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3" h="396">
                <a:moveTo>
                  <a:pt x="475" y="0"/>
                </a:moveTo>
                <a:cubicBezTo>
                  <a:pt x="413" y="0"/>
                  <a:pt x="357" y="29"/>
                  <a:pt x="321" y="74"/>
                </a:cubicBezTo>
                <a:cubicBezTo>
                  <a:pt x="304" y="62"/>
                  <a:pt x="283" y="55"/>
                  <a:pt x="260" y="55"/>
                </a:cubicBezTo>
                <a:cubicBezTo>
                  <a:pt x="222" y="55"/>
                  <a:pt x="188" y="76"/>
                  <a:pt x="170" y="107"/>
                </a:cubicBezTo>
                <a:cubicBezTo>
                  <a:pt x="162" y="106"/>
                  <a:pt x="154" y="105"/>
                  <a:pt x="145" y="105"/>
                </a:cubicBezTo>
                <a:cubicBezTo>
                  <a:pt x="65" y="105"/>
                  <a:pt x="0" y="170"/>
                  <a:pt x="0" y="251"/>
                </a:cubicBezTo>
                <a:cubicBezTo>
                  <a:pt x="0" y="325"/>
                  <a:pt x="56" y="387"/>
                  <a:pt x="129" y="395"/>
                </a:cubicBezTo>
                <a:cubicBezTo>
                  <a:pt x="129" y="396"/>
                  <a:pt x="129" y="396"/>
                  <a:pt x="129" y="396"/>
                </a:cubicBezTo>
                <a:cubicBezTo>
                  <a:pt x="505" y="396"/>
                  <a:pt x="505" y="396"/>
                  <a:pt x="505" y="396"/>
                </a:cubicBezTo>
                <a:cubicBezTo>
                  <a:pt x="505" y="393"/>
                  <a:pt x="505" y="393"/>
                  <a:pt x="505" y="393"/>
                </a:cubicBezTo>
                <a:cubicBezTo>
                  <a:pt x="600" y="379"/>
                  <a:pt x="673" y="297"/>
                  <a:pt x="673" y="198"/>
                </a:cubicBezTo>
                <a:cubicBezTo>
                  <a:pt x="673" y="89"/>
                  <a:pt x="584" y="0"/>
                  <a:pt x="475" y="0"/>
                </a:cubicBezTo>
                <a:close/>
              </a:path>
            </a:pathLst>
          </a:custGeom>
          <a:solidFill>
            <a:srgbClr val="0070C0"/>
          </a:solidFill>
          <a:ln>
            <a:noFill/>
          </a:ln>
          <a:extLst/>
        </p:spPr>
        <p:txBody>
          <a:bodyPr vert="horz" wrap="square" lIns="121899" tIns="60950" rIns="121899" bIns="60950" numCol="1" anchor="t" anchorCtr="0" compatLnSpc="1">
            <a:prstTxWarp prst="textNoShape">
              <a:avLst/>
            </a:prstTxWarp>
          </a:bodyPr>
          <a:lstStyle/>
          <a:p>
            <a:pPr defTabSz="914224"/>
            <a:endParaRPr lang="en-US" kern="0" dirty="0">
              <a:solidFill>
                <a:sysClr val="windowText" lastClr="000000"/>
              </a:solidFill>
            </a:endParaRPr>
          </a:p>
        </p:txBody>
      </p:sp>
      <p:grpSp>
        <p:nvGrpSpPr>
          <p:cNvPr id="17" name="Group 8"/>
          <p:cNvGrpSpPr>
            <a:grpSpLocks noChangeAspect="1"/>
          </p:cNvGrpSpPr>
          <p:nvPr/>
        </p:nvGrpSpPr>
        <p:grpSpPr bwMode="auto">
          <a:xfrm>
            <a:off x="1797097" y="1316264"/>
            <a:ext cx="4636453" cy="2703135"/>
            <a:chOff x="1109" y="568"/>
            <a:chExt cx="2864" cy="1670"/>
          </a:xfrm>
        </p:grpSpPr>
        <p:sp>
          <p:nvSpPr>
            <p:cNvPr id="18" name="AutoShape 7"/>
            <p:cNvSpPr>
              <a:spLocks noChangeAspect="1" noChangeArrowheads="1" noTextEdit="1"/>
            </p:cNvSpPr>
            <p:nvPr/>
          </p:nvSpPr>
          <p:spPr bwMode="auto">
            <a:xfrm>
              <a:off x="1109" y="568"/>
              <a:ext cx="2864" cy="1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3">
                <a:defRPr/>
              </a:pPr>
              <a:endParaRPr lang="en-US" kern="0">
                <a:solidFill>
                  <a:srgbClr val="505050"/>
                </a:solidFill>
                <a:latin typeface="Segoe UI"/>
              </a:endParaRPr>
            </a:p>
          </p:txBody>
        </p:sp>
        <p:sp>
          <p:nvSpPr>
            <p:cNvPr id="19" name="Freeform 9"/>
            <p:cNvSpPr>
              <a:spLocks/>
            </p:cNvSpPr>
            <p:nvPr/>
          </p:nvSpPr>
          <p:spPr bwMode="auto">
            <a:xfrm>
              <a:off x="1133" y="593"/>
              <a:ext cx="2814" cy="1606"/>
            </a:xfrm>
            <a:custGeom>
              <a:avLst/>
              <a:gdLst>
                <a:gd name="T0" fmla="*/ 187 w 224"/>
                <a:gd name="T1" fmla="*/ 53 h 127"/>
                <a:gd name="T2" fmla="*/ 184 w 224"/>
                <a:gd name="T3" fmla="*/ 54 h 127"/>
                <a:gd name="T4" fmla="*/ 187 w 224"/>
                <a:gd name="T5" fmla="*/ 37 h 127"/>
                <a:gd name="T6" fmla="*/ 151 w 224"/>
                <a:gd name="T7" fmla="*/ 0 h 127"/>
                <a:gd name="T8" fmla="*/ 114 w 224"/>
                <a:gd name="T9" fmla="*/ 33 h 127"/>
                <a:gd name="T10" fmla="*/ 87 w 224"/>
                <a:gd name="T11" fmla="*/ 21 h 127"/>
                <a:gd name="T12" fmla="*/ 50 w 224"/>
                <a:gd name="T13" fmla="*/ 56 h 127"/>
                <a:gd name="T14" fmla="*/ 37 w 224"/>
                <a:gd name="T15" fmla="*/ 53 h 127"/>
                <a:gd name="T16" fmla="*/ 0 w 224"/>
                <a:gd name="T17" fmla="*/ 90 h 127"/>
                <a:gd name="T18" fmla="*/ 37 w 224"/>
                <a:gd name="T19" fmla="*/ 127 h 127"/>
                <a:gd name="T20" fmla="*/ 187 w 224"/>
                <a:gd name="T21" fmla="*/ 127 h 127"/>
                <a:gd name="T22" fmla="*/ 224 w 224"/>
                <a:gd name="T23" fmla="*/ 90 h 127"/>
                <a:gd name="T24" fmla="*/ 187 w 224"/>
                <a:gd name="T25"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7">
                  <a:moveTo>
                    <a:pt x="187" y="53"/>
                  </a:moveTo>
                  <a:cubicBezTo>
                    <a:pt x="186" y="53"/>
                    <a:pt x="185" y="53"/>
                    <a:pt x="184" y="54"/>
                  </a:cubicBezTo>
                  <a:cubicBezTo>
                    <a:pt x="186" y="49"/>
                    <a:pt x="187" y="43"/>
                    <a:pt x="187" y="37"/>
                  </a:cubicBezTo>
                  <a:cubicBezTo>
                    <a:pt x="187" y="17"/>
                    <a:pt x="171" y="0"/>
                    <a:pt x="151" y="0"/>
                  </a:cubicBezTo>
                  <a:cubicBezTo>
                    <a:pt x="132" y="0"/>
                    <a:pt x="116" y="15"/>
                    <a:pt x="114" y="33"/>
                  </a:cubicBezTo>
                  <a:cubicBezTo>
                    <a:pt x="107" y="25"/>
                    <a:pt x="98" y="21"/>
                    <a:pt x="87" y="21"/>
                  </a:cubicBezTo>
                  <a:cubicBezTo>
                    <a:pt x="67" y="21"/>
                    <a:pt x="51" y="36"/>
                    <a:pt x="50" y="56"/>
                  </a:cubicBezTo>
                  <a:cubicBezTo>
                    <a:pt x="46" y="54"/>
                    <a:pt x="42" y="53"/>
                    <a:pt x="37" y="53"/>
                  </a:cubicBezTo>
                  <a:cubicBezTo>
                    <a:pt x="17" y="53"/>
                    <a:pt x="0" y="70"/>
                    <a:pt x="0" y="90"/>
                  </a:cubicBezTo>
                  <a:cubicBezTo>
                    <a:pt x="0" y="110"/>
                    <a:pt x="17" y="127"/>
                    <a:pt x="37" y="127"/>
                  </a:cubicBezTo>
                  <a:cubicBezTo>
                    <a:pt x="187" y="127"/>
                    <a:pt x="187" y="127"/>
                    <a:pt x="187" y="127"/>
                  </a:cubicBezTo>
                  <a:cubicBezTo>
                    <a:pt x="208" y="127"/>
                    <a:pt x="224" y="110"/>
                    <a:pt x="224" y="90"/>
                  </a:cubicBezTo>
                  <a:cubicBezTo>
                    <a:pt x="224" y="70"/>
                    <a:pt x="208" y="53"/>
                    <a:pt x="187" y="53"/>
                  </a:cubicBezTo>
                  <a:close/>
                </a:path>
              </a:pathLst>
            </a:custGeom>
            <a:solidFill>
              <a:srgbClr val="FFFFFF"/>
            </a:solidFill>
            <a:ln w="79375" cap="flat">
              <a:solidFill>
                <a:srgbClr val="6DC2E9"/>
              </a:solidFill>
              <a:prstDash val="solid"/>
              <a:miter lim="800000"/>
              <a:headEnd/>
              <a:tailEnd/>
            </a:ln>
          </p:spPr>
          <p:txBody>
            <a:bodyPr vert="horz" wrap="square" lIns="91414" tIns="45706" rIns="91414" bIns="45706" numCol="1" anchor="t" anchorCtr="0" compatLnSpc="1">
              <a:prstTxWarp prst="textNoShape">
                <a:avLst/>
              </a:prstTxWarp>
            </a:bodyPr>
            <a:lstStyle/>
            <a:p>
              <a:pPr defTabSz="932383">
                <a:defRPr/>
              </a:pPr>
              <a:endParaRPr lang="en-US" kern="0">
                <a:solidFill>
                  <a:srgbClr val="505050"/>
                </a:solidFill>
                <a:latin typeface="Segoe UI"/>
              </a:endParaRPr>
            </a:p>
          </p:txBody>
        </p:sp>
      </p:grpSp>
      <p:sp>
        <p:nvSpPr>
          <p:cNvPr id="10" name="Freeform 5"/>
          <p:cNvSpPr>
            <a:spLocks/>
          </p:cNvSpPr>
          <p:nvPr/>
        </p:nvSpPr>
        <p:spPr bwMode="auto">
          <a:xfrm>
            <a:off x="1837733" y="4185358"/>
            <a:ext cx="4555510" cy="2599541"/>
          </a:xfrm>
          <a:custGeom>
            <a:avLst/>
            <a:gdLst>
              <a:gd name="T0" fmla="*/ 187 w 224"/>
              <a:gd name="T1" fmla="*/ 53 h 127"/>
              <a:gd name="T2" fmla="*/ 184 w 224"/>
              <a:gd name="T3" fmla="*/ 54 h 127"/>
              <a:gd name="T4" fmla="*/ 187 w 224"/>
              <a:gd name="T5" fmla="*/ 37 h 127"/>
              <a:gd name="T6" fmla="*/ 151 w 224"/>
              <a:gd name="T7" fmla="*/ 0 h 127"/>
              <a:gd name="T8" fmla="*/ 114 w 224"/>
              <a:gd name="T9" fmla="*/ 33 h 127"/>
              <a:gd name="T10" fmla="*/ 87 w 224"/>
              <a:gd name="T11" fmla="*/ 21 h 127"/>
              <a:gd name="T12" fmla="*/ 50 w 224"/>
              <a:gd name="T13" fmla="*/ 56 h 127"/>
              <a:gd name="T14" fmla="*/ 37 w 224"/>
              <a:gd name="T15" fmla="*/ 53 h 127"/>
              <a:gd name="T16" fmla="*/ 0 w 224"/>
              <a:gd name="T17" fmla="*/ 90 h 127"/>
              <a:gd name="T18" fmla="*/ 37 w 224"/>
              <a:gd name="T19" fmla="*/ 127 h 127"/>
              <a:gd name="T20" fmla="*/ 187 w 224"/>
              <a:gd name="T21" fmla="*/ 127 h 127"/>
              <a:gd name="T22" fmla="*/ 224 w 224"/>
              <a:gd name="T23" fmla="*/ 90 h 127"/>
              <a:gd name="T24" fmla="*/ 187 w 224"/>
              <a:gd name="T25"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7">
                <a:moveTo>
                  <a:pt x="187" y="53"/>
                </a:moveTo>
                <a:cubicBezTo>
                  <a:pt x="186" y="53"/>
                  <a:pt x="185" y="53"/>
                  <a:pt x="184" y="54"/>
                </a:cubicBezTo>
                <a:cubicBezTo>
                  <a:pt x="186" y="49"/>
                  <a:pt x="187" y="43"/>
                  <a:pt x="187" y="37"/>
                </a:cubicBezTo>
                <a:cubicBezTo>
                  <a:pt x="187" y="17"/>
                  <a:pt x="171" y="0"/>
                  <a:pt x="151" y="0"/>
                </a:cubicBezTo>
                <a:cubicBezTo>
                  <a:pt x="132" y="0"/>
                  <a:pt x="116" y="15"/>
                  <a:pt x="114" y="33"/>
                </a:cubicBezTo>
                <a:cubicBezTo>
                  <a:pt x="107" y="25"/>
                  <a:pt x="98" y="21"/>
                  <a:pt x="87" y="21"/>
                </a:cubicBezTo>
                <a:cubicBezTo>
                  <a:pt x="67" y="21"/>
                  <a:pt x="51" y="36"/>
                  <a:pt x="50" y="56"/>
                </a:cubicBezTo>
                <a:cubicBezTo>
                  <a:pt x="46" y="54"/>
                  <a:pt x="42" y="53"/>
                  <a:pt x="37" y="53"/>
                </a:cubicBezTo>
                <a:cubicBezTo>
                  <a:pt x="17" y="53"/>
                  <a:pt x="0" y="70"/>
                  <a:pt x="0" y="90"/>
                </a:cubicBezTo>
                <a:cubicBezTo>
                  <a:pt x="0" y="110"/>
                  <a:pt x="17" y="127"/>
                  <a:pt x="37" y="127"/>
                </a:cubicBezTo>
                <a:cubicBezTo>
                  <a:pt x="187" y="127"/>
                  <a:pt x="187" y="127"/>
                  <a:pt x="187" y="127"/>
                </a:cubicBezTo>
                <a:cubicBezTo>
                  <a:pt x="208" y="127"/>
                  <a:pt x="224" y="110"/>
                  <a:pt x="224" y="90"/>
                </a:cubicBezTo>
                <a:cubicBezTo>
                  <a:pt x="224" y="70"/>
                  <a:pt x="208" y="53"/>
                  <a:pt x="187" y="53"/>
                </a:cubicBezTo>
                <a:close/>
              </a:path>
            </a:pathLst>
          </a:custGeom>
          <a:solidFill>
            <a:srgbClr val="0070C0"/>
          </a:solidFill>
          <a:ln w="79375" cap="flat">
            <a:solidFill>
              <a:schemeClr val="accent2">
                <a:lumMod val="60000"/>
                <a:lumOff val="40000"/>
              </a:schemeClr>
            </a:solidFill>
            <a:prstDash val="solid"/>
            <a:miter lim="800000"/>
            <a:headEnd/>
            <a:tailEnd/>
          </a:ln>
        </p:spPr>
        <p:txBody>
          <a:bodyPr vert="horz" wrap="square" lIns="93234" tIns="46616" rIns="93234" bIns="46616" numCol="1" anchor="t" anchorCtr="0" compatLnSpc="1">
            <a:prstTxWarp prst="textNoShape">
              <a:avLst/>
            </a:prstTxWarp>
          </a:bodyPr>
          <a:lstStyle/>
          <a:p>
            <a:pPr defTabSz="932383">
              <a:defRPr/>
            </a:pPr>
            <a:endParaRPr lang="en-US" kern="0" dirty="0">
              <a:solidFill>
                <a:srgbClr val="505050"/>
              </a:solidFill>
              <a:latin typeface="Segoe UI"/>
            </a:endParaRPr>
          </a:p>
        </p:txBody>
      </p:sp>
      <p:sp>
        <p:nvSpPr>
          <p:cNvPr id="54" name="Right Brace 53"/>
          <p:cNvSpPr/>
          <p:nvPr/>
        </p:nvSpPr>
        <p:spPr bwMode="auto">
          <a:xfrm>
            <a:off x="6650225" y="4289237"/>
            <a:ext cx="453978" cy="2502645"/>
          </a:xfrm>
          <a:prstGeom prst="rightBrace">
            <a:avLst>
              <a:gd name="adj1" fmla="val 0"/>
              <a:gd name="adj2" fmla="val 49567"/>
            </a:avLst>
          </a:prstGeom>
          <a:ln>
            <a:solidFill>
              <a:schemeClr val="accent2">
                <a:lumMod val="60000"/>
                <a:lumOff val="40000"/>
              </a:schemeClr>
            </a:solidFill>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lIns="93247" tIns="46623" rIns="93247" bIns="46623" rtlCol="0" anchor="ctr"/>
          <a:lstStyle/>
          <a:p>
            <a:pPr algn="ctr" defTabSz="931656">
              <a:defRPr/>
            </a:pPr>
            <a:endParaRPr lang="en-US" sz="1900" b="1" kern="0" dirty="0">
              <a:solidFill>
                <a:srgbClr val="000000"/>
              </a:solidFill>
              <a:latin typeface="Segoe UI"/>
            </a:endParaRPr>
          </a:p>
        </p:txBody>
      </p:sp>
      <p:sp>
        <p:nvSpPr>
          <p:cNvPr id="59" name="Rectangle 58"/>
          <p:cNvSpPr/>
          <p:nvPr/>
        </p:nvSpPr>
        <p:spPr bwMode="auto">
          <a:xfrm>
            <a:off x="7514198" y="5697159"/>
            <a:ext cx="2015937" cy="926524"/>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0877" tIns="70437" rIns="140877" bIns="70437" numCol="1" spcCol="0" rtlCol="0" fromWordArt="0" anchor="ctr" anchorCtr="0" forceAA="0" compatLnSpc="1">
            <a:prstTxWarp prst="textNoShape">
              <a:avLst/>
            </a:prstTxWarp>
            <a:noAutofit/>
          </a:bodyPr>
          <a:lstStyle/>
          <a:p>
            <a:pPr algn="ctr" defTabSz="1489210" fontAlgn="base">
              <a:spcBef>
                <a:spcPct val="0"/>
              </a:spcBef>
              <a:spcAft>
                <a:spcPct val="0"/>
              </a:spcAft>
              <a:defRPr/>
            </a:pPr>
            <a:r>
              <a:rPr lang="en-US" sz="1399" b="1" kern="0" dirty="0">
                <a:solidFill>
                  <a:srgbClr val="000000"/>
                </a:solidFill>
                <a:latin typeface="Segoe UI"/>
                <a:cs typeface="Arial" charset="0"/>
              </a:rPr>
              <a:t>Customer </a:t>
            </a:r>
            <a:r>
              <a:rPr lang="en-US" sz="1399" kern="0" dirty="0">
                <a:solidFill>
                  <a:srgbClr val="000000"/>
                </a:solidFill>
                <a:latin typeface="Segoe UI"/>
                <a:cs typeface="Arial" charset="0"/>
              </a:rPr>
              <a:t>managed </a:t>
            </a:r>
          </a:p>
          <a:p>
            <a:pPr algn="ctr" defTabSz="1489210" fontAlgn="base">
              <a:spcBef>
                <a:spcPct val="0"/>
              </a:spcBef>
              <a:spcAft>
                <a:spcPct val="0"/>
              </a:spcAft>
              <a:defRPr/>
            </a:pPr>
            <a:r>
              <a:rPr lang="en-US" sz="1399" kern="0" dirty="0">
                <a:solidFill>
                  <a:srgbClr val="000000"/>
                </a:solidFill>
                <a:latin typeface="Segoe UI"/>
                <a:cs typeface="Arial" charset="0"/>
              </a:rPr>
              <a:t>Azure </a:t>
            </a:r>
            <a:r>
              <a:rPr lang="en-US" sz="1399" b="1" kern="0" dirty="0">
                <a:solidFill>
                  <a:srgbClr val="000000"/>
                </a:solidFill>
                <a:latin typeface="Segoe UI"/>
                <a:cs typeface="Arial" charset="0"/>
              </a:rPr>
              <a:t>subscription</a:t>
            </a:r>
          </a:p>
        </p:txBody>
      </p:sp>
      <p:sp>
        <p:nvSpPr>
          <p:cNvPr id="6" name="TextBox 5"/>
          <p:cNvSpPr txBox="1"/>
          <p:nvPr/>
        </p:nvSpPr>
        <p:spPr>
          <a:xfrm>
            <a:off x="2327440" y="6334189"/>
            <a:ext cx="3582398" cy="376670"/>
          </a:xfrm>
          <a:prstGeom prst="rect">
            <a:avLst/>
          </a:prstGeom>
          <a:noFill/>
        </p:spPr>
        <p:txBody>
          <a:bodyPr wrap="none" lIns="93247" tIns="46623" rIns="93247" bIns="46623" rtlCol="0">
            <a:spAutoFit/>
          </a:bodyPr>
          <a:lstStyle/>
          <a:p>
            <a:pPr defTabSz="931680">
              <a:defRPr/>
            </a:pPr>
            <a:r>
              <a:rPr lang="en-US" b="1" kern="0" dirty="0">
                <a:solidFill>
                  <a:schemeClr val="bg1"/>
                </a:solidFill>
                <a:latin typeface="Segoe UI"/>
              </a:rPr>
              <a:t>Customer’s Azure Subscription</a:t>
            </a:r>
          </a:p>
        </p:txBody>
      </p:sp>
      <p:sp>
        <p:nvSpPr>
          <p:cNvPr id="2" name="TextBox 1"/>
          <p:cNvSpPr txBox="1"/>
          <p:nvPr/>
        </p:nvSpPr>
        <p:spPr>
          <a:xfrm>
            <a:off x="352597" y="3818959"/>
            <a:ext cx="1206868" cy="313758"/>
          </a:xfrm>
          <a:prstGeom prst="rect">
            <a:avLst/>
          </a:prstGeom>
          <a:noFill/>
        </p:spPr>
        <p:txBody>
          <a:bodyPr wrap="none" lIns="93247" tIns="46623" rIns="93247" bIns="46623" rtlCol="0">
            <a:spAutoFit/>
          </a:bodyPr>
          <a:lstStyle/>
          <a:p>
            <a:pPr defTabSz="932383">
              <a:defRPr/>
            </a:pPr>
            <a:r>
              <a:rPr lang="en-US" sz="1399" b="1" kern="0" dirty="0">
                <a:solidFill>
                  <a:srgbClr val="505050"/>
                </a:solidFill>
                <a:latin typeface="Segoe UI"/>
              </a:rPr>
              <a:t>Citrix Cloud</a:t>
            </a:r>
          </a:p>
        </p:txBody>
      </p:sp>
      <p:sp>
        <p:nvSpPr>
          <p:cNvPr id="23" name="TextBox 22"/>
          <p:cNvSpPr txBox="1"/>
          <p:nvPr/>
        </p:nvSpPr>
        <p:spPr>
          <a:xfrm>
            <a:off x="352597" y="4184611"/>
            <a:ext cx="2150213" cy="313758"/>
          </a:xfrm>
          <a:prstGeom prst="rect">
            <a:avLst/>
          </a:prstGeom>
          <a:noFill/>
        </p:spPr>
        <p:txBody>
          <a:bodyPr wrap="none" lIns="93247" tIns="46623" rIns="93247" bIns="46623" rtlCol="0">
            <a:spAutoFit/>
          </a:bodyPr>
          <a:lstStyle/>
          <a:p>
            <a:pPr defTabSz="932383">
              <a:defRPr/>
            </a:pPr>
            <a:r>
              <a:rPr lang="en-US" sz="1399" b="1" kern="0" dirty="0">
                <a:solidFill>
                  <a:srgbClr val="505050">
                    <a:lumMod val="50000"/>
                    <a:lumOff val="50000"/>
                  </a:srgbClr>
                </a:solidFill>
                <a:latin typeface="Segoe UI"/>
              </a:rPr>
              <a:t>Customer Subscription</a:t>
            </a:r>
          </a:p>
        </p:txBody>
      </p:sp>
      <p:sp>
        <p:nvSpPr>
          <p:cNvPr id="3" name="TextBox 2">
            <a:hlinkClick r:id="" action="ppaction://noaction"/>
          </p:cNvPr>
          <p:cNvSpPr txBox="1"/>
          <p:nvPr/>
        </p:nvSpPr>
        <p:spPr>
          <a:xfrm>
            <a:off x="2206974" y="2382230"/>
            <a:ext cx="3883918" cy="913445"/>
          </a:xfrm>
          <a:prstGeom prst="rect">
            <a:avLst/>
          </a:prstGeom>
          <a:noFill/>
        </p:spPr>
        <p:txBody>
          <a:bodyPr wrap="square" lIns="93247" tIns="46623" rIns="93247" bIns="46623" rtlCol="0">
            <a:spAutoFit/>
          </a:bodyPr>
          <a:lstStyle/>
          <a:p>
            <a:pPr algn="ctr" defTabSz="932383">
              <a:lnSpc>
                <a:spcPct val="90000"/>
              </a:lnSpc>
              <a:defRPr/>
            </a:pPr>
            <a:r>
              <a:rPr lang="en-US" sz="2900" b="1" kern="0" dirty="0">
                <a:solidFill>
                  <a:srgbClr val="505050">
                    <a:lumMod val="75000"/>
                  </a:srgbClr>
                </a:solidFill>
                <a:latin typeface="Segoe UI"/>
              </a:rPr>
              <a:t>Citrix Cloud</a:t>
            </a:r>
            <a:br>
              <a:rPr lang="en-US" sz="2900" kern="0" dirty="0">
                <a:solidFill>
                  <a:srgbClr val="505050">
                    <a:lumMod val="75000"/>
                  </a:srgbClr>
                </a:solidFill>
                <a:latin typeface="Segoe UI"/>
              </a:rPr>
            </a:br>
            <a:r>
              <a:rPr lang="en-US" sz="2900" kern="0" dirty="0">
                <a:solidFill>
                  <a:srgbClr val="505050">
                    <a:lumMod val="75000"/>
                  </a:srgbClr>
                </a:solidFill>
                <a:latin typeface="Segoe UI"/>
              </a:rPr>
              <a:t>XenApp Express</a:t>
            </a:r>
            <a:endParaRPr lang="en-US" sz="2900" b="1" kern="0" dirty="0">
              <a:solidFill>
                <a:srgbClr val="505050">
                  <a:lumMod val="75000"/>
                </a:srgbClr>
              </a:solidFill>
              <a:latin typeface="Segoe UI"/>
            </a:endParaRPr>
          </a:p>
        </p:txBody>
      </p:sp>
      <p:sp>
        <p:nvSpPr>
          <p:cNvPr id="34" name="Title 1"/>
          <p:cNvSpPr txBox="1">
            <a:spLocks/>
          </p:cNvSpPr>
          <p:nvPr/>
        </p:nvSpPr>
        <p:spPr bwMode="gray">
          <a:xfrm>
            <a:off x="457980" y="-146182"/>
            <a:ext cx="11542566" cy="1005324"/>
          </a:xfrm>
          <a:prstGeom prst="rect">
            <a:avLst/>
          </a:prstGeom>
        </p:spPr>
        <p:txBody>
          <a:bodyPr vert="horz" lIns="0" tIns="0" rIns="0" bIns="0" rtlCol="0" anchor="b">
            <a:noAutofit/>
          </a:bodyPr>
          <a:lstStyle>
            <a:lvl1pPr algn="l" defTabSz="914400" rtl="0" eaLnBrk="1" latinLnBrk="0" hangingPunct="1">
              <a:lnSpc>
                <a:spcPct val="76000"/>
              </a:lnSpc>
              <a:spcBef>
                <a:spcPct val="0"/>
              </a:spcBef>
              <a:buNone/>
              <a:defRPr sz="3600" b="1" kern="1200" spc="30" baseline="0">
                <a:solidFill>
                  <a:schemeClr val="accent1"/>
                </a:solidFill>
                <a:latin typeface="+mj-lt"/>
                <a:ea typeface="+mj-ea"/>
                <a:cs typeface="+mj-cs"/>
              </a:defRPr>
            </a:lvl1pPr>
          </a:lstStyle>
          <a:p>
            <a:pPr defTabSz="932418">
              <a:defRPr/>
            </a:pPr>
            <a:r>
              <a:rPr lang="en-US" sz="4799" b="0" dirty="0">
                <a:solidFill>
                  <a:schemeClr val="tx1"/>
                </a:solidFill>
              </a:rPr>
              <a:t>XenApp Express</a:t>
            </a:r>
            <a:endParaRPr lang="en-US" sz="4799" b="0" dirty="0">
              <a:solidFill>
                <a:schemeClr val="tx1"/>
              </a:solidFill>
              <a:latin typeface="Calibri"/>
            </a:endParaRPr>
          </a:p>
        </p:txBody>
      </p:sp>
      <p:sp>
        <p:nvSpPr>
          <p:cNvPr id="26" name="Right Brace 25"/>
          <p:cNvSpPr/>
          <p:nvPr/>
        </p:nvSpPr>
        <p:spPr bwMode="auto">
          <a:xfrm>
            <a:off x="6650225" y="1409326"/>
            <a:ext cx="453978" cy="2502645"/>
          </a:xfrm>
          <a:prstGeom prst="rightBrace">
            <a:avLst>
              <a:gd name="adj1" fmla="val 0"/>
              <a:gd name="adj2" fmla="val 49567"/>
            </a:avLst>
          </a:prstGeom>
          <a:ln>
            <a:solidFill>
              <a:schemeClr val="accent2">
                <a:lumMod val="60000"/>
                <a:lumOff val="40000"/>
              </a:schemeClr>
            </a:solidFill>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lIns="93247" tIns="46623" rIns="93247" bIns="46623" rtlCol="0" anchor="ctr"/>
          <a:lstStyle/>
          <a:p>
            <a:pPr algn="ctr" defTabSz="931656">
              <a:defRPr/>
            </a:pPr>
            <a:endParaRPr lang="en-US" sz="1900" b="1" kern="0" dirty="0">
              <a:solidFill>
                <a:srgbClr val="000000"/>
              </a:solidFill>
              <a:latin typeface="Segoe UI"/>
            </a:endParaRPr>
          </a:p>
        </p:txBody>
      </p:sp>
      <p:sp>
        <p:nvSpPr>
          <p:cNvPr id="27" name="Freeform 63"/>
          <p:cNvSpPr>
            <a:spLocks/>
          </p:cNvSpPr>
          <p:nvPr/>
        </p:nvSpPr>
        <p:spPr bwMode="auto">
          <a:xfrm>
            <a:off x="7926424" y="4831126"/>
            <a:ext cx="1171725" cy="753772"/>
          </a:xfrm>
          <a:custGeom>
            <a:avLst/>
            <a:gdLst>
              <a:gd name="T0" fmla="*/ 475 w 673"/>
              <a:gd name="T1" fmla="*/ 0 h 396"/>
              <a:gd name="T2" fmla="*/ 321 w 673"/>
              <a:gd name="T3" fmla="*/ 74 h 396"/>
              <a:gd name="T4" fmla="*/ 260 w 673"/>
              <a:gd name="T5" fmla="*/ 55 h 396"/>
              <a:gd name="T6" fmla="*/ 170 w 673"/>
              <a:gd name="T7" fmla="*/ 107 h 396"/>
              <a:gd name="T8" fmla="*/ 145 w 673"/>
              <a:gd name="T9" fmla="*/ 105 h 396"/>
              <a:gd name="T10" fmla="*/ 0 w 673"/>
              <a:gd name="T11" fmla="*/ 251 h 396"/>
              <a:gd name="T12" fmla="*/ 129 w 673"/>
              <a:gd name="T13" fmla="*/ 395 h 396"/>
              <a:gd name="T14" fmla="*/ 129 w 673"/>
              <a:gd name="T15" fmla="*/ 396 h 396"/>
              <a:gd name="T16" fmla="*/ 505 w 673"/>
              <a:gd name="T17" fmla="*/ 396 h 396"/>
              <a:gd name="T18" fmla="*/ 505 w 673"/>
              <a:gd name="T19" fmla="*/ 393 h 396"/>
              <a:gd name="T20" fmla="*/ 673 w 673"/>
              <a:gd name="T21" fmla="*/ 198 h 396"/>
              <a:gd name="T22" fmla="*/ 475 w 673"/>
              <a:gd name="T2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3" h="396">
                <a:moveTo>
                  <a:pt x="475" y="0"/>
                </a:moveTo>
                <a:cubicBezTo>
                  <a:pt x="413" y="0"/>
                  <a:pt x="357" y="29"/>
                  <a:pt x="321" y="74"/>
                </a:cubicBezTo>
                <a:cubicBezTo>
                  <a:pt x="304" y="62"/>
                  <a:pt x="283" y="55"/>
                  <a:pt x="260" y="55"/>
                </a:cubicBezTo>
                <a:cubicBezTo>
                  <a:pt x="222" y="55"/>
                  <a:pt x="188" y="76"/>
                  <a:pt x="170" y="107"/>
                </a:cubicBezTo>
                <a:cubicBezTo>
                  <a:pt x="162" y="106"/>
                  <a:pt x="154" y="105"/>
                  <a:pt x="145" y="105"/>
                </a:cubicBezTo>
                <a:cubicBezTo>
                  <a:pt x="65" y="105"/>
                  <a:pt x="0" y="170"/>
                  <a:pt x="0" y="251"/>
                </a:cubicBezTo>
                <a:cubicBezTo>
                  <a:pt x="0" y="325"/>
                  <a:pt x="56" y="387"/>
                  <a:pt x="129" y="395"/>
                </a:cubicBezTo>
                <a:cubicBezTo>
                  <a:pt x="129" y="396"/>
                  <a:pt x="129" y="396"/>
                  <a:pt x="129" y="396"/>
                </a:cubicBezTo>
                <a:cubicBezTo>
                  <a:pt x="505" y="396"/>
                  <a:pt x="505" y="396"/>
                  <a:pt x="505" y="396"/>
                </a:cubicBezTo>
                <a:cubicBezTo>
                  <a:pt x="505" y="393"/>
                  <a:pt x="505" y="393"/>
                  <a:pt x="505" y="393"/>
                </a:cubicBezTo>
                <a:cubicBezTo>
                  <a:pt x="600" y="379"/>
                  <a:pt x="673" y="297"/>
                  <a:pt x="673" y="198"/>
                </a:cubicBezTo>
                <a:cubicBezTo>
                  <a:pt x="673" y="89"/>
                  <a:pt x="584" y="0"/>
                  <a:pt x="475" y="0"/>
                </a:cubicBezTo>
                <a:close/>
              </a:path>
            </a:pathLst>
          </a:custGeom>
          <a:solidFill>
            <a:srgbClr val="0070C0"/>
          </a:solidFill>
          <a:ln>
            <a:noFill/>
          </a:ln>
          <a:extLst/>
        </p:spPr>
        <p:txBody>
          <a:bodyPr vert="horz" wrap="square" lIns="121899" tIns="60950" rIns="121899" bIns="60950" numCol="1" anchor="t" anchorCtr="0" compatLnSpc="1">
            <a:prstTxWarp prst="textNoShape">
              <a:avLst/>
            </a:prstTxWarp>
          </a:bodyPr>
          <a:lstStyle/>
          <a:p>
            <a:pPr defTabSz="914224"/>
            <a:endParaRPr lang="en-US" kern="0" dirty="0">
              <a:solidFill>
                <a:sysClr val="windowText" lastClr="000000"/>
              </a:solidFill>
            </a:endParaRPr>
          </a:p>
        </p:txBody>
      </p:sp>
      <p:sp>
        <p:nvSpPr>
          <p:cNvPr id="29" name="Rectangle 28"/>
          <p:cNvSpPr/>
          <p:nvPr/>
        </p:nvSpPr>
        <p:spPr bwMode="auto">
          <a:xfrm>
            <a:off x="10015901" y="5723160"/>
            <a:ext cx="2018868" cy="926524"/>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0877" tIns="70437" rIns="140877" bIns="70437" numCol="1" spcCol="0" rtlCol="0" fromWordArt="0" anchor="ctr" anchorCtr="0" forceAA="0" compatLnSpc="1">
            <a:prstTxWarp prst="textNoShape">
              <a:avLst/>
            </a:prstTxWarp>
            <a:noAutofit/>
          </a:bodyPr>
          <a:lstStyle/>
          <a:p>
            <a:pPr algn="ctr" defTabSz="1489210" fontAlgn="base">
              <a:spcBef>
                <a:spcPct val="0"/>
              </a:spcBef>
              <a:spcAft>
                <a:spcPct val="0"/>
              </a:spcAft>
              <a:defRPr/>
            </a:pPr>
            <a:r>
              <a:rPr lang="en-US" sz="1399" b="1" kern="0" dirty="0">
                <a:solidFill>
                  <a:srgbClr val="000000"/>
                </a:solidFill>
                <a:latin typeface="Segoe UI"/>
                <a:cs typeface="Arial" charset="0"/>
              </a:rPr>
              <a:t>Customer</a:t>
            </a:r>
            <a:r>
              <a:rPr lang="en-US" sz="1399" kern="0" dirty="0">
                <a:solidFill>
                  <a:srgbClr val="000000"/>
                </a:solidFill>
                <a:latin typeface="Segoe UI"/>
                <a:cs typeface="Arial" charset="0"/>
              </a:rPr>
              <a:t> also </a:t>
            </a:r>
            <a:r>
              <a:rPr lang="en-US" sz="1399" b="1" kern="0" dirty="0">
                <a:solidFill>
                  <a:srgbClr val="000000"/>
                </a:solidFill>
                <a:latin typeface="Segoe UI"/>
                <a:cs typeface="Arial" charset="0"/>
              </a:rPr>
              <a:t>pays for IaaS </a:t>
            </a:r>
            <a:r>
              <a:rPr lang="en-US" sz="1399" kern="0" dirty="0">
                <a:solidFill>
                  <a:srgbClr val="000000"/>
                </a:solidFill>
                <a:latin typeface="Segoe UI"/>
                <a:cs typeface="Arial" charset="0"/>
              </a:rPr>
              <a:t>consumption</a:t>
            </a:r>
          </a:p>
        </p:txBody>
      </p:sp>
      <p:grpSp>
        <p:nvGrpSpPr>
          <p:cNvPr id="31" name="Group 30"/>
          <p:cNvGrpSpPr/>
          <p:nvPr/>
        </p:nvGrpSpPr>
        <p:grpSpPr>
          <a:xfrm>
            <a:off x="10579996" y="5159654"/>
            <a:ext cx="747802" cy="275106"/>
            <a:chOff x="4588634" y="1428750"/>
            <a:chExt cx="560931" cy="206359"/>
          </a:xfrm>
          <a:solidFill>
            <a:schemeClr val="bg1"/>
          </a:solidFill>
        </p:grpSpPr>
        <p:sp>
          <p:nvSpPr>
            <p:cNvPr id="33" name="Freeform 126"/>
            <p:cNvSpPr>
              <a:spLocks noEditPoints="1"/>
            </p:cNvSpPr>
            <p:nvPr/>
          </p:nvSpPr>
          <p:spPr bwMode="auto">
            <a:xfrm>
              <a:off x="4588634" y="1428750"/>
              <a:ext cx="560931" cy="206359"/>
            </a:xfrm>
            <a:custGeom>
              <a:avLst/>
              <a:gdLst>
                <a:gd name="T0" fmla="*/ 579 w 625"/>
                <a:gd name="T1" fmla="*/ 0 h 230"/>
                <a:gd name="T2" fmla="*/ 46 w 625"/>
                <a:gd name="T3" fmla="*/ 0 h 230"/>
                <a:gd name="T4" fmla="*/ 0 w 625"/>
                <a:gd name="T5" fmla="*/ 46 h 230"/>
                <a:gd name="T6" fmla="*/ 0 w 625"/>
                <a:gd name="T7" fmla="*/ 185 h 230"/>
                <a:gd name="T8" fmla="*/ 46 w 625"/>
                <a:gd name="T9" fmla="*/ 230 h 230"/>
                <a:gd name="T10" fmla="*/ 579 w 625"/>
                <a:gd name="T11" fmla="*/ 230 h 230"/>
                <a:gd name="T12" fmla="*/ 625 w 625"/>
                <a:gd name="T13" fmla="*/ 185 h 230"/>
                <a:gd name="T14" fmla="*/ 625 w 625"/>
                <a:gd name="T15" fmla="*/ 46 h 230"/>
                <a:gd name="T16" fmla="*/ 579 w 625"/>
                <a:gd name="T17" fmla="*/ 0 h 230"/>
                <a:gd name="T18" fmla="*/ 593 w 625"/>
                <a:gd name="T19" fmla="*/ 199 h 230"/>
                <a:gd name="T20" fmla="*/ 31 w 625"/>
                <a:gd name="T21" fmla="*/ 199 h 230"/>
                <a:gd name="T22" fmla="*/ 31 w 625"/>
                <a:gd name="T23" fmla="*/ 31 h 230"/>
                <a:gd name="T24" fmla="*/ 593 w 625"/>
                <a:gd name="T25" fmla="*/ 31 h 230"/>
                <a:gd name="T26" fmla="*/ 593 w 625"/>
                <a:gd name="T27" fmla="*/ 19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5" h="230">
                  <a:moveTo>
                    <a:pt x="579" y="0"/>
                  </a:moveTo>
                  <a:cubicBezTo>
                    <a:pt x="46" y="0"/>
                    <a:pt x="46" y="0"/>
                    <a:pt x="46" y="0"/>
                  </a:cubicBezTo>
                  <a:cubicBezTo>
                    <a:pt x="21" y="0"/>
                    <a:pt x="0" y="21"/>
                    <a:pt x="0" y="46"/>
                  </a:cubicBezTo>
                  <a:cubicBezTo>
                    <a:pt x="0" y="185"/>
                    <a:pt x="0" y="185"/>
                    <a:pt x="0" y="185"/>
                  </a:cubicBezTo>
                  <a:cubicBezTo>
                    <a:pt x="0" y="210"/>
                    <a:pt x="21" y="230"/>
                    <a:pt x="46" y="230"/>
                  </a:cubicBezTo>
                  <a:cubicBezTo>
                    <a:pt x="579" y="230"/>
                    <a:pt x="579" y="230"/>
                    <a:pt x="579" y="230"/>
                  </a:cubicBezTo>
                  <a:cubicBezTo>
                    <a:pt x="604" y="230"/>
                    <a:pt x="625" y="210"/>
                    <a:pt x="625" y="185"/>
                  </a:cubicBezTo>
                  <a:cubicBezTo>
                    <a:pt x="625" y="46"/>
                    <a:pt x="625" y="46"/>
                    <a:pt x="625" y="46"/>
                  </a:cubicBezTo>
                  <a:cubicBezTo>
                    <a:pt x="625" y="21"/>
                    <a:pt x="604" y="0"/>
                    <a:pt x="579" y="0"/>
                  </a:cubicBezTo>
                  <a:close/>
                  <a:moveTo>
                    <a:pt x="593" y="199"/>
                  </a:moveTo>
                  <a:cubicBezTo>
                    <a:pt x="31" y="199"/>
                    <a:pt x="31" y="199"/>
                    <a:pt x="31" y="199"/>
                  </a:cubicBezTo>
                  <a:cubicBezTo>
                    <a:pt x="31" y="31"/>
                    <a:pt x="31" y="31"/>
                    <a:pt x="31" y="31"/>
                  </a:cubicBezTo>
                  <a:cubicBezTo>
                    <a:pt x="593" y="31"/>
                    <a:pt x="593" y="31"/>
                    <a:pt x="593" y="31"/>
                  </a:cubicBezTo>
                  <a:lnTo>
                    <a:pt x="593" y="199"/>
                  </a:lnTo>
                  <a:close/>
                </a:path>
              </a:pathLst>
            </a:custGeom>
            <a:grp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35" name="Freeform 127"/>
            <p:cNvSpPr>
              <a:spLocks noEditPoints="1"/>
            </p:cNvSpPr>
            <p:nvPr/>
          </p:nvSpPr>
          <p:spPr bwMode="auto">
            <a:xfrm>
              <a:off x="4628918" y="1469034"/>
              <a:ext cx="480364" cy="126552"/>
            </a:xfrm>
            <a:custGeom>
              <a:avLst/>
              <a:gdLst>
                <a:gd name="T0" fmla="*/ 534 w 535"/>
                <a:gd name="T1" fmla="*/ 141 h 141"/>
                <a:gd name="T2" fmla="*/ 535 w 535"/>
                <a:gd name="T3" fmla="*/ 140 h 141"/>
                <a:gd name="T4" fmla="*/ 535 w 535"/>
                <a:gd name="T5" fmla="*/ 1 h 141"/>
                <a:gd name="T6" fmla="*/ 534 w 535"/>
                <a:gd name="T7" fmla="*/ 0 h 141"/>
                <a:gd name="T8" fmla="*/ 1 w 535"/>
                <a:gd name="T9" fmla="*/ 0 h 141"/>
                <a:gd name="T10" fmla="*/ 0 w 535"/>
                <a:gd name="T11" fmla="*/ 1 h 141"/>
                <a:gd name="T12" fmla="*/ 0 w 535"/>
                <a:gd name="T13" fmla="*/ 140 h 141"/>
                <a:gd name="T14" fmla="*/ 1 w 535"/>
                <a:gd name="T15" fmla="*/ 141 h 141"/>
                <a:gd name="T16" fmla="*/ 534 w 535"/>
                <a:gd name="T17" fmla="*/ 141 h 141"/>
                <a:gd name="T18" fmla="*/ 254 w 535"/>
                <a:gd name="T19" fmla="*/ 99 h 141"/>
                <a:gd name="T20" fmla="*/ 221 w 535"/>
                <a:gd name="T21" fmla="*/ 95 h 141"/>
                <a:gd name="T22" fmla="*/ 221 w 535"/>
                <a:gd name="T23" fmla="*/ 68 h 141"/>
                <a:gd name="T24" fmla="*/ 254 w 535"/>
                <a:gd name="T25" fmla="*/ 68 h 141"/>
                <a:gd name="T26" fmla="*/ 254 w 535"/>
                <a:gd name="T27" fmla="*/ 99 h 141"/>
                <a:gd name="T28" fmla="*/ 490 w 535"/>
                <a:gd name="T29" fmla="*/ 54 h 141"/>
                <a:gd name="T30" fmla="*/ 503 w 535"/>
                <a:gd name="T31" fmla="*/ 67 h 141"/>
                <a:gd name="T32" fmla="*/ 490 w 535"/>
                <a:gd name="T33" fmla="*/ 79 h 141"/>
                <a:gd name="T34" fmla="*/ 478 w 535"/>
                <a:gd name="T35" fmla="*/ 67 h 141"/>
                <a:gd name="T36" fmla="*/ 490 w 535"/>
                <a:gd name="T37" fmla="*/ 54 h 141"/>
                <a:gd name="T38" fmla="*/ 258 w 535"/>
                <a:gd name="T39" fmla="*/ 32 h 141"/>
                <a:gd name="T40" fmla="*/ 302 w 535"/>
                <a:gd name="T41" fmla="*/ 26 h 141"/>
                <a:gd name="T42" fmla="*/ 302 w 535"/>
                <a:gd name="T43" fmla="*/ 64 h 141"/>
                <a:gd name="T44" fmla="*/ 258 w 535"/>
                <a:gd name="T45" fmla="*/ 64 h 141"/>
                <a:gd name="T46" fmla="*/ 258 w 535"/>
                <a:gd name="T47" fmla="*/ 32 h 141"/>
                <a:gd name="T48" fmla="*/ 258 w 535"/>
                <a:gd name="T49" fmla="*/ 68 h 141"/>
                <a:gd name="T50" fmla="*/ 302 w 535"/>
                <a:gd name="T51" fmla="*/ 68 h 141"/>
                <a:gd name="T52" fmla="*/ 302 w 535"/>
                <a:gd name="T53" fmla="*/ 106 h 141"/>
                <a:gd name="T54" fmla="*/ 258 w 535"/>
                <a:gd name="T55" fmla="*/ 100 h 141"/>
                <a:gd name="T56" fmla="*/ 258 w 535"/>
                <a:gd name="T57" fmla="*/ 68 h 141"/>
                <a:gd name="T58" fmla="*/ 254 w 535"/>
                <a:gd name="T59" fmla="*/ 32 h 141"/>
                <a:gd name="T60" fmla="*/ 254 w 535"/>
                <a:gd name="T61" fmla="*/ 64 h 141"/>
                <a:gd name="T62" fmla="*/ 221 w 535"/>
                <a:gd name="T63" fmla="*/ 64 h 141"/>
                <a:gd name="T64" fmla="*/ 221 w 535"/>
                <a:gd name="T65" fmla="*/ 37 h 141"/>
                <a:gd name="T66" fmla="*/ 254 w 535"/>
                <a:gd name="T67" fmla="*/ 32 h 141"/>
                <a:gd name="T68" fmla="*/ 35 w 535"/>
                <a:gd name="T69" fmla="*/ 61 h 141"/>
                <a:gd name="T70" fmla="*/ 162 w 535"/>
                <a:gd name="T71" fmla="*/ 61 h 141"/>
                <a:gd name="T72" fmla="*/ 162 w 535"/>
                <a:gd name="T73" fmla="*/ 79 h 141"/>
                <a:gd name="T74" fmla="*/ 35 w 535"/>
                <a:gd name="T75" fmla="*/ 79 h 141"/>
                <a:gd name="T76" fmla="*/ 35 w 535"/>
                <a:gd name="T77"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5" h="141">
                  <a:moveTo>
                    <a:pt x="534" y="141"/>
                  </a:moveTo>
                  <a:cubicBezTo>
                    <a:pt x="535" y="140"/>
                    <a:pt x="535" y="140"/>
                    <a:pt x="535" y="140"/>
                  </a:cubicBezTo>
                  <a:cubicBezTo>
                    <a:pt x="535" y="1"/>
                    <a:pt x="535" y="1"/>
                    <a:pt x="535" y="1"/>
                  </a:cubicBezTo>
                  <a:cubicBezTo>
                    <a:pt x="534" y="0"/>
                    <a:pt x="534" y="0"/>
                    <a:pt x="534" y="0"/>
                  </a:cubicBezTo>
                  <a:cubicBezTo>
                    <a:pt x="1" y="0"/>
                    <a:pt x="1" y="0"/>
                    <a:pt x="1" y="0"/>
                  </a:cubicBezTo>
                  <a:cubicBezTo>
                    <a:pt x="0" y="1"/>
                    <a:pt x="0" y="1"/>
                    <a:pt x="0" y="1"/>
                  </a:cubicBezTo>
                  <a:cubicBezTo>
                    <a:pt x="0" y="140"/>
                    <a:pt x="0" y="140"/>
                    <a:pt x="0" y="140"/>
                  </a:cubicBezTo>
                  <a:cubicBezTo>
                    <a:pt x="1" y="141"/>
                    <a:pt x="1" y="141"/>
                    <a:pt x="1" y="141"/>
                  </a:cubicBezTo>
                  <a:lnTo>
                    <a:pt x="534" y="141"/>
                  </a:lnTo>
                  <a:close/>
                  <a:moveTo>
                    <a:pt x="254" y="99"/>
                  </a:moveTo>
                  <a:cubicBezTo>
                    <a:pt x="221" y="95"/>
                    <a:pt x="221" y="95"/>
                    <a:pt x="221" y="95"/>
                  </a:cubicBezTo>
                  <a:cubicBezTo>
                    <a:pt x="221" y="68"/>
                    <a:pt x="221" y="68"/>
                    <a:pt x="221" y="68"/>
                  </a:cubicBezTo>
                  <a:cubicBezTo>
                    <a:pt x="254" y="68"/>
                    <a:pt x="254" y="68"/>
                    <a:pt x="254" y="68"/>
                  </a:cubicBezTo>
                  <a:lnTo>
                    <a:pt x="254" y="99"/>
                  </a:lnTo>
                  <a:close/>
                  <a:moveTo>
                    <a:pt x="490" y="54"/>
                  </a:moveTo>
                  <a:cubicBezTo>
                    <a:pt x="497" y="54"/>
                    <a:pt x="503" y="60"/>
                    <a:pt x="503" y="67"/>
                  </a:cubicBezTo>
                  <a:cubicBezTo>
                    <a:pt x="503" y="73"/>
                    <a:pt x="497" y="79"/>
                    <a:pt x="490" y="79"/>
                  </a:cubicBezTo>
                  <a:cubicBezTo>
                    <a:pt x="484" y="79"/>
                    <a:pt x="478" y="73"/>
                    <a:pt x="478" y="67"/>
                  </a:cubicBezTo>
                  <a:cubicBezTo>
                    <a:pt x="478" y="60"/>
                    <a:pt x="484" y="54"/>
                    <a:pt x="490" y="54"/>
                  </a:cubicBezTo>
                  <a:close/>
                  <a:moveTo>
                    <a:pt x="258" y="32"/>
                  </a:moveTo>
                  <a:cubicBezTo>
                    <a:pt x="302" y="26"/>
                    <a:pt x="302" y="26"/>
                    <a:pt x="302" y="26"/>
                  </a:cubicBezTo>
                  <a:cubicBezTo>
                    <a:pt x="302" y="64"/>
                    <a:pt x="302" y="64"/>
                    <a:pt x="302" y="64"/>
                  </a:cubicBezTo>
                  <a:cubicBezTo>
                    <a:pt x="258" y="64"/>
                    <a:pt x="258" y="64"/>
                    <a:pt x="258" y="64"/>
                  </a:cubicBezTo>
                  <a:lnTo>
                    <a:pt x="258" y="32"/>
                  </a:lnTo>
                  <a:close/>
                  <a:moveTo>
                    <a:pt x="258" y="68"/>
                  </a:moveTo>
                  <a:cubicBezTo>
                    <a:pt x="302" y="68"/>
                    <a:pt x="302" y="68"/>
                    <a:pt x="302" y="68"/>
                  </a:cubicBezTo>
                  <a:cubicBezTo>
                    <a:pt x="302" y="106"/>
                    <a:pt x="302" y="106"/>
                    <a:pt x="302" y="106"/>
                  </a:cubicBezTo>
                  <a:cubicBezTo>
                    <a:pt x="258" y="100"/>
                    <a:pt x="258" y="100"/>
                    <a:pt x="258" y="100"/>
                  </a:cubicBezTo>
                  <a:lnTo>
                    <a:pt x="258" y="68"/>
                  </a:lnTo>
                  <a:close/>
                  <a:moveTo>
                    <a:pt x="254" y="32"/>
                  </a:moveTo>
                  <a:cubicBezTo>
                    <a:pt x="254" y="64"/>
                    <a:pt x="254" y="64"/>
                    <a:pt x="254" y="64"/>
                  </a:cubicBezTo>
                  <a:cubicBezTo>
                    <a:pt x="221" y="64"/>
                    <a:pt x="221" y="64"/>
                    <a:pt x="221" y="64"/>
                  </a:cubicBezTo>
                  <a:cubicBezTo>
                    <a:pt x="221" y="37"/>
                    <a:pt x="221" y="37"/>
                    <a:pt x="221" y="37"/>
                  </a:cubicBezTo>
                  <a:lnTo>
                    <a:pt x="254" y="32"/>
                  </a:lnTo>
                  <a:close/>
                  <a:moveTo>
                    <a:pt x="35" y="61"/>
                  </a:moveTo>
                  <a:cubicBezTo>
                    <a:pt x="162" y="61"/>
                    <a:pt x="162" y="61"/>
                    <a:pt x="162" y="61"/>
                  </a:cubicBezTo>
                  <a:cubicBezTo>
                    <a:pt x="162" y="79"/>
                    <a:pt x="162" y="79"/>
                    <a:pt x="162" y="79"/>
                  </a:cubicBezTo>
                  <a:cubicBezTo>
                    <a:pt x="35" y="79"/>
                    <a:pt x="35" y="79"/>
                    <a:pt x="35" y="79"/>
                  </a:cubicBezTo>
                  <a:lnTo>
                    <a:pt x="35" y="61"/>
                  </a:lnTo>
                  <a:close/>
                </a:path>
              </a:pathLst>
            </a:custGeom>
            <a:grp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36" name="Freeform 129"/>
            <p:cNvSpPr>
              <a:spLocks/>
            </p:cNvSpPr>
            <p:nvPr/>
          </p:nvSpPr>
          <p:spPr bwMode="auto">
            <a:xfrm>
              <a:off x="4860739" y="1492596"/>
              <a:ext cx="39524" cy="34203"/>
            </a:xfrm>
            <a:custGeom>
              <a:avLst/>
              <a:gdLst>
                <a:gd name="T0" fmla="*/ 104 w 104"/>
                <a:gd name="T1" fmla="*/ 0 h 90"/>
                <a:gd name="T2" fmla="*/ 0 w 104"/>
                <a:gd name="T3" fmla="*/ 14 h 90"/>
                <a:gd name="T4" fmla="*/ 0 w 104"/>
                <a:gd name="T5" fmla="*/ 90 h 90"/>
                <a:gd name="T6" fmla="*/ 104 w 104"/>
                <a:gd name="T7" fmla="*/ 90 h 90"/>
                <a:gd name="T8" fmla="*/ 104 w 104"/>
                <a:gd name="T9" fmla="*/ 0 h 90"/>
              </a:gdLst>
              <a:ahLst/>
              <a:cxnLst>
                <a:cxn ang="0">
                  <a:pos x="T0" y="T1"/>
                </a:cxn>
                <a:cxn ang="0">
                  <a:pos x="T2" y="T3"/>
                </a:cxn>
                <a:cxn ang="0">
                  <a:pos x="T4" y="T5"/>
                </a:cxn>
                <a:cxn ang="0">
                  <a:pos x="T6" y="T7"/>
                </a:cxn>
                <a:cxn ang="0">
                  <a:pos x="T8" y="T9"/>
                </a:cxn>
              </a:cxnLst>
              <a:rect l="0" t="0" r="r" b="b"/>
              <a:pathLst>
                <a:path w="104" h="90">
                  <a:moveTo>
                    <a:pt x="104" y="0"/>
                  </a:moveTo>
                  <a:lnTo>
                    <a:pt x="0" y="14"/>
                  </a:lnTo>
                  <a:lnTo>
                    <a:pt x="0" y="90"/>
                  </a:lnTo>
                  <a:lnTo>
                    <a:pt x="104" y="90"/>
                  </a:lnTo>
                  <a:lnTo>
                    <a:pt x="104" y="0"/>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37" name="Freeform 130"/>
            <p:cNvSpPr>
              <a:spLocks/>
            </p:cNvSpPr>
            <p:nvPr/>
          </p:nvSpPr>
          <p:spPr bwMode="auto">
            <a:xfrm>
              <a:off x="4827296" y="1530219"/>
              <a:ext cx="29643" cy="27743"/>
            </a:xfrm>
            <a:custGeom>
              <a:avLst/>
              <a:gdLst>
                <a:gd name="T0" fmla="*/ 0 w 78"/>
                <a:gd name="T1" fmla="*/ 64 h 73"/>
                <a:gd name="T2" fmla="*/ 78 w 78"/>
                <a:gd name="T3" fmla="*/ 73 h 73"/>
                <a:gd name="T4" fmla="*/ 78 w 78"/>
                <a:gd name="T5" fmla="*/ 0 h 73"/>
                <a:gd name="T6" fmla="*/ 0 w 78"/>
                <a:gd name="T7" fmla="*/ 0 h 73"/>
                <a:gd name="T8" fmla="*/ 0 w 78"/>
                <a:gd name="T9" fmla="*/ 64 h 73"/>
              </a:gdLst>
              <a:ahLst/>
              <a:cxnLst>
                <a:cxn ang="0">
                  <a:pos x="T0" y="T1"/>
                </a:cxn>
                <a:cxn ang="0">
                  <a:pos x="T2" y="T3"/>
                </a:cxn>
                <a:cxn ang="0">
                  <a:pos x="T4" y="T5"/>
                </a:cxn>
                <a:cxn ang="0">
                  <a:pos x="T6" y="T7"/>
                </a:cxn>
                <a:cxn ang="0">
                  <a:pos x="T8" y="T9"/>
                </a:cxn>
              </a:cxnLst>
              <a:rect l="0" t="0" r="r" b="b"/>
              <a:pathLst>
                <a:path w="78" h="73">
                  <a:moveTo>
                    <a:pt x="0" y="64"/>
                  </a:moveTo>
                  <a:lnTo>
                    <a:pt x="78" y="73"/>
                  </a:lnTo>
                  <a:lnTo>
                    <a:pt x="78" y="0"/>
                  </a:lnTo>
                  <a:lnTo>
                    <a:pt x="0" y="0"/>
                  </a:lnTo>
                  <a:lnTo>
                    <a:pt x="0" y="64"/>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0" name="Freeform 131"/>
            <p:cNvSpPr>
              <a:spLocks/>
            </p:cNvSpPr>
            <p:nvPr/>
          </p:nvSpPr>
          <p:spPr bwMode="auto">
            <a:xfrm>
              <a:off x="4860739" y="1530219"/>
              <a:ext cx="39524" cy="34203"/>
            </a:xfrm>
            <a:custGeom>
              <a:avLst/>
              <a:gdLst>
                <a:gd name="T0" fmla="*/ 104 w 104"/>
                <a:gd name="T1" fmla="*/ 0 h 90"/>
                <a:gd name="T2" fmla="*/ 0 w 104"/>
                <a:gd name="T3" fmla="*/ 0 h 90"/>
                <a:gd name="T4" fmla="*/ 0 w 104"/>
                <a:gd name="T5" fmla="*/ 76 h 90"/>
                <a:gd name="T6" fmla="*/ 104 w 104"/>
                <a:gd name="T7" fmla="*/ 90 h 90"/>
                <a:gd name="T8" fmla="*/ 104 w 104"/>
                <a:gd name="T9" fmla="*/ 0 h 90"/>
              </a:gdLst>
              <a:ahLst/>
              <a:cxnLst>
                <a:cxn ang="0">
                  <a:pos x="T0" y="T1"/>
                </a:cxn>
                <a:cxn ang="0">
                  <a:pos x="T2" y="T3"/>
                </a:cxn>
                <a:cxn ang="0">
                  <a:pos x="T4" y="T5"/>
                </a:cxn>
                <a:cxn ang="0">
                  <a:pos x="T6" y="T7"/>
                </a:cxn>
                <a:cxn ang="0">
                  <a:pos x="T8" y="T9"/>
                </a:cxn>
              </a:cxnLst>
              <a:rect l="0" t="0" r="r" b="b"/>
              <a:pathLst>
                <a:path w="104" h="90">
                  <a:moveTo>
                    <a:pt x="104" y="0"/>
                  </a:moveTo>
                  <a:lnTo>
                    <a:pt x="0" y="0"/>
                  </a:lnTo>
                  <a:lnTo>
                    <a:pt x="0" y="76"/>
                  </a:lnTo>
                  <a:lnTo>
                    <a:pt x="104" y="90"/>
                  </a:lnTo>
                  <a:lnTo>
                    <a:pt x="104" y="0"/>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4" name="Freeform 132"/>
            <p:cNvSpPr>
              <a:spLocks/>
            </p:cNvSpPr>
            <p:nvPr/>
          </p:nvSpPr>
          <p:spPr bwMode="auto">
            <a:xfrm>
              <a:off x="4827296" y="1497916"/>
              <a:ext cx="29643" cy="28883"/>
            </a:xfrm>
            <a:custGeom>
              <a:avLst/>
              <a:gdLst>
                <a:gd name="T0" fmla="*/ 78 w 78"/>
                <a:gd name="T1" fmla="*/ 76 h 76"/>
                <a:gd name="T2" fmla="*/ 78 w 78"/>
                <a:gd name="T3" fmla="*/ 0 h 76"/>
                <a:gd name="T4" fmla="*/ 0 w 78"/>
                <a:gd name="T5" fmla="*/ 12 h 76"/>
                <a:gd name="T6" fmla="*/ 0 w 78"/>
                <a:gd name="T7" fmla="*/ 76 h 76"/>
                <a:gd name="T8" fmla="*/ 78 w 78"/>
                <a:gd name="T9" fmla="*/ 76 h 76"/>
              </a:gdLst>
              <a:ahLst/>
              <a:cxnLst>
                <a:cxn ang="0">
                  <a:pos x="T0" y="T1"/>
                </a:cxn>
                <a:cxn ang="0">
                  <a:pos x="T2" y="T3"/>
                </a:cxn>
                <a:cxn ang="0">
                  <a:pos x="T4" y="T5"/>
                </a:cxn>
                <a:cxn ang="0">
                  <a:pos x="T6" y="T7"/>
                </a:cxn>
                <a:cxn ang="0">
                  <a:pos x="T8" y="T9"/>
                </a:cxn>
              </a:cxnLst>
              <a:rect l="0" t="0" r="r" b="b"/>
              <a:pathLst>
                <a:path w="78" h="76">
                  <a:moveTo>
                    <a:pt x="78" y="76"/>
                  </a:moveTo>
                  <a:lnTo>
                    <a:pt x="78" y="0"/>
                  </a:lnTo>
                  <a:lnTo>
                    <a:pt x="0" y="12"/>
                  </a:lnTo>
                  <a:lnTo>
                    <a:pt x="0" y="76"/>
                  </a:lnTo>
                  <a:lnTo>
                    <a:pt x="78" y="76"/>
                  </a:lnTo>
                  <a:close/>
                </a:path>
              </a:pathLst>
            </a:custGeom>
            <a:solidFill>
              <a:schemeClr val="accent5"/>
            </a:solidFill>
            <a:ln>
              <a:noFill/>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grpSp>
      <p:grpSp>
        <p:nvGrpSpPr>
          <p:cNvPr id="46" name="Group 45"/>
          <p:cNvGrpSpPr/>
          <p:nvPr/>
        </p:nvGrpSpPr>
        <p:grpSpPr>
          <a:xfrm>
            <a:off x="8261453" y="5070519"/>
            <a:ext cx="517383" cy="413056"/>
            <a:chOff x="8221668" y="3128985"/>
            <a:chExt cx="1758951" cy="1323984"/>
          </a:xfrm>
          <a:solidFill>
            <a:schemeClr val="bg1"/>
          </a:solidFill>
        </p:grpSpPr>
        <p:sp>
          <p:nvSpPr>
            <p:cNvPr id="47" name="Freeform 33"/>
            <p:cNvSpPr>
              <a:spLocks noEditPoints="1"/>
            </p:cNvSpPr>
            <p:nvPr/>
          </p:nvSpPr>
          <p:spPr bwMode="auto">
            <a:xfrm>
              <a:off x="8221668" y="3128985"/>
              <a:ext cx="1758951" cy="1323984"/>
            </a:xfrm>
            <a:custGeom>
              <a:avLst/>
              <a:gdLst>
                <a:gd name="T0" fmla="*/ 388 w 469"/>
                <a:gd name="T1" fmla="*/ 0 h 353"/>
                <a:gd name="T2" fmla="*/ 196 w 469"/>
                <a:gd name="T3" fmla="*/ 35 h 353"/>
                <a:gd name="T4" fmla="*/ 28 w 469"/>
                <a:gd name="T5" fmla="*/ 75 h 353"/>
                <a:gd name="T6" fmla="*/ 108 w 469"/>
                <a:gd name="T7" fmla="*/ 330 h 353"/>
                <a:gd name="T8" fmla="*/ 161 w 469"/>
                <a:gd name="T9" fmla="*/ 348 h 353"/>
                <a:gd name="T10" fmla="*/ 203 w 469"/>
                <a:gd name="T11" fmla="*/ 323 h 353"/>
                <a:gd name="T12" fmla="*/ 240 w 469"/>
                <a:gd name="T13" fmla="*/ 343 h 353"/>
                <a:gd name="T14" fmla="*/ 456 w 469"/>
                <a:gd name="T15" fmla="*/ 330 h 353"/>
                <a:gd name="T16" fmla="*/ 469 w 469"/>
                <a:gd name="T17" fmla="*/ 81 h 353"/>
                <a:gd name="T18" fmla="*/ 195 w 469"/>
                <a:gd name="T19" fmla="*/ 57 h 353"/>
                <a:gd name="T20" fmla="*/ 175 w 469"/>
                <a:gd name="T21" fmla="*/ 78 h 353"/>
                <a:gd name="T22" fmla="*/ 195 w 469"/>
                <a:gd name="T23" fmla="*/ 57 h 353"/>
                <a:gd name="T24" fmla="*/ 138 w 469"/>
                <a:gd name="T25" fmla="*/ 330 h 353"/>
                <a:gd name="T26" fmla="*/ 28 w 469"/>
                <a:gd name="T27" fmla="*/ 119 h 353"/>
                <a:gd name="T28" fmla="*/ 37 w 469"/>
                <a:gd name="T29" fmla="*/ 94 h 353"/>
                <a:gd name="T30" fmla="*/ 168 w 469"/>
                <a:gd name="T31" fmla="*/ 95 h 353"/>
                <a:gd name="T32" fmla="*/ 195 w 469"/>
                <a:gd name="T33" fmla="*/ 134 h 353"/>
                <a:gd name="T34" fmla="*/ 109 w 469"/>
                <a:gd name="T35" fmla="*/ 190 h 353"/>
                <a:gd name="T36" fmla="*/ 195 w 469"/>
                <a:gd name="T37" fmla="*/ 181 h 353"/>
                <a:gd name="T38" fmla="*/ 128 w 469"/>
                <a:gd name="T39" fmla="*/ 228 h 353"/>
                <a:gd name="T40" fmla="*/ 195 w 469"/>
                <a:gd name="T41" fmla="*/ 228 h 353"/>
                <a:gd name="T42" fmla="*/ 146 w 469"/>
                <a:gd name="T43" fmla="*/ 267 h 353"/>
                <a:gd name="T44" fmla="*/ 195 w 469"/>
                <a:gd name="T45" fmla="*/ 298 h 353"/>
                <a:gd name="T46" fmla="*/ 152 w 469"/>
                <a:gd name="T47" fmla="*/ 329 h 353"/>
                <a:gd name="T48" fmla="*/ 432 w 469"/>
                <a:gd name="T49" fmla="*/ 78 h 353"/>
                <a:gd name="T50" fmla="*/ 389 w 469"/>
                <a:gd name="T51" fmla="*/ 35 h 353"/>
                <a:gd name="T52" fmla="*/ 439 w 469"/>
                <a:gd name="T53" fmla="*/ 313 h 353"/>
                <a:gd name="T54" fmla="*/ 240 w 469"/>
                <a:gd name="T55" fmla="*/ 319 h 353"/>
                <a:gd name="T56" fmla="*/ 219 w 469"/>
                <a:gd name="T57" fmla="*/ 298 h 353"/>
                <a:gd name="T58" fmla="*/ 225 w 469"/>
                <a:gd name="T59" fmla="*/ 30 h 353"/>
                <a:gd name="T60" fmla="*/ 375 w 469"/>
                <a:gd name="T61" fmla="*/ 24 h 353"/>
                <a:gd name="T62" fmla="*/ 445 w 469"/>
                <a:gd name="T63" fmla="*/ 9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9" h="353">
                  <a:moveTo>
                    <a:pt x="466" y="77"/>
                  </a:moveTo>
                  <a:cubicBezTo>
                    <a:pt x="388" y="0"/>
                    <a:pt x="388" y="0"/>
                    <a:pt x="388" y="0"/>
                  </a:cubicBezTo>
                  <a:cubicBezTo>
                    <a:pt x="240" y="0"/>
                    <a:pt x="240" y="0"/>
                    <a:pt x="240" y="0"/>
                  </a:cubicBezTo>
                  <a:cubicBezTo>
                    <a:pt x="219" y="0"/>
                    <a:pt x="201" y="15"/>
                    <a:pt x="196" y="35"/>
                  </a:cubicBezTo>
                  <a:cubicBezTo>
                    <a:pt x="145" y="18"/>
                    <a:pt x="145" y="18"/>
                    <a:pt x="145" y="18"/>
                  </a:cubicBezTo>
                  <a:cubicBezTo>
                    <a:pt x="28" y="75"/>
                    <a:pt x="28" y="75"/>
                    <a:pt x="28" y="75"/>
                  </a:cubicBezTo>
                  <a:cubicBezTo>
                    <a:pt x="8" y="85"/>
                    <a:pt x="0" y="109"/>
                    <a:pt x="9" y="128"/>
                  </a:cubicBezTo>
                  <a:cubicBezTo>
                    <a:pt x="108" y="330"/>
                    <a:pt x="108" y="330"/>
                    <a:pt x="108" y="330"/>
                  </a:cubicBezTo>
                  <a:cubicBezTo>
                    <a:pt x="113" y="340"/>
                    <a:pt x="121" y="347"/>
                    <a:pt x="131" y="350"/>
                  </a:cubicBezTo>
                  <a:cubicBezTo>
                    <a:pt x="140" y="353"/>
                    <a:pt x="151" y="353"/>
                    <a:pt x="161" y="348"/>
                  </a:cubicBezTo>
                  <a:cubicBezTo>
                    <a:pt x="203" y="328"/>
                    <a:pt x="203" y="328"/>
                    <a:pt x="203" y="328"/>
                  </a:cubicBezTo>
                  <a:cubicBezTo>
                    <a:pt x="203" y="323"/>
                    <a:pt x="203" y="323"/>
                    <a:pt x="203" y="323"/>
                  </a:cubicBezTo>
                  <a:cubicBezTo>
                    <a:pt x="205" y="326"/>
                    <a:pt x="207" y="328"/>
                    <a:pt x="208" y="330"/>
                  </a:cubicBezTo>
                  <a:cubicBezTo>
                    <a:pt x="217" y="338"/>
                    <a:pt x="228" y="343"/>
                    <a:pt x="240" y="343"/>
                  </a:cubicBezTo>
                  <a:cubicBezTo>
                    <a:pt x="424" y="343"/>
                    <a:pt x="424" y="343"/>
                    <a:pt x="424" y="343"/>
                  </a:cubicBezTo>
                  <a:cubicBezTo>
                    <a:pt x="437" y="343"/>
                    <a:pt x="448" y="338"/>
                    <a:pt x="456" y="330"/>
                  </a:cubicBezTo>
                  <a:cubicBezTo>
                    <a:pt x="464" y="322"/>
                    <a:pt x="469" y="310"/>
                    <a:pt x="469" y="298"/>
                  </a:cubicBezTo>
                  <a:cubicBezTo>
                    <a:pt x="469" y="81"/>
                    <a:pt x="469" y="81"/>
                    <a:pt x="469" y="81"/>
                  </a:cubicBezTo>
                  <a:lnTo>
                    <a:pt x="466" y="77"/>
                  </a:lnTo>
                  <a:close/>
                  <a:moveTo>
                    <a:pt x="195" y="57"/>
                  </a:moveTo>
                  <a:cubicBezTo>
                    <a:pt x="195" y="69"/>
                    <a:pt x="195" y="69"/>
                    <a:pt x="195" y="69"/>
                  </a:cubicBezTo>
                  <a:cubicBezTo>
                    <a:pt x="175" y="78"/>
                    <a:pt x="175" y="78"/>
                    <a:pt x="175" y="78"/>
                  </a:cubicBezTo>
                  <a:cubicBezTo>
                    <a:pt x="160" y="45"/>
                    <a:pt x="160" y="45"/>
                    <a:pt x="160" y="45"/>
                  </a:cubicBezTo>
                  <a:lnTo>
                    <a:pt x="195" y="57"/>
                  </a:lnTo>
                  <a:close/>
                  <a:moveTo>
                    <a:pt x="152" y="329"/>
                  </a:moveTo>
                  <a:cubicBezTo>
                    <a:pt x="147" y="331"/>
                    <a:pt x="142" y="332"/>
                    <a:pt x="138" y="330"/>
                  </a:cubicBezTo>
                  <a:cubicBezTo>
                    <a:pt x="133" y="329"/>
                    <a:pt x="129" y="325"/>
                    <a:pt x="127" y="321"/>
                  </a:cubicBezTo>
                  <a:cubicBezTo>
                    <a:pt x="28" y="119"/>
                    <a:pt x="28" y="119"/>
                    <a:pt x="28" y="119"/>
                  </a:cubicBezTo>
                  <a:cubicBezTo>
                    <a:pt x="26" y="114"/>
                    <a:pt x="26" y="109"/>
                    <a:pt x="27" y="105"/>
                  </a:cubicBezTo>
                  <a:cubicBezTo>
                    <a:pt x="29" y="100"/>
                    <a:pt x="32" y="97"/>
                    <a:pt x="37" y="94"/>
                  </a:cubicBezTo>
                  <a:cubicBezTo>
                    <a:pt x="145" y="42"/>
                    <a:pt x="145" y="42"/>
                    <a:pt x="145" y="42"/>
                  </a:cubicBezTo>
                  <a:cubicBezTo>
                    <a:pt x="168" y="95"/>
                    <a:pt x="168" y="95"/>
                    <a:pt x="168" y="95"/>
                  </a:cubicBezTo>
                  <a:cubicBezTo>
                    <a:pt x="195" y="83"/>
                    <a:pt x="195" y="83"/>
                    <a:pt x="195" y="83"/>
                  </a:cubicBezTo>
                  <a:cubicBezTo>
                    <a:pt x="195" y="134"/>
                    <a:pt x="195" y="134"/>
                    <a:pt x="195" y="134"/>
                  </a:cubicBezTo>
                  <a:cubicBezTo>
                    <a:pt x="104" y="179"/>
                    <a:pt x="104" y="179"/>
                    <a:pt x="104" y="179"/>
                  </a:cubicBezTo>
                  <a:cubicBezTo>
                    <a:pt x="109" y="190"/>
                    <a:pt x="109" y="190"/>
                    <a:pt x="109" y="190"/>
                  </a:cubicBezTo>
                  <a:cubicBezTo>
                    <a:pt x="195" y="148"/>
                    <a:pt x="195" y="148"/>
                    <a:pt x="195" y="148"/>
                  </a:cubicBezTo>
                  <a:cubicBezTo>
                    <a:pt x="195" y="181"/>
                    <a:pt x="195" y="181"/>
                    <a:pt x="195" y="181"/>
                  </a:cubicBezTo>
                  <a:cubicBezTo>
                    <a:pt x="122" y="217"/>
                    <a:pt x="122" y="217"/>
                    <a:pt x="122" y="217"/>
                  </a:cubicBezTo>
                  <a:cubicBezTo>
                    <a:pt x="128" y="228"/>
                    <a:pt x="128" y="228"/>
                    <a:pt x="128" y="228"/>
                  </a:cubicBezTo>
                  <a:cubicBezTo>
                    <a:pt x="195" y="195"/>
                    <a:pt x="195" y="195"/>
                    <a:pt x="195" y="195"/>
                  </a:cubicBezTo>
                  <a:cubicBezTo>
                    <a:pt x="195" y="228"/>
                    <a:pt x="195" y="228"/>
                    <a:pt x="195" y="228"/>
                  </a:cubicBezTo>
                  <a:cubicBezTo>
                    <a:pt x="141" y="255"/>
                    <a:pt x="141" y="255"/>
                    <a:pt x="141" y="255"/>
                  </a:cubicBezTo>
                  <a:cubicBezTo>
                    <a:pt x="146" y="267"/>
                    <a:pt x="146" y="267"/>
                    <a:pt x="146" y="267"/>
                  </a:cubicBezTo>
                  <a:cubicBezTo>
                    <a:pt x="195" y="243"/>
                    <a:pt x="195" y="243"/>
                    <a:pt x="195" y="243"/>
                  </a:cubicBezTo>
                  <a:cubicBezTo>
                    <a:pt x="195" y="298"/>
                    <a:pt x="195" y="298"/>
                    <a:pt x="195" y="298"/>
                  </a:cubicBezTo>
                  <a:cubicBezTo>
                    <a:pt x="195" y="301"/>
                    <a:pt x="196" y="304"/>
                    <a:pt x="196" y="307"/>
                  </a:cubicBezTo>
                  <a:lnTo>
                    <a:pt x="152" y="329"/>
                  </a:lnTo>
                  <a:close/>
                  <a:moveTo>
                    <a:pt x="389" y="35"/>
                  </a:moveTo>
                  <a:cubicBezTo>
                    <a:pt x="432" y="78"/>
                    <a:pt x="432" y="78"/>
                    <a:pt x="432" y="78"/>
                  </a:cubicBezTo>
                  <a:cubicBezTo>
                    <a:pt x="388" y="76"/>
                    <a:pt x="388" y="76"/>
                    <a:pt x="388" y="76"/>
                  </a:cubicBezTo>
                  <a:lnTo>
                    <a:pt x="389" y="35"/>
                  </a:lnTo>
                  <a:close/>
                  <a:moveTo>
                    <a:pt x="445" y="298"/>
                  </a:moveTo>
                  <a:cubicBezTo>
                    <a:pt x="445" y="304"/>
                    <a:pt x="443" y="309"/>
                    <a:pt x="439" y="313"/>
                  </a:cubicBezTo>
                  <a:cubicBezTo>
                    <a:pt x="435" y="317"/>
                    <a:pt x="430" y="319"/>
                    <a:pt x="424" y="319"/>
                  </a:cubicBezTo>
                  <a:cubicBezTo>
                    <a:pt x="240" y="319"/>
                    <a:pt x="240" y="319"/>
                    <a:pt x="240" y="319"/>
                  </a:cubicBezTo>
                  <a:cubicBezTo>
                    <a:pt x="234" y="319"/>
                    <a:pt x="229" y="317"/>
                    <a:pt x="225" y="313"/>
                  </a:cubicBezTo>
                  <a:cubicBezTo>
                    <a:pt x="222" y="309"/>
                    <a:pt x="219" y="304"/>
                    <a:pt x="219" y="298"/>
                  </a:cubicBezTo>
                  <a:cubicBezTo>
                    <a:pt x="219" y="45"/>
                    <a:pt x="219" y="45"/>
                    <a:pt x="219" y="45"/>
                  </a:cubicBezTo>
                  <a:cubicBezTo>
                    <a:pt x="219" y="39"/>
                    <a:pt x="222" y="34"/>
                    <a:pt x="225" y="30"/>
                  </a:cubicBezTo>
                  <a:cubicBezTo>
                    <a:pt x="229" y="26"/>
                    <a:pt x="234" y="24"/>
                    <a:pt x="240" y="24"/>
                  </a:cubicBezTo>
                  <a:cubicBezTo>
                    <a:pt x="375" y="24"/>
                    <a:pt x="375" y="24"/>
                    <a:pt x="375" y="24"/>
                  </a:cubicBezTo>
                  <a:cubicBezTo>
                    <a:pt x="373" y="90"/>
                    <a:pt x="373" y="90"/>
                    <a:pt x="373" y="90"/>
                  </a:cubicBezTo>
                  <a:cubicBezTo>
                    <a:pt x="445" y="93"/>
                    <a:pt x="445" y="93"/>
                    <a:pt x="445" y="93"/>
                  </a:cubicBezTo>
                  <a:lnTo>
                    <a:pt x="445"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8" name="Rectangle 34"/>
            <p:cNvSpPr>
              <a:spLocks noChangeArrowheads="1"/>
            </p:cNvSpPr>
            <p:nvPr/>
          </p:nvSpPr>
          <p:spPr bwMode="auto">
            <a:xfrm>
              <a:off x="9218618" y="3665562"/>
              <a:ext cx="528638" cy="523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49" name="Rectangle 35"/>
            <p:cNvSpPr>
              <a:spLocks noChangeArrowheads="1"/>
            </p:cNvSpPr>
            <p:nvPr/>
          </p:nvSpPr>
          <p:spPr bwMode="auto">
            <a:xfrm>
              <a:off x="9218620" y="3844958"/>
              <a:ext cx="528638" cy="523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sp>
          <p:nvSpPr>
            <p:cNvPr id="50" name="Rectangle 36"/>
            <p:cNvSpPr>
              <a:spLocks noChangeArrowheads="1"/>
            </p:cNvSpPr>
            <p:nvPr/>
          </p:nvSpPr>
          <p:spPr bwMode="auto">
            <a:xfrm>
              <a:off x="9218613" y="4021139"/>
              <a:ext cx="528638" cy="571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endParaRPr>
            </a:p>
          </p:txBody>
        </p:sp>
      </p:grpSp>
      <p:pic>
        <p:nvPicPr>
          <p:cNvPr id="4" name="Picture 3" descr="Pencil Silhouette Free Stock Photo - Public Domain Pictures"/>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602" b="97724" l="2602" r="100000">
                        <a14:foregroundMark x1="21626" y1="74797" x2="21626" y2="74797"/>
                        <a14:foregroundMark x1="17561" y1="82764" x2="17561" y2="82764"/>
                        <a14:foregroundMark x1="25528" y1="83902" x2="25528" y2="83902"/>
                        <a14:foregroundMark x1="24390" y1="77724" x2="24390" y2="77724"/>
                        <a14:foregroundMark x1="11870" y1="90244" x2="11870" y2="90244"/>
                        <a14:foregroundMark x1="14146" y1="83415" x2="14146" y2="83415"/>
                        <a14:foregroundMark x1="21626" y1="90244" x2="21626" y2="90244"/>
                        <a14:foregroundMark x1="19837" y1="82276" x2="19837" y2="82276"/>
                        <a14:foregroundMark x1="14797" y1="78211" x2="14797" y2="78211"/>
                        <a14:foregroundMark x1="25854" y1="75122" x2="25854" y2="75122"/>
                        <a14:foregroundMark x1="19024" y1="79350" x2="19024" y2="79350"/>
                        <a14:foregroundMark x1="27967" y1="64715" x2="27967" y2="64715"/>
                        <a14:foregroundMark x1="33496" y1="59512" x2="33496" y2="59512"/>
                        <a14:foregroundMark x1="38699" y1="55285" x2="38699" y2="55285"/>
                        <a14:foregroundMark x1="42276" y1="51220" x2="42276" y2="51220"/>
                        <a14:foregroundMark x1="49431" y1="44878" x2="49431" y2="44878"/>
                        <a14:foregroundMark x1="54309" y1="40000" x2="54309" y2="40000"/>
                        <a14:foregroundMark x1="32195" y1="69268" x2="32195" y2="69268"/>
                        <a14:foregroundMark x1="37398" y1="63740" x2="37398" y2="63740"/>
                        <a14:foregroundMark x1="42602" y1="59187" x2="42602" y2="59187"/>
                        <a14:foregroundMark x1="47480" y1="57398" x2="47480" y2="57398"/>
                        <a14:foregroundMark x1="51545" y1="52195" x2="51545" y2="52195"/>
                        <a14:foregroundMark x1="60650" y1="43577" x2="60650" y2="43577"/>
                        <a14:foregroundMark x1="34146" y1="78211" x2="34146" y2="78211"/>
                        <a14:foregroundMark x1="39837" y1="73333" x2="39837" y2="73333"/>
                        <a14:foregroundMark x1="46341" y1="67805" x2="46341" y2="67805"/>
                        <a14:foregroundMark x1="51220" y1="61951" x2="51220" y2="61951"/>
                        <a14:foregroundMark x1="56098" y1="58211" x2="56098" y2="58211"/>
                        <a14:foregroundMark x1="61301" y1="52846" x2="61301" y2="52846"/>
                      </a14:backgroundRemoval>
                    </a14:imgEffect>
                  </a14:imgLayer>
                </a14:imgProps>
              </a:ext>
            </a:extLst>
          </a:blip>
          <a:stretch>
            <a:fillRect/>
          </a:stretch>
        </p:blipFill>
        <p:spPr>
          <a:xfrm>
            <a:off x="8597863" y="4749001"/>
            <a:ext cx="553990" cy="553990"/>
          </a:xfrm>
          <a:prstGeom prst="rect">
            <a:avLst/>
          </a:prstGeom>
        </p:spPr>
      </p:pic>
      <p:sp>
        <p:nvSpPr>
          <p:cNvPr id="53" name="Rectangle 52"/>
          <p:cNvSpPr/>
          <p:nvPr/>
        </p:nvSpPr>
        <p:spPr bwMode="auto">
          <a:xfrm>
            <a:off x="7501608" y="2921281"/>
            <a:ext cx="2015937" cy="926524"/>
          </a:xfrm>
          <a:prstGeom prst="rect">
            <a:avLst/>
          </a:prstGeom>
          <a:solidFill>
            <a:schemeClr val="bg1">
              <a:lumMod val="95000"/>
              <a:alpha val="80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0" tIns="70474" rIns="140950" bIns="70474" numCol="1" spcCol="0" rtlCol="0" fromWordArt="0" anchor="ctr" anchorCtr="0" forceAA="0" compatLnSpc="1">
            <a:prstTxWarp prst="textNoShape">
              <a:avLst/>
            </a:prstTxWarp>
            <a:normAutofit/>
          </a:bodyPr>
          <a:lstStyle/>
          <a:p>
            <a:pPr algn="ctr" defTabSz="1489210" fontAlgn="base">
              <a:spcBef>
                <a:spcPct val="0"/>
              </a:spcBef>
              <a:spcAft>
                <a:spcPct val="0"/>
              </a:spcAft>
              <a:defRPr/>
            </a:pPr>
            <a:r>
              <a:rPr lang="en-US" sz="1399" kern="0" dirty="0">
                <a:solidFill>
                  <a:srgbClr val="000000"/>
                </a:solidFill>
                <a:latin typeface="Segoe UI"/>
                <a:cs typeface="Arial" charset="0"/>
              </a:rPr>
              <a:t>Operated </a:t>
            </a:r>
            <a:r>
              <a:rPr lang="en-US" sz="1399" b="1" kern="0" dirty="0">
                <a:solidFill>
                  <a:srgbClr val="000000"/>
                </a:solidFill>
                <a:latin typeface="Segoe UI"/>
                <a:cs typeface="Arial" charset="0"/>
              </a:rPr>
              <a:t>by Citrix</a:t>
            </a:r>
          </a:p>
        </p:txBody>
      </p:sp>
      <p:sp>
        <p:nvSpPr>
          <p:cNvPr id="51" name="Freeform 225"/>
          <p:cNvSpPr>
            <a:spLocks/>
          </p:cNvSpPr>
          <p:nvPr/>
        </p:nvSpPr>
        <p:spPr bwMode="auto">
          <a:xfrm>
            <a:off x="7743020" y="2130931"/>
            <a:ext cx="1465995" cy="913831"/>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noFill/>
          <a:ln w="19050" cap="rnd">
            <a:solidFill>
              <a:schemeClr val="accent2">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sz="2400" kern="0">
              <a:solidFill>
                <a:sysClr val="windowText" lastClr="000000"/>
              </a:solidFill>
            </a:endParaRPr>
          </a:p>
        </p:txBody>
      </p:sp>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r="2386"/>
          <a:stretch/>
        </p:blipFill>
        <p:spPr>
          <a:xfrm>
            <a:off x="7926424" y="2503298"/>
            <a:ext cx="1037921" cy="549647"/>
          </a:xfrm>
          <a:prstGeom prst="rect">
            <a:avLst/>
          </a:prstGeom>
        </p:spPr>
      </p:pic>
      <p:sp>
        <p:nvSpPr>
          <p:cNvPr id="55" name="Freeform 225"/>
          <p:cNvSpPr>
            <a:spLocks/>
          </p:cNvSpPr>
          <p:nvPr/>
        </p:nvSpPr>
        <p:spPr bwMode="auto">
          <a:xfrm>
            <a:off x="10103365" y="2110586"/>
            <a:ext cx="1465995" cy="913831"/>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solidFill>
            <a:srgbClr val="0070C0"/>
          </a:solidFill>
          <a:ln w="19050" cap="rnd">
            <a:solidFill>
              <a:schemeClr val="accent2">
                <a:lumMod val="60000"/>
                <a:lumOff val="40000"/>
              </a:schemeClr>
            </a:solidFill>
            <a:prstDash val="solid"/>
            <a:round/>
            <a:headEnd/>
            <a:tailEnd/>
          </a:ln>
          <a:extLst/>
        </p:spPr>
        <p:txBody>
          <a:bodyPr vert="horz" wrap="square" lIns="91427" tIns="45713" rIns="91427" bIns="45713" numCol="1" anchor="t" anchorCtr="0" compatLnSpc="1">
            <a:prstTxWarp prst="textNoShape">
              <a:avLst/>
            </a:prstTxWarp>
          </a:bodyPr>
          <a:lstStyle/>
          <a:p>
            <a:pPr defTabSz="914224"/>
            <a:endParaRPr lang="en-US" sz="2400" kern="0">
              <a:solidFill>
                <a:sysClr val="windowText" lastClr="000000"/>
              </a:solidFill>
            </a:endParaRPr>
          </a:p>
        </p:txBody>
      </p:sp>
      <p:pic>
        <p:nvPicPr>
          <p:cNvPr id="56" name="Picture 55" descr="imperative1_style1.png"/>
          <p:cNvPicPr>
            <a:picLocks noChangeAspect="1"/>
          </p:cNvPicPr>
          <p:nvPr/>
        </p:nvPicPr>
        <p:blipFill rotWithShape="1">
          <a:blip r:embed="rId6" cstate="print">
            <a:biLevel thresh="25000"/>
            <a:extLst>
              <a:ext uri="{BEBA8EAE-BF5A-486C-A8C5-ECC9F3942E4B}">
                <a14:imgProps xmlns:a14="http://schemas.microsoft.com/office/drawing/2010/main">
                  <a14:imgLayer r:embed="rId7">
                    <a14:imgEffect>
                      <a14:backgroundRemoval t="0" b="100000" l="62034" r="99570">
                        <a14:foregroundMark x1="78223" y1="91064" x2="78223" y2="91064"/>
                        <a14:foregroundMark x1="88968" y1="89787" x2="88968" y2="89787"/>
                        <a14:backgroundMark x1="65903" y1="41702" x2="65903" y2="41702"/>
                        <a14:backgroundMark x1="63897" y1="40851" x2="63897" y2="40851"/>
                        <a14:backgroundMark x1="65186" y1="37021" x2="65186" y2="37021"/>
                      </a14:backgroundRemoval>
                    </a14:imgEffect>
                  </a14:imgLayer>
                </a14:imgProps>
              </a:ext>
              <a:ext uri="{28A0092B-C50C-407E-A947-70E740481C1C}">
                <a14:useLocalDpi xmlns:a14="http://schemas.microsoft.com/office/drawing/2010/main" val="0"/>
              </a:ext>
            </a:extLst>
          </a:blip>
          <a:srcRect l="63030"/>
          <a:stretch/>
        </p:blipFill>
        <p:spPr>
          <a:xfrm>
            <a:off x="10614693" y="2412088"/>
            <a:ext cx="522648" cy="475835"/>
          </a:xfrm>
          <a:prstGeom prst="rect">
            <a:avLst/>
          </a:prstGeom>
        </p:spPr>
      </p:pic>
      <p:grpSp>
        <p:nvGrpSpPr>
          <p:cNvPr id="58" name="Group 57"/>
          <p:cNvGrpSpPr/>
          <p:nvPr/>
        </p:nvGrpSpPr>
        <p:grpSpPr>
          <a:xfrm>
            <a:off x="3122333" y="5441667"/>
            <a:ext cx="2298109" cy="745475"/>
            <a:chOff x="2967604" y="5212468"/>
            <a:chExt cx="2253572" cy="731132"/>
          </a:xfrm>
        </p:grpSpPr>
        <p:grpSp>
          <p:nvGrpSpPr>
            <p:cNvPr id="60" name="Group 59"/>
            <p:cNvGrpSpPr/>
            <p:nvPr/>
          </p:nvGrpSpPr>
          <p:grpSpPr>
            <a:xfrm>
              <a:off x="4124482" y="5212468"/>
              <a:ext cx="1096694" cy="731132"/>
              <a:chOff x="3821413" y="4939868"/>
              <a:chExt cx="1096694" cy="731132"/>
            </a:xfrm>
          </p:grpSpPr>
          <p:sp>
            <p:nvSpPr>
              <p:cNvPr id="65" name="Rectangle 64"/>
              <p:cNvSpPr/>
              <p:nvPr/>
            </p:nvSpPr>
            <p:spPr bwMode="auto">
              <a:xfrm>
                <a:off x="4004194" y="5122651"/>
                <a:ext cx="913913" cy="548349"/>
              </a:xfrm>
              <a:prstGeom prst="rect">
                <a:avLst/>
              </a:prstGeom>
              <a:solidFill>
                <a:schemeClr val="bg1"/>
              </a:solidFill>
              <a:ln>
                <a:solidFill>
                  <a:schemeClr val="accent2">
                    <a:lumMod val="60000"/>
                    <a:lumOff val="40000"/>
                  </a:schemeClr>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66" name="Rectangle 65"/>
              <p:cNvSpPr/>
              <p:nvPr/>
            </p:nvSpPr>
            <p:spPr bwMode="auto">
              <a:xfrm>
                <a:off x="3912801" y="5031260"/>
                <a:ext cx="921232" cy="548349"/>
              </a:xfrm>
              <a:prstGeom prst="rect">
                <a:avLst/>
              </a:prstGeom>
              <a:solidFill>
                <a:schemeClr val="bg1"/>
              </a:solidFill>
              <a:ln>
                <a:solidFill>
                  <a:schemeClr val="accent2">
                    <a:lumMod val="60000"/>
                    <a:lumOff val="40000"/>
                  </a:schemeClr>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68" name="Rectangle 67"/>
              <p:cNvSpPr/>
              <p:nvPr/>
            </p:nvSpPr>
            <p:spPr bwMode="auto">
              <a:xfrm>
                <a:off x="3821413" y="4939868"/>
                <a:ext cx="913915" cy="548349"/>
              </a:xfrm>
              <a:prstGeom prst="rect">
                <a:avLst/>
              </a:prstGeom>
              <a:solidFill>
                <a:schemeClr val="bg1"/>
              </a:solidFill>
              <a:ln>
                <a:solidFill>
                  <a:schemeClr val="accent2">
                    <a:lumMod val="60000"/>
                    <a:lumOff val="40000"/>
                  </a:schemeClr>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199" kern="0" dirty="0">
                    <a:solidFill>
                      <a:srgbClr val="505050"/>
                    </a:solidFill>
                    <a:latin typeface="Segoe UI"/>
                    <a:cs typeface="Arial" charset="0"/>
                  </a:rPr>
                  <a:t>Windows Apps</a:t>
                </a:r>
              </a:p>
            </p:txBody>
          </p:sp>
        </p:grpSp>
        <p:grpSp>
          <p:nvGrpSpPr>
            <p:cNvPr id="61" name="Group 60"/>
            <p:cNvGrpSpPr/>
            <p:nvPr/>
          </p:nvGrpSpPr>
          <p:grpSpPr>
            <a:xfrm>
              <a:off x="2967604" y="5212468"/>
              <a:ext cx="1089385" cy="731132"/>
              <a:chOff x="2549247" y="4939868"/>
              <a:chExt cx="1089385" cy="731132"/>
            </a:xfrm>
          </p:grpSpPr>
          <p:sp>
            <p:nvSpPr>
              <p:cNvPr id="62" name="Rectangle 61"/>
              <p:cNvSpPr/>
              <p:nvPr/>
            </p:nvSpPr>
            <p:spPr bwMode="auto">
              <a:xfrm>
                <a:off x="2724717" y="5122651"/>
                <a:ext cx="913915" cy="548349"/>
              </a:xfrm>
              <a:prstGeom prst="rect">
                <a:avLst/>
              </a:prstGeom>
              <a:solidFill>
                <a:schemeClr val="bg1"/>
              </a:solidFill>
              <a:ln>
                <a:solidFill>
                  <a:schemeClr val="accent2">
                    <a:lumMod val="60000"/>
                    <a:lumOff val="40000"/>
                  </a:schemeClr>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63" name="Rectangle 62"/>
              <p:cNvSpPr/>
              <p:nvPr/>
            </p:nvSpPr>
            <p:spPr bwMode="auto">
              <a:xfrm>
                <a:off x="2633319" y="5031261"/>
                <a:ext cx="913916" cy="548349"/>
              </a:xfrm>
              <a:prstGeom prst="rect">
                <a:avLst/>
              </a:prstGeom>
              <a:solidFill>
                <a:schemeClr val="bg1"/>
              </a:solidFill>
              <a:ln>
                <a:solidFill>
                  <a:schemeClr val="accent2">
                    <a:lumMod val="60000"/>
                    <a:lumOff val="40000"/>
                  </a:schemeClr>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399" kern="0" dirty="0">
                    <a:solidFill>
                      <a:srgbClr val="505050"/>
                    </a:solidFill>
                    <a:latin typeface="Segoe UI"/>
                    <a:cs typeface="Arial" charset="0"/>
                  </a:rPr>
                  <a:t>Server VDAs</a:t>
                </a:r>
              </a:p>
            </p:txBody>
          </p:sp>
          <p:sp>
            <p:nvSpPr>
              <p:cNvPr id="64" name="Rectangle 63"/>
              <p:cNvSpPr/>
              <p:nvPr/>
            </p:nvSpPr>
            <p:spPr bwMode="auto">
              <a:xfrm>
                <a:off x="2549247" y="4939868"/>
                <a:ext cx="913915" cy="548349"/>
              </a:xfrm>
              <a:prstGeom prst="rect">
                <a:avLst/>
              </a:prstGeom>
              <a:solidFill>
                <a:schemeClr val="bg1"/>
              </a:solidFill>
              <a:ln>
                <a:solidFill>
                  <a:schemeClr val="accent2">
                    <a:lumMod val="60000"/>
                    <a:lumOff val="40000"/>
                  </a:schemeClr>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38164" tIns="69082" rIns="138164" bIns="69082" numCol="1" spcCol="0" rtlCol="0" fromWordArt="0" anchor="ctr" anchorCtr="0" forceAA="0" compatLnSpc="1">
                <a:prstTxWarp prst="textNoShape">
                  <a:avLst/>
                </a:prstTxWarp>
                <a:noAutofit/>
              </a:bodyPr>
              <a:lstStyle/>
              <a:p>
                <a:pPr algn="ctr" defTabSz="1489656" fontAlgn="base">
                  <a:spcBef>
                    <a:spcPct val="0"/>
                  </a:spcBef>
                  <a:spcAft>
                    <a:spcPct val="0"/>
                  </a:spcAft>
                  <a:defRPr/>
                </a:pPr>
                <a:r>
                  <a:rPr lang="en-US" sz="1199" kern="0" dirty="0">
                    <a:solidFill>
                      <a:srgbClr val="505050"/>
                    </a:solidFill>
                    <a:latin typeface="Segoe UI"/>
                    <a:cs typeface="Arial" charset="0"/>
                  </a:rPr>
                  <a:t>Windows Apps</a:t>
                </a:r>
              </a:p>
            </p:txBody>
          </p:sp>
        </p:grpSp>
      </p:grpSp>
    </p:spTree>
    <p:extLst>
      <p:ext uri="{BB962C8B-B14F-4D97-AF65-F5344CB8AC3E}">
        <p14:creationId xmlns:p14="http://schemas.microsoft.com/office/powerpoint/2010/main" val="168750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a:spLocks noGrp="1"/>
          </p:cNvSpPr>
          <p:nvPr>
            <p:ph type="title"/>
          </p:nvPr>
        </p:nvSpPr>
        <p:spPr/>
        <p:txBody>
          <a:bodyPr/>
          <a:lstStyle/>
          <a:p>
            <a:r>
              <a:rPr lang="en-US" sz="4900" dirty="0"/>
              <a:t>Citrix XenApp Express Timeline</a:t>
            </a:r>
            <a:endParaRPr lang="en-US" dirty="0"/>
          </a:p>
        </p:txBody>
      </p:sp>
      <p:sp>
        <p:nvSpPr>
          <p:cNvPr id="18" name="TextBox 17"/>
          <p:cNvSpPr txBox="1"/>
          <p:nvPr/>
        </p:nvSpPr>
        <p:spPr>
          <a:xfrm>
            <a:off x="3985989" y="4457061"/>
            <a:ext cx="1732525" cy="481979"/>
          </a:xfrm>
          <a:prstGeom prst="rect">
            <a:avLst/>
          </a:prstGeom>
          <a:noFill/>
        </p:spPr>
        <p:txBody>
          <a:bodyPr wrap="square" lIns="93269" tIns="46635" rIns="93269" bIns="46635" rtlCol="0">
            <a:spAutoFit/>
          </a:bodyPr>
          <a:lstStyle/>
          <a:p>
            <a:pPr marL="0" marR="0" lvl="0" indent="0" algn="ctr" defTabSz="93223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XenApp Express</a:t>
            </a:r>
            <a:b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b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Public </a:t>
            </a:r>
            <a:r>
              <a:rPr kumimoji="0" lang="en-US" sz="1400" b="1"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Tech Preview</a:t>
            </a:r>
          </a:p>
        </p:txBody>
      </p:sp>
      <p:grpSp>
        <p:nvGrpSpPr>
          <p:cNvPr id="33" name="Group 32"/>
          <p:cNvGrpSpPr/>
          <p:nvPr/>
        </p:nvGrpSpPr>
        <p:grpSpPr>
          <a:xfrm>
            <a:off x="39460" y="2126569"/>
            <a:ext cx="1736766" cy="1086630"/>
            <a:chOff x="37851" y="4498164"/>
            <a:chExt cx="1737218" cy="1087351"/>
          </a:xfrm>
        </p:grpSpPr>
        <p:sp>
          <p:nvSpPr>
            <p:cNvPr id="6" name="TextBox 5"/>
            <p:cNvSpPr txBox="1"/>
            <p:nvPr/>
          </p:nvSpPr>
          <p:spPr>
            <a:xfrm>
              <a:off x="37851" y="4498164"/>
              <a:ext cx="1624851" cy="1087351"/>
            </a:xfrm>
            <a:prstGeom prst="rect">
              <a:avLst/>
            </a:prstGeom>
            <a:noFill/>
          </p:spPr>
          <p:txBody>
            <a:bodyPr wrap="square" rtlCol="0">
              <a:spAutoFit/>
            </a:bodyPr>
            <a:lstStyle/>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Azure </a:t>
              </a:r>
              <a:r>
                <a:rPr kumimoji="0" lang="en-US" sz="1400" b="0" i="0" u="none" strike="noStrike" kern="0" cap="none" spc="0" normalizeH="0" baseline="0" noProof="0" dirty="0" err="1">
                  <a:ln>
                    <a:noFill/>
                  </a:ln>
                  <a:solidFill>
                    <a:srgbClr val="5B9BD5">
                      <a:lumMod val="75000"/>
                    </a:srgbClr>
                  </a:solidFill>
                  <a:effectLst/>
                  <a:uLnTx/>
                  <a:uFillTx/>
                  <a:latin typeface="Segoe UI Light" panose="020B0502040204020203" pitchFamily="34" charset="0"/>
                  <a:cs typeface="Segoe UI Light" panose="020B0502040204020203" pitchFamily="34" charset="0"/>
                </a:rPr>
                <a:t>RemoteApp</a:t>
              </a: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 Deprecation </a:t>
              </a:r>
              <a:b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b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Public announce </a:t>
              </a:r>
              <a:r>
                <a:rPr kumimoji="0" lang="en-US" sz="1400" b="0" i="0" u="none" strike="noStrike" kern="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8/12/2016</a:t>
              </a:r>
            </a:p>
          </p:txBody>
        </p:sp>
        <p:grpSp>
          <p:nvGrpSpPr>
            <p:cNvPr id="19" name="Group 18"/>
            <p:cNvGrpSpPr/>
            <p:nvPr/>
          </p:nvGrpSpPr>
          <p:grpSpPr>
            <a:xfrm>
              <a:off x="1592189" y="4564062"/>
              <a:ext cx="182880" cy="951126"/>
              <a:chOff x="1592189" y="4564062"/>
              <a:chExt cx="182880" cy="951126"/>
            </a:xfrm>
          </p:grpSpPr>
          <p:sp>
            <p:nvSpPr>
              <p:cNvPr id="5" name="Flowchart: Merge 4"/>
              <p:cNvSpPr/>
              <p:nvPr/>
            </p:nvSpPr>
            <p:spPr>
              <a:xfrm>
                <a:off x="1592189" y="5295732"/>
                <a:ext cx="182880" cy="219456"/>
              </a:xfrm>
              <a:prstGeom prst="flowChartMerg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cxnSp>
            <p:nvCxnSpPr>
              <p:cNvPr id="15" name="Straight Connector 14"/>
              <p:cNvCxnSpPr/>
              <p:nvPr/>
            </p:nvCxnSpPr>
            <p:spPr>
              <a:xfrm>
                <a:off x="1683629" y="4564062"/>
                <a:ext cx="0" cy="731520"/>
              </a:xfrm>
              <a:prstGeom prst="line">
                <a:avLst/>
              </a:prstGeom>
              <a:ln w="12700">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2779663" y="2126573"/>
            <a:ext cx="1686432" cy="1012570"/>
            <a:chOff x="2778765" y="4498164"/>
            <a:chExt cx="1686872" cy="1013242"/>
          </a:xfrm>
        </p:grpSpPr>
        <p:sp>
          <p:nvSpPr>
            <p:cNvPr id="9" name="TextBox 8"/>
            <p:cNvSpPr txBox="1"/>
            <p:nvPr/>
          </p:nvSpPr>
          <p:spPr>
            <a:xfrm>
              <a:off x="2890469" y="4498164"/>
              <a:ext cx="1575168" cy="889460"/>
            </a:xfrm>
            <a:prstGeom prst="rect">
              <a:avLst/>
            </a:prstGeom>
            <a:noFill/>
          </p:spPr>
          <p:txBody>
            <a:bodyPr wrap="square" rtlCol="0">
              <a:spAutoFit/>
            </a:bodyPr>
            <a:lstStyle/>
            <a:p>
              <a:pPr marL="0" marR="0" lvl="0" indent="0"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Azure </a:t>
              </a:r>
              <a:r>
                <a:rPr kumimoji="0" lang="en-US" sz="1400" b="0" i="0" u="none" strike="noStrike" kern="0" cap="none" spc="0" normalizeH="0" baseline="0" noProof="0" dirty="0" err="1">
                  <a:ln>
                    <a:noFill/>
                  </a:ln>
                  <a:solidFill>
                    <a:srgbClr val="5B9BD5">
                      <a:lumMod val="75000"/>
                    </a:srgbClr>
                  </a:solidFill>
                  <a:effectLst/>
                  <a:uLnTx/>
                  <a:uFillTx/>
                  <a:latin typeface="Segoe UI Light" panose="020B0502040204020203" pitchFamily="34" charset="0"/>
                  <a:cs typeface="Segoe UI Light" panose="020B0502040204020203" pitchFamily="34" charset="0"/>
                </a:rPr>
                <a:t>RemoteApp</a:t>
              </a: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 </a:t>
              </a:r>
            </a:p>
            <a:p>
              <a:pPr marL="0" marR="0" lvl="0" indent="0"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End of Sale</a:t>
              </a:r>
            </a:p>
            <a:p>
              <a:pPr marL="0" marR="0" lvl="0" indent="0"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 10/1/2016</a:t>
              </a:r>
            </a:p>
          </p:txBody>
        </p:sp>
        <p:grpSp>
          <p:nvGrpSpPr>
            <p:cNvPr id="31" name="Group 30"/>
            <p:cNvGrpSpPr/>
            <p:nvPr/>
          </p:nvGrpSpPr>
          <p:grpSpPr>
            <a:xfrm>
              <a:off x="2778765" y="4560430"/>
              <a:ext cx="182880" cy="950976"/>
              <a:chOff x="2778765" y="4560430"/>
              <a:chExt cx="182880" cy="950976"/>
            </a:xfrm>
          </p:grpSpPr>
          <p:sp>
            <p:nvSpPr>
              <p:cNvPr id="8" name="Flowchart: Merge 7"/>
              <p:cNvSpPr/>
              <p:nvPr/>
            </p:nvSpPr>
            <p:spPr>
              <a:xfrm>
                <a:off x="2778765" y="5291950"/>
                <a:ext cx="182880" cy="219456"/>
              </a:xfrm>
              <a:prstGeom prst="flowChartMerg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cxnSp>
            <p:nvCxnSpPr>
              <p:cNvPr id="32" name="Straight Connector 31"/>
              <p:cNvCxnSpPr/>
              <p:nvPr/>
            </p:nvCxnSpPr>
            <p:spPr>
              <a:xfrm>
                <a:off x="2870205" y="4560430"/>
                <a:ext cx="0" cy="731520"/>
              </a:xfrm>
              <a:prstGeom prst="line">
                <a:avLst/>
              </a:prstGeom>
              <a:ln w="12700">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p:nvGrpSpPr>
        <p:grpSpPr>
          <a:xfrm>
            <a:off x="9242573" y="2126573"/>
            <a:ext cx="1654992" cy="1012570"/>
            <a:chOff x="9564773" y="4498164"/>
            <a:chExt cx="1655424" cy="1013242"/>
          </a:xfrm>
        </p:grpSpPr>
        <p:sp>
          <p:nvSpPr>
            <p:cNvPr id="11" name="TextBox 10"/>
            <p:cNvSpPr txBox="1"/>
            <p:nvPr/>
          </p:nvSpPr>
          <p:spPr>
            <a:xfrm>
              <a:off x="9564773" y="4498164"/>
              <a:ext cx="1581432" cy="889460"/>
            </a:xfrm>
            <a:prstGeom prst="rect">
              <a:avLst/>
            </a:prstGeom>
            <a:noFill/>
          </p:spPr>
          <p:txBody>
            <a:bodyPr wrap="square" rtlCol="0">
              <a:spAutoFit/>
            </a:bodyPr>
            <a:lstStyle/>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Azure </a:t>
              </a:r>
              <a:r>
                <a:rPr kumimoji="0" lang="en-US" sz="1400" b="0" i="0" u="none" strike="noStrike" kern="0" cap="none" spc="0" normalizeH="0" baseline="0" noProof="0" dirty="0" err="1">
                  <a:ln>
                    <a:noFill/>
                  </a:ln>
                  <a:solidFill>
                    <a:srgbClr val="5B9BD5">
                      <a:lumMod val="75000"/>
                    </a:srgbClr>
                  </a:solidFill>
                  <a:effectLst/>
                  <a:uLnTx/>
                  <a:uFillTx/>
                  <a:latin typeface="Segoe UI Light" panose="020B0502040204020203" pitchFamily="34" charset="0"/>
                  <a:cs typeface="Segoe UI Light" panose="020B0502040204020203" pitchFamily="34" charset="0"/>
                </a:rPr>
                <a:t>RemoteApp</a:t>
              </a: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 </a:t>
              </a:r>
            </a:p>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t>End of Life</a:t>
              </a:r>
            </a:p>
            <a:p>
              <a:pPr marL="0" marR="0" lvl="0" indent="0" algn="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 8/31/2017</a:t>
              </a:r>
            </a:p>
          </p:txBody>
        </p:sp>
        <p:grpSp>
          <p:nvGrpSpPr>
            <p:cNvPr id="34" name="Group 33"/>
            <p:cNvGrpSpPr/>
            <p:nvPr/>
          </p:nvGrpSpPr>
          <p:grpSpPr>
            <a:xfrm>
              <a:off x="11037317" y="4560430"/>
              <a:ext cx="182880" cy="950976"/>
              <a:chOff x="2778765" y="4560430"/>
              <a:chExt cx="182880" cy="950976"/>
            </a:xfrm>
          </p:grpSpPr>
          <p:sp>
            <p:nvSpPr>
              <p:cNvPr id="35" name="Flowchart: Merge 34"/>
              <p:cNvSpPr/>
              <p:nvPr/>
            </p:nvSpPr>
            <p:spPr>
              <a:xfrm>
                <a:off x="2778765" y="5291950"/>
                <a:ext cx="182880" cy="219456"/>
              </a:xfrm>
              <a:prstGeom prst="flowChartMerg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cxnSp>
            <p:nvCxnSpPr>
              <p:cNvPr id="36" name="Straight Connector 35"/>
              <p:cNvCxnSpPr/>
              <p:nvPr/>
            </p:nvCxnSpPr>
            <p:spPr>
              <a:xfrm>
                <a:off x="2870205" y="4560430"/>
                <a:ext cx="0" cy="731520"/>
              </a:xfrm>
              <a:prstGeom prst="line">
                <a:avLst/>
              </a:prstGeom>
              <a:ln w="12700">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41" name="Rectangle 22"/>
          <p:cNvSpPr>
            <a:spLocks noChangeArrowheads="1"/>
          </p:cNvSpPr>
          <p:nvPr/>
        </p:nvSpPr>
        <p:spPr bwMode="auto">
          <a:xfrm>
            <a:off x="1897757" y="5585495"/>
            <a:ext cx="1725115" cy="840895"/>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lIns="91388" tIns="0" rIns="91388" bIns="0" anchorCtr="1">
            <a:noAutofit/>
          </a:bodyPr>
          <a:lstStyle/>
          <a:p>
            <a:pPr marL="0" marR="0" lvl="0" indent="0" algn="ctr" defTabSz="93223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latin typeface="Segoe Pro Light"/>
                <a:cs typeface="Segoe UI Light" panose="020B0502040204020203" pitchFamily="34" charset="0"/>
              </a:rPr>
              <a:t>Ignite U.S.</a:t>
            </a:r>
          </a:p>
          <a:p>
            <a:pPr marL="0" marR="0" lvl="0" indent="0" algn="ctr" defTabSz="93223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XenApp</a:t>
            </a: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 Express</a:t>
            </a:r>
          </a:p>
          <a:p>
            <a:pPr marL="0" marR="0" lvl="0" indent="0" algn="ctr" defTabSz="93223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Demo </a:t>
            </a:r>
          </a:p>
          <a:p>
            <a:pPr marL="0" marR="0" lvl="0" indent="0" algn="ctr" defTabSz="93204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9/26/2016</a:t>
            </a:r>
          </a:p>
        </p:txBody>
      </p:sp>
      <p:grpSp>
        <p:nvGrpSpPr>
          <p:cNvPr id="39" name="Group 38"/>
          <p:cNvGrpSpPr/>
          <p:nvPr/>
        </p:nvGrpSpPr>
        <p:grpSpPr>
          <a:xfrm>
            <a:off x="4760835" y="3793860"/>
            <a:ext cx="182832" cy="599441"/>
            <a:chOff x="3586613" y="4891414"/>
            <a:chExt cx="182880" cy="599839"/>
          </a:xfrm>
          <a:solidFill>
            <a:srgbClr val="0070C0"/>
          </a:solidFill>
        </p:grpSpPr>
        <p:sp>
          <p:nvSpPr>
            <p:cNvPr id="17" name="Flowchart: Merge 16"/>
            <p:cNvSpPr/>
            <p:nvPr/>
          </p:nvSpPr>
          <p:spPr>
            <a:xfrm flipH="1" flipV="1">
              <a:off x="3586613" y="4891414"/>
              <a:ext cx="182880" cy="220309"/>
            </a:xfrm>
            <a:prstGeom prst="flowChartMerge">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43" name="Straight Connector 42"/>
            <p:cNvCxnSpPr/>
            <p:nvPr/>
          </p:nvCxnSpPr>
          <p:spPr>
            <a:xfrm>
              <a:off x="3678053" y="5097462"/>
              <a:ext cx="0" cy="393791"/>
            </a:xfrm>
            <a:prstGeom prst="line">
              <a:avLst/>
            </a:prstGeom>
            <a:grpFill/>
            <a:ln w="12700">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6866309" y="4659655"/>
            <a:ext cx="3384375" cy="867922"/>
          </a:xfrm>
          <a:prstGeom prst="rect">
            <a:avLst/>
          </a:prstGeom>
          <a:noFill/>
        </p:spPr>
        <p:txBody>
          <a:bodyPr wrap="square" lIns="0" tIns="45716" rIns="0" bIns="45716" rtlCol="0">
            <a:spAutoFit/>
          </a:bodyPr>
          <a:lstStyle/>
          <a:p>
            <a:pPr marL="0" marR="0" lvl="0" indent="0" algn="ctr" defTabSz="93204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2">
                    <a:lumMod val="75000"/>
                  </a:schemeClr>
                </a:solidFill>
                <a:effectLst/>
                <a:uLnTx/>
                <a:uFillTx/>
                <a:cs typeface="Segoe UI Light" panose="020B0502040204020203" pitchFamily="34" charset="0"/>
              </a:rPr>
              <a:t>XenApp Express</a:t>
            </a:r>
          </a:p>
          <a:p>
            <a:pPr marL="0" marR="0" lvl="0" indent="0" algn="ctr" defTabSz="93204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XenApp Express availability &amp; tools to aid Azure RemoteApp to XenApp Express migration</a:t>
            </a:r>
          </a:p>
        </p:txBody>
      </p:sp>
      <p:grpSp>
        <p:nvGrpSpPr>
          <p:cNvPr id="56" name="Group 55"/>
          <p:cNvGrpSpPr/>
          <p:nvPr/>
        </p:nvGrpSpPr>
        <p:grpSpPr>
          <a:xfrm>
            <a:off x="8499680" y="3785294"/>
            <a:ext cx="182832" cy="754188"/>
            <a:chOff x="3586613" y="4891414"/>
            <a:chExt cx="182880" cy="754688"/>
          </a:xfrm>
          <a:solidFill>
            <a:srgbClr val="0070C0"/>
          </a:solidFill>
        </p:grpSpPr>
        <p:sp>
          <p:nvSpPr>
            <p:cNvPr id="57" name="Flowchart: Merge 56"/>
            <p:cNvSpPr/>
            <p:nvPr/>
          </p:nvSpPr>
          <p:spPr>
            <a:xfrm flipH="1" flipV="1">
              <a:off x="3586613" y="4891414"/>
              <a:ext cx="182880" cy="220309"/>
            </a:xfrm>
            <a:prstGeom prst="flowChartMerge">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3B01"/>
                </a:solidFill>
                <a:effectLst/>
                <a:uLnTx/>
                <a:uFillTx/>
              </a:endParaRPr>
            </a:p>
          </p:txBody>
        </p:sp>
        <p:cxnSp>
          <p:nvCxnSpPr>
            <p:cNvPr id="58" name="Straight Connector 57"/>
            <p:cNvCxnSpPr/>
            <p:nvPr/>
          </p:nvCxnSpPr>
          <p:spPr>
            <a:xfrm>
              <a:off x="3678053" y="5097462"/>
              <a:ext cx="0" cy="548640"/>
            </a:xfrm>
            <a:prstGeom prst="line">
              <a:avLst/>
            </a:prstGeom>
            <a:grpFill/>
            <a:ln w="12700">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1465709" y="4393303"/>
            <a:ext cx="875761" cy="923322"/>
          </a:xfrm>
          <a:prstGeom prst="rect">
            <a:avLst/>
          </a:prstGeom>
          <a:noFill/>
        </p:spPr>
        <p:txBody>
          <a:bodyPr wrap="square" lIns="91431" tIns="45716" rIns="91431" bIns="45716" rtlCol="0">
            <a:spAutoFit/>
          </a:bodyPr>
          <a:lstStyle/>
          <a:p>
            <a:pPr marL="0" marR="0" lvl="0" indent="0" algn="ctr" defTabSz="93223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MS/CTXS</a:t>
            </a:r>
          </a:p>
          <a:p>
            <a:pPr marL="0" marR="0" lvl="0" indent="0" algn="ctr" defTabSz="93223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2">
                    <a:lumMod val="75000"/>
                  </a:schemeClr>
                </a:solidFill>
                <a:effectLst/>
                <a:uLnTx/>
                <a:uFillTx/>
                <a:latin typeface="Segoe UI Light" panose="020B0502040204020203" pitchFamily="34" charset="0"/>
                <a:cs typeface="Segoe UI Light" panose="020B0502040204020203" pitchFamily="34" charset="0"/>
              </a:rPr>
              <a:t>Virtual Event</a:t>
            </a:r>
            <a:br>
              <a:rPr kumimoji="0" lang="en-US" sz="1400" b="1" i="0" u="none" strike="noStrike" kern="0" cap="none" spc="0" normalizeH="0" baseline="0" noProof="0" dirty="0">
                <a:ln>
                  <a:noFill/>
                </a:ln>
                <a:solidFill>
                  <a:srgbClr val="5B9BD5">
                    <a:lumMod val="75000"/>
                  </a:srgbClr>
                </a:solidFill>
                <a:effectLst/>
                <a:uLnTx/>
                <a:uFillTx/>
                <a:latin typeface="Segoe UI Light" panose="020B0502040204020203" pitchFamily="34" charset="0"/>
                <a:cs typeface="Segoe UI Light" panose="020B0502040204020203" pitchFamily="34" charset="0"/>
              </a:rPr>
            </a:br>
            <a:r>
              <a:rPr kumimoji="0" lang="en-US" sz="1200" b="0" i="0" u="none" strike="noStrike" kern="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8/23/2016</a:t>
            </a:r>
          </a:p>
        </p:txBody>
      </p:sp>
      <p:sp>
        <p:nvSpPr>
          <p:cNvPr id="3" name="Right Arrow 2"/>
          <p:cNvSpPr/>
          <p:nvPr/>
        </p:nvSpPr>
        <p:spPr bwMode="auto">
          <a:xfrm>
            <a:off x="241573" y="3139143"/>
            <a:ext cx="11881320" cy="859323"/>
          </a:xfrm>
          <a:prstGeom prst="rightArrow">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3" rIns="0" bIns="46633" numCol="1" rtlCol="0" anchor="ctr" anchorCtr="0" compatLnSpc="1">
            <a:prstTxWarp prst="textNoShape">
              <a:avLst/>
            </a:prstTxWarp>
          </a:bodyPr>
          <a:lstStyle/>
          <a:p>
            <a:pPr marL="0" marR="0" lvl="0" indent="0" algn="ctr" defTabSz="932381"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3" name="Flowchart: Merge 72"/>
          <p:cNvSpPr/>
          <p:nvPr/>
        </p:nvSpPr>
        <p:spPr>
          <a:xfrm flipH="1" flipV="1">
            <a:off x="2663518" y="3820521"/>
            <a:ext cx="182832" cy="220163"/>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74" name="Straight Connector 73"/>
          <p:cNvCxnSpPr>
            <a:stCxn id="73" idx="0"/>
            <a:endCxn id="41" idx="0"/>
          </p:cNvCxnSpPr>
          <p:nvPr/>
        </p:nvCxnSpPr>
        <p:spPr>
          <a:xfrm>
            <a:off x="2754933" y="4040685"/>
            <a:ext cx="5382" cy="1544810"/>
          </a:xfrm>
          <a:prstGeom prst="line">
            <a:avLst/>
          </a:prstGeom>
          <a:ln w="12700">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5" name="Table 74"/>
          <p:cNvGraphicFramePr>
            <a:graphicFrameLocks noGrp="1"/>
          </p:cNvGraphicFramePr>
          <p:nvPr>
            <p:extLst>
              <p:ext uri="{D42A27DB-BD31-4B8C-83A1-F6EECF244321}">
                <p14:modId xmlns:p14="http://schemas.microsoft.com/office/powerpoint/2010/main" val="1219945750"/>
              </p:ext>
            </p:extLst>
          </p:nvPr>
        </p:nvGraphicFramePr>
        <p:xfrm>
          <a:off x="385589" y="3385957"/>
          <a:ext cx="11289690" cy="370549"/>
        </p:xfrm>
        <a:graphic>
          <a:graphicData uri="http://schemas.openxmlformats.org/drawingml/2006/table">
            <a:tbl>
              <a:tblPr/>
              <a:tblGrid>
                <a:gridCol w="752646">
                  <a:extLst>
                    <a:ext uri="{9D8B030D-6E8A-4147-A177-3AD203B41FA5}">
                      <a16:colId xmlns:a16="http://schemas.microsoft.com/office/drawing/2014/main" val="20000"/>
                    </a:ext>
                  </a:extLst>
                </a:gridCol>
                <a:gridCol w="752646">
                  <a:extLst>
                    <a:ext uri="{9D8B030D-6E8A-4147-A177-3AD203B41FA5}">
                      <a16:colId xmlns:a16="http://schemas.microsoft.com/office/drawing/2014/main" val="20001"/>
                    </a:ext>
                  </a:extLst>
                </a:gridCol>
                <a:gridCol w="752646">
                  <a:extLst>
                    <a:ext uri="{9D8B030D-6E8A-4147-A177-3AD203B41FA5}">
                      <a16:colId xmlns:a16="http://schemas.microsoft.com/office/drawing/2014/main" val="20002"/>
                    </a:ext>
                  </a:extLst>
                </a:gridCol>
                <a:gridCol w="752646">
                  <a:extLst>
                    <a:ext uri="{9D8B030D-6E8A-4147-A177-3AD203B41FA5}">
                      <a16:colId xmlns:a16="http://schemas.microsoft.com/office/drawing/2014/main" val="20003"/>
                    </a:ext>
                  </a:extLst>
                </a:gridCol>
                <a:gridCol w="752646">
                  <a:extLst>
                    <a:ext uri="{9D8B030D-6E8A-4147-A177-3AD203B41FA5}">
                      <a16:colId xmlns:a16="http://schemas.microsoft.com/office/drawing/2014/main" val="20004"/>
                    </a:ext>
                  </a:extLst>
                </a:gridCol>
                <a:gridCol w="752646">
                  <a:extLst>
                    <a:ext uri="{9D8B030D-6E8A-4147-A177-3AD203B41FA5}">
                      <a16:colId xmlns:a16="http://schemas.microsoft.com/office/drawing/2014/main" val="20005"/>
                    </a:ext>
                  </a:extLst>
                </a:gridCol>
                <a:gridCol w="752646">
                  <a:extLst>
                    <a:ext uri="{9D8B030D-6E8A-4147-A177-3AD203B41FA5}">
                      <a16:colId xmlns:a16="http://schemas.microsoft.com/office/drawing/2014/main" val="20006"/>
                    </a:ext>
                  </a:extLst>
                </a:gridCol>
                <a:gridCol w="752646">
                  <a:extLst>
                    <a:ext uri="{9D8B030D-6E8A-4147-A177-3AD203B41FA5}">
                      <a16:colId xmlns:a16="http://schemas.microsoft.com/office/drawing/2014/main" val="20007"/>
                    </a:ext>
                  </a:extLst>
                </a:gridCol>
                <a:gridCol w="752646">
                  <a:extLst>
                    <a:ext uri="{9D8B030D-6E8A-4147-A177-3AD203B41FA5}">
                      <a16:colId xmlns:a16="http://schemas.microsoft.com/office/drawing/2014/main" val="20008"/>
                    </a:ext>
                  </a:extLst>
                </a:gridCol>
                <a:gridCol w="752646">
                  <a:extLst>
                    <a:ext uri="{9D8B030D-6E8A-4147-A177-3AD203B41FA5}">
                      <a16:colId xmlns:a16="http://schemas.microsoft.com/office/drawing/2014/main" val="2517589579"/>
                    </a:ext>
                  </a:extLst>
                </a:gridCol>
                <a:gridCol w="752646">
                  <a:extLst>
                    <a:ext uri="{9D8B030D-6E8A-4147-A177-3AD203B41FA5}">
                      <a16:colId xmlns:a16="http://schemas.microsoft.com/office/drawing/2014/main" val="994782350"/>
                    </a:ext>
                  </a:extLst>
                </a:gridCol>
                <a:gridCol w="752646">
                  <a:extLst>
                    <a:ext uri="{9D8B030D-6E8A-4147-A177-3AD203B41FA5}">
                      <a16:colId xmlns:a16="http://schemas.microsoft.com/office/drawing/2014/main" val="1455031733"/>
                    </a:ext>
                  </a:extLst>
                </a:gridCol>
                <a:gridCol w="752646">
                  <a:extLst>
                    <a:ext uri="{9D8B030D-6E8A-4147-A177-3AD203B41FA5}">
                      <a16:colId xmlns:a16="http://schemas.microsoft.com/office/drawing/2014/main" val="1406612327"/>
                    </a:ext>
                  </a:extLst>
                </a:gridCol>
                <a:gridCol w="752646">
                  <a:extLst>
                    <a:ext uri="{9D8B030D-6E8A-4147-A177-3AD203B41FA5}">
                      <a16:colId xmlns:a16="http://schemas.microsoft.com/office/drawing/2014/main" val="4067435274"/>
                    </a:ext>
                  </a:extLst>
                </a:gridCol>
                <a:gridCol w="752646">
                  <a:extLst>
                    <a:ext uri="{9D8B030D-6E8A-4147-A177-3AD203B41FA5}">
                      <a16:colId xmlns:a16="http://schemas.microsoft.com/office/drawing/2014/main" val="1555385391"/>
                    </a:ext>
                  </a:extLst>
                </a:gridCol>
              </a:tblGrid>
              <a:tr h="370549">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Jul</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Aug</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Sep</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Oct</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Nov</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Dec</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Jan</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Feb</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Mar</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Apr</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May</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Jun</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Jul</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Aug</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ＭＳ Ｐゴシック" pitchFamily="34" charset="-128"/>
                        </a:rPr>
                        <a:t>Sep</a:t>
                      </a:r>
                    </a:p>
                  </a:txBody>
                  <a:tcPr marL="121853" marR="121853" marT="60927" marB="609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1"/>
                  </a:ext>
                </a:extLst>
              </a:tr>
            </a:tbl>
          </a:graphicData>
        </a:graphic>
      </p:graphicFrame>
      <p:sp>
        <p:nvSpPr>
          <p:cNvPr id="76" name="Flowchart: Merge 75"/>
          <p:cNvSpPr/>
          <p:nvPr/>
        </p:nvSpPr>
        <p:spPr>
          <a:xfrm flipH="1" flipV="1">
            <a:off x="1805619" y="3790744"/>
            <a:ext cx="182832" cy="220163"/>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3204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77" name="Straight Connector 76"/>
          <p:cNvCxnSpPr>
            <a:stCxn id="76" idx="0"/>
            <a:endCxn id="61" idx="0"/>
          </p:cNvCxnSpPr>
          <p:nvPr/>
        </p:nvCxnSpPr>
        <p:spPr>
          <a:xfrm>
            <a:off x="1897035" y="4010907"/>
            <a:ext cx="6555" cy="382396"/>
          </a:xfrm>
          <a:prstGeom prst="line">
            <a:avLst/>
          </a:prstGeom>
          <a:ln w="12700">
            <a:solidFill>
              <a:schemeClr val="accent2">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bwMode="auto">
          <a:xfrm>
            <a:off x="2871079" y="3383529"/>
            <a:ext cx="3995230" cy="346571"/>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1217613"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itchFamily="34" charset="0"/>
                <a:ea typeface="ＭＳ Ｐゴシック" pitchFamily="34" charset="-128"/>
              </a:rPr>
              <a:t>CY 2016 Q4</a:t>
            </a:r>
          </a:p>
        </p:txBody>
      </p:sp>
      <p:sp>
        <p:nvSpPr>
          <p:cNvPr id="44" name="Rectangle 43"/>
          <p:cNvSpPr/>
          <p:nvPr/>
        </p:nvSpPr>
        <p:spPr bwMode="auto">
          <a:xfrm>
            <a:off x="5718514" y="3395674"/>
            <a:ext cx="5756307" cy="334426"/>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1217613"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itchFamily="34" charset="0"/>
                <a:ea typeface="ＭＳ Ｐゴシック" pitchFamily="34" charset="-128"/>
              </a:rPr>
              <a:t>CY 2017</a:t>
            </a:r>
          </a:p>
        </p:txBody>
      </p:sp>
    </p:spTree>
    <p:extLst>
      <p:ext uri="{BB962C8B-B14F-4D97-AF65-F5344CB8AC3E}">
        <p14:creationId xmlns:p14="http://schemas.microsoft.com/office/powerpoint/2010/main" val="148718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dirty="0"/>
              <a:t>Azure Virtual App &amp; Desktop Delivery Scenarios</a:t>
            </a:r>
            <a:endParaRPr lang="en-US" dirty="0"/>
          </a:p>
        </p:txBody>
      </p:sp>
    </p:spTree>
    <p:extLst>
      <p:ext uri="{BB962C8B-B14F-4D97-AF65-F5344CB8AC3E}">
        <p14:creationId xmlns:p14="http://schemas.microsoft.com/office/powerpoint/2010/main" val="7153968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NZ" sz="4400" i="1" dirty="0"/>
              <a:t>Leveraging Microsoft Azure to Lower the Cost of Delivering Microsoft RDS and Windows 10 VDI</a:t>
            </a:r>
            <a:endParaRPr lang="en-NZ" sz="4400" dirty="0"/>
          </a:p>
        </p:txBody>
      </p:sp>
      <p:sp>
        <p:nvSpPr>
          <p:cNvPr id="3" name="Text Placeholder 2"/>
          <p:cNvSpPr>
            <a:spLocks noGrp="1"/>
          </p:cNvSpPr>
          <p:nvPr>
            <p:ph type="body" sz="quarter" idx="12"/>
          </p:nvPr>
        </p:nvSpPr>
        <p:spPr/>
        <p:txBody>
          <a:bodyPr/>
          <a:lstStyle/>
          <a:p>
            <a:r>
              <a:rPr lang="en-US" dirty="0"/>
              <a:t>Gavin Bennet</a:t>
            </a:r>
          </a:p>
          <a:p>
            <a:r>
              <a:rPr lang="en-US" dirty="0"/>
              <a:t>Scott Ellis</a:t>
            </a:r>
          </a:p>
          <a:p>
            <a:r>
              <a:rPr lang="en-US" dirty="0"/>
              <a:t>Scot Fordham</a:t>
            </a:r>
          </a:p>
        </p:txBody>
      </p:sp>
      <p:sp>
        <p:nvSpPr>
          <p:cNvPr id="4" name="Text Placeholder 3"/>
          <p:cNvSpPr>
            <a:spLocks noGrp="1"/>
          </p:cNvSpPr>
          <p:nvPr>
            <p:ph type="body" sz="quarter" idx="13"/>
          </p:nvPr>
        </p:nvSpPr>
        <p:spPr/>
        <p:txBody>
          <a:bodyPr/>
          <a:lstStyle/>
          <a:p>
            <a:r>
              <a:rPr lang="en-NZ" dirty="0"/>
              <a:t>M395</a:t>
            </a:r>
          </a:p>
        </p:txBody>
      </p:sp>
    </p:spTree>
    <p:extLst>
      <p:ext uri="{BB962C8B-B14F-4D97-AF65-F5344CB8AC3E}">
        <p14:creationId xmlns:p14="http://schemas.microsoft.com/office/powerpoint/2010/main" val="183008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ontent Placeholder 4"/>
          <p:cNvSpPr>
            <a:spLocks noGrp="1"/>
          </p:cNvSpPr>
          <p:nvPr>
            <p:ph sz="quarter" idx="24"/>
          </p:nvPr>
        </p:nvSpPr>
        <p:spPr>
          <a:xfrm>
            <a:off x="8300929" y="1922426"/>
            <a:ext cx="3733005" cy="4896896"/>
          </a:xfrm>
          <a:solidFill>
            <a:schemeClr val="tx1">
              <a:lumMod val="20000"/>
              <a:lumOff val="80000"/>
            </a:schemeClr>
          </a:solidFill>
        </p:spPr>
        <p:txBody>
          <a:bodyPr/>
          <a:lstStyle/>
          <a:p>
            <a:pPr marL="0" indent="0">
              <a:buNone/>
            </a:pPr>
            <a:r>
              <a:rPr lang="en-US" dirty="0">
                <a:latin typeface="Calibri" charset="0"/>
                <a:ea typeface="Calibri" charset="0"/>
                <a:cs typeface="Calibri" charset="0"/>
              </a:rPr>
              <a:t>Cloud Service</a:t>
            </a: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r>
              <a:rPr lang="en-US" dirty="0">
                <a:latin typeface="Calibri" charset="0"/>
                <a:ea typeface="Calibri" charset="0"/>
                <a:cs typeface="Calibri" charset="0"/>
              </a:rPr>
              <a:t>	</a:t>
            </a:r>
          </a:p>
        </p:txBody>
      </p:sp>
      <p:sp>
        <p:nvSpPr>
          <p:cNvPr id="5" name="Content Placeholder 4"/>
          <p:cNvSpPr>
            <a:spLocks noGrp="1"/>
          </p:cNvSpPr>
          <p:nvPr>
            <p:ph sz="quarter" idx="24"/>
          </p:nvPr>
        </p:nvSpPr>
        <p:spPr>
          <a:xfrm>
            <a:off x="4345113" y="1922425"/>
            <a:ext cx="3733005" cy="4896897"/>
          </a:xfrm>
          <a:solidFill>
            <a:schemeClr val="tx1">
              <a:lumMod val="20000"/>
              <a:lumOff val="80000"/>
            </a:schemeClr>
          </a:solidFill>
        </p:spPr>
        <p:txBody>
          <a:bodyPr/>
          <a:lstStyle/>
          <a:p>
            <a:pPr marL="0" indent="0">
              <a:buNone/>
            </a:pPr>
            <a:r>
              <a:rPr lang="en-US" dirty="0">
                <a:latin typeface="Calibri" charset="0"/>
                <a:ea typeface="Calibri" charset="0"/>
                <a:cs typeface="Calibri" charset="0"/>
              </a:rPr>
              <a:t>Host</a:t>
            </a: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r>
              <a:rPr lang="en-US" dirty="0">
                <a:latin typeface="Calibri" charset="0"/>
                <a:ea typeface="Calibri" charset="0"/>
                <a:cs typeface="Calibri" charset="0"/>
              </a:rPr>
              <a:t>	</a:t>
            </a:r>
          </a:p>
        </p:txBody>
      </p:sp>
      <p:sp>
        <p:nvSpPr>
          <p:cNvPr id="4" name="Content Placeholder 3"/>
          <p:cNvSpPr>
            <a:spLocks noGrp="1"/>
          </p:cNvSpPr>
          <p:nvPr>
            <p:ph sz="quarter" idx="20"/>
          </p:nvPr>
        </p:nvSpPr>
        <p:spPr>
          <a:xfrm>
            <a:off x="420435" y="1922427"/>
            <a:ext cx="3733005" cy="4896896"/>
          </a:xfrm>
          <a:solidFill>
            <a:schemeClr val="tx1">
              <a:lumMod val="20000"/>
              <a:lumOff val="80000"/>
            </a:schemeClr>
          </a:solidFill>
        </p:spPr>
        <p:txBody>
          <a:bodyPr/>
          <a:lstStyle/>
          <a:p>
            <a:pPr marL="0" indent="0">
              <a:buNone/>
            </a:pPr>
            <a:r>
              <a:rPr lang="en-US" dirty="0">
                <a:latin typeface="Calibri" charset="0"/>
                <a:ea typeface="Calibri" charset="0"/>
                <a:cs typeface="Calibri" charset="0"/>
              </a:rPr>
              <a:t>Extend</a:t>
            </a: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p:txBody>
      </p:sp>
      <p:sp>
        <p:nvSpPr>
          <p:cNvPr id="2" name="Title 1"/>
          <p:cNvSpPr>
            <a:spLocks noGrp="1"/>
          </p:cNvSpPr>
          <p:nvPr>
            <p:ph type="title"/>
          </p:nvPr>
        </p:nvSpPr>
        <p:spPr>
          <a:xfrm>
            <a:off x="371063" y="376398"/>
            <a:ext cx="11591442" cy="1005324"/>
          </a:xfrm>
        </p:spPr>
        <p:txBody>
          <a:bodyPr/>
          <a:lstStyle/>
          <a:p>
            <a:r>
              <a:rPr lang="en-US" sz="3672" b="1" spc="31" dirty="0">
                <a:solidFill>
                  <a:srgbClr val="000000"/>
                </a:solidFill>
                <a:latin typeface="Calibri" charset="0"/>
                <a:ea typeface="Calibri" charset="0"/>
                <a:cs typeface="Calibri" charset="0"/>
              </a:rPr>
              <a:t>3 Options for Azure Migration</a:t>
            </a:r>
          </a:p>
        </p:txBody>
      </p:sp>
      <p:grpSp>
        <p:nvGrpSpPr>
          <p:cNvPr id="7" name="Group 6"/>
          <p:cNvGrpSpPr/>
          <p:nvPr/>
        </p:nvGrpSpPr>
        <p:grpSpPr>
          <a:xfrm>
            <a:off x="1857058" y="2705287"/>
            <a:ext cx="2273243" cy="1315582"/>
            <a:chOff x="1819946" y="2652483"/>
            <a:chExt cx="2228872" cy="1289903"/>
          </a:xfrm>
          <a:solidFill>
            <a:srgbClr val="0070C0"/>
          </a:solidFill>
        </p:grpSpPr>
        <p:sp>
          <p:nvSpPr>
            <p:cNvPr id="10" name="Freeform 225"/>
            <p:cNvSpPr>
              <a:spLocks/>
            </p:cNvSpPr>
            <p:nvPr/>
          </p:nvSpPr>
          <p:spPr bwMode="auto">
            <a:xfrm>
              <a:off x="1819946" y="2652483"/>
              <a:ext cx="2228872" cy="1289903"/>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grpFill/>
            <a:ln w="22225">
              <a:solidFill>
                <a:schemeClr val="bg1"/>
              </a:solidFill>
              <a:round/>
              <a:headEnd/>
              <a:tailEnd/>
            </a:ln>
            <a:extLst/>
          </p:spPr>
          <p:txBody>
            <a:bodyPr vert="horz" wrap="square" lIns="91427" tIns="45713" rIns="91427" bIns="45713" numCol="1" anchor="t" anchorCtr="0" compatLnSpc="1">
              <a:prstTxWarp prst="textNoShape">
                <a:avLst/>
              </a:prstTxWarp>
            </a:bodyPr>
            <a:lstStyle/>
            <a:p>
              <a:pPr defTabSz="914224"/>
              <a:endParaRPr lang="en-US" sz="900" kern="0" dirty="0">
                <a:solidFill>
                  <a:prstClr val="black"/>
                </a:solidFill>
                <a:latin typeface="Calibri" charset="0"/>
                <a:ea typeface="Calibri" charset="0"/>
                <a:cs typeface="Calibri" charset="0"/>
              </a:endParaRPr>
            </a:p>
          </p:txBody>
        </p:sp>
        <p:sp>
          <p:nvSpPr>
            <p:cNvPr id="11" name="TextBox 10"/>
            <p:cNvSpPr txBox="1"/>
            <p:nvPr/>
          </p:nvSpPr>
          <p:spPr>
            <a:xfrm>
              <a:off x="2909721" y="3406952"/>
              <a:ext cx="184731" cy="400110"/>
            </a:xfrm>
            <a:prstGeom prst="rect">
              <a:avLst/>
            </a:prstGeom>
            <a:grpFill/>
          </p:spPr>
          <p:txBody>
            <a:bodyPr wrap="none" rtlCol="0">
              <a:spAutoFit/>
            </a:bodyPr>
            <a:lstStyle/>
            <a:p>
              <a:pPr algn="ctr" defTabSz="914224"/>
              <a:endParaRPr lang="en-US" sz="2000" kern="0" dirty="0">
                <a:solidFill>
                  <a:schemeClr val="bg1"/>
                </a:solidFill>
                <a:latin typeface="Calibri" charset="0"/>
                <a:ea typeface="Calibri" charset="0"/>
                <a:cs typeface="Calibri" charset="0"/>
              </a:endParaRPr>
            </a:p>
          </p:txBody>
        </p:sp>
        <p:sp>
          <p:nvSpPr>
            <p:cNvPr id="12" name="TextBox 11"/>
            <p:cNvSpPr txBox="1"/>
            <p:nvPr/>
          </p:nvSpPr>
          <p:spPr>
            <a:xfrm>
              <a:off x="2624070" y="2810925"/>
              <a:ext cx="859531" cy="400110"/>
            </a:xfrm>
            <a:prstGeom prst="rect">
              <a:avLst/>
            </a:prstGeom>
            <a:noFill/>
          </p:spPr>
          <p:txBody>
            <a:bodyPr wrap="none" rtlCol="0">
              <a:spAutoFit/>
            </a:bodyPr>
            <a:lstStyle/>
            <a:p>
              <a:pPr algn="ctr" defTabSz="914224"/>
              <a:r>
                <a:rPr lang="en-US" sz="2000" b="1" kern="0" dirty="0">
                  <a:solidFill>
                    <a:schemeClr val="bg1"/>
                  </a:solidFill>
                  <a:latin typeface="Calibri" charset="0"/>
                  <a:ea typeface="Calibri" charset="0"/>
                  <a:cs typeface="Calibri" charset="0"/>
                </a:rPr>
                <a:t>Azure </a:t>
              </a:r>
            </a:p>
          </p:txBody>
        </p:sp>
      </p:grpSp>
      <p:grpSp>
        <p:nvGrpSpPr>
          <p:cNvPr id="6" name="Group 5"/>
          <p:cNvGrpSpPr/>
          <p:nvPr/>
        </p:nvGrpSpPr>
        <p:grpSpPr>
          <a:xfrm>
            <a:off x="1857058" y="4138921"/>
            <a:ext cx="655588" cy="620712"/>
            <a:chOff x="1819946" y="4058135"/>
            <a:chExt cx="642792" cy="608596"/>
          </a:xfrm>
        </p:grpSpPr>
        <p:sp>
          <p:nvSpPr>
            <p:cNvPr id="18" name="Oval 17"/>
            <p:cNvSpPr/>
            <p:nvPr/>
          </p:nvSpPr>
          <p:spPr>
            <a:xfrm>
              <a:off x="1819946" y="4058135"/>
              <a:ext cx="642792" cy="608596"/>
            </a:xfrm>
            <a:prstGeom prst="ellipse">
              <a:avLst/>
            </a:prstGeom>
            <a:solidFill>
              <a:srgbClr val="0078D7"/>
            </a:solidFill>
            <a:ln w="12700" cap="flat" cmpd="sng" algn="ctr">
              <a:noFill/>
              <a:prstDash val="solid"/>
              <a:miter lim="800000"/>
            </a:ln>
            <a:effectLst/>
          </p:spPr>
          <p:txBody>
            <a:bodyPr rtlCol="0" anchor="ctr"/>
            <a:lstStyle/>
            <a:p>
              <a:pPr algn="ctr" defTabSz="914135">
                <a:defRPr/>
              </a:pPr>
              <a:endParaRPr lang="en-US" kern="0" dirty="0" err="1">
                <a:solidFill>
                  <a:prstClr val="white"/>
                </a:solidFill>
                <a:latin typeface="Calibri" charset="0"/>
                <a:ea typeface="Calibri" charset="0"/>
                <a:cs typeface="Calibri"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9269" y="4170293"/>
              <a:ext cx="424146" cy="384280"/>
            </a:xfrm>
            <a:prstGeom prst="rect">
              <a:avLst/>
            </a:prstGeom>
            <a:solidFill>
              <a:srgbClr val="0078D7"/>
            </a:solidFill>
          </p:spPr>
        </p:pic>
      </p:grpSp>
      <p:sp>
        <p:nvSpPr>
          <p:cNvPr id="20" name="Freeform 32"/>
          <p:cNvSpPr>
            <a:spLocks noEditPoints="1"/>
          </p:cNvSpPr>
          <p:nvPr/>
        </p:nvSpPr>
        <p:spPr bwMode="auto">
          <a:xfrm>
            <a:off x="2833074" y="3352179"/>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1" name="Freeform 32"/>
          <p:cNvSpPr>
            <a:spLocks noEditPoints="1"/>
          </p:cNvSpPr>
          <p:nvPr/>
        </p:nvSpPr>
        <p:spPr bwMode="auto">
          <a:xfrm>
            <a:off x="2752702" y="3447667"/>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2" name="Rectangle 21"/>
          <p:cNvSpPr/>
          <p:nvPr/>
        </p:nvSpPr>
        <p:spPr bwMode="auto">
          <a:xfrm>
            <a:off x="2787199" y="3482573"/>
            <a:ext cx="439595" cy="253922"/>
          </a:xfrm>
          <a:prstGeom prst="rect">
            <a:avLst/>
          </a:prstGeom>
          <a:solidFill>
            <a:srgbClr val="0070C0"/>
          </a:solidFill>
          <a:ln>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5439">
                    <a:srgbClr val="F8F8F8"/>
                  </a:gs>
                  <a:gs pos="10000">
                    <a:srgbClr val="F8F8F8"/>
                  </a:gs>
                </a:gsLst>
                <a:lin ang="5400000" scaled="0"/>
              </a:gradFill>
              <a:latin typeface="Calibri" charset="0"/>
              <a:ea typeface="Calibri" charset="0"/>
              <a:cs typeface="Calibri" charset="0"/>
            </a:endParaRPr>
          </a:p>
        </p:txBody>
      </p:sp>
      <p:sp>
        <p:nvSpPr>
          <p:cNvPr id="23" name="Freeform 32"/>
          <p:cNvSpPr>
            <a:spLocks noEditPoints="1"/>
          </p:cNvSpPr>
          <p:nvPr/>
        </p:nvSpPr>
        <p:spPr bwMode="auto">
          <a:xfrm>
            <a:off x="3274704" y="4145242"/>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4" name="Freeform 32"/>
          <p:cNvSpPr>
            <a:spLocks noEditPoints="1"/>
          </p:cNvSpPr>
          <p:nvPr/>
        </p:nvSpPr>
        <p:spPr bwMode="auto">
          <a:xfrm>
            <a:off x="3194330" y="4240731"/>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5" name="Rectangle 24"/>
          <p:cNvSpPr/>
          <p:nvPr/>
        </p:nvSpPr>
        <p:spPr bwMode="auto">
          <a:xfrm>
            <a:off x="3228827" y="4275636"/>
            <a:ext cx="439595" cy="253922"/>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5439">
                    <a:srgbClr val="F8F8F8"/>
                  </a:gs>
                  <a:gs pos="10000">
                    <a:srgbClr val="F8F8F8"/>
                  </a:gs>
                </a:gsLst>
                <a:lin ang="5400000" scaled="0"/>
              </a:gradFill>
              <a:latin typeface="Calibri" charset="0"/>
              <a:ea typeface="Calibri" charset="0"/>
              <a:cs typeface="Calibri" charset="0"/>
            </a:endParaRPr>
          </a:p>
        </p:txBody>
      </p:sp>
      <p:sp>
        <p:nvSpPr>
          <p:cNvPr id="26" name="Rectangle: Rounded Corners 25"/>
          <p:cNvSpPr/>
          <p:nvPr/>
        </p:nvSpPr>
        <p:spPr bwMode="auto">
          <a:xfrm>
            <a:off x="3122332" y="4073244"/>
            <a:ext cx="719978" cy="575983"/>
          </a:xfrm>
          <a:prstGeom prst="roundRect">
            <a:avLst/>
          </a:prstGeom>
          <a:noFill/>
          <a:ln>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sp>
        <p:nvSpPr>
          <p:cNvPr id="33" name="Rectangle: Rounded Corners 32"/>
          <p:cNvSpPr/>
          <p:nvPr/>
        </p:nvSpPr>
        <p:spPr bwMode="auto">
          <a:xfrm>
            <a:off x="2690346" y="3290200"/>
            <a:ext cx="719978" cy="581981"/>
          </a:xfrm>
          <a:prstGeom prst="roundRect">
            <a:avLst/>
          </a:prstGeom>
          <a:noFill/>
          <a:ln>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cxnSp>
        <p:nvCxnSpPr>
          <p:cNvPr id="41" name="Connector: Elbow 40"/>
          <p:cNvCxnSpPr/>
          <p:nvPr/>
        </p:nvCxnSpPr>
        <p:spPr>
          <a:xfrm rot="5400000" flipH="1" flipV="1">
            <a:off x="2512021" y="3955283"/>
            <a:ext cx="538794" cy="451155"/>
          </a:xfrm>
          <a:prstGeom prst="bentConnector3">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Connector: Elbow 41"/>
          <p:cNvCxnSpPr>
            <a:stCxn id="18" idx="6"/>
            <a:endCxn id="26" idx="1"/>
          </p:cNvCxnSpPr>
          <p:nvPr/>
        </p:nvCxnSpPr>
        <p:spPr>
          <a:xfrm flipV="1">
            <a:off x="2512646" y="4361237"/>
            <a:ext cx="609686" cy="88041"/>
          </a:xfrm>
          <a:prstGeom prst="bentConnector3">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3" name="Group 2"/>
          <p:cNvGrpSpPr/>
          <p:nvPr/>
        </p:nvGrpSpPr>
        <p:grpSpPr>
          <a:xfrm>
            <a:off x="482071" y="3641257"/>
            <a:ext cx="726362" cy="484181"/>
            <a:chOff x="471797" y="3570185"/>
            <a:chExt cx="712184" cy="474730"/>
          </a:xfrm>
          <a:solidFill>
            <a:srgbClr val="0070C0"/>
          </a:solidFill>
        </p:grpSpPr>
        <p:sp>
          <p:nvSpPr>
            <p:cNvPr id="55" name="Freeform 80"/>
            <p:cNvSpPr>
              <a:spLocks/>
            </p:cNvSpPr>
            <p:nvPr/>
          </p:nvSpPr>
          <p:spPr bwMode="auto">
            <a:xfrm>
              <a:off x="471797" y="3836891"/>
              <a:ext cx="210725" cy="157358"/>
            </a:xfrm>
            <a:custGeom>
              <a:avLst/>
              <a:gdLst>
                <a:gd name="T0" fmla="*/ 33 w 33"/>
                <a:gd name="T1" fmla="*/ 3 h 25"/>
                <a:gd name="T2" fmla="*/ 21 w 33"/>
                <a:gd name="T3" fmla="*/ 0 h 25"/>
                <a:gd name="T4" fmla="*/ 0 w 33"/>
                <a:gd name="T5" fmla="*/ 19 h 25"/>
                <a:gd name="T6" fmla="*/ 0 w 33"/>
                <a:gd name="T7" fmla="*/ 21 h 25"/>
                <a:gd name="T8" fmla="*/ 0 w 33"/>
                <a:gd name="T9" fmla="*/ 22 h 25"/>
                <a:gd name="T10" fmla="*/ 21 w 33"/>
                <a:gd name="T11" fmla="*/ 25 h 25"/>
                <a:gd name="T12" fmla="*/ 22 w 33"/>
                <a:gd name="T13" fmla="*/ 25 h 25"/>
                <a:gd name="T14" fmla="*/ 33 w 33"/>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5">
                  <a:moveTo>
                    <a:pt x="33" y="3"/>
                  </a:moveTo>
                  <a:cubicBezTo>
                    <a:pt x="30" y="1"/>
                    <a:pt x="26" y="0"/>
                    <a:pt x="21" y="0"/>
                  </a:cubicBezTo>
                  <a:cubicBezTo>
                    <a:pt x="10" y="0"/>
                    <a:pt x="1" y="8"/>
                    <a:pt x="0" y="19"/>
                  </a:cubicBezTo>
                  <a:cubicBezTo>
                    <a:pt x="0" y="20"/>
                    <a:pt x="0" y="21"/>
                    <a:pt x="0" y="21"/>
                  </a:cubicBezTo>
                  <a:cubicBezTo>
                    <a:pt x="0" y="22"/>
                    <a:pt x="0" y="22"/>
                    <a:pt x="0" y="22"/>
                  </a:cubicBezTo>
                  <a:cubicBezTo>
                    <a:pt x="7" y="24"/>
                    <a:pt x="14" y="25"/>
                    <a:pt x="21" y="25"/>
                  </a:cubicBezTo>
                  <a:cubicBezTo>
                    <a:pt x="22" y="25"/>
                    <a:pt x="22" y="25"/>
                    <a:pt x="22" y="25"/>
                  </a:cubicBezTo>
                  <a:cubicBezTo>
                    <a:pt x="23" y="17"/>
                    <a:pt x="27" y="9"/>
                    <a:pt x="3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56" name="Oval 79"/>
            <p:cNvSpPr>
              <a:spLocks noChangeArrowheads="1"/>
            </p:cNvSpPr>
            <p:nvPr/>
          </p:nvSpPr>
          <p:spPr bwMode="auto">
            <a:xfrm>
              <a:off x="535813" y="3666193"/>
              <a:ext cx="146708" cy="138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57" name="Oval 81"/>
            <p:cNvSpPr>
              <a:spLocks noChangeArrowheads="1"/>
            </p:cNvSpPr>
            <p:nvPr/>
          </p:nvSpPr>
          <p:spPr bwMode="auto">
            <a:xfrm>
              <a:off x="973258" y="3666195"/>
              <a:ext cx="146708" cy="1440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58" name="Freeform 82"/>
            <p:cNvSpPr>
              <a:spLocks/>
            </p:cNvSpPr>
            <p:nvPr/>
          </p:nvSpPr>
          <p:spPr bwMode="auto">
            <a:xfrm>
              <a:off x="981259" y="3836888"/>
              <a:ext cx="202722" cy="162693"/>
            </a:xfrm>
            <a:custGeom>
              <a:avLst/>
              <a:gdLst>
                <a:gd name="T0" fmla="*/ 32 w 32"/>
                <a:gd name="T1" fmla="*/ 20 h 26"/>
                <a:gd name="T2" fmla="*/ 11 w 32"/>
                <a:gd name="T3" fmla="*/ 0 h 26"/>
                <a:gd name="T4" fmla="*/ 0 w 32"/>
                <a:gd name="T5" fmla="*/ 3 h 26"/>
                <a:gd name="T6" fmla="*/ 12 w 32"/>
                <a:gd name="T7" fmla="*/ 26 h 26"/>
                <a:gd name="T8" fmla="*/ 32 w 32"/>
                <a:gd name="T9" fmla="*/ 23 h 26"/>
                <a:gd name="T10" fmla="*/ 32 w 32"/>
                <a:gd name="T11" fmla="*/ 22 h 26"/>
                <a:gd name="T12" fmla="*/ 32 w 32"/>
                <a:gd name="T13" fmla="*/ 20 h 26"/>
              </a:gdLst>
              <a:ahLst/>
              <a:cxnLst>
                <a:cxn ang="0">
                  <a:pos x="T0" y="T1"/>
                </a:cxn>
                <a:cxn ang="0">
                  <a:pos x="T2" y="T3"/>
                </a:cxn>
                <a:cxn ang="0">
                  <a:pos x="T4" y="T5"/>
                </a:cxn>
                <a:cxn ang="0">
                  <a:pos x="T6" y="T7"/>
                </a:cxn>
                <a:cxn ang="0">
                  <a:pos x="T8" y="T9"/>
                </a:cxn>
                <a:cxn ang="0">
                  <a:pos x="T10" y="T11"/>
                </a:cxn>
                <a:cxn ang="0">
                  <a:pos x="T12" y="T13"/>
                </a:cxn>
              </a:cxnLst>
              <a:rect l="0" t="0" r="r" b="b"/>
              <a:pathLst>
                <a:path w="32" h="26">
                  <a:moveTo>
                    <a:pt x="32" y="20"/>
                  </a:moveTo>
                  <a:cubicBezTo>
                    <a:pt x="31" y="9"/>
                    <a:pt x="22" y="0"/>
                    <a:pt x="11" y="0"/>
                  </a:cubicBezTo>
                  <a:cubicBezTo>
                    <a:pt x="7" y="0"/>
                    <a:pt x="4" y="1"/>
                    <a:pt x="0" y="3"/>
                  </a:cubicBezTo>
                  <a:cubicBezTo>
                    <a:pt x="7" y="9"/>
                    <a:pt x="11" y="17"/>
                    <a:pt x="12" y="26"/>
                  </a:cubicBezTo>
                  <a:cubicBezTo>
                    <a:pt x="19" y="26"/>
                    <a:pt x="26" y="25"/>
                    <a:pt x="32" y="23"/>
                  </a:cubicBezTo>
                  <a:cubicBezTo>
                    <a:pt x="32" y="22"/>
                    <a:pt x="32" y="22"/>
                    <a:pt x="32" y="22"/>
                  </a:cubicBezTo>
                  <a:cubicBezTo>
                    <a:pt x="32" y="21"/>
                    <a:pt x="32" y="21"/>
                    <a:pt x="3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59" name="Freeform 84"/>
            <p:cNvSpPr>
              <a:spLocks/>
            </p:cNvSpPr>
            <p:nvPr/>
          </p:nvSpPr>
          <p:spPr bwMode="auto">
            <a:xfrm>
              <a:off x="637178" y="3810212"/>
              <a:ext cx="386772" cy="234703"/>
            </a:xfrm>
            <a:custGeom>
              <a:avLst/>
              <a:gdLst>
                <a:gd name="T0" fmla="*/ 30 w 61"/>
                <a:gd name="T1" fmla="*/ 0 h 37"/>
                <a:gd name="T2" fmla="*/ 0 w 61"/>
                <a:gd name="T3" fmla="*/ 28 h 37"/>
                <a:gd name="T4" fmla="*/ 0 w 61"/>
                <a:gd name="T5" fmla="*/ 31 h 37"/>
                <a:gd name="T6" fmla="*/ 0 w 61"/>
                <a:gd name="T7" fmla="*/ 32 h 37"/>
                <a:gd name="T8" fmla="*/ 30 w 61"/>
                <a:gd name="T9" fmla="*/ 37 h 37"/>
                <a:gd name="T10" fmla="*/ 61 w 61"/>
                <a:gd name="T11" fmla="*/ 32 h 37"/>
                <a:gd name="T12" fmla="*/ 61 w 61"/>
                <a:gd name="T13" fmla="*/ 31 h 37"/>
                <a:gd name="T14" fmla="*/ 61 w 61"/>
                <a:gd name="T15" fmla="*/ 28 h 37"/>
                <a:gd name="T16" fmla="*/ 30 w 61"/>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7">
                  <a:moveTo>
                    <a:pt x="30" y="0"/>
                  </a:moveTo>
                  <a:cubicBezTo>
                    <a:pt x="14" y="0"/>
                    <a:pt x="1" y="13"/>
                    <a:pt x="0" y="28"/>
                  </a:cubicBezTo>
                  <a:cubicBezTo>
                    <a:pt x="0" y="29"/>
                    <a:pt x="0" y="30"/>
                    <a:pt x="0" y="31"/>
                  </a:cubicBezTo>
                  <a:cubicBezTo>
                    <a:pt x="0" y="32"/>
                    <a:pt x="0" y="32"/>
                    <a:pt x="0" y="32"/>
                  </a:cubicBezTo>
                  <a:cubicBezTo>
                    <a:pt x="10" y="35"/>
                    <a:pt x="20" y="37"/>
                    <a:pt x="30" y="37"/>
                  </a:cubicBezTo>
                  <a:cubicBezTo>
                    <a:pt x="41" y="37"/>
                    <a:pt x="51" y="35"/>
                    <a:pt x="61" y="32"/>
                  </a:cubicBezTo>
                  <a:cubicBezTo>
                    <a:pt x="61" y="31"/>
                    <a:pt x="61" y="31"/>
                    <a:pt x="61" y="31"/>
                  </a:cubicBezTo>
                  <a:cubicBezTo>
                    <a:pt x="61" y="30"/>
                    <a:pt x="61" y="29"/>
                    <a:pt x="61" y="28"/>
                  </a:cubicBezTo>
                  <a:cubicBezTo>
                    <a:pt x="59" y="13"/>
                    <a:pt x="46"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60" name="Oval 85"/>
            <p:cNvSpPr>
              <a:spLocks noChangeArrowheads="1"/>
            </p:cNvSpPr>
            <p:nvPr/>
          </p:nvSpPr>
          <p:spPr bwMode="auto">
            <a:xfrm>
              <a:off x="727863" y="3570185"/>
              <a:ext cx="208056" cy="20269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gr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72" y="4090112"/>
            <a:ext cx="631113" cy="631113"/>
          </a:xfrm>
          <a:prstGeom prst="rect">
            <a:avLst/>
          </a:prstGeom>
        </p:spPr>
      </p:pic>
      <p:sp>
        <p:nvSpPr>
          <p:cNvPr id="65" name="Arrow: Left-Right 64"/>
          <p:cNvSpPr/>
          <p:nvPr/>
        </p:nvSpPr>
        <p:spPr bwMode="auto">
          <a:xfrm>
            <a:off x="1448682" y="4294981"/>
            <a:ext cx="382904" cy="234577"/>
          </a:xfrm>
          <a:prstGeom prst="leftRightArrow">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sp>
        <p:nvSpPr>
          <p:cNvPr id="66" name="Rectangle 65"/>
          <p:cNvSpPr/>
          <p:nvPr/>
        </p:nvSpPr>
        <p:spPr bwMode="auto">
          <a:xfrm>
            <a:off x="547361" y="4878525"/>
            <a:ext cx="3366948" cy="20103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05" tIns="149125" rIns="186405" bIns="149125" anchor="t" anchorCtr="0"/>
          <a:lstStyle/>
          <a:p>
            <a:pPr defTabSz="931522">
              <a:defRPr/>
            </a:pPr>
            <a:r>
              <a:rPr lang="en-US" sz="1399" kern="0" dirty="0">
                <a:solidFill>
                  <a:schemeClr val="tx1"/>
                </a:solidFill>
                <a:latin typeface="Calibri" charset="0"/>
                <a:ea typeface="Calibri" charset="0"/>
                <a:cs typeface="Calibri" charset="0"/>
              </a:rPr>
              <a:t>XenApp and XenDesktop management on-premises </a:t>
            </a:r>
          </a:p>
          <a:p>
            <a:pPr defTabSz="931522">
              <a:defRPr/>
            </a:pPr>
            <a:endParaRPr lang="en-US" sz="1399" kern="0" dirty="0">
              <a:solidFill>
                <a:schemeClr val="tx1"/>
              </a:solidFill>
              <a:latin typeface="Calibri" charset="0"/>
              <a:ea typeface="Calibri" charset="0"/>
              <a:cs typeface="Calibri" charset="0"/>
            </a:endParaRPr>
          </a:p>
          <a:p>
            <a:pPr defTabSz="931522">
              <a:defRPr/>
            </a:pPr>
            <a:r>
              <a:rPr lang="en-US" sz="1399" kern="0" dirty="0">
                <a:solidFill>
                  <a:schemeClr val="tx1"/>
                </a:solidFill>
                <a:latin typeface="Calibri" charset="0"/>
                <a:ea typeface="Calibri" charset="0"/>
                <a:cs typeface="Calibri" charset="0"/>
              </a:rPr>
              <a:t>Virtual app and desktops workloads on-premises and Azure</a:t>
            </a:r>
          </a:p>
          <a:p>
            <a:pPr defTabSz="931522">
              <a:defRPr/>
            </a:pPr>
            <a:endParaRPr lang="en-US" sz="1399" kern="0" dirty="0">
              <a:solidFill>
                <a:schemeClr val="tx1"/>
              </a:solidFill>
              <a:latin typeface="Calibri" charset="0"/>
              <a:ea typeface="Calibri" charset="0"/>
              <a:cs typeface="Calibri" charset="0"/>
            </a:endParaRPr>
          </a:p>
          <a:p>
            <a:pPr defTabSz="931522">
              <a:defRPr/>
            </a:pPr>
            <a:r>
              <a:rPr lang="en-US" sz="1399" kern="0" dirty="0">
                <a:solidFill>
                  <a:schemeClr val="tx1"/>
                </a:solidFill>
                <a:latin typeface="Calibri" charset="0"/>
                <a:ea typeface="Calibri" charset="0"/>
                <a:cs typeface="Calibri" charset="0"/>
              </a:rPr>
              <a:t>Managed by IT/Partners</a:t>
            </a:r>
          </a:p>
        </p:txBody>
      </p:sp>
      <p:sp>
        <p:nvSpPr>
          <p:cNvPr id="111" name="TextBox 110"/>
          <p:cNvSpPr txBox="1"/>
          <p:nvPr/>
        </p:nvSpPr>
        <p:spPr>
          <a:xfrm>
            <a:off x="7018010" y="3240235"/>
            <a:ext cx="188409" cy="408075"/>
          </a:xfrm>
          <a:prstGeom prst="rect">
            <a:avLst/>
          </a:prstGeom>
          <a:noFill/>
        </p:spPr>
        <p:txBody>
          <a:bodyPr wrap="none" rtlCol="0">
            <a:spAutoFit/>
          </a:bodyPr>
          <a:lstStyle/>
          <a:p>
            <a:pPr algn="ctr" defTabSz="914224"/>
            <a:endParaRPr lang="en-US" sz="2000" kern="0" dirty="0">
              <a:solidFill>
                <a:schemeClr val="bg1"/>
              </a:solidFill>
              <a:latin typeface="Calibri" charset="0"/>
              <a:ea typeface="Calibri" charset="0"/>
              <a:cs typeface="Calibri" charset="0"/>
            </a:endParaRPr>
          </a:p>
        </p:txBody>
      </p:sp>
      <p:sp>
        <p:nvSpPr>
          <p:cNvPr id="124" name="TextBox 123"/>
          <p:cNvSpPr txBox="1"/>
          <p:nvPr/>
        </p:nvSpPr>
        <p:spPr>
          <a:xfrm>
            <a:off x="11328664" y="3996712"/>
            <a:ext cx="188409" cy="408075"/>
          </a:xfrm>
          <a:prstGeom prst="rect">
            <a:avLst/>
          </a:prstGeom>
          <a:noFill/>
        </p:spPr>
        <p:txBody>
          <a:bodyPr wrap="none" rtlCol="0">
            <a:spAutoFit/>
          </a:bodyPr>
          <a:lstStyle/>
          <a:p>
            <a:pPr algn="ctr" defTabSz="914224"/>
            <a:endParaRPr lang="en-US" sz="2000" kern="0" dirty="0">
              <a:solidFill>
                <a:schemeClr val="bg1"/>
              </a:solidFill>
              <a:latin typeface="Calibri" charset="0"/>
              <a:ea typeface="Calibri" charset="0"/>
              <a:cs typeface="Calibri" charset="0"/>
            </a:endParaRPr>
          </a:p>
        </p:txBody>
      </p:sp>
      <p:sp>
        <p:nvSpPr>
          <p:cNvPr id="125" name="Rectangle 124"/>
          <p:cNvSpPr/>
          <p:nvPr/>
        </p:nvSpPr>
        <p:spPr bwMode="auto">
          <a:xfrm>
            <a:off x="8284673" y="4878525"/>
            <a:ext cx="3366948" cy="20103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05" tIns="149125" rIns="186405" bIns="149125" anchor="t" anchorCtr="0"/>
          <a:lstStyle/>
          <a:p>
            <a:pPr defTabSz="931522">
              <a:defRPr/>
            </a:pPr>
            <a:endParaRPr lang="en-US" sz="1399" kern="0" dirty="0">
              <a:solidFill>
                <a:schemeClr val="tx1"/>
              </a:solidFill>
              <a:latin typeface="Calibri" charset="0"/>
              <a:ea typeface="Calibri" charset="0"/>
              <a:cs typeface="Calibri" charset="0"/>
            </a:endParaRPr>
          </a:p>
          <a:p>
            <a:pPr defTabSz="931522">
              <a:defRPr/>
            </a:pPr>
            <a:endParaRPr lang="en-US" sz="1399" kern="0" dirty="0">
              <a:solidFill>
                <a:schemeClr val="tx1"/>
              </a:solidFill>
              <a:latin typeface="Calibri" charset="0"/>
              <a:ea typeface="Calibri" charset="0"/>
              <a:cs typeface="Calibri" charset="0"/>
            </a:endParaRPr>
          </a:p>
          <a:p>
            <a:pPr defTabSz="931522">
              <a:defRPr/>
            </a:pPr>
            <a:r>
              <a:rPr lang="en-US" sz="1399" kern="0" dirty="0">
                <a:solidFill>
                  <a:schemeClr val="tx1"/>
                </a:solidFill>
                <a:latin typeface="Calibri" charset="0"/>
                <a:ea typeface="Calibri" charset="0"/>
                <a:cs typeface="Calibri" charset="0"/>
              </a:rPr>
              <a:t>XenApp and XenDesktop cloud service on Azure, managed by Citrix</a:t>
            </a:r>
          </a:p>
          <a:p>
            <a:pPr defTabSz="931522">
              <a:defRPr/>
            </a:pPr>
            <a:endParaRPr lang="en-US" sz="1399" kern="0" dirty="0">
              <a:solidFill>
                <a:schemeClr val="tx1"/>
              </a:solidFill>
              <a:latin typeface="Calibri" charset="0"/>
              <a:ea typeface="Calibri" charset="0"/>
              <a:cs typeface="Calibri" charset="0"/>
            </a:endParaRPr>
          </a:p>
          <a:p>
            <a:pPr defTabSz="931522">
              <a:defRPr/>
            </a:pPr>
            <a:r>
              <a:rPr lang="en-US" sz="1399" kern="0" dirty="0">
                <a:solidFill>
                  <a:schemeClr val="tx1"/>
                </a:solidFill>
                <a:latin typeface="Calibri" charset="0"/>
                <a:ea typeface="Calibri" charset="0"/>
                <a:cs typeface="Calibri" charset="0"/>
              </a:rPr>
              <a:t>Virtual app and desktops workloads on Azure, managed by IT/Partners</a:t>
            </a:r>
          </a:p>
        </p:txBody>
      </p:sp>
      <p:grpSp>
        <p:nvGrpSpPr>
          <p:cNvPr id="14" name="Group 13"/>
          <p:cNvGrpSpPr/>
          <p:nvPr/>
        </p:nvGrpSpPr>
        <p:grpSpPr>
          <a:xfrm>
            <a:off x="5423414" y="3039273"/>
            <a:ext cx="2675443" cy="1519070"/>
            <a:chOff x="5316691" y="2979950"/>
            <a:chExt cx="2623221" cy="1489420"/>
          </a:xfrm>
          <a:solidFill>
            <a:srgbClr val="0070C0"/>
          </a:solidFill>
        </p:grpSpPr>
        <p:sp>
          <p:nvSpPr>
            <p:cNvPr id="183" name="Freeform 225"/>
            <p:cNvSpPr>
              <a:spLocks/>
            </p:cNvSpPr>
            <p:nvPr/>
          </p:nvSpPr>
          <p:spPr bwMode="auto">
            <a:xfrm>
              <a:off x="5316691" y="2979950"/>
              <a:ext cx="2623221" cy="1489420"/>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grpFill/>
            <a:ln w="22225">
              <a:solidFill>
                <a:schemeClr val="bg1"/>
              </a:solidFill>
              <a:round/>
              <a:headEnd/>
              <a:tailEnd/>
            </a:ln>
            <a:extLst/>
          </p:spPr>
          <p:txBody>
            <a:bodyPr vert="horz" wrap="square" lIns="91427" tIns="45713" rIns="91427" bIns="45713" numCol="1" anchor="t" anchorCtr="0" compatLnSpc="1">
              <a:prstTxWarp prst="textNoShape">
                <a:avLst/>
              </a:prstTxWarp>
            </a:bodyPr>
            <a:lstStyle/>
            <a:p>
              <a:pPr defTabSz="914224"/>
              <a:endParaRPr lang="en-US" sz="900" kern="0" dirty="0">
                <a:solidFill>
                  <a:prstClr val="black"/>
                </a:solidFill>
                <a:latin typeface="Calibri" charset="0"/>
                <a:ea typeface="Calibri" charset="0"/>
                <a:cs typeface="Calibri" charset="0"/>
              </a:endParaRPr>
            </a:p>
          </p:txBody>
        </p:sp>
        <p:sp>
          <p:nvSpPr>
            <p:cNvPr id="184" name="TextBox 183"/>
            <p:cNvSpPr txBox="1"/>
            <p:nvPr/>
          </p:nvSpPr>
          <p:spPr>
            <a:xfrm>
              <a:off x="6615618" y="3851116"/>
              <a:ext cx="184731" cy="400110"/>
            </a:xfrm>
            <a:prstGeom prst="rect">
              <a:avLst/>
            </a:prstGeom>
            <a:grpFill/>
          </p:spPr>
          <p:txBody>
            <a:bodyPr wrap="none" rtlCol="0">
              <a:spAutoFit/>
            </a:bodyPr>
            <a:lstStyle/>
            <a:p>
              <a:pPr algn="ctr" defTabSz="914224"/>
              <a:endParaRPr lang="en-US" sz="2000" kern="0" dirty="0">
                <a:solidFill>
                  <a:schemeClr val="bg1"/>
                </a:solidFill>
                <a:latin typeface="Calibri" charset="0"/>
                <a:ea typeface="Calibri" charset="0"/>
                <a:cs typeface="Calibri" charset="0"/>
              </a:endParaRPr>
            </a:p>
          </p:txBody>
        </p:sp>
        <p:sp>
          <p:nvSpPr>
            <p:cNvPr id="185" name="TextBox 184"/>
            <p:cNvSpPr txBox="1"/>
            <p:nvPr/>
          </p:nvSpPr>
          <p:spPr>
            <a:xfrm>
              <a:off x="6339125" y="3162899"/>
              <a:ext cx="859531" cy="400110"/>
            </a:xfrm>
            <a:prstGeom prst="rect">
              <a:avLst/>
            </a:prstGeom>
            <a:grpFill/>
          </p:spPr>
          <p:txBody>
            <a:bodyPr wrap="none" rtlCol="0">
              <a:spAutoFit/>
            </a:bodyPr>
            <a:lstStyle/>
            <a:p>
              <a:pPr algn="ctr" defTabSz="914224"/>
              <a:r>
                <a:rPr lang="en-US" sz="2000" b="1" kern="0" dirty="0">
                  <a:solidFill>
                    <a:schemeClr val="bg1"/>
                  </a:solidFill>
                  <a:latin typeface="Calibri" charset="0"/>
                  <a:ea typeface="Calibri" charset="0"/>
                  <a:cs typeface="Calibri" charset="0"/>
                </a:rPr>
                <a:t>Azure </a:t>
              </a:r>
            </a:p>
          </p:txBody>
        </p:sp>
      </p:grpSp>
      <p:grpSp>
        <p:nvGrpSpPr>
          <p:cNvPr id="13" name="Group 12"/>
          <p:cNvGrpSpPr/>
          <p:nvPr/>
        </p:nvGrpSpPr>
        <p:grpSpPr>
          <a:xfrm>
            <a:off x="5944380" y="3798799"/>
            <a:ext cx="846992" cy="574194"/>
            <a:chOff x="5827488" y="3724652"/>
            <a:chExt cx="830460" cy="562986"/>
          </a:xfrm>
        </p:grpSpPr>
        <p:sp>
          <p:nvSpPr>
            <p:cNvPr id="187" name="Freeform 7"/>
            <p:cNvSpPr>
              <a:spLocks noEditPoints="1"/>
            </p:cNvSpPr>
            <p:nvPr/>
          </p:nvSpPr>
          <p:spPr bwMode="auto">
            <a:xfrm>
              <a:off x="5827488" y="3724652"/>
              <a:ext cx="830460" cy="555696"/>
            </a:xfrm>
            <a:custGeom>
              <a:avLst/>
              <a:gdLst>
                <a:gd name="T0" fmla="*/ 0 w 1481"/>
                <a:gd name="T1" fmla="*/ 876 h 991"/>
                <a:gd name="T2" fmla="*/ 1481 w 1481"/>
                <a:gd name="T3" fmla="*/ 0 h 991"/>
                <a:gd name="T4" fmla="*/ 30 w 1481"/>
                <a:gd name="T5" fmla="*/ 850 h 991"/>
                <a:gd name="T6" fmla="*/ 1452 w 1481"/>
                <a:gd name="T7" fmla="*/ 26 h 991"/>
                <a:gd name="T8" fmla="*/ 30 w 1481"/>
                <a:gd name="T9" fmla="*/ 850 h 991"/>
                <a:gd name="T10" fmla="*/ 265 w 1481"/>
                <a:gd name="T11" fmla="*/ 387 h 991"/>
                <a:gd name="T12" fmla="*/ 444 w 1481"/>
                <a:gd name="T13" fmla="*/ 208 h 991"/>
                <a:gd name="T14" fmla="*/ 444 w 1481"/>
                <a:gd name="T15" fmla="*/ 671 h 991"/>
                <a:gd name="T16" fmla="*/ 265 w 1481"/>
                <a:gd name="T17" fmla="*/ 492 h 991"/>
                <a:gd name="T18" fmla="*/ 444 w 1481"/>
                <a:gd name="T19" fmla="*/ 671 h 991"/>
                <a:gd name="T20" fmla="*/ 418 w 1481"/>
                <a:gd name="T21" fmla="*/ 361 h 991"/>
                <a:gd name="T22" fmla="*/ 291 w 1481"/>
                <a:gd name="T23" fmla="*/ 235 h 991"/>
                <a:gd name="T24" fmla="*/ 291 w 1481"/>
                <a:gd name="T25" fmla="*/ 644 h 991"/>
                <a:gd name="T26" fmla="*/ 418 w 1481"/>
                <a:gd name="T27" fmla="*/ 518 h 991"/>
                <a:gd name="T28" fmla="*/ 291 w 1481"/>
                <a:gd name="T29" fmla="*/ 644 h 991"/>
                <a:gd name="T30" fmla="*/ 1086 w 1481"/>
                <a:gd name="T31" fmla="*/ 965 h 991"/>
                <a:gd name="T32" fmla="*/ 455 w 1481"/>
                <a:gd name="T33" fmla="*/ 991 h 991"/>
                <a:gd name="T34" fmla="*/ 836 w 1481"/>
                <a:gd name="T35" fmla="*/ 387 h 991"/>
                <a:gd name="T36" fmla="*/ 653 w 1481"/>
                <a:gd name="T37" fmla="*/ 208 h 991"/>
                <a:gd name="T38" fmla="*/ 836 w 1481"/>
                <a:gd name="T39" fmla="*/ 387 h 991"/>
                <a:gd name="T40" fmla="*/ 653 w 1481"/>
                <a:gd name="T41" fmla="*/ 671 h 991"/>
                <a:gd name="T42" fmla="*/ 836 w 1481"/>
                <a:gd name="T43" fmla="*/ 492 h 991"/>
                <a:gd name="T44" fmla="*/ 683 w 1481"/>
                <a:gd name="T45" fmla="*/ 361 h 991"/>
                <a:gd name="T46" fmla="*/ 806 w 1481"/>
                <a:gd name="T47" fmla="*/ 235 h 991"/>
                <a:gd name="T48" fmla="*/ 683 w 1481"/>
                <a:gd name="T49" fmla="*/ 361 h 991"/>
                <a:gd name="T50" fmla="*/ 806 w 1481"/>
                <a:gd name="T51" fmla="*/ 644 h 991"/>
                <a:gd name="T52" fmla="*/ 683 w 1481"/>
                <a:gd name="T53" fmla="*/ 518 h 991"/>
                <a:gd name="T54" fmla="*/ 1224 w 1481"/>
                <a:gd name="T55" fmla="*/ 387 h 991"/>
                <a:gd name="T56" fmla="*/ 1041 w 1481"/>
                <a:gd name="T57" fmla="*/ 208 h 991"/>
                <a:gd name="T58" fmla="*/ 1224 w 1481"/>
                <a:gd name="T59" fmla="*/ 387 h 991"/>
                <a:gd name="T60" fmla="*/ 1041 w 1481"/>
                <a:gd name="T61" fmla="*/ 671 h 991"/>
                <a:gd name="T62" fmla="*/ 1224 w 1481"/>
                <a:gd name="T63" fmla="*/ 492 h 991"/>
                <a:gd name="T64" fmla="*/ 1071 w 1481"/>
                <a:gd name="T65" fmla="*/ 361 h 991"/>
                <a:gd name="T66" fmla="*/ 1194 w 1481"/>
                <a:gd name="T67" fmla="*/ 235 h 991"/>
                <a:gd name="T68" fmla="*/ 1071 w 1481"/>
                <a:gd name="T69" fmla="*/ 361 h 991"/>
                <a:gd name="T70" fmla="*/ 1194 w 1481"/>
                <a:gd name="T71" fmla="*/ 644 h 991"/>
                <a:gd name="T72" fmla="*/ 1071 w 1481"/>
                <a:gd name="T73" fmla="*/ 518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1" h="991">
                  <a:moveTo>
                    <a:pt x="1481" y="876"/>
                  </a:moveTo>
                  <a:lnTo>
                    <a:pt x="0" y="876"/>
                  </a:lnTo>
                  <a:lnTo>
                    <a:pt x="0" y="0"/>
                  </a:lnTo>
                  <a:lnTo>
                    <a:pt x="1481" y="0"/>
                  </a:lnTo>
                  <a:lnTo>
                    <a:pt x="1481" y="876"/>
                  </a:lnTo>
                  <a:close/>
                  <a:moveTo>
                    <a:pt x="30" y="850"/>
                  </a:moveTo>
                  <a:lnTo>
                    <a:pt x="1452" y="850"/>
                  </a:lnTo>
                  <a:lnTo>
                    <a:pt x="1452" y="26"/>
                  </a:lnTo>
                  <a:lnTo>
                    <a:pt x="30" y="26"/>
                  </a:lnTo>
                  <a:lnTo>
                    <a:pt x="30" y="850"/>
                  </a:lnTo>
                  <a:close/>
                  <a:moveTo>
                    <a:pt x="444" y="387"/>
                  </a:moveTo>
                  <a:lnTo>
                    <a:pt x="265" y="387"/>
                  </a:lnTo>
                  <a:lnTo>
                    <a:pt x="265" y="208"/>
                  </a:lnTo>
                  <a:lnTo>
                    <a:pt x="444" y="208"/>
                  </a:lnTo>
                  <a:lnTo>
                    <a:pt x="444" y="387"/>
                  </a:lnTo>
                  <a:close/>
                  <a:moveTo>
                    <a:pt x="444" y="671"/>
                  </a:moveTo>
                  <a:lnTo>
                    <a:pt x="265" y="671"/>
                  </a:lnTo>
                  <a:lnTo>
                    <a:pt x="265" y="492"/>
                  </a:lnTo>
                  <a:lnTo>
                    <a:pt x="444" y="492"/>
                  </a:lnTo>
                  <a:lnTo>
                    <a:pt x="444" y="671"/>
                  </a:lnTo>
                  <a:close/>
                  <a:moveTo>
                    <a:pt x="291" y="361"/>
                  </a:moveTo>
                  <a:lnTo>
                    <a:pt x="418" y="361"/>
                  </a:lnTo>
                  <a:lnTo>
                    <a:pt x="418" y="235"/>
                  </a:lnTo>
                  <a:lnTo>
                    <a:pt x="291" y="235"/>
                  </a:lnTo>
                  <a:lnTo>
                    <a:pt x="291" y="361"/>
                  </a:lnTo>
                  <a:close/>
                  <a:moveTo>
                    <a:pt x="291" y="644"/>
                  </a:moveTo>
                  <a:lnTo>
                    <a:pt x="418" y="644"/>
                  </a:lnTo>
                  <a:lnTo>
                    <a:pt x="418" y="518"/>
                  </a:lnTo>
                  <a:lnTo>
                    <a:pt x="291" y="518"/>
                  </a:lnTo>
                  <a:lnTo>
                    <a:pt x="291" y="644"/>
                  </a:lnTo>
                  <a:close/>
                  <a:moveTo>
                    <a:pt x="455" y="965"/>
                  </a:moveTo>
                  <a:lnTo>
                    <a:pt x="1086" y="965"/>
                  </a:lnTo>
                  <a:lnTo>
                    <a:pt x="1086" y="991"/>
                  </a:lnTo>
                  <a:lnTo>
                    <a:pt x="455" y="991"/>
                  </a:lnTo>
                  <a:lnTo>
                    <a:pt x="455" y="965"/>
                  </a:lnTo>
                  <a:close/>
                  <a:moveTo>
                    <a:pt x="836" y="387"/>
                  </a:moveTo>
                  <a:lnTo>
                    <a:pt x="653" y="387"/>
                  </a:lnTo>
                  <a:lnTo>
                    <a:pt x="653" y="208"/>
                  </a:lnTo>
                  <a:lnTo>
                    <a:pt x="836" y="208"/>
                  </a:lnTo>
                  <a:lnTo>
                    <a:pt x="836" y="387"/>
                  </a:lnTo>
                  <a:close/>
                  <a:moveTo>
                    <a:pt x="836" y="671"/>
                  </a:moveTo>
                  <a:lnTo>
                    <a:pt x="653" y="671"/>
                  </a:lnTo>
                  <a:lnTo>
                    <a:pt x="653" y="492"/>
                  </a:lnTo>
                  <a:lnTo>
                    <a:pt x="836" y="492"/>
                  </a:lnTo>
                  <a:lnTo>
                    <a:pt x="836" y="671"/>
                  </a:lnTo>
                  <a:close/>
                  <a:moveTo>
                    <a:pt x="683" y="361"/>
                  </a:moveTo>
                  <a:lnTo>
                    <a:pt x="806" y="361"/>
                  </a:lnTo>
                  <a:lnTo>
                    <a:pt x="806" y="235"/>
                  </a:lnTo>
                  <a:lnTo>
                    <a:pt x="683" y="235"/>
                  </a:lnTo>
                  <a:lnTo>
                    <a:pt x="683" y="361"/>
                  </a:lnTo>
                  <a:close/>
                  <a:moveTo>
                    <a:pt x="683" y="644"/>
                  </a:moveTo>
                  <a:lnTo>
                    <a:pt x="806" y="644"/>
                  </a:lnTo>
                  <a:lnTo>
                    <a:pt x="806" y="518"/>
                  </a:lnTo>
                  <a:lnTo>
                    <a:pt x="683" y="518"/>
                  </a:lnTo>
                  <a:lnTo>
                    <a:pt x="683" y="644"/>
                  </a:lnTo>
                  <a:close/>
                  <a:moveTo>
                    <a:pt x="1224" y="387"/>
                  </a:moveTo>
                  <a:lnTo>
                    <a:pt x="1041" y="387"/>
                  </a:lnTo>
                  <a:lnTo>
                    <a:pt x="1041" y="208"/>
                  </a:lnTo>
                  <a:lnTo>
                    <a:pt x="1224" y="208"/>
                  </a:lnTo>
                  <a:lnTo>
                    <a:pt x="1224" y="387"/>
                  </a:lnTo>
                  <a:close/>
                  <a:moveTo>
                    <a:pt x="1224" y="671"/>
                  </a:moveTo>
                  <a:lnTo>
                    <a:pt x="1041" y="671"/>
                  </a:lnTo>
                  <a:lnTo>
                    <a:pt x="1041" y="492"/>
                  </a:lnTo>
                  <a:lnTo>
                    <a:pt x="1224" y="492"/>
                  </a:lnTo>
                  <a:lnTo>
                    <a:pt x="1224" y="671"/>
                  </a:lnTo>
                  <a:close/>
                  <a:moveTo>
                    <a:pt x="1071" y="361"/>
                  </a:moveTo>
                  <a:lnTo>
                    <a:pt x="1194" y="361"/>
                  </a:lnTo>
                  <a:lnTo>
                    <a:pt x="1194" y="235"/>
                  </a:lnTo>
                  <a:lnTo>
                    <a:pt x="1071" y="235"/>
                  </a:lnTo>
                  <a:lnTo>
                    <a:pt x="1071" y="361"/>
                  </a:lnTo>
                  <a:close/>
                  <a:moveTo>
                    <a:pt x="1071" y="644"/>
                  </a:moveTo>
                  <a:lnTo>
                    <a:pt x="1194" y="644"/>
                  </a:lnTo>
                  <a:lnTo>
                    <a:pt x="1194" y="518"/>
                  </a:lnTo>
                  <a:lnTo>
                    <a:pt x="1071" y="518"/>
                  </a:lnTo>
                  <a:lnTo>
                    <a:pt x="1071" y="644"/>
                  </a:lnTo>
                  <a:close/>
                </a:path>
              </a:pathLst>
            </a:custGeom>
            <a:solidFill>
              <a:schemeClr val="bg1"/>
            </a:solidFill>
            <a:ln w="3175" cmpd="sng">
              <a:noFill/>
              <a:round/>
              <a:headEnd/>
              <a:tailEnd/>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188" name="Freeform 8"/>
            <p:cNvSpPr>
              <a:spLocks noEditPoints="1"/>
            </p:cNvSpPr>
            <p:nvPr/>
          </p:nvSpPr>
          <p:spPr bwMode="auto">
            <a:xfrm>
              <a:off x="5827488" y="3731381"/>
              <a:ext cx="830460" cy="556257"/>
            </a:xfrm>
            <a:custGeom>
              <a:avLst/>
              <a:gdLst>
                <a:gd name="T0" fmla="*/ 0 w 1481"/>
                <a:gd name="T1" fmla="*/ 876 h 992"/>
                <a:gd name="T2" fmla="*/ 1481 w 1481"/>
                <a:gd name="T3" fmla="*/ 0 h 992"/>
                <a:gd name="T4" fmla="*/ 30 w 1481"/>
                <a:gd name="T5" fmla="*/ 850 h 992"/>
                <a:gd name="T6" fmla="*/ 1452 w 1481"/>
                <a:gd name="T7" fmla="*/ 26 h 992"/>
                <a:gd name="T8" fmla="*/ 30 w 1481"/>
                <a:gd name="T9" fmla="*/ 850 h 992"/>
                <a:gd name="T10" fmla="*/ 265 w 1481"/>
                <a:gd name="T11" fmla="*/ 388 h 992"/>
                <a:gd name="T12" fmla="*/ 444 w 1481"/>
                <a:gd name="T13" fmla="*/ 209 h 992"/>
                <a:gd name="T14" fmla="*/ 444 w 1481"/>
                <a:gd name="T15" fmla="*/ 671 h 992"/>
                <a:gd name="T16" fmla="*/ 265 w 1481"/>
                <a:gd name="T17" fmla="*/ 493 h 992"/>
                <a:gd name="T18" fmla="*/ 444 w 1481"/>
                <a:gd name="T19" fmla="*/ 671 h 992"/>
                <a:gd name="T20" fmla="*/ 418 w 1481"/>
                <a:gd name="T21" fmla="*/ 362 h 992"/>
                <a:gd name="T22" fmla="*/ 291 w 1481"/>
                <a:gd name="T23" fmla="*/ 235 h 992"/>
                <a:gd name="T24" fmla="*/ 291 w 1481"/>
                <a:gd name="T25" fmla="*/ 645 h 992"/>
                <a:gd name="T26" fmla="*/ 418 w 1481"/>
                <a:gd name="T27" fmla="*/ 518 h 992"/>
                <a:gd name="T28" fmla="*/ 291 w 1481"/>
                <a:gd name="T29" fmla="*/ 645 h 992"/>
                <a:gd name="T30" fmla="*/ 1086 w 1481"/>
                <a:gd name="T31" fmla="*/ 966 h 992"/>
                <a:gd name="T32" fmla="*/ 455 w 1481"/>
                <a:gd name="T33" fmla="*/ 992 h 992"/>
                <a:gd name="T34" fmla="*/ 836 w 1481"/>
                <a:gd name="T35" fmla="*/ 388 h 992"/>
                <a:gd name="T36" fmla="*/ 653 w 1481"/>
                <a:gd name="T37" fmla="*/ 209 h 992"/>
                <a:gd name="T38" fmla="*/ 836 w 1481"/>
                <a:gd name="T39" fmla="*/ 388 h 992"/>
                <a:gd name="T40" fmla="*/ 653 w 1481"/>
                <a:gd name="T41" fmla="*/ 671 h 992"/>
                <a:gd name="T42" fmla="*/ 836 w 1481"/>
                <a:gd name="T43" fmla="*/ 493 h 992"/>
                <a:gd name="T44" fmla="*/ 683 w 1481"/>
                <a:gd name="T45" fmla="*/ 362 h 992"/>
                <a:gd name="T46" fmla="*/ 806 w 1481"/>
                <a:gd name="T47" fmla="*/ 235 h 992"/>
                <a:gd name="T48" fmla="*/ 683 w 1481"/>
                <a:gd name="T49" fmla="*/ 362 h 992"/>
                <a:gd name="T50" fmla="*/ 806 w 1481"/>
                <a:gd name="T51" fmla="*/ 645 h 992"/>
                <a:gd name="T52" fmla="*/ 683 w 1481"/>
                <a:gd name="T53" fmla="*/ 518 h 992"/>
                <a:gd name="T54" fmla="*/ 1224 w 1481"/>
                <a:gd name="T55" fmla="*/ 388 h 992"/>
                <a:gd name="T56" fmla="*/ 1041 w 1481"/>
                <a:gd name="T57" fmla="*/ 209 h 992"/>
                <a:gd name="T58" fmla="*/ 1224 w 1481"/>
                <a:gd name="T59" fmla="*/ 388 h 992"/>
                <a:gd name="T60" fmla="*/ 1041 w 1481"/>
                <a:gd name="T61" fmla="*/ 671 h 992"/>
                <a:gd name="T62" fmla="*/ 1224 w 1481"/>
                <a:gd name="T63" fmla="*/ 493 h 992"/>
                <a:gd name="T64" fmla="*/ 1071 w 1481"/>
                <a:gd name="T65" fmla="*/ 362 h 992"/>
                <a:gd name="T66" fmla="*/ 1194 w 1481"/>
                <a:gd name="T67" fmla="*/ 235 h 992"/>
                <a:gd name="T68" fmla="*/ 1071 w 1481"/>
                <a:gd name="T69" fmla="*/ 362 h 992"/>
                <a:gd name="T70" fmla="*/ 1194 w 1481"/>
                <a:gd name="T71" fmla="*/ 645 h 992"/>
                <a:gd name="T72" fmla="*/ 1071 w 1481"/>
                <a:gd name="T73" fmla="*/ 51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1" h="992">
                  <a:moveTo>
                    <a:pt x="1481" y="876"/>
                  </a:moveTo>
                  <a:lnTo>
                    <a:pt x="0" y="876"/>
                  </a:lnTo>
                  <a:lnTo>
                    <a:pt x="0" y="0"/>
                  </a:lnTo>
                  <a:lnTo>
                    <a:pt x="1481" y="0"/>
                  </a:lnTo>
                  <a:lnTo>
                    <a:pt x="1481" y="876"/>
                  </a:lnTo>
                  <a:close/>
                  <a:moveTo>
                    <a:pt x="30" y="850"/>
                  </a:moveTo>
                  <a:lnTo>
                    <a:pt x="1452" y="850"/>
                  </a:lnTo>
                  <a:lnTo>
                    <a:pt x="1452" y="26"/>
                  </a:lnTo>
                  <a:lnTo>
                    <a:pt x="30" y="26"/>
                  </a:lnTo>
                  <a:lnTo>
                    <a:pt x="30" y="850"/>
                  </a:lnTo>
                  <a:close/>
                  <a:moveTo>
                    <a:pt x="444" y="388"/>
                  </a:moveTo>
                  <a:lnTo>
                    <a:pt x="265" y="388"/>
                  </a:lnTo>
                  <a:lnTo>
                    <a:pt x="265" y="209"/>
                  </a:lnTo>
                  <a:lnTo>
                    <a:pt x="444" y="209"/>
                  </a:lnTo>
                  <a:lnTo>
                    <a:pt x="444" y="388"/>
                  </a:lnTo>
                  <a:close/>
                  <a:moveTo>
                    <a:pt x="444" y="671"/>
                  </a:moveTo>
                  <a:lnTo>
                    <a:pt x="265" y="671"/>
                  </a:lnTo>
                  <a:lnTo>
                    <a:pt x="265" y="493"/>
                  </a:lnTo>
                  <a:lnTo>
                    <a:pt x="444" y="493"/>
                  </a:lnTo>
                  <a:lnTo>
                    <a:pt x="444" y="671"/>
                  </a:lnTo>
                  <a:close/>
                  <a:moveTo>
                    <a:pt x="291" y="362"/>
                  </a:moveTo>
                  <a:lnTo>
                    <a:pt x="418" y="362"/>
                  </a:lnTo>
                  <a:lnTo>
                    <a:pt x="418" y="235"/>
                  </a:lnTo>
                  <a:lnTo>
                    <a:pt x="291" y="235"/>
                  </a:lnTo>
                  <a:lnTo>
                    <a:pt x="291" y="362"/>
                  </a:lnTo>
                  <a:close/>
                  <a:moveTo>
                    <a:pt x="291" y="645"/>
                  </a:moveTo>
                  <a:lnTo>
                    <a:pt x="418" y="645"/>
                  </a:lnTo>
                  <a:lnTo>
                    <a:pt x="418" y="518"/>
                  </a:lnTo>
                  <a:lnTo>
                    <a:pt x="291" y="518"/>
                  </a:lnTo>
                  <a:lnTo>
                    <a:pt x="291" y="645"/>
                  </a:lnTo>
                  <a:close/>
                  <a:moveTo>
                    <a:pt x="455" y="966"/>
                  </a:moveTo>
                  <a:lnTo>
                    <a:pt x="1086" y="966"/>
                  </a:lnTo>
                  <a:lnTo>
                    <a:pt x="1086" y="992"/>
                  </a:lnTo>
                  <a:lnTo>
                    <a:pt x="455" y="992"/>
                  </a:lnTo>
                  <a:lnTo>
                    <a:pt x="455" y="966"/>
                  </a:lnTo>
                  <a:close/>
                  <a:moveTo>
                    <a:pt x="836" y="388"/>
                  </a:moveTo>
                  <a:lnTo>
                    <a:pt x="653" y="388"/>
                  </a:lnTo>
                  <a:lnTo>
                    <a:pt x="653" y="209"/>
                  </a:lnTo>
                  <a:lnTo>
                    <a:pt x="836" y="209"/>
                  </a:lnTo>
                  <a:lnTo>
                    <a:pt x="836" y="388"/>
                  </a:lnTo>
                  <a:close/>
                  <a:moveTo>
                    <a:pt x="836" y="671"/>
                  </a:moveTo>
                  <a:lnTo>
                    <a:pt x="653" y="671"/>
                  </a:lnTo>
                  <a:lnTo>
                    <a:pt x="653" y="493"/>
                  </a:lnTo>
                  <a:lnTo>
                    <a:pt x="836" y="493"/>
                  </a:lnTo>
                  <a:lnTo>
                    <a:pt x="836" y="671"/>
                  </a:lnTo>
                  <a:close/>
                  <a:moveTo>
                    <a:pt x="683" y="362"/>
                  </a:moveTo>
                  <a:lnTo>
                    <a:pt x="806" y="362"/>
                  </a:lnTo>
                  <a:lnTo>
                    <a:pt x="806" y="235"/>
                  </a:lnTo>
                  <a:lnTo>
                    <a:pt x="683" y="235"/>
                  </a:lnTo>
                  <a:lnTo>
                    <a:pt x="683" y="362"/>
                  </a:lnTo>
                  <a:close/>
                  <a:moveTo>
                    <a:pt x="683" y="645"/>
                  </a:moveTo>
                  <a:lnTo>
                    <a:pt x="806" y="645"/>
                  </a:lnTo>
                  <a:lnTo>
                    <a:pt x="806" y="518"/>
                  </a:lnTo>
                  <a:lnTo>
                    <a:pt x="683" y="518"/>
                  </a:lnTo>
                  <a:lnTo>
                    <a:pt x="683" y="645"/>
                  </a:lnTo>
                  <a:close/>
                  <a:moveTo>
                    <a:pt x="1224" y="388"/>
                  </a:moveTo>
                  <a:lnTo>
                    <a:pt x="1041" y="388"/>
                  </a:lnTo>
                  <a:lnTo>
                    <a:pt x="1041" y="209"/>
                  </a:lnTo>
                  <a:lnTo>
                    <a:pt x="1224" y="209"/>
                  </a:lnTo>
                  <a:lnTo>
                    <a:pt x="1224" y="388"/>
                  </a:lnTo>
                  <a:close/>
                  <a:moveTo>
                    <a:pt x="1224" y="671"/>
                  </a:moveTo>
                  <a:lnTo>
                    <a:pt x="1041" y="671"/>
                  </a:lnTo>
                  <a:lnTo>
                    <a:pt x="1041" y="493"/>
                  </a:lnTo>
                  <a:lnTo>
                    <a:pt x="1224" y="493"/>
                  </a:lnTo>
                  <a:lnTo>
                    <a:pt x="1224" y="671"/>
                  </a:lnTo>
                  <a:close/>
                  <a:moveTo>
                    <a:pt x="1071" y="362"/>
                  </a:moveTo>
                  <a:lnTo>
                    <a:pt x="1194" y="362"/>
                  </a:lnTo>
                  <a:lnTo>
                    <a:pt x="1194" y="235"/>
                  </a:lnTo>
                  <a:lnTo>
                    <a:pt x="1071" y="235"/>
                  </a:lnTo>
                  <a:lnTo>
                    <a:pt x="1071" y="362"/>
                  </a:lnTo>
                  <a:close/>
                  <a:moveTo>
                    <a:pt x="1071" y="645"/>
                  </a:moveTo>
                  <a:lnTo>
                    <a:pt x="1194" y="645"/>
                  </a:lnTo>
                  <a:lnTo>
                    <a:pt x="1194" y="518"/>
                  </a:lnTo>
                  <a:lnTo>
                    <a:pt x="1071" y="518"/>
                  </a:lnTo>
                  <a:lnTo>
                    <a:pt x="1071" y="645"/>
                  </a:lnTo>
                  <a:close/>
                </a:path>
              </a:pathLst>
            </a:custGeom>
            <a:solidFill>
              <a:schemeClr val="bg1"/>
            </a:solidFill>
            <a:ln w="3175" cmpd="sng">
              <a:noFill/>
              <a:round/>
              <a:headEnd/>
              <a:tailEnd/>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grpSp>
      <p:sp>
        <p:nvSpPr>
          <p:cNvPr id="189" name="Freeform 32"/>
          <p:cNvSpPr>
            <a:spLocks noEditPoints="1"/>
          </p:cNvSpPr>
          <p:nvPr/>
        </p:nvSpPr>
        <p:spPr bwMode="auto">
          <a:xfrm>
            <a:off x="7150095" y="3857728"/>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190" name="Rectangle 189"/>
          <p:cNvSpPr/>
          <p:nvPr/>
        </p:nvSpPr>
        <p:spPr bwMode="auto">
          <a:xfrm>
            <a:off x="7104218" y="3988122"/>
            <a:ext cx="439595" cy="253922"/>
          </a:xfrm>
          <a:prstGeom prst="rect">
            <a:avLst/>
          </a:prstGeom>
          <a:solidFill>
            <a:srgbClr val="0070C0"/>
          </a:solidFill>
          <a:ln>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5439">
                    <a:srgbClr val="F8F8F8"/>
                  </a:gs>
                  <a:gs pos="10000">
                    <a:srgbClr val="F8F8F8"/>
                  </a:gs>
                </a:gsLst>
                <a:lin ang="5400000" scaled="0"/>
              </a:gradFill>
              <a:latin typeface="Calibri" charset="0"/>
              <a:ea typeface="Calibri" charset="0"/>
              <a:cs typeface="Calibri" charset="0"/>
            </a:endParaRPr>
          </a:p>
        </p:txBody>
      </p:sp>
      <p:sp>
        <p:nvSpPr>
          <p:cNvPr id="191" name="Rectangle: Rounded Corners 122"/>
          <p:cNvSpPr/>
          <p:nvPr/>
        </p:nvSpPr>
        <p:spPr bwMode="auto">
          <a:xfrm>
            <a:off x="7007365" y="3795749"/>
            <a:ext cx="719978" cy="581981"/>
          </a:xfrm>
          <a:prstGeom prst="roundRect">
            <a:avLst/>
          </a:prstGeom>
          <a:noFill/>
          <a:ln>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grpSp>
        <p:nvGrpSpPr>
          <p:cNvPr id="8" name="Group 7"/>
          <p:cNvGrpSpPr/>
          <p:nvPr/>
        </p:nvGrpSpPr>
        <p:grpSpPr>
          <a:xfrm>
            <a:off x="4505886" y="3361650"/>
            <a:ext cx="726362" cy="484181"/>
            <a:chOff x="4417072" y="3296035"/>
            <a:chExt cx="712184" cy="474730"/>
          </a:xfrm>
          <a:solidFill>
            <a:srgbClr val="0070C0"/>
          </a:solidFill>
        </p:grpSpPr>
        <p:sp>
          <p:nvSpPr>
            <p:cNvPr id="193" name="Freeform 80"/>
            <p:cNvSpPr>
              <a:spLocks/>
            </p:cNvSpPr>
            <p:nvPr/>
          </p:nvSpPr>
          <p:spPr bwMode="auto">
            <a:xfrm>
              <a:off x="4417072" y="3562741"/>
              <a:ext cx="210725" cy="157358"/>
            </a:xfrm>
            <a:custGeom>
              <a:avLst/>
              <a:gdLst>
                <a:gd name="T0" fmla="*/ 33 w 33"/>
                <a:gd name="T1" fmla="*/ 3 h 25"/>
                <a:gd name="T2" fmla="*/ 21 w 33"/>
                <a:gd name="T3" fmla="*/ 0 h 25"/>
                <a:gd name="T4" fmla="*/ 0 w 33"/>
                <a:gd name="T5" fmla="*/ 19 h 25"/>
                <a:gd name="T6" fmla="*/ 0 w 33"/>
                <a:gd name="T7" fmla="*/ 21 h 25"/>
                <a:gd name="T8" fmla="*/ 0 w 33"/>
                <a:gd name="T9" fmla="*/ 22 h 25"/>
                <a:gd name="T10" fmla="*/ 21 w 33"/>
                <a:gd name="T11" fmla="*/ 25 h 25"/>
                <a:gd name="T12" fmla="*/ 22 w 33"/>
                <a:gd name="T13" fmla="*/ 25 h 25"/>
                <a:gd name="T14" fmla="*/ 33 w 33"/>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5">
                  <a:moveTo>
                    <a:pt x="33" y="3"/>
                  </a:moveTo>
                  <a:cubicBezTo>
                    <a:pt x="30" y="1"/>
                    <a:pt x="26" y="0"/>
                    <a:pt x="21" y="0"/>
                  </a:cubicBezTo>
                  <a:cubicBezTo>
                    <a:pt x="10" y="0"/>
                    <a:pt x="1" y="8"/>
                    <a:pt x="0" y="19"/>
                  </a:cubicBezTo>
                  <a:cubicBezTo>
                    <a:pt x="0" y="20"/>
                    <a:pt x="0" y="21"/>
                    <a:pt x="0" y="21"/>
                  </a:cubicBezTo>
                  <a:cubicBezTo>
                    <a:pt x="0" y="22"/>
                    <a:pt x="0" y="22"/>
                    <a:pt x="0" y="22"/>
                  </a:cubicBezTo>
                  <a:cubicBezTo>
                    <a:pt x="7" y="24"/>
                    <a:pt x="14" y="25"/>
                    <a:pt x="21" y="25"/>
                  </a:cubicBezTo>
                  <a:cubicBezTo>
                    <a:pt x="22" y="25"/>
                    <a:pt x="22" y="25"/>
                    <a:pt x="22" y="25"/>
                  </a:cubicBezTo>
                  <a:cubicBezTo>
                    <a:pt x="23" y="17"/>
                    <a:pt x="27" y="9"/>
                    <a:pt x="3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194" name="Oval 79"/>
            <p:cNvSpPr>
              <a:spLocks noChangeArrowheads="1"/>
            </p:cNvSpPr>
            <p:nvPr/>
          </p:nvSpPr>
          <p:spPr bwMode="auto">
            <a:xfrm>
              <a:off x="4481088" y="3392043"/>
              <a:ext cx="146708" cy="138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195" name="Oval 81"/>
            <p:cNvSpPr>
              <a:spLocks noChangeArrowheads="1"/>
            </p:cNvSpPr>
            <p:nvPr/>
          </p:nvSpPr>
          <p:spPr bwMode="auto">
            <a:xfrm>
              <a:off x="4918533" y="3392045"/>
              <a:ext cx="146708" cy="1440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196" name="Freeform 82"/>
            <p:cNvSpPr>
              <a:spLocks/>
            </p:cNvSpPr>
            <p:nvPr/>
          </p:nvSpPr>
          <p:spPr bwMode="auto">
            <a:xfrm>
              <a:off x="4926534" y="3562738"/>
              <a:ext cx="202722" cy="162693"/>
            </a:xfrm>
            <a:custGeom>
              <a:avLst/>
              <a:gdLst>
                <a:gd name="T0" fmla="*/ 32 w 32"/>
                <a:gd name="T1" fmla="*/ 20 h 26"/>
                <a:gd name="T2" fmla="*/ 11 w 32"/>
                <a:gd name="T3" fmla="*/ 0 h 26"/>
                <a:gd name="T4" fmla="*/ 0 w 32"/>
                <a:gd name="T5" fmla="*/ 3 h 26"/>
                <a:gd name="T6" fmla="*/ 12 w 32"/>
                <a:gd name="T7" fmla="*/ 26 h 26"/>
                <a:gd name="T8" fmla="*/ 32 w 32"/>
                <a:gd name="T9" fmla="*/ 23 h 26"/>
                <a:gd name="T10" fmla="*/ 32 w 32"/>
                <a:gd name="T11" fmla="*/ 22 h 26"/>
                <a:gd name="T12" fmla="*/ 32 w 32"/>
                <a:gd name="T13" fmla="*/ 20 h 26"/>
              </a:gdLst>
              <a:ahLst/>
              <a:cxnLst>
                <a:cxn ang="0">
                  <a:pos x="T0" y="T1"/>
                </a:cxn>
                <a:cxn ang="0">
                  <a:pos x="T2" y="T3"/>
                </a:cxn>
                <a:cxn ang="0">
                  <a:pos x="T4" y="T5"/>
                </a:cxn>
                <a:cxn ang="0">
                  <a:pos x="T6" y="T7"/>
                </a:cxn>
                <a:cxn ang="0">
                  <a:pos x="T8" y="T9"/>
                </a:cxn>
                <a:cxn ang="0">
                  <a:pos x="T10" y="T11"/>
                </a:cxn>
                <a:cxn ang="0">
                  <a:pos x="T12" y="T13"/>
                </a:cxn>
              </a:cxnLst>
              <a:rect l="0" t="0" r="r" b="b"/>
              <a:pathLst>
                <a:path w="32" h="26">
                  <a:moveTo>
                    <a:pt x="32" y="20"/>
                  </a:moveTo>
                  <a:cubicBezTo>
                    <a:pt x="31" y="9"/>
                    <a:pt x="22" y="0"/>
                    <a:pt x="11" y="0"/>
                  </a:cubicBezTo>
                  <a:cubicBezTo>
                    <a:pt x="7" y="0"/>
                    <a:pt x="4" y="1"/>
                    <a:pt x="0" y="3"/>
                  </a:cubicBezTo>
                  <a:cubicBezTo>
                    <a:pt x="7" y="9"/>
                    <a:pt x="11" y="17"/>
                    <a:pt x="12" y="26"/>
                  </a:cubicBezTo>
                  <a:cubicBezTo>
                    <a:pt x="19" y="26"/>
                    <a:pt x="26" y="25"/>
                    <a:pt x="32" y="23"/>
                  </a:cubicBezTo>
                  <a:cubicBezTo>
                    <a:pt x="32" y="22"/>
                    <a:pt x="32" y="22"/>
                    <a:pt x="32" y="22"/>
                  </a:cubicBezTo>
                  <a:cubicBezTo>
                    <a:pt x="32" y="21"/>
                    <a:pt x="32" y="21"/>
                    <a:pt x="3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197" name="Freeform 84"/>
            <p:cNvSpPr>
              <a:spLocks/>
            </p:cNvSpPr>
            <p:nvPr/>
          </p:nvSpPr>
          <p:spPr bwMode="auto">
            <a:xfrm>
              <a:off x="4582453" y="3536062"/>
              <a:ext cx="386772" cy="234703"/>
            </a:xfrm>
            <a:custGeom>
              <a:avLst/>
              <a:gdLst>
                <a:gd name="T0" fmla="*/ 30 w 61"/>
                <a:gd name="T1" fmla="*/ 0 h 37"/>
                <a:gd name="T2" fmla="*/ 0 w 61"/>
                <a:gd name="T3" fmla="*/ 28 h 37"/>
                <a:gd name="T4" fmla="*/ 0 w 61"/>
                <a:gd name="T5" fmla="*/ 31 h 37"/>
                <a:gd name="T6" fmla="*/ 0 w 61"/>
                <a:gd name="T7" fmla="*/ 32 h 37"/>
                <a:gd name="T8" fmla="*/ 30 w 61"/>
                <a:gd name="T9" fmla="*/ 37 h 37"/>
                <a:gd name="T10" fmla="*/ 61 w 61"/>
                <a:gd name="T11" fmla="*/ 32 h 37"/>
                <a:gd name="T12" fmla="*/ 61 w 61"/>
                <a:gd name="T13" fmla="*/ 31 h 37"/>
                <a:gd name="T14" fmla="*/ 61 w 61"/>
                <a:gd name="T15" fmla="*/ 28 h 37"/>
                <a:gd name="T16" fmla="*/ 30 w 61"/>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7">
                  <a:moveTo>
                    <a:pt x="30" y="0"/>
                  </a:moveTo>
                  <a:cubicBezTo>
                    <a:pt x="14" y="0"/>
                    <a:pt x="1" y="13"/>
                    <a:pt x="0" y="28"/>
                  </a:cubicBezTo>
                  <a:cubicBezTo>
                    <a:pt x="0" y="29"/>
                    <a:pt x="0" y="30"/>
                    <a:pt x="0" y="31"/>
                  </a:cubicBezTo>
                  <a:cubicBezTo>
                    <a:pt x="0" y="32"/>
                    <a:pt x="0" y="32"/>
                    <a:pt x="0" y="32"/>
                  </a:cubicBezTo>
                  <a:cubicBezTo>
                    <a:pt x="10" y="35"/>
                    <a:pt x="20" y="37"/>
                    <a:pt x="30" y="37"/>
                  </a:cubicBezTo>
                  <a:cubicBezTo>
                    <a:pt x="41" y="37"/>
                    <a:pt x="51" y="35"/>
                    <a:pt x="61" y="32"/>
                  </a:cubicBezTo>
                  <a:cubicBezTo>
                    <a:pt x="61" y="31"/>
                    <a:pt x="61" y="31"/>
                    <a:pt x="61" y="31"/>
                  </a:cubicBezTo>
                  <a:cubicBezTo>
                    <a:pt x="61" y="30"/>
                    <a:pt x="61" y="29"/>
                    <a:pt x="61" y="28"/>
                  </a:cubicBezTo>
                  <a:cubicBezTo>
                    <a:pt x="59" y="13"/>
                    <a:pt x="46"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198" name="Oval 85"/>
            <p:cNvSpPr>
              <a:spLocks noChangeArrowheads="1"/>
            </p:cNvSpPr>
            <p:nvPr/>
          </p:nvSpPr>
          <p:spPr bwMode="auto">
            <a:xfrm>
              <a:off x="4673138" y="3296035"/>
              <a:ext cx="208056" cy="20269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grpSp>
      <p:pic>
        <p:nvPicPr>
          <p:cNvPr id="199" name="Picture 1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087" y="3816979"/>
            <a:ext cx="631113" cy="631113"/>
          </a:xfrm>
          <a:prstGeom prst="rect">
            <a:avLst/>
          </a:prstGeom>
        </p:spPr>
      </p:pic>
      <p:sp>
        <p:nvSpPr>
          <p:cNvPr id="200" name="Arrow: Left-Right 133"/>
          <p:cNvSpPr/>
          <p:nvPr/>
        </p:nvSpPr>
        <p:spPr bwMode="auto">
          <a:xfrm>
            <a:off x="5472497" y="4021849"/>
            <a:ext cx="382904" cy="234577"/>
          </a:xfrm>
          <a:prstGeom prst="leftRightArrow">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sp>
        <p:nvSpPr>
          <p:cNvPr id="201" name="Freeform 32"/>
          <p:cNvSpPr>
            <a:spLocks noEditPoints="1"/>
          </p:cNvSpPr>
          <p:nvPr/>
        </p:nvSpPr>
        <p:spPr bwMode="auto">
          <a:xfrm>
            <a:off x="7050147" y="3984229"/>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02" name="Rectangle 201"/>
          <p:cNvSpPr/>
          <p:nvPr/>
        </p:nvSpPr>
        <p:spPr bwMode="auto">
          <a:xfrm>
            <a:off x="4528142" y="4878525"/>
            <a:ext cx="3366948" cy="1844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05" tIns="149125" rIns="186405" bIns="149125" anchor="t" anchorCtr="0"/>
          <a:lstStyle/>
          <a:p>
            <a:pPr defTabSz="931522">
              <a:defRPr/>
            </a:pPr>
            <a:r>
              <a:rPr lang="en-US" sz="1399" kern="0" dirty="0">
                <a:solidFill>
                  <a:schemeClr val="tx1"/>
                </a:solidFill>
                <a:latin typeface="Calibri" charset="0"/>
                <a:ea typeface="Calibri" charset="0"/>
                <a:cs typeface="Calibri" charset="0"/>
              </a:rPr>
              <a:t>XenApp and XenDesktop management on Azure </a:t>
            </a:r>
          </a:p>
          <a:p>
            <a:pPr defTabSz="931522">
              <a:defRPr/>
            </a:pPr>
            <a:endParaRPr lang="en-US" sz="1399" kern="0" dirty="0">
              <a:solidFill>
                <a:schemeClr val="tx1"/>
              </a:solidFill>
              <a:latin typeface="Calibri" charset="0"/>
              <a:ea typeface="Calibri" charset="0"/>
              <a:cs typeface="Calibri" charset="0"/>
            </a:endParaRPr>
          </a:p>
          <a:p>
            <a:pPr defTabSz="931522">
              <a:defRPr/>
            </a:pPr>
            <a:r>
              <a:rPr lang="en-US" sz="1399" kern="0" dirty="0">
                <a:solidFill>
                  <a:schemeClr val="tx1"/>
                </a:solidFill>
                <a:latin typeface="Calibri" charset="0"/>
                <a:ea typeface="Calibri" charset="0"/>
                <a:cs typeface="Calibri" charset="0"/>
              </a:rPr>
              <a:t>Virtual app and desktops workloads on Azure</a:t>
            </a:r>
          </a:p>
          <a:p>
            <a:pPr defTabSz="931522">
              <a:defRPr/>
            </a:pPr>
            <a:endParaRPr lang="en-US" sz="1399" kern="0" dirty="0">
              <a:solidFill>
                <a:schemeClr val="tx1"/>
              </a:solidFill>
              <a:latin typeface="Calibri" charset="0"/>
              <a:ea typeface="Calibri" charset="0"/>
              <a:cs typeface="Calibri" charset="0"/>
            </a:endParaRPr>
          </a:p>
          <a:p>
            <a:pPr defTabSz="931522">
              <a:defRPr/>
            </a:pPr>
            <a:r>
              <a:rPr lang="en-US" sz="1399" kern="0" dirty="0">
                <a:solidFill>
                  <a:schemeClr val="tx1"/>
                </a:solidFill>
                <a:latin typeface="Calibri" charset="0"/>
                <a:ea typeface="Calibri" charset="0"/>
                <a:cs typeface="Calibri" charset="0"/>
              </a:rPr>
              <a:t>Managed by IT/Partners</a:t>
            </a:r>
          </a:p>
        </p:txBody>
      </p:sp>
      <p:grpSp>
        <p:nvGrpSpPr>
          <p:cNvPr id="29" name="Group 28"/>
          <p:cNvGrpSpPr/>
          <p:nvPr/>
        </p:nvGrpSpPr>
        <p:grpSpPr>
          <a:xfrm>
            <a:off x="9237782" y="2689063"/>
            <a:ext cx="2273243" cy="1076519"/>
            <a:chOff x="9056607" y="2636575"/>
            <a:chExt cx="2228872" cy="1055507"/>
          </a:xfrm>
        </p:grpSpPr>
        <p:sp>
          <p:nvSpPr>
            <p:cNvPr id="205" name="Freeform 225"/>
            <p:cNvSpPr>
              <a:spLocks/>
            </p:cNvSpPr>
            <p:nvPr/>
          </p:nvSpPr>
          <p:spPr bwMode="auto">
            <a:xfrm>
              <a:off x="9056607" y="2636575"/>
              <a:ext cx="2228872" cy="1046273"/>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solidFill>
              <a:schemeClr val="bg1"/>
            </a:solidFill>
            <a:ln w="28575">
              <a:solidFill>
                <a:schemeClr val="accent2">
                  <a:lumMod val="60000"/>
                  <a:lumOff val="40000"/>
                </a:schemeClr>
              </a:solidFill>
              <a:round/>
              <a:headEnd/>
              <a:tailEnd/>
            </a:ln>
            <a:extLst/>
          </p:spPr>
          <p:txBody>
            <a:bodyPr vert="horz" wrap="square" lIns="91427" tIns="45713" rIns="91427" bIns="45713" numCol="1" anchor="t" anchorCtr="0" compatLnSpc="1">
              <a:prstTxWarp prst="textNoShape">
                <a:avLst/>
              </a:prstTxWarp>
            </a:bodyPr>
            <a:lstStyle/>
            <a:p>
              <a:pPr defTabSz="914224"/>
              <a:endParaRPr lang="en-US" sz="900" kern="0" dirty="0">
                <a:solidFill>
                  <a:prstClr val="black"/>
                </a:solidFill>
                <a:latin typeface="Calibri" charset="0"/>
                <a:ea typeface="Calibri" charset="0"/>
                <a:cs typeface="Calibri" charset="0"/>
              </a:endParaRPr>
            </a:p>
          </p:txBody>
        </p:sp>
        <p:sp>
          <p:nvSpPr>
            <p:cNvPr id="206" name="TextBox 205"/>
            <p:cNvSpPr txBox="1"/>
            <p:nvPr/>
          </p:nvSpPr>
          <p:spPr>
            <a:xfrm>
              <a:off x="10146382" y="3248543"/>
              <a:ext cx="184731" cy="400110"/>
            </a:xfrm>
            <a:prstGeom prst="rect">
              <a:avLst/>
            </a:prstGeom>
            <a:noFill/>
          </p:spPr>
          <p:txBody>
            <a:bodyPr wrap="none" rtlCol="0">
              <a:spAutoFit/>
            </a:bodyPr>
            <a:lstStyle/>
            <a:p>
              <a:pPr algn="ctr" defTabSz="914224"/>
              <a:endParaRPr lang="en-US" sz="2000" kern="0" dirty="0">
                <a:solidFill>
                  <a:schemeClr val="bg1"/>
                </a:solidFill>
                <a:latin typeface="Calibri" charset="0"/>
                <a:ea typeface="Calibri" charset="0"/>
                <a:cs typeface="Calibri" charset="0"/>
              </a:endParaRPr>
            </a:p>
          </p:txBody>
        </p:sp>
        <p:sp>
          <p:nvSpPr>
            <p:cNvPr id="207" name="TextBox 206"/>
            <p:cNvSpPr txBox="1"/>
            <p:nvPr/>
          </p:nvSpPr>
          <p:spPr>
            <a:xfrm>
              <a:off x="9572663" y="3291972"/>
              <a:ext cx="1414170" cy="400110"/>
            </a:xfrm>
            <a:prstGeom prst="rect">
              <a:avLst/>
            </a:prstGeom>
            <a:noFill/>
          </p:spPr>
          <p:txBody>
            <a:bodyPr wrap="none" rtlCol="0">
              <a:spAutoFit/>
            </a:bodyPr>
            <a:lstStyle/>
            <a:p>
              <a:pPr algn="ctr" defTabSz="914224"/>
              <a:r>
                <a:rPr lang="en-US" sz="2000" b="1" kern="0" dirty="0">
                  <a:solidFill>
                    <a:schemeClr val="accent2">
                      <a:lumMod val="75000"/>
                    </a:schemeClr>
                  </a:solidFill>
                  <a:latin typeface="Calibri" charset="0"/>
                  <a:ea typeface="Calibri" charset="0"/>
                  <a:cs typeface="Calibri" charset="0"/>
                </a:rPr>
                <a:t>Citrix Cloud</a:t>
              </a:r>
            </a:p>
          </p:txBody>
        </p:sp>
      </p:grpSp>
      <p:grpSp>
        <p:nvGrpSpPr>
          <p:cNvPr id="28" name="Group 27"/>
          <p:cNvGrpSpPr/>
          <p:nvPr/>
        </p:nvGrpSpPr>
        <p:grpSpPr>
          <a:xfrm>
            <a:off x="10157478" y="2820190"/>
            <a:ext cx="655588" cy="620712"/>
            <a:chOff x="9958351" y="2765144"/>
            <a:chExt cx="642792" cy="608596"/>
          </a:xfrm>
        </p:grpSpPr>
        <p:sp>
          <p:nvSpPr>
            <p:cNvPr id="209" name="Oval 208"/>
            <p:cNvSpPr/>
            <p:nvPr/>
          </p:nvSpPr>
          <p:spPr>
            <a:xfrm>
              <a:off x="9958351" y="2765144"/>
              <a:ext cx="642792" cy="608596"/>
            </a:xfrm>
            <a:prstGeom prst="ellipse">
              <a:avLst/>
            </a:prstGeom>
            <a:solidFill>
              <a:srgbClr val="0078D7"/>
            </a:solidFill>
            <a:ln w="12700" cap="flat" cmpd="sng" algn="ctr">
              <a:noFill/>
              <a:prstDash val="solid"/>
              <a:miter lim="800000"/>
            </a:ln>
            <a:effectLst/>
          </p:spPr>
          <p:txBody>
            <a:bodyPr rtlCol="0" anchor="ctr"/>
            <a:lstStyle/>
            <a:p>
              <a:pPr algn="ctr" defTabSz="914135">
                <a:defRPr/>
              </a:pPr>
              <a:endParaRPr lang="en-US" kern="0" dirty="0" err="1">
                <a:solidFill>
                  <a:prstClr val="white"/>
                </a:solidFill>
                <a:latin typeface="Calibri" charset="0"/>
                <a:ea typeface="Calibri" charset="0"/>
                <a:cs typeface="Calibri" charset="0"/>
              </a:endParaRPr>
            </a:p>
          </p:txBody>
        </p:sp>
        <p:pic>
          <p:nvPicPr>
            <p:cNvPr id="210" name="Picture 20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7674" y="2877302"/>
              <a:ext cx="424146" cy="384280"/>
            </a:xfrm>
            <a:prstGeom prst="rect">
              <a:avLst/>
            </a:prstGeom>
            <a:solidFill>
              <a:srgbClr val="0078D7"/>
            </a:solidFill>
          </p:spPr>
        </p:pic>
      </p:grpSp>
      <p:grpSp>
        <p:nvGrpSpPr>
          <p:cNvPr id="27" name="Group 26"/>
          <p:cNvGrpSpPr/>
          <p:nvPr/>
        </p:nvGrpSpPr>
        <p:grpSpPr>
          <a:xfrm>
            <a:off x="9157269" y="3828447"/>
            <a:ext cx="2273243" cy="1269544"/>
            <a:chOff x="8977665" y="3753721"/>
            <a:chExt cx="2228872" cy="1244764"/>
          </a:xfrm>
          <a:solidFill>
            <a:srgbClr val="0070C0"/>
          </a:solidFill>
        </p:grpSpPr>
        <p:sp>
          <p:nvSpPr>
            <p:cNvPr id="212" name="Freeform 225"/>
            <p:cNvSpPr>
              <a:spLocks/>
            </p:cNvSpPr>
            <p:nvPr/>
          </p:nvSpPr>
          <p:spPr bwMode="auto">
            <a:xfrm>
              <a:off x="8977665" y="3753721"/>
              <a:ext cx="2228872" cy="1244764"/>
            </a:xfrm>
            <a:custGeom>
              <a:avLst/>
              <a:gdLst>
                <a:gd name="T0" fmla="*/ 359 w 424"/>
                <a:gd name="T1" fmla="*/ 234 h 234"/>
                <a:gd name="T2" fmla="*/ 49 w 424"/>
                <a:gd name="T3" fmla="*/ 234 h 234"/>
                <a:gd name="T4" fmla="*/ 0 w 424"/>
                <a:gd name="T5" fmla="*/ 184 h 234"/>
                <a:gd name="T6" fmla="*/ 44 w 424"/>
                <a:gd name="T7" fmla="*/ 136 h 234"/>
                <a:gd name="T8" fmla="*/ 125 w 424"/>
                <a:gd name="T9" fmla="*/ 69 h 234"/>
                <a:gd name="T10" fmla="*/ 131 w 424"/>
                <a:gd name="T11" fmla="*/ 69 h 234"/>
                <a:gd name="T12" fmla="*/ 237 w 424"/>
                <a:gd name="T13" fmla="*/ 0 h 234"/>
                <a:gd name="T14" fmla="*/ 353 w 424"/>
                <a:gd name="T15" fmla="*/ 103 h 234"/>
                <a:gd name="T16" fmla="*/ 359 w 424"/>
                <a:gd name="T17" fmla="*/ 102 h 234"/>
                <a:gd name="T18" fmla="*/ 424 w 424"/>
                <a:gd name="T19" fmla="*/ 168 h 234"/>
                <a:gd name="T20" fmla="*/ 359 w 424"/>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234">
                  <a:moveTo>
                    <a:pt x="359" y="234"/>
                  </a:moveTo>
                  <a:cubicBezTo>
                    <a:pt x="49" y="234"/>
                    <a:pt x="49" y="234"/>
                    <a:pt x="49" y="234"/>
                  </a:cubicBezTo>
                  <a:cubicBezTo>
                    <a:pt x="22" y="234"/>
                    <a:pt x="0" y="213"/>
                    <a:pt x="0" y="184"/>
                  </a:cubicBezTo>
                  <a:cubicBezTo>
                    <a:pt x="0" y="160"/>
                    <a:pt x="19" y="138"/>
                    <a:pt x="44" y="136"/>
                  </a:cubicBezTo>
                  <a:cubicBezTo>
                    <a:pt x="51" y="97"/>
                    <a:pt x="85" y="69"/>
                    <a:pt x="125" y="69"/>
                  </a:cubicBezTo>
                  <a:cubicBezTo>
                    <a:pt x="127" y="69"/>
                    <a:pt x="129" y="69"/>
                    <a:pt x="131" y="69"/>
                  </a:cubicBezTo>
                  <a:cubicBezTo>
                    <a:pt x="151" y="28"/>
                    <a:pt x="192" y="0"/>
                    <a:pt x="237" y="0"/>
                  </a:cubicBezTo>
                  <a:cubicBezTo>
                    <a:pt x="296" y="0"/>
                    <a:pt x="346" y="45"/>
                    <a:pt x="353" y="103"/>
                  </a:cubicBezTo>
                  <a:cubicBezTo>
                    <a:pt x="355" y="102"/>
                    <a:pt x="358" y="102"/>
                    <a:pt x="359" y="102"/>
                  </a:cubicBezTo>
                  <a:cubicBezTo>
                    <a:pt x="395" y="102"/>
                    <a:pt x="424" y="132"/>
                    <a:pt x="424" y="168"/>
                  </a:cubicBezTo>
                  <a:cubicBezTo>
                    <a:pt x="424" y="205"/>
                    <a:pt x="395" y="234"/>
                    <a:pt x="359" y="234"/>
                  </a:cubicBezTo>
                  <a:close/>
                </a:path>
              </a:pathLst>
            </a:custGeom>
            <a:grpFill/>
            <a:ln w="22225">
              <a:solidFill>
                <a:schemeClr val="bg1"/>
              </a:solidFill>
              <a:round/>
              <a:headEnd/>
              <a:tailEnd/>
            </a:ln>
            <a:extLst/>
          </p:spPr>
          <p:txBody>
            <a:bodyPr vert="horz" wrap="square" lIns="91427" tIns="45713" rIns="91427" bIns="45713" numCol="1" anchor="t" anchorCtr="0" compatLnSpc="1">
              <a:prstTxWarp prst="textNoShape">
                <a:avLst/>
              </a:prstTxWarp>
            </a:bodyPr>
            <a:lstStyle/>
            <a:p>
              <a:pPr defTabSz="914224"/>
              <a:endParaRPr lang="en-US" sz="900" kern="0" dirty="0">
                <a:solidFill>
                  <a:prstClr val="black"/>
                </a:solidFill>
                <a:latin typeface="Calibri" charset="0"/>
                <a:ea typeface="Calibri" charset="0"/>
                <a:cs typeface="Calibri" charset="0"/>
              </a:endParaRPr>
            </a:p>
          </p:txBody>
        </p:sp>
        <p:sp>
          <p:nvSpPr>
            <p:cNvPr id="213" name="TextBox 212"/>
            <p:cNvSpPr txBox="1"/>
            <p:nvPr/>
          </p:nvSpPr>
          <p:spPr>
            <a:xfrm>
              <a:off x="10067440" y="4481787"/>
              <a:ext cx="184731" cy="400110"/>
            </a:xfrm>
            <a:prstGeom prst="rect">
              <a:avLst/>
            </a:prstGeom>
            <a:grpFill/>
          </p:spPr>
          <p:txBody>
            <a:bodyPr wrap="none" rtlCol="0">
              <a:spAutoFit/>
            </a:bodyPr>
            <a:lstStyle/>
            <a:p>
              <a:pPr algn="ctr" defTabSz="914224"/>
              <a:endParaRPr lang="en-US" sz="2000" kern="0" dirty="0">
                <a:solidFill>
                  <a:schemeClr val="bg1"/>
                </a:solidFill>
                <a:latin typeface="Calibri" charset="0"/>
                <a:ea typeface="Calibri" charset="0"/>
                <a:cs typeface="Calibri" charset="0"/>
              </a:endParaRPr>
            </a:p>
          </p:txBody>
        </p:sp>
        <p:sp>
          <p:nvSpPr>
            <p:cNvPr id="214" name="TextBox 213"/>
            <p:cNvSpPr txBox="1"/>
            <p:nvPr/>
          </p:nvSpPr>
          <p:spPr>
            <a:xfrm>
              <a:off x="9781789" y="3906618"/>
              <a:ext cx="859531" cy="400110"/>
            </a:xfrm>
            <a:prstGeom prst="rect">
              <a:avLst/>
            </a:prstGeom>
            <a:noFill/>
          </p:spPr>
          <p:txBody>
            <a:bodyPr wrap="none" rtlCol="0">
              <a:spAutoFit/>
            </a:bodyPr>
            <a:lstStyle/>
            <a:p>
              <a:pPr algn="ctr" defTabSz="914224"/>
              <a:r>
                <a:rPr lang="en-US" sz="2000" b="1" kern="0" dirty="0">
                  <a:solidFill>
                    <a:schemeClr val="bg1"/>
                  </a:solidFill>
                  <a:latin typeface="Calibri" charset="0"/>
                  <a:ea typeface="Calibri" charset="0"/>
                  <a:cs typeface="Calibri" charset="0"/>
                </a:rPr>
                <a:t>Azure </a:t>
              </a:r>
            </a:p>
          </p:txBody>
        </p:sp>
      </p:grpSp>
      <p:sp>
        <p:nvSpPr>
          <p:cNvPr id="215" name="Freeform 32"/>
          <p:cNvSpPr>
            <a:spLocks noEditPoints="1"/>
          </p:cNvSpPr>
          <p:nvPr/>
        </p:nvSpPr>
        <p:spPr bwMode="auto">
          <a:xfrm>
            <a:off x="10549787" y="4472658"/>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16" name="Rectangle 215"/>
          <p:cNvSpPr/>
          <p:nvPr/>
        </p:nvSpPr>
        <p:spPr bwMode="auto">
          <a:xfrm>
            <a:off x="10503910" y="4603052"/>
            <a:ext cx="439595" cy="253922"/>
          </a:xfrm>
          <a:prstGeom prst="rect">
            <a:avLst/>
          </a:prstGeom>
          <a:solidFill>
            <a:srgbClr val="0070C0"/>
          </a:solidFill>
          <a:ln>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5439">
                    <a:srgbClr val="F8F8F8"/>
                  </a:gs>
                  <a:gs pos="10000">
                    <a:srgbClr val="F8F8F8"/>
                  </a:gs>
                </a:gsLst>
                <a:lin ang="5400000" scaled="0"/>
              </a:gradFill>
              <a:latin typeface="Calibri" charset="0"/>
              <a:ea typeface="Calibri" charset="0"/>
              <a:cs typeface="Calibri" charset="0"/>
            </a:endParaRPr>
          </a:p>
        </p:txBody>
      </p:sp>
      <p:sp>
        <p:nvSpPr>
          <p:cNvPr id="217" name="Rectangle: Rounded Corners 81"/>
          <p:cNvSpPr/>
          <p:nvPr/>
        </p:nvSpPr>
        <p:spPr bwMode="auto">
          <a:xfrm>
            <a:off x="10407057" y="4410679"/>
            <a:ext cx="719978" cy="581981"/>
          </a:xfrm>
          <a:prstGeom prst="roundRect">
            <a:avLst/>
          </a:prstGeom>
          <a:noFill/>
          <a:ln>
            <a:solidFill>
              <a:schemeClr val="bg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sp>
        <p:nvSpPr>
          <p:cNvPr id="218" name="Freeform 32"/>
          <p:cNvSpPr>
            <a:spLocks noEditPoints="1"/>
          </p:cNvSpPr>
          <p:nvPr/>
        </p:nvSpPr>
        <p:spPr bwMode="auto">
          <a:xfrm>
            <a:off x="10443454" y="4575578"/>
            <a:ext cx="511594" cy="349410"/>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cxnSp>
        <p:nvCxnSpPr>
          <p:cNvPr id="220" name="Connector: Elbow 82"/>
          <p:cNvCxnSpPr/>
          <p:nvPr/>
        </p:nvCxnSpPr>
        <p:spPr>
          <a:xfrm rot="16200000" flipV="1">
            <a:off x="10257931" y="3818811"/>
            <a:ext cx="434747" cy="79638"/>
          </a:xfrm>
          <a:prstGeom prst="bentConnector3">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16" name="Group 15"/>
          <p:cNvGrpSpPr/>
          <p:nvPr/>
        </p:nvGrpSpPr>
        <p:grpSpPr>
          <a:xfrm>
            <a:off x="8361318" y="3350978"/>
            <a:ext cx="726362" cy="484181"/>
            <a:chOff x="8197251" y="3285571"/>
            <a:chExt cx="712184" cy="474730"/>
          </a:xfrm>
          <a:solidFill>
            <a:srgbClr val="0070C0"/>
          </a:solidFill>
        </p:grpSpPr>
        <p:sp>
          <p:nvSpPr>
            <p:cNvPr id="232" name="Freeform 80"/>
            <p:cNvSpPr>
              <a:spLocks/>
            </p:cNvSpPr>
            <p:nvPr/>
          </p:nvSpPr>
          <p:spPr bwMode="auto">
            <a:xfrm>
              <a:off x="8197251" y="3552277"/>
              <a:ext cx="210725" cy="157358"/>
            </a:xfrm>
            <a:custGeom>
              <a:avLst/>
              <a:gdLst>
                <a:gd name="T0" fmla="*/ 33 w 33"/>
                <a:gd name="T1" fmla="*/ 3 h 25"/>
                <a:gd name="T2" fmla="*/ 21 w 33"/>
                <a:gd name="T3" fmla="*/ 0 h 25"/>
                <a:gd name="T4" fmla="*/ 0 w 33"/>
                <a:gd name="T5" fmla="*/ 19 h 25"/>
                <a:gd name="T6" fmla="*/ 0 w 33"/>
                <a:gd name="T7" fmla="*/ 21 h 25"/>
                <a:gd name="T8" fmla="*/ 0 w 33"/>
                <a:gd name="T9" fmla="*/ 22 h 25"/>
                <a:gd name="T10" fmla="*/ 21 w 33"/>
                <a:gd name="T11" fmla="*/ 25 h 25"/>
                <a:gd name="T12" fmla="*/ 22 w 33"/>
                <a:gd name="T13" fmla="*/ 25 h 25"/>
                <a:gd name="T14" fmla="*/ 33 w 33"/>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5">
                  <a:moveTo>
                    <a:pt x="33" y="3"/>
                  </a:moveTo>
                  <a:cubicBezTo>
                    <a:pt x="30" y="1"/>
                    <a:pt x="26" y="0"/>
                    <a:pt x="21" y="0"/>
                  </a:cubicBezTo>
                  <a:cubicBezTo>
                    <a:pt x="10" y="0"/>
                    <a:pt x="1" y="8"/>
                    <a:pt x="0" y="19"/>
                  </a:cubicBezTo>
                  <a:cubicBezTo>
                    <a:pt x="0" y="20"/>
                    <a:pt x="0" y="21"/>
                    <a:pt x="0" y="21"/>
                  </a:cubicBezTo>
                  <a:cubicBezTo>
                    <a:pt x="0" y="22"/>
                    <a:pt x="0" y="22"/>
                    <a:pt x="0" y="22"/>
                  </a:cubicBezTo>
                  <a:cubicBezTo>
                    <a:pt x="7" y="24"/>
                    <a:pt x="14" y="25"/>
                    <a:pt x="21" y="25"/>
                  </a:cubicBezTo>
                  <a:cubicBezTo>
                    <a:pt x="22" y="25"/>
                    <a:pt x="22" y="25"/>
                    <a:pt x="22" y="25"/>
                  </a:cubicBezTo>
                  <a:cubicBezTo>
                    <a:pt x="23" y="17"/>
                    <a:pt x="27" y="9"/>
                    <a:pt x="3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233" name="Oval 79"/>
            <p:cNvSpPr>
              <a:spLocks noChangeArrowheads="1"/>
            </p:cNvSpPr>
            <p:nvPr/>
          </p:nvSpPr>
          <p:spPr bwMode="auto">
            <a:xfrm>
              <a:off x="8261267" y="3381579"/>
              <a:ext cx="146708" cy="138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234" name="Oval 81"/>
            <p:cNvSpPr>
              <a:spLocks noChangeArrowheads="1"/>
            </p:cNvSpPr>
            <p:nvPr/>
          </p:nvSpPr>
          <p:spPr bwMode="auto">
            <a:xfrm>
              <a:off x="8698712" y="3381581"/>
              <a:ext cx="146708" cy="1440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235" name="Freeform 82"/>
            <p:cNvSpPr>
              <a:spLocks/>
            </p:cNvSpPr>
            <p:nvPr/>
          </p:nvSpPr>
          <p:spPr bwMode="auto">
            <a:xfrm>
              <a:off x="8706713" y="3552274"/>
              <a:ext cx="202722" cy="162693"/>
            </a:xfrm>
            <a:custGeom>
              <a:avLst/>
              <a:gdLst>
                <a:gd name="T0" fmla="*/ 32 w 32"/>
                <a:gd name="T1" fmla="*/ 20 h 26"/>
                <a:gd name="T2" fmla="*/ 11 w 32"/>
                <a:gd name="T3" fmla="*/ 0 h 26"/>
                <a:gd name="T4" fmla="*/ 0 w 32"/>
                <a:gd name="T5" fmla="*/ 3 h 26"/>
                <a:gd name="T6" fmla="*/ 12 w 32"/>
                <a:gd name="T7" fmla="*/ 26 h 26"/>
                <a:gd name="T8" fmla="*/ 32 w 32"/>
                <a:gd name="T9" fmla="*/ 23 h 26"/>
                <a:gd name="T10" fmla="*/ 32 w 32"/>
                <a:gd name="T11" fmla="*/ 22 h 26"/>
                <a:gd name="T12" fmla="*/ 32 w 32"/>
                <a:gd name="T13" fmla="*/ 20 h 26"/>
              </a:gdLst>
              <a:ahLst/>
              <a:cxnLst>
                <a:cxn ang="0">
                  <a:pos x="T0" y="T1"/>
                </a:cxn>
                <a:cxn ang="0">
                  <a:pos x="T2" y="T3"/>
                </a:cxn>
                <a:cxn ang="0">
                  <a:pos x="T4" y="T5"/>
                </a:cxn>
                <a:cxn ang="0">
                  <a:pos x="T6" y="T7"/>
                </a:cxn>
                <a:cxn ang="0">
                  <a:pos x="T8" y="T9"/>
                </a:cxn>
                <a:cxn ang="0">
                  <a:pos x="T10" y="T11"/>
                </a:cxn>
                <a:cxn ang="0">
                  <a:pos x="T12" y="T13"/>
                </a:cxn>
              </a:cxnLst>
              <a:rect l="0" t="0" r="r" b="b"/>
              <a:pathLst>
                <a:path w="32" h="26">
                  <a:moveTo>
                    <a:pt x="32" y="20"/>
                  </a:moveTo>
                  <a:cubicBezTo>
                    <a:pt x="31" y="9"/>
                    <a:pt x="22" y="0"/>
                    <a:pt x="11" y="0"/>
                  </a:cubicBezTo>
                  <a:cubicBezTo>
                    <a:pt x="7" y="0"/>
                    <a:pt x="4" y="1"/>
                    <a:pt x="0" y="3"/>
                  </a:cubicBezTo>
                  <a:cubicBezTo>
                    <a:pt x="7" y="9"/>
                    <a:pt x="11" y="17"/>
                    <a:pt x="12" y="26"/>
                  </a:cubicBezTo>
                  <a:cubicBezTo>
                    <a:pt x="19" y="26"/>
                    <a:pt x="26" y="25"/>
                    <a:pt x="32" y="23"/>
                  </a:cubicBezTo>
                  <a:cubicBezTo>
                    <a:pt x="32" y="22"/>
                    <a:pt x="32" y="22"/>
                    <a:pt x="32" y="22"/>
                  </a:cubicBezTo>
                  <a:cubicBezTo>
                    <a:pt x="32" y="21"/>
                    <a:pt x="32" y="21"/>
                    <a:pt x="3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236" name="Freeform 84"/>
            <p:cNvSpPr>
              <a:spLocks/>
            </p:cNvSpPr>
            <p:nvPr/>
          </p:nvSpPr>
          <p:spPr bwMode="auto">
            <a:xfrm>
              <a:off x="8362632" y="3525598"/>
              <a:ext cx="386772" cy="234703"/>
            </a:xfrm>
            <a:custGeom>
              <a:avLst/>
              <a:gdLst>
                <a:gd name="T0" fmla="*/ 30 w 61"/>
                <a:gd name="T1" fmla="*/ 0 h 37"/>
                <a:gd name="T2" fmla="*/ 0 w 61"/>
                <a:gd name="T3" fmla="*/ 28 h 37"/>
                <a:gd name="T4" fmla="*/ 0 w 61"/>
                <a:gd name="T5" fmla="*/ 31 h 37"/>
                <a:gd name="T6" fmla="*/ 0 w 61"/>
                <a:gd name="T7" fmla="*/ 32 h 37"/>
                <a:gd name="T8" fmla="*/ 30 w 61"/>
                <a:gd name="T9" fmla="*/ 37 h 37"/>
                <a:gd name="T10" fmla="*/ 61 w 61"/>
                <a:gd name="T11" fmla="*/ 32 h 37"/>
                <a:gd name="T12" fmla="*/ 61 w 61"/>
                <a:gd name="T13" fmla="*/ 31 h 37"/>
                <a:gd name="T14" fmla="*/ 61 w 61"/>
                <a:gd name="T15" fmla="*/ 28 h 37"/>
                <a:gd name="T16" fmla="*/ 30 w 61"/>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7">
                  <a:moveTo>
                    <a:pt x="30" y="0"/>
                  </a:moveTo>
                  <a:cubicBezTo>
                    <a:pt x="14" y="0"/>
                    <a:pt x="1" y="13"/>
                    <a:pt x="0" y="28"/>
                  </a:cubicBezTo>
                  <a:cubicBezTo>
                    <a:pt x="0" y="29"/>
                    <a:pt x="0" y="30"/>
                    <a:pt x="0" y="31"/>
                  </a:cubicBezTo>
                  <a:cubicBezTo>
                    <a:pt x="0" y="32"/>
                    <a:pt x="0" y="32"/>
                    <a:pt x="0" y="32"/>
                  </a:cubicBezTo>
                  <a:cubicBezTo>
                    <a:pt x="10" y="35"/>
                    <a:pt x="20" y="37"/>
                    <a:pt x="30" y="37"/>
                  </a:cubicBezTo>
                  <a:cubicBezTo>
                    <a:pt x="41" y="37"/>
                    <a:pt x="51" y="35"/>
                    <a:pt x="61" y="32"/>
                  </a:cubicBezTo>
                  <a:cubicBezTo>
                    <a:pt x="61" y="31"/>
                    <a:pt x="61" y="31"/>
                    <a:pt x="61" y="31"/>
                  </a:cubicBezTo>
                  <a:cubicBezTo>
                    <a:pt x="61" y="30"/>
                    <a:pt x="61" y="29"/>
                    <a:pt x="61" y="28"/>
                  </a:cubicBezTo>
                  <a:cubicBezTo>
                    <a:pt x="59" y="13"/>
                    <a:pt x="46"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sp>
          <p:nvSpPr>
            <p:cNvPr id="237" name="Oval 85"/>
            <p:cNvSpPr>
              <a:spLocks noChangeArrowheads="1"/>
            </p:cNvSpPr>
            <p:nvPr/>
          </p:nvSpPr>
          <p:spPr bwMode="auto">
            <a:xfrm>
              <a:off x="8453317" y="3285571"/>
              <a:ext cx="208056" cy="20269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endParaRPr lang="en-US" kern="0" dirty="0">
                <a:solidFill>
                  <a:sysClr val="windowText" lastClr="000000"/>
                </a:solidFill>
                <a:latin typeface="Calibri" charset="0"/>
                <a:ea typeface="Calibri" charset="0"/>
                <a:cs typeface="Calibri" charset="0"/>
              </a:endParaRPr>
            </a:p>
          </p:txBody>
        </p:sp>
      </p:grpSp>
      <p:pic>
        <p:nvPicPr>
          <p:cNvPr id="238" name="Picture 2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2521" y="3808710"/>
            <a:ext cx="631113" cy="631113"/>
          </a:xfrm>
          <a:prstGeom prst="rect">
            <a:avLst/>
          </a:prstGeom>
        </p:spPr>
      </p:pic>
      <p:sp>
        <p:nvSpPr>
          <p:cNvPr id="239" name="Arrow: Left-Right 92"/>
          <p:cNvSpPr/>
          <p:nvPr/>
        </p:nvSpPr>
        <p:spPr bwMode="auto">
          <a:xfrm>
            <a:off x="9327930" y="4013580"/>
            <a:ext cx="382904" cy="234577"/>
          </a:xfrm>
          <a:prstGeom prst="leftRightArrow">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0">
                    <a:srgbClr val="FFFFFF"/>
                  </a:gs>
                  <a:gs pos="100000">
                    <a:srgbClr val="FFFFFF"/>
                  </a:gs>
                </a:gsLst>
                <a:lin ang="5400000" scaled="0"/>
              </a:gradFill>
              <a:latin typeface="Calibri" charset="0"/>
              <a:ea typeface="Calibri" charset="0"/>
              <a:cs typeface="Calibri" charset="0"/>
            </a:endParaRPr>
          </a:p>
        </p:txBody>
      </p:sp>
      <p:grpSp>
        <p:nvGrpSpPr>
          <p:cNvPr id="15" name="Group 14"/>
          <p:cNvGrpSpPr/>
          <p:nvPr/>
        </p:nvGrpSpPr>
        <p:grpSpPr>
          <a:xfrm>
            <a:off x="9501271" y="4451052"/>
            <a:ext cx="846992" cy="574194"/>
            <a:chOff x="9314953" y="4364173"/>
            <a:chExt cx="830460" cy="562986"/>
          </a:xfrm>
        </p:grpSpPr>
        <p:sp>
          <p:nvSpPr>
            <p:cNvPr id="241" name="Freeform 7"/>
            <p:cNvSpPr>
              <a:spLocks noEditPoints="1"/>
            </p:cNvSpPr>
            <p:nvPr/>
          </p:nvSpPr>
          <p:spPr bwMode="auto">
            <a:xfrm>
              <a:off x="9314953" y="4364173"/>
              <a:ext cx="830460" cy="555696"/>
            </a:xfrm>
            <a:custGeom>
              <a:avLst/>
              <a:gdLst>
                <a:gd name="T0" fmla="*/ 0 w 1481"/>
                <a:gd name="T1" fmla="*/ 876 h 991"/>
                <a:gd name="T2" fmla="*/ 1481 w 1481"/>
                <a:gd name="T3" fmla="*/ 0 h 991"/>
                <a:gd name="T4" fmla="*/ 30 w 1481"/>
                <a:gd name="T5" fmla="*/ 850 h 991"/>
                <a:gd name="T6" fmla="*/ 1452 w 1481"/>
                <a:gd name="T7" fmla="*/ 26 h 991"/>
                <a:gd name="T8" fmla="*/ 30 w 1481"/>
                <a:gd name="T9" fmla="*/ 850 h 991"/>
                <a:gd name="T10" fmla="*/ 265 w 1481"/>
                <a:gd name="T11" fmla="*/ 387 h 991"/>
                <a:gd name="T12" fmla="*/ 444 w 1481"/>
                <a:gd name="T13" fmla="*/ 208 h 991"/>
                <a:gd name="T14" fmla="*/ 444 w 1481"/>
                <a:gd name="T15" fmla="*/ 671 h 991"/>
                <a:gd name="T16" fmla="*/ 265 w 1481"/>
                <a:gd name="T17" fmla="*/ 492 h 991"/>
                <a:gd name="T18" fmla="*/ 444 w 1481"/>
                <a:gd name="T19" fmla="*/ 671 h 991"/>
                <a:gd name="T20" fmla="*/ 418 w 1481"/>
                <a:gd name="T21" fmla="*/ 361 h 991"/>
                <a:gd name="T22" fmla="*/ 291 w 1481"/>
                <a:gd name="T23" fmla="*/ 235 h 991"/>
                <a:gd name="T24" fmla="*/ 291 w 1481"/>
                <a:gd name="T25" fmla="*/ 644 h 991"/>
                <a:gd name="T26" fmla="*/ 418 w 1481"/>
                <a:gd name="T27" fmla="*/ 518 h 991"/>
                <a:gd name="T28" fmla="*/ 291 w 1481"/>
                <a:gd name="T29" fmla="*/ 644 h 991"/>
                <a:gd name="T30" fmla="*/ 1086 w 1481"/>
                <a:gd name="T31" fmla="*/ 965 h 991"/>
                <a:gd name="T32" fmla="*/ 455 w 1481"/>
                <a:gd name="T33" fmla="*/ 991 h 991"/>
                <a:gd name="T34" fmla="*/ 836 w 1481"/>
                <a:gd name="T35" fmla="*/ 387 h 991"/>
                <a:gd name="T36" fmla="*/ 653 w 1481"/>
                <a:gd name="T37" fmla="*/ 208 h 991"/>
                <a:gd name="T38" fmla="*/ 836 w 1481"/>
                <a:gd name="T39" fmla="*/ 387 h 991"/>
                <a:gd name="T40" fmla="*/ 653 w 1481"/>
                <a:gd name="T41" fmla="*/ 671 h 991"/>
                <a:gd name="T42" fmla="*/ 836 w 1481"/>
                <a:gd name="T43" fmla="*/ 492 h 991"/>
                <a:gd name="T44" fmla="*/ 683 w 1481"/>
                <a:gd name="T45" fmla="*/ 361 h 991"/>
                <a:gd name="T46" fmla="*/ 806 w 1481"/>
                <a:gd name="T47" fmla="*/ 235 h 991"/>
                <a:gd name="T48" fmla="*/ 683 w 1481"/>
                <a:gd name="T49" fmla="*/ 361 h 991"/>
                <a:gd name="T50" fmla="*/ 806 w 1481"/>
                <a:gd name="T51" fmla="*/ 644 h 991"/>
                <a:gd name="T52" fmla="*/ 683 w 1481"/>
                <a:gd name="T53" fmla="*/ 518 h 991"/>
                <a:gd name="T54" fmla="*/ 1224 w 1481"/>
                <a:gd name="T55" fmla="*/ 387 h 991"/>
                <a:gd name="T56" fmla="*/ 1041 w 1481"/>
                <a:gd name="T57" fmla="*/ 208 h 991"/>
                <a:gd name="T58" fmla="*/ 1224 w 1481"/>
                <a:gd name="T59" fmla="*/ 387 h 991"/>
                <a:gd name="T60" fmla="*/ 1041 w 1481"/>
                <a:gd name="T61" fmla="*/ 671 h 991"/>
                <a:gd name="T62" fmla="*/ 1224 w 1481"/>
                <a:gd name="T63" fmla="*/ 492 h 991"/>
                <a:gd name="T64" fmla="*/ 1071 w 1481"/>
                <a:gd name="T65" fmla="*/ 361 h 991"/>
                <a:gd name="T66" fmla="*/ 1194 w 1481"/>
                <a:gd name="T67" fmla="*/ 235 h 991"/>
                <a:gd name="T68" fmla="*/ 1071 w 1481"/>
                <a:gd name="T69" fmla="*/ 361 h 991"/>
                <a:gd name="T70" fmla="*/ 1194 w 1481"/>
                <a:gd name="T71" fmla="*/ 644 h 991"/>
                <a:gd name="T72" fmla="*/ 1071 w 1481"/>
                <a:gd name="T73" fmla="*/ 518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1" h="991">
                  <a:moveTo>
                    <a:pt x="1481" y="876"/>
                  </a:moveTo>
                  <a:lnTo>
                    <a:pt x="0" y="876"/>
                  </a:lnTo>
                  <a:lnTo>
                    <a:pt x="0" y="0"/>
                  </a:lnTo>
                  <a:lnTo>
                    <a:pt x="1481" y="0"/>
                  </a:lnTo>
                  <a:lnTo>
                    <a:pt x="1481" y="876"/>
                  </a:lnTo>
                  <a:close/>
                  <a:moveTo>
                    <a:pt x="30" y="850"/>
                  </a:moveTo>
                  <a:lnTo>
                    <a:pt x="1452" y="850"/>
                  </a:lnTo>
                  <a:lnTo>
                    <a:pt x="1452" y="26"/>
                  </a:lnTo>
                  <a:lnTo>
                    <a:pt x="30" y="26"/>
                  </a:lnTo>
                  <a:lnTo>
                    <a:pt x="30" y="850"/>
                  </a:lnTo>
                  <a:close/>
                  <a:moveTo>
                    <a:pt x="444" y="387"/>
                  </a:moveTo>
                  <a:lnTo>
                    <a:pt x="265" y="387"/>
                  </a:lnTo>
                  <a:lnTo>
                    <a:pt x="265" y="208"/>
                  </a:lnTo>
                  <a:lnTo>
                    <a:pt x="444" y="208"/>
                  </a:lnTo>
                  <a:lnTo>
                    <a:pt x="444" y="387"/>
                  </a:lnTo>
                  <a:close/>
                  <a:moveTo>
                    <a:pt x="444" y="671"/>
                  </a:moveTo>
                  <a:lnTo>
                    <a:pt x="265" y="671"/>
                  </a:lnTo>
                  <a:lnTo>
                    <a:pt x="265" y="492"/>
                  </a:lnTo>
                  <a:lnTo>
                    <a:pt x="444" y="492"/>
                  </a:lnTo>
                  <a:lnTo>
                    <a:pt x="444" y="671"/>
                  </a:lnTo>
                  <a:close/>
                  <a:moveTo>
                    <a:pt x="291" y="361"/>
                  </a:moveTo>
                  <a:lnTo>
                    <a:pt x="418" y="361"/>
                  </a:lnTo>
                  <a:lnTo>
                    <a:pt x="418" y="235"/>
                  </a:lnTo>
                  <a:lnTo>
                    <a:pt x="291" y="235"/>
                  </a:lnTo>
                  <a:lnTo>
                    <a:pt x="291" y="361"/>
                  </a:lnTo>
                  <a:close/>
                  <a:moveTo>
                    <a:pt x="291" y="644"/>
                  </a:moveTo>
                  <a:lnTo>
                    <a:pt x="418" y="644"/>
                  </a:lnTo>
                  <a:lnTo>
                    <a:pt x="418" y="518"/>
                  </a:lnTo>
                  <a:lnTo>
                    <a:pt x="291" y="518"/>
                  </a:lnTo>
                  <a:lnTo>
                    <a:pt x="291" y="644"/>
                  </a:lnTo>
                  <a:close/>
                  <a:moveTo>
                    <a:pt x="455" y="965"/>
                  </a:moveTo>
                  <a:lnTo>
                    <a:pt x="1086" y="965"/>
                  </a:lnTo>
                  <a:lnTo>
                    <a:pt x="1086" y="991"/>
                  </a:lnTo>
                  <a:lnTo>
                    <a:pt x="455" y="991"/>
                  </a:lnTo>
                  <a:lnTo>
                    <a:pt x="455" y="965"/>
                  </a:lnTo>
                  <a:close/>
                  <a:moveTo>
                    <a:pt x="836" y="387"/>
                  </a:moveTo>
                  <a:lnTo>
                    <a:pt x="653" y="387"/>
                  </a:lnTo>
                  <a:lnTo>
                    <a:pt x="653" y="208"/>
                  </a:lnTo>
                  <a:lnTo>
                    <a:pt x="836" y="208"/>
                  </a:lnTo>
                  <a:lnTo>
                    <a:pt x="836" y="387"/>
                  </a:lnTo>
                  <a:close/>
                  <a:moveTo>
                    <a:pt x="836" y="671"/>
                  </a:moveTo>
                  <a:lnTo>
                    <a:pt x="653" y="671"/>
                  </a:lnTo>
                  <a:lnTo>
                    <a:pt x="653" y="492"/>
                  </a:lnTo>
                  <a:lnTo>
                    <a:pt x="836" y="492"/>
                  </a:lnTo>
                  <a:lnTo>
                    <a:pt x="836" y="671"/>
                  </a:lnTo>
                  <a:close/>
                  <a:moveTo>
                    <a:pt x="683" y="361"/>
                  </a:moveTo>
                  <a:lnTo>
                    <a:pt x="806" y="361"/>
                  </a:lnTo>
                  <a:lnTo>
                    <a:pt x="806" y="235"/>
                  </a:lnTo>
                  <a:lnTo>
                    <a:pt x="683" y="235"/>
                  </a:lnTo>
                  <a:lnTo>
                    <a:pt x="683" y="361"/>
                  </a:lnTo>
                  <a:close/>
                  <a:moveTo>
                    <a:pt x="683" y="644"/>
                  </a:moveTo>
                  <a:lnTo>
                    <a:pt x="806" y="644"/>
                  </a:lnTo>
                  <a:lnTo>
                    <a:pt x="806" y="518"/>
                  </a:lnTo>
                  <a:lnTo>
                    <a:pt x="683" y="518"/>
                  </a:lnTo>
                  <a:lnTo>
                    <a:pt x="683" y="644"/>
                  </a:lnTo>
                  <a:close/>
                  <a:moveTo>
                    <a:pt x="1224" y="387"/>
                  </a:moveTo>
                  <a:lnTo>
                    <a:pt x="1041" y="387"/>
                  </a:lnTo>
                  <a:lnTo>
                    <a:pt x="1041" y="208"/>
                  </a:lnTo>
                  <a:lnTo>
                    <a:pt x="1224" y="208"/>
                  </a:lnTo>
                  <a:lnTo>
                    <a:pt x="1224" y="387"/>
                  </a:lnTo>
                  <a:close/>
                  <a:moveTo>
                    <a:pt x="1224" y="671"/>
                  </a:moveTo>
                  <a:lnTo>
                    <a:pt x="1041" y="671"/>
                  </a:lnTo>
                  <a:lnTo>
                    <a:pt x="1041" y="492"/>
                  </a:lnTo>
                  <a:lnTo>
                    <a:pt x="1224" y="492"/>
                  </a:lnTo>
                  <a:lnTo>
                    <a:pt x="1224" y="671"/>
                  </a:lnTo>
                  <a:close/>
                  <a:moveTo>
                    <a:pt x="1071" y="361"/>
                  </a:moveTo>
                  <a:lnTo>
                    <a:pt x="1194" y="361"/>
                  </a:lnTo>
                  <a:lnTo>
                    <a:pt x="1194" y="235"/>
                  </a:lnTo>
                  <a:lnTo>
                    <a:pt x="1071" y="235"/>
                  </a:lnTo>
                  <a:lnTo>
                    <a:pt x="1071" y="361"/>
                  </a:lnTo>
                  <a:close/>
                  <a:moveTo>
                    <a:pt x="1071" y="644"/>
                  </a:moveTo>
                  <a:lnTo>
                    <a:pt x="1194" y="644"/>
                  </a:lnTo>
                  <a:lnTo>
                    <a:pt x="1194" y="518"/>
                  </a:lnTo>
                  <a:lnTo>
                    <a:pt x="1071" y="518"/>
                  </a:lnTo>
                  <a:lnTo>
                    <a:pt x="1071" y="644"/>
                  </a:lnTo>
                  <a:close/>
                </a:path>
              </a:pathLst>
            </a:custGeom>
            <a:solidFill>
              <a:schemeClr val="bg1"/>
            </a:solidFill>
            <a:ln w="3175" cmpd="sng">
              <a:noFill/>
              <a:round/>
              <a:headEnd/>
              <a:tailEnd/>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sp>
          <p:nvSpPr>
            <p:cNvPr id="242" name="Freeform 8"/>
            <p:cNvSpPr>
              <a:spLocks noEditPoints="1"/>
            </p:cNvSpPr>
            <p:nvPr/>
          </p:nvSpPr>
          <p:spPr bwMode="auto">
            <a:xfrm>
              <a:off x="9314953" y="4370902"/>
              <a:ext cx="830460" cy="556257"/>
            </a:xfrm>
            <a:custGeom>
              <a:avLst/>
              <a:gdLst>
                <a:gd name="T0" fmla="*/ 0 w 1481"/>
                <a:gd name="T1" fmla="*/ 876 h 992"/>
                <a:gd name="T2" fmla="*/ 1481 w 1481"/>
                <a:gd name="T3" fmla="*/ 0 h 992"/>
                <a:gd name="T4" fmla="*/ 30 w 1481"/>
                <a:gd name="T5" fmla="*/ 850 h 992"/>
                <a:gd name="T6" fmla="*/ 1452 w 1481"/>
                <a:gd name="T7" fmla="*/ 26 h 992"/>
                <a:gd name="T8" fmla="*/ 30 w 1481"/>
                <a:gd name="T9" fmla="*/ 850 h 992"/>
                <a:gd name="T10" fmla="*/ 265 w 1481"/>
                <a:gd name="T11" fmla="*/ 388 h 992"/>
                <a:gd name="T12" fmla="*/ 444 w 1481"/>
                <a:gd name="T13" fmla="*/ 209 h 992"/>
                <a:gd name="T14" fmla="*/ 444 w 1481"/>
                <a:gd name="T15" fmla="*/ 671 h 992"/>
                <a:gd name="T16" fmla="*/ 265 w 1481"/>
                <a:gd name="T17" fmla="*/ 493 h 992"/>
                <a:gd name="T18" fmla="*/ 444 w 1481"/>
                <a:gd name="T19" fmla="*/ 671 h 992"/>
                <a:gd name="T20" fmla="*/ 418 w 1481"/>
                <a:gd name="T21" fmla="*/ 362 h 992"/>
                <a:gd name="T22" fmla="*/ 291 w 1481"/>
                <a:gd name="T23" fmla="*/ 235 h 992"/>
                <a:gd name="T24" fmla="*/ 291 w 1481"/>
                <a:gd name="T25" fmla="*/ 645 h 992"/>
                <a:gd name="T26" fmla="*/ 418 w 1481"/>
                <a:gd name="T27" fmla="*/ 518 h 992"/>
                <a:gd name="T28" fmla="*/ 291 w 1481"/>
                <a:gd name="T29" fmla="*/ 645 h 992"/>
                <a:gd name="T30" fmla="*/ 1086 w 1481"/>
                <a:gd name="T31" fmla="*/ 966 h 992"/>
                <a:gd name="T32" fmla="*/ 455 w 1481"/>
                <a:gd name="T33" fmla="*/ 992 h 992"/>
                <a:gd name="T34" fmla="*/ 836 w 1481"/>
                <a:gd name="T35" fmla="*/ 388 h 992"/>
                <a:gd name="T36" fmla="*/ 653 w 1481"/>
                <a:gd name="T37" fmla="*/ 209 h 992"/>
                <a:gd name="T38" fmla="*/ 836 w 1481"/>
                <a:gd name="T39" fmla="*/ 388 h 992"/>
                <a:gd name="T40" fmla="*/ 653 w 1481"/>
                <a:gd name="T41" fmla="*/ 671 h 992"/>
                <a:gd name="T42" fmla="*/ 836 w 1481"/>
                <a:gd name="T43" fmla="*/ 493 h 992"/>
                <a:gd name="T44" fmla="*/ 683 w 1481"/>
                <a:gd name="T45" fmla="*/ 362 h 992"/>
                <a:gd name="T46" fmla="*/ 806 w 1481"/>
                <a:gd name="T47" fmla="*/ 235 h 992"/>
                <a:gd name="T48" fmla="*/ 683 w 1481"/>
                <a:gd name="T49" fmla="*/ 362 h 992"/>
                <a:gd name="T50" fmla="*/ 806 w 1481"/>
                <a:gd name="T51" fmla="*/ 645 h 992"/>
                <a:gd name="T52" fmla="*/ 683 w 1481"/>
                <a:gd name="T53" fmla="*/ 518 h 992"/>
                <a:gd name="T54" fmla="*/ 1224 w 1481"/>
                <a:gd name="T55" fmla="*/ 388 h 992"/>
                <a:gd name="T56" fmla="*/ 1041 w 1481"/>
                <a:gd name="T57" fmla="*/ 209 h 992"/>
                <a:gd name="T58" fmla="*/ 1224 w 1481"/>
                <a:gd name="T59" fmla="*/ 388 h 992"/>
                <a:gd name="T60" fmla="*/ 1041 w 1481"/>
                <a:gd name="T61" fmla="*/ 671 h 992"/>
                <a:gd name="T62" fmla="*/ 1224 w 1481"/>
                <a:gd name="T63" fmla="*/ 493 h 992"/>
                <a:gd name="T64" fmla="*/ 1071 w 1481"/>
                <a:gd name="T65" fmla="*/ 362 h 992"/>
                <a:gd name="T66" fmla="*/ 1194 w 1481"/>
                <a:gd name="T67" fmla="*/ 235 h 992"/>
                <a:gd name="T68" fmla="*/ 1071 w 1481"/>
                <a:gd name="T69" fmla="*/ 362 h 992"/>
                <a:gd name="T70" fmla="*/ 1194 w 1481"/>
                <a:gd name="T71" fmla="*/ 645 h 992"/>
                <a:gd name="T72" fmla="*/ 1071 w 1481"/>
                <a:gd name="T73" fmla="*/ 51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1" h="992">
                  <a:moveTo>
                    <a:pt x="1481" y="876"/>
                  </a:moveTo>
                  <a:lnTo>
                    <a:pt x="0" y="876"/>
                  </a:lnTo>
                  <a:lnTo>
                    <a:pt x="0" y="0"/>
                  </a:lnTo>
                  <a:lnTo>
                    <a:pt x="1481" y="0"/>
                  </a:lnTo>
                  <a:lnTo>
                    <a:pt x="1481" y="876"/>
                  </a:lnTo>
                  <a:close/>
                  <a:moveTo>
                    <a:pt x="30" y="850"/>
                  </a:moveTo>
                  <a:lnTo>
                    <a:pt x="1452" y="850"/>
                  </a:lnTo>
                  <a:lnTo>
                    <a:pt x="1452" y="26"/>
                  </a:lnTo>
                  <a:lnTo>
                    <a:pt x="30" y="26"/>
                  </a:lnTo>
                  <a:lnTo>
                    <a:pt x="30" y="850"/>
                  </a:lnTo>
                  <a:close/>
                  <a:moveTo>
                    <a:pt x="444" y="388"/>
                  </a:moveTo>
                  <a:lnTo>
                    <a:pt x="265" y="388"/>
                  </a:lnTo>
                  <a:lnTo>
                    <a:pt x="265" y="209"/>
                  </a:lnTo>
                  <a:lnTo>
                    <a:pt x="444" y="209"/>
                  </a:lnTo>
                  <a:lnTo>
                    <a:pt x="444" y="388"/>
                  </a:lnTo>
                  <a:close/>
                  <a:moveTo>
                    <a:pt x="444" y="671"/>
                  </a:moveTo>
                  <a:lnTo>
                    <a:pt x="265" y="671"/>
                  </a:lnTo>
                  <a:lnTo>
                    <a:pt x="265" y="493"/>
                  </a:lnTo>
                  <a:lnTo>
                    <a:pt x="444" y="493"/>
                  </a:lnTo>
                  <a:lnTo>
                    <a:pt x="444" y="671"/>
                  </a:lnTo>
                  <a:close/>
                  <a:moveTo>
                    <a:pt x="291" y="362"/>
                  </a:moveTo>
                  <a:lnTo>
                    <a:pt x="418" y="362"/>
                  </a:lnTo>
                  <a:lnTo>
                    <a:pt x="418" y="235"/>
                  </a:lnTo>
                  <a:lnTo>
                    <a:pt x="291" y="235"/>
                  </a:lnTo>
                  <a:lnTo>
                    <a:pt x="291" y="362"/>
                  </a:lnTo>
                  <a:close/>
                  <a:moveTo>
                    <a:pt x="291" y="645"/>
                  </a:moveTo>
                  <a:lnTo>
                    <a:pt x="418" y="645"/>
                  </a:lnTo>
                  <a:lnTo>
                    <a:pt x="418" y="518"/>
                  </a:lnTo>
                  <a:lnTo>
                    <a:pt x="291" y="518"/>
                  </a:lnTo>
                  <a:lnTo>
                    <a:pt x="291" y="645"/>
                  </a:lnTo>
                  <a:close/>
                  <a:moveTo>
                    <a:pt x="455" y="966"/>
                  </a:moveTo>
                  <a:lnTo>
                    <a:pt x="1086" y="966"/>
                  </a:lnTo>
                  <a:lnTo>
                    <a:pt x="1086" y="992"/>
                  </a:lnTo>
                  <a:lnTo>
                    <a:pt x="455" y="992"/>
                  </a:lnTo>
                  <a:lnTo>
                    <a:pt x="455" y="966"/>
                  </a:lnTo>
                  <a:close/>
                  <a:moveTo>
                    <a:pt x="836" y="388"/>
                  </a:moveTo>
                  <a:lnTo>
                    <a:pt x="653" y="388"/>
                  </a:lnTo>
                  <a:lnTo>
                    <a:pt x="653" y="209"/>
                  </a:lnTo>
                  <a:lnTo>
                    <a:pt x="836" y="209"/>
                  </a:lnTo>
                  <a:lnTo>
                    <a:pt x="836" y="388"/>
                  </a:lnTo>
                  <a:close/>
                  <a:moveTo>
                    <a:pt x="836" y="671"/>
                  </a:moveTo>
                  <a:lnTo>
                    <a:pt x="653" y="671"/>
                  </a:lnTo>
                  <a:lnTo>
                    <a:pt x="653" y="493"/>
                  </a:lnTo>
                  <a:lnTo>
                    <a:pt x="836" y="493"/>
                  </a:lnTo>
                  <a:lnTo>
                    <a:pt x="836" y="671"/>
                  </a:lnTo>
                  <a:close/>
                  <a:moveTo>
                    <a:pt x="683" y="362"/>
                  </a:moveTo>
                  <a:lnTo>
                    <a:pt x="806" y="362"/>
                  </a:lnTo>
                  <a:lnTo>
                    <a:pt x="806" y="235"/>
                  </a:lnTo>
                  <a:lnTo>
                    <a:pt x="683" y="235"/>
                  </a:lnTo>
                  <a:lnTo>
                    <a:pt x="683" y="362"/>
                  </a:lnTo>
                  <a:close/>
                  <a:moveTo>
                    <a:pt x="683" y="645"/>
                  </a:moveTo>
                  <a:lnTo>
                    <a:pt x="806" y="645"/>
                  </a:lnTo>
                  <a:lnTo>
                    <a:pt x="806" y="518"/>
                  </a:lnTo>
                  <a:lnTo>
                    <a:pt x="683" y="518"/>
                  </a:lnTo>
                  <a:lnTo>
                    <a:pt x="683" y="645"/>
                  </a:lnTo>
                  <a:close/>
                  <a:moveTo>
                    <a:pt x="1224" y="388"/>
                  </a:moveTo>
                  <a:lnTo>
                    <a:pt x="1041" y="388"/>
                  </a:lnTo>
                  <a:lnTo>
                    <a:pt x="1041" y="209"/>
                  </a:lnTo>
                  <a:lnTo>
                    <a:pt x="1224" y="209"/>
                  </a:lnTo>
                  <a:lnTo>
                    <a:pt x="1224" y="388"/>
                  </a:lnTo>
                  <a:close/>
                  <a:moveTo>
                    <a:pt x="1224" y="671"/>
                  </a:moveTo>
                  <a:lnTo>
                    <a:pt x="1041" y="671"/>
                  </a:lnTo>
                  <a:lnTo>
                    <a:pt x="1041" y="493"/>
                  </a:lnTo>
                  <a:lnTo>
                    <a:pt x="1224" y="493"/>
                  </a:lnTo>
                  <a:lnTo>
                    <a:pt x="1224" y="671"/>
                  </a:lnTo>
                  <a:close/>
                  <a:moveTo>
                    <a:pt x="1071" y="362"/>
                  </a:moveTo>
                  <a:lnTo>
                    <a:pt x="1194" y="362"/>
                  </a:lnTo>
                  <a:lnTo>
                    <a:pt x="1194" y="235"/>
                  </a:lnTo>
                  <a:lnTo>
                    <a:pt x="1071" y="235"/>
                  </a:lnTo>
                  <a:lnTo>
                    <a:pt x="1071" y="362"/>
                  </a:lnTo>
                  <a:close/>
                  <a:moveTo>
                    <a:pt x="1071" y="645"/>
                  </a:moveTo>
                  <a:lnTo>
                    <a:pt x="1194" y="645"/>
                  </a:lnTo>
                  <a:lnTo>
                    <a:pt x="1194" y="518"/>
                  </a:lnTo>
                  <a:lnTo>
                    <a:pt x="1071" y="518"/>
                  </a:lnTo>
                  <a:lnTo>
                    <a:pt x="1071" y="645"/>
                  </a:lnTo>
                  <a:close/>
                </a:path>
              </a:pathLst>
            </a:custGeom>
            <a:solidFill>
              <a:schemeClr val="bg1"/>
            </a:solidFill>
            <a:ln w="3175" cmpd="sng">
              <a:noFill/>
              <a:round/>
              <a:headEnd/>
              <a:tailEnd/>
            </a:ln>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Calibri" charset="0"/>
                <a:ea typeface="Calibri" charset="0"/>
                <a:cs typeface="Calibri" charset="0"/>
              </a:endParaRPr>
            </a:p>
          </p:txBody>
        </p:sp>
      </p:grpSp>
    </p:spTree>
    <p:extLst>
      <p:ext uri="{BB962C8B-B14F-4D97-AF65-F5344CB8AC3E}">
        <p14:creationId xmlns:p14="http://schemas.microsoft.com/office/powerpoint/2010/main" val="4008192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500" fill="hold"/>
                                        <p:tgtEl>
                                          <p:spTgt spid="65"/>
                                        </p:tgtEl>
                                        <p:attrNameLst>
                                          <p:attrName>ppt_x</p:attrName>
                                        </p:attrNameLst>
                                      </p:cBhvr>
                                      <p:tavLst>
                                        <p:tav tm="0">
                                          <p:val>
                                            <p:strVal val="#ppt_x"/>
                                          </p:val>
                                        </p:tav>
                                        <p:tav tm="100000">
                                          <p:val>
                                            <p:strVal val="#ppt_x"/>
                                          </p:val>
                                        </p:tav>
                                      </p:tavLst>
                                    </p:anim>
                                    <p:anim calcmode="lin" valueType="num">
                                      <p:cBhvr additive="base">
                                        <p:cTn id="74" dur="500" fill="hold"/>
                                        <p:tgtEl>
                                          <p:spTgt spid="6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500" fill="hold"/>
                                        <p:tgtEl>
                                          <p:spTgt spid="66"/>
                                        </p:tgtEl>
                                        <p:attrNameLst>
                                          <p:attrName>ppt_x</p:attrName>
                                        </p:attrNameLst>
                                      </p:cBhvr>
                                      <p:tavLst>
                                        <p:tav tm="0">
                                          <p:val>
                                            <p:strVal val="#ppt_x"/>
                                          </p:val>
                                        </p:tav>
                                        <p:tav tm="100000">
                                          <p:val>
                                            <p:strVal val="#ppt_x"/>
                                          </p:val>
                                        </p:tav>
                                      </p:tavLst>
                                    </p:anim>
                                    <p:anim calcmode="lin" valueType="num">
                                      <p:cBhvr additive="base">
                                        <p:cTn id="7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
                                            <p:bg/>
                                          </p:spTgt>
                                        </p:tgtEl>
                                        <p:attrNameLst>
                                          <p:attrName>style.visibility</p:attrName>
                                        </p:attrNameLst>
                                      </p:cBhvr>
                                      <p:to>
                                        <p:strVal val="visible"/>
                                      </p:to>
                                    </p:set>
                                    <p:anim calcmode="lin" valueType="num">
                                      <p:cBhvr additive="base">
                                        <p:cTn id="8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
                                            <p:txEl>
                                              <p:pRg st="0" end="0"/>
                                            </p:txEl>
                                          </p:spTgt>
                                        </p:tgtEl>
                                        <p:attrNameLst>
                                          <p:attrName>style.visibility</p:attrName>
                                        </p:attrNameLst>
                                      </p:cBhvr>
                                      <p:to>
                                        <p:strVal val="visible"/>
                                      </p:to>
                                    </p:set>
                                    <p:anim calcmode="lin" valueType="num">
                                      <p:cBhvr additive="base">
                                        <p:cTn id="8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
                                            <p:txEl>
                                              <p:pRg st="5" end="5"/>
                                            </p:txEl>
                                          </p:spTgt>
                                        </p:tgtEl>
                                        <p:attrNameLst>
                                          <p:attrName>style.visibility</p:attrName>
                                        </p:attrNameLst>
                                      </p:cBhvr>
                                      <p:to>
                                        <p:strVal val="visible"/>
                                      </p:to>
                                    </p:set>
                                    <p:anim calcmode="lin" valueType="num">
                                      <p:cBhvr additive="base">
                                        <p:cTn id="9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nodePh="1">
                                  <p:stCondLst>
                                    <p:cond delay="0"/>
                                  </p:stCondLst>
                                  <p:endCondLst>
                                    <p:cond evt="begin" delay="0">
                                      <p:tn val="97"/>
                                    </p:cond>
                                  </p:endCondLst>
                                  <p:childTnLst>
                                    <p:set>
                                      <p:cBhvr>
                                        <p:cTn id="98" dur="1" fill="hold">
                                          <p:stCondLst>
                                            <p:cond delay="0"/>
                                          </p:stCondLst>
                                        </p:cTn>
                                        <p:tgtEl>
                                          <p:spTgt spid="111"/>
                                        </p:tgtEl>
                                        <p:attrNameLst>
                                          <p:attrName>style.visibility</p:attrName>
                                        </p:attrNameLst>
                                      </p:cBhvr>
                                      <p:to>
                                        <p:strVal val="visible"/>
                                      </p:to>
                                    </p:set>
                                    <p:anim calcmode="lin" valueType="num">
                                      <p:cBhvr additive="base">
                                        <p:cTn id="99" dur="500" fill="hold"/>
                                        <p:tgtEl>
                                          <p:spTgt spid="111"/>
                                        </p:tgtEl>
                                        <p:attrNameLst>
                                          <p:attrName>ppt_x</p:attrName>
                                        </p:attrNameLst>
                                      </p:cBhvr>
                                      <p:tavLst>
                                        <p:tav tm="0">
                                          <p:val>
                                            <p:strVal val="#ppt_x"/>
                                          </p:val>
                                        </p:tav>
                                        <p:tav tm="100000">
                                          <p:val>
                                            <p:strVal val="#ppt_x"/>
                                          </p:val>
                                        </p:tav>
                                      </p:tavLst>
                                    </p:anim>
                                    <p:anim calcmode="lin" valueType="num">
                                      <p:cBhvr additive="base">
                                        <p:cTn id="100" dur="500" fill="hold"/>
                                        <p:tgtEl>
                                          <p:spTgt spid="111"/>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additive="base">
                                        <p:cTn id="103" dur="500" fill="hold"/>
                                        <p:tgtEl>
                                          <p:spTgt spid="14"/>
                                        </p:tgtEl>
                                        <p:attrNameLst>
                                          <p:attrName>ppt_x</p:attrName>
                                        </p:attrNameLst>
                                      </p:cBhvr>
                                      <p:tavLst>
                                        <p:tav tm="0">
                                          <p:val>
                                            <p:strVal val="#ppt_x"/>
                                          </p:val>
                                        </p:tav>
                                        <p:tav tm="100000">
                                          <p:val>
                                            <p:strVal val="#ppt_x"/>
                                          </p:val>
                                        </p:tav>
                                      </p:tavLst>
                                    </p:anim>
                                    <p:anim calcmode="lin" valueType="num">
                                      <p:cBhvr additive="base">
                                        <p:cTn id="104" dur="500" fill="hold"/>
                                        <p:tgtEl>
                                          <p:spTgt spid="1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 calcmode="lin" valueType="num">
                                      <p:cBhvr additive="base">
                                        <p:cTn id="107" dur="500" fill="hold"/>
                                        <p:tgtEl>
                                          <p:spTgt spid="13"/>
                                        </p:tgtEl>
                                        <p:attrNameLst>
                                          <p:attrName>ppt_x</p:attrName>
                                        </p:attrNameLst>
                                      </p:cBhvr>
                                      <p:tavLst>
                                        <p:tav tm="0">
                                          <p:val>
                                            <p:strVal val="#ppt_x"/>
                                          </p:val>
                                        </p:tav>
                                        <p:tav tm="100000">
                                          <p:val>
                                            <p:strVal val="#ppt_x"/>
                                          </p:val>
                                        </p:tav>
                                      </p:tavLst>
                                    </p:anim>
                                    <p:anim calcmode="lin" valueType="num">
                                      <p:cBhvr additive="base">
                                        <p:cTn id="108" dur="500" fill="hold"/>
                                        <p:tgtEl>
                                          <p:spTgt spid="1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89"/>
                                        </p:tgtEl>
                                        <p:attrNameLst>
                                          <p:attrName>style.visibility</p:attrName>
                                        </p:attrNameLst>
                                      </p:cBhvr>
                                      <p:to>
                                        <p:strVal val="visible"/>
                                      </p:to>
                                    </p:set>
                                    <p:anim calcmode="lin" valueType="num">
                                      <p:cBhvr additive="base">
                                        <p:cTn id="111" dur="500" fill="hold"/>
                                        <p:tgtEl>
                                          <p:spTgt spid="189"/>
                                        </p:tgtEl>
                                        <p:attrNameLst>
                                          <p:attrName>ppt_x</p:attrName>
                                        </p:attrNameLst>
                                      </p:cBhvr>
                                      <p:tavLst>
                                        <p:tav tm="0">
                                          <p:val>
                                            <p:strVal val="#ppt_x"/>
                                          </p:val>
                                        </p:tav>
                                        <p:tav tm="100000">
                                          <p:val>
                                            <p:strVal val="#ppt_x"/>
                                          </p:val>
                                        </p:tav>
                                      </p:tavLst>
                                    </p:anim>
                                    <p:anim calcmode="lin" valueType="num">
                                      <p:cBhvr additive="base">
                                        <p:cTn id="112" dur="500" fill="hold"/>
                                        <p:tgtEl>
                                          <p:spTgt spid="18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90"/>
                                        </p:tgtEl>
                                        <p:attrNameLst>
                                          <p:attrName>style.visibility</p:attrName>
                                        </p:attrNameLst>
                                      </p:cBhvr>
                                      <p:to>
                                        <p:strVal val="visible"/>
                                      </p:to>
                                    </p:set>
                                    <p:anim calcmode="lin" valueType="num">
                                      <p:cBhvr additive="base">
                                        <p:cTn id="115" dur="500" fill="hold"/>
                                        <p:tgtEl>
                                          <p:spTgt spid="190"/>
                                        </p:tgtEl>
                                        <p:attrNameLst>
                                          <p:attrName>ppt_x</p:attrName>
                                        </p:attrNameLst>
                                      </p:cBhvr>
                                      <p:tavLst>
                                        <p:tav tm="0">
                                          <p:val>
                                            <p:strVal val="#ppt_x"/>
                                          </p:val>
                                        </p:tav>
                                        <p:tav tm="100000">
                                          <p:val>
                                            <p:strVal val="#ppt_x"/>
                                          </p:val>
                                        </p:tav>
                                      </p:tavLst>
                                    </p:anim>
                                    <p:anim calcmode="lin" valueType="num">
                                      <p:cBhvr additive="base">
                                        <p:cTn id="116" dur="500" fill="hold"/>
                                        <p:tgtEl>
                                          <p:spTgt spid="19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91"/>
                                        </p:tgtEl>
                                        <p:attrNameLst>
                                          <p:attrName>style.visibility</p:attrName>
                                        </p:attrNameLst>
                                      </p:cBhvr>
                                      <p:to>
                                        <p:strVal val="visible"/>
                                      </p:to>
                                    </p:set>
                                    <p:anim calcmode="lin" valueType="num">
                                      <p:cBhvr additive="base">
                                        <p:cTn id="119" dur="500" fill="hold"/>
                                        <p:tgtEl>
                                          <p:spTgt spid="191"/>
                                        </p:tgtEl>
                                        <p:attrNameLst>
                                          <p:attrName>ppt_x</p:attrName>
                                        </p:attrNameLst>
                                      </p:cBhvr>
                                      <p:tavLst>
                                        <p:tav tm="0">
                                          <p:val>
                                            <p:strVal val="#ppt_x"/>
                                          </p:val>
                                        </p:tav>
                                        <p:tav tm="100000">
                                          <p:val>
                                            <p:strVal val="#ppt_x"/>
                                          </p:val>
                                        </p:tav>
                                      </p:tavLst>
                                    </p:anim>
                                    <p:anim calcmode="lin" valueType="num">
                                      <p:cBhvr additive="base">
                                        <p:cTn id="120" dur="500" fill="hold"/>
                                        <p:tgtEl>
                                          <p:spTgt spid="191"/>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8"/>
                                        </p:tgtEl>
                                        <p:attrNameLst>
                                          <p:attrName>style.visibility</p:attrName>
                                        </p:attrNameLst>
                                      </p:cBhvr>
                                      <p:to>
                                        <p:strVal val="visible"/>
                                      </p:to>
                                    </p:set>
                                    <p:anim calcmode="lin" valueType="num">
                                      <p:cBhvr additive="base">
                                        <p:cTn id="123" dur="500" fill="hold"/>
                                        <p:tgtEl>
                                          <p:spTgt spid="8"/>
                                        </p:tgtEl>
                                        <p:attrNameLst>
                                          <p:attrName>ppt_x</p:attrName>
                                        </p:attrNameLst>
                                      </p:cBhvr>
                                      <p:tavLst>
                                        <p:tav tm="0">
                                          <p:val>
                                            <p:strVal val="#ppt_x"/>
                                          </p:val>
                                        </p:tav>
                                        <p:tav tm="100000">
                                          <p:val>
                                            <p:strVal val="#ppt_x"/>
                                          </p:val>
                                        </p:tav>
                                      </p:tavLst>
                                    </p:anim>
                                    <p:anim calcmode="lin" valueType="num">
                                      <p:cBhvr additive="base">
                                        <p:cTn id="124" dur="500" fill="hold"/>
                                        <p:tgtEl>
                                          <p:spTgt spid="8"/>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99"/>
                                        </p:tgtEl>
                                        <p:attrNameLst>
                                          <p:attrName>style.visibility</p:attrName>
                                        </p:attrNameLst>
                                      </p:cBhvr>
                                      <p:to>
                                        <p:strVal val="visible"/>
                                      </p:to>
                                    </p:set>
                                    <p:anim calcmode="lin" valueType="num">
                                      <p:cBhvr additive="base">
                                        <p:cTn id="127" dur="500" fill="hold"/>
                                        <p:tgtEl>
                                          <p:spTgt spid="199"/>
                                        </p:tgtEl>
                                        <p:attrNameLst>
                                          <p:attrName>ppt_x</p:attrName>
                                        </p:attrNameLst>
                                      </p:cBhvr>
                                      <p:tavLst>
                                        <p:tav tm="0">
                                          <p:val>
                                            <p:strVal val="#ppt_x"/>
                                          </p:val>
                                        </p:tav>
                                        <p:tav tm="100000">
                                          <p:val>
                                            <p:strVal val="#ppt_x"/>
                                          </p:val>
                                        </p:tav>
                                      </p:tavLst>
                                    </p:anim>
                                    <p:anim calcmode="lin" valueType="num">
                                      <p:cBhvr additive="base">
                                        <p:cTn id="128" dur="500" fill="hold"/>
                                        <p:tgtEl>
                                          <p:spTgt spid="199"/>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00"/>
                                        </p:tgtEl>
                                        <p:attrNameLst>
                                          <p:attrName>style.visibility</p:attrName>
                                        </p:attrNameLst>
                                      </p:cBhvr>
                                      <p:to>
                                        <p:strVal val="visible"/>
                                      </p:to>
                                    </p:set>
                                    <p:anim calcmode="lin" valueType="num">
                                      <p:cBhvr additive="base">
                                        <p:cTn id="131" dur="500" fill="hold"/>
                                        <p:tgtEl>
                                          <p:spTgt spid="200"/>
                                        </p:tgtEl>
                                        <p:attrNameLst>
                                          <p:attrName>ppt_x</p:attrName>
                                        </p:attrNameLst>
                                      </p:cBhvr>
                                      <p:tavLst>
                                        <p:tav tm="0">
                                          <p:val>
                                            <p:strVal val="#ppt_x"/>
                                          </p:val>
                                        </p:tav>
                                        <p:tav tm="100000">
                                          <p:val>
                                            <p:strVal val="#ppt_x"/>
                                          </p:val>
                                        </p:tav>
                                      </p:tavLst>
                                    </p:anim>
                                    <p:anim calcmode="lin" valueType="num">
                                      <p:cBhvr additive="base">
                                        <p:cTn id="132" dur="500" fill="hold"/>
                                        <p:tgtEl>
                                          <p:spTgt spid="200"/>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01"/>
                                        </p:tgtEl>
                                        <p:attrNameLst>
                                          <p:attrName>style.visibility</p:attrName>
                                        </p:attrNameLst>
                                      </p:cBhvr>
                                      <p:to>
                                        <p:strVal val="visible"/>
                                      </p:to>
                                    </p:set>
                                    <p:anim calcmode="lin" valueType="num">
                                      <p:cBhvr additive="base">
                                        <p:cTn id="135" dur="500" fill="hold"/>
                                        <p:tgtEl>
                                          <p:spTgt spid="201"/>
                                        </p:tgtEl>
                                        <p:attrNameLst>
                                          <p:attrName>ppt_x</p:attrName>
                                        </p:attrNameLst>
                                      </p:cBhvr>
                                      <p:tavLst>
                                        <p:tav tm="0">
                                          <p:val>
                                            <p:strVal val="#ppt_x"/>
                                          </p:val>
                                        </p:tav>
                                        <p:tav tm="100000">
                                          <p:val>
                                            <p:strVal val="#ppt_x"/>
                                          </p:val>
                                        </p:tav>
                                      </p:tavLst>
                                    </p:anim>
                                    <p:anim calcmode="lin" valueType="num">
                                      <p:cBhvr additive="base">
                                        <p:cTn id="136" dur="500" fill="hold"/>
                                        <p:tgtEl>
                                          <p:spTgt spid="201"/>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202"/>
                                        </p:tgtEl>
                                        <p:attrNameLst>
                                          <p:attrName>style.visibility</p:attrName>
                                        </p:attrNameLst>
                                      </p:cBhvr>
                                      <p:to>
                                        <p:strVal val="visible"/>
                                      </p:to>
                                    </p:set>
                                    <p:anim calcmode="lin" valueType="num">
                                      <p:cBhvr additive="base">
                                        <p:cTn id="139" dur="500" fill="hold"/>
                                        <p:tgtEl>
                                          <p:spTgt spid="202"/>
                                        </p:tgtEl>
                                        <p:attrNameLst>
                                          <p:attrName>ppt_x</p:attrName>
                                        </p:attrNameLst>
                                      </p:cBhvr>
                                      <p:tavLst>
                                        <p:tav tm="0">
                                          <p:val>
                                            <p:strVal val="#ppt_x"/>
                                          </p:val>
                                        </p:tav>
                                        <p:tav tm="100000">
                                          <p:val>
                                            <p:strVal val="#ppt_x"/>
                                          </p:val>
                                        </p:tav>
                                      </p:tavLst>
                                    </p:anim>
                                    <p:anim calcmode="lin" valueType="num">
                                      <p:cBhvr additive="base">
                                        <p:cTn id="14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19">
                                            <p:bg/>
                                          </p:spTgt>
                                        </p:tgtEl>
                                        <p:attrNameLst>
                                          <p:attrName>style.visibility</p:attrName>
                                        </p:attrNameLst>
                                      </p:cBhvr>
                                      <p:to>
                                        <p:strVal val="visible"/>
                                      </p:to>
                                    </p:set>
                                    <p:anim calcmode="lin" valueType="num">
                                      <p:cBhvr additive="base">
                                        <p:cTn id="145" dur="500" fill="hold"/>
                                        <p:tgtEl>
                                          <p:spTgt spid="219">
                                            <p:bg/>
                                          </p:spTgt>
                                        </p:tgtEl>
                                        <p:attrNameLst>
                                          <p:attrName>ppt_x</p:attrName>
                                        </p:attrNameLst>
                                      </p:cBhvr>
                                      <p:tavLst>
                                        <p:tav tm="0">
                                          <p:val>
                                            <p:strVal val="#ppt_x"/>
                                          </p:val>
                                        </p:tav>
                                        <p:tav tm="100000">
                                          <p:val>
                                            <p:strVal val="#ppt_x"/>
                                          </p:val>
                                        </p:tav>
                                      </p:tavLst>
                                    </p:anim>
                                    <p:anim calcmode="lin" valueType="num">
                                      <p:cBhvr additive="base">
                                        <p:cTn id="146" dur="500" fill="hold"/>
                                        <p:tgtEl>
                                          <p:spTgt spid="219">
                                            <p:bg/>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19">
                                            <p:txEl>
                                              <p:pRg st="0" end="0"/>
                                            </p:txEl>
                                          </p:spTgt>
                                        </p:tgtEl>
                                        <p:attrNameLst>
                                          <p:attrName>style.visibility</p:attrName>
                                        </p:attrNameLst>
                                      </p:cBhvr>
                                      <p:to>
                                        <p:strVal val="visible"/>
                                      </p:to>
                                    </p:set>
                                    <p:anim calcmode="lin" valueType="num">
                                      <p:cBhvr additive="base">
                                        <p:cTn id="151" dur="500" fill="hold"/>
                                        <p:tgtEl>
                                          <p:spTgt spid="21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19">
                                            <p:txEl>
                                              <p:pRg st="5" end="5"/>
                                            </p:txEl>
                                          </p:spTgt>
                                        </p:tgtEl>
                                        <p:attrNameLst>
                                          <p:attrName>style.visibility</p:attrName>
                                        </p:attrNameLst>
                                      </p:cBhvr>
                                      <p:to>
                                        <p:strVal val="visible"/>
                                      </p:to>
                                    </p:set>
                                    <p:anim calcmode="lin" valueType="num">
                                      <p:cBhvr additive="base">
                                        <p:cTn id="157" dur="500" fill="hold"/>
                                        <p:tgtEl>
                                          <p:spTgt spid="219">
                                            <p:txEl>
                                              <p:pRg st="5" end="5"/>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219">
                                            <p:txEl>
                                              <p:pRg st="5" end="5"/>
                                            </p:txEl>
                                          </p:spTgt>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nodePh="1">
                                  <p:stCondLst>
                                    <p:cond delay="0"/>
                                  </p:stCondLst>
                                  <p:endCondLst>
                                    <p:cond evt="begin" delay="0">
                                      <p:tn val="159"/>
                                    </p:cond>
                                  </p:endCondLst>
                                  <p:childTnLst>
                                    <p:set>
                                      <p:cBhvr>
                                        <p:cTn id="160" dur="1" fill="hold">
                                          <p:stCondLst>
                                            <p:cond delay="0"/>
                                          </p:stCondLst>
                                        </p:cTn>
                                        <p:tgtEl>
                                          <p:spTgt spid="124"/>
                                        </p:tgtEl>
                                        <p:attrNameLst>
                                          <p:attrName>style.visibility</p:attrName>
                                        </p:attrNameLst>
                                      </p:cBhvr>
                                      <p:to>
                                        <p:strVal val="visible"/>
                                      </p:to>
                                    </p:set>
                                    <p:anim calcmode="lin" valueType="num">
                                      <p:cBhvr additive="base">
                                        <p:cTn id="161" dur="500" fill="hold"/>
                                        <p:tgtEl>
                                          <p:spTgt spid="124"/>
                                        </p:tgtEl>
                                        <p:attrNameLst>
                                          <p:attrName>ppt_x</p:attrName>
                                        </p:attrNameLst>
                                      </p:cBhvr>
                                      <p:tavLst>
                                        <p:tav tm="0">
                                          <p:val>
                                            <p:strVal val="#ppt_x"/>
                                          </p:val>
                                        </p:tav>
                                        <p:tav tm="100000">
                                          <p:val>
                                            <p:strVal val="#ppt_x"/>
                                          </p:val>
                                        </p:tav>
                                      </p:tavLst>
                                    </p:anim>
                                    <p:anim calcmode="lin" valueType="num">
                                      <p:cBhvr additive="base">
                                        <p:cTn id="162" dur="500" fill="hold"/>
                                        <p:tgtEl>
                                          <p:spTgt spid="124"/>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125"/>
                                        </p:tgtEl>
                                        <p:attrNameLst>
                                          <p:attrName>style.visibility</p:attrName>
                                        </p:attrNameLst>
                                      </p:cBhvr>
                                      <p:to>
                                        <p:strVal val="visible"/>
                                      </p:to>
                                    </p:set>
                                    <p:anim calcmode="lin" valueType="num">
                                      <p:cBhvr additive="base">
                                        <p:cTn id="165" dur="500" fill="hold"/>
                                        <p:tgtEl>
                                          <p:spTgt spid="125"/>
                                        </p:tgtEl>
                                        <p:attrNameLst>
                                          <p:attrName>ppt_x</p:attrName>
                                        </p:attrNameLst>
                                      </p:cBhvr>
                                      <p:tavLst>
                                        <p:tav tm="0">
                                          <p:val>
                                            <p:strVal val="#ppt_x"/>
                                          </p:val>
                                        </p:tav>
                                        <p:tav tm="100000">
                                          <p:val>
                                            <p:strVal val="#ppt_x"/>
                                          </p:val>
                                        </p:tav>
                                      </p:tavLst>
                                    </p:anim>
                                    <p:anim calcmode="lin" valueType="num">
                                      <p:cBhvr additive="base">
                                        <p:cTn id="166" dur="500" fill="hold"/>
                                        <p:tgtEl>
                                          <p:spTgt spid="125"/>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29"/>
                                        </p:tgtEl>
                                        <p:attrNameLst>
                                          <p:attrName>style.visibility</p:attrName>
                                        </p:attrNameLst>
                                      </p:cBhvr>
                                      <p:to>
                                        <p:strVal val="visible"/>
                                      </p:to>
                                    </p:set>
                                    <p:anim calcmode="lin" valueType="num">
                                      <p:cBhvr additive="base">
                                        <p:cTn id="169" dur="500" fill="hold"/>
                                        <p:tgtEl>
                                          <p:spTgt spid="29"/>
                                        </p:tgtEl>
                                        <p:attrNameLst>
                                          <p:attrName>ppt_x</p:attrName>
                                        </p:attrNameLst>
                                      </p:cBhvr>
                                      <p:tavLst>
                                        <p:tav tm="0">
                                          <p:val>
                                            <p:strVal val="#ppt_x"/>
                                          </p:val>
                                        </p:tav>
                                        <p:tav tm="100000">
                                          <p:val>
                                            <p:strVal val="#ppt_x"/>
                                          </p:val>
                                        </p:tav>
                                      </p:tavLst>
                                    </p:anim>
                                    <p:anim calcmode="lin" valueType="num">
                                      <p:cBhvr additive="base">
                                        <p:cTn id="170" dur="500" fill="hold"/>
                                        <p:tgtEl>
                                          <p:spTgt spid="29"/>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28"/>
                                        </p:tgtEl>
                                        <p:attrNameLst>
                                          <p:attrName>style.visibility</p:attrName>
                                        </p:attrNameLst>
                                      </p:cBhvr>
                                      <p:to>
                                        <p:strVal val="visible"/>
                                      </p:to>
                                    </p:set>
                                    <p:anim calcmode="lin" valueType="num">
                                      <p:cBhvr additive="base">
                                        <p:cTn id="173" dur="500" fill="hold"/>
                                        <p:tgtEl>
                                          <p:spTgt spid="28"/>
                                        </p:tgtEl>
                                        <p:attrNameLst>
                                          <p:attrName>ppt_x</p:attrName>
                                        </p:attrNameLst>
                                      </p:cBhvr>
                                      <p:tavLst>
                                        <p:tav tm="0">
                                          <p:val>
                                            <p:strVal val="#ppt_x"/>
                                          </p:val>
                                        </p:tav>
                                        <p:tav tm="100000">
                                          <p:val>
                                            <p:strVal val="#ppt_x"/>
                                          </p:val>
                                        </p:tav>
                                      </p:tavLst>
                                    </p:anim>
                                    <p:anim calcmode="lin" valueType="num">
                                      <p:cBhvr additive="base">
                                        <p:cTn id="174" dur="500" fill="hold"/>
                                        <p:tgtEl>
                                          <p:spTgt spid="28"/>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27"/>
                                        </p:tgtEl>
                                        <p:attrNameLst>
                                          <p:attrName>style.visibility</p:attrName>
                                        </p:attrNameLst>
                                      </p:cBhvr>
                                      <p:to>
                                        <p:strVal val="visible"/>
                                      </p:to>
                                    </p:set>
                                    <p:anim calcmode="lin" valueType="num">
                                      <p:cBhvr additive="base">
                                        <p:cTn id="177" dur="500" fill="hold"/>
                                        <p:tgtEl>
                                          <p:spTgt spid="27"/>
                                        </p:tgtEl>
                                        <p:attrNameLst>
                                          <p:attrName>ppt_x</p:attrName>
                                        </p:attrNameLst>
                                      </p:cBhvr>
                                      <p:tavLst>
                                        <p:tav tm="0">
                                          <p:val>
                                            <p:strVal val="#ppt_x"/>
                                          </p:val>
                                        </p:tav>
                                        <p:tav tm="100000">
                                          <p:val>
                                            <p:strVal val="#ppt_x"/>
                                          </p:val>
                                        </p:tav>
                                      </p:tavLst>
                                    </p:anim>
                                    <p:anim calcmode="lin" valueType="num">
                                      <p:cBhvr additive="base">
                                        <p:cTn id="178" dur="500" fill="hold"/>
                                        <p:tgtEl>
                                          <p:spTgt spid="27"/>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215"/>
                                        </p:tgtEl>
                                        <p:attrNameLst>
                                          <p:attrName>style.visibility</p:attrName>
                                        </p:attrNameLst>
                                      </p:cBhvr>
                                      <p:to>
                                        <p:strVal val="visible"/>
                                      </p:to>
                                    </p:set>
                                    <p:anim calcmode="lin" valueType="num">
                                      <p:cBhvr additive="base">
                                        <p:cTn id="181" dur="500" fill="hold"/>
                                        <p:tgtEl>
                                          <p:spTgt spid="215"/>
                                        </p:tgtEl>
                                        <p:attrNameLst>
                                          <p:attrName>ppt_x</p:attrName>
                                        </p:attrNameLst>
                                      </p:cBhvr>
                                      <p:tavLst>
                                        <p:tav tm="0">
                                          <p:val>
                                            <p:strVal val="#ppt_x"/>
                                          </p:val>
                                        </p:tav>
                                        <p:tav tm="100000">
                                          <p:val>
                                            <p:strVal val="#ppt_x"/>
                                          </p:val>
                                        </p:tav>
                                      </p:tavLst>
                                    </p:anim>
                                    <p:anim calcmode="lin" valueType="num">
                                      <p:cBhvr additive="base">
                                        <p:cTn id="182" dur="500" fill="hold"/>
                                        <p:tgtEl>
                                          <p:spTgt spid="215"/>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216"/>
                                        </p:tgtEl>
                                        <p:attrNameLst>
                                          <p:attrName>style.visibility</p:attrName>
                                        </p:attrNameLst>
                                      </p:cBhvr>
                                      <p:to>
                                        <p:strVal val="visible"/>
                                      </p:to>
                                    </p:set>
                                    <p:anim calcmode="lin" valueType="num">
                                      <p:cBhvr additive="base">
                                        <p:cTn id="185" dur="500" fill="hold"/>
                                        <p:tgtEl>
                                          <p:spTgt spid="216"/>
                                        </p:tgtEl>
                                        <p:attrNameLst>
                                          <p:attrName>ppt_x</p:attrName>
                                        </p:attrNameLst>
                                      </p:cBhvr>
                                      <p:tavLst>
                                        <p:tav tm="0">
                                          <p:val>
                                            <p:strVal val="#ppt_x"/>
                                          </p:val>
                                        </p:tav>
                                        <p:tav tm="100000">
                                          <p:val>
                                            <p:strVal val="#ppt_x"/>
                                          </p:val>
                                        </p:tav>
                                      </p:tavLst>
                                    </p:anim>
                                    <p:anim calcmode="lin" valueType="num">
                                      <p:cBhvr additive="base">
                                        <p:cTn id="186" dur="500" fill="hold"/>
                                        <p:tgtEl>
                                          <p:spTgt spid="216"/>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217"/>
                                        </p:tgtEl>
                                        <p:attrNameLst>
                                          <p:attrName>style.visibility</p:attrName>
                                        </p:attrNameLst>
                                      </p:cBhvr>
                                      <p:to>
                                        <p:strVal val="visible"/>
                                      </p:to>
                                    </p:set>
                                    <p:anim calcmode="lin" valueType="num">
                                      <p:cBhvr additive="base">
                                        <p:cTn id="189" dur="500" fill="hold"/>
                                        <p:tgtEl>
                                          <p:spTgt spid="217"/>
                                        </p:tgtEl>
                                        <p:attrNameLst>
                                          <p:attrName>ppt_x</p:attrName>
                                        </p:attrNameLst>
                                      </p:cBhvr>
                                      <p:tavLst>
                                        <p:tav tm="0">
                                          <p:val>
                                            <p:strVal val="#ppt_x"/>
                                          </p:val>
                                        </p:tav>
                                        <p:tav tm="100000">
                                          <p:val>
                                            <p:strVal val="#ppt_x"/>
                                          </p:val>
                                        </p:tav>
                                      </p:tavLst>
                                    </p:anim>
                                    <p:anim calcmode="lin" valueType="num">
                                      <p:cBhvr additive="base">
                                        <p:cTn id="190" dur="500" fill="hold"/>
                                        <p:tgtEl>
                                          <p:spTgt spid="217"/>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218"/>
                                        </p:tgtEl>
                                        <p:attrNameLst>
                                          <p:attrName>style.visibility</p:attrName>
                                        </p:attrNameLst>
                                      </p:cBhvr>
                                      <p:to>
                                        <p:strVal val="visible"/>
                                      </p:to>
                                    </p:set>
                                    <p:anim calcmode="lin" valueType="num">
                                      <p:cBhvr additive="base">
                                        <p:cTn id="193" dur="500" fill="hold"/>
                                        <p:tgtEl>
                                          <p:spTgt spid="218"/>
                                        </p:tgtEl>
                                        <p:attrNameLst>
                                          <p:attrName>ppt_x</p:attrName>
                                        </p:attrNameLst>
                                      </p:cBhvr>
                                      <p:tavLst>
                                        <p:tav tm="0">
                                          <p:val>
                                            <p:strVal val="#ppt_x"/>
                                          </p:val>
                                        </p:tav>
                                        <p:tav tm="100000">
                                          <p:val>
                                            <p:strVal val="#ppt_x"/>
                                          </p:val>
                                        </p:tav>
                                      </p:tavLst>
                                    </p:anim>
                                    <p:anim calcmode="lin" valueType="num">
                                      <p:cBhvr additive="base">
                                        <p:cTn id="194" dur="500" fill="hold"/>
                                        <p:tgtEl>
                                          <p:spTgt spid="218"/>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220"/>
                                        </p:tgtEl>
                                        <p:attrNameLst>
                                          <p:attrName>style.visibility</p:attrName>
                                        </p:attrNameLst>
                                      </p:cBhvr>
                                      <p:to>
                                        <p:strVal val="visible"/>
                                      </p:to>
                                    </p:set>
                                    <p:anim calcmode="lin" valueType="num">
                                      <p:cBhvr additive="base">
                                        <p:cTn id="197" dur="500" fill="hold"/>
                                        <p:tgtEl>
                                          <p:spTgt spid="220"/>
                                        </p:tgtEl>
                                        <p:attrNameLst>
                                          <p:attrName>ppt_x</p:attrName>
                                        </p:attrNameLst>
                                      </p:cBhvr>
                                      <p:tavLst>
                                        <p:tav tm="0">
                                          <p:val>
                                            <p:strVal val="#ppt_x"/>
                                          </p:val>
                                        </p:tav>
                                        <p:tav tm="100000">
                                          <p:val>
                                            <p:strVal val="#ppt_x"/>
                                          </p:val>
                                        </p:tav>
                                      </p:tavLst>
                                    </p:anim>
                                    <p:anim calcmode="lin" valueType="num">
                                      <p:cBhvr additive="base">
                                        <p:cTn id="198" dur="500" fill="hold"/>
                                        <p:tgtEl>
                                          <p:spTgt spid="220"/>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16"/>
                                        </p:tgtEl>
                                        <p:attrNameLst>
                                          <p:attrName>style.visibility</p:attrName>
                                        </p:attrNameLst>
                                      </p:cBhvr>
                                      <p:to>
                                        <p:strVal val="visible"/>
                                      </p:to>
                                    </p:set>
                                    <p:anim calcmode="lin" valueType="num">
                                      <p:cBhvr additive="base">
                                        <p:cTn id="201" dur="500" fill="hold"/>
                                        <p:tgtEl>
                                          <p:spTgt spid="16"/>
                                        </p:tgtEl>
                                        <p:attrNameLst>
                                          <p:attrName>ppt_x</p:attrName>
                                        </p:attrNameLst>
                                      </p:cBhvr>
                                      <p:tavLst>
                                        <p:tav tm="0">
                                          <p:val>
                                            <p:strVal val="#ppt_x"/>
                                          </p:val>
                                        </p:tav>
                                        <p:tav tm="100000">
                                          <p:val>
                                            <p:strVal val="#ppt_x"/>
                                          </p:val>
                                        </p:tav>
                                      </p:tavLst>
                                    </p:anim>
                                    <p:anim calcmode="lin" valueType="num">
                                      <p:cBhvr additive="base">
                                        <p:cTn id="202" dur="500" fill="hold"/>
                                        <p:tgtEl>
                                          <p:spTgt spid="16"/>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238"/>
                                        </p:tgtEl>
                                        <p:attrNameLst>
                                          <p:attrName>style.visibility</p:attrName>
                                        </p:attrNameLst>
                                      </p:cBhvr>
                                      <p:to>
                                        <p:strVal val="visible"/>
                                      </p:to>
                                    </p:set>
                                    <p:anim calcmode="lin" valueType="num">
                                      <p:cBhvr additive="base">
                                        <p:cTn id="205" dur="500" fill="hold"/>
                                        <p:tgtEl>
                                          <p:spTgt spid="238"/>
                                        </p:tgtEl>
                                        <p:attrNameLst>
                                          <p:attrName>ppt_x</p:attrName>
                                        </p:attrNameLst>
                                      </p:cBhvr>
                                      <p:tavLst>
                                        <p:tav tm="0">
                                          <p:val>
                                            <p:strVal val="#ppt_x"/>
                                          </p:val>
                                        </p:tav>
                                        <p:tav tm="100000">
                                          <p:val>
                                            <p:strVal val="#ppt_x"/>
                                          </p:val>
                                        </p:tav>
                                      </p:tavLst>
                                    </p:anim>
                                    <p:anim calcmode="lin" valueType="num">
                                      <p:cBhvr additive="base">
                                        <p:cTn id="206" dur="500" fill="hold"/>
                                        <p:tgtEl>
                                          <p:spTgt spid="238"/>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239"/>
                                        </p:tgtEl>
                                        <p:attrNameLst>
                                          <p:attrName>style.visibility</p:attrName>
                                        </p:attrNameLst>
                                      </p:cBhvr>
                                      <p:to>
                                        <p:strVal val="visible"/>
                                      </p:to>
                                    </p:set>
                                    <p:anim calcmode="lin" valueType="num">
                                      <p:cBhvr additive="base">
                                        <p:cTn id="209" dur="500" fill="hold"/>
                                        <p:tgtEl>
                                          <p:spTgt spid="239"/>
                                        </p:tgtEl>
                                        <p:attrNameLst>
                                          <p:attrName>ppt_x</p:attrName>
                                        </p:attrNameLst>
                                      </p:cBhvr>
                                      <p:tavLst>
                                        <p:tav tm="0">
                                          <p:val>
                                            <p:strVal val="#ppt_x"/>
                                          </p:val>
                                        </p:tav>
                                        <p:tav tm="100000">
                                          <p:val>
                                            <p:strVal val="#ppt_x"/>
                                          </p:val>
                                        </p:tav>
                                      </p:tavLst>
                                    </p:anim>
                                    <p:anim calcmode="lin" valueType="num">
                                      <p:cBhvr additive="base">
                                        <p:cTn id="210" dur="500" fill="hold"/>
                                        <p:tgtEl>
                                          <p:spTgt spid="239"/>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15"/>
                                        </p:tgtEl>
                                        <p:attrNameLst>
                                          <p:attrName>style.visibility</p:attrName>
                                        </p:attrNameLst>
                                      </p:cBhvr>
                                      <p:to>
                                        <p:strVal val="visible"/>
                                      </p:to>
                                    </p:set>
                                    <p:anim calcmode="lin" valueType="num">
                                      <p:cBhvr additive="base">
                                        <p:cTn id="213" dur="500" fill="hold"/>
                                        <p:tgtEl>
                                          <p:spTgt spid="15"/>
                                        </p:tgtEl>
                                        <p:attrNameLst>
                                          <p:attrName>ppt_x</p:attrName>
                                        </p:attrNameLst>
                                      </p:cBhvr>
                                      <p:tavLst>
                                        <p:tav tm="0">
                                          <p:val>
                                            <p:strVal val="#ppt_x"/>
                                          </p:val>
                                        </p:tav>
                                        <p:tav tm="100000">
                                          <p:val>
                                            <p:strVal val="#ppt_x"/>
                                          </p:val>
                                        </p:tav>
                                      </p:tavLst>
                                    </p:anim>
                                    <p:anim calcmode="lin" valueType="num">
                                      <p:cBhvr additive="base">
                                        <p:cTn id="2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animBg="1"/>
      <p:bldP spid="5" grpId="0" build="p" animBg="1"/>
      <p:bldP spid="4" grpId="0" build="p" animBg="1"/>
      <p:bldP spid="20" grpId="0" animBg="1"/>
      <p:bldP spid="21" grpId="0" animBg="1"/>
      <p:bldP spid="22" grpId="0" animBg="1"/>
      <p:bldP spid="23" grpId="0" animBg="1"/>
      <p:bldP spid="24" grpId="0" animBg="1"/>
      <p:bldP spid="25" grpId="0" animBg="1"/>
      <p:bldP spid="26" grpId="0" animBg="1"/>
      <p:bldP spid="33" grpId="0" animBg="1"/>
      <p:bldP spid="65" grpId="0" animBg="1"/>
      <p:bldP spid="66" grpId="0"/>
      <p:bldP spid="111" grpId="0"/>
      <p:bldP spid="124" grpId="0"/>
      <p:bldP spid="125" grpId="0"/>
      <p:bldP spid="189" grpId="0" animBg="1"/>
      <p:bldP spid="190" grpId="0" animBg="1"/>
      <p:bldP spid="191" grpId="0" animBg="1"/>
      <p:bldP spid="200" grpId="0" animBg="1"/>
      <p:bldP spid="201" grpId="0" animBg="1"/>
      <p:bldP spid="202" grpId="0"/>
      <p:bldP spid="215" grpId="0" animBg="1"/>
      <p:bldP spid="216" grpId="0" animBg="1"/>
      <p:bldP spid="217" grpId="0" animBg="1"/>
      <p:bldP spid="218" grpId="0" animBg="1"/>
      <p:bldP spid="2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581175" y="5139041"/>
            <a:ext cx="4312151" cy="1288132"/>
          </a:xfrm>
          <a:prstGeom prst="rect">
            <a:avLst/>
          </a:prstGeom>
          <a:solidFill>
            <a:srgbClr val="00A1E0">
              <a:alpha val="25098"/>
            </a:srgbClr>
          </a:solidFill>
          <a:ln w="22225" cap="flat" cmpd="sng" algn="ctr">
            <a:solidFill>
              <a:schemeClr val="tx1"/>
            </a:solidFill>
            <a:prstDash val="dashDot"/>
            <a:round/>
            <a:headEnd type="none" w="med" len="med"/>
            <a:tailEnd type="none" w="med" len="med"/>
          </a:ln>
          <a:effectLst/>
        </p:spPr>
        <p:txBody>
          <a:bodyPr rot="0" spcFirstLastPara="0" vertOverflow="overflow" horzOverflow="overflow" vert="horz" wrap="square" lIns="140991" tIns="70495" rIns="140991" bIns="70495" numCol="1" spcCol="0" rtlCol="0" fromWordArt="0" anchor="ctr" anchorCtr="0" forceAA="0" compatLnSpc="1">
            <a:prstTxWarp prst="textNoShape">
              <a:avLst/>
            </a:prstTxWarp>
            <a:normAutofit/>
          </a:bodyPr>
          <a:lstStyle/>
          <a:p>
            <a:pPr algn="ctr" defTabSz="1490676" fontAlgn="base">
              <a:spcBef>
                <a:spcPct val="0"/>
              </a:spcBef>
              <a:spcAft>
                <a:spcPct val="0"/>
              </a:spcAft>
            </a:pPr>
            <a:endParaRPr lang="en-GB" sz="1836" dirty="0">
              <a:solidFill>
                <a:schemeClr val="bg2"/>
              </a:solidFill>
              <a:latin typeface="Arial" charset="0"/>
              <a:cs typeface="Arial" charset="0"/>
            </a:endParaRPr>
          </a:p>
        </p:txBody>
      </p:sp>
      <p:sp>
        <p:nvSpPr>
          <p:cNvPr id="5" name="Rounded Rectangle 4"/>
          <p:cNvSpPr/>
          <p:nvPr/>
        </p:nvSpPr>
        <p:spPr>
          <a:xfrm>
            <a:off x="717372" y="1212848"/>
            <a:ext cx="5594101" cy="5175453"/>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lIns="93258" tIns="46629" rIns="93258" bIns="46629" rtlCol="0" anchor="t"/>
          <a:lstStyle/>
          <a:p>
            <a:pPr algn="ctr" defTabSz="932597">
              <a:defRPr/>
            </a:pPr>
            <a:endParaRPr lang="en-US" sz="1836" b="1" kern="0" dirty="0">
              <a:solidFill>
                <a:sysClr val="windowText" lastClr="000000"/>
              </a:solidFill>
            </a:endParaRPr>
          </a:p>
        </p:txBody>
      </p:sp>
      <p:sp>
        <p:nvSpPr>
          <p:cNvPr id="9" name="Title 8"/>
          <p:cNvSpPr>
            <a:spLocks noGrp="1"/>
          </p:cNvSpPr>
          <p:nvPr>
            <p:ph type="title"/>
          </p:nvPr>
        </p:nvSpPr>
        <p:spPr/>
        <p:txBody>
          <a:bodyPr/>
          <a:lstStyle/>
          <a:p>
            <a:r>
              <a:rPr lang="en-US" sz="3264" dirty="0"/>
              <a:t>Extended Deployment – On-prem Management of Cloud Workloads</a:t>
            </a:r>
          </a:p>
        </p:txBody>
      </p:sp>
      <p:sp>
        <p:nvSpPr>
          <p:cNvPr id="6" name="Can 5"/>
          <p:cNvSpPr/>
          <p:nvPr/>
        </p:nvSpPr>
        <p:spPr bwMode="auto">
          <a:xfrm>
            <a:off x="5192652" y="5082670"/>
            <a:ext cx="745881" cy="746075"/>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93991" rIns="0"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Active Directory</a:t>
            </a:r>
          </a:p>
        </p:txBody>
      </p:sp>
      <p:sp>
        <p:nvSpPr>
          <p:cNvPr id="7" name="Rectangle 6"/>
          <p:cNvSpPr/>
          <p:nvPr/>
        </p:nvSpPr>
        <p:spPr bwMode="auto">
          <a:xfrm>
            <a:off x="1090310" y="5082672"/>
            <a:ext cx="930463"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58" tIns="93991" rIns="93258"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NetScaler Gateway</a:t>
            </a:r>
          </a:p>
        </p:txBody>
      </p:sp>
      <p:sp>
        <p:nvSpPr>
          <p:cNvPr id="21" name="Rectangle 20"/>
          <p:cNvSpPr/>
          <p:nvPr/>
        </p:nvSpPr>
        <p:spPr bwMode="auto">
          <a:xfrm>
            <a:off x="4353539" y="1818596"/>
            <a:ext cx="932351" cy="46629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60" tIns="93991" rIns="93260"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428" kern="0" dirty="0">
                <a:solidFill>
                  <a:srgbClr val="FFFFFF"/>
                </a:solidFill>
                <a:cs typeface="Arial" charset="0"/>
              </a:rPr>
              <a:t>License Server</a:t>
            </a:r>
          </a:p>
        </p:txBody>
      </p:sp>
      <p:sp>
        <p:nvSpPr>
          <p:cNvPr id="22" name="Rectangle 21"/>
          <p:cNvSpPr/>
          <p:nvPr/>
        </p:nvSpPr>
        <p:spPr bwMode="auto">
          <a:xfrm>
            <a:off x="2209133" y="1818596"/>
            <a:ext cx="932351" cy="46629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rmAutofit/>
          </a:bodyPr>
          <a:lstStyle/>
          <a:p>
            <a:pPr algn="ctr" defTabSz="1987469" fontAlgn="base">
              <a:spcBef>
                <a:spcPct val="0"/>
              </a:spcBef>
              <a:spcAft>
                <a:spcPct val="0"/>
              </a:spcAft>
              <a:defRPr/>
            </a:pPr>
            <a:r>
              <a:rPr lang="en-US" sz="1428" kern="0" dirty="0">
                <a:solidFill>
                  <a:srgbClr val="FFFFFF"/>
                </a:solidFill>
                <a:cs typeface="Arial" charset="0"/>
              </a:rPr>
              <a:t>Studio</a:t>
            </a:r>
          </a:p>
        </p:txBody>
      </p:sp>
      <p:sp>
        <p:nvSpPr>
          <p:cNvPr id="23" name="Rectangle 22"/>
          <p:cNvSpPr/>
          <p:nvPr/>
        </p:nvSpPr>
        <p:spPr bwMode="auto">
          <a:xfrm>
            <a:off x="3327953" y="1818596"/>
            <a:ext cx="932351" cy="46629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58" tIns="93991" rIns="93258"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428" kern="0" dirty="0">
                <a:solidFill>
                  <a:srgbClr val="FFFFFF"/>
                </a:solidFill>
                <a:cs typeface="Arial" charset="0"/>
              </a:rPr>
              <a:t>Director</a:t>
            </a:r>
          </a:p>
        </p:txBody>
      </p:sp>
      <p:sp>
        <p:nvSpPr>
          <p:cNvPr id="24" name="Can 23"/>
          <p:cNvSpPr/>
          <p:nvPr/>
        </p:nvSpPr>
        <p:spPr bwMode="auto">
          <a:xfrm>
            <a:off x="5006181" y="2844447"/>
            <a:ext cx="745881" cy="746075"/>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rmAutofit/>
          </a:bodyPr>
          <a:lstStyle/>
          <a:p>
            <a:pPr algn="ctr" defTabSz="1987469" fontAlgn="base">
              <a:spcBef>
                <a:spcPct val="0"/>
              </a:spcBef>
              <a:spcAft>
                <a:spcPct val="0"/>
              </a:spcAft>
              <a:defRPr/>
            </a:pPr>
            <a:r>
              <a:rPr lang="en-US" sz="1530" kern="0" dirty="0">
                <a:solidFill>
                  <a:srgbClr val="FFFFFF"/>
                </a:solidFill>
                <a:cs typeface="Arial" charset="0"/>
              </a:rPr>
              <a:t>SQL</a:t>
            </a:r>
          </a:p>
        </p:txBody>
      </p:sp>
      <p:sp>
        <p:nvSpPr>
          <p:cNvPr id="120" name="Rectangle 119"/>
          <p:cNvSpPr/>
          <p:nvPr/>
        </p:nvSpPr>
        <p:spPr bwMode="auto">
          <a:xfrm>
            <a:off x="2768542" y="3030967"/>
            <a:ext cx="167823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rmAutofit/>
          </a:bodyPr>
          <a:lstStyle/>
          <a:p>
            <a:pPr algn="ctr" defTabSz="1987469" fontAlgn="base">
              <a:spcBef>
                <a:spcPct val="0"/>
              </a:spcBef>
              <a:spcAft>
                <a:spcPct val="0"/>
              </a:spcAft>
              <a:defRPr/>
            </a:pPr>
            <a:endParaRPr lang="en-US" sz="1836" kern="0" dirty="0">
              <a:solidFill>
                <a:srgbClr val="FFFFFF"/>
              </a:solidFill>
              <a:cs typeface="Arial" charset="0"/>
            </a:endParaRPr>
          </a:p>
        </p:txBody>
      </p:sp>
      <p:sp>
        <p:nvSpPr>
          <p:cNvPr id="121" name="Rectangle 120"/>
          <p:cNvSpPr/>
          <p:nvPr/>
        </p:nvSpPr>
        <p:spPr bwMode="auto">
          <a:xfrm>
            <a:off x="1183546" y="2844447"/>
            <a:ext cx="1118820" cy="74607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58" tIns="93991" rIns="93258"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428" kern="0" dirty="0">
                <a:solidFill>
                  <a:srgbClr val="FFFFFF"/>
                </a:solidFill>
                <a:cs typeface="Arial" charset="0"/>
              </a:rPr>
              <a:t>StoreFront/</a:t>
            </a:r>
            <a:br>
              <a:rPr lang="en-US" sz="1428" kern="0" dirty="0">
                <a:solidFill>
                  <a:srgbClr val="FFFFFF"/>
                </a:solidFill>
                <a:cs typeface="Arial" charset="0"/>
              </a:rPr>
            </a:br>
            <a:r>
              <a:rPr lang="en-US" sz="1428" kern="0" dirty="0">
                <a:solidFill>
                  <a:srgbClr val="FFFFFF"/>
                </a:solidFill>
                <a:cs typeface="Arial" charset="0"/>
              </a:rPr>
              <a:t>Receiver for Web</a:t>
            </a:r>
          </a:p>
        </p:txBody>
      </p:sp>
      <p:cxnSp>
        <p:nvCxnSpPr>
          <p:cNvPr id="135" name="Straight Arrow Connector 24"/>
          <p:cNvCxnSpPr>
            <a:stCxn id="121" idx="3"/>
          </p:cNvCxnSpPr>
          <p:nvPr/>
        </p:nvCxnSpPr>
        <p:spPr bwMode="auto">
          <a:xfrm>
            <a:off x="2302366" y="3217484"/>
            <a:ext cx="372940" cy="0"/>
          </a:xfrm>
          <a:prstGeom prst="straightConnector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2" name="Straight Arrow Connector 24"/>
          <p:cNvCxnSpPr/>
          <p:nvPr/>
        </p:nvCxnSpPr>
        <p:spPr bwMode="auto">
          <a:xfrm>
            <a:off x="4353538" y="3217484"/>
            <a:ext cx="652645" cy="0"/>
          </a:xfrm>
          <a:prstGeom prst="straightConnector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4" name="Straight Arrow Connector 24"/>
          <p:cNvCxnSpPr>
            <a:stCxn id="22" idx="2"/>
          </p:cNvCxnSpPr>
          <p:nvPr/>
        </p:nvCxnSpPr>
        <p:spPr bwMode="auto">
          <a:xfrm rot="16200000" flipH="1">
            <a:off x="2581988" y="2378212"/>
            <a:ext cx="652817" cy="466177"/>
          </a:xfrm>
          <a:prstGeom prst="bentConnector3">
            <a:avLst>
              <a:gd name="adj1" fmla="val 2680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7" name="Straight Arrow Connector 24"/>
          <p:cNvCxnSpPr>
            <a:stCxn id="23" idx="2"/>
          </p:cNvCxnSpPr>
          <p:nvPr/>
        </p:nvCxnSpPr>
        <p:spPr bwMode="auto">
          <a:xfrm rot="5400000">
            <a:off x="3234634" y="2378214"/>
            <a:ext cx="652817" cy="466175"/>
          </a:xfrm>
          <a:prstGeom prst="bentConnector3">
            <a:avLst>
              <a:gd name="adj1" fmla="val 27089"/>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50" name="Straight Arrow Connector 24"/>
          <p:cNvCxnSpPr>
            <a:stCxn id="158" idx="0"/>
            <a:endCxn id="21" idx="2"/>
          </p:cNvCxnSpPr>
          <p:nvPr/>
        </p:nvCxnSpPr>
        <p:spPr bwMode="auto">
          <a:xfrm rot="5400000" flipH="1" flipV="1">
            <a:off x="4120366" y="2238358"/>
            <a:ext cx="652814" cy="745883"/>
          </a:xfrm>
          <a:prstGeom prst="bentConnector3">
            <a:avLst>
              <a:gd name="adj1" fmla="val 50000"/>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154" name="Rectangle 153"/>
          <p:cNvSpPr/>
          <p:nvPr/>
        </p:nvSpPr>
        <p:spPr bwMode="auto">
          <a:xfrm>
            <a:off x="2675306" y="2937708"/>
            <a:ext cx="55941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endParaRPr lang="en-US" sz="1530" kern="0" dirty="0">
              <a:solidFill>
                <a:srgbClr val="FFFFFF"/>
              </a:solidFill>
              <a:cs typeface="Arial" charset="0"/>
            </a:endParaRPr>
          </a:p>
        </p:txBody>
      </p:sp>
      <p:sp>
        <p:nvSpPr>
          <p:cNvPr id="158" name="Rectangle 157"/>
          <p:cNvSpPr/>
          <p:nvPr/>
        </p:nvSpPr>
        <p:spPr bwMode="auto">
          <a:xfrm>
            <a:off x="3794126" y="2937708"/>
            <a:ext cx="55941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endParaRPr lang="en-US" sz="1530" kern="0" dirty="0">
              <a:solidFill>
                <a:srgbClr val="FFFFFF"/>
              </a:solidFill>
              <a:cs typeface="Arial" charset="0"/>
            </a:endParaRPr>
          </a:p>
        </p:txBody>
      </p:sp>
      <p:sp>
        <p:nvSpPr>
          <p:cNvPr id="119" name="Rectangle 118"/>
          <p:cNvSpPr/>
          <p:nvPr/>
        </p:nvSpPr>
        <p:spPr bwMode="auto">
          <a:xfrm>
            <a:off x="2675307" y="2937708"/>
            <a:ext cx="167823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428" kern="0" dirty="0">
                <a:solidFill>
                  <a:srgbClr val="FFFFFF"/>
                </a:solidFill>
                <a:cs typeface="Arial" charset="0"/>
              </a:rPr>
              <a:t>Delivery Controllers</a:t>
            </a:r>
          </a:p>
        </p:txBody>
      </p:sp>
      <p:sp>
        <p:nvSpPr>
          <p:cNvPr id="10" name="AutoShape 2" descr="Image result for citrix receiver"/>
          <p:cNvSpPr>
            <a:spLocks noChangeAspect="1" noChangeArrowheads="1"/>
          </p:cNvSpPr>
          <p:nvPr/>
        </p:nvSpPr>
        <p:spPr bwMode="auto">
          <a:xfrm>
            <a:off x="161132" y="-147338"/>
            <a:ext cx="310787" cy="310869"/>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3258" tIns="46629" rIns="93258" bIns="46629" numCol="1" anchor="t" anchorCtr="0" compatLnSpc="1">
            <a:prstTxWarp prst="textNoShape">
              <a:avLst/>
            </a:prstTxWarp>
          </a:bodyPr>
          <a:lstStyle/>
          <a:p>
            <a:pPr defTabSz="932597">
              <a:defRPr/>
            </a:pPr>
            <a:endParaRPr lang="en-US" sz="1836" kern="0" dirty="0">
              <a:solidFill>
                <a:sysClr val="windowText" lastClr="000000"/>
              </a:solidFill>
            </a:endParaRPr>
          </a:p>
        </p:txBody>
      </p:sp>
      <p:sp>
        <p:nvSpPr>
          <p:cNvPr id="35" name="Freeform 45"/>
          <p:cNvSpPr>
            <a:spLocks noEditPoints="1"/>
          </p:cNvSpPr>
          <p:nvPr/>
        </p:nvSpPr>
        <p:spPr bwMode="auto">
          <a:xfrm>
            <a:off x="5957955" y="2163777"/>
            <a:ext cx="726456" cy="680670"/>
          </a:xfrm>
          <a:custGeom>
            <a:avLst/>
            <a:gdLst>
              <a:gd name="T0" fmla="*/ 475 w 737"/>
              <a:gd name="T1" fmla="*/ 124 h 759"/>
              <a:gd name="T2" fmla="*/ 447 w 737"/>
              <a:gd name="T3" fmla="*/ 49 h 759"/>
              <a:gd name="T4" fmla="*/ 404 w 737"/>
              <a:gd name="T5" fmla="*/ 15 h 759"/>
              <a:gd name="T6" fmla="*/ 148 w 737"/>
              <a:gd name="T7" fmla="*/ 15 h 759"/>
              <a:gd name="T8" fmla="*/ 106 w 737"/>
              <a:gd name="T9" fmla="*/ 49 h 759"/>
              <a:gd name="T10" fmla="*/ 0 w 737"/>
              <a:gd name="T11" fmla="*/ 430 h 759"/>
              <a:gd name="T12" fmla="*/ 205 w 737"/>
              <a:gd name="T13" fmla="*/ 759 h 759"/>
              <a:gd name="T14" fmla="*/ 326 w 737"/>
              <a:gd name="T15" fmla="*/ 759 h 759"/>
              <a:gd name="T16" fmla="*/ 737 w 737"/>
              <a:gd name="T17" fmla="*/ 244 h 759"/>
              <a:gd name="T18" fmla="*/ 106 w 737"/>
              <a:gd name="T19" fmla="*/ 601 h 759"/>
              <a:gd name="T20" fmla="*/ 106 w 737"/>
              <a:gd name="T21" fmla="*/ 549 h 759"/>
              <a:gd name="T22" fmla="*/ 106 w 737"/>
              <a:gd name="T23" fmla="*/ 507 h 759"/>
              <a:gd name="T24" fmla="*/ 106 w 737"/>
              <a:gd name="T25" fmla="*/ 457 h 759"/>
              <a:gd name="T26" fmla="*/ 205 w 737"/>
              <a:gd name="T27" fmla="*/ 601 h 759"/>
              <a:gd name="T28" fmla="*/ 205 w 737"/>
              <a:gd name="T29" fmla="*/ 549 h 759"/>
              <a:gd name="T30" fmla="*/ 205 w 737"/>
              <a:gd name="T31" fmla="*/ 507 h 759"/>
              <a:gd name="T32" fmla="*/ 205 w 737"/>
              <a:gd name="T33" fmla="*/ 457 h 759"/>
              <a:gd name="T34" fmla="*/ 205 w 737"/>
              <a:gd name="T35" fmla="*/ 412 h 759"/>
              <a:gd name="T36" fmla="*/ 205 w 737"/>
              <a:gd name="T37" fmla="*/ 363 h 759"/>
              <a:gd name="T38" fmla="*/ 205 w 737"/>
              <a:gd name="T39" fmla="*/ 320 h 759"/>
              <a:gd name="T40" fmla="*/ 205 w 737"/>
              <a:gd name="T41" fmla="*/ 268 h 759"/>
              <a:gd name="T42" fmla="*/ 205 w 737"/>
              <a:gd name="T43" fmla="*/ 225 h 759"/>
              <a:gd name="T44" fmla="*/ 205 w 737"/>
              <a:gd name="T45" fmla="*/ 176 h 759"/>
              <a:gd name="T46" fmla="*/ 205 w 737"/>
              <a:gd name="T47" fmla="*/ 133 h 759"/>
              <a:gd name="T48" fmla="*/ 205 w 737"/>
              <a:gd name="T49" fmla="*/ 81 h 759"/>
              <a:gd name="T50" fmla="*/ 305 w 737"/>
              <a:gd name="T51" fmla="*/ 601 h 759"/>
              <a:gd name="T52" fmla="*/ 305 w 737"/>
              <a:gd name="T53" fmla="*/ 549 h 759"/>
              <a:gd name="T54" fmla="*/ 305 w 737"/>
              <a:gd name="T55" fmla="*/ 507 h 759"/>
              <a:gd name="T56" fmla="*/ 305 w 737"/>
              <a:gd name="T57" fmla="*/ 457 h 759"/>
              <a:gd name="T58" fmla="*/ 305 w 737"/>
              <a:gd name="T59" fmla="*/ 412 h 759"/>
              <a:gd name="T60" fmla="*/ 305 w 737"/>
              <a:gd name="T61" fmla="*/ 363 h 759"/>
              <a:gd name="T62" fmla="*/ 305 w 737"/>
              <a:gd name="T63" fmla="*/ 320 h 759"/>
              <a:gd name="T64" fmla="*/ 305 w 737"/>
              <a:gd name="T65" fmla="*/ 268 h 759"/>
              <a:gd name="T66" fmla="*/ 305 w 737"/>
              <a:gd name="T67" fmla="*/ 225 h 759"/>
              <a:gd name="T68" fmla="*/ 305 w 737"/>
              <a:gd name="T69" fmla="*/ 176 h 759"/>
              <a:gd name="T70" fmla="*/ 305 w 737"/>
              <a:gd name="T71" fmla="*/ 133 h 759"/>
              <a:gd name="T72" fmla="*/ 305 w 737"/>
              <a:gd name="T73" fmla="*/ 81 h 759"/>
              <a:gd name="T74" fmla="*/ 404 w 737"/>
              <a:gd name="T75" fmla="*/ 601 h 759"/>
              <a:gd name="T76" fmla="*/ 404 w 737"/>
              <a:gd name="T77" fmla="*/ 549 h 759"/>
              <a:gd name="T78" fmla="*/ 404 w 737"/>
              <a:gd name="T79" fmla="*/ 507 h 759"/>
              <a:gd name="T80" fmla="*/ 404 w 737"/>
              <a:gd name="T81" fmla="*/ 457 h 759"/>
              <a:gd name="T82" fmla="*/ 404 w 737"/>
              <a:gd name="T83" fmla="*/ 412 h 759"/>
              <a:gd name="T84" fmla="*/ 404 w 737"/>
              <a:gd name="T85" fmla="*/ 363 h 759"/>
              <a:gd name="T86" fmla="*/ 404 w 737"/>
              <a:gd name="T87" fmla="*/ 320 h 759"/>
              <a:gd name="T88" fmla="*/ 404 w 737"/>
              <a:gd name="T89" fmla="*/ 268 h 759"/>
              <a:gd name="T90" fmla="*/ 404 w 737"/>
              <a:gd name="T91" fmla="*/ 225 h 759"/>
              <a:gd name="T92" fmla="*/ 404 w 737"/>
              <a:gd name="T93" fmla="*/ 176 h 759"/>
              <a:gd name="T94" fmla="*/ 404 w 737"/>
              <a:gd name="T95" fmla="*/ 133 h 759"/>
              <a:gd name="T96" fmla="*/ 404 w 737"/>
              <a:gd name="T97" fmla="*/ 81 h 759"/>
              <a:gd name="T98" fmla="*/ 702 w 737"/>
              <a:gd name="T99" fmla="*/ 601 h 759"/>
              <a:gd name="T100" fmla="*/ 702 w 737"/>
              <a:gd name="T101" fmla="*/ 569 h 759"/>
              <a:gd name="T102" fmla="*/ 702 w 737"/>
              <a:gd name="T103" fmla="*/ 525 h 759"/>
              <a:gd name="T104" fmla="*/ 702 w 737"/>
              <a:gd name="T105" fmla="*/ 494 h 759"/>
              <a:gd name="T106" fmla="*/ 702 w 737"/>
              <a:gd name="T107" fmla="*/ 451 h 759"/>
              <a:gd name="T108" fmla="*/ 702 w 737"/>
              <a:gd name="T109" fmla="*/ 419 h 759"/>
              <a:gd name="T110" fmla="*/ 702 w 737"/>
              <a:gd name="T111" fmla="*/ 375 h 759"/>
              <a:gd name="T112" fmla="*/ 702 w 737"/>
              <a:gd name="T113" fmla="*/ 344 h 759"/>
              <a:gd name="T114" fmla="*/ 702 w 737"/>
              <a:gd name="T115" fmla="*/ 300 h 759"/>
              <a:gd name="T116" fmla="*/ 702 w 737"/>
              <a:gd name="T117" fmla="*/ 268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7" h="759">
                <a:moveTo>
                  <a:pt x="727" y="229"/>
                </a:moveTo>
                <a:lnTo>
                  <a:pt x="727" y="229"/>
                </a:lnTo>
                <a:lnTo>
                  <a:pt x="475" y="124"/>
                </a:lnTo>
                <a:lnTo>
                  <a:pt x="475" y="716"/>
                </a:lnTo>
                <a:lnTo>
                  <a:pt x="447" y="716"/>
                </a:lnTo>
                <a:lnTo>
                  <a:pt x="447" y="49"/>
                </a:lnTo>
                <a:cubicBezTo>
                  <a:pt x="447" y="39"/>
                  <a:pt x="439" y="32"/>
                  <a:pt x="430" y="32"/>
                </a:cubicBezTo>
                <a:lnTo>
                  <a:pt x="404" y="32"/>
                </a:lnTo>
                <a:lnTo>
                  <a:pt x="404" y="15"/>
                </a:lnTo>
                <a:cubicBezTo>
                  <a:pt x="404" y="6"/>
                  <a:pt x="396" y="0"/>
                  <a:pt x="387" y="0"/>
                </a:cubicBezTo>
                <a:lnTo>
                  <a:pt x="165" y="0"/>
                </a:lnTo>
                <a:cubicBezTo>
                  <a:pt x="156" y="0"/>
                  <a:pt x="148" y="6"/>
                  <a:pt x="148" y="15"/>
                </a:cubicBezTo>
                <a:lnTo>
                  <a:pt x="148" y="32"/>
                </a:lnTo>
                <a:lnTo>
                  <a:pt x="123" y="32"/>
                </a:lnTo>
                <a:cubicBezTo>
                  <a:pt x="114" y="32"/>
                  <a:pt x="106" y="39"/>
                  <a:pt x="106" y="49"/>
                </a:cubicBezTo>
                <a:lnTo>
                  <a:pt x="106" y="412"/>
                </a:lnTo>
                <a:lnTo>
                  <a:pt x="17" y="412"/>
                </a:lnTo>
                <a:cubicBezTo>
                  <a:pt x="8" y="412"/>
                  <a:pt x="0" y="421"/>
                  <a:pt x="0" y="430"/>
                </a:cubicBezTo>
                <a:lnTo>
                  <a:pt x="0" y="741"/>
                </a:lnTo>
                <a:cubicBezTo>
                  <a:pt x="0" y="752"/>
                  <a:pt x="8" y="759"/>
                  <a:pt x="17" y="759"/>
                </a:cubicBezTo>
                <a:lnTo>
                  <a:pt x="205" y="759"/>
                </a:lnTo>
                <a:lnTo>
                  <a:pt x="205" y="651"/>
                </a:lnTo>
                <a:lnTo>
                  <a:pt x="326" y="651"/>
                </a:lnTo>
                <a:lnTo>
                  <a:pt x="326" y="759"/>
                </a:lnTo>
                <a:lnTo>
                  <a:pt x="720" y="759"/>
                </a:lnTo>
                <a:cubicBezTo>
                  <a:pt x="729" y="759"/>
                  <a:pt x="737" y="752"/>
                  <a:pt x="737" y="741"/>
                </a:cubicBezTo>
                <a:lnTo>
                  <a:pt x="737" y="244"/>
                </a:lnTo>
                <a:cubicBezTo>
                  <a:pt x="737" y="237"/>
                  <a:pt x="733" y="231"/>
                  <a:pt x="727" y="229"/>
                </a:cubicBezTo>
                <a:close/>
                <a:moveTo>
                  <a:pt x="106" y="601"/>
                </a:moveTo>
                <a:lnTo>
                  <a:pt x="106" y="601"/>
                </a:lnTo>
                <a:lnTo>
                  <a:pt x="49" y="601"/>
                </a:lnTo>
                <a:lnTo>
                  <a:pt x="49" y="549"/>
                </a:lnTo>
                <a:lnTo>
                  <a:pt x="106" y="549"/>
                </a:lnTo>
                <a:lnTo>
                  <a:pt x="106" y="601"/>
                </a:lnTo>
                <a:close/>
                <a:moveTo>
                  <a:pt x="106" y="507"/>
                </a:moveTo>
                <a:lnTo>
                  <a:pt x="106" y="507"/>
                </a:lnTo>
                <a:lnTo>
                  <a:pt x="49" y="507"/>
                </a:lnTo>
                <a:lnTo>
                  <a:pt x="49" y="457"/>
                </a:lnTo>
                <a:lnTo>
                  <a:pt x="106" y="457"/>
                </a:lnTo>
                <a:lnTo>
                  <a:pt x="106" y="507"/>
                </a:lnTo>
                <a:close/>
                <a:moveTo>
                  <a:pt x="205" y="601"/>
                </a:moveTo>
                <a:lnTo>
                  <a:pt x="205" y="601"/>
                </a:lnTo>
                <a:lnTo>
                  <a:pt x="148" y="601"/>
                </a:lnTo>
                <a:lnTo>
                  <a:pt x="148" y="549"/>
                </a:lnTo>
                <a:lnTo>
                  <a:pt x="205" y="549"/>
                </a:lnTo>
                <a:lnTo>
                  <a:pt x="205" y="601"/>
                </a:lnTo>
                <a:close/>
                <a:moveTo>
                  <a:pt x="205" y="507"/>
                </a:moveTo>
                <a:lnTo>
                  <a:pt x="205" y="507"/>
                </a:lnTo>
                <a:lnTo>
                  <a:pt x="148" y="507"/>
                </a:lnTo>
                <a:lnTo>
                  <a:pt x="148" y="457"/>
                </a:lnTo>
                <a:lnTo>
                  <a:pt x="205" y="457"/>
                </a:lnTo>
                <a:lnTo>
                  <a:pt x="205" y="507"/>
                </a:lnTo>
                <a:close/>
                <a:moveTo>
                  <a:pt x="205" y="412"/>
                </a:moveTo>
                <a:lnTo>
                  <a:pt x="205" y="412"/>
                </a:lnTo>
                <a:lnTo>
                  <a:pt x="148" y="412"/>
                </a:lnTo>
                <a:lnTo>
                  <a:pt x="148" y="363"/>
                </a:lnTo>
                <a:lnTo>
                  <a:pt x="205" y="363"/>
                </a:lnTo>
                <a:lnTo>
                  <a:pt x="205" y="412"/>
                </a:lnTo>
                <a:close/>
                <a:moveTo>
                  <a:pt x="205" y="320"/>
                </a:moveTo>
                <a:lnTo>
                  <a:pt x="205" y="320"/>
                </a:lnTo>
                <a:lnTo>
                  <a:pt x="148" y="320"/>
                </a:lnTo>
                <a:lnTo>
                  <a:pt x="148" y="268"/>
                </a:lnTo>
                <a:lnTo>
                  <a:pt x="205" y="268"/>
                </a:lnTo>
                <a:lnTo>
                  <a:pt x="205" y="320"/>
                </a:lnTo>
                <a:close/>
                <a:moveTo>
                  <a:pt x="205" y="225"/>
                </a:moveTo>
                <a:lnTo>
                  <a:pt x="205" y="225"/>
                </a:lnTo>
                <a:lnTo>
                  <a:pt x="148" y="225"/>
                </a:lnTo>
                <a:lnTo>
                  <a:pt x="148" y="176"/>
                </a:lnTo>
                <a:lnTo>
                  <a:pt x="205" y="176"/>
                </a:lnTo>
                <a:lnTo>
                  <a:pt x="205" y="225"/>
                </a:lnTo>
                <a:close/>
                <a:moveTo>
                  <a:pt x="205" y="133"/>
                </a:moveTo>
                <a:lnTo>
                  <a:pt x="205" y="133"/>
                </a:lnTo>
                <a:lnTo>
                  <a:pt x="148" y="133"/>
                </a:lnTo>
                <a:lnTo>
                  <a:pt x="148" y="81"/>
                </a:lnTo>
                <a:lnTo>
                  <a:pt x="205" y="81"/>
                </a:lnTo>
                <a:lnTo>
                  <a:pt x="205" y="133"/>
                </a:lnTo>
                <a:close/>
                <a:moveTo>
                  <a:pt x="305" y="601"/>
                </a:moveTo>
                <a:lnTo>
                  <a:pt x="305" y="601"/>
                </a:lnTo>
                <a:lnTo>
                  <a:pt x="248" y="601"/>
                </a:lnTo>
                <a:lnTo>
                  <a:pt x="248" y="549"/>
                </a:lnTo>
                <a:lnTo>
                  <a:pt x="305" y="549"/>
                </a:lnTo>
                <a:lnTo>
                  <a:pt x="305" y="601"/>
                </a:lnTo>
                <a:close/>
                <a:moveTo>
                  <a:pt x="305" y="507"/>
                </a:moveTo>
                <a:lnTo>
                  <a:pt x="305" y="507"/>
                </a:lnTo>
                <a:lnTo>
                  <a:pt x="248" y="507"/>
                </a:lnTo>
                <a:lnTo>
                  <a:pt x="248" y="457"/>
                </a:lnTo>
                <a:lnTo>
                  <a:pt x="305" y="457"/>
                </a:lnTo>
                <a:lnTo>
                  <a:pt x="305" y="507"/>
                </a:lnTo>
                <a:close/>
                <a:moveTo>
                  <a:pt x="305" y="412"/>
                </a:moveTo>
                <a:lnTo>
                  <a:pt x="305" y="412"/>
                </a:lnTo>
                <a:lnTo>
                  <a:pt x="248" y="412"/>
                </a:lnTo>
                <a:lnTo>
                  <a:pt x="248" y="363"/>
                </a:lnTo>
                <a:lnTo>
                  <a:pt x="305" y="363"/>
                </a:lnTo>
                <a:lnTo>
                  <a:pt x="305" y="412"/>
                </a:lnTo>
                <a:close/>
                <a:moveTo>
                  <a:pt x="305" y="320"/>
                </a:moveTo>
                <a:lnTo>
                  <a:pt x="305" y="320"/>
                </a:lnTo>
                <a:lnTo>
                  <a:pt x="248" y="320"/>
                </a:lnTo>
                <a:lnTo>
                  <a:pt x="248" y="268"/>
                </a:lnTo>
                <a:lnTo>
                  <a:pt x="305" y="268"/>
                </a:lnTo>
                <a:lnTo>
                  <a:pt x="305" y="320"/>
                </a:lnTo>
                <a:close/>
                <a:moveTo>
                  <a:pt x="305" y="225"/>
                </a:moveTo>
                <a:lnTo>
                  <a:pt x="305" y="225"/>
                </a:lnTo>
                <a:lnTo>
                  <a:pt x="248" y="225"/>
                </a:lnTo>
                <a:lnTo>
                  <a:pt x="248" y="176"/>
                </a:lnTo>
                <a:lnTo>
                  <a:pt x="305" y="176"/>
                </a:lnTo>
                <a:lnTo>
                  <a:pt x="305" y="225"/>
                </a:lnTo>
                <a:close/>
                <a:moveTo>
                  <a:pt x="305" y="133"/>
                </a:moveTo>
                <a:lnTo>
                  <a:pt x="305" y="133"/>
                </a:lnTo>
                <a:lnTo>
                  <a:pt x="248" y="133"/>
                </a:lnTo>
                <a:lnTo>
                  <a:pt x="248" y="81"/>
                </a:lnTo>
                <a:lnTo>
                  <a:pt x="305" y="81"/>
                </a:lnTo>
                <a:lnTo>
                  <a:pt x="305" y="133"/>
                </a:lnTo>
                <a:close/>
                <a:moveTo>
                  <a:pt x="404" y="601"/>
                </a:moveTo>
                <a:lnTo>
                  <a:pt x="404" y="601"/>
                </a:lnTo>
                <a:lnTo>
                  <a:pt x="347" y="601"/>
                </a:lnTo>
                <a:lnTo>
                  <a:pt x="347" y="549"/>
                </a:lnTo>
                <a:lnTo>
                  <a:pt x="404" y="549"/>
                </a:lnTo>
                <a:lnTo>
                  <a:pt x="404" y="601"/>
                </a:lnTo>
                <a:close/>
                <a:moveTo>
                  <a:pt x="404" y="507"/>
                </a:moveTo>
                <a:lnTo>
                  <a:pt x="404" y="507"/>
                </a:lnTo>
                <a:lnTo>
                  <a:pt x="347" y="507"/>
                </a:lnTo>
                <a:lnTo>
                  <a:pt x="347" y="457"/>
                </a:lnTo>
                <a:lnTo>
                  <a:pt x="404" y="457"/>
                </a:lnTo>
                <a:lnTo>
                  <a:pt x="404" y="507"/>
                </a:lnTo>
                <a:close/>
                <a:moveTo>
                  <a:pt x="404" y="412"/>
                </a:moveTo>
                <a:lnTo>
                  <a:pt x="404" y="412"/>
                </a:lnTo>
                <a:lnTo>
                  <a:pt x="347" y="412"/>
                </a:lnTo>
                <a:lnTo>
                  <a:pt x="347" y="363"/>
                </a:lnTo>
                <a:lnTo>
                  <a:pt x="404" y="363"/>
                </a:lnTo>
                <a:lnTo>
                  <a:pt x="404" y="412"/>
                </a:lnTo>
                <a:close/>
                <a:moveTo>
                  <a:pt x="404" y="320"/>
                </a:moveTo>
                <a:lnTo>
                  <a:pt x="404" y="320"/>
                </a:lnTo>
                <a:lnTo>
                  <a:pt x="347" y="320"/>
                </a:lnTo>
                <a:lnTo>
                  <a:pt x="347" y="268"/>
                </a:lnTo>
                <a:lnTo>
                  <a:pt x="404" y="268"/>
                </a:lnTo>
                <a:lnTo>
                  <a:pt x="404" y="320"/>
                </a:lnTo>
                <a:close/>
                <a:moveTo>
                  <a:pt x="404" y="225"/>
                </a:moveTo>
                <a:lnTo>
                  <a:pt x="404" y="225"/>
                </a:lnTo>
                <a:lnTo>
                  <a:pt x="347" y="225"/>
                </a:lnTo>
                <a:lnTo>
                  <a:pt x="347" y="176"/>
                </a:lnTo>
                <a:lnTo>
                  <a:pt x="404" y="176"/>
                </a:lnTo>
                <a:lnTo>
                  <a:pt x="404" y="225"/>
                </a:lnTo>
                <a:close/>
                <a:moveTo>
                  <a:pt x="404" y="133"/>
                </a:moveTo>
                <a:lnTo>
                  <a:pt x="404" y="133"/>
                </a:lnTo>
                <a:lnTo>
                  <a:pt x="347" y="133"/>
                </a:lnTo>
                <a:lnTo>
                  <a:pt x="347" y="81"/>
                </a:lnTo>
                <a:lnTo>
                  <a:pt x="404" y="81"/>
                </a:lnTo>
                <a:lnTo>
                  <a:pt x="404" y="133"/>
                </a:lnTo>
                <a:close/>
                <a:moveTo>
                  <a:pt x="702" y="601"/>
                </a:moveTo>
                <a:lnTo>
                  <a:pt x="702" y="601"/>
                </a:lnTo>
                <a:lnTo>
                  <a:pt x="507" y="601"/>
                </a:lnTo>
                <a:lnTo>
                  <a:pt x="507" y="569"/>
                </a:lnTo>
                <a:lnTo>
                  <a:pt x="702" y="569"/>
                </a:lnTo>
                <a:lnTo>
                  <a:pt x="702" y="601"/>
                </a:lnTo>
                <a:close/>
                <a:moveTo>
                  <a:pt x="702" y="525"/>
                </a:moveTo>
                <a:lnTo>
                  <a:pt x="702" y="525"/>
                </a:lnTo>
                <a:lnTo>
                  <a:pt x="507" y="525"/>
                </a:lnTo>
                <a:lnTo>
                  <a:pt x="507" y="494"/>
                </a:lnTo>
                <a:lnTo>
                  <a:pt x="702" y="494"/>
                </a:lnTo>
                <a:lnTo>
                  <a:pt x="702" y="525"/>
                </a:lnTo>
                <a:close/>
                <a:moveTo>
                  <a:pt x="702" y="451"/>
                </a:moveTo>
                <a:lnTo>
                  <a:pt x="702" y="451"/>
                </a:lnTo>
                <a:lnTo>
                  <a:pt x="507" y="451"/>
                </a:lnTo>
                <a:lnTo>
                  <a:pt x="507" y="419"/>
                </a:lnTo>
                <a:lnTo>
                  <a:pt x="702" y="419"/>
                </a:lnTo>
                <a:lnTo>
                  <a:pt x="702" y="451"/>
                </a:lnTo>
                <a:close/>
                <a:moveTo>
                  <a:pt x="702" y="375"/>
                </a:moveTo>
                <a:lnTo>
                  <a:pt x="702" y="375"/>
                </a:lnTo>
                <a:lnTo>
                  <a:pt x="507" y="375"/>
                </a:lnTo>
                <a:lnTo>
                  <a:pt x="507" y="344"/>
                </a:lnTo>
                <a:lnTo>
                  <a:pt x="702" y="344"/>
                </a:lnTo>
                <a:lnTo>
                  <a:pt x="702" y="375"/>
                </a:lnTo>
                <a:close/>
                <a:moveTo>
                  <a:pt x="702" y="300"/>
                </a:moveTo>
                <a:lnTo>
                  <a:pt x="702" y="300"/>
                </a:lnTo>
                <a:lnTo>
                  <a:pt x="507" y="300"/>
                </a:lnTo>
                <a:lnTo>
                  <a:pt x="507" y="268"/>
                </a:lnTo>
                <a:lnTo>
                  <a:pt x="702" y="268"/>
                </a:lnTo>
                <a:lnTo>
                  <a:pt x="702" y="300"/>
                </a:ln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414141"/>
              </a:solidFill>
              <a:latin typeface="Arial"/>
            </a:endParaRPr>
          </a:p>
        </p:txBody>
      </p:sp>
      <p:sp>
        <p:nvSpPr>
          <p:cNvPr id="37" name="Rectangle 36"/>
          <p:cNvSpPr/>
          <p:nvPr/>
        </p:nvSpPr>
        <p:spPr bwMode="auto">
          <a:xfrm>
            <a:off x="2302368" y="4989412"/>
            <a:ext cx="2610580" cy="121237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t" anchorCtr="0" forceAA="0" compatLnSpc="1">
            <a:prstTxWarp prst="textNoShape">
              <a:avLst/>
            </a:prstTxWarp>
            <a:noAutofit/>
          </a:bodyPr>
          <a:lstStyle/>
          <a:p>
            <a:pPr algn="ctr" defTabSz="1987469" fontAlgn="base">
              <a:spcBef>
                <a:spcPct val="0"/>
              </a:spcBef>
              <a:spcAft>
                <a:spcPct val="0"/>
              </a:spcAft>
              <a:defRPr/>
            </a:pPr>
            <a:r>
              <a:rPr lang="en-US" sz="1224" kern="0" dirty="0">
                <a:solidFill>
                  <a:schemeClr val="bg1"/>
                </a:solidFill>
                <a:cs typeface="Arial" charset="0"/>
              </a:rPr>
              <a:t>Hypervisors</a:t>
            </a:r>
          </a:p>
        </p:txBody>
      </p:sp>
      <p:sp>
        <p:nvSpPr>
          <p:cNvPr id="38" name="Rectangle 37"/>
          <p:cNvSpPr/>
          <p:nvPr/>
        </p:nvSpPr>
        <p:spPr bwMode="auto">
          <a:xfrm>
            <a:off x="2582075" y="5548967"/>
            <a:ext cx="93235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39" name="Rectangle 38"/>
          <p:cNvSpPr/>
          <p:nvPr/>
        </p:nvSpPr>
        <p:spPr bwMode="auto">
          <a:xfrm>
            <a:off x="2488836" y="5455709"/>
            <a:ext cx="932352"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40" name="Rectangle 39"/>
          <p:cNvSpPr/>
          <p:nvPr/>
        </p:nvSpPr>
        <p:spPr bwMode="auto">
          <a:xfrm>
            <a:off x="2395603" y="5362449"/>
            <a:ext cx="93235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Server VDAs</a:t>
            </a:r>
          </a:p>
        </p:txBody>
      </p:sp>
      <p:sp>
        <p:nvSpPr>
          <p:cNvPr id="41" name="Rectangle 40"/>
          <p:cNvSpPr/>
          <p:nvPr/>
        </p:nvSpPr>
        <p:spPr bwMode="auto">
          <a:xfrm>
            <a:off x="3887364" y="5548967"/>
            <a:ext cx="932349"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44" name="Rectangle 43"/>
          <p:cNvSpPr/>
          <p:nvPr/>
        </p:nvSpPr>
        <p:spPr bwMode="auto">
          <a:xfrm>
            <a:off x="3794128" y="5455708"/>
            <a:ext cx="939816"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45" name="Rectangle 44"/>
          <p:cNvSpPr/>
          <p:nvPr/>
        </p:nvSpPr>
        <p:spPr bwMode="auto">
          <a:xfrm>
            <a:off x="3700895" y="5362449"/>
            <a:ext cx="93235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60" tIns="93991" rIns="93260"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Desktop VDAs</a:t>
            </a:r>
          </a:p>
        </p:txBody>
      </p:sp>
      <p:cxnSp>
        <p:nvCxnSpPr>
          <p:cNvPr id="47" name="Straight Arrow Connector 24"/>
          <p:cNvCxnSpPr/>
          <p:nvPr/>
        </p:nvCxnSpPr>
        <p:spPr bwMode="auto">
          <a:xfrm rot="16200000" flipH="1">
            <a:off x="3001403" y="4196779"/>
            <a:ext cx="1771925" cy="559412"/>
          </a:xfrm>
          <a:prstGeom prst="bentConnector3">
            <a:avLst>
              <a:gd name="adj1" fmla="val 67917"/>
            </a:avLst>
          </a:prstGeom>
          <a:ln>
            <a:headEnd type="arrow"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8" name="Straight Arrow Connector 24"/>
          <p:cNvCxnSpPr/>
          <p:nvPr/>
        </p:nvCxnSpPr>
        <p:spPr bwMode="auto">
          <a:xfrm rot="5400000">
            <a:off x="2255520" y="4196782"/>
            <a:ext cx="1771924" cy="559408"/>
          </a:xfrm>
          <a:prstGeom prst="bentConnector3">
            <a:avLst>
              <a:gd name="adj1" fmla="val 67917"/>
            </a:avLst>
          </a:prstGeom>
          <a:ln>
            <a:headEnd type="arrow"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9" name="Straight Arrow Connector 24"/>
          <p:cNvCxnSpPr/>
          <p:nvPr/>
        </p:nvCxnSpPr>
        <p:spPr bwMode="auto">
          <a:xfrm rot="16200000" flipH="1">
            <a:off x="4073640" y="3590719"/>
            <a:ext cx="1492147" cy="1491758"/>
          </a:xfrm>
          <a:prstGeom prst="bentConnector3">
            <a:avLst>
              <a:gd name="adj1" fmla="val 6795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0" name="Straight Arrow Connector 24"/>
          <p:cNvCxnSpPr/>
          <p:nvPr/>
        </p:nvCxnSpPr>
        <p:spPr bwMode="auto">
          <a:xfrm rot="5400000" flipH="1" flipV="1">
            <a:off x="1509202" y="3636861"/>
            <a:ext cx="1492149" cy="1399471"/>
          </a:xfrm>
          <a:prstGeom prst="bentConnector3">
            <a:avLst>
              <a:gd name="adj1" fmla="val 32048"/>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1" name="Straight Arrow Connector 24"/>
          <p:cNvCxnSpPr/>
          <p:nvPr/>
        </p:nvCxnSpPr>
        <p:spPr bwMode="auto">
          <a:xfrm rot="16200000" flipH="1">
            <a:off x="3560857" y="3917026"/>
            <a:ext cx="1398891" cy="745881"/>
          </a:xfrm>
          <a:prstGeom prst="bentConnector3">
            <a:avLst>
              <a:gd name="adj1" fmla="val 79078"/>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52" name="Freeform 5"/>
          <p:cNvSpPr>
            <a:spLocks/>
          </p:cNvSpPr>
          <p:nvPr/>
        </p:nvSpPr>
        <p:spPr bwMode="auto">
          <a:xfrm>
            <a:off x="7224392" y="2489150"/>
            <a:ext cx="5025716" cy="2298786"/>
          </a:xfrm>
          <a:custGeom>
            <a:avLst/>
            <a:gdLst>
              <a:gd name="T0" fmla="*/ 849 w 866"/>
              <a:gd name="T1" fmla="*/ 205 h 380"/>
              <a:gd name="T2" fmla="*/ 760 w 866"/>
              <a:gd name="T3" fmla="*/ 132 h 380"/>
              <a:gd name="T4" fmla="*/ 743 w 866"/>
              <a:gd name="T5" fmla="*/ 129 h 380"/>
              <a:gd name="T6" fmla="*/ 736 w 866"/>
              <a:gd name="T7" fmla="*/ 128 h 380"/>
              <a:gd name="T8" fmla="*/ 732 w 866"/>
              <a:gd name="T9" fmla="*/ 122 h 380"/>
              <a:gd name="T10" fmla="*/ 708 w 866"/>
              <a:gd name="T11" fmla="*/ 100 h 380"/>
              <a:gd name="T12" fmla="*/ 650 w 866"/>
              <a:gd name="T13" fmla="*/ 71 h 380"/>
              <a:gd name="T14" fmla="*/ 616 w 866"/>
              <a:gd name="T15" fmla="*/ 67 h 380"/>
              <a:gd name="T16" fmla="*/ 601 w 866"/>
              <a:gd name="T17" fmla="*/ 67 h 380"/>
              <a:gd name="T18" fmla="*/ 596 w 866"/>
              <a:gd name="T19" fmla="*/ 64 h 380"/>
              <a:gd name="T20" fmla="*/ 433 w 866"/>
              <a:gd name="T21" fmla="*/ 0 h 380"/>
              <a:gd name="T22" fmla="*/ 269 w 866"/>
              <a:gd name="T23" fmla="*/ 64 h 380"/>
              <a:gd name="T24" fmla="*/ 265 w 866"/>
              <a:gd name="T25" fmla="*/ 67 h 380"/>
              <a:gd name="T26" fmla="*/ 247 w 866"/>
              <a:gd name="T27" fmla="*/ 67 h 380"/>
              <a:gd name="T28" fmla="*/ 240 w 866"/>
              <a:gd name="T29" fmla="*/ 68 h 380"/>
              <a:gd name="T30" fmla="*/ 224 w 866"/>
              <a:gd name="T31" fmla="*/ 70 h 380"/>
              <a:gd name="T32" fmla="*/ 163 w 866"/>
              <a:gd name="T33" fmla="*/ 96 h 380"/>
              <a:gd name="T34" fmla="*/ 137 w 866"/>
              <a:gd name="T35" fmla="*/ 119 h 380"/>
              <a:gd name="T36" fmla="*/ 126 w 866"/>
              <a:gd name="T37" fmla="*/ 129 h 380"/>
              <a:gd name="T38" fmla="*/ 110 w 866"/>
              <a:gd name="T39" fmla="*/ 131 h 380"/>
              <a:gd name="T40" fmla="*/ 19 w 866"/>
              <a:gd name="T41" fmla="*/ 201 h 380"/>
              <a:gd name="T42" fmla="*/ 28 w 866"/>
              <a:gd name="T43" fmla="*/ 324 h 380"/>
              <a:gd name="T44" fmla="*/ 70 w 866"/>
              <a:gd name="T45" fmla="*/ 363 h 380"/>
              <a:gd name="T46" fmla="*/ 132 w 866"/>
              <a:gd name="T47" fmla="*/ 379 h 380"/>
              <a:gd name="T48" fmla="*/ 280 w 866"/>
              <a:gd name="T49" fmla="*/ 379 h 380"/>
              <a:gd name="T50" fmla="*/ 428 w 866"/>
              <a:gd name="T51" fmla="*/ 379 h 380"/>
              <a:gd name="T52" fmla="*/ 724 w 866"/>
              <a:gd name="T53" fmla="*/ 380 h 380"/>
              <a:gd name="T54" fmla="*/ 791 w 866"/>
              <a:gd name="T55" fmla="*/ 366 h 380"/>
              <a:gd name="T56" fmla="*/ 836 w 866"/>
              <a:gd name="T57" fmla="*/ 327 h 380"/>
              <a:gd name="T58" fmla="*/ 849 w 866"/>
              <a:gd name="T59" fmla="*/ 205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6" h="380">
                <a:moveTo>
                  <a:pt x="849" y="205"/>
                </a:moveTo>
                <a:cubicBezTo>
                  <a:pt x="833" y="168"/>
                  <a:pt x="800" y="139"/>
                  <a:pt x="760" y="132"/>
                </a:cubicBezTo>
                <a:cubicBezTo>
                  <a:pt x="755" y="130"/>
                  <a:pt x="749" y="130"/>
                  <a:pt x="743" y="129"/>
                </a:cubicBezTo>
                <a:cubicBezTo>
                  <a:pt x="741" y="129"/>
                  <a:pt x="738" y="129"/>
                  <a:pt x="736" y="128"/>
                </a:cubicBezTo>
                <a:cubicBezTo>
                  <a:pt x="734" y="126"/>
                  <a:pt x="733" y="124"/>
                  <a:pt x="732" y="122"/>
                </a:cubicBezTo>
                <a:cubicBezTo>
                  <a:pt x="725" y="114"/>
                  <a:pt x="717" y="106"/>
                  <a:pt x="708" y="100"/>
                </a:cubicBezTo>
                <a:cubicBezTo>
                  <a:pt x="691" y="86"/>
                  <a:pt x="671" y="76"/>
                  <a:pt x="650" y="71"/>
                </a:cubicBezTo>
                <a:cubicBezTo>
                  <a:pt x="639" y="69"/>
                  <a:pt x="627" y="67"/>
                  <a:pt x="616" y="67"/>
                </a:cubicBezTo>
                <a:cubicBezTo>
                  <a:pt x="615" y="67"/>
                  <a:pt x="601" y="67"/>
                  <a:pt x="601" y="67"/>
                </a:cubicBezTo>
                <a:cubicBezTo>
                  <a:pt x="599" y="66"/>
                  <a:pt x="598" y="65"/>
                  <a:pt x="596" y="64"/>
                </a:cubicBezTo>
                <a:cubicBezTo>
                  <a:pt x="566" y="26"/>
                  <a:pt x="504" y="0"/>
                  <a:pt x="433" y="0"/>
                </a:cubicBezTo>
                <a:cubicBezTo>
                  <a:pt x="361" y="0"/>
                  <a:pt x="299" y="26"/>
                  <a:pt x="269" y="64"/>
                </a:cubicBezTo>
                <a:cubicBezTo>
                  <a:pt x="268" y="65"/>
                  <a:pt x="267" y="66"/>
                  <a:pt x="265" y="67"/>
                </a:cubicBezTo>
                <a:cubicBezTo>
                  <a:pt x="263" y="67"/>
                  <a:pt x="248" y="67"/>
                  <a:pt x="247" y="67"/>
                </a:cubicBezTo>
                <a:cubicBezTo>
                  <a:pt x="244" y="67"/>
                  <a:pt x="242" y="67"/>
                  <a:pt x="240" y="68"/>
                </a:cubicBezTo>
                <a:cubicBezTo>
                  <a:pt x="235" y="68"/>
                  <a:pt x="230" y="69"/>
                  <a:pt x="224" y="70"/>
                </a:cubicBezTo>
                <a:cubicBezTo>
                  <a:pt x="202" y="74"/>
                  <a:pt x="181" y="83"/>
                  <a:pt x="163" y="96"/>
                </a:cubicBezTo>
                <a:cubicBezTo>
                  <a:pt x="154" y="103"/>
                  <a:pt x="145" y="111"/>
                  <a:pt x="137" y="119"/>
                </a:cubicBezTo>
                <a:cubicBezTo>
                  <a:pt x="134" y="122"/>
                  <a:pt x="131" y="129"/>
                  <a:pt x="126" y="129"/>
                </a:cubicBezTo>
                <a:cubicBezTo>
                  <a:pt x="121" y="129"/>
                  <a:pt x="116" y="130"/>
                  <a:pt x="110" y="131"/>
                </a:cubicBezTo>
                <a:cubicBezTo>
                  <a:pt x="71" y="138"/>
                  <a:pt x="36" y="165"/>
                  <a:pt x="19" y="201"/>
                </a:cubicBezTo>
                <a:cubicBezTo>
                  <a:pt x="0" y="240"/>
                  <a:pt x="4" y="288"/>
                  <a:pt x="28" y="324"/>
                </a:cubicBezTo>
                <a:cubicBezTo>
                  <a:pt x="39" y="340"/>
                  <a:pt x="53" y="353"/>
                  <a:pt x="70" y="363"/>
                </a:cubicBezTo>
                <a:cubicBezTo>
                  <a:pt x="89" y="374"/>
                  <a:pt x="110" y="379"/>
                  <a:pt x="132" y="379"/>
                </a:cubicBezTo>
                <a:cubicBezTo>
                  <a:pt x="181" y="380"/>
                  <a:pt x="231" y="379"/>
                  <a:pt x="280" y="379"/>
                </a:cubicBezTo>
                <a:cubicBezTo>
                  <a:pt x="330" y="379"/>
                  <a:pt x="379" y="379"/>
                  <a:pt x="428" y="379"/>
                </a:cubicBezTo>
                <a:cubicBezTo>
                  <a:pt x="527" y="379"/>
                  <a:pt x="626" y="379"/>
                  <a:pt x="724" y="380"/>
                </a:cubicBezTo>
                <a:cubicBezTo>
                  <a:pt x="748" y="380"/>
                  <a:pt x="770" y="377"/>
                  <a:pt x="791" y="366"/>
                </a:cubicBezTo>
                <a:cubicBezTo>
                  <a:pt x="809" y="357"/>
                  <a:pt x="824" y="343"/>
                  <a:pt x="836" y="327"/>
                </a:cubicBezTo>
                <a:cubicBezTo>
                  <a:pt x="861" y="291"/>
                  <a:pt x="866" y="244"/>
                  <a:pt x="849" y="205"/>
                </a:cubicBezTo>
                <a:close/>
              </a:path>
            </a:pathLst>
          </a:custGeom>
          <a:noFill/>
          <a:ln w="57150" cap="flat" cmpd="sng" algn="ctr">
            <a:solidFill>
              <a:srgbClr val="00A1E0"/>
            </a:solidFill>
            <a:prstDash val="solid"/>
          </a:ln>
          <a:effectLst>
            <a:outerShdw blurRad="40000" dist="20000" dir="5400000" rotWithShape="0">
              <a:srgbClr val="000000">
                <a:alpha val="38000"/>
              </a:srgbClr>
            </a:outerShdw>
          </a:effectLst>
          <a:extLst/>
        </p:spPr>
        <p:txBody>
          <a:bodyPr vert="horz" wrap="square" lIns="93258" tIns="46629" rIns="93258" bIns="46629" numCol="1" anchor="t" anchorCtr="0" compatLnSpc="1">
            <a:prstTxWarp prst="textNoShape">
              <a:avLst/>
            </a:prstTxWarp>
          </a:bodyPr>
          <a:lstStyle/>
          <a:p>
            <a:pPr algn="ctr" defTabSz="932597" eaLnBrk="0" fontAlgn="base" hangingPunct="0">
              <a:spcBef>
                <a:spcPct val="0"/>
              </a:spcBef>
              <a:spcAft>
                <a:spcPct val="0"/>
              </a:spcAft>
              <a:defRPr/>
            </a:pPr>
            <a:endParaRPr lang="en-US" sz="3672" b="1" kern="0" dirty="0">
              <a:solidFill>
                <a:srgbClr val="000000"/>
              </a:solidFill>
              <a:latin typeface="Arial"/>
              <a:cs typeface="Segoe UI" panose="020B0502040204020203" pitchFamily="34" charset="0"/>
            </a:endParaRPr>
          </a:p>
          <a:p>
            <a:pPr algn="ctr" defTabSz="932597" eaLnBrk="0" fontAlgn="base" hangingPunct="0">
              <a:spcBef>
                <a:spcPct val="0"/>
              </a:spcBef>
              <a:spcAft>
                <a:spcPct val="0"/>
              </a:spcAft>
              <a:defRPr/>
            </a:pPr>
            <a:endParaRPr lang="en-US" sz="3264" b="1" kern="0" dirty="0">
              <a:solidFill>
                <a:srgbClr val="000000"/>
              </a:solidFill>
              <a:latin typeface="Arial"/>
              <a:cs typeface="Segoe UI" panose="020B0502040204020203" pitchFamily="34" charset="0"/>
            </a:endParaRPr>
          </a:p>
        </p:txBody>
      </p:sp>
      <p:sp>
        <p:nvSpPr>
          <p:cNvPr id="53" name="Rectangle 52"/>
          <p:cNvSpPr/>
          <p:nvPr/>
        </p:nvSpPr>
        <p:spPr bwMode="auto">
          <a:xfrm>
            <a:off x="8628171" y="5327162"/>
            <a:ext cx="922617"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58" tIns="93991" rIns="93258"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NetScaler Gateway</a:t>
            </a:r>
          </a:p>
        </p:txBody>
      </p:sp>
      <p:sp>
        <p:nvSpPr>
          <p:cNvPr id="54" name="Rectangle 53"/>
          <p:cNvSpPr/>
          <p:nvPr/>
        </p:nvSpPr>
        <p:spPr bwMode="auto">
          <a:xfrm>
            <a:off x="8563709" y="3351166"/>
            <a:ext cx="2588570" cy="121237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t" anchorCtr="0" forceAA="0" compatLnSpc="1">
            <a:prstTxWarp prst="textNoShape">
              <a:avLst/>
            </a:prstTxWarp>
            <a:noAutofit/>
          </a:bodyPr>
          <a:lstStyle/>
          <a:p>
            <a:pPr algn="ctr" defTabSz="1987469" fontAlgn="base">
              <a:spcBef>
                <a:spcPct val="0"/>
              </a:spcBef>
              <a:spcAft>
                <a:spcPct val="0"/>
              </a:spcAft>
              <a:defRPr/>
            </a:pPr>
            <a:r>
              <a:rPr lang="en-US" sz="1224" kern="0" dirty="0" err="1">
                <a:solidFill>
                  <a:schemeClr val="bg1"/>
                </a:solidFill>
                <a:cs typeface="Arial" charset="0"/>
              </a:rPr>
              <a:t>vNet</a:t>
            </a:r>
            <a:endParaRPr lang="en-US" sz="1224" kern="0" dirty="0">
              <a:solidFill>
                <a:schemeClr val="bg1"/>
              </a:solidFill>
              <a:cs typeface="Arial" charset="0"/>
            </a:endParaRPr>
          </a:p>
        </p:txBody>
      </p:sp>
      <p:sp>
        <p:nvSpPr>
          <p:cNvPr id="55" name="Rectangle 54"/>
          <p:cNvSpPr/>
          <p:nvPr/>
        </p:nvSpPr>
        <p:spPr bwMode="auto">
          <a:xfrm>
            <a:off x="8841059" y="3910721"/>
            <a:ext cx="924490"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56" name="Rectangle 55"/>
          <p:cNvSpPr/>
          <p:nvPr/>
        </p:nvSpPr>
        <p:spPr bwMode="auto">
          <a:xfrm>
            <a:off x="8748606" y="3817463"/>
            <a:ext cx="924491"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57" name="Rectangle 56"/>
          <p:cNvSpPr/>
          <p:nvPr/>
        </p:nvSpPr>
        <p:spPr bwMode="auto">
          <a:xfrm>
            <a:off x="8656159" y="3724203"/>
            <a:ext cx="924490"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Server VDAs</a:t>
            </a:r>
          </a:p>
        </p:txBody>
      </p:sp>
      <p:sp>
        <p:nvSpPr>
          <p:cNvPr id="58" name="Rectangle 57"/>
          <p:cNvSpPr/>
          <p:nvPr/>
        </p:nvSpPr>
        <p:spPr bwMode="auto">
          <a:xfrm>
            <a:off x="10135342" y="3910721"/>
            <a:ext cx="924488"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59" name="Rectangle 58"/>
          <p:cNvSpPr/>
          <p:nvPr/>
        </p:nvSpPr>
        <p:spPr bwMode="auto">
          <a:xfrm>
            <a:off x="10042894" y="3817462"/>
            <a:ext cx="931892"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983" tIns="93991" rIns="187983"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latin typeface="Arial" charset="0"/>
                <a:cs typeface="Arial" charset="0"/>
              </a:rPr>
              <a:t>Server VDAs</a:t>
            </a:r>
          </a:p>
        </p:txBody>
      </p:sp>
      <p:sp>
        <p:nvSpPr>
          <p:cNvPr id="60" name="Rectangle 59"/>
          <p:cNvSpPr/>
          <p:nvPr/>
        </p:nvSpPr>
        <p:spPr bwMode="auto">
          <a:xfrm>
            <a:off x="9950446" y="3724203"/>
            <a:ext cx="924490" cy="55955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60" tIns="93991" rIns="93260"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Desktop VDAs</a:t>
            </a:r>
          </a:p>
        </p:txBody>
      </p:sp>
      <p:sp>
        <p:nvSpPr>
          <p:cNvPr id="2" name="TextBox 1"/>
          <p:cNvSpPr txBox="1"/>
          <p:nvPr/>
        </p:nvSpPr>
        <p:spPr>
          <a:xfrm>
            <a:off x="8298407" y="2736230"/>
            <a:ext cx="2690296" cy="318286"/>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AU" sz="1428" dirty="0">
                <a:solidFill>
                  <a:schemeClr val="tx1">
                    <a:lumMod val="75000"/>
                  </a:schemeClr>
                </a:solidFill>
              </a:rPr>
              <a:t>Azure</a:t>
            </a:r>
          </a:p>
        </p:txBody>
      </p:sp>
      <p:cxnSp>
        <p:nvCxnSpPr>
          <p:cNvPr id="61" name="Straight Arrow Connector 24"/>
          <p:cNvCxnSpPr/>
          <p:nvPr/>
        </p:nvCxnSpPr>
        <p:spPr bwMode="auto">
          <a:xfrm rot="16200000" flipH="1">
            <a:off x="6614664" y="733796"/>
            <a:ext cx="708193" cy="6416468"/>
          </a:xfrm>
          <a:prstGeom prst="bentConnector2">
            <a:avLst/>
          </a:prstGeom>
          <a:ln w="25400" cmpd="sng">
            <a:solidFill>
              <a:srgbClr val="C00000"/>
            </a:solidFill>
            <a:headEnd type="arrow"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24"/>
          <p:cNvCxnSpPr/>
          <p:nvPr/>
        </p:nvCxnSpPr>
        <p:spPr bwMode="auto">
          <a:xfrm rot="16200000" flipH="1">
            <a:off x="5523214" y="1338193"/>
            <a:ext cx="852626" cy="5357286"/>
          </a:xfrm>
          <a:prstGeom prst="bentConnector2">
            <a:avLst/>
          </a:prstGeom>
          <a:ln w="25400" cmpd="sng">
            <a:solidFill>
              <a:srgbClr val="C00000"/>
            </a:solidFill>
            <a:headEnd type="arrow" w="med" len="med"/>
            <a:tailEnd type="arrow"/>
          </a:ln>
        </p:spPr>
        <p:style>
          <a:lnRef idx="1">
            <a:schemeClr val="dk1"/>
          </a:lnRef>
          <a:fillRef idx="0">
            <a:schemeClr val="dk1"/>
          </a:fillRef>
          <a:effectRef idx="0">
            <a:schemeClr val="dk1"/>
          </a:effectRef>
          <a:fontRef idx="minor">
            <a:schemeClr val="tx1"/>
          </a:fontRef>
        </p:style>
      </p:cxnSp>
      <p:sp>
        <p:nvSpPr>
          <p:cNvPr id="63" name="Can 62"/>
          <p:cNvSpPr/>
          <p:nvPr/>
        </p:nvSpPr>
        <p:spPr bwMode="auto">
          <a:xfrm>
            <a:off x="10099093" y="5295092"/>
            <a:ext cx="775843" cy="592000"/>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93991" rIns="0" bIns="93991" numCol="1" spcCol="0" rtlCol="0" fromWordArt="0" anchor="ctr" anchorCtr="0" forceAA="0" compatLnSpc="1">
            <a:prstTxWarp prst="textNoShape">
              <a:avLst/>
            </a:prstTxWarp>
            <a:noAutofit/>
          </a:bodyPr>
          <a:lstStyle/>
          <a:p>
            <a:pPr algn="ctr" defTabSz="1987469" fontAlgn="base">
              <a:spcBef>
                <a:spcPct val="0"/>
              </a:spcBef>
              <a:spcAft>
                <a:spcPct val="0"/>
              </a:spcAft>
              <a:defRPr/>
            </a:pPr>
            <a:r>
              <a:rPr lang="en-US" sz="1224" kern="0" dirty="0">
                <a:solidFill>
                  <a:srgbClr val="FFFFFF"/>
                </a:solidFill>
                <a:cs typeface="Arial" charset="0"/>
              </a:rPr>
              <a:t>Active Directory</a:t>
            </a:r>
          </a:p>
        </p:txBody>
      </p:sp>
      <p:sp>
        <p:nvSpPr>
          <p:cNvPr id="4" name="TextBox 3"/>
          <p:cNvSpPr txBox="1"/>
          <p:nvPr/>
        </p:nvSpPr>
        <p:spPr>
          <a:xfrm>
            <a:off x="8417199" y="5996739"/>
            <a:ext cx="2713172" cy="350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AU" sz="1632" dirty="0">
                <a:solidFill>
                  <a:schemeClr val="bg1"/>
                </a:solidFill>
              </a:rPr>
              <a:t>Optional Components</a:t>
            </a:r>
            <a:endParaRPr lang="en-GB" sz="1632" dirty="0" err="1">
              <a:solidFill>
                <a:schemeClr val="bg1"/>
              </a:solidFill>
            </a:endParaRPr>
          </a:p>
        </p:txBody>
      </p:sp>
      <p:sp>
        <p:nvSpPr>
          <p:cNvPr id="64" name="TextBox 63"/>
          <p:cNvSpPr txBox="1"/>
          <p:nvPr/>
        </p:nvSpPr>
        <p:spPr>
          <a:xfrm>
            <a:off x="2262509" y="1320875"/>
            <a:ext cx="2690296" cy="318286"/>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AU" sz="1428" dirty="0">
                <a:solidFill>
                  <a:schemeClr val="tx1">
                    <a:lumMod val="75000"/>
                  </a:schemeClr>
                </a:solidFill>
              </a:rPr>
              <a:t>On-premise/Co-Lo</a:t>
            </a:r>
          </a:p>
        </p:txBody>
      </p:sp>
      <p:sp>
        <p:nvSpPr>
          <p:cNvPr id="8" name="Rectangle 7"/>
          <p:cNvSpPr/>
          <p:nvPr/>
        </p:nvSpPr>
        <p:spPr bwMode="auto">
          <a:xfrm>
            <a:off x="2209133" y="4937422"/>
            <a:ext cx="2797048" cy="1336370"/>
          </a:xfrm>
          <a:prstGeom prst="rect">
            <a:avLst/>
          </a:prstGeom>
          <a:noFill/>
          <a:ln>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b="1" dirty="0">
              <a:gradFill>
                <a:gsLst>
                  <a:gs pos="5439">
                    <a:srgbClr val="F8F8F8"/>
                  </a:gs>
                  <a:gs pos="10000">
                    <a:srgbClr val="F8F8F8"/>
                  </a:gs>
                </a:gsLst>
                <a:lin ang="5400000" scaled="0"/>
              </a:gradFill>
            </a:endParaRPr>
          </a:p>
        </p:txBody>
      </p:sp>
      <p:sp>
        <p:nvSpPr>
          <p:cNvPr id="65" name="Rectangle 64"/>
          <p:cNvSpPr/>
          <p:nvPr/>
        </p:nvSpPr>
        <p:spPr bwMode="auto">
          <a:xfrm>
            <a:off x="8441696" y="3273845"/>
            <a:ext cx="2797048" cy="1336370"/>
          </a:xfrm>
          <a:prstGeom prst="rect">
            <a:avLst/>
          </a:prstGeom>
          <a:noFill/>
          <a:ln>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27819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6"/>
          <p:cNvGraphicFramePr>
            <a:graphicFrameLocks noGrp="1"/>
          </p:cNvGraphicFramePr>
          <p:nvPr>
            <p:extLst/>
          </p:nvPr>
        </p:nvGraphicFramePr>
        <p:xfrm>
          <a:off x="1034396" y="3466882"/>
          <a:ext cx="9863698" cy="2651985"/>
        </p:xfrm>
        <a:graphic>
          <a:graphicData uri="http://schemas.openxmlformats.org/drawingml/2006/table">
            <a:tbl>
              <a:tblPr bandRow="1">
                <a:effectLst/>
                <a:tableStyleId>{073A0DAA-6AF3-43AB-8588-CEC1D06C72B9}</a:tableStyleId>
              </a:tblPr>
              <a:tblGrid>
                <a:gridCol w="1511955">
                  <a:extLst>
                    <a:ext uri="{9D8B030D-6E8A-4147-A177-3AD203B41FA5}">
                      <a16:colId xmlns:a16="http://schemas.microsoft.com/office/drawing/2014/main" val="20000"/>
                    </a:ext>
                  </a:extLst>
                </a:gridCol>
                <a:gridCol w="1943940">
                  <a:extLst>
                    <a:ext uri="{9D8B030D-6E8A-4147-A177-3AD203B41FA5}">
                      <a16:colId xmlns:a16="http://schemas.microsoft.com/office/drawing/2014/main" val="20001"/>
                    </a:ext>
                  </a:extLst>
                </a:gridCol>
                <a:gridCol w="1943940">
                  <a:extLst>
                    <a:ext uri="{9D8B030D-6E8A-4147-A177-3AD203B41FA5}">
                      <a16:colId xmlns:a16="http://schemas.microsoft.com/office/drawing/2014/main" val="20004"/>
                    </a:ext>
                  </a:extLst>
                </a:gridCol>
                <a:gridCol w="215993">
                  <a:extLst>
                    <a:ext uri="{9D8B030D-6E8A-4147-A177-3AD203B41FA5}">
                      <a16:colId xmlns:a16="http://schemas.microsoft.com/office/drawing/2014/main" val="3198731950"/>
                    </a:ext>
                  </a:extLst>
                </a:gridCol>
                <a:gridCol w="2159933">
                  <a:extLst>
                    <a:ext uri="{9D8B030D-6E8A-4147-A177-3AD203B41FA5}">
                      <a16:colId xmlns:a16="http://schemas.microsoft.com/office/drawing/2014/main" val="855877157"/>
                    </a:ext>
                  </a:extLst>
                </a:gridCol>
                <a:gridCol w="1996181">
                  <a:extLst>
                    <a:ext uri="{9D8B030D-6E8A-4147-A177-3AD203B41FA5}">
                      <a16:colId xmlns:a16="http://schemas.microsoft.com/office/drawing/2014/main" val="3167935978"/>
                    </a:ext>
                  </a:extLst>
                </a:gridCol>
                <a:gridCol w="91756">
                  <a:extLst>
                    <a:ext uri="{9D8B030D-6E8A-4147-A177-3AD203B41FA5}">
                      <a16:colId xmlns:a16="http://schemas.microsoft.com/office/drawing/2014/main" val="801296219"/>
                    </a:ext>
                  </a:extLst>
                </a:gridCol>
              </a:tblGrid>
              <a:tr h="484836">
                <a:tc>
                  <a:txBody>
                    <a:bodyPr/>
                    <a:lstStyle/>
                    <a:p>
                      <a:pPr>
                        <a:lnSpc>
                          <a:spcPct val="90000"/>
                        </a:lnSpc>
                      </a:pPr>
                      <a:r>
                        <a:rPr lang="en-US" sz="1400" b="1" dirty="0"/>
                        <a:t>Deployment</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t>On-Premises</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t>Cloud</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b="1" dirty="0"/>
                        <a:t>Azure ONLY</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b="1" dirty="0"/>
                        <a:t>Azure ONLY</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600" dirty="0"/>
                    </a:p>
                  </a:txBody>
                  <a:tcPr marL="0" marR="0" marT="0" marB="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5808892"/>
                  </a:ext>
                </a:extLst>
              </a:tr>
              <a:tr h="484893">
                <a:tc>
                  <a:txBody>
                    <a:bodyPr/>
                    <a:lstStyle/>
                    <a:p>
                      <a:pPr>
                        <a:lnSpc>
                          <a:spcPct val="90000"/>
                        </a:lnSpc>
                      </a:pPr>
                      <a:r>
                        <a:rPr lang="en-US" sz="1400" b="1" dirty="0"/>
                        <a:t>Citrix Infrastructure</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Customer IT </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Managed</a:t>
                      </a:r>
                      <a:r>
                        <a:rPr lang="en-US" sz="1200" baseline="0" dirty="0"/>
                        <a:t> by Citrix</a:t>
                      </a:r>
                      <a:endParaRPr lang="en-US" sz="1200" dirty="0"/>
                    </a:p>
                  </a:txBody>
                  <a:tcPr marL="93198" marR="93198" marT="46600" marB="46600" anchor="ctr">
                    <a:lnL w="12700" cmpd="sng">
                      <a:noFill/>
                    </a:lnL>
                    <a:lnR w="12700" cap="flat" cmpd="sng" algn="ctr">
                      <a:noFill/>
                      <a:prstDash val="solid"/>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p>
                  </a:txBody>
                  <a:tcPr marL="93198" marR="93198" marT="46600" marB="466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Citrix</a:t>
                      </a:r>
                    </a:p>
                  </a:txBody>
                  <a:tcPr marL="93198" marR="93198" marT="46600" marB="46600" anchor="ctr">
                    <a:lnL w="12700" cap="flat" cmpd="sng" algn="ctr">
                      <a:noFill/>
                      <a:prstDash val="solid"/>
                      <a:round/>
                      <a:headEnd type="none" w="med" len="med"/>
                      <a:tailEnd type="none" w="med" len="med"/>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Citrix</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600" dirty="0"/>
                    </a:p>
                  </a:txBody>
                  <a:tcPr marL="0" marR="0" marT="0" marB="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20564">
                <a:tc>
                  <a:txBody>
                    <a:bodyPr/>
                    <a:lstStyle/>
                    <a:p>
                      <a:pPr>
                        <a:lnSpc>
                          <a:spcPct val="90000"/>
                        </a:lnSpc>
                      </a:pPr>
                      <a:r>
                        <a:rPr lang="en-US" sz="1400" b="1" dirty="0"/>
                        <a:t>Workloads</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t>Private</a:t>
                      </a:r>
                      <a:r>
                        <a:rPr lang="en-US" sz="1200" baseline="0" dirty="0"/>
                        <a:t> Cloud/Azure</a:t>
                      </a:r>
                      <a:endParaRPr lang="en-US" sz="1200"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t>Private Cloud/Azure</a:t>
                      </a:r>
                      <a:r>
                        <a:rPr lang="en-US" sz="1200" baseline="0" dirty="0"/>
                        <a:t> </a:t>
                      </a:r>
                      <a:endParaRPr lang="en-US" sz="1200"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p>
                  </a:txBody>
                  <a:tcPr marL="93198" marR="93198" marT="46600" marB="46600" anchor="ctr">
                    <a:lnL w="12700" cmpd="sng">
                      <a:noFill/>
                    </a:lnL>
                    <a:lnR w="12700" cmpd="sng">
                      <a:noFill/>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b="1" dirty="0"/>
                        <a:t>Azure</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b="1" dirty="0"/>
                        <a:t>Azure</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endParaRPr lang="en-US" sz="600" dirty="0"/>
                    </a:p>
                  </a:txBody>
                  <a:tcPr marL="0" marR="0" marT="0" marB="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20564">
                <a:tc>
                  <a:txBody>
                    <a:bodyPr/>
                    <a:lstStyle/>
                    <a:p>
                      <a:pPr>
                        <a:lnSpc>
                          <a:spcPct val="90000"/>
                        </a:lnSpc>
                      </a:pPr>
                      <a:r>
                        <a:rPr lang="en-US" sz="1400" b="1" dirty="0"/>
                        <a:t>Model</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Single Tenant</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Single or Multi-Tenant</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Multi-Tenant</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t>Multi-Tenant</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600" dirty="0"/>
                    </a:p>
                  </a:txBody>
                  <a:tcPr marL="0" marR="0" marT="0" marB="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20564">
                <a:tc>
                  <a:txBody>
                    <a:bodyPr/>
                    <a:lstStyle/>
                    <a:p>
                      <a:pPr>
                        <a:lnSpc>
                          <a:spcPct val="90000"/>
                        </a:lnSpc>
                      </a:pPr>
                      <a:r>
                        <a:rPr lang="en-US" sz="1400" b="1" dirty="0"/>
                        <a:t>Licensing</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kern="1200" dirty="0">
                          <a:solidFill>
                            <a:schemeClr val="dk1"/>
                          </a:solidFill>
                          <a:latin typeface="+mn-lt"/>
                          <a:ea typeface="+mn-ea"/>
                          <a:cs typeface="+mn-cs"/>
                        </a:rPr>
                        <a:t>Perpetual</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kern="1200" dirty="0">
                          <a:solidFill>
                            <a:schemeClr val="tx1"/>
                          </a:solidFill>
                          <a:latin typeface="+mn-lt"/>
                          <a:ea typeface="+mn-ea"/>
                          <a:cs typeface="+mn-cs"/>
                        </a:rPr>
                        <a:t>Subscription</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kern="1200" dirty="0">
                        <a:solidFill>
                          <a:schemeClr val="tx1"/>
                        </a:solidFill>
                        <a:latin typeface="+mn-lt"/>
                        <a:ea typeface="+mn-ea"/>
                        <a:cs typeface="+mn-cs"/>
                      </a:endParaRPr>
                    </a:p>
                  </a:txBody>
                  <a:tcPr marL="93198" marR="93198" marT="46600" marB="4660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kern="1200" dirty="0">
                          <a:solidFill>
                            <a:schemeClr val="tx1"/>
                          </a:solidFill>
                          <a:latin typeface="+mn-lt"/>
                          <a:ea typeface="+mn-ea"/>
                          <a:cs typeface="+mn-cs"/>
                        </a:rPr>
                        <a:t>Subscription</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kern="1200" dirty="0">
                          <a:solidFill>
                            <a:schemeClr val="tx1"/>
                          </a:solidFill>
                          <a:latin typeface="+mn-lt"/>
                          <a:ea typeface="+mn-ea"/>
                          <a:cs typeface="+mn-cs"/>
                        </a:rPr>
                        <a:t>Subscription</a:t>
                      </a:r>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600" dirty="0"/>
                    </a:p>
                  </a:txBody>
                  <a:tcPr marL="0" marR="0" marT="0" marB="0" anchor="ctr">
                    <a:lnL w="12700" cmpd="sng">
                      <a:noFill/>
                    </a:lnL>
                    <a:lnR w="12700" cmpd="sng">
                      <a:noFill/>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20564">
                <a:tc>
                  <a:txBody>
                    <a:bodyPr/>
                    <a:lstStyle/>
                    <a:p>
                      <a:pPr>
                        <a:lnSpc>
                          <a:spcPct val="90000"/>
                        </a:lnSpc>
                      </a:pPr>
                      <a:endParaRPr lang="en-US" sz="1400" b="1"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200" dirty="0"/>
                    </a:p>
                  </a:txBody>
                  <a:tcPr marL="93198" marR="93198" marT="46600" marB="46600" anchor="ctr">
                    <a:lnL w="12700" cmpd="sng">
                      <a:noFill/>
                    </a:lnL>
                    <a:lnR w="12700" cmpd="sng">
                      <a:noFill/>
                    </a:lnR>
                    <a:lnT w="6350"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600" dirty="0"/>
                    </a:p>
                  </a:txBody>
                  <a:tcPr marL="0" marR="0" marT="0" marB="0" anchor="ctr">
                    <a:lnL w="12700" cmpd="sng">
                      <a:noFill/>
                    </a:lnL>
                    <a:lnR w="12700" cmpd="sng">
                      <a:noFill/>
                    </a:lnR>
                    <a:lnT w="6350"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111225"/>
                  </a:ext>
                </a:extLst>
              </a:tr>
            </a:tbl>
          </a:graphicData>
        </a:graphic>
      </p:graphicFrame>
      <p:sp>
        <p:nvSpPr>
          <p:cNvPr id="15" name="Rectangle: Rounded Corners 14"/>
          <p:cNvSpPr/>
          <p:nvPr/>
        </p:nvSpPr>
        <p:spPr bwMode="auto">
          <a:xfrm>
            <a:off x="6650224" y="1382691"/>
            <a:ext cx="4247869" cy="4850487"/>
          </a:xfrm>
          <a:prstGeom prst="roundRect">
            <a:avLst>
              <a:gd name="adj" fmla="val 2959"/>
            </a:avLst>
          </a:prstGeom>
          <a:noFill/>
          <a:ln w="25400" cap="rnd" cmpd="sng" algn="ctr">
            <a:solidFill>
              <a:schemeClr val="bg1">
                <a:lumMod val="65000"/>
              </a:schemeClr>
            </a:solidFill>
            <a:prstDash val="sysDot"/>
            <a:round/>
            <a:headEnd type="none" w="med" len="med"/>
            <a:tailEnd type="none" w="med" len="med"/>
          </a:ln>
          <a:effectLst/>
        </p:spPr>
        <p:txBody>
          <a:bodyPr rot="0" spcFirstLastPara="0" vertOverflow="overflow" horzOverflow="overflow" vert="horz" wrap="square" lIns="140920" tIns="70461" rIns="140920" bIns="70461" numCol="1" spcCol="0" rtlCol="0" fromWordArt="0" anchor="b" anchorCtr="0" forceAA="0" compatLnSpc="1">
            <a:prstTxWarp prst="textNoShape">
              <a:avLst/>
            </a:prstTxWarp>
            <a:normAutofit/>
          </a:bodyPr>
          <a:lstStyle/>
          <a:p>
            <a:pPr algn="ctr" defTabSz="1489871" fontAlgn="base">
              <a:spcBef>
                <a:spcPct val="0"/>
              </a:spcBef>
              <a:spcAft>
                <a:spcPct val="0"/>
              </a:spcAft>
              <a:defRPr/>
            </a:pPr>
            <a:r>
              <a:rPr lang="en-US" sz="1599" b="1" kern="0" dirty="0">
                <a:solidFill>
                  <a:srgbClr val="0079BD"/>
                </a:solidFill>
                <a:latin typeface="Segoe UI Light" panose="020B0502040204020203" pitchFamily="34" charset="0"/>
                <a:cs typeface="Segoe UI Light" panose="020B0502040204020203" pitchFamily="34" charset="0"/>
              </a:rPr>
              <a:t>Future</a:t>
            </a:r>
          </a:p>
        </p:txBody>
      </p:sp>
      <p:sp>
        <p:nvSpPr>
          <p:cNvPr id="11" name="Rectangle: Rounded Corners 10"/>
          <p:cNvSpPr/>
          <p:nvPr/>
        </p:nvSpPr>
        <p:spPr bwMode="auto">
          <a:xfrm>
            <a:off x="2539911" y="1377144"/>
            <a:ext cx="3885648" cy="4856034"/>
          </a:xfrm>
          <a:prstGeom prst="roundRect">
            <a:avLst>
              <a:gd name="adj" fmla="val 2467"/>
            </a:avLst>
          </a:prstGeom>
          <a:noFill/>
          <a:ln w="25400" cap="rnd" cmpd="sng" algn="ctr">
            <a:solidFill>
              <a:schemeClr val="bg1">
                <a:lumMod val="65000"/>
              </a:schemeClr>
            </a:solidFill>
            <a:prstDash val="sysDot"/>
            <a:round/>
            <a:headEnd type="none" w="med" len="med"/>
            <a:tailEnd type="none" w="med" len="med"/>
          </a:ln>
          <a:effectLst/>
        </p:spPr>
        <p:txBody>
          <a:bodyPr rot="0" spcFirstLastPara="0" vertOverflow="overflow" horzOverflow="overflow" vert="horz" wrap="square" lIns="140920" tIns="70461" rIns="140920" bIns="70461" numCol="1" spcCol="0" rtlCol="0" fromWordArt="0" anchor="b" anchorCtr="0" forceAA="0" compatLnSpc="1">
            <a:prstTxWarp prst="textNoShape">
              <a:avLst/>
            </a:prstTxWarp>
            <a:normAutofit/>
          </a:bodyPr>
          <a:lstStyle/>
          <a:p>
            <a:pPr algn="ctr" defTabSz="1489871" fontAlgn="base">
              <a:spcBef>
                <a:spcPct val="0"/>
              </a:spcBef>
              <a:spcAft>
                <a:spcPct val="0"/>
              </a:spcAft>
              <a:defRPr/>
            </a:pPr>
            <a:r>
              <a:rPr lang="en-US" sz="1599" b="1" kern="0" dirty="0">
                <a:solidFill>
                  <a:srgbClr val="0079BD"/>
                </a:solidFill>
                <a:latin typeface="Segoe UI Light" panose="020B0502040204020203" pitchFamily="34" charset="0"/>
                <a:cs typeface="Segoe UI Light" panose="020B0502040204020203" pitchFamily="34" charset="0"/>
              </a:rPr>
              <a:t>Available Today</a:t>
            </a:r>
          </a:p>
        </p:txBody>
      </p:sp>
      <p:sp>
        <p:nvSpPr>
          <p:cNvPr id="3" name="Left-Right Arrow 2"/>
          <p:cNvSpPr/>
          <p:nvPr/>
        </p:nvSpPr>
        <p:spPr bwMode="auto">
          <a:xfrm>
            <a:off x="2250974" y="2049637"/>
            <a:ext cx="9223101" cy="932229"/>
          </a:xfrm>
          <a:prstGeom prst="leftRightArrow">
            <a:avLst>
              <a:gd name="adj1" fmla="val 81579"/>
              <a:gd name="adj2" fmla="val 50000"/>
            </a:avLst>
          </a:prstGeom>
          <a:solidFill>
            <a:srgbClr val="525252"/>
          </a:solidFill>
          <a:ln w="22225" cap="flat" cmpd="sng" algn="ctr">
            <a:noFill/>
            <a:prstDash val="solid"/>
            <a:round/>
            <a:headEnd type="none" w="med" len="med"/>
            <a:tailEnd type="none" w="med" len="med"/>
          </a:ln>
          <a:effectLst/>
        </p:spPr>
        <p:txBody>
          <a:bodyPr rot="0" spcFirstLastPara="0" vertOverflow="overflow" horzOverflow="overflow" vert="horz" wrap="square" lIns="140920" tIns="70461" rIns="140920" bIns="70461" numCol="1" spcCol="0" rtlCol="0" fromWordArt="0" anchor="ctr" anchorCtr="0" forceAA="0" compatLnSpc="1">
            <a:prstTxWarp prst="textNoShape">
              <a:avLst/>
            </a:prstTxWarp>
            <a:normAutofit/>
          </a:bodyPr>
          <a:lstStyle/>
          <a:p>
            <a:pPr algn="ctr" defTabSz="1489871" fontAlgn="base">
              <a:spcBef>
                <a:spcPct val="0"/>
              </a:spcBef>
              <a:spcAft>
                <a:spcPct val="0"/>
              </a:spcAft>
              <a:defRPr/>
            </a:pPr>
            <a:endParaRPr lang="en-US" kern="0" dirty="0">
              <a:solidFill>
                <a:srgbClr val="D6D5CC"/>
              </a:solidFill>
              <a:latin typeface="Arial" charset="0"/>
              <a:cs typeface="Arial" charset="0"/>
            </a:endParaRPr>
          </a:p>
        </p:txBody>
      </p:sp>
      <p:sp>
        <p:nvSpPr>
          <p:cNvPr id="4" name="Title 3"/>
          <p:cNvSpPr>
            <a:spLocks noGrp="1"/>
          </p:cNvSpPr>
          <p:nvPr>
            <p:ph type="title"/>
          </p:nvPr>
        </p:nvSpPr>
        <p:spPr/>
        <p:txBody>
          <a:bodyPr/>
          <a:lstStyle/>
          <a:p>
            <a:pPr lvl="0"/>
            <a:r>
              <a:rPr lang="en-US" sz="4399" dirty="0"/>
              <a:t>Delivering Apps and Desktops using Azure </a:t>
            </a:r>
          </a:p>
        </p:txBody>
      </p:sp>
      <p:sp>
        <p:nvSpPr>
          <p:cNvPr id="8" name="Rectangle 7"/>
          <p:cNvSpPr>
            <a:spLocks noChangeAspect="1"/>
          </p:cNvSpPr>
          <p:nvPr/>
        </p:nvSpPr>
        <p:spPr>
          <a:xfrm>
            <a:off x="8810158" y="1474037"/>
            <a:ext cx="2015938" cy="1645687"/>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algn="ctr" defTabSz="932202" fontAlgn="base">
              <a:lnSpc>
                <a:spcPct val="90000"/>
              </a:lnSpc>
              <a:spcBef>
                <a:spcPct val="0"/>
              </a:spcBef>
              <a:spcAft>
                <a:spcPct val="0"/>
              </a:spcAft>
              <a:defRPr/>
            </a:pPr>
            <a:r>
              <a:rPr lang="en-US" sz="2800" kern="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XenApp Express</a:t>
            </a:r>
            <a:endParaRPr lang="en-US" sz="1199" b="1" kern="0" spc="-40" dirty="0">
              <a:solidFill>
                <a:srgbClr val="FFFFFF"/>
              </a:solidFill>
              <a:latin typeface="Segoe UI"/>
            </a:endParaRPr>
          </a:p>
        </p:txBody>
      </p:sp>
      <p:sp>
        <p:nvSpPr>
          <p:cNvPr id="17" name="Rectangle 16"/>
          <p:cNvSpPr>
            <a:spLocks noChangeAspect="1"/>
          </p:cNvSpPr>
          <p:nvPr/>
        </p:nvSpPr>
        <p:spPr>
          <a:xfrm>
            <a:off x="3374324" y="1474037"/>
            <a:ext cx="2231932" cy="1645687"/>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algn="ctr" defTabSz="932202" fontAlgn="base">
              <a:lnSpc>
                <a:spcPct val="80000"/>
              </a:lnSpc>
              <a:spcBef>
                <a:spcPct val="0"/>
              </a:spcBef>
              <a:spcAft>
                <a:spcPct val="0"/>
              </a:spcAft>
              <a:defRPr/>
            </a:pPr>
            <a:r>
              <a:rPr lang="en-US" sz="3199"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XenApp</a:t>
            </a:r>
          </a:p>
          <a:p>
            <a:pPr algn="ctr" defTabSz="932202" fontAlgn="base">
              <a:spcBef>
                <a:spcPts val="600"/>
              </a:spcBef>
              <a:spcAft>
                <a:spcPct val="0"/>
              </a:spcAft>
              <a:defRPr/>
            </a:pPr>
            <a:r>
              <a:rPr lang="en-US" sz="3199"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XenDesktop</a:t>
            </a:r>
          </a:p>
          <a:p>
            <a:pPr algn="ctr" defTabSz="932202" fontAlgn="base">
              <a:lnSpc>
                <a:spcPct val="80000"/>
              </a:lnSpc>
              <a:spcBef>
                <a:spcPct val="0"/>
              </a:spcBef>
              <a:spcAft>
                <a:spcPct val="0"/>
              </a:spcAft>
              <a:defRPr/>
            </a:pPr>
            <a:endParaRPr lang="en-US" sz="1399" b="1" kern="0" dirty="0">
              <a:solidFill>
                <a:srgbClr val="FFFFFF"/>
              </a:solidFill>
              <a:latin typeface="Segoe UI"/>
            </a:endParaRPr>
          </a:p>
        </p:txBody>
      </p:sp>
      <p:sp>
        <p:nvSpPr>
          <p:cNvPr id="28" name="TextBox 27"/>
          <p:cNvSpPr txBox="1"/>
          <p:nvPr/>
        </p:nvSpPr>
        <p:spPr>
          <a:xfrm>
            <a:off x="275482" y="6715679"/>
            <a:ext cx="1808215" cy="226010"/>
          </a:xfrm>
          <a:prstGeom prst="rect">
            <a:avLst/>
          </a:prstGeom>
          <a:noFill/>
        </p:spPr>
        <p:txBody>
          <a:bodyPr wrap="none" lIns="0" tIns="0" rIns="0" bIns="0" rtlCol="0">
            <a:spAutoFit/>
          </a:bodyPr>
          <a:lstStyle/>
          <a:p>
            <a:pPr defTabSz="914135">
              <a:lnSpc>
                <a:spcPct val="90000"/>
              </a:lnSpc>
              <a:spcAft>
                <a:spcPts val="600"/>
              </a:spcAft>
              <a:defRPr/>
            </a:pPr>
            <a:r>
              <a:rPr lang="en-US" sz="800" kern="0" dirty="0">
                <a:gradFill>
                  <a:gsLst>
                    <a:gs pos="2917">
                      <a:srgbClr val="505050"/>
                    </a:gs>
                    <a:gs pos="30000">
                      <a:srgbClr val="505050"/>
                    </a:gs>
                  </a:gsLst>
                  <a:lin ang="5400000" scaled="0"/>
                </a:gradFill>
                <a:latin typeface="Segoe UI Light" panose="020B0502040204020203" pitchFamily="34" charset="0"/>
                <a:cs typeface="Segoe UI Light" panose="020B0502040204020203" pitchFamily="34" charset="0"/>
              </a:rPr>
              <a:t>LEGEND</a:t>
            </a:r>
            <a:br>
              <a:rPr lang="en-US" sz="800" kern="0" dirty="0">
                <a:gradFill>
                  <a:gsLst>
                    <a:gs pos="2917">
                      <a:srgbClr val="505050"/>
                    </a:gs>
                    <a:gs pos="30000">
                      <a:srgbClr val="505050"/>
                    </a:gs>
                  </a:gsLst>
                  <a:lin ang="5400000" scaled="0"/>
                </a:gradFill>
                <a:latin typeface="Segoe UI Light" panose="020B0502040204020203" pitchFamily="34" charset="0"/>
                <a:cs typeface="Segoe UI Light" panose="020B0502040204020203" pitchFamily="34" charset="0"/>
              </a:rPr>
            </a:br>
            <a:r>
              <a:rPr lang="en-US" sz="800" kern="0" dirty="0">
                <a:gradFill>
                  <a:gsLst>
                    <a:gs pos="2917">
                      <a:srgbClr val="505050"/>
                    </a:gs>
                    <a:gs pos="30000">
                      <a:srgbClr val="505050"/>
                    </a:gs>
                  </a:gsLst>
                  <a:lin ang="5400000" scaled="0"/>
                </a:gradFill>
                <a:latin typeface="Segoe UI Light" panose="020B0502040204020203" pitchFamily="34" charset="0"/>
                <a:cs typeface="Segoe UI Light" panose="020B0502040204020203" pitchFamily="34" charset="0"/>
              </a:rPr>
              <a:t> XA: Citrix XenApp. XD: Citrix XenDesktop</a:t>
            </a:r>
          </a:p>
        </p:txBody>
      </p:sp>
      <p:sp>
        <p:nvSpPr>
          <p:cNvPr id="32" name="Rectangle 31"/>
          <p:cNvSpPr>
            <a:spLocks noChangeAspect="1"/>
          </p:cNvSpPr>
          <p:nvPr/>
        </p:nvSpPr>
        <p:spPr>
          <a:xfrm>
            <a:off x="6722222" y="1491587"/>
            <a:ext cx="2015938" cy="1645687"/>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algn="ctr" defTabSz="932202" fontAlgn="base">
              <a:spcBef>
                <a:spcPct val="0"/>
              </a:spcBef>
              <a:spcAft>
                <a:spcPct val="0"/>
              </a:spcAft>
              <a:defRPr/>
            </a:pPr>
            <a:r>
              <a:rPr lang="en-US" sz="2800" kern="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XenDesktop</a:t>
            </a:r>
          </a:p>
          <a:p>
            <a:pPr algn="ctr" defTabSz="932202" fontAlgn="base">
              <a:spcBef>
                <a:spcPct val="0"/>
              </a:spcBef>
              <a:spcAft>
                <a:spcPct val="0"/>
              </a:spcAft>
              <a:defRPr/>
            </a:pPr>
            <a:r>
              <a:rPr lang="en-US" sz="800" kern="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a:t>
            </a:r>
          </a:p>
          <a:p>
            <a:pPr algn="ctr" defTabSz="932202" fontAlgn="base">
              <a:spcBef>
                <a:spcPts val="600"/>
              </a:spcBef>
              <a:spcAft>
                <a:spcPct val="0"/>
              </a:spcAft>
              <a:defRPr/>
            </a:pPr>
            <a:r>
              <a:rPr lang="en-US" sz="2800" kern="0" spc="-4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Windows 10</a:t>
            </a:r>
            <a:endParaRPr lang="en-US" sz="1199" b="1" kern="0" spc="-40" dirty="0">
              <a:solidFill>
                <a:srgbClr val="FFFFFF"/>
              </a:solidFill>
              <a:latin typeface="Segoe UI"/>
            </a:endParaRPr>
          </a:p>
        </p:txBody>
      </p:sp>
      <p:sp>
        <p:nvSpPr>
          <p:cNvPr id="6" name="TextBox 5"/>
          <p:cNvSpPr txBox="1"/>
          <p:nvPr/>
        </p:nvSpPr>
        <p:spPr>
          <a:xfrm>
            <a:off x="7426144" y="2097209"/>
            <a:ext cx="608093" cy="516992"/>
          </a:xfrm>
          <a:prstGeom prst="rect">
            <a:avLst/>
          </a:prstGeom>
          <a:noFill/>
        </p:spPr>
        <p:txBody>
          <a:bodyPr wrap="none" lIns="182854" tIns="146283" rIns="182854" bIns="146283" rtlCol="0">
            <a:spAutoFit/>
          </a:bodyPr>
          <a:lstStyle/>
          <a:p>
            <a:pPr defTabSz="914224">
              <a:lnSpc>
                <a:spcPct val="90000"/>
              </a:lnSpc>
              <a:spcAft>
                <a:spcPts val="600"/>
              </a:spcAft>
              <a:defRPr/>
            </a:pPr>
            <a:r>
              <a:rPr lang="en-US" sz="1599" kern="0" dirty="0">
                <a:solidFill>
                  <a:schemeClr val="bg1"/>
                </a:solidFill>
                <a:latin typeface="+mj-lt"/>
              </a:rPr>
              <a:t>for</a:t>
            </a:r>
          </a:p>
        </p:txBody>
      </p:sp>
      <p:sp>
        <p:nvSpPr>
          <p:cNvPr id="2" name="Rectangle 1"/>
          <p:cNvSpPr/>
          <p:nvPr/>
        </p:nvSpPr>
        <p:spPr bwMode="auto">
          <a:xfrm>
            <a:off x="4490045" y="3211070"/>
            <a:ext cx="6048672" cy="2590448"/>
          </a:xfrm>
          <a:prstGeom prst="rect">
            <a:avLst/>
          </a:prstGeom>
          <a:noFill/>
          <a:ln w="28575">
            <a:solidFill>
              <a:schemeClr val="tx2"/>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5" name="TextBox 4"/>
          <p:cNvSpPr txBox="1"/>
          <p:nvPr/>
        </p:nvSpPr>
        <p:spPr>
          <a:xfrm>
            <a:off x="6381745" y="3159578"/>
            <a:ext cx="2265272" cy="517065"/>
          </a:xfrm>
          <a:prstGeom prst="rect">
            <a:avLst/>
          </a:prstGeom>
          <a:noFill/>
        </p:spPr>
        <p:txBody>
          <a:bodyPr wrap="square" lIns="182880" tIns="146304" rIns="182880" bIns="146304" rtlCol="0">
            <a:spAutoFit/>
          </a:bodyPr>
          <a:lstStyle/>
          <a:p>
            <a:pPr>
              <a:lnSpc>
                <a:spcPct val="90000"/>
              </a:lnSpc>
              <a:spcAft>
                <a:spcPts val="600"/>
              </a:spcAft>
            </a:pPr>
            <a:r>
              <a:rPr lang="en-NZ" sz="1600" dirty="0">
                <a:solidFill>
                  <a:schemeClr val="tx2"/>
                </a:solidFill>
              </a:rPr>
              <a:t>Citrix Cloud Services</a:t>
            </a:r>
          </a:p>
        </p:txBody>
      </p:sp>
    </p:spTree>
    <p:extLst>
      <p:ext uri="{BB962C8B-B14F-4D97-AF65-F5344CB8AC3E}">
        <p14:creationId xmlns:p14="http://schemas.microsoft.com/office/powerpoint/2010/main" val="420975107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Economics</a:t>
            </a:r>
          </a:p>
        </p:txBody>
      </p:sp>
      <p:sp>
        <p:nvSpPr>
          <p:cNvPr id="5" name="Text Placeholder 4"/>
          <p:cNvSpPr>
            <a:spLocks noGrp="1"/>
          </p:cNvSpPr>
          <p:nvPr>
            <p:ph type="body" sz="quarter" idx="10"/>
          </p:nvPr>
        </p:nvSpPr>
        <p:spPr>
          <a:xfrm>
            <a:off x="274639" y="1481037"/>
            <a:ext cx="5486399" cy="6281848"/>
          </a:xfrm>
        </p:spPr>
        <p:txBody>
          <a:bodyPr/>
          <a:lstStyle/>
          <a:p>
            <a:r>
              <a:rPr lang="en-US" sz="2040" kern="0" dirty="0">
                <a:solidFill>
                  <a:sysClr val="windowText" lastClr="000000"/>
                </a:solidFill>
              </a:rPr>
              <a:t>Driving down overall cost without sacrificing your business operations</a:t>
            </a:r>
          </a:p>
          <a:p>
            <a:pPr marL="229842" lvl="1" indent="-229842" defTabSz="932597">
              <a:spcBef>
                <a:spcPts val="1224"/>
              </a:spcBef>
            </a:pPr>
            <a:r>
              <a:rPr lang="en-US" sz="2040" kern="0" dirty="0">
                <a:solidFill>
                  <a:sysClr val="windowText" lastClr="000000"/>
                </a:solidFill>
                <a:latin typeface="+mj-lt"/>
              </a:rPr>
              <a:t>Calculate your costs and subscription of deploying Citrix on Azure with the Citrix cost calculators</a:t>
            </a:r>
          </a:p>
          <a:p>
            <a:pPr marL="229842" indent="-229842" defTabSz="932597"/>
            <a:r>
              <a:rPr lang="en-US" sz="2040" kern="0" dirty="0">
                <a:solidFill>
                  <a:sysClr val="windowText" lastClr="000000"/>
                </a:solidFill>
              </a:rPr>
              <a:t>Reduce capital expenses and </a:t>
            </a:r>
            <a:r>
              <a:rPr lang="en-US" sz="2040" kern="0" dirty="0" err="1">
                <a:solidFill>
                  <a:sysClr val="windowText" lastClr="000000"/>
                </a:solidFill>
              </a:rPr>
              <a:t>maximise</a:t>
            </a:r>
            <a:r>
              <a:rPr lang="en-US" sz="2040" kern="0" dirty="0">
                <a:solidFill>
                  <a:sysClr val="windowText" lastClr="000000"/>
                </a:solidFill>
              </a:rPr>
              <a:t> investments</a:t>
            </a:r>
          </a:p>
          <a:p>
            <a:pPr marL="229842" indent="-229842" defTabSz="932597"/>
            <a:r>
              <a:rPr lang="en-US" sz="2040" kern="0" dirty="0">
                <a:solidFill>
                  <a:sysClr val="windowText" lastClr="000000"/>
                </a:solidFill>
              </a:rPr>
              <a:t>Use Azure management interface to manually shut down and de-allocate virtual machines that are not active (Citrix Smart Scale can automate this) </a:t>
            </a:r>
          </a:p>
          <a:p>
            <a:pPr marL="229842" indent="-229842" defTabSz="932597"/>
            <a:r>
              <a:rPr lang="en-US" sz="2040" kern="0" dirty="0">
                <a:solidFill>
                  <a:sysClr val="windowText" lastClr="000000"/>
                </a:solidFill>
              </a:rPr>
              <a:t>Expand business in the cloud at the pace of growth without the cost of additional infrastructure</a:t>
            </a:r>
          </a:p>
          <a:p>
            <a:pPr marL="229842" lvl="1" indent="-229842" defTabSz="932597">
              <a:spcBef>
                <a:spcPts val="1224"/>
              </a:spcBef>
            </a:pPr>
            <a:endParaRPr lang="en-US" sz="2040" kern="0" dirty="0">
              <a:solidFill>
                <a:sysClr val="windowText" lastClr="000000"/>
              </a:solidFill>
            </a:endParaRPr>
          </a:p>
          <a:p>
            <a:pPr marL="0" lvl="1" defTabSz="932597">
              <a:spcBef>
                <a:spcPts val="1224"/>
              </a:spcBef>
            </a:pPr>
            <a:endParaRPr lang="en-US" sz="2448" kern="0" dirty="0">
              <a:solidFill>
                <a:sysClr val="windowText" lastClr="000000"/>
              </a:solidFill>
            </a:endParaRPr>
          </a:p>
          <a:p>
            <a:endParaRPr lang="en-US" dirty="0"/>
          </a:p>
        </p:txBody>
      </p:sp>
      <p:sp>
        <p:nvSpPr>
          <p:cNvPr id="4" name="Slide Number Placeholder 3"/>
          <p:cNvSpPr>
            <a:spLocks noGrp="1"/>
          </p:cNvSpPr>
          <p:nvPr>
            <p:ph type="sldNum" sz="quarter" idx="4294967295"/>
          </p:nvPr>
        </p:nvSpPr>
        <p:spPr>
          <a:xfrm>
            <a:off x="0" y="6851650"/>
            <a:ext cx="427038" cy="382588"/>
          </a:xfrm>
          <a:prstGeom prst="rect">
            <a:avLst/>
          </a:prstGeom>
        </p:spPr>
        <p:txBody>
          <a:bodyPr/>
          <a:lstStyle/>
          <a:p>
            <a:pPr defTabSz="932597"/>
            <a:fld id="{113BA7D1-EE9A-0241-B0CB-67F65CFD4A8F}" type="slidenum">
              <a:rPr lang="en-US" sz="1836" kern="0">
                <a:solidFill>
                  <a:srgbClr val="414141"/>
                </a:solidFill>
              </a:rPr>
              <a:pPr defTabSz="932597"/>
              <a:t>23</a:t>
            </a:fld>
            <a:endParaRPr lang="en-US" sz="1836" kern="0" dirty="0">
              <a:solidFill>
                <a:srgbClr val="414141"/>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b="15798"/>
          <a:stretch/>
        </p:blipFill>
        <p:spPr>
          <a:xfrm>
            <a:off x="6035677" y="1337022"/>
            <a:ext cx="6036141" cy="3351703"/>
          </a:xfrm>
          <a:prstGeom prst="rect">
            <a:avLst/>
          </a:prstGeom>
          <a:effectLst>
            <a:outerShdw blurRad="76200" dir="18900000" sy="23000" kx="-1200000" algn="bl" rotWithShape="0">
              <a:prstClr val="black">
                <a:alpha val="2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329" y="3001929"/>
            <a:ext cx="4282087" cy="3190226"/>
          </a:xfrm>
          <a:prstGeom prst="rect">
            <a:avLst/>
          </a:prstGeom>
          <a:ln>
            <a:solidFill>
              <a:schemeClr val="tx1"/>
            </a:solidFill>
          </a:ln>
          <a:effectLst>
            <a:outerShdw blurRad="76200" dir="18900000" sy="23000" kx="-1200000" algn="bl" rotWithShape="0">
              <a:prstClr val="black">
                <a:alpha val="20000"/>
              </a:prstClr>
            </a:outerShdw>
          </a:effectLst>
        </p:spPr>
      </p:pic>
      <p:sp>
        <p:nvSpPr>
          <p:cNvPr id="7" name="TextBox 6"/>
          <p:cNvSpPr txBox="1"/>
          <p:nvPr/>
        </p:nvSpPr>
        <p:spPr>
          <a:xfrm rot="18976798">
            <a:off x="8206271" y="4523492"/>
            <a:ext cx="1600200" cy="369332"/>
          </a:xfrm>
          <a:prstGeom prst="rect">
            <a:avLst/>
          </a:prstGeom>
          <a:noFill/>
        </p:spPr>
        <p:txBody>
          <a:bodyPr wrap="square" rtlCol="0">
            <a:spAutoFit/>
          </a:bodyPr>
          <a:lstStyle/>
          <a:p>
            <a:pPr algn="ctr"/>
            <a:r>
              <a:rPr lang="en-AU" b="1" dirty="0">
                <a:solidFill>
                  <a:srgbClr val="FF0000"/>
                </a:solidFill>
              </a:rPr>
              <a:t>Coming Soon!</a:t>
            </a:r>
          </a:p>
        </p:txBody>
      </p:sp>
    </p:spTree>
    <p:extLst>
      <p:ext uri="{BB962C8B-B14F-4D97-AF65-F5344CB8AC3E}">
        <p14:creationId xmlns:p14="http://schemas.microsoft.com/office/powerpoint/2010/main" val="3057007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616942"/>
            <a:ext cx="11848255" cy="3176254"/>
          </a:xfrm>
        </p:spPr>
        <p:txBody>
          <a:bodyPr/>
          <a:lstStyle/>
          <a:p>
            <a:r>
              <a:rPr lang="en-US" dirty="0"/>
              <a:t>Demo:</a:t>
            </a:r>
            <a:br>
              <a:rPr lang="en-US" dirty="0"/>
            </a:br>
            <a:r>
              <a:rPr lang="en-US" dirty="0"/>
              <a:t>Provisioning App &amp; Desktop Workloads</a:t>
            </a:r>
          </a:p>
        </p:txBody>
      </p:sp>
      <p:sp>
        <p:nvSpPr>
          <p:cNvPr id="2" name="Text Placeholder 1"/>
          <p:cNvSpPr>
            <a:spLocks noGrp="1"/>
          </p:cNvSpPr>
          <p:nvPr>
            <p:ph type="body" sz="quarter" idx="12"/>
          </p:nvPr>
        </p:nvSpPr>
        <p:spPr/>
        <p:txBody>
          <a:bodyPr/>
          <a:lstStyle/>
          <a:p>
            <a:endParaRPr lang="en-NZ"/>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zure Hosting Connection">
            <a:hlinkClick r:id="" action="ppaction://media"/>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p:spPr>
      </p:pic>
    </p:spTree>
    <p:extLst>
      <p:ext uri="{BB962C8B-B14F-4D97-AF65-F5344CB8AC3E}">
        <p14:creationId xmlns:p14="http://schemas.microsoft.com/office/powerpoint/2010/main" val="249670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reating Machine Catalog">
            <a:hlinkClick r:id="" action="ppaction://media"/>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882" y="-1"/>
            <a:ext cx="12434711" cy="6994525"/>
          </a:xfrm>
        </p:spPr>
      </p:pic>
    </p:spTree>
    <p:extLst>
      <p:ext uri="{BB962C8B-B14F-4D97-AF65-F5344CB8AC3E}">
        <p14:creationId xmlns:p14="http://schemas.microsoft.com/office/powerpoint/2010/main" val="41928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Citrix Cloud?</a:t>
            </a:r>
          </a:p>
        </p:txBody>
      </p:sp>
    </p:spTree>
    <p:extLst>
      <p:ext uri="{BB962C8B-B14F-4D97-AF65-F5344CB8AC3E}">
        <p14:creationId xmlns:p14="http://schemas.microsoft.com/office/powerpoint/2010/main" val="32494748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76" y="-223774"/>
            <a:ext cx="13023625" cy="7442071"/>
          </a:xfrm>
          <a:prstGeom prst="rect">
            <a:avLst/>
          </a:prstGeom>
        </p:spPr>
      </p:pic>
    </p:spTree>
    <p:extLst>
      <p:ext uri="{BB962C8B-B14F-4D97-AF65-F5344CB8AC3E}">
        <p14:creationId xmlns:p14="http://schemas.microsoft.com/office/powerpoint/2010/main" val="728736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855" y="295274"/>
            <a:ext cx="7028347" cy="917575"/>
          </a:xfrm>
        </p:spPr>
        <p:txBody>
          <a:bodyPr/>
          <a:lstStyle/>
          <a:p>
            <a:r>
              <a:rPr lang="en-US" b="1" dirty="0"/>
              <a:t>The IT Market is Changing.</a:t>
            </a:r>
          </a:p>
        </p:txBody>
      </p:sp>
      <p:pic>
        <p:nvPicPr>
          <p:cNvPr id="14" name="Picture Placeholder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502" y="911"/>
            <a:ext cx="4861218" cy="7016440"/>
          </a:xfrm>
          <a:custGeom>
            <a:avLst/>
            <a:gdLst>
              <a:gd name="connsiteX0" fmla="*/ 0 w 4767575"/>
              <a:gd name="connsiteY0" fmla="*/ 0 h 6858000"/>
              <a:gd name="connsiteX1" fmla="*/ 4767575 w 4767575"/>
              <a:gd name="connsiteY1" fmla="*/ 0 h 6858000"/>
              <a:gd name="connsiteX2" fmla="*/ 4651359 w 4767575"/>
              <a:gd name="connsiteY2" fmla="*/ 226908 h 6858000"/>
              <a:gd name="connsiteX3" fmla="*/ 3923030 w 4767575"/>
              <a:gd name="connsiteY3" fmla="*/ 3429000 h 6858000"/>
              <a:gd name="connsiteX4" fmla="*/ 4651359 w 4767575"/>
              <a:gd name="connsiteY4" fmla="*/ 6631092 h 6858000"/>
              <a:gd name="connsiteX5" fmla="*/ 4767575 w 4767575"/>
              <a:gd name="connsiteY5" fmla="*/ 6858000 h 6858000"/>
              <a:gd name="connsiteX6" fmla="*/ 0 w 47675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7575" h="6858000">
                <a:moveTo>
                  <a:pt x="0" y="0"/>
                </a:moveTo>
                <a:lnTo>
                  <a:pt x="4767575" y="0"/>
                </a:lnTo>
                <a:lnTo>
                  <a:pt x="4651359" y="226908"/>
                </a:lnTo>
                <a:cubicBezTo>
                  <a:pt x="4184601" y="1195589"/>
                  <a:pt x="3923030" y="2281748"/>
                  <a:pt x="3923030" y="3429000"/>
                </a:cubicBezTo>
                <a:cubicBezTo>
                  <a:pt x="3923030" y="4576252"/>
                  <a:pt x="4184601" y="5662411"/>
                  <a:pt x="4651359" y="6631092"/>
                </a:cubicBezTo>
                <a:lnTo>
                  <a:pt x="4767575" y="6858000"/>
                </a:lnTo>
                <a:lnTo>
                  <a:pt x="0" y="6858000"/>
                </a:lnTo>
                <a:close/>
              </a:path>
            </a:pathLst>
          </a:custGeom>
        </p:spPr>
      </p:pic>
      <p:sp>
        <p:nvSpPr>
          <p:cNvPr id="15" name="Content Placeholder 5"/>
          <p:cNvSpPr txBox="1">
            <a:spLocks/>
          </p:cNvSpPr>
          <p:nvPr/>
        </p:nvSpPr>
        <p:spPr>
          <a:xfrm>
            <a:off x="3770918" y="2360850"/>
            <a:ext cx="3743280" cy="3425595"/>
          </a:xfrm>
          <a:prstGeom prst="rect">
            <a:avLst/>
          </a:prstGeom>
        </p:spPr>
        <p:txBody>
          <a:bodyPr vert="horz" wrap="square" lIns="91416" tIns="45708" rIns="91416" bIns="45708" rtlCol="0">
            <a:noAutofit/>
          </a:bodyPr>
          <a:lstStyle>
            <a:lvl1pPr marL="227013" marR="0" indent="-227013" algn="l" defTabSz="1088291" rtl="0" eaLnBrk="1" fontAlgn="auto" latinLnBrk="0" hangingPunct="1">
              <a:lnSpc>
                <a:spcPct val="100000"/>
              </a:lnSpc>
              <a:spcBef>
                <a:spcPts val="1800"/>
              </a:spcBef>
              <a:spcAft>
                <a:spcPts val="0"/>
              </a:spcAft>
              <a:buClrTx/>
              <a:buSzPct val="90000"/>
              <a:buFont typeface="Arial"/>
              <a:buChar char="•"/>
              <a:tabLst/>
              <a:defRPr lang="en-US" sz="2400" kern="1200" spc="0" baseline="0" dirty="0" smtClean="0">
                <a:solidFill>
                  <a:schemeClr val="bg2"/>
                </a:solidFill>
                <a:latin typeface="+mn-lt"/>
                <a:ea typeface="+mn-ea"/>
                <a:cs typeface="+mn-cs"/>
              </a:defRPr>
            </a:lvl1pPr>
            <a:lvl2pPr marL="461963" marR="0" indent="-231775" algn="l" defTabSz="1088291" rtl="0" eaLnBrk="1" fontAlgn="auto" latinLnBrk="0" hangingPunct="1">
              <a:lnSpc>
                <a:spcPct val="100000"/>
              </a:lnSpc>
              <a:spcBef>
                <a:spcPts val="300"/>
              </a:spcBef>
              <a:spcAft>
                <a:spcPts val="0"/>
              </a:spcAft>
              <a:buClrTx/>
              <a:buSzPct val="100000"/>
              <a:buFont typeface="Lucida Grande"/>
              <a:buChar char="–"/>
              <a:tabLst/>
              <a:defRPr lang="en-US" sz="2000" kern="1200" spc="0" baseline="0">
                <a:solidFill>
                  <a:schemeClr val="bg2"/>
                </a:solidFill>
                <a:latin typeface="+mn-lt"/>
                <a:ea typeface="+mn-ea"/>
                <a:cs typeface="+mn-cs"/>
              </a:defRPr>
            </a:lvl2pPr>
            <a:lvl3pPr marL="688975" marR="0" indent="-230188" algn="l" defTabSz="1088291" rtl="0" eaLnBrk="1" fontAlgn="auto" latinLnBrk="0" hangingPunct="1">
              <a:lnSpc>
                <a:spcPct val="100000"/>
              </a:lnSpc>
              <a:spcBef>
                <a:spcPts val="300"/>
              </a:spcBef>
              <a:spcAft>
                <a:spcPts val="0"/>
              </a:spcAft>
              <a:buClrTx/>
              <a:buSzPct val="90000"/>
              <a:buFont typeface="Lucida Grande"/>
              <a:buChar char="–"/>
              <a:tabLst/>
              <a:defRPr lang="en-US" sz="1800" kern="1200" spc="0" baseline="0">
                <a:solidFill>
                  <a:schemeClr val="bg2"/>
                </a:solidFill>
                <a:latin typeface="+mn-lt"/>
                <a:ea typeface="+mn-ea"/>
                <a:cs typeface="+mn-cs"/>
              </a:defRPr>
            </a:lvl3pPr>
            <a:lvl4pPr marL="911225" marR="0" indent="-231775" algn="l" defTabSz="1088291" rtl="0" eaLnBrk="1" fontAlgn="auto" latinLnBrk="0" hangingPunct="1">
              <a:lnSpc>
                <a:spcPct val="100000"/>
              </a:lnSpc>
              <a:spcBef>
                <a:spcPts val="300"/>
              </a:spcBef>
              <a:spcAft>
                <a:spcPts val="0"/>
              </a:spcAft>
              <a:buClrTx/>
              <a:buSzPct val="90000"/>
              <a:buFont typeface="Lucida Grande"/>
              <a:buChar char="–"/>
              <a:tabLst/>
              <a:defRPr lang="en-US" sz="1600" kern="1200" spc="0" baseline="0">
                <a:solidFill>
                  <a:schemeClr val="bg2"/>
                </a:solidFill>
                <a:latin typeface="+mn-lt"/>
                <a:ea typeface="+mn-ea"/>
                <a:cs typeface="+mn-cs"/>
              </a:defRPr>
            </a:lvl4pPr>
            <a:lvl5pPr marL="1147763" marR="0" indent="-228600" algn="l" defTabSz="1088291" rtl="0" eaLnBrk="1" fontAlgn="auto" latinLnBrk="0" hangingPunct="1">
              <a:lnSpc>
                <a:spcPct val="100000"/>
              </a:lnSpc>
              <a:spcBef>
                <a:spcPts val="300"/>
              </a:spcBef>
              <a:spcAft>
                <a:spcPts val="0"/>
              </a:spcAft>
              <a:buClrTx/>
              <a:buSzPct val="90000"/>
              <a:buFont typeface="Lucida Grande"/>
              <a:buChar char="–"/>
              <a:tabLst/>
              <a:defRPr lang="en-US" sz="1600" kern="1200" spc="0" baseline="0">
                <a:solidFill>
                  <a:schemeClr val="bg2"/>
                </a:solidFill>
                <a:latin typeface="+mn-lt"/>
                <a:ea typeface="+mn-ea"/>
                <a:cs typeface="+mn-cs"/>
              </a:defRPr>
            </a:lvl5pPr>
            <a:lvl6pPr marL="911225" indent="-231775" algn="l" defTabSz="1088291" rtl="0" eaLnBrk="1" latinLnBrk="0" hangingPunct="1">
              <a:spcBef>
                <a:spcPct val="20000"/>
              </a:spcBef>
              <a:buClr>
                <a:schemeClr val="bg1"/>
              </a:buClr>
              <a:buFont typeface="Arial"/>
              <a:buChar char="•"/>
              <a:defRPr sz="1400" kern="1200" baseline="0">
                <a:solidFill>
                  <a:schemeClr val="bg1"/>
                </a:solidFill>
                <a:latin typeface="+mn-lt"/>
                <a:ea typeface="+mn-ea"/>
                <a:cs typeface="+mn-cs"/>
              </a:defRPr>
            </a:lvl6pPr>
            <a:lvl7pPr marL="1141413" indent="-230188" algn="l" defTabSz="1088291"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2986" lvl="1" indent="0" algn="r">
              <a:spcBef>
                <a:spcPts val="0"/>
              </a:spcBef>
              <a:spcAft>
                <a:spcPts val="1799"/>
              </a:spcAft>
              <a:buFont typeface="Lucida Grande"/>
              <a:buNone/>
            </a:pPr>
            <a:r>
              <a:rPr lang="en-AU" sz="2399" dirty="0">
                <a:solidFill>
                  <a:schemeClr val="tx1">
                    <a:lumMod val="75000"/>
                    <a:lumOff val="25000"/>
                  </a:schemeClr>
                </a:solidFill>
                <a:latin typeface="Citrix Sans"/>
                <a:cs typeface="Citrix Sans"/>
                <a:sym typeface="Wingdings"/>
              </a:rPr>
              <a:t>The “No” Organisation</a:t>
            </a:r>
          </a:p>
          <a:p>
            <a:pPr marL="172986" lvl="1" indent="0" algn="r">
              <a:spcBef>
                <a:spcPts val="0"/>
              </a:spcBef>
              <a:spcAft>
                <a:spcPts val="1799"/>
              </a:spcAft>
              <a:buFont typeface="Lucida Grande"/>
              <a:buNone/>
            </a:pPr>
            <a:r>
              <a:rPr lang="en-AU" sz="2399" dirty="0">
                <a:solidFill>
                  <a:schemeClr val="tx1">
                    <a:lumMod val="75000"/>
                    <a:lumOff val="25000"/>
                  </a:schemeClr>
                </a:solidFill>
                <a:latin typeface="Citrix Sans"/>
                <a:cs typeface="Citrix Sans"/>
                <a:sym typeface="Wingdings"/>
              </a:rPr>
              <a:t>On-premise</a:t>
            </a:r>
          </a:p>
          <a:p>
            <a:pPr marL="172986" lvl="1" indent="0" algn="r">
              <a:spcBef>
                <a:spcPts val="0"/>
              </a:spcBef>
              <a:spcAft>
                <a:spcPts val="1799"/>
              </a:spcAft>
              <a:buFont typeface="Lucida Grande"/>
              <a:buNone/>
            </a:pPr>
            <a:r>
              <a:rPr lang="en-AU" sz="2399" dirty="0">
                <a:solidFill>
                  <a:schemeClr val="tx1">
                    <a:lumMod val="75000"/>
                    <a:lumOff val="25000"/>
                  </a:schemeClr>
                </a:solidFill>
                <a:latin typeface="Citrix Sans"/>
                <a:cs typeface="Citrix Sans"/>
                <a:sym typeface="Wingdings"/>
              </a:rPr>
              <a:t>Installed Software</a:t>
            </a:r>
          </a:p>
          <a:p>
            <a:pPr marL="172986" lvl="1" indent="0" algn="r">
              <a:spcBef>
                <a:spcPts val="0"/>
              </a:spcBef>
              <a:spcAft>
                <a:spcPts val="1799"/>
              </a:spcAft>
              <a:buFont typeface="Lucida Grande"/>
              <a:buNone/>
            </a:pPr>
            <a:r>
              <a:rPr lang="en-AU" sz="2399" dirty="0">
                <a:solidFill>
                  <a:schemeClr val="tx1">
                    <a:lumMod val="75000"/>
                    <a:lumOff val="25000"/>
                  </a:schemeClr>
                </a:solidFill>
                <a:latin typeface="Citrix Sans"/>
                <a:cs typeface="Citrix Sans"/>
                <a:sym typeface="Wingdings"/>
              </a:rPr>
              <a:t>Software Builders</a:t>
            </a:r>
          </a:p>
          <a:p>
            <a:pPr marL="172986" lvl="1" indent="0" algn="r">
              <a:spcBef>
                <a:spcPts val="0"/>
              </a:spcBef>
              <a:spcAft>
                <a:spcPts val="1799"/>
              </a:spcAft>
              <a:buFont typeface="Lucida Grande"/>
              <a:buNone/>
            </a:pPr>
            <a:r>
              <a:rPr lang="en-AU" sz="2399" dirty="0">
                <a:solidFill>
                  <a:schemeClr val="tx1">
                    <a:lumMod val="75000"/>
                    <a:lumOff val="25000"/>
                  </a:schemeClr>
                </a:solidFill>
                <a:latin typeface="Citrix Sans"/>
                <a:cs typeface="Citrix Sans"/>
                <a:sym typeface="Wingdings"/>
              </a:rPr>
              <a:t>Capital Expenses</a:t>
            </a:r>
          </a:p>
          <a:p>
            <a:pPr marL="172986" lvl="1" indent="0" algn="r">
              <a:spcBef>
                <a:spcPts val="0"/>
              </a:spcBef>
              <a:spcAft>
                <a:spcPts val="1799"/>
              </a:spcAft>
              <a:buFont typeface="Lucida Grande"/>
              <a:buNone/>
            </a:pPr>
            <a:r>
              <a:rPr lang="en-AU" sz="2399" dirty="0">
                <a:solidFill>
                  <a:schemeClr val="tx1">
                    <a:lumMod val="75000"/>
                    <a:lumOff val="25000"/>
                  </a:schemeClr>
                </a:solidFill>
                <a:latin typeface="Citrix Sans"/>
                <a:cs typeface="Citrix Sans"/>
                <a:sym typeface="Wingdings"/>
              </a:rPr>
              <a:t>Transactional Sales</a:t>
            </a:r>
          </a:p>
        </p:txBody>
      </p:sp>
      <p:sp>
        <p:nvSpPr>
          <p:cNvPr id="16" name="Content Placeholder 5"/>
          <p:cNvSpPr txBox="1">
            <a:spLocks/>
          </p:cNvSpPr>
          <p:nvPr/>
        </p:nvSpPr>
        <p:spPr>
          <a:xfrm>
            <a:off x="8222798" y="2413059"/>
            <a:ext cx="4120991" cy="355405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2201" lvl="1" indent="-122201">
              <a:lnSpc>
                <a:spcPct val="100000"/>
              </a:lnSpc>
              <a:spcBef>
                <a:spcPts val="0"/>
              </a:spcBef>
              <a:spcAft>
                <a:spcPts val="1799"/>
              </a:spcAft>
              <a:buFont typeface="Arial" pitchFamily="34" charset="0"/>
              <a:buChar char=" "/>
            </a:pPr>
            <a:r>
              <a:rPr lang="en-US" sz="2399" b="1" dirty="0">
                <a:solidFill>
                  <a:schemeClr val="tx1">
                    <a:lumMod val="75000"/>
                    <a:lumOff val="25000"/>
                  </a:schemeClr>
                </a:solidFill>
                <a:latin typeface="Citrix Sans"/>
                <a:cs typeface="Citrix Sans"/>
                <a:sym typeface="Wingdings"/>
              </a:rPr>
              <a:t>The “Yes” </a:t>
            </a:r>
            <a:r>
              <a:rPr lang="en-US" sz="2399" b="1" dirty="0" err="1">
                <a:solidFill>
                  <a:schemeClr val="tx1">
                    <a:lumMod val="75000"/>
                    <a:lumOff val="25000"/>
                  </a:schemeClr>
                </a:solidFill>
                <a:latin typeface="Citrix Sans"/>
                <a:cs typeface="Citrix Sans"/>
                <a:sym typeface="Wingdings"/>
              </a:rPr>
              <a:t>Organisation</a:t>
            </a:r>
            <a:endParaRPr lang="en-US" sz="2399" b="1" dirty="0">
              <a:latin typeface="Citrix Sans"/>
              <a:cs typeface="Citrix Sans"/>
              <a:sym typeface="Wingdings"/>
            </a:endParaRPr>
          </a:p>
          <a:p>
            <a:pPr marL="122201" lvl="1" indent="-122201">
              <a:lnSpc>
                <a:spcPct val="100000"/>
              </a:lnSpc>
              <a:spcBef>
                <a:spcPts val="0"/>
              </a:spcBef>
              <a:spcAft>
                <a:spcPts val="1799"/>
              </a:spcAft>
              <a:buFont typeface="Arial" pitchFamily="34" charset="0"/>
              <a:buChar char=" "/>
            </a:pPr>
            <a:r>
              <a:rPr lang="en-US" sz="2399" b="1" dirty="0">
                <a:solidFill>
                  <a:schemeClr val="tx1">
                    <a:lumMod val="75000"/>
                    <a:lumOff val="25000"/>
                  </a:schemeClr>
                </a:solidFill>
                <a:latin typeface="Citrix Sans"/>
                <a:cs typeface="Citrix Sans"/>
                <a:sym typeface="Wingdings"/>
              </a:rPr>
              <a:t>Cloud-First</a:t>
            </a:r>
          </a:p>
          <a:p>
            <a:pPr marL="122201" lvl="1" indent="-122201">
              <a:lnSpc>
                <a:spcPct val="100000"/>
              </a:lnSpc>
              <a:spcBef>
                <a:spcPts val="0"/>
              </a:spcBef>
              <a:spcAft>
                <a:spcPts val="1799"/>
              </a:spcAft>
              <a:buFont typeface="Arial" pitchFamily="34" charset="0"/>
              <a:buChar char=" "/>
            </a:pPr>
            <a:r>
              <a:rPr lang="en-US" sz="2399" b="1" dirty="0">
                <a:solidFill>
                  <a:schemeClr val="tx1">
                    <a:lumMod val="75000"/>
                    <a:lumOff val="25000"/>
                  </a:schemeClr>
                </a:solidFill>
                <a:latin typeface="Citrix Sans"/>
                <a:cs typeface="Citrix Sans"/>
                <a:sym typeface="Wingdings"/>
              </a:rPr>
              <a:t>as-a-Service</a:t>
            </a:r>
          </a:p>
          <a:p>
            <a:pPr marL="122201" lvl="1" indent="-122201">
              <a:lnSpc>
                <a:spcPct val="100000"/>
              </a:lnSpc>
              <a:spcBef>
                <a:spcPts val="0"/>
              </a:spcBef>
              <a:spcAft>
                <a:spcPts val="1799"/>
              </a:spcAft>
              <a:buFont typeface="Arial" pitchFamily="34" charset="0"/>
              <a:buChar char=" "/>
            </a:pPr>
            <a:r>
              <a:rPr lang="en-US" sz="2399" b="1" dirty="0">
                <a:solidFill>
                  <a:schemeClr val="tx1">
                    <a:lumMod val="75000"/>
                    <a:lumOff val="25000"/>
                  </a:schemeClr>
                </a:solidFill>
                <a:latin typeface="Citrix Sans"/>
                <a:cs typeface="Citrix Sans"/>
                <a:sym typeface="Wingdings"/>
              </a:rPr>
              <a:t>Service Brokers</a:t>
            </a:r>
          </a:p>
          <a:p>
            <a:pPr marL="122201" lvl="1" indent="-122201">
              <a:lnSpc>
                <a:spcPct val="100000"/>
              </a:lnSpc>
              <a:spcBef>
                <a:spcPts val="0"/>
              </a:spcBef>
              <a:spcAft>
                <a:spcPts val="1799"/>
              </a:spcAft>
              <a:buFont typeface="Arial" pitchFamily="34" charset="0"/>
              <a:buChar char=" "/>
            </a:pPr>
            <a:r>
              <a:rPr lang="en-US" sz="2399" b="1" dirty="0">
                <a:solidFill>
                  <a:schemeClr val="tx1">
                    <a:lumMod val="75000"/>
                    <a:lumOff val="25000"/>
                  </a:schemeClr>
                </a:solidFill>
                <a:latin typeface="Citrix Sans"/>
                <a:cs typeface="Citrix Sans"/>
                <a:sym typeface="Wingdings"/>
              </a:rPr>
              <a:t>Operating Expenses</a:t>
            </a:r>
          </a:p>
          <a:p>
            <a:pPr marL="122201" lvl="1" indent="-122201">
              <a:lnSpc>
                <a:spcPct val="100000"/>
              </a:lnSpc>
              <a:spcBef>
                <a:spcPts val="0"/>
              </a:spcBef>
              <a:spcAft>
                <a:spcPts val="1799"/>
              </a:spcAft>
              <a:buFont typeface="Arial" pitchFamily="34" charset="0"/>
              <a:buChar char=" "/>
            </a:pPr>
            <a:r>
              <a:rPr lang="en-US" sz="2399" b="1" dirty="0">
                <a:solidFill>
                  <a:schemeClr val="tx1">
                    <a:lumMod val="75000"/>
                    <a:lumOff val="25000"/>
                  </a:schemeClr>
                </a:solidFill>
                <a:latin typeface="Citrix Sans"/>
                <a:cs typeface="Citrix Sans"/>
                <a:sym typeface="Wingdings"/>
              </a:rPr>
              <a:t>Subscriptions</a:t>
            </a:r>
          </a:p>
        </p:txBody>
      </p:sp>
      <p:sp>
        <p:nvSpPr>
          <p:cNvPr id="17" name="Right Arrow 6"/>
          <p:cNvSpPr/>
          <p:nvPr/>
        </p:nvSpPr>
        <p:spPr bwMode="auto">
          <a:xfrm>
            <a:off x="7546328" y="2410297"/>
            <a:ext cx="700392" cy="398730"/>
          </a:xfrm>
          <a:prstGeom prst="rightArrow">
            <a:avLst/>
          </a:prstGeom>
          <a:solidFill>
            <a:srgbClr val="23AAE2"/>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18" name="Right Arrow 7"/>
          <p:cNvSpPr/>
          <p:nvPr/>
        </p:nvSpPr>
        <p:spPr bwMode="auto">
          <a:xfrm>
            <a:off x="7546328" y="3011683"/>
            <a:ext cx="700392" cy="398730"/>
          </a:xfrm>
          <a:prstGeom prst="rightArrow">
            <a:avLst/>
          </a:prstGeom>
          <a:solidFill>
            <a:srgbClr val="23AAE2"/>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19" name="Right Arrow 8"/>
          <p:cNvSpPr/>
          <p:nvPr/>
        </p:nvSpPr>
        <p:spPr bwMode="auto">
          <a:xfrm>
            <a:off x="7546328" y="3613068"/>
            <a:ext cx="700392" cy="398730"/>
          </a:xfrm>
          <a:prstGeom prst="rightArrow">
            <a:avLst/>
          </a:prstGeom>
          <a:solidFill>
            <a:srgbClr val="23AAE2"/>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20" name="Right Arrow 9"/>
          <p:cNvSpPr/>
          <p:nvPr/>
        </p:nvSpPr>
        <p:spPr bwMode="auto">
          <a:xfrm>
            <a:off x="7543103" y="4214453"/>
            <a:ext cx="700392" cy="398730"/>
          </a:xfrm>
          <a:prstGeom prst="rightArrow">
            <a:avLst/>
          </a:prstGeom>
          <a:solidFill>
            <a:srgbClr val="23AAE2"/>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21" name="Right Arrow 10"/>
          <p:cNvSpPr/>
          <p:nvPr/>
        </p:nvSpPr>
        <p:spPr bwMode="auto">
          <a:xfrm>
            <a:off x="7553277" y="4815839"/>
            <a:ext cx="700392" cy="398730"/>
          </a:xfrm>
          <a:prstGeom prst="rightArrow">
            <a:avLst/>
          </a:prstGeom>
          <a:solidFill>
            <a:srgbClr val="23AAE2"/>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22" name="Right Arrow 12"/>
          <p:cNvSpPr/>
          <p:nvPr/>
        </p:nvSpPr>
        <p:spPr bwMode="auto">
          <a:xfrm>
            <a:off x="7563451" y="5417225"/>
            <a:ext cx="700392" cy="398730"/>
          </a:xfrm>
          <a:prstGeom prst="rightArrow">
            <a:avLst/>
          </a:prstGeom>
          <a:solidFill>
            <a:srgbClr val="23AAE2"/>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fontScale="25000" lnSpcReduction="20000"/>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Tree>
    <p:extLst>
      <p:ext uri="{BB962C8B-B14F-4D97-AF65-F5344CB8AC3E}">
        <p14:creationId xmlns:p14="http://schemas.microsoft.com/office/powerpoint/2010/main" val="103659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65" y="256902"/>
            <a:ext cx="9143936" cy="1828786"/>
          </a:xfrm>
        </p:spPr>
        <p:txBody>
          <a:bodyPr/>
          <a:lstStyle/>
          <a:p>
            <a:r>
              <a:rPr lang="en-NZ" dirty="0"/>
              <a:t>Speaker Introduction:</a:t>
            </a:r>
          </a:p>
        </p:txBody>
      </p:sp>
      <p:sp>
        <p:nvSpPr>
          <p:cNvPr id="3" name="Text Placeholder 2"/>
          <p:cNvSpPr>
            <a:spLocks noGrp="1"/>
          </p:cNvSpPr>
          <p:nvPr>
            <p:ph type="body" sz="quarter" idx="12"/>
          </p:nvPr>
        </p:nvSpPr>
        <p:spPr>
          <a:xfrm>
            <a:off x="19025" y="4297412"/>
            <a:ext cx="3423255" cy="1080120"/>
          </a:xfrm>
        </p:spPr>
        <p:txBody>
          <a:bodyPr/>
          <a:lstStyle/>
          <a:p>
            <a:r>
              <a:rPr lang="en-NZ" dirty="0"/>
              <a:t>Gavin Bennett – Microsoft NZ</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38" y="1368971"/>
            <a:ext cx="2857500" cy="2857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069" y="1356469"/>
            <a:ext cx="2907706" cy="290770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0525" y="1383134"/>
            <a:ext cx="2914278" cy="2914278"/>
          </a:xfrm>
          <a:prstGeom prst="rect">
            <a:avLst/>
          </a:prstGeom>
        </p:spPr>
      </p:pic>
      <p:sp>
        <p:nvSpPr>
          <p:cNvPr id="7" name="Text Placeholder 2"/>
          <p:cNvSpPr txBox="1">
            <a:spLocks/>
          </p:cNvSpPr>
          <p:nvPr/>
        </p:nvSpPr>
        <p:spPr bwMode="white">
          <a:xfrm>
            <a:off x="4639030" y="4264175"/>
            <a:ext cx="3423255" cy="1080120"/>
          </a:xfrm>
          <a:prstGeom prst="rect">
            <a:avLst/>
          </a:prstGeom>
          <a:noFill/>
        </p:spPr>
        <p:txBody>
          <a:bodyPr vert="horz" wrap="square" lIns="146289" tIns="109717" rIns="146289" bIns="109717" rtlCol="0">
            <a:noAutofit/>
          </a:bodyPr>
          <a:lstStyle>
            <a:lvl1pPr marL="0" marR="0" indent="0" algn="l" defTabSz="932651"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143" marR="0" indent="-241276" algn="l" defTabSz="932651"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2"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9"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6"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NZ" dirty="0"/>
              <a:t>Scott Ellis – </a:t>
            </a:r>
          </a:p>
          <a:p>
            <a:r>
              <a:rPr lang="en-NZ" dirty="0"/>
              <a:t>Citrix ANZ</a:t>
            </a:r>
          </a:p>
        </p:txBody>
      </p:sp>
      <p:sp>
        <p:nvSpPr>
          <p:cNvPr id="8" name="Text Placeholder 2"/>
          <p:cNvSpPr txBox="1">
            <a:spLocks/>
          </p:cNvSpPr>
          <p:nvPr/>
        </p:nvSpPr>
        <p:spPr bwMode="white">
          <a:xfrm>
            <a:off x="8666509" y="4291261"/>
            <a:ext cx="3423255" cy="1080120"/>
          </a:xfrm>
          <a:prstGeom prst="rect">
            <a:avLst/>
          </a:prstGeom>
          <a:noFill/>
        </p:spPr>
        <p:txBody>
          <a:bodyPr vert="horz" wrap="square" lIns="146289" tIns="109717" rIns="146289" bIns="109717" rtlCol="0">
            <a:noAutofit/>
          </a:bodyPr>
          <a:lstStyle>
            <a:lvl1pPr marL="0" marR="0" indent="0" algn="l" defTabSz="932651"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143" marR="0" indent="-241276" algn="l" defTabSz="932651"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2"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9"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6" marR="0" indent="-228578" algn="l" defTabSz="932651"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NZ" dirty="0"/>
              <a:t>Scot Fordham – </a:t>
            </a:r>
          </a:p>
          <a:p>
            <a:r>
              <a:rPr lang="en-NZ" dirty="0"/>
              <a:t>Citrix NZ</a:t>
            </a:r>
          </a:p>
        </p:txBody>
      </p:sp>
    </p:spTree>
    <p:extLst>
      <p:ext uri="{BB962C8B-B14F-4D97-AF65-F5344CB8AC3E}">
        <p14:creationId xmlns:p14="http://schemas.microsoft.com/office/powerpoint/2010/main" val="32943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8828"/>
          <a:stretch/>
        </p:blipFill>
        <p:spPr>
          <a:xfrm>
            <a:off x="642814" y="2130351"/>
            <a:ext cx="11381970" cy="2996468"/>
          </a:xfrm>
          <a:prstGeom prst="rect">
            <a:avLst/>
          </a:prstGeom>
          <a:ln>
            <a:noFill/>
          </a:ln>
        </p:spPr>
      </p:pic>
      <p:pic>
        <p:nvPicPr>
          <p:cNvPr id="192" name="Picture 191" descr="citrixcloud_bl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6315" y="2201783"/>
            <a:ext cx="3603654" cy="1783808"/>
          </a:xfrm>
          <a:prstGeom prst="rect">
            <a:avLst/>
          </a:prstGeom>
        </p:spPr>
      </p:pic>
      <p:grpSp>
        <p:nvGrpSpPr>
          <p:cNvPr id="110" name="Group 39"/>
          <p:cNvGrpSpPr>
            <a:grpSpLocks noChangeAspect="1"/>
          </p:cNvGrpSpPr>
          <p:nvPr/>
        </p:nvGrpSpPr>
        <p:grpSpPr bwMode="auto">
          <a:xfrm>
            <a:off x="8429436" y="4086454"/>
            <a:ext cx="625950" cy="341753"/>
            <a:chOff x="458" y="314"/>
            <a:chExt cx="6764" cy="3692"/>
          </a:xfrm>
          <a:solidFill>
            <a:schemeClr val="accent1">
              <a:lumMod val="75000"/>
            </a:schemeClr>
          </a:solidFill>
        </p:grpSpPr>
        <p:sp>
          <p:nvSpPr>
            <p:cNvPr id="111" name="Freeform 40"/>
            <p:cNvSpPr>
              <a:spLocks/>
            </p:cNvSpPr>
            <p:nvPr/>
          </p:nvSpPr>
          <p:spPr bwMode="auto">
            <a:xfrm>
              <a:off x="6020" y="2543"/>
              <a:ext cx="1202" cy="1203"/>
            </a:xfrm>
            <a:custGeom>
              <a:avLst/>
              <a:gdLst>
                <a:gd name="T0" fmla="*/ 1060 w 1202"/>
                <a:gd name="T1" fmla="*/ 0 h 1203"/>
                <a:gd name="T2" fmla="*/ 1060 w 1202"/>
                <a:gd name="T3" fmla="*/ 1061 h 1203"/>
                <a:gd name="T4" fmla="*/ 0 w 1202"/>
                <a:gd name="T5" fmla="*/ 1061 h 1203"/>
                <a:gd name="T6" fmla="*/ 0 w 1202"/>
                <a:gd name="T7" fmla="*/ 1203 h 1203"/>
                <a:gd name="T8" fmla="*/ 1202 w 1202"/>
                <a:gd name="T9" fmla="*/ 1203 h 1203"/>
                <a:gd name="T10" fmla="*/ 1202 w 1202"/>
                <a:gd name="T11" fmla="*/ 0 h 1203"/>
                <a:gd name="T12" fmla="*/ 1060 w 1202"/>
                <a:gd name="T13" fmla="*/ 0 h 1203"/>
              </a:gdLst>
              <a:ahLst/>
              <a:cxnLst>
                <a:cxn ang="0">
                  <a:pos x="T0" y="T1"/>
                </a:cxn>
                <a:cxn ang="0">
                  <a:pos x="T2" y="T3"/>
                </a:cxn>
                <a:cxn ang="0">
                  <a:pos x="T4" y="T5"/>
                </a:cxn>
                <a:cxn ang="0">
                  <a:pos x="T6" y="T7"/>
                </a:cxn>
                <a:cxn ang="0">
                  <a:pos x="T8" y="T9"/>
                </a:cxn>
                <a:cxn ang="0">
                  <a:pos x="T10" y="T11"/>
                </a:cxn>
                <a:cxn ang="0">
                  <a:pos x="T12" y="T13"/>
                </a:cxn>
              </a:cxnLst>
              <a:rect l="0" t="0" r="r" b="b"/>
              <a:pathLst>
                <a:path w="1202" h="1203">
                  <a:moveTo>
                    <a:pt x="1060" y="0"/>
                  </a:moveTo>
                  <a:lnTo>
                    <a:pt x="1060" y="1061"/>
                  </a:lnTo>
                  <a:lnTo>
                    <a:pt x="0" y="1061"/>
                  </a:lnTo>
                  <a:lnTo>
                    <a:pt x="0" y="1203"/>
                  </a:lnTo>
                  <a:lnTo>
                    <a:pt x="1202" y="1203"/>
                  </a:lnTo>
                  <a:lnTo>
                    <a:pt x="1202" y="0"/>
                  </a:lnTo>
                  <a:lnTo>
                    <a:pt x="1060" y="0"/>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2" name="Freeform 41"/>
            <p:cNvSpPr>
              <a:spLocks/>
            </p:cNvSpPr>
            <p:nvPr/>
          </p:nvSpPr>
          <p:spPr bwMode="auto">
            <a:xfrm>
              <a:off x="3024" y="3052"/>
              <a:ext cx="1698" cy="954"/>
            </a:xfrm>
            <a:custGeom>
              <a:avLst/>
              <a:gdLst>
                <a:gd name="T0" fmla="*/ 847 w 1698"/>
                <a:gd name="T1" fmla="*/ 750 h 954"/>
                <a:gd name="T2" fmla="*/ 99 w 1698"/>
                <a:gd name="T3" fmla="*/ 5 h 954"/>
                <a:gd name="T4" fmla="*/ 0 w 1698"/>
                <a:gd name="T5" fmla="*/ 107 h 954"/>
                <a:gd name="T6" fmla="*/ 847 w 1698"/>
                <a:gd name="T7" fmla="*/ 954 h 954"/>
                <a:gd name="T8" fmla="*/ 1698 w 1698"/>
                <a:gd name="T9" fmla="*/ 102 h 954"/>
                <a:gd name="T10" fmla="*/ 1596 w 1698"/>
                <a:gd name="T11" fmla="*/ 0 h 954"/>
                <a:gd name="T12" fmla="*/ 847 w 1698"/>
                <a:gd name="T13" fmla="*/ 750 h 954"/>
              </a:gdLst>
              <a:ahLst/>
              <a:cxnLst>
                <a:cxn ang="0">
                  <a:pos x="T0" y="T1"/>
                </a:cxn>
                <a:cxn ang="0">
                  <a:pos x="T2" y="T3"/>
                </a:cxn>
                <a:cxn ang="0">
                  <a:pos x="T4" y="T5"/>
                </a:cxn>
                <a:cxn ang="0">
                  <a:pos x="T6" y="T7"/>
                </a:cxn>
                <a:cxn ang="0">
                  <a:pos x="T8" y="T9"/>
                </a:cxn>
                <a:cxn ang="0">
                  <a:pos x="T10" y="T11"/>
                </a:cxn>
                <a:cxn ang="0">
                  <a:pos x="T12" y="T13"/>
                </a:cxn>
              </a:cxnLst>
              <a:rect l="0" t="0" r="r" b="b"/>
              <a:pathLst>
                <a:path w="1698" h="954">
                  <a:moveTo>
                    <a:pt x="847" y="750"/>
                  </a:moveTo>
                  <a:lnTo>
                    <a:pt x="99" y="5"/>
                  </a:lnTo>
                  <a:lnTo>
                    <a:pt x="0" y="107"/>
                  </a:lnTo>
                  <a:lnTo>
                    <a:pt x="847" y="954"/>
                  </a:lnTo>
                  <a:lnTo>
                    <a:pt x="1698" y="102"/>
                  </a:lnTo>
                  <a:lnTo>
                    <a:pt x="1596" y="0"/>
                  </a:lnTo>
                  <a:lnTo>
                    <a:pt x="847" y="750"/>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3" name="Freeform 42"/>
            <p:cNvSpPr>
              <a:spLocks/>
            </p:cNvSpPr>
            <p:nvPr/>
          </p:nvSpPr>
          <p:spPr bwMode="auto">
            <a:xfrm>
              <a:off x="458" y="2515"/>
              <a:ext cx="1202" cy="1193"/>
            </a:xfrm>
            <a:custGeom>
              <a:avLst/>
              <a:gdLst>
                <a:gd name="T0" fmla="*/ 142 w 1202"/>
                <a:gd name="T1" fmla="*/ 0 h 1193"/>
                <a:gd name="T2" fmla="*/ 0 w 1202"/>
                <a:gd name="T3" fmla="*/ 0 h 1193"/>
                <a:gd name="T4" fmla="*/ 0 w 1202"/>
                <a:gd name="T5" fmla="*/ 1193 h 1193"/>
                <a:gd name="T6" fmla="*/ 1202 w 1202"/>
                <a:gd name="T7" fmla="*/ 1193 h 1193"/>
                <a:gd name="T8" fmla="*/ 1202 w 1202"/>
                <a:gd name="T9" fmla="*/ 1051 h 1193"/>
                <a:gd name="T10" fmla="*/ 142 w 1202"/>
                <a:gd name="T11" fmla="*/ 1051 h 1193"/>
                <a:gd name="T12" fmla="*/ 142 w 1202"/>
                <a:gd name="T13" fmla="*/ 0 h 1193"/>
              </a:gdLst>
              <a:ahLst/>
              <a:cxnLst>
                <a:cxn ang="0">
                  <a:pos x="T0" y="T1"/>
                </a:cxn>
                <a:cxn ang="0">
                  <a:pos x="T2" y="T3"/>
                </a:cxn>
                <a:cxn ang="0">
                  <a:pos x="T4" y="T5"/>
                </a:cxn>
                <a:cxn ang="0">
                  <a:pos x="T6" y="T7"/>
                </a:cxn>
                <a:cxn ang="0">
                  <a:pos x="T8" y="T9"/>
                </a:cxn>
                <a:cxn ang="0">
                  <a:pos x="T10" y="T11"/>
                </a:cxn>
                <a:cxn ang="0">
                  <a:pos x="T12" y="T13"/>
                </a:cxn>
              </a:cxnLst>
              <a:rect l="0" t="0" r="r" b="b"/>
              <a:pathLst>
                <a:path w="1202" h="1193">
                  <a:moveTo>
                    <a:pt x="142" y="0"/>
                  </a:moveTo>
                  <a:lnTo>
                    <a:pt x="0" y="0"/>
                  </a:lnTo>
                  <a:lnTo>
                    <a:pt x="0" y="1193"/>
                  </a:lnTo>
                  <a:lnTo>
                    <a:pt x="1202" y="1193"/>
                  </a:lnTo>
                  <a:lnTo>
                    <a:pt x="1202" y="1051"/>
                  </a:lnTo>
                  <a:lnTo>
                    <a:pt x="142" y="1051"/>
                  </a:lnTo>
                  <a:lnTo>
                    <a:pt x="142" y="0"/>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4" name="Rectangle 43"/>
            <p:cNvSpPr>
              <a:spLocks noChangeArrowheads="1"/>
            </p:cNvSpPr>
            <p:nvPr/>
          </p:nvSpPr>
          <p:spPr bwMode="auto">
            <a:xfrm>
              <a:off x="3779" y="1010"/>
              <a:ext cx="141" cy="303"/>
            </a:xfrm>
            <a:prstGeom prst="rect">
              <a:avLst/>
            </a:prstGeom>
            <a:grpFill/>
            <a:ln w="3175">
              <a:solidFill>
                <a:srgbClr val="7F7F7F"/>
              </a:solid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5" name="Rectangle 44"/>
            <p:cNvSpPr>
              <a:spLocks noChangeArrowheads="1"/>
            </p:cNvSpPr>
            <p:nvPr/>
          </p:nvSpPr>
          <p:spPr bwMode="auto">
            <a:xfrm>
              <a:off x="3779" y="1672"/>
              <a:ext cx="141" cy="303"/>
            </a:xfrm>
            <a:prstGeom prst="rect">
              <a:avLst/>
            </a:prstGeom>
            <a:grpFill/>
            <a:ln w="3175">
              <a:solidFill>
                <a:srgbClr val="7F7F7F"/>
              </a:solid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6" name="Rectangle 45"/>
            <p:cNvSpPr>
              <a:spLocks noChangeArrowheads="1"/>
            </p:cNvSpPr>
            <p:nvPr/>
          </p:nvSpPr>
          <p:spPr bwMode="auto">
            <a:xfrm>
              <a:off x="3779" y="2335"/>
              <a:ext cx="141" cy="293"/>
            </a:xfrm>
            <a:prstGeom prst="rect">
              <a:avLst/>
            </a:prstGeom>
            <a:grpFill/>
            <a:ln w="3175">
              <a:solidFill>
                <a:srgbClr val="7F7F7F"/>
              </a:solid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7" name="Rectangle 46"/>
            <p:cNvSpPr>
              <a:spLocks noChangeArrowheads="1"/>
            </p:cNvSpPr>
            <p:nvPr/>
          </p:nvSpPr>
          <p:spPr bwMode="auto">
            <a:xfrm>
              <a:off x="3779" y="2988"/>
              <a:ext cx="141" cy="256"/>
            </a:xfrm>
            <a:prstGeom prst="rect">
              <a:avLst/>
            </a:prstGeom>
            <a:grpFill/>
            <a:ln w="3175">
              <a:solidFill>
                <a:srgbClr val="7F7F7F"/>
              </a:solid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8" name="Freeform 47"/>
            <p:cNvSpPr>
              <a:spLocks/>
            </p:cNvSpPr>
            <p:nvPr/>
          </p:nvSpPr>
          <p:spPr bwMode="auto">
            <a:xfrm>
              <a:off x="1239" y="2638"/>
              <a:ext cx="314" cy="312"/>
            </a:xfrm>
            <a:custGeom>
              <a:avLst/>
              <a:gdLst>
                <a:gd name="T0" fmla="*/ 314 w 314"/>
                <a:gd name="T1" fmla="*/ 102 h 312"/>
                <a:gd name="T2" fmla="*/ 215 w 314"/>
                <a:gd name="T3" fmla="*/ 0 h 312"/>
                <a:gd name="T4" fmla="*/ 0 w 314"/>
                <a:gd name="T5" fmla="*/ 211 h 312"/>
                <a:gd name="T6" fmla="*/ 101 w 314"/>
                <a:gd name="T7" fmla="*/ 312 h 312"/>
                <a:gd name="T8" fmla="*/ 314 w 314"/>
                <a:gd name="T9" fmla="*/ 102 h 312"/>
              </a:gdLst>
              <a:ahLst/>
              <a:cxnLst>
                <a:cxn ang="0">
                  <a:pos x="T0" y="T1"/>
                </a:cxn>
                <a:cxn ang="0">
                  <a:pos x="T2" y="T3"/>
                </a:cxn>
                <a:cxn ang="0">
                  <a:pos x="T4" y="T5"/>
                </a:cxn>
                <a:cxn ang="0">
                  <a:pos x="T6" y="T7"/>
                </a:cxn>
                <a:cxn ang="0">
                  <a:pos x="T8" y="T9"/>
                </a:cxn>
              </a:cxnLst>
              <a:rect l="0" t="0" r="r" b="b"/>
              <a:pathLst>
                <a:path w="314" h="312">
                  <a:moveTo>
                    <a:pt x="314" y="102"/>
                  </a:moveTo>
                  <a:lnTo>
                    <a:pt x="215" y="0"/>
                  </a:lnTo>
                  <a:lnTo>
                    <a:pt x="0" y="211"/>
                  </a:lnTo>
                  <a:lnTo>
                    <a:pt x="101" y="312"/>
                  </a:lnTo>
                  <a:lnTo>
                    <a:pt x="314" y="102"/>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19" name="Freeform 48"/>
            <p:cNvSpPr>
              <a:spLocks/>
            </p:cNvSpPr>
            <p:nvPr/>
          </p:nvSpPr>
          <p:spPr bwMode="auto">
            <a:xfrm>
              <a:off x="3585" y="314"/>
              <a:ext cx="520" cy="336"/>
            </a:xfrm>
            <a:custGeom>
              <a:avLst/>
              <a:gdLst>
                <a:gd name="T0" fmla="*/ 194 w 520"/>
                <a:gd name="T1" fmla="*/ 225 h 336"/>
                <a:gd name="T2" fmla="*/ 194 w 520"/>
                <a:gd name="T3" fmla="*/ 336 h 336"/>
                <a:gd name="T4" fmla="*/ 335 w 520"/>
                <a:gd name="T5" fmla="*/ 336 h 336"/>
                <a:gd name="T6" fmla="*/ 335 w 520"/>
                <a:gd name="T7" fmla="*/ 229 h 336"/>
                <a:gd name="T8" fmla="*/ 421 w 520"/>
                <a:gd name="T9" fmla="*/ 315 h 336"/>
                <a:gd name="T10" fmla="*/ 520 w 520"/>
                <a:gd name="T11" fmla="*/ 213 h 336"/>
                <a:gd name="T12" fmla="*/ 307 w 520"/>
                <a:gd name="T13" fmla="*/ 0 h 336"/>
                <a:gd name="T14" fmla="*/ 272 w 520"/>
                <a:gd name="T15" fmla="*/ 33 h 336"/>
                <a:gd name="T16" fmla="*/ 246 w 520"/>
                <a:gd name="T17" fmla="*/ 33 h 336"/>
                <a:gd name="T18" fmla="*/ 212 w 520"/>
                <a:gd name="T19" fmla="*/ 0 h 336"/>
                <a:gd name="T20" fmla="*/ 0 w 520"/>
                <a:gd name="T21" fmla="*/ 210 h 336"/>
                <a:gd name="T22" fmla="*/ 101 w 520"/>
                <a:gd name="T23" fmla="*/ 315 h 336"/>
                <a:gd name="T24" fmla="*/ 194 w 520"/>
                <a:gd name="T25" fmla="*/ 22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336">
                  <a:moveTo>
                    <a:pt x="194" y="225"/>
                  </a:moveTo>
                  <a:lnTo>
                    <a:pt x="194" y="336"/>
                  </a:lnTo>
                  <a:lnTo>
                    <a:pt x="335" y="336"/>
                  </a:lnTo>
                  <a:lnTo>
                    <a:pt x="335" y="229"/>
                  </a:lnTo>
                  <a:lnTo>
                    <a:pt x="421" y="315"/>
                  </a:lnTo>
                  <a:lnTo>
                    <a:pt x="520" y="213"/>
                  </a:lnTo>
                  <a:lnTo>
                    <a:pt x="307" y="0"/>
                  </a:lnTo>
                  <a:lnTo>
                    <a:pt x="272" y="33"/>
                  </a:lnTo>
                  <a:lnTo>
                    <a:pt x="246" y="33"/>
                  </a:lnTo>
                  <a:lnTo>
                    <a:pt x="212" y="0"/>
                  </a:lnTo>
                  <a:lnTo>
                    <a:pt x="0" y="210"/>
                  </a:lnTo>
                  <a:lnTo>
                    <a:pt x="101" y="315"/>
                  </a:lnTo>
                  <a:lnTo>
                    <a:pt x="194" y="225"/>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0" name="Freeform 49"/>
            <p:cNvSpPr>
              <a:spLocks/>
            </p:cNvSpPr>
            <p:nvPr/>
          </p:nvSpPr>
          <p:spPr bwMode="auto">
            <a:xfrm>
              <a:off x="3114" y="780"/>
              <a:ext cx="315" cy="312"/>
            </a:xfrm>
            <a:custGeom>
              <a:avLst/>
              <a:gdLst>
                <a:gd name="T0" fmla="*/ 315 w 315"/>
                <a:gd name="T1" fmla="*/ 102 h 312"/>
                <a:gd name="T2" fmla="*/ 213 w 315"/>
                <a:gd name="T3" fmla="*/ 0 h 312"/>
                <a:gd name="T4" fmla="*/ 0 w 315"/>
                <a:gd name="T5" fmla="*/ 211 h 312"/>
                <a:gd name="T6" fmla="*/ 102 w 315"/>
                <a:gd name="T7" fmla="*/ 312 h 312"/>
                <a:gd name="T8" fmla="*/ 315 w 315"/>
                <a:gd name="T9" fmla="*/ 102 h 312"/>
              </a:gdLst>
              <a:ahLst/>
              <a:cxnLst>
                <a:cxn ang="0">
                  <a:pos x="T0" y="T1"/>
                </a:cxn>
                <a:cxn ang="0">
                  <a:pos x="T2" y="T3"/>
                </a:cxn>
                <a:cxn ang="0">
                  <a:pos x="T4" y="T5"/>
                </a:cxn>
                <a:cxn ang="0">
                  <a:pos x="T6" y="T7"/>
                </a:cxn>
                <a:cxn ang="0">
                  <a:pos x="T8" y="T9"/>
                </a:cxn>
              </a:cxnLst>
              <a:rect l="0" t="0" r="r" b="b"/>
              <a:pathLst>
                <a:path w="315" h="312">
                  <a:moveTo>
                    <a:pt x="315" y="102"/>
                  </a:moveTo>
                  <a:lnTo>
                    <a:pt x="213" y="0"/>
                  </a:lnTo>
                  <a:lnTo>
                    <a:pt x="0" y="211"/>
                  </a:lnTo>
                  <a:lnTo>
                    <a:pt x="102" y="312"/>
                  </a:lnTo>
                  <a:lnTo>
                    <a:pt x="315" y="102"/>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1" name="Freeform 50"/>
            <p:cNvSpPr>
              <a:spLocks/>
            </p:cNvSpPr>
            <p:nvPr/>
          </p:nvSpPr>
          <p:spPr bwMode="auto">
            <a:xfrm>
              <a:off x="2646" y="1244"/>
              <a:ext cx="314" cy="312"/>
            </a:xfrm>
            <a:custGeom>
              <a:avLst/>
              <a:gdLst>
                <a:gd name="T0" fmla="*/ 0 w 314"/>
                <a:gd name="T1" fmla="*/ 211 h 312"/>
                <a:gd name="T2" fmla="*/ 102 w 314"/>
                <a:gd name="T3" fmla="*/ 312 h 312"/>
                <a:gd name="T4" fmla="*/ 314 w 314"/>
                <a:gd name="T5" fmla="*/ 102 h 312"/>
                <a:gd name="T6" fmla="*/ 213 w 314"/>
                <a:gd name="T7" fmla="*/ 0 h 312"/>
                <a:gd name="T8" fmla="*/ 0 w 314"/>
                <a:gd name="T9" fmla="*/ 211 h 312"/>
              </a:gdLst>
              <a:ahLst/>
              <a:cxnLst>
                <a:cxn ang="0">
                  <a:pos x="T0" y="T1"/>
                </a:cxn>
                <a:cxn ang="0">
                  <a:pos x="T2" y="T3"/>
                </a:cxn>
                <a:cxn ang="0">
                  <a:pos x="T4" y="T5"/>
                </a:cxn>
                <a:cxn ang="0">
                  <a:pos x="T6" y="T7"/>
                </a:cxn>
                <a:cxn ang="0">
                  <a:pos x="T8" y="T9"/>
                </a:cxn>
              </a:cxnLst>
              <a:rect l="0" t="0" r="r" b="b"/>
              <a:pathLst>
                <a:path w="314" h="312">
                  <a:moveTo>
                    <a:pt x="0" y="211"/>
                  </a:moveTo>
                  <a:lnTo>
                    <a:pt x="102" y="312"/>
                  </a:lnTo>
                  <a:lnTo>
                    <a:pt x="314" y="102"/>
                  </a:lnTo>
                  <a:lnTo>
                    <a:pt x="213" y="0"/>
                  </a:lnTo>
                  <a:lnTo>
                    <a:pt x="0" y="211"/>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2" name="Freeform 51"/>
            <p:cNvSpPr>
              <a:spLocks/>
            </p:cNvSpPr>
            <p:nvPr/>
          </p:nvSpPr>
          <p:spPr bwMode="auto">
            <a:xfrm>
              <a:off x="1709" y="2172"/>
              <a:ext cx="313" cy="314"/>
            </a:xfrm>
            <a:custGeom>
              <a:avLst/>
              <a:gdLst>
                <a:gd name="T0" fmla="*/ 0 w 313"/>
                <a:gd name="T1" fmla="*/ 213 h 314"/>
                <a:gd name="T2" fmla="*/ 100 w 313"/>
                <a:gd name="T3" fmla="*/ 314 h 314"/>
                <a:gd name="T4" fmla="*/ 313 w 313"/>
                <a:gd name="T5" fmla="*/ 101 h 314"/>
                <a:gd name="T6" fmla="*/ 213 w 313"/>
                <a:gd name="T7" fmla="*/ 0 h 314"/>
                <a:gd name="T8" fmla="*/ 0 w 313"/>
                <a:gd name="T9" fmla="*/ 213 h 314"/>
              </a:gdLst>
              <a:ahLst/>
              <a:cxnLst>
                <a:cxn ang="0">
                  <a:pos x="T0" y="T1"/>
                </a:cxn>
                <a:cxn ang="0">
                  <a:pos x="T2" y="T3"/>
                </a:cxn>
                <a:cxn ang="0">
                  <a:pos x="T4" y="T5"/>
                </a:cxn>
                <a:cxn ang="0">
                  <a:pos x="T6" y="T7"/>
                </a:cxn>
                <a:cxn ang="0">
                  <a:pos x="T8" y="T9"/>
                </a:cxn>
              </a:cxnLst>
              <a:rect l="0" t="0" r="r" b="b"/>
              <a:pathLst>
                <a:path w="313" h="314">
                  <a:moveTo>
                    <a:pt x="0" y="213"/>
                  </a:moveTo>
                  <a:lnTo>
                    <a:pt x="100" y="314"/>
                  </a:lnTo>
                  <a:lnTo>
                    <a:pt x="313" y="101"/>
                  </a:lnTo>
                  <a:lnTo>
                    <a:pt x="213" y="0"/>
                  </a:lnTo>
                  <a:lnTo>
                    <a:pt x="0" y="213"/>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3" name="Freeform 52"/>
            <p:cNvSpPr>
              <a:spLocks/>
            </p:cNvSpPr>
            <p:nvPr/>
          </p:nvSpPr>
          <p:spPr bwMode="auto">
            <a:xfrm>
              <a:off x="2178" y="1708"/>
              <a:ext cx="314" cy="312"/>
            </a:xfrm>
            <a:custGeom>
              <a:avLst/>
              <a:gdLst>
                <a:gd name="T0" fmla="*/ 0 w 314"/>
                <a:gd name="T1" fmla="*/ 210 h 312"/>
                <a:gd name="T2" fmla="*/ 101 w 314"/>
                <a:gd name="T3" fmla="*/ 312 h 312"/>
                <a:gd name="T4" fmla="*/ 314 w 314"/>
                <a:gd name="T5" fmla="*/ 102 h 312"/>
                <a:gd name="T6" fmla="*/ 212 w 314"/>
                <a:gd name="T7" fmla="*/ 0 h 312"/>
                <a:gd name="T8" fmla="*/ 0 w 314"/>
                <a:gd name="T9" fmla="*/ 210 h 312"/>
              </a:gdLst>
              <a:ahLst/>
              <a:cxnLst>
                <a:cxn ang="0">
                  <a:pos x="T0" y="T1"/>
                </a:cxn>
                <a:cxn ang="0">
                  <a:pos x="T2" y="T3"/>
                </a:cxn>
                <a:cxn ang="0">
                  <a:pos x="T4" y="T5"/>
                </a:cxn>
                <a:cxn ang="0">
                  <a:pos x="T6" y="T7"/>
                </a:cxn>
                <a:cxn ang="0">
                  <a:pos x="T8" y="T9"/>
                </a:cxn>
              </a:cxnLst>
              <a:rect l="0" t="0" r="r" b="b"/>
              <a:pathLst>
                <a:path w="314" h="312">
                  <a:moveTo>
                    <a:pt x="0" y="210"/>
                  </a:moveTo>
                  <a:lnTo>
                    <a:pt x="101" y="312"/>
                  </a:lnTo>
                  <a:lnTo>
                    <a:pt x="314" y="102"/>
                  </a:lnTo>
                  <a:lnTo>
                    <a:pt x="212" y="0"/>
                  </a:lnTo>
                  <a:lnTo>
                    <a:pt x="0" y="210"/>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4" name="Freeform 53"/>
            <p:cNvSpPr>
              <a:spLocks/>
            </p:cNvSpPr>
            <p:nvPr/>
          </p:nvSpPr>
          <p:spPr bwMode="auto">
            <a:xfrm>
              <a:off x="6136" y="2638"/>
              <a:ext cx="312" cy="312"/>
            </a:xfrm>
            <a:custGeom>
              <a:avLst/>
              <a:gdLst>
                <a:gd name="T0" fmla="*/ 312 w 312"/>
                <a:gd name="T1" fmla="*/ 211 h 312"/>
                <a:gd name="T2" fmla="*/ 99 w 312"/>
                <a:gd name="T3" fmla="*/ 0 h 312"/>
                <a:gd name="T4" fmla="*/ 0 w 312"/>
                <a:gd name="T5" fmla="*/ 102 h 312"/>
                <a:gd name="T6" fmla="*/ 213 w 312"/>
                <a:gd name="T7" fmla="*/ 312 h 312"/>
                <a:gd name="T8" fmla="*/ 312 w 312"/>
                <a:gd name="T9" fmla="*/ 211 h 312"/>
              </a:gdLst>
              <a:ahLst/>
              <a:cxnLst>
                <a:cxn ang="0">
                  <a:pos x="T0" y="T1"/>
                </a:cxn>
                <a:cxn ang="0">
                  <a:pos x="T2" y="T3"/>
                </a:cxn>
                <a:cxn ang="0">
                  <a:pos x="T4" y="T5"/>
                </a:cxn>
                <a:cxn ang="0">
                  <a:pos x="T6" y="T7"/>
                </a:cxn>
                <a:cxn ang="0">
                  <a:pos x="T8" y="T9"/>
                </a:cxn>
              </a:cxnLst>
              <a:rect l="0" t="0" r="r" b="b"/>
              <a:pathLst>
                <a:path w="312" h="312">
                  <a:moveTo>
                    <a:pt x="312" y="211"/>
                  </a:moveTo>
                  <a:lnTo>
                    <a:pt x="99" y="0"/>
                  </a:lnTo>
                  <a:lnTo>
                    <a:pt x="0" y="102"/>
                  </a:lnTo>
                  <a:lnTo>
                    <a:pt x="213" y="312"/>
                  </a:lnTo>
                  <a:lnTo>
                    <a:pt x="312" y="211"/>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5" name="Freeform 54"/>
            <p:cNvSpPr>
              <a:spLocks/>
            </p:cNvSpPr>
            <p:nvPr/>
          </p:nvSpPr>
          <p:spPr bwMode="auto">
            <a:xfrm>
              <a:off x="4261" y="780"/>
              <a:ext cx="312" cy="312"/>
            </a:xfrm>
            <a:custGeom>
              <a:avLst/>
              <a:gdLst>
                <a:gd name="T0" fmla="*/ 312 w 312"/>
                <a:gd name="T1" fmla="*/ 211 h 312"/>
                <a:gd name="T2" fmla="*/ 99 w 312"/>
                <a:gd name="T3" fmla="*/ 0 h 312"/>
                <a:gd name="T4" fmla="*/ 0 w 312"/>
                <a:gd name="T5" fmla="*/ 102 h 312"/>
                <a:gd name="T6" fmla="*/ 213 w 312"/>
                <a:gd name="T7" fmla="*/ 312 h 312"/>
                <a:gd name="T8" fmla="*/ 312 w 312"/>
                <a:gd name="T9" fmla="*/ 211 h 312"/>
              </a:gdLst>
              <a:ahLst/>
              <a:cxnLst>
                <a:cxn ang="0">
                  <a:pos x="T0" y="T1"/>
                </a:cxn>
                <a:cxn ang="0">
                  <a:pos x="T2" y="T3"/>
                </a:cxn>
                <a:cxn ang="0">
                  <a:pos x="T4" y="T5"/>
                </a:cxn>
                <a:cxn ang="0">
                  <a:pos x="T6" y="T7"/>
                </a:cxn>
                <a:cxn ang="0">
                  <a:pos x="T8" y="T9"/>
                </a:cxn>
              </a:cxnLst>
              <a:rect l="0" t="0" r="r" b="b"/>
              <a:pathLst>
                <a:path w="312" h="312">
                  <a:moveTo>
                    <a:pt x="312" y="211"/>
                  </a:moveTo>
                  <a:lnTo>
                    <a:pt x="99" y="0"/>
                  </a:lnTo>
                  <a:lnTo>
                    <a:pt x="0" y="102"/>
                  </a:lnTo>
                  <a:lnTo>
                    <a:pt x="213" y="312"/>
                  </a:lnTo>
                  <a:lnTo>
                    <a:pt x="312" y="211"/>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6" name="Freeform 55"/>
            <p:cNvSpPr>
              <a:spLocks/>
            </p:cNvSpPr>
            <p:nvPr/>
          </p:nvSpPr>
          <p:spPr bwMode="auto">
            <a:xfrm>
              <a:off x="5666" y="2172"/>
              <a:ext cx="314" cy="314"/>
            </a:xfrm>
            <a:custGeom>
              <a:avLst/>
              <a:gdLst>
                <a:gd name="T0" fmla="*/ 0 w 314"/>
                <a:gd name="T1" fmla="*/ 101 h 314"/>
                <a:gd name="T2" fmla="*/ 212 w 314"/>
                <a:gd name="T3" fmla="*/ 314 h 314"/>
                <a:gd name="T4" fmla="*/ 314 w 314"/>
                <a:gd name="T5" fmla="*/ 213 h 314"/>
                <a:gd name="T6" fmla="*/ 101 w 314"/>
                <a:gd name="T7" fmla="*/ 0 h 314"/>
                <a:gd name="T8" fmla="*/ 0 w 314"/>
                <a:gd name="T9" fmla="*/ 101 h 314"/>
              </a:gdLst>
              <a:ahLst/>
              <a:cxnLst>
                <a:cxn ang="0">
                  <a:pos x="T0" y="T1"/>
                </a:cxn>
                <a:cxn ang="0">
                  <a:pos x="T2" y="T3"/>
                </a:cxn>
                <a:cxn ang="0">
                  <a:pos x="T4" y="T5"/>
                </a:cxn>
                <a:cxn ang="0">
                  <a:pos x="T6" y="T7"/>
                </a:cxn>
                <a:cxn ang="0">
                  <a:pos x="T8" y="T9"/>
                </a:cxn>
              </a:cxnLst>
              <a:rect l="0" t="0" r="r" b="b"/>
              <a:pathLst>
                <a:path w="314" h="314">
                  <a:moveTo>
                    <a:pt x="0" y="101"/>
                  </a:moveTo>
                  <a:lnTo>
                    <a:pt x="212" y="314"/>
                  </a:lnTo>
                  <a:lnTo>
                    <a:pt x="314" y="213"/>
                  </a:lnTo>
                  <a:lnTo>
                    <a:pt x="101" y="0"/>
                  </a:lnTo>
                  <a:lnTo>
                    <a:pt x="0" y="101"/>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7" name="Freeform 56"/>
            <p:cNvSpPr>
              <a:spLocks/>
            </p:cNvSpPr>
            <p:nvPr/>
          </p:nvSpPr>
          <p:spPr bwMode="auto">
            <a:xfrm>
              <a:off x="5197" y="1708"/>
              <a:ext cx="315" cy="312"/>
            </a:xfrm>
            <a:custGeom>
              <a:avLst/>
              <a:gdLst>
                <a:gd name="T0" fmla="*/ 0 w 315"/>
                <a:gd name="T1" fmla="*/ 102 h 312"/>
                <a:gd name="T2" fmla="*/ 213 w 315"/>
                <a:gd name="T3" fmla="*/ 312 h 312"/>
                <a:gd name="T4" fmla="*/ 315 w 315"/>
                <a:gd name="T5" fmla="*/ 210 h 312"/>
                <a:gd name="T6" fmla="*/ 102 w 315"/>
                <a:gd name="T7" fmla="*/ 0 h 312"/>
                <a:gd name="T8" fmla="*/ 0 w 315"/>
                <a:gd name="T9" fmla="*/ 102 h 312"/>
              </a:gdLst>
              <a:ahLst/>
              <a:cxnLst>
                <a:cxn ang="0">
                  <a:pos x="T0" y="T1"/>
                </a:cxn>
                <a:cxn ang="0">
                  <a:pos x="T2" y="T3"/>
                </a:cxn>
                <a:cxn ang="0">
                  <a:pos x="T4" y="T5"/>
                </a:cxn>
                <a:cxn ang="0">
                  <a:pos x="T6" y="T7"/>
                </a:cxn>
                <a:cxn ang="0">
                  <a:pos x="T8" y="T9"/>
                </a:cxn>
              </a:cxnLst>
              <a:rect l="0" t="0" r="r" b="b"/>
              <a:pathLst>
                <a:path w="315" h="312">
                  <a:moveTo>
                    <a:pt x="0" y="102"/>
                  </a:moveTo>
                  <a:lnTo>
                    <a:pt x="213" y="312"/>
                  </a:lnTo>
                  <a:lnTo>
                    <a:pt x="315" y="210"/>
                  </a:lnTo>
                  <a:lnTo>
                    <a:pt x="102" y="0"/>
                  </a:lnTo>
                  <a:lnTo>
                    <a:pt x="0" y="102"/>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28" name="Freeform 57"/>
            <p:cNvSpPr>
              <a:spLocks/>
            </p:cNvSpPr>
            <p:nvPr/>
          </p:nvSpPr>
          <p:spPr bwMode="auto">
            <a:xfrm>
              <a:off x="4729" y="1244"/>
              <a:ext cx="315" cy="312"/>
            </a:xfrm>
            <a:custGeom>
              <a:avLst/>
              <a:gdLst>
                <a:gd name="T0" fmla="*/ 0 w 315"/>
                <a:gd name="T1" fmla="*/ 102 h 312"/>
                <a:gd name="T2" fmla="*/ 213 w 315"/>
                <a:gd name="T3" fmla="*/ 312 h 312"/>
                <a:gd name="T4" fmla="*/ 315 w 315"/>
                <a:gd name="T5" fmla="*/ 211 h 312"/>
                <a:gd name="T6" fmla="*/ 102 w 315"/>
                <a:gd name="T7" fmla="*/ 0 h 312"/>
                <a:gd name="T8" fmla="*/ 0 w 315"/>
                <a:gd name="T9" fmla="*/ 102 h 312"/>
              </a:gdLst>
              <a:ahLst/>
              <a:cxnLst>
                <a:cxn ang="0">
                  <a:pos x="T0" y="T1"/>
                </a:cxn>
                <a:cxn ang="0">
                  <a:pos x="T2" y="T3"/>
                </a:cxn>
                <a:cxn ang="0">
                  <a:pos x="T4" y="T5"/>
                </a:cxn>
                <a:cxn ang="0">
                  <a:pos x="T6" y="T7"/>
                </a:cxn>
                <a:cxn ang="0">
                  <a:pos x="T8" y="T9"/>
                </a:cxn>
              </a:cxnLst>
              <a:rect l="0" t="0" r="r" b="b"/>
              <a:pathLst>
                <a:path w="315" h="312">
                  <a:moveTo>
                    <a:pt x="0" y="102"/>
                  </a:moveTo>
                  <a:lnTo>
                    <a:pt x="213" y="312"/>
                  </a:lnTo>
                  <a:lnTo>
                    <a:pt x="315" y="211"/>
                  </a:lnTo>
                  <a:lnTo>
                    <a:pt x="102" y="0"/>
                  </a:lnTo>
                  <a:lnTo>
                    <a:pt x="0" y="102"/>
                  </a:lnTo>
                  <a:close/>
                </a:path>
              </a:pathLst>
            </a:custGeom>
            <a:grpFill/>
            <a:ln w="3175">
              <a:solidFill>
                <a:srgbClr val="7F7F7F"/>
              </a:solid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grpSp>
        <p:nvGrpSpPr>
          <p:cNvPr id="129" name="Group 128"/>
          <p:cNvGrpSpPr>
            <a:grpSpLocks noChangeAspect="1"/>
          </p:cNvGrpSpPr>
          <p:nvPr/>
        </p:nvGrpSpPr>
        <p:grpSpPr bwMode="auto">
          <a:xfrm>
            <a:off x="7249226" y="4060936"/>
            <a:ext cx="688445" cy="392792"/>
            <a:chOff x="1128" y="605"/>
            <a:chExt cx="5419" cy="3091"/>
          </a:xfrm>
        </p:grpSpPr>
        <p:sp>
          <p:nvSpPr>
            <p:cNvPr id="130" name="Freeform 5"/>
            <p:cNvSpPr>
              <a:spLocks/>
            </p:cNvSpPr>
            <p:nvPr/>
          </p:nvSpPr>
          <p:spPr bwMode="auto">
            <a:xfrm>
              <a:off x="3898" y="1275"/>
              <a:ext cx="944" cy="1773"/>
            </a:xfrm>
            <a:custGeom>
              <a:avLst/>
              <a:gdLst>
                <a:gd name="T0" fmla="*/ 89 w 399"/>
                <a:gd name="T1" fmla="*/ 0 h 749"/>
                <a:gd name="T2" fmla="*/ 167 w 399"/>
                <a:gd name="T3" fmla="*/ 673 h 749"/>
                <a:gd name="T4" fmla="*/ 30 w 399"/>
                <a:gd name="T5" fmla="*/ 745 h 749"/>
                <a:gd name="T6" fmla="*/ 15 w 399"/>
                <a:gd name="T7" fmla="*/ 749 h 749"/>
              </a:gdLst>
              <a:ahLst/>
              <a:cxnLst>
                <a:cxn ang="0">
                  <a:pos x="T0" y="T1"/>
                </a:cxn>
                <a:cxn ang="0">
                  <a:pos x="T2" y="T3"/>
                </a:cxn>
                <a:cxn ang="0">
                  <a:pos x="T4" y="T5"/>
                </a:cxn>
                <a:cxn ang="0">
                  <a:pos x="T6" y="T7"/>
                </a:cxn>
              </a:cxnLst>
              <a:rect l="0" t="0" r="r" b="b"/>
              <a:pathLst>
                <a:path w="399" h="749">
                  <a:moveTo>
                    <a:pt x="89" y="0"/>
                  </a:moveTo>
                  <a:cubicBezTo>
                    <a:pt x="0" y="200"/>
                    <a:pt x="399" y="465"/>
                    <a:pt x="167" y="673"/>
                  </a:cubicBezTo>
                  <a:cubicBezTo>
                    <a:pt x="128" y="708"/>
                    <a:pt x="81" y="732"/>
                    <a:pt x="30" y="745"/>
                  </a:cubicBezTo>
                  <a:cubicBezTo>
                    <a:pt x="15" y="749"/>
                    <a:pt x="15" y="749"/>
                    <a:pt x="15" y="749"/>
                  </a:cubicBezTo>
                </a:path>
              </a:pathLst>
            </a:cu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1" name="Freeform 6"/>
            <p:cNvSpPr>
              <a:spLocks/>
            </p:cNvSpPr>
            <p:nvPr/>
          </p:nvSpPr>
          <p:spPr bwMode="auto">
            <a:xfrm>
              <a:off x="4477" y="1705"/>
              <a:ext cx="440" cy="280"/>
            </a:xfrm>
            <a:custGeom>
              <a:avLst/>
              <a:gdLst>
                <a:gd name="T0" fmla="*/ 186 w 186"/>
                <a:gd name="T1" fmla="*/ 0 h 118"/>
                <a:gd name="T2" fmla="*/ 0 w 186"/>
                <a:gd name="T3" fmla="*/ 118 h 118"/>
              </a:gdLst>
              <a:ahLst/>
              <a:cxnLst>
                <a:cxn ang="0">
                  <a:pos x="T0" y="T1"/>
                </a:cxn>
                <a:cxn ang="0">
                  <a:pos x="T2" y="T3"/>
                </a:cxn>
              </a:cxnLst>
              <a:rect l="0" t="0" r="r" b="b"/>
              <a:pathLst>
                <a:path w="186" h="118">
                  <a:moveTo>
                    <a:pt x="186" y="0"/>
                  </a:moveTo>
                  <a:cubicBezTo>
                    <a:pt x="186" y="0"/>
                    <a:pt x="126" y="91"/>
                    <a:pt x="0" y="118"/>
                  </a:cubicBezTo>
                </a:path>
              </a:pathLst>
            </a:cu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2" name="Line 7"/>
            <p:cNvSpPr>
              <a:spLocks noChangeShapeType="1"/>
            </p:cNvSpPr>
            <p:nvPr/>
          </p:nvSpPr>
          <p:spPr bwMode="auto">
            <a:xfrm>
              <a:off x="4108" y="1407"/>
              <a:ext cx="715" cy="388"/>
            </a:xfrm>
            <a:prstGeom prst="line">
              <a:avLst/>
            </a:pr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3" name="Line 8"/>
            <p:cNvSpPr>
              <a:spLocks noChangeShapeType="1"/>
            </p:cNvSpPr>
            <p:nvPr/>
          </p:nvSpPr>
          <p:spPr bwMode="auto">
            <a:xfrm>
              <a:off x="3758" y="2068"/>
              <a:ext cx="715" cy="385"/>
            </a:xfrm>
            <a:prstGeom prst="line">
              <a:avLst/>
            </a:pr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4" name="Line 9"/>
            <p:cNvSpPr>
              <a:spLocks noChangeShapeType="1"/>
            </p:cNvSpPr>
            <p:nvPr/>
          </p:nvSpPr>
          <p:spPr bwMode="auto">
            <a:xfrm>
              <a:off x="3602" y="2274"/>
              <a:ext cx="793" cy="428"/>
            </a:xfrm>
            <a:prstGeom prst="line">
              <a:avLst/>
            </a:pr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5" name="Line 10"/>
            <p:cNvSpPr>
              <a:spLocks noChangeShapeType="1"/>
            </p:cNvSpPr>
            <p:nvPr/>
          </p:nvSpPr>
          <p:spPr bwMode="auto">
            <a:xfrm>
              <a:off x="3517" y="2520"/>
              <a:ext cx="714" cy="385"/>
            </a:xfrm>
            <a:prstGeom prst="line">
              <a:avLst/>
            </a:pr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6" name="Freeform 11"/>
            <p:cNvSpPr>
              <a:spLocks/>
            </p:cNvSpPr>
            <p:nvPr/>
          </p:nvSpPr>
          <p:spPr bwMode="auto">
            <a:xfrm>
              <a:off x="3169" y="1930"/>
              <a:ext cx="916" cy="1766"/>
            </a:xfrm>
            <a:custGeom>
              <a:avLst/>
              <a:gdLst>
                <a:gd name="T0" fmla="*/ 299 w 387"/>
                <a:gd name="T1" fmla="*/ 746 h 746"/>
                <a:gd name="T2" fmla="*/ 212 w 387"/>
                <a:gd name="T3" fmla="*/ 82 h 746"/>
                <a:gd name="T4" fmla="*/ 363 w 387"/>
                <a:gd name="T5" fmla="*/ 3 h 746"/>
                <a:gd name="T6" fmla="*/ 378 w 387"/>
                <a:gd name="T7" fmla="*/ 0 h 746"/>
              </a:gdLst>
              <a:ahLst/>
              <a:cxnLst>
                <a:cxn ang="0">
                  <a:pos x="T0" y="T1"/>
                </a:cxn>
                <a:cxn ang="0">
                  <a:pos x="T2" y="T3"/>
                </a:cxn>
                <a:cxn ang="0">
                  <a:pos x="T4" y="T5"/>
                </a:cxn>
                <a:cxn ang="0">
                  <a:pos x="T6" y="T7"/>
                </a:cxn>
              </a:cxnLst>
              <a:rect l="0" t="0" r="r" b="b"/>
              <a:pathLst>
                <a:path w="387" h="746">
                  <a:moveTo>
                    <a:pt x="299" y="746"/>
                  </a:moveTo>
                  <a:cubicBezTo>
                    <a:pt x="387" y="549"/>
                    <a:pt x="0" y="289"/>
                    <a:pt x="212" y="82"/>
                  </a:cubicBezTo>
                  <a:cubicBezTo>
                    <a:pt x="253" y="41"/>
                    <a:pt x="306" y="15"/>
                    <a:pt x="363" y="3"/>
                  </a:cubicBezTo>
                  <a:cubicBezTo>
                    <a:pt x="378" y="0"/>
                    <a:pt x="378" y="0"/>
                    <a:pt x="378" y="0"/>
                  </a:cubicBezTo>
                </a:path>
              </a:pathLst>
            </a:cu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7" name="Freeform 12"/>
            <p:cNvSpPr>
              <a:spLocks/>
            </p:cNvSpPr>
            <p:nvPr/>
          </p:nvSpPr>
          <p:spPr bwMode="auto">
            <a:xfrm>
              <a:off x="3068" y="2986"/>
              <a:ext cx="440" cy="282"/>
            </a:xfrm>
            <a:custGeom>
              <a:avLst/>
              <a:gdLst>
                <a:gd name="T0" fmla="*/ 0 w 186"/>
                <a:gd name="T1" fmla="*/ 119 h 119"/>
                <a:gd name="T2" fmla="*/ 186 w 186"/>
                <a:gd name="T3" fmla="*/ 0 h 119"/>
              </a:gdLst>
              <a:ahLst/>
              <a:cxnLst>
                <a:cxn ang="0">
                  <a:pos x="T0" y="T1"/>
                </a:cxn>
                <a:cxn ang="0">
                  <a:pos x="T2" y="T3"/>
                </a:cxn>
              </a:cxnLst>
              <a:rect l="0" t="0" r="r" b="b"/>
              <a:pathLst>
                <a:path w="186" h="119">
                  <a:moveTo>
                    <a:pt x="0" y="119"/>
                  </a:moveTo>
                  <a:cubicBezTo>
                    <a:pt x="0" y="119"/>
                    <a:pt x="60" y="28"/>
                    <a:pt x="186" y="0"/>
                  </a:cubicBezTo>
                </a:path>
              </a:pathLst>
            </a:cu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8" name="Line 13"/>
            <p:cNvSpPr>
              <a:spLocks noChangeShapeType="1"/>
            </p:cNvSpPr>
            <p:nvPr/>
          </p:nvSpPr>
          <p:spPr bwMode="auto">
            <a:xfrm flipH="1" flipV="1">
              <a:off x="3162" y="3178"/>
              <a:ext cx="715" cy="386"/>
            </a:xfrm>
            <a:prstGeom prst="line">
              <a:avLst/>
            </a:pr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39" name="Freeform 14"/>
            <p:cNvSpPr>
              <a:spLocks/>
            </p:cNvSpPr>
            <p:nvPr/>
          </p:nvSpPr>
          <p:spPr bwMode="auto">
            <a:xfrm>
              <a:off x="1128" y="605"/>
              <a:ext cx="5419" cy="3082"/>
            </a:xfrm>
            <a:custGeom>
              <a:avLst/>
              <a:gdLst>
                <a:gd name="T0" fmla="*/ 1439 w 2291"/>
                <a:gd name="T1" fmla="*/ 1302 h 1302"/>
                <a:gd name="T2" fmla="*/ 1881 w 2291"/>
                <a:gd name="T3" fmla="*/ 1302 h 1302"/>
                <a:gd name="T4" fmla="*/ 2291 w 2291"/>
                <a:gd name="T5" fmla="*/ 886 h 1302"/>
                <a:gd name="T6" fmla="*/ 1808 w 2291"/>
                <a:gd name="T7" fmla="*/ 497 h 1302"/>
                <a:gd name="T8" fmla="*/ 1300 w 2291"/>
                <a:gd name="T9" fmla="*/ 12 h 1302"/>
                <a:gd name="T10" fmla="*/ 836 w 2291"/>
                <a:gd name="T11" fmla="*/ 384 h 1302"/>
                <a:gd name="T12" fmla="*/ 303 w 2291"/>
                <a:gd name="T13" fmla="*/ 735 h 1302"/>
                <a:gd name="T14" fmla="*/ 0 w 2291"/>
                <a:gd name="T15" fmla="*/ 1007 h 1302"/>
                <a:gd name="T16" fmla="*/ 291 w 2291"/>
                <a:gd name="T17" fmla="*/ 1302 h 1302"/>
                <a:gd name="T18" fmla="*/ 946 w 2291"/>
                <a:gd name="T19"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1" h="1302">
                  <a:moveTo>
                    <a:pt x="1439" y="1302"/>
                  </a:moveTo>
                  <a:cubicBezTo>
                    <a:pt x="1881" y="1302"/>
                    <a:pt x="1881" y="1302"/>
                    <a:pt x="1881" y="1302"/>
                  </a:cubicBezTo>
                  <a:cubicBezTo>
                    <a:pt x="2138" y="1302"/>
                    <a:pt x="2291" y="1141"/>
                    <a:pt x="2291" y="886"/>
                  </a:cubicBezTo>
                  <a:cubicBezTo>
                    <a:pt x="2291" y="631"/>
                    <a:pt x="2034" y="407"/>
                    <a:pt x="1808" y="497"/>
                  </a:cubicBezTo>
                  <a:cubicBezTo>
                    <a:pt x="1805" y="235"/>
                    <a:pt x="1577" y="26"/>
                    <a:pt x="1300" y="12"/>
                  </a:cubicBezTo>
                  <a:cubicBezTo>
                    <a:pt x="1064" y="0"/>
                    <a:pt x="879" y="160"/>
                    <a:pt x="836" y="384"/>
                  </a:cubicBezTo>
                  <a:cubicBezTo>
                    <a:pt x="617" y="162"/>
                    <a:pt x="185" y="439"/>
                    <a:pt x="303" y="735"/>
                  </a:cubicBezTo>
                  <a:cubicBezTo>
                    <a:pt x="178" y="723"/>
                    <a:pt x="0" y="834"/>
                    <a:pt x="0" y="1007"/>
                  </a:cubicBezTo>
                  <a:cubicBezTo>
                    <a:pt x="0" y="1181"/>
                    <a:pt x="130" y="1302"/>
                    <a:pt x="291" y="1302"/>
                  </a:cubicBezTo>
                  <a:cubicBezTo>
                    <a:pt x="946" y="1302"/>
                    <a:pt x="946" y="1302"/>
                    <a:pt x="946" y="1302"/>
                  </a:cubicBezTo>
                </a:path>
              </a:pathLst>
            </a:custGeom>
            <a:noFill/>
            <a:ln w="12700"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grpSp>
        <p:nvGrpSpPr>
          <p:cNvPr id="140" name="Group 4"/>
          <p:cNvGrpSpPr>
            <a:grpSpLocks noChangeAspect="1"/>
          </p:cNvGrpSpPr>
          <p:nvPr/>
        </p:nvGrpSpPr>
        <p:grpSpPr bwMode="auto">
          <a:xfrm>
            <a:off x="1523576" y="4014986"/>
            <a:ext cx="714774" cy="484687"/>
            <a:chOff x="369" y="242"/>
            <a:chExt cx="1481" cy="1004"/>
          </a:xfrm>
          <a:solidFill>
            <a:srgbClr val="00A1E0"/>
          </a:solidFill>
        </p:grpSpPr>
        <p:sp>
          <p:nvSpPr>
            <p:cNvPr id="141" name="Freeform 5"/>
            <p:cNvSpPr>
              <a:spLocks noEditPoints="1"/>
            </p:cNvSpPr>
            <p:nvPr/>
          </p:nvSpPr>
          <p:spPr bwMode="auto">
            <a:xfrm>
              <a:off x="369" y="242"/>
              <a:ext cx="1481" cy="991"/>
            </a:xfrm>
            <a:custGeom>
              <a:avLst/>
              <a:gdLst>
                <a:gd name="T0" fmla="*/ 0 w 1481"/>
                <a:gd name="T1" fmla="*/ 876 h 991"/>
                <a:gd name="T2" fmla="*/ 1481 w 1481"/>
                <a:gd name="T3" fmla="*/ 0 h 991"/>
                <a:gd name="T4" fmla="*/ 30 w 1481"/>
                <a:gd name="T5" fmla="*/ 850 h 991"/>
                <a:gd name="T6" fmla="*/ 1452 w 1481"/>
                <a:gd name="T7" fmla="*/ 26 h 991"/>
                <a:gd name="T8" fmla="*/ 30 w 1481"/>
                <a:gd name="T9" fmla="*/ 850 h 991"/>
                <a:gd name="T10" fmla="*/ 265 w 1481"/>
                <a:gd name="T11" fmla="*/ 387 h 991"/>
                <a:gd name="T12" fmla="*/ 444 w 1481"/>
                <a:gd name="T13" fmla="*/ 208 h 991"/>
                <a:gd name="T14" fmla="*/ 444 w 1481"/>
                <a:gd name="T15" fmla="*/ 671 h 991"/>
                <a:gd name="T16" fmla="*/ 265 w 1481"/>
                <a:gd name="T17" fmla="*/ 492 h 991"/>
                <a:gd name="T18" fmla="*/ 444 w 1481"/>
                <a:gd name="T19" fmla="*/ 671 h 991"/>
                <a:gd name="T20" fmla="*/ 418 w 1481"/>
                <a:gd name="T21" fmla="*/ 361 h 991"/>
                <a:gd name="T22" fmla="*/ 291 w 1481"/>
                <a:gd name="T23" fmla="*/ 235 h 991"/>
                <a:gd name="T24" fmla="*/ 291 w 1481"/>
                <a:gd name="T25" fmla="*/ 644 h 991"/>
                <a:gd name="T26" fmla="*/ 418 w 1481"/>
                <a:gd name="T27" fmla="*/ 518 h 991"/>
                <a:gd name="T28" fmla="*/ 291 w 1481"/>
                <a:gd name="T29" fmla="*/ 644 h 991"/>
                <a:gd name="T30" fmla="*/ 1086 w 1481"/>
                <a:gd name="T31" fmla="*/ 965 h 991"/>
                <a:gd name="T32" fmla="*/ 455 w 1481"/>
                <a:gd name="T33" fmla="*/ 991 h 991"/>
                <a:gd name="T34" fmla="*/ 836 w 1481"/>
                <a:gd name="T35" fmla="*/ 387 h 991"/>
                <a:gd name="T36" fmla="*/ 653 w 1481"/>
                <a:gd name="T37" fmla="*/ 208 h 991"/>
                <a:gd name="T38" fmla="*/ 836 w 1481"/>
                <a:gd name="T39" fmla="*/ 387 h 991"/>
                <a:gd name="T40" fmla="*/ 653 w 1481"/>
                <a:gd name="T41" fmla="*/ 671 h 991"/>
                <a:gd name="T42" fmla="*/ 836 w 1481"/>
                <a:gd name="T43" fmla="*/ 492 h 991"/>
                <a:gd name="T44" fmla="*/ 683 w 1481"/>
                <a:gd name="T45" fmla="*/ 361 h 991"/>
                <a:gd name="T46" fmla="*/ 806 w 1481"/>
                <a:gd name="T47" fmla="*/ 235 h 991"/>
                <a:gd name="T48" fmla="*/ 683 w 1481"/>
                <a:gd name="T49" fmla="*/ 361 h 991"/>
                <a:gd name="T50" fmla="*/ 806 w 1481"/>
                <a:gd name="T51" fmla="*/ 644 h 991"/>
                <a:gd name="T52" fmla="*/ 683 w 1481"/>
                <a:gd name="T53" fmla="*/ 518 h 991"/>
                <a:gd name="T54" fmla="*/ 1224 w 1481"/>
                <a:gd name="T55" fmla="*/ 387 h 991"/>
                <a:gd name="T56" fmla="*/ 1041 w 1481"/>
                <a:gd name="T57" fmla="*/ 208 h 991"/>
                <a:gd name="T58" fmla="*/ 1224 w 1481"/>
                <a:gd name="T59" fmla="*/ 387 h 991"/>
                <a:gd name="T60" fmla="*/ 1041 w 1481"/>
                <a:gd name="T61" fmla="*/ 671 h 991"/>
                <a:gd name="T62" fmla="*/ 1224 w 1481"/>
                <a:gd name="T63" fmla="*/ 492 h 991"/>
                <a:gd name="T64" fmla="*/ 1071 w 1481"/>
                <a:gd name="T65" fmla="*/ 361 h 991"/>
                <a:gd name="T66" fmla="*/ 1194 w 1481"/>
                <a:gd name="T67" fmla="*/ 235 h 991"/>
                <a:gd name="T68" fmla="*/ 1071 w 1481"/>
                <a:gd name="T69" fmla="*/ 361 h 991"/>
                <a:gd name="T70" fmla="*/ 1194 w 1481"/>
                <a:gd name="T71" fmla="*/ 644 h 991"/>
                <a:gd name="T72" fmla="*/ 1071 w 1481"/>
                <a:gd name="T73" fmla="*/ 518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1" h="991">
                  <a:moveTo>
                    <a:pt x="1481" y="876"/>
                  </a:moveTo>
                  <a:lnTo>
                    <a:pt x="0" y="876"/>
                  </a:lnTo>
                  <a:lnTo>
                    <a:pt x="0" y="0"/>
                  </a:lnTo>
                  <a:lnTo>
                    <a:pt x="1481" y="0"/>
                  </a:lnTo>
                  <a:lnTo>
                    <a:pt x="1481" y="876"/>
                  </a:lnTo>
                  <a:close/>
                  <a:moveTo>
                    <a:pt x="30" y="850"/>
                  </a:moveTo>
                  <a:lnTo>
                    <a:pt x="1452" y="850"/>
                  </a:lnTo>
                  <a:lnTo>
                    <a:pt x="1452" y="26"/>
                  </a:lnTo>
                  <a:lnTo>
                    <a:pt x="30" y="26"/>
                  </a:lnTo>
                  <a:lnTo>
                    <a:pt x="30" y="850"/>
                  </a:lnTo>
                  <a:close/>
                  <a:moveTo>
                    <a:pt x="444" y="387"/>
                  </a:moveTo>
                  <a:lnTo>
                    <a:pt x="265" y="387"/>
                  </a:lnTo>
                  <a:lnTo>
                    <a:pt x="265" y="208"/>
                  </a:lnTo>
                  <a:lnTo>
                    <a:pt x="444" y="208"/>
                  </a:lnTo>
                  <a:lnTo>
                    <a:pt x="444" y="387"/>
                  </a:lnTo>
                  <a:close/>
                  <a:moveTo>
                    <a:pt x="444" y="671"/>
                  </a:moveTo>
                  <a:lnTo>
                    <a:pt x="265" y="671"/>
                  </a:lnTo>
                  <a:lnTo>
                    <a:pt x="265" y="492"/>
                  </a:lnTo>
                  <a:lnTo>
                    <a:pt x="444" y="492"/>
                  </a:lnTo>
                  <a:lnTo>
                    <a:pt x="444" y="671"/>
                  </a:lnTo>
                  <a:close/>
                  <a:moveTo>
                    <a:pt x="291" y="361"/>
                  </a:moveTo>
                  <a:lnTo>
                    <a:pt x="418" y="361"/>
                  </a:lnTo>
                  <a:lnTo>
                    <a:pt x="418" y="235"/>
                  </a:lnTo>
                  <a:lnTo>
                    <a:pt x="291" y="235"/>
                  </a:lnTo>
                  <a:lnTo>
                    <a:pt x="291" y="361"/>
                  </a:lnTo>
                  <a:close/>
                  <a:moveTo>
                    <a:pt x="291" y="644"/>
                  </a:moveTo>
                  <a:lnTo>
                    <a:pt x="418" y="644"/>
                  </a:lnTo>
                  <a:lnTo>
                    <a:pt x="418" y="518"/>
                  </a:lnTo>
                  <a:lnTo>
                    <a:pt x="291" y="518"/>
                  </a:lnTo>
                  <a:lnTo>
                    <a:pt x="291" y="644"/>
                  </a:lnTo>
                  <a:close/>
                  <a:moveTo>
                    <a:pt x="455" y="965"/>
                  </a:moveTo>
                  <a:lnTo>
                    <a:pt x="1086" y="965"/>
                  </a:lnTo>
                  <a:lnTo>
                    <a:pt x="1086" y="991"/>
                  </a:lnTo>
                  <a:lnTo>
                    <a:pt x="455" y="991"/>
                  </a:lnTo>
                  <a:lnTo>
                    <a:pt x="455" y="965"/>
                  </a:lnTo>
                  <a:close/>
                  <a:moveTo>
                    <a:pt x="836" y="387"/>
                  </a:moveTo>
                  <a:lnTo>
                    <a:pt x="653" y="387"/>
                  </a:lnTo>
                  <a:lnTo>
                    <a:pt x="653" y="208"/>
                  </a:lnTo>
                  <a:lnTo>
                    <a:pt x="836" y="208"/>
                  </a:lnTo>
                  <a:lnTo>
                    <a:pt x="836" y="387"/>
                  </a:lnTo>
                  <a:close/>
                  <a:moveTo>
                    <a:pt x="836" y="671"/>
                  </a:moveTo>
                  <a:lnTo>
                    <a:pt x="653" y="671"/>
                  </a:lnTo>
                  <a:lnTo>
                    <a:pt x="653" y="492"/>
                  </a:lnTo>
                  <a:lnTo>
                    <a:pt x="836" y="492"/>
                  </a:lnTo>
                  <a:lnTo>
                    <a:pt x="836" y="671"/>
                  </a:lnTo>
                  <a:close/>
                  <a:moveTo>
                    <a:pt x="683" y="361"/>
                  </a:moveTo>
                  <a:lnTo>
                    <a:pt x="806" y="361"/>
                  </a:lnTo>
                  <a:lnTo>
                    <a:pt x="806" y="235"/>
                  </a:lnTo>
                  <a:lnTo>
                    <a:pt x="683" y="235"/>
                  </a:lnTo>
                  <a:lnTo>
                    <a:pt x="683" y="361"/>
                  </a:lnTo>
                  <a:close/>
                  <a:moveTo>
                    <a:pt x="683" y="644"/>
                  </a:moveTo>
                  <a:lnTo>
                    <a:pt x="806" y="644"/>
                  </a:lnTo>
                  <a:lnTo>
                    <a:pt x="806" y="518"/>
                  </a:lnTo>
                  <a:lnTo>
                    <a:pt x="683" y="518"/>
                  </a:lnTo>
                  <a:lnTo>
                    <a:pt x="683" y="644"/>
                  </a:lnTo>
                  <a:close/>
                  <a:moveTo>
                    <a:pt x="1224" y="387"/>
                  </a:moveTo>
                  <a:lnTo>
                    <a:pt x="1041" y="387"/>
                  </a:lnTo>
                  <a:lnTo>
                    <a:pt x="1041" y="208"/>
                  </a:lnTo>
                  <a:lnTo>
                    <a:pt x="1224" y="208"/>
                  </a:lnTo>
                  <a:lnTo>
                    <a:pt x="1224" y="387"/>
                  </a:lnTo>
                  <a:close/>
                  <a:moveTo>
                    <a:pt x="1224" y="671"/>
                  </a:moveTo>
                  <a:lnTo>
                    <a:pt x="1041" y="671"/>
                  </a:lnTo>
                  <a:lnTo>
                    <a:pt x="1041" y="492"/>
                  </a:lnTo>
                  <a:lnTo>
                    <a:pt x="1224" y="492"/>
                  </a:lnTo>
                  <a:lnTo>
                    <a:pt x="1224" y="671"/>
                  </a:lnTo>
                  <a:close/>
                  <a:moveTo>
                    <a:pt x="1071" y="361"/>
                  </a:moveTo>
                  <a:lnTo>
                    <a:pt x="1194" y="361"/>
                  </a:lnTo>
                  <a:lnTo>
                    <a:pt x="1194" y="235"/>
                  </a:lnTo>
                  <a:lnTo>
                    <a:pt x="1071" y="235"/>
                  </a:lnTo>
                  <a:lnTo>
                    <a:pt x="1071" y="361"/>
                  </a:lnTo>
                  <a:close/>
                  <a:moveTo>
                    <a:pt x="1071" y="644"/>
                  </a:moveTo>
                  <a:lnTo>
                    <a:pt x="1194" y="644"/>
                  </a:lnTo>
                  <a:lnTo>
                    <a:pt x="1194" y="518"/>
                  </a:lnTo>
                  <a:lnTo>
                    <a:pt x="1071" y="518"/>
                  </a:lnTo>
                  <a:lnTo>
                    <a:pt x="1071" y="644"/>
                  </a:lnTo>
                  <a:close/>
                </a:path>
              </a:pathLst>
            </a:custGeom>
            <a:grpFill/>
            <a:ln w="3175" cmpd="sng">
              <a:no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42" name="Freeform 141"/>
            <p:cNvSpPr>
              <a:spLocks noEditPoints="1"/>
            </p:cNvSpPr>
            <p:nvPr/>
          </p:nvSpPr>
          <p:spPr bwMode="auto">
            <a:xfrm>
              <a:off x="369" y="254"/>
              <a:ext cx="1481" cy="992"/>
            </a:xfrm>
            <a:custGeom>
              <a:avLst/>
              <a:gdLst>
                <a:gd name="T0" fmla="*/ 0 w 1481"/>
                <a:gd name="T1" fmla="*/ 876 h 992"/>
                <a:gd name="T2" fmla="*/ 1481 w 1481"/>
                <a:gd name="T3" fmla="*/ 0 h 992"/>
                <a:gd name="T4" fmla="*/ 30 w 1481"/>
                <a:gd name="T5" fmla="*/ 850 h 992"/>
                <a:gd name="T6" fmla="*/ 1452 w 1481"/>
                <a:gd name="T7" fmla="*/ 26 h 992"/>
                <a:gd name="T8" fmla="*/ 30 w 1481"/>
                <a:gd name="T9" fmla="*/ 850 h 992"/>
                <a:gd name="T10" fmla="*/ 265 w 1481"/>
                <a:gd name="T11" fmla="*/ 388 h 992"/>
                <a:gd name="T12" fmla="*/ 444 w 1481"/>
                <a:gd name="T13" fmla="*/ 209 h 992"/>
                <a:gd name="T14" fmla="*/ 444 w 1481"/>
                <a:gd name="T15" fmla="*/ 671 h 992"/>
                <a:gd name="T16" fmla="*/ 265 w 1481"/>
                <a:gd name="T17" fmla="*/ 493 h 992"/>
                <a:gd name="T18" fmla="*/ 444 w 1481"/>
                <a:gd name="T19" fmla="*/ 671 h 992"/>
                <a:gd name="T20" fmla="*/ 418 w 1481"/>
                <a:gd name="T21" fmla="*/ 362 h 992"/>
                <a:gd name="T22" fmla="*/ 291 w 1481"/>
                <a:gd name="T23" fmla="*/ 235 h 992"/>
                <a:gd name="T24" fmla="*/ 291 w 1481"/>
                <a:gd name="T25" fmla="*/ 645 h 992"/>
                <a:gd name="T26" fmla="*/ 418 w 1481"/>
                <a:gd name="T27" fmla="*/ 518 h 992"/>
                <a:gd name="T28" fmla="*/ 291 w 1481"/>
                <a:gd name="T29" fmla="*/ 645 h 992"/>
                <a:gd name="T30" fmla="*/ 1086 w 1481"/>
                <a:gd name="T31" fmla="*/ 966 h 992"/>
                <a:gd name="T32" fmla="*/ 455 w 1481"/>
                <a:gd name="T33" fmla="*/ 992 h 992"/>
                <a:gd name="T34" fmla="*/ 836 w 1481"/>
                <a:gd name="T35" fmla="*/ 388 h 992"/>
                <a:gd name="T36" fmla="*/ 653 w 1481"/>
                <a:gd name="T37" fmla="*/ 209 h 992"/>
                <a:gd name="T38" fmla="*/ 836 w 1481"/>
                <a:gd name="T39" fmla="*/ 388 h 992"/>
                <a:gd name="T40" fmla="*/ 653 w 1481"/>
                <a:gd name="T41" fmla="*/ 671 h 992"/>
                <a:gd name="T42" fmla="*/ 836 w 1481"/>
                <a:gd name="T43" fmla="*/ 493 h 992"/>
                <a:gd name="T44" fmla="*/ 683 w 1481"/>
                <a:gd name="T45" fmla="*/ 362 h 992"/>
                <a:gd name="T46" fmla="*/ 806 w 1481"/>
                <a:gd name="T47" fmla="*/ 235 h 992"/>
                <a:gd name="T48" fmla="*/ 683 w 1481"/>
                <a:gd name="T49" fmla="*/ 362 h 992"/>
                <a:gd name="T50" fmla="*/ 806 w 1481"/>
                <a:gd name="T51" fmla="*/ 645 h 992"/>
                <a:gd name="T52" fmla="*/ 683 w 1481"/>
                <a:gd name="T53" fmla="*/ 518 h 992"/>
                <a:gd name="T54" fmla="*/ 1224 w 1481"/>
                <a:gd name="T55" fmla="*/ 388 h 992"/>
                <a:gd name="T56" fmla="*/ 1041 w 1481"/>
                <a:gd name="T57" fmla="*/ 209 h 992"/>
                <a:gd name="T58" fmla="*/ 1224 w 1481"/>
                <a:gd name="T59" fmla="*/ 388 h 992"/>
                <a:gd name="T60" fmla="*/ 1041 w 1481"/>
                <a:gd name="T61" fmla="*/ 671 h 992"/>
                <a:gd name="T62" fmla="*/ 1224 w 1481"/>
                <a:gd name="T63" fmla="*/ 493 h 992"/>
                <a:gd name="T64" fmla="*/ 1071 w 1481"/>
                <a:gd name="T65" fmla="*/ 362 h 992"/>
                <a:gd name="T66" fmla="*/ 1194 w 1481"/>
                <a:gd name="T67" fmla="*/ 235 h 992"/>
                <a:gd name="T68" fmla="*/ 1071 w 1481"/>
                <a:gd name="T69" fmla="*/ 362 h 992"/>
                <a:gd name="T70" fmla="*/ 1194 w 1481"/>
                <a:gd name="T71" fmla="*/ 645 h 992"/>
                <a:gd name="T72" fmla="*/ 1071 w 1481"/>
                <a:gd name="T73" fmla="*/ 51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1" h="992">
                  <a:moveTo>
                    <a:pt x="1481" y="876"/>
                  </a:moveTo>
                  <a:lnTo>
                    <a:pt x="0" y="876"/>
                  </a:lnTo>
                  <a:lnTo>
                    <a:pt x="0" y="0"/>
                  </a:lnTo>
                  <a:lnTo>
                    <a:pt x="1481" y="0"/>
                  </a:lnTo>
                  <a:lnTo>
                    <a:pt x="1481" y="876"/>
                  </a:lnTo>
                  <a:close/>
                  <a:moveTo>
                    <a:pt x="30" y="850"/>
                  </a:moveTo>
                  <a:lnTo>
                    <a:pt x="1452" y="850"/>
                  </a:lnTo>
                  <a:lnTo>
                    <a:pt x="1452" y="26"/>
                  </a:lnTo>
                  <a:lnTo>
                    <a:pt x="30" y="26"/>
                  </a:lnTo>
                  <a:lnTo>
                    <a:pt x="30" y="850"/>
                  </a:lnTo>
                  <a:close/>
                  <a:moveTo>
                    <a:pt x="444" y="388"/>
                  </a:moveTo>
                  <a:lnTo>
                    <a:pt x="265" y="388"/>
                  </a:lnTo>
                  <a:lnTo>
                    <a:pt x="265" y="209"/>
                  </a:lnTo>
                  <a:lnTo>
                    <a:pt x="444" y="209"/>
                  </a:lnTo>
                  <a:lnTo>
                    <a:pt x="444" y="388"/>
                  </a:lnTo>
                  <a:close/>
                  <a:moveTo>
                    <a:pt x="444" y="671"/>
                  </a:moveTo>
                  <a:lnTo>
                    <a:pt x="265" y="671"/>
                  </a:lnTo>
                  <a:lnTo>
                    <a:pt x="265" y="493"/>
                  </a:lnTo>
                  <a:lnTo>
                    <a:pt x="444" y="493"/>
                  </a:lnTo>
                  <a:lnTo>
                    <a:pt x="444" y="671"/>
                  </a:lnTo>
                  <a:close/>
                  <a:moveTo>
                    <a:pt x="291" y="362"/>
                  </a:moveTo>
                  <a:lnTo>
                    <a:pt x="418" y="362"/>
                  </a:lnTo>
                  <a:lnTo>
                    <a:pt x="418" y="235"/>
                  </a:lnTo>
                  <a:lnTo>
                    <a:pt x="291" y="235"/>
                  </a:lnTo>
                  <a:lnTo>
                    <a:pt x="291" y="362"/>
                  </a:lnTo>
                  <a:close/>
                  <a:moveTo>
                    <a:pt x="291" y="645"/>
                  </a:moveTo>
                  <a:lnTo>
                    <a:pt x="418" y="645"/>
                  </a:lnTo>
                  <a:lnTo>
                    <a:pt x="418" y="518"/>
                  </a:lnTo>
                  <a:lnTo>
                    <a:pt x="291" y="518"/>
                  </a:lnTo>
                  <a:lnTo>
                    <a:pt x="291" y="645"/>
                  </a:lnTo>
                  <a:close/>
                  <a:moveTo>
                    <a:pt x="455" y="966"/>
                  </a:moveTo>
                  <a:lnTo>
                    <a:pt x="1086" y="966"/>
                  </a:lnTo>
                  <a:lnTo>
                    <a:pt x="1086" y="992"/>
                  </a:lnTo>
                  <a:lnTo>
                    <a:pt x="455" y="992"/>
                  </a:lnTo>
                  <a:lnTo>
                    <a:pt x="455" y="966"/>
                  </a:lnTo>
                  <a:close/>
                  <a:moveTo>
                    <a:pt x="836" y="388"/>
                  </a:moveTo>
                  <a:lnTo>
                    <a:pt x="653" y="388"/>
                  </a:lnTo>
                  <a:lnTo>
                    <a:pt x="653" y="209"/>
                  </a:lnTo>
                  <a:lnTo>
                    <a:pt x="836" y="209"/>
                  </a:lnTo>
                  <a:lnTo>
                    <a:pt x="836" y="388"/>
                  </a:lnTo>
                  <a:close/>
                  <a:moveTo>
                    <a:pt x="836" y="671"/>
                  </a:moveTo>
                  <a:lnTo>
                    <a:pt x="653" y="671"/>
                  </a:lnTo>
                  <a:lnTo>
                    <a:pt x="653" y="493"/>
                  </a:lnTo>
                  <a:lnTo>
                    <a:pt x="836" y="493"/>
                  </a:lnTo>
                  <a:lnTo>
                    <a:pt x="836" y="671"/>
                  </a:lnTo>
                  <a:close/>
                  <a:moveTo>
                    <a:pt x="683" y="362"/>
                  </a:moveTo>
                  <a:lnTo>
                    <a:pt x="806" y="362"/>
                  </a:lnTo>
                  <a:lnTo>
                    <a:pt x="806" y="235"/>
                  </a:lnTo>
                  <a:lnTo>
                    <a:pt x="683" y="235"/>
                  </a:lnTo>
                  <a:lnTo>
                    <a:pt x="683" y="362"/>
                  </a:lnTo>
                  <a:close/>
                  <a:moveTo>
                    <a:pt x="683" y="645"/>
                  </a:moveTo>
                  <a:lnTo>
                    <a:pt x="806" y="645"/>
                  </a:lnTo>
                  <a:lnTo>
                    <a:pt x="806" y="518"/>
                  </a:lnTo>
                  <a:lnTo>
                    <a:pt x="683" y="518"/>
                  </a:lnTo>
                  <a:lnTo>
                    <a:pt x="683" y="645"/>
                  </a:lnTo>
                  <a:close/>
                  <a:moveTo>
                    <a:pt x="1224" y="388"/>
                  </a:moveTo>
                  <a:lnTo>
                    <a:pt x="1041" y="388"/>
                  </a:lnTo>
                  <a:lnTo>
                    <a:pt x="1041" y="209"/>
                  </a:lnTo>
                  <a:lnTo>
                    <a:pt x="1224" y="209"/>
                  </a:lnTo>
                  <a:lnTo>
                    <a:pt x="1224" y="388"/>
                  </a:lnTo>
                  <a:close/>
                  <a:moveTo>
                    <a:pt x="1224" y="671"/>
                  </a:moveTo>
                  <a:lnTo>
                    <a:pt x="1041" y="671"/>
                  </a:lnTo>
                  <a:lnTo>
                    <a:pt x="1041" y="493"/>
                  </a:lnTo>
                  <a:lnTo>
                    <a:pt x="1224" y="493"/>
                  </a:lnTo>
                  <a:lnTo>
                    <a:pt x="1224" y="671"/>
                  </a:lnTo>
                  <a:close/>
                  <a:moveTo>
                    <a:pt x="1071" y="362"/>
                  </a:moveTo>
                  <a:lnTo>
                    <a:pt x="1194" y="362"/>
                  </a:lnTo>
                  <a:lnTo>
                    <a:pt x="1194" y="235"/>
                  </a:lnTo>
                  <a:lnTo>
                    <a:pt x="1071" y="235"/>
                  </a:lnTo>
                  <a:lnTo>
                    <a:pt x="1071" y="362"/>
                  </a:lnTo>
                  <a:close/>
                  <a:moveTo>
                    <a:pt x="1071" y="645"/>
                  </a:moveTo>
                  <a:lnTo>
                    <a:pt x="1194" y="645"/>
                  </a:lnTo>
                  <a:lnTo>
                    <a:pt x="1194" y="518"/>
                  </a:lnTo>
                  <a:lnTo>
                    <a:pt x="1071" y="518"/>
                  </a:lnTo>
                  <a:lnTo>
                    <a:pt x="1071" y="645"/>
                  </a:lnTo>
                  <a:close/>
                </a:path>
              </a:pathLst>
            </a:custGeom>
            <a:grpFill/>
            <a:ln w="3175" cmpd="sng">
              <a:no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grpSp>
        <p:nvGrpSpPr>
          <p:cNvPr id="143" name="Group 142"/>
          <p:cNvGrpSpPr/>
          <p:nvPr/>
        </p:nvGrpSpPr>
        <p:grpSpPr>
          <a:xfrm>
            <a:off x="2835008" y="4026425"/>
            <a:ext cx="356365" cy="461813"/>
            <a:chOff x="6895612" y="3159623"/>
            <a:chExt cx="1307346" cy="2153921"/>
          </a:xfrm>
          <a:solidFill>
            <a:srgbClr val="00A1E0"/>
          </a:solidFill>
        </p:grpSpPr>
        <p:sp>
          <p:nvSpPr>
            <p:cNvPr id="144" name="Rectangle 143"/>
            <p:cNvSpPr>
              <a:spLocks noChangeArrowheads="1"/>
            </p:cNvSpPr>
            <p:nvPr/>
          </p:nvSpPr>
          <p:spPr bwMode="auto">
            <a:xfrm>
              <a:off x="7440949" y="3354354"/>
              <a:ext cx="246842" cy="34741"/>
            </a:xfrm>
            <a:prstGeom prst="rect">
              <a:avLst/>
            </a:prstGeom>
            <a:grpFill/>
            <a:ln w="3175" cmpd="sng">
              <a:noFill/>
            </a:ln>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45" name="Freeform 7"/>
            <p:cNvSpPr>
              <a:spLocks noEditPoints="1"/>
            </p:cNvSpPr>
            <p:nvPr/>
          </p:nvSpPr>
          <p:spPr bwMode="auto">
            <a:xfrm>
              <a:off x="7440949" y="4967509"/>
              <a:ext cx="199302" cy="199302"/>
            </a:xfrm>
            <a:custGeom>
              <a:avLst/>
              <a:gdLst>
                <a:gd name="T0" fmla="*/ 0 w 436"/>
                <a:gd name="T1" fmla="*/ 436 h 436"/>
                <a:gd name="T2" fmla="*/ 436 w 436"/>
                <a:gd name="T3" fmla="*/ 436 h 436"/>
                <a:gd name="T4" fmla="*/ 436 w 436"/>
                <a:gd name="T5" fmla="*/ 0 h 436"/>
                <a:gd name="T6" fmla="*/ 0 w 436"/>
                <a:gd name="T7" fmla="*/ 0 h 436"/>
                <a:gd name="T8" fmla="*/ 0 w 436"/>
                <a:gd name="T9" fmla="*/ 436 h 436"/>
                <a:gd name="T10" fmla="*/ 95 w 436"/>
                <a:gd name="T11" fmla="*/ 95 h 436"/>
                <a:gd name="T12" fmla="*/ 341 w 436"/>
                <a:gd name="T13" fmla="*/ 95 h 436"/>
                <a:gd name="T14" fmla="*/ 341 w 436"/>
                <a:gd name="T15" fmla="*/ 341 h 436"/>
                <a:gd name="T16" fmla="*/ 95 w 436"/>
                <a:gd name="T17" fmla="*/ 341 h 436"/>
                <a:gd name="T18" fmla="*/ 95 w 436"/>
                <a:gd name="T19" fmla="*/ 9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 h="436">
                  <a:moveTo>
                    <a:pt x="0" y="436"/>
                  </a:moveTo>
                  <a:lnTo>
                    <a:pt x="436" y="436"/>
                  </a:lnTo>
                  <a:lnTo>
                    <a:pt x="436" y="0"/>
                  </a:lnTo>
                  <a:lnTo>
                    <a:pt x="0" y="0"/>
                  </a:lnTo>
                  <a:lnTo>
                    <a:pt x="0" y="436"/>
                  </a:lnTo>
                  <a:close/>
                  <a:moveTo>
                    <a:pt x="95" y="95"/>
                  </a:moveTo>
                  <a:lnTo>
                    <a:pt x="341" y="95"/>
                  </a:lnTo>
                  <a:lnTo>
                    <a:pt x="341" y="341"/>
                  </a:lnTo>
                  <a:lnTo>
                    <a:pt x="95" y="341"/>
                  </a:lnTo>
                  <a:lnTo>
                    <a:pt x="95" y="95"/>
                  </a:lnTo>
                  <a:close/>
                </a:path>
              </a:pathLst>
            </a:custGeom>
            <a:grpFill/>
            <a:ln w="3175" cmpd="sng">
              <a:noFill/>
            </a:ln>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46" name="Freeform 6"/>
            <p:cNvSpPr>
              <a:spLocks noEditPoints="1"/>
            </p:cNvSpPr>
            <p:nvPr/>
          </p:nvSpPr>
          <p:spPr bwMode="auto">
            <a:xfrm>
              <a:off x="6895612" y="3159623"/>
              <a:ext cx="1307346" cy="2153921"/>
            </a:xfrm>
            <a:custGeom>
              <a:avLst/>
              <a:gdLst>
                <a:gd name="T0" fmla="*/ 0 w 2860"/>
                <a:gd name="T1" fmla="*/ 0 h 4712"/>
                <a:gd name="T2" fmla="*/ 0 w 2860"/>
                <a:gd name="T3" fmla="*/ 4712 h 4712"/>
                <a:gd name="T4" fmla="*/ 2860 w 2860"/>
                <a:gd name="T5" fmla="*/ 4712 h 4712"/>
                <a:gd name="T6" fmla="*/ 2860 w 2860"/>
                <a:gd name="T7" fmla="*/ 0 h 4712"/>
                <a:gd name="T8" fmla="*/ 0 w 2860"/>
                <a:gd name="T9" fmla="*/ 0 h 4712"/>
                <a:gd name="T10" fmla="*/ 2718 w 2860"/>
                <a:gd name="T11" fmla="*/ 133 h 4712"/>
                <a:gd name="T12" fmla="*/ 2718 w 2860"/>
                <a:gd name="T13" fmla="*/ 720 h 4712"/>
                <a:gd name="T14" fmla="*/ 133 w 2860"/>
                <a:gd name="T15" fmla="*/ 720 h 4712"/>
                <a:gd name="T16" fmla="*/ 133 w 2860"/>
                <a:gd name="T17" fmla="*/ 133 h 4712"/>
                <a:gd name="T18" fmla="*/ 2718 w 2860"/>
                <a:gd name="T19" fmla="*/ 133 h 4712"/>
                <a:gd name="T20" fmla="*/ 133 w 2860"/>
                <a:gd name="T21" fmla="*/ 861 h 4712"/>
                <a:gd name="T22" fmla="*/ 2718 w 2860"/>
                <a:gd name="T23" fmla="*/ 861 h 4712"/>
                <a:gd name="T24" fmla="*/ 2718 w 2860"/>
                <a:gd name="T25" fmla="*/ 3672 h 4712"/>
                <a:gd name="T26" fmla="*/ 133 w 2860"/>
                <a:gd name="T27" fmla="*/ 3672 h 4712"/>
                <a:gd name="T28" fmla="*/ 133 w 2860"/>
                <a:gd name="T29" fmla="*/ 861 h 4712"/>
                <a:gd name="T30" fmla="*/ 133 w 2860"/>
                <a:gd name="T31" fmla="*/ 4571 h 4712"/>
                <a:gd name="T32" fmla="*/ 133 w 2860"/>
                <a:gd name="T33" fmla="*/ 3795 h 4712"/>
                <a:gd name="T34" fmla="*/ 2718 w 2860"/>
                <a:gd name="T35" fmla="*/ 3795 h 4712"/>
                <a:gd name="T36" fmla="*/ 2718 w 2860"/>
                <a:gd name="T37" fmla="*/ 4571 h 4712"/>
                <a:gd name="T38" fmla="*/ 133 w 2860"/>
                <a:gd name="T39" fmla="*/ 4571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0" h="4712">
                  <a:moveTo>
                    <a:pt x="0" y="0"/>
                  </a:moveTo>
                  <a:lnTo>
                    <a:pt x="0" y="4712"/>
                  </a:lnTo>
                  <a:lnTo>
                    <a:pt x="2860" y="4712"/>
                  </a:lnTo>
                  <a:lnTo>
                    <a:pt x="2860" y="0"/>
                  </a:lnTo>
                  <a:lnTo>
                    <a:pt x="0" y="0"/>
                  </a:lnTo>
                  <a:close/>
                  <a:moveTo>
                    <a:pt x="2718" y="133"/>
                  </a:moveTo>
                  <a:lnTo>
                    <a:pt x="2718" y="720"/>
                  </a:lnTo>
                  <a:lnTo>
                    <a:pt x="133" y="720"/>
                  </a:lnTo>
                  <a:lnTo>
                    <a:pt x="133" y="133"/>
                  </a:lnTo>
                  <a:lnTo>
                    <a:pt x="2718" y="133"/>
                  </a:lnTo>
                  <a:close/>
                  <a:moveTo>
                    <a:pt x="133" y="861"/>
                  </a:moveTo>
                  <a:lnTo>
                    <a:pt x="2718" y="861"/>
                  </a:lnTo>
                  <a:lnTo>
                    <a:pt x="2718" y="3672"/>
                  </a:lnTo>
                  <a:lnTo>
                    <a:pt x="133" y="3672"/>
                  </a:lnTo>
                  <a:lnTo>
                    <a:pt x="133" y="861"/>
                  </a:lnTo>
                  <a:close/>
                  <a:moveTo>
                    <a:pt x="133" y="4571"/>
                  </a:moveTo>
                  <a:lnTo>
                    <a:pt x="133" y="3795"/>
                  </a:lnTo>
                  <a:lnTo>
                    <a:pt x="2718" y="3795"/>
                  </a:lnTo>
                  <a:lnTo>
                    <a:pt x="2718" y="4571"/>
                  </a:lnTo>
                  <a:lnTo>
                    <a:pt x="133" y="4571"/>
                  </a:lnTo>
                  <a:close/>
                </a:path>
              </a:pathLst>
            </a:custGeom>
            <a:grpFill/>
            <a:ln w="3175" cmpd="sng">
              <a:noFill/>
            </a:ln>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sp>
        <p:nvSpPr>
          <p:cNvPr id="147" name="Freeform 27"/>
          <p:cNvSpPr>
            <a:spLocks noEditPoints="1"/>
          </p:cNvSpPr>
          <p:nvPr/>
        </p:nvSpPr>
        <p:spPr bwMode="auto">
          <a:xfrm>
            <a:off x="3908907" y="4043370"/>
            <a:ext cx="535056" cy="427922"/>
          </a:xfrm>
          <a:custGeom>
            <a:avLst/>
            <a:gdLst>
              <a:gd name="T0" fmla="*/ 4441 w 5468"/>
              <a:gd name="T1" fmla="*/ 1060 h 4372"/>
              <a:gd name="T2" fmla="*/ 4441 w 5468"/>
              <a:gd name="T3" fmla="*/ 606 h 4372"/>
              <a:gd name="T4" fmla="*/ 2374 w 5468"/>
              <a:gd name="T5" fmla="*/ 606 h 4372"/>
              <a:gd name="T6" fmla="*/ 1932 w 5468"/>
              <a:gd name="T7" fmla="*/ 0 h 4372"/>
              <a:gd name="T8" fmla="*/ 5 w 5468"/>
              <a:gd name="T9" fmla="*/ 0 h 4372"/>
              <a:gd name="T10" fmla="*/ 5 w 5468"/>
              <a:gd name="T11" fmla="*/ 4335 h 4372"/>
              <a:gd name="T12" fmla="*/ 14 w 5468"/>
              <a:gd name="T13" fmla="*/ 4335 h 4372"/>
              <a:gd name="T14" fmla="*/ 0 w 5468"/>
              <a:gd name="T15" fmla="*/ 4372 h 4372"/>
              <a:gd name="T16" fmla="*/ 4191 w 5468"/>
              <a:gd name="T17" fmla="*/ 4372 h 4372"/>
              <a:gd name="T18" fmla="*/ 5468 w 5468"/>
              <a:gd name="T19" fmla="*/ 1060 h 4372"/>
              <a:gd name="T20" fmla="*/ 4441 w 5468"/>
              <a:gd name="T21" fmla="*/ 1060 h 4372"/>
              <a:gd name="T22" fmla="*/ 146 w 5468"/>
              <a:gd name="T23" fmla="*/ 161 h 4372"/>
              <a:gd name="T24" fmla="*/ 1852 w 5468"/>
              <a:gd name="T25" fmla="*/ 161 h 4372"/>
              <a:gd name="T26" fmla="*/ 2292 w 5468"/>
              <a:gd name="T27" fmla="*/ 767 h 4372"/>
              <a:gd name="T28" fmla="*/ 4290 w 5468"/>
              <a:gd name="T29" fmla="*/ 767 h 4372"/>
              <a:gd name="T30" fmla="*/ 4290 w 5468"/>
              <a:gd name="T31" fmla="*/ 1060 h 4372"/>
              <a:gd name="T32" fmla="*/ 1260 w 5468"/>
              <a:gd name="T33" fmla="*/ 1060 h 4372"/>
              <a:gd name="T34" fmla="*/ 146 w 5468"/>
              <a:gd name="T35" fmla="*/ 3984 h 4372"/>
              <a:gd name="T36" fmla="*/ 146 w 5468"/>
              <a:gd name="T37" fmla="*/ 161 h 4372"/>
              <a:gd name="T38" fmla="*/ 4094 w 5468"/>
              <a:gd name="T39" fmla="*/ 4221 h 4372"/>
              <a:gd name="T40" fmla="*/ 213 w 5468"/>
              <a:gd name="T41" fmla="*/ 4221 h 4372"/>
              <a:gd name="T42" fmla="*/ 1360 w 5468"/>
              <a:gd name="T43" fmla="*/ 1231 h 4372"/>
              <a:gd name="T44" fmla="*/ 5238 w 5468"/>
              <a:gd name="T45" fmla="*/ 1231 h 4372"/>
              <a:gd name="T46" fmla="*/ 4094 w 5468"/>
              <a:gd name="T47" fmla="*/ 4221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8" h="4372">
                <a:moveTo>
                  <a:pt x="4441" y="1060"/>
                </a:moveTo>
                <a:lnTo>
                  <a:pt x="4441" y="606"/>
                </a:lnTo>
                <a:lnTo>
                  <a:pt x="2374" y="606"/>
                </a:lnTo>
                <a:lnTo>
                  <a:pt x="1932" y="0"/>
                </a:lnTo>
                <a:lnTo>
                  <a:pt x="5" y="0"/>
                </a:lnTo>
                <a:lnTo>
                  <a:pt x="5" y="4335"/>
                </a:lnTo>
                <a:lnTo>
                  <a:pt x="14" y="4335"/>
                </a:lnTo>
                <a:lnTo>
                  <a:pt x="0" y="4372"/>
                </a:lnTo>
                <a:lnTo>
                  <a:pt x="4191" y="4372"/>
                </a:lnTo>
                <a:lnTo>
                  <a:pt x="5468" y="1060"/>
                </a:lnTo>
                <a:lnTo>
                  <a:pt x="4441" y="1060"/>
                </a:lnTo>
                <a:close/>
                <a:moveTo>
                  <a:pt x="146" y="161"/>
                </a:moveTo>
                <a:lnTo>
                  <a:pt x="1852" y="161"/>
                </a:lnTo>
                <a:lnTo>
                  <a:pt x="2292" y="767"/>
                </a:lnTo>
                <a:lnTo>
                  <a:pt x="4290" y="767"/>
                </a:lnTo>
                <a:lnTo>
                  <a:pt x="4290" y="1060"/>
                </a:lnTo>
                <a:lnTo>
                  <a:pt x="1260" y="1060"/>
                </a:lnTo>
                <a:lnTo>
                  <a:pt x="146" y="3984"/>
                </a:lnTo>
                <a:lnTo>
                  <a:pt x="146" y="161"/>
                </a:lnTo>
                <a:close/>
                <a:moveTo>
                  <a:pt x="4094" y="4221"/>
                </a:moveTo>
                <a:lnTo>
                  <a:pt x="213" y="4221"/>
                </a:lnTo>
                <a:lnTo>
                  <a:pt x="1360" y="1231"/>
                </a:lnTo>
                <a:lnTo>
                  <a:pt x="5238" y="1231"/>
                </a:lnTo>
                <a:lnTo>
                  <a:pt x="4094" y="4221"/>
                </a:lnTo>
                <a:close/>
              </a:path>
            </a:pathLst>
          </a:custGeom>
          <a:solidFill>
            <a:srgbClr val="00A1E0"/>
          </a:solidFill>
          <a:ln w="3175" cmpd="sng">
            <a:noFill/>
            <a:round/>
            <a:headEnd/>
            <a:tailEnd/>
          </a:ln>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nvGrpSpPr>
          <p:cNvPr id="148" name="Group 147"/>
          <p:cNvGrpSpPr/>
          <p:nvPr/>
        </p:nvGrpSpPr>
        <p:grpSpPr>
          <a:xfrm>
            <a:off x="6159526" y="3997995"/>
            <a:ext cx="522236" cy="518670"/>
            <a:chOff x="2290763" y="-354013"/>
            <a:chExt cx="7616826" cy="7562851"/>
          </a:xfrm>
          <a:solidFill>
            <a:srgbClr val="00A1E0"/>
          </a:solidFill>
        </p:grpSpPr>
        <p:sp>
          <p:nvSpPr>
            <p:cNvPr id="149" name="Rectangle 31"/>
            <p:cNvSpPr>
              <a:spLocks noChangeArrowheads="1"/>
            </p:cNvSpPr>
            <p:nvPr/>
          </p:nvSpPr>
          <p:spPr bwMode="auto">
            <a:xfrm>
              <a:off x="4921251" y="2416175"/>
              <a:ext cx="3124200" cy="225425"/>
            </a:xfrm>
            <a:prstGeom prst="rect">
              <a:avLst/>
            </a:prstGeom>
            <a:grpFill/>
            <a:ln w="3175" cmpd="sng">
              <a:no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50" name="Rectangle 32"/>
            <p:cNvSpPr>
              <a:spLocks noChangeArrowheads="1"/>
            </p:cNvSpPr>
            <p:nvPr/>
          </p:nvSpPr>
          <p:spPr bwMode="auto">
            <a:xfrm>
              <a:off x="4921251" y="3363912"/>
              <a:ext cx="3124200" cy="225425"/>
            </a:xfrm>
            <a:prstGeom prst="rect">
              <a:avLst/>
            </a:prstGeom>
            <a:grpFill/>
            <a:ln w="3175" cmpd="sng">
              <a:no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51" name="Freeform 33"/>
            <p:cNvSpPr>
              <a:spLocks noEditPoints="1"/>
            </p:cNvSpPr>
            <p:nvPr/>
          </p:nvSpPr>
          <p:spPr bwMode="auto">
            <a:xfrm>
              <a:off x="2290763" y="-354013"/>
              <a:ext cx="6821488" cy="6916738"/>
            </a:xfrm>
            <a:custGeom>
              <a:avLst/>
              <a:gdLst>
                <a:gd name="T0" fmla="*/ 1816 w 1816"/>
                <a:gd name="T1" fmla="*/ 1842 h 1842"/>
                <a:gd name="T2" fmla="*/ 1816 w 1816"/>
                <a:gd name="T3" fmla="*/ 202 h 1842"/>
                <a:gd name="T4" fmla="*/ 680 w 1816"/>
                <a:gd name="T5" fmla="*/ 202 h 1842"/>
                <a:gd name="T6" fmla="*/ 680 w 1816"/>
                <a:gd name="T7" fmla="*/ 258 h 1842"/>
                <a:gd name="T8" fmla="*/ 1764 w 1816"/>
                <a:gd name="T9" fmla="*/ 258 h 1842"/>
                <a:gd name="T10" fmla="*/ 1764 w 1816"/>
                <a:gd name="T11" fmla="*/ 1782 h 1842"/>
                <a:gd name="T12" fmla="*/ 216 w 1816"/>
                <a:gd name="T13" fmla="*/ 1782 h 1842"/>
                <a:gd name="T14" fmla="*/ 196 w 1816"/>
                <a:gd name="T15" fmla="*/ 1773 h 1842"/>
                <a:gd name="T16" fmla="*/ 196 w 1816"/>
                <a:gd name="T17" fmla="*/ 1750 h 1842"/>
                <a:gd name="T18" fmla="*/ 275 w 1816"/>
                <a:gd name="T19" fmla="*/ 1622 h 1842"/>
                <a:gd name="T20" fmla="*/ 497 w 1816"/>
                <a:gd name="T21" fmla="*/ 1539 h 1842"/>
                <a:gd name="T22" fmla="*/ 556 w 1816"/>
                <a:gd name="T23" fmla="*/ 1433 h 1842"/>
                <a:gd name="T24" fmla="*/ 556 w 1816"/>
                <a:gd name="T25" fmla="*/ 91 h 1842"/>
                <a:gd name="T26" fmla="*/ 489 w 1816"/>
                <a:gd name="T27" fmla="*/ 8 h 1842"/>
                <a:gd name="T28" fmla="*/ 452 w 1816"/>
                <a:gd name="T29" fmla="*/ 0 h 1842"/>
                <a:gd name="T30" fmla="*/ 188 w 1816"/>
                <a:gd name="T31" fmla="*/ 64 h 1842"/>
                <a:gd name="T32" fmla="*/ 0 w 1816"/>
                <a:gd name="T33" fmla="*/ 227 h 1842"/>
                <a:gd name="T34" fmla="*/ 0 w 1816"/>
                <a:gd name="T35" fmla="*/ 234 h 1842"/>
                <a:gd name="T36" fmla="*/ 0 w 1816"/>
                <a:gd name="T37" fmla="*/ 1712 h 1842"/>
                <a:gd name="T38" fmla="*/ 135 w 1816"/>
                <a:gd name="T39" fmla="*/ 1841 h 1842"/>
                <a:gd name="T40" fmla="*/ 156 w 1816"/>
                <a:gd name="T41" fmla="*/ 1839 h 1842"/>
                <a:gd name="T42" fmla="*/ 156 w 1816"/>
                <a:gd name="T43" fmla="*/ 1842 h 1842"/>
                <a:gd name="T44" fmla="*/ 1816 w 1816"/>
                <a:gd name="T45" fmla="*/ 1842 h 1842"/>
                <a:gd name="T46" fmla="*/ 136 w 1816"/>
                <a:gd name="T47" fmla="*/ 1780 h 1842"/>
                <a:gd name="T48" fmla="*/ 60 w 1816"/>
                <a:gd name="T49" fmla="*/ 1705 h 1842"/>
                <a:gd name="T50" fmla="*/ 53 w 1816"/>
                <a:gd name="T51" fmla="*/ 249 h 1842"/>
                <a:gd name="T52" fmla="*/ 222 w 1816"/>
                <a:gd name="T53" fmla="*/ 114 h 1842"/>
                <a:gd name="T54" fmla="*/ 452 w 1816"/>
                <a:gd name="T55" fmla="*/ 62 h 1842"/>
                <a:gd name="T56" fmla="*/ 482 w 1816"/>
                <a:gd name="T57" fmla="*/ 62 h 1842"/>
                <a:gd name="T58" fmla="*/ 504 w 1816"/>
                <a:gd name="T59" fmla="*/ 91 h 1842"/>
                <a:gd name="T60" fmla="*/ 504 w 1816"/>
                <a:gd name="T61" fmla="*/ 1433 h 1842"/>
                <a:gd name="T62" fmla="*/ 489 w 1816"/>
                <a:gd name="T63" fmla="*/ 1479 h 1842"/>
                <a:gd name="T64" fmla="*/ 233 w 1816"/>
                <a:gd name="T65" fmla="*/ 1584 h 1842"/>
                <a:gd name="T66" fmla="*/ 136 w 1816"/>
                <a:gd name="T67" fmla="*/ 1743 h 1842"/>
                <a:gd name="T68" fmla="*/ 136 w 1816"/>
                <a:gd name="T69" fmla="*/ 178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6" h="1842">
                  <a:moveTo>
                    <a:pt x="1816" y="1842"/>
                  </a:moveTo>
                  <a:cubicBezTo>
                    <a:pt x="1816" y="202"/>
                    <a:pt x="1816" y="202"/>
                    <a:pt x="1816" y="202"/>
                  </a:cubicBezTo>
                  <a:cubicBezTo>
                    <a:pt x="680" y="202"/>
                    <a:pt x="680" y="202"/>
                    <a:pt x="680" y="202"/>
                  </a:cubicBezTo>
                  <a:cubicBezTo>
                    <a:pt x="680" y="258"/>
                    <a:pt x="680" y="258"/>
                    <a:pt x="680" y="258"/>
                  </a:cubicBezTo>
                  <a:cubicBezTo>
                    <a:pt x="1764" y="258"/>
                    <a:pt x="1764" y="258"/>
                    <a:pt x="1764" y="258"/>
                  </a:cubicBezTo>
                  <a:cubicBezTo>
                    <a:pt x="1764" y="1782"/>
                    <a:pt x="1764" y="1782"/>
                    <a:pt x="1764" y="1782"/>
                  </a:cubicBezTo>
                  <a:cubicBezTo>
                    <a:pt x="216" y="1782"/>
                    <a:pt x="216" y="1782"/>
                    <a:pt x="216" y="1782"/>
                  </a:cubicBezTo>
                  <a:cubicBezTo>
                    <a:pt x="196" y="1773"/>
                    <a:pt x="196" y="1773"/>
                    <a:pt x="196" y="1773"/>
                  </a:cubicBezTo>
                  <a:cubicBezTo>
                    <a:pt x="196" y="1750"/>
                    <a:pt x="196" y="1750"/>
                    <a:pt x="196" y="1750"/>
                  </a:cubicBezTo>
                  <a:cubicBezTo>
                    <a:pt x="196" y="1710"/>
                    <a:pt x="222" y="1667"/>
                    <a:pt x="275" y="1622"/>
                  </a:cubicBezTo>
                  <a:cubicBezTo>
                    <a:pt x="328" y="1577"/>
                    <a:pt x="401" y="1549"/>
                    <a:pt x="497" y="1539"/>
                  </a:cubicBezTo>
                  <a:cubicBezTo>
                    <a:pt x="537" y="1529"/>
                    <a:pt x="556" y="1494"/>
                    <a:pt x="556" y="1433"/>
                  </a:cubicBezTo>
                  <a:cubicBezTo>
                    <a:pt x="556" y="91"/>
                    <a:pt x="556" y="91"/>
                    <a:pt x="556" y="91"/>
                  </a:cubicBezTo>
                  <a:cubicBezTo>
                    <a:pt x="556" y="45"/>
                    <a:pt x="534" y="18"/>
                    <a:pt x="489" y="8"/>
                  </a:cubicBezTo>
                  <a:cubicBezTo>
                    <a:pt x="484" y="3"/>
                    <a:pt x="472" y="0"/>
                    <a:pt x="452" y="0"/>
                  </a:cubicBezTo>
                  <a:cubicBezTo>
                    <a:pt x="376" y="0"/>
                    <a:pt x="289" y="22"/>
                    <a:pt x="188" y="64"/>
                  </a:cubicBezTo>
                  <a:cubicBezTo>
                    <a:pt x="87" y="107"/>
                    <a:pt x="24" y="161"/>
                    <a:pt x="0" y="227"/>
                  </a:cubicBezTo>
                  <a:cubicBezTo>
                    <a:pt x="0" y="234"/>
                    <a:pt x="0" y="234"/>
                    <a:pt x="0" y="234"/>
                  </a:cubicBezTo>
                  <a:cubicBezTo>
                    <a:pt x="0" y="1712"/>
                    <a:pt x="0" y="1712"/>
                    <a:pt x="0" y="1712"/>
                  </a:cubicBezTo>
                  <a:cubicBezTo>
                    <a:pt x="16" y="1798"/>
                    <a:pt x="59" y="1841"/>
                    <a:pt x="135" y="1841"/>
                  </a:cubicBezTo>
                  <a:cubicBezTo>
                    <a:pt x="142" y="1841"/>
                    <a:pt x="152" y="1840"/>
                    <a:pt x="156" y="1839"/>
                  </a:cubicBezTo>
                  <a:cubicBezTo>
                    <a:pt x="156" y="1842"/>
                    <a:pt x="156" y="1842"/>
                    <a:pt x="156" y="1842"/>
                  </a:cubicBezTo>
                  <a:lnTo>
                    <a:pt x="1816" y="1842"/>
                  </a:lnTo>
                  <a:close/>
                  <a:moveTo>
                    <a:pt x="136" y="1780"/>
                  </a:moveTo>
                  <a:cubicBezTo>
                    <a:pt x="92" y="1780"/>
                    <a:pt x="65" y="1755"/>
                    <a:pt x="60" y="1705"/>
                  </a:cubicBezTo>
                  <a:cubicBezTo>
                    <a:pt x="53" y="249"/>
                    <a:pt x="53" y="249"/>
                    <a:pt x="53" y="249"/>
                  </a:cubicBezTo>
                  <a:cubicBezTo>
                    <a:pt x="78" y="194"/>
                    <a:pt x="134" y="149"/>
                    <a:pt x="222" y="114"/>
                  </a:cubicBezTo>
                  <a:cubicBezTo>
                    <a:pt x="310" y="79"/>
                    <a:pt x="387" y="62"/>
                    <a:pt x="452" y="62"/>
                  </a:cubicBezTo>
                  <a:cubicBezTo>
                    <a:pt x="482" y="62"/>
                    <a:pt x="482" y="62"/>
                    <a:pt x="482" y="62"/>
                  </a:cubicBezTo>
                  <a:cubicBezTo>
                    <a:pt x="497" y="62"/>
                    <a:pt x="504" y="71"/>
                    <a:pt x="504" y="91"/>
                  </a:cubicBezTo>
                  <a:cubicBezTo>
                    <a:pt x="504" y="1433"/>
                    <a:pt x="504" y="1433"/>
                    <a:pt x="504" y="1433"/>
                  </a:cubicBezTo>
                  <a:cubicBezTo>
                    <a:pt x="504" y="1464"/>
                    <a:pt x="499" y="1479"/>
                    <a:pt x="489" y="1479"/>
                  </a:cubicBezTo>
                  <a:cubicBezTo>
                    <a:pt x="379" y="1494"/>
                    <a:pt x="294" y="1529"/>
                    <a:pt x="233" y="1584"/>
                  </a:cubicBezTo>
                  <a:cubicBezTo>
                    <a:pt x="173" y="1640"/>
                    <a:pt x="140" y="1692"/>
                    <a:pt x="136" y="1743"/>
                  </a:cubicBezTo>
                  <a:lnTo>
                    <a:pt x="136" y="1780"/>
                  </a:lnTo>
                  <a:close/>
                </a:path>
              </a:pathLst>
            </a:custGeom>
            <a:grpFill/>
            <a:ln w="3175" cmpd="sng">
              <a:no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52" name="Rectangle 34"/>
            <p:cNvSpPr>
              <a:spLocks noChangeArrowheads="1"/>
            </p:cNvSpPr>
            <p:nvPr/>
          </p:nvSpPr>
          <p:spPr bwMode="auto">
            <a:xfrm>
              <a:off x="4921251" y="4370388"/>
              <a:ext cx="3124200" cy="239713"/>
            </a:xfrm>
            <a:prstGeom prst="rect">
              <a:avLst/>
            </a:prstGeom>
            <a:grpFill/>
            <a:ln w="3175" cmpd="sng">
              <a:no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53" name="Freeform 35"/>
            <p:cNvSpPr>
              <a:spLocks/>
            </p:cNvSpPr>
            <p:nvPr/>
          </p:nvSpPr>
          <p:spPr bwMode="auto">
            <a:xfrm>
              <a:off x="3140076" y="1065212"/>
              <a:ext cx="6767513" cy="6143626"/>
            </a:xfrm>
            <a:custGeom>
              <a:avLst/>
              <a:gdLst>
                <a:gd name="T0" fmla="*/ 1674 w 1802"/>
                <a:gd name="T1" fmla="*/ 0 h 1636"/>
                <a:gd name="T2" fmla="*/ 1674 w 1802"/>
                <a:gd name="T3" fmla="*/ 60 h 1636"/>
                <a:gd name="T4" fmla="*/ 1742 w 1802"/>
                <a:gd name="T5" fmla="*/ 60 h 1636"/>
                <a:gd name="T6" fmla="*/ 1742 w 1802"/>
                <a:gd name="T7" fmla="*/ 1576 h 1636"/>
                <a:gd name="T8" fmla="*/ 143 w 1802"/>
                <a:gd name="T9" fmla="*/ 1576 h 1636"/>
                <a:gd name="T10" fmla="*/ 60 w 1802"/>
                <a:gd name="T11" fmla="*/ 1540 h 1636"/>
                <a:gd name="T12" fmla="*/ 0 w 1802"/>
                <a:gd name="T13" fmla="*/ 1540 h 1636"/>
                <a:gd name="T14" fmla="*/ 143 w 1802"/>
                <a:gd name="T15" fmla="*/ 1636 h 1636"/>
                <a:gd name="T16" fmla="*/ 1802 w 1802"/>
                <a:gd name="T17" fmla="*/ 1636 h 1636"/>
                <a:gd name="T18" fmla="*/ 1802 w 1802"/>
                <a:gd name="T19" fmla="*/ 0 h 1636"/>
                <a:gd name="T20" fmla="*/ 1674 w 1802"/>
                <a:gd name="T21" fmla="*/ 0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2" h="1636">
                  <a:moveTo>
                    <a:pt x="1674" y="0"/>
                  </a:moveTo>
                  <a:cubicBezTo>
                    <a:pt x="1674" y="60"/>
                    <a:pt x="1674" y="60"/>
                    <a:pt x="1674" y="60"/>
                  </a:cubicBezTo>
                  <a:cubicBezTo>
                    <a:pt x="1742" y="60"/>
                    <a:pt x="1742" y="60"/>
                    <a:pt x="1742" y="60"/>
                  </a:cubicBezTo>
                  <a:cubicBezTo>
                    <a:pt x="1742" y="1576"/>
                    <a:pt x="1742" y="1576"/>
                    <a:pt x="1742" y="1576"/>
                  </a:cubicBezTo>
                  <a:cubicBezTo>
                    <a:pt x="143" y="1576"/>
                    <a:pt x="143" y="1576"/>
                    <a:pt x="143" y="1576"/>
                  </a:cubicBezTo>
                  <a:cubicBezTo>
                    <a:pt x="88" y="1576"/>
                    <a:pt x="60" y="1564"/>
                    <a:pt x="60" y="1540"/>
                  </a:cubicBezTo>
                  <a:cubicBezTo>
                    <a:pt x="0" y="1540"/>
                    <a:pt x="0" y="1540"/>
                    <a:pt x="0" y="1540"/>
                  </a:cubicBezTo>
                  <a:cubicBezTo>
                    <a:pt x="0" y="1604"/>
                    <a:pt x="48" y="1636"/>
                    <a:pt x="143" y="1636"/>
                  </a:cubicBezTo>
                  <a:cubicBezTo>
                    <a:pt x="1802" y="1636"/>
                    <a:pt x="1802" y="1636"/>
                    <a:pt x="1802" y="1636"/>
                  </a:cubicBezTo>
                  <a:cubicBezTo>
                    <a:pt x="1802" y="0"/>
                    <a:pt x="1802" y="0"/>
                    <a:pt x="1802" y="0"/>
                  </a:cubicBezTo>
                  <a:lnTo>
                    <a:pt x="1674" y="0"/>
                  </a:lnTo>
                  <a:close/>
                </a:path>
              </a:pathLst>
            </a:custGeom>
            <a:grpFill/>
            <a:ln w="3175" cmpd="sng">
              <a:noFill/>
              <a:round/>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54" name="Rectangle 36"/>
            <p:cNvSpPr>
              <a:spLocks noChangeArrowheads="1"/>
            </p:cNvSpPr>
            <p:nvPr/>
          </p:nvSpPr>
          <p:spPr bwMode="auto">
            <a:xfrm>
              <a:off x="4921251" y="5165725"/>
              <a:ext cx="3124200" cy="225425"/>
            </a:xfrm>
            <a:prstGeom prst="rect">
              <a:avLst/>
            </a:prstGeom>
            <a:grpFill/>
            <a:ln w="3175" cmpd="sng">
              <a:noFill/>
              <a:miter lim="800000"/>
              <a:headEnd/>
              <a:tailEnd/>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sp>
        <p:nvSpPr>
          <p:cNvPr id="156" name="Freeform 61"/>
          <p:cNvSpPr>
            <a:spLocks noEditPoints="1"/>
          </p:cNvSpPr>
          <p:nvPr/>
        </p:nvSpPr>
        <p:spPr bwMode="auto">
          <a:xfrm>
            <a:off x="9663254" y="4029331"/>
            <a:ext cx="463287" cy="455997"/>
          </a:xfrm>
          <a:custGeom>
            <a:avLst/>
            <a:gdLst>
              <a:gd name="T0" fmla="*/ 592 w 1745"/>
              <a:gd name="T1" fmla="*/ 983 h 1829"/>
              <a:gd name="T2" fmla="*/ 45 w 1745"/>
              <a:gd name="T3" fmla="*/ 911 h 1829"/>
              <a:gd name="T4" fmla="*/ 104 w 1745"/>
              <a:gd name="T5" fmla="*/ 768 h 1829"/>
              <a:gd name="T6" fmla="*/ 592 w 1745"/>
              <a:gd name="T7" fmla="*/ 924 h 1829"/>
              <a:gd name="T8" fmla="*/ 742 w 1745"/>
              <a:gd name="T9" fmla="*/ 866 h 1829"/>
              <a:gd name="T10" fmla="*/ 599 w 1745"/>
              <a:gd name="T11" fmla="*/ 989 h 1829"/>
              <a:gd name="T12" fmla="*/ 91 w 1745"/>
              <a:gd name="T13" fmla="*/ 1412 h 1829"/>
              <a:gd name="T14" fmla="*/ 143 w 1745"/>
              <a:gd name="T15" fmla="*/ 1250 h 1829"/>
              <a:gd name="T16" fmla="*/ 657 w 1745"/>
              <a:gd name="T17" fmla="*/ 996 h 1829"/>
              <a:gd name="T18" fmla="*/ 670 w 1745"/>
              <a:gd name="T19" fmla="*/ 1178 h 1829"/>
              <a:gd name="T20" fmla="*/ 169 w 1745"/>
              <a:gd name="T21" fmla="*/ 1302 h 1829"/>
              <a:gd name="T22" fmla="*/ 677 w 1745"/>
              <a:gd name="T23" fmla="*/ 774 h 1829"/>
              <a:gd name="T24" fmla="*/ 423 w 1745"/>
              <a:gd name="T25" fmla="*/ 332 h 1829"/>
              <a:gd name="T26" fmla="*/ 293 w 1745"/>
              <a:gd name="T27" fmla="*/ 280 h 1829"/>
              <a:gd name="T28" fmla="*/ 469 w 1745"/>
              <a:gd name="T29" fmla="*/ 286 h 1829"/>
              <a:gd name="T30" fmla="*/ 846 w 1745"/>
              <a:gd name="T31" fmla="*/ 716 h 1829"/>
              <a:gd name="T32" fmla="*/ 677 w 1745"/>
              <a:gd name="T33" fmla="*/ 774 h 1829"/>
              <a:gd name="T34" fmla="*/ 736 w 1745"/>
              <a:gd name="T35" fmla="*/ 1738 h 1829"/>
              <a:gd name="T36" fmla="*/ 853 w 1745"/>
              <a:gd name="T37" fmla="*/ 1237 h 1829"/>
              <a:gd name="T38" fmla="*/ 781 w 1745"/>
              <a:gd name="T39" fmla="*/ 1093 h 1829"/>
              <a:gd name="T40" fmla="*/ 918 w 1745"/>
              <a:gd name="T41" fmla="*/ 1237 h 1829"/>
              <a:gd name="T42" fmla="*/ 885 w 1745"/>
              <a:gd name="T43" fmla="*/ 1784 h 1829"/>
              <a:gd name="T44" fmla="*/ 944 w 1745"/>
              <a:gd name="T45" fmla="*/ 735 h 1829"/>
              <a:gd name="T46" fmla="*/ 807 w 1745"/>
              <a:gd name="T47" fmla="*/ 592 h 1829"/>
              <a:gd name="T48" fmla="*/ 840 w 1745"/>
              <a:gd name="T49" fmla="*/ 39 h 1829"/>
              <a:gd name="T50" fmla="*/ 983 w 1745"/>
              <a:gd name="T51" fmla="*/ 91 h 1829"/>
              <a:gd name="T52" fmla="*/ 866 w 1745"/>
              <a:gd name="T53" fmla="*/ 592 h 1829"/>
              <a:gd name="T54" fmla="*/ 944 w 1745"/>
              <a:gd name="T55" fmla="*/ 735 h 1829"/>
              <a:gd name="T56" fmla="*/ 1302 w 1745"/>
              <a:gd name="T57" fmla="*/ 1549 h 1829"/>
              <a:gd name="T58" fmla="*/ 905 w 1745"/>
              <a:gd name="T59" fmla="*/ 1133 h 1829"/>
              <a:gd name="T60" fmla="*/ 1074 w 1745"/>
              <a:gd name="T61" fmla="*/ 1067 h 1829"/>
              <a:gd name="T62" fmla="*/ 1348 w 1745"/>
              <a:gd name="T63" fmla="*/ 1504 h 1829"/>
              <a:gd name="T64" fmla="*/ 1478 w 1745"/>
              <a:gd name="T65" fmla="*/ 1549 h 1829"/>
              <a:gd name="T66" fmla="*/ 1328 w 1745"/>
              <a:gd name="T67" fmla="*/ 1562 h 1829"/>
              <a:gd name="T68" fmla="*/ 1009 w 1745"/>
              <a:gd name="T69" fmla="*/ 996 h 1829"/>
              <a:gd name="T70" fmla="*/ 1146 w 1745"/>
              <a:gd name="T71" fmla="*/ 859 h 1829"/>
              <a:gd name="T72" fmla="*/ 1699 w 1745"/>
              <a:gd name="T73" fmla="*/ 853 h 1829"/>
              <a:gd name="T74" fmla="*/ 1660 w 1745"/>
              <a:gd name="T75" fmla="*/ 1002 h 1829"/>
              <a:gd name="T76" fmla="*/ 1152 w 1745"/>
              <a:gd name="T77" fmla="*/ 918 h 1829"/>
              <a:gd name="T78" fmla="*/ 1048 w 1745"/>
              <a:gd name="T79" fmla="*/ 827 h 1829"/>
              <a:gd name="T80" fmla="*/ 1048 w 1745"/>
              <a:gd name="T81" fmla="*/ 631 h 1829"/>
              <a:gd name="T82" fmla="*/ 1452 w 1745"/>
              <a:gd name="T83" fmla="*/ 254 h 1829"/>
              <a:gd name="T84" fmla="*/ 1530 w 1745"/>
              <a:gd name="T85" fmla="*/ 390 h 1829"/>
              <a:gd name="T86" fmla="*/ 1094 w 1745"/>
              <a:gd name="T87" fmla="*/ 670 h 1829"/>
              <a:gd name="T88" fmla="*/ 1048 w 1745"/>
              <a:gd name="T89" fmla="*/ 827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5" h="1829">
                <a:moveTo>
                  <a:pt x="599" y="989"/>
                </a:moveTo>
                <a:cubicBezTo>
                  <a:pt x="592" y="983"/>
                  <a:pt x="592" y="983"/>
                  <a:pt x="592" y="983"/>
                </a:cubicBezTo>
                <a:cubicBezTo>
                  <a:pt x="130" y="820"/>
                  <a:pt x="130" y="820"/>
                  <a:pt x="130" y="820"/>
                </a:cubicBezTo>
                <a:cubicBezTo>
                  <a:pt x="45" y="911"/>
                  <a:pt x="45" y="911"/>
                  <a:pt x="45" y="911"/>
                </a:cubicBezTo>
                <a:cubicBezTo>
                  <a:pt x="0" y="872"/>
                  <a:pt x="0" y="872"/>
                  <a:pt x="0" y="872"/>
                </a:cubicBezTo>
                <a:cubicBezTo>
                  <a:pt x="104" y="768"/>
                  <a:pt x="104" y="768"/>
                  <a:pt x="104" y="768"/>
                </a:cubicBezTo>
                <a:cubicBezTo>
                  <a:pt x="108" y="759"/>
                  <a:pt x="117" y="755"/>
                  <a:pt x="130" y="755"/>
                </a:cubicBezTo>
                <a:cubicBezTo>
                  <a:pt x="592" y="924"/>
                  <a:pt x="592" y="924"/>
                  <a:pt x="592" y="924"/>
                </a:cubicBezTo>
                <a:cubicBezTo>
                  <a:pt x="703" y="820"/>
                  <a:pt x="703" y="820"/>
                  <a:pt x="703" y="820"/>
                </a:cubicBezTo>
                <a:cubicBezTo>
                  <a:pt x="742" y="866"/>
                  <a:pt x="742" y="866"/>
                  <a:pt x="742" y="866"/>
                </a:cubicBezTo>
                <a:cubicBezTo>
                  <a:pt x="618" y="976"/>
                  <a:pt x="618" y="976"/>
                  <a:pt x="618" y="976"/>
                </a:cubicBezTo>
                <a:cubicBezTo>
                  <a:pt x="610" y="985"/>
                  <a:pt x="603" y="989"/>
                  <a:pt x="599" y="989"/>
                </a:cubicBezTo>
                <a:close/>
                <a:moveTo>
                  <a:pt x="150" y="1425"/>
                </a:moveTo>
                <a:cubicBezTo>
                  <a:pt x="91" y="1412"/>
                  <a:pt x="91" y="1412"/>
                  <a:pt x="91" y="1412"/>
                </a:cubicBezTo>
                <a:cubicBezTo>
                  <a:pt x="117" y="1276"/>
                  <a:pt x="117" y="1276"/>
                  <a:pt x="117" y="1276"/>
                </a:cubicBezTo>
                <a:cubicBezTo>
                  <a:pt x="121" y="1263"/>
                  <a:pt x="130" y="1254"/>
                  <a:pt x="143" y="1250"/>
                </a:cubicBezTo>
                <a:cubicBezTo>
                  <a:pt x="618" y="1146"/>
                  <a:pt x="618" y="1146"/>
                  <a:pt x="618" y="1146"/>
                </a:cubicBezTo>
                <a:cubicBezTo>
                  <a:pt x="657" y="996"/>
                  <a:pt x="657" y="996"/>
                  <a:pt x="657" y="996"/>
                </a:cubicBezTo>
                <a:cubicBezTo>
                  <a:pt x="716" y="1015"/>
                  <a:pt x="716" y="1015"/>
                  <a:pt x="716" y="1015"/>
                </a:cubicBezTo>
                <a:cubicBezTo>
                  <a:pt x="670" y="1178"/>
                  <a:pt x="670" y="1178"/>
                  <a:pt x="670" y="1178"/>
                </a:cubicBezTo>
                <a:cubicBezTo>
                  <a:pt x="670" y="1191"/>
                  <a:pt x="664" y="1198"/>
                  <a:pt x="651" y="1198"/>
                </a:cubicBezTo>
                <a:cubicBezTo>
                  <a:pt x="169" y="1302"/>
                  <a:pt x="169" y="1302"/>
                  <a:pt x="169" y="1302"/>
                </a:cubicBezTo>
                <a:lnTo>
                  <a:pt x="150" y="1425"/>
                </a:lnTo>
                <a:close/>
                <a:moveTo>
                  <a:pt x="677" y="774"/>
                </a:moveTo>
                <a:cubicBezTo>
                  <a:pt x="668" y="774"/>
                  <a:pt x="660" y="770"/>
                  <a:pt x="651" y="761"/>
                </a:cubicBezTo>
                <a:cubicBezTo>
                  <a:pt x="423" y="332"/>
                  <a:pt x="423" y="332"/>
                  <a:pt x="423" y="332"/>
                </a:cubicBezTo>
                <a:cubicBezTo>
                  <a:pt x="299" y="338"/>
                  <a:pt x="299" y="338"/>
                  <a:pt x="299" y="338"/>
                </a:cubicBezTo>
                <a:cubicBezTo>
                  <a:pt x="293" y="280"/>
                  <a:pt x="293" y="280"/>
                  <a:pt x="293" y="280"/>
                </a:cubicBezTo>
                <a:cubicBezTo>
                  <a:pt x="436" y="273"/>
                  <a:pt x="436" y="273"/>
                  <a:pt x="436" y="273"/>
                </a:cubicBezTo>
                <a:cubicBezTo>
                  <a:pt x="453" y="273"/>
                  <a:pt x="464" y="278"/>
                  <a:pt x="469" y="286"/>
                </a:cubicBezTo>
                <a:cubicBezTo>
                  <a:pt x="697" y="722"/>
                  <a:pt x="697" y="722"/>
                  <a:pt x="697" y="722"/>
                </a:cubicBezTo>
                <a:cubicBezTo>
                  <a:pt x="846" y="716"/>
                  <a:pt x="846" y="716"/>
                  <a:pt x="846" y="716"/>
                </a:cubicBezTo>
                <a:cubicBezTo>
                  <a:pt x="846" y="774"/>
                  <a:pt x="846" y="774"/>
                  <a:pt x="846" y="774"/>
                </a:cubicBezTo>
                <a:lnTo>
                  <a:pt x="677" y="774"/>
                </a:lnTo>
                <a:close/>
                <a:moveTo>
                  <a:pt x="853" y="1829"/>
                </a:moveTo>
                <a:cubicBezTo>
                  <a:pt x="736" y="1738"/>
                  <a:pt x="736" y="1738"/>
                  <a:pt x="736" y="1738"/>
                </a:cubicBezTo>
                <a:cubicBezTo>
                  <a:pt x="731" y="1734"/>
                  <a:pt x="729" y="1725"/>
                  <a:pt x="729" y="1712"/>
                </a:cubicBezTo>
                <a:cubicBezTo>
                  <a:pt x="853" y="1237"/>
                  <a:pt x="853" y="1237"/>
                  <a:pt x="853" y="1237"/>
                </a:cubicBezTo>
                <a:cubicBezTo>
                  <a:pt x="742" y="1133"/>
                  <a:pt x="742" y="1133"/>
                  <a:pt x="742" y="1133"/>
                </a:cubicBezTo>
                <a:cubicBezTo>
                  <a:pt x="781" y="1093"/>
                  <a:pt x="781" y="1093"/>
                  <a:pt x="781" y="1093"/>
                </a:cubicBezTo>
                <a:cubicBezTo>
                  <a:pt x="905" y="1211"/>
                  <a:pt x="905" y="1211"/>
                  <a:pt x="905" y="1211"/>
                </a:cubicBezTo>
                <a:cubicBezTo>
                  <a:pt x="913" y="1215"/>
                  <a:pt x="918" y="1224"/>
                  <a:pt x="918" y="1237"/>
                </a:cubicBezTo>
                <a:cubicBezTo>
                  <a:pt x="788" y="1705"/>
                  <a:pt x="788" y="1705"/>
                  <a:pt x="788" y="1705"/>
                </a:cubicBezTo>
                <a:cubicBezTo>
                  <a:pt x="885" y="1784"/>
                  <a:pt x="885" y="1784"/>
                  <a:pt x="885" y="1784"/>
                </a:cubicBezTo>
                <a:lnTo>
                  <a:pt x="853" y="1829"/>
                </a:lnTo>
                <a:close/>
                <a:moveTo>
                  <a:pt x="944" y="735"/>
                </a:moveTo>
                <a:cubicBezTo>
                  <a:pt x="814" y="618"/>
                  <a:pt x="814" y="618"/>
                  <a:pt x="814" y="618"/>
                </a:cubicBezTo>
                <a:cubicBezTo>
                  <a:pt x="809" y="614"/>
                  <a:pt x="807" y="605"/>
                  <a:pt x="807" y="592"/>
                </a:cubicBezTo>
                <a:cubicBezTo>
                  <a:pt x="937" y="123"/>
                  <a:pt x="937" y="123"/>
                  <a:pt x="937" y="123"/>
                </a:cubicBezTo>
                <a:cubicBezTo>
                  <a:pt x="840" y="39"/>
                  <a:pt x="840" y="39"/>
                  <a:pt x="840" y="39"/>
                </a:cubicBezTo>
                <a:cubicBezTo>
                  <a:pt x="872" y="0"/>
                  <a:pt x="872" y="0"/>
                  <a:pt x="872" y="0"/>
                </a:cubicBezTo>
                <a:cubicBezTo>
                  <a:pt x="983" y="91"/>
                  <a:pt x="983" y="91"/>
                  <a:pt x="983" y="91"/>
                </a:cubicBezTo>
                <a:cubicBezTo>
                  <a:pt x="992" y="95"/>
                  <a:pt x="996" y="104"/>
                  <a:pt x="996" y="117"/>
                </a:cubicBezTo>
                <a:cubicBezTo>
                  <a:pt x="866" y="592"/>
                  <a:pt x="866" y="592"/>
                  <a:pt x="866" y="592"/>
                </a:cubicBezTo>
                <a:cubicBezTo>
                  <a:pt x="976" y="696"/>
                  <a:pt x="976" y="696"/>
                  <a:pt x="976" y="696"/>
                </a:cubicBezTo>
                <a:lnTo>
                  <a:pt x="944" y="735"/>
                </a:lnTo>
                <a:close/>
                <a:moveTo>
                  <a:pt x="1328" y="1562"/>
                </a:moveTo>
                <a:cubicBezTo>
                  <a:pt x="1319" y="1562"/>
                  <a:pt x="1311" y="1558"/>
                  <a:pt x="1302" y="1549"/>
                </a:cubicBezTo>
                <a:cubicBezTo>
                  <a:pt x="1061" y="1126"/>
                  <a:pt x="1061" y="1126"/>
                  <a:pt x="1061" y="1126"/>
                </a:cubicBezTo>
                <a:cubicBezTo>
                  <a:pt x="905" y="1133"/>
                  <a:pt x="905" y="1133"/>
                  <a:pt x="905" y="1133"/>
                </a:cubicBezTo>
                <a:cubicBezTo>
                  <a:pt x="905" y="1074"/>
                  <a:pt x="905" y="1074"/>
                  <a:pt x="905" y="1074"/>
                </a:cubicBezTo>
                <a:cubicBezTo>
                  <a:pt x="1074" y="1067"/>
                  <a:pt x="1074" y="1067"/>
                  <a:pt x="1074" y="1067"/>
                </a:cubicBezTo>
                <a:cubicBezTo>
                  <a:pt x="1083" y="1067"/>
                  <a:pt x="1091" y="1072"/>
                  <a:pt x="1100" y="1080"/>
                </a:cubicBezTo>
                <a:cubicBezTo>
                  <a:pt x="1348" y="1504"/>
                  <a:pt x="1348" y="1504"/>
                  <a:pt x="1348" y="1504"/>
                </a:cubicBezTo>
                <a:cubicBezTo>
                  <a:pt x="1471" y="1491"/>
                  <a:pt x="1471" y="1491"/>
                  <a:pt x="1471" y="1491"/>
                </a:cubicBezTo>
                <a:cubicBezTo>
                  <a:pt x="1478" y="1549"/>
                  <a:pt x="1478" y="1549"/>
                  <a:pt x="1478" y="1549"/>
                </a:cubicBezTo>
                <a:cubicBezTo>
                  <a:pt x="1335" y="1562"/>
                  <a:pt x="1335" y="1562"/>
                  <a:pt x="1335" y="1562"/>
                </a:cubicBezTo>
                <a:lnTo>
                  <a:pt x="1328" y="1562"/>
                </a:lnTo>
                <a:close/>
                <a:moveTo>
                  <a:pt x="1055" y="1035"/>
                </a:moveTo>
                <a:cubicBezTo>
                  <a:pt x="1009" y="996"/>
                  <a:pt x="1009" y="996"/>
                  <a:pt x="1009" y="996"/>
                </a:cubicBezTo>
                <a:cubicBezTo>
                  <a:pt x="1120" y="866"/>
                  <a:pt x="1120" y="866"/>
                  <a:pt x="1120" y="866"/>
                </a:cubicBezTo>
                <a:cubicBezTo>
                  <a:pt x="1128" y="857"/>
                  <a:pt x="1137" y="855"/>
                  <a:pt x="1146" y="859"/>
                </a:cubicBezTo>
                <a:cubicBezTo>
                  <a:pt x="1621" y="957"/>
                  <a:pt x="1621" y="957"/>
                  <a:pt x="1621" y="957"/>
                </a:cubicBezTo>
                <a:cubicBezTo>
                  <a:pt x="1699" y="853"/>
                  <a:pt x="1699" y="853"/>
                  <a:pt x="1699" y="853"/>
                </a:cubicBezTo>
                <a:cubicBezTo>
                  <a:pt x="1745" y="885"/>
                  <a:pt x="1745" y="885"/>
                  <a:pt x="1745" y="885"/>
                </a:cubicBezTo>
                <a:cubicBezTo>
                  <a:pt x="1660" y="1002"/>
                  <a:pt x="1660" y="1002"/>
                  <a:pt x="1660" y="1002"/>
                </a:cubicBezTo>
                <a:cubicBezTo>
                  <a:pt x="1656" y="1011"/>
                  <a:pt x="1645" y="1015"/>
                  <a:pt x="1627" y="1015"/>
                </a:cubicBezTo>
                <a:cubicBezTo>
                  <a:pt x="1152" y="918"/>
                  <a:pt x="1152" y="918"/>
                  <a:pt x="1152" y="918"/>
                </a:cubicBezTo>
                <a:lnTo>
                  <a:pt x="1055" y="1035"/>
                </a:lnTo>
                <a:close/>
                <a:moveTo>
                  <a:pt x="1048" y="827"/>
                </a:moveTo>
                <a:cubicBezTo>
                  <a:pt x="1035" y="657"/>
                  <a:pt x="1035" y="657"/>
                  <a:pt x="1035" y="657"/>
                </a:cubicBezTo>
                <a:cubicBezTo>
                  <a:pt x="1035" y="649"/>
                  <a:pt x="1039" y="640"/>
                  <a:pt x="1048" y="631"/>
                </a:cubicBezTo>
                <a:cubicBezTo>
                  <a:pt x="1471" y="377"/>
                  <a:pt x="1471" y="377"/>
                  <a:pt x="1471" y="377"/>
                </a:cubicBezTo>
                <a:cubicBezTo>
                  <a:pt x="1452" y="254"/>
                  <a:pt x="1452" y="254"/>
                  <a:pt x="1452" y="254"/>
                </a:cubicBezTo>
                <a:cubicBezTo>
                  <a:pt x="1510" y="247"/>
                  <a:pt x="1510" y="247"/>
                  <a:pt x="1510" y="247"/>
                </a:cubicBezTo>
                <a:cubicBezTo>
                  <a:pt x="1530" y="390"/>
                  <a:pt x="1530" y="390"/>
                  <a:pt x="1530" y="390"/>
                </a:cubicBezTo>
                <a:cubicBezTo>
                  <a:pt x="1530" y="399"/>
                  <a:pt x="1525" y="408"/>
                  <a:pt x="1517" y="416"/>
                </a:cubicBezTo>
                <a:cubicBezTo>
                  <a:pt x="1094" y="670"/>
                  <a:pt x="1094" y="670"/>
                  <a:pt x="1094" y="670"/>
                </a:cubicBezTo>
                <a:cubicBezTo>
                  <a:pt x="1100" y="820"/>
                  <a:pt x="1100" y="820"/>
                  <a:pt x="1100" y="820"/>
                </a:cubicBezTo>
                <a:lnTo>
                  <a:pt x="1048" y="827"/>
                </a:lnTo>
                <a:close/>
              </a:path>
            </a:pathLst>
          </a:custGeom>
          <a:solidFill>
            <a:schemeClr val="tx1">
              <a:lumMod val="50000"/>
            </a:schemeClr>
          </a:solidFill>
          <a:ln w="3175">
            <a:solidFill>
              <a:srgbClr val="7F7F7F"/>
            </a:solidFill>
          </a:ln>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nvGrpSpPr>
          <p:cNvPr id="157" name="Group 156"/>
          <p:cNvGrpSpPr/>
          <p:nvPr/>
        </p:nvGrpSpPr>
        <p:grpSpPr>
          <a:xfrm>
            <a:off x="10736821" y="4079492"/>
            <a:ext cx="662785" cy="355678"/>
            <a:chOff x="9307436" y="3207551"/>
            <a:chExt cx="896343" cy="464535"/>
          </a:xfrm>
        </p:grpSpPr>
        <p:sp>
          <p:nvSpPr>
            <p:cNvPr id="158" name="Freeform 5"/>
            <p:cNvSpPr>
              <a:spLocks/>
            </p:cNvSpPr>
            <p:nvPr/>
          </p:nvSpPr>
          <p:spPr bwMode="auto">
            <a:xfrm>
              <a:off x="9307436" y="3315185"/>
              <a:ext cx="208780" cy="317825"/>
            </a:xfrm>
            <a:custGeom>
              <a:avLst/>
              <a:gdLst>
                <a:gd name="T0" fmla="*/ 1480 w 1480"/>
                <a:gd name="T1" fmla="*/ 246 h 2253"/>
                <a:gd name="T2" fmla="*/ 173 w 1480"/>
                <a:gd name="T3" fmla="*/ 1126 h 2253"/>
                <a:gd name="T4" fmla="*/ 1480 w 1480"/>
                <a:gd name="T5" fmla="*/ 2014 h 2253"/>
                <a:gd name="T6" fmla="*/ 1480 w 1480"/>
                <a:gd name="T7" fmla="*/ 2253 h 2253"/>
                <a:gd name="T8" fmla="*/ 0 w 1480"/>
                <a:gd name="T9" fmla="*/ 1235 h 2253"/>
                <a:gd name="T10" fmla="*/ 0 w 1480"/>
                <a:gd name="T11" fmla="*/ 1013 h 2253"/>
                <a:gd name="T12" fmla="*/ 1480 w 1480"/>
                <a:gd name="T13" fmla="*/ 0 h 2253"/>
                <a:gd name="T14" fmla="*/ 1480 w 1480"/>
                <a:gd name="T15" fmla="*/ 246 h 2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0" h="2253">
                  <a:moveTo>
                    <a:pt x="1480" y="246"/>
                  </a:moveTo>
                  <a:lnTo>
                    <a:pt x="173" y="1126"/>
                  </a:lnTo>
                  <a:lnTo>
                    <a:pt x="1480" y="2014"/>
                  </a:lnTo>
                  <a:lnTo>
                    <a:pt x="1480" y="2253"/>
                  </a:lnTo>
                  <a:lnTo>
                    <a:pt x="0" y="1235"/>
                  </a:lnTo>
                  <a:lnTo>
                    <a:pt x="0" y="1013"/>
                  </a:lnTo>
                  <a:lnTo>
                    <a:pt x="1480" y="0"/>
                  </a:lnTo>
                  <a:lnTo>
                    <a:pt x="1480" y="246"/>
                  </a:lnTo>
                  <a:close/>
                </a:path>
              </a:pathLst>
            </a:custGeom>
            <a:solidFill>
              <a:srgbClr val="7F7F7F"/>
            </a:solidFill>
            <a:ln>
              <a:noFill/>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59" name="Freeform 6"/>
            <p:cNvSpPr>
              <a:spLocks/>
            </p:cNvSpPr>
            <p:nvPr/>
          </p:nvSpPr>
          <p:spPr bwMode="auto">
            <a:xfrm>
              <a:off x="9994858" y="3315185"/>
              <a:ext cx="208921" cy="317825"/>
            </a:xfrm>
            <a:custGeom>
              <a:avLst/>
              <a:gdLst>
                <a:gd name="T0" fmla="*/ 0 w 1481"/>
                <a:gd name="T1" fmla="*/ 2007 h 2253"/>
                <a:gd name="T2" fmla="*/ 1308 w 1481"/>
                <a:gd name="T3" fmla="*/ 1126 h 2253"/>
                <a:gd name="T4" fmla="*/ 0 w 1481"/>
                <a:gd name="T5" fmla="*/ 239 h 2253"/>
                <a:gd name="T6" fmla="*/ 0 w 1481"/>
                <a:gd name="T7" fmla="*/ 0 h 2253"/>
                <a:gd name="T8" fmla="*/ 1481 w 1481"/>
                <a:gd name="T9" fmla="*/ 1018 h 2253"/>
                <a:gd name="T10" fmla="*/ 1481 w 1481"/>
                <a:gd name="T11" fmla="*/ 1240 h 2253"/>
                <a:gd name="T12" fmla="*/ 0 w 1481"/>
                <a:gd name="T13" fmla="*/ 2253 h 2253"/>
                <a:gd name="T14" fmla="*/ 0 w 1481"/>
                <a:gd name="T15" fmla="*/ 2007 h 2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1" h="2253">
                  <a:moveTo>
                    <a:pt x="0" y="2007"/>
                  </a:moveTo>
                  <a:lnTo>
                    <a:pt x="1308" y="1126"/>
                  </a:lnTo>
                  <a:lnTo>
                    <a:pt x="0" y="239"/>
                  </a:lnTo>
                  <a:lnTo>
                    <a:pt x="0" y="0"/>
                  </a:lnTo>
                  <a:lnTo>
                    <a:pt x="1481" y="1018"/>
                  </a:lnTo>
                  <a:lnTo>
                    <a:pt x="1481" y="1240"/>
                  </a:lnTo>
                  <a:lnTo>
                    <a:pt x="0" y="2253"/>
                  </a:lnTo>
                  <a:lnTo>
                    <a:pt x="0" y="2007"/>
                  </a:lnTo>
                  <a:close/>
                </a:path>
              </a:pathLst>
            </a:custGeom>
            <a:solidFill>
              <a:srgbClr val="7F7F7F"/>
            </a:solidFill>
            <a:ln>
              <a:noFill/>
            </a:ln>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60" name="Oval 7"/>
            <p:cNvSpPr>
              <a:spLocks noChangeArrowheads="1"/>
            </p:cNvSpPr>
            <p:nvPr/>
          </p:nvSpPr>
          <p:spPr bwMode="auto">
            <a:xfrm>
              <a:off x="9602690" y="3367945"/>
              <a:ext cx="303859" cy="304141"/>
            </a:xfrm>
            <a:prstGeom prst="ellipse">
              <a:avLst/>
            </a:prstGeom>
            <a:noFill/>
            <a:ln w="19050" cap="flat">
              <a:solidFill>
                <a:srgbClr val="7F7F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61" name="Oval 8"/>
            <p:cNvSpPr>
              <a:spLocks noChangeArrowheads="1"/>
            </p:cNvSpPr>
            <p:nvPr/>
          </p:nvSpPr>
          <p:spPr bwMode="auto">
            <a:xfrm>
              <a:off x="9746438" y="3511833"/>
              <a:ext cx="15941" cy="16082"/>
            </a:xfrm>
            <a:prstGeom prst="ellipse">
              <a:avLst/>
            </a:prstGeom>
            <a:noFill/>
            <a:ln w="19050" cap="flat">
              <a:solidFill>
                <a:srgbClr val="7F7F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62" name="Line 9"/>
            <p:cNvSpPr>
              <a:spLocks noChangeShapeType="1"/>
            </p:cNvSpPr>
            <p:nvPr/>
          </p:nvSpPr>
          <p:spPr bwMode="auto">
            <a:xfrm>
              <a:off x="9754479" y="3527915"/>
              <a:ext cx="0" cy="64045"/>
            </a:xfrm>
            <a:prstGeom prst="line">
              <a:avLst/>
            </a:prstGeom>
            <a:noFill/>
            <a:ln w="19050" cap="flat">
              <a:solidFill>
                <a:srgbClr val="7F7F7F"/>
              </a:solidFill>
              <a:prstDash val="solid"/>
              <a:miter lim="800000"/>
              <a:headEnd/>
              <a:tailEnd/>
            </a:ln>
            <a:extLst>
              <a:ext uri="{909E8E84-426E-40dd-AFC4-6F175D3DCCD1}">
                <a14:hiddenFill xmlns="" xmlns:a14="http://schemas.microsoft.com/office/drawing/2010/main">
                  <a:no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sp>
          <p:nvSpPr>
            <p:cNvPr id="163" name="Freeform 10"/>
            <p:cNvSpPr>
              <a:spLocks/>
            </p:cNvSpPr>
            <p:nvPr/>
          </p:nvSpPr>
          <p:spPr bwMode="auto">
            <a:xfrm>
              <a:off x="9642612" y="3207551"/>
              <a:ext cx="223874" cy="209485"/>
            </a:xfrm>
            <a:custGeom>
              <a:avLst/>
              <a:gdLst>
                <a:gd name="T0" fmla="*/ 671 w 671"/>
                <a:gd name="T1" fmla="*/ 627 h 627"/>
                <a:gd name="T2" fmla="*/ 671 w 671"/>
                <a:gd name="T3" fmla="*/ 312 h 627"/>
                <a:gd name="T4" fmla="*/ 335 w 671"/>
                <a:gd name="T5" fmla="*/ 0 h 627"/>
                <a:gd name="T6" fmla="*/ 0 w 671"/>
                <a:gd name="T7" fmla="*/ 312 h 627"/>
                <a:gd name="T8" fmla="*/ 0 w 671"/>
                <a:gd name="T9" fmla="*/ 627 h 627"/>
              </a:gdLst>
              <a:ahLst/>
              <a:cxnLst>
                <a:cxn ang="0">
                  <a:pos x="T0" y="T1"/>
                </a:cxn>
                <a:cxn ang="0">
                  <a:pos x="T2" y="T3"/>
                </a:cxn>
                <a:cxn ang="0">
                  <a:pos x="T4" y="T5"/>
                </a:cxn>
                <a:cxn ang="0">
                  <a:pos x="T6" y="T7"/>
                </a:cxn>
                <a:cxn ang="0">
                  <a:pos x="T8" y="T9"/>
                </a:cxn>
              </a:cxnLst>
              <a:rect l="0" t="0" r="r" b="b"/>
              <a:pathLst>
                <a:path w="671" h="627">
                  <a:moveTo>
                    <a:pt x="671" y="627"/>
                  </a:moveTo>
                  <a:cubicBezTo>
                    <a:pt x="671" y="312"/>
                    <a:pt x="671" y="312"/>
                    <a:pt x="671" y="312"/>
                  </a:cubicBezTo>
                  <a:cubicBezTo>
                    <a:pt x="671" y="144"/>
                    <a:pt x="502" y="0"/>
                    <a:pt x="335" y="0"/>
                  </a:cubicBezTo>
                  <a:cubicBezTo>
                    <a:pt x="168" y="0"/>
                    <a:pt x="0" y="144"/>
                    <a:pt x="0" y="312"/>
                  </a:cubicBezTo>
                  <a:cubicBezTo>
                    <a:pt x="0" y="627"/>
                    <a:pt x="0" y="627"/>
                    <a:pt x="0" y="627"/>
                  </a:cubicBezTo>
                </a:path>
              </a:pathLst>
            </a:custGeom>
            <a:noFill/>
            <a:ln w="19050" cap="flat">
              <a:solidFill>
                <a:srgbClr val="7F7F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3236" tIns="46618" rIns="93236" bIns="46618" numCol="1" anchor="t" anchorCtr="0" compatLnSpc="1">
              <a:prstTxWarp prst="textNoShape">
                <a:avLst/>
              </a:prstTxWarp>
            </a:bodyPr>
            <a:lstStyle/>
            <a:p>
              <a:pPr defTabSz="932597"/>
              <a:endParaRPr lang="en-US" sz="2141" kern="0">
                <a:solidFill>
                  <a:sysClr val="windowText" lastClr="000000"/>
                </a:solidFill>
              </a:endParaRPr>
            </a:p>
          </p:txBody>
        </p:sp>
      </p:grpSp>
      <p:pic>
        <p:nvPicPr>
          <p:cNvPr id="96" name="Picture 95" descr="browserapps-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018" y="3975820"/>
            <a:ext cx="806278" cy="563019"/>
          </a:xfrm>
          <a:prstGeom prst="rect">
            <a:avLst/>
          </a:prstGeom>
        </p:spPr>
      </p:pic>
      <p:sp>
        <p:nvSpPr>
          <p:cNvPr id="8" name="Left-Right Arrow 7"/>
          <p:cNvSpPr/>
          <p:nvPr/>
        </p:nvSpPr>
        <p:spPr bwMode="auto">
          <a:xfrm>
            <a:off x="2378950"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97" name="Left-Right Arrow 96"/>
          <p:cNvSpPr/>
          <p:nvPr/>
        </p:nvSpPr>
        <p:spPr bwMode="auto">
          <a:xfrm>
            <a:off x="3426399"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98" name="Left-Right Arrow 97"/>
          <p:cNvSpPr/>
          <p:nvPr/>
        </p:nvSpPr>
        <p:spPr bwMode="auto">
          <a:xfrm>
            <a:off x="4502288"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99" name="Left-Right Arrow 98"/>
          <p:cNvSpPr/>
          <p:nvPr/>
        </p:nvSpPr>
        <p:spPr bwMode="auto">
          <a:xfrm>
            <a:off x="5761069"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100" name="Left-Right Arrow 99"/>
          <p:cNvSpPr/>
          <p:nvPr/>
        </p:nvSpPr>
        <p:spPr bwMode="auto">
          <a:xfrm>
            <a:off x="6809797"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101" name="Left-Right Arrow 100"/>
          <p:cNvSpPr/>
          <p:nvPr/>
        </p:nvSpPr>
        <p:spPr bwMode="auto">
          <a:xfrm>
            <a:off x="8030791"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102" name="Left-Right Arrow 101"/>
          <p:cNvSpPr/>
          <p:nvPr/>
        </p:nvSpPr>
        <p:spPr bwMode="auto">
          <a:xfrm>
            <a:off x="9197211"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104" name="Left-Right Arrow 103"/>
          <p:cNvSpPr/>
          <p:nvPr/>
        </p:nvSpPr>
        <p:spPr bwMode="auto">
          <a:xfrm>
            <a:off x="10306677" y="4161572"/>
            <a:ext cx="300848" cy="191518"/>
          </a:xfrm>
          <a:prstGeom prst="leftRightArrow">
            <a:avLst/>
          </a:prstGeom>
          <a:solidFill>
            <a:schemeClr val="bg1">
              <a:lumMod val="6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2" name="TextBox 1"/>
          <p:cNvSpPr txBox="1"/>
          <p:nvPr/>
        </p:nvSpPr>
        <p:spPr>
          <a:xfrm>
            <a:off x="4919891" y="4513383"/>
            <a:ext cx="727864" cy="622511"/>
          </a:xfrm>
          <a:prstGeom prst="rect">
            <a:avLst/>
          </a:prstGeom>
          <a:noFill/>
        </p:spPr>
        <p:txBody>
          <a:bodyPr wrap="none" rtlCol="0">
            <a:spAutoFit/>
          </a:bodyPr>
          <a:lstStyle/>
          <a:p>
            <a:pPr algn="ctr" defTabSz="932597"/>
            <a:r>
              <a:rPr lang="en-US" sz="1122" kern="0" dirty="0">
                <a:solidFill>
                  <a:srgbClr val="00A1E0"/>
                </a:solidFill>
                <a:latin typeface="Citrix Sans"/>
                <a:cs typeface="Citrix Sans"/>
              </a:rPr>
              <a:t>Secure </a:t>
            </a:r>
            <a:br>
              <a:rPr lang="en-US" sz="1122" kern="0" dirty="0">
                <a:solidFill>
                  <a:srgbClr val="00A1E0"/>
                </a:solidFill>
                <a:latin typeface="Citrix Sans"/>
                <a:cs typeface="Citrix Sans"/>
              </a:rPr>
            </a:br>
            <a:r>
              <a:rPr lang="en-US" sz="1122" kern="0" dirty="0">
                <a:solidFill>
                  <a:srgbClr val="00A1E0"/>
                </a:solidFill>
                <a:latin typeface="Citrix Sans"/>
                <a:cs typeface="Citrix Sans"/>
              </a:rPr>
              <a:t>Browser</a:t>
            </a:r>
            <a:br>
              <a:rPr lang="en-US" sz="1122" kern="0" dirty="0">
                <a:solidFill>
                  <a:srgbClr val="00A1E0"/>
                </a:solidFill>
                <a:latin typeface="Citrix Sans"/>
                <a:cs typeface="Citrix Sans"/>
              </a:rPr>
            </a:br>
            <a:r>
              <a:rPr lang="en-US" sz="1122" kern="0" dirty="0">
                <a:solidFill>
                  <a:srgbClr val="00A1E0"/>
                </a:solidFill>
                <a:latin typeface="Citrix Sans"/>
                <a:cs typeface="Citrix Sans"/>
              </a:rPr>
              <a:t>service</a:t>
            </a:r>
          </a:p>
        </p:txBody>
      </p:sp>
      <p:sp>
        <p:nvSpPr>
          <p:cNvPr id="193" name="TextBox 192"/>
          <p:cNvSpPr txBox="1"/>
          <p:nvPr/>
        </p:nvSpPr>
        <p:spPr>
          <a:xfrm>
            <a:off x="5898160" y="4599687"/>
            <a:ext cx="1046673" cy="446397"/>
          </a:xfrm>
          <a:prstGeom prst="rect">
            <a:avLst/>
          </a:prstGeom>
          <a:noFill/>
        </p:spPr>
        <p:txBody>
          <a:bodyPr wrap="none" rtlCol="0">
            <a:spAutoFit/>
          </a:bodyPr>
          <a:lstStyle/>
          <a:p>
            <a:pPr algn="ctr" defTabSz="932597"/>
            <a:r>
              <a:rPr lang="en-US" sz="1122" kern="0" dirty="0">
                <a:solidFill>
                  <a:srgbClr val="00A1E0"/>
                </a:solidFill>
                <a:latin typeface="Citrix Sans"/>
                <a:cs typeface="Citrix Sans"/>
              </a:rPr>
              <a:t>Lifecycle</a:t>
            </a:r>
            <a:br>
              <a:rPr lang="en-US" sz="1122" kern="0" dirty="0">
                <a:solidFill>
                  <a:srgbClr val="00A1E0"/>
                </a:solidFill>
                <a:latin typeface="Citrix Sans"/>
                <a:cs typeface="Citrix Sans"/>
              </a:rPr>
            </a:br>
            <a:r>
              <a:rPr lang="en-US" sz="1122" kern="0" dirty="0">
                <a:solidFill>
                  <a:srgbClr val="00A1E0"/>
                </a:solidFill>
                <a:latin typeface="Citrix Sans"/>
                <a:cs typeface="Citrix Sans"/>
              </a:rPr>
              <a:t>Management</a:t>
            </a:r>
          </a:p>
        </p:txBody>
      </p:sp>
      <p:sp>
        <p:nvSpPr>
          <p:cNvPr id="194" name="TextBox 193"/>
          <p:cNvSpPr txBox="1"/>
          <p:nvPr/>
        </p:nvSpPr>
        <p:spPr>
          <a:xfrm>
            <a:off x="7041894" y="4513383"/>
            <a:ext cx="1087547" cy="622511"/>
          </a:xfrm>
          <a:prstGeom prst="rect">
            <a:avLst/>
          </a:prstGeom>
          <a:noFill/>
        </p:spPr>
        <p:txBody>
          <a:bodyPr wrap="none" rtlCol="0">
            <a:spAutoFit/>
          </a:bodyPr>
          <a:lstStyle/>
          <a:p>
            <a:pPr algn="ctr" defTabSz="932597"/>
            <a:r>
              <a:rPr lang="en-US" sz="1122" kern="0" dirty="0">
                <a:solidFill>
                  <a:schemeClr val="tx1">
                    <a:lumMod val="50000"/>
                    <a:lumOff val="50000"/>
                  </a:schemeClr>
                </a:solidFill>
                <a:latin typeface="Citrix Sans"/>
                <a:cs typeface="Citrix Sans"/>
              </a:rPr>
              <a:t>App</a:t>
            </a:r>
            <a:br>
              <a:rPr lang="en-US" sz="1122" kern="0" dirty="0">
                <a:solidFill>
                  <a:schemeClr val="tx1">
                    <a:lumMod val="50000"/>
                    <a:lumOff val="50000"/>
                  </a:schemeClr>
                </a:solidFill>
                <a:latin typeface="Citrix Sans"/>
                <a:cs typeface="Citrix Sans"/>
              </a:rPr>
            </a:br>
            <a:r>
              <a:rPr lang="en-US" sz="1122" kern="0" dirty="0">
                <a:solidFill>
                  <a:schemeClr val="tx1">
                    <a:lumMod val="50000"/>
                    <a:lumOff val="50000"/>
                  </a:schemeClr>
                </a:solidFill>
                <a:latin typeface="Citrix Sans"/>
                <a:cs typeface="Citrix Sans"/>
              </a:rPr>
              <a:t>Migration</a:t>
            </a:r>
          </a:p>
          <a:p>
            <a:pPr algn="ctr" defTabSz="932597"/>
            <a:r>
              <a:rPr lang="en-US" sz="1122" kern="0" dirty="0">
                <a:solidFill>
                  <a:schemeClr val="tx1">
                    <a:lumMod val="50000"/>
                    <a:lumOff val="50000"/>
                  </a:schemeClr>
                </a:solidFill>
                <a:latin typeface="Citrix Sans"/>
                <a:cs typeface="Citrix Sans"/>
              </a:rPr>
              <a:t>Service (labs)</a:t>
            </a:r>
          </a:p>
        </p:txBody>
      </p:sp>
      <p:sp>
        <p:nvSpPr>
          <p:cNvPr id="195" name="TextBox 194"/>
          <p:cNvSpPr txBox="1"/>
          <p:nvPr/>
        </p:nvSpPr>
        <p:spPr>
          <a:xfrm>
            <a:off x="9435393" y="4513383"/>
            <a:ext cx="932229" cy="622511"/>
          </a:xfrm>
          <a:prstGeom prst="rect">
            <a:avLst/>
          </a:prstGeom>
          <a:noFill/>
        </p:spPr>
        <p:txBody>
          <a:bodyPr wrap="none" rtlCol="0">
            <a:spAutoFit/>
          </a:bodyPr>
          <a:lstStyle/>
          <a:p>
            <a:pPr algn="ctr" defTabSz="932597"/>
            <a:r>
              <a:rPr lang="en-US" sz="1122" kern="0" dirty="0">
                <a:solidFill>
                  <a:schemeClr val="tx1">
                    <a:lumMod val="50000"/>
                    <a:lumOff val="50000"/>
                  </a:schemeClr>
                </a:solidFill>
                <a:latin typeface="Citrix Sans"/>
                <a:cs typeface="Citrix Sans"/>
              </a:rPr>
              <a:t>IoT</a:t>
            </a:r>
            <a:br>
              <a:rPr lang="en-US" sz="1122" kern="0" dirty="0">
                <a:solidFill>
                  <a:schemeClr val="tx1">
                    <a:lumMod val="50000"/>
                    <a:lumOff val="50000"/>
                  </a:schemeClr>
                </a:solidFill>
                <a:latin typeface="Citrix Sans"/>
                <a:cs typeface="Citrix Sans"/>
              </a:rPr>
            </a:br>
            <a:r>
              <a:rPr lang="en-US" sz="1122" kern="0" dirty="0">
                <a:solidFill>
                  <a:schemeClr val="tx1">
                    <a:lumMod val="50000"/>
                    <a:lumOff val="50000"/>
                  </a:schemeClr>
                </a:solidFill>
                <a:latin typeface="Citrix Sans"/>
                <a:cs typeface="Citrix Sans"/>
              </a:rPr>
              <a:t>Automation</a:t>
            </a:r>
            <a:br>
              <a:rPr lang="en-US" sz="1122" kern="0" dirty="0">
                <a:solidFill>
                  <a:schemeClr val="tx1">
                    <a:lumMod val="50000"/>
                    <a:lumOff val="50000"/>
                  </a:schemeClr>
                </a:solidFill>
                <a:latin typeface="Citrix Sans"/>
                <a:cs typeface="Citrix Sans"/>
              </a:rPr>
            </a:br>
            <a:r>
              <a:rPr lang="en-US" sz="1122" kern="0" dirty="0">
                <a:solidFill>
                  <a:schemeClr val="tx1">
                    <a:lumMod val="50000"/>
                    <a:lumOff val="50000"/>
                  </a:schemeClr>
                </a:solidFill>
                <a:latin typeface="Citrix Sans"/>
                <a:cs typeface="Citrix Sans"/>
              </a:rPr>
              <a:t>(labs)</a:t>
            </a:r>
          </a:p>
        </p:txBody>
      </p:sp>
      <p:sp>
        <p:nvSpPr>
          <p:cNvPr id="196" name="TextBox 195"/>
          <p:cNvSpPr txBox="1"/>
          <p:nvPr/>
        </p:nvSpPr>
        <p:spPr>
          <a:xfrm>
            <a:off x="10702802" y="4599687"/>
            <a:ext cx="752388" cy="446397"/>
          </a:xfrm>
          <a:prstGeom prst="rect">
            <a:avLst/>
          </a:prstGeom>
          <a:noFill/>
        </p:spPr>
        <p:txBody>
          <a:bodyPr wrap="none" rtlCol="0">
            <a:spAutoFit/>
          </a:bodyPr>
          <a:lstStyle/>
          <a:p>
            <a:pPr algn="ctr" defTabSz="932597"/>
            <a:r>
              <a:rPr lang="en-US" sz="1122" kern="0" dirty="0">
                <a:solidFill>
                  <a:schemeClr val="tx1">
                    <a:lumMod val="50000"/>
                    <a:lumOff val="50000"/>
                  </a:schemeClr>
                </a:solidFill>
                <a:latin typeface="Citrix Sans"/>
                <a:cs typeface="Citrix Sans"/>
              </a:rPr>
              <a:t>3</a:t>
            </a:r>
            <a:r>
              <a:rPr lang="en-US" sz="1122" kern="0" baseline="30000" dirty="0">
                <a:solidFill>
                  <a:schemeClr val="tx1">
                    <a:lumMod val="50000"/>
                    <a:lumOff val="50000"/>
                  </a:schemeClr>
                </a:solidFill>
                <a:latin typeface="Citrix Sans"/>
                <a:cs typeface="Citrix Sans"/>
              </a:rPr>
              <a:t>rd</a:t>
            </a:r>
            <a:r>
              <a:rPr lang="en-US" sz="1122" kern="0" dirty="0">
                <a:solidFill>
                  <a:schemeClr val="tx1">
                    <a:lumMod val="50000"/>
                    <a:lumOff val="50000"/>
                  </a:schemeClr>
                </a:solidFill>
                <a:latin typeface="Citrix Sans"/>
                <a:cs typeface="Citrix Sans"/>
              </a:rPr>
              <a:t> Party</a:t>
            </a:r>
            <a:br>
              <a:rPr lang="en-US" sz="1122" kern="0" dirty="0">
                <a:solidFill>
                  <a:schemeClr val="tx1">
                    <a:lumMod val="50000"/>
                    <a:lumOff val="50000"/>
                  </a:schemeClr>
                </a:solidFill>
                <a:latin typeface="Citrix Sans"/>
                <a:cs typeface="Citrix Sans"/>
              </a:rPr>
            </a:br>
            <a:r>
              <a:rPr lang="en-US" sz="1122" kern="0" dirty="0">
                <a:solidFill>
                  <a:schemeClr val="tx1">
                    <a:lumMod val="50000"/>
                    <a:lumOff val="50000"/>
                  </a:schemeClr>
                </a:solidFill>
                <a:latin typeface="Citrix Sans"/>
                <a:cs typeface="Citrix Sans"/>
              </a:rPr>
              <a:t>Services</a:t>
            </a:r>
          </a:p>
        </p:txBody>
      </p:sp>
      <p:sp>
        <p:nvSpPr>
          <p:cNvPr id="166" name="TextBox 165"/>
          <p:cNvSpPr txBox="1"/>
          <p:nvPr/>
        </p:nvSpPr>
        <p:spPr>
          <a:xfrm>
            <a:off x="1378702" y="4513383"/>
            <a:ext cx="997625" cy="622511"/>
          </a:xfrm>
          <a:prstGeom prst="rect">
            <a:avLst/>
          </a:prstGeom>
          <a:noFill/>
        </p:spPr>
        <p:txBody>
          <a:bodyPr wrap="none" rtlCol="0">
            <a:spAutoFit/>
          </a:bodyPr>
          <a:lstStyle/>
          <a:p>
            <a:pPr algn="ctr" defTabSz="932597"/>
            <a:r>
              <a:rPr lang="en-US" sz="1122" kern="0" dirty="0">
                <a:solidFill>
                  <a:srgbClr val="00A1E0"/>
                </a:solidFill>
                <a:latin typeface="Citrix Sans"/>
                <a:cs typeface="Citrix Sans"/>
              </a:rPr>
              <a:t>XenApp and</a:t>
            </a:r>
            <a:br>
              <a:rPr lang="en-US" sz="1122" kern="0" dirty="0">
                <a:solidFill>
                  <a:srgbClr val="00A1E0"/>
                </a:solidFill>
                <a:latin typeface="Citrix Sans"/>
                <a:cs typeface="Citrix Sans"/>
              </a:rPr>
            </a:br>
            <a:r>
              <a:rPr lang="en-US" sz="1122" kern="0" dirty="0">
                <a:solidFill>
                  <a:srgbClr val="00A1E0"/>
                </a:solidFill>
                <a:latin typeface="Citrix Sans"/>
                <a:cs typeface="Citrix Sans"/>
              </a:rPr>
              <a:t>XenDesktop</a:t>
            </a:r>
            <a:br>
              <a:rPr lang="en-US" sz="1122" kern="0" dirty="0">
                <a:solidFill>
                  <a:srgbClr val="00A1E0"/>
                </a:solidFill>
                <a:latin typeface="Citrix Sans"/>
                <a:cs typeface="Citrix Sans"/>
              </a:rPr>
            </a:br>
            <a:r>
              <a:rPr lang="en-US" sz="1122" kern="0" dirty="0">
                <a:solidFill>
                  <a:srgbClr val="00A1E0"/>
                </a:solidFill>
                <a:latin typeface="Citrix Sans"/>
                <a:cs typeface="Citrix Sans"/>
              </a:rPr>
              <a:t>service</a:t>
            </a:r>
          </a:p>
        </p:txBody>
      </p:sp>
      <p:sp>
        <p:nvSpPr>
          <p:cNvPr id="167" name="TextBox 166"/>
          <p:cNvSpPr txBox="1"/>
          <p:nvPr/>
        </p:nvSpPr>
        <p:spPr>
          <a:xfrm>
            <a:off x="2542070" y="4599687"/>
            <a:ext cx="883182" cy="446397"/>
          </a:xfrm>
          <a:prstGeom prst="rect">
            <a:avLst/>
          </a:prstGeom>
          <a:noFill/>
        </p:spPr>
        <p:txBody>
          <a:bodyPr wrap="none" rtlCol="0">
            <a:spAutoFit/>
          </a:bodyPr>
          <a:lstStyle/>
          <a:p>
            <a:pPr algn="ctr" defTabSz="932597"/>
            <a:r>
              <a:rPr lang="en-US" sz="1122" kern="0" dirty="0">
                <a:solidFill>
                  <a:srgbClr val="00A1E0"/>
                </a:solidFill>
                <a:latin typeface="Citrix Sans"/>
                <a:cs typeface="Citrix Sans"/>
              </a:rPr>
              <a:t>XenMobile</a:t>
            </a:r>
            <a:br>
              <a:rPr lang="en-US" sz="1122" kern="0" dirty="0">
                <a:solidFill>
                  <a:srgbClr val="00A1E0"/>
                </a:solidFill>
                <a:latin typeface="Citrix Sans"/>
                <a:cs typeface="Citrix Sans"/>
              </a:rPr>
            </a:br>
            <a:r>
              <a:rPr lang="en-US" sz="1122" kern="0" dirty="0">
                <a:solidFill>
                  <a:srgbClr val="00A1E0"/>
                </a:solidFill>
                <a:latin typeface="Citrix Sans"/>
                <a:cs typeface="Citrix Sans"/>
              </a:rPr>
              <a:t>service</a:t>
            </a:r>
          </a:p>
        </p:txBody>
      </p:sp>
      <p:sp>
        <p:nvSpPr>
          <p:cNvPr id="168" name="TextBox 167"/>
          <p:cNvSpPr txBox="1"/>
          <p:nvPr/>
        </p:nvSpPr>
        <p:spPr>
          <a:xfrm>
            <a:off x="3736517" y="4685986"/>
            <a:ext cx="817785" cy="270285"/>
          </a:xfrm>
          <a:prstGeom prst="rect">
            <a:avLst/>
          </a:prstGeom>
          <a:noFill/>
        </p:spPr>
        <p:txBody>
          <a:bodyPr wrap="none" rtlCol="0">
            <a:spAutoFit/>
          </a:bodyPr>
          <a:lstStyle/>
          <a:p>
            <a:pPr algn="ctr" defTabSz="932597"/>
            <a:r>
              <a:rPr lang="en-US" sz="1122" kern="0" dirty="0">
                <a:solidFill>
                  <a:srgbClr val="00A1E0"/>
                </a:solidFill>
                <a:latin typeface="Citrix Sans"/>
                <a:cs typeface="Citrix Sans"/>
              </a:rPr>
              <a:t>ShareFile</a:t>
            </a:r>
          </a:p>
        </p:txBody>
      </p:sp>
      <p:sp>
        <p:nvSpPr>
          <p:cNvPr id="169" name="TextBox 168"/>
          <p:cNvSpPr txBox="1"/>
          <p:nvPr/>
        </p:nvSpPr>
        <p:spPr>
          <a:xfrm>
            <a:off x="8336436" y="4513383"/>
            <a:ext cx="834134" cy="622511"/>
          </a:xfrm>
          <a:prstGeom prst="rect">
            <a:avLst/>
          </a:prstGeom>
          <a:noFill/>
        </p:spPr>
        <p:txBody>
          <a:bodyPr wrap="none" rtlCol="0">
            <a:spAutoFit/>
          </a:bodyPr>
          <a:lstStyle/>
          <a:p>
            <a:pPr algn="ctr" defTabSz="932597"/>
            <a:r>
              <a:rPr lang="en-US" sz="1122" kern="0" dirty="0">
                <a:solidFill>
                  <a:schemeClr val="tx1">
                    <a:lumMod val="50000"/>
                    <a:lumOff val="50000"/>
                  </a:schemeClr>
                </a:solidFill>
                <a:latin typeface="Citrix Sans"/>
                <a:cs typeface="Citrix Sans"/>
              </a:rPr>
              <a:t>NetScaler</a:t>
            </a:r>
            <a:br>
              <a:rPr lang="en-US" sz="1122" kern="0" dirty="0">
                <a:solidFill>
                  <a:schemeClr val="tx1">
                    <a:lumMod val="50000"/>
                    <a:lumOff val="50000"/>
                  </a:schemeClr>
                </a:solidFill>
                <a:latin typeface="Citrix Sans"/>
                <a:cs typeface="Citrix Sans"/>
              </a:rPr>
            </a:br>
            <a:r>
              <a:rPr lang="en-US" sz="1122" kern="0" dirty="0">
                <a:solidFill>
                  <a:schemeClr val="tx1">
                    <a:lumMod val="50000"/>
                    <a:lumOff val="50000"/>
                  </a:schemeClr>
                </a:solidFill>
                <a:latin typeface="Citrix Sans"/>
                <a:cs typeface="Citrix Sans"/>
              </a:rPr>
              <a:t>Gateway</a:t>
            </a:r>
            <a:br>
              <a:rPr lang="en-US" sz="1122" kern="0" dirty="0">
                <a:solidFill>
                  <a:schemeClr val="tx1">
                    <a:lumMod val="50000"/>
                    <a:lumOff val="50000"/>
                  </a:schemeClr>
                </a:solidFill>
                <a:latin typeface="Citrix Sans"/>
                <a:cs typeface="Citrix Sans"/>
              </a:rPr>
            </a:br>
            <a:r>
              <a:rPr lang="en-US" sz="1122" kern="0" dirty="0">
                <a:solidFill>
                  <a:schemeClr val="tx1">
                    <a:lumMod val="50000"/>
                    <a:lumOff val="50000"/>
                  </a:schemeClr>
                </a:solidFill>
                <a:latin typeface="Citrix Sans"/>
                <a:cs typeface="Citrix Sans"/>
              </a:rPr>
              <a:t>Service</a:t>
            </a:r>
          </a:p>
        </p:txBody>
      </p:sp>
      <p:sp>
        <p:nvSpPr>
          <p:cNvPr id="95" name="Title 1"/>
          <p:cNvSpPr>
            <a:spLocks noGrp="1"/>
          </p:cNvSpPr>
          <p:nvPr>
            <p:ph type="title"/>
          </p:nvPr>
        </p:nvSpPr>
        <p:spPr/>
        <p:txBody>
          <a:bodyPr/>
          <a:lstStyle/>
          <a:p>
            <a:pPr algn="ctr">
              <a:lnSpc>
                <a:spcPct val="100000"/>
              </a:lnSpc>
            </a:pPr>
            <a:r>
              <a:rPr lang="en-US" sz="3671" dirty="0"/>
              <a:t>The Only Platform Integrating All Citrix Services</a:t>
            </a:r>
            <a:br>
              <a:rPr lang="en-US" sz="3671" dirty="0"/>
            </a:br>
            <a:r>
              <a:rPr lang="en-US" sz="2039" dirty="0"/>
              <a:t>Unified cloud-based ability to deploy all Citrix technologies</a:t>
            </a:r>
            <a:br>
              <a:rPr lang="en-US" sz="2039" dirty="0"/>
            </a:br>
            <a:br>
              <a:rPr lang="en-US" sz="2039" dirty="0"/>
            </a:br>
            <a:r>
              <a:rPr lang="en-US" sz="2039" dirty="0">
                <a:solidFill>
                  <a:srgbClr val="FF0000"/>
                </a:solidFill>
              </a:rPr>
              <a:t>UPDATE</a:t>
            </a:r>
            <a:endParaRPr lang="en-US" sz="1632" dirty="0">
              <a:solidFill>
                <a:srgbClr val="FF0000"/>
              </a:solidFill>
            </a:endParaRPr>
          </a:p>
        </p:txBody>
      </p:sp>
      <p:grpSp>
        <p:nvGrpSpPr>
          <p:cNvPr id="13" name="Group 12"/>
          <p:cNvGrpSpPr/>
          <p:nvPr/>
        </p:nvGrpSpPr>
        <p:grpSpPr>
          <a:xfrm>
            <a:off x="4669619" y="5358223"/>
            <a:ext cx="3932655" cy="286306"/>
            <a:chOff x="4577213" y="5254112"/>
            <a:chExt cx="3856899" cy="280791"/>
          </a:xfrm>
        </p:grpSpPr>
        <p:sp>
          <p:nvSpPr>
            <p:cNvPr id="4" name="TextBox 3"/>
            <p:cNvSpPr txBox="1"/>
            <p:nvPr/>
          </p:nvSpPr>
          <p:spPr>
            <a:xfrm>
              <a:off x="4748955" y="5254112"/>
              <a:ext cx="1550828" cy="280791"/>
            </a:xfrm>
            <a:prstGeom prst="rect">
              <a:avLst/>
            </a:prstGeom>
            <a:noFill/>
          </p:spPr>
          <p:txBody>
            <a:bodyPr wrap="none" rtlCol="0">
              <a:spAutoFit/>
            </a:bodyPr>
            <a:lstStyle/>
            <a:p>
              <a:pPr defTabSz="932597"/>
              <a:r>
                <a:rPr lang="en-US" sz="1224" kern="0" dirty="0">
                  <a:solidFill>
                    <a:schemeClr val="tx1">
                      <a:lumMod val="50000"/>
                      <a:lumOff val="50000"/>
                    </a:schemeClr>
                  </a:solidFill>
                </a:rPr>
                <a:t>Service available now</a:t>
              </a:r>
            </a:p>
          </p:txBody>
        </p:sp>
        <p:sp>
          <p:nvSpPr>
            <p:cNvPr id="6" name="Rectangle 5"/>
            <p:cNvSpPr/>
            <p:nvPr/>
          </p:nvSpPr>
          <p:spPr bwMode="auto">
            <a:xfrm>
              <a:off x="4577213" y="5294674"/>
              <a:ext cx="195817" cy="195875"/>
            </a:xfrm>
            <a:prstGeom prst="rect">
              <a:avLst/>
            </a:prstGeom>
            <a:solidFill>
              <a:srgbClr val="00A1E0"/>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25" name="Rectangle 24"/>
            <p:cNvSpPr/>
            <p:nvPr/>
          </p:nvSpPr>
          <p:spPr bwMode="auto">
            <a:xfrm>
              <a:off x="6694582" y="5294674"/>
              <a:ext cx="195817" cy="195875"/>
            </a:xfrm>
            <a:prstGeom prst="rect">
              <a:avLst/>
            </a:prstGeom>
            <a:solidFill>
              <a:srgbClr val="7F7F7F"/>
            </a:solidFill>
            <a:ln w="22225" cap="flat" cmpd="sng" algn="ctr">
              <a:noFill/>
              <a:prstDash val="solid"/>
              <a:round/>
              <a:headEnd type="none" w="med" len="med"/>
              <a:tailEnd type="none" w="med" len="med"/>
            </a:ln>
            <a:effectLst/>
          </p:spPr>
          <p:txBody>
            <a:bodyPr rot="0" spcFirstLastPara="0" vertOverflow="overflow" horzOverflow="overflow" vert="horz" wrap="square" lIns="140954" tIns="70477" rIns="140954" bIns="70477" numCol="1" spcCol="0" rtlCol="0" fromWordArt="0" anchor="ctr" anchorCtr="0" forceAA="0" compatLnSpc="1">
              <a:prstTxWarp prst="textNoShape">
                <a:avLst/>
              </a:prstTxWarp>
              <a:normAutofit fontScale="25000" lnSpcReduction="20000"/>
            </a:bodyPr>
            <a:lstStyle/>
            <a:p>
              <a:pPr algn="ctr" defTabSz="1490229" fontAlgn="base">
                <a:spcBef>
                  <a:spcPct val="0"/>
                </a:spcBef>
                <a:spcAft>
                  <a:spcPct val="0"/>
                </a:spcAft>
              </a:pPr>
              <a:endParaRPr lang="en-US" sz="2141" kern="0" dirty="0">
                <a:solidFill>
                  <a:schemeClr val="bg2"/>
                </a:solidFill>
                <a:latin typeface="Arial" charset="0"/>
                <a:cs typeface="Arial" charset="0"/>
              </a:endParaRPr>
            </a:p>
          </p:txBody>
        </p:sp>
        <p:sp>
          <p:nvSpPr>
            <p:cNvPr id="12" name="Rectangle 11"/>
            <p:cNvSpPr/>
            <p:nvPr/>
          </p:nvSpPr>
          <p:spPr>
            <a:xfrm>
              <a:off x="6851216" y="5254112"/>
              <a:ext cx="1582896" cy="280791"/>
            </a:xfrm>
            <a:prstGeom prst="rect">
              <a:avLst/>
            </a:prstGeom>
          </p:spPr>
          <p:txBody>
            <a:bodyPr wrap="none">
              <a:spAutoFit/>
            </a:bodyPr>
            <a:lstStyle/>
            <a:p>
              <a:pPr defTabSz="932597"/>
              <a:r>
                <a:rPr lang="en-US" sz="1224" kern="0" dirty="0">
                  <a:solidFill>
                    <a:prstClr val="black">
                      <a:lumMod val="50000"/>
                      <a:lumOff val="50000"/>
                    </a:prstClr>
                  </a:solidFill>
                </a:rPr>
                <a:t>Service available soon</a:t>
              </a:r>
            </a:p>
          </p:txBody>
        </p:sp>
      </p:grpSp>
    </p:spTree>
    <p:extLst>
      <p:ext uri="{BB962C8B-B14F-4D97-AF65-F5344CB8AC3E}">
        <p14:creationId xmlns:p14="http://schemas.microsoft.com/office/powerpoint/2010/main" val="9142379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74" y="-1"/>
            <a:ext cx="9318326" cy="6994525"/>
          </a:xfrm>
          <a:prstGeom prst="rect">
            <a:avLst/>
          </a:prstGeom>
        </p:spPr>
      </p:pic>
    </p:spTree>
    <p:extLst>
      <p:ext uri="{BB962C8B-B14F-4D97-AF65-F5344CB8AC3E}">
        <p14:creationId xmlns:p14="http://schemas.microsoft.com/office/powerpoint/2010/main" val="1619600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2788" y="1446631"/>
            <a:ext cx="5592645" cy="4940169"/>
          </a:xfrm>
          <a:prstGeom prst="roundRect">
            <a:avLst/>
          </a:prstGeom>
          <a:noFill/>
          <a:ln>
            <a:solidFill>
              <a:srgbClr val="00A1E0"/>
            </a:solidFill>
          </a:ln>
        </p:spPr>
        <p:style>
          <a:lnRef idx="2">
            <a:schemeClr val="accent1"/>
          </a:lnRef>
          <a:fillRef idx="1">
            <a:schemeClr val="lt1"/>
          </a:fillRef>
          <a:effectRef idx="0">
            <a:schemeClr val="accent1"/>
          </a:effectRef>
          <a:fontRef idx="minor">
            <a:schemeClr val="dk1"/>
          </a:fontRef>
        </p:style>
        <p:txBody>
          <a:bodyPr lIns="93209" tIns="46605" rIns="93209" bIns="46605" rtlCol="0" anchor="t"/>
          <a:lstStyle/>
          <a:p>
            <a:pPr algn="ctr" defTabSz="932014"/>
            <a:endParaRPr lang="en-US" sz="1936" b="1" kern="0" dirty="0">
              <a:solidFill>
                <a:srgbClr val="000000"/>
              </a:solidFill>
              <a:latin typeface="Arial"/>
            </a:endParaRPr>
          </a:p>
        </p:txBody>
      </p:sp>
      <p:sp>
        <p:nvSpPr>
          <p:cNvPr id="186" name="Rectangle 185"/>
          <p:cNvSpPr/>
          <p:nvPr/>
        </p:nvSpPr>
        <p:spPr bwMode="auto">
          <a:xfrm>
            <a:off x="2847370" y="4988636"/>
            <a:ext cx="2609900" cy="121174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7885" tIns="93942" rIns="187885" bIns="93942" numCol="1" spcCol="0" rtlCol="0" fromWordArt="0" anchor="b" anchorCtr="0" forceAA="0" compatLnSpc="1">
            <a:prstTxWarp prst="textNoShape">
              <a:avLst/>
            </a:prstTxWarp>
            <a:noAutofit/>
          </a:bodyPr>
          <a:lstStyle/>
          <a:p>
            <a:pPr algn="ctr" defTabSz="1986277" fontAlgn="base">
              <a:spcBef>
                <a:spcPct val="0"/>
              </a:spcBef>
              <a:spcAft>
                <a:spcPct val="0"/>
              </a:spcAft>
            </a:pPr>
            <a:r>
              <a:rPr lang="en-US" sz="1224" kern="0" dirty="0">
                <a:solidFill>
                  <a:srgbClr val="000000"/>
                </a:solidFill>
                <a:latin typeface="Arial"/>
                <a:cs typeface="Arial" charset="0"/>
              </a:rPr>
              <a:t>Hypervisors</a:t>
            </a:r>
          </a:p>
        </p:txBody>
      </p:sp>
      <p:sp>
        <p:nvSpPr>
          <p:cNvPr id="6" name="Can 5"/>
          <p:cNvSpPr/>
          <p:nvPr/>
        </p:nvSpPr>
        <p:spPr bwMode="auto">
          <a:xfrm>
            <a:off x="5736898" y="5081844"/>
            <a:ext cx="745687" cy="745687"/>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93942" rIns="0"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Active Directory</a:t>
            </a:r>
          </a:p>
        </p:txBody>
      </p:sp>
      <p:sp>
        <p:nvSpPr>
          <p:cNvPr id="7" name="Rectangle 6"/>
          <p:cNvSpPr/>
          <p:nvPr/>
        </p:nvSpPr>
        <p:spPr bwMode="auto">
          <a:xfrm>
            <a:off x="1635629" y="5081853"/>
            <a:ext cx="930220"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09" tIns="93942" rIns="93209"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NetScaler</a:t>
            </a:r>
          </a:p>
        </p:txBody>
      </p:sp>
      <p:sp>
        <p:nvSpPr>
          <p:cNvPr id="21" name="Rectangle 20"/>
          <p:cNvSpPr/>
          <p:nvPr/>
        </p:nvSpPr>
        <p:spPr bwMode="auto">
          <a:xfrm>
            <a:off x="4898009" y="1819471"/>
            <a:ext cx="932109" cy="466054"/>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11" tIns="93942" rIns="93211"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License Server</a:t>
            </a:r>
          </a:p>
        </p:txBody>
      </p:sp>
      <p:sp>
        <p:nvSpPr>
          <p:cNvPr id="22" name="Rectangle 21"/>
          <p:cNvSpPr/>
          <p:nvPr/>
        </p:nvSpPr>
        <p:spPr bwMode="auto">
          <a:xfrm>
            <a:off x="2754160" y="1819471"/>
            <a:ext cx="932109" cy="466054"/>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rmAutofit/>
          </a:bodyPr>
          <a:lstStyle/>
          <a:p>
            <a:pPr algn="ctr" defTabSz="1986277" fontAlgn="base">
              <a:spcBef>
                <a:spcPct val="0"/>
              </a:spcBef>
              <a:spcAft>
                <a:spcPct val="0"/>
              </a:spcAft>
            </a:pPr>
            <a:r>
              <a:rPr lang="en-US" sz="1428" kern="0" dirty="0">
                <a:solidFill>
                  <a:srgbClr val="FFFFFF"/>
                </a:solidFill>
                <a:latin typeface="Arial"/>
                <a:cs typeface="Arial" charset="0"/>
              </a:rPr>
              <a:t>Studio</a:t>
            </a:r>
          </a:p>
        </p:txBody>
      </p:sp>
      <p:sp>
        <p:nvSpPr>
          <p:cNvPr id="23" name="Rectangle 22"/>
          <p:cNvSpPr/>
          <p:nvPr/>
        </p:nvSpPr>
        <p:spPr bwMode="auto">
          <a:xfrm>
            <a:off x="3872690" y="1819471"/>
            <a:ext cx="932109" cy="466054"/>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09" tIns="93942" rIns="93209"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Director</a:t>
            </a:r>
          </a:p>
        </p:txBody>
      </p:sp>
      <p:sp>
        <p:nvSpPr>
          <p:cNvPr id="24" name="Can 23"/>
          <p:cNvSpPr/>
          <p:nvPr/>
        </p:nvSpPr>
        <p:spPr bwMode="auto">
          <a:xfrm>
            <a:off x="5550474" y="2844785"/>
            <a:ext cx="745687" cy="745687"/>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rmAutofit fontScale="92500"/>
          </a:bodyPr>
          <a:lstStyle/>
          <a:p>
            <a:pPr algn="ctr" defTabSz="1986277" fontAlgn="base">
              <a:spcBef>
                <a:spcPct val="0"/>
              </a:spcBef>
              <a:spcAft>
                <a:spcPct val="0"/>
              </a:spcAft>
            </a:pPr>
            <a:r>
              <a:rPr lang="en-US" sz="1530" kern="0" dirty="0">
                <a:solidFill>
                  <a:srgbClr val="FFFFFF"/>
                </a:solidFill>
                <a:latin typeface="Arial"/>
                <a:cs typeface="Arial" charset="0"/>
              </a:rPr>
              <a:t>SQL</a:t>
            </a:r>
          </a:p>
        </p:txBody>
      </p:sp>
      <p:sp>
        <p:nvSpPr>
          <p:cNvPr id="99" name="Rectangle 98"/>
          <p:cNvSpPr/>
          <p:nvPr/>
        </p:nvSpPr>
        <p:spPr bwMode="auto">
          <a:xfrm>
            <a:off x="3127005" y="5268275"/>
            <a:ext cx="932109"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98" name="Rectangle 97"/>
          <p:cNvSpPr/>
          <p:nvPr/>
        </p:nvSpPr>
        <p:spPr bwMode="auto">
          <a:xfrm>
            <a:off x="3033784" y="5175065"/>
            <a:ext cx="932110"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8" name="Rectangle 7"/>
          <p:cNvSpPr/>
          <p:nvPr/>
        </p:nvSpPr>
        <p:spPr bwMode="auto">
          <a:xfrm>
            <a:off x="2940583" y="5081853"/>
            <a:ext cx="932109"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Server VDAs</a:t>
            </a:r>
          </a:p>
        </p:txBody>
      </p:sp>
      <p:sp>
        <p:nvSpPr>
          <p:cNvPr id="103" name="Rectangle 102"/>
          <p:cNvSpPr/>
          <p:nvPr/>
        </p:nvSpPr>
        <p:spPr bwMode="auto">
          <a:xfrm>
            <a:off x="4431955" y="5268275"/>
            <a:ext cx="932107"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104" name="Rectangle 103"/>
          <p:cNvSpPr/>
          <p:nvPr/>
        </p:nvSpPr>
        <p:spPr bwMode="auto">
          <a:xfrm>
            <a:off x="4338738" y="5175064"/>
            <a:ext cx="939571"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105" name="Rectangle 104"/>
          <p:cNvSpPr/>
          <p:nvPr/>
        </p:nvSpPr>
        <p:spPr bwMode="auto">
          <a:xfrm>
            <a:off x="4245533" y="5081853"/>
            <a:ext cx="932109"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11" tIns="93942" rIns="93211"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Desktop VDAs</a:t>
            </a:r>
          </a:p>
        </p:txBody>
      </p:sp>
      <p:sp>
        <p:nvSpPr>
          <p:cNvPr id="120" name="Rectangle 119"/>
          <p:cNvSpPr/>
          <p:nvPr/>
        </p:nvSpPr>
        <p:spPr bwMode="auto">
          <a:xfrm>
            <a:off x="3313421" y="3031217"/>
            <a:ext cx="1677794"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rmAutofit/>
          </a:bodyPr>
          <a:lstStyle/>
          <a:p>
            <a:pPr algn="ctr" defTabSz="1986277" fontAlgn="base">
              <a:spcBef>
                <a:spcPct val="0"/>
              </a:spcBef>
              <a:spcAft>
                <a:spcPct val="0"/>
              </a:spcAft>
            </a:pPr>
            <a:endParaRPr lang="en-US" sz="1936" kern="0" dirty="0">
              <a:solidFill>
                <a:srgbClr val="FFFFFF"/>
              </a:solidFill>
              <a:latin typeface="Arial"/>
              <a:cs typeface="Arial" charset="0"/>
            </a:endParaRPr>
          </a:p>
        </p:txBody>
      </p:sp>
      <p:sp>
        <p:nvSpPr>
          <p:cNvPr id="121" name="Rectangle 120"/>
          <p:cNvSpPr/>
          <p:nvPr/>
        </p:nvSpPr>
        <p:spPr bwMode="auto">
          <a:xfrm>
            <a:off x="1728836" y="2844785"/>
            <a:ext cx="1118528" cy="74568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09" tIns="93942" rIns="93209"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err="1">
                <a:solidFill>
                  <a:srgbClr val="FFFFFF"/>
                </a:solidFill>
                <a:latin typeface="Arial"/>
                <a:cs typeface="Arial" charset="0"/>
              </a:rPr>
              <a:t>StoreFront</a:t>
            </a:r>
            <a:r>
              <a:rPr lang="en-US" sz="1428" kern="0" dirty="0">
                <a:solidFill>
                  <a:srgbClr val="FFFFFF"/>
                </a:solidFill>
                <a:latin typeface="Arial"/>
                <a:cs typeface="Arial" charset="0"/>
              </a:rPr>
              <a:t>/</a:t>
            </a:r>
            <a:br>
              <a:rPr lang="en-US" sz="1428" kern="0" dirty="0">
                <a:solidFill>
                  <a:srgbClr val="FFFFFF"/>
                </a:solidFill>
                <a:latin typeface="Arial"/>
                <a:cs typeface="Arial" charset="0"/>
              </a:rPr>
            </a:br>
            <a:r>
              <a:rPr lang="en-US" sz="1428" kern="0" dirty="0">
                <a:solidFill>
                  <a:srgbClr val="FFFFFF"/>
                </a:solidFill>
                <a:latin typeface="Arial"/>
                <a:cs typeface="Arial" charset="0"/>
              </a:rPr>
              <a:t>Receiver for Web</a:t>
            </a:r>
          </a:p>
        </p:txBody>
      </p:sp>
      <p:cxnSp>
        <p:nvCxnSpPr>
          <p:cNvPr id="125" name="Straight Arrow Connector 24"/>
          <p:cNvCxnSpPr>
            <a:endCxn id="105" idx="0"/>
          </p:cNvCxnSpPr>
          <p:nvPr/>
        </p:nvCxnSpPr>
        <p:spPr bwMode="auto">
          <a:xfrm rot="16200000" flipH="1">
            <a:off x="3639663" y="4009925"/>
            <a:ext cx="1584582" cy="559266"/>
          </a:xfrm>
          <a:prstGeom prst="bentConnector3">
            <a:avLst>
              <a:gd name="adj1" fmla="val 82177"/>
            </a:avLst>
          </a:prstGeom>
          <a:ln>
            <a:headEnd type="arrow"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28" name="Straight Arrow Connector 24"/>
          <p:cNvCxnSpPr>
            <a:endCxn id="8" idx="0"/>
          </p:cNvCxnSpPr>
          <p:nvPr/>
        </p:nvCxnSpPr>
        <p:spPr bwMode="auto">
          <a:xfrm rot="5400000">
            <a:off x="2893977" y="4009927"/>
            <a:ext cx="1584582" cy="559262"/>
          </a:xfrm>
          <a:prstGeom prst="bentConnector3">
            <a:avLst>
              <a:gd name="adj1" fmla="val 82429"/>
            </a:avLst>
          </a:prstGeom>
          <a:ln>
            <a:headEnd type="arrow"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25" name="Straight Arrow Connector 24"/>
          <p:cNvCxnSpPr>
            <a:stCxn id="158" idx="2"/>
            <a:endCxn id="6" idx="1"/>
          </p:cNvCxnSpPr>
          <p:nvPr/>
        </p:nvCxnSpPr>
        <p:spPr bwMode="auto">
          <a:xfrm rot="16200000" flipH="1">
            <a:off x="4571770" y="3543872"/>
            <a:ext cx="1584582" cy="1491372"/>
          </a:xfrm>
          <a:prstGeom prst="bentConnector3">
            <a:avLst>
              <a:gd name="adj1" fmla="val 7030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32" name="Straight Arrow Connector 24"/>
          <p:cNvCxnSpPr>
            <a:stCxn id="7" idx="0"/>
            <a:endCxn id="154" idx="2"/>
          </p:cNvCxnSpPr>
          <p:nvPr/>
        </p:nvCxnSpPr>
        <p:spPr bwMode="auto">
          <a:xfrm rot="5400000" flipH="1" flipV="1">
            <a:off x="2008002" y="3590009"/>
            <a:ext cx="1584582" cy="1399106"/>
          </a:xfrm>
          <a:prstGeom prst="bentConnector3">
            <a:avLst>
              <a:gd name="adj1" fmla="val 29698"/>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35" name="Straight Arrow Connector 24"/>
          <p:cNvCxnSpPr>
            <a:stCxn id="121" idx="3"/>
          </p:cNvCxnSpPr>
          <p:nvPr/>
        </p:nvCxnSpPr>
        <p:spPr bwMode="auto">
          <a:xfrm>
            <a:off x="2847369" y="3217629"/>
            <a:ext cx="372843" cy="0"/>
          </a:xfrm>
          <a:prstGeom prst="straightConnector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2" name="Straight Arrow Connector 24"/>
          <p:cNvCxnSpPr/>
          <p:nvPr/>
        </p:nvCxnSpPr>
        <p:spPr bwMode="auto">
          <a:xfrm>
            <a:off x="4898004" y="3217629"/>
            <a:ext cx="652475" cy="0"/>
          </a:xfrm>
          <a:prstGeom prst="straightConnector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4" name="Straight Arrow Connector 24"/>
          <p:cNvCxnSpPr>
            <a:stCxn id="22" idx="2"/>
          </p:cNvCxnSpPr>
          <p:nvPr/>
        </p:nvCxnSpPr>
        <p:spPr bwMode="auto">
          <a:xfrm rot="16200000" flipH="1">
            <a:off x="3127003" y="2378738"/>
            <a:ext cx="652477" cy="466056"/>
          </a:xfrm>
          <a:prstGeom prst="bentConnector3">
            <a:avLst>
              <a:gd name="adj1" fmla="val 2680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7" name="Straight Arrow Connector 24"/>
          <p:cNvCxnSpPr>
            <a:stCxn id="23" idx="2"/>
          </p:cNvCxnSpPr>
          <p:nvPr/>
        </p:nvCxnSpPr>
        <p:spPr bwMode="auto">
          <a:xfrm rot="5400000">
            <a:off x="3779479" y="2378740"/>
            <a:ext cx="652477" cy="466054"/>
          </a:xfrm>
          <a:prstGeom prst="bentConnector3">
            <a:avLst>
              <a:gd name="adj1" fmla="val 27089"/>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50" name="Straight Arrow Connector 24"/>
          <p:cNvCxnSpPr>
            <a:stCxn id="158" idx="0"/>
            <a:endCxn id="21" idx="2"/>
          </p:cNvCxnSpPr>
          <p:nvPr/>
        </p:nvCxnSpPr>
        <p:spPr bwMode="auto">
          <a:xfrm rot="5400000" flipH="1" flipV="1">
            <a:off x="4664977" y="2238916"/>
            <a:ext cx="652474" cy="745689"/>
          </a:xfrm>
          <a:prstGeom prst="bentConnector3">
            <a:avLst>
              <a:gd name="adj1" fmla="val 50000"/>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154" name="Rectangle 153"/>
          <p:cNvSpPr/>
          <p:nvPr/>
        </p:nvSpPr>
        <p:spPr bwMode="auto">
          <a:xfrm>
            <a:off x="3220212" y="2938006"/>
            <a:ext cx="559265"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endParaRPr lang="en-US" sz="1530" kern="0" dirty="0">
              <a:solidFill>
                <a:srgbClr val="FFFFFF"/>
              </a:solidFill>
              <a:latin typeface="Arial"/>
              <a:cs typeface="Arial" charset="0"/>
            </a:endParaRPr>
          </a:p>
        </p:txBody>
      </p:sp>
      <p:sp>
        <p:nvSpPr>
          <p:cNvPr id="158" name="Rectangle 157"/>
          <p:cNvSpPr/>
          <p:nvPr/>
        </p:nvSpPr>
        <p:spPr bwMode="auto">
          <a:xfrm>
            <a:off x="4338738" y="2938006"/>
            <a:ext cx="559265"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endParaRPr lang="en-US" sz="1530" kern="0" dirty="0">
              <a:solidFill>
                <a:srgbClr val="FFFFFF"/>
              </a:solidFill>
              <a:latin typeface="Arial"/>
              <a:cs typeface="Arial" charset="0"/>
            </a:endParaRPr>
          </a:p>
        </p:txBody>
      </p:sp>
      <p:sp>
        <p:nvSpPr>
          <p:cNvPr id="119" name="Rectangle 118"/>
          <p:cNvSpPr/>
          <p:nvPr/>
        </p:nvSpPr>
        <p:spPr bwMode="auto">
          <a:xfrm>
            <a:off x="3220210" y="2938006"/>
            <a:ext cx="1677794"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Delivery Controllers</a:t>
            </a:r>
          </a:p>
        </p:txBody>
      </p:sp>
      <p:cxnSp>
        <p:nvCxnSpPr>
          <p:cNvPr id="187" name="Straight Arrow Connector 24"/>
          <p:cNvCxnSpPr/>
          <p:nvPr/>
        </p:nvCxnSpPr>
        <p:spPr bwMode="auto">
          <a:xfrm rot="16200000" flipH="1">
            <a:off x="4059110" y="3870112"/>
            <a:ext cx="1491371" cy="745686"/>
          </a:xfrm>
          <a:prstGeom prst="bentConnector3">
            <a:avLst>
              <a:gd name="adj1" fmla="val 80974"/>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10" name="AutoShape 2" descr="Image result for citrix receiver"/>
          <p:cNvSpPr>
            <a:spLocks noChangeAspect="1" noChangeArrowheads="1"/>
          </p:cNvSpPr>
          <p:nvPr/>
        </p:nvSpPr>
        <p:spPr bwMode="auto">
          <a:xfrm>
            <a:off x="162710" y="-145440"/>
            <a:ext cx="310707" cy="310708"/>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3209" tIns="46605" rIns="93209" bIns="46605" numCol="1" anchor="t" anchorCtr="0" compatLnSpc="1">
            <a:prstTxWarp prst="textNoShape">
              <a:avLst/>
            </a:prstTxWarp>
          </a:bodyPr>
          <a:lstStyle/>
          <a:p>
            <a:pPr defTabSz="932014"/>
            <a:endParaRPr lang="en-US" sz="1936" kern="0">
              <a:solidFill>
                <a:schemeClr val="bg1"/>
              </a:solidFill>
              <a:latin typeface="Arial"/>
            </a:endParaRPr>
          </a:p>
        </p:txBody>
      </p:sp>
      <p:sp>
        <p:nvSpPr>
          <p:cNvPr id="43" name="Rectangle 42"/>
          <p:cNvSpPr/>
          <p:nvPr/>
        </p:nvSpPr>
        <p:spPr bwMode="auto">
          <a:xfrm>
            <a:off x="9253170" y="2937999"/>
            <a:ext cx="2783994" cy="1407592"/>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40918" tIns="70458" rIns="140918" bIns="70458" numCol="1" spcCol="0" rtlCol="0" fromWordArt="0" anchor="ctr" anchorCtr="0" forceAA="0" compatLnSpc="1">
            <a:prstTxWarp prst="textNoShape">
              <a:avLst/>
            </a:prstTxWarp>
            <a:noAutofit/>
          </a:bodyPr>
          <a:lstStyle/>
          <a:p>
            <a:pPr algn="ctr" defTabSz="1489782" fontAlgn="base">
              <a:spcBef>
                <a:spcPct val="0"/>
              </a:spcBef>
              <a:spcAft>
                <a:spcPct val="0"/>
              </a:spcAft>
            </a:pPr>
            <a:r>
              <a:rPr lang="en-US" sz="1834" kern="0" dirty="0">
                <a:solidFill>
                  <a:srgbClr val="0078D7"/>
                </a:solidFill>
                <a:latin typeface="Arial" charset="0"/>
                <a:cs typeface="Arial" charset="0"/>
              </a:rPr>
              <a:t>Customer/Partner managed</a:t>
            </a:r>
          </a:p>
        </p:txBody>
      </p:sp>
      <p:sp>
        <p:nvSpPr>
          <p:cNvPr id="35" name="Freeform 45"/>
          <p:cNvSpPr>
            <a:spLocks noEditPoints="1"/>
          </p:cNvSpPr>
          <p:nvPr/>
        </p:nvSpPr>
        <p:spPr bwMode="auto">
          <a:xfrm>
            <a:off x="7248172" y="3157103"/>
            <a:ext cx="726267" cy="680315"/>
          </a:xfrm>
          <a:custGeom>
            <a:avLst/>
            <a:gdLst>
              <a:gd name="T0" fmla="*/ 475 w 737"/>
              <a:gd name="T1" fmla="*/ 124 h 759"/>
              <a:gd name="T2" fmla="*/ 447 w 737"/>
              <a:gd name="T3" fmla="*/ 49 h 759"/>
              <a:gd name="T4" fmla="*/ 404 w 737"/>
              <a:gd name="T5" fmla="*/ 15 h 759"/>
              <a:gd name="T6" fmla="*/ 148 w 737"/>
              <a:gd name="T7" fmla="*/ 15 h 759"/>
              <a:gd name="T8" fmla="*/ 106 w 737"/>
              <a:gd name="T9" fmla="*/ 49 h 759"/>
              <a:gd name="T10" fmla="*/ 0 w 737"/>
              <a:gd name="T11" fmla="*/ 430 h 759"/>
              <a:gd name="T12" fmla="*/ 205 w 737"/>
              <a:gd name="T13" fmla="*/ 759 h 759"/>
              <a:gd name="T14" fmla="*/ 326 w 737"/>
              <a:gd name="T15" fmla="*/ 759 h 759"/>
              <a:gd name="T16" fmla="*/ 737 w 737"/>
              <a:gd name="T17" fmla="*/ 244 h 759"/>
              <a:gd name="T18" fmla="*/ 106 w 737"/>
              <a:gd name="T19" fmla="*/ 601 h 759"/>
              <a:gd name="T20" fmla="*/ 106 w 737"/>
              <a:gd name="T21" fmla="*/ 549 h 759"/>
              <a:gd name="T22" fmla="*/ 106 w 737"/>
              <a:gd name="T23" fmla="*/ 507 h 759"/>
              <a:gd name="T24" fmla="*/ 106 w 737"/>
              <a:gd name="T25" fmla="*/ 457 h 759"/>
              <a:gd name="T26" fmla="*/ 205 w 737"/>
              <a:gd name="T27" fmla="*/ 601 h 759"/>
              <a:gd name="T28" fmla="*/ 205 w 737"/>
              <a:gd name="T29" fmla="*/ 549 h 759"/>
              <a:gd name="T30" fmla="*/ 205 w 737"/>
              <a:gd name="T31" fmla="*/ 507 h 759"/>
              <a:gd name="T32" fmla="*/ 205 w 737"/>
              <a:gd name="T33" fmla="*/ 457 h 759"/>
              <a:gd name="T34" fmla="*/ 205 w 737"/>
              <a:gd name="T35" fmla="*/ 412 h 759"/>
              <a:gd name="T36" fmla="*/ 205 w 737"/>
              <a:gd name="T37" fmla="*/ 363 h 759"/>
              <a:gd name="T38" fmla="*/ 205 w 737"/>
              <a:gd name="T39" fmla="*/ 320 h 759"/>
              <a:gd name="T40" fmla="*/ 205 w 737"/>
              <a:gd name="T41" fmla="*/ 268 h 759"/>
              <a:gd name="T42" fmla="*/ 205 w 737"/>
              <a:gd name="T43" fmla="*/ 225 h 759"/>
              <a:gd name="T44" fmla="*/ 205 w 737"/>
              <a:gd name="T45" fmla="*/ 176 h 759"/>
              <a:gd name="T46" fmla="*/ 205 w 737"/>
              <a:gd name="T47" fmla="*/ 133 h 759"/>
              <a:gd name="T48" fmla="*/ 205 w 737"/>
              <a:gd name="T49" fmla="*/ 81 h 759"/>
              <a:gd name="T50" fmla="*/ 305 w 737"/>
              <a:gd name="T51" fmla="*/ 601 h 759"/>
              <a:gd name="T52" fmla="*/ 305 w 737"/>
              <a:gd name="T53" fmla="*/ 549 h 759"/>
              <a:gd name="T54" fmla="*/ 305 w 737"/>
              <a:gd name="T55" fmla="*/ 507 h 759"/>
              <a:gd name="T56" fmla="*/ 305 w 737"/>
              <a:gd name="T57" fmla="*/ 457 h 759"/>
              <a:gd name="T58" fmla="*/ 305 w 737"/>
              <a:gd name="T59" fmla="*/ 412 h 759"/>
              <a:gd name="T60" fmla="*/ 305 w 737"/>
              <a:gd name="T61" fmla="*/ 363 h 759"/>
              <a:gd name="T62" fmla="*/ 305 w 737"/>
              <a:gd name="T63" fmla="*/ 320 h 759"/>
              <a:gd name="T64" fmla="*/ 305 w 737"/>
              <a:gd name="T65" fmla="*/ 268 h 759"/>
              <a:gd name="T66" fmla="*/ 305 w 737"/>
              <a:gd name="T67" fmla="*/ 225 h 759"/>
              <a:gd name="T68" fmla="*/ 305 w 737"/>
              <a:gd name="T69" fmla="*/ 176 h 759"/>
              <a:gd name="T70" fmla="*/ 305 w 737"/>
              <a:gd name="T71" fmla="*/ 133 h 759"/>
              <a:gd name="T72" fmla="*/ 305 w 737"/>
              <a:gd name="T73" fmla="*/ 81 h 759"/>
              <a:gd name="T74" fmla="*/ 404 w 737"/>
              <a:gd name="T75" fmla="*/ 601 h 759"/>
              <a:gd name="T76" fmla="*/ 404 w 737"/>
              <a:gd name="T77" fmla="*/ 549 h 759"/>
              <a:gd name="T78" fmla="*/ 404 w 737"/>
              <a:gd name="T79" fmla="*/ 507 h 759"/>
              <a:gd name="T80" fmla="*/ 404 w 737"/>
              <a:gd name="T81" fmla="*/ 457 h 759"/>
              <a:gd name="T82" fmla="*/ 404 w 737"/>
              <a:gd name="T83" fmla="*/ 412 h 759"/>
              <a:gd name="T84" fmla="*/ 404 w 737"/>
              <a:gd name="T85" fmla="*/ 363 h 759"/>
              <a:gd name="T86" fmla="*/ 404 w 737"/>
              <a:gd name="T87" fmla="*/ 320 h 759"/>
              <a:gd name="T88" fmla="*/ 404 w 737"/>
              <a:gd name="T89" fmla="*/ 268 h 759"/>
              <a:gd name="T90" fmla="*/ 404 w 737"/>
              <a:gd name="T91" fmla="*/ 225 h 759"/>
              <a:gd name="T92" fmla="*/ 404 w 737"/>
              <a:gd name="T93" fmla="*/ 176 h 759"/>
              <a:gd name="T94" fmla="*/ 404 w 737"/>
              <a:gd name="T95" fmla="*/ 133 h 759"/>
              <a:gd name="T96" fmla="*/ 404 w 737"/>
              <a:gd name="T97" fmla="*/ 81 h 759"/>
              <a:gd name="T98" fmla="*/ 702 w 737"/>
              <a:gd name="T99" fmla="*/ 601 h 759"/>
              <a:gd name="T100" fmla="*/ 702 w 737"/>
              <a:gd name="T101" fmla="*/ 569 h 759"/>
              <a:gd name="T102" fmla="*/ 702 w 737"/>
              <a:gd name="T103" fmla="*/ 525 h 759"/>
              <a:gd name="T104" fmla="*/ 702 w 737"/>
              <a:gd name="T105" fmla="*/ 494 h 759"/>
              <a:gd name="T106" fmla="*/ 702 w 737"/>
              <a:gd name="T107" fmla="*/ 451 h 759"/>
              <a:gd name="T108" fmla="*/ 702 w 737"/>
              <a:gd name="T109" fmla="*/ 419 h 759"/>
              <a:gd name="T110" fmla="*/ 702 w 737"/>
              <a:gd name="T111" fmla="*/ 375 h 759"/>
              <a:gd name="T112" fmla="*/ 702 w 737"/>
              <a:gd name="T113" fmla="*/ 344 h 759"/>
              <a:gd name="T114" fmla="*/ 702 w 737"/>
              <a:gd name="T115" fmla="*/ 300 h 759"/>
              <a:gd name="T116" fmla="*/ 702 w 737"/>
              <a:gd name="T117" fmla="*/ 268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7" h="759">
                <a:moveTo>
                  <a:pt x="727" y="229"/>
                </a:moveTo>
                <a:lnTo>
                  <a:pt x="727" y="229"/>
                </a:lnTo>
                <a:lnTo>
                  <a:pt x="475" y="124"/>
                </a:lnTo>
                <a:lnTo>
                  <a:pt x="475" y="716"/>
                </a:lnTo>
                <a:lnTo>
                  <a:pt x="447" y="716"/>
                </a:lnTo>
                <a:lnTo>
                  <a:pt x="447" y="49"/>
                </a:lnTo>
                <a:cubicBezTo>
                  <a:pt x="447" y="39"/>
                  <a:pt x="439" y="32"/>
                  <a:pt x="430" y="32"/>
                </a:cubicBezTo>
                <a:lnTo>
                  <a:pt x="404" y="32"/>
                </a:lnTo>
                <a:lnTo>
                  <a:pt x="404" y="15"/>
                </a:lnTo>
                <a:cubicBezTo>
                  <a:pt x="404" y="6"/>
                  <a:pt x="396" y="0"/>
                  <a:pt x="387" y="0"/>
                </a:cubicBezTo>
                <a:lnTo>
                  <a:pt x="165" y="0"/>
                </a:lnTo>
                <a:cubicBezTo>
                  <a:pt x="156" y="0"/>
                  <a:pt x="148" y="6"/>
                  <a:pt x="148" y="15"/>
                </a:cubicBezTo>
                <a:lnTo>
                  <a:pt x="148" y="32"/>
                </a:lnTo>
                <a:lnTo>
                  <a:pt x="123" y="32"/>
                </a:lnTo>
                <a:cubicBezTo>
                  <a:pt x="114" y="32"/>
                  <a:pt x="106" y="39"/>
                  <a:pt x="106" y="49"/>
                </a:cubicBezTo>
                <a:lnTo>
                  <a:pt x="106" y="412"/>
                </a:lnTo>
                <a:lnTo>
                  <a:pt x="17" y="412"/>
                </a:lnTo>
                <a:cubicBezTo>
                  <a:pt x="8" y="412"/>
                  <a:pt x="0" y="421"/>
                  <a:pt x="0" y="430"/>
                </a:cubicBezTo>
                <a:lnTo>
                  <a:pt x="0" y="741"/>
                </a:lnTo>
                <a:cubicBezTo>
                  <a:pt x="0" y="752"/>
                  <a:pt x="8" y="759"/>
                  <a:pt x="17" y="759"/>
                </a:cubicBezTo>
                <a:lnTo>
                  <a:pt x="205" y="759"/>
                </a:lnTo>
                <a:lnTo>
                  <a:pt x="205" y="651"/>
                </a:lnTo>
                <a:lnTo>
                  <a:pt x="326" y="651"/>
                </a:lnTo>
                <a:lnTo>
                  <a:pt x="326" y="759"/>
                </a:lnTo>
                <a:lnTo>
                  <a:pt x="720" y="759"/>
                </a:lnTo>
                <a:cubicBezTo>
                  <a:pt x="729" y="759"/>
                  <a:pt x="737" y="752"/>
                  <a:pt x="737" y="741"/>
                </a:cubicBezTo>
                <a:lnTo>
                  <a:pt x="737" y="244"/>
                </a:lnTo>
                <a:cubicBezTo>
                  <a:pt x="737" y="237"/>
                  <a:pt x="733" y="231"/>
                  <a:pt x="727" y="229"/>
                </a:cubicBezTo>
                <a:close/>
                <a:moveTo>
                  <a:pt x="106" y="601"/>
                </a:moveTo>
                <a:lnTo>
                  <a:pt x="106" y="601"/>
                </a:lnTo>
                <a:lnTo>
                  <a:pt x="49" y="601"/>
                </a:lnTo>
                <a:lnTo>
                  <a:pt x="49" y="549"/>
                </a:lnTo>
                <a:lnTo>
                  <a:pt x="106" y="549"/>
                </a:lnTo>
                <a:lnTo>
                  <a:pt x="106" y="601"/>
                </a:lnTo>
                <a:close/>
                <a:moveTo>
                  <a:pt x="106" y="507"/>
                </a:moveTo>
                <a:lnTo>
                  <a:pt x="106" y="507"/>
                </a:lnTo>
                <a:lnTo>
                  <a:pt x="49" y="507"/>
                </a:lnTo>
                <a:lnTo>
                  <a:pt x="49" y="457"/>
                </a:lnTo>
                <a:lnTo>
                  <a:pt x="106" y="457"/>
                </a:lnTo>
                <a:lnTo>
                  <a:pt x="106" y="507"/>
                </a:lnTo>
                <a:close/>
                <a:moveTo>
                  <a:pt x="205" y="601"/>
                </a:moveTo>
                <a:lnTo>
                  <a:pt x="205" y="601"/>
                </a:lnTo>
                <a:lnTo>
                  <a:pt x="148" y="601"/>
                </a:lnTo>
                <a:lnTo>
                  <a:pt x="148" y="549"/>
                </a:lnTo>
                <a:lnTo>
                  <a:pt x="205" y="549"/>
                </a:lnTo>
                <a:lnTo>
                  <a:pt x="205" y="601"/>
                </a:lnTo>
                <a:close/>
                <a:moveTo>
                  <a:pt x="205" y="507"/>
                </a:moveTo>
                <a:lnTo>
                  <a:pt x="205" y="507"/>
                </a:lnTo>
                <a:lnTo>
                  <a:pt x="148" y="507"/>
                </a:lnTo>
                <a:lnTo>
                  <a:pt x="148" y="457"/>
                </a:lnTo>
                <a:lnTo>
                  <a:pt x="205" y="457"/>
                </a:lnTo>
                <a:lnTo>
                  <a:pt x="205" y="507"/>
                </a:lnTo>
                <a:close/>
                <a:moveTo>
                  <a:pt x="205" y="412"/>
                </a:moveTo>
                <a:lnTo>
                  <a:pt x="205" y="412"/>
                </a:lnTo>
                <a:lnTo>
                  <a:pt x="148" y="412"/>
                </a:lnTo>
                <a:lnTo>
                  <a:pt x="148" y="363"/>
                </a:lnTo>
                <a:lnTo>
                  <a:pt x="205" y="363"/>
                </a:lnTo>
                <a:lnTo>
                  <a:pt x="205" y="412"/>
                </a:lnTo>
                <a:close/>
                <a:moveTo>
                  <a:pt x="205" y="320"/>
                </a:moveTo>
                <a:lnTo>
                  <a:pt x="205" y="320"/>
                </a:lnTo>
                <a:lnTo>
                  <a:pt x="148" y="320"/>
                </a:lnTo>
                <a:lnTo>
                  <a:pt x="148" y="268"/>
                </a:lnTo>
                <a:lnTo>
                  <a:pt x="205" y="268"/>
                </a:lnTo>
                <a:lnTo>
                  <a:pt x="205" y="320"/>
                </a:lnTo>
                <a:close/>
                <a:moveTo>
                  <a:pt x="205" y="225"/>
                </a:moveTo>
                <a:lnTo>
                  <a:pt x="205" y="225"/>
                </a:lnTo>
                <a:lnTo>
                  <a:pt x="148" y="225"/>
                </a:lnTo>
                <a:lnTo>
                  <a:pt x="148" y="176"/>
                </a:lnTo>
                <a:lnTo>
                  <a:pt x="205" y="176"/>
                </a:lnTo>
                <a:lnTo>
                  <a:pt x="205" y="225"/>
                </a:lnTo>
                <a:close/>
                <a:moveTo>
                  <a:pt x="205" y="133"/>
                </a:moveTo>
                <a:lnTo>
                  <a:pt x="205" y="133"/>
                </a:lnTo>
                <a:lnTo>
                  <a:pt x="148" y="133"/>
                </a:lnTo>
                <a:lnTo>
                  <a:pt x="148" y="81"/>
                </a:lnTo>
                <a:lnTo>
                  <a:pt x="205" y="81"/>
                </a:lnTo>
                <a:lnTo>
                  <a:pt x="205" y="133"/>
                </a:lnTo>
                <a:close/>
                <a:moveTo>
                  <a:pt x="305" y="601"/>
                </a:moveTo>
                <a:lnTo>
                  <a:pt x="305" y="601"/>
                </a:lnTo>
                <a:lnTo>
                  <a:pt x="248" y="601"/>
                </a:lnTo>
                <a:lnTo>
                  <a:pt x="248" y="549"/>
                </a:lnTo>
                <a:lnTo>
                  <a:pt x="305" y="549"/>
                </a:lnTo>
                <a:lnTo>
                  <a:pt x="305" y="601"/>
                </a:lnTo>
                <a:close/>
                <a:moveTo>
                  <a:pt x="305" y="507"/>
                </a:moveTo>
                <a:lnTo>
                  <a:pt x="305" y="507"/>
                </a:lnTo>
                <a:lnTo>
                  <a:pt x="248" y="507"/>
                </a:lnTo>
                <a:lnTo>
                  <a:pt x="248" y="457"/>
                </a:lnTo>
                <a:lnTo>
                  <a:pt x="305" y="457"/>
                </a:lnTo>
                <a:lnTo>
                  <a:pt x="305" y="507"/>
                </a:lnTo>
                <a:close/>
                <a:moveTo>
                  <a:pt x="305" y="412"/>
                </a:moveTo>
                <a:lnTo>
                  <a:pt x="305" y="412"/>
                </a:lnTo>
                <a:lnTo>
                  <a:pt x="248" y="412"/>
                </a:lnTo>
                <a:lnTo>
                  <a:pt x="248" y="363"/>
                </a:lnTo>
                <a:lnTo>
                  <a:pt x="305" y="363"/>
                </a:lnTo>
                <a:lnTo>
                  <a:pt x="305" y="412"/>
                </a:lnTo>
                <a:close/>
                <a:moveTo>
                  <a:pt x="305" y="320"/>
                </a:moveTo>
                <a:lnTo>
                  <a:pt x="305" y="320"/>
                </a:lnTo>
                <a:lnTo>
                  <a:pt x="248" y="320"/>
                </a:lnTo>
                <a:lnTo>
                  <a:pt x="248" y="268"/>
                </a:lnTo>
                <a:lnTo>
                  <a:pt x="305" y="268"/>
                </a:lnTo>
                <a:lnTo>
                  <a:pt x="305" y="320"/>
                </a:lnTo>
                <a:close/>
                <a:moveTo>
                  <a:pt x="305" y="225"/>
                </a:moveTo>
                <a:lnTo>
                  <a:pt x="305" y="225"/>
                </a:lnTo>
                <a:lnTo>
                  <a:pt x="248" y="225"/>
                </a:lnTo>
                <a:lnTo>
                  <a:pt x="248" y="176"/>
                </a:lnTo>
                <a:lnTo>
                  <a:pt x="305" y="176"/>
                </a:lnTo>
                <a:lnTo>
                  <a:pt x="305" y="225"/>
                </a:lnTo>
                <a:close/>
                <a:moveTo>
                  <a:pt x="305" y="133"/>
                </a:moveTo>
                <a:lnTo>
                  <a:pt x="305" y="133"/>
                </a:lnTo>
                <a:lnTo>
                  <a:pt x="248" y="133"/>
                </a:lnTo>
                <a:lnTo>
                  <a:pt x="248" y="81"/>
                </a:lnTo>
                <a:lnTo>
                  <a:pt x="305" y="81"/>
                </a:lnTo>
                <a:lnTo>
                  <a:pt x="305" y="133"/>
                </a:lnTo>
                <a:close/>
                <a:moveTo>
                  <a:pt x="404" y="601"/>
                </a:moveTo>
                <a:lnTo>
                  <a:pt x="404" y="601"/>
                </a:lnTo>
                <a:lnTo>
                  <a:pt x="347" y="601"/>
                </a:lnTo>
                <a:lnTo>
                  <a:pt x="347" y="549"/>
                </a:lnTo>
                <a:lnTo>
                  <a:pt x="404" y="549"/>
                </a:lnTo>
                <a:lnTo>
                  <a:pt x="404" y="601"/>
                </a:lnTo>
                <a:close/>
                <a:moveTo>
                  <a:pt x="404" y="507"/>
                </a:moveTo>
                <a:lnTo>
                  <a:pt x="404" y="507"/>
                </a:lnTo>
                <a:lnTo>
                  <a:pt x="347" y="507"/>
                </a:lnTo>
                <a:lnTo>
                  <a:pt x="347" y="457"/>
                </a:lnTo>
                <a:lnTo>
                  <a:pt x="404" y="457"/>
                </a:lnTo>
                <a:lnTo>
                  <a:pt x="404" y="507"/>
                </a:lnTo>
                <a:close/>
                <a:moveTo>
                  <a:pt x="404" y="412"/>
                </a:moveTo>
                <a:lnTo>
                  <a:pt x="404" y="412"/>
                </a:lnTo>
                <a:lnTo>
                  <a:pt x="347" y="412"/>
                </a:lnTo>
                <a:lnTo>
                  <a:pt x="347" y="363"/>
                </a:lnTo>
                <a:lnTo>
                  <a:pt x="404" y="363"/>
                </a:lnTo>
                <a:lnTo>
                  <a:pt x="404" y="412"/>
                </a:lnTo>
                <a:close/>
                <a:moveTo>
                  <a:pt x="404" y="320"/>
                </a:moveTo>
                <a:lnTo>
                  <a:pt x="404" y="320"/>
                </a:lnTo>
                <a:lnTo>
                  <a:pt x="347" y="320"/>
                </a:lnTo>
                <a:lnTo>
                  <a:pt x="347" y="268"/>
                </a:lnTo>
                <a:lnTo>
                  <a:pt x="404" y="268"/>
                </a:lnTo>
                <a:lnTo>
                  <a:pt x="404" y="320"/>
                </a:lnTo>
                <a:close/>
                <a:moveTo>
                  <a:pt x="404" y="225"/>
                </a:moveTo>
                <a:lnTo>
                  <a:pt x="404" y="225"/>
                </a:lnTo>
                <a:lnTo>
                  <a:pt x="347" y="225"/>
                </a:lnTo>
                <a:lnTo>
                  <a:pt x="347" y="176"/>
                </a:lnTo>
                <a:lnTo>
                  <a:pt x="404" y="176"/>
                </a:lnTo>
                <a:lnTo>
                  <a:pt x="404" y="225"/>
                </a:lnTo>
                <a:close/>
                <a:moveTo>
                  <a:pt x="404" y="133"/>
                </a:moveTo>
                <a:lnTo>
                  <a:pt x="404" y="133"/>
                </a:lnTo>
                <a:lnTo>
                  <a:pt x="347" y="133"/>
                </a:lnTo>
                <a:lnTo>
                  <a:pt x="347" y="81"/>
                </a:lnTo>
                <a:lnTo>
                  <a:pt x="404" y="81"/>
                </a:lnTo>
                <a:lnTo>
                  <a:pt x="404" y="133"/>
                </a:lnTo>
                <a:close/>
                <a:moveTo>
                  <a:pt x="702" y="601"/>
                </a:moveTo>
                <a:lnTo>
                  <a:pt x="702" y="601"/>
                </a:lnTo>
                <a:lnTo>
                  <a:pt x="507" y="601"/>
                </a:lnTo>
                <a:lnTo>
                  <a:pt x="507" y="569"/>
                </a:lnTo>
                <a:lnTo>
                  <a:pt x="702" y="569"/>
                </a:lnTo>
                <a:lnTo>
                  <a:pt x="702" y="601"/>
                </a:lnTo>
                <a:close/>
                <a:moveTo>
                  <a:pt x="702" y="525"/>
                </a:moveTo>
                <a:lnTo>
                  <a:pt x="702" y="525"/>
                </a:lnTo>
                <a:lnTo>
                  <a:pt x="507" y="525"/>
                </a:lnTo>
                <a:lnTo>
                  <a:pt x="507" y="494"/>
                </a:lnTo>
                <a:lnTo>
                  <a:pt x="702" y="494"/>
                </a:lnTo>
                <a:lnTo>
                  <a:pt x="702" y="525"/>
                </a:lnTo>
                <a:close/>
                <a:moveTo>
                  <a:pt x="702" y="451"/>
                </a:moveTo>
                <a:lnTo>
                  <a:pt x="702" y="451"/>
                </a:lnTo>
                <a:lnTo>
                  <a:pt x="507" y="451"/>
                </a:lnTo>
                <a:lnTo>
                  <a:pt x="507" y="419"/>
                </a:lnTo>
                <a:lnTo>
                  <a:pt x="702" y="419"/>
                </a:lnTo>
                <a:lnTo>
                  <a:pt x="702" y="451"/>
                </a:lnTo>
                <a:close/>
                <a:moveTo>
                  <a:pt x="702" y="375"/>
                </a:moveTo>
                <a:lnTo>
                  <a:pt x="702" y="375"/>
                </a:lnTo>
                <a:lnTo>
                  <a:pt x="507" y="375"/>
                </a:lnTo>
                <a:lnTo>
                  <a:pt x="507" y="344"/>
                </a:lnTo>
                <a:lnTo>
                  <a:pt x="702" y="344"/>
                </a:lnTo>
                <a:lnTo>
                  <a:pt x="702" y="375"/>
                </a:lnTo>
                <a:close/>
                <a:moveTo>
                  <a:pt x="702" y="300"/>
                </a:moveTo>
                <a:lnTo>
                  <a:pt x="702" y="300"/>
                </a:lnTo>
                <a:lnTo>
                  <a:pt x="507" y="300"/>
                </a:lnTo>
                <a:lnTo>
                  <a:pt x="507" y="268"/>
                </a:lnTo>
                <a:lnTo>
                  <a:pt x="702" y="268"/>
                </a:lnTo>
                <a:lnTo>
                  <a:pt x="702" y="300"/>
                </a:lnTo>
                <a:close/>
              </a:path>
            </a:pathLst>
          </a:custGeom>
          <a:solidFill>
            <a:srgbClr val="7F7F7F"/>
          </a:solidFill>
          <a:ln w="0">
            <a:noFill/>
            <a:prstDash val="solid"/>
            <a:round/>
            <a:headEnd/>
            <a:tailEnd/>
          </a:ln>
        </p:spPr>
        <p:txBody>
          <a:bodyPr vert="horz" wrap="square" lIns="93211" tIns="46606" rIns="93211" bIns="46606" numCol="1" anchor="t" anchorCtr="0" compatLnSpc="1">
            <a:prstTxWarp prst="textNoShape">
              <a:avLst/>
            </a:prstTxWarp>
          </a:bodyPr>
          <a:lstStyle/>
          <a:p>
            <a:pPr defTabSz="932014"/>
            <a:endParaRPr lang="en-US" sz="1936" kern="0" dirty="0">
              <a:solidFill>
                <a:srgbClr val="414141"/>
              </a:solidFill>
              <a:latin typeface="Arial"/>
            </a:endParaRPr>
          </a:p>
        </p:txBody>
      </p:sp>
      <p:sp>
        <p:nvSpPr>
          <p:cNvPr id="36" name="Freeform 68"/>
          <p:cNvSpPr>
            <a:spLocks/>
          </p:cNvSpPr>
          <p:nvPr/>
        </p:nvSpPr>
        <p:spPr bwMode="auto">
          <a:xfrm>
            <a:off x="7248174" y="3902788"/>
            <a:ext cx="726268" cy="466055"/>
          </a:xfrm>
          <a:custGeom>
            <a:avLst/>
            <a:gdLst>
              <a:gd name="T0" fmla="*/ 589 w 835"/>
              <a:gd name="T1" fmla="*/ 0 h 485"/>
              <a:gd name="T2" fmla="*/ 589 w 835"/>
              <a:gd name="T3" fmla="*/ 0 h 485"/>
              <a:gd name="T4" fmla="*/ 398 w 835"/>
              <a:gd name="T5" fmla="*/ 90 h 485"/>
              <a:gd name="T6" fmla="*/ 322 w 835"/>
              <a:gd name="T7" fmla="*/ 66 h 485"/>
              <a:gd name="T8" fmla="*/ 211 w 835"/>
              <a:gd name="T9" fmla="*/ 130 h 485"/>
              <a:gd name="T10" fmla="*/ 180 w 835"/>
              <a:gd name="T11" fmla="*/ 128 h 485"/>
              <a:gd name="T12" fmla="*/ 0 w 835"/>
              <a:gd name="T13" fmla="*/ 307 h 485"/>
              <a:gd name="T14" fmla="*/ 160 w 835"/>
              <a:gd name="T15" fmla="*/ 483 h 485"/>
              <a:gd name="T16" fmla="*/ 160 w 835"/>
              <a:gd name="T17" fmla="*/ 485 h 485"/>
              <a:gd name="T18" fmla="*/ 626 w 835"/>
              <a:gd name="T19" fmla="*/ 485 h 485"/>
              <a:gd name="T20" fmla="*/ 626 w 835"/>
              <a:gd name="T21" fmla="*/ 481 h 485"/>
              <a:gd name="T22" fmla="*/ 835 w 835"/>
              <a:gd name="T23" fmla="*/ 242 h 485"/>
              <a:gd name="T24" fmla="*/ 589 w 835"/>
              <a:gd name="T2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5" h="485">
                <a:moveTo>
                  <a:pt x="589" y="0"/>
                </a:moveTo>
                <a:lnTo>
                  <a:pt x="589" y="0"/>
                </a:lnTo>
                <a:cubicBezTo>
                  <a:pt x="512" y="0"/>
                  <a:pt x="443" y="34"/>
                  <a:pt x="398" y="90"/>
                </a:cubicBezTo>
                <a:cubicBezTo>
                  <a:pt x="377" y="75"/>
                  <a:pt x="351" y="66"/>
                  <a:pt x="322" y="66"/>
                </a:cubicBezTo>
                <a:cubicBezTo>
                  <a:pt x="275" y="66"/>
                  <a:pt x="233" y="92"/>
                  <a:pt x="211" y="130"/>
                </a:cubicBezTo>
                <a:cubicBezTo>
                  <a:pt x="201" y="129"/>
                  <a:pt x="191" y="128"/>
                  <a:pt x="180" y="128"/>
                </a:cubicBezTo>
                <a:cubicBezTo>
                  <a:pt x="80" y="128"/>
                  <a:pt x="0" y="207"/>
                  <a:pt x="0" y="307"/>
                </a:cubicBezTo>
                <a:cubicBezTo>
                  <a:pt x="0" y="397"/>
                  <a:pt x="69" y="473"/>
                  <a:pt x="160" y="483"/>
                </a:cubicBezTo>
                <a:lnTo>
                  <a:pt x="160" y="485"/>
                </a:lnTo>
                <a:lnTo>
                  <a:pt x="626" y="485"/>
                </a:lnTo>
                <a:lnTo>
                  <a:pt x="626" y="481"/>
                </a:lnTo>
                <a:cubicBezTo>
                  <a:pt x="744" y="464"/>
                  <a:pt x="835" y="363"/>
                  <a:pt x="835" y="242"/>
                </a:cubicBezTo>
                <a:cubicBezTo>
                  <a:pt x="835" y="108"/>
                  <a:pt x="725" y="0"/>
                  <a:pt x="589" y="0"/>
                </a:cubicBezTo>
                <a:close/>
              </a:path>
            </a:pathLst>
          </a:custGeom>
          <a:solidFill>
            <a:srgbClr val="7F7F7F"/>
          </a:solidFill>
          <a:ln w="0">
            <a:noFill/>
            <a:prstDash val="solid"/>
            <a:round/>
            <a:headEnd/>
            <a:tailEnd/>
          </a:ln>
        </p:spPr>
        <p:txBody>
          <a:bodyPr vert="horz" wrap="square" lIns="93211" tIns="46606" rIns="93211" bIns="46606" numCol="1" anchor="t" anchorCtr="0" compatLnSpc="1">
            <a:prstTxWarp prst="textNoShape">
              <a:avLst/>
            </a:prstTxWarp>
          </a:bodyPr>
          <a:lstStyle/>
          <a:p>
            <a:pPr defTabSz="932014"/>
            <a:endParaRPr lang="en-US" sz="1936" kern="0" dirty="0">
              <a:solidFill>
                <a:srgbClr val="414141"/>
              </a:solidFill>
              <a:latin typeface="Arial"/>
            </a:endParaRPr>
          </a:p>
        </p:txBody>
      </p:sp>
      <p:sp>
        <p:nvSpPr>
          <p:cNvPr id="40" name="Title 1"/>
          <p:cNvSpPr>
            <a:spLocks noGrp="1"/>
          </p:cNvSpPr>
          <p:nvPr>
            <p:ph type="title"/>
          </p:nvPr>
        </p:nvSpPr>
        <p:spPr/>
        <p:txBody>
          <a:bodyPr/>
          <a:lstStyle/>
          <a:p>
            <a:r>
              <a:rPr lang="en-US" sz="3670" dirty="0"/>
              <a:t>Traditional Citrix Deployment</a:t>
            </a:r>
          </a:p>
        </p:txBody>
      </p:sp>
      <p:cxnSp>
        <p:nvCxnSpPr>
          <p:cNvPr id="39" name="Straight Arrow Connector 24"/>
          <p:cNvCxnSpPr/>
          <p:nvPr/>
        </p:nvCxnSpPr>
        <p:spPr bwMode="auto">
          <a:xfrm rot="16200000" flipH="1">
            <a:off x="846132" y="4687450"/>
            <a:ext cx="679227" cy="910071"/>
          </a:xfrm>
          <a:prstGeom prst="bentConnector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4" name="Straight Arrow Connector 24"/>
          <p:cNvCxnSpPr/>
          <p:nvPr/>
        </p:nvCxnSpPr>
        <p:spPr bwMode="auto">
          <a:xfrm rot="5400000" flipH="1" flipV="1">
            <a:off x="936975" y="3131988"/>
            <a:ext cx="590760" cy="1003280"/>
          </a:xfrm>
          <a:prstGeom prst="bentConnector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pic>
        <p:nvPicPr>
          <p:cNvPr id="46" name="Picture 45"/>
          <p:cNvPicPr>
            <a:picLocks noChangeAspect="1"/>
          </p:cNvPicPr>
          <p:nvPr/>
        </p:nvPicPr>
        <p:blipFill>
          <a:blip r:embed="rId3"/>
          <a:stretch>
            <a:fillRect/>
          </a:stretch>
        </p:blipFill>
        <p:spPr>
          <a:xfrm>
            <a:off x="302861" y="3944397"/>
            <a:ext cx="860027" cy="860027"/>
          </a:xfrm>
          <a:prstGeom prst="rect">
            <a:avLst/>
          </a:prstGeom>
        </p:spPr>
      </p:pic>
      <p:sp>
        <p:nvSpPr>
          <p:cNvPr id="41" name="Right Brace 40"/>
          <p:cNvSpPr/>
          <p:nvPr/>
        </p:nvSpPr>
        <p:spPr>
          <a:xfrm>
            <a:off x="8082239" y="1446631"/>
            <a:ext cx="728286" cy="4940168"/>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455145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3"/>
          <a:srcRect b="38828"/>
          <a:stretch/>
        </p:blipFill>
        <p:spPr>
          <a:xfrm>
            <a:off x="724681" y="1248609"/>
            <a:ext cx="7138144" cy="2492527"/>
          </a:xfrm>
          <a:prstGeom prst="rect">
            <a:avLst/>
          </a:prstGeom>
        </p:spPr>
      </p:pic>
      <p:sp>
        <p:nvSpPr>
          <p:cNvPr id="60" name="Rectangle 59"/>
          <p:cNvSpPr/>
          <p:nvPr/>
        </p:nvSpPr>
        <p:spPr bwMode="auto">
          <a:xfrm>
            <a:off x="9044153" y="1767503"/>
            <a:ext cx="2604239" cy="1316706"/>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40918" tIns="70458" rIns="140918" bIns="70458" numCol="1" spcCol="0" rtlCol="0" fromWordArt="0" anchor="ctr" anchorCtr="0" forceAA="0" compatLnSpc="1">
            <a:prstTxWarp prst="textNoShape">
              <a:avLst/>
            </a:prstTxWarp>
            <a:noAutofit/>
          </a:bodyPr>
          <a:lstStyle/>
          <a:p>
            <a:pPr algn="ctr" defTabSz="1489782" fontAlgn="base">
              <a:spcBef>
                <a:spcPct val="0"/>
              </a:spcBef>
              <a:spcAft>
                <a:spcPct val="0"/>
              </a:spcAft>
            </a:pPr>
            <a:r>
              <a:rPr lang="en-US" sz="1834" kern="0" dirty="0">
                <a:solidFill>
                  <a:srgbClr val="00A1E0"/>
                </a:solidFill>
                <a:latin typeface="Arial" charset="0"/>
                <a:cs typeface="Arial" charset="0"/>
              </a:rPr>
              <a:t>Citrix Cloud </a:t>
            </a:r>
            <a:r>
              <a:rPr lang="en-US" sz="1632" i="1" kern="0" dirty="0">
                <a:solidFill>
                  <a:srgbClr val="00A1E0"/>
                </a:solidFill>
                <a:latin typeface="Arial" charset="0"/>
                <a:cs typeface="Arial" charset="0"/>
              </a:rPr>
              <a:t> </a:t>
            </a:r>
          </a:p>
          <a:p>
            <a:pPr algn="ctr" defTabSz="1489782" fontAlgn="base">
              <a:spcBef>
                <a:spcPct val="0"/>
              </a:spcBef>
              <a:spcAft>
                <a:spcPct val="0"/>
              </a:spcAft>
            </a:pPr>
            <a:r>
              <a:rPr lang="en-US" sz="1632" i="1" kern="0" dirty="0">
                <a:solidFill>
                  <a:srgbClr val="00A1E0"/>
                </a:solidFill>
                <a:latin typeface="Arial" charset="0"/>
                <a:cs typeface="Arial" charset="0"/>
              </a:rPr>
              <a:t>(operated by Citrix)</a:t>
            </a:r>
            <a:endParaRPr lang="en-US" sz="1834" i="1" kern="0" dirty="0">
              <a:solidFill>
                <a:srgbClr val="00A1E0"/>
              </a:solidFill>
              <a:latin typeface="Arial" charset="0"/>
              <a:cs typeface="Arial" charset="0"/>
            </a:endParaRPr>
          </a:p>
        </p:txBody>
      </p:sp>
      <p:sp>
        <p:nvSpPr>
          <p:cNvPr id="61" name="Right Brace 60"/>
          <p:cNvSpPr/>
          <p:nvPr/>
        </p:nvSpPr>
        <p:spPr bwMode="auto">
          <a:xfrm>
            <a:off x="8082452" y="1286713"/>
            <a:ext cx="932107" cy="2390310"/>
          </a:xfrm>
          <a:prstGeom prst="rightBrace">
            <a:avLst>
              <a:gd name="adj1" fmla="val 8333"/>
              <a:gd name="adj2" fmla="val 48799"/>
            </a:avLst>
          </a:prstGeom>
          <a:noFill/>
          <a:ln w="19050" cap="flat" cmpd="sng" algn="ctr">
            <a:solidFill>
              <a:schemeClr val="bg2"/>
            </a:solidFill>
            <a:prstDash val="solid"/>
            <a:round/>
            <a:headEnd type="none" w="med" len="med"/>
            <a:tailEnd type="none" w="med" len="med"/>
          </a:ln>
          <a:effectLst/>
        </p:spPr>
        <p:txBody>
          <a:bodyPr rtlCol="0" anchor="ctr"/>
          <a:lstStyle/>
          <a:p>
            <a:pPr algn="ctr" defTabSz="932014"/>
            <a:endParaRPr lang="en-US" sz="1936" kern="0">
              <a:solidFill>
                <a:srgbClr val="000000"/>
              </a:solidFill>
              <a:latin typeface="Arial"/>
            </a:endParaRPr>
          </a:p>
        </p:txBody>
      </p:sp>
      <p:sp>
        <p:nvSpPr>
          <p:cNvPr id="66" name="Rounded Rectangle 65"/>
          <p:cNvSpPr/>
          <p:nvPr/>
        </p:nvSpPr>
        <p:spPr>
          <a:xfrm>
            <a:off x="1518055" y="3870107"/>
            <a:ext cx="5592645" cy="2516690"/>
          </a:xfrm>
          <a:prstGeom prst="roundRect">
            <a:avLst/>
          </a:prstGeom>
          <a:ln/>
        </p:spPr>
        <p:style>
          <a:lnRef idx="2">
            <a:schemeClr val="accent2"/>
          </a:lnRef>
          <a:fillRef idx="1">
            <a:schemeClr val="lt1"/>
          </a:fillRef>
          <a:effectRef idx="0">
            <a:schemeClr val="accent2"/>
          </a:effectRef>
          <a:fontRef idx="minor">
            <a:schemeClr val="dk1"/>
          </a:fontRef>
        </p:style>
        <p:txBody>
          <a:bodyPr lIns="93209" tIns="46605" rIns="93209" bIns="46605" rtlCol="0" anchor="t"/>
          <a:lstStyle/>
          <a:p>
            <a:pPr algn="ctr" defTabSz="932014"/>
            <a:endParaRPr lang="en-US" sz="1936" b="1" kern="0" dirty="0">
              <a:solidFill>
                <a:srgbClr val="000000"/>
              </a:solidFill>
              <a:latin typeface="Arial"/>
            </a:endParaRPr>
          </a:p>
        </p:txBody>
      </p:sp>
      <p:sp>
        <p:nvSpPr>
          <p:cNvPr id="65" name="Rounded Rectangle 64"/>
          <p:cNvSpPr/>
          <p:nvPr/>
        </p:nvSpPr>
        <p:spPr>
          <a:xfrm>
            <a:off x="1400354" y="3958365"/>
            <a:ext cx="5592645" cy="2516690"/>
          </a:xfrm>
          <a:prstGeom prst="roundRect">
            <a:avLst/>
          </a:prstGeom>
          <a:ln/>
        </p:spPr>
        <p:style>
          <a:lnRef idx="2">
            <a:schemeClr val="accent2"/>
          </a:lnRef>
          <a:fillRef idx="1">
            <a:schemeClr val="lt1"/>
          </a:fillRef>
          <a:effectRef idx="0">
            <a:schemeClr val="accent2"/>
          </a:effectRef>
          <a:fontRef idx="minor">
            <a:schemeClr val="dk1"/>
          </a:fontRef>
        </p:style>
        <p:txBody>
          <a:bodyPr lIns="93209" tIns="46605" rIns="93209" bIns="46605" rtlCol="0" anchor="t"/>
          <a:lstStyle/>
          <a:p>
            <a:pPr algn="ctr" defTabSz="932014"/>
            <a:endParaRPr lang="en-US" sz="1936" b="1" kern="0" dirty="0">
              <a:solidFill>
                <a:srgbClr val="000000"/>
              </a:solidFill>
              <a:latin typeface="Arial"/>
            </a:endParaRPr>
          </a:p>
        </p:txBody>
      </p:sp>
      <p:sp>
        <p:nvSpPr>
          <p:cNvPr id="5" name="Rounded Rectangle 4"/>
          <p:cNvSpPr/>
          <p:nvPr/>
        </p:nvSpPr>
        <p:spPr>
          <a:xfrm>
            <a:off x="1267940" y="4046622"/>
            <a:ext cx="5592645" cy="2516690"/>
          </a:xfrm>
          <a:prstGeom prst="roundRect">
            <a:avLst/>
          </a:prstGeom>
          <a:ln/>
        </p:spPr>
        <p:style>
          <a:lnRef idx="2">
            <a:schemeClr val="accent2"/>
          </a:lnRef>
          <a:fillRef idx="1">
            <a:schemeClr val="lt1"/>
          </a:fillRef>
          <a:effectRef idx="0">
            <a:schemeClr val="accent2"/>
          </a:effectRef>
          <a:fontRef idx="minor">
            <a:schemeClr val="dk1"/>
          </a:fontRef>
        </p:style>
        <p:txBody>
          <a:bodyPr lIns="93209" tIns="46605" rIns="93209" bIns="46605" rtlCol="0" anchor="t"/>
          <a:lstStyle/>
          <a:p>
            <a:pPr algn="ctr" defTabSz="932014"/>
            <a:endParaRPr lang="en-US" sz="1936" b="1" kern="0" dirty="0">
              <a:solidFill>
                <a:srgbClr val="000000"/>
              </a:solidFill>
              <a:latin typeface="Arial"/>
            </a:endParaRPr>
          </a:p>
        </p:txBody>
      </p:sp>
      <p:sp>
        <p:nvSpPr>
          <p:cNvPr id="24" name="Can 23"/>
          <p:cNvSpPr/>
          <p:nvPr/>
        </p:nvSpPr>
        <p:spPr bwMode="auto">
          <a:xfrm>
            <a:off x="5555630" y="2844785"/>
            <a:ext cx="745687" cy="745687"/>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rmAutofit fontScale="92500"/>
          </a:bodyPr>
          <a:lstStyle/>
          <a:p>
            <a:pPr algn="ctr" defTabSz="1986277" fontAlgn="base">
              <a:spcBef>
                <a:spcPct val="0"/>
              </a:spcBef>
              <a:spcAft>
                <a:spcPct val="0"/>
              </a:spcAft>
            </a:pPr>
            <a:r>
              <a:rPr lang="en-US" sz="1530" kern="0" dirty="0">
                <a:solidFill>
                  <a:srgbClr val="FFFFFF"/>
                </a:solidFill>
                <a:latin typeface="Arial"/>
                <a:cs typeface="Arial" charset="0"/>
              </a:rPr>
              <a:t>SQL</a:t>
            </a:r>
          </a:p>
        </p:txBody>
      </p:sp>
      <p:sp>
        <p:nvSpPr>
          <p:cNvPr id="120" name="Rectangle 119"/>
          <p:cNvSpPr/>
          <p:nvPr/>
        </p:nvSpPr>
        <p:spPr bwMode="auto">
          <a:xfrm>
            <a:off x="3318575" y="3031211"/>
            <a:ext cx="1677794"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rmAutofit/>
          </a:bodyPr>
          <a:lstStyle/>
          <a:p>
            <a:pPr algn="ctr" defTabSz="1986277" fontAlgn="base">
              <a:spcBef>
                <a:spcPct val="0"/>
              </a:spcBef>
              <a:spcAft>
                <a:spcPct val="0"/>
              </a:spcAft>
            </a:pPr>
            <a:endParaRPr lang="en-US" sz="1936" kern="0" dirty="0">
              <a:solidFill>
                <a:srgbClr val="FFFFFF"/>
              </a:solidFill>
              <a:latin typeface="Arial"/>
              <a:cs typeface="Arial" charset="0"/>
            </a:endParaRPr>
          </a:p>
        </p:txBody>
      </p:sp>
      <p:sp>
        <p:nvSpPr>
          <p:cNvPr id="121" name="Rectangle 120"/>
          <p:cNvSpPr/>
          <p:nvPr/>
        </p:nvSpPr>
        <p:spPr bwMode="auto">
          <a:xfrm>
            <a:off x="1733991" y="2844785"/>
            <a:ext cx="1118528" cy="745687"/>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09" tIns="93942" rIns="93209"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StoreFront/</a:t>
            </a:r>
            <a:br>
              <a:rPr lang="en-US" sz="1428" kern="0" dirty="0">
                <a:solidFill>
                  <a:srgbClr val="FFFFFF"/>
                </a:solidFill>
                <a:latin typeface="Arial"/>
                <a:cs typeface="Arial" charset="0"/>
              </a:rPr>
            </a:br>
            <a:r>
              <a:rPr lang="en-US" sz="1428" kern="0" dirty="0">
                <a:solidFill>
                  <a:srgbClr val="FFFFFF"/>
                </a:solidFill>
                <a:latin typeface="Arial"/>
                <a:cs typeface="Arial" charset="0"/>
              </a:rPr>
              <a:t>Receiver for Web</a:t>
            </a:r>
          </a:p>
        </p:txBody>
      </p:sp>
      <p:cxnSp>
        <p:nvCxnSpPr>
          <p:cNvPr id="135" name="Straight Arrow Connector 24"/>
          <p:cNvCxnSpPr>
            <a:stCxn id="121" idx="3"/>
          </p:cNvCxnSpPr>
          <p:nvPr/>
        </p:nvCxnSpPr>
        <p:spPr bwMode="auto">
          <a:xfrm>
            <a:off x="2852521" y="3217629"/>
            <a:ext cx="372843" cy="0"/>
          </a:xfrm>
          <a:prstGeom prst="straightConnector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142" name="Straight Arrow Connector 24"/>
          <p:cNvCxnSpPr/>
          <p:nvPr/>
        </p:nvCxnSpPr>
        <p:spPr bwMode="auto">
          <a:xfrm>
            <a:off x="4903159" y="3217629"/>
            <a:ext cx="652475" cy="0"/>
          </a:xfrm>
          <a:prstGeom prst="straightConnector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154" name="Rectangle 153"/>
          <p:cNvSpPr/>
          <p:nvPr/>
        </p:nvSpPr>
        <p:spPr bwMode="auto">
          <a:xfrm>
            <a:off x="3225363" y="2937999"/>
            <a:ext cx="559265"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endParaRPr lang="en-US" sz="1530" kern="0" dirty="0">
              <a:solidFill>
                <a:srgbClr val="FFFFFF"/>
              </a:solidFill>
              <a:latin typeface="Arial"/>
              <a:cs typeface="Arial" charset="0"/>
            </a:endParaRPr>
          </a:p>
        </p:txBody>
      </p:sp>
      <p:sp>
        <p:nvSpPr>
          <p:cNvPr id="158" name="Rectangle 157"/>
          <p:cNvSpPr/>
          <p:nvPr/>
        </p:nvSpPr>
        <p:spPr bwMode="auto">
          <a:xfrm>
            <a:off x="4343893" y="2937999"/>
            <a:ext cx="559265"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endParaRPr lang="en-US" sz="1530" kern="0" dirty="0">
              <a:solidFill>
                <a:srgbClr val="FFFFFF"/>
              </a:solidFill>
              <a:latin typeface="Arial"/>
              <a:cs typeface="Arial" charset="0"/>
            </a:endParaRPr>
          </a:p>
        </p:txBody>
      </p:sp>
      <p:sp>
        <p:nvSpPr>
          <p:cNvPr id="119" name="Rectangle 118"/>
          <p:cNvSpPr/>
          <p:nvPr/>
        </p:nvSpPr>
        <p:spPr bwMode="auto">
          <a:xfrm>
            <a:off x="3225365" y="2937999"/>
            <a:ext cx="1677794"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Delivery Controllers</a:t>
            </a:r>
          </a:p>
        </p:txBody>
      </p:sp>
      <p:sp>
        <p:nvSpPr>
          <p:cNvPr id="35" name="Rectangle 34"/>
          <p:cNvSpPr/>
          <p:nvPr/>
        </p:nvSpPr>
        <p:spPr bwMode="auto">
          <a:xfrm>
            <a:off x="2852521" y="4988636"/>
            <a:ext cx="2609900" cy="121174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7885" tIns="93942" rIns="187885" bIns="93942" numCol="1" spcCol="0" rtlCol="0" fromWordArt="0" anchor="b" anchorCtr="0" forceAA="0" compatLnSpc="1">
            <a:prstTxWarp prst="textNoShape">
              <a:avLst/>
            </a:prstTxWarp>
            <a:noAutofit/>
          </a:bodyPr>
          <a:lstStyle/>
          <a:p>
            <a:pPr algn="ctr" defTabSz="1986277" fontAlgn="base">
              <a:spcBef>
                <a:spcPct val="0"/>
              </a:spcBef>
              <a:spcAft>
                <a:spcPct val="0"/>
              </a:spcAft>
            </a:pPr>
            <a:r>
              <a:rPr lang="en-US" sz="1224" kern="0" dirty="0">
                <a:solidFill>
                  <a:srgbClr val="0078D7"/>
                </a:solidFill>
                <a:latin typeface="Arial"/>
                <a:cs typeface="Arial" charset="0"/>
              </a:rPr>
              <a:t>Hypervisors/Azure</a:t>
            </a:r>
          </a:p>
        </p:txBody>
      </p:sp>
      <p:sp>
        <p:nvSpPr>
          <p:cNvPr id="36" name="Can 35"/>
          <p:cNvSpPr/>
          <p:nvPr/>
        </p:nvSpPr>
        <p:spPr bwMode="auto">
          <a:xfrm>
            <a:off x="5742051" y="5081844"/>
            <a:ext cx="745687" cy="745687"/>
          </a:xfrm>
          <a:prstGeom prst="can">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93942" rIns="0"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Active Directory</a:t>
            </a:r>
          </a:p>
        </p:txBody>
      </p:sp>
      <p:sp>
        <p:nvSpPr>
          <p:cNvPr id="37" name="Rectangle 36"/>
          <p:cNvSpPr/>
          <p:nvPr/>
        </p:nvSpPr>
        <p:spPr bwMode="auto">
          <a:xfrm>
            <a:off x="1640782" y="5081847"/>
            <a:ext cx="930220"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09" tIns="93942" rIns="93209"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NetScaler</a:t>
            </a:r>
          </a:p>
        </p:txBody>
      </p:sp>
      <p:sp>
        <p:nvSpPr>
          <p:cNvPr id="38" name="Rectangle 37"/>
          <p:cNvSpPr/>
          <p:nvPr/>
        </p:nvSpPr>
        <p:spPr bwMode="auto">
          <a:xfrm>
            <a:off x="3132158" y="5268269"/>
            <a:ext cx="932109"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39" name="Rectangle 38"/>
          <p:cNvSpPr/>
          <p:nvPr/>
        </p:nvSpPr>
        <p:spPr bwMode="auto">
          <a:xfrm>
            <a:off x="3038940" y="5175059"/>
            <a:ext cx="932110"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40" name="Rectangle 39"/>
          <p:cNvSpPr/>
          <p:nvPr/>
        </p:nvSpPr>
        <p:spPr bwMode="auto">
          <a:xfrm>
            <a:off x="2945734" y="5081847"/>
            <a:ext cx="932109"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Server VDAs</a:t>
            </a:r>
          </a:p>
        </p:txBody>
      </p:sp>
      <p:sp>
        <p:nvSpPr>
          <p:cNvPr id="41" name="Rectangle 40"/>
          <p:cNvSpPr/>
          <p:nvPr/>
        </p:nvSpPr>
        <p:spPr bwMode="auto">
          <a:xfrm>
            <a:off x="4437106" y="5268269"/>
            <a:ext cx="932107"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42" name="Rectangle 41"/>
          <p:cNvSpPr/>
          <p:nvPr/>
        </p:nvSpPr>
        <p:spPr bwMode="auto">
          <a:xfrm>
            <a:off x="4343893" y="5175058"/>
            <a:ext cx="939571"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charset="0"/>
                <a:cs typeface="Arial" charset="0"/>
              </a:rPr>
              <a:t>Server VDAs</a:t>
            </a:r>
          </a:p>
        </p:txBody>
      </p:sp>
      <p:sp>
        <p:nvSpPr>
          <p:cNvPr id="43" name="Rectangle 42"/>
          <p:cNvSpPr/>
          <p:nvPr/>
        </p:nvSpPr>
        <p:spPr bwMode="auto">
          <a:xfrm>
            <a:off x="4250686" y="5081847"/>
            <a:ext cx="932109" cy="559265"/>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11" tIns="93942" rIns="93211"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224" kern="0" dirty="0">
                <a:solidFill>
                  <a:srgbClr val="FFFFFF"/>
                </a:solidFill>
                <a:latin typeface="Arial"/>
                <a:cs typeface="Arial" charset="0"/>
              </a:rPr>
              <a:t>Desktop VDAs</a:t>
            </a:r>
          </a:p>
        </p:txBody>
      </p:sp>
      <p:cxnSp>
        <p:nvCxnSpPr>
          <p:cNvPr id="44" name="Straight Arrow Connector 24"/>
          <p:cNvCxnSpPr>
            <a:endCxn id="43" idx="0"/>
          </p:cNvCxnSpPr>
          <p:nvPr/>
        </p:nvCxnSpPr>
        <p:spPr bwMode="auto">
          <a:xfrm rot="16200000" flipH="1">
            <a:off x="3644814" y="4009922"/>
            <a:ext cx="1584582" cy="559266"/>
          </a:xfrm>
          <a:prstGeom prst="bentConnector3">
            <a:avLst>
              <a:gd name="adj1" fmla="val 82177"/>
            </a:avLst>
          </a:prstGeom>
          <a:ln>
            <a:headEnd type="arrow"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5" name="Straight Arrow Connector 24"/>
          <p:cNvCxnSpPr>
            <a:endCxn id="40" idx="0"/>
          </p:cNvCxnSpPr>
          <p:nvPr/>
        </p:nvCxnSpPr>
        <p:spPr bwMode="auto">
          <a:xfrm rot="5400000">
            <a:off x="2899129" y="4009924"/>
            <a:ext cx="1584582" cy="559262"/>
          </a:xfrm>
          <a:prstGeom prst="bentConnector3">
            <a:avLst>
              <a:gd name="adj1" fmla="val 82429"/>
            </a:avLst>
          </a:prstGeom>
          <a:ln>
            <a:headEnd type="arrow"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6" name="Straight Arrow Connector 24"/>
          <p:cNvCxnSpPr>
            <a:endCxn id="36" idx="1"/>
          </p:cNvCxnSpPr>
          <p:nvPr/>
        </p:nvCxnSpPr>
        <p:spPr bwMode="auto">
          <a:xfrm rot="16200000" flipH="1">
            <a:off x="4576922" y="3543869"/>
            <a:ext cx="1584582" cy="1491372"/>
          </a:xfrm>
          <a:prstGeom prst="bentConnector3">
            <a:avLst>
              <a:gd name="adj1" fmla="val 7030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7" name="Straight Arrow Connector 24"/>
          <p:cNvCxnSpPr>
            <a:stCxn id="37" idx="0"/>
          </p:cNvCxnSpPr>
          <p:nvPr/>
        </p:nvCxnSpPr>
        <p:spPr bwMode="auto">
          <a:xfrm rot="5400000" flipH="1" flipV="1">
            <a:off x="2013154" y="3590006"/>
            <a:ext cx="1584582" cy="1399106"/>
          </a:xfrm>
          <a:prstGeom prst="bentConnector3">
            <a:avLst>
              <a:gd name="adj1" fmla="val 29698"/>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48" name="Straight Arrow Connector 24"/>
          <p:cNvCxnSpPr/>
          <p:nvPr/>
        </p:nvCxnSpPr>
        <p:spPr bwMode="auto">
          <a:xfrm rot="16200000" flipH="1">
            <a:off x="4064262" y="3870110"/>
            <a:ext cx="1491371" cy="745686"/>
          </a:xfrm>
          <a:prstGeom prst="bentConnector3">
            <a:avLst>
              <a:gd name="adj1" fmla="val 80974"/>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52" name="Freeform 45"/>
          <p:cNvSpPr>
            <a:spLocks noEditPoints="1"/>
          </p:cNvSpPr>
          <p:nvPr/>
        </p:nvSpPr>
        <p:spPr bwMode="auto">
          <a:xfrm>
            <a:off x="7355972" y="4522582"/>
            <a:ext cx="726267" cy="680315"/>
          </a:xfrm>
          <a:custGeom>
            <a:avLst/>
            <a:gdLst>
              <a:gd name="T0" fmla="*/ 475 w 737"/>
              <a:gd name="T1" fmla="*/ 124 h 759"/>
              <a:gd name="T2" fmla="*/ 447 w 737"/>
              <a:gd name="T3" fmla="*/ 49 h 759"/>
              <a:gd name="T4" fmla="*/ 404 w 737"/>
              <a:gd name="T5" fmla="*/ 15 h 759"/>
              <a:gd name="T6" fmla="*/ 148 w 737"/>
              <a:gd name="T7" fmla="*/ 15 h 759"/>
              <a:gd name="T8" fmla="*/ 106 w 737"/>
              <a:gd name="T9" fmla="*/ 49 h 759"/>
              <a:gd name="T10" fmla="*/ 0 w 737"/>
              <a:gd name="T11" fmla="*/ 430 h 759"/>
              <a:gd name="T12" fmla="*/ 205 w 737"/>
              <a:gd name="T13" fmla="*/ 759 h 759"/>
              <a:gd name="T14" fmla="*/ 326 w 737"/>
              <a:gd name="T15" fmla="*/ 759 h 759"/>
              <a:gd name="T16" fmla="*/ 737 w 737"/>
              <a:gd name="T17" fmla="*/ 244 h 759"/>
              <a:gd name="T18" fmla="*/ 106 w 737"/>
              <a:gd name="T19" fmla="*/ 601 h 759"/>
              <a:gd name="T20" fmla="*/ 106 w 737"/>
              <a:gd name="T21" fmla="*/ 549 h 759"/>
              <a:gd name="T22" fmla="*/ 106 w 737"/>
              <a:gd name="T23" fmla="*/ 507 h 759"/>
              <a:gd name="T24" fmla="*/ 106 w 737"/>
              <a:gd name="T25" fmla="*/ 457 h 759"/>
              <a:gd name="T26" fmla="*/ 205 w 737"/>
              <a:gd name="T27" fmla="*/ 601 h 759"/>
              <a:gd name="T28" fmla="*/ 205 w 737"/>
              <a:gd name="T29" fmla="*/ 549 h 759"/>
              <a:gd name="T30" fmla="*/ 205 w 737"/>
              <a:gd name="T31" fmla="*/ 507 h 759"/>
              <a:gd name="T32" fmla="*/ 205 w 737"/>
              <a:gd name="T33" fmla="*/ 457 h 759"/>
              <a:gd name="T34" fmla="*/ 205 w 737"/>
              <a:gd name="T35" fmla="*/ 412 h 759"/>
              <a:gd name="T36" fmla="*/ 205 w 737"/>
              <a:gd name="T37" fmla="*/ 363 h 759"/>
              <a:gd name="T38" fmla="*/ 205 w 737"/>
              <a:gd name="T39" fmla="*/ 320 h 759"/>
              <a:gd name="T40" fmla="*/ 205 w 737"/>
              <a:gd name="T41" fmla="*/ 268 h 759"/>
              <a:gd name="T42" fmla="*/ 205 w 737"/>
              <a:gd name="T43" fmla="*/ 225 h 759"/>
              <a:gd name="T44" fmla="*/ 205 w 737"/>
              <a:gd name="T45" fmla="*/ 176 h 759"/>
              <a:gd name="T46" fmla="*/ 205 w 737"/>
              <a:gd name="T47" fmla="*/ 133 h 759"/>
              <a:gd name="T48" fmla="*/ 205 w 737"/>
              <a:gd name="T49" fmla="*/ 81 h 759"/>
              <a:gd name="T50" fmla="*/ 305 w 737"/>
              <a:gd name="T51" fmla="*/ 601 h 759"/>
              <a:gd name="T52" fmla="*/ 305 w 737"/>
              <a:gd name="T53" fmla="*/ 549 h 759"/>
              <a:gd name="T54" fmla="*/ 305 w 737"/>
              <a:gd name="T55" fmla="*/ 507 h 759"/>
              <a:gd name="T56" fmla="*/ 305 w 737"/>
              <a:gd name="T57" fmla="*/ 457 h 759"/>
              <a:gd name="T58" fmla="*/ 305 w 737"/>
              <a:gd name="T59" fmla="*/ 412 h 759"/>
              <a:gd name="T60" fmla="*/ 305 w 737"/>
              <a:gd name="T61" fmla="*/ 363 h 759"/>
              <a:gd name="T62" fmla="*/ 305 w 737"/>
              <a:gd name="T63" fmla="*/ 320 h 759"/>
              <a:gd name="T64" fmla="*/ 305 w 737"/>
              <a:gd name="T65" fmla="*/ 268 h 759"/>
              <a:gd name="T66" fmla="*/ 305 w 737"/>
              <a:gd name="T67" fmla="*/ 225 h 759"/>
              <a:gd name="T68" fmla="*/ 305 w 737"/>
              <a:gd name="T69" fmla="*/ 176 h 759"/>
              <a:gd name="T70" fmla="*/ 305 w 737"/>
              <a:gd name="T71" fmla="*/ 133 h 759"/>
              <a:gd name="T72" fmla="*/ 305 w 737"/>
              <a:gd name="T73" fmla="*/ 81 h 759"/>
              <a:gd name="T74" fmla="*/ 404 w 737"/>
              <a:gd name="T75" fmla="*/ 601 h 759"/>
              <a:gd name="T76" fmla="*/ 404 w 737"/>
              <a:gd name="T77" fmla="*/ 549 h 759"/>
              <a:gd name="T78" fmla="*/ 404 w 737"/>
              <a:gd name="T79" fmla="*/ 507 h 759"/>
              <a:gd name="T80" fmla="*/ 404 w 737"/>
              <a:gd name="T81" fmla="*/ 457 h 759"/>
              <a:gd name="T82" fmla="*/ 404 w 737"/>
              <a:gd name="T83" fmla="*/ 412 h 759"/>
              <a:gd name="T84" fmla="*/ 404 w 737"/>
              <a:gd name="T85" fmla="*/ 363 h 759"/>
              <a:gd name="T86" fmla="*/ 404 w 737"/>
              <a:gd name="T87" fmla="*/ 320 h 759"/>
              <a:gd name="T88" fmla="*/ 404 w 737"/>
              <a:gd name="T89" fmla="*/ 268 h 759"/>
              <a:gd name="T90" fmla="*/ 404 w 737"/>
              <a:gd name="T91" fmla="*/ 225 h 759"/>
              <a:gd name="T92" fmla="*/ 404 w 737"/>
              <a:gd name="T93" fmla="*/ 176 h 759"/>
              <a:gd name="T94" fmla="*/ 404 w 737"/>
              <a:gd name="T95" fmla="*/ 133 h 759"/>
              <a:gd name="T96" fmla="*/ 404 w 737"/>
              <a:gd name="T97" fmla="*/ 81 h 759"/>
              <a:gd name="T98" fmla="*/ 702 w 737"/>
              <a:gd name="T99" fmla="*/ 601 h 759"/>
              <a:gd name="T100" fmla="*/ 702 w 737"/>
              <a:gd name="T101" fmla="*/ 569 h 759"/>
              <a:gd name="T102" fmla="*/ 702 w 737"/>
              <a:gd name="T103" fmla="*/ 525 h 759"/>
              <a:gd name="T104" fmla="*/ 702 w 737"/>
              <a:gd name="T105" fmla="*/ 494 h 759"/>
              <a:gd name="T106" fmla="*/ 702 w 737"/>
              <a:gd name="T107" fmla="*/ 451 h 759"/>
              <a:gd name="T108" fmla="*/ 702 w 737"/>
              <a:gd name="T109" fmla="*/ 419 h 759"/>
              <a:gd name="T110" fmla="*/ 702 w 737"/>
              <a:gd name="T111" fmla="*/ 375 h 759"/>
              <a:gd name="T112" fmla="*/ 702 w 737"/>
              <a:gd name="T113" fmla="*/ 344 h 759"/>
              <a:gd name="T114" fmla="*/ 702 w 737"/>
              <a:gd name="T115" fmla="*/ 300 h 759"/>
              <a:gd name="T116" fmla="*/ 702 w 737"/>
              <a:gd name="T117" fmla="*/ 268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7" h="759">
                <a:moveTo>
                  <a:pt x="727" y="229"/>
                </a:moveTo>
                <a:lnTo>
                  <a:pt x="727" y="229"/>
                </a:lnTo>
                <a:lnTo>
                  <a:pt x="475" y="124"/>
                </a:lnTo>
                <a:lnTo>
                  <a:pt x="475" y="716"/>
                </a:lnTo>
                <a:lnTo>
                  <a:pt x="447" y="716"/>
                </a:lnTo>
                <a:lnTo>
                  <a:pt x="447" y="49"/>
                </a:lnTo>
                <a:cubicBezTo>
                  <a:pt x="447" y="39"/>
                  <a:pt x="439" y="32"/>
                  <a:pt x="430" y="32"/>
                </a:cubicBezTo>
                <a:lnTo>
                  <a:pt x="404" y="32"/>
                </a:lnTo>
                <a:lnTo>
                  <a:pt x="404" y="15"/>
                </a:lnTo>
                <a:cubicBezTo>
                  <a:pt x="404" y="6"/>
                  <a:pt x="396" y="0"/>
                  <a:pt x="387" y="0"/>
                </a:cubicBezTo>
                <a:lnTo>
                  <a:pt x="165" y="0"/>
                </a:lnTo>
                <a:cubicBezTo>
                  <a:pt x="156" y="0"/>
                  <a:pt x="148" y="6"/>
                  <a:pt x="148" y="15"/>
                </a:cubicBezTo>
                <a:lnTo>
                  <a:pt x="148" y="32"/>
                </a:lnTo>
                <a:lnTo>
                  <a:pt x="123" y="32"/>
                </a:lnTo>
                <a:cubicBezTo>
                  <a:pt x="114" y="32"/>
                  <a:pt x="106" y="39"/>
                  <a:pt x="106" y="49"/>
                </a:cubicBezTo>
                <a:lnTo>
                  <a:pt x="106" y="412"/>
                </a:lnTo>
                <a:lnTo>
                  <a:pt x="17" y="412"/>
                </a:lnTo>
                <a:cubicBezTo>
                  <a:pt x="8" y="412"/>
                  <a:pt x="0" y="421"/>
                  <a:pt x="0" y="430"/>
                </a:cubicBezTo>
                <a:lnTo>
                  <a:pt x="0" y="741"/>
                </a:lnTo>
                <a:cubicBezTo>
                  <a:pt x="0" y="752"/>
                  <a:pt x="8" y="759"/>
                  <a:pt x="17" y="759"/>
                </a:cubicBezTo>
                <a:lnTo>
                  <a:pt x="205" y="759"/>
                </a:lnTo>
                <a:lnTo>
                  <a:pt x="205" y="651"/>
                </a:lnTo>
                <a:lnTo>
                  <a:pt x="326" y="651"/>
                </a:lnTo>
                <a:lnTo>
                  <a:pt x="326" y="759"/>
                </a:lnTo>
                <a:lnTo>
                  <a:pt x="720" y="759"/>
                </a:lnTo>
                <a:cubicBezTo>
                  <a:pt x="729" y="759"/>
                  <a:pt x="737" y="752"/>
                  <a:pt x="737" y="741"/>
                </a:cubicBezTo>
                <a:lnTo>
                  <a:pt x="737" y="244"/>
                </a:lnTo>
                <a:cubicBezTo>
                  <a:pt x="737" y="237"/>
                  <a:pt x="733" y="231"/>
                  <a:pt x="727" y="229"/>
                </a:cubicBezTo>
                <a:close/>
                <a:moveTo>
                  <a:pt x="106" y="601"/>
                </a:moveTo>
                <a:lnTo>
                  <a:pt x="106" y="601"/>
                </a:lnTo>
                <a:lnTo>
                  <a:pt x="49" y="601"/>
                </a:lnTo>
                <a:lnTo>
                  <a:pt x="49" y="549"/>
                </a:lnTo>
                <a:lnTo>
                  <a:pt x="106" y="549"/>
                </a:lnTo>
                <a:lnTo>
                  <a:pt x="106" y="601"/>
                </a:lnTo>
                <a:close/>
                <a:moveTo>
                  <a:pt x="106" y="507"/>
                </a:moveTo>
                <a:lnTo>
                  <a:pt x="106" y="507"/>
                </a:lnTo>
                <a:lnTo>
                  <a:pt x="49" y="507"/>
                </a:lnTo>
                <a:lnTo>
                  <a:pt x="49" y="457"/>
                </a:lnTo>
                <a:lnTo>
                  <a:pt x="106" y="457"/>
                </a:lnTo>
                <a:lnTo>
                  <a:pt x="106" y="507"/>
                </a:lnTo>
                <a:close/>
                <a:moveTo>
                  <a:pt x="205" y="601"/>
                </a:moveTo>
                <a:lnTo>
                  <a:pt x="205" y="601"/>
                </a:lnTo>
                <a:lnTo>
                  <a:pt x="148" y="601"/>
                </a:lnTo>
                <a:lnTo>
                  <a:pt x="148" y="549"/>
                </a:lnTo>
                <a:lnTo>
                  <a:pt x="205" y="549"/>
                </a:lnTo>
                <a:lnTo>
                  <a:pt x="205" y="601"/>
                </a:lnTo>
                <a:close/>
                <a:moveTo>
                  <a:pt x="205" y="507"/>
                </a:moveTo>
                <a:lnTo>
                  <a:pt x="205" y="507"/>
                </a:lnTo>
                <a:lnTo>
                  <a:pt x="148" y="507"/>
                </a:lnTo>
                <a:lnTo>
                  <a:pt x="148" y="457"/>
                </a:lnTo>
                <a:lnTo>
                  <a:pt x="205" y="457"/>
                </a:lnTo>
                <a:lnTo>
                  <a:pt x="205" y="507"/>
                </a:lnTo>
                <a:close/>
                <a:moveTo>
                  <a:pt x="205" y="412"/>
                </a:moveTo>
                <a:lnTo>
                  <a:pt x="205" y="412"/>
                </a:lnTo>
                <a:lnTo>
                  <a:pt x="148" y="412"/>
                </a:lnTo>
                <a:lnTo>
                  <a:pt x="148" y="363"/>
                </a:lnTo>
                <a:lnTo>
                  <a:pt x="205" y="363"/>
                </a:lnTo>
                <a:lnTo>
                  <a:pt x="205" y="412"/>
                </a:lnTo>
                <a:close/>
                <a:moveTo>
                  <a:pt x="205" y="320"/>
                </a:moveTo>
                <a:lnTo>
                  <a:pt x="205" y="320"/>
                </a:lnTo>
                <a:lnTo>
                  <a:pt x="148" y="320"/>
                </a:lnTo>
                <a:lnTo>
                  <a:pt x="148" y="268"/>
                </a:lnTo>
                <a:lnTo>
                  <a:pt x="205" y="268"/>
                </a:lnTo>
                <a:lnTo>
                  <a:pt x="205" y="320"/>
                </a:lnTo>
                <a:close/>
                <a:moveTo>
                  <a:pt x="205" y="225"/>
                </a:moveTo>
                <a:lnTo>
                  <a:pt x="205" y="225"/>
                </a:lnTo>
                <a:lnTo>
                  <a:pt x="148" y="225"/>
                </a:lnTo>
                <a:lnTo>
                  <a:pt x="148" y="176"/>
                </a:lnTo>
                <a:lnTo>
                  <a:pt x="205" y="176"/>
                </a:lnTo>
                <a:lnTo>
                  <a:pt x="205" y="225"/>
                </a:lnTo>
                <a:close/>
                <a:moveTo>
                  <a:pt x="205" y="133"/>
                </a:moveTo>
                <a:lnTo>
                  <a:pt x="205" y="133"/>
                </a:lnTo>
                <a:lnTo>
                  <a:pt x="148" y="133"/>
                </a:lnTo>
                <a:lnTo>
                  <a:pt x="148" y="81"/>
                </a:lnTo>
                <a:lnTo>
                  <a:pt x="205" y="81"/>
                </a:lnTo>
                <a:lnTo>
                  <a:pt x="205" y="133"/>
                </a:lnTo>
                <a:close/>
                <a:moveTo>
                  <a:pt x="305" y="601"/>
                </a:moveTo>
                <a:lnTo>
                  <a:pt x="305" y="601"/>
                </a:lnTo>
                <a:lnTo>
                  <a:pt x="248" y="601"/>
                </a:lnTo>
                <a:lnTo>
                  <a:pt x="248" y="549"/>
                </a:lnTo>
                <a:lnTo>
                  <a:pt x="305" y="549"/>
                </a:lnTo>
                <a:lnTo>
                  <a:pt x="305" y="601"/>
                </a:lnTo>
                <a:close/>
                <a:moveTo>
                  <a:pt x="305" y="507"/>
                </a:moveTo>
                <a:lnTo>
                  <a:pt x="305" y="507"/>
                </a:lnTo>
                <a:lnTo>
                  <a:pt x="248" y="507"/>
                </a:lnTo>
                <a:lnTo>
                  <a:pt x="248" y="457"/>
                </a:lnTo>
                <a:lnTo>
                  <a:pt x="305" y="457"/>
                </a:lnTo>
                <a:lnTo>
                  <a:pt x="305" y="507"/>
                </a:lnTo>
                <a:close/>
                <a:moveTo>
                  <a:pt x="305" y="412"/>
                </a:moveTo>
                <a:lnTo>
                  <a:pt x="305" y="412"/>
                </a:lnTo>
                <a:lnTo>
                  <a:pt x="248" y="412"/>
                </a:lnTo>
                <a:lnTo>
                  <a:pt x="248" y="363"/>
                </a:lnTo>
                <a:lnTo>
                  <a:pt x="305" y="363"/>
                </a:lnTo>
                <a:lnTo>
                  <a:pt x="305" y="412"/>
                </a:lnTo>
                <a:close/>
                <a:moveTo>
                  <a:pt x="305" y="320"/>
                </a:moveTo>
                <a:lnTo>
                  <a:pt x="305" y="320"/>
                </a:lnTo>
                <a:lnTo>
                  <a:pt x="248" y="320"/>
                </a:lnTo>
                <a:lnTo>
                  <a:pt x="248" y="268"/>
                </a:lnTo>
                <a:lnTo>
                  <a:pt x="305" y="268"/>
                </a:lnTo>
                <a:lnTo>
                  <a:pt x="305" y="320"/>
                </a:lnTo>
                <a:close/>
                <a:moveTo>
                  <a:pt x="305" y="225"/>
                </a:moveTo>
                <a:lnTo>
                  <a:pt x="305" y="225"/>
                </a:lnTo>
                <a:lnTo>
                  <a:pt x="248" y="225"/>
                </a:lnTo>
                <a:lnTo>
                  <a:pt x="248" y="176"/>
                </a:lnTo>
                <a:lnTo>
                  <a:pt x="305" y="176"/>
                </a:lnTo>
                <a:lnTo>
                  <a:pt x="305" y="225"/>
                </a:lnTo>
                <a:close/>
                <a:moveTo>
                  <a:pt x="305" y="133"/>
                </a:moveTo>
                <a:lnTo>
                  <a:pt x="305" y="133"/>
                </a:lnTo>
                <a:lnTo>
                  <a:pt x="248" y="133"/>
                </a:lnTo>
                <a:lnTo>
                  <a:pt x="248" y="81"/>
                </a:lnTo>
                <a:lnTo>
                  <a:pt x="305" y="81"/>
                </a:lnTo>
                <a:lnTo>
                  <a:pt x="305" y="133"/>
                </a:lnTo>
                <a:close/>
                <a:moveTo>
                  <a:pt x="404" y="601"/>
                </a:moveTo>
                <a:lnTo>
                  <a:pt x="404" y="601"/>
                </a:lnTo>
                <a:lnTo>
                  <a:pt x="347" y="601"/>
                </a:lnTo>
                <a:lnTo>
                  <a:pt x="347" y="549"/>
                </a:lnTo>
                <a:lnTo>
                  <a:pt x="404" y="549"/>
                </a:lnTo>
                <a:lnTo>
                  <a:pt x="404" y="601"/>
                </a:lnTo>
                <a:close/>
                <a:moveTo>
                  <a:pt x="404" y="507"/>
                </a:moveTo>
                <a:lnTo>
                  <a:pt x="404" y="507"/>
                </a:lnTo>
                <a:lnTo>
                  <a:pt x="347" y="507"/>
                </a:lnTo>
                <a:lnTo>
                  <a:pt x="347" y="457"/>
                </a:lnTo>
                <a:lnTo>
                  <a:pt x="404" y="457"/>
                </a:lnTo>
                <a:lnTo>
                  <a:pt x="404" y="507"/>
                </a:lnTo>
                <a:close/>
                <a:moveTo>
                  <a:pt x="404" y="412"/>
                </a:moveTo>
                <a:lnTo>
                  <a:pt x="404" y="412"/>
                </a:lnTo>
                <a:lnTo>
                  <a:pt x="347" y="412"/>
                </a:lnTo>
                <a:lnTo>
                  <a:pt x="347" y="363"/>
                </a:lnTo>
                <a:lnTo>
                  <a:pt x="404" y="363"/>
                </a:lnTo>
                <a:lnTo>
                  <a:pt x="404" y="412"/>
                </a:lnTo>
                <a:close/>
                <a:moveTo>
                  <a:pt x="404" y="320"/>
                </a:moveTo>
                <a:lnTo>
                  <a:pt x="404" y="320"/>
                </a:lnTo>
                <a:lnTo>
                  <a:pt x="347" y="320"/>
                </a:lnTo>
                <a:lnTo>
                  <a:pt x="347" y="268"/>
                </a:lnTo>
                <a:lnTo>
                  <a:pt x="404" y="268"/>
                </a:lnTo>
                <a:lnTo>
                  <a:pt x="404" y="320"/>
                </a:lnTo>
                <a:close/>
                <a:moveTo>
                  <a:pt x="404" y="225"/>
                </a:moveTo>
                <a:lnTo>
                  <a:pt x="404" y="225"/>
                </a:lnTo>
                <a:lnTo>
                  <a:pt x="347" y="225"/>
                </a:lnTo>
                <a:lnTo>
                  <a:pt x="347" y="176"/>
                </a:lnTo>
                <a:lnTo>
                  <a:pt x="404" y="176"/>
                </a:lnTo>
                <a:lnTo>
                  <a:pt x="404" y="225"/>
                </a:lnTo>
                <a:close/>
                <a:moveTo>
                  <a:pt x="404" y="133"/>
                </a:moveTo>
                <a:lnTo>
                  <a:pt x="404" y="133"/>
                </a:lnTo>
                <a:lnTo>
                  <a:pt x="347" y="133"/>
                </a:lnTo>
                <a:lnTo>
                  <a:pt x="347" y="81"/>
                </a:lnTo>
                <a:lnTo>
                  <a:pt x="404" y="81"/>
                </a:lnTo>
                <a:lnTo>
                  <a:pt x="404" y="133"/>
                </a:lnTo>
                <a:close/>
                <a:moveTo>
                  <a:pt x="702" y="601"/>
                </a:moveTo>
                <a:lnTo>
                  <a:pt x="702" y="601"/>
                </a:lnTo>
                <a:lnTo>
                  <a:pt x="507" y="601"/>
                </a:lnTo>
                <a:lnTo>
                  <a:pt x="507" y="569"/>
                </a:lnTo>
                <a:lnTo>
                  <a:pt x="702" y="569"/>
                </a:lnTo>
                <a:lnTo>
                  <a:pt x="702" y="601"/>
                </a:lnTo>
                <a:close/>
                <a:moveTo>
                  <a:pt x="702" y="525"/>
                </a:moveTo>
                <a:lnTo>
                  <a:pt x="702" y="525"/>
                </a:lnTo>
                <a:lnTo>
                  <a:pt x="507" y="525"/>
                </a:lnTo>
                <a:lnTo>
                  <a:pt x="507" y="494"/>
                </a:lnTo>
                <a:lnTo>
                  <a:pt x="702" y="494"/>
                </a:lnTo>
                <a:lnTo>
                  <a:pt x="702" y="525"/>
                </a:lnTo>
                <a:close/>
                <a:moveTo>
                  <a:pt x="702" y="451"/>
                </a:moveTo>
                <a:lnTo>
                  <a:pt x="702" y="451"/>
                </a:lnTo>
                <a:lnTo>
                  <a:pt x="507" y="451"/>
                </a:lnTo>
                <a:lnTo>
                  <a:pt x="507" y="419"/>
                </a:lnTo>
                <a:lnTo>
                  <a:pt x="702" y="419"/>
                </a:lnTo>
                <a:lnTo>
                  <a:pt x="702" y="451"/>
                </a:lnTo>
                <a:close/>
                <a:moveTo>
                  <a:pt x="702" y="375"/>
                </a:moveTo>
                <a:lnTo>
                  <a:pt x="702" y="375"/>
                </a:lnTo>
                <a:lnTo>
                  <a:pt x="507" y="375"/>
                </a:lnTo>
                <a:lnTo>
                  <a:pt x="507" y="344"/>
                </a:lnTo>
                <a:lnTo>
                  <a:pt x="702" y="344"/>
                </a:lnTo>
                <a:lnTo>
                  <a:pt x="702" y="375"/>
                </a:lnTo>
                <a:close/>
                <a:moveTo>
                  <a:pt x="702" y="300"/>
                </a:moveTo>
                <a:lnTo>
                  <a:pt x="702" y="300"/>
                </a:lnTo>
                <a:lnTo>
                  <a:pt x="507" y="300"/>
                </a:lnTo>
                <a:lnTo>
                  <a:pt x="507" y="268"/>
                </a:lnTo>
                <a:lnTo>
                  <a:pt x="702" y="268"/>
                </a:lnTo>
                <a:lnTo>
                  <a:pt x="702" y="300"/>
                </a:lnTo>
                <a:close/>
              </a:path>
            </a:pathLst>
          </a:custGeom>
          <a:solidFill>
            <a:srgbClr val="7F7F7F"/>
          </a:solidFill>
          <a:ln w="0">
            <a:noFill/>
            <a:prstDash val="solid"/>
            <a:round/>
            <a:headEnd/>
            <a:tailEnd/>
          </a:ln>
        </p:spPr>
        <p:txBody>
          <a:bodyPr vert="horz" wrap="square" lIns="93211" tIns="46606" rIns="93211" bIns="46606" numCol="1" anchor="t" anchorCtr="0" compatLnSpc="1">
            <a:prstTxWarp prst="textNoShape">
              <a:avLst/>
            </a:prstTxWarp>
          </a:bodyPr>
          <a:lstStyle/>
          <a:p>
            <a:pPr defTabSz="932014"/>
            <a:endParaRPr lang="en-US" sz="1936" kern="0" dirty="0">
              <a:solidFill>
                <a:srgbClr val="414141"/>
              </a:solidFill>
              <a:latin typeface="Arial"/>
            </a:endParaRPr>
          </a:p>
        </p:txBody>
      </p:sp>
      <p:sp>
        <p:nvSpPr>
          <p:cNvPr id="53" name="Freeform 68"/>
          <p:cNvSpPr>
            <a:spLocks/>
          </p:cNvSpPr>
          <p:nvPr/>
        </p:nvSpPr>
        <p:spPr bwMode="auto">
          <a:xfrm>
            <a:off x="7355974" y="5268268"/>
            <a:ext cx="726268" cy="466055"/>
          </a:xfrm>
          <a:custGeom>
            <a:avLst/>
            <a:gdLst>
              <a:gd name="T0" fmla="*/ 589 w 835"/>
              <a:gd name="T1" fmla="*/ 0 h 485"/>
              <a:gd name="T2" fmla="*/ 589 w 835"/>
              <a:gd name="T3" fmla="*/ 0 h 485"/>
              <a:gd name="T4" fmla="*/ 398 w 835"/>
              <a:gd name="T5" fmla="*/ 90 h 485"/>
              <a:gd name="T6" fmla="*/ 322 w 835"/>
              <a:gd name="T7" fmla="*/ 66 h 485"/>
              <a:gd name="T8" fmla="*/ 211 w 835"/>
              <a:gd name="T9" fmla="*/ 130 h 485"/>
              <a:gd name="T10" fmla="*/ 180 w 835"/>
              <a:gd name="T11" fmla="*/ 128 h 485"/>
              <a:gd name="T12" fmla="*/ 0 w 835"/>
              <a:gd name="T13" fmla="*/ 307 h 485"/>
              <a:gd name="T14" fmla="*/ 160 w 835"/>
              <a:gd name="T15" fmla="*/ 483 h 485"/>
              <a:gd name="T16" fmla="*/ 160 w 835"/>
              <a:gd name="T17" fmla="*/ 485 h 485"/>
              <a:gd name="T18" fmla="*/ 626 w 835"/>
              <a:gd name="T19" fmla="*/ 485 h 485"/>
              <a:gd name="T20" fmla="*/ 626 w 835"/>
              <a:gd name="T21" fmla="*/ 481 h 485"/>
              <a:gd name="T22" fmla="*/ 835 w 835"/>
              <a:gd name="T23" fmla="*/ 242 h 485"/>
              <a:gd name="T24" fmla="*/ 589 w 835"/>
              <a:gd name="T2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5" h="485">
                <a:moveTo>
                  <a:pt x="589" y="0"/>
                </a:moveTo>
                <a:lnTo>
                  <a:pt x="589" y="0"/>
                </a:lnTo>
                <a:cubicBezTo>
                  <a:pt x="512" y="0"/>
                  <a:pt x="443" y="34"/>
                  <a:pt x="398" y="90"/>
                </a:cubicBezTo>
                <a:cubicBezTo>
                  <a:pt x="377" y="75"/>
                  <a:pt x="351" y="66"/>
                  <a:pt x="322" y="66"/>
                </a:cubicBezTo>
                <a:cubicBezTo>
                  <a:pt x="275" y="66"/>
                  <a:pt x="233" y="92"/>
                  <a:pt x="211" y="130"/>
                </a:cubicBezTo>
                <a:cubicBezTo>
                  <a:pt x="201" y="129"/>
                  <a:pt x="191" y="128"/>
                  <a:pt x="180" y="128"/>
                </a:cubicBezTo>
                <a:cubicBezTo>
                  <a:pt x="80" y="128"/>
                  <a:pt x="0" y="207"/>
                  <a:pt x="0" y="307"/>
                </a:cubicBezTo>
                <a:cubicBezTo>
                  <a:pt x="0" y="397"/>
                  <a:pt x="69" y="473"/>
                  <a:pt x="160" y="483"/>
                </a:cubicBezTo>
                <a:lnTo>
                  <a:pt x="160" y="485"/>
                </a:lnTo>
                <a:lnTo>
                  <a:pt x="626" y="485"/>
                </a:lnTo>
                <a:lnTo>
                  <a:pt x="626" y="481"/>
                </a:lnTo>
                <a:cubicBezTo>
                  <a:pt x="744" y="464"/>
                  <a:pt x="835" y="363"/>
                  <a:pt x="835" y="242"/>
                </a:cubicBezTo>
                <a:cubicBezTo>
                  <a:pt x="835" y="108"/>
                  <a:pt x="725" y="0"/>
                  <a:pt x="589" y="0"/>
                </a:cubicBezTo>
                <a:close/>
              </a:path>
            </a:pathLst>
          </a:custGeom>
          <a:solidFill>
            <a:srgbClr val="7F7F7F"/>
          </a:solidFill>
          <a:ln w="0">
            <a:noFill/>
            <a:prstDash val="solid"/>
            <a:round/>
            <a:headEnd/>
            <a:tailEnd/>
          </a:ln>
        </p:spPr>
        <p:txBody>
          <a:bodyPr vert="horz" wrap="square" lIns="93211" tIns="46606" rIns="93211" bIns="46606" numCol="1" anchor="t" anchorCtr="0" compatLnSpc="1">
            <a:prstTxWarp prst="textNoShape">
              <a:avLst/>
            </a:prstTxWarp>
          </a:bodyPr>
          <a:lstStyle/>
          <a:p>
            <a:pPr defTabSz="932014"/>
            <a:endParaRPr lang="en-US" sz="1936" kern="0" dirty="0">
              <a:solidFill>
                <a:srgbClr val="414141"/>
              </a:solidFill>
              <a:latin typeface="Arial"/>
            </a:endParaRPr>
          </a:p>
        </p:txBody>
      </p:sp>
      <p:sp>
        <p:nvSpPr>
          <p:cNvPr id="54" name="Right Brace 53"/>
          <p:cNvSpPr/>
          <p:nvPr/>
        </p:nvSpPr>
        <p:spPr bwMode="auto">
          <a:xfrm>
            <a:off x="8082452" y="3830175"/>
            <a:ext cx="932108" cy="2503355"/>
          </a:xfrm>
          <a:prstGeom prst="rightBrace">
            <a:avLst>
              <a:gd name="adj1" fmla="val 8333"/>
              <a:gd name="adj2" fmla="val 48799"/>
            </a:avLst>
          </a:prstGeom>
          <a:noFill/>
          <a:ln w="19050" cap="flat" cmpd="sng" algn="ctr">
            <a:solidFill>
              <a:schemeClr val="bg2"/>
            </a:solidFill>
            <a:prstDash val="solid"/>
            <a:round/>
            <a:headEnd type="none" w="med" len="med"/>
            <a:tailEnd type="none" w="med" len="med"/>
          </a:ln>
          <a:effectLst/>
        </p:spPr>
        <p:txBody>
          <a:bodyPr rtlCol="0" anchor="ctr"/>
          <a:lstStyle/>
          <a:p>
            <a:pPr algn="ctr" defTabSz="932014"/>
            <a:endParaRPr lang="en-US" sz="1936" kern="0">
              <a:solidFill>
                <a:srgbClr val="000000"/>
              </a:solidFill>
              <a:latin typeface="Arial"/>
            </a:endParaRPr>
          </a:p>
        </p:txBody>
      </p:sp>
      <p:sp>
        <p:nvSpPr>
          <p:cNvPr id="8" name="Rectangle 7"/>
          <p:cNvSpPr/>
          <p:nvPr/>
        </p:nvSpPr>
        <p:spPr bwMode="auto">
          <a:xfrm>
            <a:off x="8175666" y="2005891"/>
            <a:ext cx="3448798" cy="838896"/>
          </a:xfrm>
          <a:prstGeom prst="rect">
            <a:avLst/>
          </a:prstGeom>
          <a:noFill/>
          <a:ln w="22225" cap="flat" cmpd="sng" algn="ctr">
            <a:noFill/>
            <a:prstDash val="solid"/>
            <a:round/>
            <a:headEnd type="none" w="med" len="med"/>
            <a:tailEnd type="none" w="med" len="med"/>
          </a:ln>
          <a:effectLst/>
        </p:spPr>
        <p:txBody>
          <a:bodyPr rot="0" spcFirstLastPara="0" vertOverflow="overflow" horzOverflow="overflow" vert="horz" wrap="square" lIns="140918" tIns="70458" rIns="140918" bIns="70458" numCol="1" spcCol="0" rtlCol="0" fromWordArt="0" anchor="ctr" anchorCtr="0" forceAA="0" compatLnSpc="1">
            <a:prstTxWarp prst="textNoShape">
              <a:avLst/>
            </a:prstTxWarp>
            <a:noAutofit/>
          </a:bodyPr>
          <a:lstStyle/>
          <a:p>
            <a:pPr defTabSz="1489782" fontAlgn="base">
              <a:spcBef>
                <a:spcPct val="0"/>
              </a:spcBef>
              <a:spcAft>
                <a:spcPct val="0"/>
              </a:spcAft>
            </a:pPr>
            <a:endParaRPr lang="en-US" sz="2038" kern="0" dirty="0">
              <a:solidFill>
                <a:srgbClr val="000000"/>
              </a:solidFill>
              <a:latin typeface="Arial" charset="0"/>
              <a:cs typeface="Arial" charset="0"/>
            </a:endParaRPr>
          </a:p>
        </p:txBody>
      </p:sp>
      <p:sp>
        <p:nvSpPr>
          <p:cNvPr id="49" name="Rectangle 48"/>
          <p:cNvSpPr/>
          <p:nvPr/>
        </p:nvSpPr>
        <p:spPr bwMode="auto">
          <a:xfrm>
            <a:off x="4903163" y="1819471"/>
            <a:ext cx="932109" cy="466054"/>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11" tIns="93942" rIns="93211"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License Server</a:t>
            </a:r>
          </a:p>
        </p:txBody>
      </p:sp>
      <p:sp>
        <p:nvSpPr>
          <p:cNvPr id="50" name="Rectangle 49"/>
          <p:cNvSpPr/>
          <p:nvPr/>
        </p:nvSpPr>
        <p:spPr bwMode="auto">
          <a:xfrm>
            <a:off x="2759315" y="1819471"/>
            <a:ext cx="932109" cy="466054"/>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7885" tIns="93942" rIns="187885" bIns="93942" numCol="1" spcCol="0" rtlCol="0" fromWordArt="0" anchor="ctr" anchorCtr="0" forceAA="0" compatLnSpc="1">
            <a:prstTxWarp prst="textNoShape">
              <a:avLst/>
            </a:prstTxWarp>
            <a:normAutofit/>
          </a:bodyPr>
          <a:lstStyle/>
          <a:p>
            <a:pPr algn="ctr" defTabSz="1986277" fontAlgn="base">
              <a:spcBef>
                <a:spcPct val="0"/>
              </a:spcBef>
              <a:spcAft>
                <a:spcPct val="0"/>
              </a:spcAft>
            </a:pPr>
            <a:r>
              <a:rPr lang="en-US" sz="1428" kern="0" dirty="0">
                <a:solidFill>
                  <a:srgbClr val="FFFFFF"/>
                </a:solidFill>
                <a:latin typeface="Arial"/>
                <a:cs typeface="Arial" charset="0"/>
              </a:rPr>
              <a:t>Studio</a:t>
            </a:r>
          </a:p>
        </p:txBody>
      </p:sp>
      <p:sp>
        <p:nvSpPr>
          <p:cNvPr id="51" name="Rectangle 50"/>
          <p:cNvSpPr/>
          <p:nvPr/>
        </p:nvSpPr>
        <p:spPr bwMode="auto">
          <a:xfrm>
            <a:off x="3877844" y="1819471"/>
            <a:ext cx="932109" cy="466054"/>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3209" tIns="93942" rIns="93209" bIns="93942" numCol="1" spcCol="0" rtlCol="0" fromWordArt="0" anchor="ctr" anchorCtr="0" forceAA="0" compatLnSpc="1">
            <a:prstTxWarp prst="textNoShape">
              <a:avLst/>
            </a:prstTxWarp>
            <a:noAutofit/>
          </a:bodyPr>
          <a:lstStyle/>
          <a:p>
            <a:pPr algn="ctr" defTabSz="1986277" fontAlgn="base">
              <a:spcBef>
                <a:spcPct val="0"/>
              </a:spcBef>
              <a:spcAft>
                <a:spcPct val="0"/>
              </a:spcAft>
            </a:pPr>
            <a:r>
              <a:rPr lang="en-US" sz="1428" kern="0" dirty="0">
                <a:solidFill>
                  <a:srgbClr val="FFFFFF"/>
                </a:solidFill>
                <a:latin typeface="Arial"/>
                <a:cs typeface="Arial" charset="0"/>
              </a:rPr>
              <a:t>Director</a:t>
            </a:r>
          </a:p>
        </p:txBody>
      </p:sp>
      <p:cxnSp>
        <p:nvCxnSpPr>
          <p:cNvPr id="56" name="Straight Arrow Connector 24"/>
          <p:cNvCxnSpPr>
            <a:stCxn id="50" idx="2"/>
          </p:cNvCxnSpPr>
          <p:nvPr/>
        </p:nvCxnSpPr>
        <p:spPr bwMode="auto">
          <a:xfrm rot="16200000" flipH="1">
            <a:off x="3132158" y="2378738"/>
            <a:ext cx="652477" cy="466056"/>
          </a:xfrm>
          <a:prstGeom prst="bentConnector3">
            <a:avLst>
              <a:gd name="adj1" fmla="val 26801"/>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7" name="Straight Arrow Connector 24"/>
          <p:cNvCxnSpPr>
            <a:stCxn id="51" idx="2"/>
          </p:cNvCxnSpPr>
          <p:nvPr/>
        </p:nvCxnSpPr>
        <p:spPr bwMode="auto">
          <a:xfrm rot="5400000">
            <a:off x="3784633" y="2378740"/>
            <a:ext cx="652477" cy="466054"/>
          </a:xfrm>
          <a:prstGeom prst="bentConnector3">
            <a:avLst>
              <a:gd name="adj1" fmla="val 27089"/>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58" name="Straight Arrow Connector 24"/>
          <p:cNvCxnSpPr>
            <a:endCxn id="49" idx="2"/>
          </p:cNvCxnSpPr>
          <p:nvPr/>
        </p:nvCxnSpPr>
        <p:spPr bwMode="auto">
          <a:xfrm rot="5400000" flipH="1" flipV="1">
            <a:off x="4437111" y="2005900"/>
            <a:ext cx="652475" cy="1211740"/>
          </a:xfrm>
          <a:prstGeom prst="bentConnector3">
            <a:avLst>
              <a:gd name="adj1" fmla="val 50000"/>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59" name="Rectangle 58"/>
          <p:cNvSpPr/>
          <p:nvPr/>
        </p:nvSpPr>
        <p:spPr bwMode="auto">
          <a:xfrm>
            <a:off x="9044156" y="4284341"/>
            <a:ext cx="2604240" cy="1316708"/>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40918" tIns="70458" rIns="140918" bIns="70458" numCol="1" spcCol="0" rtlCol="0" fromWordArt="0" anchor="ctr" anchorCtr="0" forceAA="0" compatLnSpc="1">
            <a:prstTxWarp prst="textNoShape">
              <a:avLst/>
            </a:prstTxWarp>
            <a:noAutofit/>
          </a:bodyPr>
          <a:lstStyle/>
          <a:p>
            <a:pPr algn="ctr" defTabSz="1489782" fontAlgn="base">
              <a:spcBef>
                <a:spcPct val="0"/>
              </a:spcBef>
              <a:spcAft>
                <a:spcPct val="0"/>
              </a:spcAft>
            </a:pPr>
            <a:r>
              <a:rPr lang="en-US" sz="1834" kern="0" dirty="0">
                <a:solidFill>
                  <a:srgbClr val="00A1E0"/>
                </a:solidFill>
                <a:latin typeface="Arial" charset="0"/>
                <a:cs typeface="Arial" charset="0"/>
              </a:rPr>
              <a:t>Customer/Partner managed</a:t>
            </a:r>
          </a:p>
        </p:txBody>
      </p:sp>
      <p:cxnSp>
        <p:nvCxnSpPr>
          <p:cNvPr id="62" name="Straight Arrow Connector 24"/>
          <p:cNvCxnSpPr/>
          <p:nvPr/>
        </p:nvCxnSpPr>
        <p:spPr bwMode="auto">
          <a:xfrm rot="16200000" flipH="1">
            <a:off x="846132" y="4687450"/>
            <a:ext cx="679227" cy="910071"/>
          </a:xfrm>
          <a:prstGeom prst="bentConnector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cxnSp>
        <p:nvCxnSpPr>
          <p:cNvPr id="63" name="Straight Arrow Connector 24"/>
          <p:cNvCxnSpPr/>
          <p:nvPr/>
        </p:nvCxnSpPr>
        <p:spPr bwMode="auto">
          <a:xfrm rot="5400000" flipH="1" flipV="1">
            <a:off x="936975" y="3131988"/>
            <a:ext cx="590760" cy="1003280"/>
          </a:xfrm>
          <a:prstGeom prst="bentConnector2">
            <a:avLst/>
          </a:prstGeom>
          <a:ln>
            <a:headEnd type="none" w="med" len="med"/>
            <a:tailEnd type="arrow"/>
          </a:ln>
        </p:spPr>
        <p:style>
          <a:lnRef idx="2">
            <a:schemeClr val="accent2">
              <a:shade val="50000"/>
            </a:schemeClr>
          </a:lnRef>
          <a:fillRef idx="1">
            <a:schemeClr val="accent2"/>
          </a:fillRef>
          <a:effectRef idx="0">
            <a:schemeClr val="accent2"/>
          </a:effectRef>
          <a:fontRef idx="minor">
            <a:schemeClr val="lt1"/>
          </a:fontRef>
        </p:style>
      </p:cxnSp>
      <p:sp>
        <p:nvSpPr>
          <p:cNvPr id="68" name="Title 1"/>
          <p:cNvSpPr>
            <a:spLocks noGrp="1"/>
          </p:cNvSpPr>
          <p:nvPr>
            <p:ph type="title"/>
          </p:nvPr>
        </p:nvSpPr>
        <p:spPr/>
        <p:txBody>
          <a:bodyPr/>
          <a:lstStyle/>
          <a:p>
            <a:r>
              <a:rPr lang="en-US" sz="3670" dirty="0"/>
              <a:t>Deployment With Citrix Cloud</a:t>
            </a:r>
          </a:p>
        </p:txBody>
      </p:sp>
      <p:grpSp>
        <p:nvGrpSpPr>
          <p:cNvPr id="4" name="Group 3"/>
          <p:cNvGrpSpPr/>
          <p:nvPr/>
        </p:nvGrpSpPr>
        <p:grpSpPr>
          <a:xfrm>
            <a:off x="3078996" y="4179435"/>
            <a:ext cx="1942026" cy="325937"/>
            <a:chOff x="3016429" y="4141496"/>
            <a:chExt cx="1905112" cy="319742"/>
          </a:xfrm>
          <a:solidFill>
            <a:schemeClr val="accent1"/>
          </a:solidFill>
        </p:grpSpPr>
        <p:sp>
          <p:nvSpPr>
            <p:cNvPr id="2" name="Rounded Rectangle 1"/>
            <p:cNvSpPr/>
            <p:nvPr/>
          </p:nvSpPr>
          <p:spPr bwMode="auto">
            <a:xfrm>
              <a:off x="3016429" y="4141496"/>
              <a:ext cx="1905112" cy="303036"/>
            </a:xfrm>
            <a:prstGeom prst="roundRect">
              <a:avLst/>
            </a:prstGeom>
            <a:grpFill/>
            <a:ln w="222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140918" tIns="70458" rIns="140918" bIns="70458" numCol="1" spcCol="0" rtlCol="0" fromWordArt="0" anchor="ctr" anchorCtr="0" forceAA="0" compatLnSpc="1">
              <a:prstTxWarp prst="textNoShape">
                <a:avLst/>
              </a:prstTxWarp>
              <a:normAutofit fontScale="62500" lnSpcReduction="20000"/>
            </a:bodyPr>
            <a:lstStyle/>
            <a:p>
              <a:pPr algn="ctr" defTabSz="1489782" fontAlgn="base">
                <a:spcBef>
                  <a:spcPct val="0"/>
                </a:spcBef>
                <a:spcAft>
                  <a:spcPct val="0"/>
                </a:spcAft>
              </a:pPr>
              <a:endParaRPr lang="en-US" sz="1834" kern="0" dirty="0">
                <a:solidFill>
                  <a:schemeClr val="bg2"/>
                </a:solidFill>
                <a:latin typeface="Arial" charset="0"/>
                <a:cs typeface="Arial" charset="0"/>
              </a:endParaRPr>
            </a:p>
          </p:txBody>
        </p:sp>
        <p:sp>
          <p:nvSpPr>
            <p:cNvPr id="3" name="TextBox 2"/>
            <p:cNvSpPr txBox="1"/>
            <p:nvPr/>
          </p:nvSpPr>
          <p:spPr>
            <a:xfrm>
              <a:off x="3175191" y="4149002"/>
              <a:ext cx="1430945" cy="312236"/>
            </a:xfrm>
            <a:prstGeom prst="rect">
              <a:avLst/>
            </a:prstGeom>
            <a:noFill/>
            <a:ln>
              <a:noFill/>
            </a:ln>
          </p:spPr>
          <p:txBody>
            <a:bodyPr wrap="none" rtlCol="0">
              <a:spAutoFit/>
            </a:bodyPr>
            <a:lstStyle/>
            <a:p>
              <a:pPr defTabSz="932038"/>
              <a:r>
                <a:rPr lang="en-US" sz="1428" kern="0" dirty="0">
                  <a:solidFill>
                    <a:schemeClr val="bg1"/>
                  </a:solidFill>
                </a:rPr>
                <a:t>Cloud Connector</a:t>
              </a:r>
            </a:p>
          </p:txBody>
        </p:sp>
      </p:grpSp>
      <p:sp>
        <p:nvSpPr>
          <p:cNvPr id="6" name="TextBox 5"/>
          <p:cNvSpPr txBox="1"/>
          <p:nvPr/>
        </p:nvSpPr>
        <p:spPr>
          <a:xfrm>
            <a:off x="2980225" y="6181827"/>
            <a:ext cx="2478564" cy="374590"/>
          </a:xfrm>
          <a:prstGeom prst="rect">
            <a:avLst/>
          </a:prstGeom>
          <a:noFill/>
        </p:spPr>
        <p:txBody>
          <a:bodyPr wrap="none" rtlCol="0">
            <a:spAutoFit/>
          </a:bodyPr>
          <a:lstStyle/>
          <a:p>
            <a:pPr defTabSz="932038"/>
            <a:r>
              <a:rPr lang="en-US" sz="1834" b="1" kern="0" dirty="0">
                <a:solidFill>
                  <a:srgbClr val="0078D7"/>
                </a:solidFill>
              </a:rPr>
              <a:t>Resource Location(s)</a:t>
            </a:r>
          </a:p>
        </p:txBody>
      </p:sp>
      <p:pic>
        <p:nvPicPr>
          <p:cNvPr id="70" name="Picture 69"/>
          <p:cNvPicPr>
            <a:picLocks noChangeAspect="1"/>
          </p:cNvPicPr>
          <p:nvPr/>
        </p:nvPicPr>
        <p:blipFill>
          <a:blip r:embed="rId4"/>
          <a:stretch>
            <a:fillRect/>
          </a:stretch>
        </p:blipFill>
        <p:spPr>
          <a:xfrm>
            <a:off x="302861" y="3944397"/>
            <a:ext cx="860027" cy="860027"/>
          </a:xfrm>
          <a:prstGeom prst="rect">
            <a:avLst/>
          </a:prstGeom>
        </p:spPr>
      </p:pic>
      <p:sp>
        <p:nvSpPr>
          <p:cNvPr id="12" name="Right Brace 11"/>
          <p:cNvSpPr/>
          <p:nvPr/>
        </p:nvSpPr>
        <p:spPr>
          <a:xfrm>
            <a:off x="8082239" y="1286713"/>
            <a:ext cx="728286" cy="2390310"/>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4" name="Right Brace 63"/>
          <p:cNvSpPr/>
          <p:nvPr/>
        </p:nvSpPr>
        <p:spPr>
          <a:xfrm>
            <a:off x="8111528" y="3958365"/>
            <a:ext cx="728286" cy="2390310"/>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412626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5"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40" y="1519173"/>
            <a:ext cx="4162442" cy="3348609"/>
          </a:xfrm>
        </p:spPr>
        <p:txBody>
          <a:bodyPr/>
          <a:lstStyle/>
          <a:p>
            <a:pPr marL="0" indent="0">
              <a:buNone/>
            </a:pPr>
            <a:r>
              <a:rPr lang="en-NZ" dirty="0"/>
              <a:t>Key Tools</a:t>
            </a:r>
          </a:p>
          <a:p>
            <a:r>
              <a:rPr lang="en-NZ" sz="3200" dirty="0"/>
              <a:t>Desktop Director</a:t>
            </a:r>
          </a:p>
          <a:p>
            <a:r>
              <a:rPr lang="en-NZ" sz="3200" dirty="0"/>
              <a:t>HDX Insight</a:t>
            </a:r>
          </a:p>
          <a:p>
            <a:r>
              <a:rPr lang="en-NZ" sz="3200" dirty="0"/>
              <a:t>SCOM Management Packs</a:t>
            </a:r>
          </a:p>
          <a:p>
            <a:r>
              <a:rPr lang="en-NZ" sz="3200" dirty="0"/>
              <a:t>Lifecycle Management </a:t>
            </a:r>
          </a:p>
        </p:txBody>
      </p:sp>
      <p:sp>
        <p:nvSpPr>
          <p:cNvPr id="3" name="Title 2"/>
          <p:cNvSpPr>
            <a:spLocks noGrp="1"/>
          </p:cNvSpPr>
          <p:nvPr>
            <p:ph type="title"/>
          </p:nvPr>
        </p:nvSpPr>
        <p:spPr/>
        <p:txBody>
          <a:bodyPr/>
          <a:lstStyle/>
          <a:p>
            <a:r>
              <a:rPr lang="en-NZ" dirty="0"/>
              <a:t>Operational Integration</a:t>
            </a:r>
          </a:p>
        </p:txBody>
      </p:sp>
      <p:pic>
        <p:nvPicPr>
          <p:cNvPr id="4" name="Picture 3"/>
          <p:cNvPicPr>
            <a:picLocks noChangeAspect="1"/>
          </p:cNvPicPr>
          <p:nvPr/>
        </p:nvPicPr>
        <p:blipFill>
          <a:blip r:embed="rId3"/>
          <a:stretch>
            <a:fillRect/>
          </a:stretch>
        </p:blipFill>
        <p:spPr>
          <a:xfrm>
            <a:off x="4634061" y="1553222"/>
            <a:ext cx="6915990" cy="3440893"/>
          </a:xfrm>
          <a:prstGeom prst="rect">
            <a:avLst/>
          </a:prstGeom>
          <a:effectLst>
            <a:outerShdw blurRad="76200" dir="18900000" sy="23000" kx="-1200000" algn="bl" rotWithShape="0">
              <a:prstClr val="black">
                <a:alpha val="20000"/>
              </a:prstClr>
            </a:outerShdw>
          </a:effectLst>
        </p:spPr>
      </p:pic>
      <p:pic>
        <p:nvPicPr>
          <p:cNvPr id="5" name="Picture 4" descr="Screen Shot 2015-10-13 at 10.32.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065" y="1985094"/>
            <a:ext cx="6089982" cy="3804282"/>
          </a:xfrm>
          <a:prstGeom prst="rect">
            <a:avLst/>
          </a:prstGeom>
          <a:effectLst>
            <a:outerShdw blurRad="76200" dir="18900000" sy="23000" kx="-1200000" algn="bl" rotWithShape="0">
              <a:prstClr val="black">
                <a:alpha val="20000"/>
              </a:prstClr>
            </a:outerShdw>
          </a:effectLst>
        </p:spPr>
      </p:pic>
      <p:pic>
        <p:nvPicPr>
          <p:cNvPr id="6" name="Picture 5" descr="C:\Users\mansoor\Desktop\Blog\SCOM Image.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58197" y="2345134"/>
            <a:ext cx="4642983" cy="3681469"/>
          </a:xfrm>
          <a:prstGeom prst="rect">
            <a:avLst/>
          </a:prstGeom>
          <a:ln w="190500">
            <a:solidFill>
              <a:schemeClr val="bg2">
                <a:lumMod val="60000"/>
                <a:lumOff val="40000"/>
              </a:schemeClr>
            </a:solidFill>
            <a:miter lim="800000"/>
          </a:ln>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6"/>
          <a:stretch>
            <a:fillRect/>
          </a:stretch>
        </p:blipFill>
        <p:spPr>
          <a:xfrm>
            <a:off x="4938687" y="3482943"/>
            <a:ext cx="6482002" cy="302234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017086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960544998"/>
              </p:ext>
            </p:extLst>
          </p:nvPr>
        </p:nvGraphicFramePr>
        <p:xfrm>
          <a:off x="515403" y="1181405"/>
          <a:ext cx="11414232" cy="5254236"/>
        </p:xfrm>
        <a:graphic>
          <a:graphicData uri="http://schemas.openxmlformats.org/drawingml/2006/table">
            <a:tbl>
              <a:tblPr firstRow="1" bandRow="1">
                <a:tableStyleId>{5C22544A-7EE6-4342-B048-85BDC9FD1C3A}</a:tableStyleId>
              </a:tblPr>
              <a:tblGrid>
                <a:gridCol w="2853558">
                  <a:extLst>
                    <a:ext uri="{9D8B030D-6E8A-4147-A177-3AD203B41FA5}">
                      <a16:colId xmlns:a16="http://schemas.microsoft.com/office/drawing/2014/main" val="20000"/>
                    </a:ext>
                  </a:extLst>
                </a:gridCol>
                <a:gridCol w="2976094">
                  <a:extLst>
                    <a:ext uri="{9D8B030D-6E8A-4147-A177-3AD203B41FA5}">
                      <a16:colId xmlns:a16="http://schemas.microsoft.com/office/drawing/2014/main" val="20001"/>
                    </a:ext>
                  </a:extLst>
                </a:gridCol>
                <a:gridCol w="2731022">
                  <a:extLst>
                    <a:ext uri="{9D8B030D-6E8A-4147-A177-3AD203B41FA5}">
                      <a16:colId xmlns:a16="http://schemas.microsoft.com/office/drawing/2014/main" val="20002"/>
                    </a:ext>
                  </a:extLst>
                </a:gridCol>
                <a:gridCol w="2853558">
                  <a:extLst>
                    <a:ext uri="{9D8B030D-6E8A-4147-A177-3AD203B41FA5}">
                      <a16:colId xmlns:a16="http://schemas.microsoft.com/office/drawing/2014/main" val="20003"/>
                    </a:ext>
                  </a:extLst>
                </a:gridCol>
              </a:tblGrid>
              <a:tr h="2077204">
                <a:tc>
                  <a:txBody>
                    <a:bodyPr/>
                    <a:lstStyle/>
                    <a:p>
                      <a:pPr algn="ctr"/>
                      <a:endParaRPr lang="en-US" sz="2100" dirty="0"/>
                    </a:p>
                  </a:txBody>
                  <a:tcPr marL="93236" marR="93236" marT="46618" marB="46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100" dirty="0"/>
                    </a:p>
                  </a:txBody>
                  <a:tcPr marL="93236" marR="93236" marT="46618" marB="46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100" dirty="0"/>
                    </a:p>
                  </a:txBody>
                  <a:tcPr marL="93236" marR="93236" marT="46618" marB="46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100" dirty="0"/>
                    </a:p>
                  </a:txBody>
                  <a:tcPr marL="93236" marR="93236" marT="46618" marB="466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77032">
                <a:tc>
                  <a:txBody>
                    <a:bodyPr/>
                    <a:lstStyle/>
                    <a:p>
                      <a:pPr marL="117475" indent="0" defTabSz="1461590" fontAlgn="base">
                        <a:lnSpc>
                          <a:spcPct val="110000"/>
                        </a:lnSpc>
                        <a:spcBef>
                          <a:spcPct val="0"/>
                        </a:spcBef>
                        <a:spcAft>
                          <a:spcPct val="0"/>
                        </a:spcAft>
                        <a:buFont typeface="Arial" charset="0"/>
                        <a:buNone/>
                      </a:pPr>
                      <a:r>
                        <a:rPr lang="en-US" sz="1600" b="1" dirty="0">
                          <a:solidFill>
                            <a:srgbClr val="000000"/>
                          </a:solidFill>
                          <a:latin typeface="Citrix Sans"/>
                          <a:cs typeface="Citrix Sans"/>
                        </a:rPr>
                        <a:t>Cost efficiency</a:t>
                      </a:r>
                    </a:p>
                    <a:p>
                      <a:pPr marL="339725" indent="-222250" defTabSz="1461590" fontAlgn="base">
                        <a:lnSpc>
                          <a:spcPct val="50000"/>
                        </a:lnSpc>
                        <a:spcBef>
                          <a:spcPct val="0"/>
                        </a:spcBef>
                        <a:spcAft>
                          <a:spcPct val="0"/>
                        </a:spcAft>
                        <a:buFont typeface="Arial" charset="0"/>
                        <a:buChar char="•"/>
                      </a:pPr>
                      <a:endParaRPr lang="en-US" sz="1600" dirty="0">
                        <a:solidFill>
                          <a:schemeClr val="tx2"/>
                        </a:solidFill>
                        <a:latin typeface="Citrix Sans"/>
                        <a:cs typeface="Citrix Sans"/>
                      </a:endParaRPr>
                    </a:p>
                    <a:p>
                      <a:pPr marL="339725" indent="-222250" algn="l" defTabSz="1461590" rtl="0" eaLnBrk="1" fontAlgn="base" latinLnBrk="0" hangingPunct="1">
                        <a:lnSpc>
                          <a:spcPct val="110000"/>
                        </a:lnSpc>
                        <a:spcBef>
                          <a:spcPct val="0"/>
                        </a:spcBef>
                        <a:spcAft>
                          <a:spcPct val="0"/>
                        </a:spcAft>
                        <a:buFont typeface="Arial" charset="0"/>
                        <a:buChar char="•"/>
                      </a:pPr>
                      <a:r>
                        <a:rPr lang="en-US" sz="1600" kern="1200" dirty="0">
                          <a:solidFill>
                            <a:srgbClr val="00A1E0"/>
                          </a:solidFill>
                          <a:latin typeface="Citrix Sans"/>
                          <a:ea typeface="+mn-ea"/>
                          <a:cs typeface="Citrix Sans"/>
                        </a:rPr>
                        <a:t>Auto </a:t>
                      </a:r>
                      <a:r>
                        <a:rPr lang="en-US" sz="1600" kern="1200" dirty="0" err="1">
                          <a:solidFill>
                            <a:srgbClr val="00A1E0"/>
                          </a:solidFill>
                          <a:latin typeface="Citrix Sans"/>
                          <a:ea typeface="+mn-ea"/>
                          <a:cs typeface="Citrix Sans"/>
                        </a:rPr>
                        <a:t>optimise</a:t>
                      </a:r>
                      <a:r>
                        <a:rPr lang="en-US" sz="1600" kern="1200" dirty="0">
                          <a:solidFill>
                            <a:srgbClr val="00A1E0"/>
                          </a:solidFill>
                          <a:latin typeface="Citrix Sans"/>
                          <a:ea typeface="+mn-ea"/>
                          <a:cs typeface="Citrix Sans"/>
                        </a:rPr>
                        <a:t> infrastructure costs helping to offset high expenses associated with public clouds</a:t>
                      </a:r>
                    </a:p>
                    <a:p>
                      <a:pPr marL="339725" indent="-222250" algn="l" defTabSz="1461590" rtl="0" eaLnBrk="1" fontAlgn="base" latinLnBrk="0" hangingPunct="1">
                        <a:lnSpc>
                          <a:spcPct val="110000"/>
                        </a:lnSpc>
                        <a:spcBef>
                          <a:spcPct val="0"/>
                        </a:spcBef>
                        <a:spcAft>
                          <a:spcPct val="0"/>
                        </a:spcAft>
                        <a:buFont typeface="Arial" charset="0"/>
                        <a:buChar char="•"/>
                      </a:pPr>
                      <a:endParaRPr lang="en-US" sz="1600" kern="1200" dirty="0">
                        <a:solidFill>
                          <a:srgbClr val="00A1E0"/>
                        </a:solidFill>
                        <a:latin typeface="Citrix Sans"/>
                        <a:ea typeface="+mn-ea"/>
                        <a:cs typeface="Citrix Sans"/>
                      </a:endParaRPr>
                    </a:p>
                    <a:p>
                      <a:pPr marL="339725" indent="-222250" algn="l" defTabSz="1461590" rtl="0" eaLnBrk="1" fontAlgn="base" latinLnBrk="0" hangingPunct="1">
                        <a:lnSpc>
                          <a:spcPct val="110000"/>
                        </a:lnSpc>
                        <a:spcBef>
                          <a:spcPct val="0"/>
                        </a:spcBef>
                        <a:spcAft>
                          <a:spcPct val="0"/>
                        </a:spcAft>
                        <a:buFont typeface="Arial" charset="0"/>
                        <a:buChar char="•"/>
                      </a:pPr>
                      <a:r>
                        <a:rPr lang="en-US" sz="1600" kern="1200" dirty="0">
                          <a:solidFill>
                            <a:srgbClr val="00A1E0"/>
                          </a:solidFill>
                          <a:latin typeface="Citrix Sans"/>
                          <a:ea typeface="+mn-ea"/>
                          <a:cs typeface="Citrix Sans"/>
                        </a:rPr>
                        <a:t>Savings of ~105K/year for 1000 user deployment</a:t>
                      </a:r>
                    </a:p>
                    <a:p>
                      <a:endParaRPr lang="en-US" sz="2100" dirty="0">
                        <a:latin typeface="Citrix Sans"/>
                        <a:cs typeface="Citrix Sans"/>
                      </a:endParaRPr>
                    </a:p>
                  </a:txBody>
                  <a:tcPr marL="186472" marR="186472" marT="93236" marB="46618">
                    <a:lnT w="12700" cap="flat" cmpd="sng" algn="ctr">
                      <a:noFill/>
                      <a:prstDash val="solid"/>
                      <a:round/>
                      <a:headEnd type="none" w="med" len="med"/>
                      <a:tailEnd type="none" w="med" len="med"/>
                    </a:lnT>
                    <a:noFill/>
                  </a:tcPr>
                </a:tc>
                <a:tc>
                  <a:txBody>
                    <a:bodyPr/>
                    <a:lstStyle/>
                    <a:p>
                      <a:pPr marL="117475" indent="0" defTabSz="1461590" fontAlgn="base">
                        <a:lnSpc>
                          <a:spcPct val="110000"/>
                        </a:lnSpc>
                        <a:spcBef>
                          <a:spcPct val="0"/>
                        </a:spcBef>
                        <a:spcAft>
                          <a:spcPct val="0"/>
                        </a:spcAft>
                        <a:buFont typeface="Arial" charset="0"/>
                        <a:buNone/>
                      </a:pPr>
                      <a:r>
                        <a:rPr lang="en-US" sz="1600" b="1" dirty="0">
                          <a:solidFill>
                            <a:srgbClr val="000000"/>
                          </a:solidFill>
                          <a:latin typeface="Citrix Sans"/>
                          <a:cs typeface="Citrix Sans"/>
                        </a:rPr>
                        <a:t>Flexible</a:t>
                      </a:r>
                      <a:r>
                        <a:rPr lang="en-US" sz="1600" b="1" baseline="0" dirty="0">
                          <a:solidFill>
                            <a:srgbClr val="000000"/>
                          </a:solidFill>
                          <a:latin typeface="Citrix Sans"/>
                          <a:cs typeface="Citrix Sans"/>
                        </a:rPr>
                        <a:t> </a:t>
                      </a:r>
                      <a:r>
                        <a:rPr lang="en-US" sz="1600" b="1" dirty="0">
                          <a:solidFill>
                            <a:srgbClr val="000000"/>
                          </a:solidFill>
                          <a:latin typeface="Citrix Sans"/>
                          <a:cs typeface="Citrix Sans"/>
                        </a:rPr>
                        <a:t>Scaling</a:t>
                      </a:r>
                    </a:p>
                    <a:p>
                      <a:pPr marL="117475" indent="0" defTabSz="1461590" fontAlgn="base">
                        <a:lnSpc>
                          <a:spcPct val="50000"/>
                        </a:lnSpc>
                        <a:spcBef>
                          <a:spcPct val="0"/>
                        </a:spcBef>
                        <a:spcAft>
                          <a:spcPct val="0"/>
                        </a:spcAft>
                        <a:buFont typeface="Arial" charset="0"/>
                        <a:buNone/>
                      </a:pPr>
                      <a:endParaRPr lang="en-US" sz="1600" b="1" dirty="0">
                        <a:solidFill>
                          <a:srgbClr val="00A1E0"/>
                        </a:solidFill>
                        <a:latin typeface="Citrix Sans"/>
                        <a:cs typeface="Citrix Sans"/>
                      </a:endParaRPr>
                    </a:p>
                    <a:p>
                      <a:pPr marL="339725" indent="-222250" defTabSz="1461590" fontAlgn="base">
                        <a:lnSpc>
                          <a:spcPct val="110000"/>
                        </a:lnSpc>
                        <a:spcBef>
                          <a:spcPct val="0"/>
                        </a:spcBef>
                        <a:spcAft>
                          <a:spcPct val="0"/>
                        </a:spcAft>
                        <a:buFont typeface="Arial" charset="0"/>
                        <a:buChar char="•"/>
                      </a:pPr>
                      <a:r>
                        <a:rPr lang="en-US" sz="1600" dirty="0">
                          <a:solidFill>
                            <a:srgbClr val="00A1E0"/>
                          </a:solidFill>
                          <a:latin typeface="Citrix Sans"/>
                          <a:cs typeface="Citrix Sans"/>
                        </a:rPr>
                        <a:t>Automatically scale-up/down &amp; power on/off VDAs</a:t>
                      </a:r>
                    </a:p>
                    <a:p>
                      <a:pPr marL="339725" indent="-222250" defTabSz="1461590" fontAlgn="base">
                        <a:lnSpc>
                          <a:spcPct val="50000"/>
                        </a:lnSpc>
                        <a:spcBef>
                          <a:spcPct val="0"/>
                        </a:spcBef>
                        <a:spcAft>
                          <a:spcPct val="0"/>
                        </a:spcAft>
                        <a:buFont typeface="Arial" charset="0"/>
                        <a:buChar char="•"/>
                      </a:pPr>
                      <a:endParaRPr lang="en-US" sz="1600" dirty="0">
                        <a:solidFill>
                          <a:srgbClr val="00A1E0"/>
                        </a:solidFill>
                        <a:latin typeface="Citrix Sans"/>
                        <a:cs typeface="Citrix Sans"/>
                      </a:endParaRPr>
                    </a:p>
                    <a:p>
                      <a:pPr marL="339725" indent="-222250" defTabSz="1461590" fontAlgn="base">
                        <a:lnSpc>
                          <a:spcPct val="110000"/>
                        </a:lnSpc>
                        <a:spcBef>
                          <a:spcPct val="0"/>
                        </a:spcBef>
                        <a:spcAft>
                          <a:spcPct val="0"/>
                        </a:spcAft>
                        <a:buFont typeface="Arial" charset="0"/>
                        <a:buChar char="•"/>
                      </a:pPr>
                      <a:r>
                        <a:rPr lang="en-US" sz="1600" dirty="0">
                          <a:solidFill>
                            <a:srgbClr val="00A1E0"/>
                          </a:solidFill>
                          <a:latin typeface="Citrix Sans"/>
                          <a:cs typeface="Citrix Sans"/>
                        </a:rPr>
                        <a:t>Load-based or time-based (off-peak, peak, weekend, etc.) scheduling</a:t>
                      </a:r>
                    </a:p>
                    <a:p>
                      <a:endParaRPr lang="en-US" sz="2100" dirty="0">
                        <a:latin typeface="Citrix Sans"/>
                        <a:cs typeface="Citrix Sans"/>
                      </a:endParaRPr>
                    </a:p>
                  </a:txBody>
                  <a:tcPr marL="186472" marR="186472" marT="93236" marB="46618">
                    <a:lnT w="12700" cap="flat" cmpd="sng" algn="ctr">
                      <a:noFill/>
                      <a:prstDash val="solid"/>
                      <a:round/>
                      <a:headEnd type="none" w="med" len="med"/>
                      <a:tailEnd type="none" w="med" len="med"/>
                    </a:lnT>
                    <a:noFill/>
                  </a:tcPr>
                </a:tc>
                <a:tc>
                  <a:txBody>
                    <a:bodyPr/>
                    <a:lstStyle/>
                    <a:p>
                      <a:pPr marL="406400" marR="0" indent="-236538" algn="l" defTabSz="1088291"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Citrix Sans"/>
                          <a:cs typeface="Citrix Sans"/>
                        </a:rPr>
                        <a:t>Track Dynamically</a:t>
                      </a:r>
                    </a:p>
                    <a:p>
                      <a:pPr marL="406400" marR="0" indent="-236538" algn="l" defTabSz="1088291" rtl="0" eaLnBrk="1" fontAlgn="auto" latinLnBrk="0" hangingPunct="1">
                        <a:lnSpc>
                          <a:spcPct val="50000"/>
                        </a:lnSpc>
                        <a:spcBef>
                          <a:spcPts val="0"/>
                        </a:spcBef>
                        <a:spcAft>
                          <a:spcPts val="0"/>
                        </a:spcAft>
                        <a:buClrTx/>
                        <a:buSzTx/>
                        <a:buFontTx/>
                        <a:buNone/>
                        <a:tabLst/>
                        <a:defRPr/>
                      </a:pPr>
                      <a:r>
                        <a:rPr lang="en-US" sz="1600" b="1" dirty="0">
                          <a:solidFill>
                            <a:srgbClr val="00A1E0"/>
                          </a:solidFill>
                          <a:latin typeface="Citrix Sans"/>
                          <a:cs typeface="Citrix Sans"/>
                        </a:rPr>
                        <a:t> </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Scaling</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Infrastructure </a:t>
                      </a:r>
                      <a:r>
                        <a:rPr lang="en-US" sz="1600" dirty="0" err="1">
                          <a:solidFill>
                            <a:srgbClr val="00A1E0"/>
                          </a:solidFill>
                          <a:latin typeface="Citrix Sans"/>
                          <a:cs typeface="Citrix Sans"/>
                        </a:rPr>
                        <a:t>utilisation</a:t>
                      </a:r>
                      <a:r>
                        <a:rPr lang="en-US" sz="1600" dirty="0">
                          <a:solidFill>
                            <a:srgbClr val="00A1E0"/>
                          </a:solidFill>
                          <a:latin typeface="Citrix Sans"/>
                          <a:cs typeface="Citrix Sans"/>
                        </a:rPr>
                        <a:t> </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Cost savings</a:t>
                      </a:r>
                      <a:endParaRPr lang="en-US" sz="2000" dirty="0">
                        <a:solidFill>
                          <a:srgbClr val="00A1E0"/>
                        </a:solidFill>
                        <a:latin typeface="Citrix Sans"/>
                        <a:cs typeface="Citrix Sans"/>
                      </a:endParaRPr>
                    </a:p>
                  </a:txBody>
                  <a:tcPr marL="186472" marR="186472" marT="93236" marB="46618">
                    <a:lnT w="12700" cap="flat" cmpd="sng" algn="ctr">
                      <a:noFill/>
                      <a:prstDash val="solid"/>
                      <a:round/>
                      <a:headEnd type="none" w="med" len="med"/>
                      <a:tailEnd type="none" w="med" len="med"/>
                    </a:lnT>
                    <a:noFill/>
                  </a:tcPr>
                </a:tc>
                <a:tc>
                  <a:txBody>
                    <a:bodyPr/>
                    <a:lstStyle/>
                    <a:p>
                      <a:pPr marL="406400" marR="0" indent="-236538" algn="l" defTabSz="1088291"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Citrix Sans"/>
                          <a:cs typeface="Citrix Sans"/>
                        </a:rPr>
                        <a:t>Available for</a:t>
                      </a:r>
                    </a:p>
                    <a:p>
                      <a:pPr marL="406400" marR="0" indent="-236538" algn="l" defTabSz="1088291" rtl="0" eaLnBrk="1" fontAlgn="auto" latinLnBrk="0" hangingPunct="1">
                        <a:lnSpc>
                          <a:spcPct val="50000"/>
                        </a:lnSpc>
                        <a:spcBef>
                          <a:spcPts val="0"/>
                        </a:spcBef>
                        <a:spcAft>
                          <a:spcPts val="0"/>
                        </a:spcAft>
                        <a:buClrTx/>
                        <a:buSzTx/>
                        <a:buFontTx/>
                        <a:buNone/>
                        <a:tabLst/>
                        <a:defRPr/>
                      </a:pPr>
                      <a:endParaRPr lang="en-US" sz="1600" dirty="0">
                        <a:solidFill>
                          <a:srgbClr val="00A1E0"/>
                        </a:solidFill>
                        <a:latin typeface="Citrix Sans"/>
                        <a:cs typeface="Citrix Sans"/>
                      </a:endParaRP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Azure</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AWS</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vSphere</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XenServer</a:t>
                      </a:r>
                    </a:p>
                    <a:p>
                      <a:pPr marL="406400" marR="0" indent="-236538" algn="l" defTabSz="1088291" rtl="0" eaLnBrk="1" fontAlgn="auto" latinLnBrk="0" hangingPunct="1">
                        <a:lnSpc>
                          <a:spcPct val="120000"/>
                        </a:lnSpc>
                        <a:spcBef>
                          <a:spcPts val="0"/>
                        </a:spcBef>
                        <a:spcAft>
                          <a:spcPts val="0"/>
                        </a:spcAft>
                        <a:buClrTx/>
                        <a:buSzTx/>
                        <a:buFont typeface="Arial"/>
                        <a:buChar char="•"/>
                        <a:tabLst/>
                        <a:defRPr/>
                      </a:pPr>
                      <a:r>
                        <a:rPr lang="en-US" sz="1600" dirty="0">
                          <a:solidFill>
                            <a:srgbClr val="00A1E0"/>
                          </a:solidFill>
                          <a:latin typeface="Citrix Sans"/>
                          <a:cs typeface="Citrix Sans"/>
                        </a:rPr>
                        <a:t>Hyper-V</a:t>
                      </a:r>
                    </a:p>
                    <a:p>
                      <a:pPr marL="406400" indent="-236538">
                        <a:lnSpc>
                          <a:spcPct val="120000"/>
                        </a:lnSpc>
                      </a:pPr>
                      <a:endParaRPr lang="en-US" sz="2000" dirty="0">
                        <a:latin typeface="Citrix Sans"/>
                        <a:cs typeface="Citrix Sans"/>
                      </a:endParaRPr>
                    </a:p>
                  </a:txBody>
                  <a:tcPr marL="186472" marR="186472" marT="93236" marB="46618">
                    <a:lnT w="12700" cap="flat" cmpd="sng" algn="ctr">
                      <a:noFill/>
                      <a:prstDash val="solid"/>
                      <a:round/>
                      <a:headEnd type="none" w="med" len="med"/>
                      <a:tailEnd type="none" w="med" len="med"/>
                    </a:lnT>
                    <a:noFill/>
                  </a:tcPr>
                </a:tc>
                <a:extLst>
                  <a:ext uri="{0D108BD9-81ED-4DB2-BD59-A6C34878D82A}">
                    <a16:rowId xmlns:a16="http://schemas.microsoft.com/office/drawing/2014/main" val="10001"/>
                  </a:ext>
                </a:extLst>
              </a:tr>
            </a:tbl>
          </a:graphicData>
        </a:graphic>
      </p:graphicFrame>
      <p:pic>
        <p:nvPicPr>
          <p:cNvPr id="28" name="Picture 27"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130" y="1480089"/>
            <a:ext cx="782466" cy="470637"/>
          </a:xfrm>
          <a:prstGeom prst="rect">
            <a:avLst/>
          </a:prstGeom>
        </p:spPr>
      </p:pic>
      <p:pic>
        <p:nvPicPr>
          <p:cNvPr id="30" name="Picture 29" descr="Ch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049" y="1674392"/>
            <a:ext cx="1197151" cy="1199949"/>
          </a:xfrm>
          <a:prstGeom prst="rect">
            <a:avLst/>
          </a:prstGeom>
        </p:spPr>
      </p:pic>
      <p:pic>
        <p:nvPicPr>
          <p:cNvPr id="33" name="Picture 32"/>
          <p:cNvPicPr>
            <a:picLocks noChangeAspect="1"/>
          </p:cNvPicPr>
          <p:nvPr/>
        </p:nvPicPr>
        <p:blipFill>
          <a:blip r:embed="rId5"/>
          <a:stretch>
            <a:fillRect/>
          </a:stretch>
        </p:blipFill>
        <p:spPr>
          <a:xfrm>
            <a:off x="1141099" y="1567581"/>
            <a:ext cx="1387411" cy="1535008"/>
          </a:xfrm>
          <a:prstGeom prst="rect">
            <a:avLst/>
          </a:prstGeom>
        </p:spPr>
      </p:pic>
      <p:grpSp>
        <p:nvGrpSpPr>
          <p:cNvPr id="34" name="Group 33"/>
          <p:cNvGrpSpPr/>
          <p:nvPr/>
        </p:nvGrpSpPr>
        <p:grpSpPr>
          <a:xfrm>
            <a:off x="9256944" y="2113134"/>
            <a:ext cx="432866" cy="761207"/>
            <a:chOff x="6477001" y="3317875"/>
            <a:chExt cx="196850" cy="346075"/>
          </a:xfrm>
          <a:solidFill>
            <a:srgbClr val="00A1E0"/>
          </a:solidFill>
        </p:grpSpPr>
        <p:sp>
          <p:nvSpPr>
            <p:cNvPr id="35" name="Freeform 15"/>
            <p:cNvSpPr>
              <a:spLocks/>
            </p:cNvSpPr>
            <p:nvPr/>
          </p:nvSpPr>
          <p:spPr bwMode="auto">
            <a:xfrm>
              <a:off x="6477001" y="3317875"/>
              <a:ext cx="30163" cy="30163"/>
            </a:xfrm>
            <a:custGeom>
              <a:avLst/>
              <a:gdLst>
                <a:gd name="T0" fmla="*/ 10 w 19"/>
                <a:gd name="T1" fmla="*/ 0 h 19"/>
                <a:gd name="T2" fmla="*/ 0 w 19"/>
                <a:gd name="T3" fmla="*/ 0 h 19"/>
                <a:gd name="T4" fmla="*/ 0 w 19"/>
                <a:gd name="T5" fmla="*/ 10 h 19"/>
                <a:gd name="T6" fmla="*/ 0 w 19"/>
                <a:gd name="T7" fmla="*/ 19 h 19"/>
                <a:gd name="T8" fmla="*/ 10 w 19"/>
                <a:gd name="T9" fmla="*/ 19 h 19"/>
                <a:gd name="T10" fmla="*/ 10 w 19"/>
                <a:gd name="T11" fmla="*/ 10 h 19"/>
                <a:gd name="T12" fmla="*/ 19 w 19"/>
                <a:gd name="T13" fmla="*/ 10 h 19"/>
                <a:gd name="T14" fmla="*/ 19 w 19"/>
                <a:gd name="T15" fmla="*/ 0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lnTo>
                    <a:pt x="0" y="0"/>
                  </a:lnTo>
                  <a:lnTo>
                    <a:pt x="0" y="10"/>
                  </a:lnTo>
                  <a:lnTo>
                    <a:pt x="0" y="19"/>
                  </a:lnTo>
                  <a:lnTo>
                    <a:pt x="10" y="19"/>
                  </a:lnTo>
                  <a:lnTo>
                    <a:pt x="10" y="10"/>
                  </a:lnTo>
                  <a:lnTo>
                    <a:pt x="19" y="10"/>
                  </a:lnTo>
                  <a:lnTo>
                    <a:pt x="19"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36" name="Rectangle 16"/>
            <p:cNvSpPr>
              <a:spLocks noChangeArrowheads="1"/>
            </p:cNvSpPr>
            <p:nvPr/>
          </p:nvSpPr>
          <p:spPr bwMode="auto">
            <a:xfrm>
              <a:off x="6477001" y="3363913"/>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37" name="Rectangle 17"/>
            <p:cNvSpPr>
              <a:spLocks noChangeArrowheads="1"/>
            </p:cNvSpPr>
            <p:nvPr/>
          </p:nvSpPr>
          <p:spPr bwMode="auto">
            <a:xfrm>
              <a:off x="6523038"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38" name="Rectangle 18"/>
            <p:cNvSpPr>
              <a:spLocks noChangeArrowheads="1"/>
            </p:cNvSpPr>
            <p:nvPr/>
          </p:nvSpPr>
          <p:spPr bwMode="auto">
            <a:xfrm>
              <a:off x="6553201"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39" name="Rectangle 19"/>
            <p:cNvSpPr>
              <a:spLocks noChangeArrowheads="1"/>
            </p:cNvSpPr>
            <p:nvPr/>
          </p:nvSpPr>
          <p:spPr bwMode="auto">
            <a:xfrm>
              <a:off x="6583363"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0" name="Rectangle 20"/>
            <p:cNvSpPr>
              <a:spLocks noChangeArrowheads="1"/>
            </p:cNvSpPr>
            <p:nvPr/>
          </p:nvSpPr>
          <p:spPr bwMode="auto">
            <a:xfrm>
              <a:off x="6613526" y="33178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1" name="Rectangle 21"/>
            <p:cNvSpPr>
              <a:spLocks noChangeArrowheads="1"/>
            </p:cNvSpPr>
            <p:nvPr/>
          </p:nvSpPr>
          <p:spPr bwMode="auto">
            <a:xfrm>
              <a:off x="6523038"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2" name="Rectangle 22"/>
            <p:cNvSpPr>
              <a:spLocks noChangeArrowheads="1"/>
            </p:cNvSpPr>
            <p:nvPr/>
          </p:nvSpPr>
          <p:spPr bwMode="auto">
            <a:xfrm>
              <a:off x="6553201"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3" name="Rectangle 23"/>
            <p:cNvSpPr>
              <a:spLocks noChangeArrowheads="1"/>
            </p:cNvSpPr>
            <p:nvPr/>
          </p:nvSpPr>
          <p:spPr bwMode="auto">
            <a:xfrm>
              <a:off x="6583363"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4" name="Rectangle 24"/>
            <p:cNvSpPr>
              <a:spLocks noChangeArrowheads="1"/>
            </p:cNvSpPr>
            <p:nvPr/>
          </p:nvSpPr>
          <p:spPr bwMode="auto">
            <a:xfrm>
              <a:off x="6613526" y="36480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5" name="Rectangle 25"/>
            <p:cNvSpPr>
              <a:spLocks noChangeArrowheads="1"/>
            </p:cNvSpPr>
            <p:nvPr/>
          </p:nvSpPr>
          <p:spPr bwMode="auto">
            <a:xfrm>
              <a:off x="6477001" y="3394075"/>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6" name="Rectangle 26"/>
            <p:cNvSpPr>
              <a:spLocks noChangeArrowheads="1"/>
            </p:cNvSpPr>
            <p:nvPr/>
          </p:nvSpPr>
          <p:spPr bwMode="auto">
            <a:xfrm>
              <a:off x="6477001" y="3422650"/>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7" name="Rectangle 27"/>
            <p:cNvSpPr>
              <a:spLocks noChangeArrowheads="1"/>
            </p:cNvSpPr>
            <p:nvPr/>
          </p:nvSpPr>
          <p:spPr bwMode="auto">
            <a:xfrm>
              <a:off x="6477001" y="3452813"/>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8" name="Rectangle 28"/>
            <p:cNvSpPr>
              <a:spLocks noChangeArrowheads="1"/>
            </p:cNvSpPr>
            <p:nvPr/>
          </p:nvSpPr>
          <p:spPr bwMode="auto">
            <a:xfrm>
              <a:off x="6477001" y="34829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49" name="Rectangle 29"/>
            <p:cNvSpPr>
              <a:spLocks noChangeArrowheads="1"/>
            </p:cNvSpPr>
            <p:nvPr/>
          </p:nvSpPr>
          <p:spPr bwMode="auto">
            <a:xfrm>
              <a:off x="6477001" y="3513138"/>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0" name="Rectangle 30"/>
            <p:cNvSpPr>
              <a:spLocks noChangeArrowheads="1"/>
            </p:cNvSpPr>
            <p:nvPr/>
          </p:nvSpPr>
          <p:spPr bwMode="auto">
            <a:xfrm>
              <a:off x="6477001" y="3543300"/>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1" name="Rectangle 31"/>
            <p:cNvSpPr>
              <a:spLocks noChangeArrowheads="1"/>
            </p:cNvSpPr>
            <p:nvPr/>
          </p:nvSpPr>
          <p:spPr bwMode="auto">
            <a:xfrm>
              <a:off x="6477001" y="3573463"/>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2" name="Rectangle 32"/>
            <p:cNvSpPr>
              <a:spLocks noChangeArrowheads="1"/>
            </p:cNvSpPr>
            <p:nvPr/>
          </p:nvSpPr>
          <p:spPr bwMode="auto">
            <a:xfrm>
              <a:off x="6477001" y="3633788"/>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3" name="Freeform 33"/>
            <p:cNvSpPr>
              <a:spLocks/>
            </p:cNvSpPr>
            <p:nvPr/>
          </p:nvSpPr>
          <p:spPr bwMode="auto">
            <a:xfrm>
              <a:off x="6477001" y="3648075"/>
              <a:ext cx="30163" cy="15875"/>
            </a:xfrm>
            <a:custGeom>
              <a:avLst/>
              <a:gdLst>
                <a:gd name="T0" fmla="*/ 10 w 19"/>
                <a:gd name="T1" fmla="*/ 0 h 10"/>
                <a:gd name="T2" fmla="*/ 0 w 19"/>
                <a:gd name="T3" fmla="*/ 0 h 10"/>
                <a:gd name="T4" fmla="*/ 0 w 19"/>
                <a:gd name="T5" fmla="*/ 10 h 10"/>
                <a:gd name="T6" fmla="*/ 10 w 19"/>
                <a:gd name="T7" fmla="*/ 10 h 10"/>
                <a:gd name="T8" fmla="*/ 19 w 19"/>
                <a:gd name="T9" fmla="*/ 10 h 10"/>
                <a:gd name="T10" fmla="*/ 19 w 19"/>
                <a:gd name="T11" fmla="*/ 0 h 10"/>
                <a:gd name="T12" fmla="*/ 10 w 1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9" h="10">
                  <a:moveTo>
                    <a:pt x="10" y="0"/>
                  </a:moveTo>
                  <a:lnTo>
                    <a:pt x="0" y="0"/>
                  </a:lnTo>
                  <a:lnTo>
                    <a:pt x="0" y="10"/>
                  </a:lnTo>
                  <a:lnTo>
                    <a:pt x="10" y="10"/>
                  </a:lnTo>
                  <a:lnTo>
                    <a:pt x="19" y="10"/>
                  </a:lnTo>
                  <a:lnTo>
                    <a:pt x="19"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4" name="Freeform 34"/>
            <p:cNvSpPr>
              <a:spLocks/>
            </p:cNvSpPr>
            <p:nvPr/>
          </p:nvSpPr>
          <p:spPr bwMode="auto">
            <a:xfrm>
              <a:off x="6643688" y="3317875"/>
              <a:ext cx="30163" cy="30163"/>
            </a:xfrm>
            <a:custGeom>
              <a:avLst/>
              <a:gdLst>
                <a:gd name="T0" fmla="*/ 10 w 19"/>
                <a:gd name="T1" fmla="*/ 0 h 19"/>
                <a:gd name="T2" fmla="*/ 19 w 19"/>
                <a:gd name="T3" fmla="*/ 0 h 19"/>
                <a:gd name="T4" fmla="*/ 19 w 19"/>
                <a:gd name="T5" fmla="*/ 10 h 19"/>
                <a:gd name="T6" fmla="*/ 19 w 19"/>
                <a:gd name="T7" fmla="*/ 19 h 19"/>
                <a:gd name="T8" fmla="*/ 10 w 19"/>
                <a:gd name="T9" fmla="*/ 19 h 19"/>
                <a:gd name="T10" fmla="*/ 10 w 19"/>
                <a:gd name="T11" fmla="*/ 10 h 19"/>
                <a:gd name="T12" fmla="*/ 0 w 19"/>
                <a:gd name="T13" fmla="*/ 10 h 19"/>
                <a:gd name="T14" fmla="*/ 0 w 19"/>
                <a:gd name="T15" fmla="*/ 0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lnTo>
                    <a:pt x="19" y="0"/>
                  </a:lnTo>
                  <a:lnTo>
                    <a:pt x="19" y="10"/>
                  </a:lnTo>
                  <a:lnTo>
                    <a:pt x="19" y="19"/>
                  </a:lnTo>
                  <a:lnTo>
                    <a:pt x="10" y="19"/>
                  </a:lnTo>
                  <a:lnTo>
                    <a:pt x="10" y="10"/>
                  </a:lnTo>
                  <a:lnTo>
                    <a:pt x="0" y="10"/>
                  </a:lnTo>
                  <a:lnTo>
                    <a:pt x="0"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5" name="Rectangle 35"/>
            <p:cNvSpPr>
              <a:spLocks noChangeArrowheads="1"/>
            </p:cNvSpPr>
            <p:nvPr/>
          </p:nvSpPr>
          <p:spPr bwMode="auto">
            <a:xfrm>
              <a:off x="6659563" y="3363913"/>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6" name="Rectangle 36"/>
            <p:cNvSpPr>
              <a:spLocks noChangeArrowheads="1"/>
            </p:cNvSpPr>
            <p:nvPr/>
          </p:nvSpPr>
          <p:spPr bwMode="auto">
            <a:xfrm>
              <a:off x="6659563" y="3394075"/>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7" name="Rectangle 37"/>
            <p:cNvSpPr>
              <a:spLocks noChangeArrowheads="1"/>
            </p:cNvSpPr>
            <p:nvPr/>
          </p:nvSpPr>
          <p:spPr bwMode="auto">
            <a:xfrm>
              <a:off x="6659563" y="3422650"/>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8" name="Rectangle 38"/>
            <p:cNvSpPr>
              <a:spLocks noChangeArrowheads="1"/>
            </p:cNvSpPr>
            <p:nvPr/>
          </p:nvSpPr>
          <p:spPr bwMode="auto">
            <a:xfrm>
              <a:off x="6659563" y="3452813"/>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59" name="Rectangle 39"/>
            <p:cNvSpPr>
              <a:spLocks noChangeArrowheads="1"/>
            </p:cNvSpPr>
            <p:nvPr/>
          </p:nvSpPr>
          <p:spPr bwMode="auto">
            <a:xfrm>
              <a:off x="6659563" y="34829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0" name="Rectangle 40"/>
            <p:cNvSpPr>
              <a:spLocks noChangeArrowheads="1"/>
            </p:cNvSpPr>
            <p:nvPr/>
          </p:nvSpPr>
          <p:spPr bwMode="auto">
            <a:xfrm>
              <a:off x="6659563" y="3513138"/>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1" name="Rectangle 41"/>
            <p:cNvSpPr>
              <a:spLocks noChangeArrowheads="1"/>
            </p:cNvSpPr>
            <p:nvPr/>
          </p:nvSpPr>
          <p:spPr bwMode="auto">
            <a:xfrm>
              <a:off x="6659563" y="3543300"/>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2" name="Rectangle 42"/>
            <p:cNvSpPr>
              <a:spLocks noChangeArrowheads="1"/>
            </p:cNvSpPr>
            <p:nvPr/>
          </p:nvSpPr>
          <p:spPr bwMode="auto">
            <a:xfrm>
              <a:off x="6659563" y="3573463"/>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3" name="Rectangle 43"/>
            <p:cNvSpPr>
              <a:spLocks noChangeArrowheads="1"/>
            </p:cNvSpPr>
            <p:nvPr/>
          </p:nvSpPr>
          <p:spPr bwMode="auto">
            <a:xfrm>
              <a:off x="6477001" y="360362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4" name="Rectangle 44"/>
            <p:cNvSpPr>
              <a:spLocks noChangeArrowheads="1"/>
            </p:cNvSpPr>
            <p:nvPr/>
          </p:nvSpPr>
          <p:spPr bwMode="auto">
            <a:xfrm>
              <a:off x="6659563" y="360362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5" name="Rectangle 45"/>
            <p:cNvSpPr>
              <a:spLocks noChangeArrowheads="1"/>
            </p:cNvSpPr>
            <p:nvPr/>
          </p:nvSpPr>
          <p:spPr bwMode="auto">
            <a:xfrm>
              <a:off x="6659563" y="3633788"/>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6" name="Freeform 46"/>
            <p:cNvSpPr>
              <a:spLocks/>
            </p:cNvSpPr>
            <p:nvPr/>
          </p:nvSpPr>
          <p:spPr bwMode="auto">
            <a:xfrm>
              <a:off x="6643688" y="3648075"/>
              <a:ext cx="30163" cy="15875"/>
            </a:xfrm>
            <a:custGeom>
              <a:avLst/>
              <a:gdLst>
                <a:gd name="T0" fmla="*/ 10 w 19"/>
                <a:gd name="T1" fmla="*/ 0 h 10"/>
                <a:gd name="T2" fmla="*/ 19 w 19"/>
                <a:gd name="T3" fmla="*/ 0 h 10"/>
                <a:gd name="T4" fmla="*/ 19 w 19"/>
                <a:gd name="T5" fmla="*/ 10 h 10"/>
                <a:gd name="T6" fmla="*/ 10 w 19"/>
                <a:gd name="T7" fmla="*/ 10 h 10"/>
                <a:gd name="T8" fmla="*/ 0 w 19"/>
                <a:gd name="T9" fmla="*/ 10 h 10"/>
                <a:gd name="T10" fmla="*/ 0 w 19"/>
                <a:gd name="T11" fmla="*/ 0 h 10"/>
                <a:gd name="T12" fmla="*/ 10 w 1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9" h="10">
                  <a:moveTo>
                    <a:pt x="10" y="0"/>
                  </a:moveTo>
                  <a:lnTo>
                    <a:pt x="19" y="0"/>
                  </a:lnTo>
                  <a:lnTo>
                    <a:pt x="19" y="10"/>
                  </a:lnTo>
                  <a:lnTo>
                    <a:pt x="10" y="10"/>
                  </a:lnTo>
                  <a:lnTo>
                    <a:pt x="0" y="10"/>
                  </a:lnTo>
                  <a:lnTo>
                    <a:pt x="0"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7" name="Oval 47"/>
            <p:cNvSpPr>
              <a:spLocks noChangeArrowheads="1"/>
            </p:cNvSpPr>
            <p:nvPr/>
          </p:nvSpPr>
          <p:spPr bwMode="auto">
            <a:xfrm>
              <a:off x="6561138" y="3430588"/>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8" name="Rectangle 48"/>
            <p:cNvSpPr>
              <a:spLocks noChangeArrowheads="1"/>
            </p:cNvSpPr>
            <p:nvPr/>
          </p:nvSpPr>
          <p:spPr bwMode="auto">
            <a:xfrm>
              <a:off x="6507163" y="3363913"/>
              <a:ext cx="13652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69" name="Rectangle 49"/>
            <p:cNvSpPr>
              <a:spLocks noChangeArrowheads="1"/>
            </p:cNvSpPr>
            <p:nvPr/>
          </p:nvSpPr>
          <p:spPr bwMode="auto">
            <a:xfrm>
              <a:off x="6507163" y="3394075"/>
              <a:ext cx="13652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grpSp>
      <p:grpSp>
        <p:nvGrpSpPr>
          <p:cNvPr id="70" name="Group 69"/>
          <p:cNvGrpSpPr/>
          <p:nvPr/>
        </p:nvGrpSpPr>
        <p:grpSpPr>
          <a:xfrm>
            <a:off x="9861421" y="2113134"/>
            <a:ext cx="432866" cy="761207"/>
            <a:chOff x="6477001" y="3317875"/>
            <a:chExt cx="196850" cy="346075"/>
          </a:xfrm>
          <a:solidFill>
            <a:srgbClr val="00A1E0"/>
          </a:solidFill>
        </p:grpSpPr>
        <p:sp>
          <p:nvSpPr>
            <p:cNvPr id="71" name="Freeform 15"/>
            <p:cNvSpPr>
              <a:spLocks/>
            </p:cNvSpPr>
            <p:nvPr/>
          </p:nvSpPr>
          <p:spPr bwMode="auto">
            <a:xfrm>
              <a:off x="6477001" y="3317875"/>
              <a:ext cx="30163" cy="30163"/>
            </a:xfrm>
            <a:custGeom>
              <a:avLst/>
              <a:gdLst>
                <a:gd name="T0" fmla="*/ 10 w 19"/>
                <a:gd name="T1" fmla="*/ 0 h 19"/>
                <a:gd name="T2" fmla="*/ 0 w 19"/>
                <a:gd name="T3" fmla="*/ 0 h 19"/>
                <a:gd name="T4" fmla="*/ 0 w 19"/>
                <a:gd name="T5" fmla="*/ 10 h 19"/>
                <a:gd name="T6" fmla="*/ 0 w 19"/>
                <a:gd name="T7" fmla="*/ 19 h 19"/>
                <a:gd name="T8" fmla="*/ 10 w 19"/>
                <a:gd name="T9" fmla="*/ 19 h 19"/>
                <a:gd name="T10" fmla="*/ 10 w 19"/>
                <a:gd name="T11" fmla="*/ 10 h 19"/>
                <a:gd name="T12" fmla="*/ 19 w 19"/>
                <a:gd name="T13" fmla="*/ 10 h 19"/>
                <a:gd name="T14" fmla="*/ 19 w 19"/>
                <a:gd name="T15" fmla="*/ 0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lnTo>
                    <a:pt x="0" y="0"/>
                  </a:lnTo>
                  <a:lnTo>
                    <a:pt x="0" y="10"/>
                  </a:lnTo>
                  <a:lnTo>
                    <a:pt x="0" y="19"/>
                  </a:lnTo>
                  <a:lnTo>
                    <a:pt x="10" y="19"/>
                  </a:lnTo>
                  <a:lnTo>
                    <a:pt x="10" y="10"/>
                  </a:lnTo>
                  <a:lnTo>
                    <a:pt x="19" y="10"/>
                  </a:lnTo>
                  <a:lnTo>
                    <a:pt x="19"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2" name="Rectangle 16"/>
            <p:cNvSpPr>
              <a:spLocks noChangeArrowheads="1"/>
            </p:cNvSpPr>
            <p:nvPr/>
          </p:nvSpPr>
          <p:spPr bwMode="auto">
            <a:xfrm>
              <a:off x="6477001" y="3363913"/>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3" name="Rectangle 17"/>
            <p:cNvSpPr>
              <a:spLocks noChangeArrowheads="1"/>
            </p:cNvSpPr>
            <p:nvPr/>
          </p:nvSpPr>
          <p:spPr bwMode="auto">
            <a:xfrm>
              <a:off x="6523038"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4" name="Rectangle 18"/>
            <p:cNvSpPr>
              <a:spLocks noChangeArrowheads="1"/>
            </p:cNvSpPr>
            <p:nvPr/>
          </p:nvSpPr>
          <p:spPr bwMode="auto">
            <a:xfrm>
              <a:off x="6553201"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5" name="Rectangle 19"/>
            <p:cNvSpPr>
              <a:spLocks noChangeArrowheads="1"/>
            </p:cNvSpPr>
            <p:nvPr/>
          </p:nvSpPr>
          <p:spPr bwMode="auto">
            <a:xfrm>
              <a:off x="6583363"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6" name="Rectangle 20"/>
            <p:cNvSpPr>
              <a:spLocks noChangeArrowheads="1"/>
            </p:cNvSpPr>
            <p:nvPr/>
          </p:nvSpPr>
          <p:spPr bwMode="auto">
            <a:xfrm>
              <a:off x="6613526" y="33178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7" name="Rectangle 21"/>
            <p:cNvSpPr>
              <a:spLocks noChangeArrowheads="1"/>
            </p:cNvSpPr>
            <p:nvPr/>
          </p:nvSpPr>
          <p:spPr bwMode="auto">
            <a:xfrm>
              <a:off x="6523038"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8" name="Rectangle 22"/>
            <p:cNvSpPr>
              <a:spLocks noChangeArrowheads="1"/>
            </p:cNvSpPr>
            <p:nvPr/>
          </p:nvSpPr>
          <p:spPr bwMode="auto">
            <a:xfrm>
              <a:off x="6553201"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79" name="Rectangle 23"/>
            <p:cNvSpPr>
              <a:spLocks noChangeArrowheads="1"/>
            </p:cNvSpPr>
            <p:nvPr/>
          </p:nvSpPr>
          <p:spPr bwMode="auto">
            <a:xfrm>
              <a:off x="6583363"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0" name="Rectangle 24"/>
            <p:cNvSpPr>
              <a:spLocks noChangeArrowheads="1"/>
            </p:cNvSpPr>
            <p:nvPr/>
          </p:nvSpPr>
          <p:spPr bwMode="auto">
            <a:xfrm>
              <a:off x="6613526" y="36480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1" name="Rectangle 25"/>
            <p:cNvSpPr>
              <a:spLocks noChangeArrowheads="1"/>
            </p:cNvSpPr>
            <p:nvPr/>
          </p:nvSpPr>
          <p:spPr bwMode="auto">
            <a:xfrm>
              <a:off x="6477001" y="3394075"/>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2" name="Rectangle 26"/>
            <p:cNvSpPr>
              <a:spLocks noChangeArrowheads="1"/>
            </p:cNvSpPr>
            <p:nvPr/>
          </p:nvSpPr>
          <p:spPr bwMode="auto">
            <a:xfrm>
              <a:off x="6477001" y="3422650"/>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3" name="Rectangle 27"/>
            <p:cNvSpPr>
              <a:spLocks noChangeArrowheads="1"/>
            </p:cNvSpPr>
            <p:nvPr/>
          </p:nvSpPr>
          <p:spPr bwMode="auto">
            <a:xfrm>
              <a:off x="6477001" y="3452813"/>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4" name="Rectangle 28"/>
            <p:cNvSpPr>
              <a:spLocks noChangeArrowheads="1"/>
            </p:cNvSpPr>
            <p:nvPr/>
          </p:nvSpPr>
          <p:spPr bwMode="auto">
            <a:xfrm>
              <a:off x="6477001" y="34829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5" name="Rectangle 29"/>
            <p:cNvSpPr>
              <a:spLocks noChangeArrowheads="1"/>
            </p:cNvSpPr>
            <p:nvPr/>
          </p:nvSpPr>
          <p:spPr bwMode="auto">
            <a:xfrm>
              <a:off x="6477001" y="3513138"/>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6" name="Rectangle 30"/>
            <p:cNvSpPr>
              <a:spLocks noChangeArrowheads="1"/>
            </p:cNvSpPr>
            <p:nvPr/>
          </p:nvSpPr>
          <p:spPr bwMode="auto">
            <a:xfrm>
              <a:off x="6477001" y="3543300"/>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7" name="Rectangle 31"/>
            <p:cNvSpPr>
              <a:spLocks noChangeArrowheads="1"/>
            </p:cNvSpPr>
            <p:nvPr/>
          </p:nvSpPr>
          <p:spPr bwMode="auto">
            <a:xfrm>
              <a:off x="6477001" y="3573463"/>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8" name="Rectangle 32"/>
            <p:cNvSpPr>
              <a:spLocks noChangeArrowheads="1"/>
            </p:cNvSpPr>
            <p:nvPr/>
          </p:nvSpPr>
          <p:spPr bwMode="auto">
            <a:xfrm>
              <a:off x="6477001" y="3633788"/>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89" name="Freeform 33"/>
            <p:cNvSpPr>
              <a:spLocks/>
            </p:cNvSpPr>
            <p:nvPr/>
          </p:nvSpPr>
          <p:spPr bwMode="auto">
            <a:xfrm>
              <a:off x="6477001" y="3648075"/>
              <a:ext cx="30163" cy="15875"/>
            </a:xfrm>
            <a:custGeom>
              <a:avLst/>
              <a:gdLst>
                <a:gd name="T0" fmla="*/ 10 w 19"/>
                <a:gd name="T1" fmla="*/ 0 h 10"/>
                <a:gd name="T2" fmla="*/ 0 w 19"/>
                <a:gd name="T3" fmla="*/ 0 h 10"/>
                <a:gd name="T4" fmla="*/ 0 w 19"/>
                <a:gd name="T5" fmla="*/ 10 h 10"/>
                <a:gd name="T6" fmla="*/ 10 w 19"/>
                <a:gd name="T7" fmla="*/ 10 h 10"/>
                <a:gd name="T8" fmla="*/ 19 w 19"/>
                <a:gd name="T9" fmla="*/ 10 h 10"/>
                <a:gd name="T10" fmla="*/ 19 w 19"/>
                <a:gd name="T11" fmla="*/ 0 h 10"/>
                <a:gd name="T12" fmla="*/ 10 w 1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9" h="10">
                  <a:moveTo>
                    <a:pt x="10" y="0"/>
                  </a:moveTo>
                  <a:lnTo>
                    <a:pt x="0" y="0"/>
                  </a:lnTo>
                  <a:lnTo>
                    <a:pt x="0" y="10"/>
                  </a:lnTo>
                  <a:lnTo>
                    <a:pt x="10" y="10"/>
                  </a:lnTo>
                  <a:lnTo>
                    <a:pt x="19" y="10"/>
                  </a:lnTo>
                  <a:lnTo>
                    <a:pt x="19"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0" name="Freeform 34"/>
            <p:cNvSpPr>
              <a:spLocks/>
            </p:cNvSpPr>
            <p:nvPr/>
          </p:nvSpPr>
          <p:spPr bwMode="auto">
            <a:xfrm>
              <a:off x="6643688" y="3317875"/>
              <a:ext cx="30163" cy="30163"/>
            </a:xfrm>
            <a:custGeom>
              <a:avLst/>
              <a:gdLst>
                <a:gd name="T0" fmla="*/ 10 w 19"/>
                <a:gd name="T1" fmla="*/ 0 h 19"/>
                <a:gd name="T2" fmla="*/ 19 w 19"/>
                <a:gd name="T3" fmla="*/ 0 h 19"/>
                <a:gd name="T4" fmla="*/ 19 w 19"/>
                <a:gd name="T5" fmla="*/ 10 h 19"/>
                <a:gd name="T6" fmla="*/ 19 w 19"/>
                <a:gd name="T7" fmla="*/ 19 h 19"/>
                <a:gd name="T8" fmla="*/ 10 w 19"/>
                <a:gd name="T9" fmla="*/ 19 h 19"/>
                <a:gd name="T10" fmla="*/ 10 w 19"/>
                <a:gd name="T11" fmla="*/ 10 h 19"/>
                <a:gd name="T12" fmla="*/ 0 w 19"/>
                <a:gd name="T13" fmla="*/ 10 h 19"/>
                <a:gd name="T14" fmla="*/ 0 w 19"/>
                <a:gd name="T15" fmla="*/ 0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lnTo>
                    <a:pt x="19" y="0"/>
                  </a:lnTo>
                  <a:lnTo>
                    <a:pt x="19" y="10"/>
                  </a:lnTo>
                  <a:lnTo>
                    <a:pt x="19" y="19"/>
                  </a:lnTo>
                  <a:lnTo>
                    <a:pt x="10" y="19"/>
                  </a:lnTo>
                  <a:lnTo>
                    <a:pt x="10" y="10"/>
                  </a:lnTo>
                  <a:lnTo>
                    <a:pt x="0" y="10"/>
                  </a:lnTo>
                  <a:lnTo>
                    <a:pt x="0"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1" name="Rectangle 35"/>
            <p:cNvSpPr>
              <a:spLocks noChangeArrowheads="1"/>
            </p:cNvSpPr>
            <p:nvPr/>
          </p:nvSpPr>
          <p:spPr bwMode="auto">
            <a:xfrm>
              <a:off x="6659563" y="3363913"/>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2" name="Rectangle 36"/>
            <p:cNvSpPr>
              <a:spLocks noChangeArrowheads="1"/>
            </p:cNvSpPr>
            <p:nvPr/>
          </p:nvSpPr>
          <p:spPr bwMode="auto">
            <a:xfrm>
              <a:off x="6659563" y="3394075"/>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3" name="Rectangle 37"/>
            <p:cNvSpPr>
              <a:spLocks noChangeArrowheads="1"/>
            </p:cNvSpPr>
            <p:nvPr/>
          </p:nvSpPr>
          <p:spPr bwMode="auto">
            <a:xfrm>
              <a:off x="6659563" y="3422650"/>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4" name="Rectangle 38"/>
            <p:cNvSpPr>
              <a:spLocks noChangeArrowheads="1"/>
            </p:cNvSpPr>
            <p:nvPr/>
          </p:nvSpPr>
          <p:spPr bwMode="auto">
            <a:xfrm>
              <a:off x="6659563" y="3452813"/>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5" name="Rectangle 39"/>
            <p:cNvSpPr>
              <a:spLocks noChangeArrowheads="1"/>
            </p:cNvSpPr>
            <p:nvPr/>
          </p:nvSpPr>
          <p:spPr bwMode="auto">
            <a:xfrm>
              <a:off x="6659563" y="34829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6" name="Rectangle 40"/>
            <p:cNvSpPr>
              <a:spLocks noChangeArrowheads="1"/>
            </p:cNvSpPr>
            <p:nvPr/>
          </p:nvSpPr>
          <p:spPr bwMode="auto">
            <a:xfrm>
              <a:off x="6659563" y="3513138"/>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7" name="Rectangle 41"/>
            <p:cNvSpPr>
              <a:spLocks noChangeArrowheads="1"/>
            </p:cNvSpPr>
            <p:nvPr/>
          </p:nvSpPr>
          <p:spPr bwMode="auto">
            <a:xfrm>
              <a:off x="6659563" y="3543300"/>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8" name="Rectangle 42"/>
            <p:cNvSpPr>
              <a:spLocks noChangeArrowheads="1"/>
            </p:cNvSpPr>
            <p:nvPr/>
          </p:nvSpPr>
          <p:spPr bwMode="auto">
            <a:xfrm>
              <a:off x="6659563" y="3573463"/>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99" name="Rectangle 43"/>
            <p:cNvSpPr>
              <a:spLocks noChangeArrowheads="1"/>
            </p:cNvSpPr>
            <p:nvPr/>
          </p:nvSpPr>
          <p:spPr bwMode="auto">
            <a:xfrm>
              <a:off x="6477001" y="360362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00" name="Rectangle 44"/>
            <p:cNvSpPr>
              <a:spLocks noChangeArrowheads="1"/>
            </p:cNvSpPr>
            <p:nvPr/>
          </p:nvSpPr>
          <p:spPr bwMode="auto">
            <a:xfrm>
              <a:off x="6659563" y="360362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01" name="Rectangle 45"/>
            <p:cNvSpPr>
              <a:spLocks noChangeArrowheads="1"/>
            </p:cNvSpPr>
            <p:nvPr/>
          </p:nvSpPr>
          <p:spPr bwMode="auto">
            <a:xfrm>
              <a:off x="6659563" y="3633788"/>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02" name="Freeform 46"/>
            <p:cNvSpPr>
              <a:spLocks/>
            </p:cNvSpPr>
            <p:nvPr/>
          </p:nvSpPr>
          <p:spPr bwMode="auto">
            <a:xfrm>
              <a:off x="6643688" y="3648075"/>
              <a:ext cx="30163" cy="15875"/>
            </a:xfrm>
            <a:custGeom>
              <a:avLst/>
              <a:gdLst>
                <a:gd name="T0" fmla="*/ 10 w 19"/>
                <a:gd name="T1" fmla="*/ 0 h 10"/>
                <a:gd name="T2" fmla="*/ 19 w 19"/>
                <a:gd name="T3" fmla="*/ 0 h 10"/>
                <a:gd name="T4" fmla="*/ 19 w 19"/>
                <a:gd name="T5" fmla="*/ 10 h 10"/>
                <a:gd name="T6" fmla="*/ 10 w 19"/>
                <a:gd name="T7" fmla="*/ 10 h 10"/>
                <a:gd name="T8" fmla="*/ 0 w 19"/>
                <a:gd name="T9" fmla="*/ 10 h 10"/>
                <a:gd name="T10" fmla="*/ 0 w 19"/>
                <a:gd name="T11" fmla="*/ 0 h 10"/>
                <a:gd name="T12" fmla="*/ 10 w 1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9" h="10">
                  <a:moveTo>
                    <a:pt x="10" y="0"/>
                  </a:moveTo>
                  <a:lnTo>
                    <a:pt x="19" y="0"/>
                  </a:lnTo>
                  <a:lnTo>
                    <a:pt x="19" y="10"/>
                  </a:lnTo>
                  <a:lnTo>
                    <a:pt x="10" y="10"/>
                  </a:lnTo>
                  <a:lnTo>
                    <a:pt x="0" y="10"/>
                  </a:lnTo>
                  <a:lnTo>
                    <a:pt x="0"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03" name="Oval 47"/>
            <p:cNvSpPr>
              <a:spLocks noChangeArrowheads="1"/>
            </p:cNvSpPr>
            <p:nvPr/>
          </p:nvSpPr>
          <p:spPr bwMode="auto">
            <a:xfrm>
              <a:off x="6561138" y="3430588"/>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04" name="Rectangle 48"/>
            <p:cNvSpPr>
              <a:spLocks noChangeArrowheads="1"/>
            </p:cNvSpPr>
            <p:nvPr/>
          </p:nvSpPr>
          <p:spPr bwMode="auto">
            <a:xfrm>
              <a:off x="6507163" y="3363913"/>
              <a:ext cx="13652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05" name="Rectangle 49"/>
            <p:cNvSpPr>
              <a:spLocks noChangeArrowheads="1"/>
            </p:cNvSpPr>
            <p:nvPr/>
          </p:nvSpPr>
          <p:spPr bwMode="auto">
            <a:xfrm>
              <a:off x="6507163" y="3394075"/>
              <a:ext cx="13652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grpSp>
      <p:grpSp>
        <p:nvGrpSpPr>
          <p:cNvPr id="143" name="Group 142"/>
          <p:cNvGrpSpPr/>
          <p:nvPr/>
        </p:nvGrpSpPr>
        <p:grpSpPr>
          <a:xfrm>
            <a:off x="10465898" y="2121664"/>
            <a:ext cx="432866" cy="761207"/>
            <a:chOff x="6477001" y="3317875"/>
            <a:chExt cx="196850" cy="346075"/>
          </a:xfrm>
          <a:solidFill>
            <a:srgbClr val="00A1E0"/>
          </a:solidFill>
        </p:grpSpPr>
        <p:sp>
          <p:nvSpPr>
            <p:cNvPr id="144" name="Freeform 15"/>
            <p:cNvSpPr>
              <a:spLocks/>
            </p:cNvSpPr>
            <p:nvPr/>
          </p:nvSpPr>
          <p:spPr bwMode="auto">
            <a:xfrm>
              <a:off x="6477001" y="3317875"/>
              <a:ext cx="30163" cy="30163"/>
            </a:xfrm>
            <a:custGeom>
              <a:avLst/>
              <a:gdLst>
                <a:gd name="T0" fmla="*/ 10 w 19"/>
                <a:gd name="T1" fmla="*/ 0 h 19"/>
                <a:gd name="T2" fmla="*/ 0 w 19"/>
                <a:gd name="T3" fmla="*/ 0 h 19"/>
                <a:gd name="T4" fmla="*/ 0 w 19"/>
                <a:gd name="T5" fmla="*/ 10 h 19"/>
                <a:gd name="T6" fmla="*/ 0 w 19"/>
                <a:gd name="T7" fmla="*/ 19 h 19"/>
                <a:gd name="T8" fmla="*/ 10 w 19"/>
                <a:gd name="T9" fmla="*/ 19 h 19"/>
                <a:gd name="T10" fmla="*/ 10 w 19"/>
                <a:gd name="T11" fmla="*/ 10 h 19"/>
                <a:gd name="T12" fmla="*/ 19 w 19"/>
                <a:gd name="T13" fmla="*/ 10 h 19"/>
                <a:gd name="T14" fmla="*/ 19 w 19"/>
                <a:gd name="T15" fmla="*/ 0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lnTo>
                    <a:pt x="0" y="0"/>
                  </a:lnTo>
                  <a:lnTo>
                    <a:pt x="0" y="10"/>
                  </a:lnTo>
                  <a:lnTo>
                    <a:pt x="0" y="19"/>
                  </a:lnTo>
                  <a:lnTo>
                    <a:pt x="10" y="19"/>
                  </a:lnTo>
                  <a:lnTo>
                    <a:pt x="10" y="10"/>
                  </a:lnTo>
                  <a:lnTo>
                    <a:pt x="19" y="10"/>
                  </a:lnTo>
                  <a:lnTo>
                    <a:pt x="19"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45" name="Rectangle 16"/>
            <p:cNvSpPr>
              <a:spLocks noChangeArrowheads="1"/>
            </p:cNvSpPr>
            <p:nvPr/>
          </p:nvSpPr>
          <p:spPr bwMode="auto">
            <a:xfrm>
              <a:off x="6477001" y="3363913"/>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46" name="Rectangle 17"/>
            <p:cNvSpPr>
              <a:spLocks noChangeArrowheads="1"/>
            </p:cNvSpPr>
            <p:nvPr/>
          </p:nvSpPr>
          <p:spPr bwMode="auto">
            <a:xfrm>
              <a:off x="6523038"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47" name="Rectangle 18"/>
            <p:cNvSpPr>
              <a:spLocks noChangeArrowheads="1"/>
            </p:cNvSpPr>
            <p:nvPr/>
          </p:nvSpPr>
          <p:spPr bwMode="auto">
            <a:xfrm>
              <a:off x="6553201"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48" name="Rectangle 19"/>
            <p:cNvSpPr>
              <a:spLocks noChangeArrowheads="1"/>
            </p:cNvSpPr>
            <p:nvPr/>
          </p:nvSpPr>
          <p:spPr bwMode="auto">
            <a:xfrm>
              <a:off x="6583363" y="33178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49" name="Rectangle 20"/>
            <p:cNvSpPr>
              <a:spLocks noChangeArrowheads="1"/>
            </p:cNvSpPr>
            <p:nvPr/>
          </p:nvSpPr>
          <p:spPr bwMode="auto">
            <a:xfrm>
              <a:off x="6613526" y="33178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0" name="Rectangle 21"/>
            <p:cNvSpPr>
              <a:spLocks noChangeArrowheads="1"/>
            </p:cNvSpPr>
            <p:nvPr/>
          </p:nvSpPr>
          <p:spPr bwMode="auto">
            <a:xfrm>
              <a:off x="6523038"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1" name="Rectangle 22"/>
            <p:cNvSpPr>
              <a:spLocks noChangeArrowheads="1"/>
            </p:cNvSpPr>
            <p:nvPr/>
          </p:nvSpPr>
          <p:spPr bwMode="auto">
            <a:xfrm>
              <a:off x="6553201"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2" name="Rectangle 23"/>
            <p:cNvSpPr>
              <a:spLocks noChangeArrowheads="1"/>
            </p:cNvSpPr>
            <p:nvPr/>
          </p:nvSpPr>
          <p:spPr bwMode="auto">
            <a:xfrm>
              <a:off x="6583363" y="36480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3" name="Rectangle 24"/>
            <p:cNvSpPr>
              <a:spLocks noChangeArrowheads="1"/>
            </p:cNvSpPr>
            <p:nvPr/>
          </p:nvSpPr>
          <p:spPr bwMode="auto">
            <a:xfrm>
              <a:off x="6613526" y="36480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4" name="Rectangle 25"/>
            <p:cNvSpPr>
              <a:spLocks noChangeArrowheads="1"/>
            </p:cNvSpPr>
            <p:nvPr/>
          </p:nvSpPr>
          <p:spPr bwMode="auto">
            <a:xfrm>
              <a:off x="6477001" y="3394075"/>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5" name="Rectangle 26"/>
            <p:cNvSpPr>
              <a:spLocks noChangeArrowheads="1"/>
            </p:cNvSpPr>
            <p:nvPr/>
          </p:nvSpPr>
          <p:spPr bwMode="auto">
            <a:xfrm>
              <a:off x="6477001" y="3422650"/>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6" name="Rectangle 27"/>
            <p:cNvSpPr>
              <a:spLocks noChangeArrowheads="1"/>
            </p:cNvSpPr>
            <p:nvPr/>
          </p:nvSpPr>
          <p:spPr bwMode="auto">
            <a:xfrm>
              <a:off x="6477001" y="3452813"/>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7" name="Rectangle 28"/>
            <p:cNvSpPr>
              <a:spLocks noChangeArrowheads="1"/>
            </p:cNvSpPr>
            <p:nvPr/>
          </p:nvSpPr>
          <p:spPr bwMode="auto">
            <a:xfrm>
              <a:off x="6477001" y="348297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8" name="Rectangle 29"/>
            <p:cNvSpPr>
              <a:spLocks noChangeArrowheads="1"/>
            </p:cNvSpPr>
            <p:nvPr/>
          </p:nvSpPr>
          <p:spPr bwMode="auto">
            <a:xfrm>
              <a:off x="6477001" y="3513138"/>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59" name="Rectangle 30"/>
            <p:cNvSpPr>
              <a:spLocks noChangeArrowheads="1"/>
            </p:cNvSpPr>
            <p:nvPr/>
          </p:nvSpPr>
          <p:spPr bwMode="auto">
            <a:xfrm>
              <a:off x="6477001" y="3543300"/>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0" name="Rectangle 31"/>
            <p:cNvSpPr>
              <a:spLocks noChangeArrowheads="1"/>
            </p:cNvSpPr>
            <p:nvPr/>
          </p:nvSpPr>
          <p:spPr bwMode="auto">
            <a:xfrm>
              <a:off x="6477001" y="3573463"/>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1" name="Rectangle 32"/>
            <p:cNvSpPr>
              <a:spLocks noChangeArrowheads="1"/>
            </p:cNvSpPr>
            <p:nvPr/>
          </p:nvSpPr>
          <p:spPr bwMode="auto">
            <a:xfrm>
              <a:off x="6477001" y="3633788"/>
              <a:ext cx="1587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2" name="Freeform 33"/>
            <p:cNvSpPr>
              <a:spLocks/>
            </p:cNvSpPr>
            <p:nvPr/>
          </p:nvSpPr>
          <p:spPr bwMode="auto">
            <a:xfrm>
              <a:off x="6477001" y="3648075"/>
              <a:ext cx="30163" cy="15875"/>
            </a:xfrm>
            <a:custGeom>
              <a:avLst/>
              <a:gdLst>
                <a:gd name="T0" fmla="*/ 10 w 19"/>
                <a:gd name="T1" fmla="*/ 0 h 10"/>
                <a:gd name="T2" fmla="*/ 0 w 19"/>
                <a:gd name="T3" fmla="*/ 0 h 10"/>
                <a:gd name="T4" fmla="*/ 0 w 19"/>
                <a:gd name="T5" fmla="*/ 10 h 10"/>
                <a:gd name="T6" fmla="*/ 10 w 19"/>
                <a:gd name="T7" fmla="*/ 10 h 10"/>
                <a:gd name="T8" fmla="*/ 19 w 19"/>
                <a:gd name="T9" fmla="*/ 10 h 10"/>
                <a:gd name="T10" fmla="*/ 19 w 19"/>
                <a:gd name="T11" fmla="*/ 0 h 10"/>
                <a:gd name="T12" fmla="*/ 10 w 1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9" h="10">
                  <a:moveTo>
                    <a:pt x="10" y="0"/>
                  </a:moveTo>
                  <a:lnTo>
                    <a:pt x="0" y="0"/>
                  </a:lnTo>
                  <a:lnTo>
                    <a:pt x="0" y="10"/>
                  </a:lnTo>
                  <a:lnTo>
                    <a:pt x="10" y="10"/>
                  </a:lnTo>
                  <a:lnTo>
                    <a:pt x="19" y="10"/>
                  </a:lnTo>
                  <a:lnTo>
                    <a:pt x="19"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3" name="Freeform 34"/>
            <p:cNvSpPr>
              <a:spLocks/>
            </p:cNvSpPr>
            <p:nvPr/>
          </p:nvSpPr>
          <p:spPr bwMode="auto">
            <a:xfrm>
              <a:off x="6643688" y="3317875"/>
              <a:ext cx="30163" cy="30163"/>
            </a:xfrm>
            <a:custGeom>
              <a:avLst/>
              <a:gdLst>
                <a:gd name="T0" fmla="*/ 10 w 19"/>
                <a:gd name="T1" fmla="*/ 0 h 19"/>
                <a:gd name="T2" fmla="*/ 19 w 19"/>
                <a:gd name="T3" fmla="*/ 0 h 19"/>
                <a:gd name="T4" fmla="*/ 19 w 19"/>
                <a:gd name="T5" fmla="*/ 10 h 19"/>
                <a:gd name="T6" fmla="*/ 19 w 19"/>
                <a:gd name="T7" fmla="*/ 19 h 19"/>
                <a:gd name="T8" fmla="*/ 10 w 19"/>
                <a:gd name="T9" fmla="*/ 19 h 19"/>
                <a:gd name="T10" fmla="*/ 10 w 19"/>
                <a:gd name="T11" fmla="*/ 10 h 19"/>
                <a:gd name="T12" fmla="*/ 0 w 19"/>
                <a:gd name="T13" fmla="*/ 10 h 19"/>
                <a:gd name="T14" fmla="*/ 0 w 19"/>
                <a:gd name="T15" fmla="*/ 0 h 19"/>
                <a:gd name="T16" fmla="*/ 10 w 1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0"/>
                  </a:moveTo>
                  <a:lnTo>
                    <a:pt x="19" y="0"/>
                  </a:lnTo>
                  <a:lnTo>
                    <a:pt x="19" y="10"/>
                  </a:lnTo>
                  <a:lnTo>
                    <a:pt x="19" y="19"/>
                  </a:lnTo>
                  <a:lnTo>
                    <a:pt x="10" y="19"/>
                  </a:lnTo>
                  <a:lnTo>
                    <a:pt x="10" y="10"/>
                  </a:lnTo>
                  <a:lnTo>
                    <a:pt x="0" y="10"/>
                  </a:lnTo>
                  <a:lnTo>
                    <a:pt x="0"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4" name="Rectangle 35"/>
            <p:cNvSpPr>
              <a:spLocks noChangeArrowheads="1"/>
            </p:cNvSpPr>
            <p:nvPr/>
          </p:nvSpPr>
          <p:spPr bwMode="auto">
            <a:xfrm>
              <a:off x="6659563" y="3363913"/>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5" name="Rectangle 36"/>
            <p:cNvSpPr>
              <a:spLocks noChangeArrowheads="1"/>
            </p:cNvSpPr>
            <p:nvPr/>
          </p:nvSpPr>
          <p:spPr bwMode="auto">
            <a:xfrm>
              <a:off x="6659563" y="3394075"/>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6" name="Rectangle 37"/>
            <p:cNvSpPr>
              <a:spLocks noChangeArrowheads="1"/>
            </p:cNvSpPr>
            <p:nvPr/>
          </p:nvSpPr>
          <p:spPr bwMode="auto">
            <a:xfrm>
              <a:off x="6659563" y="3422650"/>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7" name="Rectangle 38"/>
            <p:cNvSpPr>
              <a:spLocks noChangeArrowheads="1"/>
            </p:cNvSpPr>
            <p:nvPr/>
          </p:nvSpPr>
          <p:spPr bwMode="auto">
            <a:xfrm>
              <a:off x="6659563" y="3452813"/>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8" name="Rectangle 39"/>
            <p:cNvSpPr>
              <a:spLocks noChangeArrowheads="1"/>
            </p:cNvSpPr>
            <p:nvPr/>
          </p:nvSpPr>
          <p:spPr bwMode="auto">
            <a:xfrm>
              <a:off x="6659563" y="348297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69" name="Rectangle 40"/>
            <p:cNvSpPr>
              <a:spLocks noChangeArrowheads="1"/>
            </p:cNvSpPr>
            <p:nvPr/>
          </p:nvSpPr>
          <p:spPr bwMode="auto">
            <a:xfrm>
              <a:off x="6659563" y="3513138"/>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0" name="Rectangle 41"/>
            <p:cNvSpPr>
              <a:spLocks noChangeArrowheads="1"/>
            </p:cNvSpPr>
            <p:nvPr/>
          </p:nvSpPr>
          <p:spPr bwMode="auto">
            <a:xfrm>
              <a:off x="6659563" y="3543300"/>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1" name="Rectangle 42"/>
            <p:cNvSpPr>
              <a:spLocks noChangeArrowheads="1"/>
            </p:cNvSpPr>
            <p:nvPr/>
          </p:nvSpPr>
          <p:spPr bwMode="auto">
            <a:xfrm>
              <a:off x="6659563" y="3573463"/>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2" name="Rectangle 43"/>
            <p:cNvSpPr>
              <a:spLocks noChangeArrowheads="1"/>
            </p:cNvSpPr>
            <p:nvPr/>
          </p:nvSpPr>
          <p:spPr bwMode="auto">
            <a:xfrm>
              <a:off x="6477001" y="3603625"/>
              <a:ext cx="15875"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3" name="Rectangle 44"/>
            <p:cNvSpPr>
              <a:spLocks noChangeArrowheads="1"/>
            </p:cNvSpPr>
            <p:nvPr/>
          </p:nvSpPr>
          <p:spPr bwMode="auto">
            <a:xfrm>
              <a:off x="6659563" y="3603625"/>
              <a:ext cx="14288"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4" name="Rectangle 45"/>
            <p:cNvSpPr>
              <a:spLocks noChangeArrowheads="1"/>
            </p:cNvSpPr>
            <p:nvPr/>
          </p:nvSpPr>
          <p:spPr bwMode="auto">
            <a:xfrm>
              <a:off x="6659563" y="3633788"/>
              <a:ext cx="14288"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5" name="Freeform 46"/>
            <p:cNvSpPr>
              <a:spLocks/>
            </p:cNvSpPr>
            <p:nvPr/>
          </p:nvSpPr>
          <p:spPr bwMode="auto">
            <a:xfrm>
              <a:off x="6643688" y="3648075"/>
              <a:ext cx="30163" cy="15875"/>
            </a:xfrm>
            <a:custGeom>
              <a:avLst/>
              <a:gdLst>
                <a:gd name="T0" fmla="*/ 10 w 19"/>
                <a:gd name="T1" fmla="*/ 0 h 10"/>
                <a:gd name="T2" fmla="*/ 19 w 19"/>
                <a:gd name="T3" fmla="*/ 0 h 10"/>
                <a:gd name="T4" fmla="*/ 19 w 19"/>
                <a:gd name="T5" fmla="*/ 10 h 10"/>
                <a:gd name="T6" fmla="*/ 10 w 19"/>
                <a:gd name="T7" fmla="*/ 10 h 10"/>
                <a:gd name="T8" fmla="*/ 0 w 19"/>
                <a:gd name="T9" fmla="*/ 10 h 10"/>
                <a:gd name="T10" fmla="*/ 0 w 19"/>
                <a:gd name="T11" fmla="*/ 0 h 10"/>
                <a:gd name="T12" fmla="*/ 10 w 1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9" h="10">
                  <a:moveTo>
                    <a:pt x="10" y="0"/>
                  </a:moveTo>
                  <a:lnTo>
                    <a:pt x="19" y="0"/>
                  </a:lnTo>
                  <a:lnTo>
                    <a:pt x="19" y="10"/>
                  </a:lnTo>
                  <a:lnTo>
                    <a:pt x="10" y="10"/>
                  </a:lnTo>
                  <a:lnTo>
                    <a:pt x="0" y="10"/>
                  </a:lnTo>
                  <a:lnTo>
                    <a:pt x="0" y="0"/>
                  </a:lnTo>
                  <a:lnTo>
                    <a:pt x="1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6" name="Oval 47"/>
            <p:cNvSpPr>
              <a:spLocks noChangeArrowheads="1"/>
            </p:cNvSpPr>
            <p:nvPr/>
          </p:nvSpPr>
          <p:spPr bwMode="auto">
            <a:xfrm>
              <a:off x="6561138" y="3430588"/>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7" name="Rectangle 48"/>
            <p:cNvSpPr>
              <a:spLocks noChangeArrowheads="1"/>
            </p:cNvSpPr>
            <p:nvPr/>
          </p:nvSpPr>
          <p:spPr bwMode="auto">
            <a:xfrm>
              <a:off x="6507163" y="3363913"/>
              <a:ext cx="13652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sp>
          <p:nvSpPr>
            <p:cNvPr id="178" name="Rectangle 49"/>
            <p:cNvSpPr>
              <a:spLocks noChangeArrowheads="1"/>
            </p:cNvSpPr>
            <p:nvPr/>
          </p:nvSpPr>
          <p:spPr bwMode="auto">
            <a:xfrm>
              <a:off x="6507163" y="3394075"/>
              <a:ext cx="136525"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3236" tIns="46618" rIns="93236" bIns="46618" numCol="1" anchor="t" anchorCtr="0" compatLnSpc="1">
              <a:prstTxWarp prst="textNoShape">
                <a:avLst/>
              </a:prstTxWarp>
            </a:bodyPr>
            <a:lstStyle/>
            <a:p>
              <a:endParaRPr lang="en-US" sz="2141" dirty="0"/>
            </a:p>
          </p:txBody>
        </p:sp>
      </p:grpSp>
      <p:pic>
        <p:nvPicPr>
          <p:cNvPr id="179" name="Picture 178"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122" y="1480089"/>
            <a:ext cx="782466" cy="470637"/>
          </a:xfrm>
          <a:prstGeom prst="rect">
            <a:avLst/>
          </a:prstGeom>
        </p:spPr>
      </p:pic>
      <p:pic>
        <p:nvPicPr>
          <p:cNvPr id="2" name="Picture 1"/>
          <p:cNvPicPr>
            <a:picLocks noChangeAspect="1"/>
          </p:cNvPicPr>
          <p:nvPr/>
        </p:nvPicPr>
        <p:blipFill>
          <a:blip r:embed="rId6"/>
          <a:stretch>
            <a:fillRect/>
          </a:stretch>
        </p:blipFill>
        <p:spPr>
          <a:xfrm>
            <a:off x="3808233" y="1636759"/>
            <a:ext cx="1856165" cy="1305017"/>
          </a:xfrm>
          <a:prstGeom prst="rect">
            <a:avLst/>
          </a:prstGeom>
        </p:spPr>
      </p:pic>
      <p:sp>
        <p:nvSpPr>
          <p:cNvPr id="4" name="Title 3"/>
          <p:cNvSpPr>
            <a:spLocks noGrp="1"/>
          </p:cNvSpPr>
          <p:nvPr>
            <p:ph type="title"/>
          </p:nvPr>
        </p:nvSpPr>
        <p:spPr/>
        <p:txBody>
          <a:bodyPr/>
          <a:lstStyle/>
          <a:p>
            <a:r>
              <a:rPr lang="en-US" dirty="0"/>
              <a:t>Lifecycle Management – Smart Scaling</a:t>
            </a:r>
          </a:p>
        </p:txBody>
      </p:sp>
    </p:spTree>
    <p:extLst>
      <p:ext uri="{BB962C8B-B14F-4D97-AF65-F5344CB8AC3E}">
        <p14:creationId xmlns:p14="http://schemas.microsoft.com/office/powerpoint/2010/main" val="4270345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616942"/>
            <a:ext cx="11848255" cy="2179058"/>
          </a:xfrm>
        </p:spPr>
        <p:txBody>
          <a:bodyPr/>
          <a:lstStyle/>
          <a:p>
            <a:r>
              <a:rPr lang="en-US" dirty="0"/>
              <a:t>Demo 2:</a:t>
            </a:r>
            <a:br>
              <a:rPr lang="en-US" dirty="0"/>
            </a:br>
            <a:r>
              <a:rPr lang="en-US" dirty="0"/>
              <a:t>End User Experience</a:t>
            </a:r>
          </a:p>
        </p:txBody>
      </p:sp>
      <p:sp>
        <p:nvSpPr>
          <p:cNvPr id="2" name="Text Placeholder 1"/>
          <p:cNvSpPr>
            <a:spLocks noGrp="1"/>
          </p:cNvSpPr>
          <p:nvPr>
            <p:ph type="body" sz="quarter" idx="12"/>
          </p:nvPr>
        </p:nvSpPr>
        <p:spPr/>
        <p:txBody>
          <a:bodyPr/>
          <a:lstStyle/>
          <a:p>
            <a:endParaRPr lang="en-NZ"/>
          </a:p>
        </p:txBody>
      </p:sp>
    </p:spTree>
    <p:extLst>
      <p:ext uri="{BB962C8B-B14F-4D97-AF65-F5344CB8AC3E}">
        <p14:creationId xmlns:p14="http://schemas.microsoft.com/office/powerpoint/2010/main" val="444481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13581" y="2057102"/>
            <a:ext cx="6048672" cy="3744416"/>
          </a:xfrm>
          <a:prstGeom prst="rect">
            <a:avLst/>
          </a:prstGeom>
          <a:solidFill>
            <a:schemeClr val="bg1"/>
          </a:solidFill>
          <a:ln>
            <a:solidFill>
              <a:schemeClr val="tx1"/>
            </a:solid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AU" sz="2000" dirty="0">
              <a:gradFill>
                <a:gsLst>
                  <a:gs pos="5439">
                    <a:srgbClr val="F8F8F8"/>
                  </a:gs>
                  <a:gs pos="10000">
                    <a:srgbClr val="F8F8F8"/>
                  </a:gs>
                </a:gsLst>
                <a:lin ang="5400000" scaled="0"/>
              </a:gradFill>
            </a:endParaRPr>
          </a:p>
        </p:txBody>
      </p:sp>
      <p:pic>
        <p:nvPicPr>
          <p:cNvPr id="8" name="Picture 7"/>
          <p:cNvPicPr>
            <a:picLocks noChangeAspect="1"/>
          </p:cNvPicPr>
          <p:nvPr/>
        </p:nvPicPr>
        <p:blipFill>
          <a:blip r:embed="rId3"/>
          <a:stretch>
            <a:fillRect/>
          </a:stretch>
        </p:blipFill>
        <p:spPr>
          <a:xfrm>
            <a:off x="6614217" y="2057102"/>
            <a:ext cx="5426591" cy="3754690"/>
          </a:xfrm>
          <a:prstGeom prst="rect">
            <a:avLst/>
          </a:prstGeom>
          <a:effectLst>
            <a:outerShdw blurRad="76200" dir="18900000" sy="23000" kx="-1200000" algn="bl" rotWithShape="0">
              <a:prstClr val="black">
                <a:alpha val="20000"/>
              </a:prstClr>
            </a:outerShdw>
          </a:effectLst>
        </p:spPr>
      </p:pic>
      <p:sp>
        <p:nvSpPr>
          <p:cNvPr id="4" name="Text Placeholder 3"/>
          <p:cNvSpPr>
            <a:spLocks noGrp="1"/>
          </p:cNvSpPr>
          <p:nvPr>
            <p:ph type="body" sz="quarter" idx="10"/>
          </p:nvPr>
        </p:nvSpPr>
        <p:spPr>
          <a:xfrm>
            <a:off x="322210" y="401177"/>
            <a:ext cx="11479612" cy="807913"/>
          </a:xfrm>
        </p:spPr>
        <p:txBody>
          <a:bodyPr/>
          <a:lstStyle/>
          <a:p>
            <a:pPr algn="l" defTabSz="932742">
              <a:lnSpc>
                <a:spcPct val="90000"/>
              </a:lnSpc>
              <a:spcBef>
                <a:spcPct val="0"/>
              </a:spcBef>
            </a:pPr>
            <a:r>
              <a:rPr lang="en-AU" sz="4500" spc="-102" dirty="0">
                <a:ln w="3175">
                  <a:noFill/>
                </a:ln>
                <a:gradFill>
                  <a:gsLst>
                    <a:gs pos="1250">
                      <a:schemeClr val="tx1"/>
                    </a:gs>
                    <a:gs pos="100000">
                      <a:schemeClr val="tx1"/>
                    </a:gs>
                  </a:gsLst>
                  <a:lin ang="5400000" scaled="0"/>
                </a:gradFill>
                <a:latin typeface="+mj-lt"/>
                <a:cs typeface="Segoe UI" pitchFamily="34" charset="0"/>
              </a:rPr>
              <a:t>Citrix on Azure  (including MFA) Demonstration</a:t>
            </a:r>
          </a:p>
        </p:txBody>
      </p:sp>
      <p:pic>
        <p:nvPicPr>
          <p:cNvPr id="7" name="Picture 6"/>
          <p:cNvPicPr>
            <a:picLocks noChangeAspect="1"/>
          </p:cNvPicPr>
          <p:nvPr/>
        </p:nvPicPr>
        <p:blipFill>
          <a:blip r:embed="rId4"/>
          <a:stretch>
            <a:fillRect/>
          </a:stretch>
        </p:blipFill>
        <p:spPr>
          <a:xfrm>
            <a:off x="1790080" y="4186367"/>
            <a:ext cx="1651681" cy="1082648"/>
          </a:xfrm>
          <a:prstGeom prst="rect">
            <a:avLst/>
          </a:prstGeom>
          <a:effectLst>
            <a:outerShdw blurRad="76200" dir="18900000" sy="23000" kx="-1200000" algn="bl" rotWithShape="0">
              <a:prstClr val="black">
                <a:alpha val="20000"/>
              </a:prstClr>
            </a:outerShdw>
          </a:effectLst>
        </p:spPr>
      </p:pic>
      <p:pic>
        <p:nvPicPr>
          <p:cNvPr id="9" name="Picture 2" descr="https://mountainss.files.wordpress.com/2014/02/windows-azure-icon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115" y="2305332"/>
            <a:ext cx="1325869" cy="876326"/>
          </a:xfrm>
          <a:prstGeom prst="rect">
            <a:avLst/>
          </a:prstGeom>
          <a:noFill/>
          <a:extLst/>
        </p:spPr>
      </p:pic>
      <p:pic>
        <p:nvPicPr>
          <p:cNvPr id="10" name="Picture 4" descr="http://www.shapeblue.com/wp-content/uploads/2013/10/Netscaler_MP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554" y="3516790"/>
            <a:ext cx="1032185" cy="3975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471369" y="3181658"/>
            <a:ext cx="823482" cy="786426"/>
          </a:xfrm>
          <a:prstGeom prst="rect">
            <a:avLst/>
          </a:prstGeom>
        </p:spPr>
      </p:pic>
      <p:pic>
        <p:nvPicPr>
          <p:cNvPr id="12" name="Picture 6" descr="https://dirteam.com/legacy/sander/DomainController_0A90CD8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4879" y="2530279"/>
            <a:ext cx="489549" cy="703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stretch>
            <a:fillRect/>
          </a:stretch>
        </p:blipFill>
        <p:spPr>
          <a:xfrm>
            <a:off x="3985681" y="2378538"/>
            <a:ext cx="615003" cy="922505"/>
          </a:xfrm>
          <a:prstGeom prst="rect">
            <a:avLst/>
          </a:prstGeom>
        </p:spPr>
      </p:pic>
      <p:pic>
        <p:nvPicPr>
          <p:cNvPr id="14" name="Picture 10" descr="https://cdn1.iconfinder.com/data/icons/general-9/500/phone-12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535122" y="2510849"/>
            <a:ext cx="764046" cy="764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4.bp.blogspot.com/-JEmG0DzgVpY/Vhv4NLdJwnI/AAAAAAAADrA/llx-vyS3JlY/s1600/MF_Auth.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4011" y="2741031"/>
            <a:ext cx="301202" cy="30120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stCxn id="11" idx="3"/>
          </p:cNvCxnSpPr>
          <p:nvPr/>
        </p:nvCxnSpPr>
        <p:spPr bwMode="auto">
          <a:xfrm>
            <a:off x="1294851" y="3574871"/>
            <a:ext cx="718264" cy="104483"/>
          </a:xfrm>
          <a:prstGeom prst="straightConnector1">
            <a:avLst/>
          </a:prstGeom>
          <a:noFill/>
          <a:ln w="19050" cap="flat" cmpd="sng" algn="ctr">
            <a:solidFill>
              <a:schemeClr val="tx1"/>
            </a:solidFill>
            <a:prstDash val="solid"/>
            <a:round/>
            <a:headEnd type="none" w="med" len="med"/>
            <a:tailEnd type="triangle"/>
          </a:ln>
          <a:effectLst/>
        </p:spPr>
      </p:cxnSp>
      <p:cxnSp>
        <p:nvCxnSpPr>
          <p:cNvPr id="17" name="Straight Arrow Connector 16"/>
          <p:cNvCxnSpPr>
            <a:stCxn id="10" idx="3"/>
          </p:cNvCxnSpPr>
          <p:nvPr/>
        </p:nvCxnSpPr>
        <p:spPr bwMode="auto">
          <a:xfrm flipV="1">
            <a:off x="3155740" y="3137382"/>
            <a:ext cx="783961" cy="578163"/>
          </a:xfrm>
          <a:prstGeom prst="straightConnector1">
            <a:avLst/>
          </a:prstGeom>
          <a:noFill/>
          <a:ln w="19050" cap="flat" cmpd="sng" algn="ctr">
            <a:solidFill>
              <a:schemeClr val="tx1"/>
            </a:solidFill>
            <a:prstDash val="solid"/>
            <a:round/>
            <a:headEnd type="triangle" w="med" len="med"/>
            <a:tailEnd type="triangle" w="med" len="med"/>
          </a:ln>
          <a:effectLst/>
        </p:spPr>
      </p:cxnSp>
      <p:cxnSp>
        <p:nvCxnSpPr>
          <p:cNvPr id="18" name="Straight Arrow Connector 17"/>
          <p:cNvCxnSpPr>
            <a:stCxn id="13" idx="1"/>
            <a:endCxn id="9" idx="3"/>
          </p:cNvCxnSpPr>
          <p:nvPr/>
        </p:nvCxnSpPr>
        <p:spPr bwMode="auto">
          <a:xfrm flipH="1" flipV="1">
            <a:off x="3338984" y="2743495"/>
            <a:ext cx="646697" cy="96296"/>
          </a:xfrm>
          <a:prstGeom prst="straightConnector1">
            <a:avLst/>
          </a:prstGeom>
          <a:noFill/>
          <a:ln w="19050" cap="flat" cmpd="sng" algn="ctr">
            <a:solidFill>
              <a:schemeClr val="tx1"/>
            </a:solidFill>
            <a:prstDash val="solid"/>
            <a:round/>
            <a:headEnd type="triangle" w="med" len="med"/>
            <a:tailEnd type="triangle" w="med" len="med"/>
          </a:ln>
          <a:effectLst/>
        </p:spPr>
      </p:cxnSp>
      <p:cxnSp>
        <p:nvCxnSpPr>
          <p:cNvPr id="19" name="Straight Arrow Connector 18"/>
          <p:cNvCxnSpPr>
            <a:stCxn id="9" idx="1"/>
            <a:endCxn id="14" idx="3"/>
          </p:cNvCxnSpPr>
          <p:nvPr/>
        </p:nvCxnSpPr>
        <p:spPr bwMode="auto">
          <a:xfrm flipH="1">
            <a:off x="1299169" y="2743496"/>
            <a:ext cx="713946" cy="149377"/>
          </a:xfrm>
          <a:prstGeom prst="straightConnector1">
            <a:avLst/>
          </a:prstGeom>
          <a:noFill/>
          <a:ln w="19050" cap="flat" cmpd="sng" algn="ctr">
            <a:solidFill>
              <a:schemeClr val="tx1"/>
            </a:solidFill>
            <a:prstDash val="solid"/>
            <a:round/>
            <a:headEnd type="triangle" w="med" len="med"/>
            <a:tailEnd type="triangle" w="med" len="med"/>
          </a:ln>
          <a:effectLst/>
        </p:spPr>
      </p:cxnSp>
      <p:cxnSp>
        <p:nvCxnSpPr>
          <p:cNvPr id="20" name="Straight Arrow Connector 19"/>
          <p:cNvCxnSpPr>
            <a:stCxn id="13" idx="3"/>
            <a:endCxn id="12" idx="1"/>
          </p:cNvCxnSpPr>
          <p:nvPr/>
        </p:nvCxnSpPr>
        <p:spPr bwMode="auto">
          <a:xfrm>
            <a:off x="4600684" y="2839791"/>
            <a:ext cx="544195" cy="42007"/>
          </a:xfrm>
          <a:prstGeom prst="straightConnector1">
            <a:avLst/>
          </a:prstGeom>
          <a:noFill/>
          <a:ln w="19050" cap="flat" cmpd="sng" algn="ctr">
            <a:solidFill>
              <a:schemeClr val="tx1"/>
            </a:solidFill>
            <a:prstDash val="solid"/>
            <a:round/>
            <a:headEnd type="triangle"/>
            <a:tailEnd type="triangle"/>
          </a:ln>
          <a:effectLst/>
        </p:spPr>
      </p:cxnSp>
      <p:pic>
        <p:nvPicPr>
          <p:cNvPr id="21" name="Picture 20"/>
          <p:cNvPicPr>
            <a:picLocks noChangeAspect="1"/>
          </p:cNvPicPr>
          <p:nvPr/>
        </p:nvPicPr>
        <p:blipFill>
          <a:blip r:embed="rId12"/>
          <a:stretch>
            <a:fillRect/>
          </a:stretch>
        </p:blipFill>
        <p:spPr>
          <a:xfrm>
            <a:off x="5160099" y="3381840"/>
            <a:ext cx="459109" cy="667409"/>
          </a:xfrm>
          <a:prstGeom prst="rect">
            <a:avLst/>
          </a:prstGeom>
        </p:spPr>
      </p:pic>
      <p:pic>
        <p:nvPicPr>
          <p:cNvPr id="22" name="Picture 16" descr="https://www.citrix.com/blogs/wp-content/uploads/2015/06/xenapp-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2064" y="3749874"/>
            <a:ext cx="320606" cy="32060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stCxn id="10" idx="3"/>
          </p:cNvCxnSpPr>
          <p:nvPr/>
        </p:nvCxnSpPr>
        <p:spPr bwMode="auto">
          <a:xfrm>
            <a:off x="3155739" y="3715545"/>
            <a:ext cx="1791581" cy="96160"/>
          </a:xfrm>
          <a:prstGeom prst="straightConnector1">
            <a:avLst/>
          </a:prstGeom>
          <a:noFill/>
          <a:ln w="19050" cap="flat" cmpd="sng" algn="ctr">
            <a:solidFill>
              <a:schemeClr val="tx1"/>
            </a:solidFill>
            <a:prstDash val="solid"/>
            <a:round/>
            <a:headEnd type="none" w="med" len="med"/>
            <a:tailEnd type="triangle"/>
          </a:ln>
          <a:effectLst/>
        </p:spPr>
      </p:cxnSp>
      <p:sp>
        <p:nvSpPr>
          <p:cNvPr id="24" name="Oval 23"/>
          <p:cNvSpPr/>
          <p:nvPr/>
        </p:nvSpPr>
        <p:spPr bwMode="auto">
          <a:xfrm>
            <a:off x="3203629" y="3213735"/>
            <a:ext cx="270786" cy="283473"/>
          </a:xfrm>
          <a:prstGeom prst="ellipse">
            <a:avLst/>
          </a:prstGeom>
          <a:solidFill>
            <a:schemeClr val="accent1"/>
          </a:solidFill>
          <a:ln w="22225" cap="flat" cmpd="sng" algn="ctr">
            <a:noFill/>
            <a:prstDash val="solid"/>
            <a:round/>
            <a:headEnd type="none" w="med" len="med"/>
            <a:tailEnd type="none" w="med" len="med"/>
          </a:ln>
          <a:effectLst/>
        </p:spPr>
        <p:txBody>
          <a:bodyPr rot="0" spcFirstLastPara="0" vertOverflow="overflow" horzOverflow="overflow" vert="horz" wrap="square" lIns="140991" tIns="70495" rIns="140991" bIns="70495" numCol="1" spcCol="0" rtlCol="0" fromWordArt="0" anchor="ctr" anchorCtr="0" forceAA="0" compatLnSpc="1">
            <a:prstTxWarp prst="textNoShape">
              <a:avLst/>
            </a:prstTxWarp>
            <a:noAutofit/>
          </a:bodyPr>
          <a:lstStyle/>
          <a:p>
            <a:pPr algn="ctr" defTabSz="1490676" fontAlgn="base">
              <a:spcBef>
                <a:spcPct val="0"/>
              </a:spcBef>
              <a:spcAft>
                <a:spcPct val="0"/>
              </a:spcAft>
              <a:defRPr/>
            </a:pPr>
            <a:r>
              <a:rPr lang="en-AU" sz="1428" kern="0" dirty="0">
                <a:solidFill>
                  <a:schemeClr val="bg1"/>
                </a:solidFill>
                <a:latin typeface="Arial" charset="0"/>
                <a:cs typeface="Arial" charset="0"/>
              </a:rPr>
              <a:t>1</a:t>
            </a:r>
          </a:p>
        </p:txBody>
      </p:sp>
      <p:sp>
        <p:nvSpPr>
          <p:cNvPr id="25" name="Oval 24"/>
          <p:cNvSpPr/>
          <p:nvPr/>
        </p:nvSpPr>
        <p:spPr bwMode="auto">
          <a:xfrm>
            <a:off x="3754766" y="3772909"/>
            <a:ext cx="257853" cy="282589"/>
          </a:xfrm>
          <a:prstGeom prst="ellipse">
            <a:avLst/>
          </a:prstGeom>
          <a:solidFill>
            <a:schemeClr val="accent1"/>
          </a:solidFill>
          <a:ln w="22225" cap="flat" cmpd="sng" algn="ctr">
            <a:noFill/>
            <a:prstDash val="solid"/>
            <a:round/>
            <a:headEnd type="none" w="med" len="med"/>
            <a:tailEnd type="none" w="med" len="med"/>
          </a:ln>
          <a:effectLst/>
        </p:spPr>
        <p:txBody>
          <a:bodyPr rot="0" spcFirstLastPara="0" vertOverflow="overflow" horzOverflow="overflow" vert="horz" wrap="square" lIns="140991" tIns="70495" rIns="140991" bIns="70495" numCol="1" spcCol="0" rtlCol="0" fromWordArt="0" anchor="ctr" anchorCtr="0" forceAA="0" compatLnSpc="1">
            <a:prstTxWarp prst="textNoShape">
              <a:avLst/>
            </a:prstTxWarp>
            <a:noAutofit/>
          </a:bodyPr>
          <a:lstStyle/>
          <a:p>
            <a:pPr algn="ctr" defTabSz="1490676" fontAlgn="base">
              <a:spcBef>
                <a:spcPct val="0"/>
              </a:spcBef>
              <a:spcAft>
                <a:spcPct val="0"/>
              </a:spcAft>
              <a:defRPr/>
            </a:pPr>
            <a:r>
              <a:rPr lang="en-AU" sz="1428" kern="0" dirty="0">
                <a:solidFill>
                  <a:schemeClr val="bg1"/>
                </a:solidFill>
                <a:latin typeface="Arial" charset="0"/>
                <a:cs typeface="Arial" charset="0"/>
              </a:rPr>
              <a:t>2</a:t>
            </a:r>
          </a:p>
        </p:txBody>
      </p:sp>
      <p:pic>
        <p:nvPicPr>
          <p:cNvPr id="27" name="Picture 26"/>
          <p:cNvPicPr>
            <a:picLocks noChangeAspect="1"/>
          </p:cNvPicPr>
          <p:nvPr/>
        </p:nvPicPr>
        <p:blipFill>
          <a:blip r:embed="rId14"/>
          <a:stretch>
            <a:fillRect/>
          </a:stretch>
        </p:blipFill>
        <p:spPr>
          <a:xfrm>
            <a:off x="4239536" y="4237453"/>
            <a:ext cx="1724555" cy="1092218"/>
          </a:xfrm>
          <a:prstGeom prst="rect">
            <a:avLst/>
          </a:prstGeom>
          <a:ln>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1770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47250" y="1640280"/>
            <a:ext cx="4049364" cy="2354138"/>
            <a:chOff x="534255" y="1607789"/>
            <a:chExt cx="3971359" cy="2308789"/>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255" y="1607789"/>
              <a:ext cx="3971359" cy="2308789"/>
            </a:xfrm>
            <a:prstGeom prst="rect">
              <a:avLst/>
            </a:prstGeom>
          </p:spPr>
        </p:pic>
        <p:pic>
          <p:nvPicPr>
            <p:cNvPr id="8" name="Picture 7"/>
            <p:cNvPicPr>
              <a:picLocks noChangeAspect="1"/>
            </p:cNvPicPr>
            <p:nvPr/>
          </p:nvPicPr>
          <p:blipFill>
            <a:blip r:embed="rId4"/>
            <a:stretch>
              <a:fillRect/>
            </a:stretch>
          </p:blipFill>
          <p:spPr>
            <a:xfrm>
              <a:off x="1276829" y="1845263"/>
              <a:ext cx="1143227" cy="98544"/>
            </a:xfrm>
            <a:prstGeom prst="rect">
              <a:avLst/>
            </a:prstGeom>
          </p:spPr>
        </p:pic>
      </p:grpSp>
      <p:sp>
        <p:nvSpPr>
          <p:cNvPr id="9" name="TextBox 8"/>
          <p:cNvSpPr txBox="1"/>
          <p:nvPr/>
        </p:nvSpPr>
        <p:spPr>
          <a:xfrm>
            <a:off x="7927122" y="3846378"/>
            <a:ext cx="3956076" cy="414222"/>
          </a:xfrm>
          <a:prstGeom prst="rect">
            <a:avLst/>
          </a:prstGeom>
          <a:noFill/>
        </p:spPr>
        <p:txBody>
          <a:bodyPr wrap="square" rtlCol="0">
            <a:spAutoFit/>
          </a:bodyPr>
          <a:lstStyle/>
          <a:p>
            <a:pPr algn="ctr" defTabSz="932317"/>
            <a:r>
              <a:rPr lang="en-US" sz="2039" b="1" i="1" kern="0" dirty="0">
                <a:solidFill>
                  <a:srgbClr val="00A3E0"/>
                </a:solidFill>
              </a:rPr>
              <a:t>Admins: </a:t>
            </a:r>
            <a:r>
              <a:rPr lang="en-US" sz="2039" b="1" i="1" kern="0" dirty="0">
                <a:solidFill>
                  <a:sysClr val="windowText" lastClr="000000"/>
                </a:solidFill>
              </a:rPr>
              <a:t>Unified Operations</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2634" y="2712590"/>
            <a:ext cx="810739" cy="13724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8689" y="4252575"/>
            <a:ext cx="3592958" cy="2758169"/>
          </a:xfrm>
          <a:prstGeom prst="rect">
            <a:avLst/>
          </a:prstGeom>
        </p:spPr>
      </p:pic>
      <p:sp>
        <p:nvSpPr>
          <p:cNvPr id="19" name="Rectangle 18"/>
          <p:cNvSpPr/>
          <p:nvPr/>
        </p:nvSpPr>
        <p:spPr>
          <a:xfrm>
            <a:off x="986104" y="1301509"/>
            <a:ext cx="3337188" cy="414222"/>
          </a:xfrm>
          <a:prstGeom prst="rect">
            <a:avLst/>
          </a:prstGeom>
        </p:spPr>
        <p:txBody>
          <a:bodyPr wrap="none">
            <a:spAutoFit/>
          </a:bodyPr>
          <a:lstStyle/>
          <a:p>
            <a:pPr algn="ctr" defTabSz="932317"/>
            <a:r>
              <a:rPr lang="en-US" sz="2039" b="1" i="1" kern="0" dirty="0">
                <a:solidFill>
                  <a:srgbClr val="00A3E0"/>
                </a:solidFill>
              </a:rPr>
              <a:t>Users: </a:t>
            </a:r>
            <a:r>
              <a:rPr lang="en-US" sz="2039" b="1" i="1" kern="0" dirty="0">
                <a:solidFill>
                  <a:sysClr val="windowText" lastClr="000000"/>
                </a:solidFill>
              </a:rPr>
              <a:t>Unified Experience</a:t>
            </a:r>
          </a:p>
        </p:txBody>
      </p:sp>
      <p:cxnSp>
        <p:nvCxnSpPr>
          <p:cNvPr id="21" name="Straight Connector 20"/>
          <p:cNvCxnSpPr>
            <a:stCxn id="25" idx="6"/>
          </p:cNvCxnSpPr>
          <p:nvPr/>
        </p:nvCxnSpPr>
        <p:spPr>
          <a:xfrm flipV="1">
            <a:off x="3660744" y="2483271"/>
            <a:ext cx="5338949" cy="4361"/>
          </a:xfrm>
          <a:prstGeom prst="line">
            <a:avLst/>
          </a:prstGeom>
          <a:ln>
            <a:solidFill>
              <a:srgbClr val="0070C0"/>
            </a:solidFill>
          </a:ln>
          <a:effectLst>
            <a:glow rad="101600">
              <a:schemeClr val="bg1">
                <a:alpha val="75000"/>
              </a:schemeClr>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066214" y="3250698"/>
            <a:ext cx="7475157" cy="382178"/>
          </a:xfrm>
          <a:prstGeom prst="rect">
            <a:avLst/>
          </a:prstGeom>
        </p:spPr>
        <p:txBody>
          <a:bodyPr wrap="none">
            <a:spAutoFit/>
          </a:bodyPr>
          <a:lstStyle/>
          <a:p>
            <a:pPr defTabSz="932317"/>
            <a:r>
              <a:rPr lang="en-US" sz="1835" kern="0" dirty="0">
                <a:solidFill>
                  <a:schemeClr val="tx1">
                    <a:lumMod val="75000"/>
                    <a:lumOff val="25000"/>
                  </a:schemeClr>
                </a:solidFill>
              </a:rPr>
              <a:t>Discover secure, identity-driven, unified, context-sensitive experience</a:t>
            </a:r>
          </a:p>
        </p:txBody>
      </p:sp>
      <p:sp>
        <p:nvSpPr>
          <p:cNvPr id="25" name="Oval 24"/>
          <p:cNvSpPr/>
          <p:nvPr/>
        </p:nvSpPr>
        <p:spPr>
          <a:xfrm>
            <a:off x="3459990" y="2387256"/>
            <a:ext cx="200753" cy="200753"/>
          </a:xfrm>
          <a:prstGeom prst="ellipse">
            <a:avLst/>
          </a:prstGeom>
          <a:solidFill>
            <a:srgbClr val="00B0F0"/>
          </a:solidFill>
          <a:ln>
            <a:no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17"/>
            <a:endParaRPr lang="en-US" sz="1835" kern="0">
              <a:solidFill>
                <a:sysClr val="windowText" lastClr="000000"/>
              </a:solidFill>
            </a:endParaRPr>
          </a:p>
        </p:txBody>
      </p:sp>
      <p:sp>
        <p:nvSpPr>
          <p:cNvPr id="26" name="Rectangle 25"/>
          <p:cNvSpPr/>
          <p:nvPr/>
        </p:nvSpPr>
        <p:spPr>
          <a:xfrm>
            <a:off x="4348069" y="2063973"/>
            <a:ext cx="4614056" cy="382178"/>
          </a:xfrm>
          <a:prstGeom prst="rect">
            <a:avLst/>
          </a:prstGeom>
        </p:spPr>
        <p:txBody>
          <a:bodyPr wrap="none">
            <a:spAutoFit/>
          </a:bodyPr>
          <a:lstStyle/>
          <a:p>
            <a:pPr defTabSz="932317"/>
            <a:r>
              <a:rPr lang="en-US" sz="1835" kern="0" dirty="0">
                <a:solidFill>
                  <a:schemeClr val="tx1">
                    <a:lumMod val="75000"/>
                    <a:lumOff val="25000"/>
                  </a:schemeClr>
                </a:solidFill>
              </a:rPr>
              <a:t>Get everything you need to be productive</a:t>
            </a:r>
          </a:p>
        </p:txBody>
      </p:sp>
      <p:cxnSp>
        <p:nvCxnSpPr>
          <p:cNvPr id="27" name="Straight Connector 26"/>
          <p:cNvCxnSpPr>
            <a:stCxn id="28" idx="2"/>
          </p:cNvCxnSpPr>
          <p:nvPr/>
        </p:nvCxnSpPr>
        <p:spPr>
          <a:xfrm>
            <a:off x="4115427" y="3066354"/>
            <a:ext cx="6511687" cy="0"/>
          </a:xfrm>
          <a:prstGeom prst="line">
            <a:avLst/>
          </a:prstGeom>
          <a:ln>
            <a:solidFill>
              <a:srgbClr val="0070C0"/>
            </a:solidFill>
          </a:ln>
          <a:effectLst>
            <a:glow rad="101600">
              <a:schemeClr val="bg1">
                <a:alpha val="75000"/>
              </a:schemeClr>
            </a:glow>
          </a:effectLst>
        </p:spPr>
        <p:style>
          <a:lnRef idx="1">
            <a:schemeClr val="accent1"/>
          </a:lnRef>
          <a:fillRef idx="0">
            <a:schemeClr val="accent1"/>
          </a:fillRef>
          <a:effectRef idx="0">
            <a:schemeClr val="accent1"/>
          </a:effectRef>
          <a:fontRef idx="minor">
            <a:schemeClr val="tx1"/>
          </a:fontRef>
        </p:style>
      </p:cxnSp>
      <p:sp>
        <p:nvSpPr>
          <p:cNvPr id="28" name="Oval 27"/>
          <p:cNvSpPr/>
          <p:nvPr/>
        </p:nvSpPr>
        <p:spPr>
          <a:xfrm flipH="1">
            <a:off x="3885756" y="2951519"/>
            <a:ext cx="229671" cy="229671"/>
          </a:xfrm>
          <a:prstGeom prst="ellipse">
            <a:avLst/>
          </a:prstGeom>
          <a:solidFill>
            <a:srgbClr val="00B0F0"/>
          </a:solidFill>
          <a:ln>
            <a:no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17"/>
            <a:endParaRPr lang="en-US" sz="1835" kern="0">
              <a:solidFill>
                <a:sysClr val="windowText" lastClr="000000"/>
              </a:solidFill>
            </a:endParaRPr>
          </a:p>
        </p:txBody>
      </p:sp>
      <p:sp>
        <p:nvSpPr>
          <p:cNvPr id="30" name="Oval 29"/>
          <p:cNvSpPr/>
          <p:nvPr/>
        </p:nvSpPr>
        <p:spPr>
          <a:xfrm>
            <a:off x="8175306" y="5348449"/>
            <a:ext cx="200753" cy="200753"/>
          </a:xfrm>
          <a:prstGeom prst="ellipse">
            <a:avLst/>
          </a:prstGeom>
          <a:solidFill>
            <a:srgbClr val="23AAE2"/>
          </a:solidFill>
          <a:ln>
            <a:no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17"/>
            <a:endParaRPr lang="en-US" sz="1835" kern="0">
              <a:solidFill>
                <a:sysClr val="windowText" lastClr="000000"/>
              </a:solidFill>
            </a:endParaRPr>
          </a:p>
        </p:txBody>
      </p:sp>
      <p:sp>
        <p:nvSpPr>
          <p:cNvPr id="31" name="Rectangle 30"/>
          <p:cNvSpPr/>
          <p:nvPr/>
        </p:nvSpPr>
        <p:spPr>
          <a:xfrm>
            <a:off x="2435599" y="5034566"/>
            <a:ext cx="5173197" cy="382178"/>
          </a:xfrm>
          <a:prstGeom prst="rect">
            <a:avLst/>
          </a:prstGeom>
        </p:spPr>
        <p:txBody>
          <a:bodyPr wrap="none">
            <a:spAutoFit/>
          </a:bodyPr>
          <a:lstStyle/>
          <a:p>
            <a:pPr algn="r" defTabSz="932317"/>
            <a:r>
              <a:rPr lang="en-US" sz="1835" kern="0" dirty="0">
                <a:solidFill>
                  <a:schemeClr val="tx1">
                    <a:lumMod val="75000"/>
                    <a:lumOff val="25000"/>
                  </a:schemeClr>
                </a:solidFill>
              </a:rPr>
              <a:t>Get single, unified consistent admin experience</a:t>
            </a:r>
          </a:p>
        </p:txBody>
      </p:sp>
      <p:sp>
        <p:nvSpPr>
          <p:cNvPr id="32" name="Rectangle 31"/>
          <p:cNvSpPr/>
          <p:nvPr/>
        </p:nvSpPr>
        <p:spPr>
          <a:xfrm>
            <a:off x="2338402" y="5546110"/>
            <a:ext cx="5071832" cy="382178"/>
          </a:xfrm>
          <a:prstGeom prst="rect">
            <a:avLst/>
          </a:prstGeom>
        </p:spPr>
        <p:txBody>
          <a:bodyPr wrap="none">
            <a:spAutoFit/>
          </a:bodyPr>
          <a:lstStyle/>
          <a:p>
            <a:pPr algn="r" defTabSz="932317"/>
            <a:r>
              <a:rPr lang="en-US" sz="1835" kern="0" dirty="0">
                <a:solidFill>
                  <a:schemeClr val="tx1">
                    <a:lumMod val="75000"/>
                    <a:lumOff val="25000"/>
                  </a:schemeClr>
                </a:solidFill>
              </a:rPr>
              <a:t>Focus on apps, data, users (not infrastructure) </a:t>
            </a:r>
          </a:p>
        </p:txBody>
      </p:sp>
      <p:cxnSp>
        <p:nvCxnSpPr>
          <p:cNvPr id="33" name="Straight Connector 32"/>
          <p:cNvCxnSpPr>
            <a:endCxn id="43" idx="6"/>
          </p:cNvCxnSpPr>
          <p:nvPr/>
        </p:nvCxnSpPr>
        <p:spPr>
          <a:xfrm>
            <a:off x="2628976" y="5984405"/>
            <a:ext cx="6014806" cy="0"/>
          </a:xfrm>
          <a:prstGeom prst="line">
            <a:avLst/>
          </a:prstGeom>
          <a:ln>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97731" y="5448827"/>
            <a:ext cx="5316284" cy="0"/>
          </a:xfrm>
          <a:prstGeom prst="line">
            <a:avLst/>
          </a:prstGeom>
          <a:ln>
            <a:solidFill>
              <a:srgbClr val="0078D7"/>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8443029" y="5884029"/>
            <a:ext cx="200753" cy="200753"/>
          </a:xfrm>
          <a:prstGeom prst="ellipse">
            <a:avLst/>
          </a:prstGeom>
          <a:solidFill>
            <a:srgbClr val="23AAE2"/>
          </a:solidFill>
          <a:ln>
            <a:no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17"/>
            <a:endParaRPr lang="en-US" sz="1835" kern="0">
              <a:solidFill>
                <a:sysClr val="windowText" lastClr="000000"/>
              </a:solidFill>
            </a:endParaRPr>
          </a:p>
        </p:txBody>
      </p:sp>
      <p:sp>
        <p:nvSpPr>
          <p:cNvPr id="45" name="Rectangle 44"/>
          <p:cNvSpPr/>
          <p:nvPr/>
        </p:nvSpPr>
        <p:spPr>
          <a:xfrm>
            <a:off x="3702957" y="4537494"/>
            <a:ext cx="4130122" cy="382178"/>
          </a:xfrm>
          <a:prstGeom prst="rect">
            <a:avLst/>
          </a:prstGeom>
        </p:spPr>
        <p:txBody>
          <a:bodyPr wrap="none">
            <a:spAutoFit/>
          </a:bodyPr>
          <a:lstStyle/>
          <a:p>
            <a:pPr algn="r" defTabSz="932317"/>
            <a:r>
              <a:rPr lang="en-US" sz="1835" kern="0" dirty="0">
                <a:solidFill>
                  <a:schemeClr val="tx1">
                    <a:lumMod val="75000"/>
                    <a:lumOff val="25000"/>
                  </a:schemeClr>
                </a:solidFill>
              </a:rPr>
              <a:t>Simplify complex everyday workflows</a:t>
            </a:r>
          </a:p>
        </p:txBody>
      </p:sp>
      <p:cxnSp>
        <p:nvCxnSpPr>
          <p:cNvPr id="46" name="Straight Connector 45"/>
          <p:cNvCxnSpPr/>
          <p:nvPr/>
        </p:nvCxnSpPr>
        <p:spPr>
          <a:xfrm>
            <a:off x="3660743" y="4914081"/>
            <a:ext cx="4985970" cy="0"/>
          </a:xfrm>
          <a:prstGeom prst="line">
            <a:avLst/>
          </a:prstGeom>
          <a:ln>
            <a:solidFill>
              <a:srgbClr val="0078D7"/>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8563772" y="4817456"/>
            <a:ext cx="200753" cy="200753"/>
          </a:xfrm>
          <a:prstGeom prst="ellipse">
            <a:avLst/>
          </a:prstGeom>
          <a:solidFill>
            <a:srgbClr val="23AAE2"/>
          </a:solidFill>
          <a:ln>
            <a:no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17"/>
            <a:endParaRPr lang="en-US" sz="1835" kern="0">
              <a:solidFill>
                <a:sysClr val="windowText" lastClr="000000"/>
              </a:solidFill>
            </a:endParaRPr>
          </a:p>
        </p:txBody>
      </p:sp>
      <p:sp>
        <p:nvSpPr>
          <p:cNvPr id="35" name="Rectangle 34"/>
          <p:cNvSpPr/>
          <p:nvPr/>
        </p:nvSpPr>
        <p:spPr>
          <a:xfrm>
            <a:off x="4844764" y="2685042"/>
            <a:ext cx="6719716" cy="382178"/>
          </a:xfrm>
          <a:prstGeom prst="rect">
            <a:avLst/>
          </a:prstGeom>
        </p:spPr>
        <p:txBody>
          <a:bodyPr wrap="square">
            <a:spAutoFit/>
          </a:bodyPr>
          <a:lstStyle/>
          <a:p>
            <a:pPr defTabSz="932317"/>
            <a:r>
              <a:rPr lang="en-US" sz="1835" kern="0" dirty="0">
                <a:solidFill>
                  <a:schemeClr val="tx1">
                    <a:lumMod val="75000"/>
                    <a:lumOff val="25000"/>
                  </a:schemeClr>
                </a:solidFill>
              </a:rPr>
              <a:t>Access Windows apps &amp; desktops, web, SaaS &amp; mobile apps</a:t>
            </a:r>
          </a:p>
        </p:txBody>
      </p:sp>
      <p:sp>
        <p:nvSpPr>
          <p:cNvPr id="36" name="Title 4"/>
          <p:cNvSpPr txBox="1">
            <a:spLocks/>
          </p:cNvSpPr>
          <p:nvPr/>
        </p:nvSpPr>
        <p:spPr>
          <a:xfrm>
            <a:off x="320121" y="587236"/>
            <a:ext cx="11344818" cy="671184"/>
          </a:xfrm>
          <a:prstGeom prst="rect">
            <a:avLst/>
          </a:prstGeom>
        </p:spPr>
        <p:txBody>
          <a:bodyPr vert="horz" wrap="square" lIns="93236" tIns="46618" rIns="93236" bIns="46618" rtlCol="0" anchor="b">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000" kern="1200" baseline="0" dirty="0">
                <a:solidFill>
                  <a:schemeClr val="bg2"/>
                </a:solidFill>
                <a:effectLst/>
                <a:latin typeface="+mn-lt"/>
                <a:ea typeface="+mn-ea"/>
                <a:cs typeface="+mn-cs"/>
              </a:defRPr>
            </a:lvl1pPr>
          </a:lstStyle>
          <a:p>
            <a:pPr algn="ctr" defTabSz="1109616">
              <a:lnSpc>
                <a:spcPct val="100000"/>
              </a:lnSpc>
              <a:spcBef>
                <a:spcPts val="1835"/>
              </a:spcBef>
            </a:pPr>
            <a:r>
              <a:rPr lang="en-US" sz="3263" b="1" dirty="0">
                <a:solidFill>
                  <a:srgbClr val="00B0F0"/>
                </a:solidFill>
              </a:rPr>
              <a:t>Deliver Everything Important to Getting Work Done, In One Place</a:t>
            </a:r>
          </a:p>
        </p:txBody>
      </p:sp>
      <p:sp>
        <p:nvSpPr>
          <p:cNvPr id="2" name="TextBox 1"/>
          <p:cNvSpPr txBox="1"/>
          <p:nvPr/>
        </p:nvSpPr>
        <p:spPr>
          <a:xfrm>
            <a:off x="10542155" y="845817"/>
            <a:ext cx="1422704" cy="606292"/>
          </a:xfrm>
          <a:prstGeom prst="rect">
            <a:avLst/>
          </a:prstGeom>
          <a:noFill/>
        </p:spPr>
        <p:txBody>
          <a:bodyPr wrap="none" rtlCol="0">
            <a:spAutoFit/>
          </a:bodyPr>
          <a:lstStyle/>
          <a:p>
            <a:pPr algn="r" defTabSz="932317"/>
            <a:r>
              <a:rPr lang="en-US" sz="3263" b="1" kern="0" dirty="0">
                <a:solidFill>
                  <a:schemeClr val="bg1"/>
                </a:solidFill>
              </a:rPr>
              <a:t>Vision</a:t>
            </a:r>
          </a:p>
        </p:txBody>
      </p:sp>
      <p:grpSp>
        <p:nvGrpSpPr>
          <p:cNvPr id="11" name="Group 10"/>
          <p:cNvGrpSpPr/>
          <p:nvPr/>
        </p:nvGrpSpPr>
        <p:grpSpPr>
          <a:xfrm>
            <a:off x="200299" y="2541801"/>
            <a:ext cx="2221848" cy="1545951"/>
            <a:chOff x="193988" y="2491943"/>
            <a:chExt cx="2179047" cy="1516171"/>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988" y="2491943"/>
              <a:ext cx="2179047" cy="1516171"/>
            </a:xfrm>
            <a:prstGeom prst="rect">
              <a:avLst/>
            </a:prstGeom>
          </p:spPr>
        </p:pic>
        <p:pic>
          <p:nvPicPr>
            <p:cNvPr id="38" name="Picture 37"/>
            <p:cNvPicPr>
              <a:picLocks noChangeAspect="1"/>
            </p:cNvPicPr>
            <p:nvPr/>
          </p:nvPicPr>
          <p:blipFill>
            <a:blip r:embed="rId4"/>
            <a:stretch>
              <a:fillRect/>
            </a:stretch>
          </p:blipFill>
          <p:spPr>
            <a:xfrm>
              <a:off x="600203" y="2674995"/>
              <a:ext cx="530394" cy="73143"/>
            </a:xfrm>
            <a:prstGeom prst="rect">
              <a:avLst/>
            </a:prstGeom>
          </p:spPr>
        </p:pic>
      </p:grpSp>
      <p:grpSp>
        <p:nvGrpSpPr>
          <p:cNvPr id="12" name="Group 11"/>
          <p:cNvGrpSpPr/>
          <p:nvPr/>
        </p:nvGrpSpPr>
        <p:grpSpPr>
          <a:xfrm>
            <a:off x="1196386" y="3512449"/>
            <a:ext cx="10485262" cy="229671"/>
            <a:chOff x="1170887" y="3443894"/>
            <a:chExt cx="9621139" cy="225247"/>
          </a:xfrm>
          <a:solidFill>
            <a:srgbClr val="0070C0"/>
          </a:solidFill>
        </p:grpSpPr>
        <p:cxnSp>
          <p:nvCxnSpPr>
            <p:cNvPr id="29" name="Straight Connector 28"/>
            <p:cNvCxnSpPr>
              <a:stCxn id="34" idx="2"/>
            </p:cNvCxnSpPr>
            <p:nvPr/>
          </p:nvCxnSpPr>
          <p:spPr>
            <a:xfrm>
              <a:off x="1396134" y="3556518"/>
              <a:ext cx="9395892" cy="0"/>
            </a:xfrm>
            <a:prstGeom prst="line">
              <a:avLst/>
            </a:prstGeom>
            <a:grpFill/>
            <a:ln>
              <a:solidFill>
                <a:srgbClr val="0070C0"/>
              </a:solidFill>
            </a:ln>
            <a:effectLst>
              <a:glow rad="101600">
                <a:schemeClr val="bg1">
                  <a:alpha val="75000"/>
                </a:schemeClr>
              </a:glow>
            </a:effectLst>
          </p:spPr>
          <p:style>
            <a:lnRef idx="1">
              <a:schemeClr val="accent1"/>
            </a:lnRef>
            <a:fillRef idx="0">
              <a:schemeClr val="accent1"/>
            </a:fillRef>
            <a:effectRef idx="0">
              <a:schemeClr val="accent1"/>
            </a:effectRef>
            <a:fontRef idx="minor">
              <a:schemeClr val="tx1"/>
            </a:fontRef>
          </p:style>
        </p:cxnSp>
        <p:sp>
          <p:nvSpPr>
            <p:cNvPr id="34" name="Oval 33"/>
            <p:cNvSpPr/>
            <p:nvPr/>
          </p:nvSpPr>
          <p:spPr>
            <a:xfrm flipH="1">
              <a:off x="1170887" y="3443894"/>
              <a:ext cx="225247" cy="225247"/>
            </a:xfrm>
            <a:prstGeom prst="ellipse">
              <a:avLst/>
            </a:prstGeom>
            <a:solidFill>
              <a:srgbClr val="00B0F0"/>
            </a:solidFill>
            <a:ln>
              <a:noFill/>
            </a:ln>
            <a:effectLst>
              <a:glow rad="101600">
                <a:schemeClr val="bg1">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17"/>
              <a:endParaRPr lang="en-US" sz="1835" kern="0">
                <a:solidFill>
                  <a:sysClr val="windowText" lastClr="000000"/>
                </a:solidFill>
              </a:endParaRPr>
            </a:p>
          </p:txBody>
        </p:sp>
      </p:grpSp>
    </p:spTree>
    <p:extLst>
      <p:ext uri="{BB962C8B-B14F-4D97-AF65-F5344CB8AC3E}">
        <p14:creationId xmlns:p14="http://schemas.microsoft.com/office/powerpoint/2010/main" val="37277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p:bldP spid="28" grpId="0" animBg="1"/>
      <p:bldP spid="30" grpId="0" animBg="1"/>
      <p:bldP spid="31" grpId="0"/>
      <p:bldP spid="32" grpId="0"/>
      <p:bldP spid="43" grpId="0" animBg="1"/>
      <p:bldP spid="45" grpId="0"/>
      <p:bldP spid="47" grpId="0" animBg="1"/>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Try Citrix on Azure yourself…</a:t>
            </a:r>
          </a:p>
        </p:txBody>
      </p:sp>
      <p:sp>
        <p:nvSpPr>
          <p:cNvPr id="3" name="Content Placeholder 2"/>
          <p:cNvSpPr>
            <a:spLocks noGrp="1"/>
          </p:cNvSpPr>
          <p:nvPr>
            <p:ph type="body" sz="quarter" idx="10"/>
          </p:nvPr>
        </p:nvSpPr>
        <p:spPr>
          <a:xfrm>
            <a:off x="274639" y="1632056"/>
            <a:ext cx="5079503" cy="4019562"/>
          </a:xfrm>
        </p:spPr>
        <p:txBody>
          <a:bodyPr/>
          <a:lstStyle/>
          <a:p>
            <a:pPr marL="514350" indent="-514350">
              <a:buFont typeface="+mj-lt"/>
              <a:buAutoNum type="arabicPeriod"/>
            </a:pPr>
            <a:r>
              <a:rPr lang="en-AU" sz="2800" dirty="0"/>
              <a:t>Utilise an Azure Trial subscription or your own.</a:t>
            </a:r>
          </a:p>
          <a:p>
            <a:pPr marL="514350" indent="-514350">
              <a:buFont typeface="+mj-lt"/>
              <a:buAutoNum type="arabicPeriod"/>
            </a:pPr>
            <a:r>
              <a:rPr lang="en-AU" sz="2800" dirty="0"/>
              <a:t>Search Marketplace for “Citrix”</a:t>
            </a:r>
          </a:p>
          <a:p>
            <a:pPr marL="514350" indent="-514350">
              <a:buFont typeface="+mj-lt"/>
              <a:buAutoNum type="arabicPeriod"/>
            </a:pPr>
            <a:r>
              <a:rPr lang="en-AU" sz="2800" dirty="0"/>
              <a:t>Select the “XenApp 7.11 Trial”</a:t>
            </a:r>
          </a:p>
          <a:p>
            <a:pPr marL="514350" indent="-514350">
              <a:buFont typeface="+mj-lt"/>
              <a:buAutoNum type="arabicPeriod"/>
            </a:pPr>
            <a:r>
              <a:rPr lang="en-AU" sz="2800" dirty="0"/>
              <a:t>2-3 hours later you’ll have a complete POC environment</a:t>
            </a:r>
          </a:p>
          <a:p>
            <a:pPr marL="514350" indent="-514350">
              <a:buFont typeface="+mj-lt"/>
              <a:buAutoNum type="arabicPeriod"/>
            </a:pPr>
            <a:r>
              <a:rPr lang="en-AU" sz="2800" dirty="0"/>
              <a:t>Note – trial environments will only support 20 cores.</a:t>
            </a:r>
          </a:p>
        </p:txBody>
      </p:sp>
      <p:pic>
        <p:nvPicPr>
          <p:cNvPr id="4" name="Picture 3"/>
          <p:cNvPicPr>
            <a:picLocks noChangeAspect="1"/>
          </p:cNvPicPr>
          <p:nvPr/>
        </p:nvPicPr>
        <p:blipFill>
          <a:blip r:embed="rId3"/>
          <a:stretch>
            <a:fillRect/>
          </a:stretch>
        </p:blipFill>
        <p:spPr>
          <a:xfrm>
            <a:off x="5341615" y="1635950"/>
            <a:ext cx="6471163" cy="3002086"/>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4"/>
          <a:stretch>
            <a:fillRect/>
          </a:stretch>
        </p:blipFill>
        <p:spPr>
          <a:xfrm>
            <a:off x="5858197" y="2283047"/>
            <a:ext cx="6210754" cy="3105377"/>
          </a:xfrm>
          <a:prstGeom prst="rect">
            <a:avLst/>
          </a:prstGeom>
          <a:ln>
            <a:solidFill>
              <a:schemeClr val="tx1"/>
            </a:solidFill>
          </a:ln>
          <a:effectLst>
            <a:outerShdw blurRad="76200" dir="18900000" sy="23000" kx="-1200000" algn="bl" rotWithShape="0">
              <a:prstClr val="black">
                <a:alpha val="20000"/>
              </a:prstClr>
            </a:outerShdw>
          </a:effectLst>
        </p:spPr>
      </p:pic>
      <p:pic>
        <p:nvPicPr>
          <p:cNvPr id="3074" name="Picture 2" descr="https://blogsprod.s3.amazonaws.com/blogs/wp-content/uploads/2016/03/PikePlace-S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352" y="3263037"/>
            <a:ext cx="5870572" cy="244519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532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179058"/>
          </a:xfrm>
        </p:spPr>
        <p:txBody>
          <a:bodyPr/>
          <a:lstStyle/>
          <a:p>
            <a:r>
              <a:rPr lang="en-US" dirty="0"/>
              <a:t>Windows Server 2016 RDS Update</a:t>
            </a:r>
          </a:p>
        </p:txBody>
      </p:sp>
      <p:sp>
        <p:nvSpPr>
          <p:cNvPr id="4" name="Text Placeholder 3"/>
          <p:cNvSpPr>
            <a:spLocks noGrp="1"/>
          </p:cNvSpPr>
          <p:nvPr>
            <p:ph type="body" sz="quarter" idx="4294967295"/>
          </p:nvPr>
        </p:nvSpPr>
        <p:spPr>
          <a:xfrm>
            <a:off x="457597" y="4505374"/>
            <a:ext cx="8229600" cy="738187"/>
          </a:xfrm>
        </p:spPr>
        <p:txBody>
          <a:bodyPr/>
          <a:lstStyle/>
          <a:p>
            <a:pPr marL="0" indent="0">
              <a:buNone/>
            </a:pPr>
            <a:r>
              <a:rPr lang="en-US" dirty="0"/>
              <a:t>Gavin Bennett</a:t>
            </a:r>
          </a:p>
        </p:txBody>
      </p:sp>
    </p:spTree>
    <p:extLst>
      <p:ext uri="{BB962C8B-B14F-4D97-AF65-F5344CB8AC3E}">
        <p14:creationId xmlns:p14="http://schemas.microsoft.com/office/powerpoint/2010/main" val="92781336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Takeaways</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81798782"/>
              </p:ext>
            </p:extLst>
          </p:nvPr>
        </p:nvGraphicFramePr>
        <p:xfrm>
          <a:off x="450453" y="1212849"/>
          <a:ext cx="11537936" cy="5196389"/>
        </p:xfrm>
        <a:graphic>
          <a:graphicData uri="http://schemas.openxmlformats.org/drawingml/2006/table">
            <a:tbl>
              <a:tblPr firstRow="1" bandRow="1">
                <a:tableStyleId>{21E4AEA4-8DFA-4A89-87EB-49C32662AFE0}</a:tableStyleId>
              </a:tblPr>
              <a:tblGrid>
                <a:gridCol w="4395009">
                  <a:extLst>
                    <a:ext uri="{9D8B030D-6E8A-4147-A177-3AD203B41FA5}">
                      <a16:colId xmlns:a16="http://schemas.microsoft.com/office/drawing/2014/main" val="3330265954"/>
                    </a:ext>
                  </a:extLst>
                </a:gridCol>
                <a:gridCol w="7142927">
                  <a:extLst>
                    <a:ext uri="{9D8B030D-6E8A-4147-A177-3AD203B41FA5}">
                      <a16:colId xmlns:a16="http://schemas.microsoft.com/office/drawing/2014/main" val="854101091"/>
                    </a:ext>
                  </a:extLst>
                </a:gridCol>
              </a:tblGrid>
              <a:tr h="404128">
                <a:tc>
                  <a:txBody>
                    <a:bodyPr/>
                    <a:lstStyle/>
                    <a:p>
                      <a:r>
                        <a:rPr lang="en-AU" sz="2000" dirty="0"/>
                        <a:t>Item</a:t>
                      </a:r>
                    </a:p>
                  </a:txBody>
                  <a:tcPr marL="93260" marR="93260" marT="46630" marB="46630"/>
                </a:tc>
                <a:tc>
                  <a:txBody>
                    <a:bodyPr/>
                    <a:lstStyle/>
                    <a:p>
                      <a:r>
                        <a:rPr lang="en-AU" sz="2000" dirty="0"/>
                        <a:t>Link</a:t>
                      </a:r>
                    </a:p>
                  </a:txBody>
                  <a:tcPr marL="93260" marR="93260" marT="46630" marB="46630"/>
                </a:tc>
                <a:extLst>
                  <a:ext uri="{0D108BD9-81ED-4DB2-BD59-A6C34878D82A}">
                    <a16:rowId xmlns:a16="http://schemas.microsoft.com/office/drawing/2014/main" val="1106654046"/>
                  </a:ext>
                </a:extLst>
              </a:tr>
              <a:tr h="714996">
                <a:tc>
                  <a:txBody>
                    <a:bodyPr/>
                    <a:lstStyle/>
                    <a:p>
                      <a:r>
                        <a:rPr lang="en-AU" sz="2000" dirty="0"/>
                        <a:t>XenApp on Azure: Demystifying Azure AD Authentication</a:t>
                      </a:r>
                    </a:p>
                  </a:txBody>
                  <a:tcPr marL="93260" marR="93260" marT="46630" marB="46630"/>
                </a:tc>
                <a:tc>
                  <a:txBody>
                    <a:bodyPr/>
                    <a:lstStyle/>
                    <a:p>
                      <a:r>
                        <a:rPr lang="en-AU" sz="2000" dirty="0">
                          <a:hlinkClick r:id="rId3"/>
                        </a:rPr>
                        <a:t>https://www.citrix.com/blogs/2016/09/30/demystifying-azure-ad-authentication/</a:t>
                      </a:r>
                      <a:r>
                        <a:rPr lang="en-AU" sz="2000" dirty="0"/>
                        <a:t> </a:t>
                      </a:r>
                    </a:p>
                  </a:txBody>
                  <a:tcPr marL="93260" marR="93260" marT="46630" marB="46630"/>
                </a:tc>
                <a:extLst>
                  <a:ext uri="{0D108BD9-81ED-4DB2-BD59-A6C34878D82A}">
                    <a16:rowId xmlns:a16="http://schemas.microsoft.com/office/drawing/2014/main" val="949132132"/>
                  </a:ext>
                </a:extLst>
              </a:tr>
              <a:tr h="813154">
                <a:tc>
                  <a:txBody>
                    <a:bodyPr/>
                    <a:lstStyle/>
                    <a:p>
                      <a:r>
                        <a:rPr lang="en-AU" sz="2000" dirty="0"/>
                        <a:t>XenApp/XenDesktop 7.11 on Azure Whitepaper</a:t>
                      </a:r>
                    </a:p>
                  </a:txBody>
                  <a:tcPr marL="93260" marR="93260" marT="46630" marB="46630"/>
                </a:tc>
                <a:tc>
                  <a:txBody>
                    <a:bodyPr/>
                    <a:lstStyle/>
                    <a:p>
                      <a:r>
                        <a:rPr lang="en-AU" sz="2000" dirty="0">
                          <a:hlinkClick r:id="rId4"/>
                        </a:rPr>
                        <a:t>https://www.citrix.com/blogs/2016/09/26/xenapp-7-11-scalability-economics-on-microsoft-azure/</a:t>
                      </a:r>
                      <a:r>
                        <a:rPr lang="en-AU" sz="2000" dirty="0"/>
                        <a:t> </a:t>
                      </a:r>
                    </a:p>
                  </a:txBody>
                  <a:tcPr marL="93260" marR="93260" marT="46630" marB="46630"/>
                </a:tc>
                <a:extLst>
                  <a:ext uri="{0D108BD9-81ED-4DB2-BD59-A6C34878D82A}">
                    <a16:rowId xmlns:a16="http://schemas.microsoft.com/office/drawing/2014/main" val="2259990887"/>
                  </a:ext>
                </a:extLst>
              </a:tr>
              <a:tr h="1336731">
                <a:tc>
                  <a:txBody>
                    <a:bodyPr/>
                    <a:lstStyle/>
                    <a:p>
                      <a:r>
                        <a:rPr lang="en-AU" sz="2000" dirty="0"/>
                        <a:t>2016</a:t>
                      </a:r>
                      <a:r>
                        <a:rPr lang="en-AU" sz="2000" baseline="0" dirty="0"/>
                        <a:t> Server Value-Add</a:t>
                      </a:r>
                      <a:endParaRPr lang="en-AU" sz="2000" dirty="0"/>
                    </a:p>
                  </a:txBody>
                  <a:tcPr marL="93260" marR="93260" marT="46630" marB="46630"/>
                </a:tc>
                <a:tc>
                  <a:txBody>
                    <a:bodyPr/>
                    <a:lstStyle/>
                    <a:p>
                      <a:r>
                        <a:rPr lang="en-AU" sz="2000" dirty="0">
                          <a:hlinkClick r:id="rId5"/>
                        </a:rPr>
                        <a:t>https://www.citrix.com/content/dam/citrix/en_us/documents/product-overview/citrix-xenapp-and-xendesktop-711-built-on-microsoft-windows-server-2010-r2-and-windows-server-2016-rds-vdi.pdf</a:t>
                      </a:r>
                      <a:r>
                        <a:rPr lang="en-AU" sz="2000" dirty="0"/>
                        <a:t> </a:t>
                      </a:r>
                    </a:p>
                  </a:txBody>
                  <a:tcPr marL="93260" marR="93260" marT="46630" marB="46630"/>
                </a:tc>
                <a:extLst>
                  <a:ext uri="{0D108BD9-81ED-4DB2-BD59-A6C34878D82A}">
                    <a16:rowId xmlns:a16="http://schemas.microsoft.com/office/drawing/2014/main" val="762258334"/>
                  </a:ext>
                </a:extLst>
              </a:tr>
              <a:tr h="714996">
                <a:tc>
                  <a:txBody>
                    <a:bodyPr/>
                    <a:lstStyle/>
                    <a:p>
                      <a:r>
                        <a:rPr lang="en-AU" sz="2000" dirty="0"/>
                        <a:t>Using MCS in Azure</a:t>
                      </a:r>
                    </a:p>
                  </a:txBody>
                  <a:tcPr marL="93260" marR="93260" marT="46630" marB="46630"/>
                </a:tc>
                <a:tc>
                  <a:txBody>
                    <a:bodyPr/>
                    <a:lstStyle/>
                    <a:p>
                      <a:r>
                        <a:rPr lang="en-AU" sz="2000" dirty="0">
                          <a:hlinkClick r:id="rId6"/>
                        </a:rPr>
                        <a:t>https://www.citrix.com/blogs/2016/09/12/using-xenapp-xendesktop-in-azure-resource-manager/</a:t>
                      </a:r>
                      <a:r>
                        <a:rPr lang="en-AU" sz="2000" dirty="0"/>
                        <a:t> </a:t>
                      </a:r>
                    </a:p>
                  </a:txBody>
                  <a:tcPr marL="93260" marR="93260" marT="46630" marB="46630"/>
                </a:tc>
                <a:extLst>
                  <a:ext uri="{0D108BD9-81ED-4DB2-BD59-A6C34878D82A}">
                    <a16:rowId xmlns:a16="http://schemas.microsoft.com/office/drawing/2014/main" val="680384775"/>
                  </a:ext>
                </a:extLst>
              </a:tr>
              <a:tr h="404128">
                <a:tc>
                  <a:txBody>
                    <a:bodyPr/>
                    <a:lstStyle/>
                    <a:p>
                      <a:r>
                        <a:rPr lang="en-AU" sz="2000" dirty="0"/>
                        <a:t>Citrix on Azure Cost Calculator</a:t>
                      </a:r>
                    </a:p>
                  </a:txBody>
                  <a:tcPr marL="93260" marR="93260" marT="46630" marB="46630"/>
                </a:tc>
                <a:tc>
                  <a:txBody>
                    <a:bodyPr/>
                    <a:lstStyle/>
                    <a:p>
                      <a:r>
                        <a:rPr lang="en-AU" sz="2000" dirty="0">
                          <a:hlinkClick r:id="rId7"/>
                        </a:rPr>
                        <a:t>http://citrixandmicrosoft.com/Solutions/AzureCloud.aspx</a:t>
                      </a:r>
                      <a:r>
                        <a:rPr lang="en-AU" sz="2000" dirty="0"/>
                        <a:t> </a:t>
                      </a:r>
                    </a:p>
                  </a:txBody>
                  <a:tcPr marL="93260" marR="93260" marT="46630" marB="46630"/>
                </a:tc>
                <a:extLst>
                  <a:ext uri="{0D108BD9-81ED-4DB2-BD59-A6C34878D82A}">
                    <a16:rowId xmlns:a16="http://schemas.microsoft.com/office/drawing/2014/main" val="884762813"/>
                  </a:ext>
                </a:extLst>
              </a:tr>
              <a:tr h="404128">
                <a:tc>
                  <a:txBody>
                    <a:bodyPr/>
                    <a:lstStyle/>
                    <a:p>
                      <a:r>
                        <a:rPr lang="en-AU" sz="2000" dirty="0"/>
                        <a:t>XenApp Express Tech Preview</a:t>
                      </a:r>
                    </a:p>
                  </a:txBody>
                  <a:tcPr marL="93260" marR="93260" marT="46630" marB="46630"/>
                </a:tc>
                <a:tc>
                  <a:txBody>
                    <a:bodyPr/>
                    <a:lstStyle/>
                    <a:p>
                      <a:pPr marL="0" lvl="0" indent="0" algn="l">
                        <a:buNone/>
                      </a:pPr>
                      <a:r>
                        <a:rPr lang="en-US" sz="2000" kern="100" spc="51" dirty="0">
                          <a:hlinkClick r:id="rId8"/>
                        </a:rPr>
                        <a:t>http://now.citrix.com/remoteapp</a:t>
                      </a:r>
                      <a:endParaRPr lang="en-US" sz="2000" kern="100" spc="51" dirty="0">
                        <a:solidFill>
                          <a:schemeClr val="tx1"/>
                        </a:solidFill>
                      </a:endParaRPr>
                    </a:p>
                  </a:txBody>
                  <a:tcPr marL="93260" marR="93260" marT="46630" marB="46630"/>
                </a:tc>
                <a:extLst>
                  <a:ext uri="{0D108BD9-81ED-4DB2-BD59-A6C34878D82A}">
                    <a16:rowId xmlns:a16="http://schemas.microsoft.com/office/drawing/2014/main" val="363608476"/>
                  </a:ext>
                </a:extLst>
              </a:tr>
              <a:tr h="404128">
                <a:tc>
                  <a:txBody>
                    <a:bodyPr/>
                    <a:lstStyle/>
                    <a:p>
                      <a:r>
                        <a:rPr lang="en-AU" sz="2000" dirty="0"/>
                        <a:t>Citrix Cloud Trial Request</a:t>
                      </a:r>
                    </a:p>
                  </a:txBody>
                  <a:tcPr marL="93260" marR="93260" marT="46630" marB="46630"/>
                </a:tc>
                <a:tc>
                  <a:txBody>
                    <a:bodyPr/>
                    <a:lstStyle/>
                    <a:p>
                      <a:r>
                        <a:rPr lang="en-AU" sz="2000" dirty="0">
                          <a:hlinkClick r:id="rId9"/>
                        </a:rPr>
                        <a:t>https://onboarding.cloud.com</a:t>
                      </a:r>
                      <a:r>
                        <a:rPr lang="en-AU" sz="2000" baseline="0" dirty="0"/>
                        <a:t> </a:t>
                      </a:r>
                      <a:endParaRPr lang="en-AU" sz="2000" dirty="0"/>
                    </a:p>
                  </a:txBody>
                  <a:tcPr marL="93260" marR="93260" marT="46630" marB="46630"/>
                </a:tc>
                <a:extLst>
                  <a:ext uri="{0D108BD9-81ED-4DB2-BD59-A6C34878D82A}">
                    <a16:rowId xmlns:a16="http://schemas.microsoft.com/office/drawing/2014/main" val="2940216635"/>
                  </a:ext>
                </a:extLst>
              </a:tr>
            </a:tbl>
          </a:graphicData>
        </a:graphic>
      </p:graphicFrame>
    </p:spTree>
    <p:extLst>
      <p:ext uri="{BB962C8B-B14F-4D97-AF65-F5344CB8AC3E}">
        <p14:creationId xmlns:p14="http://schemas.microsoft.com/office/powerpoint/2010/main" val="134907922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Should You Do Next?</a:t>
            </a:r>
          </a:p>
        </p:txBody>
      </p:sp>
      <p:grpSp>
        <p:nvGrpSpPr>
          <p:cNvPr id="28" name="Group 27"/>
          <p:cNvGrpSpPr/>
          <p:nvPr/>
        </p:nvGrpSpPr>
        <p:grpSpPr>
          <a:xfrm>
            <a:off x="7794547" y="2494509"/>
            <a:ext cx="2527388" cy="2637326"/>
            <a:chOff x="2962848" y="2448067"/>
            <a:chExt cx="2621083" cy="2735483"/>
          </a:xfrm>
        </p:grpSpPr>
        <p:sp>
          <p:nvSpPr>
            <p:cNvPr id="4" name="Oval 3"/>
            <p:cNvSpPr/>
            <p:nvPr/>
          </p:nvSpPr>
          <p:spPr>
            <a:xfrm>
              <a:off x="3467310" y="2448067"/>
              <a:ext cx="1612157" cy="1612157"/>
            </a:xfrm>
            <a:prstGeom prst="ellipse">
              <a:avLst/>
            </a:prstGeom>
            <a:blipFill>
              <a:blip r:embed="rId3"/>
              <a:stretch>
                <a:fillRect/>
              </a:stretch>
            </a:blip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1"/>
                </a:solidFill>
                <a:effectLst/>
                <a:uLnTx/>
                <a:uFillTx/>
              </a:endParaRPr>
            </a:p>
          </p:txBody>
        </p:sp>
        <p:sp>
          <p:nvSpPr>
            <p:cNvPr id="13" name="TextBox 12"/>
            <p:cNvSpPr txBox="1"/>
            <p:nvPr/>
          </p:nvSpPr>
          <p:spPr>
            <a:xfrm>
              <a:off x="2962848" y="4304466"/>
              <a:ext cx="2621083" cy="87908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Join TAP program to try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XenDesktop Windows 10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service on Azure</a:t>
              </a:r>
            </a:p>
          </p:txBody>
        </p:sp>
      </p:grpSp>
      <p:grpSp>
        <p:nvGrpSpPr>
          <p:cNvPr id="24" name="Group 23"/>
          <p:cNvGrpSpPr/>
          <p:nvPr/>
        </p:nvGrpSpPr>
        <p:grpSpPr>
          <a:xfrm>
            <a:off x="1575100" y="2470898"/>
            <a:ext cx="2236359" cy="2637326"/>
            <a:chOff x="155957" y="2448066"/>
            <a:chExt cx="2900449" cy="3420967"/>
          </a:xfrm>
        </p:grpSpPr>
        <p:sp>
          <p:nvSpPr>
            <p:cNvPr id="15" name="Oval 14"/>
            <p:cNvSpPr/>
            <p:nvPr/>
          </p:nvSpPr>
          <p:spPr>
            <a:xfrm>
              <a:off x="575848" y="2448066"/>
              <a:ext cx="2016147" cy="2016147"/>
            </a:xfrm>
            <a:prstGeom prst="ellipse">
              <a:avLst/>
            </a:prstGeom>
            <a:solidFill>
              <a:schemeClr val="bg1"/>
            </a:solid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1"/>
                </a:solidFill>
                <a:effectLst/>
                <a:uLnTx/>
                <a:uFillTx/>
              </a:endParaRPr>
            </a:p>
          </p:txBody>
        </p:sp>
        <p:sp>
          <p:nvSpPr>
            <p:cNvPr id="14" name="TextBox 13"/>
            <p:cNvSpPr txBox="1"/>
            <p:nvPr/>
          </p:nvSpPr>
          <p:spPr>
            <a:xfrm>
              <a:off x="155957" y="4769659"/>
              <a:ext cx="2900449" cy="109937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Plan for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Windows Server 2016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implementation</a:t>
              </a:r>
            </a:p>
          </p:txBody>
        </p:sp>
      </p:grpSp>
      <p:grpSp>
        <p:nvGrpSpPr>
          <p:cNvPr id="30" name="Group 29"/>
          <p:cNvGrpSpPr/>
          <p:nvPr/>
        </p:nvGrpSpPr>
        <p:grpSpPr>
          <a:xfrm>
            <a:off x="5054053" y="2508612"/>
            <a:ext cx="1747834" cy="2637326"/>
            <a:chOff x="-740540" y="2466361"/>
            <a:chExt cx="2266854" cy="3420967"/>
          </a:xfrm>
        </p:grpSpPr>
        <p:sp>
          <p:nvSpPr>
            <p:cNvPr id="31" name="Oval 30"/>
            <p:cNvSpPr/>
            <p:nvPr/>
          </p:nvSpPr>
          <p:spPr>
            <a:xfrm>
              <a:off x="-637431" y="2466361"/>
              <a:ext cx="2016147" cy="2016147"/>
            </a:xfrm>
            <a:prstGeom prst="ellipse">
              <a:avLst/>
            </a:prstGeom>
            <a:blipFill dpi="0" rotWithShape="1">
              <a:blip r:embed="rId3"/>
              <a:srcRect/>
              <a:stretch>
                <a:fillRect/>
              </a:stretch>
            </a:blip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1"/>
                </a:solidFill>
                <a:effectLst/>
                <a:uLnTx/>
                <a:uFillTx/>
              </a:endParaRPr>
            </a:p>
          </p:txBody>
        </p:sp>
        <p:sp>
          <p:nvSpPr>
            <p:cNvPr id="32" name="TextBox 31"/>
            <p:cNvSpPr txBox="1"/>
            <p:nvPr/>
          </p:nvSpPr>
          <p:spPr>
            <a:xfrm>
              <a:off x="-740540" y="4787954"/>
              <a:ext cx="2266854" cy="109937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Sign up for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ysClr val="windowText" lastClr="000000"/>
                  </a:solidFill>
                  <a:effectLst/>
                  <a:uLnTx/>
                  <a:uFillTx/>
                </a:rPr>
                <a:t>XenApp</a:t>
              </a:r>
              <a:r>
                <a:rPr kumimoji="0" lang="en-US" sz="1600" b="0" i="0" u="none" strike="noStrike" kern="0" cap="none" spc="0" normalizeH="0" baseline="0" noProof="0" dirty="0">
                  <a:ln>
                    <a:noFill/>
                  </a:ln>
                  <a:solidFill>
                    <a:sysClr val="windowText" lastClr="000000"/>
                  </a:solidFill>
                  <a:effectLst/>
                  <a:uLnTx/>
                  <a:uFillTx/>
                </a:rPr>
                <a:t> Express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Tech Preview</a:t>
              </a:r>
            </a:p>
          </p:txBody>
        </p:sp>
      </p:grpSp>
      <p:pic>
        <p:nvPicPr>
          <p:cNvPr id="4102" name="Picture 6" descr="Image result for windows server 201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06" r="21444" b="21432"/>
          <a:stretch/>
        </p:blipFill>
        <p:spPr bwMode="auto">
          <a:xfrm>
            <a:off x="2181193" y="2719365"/>
            <a:ext cx="1006174" cy="1024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34846" y="5381416"/>
            <a:ext cx="10369152" cy="627834"/>
          </a:xfrm>
          <a:prstGeom prst="rect">
            <a:avLst/>
          </a:prstGeom>
          <a:noFill/>
        </p:spPr>
        <p:txBody>
          <a:bodyPr wrap="square" lIns="182862" tIns="146289" rIns="182862" bIns="146289"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rgbClr val="C53138"/>
                </a:solidFill>
                <a:effectLst/>
                <a:uLnTx/>
                <a:uFillTx/>
              </a:rPr>
              <a:t>Visit Citrix Booth Location: </a:t>
            </a:r>
            <a:r>
              <a:rPr lang="en-US" sz="2400" kern="0" dirty="0">
                <a:solidFill>
                  <a:srgbClr val="C53138"/>
                </a:solidFill>
              </a:rPr>
              <a:t>A12</a:t>
            </a:r>
            <a:endParaRPr kumimoji="0" lang="en-US" sz="2400" b="0" i="0" u="none" strike="noStrike" kern="0" cap="none" spc="0" normalizeH="0" baseline="0" noProof="0" dirty="0">
              <a:ln>
                <a:noFill/>
              </a:ln>
              <a:solidFill>
                <a:srgbClr val="C53138"/>
              </a:solidFill>
              <a:effectLst/>
              <a:uLnTx/>
              <a:uFillTx/>
            </a:endParaRPr>
          </a:p>
        </p:txBody>
      </p:sp>
    </p:spTree>
    <p:extLst>
      <p:ext uri="{BB962C8B-B14F-4D97-AF65-F5344CB8AC3E}">
        <p14:creationId xmlns:p14="http://schemas.microsoft.com/office/powerpoint/2010/main" val="3603773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AU" dirty="0"/>
              <a:t>It’s all about Choice Bro!</a:t>
            </a:r>
          </a:p>
        </p:txBody>
      </p:sp>
    </p:spTree>
    <p:extLst>
      <p:ext uri="{BB962C8B-B14F-4D97-AF65-F5344CB8AC3E}">
        <p14:creationId xmlns:p14="http://schemas.microsoft.com/office/powerpoint/2010/main" val="9928779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1925359" y="3760048"/>
            <a:ext cx="680861" cy="277595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36" tIns="182836" rIns="0" bIns="182836" anchor="t" anchorCtr="0"/>
          <a:lstStyle/>
          <a:p>
            <a:pPr defTabSz="932471">
              <a:spcBef>
                <a:spcPts val="1799"/>
              </a:spcBef>
              <a:spcAft>
                <a:spcPts val="600"/>
              </a:spcAft>
              <a:defRPr/>
            </a:pPr>
            <a:endParaRPr lang="en-US" dirty="0">
              <a:solidFill>
                <a:srgbClr val="505050"/>
              </a:solidFill>
              <a:latin typeface="Segoe UI Light"/>
            </a:endParaRPr>
          </a:p>
        </p:txBody>
      </p:sp>
      <p:sp>
        <p:nvSpPr>
          <p:cNvPr id="13" name="Rectangle 12"/>
          <p:cNvSpPr/>
          <p:nvPr/>
        </p:nvSpPr>
        <p:spPr bwMode="auto">
          <a:xfrm>
            <a:off x="3329074" y="2150920"/>
            <a:ext cx="2880000" cy="11404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defTabSz="932471">
              <a:lnSpc>
                <a:spcPts val="3380"/>
              </a:lnSpc>
              <a:defRPr/>
            </a:pPr>
            <a:r>
              <a:rPr lang="en-US" sz="3000" dirty="0">
                <a:solidFill>
                  <a:schemeClr val="tx2"/>
                </a:solidFill>
                <a:latin typeface="+mj-lt"/>
              </a:rPr>
              <a:t>Deployment </a:t>
            </a:r>
            <a:br>
              <a:rPr lang="en-US" sz="3000" dirty="0">
                <a:solidFill>
                  <a:schemeClr val="tx2"/>
                </a:solidFill>
                <a:latin typeface="+mj-lt"/>
              </a:rPr>
            </a:br>
            <a:r>
              <a:rPr lang="en-US" sz="3000" dirty="0">
                <a:solidFill>
                  <a:schemeClr val="tx2"/>
                </a:solidFill>
                <a:latin typeface="+mj-lt"/>
              </a:rPr>
              <a:t>flexibility</a:t>
            </a:r>
          </a:p>
        </p:txBody>
      </p:sp>
      <p:sp>
        <p:nvSpPr>
          <p:cNvPr id="15" name="Rectangle 14"/>
          <p:cNvSpPr/>
          <p:nvPr/>
        </p:nvSpPr>
        <p:spPr bwMode="auto">
          <a:xfrm>
            <a:off x="6239791" y="3424774"/>
            <a:ext cx="2162811" cy="22341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36" tIns="182836" rIns="0" bIns="182836" anchor="t" anchorCtr="0"/>
          <a:lstStyle/>
          <a:p>
            <a:pPr defTabSz="932471">
              <a:spcBef>
                <a:spcPts val="1224"/>
              </a:spcBef>
              <a:defRPr/>
            </a:pPr>
            <a:endParaRPr lang="en-US" sz="1400" dirty="0">
              <a:solidFill>
                <a:srgbClr val="505050"/>
              </a:solidFill>
              <a:latin typeface="Segoe UI Light"/>
            </a:endParaRPr>
          </a:p>
        </p:txBody>
      </p:sp>
      <p:sp>
        <p:nvSpPr>
          <p:cNvPr id="22" name="Rectangle 21"/>
          <p:cNvSpPr/>
          <p:nvPr/>
        </p:nvSpPr>
        <p:spPr bwMode="auto">
          <a:xfrm>
            <a:off x="7975824" y="3682614"/>
            <a:ext cx="2162811" cy="277595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36" tIns="182836" rIns="0" bIns="182836" anchor="t" anchorCtr="0"/>
          <a:lstStyle/>
          <a:p>
            <a:pPr defTabSz="932471">
              <a:spcBef>
                <a:spcPts val="1799"/>
              </a:spcBef>
              <a:spcAft>
                <a:spcPts val="600"/>
              </a:spcAft>
              <a:defRPr/>
            </a:pPr>
            <a:endParaRPr lang="en-US" dirty="0">
              <a:solidFill>
                <a:srgbClr val="505050"/>
              </a:solidFill>
              <a:latin typeface="Segoe UI Light"/>
            </a:endParaRPr>
          </a:p>
        </p:txBody>
      </p:sp>
      <p:sp>
        <p:nvSpPr>
          <p:cNvPr id="25" name="Rectangle 24"/>
          <p:cNvSpPr/>
          <p:nvPr/>
        </p:nvSpPr>
        <p:spPr bwMode="auto">
          <a:xfrm>
            <a:off x="6077440" y="2150922"/>
            <a:ext cx="2880000" cy="11404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defTabSz="932471">
              <a:lnSpc>
                <a:spcPts val="3380"/>
              </a:lnSpc>
              <a:defRPr/>
            </a:pPr>
            <a:r>
              <a:rPr lang="en-US" sz="3000" dirty="0">
                <a:solidFill>
                  <a:schemeClr val="tx2"/>
                </a:solidFill>
                <a:latin typeface="+mj-lt"/>
              </a:rPr>
              <a:t>Cost </a:t>
            </a:r>
            <a:br>
              <a:rPr lang="en-US" sz="3000" dirty="0">
                <a:solidFill>
                  <a:schemeClr val="tx2"/>
                </a:solidFill>
                <a:latin typeface="+mj-lt"/>
              </a:rPr>
            </a:br>
            <a:r>
              <a:rPr lang="en-US" sz="3000" dirty="0">
                <a:solidFill>
                  <a:schemeClr val="tx2"/>
                </a:solidFill>
                <a:latin typeface="+mj-lt"/>
              </a:rPr>
              <a:t>reduction</a:t>
            </a:r>
          </a:p>
        </p:txBody>
      </p:sp>
      <p:sp>
        <p:nvSpPr>
          <p:cNvPr id="26" name="Rectangle 25"/>
          <p:cNvSpPr/>
          <p:nvPr/>
        </p:nvSpPr>
        <p:spPr bwMode="auto">
          <a:xfrm>
            <a:off x="8747350" y="2150920"/>
            <a:ext cx="3375144" cy="11404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defTabSz="932471">
              <a:lnSpc>
                <a:spcPts val="3380"/>
              </a:lnSpc>
              <a:defRPr/>
            </a:pPr>
            <a:r>
              <a:rPr lang="en-US" sz="3000" dirty="0">
                <a:solidFill>
                  <a:schemeClr val="tx2"/>
                </a:solidFill>
                <a:latin typeface="+mj-lt"/>
              </a:rPr>
              <a:t>Secure extensible platform</a:t>
            </a:r>
          </a:p>
        </p:txBody>
      </p:sp>
      <p:sp>
        <p:nvSpPr>
          <p:cNvPr id="27" name="Rectangle 26"/>
          <p:cNvSpPr/>
          <p:nvPr/>
        </p:nvSpPr>
        <p:spPr bwMode="auto">
          <a:xfrm>
            <a:off x="496347" y="2150920"/>
            <a:ext cx="2880000" cy="114047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defTabSz="932471">
              <a:lnSpc>
                <a:spcPts val="3380"/>
              </a:lnSpc>
              <a:defRPr/>
            </a:pPr>
            <a:r>
              <a:rPr lang="en-US" sz="3000" dirty="0">
                <a:solidFill>
                  <a:schemeClr val="tx2"/>
                </a:solidFill>
                <a:latin typeface="+mj-lt"/>
              </a:rPr>
              <a:t>Windows apps anywhere</a:t>
            </a:r>
          </a:p>
        </p:txBody>
      </p:sp>
      <p:sp>
        <p:nvSpPr>
          <p:cNvPr id="4" name="Title 3"/>
          <p:cNvSpPr>
            <a:spLocks noGrp="1"/>
          </p:cNvSpPr>
          <p:nvPr>
            <p:ph type="title"/>
          </p:nvPr>
        </p:nvSpPr>
        <p:spPr/>
        <p:txBody>
          <a:bodyPr/>
          <a:lstStyle/>
          <a:p>
            <a:r>
              <a:rPr lang="en-US" dirty="0"/>
              <a:t>Remote Desktop Services</a:t>
            </a:r>
          </a:p>
        </p:txBody>
      </p:sp>
      <p:sp>
        <p:nvSpPr>
          <p:cNvPr id="23" name="Text Placeholder 3"/>
          <p:cNvSpPr>
            <a:spLocks noGrp="1"/>
          </p:cNvSpPr>
          <p:nvPr>
            <p:ph type="body" sz="quarter" idx="10"/>
          </p:nvPr>
        </p:nvSpPr>
        <p:spPr>
          <a:xfrm>
            <a:off x="274638" y="1034595"/>
            <a:ext cx="11887200" cy="745714"/>
          </a:xfrm>
        </p:spPr>
        <p:txBody>
          <a:bodyPr/>
          <a:lstStyle/>
          <a:p>
            <a:r>
              <a:rPr lang="en-US" b="0" dirty="0"/>
              <a:t>The platform for your virtual workspace strategy</a:t>
            </a:r>
          </a:p>
        </p:txBody>
      </p:sp>
      <p:sp>
        <p:nvSpPr>
          <p:cNvPr id="7" name="Rectangle 6"/>
          <p:cNvSpPr/>
          <p:nvPr/>
        </p:nvSpPr>
        <p:spPr>
          <a:xfrm>
            <a:off x="367499" y="3212270"/>
            <a:ext cx="3137696" cy="989671"/>
          </a:xfrm>
          <a:prstGeom prst="rect">
            <a:avLst/>
          </a:prstGeom>
        </p:spPr>
        <p:txBody>
          <a:bodyPr wrap="square" lIns="0" tIns="179982" rIns="0" bIns="0" anchor="t" anchorCtr="0">
            <a:spAutoFit/>
          </a:bodyPr>
          <a:lstStyle/>
          <a:p>
            <a:pPr algn="ctr" defTabSz="932471">
              <a:lnSpc>
                <a:spcPts val="2120"/>
              </a:lnSpc>
              <a:defRPr/>
            </a:pPr>
            <a:r>
              <a:rPr lang="en-US" sz="1600" dirty="0"/>
              <a:t>Enable users to access Windows applications and data from any device and any location</a:t>
            </a:r>
            <a:endParaRPr lang="en-US" sz="1600" dirty="0">
              <a:latin typeface="Segoe UI Light"/>
            </a:endParaRPr>
          </a:p>
        </p:txBody>
      </p:sp>
      <p:sp>
        <p:nvSpPr>
          <p:cNvPr id="28" name="Rectangle 27"/>
          <p:cNvSpPr/>
          <p:nvPr/>
        </p:nvSpPr>
        <p:spPr>
          <a:xfrm>
            <a:off x="6476323" y="3212270"/>
            <a:ext cx="2082234" cy="989671"/>
          </a:xfrm>
          <a:prstGeom prst="rect">
            <a:avLst/>
          </a:prstGeom>
        </p:spPr>
        <p:txBody>
          <a:bodyPr wrap="square" lIns="0" tIns="179982" rIns="0" bIns="0" anchor="t" anchorCtr="0">
            <a:spAutoFit/>
          </a:bodyPr>
          <a:lstStyle/>
          <a:p>
            <a:pPr algn="ctr" defTabSz="932471">
              <a:lnSpc>
                <a:spcPts val="2120"/>
              </a:lnSpc>
              <a:defRPr/>
            </a:pPr>
            <a:r>
              <a:rPr lang="en-US" sz="1600" dirty="0"/>
              <a:t>Consolidate your infrastructure to improve efficiency</a:t>
            </a:r>
            <a:endParaRPr lang="en-US" sz="1600" dirty="0">
              <a:latin typeface="Segoe UI Light"/>
            </a:endParaRPr>
          </a:p>
        </p:txBody>
      </p:sp>
      <p:sp>
        <p:nvSpPr>
          <p:cNvPr id="29" name="Rectangle 28"/>
          <p:cNvSpPr/>
          <p:nvPr/>
        </p:nvSpPr>
        <p:spPr>
          <a:xfrm>
            <a:off x="3252017" y="3183432"/>
            <a:ext cx="3034116" cy="989671"/>
          </a:xfrm>
          <a:prstGeom prst="rect">
            <a:avLst/>
          </a:prstGeom>
        </p:spPr>
        <p:txBody>
          <a:bodyPr wrap="square" lIns="0" tIns="179982" rIns="0" bIns="0" anchor="t" anchorCtr="0">
            <a:spAutoFit/>
          </a:bodyPr>
          <a:lstStyle/>
          <a:p>
            <a:pPr algn="ctr" defTabSz="932471">
              <a:lnSpc>
                <a:spcPts val="2120"/>
              </a:lnSpc>
              <a:defRPr/>
            </a:pPr>
            <a:r>
              <a:rPr lang="en-US" sz="1600" dirty="0"/>
              <a:t>On-premises, </a:t>
            </a:r>
          </a:p>
          <a:p>
            <a:pPr algn="ctr" defTabSz="932471">
              <a:lnSpc>
                <a:spcPts val="2120"/>
              </a:lnSpc>
              <a:defRPr/>
            </a:pPr>
            <a:r>
              <a:rPr lang="en-US" sz="1600" dirty="0"/>
              <a:t>cloud-based, or </a:t>
            </a:r>
          </a:p>
          <a:p>
            <a:pPr algn="ctr" defTabSz="932471">
              <a:lnSpc>
                <a:spcPts val="2120"/>
              </a:lnSpc>
              <a:defRPr/>
            </a:pPr>
            <a:r>
              <a:rPr lang="en-US" sz="1600" dirty="0"/>
              <a:t>hosted deployments</a:t>
            </a:r>
            <a:endParaRPr lang="en-US" sz="1600" dirty="0">
              <a:latin typeface="Segoe UI Light"/>
            </a:endParaRPr>
          </a:p>
        </p:txBody>
      </p:sp>
      <p:sp>
        <p:nvSpPr>
          <p:cNvPr id="30" name="Rectangle 29"/>
          <p:cNvSpPr/>
          <p:nvPr/>
        </p:nvSpPr>
        <p:spPr>
          <a:xfrm>
            <a:off x="9019466" y="3183433"/>
            <a:ext cx="2830914" cy="1066615"/>
          </a:xfrm>
          <a:prstGeom prst="rect">
            <a:avLst/>
          </a:prstGeom>
        </p:spPr>
        <p:txBody>
          <a:bodyPr wrap="square" lIns="0" tIns="179982" rIns="0" bIns="0" anchor="t" anchorCtr="0">
            <a:spAutoFit/>
          </a:bodyPr>
          <a:lstStyle/>
          <a:p>
            <a:pPr algn="ctr" defTabSz="932471">
              <a:lnSpc>
                <a:spcPts val="2120"/>
              </a:lnSpc>
              <a:defRPr/>
            </a:pPr>
            <a:r>
              <a:rPr lang="en-US" sz="1600" dirty="0"/>
              <a:t>Protect against loss and leaks of sensitive corporate data </a:t>
            </a:r>
          </a:p>
          <a:p>
            <a:pPr algn="ctr" defTabSz="932471">
              <a:lnSpc>
                <a:spcPts val="2120"/>
              </a:lnSpc>
              <a:spcBef>
                <a:spcPts val="600"/>
              </a:spcBef>
              <a:defRPr/>
            </a:pPr>
            <a:r>
              <a:rPr lang="en-US" sz="1600" dirty="0"/>
              <a:t>Build </a:t>
            </a:r>
            <a:r>
              <a:rPr lang="en-US" sz="1600" dirty="0" err="1"/>
              <a:t>customised</a:t>
            </a:r>
            <a:r>
              <a:rPr lang="en-US" sz="1600" dirty="0"/>
              <a:t> solutions</a:t>
            </a:r>
          </a:p>
        </p:txBody>
      </p:sp>
      <p:grpSp>
        <p:nvGrpSpPr>
          <p:cNvPr id="9" name="Group 8"/>
          <p:cNvGrpSpPr/>
          <p:nvPr/>
        </p:nvGrpSpPr>
        <p:grpSpPr>
          <a:xfrm>
            <a:off x="-132158" y="4418756"/>
            <a:ext cx="12568632" cy="2586863"/>
            <a:chOff x="-132158" y="4418755"/>
            <a:chExt cx="12568632" cy="2586863"/>
          </a:xfrm>
        </p:grpSpPr>
        <p:sp>
          <p:nvSpPr>
            <p:cNvPr id="18" name="Rectangle 17"/>
            <p:cNvSpPr/>
            <p:nvPr/>
          </p:nvSpPr>
          <p:spPr bwMode="auto">
            <a:xfrm>
              <a:off x="-1" y="4641267"/>
              <a:ext cx="12436475" cy="2364351"/>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17" name="TextBox 16"/>
            <p:cNvSpPr txBox="1"/>
            <p:nvPr/>
          </p:nvSpPr>
          <p:spPr>
            <a:xfrm>
              <a:off x="-132158" y="6323357"/>
              <a:ext cx="384338" cy="479995"/>
            </a:xfrm>
            <a:prstGeom prst="rect">
              <a:avLst/>
            </a:prstGeom>
            <a:noFill/>
          </p:spPr>
          <p:txBody>
            <a:bodyPr wrap="none" lIns="186521" tIns="149217" rIns="186521" bIns="149217" rtlCol="0">
              <a:spAutoFit/>
            </a:bodyPr>
            <a:lstStyle/>
            <a:p>
              <a:pPr defTabSz="932506">
                <a:lnSpc>
                  <a:spcPct val="90000"/>
                </a:lnSpc>
                <a:defRPr/>
              </a:pPr>
              <a:endParaRPr lang="en-US" sz="1200" dirty="0">
                <a:gradFill>
                  <a:gsLst>
                    <a:gs pos="2917">
                      <a:srgbClr val="505050"/>
                    </a:gs>
                    <a:gs pos="30000">
                      <a:srgbClr val="505050"/>
                    </a:gs>
                  </a:gsLst>
                  <a:lin ang="5400000" scaled="0"/>
                </a:gradFill>
                <a:latin typeface="Segoe UI"/>
              </a:endParaRPr>
            </a:p>
          </p:txBody>
        </p:sp>
        <p:grpSp>
          <p:nvGrpSpPr>
            <p:cNvPr id="5" name="Group 4"/>
            <p:cNvGrpSpPr/>
            <p:nvPr/>
          </p:nvGrpSpPr>
          <p:grpSpPr>
            <a:xfrm>
              <a:off x="3601307" y="4841961"/>
              <a:ext cx="4951678" cy="1845762"/>
              <a:chOff x="3421043" y="4774767"/>
              <a:chExt cx="5312206" cy="1980150"/>
            </a:xfrm>
          </p:grpSpPr>
          <p:sp>
            <p:nvSpPr>
              <p:cNvPr id="73" name="Freeform 38"/>
              <p:cNvSpPr>
                <a:spLocks/>
              </p:cNvSpPr>
              <p:nvPr/>
            </p:nvSpPr>
            <p:spPr bwMode="auto">
              <a:xfrm>
                <a:off x="6866769" y="5151186"/>
                <a:ext cx="1866480" cy="122731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38"/>
              <p:cNvSpPr>
                <a:spLocks/>
              </p:cNvSpPr>
              <p:nvPr/>
            </p:nvSpPr>
            <p:spPr bwMode="auto">
              <a:xfrm>
                <a:off x="3421043" y="5151186"/>
                <a:ext cx="1866480" cy="122731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38"/>
              <p:cNvSpPr>
                <a:spLocks/>
              </p:cNvSpPr>
              <p:nvPr/>
            </p:nvSpPr>
            <p:spPr bwMode="auto">
              <a:xfrm>
                <a:off x="4593746" y="4774767"/>
                <a:ext cx="3011386" cy="198015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1" name="Group 60"/>
              <p:cNvGrpSpPr/>
              <p:nvPr/>
            </p:nvGrpSpPr>
            <p:grpSpPr>
              <a:xfrm>
                <a:off x="5291126" y="5299021"/>
                <a:ext cx="1494924" cy="1186578"/>
                <a:chOff x="10135018" y="3491948"/>
                <a:chExt cx="1175180" cy="932790"/>
              </a:xfrm>
              <a:solidFill>
                <a:schemeClr val="accent1"/>
              </a:solidFill>
            </p:grpSpPr>
            <p:grpSp>
              <p:nvGrpSpPr>
                <p:cNvPr id="62" name="Group 61"/>
                <p:cNvGrpSpPr/>
                <p:nvPr/>
              </p:nvGrpSpPr>
              <p:grpSpPr>
                <a:xfrm>
                  <a:off x="10482544" y="3491948"/>
                  <a:ext cx="827654" cy="565351"/>
                  <a:chOff x="3473537" y="1110548"/>
                  <a:chExt cx="7331073" cy="5007677"/>
                </a:xfrm>
                <a:grpFill/>
              </p:grpSpPr>
              <p:sp>
                <p:nvSpPr>
                  <p:cNvPr id="71" name="Freeform 32"/>
                  <p:cNvSpPr>
                    <a:spLocks noEditPoints="1"/>
                  </p:cNvSpPr>
                  <p:nvPr/>
                </p:nvSpPr>
                <p:spPr bwMode="auto">
                  <a:xfrm>
                    <a:off x="3473537" y="1110548"/>
                    <a:ext cx="7331073" cy="5006967"/>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3" name="Rectangle 62"/>
                <p:cNvSpPr/>
                <p:nvPr/>
              </p:nvSpPr>
              <p:spPr bwMode="auto">
                <a:xfrm>
                  <a:off x="10354718" y="3640491"/>
                  <a:ext cx="808900" cy="53302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64" name="Group 63"/>
                <p:cNvGrpSpPr/>
                <p:nvPr/>
              </p:nvGrpSpPr>
              <p:grpSpPr>
                <a:xfrm>
                  <a:off x="10336318" y="3625179"/>
                  <a:ext cx="836034" cy="571494"/>
                  <a:chOff x="3463121" y="1106891"/>
                  <a:chExt cx="7331052" cy="5011334"/>
                </a:xfrm>
                <a:grpFill/>
              </p:grpSpPr>
              <p:sp>
                <p:nvSpPr>
                  <p:cNvPr id="69" name="Freeform 32"/>
                  <p:cNvSpPr>
                    <a:spLocks noEditPoints="1"/>
                  </p:cNvSpPr>
                  <p:nvPr/>
                </p:nvSpPr>
                <p:spPr bwMode="auto">
                  <a:xfrm>
                    <a:off x="3463121" y="1106891"/>
                    <a:ext cx="7331052" cy="5006993"/>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5" name="Rectangle 64"/>
                <p:cNvSpPr/>
                <p:nvPr/>
              </p:nvSpPr>
              <p:spPr bwMode="auto">
                <a:xfrm>
                  <a:off x="10135018" y="3789284"/>
                  <a:ext cx="866472" cy="533025"/>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66" name="Group 65"/>
                <p:cNvGrpSpPr/>
                <p:nvPr/>
              </p:nvGrpSpPr>
              <p:grpSpPr>
                <a:xfrm>
                  <a:off x="10135018" y="3774211"/>
                  <a:ext cx="887228" cy="650527"/>
                  <a:chOff x="3403684" y="1085880"/>
                  <a:chExt cx="7331075" cy="5375245"/>
                </a:xfrm>
                <a:grpFill/>
              </p:grpSpPr>
              <p:sp>
                <p:nvSpPr>
                  <p:cNvPr id="67" name="Freeform 32"/>
                  <p:cNvSpPr>
                    <a:spLocks noEditPoints="1"/>
                  </p:cNvSpPr>
                  <p:nvPr/>
                </p:nvSpPr>
                <p:spPr bwMode="auto">
                  <a:xfrm>
                    <a:off x="3403684" y="1085880"/>
                    <a:ext cx="7331075" cy="5006974"/>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33"/>
                  <p:cNvSpPr>
                    <a:spLocks noChangeArrowheads="1"/>
                  </p:cNvSpPr>
                  <p:nvPr/>
                </p:nvSpPr>
                <p:spPr bwMode="auto">
                  <a:xfrm>
                    <a:off x="4932442" y="6216646"/>
                    <a:ext cx="4270401" cy="2444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8" name="Group 7"/>
            <p:cNvGrpSpPr/>
            <p:nvPr/>
          </p:nvGrpSpPr>
          <p:grpSpPr>
            <a:xfrm>
              <a:off x="-1" y="4418755"/>
              <a:ext cx="12436475" cy="289147"/>
              <a:chOff x="-1" y="4418755"/>
              <a:chExt cx="12436475" cy="289147"/>
            </a:xfrm>
          </p:grpSpPr>
          <p:grpSp>
            <p:nvGrpSpPr>
              <p:cNvPr id="6" name="Group 5"/>
              <p:cNvGrpSpPr/>
              <p:nvPr/>
            </p:nvGrpSpPr>
            <p:grpSpPr>
              <a:xfrm>
                <a:off x="1885833" y="4418755"/>
                <a:ext cx="8599605" cy="230517"/>
                <a:chOff x="1885833" y="4348559"/>
                <a:chExt cx="8599605" cy="303234"/>
              </a:xfrm>
            </p:grpSpPr>
            <p:sp>
              <p:nvSpPr>
                <p:cNvPr id="56" name="Rectangle 55"/>
                <p:cNvSpPr/>
                <p:nvPr/>
              </p:nvSpPr>
              <p:spPr bwMode="auto">
                <a:xfrm>
                  <a:off x="1885833" y="4348566"/>
                  <a:ext cx="101030" cy="30322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57" name="Rectangle 56"/>
                <p:cNvSpPr/>
                <p:nvPr/>
              </p:nvSpPr>
              <p:spPr bwMode="auto">
                <a:xfrm>
                  <a:off x="4718560" y="4348559"/>
                  <a:ext cx="101030" cy="30322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58" name="Rectangle 57"/>
                <p:cNvSpPr/>
                <p:nvPr/>
              </p:nvSpPr>
              <p:spPr bwMode="auto">
                <a:xfrm>
                  <a:off x="7466926" y="4348566"/>
                  <a:ext cx="101030" cy="30322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59" name="Rectangle 58"/>
                <p:cNvSpPr/>
                <p:nvPr/>
              </p:nvSpPr>
              <p:spPr bwMode="auto">
                <a:xfrm>
                  <a:off x="10384408" y="4348566"/>
                  <a:ext cx="101030" cy="30322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grpSp>
          <p:sp>
            <p:nvSpPr>
              <p:cNvPr id="77" name="Rectangle 76"/>
              <p:cNvSpPr/>
              <p:nvPr/>
            </p:nvSpPr>
            <p:spPr bwMode="auto">
              <a:xfrm>
                <a:off x="-1" y="4641581"/>
                <a:ext cx="12436475" cy="6632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grpSp>
      </p:grpSp>
    </p:spTree>
    <p:extLst>
      <p:ext uri="{BB962C8B-B14F-4D97-AF65-F5344CB8AC3E}">
        <p14:creationId xmlns:p14="http://schemas.microsoft.com/office/powerpoint/2010/main" val="73567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500" fill="hold"/>
                                        <p:tgtEl>
                                          <p:spTgt spid="2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6" grpId="0"/>
      <p:bldP spid="27" grpId="0"/>
      <p:bldP spid="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bwMode="auto">
          <a:xfrm>
            <a:off x="280987" y="1296781"/>
            <a:ext cx="5869588" cy="4447718"/>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67" tIns="149172" rIns="186467" bIns="149172"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71" name="Rectangle 70"/>
          <p:cNvSpPr/>
          <p:nvPr/>
        </p:nvSpPr>
        <p:spPr bwMode="auto">
          <a:xfrm>
            <a:off x="6253214" y="1296781"/>
            <a:ext cx="5915692" cy="4447718"/>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67" tIns="149172" rIns="186467" bIns="149172"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grpSp>
        <p:nvGrpSpPr>
          <p:cNvPr id="256" name="Group 255"/>
          <p:cNvGrpSpPr/>
          <p:nvPr/>
        </p:nvGrpSpPr>
        <p:grpSpPr>
          <a:xfrm>
            <a:off x="280987" y="5747025"/>
            <a:ext cx="5869588" cy="1046254"/>
            <a:chOff x="280987" y="1212852"/>
            <a:chExt cx="5869588" cy="1046254"/>
          </a:xfrm>
        </p:grpSpPr>
        <p:sp>
          <p:nvSpPr>
            <p:cNvPr id="67" name="Rectangle 66"/>
            <p:cNvSpPr/>
            <p:nvPr/>
          </p:nvSpPr>
          <p:spPr bwMode="auto">
            <a:xfrm>
              <a:off x="280987" y="1212852"/>
              <a:ext cx="5869588" cy="104625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272" name="TextBox 271"/>
            <p:cNvSpPr txBox="1"/>
            <p:nvPr/>
          </p:nvSpPr>
          <p:spPr bwMode="auto">
            <a:xfrm>
              <a:off x="2622781" y="1439471"/>
              <a:ext cx="2878356" cy="558433"/>
            </a:xfrm>
            <a:prstGeom prst="rect">
              <a:avLst/>
            </a:prstGeom>
            <a:noFill/>
            <a:ln w="10795" cap="flat" cmpd="sng" algn="ctr">
              <a:noFill/>
              <a:prstDash val="solid"/>
            </a:ln>
            <a:effectLst/>
          </p:spPr>
          <p:txBody>
            <a:bodyPr lIns="0" tIns="146221" rIns="0" bIns="146221" anchor="ctr"/>
            <a:lstStyle/>
            <a:p>
              <a:pPr marL="113248" defTabSz="932027">
                <a:defRPr/>
              </a:pPr>
              <a:r>
                <a:rPr lang="en-US" sz="2400" kern="0" dirty="0">
                  <a:solidFill>
                    <a:schemeClr val="bg1"/>
                  </a:solidFill>
                  <a:latin typeface="Segoe UI Light"/>
                </a:rPr>
                <a:t>On-premises</a:t>
              </a:r>
            </a:p>
          </p:txBody>
        </p:sp>
      </p:grpSp>
      <p:sp>
        <p:nvSpPr>
          <p:cNvPr id="8" name="Title 7"/>
          <p:cNvSpPr>
            <a:spLocks noGrp="1"/>
          </p:cNvSpPr>
          <p:nvPr>
            <p:ph type="title"/>
          </p:nvPr>
        </p:nvSpPr>
        <p:spPr/>
        <p:txBody>
          <a:bodyPr/>
          <a:lstStyle/>
          <a:p>
            <a:r>
              <a:rPr lang="en-US" dirty="0"/>
              <a:t>Solutions to meet your requirements</a:t>
            </a:r>
          </a:p>
        </p:txBody>
      </p:sp>
      <p:grpSp>
        <p:nvGrpSpPr>
          <p:cNvPr id="257" name="Group 256"/>
          <p:cNvGrpSpPr/>
          <p:nvPr/>
        </p:nvGrpSpPr>
        <p:grpSpPr>
          <a:xfrm>
            <a:off x="6253214" y="5747025"/>
            <a:ext cx="5915692" cy="1046254"/>
            <a:chOff x="6253214" y="1212852"/>
            <a:chExt cx="5915692" cy="1046254"/>
          </a:xfrm>
        </p:grpSpPr>
        <p:sp>
          <p:nvSpPr>
            <p:cNvPr id="66" name="Rectangle 65"/>
            <p:cNvSpPr/>
            <p:nvPr/>
          </p:nvSpPr>
          <p:spPr bwMode="auto">
            <a:xfrm>
              <a:off x="6253214" y="1212852"/>
              <a:ext cx="5915692" cy="104625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sp>
          <p:nvSpPr>
            <p:cNvPr id="277" name="TextBox 276"/>
            <p:cNvSpPr txBox="1"/>
            <p:nvPr/>
          </p:nvSpPr>
          <p:spPr bwMode="auto">
            <a:xfrm>
              <a:off x="9025396" y="1434524"/>
              <a:ext cx="2879977" cy="560050"/>
            </a:xfrm>
            <a:prstGeom prst="rect">
              <a:avLst/>
            </a:prstGeom>
            <a:noFill/>
            <a:ln w="10795" cap="flat" cmpd="sng" algn="ctr">
              <a:noFill/>
              <a:prstDash val="solid"/>
            </a:ln>
            <a:effectLst/>
          </p:spPr>
          <p:txBody>
            <a:bodyPr lIns="0" tIns="146221" rIns="0" bIns="146221" anchor="ctr"/>
            <a:lstStyle/>
            <a:p>
              <a:pPr marL="113248" defTabSz="932027">
                <a:defRPr/>
              </a:pPr>
              <a:r>
                <a:rPr lang="en-US" sz="2400" kern="0" dirty="0">
                  <a:solidFill>
                    <a:schemeClr val="bg1"/>
                  </a:solidFill>
                  <a:latin typeface="Segoe UI Light"/>
                </a:rPr>
                <a:t>In cloud</a:t>
              </a:r>
            </a:p>
          </p:txBody>
        </p:sp>
        <p:grpSp>
          <p:nvGrpSpPr>
            <p:cNvPr id="9" name="Group 8"/>
            <p:cNvGrpSpPr/>
            <p:nvPr/>
          </p:nvGrpSpPr>
          <p:grpSpPr>
            <a:xfrm>
              <a:off x="8112433" y="1467691"/>
              <a:ext cx="794042" cy="522124"/>
              <a:chOff x="9682285" y="1410950"/>
              <a:chExt cx="966622" cy="635605"/>
            </a:xfrm>
          </p:grpSpPr>
          <p:sp>
            <p:nvSpPr>
              <p:cNvPr id="59" name="Freeform 38"/>
              <p:cNvSpPr>
                <a:spLocks/>
              </p:cNvSpPr>
              <p:nvPr/>
            </p:nvSpPr>
            <p:spPr bwMode="auto">
              <a:xfrm>
                <a:off x="9682285" y="1410950"/>
                <a:ext cx="966622" cy="63560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0" name="Group 59"/>
              <p:cNvGrpSpPr/>
              <p:nvPr/>
            </p:nvGrpSpPr>
            <p:grpSpPr>
              <a:xfrm>
                <a:off x="9978345" y="1593668"/>
                <a:ext cx="376978" cy="381249"/>
                <a:chOff x="10345633" y="1518804"/>
                <a:chExt cx="207064" cy="209412"/>
              </a:xfrm>
              <a:solidFill>
                <a:schemeClr val="accent1"/>
              </a:solidFill>
            </p:grpSpPr>
            <p:sp>
              <p:nvSpPr>
                <p:cNvPr id="61" name="Freeform 60"/>
                <p:cNvSpPr>
                  <a:spLocks noEditPoints="1"/>
                </p:cNvSpPr>
                <p:nvPr/>
              </p:nvSpPr>
              <p:spPr bwMode="auto">
                <a:xfrm>
                  <a:off x="10345633" y="1518804"/>
                  <a:ext cx="207064" cy="209412"/>
                </a:xfrm>
                <a:custGeom>
                  <a:avLst/>
                  <a:gdLst>
                    <a:gd name="T0" fmla="*/ 226711 w 121"/>
                    <a:gd name="T1" fmla="*/ 0 h 122"/>
                    <a:gd name="T2" fmla="*/ 0 w 121"/>
                    <a:gd name="T3" fmla="*/ 230982 h 122"/>
                    <a:gd name="T4" fmla="*/ 226711 w 121"/>
                    <a:gd name="T5" fmla="*/ 461963 h 122"/>
                    <a:gd name="T6" fmla="*/ 457200 w 121"/>
                    <a:gd name="T7" fmla="*/ 230982 h 122"/>
                    <a:gd name="T8" fmla="*/ 226711 w 121"/>
                    <a:gd name="T9" fmla="*/ 0 h 122"/>
                    <a:gd name="T10" fmla="*/ 226711 w 121"/>
                    <a:gd name="T11" fmla="*/ 424097 h 122"/>
                    <a:gd name="T12" fmla="*/ 34007 w 121"/>
                    <a:gd name="T13" fmla="*/ 230982 h 122"/>
                    <a:gd name="T14" fmla="*/ 226711 w 121"/>
                    <a:gd name="T15" fmla="*/ 37866 h 122"/>
                    <a:gd name="T16" fmla="*/ 423193 w 121"/>
                    <a:gd name="T17" fmla="*/ 230982 h 122"/>
                    <a:gd name="T18" fmla="*/ 226711 w 121"/>
                    <a:gd name="T19" fmla="*/ 424097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 h="122">
                      <a:moveTo>
                        <a:pt x="60" y="0"/>
                      </a:moveTo>
                      <a:cubicBezTo>
                        <a:pt x="27" y="0"/>
                        <a:pt x="0" y="28"/>
                        <a:pt x="0" y="61"/>
                      </a:cubicBezTo>
                      <a:cubicBezTo>
                        <a:pt x="0" y="95"/>
                        <a:pt x="27" y="122"/>
                        <a:pt x="60" y="122"/>
                      </a:cubicBezTo>
                      <a:cubicBezTo>
                        <a:pt x="94" y="122"/>
                        <a:pt x="121" y="95"/>
                        <a:pt x="121" y="61"/>
                      </a:cubicBezTo>
                      <a:cubicBezTo>
                        <a:pt x="121" y="28"/>
                        <a:pt x="94" y="0"/>
                        <a:pt x="60" y="0"/>
                      </a:cubicBezTo>
                      <a:close/>
                      <a:moveTo>
                        <a:pt x="60" y="112"/>
                      </a:moveTo>
                      <a:cubicBezTo>
                        <a:pt x="32" y="112"/>
                        <a:pt x="9" y="89"/>
                        <a:pt x="9" y="61"/>
                      </a:cubicBezTo>
                      <a:cubicBezTo>
                        <a:pt x="9" y="33"/>
                        <a:pt x="32" y="10"/>
                        <a:pt x="60" y="10"/>
                      </a:cubicBezTo>
                      <a:cubicBezTo>
                        <a:pt x="89" y="10"/>
                        <a:pt x="112" y="33"/>
                        <a:pt x="112" y="61"/>
                      </a:cubicBezTo>
                      <a:cubicBezTo>
                        <a:pt x="112" y="89"/>
                        <a:pt x="89" y="112"/>
                        <a:pt x="60" y="11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2" name="Freeform 61"/>
                <p:cNvSpPr>
                  <a:spLocks/>
                </p:cNvSpPr>
                <p:nvPr/>
              </p:nvSpPr>
              <p:spPr bwMode="auto">
                <a:xfrm>
                  <a:off x="10443684" y="1559417"/>
                  <a:ext cx="61340" cy="91756"/>
                </a:xfrm>
                <a:custGeom>
                  <a:avLst/>
                  <a:gdLst>
                    <a:gd name="T0" fmla="*/ 109538 w 91"/>
                    <a:gd name="T1" fmla="*/ 0 h 136"/>
                    <a:gd name="T2" fmla="*/ 0 w 91"/>
                    <a:gd name="T3" fmla="*/ 109538 h 136"/>
                    <a:gd name="T4" fmla="*/ 109538 w 91"/>
                    <a:gd name="T5" fmla="*/ 215900 h 136"/>
                    <a:gd name="T6" fmla="*/ 144463 w 91"/>
                    <a:gd name="T7" fmla="*/ 185738 h 136"/>
                    <a:gd name="T8" fmla="*/ 65088 w 91"/>
                    <a:gd name="T9" fmla="*/ 109538 h 136"/>
                    <a:gd name="T10" fmla="*/ 144463 w 91"/>
                    <a:gd name="T11" fmla="*/ 30163 h 136"/>
                    <a:gd name="T12" fmla="*/ 109538 w 91"/>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136">
                      <a:moveTo>
                        <a:pt x="69" y="0"/>
                      </a:moveTo>
                      <a:lnTo>
                        <a:pt x="0" y="69"/>
                      </a:lnTo>
                      <a:lnTo>
                        <a:pt x="69" y="136"/>
                      </a:lnTo>
                      <a:lnTo>
                        <a:pt x="91" y="117"/>
                      </a:lnTo>
                      <a:lnTo>
                        <a:pt x="41" y="69"/>
                      </a:lnTo>
                      <a:lnTo>
                        <a:pt x="91" y="19"/>
                      </a:lnTo>
                      <a:lnTo>
                        <a:pt x="69"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 name="Freeform 62"/>
                <p:cNvSpPr>
                  <a:spLocks/>
                </p:cNvSpPr>
                <p:nvPr/>
              </p:nvSpPr>
              <p:spPr bwMode="auto">
                <a:xfrm>
                  <a:off x="10398855" y="1596589"/>
                  <a:ext cx="59318" cy="91082"/>
                </a:xfrm>
                <a:custGeom>
                  <a:avLst/>
                  <a:gdLst>
                    <a:gd name="T0" fmla="*/ 0 w 88"/>
                    <a:gd name="T1" fmla="*/ 33338 h 135"/>
                    <a:gd name="T2" fmla="*/ 76200 w 88"/>
                    <a:gd name="T3" fmla="*/ 109538 h 135"/>
                    <a:gd name="T4" fmla="*/ 0 w 88"/>
                    <a:gd name="T5" fmla="*/ 184150 h 135"/>
                    <a:gd name="T6" fmla="*/ 33338 w 88"/>
                    <a:gd name="T7" fmla="*/ 214313 h 135"/>
                    <a:gd name="T8" fmla="*/ 139700 w 88"/>
                    <a:gd name="T9" fmla="*/ 109538 h 135"/>
                    <a:gd name="T10" fmla="*/ 33338 w 88"/>
                    <a:gd name="T11" fmla="*/ 0 h 135"/>
                    <a:gd name="T12" fmla="*/ 0 w 88"/>
                    <a:gd name="T13" fmla="*/ 3333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135">
                      <a:moveTo>
                        <a:pt x="0" y="21"/>
                      </a:moveTo>
                      <a:lnTo>
                        <a:pt x="48" y="69"/>
                      </a:lnTo>
                      <a:lnTo>
                        <a:pt x="0" y="116"/>
                      </a:lnTo>
                      <a:lnTo>
                        <a:pt x="21" y="135"/>
                      </a:lnTo>
                      <a:lnTo>
                        <a:pt x="88" y="69"/>
                      </a:lnTo>
                      <a:lnTo>
                        <a:pt x="21" y="0"/>
                      </a:lnTo>
                      <a:lnTo>
                        <a:pt x="0" y="21"/>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grpSp>
      <p:grpSp>
        <p:nvGrpSpPr>
          <p:cNvPr id="64" name="Group 63"/>
          <p:cNvGrpSpPr/>
          <p:nvPr/>
        </p:nvGrpSpPr>
        <p:grpSpPr>
          <a:xfrm>
            <a:off x="1998217" y="5936974"/>
            <a:ext cx="480878" cy="663830"/>
            <a:chOff x="12679481" y="-2476193"/>
            <a:chExt cx="7318375" cy="10102850"/>
          </a:xfrm>
          <a:solidFill>
            <a:schemeClr val="bg1"/>
          </a:solidFill>
        </p:grpSpPr>
        <p:sp>
          <p:nvSpPr>
            <p:cNvPr id="65" name="Freeform 47"/>
            <p:cNvSpPr>
              <a:spLocks noEditPoints="1"/>
            </p:cNvSpPr>
            <p:nvPr/>
          </p:nvSpPr>
          <p:spPr bwMode="auto">
            <a:xfrm>
              <a:off x="12679481" y="-2476193"/>
              <a:ext cx="7318375" cy="9794859"/>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8" name="Rectangle 48"/>
            <p:cNvSpPr>
              <a:spLocks noChangeArrowheads="1"/>
            </p:cNvSpPr>
            <p:nvPr/>
          </p:nvSpPr>
          <p:spPr bwMode="auto">
            <a:xfrm>
              <a:off x="15335369" y="7318682"/>
              <a:ext cx="758825" cy="3079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9" name="Rectangle 49"/>
            <p:cNvSpPr>
              <a:spLocks noChangeArrowheads="1"/>
            </p:cNvSpPr>
            <p:nvPr/>
          </p:nvSpPr>
          <p:spPr bwMode="auto">
            <a:xfrm>
              <a:off x="16583144" y="7318682"/>
              <a:ext cx="758825" cy="3079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30" name="Group 29"/>
          <p:cNvGrpSpPr/>
          <p:nvPr/>
        </p:nvGrpSpPr>
        <p:grpSpPr>
          <a:xfrm>
            <a:off x="464523" y="1501250"/>
            <a:ext cx="3034133" cy="4670734"/>
            <a:chOff x="464523" y="1501250"/>
            <a:chExt cx="3034133" cy="4670734"/>
          </a:xfrm>
        </p:grpSpPr>
        <p:sp>
          <p:nvSpPr>
            <p:cNvPr id="301" name="Rectangle 300"/>
            <p:cNvSpPr/>
            <p:nvPr/>
          </p:nvSpPr>
          <p:spPr bwMode="auto">
            <a:xfrm>
              <a:off x="794490" y="3808277"/>
              <a:ext cx="2704166" cy="23637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32" tIns="149146" rIns="186432" bIns="149146" anchor="t" anchorCtr="0"/>
            <a:lstStyle/>
            <a:p>
              <a:pPr defTabSz="931701">
                <a:defRPr/>
              </a:pPr>
              <a:r>
                <a:rPr lang="en-US" sz="1400" kern="0" dirty="0">
                  <a:solidFill>
                    <a:schemeClr val="tx1"/>
                  </a:solidFill>
                  <a:cs typeface="Segoe UI" panose="020B0502040204020203" pitchFamily="34" charset="0"/>
                </a:rPr>
                <a:t>Session-based desktops </a:t>
              </a:r>
              <a:br>
                <a:rPr lang="en-US" sz="1400" kern="0" dirty="0">
                  <a:solidFill>
                    <a:schemeClr val="tx1"/>
                  </a:solidFill>
                  <a:cs typeface="Segoe UI" panose="020B0502040204020203" pitchFamily="34" charset="0"/>
                </a:rPr>
              </a:br>
              <a:r>
                <a:rPr lang="en-US" sz="1400" kern="0" dirty="0">
                  <a:solidFill>
                    <a:schemeClr val="tx1"/>
                  </a:solidFill>
                  <a:cs typeface="Segoe UI" panose="020B0502040204020203" pitchFamily="34" charset="0"/>
                </a:rPr>
                <a:t>and RemoteApp </a:t>
              </a:r>
            </a:p>
            <a:p>
              <a:pPr defTabSz="931701">
                <a:defRPr/>
              </a:pPr>
              <a:endParaRPr lang="en-US" sz="1400" b="1" kern="0" dirty="0">
                <a:solidFill>
                  <a:schemeClr val="tx1"/>
                </a:solidFill>
                <a:cs typeface="Segoe UI" panose="020B0502040204020203" pitchFamily="34" charset="0"/>
              </a:endParaRPr>
            </a:p>
            <a:p>
              <a:pPr defTabSz="931701">
                <a:defRPr/>
              </a:pPr>
              <a:r>
                <a:rPr lang="en-US" sz="1400" kern="0" dirty="0">
                  <a:solidFill>
                    <a:schemeClr val="tx1"/>
                  </a:solidFill>
                  <a:ea typeface="Segoe UI" panose="020B0502040204020203" pitchFamily="34" charset="0"/>
                  <a:cs typeface="Segoe UI" panose="020B0502040204020203" pitchFamily="34" charset="0"/>
                </a:rPr>
                <a:t>Cost-effective, </a:t>
              </a:r>
            </a:p>
            <a:p>
              <a:pPr defTabSz="931701">
                <a:defRPr/>
              </a:pPr>
              <a:r>
                <a:rPr lang="en-US" sz="1400" kern="0" dirty="0">
                  <a:solidFill>
                    <a:schemeClr val="tx1"/>
                  </a:solidFill>
                  <a:ea typeface="Segoe UI" panose="020B0502040204020203" pitchFamily="34" charset="0"/>
                  <a:cs typeface="Segoe UI" panose="020B0502040204020203" pitchFamily="34" charset="0"/>
                </a:rPr>
                <a:t>easy to manage</a:t>
              </a:r>
            </a:p>
          </p:txBody>
        </p:sp>
        <p:grpSp>
          <p:nvGrpSpPr>
            <p:cNvPr id="28" name="Group 27"/>
            <p:cNvGrpSpPr/>
            <p:nvPr/>
          </p:nvGrpSpPr>
          <p:grpSpPr>
            <a:xfrm>
              <a:off x="464523" y="1501250"/>
              <a:ext cx="2693807" cy="2088284"/>
              <a:chOff x="464523" y="1501250"/>
              <a:chExt cx="2693807" cy="2088284"/>
            </a:xfrm>
          </p:grpSpPr>
          <p:grpSp>
            <p:nvGrpSpPr>
              <p:cNvPr id="15" name="Group 14"/>
              <p:cNvGrpSpPr/>
              <p:nvPr/>
            </p:nvGrpSpPr>
            <p:grpSpPr>
              <a:xfrm>
                <a:off x="1911154" y="2377439"/>
                <a:ext cx="724508" cy="531223"/>
                <a:chOff x="8630062" y="3498539"/>
                <a:chExt cx="887228" cy="650531"/>
              </a:xfrm>
            </p:grpSpPr>
            <p:grpSp>
              <p:nvGrpSpPr>
                <p:cNvPr id="108" name="Group 107"/>
                <p:cNvGrpSpPr/>
                <p:nvPr/>
              </p:nvGrpSpPr>
              <p:grpSpPr>
                <a:xfrm>
                  <a:off x="8726182" y="3584991"/>
                  <a:ext cx="683562" cy="359783"/>
                  <a:chOff x="6818069" y="2571766"/>
                  <a:chExt cx="992542" cy="560338"/>
                </a:xfrm>
              </p:grpSpPr>
              <p:sp>
                <p:nvSpPr>
                  <p:cNvPr id="134" name="Rectangle 133"/>
                  <p:cNvSpPr/>
                  <p:nvPr/>
                </p:nvSpPr>
                <p:spPr bwMode="auto">
                  <a:xfrm>
                    <a:off x="6818069" y="2664209"/>
                    <a:ext cx="992542" cy="46789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5" name="Rectangle 134"/>
                  <p:cNvSpPr/>
                  <p:nvPr/>
                </p:nvSpPr>
                <p:spPr bwMode="auto">
                  <a:xfrm>
                    <a:off x="6818069" y="2571766"/>
                    <a:ext cx="992542" cy="82668"/>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136" name="Group 135"/>
                <p:cNvGrpSpPr/>
                <p:nvPr/>
              </p:nvGrpSpPr>
              <p:grpSpPr>
                <a:xfrm>
                  <a:off x="8630062" y="3498539"/>
                  <a:ext cx="887228" cy="650531"/>
                  <a:chOff x="2432050" y="742950"/>
                  <a:chExt cx="7331075" cy="5375275"/>
                </a:xfrm>
                <a:solidFill>
                  <a:schemeClr val="bg1"/>
                </a:solidFill>
              </p:grpSpPr>
              <p:sp>
                <p:nvSpPr>
                  <p:cNvPr id="143"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33"/>
                  <p:cNvSpPr>
                    <a:spLocks noChangeArrowheads="1"/>
                  </p:cNvSpPr>
                  <p:nvPr/>
                </p:nvSpPr>
                <p:spPr bwMode="auto">
                  <a:xfrm>
                    <a:off x="3960813" y="5873750"/>
                    <a:ext cx="4270375" cy="2444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144"/>
                <p:cNvGrpSpPr/>
                <p:nvPr/>
              </p:nvGrpSpPr>
              <p:grpSpPr>
                <a:xfrm>
                  <a:off x="8994471" y="3708919"/>
                  <a:ext cx="158024" cy="158024"/>
                  <a:chOff x="9310269" y="4751319"/>
                  <a:chExt cx="251928" cy="251928"/>
                </a:xfrm>
              </p:grpSpPr>
              <p:sp>
                <p:nvSpPr>
                  <p:cNvPr id="146" name="Freeform 145"/>
                  <p:cNvSpPr>
                    <a:spLocks/>
                  </p:cNvSpPr>
                  <p:nvPr/>
                </p:nvSpPr>
                <p:spPr bwMode="auto">
                  <a:xfrm>
                    <a:off x="9408116" y="4805816"/>
                    <a:ext cx="96993" cy="139940"/>
                  </a:xfrm>
                  <a:custGeom>
                    <a:avLst/>
                    <a:gdLst>
                      <a:gd name="T0" fmla="*/ 0 w 26"/>
                      <a:gd name="T1" fmla="*/ 0 h 43"/>
                      <a:gd name="T2" fmla="*/ 0 w 26"/>
                      <a:gd name="T3" fmla="*/ 43 h 43"/>
                      <a:gd name="T4" fmla="*/ 26 w 26"/>
                      <a:gd name="T5" fmla="*/ 21 h 43"/>
                      <a:gd name="T6" fmla="*/ 0 w 26"/>
                      <a:gd name="T7" fmla="*/ 0 h 43"/>
                    </a:gdLst>
                    <a:ahLst/>
                    <a:cxnLst>
                      <a:cxn ang="0">
                        <a:pos x="T0" y="T1"/>
                      </a:cxn>
                      <a:cxn ang="0">
                        <a:pos x="T2" y="T3"/>
                      </a:cxn>
                      <a:cxn ang="0">
                        <a:pos x="T4" y="T5"/>
                      </a:cxn>
                      <a:cxn ang="0">
                        <a:pos x="T6" y="T7"/>
                      </a:cxn>
                    </a:cxnLst>
                    <a:rect l="0" t="0" r="r" b="b"/>
                    <a:pathLst>
                      <a:path w="26" h="43">
                        <a:moveTo>
                          <a:pt x="0" y="0"/>
                        </a:moveTo>
                        <a:lnTo>
                          <a:pt x="0" y="43"/>
                        </a:lnTo>
                        <a:lnTo>
                          <a:pt x="26" y="21"/>
                        </a:lnTo>
                        <a:lnTo>
                          <a:pt x="0" y="0"/>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1">
                      <a:defRPr/>
                    </a:pPr>
                    <a:endParaRPr lang="en-US" dirty="0">
                      <a:solidFill>
                        <a:schemeClr val="bg1"/>
                      </a:solidFill>
                      <a:latin typeface="Calibri" panose="020F0502020204030204"/>
                    </a:endParaRPr>
                  </a:p>
                </p:txBody>
              </p:sp>
              <p:sp>
                <p:nvSpPr>
                  <p:cNvPr id="147" name="Oval 146"/>
                  <p:cNvSpPr/>
                  <p:nvPr/>
                </p:nvSpPr>
                <p:spPr bwMode="auto">
                  <a:xfrm>
                    <a:off x="9310269" y="4751319"/>
                    <a:ext cx="251928" cy="251928"/>
                  </a:xfrm>
                  <a:prstGeom prst="ellips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81" fontAlgn="base">
                      <a:lnSpc>
                        <a:spcPct val="90000"/>
                      </a:lnSpc>
                      <a:spcBef>
                        <a:spcPct val="0"/>
                      </a:spcBef>
                      <a:spcAft>
                        <a:spcPct val="0"/>
                      </a:spcAft>
                      <a:defRPr/>
                    </a:pPr>
                    <a:endParaRPr lang="en-US" sz="2400" kern="0" dirty="0">
                      <a:solidFill>
                        <a:schemeClr val="bg1"/>
                      </a:solidFill>
                      <a:ea typeface="Segoe UI" pitchFamily="34" charset="0"/>
                      <a:cs typeface="Segoe UI" pitchFamily="34" charset="0"/>
                    </a:endParaRPr>
                  </a:p>
                </p:txBody>
              </p:sp>
            </p:grpSp>
          </p:grpSp>
          <p:sp>
            <p:nvSpPr>
              <p:cNvPr id="171" name="Rectangle 170"/>
              <p:cNvSpPr/>
              <p:nvPr/>
            </p:nvSpPr>
            <p:spPr bwMode="auto">
              <a:xfrm>
                <a:off x="1456069" y="2323990"/>
                <a:ext cx="617648" cy="49758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85" tIns="149187" rIns="186485" bIns="149187" numCol="1" spcCol="0" rtlCol="0" fromWordArt="0" anchor="t" anchorCtr="0" forceAA="0" compatLnSpc="1">
                <a:prstTxWarp prst="textNoShape">
                  <a:avLst/>
                </a:prstTxWarp>
                <a:noAutofit/>
              </a:bodyPr>
              <a:lstStyle/>
              <a:p>
                <a:pPr algn="ctr" defTabSz="931932">
                  <a:lnSpc>
                    <a:spcPct val="90000"/>
                  </a:lnSpc>
                </a:pPr>
                <a:endParaRPr lang="en-US" sz="2000" spc="-51" dirty="0">
                  <a:gradFill>
                    <a:gsLst>
                      <a:gs pos="1250">
                        <a:srgbClr val="FFFFFF"/>
                      </a:gs>
                      <a:gs pos="10417">
                        <a:srgbClr val="FFFFFF"/>
                      </a:gs>
                    </a:gsLst>
                    <a:lin ang="5400000" scaled="0"/>
                  </a:gradFill>
                </a:endParaRPr>
              </a:p>
            </p:txBody>
          </p:sp>
          <p:grpSp>
            <p:nvGrpSpPr>
              <p:cNvPr id="124" name="Group 123"/>
              <p:cNvGrpSpPr/>
              <p:nvPr/>
            </p:nvGrpSpPr>
            <p:grpSpPr>
              <a:xfrm>
                <a:off x="1345285" y="2368153"/>
                <a:ext cx="682298" cy="451324"/>
                <a:chOff x="2735263" y="1203325"/>
                <a:chExt cx="6724650" cy="4448176"/>
              </a:xfrm>
              <a:solidFill>
                <a:schemeClr val="tx1"/>
              </a:solidFill>
            </p:grpSpPr>
            <p:sp>
              <p:nvSpPr>
                <p:cNvPr id="125" name="Freeform 19"/>
                <p:cNvSpPr>
                  <a:spLocks noEditPoints="1"/>
                </p:cNvSpPr>
                <p:nvPr/>
              </p:nvSpPr>
              <p:spPr bwMode="auto">
                <a:xfrm>
                  <a:off x="2735263" y="3557589"/>
                  <a:ext cx="6724650" cy="2093912"/>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0"/>
                <p:cNvSpPr>
                  <a:spLocks noEditPoints="1"/>
                </p:cNvSpPr>
                <p:nvPr/>
              </p:nvSpPr>
              <p:spPr bwMode="auto">
                <a:xfrm>
                  <a:off x="2735263" y="1203325"/>
                  <a:ext cx="6724650" cy="2093912"/>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2" name="Title 2"/>
              <p:cNvSpPr txBox="1">
                <a:spLocks/>
              </p:cNvSpPr>
              <p:nvPr/>
            </p:nvSpPr>
            <p:spPr bwMode="auto">
              <a:xfrm>
                <a:off x="464523" y="1501250"/>
                <a:ext cx="2693807" cy="753252"/>
              </a:xfrm>
              <a:prstGeom prst="rect">
                <a:avLst/>
              </a:prstGeom>
            </p:spPr>
            <p:txBody>
              <a:bodyPr lIns="146213" tIns="91383" rIns="146213" bIns="91383">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lnSpc>
                    <a:spcPct val="100000"/>
                  </a:lnSpc>
                  <a:defRPr/>
                </a:pPr>
                <a:r>
                  <a:rPr sz="1800" b="1" spc="0" dirty="0">
                    <a:solidFill>
                      <a:schemeClr val="tx2"/>
                    </a:solidFill>
                    <a:latin typeface="+mn-lt"/>
                  </a:rPr>
                  <a:t>Session-based computing</a:t>
                </a:r>
              </a:p>
            </p:txBody>
          </p:sp>
          <p:grpSp>
            <p:nvGrpSpPr>
              <p:cNvPr id="105" name="Group 104"/>
              <p:cNvGrpSpPr/>
              <p:nvPr/>
            </p:nvGrpSpPr>
            <p:grpSpPr>
              <a:xfrm>
                <a:off x="978223" y="2923979"/>
                <a:ext cx="1462899" cy="665555"/>
                <a:chOff x="7043461" y="4157635"/>
                <a:chExt cx="1462899" cy="665555"/>
              </a:xfrm>
            </p:grpSpPr>
            <p:grpSp>
              <p:nvGrpSpPr>
                <p:cNvPr id="106" name="Group 282"/>
                <p:cNvGrpSpPr>
                  <a:grpSpLocks/>
                </p:cNvGrpSpPr>
                <p:nvPr/>
              </p:nvGrpSpPr>
              <p:grpSpPr bwMode="auto">
                <a:xfrm>
                  <a:off x="7235439" y="4157635"/>
                  <a:ext cx="975371" cy="297414"/>
                  <a:chOff x="7138457" y="3126368"/>
                  <a:chExt cx="1136372" cy="346549"/>
                </a:xfrm>
              </p:grpSpPr>
              <p:cxnSp>
                <p:nvCxnSpPr>
                  <p:cNvPr id="116" name="Straight Arrow Connector 115"/>
                  <p:cNvCxnSpPr/>
                  <p:nvPr/>
                </p:nvCxnSpPr>
                <p:spPr>
                  <a:xfrm>
                    <a:off x="7714524" y="3260777"/>
                    <a:ext cx="0" cy="20080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17" name="Group 292"/>
                  <p:cNvGrpSpPr>
                    <a:grpSpLocks/>
                  </p:cNvGrpSpPr>
                  <p:nvPr/>
                </p:nvGrpSpPr>
                <p:grpSpPr bwMode="auto">
                  <a:xfrm>
                    <a:off x="7138457" y="3126368"/>
                    <a:ext cx="1136372" cy="346549"/>
                    <a:chOff x="7121678" y="3126368"/>
                    <a:chExt cx="1136372" cy="346549"/>
                  </a:xfrm>
                </p:grpSpPr>
                <p:cxnSp>
                  <p:nvCxnSpPr>
                    <p:cNvPr id="118" name="Elbow Connector 117"/>
                    <p:cNvCxnSpPr/>
                    <p:nvPr/>
                  </p:nvCxnSpPr>
                  <p:spPr>
                    <a:xfrm rot="5400000">
                      <a:off x="7170586" y="3077460"/>
                      <a:ext cx="346542" cy="444357"/>
                    </a:xfrm>
                    <a:prstGeom prst="bentConnector3">
                      <a:avLst>
                        <a:gd name="adj1" fmla="val 52036"/>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p:cNvCxnSpPr/>
                    <p:nvPr/>
                  </p:nvCxnSpPr>
                  <p:spPr>
                    <a:xfrm rot="16200000" flipH="1">
                      <a:off x="7862600" y="3077467"/>
                      <a:ext cx="346542" cy="444358"/>
                    </a:xfrm>
                    <a:prstGeom prst="bentConnector3">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109" name="Group 108"/>
                <p:cNvGrpSpPr/>
                <p:nvPr/>
              </p:nvGrpSpPr>
              <p:grpSpPr>
                <a:xfrm>
                  <a:off x="7521306" y="4506347"/>
                  <a:ext cx="432127" cy="316843"/>
                  <a:chOff x="2432050" y="742950"/>
                  <a:chExt cx="7331075" cy="5375275"/>
                </a:xfrm>
                <a:solidFill>
                  <a:schemeClr val="accent2"/>
                </a:solidFill>
              </p:grpSpPr>
              <p:sp>
                <p:nvSpPr>
                  <p:cNvPr id="114"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 name="Freeform 31"/>
                <p:cNvSpPr>
                  <a:spLocks noEditPoints="1"/>
                </p:cNvSpPr>
                <p:nvPr/>
              </p:nvSpPr>
              <p:spPr bwMode="auto">
                <a:xfrm>
                  <a:off x="7043461" y="4505075"/>
                  <a:ext cx="353460" cy="237007"/>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111" name="Group 110"/>
                <p:cNvGrpSpPr/>
                <p:nvPr/>
              </p:nvGrpSpPr>
              <p:grpSpPr>
                <a:xfrm>
                  <a:off x="8054064" y="4504962"/>
                  <a:ext cx="452296" cy="249921"/>
                  <a:chOff x="12493625" y="-298450"/>
                  <a:chExt cx="10480675" cy="5791201"/>
                </a:xfrm>
                <a:solidFill>
                  <a:schemeClr val="accent1"/>
                </a:solidFill>
              </p:grpSpPr>
              <p:sp>
                <p:nvSpPr>
                  <p:cNvPr id="112" name="Freeform 5"/>
                  <p:cNvSpPr>
                    <a:spLocks noEditPoints="1"/>
                  </p:cNvSpPr>
                  <p:nvPr/>
                </p:nvSpPr>
                <p:spPr bwMode="auto">
                  <a:xfrm>
                    <a:off x="13830300" y="-298450"/>
                    <a:ext cx="7831138" cy="5257800"/>
                  </a:xfrm>
                  <a:custGeom>
                    <a:avLst/>
                    <a:gdLst>
                      <a:gd name="T0" fmla="*/ 70 w 2086"/>
                      <a:gd name="T1" fmla="*/ 1399 h 1399"/>
                      <a:gd name="T2" fmla="*/ 2017 w 2086"/>
                      <a:gd name="T3" fmla="*/ 1399 h 1399"/>
                      <a:gd name="T4" fmla="*/ 2086 w 2086"/>
                      <a:gd name="T5" fmla="*/ 1329 h 1399"/>
                      <a:gd name="T6" fmla="*/ 2086 w 2086"/>
                      <a:gd name="T7" fmla="*/ 70 h 1399"/>
                      <a:gd name="T8" fmla="*/ 2017 w 2086"/>
                      <a:gd name="T9" fmla="*/ 0 h 1399"/>
                      <a:gd name="T10" fmla="*/ 70 w 2086"/>
                      <a:gd name="T11" fmla="*/ 0 h 1399"/>
                      <a:gd name="T12" fmla="*/ 0 w 2086"/>
                      <a:gd name="T13" fmla="*/ 70 h 1399"/>
                      <a:gd name="T14" fmla="*/ 0 w 2086"/>
                      <a:gd name="T15" fmla="*/ 1329 h 1399"/>
                      <a:gd name="T16" fmla="*/ 70 w 2086"/>
                      <a:gd name="T17" fmla="*/ 1399 h 1399"/>
                      <a:gd name="T18" fmla="*/ 137 w 2086"/>
                      <a:gd name="T19" fmla="*/ 143 h 1399"/>
                      <a:gd name="T20" fmla="*/ 1948 w 2086"/>
                      <a:gd name="T21" fmla="*/ 143 h 1399"/>
                      <a:gd name="T22" fmla="*/ 1948 w 2086"/>
                      <a:gd name="T23" fmla="*/ 1251 h 1399"/>
                      <a:gd name="T24" fmla="*/ 137 w 2086"/>
                      <a:gd name="T25" fmla="*/ 1251 h 1399"/>
                      <a:gd name="T26" fmla="*/ 137 w 2086"/>
                      <a:gd name="T27" fmla="*/ 14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6" h="1399">
                        <a:moveTo>
                          <a:pt x="70" y="1399"/>
                        </a:moveTo>
                        <a:cubicBezTo>
                          <a:pt x="2017" y="1399"/>
                          <a:pt x="2017" y="1399"/>
                          <a:pt x="2017" y="1399"/>
                        </a:cubicBezTo>
                        <a:cubicBezTo>
                          <a:pt x="2058" y="1399"/>
                          <a:pt x="2086" y="1371"/>
                          <a:pt x="2086" y="1329"/>
                        </a:cubicBezTo>
                        <a:cubicBezTo>
                          <a:pt x="2086" y="119"/>
                          <a:pt x="2086" y="70"/>
                          <a:pt x="2086" y="70"/>
                        </a:cubicBezTo>
                        <a:cubicBezTo>
                          <a:pt x="2086" y="28"/>
                          <a:pt x="2058" y="0"/>
                          <a:pt x="2017" y="0"/>
                        </a:cubicBezTo>
                        <a:cubicBezTo>
                          <a:pt x="70" y="0"/>
                          <a:pt x="70" y="0"/>
                          <a:pt x="70" y="0"/>
                        </a:cubicBezTo>
                        <a:cubicBezTo>
                          <a:pt x="35" y="0"/>
                          <a:pt x="0" y="28"/>
                          <a:pt x="0" y="70"/>
                        </a:cubicBezTo>
                        <a:cubicBezTo>
                          <a:pt x="0" y="1280"/>
                          <a:pt x="0" y="1329"/>
                          <a:pt x="0" y="1329"/>
                        </a:cubicBezTo>
                        <a:cubicBezTo>
                          <a:pt x="0" y="1371"/>
                          <a:pt x="35" y="1399"/>
                          <a:pt x="70" y="1399"/>
                        </a:cubicBezTo>
                        <a:close/>
                        <a:moveTo>
                          <a:pt x="137" y="143"/>
                        </a:moveTo>
                        <a:cubicBezTo>
                          <a:pt x="1948" y="143"/>
                          <a:pt x="1948" y="143"/>
                          <a:pt x="1948" y="143"/>
                        </a:cubicBezTo>
                        <a:cubicBezTo>
                          <a:pt x="1948" y="1251"/>
                          <a:pt x="1948" y="1251"/>
                          <a:pt x="1948" y="1251"/>
                        </a:cubicBezTo>
                        <a:cubicBezTo>
                          <a:pt x="137" y="1251"/>
                          <a:pt x="137" y="1251"/>
                          <a:pt x="137" y="1251"/>
                        </a:cubicBezTo>
                        <a:lnTo>
                          <a:pt x="137" y="1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
                  <p:cNvSpPr>
                    <a:spLocks/>
                  </p:cNvSpPr>
                  <p:nvPr/>
                </p:nvSpPr>
                <p:spPr bwMode="auto">
                  <a:xfrm>
                    <a:off x="12493625" y="5075238"/>
                    <a:ext cx="10480675" cy="417513"/>
                  </a:xfrm>
                  <a:custGeom>
                    <a:avLst/>
                    <a:gdLst>
                      <a:gd name="T0" fmla="*/ 0 w 2792"/>
                      <a:gd name="T1" fmla="*/ 0 h 111"/>
                      <a:gd name="T2" fmla="*/ 0 w 2792"/>
                      <a:gd name="T3" fmla="*/ 68 h 111"/>
                      <a:gd name="T4" fmla="*/ 91 w 2792"/>
                      <a:gd name="T5" fmla="*/ 111 h 111"/>
                      <a:gd name="T6" fmla="*/ 2701 w 2792"/>
                      <a:gd name="T7" fmla="*/ 111 h 111"/>
                      <a:gd name="T8" fmla="*/ 2792 w 2792"/>
                      <a:gd name="T9" fmla="*/ 68 h 111"/>
                      <a:gd name="T10" fmla="*/ 2792 w 2792"/>
                      <a:gd name="T11" fmla="*/ 0 h 111"/>
                      <a:gd name="T12" fmla="*/ 0 w 2792"/>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792" h="111">
                        <a:moveTo>
                          <a:pt x="0" y="0"/>
                        </a:moveTo>
                        <a:cubicBezTo>
                          <a:pt x="0" y="68"/>
                          <a:pt x="0" y="68"/>
                          <a:pt x="0" y="68"/>
                        </a:cubicBezTo>
                        <a:cubicBezTo>
                          <a:pt x="0" y="68"/>
                          <a:pt x="63" y="111"/>
                          <a:pt x="91" y="111"/>
                        </a:cubicBezTo>
                        <a:cubicBezTo>
                          <a:pt x="2701" y="111"/>
                          <a:pt x="2701" y="111"/>
                          <a:pt x="2701" y="111"/>
                        </a:cubicBezTo>
                        <a:cubicBezTo>
                          <a:pt x="2729" y="111"/>
                          <a:pt x="2792" y="68"/>
                          <a:pt x="2792" y="68"/>
                        </a:cubicBezTo>
                        <a:cubicBezTo>
                          <a:pt x="2792" y="20"/>
                          <a:pt x="2792" y="5"/>
                          <a:pt x="2792"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p:cNvGrpSpPr/>
              <p:nvPr/>
            </p:nvGrpSpPr>
            <p:grpSpPr>
              <a:xfrm>
                <a:off x="1491922" y="2693013"/>
                <a:ext cx="350024" cy="350024"/>
                <a:chOff x="4190654" y="2914843"/>
                <a:chExt cx="350024" cy="350024"/>
              </a:xfrm>
            </p:grpSpPr>
            <p:sp>
              <p:nvSpPr>
                <p:cNvPr id="128" name="Oval 127"/>
                <p:cNvSpPr/>
                <p:nvPr/>
              </p:nvSpPr>
              <p:spPr bwMode="auto">
                <a:xfrm>
                  <a:off x="4190654" y="2914843"/>
                  <a:ext cx="350024" cy="35002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9" name="Freeform 19"/>
                <p:cNvSpPr>
                  <a:spLocks/>
                </p:cNvSpPr>
                <p:nvPr/>
              </p:nvSpPr>
              <p:spPr bwMode="auto">
                <a:xfrm>
                  <a:off x="4315218" y="2959697"/>
                  <a:ext cx="101361" cy="99379"/>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20"/>
                <p:cNvSpPr>
                  <a:spLocks noEditPoints="1"/>
                </p:cNvSpPr>
                <p:nvPr/>
              </p:nvSpPr>
              <p:spPr bwMode="auto">
                <a:xfrm>
                  <a:off x="4292070" y="3067551"/>
                  <a:ext cx="147192" cy="152462"/>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6" name="Group 25"/>
          <p:cNvGrpSpPr/>
          <p:nvPr/>
        </p:nvGrpSpPr>
        <p:grpSpPr>
          <a:xfrm>
            <a:off x="6219032" y="1501250"/>
            <a:ext cx="3110330" cy="3966598"/>
            <a:chOff x="6219032" y="1501250"/>
            <a:chExt cx="3110330" cy="3966598"/>
          </a:xfrm>
        </p:grpSpPr>
        <p:grpSp>
          <p:nvGrpSpPr>
            <p:cNvPr id="11" name="Group 10"/>
            <p:cNvGrpSpPr/>
            <p:nvPr/>
          </p:nvGrpSpPr>
          <p:grpSpPr>
            <a:xfrm>
              <a:off x="6219032" y="1501250"/>
              <a:ext cx="3110330" cy="3966598"/>
              <a:chOff x="6219032" y="1501250"/>
              <a:chExt cx="3110330" cy="3966598"/>
            </a:xfrm>
          </p:grpSpPr>
          <p:sp>
            <p:nvSpPr>
              <p:cNvPr id="281" name="Title 2"/>
              <p:cNvSpPr txBox="1">
                <a:spLocks/>
              </p:cNvSpPr>
              <p:nvPr/>
            </p:nvSpPr>
            <p:spPr bwMode="auto">
              <a:xfrm>
                <a:off x="6219032" y="1501250"/>
                <a:ext cx="3110330" cy="753252"/>
              </a:xfrm>
              <a:prstGeom prst="rect">
                <a:avLst/>
              </a:prstGeom>
            </p:spPr>
            <p:txBody>
              <a:bodyPr wrap="square" lIns="146213" tIns="91383" rIns="146213" bIns="91383">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lnSpc>
                    <a:spcPct val="100000"/>
                  </a:lnSpc>
                  <a:defRPr/>
                </a:pPr>
                <a:r>
                  <a:rPr sz="1800" b="1" spc="0" dirty="0">
                    <a:solidFill>
                      <a:schemeClr val="tx2"/>
                    </a:solidFill>
                    <a:latin typeface="+mn-lt"/>
                  </a:rPr>
                  <a:t>Session-based </a:t>
                </a:r>
                <a:endParaRPr lang="en-US" sz="1800" b="1" spc="0" dirty="0">
                  <a:solidFill>
                    <a:schemeClr val="tx2"/>
                  </a:solidFill>
                  <a:latin typeface="+mn-lt"/>
                </a:endParaRPr>
              </a:p>
              <a:p>
                <a:pPr algn="ctr">
                  <a:lnSpc>
                    <a:spcPct val="100000"/>
                  </a:lnSpc>
                  <a:defRPr/>
                </a:pPr>
                <a:r>
                  <a:rPr sz="1800" b="1" spc="0" dirty="0">
                    <a:solidFill>
                      <a:schemeClr val="tx2"/>
                    </a:solidFill>
                    <a:latin typeface="+mn-lt"/>
                  </a:rPr>
                  <a:t>computing in the </a:t>
                </a:r>
                <a:r>
                  <a:rPr lang="en-US" sz="1800" b="1" spc="0" dirty="0">
                    <a:solidFill>
                      <a:schemeClr val="tx2"/>
                    </a:solidFill>
                    <a:latin typeface="+mn-lt"/>
                  </a:rPr>
                  <a:t>c</a:t>
                </a:r>
                <a:r>
                  <a:rPr sz="1800" b="1" spc="0" dirty="0">
                    <a:solidFill>
                      <a:schemeClr val="tx2"/>
                    </a:solidFill>
                    <a:latin typeface="+mn-lt"/>
                  </a:rPr>
                  <a:t>loud</a:t>
                </a:r>
              </a:p>
            </p:txBody>
          </p:sp>
          <p:sp>
            <p:nvSpPr>
              <p:cNvPr id="70" name="Rectangle 69"/>
              <p:cNvSpPr/>
              <p:nvPr/>
            </p:nvSpPr>
            <p:spPr bwMode="auto">
              <a:xfrm>
                <a:off x="6413103" y="3808277"/>
                <a:ext cx="2704166" cy="16595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76" tIns="146221" rIns="182776" bIns="146221" anchor="t" anchorCtr="0"/>
              <a:lstStyle/>
              <a:p>
                <a:pPr defTabSz="931701">
                  <a:defRPr/>
                </a:pPr>
                <a:r>
                  <a:rPr lang="en-US" sz="1400" kern="0" dirty="0">
                    <a:solidFill>
                      <a:schemeClr val="tx1"/>
                    </a:solidFill>
                    <a:cs typeface="Segoe UI" panose="020B0502040204020203" pitchFamily="34" charset="0"/>
                  </a:rPr>
                  <a:t>Remote Desktop Session Host deployed on cloud infrastructure services</a:t>
                </a:r>
              </a:p>
              <a:p>
                <a:pPr defTabSz="931701">
                  <a:defRPr/>
                </a:pPr>
                <a:endParaRPr lang="en-US" sz="1400" kern="0" dirty="0">
                  <a:solidFill>
                    <a:schemeClr val="tx1"/>
                  </a:solidFill>
                  <a:cs typeface="Segoe UI" panose="020B0502040204020203" pitchFamily="34" charset="0"/>
                </a:endParaRPr>
              </a:p>
              <a:p>
                <a:pPr defTabSz="931701">
                  <a:defRPr/>
                </a:pPr>
                <a:r>
                  <a:rPr lang="en-US" sz="1400" kern="0" dirty="0" err="1">
                    <a:solidFill>
                      <a:schemeClr val="tx1"/>
                    </a:solidFill>
                    <a:ea typeface="Segoe UI" panose="020B0502040204020203" pitchFamily="34" charset="0"/>
                    <a:cs typeface="Segoe UI" panose="020B0502040204020203" pitchFamily="34" charset="0"/>
                  </a:rPr>
                  <a:t>Customisable</a:t>
                </a:r>
                <a:r>
                  <a:rPr lang="en-US" sz="1400" kern="0" dirty="0">
                    <a:solidFill>
                      <a:schemeClr val="tx1"/>
                    </a:solidFill>
                    <a:ea typeface="Segoe UI" panose="020B0502040204020203" pitchFamily="34" charset="0"/>
                    <a:cs typeface="Segoe UI" panose="020B0502040204020203" pitchFamily="34" charset="0"/>
                  </a:rPr>
                  <a:t> with minimum capital expenditure</a:t>
                </a:r>
              </a:p>
            </p:txBody>
          </p:sp>
          <p:grpSp>
            <p:nvGrpSpPr>
              <p:cNvPr id="5" name="Group 4"/>
              <p:cNvGrpSpPr/>
              <p:nvPr/>
            </p:nvGrpSpPr>
            <p:grpSpPr>
              <a:xfrm>
                <a:off x="7080849" y="2321884"/>
                <a:ext cx="1462899" cy="1267650"/>
                <a:chOff x="7043461" y="3555540"/>
                <a:chExt cx="1462899" cy="1267650"/>
              </a:xfrm>
            </p:grpSpPr>
            <p:grpSp>
              <p:nvGrpSpPr>
                <p:cNvPr id="395305" name="Group 282"/>
                <p:cNvGrpSpPr>
                  <a:grpSpLocks/>
                </p:cNvGrpSpPr>
                <p:nvPr/>
              </p:nvGrpSpPr>
              <p:grpSpPr bwMode="auto">
                <a:xfrm>
                  <a:off x="7223139" y="4157629"/>
                  <a:ext cx="964799" cy="297409"/>
                  <a:chOff x="7124128" y="3126369"/>
                  <a:chExt cx="1124055" cy="346544"/>
                </a:xfrm>
              </p:grpSpPr>
              <p:cxnSp>
                <p:nvCxnSpPr>
                  <p:cNvPr id="292" name="Straight Arrow Connector 291"/>
                  <p:cNvCxnSpPr/>
                  <p:nvPr/>
                </p:nvCxnSpPr>
                <p:spPr>
                  <a:xfrm>
                    <a:off x="7714524" y="3260777"/>
                    <a:ext cx="0" cy="20080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95315" name="Group 292"/>
                  <p:cNvGrpSpPr>
                    <a:grpSpLocks/>
                  </p:cNvGrpSpPr>
                  <p:nvPr/>
                </p:nvGrpSpPr>
                <p:grpSpPr bwMode="auto">
                  <a:xfrm>
                    <a:off x="7124128" y="3126369"/>
                    <a:ext cx="1124055" cy="346544"/>
                    <a:chOff x="7107349" y="3126369"/>
                    <a:chExt cx="1124055" cy="346544"/>
                  </a:xfrm>
                </p:grpSpPr>
                <p:cxnSp>
                  <p:nvCxnSpPr>
                    <p:cNvPr id="294" name="Elbow Connector 293"/>
                    <p:cNvCxnSpPr/>
                    <p:nvPr/>
                  </p:nvCxnSpPr>
                  <p:spPr>
                    <a:xfrm rot="5400000">
                      <a:off x="7156257" y="3077461"/>
                      <a:ext cx="346541" cy="444357"/>
                    </a:xfrm>
                    <a:prstGeom prst="bentConnector3">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5" name="Elbow Connector 294"/>
                    <p:cNvCxnSpPr/>
                    <p:nvPr/>
                  </p:nvCxnSpPr>
                  <p:spPr>
                    <a:xfrm rot="16200000" flipH="1">
                      <a:off x="7867695" y="3109204"/>
                      <a:ext cx="346541" cy="380877"/>
                    </a:xfrm>
                    <a:prstGeom prst="bentConnector3">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88" name="Freeform 38"/>
                <p:cNvSpPr>
                  <a:spLocks/>
                </p:cNvSpPr>
                <p:nvPr/>
              </p:nvSpPr>
              <p:spPr bwMode="auto">
                <a:xfrm>
                  <a:off x="7369178" y="3555540"/>
                  <a:ext cx="779602" cy="51263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1" name="Group 90"/>
                <p:cNvGrpSpPr/>
                <p:nvPr/>
              </p:nvGrpSpPr>
              <p:grpSpPr>
                <a:xfrm>
                  <a:off x="7521306" y="4506347"/>
                  <a:ext cx="432127" cy="316843"/>
                  <a:chOff x="2432050" y="742950"/>
                  <a:chExt cx="7331075" cy="5375275"/>
                </a:xfrm>
                <a:solidFill>
                  <a:schemeClr val="accent2"/>
                </a:solidFill>
              </p:grpSpPr>
              <p:sp>
                <p:nvSpPr>
                  <p:cNvPr id="92"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8" name="Freeform 31"/>
                <p:cNvSpPr>
                  <a:spLocks noEditPoints="1"/>
                </p:cNvSpPr>
                <p:nvPr/>
              </p:nvSpPr>
              <p:spPr bwMode="auto">
                <a:xfrm>
                  <a:off x="7043461" y="4505075"/>
                  <a:ext cx="353460" cy="237007"/>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99" name="Group 98"/>
                <p:cNvGrpSpPr/>
                <p:nvPr/>
              </p:nvGrpSpPr>
              <p:grpSpPr>
                <a:xfrm>
                  <a:off x="8054064" y="4504962"/>
                  <a:ext cx="452296" cy="249921"/>
                  <a:chOff x="12493625" y="-298450"/>
                  <a:chExt cx="10480675" cy="5791201"/>
                </a:xfrm>
                <a:solidFill>
                  <a:schemeClr val="accent1"/>
                </a:solidFill>
              </p:grpSpPr>
              <p:sp>
                <p:nvSpPr>
                  <p:cNvPr id="100" name="Freeform 5"/>
                  <p:cNvSpPr>
                    <a:spLocks noEditPoints="1"/>
                  </p:cNvSpPr>
                  <p:nvPr/>
                </p:nvSpPr>
                <p:spPr bwMode="auto">
                  <a:xfrm>
                    <a:off x="13830300" y="-298450"/>
                    <a:ext cx="7831138" cy="5257800"/>
                  </a:xfrm>
                  <a:custGeom>
                    <a:avLst/>
                    <a:gdLst>
                      <a:gd name="T0" fmla="*/ 70 w 2086"/>
                      <a:gd name="T1" fmla="*/ 1399 h 1399"/>
                      <a:gd name="T2" fmla="*/ 2017 w 2086"/>
                      <a:gd name="T3" fmla="*/ 1399 h 1399"/>
                      <a:gd name="T4" fmla="*/ 2086 w 2086"/>
                      <a:gd name="T5" fmla="*/ 1329 h 1399"/>
                      <a:gd name="T6" fmla="*/ 2086 w 2086"/>
                      <a:gd name="T7" fmla="*/ 70 h 1399"/>
                      <a:gd name="T8" fmla="*/ 2017 w 2086"/>
                      <a:gd name="T9" fmla="*/ 0 h 1399"/>
                      <a:gd name="T10" fmla="*/ 70 w 2086"/>
                      <a:gd name="T11" fmla="*/ 0 h 1399"/>
                      <a:gd name="T12" fmla="*/ 0 w 2086"/>
                      <a:gd name="T13" fmla="*/ 70 h 1399"/>
                      <a:gd name="T14" fmla="*/ 0 w 2086"/>
                      <a:gd name="T15" fmla="*/ 1329 h 1399"/>
                      <a:gd name="T16" fmla="*/ 70 w 2086"/>
                      <a:gd name="T17" fmla="*/ 1399 h 1399"/>
                      <a:gd name="T18" fmla="*/ 137 w 2086"/>
                      <a:gd name="T19" fmla="*/ 143 h 1399"/>
                      <a:gd name="T20" fmla="*/ 1948 w 2086"/>
                      <a:gd name="T21" fmla="*/ 143 h 1399"/>
                      <a:gd name="T22" fmla="*/ 1948 w 2086"/>
                      <a:gd name="T23" fmla="*/ 1251 h 1399"/>
                      <a:gd name="T24" fmla="*/ 137 w 2086"/>
                      <a:gd name="T25" fmla="*/ 1251 h 1399"/>
                      <a:gd name="T26" fmla="*/ 137 w 2086"/>
                      <a:gd name="T27" fmla="*/ 14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6" h="1399">
                        <a:moveTo>
                          <a:pt x="70" y="1399"/>
                        </a:moveTo>
                        <a:cubicBezTo>
                          <a:pt x="2017" y="1399"/>
                          <a:pt x="2017" y="1399"/>
                          <a:pt x="2017" y="1399"/>
                        </a:cubicBezTo>
                        <a:cubicBezTo>
                          <a:pt x="2058" y="1399"/>
                          <a:pt x="2086" y="1371"/>
                          <a:pt x="2086" y="1329"/>
                        </a:cubicBezTo>
                        <a:cubicBezTo>
                          <a:pt x="2086" y="119"/>
                          <a:pt x="2086" y="70"/>
                          <a:pt x="2086" y="70"/>
                        </a:cubicBezTo>
                        <a:cubicBezTo>
                          <a:pt x="2086" y="28"/>
                          <a:pt x="2058" y="0"/>
                          <a:pt x="2017" y="0"/>
                        </a:cubicBezTo>
                        <a:cubicBezTo>
                          <a:pt x="70" y="0"/>
                          <a:pt x="70" y="0"/>
                          <a:pt x="70" y="0"/>
                        </a:cubicBezTo>
                        <a:cubicBezTo>
                          <a:pt x="35" y="0"/>
                          <a:pt x="0" y="28"/>
                          <a:pt x="0" y="70"/>
                        </a:cubicBezTo>
                        <a:cubicBezTo>
                          <a:pt x="0" y="1280"/>
                          <a:pt x="0" y="1329"/>
                          <a:pt x="0" y="1329"/>
                        </a:cubicBezTo>
                        <a:cubicBezTo>
                          <a:pt x="0" y="1371"/>
                          <a:pt x="35" y="1399"/>
                          <a:pt x="70" y="1399"/>
                        </a:cubicBezTo>
                        <a:close/>
                        <a:moveTo>
                          <a:pt x="137" y="143"/>
                        </a:moveTo>
                        <a:cubicBezTo>
                          <a:pt x="1948" y="143"/>
                          <a:pt x="1948" y="143"/>
                          <a:pt x="1948" y="143"/>
                        </a:cubicBezTo>
                        <a:cubicBezTo>
                          <a:pt x="1948" y="1251"/>
                          <a:pt x="1948" y="1251"/>
                          <a:pt x="1948" y="1251"/>
                        </a:cubicBezTo>
                        <a:cubicBezTo>
                          <a:pt x="137" y="1251"/>
                          <a:pt x="137" y="1251"/>
                          <a:pt x="137" y="1251"/>
                        </a:cubicBezTo>
                        <a:lnTo>
                          <a:pt x="137" y="1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6"/>
                  <p:cNvSpPr>
                    <a:spLocks/>
                  </p:cNvSpPr>
                  <p:nvPr/>
                </p:nvSpPr>
                <p:spPr bwMode="auto">
                  <a:xfrm>
                    <a:off x="12493625" y="5075238"/>
                    <a:ext cx="10480675" cy="417513"/>
                  </a:xfrm>
                  <a:custGeom>
                    <a:avLst/>
                    <a:gdLst>
                      <a:gd name="T0" fmla="*/ 0 w 2792"/>
                      <a:gd name="T1" fmla="*/ 0 h 111"/>
                      <a:gd name="T2" fmla="*/ 0 w 2792"/>
                      <a:gd name="T3" fmla="*/ 68 h 111"/>
                      <a:gd name="T4" fmla="*/ 91 w 2792"/>
                      <a:gd name="T5" fmla="*/ 111 h 111"/>
                      <a:gd name="T6" fmla="*/ 2701 w 2792"/>
                      <a:gd name="T7" fmla="*/ 111 h 111"/>
                      <a:gd name="T8" fmla="*/ 2792 w 2792"/>
                      <a:gd name="T9" fmla="*/ 68 h 111"/>
                      <a:gd name="T10" fmla="*/ 2792 w 2792"/>
                      <a:gd name="T11" fmla="*/ 0 h 111"/>
                      <a:gd name="T12" fmla="*/ 0 w 2792"/>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792" h="111">
                        <a:moveTo>
                          <a:pt x="0" y="0"/>
                        </a:moveTo>
                        <a:cubicBezTo>
                          <a:pt x="0" y="68"/>
                          <a:pt x="0" y="68"/>
                          <a:pt x="0" y="68"/>
                        </a:cubicBezTo>
                        <a:cubicBezTo>
                          <a:pt x="0" y="68"/>
                          <a:pt x="63" y="111"/>
                          <a:pt x="91" y="111"/>
                        </a:cubicBezTo>
                        <a:cubicBezTo>
                          <a:pt x="2701" y="111"/>
                          <a:pt x="2701" y="111"/>
                          <a:pt x="2701" y="111"/>
                        </a:cubicBezTo>
                        <a:cubicBezTo>
                          <a:pt x="2729" y="111"/>
                          <a:pt x="2792" y="68"/>
                          <a:pt x="2792" y="68"/>
                        </a:cubicBezTo>
                        <a:cubicBezTo>
                          <a:pt x="2792" y="20"/>
                          <a:pt x="2792" y="5"/>
                          <a:pt x="2792"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3" name="Group 12"/>
            <p:cNvGrpSpPr/>
            <p:nvPr/>
          </p:nvGrpSpPr>
          <p:grpSpPr>
            <a:xfrm>
              <a:off x="7599872" y="2724944"/>
              <a:ext cx="350024" cy="350024"/>
              <a:chOff x="4190654" y="2914843"/>
              <a:chExt cx="350024" cy="350024"/>
            </a:xfrm>
          </p:grpSpPr>
          <p:sp>
            <p:nvSpPr>
              <p:cNvPr id="131" name="Oval 130"/>
              <p:cNvSpPr/>
              <p:nvPr/>
            </p:nvSpPr>
            <p:spPr bwMode="auto">
              <a:xfrm>
                <a:off x="4190654" y="2914843"/>
                <a:ext cx="350024" cy="35002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2" name="Freeform 19"/>
              <p:cNvSpPr>
                <a:spLocks/>
              </p:cNvSpPr>
              <p:nvPr/>
            </p:nvSpPr>
            <p:spPr bwMode="auto">
              <a:xfrm>
                <a:off x="4315218" y="2959697"/>
                <a:ext cx="101361" cy="99379"/>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noEditPoints="1"/>
              </p:cNvSpPr>
              <p:nvPr/>
            </p:nvSpPr>
            <p:spPr bwMode="auto">
              <a:xfrm>
                <a:off x="4292070" y="3067551"/>
                <a:ext cx="147192" cy="152462"/>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8" name="Group 147"/>
            <p:cNvGrpSpPr/>
            <p:nvPr/>
          </p:nvGrpSpPr>
          <p:grpSpPr>
            <a:xfrm>
              <a:off x="7642980" y="2489757"/>
              <a:ext cx="285691" cy="188977"/>
              <a:chOff x="2735263" y="1203325"/>
              <a:chExt cx="6724650" cy="4448176"/>
            </a:xfrm>
            <a:solidFill>
              <a:schemeClr val="bg1"/>
            </a:solidFill>
          </p:grpSpPr>
          <p:sp>
            <p:nvSpPr>
              <p:cNvPr id="149" name="Freeform 19"/>
              <p:cNvSpPr>
                <a:spLocks noEditPoints="1"/>
              </p:cNvSpPr>
              <p:nvPr/>
            </p:nvSpPr>
            <p:spPr bwMode="auto">
              <a:xfrm>
                <a:off x="2735263" y="3557588"/>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0"/>
              <p:cNvSpPr>
                <a:spLocks noEditPoints="1"/>
              </p:cNvSpPr>
              <p:nvPr/>
            </p:nvSpPr>
            <p:spPr bwMode="auto">
              <a:xfrm>
                <a:off x="2735263" y="1203325"/>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 name="Group 24"/>
          <p:cNvGrpSpPr/>
          <p:nvPr/>
        </p:nvGrpSpPr>
        <p:grpSpPr>
          <a:xfrm>
            <a:off x="3241858" y="1501251"/>
            <a:ext cx="2729086" cy="4079376"/>
            <a:chOff x="3241858" y="1501250"/>
            <a:chExt cx="2729086" cy="4079376"/>
          </a:xfrm>
        </p:grpSpPr>
        <p:grpSp>
          <p:nvGrpSpPr>
            <p:cNvPr id="10" name="Group 9"/>
            <p:cNvGrpSpPr/>
            <p:nvPr/>
          </p:nvGrpSpPr>
          <p:grpSpPr>
            <a:xfrm>
              <a:off x="3241858" y="1501250"/>
              <a:ext cx="2729086" cy="4079376"/>
              <a:chOff x="3241858" y="1501250"/>
              <a:chExt cx="2729086" cy="4079376"/>
            </a:xfrm>
          </p:grpSpPr>
          <p:grpSp>
            <p:nvGrpSpPr>
              <p:cNvPr id="29" name="Group 28"/>
              <p:cNvGrpSpPr/>
              <p:nvPr/>
            </p:nvGrpSpPr>
            <p:grpSpPr>
              <a:xfrm>
                <a:off x="3241858" y="1501250"/>
                <a:ext cx="2729086" cy="4079376"/>
                <a:chOff x="3241858" y="2734906"/>
                <a:chExt cx="2729086" cy="4079376"/>
              </a:xfrm>
            </p:grpSpPr>
            <p:sp>
              <p:nvSpPr>
                <p:cNvPr id="311" name="Rectangle 310"/>
                <p:cNvSpPr/>
                <p:nvPr/>
              </p:nvSpPr>
              <p:spPr bwMode="auto">
                <a:xfrm>
                  <a:off x="3415093" y="5041933"/>
                  <a:ext cx="2555851" cy="17723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32" tIns="149146" rIns="186432" bIns="149146" anchor="t" anchorCtr="0"/>
                <a:lstStyle/>
                <a:p>
                  <a:pPr defTabSz="931701">
                    <a:defRPr/>
                  </a:pPr>
                  <a:r>
                    <a:rPr lang="en-US" sz="1400" kern="0" dirty="0">
                      <a:solidFill>
                        <a:schemeClr val="tx1"/>
                      </a:solidFill>
                      <a:cs typeface="Segoe UI" panose="020B0502040204020203" pitchFamily="34" charset="0"/>
                    </a:rPr>
                    <a:t>Access to pooled or personal Virtual Desktops running Windows Client OS</a:t>
                  </a:r>
                </a:p>
                <a:p>
                  <a:pPr defTabSz="931701">
                    <a:defRPr/>
                  </a:pPr>
                  <a:endParaRPr lang="en-US" sz="1400" kern="0" dirty="0">
                    <a:solidFill>
                      <a:schemeClr val="tx1"/>
                    </a:solidFill>
                    <a:cs typeface="Segoe UI" panose="020B0502040204020203" pitchFamily="34" charset="0"/>
                  </a:endParaRPr>
                </a:p>
                <a:p>
                  <a:pPr defTabSz="931701">
                    <a:defRPr/>
                  </a:pPr>
                  <a:r>
                    <a:rPr lang="en-US" sz="1400" kern="0" dirty="0">
                      <a:solidFill>
                        <a:schemeClr val="tx1"/>
                      </a:solidFill>
                      <a:ea typeface="Segoe UI" panose="020B0502040204020203" pitchFamily="34" charset="0"/>
                      <a:cs typeface="Segoe UI" panose="020B0502040204020203" pitchFamily="34" charset="0"/>
                    </a:rPr>
                    <a:t>High performance, </a:t>
                  </a:r>
                </a:p>
                <a:p>
                  <a:pPr defTabSz="931701">
                    <a:defRPr/>
                  </a:pPr>
                  <a:r>
                    <a:rPr lang="en-US" sz="1400" kern="0" dirty="0">
                      <a:solidFill>
                        <a:schemeClr val="tx1"/>
                      </a:solidFill>
                      <a:ea typeface="Segoe UI" panose="020B0502040204020203" pitchFamily="34" charset="0"/>
                      <a:cs typeface="Segoe UI" panose="020B0502040204020203" pitchFamily="34" charset="0"/>
                    </a:rPr>
                    <a:t>app compatibility</a:t>
                  </a:r>
                </a:p>
              </p:txBody>
            </p:sp>
            <p:sp>
              <p:nvSpPr>
                <p:cNvPr id="312" name="Title 2"/>
                <p:cNvSpPr txBox="1">
                  <a:spLocks/>
                </p:cNvSpPr>
                <p:nvPr/>
              </p:nvSpPr>
              <p:spPr bwMode="auto">
                <a:xfrm>
                  <a:off x="3241858" y="2734906"/>
                  <a:ext cx="2693806" cy="753252"/>
                </a:xfrm>
                <a:prstGeom prst="rect">
                  <a:avLst/>
                </a:prstGeom>
              </p:spPr>
              <p:txBody>
                <a:bodyPr lIns="146213" tIns="91383" rIns="146213" bIns="91383">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lnSpc>
                      <a:spcPct val="100000"/>
                    </a:lnSpc>
                    <a:defRPr/>
                  </a:pPr>
                  <a:r>
                    <a:rPr sz="1800" b="1" spc="0" dirty="0">
                      <a:solidFill>
                        <a:schemeClr val="tx2"/>
                      </a:solidFill>
                      <a:latin typeface="+mn-lt"/>
                    </a:rPr>
                    <a:t>Virtual Desktop infrastructure</a:t>
                  </a:r>
                </a:p>
              </p:txBody>
            </p:sp>
            <p:grpSp>
              <p:nvGrpSpPr>
                <p:cNvPr id="2" name="Group 1"/>
                <p:cNvGrpSpPr/>
                <p:nvPr/>
              </p:nvGrpSpPr>
              <p:grpSpPr>
                <a:xfrm>
                  <a:off x="3505471" y="3768744"/>
                  <a:ext cx="2087681" cy="841243"/>
                  <a:chOff x="3744948" y="3790766"/>
                  <a:chExt cx="2087681" cy="841243"/>
                </a:xfrm>
              </p:grpSpPr>
              <p:grpSp>
                <p:nvGrpSpPr>
                  <p:cNvPr id="395280" name="Group 312"/>
                  <p:cNvGrpSpPr>
                    <a:grpSpLocks/>
                  </p:cNvGrpSpPr>
                  <p:nvPr/>
                </p:nvGrpSpPr>
                <p:grpSpPr bwMode="auto">
                  <a:xfrm>
                    <a:off x="4103018" y="3790766"/>
                    <a:ext cx="1729611" cy="841243"/>
                    <a:chOff x="4143738" y="2836699"/>
                    <a:chExt cx="1730370" cy="841878"/>
                  </a:xfrm>
                </p:grpSpPr>
                <p:grpSp>
                  <p:nvGrpSpPr>
                    <p:cNvPr id="395282" name="Group 314"/>
                    <p:cNvGrpSpPr>
                      <a:grpSpLocks/>
                    </p:cNvGrpSpPr>
                    <p:nvPr/>
                  </p:nvGrpSpPr>
                  <p:grpSpPr bwMode="auto">
                    <a:xfrm>
                      <a:off x="4143738" y="3217628"/>
                      <a:ext cx="717405" cy="35122"/>
                      <a:chOff x="4143738" y="3264884"/>
                      <a:chExt cx="717405" cy="35122"/>
                    </a:xfrm>
                  </p:grpSpPr>
                  <p:sp>
                    <p:nvSpPr>
                      <p:cNvPr id="395288" name="Freeform 320"/>
                      <p:cNvSpPr>
                        <a:spLocks/>
                      </p:cNvSpPr>
                      <p:nvPr/>
                    </p:nvSpPr>
                    <p:spPr bwMode="auto">
                      <a:xfrm flipH="1">
                        <a:off x="4143738" y="3264884"/>
                        <a:ext cx="166228" cy="35122"/>
                      </a:xfrm>
                      <a:custGeom>
                        <a:avLst/>
                        <a:gdLst>
                          <a:gd name="T0" fmla="*/ 83114 w 8"/>
                          <a:gd name="T1" fmla="*/ 0 h 54"/>
                          <a:gd name="T2" fmla="*/ 0 w 8"/>
                          <a:gd name="T3" fmla="*/ 0 h 54"/>
                          <a:gd name="T4" fmla="*/ 0 w 8"/>
                          <a:gd name="T5" fmla="*/ 35122 h 54"/>
                          <a:gd name="T6" fmla="*/ 166228 w 8"/>
                          <a:gd name="T7" fmla="*/ 35122 h 54"/>
                          <a:gd name="T8" fmla="*/ 166228 w 8"/>
                          <a:gd name="T9" fmla="*/ 0 h 54"/>
                          <a:gd name="T10" fmla="*/ 83114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4" rIns="91388" bIns="45694"/>
                      <a:lstStyle/>
                      <a:p>
                        <a:pPr defTabSz="932327"/>
                        <a:endParaRPr lang="en-US">
                          <a:solidFill>
                            <a:srgbClr val="505050"/>
                          </a:solidFill>
                          <a:latin typeface="Segoe UI"/>
                        </a:endParaRPr>
                      </a:p>
                    </p:txBody>
                  </p:sp>
                  <p:sp>
                    <p:nvSpPr>
                      <p:cNvPr id="395289" name="Freeform 321"/>
                      <p:cNvSpPr>
                        <a:spLocks/>
                      </p:cNvSpPr>
                      <p:nvPr/>
                    </p:nvSpPr>
                    <p:spPr bwMode="auto">
                      <a:xfrm flipH="1">
                        <a:off x="4673484" y="3266078"/>
                        <a:ext cx="187659" cy="32735"/>
                      </a:xfrm>
                      <a:custGeom>
                        <a:avLst/>
                        <a:gdLst>
                          <a:gd name="T0" fmla="*/ 93830 w 8"/>
                          <a:gd name="T1" fmla="*/ 0 h 54"/>
                          <a:gd name="T2" fmla="*/ 0 w 8"/>
                          <a:gd name="T3" fmla="*/ 0 h 54"/>
                          <a:gd name="T4" fmla="*/ 0 w 8"/>
                          <a:gd name="T5" fmla="*/ 32735 h 54"/>
                          <a:gd name="T6" fmla="*/ 187659 w 8"/>
                          <a:gd name="T7" fmla="*/ 32735 h 54"/>
                          <a:gd name="T8" fmla="*/ 187659 w 8"/>
                          <a:gd name="T9" fmla="*/ 0 h 54"/>
                          <a:gd name="T10" fmla="*/ 93830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4" rIns="91388" bIns="45694"/>
                      <a:lstStyle/>
                      <a:p>
                        <a:pPr defTabSz="932327"/>
                        <a:endParaRPr lang="en-US">
                          <a:solidFill>
                            <a:srgbClr val="505050"/>
                          </a:solidFill>
                          <a:latin typeface="Segoe UI"/>
                        </a:endParaRPr>
                      </a:p>
                    </p:txBody>
                  </p:sp>
                </p:grpSp>
                <p:sp>
                  <p:nvSpPr>
                    <p:cNvPr id="317" name="Rounded Rectangle 316"/>
                    <p:cNvSpPr/>
                    <p:nvPr/>
                  </p:nvSpPr>
                  <p:spPr bwMode="auto">
                    <a:xfrm>
                      <a:off x="4939711" y="2836699"/>
                      <a:ext cx="934397" cy="841878"/>
                    </a:xfrm>
                    <a:prstGeom prst="roundRect">
                      <a:avLst>
                        <a:gd name="adj" fmla="val 4620"/>
                      </a:avLst>
                    </a:prstGeom>
                    <a:noFill/>
                    <a:ln w="19050">
                      <a:solidFill>
                        <a:schemeClr val="accent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76" tIns="146221" rIns="182776" bIns="146221"/>
                    <a:lstStyle/>
                    <a:p>
                      <a:pPr defTabSz="950298">
                        <a:lnSpc>
                          <a:spcPct val="90000"/>
                        </a:lnSpc>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9" name="Freeform 10"/>
                  <p:cNvSpPr>
                    <a:spLocks/>
                  </p:cNvSpPr>
                  <p:nvPr/>
                </p:nvSpPr>
                <p:spPr bwMode="auto">
                  <a:xfrm>
                    <a:off x="3744948" y="3956461"/>
                    <a:ext cx="406891" cy="435473"/>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4038254" y="2762443"/>
                <a:ext cx="350024" cy="350024"/>
                <a:chOff x="5159966" y="3302868"/>
                <a:chExt cx="541384" cy="541384"/>
              </a:xfrm>
            </p:grpSpPr>
            <p:sp>
              <p:nvSpPr>
                <p:cNvPr id="120" name="Oval 119"/>
                <p:cNvSpPr/>
                <p:nvPr/>
              </p:nvSpPr>
              <p:spPr bwMode="auto">
                <a:xfrm>
                  <a:off x="5159966" y="3302868"/>
                  <a:ext cx="541384" cy="54138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21" name="Group 120"/>
                <p:cNvGrpSpPr/>
                <p:nvPr/>
              </p:nvGrpSpPr>
              <p:grpSpPr>
                <a:xfrm>
                  <a:off x="5316827" y="3372244"/>
                  <a:ext cx="227662" cy="402632"/>
                  <a:chOff x="12548790" y="-1264290"/>
                  <a:chExt cx="5541963" cy="9801225"/>
                </a:xfrm>
                <a:solidFill>
                  <a:schemeClr val="bg1"/>
                </a:solidFill>
              </p:grpSpPr>
              <p:sp>
                <p:nvSpPr>
                  <p:cNvPr id="122"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4" name="Group 23"/>
            <p:cNvGrpSpPr/>
            <p:nvPr/>
          </p:nvGrpSpPr>
          <p:grpSpPr>
            <a:xfrm>
              <a:off x="4775742" y="2677608"/>
              <a:ext cx="704093" cy="558864"/>
              <a:chOff x="10017428" y="3450449"/>
              <a:chExt cx="1175190" cy="932791"/>
            </a:xfrm>
            <a:solidFill>
              <a:schemeClr val="accent1"/>
            </a:solidFill>
          </p:grpSpPr>
          <p:grpSp>
            <p:nvGrpSpPr>
              <p:cNvPr id="160" name="Group 159"/>
              <p:cNvGrpSpPr/>
              <p:nvPr/>
            </p:nvGrpSpPr>
            <p:grpSpPr>
              <a:xfrm>
                <a:off x="10364964" y="3450449"/>
                <a:ext cx="827654" cy="606850"/>
                <a:chOff x="2432050" y="742950"/>
                <a:chExt cx="7331075" cy="5375275"/>
              </a:xfrm>
              <a:grpFill/>
            </p:grpSpPr>
            <p:sp>
              <p:nvSpPr>
                <p:cNvPr id="161"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3" name="Rectangle 162"/>
              <p:cNvSpPr/>
              <p:nvPr/>
            </p:nvSpPr>
            <p:spPr bwMode="auto">
              <a:xfrm>
                <a:off x="10237136" y="3598990"/>
                <a:ext cx="808900" cy="533025"/>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64" name="Group 163"/>
              <p:cNvGrpSpPr/>
              <p:nvPr/>
            </p:nvGrpSpPr>
            <p:grpSpPr>
              <a:xfrm>
                <a:off x="10218737" y="3583676"/>
                <a:ext cx="836037" cy="612997"/>
                <a:chOff x="2432050" y="742950"/>
                <a:chExt cx="7331075" cy="5375275"/>
              </a:xfrm>
              <a:grpFill/>
            </p:grpSpPr>
            <p:sp>
              <p:nvSpPr>
                <p:cNvPr id="165"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7" name="Rectangle 166"/>
              <p:cNvSpPr/>
              <p:nvPr/>
            </p:nvSpPr>
            <p:spPr bwMode="auto">
              <a:xfrm>
                <a:off x="10017428" y="3747786"/>
                <a:ext cx="866472" cy="533025"/>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68" name="Group 167"/>
              <p:cNvGrpSpPr/>
              <p:nvPr/>
            </p:nvGrpSpPr>
            <p:grpSpPr>
              <a:xfrm>
                <a:off x="10017428" y="3732709"/>
                <a:ext cx="887228" cy="650531"/>
                <a:chOff x="2432050" y="742950"/>
                <a:chExt cx="7331075" cy="5375275"/>
              </a:xfrm>
              <a:grpFill/>
            </p:grpSpPr>
            <p:sp>
              <p:nvSpPr>
                <p:cNvPr id="169"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33"/>
                <p:cNvSpPr>
                  <a:spLocks noChangeArrowheads="1"/>
                </p:cNvSpPr>
                <p:nvPr/>
              </p:nvSpPr>
              <p:spPr bwMode="auto">
                <a:xfrm>
                  <a:off x="3960813" y="5873750"/>
                  <a:ext cx="4270375" cy="2444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51" name="Group 150"/>
          <p:cNvGrpSpPr/>
          <p:nvPr/>
        </p:nvGrpSpPr>
        <p:grpSpPr>
          <a:xfrm>
            <a:off x="9228093" y="1501249"/>
            <a:ext cx="2704450" cy="4315874"/>
            <a:chOff x="9228093" y="1501249"/>
            <a:chExt cx="2704450" cy="4315874"/>
          </a:xfrm>
        </p:grpSpPr>
        <p:grpSp>
          <p:nvGrpSpPr>
            <p:cNvPr id="152" name="Group 151"/>
            <p:cNvGrpSpPr/>
            <p:nvPr/>
          </p:nvGrpSpPr>
          <p:grpSpPr>
            <a:xfrm>
              <a:off x="9228093" y="1501249"/>
              <a:ext cx="2704450" cy="4315874"/>
              <a:chOff x="9228093" y="1501249"/>
              <a:chExt cx="2704450" cy="4315874"/>
            </a:xfrm>
          </p:grpSpPr>
          <p:grpSp>
            <p:nvGrpSpPr>
              <p:cNvPr id="184" name="Group 183"/>
              <p:cNvGrpSpPr/>
              <p:nvPr/>
            </p:nvGrpSpPr>
            <p:grpSpPr>
              <a:xfrm>
                <a:off x="9228093" y="1501249"/>
                <a:ext cx="2704166" cy="4315874"/>
                <a:chOff x="9228093" y="2734905"/>
                <a:chExt cx="2704166" cy="4315874"/>
              </a:xfrm>
            </p:grpSpPr>
            <p:sp>
              <p:nvSpPr>
                <p:cNvPr id="193" name="Rectangle 192"/>
                <p:cNvSpPr/>
                <p:nvPr/>
              </p:nvSpPr>
              <p:spPr bwMode="auto">
                <a:xfrm>
                  <a:off x="9228093" y="5041933"/>
                  <a:ext cx="2704166" cy="2008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32" tIns="149146" rIns="186432" bIns="149146" anchor="t" anchorCtr="0"/>
                <a:lstStyle/>
                <a:p>
                  <a:pPr defTabSz="931701">
                    <a:defRPr/>
                  </a:pPr>
                  <a:r>
                    <a:rPr lang="en-US" sz="1400" kern="0" dirty="0">
                      <a:solidFill>
                        <a:schemeClr val="tx1"/>
                      </a:solidFill>
                      <a:cs typeface="Segoe UI" panose="020B0502040204020203" pitchFamily="34" charset="0"/>
                    </a:rPr>
                    <a:t>Azure hybrid use benefit now covers Windows 10 desktops</a:t>
                  </a:r>
                </a:p>
                <a:p>
                  <a:pPr defTabSz="931701">
                    <a:defRPr/>
                  </a:pPr>
                  <a:endParaRPr lang="en-US" sz="1400" kern="0" dirty="0">
                    <a:solidFill>
                      <a:schemeClr val="tx1"/>
                    </a:solidFill>
                    <a:cs typeface="Segoe UI" panose="020B0502040204020203" pitchFamily="34" charset="0"/>
                  </a:endParaRPr>
                </a:p>
                <a:p>
                  <a:pPr defTabSz="931701">
                    <a:defRPr/>
                  </a:pPr>
                  <a:r>
                    <a:rPr lang="en-US" sz="1400" kern="0" dirty="0">
                      <a:solidFill>
                        <a:schemeClr val="tx1"/>
                      </a:solidFill>
                      <a:ea typeface="Segoe UI" panose="020B0502040204020203" pitchFamily="34" charset="0"/>
                      <a:cs typeface="Segoe UI" panose="020B0502040204020203" pitchFamily="34" charset="0"/>
                    </a:rPr>
                    <a:t>Create a VDI solution without large capital expenditure</a:t>
                  </a:r>
                </a:p>
              </p:txBody>
            </p:sp>
            <p:sp>
              <p:nvSpPr>
                <p:cNvPr id="194" name="Title 2"/>
                <p:cNvSpPr txBox="1">
                  <a:spLocks/>
                </p:cNvSpPr>
                <p:nvPr/>
              </p:nvSpPr>
              <p:spPr bwMode="auto">
                <a:xfrm>
                  <a:off x="9313587" y="2734905"/>
                  <a:ext cx="2467250" cy="753252"/>
                </a:xfrm>
                <a:prstGeom prst="rect">
                  <a:avLst/>
                </a:prstGeom>
              </p:spPr>
              <p:txBody>
                <a:bodyPr wrap="square" lIns="146213" tIns="91383" rIns="146213" bIns="91383">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a:lnSpc>
                      <a:spcPct val="100000"/>
                    </a:lnSpc>
                    <a:defRPr/>
                  </a:pPr>
                  <a:r>
                    <a:rPr lang="en-US" sz="1800" b="1" spc="0" dirty="0">
                      <a:solidFill>
                        <a:schemeClr val="tx2"/>
                      </a:solidFill>
                      <a:latin typeface="+mn-lt"/>
                    </a:rPr>
                    <a:t>Client desktops in the cloud</a:t>
                  </a:r>
                </a:p>
              </p:txBody>
            </p:sp>
          </p:grpSp>
          <p:grpSp>
            <p:nvGrpSpPr>
              <p:cNvPr id="185" name="Group 184"/>
              <p:cNvGrpSpPr/>
              <p:nvPr/>
            </p:nvGrpSpPr>
            <p:grpSpPr>
              <a:xfrm>
                <a:off x="9419964" y="2697867"/>
                <a:ext cx="1083050" cy="435473"/>
                <a:chOff x="9516225" y="2807297"/>
                <a:chExt cx="1083050" cy="435473"/>
              </a:xfrm>
            </p:grpSpPr>
            <p:sp>
              <p:nvSpPr>
                <p:cNvPr id="187" name="Freeform 320"/>
                <p:cNvSpPr>
                  <a:spLocks/>
                </p:cNvSpPr>
                <p:nvPr/>
              </p:nvSpPr>
              <p:spPr bwMode="auto">
                <a:xfrm flipH="1">
                  <a:off x="9882185" y="3022244"/>
                  <a:ext cx="166155" cy="35096"/>
                </a:xfrm>
                <a:custGeom>
                  <a:avLst/>
                  <a:gdLst>
                    <a:gd name="T0" fmla="*/ 83114 w 8"/>
                    <a:gd name="T1" fmla="*/ 0 h 54"/>
                    <a:gd name="T2" fmla="*/ 0 w 8"/>
                    <a:gd name="T3" fmla="*/ 0 h 54"/>
                    <a:gd name="T4" fmla="*/ 0 w 8"/>
                    <a:gd name="T5" fmla="*/ 35122 h 54"/>
                    <a:gd name="T6" fmla="*/ 166228 w 8"/>
                    <a:gd name="T7" fmla="*/ 35122 h 54"/>
                    <a:gd name="T8" fmla="*/ 166228 w 8"/>
                    <a:gd name="T9" fmla="*/ 0 h 54"/>
                    <a:gd name="T10" fmla="*/ 83114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4" rIns="91388" bIns="45694"/>
                <a:lstStyle/>
                <a:p>
                  <a:pPr defTabSz="932327"/>
                  <a:endParaRPr lang="en-US">
                    <a:solidFill>
                      <a:srgbClr val="505050"/>
                    </a:solidFill>
                    <a:latin typeface="Segoe UI"/>
                  </a:endParaRPr>
                </a:p>
              </p:txBody>
            </p:sp>
            <p:sp>
              <p:nvSpPr>
                <p:cNvPr id="188" name="Freeform 321"/>
                <p:cNvSpPr>
                  <a:spLocks/>
                </p:cNvSpPr>
                <p:nvPr/>
              </p:nvSpPr>
              <p:spPr bwMode="auto">
                <a:xfrm flipH="1">
                  <a:off x="10411698" y="3023437"/>
                  <a:ext cx="187577" cy="32711"/>
                </a:xfrm>
                <a:custGeom>
                  <a:avLst/>
                  <a:gdLst>
                    <a:gd name="T0" fmla="*/ 93830 w 8"/>
                    <a:gd name="T1" fmla="*/ 0 h 54"/>
                    <a:gd name="T2" fmla="*/ 0 w 8"/>
                    <a:gd name="T3" fmla="*/ 0 h 54"/>
                    <a:gd name="T4" fmla="*/ 0 w 8"/>
                    <a:gd name="T5" fmla="*/ 32735 h 54"/>
                    <a:gd name="T6" fmla="*/ 187659 w 8"/>
                    <a:gd name="T7" fmla="*/ 32735 h 54"/>
                    <a:gd name="T8" fmla="*/ 187659 w 8"/>
                    <a:gd name="T9" fmla="*/ 0 h 54"/>
                    <a:gd name="T10" fmla="*/ 93830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4" rIns="91388" bIns="45694"/>
                <a:lstStyle/>
                <a:p>
                  <a:pPr defTabSz="932327"/>
                  <a:endParaRPr lang="en-US">
                    <a:solidFill>
                      <a:srgbClr val="505050"/>
                    </a:solidFill>
                    <a:latin typeface="Segoe UI"/>
                  </a:endParaRPr>
                </a:p>
              </p:txBody>
            </p:sp>
            <p:sp>
              <p:nvSpPr>
                <p:cNvPr id="189" name="Freeform 10"/>
                <p:cNvSpPr>
                  <a:spLocks/>
                </p:cNvSpPr>
                <p:nvPr/>
              </p:nvSpPr>
              <p:spPr bwMode="auto">
                <a:xfrm>
                  <a:off x="9516225" y="2807297"/>
                  <a:ext cx="406891" cy="435473"/>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Oval 189"/>
                <p:cNvSpPr/>
                <p:nvPr/>
              </p:nvSpPr>
              <p:spPr bwMode="auto">
                <a:xfrm>
                  <a:off x="10056898" y="2868957"/>
                  <a:ext cx="350024" cy="35002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1" name="Freeform 19"/>
                <p:cNvSpPr>
                  <a:spLocks/>
                </p:cNvSpPr>
                <p:nvPr/>
              </p:nvSpPr>
              <p:spPr bwMode="auto">
                <a:xfrm>
                  <a:off x="10181462" y="2913811"/>
                  <a:ext cx="101361" cy="99379"/>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20"/>
                <p:cNvSpPr>
                  <a:spLocks noEditPoints="1"/>
                </p:cNvSpPr>
                <p:nvPr/>
              </p:nvSpPr>
              <p:spPr bwMode="auto">
                <a:xfrm>
                  <a:off x="10158314" y="3021665"/>
                  <a:ext cx="147192" cy="152462"/>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6" name="Freeform 38"/>
              <p:cNvSpPr>
                <a:spLocks/>
              </p:cNvSpPr>
              <p:nvPr/>
            </p:nvSpPr>
            <p:spPr bwMode="auto">
              <a:xfrm>
                <a:off x="10548317" y="2394857"/>
                <a:ext cx="1384226" cy="91020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2" name="Group 171"/>
            <p:cNvGrpSpPr/>
            <p:nvPr/>
          </p:nvGrpSpPr>
          <p:grpSpPr>
            <a:xfrm>
              <a:off x="10835569" y="2633144"/>
              <a:ext cx="719229" cy="570881"/>
              <a:chOff x="10135018" y="3491948"/>
              <a:chExt cx="1175180" cy="932790"/>
            </a:xfrm>
            <a:solidFill>
              <a:schemeClr val="bg1"/>
            </a:solidFill>
          </p:grpSpPr>
          <p:grpSp>
            <p:nvGrpSpPr>
              <p:cNvPr id="173" name="Group 172"/>
              <p:cNvGrpSpPr/>
              <p:nvPr/>
            </p:nvGrpSpPr>
            <p:grpSpPr>
              <a:xfrm>
                <a:off x="10482544" y="3491948"/>
                <a:ext cx="827654" cy="565351"/>
                <a:chOff x="3473537" y="1110548"/>
                <a:chExt cx="7331073" cy="5007677"/>
              </a:xfrm>
              <a:grpFill/>
            </p:grpSpPr>
            <p:sp>
              <p:nvSpPr>
                <p:cNvPr id="182" name="Freeform 32"/>
                <p:cNvSpPr>
                  <a:spLocks noEditPoints="1"/>
                </p:cNvSpPr>
                <p:nvPr/>
              </p:nvSpPr>
              <p:spPr bwMode="auto">
                <a:xfrm>
                  <a:off x="3473537" y="1110548"/>
                  <a:ext cx="7331073" cy="5006967"/>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4" name="Rectangle 173"/>
              <p:cNvSpPr/>
              <p:nvPr/>
            </p:nvSpPr>
            <p:spPr bwMode="auto">
              <a:xfrm>
                <a:off x="10354718" y="3640491"/>
                <a:ext cx="808900" cy="5330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75" name="Group 174"/>
              <p:cNvGrpSpPr/>
              <p:nvPr/>
            </p:nvGrpSpPr>
            <p:grpSpPr>
              <a:xfrm>
                <a:off x="10336318" y="3625179"/>
                <a:ext cx="836034" cy="571494"/>
                <a:chOff x="3463121" y="1106891"/>
                <a:chExt cx="7331052" cy="5011334"/>
              </a:xfrm>
              <a:grpFill/>
            </p:grpSpPr>
            <p:sp>
              <p:nvSpPr>
                <p:cNvPr id="180" name="Freeform 32"/>
                <p:cNvSpPr>
                  <a:spLocks noEditPoints="1"/>
                </p:cNvSpPr>
                <p:nvPr/>
              </p:nvSpPr>
              <p:spPr bwMode="auto">
                <a:xfrm>
                  <a:off x="3463121" y="1106891"/>
                  <a:ext cx="7331052" cy="5006993"/>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6" name="Rectangle 175"/>
              <p:cNvSpPr/>
              <p:nvPr/>
            </p:nvSpPr>
            <p:spPr bwMode="auto">
              <a:xfrm>
                <a:off x="10135018" y="3789284"/>
                <a:ext cx="866472" cy="5330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77" name="Group 176"/>
              <p:cNvGrpSpPr/>
              <p:nvPr/>
            </p:nvGrpSpPr>
            <p:grpSpPr>
              <a:xfrm>
                <a:off x="10135018" y="3774211"/>
                <a:ext cx="887228" cy="650527"/>
                <a:chOff x="3403684" y="1085880"/>
                <a:chExt cx="7331075" cy="5375245"/>
              </a:xfrm>
              <a:grpFill/>
            </p:grpSpPr>
            <p:sp>
              <p:nvSpPr>
                <p:cNvPr id="178" name="Freeform 32"/>
                <p:cNvSpPr>
                  <a:spLocks noEditPoints="1"/>
                </p:cNvSpPr>
                <p:nvPr/>
              </p:nvSpPr>
              <p:spPr bwMode="auto">
                <a:xfrm>
                  <a:off x="3403684" y="1085880"/>
                  <a:ext cx="7331075" cy="5006974"/>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33"/>
                <p:cNvSpPr>
                  <a:spLocks noChangeArrowheads="1"/>
                </p:cNvSpPr>
                <p:nvPr/>
              </p:nvSpPr>
              <p:spPr bwMode="auto">
                <a:xfrm>
                  <a:off x="4932442" y="6216646"/>
                  <a:ext cx="4270401" cy="24447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58139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p:tgtEl>
                                          <p:spTgt spid="72"/>
                                        </p:tgtEl>
                                        <p:attrNameLst>
                                          <p:attrName>ppt_y</p:attrName>
                                        </p:attrNameLst>
                                      </p:cBhvr>
                                      <p:tavLst>
                                        <p:tav tm="0">
                                          <p:val>
                                            <p:strVal val="#ppt_y-#ppt_h*1.125000"/>
                                          </p:val>
                                        </p:tav>
                                        <p:tav tm="100000">
                                          <p:val>
                                            <p:strVal val="#ppt_y"/>
                                          </p:val>
                                        </p:tav>
                                      </p:tavLst>
                                    </p:anim>
                                    <p:animEffect transition="in" filter="wipe(down)">
                                      <p:cBhvr>
                                        <p:cTn id="12" dur="500"/>
                                        <p:tgtEl>
                                          <p:spTgt spid="7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7"/>
                                        </p:tgtEl>
                                        <p:attrNameLst>
                                          <p:attrName>style.visibility</p:attrName>
                                        </p:attrNameLst>
                                      </p:cBhvr>
                                      <p:to>
                                        <p:strVal val="visible"/>
                                      </p:to>
                                    </p:set>
                                    <p:animEffect transition="in" filter="fade">
                                      <p:cBhvr>
                                        <p:cTn id="25" dur="500"/>
                                        <p:tgtEl>
                                          <p:spTgt spid="257"/>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500"/>
                                        <p:tgtEl>
                                          <p:spTgt spid="71"/>
                                        </p:tgtEl>
                                        <p:attrNameLst>
                                          <p:attrName>ppt_y</p:attrName>
                                        </p:attrNameLst>
                                      </p:cBhvr>
                                      <p:tavLst>
                                        <p:tav tm="0">
                                          <p:val>
                                            <p:strVal val="#ppt_y-#ppt_h*1.125000"/>
                                          </p:val>
                                        </p:tav>
                                        <p:tav tm="100000">
                                          <p:val>
                                            <p:strVal val="#ppt_y"/>
                                          </p:val>
                                        </p:tav>
                                      </p:tavLst>
                                    </p:anim>
                                    <p:animEffect transition="in" filter="wipe(down)">
                                      <p:cBhvr>
                                        <p:cTn id="29" dur="500"/>
                                        <p:tgtEl>
                                          <p:spTgt spid="7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51"/>
                                        </p:tgtEl>
                                        <p:attrNameLst>
                                          <p:attrName>style.visibility</p:attrName>
                                        </p:attrNameLst>
                                      </p:cBhvr>
                                      <p:to>
                                        <p:strVal val="visible"/>
                                      </p:to>
                                    </p:set>
                                    <p:animEffect transition="in" filter="fade">
                                      <p:cBhvr>
                                        <p:cTn id="3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RDS innovations in Windows Server 2016</a:t>
            </a:r>
          </a:p>
        </p:txBody>
      </p:sp>
      <p:grpSp>
        <p:nvGrpSpPr>
          <p:cNvPr id="31" name="Group 30"/>
          <p:cNvGrpSpPr/>
          <p:nvPr/>
        </p:nvGrpSpPr>
        <p:grpSpPr>
          <a:xfrm>
            <a:off x="8689699" y="2184490"/>
            <a:ext cx="3469768" cy="2645522"/>
            <a:chOff x="8689699" y="2774156"/>
            <a:chExt cx="3469768" cy="2645521"/>
          </a:xfrm>
        </p:grpSpPr>
        <p:sp>
          <p:nvSpPr>
            <p:cNvPr id="4" name="TextBox 3"/>
            <p:cNvSpPr txBox="1"/>
            <p:nvPr/>
          </p:nvSpPr>
          <p:spPr>
            <a:xfrm>
              <a:off x="8689699" y="4243623"/>
              <a:ext cx="3469768" cy="1176054"/>
            </a:xfrm>
            <a:prstGeom prst="rect">
              <a:avLst/>
            </a:prstGeom>
            <a:noFill/>
          </p:spPr>
          <p:txBody>
            <a:bodyPr wrap="square" lIns="179285" tIns="143428" rIns="179285" bIns="143428" rtlCol="0">
              <a:spAutoFit/>
            </a:bodyPr>
            <a:lstStyle/>
            <a:p>
              <a:pPr algn="ctr">
                <a:lnSpc>
                  <a:spcPct val="90000"/>
                </a:lnSpc>
                <a:spcBef>
                  <a:spcPts val="1200"/>
                </a:spcBef>
                <a:spcAft>
                  <a:spcPts val="588"/>
                </a:spcAft>
              </a:pPr>
              <a:r>
                <a:rPr lang="en-US" sz="3200" dirty="0" err="1">
                  <a:solidFill>
                    <a:schemeClr val="tx2"/>
                  </a:solidFill>
                  <a:latin typeface="+mj-lt"/>
                </a:rPr>
                <a:t>Optimised</a:t>
              </a:r>
              <a:r>
                <a:rPr lang="en-US" sz="3200" dirty="0">
                  <a:solidFill>
                    <a:schemeClr val="tx2"/>
                  </a:solidFill>
                  <a:latin typeface="+mj-lt"/>
                </a:rPr>
                <a:t> </a:t>
              </a:r>
              <a:br>
                <a:rPr lang="en-US" sz="3200" dirty="0">
                  <a:solidFill>
                    <a:schemeClr val="tx2"/>
                  </a:solidFill>
                  <a:latin typeface="+mj-lt"/>
                </a:rPr>
              </a:br>
              <a:r>
                <a:rPr lang="en-US" sz="3200" dirty="0">
                  <a:solidFill>
                    <a:schemeClr val="tx2"/>
                  </a:solidFill>
                  <a:latin typeface="+mj-lt"/>
                </a:rPr>
                <a:t>for cloud</a:t>
              </a:r>
              <a:endParaRPr lang="en-US" sz="3200" b="1" dirty="0">
                <a:solidFill>
                  <a:schemeClr val="tx2"/>
                </a:solidFill>
              </a:endParaRPr>
            </a:p>
          </p:txBody>
        </p:sp>
        <p:sp>
          <p:nvSpPr>
            <p:cNvPr id="8" name="Freeform 38"/>
            <p:cNvSpPr>
              <a:spLocks/>
            </p:cNvSpPr>
            <p:nvPr/>
          </p:nvSpPr>
          <p:spPr bwMode="auto">
            <a:xfrm>
              <a:off x="9646784" y="2774156"/>
              <a:ext cx="1551928" cy="1020478"/>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3200">
                <a:ln>
                  <a:solidFill>
                    <a:sysClr val="windowText" lastClr="000000"/>
                  </a:solidFill>
                </a:ln>
              </a:endParaRPr>
            </a:p>
          </p:txBody>
        </p:sp>
      </p:grpSp>
      <p:grpSp>
        <p:nvGrpSpPr>
          <p:cNvPr id="9" name="Group 8"/>
          <p:cNvGrpSpPr/>
          <p:nvPr/>
        </p:nvGrpSpPr>
        <p:grpSpPr>
          <a:xfrm>
            <a:off x="664064" y="2290049"/>
            <a:ext cx="3505200" cy="2539963"/>
            <a:chOff x="664063" y="2879715"/>
            <a:chExt cx="3505200" cy="2539963"/>
          </a:xfrm>
        </p:grpSpPr>
        <p:sp>
          <p:nvSpPr>
            <p:cNvPr id="7" name="TextBox 6"/>
            <p:cNvSpPr txBox="1"/>
            <p:nvPr/>
          </p:nvSpPr>
          <p:spPr>
            <a:xfrm>
              <a:off x="664063" y="4243624"/>
              <a:ext cx="3505200" cy="1176054"/>
            </a:xfrm>
            <a:prstGeom prst="rect">
              <a:avLst/>
            </a:prstGeom>
            <a:noFill/>
          </p:spPr>
          <p:txBody>
            <a:bodyPr wrap="square" lIns="179285" tIns="143428" rIns="179285" bIns="143428" rtlCol="0">
              <a:spAutoFit/>
            </a:bodyPr>
            <a:lstStyle/>
            <a:p>
              <a:pPr algn="ctr">
                <a:lnSpc>
                  <a:spcPct val="90000"/>
                </a:lnSpc>
                <a:spcBef>
                  <a:spcPts val="1200"/>
                </a:spcBef>
                <a:spcAft>
                  <a:spcPts val="588"/>
                </a:spcAft>
              </a:pPr>
              <a:r>
                <a:rPr lang="en-US" sz="3200" dirty="0">
                  <a:solidFill>
                    <a:schemeClr val="tx2"/>
                  </a:solidFill>
                  <a:latin typeface="+mj-lt"/>
                </a:rPr>
                <a:t>Increased performance</a:t>
              </a:r>
              <a:endParaRPr lang="en-US" sz="3200" b="1" dirty="0">
                <a:solidFill>
                  <a:schemeClr val="tx2"/>
                </a:solidFill>
              </a:endParaRPr>
            </a:p>
          </p:txBody>
        </p:sp>
        <p:grpSp>
          <p:nvGrpSpPr>
            <p:cNvPr id="2" name="Group 1"/>
            <p:cNvGrpSpPr/>
            <p:nvPr/>
          </p:nvGrpSpPr>
          <p:grpSpPr>
            <a:xfrm>
              <a:off x="1492562" y="2879715"/>
              <a:ext cx="1906276" cy="754624"/>
              <a:chOff x="1341437" y="2819890"/>
              <a:chExt cx="2208525" cy="874274"/>
            </a:xfrm>
          </p:grpSpPr>
          <p:grpSp>
            <p:nvGrpSpPr>
              <p:cNvPr id="12" name="Group 11"/>
              <p:cNvGrpSpPr/>
              <p:nvPr/>
            </p:nvGrpSpPr>
            <p:grpSpPr>
              <a:xfrm>
                <a:off x="1341437" y="2819890"/>
                <a:ext cx="874576" cy="874274"/>
                <a:chOff x="1477963" y="-1187450"/>
                <a:chExt cx="9232900" cy="9229725"/>
              </a:xfrm>
              <a:solidFill>
                <a:srgbClr val="002050"/>
              </a:solidFill>
            </p:grpSpPr>
            <p:sp>
              <p:nvSpPr>
                <p:cNvPr id="13"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tx2"/>
                    </a:solidFill>
                  </a:endParaRPr>
                </a:p>
              </p:txBody>
            </p:sp>
            <p:sp>
              <p:nvSpPr>
                <p:cNvPr id="14"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tx2"/>
                    </a:solidFill>
                  </a:endParaRPr>
                </a:p>
              </p:txBody>
            </p:sp>
          </p:grpSp>
          <p:grpSp>
            <p:nvGrpSpPr>
              <p:cNvPr id="15" name="Group 14"/>
              <p:cNvGrpSpPr/>
              <p:nvPr/>
            </p:nvGrpSpPr>
            <p:grpSpPr>
              <a:xfrm>
                <a:off x="2675386" y="2819890"/>
                <a:ext cx="874576" cy="874274"/>
                <a:chOff x="1477963" y="-1187450"/>
                <a:chExt cx="9232900" cy="9229725"/>
              </a:xfrm>
              <a:solidFill>
                <a:srgbClr val="002050"/>
              </a:solidFill>
            </p:grpSpPr>
            <p:sp>
              <p:nvSpPr>
                <p:cNvPr id="16"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tx2"/>
                    </a:solidFill>
                  </a:endParaRPr>
                </a:p>
              </p:txBody>
            </p:sp>
            <p:sp>
              <p:nvSpPr>
                <p:cNvPr id="17"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tx2"/>
                    </a:solidFill>
                  </a:endParaRPr>
                </a:p>
              </p:txBody>
            </p:sp>
          </p:grpSp>
          <p:cxnSp>
            <p:nvCxnSpPr>
              <p:cNvPr id="21" name="Straight Connector 20"/>
              <p:cNvCxnSpPr/>
              <p:nvPr/>
            </p:nvCxnSpPr>
            <p:spPr>
              <a:xfrm>
                <a:off x="2278249" y="3262880"/>
                <a:ext cx="343349" cy="0"/>
              </a:xfrm>
              <a:prstGeom prst="line">
                <a:avLst/>
              </a:prstGeom>
              <a:ln w="381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1" y="5603820"/>
            <a:ext cx="12436475" cy="1390705"/>
            <a:chOff x="0" y="5603820"/>
            <a:chExt cx="12436475" cy="1390705"/>
          </a:xfrm>
        </p:grpSpPr>
        <p:sp>
          <p:nvSpPr>
            <p:cNvPr id="27" name="Rectangle 26"/>
            <p:cNvSpPr/>
            <p:nvPr/>
          </p:nvSpPr>
          <p:spPr bwMode="auto">
            <a:xfrm>
              <a:off x="0" y="5603820"/>
              <a:ext cx="12436475" cy="139070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8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TextBox 23"/>
            <p:cNvSpPr txBox="1"/>
            <p:nvPr/>
          </p:nvSpPr>
          <p:spPr>
            <a:xfrm>
              <a:off x="8689699" y="5872016"/>
              <a:ext cx="3469768" cy="808656"/>
            </a:xfrm>
            <a:prstGeom prst="rect">
              <a:avLst/>
            </a:prstGeom>
            <a:noFill/>
          </p:spPr>
          <p:txBody>
            <a:bodyPr wrap="square" lIns="179285" tIns="143428" rIns="179285" bIns="143428" rtlCol="0">
              <a:spAutoFit/>
            </a:bodyPr>
            <a:lstStyle/>
            <a:p>
              <a:pPr algn="ctr">
                <a:lnSpc>
                  <a:spcPct val="90000"/>
                </a:lnSpc>
                <a:spcBef>
                  <a:spcPts val="1200"/>
                </a:spcBef>
                <a:spcAft>
                  <a:spcPts val="588"/>
                </a:spcAft>
              </a:pPr>
              <a:r>
                <a:rPr lang="en-US" b="1" dirty="0">
                  <a:solidFill>
                    <a:schemeClr val="bg1"/>
                  </a:solidFill>
                </a:rPr>
                <a:t>Efficient and secure architecture</a:t>
              </a:r>
            </a:p>
          </p:txBody>
        </p:sp>
        <p:sp>
          <p:nvSpPr>
            <p:cNvPr id="25" name="TextBox 24"/>
            <p:cNvSpPr txBox="1"/>
            <p:nvPr/>
          </p:nvSpPr>
          <p:spPr>
            <a:xfrm>
              <a:off x="4770437" y="5872016"/>
              <a:ext cx="3458952" cy="808656"/>
            </a:xfrm>
            <a:prstGeom prst="rect">
              <a:avLst/>
            </a:prstGeom>
            <a:noFill/>
          </p:spPr>
          <p:txBody>
            <a:bodyPr wrap="square" lIns="179285" tIns="143428" rIns="179285" bIns="143428" rtlCol="0">
              <a:spAutoFit/>
            </a:bodyPr>
            <a:lstStyle/>
            <a:p>
              <a:pPr algn="ctr">
                <a:lnSpc>
                  <a:spcPct val="90000"/>
                </a:lnSpc>
                <a:spcBef>
                  <a:spcPts val="1200"/>
                </a:spcBef>
                <a:spcAft>
                  <a:spcPts val="588"/>
                </a:spcAft>
              </a:pPr>
              <a:r>
                <a:rPr lang="en-US" b="1" dirty="0">
                  <a:solidFill>
                    <a:schemeClr val="bg1"/>
                  </a:solidFill>
                </a:rPr>
                <a:t>Connection broker, shared SQL connections</a:t>
              </a:r>
            </a:p>
          </p:txBody>
        </p:sp>
        <p:sp>
          <p:nvSpPr>
            <p:cNvPr id="26" name="TextBox 25"/>
            <p:cNvSpPr txBox="1"/>
            <p:nvPr/>
          </p:nvSpPr>
          <p:spPr>
            <a:xfrm>
              <a:off x="1299913" y="5872017"/>
              <a:ext cx="2224938" cy="808656"/>
            </a:xfrm>
            <a:prstGeom prst="rect">
              <a:avLst/>
            </a:prstGeom>
            <a:noFill/>
          </p:spPr>
          <p:txBody>
            <a:bodyPr wrap="square" lIns="179285" tIns="143428" rIns="179285" bIns="143428" rtlCol="0">
              <a:spAutoFit/>
            </a:bodyPr>
            <a:lstStyle/>
            <a:p>
              <a:pPr algn="ctr">
                <a:lnSpc>
                  <a:spcPct val="90000"/>
                </a:lnSpc>
                <a:spcBef>
                  <a:spcPts val="1200"/>
                </a:spcBef>
                <a:spcAft>
                  <a:spcPts val="588"/>
                </a:spcAft>
              </a:pPr>
              <a:r>
                <a:rPr lang="en-US" b="1" dirty="0">
                  <a:solidFill>
                    <a:schemeClr val="bg1"/>
                  </a:solidFill>
                </a:rPr>
                <a:t>Graphics improvements</a:t>
              </a:r>
            </a:p>
          </p:txBody>
        </p:sp>
      </p:grpSp>
      <p:grpSp>
        <p:nvGrpSpPr>
          <p:cNvPr id="10" name="Group 9"/>
          <p:cNvGrpSpPr/>
          <p:nvPr/>
        </p:nvGrpSpPr>
        <p:grpSpPr>
          <a:xfrm>
            <a:off x="5265737" y="2159239"/>
            <a:ext cx="2362200" cy="2670772"/>
            <a:chOff x="5265737" y="2748905"/>
            <a:chExt cx="2362200" cy="2670772"/>
          </a:xfrm>
        </p:grpSpPr>
        <p:sp>
          <p:nvSpPr>
            <p:cNvPr id="6" name="TextBox 5"/>
            <p:cNvSpPr txBox="1"/>
            <p:nvPr/>
          </p:nvSpPr>
          <p:spPr>
            <a:xfrm>
              <a:off x="5265737" y="4243623"/>
              <a:ext cx="2362200" cy="1176054"/>
            </a:xfrm>
            <a:prstGeom prst="rect">
              <a:avLst/>
            </a:prstGeom>
            <a:noFill/>
          </p:spPr>
          <p:txBody>
            <a:bodyPr wrap="square" lIns="179285" tIns="143428" rIns="179285" bIns="143428" rtlCol="0">
              <a:spAutoFit/>
            </a:bodyPr>
            <a:lstStyle/>
            <a:p>
              <a:pPr algn="ctr">
                <a:lnSpc>
                  <a:spcPct val="90000"/>
                </a:lnSpc>
                <a:spcBef>
                  <a:spcPts val="1200"/>
                </a:spcBef>
                <a:spcAft>
                  <a:spcPts val="588"/>
                </a:spcAft>
              </a:pPr>
              <a:r>
                <a:rPr lang="en-US" sz="3200" dirty="0">
                  <a:solidFill>
                    <a:schemeClr val="tx2"/>
                  </a:solidFill>
                  <a:latin typeface="+mj-lt"/>
                </a:rPr>
                <a:t>Enhanced scale</a:t>
              </a:r>
              <a:endParaRPr lang="en-US" sz="3200" b="1"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682" y="2748905"/>
              <a:ext cx="1066800" cy="1102442"/>
            </a:xfrm>
            <a:prstGeom prst="rect">
              <a:avLst/>
            </a:prstGeom>
          </p:spPr>
        </p:pic>
      </p:grpSp>
    </p:spTree>
    <p:extLst>
      <p:ext uri="{BB962C8B-B14F-4D97-AF65-F5344CB8AC3E}">
        <p14:creationId xmlns:p14="http://schemas.microsoft.com/office/powerpoint/2010/main" val="22486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12" presetClass="entr" presetSubtype="4"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ppt_y</p:attrName>
                                        </p:attrNameLst>
                                      </p:cBhvr>
                                      <p:tavLst>
                                        <p:tav tm="0">
                                          <p:val>
                                            <p:strVal val="#ppt_y+#ppt_h*1.125000"/>
                                          </p:val>
                                        </p:tav>
                                        <p:tav tm="100000">
                                          <p:val>
                                            <p:strVal val="#ppt_y"/>
                                          </p:val>
                                        </p:tav>
                                      </p:tavLst>
                                    </p:anim>
                                    <p:animEffect transition="in" filter="wipe(up)">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is Citrix?</a:t>
            </a:r>
          </a:p>
        </p:txBody>
      </p:sp>
    </p:spTree>
    <p:extLst>
      <p:ext uri="{BB962C8B-B14F-4D97-AF65-F5344CB8AC3E}">
        <p14:creationId xmlns:p14="http://schemas.microsoft.com/office/powerpoint/2010/main" val="9942582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65" y="265841"/>
            <a:ext cx="12218640" cy="6415492"/>
          </a:xfrm>
          <a:prstGeom prst="rect">
            <a:avLst/>
          </a:prstGeom>
        </p:spPr>
      </p:pic>
    </p:spTree>
    <p:extLst>
      <p:ext uri="{BB962C8B-B14F-4D97-AF65-F5344CB8AC3E}">
        <p14:creationId xmlns:p14="http://schemas.microsoft.com/office/powerpoint/2010/main" val="378753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6-50029_S4_Q1_FY17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1_FY17_Light_Template" id="{26838CB7-680A-4B75-B073-FEDA99F7AC24}" vid="{8B790D91-9CB2-4321-9CAA-D45DC82E89FC}"/>
    </a:ext>
  </a:extLst>
</a:theme>
</file>

<file path=ppt/theme/theme3.xml><?xml version="1.0" encoding="utf-8"?>
<a:theme xmlns:a="http://schemas.openxmlformats.org/drawingml/2006/main" name="6-50029_S4_Q1_FY17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July2016_Light_Template [Read-Only]" id="{A2D3D538-F295-4467-A6B7-73AE086CFEBD}" vid="{260DA8F2-8C13-4728-8112-BF5976734DCF}"/>
    </a:ext>
  </a:extLst>
</a:theme>
</file>

<file path=ppt/theme/theme4.xml><?xml version="1.0" encoding="utf-8"?>
<a:theme xmlns:a="http://schemas.openxmlformats.org/drawingml/2006/main" name="2_6-50029_S4_Q1_FY17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July2016_Light_Template [Read-Only]" id="{A2D3D538-F295-4467-A6B7-73AE086CFEBD}" vid="{260DA8F2-8C13-4728-8112-BF5976734DCF}"/>
    </a:ext>
  </a:extLst>
</a:theme>
</file>

<file path=ppt/theme/theme5.xml><?xml version="1.0" encoding="utf-8"?>
<a:theme xmlns:a="http://schemas.openxmlformats.org/drawingml/2006/main" name="1_5-50002_Ignite_Breakout_Template">
  <a:themeElements>
    <a:clrScheme name="Custom 21">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B8C9D6"/>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6.xml><?xml version="1.0" encoding="utf-8"?>
<a:theme xmlns:a="http://schemas.openxmlformats.org/drawingml/2006/main" name="3_6-50029_S4_Q1_FY17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1_FY17_Light_Template" id="{26838CB7-680A-4B75-B073-FEDA99F7AC24}" vid="{8B790D91-9CB2-4321-9CAA-D45DC82E89FC}"/>
    </a:ext>
  </a:extLst>
</a:theme>
</file>

<file path=ppt/theme/theme7.xml><?xml version="1.0" encoding="utf-8"?>
<a:theme xmlns:a="http://schemas.openxmlformats.org/drawingml/2006/main" name="1_Citrix_2016">
  <a:themeElements>
    <a:clrScheme name="Citrix Corp Palette 2016 update">
      <a:dk1>
        <a:sysClr val="windowText" lastClr="000000"/>
      </a:dk1>
      <a:lt1>
        <a:sysClr val="window" lastClr="FFFFFF"/>
      </a:lt1>
      <a:dk2>
        <a:srgbClr val="DBD9D1"/>
      </a:dk2>
      <a:lt2>
        <a:srgbClr val="B8B3AD"/>
      </a:lt2>
      <a:accent1>
        <a:srgbClr val="23AAE2"/>
      </a:accent1>
      <a:accent2>
        <a:srgbClr val="B7DB00"/>
      </a:accent2>
      <a:accent3>
        <a:srgbClr val="FF9E1B"/>
      </a:accent3>
      <a:accent4>
        <a:srgbClr val="F9423A"/>
      </a:accent4>
      <a:accent5>
        <a:srgbClr val="E90595"/>
      </a:accent5>
      <a:accent6>
        <a:srgbClr val="737373"/>
      </a:accent6>
      <a:hlink>
        <a:srgbClr val="00A3E0"/>
      </a:hlink>
      <a:folHlink>
        <a:srgbClr val="DBD9D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trix_6_2016" id="{9D2BA199-4500-E948-8B42-66C3A5A93C98}" vid="{E429B589-4920-6C4D-AA2A-C4C9C2110B40}"/>
    </a:ext>
  </a:extLst>
</a:theme>
</file>

<file path=ppt/theme/theme8.xml><?xml version="1.0" encoding="utf-8"?>
<a:theme xmlns:a="http://schemas.openxmlformats.org/drawingml/2006/main" name="2_Citrix_2016">
  <a:themeElements>
    <a:clrScheme name="Citrix Corp Palette 2016 update">
      <a:dk1>
        <a:sysClr val="windowText" lastClr="000000"/>
      </a:dk1>
      <a:lt1>
        <a:sysClr val="window" lastClr="FFFFFF"/>
      </a:lt1>
      <a:dk2>
        <a:srgbClr val="DBD9D1"/>
      </a:dk2>
      <a:lt2>
        <a:srgbClr val="B8B3AD"/>
      </a:lt2>
      <a:accent1>
        <a:srgbClr val="23AAE2"/>
      </a:accent1>
      <a:accent2>
        <a:srgbClr val="B7DB00"/>
      </a:accent2>
      <a:accent3>
        <a:srgbClr val="FF9E1B"/>
      </a:accent3>
      <a:accent4>
        <a:srgbClr val="F9423A"/>
      </a:accent4>
      <a:accent5>
        <a:srgbClr val="E90595"/>
      </a:accent5>
      <a:accent6>
        <a:srgbClr val="737373"/>
      </a:accent6>
      <a:hlink>
        <a:srgbClr val="00A3E0"/>
      </a:hlink>
      <a:folHlink>
        <a:srgbClr val="DBD9D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trix_6_2016" id="{9D2BA199-4500-E948-8B42-66C3A5A93C98}" vid="{E429B589-4920-6C4D-AA2A-C4C9C2110B4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2243</Words>
  <Application>Microsoft Office PowerPoint</Application>
  <PresentationFormat>Custom</PresentationFormat>
  <Paragraphs>553</Paragraphs>
  <Slides>42</Slides>
  <Notes>42</Notes>
  <HiddenSlides>0</HiddenSlides>
  <MMClips>2</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42</vt:i4>
      </vt:variant>
    </vt:vector>
  </HeadingPairs>
  <TitlesOfParts>
    <vt:vector size="66" baseType="lpstr">
      <vt:lpstr>ＭＳ Ｐゴシック</vt:lpstr>
      <vt:lpstr>Arial</vt:lpstr>
      <vt:lpstr>Calibri</vt:lpstr>
      <vt:lpstr>Calibri Light</vt:lpstr>
      <vt:lpstr>Citrix Sans</vt:lpstr>
      <vt:lpstr>Citrix Sans SemiBold</vt:lpstr>
      <vt:lpstr>Consolas</vt:lpstr>
      <vt:lpstr>Lucida Grande</vt:lpstr>
      <vt:lpstr>MS Mincho</vt:lpstr>
      <vt:lpstr>Segoe Pro Light</vt:lpstr>
      <vt:lpstr>Segoe UI</vt:lpstr>
      <vt:lpstr>Segoe UI Light</vt:lpstr>
      <vt:lpstr>Tahoma</vt:lpstr>
      <vt:lpstr>Times New Roman</vt:lpstr>
      <vt:lpstr>Wingdings</vt:lpstr>
      <vt:lpstr>5-50002_Ignite_Breakout_Template</vt:lpstr>
      <vt:lpstr>1_6-50029_S4_Q1_FY17_Light_Template</vt:lpstr>
      <vt:lpstr>6-50029_S4_Q1_FY17_Light_Template</vt:lpstr>
      <vt:lpstr>2_6-50029_S4_Q1_FY17_Light_Template</vt:lpstr>
      <vt:lpstr>1_5-50002_Ignite_Breakout_Template</vt:lpstr>
      <vt:lpstr>3_6-50029_S4_Q1_FY17_Light_Template</vt:lpstr>
      <vt:lpstr>1_Citrix_2016</vt:lpstr>
      <vt:lpstr>2_Citrix_2016</vt:lpstr>
      <vt:lpstr>Image</vt:lpstr>
      <vt:lpstr>Microsoft Ignite NZ</vt:lpstr>
      <vt:lpstr>Leveraging Microsoft Azure to Lower the Cost of Delivering Microsoft RDS and Windows 10 VDI</vt:lpstr>
      <vt:lpstr>Speaker Introduction:</vt:lpstr>
      <vt:lpstr>Windows Server 2016 RDS Update</vt:lpstr>
      <vt:lpstr>Remote Desktop Services</vt:lpstr>
      <vt:lpstr>Solutions to meet your requirements</vt:lpstr>
      <vt:lpstr>RDS innovations in Windows Server 2016</vt:lpstr>
      <vt:lpstr>Who is Citrix?</vt:lpstr>
      <vt:lpstr>PowerPoint Presentation</vt:lpstr>
      <vt:lpstr>PowerPoint Presentation</vt:lpstr>
      <vt:lpstr>Extending the platform through Citrix Solutions</vt:lpstr>
      <vt:lpstr>PowerPoint Presentation</vt:lpstr>
      <vt:lpstr>Citrix + Microsoft Strategic  Partnership  </vt:lpstr>
      <vt:lpstr>PowerPoint Presentation</vt:lpstr>
      <vt:lpstr>PowerPoint Presentation</vt:lpstr>
      <vt:lpstr>XenDesktop for Windows 10 Timeline</vt:lpstr>
      <vt:lpstr>PowerPoint Presentation</vt:lpstr>
      <vt:lpstr>Citrix XenApp Express Timeline</vt:lpstr>
      <vt:lpstr>Azure Virtual App &amp; Desktop Delivery Scenarios</vt:lpstr>
      <vt:lpstr>3 Options for Azure Migration</vt:lpstr>
      <vt:lpstr>Extended Deployment – On-prem Management of Cloud Workloads</vt:lpstr>
      <vt:lpstr>Delivering Apps and Desktops using Azure </vt:lpstr>
      <vt:lpstr>Cloud Economics</vt:lpstr>
      <vt:lpstr>Demo: Provisioning App &amp; Desktop Workloads</vt:lpstr>
      <vt:lpstr>PowerPoint Presentation</vt:lpstr>
      <vt:lpstr>PowerPoint Presentation</vt:lpstr>
      <vt:lpstr>What is Citrix Cloud?</vt:lpstr>
      <vt:lpstr>PowerPoint Presentation</vt:lpstr>
      <vt:lpstr>The IT Market is Changing.</vt:lpstr>
      <vt:lpstr>The Only Platform Integrating All Citrix Services Unified cloud-based ability to deploy all Citrix technologies  UPDATE</vt:lpstr>
      <vt:lpstr>PowerPoint Presentation</vt:lpstr>
      <vt:lpstr>Traditional Citrix Deployment</vt:lpstr>
      <vt:lpstr>Deployment With Citrix Cloud</vt:lpstr>
      <vt:lpstr>Operational Integration</vt:lpstr>
      <vt:lpstr>Lifecycle Management – Smart Scaling</vt:lpstr>
      <vt:lpstr>Demo 2: End User Experience</vt:lpstr>
      <vt:lpstr>PowerPoint Presentation</vt:lpstr>
      <vt:lpstr>PowerPoint Presentation</vt:lpstr>
      <vt:lpstr>Try Citrix on Azure yourself…</vt:lpstr>
      <vt:lpstr>Key Takeaways</vt:lpstr>
      <vt:lpstr>What Should You Do Next?</vt:lpstr>
      <vt:lpstr>It’s all about Choice Bro!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2016-10-28T00:26:37Z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False</vt:lpwstr>
  </property>
  <property fmtid="{D5CDD505-2E9C-101B-9397-08002B2CF9AE}" pid="3" name="MSIP_Label_f42aa342-8706-4288-bd11-ebb85995028c_Ref">
    <vt:lpwstr>https://api.informationprotection.azure.com/api/72f988bf-86f1-41af-91ab-2d7cd011db47</vt:lpwstr>
  </property>
  <property fmtid="{D5CDD505-2E9C-101B-9397-08002B2CF9AE}" pid="4" name="MSIP_Label_f42aa342-8706-4288-bd11-ebb85995028c_AssignedBy">
    <vt:lpwstr>gabennet@microsoft.com</vt:lpwstr>
  </property>
  <property fmtid="{D5CDD505-2E9C-101B-9397-08002B2CF9AE}" pid="5" name="MSIP_Label_f42aa342-8706-4288-bd11-ebb85995028c_DateCreated">
    <vt:lpwstr>2016-10-27T11:24:20.5284405+13:00</vt:lpwstr>
  </property>
  <property fmtid="{D5CDD505-2E9C-101B-9397-08002B2CF9AE}" pid="6" name="MSIP_Label_f42aa342-8706-4288-bd11-ebb85995028c_Name">
    <vt:lpwstr>General</vt:lpwstr>
  </property>
  <property fmtid="{D5CDD505-2E9C-101B-9397-08002B2CF9AE}" pid="7" name="MSIP_Label_f42aa342-8706-4288-bd11-ebb85995028c_Extended_MSFT_Method">
    <vt:lpwstr>Automatic</vt:lpwstr>
  </property>
</Properties>
</file>