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50"/>
  </p:notesMasterIdLst>
  <p:handoutMasterIdLst>
    <p:handoutMasterId r:id="rId51"/>
  </p:handoutMasterIdLst>
  <p:sldIdLst>
    <p:sldId id="1408" r:id="rId2"/>
    <p:sldId id="1459" r:id="rId3"/>
    <p:sldId id="1413" r:id="rId4"/>
    <p:sldId id="1414" r:id="rId5"/>
    <p:sldId id="1415" r:id="rId6"/>
    <p:sldId id="1416" r:id="rId7"/>
    <p:sldId id="1455" r:id="rId8"/>
    <p:sldId id="1417" r:id="rId9"/>
    <p:sldId id="1462" r:id="rId10"/>
    <p:sldId id="1463" r:id="rId11"/>
    <p:sldId id="1454" r:id="rId12"/>
    <p:sldId id="1418" r:id="rId13"/>
    <p:sldId id="1419" r:id="rId14"/>
    <p:sldId id="1420" r:id="rId15"/>
    <p:sldId id="1422" r:id="rId16"/>
    <p:sldId id="1421" r:id="rId17"/>
    <p:sldId id="1423" r:id="rId18"/>
    <p:sldId id="1424" r:id="rId19"/>
    <p:sldId id="1457" r:id="rId20"/>
    <p:sldId id="1450" r:id="rId21"/>
    <p:sldId id="1425" r:id="rId22"/>
    <p:sldId id="1426" r:id="rId23"/>
    <p:sldId id="1458" r:id="rId24"/>
    <p:sldId id="1430" r:id="rId25"/>
    <p:sldId id="1431" r:id="rId26"/>
    <p:sldId id="1432" r:id="rId27"/>
    <p:sldId id="1433" r:id="rId28"/>
    <p:sldId id="1427" r:id="rId29"/>
    <p:sldId id="1428" r:id="rId30"/>
    <p:sldId id="1429" r:id="rId31"/>
    <p:sldId id="1434" r:id="rId32"/>
    <p:sldId id="1435" r:id="rId33"/>
    <p:sldId id="1436" r:id="rId34"/>
    <p:sldId id="1437" r:id="rId35"/>
    <p:sldId id="1460" r:id="rId36"/>
    <p:sldId id="1438" r:id="rId37"/>
    <p:sldId id="1439" r:id="rId38"/>
    <p:sldId id="1440" r:id="rId39"/>
    <p:sldId id="1441" r:id="rId40"/>
    <p:sldId id="1442" r:id="rId41"/>
    <p:sldId id="1443" r:id="rId42"/>
    <p:sldId id="1444" r:id="rId43"/>
    <p:sldId id="1464" r:id="rId44"/>
    <p:sldId id="1445" r:id="rId45"/>
    <p:sldId id="1446" r:id="rId46"/>
    <p:sldId id="1461" r:id="rId47"/>
    <p:sldId id="1447" r:id="rId48"/>
    <p:sldId id="1448" r:id="rId4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Lst>
        </p14:section>
        <p14:section name="Desktop Bridge" id="{3CCD8ACE-FEFD-4FA9-8990-150F41DBB092}">
          <p14:sldIdLst>
            <p14:sldId id="1459"/>
            <p14:sldId id="1413"/>
            <p14:sldId id="1414"/>
            <p14:sldId id="1415"/>
            <p14:sldId id="1416"/>
            <p14:sldId id="1455"/>
            <p14:sldId id="1417"/>
            <p14:sldId id="1462"/>
            <p14:sldId id="1463"/>
            <p14:sldId id="1454"/>
            <p14:sldId id="1418"/>
            <p14:sldId id="1419"/>
            <p14:sldId id="1420"/>
            <p14:sldId id="1422"/>
            <p14:sldId id="1421"/>
            <p14:sldId id="1423"/>
            <p14:sldId id="1424"/>
            <p14:sldId id="1457"/>
            <p14:sldId id="1450"/>
            <p14:sldId id="1425"/>
            <p14:sldId id="1426"/>
            <p14:sldId id="1458"/>
            <p14:sldId id="1430"/>
            <p14:sldId id="1431"/>
            <p14:sldId id="1432"/>
            <p14:sldId id="1433"/>
            <p14:sldId id="1427"/>
            <p14:sldId id="1428"/>
            <p14:sldId id="1429"/>
            <p14:sldId id="1434"/>
            <p14:sldId id="1435"/>
            <p14:sldId id="1436"/>
            <p14:sldId id="1437"/>
            <p14:sldId id="1460"/>
            <p14:sldId id="1438"/>
            <p14:sldId id="1439"/>
            <p14:sldId id="1440"/>
            <p14:sldId id="1441"/>
            <p14:sldId id="1442"/>
            <p14:sldId id="1443"/>
            <p14:sldId id="1444"/>
            <p14:sldId id="1464"/>
            <p14:sldId id="1445"/>
            <p14:sldId id="1446"/>
            <p14:sldId id="1461"/>
            <p14:sldId id="1447"/>
            <p14:sldId id="144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D83B01"/>
    <a:srgbClr val="505050"/>
    <a:srgbClr val="FFB900"/>
    <a:srgbClr val="FFFFFF"/>
    <a:srgbClr val="BAD80A"/>
    <a:srgbClr val="A80000"/>
    <a:srgbClr val="5C2D91"/>
    <a:srgbClr val="0078D7"/>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80263" autoAdjust="0"/>
  </p:normalViewPr>
  <p:slideViewPr>
    <p:cSldViewPr>
      <p:cViewPr varScale="1">
        <p:scale>
          <a:sx n="84" d="100"/>
          <a:sy n="84" d="100"/>
        </p:scale>
        <p:origin x="444"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632"/>
    </p:cViewPr>
  </p:sorterViewPr>
  <p:notesViewPr>
    <p:cSldViewPr showGuides="1">
      <p:cViewPr varScale="1">
        <p:scale>
          <a:sx n="73" d="100"/>
          <a:sy n="73" d="100"/>
        </p:scale>
        <p:origin x="317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10/27/2016 1:39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10/27/2016 1:39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DAC288-28CF-40C3-A408-271E9A37F25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9457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03692F-26A0-4AE7-8E41-23E279A357A4}" type="slidenum">
              <a:rPr lang="en-US" smtClean="0"/>
              <a:t>17</a:t>
            </a:fld>
            <a:endParaRPr lang="en-US"/>
          </a:p>
        </p:txBody>
      </p:sp>
    </p:spTree>
    <p:extLst>
      <p:ext uri="{BB962C8B-B14F-4D97-AF65-F5344CB8AC3E}">
        <p14:creationId xmlns:p14="http://schemas.microsoft.com/office/powerpoint/2010/main" val="1412324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1:39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036027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6DB4CCF-2B6D-4082-A4A2-15C308DFA2E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358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03692F-26A0-4AE7-8E41-23E279A357A4}" type="slidenum">
              <a:rPr lang="en-US" smtClean="0"/>
              <a:t>21</a:t>
            </a:fld>
            <a:endParaRPr lang="en-US"/>
          </a:p>
        </p:txBody>
      </p:sp>
    </p:spTree>
    <p:extLst>
      <p:ext uri="{BB962C8B-B14F-4D97-AF65-F5344CB8AC3E}">
        <p14:creationId xmlns:p14="http://schemas.microsoft.com/office/powerpoint/2010/main" val="217124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03692F-26A0-4AE7-8E41-23E279A357A4}" type="slidenum">
              <a:rPr lang="en-US" smtClean="0"/>
              <a:t>22</a:t>
            </a:fld>
            <a:endParaRPr lang="en-US"/>
          </a:p>
        </p:txBody>
      </p:sp>
    </p:spTree>
    <p:extLst>
      <p:ext uri="{BB962C8B-B14F-4D97-AF65-F5344CB8AC3E}">
        <p14:creationId xmlns:p14="http://schemas.microsoft.com/office/powerpoint/2010/main" val="1559415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165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A2900F-B82C-4F11-85DB-97B88AAD310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585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9074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fld id="{8703692F-26A0-4AE7-8E41-23E279A357A4}" type="slidenum">
              <a:rPr lang="en-US" smtClean="0"/>
              <a:t>28</a:t>
            </a:fld>
            <a:endParaRPr lang="en-US"/>
          </a:p>
        </p:txBody>
      </p:sp>
    </p:spTree>
    <p:extLst>
      <p:ext uri="{BB962C8B-B14F-4D97-AF65-F5344CB8AC3E}">
        <p14:creationId xmlns:p14="http://schemas.microsoft.com/office/powerpoint/2010/main" val="1860060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fld id="{8703692F-26A0-4AE7-8E41-23E279A357A4}" type="slidenum">
              <a:rPr lang="en-US" smtClean="0"/>
              <a:t>29</a:t>
            </a:fld>
            <a:endParaRPr lang="en-US"/>
          </a:p>
        </p:txBody>
      </p:sp>
    </p:spTree>
    <p:extLst>
      <p:ext uri="{BB962C8B-B14F-4D97-AF65-F5344CB8AC3E}">
        <p14:creationId xmlns:p14="http://schemas.microsoft.com/office/powerpoint/2010/main" val="44894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1920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fld id="{8703692F-26A0-4AE7-8E41-23E279A357A4}" type="slidenum">
              <a:rPr lang="en-US" smtClean="0"/>
              <a:t>30</a:t>
            </a:fld>
            <a:endParaRPr lang="en-US"/>
          </a:p>
        </p:txBody>
      </p:sp>
    </p:spTree>
    <p:extLst>
      <p:ext uri="{BB962C8B-B14F-4D97-AF65-F5344CB8AC3E}">
        <p14:creationId xmlns:p14="http://schemas.microsoft.com/office/powerpoint/2010/main" val="406715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7748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5194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5430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12274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31520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44962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2682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53200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2014</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F00D60D-1703-4D24-8308-FEE06A50A69C}"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544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0223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10/27/2016 1:39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216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82BC82-8750-4FBE-93D3-93C35779230C}"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prstClr val="black"/>
              </a:solidFill>
              <a:effectLst/>
              <a:uLnTx/>
              <a:uFillTx/>
            </a:endParaRPr>
          </a:p>
        </p:txBody>
      </p:sp>
      <p:sp>
        <p:nvSpPr>
          <p:cNvPr id="10" name="Footer Placeholder 9"/>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62961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03692F-26A0-4AE7-8E41-23E279A357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1974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1:39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62664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03692F-26A0-4AE7-8E41-23E279A357A4}" type="slidenum">
              <a:rPr lang="en-US" smtClean="0"/>
              <a:t>12</a:t>
            </a:fld>
            <a:endParaRPr lang="en-US"/>
          </a:p>
        </p:txBody>
      </p:sp>
    </p:spTree>
    <p:extLst>
      <p:ext uri="{BB962C8B-B14F-4D97-AF65-F5344CB8AC3E}">
        <p14:creationId xmlns:p14="http://schemas.microsoft.com/office/powerpoint/2010/main" val="246766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03692F-26A0-4AE7-8E41-23E279A357A4}" type="slidenum">
              <a:rPr lang="en-US" smtClean="0"/>
              <a:t>13</a:t>
            </a:fld>
            <a:endParaRPr lang="en-US"/>
          </a:p>
        </p:txBody>
      </p:sp>
    </p:spTree>
    <p:extLst>
      <p:ext uri="{BB962C8B-B14F-4D97-AF65-F5344CB8AC3E}">
        <p14:creationId xmlns:p14="http://schemas.microsoft.com/office/powerpoint/2010/main" val="107972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03692F-26A0-4AE7-8E41-23E279A357A4}" type="slidenum">
              <a:rPr lang="en-US" smtClean="0"/>
              <a:t>15</a:t>
            </a:fld>
            <a:endParaRPr lang="en-US"/>
          </a:p>
        </p:txBody>
      </p:sp>
    </p:spTree>
    <p:extLst>
      <p:ext uri="{BB962C8B-B14F-4D97-AF65-F5344CB8AC3E}">
        <p14:creationId xmlns:p14="http://schemas.microsoft.com/office/powerpoint/2010/main" val="251746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03692F-26A0-4AE7-8E41-23E279A357A4}" type="slidenum">
              <a:rPr lang="en-US" smtClean="0"/>
              <a:t>16</a:t>
            </a:fld>
            <a:endParaRPr lang="en-US"/>
          </a:p>
        </p:txBody>
      </p:sp>
    </p:spTree>
    <p:extLst>
      <p:ext uri="{BB962C8B-B14F-4D97-AF65-F5344CB8AC3E}">
        <p14:creationId xmlns:p14="http://schemas.microsoft.com/office/powerpoint/2010/main" val="2240258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2104"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1081"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Photo">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6994525"/>
          </a:xfrm>
        </p:spPr>
        <p:txBody>
          <a:bodyPr/>
          <a:lstStyle>
            <a:lvl1pPr>
              <a:defRPr>
                <a:solidFill>
                  <a:schemeClr val="tx1"/>
                </a:solidFill>
              </a:defRPr>
            </a:lvl1pPr>
          </a:lstStyle>
          <a:p>
            <a:endParaRPr lang="en-US" dirty="0"/>
          </a:p>
        </p:txBody>
      </p:sp>
      <p:sp>
        <p:nvSpPr>
          <p:cNvPr id="2" name="Title 1"/>
          <p:cNvSpPr>
            <a:spLocks noGrp="1"/>
          </p:cNvSpPr>
          <p:nvPr>
            <p:ph type="ctrTitle" hasCustomPrompt="1"/>
          </p:nvPr>
        </p:nvSpPr>
        <p:spPr>
          <a:xfrm>
            <a:off x="274638" y="3018990"/>
            <a:ext cx="5486399" cy="956544"/>
          </a:xfrm>
        </p:spPr>
        <p:txBody>
          <a:bodyPr wrap="square" anchor="ctr" anchorCtr="0">
            <a:spAutoFit/>
          </a:bodyPr>
          <a:lstStyle>
            <a:lvl1pPr algn="l">
              <a:defRPr sz="5440">
                <a:solidFill>
                  <a:schemeClr val="tx1"/>
                </a:solidFill>
              </a:defRPr>
            </a:lvl1pPr>
          </a:lstStyle>
          <a:p>
            <a:r>
              <a:rPr lang="en-US" dirty="0"/>
              <a:t>Click to edit title</a:t>
            </a:r>
          </a:p>
        </p:txBody>
      </p:sp>
      <p:sp>
        <p:nvSpPr>
          <p:cNvPr id="5" name="Footer Placeholder 6"/>
          <p:cNvSpPr txBox="1">
            <a:spLocks/>
          </p:cNvSpPr>
          <p:nvPr userDrawn="1"/>
        </p:nvSpPr>
        <p:spPr>
          <a:xfrm>
            <a:off x="10740594" y="6683657"/>
            <a:ext cx="1697051" cy="3108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16" dirty="0">
                <a:solidFill>
                  <a:srgbClr val="666666"/>
                </a:solidFill>
              </a:rPr>
              <a:t>MICROSOFT CONFIDENTIAL</a:t>
            </a:r>
          </a:p>
        </p:txBody>
      </p:sp>
    </p:spTree>
    <p:extLst>
      <p:ext uri="{BB962C8B-B14F-4D97-AF65-F5344CB8AC3E}">
        <p14:creationId xmlns:p14="http://schemas.microsoft.com/office/powerpoint/2010/main" val="3105361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lor Block">
    <p:spTree>
      <p:nvGrpSpPr>
        <p:cNvPr id="1" name=""/>
        <p:cNvGrpSpPr/>
        <p:nvPr/>
      </p:nvGrpSpPr>
      <p:grpSpPr>
        <a:xfrm>
          <a:off x="0" y="0"/>
          <a:ext cx="0" cy="0"/>
          <a:chOff x="0" y="0"/>
          <a:chExt cx="0" cy="0"/>
        </a:xfrm>
      </p:grpSpPr>
      <p:sp>
        <p:nvSpPr>
          <p:cNvPr id="2" name="Rectangle 1"/>
          <p:cNvSpPr/>
          <p:nvPr userDrawn="1"/>
        </p:nvSpPr>
        <p:spPr>
          <a:xfrm>
            <a:off x="0" y="0"/>
            <a:ext cx="6218238"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dirty="0" err="1"/>
          </a:p>
        </p:txBody>
      </p:sp>
      <p:sp>
        <p:nvSpPr>
          <p:cNvPr id="6" name="Title 5"/>
          <p:cNvSpPr>
            <a:spLocks noGrp="1"/>
          </p:cNvSpPr>
          <p:nvPr>
            <p:ph type="title" hasCustomPrompt="1"/>
          </p:nvPr>
        </p:nvSpPr>
        <p:spPr>
          <a:xfrm>
            <a:off x="274638" y="1211263"/>
            <a:ext cx="5943597" cy="5486400"/>
          </a:xfrm>
        </p:spPr>
        <p:txBody>
          <a:bodyPr/>
          <a:lstStyle>
            <a:lvl1pPr>
              <a:defRPr>
                <a:gradFill>
                  <a:gsLst>
                    <a:gs pos="0">
                      <a:schemeClr val="bg1"/>
                    </a:gs>
                    <a:gs pos="100000">
                      <a:schemeClr val="bg1"/>
                    </a:gs>
                  </a:gsLst>
                  <a:lin ang="5400000" scaled="1"/>
                </a:gradFill>
              </a:defRPr>
            </a:lvl1pPr>
          </a:lstStyle>
          <a:p>
            <a:r>
              <a:rPr lang="en-US" dirty="0"/>
              <a:t>Click to edit title</a:t>
            </a:r>
          </a:p>
        </p:txBody>
      </p:sp>
      <p:sp>
        <p:nvSpPr>
          <p:cNvPr id="8" name="Content Placeholder 3"/>
          <p:cNvSpPr>
            <a:spLocks noGrp="1"/>
          </p:cNvSpPr>
          <p:nvPr>
            <p:ph sz="quarter" idx="15" hasCustomPrompt="1"/>
          </p:nvPr>
        </p:nvSpPr>
        <p:spPr>
          <a:xfrm>
            <a:off x="6218239" y="1211263"/>
            <a:ext cx="5943599" cy="54864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3" hasCustomPrompt="1"/>
          </p:nvPr>
        </p:nvSpPr>
        <p:spPr>
          <a:xfrm>
            <a:off x="6218235" y="6362032"/>
            <a:ext cx="5944034" cy="334579"/>
          </a:xfrm>
        </p:spPr>
        <p:txBody>
          <a:bodyPr wrap="square" anchor="b" anchorCtr="0">
            <a:spAutoFit/>
          </a:bodyPr>
          <a:lstStyle>
            <a:lvl1pPr>
              <a:spcBef>
                <a:spcPts val="0"/>
              </a:spcBef>
              <a:defRPr sz="816" b="0">
                <a:solidFill>
                  <a:schemeClr val="tx1"/>
                </a:solidFill>
                <a:latin typeface="+mn-lt"/>
              </a:defRPr>
            </a:lvl1pPr>
            <a:lvl2pPr>
              <a:defRPr sz="816" b="0">
                <a:solidFill>
                  <a:schemeClr val="tx1"/>
                </a:solidFill>
              </a:defRPr>
            </a:lvl2pPr>
            <a:lvl3pPr>
              <a:defRPr sz="816" b="0">
                <a:solidFill>
                  <a:schemeClr val="tx1"/>
                </a:solidFill>
              </a:defRPr>
            </a:lvl3pPr>
            <a:lvl4pPr>
              <a:defRPr sz="816" b="0">
                <a:solidFill>
                  <a:schemeClr val="tx1"/>
                </a:solidFill>
              </a:defRPr>
            </a:lvl4pPr>
            <a:lvl5pPr>
              <a:defRPr sz="816" b="0">
                <a:solidFill>
                  <a:schemeClr val="tx1"/>
                </a:solidFill>
              </a:defRPr>
            </a:lvl5pPr>
          </a:lstStyle>
          <a:p>
            <a:pPr lvl="0"/>
            <a:r>
              <a:rPr lang="en-US" dirty="0"/>
              <a:t>Footnote</a:t>
            </a:r>
          </a:p>
        </p:txBody>
      </p:sp>
      <p:sp>
        <p:nvSpPr>
          <p:cNvPr id="10" name="Footer Placeholder 6" hidden="1"/>
          <p:cNvSpPr txBox="1">
            <a:spLocks/>
          </p:cNvSpPr>
          <p:nvPr userDrawn="1"/>
        </p:nvSpPr>
        <p:spPr>
          <a:xfrm>
            <a:off x="9548683" y="6683657"/>
            <a:ext cx="2888962" cy="3108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16" dirty="0">
                <a:solidFill>
                  <a:srgbClr val="666666"/>
                </a:solidFill>
              </a:rPr>
              <a:t>MICROSOFT CONFIDENTIAL – For</a:t>
            </a:r>
            <a:r>
              <a:rPr lang="en-US" sz="816" baseline="0" dirty="0">
                <a:solidFill>
                  <a:srgbClr val="666666"/>
                </a:solidFill>
              </a:rPr>
              <a:t> Use Under NDA Only</a:t>
            </a:r>
            <a:endParaRPr lang="en-US" sz="816" dirty="0">
              <a:solidFill>
                <a:srgbClr val="666666"/>
              </a:solidFill>
            </a:endParaRPr>
          </a:p>
        </p:txBody>
      </p:sp>
    </p:spTree>
    <p:extLst>
      <p:ext uri="{BB962C8B-B14F-4D97-AF65-F5344CB8AC3E}">
        <p14:creationId xmlns:p14="http://schemas.microsoft.com/office/powerpoint/2010/main" val="37345606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NO LOGO">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274638" y="1211262"/>
            <a:ext cx="11887200" cy="516767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p>
            <a:r>
              <a:rPr lang="en-US" dirty="0"/>
              <a:t>Click to edit title</a:t>
            </a:r>
          </a:p>
        </p:txBody>
      </p:sp>
      <p:sp>
        <p:nvSpPr>
          <p:cNvPr id="8" name="Footer Placeholder 6" hidden="1"/>
          <p:cNvSpPr txBox="1">
            <a:spLocks/>
          </p:cNvSpPr>
          <p:nvPr userDrawn="1"/>
        </p:nvSpPr>
        <p:spPr>
          <a:xfrm>
            <a:off x="9548683" y="6683657"/>
            <a:ext cx="2888962" cy="3108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16" dirty="0">
                <a:solidFill>
                  <a:srgbClr val="666666"/>
                </a:solidFill>
              </a:rPr>
              <a:t>MICROSOFT CONFIDENTIAL – For</a:t>
            </a:r>
            <a:r>
              <a:rPr lang="en-US" sz="816" baseline="0" dirty="0">
                <a:solidFill>
                  <a:srgbClr val="666666"/>
                </a:solidFill>
              </a:rPr>
              <a:t> Use Under NDA Only</a:t>
            </a:r>
            <a:endParaRPr lang="en-US" sz="816" dirty="0">
              <a:solidFill>
                <a:srgbClr val="666666"/>
              </a:solidFill>
            </a:endParaRPr>
          </a:p>
        </p:txBody>
      </p:sp>
      <p:pic>
        <p:nvPicPr>
          <p:cNvPr id="7" name="Picture 6"/>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3163" y="6355580"/>
            <a:ext cx="361094" cy="361043"/>
          </a:xfrm>
          <a:prstGeom prst="rect">
            <a:avLst/>
          </a:prstGeom>
        </p:spPr>
      </p:pic>
    </p:spTree>
    <p:extLst>
      <p:ext uri="{BB962C8B-B14F-4D97-AF65-F5344CB8AC3E}">
        <p14:creationId xmlns:p14="http://schemas.microsoft.com/office/powerpoint/2010/main" val="32409658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a:t>Click to edit Master title style</a:t>
            </a:r>
            <a:endParaRPr lang="en-US" dirty="0"/>
          </a:p>
        </p:txBody>
      </p:sp>
    </p:spTree>
    <p:extLst>
      <p:ext uri="{BB962C8B-B14F-4D97-AF65-F5344CB8AC3E}">
        <p14:creationId xmlns:p14="http://schemas.microsoft.com/office/powerpoint/2010/main" val="228064394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44" r:id="rId23"/>
    <p:sldLayoutId id="2147484345" r:id="rId24"/>
    <p:sldLayoutId id="2147484346" r:id="rId25"/>
    <p:sldLayoutId id="2147484347" r:id="rId26"/>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aka.ms/converter"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aka.ms/converterimage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dev.windows.com/"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s://msdn.microsoft.com/en-us/windows/uwp/publish/package-flights" TargetMode="External"/><Relationship Id="rId4" Type="http://schemas.openxmlformats.org/officeDocument/2006/relationships/hyperlink" Target="https://developer.microsoft.com/en-us/windows/projects/campaigns/desktop-bridg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manage.devcenter.microsoft.com/v1.0/my/analytics/appacquisitions?applicationId=9NBLGGGZ5QDR"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hyperlink" Target="https://msdn.microsoft.com/windows/uwp/porting/desktop-to-uwp-deploy-and-debug"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2"/>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Desktop Bridge and Registry Management</a:t>
            </a:r>
          </a:p>
        </p:txBody>
      </p:sp>
      <p:sp>
        <p:nvSpPr>
          <p:cNvPr id="2" name="Text Placeholder 1"/>
          <p:cNvSpPr>
            <a:spLocks noGrp="1"/>
          </p:cNvSpPr>
          <p:nvPr>
            <p:ph type="body" sz="quarter" idx="10"/>
          </p:nvPr>
        </p:nvSpPr>
        <p:spPr>
          <a:xfrm>
            <a:off x="274638" y="1212850"/>
            <a:ext cx="11887200" cy="4555093"/>
          </a:xfrm>
        </p:spPr>
        <p:txBody>
          <a:bodyPr/>
          <a:lstStyle/>
          <a:p>
            <a:r>
              <a:rPr lang="en-US" dirty="0"/>
              <a:t>Converted app packages capture registry changes in </a:t>
            </a:r>
            <a:r>
              <a:rPr lang="en-US" b="1" dirty="0"/>
              <a:t>registry.dat</a:t>
            </a:r>
            <a:r>
              <a:rPr lang="en-US" dirty="0"/>
              <a:t> equivalent of </a:t>
            </a:r>
            <a:r>
              <a:rPr lang="en-US" b="1" dirty="0"/>
              <a:t>HKLM\Software</a:t>
            </a:r>
          </a:p>
          <a:p>
            <a:endParaRPr lang="en-US" b="1" dirty="0"/>
          </a:p>
          <a:p>
            <a:r>
              <a:rPr lang="en-US" dirty="0"/>
              <a:t>All writes to </a:t>
            </a:r>
            <a:r>
              <a:rPr lang="en-US" b="1" dirty="0"/>
              <a:t>HKCU</a:t>
            </a:r>
            <a:r>
              <a:rPr lang="en-US" dirty="0"/>
              <a:t> are copy-on-written to private per-user, per-app location</a:t>
            </a:r>
            <a:endParaRPr lang="en-US" dirty="0">
              <a:latin typeface="Consolas" panose="020B0609020204030204" pitchFamily="49" charset="0"/>
            </a:endParaRPr>
          </a:p>
          <a:p>
            <a:endParaRPr lang="en-US" dirty="0"/>
          </a:p>
          <a:p>
            <a:r>
              <a:rPr lang="en-US" dirty="0"/>
              <a:t>All writes are kept during package upgrade(s)</a:t>
            </a:r>
          </a:p>
        </p:txBody>
      </p:sp>
      <p:sp>
        <p:nvSpPr>
          <p:cNvPr id="84" name="TextBox 22"/>
          <p:cNvSpPr txBox="1"/>
          <p:nvPr/>
        </p:nvSpPr>
        <p:spPr>
          <a:xfrm>
            <a:off x="3094037" y="7383462"/>
            <a:ext cx="2057400" cy="677108"/>
          </a:xfrm>
          <a:prstGeom prst="rect">
            <a:avLst/>
          </a:prstGeom>
          <a:noFill/>
        </p:spPr>
        <p:txBody>
          <a:bodyPr wrap="square" lIns="186521" tIns="182880" rIns="186521" bIns="182880" rtlCol="0" anchor="ctr" anchorCtr="1">
            <a:spAutoFit/>
          </a:bodyPr>
          <a:lstStyle>
            <a:defPPr>
              <a:defRPr lang="en-US"/>
            </a:defPPr>
            <a:lvl2pPr marL="0" lvl="1">
              <a:lnSpc>
                <a:spcPct val="90000"/>
              </a:lnSpc>
              <a:spcAft>
                <a:spcPts val="1000"/>
              </a:spcAft>
              <a:buSzPct val="90000"/>
              <a:defRPr sz="2000">
                <a:gradFill>
                  <a:gsLst>
                    <a:gs pos="1250">
                      <a:schemeClr val="tx1"/>
                    </a:gs>
                    <a:gs pos="100000">
                      <a:schemeClr val="tx1"/>
                    </a:gs>
                  </a:gsLst>
                  <a:lin ang="5400000" scaled="0"/>
                </a:gradFill>
              </a:defRPr>
            </a:lvl2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Communicate</a:t>
            </a:r>
          </a:p>
        </p:txBody>
      </p:sp>
    </p:spTree>
    <p:extLst>
      <p:ext uri="{BB962C8B-B14F-4D97-AF65-F5344CB8AC3E}">
        <p14:creationId xmlns:p14="http://schemas.microsoft.com/office/powerpoint/2010/main" val="10782967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using Desktop Bridge</a:t>
            </a:r>
          </a:p>
        </p:txBody>
      </p:sp>
      <p:sp>
        <p:nvSpPr>
          <p:cNvPr id="3" name="Text Placeholder 2"/>
          <p:cNvSpPr>
            <a:spLocks noGrp="1"/>
          </p:cNvSpPr>
          <p:nvPr>
            <p:ph type="body" sz="quarter" idx="10"/>
          </p:nvPr>
        </p:nvSpPr>
        <p:spPr>
          <a:xfrm>
            <a:off x="277003" y="1481038"/>
            <a:ext cx="11887200" cy="7940635"/>
          </a:xfrm>
        </p:spPr>
        <p:txBody>
          <a:bodyPr/>
          <a:lstStyle/>
          <a:p>
            <a:pPr marL="742950" indent="-742950">
              <a:buFont typeface="+mj-lt"/>
              <a:buAutoNum type="arabicPeriod"/>
            </a:pPr>
            <a:r>
              <a:rPr lang="en-US" dirty="0"/>
              <a:t>Cannot require UAC Prompt or Admin to run</a:t>
            </a:r>
          </a:p>
          <a:p>
            <a:pPr marL="742950" indent="-742950">
              <a:buFont typeface="+mj-lt"/>
              <a:buAutoNum type="arabicPeriod"/>
            </a:pPr>
            <a:r>
              <a:rPr lang="en-US" dirty="0"/>
              <a:t>NT Services and Drivers are not supported</a:t>
            </a:r>
          </a:p>
          <a:p>
            <a:pPr marL="742950" indent="-742950">
              <a:buFont typeface="+mj-lt"/>
              <a:buAutoNum type="arabicPeriod"/>
            </a:pPr>
            <a:r>
              <a:rPr lang="en-US" dirty="0"/>
              <a:t>CRT Version 11 or higher</a:t>
            </a:r>
          </a:p>
          <a:p>
            <a:pPr marL="742950" indent="-742950">
              <a:buFont typeface="+mj-lt"/>
              <a:buAutoNum type="arabicPeriod"/>
            </a:pPr>
            <a:r>
              <a:rPr lang="en-US" dirty="0"/>
              <a:t>.NET earlier than 4.6.1, update and test via in-box</a:t>
            </a:r>
          </a:p>
          <a:p>
            <a:pPr marL="742950" indent="-742950">
              <a:buFont typeface="+mj-lt"/>
              <a:buAutoNum type="arabicPeriod"/>
            </a:pPr>
            <a:r>
              <a:rPr lang="en-US" dirty="0"/>
              <a:t>Exposing another COM object works today; Out of Proc is underway</a:t>
            </a:r>
          </a:p>
          <a:p>
            <a:pPr marL="742950" indent="-742950">
              <a:buFont typeface="+mj-lt"/>
              <a:buAutoNum type="arabicPeriod"/>
            </a:pPr>
            <a:r>
              <a:rPr lang="en-US" dirty="0"/>
              <a:t>Writes to files/folders in the converted app packages are not allowed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53123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Striped Right 7"/>
          <p:cNvSpPr/>
          <p:nvPr/>
        </p:nvSpPr>
        <p:spPr>
          <a:xfrm>
            <a:off x="883373" y="4704426"/>
            <a:ext cx="9404374" cy="666137"/>
          </a:xfrm>
          <a:prstGeom prst="stripedRightArrow">
            <a:avLst>
              <a:gd name="adj1" fmla="val 23363"/>
              <a:gd name="adj2" fmla="val 532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a:lnSpc>
                <a:spcPct val="90000"/>
              </a:lnSpc>
              <a:spcBef>
                <a:spcPts val="816"/>
              </a:spcBef>
            </a:pPr>
            <a:endParaRPr lang="en-US" sz="2720" dirty="0" err="1"/>
          </a:p>
        </p:txBody>
      </p:sp>
      <p:pic>
        <p:nvPicPr>
          <p:cNvPr id="32" name="Picture 31"/>
          <p:cNvPicPr>
            <a:picLocks noChangeAspect="1"/>
          </p:cNvPicPr>
          <p:nvPr/>
        </p:nvPicPr>
        <p:blipFill>
          <a:blip r:embed="rId3"/>
          <a:stretch>
            <a:fillRect/>
          </a:stretch>
        </p:blipFill>
        <p:spPr>
          <a:xfrm>
            <a:off x="-66589" y="1163632"/>
            <a:ext cx="12562820" cy="3240628"/>
          </a:xfrm>
          <a:prstGeom prst="rect">
            <a:avLst/>
          </a:prstGeom>
        </p:spPr>
      </p:pic>
      <p:grpSp>
        <p:nvGrpSpPr>
          <p:cNvPr id="44" name="Group 43"/>
          <p:cNvGrpSpPr/>
          <p:nvPr/>
        </p:nvGrpSpPr>
        <p:grpSpPr>
          <a:xfrm>
            <a:off x="10421275" y="3933258"/>
            <a:ext cx="1600717" cy="2000994"/>
            <a:chOff x="10305606" y="4136118"/>
            <a:chExt cx="1903092" cy="2378982"/>
          </a:xfrm>
        </p:grpSpPr>
        <p:grpSp>
          <p:nvGrpSpPr>
            <p:cNvPr id="14" name="Group 13"/>
            <p:cNvGrpSpPr/>
            <p:nvPr/>
          </p:nvGrpSpPr>
          <p:grpSpPr>
            <a:xfrm>
              <a:off x="10306621" y="4660900"/>
              <a:ext cx="1901009" cy="1854200"/>
              <a:chOff x="10333037" y="4660900"/>
              <a:chExt cx="1901009" cy="1854200"/>
            </a:xfrm>
          </p:grpSpPr>
          <p:sp>
            <p:nvSpPr>
              <p:cNvPr id="229" name="Rectangle 228"/>
              <p:cNvSpPr/>
              <p:nvPr/>
            </p:nvSpPr>
            <p:spPr>
              <a:xfrm>
                <a:off x="10333037" y="4660900"/>
                <a:ext cx="1901009" cy="18542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63" tIns="121884" rIns="0" bIns="146263" numCol="1" spcCol="0" rtlCol="0" fromWordArt="0" anchor="t" anchorCtr="0" forceAA="0" compatLnSpc="1">
                <a:prstTxWarp prst="textNoShape">
                  <a:avLst/>
                </a:prstTxWarp>
                <a:noAutofit/>
              </a:bodyPr>
              <a:lstStyle/>
              <a:p>
                <a:pPr>
                  <a:lnSpc>
                    <a:spcPct val="90000"/>
                  </a:lnSpc>
                  <a:spcBef>
                    <a:spcPts val="800"/>
                  </a:spcBef>
                </a:pPr>
                <a:r>
                  <a:rPr lang="en-US" sz="1199" b="1" dirty="0">
                    <a:solidFill>
                      <a:schemeClr val="tx2"/>
                    </a:solidFill>
                  </a:rPr>
                  <a:t>App package</a:t>
                </a:r>
              </a:p>
            </p:txBody>
          </p:sp>
          <p:sp>
            <p:nvSpPr>
              <p:cNvPr id="230" name="Rectangle 229"/>
              <p:cNvSpPr/>
              <p:nvPr/>
            </p:nvSpPr>
            <p:spPr>
              <a:xfrm>
                <a:off x="10472738" y="5176090"/>
                <a:ext cx="1601544" cy="120786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nSpc>
                    <a:spcPct val="90000"/>
                  </a:lnSpc>
                  <a:spcBef>
                    <a:spcPts val="800"/>
                  </a:spcBef>
                </a:pPr>
                <a:r>
                  <a:rPr lang="en-US" sz="1100" dirty="0">
                    <a:solidFill>
                      <a:schemeClr val="bg1"/>
                    </a:solidFill>
                  </a:rPr>
                  <a:t>UWP app</a:t>
                </a:r>
              </a:p>
            </p:txBody>
          </p:sp>
        </p:grpSp>
        <p:sp>
          <p:nvSpPr>
            <p:cNvPr id="234" name="TextBox 233"/>
            <p:cNvSpPr txBox="1"/>
            <p:nvPr/>
          </p:nvSpPr>
          <p:spPr>
            <a:xfrm>
              <a:off x="10305606" y="4136118"/>
              <a:ext cx="1903092" cy="504934"/>
            </a:xfrm>
            <a:prstGeom prst="rect">
              <a:avLst/>
            </a:prstGeom>
            <a:solidFill>
              <a:schemeClr val="tx1"/>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Reach all</a:t>
              </a:r>
            </a:p>
          </p:txBody>
        </p:sp>
      </p:grpSp>
      <p:grpSp>
        <p:nvGrpSpPr>
          <p:cNvPr id="40" name="Group 39"/>
          <p:cNvGrpSpPr/>
          <p:nvPr/>
        </p:nvGrpSpPr>
        <p:grpSpPr>
          <a:xfrm>
            <a:off x="4285304" y="3930706"/>
            <a:ext cx="1610518" cy="2000994"/>
            <a:chOff x="2759936" y="3854709"/>
            <a:chExt cx="1914743" cy="2378984"/>
          </a:xfrm>
        </p:grpSpPr>
        <p:grpSp>
          <p:nvGrpSpPr>
            <p:cNvPr id="21" name="Group 20"/>
            <p:cNvGrpSpPr/>
            <p:nvPr/>
          </p:nvGrpSpPr>
          <p:grpSpPr>
            <a:xfrm>
              <a:off x="2760952" y="4379493"/>
              <a:ext cx="1912648" cy="1854200"/>
              <a:chOff x="2651957" y="4561148"/>
              <a:chExt cx="1912648" cy="1854200"/>
            </a:xfrm>
          </p:grpSpPr>
          <p:sp>
            <p:nvSpPr>
              <p:cNvPr id="210" name="Rectangle 209"/>
              <p:cNvSpPr/>
              <p:nvPr/>
            </p:nvSpPr>
            <p:spPr>
              <a:xfrm>
                <a:off x="2651957" y="4561148"/>
                <a:ext cx="1912648" cy="18542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63" tIns="121884" rIns="0" bIns="146263" numCol="1" spcCol="0" rtlCol="0" fromWordArt="0" anchor="t" anchorCtr="0" forceAA="0" compatLnSpc="1">
                <a:prstTxWarp prst="textNoShape">
                  <a:avLst/>
                </a:prstTxWarp>
                <a:noAutofit/>
              </a:bodyPr>
              <a:lstStyle/>
              <a:p>
                <a:pPr>
                  <a:lnSpc>
                    <a:spcPct val="90000"/>
                  </a:lnSpc>
                  <a:spcBef>
                    <a:spcPts val="800"/>
                  </a:spcBef>
                </a:pPr>
                <a:r>
                  <a:rPr lang="en-US" sz="1199" b="1" dirty="0">
                    <a:solidFill>
                      <a:schemeClr val="tx2"/>
                    </a:solidFill>
                  </a:rPr>
                  <a:t>App package</a:t>
                </a:r>
              </a:p>
            </p:txBody>
          </p:sp>
          <p:sp>
            <p:nvSpPr>
              <p:cNvPr id="211" name="Rectangle 210"/>
              <p:cNvSpPr/>
              <p:nvPr/>
            </p:nvSpPr>
            <p:spPr>
              <a:xfrm>
                <a:off x="2791657" y="5076337"/>
                <a:ext cx="1617046" cy="898154"/>
              </a:xfrm>
              <a:prstGeom prst="rect">
                <a:avLst/>
              </a:prstGeom>
              <a:solidFill>
                <a:schemeClr val="bg1"/>
              </a:solidFill>
              <a:ln w="190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99" tIns="45714" rIns="182829" bIns="146263" numCol="1" spcCol="0" rtlCol="0" fromWordArt="0" anchor="t" anchorCtr="0" forceAA="0" compatLnSpc="1">
                <a:prstTxWarp prst="textNoShape">
                  <a:avLst/>
                </a:prstTxWarp>
                <a:noAutofit/>
              </a:bodyPr>
              <a:lstStyle/>
              <a:p>
                <a:pPr>
                  <a:lnSpc>
                    <a:spcPct val="90000"/>
                  </a:lnSpc>
                  <a:spcBef>
                    <a:spcPts val="800"/>
                  </a:spcBef>
                </a:pPr>
                <a:r>
                  <a:rPr lang="en-US" sz="1199" dirty="0">
                    <a:solidFill>
                      <a:srgbClr val="525252"/>
                    </a:solidFill>
                  </a:rPr>
                  <a:t>Desktop app</a:t>
                </a:r>
              </a:p>
            </p:txBody>
          </p:sp>
          <p:sp>
            <p:nvSpPr>
              <p:cNvPr id="212" name="Rectangle 211"/>
              <p:cNvSpPr/>
              <p:nvPr/>
            </p:nvSpPr>
            <p:spPr>
              <a:xfrm>
                <a:off x="3583117" y="5708657"/>
                <a:ext cx="812800" cy="257772"/>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nSpc>
                    <a:spcPct val="90000"/>
                  </a:lnSpc>
                  <a:spcBef>
                    <a:spcPts val="800"/>
                  </a:spcBef>
                </a:pPr>
                <a:r>
                  <a:rPr lang="en-US" sz="1100" dirty="0">
                    <a:solidFill>
                      <a:schemeClr val="bg1"/>
                    </a:solidFill>
                  </a:rPr>
                  <a:t>UWP APIs</a:t>
                </a:r>
              </a:p>
            </p:txBody>
          </p:sp>
        </p:grpSp>
        <p:sp>
          <p:nvSpPr>
            <p:cNvPr id="231" name="TextBox 230"/>
            <p:cNvSpPr txBox="1"/>
            <p:nvPr/>
          </p:nvSpPr>
          <p:spPr>
            <a:xfrm>
              <a:off x="2759936" y="3854709"/>
              <a:ext cx="1914743" cy="504935"/>
            </a:xfrm>
            <a:prstGeom prst="rect">
              <a:avLst/>
            </a:prstGeom>
            <a:solidFill>
              <a:srgbClr val="0078D7"/>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grpSp>
      <p:grpSp>
        <p:nvGrpSpPr>
          <p:cNvPr id="4" name="Group 3"/>
          <p:cNvGrpSpPr/>
          <p:nvPr/>
        </p:nvGrpSpPr>
        <p:grpSpPr>
          <a:xfrm>
            <a:off x="8078274" y="3930702"/>
            <a:ext cx="1621458" cy="2000996"/>
            <a:chOff x="7671652" y="3839078"/>
            <a:chExt cx="1927750" cy="2378983"/>
          </a:xfrm>
        </p:grpSpPr>
        <p:grpSp>
          <p:nvGrpSpPr>
            <p:cNvPr id="43" name="Group 42"/>
            <p:cNvGrpSpPr/>
            <p:nvPr/>
          </p:nvGrpSpPr>
          <p:grpSpPr>
            <a:xfrm>
              <a:off x="7671652" y="3839078"/>
              <a:ext cx="1927750" cy="2378983"/>
              <a:chOff x="7671652" y="3839078"/>
              <a:chExt cx="1927750" cy="2378983"/>
            </a:xfrm>
          </p:grpSpPr>
          <p:grpSp>
            <p:nvGrpSpPr>
              <p:cNvPr id="19" name="Group 18"/>
              <p:cNvGrpSpPr/>
              <p:nvPr/>
            </p:nvGrpSpPr>
            <p:grpSpPr>
              <a:xfrm>
                <a:off x="7671652" y="4363861"/>
                <a:ext cx="1925640" cy="1854200"/>
                <a:chOff x="7766568" y="4545516"/>
                <a:chExt cx="1925640" cy="1854200"/>
              </a:xfrm>
            </p:grpSpPr>
            <p:sp>
              <p:nvSpPr>
                <p:cNvPr id="200" name="Rectangle 199"/>
                <p:cNvSpPr/>
                <p:nvPr/>
              </p:nvSpPr>
              <p:spPr>
                <a:xfrm>
                  <a:off x="7766568" y="4545516"/>
                  <a:ext cx="1925640" cy="18542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63" tIns="121884" rIns="0" bIns="146263" numCol="1" spcCol="0" rtlCol="0" fromWordArt="0" anchor="t" anchorCtr="0" forceAA="0" compatLnSpc="1">
                  <a:prstTxWarp prst="textNoShape">
                    <a:avLst/>
                  </a:prstTxWarp>
                  <a:noAutofit/>
                </a:bodyPr>
                <a:lstStyle/>
                <a:p>
                  <a:pPr>
                    <a:lnSpc>
                      <a:spcPct val="90000"/>
                    </a:lnSpc>
                    <a:spcBef>
                      <a:spcPts val="800"/>
                    </a:spcBef>
                  </a:pPr>
                  <a:r>
                    <a:rPr lang="en-US" sz="1199" b="1" dirty="0">
                      <a:solidFill>
                        <a:schemeClr val="tx2"/>
                      </a:solidFill>
                    </a:rPr>
                    <a:t>App package</a:t>
                  </a:r>
                </a:p>
              </p:txBody>
            </p:sp>
            <p:sp>
              <p:nvSpPr>
                <p:cNvPr id="201" name="Rectangle 200"/>
                <p:cNvSpPr/>
                <p:nvPr/>
              </p:nvSpPr>
              <p:spPr>
                <a:xfrm>
                  <a:off x="7906265" y="5641131"/>
                  <a:ext cx="1655434" cy="64896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nSpc>
                      <a:spcPct val="90000"/>
                    </a:lnSpc>
                    <a:spcBef>
                      <a:spcPts val="800"/>
                    </a:spcBef>
                  </a:pPr>
                  <a:r>
                    <a:rPr lang="en-US" sz="1100" dirty="0">
                      <a:solidFill>
                        <a:schemeClr val="bg1"/>
                      </a:solidFill>
                    </a:rPr>
                    <a:t>UWP app</a:t>
                  </a:r>
                </a:p>
              </p:txBody>
            </p:sp>
            <p:sp>
              <p:nvSpPr>
                <p:cNvPr id="202" name="Freeform 38"/>
                <p:cNvSpPr>
                  <a:spLocks/>
                </p:cNvSpPr>
                <p:nvPr/>
              </p:nvSpPr>
              <p:spPr bwMode="auto">
                <a:xfrm rot="16200000">
                  <a:off x="8408357" y="5450418"/>
                  <a:ext cx="61841" cy="124852"/>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190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4" tIns="60943" rIns="121884" bIns="60943" numCol="1" anchor="t" anchorCtr="0" compatLnSpc="1">
                  <a:prstTxWarp prst="textNoShape">
                    <a:avLst/>
                  </a:prstTxWarp>
                </a:bodyPr>
                <a:lstStyle/>
                <a:p>
                  <a:endParaRPr lang="en-US" sz="2400"/>
                </a:p>
              </p:txBody>
            </p:sp>
            <p:sp>
              <p:nvSpPr>
                <p:cNvPr id="208" name="Freeform 10"/>
                <p:cNvSpPr>
                  <a:spLocks noEditPoints="1"/>
                </p:cNvSpPr>
                <p:nvPr/>
              </p:nvSpPr>
              <p:spPr bwMode="auto">
                <a:xfrm>
                  <a:off x="8609099" y="5450283"/>
                  <a:ext cx="163955" cy="149146"/>
                </a:xfrm>
                <a:custGeom>
                  <a:avLst/>
                  <a:gdLst>
                    <a:gd name="T0" fmla="*/ 291 w 310"/>
                    <a:gd name="T1" fmla="*/ 19 h 282"/>
                    <a:gd name="T2" fmla="*/ 291 w 310"/>
                    <a:gd name="T3" fmla="*/ 194 h 282"/>
                    <a:gd name="T4" fmla="*/ 107 w 310"/>
                    <a:gd name="T5" fmla="*/ 194 h 282"/>
                    <a:gd name="T6" fmla="*/ 100 w 310"/>
                    <a:gd name="T7" fmla="*/ 194 h 282"/>
                    <a:gd name="T8" fmla="*/ 92 w 310"/>
                    <a:gd name="T9" fmla="*/ 199 h 282"/>
                    <a:gd name="T10" fmla="*/ 59 w 310"/>
                    <a:gd name="T11" fmla="*/ 235 h 282"/>
                    <a:gd name="T12" fmla="*/ 59 w 310"/>
                    <a:gd name="T13" fmla="*/ 214 h 282"/>
                    <a:gd name="T14" fmla="*/ 59 w 310"/>
                    <a:gd name="T15" fmla="*/ 194 h 282"/>
                    <a:gd name="T16" fmla="*/ 39 w 310"/>
                    <a:gd name="T17" fmla="*/ 194 h 282"/>
                    <a:gd name="T18" fmla="*/ 20 w 310"/>
                    <a:gd name="T19" fmla="*/ 194 h 282"/>
                    <a:gd name="T20" fmla="*/ 20 w 310"/>
                    <a:gd name="T21" fmla="*/ 19 h 282"/>
                    <a:gd name="T22" fmla="*/ 291 w 310"/>
                    <a:gd name="T23" fmla="*/ 19 h 282"/>
                    <a:gd name="T24" fmla="*/ 310 w 310"/>
                    <a:gd name="T25" fmla="*/ 0 h 282"/>
                    <a:gd name="T26" fmla="*/ 0 w 310"/>
                    <a:gd name="T27" fmla="*/ 0 h 282"/>
                    <a:gd name="T28" fmla="*/ 0 w 310"/>
                    <a:gd name="T29" fmla="*/ 214 h 282"/>
                    <a:gd name="T30" fmla="*/ 39 w 310"/>
                    <a:gd name="T31" fmla="*/ 214 h 282"/>
                    <a:gd name="T32" fmla="*/ 39 w 310"/>
                    <a:gd name="T33" fmla="*/ 282 h 282"/>
                    <a:gd name="T34" fmla="*/ 107 w 310"/>
                    <a:gd name="T35" fmla="*/ 214 h 282"/>
                    <a:gd name="T36" fmla="*/ 310 w 310"/>
                    <a:gd name="T37" fmla="*/ 214 h 282"/>
                    <a:gd name="T38" fmla="*/ 310 w 310"/>
                    <a:gd name="T39" fmla="*/ 0 h 282"/>
                    <a:gd name="T40" fmla="*/ 310 w 310"/>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282">
                      <a:moveTo>
                        <a:pt x="291" y="19"/>
                      </a:moveTo>
                      <a:lnTo>
                        <a:pt x="291" y="194"/>
                      </a:lnTo>
                      <a:lnTo>
                        <a:pt x="107" y="194"/>
                      </a:lnTo>
                      <a:lnTo>
                        <a:pt x="100" y="194"/>
                      </a:lnTo>
                      <a:lnTo>
                        <a:pt x="92" y="199"/>
                      </a:lnTo>
                      <a:lnTo>
                        <a:pt x="59" y="235"/>
                      </a:lnTo>
                      <a:lnTo>
                        <a:pt x="59" y="214"/>
                      </a:lnTo>
                      <a:lnTo>
                        <a:pt x="59" y="194"/>
                      </a:lnTo>
                      <a:lnTo>
                        <a:pt x="39" y="194"/>
                      </a:lnTo>
                      <a:lnTo>
                        <a:pt x="20" y="194"/>
                      </a:lnTo>
                      <a:lnTo>
                        <a:pt x="20" y="19"/>
                      </a:lnTo>
                      <a:lnTo>
                        <a:pt x="291" y="19"/>
                      </a:lnTo>
                      <a:close/>
                      <a:moveTo>
                        <a:pt x="310" y="0"/>
                      </a:moveTo>
                      <a:lnTo>
                        <a:pt x="0" y="0"/>
                      </a:lnTo>
                      <a:lnTo>
                        <a:pt x="0" y="214"/>
                      </a:lnTo>
                      <a:lnTo>
                        <a:pt x="39" y="214"/>
                      </a:lnTo>
                      <a:lnTo>
                        <a:pt x="39" y="282"/>
                      </a:lnTo>
                      <a:lnTo>
                        <a:pt x="107" y="214"/>
                      </a:lnTo>
                      <a:lnTo>
                        <a:pt x="310" y="214"/>
                      </a:lnTo>
                      <a:lnTo>
                        <a:pt x="310" y="0"/>
                      </a:lnTo>
                      <a:lnTo>
                        <a:pt x="31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4" tIns="60943" rIns="121884" bIns="60943" numCol="1" anchor="t" anchorCtr="0" compatLnSpc="1">
                  <a:prstTxWarp prst="textNoShape">
                    <a:avLst/>
                  </a:prstTxWarp>
                </a:bodyPr>
                <a:lstStyle/>
                <a:p>
                  <a:endParaRPr lang="en-US" sz="2400"/>
                </a:p>
              </p:txBody>
            </p:sp>
            <p:sp>
              <p:nvSpPr>
                <p:cNvPr id="204" name="Freeform 38"/>
                <p:cNvSpPr>
                  <a:spLocks/>
                </p:cNvSpPr>
                <p:nvPr/>
              </p:nvSpPr>
              <p:spPr bwMode="auto">
                <a:xfrm rot="5400000" flipV="1">
                  <a:off x="8903654" y="5450418"/>
                  <a:ext cx="61841" cy="124852"/>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190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4" tIns="60943" rIns="121884" bIns="60943" numCol="1" anchor="t" anchorCtr="0" compatLnSpc="1">
                  <a:prstTxWarp prst="textNoShape">
                    <a:avLst/>
                  </a:prstTxWarp>
                </a:bodyPr>
                <a:lstStyle/>
                <a:p>
                  <a:endParaRPr lang="en-US" sz="2400"/>
                </a:p>
              </p:txBody>
            </p:sp>
            <p:sp>
              <p:nvSpPr>
                <p:cNvPr id="199" name="Rectangle 198"/>
                <p:cNvSpPr/>
                <p:nvPr/>
              </p:nvSpPr>
              <p:spPr>
                <a:xfrm>
                  <a:off x="7911647" y="5060706"/>
                  <a:ext cx="1643016" cy="304147"/>
                </a:xfrm>
                <a:prstGeom prst="rect">
                  <a:avLst/>
                </a:prstGeom>
                <a:solidFill>
                  <a:schemeClr val="bg1"/>
                </a:solidFill>
                <a:ln w="190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99" tIns="45714" rIns="182829" bIns="146263" numCol="1" spcCol="0" rtlCol="0" fromWordArt="0" anchor="t" anchorCtr="0" forceAA="0" compatLnSpc="1">
                  <a:prstTxWarp prst="textNoShape">
                    <a:avLst/>
                  </a:prstTxWarp>
                  <a:noAutofit/>
                </a:bodyPr>
                <a:lstStyle/>
                <a:p>
                  <a:pPr>
                    <a:lnSpc>
                      <a:spcPct val="90000"/>
                    </a:lnSpc>
                  </a:pPr>
                  <a:r>
                    <a:rPr lang="en-US" sz="1199" dirty="0">
                      <a:solidFill>
                        <a:srgbClr val="525252"/>
                      </a:solidFill>
                    </a:rPr>
                    <a:t>Desktop app</a:t>
                  </a:r>
                </a:p>
              </p:txBody>
            </p:sp>
          </p:grpSp>
          <p:sp>
            <p:nvSpPr>
              <p:cNvPr id="233" name="TextBox 232"/>
              <p:cNvSpPr txBox="1"/>
              <p:nvPr/>
            </p:nvSpPr>
            <p:spPr>
              <a:xfrm>
                <a:off x="7671652" y="3839078"/>
                <a:ext cx="1927750" cy="504934"/>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Migrate</a:t>
                </a:r>
              </a:p>
            </p:txBody>
          </p:sp>
        </p:grpSp>
        <p:sp>
          <p:nvSpPr>
            <p:cNvPr id="72" name="Rectangle 71"/>
            <p:cNvSpPr/>
            <p:nvPr/>
          </p:nvSpPr>
          <p:spPr>
            <a:xfrm>
              <a:off x="8965824" y="4890004"/>
              <a:ext cx="484069" cy="28589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gn="ctr">
                <a:lnSpc>
                  <a:spcPct val="90000"/>
                </a:lnSpc>
                <a:spcBef>
                  <a:spcPts val="800"/>
                </a:spcBef>
              </a:pPr>
              <a:r>
                <a:rPr lang="en-US" sz="800" dirty="0">
                  <a:solidFill>
                    <a:schemeClr val="bg1"/>
                  </a:solidFill>
                </a:rPr>
                <a:t>UWP</a:t>
              </a:r>
              <a:br>
                <a:rPr lang="en-US" sz="800" dirty="0">
                  <a:solidFill>
                    <a:schemeClr val="bg1"/>
                  </a:solidFill>
                </a:rPr>
              </a:br>
              <a:r>
                <a:rPr lang="en-US" sz="800" dirty="0">
                  <a:solidFill>
                    <a:schemeClr val="bg1"/>
                  </a:solidFill>
                </a:rPr>
                <a:t>APIs</a:t>
              </a:r>
            </a:p>
          </p:txBody>
        </p:sp>
      </p:grpSp>
      <p:sp>
        <p:nvSpPr>
          <p:cNvPr id="6" name="Title 5"/>
          <p:cNvSpPr>
            <a:spLocks noGrp="1"/>
          </p:cNvSpPr>
          <p:nvPr>
            <p:ph type="title"/>
          </p:nvPr>
        </p:nvSpPr>
        <p:spPr/>
        <p:txBody>
          <a:bodyPr/>
          <a:lstStyle/>
          <a:p>
            <a:r>
              <a:rPr lang="en-US" dirty="0"/>
              <a:t>Developer Workflow for Desktop Bridge</a:t>
            </a:r>
          </a:p>
        </p:txBody>
      </p:sp>
      <p:grpSp>
        <p:nvGrpSpPr>
          <p:cNvPr id="5" name="Group 4"/>
          <p:cNvGrpSpPr/>
          <p:nvPr/>
        </p:nvGrpSpPr>
        <p:grpSpPr>
          <a:xfrm>
            <a:off x="3360350" y="4546721"/>
            <a:ext cx="664761" cy="764207"/>
            <a:chOff x="3359943" y="4659446"/>
            <a:chExt cx="664855" cy="764316"/>
          </a:xfrm>
        </p:grpSpPr>
        <p:sp>
          <p:nvSpPr>
            <p:cNvPr id="3" name="Rectangle 2"/>
            <p:cNvSpPr/>
            <p:nvPr/>
          </p:nvSpPr>
          <p:spPr>
            <a:xfrm>
              <a:off x="3359943" y="4974130"/>
              <a:ext cx="664855" cy="32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grpSp>
          <p:nvGrpSpPr>
            <p:cNvPr id="2" name="Group 1"/>
            <p:cNvGrpSpPr/>
            <p:nvPr/>
          </p:nvGrpSpPr>
          <p:grpSpPr>
            <a:xfrm>
              <a:off x="3373003" y="4659446"/>
              <a:ext cx="638752" cy="764316"/>
              <a:chOff x="6130936" y="2707866"/>
              <a:chExt cx="375710" cy="449566"/>
            </a:xfrm>
            <a:solidFill>
              <a:schemeClr val="accent1"/>
            </a:solidFill>
          </p:grpSpPr>
          <p:sp>
            <p:nvSpPr>
              <p:cNvPr id="50" name="Freeform 6"/>
              <p:cNvSpPr>
                <a:spLocks/>
              </p:cNvSpPr>
              <p:nvPr/>
            </p:nvSpPr>
            <p:spPr bwMode="auto">
              <a:xfrm>
                <a:off x="6344481" y="2744795"/>
                <a:ext cx="42548" cy="59407"/>
              </a:xfrm>
              <a:custGeom>
                <a:avLst/>
                <a:gdLst>
                  <a:gd name="T0" fmla="*/ 0 w 22"/>
                  <a:gd name="T1" fmla="*/ 3 h 31"/>
                  <a:gd name="T2" fmla="*/ 1 w 22"/>
                  <a:gd name="T3" fmla="*/ 9 h 31"/>
                  <a:gd name="T4" fmla="*/ 16 w 22"/>
                  <a:gd name="T5" fmla="*/ 27 h 31"/>
                  <a:gd name="T6" fmla="*/ 16 w 22"/>
                  <a:gd name="T7" fmla="*/ 31 h 31"/>
                  <a:gd name="T8" fmla="*/ 22 w 22"/>
                  <a:gd name="T9" fmla="*/ 30 h 31"/>
                  <a:gd name="T10" fmla="*/ 22 w 22"/>
                  <a:gd name="T11" fmla="*/ 27 h 31"/>
                  <a:gd name="T12" fmla="*/ 0 w 22"/>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0" y="3"/>
                    </a:moveTo>
                    <a:cubicBezTo>
                      <a:pt x="0" y="5"/>
                      <a:pt x="1" y="7"/>
                      <a:pt x="1" y="9"/>
                    </a:cubicBezTo>
                    <a:cubicBezTo>
                      <a:pt x="16" y="7"/>
                      <a:pt x="16" y="13"/>
                      <a:pt x="16" y="27"/>
                    </a:cubicBezTo>
                    <a:cubicBezTo>
                      <a:pt x="16" y="31"/>
                      <a:pt x="16" y="31"/>
                      <a:pt x="16" y="31"/>
                    </a:cubicBezTo>
                    <a:cubicBezTo>
                      <a:pt x="22" y="30"/>
                      <a:pt x="22" y="30"/>
                      <a:pt x="22" y="30"/>
                    </a:cubicBezTo>
                    <a:cubicBezTo>
                      <a:pt x="22" y="27"/>
                      <a:pt x="22" y="27"/>
                      <a:pt x="22" y="27"/>
                    </a:cubicBezTo>
                    <a:cubicBezTo>
                      <a:pt x="22" y="6"/>
                      <a:pt x="19" y="0"/>
                      <a:pt x="0" y="3"/>
                    </a:cubicBez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51" name="Freeform 7"/>
              <p:cNvSpPr>
                <a:spLocks/>
              </p:cNvSpPr>
              <p:nvPr/>
            </p:nvSpPr>
            <p:spPr bwMode="auto">
              <a:xfrm>
                <a:off x="6215230" y="2707866"/>
                <a:ext cx="119617" cy="129250"/>
              </a:xfrm>
              <a:custGeom>
                <a:avLst/>
                <a:gdLst>
                  <a:gd name="T0" fmla="*/ 6 w 62"/>
                  <a:gd name="T1" fmla="*/ 66 h 67"/>
                  <a:gd name="T2" fmla="*/ 6 w 62"/>
                  <a:gd name="T3" fmla="*/ 39 h 67"/>
                  <a:gd name="T4" fmla="*/ 31 w 62"/>
                  <a:gd name="T5" fmla="*/ 13 h 67"/>
                  <a:gd name="T6" fmla="*/ 56 w 62"/>
                  <a:gd name="T7" fmla="*/ 33 h 67"/>
                  <a:gd name="T8" fmla="*/ 56 w 62"/>
                  <a:gd name="T9" fmla="*/ 56 h 67"/>
                  <a:gd name="T10" fmla="*/ 62 w 62"/>
                  <a:gd name="T11" fmla="*/ 55 h 67"/>
                  <a:gd name="T12" fmla="*/ 62 w 62"/>
                  <a:gd name="T13" fmla="*/ 33 h 67"/>
                  <a:gd name="T14" fmla="*/ 29 w 62"/>
                  <a:gd name="T15" fmla="*/ 7 h 67"/>
                  <a:gd name="T16" fmla="*/ 0 w 62"/>
                  <a:gd name="T17" fmla="*/ 38 h 67"/>
                  <a:gd name="T18" fmla="*/ 0 w 62"/>
                  <a:gd name="T19" fmla="*/ 67 h 67"/>
                  <a:gd name="T20" fmla="*/ 6 w 62"/>
                  <a:gd name="T2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6" y="66"/>
                    </a:moveTo>
                    <a:cubicBezTo>
                      <a:pt x="6" y="39"/>
                      <a:pt x="6" y="39"/>
                      <a:pt x="6" y="39"/>
                    </a:cubicBezTo>
                    <a:cubicBezTo>
                      <a:pt x="6" y="22"/>
                      <a:pt x="14" y="17"/>
                      <a:pt x="31" y="13"/>
                    </a:cubicBezTo>
                    <a:cubicBezTo>
                      <a:pt x="55" y="7"/>
                      <a:pt x="56" y="23"/>
                      <a:pt x="56" y="33"/>
                    </a:cubicBezTo>
                    <a:cubicBezTo>
                      <a:pt x="56" y="56"/>
                      <a:pt x="56" y="56"/>
                      <a:pt x="56" y="56"/>
                    </a:cubicBezTo>
                    <a:cubicBezTo>
                      <a:pt x="62" y="55"/>
                      <a:pt x="62" y="55"/>
                      <a:pt x="62" y="55"/>
                    </a:cubicBezTo>
                    <a:cubicBezTo>
                      <a:pt x="62" y="33"/>
                      <a:pt x="62" y="33"/>
                      <a:pt x="62" y="33"/>
                    </a:cubicBezTo>
                    <a:cubicBezTo>
                      <a:pt x="62" y="14"/>
                      <a:pt x="56" y="0"/>
                      <a:pt x="29" y="7"/>
                    </a:cubicBezTo>
                    <a:cubicBezTo>
                      <a:pt x="15" y="10"/>
                      <a:pt x="0" y="14"/>
                      <a:pt x="0" y="38"/>
                    </a:cubicBezTo>
                    <a:cubicBezTo>
                      <a:pt x="0" y="67"/>
                      <a:pt x="0" y="67"/>
                      <a:pt x="0" y="67"/>
                    </a:cubicBezTo>
                    <a:lnTo>
                      <a:pt x="6" y="66"/>
                    </a:ln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52" name="Freeform 8"/>
              <p:cNvSpPr>
                <a:spLocks noEditPoints="1"/>
              </p:cNvSpPr>
              <p:nvPr/>
            </p:nvSpPr>
            <p:spPr bwMode="auto">
              <a:xfrm>
                <a:off x="6130936" y="2806610"/>
                <a:ext cx="375710" cy="350822"/>
              </a:xfrm>
              <a:custGeom>
                <a:avLst/>
                <a:gdLst>
                  <a:gd name="T0" fmla="*/ 388 w 468"/>
                  <a:gd name="T1" fmla="*/ 0 h 437"/>
                  <a:gd name="T2" fmla="*/ 0 w 468"/>
                  <a:gd name="T3" fmla="*/ 76 h 437"/>
                  <a:gd name="T4" fmla="*/ 0 w 468"/>
                  <a:gd name="T5" fmla="*/ 359 h 437"/>
                  <a:gd name="T6" fmla="*/ 388 w 468"/>
                  <a:gd name="T7" fmla="*/ 437 h 437"/>
                  <a:gd name="T8" fmla="*/ 468 w 468"/>
                  <a:gd name="T9" fmla="*/ 409 h 437"/>
                  <a:gd name="T10" fmla="*/ 468 w 468"/>
                  <a:gd name="T11" fmla="*/ 26 h 437"/>
                  <a:gd name="T12" fmla="*/ 388 w 468"/>
                  <a:gd name="T13" fmla="*/ 0 h 437"/>
                  <a:gd name="T14" fmla="*/ 170 w 468"/>
                  <a:gd name="T15" fmla="*/ 301 h 437"/>
                  <a:gd name="T16" fmla="*/ 84 w 468"/>
                  <a:gd name="T17" fmla="*/ 289 h 437"/>
                  <a:gd name="T18" fmla="*/ 84 w 468"/>
                  <a:gd name="T19" fmla="*/ 217 h 437"/>
                  <a:gd name="T20" fmla="*/ 170 w 468"/>
                  <a:gd name="T21" fmla="*/ 217 h 437"/>
                  <a:gd name="T22" fmla="*/ 170 w 468"/>
                  <a:gd name="T23" fmla="*/ 301 h 437"/>
                  <a:gd name="T24" fmla="*/ 170 w 468"/>
                  <a:gd name="T25" fmla="*/ 205 h 437"/>
                  <a:gd name="T26" fmla="*/ 84 w 468"/>
                  <a:gd name="T27" fmla="*/ 205 h 437"/>
                  <a:gd name="T28" fmla="*/ 84 w 468"/>
                  <a:gd name="T29" fmla="*/ 141 h 437"/>
                  <a:gd name="T30" fmla="*/ 170 w 468"/>
                  <a:gd name="T31" fmla="*/ 129 h 437"/>
                  <a:gd name="T32" fmla="*/ 170 w 468"/>
                  <a:gd name="T33" fmla="*/ 205 h 437"/>
                  <a:gd name="T34" fmla="*/ 290 w 468"/>
                  <a:gd name="T35" fmla="*/ 318 h 437"/>
                  <a:gd name="T36" fmla="*/ 180 w 468"/>
                  <a:gd name="T37" fmla="*/ 301 h 437"/>
                  <a:gd name="T38" fmla="*/ 180 w 468"/>
                  <a:gd name="T39" fmla="*/ 217 h 437"/>
                  <a:gd name="T40" fmla="*/ 290 w 468"/>
                  <a:gd name="T41" fmla="*/ 217 h 437"/>
                  <a:gd name="T42" fmla="*/ 290 w 468"/>
                  <a:gd name="T43" fmla="*/ 318 h 437"/>
                  <a:gd name="T44" fmla="*/ 290 w 468"/>
                  <a:gd name="T45" fmla="*/ 205 h 437"/>
                  <a:gd name="T46" fmla="*/ 180 w 468"/>
                  <a:gd name="T47" fmla="*/ 205 h 437"/>
                  <a:gd name="T48" fmla="*/ 180 w 468"/>
                  <a:gd name="T49" fmla="*/ 126 h 437"/>
                  <a:gd name="T50" fmla="*/ 290 w 468"/>
                  <a:gd name="T51" fmla="*/ 112 h 437"/>
                  <a:gd name="T52" fmla="*/ 290 w 468"/>
                  <a:gd name="T53" fmla="*/ 20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 h="437">
                    <a:moveTo>
                      <a:pt x="388" y="0"/>
                    </a:moveTo>
                    <a:lnTo>
                      <a:pt x="0" y="76"/>
                    </a:lnTo>
                    <a:lnTo>
                      <a:pt x="0" y="359"/>
                    </a:lnTo>
                    <a:lnTo>
                      <a:pt x="388" y="437"/>
                    </a:lnTo>
                    <a:lnTo>
                      <a:pt x="468" y="409"/>
                    </a:lnTo>
                    <a:lnTo>
                      <a:pt x="468" y="26"/>
                    </a:lnTo>
                    <a:lnTo>
                      <a:pt x="388" y="0"/>
                    </a:lnTo>
                    <a:close/>
                    <a:moveTo>
                      <a:pt x="170" y="301"/>
                    </a:moveTo>
                    <a:lnTo>
                      <a:pt x="84" y="289"/>
                    </a:lnTo>
                    <a:lnTo>
                      <a:pt x="84" y="217"/>
                    </a:lnTo>
                    <a:lnTo>
                      <a:pt x="170" y="217"/>
                    </a:lnTo>
                    <a:lnTo>
                      <a:pt x="170" y="301"/>
                    </a:lnTo>
                    <a:close/>
                    <a:moveTo>
                      <a:pt x="170" y="205"/>
                    </a:moveTo>
                    <a:lnTo>
                      <a:pt x="84" y="205"/>
                    </a:lnTo>
                    <a:lnTo>
                      <a:pt x="84" y="141"/>
                    </a:lnTo>
                    <a:lnTo>
                      <a:pt x="170" y="129"/>
                    </a:lnTo>
                    <a:lnTo>
                      <a:pt x="170" y="205"/>
                    </a:lnTo>
                    <a:close/>
                    <a:moveTo>
                      <a:pt x="290" y="318"/>
                    </a:moveTo>
                    <a:lnTo>
                      <a:pt x="180" y="301"/>
                    </a:lnTo>
                    <a:lnTo>
                      <a:pt x="180" y="217"/>
                    </a:lnTo>
                    <a:lnTo>
                      <a:pt x="290" y="217"/>
                    </a:lnTo>
                    <a:lnTo>
                      <a:pt x="290" y="318"/>
                    </a:lnTo>
                    <a:close/>
                    <a:moveTo>
                      <a:pt x="290" y="205"/>
                    </a:moveTo>
                    <a:lnTo>
                      <a:pt x="180" y="205"/>
                    </a:lnTo>
                    <a:lnTo>
                      <a:pt x="180" y="126"/>
                    </a:lnTo>
                    <a:lnTo>
                      <a:pt x="290" y="112"/>
                    </a:lnTo>
                    <a:lnTo>
                      <a:pt x="290" y="205"/>
                    </a:lnTo>
                    <a:close/>
                  </a:path>
                </a:pathLst>
              </a:custGeom>
              <a:grpFill/>
              <a:ln w="15875" cap="flat" cmpd="sng">
                <a:no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dirty="0">
                  <a:solidFill>
                    <a:sysClr val="windowText" lastClr="000000"/>
                  </a:solidFill>
                </a:endParaRPr>
              </a:p>
            </p:txBody>
          </p:sp>
        </p:grpSp>
      </p:grpSp>
      <p:grpSp>
        <p:nvGrpSpPr>
          <p:cNvPr id="9" name="Group 8"/>
          <p:cNvGrpSpPr/>
          <p:nvPr/>
        </p:nvGrpSpPr>
        <p:grpSpPr>
          <a:xfrm>
            <a:off x="392514" y="4588073"/>
            <a:ext cx="708350" cy="879722"/>
            <a:chOff x="391688" y="4626823"/>
            <a:chExt cx="708450" cy="879846"/>
          </a:xfrm>
        </p:grpSpPr>
        <p:sp>
          <p:nvSpPr>
            <p:cNvPr id="7" name="Rectangle 6"/>
            <p:cNvSpPr/>
            <p:nvPr/>
          </p:nvSpPr>
          <p:spPr>
            <a:xfrm>
              <a:off x="457580" y="4879186"/>
              <a:ext cx="642558" cy="44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grpSp>
          <p:nvGrpSpPr>
            <p:cNvPr id="54" name="Group 53"/>
            <p:cNvGrpSpPr/>
            <p:nvPr/>
          </p:nvGrpSpPr>
          <p:grpSpPr>
            <a:xfrm>
              <a:off x="391688" y="4626823"/>
              <a:ext cx="696672" cy="879846"/>
              <a:chOff x="1189038" y="4651035"/>
              <a:chExt cx="1038810" cy="1311944"/>
            </a:xfrm>
          </p:grpSpPr>
          <p:grpSp>
            <p:nvGrpSpPr>
              <p:cNvPr id="56" name="Group 8"/>
              <p:cNvGrpSpPr>
                <a:grpSpLocks noChangeAspect="1"/>
              </p:cNvGrpSpPr>
              <p:nvPr/>
            </p:nvGrpSpPr>
            <p:grpSpPr bwMode="auto">
              <a:xfrm>
                <a:off x="1300979" y="4977384"/>
                <a:ext cx="814929" cy="752240"/>
                <a:chOff x="5121" y="502"/>
                <a:chExt cx="364" cy="336"/>
              </a:xfrm>
              <a:solidFill>
                <a:schemeClr val="accent1"/>
              </a:solidFill>
            </p:grpSpPr>
            <p:sp>
              <p:nvSpPr>
                <p:cNvPr id="58" name="Freeform 9"/>
                <p:cNvSpPr>
                  <a:spLocks noEditPoints="1"/>
                </p:cNvSpPr>
                <p:nvPr/>
              </p:nvSpPr>
              <p:spPr bwMode="auto">
                <a:xfrm>
                  <a:off x="5121" y="650"/>
                  <a:ext cx="188" cy="188"/>
                </a:xfrm>
                <a:custGeom>
                  <a:avLst/>
                  <a:gdLst>
                    <a:gd name="T0" fmla="*/ 39 w 78"/>
                    <a:gd name="T1" fmla="*/ 78 h 78"/>
                    <a:gd name="T2" fmla="*/ 0 w 78"/>
                    <a:gd name="T3" fmla="*/ 39 h 78"/>
                    <a:gd name="T4" fmla="*/ 39 w 78"/>
                    <a:gd name="T5" fmla="*/ 0 h 78"/>
                    <a:gd name="T6" fmla="*/ 78 w 78"/>
                    <a:gd name="T7" fmla="*/ 39 h 78"/>
                    <a:gd name="T8" fmla="*/ 39 w 78"/>
                    <a:gd name="T9" fmla="*/ 78 h 78"/>
                    <a:gd name="T10" fmla="*/ 39 w 78"/>
                    <a:gd name="T11" fmla="*/ 8 h 78"/>
                    <a:gd name="T12" fmla="*/ 8 w 78"/>
                    <a:gd name="T13" fmla="*/ 39 h 78"/>
                    <a:gd name="T14" fmla="*/ 39 w 78"/>
                    <a:gd name="T15" fmla="*/ 70 h 78"/>
                    <a:gd name="T16" fmla="*/ 70 w 78"/>
                    <a:gd name="T17" fmla="*/ 39 h 78"/>
                    <a:gd name="T18" fmla="*/ 39 w 78"/>
                    <a:gd name="T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78"/>
                      </a:moveTo>
                      <a:cubicBezTo>
                        <a:pt x="18" y="78"/>
                        <a:pt x="0" y="60"/>
                        <a:pt x="0" y="39"/>
                      </a:cubicBezTo>
                      <a:cubicBezTo>
                        <a:pt x="0" y="17"/>
                        <a:pt x="18" y="0"/>
                        <a:pt x="39" y="0"/>
                      </a:cubicBezTo>
                      <a:cubicBezTo>
                        <a:pt x="61" y="0"/>
                        <a:pt x="78" y="17"/>
                        <a:pt x="78" y="39"/>
                      </a:cubicBezTo>
                      <a:cubicBezTo>
                        <a:pt x="78" y="60"/>
                        <a:pt x="61" y="78"/>
                        <a:pt x="39" y="78"/>
                      </a:cubicBezTo>
                      <a:close/>
                      <a:moveTo>
                        <a:pt x="39" y="8"/>
                      </a:moveTo>
                      <a:cubicBezTo>
                        <a:pt x="22" y="8"/>
                        <a:pt x="8" y="22"/>
                        <a:pt x="8" y="39"/>
                      </a:cubicBezTo>
                      <a:cubicBezTo>
                        <a:pt x="8" y="56"/>
                        <a:pt x="22" y="70"/>
                        <a:pt x="39" y="70"/>
                      </a:cubicBezTo>
                      <a:cubicBezTo>
                        <a:pt x="56" y="70"/>
                        <a:pt x="70" y="56"/>
                        <a:pt x="70" y="39"/>
                      </a:cubicBezTo>
                      <a:cubicBezTo>
                        <a:pt x="70" y="22"/>
                        <a:pt x="56" y="8"/>
                        <a:pt x="39" y="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8" rIns="91414" bIns="45708" numCol="1" anchor="t" anchorCtr="0" compatLnSpc="1">
                  <a:prstTxWarp prst="textNoShape">
                    <a:avLst/>
                  </a:prstTxWarp>
                </a:bodyPr>
                <a:lstStyle/>
                <a:p>
                  <a:endParaRPr lang="en-US" sz="1399"/>
                </a:p>
              </p:txBody>
            </p:sp>
            <p:sp>
              <p:nvSpPr>
                <p:cNvPr id="59" name="Freeform 10"/>
                <p:cNvSpPr>
                  <a:spLocks noEditPoints="1"/>
                </p:cNvSpPr>
                <p:nvPr/>
              </p:nvSpPr>
              <p:spPr bwMode="auto">
                <a:xfrm>
                  <a:off x="5183" y="712"/>
                  <a:ext cx="63" cy="63"/>
                </a:xfrm>
                <a:custGeom>
                  <a:avLst/>
                  <a:gdLst>
                    <a:gd name="T0" fmla="*/ 13 w 26"/>
                    <a:gd name="T1" fmla="*/ 26 h 26"/>
                    <a:gd name="T2" fmla="*/ 0 w 26"/>
                    <a:gd name="T3" fmla="*/ 13 h 26"/>
                    <a:gd name="T4" fmla="*/ 13 w 26"/>
                    <a:gd name="T5" fmla="*/ 0 h 26"/>
                    <a:gd name="T6" fmla="*/ 26 w 26"/>
                    <a:gd name="T7" fmla="*/ 13 h 26"/>
                    <a:gd name="T8" fmla="*/ 13 w 26"/>
                    <a:gd name="T9" fmla="*/ 26 h 26"/>
                    <a:gd name="T10" fmla="*/ 13 w 26"/>
                    <a:gd name="T11" fmla="*/ 8 h 26"/>
                    <a:gd name="T12" fmla="*/ 8 w 26"/>
                    <a:gd name="T13" fmla="*/ 13 h 26"/>
                    <a:gd name="T14" fmla="*/ 13 w 26"/>
                    <a:gd name="T15" fmla="*/ 18 h 26"/>
                    <a:gd name="T16" fmla="*/ 18 w 26"/>
                    <a:gd name="T17" fmla="*/ 13 h 26"/>
                    <a:gd name="T18" fmla="*/ 13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26"/>
                      </a:moveTo>
                      <a:cubicBezTo>
                        <a:pt x="6" y="26"/>
                        <a:pt x="0" y="20"/>
                        <a:pt x="0" y="13"/>
                      </a:cubicBezTo>
                      <a:cubicBezTo>
                        <a:pt x="0" y="6"/>
                        <a:pt x="6" y="0"/>
                        <a:pt x="13" y="0"/>
                      </a:cubicBezTo>
                      <a:cubicBezTo>
                        <a:pt x="20" y="0"/>
                        <a:pt x="26" y="6"/>
                        <a:pt x="26" y="13"/>
                      </a:cubicBezTo>
                      <a:cubicBezTo>
                        <a:pt x="26" y="20"/>
                        <a:pt x="20" y="26"/>
                        <a:pt x="13" y="26"/>
                      </a:cubicBezTo>
                      <a:close/>
                      <a:moveTo>
                        <a:pt x="13" y="8"/>
                      </a:moveTo>
                      <a:cubicBezTo>
                        <a:pt x="11" y="8"/>
                        <a:pt x="8" y="10"/>
                        <a:pt x="8" y="13"/>
                      </a:cubicBezTo>
                      <a:cubicBezTo>
                        <a:pt x="8" y="15"/>
                        <a:pt x="11" y="18"/>
                        <a:pt x="13" y="18"/>
                      </a:cubicBezTo>
                      <a:cubicBezTo>
                        <a:pt x="16" y="18"/>
                        <a:pt x="18" y="15"/>
                        <a:pt x="18" y="13"/>
                      </a:cubicBezTo>
                      <a:cubicBezTo>
                        <a:pt x="18" y="10"/>
                        <a:pt x="16" y="8"/>
                        <a:pt x="13" y="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8" rIns="91414" bIns="45708" numCol="1" anchor="t" anchorCtr="0" compatLnSpc="1">
                  <a:prstTxWarp prst="textNoShape">
                    <a:avLst/>
                  </a:prstTxWarp>
                </a:bodyPr>
                <a:lstStyle/>
                <a:p>
                  <a:endParaRPr lang="en-US" sz="1399"/>
                </a:p>
              </p:txBody>
            </p:sp>
            <p:sp>
              <p:nvSpPr>
                <p:cNvPr id="60" name="Rectangle 11"/>
                <p:cNvSpPr>
                  <a:spLocks noChangeArrowheads="1"/>
                </p:cNvSpPr>
                <p:nvPr/>
              </p:nvSpPr>
              <p:spPr bwMode="auto">
                <a:xfrm>
                  <a:off x="5174" y="792"/>
                  <a:ext cx="84" cy="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8" rIns="91414" bIns="45708" numCol="1" anchor="t" anchorCtr="0" compatLnSpc="1">
                  <a:prstTxWarp prst="textNoShape">
                    <a:avLst/>
                  </a:prstTxWarp>
                </a:bodyPr>
                <a:lstStyle/>
                <a:p>
                  <a:endParaRPr lang="en-US" sz="1399"/>
                </a:p>
              </p:txBody>
            </p:sp>
            <p:sp>
              <p:nvSpPr>
                <p:cNvPr id="61" name="Freeform 12"/>
                <p:cNvSpPr>
                  <a:spLocks/>
                </p:cNvSpPr>
                <p:nvPr/>
              </p:nvSpPr>
              <p:spPr bwMode="auto">
                <a:xfrm>
                  <a:off x="5176" y="502"/>
                  <a:ext cx="309" cy="252"/>
                </a:xfrm>
                <a:custGeom>
                  <a:avLst/>
                  <a:gdLst>
                    <a:gd name="T0" fmla="*/ 128 w 128"/>
                    <a:gd name="T1" fmla="*/ 88 h 104"/>
                    <a:gd name="T2" fmla="*/ 128 w 128"/>
                    <a:gd name="T3" fmla="*/ 32 h 104"/>
                    <a:gd name="T4" fmla="*/ 56 w 128"/>
                    <a:gd name="T5" fmla="*/ 32 h 104"/>
                    <a:gd name="T6" fmla="*/ 56 w 128"/>
                    <a:gd name="T7" fmla="*/ 0 h 104"/>
                    <a:gd name="T8" fmla="*/ 0 w 128"/>
                    <a:gd name="T9" fmla="*/ 0 h 104"/>
                    <a:gd name="T10" fmla="*/ 0 w 128"/>
                    <a:gd name="T11" fmla="*/ 56 h 104"/>
                    <a:gd name="T12" fmla="*/ 8 w 128"/>
                    <a:gd name="T13" fmla="*/ 53 h 104"/>
                    <a:gd name="T14" fmla="*/ 8 w 128"/>
                    <a:gd name="T15" fmla="*/ 8 h 104"/>
                    <a:gd name="T16" fmla="*/ 48 w 128"/>
                    <a:gd name="T17" fmla="*/ 8 h 104"/>
                    <a:gd name="T18" fmla="*/ 48 w 128"/>
                    <a:gd name="T19" fmla="*/ 32 h 104"/>
                    <a:gd name="T20" fmla="*/ 40 w 128"/>
                    <a:gd name="T21" fmla="*/ 32 h 104"/>
                    <a:gd name="T22" fmla="*/ 40 w 128"/>
                    <a:gd name="T23" fmla="*/ 59 h 104"/>
                    <a:gd name="T24" fmla="*/ 48 w 128"/>
                    <a:gd name="T25" fmla="*/ 65 h 104"/>
                    <a:gd name="T26" fmla="*/ 48 w 128"/>
                    <a:gd name="T27" fmla="*/ 40 h 104"/>
                    <a:gd name="T28" fmla="*/ 120 w 128"/>
                    <a:gd name="T29" fmla="*/ 40 h 104"/>
                    <a:gd name="T30" fmla="*/ 120 w 128"/>
                    <a:gd name="T31" fmla="*/ 80 h 104"/>
                    <a:gd name="T32" fmla="*/ 59 w 128"/>
                    <a:gd name="T33" fmla="*/ 80 h 104"/>
                    <a:gd name="T34" fmla="*/ 62 w 128"/>
                    <a:gd name="T35" fmla="*/ 88 h 104"/>
                    <a:gd name="T36" fmla="*/ 80 w 128"/>
                    <a:gd name="T37" fmla="*/ 88 h 104"/>
                    <a:gd name="T38" fmla="*/ 80 w 128"/>
                    <a:gd name="T39" fmla="*/ 96 h 104"/>
                    <a:gd name="T40" fmla="*/ 64 w 128"/>
                    <a:gd name="T41" fmla="*/ 96 h 104"/>
                    <a:gd name="T42" fmla="*/ 64 w 128"/>
                    <a:gd name="T43" fmla="*/ 104 h 104"/>
                    <a:gd name="T44" fmla="*/ 104 w 128"/>
                    <a:gd name="T45" fmla="*/ 104 h 104"/>
                    <a:gd name="T46" fmla="*/ 104 w 128"/>
                    <a:gd name="T47" fmla="*/ 96 h 104"/>
                    <a:gd name="T48" fmla="*/ 88 w 128"/>
                    <a:gd name="T49" fmla="*/ 96 h 104"/>
                    <a:gd name="T50" fmla="*/ 88 w 128"/>
                    <a:gd name="T51" fmla="*/ 88 h 104"/>
                    <a:gd name="T52" fmla="*/ 128 w 128"/>
                    <a:gd name="T53" fmla="*/ 8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04">
                      <a:moveTo>
                        <a:pt x="128" y="88"/>
                      </a:moveTo>
                      <a:cubicBezTo>
                        <a:pt x="128" y="32"/>
                        <a:pt x="128" y="32"/>
                        <a:pt x="128" y="32"/>
                      </a:cubicBezTo>
                      <a:cubicBezTo>
                        <a:pt x="56" y="32"/>
                        <a:pt x="56" y="32"/>
                        <a:pt x="56" y="32"/>
                      </a:cubicBezTo>
                      <a:cubicBezTo>
                        <a:pt x="56" y="0"/>
                        <a:pt x="56" y="0"/>
                        <a:pt x="56" y="0"/>
                      </a:cubicBezTo>
                      <a:cubicBezTo>
                        <a:pt x="0" y="0"/>
                        <a:pt x="0" y="0"/>
                        <a:pt x="0" y="0"/>
                      </a:cubicBezTo>
                      <a:cubicBezTo>
                        <a:pt x="0" y="56"/>
                        <a:pt x="0" y="56"/>
                        <a:pt x="0" y="56"/>
                      </a:cubicBezTo>
                      <a:cubicBezTo>
                        <a:pt x="3" y="55"/>
                        <a:pt x="5" y="54"/>
                        <a:pt x="8" y="53"/>
                      </a:cubicBezTo>
                      <a:cubicBezTo>
                        <a:pt x="8" y="8"/>
                        <a:pt x="8" y="8"/>
                        <a:pt x="8" y="8"/>
                      </a:cubicBezTo>
                      <a:cubicBezTo>
                        <a:pt x="48" y="8"/>
                        <a:pt x="48" y="8"/>
                        <a:pt x="48" y="8"/>
                      </a:cubicBezTo>
                      <a:cubicBezTo>
                        <a:pt x="48" y="32"/>
                        <a:pt x="48" y="32"/>
                        <a:pt x="48" y="32"/>
                      </a:cubicBezTo>
                      <a:cubicBezTo>
                        <a:pt x="40" y="32"/>
                        <a:pt x="40" y="32"/>
                        <a:pt x="40" y="32"/>
                      </a:cubicBezTo>
                      <a:cubicBezTo>
                        <a:pt x="40" y="59"/>
                        <a:pt x="40" y="59"/>
                        <a:pt x="40" y="59"/>
                      </a:cubicBezTo>
                      <a:cubicBezTo>
                        <a:pt x="43" y="61"/>
                        <a:pt x="46" y="63"/>
                        <a:pt x="48" y="65"/>
                      </a:cubicBezTo>
                      <a:cubicBezTo>
                        <a:pt x="48" y="40"/>
                        <a:pt x="48" y="40"/>
                        <a:pt x="48" y="40"/>
                      </a:cubicBezTo>
                      <a:cubicBezTo>
                        <a:pt x="120" y="40"/>
                        <a:pt x="120" y="40"/>
                        <a:pt x="120" y="40"/>
                      </a:cubicBezTo>
                      <a:cubicBezTo>
                        <a:pt x="120" y="80"/>
                        <a:pt x="120" y="80"/>
                        <a:pt x="120" y="80"/>
                      </a:cubicBezTo>
                      <a:cubicBezTo>
                        <a:pt x="59" y="80"/>
                        <a:pt x="59" y="80"/>
                        <a:pt x="59" y="80"/>
                      </a:cubicBezTo>
                      <a:cubicBezTo>
                        <a:pt x="60" y="83"/>
                        <a:pt x="61" y="85"/>
                        <a:pt x="62" y="88"/>
                      </a:cubicBezTo>
                      <a:cubicBezTo>
                        <a:pt x="80" y="88"/>
                        <a:pt x="80" y="88"/>
                        <a:pt x="80" y="88"/>
                      </a:cubicBezTo>
                      <a:cubicBezTo>
                        <a:pt x="80" y="96"/>
                        <a:pt x="80" y="96"/>
                        <a:pt x="80" y="96"/>
                      </a:cubicBezTo>
                      <a:cubicBezTo>
                        <a:pt x="64" y="96"/>
                        <a:pt x="64" y="96"/>
                        <a:pt x="64" y="96"/>
                      </a:cubicBezTo>
                      <a:cubicBezTo>
                        <a:pt x="64" y="104"/>
                        <a:pt x="64" y="104"/>
                        <a:pt x="64" y="104"/>
                      </a:cubicBezTo>
                      <a:cubicBezTo>
                        <a:pt x="104" y="104"/>
                        <a:pt x="104" y="104"/>
                        <a:pt x="104" y="104"/>
                      </a:cubicBezTo>
                      <a:cubicBezTo>
                        <a:pt x="104" y="96"/>
                        <a:pt x="104" y="96"/>
                        <a:pt x="104" y="96"/>
                      </a:cubicBezTo>
                      <a:cubicBezTo>
                        <a:pt x="88" y="96"/>
                        <a:pt x="88" y="96"/>
                        <a:pt x="88" y="96"/>
                      </a:cubicBezTo>
                      <a:cubicBezTo>
                        <a:pt x="88" y="88"/>
                        <a:pt x="88" y="88"/>
                        <a:pt x="88" y="88"/>
                      </a:cubicBezTo>
                      <a:lnTo>
                        <a:pt x="128"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8" rIns="91414" bIns="45708" numCol="1" anchor="t" anchorCtr="0" compatLnSpc="1">
                  <a:prstTxWarp prst="textNoShape">
                    <a:avLst/>
                  </a:prstTxWarp>
                </a:bodyPr>
                <a:lstStyle/>
                <a:p>
                  <a:endParaRPr lang="en-US" sz="1399"/>
                </a:p>
              </p:txBody>
            </p:sp>
          </p:grpSp>
          <p:sp>
            <p:nvSpPr>
              <p:cNvPr id="57" name="Freeform 16"/>
              <p:cNvSpPr>
                <a:spLocks noEditPoints="1"/>
              </p:cNvSpPr>
              <p:nvPr/>
            </p:nvSpPr>
            <p:spPr bwMode="auto">
              <a:xfrm>
                <a:off x="1189038" y="4651035"/>
                <a:ext cx="1038810" cy="1311944"/>
              </a:xfrm>
              <a:custGeom>
                <a:avLst/>
                <a:gdLst>
                  <a:gd name="T0" fmla="*/ 464 w 464"/>
                  <a:gd name="T1" fmla="*/ 586 h 586"/>
                  <a:gd name="T2" fmla="*/ 0 w 464"/>
                  <a:gd name="T3" fmla="*/ 586 h 586"/>
                  <a:gd name="T4" fmla="*/ 0 w 464"/>
                  <a:gd name="T5" fmla="*/ 0 h 586"/>
                  <a:gd name="T6" fmla="*/ 322 w 464"/>
                  <a:gd name="T7" fmla="*/ 0 h 586"/>
                  <a:gd name="T8" fmla="*/ 464 w 464"/>
                  <a:gd name="T9" fmla="*/ 129 h 586"/>
                  <a:gd name="T10" fmla="*/ 464 w 464"/>
                  <a:gd name="T11" fmla="*/ 586 h 586"/>
                  <a:gd name="T12" fmla="*/ 22 w 464"/>
                  <a:gd name="T13" fmla="*/ 565 h 586"/>
                  <a:gd name="T14" fmla="*/ 442 w 464"/>
                  <a:gd name="T15" fmla="*/ 565 h 586"/>
                  <a:gd name="T16" fmla="*/ 442 w 464"/>
                  <a:gd name="T17" fmla="*/ 139 h 586"/>
                  <a:gd name="T18" fmla="*/ 315 w 464"/>
                  <a:gd name="T19" fmla="*/ 22 h 586"/>
                  <a:gd name="T20" fmla="*/ 22 w 464"/>
                  <a:gd name="T21" fmla="*/ 22 h 586"/>
                  <a:gd name="T22" fmla="*/ 22 w 464"/>
                  <a:gd name="T23" fmla="*/ 565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586">
                    <a:moveTo>
                      <a:pt x="464" y="586"/>
                    </a:moveTo>
                    <a:lnTo>
                      <a:pt x="0" y="586"/>
                    </a:lnTo>
                    <a:lnTo>
                      <a:pt x="0" y="0"/>
                    </a:lnTo>
                    <a:lnTo>
                      <a:pt x="322" y="0"/>
                    </a:lnTo>
                    <a:lnTo>
                      <a:pt x="464" y="129"/>
                    </a:lnTo>
                    <a:lnTo>
                      <a:pt x="464" y="586"/>
                    </a:lnTo>
                    <a:close/>
                    <a:moveTo>
                      <a:pt x="22" y="565"/>
                    </a:moveTo>
                    <a:lnTo>
                      <a:pt x="442" y="565"/>
                    </a:lnTo>
                    <a:lnTo>
                      <a:pt x="442" y="139"/>
                    </a:lnTo>
                    <a:lnTo>
                      <a:pt x="315" y="22"/>
                    </a:lnTo>
                    <a:lnTo>
                      <a:pt x="22" y="22"/>
                    </a:lnTo>
                    <a:lnTo>
                      <a:pt x="22" y="56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8" rIns="91414" bIns="45708" numCol="1" anchor="t" anchorCtr="0" compatLnSpc="1">
                <a:prstTxWarp prst="textNoShape">
                  <a:avLst/>
                </a:prstTxWarp>
              </a:bodyPr>
              <a:lstStyle/>
              <a:p>
                <a:endParaRPr lang="en-US" sz="1399"/>
              </a:p>
            </p:txBody>
          </p:sp>
        </p:grpSp>
      </p:grpSp>
      <p:grpSp>
        <p:nvGrpSpPr>
          <p:cNvPr id="62" name="Group 61"/>
          <p:cNvGrpSpPr/>
          <p:nvPr/>
        </p:nvGrpSpPr>
        <p:grpSpPr>
          <a:xfrm>
            <a:off x="1425347" y="3932852"/>
            <a:ext cx="1610518" cy="2000994"/>
            <a:chOff x="2759936" y="3854709"/>
            <a:chExt cx="1914743" cy="2378984"/>
          </a:xfrm>
        </p:grpSpPr>
        <p:grpSp>
          <p:nvGrpSpPr>
            <p:cNvPr id="63" name="Group 62"/>
            <p:cNvGrpSpPr/>
            <p:nvPr/>
          </p:nvGrpSpPr>
          <p:grpSpPr>
            <a:xfrm>
              <a:off x="2760952" y="4379493"/>
              <a:ext cx="1912648" cy="1854200"/>
              <a:chOff x="2651957" y="4561148"/>
              <a:chExt cx="1912648" cy="1854200"/>
            </a:xfrm>
          </p:grpSpPr>
          <p:sp>
            <p:nvSpPr>
              <p:cNvPr id="65" name="Rectangle 64"/>
              <p:cNvSpPr/>
              <p:nvPr/>
            </p:nvSpPr>
            <p:spPr>
              <a:xfrm>
                <a:off x="2651957" y="4561148"/>
                <a:ext cx="1912648" cy="18542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63" tIns="121884" rIns="0" bIns="146263" numCol="1" spcCol="0" rtlCol="0" fromWordArt="0" anchor="t" anchorCtr="0" forceAA="0" compatLnSpc="1">
                <a:prstTxWarp prst="textNoShape">
                  <a:avLst/>
                </a:prstTxWarp>
                <a:noAutofit/>
              </a:bodyPr>
              <a:lstStyle/>
              <a:p>
                <a:pPr>
                  <a:lnSpc>
                    <a:spcPct val="90000"/>
                  </a:lnSpc>
                  <a:spcBef>
                    <a:spcPts val="800"/>
                  </a:spcBef>
                </a:pPr>
                <a:r>
                  <a:rPr lang="en-US" sz="1199" b="1" dirty="0">
                    <a:solidFill>
                      <a:schemeClr val="tx2"/>
                    </a:solidFill>
                  </a:rPr>
                  <a:t>App package</a:t>
                </a:r>
              </a:p>
            </p:txBody>
          </p:sp>
          <p:sp>
            <p:nvSpPr>
              <p:cNvPr id="66" name="Rectangle 65"/>
              <p:cNvSpPr/>
              <p:nvPr/>
            </p:nvSpPr>
            <p:spPr>
              <a:xfrm>
                <a:off x="2791657" y="5076337"/>
                <a:ext cx="1616689" cy="898154"/>
              </a:xfrm>
              <a:prstGeom prst="rect">
                <a:avLst/>
              </a:prstGeom>
              <a:solidFill>
                <a:schemeClr val="bg1"/>
              </a:solidFill>
              <a:ln w="190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99" tIns="45714" rIns="182829" bIns="146263" numCol="1" spcCol="0" rtlCol="0" fromWordArt="0" anchor="t" anchorCtr="0" forceAA="0" compatLnSpc="1">
                <a:prstTxWarp prst="textNoShape">
                  <a:avLst/>
                </a:prstTxWarp>
                <a:noAutofit/>
              </a:bodyPr>
              <a:lstStyle/>
              <a:p>
                <a:pPr>
                  <a:lnSpc>
                    <a:spcPct val="90000"/>
                  </a:lnSpc>
                  <a:spcBef>
                    <a:spcPts val="800"/>
                  </a:spcBef>
                </a:pPr>
                <a:r>
                  <a:rPr lang="en-US" sz="1199" dirty="0">
                    <a:solidFill>
                      <a:srgbClr val="525252"/>
                    </a:solidFill>
                  </a:rPr>
                  <a:t>Desktop app</a:t>
                </a:r>
              </a:p>
            </p:txBody>
          </p:sp>
        </p:grpSp>
        <p:sp>
          <p:nvSpPr>
            <p:cNvPr id="64" name="TextBox 63"/>
            <p:cNvSpPr txBox="1"/>
            <p:nvPr/>
          </p:nvSpPr>
          <p:spPr>
            <a:xfrm>
              <a:off x="2759936" y="3854709"/>
              <a:ext cx="1914743" cy="504935"/>
            </a:xfrm>
            <a:prstGeom prst="rect">
              <a:avLst/>
            </a:prstGeom>
            <a:solidFill>
              <a:srgbClr val="00BCF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Convert</a:t>
              </a:r>
            </a:p>
          </p:txBody>
        </p:sp>
      </p:grpSp>
      <p:grpSp>
        <p:nvGrpSpPr>
          <p:cNvPr id="11" name="Group 10"/>
          <p:cNvGrpSpPr/>
          <p:nvPr/>
        </p:nvGrpSpPr>
        <p:grpSpPr>
          <a:xfrm>
            <a:off x="6174261" y="3930706"/>
            <a:ext cx="1625579" cy="2000994"/>
            <a:chOff x="6042443" y="4043343"/>
            <a:chExt cx="1625810" cy="2001278"/>
          </a:xfrm>
        </p:grpSpPr>
        <p:grpSp>
          <p:nvGrpSpPr>
            <p:cNvPr id="41" name="Group 40"/>
            <p:cNvGrpSpPr/>
            <p:nvPr/>
          </p:nvGrpSpPr>
          <p:grpSpPr>
            <a:xfrm>
              <a:off x="6042443" y="4043343"/>
              <a:ext cx="1625810" cy="2001278"/>
              <a:chOff x="5103310" y="3854708"/>
              <a:chExt cx="1932651" cy="2378982"/>
            </a:xfrm>
          </p:grpSpPr>
          <p:grpSp>
            <p:nvGrpSpPr>
              <p:cNvPr id="20" name="Group 19"/>
              <p:cNvGrpSpPr/>
              <p:nvPr/>
            </p:nvGrpSpPr>
            <p:grpSpPr>
              <a:xfrm>
                <a:off x="5103310" y="4379490"/>
                <a:ext cx="1930535" cy="1854200"/>
                <a:chOff x="5109446" y="4697124"/>
                <a:chExt cx="1930535" cy="1854200"/>
              </a:xfrm>
            </p:grpSpPr>
            <p:sp>
              <p:nvSpPr>
                <p:cNvPr id="216" name="Rectangle 215"/>
                <p:cNvSpPr/>
                <p:nvPr/>
              </p:nvSpPr>
              <p:spPr>
                <a:xfrm>
                  <a:off x="5109446" y="4697124"/>
                  <a:ext cx="1930535" cy="1854200"/>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63" tIns="121884" rIns="0" bIns="146263" numCol="1" spcCol="0" rtlCol="0" fromWordArt="0" anchor="t" anchorCtr="0" forceAA="0" compatLnSpc="1">
                  <a:prstTxWarp prst="textNoShape">
                    <a:avLst/>
                  </a:prstTxWarp>
                  <a:noAutofit/>
                </a:bodyPr>
                <a:lstStyle/>
                <a:p>
                  <a:pPr>
                    <a:lnSpc>
                      <a:spcPct val="90000"/>
                    </a:lnSpc>
                    <a:spcBef>
                      <a:spcPts val="800"/>
                    </a:spcBef>
                  </a:pPr>
                  <a:r>
                    <a:rPr lang="en-US" sz="1199" b="1" dirty="0">
                      <a:solidFill>
                        <a:schemeClr val="tx2"/>
                      </a:solidFill>
                    </a:rPr>
                    <a:t>App package</a:t>
                  </a:r>
                </a:p>
              </p:txBody>
            </p:sp>
            <p:sp>
              <p:nvSpPr>
                <p:cNvPr id="218" name="Rectangle 217"/>
                <p:cNvSpPr/>
                <p:nvPr/>
              </p:nvSpPr>
              <p:spPr>
                <a:xfrm>
                  <a:off x="6011147" y="5982844"/>
                  <a:ext cx="812800" cy="458856"/>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nSpc>
                      <a:spcPct val="90000"/>
                    </a:lnSpc>
                    <a:spcBef>
                      <a:spcPts val="800"/>
                    </a:spcBef>
                  </a:pPr>
                  <a:r>
                    <a:rPr lang="en-US" sz="1100" dirty="0">
                      <a:solidFill>
                        <a:schemeClr val="bg1"/>
                      </a:solidFill>
                    </a:rPr>
                    <a:t>UWP app</a:t>
                  </a:r>
                </a:p>
              </p:txBody>
            </p:sp>
            <p:grpSp>
              <p:nvGrpSpPr>
                <p:cNvPr id="219" name="Group 218"/>
                <p:cNvGrpSpPr/>
                <p:nvPr/>
              </p:nvGrpSpPr>
              <p:grpSpPr>
                <a:xfrm>
                  <a:off x="5473326" y="5666785"/>
                  <a:ext cx="728431" cy="728429"/>
                  <a:chOff x="4210049" y="-833718"/>
                  <a:chExt cx="896276" cy="896273"/>
                </a:xfrm>
              </p:grpSpPr>
              <p:sp>
                <p:nvSpPr>
                  <p:cNvPr id="225" name="Freeform 38"/>
                  <p:cNvSpPr>
                    <a:spLocks/>
                  </p:cNvSpPr>
                  <p:nvPr/>
                </p:nvSpPr>
                <p:spPr bwMode="auto">
                  <a:xfrm rot="16200000">
                    <a:off x="4248813" y="-496068"/>
                    <a:ext cx="76090" cy="153618"/>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19050"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4" tIns="60943" rIns="121884" bIns="60943" numCol="1" anchor="t" anchorCtr="0" compatLnSpc="1">
                    <a:prstTxWarp prst="textNoShape">
                      <a:avLst/>
                    </a:prstTxWarp>
                  </a:bodyPr>
                  <a:lstStyle/>
                  <a:p>
                    <a:endParaRPr lang="en-US" sz="2400"/>
                  </a:p>
                </p:txBody>
              </p:sp>
              <p:sp>
                <p:nvSpPr>
                  <p:cNvPr id="226" name="Freeform 38"/>
                  <p:cNvSpPr>
                    <a:spLocks/>
                  </p:cNvSpPr>
                  <p:nvPr/>
                </p:nvSpPr>
                <p:spPr bwMode="auto">
                  <a:xfrm rot="10800000" flipH="1">
                    <a:off x="4680279" y="-91063"/>
                    <a:ext cx="76090" cy="153618"/>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19050"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4" tIns="60943" rIns="121884" bIns="60943" numCol="1" anchor="t" anchorCtr="0" compatLnSpc="1">
                    <a:prstTxWarp prst="textNoShape">
                      <a:avLst/>
                    </a:prstTxWarp>
                  </a:bodyPr>
                  <a:lstStyle/>
                  <a:p>
                    <a:endParaRPr lang="en-US" sz="2400"/>
                  </a:p>
                </p:txBody>
              </p:sp>
              <p:sp>
                <p:nvSpPr>
                  <p:cNvPr id="227" name="Arc 226"/>
                  <p:cNvSpPr/>
                  <p:nvPr/>
                </p:nvSpPr>
                <p:spPr>
                  <a:xfrm rot="10800000">
                    <a:off x="4286862" y="-833718"/>
                    <a:ext cx="819463" cy="819463"/>
                  </a:xfrm>
                  <a:prstGeom prst="arc">
                    <a:avLst/>
                  </a:prstGeom>
                  <a:noFill/>
                  <a:ln w="19050" cap="rnd">
                    <a:solidFill>
                      <a:srgbClr val="FF0000"/>
                    </a:solidFill>
                    <a:prstDash val="sysDot"/>
                    <a:miter lim="800000"/>
                    <a:headEnd/>
                    <a:tailEnd/>
                  </a:ln>
                  <a:extLst>
                    <a:ext uri="{909E8E84-426E-40DD-AFC4-6F175D3DCCD1}">
                      <a14:hiddenFill xmlns:a14="http://schemas.microsoft.com/office/drawing/2010/main">
                        <a:noFill/>
                      </a14:hiddenFill>
                    </a:ext>
                  </a:extLst>
                </p:spPr>
                <p:txBody>
                  <a:bodyPr vert="horz" wrap="square" lIns="121884" tIns="60943" rIns="121884" bIns="60943" numCol="1" anchor="t" anchorCtr="0" compatLnSpc="1">
                    <a:prstTxWarp prst="textNoShape">
                      <a:avLst/>
                    </a:prstTxWarp>
                  </a:bodyPr>
                  <a:lstStyle/>
                  <a:p>
                    <a:endParaRPr lang="en-US" sz="2400"/>
                  </a:p>
                </p:txBody>
              </p:sp>
            </p:grpSp>
            <p:sp>
              <p:nvSpPr>
                <p:cNvPr id="224" name="Freeform 10"/>
                <p:cNvSpPr>
                  <a:spLocks noEditPoints="1"/>
                </p:cNvSpPr>
                <p:nvPr/>
              </p:nvSpPr>
              <p:spPr bwMode="auto">
                <a:xfrm>
                  <a:off x="5679830" y="6062665"/>
                  <a:ext cx="163956" cy="149149"/>
                </a:xfrm>
                <a:custGeom>
                  <a:avLst/>
                  <a:gdLst>
                    <a:gd name="T0" fmla="*/ 291 w 310"/>
                    <a:gd name="T1" fmla="*/ 19 h 282"/>
                    <a:gd name="T2" fmla="*/ 291 w 310"/>
                    <a:gd name="T3" fmla="*/ 194 h 282"/>
                    <a:gd name="T4" fmla="*/ 107 w 310"/>
                    <a:gd name="T5" fmla="*/ 194 h 282"/>
                    <a:gd name="T6" fmla="*/ 100 w 310"/>
                    <a:gd name="T7" fmla="*/ 194 h 282"/>
                    <a:gd name="T8" fmla="*/ 92 w 310"/>
                    <a:gd name="T9" fmla="*/ 199 h 282"/>
                    <a:gd name="T10" fmla="*/ 59 w 310"/>
                    <a:gd name="T11" fmla="*/ 235 h 282"/>
                    <a:gd name="T12" fmla="*/ 59 w 310"/>
                    <a:gd name="T13" fmla="*/ 214 h 282"/>
                    <a:gd name="T14" fmla="*/ 59 w 310"/>
                    <a:gd name="T15" fmla="*/ 194 h 282"/>
                    <a:gd name="T16" fmla="*/ 39 w 310"/>
                    <a:gd name="T17" fmla="*/ 194 h 282"/>
                    <a:gd name="T18" fmla="*/ 20 w 310"/>
                    <a:gd name="T19" fmla="*/ 194 h 282"/>
                    <a:gd name="T20" fmla="*/ 20 w 310"/>
                    <a:gd name="T21" fmla="*/ 19 h 282"/>
                    <a:gd name="T22" fmla="*/ 291 w 310"/>
                    <a:gd name="T23" fmla="*/ 19 h 282"/>
                    <a:gd name="T24" fmla="*/ 310 w 310"/>
                    <a:gd name="T25" fmla="*/ 0 h 282"/>
                    <a:gd name="T26" fmla="*/ 0 w 310"/>
                    <a:gd name="T27" fmla="*/ 0 h 282"/>
                    <a:gd name="T28" fmla="*/ 0 w 310"/>
                    <a:gd name="T29" fmla="*/ 214 h 282"/>
                    <a:gd name="T30" fmla="*/ 39 w 310"/>
                    <a:gd name="T31" fmla="*/ 214 h 282"/>
                    <a:gd name="T32" fmla="*/ 39 w 310"/>
                    <a:gd name="T33" fmla="*/ 282 h 282"/>
                    <a:gd name="T34" fmla="*/ 107 w 310"/>
                    <a:gd name="T35" fmla="*/ 214 h 282"/>
                    <a:gd name="T36" fmla="*/ 310 w 310"/>
                    <a:gd name="T37" fmla="*/ 214 h 282"/>
                    <a:gd name="T38" fmla="*/ 310 w 310"/>
                    <a:gd name="T39" fmla="*/ 0 h 282"/>
                    <a:gd name="T40" fmla="*/ 310 w 310"/>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282">
                      <a:moveTo>
                        <a:pt x="291" y="19"/>
                      </a:moveTo>
                      <a:lnTo>
                        <a:pt x="291" y="194"/>
                      </a:lnTo>
                      <a:lnTo>
                        <a:pt x="107" y="194"/>
                      </a:lnTo>
                      <a:lnTo>
                        <a:pt x="100" y="194"/>
                      </a:lnTo>
                      <a:lnTo>
                        <a:pt x="92" y="199"/>
                      </a:lnTo>
                      <a:lnTo>
                        <a:pt x="59" y="235"/>
                      </a:lnTo>
                      <a:lnTo>
                        <a:pt x="59" y="214"/>
                      </a:lnTo>
                      <a:lnTo>
                        <a:pt x="59" y="194"/>
                      </a:lnTo>
                      <a:lnTo>
                        <a:pt x="39" y="194"/>
                      </a:lnTo>
                      <a:lnTo>
                        <a:pt x="20" y="194"/>
                      </a:lnTo>
                      <a:lnTo>
                        <a:pt x="20" y="19"/>
                      </a:lnTo>
                      <a:lnTo>
                        <a:pt x="291" y="19"/>
                      </a:lnTo>
                      <a:close/>
                      <a:moveTo>
                        <a:pt x="310" y="0"/>
                      </a:moveTo>
                      <a:lnTo>
                        <a:pt x="0" y="0"/>
                      </a:lnTo>
                      <a:lnTo>
                        <a:pt x="0" y="214"/>
                      </a:lnTo>
                      <a:lnTo>
                        <a:pt x="39" y="214"/>
                      </a:lnTo>
                      <a:lnTo>
                        <a:pt x="39" y="282"/>
                      </a:lnTo>
                      <a:lnTo>
                        <a:pt x="107" y="214"/>
                      </a:lnTo>
                      <a:lnTo>
                        <a:pt x="310" y="214"/>
                      </a:lnTo>
                      <a:lnTo>
                        <a:pt x="310" y="0"/>
                      </a:lnTo>
                      <a:lnTo>
                        <a:pt x="31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4" tIns="60943" rIns="121884" bIns="60943" numCol="1" anchor="t" anchorCtr="0" compatLnSpc="1">
                  <a:prstTxWarp prst="textNoShape">
                    <a:avLst/>
                  </a:prstTxWarp>
                </a:bodyPr>
                <a:lstStyle/>
                <a:p>
                  <a:endParaRPr lang="en-US" sz="2400"/>
                </a:p>
              </p:txBody>
            </p:sp>
          </p:grpSp>
          <p:sp>
            <p:nvSpPr>
              <p:cNvPr id="232" name="TextBox 231"/>
              <p:cNvSpPr txBox="1"/>
              <p:nvPr/>
            </p:nvSpPr>
            <p:spPr>
              <a:xfrm>
                <a:off x="5103310" y="3854708"/>
                <a:ext cx="1932651" cy="504934"/>
              </a:xfrm>
              <a:prstGeom prst="rect">
                <a:avLst/>
              </a:prstGeom>
              <a:solidFill>
                <a:srgbClr val="00188F"/>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Extend</a:t>
                </a:r>
              </a:p>
            </p:txBody>
          </p:sp>
        </p:grpSp>
        <p:grpSp>
          <p:nvGrpSpPr>
            <p:cNvPr id="10" name="Group 9"/>
            <p:cNvGrpSpPr/>
            <p:nvPr/>
          </p:nvGrpSpPr>
          <p:grpSpPr>
            <a:xfrm>
              <a:off x="6160473" y="4918200"/>
              <a:ext cx="1324775" cy="543943"/>
              <a:chOff x="6160473" y="4904488"/>
              <a:chExt cx="1324775" cy="543943"/>
            </a:xfrm>
          </p:grpSpPr>
          <p:sp>
            <p:nvSpPr>
              <p:cNvPr id="73" name="Rectangle 72"/>
              <p:cNvSpPr/>
              <p:nvPr/>
            </p:nvSpPr>
            <p:spPr>
              <a:xfrm>
                <a:off x="6160473" y="4904488"/>
                <a:ext cx="1324775" cy="543943"/>
              </a:xfrm>
              <a:prstGeom prst="rect">
                <a:avLst/>
              </a:prstGeom>
              <a:solidFill>
                <a:schemeClr val="bg1"/>
              </a:solidFill>
              <a:ln w="190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99" tIns="45714" rIns="182829" bIns="146263" numCol="1" spcCol="0" rtlCol="0" fromWordArt="0" anchor="t" anchorCtr="0" forceAA="0" compatLnSpc="1">
                <a:prstTxWarp prst="textNoShape">
                  <a:avLst/>
                </a:prstTxWarp>
                <a:noAutofit/>
              </a:bodyPr>
              <a:lstStyle/>
              <a:p>
                <a:pPr>
                  <a:lnSpc>
                    <a:spcPct val="90000"/>
                  </a:lnSpc>
                  <a:spcBef>
                    <a:spcPts val="800"/>
                  </a:spcBef>
                </a:pPr>
                <a:r>
                  <a:rPr lang="en-US" sz="1199" dirty="0">
                    <a:solidFill>
                      <a:srgbClr val="525252"/>
                    </a:solidFill>
                  </a:rPr>
                  <a:t>Desktop app</a:t>
                </a:r>
              </a:p>
            </p:txBody>
          </p:sp>
          <p:sp>
            <p:nvSpPr>
              <p:cNvPr id="74" name="Rectangle 73"/>
              <p:cNvSpPr/>
              <p:nvPr/>
            </p:nvSpPr>
            <p:spPr>
              <a:xfrm>
                <a:off x="6793201" y="5209560"/>
                <a:ext cx="683754" cy="228665"/>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nSpc>
                    <a:spcPct val="90000"/>
                  </a:lnSpc>
                  <a:spcBef>
                    <a:spcPts val="800"/>
                  </a:spcBef>
                </a:pPr>
                <a:r>
                  <a:rPr lang="en-US" sz="1100" dirty="0">
                    <a:solidFill>
                      <a:schemeClr val="bg1"/>
                    </a:solidFill>
                  </a:rPr>
                  <a:t>UWP APIs</a:t>
                </a:r>
              </a:p>
            </p:txBody>
          </p:sp>
        </p:grpSp>
      </p:grpSp>
    </p:spTree>
    <p:extLst>
      <p:ext uri="{BB962C8B-B14F-4D97-AF65-F5344CB8AC3E}">
        <p14:creationId xmlns:p14="http://schemas.microsoft.com/office/powerpoint/2010/main" val="340689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left)">
                                      <p:cBhvr>
                                        <p:cTn id="18" dur="500"/>
                                        <p:tgtEl>
                                          <p:spTgt spid="62"/>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anim calcmode="lin" valueType="num">
                                      <p:cBhvr>
                                        <p:cTn id="49" dur="500" fill="hold"/>
                                        <p:tgtEl>
                                          <p:spTgt spid="44"/>
                                        </p:tgtEl>
                                        <p:attrNameLst>
                                          <p:attrName>ppt_x</p:attrName>
                                        </p:attrNameLst>
                                      </p:cBhvr>
                                      <p:tavLst>
                                        <p:tav tm="0">
                                          <p:val>
                                            <p:strVal val="#ppt_x"/>
                                          </p:val>
                                        </p:tav>
                                        <p:tav tm="100000">
                                          <p:val>
                                            <p:strVal val="#ppt_x"/>
                                          </p:val>
                                        </p:tav>
                                      </p:tavLst>
                                    </p:anim>
                                    <p:anim calcmode="lin" valueType="num">
                                      <p:cBhvr>
                                        <p:cTn id="5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Do anything a UWP app can do</a:t>
            </a:r>
          </a:p>
        </p:txBody>
      </p:sp>
      <p:sp>
        <p:nvSpPr>
          <p:cNvPr id="2" name="Text Placeholder 1"/>
          <p:cNvSpPr>
            <a:spLocks noGrp="1"/>
          </p:cNvSpPr>
          <p:nvPr>
            <p:ph type="body" sz="quarter" idx="10"/>
          </p:nvPr>
        </p:nvSpPr>
        <p:spPr>
          <a:xfrm>
            <a:off x="274638" y="1212850"/>
            <a:ext cx="11887200" cy="2092881"/>
          </a:xfrm>
        </p:spPr>
        <p:txBody>
          <a:bodyPr/>
          <a:lstStyle/>
          <a:p>
            <a:r>
              <a:rPr lang="en-US" dirty="0"/>
              <a:t>Take advantage of more UWP APIs</a:t>
            </a:r>
          </a:p>
          <a:p>
            <a:r>
              <a:rPr lang="en-US" dirty="0"/>
              <a:t>Take advantage of App Services, BG tasks &amp; Triggers</a:t>
            </a:r>
          </a:p>
          <a:p>
            <a:r>
              <a:rPr lang="en-US" dirty="0"/>
              <a:t>Migrate UI to XAML</a:t>
            </a:r>
          </a:p>
        </p:txBody>
      </p:sp>
      <p:sp>
        <p:nvSpPr>
          <p:cNvPr id="256" name="Text Placeholder 2"/>
          <p:cNvSpPr txBox="1">
            <a:spLocks/>
          </p:cNvSpPr>
          <p:nvPr/>
        </p:nvSpPr>
        <p:spPr>
          <a:xfrm>
            <a:off x="274638" y="1212850"/>
            <a:ext cx="11887200" cy="1886157"/>
          </a:xfrm>
          <a:prstGeom prst="rect">
            <a:avLst/>
          </a:prstGeom>
        </p:spPr>
        <p:txBody>
          <a:bodyPr/>
          <a:lstStyle>
            <a:lvl1pPr marL="0" indent="0" algn="l" defTabSz="932619" rtl="0" eaLnBrk="1" latinLnBrk="0" hangingPunct="1">
              <a:lnSpc>
                <a:spcPct val="90000"/>
              </a:lnSpc>
              <a:spcBef>
                <a:spcPts val="2448"/>
              </a:spcBef>
              <a:buFont typeface="Arial" panose="020B0604020202020204" pitchFamily="34" charset="0"/>
              <a:buNone/>
              <a:defRPr sz="3808" b="0" kern="1200">
                <a:gradFill>
                  <a:gsLst>
                    <a:gs pos="0">
                      <a:schemeClr val="accent1"/>
                    </a:gs>
                    <a:gs pos="100000">
                      <a:schemeClr val="accent1"/>
                    </a:gs>
                  </a:gsLst>
                  <a:lin ang="5400000" scaled="1"/>
                </a:gradFill>
                <a:latin typeface="+mj-lt"/>
                <a:ea typeface="+mn-ea"/>
                <a:cs typeface="+mn-cs"/>
              </a:defRPr>
            </a:lvl1pPr>
            <a:lvl2pPr marL="0" indent="0" algn="l" defTabSz="932619" rtl="0" eaLnBrk="1" latinLnBrk="0" hangingPunct="1">
              <a:lnSpc>
                <a:spcPct val="90000"/>
              </a:lnSpc>
              <a:spcBef>
                <a:spcPts val="612"/>
              </a:spcBef>
              <a:buFont typeface="Arial" panose="020B0604020202020204" pitchFamily="34" charset="0"/>
              <a:buNone/>
              <a:defRPr sz="1904" kern="1200">
                <a:gradFill>
                  <a:gsLst>
                    <a:gs pos="0">
                      <a:schemeClr val="tx1"/>
                    </a:gs>
                    <a:gs pos="100000">
                      <a:schemeClr val="tx1"/>
                    </a:gs>
                  </a:gsLst>
                  <a:lin ang="5400000" scaled="1"/>
                </a:gradFill>
                <a:latin typeface="+mn-lt"/>
                <a:ea typeface="+mn-ea"/>
                <a:cs typeface="+mn-cs"/>
              </a:defRPr>
            </a:lvl2pPr>
            <a:lvl3pPr marL="23801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3pPr>
            <a:lvl4pPr marL="466310"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4pPr>
            <a:lvl5pPr marL="70432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5pPr>
            <a:lvl6pPr marL="256470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6pPr>
            <a:lvl7pPr marL="303101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7pPr>
            <a:lvl8pPr marL="349732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8pPr>
            <a:lvl9pPr marL="396363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9pPr>
          </a:lstStyle>
          <a:p>
            <a:pPr>
              <a:spcBef>
                <a:spcPts val="0"/>
              </a:spcBef>
              <a:spcAft>
                <a:spcPts val="1000"/>
              </a:spcAft>
            </a:pPr>
            <a:endParaRPr lang="en-US" sz="2800" dirty="0">
              <a:gradFill>
                <a:gsLst>
                  <a:gs pos="1250">
                    <a:schemeClr val="tx1"/>
                  </a:gs>
                  <a:gs pos="100000">
                    <a:schemeClr val="tx1"/>
                  </a:gs>
                </a:gsLst>
                <a:lin ang="5400000" scaled="0"/>
              </a:gradFill>
              <a:latin typeface="+mn-lt"/>
            </a:endParaRPr>
          </a:p>
        </p:txBody>
      </p:sp>
      <p:grpSp>
        <p:nvGrpSpPr>
          <p:cNvPr id="257" name="UWP"/>
          <p:cNvGrpSpPr/>
          <p:nvPr/>
        </p:nvGrpSpPr>
        <p:grpSpPr>
          <a:xfrm>
            <a:off x="2217737" y="3382222"/>
            <a:ext cx="8001001" cy="3228431"/>
            <a:chOff x="3725284" y="3028676"/>
            <a:chExt cx="8436554" cy="3404178"/>
          </a:xfrm>
        </p:grpSpPr>
        <p:grpSp>
          <p:nvGrpSpPr>
            <p:cNvPr id="258" name="Tier 3"/>
            <p:cNvGrpSpPr/>
            <p:nvPr/>
          </p:nvGrpSpPr>
          <p:grpSpPr>
            <a:xfrm>
              <a:off x="3725284" y="5859462"/>
              <a:ext cx="8436554" cy="573392"/>
              <a:chOff x="364002" y="4141782"/>
              <a:chExt cx="8436554" cy="573392"/>
            </a:xfrm>
          </p:grpSpPr>
          <p:sp>
            <p:nvSpPr>
              <p:cNvPr id="318" name="Rectangle 317"/>
              <p:cNvSpPr/>
              <p:nvPr/>
            </p:nvSpPr>
            <p:spPr>
              <a:xfrm>
                <a:off x="364002" y="4141782"/>
                <a:ext cx="8436554" cy="573392"/>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09728" rIns="137160" bIns="109728" numCol="1" spcCol="0" rtlCol="0" fromWordArt="0" anchor="t"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mn-cs"/>
                </a:endParaRPr>
              </a:p>
            </p:txBody>
          </p:sp>
          <p:grpSp>
            <p:nvGrpSpPr>
              <p:cNvPr id="319" name="Group 318"/>
              <p:cNvGrpSpPr/>
              <p:nvPr/>
            </p:nvGrpSpPr>
            <p:grpSpPr>
              <a:xfrm>
                <a:off x="1234853" y="4305281"/>
                <a:ext cx="1432437" cy="238907"/>
                <a:chOff x="1159966" y="4305281"/>
                <a:chExt cx="1432437" cy="238907"/>
              </a:xfrm>
            </p:grpSpPr>
            <p:sp>
              <p:nvSpPr>
                <p:cNvPr id="329" name="TextBox 107"/>
                <p:cNvSpPr txBox="1"/>
                <p:nvPr/>
              </p:nvSpPr>
              <p:spPr>
                <a:xfrm>
                  <a:off x="1383507" y="4337818"/>
                  <a:ext cx="1208896" cy="193899"/>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Configuration</a:t>
                  </a:r>
                </a:p>
              </p:txBody>
            </p:sp>
            <p:grpSp>
              <p:nvGrpSpPr>
                <p:cNvPr id="330" name="Group 329"/>
                <p:cNvGrpSpPr>
                  <a:grpSpLocks noChangeAspect="1"/>
                </p:cNvGrpSpPr>
                <p:nvPr/>
              </p:nvGrpSpPr>
              <p:grpSpPr bwMode="auto">
                <a:xfrm>
                  <a:off x="1159966" y="4305281"/>
                  <a:ext cx="238909" cy="238907"/>
                  <a:chOff x="2713" y="1529"/>
                  <a:chExt cx="334" cy="334"/>
                </a:xfrm>
                <a:solidFill>
                  <a:schemeClr val="bg1"/>
                </a:solidFill>
              </p:grpSpPr>
              <p:sp>
                <p:nvSpPr>
                  <p:cNvPr id="331" name="Freeform 330"/>
                  <p:cNvSpPr>
                    <a:spLocks noEditPoints="1"/>
                  </p:cNvSpPr>
                  <p:nvPr/>
                </p:nvSpPr>
                <p:spPr bwMode="auto">
                  <a:xfrm>
                    <a:off x="2713" y="1529"/>
                    <a:ext cx="334" cy="334"/>
                  </a:xfrm>
                  <a:custGeom>
                    <a:avLst/>
                    <a:gdLst>
                      <a:gd name="T0" fmla="*/ 120 w 138"/>
                      <a:gd name="T1" fmla="*/ 70 h 138"/>
                      <a:gd name="T2" fmla="*/ 138 w 138"/>
                      <a:gd name="T3" fmla="*/ 63 h 138"/>
                      <a:gd name="T4" fmla="*/ 131 w 138"/>
                      <a:gd name="T5" fmla="*/ 41 h 138"/>
                      <a:gd name="T6" fmla="*/ 113 w 138"/>
                      <a:gd name="T7" fmla="*/ 43 h 138"/>
                      <a:gd name="T8" fmla="*/ 106 w 138"/>
                      <a:gd name="T9" fmla="*/ 34 h 138"/>
                      <a:gd name="T10" fmla="*/ 113 w 138"/>
                      <a:gd name="T11" fmla="*/ 16 h 138"/>
                      <a:gd name="T12" fmla="*/ 93 w 138"/>
                      <a:gd name="T13" fmla="*/ 5 h 138"/>
                      <a:gd name="T14" fmla="*/ 81 w 138"/>
                      <a:gd name="T15" fmla="*/ 21 h 138"/>
                      <a:gd name="T16" fmla="*/ 68 w 138"/>
                      <a:gd name="T17" fmla="*/ 18 h 138"/>
                      <a:gd name="T18" fmla="*/ 61 w 138"/>
                      <a:gd name="T19" fmla="*/ 0 h 138"/>
                      <a:gd name="T20" fmla="*/ 39 w 138"/>
                      <a:gd name="T21" fmla="*/ 7 h 138"/>
                      <a:gd name="T22" fmla="*/ 41 w 138"/>
                      <a:gd name="T23" fmla="*/ 25 h 138"/>
                      <a:gd name="T24" fmla="*/ 34 w 138"/>
                      <a:gd name="T25" fmla="*/ 32 h 138"/>
                      <a:gd name="T26" fmla="*/ 16 w 138"/>
                      <a:gd name="T27" fmla="*/ 25 h 138"/>
                      <a:gd name="T28" fmla="*/ 5 w 138"/>
                      <a:gd name="T29" fmla="*/ 45 h 138"/>
                      <a:gd name="T30" fmla="*/ 18 w 138"/>
                      <a:gd name="T31" fmla="*/ 57 h 138"/>
                      <a:gd name="T32" fmla="*/ 16 w 138"/>
                      <a:gd name="T33" fmla="*/ 68 h 138"/>
                      <a:gd name="T34" fmla="*/ 0 w 138"/>
                      <a:gd name="T35" fmla="*/ 75 h 138"/>
                      <a:gd name="T36" fmla="*/ 5 w 138"/>
                      <a:gd name="T37" fmla="*/ 97 h 138"/>
                      <a:gd name="T38" fmla="*/ 25 w 138"/>
                      <a:gd name="T39" fmla="*/ 95 h 138"/>
                      <a:gd name="T40" fmla="*/ 32 w 138"/>
                      <a:gd name="T41" fmla="*/ 106 h 138"/>
                      <a:gd name="T42" fmla="*/ 25 w 138"/>
                      <a:gd name="T43" fmla="*/ 122 h 138"/>
                      <a:gd name="T44" fmla="*/ 45 w 138"/>
                      <a:gd name="T45" fmla="*/ 133 h 138"/>
                      <a:gd name="T46" fmla="*/ 57 w 138"/>
                      <a:gd name="T47" fmla="*/ 120 h 138"/>
                      <a:gd name="T48" fmla="*/ 68 w 138"/>
                      <a:gd name="T49" fmla="*/ 120 h 138"/>
                      <a:gd name="T50" fmla="*/ 75 w 138"/>
                      <a:gd name="T51" fmla="*/ 138 h 138"/>
                      <a:gd name="T52" fmla="*/ 97 w 138"/>
                      <a:gd name="T53" fmla="*/ 131 h 138"/>
                      <a:gd name="T54" fmla="*/ 95 w 138"/>
                      <a:gd name="T55" fmla="*/ 113 h 138"/>
                      <a:gd name="T56" fmla="*/ 104 w 138"/>
                      <a:gd name="T57" fmla="*/ 106 h 138"/>
                      <a:gd name="T58" fmla="*/ 122 w 138"/>
                      <a:gd name="T59" fmla="*/ 113 h 138"/>
                      <a:gd name="T60" fmla="*/ 133 w 138"/>
                      <a:gd name="T61" fmla="*/ 93 h 138"/>
                      <a:gd name="T62" fmla="*/ 117 w 138"/>
                      <a:gd name="T63" fmla="*/ 81 h 138"/>
                      <a:gd name="T64" fmla="*/ 120 w 138"/>
                      <a:gd name="T65" fmla="*/ 70 h 138"/>
                      <a:gd name="T66" fmla="*/ 84 w 138"/>
                      <a:gd name="T67" fmla="*/ 97 h 138"/>
                      <a:gd name="T68" fmla="*/ 41 w 138"/>
                      <a:gd name="T69" fmla="*/ 84 h 138"/>
                      <a:gd name="T70" fmla="*/ 54 w 138"/>
                      <a:gd name="T71" fmla="*/ 41 h 138"/>
                      <a:gd name="T72" fmla="*/ 97 w 138"/>
                      <a:gd name="T73" fmla="*/ 54 h 138"/>
                      <a:gd name="T74" fmla="*/ 84 w 138"/>
                      <a:gd name="T75" fmla="*/ 9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120" y="70"/>
                        </a:moveTo>
                        <a:cubicBezTo>
                          <a:pt x="138" y="63"/>
                          <a:pt x="138" y="63"/>
                          <a:pt x="138" y="63"/>
                        </a:cubicBezTo>
                        <a:cubicBezTo>
                          <a:pt x="131" y="41"/>
                          <a:pt x="131" y="41"/>
                          <a:pt x="131" y="41"/>
                        </a:cubicBezTo>
                        <a:cubicBezTo>
                          <a:pt x="113" y="43"/>
                          <a:pt x="113" y="43"/>
                          <a:pt x="113" y="43"/>
                        </a:cubicBezTo>
                        <a:cubicBezTo>
                          <a:pt x="111" y="39"/>
                          <a:pt x="108" y="36"/>
                          <a:pt x="106" y="34"/>
                        </a:cubicBezTo>
                        <a:cubicBezTo>
                          <a:pt x="113" y="16"/>
                          <a:pt x="113" y="16"/>
                          <a:pt x="113" y="16"/>
                        </a:cubicBezTo>
                        <a:cubicBezTo>
                          <a:pt x="93" y="5"/>
                          <a:pt x="93" y="5"/>
                          <a:pt x="93" y="5"/>
                        </a:cubicBezTo>
                        <a:cubicBezTo>
                          <a:pt x="81" y="21"/>
                          <a:pt x="81" y="21"/>
                          <a:pt x="81" y="21"/>
                        </a:cubicBezTo>
                        <a:cubicBezTo>
                          <a:pt x="77" y="18"/>
                          <a:pt x="72" y="18"/>
                          <a:pt x="68" y="18"/>
                        </a:cubicBezTo>
                        <a:cubicBezTo>
                          <a:pt x="61" y="0"/>
                          <a:pt x="61" y="0"/>
                          <a:pt x="61" y="0"/>
                        </a:cubicBezTo>
                        <a:cubicBezTo>
                          <a:pt x="39" y="7"/>
                          <a:pt x="39" y="7"/>
                          <a:pt x="39" y="7"/>
                        </a:cubicBezTo>
                        <a:cubicBezTo>
                          <a:pt x="41" y="25"/>
                          <a:pt x="41" y="25"/>
                          <a:pt x="41" y="25"/>
                        </a:cubicBezTo>
                        <a:cubicBezTo>
                          <a:pt x="39" y="27"/>
                          <a:pt x="36" y="30"/>
                          <a:pt x="34" y="32"/>
                        </a:cubicBezTo>
                        <a:cubicBezTo>
                          <a:pt x="16" y="25"/>
                          <a:pt x="16" y="25"/>
                          <a:pt x="16" y="25"/>
                        </a:cubicBezTo>
                        <a:cubicBezTo>
                          <a:pt x="5" y="45"/>
                          <a:pt x="5" y="45"/>
                          <a:pt x="5" y="45"/>
                        </a:cubicBezTo>
                        <a:cubicBezTo>
                          <a:pt x="18" y="57"/>
                          <a:pt x="18" y="57"/>
                          <a:pt x="18" y="57"/>
                        </a:cubicBezTo>
                        <a:cubicBezTo>
                          <a:pt x="18" y="61"/>
                          <a:pt x="16" y="63"/>
                          <a:pt x="16" y="68"/>
                        </a:cubicBezTo>
                        <a:cubicBezTo>
                          <a:pt x="0" y="75"/>
                          <a:pt x="0" y="75"/>
                          <a:pt x="0" y="75"/>
                        </a:cubicBezTo>
                        <a:cubicBezTo>
                          <a:pt x="5" y="97"/>
                          <a:pt x="5" y="97"/>
                          <a:pt x="5" y="97"/>
                        </a:cubicBezTo>
                        <a:cubicBezTo>
                          <a:pt x="25" y="95"/>
                          <a:pt x="25" y="95"/>
                          <a:pt x="25" y="95"/>
                        </a:cubicBezTo>
                        <a:cubicBezTo>
                          <a:pt x="27" y="99"/>
                          <a:pt x="30" y="102"/>
                          <a:pt x="32" y="106"/>
                        </a:cubicBezTo>
                        <a:cubicBezTo>
                          <a:pt x="25" y="122"/>
                          <a:pt x="25" y="122"/>
                          <a:pt x="25" y="122"/>
                        </a:cubicBezTo>
                        <a:cubicBezTo>
                          <a:pt x="45" y="133"/>
                          <a:pt x="45" y="133"/>
                          <a:pt x="45" y="133"/>
                        </a:cubicBezTo>
                        <a:cubicBezTo>
                          <a:pt x="57" y="120"/>
                          <a:pt x="57" y="120"/>
                          <a:pt x="57" y="120"/>
                        </a:cubicBezTo>
                        <a:cubicBezTo>
                          <a:pt x="59" y="120"/>
                          <a:pt x="63" y="120"/>
                          <a:pt x="68" y="120"/>
                        </a:cubicBezTo>
                        <a:cubicBezTo>
                          <a:pt x="75" y="138"/>
                          <a:pt x="75" y="138"/>
                          <a:pt x="75" y="138"/>
                        </a:cubicBezTo>
                        <a:cubicBezTo>
                          <a:pt x="97" y="131"/>
                          <a:pt x="97" y="131"/>
                          <a:pt x="97" y="131"/>
                        </a:cubicBezTo>
                        <a:cubicBezTo>
                          <a:pt x="95" y="113"/>
                          <a:pt x="95" y="113"/>
                          <a:pt x="95" y="113"/>
                        </a:cubicBezTo>
                        <a:cubicBezTo>
                          <a:pt x="99" y="111"/>
                          <a:pt x="102" y="108"/>
                          <a:pt x="104" y="106"/>
                        </a:cubicBezTo>
                        <a:cubicBezTo>
                          <a:pt x="122" y="113"/>
                          <a:pt x="122" y="113"/>
                          <a:pt x="122" y="113"/>
                        </a:cubicBezTo>
                        <a:cubicBezTo>
                          <a:pt x="133" y="93"/>
                          <a:pt x="133" y="93"/>
                          <a:pt x="133" y="93"/>
                        </a:cubicBezTo>
                        <a:cubicBezTo>
                          <a:pt x="117" y="81"/>
                          <a:pt x="117" y="81"/>
                          <a:pt x="117" y="81"/>
                        </a:cubicBezTo>
                        <a:cubicBezTo>
                          <a:pt x="120" y="77"/>
                          <a:pt x="120" y="75"/>
                          <a:pt x="120" y="70"/>
                        </a:cubicBezTo>
                        <a:close/>
                        <a:moveTo>
                          <a:pt x="84" y="97"/>
                        </a:moveTo>
                        <a:cubicBezTo>
                          <a:pt x="68" y="106"/>
                          <a:pt x="48" y="99"/>
                          <a:pt x="41" y="84"/>
                        </a:cubicBezTo>
                        <a:cubicBezTo>
                          <a:pt x="32" y="68"/>
                          <a:pt x="39" y="48"/>
                          <a:pt x="54" y="41"/>
                        </a:cubicBezTo>
                        <a:cubicBezTo>
                          <a:pt x="70" y="32"/>
                          <a:pt x="88" y="39"/>
                          <a:pt x="97" y="54"/>
                        </a:cubicBezTo>
                        <a:cubicBezTo>
                          <a:pt x="106" y="70"/>
                          <a:pt x="99" y="90"/>
                          <a:pt x="84"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32" name="Freeform 331"/>
                  <p:cNvSpPr>
                    <a:spLocks/>
                  </p:cNvSpPr>
                  <p:nvPr/>
                </p:nvSpPr>
                <p:spPr bwMode="auto">
                  <a:xfrm>
                    <a:off x="2844" y="1667"/>
                    <a:ext cx="65" cy="58"/>
                  </a:xfrm>
                  <a:custGeom>
                    <a:avLst/>
                    <a:gdLst>
                      <a:gd name="T0" fmla="*/ 9 w 27"/>
                      <a:gd name="T1" fmla="*/ 2 h 24"/>
                      <a:gd name="T2" fmla="*/ 5 w 27"/>
                      <a:gd name="T3" fmla="*/ 18 h 24"/>
                      <a:gd name="T4" fmla="*/ 21 w 27"/>
                      <a:gd name="T5" fmla="*/ 22 h 24"/>
                      <a:gd name="T6" fmla="*/ 25 w 27"/>
                      <a:gd name="T7" fmla="*/ 6 h 24"/>
                      <a:gd name="T8" fmla="*/ 9 w 27"/>
                      <a:gd name="T9" fmla="*/ 2 h 24"/>
                    </a:gdLst>
                    <a:ahLst/>
                    <a:cxnLst>
                      <a:cxn ang="0">
                        <a:pos x="T0" y="T1"/>
                      </a:cxn>
                      <a:cxn ang="0">
                        <a:pos x="T2" y="T3"/>
                      </a:cxn>
                      <a:cxn ang="0">
                        <a:pos x="T4" y="T5"/>
                      </a:cxn>
                      <a:cxn ang="0">
                        <a:pos x="T6" y="T7"/>
                      </a:cxn>
                      <a:cxn ang="0">
                        <a:pos x="T8" y="T9"/>
                      </a:cxn>
                    </a:cxnLst>
                    <a:rect l="0" t="0" r="r" b="b"/>
                    <a:pathLst>
                      <a:path w="27" h="24">
                        <a:moveTo>
                          <a:pt x="9" y="2"/>
                        </a:moveTo>
                        <a:cubicBezTo>
                          <a:pt x="3" y="4"/>
                          <a:pt x="0" y="11"/>
                          <a:pt x="5" y="18"/>
                        </a:cubicBezTo>
                        <a:cubicBezTo>
                          <a:pt x="7" y="22"/>
                          <a:pt x="14" y="24"/>
                          <a:pt x="21" y="22"/>
                        </a:cubicBezTo>
                        <a:cubicBezTo>
                          <a:pt x="25" y="20"/>
                          <a:pt x="27" y="13"/>
                          <a:pt x="25" y="6"/>
                        </a:cubicBezTo>
                        <a:cubicBezTo>
                          <a:pt x="23" y="2"/>
                          <a:pt x="16"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320" name="Group 319"/>
              <p:cNvGrpSpPr/>
              <p:nvPr/>
            </p:nvGrpSpPr>
            <p:grpSpPr>
              <a:xfrm>
                <a:off x="3194157" y="4296155"/>
                <a:ext cx="1208896" cy="248176"/>
                <a:chOff x="3064261" y="4296155"/>
                <a:chExt cx="1208896" cy="248176"/>
              </a:xfrm>
            </p:grpSpPr>
            <p:sp>
              <p:nvSpPr>
                <p:cNvPr id="327" name="TextBox 108"/>
                <p:cNvSpPr txBox="1"/>
                <p:nvPr/>
              </p:nvSpPr>
              <p:spPr>
                <a:xfrm>
                  <a:off x="3064261" y="4337818"/>
                  <a:ext cx="1208896" cy="193899"/>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Security</a:t>
                  </a:r>
                </a:p>
              </p:txBody>
            </p:sp>
            <p:sp>
              <p:nvSpPr>
                <p:cNvPr id="328" name="Freeform 327"/>
                <p:cNvSpPr>
                  <a:spLocks noEditPoints="1"/>
                </p:cNvSpPr>
                <p:nvPr/>
              </p:nvSpPr>
              <p:spPr bwMode="auto">
                <a:xfrm>
                  <a:off x="3090896" y="4296155"/>
                  <a:ext cx="184252" cy="248176"/>
                </a:xfrm>
                <a:custGeom>
                  <a:avLst/>
                  <a:gdLst>
                    <a:gd name="T0" fmla="*/ 73 w 80"/>
                    <a:gd name="T1" fmla="*/ 46 h 109"/>
                    <a:gd name="T2" fmla="*/ 73 w 80"/>
                    <a:gd name="T3" fmla="*/ 41 h 109"/>
                    <a:gd name="T4" fmla="*/ 73 w 80"/>
                    <a:gd name="T5" fmla="*/ 38 h 109"/>
                    <a:gd name="T6" fmla="*/ 65 w 80"/>
                    <a:gd name="T7" fmla="*/ 8 h 109"/>
                    <a:gd name="T8" fmla="*/ 40 w 80"/>
                    <a:gd name="T9" fmla="*/ 0 h 109"/>
                    <a:gd name="T10" fmla="*/ 15 w 80"/>
                    <a:gd name="T11" fmla="*/ 8 h 109"/>
                    <a:gd name="T12" fmla="*/ 8 w 80"/>
                    <a:gd name="T13" fmla="*/ 36 h 109"/>
                    <a:gd name="T14" fmla="*/ 8 w 80"/>
                    <a:gd name="T15" fmla="*/ 41 h 109"/>
                    <a:gd name="T16" fmla="*/ 8 w 80"/>
                    <a:gd name="T17" fmla="*/ 45 h 109"/>
                    <a:gd name="T18" fmla="*/ 0 w 80"/>
                    <a:gd name="T19" fmla="*/ 53 h 109"/>
                    <a:gd name="T20" fmla="*/ 0 w 80"/>
                    <a:gd name="T21" fmla="*/ 102 h 109"/>
                    <a:gd name="T22" fmla="*/ 8 w 80"/>
                    <a:gd name="T23" fmla="*/ 109 h 109"/>
                    <a:gd name="T24" fmla="*/ 71 w 80"/>
                    <a:gd name="T25" fmla="*/ 109 h 109"/>
                    <a:gd name="T26" fmla="*/ 80 w 80"/>
                    <a:gd name="T27" fmla="*/ 102 h 109"/>
                    <a:gd name="T28" fmla="*/ 80 w 80"/>
                    <a:gd name="T29" fmla="*/ 53 h 109"/>
                    <a:gd name="T30" fmla="*/ 73 w 80"/>
                    <a:gd name="T31" fmla="*/ 46 h 109"/>
                    <a:gd name="T32" fmla="*/ 58 w 80"/>
                    <a:gd name="T33" fmla="*/ 41 h 109"/>
                    <a:gd name="T34" fmla="*/ 58 w 80"/>
                    <a:gd name="T35" fmla="*/ 45 h 109"/>
                    <a:gd name="T36" fmla="*/ 23 w 80"/>
                    <a:gd name="T37" fmla="*/ 45 h 109"/>
                    <a:gd name="T38" fmla="*/ 23 w 80"/>
                    <a:gd name="T39" fmla="*/ 41 h 109"/>
                    <a:gd name="T40" fmla="*/ 23 w 80"/>
                    <a:gd name="T41" fmla="*/ 36 h 109"/>
                    <a:gd name="T42" fmla="*/ 25 w 80"/>
                    <a:gd name="T43" fmla="*/ 18 h 109"/>
                    <a:gd name="T44" fmla="*/ 40 w 80"/>
                    <a:gd name="T45" fmla="*/ 15 h 109"/>
                    <a:gd name="T46" fmla="*/ 55 w 80"/>
                    <a:gd name="T47" fmla="*/ 18 h 109"/>
                    <a:gd name="T48" fmla="*/ 58 w 80"/>
                    <a:gd name="T49" fmla="*/ 38 h 109"/>
                    <a:gd name="T50" fmla="*/ 58 w 80"/>
                    <a:gd name="T51" fmla="*/ 4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9">
                      <a:moveTo>
                        <a:pt x="73" y="46"/>
                      </a:moveTo>
                      <a:cubicBezTo>
                        <a:pt x="73" y="45"/>
                        <a:pt x="73" y="43"/>
                        <a:pt x="73" y="41"/>
                      </a:cubicBezTo>
                      <a:cubicBezTo>
                        <a:pt x="73" y="38"/>
                        <a:pt x="73" y="38"/>
                        <a:pt x="73" y="38"/>
                      </a:cubicBezTo>
                      <a:cubicBezTo>
                        <a:pt x="73" y="27"/>
                        <a:pt x="73" y="17"/>
                        <a:pt x="65" y="8"/>
                      </a:cubicBezTo>
                      <a:cubicBezTo>
                        <a:pt x="60" y="4"/>
                        <a:pt x="51" y="0"/>
                        <a:pt x="40" y="0"/>
                      </a:cubicBezTo>
                      <a:cubicBezTo>
                        <a:pt x="28" y="0"/>
                        <a:pt x="20" y="4"/>
                        <a:pt x="15" y="8"/>
                      </a:cubicBezTo>
                      <a:cubicBezTo>
                        <a:pt x="8" y="15"/>
                        <a:pt x="8" y="27"/>
                        <a:pt x="8" y="36"/>
                      </a:cubicBezTo>
                      <a:cubicBezTo>
                        <a:pt x="8" y="41"/>
                        <a:pt x="8" y="41"/>
                        <a:pt x="8" y="41"/>
                      </a:cubicBezTo>
                      <a:cubicBezTo>
                        <a:pt x="8" y="43"/>
                        <a:pt x="8" y="45"/>
                        <a:pt x="8" y="45"/>
                      </a:cubicBezTo>
                      <a:cubicBezTo>
                        <a:pt x="3" y="46"/>
                        <a:pt x="0" y="50"/>
                        <a:pt x="0" y="53"/>
                      </a:cubicBezTo>
                      <a:cubicBezTo>
                        <a:pt x="0" y="102"/>
                        <a:pt x="0" y="102"/>
                        <a:pt x="0" y="102"/>
                      </a:cubicBezTo>
                      <a:cubicBezTo>
                        <a:pt x="0" y="105"/>
                        <a:pt x="3" y="109"/>
                        <a:pt x="8" y="109"/>
                      </a:cubicBezTo>
                      <a:cubicBezTo>
                        <a:pt x="71" y="109"/>
                        <a:pt x="71" y="109"/>
                        <a:pt x="71" y="109"/>
                      </a:cubicBezTo>
                      <a:cubicBezTo>
                        <a:pt x="76" y="109"/>
                        <a:pt x="80" y="105"/>
                        <a:pt x="80" y="102"/>
                      </a:cubicBezTo>
                      <a:cubicBezTo>
                        <a:pt x="80" y="53"/>
                        <a:pt x="80" y="53"/>
                        <a:pt x="80" y="53"/>
                      </a:cubicBezTo>
                      <a:cubicBezTo>
                        <a:pt x="80" y="50"/>
                        <a:pt x="76" y="46"/>
                        <a:pt x="73" y="46"/>
                      </a:cubicBezTo>
                      <a:close/>
                      <a:moveTo>
                        <a:pt x="58" y="41"/>
                      </a:moveTo>
                      <a:cubicBezTo>
                        <a:pt x="58" y="43"/>
                        <a:pt x="58" y="45"/>
                        <a:pt x="58" y="45"/>
                      </a:cubicBezTo>
                      <a:cubicBezTo>
                        <a:pt x="23" y="45"/>
                        <a:pt x="23" y="45"/>
                        <a:pt x="23" y="45"/>
                      </a:cubicBezTo>
                      <a:cubicBezTo>
                        <a:pt x="23" y="45"/>
                        <a:pt x="23" y="43"/>
                        <a:pt x="23" y="41"/>
                      </a:cubicBezTo>
                      <a:cubicBezTo>
                        <a:pt x="23" y="36"/>
                        <a:pt x="23" y="36"/>
                        <a:pt x="23" y="36"/>
                      </a:cubicBezTo>
                      <a:cubicBezTo>
                        <a:pt x="23" y="28"/>
                        <a:pt x="23" y="22"/>
                        <a:pt x="25" y="18"/>
                      </a:cubicBezTo>
                      <a:cubicBezTo>
                        <a:pt x="28" y="17"/>
                        <a:pt x="33" y="15"/>
                        <a:pt x="40" y="15"/>
                      </a:cubicBezTo>
                      <a:cubicBezTo>
                        <a:pt x="48" y="15"/>
                        <a:pt x="53" y="17"/>
                        <a:pt x="55" y="18"/>
                      </a:cubicBezTo>
                      <a:cubicBezTo>
                        <a:pt x="58" y="22"/>
                        <a:pt x="58" y="30"/>
                        <a:pt x="58" y="38"/>
                      </a:cubicBezTo>
                      <a:cubicBezTo>
                        <a:pt x="58" y="41"/>
                        <a:pt x="58" y="41"/>
                        <a:pt x="58"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321" name="Group 320"/>
              <p:cNvGrpSpPr/>
              <p:nvPr/>
            </p:nvGrpSpPr>
            <p:grpSpPr>
              <a:xfrm>
                <a:off x="4929920" y="4302760"/>
                <a:ext cx="1535579" cy="238774"/>
                <a:chOff x="4470584" y="4302760"/>
                <a:chExt cx="1535579" cy="238774"/>
              </a:xfrm>
            </p:grpSpPr>
            <p:sp>
              <p:nvSpPr>
                <p:cNvPr id="325" name="TextBox 109"/>
                <p:cNvSpPr txBox="1"/>
                <p:nvPr/>
              </p:nvSpPr>
              <p:spPr>
                <a:xfrm>
                  <a:off x="4797267" y="4337818"/>
                  <a:ext cx="1208896" cy="193899"/>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Management</a:t>
                  </a:r>
                </a:p>
              </p:txBody>
            </p:sp>
            <p:sp>
              <p:nvSpPr>
                <p:cNvPr id="326" name="Freeform 325"/>
                <p:cNvSpPr>
                  <a:spLocks noEditPoints="1"/>
                </p:cNvSpPr>
                <p:nvPr/>
              </p:nvSpPr>
              <p:spPr bwMode="auto">
                <a:xfrm>
                  <a:off x="4470584" y="4302760"/>
                  <a:ext cx="327140" cy="238774"/>
                </a:xfrm>
                <a:custGeom>
                  <a:avLst/>
                  <a:gdLst>
                    <a:gd name="T0" fmla="*/ 125 w 144"/>
                    <a:gd name="T1" fmla="*/ 68 h 104"/>
                    <a:gd name="T2" fmla="*/ 107 w 144"/>
                    <a:gd name="T3" fmla="*/ 82 h 104"/>
                    <a:gd name="T4" fmla="*/ 107 w 144"/>
                    <a:gd name="T5" fmla="*/ 83 h 104"/>
                    <a:gd name="T6" fmla="*/ 76 w 144"/>
                    <a:gd name="T7" fmla="*/ 83 h 104"/>
                    <a:gd name="T8" fmla="*/ 76 w 144"/>
                    <a:gd name="T9" fmla="*/ 56 h 104"/>
                    <a:gd name="T10" fmla="*/ 76 w 144"/>
                    <a:gd name="T11" fmla="*/ 49 h 104"/>
                    <a:gd name="T12" fmla="*/ 76 w 144"/>
                    <a:gd name="T13" fmla="*/ 23 h 104"/>
                    <a:gd name="T14" fmla="*/ 107 w 144"/>
                    <a:gd name="T15" fmla="*/ 23 h 104"/>
                    <a:gd name="T16" fmla="*/ 108 w 144"/>
                    <a:gd name="T17" fmla="*/ 26 h 104"/>
                    <a:gd name="T18" fmla="*/ 125 w 144"/>
                    <a:gd name="T19" fmla="*/ 37 h 104"/>
                    <a:gd name="T20" fmla="*/ 144 w 144"/>
                    <a:gd name="T21" fmla="*/ 19 h 104"/>
                    <a:gd name="T22" fmla="*/ 125 w 144"/>
                    <a:gd name="T23" fmla="*/ 0 h 104"/>
                    <a:gd name="T24" fmla="*/ 107 w 144"/>
                    <a:gd name="T25" fmla="*/ 15 h 104"/>
                    <a:gd name="T26" fmla="*/ 107 w 144"/>
                    <a:gd name="T27" fmla="*/ 15 h 104"/>
                    <a:gd name="T28" fmla="*/ 68 w 144"/>
                    <a:gd name="T29" fmla="*/ 15 h 104"/>
                    <a:gd name="T30" fmla="*/ 68 w 144"/>
                    <a:gd name="T31" fmla="*/ 23 h 104"/>
                    <a:gd name="T32" fmla="*/ 68 w 144"/>
                    <a:gd name="T33" fmla="*/ 49 h 104"/>
                    <a:gd name="T34" fmla="*/ 36 w 144"/>
                    <a:gd name="T35" fmla="*/ 49 h 104"/>
                    <a:gd name="T36" fmla="*/ 35 w 144"/>
                    <a:gd name="T37" fmla="*/ 46 h 104"/>
                    <a:gd name="T38" fmla="*/ 18 w 144"/>
                    <a:gd name="T39" fmla="*/ 34 h 104"/>
                    <a:gd name="T40" fmla="*/ 0 w 144"/>
                    <a:gd name="T41" fmla="*/ 53 h 104"/>
                    <a:gd name="T42" fmla="*/ 18 w 144"/>
                    <a:gd name="T43" fmla="*/ 71 h 104"/>
                    <a:gd name="T44" fmla="*/ 35 w 144"/>
                    <a:gd name="T45" fmla="*/ 60 h 104"/>
                    <a:gd name="T46" fmla="*/ 36 w 144"/>
                    <a:gd name="T47" fmla="*/ 56 h 104"/>
                    <a:gd name="T48" fmla="*/ 68 w 144"/>
                    <a:gd name="T49" fmla="*/ 56 h 104"/>
                    <a:gd name="T50" fmla="*/ 68 w 144"/>
                    <a:gd name="T51" fmla="*/ 83 h 104"/>
                    <a:gd name="T52" fmla="*/ 68 w 144"/>
                    <a:gd name="T53" fmla="*/ 90 h 104"/>
                    <a:gd name="T54" fmla="*/ 107 w 144"/>
                    <a:gd name="T55" fmla="*/ 90 h 104"/>
                    <a:gd name="T56" fmla="*/ 108 w 144"/>
                    <a:gd name="T57" fmla="*/ 93 h 104"/>
                    <a:gd name="T58" fmla="*/ 125 w 144"/>
                    <a:gd name="T59" fmla="*/ 104 h 104"/>
                    <a:gd name="T60" fmla="*/ 144 w 144"/>
                    <a:gd name="T61" fmla="*/ 86 h 104"/>
                    <a:gd name="T62" fmla="*/ 125 w 144"/>
                    <a:gd name="T63" fmla="*/ 68 h 104"/>
                    <a:gd name="T64" fmla="*/ 125 w 144"/>
                    <a:gd name="T65" fmla="*/ 7 h 104"/>
                    <a:gd name="T66" fmla="*/ 137 w 144"/>
                    <a:gd name="T67" fmla="*/ 19 h 104"/>
                    <a:gd name="T68" fmla="*/ 125 w 144"/>
                    <a:gd name="T69" fmla="*/ 30 h 104"/>
                    <a:gd name="T70" fmla="*/ 114 w 144"/>
                    <a:gd name="T71" fmla="*/ 19 h 104"/>
                    <a:gd name="T72" fmla="*/ 125 w 144"/>
                    <a:gd name="T73" fmla="*/ 7 h 104"/>
                    <a:gd name="T74" fmla="*/ 18 w 144"/>
                    <a:gd name="T75" fmla="*/ 64 h 104"/>
                    <a:gd name="T76" fmla="*/ 7 w 144"/>
                    <a:gd name="T77" fmla="*/ 53 h 104"/>
                    <a:gd name="T78" fmla="*/ 18 w 144"/>
                    <a:gd name="T79" fmla="*/ 41 h 104"/>
                    <a:gd name="T80" fmla="*/ 29 w 144"/>
                    <a:gd name="T81" fmla="*/ 53 h 104"/>
                    <a:gd name="T82" fmla="*/ 18 w 144"/>
                    <a:gd name="T83" fmla="*/ 64 h 104"/>
                    <a:gd name="T84" fmla="*/ 125 w 144"/>
                    <a:gd name="T85" fmla="*/ 97 h 104"/>
                    <a:gd name="T86" fmla="*/ 114 w 144"/>
                    <a:gd name="T87" fmla="*/ 86 h 104"/>
                    <a:gd name="T88" fmla="*/ 125 w 144"/>
                    <a:gd name="T89" fmla="*/ 75 h 104"/>
                    <a:gd name="T90" fmla="*/ 137 w 144"/>
                    <a:gd name="T91" fmla="*/ 86 h 104"/>
                    <a:gd name="T92" fmla="*/ 125 w 144"/>
                    <a:gd name="T93"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4" h="104">
                      <a:moveTo>
                        <a:pt x="125" y="68"/>
                      </a:moveTo>
                      <a:cubicBezTo>
                        <a:pt x="116" y="68"/>
                        <a:pt x="109" y="74"/>
                        <a:pt x="107" y="82"/>
                      </a:cubicBezTo>
                      <a:cubicBezTo>
                        <a:pt x="107" y="82"/>
                        <a:pt x="107" y="82"/>
                        <a:pt x="107" y="83"/>
                      </a:cubicBezTo>
                      <a:cubicBezTo>
                        <a:pt x="107" y="83"/>
                        <a:pt x="107" y="83"/>
                        <a:pt x="76" y="83"/>
                      </a:cubicBezTo>
                      <a:cubicBezTo>
                        <a:pt x="76" y="83"/>
                        <a:pt x="76" y="83"/>
                        <a:pt x="76" y="56"/>
                      </a:cubicBezTo>
                      <a:cubicBezTo>
                        <a:pt x="76" y="56"/>
                        <a:pt x="76" y="56"/>
                        <a:pt x="76" y="49"/>
                      </a:cubicBezTo>
                      <a:cubicBezTo>
                        <a:pt x="76" y="49"/>
                        <a:pt x="76" y="49"/>
                        <a:pt x="76" y="23"/>
                      </a:cubicBezTo>
                      <a:cubicBezTo>
                        <a:pt x="76" y="23"/>
                        <a:pt x="76" y="23"/>
                        <a:pt x="107" y="23"/>
                      </a:cubicBezTo>
                      <a:cubicBezTo>
                        <a:pt x="107" y="23"/>
                        <a:pt x="107" y="23"/>
                        <a:pt x="108" y="26"/>
                      </a:cubicBezTo>
                      <a:cubicBezTo>
                        <a:pt x="111" y="32"/>
                        <a:pt x="118" y="37"/>
                        <a:pt x="125" y="37"/>
                      </a:cubicBezTo>
                      <a:cubicBezTo>
                        <a:pt x="135" y="37"/>
                        <a:pt x="144" y="29"/>
                        <a:pt x="144" y="19"/>
                      </a:cubicBezTo>
                      <a:cubicBezTo>
                        <a:pt x="144" y="8"/>
                        <a:pt x="135" y="0"/>
                        <a:pt x="125" y="0"/>
                      </a:cubicBezTo>
                      <a:cubicBezTo>
                        <a:pt x="116" y="0"/>
                        <a:pt x="109" y="6"/>
                        <a:pt x="107" y="15"/>
                      </a:cubicBezTo>
                      <a:cubicBezTo>
                        <a:pt x="107" y="15"/>
                        <a:pt x="107" y="15"/>
                        <a:pt x="107" y="15"/>
                      </a:cubicBezTo>
                      <a:cubicBezTo>
                        <a:pt x="107" y="15"/>
                        <a:pt x="107" y="15"/>
                        <a:pt x="68" y="15"/>
                      </a:cubicBezTo>
                      <a:cubicBezTo>
                        <a:pt x="68" y="15"/>
                        <a:pt x="68" y="15"/>
                        <a:pt x="68" y="23"/>
                      </a:cubicBezTo>
                      <a:cubicBezTo>
                        <a:pt x="68" y="23"/>
                        <a:pt x="68" y="23"/>
                        <a:pt x="68" y="49"/>
                      </a:cubicBezTo>
                      <a:cubicBezTo>
                        <a:pt x="68" y="49"/>
                        <a:pt x="68" y="49"/>
                        <a:pt x="36" y="49"/>
                      </a:cubicBezTo>
                      <a:cubicBezTo>
                        <a:pt x="36" y="49"/>
                        <a:pt x="36" y="49"/>
                        <a:pt x="35" y="46"/>
                      </a:cubicBezTo>
                      <a:cubicBezTo>
                        <a:pt x="32" y="39"/>
                        <a:pt x="26" y="34"/>
                        <a:pt x="18" y="34"/>
                      </a:cubicBezTo>
                      <a:cubicBezTo>
                        <a:pt x="8" y="34"/>
                        <a:pt x="0" y="43"/>
                        <a:pt x="0" y="53"/>
                      </a:cubicBezTo>
                      <a:cubicBezTo>
                        <a:pt x="0" y="63"/>
                        <a:pt x="8" y="71"/>
                        <a:pt x="18" y="71"/>
                      </a:cubicBezTo>
                      <a:cubicBezTo>
                        <a:pt x="26" y="71"/>
                        <a:pt x="32" y="66"/>
                        <a:pt x="35" y="60"/>
                      </a:cubicBezTo>
                      <a:cubicBezTo>
                        <a:pt x="35" y="60"/>
                        <a:pt x="35" y="60"/>
                        <a:pt x="36" y="56"/>
                      </a:cubicBezTo>
                      <a:cubicBezTo>
                        <a:pt x="36" y="56"/>
                        <a:pt x="36" y="56"/>
                        <a:pt x="68" y="56"/>
                      </a:cubicBezTo>
                      <a:cubicBezTo>
                        <a:pt x="68" y="56"/>
                        <a:pt x="68" y="56"/>
                        <a:pt x="68" y="83"/>
                      </a:cubicBezTo>
                      <a:cubicBezTo>
                        <a:pt x="68" y="83"/>
                        <a:pt x="68" y="83"/>
                        <a:pt x="68" y="90"/>
                      </a:cubicBezTo>
                      <a:cubicBezTo>
                        <a:pt x="68" y="90"/>
                        <a:pt x="68" y="90"/>
                        <a:pt x="107" y="90"/>
                      </a:cubicBezTo>
                      <a:cubicBezTo>
                        <a:pt x="107" y="90"/>
                        <a:pt x="107" y="90"/>
                        <a:pt x="108" y="93"/>
                      </a:cubicBezTo>
                      <a:cubicBezTo>
                        <a:pt x="111" y="100"/>
                        <a:pt x="118" y="104"/>
                        <a:pt x="125" y="104"/>
                      </a:cubicBezTo>
                      <a:cubicBezTo>
                        <a:pt x="135" y="104"/>
                        <a:pt x="144" y="96"/>
                        <a:pt x="144" y="86"/>
                      </a:cubicBezTo>
                      <a:cubicBezTo>
                        <a:pt x="144" y="76"/>
                        <a:pt x="135" y="68"/>
                        <a:pt x="125" y="68"/>
                      </a:cubicBezTo>
                      <a:close/>
                      <a:moveTo>
                        <a:pt x="125" y="7"/>
                      </a:moveTo>
                      <a:cubicBezTo>
                        <a:pt x="132" y="7"/>
                        <a:pt x="137" y="12"/>
                        <a:pt x="137" y="19"/>
                      </a:cubicBezTo>
                      <a:cubicBezTo>
                        <a:pt x="137" y="25"/>
                        <a:pt x="132" y="30"/>
                        <a:pt x="125" y="30"/>
                      </a:cubicBezTo>
                      <a:cubicBezTo>
                        <a:pt x="119" y="30"/>
                        <a:pt x="114" y="25"/>
                        <a:pt x="114" y="19"/>
                      </a:cubicBezTo>
                      <a:cubicBezTo>
                        <a:pt x="114" y="12"/>
                        <a:pt x="119" y="7"/>
                        <a:pt x="125" y="7"/>
                      </a:cubicBezTo>
                      <a:close/>
                      <a:moveTo>
                        <a:pt x="18" y="64"/>
                      </a:moveTo>
                      <a:cubicBezTo>
                        <a:pt x="12" y="64"/>
                        <a:pt x="7" y="59"/>
                        <a:pt x="7" y="53"/>
                      </a:cubicBezTo>
                      <a:cubicBezTo>
                        <a:pt x="7" y="46"/>
                        <a:pt x="12" y="41"/>
                        <a:pt x="18" y="41"/>
                      </a:cubicBezTo>
                      <a:cubicBezTo>
                        <a:pt x="24" y="41"/>
                        <a:pt x="29" y="46"/>
                        <a:pt x="29" y="53"/>
                      </a:cubicBezTo>
                      <a:cubicBezTo>
                        <a:pt x="29" y="59"/>
                        <a:pt x="24" y="64"/>
                        <a:pt x="18" y="64"/>
                      </a:cubicBezTo>
                      <a:close/>
                      <a:moveTo>
                        <a:pt x="125" y="97"/>
                      </a:moveTo>
                      <a:cubicBezTo>
                        <a:pt x="119" y="97"/>
                        <a:pt x="114" y="92"/>
                        <a:pt x="114" y="86"/>
                      </a:cubicBezTo>
                      <a:cubicBezTo>
                        <a:pt x="114" y="80"/>
                        <a:pt x="119" y="75"/>
                        <a:pt x="125" y="75"/>
                      </a:cubicBezTo>
                      <a:cubicBezTo>
                        <a:pt x="132" y="75"/>
                        <a:pt x="137" y="80"/>
                        <a:pt x="137" y="86"/>
                      </a:cubicBezTo>
                      <a:cubicBezTo>
                        <a:pt x="137" y="92"/>
                        <a:pt x="132" y="97"/>
                        <a:pt x="125" y="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322" name="Group 321"/>
              <p:cNvGrpSpPr/>
              <p:nvPr/>
            </p:nvGrpSpPr>
            <p:grpSpPr>
              <a:xfrm>
                <a:off x="6992367" y="4303888"/>
                <a:ext cx="1252076" cy="234135"/>
                <a:chOff x="7401493" y="4303888"/>
                <a:chExt cx="1252076" cy="234135"/>
              </a:xfrm>
            </p:grpSpPr>
            <p:sp>
              <p:nvSpPr>
                <p:cNvPr id="323" name="TextBox 112"/>
                <p:cNvSpPr txBox="1"/>
                <p:nvPr/>
              </p:nvSpPr>
              <p:spPr>
                <a:xfrm>
                  <a:off x="7444673" y="4337818"/>
                  <a:ext cx="1208896" cy="193899"/>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Updates</a:t>
                  </a:r>
                </a:p>
              </p:txBody>
            </p:sp>
            <p:sp>
              <p:nvSpPr>
                <p:cNvPr id="324" name="Freeform 323"/>
                <p:cNvSpPr>
                  <a:spLocks noEditPoints="1"/>
                </p:cNvSpPr>
                <p:nvPr/>
              </p:nvSpPr>
              <p:spPr bwMode="auto">
                <a:xfrm>
                  <a:off x="7401493" y="4303888"/>
                  <a:ext cx="225199" cy="234135"/>
                </a:xfrm>
                <a:custGeom>
                  <a:avLst/>
                  <a:gdLst>
                    <a:gd name="T0" fmla="*/ 94 w 104"/>
                    <a:gd name="T1" fmla="*/ 90 h 108"/>
                    <a:gd name="T2" fmla="*/ 94 w 104"/>
                    <a:gd name="T3" fmla="*/ 92 h 108"/>
                    <a:gd name="T4" fmla="*/ 58 w 104"/>
                    <a:gd name="T5" fmla="*/ 108 h 108"/>
                    <a:gd name="T6" fmla="*/ 54 w 104"/>
                    <a:gd name="T7" fmla="*/ 108 h 108"/>
                    <a:gd name="T8" fmla="*/ 20 w 104"/>
                    <a:gd name="T9" fmla="*/ 95 h 108"/>
                    <a:gd name="T10" fmla="*/ 16 w 104"/>
                    <a:gd name="T11" fmla="*/ 92 h 108"/>
                    <a:gd name="T12" fmla="*/ 3 w 104"/>
                    <a:gd name="T13" fmla="*/ 103 h 108"/>
                    <a:gd name="T14" fmla="*/ 0 w 104"/>
                    <a:gd name="T15" fmla="*/ 62 h 108"/>
                    <a:gd name="T16" fmla="*/ 41 w 104"/>
                    <a:gd name="T17" fmla="*/ 70 h 108"/>
                    <a:gd name="T18" fmla="*/ 28 w 104"/>
                    <a:gd name="T19" fmla="*/ 80 h 108"/>
                    <a:gd name="T20" fmla="*/ 33 w 104"/>
                    <a:gd name="T21" fmla="*/ 83 h 108"/>
                    <a:gd name="T22" fmla="*/ 54 w 104"/>
                    <a:gd name="T23" fmla="*/ 92 h 108"/>
                    <a:gd name="T24" fmla="*/ 56 w 104"/>
                    <a:gd name="T25" fmla="*/ 92 h 108"/>
                    <a:gd name="T26" fmla="*/ 81 w 104"/>
                    <a:gd name="T27" fmla="*/ 80 h 108"/>
                    <a:gd name="T28" fmla="*/ 82 w 104"/>
                    <a:gd name="T29" fmla="*/ 80 h 108"/>
                    <a:gd name="T30" fmla="*/ 94 w 104"/>
                    <a:gd name="T31" fmla="*/ 90 h 108"/>
                    <a:gd name="T32" fmla="*/ 94 w 104"/>
                    <a:gd name="T33" fmla="*/ 90 h 108"/>
                    <a:gd name="T34" fmla="*/ 104 w 104"/>
                    <a:gd name="T35" fmla="*/ 49 h 108"/>
                    <a:gd name="T36" fmla="*/ 100 w 104"/>
                    <a:gd name="T37" fmla="*/ 7 h 108"/>
                    <a:gd name="T38" fmla="*/ 87 w 104"/>
                    <a:gd name="T39" fmla="*/ 19 h 108"/>
                    <a:gd name="T40" fmla="*/ 87 w 104"/>
                    <a:gd name="T41" fmla="*/ 19 h 108"/>
                    <a:gd name="T42" fmla="*/ 87 w 104"/>
                    <a:gd name="T43" fmla="*/ 17 h 108"/>
                    <a:gd name="T44" fmla="*/ 84 w 104"/>
                    <a:gd name="T45" fmla="*/ 14 h 108"/>
                    <a:gd name="T46" fmla="*/ 48 w 104"/>
                    <a:gd name="T47" fmla="*/ 0 h 108"/>
                    <a:gd name="T48" fmla="*/ 46 w 104"/>
                    <a:gd name="T49" fmla="*/ 0 h 108"/>
                    <a:gd name="T50" fmla="*/ 10 w 104"/>
                    <a:gd name="T51" fmla="*/ 17 h 108"/>
                    <a:gd name="T52" fmla="*/ 8 w 104"/>
                    <a:gd name="T53" fmla="*/ 17 h 108"/>
                    <a:gd name="T54" fmla="*/ 21 w 104"/>
                    <a:gd name="T55" fmla="*/ 29 h 108"/>
                    <a:gd name="T56" fmla="*/ 21 w 104"/>
                    <a:gd name="T57" fmla="*/ 29 h 108"/>
                    <a:gd name="T58" fmla="*/ 46 w 104"/>
                    <a:gd name="T59" fmla="*/ 17 h 108"/>
                    <a:gd name="T60" fmla="*/ 48 w 104"/>
                    <a:gd name="T61" fmla="*/ 17 h 108"/>
                    <a:gd name="T62" fmla="*/ 71 w 104"/>
                    <a:gd name="T63" fmla="*/ 24 h 108"/>
                    <a:gd name="T64" fmla="*/ 76 w 104"/>
                    <a:gd name="T65" fmla="*/ 29 h 108"/>
                    <a:gd name="T66" fmla="*/ 62 w 104"/>
                    <a:gd name="T67" fmla="*/ 40 h 108"/>
                    <a:gd name="T68" fmla="*/ 104 w 104"/>
                    <a:gd name="T69" fmla="*/ 49 h 108"/>
                    <a:gd name="T70" fmla="*/ 104 w 104"/>
                    <a:gd name="T71" fmla="*/ 4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108">
                      <a:moveTo>
                        <a:pt x="94" y="90"/>
                      </a:moveTo>
                      <a:cubicBezTo>
                        <a:pt x="94" y="92"/>
                        <a:pt x="94" y="92"/>
                        <a:pt x="94" y="92"/>
                      </a:cubicBezTo>
                      <a:cubicBezTo>
                        <a:pt x="84" y="102"/>
                        <a:pt x="71" y="107"/>
                        <a:pt x="58" y="108"/>
                      </a:cubicBezTo>
                      <a:cubicBezTo>
                        <a:pt x="56" y="108"/>
                        <a:pt x="56" y="108"/>
                        <a:pt x="54" y="108"/>
                      </a:cubicBezTo>
                      <a:cubicBezTo>
                        <a:pt x="43" y="108"/>
                        <a:pt x="30" y="103"/>
                        <a:pt x="20" y="95"/>
                      </a:cubicBezTo>
                      <a:cubicBezTo>
                        <a:pt x="16" y="92"/>
                        <a:pt x="16" y="92"/>
                        <a:pt x="16" y="92"/>
                      </a:cubicBezTo>
                      <a:cubicBezTo>
                        <a:pt x="3" y="103"/>
                        <a:pt x="3" y="103"/>
                        <a:pt x="3" y="103"/>
                      </a:cubicBezTo>
                      <a:cubicBezTo>
                        <a:pt x="0" y="62"/>
                        <a:pt x="0" y="62"/>
                        <a:pt x="0" y="62"/>
                      </a:cubicBezTo>
                      <a:cubicBezTo>
                        <a:pt x="41" y="70"/>
                        <a:pt x="41" y="70"/>
                        <a:pt x="41" y="70"/>
                      </a:cubicBezTo>
                      <a:cubicBezTo>
                        <a:pt x="28" y="80"/>
                        <a:pt x="28" y="80"/>
                        <a:pt x="28" y="80"/>
                      </a:cubicBezTo>
                      <a:cubicBezTo>
                        <a:pt x="33" y="83"/>
                        <a:pt x="33" y="83"/>
                        <a:pt x="33" y="83"/>
                      </a:cubicBezTo>
                      <a:cubicBezTo>
                        <a:pt x="39" y="88"/>
                        <a:pt x="48" y="92"/>
                        <a:pt x="54" y="92"/>
                      </a:cubicBezTo>
                      <a:cubicBezTo>
                        <a:pt x="56" y="92"/>
                        <a:pt x="56" y="92"/>
                        <a:pt x="56" y="92"/>
                      </a:cubicBezTo>
                      <a:cubicBezTo>
                        <a:pt x="66" y="90"/>
                        <a:pt x="74" y="87"/>
                        <a:pt x="81" y="80"/>
                      </a:cubicBezTo>
                      <a:cubicBezTo>
                        <a:pt x="82" y="80"/>
                        <a:pt x="82" y="80"/>
                        <a:pt x="82" y="80"/>
                      </a:cubicBezTo>
                      <a:cubicBezTo>
                        <a:pt x="94" y="90"/>
                        <a:pt x="94" y="90"/>
                        <a:pt x="94" y="90"/>
                      </a:cubicBezTo>
                      <a:cubicBezTo>
                        <a:pt x="94" y="90"/>
                        <a:pt x="94" y="90"/>
                        <a:pt x="94" y="90"/>
                      </a:cubicBezTo>
                      <a:close/>
                      <a:moveTo>
                        <a:pt x="104" y="49"/>
                      </a:moveTo>
                      <a:cubicBezTo>
                        <a:pt x="100" y="7"/>
                        <a:pt x="100" y="7"/>
                        <a:pt x="100" y="7"/>
                      </a:cubicBezTo>
                      <a:cubicBezTo>
                        <a:pt x="87" y="19"/>
                        <a:pt x="87" y="19"/>
                        <a:pt x="87" y="19"/>
                      </a:cubicBezTo>
                      <a:cubicBezTo>
                        <a:pt x="87" y="19"/>
                        <a:pt x="87" y="19"/>
                        <a:pt x="87" y="19"/>
                      </a:cubicBezTo>
                      <a:cubicBezTo>
                        <a:pt x="87" y="17"/>
                        <a:pt x="87" y="17"/>
                        <a:pt x="87" y="17"/>
                      </a:cubicBezTo>
                      <a:cubicBezTo>
                        <a:pt x="84" y="14"/>
                        <a:pt x="84" y="14"/>
                        <a:pt x="84" y="14"/>
                      </a:cubicBezTo>
                      <a:cubicBezTo>
                        <a:pt x="74" y="5"/>
                        <a:pt x="61" y="0"/>
                        <a:pt x="48" y="0"/>
                      </a:cubicBezTo>
                      <a:cubicBezTo>
                        <a:pt x="46" y="0"/>
                        <a:pt x="46" y="0"/>
                        <a:pt x="46" y="0"/>
                      </a:cubicBezTo>
                      <a:cubicBezTo>
                        <a:pt x="33" y="0"/>
                        <a:pt x="20" y="7"/>
                        <a:pt x="10" y="17"/>
                      </a:cubicBezTo>
                      <a:cubicBezTo>
                        <a:pt x="8" y="17"/>
                        <a:pt x="8" y="17"/>
                        <a:pt x="8" y="17"/>
                      </a:cubicBezTo>
                      <a:cubicBezTo>
                        <a:pt x="21" y="29"/>
                        <a:pt x="21" y="29"/>
                        <a:pt x="21" y="29"/>
                      </a:cubicBezTo>
                      <a:cubicBezTo>
                        <a:pt x="21" y="29"/>
                        <a:pt x="21" y="29"/>
                        <a:pt x="21" y="29"/>
                      </a:cubicBezTo>
                      <a:cubicBezTo>
                        <a:pt x="28" y="22"/>
                        <a:pt x="38" y="17"/>
                        <a:pt x="46" y="17"/>
                      </a:cubicBezTo>
                      <a:cubicBezTo>
                        <a:pt x="48" y="17"/>
                        <a:pt x="48" y="17"/>
                        <a:pt x="48" y="17"/>
                      </a:cubicBezTo>
                      <a:cubicBezTo>
                        <a:pt x="56" y="17"/>
                        <a:pt x="64" y="20"/>
                        <a:pt x="71" y="24"/>
                      </a:cubicBezTo>
                      <a:cubicBezTo>
                        <a:pt x="76" y="29"/>
                        <a:pt x="76" y="29"/>
                        <a:pt x="76" y="29"/>
                      </a:cubicBezTo>
                      <a:cubicBezTo>
                        <a:pt x="62" y="40"/>
                        <a:pt x="62" y="40"/>
                        <a:pt x="62" y="40"/>
                      </a:cubicBezTo>
                      <a:cubicBezTo>
                        <a:pt x="104" y="49"/>
                        <a:pt x="104" y="49"/>
                        <a:pt x="104" y="49"/>
                      </a:cubicBezTo>
                      <a:cubicBezTo>
                        <a:pt x="104" y="49"/>
                        <a:pt x="104" y="49"/>
                        <a:pt x="104"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259" name="Tier 2"/>
            <p:cNvGrpSpPr/>
            <p:nvPr/>
          </p:nvGrpSpPr>
          <p:grpSpPr>
            <a:xfrm>
              <a:off x="3725284" y="4444344"/>
              <a:ext cx="8436554" cy="1371600"/>
              <a:chOff x="364002" y="2502499"/>
              <a:chExt cx="8436554" cy="1371600"/>
            </a:xfrm>
          </p:grpSpPr>
          <p:sp>
            <p:nvSpPr>
              <p:cNvPr id="293" name="Rectangle 292"/>
              <p:cNvSpPr/>
              <p:nvPr/>
            </p:nvSpPr>
            <p:spPr>
              <a:xfrm>
                <a:off x="364002" y="2502499"/>
                <a:ext cx="8436554" cy="1371600"/>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09728" rIns="137160" bIns="109728" numCol="1" spcCol="0" rtlCol="0" fromWordArt="0" anchor="t"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mn-cs"/>
                </a:endParaRPr>
              </a:p>
            </p:txBody>
          </p:sp>
          <p:grpSp>
            <p:nvGrpSpPr>
              <p:cNvPr id="294" name="Group 293"/>
              <p:cNvGrpSpPr/>
              <p:nvPr/>
            </p:nvGrpSpPr>
            <p:grpSpPr>
              <a:xfrm>
                <a:off x="2278186" y="2743086"/>
                <a:ext cx="1208896" cy="955380"/>
                <a:chOff x="2060112" y="2253194"/>
                <a:chExt cx="1208896" cy="955380"/>
              </a:xfrm>
            </p:grpSpPr>
            <p:grpSp>
              <p:nvGrpSpPr>
                <p:cNvPr id="311" name="pen"/>
                <p:cNvGrpSpPr>
                  <a:grpSpLocks noChangeAspect="1"/>
                </p:cNvGrpSpPr>
                <p:nvPr/>
              </p:nvGrpSpPr>
              <p:grpSpPr bwMode="auto">
                <a:xfrm rot="1800000">
                  <a:off x="2623744" y="2253194"/>
                  <a:ext cx="71886" cy="477610"/>
                  <a:chOff x="2725" y="598"/>
                  <a:chExt cx="309" cy="2053"/>
                </a:xfrm>
                <a:solidFill>
                  <a:schemeClr val="bg1"/>
                </a:solidFill>
              </p:grpSpPr>
              <p:sp>
                <p:nvSpPr>
                  <p:cNvPr id="313" name="Freeform 312"/>
                  <p:cNvSpPr>
                    <a:spLocks/>
                  </p:cNvSpPr>
                  <p:nvPr/>
                </p:nvSpPr>
                <p:spPr bwMode="auto">
                  <a:xfrm>
                    <a:off x="2725" y="857"/>
                    <a:ext cx="309" cy="1491"/>
                  </a:xfrm>
                  <a:custGeom>
                    <a:avLst/>
                    <a:gdLst>
                      <a:gd name="T0" fmla="*/ 117 w 128"/>
                      <a:gd name="T1" fmla="*/ 629 h 629"/>
                      <a:gd name="T2" fmla="*/ 12 w 128"/>
                      <a:gd name="T3" fmla="*/ 629 h 629"/>
                      <a:gd name="T4" fmla="*/ 0 w 128"/>
                      <a:gd name="T5" fmla="*/ 618 h 629"/>
                      <a:gd name="T6" fmla="*/ 0 w 128"/>
                      <a:gd name="T7" fmla="*/ 12 h 629"/>
                      <a:gd name="T8" fmla="*/ 12 w 128"/>
                      <a:gd name="T9" fmla="*/ 0 h 629"/>
                      <a:gd name="T10" fmla="*/ 117 w 128"/>
                      <a:gd name="T11" fmla="*/ 0 h 629"/>
                      <a:gd name="T12" fmla="*/ 128 w 128"/>
                      <a:gd name="T13" fmla="*/ 12 h 629"/>
                      <a:gd name="T14" fmla="*/ 128 w 128"/>
                      <a:gd name="T15" fmla="*/ 618 h 629"/>
                      <a:gd name="T16" fmla="*/ 117 w 128"/>
                      <a:gd name="T17"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629">
                        <a:moveTo>
                          <a:pt x="117" y="629"/>
                        </a:moveTo>
                        <a:cubicBezTo>
                          <a:pt x="12" y="629"/>
                          <a:pt x="12" y="629"/>
                          <a:pt x="12" y="629"/>
                        </a:cubicBezTo>
                        <a:cubicBezTo>
                          <a:pt x="5" y="629"/>
                          <a:pt x="0" y="624"/>
                          <a:pt x="0" y="618"/>
                        </a:cubicBezTo>
                        <a:cubicBezTo>
                          <a:pt x="0" y="12"/>
                          <a:pt x="0" y="12"/>
                          <a:pt x="0" y="12"/>
                        </a:cubicBezTo>
                        <a:cubicBezTo>
                          <a:pt x="0" y="5"/>
                          <a:pt x="5" y="0"/>
                          <a:pt x="12" y="0"/>
                        </a:cubicBezTo>
                        <a:cubicBezTo>
                          <a:pt x="117" y="0"/>
                          <a:pt x="117" y="0"/>
                          <a:pt x="117" y="0"/>
                        </a:cubicBezTo>
                        <a:cubicBezTo>
                          <a:pt x="123" y="0"/>
                          <a:pt x="128" y="5"/>
                          <a:pt x="128" y="12"/>
                        </a:cubicBezTo>
                        <a:cubicBezTo>
                          <a:pt x="128" y="618"/>
                          <a:pt x="128" y="618"/>
                          <a:pt x="128" y="618"/>
                        </a:cubicBezTo>
                        <a:cubicBezTo>
                          <a:pt x="128" y="624"/>
                          <a:pt x="123" y="629"/>
                          <a:pt x="117" y="629"/>
                        </a:cubicBez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14" name="Freeform 313"/>
                  <p:cNvSpPr>
                    <a:spLocks/>
                  </p:cNvSpPr>
                  <p:nvPr/>
                </p:nvSpPr>
                <p:spPr bwMode="auto">
                  <a:xfrm>
                    <a:off x="2738" y="2395"/>
                    <a:ext cx="287" cy="256"/>
                  </a:xfrm>
                  <a:custGeom>
                    <a:avLst/>
                    <a:gdLst>
                      <a:gd name="T0" fmla="*/ 115 w 119"/>
                      <a:gd name="T1" fmla="*/ 14 h 108"/>
                      <a:gd name="T2" fmla="*/ 68 w 119"/>
                      <a:gd name="T3" fmla="*/ 101 h 108"/>
                      <a:gd name="T4" fmla="*/ 51 w 119"/>
                      <a:gd name="T5" fmla="*/ 101 h 108"/>
                      <a:gd name="T6" fmla="*/ 3 w 119"/>
                      <a:gd name="T7" fmla="*/ 14 h 108"/>
                      <a:gd name="T8" fmla="*/ 12 w 119"/>
                      <a:gd name="T9" fmla="*/ 0 h 108"/>
                      <a:gd name="T10" fmla="*/ 107 w 119"/>
                      <a:gd name="T11" fmla="*/ 0 h 108"/>
                      <a:gd name="T12" fmla="*/ 115 w 119"/>
                      <a:gd name="T13" fmla="*/ 14 h 108"/>
                    </a:gdLst>
                    <a:ahLst/>
                    <a:cxnLst>
                      <a:cxn ang="0">
                        <a:pos x="T0" y="T1"/>
                      </a:cxn>
                      <a:cxn ang="0">
                        <a:pos x="T2" y="T3"/>
                      </a:cxn>
                      <a:cxn ang="0">
                        <a:pos x="T4" y="T5"/>
                      </a:cxn>
                      <a:cxn ang="0">
                        <a:pos x="T6" y="T7"/>
                      </a:cxn>
                      <a:cxn ang="0">
                        <a:pos x="T8" y="T9"/>
                      </a:cxn>
                      <a:cxn ang="0">
                        <a:pos x="T10" y="T11"/>
                      </a:cxn>
                      <a:cxn ang="0">
                        <a:pos x="T12" y="T13"/>
                      </a:cxn>
                    </a:cxnLst>
                    <a:rect l="0" t="0" r="r" b="b"/>
                    <a:pathLst>
                      <a:path w="119" h="108">
                        <a:moveTo>
                          <a:pt x="115" y="14"/>
                        </a:moveTo>
                        <a:cubicBezTo>
                          <a:pt x="68" y="101"/>
                          <a:pt x="68" y="101"/>
                          <a:pt x="68" y="101"/>
                        </a:cubicBezTo>
                        <a:cubicBezTo>
                          <a:pt x="64" y="108"/>
                          <a:pt x="54" y="108"/>
                          <a:pt x="51" y="101"/>
                        </a:cubicBezTo>
                        <a:cubicBezTo>
                          <a:pt x="3" y="14"/>
                          <a:pt x="3" y="14"/>
                          <a:pt x="3" y="14"/>
                        </a:cubicBezTo>
                        <a:cubicBezTo>
                          <a:pt x="0" y="7"/>
                          <a:pt x="4" y="0"/>
                          <a:pt x="12" y="0"/>
                        </a:cubicBezTo>
                        <a:cubicBezTo>
                          <a:pt x="107" y="0"/>
                          <a:pt x="107" y="0"/>
                          <a:pt x="107" y="0"/>
                        </a:cubicBezTo>
                        <a:cubicBezTo>
                          <a:pt x="114" y="0"/>
                          <a:pt x="119" y="7"/>
                          <a:pt x="115" y="14"/>
                        </a:cubicBez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15" name="Freeform 314"/>
                  <p:cNvSpPr>
                    <a:spLocks/>
                  </p:cNvSpPr>
                  <p:nvPr/>
                </p:nvSpPr>
                <p:spPr bwMode="auto">
                  <a:xfrm>
                    <a:off x="2725" y="598"/>
                    <a:ext cx="309" cy="216"/>
                  </a:xfrm>
                  <a:custGeom>
                    <a:avLst/>
                    <a:gdLst>
                      <a:gd name="T0" fmla="*/ 128 w 128"/>
                      <a:gd name="T1" fmla="*/ 91 h 91"/>
                      <a:gd name="T2" fmla="*/ 128 w 128"/>
                      <a:gd name="T3" fmla="*/ 64 h 91"/>
                      <a:gd name="T4" fmla="*/ 64 w 128"/>
                      <a:gd name="T5" fmla="*/ 0 h 91"/>
                      <a:gd name="T6" fmla="*/ 0 w 128"/>
                      <a:gd name="T7" fmla="*/ 64 h 91"/>
                      <a:gd name="T8" fmla="*/ 0 w 128"/>
                      <a:gd name="T9" fmla="*/ 91 h 91"/>
                      <a:gd name="T10" fmla="*/ 128 w 128"/>
                      <a:gd name="T11" fmla="*/ 91 h 91"/>
                    </a:gdLst>
                    <a:ahLst/>
                    <a:cxnLst>
                      <a:cxn ang="0">
                        <a:pos x="T0" y="T1"/>
                      </a:cxn>
                      <a:cxn ang="0">
                        <a:pos x="T2" y="T3"/>
                      </a:cxn>
                      <a:cxn ang="0">
                        <a:pos x="T4" y="T5"/>
                      </a:cxn>
                      <a:cxn ang="0">
                        <a:pos x="T6" y="T7"/>
                      </a:cxn>
                      <a:cxn ang="0">
                        <a:pos x="T8" y="T9"/>
                      </a:cxn>
                      <a:cxn ang="0">
                        <a:pos x="T10" y="T11"/>
                      </a:cxn>
                    </a:cxnLst>
                    <a:rect l="0" t="0" r="r" b="b"/>
                    <a:pathLst>
                      <a:path w="128" h="91">
                        <a:moveTo>
                          <a:pt x="128" y="91"/>
                        </a:moveTo>
                        <a:cubicBezTo>
                          <a:pt x="128" y="64"/>
                          <a:pt x="128" y="64"/>
                          <a:pt x="128" y="64"/>
                        </a:cubicBezTo>
                        <a:cubicBezTo>
                          <a:pt x="128" y="28"/>
                          <a:pt x="100" y="0"/>
                          <a:pt x="64" y="0"/>
                        </a:cubicBezTo>
                        <a:cubicBezTo>
                          <a:pt x="29" y="0"/>
                          <a:pt x="0" y="28"/>
                          <a:pt x="0" y="64"/>
                        </a:cubicBezTo>
                        <a:cubicBezTo>
                          <a:pt x="0" y="91"/>
                          <a:pt x="0" y="91"/>
                          <a:pt x="0" y="91"/>
                        </a:cubicBezTo>
                        <a:lnTo>
                          <a:pt x="128" y="91"/>
                        </a:ln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16" name="Freeform 315"/>
                  <p:cNvSpPr>
                    <a:spLocks/>
                  </p:cNvSpPr>
                  <p:nvPr/>
                </p:nvSpPr>
                <p:spPr bwMode="auto">
                  <a:xfrm>
                    <a:off x="2725" y="814"/>
                    <a:ext cx="309" cy="0"/>
                  </a:xfrm>
                  <a:custGeom>
                    <a:avLst/>
                    <a:gdLst>
                      <a:gd name="T0" fmla="*/ 0 w 309"/>
                      <a:gd name="T1" fmla="*/ 309 w 309"/>
                      <a:gd name="T2" fmla="*/ 0 w 309"/>
                    </a:gdLst>
                    <a:ahLst/>
                    <a:cxnLst>
                      <a:cxn ang="0">
                        <a:pos x="T0" y="0"/>
                      </a:cxn>
                      <a:cxn ang="0">
                        <a:pos x="T1" y="0"/>
                      </a:cxn>
                      <a:cxn ang="0">
                        <a:pos x="T2" y="0"/>
                      </a:cxn>
                    </a:cxnLst>
                    <a:rect l="0" t="0" r="r" b="b"/>
                    <a:pathLst>
                      <a:path w="309">
                        <a:moveTo>
                          <a:pt x="0" y="0"/>
                        </a:moveTo>
                        <a:lnTo>
                          <a:pt x="309" y="0"/>
                        </a:lnTo>
                        <a:lnTo>
                          <a:pt x="0" y="0"/>
                        </a:ln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17" name="Line 23"/>
                  <p:cNvSpPr>
                    <a:spLocks noChangeShapeType="1"/>
                  </p:cNvSpPr>
                  <p:nvPr/>
                </p:nvSpPr>
                <p:spPr bwMode="auto">
                  <a:xfrm>
                    <a:off x="2725" y="814"/>
                    <a:ext cx="309" cy="0"/>
                  </a:xfrm>
                  <a:prstGeom prst="line">
                    <a:avLst/>
                  </a:pr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312" name="TextBox 102"/>
                <p:cNvSpPr txBox="1"/>
                <p:nvPr/>
              </p:nvSpPr>
              <p:spPr>
                <a:xfrm>
                  <a:off x="2060112" y="2820776"/>
                  <a:ext cx="1208896" cy="387798"/>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Natural User Inputs</a:t>
                  </a:r>
                </a:p>
              </p:txBody>
            </p:sp>
          </p:grpSp>
          <p:grpSp>
            <p:nvGrpSpPr>
              <p:cNvPr id="295" name="Group 294"/>
              <p:cNvGrpSpPr/>
              <p:nvPr/>
            </p:nvGrpSpPr>
            <p:grpSpPr>
              <a:xfrm>
                <a:off x="4027905" y="2705289"/>
                <a:ext cx="1208896" cy="993177"/>
                <a:chOff x="3722485" y="2215397"/>
                <a:chExt cx="1208896" cy="993177"/>
              </a:xfrm>
            </p:grpSpPr>
            <p:sp>
              <p:nvSpPr>
                <p:cNvPr id="309" name="SDK"/>
                <p:cNvSpPr>
                  <a:spLocks noEditPoints="1"/>
                </p:cNvSpPr>
                <p:nvPr/>
              </p:nvSpPr>
              <p:spPr bwMode="auto">
                <a:xfrm>
                  <a:off x="4081373" y="2215397"/>
                  <a:ext cx="484822" cy="501383"/>
                </a:xfrm>
                <a:custGeom>
                  <a:avLst/>
                  <a:gdLst>
                    <a:gd name="T0" fmla="*/ 282 w 376"/>
                    <a:gd name="T1" fmla="*/ 0 h 378"/>
                    <a:gd name="T2" fmla="*/ 132 w 376"/>
                    <a:gd name="T3" fmla="*/ 149 h 378"/>
                    <a:gd name="T4" fmla="*/ 38 w 376"/>
                    <a:gd name="T5" fmla="*/ 75 h 378"/>
                    <a:gd name="T6" fmla="*/ 0 w 376"/>
                    <a:gd name="T7" fmla="*/ 94 h 378"/>
                    <a:gd name="T8" fmla="*/ 0 w 376"/>
                    <a:gd name="T9" fmla="*/ 282 h 378"/>
                    <a:gd name="T10" fmla="*/ 38 w 376"/>
                    <a:gd name="T11" fmla="*/ 301 h 378"/>
                    <a:gd name="T12" fmla="*/ 132 w 376"/>
                    <a:gd name="T13" fmla="*/ 229 h 378"/>
                    <a:gd name="T14" fmla="*/ 282 w 376"/>
                    <a:gd name="T15" fmla="*/ 378 h 378"/>
                    <a:gd name="T16" fmla="*/ 376 w 376"/>
                    <a:gd name="T17" fmla="*/ 339 h 378"/>
                    <a:gd name="T18" fmla="*/ 376 w 376"/>
                    <a:gd name="T19" fmla="*/ 36 h 378"/>
                    <a:gd name="T20" fmla="*/ 282 w 376"/>
                    <a:gd name="T21" fmla="*/ 0 h 378"/>
                    <a:gd name="T22" fmla="*/ 38 w 376"/>
                    <a:gd name="T23" fmla="*/ 243 h 378"/>
                    <a:gd name="T24" fmla="*/ 38 w 376"/>
                    <a:gd name="T25" fmla="*/ 133 h 378"/>
                    <a:gd name="T26" fmla="*/ 94 w 376"/>
                    <a:gd name="T27" fmla="*/ 188 h 378"/>
                    <a:gd name="T28" fmla="*/ 38 w 376"/>
                    <a:gd name="T29" fmla="*/ 243 h 378"/>
                    <a:gd name="T30" fmla="*/ 282 w 376"/>
                    <a:gd name="T31" fmla="*/ 265 h 378"/>
                    <a:gd name="T32" fmla="*/ 183 w 376"/>
                    <a:gd name="T33" fmla="*/ 188 h 378"/>
                    <a:gd name="T34" fmla="*/ 282 w 376"/>
                    <a:gd name="T35" fmla="*/ 111 h 378"/>
                    <a:gd name="T36" fmla="*/ 282 w 376"/>
                    <a:gd name="T37" fmla="*/ 26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378">
                      <a:moveTo>
                        <a:pt x="282" y="0"/>
                      </a:moveTo>
                      <a:lnTo>
                        <a:pt x="132" y="149"/>
                      </a:lnTo>
                      <a:lnTo>
                        <a:pt x="38" y="75"/>
                      </a:lnTo>
                      <a:lnTo>
                        <a:pt x="0" y="94"/>
                      </a:lnTo>
                      <a:lnTo>
                        <a:pt x="0" y="282"/>
                      </a:lnTo>
                      <a:lnTo>
                        <a:pt x="38" y="301"/>
                      </a:lnTo>
                      <a:lnTo>
                        <a:pt x="132" y="229"/>
                      </a:lnTo>
                      <a:lnTo>
                        <a:pt x="282" y="378"/>
                      </a:lnTo>
                      <a:lnTo>
                        <a:pt x="376" y="339"/>
                      </a:lnTo>
                      <a:lnTo>
                        <a:pt x="376" y="36"/>
                      </a:lnTo>
                      <a:lnTo>
                        <a:pt x="282" y="0"/>
                      </a:lnTo>
                      <a:close/>
                      <a:moveTo>
                        <a:pt x="38" y="243"/>
                      </a:moveTo>
                      <a:lnTo>
                        <a:pt x="38" y="133"/>
                      </a:lnTo>
                      <a:lnTo>
                        <a:pt x="94" y="188"/>
                      </a:lnTo>
                      <a:lnTo>
                        <a:pt x="38" y="243"/>
                      </a:lnTo>
                      <a:close/>
                      <a:moveTo>
                        <a:pt x="282" y="265"/>
                      </a:moveTo>
                      <a:lnTo>
                        <a:pt x="183" y="188"/>
                      </a:lnTo>
                      <a:lnTo>
                        <a:pt x="282" y="111"/>
                      </a:lnTo>
                      <a:lnTo>
                        <a:pt x="282" y="265"/>
                      </a:lnTo>
                      <a:close/>
                    </a:path>
                  </a:pathLst>
                </a:custGeom>
                <a:solidFill>
                  <a:schemeClr val="bg1"/>
                </a:solidFill>
                <a:ln w="15875" cap="flat" cmpd="sng">
                  <a:noFill/>
                  <a:round/>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10" name="TextBox 103"/>
                <p:cNvSpPr txBox="1"/>
                <p:nvPr/>
              </p:nvSpPr>
              <p:spPr>
                <a:xfrm>
                  <a:off x="3722485" y="2820776"/>
                  <a:ext cx="1208896" cy="387798"/>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One SDK + Tooling</a:t>
                  </a:r>
                </a:p>
              </p:txBody>
            </p:sp>
          </p:grpSp>
          <p:grpSp>
            <p:nvGrpSpPr>
              <p:cNvPr id="296" name="Group 295"/>
              <p:cNvGrpSpPr/>
              <p:nvPr/>
            </p:nvGrpSpPr>
            <p:grpSpPr>
              <a:xfrm>
                <a:off x="7477270" y="2839237"/>
                <a:ext cx="1208896" cy="859229"/>
                <a:chOff x="7477270" y="2349345"/>
                <a:chExt cx="1208896" cy="859229"/>
              </a:xfrm>
            </p:grpSpPr>
            <p:sp>
              <p:nvSpPr>
                <p:cNvPr id="307" name="Cloud"/>
                <p:cNvSpPr>
                  <a:spLocks/>
                </p:cNvSpPr>
                <p:nvPr/>
              </p:nvSpPr>
              <p:spPr bwMode="auto">
                <a:xfrm>
                  <a:off x="7785967" y="2349345"/>
                  <a:ext cx="591502" cy="367435"/>
                </a:xfrm>
                <a:custGeom>
                  <a:avLst/>
                  <a:gdLst>
                    <a:gd name="T0" fmla="*/ 142 w 172"/>
                    <a:gd name="T1" fmla="*/ 103 h 103"/>
                    <a:gd name="T2" fmla="*/ 30 w 172"/>
                    <a:gd name="T3" fmla="*/ 103 h 103"/>
                    <a:gd name="T4" fmla="*/ 0 w 172"/>
                    <a:gd name="T5" fmla="*/ 72 h 103"/>
                    <a:gd name="T6" fmla="*/ 30 w 172"/>
                    <a:gd name="T7" fmla="*/ 41 h 103"/>
                    <a:gd name="T8" fmla="*/ 38 w 172"/>
                    <a:gd name="T9" fmla="*/ 42 h 103"/>
                    <a:gd name="T10" fmla="*/ 67 w 172"/>
                    <a:gd name="T11" fmla="*/ 17 h 103"/>
                    <a:gd name="T12" fmla="*/ 86 w 172"/>
                    <a:gd name="T13" fmla="*/ 23 h 103"/>
                    <a:gd name="T14" fmla="*/ 115 w 172"/>
                    <a:gd name="T15" fmla="*/ 0 h 103"/>
                    <a:gd name="T16" fmla="*/ 145 w 172"/>
                    <a:gd name="T17" fmla="*/ 32 h 103"/>
                    <a:gd name="T18" fmla="*/ 144 w 172"/>
                    <a:gd name="T19" fmla="*/ 41 h 103"/>
                    <a:gd name="T20" fmla="*/ 172 w 172"/>
                    <a:gd name="T21" fmla="*/ 72 h 103"/>
                    <a:gd name="T22" fmla="*/ 142 w 172"/>
                    <a:gd name="T23"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03">
                      <a:moveTo>
                        <a:pt x="142" y="103"/>
                      </a:moveTo>
                      <a:cubicBezTo>
                        <a:pt x="30" y="103"/>
                        <a:pt x="30" y="103"/>
                        <a:pt x="30" y="103"/>
                      </a:cubicBezTo>
                      <a:cubicBezTo>
                        <a:pt x="14" y="103"/>
                        <a:pt x="0" y="88"/>
                        <a:pt x="0" y="72"/>
                      </a:cubicBezTo>
                      <a:cubicBezTo>
                        <a:pt x="0" y="55"/>
                        <a:pt x="14" y="41"/>
                        <a:pt x="30" y="41"/>
                      </a:cubicBezTo>
                      <a:cubicBezTo>
                        <a:pt x="33" y="41"/>
                        <a:pt x="35" y="41"/>
                        <a:pt x="38" y="42"/>
                      </a:cubicBezTo>
                      <a:cubicBezTo>
                        <a:pt x="40" y="27"/>
                        <a:pt x="52" y="17"/>
                        <a:pt x="67" y="17"/>
                      </a:cubicBezTo>
                      <a:cubicBezTo>
                        <a:pt x="74" y="17"/>
                        <a:pt x="81" y="19"/>
                        <a:pt x="86" y="23"/>
                      </a:cubicBezTo>
                      <a:cubicBezTo>
                        <a:pt x="90" y="10"/>
                        <a:pt x="102" y="0"/>
                        <a:pt x="115" y="0"/>
                      </a:cubicBezTo>
                      <a:cubicBezTo>
                        <a:pt x="132" y="0"/>
                        <a:pt x="145" y="14"/>
                        <a:pt x="145" y="32"/>
                      </a:cubicBezTo>
                      <a:cubicBezTo>
                        <a:pt x="145" y="35"/>
                        <a:pt x="144" y="38"/>
                        <a:pt x="144" y="41"/>
                      </a:cubicBezTo>
                      <a:cubicBezTo>
                        <a:pt x="160" y="42"/>
                        <a:pt x="172" y="55"/>
                        <a:pt x="172" y="72"/>
                      </a:cubicBezTo>
                      <a:cubicBezTo>
                        <a:pt x="172" y="89"/>
                        <a:pt x="159" y="103"/>
                        <a:pt x="142" y="103"/>
                      </a:cubicBezTo>
                      <a:close/>
                    </a:path>
                  </a:pathLst>
                </a:custGeom>
                <a:solidFill>
                  <a:schemeClr val="bg1"/>
                </a:solidFill>
                <a:ln w="15875" cap="flat" cmpd="sng">
                  <a:noFill/>
                  <a:round/>
                </a:ln>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08" name="TextBox 104"/>
                <p:cNvSpPr txBox="1"/>
                <p:nvPr/>
              </p:nvSpPr>
              <p:spPr>
                <a:xfrm>
                  <a:off x="7477270" y="2820776"/>
                  <a:ext cx="1208896" cy="387798"/>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Cloud </a:t>
                  </a:r>
                  <a:b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b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Services</a:t>
                  </a:r>
                </a:p>
              </p:txBody>
            </p:sp>
          </p:grpSp>
          <p:grpSp>
            <p:nvGrpSpPr>
              <p:cNvPr id="297" name="Group 296"/>
              <p:cNvGrpSpPr/>
              <p:nvPr/>
            </p:nvGrpSpPr>
            <p:grpSpPr>
              <a:xfrm>
                <a:off x="5754861" y="2757117"/>
                <a:ext cx="1335621" cy="962460"/>
                <a:chOff x="5595736" y="2267225"/>
                <a:chExt cx="1335621" cy="962460"/>
              </a:xfrm>
            </p:grpSpPr>
            <p:grpSp>
              <p:nvGrpSpPr>
                <p:cNvPr id="301" name="Store"/>
                <p:cNvGrpSpPr>
                  <a:grpSpLocks noChangeAspect="1"/>
                </p:cNvGrpSpPr>
                <p:nvPr/>
              </p:nvGrpSpPr>
              <p:grpSpPr bwMode="auto">
                <a:xfrm>
                  <a:off x="6028726" y="2267225"/>
                  <a:ext cx="375714" cy="449569"/>
                  <a:chOff x="582" y="1902"/>
                  <a:chExt cx="468" cy="560"/>
                </a:xfrm>
                <a:solidFill>
                  <a:schemeClr val="bg1"/>
                </a:solidFill>
              </p:grpSpPr>
              <p:sp>
                <p:nvSpPr>
                  <p:cNvPr id="303" name="Freeform 302"/>
                  <p:cNvSpPr>
                    <a:spLocks/>
                  </p:cNvSpPr>
                  <p:nvPr/>
                </p:nvSpPr>
                <p:spPr bwMode="auto">
                  <a:xfrm>
                    <a:off x="766" y="1965"/>
                    <a:ext cx="41" cy="83"/>
                  </a:xfrm>
                  <a:custGeom>
                    <a:avLst/>
                    <a:gdLst>
                      <a:gd name="T0" fmla="*/ 17 w 17"/>
                      <a:gd name="T1" fmla="*/ 0 h 35"/>
                      <a:gd name="T2" fmla="*/ 0 w 17"/>
                      <a:gd name="T3" fmla="*/ 25 h 35"/>
                      <a:gd name="T4" fmla="*/ 0 w 17"/>
                      <a:gd name="T5" fmla="*/ 35 h 35"/>
                      <a:gd name="T6" fmla="*/ 6 w 17"/>
                      <a:gd name="T7" fmla="*/ 33 h 35"/>
                      <a:gd name="T8" fmla="*/ 6 w 17"/>
                      <a:gd name="T9" fmla="*/ 26 h 35"/>
                      <a:gd name="T10" fmla="*/ 17 w 17"/>
                      <a:gd name="T11" fmla="*/ 6 h 35"/>
                      <a:gd name="T12" fmla="*/ 17 w 1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7" h="35">
                        <a:moveTo>
                          <a:pt x="17" y="0"/>
                        </a:moveTo>
                        <a:cubicBezTo>
                          <a:pt x="7" y="4"/>
                          <a:pt x="0" y="7"/>
                          <a:pt x="0" y="25"/>
                        </a:cubicBezTo>
                        <a:cubicBezTo>
                          <a:pt x="0" y="35"/>
                          <a:pt x="0" y="35"/>
                          <a:pt x="0" y="35"/>
                        </a:cubicBezTo>
                        <a:cubicBezTo>
                          <a:pt x="6" y="33"/>
                          <a:pt x="6" y="33"/>
                          <a:pt x="6" y="33"/>
                        </a:cubicBezTo>
                        <a:cubicBezTo>
                          <a:pt x="6" y="26"/>
                          <a:pt x="6" y="26"/>
                          <a:pt x="6" y="26"/>
                        </a:cubicBezTo>
                        <a:cubicBezTo>
                          <a:pt x="5" y="13"/>
                          <a:pt x="9" y="10"/>
                          <a:pt x="17" y="6"/>
                        </a:cubicBezTo>
                        <a:cubicBezTo>
                          <a:pt x="17" y="4"/>
                          <a:pt x="17" y="2"/>
                          <a:pt x="17" y="0"/>
                        </a:cubicBez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04" name="Freeform 303"/>
                  <p:cNvSpPr>
                    <a:spLocks/>
                  </p:cNvSpPr>
                  <p:nvPr/>
                </p:nvSpPr>
                <p:spPr bwMode="auto">
                  <a:xfrm>
                    <a:off x="848" y="1948"/>
                    <a:ext cx="53" cy="74"/>
                  </a:xfrm>
                  <a:custGeom>
                    <a:avLst/>
                    <a:gdLst>
                      <a:gd name="T0" fmla="*/ 0 w 22"/>
                      <a:gd name="T1" fmla="*/ 3 h 31"/>
                      <a:gd name="T2" fmla="*/ 1 w 22"/>
                      <a:gd name="T3" fmla="*/ 9 h 31"/>
                      <a:gd name="T4" fmla="*/ 16 w 22"/>
                      <a:gd name="T5" fmla="*/ 27 h 31"/>
                      <a:gd name="T6" fmla="*/ 16 w 22"/>
                      <a:gd name="T7" fmla="*/ 31 h 31"/>
                      <a:gd name="T8" fmla="*/ 22 w 22"/>
                      <a:gd name="T9" fmla="*/ 30 h 31"/>
                      <a:gd name="T10" fmla="*/ 22 w 22"/>
                      <a:gd name="T11" fmla="*/ 27 h 31"/>
                      <a:gd name="T12" fmla="*/ 0 w 22"/>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0" y="3"/>
                        </a:moveTo>
                        <a:cubicBezTo>
                          <a:pt x="0" y="5"/>
                          <a:pt x="1" y="7"/>
                          <a:pt x="1" y="9"/>
                        </a:cubicBezTo>
                        <a:cubicBezTo>
                          <a:pt x="16" y="7"/>
                          <a:pt x="16" y="13"/>
                          <a:pt x="16" y="27"/>
                        </a:cubicBezTo>
                        <a:cubicBezTo>
                          <a:pt x="16" y="31"/>
                          <a:pt x="16" y="31"/>
                          <a:pt x="16" y="31"/>
                        </a:cubicBezTo>
                        <a:cubicBezTo>
                          <a:pt x="22" y="30"/>
                          <a:pt x="22" y="30"/>
                          <a:pt x="22" y="30"/>
                        </a:cubicBezTo>
                        <a:cubicBezTo>
                          <a:pt x="22" y="27"/>
                          <a:pt x="22" y="27"/>
                          <a:pt x="22" y="27"/>
                        </a:cubicBezTo>
                        <a:cubicBezTo>
                          <a:pt x="22" y="6"/>
                          <a:pt x="19" y="0"/>
                          <a:pt x="0" y="3"/>
                        </a:cubicBez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05" name="Freeform 304"/>
                  <p:cNvSpPr>
                    <a:spLocks/>
                  </p:cNvSpPr>
                  <p:nvPr/>
                </p:nvSpPr>
                <p:spPr bwMode="auto">
                  <a:xfrm>
                    <a:off x="687" y="1902"/>
                    <a:ext cx="149" cy="161"/>
                  </a:xfrm>
                  <a:custGeom>
                    <a:avLst/>
                    <a:gdLst>
                      <a:gd name="T0" fmla="*/ 6 w 62"/>
                      <a:gd name="T1" fmla="*/ 66 h 67"/>
                      <a:gd name="T2" fmla="*/ 6 w 62"/>
                      <a:gd name="T3" fmla="*/ 39 h 67"/>
                      <a:gd name="T4" fmla="*/ 31 w 62"/>
                      <a:gd name="T5" fmla="*/ 13 h 67"/>
                      <a:gd name="T6" fmla="*/ 56 w 62"/>
                      <a:gd name="T7" fmla="*/ 33 h 67"/>
                      <a:gd name="T8" fmla="*/ 56 w 62"/>
                      <a:gd name="T9" fmla="*/ 56 h 67"/>
                      <a:gd name="T10" fmla="*/ 62 w 62"/>
                      <a:gd name="T11" fmla="*/ 55 h 67"/>
                      <a:gd name="T12" fmla="*/ 62 w 62"/>
                      <a:gd name="T13" fmla="*/ 33 h 67"/>
                      <a:gd name="T14" fmla="*/ 29 w 62"/>
                      <a:gd name="T15" fmla="*/ 7 h 67"/>
                      <a:gd name="T16" fmla="*/ 0 w 62"/>
                      <a:gd name="T17" fmla="*/ 38 h 67"/>
                      <a:gd name="T18" fmla="*/ 0 w 62"/>
                      <a:gd name="T19" fmla="*/ 67 h 67"/>
                      <a:gd name="T20" fmla="*/ 6 w 62"/>
                      <a:gd name="T2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6" y="66"/>
                        </a:moveTo>
                        <a:cubicBezTo>
                          <a:pt x="6" y="39"/>
                          <a:pt x="6" y="39"/>
                          <a:pt x="6" y="39"/>
                        </a:cubicBezTo>
                        <a:cubicBezTo>
                          <a:pt x="6" y="22"/>
                          <a:pt x="14" y="17"/>
                          <a:pt x="31" y="13"/>
                        </a:cubicBezTo>
                        <a:cubicBezTo>
                          <a:pt x="55" y="7"/>
                          <a:pt x="56" y="23"/>
                          <a:pt x="56" y="33"/>
                        </a:cubicBezTo>
                        <a:cubicBezTo>
                          <a:pt x="56" y="56"/>
                          <a:pt x="56" y="56"/>
                          <a:pt x="56" y="56"/>
                        </a:cubicBezTo>
                        <a:cubicBezTo>
                          <a:pt x="62" y="55"/>
                          <a:pt x="62" y="55"/>
                          <a:pt x="62" y="55"/>
                        </a:cubicBezTo>
                        <a:cubicBezTo>
                          <a:pt x="62" y="33"/>
                          <a:pt x="62" y="33"/>
                          <a:pt x="62" y="33"/>
                        </a:cubicBezTo>
                        <a:cubicBezTo>
                          <a:pt x="62" y="14"/>
                          <a:pt x="56" y="0"/>
                          <a:pt x="29" y="7"/>
                        </a:cubicBezTo>
                        <a:cubicBezTo>
                          <a:pt x="15" y="10"/>
                          <a:pt x="0" y="14"/>
                          <a:pt x="0" y="38"/>
                        </a:cubicBezTo>
                        <a:cubicBezTo>
                          <a:pt x="0" y="67"/>
                          <a:pt x="0" y="67"/>
                          <a:pt x="0" y="67"/>
                        </a:cubicBezTo>
                        <a:lnTo>
                          <a:pt x="6" y="66"/>
                        </a:ln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306" name="Freeform 305"/>
                  <p:cNvSpPr>
                    <a:spLocks noEditPoints="1"/>
                  </p:cNvSpPr>
                  <p:nvPr/>
                </p:nvSpPr>
                <p:spPr bwMode="auto">
                  <a:xfrm>
                    <a:off x="582" y="2025"/>
                    <a:ext cx="468" cy="437"/>
                  </a:xfrm>
                  <a:custGeom>
                    <a:avLst/>
                    <a:gdLst>
                      <a:gd name="T0" fmla="*/ 388 w 468"/>
                      <a:gd name="T1" fmla="*/ 0 h 437"/>
                      <a:gd name="T2" fmla="*/ 0 w 468"/>
                      <a:gd name="T3" fmla="*/ 76 h 437"/>
                      <a:gd name="T4" fmla="*/ 0 w 468"/>
                      <a:gd name="T5" fmla="*/ 359 h 437"/>
                      <a:gd name="T6" fmla="*/ 388 w 468"/>
                      <a:gd name="T7" fmla="*/ 437 h 437"/>
                      <a:gd name="T8" fmla="*/ 468 w 468"/>
                      <a:gd name="T9" fmla="*/ 409 h 437"/>
                      <a:gd name="T10" fmla="*/ 468 w 468"/>
                      <a:gd name="T11" fmla="*/ 26 h 437"/>
                      <a:gd name="T12" fmla="*/ 388 w 468"/>
                      <a:gd name="T13" fmla="*/ 0 h 437"/>
                      <a:gd name="T14" fmla="*/ 170 w 468"/>
                      <a:gd name="T15" fmla="*/ 301 h 437"/>
                      <a:gd name="T16" fmla="*/ 84 w 468"/>
                      <a:gd name="T17" fmla="*/ 289 h 437"/>
                      <a:gd name="T18" fmla="*/ 84 w 468"/>
                      <a:gd name="T19" fmla="*/ 217 h 437"/>
                      <a:gd name="T20" fmla="*/ 170 w 468"/>
                      <a:gd name="T21" fmla="*/ 217 h 437"/>
                      <a:gd name="T22" fmla="*/ 170 w 468"/>
                      <a:gd name="T23" fmla="*/ 301 h 437"/>
                      <a:gd name="T24" fmla="*/ 170 w 468"/>
                      <a:gd name="T25" fmla="*/ 205 h 437"/>
                      <a:gd name="T26" fmla="*/ 84 w 468"/>
                      <a:gd name="T27" fmla="*/ 205 h 437"/>
                      <a:gd name="T28" fmla="*/ 84 w 468"/>
                      <a:gd name="T29" fmla="*/ 141 h 437"/>
                      <a:gd name="T30" fmla="*/ 170 w 468"/>
                      <a:gd name="T31" fmla="*/ 129 h 437"/>
                      <a:gd name="T32" fmla="*/ 170 w 468"/>
                      <a:gd name="T33" fmla="*/ 205 h 437"/>
                      <a:gd name="T34" fmla="*/ 290 w 468"/>
                      <a:gd name="T35" fmla="*/ 318 h 437"/>
                      <a:gd name="T36" fmla="*/ 180 w 468"/>
                      <a:gd name="T37" fmla="*/ 301 h 437"/>
                      <a:gd name="T38" fmla="*/ 180 w 468"/>
                      <a:gd name="T39" fmla="*/ 217 h 437"/>
                      <a:gd name="T40" fmla="*/ 290 w 468"/>
                      <a:gd name="T41" fmla="*/ 217 h 437"/>
                      <a:gd name="T42" fmla="*/ 290 w 468"/>
                      <a:gd name="T43" fmla="*/ 318 h 437"/>
                      <a:gd name="T44" fmla="*/ 290 w 468"/>
                      <a:gd name="T45" fmla="*/ 205 h 437"/>
                      <a:gd name="T46" fmla="*/ 180 w 468"/>
                      <a:gd name="T47" fmla="*/ 205 h 437"/>
                      <a:gd name="T48" fmla="*/ 180 w 468"/>
                      <a:gd name="T49" fmla="*/ 126 h 437"/>
                      <a:gd name="T50" fmla="*/ 290 w 468"/>
                      <a:gd name="T51" fmla="*/ 112 h 437"/>
                      <a:gd name="T52" fmla="*/ 290 w 468"/>
                      <a:gd name="T53" fmla="*/ 20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 h="437">
                        <a:moveTo>
                          <a:pt x="388" y="0"/>
                        </a:moveTo>
                        <a:lnTo>
                          <a:pt x="0" y="76"/>
                        </a:lnTo>
                        <a:lnTo>
                          <a:pt x="0" y="359"/>
                        </a:lnTo>
                        <a:lnTo>
                          <a:pt x="388" y="437"/>
                        </a:lnTo>
                        <a:lnTo>
                          <a:pt x="468" y="409"/>
                        </a:lnTo>
                        <a:lnTo>
                          <a:pt x="468" y="26"/>
                        </a:lnTo>
                        <a:lnTo>
                          <a:pt x="388" y="0"/>
                        </a:lnTo>
                        <a:close/>
                        <a:moveTo>
                          <a:pt x="170" y="301"/>
                        </a:moveTo>
                        <a:lnTo>
                          <a:pt x="84" y="289"/>
                        </a:lnTo>
                        <a:lnTo>
                          <a:pt x="84" y="217"/>
                        </a:lnTo>
                        <a:lnTo>
                          <a:pt x="170" y="217"/>
                        </a:lnTo>
                        <a:lnTo>
                          <a:pt x="170" y="301"/>
                        </a:lnTo>
                        <a:close/>
                        <a:moveTo>
                          <a:pt x="170" y="205"/>
                        </a:moveTo>
                        <a:lnTo>
                          <a:pt x="84" y="205"/>
                        </a:lnTo>
                        <a:lnTo>
                          <a:pt x="84" y="141"/>
                        </a:lnTo>
                        <a:lnTo>
                          <a:pt x="170" y="129"/>
                        </a:lnTo>
                        <a:lnTo>
                          <a:pt x="170" y="205"/>
                        </a:lnTo>
                        <a:close/>
                        <a:moveTo>
                          <a:pt x="290" y="318"/>
                        </a:moveTo>
                        <a:lnTo>
                          <a:pt x="180" y="301"/>
                        </a:lnTo>
                        <a:lnTo>
                          <a:pt x="180" y="217"/>
                        </a:lnTo>
                        <a:lnTo>
                          <a:pt x="290" y="217"/>
                        </a:lnTo>
                        <a:lnTo>
                          <a:pt x="290" y="318"/>
                        </a:lnTo>
                        <a:close/>
                        <a:moveTo>
                          <a:pt x="290" y="205"/>
                        </a:moveTo>
                        <a:lnTo>
                          <a:pt x="180" y="205"/>
                        </a:lnTo>
                        <a:lnTo>
                          <a:pt x="180" y="126"/>
                        </a:lnTo>
                        <a:lnTo>
                          <a:pt x="290" y="112"/>
                        </a:lnTo>
                        <a:lnTo>
                          <a:pt x="290" y="205"/>
                        </a:lnTo>
                        <a:close/>
                      </a:path>
                    </a:pathLst>
                  </a:custGeom>
                  <a:grpFill/>
                  <a:ln w="15875" cap="flat" cmpd="sng">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302" name="TextBox 105"/>
                <p:cNvSpPr txBox="1"/>
                <p:nvPr/>
              </p:nvSpPr>
              <p:spPr>
                <a:xfrm>
                  <a:off x="5595736" y="2820776"/>
                  <a:ext cx="1335621" cy="408909"/>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One Store +</a:t>
                  </a:r>
                  <a:b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b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One Dev Center</a:t>
                  </a:r>
                </a:p>
              </p:txBody>
            </p:sp>
          </p:grpSp>
          <p:grpSp>
            <p:nvGrpSpPr>
              <p:cNvPr id="298" name="AUI"/>
              <p:cNvGrpSpPr/>
              <p:nvPr/>
            </p:nvGrpSpPr>
            <p:grpSpPr>
              <a:xfrm>
                <a:off x="528467" y="2752645"/>
                <a:ext cx="1208896" cy="945821"/>
                <a:chOff x="478393" y="2752645"/>
                <a:chExt cx="1208896" cy="945821"/>
              </a:xfrm>
            </p:grpSpPr>
            <p:sp>
              <p:nvSpPr>
                <p:cNvPr id="299" name="TextBox 17"/>
                <p:cNvSpPr txBox="1"/>
                <p:nvPr/>
              </p:nvSpPr>
              <p:spPr>
                <a:xfrm>
                  <a:off x="478393" y="3310668"/>
                  <a:ext cx="1208896" cy="387798"/>
                </a:xfrm>
                <a:prstGeom prst="rect">
                  <a:avLst/>
                </a:prstGeom>
                <a:noFill/>
              </p:spPr>
              <p:txBody>
                <a:bodyPr wrap="square" lIns="0" tIns="0" rIns="0" bIns="0"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Adaptive User Interface</a:t>
                  </a:r>
                </a:p>
              </p:txBody>
            </p:sp>
            <p:sp>
              <p:nvSpPr>
                <p:cNvPr id="300" name="Freeform 299"/>
                <p:cNvSpPr>
                  <a:spLocks/>
                </p:cNvSpPr>
                <p:nvPr/>
              </p:nvSpPr>
              <p:spPr bwMode="auto">
                <a:xfrm>
                  <a:off x="922795" y="2752645"/>
                  <a:ext cx="416625" cy="417923"/>
                </a:xfrm>
                <a:custGeom>
                  <a:avLst/>
                  <a:gdLst>
                    <a:gd name="T0" fmla="*/ 558 w 642"/>
                    <a:gd name="T1" fmla="*/ 141 h 644"/>
                    <a:gd name="T2" fmla="*/ 553 w 642"/>
                    <a:gd name="T3" fmla="*/ 324 h 644"/>
                    <a:gd name="T4" fmla="*/ 630 w 642"/>
                    <a:gd name="T5" fmla="*/ 248 h 644"/>
                    <a:gd name="T6" fmla="*/ 642 w 642"/>
                    <a:gd name="T7" fmla="*/ 0 h 644"/>
                    <a:gd name="T8" fmla="*/ 393 w 642"/>
                    <a:gd name="T9" fmla="*/ 12 h 644"/>
                    <a:gd name="T10" fmla="*/ 317 w 642"/>
                    <a:gd name="T11" fmla="*/ 88 h 644"/>
                    <a:gd name="T12" fmla="*/ 503 w 642"/>
                    <a:gd name="T13" fmla="*/ 86 h 644"/>
                    <a:gd name="T14" fmla="*/ 83 w 642"/>
                    <a:gd name="T15" fmla="*/ 506 h 644"/>
                    <a:gd name="T16" fmla="*/ 86 w 642"/>
                    <a:gd name="T17" fmla="*/ 320 h 644"/>
                    <a:gd name="T18" fmla="*/ 9 w 642"/>
                    <a:gd name="T19" fmla="*/ 396 h 644"/>
                    <a:gd name="T20" fmla="*/ 0 w 642"/>
                    <a:gd name="T21" fmla="*/ 644 h 644"/>
                    <a:gd name="T22" fmla="*/ 246 w 642"/>
                    <a:gd name="T23" fmla="*/ 632 h 644"/>
                    <a:gd name="T24" fmla="*/ 322 w 642"/>
                    <a:gd name="T25" fmla="*/ 556 h 644"/>
                    <a:gd name="T26" fmla="*/ 138 w 642"/>
                    <a:gd name="T27" fmla="*/ 560 h 644"/>
                    <a:gd name="T28" fmla="*/ 558 w 642"/>
                    <a:gd name="T29" fmla="*/ 14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2" h="644">
                      <a:moveTo>
                        <a:pt x="558" y="141"/>
                      </a:moveTo>
                      <a:lnTo>
                        <a:pt x="553" y="324"/>
                      </a:lnTo>
                      <a:lnTo>
                        <a:pt x="630" y="248"/>
                      </a:lnTo>
                      <a:lnTo>
                        <a:pt x="642" y="0"/>
                      </a:lnTo>
                      <a:lnTo>
                        <a:pt x="393" y="12"/>
                      </a:lnTo>
                      <a:lnTo>
                        <a:pt x="317" y="88"/>
                      </a:lnTo>
                      <a:lnTo>
                        <a:pt x="503" y="86"/>
                      </a:lnTo>
                      <a:lnTo>
                        <a:pt x="83" y="506"/>
                      </a:lnTo>
                      <a:lnTo>
                        <a:pt x="86" y="320"/>
                      </a:lnTo>
                      <a:lnTo>
                        <a:pt x="9" y="396"/>
                      </a:lnTo>
                      <a:lnTo>
                        <a:pt x="0" y="644"/>
                      </a:lnTo>
                      <a:lnTo>
                        <a:pt x="246" y="632"/>
                      </a:lnTo>
                      <a:lnTo>
                        <a:pt x="322" y="556"/>
                      </a:lnTo>
                      <a:lnTo>
                        <a:pt x="138" y="560"/>
                      </a:lnTo>
                      <a:lnTo>
                        <a:pt x="558"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260" name="Products"/>
            <p:cNvGrpSpPr/>
            <p:nvPr/>
          </p:nvGrpSpPr>
          <p:grpSpPr>
            <a:xfrm>
              <a:off x="3725284" y="3028676"/>
              <a:ext cx="8436554" cy="1371600"/>
              <a:chOff x="364002" y="1398582"/>
              <a:chExt cx="8436554" cy="1371600"/>
            </a:xfrm>
          </p:grpSpPr>
          <p:sp>
            <p:nvSpPr>
              <p:cNvPr id="261" name="Rectangle 260"/>
              <p:cNvSpPr/>
              <p:nvPr/>
            </p:nvSpPr>
            <p:spPr>
              <a:xfrm>
                <a:off x="364002" y="1398582"/>
                <a:ext cx="8436554" cy="13716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09728" rIns="137160" bIns="109728" numCol="1" spcCol="0" rtlCol="0" fromWordArt="0" anchor="t"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Segoe UI"/>
                  <a:ea typeface="+mn-ea"/>
                  <a:cs typeface="+mn-cs"/>
                </a:endParaRPr>
              </a:p>
            </p:txBody>
          </p:sp>
          <p:grpSp>
            <p:nvGrpSpPr>
              <p:cNvPr id="262" name="Group 261"/>
              <p:cNvGrpSpPr/>
              <p:nvPr/>
            </p:nvGrpSpPr>
            <p:grpSpPr>
              <a:xfrm>
                <a:off x="364002" y="1610058"/>
                <a:ext cx="8436554" cy="1110357"/>
                <a:chOff x="364002" y="1610058"/>
                <a:chExt cx="8436554" cy="1110357"/>
              </a:xfrm>
            </p:grpSpPr>
            <p:grpSp>
              <p:nvGrpSpPr>
                <p:cNvPr id="263" name="Holo-glass"/>
                <p:cNvGrpSpPr/>
                <p:nvPr/>
              </p:nvGrpSpPr>
              <p:grpSpPr>
                <a:xfrm>
                  <a:off x="1776540" y="1871477"/>
                  <a:ext cx="1380666" cy="848938"/>
                  <a:chOff x="7045270" y="1117620"/>
                  <a:chExt cx="1380666" cy="848938"/>
                </a:xfrm>
              </p:grpSpPr>
              <p:sp>
                <p:nvSpPr>
                  <p:cNvPr id="291" name="Oval 290"/>
                  <p:cNvSpPr/>
                  <p:nvPr/>
                </p:nvSpPr>
                <p:spPr bwMode="auto">
                  <a:xfrm>
                    <a:off x="7045270" y="1489923"/>
                    <a:ext cx="1380666" cy="47663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0" numCol="1" spcCol="0" rtlCol="0" fromWordArt="0" anchor="b"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Holographic</a:t>
                    </a:r>
                  </a:p>
                </p:txBody>
              </p:sp>
              <p:pic>
                <p:nvPicPr>
                  <p:cNvPr id="292" name="Picture 291" descr="141215_B-hero_01.png"/>
                  <p:cNvPicPr>
                    <a:picLocks noChangeAspect="1"/>
                  </p:cNvPicPr>
                  <p:nvPr/>
                </p:nvPicPr>
                <p:blipFill rotWithShape="1">
                  <a:blip r:embed="rId3" cstate="print">
                    <a:extLst>
                      <a:ext uri="{28A0092B-C50C-407E-A947-70E740481C1C}">
                        <a14:useLocalDpi xmlns:a14="http://schemas.microsoft.com/office/drawing/2010/main" val="0"/>
                      </a:ext>
                    </a:extLst>
                  </a:blip>
                  <a:srcRect l="12333" t="23140" r="7378" b="17105"/>
                  <a:stretch/>
                </p:blipFill>
                <p:spPr>
                  <a:xfrm>
                    <a:off x="7396971" y="1117620"/>
                    <a:ext cx="677264" cy="267261"/>
                  </a:xfrm>
                  <a:prstGeom prst="rect">
                    <a:avLst/>
                  </a:prstGeom>
                  <a:noFill/>
                  <a:ln>
                    <a:noFill/>
                  </a:ln>
                </p:spPr>
              </p:pic>
            </p:grpSp>
            <p:grpSp>
              <p:nvGrpSpPr>
                <p:cNvPr id="264" name="Console"/>
                <p:cNvGrpSpPr/>
                <p:nvPr/>
              </p:nvGrpSpPr>
              <p:grpSpPr>
                <a:xfrm>
                  <a:off x="6014985" y="1610058"/>
                  <a:ext cx="1371597" cy="1110357"/>
                  <a:chOff x="5793649" y="856201"/>
                  <a:chExt cx="1371597" cy="1110357"/>
                </a:xfrm>
              </p:grpSpPr>
              <p:sp>
                <p:nvSpPr>
                  <p:cNvPr id="289" name="Oval 288"/>
                  <p:cNvSpPr/>
                  <p:nvPr/>
                </p:nvSpPr>
                <p:spPr bwMode="auto">
                  <a:xfrm>
                    <a:off x="5793649" y="1507016"/>
                    <a:ext cx="1371597" cy="459542"/>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0" numCol="1" spcCol="0" rtlCol="0" fromWordArt="0" anchor="b"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Xbox</a:t>
                    </a:r>
                  </a:p>
                </p:txBody>
              </p:sp>
              <p:pic>
                <p:nvPicPr>
                  <p:cNvPr id="290" name="Picture 2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319" y="856201"/>
                    <a:ext cx="1066256" cy="876082"/>
                  </a:xfrm>
                  <a:prstGeom prst="rect">
                    <a:avLst/>
                  </a:prstGeom>
                </p:spPr>
              </p:pic>
            </p:grpSp>
            <p:grpSp>
              <p:nvGrpSpPr>
                <p:cNvPr id="265" name="IoT"/>
                <p:cNvGrpSpPr/>
                <p:nvPr/>
              </p:nvGrpSpPr>
              <p:grpSpPr>
                <a:xfrm>
                  <a:off x="364002" y="1842301"/>
                  <a:ext cx="1374596" cy="878114"/>
                  <a:chOff x="778972" y="1088444"/>
                  <a:chExt cx="1374596" cy="878114"/>
                </a:xfrm>
              </p:grpSpPr>
              <p:sp>
                <p:nvSpPr>
                  <p:cNvPr id="284" name="Oval 283"/>
                  <p:cNvSpPr/>
                  <p:nvPr/>
                </p:nvSpPr>
                <p:spPr bwMode="auto">
                  <a:xfrm>
                    <a:off x="778972" y="1505941"/>
                    <a:ext cx="1374596" cy="460617"/>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0" numCol="1" spcCol="0" rtlCol="0" fromWordArt="0" anchor="b"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Devices +IoT</a:t>
                    </a:r>
                  </a:p>
                </p:txBody>
              </p:sp>
              <p:grpSp>
                <p:nvGrpSpPr>
                  <p:cNvPr id="285" name="Group 284"/>
                  <p:cNvGrpSpPr/>
                  <p:nvPr/>
                </p:nvGrpSpPr>
                <p:grpSpPr>
                  <a:xfrm>
                    <a:off x="1121079" y="1088444"/>
                    <a:ext cx="690387" cy="336994"/>
                    <a:chOff x="1522017" y="2094158"/>
                    <a:chExt cx="758694" cy="370336"/>
                  </a:xfrm>
                </p:grpSpPr>
                <p:pic>
                  <p:nvPicPr>
                    <p:cNvPr id="286" name="I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017" y="2122047"/>
                      <a:ext cx="378950" cy="274863"/>
                    </a:xfrm>
                    <a:prstGeom prst="rect">
                      <a:avLst/>
                    </a:prstGeom>
                  </p:spPr>
                </p:pic>
                <p:pic>
                  <p:nvPicPr>
                    <p:cNvPr id="287" name="I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762" y="2094158"/>
                      <a:ext cx="378949" cy="274864"/>
                    </a:xfrm>
                    <a:prstGeom prst="rect">
                      <a:avLst/>
                    </a:prstGeom>
                  </p:spPr>
                </p:pic>
                <p:pic>
                  <p:nvPicPr>
                    <p:cNvPr id="288" name="Picture 287"/>
                    <p:cNvPicPr>
                      <a:picLocks noChangeAspect="1"/>
                    </p:cNvPicPr>
                    <p:nvPr/>
                  </p:nvPicPr>
                  <p:blipFill>
                    <a:blip r:embed="rId6"/>
                    <a:stretch>
                      <a:fillRect/>
                    </a:stretch>
                  </p:blipFill>
                  <p:spPr>
                    <a:xfrm>
                      <a:off x="1720113" y="2188539"/>
                      <a:ext cx="411595" cy="275955"/>
                    </a:xfrm>
                    <a:prstGeom prst="rect">
                      <a:avLst/>
                    </a:prstGeom>
                  </p:spPr>
                </p:pic>
              </p:grpSp>
            </p:grpSp>
            <p:grpSp>
              <p:nvGrpSpPr>
                <p:cNvPr id="266" name="Surface Hub"/>
                <p:cNvGrpSpPr/>
                <p:nvPr/>
              </p:nvGrpSpPr>
              <p:grpSpPr>
                <a:xfrm>
                  <a:off x="7424524" y="1639602"/>
                  <a:ext cx="1376032" cy="1080813"/>
                  <a:chOff x="4537593" y="885745"/>
                  <a:chExt cx="1376032" cy="1080813"/>
                </a:xfrm>
              </p:grpSpPr>
              <p:sp>
                <p:nvSpPr>
                  <p:cNvPr id="282" name="Oval 281"/>
                  <p:cNvSpPr/>
                  <p:nvPr/>
                </p:nvSpPr>
                <p:spPr bwMode="auto">
                  <a:xfrm>
                    <a:off x="4537593" y="1505539"/>
                    <a:ext cx="1376032" cy="461019"/>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0" numCol="1" spcCol="0" rtlCol="0" fromWordArt="0" anchor="b"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Surface Hub</a:t>
                    </a:r>
                  </a:p>
                </p:txBody>
              </p:sp>
              <p:pic>
                <p:nvPicPr>
                  <p:cNvPr id="283" name="Picture 2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201" y="885745"/>
                    <a:ext cx="1134816" cy="661782"/>
                  </a:xfrm>
                  <a:prstGeom prst="rect">
                    <a:avLst/>
                  </a:prstGeom>
                </p:spPr>
              </p:pic>
            </p:grpSp>
            <p:grpSp>
              <p:nvGrpSpPr>
                <p:cNvPr id="267" name="Group 266"/>
                <p:cNvGrpSpPr/>
                <p:nvPr/>
              </p:nvGrpSpPr>
              <p:grpSpPr>
                <a:xfrm>
                  <a:off x="4604690" y="1763269"/>
                  <a:ext cx="1372353" cy="957146"/>
                  <a:chOff x="2033592" y="1009412"/>
                  <a:chExt cx="1372353" cy="957146"/>
                </a:xfrm>
              </p:grpSpPr>
              <p:sp>
                <p:nvSpPr>
                  <p:cNvPr id="274" name="Oval 273"/>
                  <p:cNvSpPr/>
                  <p:nvPr/>
                </p:nvSpPr>
                <p:spPr bwMode="auto">
                  <a:xfrm>
                    <a:off x="2033592" y="1469720"/>
                    <a:ext cx="1372353" cy="49683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0" numCol="1" spcCol="0" rtlCol="0" fromWordArt="0" anchor="b"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Mobile</a:t>
                    </a:r>
                  </a:p>
                </p:txBody>
              </p:sp>
              <p:grpSp>
                <p:nvGrpSpPr>
                  <p:cNvPr id="275" name="Mobile screens"/>
                  <p:cNvGrpSpPr/>
                  <p:nvPr/>
                </p:nvGrpSpPr>
                <p:grpSpPr>
                  <a:xfrm>
                    <a:off x="2142963" y="1009412"/>
                    <a:ext cx="1153611" cy="504588"/>
                    <a:chOff x="2180715" y="1009412"/>
                    <a:chExt cx="1153611" cy="504588"/>
                  </a:xfrm>
                </p:grpSpPr>
                <p:pic>
                  <p:nvPicPr>
                    <p:cNvPr id="276" name="Picture 2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0715" y="1075440"/>
                      <a:ext cx="260394" cy="393562"/>
                    </a:xfrm>
                    <a:prstGeom prst="rect">
                      <a:avLst/>
                    </a:prstGeom>
                  </p:spPr>
                </p:pic>
                <p:pic>
                  <p:nvPicPr>
                    <p:cNvPr id="277" name="Picture 276"/>
                    <p:cNvPicPr>
                      <a:picLocks noChangeAspect="1"/>
                    </p:cNvPicPr>
                    <p:nvPr/>
                  </p:nvPicPr>
                  <p:blipFill>
                    <a:blip r:embed="rId9"/>
                    <a:stretch>
                      <a:fillRect/>
                    </a:stretch>
                  </p:blipFill>
                  <p:spPr>
                    <a:xfrm>
                      <a:off x="2352523" y="1009412"/>
                      <a:ext cx="751323" cy="459254"/>
                    </a:xfrm>
                    <a:prstGeom prst="rect">
                      <a:avLst/>
                    </a:prstGeom>
                  </p:spPr>
                </p:pic>
                <p:pic>
                  <p:nvPicPr>
                    <p:cNvPr id="278" name="Picture 2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468" y="1204389"/>
                      <a:ext cx="200088" cy="302414"/>
                    </a:xfrm>
                    <a:prstGeom prst="rect">
                      <a:avLst/>
                    </a:prstGeom>
                  </p:spPr>
                </p:pic>
                <p:grpSp>
                  <p:nvGrpSpPr>
                    <p:cNvPr id="279" name="Group 278"/>
                    <p:cNvGrpSpPr/>
                    <p:nvPr/>
                  </p:nvGrpSpPr>
                  <p:grpSpPr>
                    <a:xfrm>
                      <a:off x="2824631" y="1021825"/>
                      <a:ext cx="509695" cy="492175"/>
                      <a:chOff x="134199" y="2818725"/>
                      <a:chExt cx="1186148" cy="1145377"/>
                    </a:xfrm>
                  </p:grpSpPr>
                  <p:pic>
                    <p:nvPicPr>
                      <p:cNvPr id="280" name="Small Tablet"/>
                      <p:cNvPicPr>
                        <a:picLocks noChangeAspect="1"/>
                      </p:cNvPicPr>
                      <p:nvPr/>
                    </p:nvPicPr>
                    <p:blipFill rotWithShape="1">
                      <a:blip r:embed="rId10" cstate="print">
                        <a:extLst>
                          <a:ext uri="{28A0092B-C50C-407E-A947-70E740481C1C}">
                            <a14:useLocalDpi xmlns:a14="http://schemas.microsoft.com/office/drawing/2010/main" val="0"/>
                          </a:ext>
                        </a:extLst>
                      </a:blip>
                      <a:srcRect r="74010"/>
                      <a:stretch/>
                    </p:blipFill>
                    <p:spPr>
                      <a:xfrm>
                        <a:off x="134199" y="2987734"/>
                        <a:ext cx="323000" cy="976368"/>
                      </a:xfrm>
                      <a:prstGeom prst="rect">
                        <a:avLst/>
                      </a:prstGeom>
                    </p:spPr>
                  </p:pic>
                  <p:pic>
                    <p:nvPicPr>
                      <p:cNvPr id="281" name="Picture 280"/>
                      <p:cNvPicPr>
                        <a:picLocks noChangeAspect="1"/>
                      </p:cNvPicPr>
                      <p:nvPr/>
                    </p:nvPicPr>
                    <p:blipFill>
                      <a:blip r:embed="rId11"/>
                      <a:stretch>
                        <a:fillRect/>
                      </a:stretch>
                    </p:blipFill>
                    <p:spPr>
                      <a:xfrm>
                        <a:off x="265647" y="2818725"/>
                        <a:ext cx="1054700" cy="1133955"/>
                      </a:xfrm>
                      <a:prstGeom prst="rect">
                        <a:avLst/>
                      </a:prstGeom>
                    </p:spPr>
                  </p:pic>
                </p:grpSp>
              </p:grpSp>
            </p:grpSp>
            <p:grpSp>
              <p:nvGrpSpPr>
                <p:cNvPr id="268" name="PC"/>
                <p:cNvGrpSpPr/>
                <p:nvPr/>
              </p:nvGrpSpPr>
              <p:grpSpPr>
                <a:xfrm>
                  <a:off x="3195148" y="1639602"/>
                  <a:ext cx="1371600" cy="1080813"/>
                  <a:chOff x="3285969" y="885745"/>
                  <a:chExt cx="1371600" cy="1080813"/>
                </a:xfrm>
              </p:grpSpPr>
              <p:sp>
                <p:nvSpPr>
                  <p:cNvPr id="269" name="Oval 268"/>
                  <p:cNvSpPr/>
                  <p:nvPr/>
                </p:nvSpPr>
                <p:spPr bwMode="auto">
                  <a:xfrm>
                    <a:off x="3285969" y="1472782"/>
                    <a:ext cx="1371600" cy="493776"/>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0" numCol="1" spcCol="0" rtlCol="0" fromWordArt="0" anchor="b" anchorCtr="0" forceAA="0" compatLnSpc="1">
                    <a:prstTxWarp prst="textNoShape">
                      <a:avLst/>
                    </a:prstTxWarp>
                    <a:noAutofit/>
                  </a:bodyP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PC</a:t>
                    </a:r>
                  </a:p>
                </p:txBody>
              </p:sp>
              <p:grpSp>
                <p:nvGrpSpPr>
                  <p:cNvPr id="270" name="Screens"/>
                  <p:cNvGrpSpPr/>
                  <p:nvPr/>
                </p:nvGrpSpPr>
                <p:grpSpPr>
                  <a:xfrm>
                    <a:off x="3351276" y="885745"/>
                    <a:ext cx="1240987" cy="680561"/>
                    <a:chOff x="3370595" y="885745"/>
                    <a:chExt cx="1240987" cy="680561"/>
                  </a:xfrm>
                </p:grpSpPr>
                <p:pic>
                  <p:nvPicPr>
                    <p:cNvPr id="271" name="Picture 270"/>
                    <p:cNvPicPr>
                      <a:picLocks noChangeAspect="1"/>
                    </p:cNvPicPr>
                    <p:nvPr/>
                  </p:nvPicPr>
                  <p:blipFill>
                    <a:blip r:embed="rId12"/>
                    <a:stretch>
                      <a:fillRect/>
                    </a:stretch>
                  </p:blipFill>
                  <p:spPr>
                    <a:xfrm>
                      <a:off x="3486077" y="885745"/>
                      <a:ext cx="873602" cy="536615"/>
                    </a:xfrm>
                    <a:prstGeom prst="rect">
                      <a:avLst/>
                    </a:prstGeom>
                  </p:spPr>
                </p:pic>
                <p:pic>
                  <p:nvPicPr>
                    <p:cNvPr id="272" name="Picture 271"/>
                    <p:cNvPicPr>
                      <a:picLocks noChangeAspect="1"/>
                    </p:cNvPicPr>
                    <p:nvPr/>
                  </p:nvPicPr>
                  <p:blipFill>
                    <a:blip r:embed="rId9"/>
                    <a:stretch>
                      <a:fillRect/>
                    </a:stretch>
                  </p:blipFill>
                  <p:spPr>
                    <a:xfrm>
                      <a:off x="3860259" y="1107052"/>
                      <a:ext cx="751323" cy="459254"/>
                    </a:xfrm>
                    <a:prstGeom prst="rect">
                      <a:avLst/>
                    </a:prstGeom>
                  </p:spPr>
                </p:pic>
                <p:pic>
                  <p:nvPicPr>
                    <p:cNvPr id="273" name="Picture 272"/>
                    <p:cNvPicPr>
                      <a:picLocks noChangeAspect="1"/>
                    </p:cNvPicPr>
                    <p:nvPr/>
                  </p:nvPicPr>
                  <p:blipFill>
                    <a:blip r:embed="rId13"/>
                    <a:stretch>
                      <a:fillRect/>
                    </a:stretch>
                  </p:blipFill>
                  <p:spPr>
                    <a:xfrm>
                      <a:off x="3370595" y="1159156"/>
                      <a:ext cx="653818" cy="390139"/>
                    </a:xfrm>
                    <a:prstGeom prst="rect">
                      <a:avLst/>
                    </a:prstGeom>
                  </p:spPr>
                </p:pic>
              </p:grpSp>
            </p:grpSp>
          </p:grpSp>
        </p:grpSp>
      </p:grpSp>
    </p:spTree>
    <p:extLst>
      <p:ext uri="{BB962C8B-B14F-4D97-AF65-F5344CB8AC3E}">
        <p14:creationId xmlns:p14="http://schemas.microsoft.com/office/powerpoint/2010/main" val="1002052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Converting Your App</a:t>
            </a:r>
          </a:p>
        </p:txBody>
      </p:sp>
    </p:spTree>
    <p:extLst>
      <p:ext uri="{BB962C8B-B14F-4D97-AF65-F5344CB8AC3E}">
        <p14:creationId xmlns:p14="http://schemas.microsoft.com/office/powerpoint/2010/main" val="35634442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Three Options to Package your App</a:t>
            </a:r>
          </a:p>
        </p:txBody>
      </p:sp>
      <p:sp>
        <p:nvSpPr>
          <p:cNvPr id="5" name="Content Placeholder 4"/>
          <p:cNvSpPr>
            <a:spLocks noGrp="1"/>
          </p:cNvSpPr>
          <p:nvPr>
            <p:ph type="body" sz="quarter" idx="10"/>
          </p:nvPr>
        </p:nvSpPr>
        <p:spPr/>
        <p:txBody>
          <a:bodyPr/>
          <a:lstStyle/>
          <a:p>
            <a:pPr marL="457200" indent="-457200">
              <a:spcAft>
                <a:spcPts val="600"/>
              </a:spcAft>
              <a:buFont typeface="+mj-lt"/>
              <a:buAutoNum type="arabicPeriod"/>
            </a:pPr>
            <a:r>
              <a:rPr lang="en-US" dirty="0"/>
              <a:t>Desktop App Converter (DAC)</a:t>
            </a:r>
          </a:p>
          <a:p>
            <a:pPr marL="457200" indent="-457200">
              <a:spcAft>
                <a:spcPts val="600"/>
              </a:spcAft>
              <a:buFont typeface="+mj-lt"/>
              <a:buAutoNum type="arabicPeriod"/>
            </a:pPr>
            <a:r>
              <a:rPr lang="en-US" dirty="0"/>
              <a:t>Manual Conversion (assemble package, files, manifest and sign) or UWP Packager Extension</a:t>
            </a:r>
          </a:p>
          <a:p>
            <a:pPr marL="457200" indent="-457200">
              <a:spcAft>
                <a:spcPts val="600"/>
              </a:spcAft>
              <a:buFont typeface="+mj-lt"/>
              <a:buAutoNum type="arabicPeriod"/>
            </a:pPr>
            <a:r>
              <a:rPr lang="en-US" dirty="0"/>
              <a:t>Third party installers now support Desktop Bridge:</a:t>
            </a:r>
          </a:p>
        </p:txBody>
      </p:sp>
      <p:sp>
        <p:nvSpPr>
          <p:cNvPr id="3" name="TextBox 2"/>
          <p:cNvSpPr txBox="1"/>
          <p:nvPr/>
        </p:nvSpPr>
        <p:spPr>
          <a:xfrm>
            <a:off x="10551320" y="209577"/>
            <a:ext cx="1610518" cy="424707"/>
          </a:xfrm>
          <a:prstGeom prst="rect">
            <a:avLst/>
          </a:prstGeom>
          <a:solidFill>
            <a:srgbClr val="00BCF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Convert</a:t>
            </a:r>
          </a:p>
        </p:txBody>
      </p:sp>
      <p:pic>
        <p:nvPicPr>
          <p:cNvPr id="13" name="Picture 12"/>
          <p:cNvPicPr>
            <a:picLocks noChangeAspect="1"/>
          </p:cNvPicPr>
          <p:nvPr/>
        </p:nvPicPr>
        <p:blipFill>
          <a:blip r:embed="rId3"/>
          <a:stretch>
            <a:fillRect/>
          </a:stretch>
        </p:blipFill>
        <p:spPr>
          <a:xfrm>
            <a:off x="4963278" y="5090008"/>
            <a:ext cx="2876550" cy="723900"/>
          </a:xfrm>
          <a:prstGeom prst="rect">
            <a:avLst/>
          </a:prstGeom>
        </p:spPr>
      </p:pic>
      <p:pic>
        <p:nvPicPr>
          <p:cNvPr id="15" name="Picture 14"/>
          <p:cNvPicPr>
            <a:picLocks noChangeAspect="1"/>
          </p:cNvPicPr>
          <p:nvPr/>
        </p:nvPicPr>
        <p:blipFill rotWithShape="1">
          <a:blip r:embed="rId4"/>
          <a:srcRect t="19355" b="26291"/>
          <a:stretch/>
        </p:blipFill>
        <p:spPr>
          <a:xfrm>
            <a:off x="9314581" y="4865414"/>
            <a:ext cx="1768002" cy="960981"/>
          </a:xfrm>
          <a:prstGeom prst="rect">
            <a:avLst/>
          </a:prstGeom>
        </p:spPr>
      </p:pic>
      <p:pic>
        <p:nvPicPr>
          <p:cNvPr id="16" name="Picture 15"/>
          <p:cNvPicPr>
            <a:picLocks noChangeAspect="1"/>
          </p:cNvPicPr>
          <p:nvPr/>
        </p:nvPicPr>
        <p:blipFill>
          <a:blip r:embed="rId5"/>
          <a:stretch>
            <a:fillRect/>
          </a:stretch>
        </p:blipFill>
        <p:spPr>
          <a:xfrm>
            <a:off x="1249685" y="5153446"/>
            <a:ext cx="2238840" cy="597024"/>
          </a:xfrm>
          <a:prstGeom prst="rect">
            <a:avLst/>
          </a:prstGeom>
        </p:spPr>
      </p:pic>
    </p:spTree>
    <p:extLst>
      <p:ext uri="{BB962C8B-B14F-4D97-AF65-F5344CB8AC3E}">
        <p14:creationId xmlns:p14="http://schemas.microsoft.com/office/powerpoint/2010/main" val="2200378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2060007" y="1697062"/>
            <a:ext cx="10264080" cy="5167670"/>
          </a:xfrm>
        </p:spPr>
        <p:txBody>
          <a:bodyPr/>
          <a:lstStyle/>
          <a:p>
            <a:pPr marL="0" indent="0">
              <a:buNone/>
            </a:pPr>
            <a:r>
              <a:rPr lang="en-US" dirty="0"/>
              <a:t>Install the Windows 10 SDK &amp;</a:t>
            </a:r>
          </a:p>
          <a:p>
            <a:pPr marL="0" indent="0">
              <a:buNone/>
            </a:pPr>
            <a:r>
              <a:rPr lang="en-US" dirty="0"/>
              <a:t>download the Desktop App Converter from </a:t>
            </a:r>
            <a:r>
              <a:rPr lang="en-US" dirty="0">
                <a:hlinkClick r:id="rId3"/>
              </a:rPr>
              <a:t>http://aka.ms/converter</a:t>
            </a:r>
            <a:r>
              <a:rPr lang="en-US" dirty="0"/>
              <a:t> </a:t>
            </a:r>
          </a:p>
          <a:p>
            <a:endParaRPr lang="en-US" dirty="0"/>
          </a:p>
          <a:p>
            <a:pPr marL="0" indent="0">
              <a:buNone/>
            </a:pPr>
            <a:r>
              <a:rPr lang="en-US" dirty="0"/>
              <a:t>Get the Corresponding Base Image from </a:t>
            </a:r>
            <a:r>
              <a:rPr lang="en-US" dirty="0">
                <a:hlinkClick r:id="rId4"/>
              </a:rPr>
              <a:t>http://aka.ms/converterimages</a:t>
            </a:r>
            <a:r>
              <a:rPr lang="en-US" dirty="0"/>
              <a:t> </a:t>
            </a:r>
          </a:p>
        </p:txBody>
      </p:sp>
      <p:sp>
        <p:nvSpPr>
          <p:cNvPr id="6" name="Title 5"/>
          <p:cNvSpPr>
            <a:spLocks noGrp="1"/>
          </p:cNvSpPr>
          <p:nvPr>
            <p:ph type="title"/>
          </p:nvPr>
        </p:nvSpPr>
        <p:spPr/>
        <p:txBody>
          <a:bodyPr/>
          <a:lstStyle/>
          <a:p>
            <a:r>
              <a:rPr lang="en-US" dirty="0"/>
              <a:t>Prep your System for DAC</a:t>
            </a:r>
          </a:p>
        </p:txBody>
      </p:sp>
      <p:sp>
        <p:nvSpPr>
          <p:cNvPr id="3" name="TextBox 2"/>
          <p:cNvSpPr txBox="1"/>
          <p:nvPr/>
        </p:nvSpPr>
        <p:spPr>
          <a:xfrm>
            <a:off x="10551320" y="209577"/>
            <a:ext cx="1610518" cy="424707"/>
          </a:xfrm>
          <a:prstGeom prst="rect">
            <a:avLst/>
          </a:prstGeom>
          <a:solidFill>
            <a:srgbClr val="00BCF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Convert</a:t>
            </a:r>
          </a:p>
        </p:txBody>
      </p:sp>
      <p:grpSp>
        <p:nvGrpSpPr>
          <p:cNvPr id="9" name="Group 8"/>
          <p:cNvGrpSpPr/>
          <p:nvPr/>
        </p:nvGrpSpPr>
        <p:grpSpPr>
          <a:xfrm>
            <a:off x="601613" y="2127760"/>
            <a:ext cx="1008111" cy="1080120"/>
            <a:chOff x="529605" y="1265014"/>
            <a:chExt cx="1008111" cy="1080120"/>
          </a:xfrm>
        </p:grpSpPr>
        <p:sp>
          <p:nvSpPr>
            <p:cNvPr id="4" name="Rectangle 3"/>
            <p:cNvSpPr/>
            <p:nvPr/>
          </p:nvSpPr>
          <p:spPr>
            <a:xfrm>
              <a:off x="529605" y="1265014"/>
              <a:ext cx="1008111" cy="1080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r>
                <a:rPr lang="en-US" sz="2000" dirty="0">
                  <a:sym typeface="Wingdings" panose="05000000000000000000" pitchFamily="2" charset="2"/>
                </a:rPr>
                <a:t></a:t>
              </a:r>
              <a:endParaRPr lang="en-US" sz="2000" dirty="0"/>
            </a:p>
          </p:txBody>
        </p:sp>
        <p:sp>
          <p:nvSpPr>
            <p:cNvPr id="8" name="Rectangle 7"/>
            <p:cNvSpPr/>
            <p:nvPr/>
          </p:nvSpPr>
          <p:spPr>
            <a:xfrm>
              <a:off x="598284" y="1297242"/>
              <a:ext cx="870751" cy="1015663"/>
            </a:xfrm>
            <a:prstGeom prst="rect">
              <a:avLst/>
            </a:prstGeom>
          </p:spPr>
          <p:txBody>
            <a:bodyPr wrap="none">
              <a:spAutoFit/>
            </a:bodyPr>
            <a:lstStyle/>
            <a:p>
              <a:r>
                <a:rPr lang="en-US" sz="6000" dirty="0">
                  <a:solidFill>
                    <a:schemeClr val="bg1"/>
                  </a:solidFill>
                  <a:sym typeface="Wingdings" panose="05000000000000000000" pitchFamily="2" charset="2"/>
                </a:rPr>
                <a:t></a:t>
              </a:r>
              <a:endParaRPr lang="en-US" sz="6000" dirty="0">
                <a:solidFill>
                  <a:schemeClr val="bg1"/>
                </a:solidFill>
              </a:endParaRPr>
            </a:p>
          </p:txBody>
        </p:sp>
      </p:grpSp>
      <p:grpSp>
        <p:nvGrpSpPr>
          <p:cNvPr id="10" name="Group 9"/>
          <p:cNvGrpSpPr/>
          <p:nvPr/>
        </p:nvGrpSpPr>
        <p:grpSpPr>
          <a:xfrm>
            <a:off x="605256" y="4360008"/>
            <a:ext cx="1008111" cy="1080120"/>
            <a:chOff x="529605" y="1265014"/>
            <a:chExt cx="1008111" cy="1080120"/>
          </a:xfrm>
        </p:grpSpPr>
        <p:sp>
          <p:nvSpPr>
            <p:cNvPr id="11" name="Rectangle 10"/>
            <p:cNvSpPr/>
            <p:nvPr/>
          </p:nvSpPr>
          <p:spPr>
            <a:xfrm>
              <a:off x="529605" y="1265014"/>
              <a:ext cx="1008111" cy="1080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r>
                <a:rPr lang="en-US" sz="2000" dirty="0">
                  <a:sym typeface="Wingdings" panose="05000000000000000000" pitchFamily="2" charset="2"/>
                </a:rPr>
                <a:t></a:t>
              </a:r>
              <a:endParaRPr lang="en-US" sz="2000" dirty="0"/>
            </a:p>
          </p:txBody>
        </p:sp>
        <p:sp>
          <p:nvSpPr>
            <p:cNvPr id="12" name="Rectangle 11"/>
            <p:cNvSpPr/>
            <p:nvPr/>
          </p:nvSpPr>
          <p:spPr>
            <a:xfrm>
              <a:off x="598284" y="1297242"/>
              <a:ext cx="870751" cy="1015663"/>
            </a:xfrm>
            <a:prstGeom prst="rect">
              <a:avLst/>
            </a:prstGeom>
          </p:spPr>
          <p:txBody>
            <a:bodyPr wrap="none">
              <a:spAutoFit/>
            </a:bodyPr>
            <a:lstStyle/>
            <a:p>
              <a:r>
                <a:rPr lang="en-US" sz="6000" dirty="0">
                  <a:solidFill>
                    <a:schemeClr val="bg1"/>
                  </a:solidFill>
                  <a:sym typeface="Wingdings" panose="05000000000000000000" pitchFamily="2" charset="2"/>
                </a:rPr>
                <a:t></a:t>
              </a:r>
              <a:endParaRPr lang="en-US" sz="6000" dirty="0">
                <a:solidFill>
                  <a:schemeClr val="bg1"/>
                </a:solidFill>
              </a:endParaRPr>
            </a:p>
          </p:txBody>
        </p:sp>
      </p:grpSp>
      <p:sp>
        <p:nvSpPr>
          <p:cNvPr id="14" name="Rectangle 13"/>
          <p:cNvSpPr/>
          <p:nvPr/>
        </p:nvSpPr>
        <p:spPr>
          <a:xfrm>
            <a:off x="2041773" y="5410825"/>
            <a:ext cx="8021620" cy="461665"/>
          </a:xfrm>
          <a:prstGeom prst="rect">
            <a:avLst/>
          </a:prstGeom>
        </p:spPr>
        <p:txBody>
          <a:bodyPr wrap="none">
            <a:spAutoFit/>
          </a:bodyPr>
          <a:lstStyle/>
          <a:p>
            <a:r>
              <a:rPr lang="en-US" sz="2400" dirty="0"/>
              <a:t>(Current recommended store submission image &gt;=14926)</a:t>
            </a:r>
          </a:p>
        </p:txBody>
      </p:sp>
    </p:spTree>
    <p:extLst>
      <p:ext uri="{BB962C8B-B14F-4D97-AF65-F5344CB8AC3E}">
        <p14:creationId xmlns:p14="http://schemas.microsoft.com/office/powerpoint/2010/main" val="25175161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Using Desktop App Converter</a:t>
            </a:r>
          </a:p>
        </p:txBody>
      </p:sp>
      <p:sp>
        <p:nvSpPr>
          <p:cNvPr id="3" name="Rectangle 2"/>
          <p:cNvSpPr/>
          <p:nvPr/>
        </p:nvSpPr>
        <p:spPr>
          <a:xfrm>
            <a:off x="601613" y="3065214"/>
            <a:ext cx="11634597" cy="1077218"/>
          </a:xfrm>
          <a:prstGeom prst="rect">
            <a:avLst/>
          </a:prstGeom>
          <a:solidFill>
            <a:schemeClr val="tx1">
              <a:lumMod val="50000"/>
            </a:schemeClr>
          </a:solidFill>
        </p:spPr>
        <p:txBody>
          <a:bodyPr wrap="square">
            <a:spAutoFit/>
          </a:bodyPr>
          <a:lstStyle/>
          <a:p>
            <a:r>
              <a:rPr lang="en-US" sz="3200" dirty="0">
                <a:solidFill>
                  <a:schemeClr val="bg1"/>
                </a:solidFill>
                <a:latin typeface="Consolas" panose="020B0609020204030204" pitchFamily="49" charset="0"/>
              </a:rPr>
              <a:t>C:\&gt; DesktopAppConverter.exe -Setup -</a:t>
            </a:r>
            <a:r>
              <a:rPr lang="en-US" sz="3200" dirty="0" err="1">
                <a:solidFill>
                  <a:schemeClr val="bg1"/>
                </a:solidFill>
                <a:latin typeface="Consolas" panose="020B0609020204030204" pitchFamily="49" charset="0"/>
              </a:rPr>
              <a:t>BaseImage</a:t>
            </a:r>
            <a:r>
              <a:rPr lang="en-US" sz="3200" dirty="0">
                <a:solidFill>
                  <a:schemeClr val="bg1"/>
                </a:solidFill>
                <a:latin typeface="Consolas" panose="020B0609020204030204" pitchFamily="49" charset="0"/>
              </a:rPr>
              <a:t> </a:t>
            </a:r>
            <a:r>
              <a:rPr lang="en-US" sz="3200" dirty="0" err="1">
                <a:solidFill>
                  <a:schemeClr val="bg1"/>
                </a:solidFill>
                <a:latin typeface="Consolas" panose="020B0609020204030204" pitchFamily="49" charset="0"/>
              </a:rPr>
              <a:t>BaseImage</a:t>
            </a:r>
            <a:r>
              <a:rPr lang="en-US" sz="3200" dirty="0">
                <a:solidFill>
                  <a:schemeClr val="bg1"/>
                </a:solidFill>
                <a:latin typeface="Consolas" panose="020B0609020204030204" pitchFamily="49" charset="0"/>
              </a:rPr>
              <a:t>-&lt;version&gt;.wim</a:t>
            </a:r>
          </a:p>
        </p:txBody>
      </p:sp>
      <p:sp>
        <p:nvSpPr>
          <p:cNvPr id="4" name="TextBox 3"/>
          <p:cNvSpPr txBox="1"/>
          <p:nvPr/>
        </p:nvSpPr>
        <p:spPr>
          <a:xfrm>
            <a:off x="10551320" y="209577"/>
            <a:ext cx="1610518" cy="424707"/>
          </a:xfrm>
          <a:prstGeom prst="rect">
            <a:avLst/>
          </a:prstGeom>
          <a:solidFill>
            <a:srgbClr val="00BCF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Convert</a:t>
            </a:r>
          </a:p>
        </p:txBody>
      </p:sp>
    </p:spTree>
    <p:extLst>
      <p:ext uri="{BB962C8B-B14F-4D97-AF65-F5344CB8AC3E}">
        <p14:creationId xmlns:p14="http://schemas.microsoft.com/office/powerpoint/2010/main" val="2487415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4865413"/>
            <a:ext cx="5943597" cy="1832249"/>
          </a:xfrm>
        </p:spPr>
        <p:txBody>
          <a:bodyPr/>
          <a:lstStyle/>
          <a:p>
            <a:r>
              <a:rPr lang="en-US" dirty="0"/>
              <a:t>DEMO 1</a:t>
            </a:r>
          </a:p>
        </p:txBody>
      </p:sp>
      <p:sp>
        <p:nvSpPr>
          <p:cNvPr id="5" name="Content Placeholder 4"/>
          <p:cNvSpPr>
            <a:spLocks noGrp="1"/>
          </p:cNvSpPr>
          <p:nvPr>
            <p:ph sz="quarter" idx="15"/>
          </p:nvPr>
        </p:nvSpPr>
        <p:spPr>
          <a:xfrm>
            <a:off x="6578277" y="2057102"/>
            <a:ext cx="5943599" cy="2012859"/>
          </a:xfrm>
        </p:spPr>
        <p:txBody>
          <a:bodyPr/>
          <a:lstStyle/>
          <a:p>
            <a:pPr marL="0" indent="0">
              <a:buNone/>
            </a:pPr>
            <a:r>
              <a:rPr lang="en-US" sz="6600" dirty="0"/>
              <a:t>Converting your App</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078730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Troubleshooting and Debugging</a:t>
            </a:r>
          </a:p>
        </p:txBody>
      </p:sp>
      <p:sp>
        <p:nvSpPr>
          <p:cNvPr id="4" name="Text Placeholder 3"/>
          <p:cNvSpPr>
            <a:spLocks noGrp="1"/>
          </p:cNvSpPr>
          <p:nvPr>
            <p:ph type="body" sz="quarter" idx="10"/>
          </p:nvPr>
        </p:nvSpPr>
        <p:spPr>
          <a:xfrm>
            <a:off x="390621" y="2993206"/>
            <a:ext cx="11887200" cy="3176254"/>
          </a:xfrm>
        </p:spPr>
        <p:txBody>
          <a:bodyPr/>
          <a:lstStyle/>
          <a:p>
            <a:r>
              <a:rPr lang="en-US" sz="3600" dirty="0"/>
              <a:t>Run Setup from elevated prompt NOT via Converter, note the exit code and if it failed, check app + OS</a:t>
            </a:r>
          </a:p>
          <a:p>
            <a:r>
              <a:rPr lang="en-US" sz="3600" dirty="0"/>
              <a:t>If succeeded but with error code, use </a:t>
            </a:r>
            <a:br>
              <a:rPr lang="en-US" sz="3600" dirty="0"/>
            </a:br>
            <a:r>
              <a:rPr lang="en-US" sz="2800" dirty="0">
                <a:solidFill>
                  <a:schemeClr val="tx1"/>
                </a:solidFill>
                <a:latin typeface="Consolas" panose="020B0609020204030204" pitchFamily="49" charset="0"/>
              </a:rPr>
              <a:t>-</a:t>
            </a:r>
            <a:r>
              <a:rPr lang="en-US" sz="2800" dirty="0" err="1">
                <a:solidFill>
                  <a:schemeClr val="tx1"/>
                </a:solidFill>
                <a:latin typeface="Consolas" panose="020B0609020204030204" pitchFamily="49" charset="0"/>
              </a:rPr>
              <a:t>InstallerValidExitCodes</a:t>
            </a:r>
            <a:r>
              <a:rPr lang="en-US" sz="2800" dirty="0">
                <a:solidFill>
                  <a:schemeClr val="tx1"/>
                </a:solidFill>
                <a:latin typeface="Consolas" panose="020B0609020204030204" pitchFamily="49" charset="0"/>
              </a:rPr>
              <a:t> </a:t>
            </a:r>
            <a:br>
              <a:rPr lang="en-US" sz="2800" dirty="0">
                <a:solidFill>
                  <a:schemeClr val="tx1"/>
                </a:solidFill>
                <a:latin typeface="Consolas" panose="020B0609020204030204" pitchFamily="49" charset="0"/>
              </a:rPr>
            </a:br>
            <a:endParaRPr lang="en-US" sz="2800" dirty="0">
              <a:solidFill>
                <a:schemeClr val="tx1"/>
              </a:solidFill>
              <a:latin typeface="Consolas" panose="020B0609020204030204" pitchFamily="49" charset="0"/>
            </a:endParaRPr>
          </a:p>
          <a:p>
            <a:r>
              <a:rPr lang="en-US" sz="3600" dirty="0"/>
              <a:t>If you run </a:t>
            </a:r>
            <a:r>
              <a:rPr lang="en-US" sz="2800" dirty="0">
                <a:solidFill>
                  <a:schemeClr val="tx1"/>
                </a:solidFill>
                <a:latin typeface="Consolas" panose="020B0609020204030204" pitchFamily="49" charset="0"/>
              </a:rPr>
              <a:t>–Sign</a:t>
            </a:r>
            <a:r>
              <a:rPr lang="en-US" sz="3600" dirty="0"/>
              <a:t>, add the .</a:t>
            </a:r>
            <a:r>
              <a:rPr lang="en-US" sz="3600" dirty="0" err="1"/>
              <a:t>cer</a:t>
            </a:r>
            <a:r>
              <a:rPr lang="en-US" sz="3600" dirty="0"/>
              <a:t> to </a:t>
            </a:r>
            <a:r>
              <a:rPr lang="en-US" sz="3600" b="1" dirty="0" err="1"/>
              <a:t>TrustedPeople</a:t>
            </a:r>
            <a:r>
              <a:rPr lang="en-US" sz="3600" dirty="0"/>
              <a:t> store</a:t>
            </a:r>
          </a:p>
        </p:txBody>
      </p:sp>
      <p:sp>
        <p:nvSpPr>
          <p:cNvPr id="6" name="Rectangle 5"/>
          <p:cNvSpPr/>
          <p:nvPr/>
        </p:nvSpPr>
        <p:spPr>
          <a:xfrm>
            <a:off x="390621" y="1204663"/>
            <a:ext cx="11634597" cy="1569660"/>
          </a:xfrm>
          <a:prstGeom prst="rect">
            <a:avLst/>
          </a:prstGeom>
          <a:solidFill>
            <a:schemeClr val="tx1">
              <a:lumMod val="50000"/>
            </a:schemeClr>
          </a:solidFill>
        </p:spPr>
        <p:txBody>
          <a:bodyPr wrap="square">
            <a:spAutoFit/>
          </a:bodyPr>
          <a:lstStyle/>
          <a:p>
            <a:r>
              <a:rPr lang="en-US" sz="3200" dirty="0" err="1">
                <a:solidFill>
                  <a:schemeClr val="bg1"/>
                </a:solidFill>
                <a:latin typeface="Consolas" panose="020B0609020204030204" pitchFamily="49" charset="0"/>
              </a:rPr>
              <a:t>DesktopAppConverter</a:t>
            </a:r>
            <a:r>
              <a:rPr lang="en-US" sz="3200" dirty="0">
                <a:solidFill>
                  <a:schemeClr val="bg1"/>
                </a:solidFill>
                <a:latin typeface="Consolas" panose="020B0609020204030204" pitchFamily="49" charset="0"/>
              </a:rPr>
              <a:t> : error 'E_BAD_INSTALLER_EXIT_CODE': Installer returned '10' when valid exit codes were '0'</a:t>
            </a:r>
          </a:p>
        </p:txBody>
      </p:sp>
    </p:spTree>
    <p:extLst>
      <p:ext uri="{BB962C8B-B14F-4D97-AF65-F5344CB8AC3E}">
        <p14:creationId xmlns:p14="http://schemas.microsoft.com/office/powerpoint/2010/main" val="2808548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NZ" dirty="0"/>
              <a:t>Moving your Windows Desktop App</a:t>
            </a:r>
            <a:br>
              <a:rPr lang="en-NZ" dirty="0"/>
            </a:br>
            <a:r>
              <a:rPr lang="en-NZ" dirty="0"/>
              <a:t>to UWP with Desktop Bridge</a:t>
            </a:r>
          </a:p>
        </p:txBody>
      </p:sp>
      <p:sp>
        <p:nvSpPr>
          <p:cNvPr id="3" name="Text Placeholder 2"/>
          <p:cNvSpPr>
            <a:spLocks noGrp="1"/>
          </p:cNvSpPr>
          <p:nvPr>
            <p:ph type="body" sz="quarter" idx="12"/>
          </p:nvPr>
        </p:nvSpPr>
        <p:spPr>
          <a:xfrm>
            <a:off x="287481" y="3209230"/>
            <a:ext cx="7640499" cy="829612"/>
          </a:xfrm>
        </p:spPr>
        <p:txBody>
          <a:bodyPr/>
          <a:lstStyle/>
          <a:p>
            <a:r>
              <a:rPr lang="en-NZ" dirty="0"/>
              <a:t>Sean Alexander</a:t>
            </a:r>
          </a:p>
          <a:p>
            <a:r>
              <a:rPr lang="en-NZ" dirty="0"/>
              <a:t>Principal Group SDE</a:t>
            </a:r>
          </a:p>
          <a:p>
            <a:r>
              <a:rPr lang="en-NZ" dirty="0"/>
              <a:t>Microsoft - Redmond</a:t>
            </a:r>
          </a:p>
          <a:p>
            <a:endParaRPr lang="en-NZ" dirty="0"/>
          </a:p>
          <a:p>
            <a:r>
              <a:rPr lang="en-NZ" i="1" dirty="0"/>
              <a:t>Twitter/LinkedIn: SeanAlex</a:t>
            </a:r>
          </a:p>
        </p:txBody>
      </p:sp>
      <p:sp>
        <p:nvSpPr>
          <p:cNvPr id="4" name="Text Placeholder 3"/>
          <p:cNvSpPr>
            <a:spLocks noGrp="1"/>
          </p:cNvSpPr>
          <p:nvPr>
            <p:ph type="body" sz="quarter" idx="13"/>
          </p:nvPr>
        </p:nvSpPr>
        <p:spPr/>
        <p:txBody>
          <a:bodyPr/>
          <a:lstStyle/>
          <a:p>
            <a:r>
              <a:rPr lang="en-NZ" dirty="0"/>
              <a:t>M393</a:t>
            </a:r>
          </a:p>
        </p:txBody>
      </p:sp>
    </p:spTree>
    <p:extLst>
      <p:ext uri="{BB962C8B-B14F-4D97-AF65-F5344CB8AC3E}">
        <p14:creationId xmlns:p14="http://schemas.microsoft.com/office/powerpoint/2010/main" val="2816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74638" y="1363662"/>
            <a:ext cx="11887200" cy="5349157"/>
          </a:xfrm>
        </p:spPr>
        <p:txBody>
          <a:bodyPr/>
          <a:lstStyle/>
          <a:p>
            <a:pPr marL="0" indent="0">
              <a:buNone/>
            </a:pPr>
            <a:r>
              <a:rPr lang="en-US" dirty="0"/>
              <a:t>Extend your reach to organizations </a:t>
            </a:r>
          </a:p>
          <a:p>
            <a:pPr marL="342900" lvl="1" indent="0">
              <a:buNone/>
            </a:pPr>
            <a:r>
              <a:rPr lang="en-US" dirty="0"/>
              <a:t>Access to business and education users </a:t>
            </a:r>
          </a:p>
          <a:p>
            <a:pPr marL="342900" lvl="1" indent="0">
              <a:buNone/>
            </a:pPr>
            <a:r>
              <a:rPr lang="en-US" dirty="0"/>
              <a:t>Acquire free and paid apps in bulk</a:t>
            </a:r>
            <a:endParaRPr lang="en-US" dirty="0">
              <a:solidFill>
                <a:srgbClr val="FF0000"/>
              </a:solidFill>
            </a:endParaRPr>
          </a:p>
          <a:p>
            <a:pPr marL="0" indent="0">
              <a:buNone/>
            </a:pPr>
            <a:r>
              <a:rPr lang="en-US" dirty="0"/>
              <a:t>Designed for organizations</a:t>
            </a:r>
          </a:p>
          <a:p>
            <a:pPr marL="342900" lvl="1" indent="0">
              <a:buNone/>
            </a:pPr>
            <a:r>
              <a:rPr lang="en-US" dirty="0"/>
              <a:t>Multiple ways to distribute apps </a:t>
            </a:r>
          </a:p>
          <a:p>
            <a:pPr marL="342900" lvl="1" indent="0">
              <a:buNone/>
            </a:pPr>
            <a:r>
              <a:rPr lang="en-US" dirty="0"/>
              <a:t>Support for imaging and offline usage</a:t>
            </a:r>
          </a:p>
          <a:p>
            <a:pPr marL="0" indent="0">
              <a:buNone/>
            </a:pPr>
            <a:r>
              <a:rPr lang="en-US" dirty="0"/>
              <a:t>One place, same tools</a:t>
            </a:r>
          </a:p>
          <a:p>
            <a:pPr marL="342900" lvl="1" indent="0">
              <a:buNone/>
            </a:pPr>
            <a:r>
              <a:rPr lang="en-US" dirty="0"/>
              <a:t>Apps are submitted via Windows Dev Center </a:t>
            </a:r>
          </a:p>
          <a:p>
            <a:pPr marL="342900" lvl="1" indent="0">
              <a:buNone/>
            </a:pPr>
            <a:r>
              <a:rPr lang="en-US" dirty="0"/>
              <a:t>Submit custom LOB apps directly to an organization</a:t>
            </a:r>
            <a:br>
              <a:rPr lang="en-US" dirty="0"/>
            </a:br>
            <a:br>
              <a:rPr lang="en-US" dirty="0"/>
            </a:br>
            <a:endParaRPr lang="en-US" sz="1800" dirty="0"/>
          </a:p>
          <a:p>
            <a:pPr marL="101600" indent="0">
              <a:buNone/>
            </a:pPr>
            <a:r>
              <a:rPr lang="en-US" sz="1200" dirty="0">
                <a:solidFill>
                  <a:schemeClr val="accent5">
                    <a:lumMod val="75000"/>
                  </a:schemeClr>
                </a:solidFill>
              </a:rPr>
              <a:t>		B851: Enterprise Apps and the Windows Store for Business</a:t>
            </a:r>
          </a:p>
        </p:txBody>
      </p:sp>
      <p:sp>
        <p:nvSpPr>
          <p:cNvPr id="2" name="Title 1"/>
          <p:cNvSpPr>
            <a:spLocks noGrp="1"/>
          </p:cNvSpPr>
          <p:nvPr>
            <p:ph type="title"/>
          </p:nvPr>
        </p:nvSpPr>
        <p:spPr/>
        <p:txBody>
          <a:bodyPr>
            <a:normAutofit/>
          </a:bodyPr>
          <a:lstStyle/>
          <a:p>
            <a:r>
              <a:rPr lang="en-US" dirty="0"/>
              <a:t>Publishing via Windows Store for Business</a:t>
            </a:r>
          </a:p>
        </p:txBody>
      </p:sp>
      <p:pic>
        <p:nvPicPr>
          <p:cNvPr id="6" name="Picture 5"/>
          <p:cNvPicPr>
            <a:picLocks noChangeAspect="1"/>
          </p:cNvPicPr>
          <p:nvPr/>
        </p:nvPicPr>
        <p:blipFill>
          <a:blip r:embed="rId3"/>
          <a:stretch>
            <a:fillRect/>
          </a:stretch>
        </p:blipFill>
        <p:spPr>
          <a:xfrm>
            <a:off x="8427737" y="1287262"/>
            <a:ext cx="3538957" cy="2362400"/>
          </a:xfrm>
          <a:prstGeom prst="rect">
            <a:avLst/>
          </a:prstGeom>
          <a:ln>
            <a:solidFill>
              <a:schemeClr val="accent5">
                <a:lumMod val="75000"/>
              </a:schemeClr>
            </a:solidFill>
          </a:ln>
        </p:spPr>
      </p:pic>
      <p:pic>
        <p:nvPicPr>
          <p:cNvPr id="7" name="Picture 6"/>
          <p:cNvPicPr>
            <a:picLocks noChangeAspect="1"/>
          </p:cNvPicPr>
          <p:nvPr/>
        </p:nvPicPr>
        <p:blipFill>
          <a:blip r:embed="rId4"/>
          <a:stretch>
            <a:fillRect/>
          </a:stretch>
        </p:blipFill>
        <p:spPr>
          <a:xfrm>
            <a:off x="8428037" y="4076340"/>
            <a:ext cx="3538657" cy="2362200"/>
          </a:xfrm>
          <a:prstGeom prst="rect">
            <a:avLst/>
          </a:prstGeom>
          <a:ln>
            <a:solidFill>
              <a:schemeClr val="accent5">
                <a:lumMod val="75000"/>
              </a:schemeClr>
            </a:solidFill>
          </a:ln>
        </p:spPr>
      </p:pic>
    </p:spTree>
    <p:extLst>
      <p:ext uri="{BB962C8B-B14F-4D97-AF65-F5344CB8AC3E}">
        <p14:creationId xmlns:p14="http://schemas.microsoft.com/office/powerpoint/2010/main" val="40466084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Publishing your App in Windows Store</a:t>
            </a:r>
          </a:p>
        </p:txBody>
      </p:sp>
      <p:sp>
        <p:nvSpPr>
          <p:cNvPr id="5" name="TextBox 4"/>
          <p:cNvSpPr txBox="1"/>
          <p:nvPr/>
        </p:nvSpPr>
        <p:spPr>
          <a:xfrm>
            <a:off x="274639" y="1925690"/>
            <a:ext cx="10441160" cy="3671774"/>
          </a:xfrm>
          <a:prstGeom prst="rect">
            <a:avLst/>
          </a:prstGeom>
          <a:noFill/>
        </p:spPr>
        <p:txBody>
          <a:bodyPr wrap="square" lIns="182880" tIns="146304" rIns="182880" bIns="146304" rtlCol="0">
            <a:spAutoFit/>
          </a:bodyPr>
          <a:lstStyle/>
          <a:p>
            <a:pPr marL="457200" marR="0" lvl="0" indent="-457200" defTabSz="914400" eaLnBrk="1" fontAlgn="auto" latinLnBrk="0" hangingPunct="1">
              <a:lnSpc>
                <a:spcPct val="90000"/>
              </a:lnSpc>
              <a:spcBef>
                <a:spcPts val="0"/>
              </a:spcBef>
              <a:spcAft>
                <a:spcPts val="600"/>
              </a:spcAft>
              <a:buClrTx/>
              <a:buSzTx/>
              <a:buFont typeface="+mj-lt"/>
              <a:buAutoNum type="arabicPeriod"/>
              <a:tabLst/>
              <a:defRPr/>
            </a:pPr>
            <a:r>
              <a:rPr kumimoji="0" lang="en-US" sz="3600" b="0" i="0" u="none" strike="noStrike" kern="0" cap="none" spc="0" normalizeH="0" baseline="0" noProof="0" dirty="0">
                <a:ln>
                  <a:noFill/>
                </a:ln>
                <a:solidFill>
                  <a:schemeClr val="accent1"/>
                </a:solidFill>
                <a:effectLst/>
                <a:uLnTx/>
                <a:uFillTx/>
                <a:latin typeface="+mj-lt"/>
              </a:rPr>
              <a:t>Store account </a:t>
            </a:r>
            <a:r>
              <a:rPr kumimoji="0" lang="en-US" sz="3600" b="0" i="0" u="none" strike="noStrike" kern="0" cap="none" spc="0" normalizeH="0" baseline="0" noProof="0" dirty="0">
                <a:ln>
                  <a:noFill/>
                </a:ln>
                <a:solidFill>
                  <a:schemeClr val="accent1"/>
                </a:solidFill>
                <a:effectLst/>
                <a:uLnTx/>
                <a:uFillTx/>
                <a:latin typeface="+mj-lt"/>
                <a:hlinkClick r:id="rId3"/>
              </a:rPr>
              <a:t>http://dev.windows.com</a:t>
            </a:r>
            <a:r>
              <a:rPr kumimoji="0" lang="en-US" sz="3600" b="0" i="0" u="none" strike="noStrike" kern="0" cap="none" spc="0" normalizeH="0" baseline="0" noProof="0" dirty="0">
                <a:ln>
                  <a:noFill/>
                </a:ln>
                <a:solidFill>
                  <a:schemeClr val="accent1"/>
                </a:solidFill>
                <a:effectLst/>
                <a:uLnTx/>
                <a:uFillTx/>
                <a:latin typeface="+mj-lt"/>
              </a:rPr>
              <a:t> </a:t>
            </a:r>
          </a:p>
          <a:p>
            <a:pPr marL="457200" marR="0" lvl="0" indent="-457200" defTabSz="914400" eaLnBrk="1" fontAlgn="auto" latinLnBrk="0" hangingPunct="1">
              <a:lnSpc>
                <a:spcPct val="90000"/>
              </a:lnSpc>
              <a:spcBef>
                <a:spcPts val="0"/>
              </a:spcBef>
              <a:spcAft>
                <a:spcPts val="600"/>
              </a:spcAft>
              <a:buClrTx/>
              <a:buSzTx/>
              <a:buFont typeface="+mj-lt"/>
              <a:buAutoNum type="arabicPeriod"/>
              <a:tabLst/>
              <a:defRPr/>
            </a:pPr>
            <a:r>
              <a:rPr kumimoji="0" lang="en-US" sz="3600" b="0" i="0" u="none" strike="noStrike" kern="0" cap="none" spc="0" normalizeH="0" baseline="0" noProof="0" dirty="0">
                <a:ln>
                  <a:noFill/>
                </a:ln>
                <a:solidFill>
                  <a:schemeClr val="accent1"/>
                </a:solidFill>
                <a:effectLst/>
                <a:uLnTx/>
                <a:uFillTx/>
                <a:latin typeface="+mj-lt"/>
              </a:rPr>
              <a:t>Reserve your app name in the store</a:t>
            </a:r>
          </a:p>
          <a:p>
            <a:pPr marL="457200" marR="0" lvl="0" indent="-457200" defTabSz="914400" eaLnBrk="1" fontAlgn="auto" latinLnBrk="0" hangingPunct="1">
              <a:lnSpc>
                <a:spcPct val="90000"/>
              </a:lnSpc>
              <a:spcBef>
                <a:spcPts val="0"/>
              </a:spcBef>
              <a:spcAft>
                <a:spcPts val="600"/>
              </a:spcAft>
              <a:buClrTx/>
              <a:buSzTx/>
              <a:buFont typeface="+mj-lt"/>
              <a:buAutoNum type="arabicPeriod"/>
              <a:tabLst/>
              <a:defRPr/>
            </a:pPr>
            <a:r>
              <a:rPr lang="en-US" sz="3600" kern="0" noProof="0" dirty="0">
                <a:solidFill>
                  <a:schemeClr val="accent1"/>
                </a:solidFill>
                <a:latin typeface="+mj-lt"/>
                <a:hlinkClick r:id="rId4"/>
              </a:rPr>
              <a:t>Submit</a:t>
            </a:r>
            <a:r>
              <a:rPr lang="en-US" sz="3600" kern="0" noProof="0" dirty="0">
                <a:solidFill>
                  <a:schemeClr val="accent1"/>
                </a:solidFill>
                <a:latin typeface="+mj-lt"/>
              </a:rPr>
              <a:t> to run full trust on your account</a:t>
            </a:r>
            <a:endParaRPr kumimoji="0" lang="en-US" sz="3600" b="0" i="0" u="none" strike="noStrike" kern="0" cap="none" spc="0" normalizeH="0" baseline="0" noProof="0" dirty="0">
              <a:ln>
                <a:noFill/>
              </a:ln>
              <a:solidFill>
                <a:schemeClr val="accent1"/>
              </a:solidFill>
              <a:effectLst/>
              <a:uLnTx/>
              <a:uFillTx/>
              <a:latin typeface="+mj-lt"/>
            </a:endParaRPr>
          </a:p>
          <a:p>
            <a:pPr marL="457200" marR="0" lvl="0" indent="-457200" defTabSz="914400" eaLnBrk="1" fontAlgn="auto" latinLnBrk="0" hangingPunct="1">
              <a:lnSpc>
                <a:spcPct val="90000"/>
              </a:lnSpc>
              <a:spcBef>
                <a:spcPts val="0"/>
              </a:spcBef>
              <a:spcAft>
                <a:spcPts val="600"/>
              </a:spcAft>
              <a:buClrTx/>
              <a:buSzTx/>
              <a:buFont typeface="+mj-lt"/>
              <a:buAutoNum type="arabicPeriod"/>
              <a:tabLst/>
              <a:defRPr/>
            </a:pPr>
            <a:r>
              <a:rPr kumimoji="0" lang="en-US" sz="3600" b="0" i="0" u="none" strike="noStrike" kern="0" cap="none" spc="0" normalizeH="0" baseline="0" noProof="0" dirty="0">
                <a:ln>
                  <a:noFill/>
                </a:ln>
                <a:solidFill>
                  <a:schemeClr val="accent1"/>
                </a:solidFill>
                <a:effectLst/>
                <a:uLnTx/>
                <a:uFillTx/>
                <a:latin typeface="+mj-lt"/>
                <a:hlinkClick r:id="rId5"/>
              </a:rPr>
              <a:t>Package </a:t>
            </a:r>
            <a:r>
              <a:rPr kumimoji="0" lang="en-US" sz="3600" b="0" i="0" u="none" strike="noStrike" kern="0" cap="none" spc="0" normalizeH="0" baseline="0" noProof="0" dirty="0" err="1">
                <a:ln>
                  <a:noFill/>
                </a:ln>
                <a:solidFill>
                  <a:schemeClr val="accent1"/>
                </a:solidFill>
                <a:effectLst/>
                <a:uLnTx/>
                <a:uFillTx/>
                <a:latin typeface="+mj-lt"/>
                <a:hlinkClick r:id="rId5"/>
              </a:rPr>
              <a:t>Flighting</a:t>
            </a:r>
            <a:r>
              <a:rPr kumimoji="0" lang="en-US" sz="3600" b="0" i="0" u="none" strike="noStrike" kern="0" cap="none" spc="0" normalizeH="0" baseline="0" noProof="0" dirty="0">
                <a:ln>
                  <a:noFill/>
                </a:ln>
                <a:solidFill>
                  <a:schemeClr val="accent1"/>
                </a:solidFill>
                <a:effectLst/>
                <a:uLnTx/>
                <a:uFillTx/>
                <a:latin typeface="+mj-lt"/>
                <a:hlinkClick r:id="rId5"/>
              </a:rPr>
              <a:t> </a:t>
            </a:r>
            <a:r>
              <a:rPr kumimoji="0" lang="en-US" sz="3600" b="0" i="0" u="none" strike="noStrike" kern="0" cap="none" spc="0" normalizeH="0" baseline="0" noProof="0" dirty="0">
                <a:ln>
                  <a:noFill/>
                </a:ln>
                <a:solidFill>
                  <a:schemeClr val="accent1"/>
                </a:solidFill>
                <a:effectLst/>
                <a:uLnTx/>
                <a:uFillTx/>
                <a:latin typeface="+mj-lt"/>
              </a:rPr>
              <a:t>with stub app and testing</a:t>
            </a:r>
          </a:p>
          <a:p>
            <a:pPr marL="457200" marR="0" lvl="0" indent="-457200" defTabSz="914400" eaLnBrk="1" fontAlgn="auto" latinLnBrk="0" hangingPunct="1">
              <a:lnSpc>
                <a:spcPct val="90000"/>
              </a:lnSpc>
              <a:spcBef>
                <a:spcPts val="0"/>
              </a:spcBef>
              <a:spcAft>
                <a:spcPts val="600"/>
              </a:spcAft>
              <a:buClrTx/>
              <a:buSzTx/>
              <a:buFont typeface="+mj-lt"/>
              <a:buAutoNum type="arabicPeriod"/>
              <a:tabLst/>
              <a:defRPr/>
            </a:pPr>
            <a:r>
              <a:rPr kumimoji="0" lang="en-US" sz="3600" b="0" i="0" u="none" strike="noStrike" kern="0" cap="none" spc="0" normalizeH="0" baseline="0" noProof="0" dirty="0">
                <a:ln>
                  <a:noFill/>
                </a:ln>
                <a:solidFill>
                  <a:schemeClr val="accent1"/>
                </a:solidFill>
                <a:effectLst/>
                <a:uLnTx/>
                <a:uFillTx/>
                <a:latin typeface="+mj-lt"/>
              </a:rPr>
              <a:t>Upload the package, add description, artwork</a:t>
            </a:r>
          </a:p>
          <a:p>
            <a:pPr marL="457200" marR="0" lvl="0" indent="-457200" defTabSz="914400" eaLnBrk="1" fontAlgn="auto" latinLnBrk="0" hangingPunct="1">
              <a:lnSpc>
                <a:spcPct val="90000"/>
              </a:lnSpc>
              <a:spcBef>
                <a:spcPts val="0"/>
              </a:spcBef>
              <a:spcAft>
                <a:spcPts val="600"/>
              </a:spcAft>
              <a:buClrTx/>
              <a:buSzTx/>
              <a:buFont typeface="+mj-lt"/>
              <a:buAutoNum type="arabicPeriod"/>
              <a:tabLst/>
              <a:defRPr/>
            </a:pPr>
            <a:r>
              <a:rPr kumimoji="0" lang="en-US" sz="3600" b="0" i="0" u="none" strike="noStrike" kern="0" cap="none" spc="0" normalizeH="0" baseline="0" noProof="0" dirty="0">
                <a:ln>
                  <a:noFill/>
                </a:ln>
                <a:solidFill>
                  <a:schemeClr val="accent1"/>
                </a:solidFill>
                <a:effectLst/>
                <a:uLnTx/>
                <a:uFillTx/>
                <a:latin typeface="+mj-lt"/>
              </a:rPr>
              <a:t>Publish</a:t>
            </a:r>
          </a:p>
        </p:txBody>
      </p:sp>
      <p:cxnSp>
        <p:nvCxnSpPr>
          <p:cNvPr id="7" name="Straight Connector 6"/>
          <p:cNvCxnSpPr/>
          <p:nvPr/>
        </p:nvCxnSpPr>
        <p:spPr>
          <a:xfrm flipH="1">
            <a:off x="11634652" y="877667"/>
            <a:ext cx="11845" cy="561879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Oval 7"/>
          <p:cNvSpPr/>
          <p:nvPr/>
        </p:nvSpPr>
        <p:spPr bwMode="auto">
          <a:xfrm>
            <a:off x="11482252" y="3544731"/>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Oval 8"/>
          <p:cNvSpPr/>
          <p:nvPr/>
        </p:nvSpPr>
        <p:spPr bwMode="auto">
          <a:xfrm>
            <a:off x="11482252" y="1126403"/>
            <a:ext cx="304800" cy="304800"/>
          </a:xfrm>
          <a:prstGeom prst="ellipse">
            <a:avLst/>
          </a:prstGeom>
          <a:solidFill>
            <a:schemeClr val="accent2">
              <a:lumMod val="25000"/>
              <a:lumOff val="75000"/>
            </a:schemeClr>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p:cNvSpPr/>
          <p:nvPr/>
        </p:nvSpPr>
        <p:spPr bwMode="auto">
          <a:xfrm>
            <a:off x="11482252" y="1736003"/>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Oval 10"/>
          <p:cNvSpPr/>
          <p:nvPr/>
        </p:nvSpPr>
        <p:spPr bwMode="auto">
          <a:xfrm>
            <a:off x="11482252" y="2345603"/>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p:cNvSpPr/>
          <p:nvPr/>
        </p:nvSpPr>
        <p:spPr bwMode="auto">
          <a:xfrm>
            <a:off x="11482252" y="2955203"/>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Oval 12"/>
          <p:cNvSpPr/>
          <p:nvPr/>
        </p:nvSpPr>
        <p:spPr bwMode="auto">
          <a:xfrm>
            <a:off x="11482252" y="4114411"/>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Oval 13"/>
          <p:cNvSpPr/>
          <p:nvPr/>
        </p:nvSpPr>
        <p:spPr bwMode="auto">
          <a:xfrm>
            <a:off x="11482252" y="4724011"/>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14"/>
          <p:cNvSpPr/>
          <p:nvPr/>
        </p:nvSpPr>
        <p:spPr bwMode="auto">
          <a:xfrm>
            <a:off x="11482252" y="5333611"/>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p:cNvSpPr/>
          <p:nvPr/>
        </p:nvSpPr>
        <p:spPr bwMode="auto">
          <a:xfrm>
            <a:off x="11482252" y="5943211"/>
            <a:ext cx="304800" cy="304800"/>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extBox 15"/>
          <p:cNvSpPr txBox="1"/>
          <p:nvPr/>
        </p:nvSpPr>
        <p:spPr>
          <a:xfrm>
            <a:off x="10094204" y="788283"/>
            <a:ext cx="1464248" cy="6281720"/>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Join</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Build</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Publish</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Validate</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Discover</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Engage</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Analyze</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Experiment</a:t>
            </a:r>
          </a:p>
          <a:p>
            <a:pPr marL="0" marR="0" lvl="0" indent="0" algn="r" defTabSz="932742" rtl="0" eaLnBrk="1" fontAlgn="auto" latinLnBrk="0" hangingPunct="1">
              <a:lnSpc>
                <a:spcPct val="200000"/>
              </a:lnSpc>
              <a:spcBef>
                <a:spcPts val="0"/>
              </a:spcBef>
              <a:spcAft>
                <a:spcPts val="600"/>
              </a:spcAft>
              <a:buClrTx/>
              <a:buSzTx/>
              <a:buFontTx/>
              <a:buNone/>
              <a:tabLst/>
              <a:defRPr/>
            </a:pPr>
            <a:r>
              <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Grow</a:t>
            </a:r>
          </a:p>
          <a:p>
            <a:pPr marL="0" marR="0" lvl="0" indent="0" algn="r" defTabSz="932742" rtl="0" eaLnBrk="1" fontAlgn="auto" latinLnBrk="0" hangingPunct="1">
              <a:lnSpc>
                <a:spcPct val="200000"/>
              </a:lnSpc>
              <a:spcBef>
                <a:spcPts val="0"/>
              </a:spcBef>
              <a:spcAft>
                <a:spcPts val="600"/>
              </a:spcAft>
              <a:buClrTx/>
              <a:buSzTx/>
              <a:buFontTx/>
              <a:buNone/>
              <a:tabLst/>
              <a:defRPr/>
            </a:pPr>
            <a:endParaRPr kumimoji="0" lang="en-US" sz="172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grpSp>
        <p:nvGrpSpPr>
          <p:cNvPr id="18" name="Group 17"/>
          <p:cNvGrpSpPr/>
          <p:nvPr/>
        </p:nvGrpSpPr>
        <p:grpSpPr>
          <a:xfrm>
            <a:off x="11314116" y="184894"/>
            <a:ext cx="664761" cy="764207"/>
            <a:chOff x="3359943" y="4659446"/>
            <a:chExt cx="664855" cy="764316"/>
          </a:xfrm>
        </p:grpSpPr>
        <p:sp>
          <p:nvSpPr>
            <p:cNvPr id="19" name="Rectangle 18"/>
            <p:cNvSpPr/>
            <p:nvPr/>
          </p:nvSpPr>
          <p:spPr>
            <a:xfrm>
              <a:off x="3359943" y="4974130"/>
              <a:ext cx="664855" cy="32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grpSp>
          <p:nvGrpSpPr>
            <p:cNvPr id="20" name="Group 19"/>
            <p:cNvGrpSpPr/>
            <p:nvPr/>
          </p:nvGrpSpPr>
          <p:grpSpPr>
            <a:xfrm>
              <a:off x="3373003" y="4659446"/>
              <a:ext cx="638752" cy="764316"/>
              <a:chOff x="6130936" y="2707866"/>
              <a:chExt cx="375710" cy="449566"/>
            </a:xfrm>
            <a:solidFill>
              <a:schemeClr val="accent1"/>
            </a:solidFill>
          </p:grpSpPr>
          <p:sp>
            <p:nvSpPr>
              <p:cNvPr id="21" name="Freeform 6"/>
              <p:cNvSpPr>
                <a:spLocks/>
              </p:cNvSpPr>
              <p:nvPr/>
            </p:nvSpPr>
            <p:spPr bwMode="auto">
              <a:xfrm>
                <a:off x="6344481" y="2744795"/>
                <a:ext cx="42548" cy="59407"/>
              </a:xfrm>
              <a:custGeom>
                <a:avLst/>
                <a:gdLst>
                  <a:gd name="T0" fmla="*/ 0 w 22"/>
                  <a:gd name="T1" fmla="*/ 3 h 31"/>
                  <a:gd name="T2" fmla="*/ 1 w 22"/>
                  <a:gd name="T3" fmla="*/ 9 h 31"/>
                  <a:gd name="T4" fmla="*/ 16 w 22"/>
                  <a:gd name="T5" fmla="*/ 27 h 31"/>
                  <a:gd name="T6" fmla="*/ 16 w 22"/>
                  <a:gd name="T7" fmla="*/ 31 h 31"/>
                  <a:gd name="T8" fmla="*/ 22 w 22"/>
                  <a:gd name="T9" fmla="*/ 30 h 31"/>
                  <a:gd name="T10" fmla="*/ 22 w 22"/>
                  <a:gd name="T11" fmla="*/ 27 h 31"/>
                  <a:gd name="T12" fmla="*/ 0 w 22"/>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0" y="3"/>
                    </a:moveTo>
                    <a:cubicBezTo>
                      <a:pt x="0" y="5"/>
                      <a:pt x="1" y="7"/>
                      <a:pt x="1" y="9"/>
                    </a:cubicBezTo>
                    <a:cubicBezTo>
                      <a:pt x="16" y="7"/>
                      <a:pt x="16" y="13"/>
                      <a:pt x="16" y="27"/>
                    </a:cubicBezTo>
                    <a:cubicBezTo>
                      <a:pt x="16" y="31"/>
                      <a:pt x="16" y="31"/>
                      <a:pt x="16" y="31"/>
                    </a:cubicBezTo>
                    <a:cubicBezTo>
                      <a:pt x="22" y="30"/>
                      <a:pt x="22" y="30"/>
                      <a:pt x="22" y="30"/>
                    </a:cubicBezTo>
                    <a:cubicBezTo>
                      <a:pt x="22" y="27"/>
                      <a:pt x="22" y="27"/>
                      <a:pt x="22" y="27"/>
                    </a:cubicBezTo>
                    <a:cubicBezTo>
                      <a:pt x="22" y="6"/>
                      <a:pt x="19" y="0"/>
                      <a:pt x="0" y="3"/>
                    </a:cubicBez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22" name="Freeform 7"/>
              <p:cNvSpPr>
                <a:spLocks/>
              </p:cNvSpPr>
              <p:nvPr/>
            </p:nvSpPr>
            <p:spPr bwMode="auto">
              <a:xfrm>
                <a:off x="6215230" y="2707866"/>
                <a:ext cx="119617" cy="129250"/>
              </a:xfrm>
              <a:custGeom>
                <a:avLst/>
                <a:gdLst>
                  <a:gd name="T0" fmla="*/ 6 w 62"/>
                  <a:gd name="T1" fmla="*/ 66 h 67"/>
                  <a:gd name="T2" fmla="*/ 6 w 62"/>
                  <a:gd name="T3" fmla="*/ 39 h 67"/>
                  <a:gd name="T4" fmla="*/ 31 w 62"/>
                  <a:gd name="T5" fmla="*/ 13 h 67"/>
                  <a:gd name="T6" fmla="*/ 56 w 62"/>
                  <a:gd name="T7" fmla="*/ 33 h 67"/>
                  <a:gd name="T8" fmla="*/ 56 w 62"/>
                  <a:gd name="T9" fmla="*/ 56 h 67"/>
                  <a:gd name="T10" fmla="*/ 62 w 62"/>
                  <a:gd name="T11" fmla="*/ 55 h 67"/>
                  <a:gd name="T12" fmla="*/ 62 w 62"/>
                  <a:gd name="T13" fmla="*/ 33 h 67"/>
                  <a:gd name="T14" fmla="*/ 29 w 62"/>
                  <a:gd name="T15" fmla="*/ 7 h 67"/>
                  <a:gd name="T16" fmla="*/ 0 w 62"/>
                  <a:gd name="T17" fmla="*/ 38 h 67"/>
                  <a:gd name="T18" fmla="*/ 0 w 62"/>
                  <a:gd name="T19" fmla="*/ 67 h 67"/>
                  <a:gd name="T20" fmla="*/ 6 w 62"/>
                  <a:gd name="T2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6" y="66"/>
                    </a:moveTo>
                    <a:cubicBezTo>
                      <a:pt x="6" y="39"/>
                      <a:pt x="6" y="39"/>
                      <a:pt x="6" y="39"/>
                    </a:cubicBezTo>
                    <a:cubicBezTo>
                      <a:pt x="6" y="22"/>
                      <a:pt x="14" y="17"/>
                      <a:pt x="31" y="13"/>
                    </a:cubicBezTo>
                    <a:cubicBezTo>
                      <a:pt x="55" y="7"/>
                      <a:pt x="56" y="23"/>
                      <a:pt x="56" y="33"/>
                    </a:cubicBezTo>
                    <a:cubicBezTo>
                      <a:pt x="56" y="56"/>
                      <a:pt x="56" y="56"/>
                      <a:pt x="56" y="56"/>
                    </a:cubicBezTo>
                    <a:cubicBezTo>
                      <a:pt x="62" y="55"/>
                      <a:pt x="62" y="55"/>
                      <a:pt x="62" y="55"/>
                    </a:cubicBezTo>
                    <a:cubicBezTo>
                      <a:pt x="62" y="33"/>
                      <a:pt x="62" y="33"/>
                      <a:pt x="62" y="33"/>
                    </a:cubicBezTo>
                    <a:cubicBezTo>
                      <a:pt x="62" y="14"/>
                      <a:pt x="56" y="0"/>
                      <a:pt x="29" y="7"/>
                    </a:cubicBezTo>
                    <a:cubicBezTo>
                      <a:pt x="15" y="10"/>
                      <a:pt x="0" y="14"/>
                      <a:pt x="0" y="38"/>
                    </a:cubicBezTo>
                    <a:cubicBezTo>
                      <a:pt x="0" y="67"/>
                      <a:pt x="0" y="67"/>
                      <a:pt x="0" y="67"/>
                    </a:cubicBezTo>
                    <a:lnTo>
                      <a:pt x="6" y="66"/>
                    </a:ln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23" name="Freeform 8"/>
              <p:cNvSpPr>
                <a:spLocks noEditPoints="1"/>
              </p:cNvSpPr>
              <p:nvPr/>
            </p:nvSpPr>
            <p:spPr bwMode="auto">
              <a:xfrm>
                <a:off x="6130936" y="2806610"/>
                <a:ext cx="375710" cy="350822"/>
              </a:xfrm>
              <a:custGeom>
                <a:avLst/>
                <a:gdLst>
                  <a:gd name="T0" fmla="*/ 388 w 468"/>
                  <a:gd name="T1" fmla="*/ 0 h 437"/>
                  <a:gd name="T2" fmla="*/ 0 w 468"/>
                  <a:gd name="T3" fmla="*/ 76 h 437"/>
                  <a:gd name="T4" fmla="*/ 0 w 468"/>
                  <a:gd name="T5" fmla="*/ 359 h 437"/>
                  <a:gd name="T6" fmla="*/ 388 w 468"/>
                  <a:gd name="T7" fmla="*/ 437 h 437"/>
                  <a:gd name="T8" fmla="*/ 468 w 468"/>
                  <a:gd name="T9" fmla="*/ 409 h 437"/>
                  <a:gd name="T10" fmla="*/ 468 w 468"/>
                  <a:gd name="T11" fmla="*/ 26 h 437"/>
                  <a:gd name="T12" fmla="*/ 388 w 468"/>
                  <a:gd name="T13" fmla="*/ 0 h 437"/>
                  <a:gd name="T14" fmla="*/ 170 w 468"/>
                  <a:gd name="T15" fmla="*/ 301 h 437"/>
                  <a:gd name="T16" fmla="*/ 84 w 468"/>
                  <a:gd name="T17" fmla="*/ 289 h 437"/>
                  <a:gd name="T18" fmla="*/ 84 w 468"/>
                  <a:gd name="T19" fmla="*/ 217 h 437"/>
                  <a:gd name="T20" fmla="*/ 170 w 468"/>
                  <a:gd name="T21" fmla="*/ 217 h 437"/>
                  <a:gd name="T22" fmla="*/ 170 w 468"/>
                  <a:gd name="T23" fmla="*/ 301 h 437"/>
                  <a:gd name="T24" fmla="*/ 170 w 468"/>
                  <a:gd name="T25" fmla="*/ 205 h 437"/>
                  <a:gd name="T26" fmla="*/ 84 w 468"/>
                  <a:gd name="T27" fmla="*/ 205 h 437"/>
                  <a:gd name="T28" fmla="*/ 84 w 468"/>
                  <a:gd name="T29" fmla="*/ 141 h 437"/>
                  <a:gd name="T30" fmla="*/ 170 w 468"/>
                  <a:gd name="T31" fmla="*/ 129 h 437"/>
                  <a:gd name="T32" fmla="*/ 170 w 468"/>
                  <a:gd name="T33" fmla="*/ 205 h 437"/>
                  <a:gd name="T34" fmla="*/ 290 w 468"/>
                  <a:gd name="T35" fmla="*/ 318 h 437"/>
                  <a:gd name="T36" fmla="*/ 180 w 468"/>
                  <a:gd name="T37" fmla="*/ 301 h 437"/>
                  <a:gd name="T38" fmla="*/ 180 w 468"/>
                  <a:gd name="T39" fmla="*/ 217 h 437"/>
                  <a:gd name="T40" fmla="*/ 290 w 468"/>
                  <a:gd name="T41" fmla="*/ 217 h 437"/>
                  <a:gd name="T42" fmla="*/ 290 w 468"/>
                  <a:gd name="T43" fmla="*/ 318 h 437"/>
                  <a:gd name="T44" fmla="*/ 290 w 468"/>
                  <a:gd name="T45" fmla="*/ 205 h 437"/>
                  <a:gd name="T46" fmla="*/ 180 w 468"/>
                  <a:gd name="T47" fmla="*/ 205 h 437"/>
                  <a:gd name="T48" fmla="*/ 180 w 468"/>
                  <a:gd name="T49" fmla="*/ 126 h 437"/>
                  <a:gd name="T50" fmla="*/ 290 w 468"/>
                  <a:gd name="T51" fmla="*/ 112 h 437"/>
                  <a:gd name="T52" fmla="*/ 290 w 468"/>
                  <a:gd name="T53" fmla="*/ 20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 h="437">
                    <a:moveTo>
                      <a:pt x="388" y="0"/>
                    </a:moveTo>
                    <a:lnTo>
                      <a:pt x="0" y="76"/>
                    </a:lnTo>
                    <a:lnTo>
                      <a:pt x="0" y="359"/>
                    </a:lnTo>
                    <a:lnTo>
                      <a:pt x="388" y="437"/>
                    </a:lnTo>
                    <a:lnTo>
                      <a:pt x="468" y="409"/>
                    </a:lnTo>
                    <a:lnTo>
                      <a:pt x="468" y="26"/>
                    </a:lnTo>
                    <a:lnTo>
                      <a:pt x="388" y="0"/>
                    </a:lnTo>
                    <a:close/>
                    <a:moveTo>
                      <a:pt x="170" y="301"/>
                    </a:moveTo>
                    <a:lnTo>
                      <a:pt x="84" y="289"/>
                    </a:lnTo>
                    <a:lnTo>
                      <a:pt x="84" y="217"/>
                    </a:lnTo>
                    <a:lnTo>
                      <a:pt x="170" y="217"/>
                    </a:lnTo>
                    <a:lnTo>
                      <a:pt x="170" y="301"/>
                    </a:lnTo>
                    <a:close/>
                    <a:moveTo>
                      <a:pt x="170" y="205"/>
                    </a:moveTo>
                    <a:lnTo>
                      <a:pt x="84" y="205"/>
                    </a:lnTo>
                    <a:lnTo>
                      <a:pt x="84" y="141"/>
                    </a:lnTo>
                    <a:lnTo>
                      <a:pt x="170" y="129"/>
                    </a:lnTo>
                    <a:lnTo>
                      <a:pt x="170" y="205"/>
                    </a:lnTo>
                    <a:close/>
                    <a:moveTo>
                      <a:pt x="290" y="318"/>
                    </a:moveTo>
                    <a:lnTo>
                      <a:pt x="180" y="301"/>
                    </a:lnTo>
                    <a:lnTo>
                      <a:pt x="180" y="217"/>
                    </a:lnTo>
                    <a:lnTo>
                      <a:pt x="290" y="217"/>
                    </a:lnTo>
                    <a:lnTo>
                      <a:pt x="290" y="318"/>
                    </a:lnTo>
                    <a:close/>
                    <a:moveTo>
                      <a:pt x="290" y="205"/>
                    </a:moveTo>
                    <a:lnTo>
                      <a:pt x="180" y="205"/>
                    </a:lnTo>
                    <a:lnTo>
                      <a:pt x="180" y="126"/>
                    </a:lnTo>
                    <a:lnTo>
                      <a:pt x="290" y="112"/>
                    </a:lnTo>
                    <a:lnTo>
                      <a:pt x="290" y="205"/>
                    </a:lnTo>
                    <a:close/>
                  </a:path>
                </a:pathLst>
              </a:custGeom>
              <a:grpFill/>
              <a:ln w="15875" cap="flat" cmpd="sng">
                <a:no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dirty="0">
                  <a:solidFill>
                    <a:sysClr val="windowText" lastClr="000000"/>
                  </a:solidFill>
                </a:endParaRPr>
              </a:p>
            </p:txBody>
          </p:sp>
        </p:grpSp>
      </p:grpSp>
    </p:spTree>
    <p:extLst>
      <p:ext uri="{BB962C8B-B14F-4D97-AF65-F5344CB8AC3E}">
        <p14:creationId xmlns:p14="http://schemas.microsoft.com/office/powerpoint/2010/main" val="25956920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Publishing your App in Windows Store</a:t>
            </a:r>
          </a:p>
        </p:txBody>
      </p:sp>
      <p:sp>
        <p:nvSpPr>
          <p:cNvPr id="27" name="Rectangle 26"/>
          <p:cNvSpPr/>
          <p:nvPr/>
        </p:nvSpPr>
        <p:spPr>
          <a:xfrm>
            <a:off x="350287" y="1490184"/>
            <a:ext cx="10408094" cy="1200329"/>
          </a:xfrm>
          <a:prstGeom prst="rect">
            <a:avLst/>
          </a:prstGeom>
          <a:solidFill>
            <a:srgbClr val="1E1E1E">
              <a:lumMod val="25000"/>
              <a:lumOff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&lt;Capabilities&gt;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         &lt;</a:t>
            </a:r>
            <a:r>
              <a:rPr kumimoji="0" lang="en-US" sz="2400" b="0" i="0" u="none" strike="noStrike" kern="0" cap="none" spc="0" normalizeH="0" baseline="0" noProof="0" dirty="0" err="1">
                <a:ln>
                  <a:noFill/>
                </a:ln>
                <a:solidFill>
                  <a:srgbClr val="000000"/>
                </a:solidFill>
                <a:effectLst/>
                <a:uLnTx/>
                <a:uFillTx/>
                <a:latin typeface="Consolas" panose="020B0609020204030204" pitchFamily="49" charset="0"/>
              </a:rPr>
              <a:t>rescap:Capability</a:t>
            </a: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 Name="</a:t>
            </a:r>
            <a:r>
              <a:rPr kumimoji="0" lang="en-US" sz="2400" b="0" i="0" u="none" strike="noStrike" kern="0" cap="none" spc="0" normalizeH="0" baseline="0" noProof="0" dirty="0" err="1">
                <a:ln>
                  <a:noFill/>
                </a:ln>
                <a:solidFill>
                  <a:srgbClr val="000000"/>
                </a:solidFill>
                <a:effectLst/>
                <a:highlight>
                  <a:srgbClr val="FFFF00"/>
                </a:highlight>
                <a:uLnTx/>
                <a:uFillTx/>
                <a:latin typeface="Consolas" panose="020B0609020204030204" pitchFamily="49" charset="0"/>
              </a:rPr>
              <a:t>runFullTrust</a:t>
            </a: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 /&gt;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&lt;/Capabilities&gt;</a:t>
            </a:r>
            <a:endParaRPr kumimoji="0" lang="en-US" sz="5400" b="0" i="0" u="none" strike="noStrike" kern="0" cap="none" spc="0" normalizeH="0" baseline="0" noProof="0" dirty="0">
              <a:ln>
                <a:noFill/>
              </a:ln>
              <a:solidFill>
                <a:sysClr val="windowText" lastClr="000000"/>
              </a:solidFill>
              <a:effectLst/>
              <a:uLnTx/>
              <a:uFillTx/>
              <a:latin typeface="Segoe UI Semilight"/>
            </a:endParaRPr>
          </a:p>
        </p:txBody>
      </p:sp>
      <p:sp>
        <p:nvSpPr>
          <p:cNvPr id="28" name="Rectangle 27"/>
          <p:cNvSpPr/>
          <p:nvPr/>
        </p:nvSpPr>
        <p:spPr>
          <a:xfrm>
            <a:off x="385589" y="4861637"/>
            <a:ext cx="10408094" cy="830997"/>
          </a:xfrm>
          <a:prstGeom prst="rect">
            <a:avLst/>
          </a:prstGeom>
          <a:solidFill>
            <a:srgbClr val="1E1E1E">
              <a:lumMod val="25000"/>
              <a:lumOff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E1E1E"/>
                </a:solidFill>
                <a:effectLst/>
                <a:uLnTx/>
                <a:uFillTx/>
                <a:latin typeface="Consolas" panose="020B0609020204030204" pitchFamily="49" charset="0"/>
              </a:rPr>
              <a:t>&lt;</a:t>
            </a:r>
            <a:r>
              <a:rPr kumimoji="0" lang="en-US" sz="2400" b="0" i="0" u="none" strike="noStrike" kern="0" cap="none" spc="0" normalizeH="0" baseline="0" noProof="0" dirty="0" err="1">
                <a:ln>
                  <a:noFill/>
                </a:ln>
                <a:solidFill>
                  <a:srgbClr val="1E1E1E"/>
                </a:solidFill>
                <a:effectLst/>
                <a:uLnTx/>
                <a:uFillTx/>
                <a:latin typeface="Consolas" panose="020B0609020204030204" pitchFamily="49" charset="0"/>
              </a:rPr>
              <a:t>TargetDeviceFamily</a:t>
            </a:r>
            <a:r>
              <a:rPr kumimoji="0" lang="en-US" sz="2400" b="0" i="0" u="none" strike="noStrike" kern="0" cap="none" spc="0" normalizeH="0" baseline="0" noProof="0" dirty="0">
                <a:ln>
                  <a:noFill/>
                </a:ln>
                <a:solidFill>
                  <a:srgbClr val="1E1E1E"/>
                </a:solidFill>
                <a:effectLst/>
                <a:uLnTx/>
                <a:uFillTx/>
                <a:latin typeface="Consolas" panose="020B0609020204030204" pitchFamily="49" charset="0"/>
              </a:rPr>
              <a:t> Name="</a:t>
            </a:r>
            <a:r>
              <a:rPr kumimoji="0" lang="en-US" sz="2400" b="0" i="0" u="none" strike="noStrike" kern="0" cap="none" spc="0" normalizeH="0" baseline="0" noProof="0" dirty="0" err="1">
                <a:ln>
                  <a:noFill/>
                </a:ln>
                <a:solidFill>
                  <a:srgbClr val="1E1E1E"/>
                </a:solidFill>
                <a:effectLst/>
                <a:highlight>
                  <a:srgbClr val="FFFF00"/>
                </a:highlight>
                <a:uLnTx/>
                <a:uFillTx/>
                <a:latin typeface="Consolas" panose="020B0609020204030204" pitchFamily="49" charset="0"/>
              </a:rPr>
              <a:t>Windows.Desktop</a:t>
            </a:r>
            <a:r>
              <a:rPr kumimoji="0" lang="en-US" sz="2400" b="0" i="0" u="none" strike="noStrike" kern="0" cap="none" spc="0" normalizeH="0" baseline="0" noProof="0" dirty="0">
                <a:ln>
                  <a:noFill/>
                </a:ln>
                <a:solidFill>
                  <a:srgbClr val="1E1E1E"/>
                </a:solidFill>
                <a:effectLst/>
                <a:uLnTx/>
                <a:uFillTx/>
                <a:latin typeface="Consolas" panose="020B0609020204030204" pitchFamily="49" charset="0"/>
              </a:rPr>
              <a:t>" </a:t>
            </a:r>
            <a:r>
              <a:rPr kumimoji="0" lang="en-US" sz="2400" b="0" i="0" u="none" strike="noStrike" kern="0" cap="none" spc="0" normalizeH="0" baseline="0" noProof="0" dirty="0" err="1">
                <a:ln>
                  <a:noFill/>
                </a:ln>
                <a:solidFill>
                  <a:srgbClr val="1E1E1E"/>
                </a:solidFill>
                <a:effectLst/>
                <a:uLnTx/>
                <a:uFillTx/>
                <a:latin typeface="Consolas" panose="020B0609020204030204" pitchFamily="49" charset="0"/>
              </a:rPr>
              <a:t>MinVersion</a:t>
            </a:r>
            <a:r>
              <a:rPr kumimoji="0" lang="en-US" sz="2400" b="0" i="0" u="none" strike="noStrike" kern="0" cap="none" spc="0" normalizeH="0" baseline="0" noProof="0" dirty="0">
                <a:ln>
                  <a:noFill/>
                </a:ln>
                <a:solidFill>
                  <a:srgbClr val="1E1E1E"/>
                </a:solidFill>
                <a:effectLst/>
                <a:uLnTx/>
                <a:uFillTx/>
                <a:latin typeface="Consolas" panose="020B0609020204030204" pitchFamily="49" charset="0"/>
              </a:rPr>
              <a:t>="10.0.14393.0" </a:t>
            </a:r>
            <a:r>
              <a:rPr kumimoji="0" lang="en-US" sz="2400" b="0" i="0" u="none" strike="noStrike" kern="0" cap="none" spc="0" normalizeH="0" baseline="0" noProof="0" dirty="0" err="1">
                <a:ln>
                  <a:noFill/>
                </a:ln>
                <a:solidFill>
                  <a:srgbClr val="1E1E1E"/>
                </a:solidFill>
                <a:effectLst/>
                <a:uLnTx/>
                <a:uFillTx/>
                <a:latin typeface="Consolas" panose="020B0609020204030204" pitchFamily="49" charset="0"/>
              </a:rPr>
              <a:t>MaxVersionTested</a:t>
            </a:r>
            <a:r>
              <a:rPr kumimoji="0" lang="en-US" sz="2400" b="0" i="0" u="none" strike="noStrike" kern="0" cap="none" spc="0" normalizeH="0" baseline="0" noProof="0" dirty="0">
                <a:ln>
                  <a:noFill/>
                </a:ln>
                <a:solidFill>
                  <a:srgbClr val="1E1E1E"/>
                </a:solidFill>
                <a:effectLst/>
                <a:uLnTx/>
                <a:uFillTx/>
                <a:latin typeface="Consolas" panose="020B0609020204030204" pitchFamily="49" charset="0"/>
              </a:rPr>
              <a:t>="10.0.14393.0" /&gt;</a:t>
            </a:r>
            <a:endParaRPr kumimoji="0" lang="en-US" sz="6600" b="0" i="0" u="none" strike="noStrike" kern="0" cap="none" spc="0" normalizeH="0" baseline="0" noProof="0" dirty="0">
              <a:ln>
                <a:noFill/>
              </a:ln>
              <a:solidFill>
                <a:srgbClr val="1E1E1E"/>
              </a:solidFill>
              <a:effectLst/>
              <a:uLnTx/>
              <a:uFillTx/>
              <a:latin typeface="Consolas" panose="020B0609020204030204" pitchFamily="49" charset="0"/>
            </a:endParaRPr>
          </a:p>
        </p:txBody>
      </p:sp>
      <p:sp>
        <p:nvSpPr>
          <p:cNvPr id="29" name="Rectangle 28"/>
          <p:cNvSpPr/>
          <p:nvPr/>
        </p:nvSpPr>
        <p:spPr>
          <a:xfrm>
            <a:off x="350287" y="3337357"/>
            <a:ext cx="11534266" cy="830997"/>
          </a:xfrm>
          <a:prstGeom prst="rect">
            <a:avLst/>
          </a:prstGeom>
          <a:solidFill>
            <a:srgbClr val="1E1E1E">
              <a:lumMod val="25000"/>
              <a:lumOff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&lt;Application Id="MyDesktopAppStep3" Executable="MyDesktopApp.exe" </a:t>
            </a:r>
            <a:r>
              <a:rPr kumimoji="0" lang="en-US" sz="2400" b="0" i="0" u="none" strike="noStrike" kern="0" cap="none" spc="0" normalizeH="0" baseline="0" noProof="0" dirty="0" err="1">
                <a:ln>
                  <a:noFill/>
                </a:ln>
                <a:solidFill>
                  <a:srgbClr val="000000"/>
                </a:solidFill>
                <a:effectLst/>
                <a:uLnTx/>
                <a:uFillTx/>
                <a:latin typeface="Consolas" panose="020B0609020204030204" pitchFamily="49" charset="0"/>
              </a:rPr>
              <a:t>EntryPoint</a:t>
            </a: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a:t>
            </a:r>
            <a:r>
              <a:rPr kumimoji="0" lang="en-US" sz="2400" b="0" i="0" u="none" strike="noStrike" kern="0" cap="none" spc="0" normalizeH="0" baseline="0" noProof="0" dirty="0" err="1">
                <a:ln>
                  <a:noFill/>
                </a:ln>
                <a:solidFill>
                  <a:srgbClr val="000000"/>
                </a:solidFill>
                <a:effectLst/>
                <a:highlight>
                  <a:srgbClr val="FFFF00"/>
                </a:highlight>
                <a:uLnTx/>
                <a:uFillTx/>
                <a:latin typeface="Consolas" panose="020B0609020204030204" pitchFamily="49" charset="0"/>
              </a:rPr>
              <a:t>Windows.FullTrustApplication</a:t>
            </a:r>
            <a:r>
              <a:rPr kumimoji="0" lang="en-US" sz="2400" b="0" i="0" u="none" strike="noStrike" kern="0" cap="none" spc="0" normalizeH="0" baseline="0" noProof="0" dirty="0">
                <a:ln>
                  <a:noFill/>
                </a:ln>
                <a:solidFill>
                  <a:srgbClr val="000000"/>
                </a:solidFill>
                <a:effectLst/>
                <a:uLnTx/>
                <a:uFillTx/>
                <a:latin typeface="Consolas" panose="020B0609020204030204" pitchFamily="49" charset="0"/>
              </a:rPr>
              <a:t>"&gt;</a:t>
            </a:r>
            <a:endParaRPr kumimoji="0" lang="en-US" sz="2400" b="0" i="0" u="none" strike="noStrike" kern="0" cap="none" spc="0" normalizeH="0" baseline="0" noProof="0" dirty="0">
              <a:ln>
                <a:noFill/>
              </a:ln>
              <a:solidFill>
                <a:sysClr val="windowText" lastClr="000000"/>
              </a:solidFill>
              <a:effectLst/>
              <a:uLnTx/>
              <a:uFillTx/>
              <a:latin typeface="Segoe UI Semilight"/>
            </a:endParaRPr>
          </a:p>
        </p:txBody>
      </p:sp>
      <p:grpSp>
        <p:nvGrpSpPr>
          <p:cNvPr id="36" name="Group 35"/>
          <p:cNvGrpSpPr/>
          <p:nvPr/>
        </p:nvGrpSpPr>
        <p:grpSpPr>
          <a:xfrm>
            <a:off x="11314116" y="184894"/>
            <a:ext cx="664761" cy="764207"/>
            <a:chOff x="3359943" y="4659446"/>
            <a:chExt cx="664855" cy="764316"/>
          </a:xfrm>
        </p:grpSpPr>
        <p:sp>
          <p:nvSpPr>
            <p:cNvPr id="37" name="Rectangle 36"/>
            <p:cNvSpPr/>
            <p:nvPr/>
          </p:nvSpPr>
          <p:spPr>
            <a:xfrm>
              <a:off x="3359943" y="4974130"/>
              <a:ext cx="664855" cy="32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grpSp>
          <p:nvGrpSpPr>
            <p:cNvPr id="38" name="Group 37"/>
            <p:cNvGrpSpPr/>
            <p:nvPr/>
          </p:nvGrpSpPr>
          <p:grpSpPr>
            <a:xfrm>
              <a:off x="3373003" y="4659446"/>
              <a:ext cx="638752" cy="764316"/>
              <a:chOff x="6130936" y="2707866"/>
              <a:chExt cx="375710" cy="449566"/>
            </a:xfrm>
            <a:solidFill>
              <a:schemeClr val="accent1"/>
            </a:solidFill>
          </p:grpSpPr>
          <p:sp>
            <p:nvSpPr>
              <p:cNvPr id="39" name="Freeform 6"/>
              <p:cNvSpPr>
                <a:spLocks/>
              </p:cNvSpPr>
              <p:nvPr/>
            </p:nvSpPr>
            <p:spPr bwMode="auto">
              <a:xfrm>
                <a:off x="6344481" y="2744795"/>
                <a:ext cx="42548" cy="59407"/>
              </a:xfrm>
              <a:custGeom>
                <a:avLst/>
                <a:gdLst>
                  <a:gd name="T0" fmla="*/ 0 w 22"/>
                  <a:gd name="T1" fmla="*/ 3 h 31"/>
                  <a:gd name="T2" fmla="*/ 1 w 22"/>
                  <a:gd name="T3" fmla="*/ 9 h 31"/>
                  <a:gd name="T4" fmla="*/ 16 w 22"/>
                  <a:gd name="T5" fmla="*/ 27 h 31"/>
                  <a:gd name="T6" fmla="*/ 16 w 22"/>
                  <a:gd name="T7" fmla="*/ 31 h 31"/>
                  <a:gd name="T8" fmla="*/ 22 w 22"/>
                  <a:gd name="T9" fmla="*/ 30 h 31"/>
                  <a:gd name="T10" fmla="*/ 22 w 22"/>
                  <a:gd name="T11" fmla="*/ 27 h 31"/>
                  <a:gd name="T12" fmla="*/ 0 w 22"/>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0" y="3"/>
                    </a:moveTo>
                    <a:cubicBezTo>
                      <a:pt x="0" y="5"/>
                      <a:pt x="1" y="7"/>
                      <a:pt x="1" y="9"/>
                    </a:cubicBezTo>
                    <a:cubicBezTo>
                      <a:pt x="16" y="7"/>
                      <a:pt x="16" y="13"/>
                      <a:pt x="16" y="27"/>
                    </a:cubicBezTo>
                    <a:cubicBezTo>
                      <a:pt x="16" y="31"/>
                      <a:pt x="16" y="31"/>
                      <a:pt x="16" y="31"/>
                    </a:cubicBezTo>
                    <a:cubicBezTo>
                      <a:pt x="22" y="30"/>
                      <a:pt x="22" y="30"/>
                      <a:pt x="22" y="30"/>
                    </a:cubicBezTo>
                    <a:cubicBezTo>
                      <a:pt x="22" y="27"/>
                      <a:pt x="22" y="27"/>
                      <a:pt x="22" y="27"/>
                    </a:cubicBezTo>
                    <a:cubicBezTo>
                      <a:pt x="22" y="6"/>
                      <a:pt x="19" y="0"/>
                      <a:pt x="0" y="3"/>
                    </a:cubicBez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40" name="Freeform 7"/>
              <p:cNvSpPr>
                <a:spLocks/>
              </p:cNvSpPr>
              <p:nvPr/>
            </p:nvSpPr>
            <p:spPr bwMode="auto">
              <a:xfrm>
                <a:off x="6215230" y="2707866"/>
                <a:ext cx="119617" cy="129250"/>
              </a:xfrm>
              <a:custGeom>
                <a:avLst/>
                <a:gdLst>
                  <a:gd name="T0" fmla="*/ 6 w 62"/>
                  <a:gd name="T1" fmla="*/ 66 h 67"/>
                  <a:gd name="T2" fmla="*/ 6 w 62"/>
                  <a:gd name="T3" fmla="*/ 39 h 67"/>
                  <a:gd name="T4" fmla="*/ 31 w 62"/>
                  <a:gd name="T5" fmla="*/ 13 h 67"/>
                  <a:gd name="T6" fmla="*/ 56 w 62"/>
                  <a:gd name="T7" fmla="*/ 33 h 67"/>
                  <a:gd name="T8" fmla="*/ 56 w 62"/>
                  <a:gd name="T9" fmla="*/ 56 h 67"/>
                  <a:gd name="T10" fmla="*/ 62 w 62"/>
                  <a:gd name="T11" fmla="*/ 55 h 67"/>
                  <a:gd name="T12" fmla="*/ 62 w 62"/>
                  <a:gd name="T13" fmla="*/ 33 h 67"/>
                  <a:gd name="T14" fmla="*/ 29 w 62"/>
                  <a:gd name="T15" fmla="*/ 7 h 67"/>
                  <a:gd name="T16" fmla="*/ 0 w 62"/>
                  <a:gd name="T17" fmla="*/ 38 h 67"/>
                  <a:gd name="T18" fmla="*/ 0 w 62"/>
                  <a:gd name="T19" fmla="*/ 67 h 67"/>
                  <a:gd name="T20" fmla="*/ 6 w 62"/>
                  <a:gd name="T2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6" y="66"/>
                    </a:moveTo>
                    <a:cubicBezTo>
                      <a:pt x="6" y="39"/>
                      <a:pt x="6" y="39"/>
                      <a:pt x="6" y="39"/>
                    </a:cubicBezTo>
                    <a:cubicBezTo>
                      <a:pt x="6" y="22"/>
                      <a:pt x="14" y="17"/>
                      <a:pt x="31" y="13"/>
                    </a:cubicBezTo>
                    <a:cubicBezTo>
                      <a:pt x="55" y="7"/>
                      <a:pt x="56" y="23"/>
                      <a:pt x="56" y="33"/>
                    </a:cubicBezTo>
                    <a:cubicBezTo>
                      <a:pt x="56" y="56"/>
                      <a:pt x="56" y="56"/>
                      <a:pt x="56" y="56"/>
                    </a:cubicBezTo>
                    <a:cubicBezTo>
                      <a:pt x="62" y="55"/>
                      <a:pt x="62" y="55"/>
                      <a:pt x="62" y="55"/>
                    </a:cubicBezTo>
                    <a:cubicBezTo>
                      <a:pt x="62" y="33"/>
                      <a:pt x="62" y="33"/>
                      <a:pt x="62" y="33"/>
                    </a:cubicBezTo>
                    <a:cubicBezTo>
                      <a:pt x="62" y="14"/>
                      <a:pt x="56" y="0"/>
                      <a:pt x="29" y="7"/>
                    </a:cubicBezTo>
                    <a:cubicBezTo>
                      <a:pt x="15" y="10"/>
                      <a:pt x="0" y="14"/>
                      <a:pt x="0" y="38"/>
                    </a:cubicBezTo>
                    <a:cubicBezTo>
                      <a:pt x="0" y="67"/>
                      <a:pt x="0" y="67"/>
                      <a:pt x="0" y="67"/>
                    </a:cubicBezTo>
                    <a:lnTo>
                      <a:pt x="6" y="66"/>
                    </a:ln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41" name="Freeform 8"/>
              <p:cNvSpPr>
                <a:spLocks noEditPoints="1"/>
              </p:cNvSpPr>
              <p:nvPr/>
            </p:nvSpPr>
            <p:spPr bwMode="auto">
              <a:xfrm>
                <a:off x="6130936" y="2806610"/>
                <a:ext cx="375710" cy="350822"/>
              </a:xfrm>
              <a:custGeom>
                <a:avLst/>
                <a:gdLst>
                  <a:gd name="T0" fmla="*/ 388 w 468"/>
                  <a:gd name="T1" fmla="*/ 0 h 437"/>
                  <a:gd name="T2" fmla="*/ 0 w 468"/>
                  <a:gd name="T3" fmla="*/ 76 h 437"/>
                  <a:gd name="T4" fmla="*/ 0 w 468"/>
                  <a:gd name="T5" fmla="*/ 359 h 437"/>
                  <a:gd name="T6" fmla="*/ 388 w 468"/>
                  <a:gd name="T7" fmla="*/ 437 h 437"/>
                  <a:gd name="T8" fmla="*/ 468 w 468"/>
                  <a:gd name="T9" fmla="*/ 409 h 437"/>
                  <a:gd name="T10" fmla="*/ 468 w 468"/>
                  <a:gd name="T11" fmla="*/ 26 h 437"/>
                  <a:gd name="T12" fmla="*/ 388 w 468"/>
                  <a:gd name="T13" fmla="*/ 0 h 437"/>
                  <a:gd name="T14" fmla="*/ 170 w 468"/>
                  <a:gd name="T15" fmla="*/ 301 h 437"/>
                  <a:gd name="T16" fmla="*/ 84 w 468"/>
                  <a:gd name="T17" fmla="*/ 289 h 437"/>
                  <a:gd name="T18" fmla="*/ 84 w 468"/>
                  <a:gd name="T19" fmla="*/ 217 h 437"/>
                  <a:gd name="T20" fmla="*/ 170 w 468"/>
                  <a:gd name="T21" fmla="*/ 217 h 437"/>
                  <a:gd name="T22" fmla="*/ 170 w 468"/>
                  <a:gd name="T23" fmla="*/ 301 h 437"/>
                  <a:gd name="T24" fmla="*/ 170 w 468"/>
                  <a:gd name="T25" fmla="*/ 205 h 437"/>
                  <a:gd name="T26" fmla="*/ 84 w 468"/>
                  <a:gd name="T27" fmla="*/ 205 h 437"/>
                  <a:gd name="T28" fmla="*/ 84 w 468"/>
                  <a:gd name="T29" fmla="*/ 141 h 437"/>
                  <a:gd name="T30" fmla="*/ 170 w 468"/>
                  <a:gd name="T31" fmla="*/ 129 h 437"/>
                  <a:gd name="T32" fmla="*/ 170 w 468"/>
                  <a:gd name="T33" fmla="*/ 205 h 437"/>
                  <a:gd name="T34" fmla="*/ 290 w 468"/>
                  <a:gd name="T35" fmla="*/ 318 h 437"/>
                  <a:gd name="T36" fmla="*/ 180 w 468"/>
                  <a:gd name="T37" fmla="*/ 301 h 437"/>
                  <a:gd name="T38" fmla="*/ 180 w 468"/>
                  <a:gd name="T39" fmla="*/ 217 h 437"/>
                  <a:gd name="T40" fmla="*/ 290 w 468"/>
                  <a:gd name="T41" fmla="*/ 217 h 437"/>
                  <a:gd name="T42" fmla="*/ 290 w 468"/>
                  <a:gd name="T43" fmla="*/ 318 h 437"/>
                  <a:gd name="T44" fmla="*/ 290 w 468"/>
                  <a:gd name="T45" fmla="*/ 205 h 437"/>
                  <a:gd name="T46" fmla="*/ 180 w 468"/>
                  <a:gd name="T47" fmla="*/ 205 h 437"/>
                  <a:gd name="T48" fmla="*/ 180 w 468"/>
                  <a:gd name="T49" fmla="*/ 126 h 437"/>
                  <a:gd name="T50" fmla="*/ 290 w 468"/>
                  <a:gd name="T51" fmla="*/ 112 h 437"/>
                  <a:gd name="T52" fmla="*/ 290 w 468"/>
                  <a:gd name="T53" fmla="*/ 20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 h="437">
                    <a:moveTo>
                      <a:pt x="388" y="0"/>
                    </a:moveTo>
                    <a:lnTo>
                      <a:pt x="0" y="76"/>
                    </a:lnTo>
                    <a:lnTo>
                      <a:pt x="0" y="359"/>
                    </a:lnTo>
                    <a:lnTo>
                      <a:pt x="388" y="437"/>
                    </a:lnTo>
                    <a:lnTo>
                      <a:pt x="468" y="409"/>
                    </a:lnTo>
                    <a:lnTo>
                      <a:pt x="468" y="26"/>
                    </a:lnTo>
                    <a:lnTo>
                      <a:pt x="388" y="0"/>
                    </a:lnTo>
                    <a:close/>
                    <a:moveTo>
                      <a:pt x="170" y="301"/>
                    </a:moveTo>
                    <a:lnTo>
                      <a:pt x="84" y="289"/>
                    </a:lnTo>
                    <a:lnTo>
                      <a:pt x="84" y="217"/>
                    </a:lnTo>
                    <a:lnTo>
                      <a:pt x="170" y="217"/>
                    </a:lnTo>
                    <a:lnTo>
                      <a:pt x="170" y="301"/>
                    </a:lnTo>
                    <a:close/>
                    <a:moveTo>
                      <a:pt x="170" y="205"/>
                    </a:moveTo>
                    <a:lnTo>
                      <a:pt x="84" y="205"/>
                    </a:lnTo>
                    <a:lnTo>
                      <a:pt x="84" y="141"/>
                    </a:lnTo>
                    <a:lnTo>
                      <a:pt x="170" y="129"/>
                    </a:lnTo>
                    <a:lnTo>
                      <a:pt x="170" y="205"/>
                    </a:lnTo>
                    <a:close/>
                    <a:moveTo>
                      <a:pt x="290" y="318"/>
                    </a:moveTo>
                    <a:lnTo>
                      <a:pt x="180" y="301"/>
                    </a:lnTo>
                    <a:lnTo>
                      <a:pt x="180" y="217"/>
                    </a:lnTo>
                    <a:lnTo>
                      <a:pt x="290" y="217"/>
                    </a:lnTo>
                    <a:lnTo>
                      <a:pt x="290" y="318"/>
                    </a:lnTo>
                    <a:close/>
                    <a:moveTo>
                      <a:pt x="290" y="205"/>
                    </a:moveTo>
                    <a:lnTo>
                      <a:pt x="180" y="205"/>
                    </a:lnTo>
                    <a:lnTo>
                      <a:pt x="180" y="126"/>
                    </a:lnTo>
                    <a:lnTo>
                      <a:pt x="290" y="112"/>
                    </a:lnTo>
                    <a:lnTo>
                      <a:pt x="290" y="205"/>
                    </a:lnTo>
                    <a:close/>
                  </a:path>
                </a:pathLst>
              </a:custGeom>
              <a:grpFill/>
              <a:ln w="15875" cap="flat" cmpd="sng">
                <a:no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dirty="0">
                  <a:solidFill>
                    <a:sysClr val="windowText" lastClr="000000"/>
                  </a:solidFill>
                </a:endParaRPr>
              </a:p>
            </p:txBody>
          </p:sp>
        </p:grpSp>
      </p:grpSp>
    </p:spTree>
    <p:extLst>
      <p:ext uri="{BB962C8B-B14F-4D97-AF65-F5344CB8AC3E}">
        <p14:creationId xmlns:p14="http://schemas.microsoft.com/office/powerpoint/2010/main" val="164740265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your App</a:t>
            </a:r>
          </a:p>
        </p:txBody>
      </p:sp>
      <p:pic>
        <p:nvPicPr>
          <p:cNvPr id="3" name="Picture 2"/>
          <p:cNvPicPr>
            <a:picLocks noChangeAspect="1"/>
          </p:cNvPicPr>
          <p:nvPr/>
        </p:nvPicPr>
        <p:blipFill>
          <a:blip r:embed="rId2"/>
          <a:stretch>
            <a:fillRect/>
          </a:stretch>
        </p:blipFill>
        <p:spPr>
          <a:xfrm>
            <a:off x="2168351" y="1409030"/>
            <a:ext cx="8102140" cy="4676403"/>
          </a:xfrm>
          <a:prstGeom prst="rect">
            <a:avLst/>
          </a:prstGeom>
        </p:spPr>
      </p:pic>
    </p:spTree>
    <p:extLst>
      <p:ext uri="{BB962C8B-B14F-4D97-AF65-F5344CB8AC3E}">
        <p14:creationId xmlns:p14="http://schemas.microsoft.com/office/powerpoint/2010/main" val="9005762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125663"/>
            <a:ext cx="11887200" cy="2178545"/>
          </a:xfrm>
        </p:spPr>
        <p:txBody>
          <a:bodyPr/>
          <a:lstStyle/>
          <a:p>
            <a:r>
              <a:rPr lang="en-US" dirty="0"/>
              <a:t>Enhancing your App</a:t>
            </a:r>
            <a:br>
              <a:rPr lang="en-US" dirty="0"/>
            </a:br>
            <a:r>
              <a:rPr lang="en-US" dirty="0"/>
              <a:t>with Windows Store APIs</a:t>
            </a:r>
          </a:p>
        </p:txBody>
      </p:sp>
    </p:spTree>
    <p:extLst>
      <p:ext uri="{BB962C8B-B14F-4D97-AF65-F5344CB8AC3E}">
        <p14:creationId xmlns:p14="http://schemas.microsoft.com/office/powerpoint/2010/main" val="26759943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Why Enhance your App?</a:t>
            </a:r>
          </a:p>
        </p:txBody>
      </p:sp>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8415" y="1752760"/>
            <a:ext cx="4572000" cy="3877056"/>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27" y="1752760"/>
            <a:ext cx="4572000" cy="3877056"/>
          </a:xfrm>
          <a:prstGeom prst="rect">
            <a:avLst/>
          </a:prstGeom>
        </p:spPr>
      </p:pic>
      <p:sp>
        <p:nvSpPr>
          <p:cNvPr id="12" name="Text Placeholder 11"/>
          <p:cNvSpPr txBox="1">
            <a:spLocks/>
          </p:cNvSpPr>
          <p:nvPr/>
        </p:nvSpPr>
        <p:spPr>
          <a:xfrm>
            <a:off x="274638" y="971330"/>
            <a:ext cx="11887200" cy="2025170"/>
          </a:xfrm>
          <a:prstGeom prst="rect">
            <a:avLst/>
          </a:prstGeom>
        </p:spPr>
        <p:txBody>
          <a:bodyPr/>
          <a:lstStyle>
            <a:lvl1pPr marL="0" indent="0" algn="l" defTabSz="932619" rtl="0" eaLnBrk="1" latinLnBrk="0" hangingPunct="1">
              <a:lnSpc>
                <a:spcPct val="90000"/>
              </a:lnSpc>
              <a:spcBef>
                <a:spcPts val="2448"/>
              </a:spcBef>
              <a:buFont typeface="Arial" panose="020B0604020202020204" pitchFamily="34" charset="0"/>
              <a:buNone/>
              <a:defRPr sz="3808" b="0" kern="1200">
                <a:gradFill>
                  <a:gsLst>
                    <a:gs pos="0">
                      <a:schemeClr val="accent1"/>
                    </a:gs>
                    <a:gs pos="100000">
                      <a:schemeClr val="accent1"/>
                    </a:gs>
                  </a:gsLst>
                  <a:lin ang="5400000" scaled="1"/>
                </a:gradFill>
                <a:latin typeface="+mj-lt"/>
                <a:ea typeface="+mn-ea"/>
                <a:cs typeface="+mn-cs"/>
              </a:defRPr>
            </a:lvl1pPr>
            <a:lvl2pPr marL="0" indent="0" algn="l" defTabSz="932619" rtl="0" eaLnBrk="1" latinLnBrk="0" hangingPunct="1">
              <a:lnSpc>
                <a:spcPct val="90000"/>
              </a:lnSpc>
              <a:spcBef>
                <a:spcPts val="612"/>
              </a:spcBef>
              <a:buFont typeface="Arial" panose="020B0604020202020204" pitchFamily="34" charset="0"/>
              <a:buNone/>
              <a:defRPr sz="1904" kern="1200">
                <a:gradFill>
                  <a:gsLst>
                    <a:gs pos="0">
                      <a:schemeClr val="tx1"/>
                    </a:gs>
                    <a:gs pos="100000">
                      <a:schemeClr val="tx1"/>
                    </a:gs>
                  </a:gsLst>
                  <a:lin ang="5400000" scaled="1"/>
                </a:gradFill>
                <a:latin typeface="+mn-lt"/>
                <a:ea typeface="+mn-ea"/>
                <a:cs typeface="+mn-cs"/>
              </a:defRPr>
            </a:lvl2pPr>
            <a:lvl3pPr marL="23801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3pPr>
            <a:lvl4pPr marL="466310"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4pPr>
            <a:lvl5pPr marL="70432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5pPr>
            <a:lvl6pPr marL="256470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6pPr>
            <a:lvl7pPr marL="303101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7pPr>
            <a:lvl8pPr marL="349732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8pPr>
            <a:lvl9pPr marL="396363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9pPr>
          </a:lstStyle>
          <a:p>
            <a:r>
              <a:rPr lang="en-US" sz="2400" dirty="0"/>
              <a:t>Developers are achieving 10x revenue and 4x volume gains when using 3 or more features</a:t>
            </a:r>
          </a:p>
        </p:txBody>
      </p:sp>
      <p:sp>
        <p:nvSpPr>
          <p:cNvPr id="13" name="TextBox 12"/>
          <p:cNvSpPr txBox="1"/>
          <p:nvPr/>
        </p:nvSpPr>
        <p:spPr>
          <a:xfrm>
            <a:off x="6362253" y="5783268"/>
            <a:ext cx="6197851" cy="1123897"/>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400"/>
              </a:spcAft>
              <a:buClrTx/>
              <a:buSzTx/>
              <a:buFontTx/>
              <a:buNone/>
              <a:tabLst/>
              <a:defRPr/>
            </a:pPr>
            <a:r>
              <a:rPr kumimoji="0" lang="en-US" sz="900" b="0" i="0" u="none" strike="noStrike" kern="0" cap="none" spc="0" normalizeH="0" baseline="0" noProof="0" dirty="0">
                <a:ln>
                  <a:noFill/>
                </a:ln>
                <a:gradFill>
                  <a:gsLst>
                    <a:gs pos="2917">
                      <a:schemeClr val="tx1"/>
                    </a:gs>
                    <a:gs pos="30000">
                      <a:schemeClr val="tx1"/>
                    </a:gs>
                  </a:gsLst>
                  <a:lin ang="5400000" scaled="0"/>
                </a:gradFill>
                <a:effectLst/>
                <a:uLnTx/>
                <a:uFillTx/>
              </a:rPr>
              <a:t>Notes:</a:t>
            </a:r>
          </a:p>
          <a:p>
            <a:pPr marL="0" marR="0" lvl="0" indent="0" defTabSz="914400" eaLnBrk="1" fontAlgn="auto" latinLnBrk="0" hangingPunct="1">
              <a:lnSpc>
                <a:spcPct val="90000"/>
              </a:lnSpc>
              <a:spcBef>
                <a:spcPts val="0"/>
              </a:spcBef>
              <a:spcAft>
                <a:spcPts val="400"/>
              </a:spcAft>
              <a:buClrTx/>
              <a:buSzTx/>
              <a:buFontTx/>
              <a:buNone/>
              <a:tabLst/>
              <a:defRPr/>
            </a:pPr>
            <a:r>
              <a:rPr kumimoji="0" lang="en-US" sz="900" b="0" i="0" u="none" strike="noStrike" kern="0" cap="none" spc="0" normalizeH="0" baseline="0" noProof="0" dirty="0">
                <a:ln>
                  <a:noFill/>
                </a:ln>
                <a:gradFill>
                  <a:gsLst>
                    <a:gs pos="2917">
                      <a:schemeClr val="tx1"/>
                    </a:gs>
                    <a:gs pos="30000">
                      <a:schemeClr val="tx1"/>
                    </a:gs>
                  </a:gsLst>
                  <a:lin ang="5400000" scaled="0"/>
                </a:gradFill>
                <a:effectLst/>
                <a:uLnTx/>
                <a:uFillTx/>
              </a:rPr>
              <a:t>Features include: Microsoft Ad platform, IAP, Sale Pricing and Tokens</a:t>
            </a:r>
          </a:p>
          <a:p>
            <a:pPr marL="0" marR="0" lvl="0" indent="0" defTabSz="914400" eaLnBrk="1" fontAlgn="auto" latinLnBrk="0" hangingPunct="1">
              <a:lnSpc>
                <a:spcPct val="90000"/>
              </a:lnSpc>
              <a:spcBef>
                <a:spcPts val="0"/>
              </a:spcBef>
              <a:spcAft>
                <a:spcPts val="400"/>
              </a:spcAft>
              <a:buClrTx/>
              <a:buSzTx/>
              <a:buFontTx/>
              <a:buNone/>
              <a:tabLst/>
              <a:defRPr/>
            </a:pPr>
            <a:r>
              <a:rPr kumimoji="0" lang="en-US" sz="900" b="0" i="0" u="none" strike="noStrike" kern="0" cap="none" spc="0" normalizeH="0" baseline="0" noProof="0" dirty="0">
                <a:ln>
                  <a:noFill/>
                </a:ln>
                <a:gradFill>
                  <a:gsLst>
                    <a:gs pos="2917">
                      <a:schemeClr val="tx1"/>
                    </a:gs>
                    <a:gs pos="30000">
                      <a:schemeClr val="tx1"/>
                    </a:gs>
                  </a:gsLst>
                  <a:lin ang="5400000" scaled="0"/>
                </a:gradFill>
                <a:effectLst/>
                <a:uLnTx/>
                <a:uFillTx/>
              </a:rPr>
              <a:t>Among all Windows Publishers who have had at least one acquisition of a revenue generating app since Sept 2015</a:t>
            </a:r>
          </a:p>
          <a:p>
            <a:pPr marL="0" marR="0" lvl="0" indent="0" defTabSz="914400" eaLnBrk="1" fontAlgn="auto" latinLnBrk="0" hangingPunct="1">
              <a:lnSpc>
                <a:spcPct val="90000"/>
              </a:lnSpc>
              <a:spcBef>
                <a:spcPts val="0"/>
              </a:spcBef>
              <a:spcAft>
                <a:spcPts val="400"/>
              </a:spcAft>
              <a:buClrTx/>
              <a:buSzTx/>
              <a:buFontTx/>
              <a:buNone/>
              <a:tabLst/>
              <a:defRPr/>
            </a:pPr>
            <a:r>
              <a:rPr kumimoji="0" lang="en-US" sz="900" b="0" i="0" u="none" strike="noStrike" kern="0" cap="none" spc="0" normalizeH="0" baseline="0" noProof="0" dirty="0">
                <a:ln>
                  <a:noFill/>
                </a:ln>
                <a:gradFill>
                  <a:gsLst>
                    <a:gs pos="2917">
                      <a:schemeClr val="tx1"/>
                    </a:gs>
                    <a:gs pos="30000">
                      <a:schemeClr val="tx1"/>
                    </a:gs>
                  </a:gsLst>
                  <a:lin ang="5400000" scaled="0"/>
                </a:gradFill>
                <a:effectLst/>
                <a:uLnTx/>
                <a:uFillTx/>
              </a:rPr>
              <a:t>Does not include top 10 revenue generating Publishers or any Microsoft first-party titles</a:t>
            </a:r>
          </a:p>
          <a:p>
            <a:pPr marL="0" marR="0" lvl="0" indent="0" defTabSz="914400" eaLnBrk="1" fontAlgn="auto" latinLnBrk="0" hangingPunct="1">
              <a:lnSpc>
                <a:spcPct val="90000"/>
              </a:lnSpc>
              <a:spcBef>
                <a:spcPts val="0"/>
              </a:spcBef>
              <a:spcAft>
                <a:spcPts val="400"/>
              </a:spcAft>
              <a:buClrTx/>
              <a:buSzTx/>
              <a:buFontTx/>
              <a:buNone/>
              <a:tabLst/>
              <a:defRPr/>
            </a:pPr>
            <a:r>
              <a:rPr kumimoji="0" lang="en-US" sz="900" b="0" i="0" u="none" strike="noStrike" kern="0" cap="none" spc="0" normalizeH="0" baseline="0" noProof="0" dirty="0">
                <a:ln>
                  <a:noFill/>
                </a:ln>
                <a:gradFill>
                  <a:gsLst>
                    <a:gs pos="2917">
                      <a:schemeClr val="tx1"/>
                    </a:gs>
                    <a:gs pos="30000">
                      <a:schemeClr val="tx1"/>
                    </a:gs>
                  </a:gsLst>
                  <a:lin ang="5400000" scaled="0"/>
                </a:gradFill>
                <a:effectLst/>
                <a:uLnTx/>
                <a:uFillTx/>
              </a:rPr>
              <a:t>Does not include any potential 3P revenue generated from outside of the Microsoft features mentioned above </a:t>
            </a:r>
          </a:p>
        </p:txBody>
      </p:sp>
      <p:grpSp>
        <p:nvGrpSpPr>
          <p:cNvPr id="14" name="Group 13"/>
          <p:cNvGrpSpPr/>
          <p:nvPr/>
        </p:nvGrpSpPr>
        <p:grpSpPr>
          <a:xfrm>
            <a:off x="2524636" y="2798547"/>
            <a:ext cx="948994" cy="1578335"/>
            <a:chOff x="2524636" y="3040067"/>
            <a:chExt cx="948994" cy="1578335"/>
          </a:xfrm>
        </p:grpSpPr>
        <p:sp>
          <p:nvSpPr>
            <p:cNvPr id="15" name="TextBox 14"/>
            <p:cNvSpPr txBox="1"/>
            <p:nvPr/>
          </p:nvSpPr>
          <p:spPr>
            <a:xfrm>
              <a:off x="2539555" y="3077237"/>
              <a:ext cx="843821"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10x</a:t>
              </a:r>
            </a:p>
          </p:txBody>
        </p:sp>
        <p:cxnSp>
          <p:nvCxnSpPr>
            <p:cNvPr id="16" name="Elbow Connector 15"/>
            <p:cNvCxnSpPr/>
            <p:nvPr/>
          </p:nvCxnSpPr>
          <p:spPr>
            <a:xfrm rot="5400000" flipH="1" flipV="1">
              <a:off x="2209965" y="3354738"/>
              <a:ext cx="1578335" cy="948994"/>
            </a:xfrm>
            <a:prstGeom prst="bentConnector3">
              <a:avLst>
                <a:gd name="adj1" fmla="val 9941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7763937" y="3209521"/>
            <a:ext cx="993255" cy="941434"/>
            <a:chOff x="7763937" y="3451041"/>
            <a:chExt cx="993255" cy="941434"/>
          </a:xfrm>
        </p:grpSpPr>
        <p:sp>
          <p:nvSpPr>
            <p:cNvPr id="18" name="TextBox 17"/>
            <p:cNvSpPr txBox="1"/>
            <p:nvPr/>
          </p:nvSpPr>
          <p:spPr>
            <a:xfrm>
              <a:off x="7778255" y="3451041"/>
              <a:ext cx="677108"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4x</a:t>
              </a:r>
            </a:p>
          </p:txBody>
        </p:sp>
        <p:cxnSp>
          <p:nvCxnSpPr>
            <p:cNvPr id="19" name="Elbow Connector 18"/>
            <p:cNvCxnSpPr/>
            <p:nvPr/>
          </p:nvCxnSpPr>
          <p:spPr>
            <a:xfrm flipV="1">
              <a:off x="7763937" y="3451041"/>
              <a:ext cx="993255" cy="941434"/>
            </a:xfrm>
            <a:prstGeom prst="bentConnector3">
              <a:avLst>
                <a:gd name="adj1" fmla="val -9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0551320" y="184894"/>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Tree>
    <p:extLst>
      <p:ext uri="{BB962C8B-B14F-4D97-AF65-F5344CB8AC3E}">
        <p14:creationId xmlns:p14="http://schemas.microsoft.com/office/powerpoint/2010/main" val="2040006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52" dirty="0">
                <a:gradFill>
                  <a:gsLst>
                    <a:gs pos="0">
                      <a:schemeClr val="accent1"/>
                    </a:gs>
                    <a:gs pos="100000">
                      <a:schemeClr val="accent1"/>
                    </a:gs>
                  </a:gsLst>
                  <a:lin ang="5400000" scaled="1"/>
                </a:gradFill>
                <a:latin typeface="Segoe UI Semilight" panose="020B0402040204020203" pitchFamily="34" charset="0"/>
                <a:ea typeface="+mj-ea"/>
                <a:cs typeface="Segoe UI Semilight" panose="020B0402040204020203" pitchFamily="34" charset="0"/>
              </a:rPr>
              <a:t>Windows Store Monetization Platform</a:t>
            </a:r>
          </a:p>
        </p:txBody>
      </p:sp>
      <p:grpSp>
        <p:nvGrpSpPr>
          <p:cNvPr id="14" name="Group 13"/>
          <p:cNvGrpSpPr/>
          <p:nvPr/>
        </p:nvGrpSpPr>
        <p:grpSpPr>
          <a:xfrm>
            <a:off x="274620" y="3131506"/>
            <a:ext cx="11960063" cy="3712515"/>
            <a:chOff x="274620" y="3131506"/>
            <a:chExt cx="11960063" cy="3712515"/>
          </a:xfrm>
        </p:grpSpPr>
        <p:sp>
          <p:nvSpPr>
            <p:cNvPr id="4" name="Rectangle 3"/>
            <p:cNvSpPr/>
            <p:nvPr/>
          </p:nvSpPr>
          <p:spPr bwMode="auto">
            <a:xfrm>
              <a:off x="345121" y="3131506"/>
              <a:ext cx="11889562" cy="3379734"/>
            </a:xfrm>
            <a:prstGeom prst="rect">
              <a:avLst/>
            </a:prstGeom>
            <a:noFill/>
            <a:ln w="19050">
              <a:solidFill>
                <a:schemeClr val="accent4">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accent2">
                    <a:lumMod val="75000"/>
                    <a:lumOff val="25000"/>
                  </a:schemeClr>
                </a:solidFill>
                <a:effectLst/>
                <a:uLnTx/>
                <a:uFillTx/>
                <a:ea typeface="Segoe UI" pitchFamily="34" charset="0"/>
                <a:cs typeface="Segoe UI" pitchFamily="34" charset="0"/>
              </a:endParaRPr>
            </a:p>
          </p:txBody>
        </p:sp>
        <p:grpSp>
          <p:nvGrpSpPr>
            <p:cNvPr id="9" name="Group 8"/>
            <p:cNvGrpSpPr/>
            <p:nvPr/>
          </p:nvGrpSpPr>
          <p:grpSpPr>
            <a:xfrm>
              <a:off x="8166843" y="3397352"/>
              <a:ext cx="1727204" cy="3446669"/>
              <a:chOff x="669785" y="1718084"/>
              <a:chExt cx="1727204" cy="3446669"/>
            </a:xfrm>
          </p:grpSpPr>
          <p:grpSp>
            <p:nvGrpSpPr>
              <p:cNvPr id="7" name="Group 6"/>
              <p:cNvGrpSpPr/>
              <p:nvPr/>
            </p:nvGrpSpPr>
            <p:grpSpPr>
              <a:xfrm>
                <a:off x="1151278" y="1718084"/>
                <a:ext cx="764217" cy="794082"/>
                <a:chOff x="881" y="1176176"/>
                <a:chExt cx="764217" cy="794082"/>
              </a:xfrm>
            </p:grpSpPr>
            <p:sp>
              <p:nvSpPr>
                <p:cNvPr id="47" name="Rectangle 46"/>
                <p:cNvSpPr/>
                <p:nvPr/>
              </p:nvSpPr>
              <p:spPr>
                <a:xfrm>
                  <a:off x="881" y="1176176"/>
                  <a:ext cx="764217" cy="794082"/>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12"/>
                    </a:spcBef>
                    <a:spcAft>
                      <a:spcPts val="0"/>
                    </a:spcAft>
                    <a:buClrTx/>
                    <a:buSzTx/>
                    <a:buFontTx/>
                    <a:buNone/>
                    <a:tabLst/>
                    <a:defRPr/>
                  </a:pPr>
                  <a:endParaRPr kumimoji="0" lang="en-US" sz="2040" b="0" i="0" u="none" strike="noStrike" kern="0" cap="none" spc="0" normalizeH="0" baseline="0" noProof="0" dirty="0" err="1">
                    <a:ln>
                      <a:noFill/>
                    </a:ln>
                    <a:solidFill>
                      <a:sysClr val="windowText" lastClr="000000"/>
                    </a:solidFill>
                    <a:effectLst/>
                    <a:uLnTx/>
                    <a:uFillTx/>
                  </a:endParaRPr>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2" y="1267252"/>
                  <a:ext cx="586307" cy="586307"/>
                </a:xfrm>
                <a:prstGeom prst="rect">
                  <a:avLst/>
                </a:prstGeom>
              </p:spPr>
            </p:pic>
          </p:grpSp>
          <p:sp>
            <p:nvSpPr>
              <p:cNvPr id="3" name="TextBox 2"/>
              <p:cNvSpPr txBox="1"/>
              <p:nvPr/>
            </p:nvSpPr>
            <p:spPr>
              <a:xfrm>
                <a:off x="669785" y="2607130"/>
                <a:ext cx="1727204" cy="2557623"/>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a:ln>
                      <a:noFill/>
                    </a:ln>
                    <a:gradFill>
                      <a:gsLst>
                        <a:gs pos="2917">
                          <a:schemeClr val="tx1"/>
                        </a:gs>
                        <a:gs pos="30000">
                          <a:schemeClr val="tx1"/>
                        </a:gs>
                      </a:gsLst>
                      <a:lin ang="5400000" scaled="0"/>
                    </a:gradFill>
                    <a:effectLst/>
                    <a:uLnTx/>
                    <a:uFillTx/>
                  </a:rPr>
                  <a:t>Storefronts</a:t>
                </a:r>
                <a:endParaRPr kumimoji="0" lang="en-US" sz="2000" b="1"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Collections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Featured</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Categories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Sales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Specials</a:t>
                </a:r>
              </a:p>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grpSp>
        <p:grpSp>
          <p:nvGrpSpPr>
            <p:cNvPr id="10" name="Group 9"/>
            <p:cNvGrpSpPr/>
            <p:nvPr/>
          </p:nvGrpSpPr>
          <p:grpSpPr>
            <a:xfrm>
              <a:off x="274620" y="3398796"/>
              <a:ext cx="1985545" cy="3431781"/>
              <a:chOff x="3066246" y="1705272"/>
              <a:chExt cx="1985545" cy="3431781"/>
            </a:xfrm>
          </p:grpSpPr>
          <p:grpSp>
            <p:nvGrpSpPr>
              <p:cNvPr id="19" name="Group 18"/>
              <p:cNvGrpSpPr/>
              <p:nvPr/>
            </p:nvGrpSpPr>
            <p:grpSpPr>
              <a:xfrm>
                <a:off x="3676908" y="1705272"/>
                <a:ext cx="764217" cy="794081"/>
                <a:chOff x="0" y="2357892"/>
                <a:chExt cx="764217" cy="794081"/>
              </a:xfrm>
            </p:grpSpPr>
            <p:sp>
              <p:nvSpPr>
                <p:cNvPr id="22" name="Rectangle 21"/>
                <p:cNvSpPr/>
                <p:nvPr/>
              </p:nvSpPr>
              <p:spPr>
                <a:xfrm>
                  <a:off x="0" y="2357892"/>
                  <a:ext cx="764217" cy="794081"/>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12"/>
                    </a:spcBef>
                    <a:spcAft>
                      <a:spcPts val="0"/>
                    </a:spcAft>
                    <a:buClrTx/>
                    <a:buSzTx/>
                    <a:buFontTx/>
                    <a:buNone/>
                    <a:tabLst/>
                    <a:defRPr/>
                  </a:pPr>
                  <a:endParaRPr kumimoji="0" lang="en-US" sz="2040" b="0" i="0" u="none" strike="noStrike" kern="0" cap="none" spc="0" normalizeH="0" baseline="0" noProof="0" dirty="0" err="1">
                    <a:ln>
                      <a:noFill/>
                    </a:ln>
                    <a:solidFill>
                      <a:sysClr val="windowText" lastClr="000000"/>
                    </a:solidFill>
                    <a:effectLst/>
                    <a:uLnTx/>
                    <a:uFillTx/>
                  </a:endParaRPr>
                </a:p>
              </p:txBody>
            </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9" y="2533758"/>
                  <a:ext cx="634071" cy="420072"/>
                </a:xfrm>
                <a:prstGeom prst="rect">
                  <a:avLst/>
                </a:prstGeom>
              </p:spPr>
            </p:pic>
          </p:grpSp>
          <p:sp>
            <p:nvSpPr>
              <p:cNvPr id="52" name="TextBox 51"/>
              <p:cNvSpPr txBox="1"/>
              <p:nvPr/>
            </p:nvSpPr>
            <p:spPr>
              <a:xfrm>
                <a:off x="3066246" y="2607130"/>
                <a:ext cx="1985545" cy="2529923"/>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dirty="0">
                    <a:ln>
                      <a:noFill/>
                    </a:ln>
                    <a:gradFill>
                      <a:gsLst>
                        <a:gs pos="2917">
                          <a:schemeClr val="tx1"/>
                        </a:gs>
                        <a:gs pos="30000">
                          <a:schemeClr val="tx1"/>
                        </a:gs>
                      </a:gsLst>
                      <a:lin ang="5400000" scaled="0"/>
                    </a:gradFill>
                    <a:effectLst/>
                    <a:uLnTx/>
                    <a:uFillTx/>
                  </a:rPr>
                  <a:t>Dev Center</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Submit</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Manage</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User roles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App/Dashboard</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err="1">
                    <a:ln>
                      <a:noFill/>
                    </a:ln>
                    <a:gradFill>
                      <a:gsLst>
                        <a:gs pos="2917">
                          <a:schemeClr val="tx1"/>
                        </a:gs>
                        <a:gs pos="30000">
                          <a:schemeClr val="tx1"/>
                        </a:gs>
                      </a:gsLst>
                      <a:lin ang="5400000" scaled="0"/>
                    </a:gradFill>
                    <a:effectLst/>
                    <a:uLnTx/>
                    <a:uFillTx/>
                  </a:rPr>
                  <a:t>Flighting</a:t>
                </a:r>
                <a:endPar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grpSp>
        <p:grpSp>
          <p:nvGrpSpPr>
            <p:cNvPr id="11" name="Group 10"/>
            <p:cNvGrpSpPr/>
            <p:nvPr/>
          </p:nvGrpSpPr>
          <p:grpSpPr>
            <a:xfrm>
              <a:off x="2614256" y="3433975"/>
              <a:ext cx="2028440" cy="3077265"/>
              <a:chOff x="5075776" y="1733545"/>
              <a:chExt cx="2028440" cy="3077265"/>
            </a:xfrm>
          </p:grpSpPr>
          <p:grpSp>
            <p:nvGrpSpPr>
              <p:cNvPr id="39" name="Group 38"/>
              <p:cNvGrpSpPr/>
              <p:nvPr/>
            </p:nvGrpSpPr>
            <p:grpSpPr>
              <a:xfrm>
                <a:off x="5720516" y="1733545"/>
                <a:ext cx="729406" cy="737533"/>
                <a:chOff x="5761042" y="1267252"/>
                <a:chExt cx="822951" cy="832120"/>
              </a:xfrm>
            </p:grpSpPr>
            <p:sp>
              <p:nvSpPr>
                <p:cNvPr id="18" name="Rectangle 17"/>
                <p:cNvSpPr/>
                <p:nvPr/>
              </p:nvSpPr>
              <p:spPr bwMode="auto">
                <a:xfrm>
                  <a:off x="5761042" y="1267252"/>
                  <a:ext cx="822951" cy="822951"/>
                </a:xfrm>
                <a:prstGeom prst="rect">
                  <a:avLst/>
                </a:prstGeom>
                <a:noFill/>
                <a:ln w="38100">
                  <a:solidFill>
                    <a:schemeClr val="accent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20" name="Straight Connector 19"/>
                <p:cNvCxnSpPr/>
                <p:nvPr/>
              </p:nvCxnSpPr>
              <p:spPr>
                <a:xfrm>
                  <a:off x="5977603" y="1744338"/>
                  <a:ext cx="0" cy="355034"/>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086417" y="1560405"/>
                  <a:ext cx="0" cy="529798"/>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210120" y="1394165"/>
                  <a:ext cx="0" cy="705207"/>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326699" y="1287486"/>
                  <a:ext cx="0" cy="292465"/>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333368" y="1790370"/>
                  <a:ext cx="0" cy="292465"/>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27375" y="1562295"/>
                  <a:ext cx="182878" cy="0"/>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309676" y="1774669"/>
                  <a:ext cx="182878" cy="0"/>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Oval 36"/>
                <p:cNvSpPr/>
                <p:nvPr/>
              </p:nvSpPr>
              <p:spPr bwMode="auto">
                <a:xfrm>
                  <a:off x="6415863" y="1497813"/>
                  <a:ext cx="123474" cy="123474"/>
                </a:xfrm>
                <a:prstGeom prst="ellipse">
                  <a:avLst/>
                </a:prstGeom>
                <a:solidFill>
                  <a:schemeClr val="accent2">
                    <a:lumMod val="75000"/>
                    <a:lumOff val="25000"/>
                  </a:schemeClr>
                </a:solidFill>
                <a:ln>
                  <a:solidFill>
                    <a:schemeClr val="accent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5" name="Oval 104"/>
                <p:cNvSpPr/>
                <p:nvPr/>
              </p:nvSpPr>
              <p:spPr bwMode="auto">
                <a:xfrm>
                  <a:off x="6420783" y="1709205"/>
                  <a:ext cx="123474" cy="123474"/>
                </a:xfrm>
                <a:prstGeom prst="ellipse">
                  <a:avLst/>
                </a:prstGeom>
                <a:solidFill>
                  <a:schemeClr val="accent2">
                    <a:lumMod val="75000"/>
                    <a:lumOff val="25000"/>
                  </a:schemeClr>
                </a:solidFill>
                <a:ln>
                  <a:solidFill>
                    <a:schemeClr val="accent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106" name="Straight Connector 105"/>
                <p:cNvCxnSpPr/>
                <p:nvPr/>
              </p:nvCxnSpPr>
              <p:spPr>
                <a:xfrm>
                  <a:off x="5775790" y="1577043"/>
                  <a:ext cx="318561" cy="0"/>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7" name="Oval 106"/>
                <p:cNvSpPr/>
                <p:nvPr/>
              </p:nvSpPr>
              <p:spPr bwMode="auto">
                <a:xfrm>
                  <a:off x="5897137" y="1355253"/>
                  <a:ext cx="123474" cy="123474"/>
                </a:xfrm>
                <a:prstGeom prst="ellipse">
                  <a:avLst/>
                </a:prstGeom>
                <a:solidFill>
                  <a:schemeClr val="accent2">
                    <a:lumMod val="75000"/>
                    <a:lumOff val="25000"/>
                  </a:schemeClr>
                </a:solidFill>
                <a:ln>
                  <a:solidFill>
                    <a:schemeClr val="accent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8" name="Oval 107"/>
                <p:cNvSpPr/>
                <p:nvPr/>
              </p:nvSpPr>
              <p:spPr bwMode="auto">
                <a:xfrm>
                  <a:off x="5790950" y="1698390"/>
                  <a:ext cx="123474" cy="123474"/>
                </a:xfrm>
                <a:prstGeom prst="ellipse">
                  <a:avLst/>
                </a:prstGeom>
                <a:solidFill>
                  <a:schemeClr val="accent2">
                    <a:lumMod val="75000"/>
                    <a:lumOff val="25000"/>
                  </a:schemeClr>
                </a:solidFill>
                <a:ln>
                  <a:solidFill>
                    <a:schemeClr val="accent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109" name="Straight Connector 108"/>
                <p:cNvCxnSpPr/>
                <p:nvPr/>
              </p:nvCxnSpPr>
              <p:spPr>
                <a:xfrm>
                  <a:off x="5822985" y="1759921"/>
                  <a:ext cx="137160" cy="0"/>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896725" y="1408913"/>
                  <a:ext cx="318561" cy="0"/>
                </a:xfrm>
                <a:prstGeom prst="line">
                  <a:avLst/>
                </a:prstGeom>
                <a:ln w="38100">
                  <a:solidFill>
                    <a:schemeClr val="accent2">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5075776" y="2607130"/>
                <a:ext cx="2028440" cy="2203680"/>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dirty="0">
                    <a:ln>
                      <a:noFill/>
                    </a:ln>
                    <a:gradFill>
                      <a:gsLst>
                        <a:gs pos="2917">
                          <a:schemeClr val="tx1"/>
                        </a:gs>
                        <a:gs pos="30000">
                          <a:schemeClr val="tx1"/>
                        </a:gs>
                      </a:gsLst>
                      <a:lin ang="5400000" scaled="0"/>
                    </a:gradFill>
                    <a:effectLst/>
                    <a:uLnTx/>
                    <a:uFillTx/>
                  </a:rPr>
                  <a:t>Store SDK</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Purchases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Advertising</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Experimentation</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Analytics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Feedback</a:t>
                </a:r>
              </a:p>
            </p:txBody>
          </p:sp>
        </p:grpSp>
        <p:grpSp>
          <p:nvGrpSpPr>
            <p:cNvPr id="12" name="Group 11"/>
            <p:cNvGrpSpPr/>
            <p:nvPr/>
          </p:nvGrpSpPr>
          <p:grpSpPr>
            <a:xfrm>
              <a:off x="5137756" y="3398796"/>
              <a:ext cx="2301079" cy="3104343"/>
              <a:chOff x="7761936" y="1706467"/>
              <a:chExt cx="2301079" cy="3104343"/>
            </a:xfrm>
          </p:grpSpPr>
          <p:grpSp>
            <p:nvGrpSpPr>
              <p:cNvPr id="5" name="Group 4"/>
              <p:cNvGrpSpPr/>
              <p:nvPr/>
            </p:nvGrpSpPr>
            <p:grpSpPr>
              <a:xfrm>
                <a:off x="8530366" y="1706467"/>
                <a:ext cx="764217" cy="794081"/>
                <a:chOff x="-8883" y="4685518"/>
                <a:chExt cx="764217" cy="794081"/>
              </a:xfrm>
            </p:grpSpPr>
            <p:sp>
              <p:nvSpPr>
                <p:cNvPr id="97" name="Rectangle 96"/>
                <p:cNvSpPr/>
                <p:nvPr/>
              </p:nvSpPr>
              <p:spPr>
                <a:xfrm>
                  <a:off x="-8883" y="4685518"/>
                  <a:ext cx="764217" cy="794081"/>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12"/>
                    </a:spcBef>
                    <a:spcAft>
                      <a:spcPts val="0"/>
                    </a:spcAft>
                    <a:buClrTx/>
                    <a:buSzTx/>
                    <a:buFontTx/>
                    <a:buNone/>
                    <a:tabLst/>
                    <a:defRPr/>
                  </a:pPr>
                  <a:endParaRPr kumimoji="0" lang="en-US" sz="2040" b="0" i="0" u="none" strike="noStrike" kern="0" cap="none" spc="0" normalizeH="0" baseline="0" noProof="0" dirty="0" err="1">
                    <a:ln>
                      <a:noFill/>
                    </a:ln>
                    <a:solidFill>
                      <a:sysClr val="windowText" lastClr="000000"/>
                    </a:solidFill>
                    <a:effectLst/>
                    <a:uLnTx/>
                    <a:uFillTx/>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4685" t="26091" r="23279" b="24684"/>
                <a:stretch/>
              </p:blipFill>
              <p:spPr>
                <a:xfrm>
                  <a:off x="99874" y="4838465"/>
                  <a:ext cx="576107" cy="544966"/>
                </a:xfrm>
                <a:prstGeom prst="rect">
                  <a:avLst/>
                </a:prstGeom>
              </p:spPr>
            </p:pic>
          </p:grpSp>
          <p:sp>
            <p:nvSpPr>
              <p:cNvPr id="55" name="TextBox 54"/>
              <p:cNvSpPr txBox="1"/>
              <p:nvPr/>
            </p:nvSpPr>
            <p:spPr>
              <a:xfrm>
                <a:off x="7761936" y="2607130"/>
                <a:ext cx="2301079" cy="2203680"/>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dirty="0">
                    <a:ln>
                      <a:noFill/>
                    </a:ln>
                    <a:gradFill>
                      <a:gsLst>
                        <a:gs pos="2917">
                          <a:schemeClr val="tx1"/>
                        </a:gs>
                        <a:gs pos="30000">
                          <a:schemeClr val="tx1"/>
                        </a:gs>
                      </a:gsLst>
                      <a:lin ang="5400000" scaled="0"/>
                    </a:gradFill>
                    <a:effectLst/>
                    <a:uLnTx/>
                    <a:uFillTx/>
                  </a:rPr>
                  <a:t>Developer Tools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Visual Studio</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Azure</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err="1">
                    <a:ln>
                      <a:noFill/>
                    </a:ln>
                    <a:gradFill>
                      <a:gsLst>
                        <a:gs pos="2917">
                          <a:schemeClr val="tx1"/>
                        </a:gs>
                        <a:gs pos="30000">
                          <a:schemeClr val="tx1"/>
                        </a:gs>
                      </a:gsLst>
                      <a:lin ang="5400000" scaled="0"/>
                    </a:gradFill>
                    <a:effectLst/>
                    <a:uLnTx/>
                    <a:uFillTx/>
                  </a:rPr>
                  <a:t>Xamarin</a:t>
                </a:r>
                <a:endPar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Cordova</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HTML5</a:t>
                </a:r>
              </a:p>
            </p:txBody>
          </p:sp>
        </p:grpSp>
        <p:grpSp>
          <p:nvGrpSpPr>
            <p:cNvPr id="13" name="Group 12"/>
            <p:cNvGrpSpPr/>
            <p:nvPr/>
          </p:nvGrpSpPr>
          <p:grpSpPr>
            <a:xfrm>
              <a:off x="10553671" y="3382697"/>
              <a:ext cx="1676485" cy="2453052"/>
              <a:chOff x="10389444" y="1705272"/>
              <a:chExt cx="1676485" cy="2453052"/>
            </a:xfrm>
          </p:grpSpPr>
          <p:grpSp>
            <p:nvGrpSpPr>
              <p:cNvPr id="6" name="Group 5"/>
              <p:cNvGrpSpPr/>
              <p:nvPr/>
            </p:nvGrpSpPr>
            <p:grpSpPr>
              <a:xfrm>
                <a:off x="10845578" y="1705272"/>
                <a:ext cx="764217" cy="794082"/>
                <a:chOff x="-8883" y="5884335"/>
                <a:chExt cx="764217" cy="794082"/>
              </a:xfrm>
            </p:grpSpPr>
            <p:sp>
              <p:nvSpPr>
                <p:cNvPr id="48" name="Rectangle 47"/>
                <p:cNvSpPr/>
                <p:nvPr/>
              </p:nvSpPr>
              <p:spPr>
                <a:xfrm>
                  <a:off x="-8883" y="5884335"/>
                  <a:ext cx="764217" cy="794082"/>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612"/>
                    </a:spcBef>
                    <a:spcAft>
                      <a:spcPts val="0"/>
                    </a:spcAft>
                    <a:buClrTx/>
                    <a:buSzTx/>
                    <a:buFontTx/>
                    <a:buNone/>
                    <a:tabLst/>
                    <a:defRPr/>
                  </a:pPr>
                  <a:endParaRPr kumimoji="0" lang="en-US" sz="2040" b="0" i="0" u="none" strike="noStrike" kern="0" cap="none" spc="0" normalizeH="0" baseline="0" noProof="0" dirty="0" err="1">
                    <a:ln>
                      <a:noFill/>
                    </a:ln>
                    <a:solidFill>
                      <a:sysClr val="windowText" lastClr="000000"/>
                    </a:solidFill>
                    <a:effectLst/>
                    <a:uLnTx/>
                    <a:uFillTx/>
                  </a:endParaRPr>
                </a:p>
              </p:txBody>
            </p:sp>
            <p:grpSp>
              <p:nvGrpSpPr>
                <p:cNvPr id="71" name="Group 13"/>
                <p:cNvGrpSpPr>
                  <a:grpSpLocks noChangeAspect="1"/>
                </p:cNvGrpSpPr>
                <p:nvPr/>
              </p:nvGrpSpPr>
              <p:grpSpPr bwMode="auto">
                <a:xfrm>
                  <a:off x="53443" y="6008752"/>
                  <a:ext cx="646437" cy="566941"/>
                  <a:chOff x="5834" y="2030"/>
                  <a:chExt cx="309" cy="271"/>
                </a:xfrm>
                <a:solidFill>
                  <a:schemeClr val="bg1"/>
                </a:solidFill>
              </p:grpSpPr>
              <p:sp>
                <p:nvSpPr>
                  <p:cNvPr id="72" name="Rectangle 14"/>
                  <p:cNvSpPr>
                    <a:spLocks noChangeArrowheads="1"/>
                  </p:cNvSpPr>
                  <p:nvPr/>
                </p:nvSpPr>
                <p:spPr bwMode="auto">
                  <a:xfrm>
                    <a:off x="6105" y="2127"/>
                    <a:ext cx="19" cy="1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15"/>
                  <p:cNvSpPr>
                    <a:spLocks/>
                  </p:cNvSpPr>
                  <p:nvPr/>
                </p:nvSpPr>
                <p:spPr bwMode="auto">
                  <a:xfrm>
                    <a:off x="5911" y="2175"/>
                    <a:ext cx="19" cy="126"/>
                  </a:xfrm>
                  <a:custGeom>
                    <a:avLst/>
                    <a:gdLst>
                      <a:gd name="T0" fmla="*/ 19 w 19"/>
                      <a:gd name="T1" fmla="*/ 126 h 126"/>
                      <a:gd name="T2" fmla="*/ 19 w 19"/>
                      <a:gd name="T3" fmla="*/ 0 h 126"/>
                      <a:gd name="T4" fmla="*/ 0 w 19"/>
                      <a:gd name="T5" fmla="*/ 19 h 126"/>
                      <a:gd name="T6" fmla="*/ 0 w 19"/>
                      <a:gd name="T7" fmla="*/ 126 h 126"/>
                      <a:gd name="T8" fmla="*/ 19 w 19"/>
                      <a:gd name="T9" fmla="*/ 126 h 126"/>
                    </a:gdLst>
                    <a:ahLst/>
                    <a:cxnLst>
                      <a:cxn ang="0">
                        <a:pos x="T0" y="T1"/>
                      </a:cxn>
                      <a:cxn ang="0">
                        <a:pos x="T2" y="T3"/>
                      </a:cxn>
                      <a:cxn ang="0">
                        <a:pos x="T4" y="T5"/>
                      </a:cxn>
                      <a:cxn ang="0">
                        <a:pos x="T6" y="T7"/>
                      </a:cxn>
                      <a:cxn ang="0">
                        <a:pos x="T8" y="T9"/>
                      </a:cxn>
                    </a:cxnLst>
                    <a:rect l="0" t="0" r="r" b="b"/>
                    <a:pathLst>
                      <a:path w="19" h="126">
                        <a:moveTo>
                          <a:pt x="19" y="126"/>
                        </a:moveTo>
                        <a:lnTo>
                          <a:pt x="19" y="0"/>
                        </a:lnTo>
                        <a:lnTo>
                          <a:pt x="0" y="19"/>
                        </a:lnTo>
                        <a:lnTo>
                          <a:pt x="0" y="126"/>
                        </a:lnTo>
                        <a:lnTo>
                          <a:pt x="1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16"/>
                  <p:cNvSpPr>
                    <a:spLocks/>
                  </p:cNvSpPr>
                  <p:nvPr/>
                </p:nvSpPr>
                <p:spPr bwMode="auto">
                  <a:xfrm>
                    <a:off x="5872" y="2214"/>
                    <a:ext cx="20" cy="87"/>
                  </a:xfrm>
                  <a:custGeom>
                    <a:avLst/>
                    <a:gdLst>
                      <a:gd name="T0" fmla="*/ 20 w 20"/>
                      <a:gd name="T1" fmla="*/ 87 h 87"/>
                      <a:gd name="T2" fmla="*/ 20 w 20"/>
                      <a:gd name="T3" fmla="*/ 0 h 87"/>
                      <a:gd name="T4" fmla="*/ 0 w 20"/>
                      <a:gd name="T5" fmla="*/ 19 h 87"/>
                      <a:gd name="T6" fmla="*/ 0 w 20"/>
                      <a:gd name="T7" fmla="*/ 87 h 87"/>
                      <a:gd name="T8" fmla="*/ 20 w 20"/>
                      <a:gd name="T9" fmla="*/ 87 h 87"/>
                    </a:gdLst>
                    <a:ahLst/>
                    <a:cxnLst>
                      <a:cxn ang="0">
                        <a:pos x="T0" y="T1"/>
                      </a:cxn>
                      <a:cxn ang="0">
                        <a:pos x="T2" y="T3"/>
                      </a:cxn>
                      <a:cxn ang="0">
                        <a:pos x="T4" y="T5"/>
                      </a:cxn>
                      <a:cxn ang="0">
                        <a:pos x="T6" y="T7"/>
                      </a:cxn>
                      <a:cxn ang="0">
                        <a:pos x="T8" y="T9"/>
                      </a:cxn>
                    </a:cxnLst>
                    <a:rect l="0" t="0" r="r" b="b"/>
                    <a:pathLst>
                      <a:path w="20" h="87">
                        <a:moveTo>
                          <a:pt x="20" y="87"/>
                        </a:moveTo>
                        <a:lnTo>
                          <a:pt x="20" y="0"/>
                        </a:lnTo>
                        <a:lnTo>
                          <a:pt x="0" y="19"/>
                        </a:lnTo>
                        <a:lnTo>
                          <a:pt x="0"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17"/>
                  <p:cNvSpPr>
                    <a:spLocks/>
                  </p:cNvSpPr>
                  <p:nvPr/>
                </p:nvSpPr>
                <p:spPr bwMode="auto">
                  <a:xfrm>
                    <a:off x="5950" y="2136"/>
                    <a:ext cx="19" cy="165"/>
                  </a:xfrm>
                  <a:custGeom>
                    <a:avLst/>
                    <a:gdLst>
                      <a:gd name="T0" fmla="*/ 19 w 19"/>
                      <a:gd name="T1" fmla="*/ 165 h 165"/>
                      <a:gd name="T2" fmla="*/ 19 w 19"/>
                      <a:gd name="T3" fmla="*/ 0 h 165"/>
                      <a:gd name="T4" fmla="*/ 0 w 19"/>
                      <a:gd name="T5" fmla="*/ 20 h 165"/>
                      <a:gd name="T6" fmla="*/ 0 w 19"/>
                      <a:gd name="T7" fmla="*/ 165 h 165"/>
                      <a:gd name="T8" fmla="*/ 19 w 19"/>
                      <a:gd name="T9" fmla="*/ 165 h 165"/>
                    </a:gdLst>
                    <a:ahLst/>
                    <a:cxnLst>
                      <a:cxn ang="0">
                        <a:pos x="T0" y="T1"/>
                      </a:cxn>
                      <a:cxn ang="0">
                        <a:pos x="T2" y="T3"/>
                      </a:cxn>
                      <a:cxn ang="0">
                        <a:pos x="T4" y="T5"/>
                      </a:cxn>
                      <a:cxn ang="0">
                        <a:pos x="T6" y="T7"/>
                      </a:cxn>
                      <a:cxn ang="0">
                        <a:pos x="T8" y="T9"/>
                      </a:cxn>
                    </a:cxnLst>
                    <a:rect l="0" t="0" r="r" b="b"/>
                    <a:pathLst>
                      <a:path w="19" h="165">
                        <a:moveTo>
                          <a:pt x="19" y="165"/>
                        </a:moveTo>
                        <a:lnTo>
                          <a:pt x="19" y="0"/>
                        </a:lnTo>
                        <a:lnTo>
                          <a:pt x="0" y="20"/>
                        </a:lnTo>
                        <a:lnTo>
                          <a:pt x="0" y="165"/>
                        </a:lnTo>
                        <a:lnTo>
                          <a:pt x="1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18"/>
                  <p:cNvSpPr>
                    <a:spLocks/>
                  </p:cNvSpPr>
                  <p:nvPr/>
                </p:nvSpPr>
                <p:spPr bwMode="auto">
                  <a:xfrm>
                    <a:off x="5989" y="2136"/>
                    <a:ext cx="19" cy="165"/>
                  </a:xfrm>
                  <a:custGeom>
                    <a:avLst/>
                    <a:gdLst>
                      <a:gd name="T0" fmla="*/ 19 w 19"/>
                      <a:gd name="T1" fmla="*/ 165 h 165"/>
                      <a:gd name="T2" fmla="*/ 19 w 19"/>
                      <a:gd name="T3" fmla="*/ 20 h 165"/>
                      <a:gd name="T4" fmla="*/ 0 w 19"/>
                      <a:gd name="T5" fmla="*/ 0 h 165"/>
                      <a:gd name="T6" fmla="*/ 0 w 19"/>
                      <a:gd name="T7" fmla="*/ 165 h 165"/>
                      <a:gd name="T8" fmla="*/ 19 w 19"/>
                      <a:gd name="T9" fmla="*/ 165 h 165"/>
                    </a:gdLst>
                    <a:ahLst/>
                    <a:cxnLst>
                      <a:cxn ang="0">
                        <a:pos x="T0" y="T1"/>
                      </a:cxn>
                      <a:cxn ang="0">
                        <a:pos x="T2" y="T3"/>
                      </a:cxn>
                      <a:cxn ang="0">
                        <a:pos x="T4" y="T5"/>
                      </a:cxn>
                      <a:cxn ang="0">
                        <a:pos x="T6" y="T7"/>
                      </a:cxn>
                      <a:cxn ang="0">
                        <a:pos x="T8" y="T9"/>
                      </a:cxn>
                    </a:cxnLst>
                    <a:rect l="0" t="0" r="r" b="b"/>
                    <a:pathLst>
                      <a:path w="19" h="165">
                        <a:moveTo>
                          <a:pt x="19" y="165"/>
                        </a:moveTo>
                        <a:lnTo>
                          <a:pt x="19" y="20"/>
                        </a:lnTo>
                        <a:lnTo>
                          <a:pt x="0" y="0"/>
                        </a:lnTo>
                        <a:lnTo>
                          <a:pt x="0" y="165"/>
                        </a:lnTo>
                        <a:lnTo>
                          <a:pt x="1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19"/>
                  <p:cNvSpPr>
                    <a:spLocks/>
                  </p:cNvSpPr>
                  <p:nvPr/>
                </p:nvSpPr>
                <p:spPr bwMode="auto">
                  <a:xfrm>
                    <a:off x="6027" y="2175"/>
                    <a:ext cx="20" cy="126"/>
                  </a:xfrm>
                  <a:custGeom>
                    <a:avLst/>
                    <a:gdLst>
                      <a:gd name="T0" fmla="*/ 20 w 20"/>
                      <a:gd name="T1" fmla="*/ 126 h 126"/>
                      <a:gd name="T2" fmla="*/ 20 w 20"/>
                      <a:gd name="T3" fmla="*/ 0 h 126"/>
                      <a:gd name="T4" fmla="*/ 10 w 20"/>
                      <a:gd name="T5" fmla="*/ 10 h 126"/>
                      <a:gd name="T6" fmla="*/ 0 w 20"/>
                      <a:gd name="T7" fmla="*/ 0 h 126"/>
                      <a:gd name="T8" fmla="*/ 0 w 20"/>
                      <a:gd name="T9" fmla="*/ 126 h 126"/>
                      <a:gd name="T10" fmla="*/ 20 w 20"/>
                      <a:gd name="T11" fmla="*/ 126 h 126"/>
                    </a:gdLst>
                    <a:ahLst/>
                    <a:cxnLst>
                      <a:cxn ang="0">
                        <a:pos x="T0" y="T1"/>
                      </a:cxn>
                      <a:cxn ang="0">
                        <a:pos x="T2" y="T3"/>
                      </a:cxn>
                      <a:cxn ang="0">
                        <a:pos x="T4" y="T5"/>
                      </a:cxn>
                      <a:cxn ang="0">
                        <a:pos x="T6" y="T7"/>
                      </a:cxn>
                      <a:cxn ang="0">
                        <a:pos x="T8" y="T9"/>
                      </a:cxn>
                      <a:cxn ang="0">
                        <a:pos x="T10" y="T11"/>
                      </a:cxn>
                    </a:cxnLst>
                    <a:rect l="0" t="0" r="r" b="b"/>
                    <a:pathLst>
                      <a:path w="20" h="126">
                        <a:moveTo>
                          <a:pt x="20" y="126"/>
                        </a:moveTo>
                        <a:lnTo>
                          <a:pt x="20" y="0"/>
                        </a:lnTo>
                        <a:lnTo>
                          <a:pt x="10" y="10"/>
                        </a:lnTo>
                        <a:lnTo>
                          <a:pt x="0" y="0"/>
                        </a:lnTo>
                        <a:lnTo>
                          <a:pt x="0" y="126"/>
                        </a:lnTo>
                        <a:lnTo>
                          <a:pt x="20"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20"/>
                  <p:cNvSpPr>
                    <a:spLocks/>
                  </p:cNvSpPr>
                  <p:nvPr/>
                </p:nvSpPr>
                <p:spPr bwMode="auto">
                  <a:xfrm>
                    <a:off x="6066" y="2136"/>
                    <a:ext cx="19" cy="165"/>
                  </a:xfrm>
                  <a:custGeom>
                    <a:avLst/>
                    <a:gdLst>
                      <a:gd name="T0" fmla="*/ 19 w 19"/>
                      <a:gd name="T1" fmla="*/ 165 h 165"/>
                      <a:gd name="T2" fmla="*/ 19 w 19"/>
                      <a:gd name="T3" fmla="*/ 0 h 165"/>
                      <a:gd name="T4" fmla="*/ 0 w 19"/>
                      <a:gd name="T5" fmla="*/ 20 h 165"/>
                      <a:gd name="T6" fmla="*/ 0 w 19"/>
                      <a:gd name="T7" fmla="*/ 165 h 165"/>
                      <a:gd name="T8" fmla="*/ 19 w 19"/>
                      <a:gd name="T9" fmla="*/ 165 h 165"/>
                    </a:gdLst>
                    <a:ahLst/>
                    <a:cxnLst>
                      <a:cxn ang="0">
                        <a:pos x="T0" y="T1"/>
                      </a:cxn>
                      <a:cxn ang="0">
                        <a:pos x="T2" y="T3"/>
                      </a:cxn>
                      <a:cxn ang="0">
                        <a:pos x="T4" y="T5"/>
                      </a:cxn>
                      <a:cxn ang="0">
                        <a:pos x="T6" y="T7"/>
                      </a:cxn>
                      <a:cxn ang="0">
                        <a:pos x="T8" y="T9"/>
                      </a:cxn>
                    </a:cxnLst>
                    <a:rect l="0" t="0" r="r" b="b"/>
                    <a:pathLst>
                      <a:path w="19" h="165">
                        <a:moveTo>
                          <a:pt x="19" y="165"/>
                        </a:moveTo>
                        <a:lnTo>
                          <a:pt x="19" y="0"/>
                        </a:lnTo>
                        <a:lnTo>
                          <a:pt x="0" y="20"/>
                        </a:lnTo>
                        <a:lnTo>
                          <a:pt x="0" y="165"/>
                        </a:lnTo>
                        <a:lnTo>
                          <a:pt x="1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Freeform 21"/>
                  <p:cNvSpPr>
                    <a:spLocks/>
                  </p:cNvSpPr>
                  <p:nvPr/>
                </p:nvSpPr>
                <p:spPr bwMode="auto">
                  <a:xfrm>
                    <a:off x="5834" y="2252"/>
                    <a:ext cx="19" cy="49"/>
                  </a:xfrm>
                  <a:custGeom>
                    <a:avLst/>
                    <a:gdLst>
                      <a:gd name="T0" fmla="*/ 19 w 19"/>
                      <a:gd name="T1" fmla="*/ 0 h 49"/>
                      <a:gd name="T2" fmla="*/ 0 w 19"/>
                      <a:gd name="T3" fmla="*/ 20 h 49"/>
                      <a:gd name="T4" fmla="*/ 0 w 19"/>
                      <a:gd name="T5" fmla="*/ 49 h 49"/>
                      <a:gd name="T6" fmla="*/ 19 w 19"/>
                      <a:gd name="T7" fmla="*/ 49 h 49"/>
                      <a:gd name="T8" fmla="*/ 19 w 19"/>
                      <a:gd name="T9" fmla="*/ 0 h 49"/>
                    </a:gdLst>
                    <a:ahLst/>
                    <a:cxnLst>
                      <a:cxn ang="0">
                        <a:pos x="T0" y="T1"/>
                      </a:cxn>
                      <a:cxn ang="0">
                        <a:pos x="T2" y="T3"/>
                      </a:cxn>
                      <a:cxn ang="0">
                        <a:pos x="T4" y="T5"/>
                      </a:cxn>
                      <a:cxn ang="0">
                        <a:pos x="T6" y="T7"/>
                      </a:cxn>
                      <a:cxn ang="0">
                        <a:pos x="T8" y="T9"/>
                      </a:cxn>
                    </a:cxnLst>
                    <a:rect l="0" t="0" r="r" b="b"/>
                    <a:pathLst>
                      <a:path w="19" h="49">
                        <a:moveTo>
                          <a:pt x="19" y="0"/>
                        </a:moveTo>
                        <a:lnTo>
                          <a:pt x="0" y="20"/>
                        </a:lnTo>
                        <a:lnTo>
                          <a:pt x="0" y="49"/>
                        </a:lnTo>
                        <a:lnTo>
                          <a:pt x="19" y="49"/>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Freeform 22"/>
                  <p:cNvSpPr>
                    <a:spLocks/>
                  </p:cNvSpPr>
                  <p:nvPr/>
                </p:nvSpPr>
                <p:spPr bwMode="auto">
                  <a:xfrm>
                    <a:off x="5834" y="2030"/>
                    <a:ext cx="309" cy="206"/>
                  </a:xfrm>
                  <a:custGeom>
                    <a:avLst/>
                    <a:gdLst>
                      <a:gd name="T0" fmla="*/ 232 w 309"/>
                      <a:gd name="T1" fmla="*/ 0 h 206"/>
                      <a:gd name="T2" fmla="*/ 232 w 309"/>
                      <a:gd name="T3" fmla="*/ 19 h 206"/>
                      <a:gd name="T4" fmla="*/ 278 w 309"/>
                      <a:gd name="T5" fmla="*/ 19 h 206"/>
                      <a:gd name="T6" fmla="*/ 203 w 309"/>
                      <a:gd name="T7" fmla="*/ 92 h 206"/>
                      <a:gd name="T8" fmla="*/ 145 w 309"/>
                      <a:gd name="T9" fmla="*/ 34 h 206"/>
                      <a:gd name="T10" fmla="*/ 0 w 309"/>
                      <a:gd name="T11" fmla="*/ 179 h 206"/>
                      <a:gd name="T12" fmla="*/ 0 w 309"/>
                      <a:gd name="T13" fmla="*/ 206 h 206"/>
                      <a:gd name="T14" fmla="*/ 145 w 309"/>
                      <a:gd name="T15" fmla="*/ 60 h 206"/>
                      <a:gd name="T16" fmla="*/ 203 w 309"/>
                      <a:gd name="T17" fmla="*/ 118 h 206"/>
                      <a:gd name="T18" fmla="*/ 290 w 309"/>
                      <a:gd name="T19" fmla="*/ 31 h 206"/>
                      <a:gd name="T20" fmla="*/ 290 w 309"/>
                      <a:gd name="T21" fmla="*/ 77 h 206"/>
                      <a:gd name="T22" fmla="*/ 309 w 309"/>
                      <a:gd name="T23" fmla="*/ 77 h 206"/>
                      <a:gd name="T24" fmla="*/ 309 w 309"/>
                      <a:gd name="T25" fmla="*/ 0 h 206"/>
                      <a:gd name="T26" fmla="*/ 232 w 309"/>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206">
                        <a:moveTo>
                          <a:pt x="232" y="0"/>
                        </a:moveTo>
                        <a:lnTo>
                          <a:pt x="232" y="19"/>
                        </a:lnTo>
                        <a:lnTo>
                          <a:pt x="278" y="19"/>
                        </a:lnTo>
                        <a:lnTo>
                          <a:pt x="203" y="92"/>
                        </a:lnTo>
                        <a:lnTo>
                          <a:pt x="145" y="34"/>
                        </a:lnTo>
                        <a:lnTo>
                          <a:pt x="0" y="179"/>
                        </a:lnTo>
                        <a:lnTo>
                          <a:pt x="0" y="206"/>
                        </a:lnTo>
                        <a:lnTo>
                          <a:pt x="145" y="60"/>
                        </a:lnTo>
                        <a:lnTo>
                          <a:pt x="203" y="118"/>
                        </a:lnTo>
                        <a:lnTo>
                          <a:pt x="290" y="31"/>
                        </a:lnTo>
                        <a:lnTo>
                          <a:pt x="290" y="77"/>
                        </a:lnTo>
                        <a:lnTo>
                          <a:pt x="309" y="77"/>
                        </a:lnTo>
                        <a:lnTo>
                          <a:pt x="309" y="0"/>
                        </a:ln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56" name="TextBox 55"/>
              <p:cNvSpPr txBox="1"/>
              <p:nvPr/>
            </p:nvSpPr>
            <p:spPr>
              <a:xfrm>
                <a:off x="10389444" y="2607130"/>
                <a:ext cx="1676485" cy="1551194"/>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dirty="0">
                    <a:ln>
                      <a:noFill/>
                    </a:ln>
                    <a:gradFill>
                      <a:gsLst>
                        <a:gs pos="2917">
                          <a:schemeClr val="tx1"/>
                        </a:gs>
                        <a:gs pos="30000">
                          <a:schemeClr val="tx1"/>
                        </a:gs>
                      </a:gsLst>
                      <a:lin ang="5400000" scaled="0"/>
                    </a:gradFill>
                    <a:effectLst/>
                    <a:uLnTx/>
                    <a:uFillTx/>
                  </a:rPr>
                  <a:t>Analytics</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err="1">
                    <a:ln>
                      <a:noFill/>
                    </a:ln>
                    <a:gradFill>
                      <a:gsLst>
                        <a:gs pos="2917">
                          <a:schemeClr val="tx1"/>
                        </a:gs>
                        <a:gs pos="30000">
                          <a:schemeClr val="tx1"/>
                        </a:gs>
                      </a:gsLst>
                      <a:lin ang="5400000" scaled="0"/>
                    </a:gradFill>
                    <a:effectLst/>
                    <a:uLnTx/>
                    <a:uFillTx/>
                  </a:rPr>
                  <a:t>PowerBI</a:t>
                </a:r>
                <a:endPar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err="1">
                    <a:ln>
                      <a:noFill/>
                    </a:ln>
                    <a:gradFill>
                      <a:gsLst>
                        <a:gs pos="2917">
                          <a:schemeClr val="tx1"/>
                        </a:gs>
                        <a:gs pos="30000">
                          <a:schemeClr val="tx1"/>
                        </a:gs>
                      </a:gsLst>
                      <a:lin ang="5400000" scaled="0"/>
                    </a:gradFill>
                    <a:effectLst/>
                    <a:uLnTx/>
                    <a:uFillTx/>
                  </a:rPr>
                  <a:t>HockeyApp</a:t>
                </a:r>
                <a:endPar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Analytics API</a:t>
                </a:r>
              </a:p>
            </p:txBody>
          </p:sp>
        </p:grpSp>
      </p:grpSp>
      <p:sp>
        <p:nvSpPr>
          <p:cNvPr id="59" name="Rectangle 58"/>
          <p:cNvSpPr/>
          <p:nvPr/>
        </p:nvSpPr>
        <p:spPr bwMode="auto">
          <a:xfrm>
            <a:off x="6390832" y="1147984"/>
            <a:ext cx="5843851" cy="1829928"/>
          </a:xfrm>
          <a:prstGeom prst="rect">
            <a:avLst/>
          </a:prstGeom>
          <a:solidFill>
            <a:srgbClr val="002050"/>
          </a:solidFill>
          <a:ln w="19050">
            <a:solidFill>
              <a:schemeClr val="accent4">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ea typeface="Segoe UI" pitchFamily="34" charset="0"/>
                <a:cs typeface="Segoe UI" pitchFamily="34" charset="0"/>
              </a:rPr>
              <a:t>Advertising Model</a:t>
            </a: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Ad networks - yield optimization - mediation </a:t>
            </a: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banner ads - interstitial ads - native ads - video ads</a:t>
            </a: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community ads - re-engagement ads - app install ads</a:t>
            </a:r>
          </a:p>
        </p:txBody>
      </p:sp>
      <p:sp>
        <p:nvSpPr>
          <p:cNvPr id="81" name="Rectangle 80"/>
          <p:cNvSpPr/>
          <p:nvPr/>
        </p:nvSpPr>
        <p:spPr bwMode="auto">
          <a:xfrm>
            <a:off x="345121" y="1147984"/>
            <a:ext cx="5939776" cy="1842026"/>
          </a:xfrm>
          <a:prstGeom prst="rect">
            <a:avLst/>
          </a:prstGeom>
          <a:solidFill>
            <a:schemeClr val="accent1"/>
          </a:solidFill>
          <a:ln w="19050">
            <a:solidFill>
              <a:schemeClr val="accent4">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ea typeface="Segoe UI" pitchFamily="34" charset="0"/>
                <a:cs typeface="Segoe UI" pitchFamily="34" charset="0"/>
              </a:rPr>
              <a:t>Paid </a:t>
            </a:r>
            <a:r>
              <a:rPr kumimoji="0" lang="en-US" sz="2400" b="0" i="0" u="none" strike="noStrike" kern="0" cap="none" spc="0" normalizeH="0" baseline="0" noProof="0" dirty="0">
                <a:ln>
                  <a:noFill/>
                </a:ln>
                <a:solidFill>
                  <a:schemeClr val="bg1"/>
                </a:solidFill>
                <a:effectLst/>
                <a:uLnTx/>
                <a:uFillTx/>
                <a:ea typeface="Segoe UI" pitchFamily="34" charset="0"/>
                <a:cs typeface="Segoe UI" pitchFamily="34" charset="0"/>
              </a:rPr>
              <a:t>Model</a:t>
            </a: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App purchase - In-app purchase - Sale Pricing</a:t>
            </a: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Store-managed Consumables - Subscriptions - DLC</a:t>
            </a: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Bundles - Discounts - Paid Upgrades - Pre-orders</a:t>
            </a:r>
          </a:p>
        </p:txBody>
      </p:sp>
      <p:sp>
        <p:nvSpPr>
          <p:cNvPr id="58" name="TextBox 57"/>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Tree>
    <p:extLst>
      <p:ext uri="{BB962C8B-B14F-4D97-AF65-F5344CB8AC3E}">
        <p14:creationId xmlns:p14="http://schemas.microsoft.com/office/powerpoint/2010/main" val="13041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additive="base">
                                        <p:cTn id="14" dur="500" fill="hold"/>
                                        <p:tgtEl>
                                          <p:spTgt spid="81"/>
                                        </p:tgtEl>
                                        <p:attrNameLst>
                                          <p:attrName>ppt_x</p:attrName>
                                        </p:attrNameLst>
                                      </p:cBhvr>
                                      <p:tavLst>
                                        <p:tav tm="0">
                                          <p:val>
                                            <p:strVal val="0-#ppt_w/2"/>
                                          </p:val>
                                        </p:tav>
                                        <p:tav tm="100000">
                                          <p:val>
                                            <p:strVal val="#ppt_x"/>
                                          </p:val>
                                        </p:tav>
                                      </p:tavLst>
                                    </p:anim>
                                    <p:anim calcmode="lin" valueType="num">
                                      <p:cBhvr additive="base">
                                        <p:cTn id="15"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cBhvr additive="base">
                                        <p:cTn id="20" dur="500" fill="hold"/>
                                        <p:tgtEl>
                                          <p:spTgt spid="59"/>
                                        </p:tgtEl>
                                        <p:attrNameLst>
                                          <p:attrName>ppt_x</p:attrName>
                                        </p:attrNameLst>
                                      </p:cBhvr>
                                      <p:tavLst>
                                        <p:tav tm="0">
                                          <p:val>
                                            <p:strVal val="1+#ppt_w/2"/>
                                          </p:val>
                                        </p:tav>
                                        <p:tav tm="100000">
                                          <p:val>
                                            <p:strVal val="#ppt_x"/>
                                          </p:val>
                                        </p:tav>
                                      </p:tavLst>
                                    </p:anim>
                                    <p:anim calcmode="lin" valueType="num">
                                      <p:cBhvr additive="base">
                                        <p:cTn id="21"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Adding </a:t>
            </a:r>
            <a:r>
              <a:rPr lang="en-US" dirty="0" err="1"/>
              <a:t>Windows.Services.Store</a:t>
            </a:r>
            <a:endParaRPr lang="en-US" dirty="0"/>
          </a:p>
        </p:txBody>
      </p:sp>
      <p:sp>
        <p:nvSpPr>
          <p:cNvPr id="30" name="Rectangle 29"/>
          <p:cNvSpPr/>
          <p:nvPr/>
        </p:nvSpPr>
        <p:spPr>
          <a:xfrm>
            <a:off x="174624" y="2201118"/>
            <a:ext cx="12280302" cy="2369880"/>
          </a:xfrm>
          <a:prstGeom prst="rect">
            <a:avLst/>
          </a:prstGeom>
          <a:solidFill>
            <a:srgbClr val="292929"/>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schemeClr val="bg1"/>
                </a:solidFill>
                <a:latin typeface="Consolas" panose="020B0609020204030204" pitchFamily="49" charset="0"/>
              </a:rPr>
              <a:t>using </a:t>
            </a:r>
            <a:r>
              <a:rPr lang="en-US" sz="3600" kern="0" dirty="0" err="1">
                <a:solidFill>
                  <a:schemeClr val="bg1"/>
                </a:solidFill>
                <a:latin typeface="Consolas" panose="020B0609020204030204" pitchFamily="49" charset="0"/>
              </a:rPr>
              <a:t>Windows.Services.Store</a:t>
            </a:r>
            <a:r>
              <a:rPr lang="en-US" sz="3600" kern="0" dirty="0">
                <a:solidFill>
                  <a:schemeClr val="bg1"/>
                </a:solidFill>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solidFill>
              <a:effectLst/>
              <a:uLnTx/>
              <a:uFillTx/>
              <a:latin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bg1"/>
                </a:solidFill>
                <a:effectLst/>
                <a:uLnTx/>
                <a:uFillTx/>
                <a:latin typeface="Consolas" panose="020B0609020204030204" pitchFamily="49" charset="0"/>
              </a:rPr>
              <a:t>var</a:t>
            </a:r>
            <a:r>
              <a:rPr kumimoji="0" lang="en-US" sz="2800" b="0" i="0" u="none" strike="noStrike" kern="0" cap="none" spc="0" normalizeH="0" baseline="0" noProof="0" dirty="0">
                <a:ln>
                  <a:noFill/>
                </a:ln>
                <a:solidFill>
                  <a:schemeClr val="bg1"/>
                </a:solidFill>
                <a:effectLst/>
                <a:uLnTx/>
                <a:uFillTx/>
                <a:latin typeface="Consolas" panose="020B0609020204030204" pitchFamily="49" charset="0"/>
              </a:rPr>
              <a:t> store = </a:t>
            </a:r>
            <a:r>
              <a:rPr kumimoji="0" lang="en-US" sz="2800" b="0" i="0" u="none" strike="noStrike" kern="0" cap="none" spc="0" normalizeH="0" baseline="0" noProof="0" dirty="0" err="1">
                <a:ln>
                  <a:noFill/>
                </a:ln>
                <a:solidFill>
                  <a:schemeClr val="bg1"/>
                </a:solidFill>
                <a:effectLst/>
                <a:uLnTx/>
                <a:uFillTx/>
                <a:latin typeface="Consolas" panose="020B0609020204030204" pitchFamily="49" charset="0"/>
              </a:rPr>
              <a:t>Windows.Services.Store.StoreContext.GetDefault</a:t>
            </a:r>
            <a:r>
              <a:rPr kumimoji="0" lang="en-US" sz="2800" b="0" i="0" u="none" strike="noStrike" kern="0" cap="none" spc="0" normalizeH="0" baseline="0" noProof="0" dirty="0">
                <a:ln>
                  <a:noFill/>
                </a:ln>
                <a:solidFill>
                  <a:schemeClr val="bg1"/>
                </a:solidFill>
                <a:effectLst/>
                <a:uLnTx/>
                <a:uFillTx/>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bg1"/>
                </a:solidFill>
                <a:effectLst/>
                <a:uLnTx/>
                <a:uFillTx/>
                <a:latin typeface="Consolas" panose="020B0609020204030204" pitchFamily="49" charset="0"/>
              </a:rPr>
              <a:t>var</a:t>
            </a:r>
            <a:r>
              <a:rPr kumimoji="0" lang="en-US" sz="2800" b="0" i="0" u="none" strike="noStrike" kern="0" cap="none" spc="0" normalizeH="0" baseline="0" noProof="0" dirty="0">
                <a:ln>
                  <a:noFill/>
                </a:ln>
                <a:solidFill>
                  <a:schemeClr val="bg1"/>
                </a:solidFill>
                <a:effectLst/>
                <a:uLnTx/>
                <a:uFillTx/>
                <a:latin typeface="Consolas" panose="020B0609020204030204" pitchFamily="49" charset="0"/>
              </a:rPr>
              <a:t> license = </a:t>
            </a:r>
            <a:r>
              <a:rPr kumimoji="0" lang="en-US" sz="2800" b="0" i="0" u="none" strike="noStrike" kern="0" cap="none" spc="0" normalizeH="0" baseline="0" noProof="0" dirty="0" err="1">
                <a:ln>
                  <a:noFill/>
                </a:ln>
                <a:solidFill>
                  <a:schemeClr val="bg1"/>
                </a:solidFill>
                <a:effectLst/>
                <a:uLnTx/>
                <a:uFillTx/>
                <a:latin typeface="Consolas" panose="020B0609020204030204" pitchFamily="49" charset="0"/>
              </a:rPr>
              <a:t>store.GetAppLicenseAsync</a:t>
            </a:r>
            <a:r>
              <a:rPr kumimoji="0" lang="en-US" sz="2800" b="0" i="0" u="none" strike="noStrike" kern="0" cap="none" spc="0" normalizeH="0" baseline="0" noProof="0" dirty="0">
                <a:ln>
                  <a:noFill/>
                </a:ln>
                <a:solidFill>
                  <a:schemeClr val="bg1"/>
                </a:solidFill>
                <a:effectLst/>
                <a:uLnTx/>
                <a:uFillTx/>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bg1"/>
                </a:solidFill>
                <a:effectLst/>
                <a:uLnTx/>
                <a:uFillTx/>
                <a:latin typeface="Consolas" panose="020B0609020204030204" pitchFamily="49" charset="0"/>
              </a:rPr>
              <a:t>var</a:t>
            </a:r>
            <a:r>
              <a:rPr kumimoji="0" lang="en-US" sz="2800" b="0" i="0" u="none" strike="noStrike" kern="0" cap="none" spc="0" normalizeH="0" baseline="0" noProof="0" dirty="0">
                <a:ln>
                  <a:noFill/>
                </a:ln>
                <a:solidFill>
                  <a:schemeClr val="bg1"/>
                </a:solidFill>
                <a:effectLst/>
                <a:uLnTx/>
                <a:uFillTx/>
                <a:latin typeface="Consolas" panose="020B0609020204030204" pitchFamily="49" charset="0"/>
              </a:rPr>
              <a:t> result = </a:t>
            </a:r>
            <a:r>
              <a:rPr kumimoji="0" lang="en-US" sz="2800" b="0" i="0" u="none" strike="noStrike" kern="0" cap="none" spc="0" normalizeH="0" baseline="0" noProof="0" dirty="0" err="1">
                <a:ln>
                  <a:noFill/>
                </a:ln>
                <a:solidFill>
                  <a:schemeClr val="bg1"/>
                </a:solidFill>
                <a:effectLst/>
                <a:uLnTx/>
                <a:uFillTx/>
                <a:latin typeface="Consolas" panose="020B0609020204030204" pitchFamily="49" charset="0"/>
              </a:rPr>
              <a:t>store.RequestPurchaseAsync</a:t>
            </a:r>
            <a:r>
              <a:rPr kumimoji="0" lang="en-US" sz="2800" b="0" i="0" u="none" strike="noStrike" kern="0" cap="none" spc="0" normalizeH="0" baseline="0" noProof="0" dirty="0">
                <a:ln>
                  <a:noFill/>
                </a:ln>
                <a:solidFill>
                  <a:schemeClr val="bg1"/>
                </a:solidFill>
                <a:effectLst/>
                <a:uLnTx/>
                <a:uFillTx/>
                <a:latin typeface="Consolas" panose="020B0609020204030204" pitchFamily="49" charset="0"/>
              </a:rPr>
              <a:t>("&lt;STOREID&gt;");</a:t>
            </a:r>
            <a:endParaRPr kumimoji="0" lang="en-US" sz="6000" b="0" i="0" u="none" strike="noStrike" kern="0" cap="none" spc="0" normalizeH="0" baseline="0" noProof="0" dirty="0">
              <a:ln>
                <a:noFill/>
              </a:ln>
              <a:solidFill>
                <a:schemeClr val="bg1"/>
              </a:solidFill>
              <a:effectLst/>
              <a:uLnTx/>
              <a:uFillTx/>
            </a:endParaRPr>
          </a:p>
        </p:txBody>
      </p:sp>
      <p:sp>
        <p:nvSpPr>
          <p:cNvPr id="33" name="TextBox 32"/>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Tree>
    <p:extLst>
      <p:ext uri="{BB962C8B-B14F-4D97-AF65-F5344CB8AC3E}">
        <p14:creationId xmlns:p14="http://schemas.microsoft.com/office/powerpoint/2010/main" val="13043301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Benefits: Package </a:t>
            </a:r>
            <a:r>
              <a:rPr lang="en-US" dirty="0" err="1"/>
              <a:t>Flighting</a:t>
            </a:r>
            <a:endParaRPr lang="en-US" dirty="0"/>
          </a:p>
        </p:txBody>
      </p:sp>
      <p:grpSp>
        <p:nvGrpSpPr>
          <p:cNvPr id="36" name="Group 35"/>
          <p:cNvGrpSpPr/>
          <p:nvPr/>
        </p:nvGrpSpPr>
        <p:grpSpPr>
          <a:xfrm>
            <a:off x="274638" y="1481038"/>
            <a:ext cx="664761" cy="764207"/>
            <a:chOff x="3359943" y="4659446"/>
            <a:chExt cx="664855" cy="764316"/>
          </a:xfrm>
        </p:grpSpPr>
        <p:sp>
          <p:nvSpPr>
            <p:cNvPr id="37" name="Rectangle 36"/>
            <p:cNvSpPr/>
            <p:nvPr/>
          </p:nvSpPr>
          <p:spPr>
            <a:xfrm>
              <a:off x="3359943" y="4974130"/>
              <a:ext cx="664855" cy="32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grpSp>
          <p:nvGrpSpPr>
            <p:cNvPr id="38" name="Group 37"/>
            <p:cNvGrpSpPr/>
            <p:nvPr/>
          </p:nvGrpSpPr>
          <p:grpSpPr>
            <a:xfrm>
              <a:off x="3373003" y="4659446"/>
              <a:ext cx="638752" cy="764316"/>
              <a:chOff x="6130936" y="2707866"/>
              <a:chExt cx="375710" cy="449566"/>
            </a:xfrm>
            <a:solidFill>
              <a:schemeClr val="accent1"/>
            </a:solidFill>
          </p:grpSpPr>
          <p:sp>
            <p:nvSpPr>
              <p:cNvPr id="39" name="Freeform 6"/>
              <p:cNvSpPr>
                <a:spLocks/>
              </p:cNvSpPr>
              <p:nvPr/>
            </p:nvSpPr>
            <p:spPr bwMode="auto">
              <a:xfrm>
                <a:off x="6344481" y="2744795"/>
                <a:ext cx="42548" cy="59407"/>
              </a:xfrm>
              <a:custGeom>
                <a:avLst/>
                <a:gdLst>
                  <a:gd name="T0" fmla="*/ 0 w 22"/>
                  <a:gd name="T1" fmla="*/ 3 h 31"/>
                  <a:gd name="T2" fmla="*/ 1 w 22"/>
                  <a:gd name="T3" fmla="*/ 9 h 31"/>
                  <a:gd name="T4" fmla="*/ 16 w 22"/>
                  <a:gd name="T5" fmla="*/ 27 h 31"/>
                  <a:gd name="T6" fmla="*/ 16 w 22"/>
                  <a:gd name="T7" fmla="*/ 31 h 31"/>
                  <a:gd name="T8" fmla="*/ 22 w 22"/>
                  <a:gd name="T9" fmla="*/ 30 h 31"/>
                  <a:gd name="T10" fmla="*/ 22 w 22"/>
                  <a:gd name="T11" fmla="*/ 27 h 31"/>
                  <a:gd name="T12" fmla="*/ 0 w 22"/>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0" y="3"/>
                    </a:moveTo>
                    <a:cubicBezTo>
                      <a:pt x="0" y="5"/>
                      <a:pt x="1" y="7"/>
                      <a:pt x="1" y="9"/>
                    </a:cubicBezTo>
                    <a:cubicBezTo>
                      <a:pt x="16" y="7"/>
                      <a:pt x="16" y="13"/>
                      <a:pt x="16" y="27"/>
                    </a:cubicBezTo>
                    <a:cubicBezTo>
                      <a:pt x="16" y="31"/>
                      <a:pt x="16" y="31"/>
                      <a:pt x="16" y="31"/>
                    </a:cubicBezTo>
                    <a:cubicBezTo>
                      <a:pt x="22" y="30"/>
                      <a:pt x="22" y="30"/>
                      <a:pt x="22" y="30"/>
                    </a:cubicBezTo>
                    <a:cubicBezTo>
                      <a:pt x="22" y="27"/>
                      <a:pt x="22" y="27"/>
                      <a:pt x="22" y="27"/>
                    </a:cubicBezTo>
                    <a:cubicBezTo>
                      <a:pt x="22" y="6"/>
                      <a:pt x="19" y="0"/>
                      <a:pt x="0" y="3"/>
                    </a:cubicBez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40" name="Freeform 7"/>
              <p:cNvSpPr>
                <a:spLocks/>
              </p:cNvSpPr>
              <p:nvPr/>
            </p:nvSpPr>
            <p:spPr bwMode="auto">
              <a:xfrm>
                <a:off x="6215230" y="2707866"/>
                <a:ext cx="119617" cy="129250"/>
              </a:xfrm>
              <a:custGeom>
                <a:avLst/>
                <a:gdLst>
                  <a:gd name="T0" fmla="*/ 6 w 62"/>
                  <a:gd name="T1" fmla="*/ 66 h 67"/>
                  <a:gd name="T2" fmla="*/ 6 w 62"/>
                  <a:gd name="T3" fmla="*/ 39 h 67"/>
                  <a:gd name="T4" fmla="*/ 31 w 62"/>
                  <a:gd name="T5" fmla="*/ 13 h 67"/>
                  <a:gd name="T6" fmla="*/ 56 w 62"/>
                  <a:gd name="T7" fmla="*/ 33 h 67"/>
                  <a:gd name="T8" fmla="*/ 56 w 62"/>
                  <a:gd name="T9" fmla="*/ 56 h 67"/>
                  <a:gd name="T10" fmla="*/ 62 w 62"/>
                  <a:gd name="T11" fmla="*/ 55 h 67"/>
                  <a:gd name="T12" fmla="*/ 62 w 62"/>
                  <a:gd name="T13" fmla="*/ 33 h 67"/>
                  <a:gd name="T14" fmla="*/ 29 w 62"/>
                  <a:gd name="T15" fmla="*/ 7 h 67"/>
                  <a:gd name="T16" fmla="*/ 0 w 62"/>
                  <a:gd name="T17" fmla="*/ 38 h 67"/>
                  <a:gd name="T18" fmla="*/ 0 w 62"/>
                  <a:gd name="T19" fmla="*/ 67 h 67"/>
                  <a:gd name="T20" fmla="*/ 6 w 62"/>
                  <a:gd name="T2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6" y="66"/>
                    </a:moveTo>
                    <a:cubicBezTo>
                      <a:pt x="6" y="39"/>
                      <a:pt x="6" y="39"/>
                      <a:pt x="6" y="39"/>
                    </a:cubicBezTo>
                    <a:cubicBezTo>
                      <a:pt x="6" y="22"/>
                      <a:pt x="14" y="17"/>
                      <a:pt x="31" y="13"/>
                    </a:cubicBezTo>
                    <a:cubicBezTo>
                      <a:pt x="55" y="7"/>
                      <a:pt x="56" y="23"/>
                      <a:pt x="56" y="33"/>
                    </a:cubicBezTo>
                    <a:cubicBezTo>
                      <a:pt x="56" y="56"/>
                      <a:pt x="56" y="56"/>
                      <a:pt x="56" y="56"/>
                    </a:cubicBezTo>
                    <a:cubicBezTo>
                      <a:pt x="62" y="55"/>
                      <a:pt x="62" y="55"/>
                      <a:pt x="62" y="55"/>
                    </a:cubicBezTo>
                    <a:cubicBezTo>
                      <a:pt x="62" y="33"/>
                      <a:pt x="62" y="33"/>
                      <a:pt x="62" y="33"/>
                    </a:cubicBezTo>
                    <a:cubicBezTo>
                      <a:pt x="62" y="14"/>
                      <a:pt x="56" y="0"/>
                      <a:pt x="29" y="7"/>
                    </a:cubicBezTo>
                    <a:cubicBezTo>
                      <a:pt x="15" y="10"/>
                      <a:pt x="0" y="14"/>
                      <a:pt x="0" y="38"/>
                    </a:cubicBezTo>
                    <a:cubicBezTo>
                      <a:pt x="0" y="67"/>
                      <a:pt x="0" y="67"/>
                      <a:pt x="0" y="67"/>
                    </a:cubicBezTo>
                    <a:lnTo>
                      <a:pt x="6" y="66"/>
                    </a:lnTo>
                    <a:close/>
                  </a:path>
                </a:pathLst>
              </a:custGeom>
              <a:solidFill>
                <a:schemeClr val="accent1"/>
              </a:solidFill>
              <a:ln w="15875" cap="flat" cmpd="sng">
                <a:solidFill>
                  <a:schemeClr val="accent1"/>
                </a:solid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a:solidFill>
                    <a:sysClr val="windowText" lastClr="000000"/>
                  </a:solidFill>
                </a:endParaRPr>
              </a:p>
            </p:txBody>
          </p:sp>
          <p:sp>
            <p:nvSpPr>
              <p:cNvPr id="41" name="Freeform 8"/>
              <p:cNvSpPr>
                <a:spLocks noEditPoints="1"/>
              </p:cNvSpPr>
              <p:nvPr/>
            </p:nvSpPr>
            <p:spPr bwMode="auto">
              <a:xfrm>
                <a:off x="6130936" y="2806610"/>
                <a:ext cx="375710" cy="350822"/>
              </a:xfrm>
              <a:custGeom>
                <a:avLst/>
                <a:gdLst>
                  <a:gd name="T0" fmla="*/ 388 w 468"/>
                  <a:gd name="T1" fmla="*/ 0 h 437"/>
                  <a:gd name="T2" fmla="*/ 0 w 468"/>
                  <a:gd name="T3" fmla="*/ 76 h 437"/>
                  <a:gd name="T4" fmla="*/ 0 w 468"/>
                  <a:gd name="T5" fmla="*/ 359 h 437"/>
                  <a:gd name="T6" fmla="*/ 388 w 468"/>
                  <a:gd name="T7" fmla="*/ 437 h 437"/>
                  <a:gd name="T8" fmla="*/ 468 w 468"/>
                  <a:gd name="T9" fmla="*/ 409 h 437"/>
                  <a:gd name="T10" fmla="*/ 468 w 468"/>
                  <a:gd name="T11" fmla="*/ 26 h 437"/>
                  <a:gd name="T12" fmla="*/ 388 w 468"/>
                  <a:gd name="T13" fmla="*/ 0 h 437"/>
                  <a:gd name="T14" fmla="*/ 170 w 468"/>
                  <a:gd name="T15" fmla="*/ 301 h 437"/>
                  <a:gd name="T16" fmla="*/ 84 w 468"/>
                  <a:gd name="T17" fmla="*/ 289 h 437"/>
                  <a:gd name="T18" fmla="*/ 84 w 468"/>
                  <a:gd name="T19" fmla="*/ 217 h 437"/>
                  <a:gd name="T20" fmla="*/ 170 w 468"/>
                  <a:gd name="T21" fmla="*/ 217 h 437"/>
                  <a:gd name="T22" fmla="*/ 170 w 468"/>
                  <a:gd name="T23" fmla="*/ 301 h 437"/>
                  <a:gd name="T24" fmla="*/ 170 w 468"/>
                  <a:gd name="T25" fmla="*/ 205 h 437"/>
                  <a:gd name="T26" fmla="*/ 84 w 468"/>
                  <a:gd name="T27" fmla="*/ 205 h 437"/>
                  <a:gd name="T28" fmla="*/ 84 w 468"/>
                  <a:gd name="T29" fmla="*/ 141 h 437"/>
                  <a:gd name="T30" fmla="*/ 170 w 468"/>
                  <a:gd name="T31" fmla="*/ 129 h 437"/>
                  <a:gd name="T32" fmla="*/ 170 w 468"/>
                  <a:gd name="T33" fmla="*/ 205 h 437"/>
                  <a:gd name="T34" fmla="*/ 290 w 468"/>
                  <a:gd name="T35" fmla="*/ 318 h 437"/>
                  <a:gd name="T36" fmla="*/ 180 w 468"/>
                  <a:gd name="T37" fmla="*/ 301 h 437"/>
                  <a:gd name="T38" fmla="*/ 180 w 468"/>
                  <a:gd name="T39" fmla="*/ 217 h 437"/>
                  <a:gd name="T40" fmla="*/ 290 w 468"/>
                  <a:gd name="T41" fmla="*/ 217 h 437"/>
                  <a:gd name="T42" fmla="*/ 290 w 468"/>
                  <a:gd name="T43" fmla="*/ 318 h 437"/>
                  <a:gd name="T44" fmla="*/ 290 w 468"/>
                  <a:gd name="T45" fmla="*/ 205 h 437"/>
                  <a:gd name="T46" fmla="*/ 180 w 468"/>
                  <a:gd name="T47" fmla="*/ 205 h 437"/>
                  <a:gd name="T48" fmla="*/ 180 w 468"/>
                  <a:gd name="T49" fmla="*/ 126 h 437"/>
                  <a:gd name="T50" fmla="*/ 290 w 468"/>
                  <a:gd name="T51" fmla="*/ 112 h 437"/>
                  <a:gd name="T52" fmla="*/ 290 w 468"/>
                  <a:gd name="T53" fmla="*/ 20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 h="437">
                    <a:moveTo>
                      <a:pt x="388" y="0"/>
                    </a:moveTo>
                    <a:lnTo>
                      <a:pt x="0" y="76"/>
                    </a:lnTo>
                    <a:lnTo>
                      <a:pt x="0" y="359"/>
                    </a:lnTo>
                    <a:lnTo>
                      <a:pt x="388" y="437"/>
                    </a:lnTo>
                    <a:lnTo>
                      <a:pt x="468" y="409"/>
                    </a:lnTo>
                    <a:lnTo>
                      <a:pt x="468" y="26"/>
                    </a:lnTo>
                    <a:lnTo>
                      <a:pt x="388" y="0"/>
                    </a:lnTo>
                    <a:close/>
                    <a:moveTo>
                      <a:pt x="170" y="301"/>
                    </a:moveTo>
                    <a:lnTo>
                      <a:pt x="84" y="289"/>
                    </a:lnTo>
                    <a:lnTo>
                      <a:pt x="84" y="217"/>
                    </a:lnTo>
                    <a:lnTo>
                      <a:pt x="170" y="217"/>
                    </a:lnTo>
                    <a:lnTo>
                      <a:pt x="170" y="301"/>
                    </a:lnTo>
                    <a:close/>
                    <a:moveTo>
                      <a:pt x="170" y="205"/>
                    </a:moveTo>
                    <a:lnTo>
                      <a:pt x="84" y="205"/>
                    </a:lnTo>
                    <a:lnTo>
                      <a:pt x="84" y="141"/>
                    </a:lnTo>
                    <a:lnTo>
                      <a:pt x="170" y="129"/>
                    </a:lnTo>
                    <a:lnTo>
                      <a:pt x="170" y="205"/>
                    </a:lnTo>
                    <a:close/>
                    <a:moveTo>
                      <a:pt x="290" y="318"/>
                    </a:moveTo>
                    <a:lnTo>
                      <a:pt x="180" y="301"/>
                    </a:lnTo>
                    <a:lnTo>
                      <a:pt x="180" y="217"/>
                    </a:lnTo>
                    <a:lnTo>
                      <a:pt x="290" y="217"/>
                    </a:lnTo>
                    <a:lnTo>
                      <a:pt x="290" y="318"/>
                    </a:lnTo>
                    <a:close/>
                    <a:moveTo>
                      <a:pt x="290" y="205"/>
                    </a:moveTo>
                    <a:lnTo>
                      <a:pt x="180" y="205"/>
                    </a:lnTo>
                    <a:lnTo>
                      <a:pt x="180" y="126"/>
                    </a:lnTo>
                    <a:lnTo>
                      <a:pt x="290" y="112"/>
                    </a:lnTo>
                    <a:lnTo>
                      <a:pt x="290" y="205"/>
                    </a:lnTo>
                    <a:close/>
                  </a:path>
                </a:pathLst>
              </a:custGeom>
              <a:grpFill/>
              <a:ln w="15875" cap="flat" cmpd="sng">
                <a:noFill/>
                <a:round/>
                <a:headEnd/>
                <a:tailEnd/>
              </a:ln>
              <a:extLst/>
            </p:spPr>
            <p:txBody>
              <a:bodyPr vert="horz" wrap="square" lIns="91427" tIns="45714" rIns="91427" bIns="45714" numCol="1" anchor="t" anchorCtr="0" compatLnSpc="1">
                <a:prstTxWarp prst="textNoShape">
                  <a:avLst/>
                </a:prstTxWarp>
              </a:bodyPr>
              <a:lstStyle/>
              <a:p>
                <a:pPr defTabSz="914340">
                  <a:defRPr/>
                </a:pPr>
                <a:endParaRPr lang="en-US" sz="1801" kern="0" dirty="0">
                  <a:solidFill>
                    <a:sysClr val="windowText" lastClr="000000"/>
                  </a:solidFill>
                </a:endParaRPr>
              </a:p>
            </p:txBody>
          </p:sp>
        </p:grpSp>
      </p:grpSp>
      <p:sp>
        <p:nvSpPr>
          <p:cNvPr id="12" name="Text Placeholder 5"/>
          <p:cNvSpPr>
            <a:spLocks noGrp="1"/>
          </p:cNvSpPr>
          <p:nvPr/>
        </p:nvSpPr>
        <p:spPr>
          <a:xfrm>
            <a:off x="952456" y="1610592"/>
            <a:ext cx="11209381" cy="502906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accent1"/>
                </a:solidFill>
              </a:rPr>
              <a:t>Sample scenario</a:t>
            </a:r>
          </a:p>
          <a:p>
            <a:pPr lvl="1"/>
            <a:endParaRPr lang="en-US" sz="2800" dirty="0"/>
          </a:p>
          <a:p>
            <a:pPr lvl="1"/>
            <a:r>
              <a:rPr lang="en-US" sz="2800" dirty="0"/>
              <a:t>You already have an app in the Windows Store, with several million customers.</a:t>
            </a:r>
          </a:p>
          <a:p>
            <a:pPr lvl="1"/>
            <a:endParaRPr lang="en-US" sz="2800" dirty="0"/>
          </a:p>
          <a:p>
            <a:pPr lvl="1"/>
            <a:r>
              <a:rPr lang="en-US" sz="2800" dirty="0"/>
              <a:t>You want to validate that your latest bug fix works end to end with a limited set of known people who already have the app installed.</a:t>
            </a:r>
          </a:p>
          <a:p>
            <a:pPr lvl="1"/>
            <a:endParaRPr lang="en-US" sz="2800" dirty="0"/>
          </a:p>
          <a:p>
            <a:pPr lvl="1"/>
            <a:r>
              <a:rPr lang="en-US" sz="2800" dirty="0"/>
              <a:t>Once you have confidence in the fix, you’ll make the update available to everyone.</a:t>
            </a:r>
          </a:p>
          <a:p>
            <a:pPr lvl="1"/>
            <a:endParaRPr lang="en-US" dirty="0"/>
          </a:p>
        </p:txBody>
      </p:sp>
      <p:sp>
        <p:nvSpPr>
          <p:cNvPr id="10" name="TextBox 9"/>
          <p:cNvSpPr txBox="1"/>
          <p:nvPr/>
        </p:nvSpPr>
        <p:spPr>
          <a:xfrm>
            <a:off x="10551320" y="184894"/>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Tree>
    <p:extLst>
      <p:ext uri="{BB962C8B-B14F-4D97-AF65-F5344CB8AC3E}">
        <p14:creationId xmlns:p14="http://schemas.microsoft.com/office/powerpoint/2010/main" val="269338721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Benefits: New Concept of Customer Groups</a:t>
            </a:r>
          </a:p>
        </p:txBody>
      </p:sp>
      <p:sp>
        <p:nvSpPr>
          <p:cNvPr id="27" name="Rectangle 26"/>
          <p:cNvSpPr/>
          <p:nvPr/>
        </p:nvSpPr>
        <p:spPr>
          <a:xfrm>
            <a:off x="8551210" y="3742270"/>
            <a:ext cx="2968308" cy="681157"/>
          </a:xfrm>
          <a:prstGeom prst="rect">
            <a:avLst/>
          </a:prstGeom>
          <a:solidFill>
            <a:srgbClr val="D2D2D2"/>
          </a:solidFill>
          <a:ln w="317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rPr>
              <a:t>Everyone else gets the non-flighted packages</a:t>
            </a:r>
          </a:p>
        </p:txBody>
      </p:sp>
      <p:sp>
        <p:nvSpPr>
          <p:cNvPr id="28" name="Rectangle 27"/>
          <p:cNvSpPr/>
          <p:nvPr/>
        </p:nvSpPr>
        <p:spPr>
          <a:xfrm>
            <a:off x="8551210" y="2964462"/>
            <a:ext cx="2968308" cy="681157"/>
          </a:xfrm>
          <a:prstGeom prst="rect">
            <a:avLst/>
          </a:prstGeom>
          <a:solidFill>
            <a:srgbClr val="0078D7"/>
          </a:solidFill>
          <a:ln w="317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12389">
                      <a:srgbClr val="FFFFFF"/>
                    </a:gs>
                    <a:gs pos="27434">
                      <a:srgbClr val="FFFFFF"/>
                    </a:gs>
                  </a:gsLst>
                  <a:lin ang="5400000" scaled="0"/>
                </a:gradFill>
                <a:effectLst/>
                <a:uLnTx/>
                <a:uFillTx/>
              </a:rPr>
              <a:t>Package flights</a:t>
            </a:r>
            <a:br>
              <a:rPr kumimoji="0" lang="en-US" sz="1200" b="0" i="0" u="none" strike="noStrike" kern="0" cap="none" spc="0" normalizeH="0" baseline="0" noProof="0" dirty="0">
                <a:ln>
                  <a:noFill/>
                </a:ln>
                <a:gradFill>
                  <a:gsLst>
                    <a:gs pos="12389">
                      <a:srgbClr val="FFFFFF"/>
                    </a:gs>
                    <a:gs pos="27434">
                      <a:srgbClr val="FFFFFF"/>
                    </a:gs>
                  </a:gsLst>
                  <a:lin ang="5400000" scaled="0"/>
                </a:gradFill>
                <a:effectLst/>
                <a:uLnTx/>
                <a:uFillTx/>
              </a:rPr>
            </a:br>
            <a:r>
              <a:rPr kumimoji="0" lang="en-US" sz="1200" b="0" i="0" u="none" strike="noStrike" kern="0" cap="none" spc="0" normalizeH="0" baseline="0" noProof="0" dirty="0">
                <a:ln>
                  <a:noFill/>
                </a:ln>
                <a:gradFill>
                  <a:gsLst>
                    <a:gs pos="12389">
                      <a:srgbClr val="FFFFFF"/>
                    </a:gs>
                    <a:gs pos="27434">
                      <a:srgbClr val="FFFFFF"/>
                    </a:gs>
                  </a:gsLst>
                  <a:lin ang="5400000" scaled="0"/>
                </a:gradFill>
                <a:effectLst/>
                <a:uLnTx/>
                <a:uFillTx/>
              </a:rPr>
              <a:t>Different packages delivered only </a:t>
            </a:r>
            <a:br>
              <a:rPr kumimoji="0" lang="en-US" sz="1200" b="0" i="0" u="none" strike="noStrike" kern="0" cap="none" spc="0" normalizeH="0" baseline="0" noProof="0" dirty="0">
                <a:ln>
                  <a:noFill/>
                </a:ln>
                <a:gradFill>
                  <a:gsLst>
                    <a:gs pos="12389">
                      <a:srgbClr val="FFFFFF"/>
                    </a:gs>
                    <a:gs pos="27434">
                      <a:srgbClr val="FFFFFF"/>
                    </a:gs>
                  </a:gsLst>
                  <a:lin ang="5400000" scaled="0"/>
                </a:gradFill>
                <a:effectLst/>
                <a:uLnTx/>
                <a:uFillTx/>
              </a:rPr>
            </a:br>
            <a:r>
              <a:rPr kumimoji="0" lang="en-US" sz="1200" b="0" i="0" u="none" strike="noStrike" kern="0" cap="none" spc="0" normalizeH="0" baseline="0" noProof="0" dirty="0">
                <a:ln>
                  <a:noFill/>
                </a:ln>
                <a:gradFill>
                  <a:gsLst>
                    <a:gs pos="12389">
                      <a:srgbClr val="FFFFFF"/>
                    </a:gs>
                    <a:gs pos="27434">
                      <a:srgbClr val="FFFFFF"/>
                    </a:gs>
                  </a:gsLst>
                  <a:lin ang="5400000" scaled="0"/>
                </a:gradFill>
                <a:effectLst/>
                <a:uLnTx/>
                <a:uFillTx/>
              </a:rPr>
              <a:t>to group members</a:t>
            </a:r>
          </a:p>
        </p:txBody>
      </p:sp>
      <p:grpSp>
        <p:nvGrpSpPr>
          <p:cNvPr id="29" name="Group 28"/>
          <p:cNvGrpSpPr/>
          <p:nvPr/>
        </p:nvGrpSpPr>
        <p:grpSpPr>
          <a:xfrm>
            <a:off x="4663838" y="2802702"/>
            <a:ext cx="3244931" cy="2560292"/>
            <a:chOff x="4253452" y="4228775"/>
            <a:chExt cx="3244931" cy="2560292"/>
          </a:xfrm>
        </p:grpSpPr>
        <p:sp>
          <p:nvSpPr>
            <p:cNvPr id="30" name="Rectangle 29"/>
            <p:cNvSpPr/>
            <p:nvPr/>
          </p:nvSpPr>
          <p:spPr>
            <a:xfrm>
              <a:off x="4253452" y="4228775"/>
              <a:ext cx="3244931" cy="2560292"/>
            </a:xfrm>
            <a:prstGeom prst="rect">
              <a:avLst/>
            </a:prstGeom>
            <a:noFill/>
            <a:ln w="25400" cap="flat" cmpd="sng" algn="ctr">
              <a:solidFill>
                <a:srgbClr val="0078D7"/>
              </a:solidFill>
              <a:prstDash val="lgDash"/>
            </a:ln>
            <a:effectLst/>
          </p:spPr>
          <p:txBody>
            <a:bodyPr lIns="121725" tIns="60862" rIns="121725" bIns="60862"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1" name="Rectangle 30"/>
            <p:cNvSpPr/>
            <p:nvPr/>
          </p:nvSpPr>
          <p:spPr>
            <a:xfrm>
              <a:off x="4527830" y="5026582"/>
              <a:ext cx="2647064" cy="691360"/>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Known customers specified by Microsoft account email address</a:t>
              </a:r>
            </a:p>
          </p:txBody>
        </p:sp>
        <p:sp>
          <p:nvSpPr>
            <p:cNvPr id="32" name="Rectangle 31"/>
            <p:cNvSpPr/>
            <p:nvPr/>
          </p:nvSpPr>
          <p:spPr>
            <a:xfrm>
              <a:off x="4527831" y="5780083"/>
              <a:ext cx="2647063" cy="697842"/>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Customers who have opted-in to an app beta group</a:t>
              </a:r>
            </a:p>
          </p:txBody>
        </p:sp>
        <p:sp>
          <p:nvSpPr>
            <p:cNvPr id="33" name="TextBox 32"/>
            <p:cNvSpPr txBox="1"/>
            <p:nvPr/>
          </p:nvSpPr>
          <p:spPr>
            <a:xfrm>
              <a:off x="4458829" y="4347932"/>
              <a:ext cx="2716065"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rgbClr val="505050"/>
                      </a:gs>
                      <a:gs pos="30000">
                        <a:srgbClr val="505050"/>
                      </a:gs>
                    </a:gsLst>
                    <a:lin ang="5400000" scaled="0"/>
                  </a:gradFill>
                  <a:effectLst/>
                  <a:uLnTx/>
                  <a:uFillTx/>
                </a:rPr>
                <a:t>Customer groups</a:t>
              </a:r>
            </a:p>
          </p:txBody>
        </p:sp>
      </p:grpSp>
      <p:grpSp>
        <p:nvGrpSpPr>
          <p:cNvPr id="34" name="Group 33"/>
          <p:cNvGrpSpPr/>
          <p:nvPr/>
        </p:nvGrpSpPr>
        <p:grpSpPr>
          <a:xfrm>
            <a:off x="658157" y="2217116"/>
            <a:ext cx="2950618" cy="3761927"/>
            <a:chOff x="292337" y="1668482"/>
            <a:chExt cx="2950618" cy="3761927"/>
          </a:xfrm>
        </p:grpSpPr>
        <p:sp>
          <p:nvSpPr>
            <p:cNvPr id="35" name="Rectangle 34"/>
            <p:cNvSpPr/>
            <p:nvPr/>
          </p:nvSpPr>
          <p:spPr>
            <a:xfrm>
              <a:off x="292337" y="1668482"/>
              <a:ext cx="2950618" cy="650695"/>
            </a:xfrm>
            <a:prstGeom prst="rect">
              <a:avLst/>
            </a:prstGeom>
            <a:solidFill>
              <a:srgbClr val="002050"/>
            </a:solidFill>
            <a:ln w="25400"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rPr>
                <a:t>Who can see / acquire the app? </a:t>
              </a:r>
            </a:p>
          </p:txBody>
        </p:sp>
        <p:sp>
          <p:nvSpPr>
            <p:cNvPr id="42" name="Rectangle 41"/>
            <p:cNvSpPr/>
            <p:nvPr/>
          </p:nvSpPr>
          <p:spPr>
            <a:xfrm>
              <a:off x="292337" y="2415828"/>
              <a:ext cx="2950618" cy="681157"/>
            </a:xfrm>
            <a:prstGeom prst="rect">
              <a:avLst/>
            </a:prstGeom>
            <a:solidFill>
              <a:srgbClr val="D2D2D2"/>
            </a:solidFill>
            <a:ln w="317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rPr>
                <a:t>Everyone can see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rPr>
                <a:t>Everyone can acquire</a:t>
              </a:r>
            </a:p>
          </p:txBody>
        </p:sp>
        <p:sp>
          <p:nvSpPr>
            <p:cNvPr id="43" name="Rectangle 42"/>
            <p:cNvSpPr/>
            <p:nvPr/>
          </p:nvSpPr>
          <p:spPr>
            <a:xfrm>
              <a:off x="292337" y="3193636"/>
              <a:ext cx="2950618" cy="681157"/>
            </a:xfrm>
            <a:prstGeom prst="rect">
              <a:avLst/>
            </a:prstGeom>
            <a:solidFill>
              <a:srgbClr val="D2D2D2"/>
            </a:solidFill>
            <a:ln w="317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rPr>
                <a:t>Only those with direct link can see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rPr>
                <a:t>Anyone with direct link can acquire</a:t>
              </a:r>
            </a:p>
          </p:txBody>
        </p:sp>
        <p:sp>
          <p:nvSpPr>
            <p:cNvPr id="44" name="Rectangle 43"/>
            <p:cNvSpPr/>
            <p:nvPr/>
          </p:nvSpPr>
          <p:spPr>
            <a:xfrm>
              <a:off x="292337" y="3971444"/>
              <a:ext cx="2950618" cy="681157"/>
            </a:xfrm>
            <a:prstGeom prst="rect">
              <a:avLst/>
            </a:prstGeom>
            <a:solidFill>
              <a:srgbClr val="0078D7"/>
            </a:solidFill>
            <a:ln w="317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12389">
                        <a:srgbClr val="FFFFFF"/>
                      </a:gs>
                      <a:gs pos="27434">
                        <a:srgbClr val="FFFFFF"/>
                      </a:gs>
                    </a:gsLst>
                    <a:lin ang="5400000" scaled="0"/>
                  </a:gradFill>
                  <a:effectLst/>
                  <a:uLnTx/>
                  <a:uFillTx/>
                </a:rPr>
                <a:t>Targeted app availability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12389">
                        <a:srgbClr val="FFFFFF"/>
                      </a:gs>
                      <a:gs pos="27434">
                        <a:srgbClr val="FFFFFF"/>
                      </a:gs>
                    </a:gsLst>
                    <a:lin ang="5400000" scaled="0"/>
                  </a:gradFill>
                  <a:effectLst/>
                  <a:uLnTx/>
                  <a:uFillTx/>
                </a:rPr>
                <a:t>Only group members with a direct link can see / acquire the app</a:t>
              </a:r>
            </a:p>
          </p:txBody>
        </p:sp>
        <p:sp>
          <p:nvSpPr>
            <p:cNvPr id="45" name="Rectangle 44"/>
            <p:cNvSpPr/>
            <p:nvPr/>
          </p:nvSpPr>
          <p:spPr>
            <a:xfrm>
              <a:off x="292337" y="4749252"/>
              <a:ext cx="2950618" cy="681157"/>
            </a:xfrm>
            <a:prstGeom prst="rect">
              <a:avLst/>
            </a:prstGeom>
            <a:solidFill>
              <a:srgbClr val="D2D2D2"/>
            </a:solidFill>
            <a:ln w="317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rPr>
                <a:t>Only those with direct link can see / Only those w/ promo code can acquire</a:t>
              </a:r>
            </a:p>
          </p:txBody>
        </p:sp>
      </p:grpSp>
      <p:sp>
        <p:nvSpPr>
          <p:cNvPr id="46" name="Rectangle 45"/>
          <p:cNvSpPr/>
          <p:nvPr/>
        </p:nvSpPr>
        <p:spPr>
          <a:xfrm>
            <a:off x="8551210" y="2217116"/>
            <a:ext cx="2968308" cy="650695"/>
          </a:xfrm>
          <a:prstGeom prst="rect">
            <a:avLst/>
          </a:prstGeom>
          <a:solidFill>
            <a:srgbClr val="002050"/>
          </a:solidFill>
          <a:ln w="25400"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rPr>
              <a:t>Which packages do they get?</a:t>
            </a:r>
          </a:p>
        </p:txBody>
      </p:sp>
      <p:cxnSp>
        <p:nvCxnSpPr>
          <p:cNvPr id="47" name="Straight Connector 46"/>
          <p:cNvCxnSpPr>
            <a:cxnSpLocks/>
          </p:cNvCxnSpPr>
          <p:nvPr/>
        </p:nvCxnSpPr>
        <p:spPr>
          <a:xfrm flipV="1">
            <a:off x="3608775" y="4860656"/>
            <a:ext cx="1055063" cy="1"/>
          </a:xfrm>
          <a:prstGeom prst="line">
            <a:avLst/>
          </a:prstGeom>
          <a:noFill/>
          <a:ln w="9525" cap="flat" cmpd="sng" algn="ctr">
            <a:solidFill>
              <a:srgbClr val="0078D7"/>
            </a:solidFill>
            <a:prstDash val="solid"/>
            <a:headEnd type="none"/>
            <a:tailEnd type="none"/>
          </a:ln>
          <a:effectLst/>
        </p:spPr>
      </p:cxnSp>
      <p:cxnSp>
        <p:nvCxnSpPr>
          <p:cNvPr id="48" name="Straight Connector 47"/>
          <p:cNvCxnSpPr>
            <a:cxnSpLocks/>
            <a:stCxn id="28" idx="1"/>
          </p:cNvCxnSpPr>
          <p:nvPr/>
        </p:nvCxnSpPr>
        <p:spPr>
          <a:xfrm flipH="1" flipV="1">
            <a:off x="7908769" y="3305040"/>
            <a:ext cx="642441" cy="1"/>
          </a:xfrm>
          <a:prstGeom prst="line">
            <a:avLst/>
          </a:prstGeom>
          <a:noFill/>
          <a:ln w="9525" cap="flat" cmpd="sng" algn="ctr">
            <a:solidFill>
              <a:srgbClr val="0078D7"/>
            </a:solidFill>
            <a:prstDash val="solid"/>
            <a:headEnd type="none"/>
            <a:tailEnd type="none"/>
          </a:ln>
          <a:effectLst/>
        </p:spPr>
      </p:cxnSp>
      <p:sp>
        <p:nvSpPr>
          <p:cNvPr id="25" name="TextBox 24"/>
          <p:cNvSpPr txBox="1"/>
          <p:nvPr/>
        </p:nvSpPr>
        <p:spPr>
          <a:xfrm>
            <a:off x="10551320" y="184894"/>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Tree>
    <p:extLst>
      <p:ext uri="{BB962C8B-B14F-4D97-AF65-F5344CB8AC3E}">
        <p14:creationId xmlns:p14="http://schemas.microsoft.com/office/powerpoint/2010/main" val="22480657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a:srcRect t="7813" b="7813"/>
          <a:stretch>
            <a:fillRect/>
          </a:stretch>
        </p:blipFill>
        <p:spPr/>
      </p:pic>
      <p:sp>
        <p:nvSpPr>
          <p:cNvPr id="10" name="Rectangle 9"/>
          <p:cNvSpPr/>
          <p:nvPr/>
        </p:nvSpPr>
        <p:spPr>
          <a:xfrm>
            <a:off x="882" y="-1"/>
            <a:ext cx="12434711" cy="69945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1243493">
              <a:lnSpc>
                <a:spcPct val="90000"/>
              </a:lnSpc>
              <a:spcBef>
                <a:spcPts val="816"/>
              </a:spcBef>
            </a:pPr>
            <a:endParaRPr lang="en-US" sz="2720" kern="0" dirty="0" err="1">
              <a:solidFill>
                <a:sysClr val="windowText" lastClr="000000"/>
              </a:solidFill>
            </a:endParaRPr>
          </a:p>
        </p:txBody>
      </p:sp>
      <p:sp>
        <p:nvSpPr>
          <p:cNvPr id="7" name="Title 6"/>
          <p:cNvSpPr>
            <a:spLocks noGrp="1"/>
          </p:cNvSpPr>
          <p:nvPr>
            <p:ph type="ctrTitle"/>
          </p:nvPr>
        </p:nvSpPr>
        <p:spPr>
          <a:xfrm>
            <a:off x="275480" y="3018988"/>
            <a:ext cx="11880681" cy="956544"/>
          </a:xfrm>
        </p:spPr>
        <p:txBody>
          <a:bodyPr/>
          <a:lstStyle/>
          <a:p>
            <a:r>
              <a:rPr lang="en-US" dirty="0">
                <a:solidFill>
                  <a:schemeClr val="bg1"/>
                </a:solidFill>
                <a:latin typeface="Segoe UI Semibold" panose="020B0702040204020203" pitchFamily="34" charset="0"/>
                <a:cs typeface="Segoe UI Semibold" panose="020B0702040204020203" pitchFamily="34" charset="0"/>
              </a:rPr>
              <a:t>Millions of desktop solutions</a:t>
            </a:r>
          </a:p>
        </p:txBody>
      </p:sp>
    </p:spTree>
    <p:extLst>
      <p:ext uri="{BB962C8B-B14F-4D97-AF65-F5344CB8AC3E}">
        <p14:creationId xmlns:p14="http://schemas.microsoft.com/office/powerpoint/2010/main" val="20462110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Flight to Multiple Groups Simultaneously</a:t>
            </a:r>
          </a:p>
        </p:txBody>
      </p:sp>
      <p:sp>
        <p:nvSpPr>
          <p:cNvPr id="68" name="Text Placeholder 2"/>
          <p:cNvSpPr txBox="1">
            <a:spLocks/>
          </p:cNvSpPr>
          <p:nvPr/>
        </p:nvSpPr>
        <p:spPr>
          <a:xfrm>
            <a:off x="283148" y="1668463"/>
            <a:ext cx="2743200" cy="502920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400" dirty="0">
                <a:gradFill>
                  <a:gsLst>
                    <a:gs pos="83186">
                      <a:srgbClr val="505050"/>
                    </a:gs>
                    <a:gs pos="54000">
                      <a:srgbClr val="505050"/>
                    </a:gs>
                  </a:gsLst>
                  <a:lin ang="5400000" scaled="0"/>
                </a:gradFill>
                <a:latin typeface="Segoe UI"/>
              </a:rPr>
              <a:t>Package flights contain only binary packages.</a:t>
            </a:r>
          </a:p>
          <a:p>
            <a:pPr marL="0" indent="0">
              <a:buFont typeface="Arial" pitchFamily="34" charset="0"/>
              <a:buNone/>
              <a:defRPr/>
            </a:pPr>
            <a:endParaRPr lang="en-US" sz="2400" dirty="0">
              <a:gradFill>
                <a:gsLst>
                  <a:gs pos="83186">
                    <a:srgbClr val="505050"/>
                  </a:gs>
                  <a:gs pos="54000">
                    <a:srgbClr val="505050"/>
                  </a:gs>
                </a:gsLst>
                <a:lin ang="5400000" scaled="0"/>
              </a:gradFill>
              <a:latin typeface="Segoe UI"/>
            </a:endParaRPr>
          </a:p>
          <a:p>
            <a:pPr marL="0" indent="0">
              <a:buFont typeface="Arial" pitchFamily="34" charset="0"/>
              <a:buNone/>
              <a:defRPr/>
            </a:pPr>
            <a:r>
              <a:rPr lang="en-US" sz="2400" dirty="0">
                <a:gradFill>
                  <a:gsLst>
                    <a:gs pos="83186">
                      <a:srgbClr val="505050"/>
                    </a:gs>
                    <a:gs pos="54000">
                      <a:srgbClr val="505050"/>
                    </a:gs>
                  </a:gsLst>
                  <a:lin ang="5400000" scaled="0"/>
                </a:gradFill>
                <a:latin typeface="Segoe UI"/>
              </a:rPr>
              <a:t>Only group members get these updates.</a:t>
            </a:r>
          </a:p>
          <a:p>
            <a:pPr marL="0" indent="0">
              <a:buFont typeface="Arial" pitchFamily="34" charset="0"/>
              <a:buNone/>
              <a:defRPr/>
            </a:pPr>
            <a:endParaRPr lang="en-US" sz="2400" dirty="0">
              <a:gradFill>
                <a:gsLst>
                  <a:gs pos="83186">
                    <a:srgbClr val="505050"/>
                  </a:gs>
                  <a:gs pos="54000">
                    <a:srgbClr val="505050"/>
                  </a:gs>
                </a:gsLst>
                <a:lin ang="5400000" scaled="0"/>
              </a:gradFill>
              <a:latin typeface="Segoe UI"/>
            </a:endParaRPr>
          </a:p>
          <a:p>
            <a:pPr marL="0" indent="0">
              <a:buFont typeface="Arial" pitchFamily="34" charset="0"/>
              <a:buNone/>
              <a:defRPr/>
            </a:pPr>
            <a:r>
              <a:rPr lang="en-US" sz="2400" dirty="0">
                <a:gradFill>
                  <a:gsLst>
                    <a:gs pos="83186">
                      <a:srgbClr val="505050"/>
                    </a:gs>
                    <a:gs pos="54000">
                      <a:srgbClr val="505050"/>
                    </a:gs>
                  </a:gsLst>
                  <a:lin ang="5400000" scaled="0"/>
                </a:gradFill>
                <a:latin typeface="Segoe UI"/>
              </a:rPr>
              <a:t>Your app or game has to be published before you can create a package flight.</a:t>
            </a:r>
          </a:p>
        </p:txBody>
      </p:sp>
      <p:grpSp>
        <p:nvGrpSpPr>
          <p:cNvPr id="69" name="Group 68"/>
          <p:cNvGrpSpPr/>
          <p:nvPr/>
        </p:nvGrpSpPr>
        <p:grpSpPr>
          <a:xfrm>
            <a:off x="4023702" y="1851360"/>
            <a:ext cx="8031811" cy="940752"/>
            <a:chOff x="4023702" y="5482558"/>
            <a:chExt cx="8031811" cy="940752"/>
          </a:xfrm>
        </p:grpSpPr>
        <p:sp>
          <p:nvSpPr>
            <p:cNvPr id="70" name="Rectangle 69"/>
            <p:cNvSpPr/>
            <p:nvPr/>
          </p:nvSpPr>
          <p:spPr>
            <a:xfrm>
              <a:off x="4023702" y="5482558"/>
              <a:ext cx="8031811" cy="940752"/>
            </a:xfrm>
            <a:prstGeom prst="rect">
              <a:avLst/>
            </a:prstGeom>
            <a:noFill/>
            <a:ln w="10795" cap="flat" cmpd="sng" algn="ctr">
              <a:solidFill>
                <a:srgbClr val="0078D7">
                  <a:lumMod val="40000"/>
                  <a:lumOff val="60000"/>
                </a:srgbClr>
              </a:solidFill>
              <a:prstDash val="lgDash"/>
            </a:ln>
            <a:effectLst/>
          </p:spPr>
          <p:txBody>
            <a:bodyPr lIns="121725" tIns="60862" rIns="121725" bIns="60862"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rPr>
                <a:t>Non-flighted submission</a:t>
              </a:r>
            </a:p>
          </p:txBody>
        </p:sp>
        <p:sp>
          <p:nvSpPr>
            <p:cNvPr id="71" name="Rectangle 70"/>
            <p:cNvSpPr/>
            <p:nvPr/>
          </p:nvSpPr>
          <p:spPr>
            <a:xfrm>
              <a:off x="10790187" y="5686219"/>
              <a:ext cx="1144477" cy="594996"/>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Packages v1.0</a:t>
              </a:r>
            </a:p>
          </p:txBody>
        </p:sp>
        <p:sp>
          <p:nvSpPr>
            <p:cNvPr id="72" name="Rectangle 71"/>
            <p:cNvSpPr/>
            <p:nvPr/>
          </p:nvSpPr>
          <p:spPr>
            <a:xfrm>
              <a:off x="9590036" y="5686219"/>
              <a:ext cx="1027549" cy="600575"/>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Store listings</a:t>
              </a:r>
            </a:p>
          </p:txBody>
        </p:sp>
        <p:sp>
          <p:nvSpPr>
            <p:cNvPr id="73" name="Rectangle 72"/>
            <p:cNvSpPr/>
            <p:nvPr/>
          </p:nvSpPr>
          <p:spPr>
            <a:xfrm>
              <a:off x="6309676" y="5686219"/>
              <a:ext cx="3107760" cy="600575"/>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App distribution settings </a:t>
              </a:r>
              <a:b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b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(available to everyone)</a:t>
              </a:r>
            </a:p>
          </p:txBody>
        </p:sp>
      </p:grpSp>
      <p:sp>
        <p:nvSpPr>
          <p:cNvPr id="74" name="Rectangle 73"/>
          <p:cNvSpPr/>
          <p:nvPr/>
        </p:nvSpPr>
        <p:spPr>
          <a:xfrm>
            <a:off x="4023702" y="4277538"/>
            <a:ext cx="1920219" cy="594996"/>
          </a:xfrm>
          <a:prstGeom prst="rect">
            <a:avLst/>
          </a:prstGeom>
          <a:solidFill>
            <a:srgbClr val="737373"/>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Group of 100 co-workers</a:t>
            </a:r>
          </a:p>
        </p:txBody>
      </p:sp>
      <p:grpSp>
        <p:nvGrpSpPr>
          <p:cNvPr id="75" name="Group 74"/>
          <p:cNvGrpSpPr/>
          <p:nvPr/>
        </p:nvGrpSpPr>
        <p:grpSpPr>
          <a:xfrm>
            <a:off x="8961407" y="2960247"/>
            <a:ext cx="3094106" cy="940752"/>
            <a:chOff x="8961407" y="2960247"/>
            <a:chExt cx="3094106" cy="940752"/>
          </a:xfrm>
        </p:grpSpPr>
        <p:sp>
          <p:nvSpPr>
            <p:cNvPr id="76" name="Rectangle 75"/>
            <p:cNvSpPr/>
            <p:nvPr/>
          </p:nvSpPr>
          <p:spPr>
            <a:xfrm>
              <a:off x="8961407" y="2960247"/>
              <a:ext cx="3094106" cy="940752"/>
            </a:xfrm>
            <a:prstGeom prst="rect">
              <a:avLst/>
            </a:prstGeom>
            <a:noFill/>
            <a:ln w="10795" cap="flat" cmpd="sng" algn="ctr">
              <a:solidFill>
                <a:srgbClr val="0078D7">
                  <a:lumMod val="40000"/>
                  <a:lumOff val="60000"/>
                </a:srgbClr>
              </a:solidFill>
              <a:prstDash val="lgDash"/>
            </a:ln>
            <a:effectLst/>
          </p:spPr>
          <p:txBody>
            <a:bodyPr lIns="121725" tIns="60862" rIns="121725" bIns="60862"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rPr>
                <a:t>Package flight C</a:t>
              </a:r>
              <a:endParaRPr kumimoji="0" lang="en-US" sz="11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
          <p:nvSpPr>
            <p:cNvPr id="77" name="Rectangle 76"/>
            <p:cNvSpPr/>
            <p:nvPr/>
          </p:nvSpPr>
          <p:spPr>
            <a:xfrm>
              <a:off x="10790187" y="3163908"/>
              <a:ext cx="1144477" cy="594996"/>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Packages v1.1</a:t>
              </a:r>
            </a:p>
          </p:txBody>
        </p:sp>
      </p:grpSp>
      <p:sp>
        <p:nvSpPr>
          <p:cNvPr id="78" name="Rectangle 77"/>
          <p:cNvSpPr/>
          <p:nvPr/>
        </p:nvSpPr>
        <p:spPr>
          <a:xfrm>
            <a:off x="4023702" y="5418823"/>
            <a:ext cx="1931351" cy="594996"/>
          </a:xfrm>
          <a:prstGeom prst="rect">
            <a:avLst/>
          </a:prstGeom>
          <a:solidFill>
            <a:srgbClr val="737373"/>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Group of 15 testers</a:t>
            </a:r>
          </a:p>
        </p:txBody>
      </p:sp>
      <p:sp>
        <p:nvSpPr>
          <p:cNvPr id="79" name="Rectangle 78"/>
          <p:cNvSpPr/>
          <p:nvPr/>
        </p:nvSpPr>
        <p:spPr>
          <a:xfrm>
            <a:off x="4023702" y="3133125"/>
            <a:ext cx="1920219" cy="594996"/>
          </a:xfrm>
          <a:prstGeom prst="rect">
            <a:avLst/>
          </a:prstGeom>
          <a:solidFill>
            <a:srgbClr val="737373"/>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Group of 1500 enthusiasts</a:t>
            </a:r>
          </a:p>
        </p:txBody>
      </p:sp>
      <p:grpSp>
        <p:nvGrpSpPr>
          <p:cNvPr id="80" name="Group 79"/>
          <p:cNvGrpSpPr/>
          <p:nvPr/>
        </p:nvGrpSpPr>
        <p:grpSpPr>
          <a:xfrm>
            <a:off x="8961407" y="4104660"/>
            <a:ext cx="3094106" cy="940752"/>
            <a:chOff x="8961407" y="4104660"/>
            <a:chExt cx="3094106" cy="940752"/>
          </a:xfrm>
        </p:grpSpPr>
        <p:sp>
          <p:nvSpPr>
            <p:cNvPr id="81" name="Rectangle 80"/>
            <p:cNvSpPr/>
            <p:nvPr/>
          </p:nvSpPr>
          <p:spPr>
            <a:xfrm>
              <a:off x="8961407" y="4104660"/>
              <a:ext cx="3094106" cy="940752"/>
            </a:xfrm>
            <a:prstGeom prst="rect">
              <a:avLst/>
            </a:prstGeom>
            <a:noFill/>
            <a:ln w="10795" cap="flat" cmpd="sng" algn="ctr">
              <a:solidFill>
                <a:srgbClr val="0078D7">
                  <a:lumMod val="40000"/>
                  <a:lumOff val="60000"/>
                </a:srgbClr>
              </a:solidFill>
              <a:prstDash val="lgDash"/>
            </a:ln>
            <a:effectLst/>
          </p:spPr>
          <p:txBody>
            <a:bodyPr lIns="121725" tIns="60862" rIns="121725" bIns="60862"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rPr>
                <a:t>Package flight B</a:t>
              </a:r>
              <a:endParaRPr kumimoji="0" lang="en-US" sz="11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
          <p:nvSpPr>
            <p:cNvPr id="82" name="Rectangle 81"/>
            <p:cNvSpPr/>
            <p:nvPr/>
          </p:nvSpPr>
          <p:spPr>
            <a:xfrm>
              <a:off x="10790187" y="4308321"/>
              <a:ext cx="1144477" cy="594996"/>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Packages v1.2</a:t>
              </a:r>
            </a:p>
          </p:txBody>
        </p:sp>
      </p:grpSp>
      <p:grpSp>
        <p:nvGrpSpPr>
          <p:cNvPr id="83" name="Group 82"/>
          <p:cNvGrpSpPr/>
          <p:nvPr/>
        </p:nvGrpSpPr>
        <p:grpSpPr>
          <a:xfrm>
            <a:off x="8961407" y="5245945"/>
            <a:ext cx="3094106" cy="940752"/>
            <a:chOff x="8961407" y="5245945"/>
            <a:chExt cx="3094106" cy="940752"/>
          </a:xfrm>
        </p:grpSpPr>
        <p:sp>
          <p:nvSpPr>
            <p:cNvPr id="84" name="Rectangle 83"/>
            <p:cNvSpPr/>
            <p:nvPr/>
          </p:nvSpPr>
          <p:spPr>
            <a:xfrm>
              <a:off x="8961407" y="5245945"/>
              <a:ext cx="3094106" cy="940752"/>
            </a:xfrm>
            <a:prstGeom prst="rect">
              <a:avLst/>
            </a:prstGeom>
            <a:noFill/>
            <a:ln w="10795" cap="flat" cmpd="sng" algn="ctr">
              <a:solidFill>
                <a:srgbClr val="0078D7">
                  <a:lumMod val="40000"/>
                  <a:lumOff val="60000"/>
                </a:srgbClr>
              </a:solidFill>
              <a:prstDash val="lgDash"/>
            </a:ln>
            <a:effectLst/>
          </p:spPr>
          <p:txBody>
            <a:bodyPr lIns="121725" tIns="60862" rIns="121725" bIns="60862"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rPr>
                <a:t>Package flight A</a:t>
              </a:r>
              <a:endParaRPr kumimoji="0" lang="en-US" sz="11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
          <p:nvSpPr>
            <p:cNvPr id="85" name="Rectangle 84"/>
            <p:cNvSpPr/>
            <p:nvPr/>
          </p:nvSpPr>
          <p:spPr>
            <a:xfrm>
              <a:off x="10813303" y="5418823"/>
              <a:ext cx="1144477" cy="594996"/>
            </a:xfrm>
            <a:prstGeom prst="rect">
              <a:avLst/>
            </a:prstGeom>
            <a:solidFill>
              <a:srgbClr val="0078D7"/>
            </a:solidFill>
            <a:ln w="9525" cap="flat" cmpd="sng" algn="ctr">
              <a:noFill/>
              <a:prstDash val="solid"/>
            </a:ln>
            <a:effectLst/>
          </p:spPr>
          <p:txBody>
            <a:bodyPr lIns="121725" tIns="60862" rIns="121725" bIns="60862"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Packages v1.3</a:t>
              </a:r>
            </a:p>
          </p:txBody>
        </p:sp>
      </p:grpSp>
      <p:cxnSp>
        <p:nvCxnSpPr>
          <p:cNvPr id="86" name="Straight Connector 85"/>
          <p:cNvCxnSpPr>
            <a:cxnSpLocks/>
            <a:stCxn id="79" idx="3"/>
          </p:cNvCxnSpPr>
          <p:nvPr/>
        </p:nvCxnSpPr>
        <p:spPr>
          <a:xfrm>
            <a:off x="5943921" y="3430623"/>
            <a:ext cx="3017486" cy="0"/>
          </a:xfrm>
          <a:prstGeom prst="line">
            <a:avLst/>
          </a:prstGeom>
          <a:noFill/>
          <a:ln w="9525" cap="flat" cmpd="sng" algn="ctr">
            <a:solidFill>
              <a:srgbClr val="0078D7"/>
            </a:solidFill>
            <a:prstDash val="solid"/>
            <a:headEnd type="none"/>
            <a:tailEnd type="none"/>
          </a:ln>
          <a:effectLst/>
        </p:spPr>
      </p:cxnSp>
      <p:cxnSp>
        <p:nvCxnSpPr>
          <p:cNvPr id="87" name="Straight Connector 86"/>
          <p:cNvCxnSpPr>
            <a:cxnSpLocks/>
            <a:stCxn id="74" idx="3"/>
          </p:cNvCxnSpPr>
          <p:nvPr/>
        </p:nvCxnSpPr>
        <p:spPr>
          <a:xfrm>
            <a:off x="5943921" y="4575036"/>
            <a:ext cx="3017486" cy="0"/>
          </a:xfrm>
          <a:prstGeom prst="line">
            <a:avLst/>
          </a:prstGeom>
          <a:noFill/>
          <a:ln w="9525" cap="flat" cmpd="sng" algn="ctr">
            <a:solidFill>
              <a:srgbClr val="0078D7"/>
            </a:solidFill>
            <a:prstDash val="solid"/>
            <a:headEnd type="none"/>
            <a:tailEnd type="none"/>
          </a:ln>
          <a:effectLst/>
        </p:spPr>
      </p:cxnSp>
      <p:cxnSp>
        <p:nvCxnSpPr>
          <p:cNvPr id="88" name="Straight Connector 87"/>
          <p:cNvCxnSpPr>
            <a:cxnSpLocks/>
            <a:stCxn id="78" idx="3"/>
          </p:cNvCxnSpPr>
          <p:nvPr/>
        </p:nvCxnSpPr>
        <p:spPr>
          <a:xfrm>
            <a:off x="5955053" y="5716321"/>
            <a:ext cx="3006354" cy="0"/>
          </a:xfrm>
          <a:prstGeom prst="line">
            <a:avLst/>
          </a:prstGeom>
          <a:noFill/>
          <a:ln w="9525" cap="flat" cmpd="sng" algn="ctr">
            <a:solidFill>
              <a:srgbClr val="0078D7"/>
            </a:solidFill>
            <a:prstDash val="solid"/>
            <a:headEnd type="none"/>
            <a:tailEnd type="none"/>
          </a:ln>
          <a:effectLst/>
        </p:spPr>
      </p:cxnSp>
      <p:sp>
        <p:nvSpPr>
          <p:cNvPr id="30" name="TextBox 29"/>
          <p:cNvSpPr txBox="1"/>
          <p:nvPr/>
        </p:nvSpPr>
        <p:spPr>
          <a:xfrm>
            <a:off x="10551320" y="184894"/>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Tree>
    <p:extLst>
      <p:ext uri="{BB962C8B-B14F-4D97-AF65-F5344CB8AC3E}">
        <p14:creationId xmlns:p14="http://schemas.microsoft.com/office/powerpoint/2010/main" val="38999074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Make Data-Informed Decisions</a:t>
            </a:r>
          </a:p>
        </p:txBody>
      </p:sp>
      <p:sp>
        <p:nvSpPr>
          <p:cNvPr id="33" name="TextBox 32"/>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101" y="2052705"/>
            <a:ext cx="7442374" cy="3929983"/>
          </a:xfrm>
          <a:prstGeom prst="rect">
            <a:avLst/>
          </a:prstGeom>
        </p:spPr>
      </p:pic>
      <p:sp>
        <p:nvSpPr>
          <p:cNvPr id="7" name="Text Placeholder 6"/>
          <p:cNvSpPr txBox="1">
            <a:spLocks/>
          </p:cNvSpPr>
          <p:nvPr/>
        </p:nvSpPr>
        <p:spPr>
          <a:xfrm>
            <a:off x="349138" y="1440136"/>
            <a:ext cx="3783360" cy="5297486"/>
          </a:xfrm>
          <a:prstGeom prst="rect">
            <a:avLst/>
          </a:prstGeom>
        </p:spPr>
        <p:txBody>
          <a:bodyPr/>
          <a:lstStyle>
            <a:lvl1pPr marL="0" indent="0" algn="l" defTabSz="932619" rtl="0" eaLnBrk="1" latinLnBrk="0" hangingPunct="1">
              <a:lnSpc>
                <a:spcPct val="90000"/>
              </a:lnSpc>
              <a:spcBef>
                <a:spcPts val="2448"/>
              </a:spcBef>
              <a:buFont typeface="Arial" panose="020B0604020202020204" pitchFamily="34" charset="0"/>
              <a:buNone/>
              <a:defRPr sz="3808" b="0" kern="1200">
                <a:gradFill>
                  <a:gsLst>
                    <a:gs pos="0">
                      <a:schemeClr val="accent1"/>
                    </a:gs>
                    <a:gs pos="100000">
                      <a:schemeClr val="accent1"/>
                    </a:gs>
                  </a:gsLst>
                  <a:lin ang="5400000" scaled="1"/>
                </a:gradFill>
                <a:latin typeface="+mj-lt"/>
                <a:ea typeface="+mn-ea"/>
                <a:cs typeface="+mn-cs"/>
              </a:defRPr>
            </a:lvl1pPr>
            <a:lvl2pPr marL="0" indent="0" algn="l" defTabSz="932619" rtl="0" eaLnBrk="1" latinLnBrk="0" hangingPunct="1">
              <a:lnSpc>
                <a:spcPct val="90000"/>
              </a:lnSpc>
              <a:spcBef>
                <a:spcPts val="612"/>
              </a:spcBef>
              <a:buFont typeface="Arial" panose="020B0604020202020204" pitchFamily="34" charset="0"/>
              <a:buNone/>
              <a:defRPr sz="1904" kern="1200">
                <a:gradFill>
                  <a:gsLst>
                    <a:gs pos="0">
                      <a:schemeClr val="tx1"/>
                    </a:gs>
                    <a:gs pos="100000">
                      <a:schemeClr val="tx1"/>
                    </a:gs>
                  </a:gsLst>
                  <a:lin ang="5400000" scaled="1"/>
                </a:gradFill>
                <a:latin typeface="+mn-lt"/>
                <a:ea typeface="+mn-ea"/>
                <a:cs typeface="+mn-cs"/>
              </a:defRPr>
            </a:lvl2pPr>
            <a:lvl3pPr marL="23801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3pPr>
            <a:lvl4pPr marL="466310"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4pPr>
            <a:lvl5pPr marL="70432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5pPr>
            <a:lvl6pPr marL="256470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6pPr>
            <a:lvl7pPr marL="303101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7pPr>
            <a:lvl8pPr marL="349732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8pPr>
            <a:lvl9pPr marL="396363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9pPr>
          </a:lstStyle>
          <a:p>
            <a:pPr lvl="1"/>
            <a:r>
              <a:rPr lang="en-US" sz="3600" dirty="0">
                <a:gradFill>
                  <a:gsLst>
                    <a:gs pos="1250">
                      <a:schemeClr val="tx2"/>
                    </a:gs>
                    <a:gs pos="99000">
                      <a:schemeClr val="tx2"/>
                    </a:gs>
                  </a:gsLst>
                  <a:lin ang="5400000" scaled="0"/>
                </a:gradFill>
                <a:latin typeface="+mj-lt"/>
              </a:rPr>
              <a:t>Monitor your app</a:t>
            </a:r>
            <a:br>
              <a:rPr lang="en-US" sz="3600" dirty="0">
                <a:gradFill>
                  <a:gsLst>
                    <a:gs pos="1250">
                      <a:schemeClr val="tx2"/>
                    </a:gs>
                    <a:gs pos="99000">
                      <a:schemeClr val="tx2"/>
                    </a:gs>
                  </a:gsLst>
                  <a:lin ang="5400000" scaled="0"/>
                </a:gradFill>
                <a:latin typeface="+mj-lt"/>
              </a:rPr>
            </a:br>
            <a:r>
              <a:rPr lang="en-US" sz="3600" dirty="0">
                <a:gradFill>
                  <a:gsLst>
                    <a:gs pos="1250">
                      <a:schemeClr val="tx2"/>
                    </a:gs>
                    <a:gs pos="99000">
                      <a:schemeClr val="tx2"/>
                    </a:gs>
                  </a:gsLst>
                  <a:lin ang="5400000" scaled="0"/>
                </a:gradFill>
                <a:latin typeface="+mj-lt"/>
              </a:rPr>
              <a:t>New analytics API</a:t>
            </a:r>
          </a:p>
          <a:p>
            <a:r>
              <a:rPr lang="en-US" sz="3600" dirty="0" err="1"/>
              <a:t>PowerBI</a:t>
            </a:r>
            <a:r>
              <a:rPr lang="en-US" sz="3600" dirty="0"/>
              <a:t> Content Pack</a:t>
            </a:r>
          </a:p>
          <a:p>
            <a:pPr lvl="1"/>
            <a:r>
              <a:rPr lang="en-US" sz="3600" dirty="0">
                <a:gradFill>
                  <a:gsLst>
                    <a:gs pos="1250">
                      <a:schemeClr val="tx2"/>
                    </a:gs>
                    <a:gs pos="99000">
                      <a:schemeClr val="tx2"/>
                    </a:gs>
                  </a:gsLst>
                  <a:lin ang="5400000" scaled="0"/>
                </a:gradFill>
                <a:latin typeface="+mj-lt"/>
              </a:rPr>
              <a:t>Rich visuals</a:t>
            </a:r>
          </a:p>
          <a:p>
            <a:pPr lvl="1"/>
            <a:r>
              <a:rPr lang="en-US" sz="3600" dirty="0">
                <a:gradFill>
                  <a:gsLst>
                    <a:gs pos="1250">
                      <a:schemeClr val="tx2"/>
                    </a:gs>
                    <a:gs pos="99000">
                      <a:schemeClr val="tx2"/>
                    </a:gs>
                  </a:gsLst>
                  <a:lin ang="5400000" scaled="0"/>
                </a:gradFill>
                <a:latin typeface="+mj-lt"/>
              </a:rPr>
              <a:t>Powerful filters</a:t>
            </a:r>
          </a:p>
        </p:txBody>
      </p:sp>
      <p:sp>
        <p:nvSpPr>
          <p:cNvPr id="8" name="TextBox 7"/>
          <p:cNvSpPr txBox="1"/>
          <p:nvPr/>
        </p:nvSpPr>
        <p:spPr>
          <a:xfrm>
            <a:off x="4718472" y="6310778"/>
            <a:ext cx="7383782" cy="4616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accent5">
                    <a:lumMod val="75000"/>
                  </a:schemeClr>
                </a:solidFill>
                <a:effectLst/>
                <a:uLnTx/>
                <a:uFillTx/>
              </a:rPr>
              <a:t>Video: Windows Store Analytics APIs: New ways to get your hands on your data with Stuart Hargreaves</a:t>
            </a:r>
          </a:p>
        </p:txBody>
      </p:sp>
      <p:pic>
        <p:nvPicPr>
          <p:cNvPr id="9" name="Picture 8"/>
          <p:cNvPicPr>
            <a:picLocks noChangeAspect="1"/>
          </p:cNvPicPr>
          <p:nvPr/>
        </p:nvPicPr>
        <p:blipFill>
          <a:blip r:embed="rId4"/>
          <a:stretch>
            <a:fillRect/>
          </a:stretch>
        </p:blipFill>
        <p:spPr>
          <a:xfrm>
            <a:off x="4615541" y="6312588"/>
            <a:ext cx="205862" cy="382031"/>
          </a:xfrm>
          <a:prstGeom prst="rect">
            <a:avLst/>
          </a:prstGeom>
        </p:spPr>
      </p:pic>
    </p:spTree>
    <p:extLst>
      <p:ext uri="{BB962C8B-B14F-4D97-AF65-F5344CB8AC3E}">
        <p14:creationId xmlns:p14="http://schemas.microsoft.com/office/powerpoint/2010/main" val="24927562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Windows Store Analytics APIs</a:t>
            </a:r>
          </a:p>
        </p:txBody>
      </p:sp>
      <p:sp>
        <p:nvSpPr>
          <p:cNvPr id="33" name="TextBox 32"/>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graphicFrame>
        <p:nvGraphicFramePr>
          <p:cNvPr id="4" name="Table 3"/>
          <p:cNvGraphicFramePr>
            <a:graphicFrameLocks noGrp="1"/>
          </p:cNvGraphicFramePr>
          <p:nvPr>
            <p:extLst>
              <p:ext uri="{D42A27DB-BD31-4B8C-83A1-F6EECF244321}">
                <p14:modId xmlns:p14="http://schemas.microsoft.com/office/powerpoint/2010/main" val="844269483"/>
              </p:ext>
            </p:extLst>
          </p:nvPr>
        </p:nvGraphicFramePr>
        <p:xfrm>
          <a:off x="745629" y="1906760"/>
          <a:ext cx="11032234" cy="1280160"/>
        </p:xfrm>
        <a:graphic>
          <a:graphicData uri="http://schemas.openxmlformats.org/drawingml/2006/table">
            <a:tbl>
              <a:tblPr/>
              <a:tblGrid>
                <a:gridCol w="1449492">
                  <a:extLst>
                    <a:ext uri="{9D8B030D-6E8A-4147-A177-3AD203B41FA5}">
                      <a16:colId xmlns:a16="http://schemas.microsoft.com/office/drawing/2014/main" val="529791554"/>
                    </a:ext>
                  </a:extLst>
                </a:gridCol>
                <a:gridCol w="9582742">
                  <a:extLst>
                    <a:ext uri="{9D8B030D-6E8A-4147-A177-3AD203B41FA5}">
                      <a16:colId xmlns:a16="http://schemas.microsoft.com/office/drawing/2014/main" val="557660825"/>
                    </a:ext>
                  </a:extLst>
                </a:gridCol>
              </a:tblGrid>
              <a:tr h="457200">
                <a:tc>
                  <a:txBody>
                    <a:bodyPr/>
                    <a:lstStyle/>
                    <a:p>
                      <a:r>
                        <a:rPr lang="en-US" sz="2400" b="1" dirty="0"/>
                        <a:t>Method</a:t>
                      </a:r>
                    </a:p>
                  </a:txBody>
                  <a:tcPr anchor="ctr">
                    <a:lnL>
                      <a:noFill/>
                    </a:lnL>
                    <a:lnR>
                      <a:noFill/>
                    </a:lnR>
                    <a:lnT>
                      <a:noFill/>
                    </a:lnT>
                    <a:lnB>
                      <a:noFill/>
                    </a:lnB>
                  </a:tcPr>
                </a:tc>
                <a:tc>
                  <a:txBody>
                    <a:bodyPr/>
                    <a:lstStyle/>
                    <a:p>
                      <a:r>
                        <a:rPr lang="en-US" sz="2400" b="1" dirty="0"/>
                        <a:t>Request URI</a:t>
                      </a:r>
                    </a:p>
                  </a:txBody>
                  <a:tcPr anchor="ctr">
                    <a:lnL>
                      <a:noFill/>
                    </a:lnL>
                    <a:lnR>
                      <a:noFill/>
                    </a:lnR>
                    <a:lnT>
                      <a:noFill/>
                    </a:lnT>
                    <a:lnB>
                      <a:noFill/>
                    </a:lnB>
                  </a:tcPr>
                </a:tc>
                <a:extLst>
                  <a:ext uri="{0D108BD9-81ED-4DB2-BD59-A6C34878D82A}">
                    <a16:rowId xmlns:a16="http://schemas.microsoft.com/office/drawing/2014/main" val="1338821990"/>
                  </a:ext>
                </a:extLst>
              </a:tr>
              <a:tr h="822960">
                <a:tc>
                  <a:txBody>
                    <a:bodyPr/>
                    <a:lstStyle/>
                    <a:p>
                      <a:r>
                        <a:rPr lang="en-US" sz="2400" dirty="0"/>
                        <a:t>GET</a:t>
                      </a:r>
                    </a:p>
                  </a:txBody>
                  <a:tcPr anchor="ctr">
                    <a:lnL>
                      <a:noFill/>
                    </a:lnL>
                    <a:lnR>
                      <a:noFill/>
                    </a:lnR>
                    <a:lnT>
                      <a:noFill/>
                    </a:lnT>
                    <a:lnB>
                      <a:noFill/>
                    </a:lnB>
                  </a:tcPr>
                </a:tc>
                <a:tc>
                  <a:txBody>
                    <a:bodyPr/>
                    <a:lstStyle/>
                    <a:p>
                      <a:pPr algn="l"/>
                      <a:r>
                        <a:rPr lang="en-US" sz="2400" dirty="0">
                          <a:latin typeface="Consolas" panose="020B0609020204030204" pitchFamily="49" charset="0"/>
                          <a:hlinkClick r:id="rId3"/>
                        </a:rPr>
                        <a:t>https://manage.devcenter.microsoft.com/v1.0/my/analytics/appacquisitions?applicationId=</a:t>
                      </a:r>
                      <a:r>
                        <a:rPr lang="en-US" sz="2400" kern="1200" dirty="0">
                          <a:solidFill>
                            <a:schemeClr val="tx1"/>
                          </a:solidFill>
                          <a:effectLst/>
                          <a:latin typeface="+mn-lt"/>
                          <a:ea typeface="+mn-ea"/>
                          <a:cs typeface="+mn-cs"/>
                          <a:hlinkClick r:id="rId3"/>
                        </a:rPr>
                        <a:t>9NBLGGGZ5QDR</a:t>
                      </a:r>
                      <a:endParaRPr lang="en-US" sz="2400" dirty="0">
                        <a:latin typeface="Consolas" panose="020B0609020204030204" pitchFamily="49" charset="0"/>
                      </a:endParaRPr>
                    </a:p>
                  </a:txBody>
                  <a:tcPr anchor="ctr">
                    <a:lnL>
                      <a:noFill/>
                    </a:lnL>
                    <a:lnR>
                      <a:noFill/>
                    </a:lnR>
                    <a:lnT>
                      <a:noFill/>
                    </a:lnT>
                    <a:lnB>
                      <a:noFill/>
                    </a:lnB>
                  </a:tcPr>
                </a:tc>
                <a:extLst>
                  <a:ext uri="{0D108BD9-81ED-4DB2-BD59-A6C34878D82A}">
                    <a16:rowId xmlns:a16="http://schemas.microsoft.com/office/drawing/2014/main" val="294018205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26603603"/>
              </p:ext>
            </p:extLst>
          </p:nvPr>
        </p:nvGraphicFramePr>
        <p:xfrm>
          <a:off x="745629" y="3818587"/>
          <a:ext cx="11097003" cy="1280160"/>
        </p:xfrm>
        <a:graphic>
          <a:graphicData uri="http://schemas.openxmlformats.org/drawingml/2006/table">
            <a:tbl>
              <a:tblPr/>
              <a:tblGrid>
                <a:gridCol w="2097405">
                  <a:extLst>
                    <a:ext uri="{9D8B030D-6E8A-4147-A177-3AD203B41FA5}">
                      <a16:colId xmlns:a16="http://schemas.microsoft.com/office/drawing/2014/main" val="354731568"/>
                    </a:ext>
                  </a:extLst>
                </a:gridCol>
                <a:gridCol w="8999598">
                  <a:extLst>
                    <a:ext uri="{9D8B030D-6E8A-4147-A177-3AD203B41FA5}">
                      <a16:colId xmlns:a16="http://schemas.microsoft.com/office/drawing/2014/main" val="1906265175"/>
                    </a:ext>
                  </a:extLst>
                </a:gridCol>
              </a:tblGrid>
              <a:tr h="457200">
                <a:tc>
                  <a:txBody>
                    <a:bodyPr/>
                    <a:lstStyle/>
                    <a:p>
                      <a:r>
                        <a:rPr lang="en-US" sz="2400" b="1" dirty="0"/>
                        <a:t>Header</a:t>
                      </a:r>
                    </a:p>
                  </a:txBody>
                  <a:tcPr anchor="ctr">
                    <a:lnL>
                      <a:noFill/>
                    </a:lnL>
                    <a:lnR>
                      <a:noFill/>
                    </a:lnR>
                    <a:lnT>
                      <a:noFill/>
                    </a:lnT>
                    <a:lnB>
                      <a:noFill/>
                    </a:lnB>
                  </a:tcPr>
                </a:tc>
                <a:tc>
                  <a:txBody>
                    <a:bodyPr/>
                    <a:lstStyle/>
                    <a:p>
                      <a:r>
                        <a:rPr lang="en-US" sz="2400" b="1" dirty="0"/>
                        <a:t>Description</a:t>
                      </a:r>
                    </a:p>
                  </a:txBody>
                  <a:tcPr anchor="ctr">
                    <a:lnL>
                      <a:noFill/>
                    </a:lnL>
                    <a:lnR>
                      <a:noFill/>
                    </a:lnR>
                    <a:lnT>
                      <a:noFill/>
                    </a:lnT>
                    <a:lnB>
                      <a:noFill/>
                    </a:lnB>
                  </a:tcPr>
                </a:tc>
                <a:extLst>
                  <a:ext uri="{0D108BD9-81ED-4DB2-BD59-A6C34878D82A}">
                    <a16:rowId xmlns:a16="http://schemas.microsoft.com/office/drawing/2014/main" val="151424737"/>
                  </a:ext>
                </a:extLst>
              </a:tr>
              <a:tr h="822960">
                <a:tc>
                  <a:txBody>
                    <a:bodyPr/>
                    <a:lstStyle/>
                    <a:p>
                      <a:r>
                        <a:rPr lang="en-US" sz="2400" dirty="0"/>
                        <a:t>Authorization</a:t>
                      </a:r>
                    </a:p>
                  </a:txBody>
                  <a:tcPr anchor="ctr">
                    <a:lnL>
                      <a:noFill/>
                    </a:lnL>
                    <a:lnR>
                      <a:noFill/>
                    </a:lnR>
                    <a:lnT>
                      <a:noFill/>
                    </a:lnT>
                    <a:lnB>
                      <a:noFill/>
                    </a:lnB>
                  </a:tcPr>
                </a:tc>
                <a:tc>
                  <a:txBody>
                    <a:bodyPr/>
                    <a:lstStyle/>
                    <a:p>
                      <a:r>
                        <a:rPr lang="en-US" sz="2400" dirty="0"/>
                        <a:t>Required. The Azure AD access token in the form of </a:t>
                      </a:r>
                      <a:r>
                        <a:rPr lang="en-US" sz="2400" b="1" dirty="0"/>
                        <a:t>Bearer</a:t>
                      </a:r>
                      <a:r>
                        <a:rPr lang="en-US" sz="2400" dirty="0"/>
                        <a:t> &lt;</a:t>
                      </a:r>
                      <a:r>
                        <a:rPr lang="en-US" sz="2400" i="1" dirty="0"/>
                        <a:t>token</a:t>
                      </a:r>
                      <a:r>
                        <a:rPr lang="en-US" sz="2400" dirty="0"/>
                        <a:t>&gt;.</a:t>
                      </a:r>
                    </a:p>
                  </a:txBody>
                  <a:tcPr anchor="ctr">
                    <a:lnL>
                      <a:noFill/>
                    </a:lnL>
                    <a:lnR>
                      <a:noFill/>
                    </a:lnR>
                    <a:lnT>
                      <a:noFill/>
                    </a:lnT>
                    <a:lnB>
                      <a:noFill/>
                    </a:lnB>
                  </a:tcPr>
                </a:tc>
                <a:extLst>
                  <a:ext uri="{0D108BD9-81ED-4DB2-BD59-A6C34878D82A}">
                    <a16:rowId xmlns:a16="http://schemas.microsoft.com/office/drawing/2014/main" val="3877633628"/>
                  </a:ext>
                </a:extLst>
              </a:tr>
            </a:tbl>
          </a:graphicData>
        </a:graphic>
      </p:graphicFrame>
      <p:sp>
        <p:nvSpPr>
          <p:cNvPr id="2" name="TextBox 1"/>
          <p:cNvSpPr txBox="1"/>
          <p:nvPr/>
        </p:nvSpPr>
        <p:spPr>
          <a:xfrm flipH="1">
            <a:off x="350836" y="976982"/>
            <a:ext cx="2546569" cy="720197"/>
          </a:xfrm>
          <a:prstGeom prst="rect">
            <a:avLst/>
          </a:prstGeom>
          <a:noFill/>
        </p:spPr>
        <p:txBody>
          <a:bodyPr wrap="square" lIns="137160" tIns="109728" rIns="137160" bIns="109728" rtlCol="0">
            <a:spAutoFit/>
          </a:bodyPr>
          <a:lstStyle/>
          <a:p>
            <a:pPr>
              <a:lnSpc>
                <a:spcPct val="90000"/>
              </a:lnSpc>
              <a:spcBef>
                <a:spcPts val="600"/>
              </a:spcBef>
            </a:pPr>
            <a:r>
              <a:rPr lang="en-US" sz="3600" dirty="0">
                <a:solidFill>
                  <a:schemeClr val="accent1"/>
                </a:solidFill>
                <a:latin typeface="Segoe UI Semilight" panose="020B0402040204020203" pitchFamily="34" charset="0"/>
                <a:cs typeface="Segoe UI Semilight" panose="020B0402040204020203" pitchFamily="34" charset="0"/>
              </a:rPr>
              <a:t>Request</a:t>
            </a:r>
            <a:endParaRPr lang="en-US" dirty="0">
              <a:solidFill>
                <a:schemeClr val="accent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5106031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Windows Store Analytics APIs</a:t>
            </a:r>
          </a:p>
        </p:txBody>
      </p:sp>
      <p:sp>
        <p:nvSpPr>
          <p:cNvPr id="33" name="TextBox 32"/>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
        <p:nvSpPr>
          <p:cNvPr id="2" name="TextBox 1"/>
          <p:cNvSpPr txBox="1"/>
          <p:nvPr/>
        </p:nvSpPr>
        <p:spPr>
          <a:xfrm flipH="1">
            <a:off x="350836" y="904974"/>
            <a:ext cx="2546569" cy="720197"/>
          </a:xfrm>
          <a:prstGeom prst="rect">
            <a:avLst/>
          </a:prstGeom>
          <a:noFill/>
        </p:spPr>
        <p:txBody>
          <a:bodyPr wrap="square" lIns="137160" tIns="109728" rIns="137160" bIns="109728" rtlCol="0">
            <a:spAutoFit/>
          </a:bodyPr>
          <a:lstStyle/>
          <a:p>
            <a:pPr>
              <a:lnSpc>
                <a:spcPct val="90000"/>
              </a:lnSpc>
              <a:spcBef>
                <a:spcPts val="600"/>
              </a:spcBef>
            </a:pPr>
            <a:r>
              <a:rPr lang="en-US" sz="3600" dirty="0">
                <a:solidFill>
                  <a:schemeClr val="accent1"/>
                </a:solidFill>
                <a:latin typeface="Segoe UI Semilight" panose="020B0402040204020203" pitchFamily="34" charset="0"/>
                <a:cs typeface="Segoe UI Semilight" panose="020B0402040204020203" pitchFamily="34" charset="0"/>
              </a:rPr>
              <a:t>Response</a:t>
            </a:r>
            <a:endParaRPr lang="en-US" dirty="0">
              <a:solidFill>
                <a:schemeClr val="accent1"/>
              </a:solidFill>
              <a:latin typeface="Segoe UI Semilight" panose="020B0402040204020203" pitchFamily="34" charset="0"/>
              <a:cs typeface="Segoe UI Semilight" panose="020B0402040204020203" pitchFamily="34" charset="0"/>
            </a:endParaRPr>
          </a:p>
        </p:txBody>
      </p:sp>
      <p:sp>
        <p:nvSpPr>
          <p:cNvPr id="8" name="Text Placeholder 4"/>
          <p:cNvSpPr txBox="1">
            <a:spLocks/>
          </p:cNvSpPr>
          <p:nvPr/>
        </p:nvSpPr>
        <p:spPr>
          <a:xfrm>
            <a:off x="889645" y="1625171"/>
            <a:ext cx="10974713" cy="5075236"/>
          </a:xfrm>
          <a:prstGeom prst="rect">
            <a:avLst/>
          </a:prstGeom>
          <a:solidFill>
            <a:srgbClr val="292929"/>
          </a:solidFill>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33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"Value": [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"date": "2016-02-01",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applicationId</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"9NBLGGGZ5QDR",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applicationName</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MyApp</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Demo",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deviceType</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"Phone",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orderName</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storeClient</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"Windows Phone Store (client)",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osVersion</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"Windows Phone 8.1",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"market": "IT",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"gender": "m",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ageGroup</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"0-17",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acquisitionType</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"Free",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acquisitionQuantity</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1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nextLink</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appacquisitions?applicationId</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=9NBLGGGZ5QDR&amp;aggregationLevel=</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day&amp;startDate</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=2015/01/01   &amp;</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endDate</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=2016/02/01&amp;top=10000&amp;skip=20000&amp;orderby=date", </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a:t>
            </a:r>
            <a:r>
              <a:rPr kumimoji="0" lang="en-US" sz="1400" i="0" u="none" strike="noStrike" kern="1200" cap="none" spc="0" normalizeH="0" baseline="0" noProof="0" dirty="0" err="1">
                <a:ln>
                  <a:noFill/>
                </a:ln>
                <a:solidFill>
                  <a:schemeClr val="bg1"/>
                </a:solidFill>
                <a:effectLst/>
                <a:uLnTx/>
                <a:uFillTx/>
                <a:latin typeface="Consolas" panose="020B0609020204030204" pitchFamily="49" charset="0"/>
                <a:ea typeface="+mn-ea"/>
              </a:rPr>
              <a:t>TotalCount</a:t>
            </a: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 46766</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i="0" u="none" strike="noStrike" kern="1200" cap="none" spc="0" normalizeH="0" baseline="0" noProof="0" dirty="0">
                <a:ln>
                  <a:noFill/>
                </a:ln>
                <a:solidFill>
                  <a:schemeClr val="bg1"/>
                </a:solidFill>
                <a:effectLst/>
                <a:uLnTx/>
                <a:uFillTx/>
                <a:latin typeface="Consolas" panose="020B0609020204030204" pitchFamily="49" charset="0"/>
                <a:ea typeface="+mn-ea"/>
              </a:rPr>
              <a:t>}</a:t>
            </a:r>
          </a:p>
        </p:txBody>
      </p:sp>
    </p:spTree>
    <p:extLst>
      <p:ext uri="{BB962C8B-B14F-4D97-AF65-F5344CB8AC3E}">
        <p14:creationId xmlns:p14="http://schemas.microsoft.com/office/powerpoint/2010/main" val="386469327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4639" y="2234871"/>
            <a:ext cx="12161836" cy="2720515"/>
          </a:xfrm>
          <a:prstGeom prst="rect">
            <a:avLst/>
          </a:prstGeom>
        </p:spPr>
        <p:txBody>
          <a:bodyPr/>
          <a:lstStyle>
            <a:lvl1pPr marL="0" indent="0" algn="l" defTabSz="932619" rtl="0" eaLnBrk="1" latinLnBrk="0" hangingPunct="1">
              <a:lnSpc>
                <a:spcPct val="90000"/>
              </a:lnSpc>
              <a:spcBef>
                <a:spcPts val="2448"/>
              </a:spcBef>
              <a:buFont typeface="Arial" panose="020B0604020202020204" pitchFamily="34" charset="0"/>
              <a:buNone/>
              <a:defRPr sz="3808" b="0" kern="1200">
                <a:gradFill>
                  <a:gsLst>
                    <a:gs pos="0">
                      <a:schemeClr val="accent1"/>
                    </a:gs>
                    <a:gs pos="100000">
                      <a:schemeClr val="accent1"/>
                    </a:gs>
                  </a:gsLst>
                  <a:lin ang="5400000" scaled="1"/>
                </a:gradFill>
                <a:latin typeface="+mj-lt"/>
                <a:ea typeface="+mn-ea"/>
                <a:cs typeface="+mn-cs"/>
              </a:defRPr>
            </a:lvl1pPr>
            <a:lvl2pPr marL="0" indent="0" algn="l" defTabSz="932619" rtl="0" eaLnBrk="1" latinLnBrk="0" hangingPunct="1">
              <a:lnSpc>
                <a:spcPct val="90000"/>
              </a:lnSpc>
              <a:spcBef>
                <a:spcPts val="612"/>
              </a:spcBef>
              <a:buFont typeface="Arial" panose="020B0604020202020204" pitchFamily="34" charset="0"/>
              <a:buNone/>
              <a:defRPr sz="1904" kern="1200">
                <a:gradFill>
                  <a:gsLst>
                    <a:gs pos="0">
                      <a:schemeClr val="tx1"/>
                    </a:gs>
                    <a:gs pos="100000">
                      <a:schemeClr val="tx1"/>
                    </a:gs>
                  </a:gsLst>
                  <a:lin ang="5400000" scaled="1"/>
                </a:gradFill>
                <a:latin typeface="+mn-lt"/>
                <a:ea typeface="+mn-ea"/>
                <a:cs typeface="+mn-cs"/>
              </a:defRPr>
            </a:lvl2pPr>
            <a:lvl3pPr marL="23801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3pPr>
            <a:lvl4pPr marL="466310"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4pPr>
            <a:lvl5pPr marL="70432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5pPr>
            <a:lvl6pPr marL="256470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6pPr>
            <a:lvl7pPr marL="303101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7pPr>
            <a:lvl8pPr marL="349732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8pPr>
            <a:lvl9pPr marL="396363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9pPr>
          </a:lstStyle>
          <a:p>
            <a:r>
              <a:rPr lang="en-US" sz="3200" dirty="0">
                <a:gradFill>
                  <a:gsLst>
                    <a:gs pos="1250">
                      <a:srgbClr val="0078D7"/>
                    </a:gs>
                    <a:gs pos="99000">
                      <a:srgbClr val="0078D7"/>
                    </a:gs>
                  </a:gsLst>
                  <a:lin ang="5400000" scaled="0"/>
                </a:gradFill>
                <a:latin typeface="Segoe UI Light"/>
              </a:rPr>
              <a:t>Example 1</a:t>
            </a:r>
          </a:p>
          <a:p>
            <a:pPr lvl="1"/>
            <a:r>
              <a:rPr lang="en-US" sz="2400" dirty="0">
                <a:gradFill>
                  <a:gsLst>
                    <a:gs pos="1250">
                      <a:srgbClr val="505050"/>
                    </a:gs>
                    <a:gs pos="100000">
                      <a:srgbClr val="505050"/>
                    </a:gs>
                  </a:gsLst>
                  <a:lin ang="5400000" scaled="0"/>
                </a:gradFill>
                <a:latin typeface="Segoe UI"/>
              </a:rPr>
              <a:t>All </a:t>
            </a:r>
            <a:r>
              <a:rPr lang="en-US" sz="2400" dirty="0">
                <a:solidFill>
                  <a:schemeClr val="accent1"/>
                </a:solidFill>
                <a:latin typeface="Segoe UI"/>
              </a:rPr>
              <a:t>crashes</a:t>
            </a:r>
            <a:r>
              <a:rPr lang="en-US" sz="2400" dirty="0">
                <a:solidFill>
                  <a:srgbClr val="7030A0"/>
                </a:solidFill>
                <a:latin typeface="Segoe UI"/>
              </a:rPr>
              <a:t> </a:t>
            </a:r>
            <a:r>
              <a:rPr lang="en-US" sz="2400" dirty="0">
                <a:solidFill>
                  <a:srgbClr val="00B0F0"/>
                </a:solidFill>
                <a:latin typeface="Segoe UI"/>
              </a:rPr>
              <a:t>on tablets</a:t>
            </a:r>
            <a:r>
              <a:rPr lang="en-US" sz="2400" dirty="0">
                <a:gradFill>
                  <a:gsLst>
                    <a:gs pos="1250">
                      <a:srgbClr val="505050"/>
                    </a:gs>
                    <a:gs pos="100000">
                      <a:srgbClr val="505050"/>
                    </a:gs>
                  </a:gsLst>
                  <a:lin ang="5400000" scaled="0"/>
                </a:gradFill>
                <a:latin typeface="Segoe UI"/>
              </a:rPr>
              <a:t>, </a:t>
            </a:r>
            <a:r>
              <a:rPr lang="en-US" sz="2400" dirty="0">
                <a:solidFill>
                  <a:schemeClr val="accent6">
                    <a:lumMod val="75000"/>
                  </a:schemeClr>
                </a:solidFill>
                <a:latin typeface="Segoe UI"/>
              </a:rPr>
              <a:t>grouped by </a:t>
            </a:r>
            <a:r>
              <a:rPr lang="en-US" sz="2400" dirty="0" err="1">
                <a:solidFill>
                  <a:schemeClr val="accent6">
                    <a:lumMod val="75000"/>
                  </a:schemeClr>
                </a:solidFill>
                <a:latin typeface="Segoe UI"/>
              </a:rPr>
              <a:t>failureName</a:t>
            </a:r>
            <a:r>
              <a:rPr lang="en-US" sz="2400" dirty="0">
                <a:solidFill>
                  <a:schemeClr val="accent6">
                    <a:lumMod val="75000"/>
                  </a:schemeClr>
                </a:solidFill>
                <a:latin typeface="Segoe UI"/>
              </a:rPr>
              <a:t> and </a:t>
            </a:r>
            <a:r>
              <a:rPr lang="en-US" sz="2400" dirty="0" err="1">
                <a:solidFill>
                  <a:schemeClr val="accent6">
                    <a:lumMod val="75000"/>
                  </a:schemeClr>
                </a:solidFill>
                <a:latin typeface="Segoe UI"/>
              </a:rPr>
              <a:t>packageVersion</a:t>
            </a:r>
            <a:r>
              <a:rPr lang="en-US" sz="2400" dirty="0">
                <a:solidFill>
                  <a:schemeClr val="accent6">
                    <a:lumMod val="75000"/>
                  </a:schemeClr>
                </a:solidFill>
                <a:latin typeface="Segoe UI"/>
              </a:rPr>
              <a:t> </a:t>
            </a:r>
            <a:r>
              <a:rPr lang="en-US" sz="2400" dirty="0">
                <a:gradFill>
                  <a:gsLst>
                    <a:gs pos="1250">
                      <a:srgbClr val="505050"/>
                    </a:gs>
                    <a:gs pos="100000">
                      <a:srgbClr val="505050"/>
                    </a:gs>
                  </a:gsLst>
                  <a:lin ang="5400000" scaled="0"/>
                </a:gradFill>
                <a:latin typeface="Segoe UI"/>
              </a:rPr>
              <a:t>and </a:t>
            </a:r>
            <a:r>
              <a:rPr lang="en-US" sz="2400" dirty="0">
                <a:solidFill>
                  <a:srgbClr val="7030A0"/>
                </a:solidFill>
                <a:latin typeface="Segoe UI"/>
              </a:rPr>
              <a:t>aggregated by week:</a:t>
            </a:r>
          </a:p>
          <a:p>
            <a:pPr lvl="1"/>
            <a:endParaRPr lang="en-US" sz="1400" dirty="0">
              <a:gradFill>
                <a:gsLst>
                  <a:gs pos="1250">
                    <a:srgbClr val="505050"/>
                  </a:gs>
                  <a:gs pos="100000">
                    <a:srgbClr val="505050"/>
                  </a:gs>
                </a:gsLst>
                <a:lin ang="5400000" scaled="0"/>
              </a:gradFill>
              <a:latin typeface="Segoe UI"/>
            </a:endParaRPr>
          </a:p>
          <a:p>
            <a:pPr lvl="1"/>
            <a:r>
              <a:rPr lang="en-US" sz="2400" dirty="0">
                <a:latin typeface="Consolas" panose="020B0609020204030204" pitchFamily="49" charset="0"/>
              </a:rPr>
              <a:t>https://manage.devcenter.microsoft.com/v1.0/my/analytics/failurehits?ApplicationId=9NBLGGGZ5QDR</a:t>
            </a:r>
            <a:r>
              <a:rPr lang="en-US" sz="2400" dirty="0">
                <a:solidFill>
                  <a:srgbClr val="7030A0"/>
                </a:solidFill>
                <a:latin typeface="Consolas" panose="020B0609020204030204" pitchFamily="49" charset="0"/>
              </a:rPr>
              <a:t>&amp;</a:t>
            </a:r>
            <a:r>
              <a:rPr lang="en-US" sz="2400" dirty="0">
                <a:solidFill>
                  <a:schemeClr val="accent6">
                    <a:lumMod val="75000"/>
                  </a:schemeClr>
                </a:solidFill>
                <a:latin typeface="Consolas" panose="020B0609020204030204" pitchFamily="49" charset="0"/>
              </a:rPr>
              <a:t>groupBy=failureName,packageVersion</a:t>
            </a:r>
            <a:r>
              <a:rPr lang="en-US" sz="2400" dirty="0">
                <a:solidFill>
                  <a:srgbClr val="7030A0"/>
                </a:solidFill>
                <a:latin typeface="Consolas" panose="020B0609020204030204" pitchFamily="49" charset="0"/>
              </a:rPr>
              <a:t>&amp;aggregationLevel=week</a:t>
            </a:r>
            <a:r>
              <a:rPr lang="en-US" sz="2400" dirty="0">
                <a:latin typeface="Consolas" panose="020B0609020204030204" pitchFamily="49" charset="0"/>
              </a:rPr>
              <a:t>&amp;filter=</a:t>
            </a:r>
            <a:r>
              <a:rPr lang="en-US" sz="2400" dirty="0">
                <a:solidFill>
                  <a:schemeClr val="accent1"/>
                </a:solidFill>
                <a:latin typeface="Consolas" panose="020B0609020204030204" pitchFamily="49" charset="0"/>
              </a:rPr>
              <a:t>eventType </a:t>
            </a:r>
            <a:r>
              <a:rPr lang="en-US" sz="2400" dirty="0" err="1">
                <a:solidFill>
                  <a:schemeClr val="accent1"/>
                </a:solidFill>
                <a:latin typeface="Consolas" panose="020B0609020204030204" pitchFamily="49" charset="0"/>
              </a:rPr>
              <a:t>eq</a:t>
            </a:r>
            <a:r>
              <a:rPr lang="en-US" sz="2400" dirty="0">
                <a:solidFill>
                  <a:schemeClr val="accent1"/>
                </a:solidFill>
                <a:latin typeface="Consolas" panose="020B0609020204030204" pitchFamily="49" charset="0"/>
              </a:rPr>
              <a:t> 'crash'</a:t>
            </a:r>
            <a:r>
              <a:rPr lang="en-US" sz="2400" dirty="0">
                <a:latin typeface="Consolas" panose="020B0609020204030204" pitchFamily="49" charset="0"/>
              </a:rPr>
              <a:t> and </a:t>
            </a:r>
            <a:r>
              <a:rPr lang="en-US" sz="2400" dirty="0" err="1">
                <a:solidFill>
                  <a:srgbClr val="00B0F0"/>
                </a:solidFill>
                <a:latin typeface="Consolas" panose="020B0609020204030204" pitchFamily="49" charset="0"/>
              </a:rPr>
              <a:t>deviceType</a:t>
            </a:r>
            <a:r>
              <a:rPr lang="en-US" sz="2400" dirty="0">
                <a:solidFill>
                  <a:srgbClr val="00B0F0"/>
                </a:solidFill>
                <a:latin typeface="Consolas" panose="020B0609020204030204" pitchFamily="49" charset="0"/>
              </a:rPr>
              <a:t> </a:t>
            </a:r>
            <a:r>
              <a:rPr lang="en-US" sz="2400" dirty="0" err="1">
                <a:solidFill>
                  <a:srgbClr val="00B0F0"/>
                </a:solidFill>
                <a:latin typeface="Consolas" panose="020B0609020204030204" pitchFamily="49" charset="0"/>
              </a:rPr>
              <a:t>eq</a:t>
            </a:r>
            <a:r>
              <a:rPr lang="en-US" sz="2400" dirty="0">
                <a:solidFill>
                  <a:srgbClr val="00B0F0"/>
                </a:solidFill>
                <a:latin typeface="Consolas" panose="020B0609020204030204" pitchFamily="49" charset="0"/>
              </a:rPr>
              <a:t> 'Tablet'</a:t>
            </a:r>
            <a:endParaRPr lang="en-US" sz="2000" dirty="0">
              <a:solidFill>
                <a:srgbClr val="00B0F0"/>
              </a:solidFill>
              <a:latin typeface="Consolas" panose="020B0609020204030204" pitchFamily="49" charset="0"/>
            </a:endParaRPr>
          </a:p>
        </p:txBody>
      </p:sp>
      <p:sp>
        <p:nvSpPr>
          <p:cNvPr id="6" name="Title 5"/>
          <p:cNvSpPr>
            <a:spLocks noGrp="1"/>
          </p:cNvSpPr>
          <p:nvPr>
            <p:ph type="title"/>
          </p:nvPr>
        </p:nvSpPr>
        <p:spPr/>
        <p:txBody>
          <a:bodyPr/>
          <a:lstStyle/>
          <a:p>
            <a:r>
              <a:rPr lang="en-US" dirty="0"/>
              <a:t>Windows Store Analytics APIs</a:t>
            </a:r>
          </a:p>
        </p:txBody>
      </p:sp>
      <p:sp>
        <p:nvSpPr>
          <p:cNvPr id="33" name="TextBox 32"/>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
        <p:nvSpPr>
          <p:cNvPr id="2" name="TextBox 1"/>
          <p:cNvSpPr txBox="1"/>
          <p:nvPr/>
        </p:nvSpPr>
        <p:spPr>
          <a:xfrm flipH="1">
            <a:off x="350836" y="904974"/>
            <a:ext cx="2546569" cy="720197"/>
          </a:xfrm>
          <a:prstGeom prst="rect">
            <a:avLst/>
          </a:prstGeom>
          <a:noFill/>
        </p:spPr>
        <p:txBody>
          <a:bodyPr wrap="square" lIns="137160" tIns="109728" rIns="137160" bIns="109728" rtlCol="0">
            <a:spAutoFit/>
          </a:bodyPr>
          <a:lstStyle/>
          <a:p>
            <a:pPr>
              <a:lnSpc>
                <a:spcPct val="90000"/>
              </a:lnSpc>
              <a:spcBef>
                <a:spcPts val="600"/>
              </a:spcBef>
            </a:pPr>
            <a:r>
              <a:rPr lang="en-US" sz="3600" dirty="0">
                <a:solidFill>
                  <a:schemeClr val="accent1"/>
                </a:solidFill>
                <a:latin typeface="Segoe UI Semilight" panose="020B0402040204020203" pitchFamily="34" charset="0"/>
                <a:cs typeface="Segoe UI Semilight" panose="020B0402040204020203" pitchFamily="34" charset="0"/>
              </a:rPr>
              <a:t>App Health</a:t>
            </a:r>
            <a:endParaRPr lang="en-US" dirty="0">
              <a:solidFill>
                <a:schemeClr val="accent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3494133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Windows Store Analytics APIs</a:t>
            </a:r>
          </a:p>
        </p:txBody>
      </p:sp>
      <p:sp>
        <p:nvSpPr>
          <p:cNvPr id="33" name="TextBox 32"/>
          <p:cNvSpPr txBox="1"/>
          <p:nvPr/>
        </p:nvSpPr>
        <p:spPr>
          <a:xfrm>
            <a:off x="10551320" y="209577"/>
            <a:ext cx="1610518" cy="424707"/>
          </a:xfrm>
          <a:prstGeom prst="rect">
            <a:avLst/>
          </a:prstGeom>
          <a:solidFill>
            <a:schemeClr val="accent2"/>
          </a:solidFill>
        </p:spPr>
        <p:txBody>
          <a:bodyPr wrap="square" lIns="45708" tIns="45708" rIns="45708" bIns="45708" rtlCol="0">
            <a:spAutoFit/>
          </a:bodyPr>
          <a:lstStyle/>
          <a:p>
            <a:pPr algn="ctr">
              <a:lnSpc>
                <a:spcPct val="90000"/>
              </a:lnSpc>
              <a:spcBef>
                <a:spcPts val="800"/>
              </a:spcBef>
            </a:pPr>
            <a:r>
              <a:rPr lang="en-US" sz="2400" dirty="0">
                <a:solidFill>
                  <a:schemeClr val="bg1"/>
                </a:solidFill>
                <a:latin typeface="+mj-lt"/>
              </a:rPr>
              <a:t>Enhance</a:t>
            </a:r>
          </a:p>
        </p:txBody>
      </p:sp>
      <p:sp>
        <p:nvSpPr>
          <p:cNvPr id="2" name="TextBox 1"/>
          <p:cNvSpPr txBox="1"/>
          <p:nvPr/>
        </p:nvSpPr>
        <p:spPr>
          <a:xfrm flipH="1">
            <a:off x="350836" y="904974"/>
            <a:ext cx="2546569" cy="720197"/>
          </a:xfrm>
          <a:prstGeom prst="rect">
            <a:avLst/>
          </a:prstGeom>
          <a:noFill/>
        </p:spPr>
        <p:txBody>
          <a:bodyPr wrap="square" lIns="137160" tIns="109728" rIns="137160" bIns="109728" rtlCol="0">
            <a:spAutoFit/>
          </a:bodyPr>
          <a:lstStyle/>
          <a:p>
            <a:pPr>
              <a:lnSpc>
                <a:spcPct val="90000"/>
              </a:lnSpc>
              <a:spcBef>
                <a:spcPts val="600"/>
              </a:spcBef>
            </a:pPr>
            <a:r>
              <a:rPr lang="en-US" sz="3600" dirty="0">
                <a:solidFill>
                  <a:schemeClr val="accent1"/>
                </a:solidFill>
                <a:latin typeface="Segoe UI Semilight" panose="020B0402040204020203" pitchFamily="34" charset="0"/>
                <a:cs typeface="Segoe UI Semilight" panose="020B0402040204020203" pitchFamily="34" charset="0"/>
              </a:rPr>
              <a:t>App Health</a:t>
            </a:r>
            <a:endParaRPr lang="en-US" dirty="0">
              <a:solidFill>
                <a:schemeClr val="accent1"/>
              </a:solidFill>
              <a:latin typeface="Segoe UI Semilight" panose="020B0402040204020203" pitchFamily="34" charset="0"/>
              <a:cs typeface="Segoe UI Semilight" panose="020B0402040204020203" pitchFamily="34" charset="0"/>
            </a:endParaRPr>
          </a:p>
        </p:txBody>
      </p:sp>
      <p:sp>
        <p:nvSpPr>
          <p:cNvPr id="9" name="Text Placeholder 4"/>
          <p:cNvSpPr txBox="1">
            <a:spLocks/>
          </p:cNvSpPr>
          <p:nvPr/>
        </p:nvSpPr>
        <p:spPr>
          <a:xfrm>
            <a:off x="241573" y="2273126"/>
            <a:ext cx="12161836" cy="2674578"/>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33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Example 2</a:t>
            </a:r>
          </a:p>
          <a:p>
            <a:pPr marL="0" marR="0" lvl="1"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All events for </a:t>
            </a:r>
            <a:r>
              <a:rPr kumimoji="0" lang="en-US" b="0" i="0" u="none" strike="noStrike" kern="1200" cap="none" spc="0" normalizeH="0" baseline="0" noProof="0" dirty="0">
                <a:ln>
                  <a:noFill/>
                </a:ln>
                <a:solidFill>
                  <a:schemeClr val="accent1"/>
                </a:solidFill>
                <a:effectLst/>
                <a:uLnTx/>
                <a:uFillTx/>
                <a:latin typeface="Segoe UI"/>
                <a:ea typeface="+mn-ea"/>
                <a:cs typeface="+mn-cs"/>
              </a:rPr>
              <a:t>package version 2.1.1.2</a:t>
            </a:r>
            <a:r>
              <a:rPr kumimoji="0" lang="en-US"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 </a:t>
            </a:r>
            <a:r>
              <a:rPr kumimoji="0" lang="en-US" b="0" i="0" u="none" strike="noStrike" kern="1200" cap="none" spc="0" normalizeH="0" baseline="0" noProof="0" dirty="0">
                <a:ln>
                  <a:noFill/>
                </a:ln>
                <a:solidFill>
                  <a:srgbClr val="00B0F0"/>
                </a:solidFill>
                <a:effectLst/>
                <a:uLnTx/>
                <a:uFillTx/>
                <a:latin typeface="Segoe UI"/>
                <a:ea typeface="+mn-ea"/>
                <a:cs typeface="+mn-cs"/>
              </a:rPr>
              <a:t>grouped by </a:t>
            </a:r>
            <a:r>
              <a:rPr kumimoji="0" lang="en-US" b="0" i="0" u="none" strike="noStrike" kern="1200" cap="none" spc="0" normalizeH="0" baseline="0" noProof="0" dirty="0" err="1">
                <a:ln>
                  <a:noFill/>
                </a:ln>
                <a:solidFill>
                  <a:srgbClr val="00B0F0"/>
                </a:solidFill>
                <a:effectLst/>
                <a:uLnTx/>
                <a:uFillTx/>
                <a:latin typeface="Segoe UI"/>
                <a:ea typeface="+mn-ea"/>
                <a:cs typeface="+mn-cs"/>
              </a:rPr>
              <a:t>eventType</a:t>
            </a:r>
            <a:r>
              <a:rPr kumimoji="0" lang="en-US" b="0" i="0" u="none" strike="noStrike" kern="1200" cap="none" spc="0" normalizeH="0" baseline="0" noProof="0" dirty="0">
                <a:ln>
                  <a:noFill/>
                </a:ln>
                <a:solidFill>
                  <a:srgbClr val="00B0F0"/>
                </a:solidFill>
                <a:effectLst/>
                <a:uLnTx/>
                <a:uFillTx/>
                <a:latin typeface="Segoe UI"/>
                <a:ea typeface="+mn-ea"/>
                <a:cs typeface="+mn-cs"/>
              </a:rPr>
              <a:t>, </a:t>
            </a:r>
            <a:r>
              <a:rPr kumimoji="0" lang="en-US" b="0" i="0" u="none" strike="noStrike" kern="1200" cap="none" spc="0" normalizeH="0" baseline="0" noProof="0" dirty="0" err="1">
                <a:ln>
                  <a:noFill/>
                </a:ln>
                <a:solidFill>
                  <a:srgbClr val="00B0F0"/>
                </a:solidFill>
                <a:effectLst/>
                <a:uLnTx/>
                <a:uFillTx/>
                <a:latin typeface="Segoe UI"/>
                <a:ea typeface="+mn-ea"/>
                <a:cs typeface="+mn-cs"/>
              </a:rPr>
              <a:t>eventName</a:t>
            </a:r>
            <a:r>
              <a:rPr kumimoji="0" lang="en-US" b="0" i="0" u="none" strike="noStrike" kern="1200" cap="none" spc="0" normalizeH="0" baseline="0" noProof="0" dirty="0">
                <a:ln>
                  <a:noFill/>
                </a:ln>
                <a:solidFill>
                  <a:srgbClr val="00B0F0"/>
                </a:solidFill>
                <a:effectLst/>
                <a:uLnTx/>
                <a:uFillTx/>
                <a:latin typeface="Segoe UI"/>
                <a:ea typeface="+mn-ea"/>
                <a:cs typeface="+mn-cs"/>
              </a:rPr>
              <a:t> and </a:t>
            </a:r>
            <a:r>
              <a:rPr kumimoji="0" lang="en-US" b="0" i="0" u="none" strike="noStrike" kern="1200" cap="none" spc="0" normalizeH="0" baseline="0" noProof="0" dirty="0" err="1">
                <a:ln>
                  <a:noFill/>
                </a:ln>
                <a:solidFill>
                  <a:srgbClr val="00B0F0"/>
                </a:solidFill>
                <a:effectLst/>
                <a:uLnTx/>
                <a:uFillTx/>
                <a:latin typeface="Segoe UI"/>
                <a:ea typeface="+mn-ea"/>
                <a:cs typeface="+mn-cs"/>
              </a:rPr>
              <a:t>packageName</a:t>
            </a:r>
            <a:r>
              <a:rPr lang="en-US" dirty="0">
                <a:gradFill>
                  <a:gsLst>
                    <a:gs pos="1250">
                      <a:srgbClr val="505050"/>
                    </a:gs>
                    <a:gs pos="100000">
                      <a:srgbClr val="505050"/>
                    </a:gs>
                  </a:gsLst>
                  <a:lin ang="5400000" scaled="0"/>
                </a:gradFill>
                <a:latin typeface="Segoe UI"/>
                <a:cs typeface="+mn-cs"/>
              </a:rPr>
              <a:t>:</a:t>
            </a:r>
            <a:endParaRPr kumimoji="0" lang="en-US" b="0" i="0" u="none" strike="noStrike" kern="1200" cap="none" spc="0" normalizeH="0" baseline="0" noProof="0" dirty="0">
              <a:ln>
                <a:noFill/>
              </a:ln>
              <a:solidFill>
                <a:srgbClr val="7030A0"/>
              </a:solidFill>
              <a:effectLst/>
              <a:uLnTx/>
              <a:uFillTx/>
              <a:latin typeface="Segoe UI"/>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1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https://manage.devcenter.microsoft.com/v1.0/my/analytics/failurehits?ApplicationId=9NBLGGGZ5QDR&amp;</a:t>
            </a:r>
            <a:r>
              <a:rPr kumimoji="0" lang="en-US"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groupBy=eventType,eventName,packageName</a:t>
            </a:r>
            <a:r>
              <a:rPr kumimoji="0" lang="en-US"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&amp;filter=</a:t>
            </a:r>
            <a:r>
              <a:rPr kumimoji="0" lang="en-US" b="0" i="0" u="none" strike="noStrike" kern="1200" cap="none" spc="0" normalizeH="0" baseline="0" noProof="0" dirty="0">
                <a:ln>
                  <a:noFill/>
                </a:ln>
                <a:solidFill>
                  <a:schemeClr val="accent1"/>
                </a:solidFill>
                <a:effectLst/>
                <a:uLnTx/>
                <a:uFillTx/>
                <a:latin typeface="Consolas" panose="020B0609020204030204" pitchFamily="49" charset="0"/>
                <a:ea typeface="+mn-ea"/>
                <a:cs typeface="Consolas" panose="020B0609020204030204" pitchFamily="49" charset="0"/>
              </a:rPr>
              <a:t>packageVersion </a:t>
            </a:r>
            <a:r>
              <a:rPr kumimoji="0" lang="en-US" b="0" i="0" u="none" strike="noStrike" kern="1200" cap="none" spc="0" normalizeH="0" baseline="0" noProof="0" dirty="0" err="1">
                <a:ln>
                  <a:noFill/>
                </a:ln>
                <a:solidFill>
                  <a:schemeClr val="accent1"/>
                </a:solidFill>
                <a:effectLst/>
                <a:uLnTx/>
                <a:uFillTx/>
                <a:latin typeface="Consolas" panose="020B0609020204030204" pitchFamily="49" charset="0"/>
                <a:ea typeface="+mn-ea"/>
                <a:cs typeface="Consolas" panose="020B0609020204030204" pitchFamily="49" charset="0"/>
              </a:rPr>
              <a:t>eq</a:t>
            </a:r>
            <a:r>
              <a:rPr kumimoji="0" lang="en-US" b="0" i="0" u="none" strike="noStrike" kern="1200" cap="none" spc="0" normalizeH="0" baseline="0" noProof="0" dirty="0">
                <a:ln>
                  <a:noFill/>
                </a:ln>
                <a:solidFill>
                  <a:schemeClr val="accent1"/>
                </a:solidFill>
                <a:effectLst/>
                <a:uLnTx/>
                <a:uFillTx/>
                <a:latin typeface="Consolas" panose="020B0609020204030204" pitchFamily="49" charset="0"/>
                <a:ea typeface="+mn-ea"/>
                <a:cs typeface="Consolas" panose="020B0609020204030204" pitchFamily="49" charset="0"/>
              </a:rPr>
              <a:t> '2.1.1.2'</a:t>
            </a:r>
            <a:r>
              <a:rPr kumimoji="0" lang="en-US"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endParaRPr kumimoji="0" lang="en-US" sz="2000" b="0" i="0" u="none" strike="noStrike" kern="1200" cap="none" spc="0" normalizeH="0" baseline="0" noProof="0" dirty="0">
              <a:ln>
                <a:noFill/>
              </a:ln>
              <a:solidFill>
                <a:schemeClr val="accent1"/>
              </a:solidFill>
              <a:effectLst/>
              <a:uLnTx/>
              <a:uFillTx/>
              <a:latin typeface="Segoe UI"/>
              <a:ea typeface="+mn-ea"/>
              <a:cs typeface="+mn-cs"/>
            </a:endParaRPr>
          </a:p>
        </p:txBody>
      </p:sp>
    </p:spTree>
    <p:extLst>
      <p:ext uri="{BB962C8B-B14F-4D97-AF65-F5344CB8AC3E}">
        <p14:creationId xmlns:p14="http://schemas.microsoft.com/office/powerpoint/2010/main" val="17803722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Extending Your App</a:t>
            </a:r>
          </a:p>
        </p:txBody>
      </p:sp>
    </p:spTree>
    <p:extLst>
      <p:ext uri="{BB962C8B-B14F-4D97-AF65-F5344CB8AC3E}">
        <p14:creationId xmlns:p14="http://schemas.microsoft.com/office/powerpoint/2010/main" val="70297966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352" dirty="0">
                <a:gradFill>
                  <a:gsLst>
                    <a:gs pos="0">
                      <a:schemeClr val="accent1"/>
                    </a:gs>
                    <a:gs pos="100000">
                      <a:schemeClr val="accent1"/>
                    </a:gs>
                  </a:gsLst>
                  <a:lin ang="5400000" scaled="1"/>
                </a:gradFill>
                <a:latin typeface="Segoe UI Semilight" panose="020B0402040204020203" pitchFamily="34" charset="0"/>
                <a:ea typeface="+mj-ea"/>
                <a:cs typeface="Segoe UI Semilight" panose="020B0402040204020203" pitchFamily="34" charset="0"/>
              </a:rPr>
              <a:t>Extend your App to call UWP APIs</a:t>
            </a:r>
          </a:p>
        </p:txBody>
      </p:sp>
      <p:sp>
        <p:nvSpPr>
          <p:cNvPr id="33" name="TextBox 32"/>
          <p:cNvSpPr txBox="1"/>
          <p:nvPr/>
        </p:nvSpPr>
        <p:spPr>
          <a:xfrm>
            <a:off x="10551320" y="209577"/>
            <a:ext cx="1610518" cy="424707"/>
          </a:xfrm>
          <a:prstGeom prst="rect">
            <a:avLst/>
          </a:prstGeom>
          <a:solidFill>
            <a:srgbClr val="002060"/>
          </a:solidFill>
        </p:spPr>
        <p:txBody>
          <a:bodyPr wrap="square" lIns="45708" tIns="45708" rIns="45708" bIns="45708" rtlCol="0">
            <a:spAutoFit/>
          </a:bodyPr>
          <a:lstStyle/>
          <a:p>
            <a:pPr algn="ctr">
              <a:lnSpc>
                <a:spcPct val="90000"/>
              </a:lnSpc>
              <a:spcBef>
                <a:spcPts val="800"/>
              </a:spcBef>
            </a:pPr>
            <a:r>
              <a:rPr lang="en-US" sz="2400" kern="0" dirty="0">
                <a:solidFill>
                  <a:schemeClr val="bg1"/>
                </a:solidFill>
                <a:latin typeface="+mj-lt"/>
              </a:rPr>
              <a:t>Extend</a:t>
            </a:r>
          </a:p>
        </p:txBody>
      </p:sp>
      <p:sp>
        <p:nvSpPr>
          <p:cNvPr id="38" name="TextBox 37"/>
          <p:cNvSpPr txBox="1"/>
          <p:nvPr/>
        </p:nvSpPr>
        <p:spPr>
          <a:xfrm>
            <a:off x="6675438" y="2125663"/>
            <a:ext cx="5121138" cy="2919261"/>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900"/>
              </a:spcAft>
              <a:buClrTx/>
              <a:buSzTx/>
              <a:buFontTx/>
              <a:buNone/>
              <a:tabLst/>
              <a:defRPr/>
            </a:pPr>
            <a:r>
              <a:rPr kumimoji="0" lang="en-US" sz="36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Feature Examples:</a:t>
            </a:r>
          </a:p>
          <a:p>
            <a:pPr marL="0" marR="0" lvl="1" indent="0" algn="l" defTabSz="932742" rtl="0" eaLnBrk="1" fontAlgn="auto" latinLnBrk="0" hangingPunct="1">
              <a:lnSpc>
                <a:spcPct val="90000"/>
              </a:lnSpc>
              <a:spcBef>
                <a:spcPts val="0"/>
              </a:spcBef>
              <a:spcAft>
                <a:spcPts val="1000"/>
              </a:spcAft>
              <a:buClrTx/>
              <a:buSzPct val="90000"/>
              <a:buFontTx/>
              <a:buNone/>
              <a:tabLst/>
              <a:defRPr/>
            </a:pPr>
            <a:r>
              <a:rPr kumimoji="0" lang="en-US" sz="32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Live Tile support</a:t>
            </a:r>
          </a:p>
          <a:p>
            <a:pPr marL="0" marR="0" lvl="1" indent="0" algn="l" defTabSz="932742" rtl="0" eaLnBrk="1" fontAlgn="auto" latinLnBrk="0" hangingPunct="1">
              <a:lnSpc>
                <a:spcPct val="90000"/>
              </a:lnSpc>
              <a:spcBef>
                <a:spcPts val="0"/>
              </a:spcBef>
              <a:spcAft>
                <a:spcPts val="1000"/>
              </a:spcAft>
              <a:buClrTx/>
              <a:buSzPct val="90000"/>
              <a:buFontTx/>
              <a:buNone/>
              <a:tabLst/>
              <a:defRPr/>
            </a:pPr>
            <a:r>
              <a:rPr kumimoji="0" lang="en-US" sz="32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Actionable Notifications</a:t>
            </a:r>
          </a:p>
          <a:p>
            <a:pPr marL="0" marR="0" lvl="1" indent="0" algn="l" defTabSz="932742" rtl="0" eaLnBrk="1" fontAlgn="auto" latinLnBrk="0" hangingPunct="1">
              <a:lnSpc>
                <a:spcPct val="90000"/>
              </a:lnSpc>
              <a:spcBef>
                <a:spcPts val="0"/>
              </a:spcBef>
              <a:spcAft>
                <a:spcPts val="1000"/>
              </a:spcAft>
              <a:buClrTx/>
              <a:buSzPct val="90000"/>
              <a:buFontTx/>
              <a:buNone/>
              <a:tabLst/>
              <a:defRPr/>
            </a:pPr>
            <a:r>
              <a:rPr kumimoji="0" lang="en-US" sz="32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Cortana</a:t>
            </a:r>
          </a:p>
          <a:p>
            <a:pPr marL="0" marR="0" lvl="1" indent="0" algn="l" defTabSz="932742" rtl="0" eaLnBrk="1" fontAlgn="auto" latinLnBrk="0" hangingPunct="1">
              <a:lnSpc>
                <a:spcPct val="90000"/>
              </a:lnSpc>
              <a:spcBef>
                <a:spcPts val="0"/>
              </a:spcBef>
              <a:spcAft>
                <a:spcPts val="1000"/>
              </a:spcAft>
              <a:buClrTx/>
              <a:buSzPct val="90000"/>
              <a:buFontTx/>
              <a:buNone/>
              <a:tabLst/>
              <a:defRPr/>
            </a:pPr>
            <a:r>
              <a:rPr kumimoji="0" lang="en-US" sz="32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etc.</a:t>
            </a:r>
          </a:p>
        </p:txBody>
      </p:sp>
      <p:sp>
        <p:nvSpPr>
          <p:cNvPr id="39" name="Rectangle 38"/>
          <p:cNvSpPr/>
          <p:nvPr/>
        </p:nvSpPr>
        <p:spPr>
          <a:xfrm>
            <a:off x="2754473" y="4782632"/>
            <a:ext cx="3006565" cy="727173"/>
          </a:xfrm>
          <a:prstGeom prst="rect">
            <a:avLst/>
          </a:prstGeom>
          <a:solidFill>
            <a:srgbClr val="00BCF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Universal Windows API</a:t>
            </a:r>
          </a:p>
        </p:txBody>
      </p:sp>
      <p:grpSp>
        <p:nvGrpSpPr>
          <p:cNvPr id="40" name="Group 39"/>
          <p:cNvGrpSpPr/>
          <p:nvPr/>
        </p:nvGrpSpPr>
        <p:grpSpPr>
          <a:xfrm>
            <a:off x="775145" y="2324373"/>
            <a:ext cx="4985893" cy="3185432"/>
            <a:chOff x="731837" y="4868862"/>
            <a:chExt cx="2385391" cy="1524000"/>
          </a:xfrm>
        </p:grpSpPr>
        <p:sp>
          <p:nvSpPr>
            <p:cNvPr id="41" name="Rectangle 40"/>
            <p:cNvSpPr/>
            <p:nvPr/>
          </p:nvSpPr>
          <p:spPr bwMode="auto">
            <a:xfrm>
              <a:off x="731837" y="4868862"/>
              <a:ext cx="2385391" cy="1524000"/>
            </a:xfrm>
            <a:prstGeom prst="rect">
              <a:avLst/>
            </a:prstGeom>
            <a:noFill/>
            <a:ln w="3810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ectangle 41"/>
            <p:cNvSpPr/>
            <p:nvPr/>
          </p:nvSpPr>
          <p:spPr bwMode="auto">
            <a:xfrm>
              <a:off x="731837" y="4868862"/>
              <a:ext cx="2385390" cy="279662"/>
            </a:xfrm>
            <a:prstGeom prst="rect">
              <a:avLst/>
            </a:prstGeom>
            <a:solidFill>
              <a:srgbClr val="505050"/>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Classic Windows App</a:t>
              </a:r>
            </a:p>
          </p:txBody>
        </p:sp>
      </p:grpSp>
      <p:sp>
        <p:nvSpPr>
          <p:cNvPr id="43" name="Rectangle 42"/>
          <p:cNvSpPr/>
          <p:nvPr/>
        </p:nvSpPr>
        <p:spPr>
          <a:xfrm>
            <a:off x="426279" y="1724344"/>
            <a:ext cx="5644704" cy="4790756"/>
          </a:xfrm>
          <a:prstGeom prst="rect">
            <a:avLst/>
          </a:prstGeom>
          <a:noFill/>
          <a:ln w="76200">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tIns="91440" bIns="91440" rtlCol="0" anchor="t"/>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Universal App Package</a:t>
            </a:r>
          </a:p>
        </p:txBody>
      </p:sp>
    </p:spTree>
    <p:extLst>
      <p:ext uri="{BB962C8B-B14F-4D97-AF65-F5344CB8AC3E}">
        <p14:creationId xmlns:p14="http://schemas.microsoft.com/office/powerpoint/2010/main" val="3670114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350"/>
                                        <p:tgtEl>
                                          <p:spTgt spid="39"/>
                                        </p:tgtEl>
                                      </p:cBhvr>
                                    </p:animEffect>
                                    <p:anim calcmode="lin" valueType="num">
                                      <p:cBhvr>
                                        <p:cTn id="8" dur="350" fill="hold"/>
                                        <p:tgtEl>
                                          <p:spTgt spid="39"/>
                                        </p:tgtEl>
                                        <p:attrNameLst>
                                          <p:attrName>ppt_x</p:attrName>
                                        </p:attrNameLst>
                                      </p:cBhvr>
                                      <p:tavLst>
                                        <p:tav tm="0">
                                          <p:val>
                                            <p:strVal val="#ppt_x"/>
                                          </p:val>
                                        </p:tav>
                                        <p:tav tm="100000">
                                          <p:val>
                                            <p:strVal val="#ppt_x"/>
                                          </p:val>
                                        </p:tav>
                                      </p:tavLst>
                                    </p:anim>
                                    <p:anim calcmode="lin" valueType="num">
                                      <p:cBhvr>
                                        <p:cTn id="9" dur="3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Using Live Tiles in Desktop Apps</a:t>
            </a:r>
          </a:p>
        </p:txBody>
      </p:sp>
      <p:sp>
        <p:nvSpPr>
          <p:cNvPr id="33" name="TextBox 32"/>
          <p:cNvSpPr txBox="1"/>
          <p:nvPr/>
        </p:nvSpPr>
        <p:spPr>
          <a:xfrm>
            <a:off x="10551320" y="209577"/>
            <a:ext cx="1610518" cy="424707"/>
          </a:xfrm>
          <a:prstGeom prst="rect">
            <a:avLst/>
          </a:prstGeom>
          <a:solidFill>
            <a:srgbClr val="002060"/>
          </a:solidFill>
        </p:spPr>
        <p:txBody>
          <a:bodyPr wrap="square" lIns="45708" tIns="45708" rIns="45708" bIns="45708" rtlCol="0">
            <a:spAutoFit/>
          </a:bodyPr>
          <a:lstStyle/>
          <a:p>
            <a:pPr marL="0" marR="0" lvl="0" indent="0" algn="ctr" defTabSz="914400" eaLnBrk="1" fontAlgn="auto" latinLnBrk="0" hangingPunct="1">
              <a:lnSpc>
                <a:spcPct val="90000"/>
              </a:lnSpc>
              <a:spcBef>
                <a:spcPts val="80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Extend</a:t>
            </a:r>
          </a:p>
        </p:txBody>
      </p:sp>
      <p:sp>
        <p:nvSpPr>
          <p:cNvPr id="4" name="Rectangle 3"/>
          <p:cNvSpPr/>
          <p:nvPr/>
        </p:nvSpPr>
        <p:spPr>
          <a:xfrm>
            <a:off x="601613" y="1553046"/>
            <a:ext cx="11920263" cy="3970318"/>
          </a:xfrm>
          <a:prstGeom prst="rect">
            <a:avLst/>
          </a:prstGeom>
        </p:spPr>
        <p:txBody>
          <a:bodyPr wrap="square">
            <a:spAutoFit/>
          </a:bodyPr>
          <a:lstStyle/>
          <a:p>
            <a:pPr lvl="0">
              <a:lnSpc>
                <a:spcPct val="90000"/>
              </a:lnSpc>
              <a:spcBef>
                <a:spcPct val="20000"/>
              </a:spcBef>
              <a:buSzPct val="90000"/>
            </a:pPr>
            <a:r>
              <a:rPr lang="en-US" sz="2000" dirty="0" err="1">
                <a:solidFill>
                  <a:srgbClr val="2B91AF"/>
                </a:solidFill>
                <a:latin typeface="Consolas" panose="020B0609020204030204" pitchFamily="49" charset="0"/>
              </a:rPr>
              <a:t>XmlDocument</a:t>
            </a: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tileXml</a:t>
            </a:r>
            <a:r>
              <a:rPr lang="en-US" sz="2000" dirty="0">
                <a:solidFill>
                  <a:srgbClr val="000000"/>
                </a:solidFill>
                <a:latin typeface="Consolas" panose="020B0609020204030204" pitchFamily="49" charset="0"/>
              </a:rPr>
              <a:t> = </a:t>
            </a:r>
            <a:r>
              <a:rPr lang="en-US" sz="2000" dirty="0" err="1">
                <a:solidFill>
                  <a:srgbClr val="2B91AF"/>
                </a:solidFill>
                <a:latin typeface="Consolas" panose="020B0609020204030204" pitchFamily="49" charset="0"/>
              </a:rPr>
              <a:t>TileUpdateManager</a:t>
            </a:r>
            <a:r>
              <a:rPr lang="en-US" sz="2000" dirty="0" err="1">
                <a:solidFill>
                  <a:srgbClr val="000000"/>
                </a:solidFill>
                <a:latin typeface="Consolas" panose="020B0609020204030204" pitchFamily="49" charset="0"/>
              </a:rPr>
              <a:t>.GetTemplateContent</a:t>
            </a:r>
            <a:r>
              <a:rPr lang="en-US" sz="2000" dirty="0">
                <a:solidFill>
                  <a:srgbClr val="000000"/>
                </a:solidFill>
                <a:latin typeface="Consolas" panose="020B0609020204030204" pitchFamily="49" charset="0"/>
              </a:rPr>
              <a:t>(</a:t>
            </a:r>
            <a:r>
              <a:rPr lang="en-US" sz="2000" dirty="0">
                <a:solidFill>
                  <a:srgbClr val="2B91AF"/>
                </a:solidFill>
                <a:latin typeface="Consolas" panose="020B0609020204030204" pitchFamily="49" charset="0"/>
              </a:rPr>
              <a:t>TileTemplateType</a:t>
            </a:r>
            <a:r>
              <a:rPr lang="en-US" sz="2000" dirty="0">
                <a:solidFill>
                  <a:srgbClr val="000000"/>
                </a:solidFill>
                <a:latin typeface="Consolas" panose="020B0609020204030204" pitchFamily="49" charset="0"/>
              </a:rPr>
              <a:t>.TileSquare150x150Text03);</a:t>
            </a:r>
          </a:p>
          <a:p>
            <a:pPr lvl="0">
              <a:lnSpc>
                <a:spcPct val="90000"/>
              </a:lnSpc>
              <a:spcBef>
                <a:spcPct val="20000"/>
              </a:spcBef>
              <a:buSzPct val="90000"/>
            </a:pPr>
            <a:endParaRPr lang="en-US" sz="2000" dirty="0">
              <a:solidFill>
                <a:srgbClr val="000000"/>
              </a:solidFill>
              <a:latin typeface="Consolas" panose="020B0609020204030204" pitchFamily="49" charset="0"/>
            </a:endParaRP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2B91AF"/>
                </a:solidFill>
                <a:latin typeface="Consolas" panose="020B0609020204030204" pitchFamily="49" charset="0"/>
              </a:rPr>
              <a:t>XmlNodeList</a:t>
            </a: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textNodes</a:t>
            </a:r>
            <a:r>
              <a:rPr lang="en-US" sz="2000" dirty="0">
                <a:solidFill>
                  <a:srgbClr val="000000"/>
                </a:solidFill>
                <a:latin typeface="Consolas" panose="020B0609020204030204" pitchFamily="49" charset="0"/>
              </a:rPr>
              <a:t> = </a:t>
            </a:r>
            <a:r>
              <a:rPr lang="en-US" sz="2000" dirty="0" err="1">
                <a:solidFill>
                  <a:srgbClr val="000000"/>
                </a:solidFill>
                <a:latin typeface="Consolas" panose="020B0609020204030204" pitchFamily="49" charset="0"/>
              </a:rPr>
              <a:t>tileXml.GetElementsByTagName</a:t>
            </a:r>
            <a:r>
              <a:rPr lang="en-US" sz="2000" dirty="0">
                <a:solidFill>
                  <a:srgbClr val="000000"/>
                </a:solidFill>
                <a:latin typeface="Consolas" panose="020B0609020204030204" pitchFamily="49" charset="0"/>
              </a:rPr>
              <a:t>(</a:t>
            </a:r>
            <a:r>
              <a:rPr lang="en-US" sz="2000" dirty="0">
                <a:solidFill>
                  <a:srgbClr val="A31515"/>
                </a:solidFill>
                <a:latin typeface="Consolas" panose="020B0609020204030204" pitchFamily="49" charset="0"/>
              </a:rPr>
              <a:t>"text"</a:t>
            </a:r>
            <a:r>
              <a:rPr lang="en-US" sz="2000" dirty="0">
                <a:solidFill>
                  <a:srgbClr val="000000"/>
                </a:solidFill>
                <a:latin typeface="Consolas" panose="020B0609020204030204" pitchFamily="49" charset="0"/>
              </a:rPr>
              <a:t>);</a:t>
            </a: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textNodes</a:t>
            </a:r>
            <a:r>
              <a:rPr lang="en-US" sz="2000" dirty="0">
                <a:solidFill>
                  <a:srgbClr val="000000"/>
                </a:solidFill>
                <a:latin typeface="Consolas" panose="020B0609020204030204" pitchFamily="49" charset="0"/>
              </a:rPr>
              <a:t>[0].</a:t>
            </a:r>
            <a:r>
              <a:rPr lang="en-US" sz="2000" dirty="0" err="1">
                <a:solidFill>
                  <a:srgbClr val="000000"/>
                </a:solidFill>
                <a:latin typeface="Consolas" panose="020B0609020204030204" pitchFamily="49" charset="0"/>
              </a:rPr>
              <a:t>InnerText</a:t>
            </a:r>
            <a:r>
              <a:rPr lang="en-US" sz="2000" dirty="0">
                <a:solidFill>
                  <a:srgbClr val="000000"/>
                </a:solidFill>
                <a:latin typeface="Consolas" panose="020B0609020204030204" pitchFamily="49" charset="0"/>
              </a:rPr>
              <a:t> = </a:t>
            </a:r>
            <a:r>
              <a:rPr lang="en-US" sz="2000" dirty="0">
                <a:solidFill>
                  <a:srgbClr val="A31515"/>
                </a:solidFill>
                <a:latin typeface="Consolas" panose="020B0609020204030204" pitchFamily="49" charset="0"/>
              </a:rPr>
              <a:t>"</a:t>
            </a:r>
            <a:r>
              <a:rPr lang="en-US" sz="2000" dirty="0" err="1">
                <a:solidFill>
                  <a:srgbClr val="A31515"/>
                </a:solidFill>
                <a:latin typeface="Consolas" panose="020B0609020204030204" pitchFamily="49" charset="0"/>
              </a:rPr>
              <a:t>MyDesktopApp</a:t>
            </a:r>
            <a:r>
              <a:rPr lang="en-US" sz="2000" dirty="0">
                <a:solidFill>
                  <a:srgbClr val="A31515"/>
                </a:solidFill>
                <a:latin typeface="Consolas" panose="020B0609020204030204" pitchFamily="49" charset="0"/>
              </a:rPr>
              <a:t>"</a:t>
            </a:r>
            <a:r>
              <a:rPr lang="en-US" sz="2000" dirty="0">
                <a:solidFill>
                  <a:srgbClr val="000000"/>
                </a:solidFill>
                <a:latin typeface="Consolas" panose="020B0609020204030204" pitchFamily="49" charset="0"/>
              </a:rPr>
              <a:t>;</a:t>
            </a: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textNodes</a:t>
            </a:r>
            <a:r>
              <a:rPr lang="en-US" sz="2000" dirty="0">
                <a:solidFill>
                  <a:srgbClr val="000000"/>
                </a:solidFill>
                <a:latin typeface="Consolas" panose="020B0609020204030204" pitchFamily="49" charset="0"/>
              </a:rPr>
              <a:t>[1].</a:t>
            </a:r>
            <a:r>
              <a:rPr lang="en-US" sz="2000" dirty="0" err="1">
                <a:solidFill>
                  <a:srgbClr val="000000"/>
                </a:solidFill>
                <a:latin typeface="Consolas" panose="020B0609020204030204" pitchFamily="49" charset="0"/>
              </a:rPr>
              <a:t>InnerText</a:t>
            </a:r>
            <a:r>
              <a:rPr lang="en-US" sz="2000" dirty="0">
                <a:solidFill>
                  <a:srgbClr val="000000"/>
                </a:solidFill>
                <a:latin typeface="Consolas" panose="020B0609020204030204" pitchFamily="49" charset="0"/>
              </a:rPr>
              <a:t> = </a:t>
            </a:r>
            <a:r>
              <a:rPr lang="en-US" sz="2000" dirty="0">
                <a:solidFill>
                  <a:srgbClr val="A31515"/>
                </a:solidFill>
                <a:latin typeface="Consolas" panose="020B0609020204030204" pitchFamily="49" charset="0"/>
              </a:rPr>
              <a:t>"Status: "</a:t>
            </a:r>
            <a:r>
              <a:rPr lang="en-US" sz="2000" dirty="0">
                <a:solidFill>
                  <a:srgbClr val="000000"/>
                </a:solidFill>
                <a:latin typeface="Consolas" panose="020B0609020204030204" pitchFamily="49" charset="0"/>
              </a:rPr>
              <a:t>;</a:t>
            </a: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textNodes</a:t>
            </a:r>
            <a:r>
              <a:rPr lang="en-US" sz="2000" dirty="0">
                <a:solidFill>
                  <a:srgbClr val="000000"/>
                </a:solidFill>
                <a:latin typeface="Consolas" panose="020B0609020204030204" pitchFamily="49" charset="0"/>
              </a:rPr>
              <a:t>[2].</a:t>
            </a:r>
            <a:r>
              <a:rPr lang="en-US" sz="2000" dirty="0" err="1">
                <a:solidFill>
                  <a:srgbClr val="000000"/>
                </a:solidFill>
                <a:latin typeface="Consolas" panose="020B0609020204030204" pitchFamily="49" charset="0"/>
              </a:rPr>
              <a:t>InnerText</a:t>
            </a:r>
            <a:r>
              <a:rPr lang="en-US" sz="2000" dirty="0">
                <a:solidFill>
                  <a:srgbClr val="000000"/>
                </a:solidFill>
                <a:latin typeface="Consolas" panose="020B0609020204030204" pitchFamily="49" charset="0"/>
              </a:rPr>
              <a:t> = comboBox1.SelectedItem.ToString();</a:t>
            </a: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textNodes</a:t>
            </a:r>
            <a:r>
              <a:rPr lang="en-US" sz="2000" dirty="0">
                <a:solidFill>
                  <a:srgbClr val="000000"/>
                </a:solidFill>
                <a:latin typeface="Consolas" panose="020B0609020204030204" pitchFamily="49" charset="0"/>
              </a:rPr>
              <a:t>[3].</a:t>
            </a:r>
            <a:r>
              <a:rPr lang="en-US" sz="2000" dirty="0" err="1">
                <a:solidFill>
                  <a:srgbClr val="000000"/>
                </a:solidFill>
                <a:latin typeface="Consolas" panose="020B0609020204030204" pitchFamily="49" charset="0"/>
              </a:rPr>
              <a:t>InnerText</a:t>
            </a:r>
            <a:r>
              <a:rPr lang="en-US" sz="2000" dirty="0">
                <a:solidFill>
                  <a:srgbClr val="000000"/>
                </a:solidFill>
                <a:latin typeface="Consolas" panose="020B0609020204030204" pitchFamily="49" charset="0"/>
              </a:rPr>
              <a:t> = </a:t>
            </a:r>
            <a:r>
              <a:rPr lang="en-US" sz="2000" dirty="0" err="1">
                <a:solidFill>
                  <a:srgbClr val="2B91AF"/>
                </a:solidFill>
                <a:latin typeface="Consolas" panose="020B0609020204030204" pitchFamily="49" charset="0"/>
              </a:rPr>
              <a:t>DateTime</a:t>
            </a:r>
            <a:r>
              <a:rPr lang="en-US" sz="2000" dirty="0" err="1">
                <a:solidFill>
                  <a:srgbClr val="000000"/>
                </a:solidFill>
                <a:latin typeface="Consolas" panose="020B0609020204030204" pitchFamily="49" charset="0"/>
              </a:rPr>
              <a:t>.Now.ToString</a:t>
            </a:r>
            <a:r>
              <a:rPr lang="en-US" sz="2000" dirty="0">
                <a:solidFill>
                  <a:srgbClr val="000000"/>
                </a:solidFill>
                <a:latin typeface="Consolas" panose="020B0609020204030204" pitchFamily="49" charset="0"/>
              </a:rPr>
              <a:t>(</a:t>
            </a:r>
            <a:r>
              <a:rPr lang="en-US" sz="2000" dirty="0">
                <a:solidFill>
                  <a:srgbClr val="A31515"/>
                </a:solidFill>
                <a:latin typeface="Consolas" panose="020B0609020204030204" pitchFamily="49" charset="0"/>
              </a:rPr>
              <a:t>"</a:t>
            </a:r>
            <a:r>
              <a:rPr lang="en-US" sz="2000" dirty="0" err="1">
                <a:solidFill>
                  <a:srgbClr val="A31515"/>
                </a:solidFill>
                <a:latin typeface="Consolas" panose="020B0609020204030204" pitchFamily="49" charset="0"/>
              </a:rPr>
              <a:t>hh:mm:ss</a:t>
            </a:r>
            <a:r>
              <a:rPr lang="en-US" sz="2000" dirty="0">
                <a:solidFill>
                  <a:srgbClr val="A31515"/>
                </a:solidFill>
                <a:latin typeface="Consolas" panose="020B0609020204030204" pitchFamily="49" charset="0"/>
              </a:rPr>
              <a:t>"</a:t>
            </a:r>
            <a:r>
              <a:rPr lang="en-US" sz="2000" dirty="0">
                <a:solidFill>
                  <a:srgbClr val="000000"/>
                </a:solidFill>
                <a:latin typeface="Consolas" panose="020B0609020204030204" pitchFamily="49" charset="0"/>
              </a:rPr>
              <a:t>);</a:t>
            </a:r>
          </a:p>
          <a:p>
            <a:pPr lvl="0">
              <a:lnSpc>
                <a:spcPct val="90000"/>
              </a:lnSpc>
              <a:spcBef>
                <a:spcPct val="20000"/>
              </a:spcBef>
              <a:buSzPct val="90000"/>
            </a:pPr>
            <a:endParaRPr lang="en-US" sz="2000" dirty="0">
              <a:solidFill>
                <a:srgbClr val="000000"/>
              </a:solidFill>
              <a:latin typeface="Consolas" panose="020B0609020204030204" pitchFamily="49" charset="0"/>
            </a:endParaRP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2B91AF"/>
                </a:solidFill>
                <a:latin typeface="Consolas" panose="020B0609020204030204" pitchFamily="49" charset="0"/>
              </a:rPr>
              <a:t>TileNotification</a:t>
            </a: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tileNotification</a:t>
            </a:r>
            <a:r>
              <a:rPr lang="en-US" sz="2000" dirty="0">
                <a:solidFill>
                  <a:srgbClr val="000000"/>
                </a:solidFill>
                <a:latin typeface="Consolas" panose="020B0609020204030204" pitchFamily="49" charset="0"/>
              </a:rPr>
              <a:t> = </a:t>
            </a:r>
            <a:r>
              <a:rPr lang="en-US" sz="2000" dirty="0">
                <a:solidFill>
                  <a:srgbClr val="0000FF"/>
                </a:solidFill>
                <a:latin typeface="Consolas" panose="020B0609020204030204" pitchFamily="49" charset="0"/>
              </a:rPr>
              <a:t>new</a:t>
            </a:r>
            <a:r>
              <a:rPr lang="en-US" sz="2000" dirty="0">
                <a:solidFill>
                  <a:srgbClr val="000000"/>
                </a:solidFill>
                <a:latin typeface="Consolas" panose="020B0609020204030204" pitchFamily="49" charset="0"/>
              </a:rPr>
              <a:t> </a:t>
            </a:r>
            <a:r>
              <a:rPr lang="en-US" sz="2000" dirty="0" err="1">
                <a:solidFill>
                  <a:srgbClr val="2B91AF"/>
                </a:solidFill>
                <a:latin typeface="Consolas" panose="020B0609020204030204" pitchFamily="49" charset="0"/>
              </a:rPr>
              <a:t>TileNotification</a:t>
            </a:r>
            <a:r>
              <a:rPr lang="en-US" sz="2000" dirty="0">
                <a:solidFill>
                  <a:srgbClr val="000000"/>
                </a:solidFill>
                <a:latin typeface="Consolas" panose="020B0609020204030204" pitchFamily="49" charset="0"/>
              </a:rPr>
              <a:t>(</a:t>
            </a:r>
            <a:r>
              <a:rPr lang="en-US" sz="2000" dirty="0" err="1">
                <a:solidFill>
                  <a:srgbClr val="000000"/>
                </a:solidFill>
                <a:latin typeface="Consolas" panose="020B0609020204030204" pitchFamily="49" charset="0"/>
              </a:rPr>
              <a:t>tileXml</a:t>
            </a:r>
            <a:r>
              <a:rPr lang="en-US" sz="2000" dirty="0">
                <a:solidFill>
                  <a:srgbClr val="000000"/>
                </a:solidFill>
                <a:latin typeface="Consolas" panose="020B0609020204030204" pitchFamily="49" charset="0"/>
              </a:rPr>
              <a:t>);</a:t>
            </a:r>
          </a:p>
          <a:p>
            <a:pPr lvl="0">
              <a:lnSpc>
                <a:spcPct val="90000"/>
              </a:lnSpc>
              <a:spcBef>
                <a:spcPct val="20000"/>
              </a:spcBef>
              <a:buSzPct val="90000"/>
            </a:pPr>
            <a:r>
              <a:rPr lang="en-US" sz="2000" dirty="0">
                <a:solidFill>
                  <a:srgbClr val="000000"/>
                </a:solidFill>
                <a:latin typeface="Consolas" panose="020B0609020204030204" pitchFamily="49" charset="0"/>
              </a:rPr>
              <a:t>            </a:t>
            </a:r>
            <a:r>
              <a:rPr lang="en-US" sz="2000" dirty="0" err="1">
                <a:solidFill>
                  <a:srgbClr val="2B91AF"/>
                </a:solidFill>
                <a:latin typeface="Consolas" panose="020B0609020204030204" pitchFamily="49" charset="0"/>
              </a:rPr>
              <a:t>TileUpdateManager</a:t>
            </a:r>
            <a:r>
              <a:rPr lang="en-US" sz="2000" dirty="0" err="1">
                <a:solidFill>
                  <a:srgbClr val="000000"/>
                </a:solidFill>
                <a:latin typeface="Consolas" panose="020B0609020204030204" pitchFamily="49" charset="0"/>
              </a:rPr>
              <a:t>.CreateTileUpdaterForApplication</a:t>
            </a:r>
            <a:r>
              <a:rPr lang="en-US" sz="2000" dirty="0">
                <a:solidFill>
                  <a:srgbClr val="000000"/>
                </a:solidFill>
                <a:latin typeface="Consolas" panose="020B0609020204030204" pitchFamily="49" charset="0"/>
              </a:rPr>
              <a:t>().Update(</a:t>
            </a:r>
            <a:r>
              <a:rPr lang="en-US" sz="2000" dirty="0" err="1">
                <a:solidFill>
                  <a:srgbClr val="000000"/>
                </a:solidFill>
                <a:latin typeface="Consolas" panose="020B0609020204030204" pitchFamily="49" charset="0"/>
              </a:rPr>
              <a:t>tileNotification</a:t>
            </a:r>
            <a:r>
              <a:rPr lang="en-US" sz="2000" dirty="0">
                <a:solidFill>
                  <a:srgbClr val="000000"/>
                </a:solidFill>
                <a:latin typeface="Consolas" panose="020B0609020204030204" pitchFamily="49" charset="0"/>
              </a:rPr>
              <a:t>);</a:t>
            </a:r>
            <a:endParaRPr lang="en-US" sz="2000" dirty="0">
              <a:gradFill>
                <a:gsLst>
                  <a:gs pos="1250">
                    <a:srgbClr val="000000"/>
                  </a:gs>
                  <a:gs pos="100000">
                    <a:srgbClr val="000000"/>
                  </a:gs>
                </a:gsLst>
                <a:lin ang="5400000" scaled="0"/>
              </a:gradFill>
              <a:latin typeface="Consolas" panose="020B0609020204030204" pitchFamily="49" charset="0"/>
            </a:endParaRPr>
          </a:p>
        </p:txBody>
      </p:sp>
    </p:spTree>
    <p:extLst>
      <p:ext uri="{BB962C8B-B14F-4D97-AF65-F5344CB8AC3E}">
        <p14:creationId xmlns:p14="http://schemas.microsoft.com/office/powerpoint/2010/main" val="175907723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4865413"/>
            <a:ext cx="5943597" cy="1832249"/>
          </a:xfrm>
        </p:spPr>
        <p:txBody>
          <a:bodyPr/>
          <a:lstStyle/>
          <a:p>
            <a:r>
              <a:rPr lang="en-US" dirty="0"/>
              <a:t>DEMO 2</a:t>
            </a:r>
          </a:p>
        </p:txBody>
      </p:sp>
      <p:sp>
        <p:nvSpPr>
          <p:cNvPr id="5" name="Content Placeholder 4"/>
          <p:cNvSpPr>
            <a:spLocks noGrp="1"/>
          </p:cNvSpPr>
          <p:nvPr>
            <p:ph sz="quarter" idx="15"/>
          </p:nvPr>
        </p:nvSpPr>
        <p:spPr>
          <a:xfrm>
            <a:off x="6578277" y="2057102"/>
            <a:ext cx="5943599" cy="2215991"/>
          </a:xfrm>
        </p:spPr>
        <p:txBody>
          <a:bodyPr/>
          <a:lstStyle/>
          <a:p>
            <a:pPr marL="0" indent="0">
              <a:buNone/>
            </a:pPr>
            <a:r>
              <a:rPr lang="en-US" sz="6600" dirty="0"/>
              <a:t>Adding </a:t>
            </a:r>
          </a:p>
          <a:p>
            <a:pPr marL="0" indent="0">
              <a:buNone/>
            </a:pPr>
            <a:r>
              <a:rPr lang="en-US" sz="6600" dirty="0"/>
              <a:t>Live Tiles</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158199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5481" y="349291"/>
            <a:ext cx="5942754" cy="1472254"/>
          </a:xfrm>
        </p:spPr>
        <p:txBody>
          <a:bodyPr/>
          <a:lstStyle/>
          <a:p>
            <a:pPr>
              <a:spcAft>
                <a:spcPts val="1632"/>
              </a:spcAft>
            </a:pPr>
            <a:r>
              <a:rPr lang="en-US" dirty="0"/>
              <a:t>User experience challenges today</a:t>
            </a:r>
          </a:p>
        </p:txBody>
      </p:sp>
      <p:pic>
        <p:nvPicPr>
          <p:cNvPr id="10" name="Content Placeholder 9"/>
          <p:cNvPicPr>
            <a:picLocks noGrp="1" noChangeAspect="1"/>
          </p:cNvPicPr>
          <p:nvPr>
            <p:ph sz="quarter" idx="15"/>
          </p:nvPr>
        </p:nvPicPr>
        <p:blipFill rotWithShape="1">
          <a:blip r:embed="rId2"/>
          <a:srcRect l="15149" r="25592"/>
          <a:stretch/>
        </p:blipFill>
        <p:spPr>
          <a:xfrm>
            <a:off x="6218234" y="-1"/>
            <a:ext cx="6217358" cy="6994525"/>
          </a:xfrm>
        </p:spPr>
      </p:pic>
      <p:sp>
        <p:nvSpPr>
          <p:cNvPr id="11" name="Title 3"/>
          <p:cNvSpPr txBox="1">
            <a:spLocks/>
          </p:cNvSpPr>
          <p:nvPr/>
        </p:nvSpPr>
        <p:spPr>
          <a:xfrm>
            <a:off x="275481" y="2109710"/>
            <a:ext cx="5942754" cy="4596651"/>
          </a:xfrm>
          <a:prstGeom prst="rect">
            <a:avLst/>
          </a:prstGeom>
        </p:spPr>
        <p:txBody>
          <a:bodyPr vert="horz" lIns="186521" tIns="124347" rIns="186521" bIns="149217" rtlCol="0" anchor="t" anchorCtr="0">
            <a:noAutofit/>
          </a:bodyPr>
          <a:lstStyle>
            <a:lvl1pPr algn="l" defTabSz="685800" rtl="0" eaLnBrk="1" latinLnBrk="0" hangingPunct="1">
              <a:lnSpc>
                <a:spcPct val="90000"/>
              </a:lnSpc>
              <a:spcBef>
                <a:spcPct val="0"/>
              </a:spcBef>
              <a:buNone/>
              <a:defRPr sz="3200" b="0" kern="1200">
                <a:gradFill>
                  <a:gsLst>
                    <a:gs pos="0">
                      <a:schemeClr val="bg1"/>
                    </a:gs>
                    <a:gs pos="100000">
                      <a:schemeClr val="bg1"/>
                    </a:gs>
                  </a:gsLst>
                  <a:lin ang="5400000" scaled="1"/>
                </a:gradFill>
                <a:latin typeface="Segoe UI Semilight" panose="020B0402040204020203" pitchFamily="34" charset="0"/>
                <a:ea typeface="+mj-ea"/>
                <a:cs typeface="Segoe UI Semilight" panose="020B0402040204020203" pitchFamily="34" charset="0"/>
              </a:defRPr>
            </a:lvl1pPr>
          </a:lstStyle>
          <a:p>
            <a:pPr defTabSz="932619">
              <a:spcAft>
                <a:spcPts val="1632"/>
              </a:spcAft>
            </a:pPr>
            <a:r>
              <a:rPr lang="en-US" sz="3264" dirty="0"/>
              <a:t>Finding the right installer</a:t>
            </a:r>
          </a:p>
          <a:p>
            <a:pPr defTabSz="932619">
              <a:spcAft>
                <a:spcPts val="1632"/>
              </a:spcAft>
            </a:pPr>
            <a:r>
              <a:rPr lang="en-US" sz="3264" dirty="0"/>
              <a:t>Chain-installers (adware)</a:t>
            </a:r>
          </a:p>
          <a:p>
            <a:pPr defTabSz="932619">
              <a:spcAft>
                <a:spcPts val="1632"/>
              </a:spcAft>
            </a:pPr>
            <a:r>
              <a:rPr lang="en-US" sz="3264" dirty="0"/>
              <a:t>Staying up-to-date</a:t>
            </a:r>
          </a:p>
          <a:p>
            <a:pPr defTabSz="932619">
              <a:spcAft>
                <a:spcPts val="1632"/>
              </a:spcAft>
            </a:pPr>
            <a:r>
              <a:rPr lang="en-US" sz="3264" dirty="0"/>
              <a:t>Doing a clean uninstall</a:t>
            </a:r>
          </a:p>
        </p:txBody>
      </p:sp>
    </p:spTree>
    <p:extLst>
      <p:ext uri="{BB962C8B-B14F-4D97-AF65-F5344CB8AC3E}">
        <p14:creationId xmlns:p14="http://schemas.microsoft.com/office/powerpoint/2010/main" val="1458724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75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Adding Background Tasks</a:t>
            </a:r>
          </a:p>
        </p:txBody>
      </p:sp>
      <p:sp>
        <p:nvSpPr>
          <p:cNvPr id="33" name="TextBox 32"/>
          <p:cNvSpPr txBox="1"/>
          <p:nvPr/>
        </p:nvSpPr>
        <p:spPr>
          <a:xfrm>
            <a:off x="10551320" y="209577"/>
            <a:ext cx="1610518" cy="424707"/>
          </a:xfrm>
          <a:prstGeom prst="rect">
            <a:avLst/>
          </a:prstGeom>
          <a:solidFill>
            <a:srgbClr val="002060"/>
          </a:solidFill>
        </p:spPr>
        <p:txBody>
          <a:bodyPr wrap="square" lIns="45708" tIns="45708" rIns="45708" bIns="45708" rtlCol="0">
            <a:spAutoFit/>
          </a:bodyPr>
          <a:lstStyle/>
          <a:p>
            <a:pPr marL="0" marR="0" lvl="0" indent="0" algn="ctr" defTabSz="914400" eaLnBrk="1" fontAlgn="auto" latinLnBrk="0" hangingPunct="1">
              <a:lnSpc>
                <a:spcPct val="90000"/>
              </a:lnSpc>
              <a:spcBef>
                <a:spcPts val="80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Extend</a:t>
            </a:r>
          </a:p>
        </p:txBody>
      </p:sp>
      <p:sp>
        <p:nvSpPr>
          <p:cNvPr id="5" name="Rectangle 4"/>
          <p:cNvSpPr/>
          <p:nvPr/>
        </p:nvSpPr>
        <p:spPr>
          <a:xfrm>
            <a:off x="246031" y="1247926"/>
            <a:ext cx="12092886" cy="1938992"/>
          </a:xfrm>
          <a:prstGeom prst="rect">
            <a:avLst/>
          </a:prstGeom>
        </p:spPr>
        <p:txBody>
          <a:bodyPr wrap="square">
            <a:spAutoFit/>
          </a:bodyPr>
          <a:lstStyle/>
          <a:p>
            <a:r>
              <a:rPr lang="en-US" sz="2400" dirty="0" err="1">
                <a:solidFill>
                  <a:srgbClr val="2B91AF"/>
                </a:solidFill>
                <a:latin typeface="Consolas" panose="020B0609020204030204" pitchFamily="49" charset="0"/>
              </a:rPr>
              <a:t>BackgroundTaskBuilder</a:t>
            </a:r>
            <a:r>
              <a:rPr lang="en-US" sz="2400" dirty="0">
                <a:solidFill>
                  <a:srgbClr val="000000"/>
                </a:solidFill>
                <a:latin typeface="Consolas" panose="020B0609020204030204" pitchFamily="49" charset="0"/>
              </a:rPr>
              <a:t> builder = </a:t>
            </a:r>
            <a:r>
              <a:rPr lang="en-US" sz="2400" dirty="0">
                <a:solidFill>
                  <a:srgbClr val="0000FF"/>
                </a:solidFill>
                <a:latin typeface="Consolas" panose="020B0609020204030204" pitchFamily="49" charset="0"/>
              </a:rPr>
              <a:t>new</a:t>
            </a:r>
            <a:r>
              <a:rPr lang="en-US" sz="2400" dirty="0">
                <a:solidFill>
                  <a:srgbClr val="000000"/>
                </a:solidFill>
                <a:latin typeface="Consolas" panose="020B0609020204030204" pitchFamily="49" charset="0"/>
              </a:rPr>
              <a:t> </a:t>
            </a:r>
            <a:r>
              <a:rPr lang="en-US" sz="2400" dirty="0" err="1">
                <a:solidFill>
                  <a:srgbClr val="2B91AF"/>
                </a:solidFill>
                <a:latin typeface="Consolas" panose="020B0609020204030204" pitchFamily="49" charset="0"/>
              </a:rPr>
              <a:t>BackgroundTaskBuilder</a:t>
            </a:r>
            <a:r>
              <a:rPr lang="en-US" sz="2400" dirty="0">
                <a:solidFill>
                  <a:srgbClr val="000000"/>
                </a:solidFill>
                <a:latin typeface="Consolas" panose="020B0609020204030204" pitchFamily="49" charset="0"/>
              </a:rPr>
              <a:t>();</a:t>
            </a:r>
          </a:p>
          <a:p>
            <a:r>
              <a:rPr lang="en-US" sz="2400" dirty="0" err="1">
                <a:solidFill>
                  <a:srgbClr val="000000"/>
                </a:solidFill>
                <a:latin typeface="Consolas" panose="020B0609020204030204" pitchFamily="49" charset="0"/>
              </a:rPr>
              <a:t>builder.Name</a:t>
            </a:r>
            <a:r>
              <a:rPr lang="en-US" sz="2400" dirty="0">
                <a:solidFill>
                  <a:srgbClr val="000000"/>
                </a:solidFill>
                <a:latin typeface="Consolas" panose="020B0609020204030204" pitchFamily="49" charset="0"/>
              </a:rPr>
              <a:t> = </a:t>
            </a:r>
            <a:r>
              <a:rPr lang="en-US" sz="2400" dirty="0">
                <a:solidFill>
                  <a:srgbClr val="A31515"/>
                </a:solidFill>
                <a:latin typeface="Consolas" panose="020B0609020204030204" pitchFamily="49" charset="0"/>
              </a:rPr>
              <a:t>"</a:t>
            </a:r>
            <a:r>
              <a:rPr lang="en-US" sz="2400" dirty="0" err="1">
                <a:solidFill>
                  <a:srgbClr val="A31515"/>
                </a:solidFill>
                <a:latin typeface="Consolas" panose="020B0609020204030204" pitchFamily="49" charset="0"/>
              </a:rPr>
              <a:t>TimeTrigger</a:t>
            </a:r>
            <a:r>
              <a:rPr lang="en-US" sz="2400" dirty="0">
                <a:solidFill>
                  <a:srgbClr val="A31515"/>
                </a:solidFill>
                <a:latin typeface="Consolas" panose="020B0609020204030204" pitchFamily="49" charset="0"/>
              </a:rPr>
              <a:t>"</a:t>
            </a:r>
            <a:r>
              <a:rPr lang="en-US" sz="2400" dirty="0">
                <a:solidFill>
                  <a:srgbClr val="000000"/>
                </a:solidFill>
                <a:latin typeface="Consolas" panose="020B0609020204030204" pitchFamily="49" charset="0"/>
              </a:rPr>
              <a:t>;</a:t>
            </a:r>
          </a:p>
          <a:p>
            <a:r>
              <a:rPr lang="en-US" sz="2400" dirty="0" err="1">
                <a:solidFill>
                  <a:srgbClr val="000000"/>
                </a:solidFill>
                <a:latin typeface="Consolas" panose="020B0609020204030204" pitchFamily="49" charset="0"/>
              </a:rPr>
              <a:t>builder.SetTrigger</a:t>
            </a:r>
            <a:r>
              <a:rPr lang="en-US" sz="2400" dirty="0">
                <a:solidFill>
                  <a:srgbClr val="000000"/>
                </a:solidFill>
                <a:latin typeface="Consolas" panose="020B0609020204030204" pitchFamily="49" charset="0"/>
              </a:rPr>
              <a:t>(</a:t>
            </a:r>
            <a:r>
              <a:rPr lang="en-US" sz="2400" dirty="0">
                <a:solidFill>
                  <a:srgbClr val="0000FF"/>
                </a:solidFill>
                <a:latin typeface="Consolas" panose="020B0609020204030204" pitchFamily="49" charset="0"/>
              </a:rPr>
              <a:t>new</a:t>
            </a:r>
            <a:r>
              <a:rPr lang="en-US" sz="2400" dirty="0">
                <a:solidFill>
                  <a:srgbClr val="000000"/>
                </a:solidFill>
                <a:latin typeface="Consolas" panose="020B0609020204030204" pitchFamily="49" charset="0"/>
              </a:rPr>
              <a:t> </a:t>
            </a:r>
            <a:r>
              <a:rPr lang="en-US" sz="2400" dirty="0" err="1">
                <a:solidFill>
                  <a:srgbClr val="2B91AF"/>
                </a:solidFill>
                <a:latin typeface="Consolas" panose="020B0609020204030204" pitchFamily="49" charset="0"/>
              </a:rPr>
              <a:t>TimeTrigger</a:t>
            </a:r>
            <a:r>
              <a:rPr lang="en-US" sz="2400" dirty="0">
                <a:solidFill>
                  <a:srgbClr val="000000"/>
                </a:solidFill>
                <a:latin typeface="Consolas" panose="020B0609020204030204" pitchFamily="49" charset="0"/>
              </a:rPr>
              <a:t>(15, </a:t>
            </a:r>
            <a:r>
              <a:rPr lang="en-US" sz="2400" dirty="0">
                <a:solidFill>
                  <a:srgbClr val="0000FF"/>
                </a:solidFill>
                <a:latin typeface="Consolas" panose="020B0609020204030204" pitchFamily="49" charset="0"/>
              </a:rPr>
              <a:t>false</a:t>
            </a:r>
            <a:r>
              <a:rPr lang="en-US" sz="2400" dirty="0">
                <a:solidFill>
                  <a:srgbClr val="000000"/>
                </a:solidFill>
                <a:latin typeface="Consolas" panose="020B0609020204030204" pitchFamily="49" charset="0"/>
              </a:rPr>
              <a:t>));</a:t>
            </a:r>
          </a:p>
          <a:p>
            <a:r>
              <a:rPr lang="en-US" sz="2400" dirty="0" err="1">
                <a:solidFill>
                  <a:srgbClr val="000000"/>
                </a:solidFill>
                <a:latin typeface="Consolas" panose="020B0609020204030204" pitchFamily="49" charset="0"/>
              </a:rPr>
              <a:t>builder.TaskEntryPoint</a:t>
            </a:r>
            <a:r>
              <a:rPr lang="en-US" sz="2400" dirty="0">
                <a:solidFill>
                  <a:srgbClr val="000000"/>
                </a:solidFill>
                <a:latin typeface="Consolas" panose="020B0609020204030204" pitchFamily="49" charset="0"/>
              </a:rPr>
              <a:t> = </a:t>
            </a:r>
            <a:r>
              <a:rPr lang="en-US" sz="2400" dirty="0">
                <a:solidFill>
                  <a:srgbClr val="A31515"/>
                </a:solidFill>
                <a:latin typeface="Consolas" panose="020B0609020204030204" pitchFamily="49" charset="0"/>
              </a:rPr>
              <a:t>"</a:t>
            </a:r>
            <a:r>
              <a:rPr lang="en-US" sz="2400" dirty="0" err="1">
                <a:solidFill>
                  <a:srgbClr val="A31515"/>
                </a:solidFill>
                <a:latin typeface="Consolas" panose="020B0609020204030204" pitchFamily="49" charset="0"/>
              </a:rPr>
              <a:t>BackgroundTasks.MyBackgroundTask</a:t>
            </a:r>
            <a:r>
              <a:rPr lang="en-US" sz="2400" dirty="0">
                <a:solidFill>
                  <a:srgbClr val="A31515"/>
                </a:solidFill>
                <a:latin typeface="Consolas" panose="020B0609020204030204" pitchFamily="49" charset="0"/>
              </a:rPr>
              <a:t>"</a:t>
            </a:r>
            <a:r>
              <a:rPr lang="en-US" sz="2400" dirty="0">
                <a:solidFill>
                  <a:srgbClr val="000000"/>
                </a:solidFill>
                <a:latin typeface="Consolas" panose="020B0609020204030204" pitchFamily="49" charset="0"/>
              </a:rPr>
              <a:t>;</a:t>
            </a:r>
          </a:p>
          <a:p>
            <a:r>
              <a:rPr lang="en-US" sz="2400" dirty="0" err="1">
                <a:solidFill>
                  <a:srgbClr val="000000"/>
                </a:solidFill>
                <a:latin typeface="Consolas" panose="020B0609020204030204" pitchFamily="49" charset="0"/>
              </a:rPr>
              <a:t>builder.Register</a:t>
            </a:r>
            <a:r>
              <a:rPr lang="en-US" sz="2400" dirty="0">
                <a:solidFill>
                  <a:srgbClr val="000000"/>
                </a:solidFill>
                <a:latin typeface="Consolas" panose="020B0609020204030204" pitchFamily="49" charset="0"/>
              </a:rPr>
              <a:t>();</a:t>
            </a:r>
            <a:endParaRPr lang="en-US" sz="5400" dirty="0"/>
          </a:p>
        </p:txBody>
      </p:sp>
    </p:spTree>
    <p:extLst>
      <p:ext uri="{BB962C8B-B14F-4D97-AF65-F5344CB8AC3E}">
        <p14:creationId xmlns:p14="http://schemas.microsoft.com/office/powerpoint/2010/main" val="40339070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4865413"/>
            <a:ext cx="5943597" cy="1832249"/>
          </a:xfrm>
        </p:spPr>
        <p:txBody>
          <a:bodyPr/>
          <a:lstStyle/>
          <a:p>
            <a:r>
              <a:rPr lang="en-US" dirty="0"/>
              <a:t>DEMO 3</a:t>
            </a:r>
          </a:p>
        </p:txBody>
      </p:sp>
      <p:sp>
        <p:nvSpPr>
          <p:cNvPr id="5" name="Content Placeholder 4"/>
          <p:cNvSpPr>
            <a:spLocks noGrp="1"/>
          </p:cNvSpPr>
          <p:nvPr>
            <p:ph sz="quarter" idx="15"/>
          </p:nvPr>
        </p:nvSpPr>
        <p:spPr>
          <a:xfrm>
            <a:off x="6578277" y="2057102"/>
            <a:ext cx="5943599" cy="2215991"/>
          </a:xfrm>
        </p:spPr>
        <p:txBody>
          <a:bodyPr/>
          <a:lstStyle/>
          <a:p>
            <a:pPr marL="0" indent="0">
              <a:buNone/>
            </a:pPr>
            <a:r>
              <a:rPr lang="en-US" sz="6600" dirty="0"/>
              <a:t>Adding </a:t>
            </a:r>
          </a:p>
          <a:p>
            <a:pPr marL="0" indent="0">
              <a:buNone/>
            </a:pPr>
            <a:r>
              <a:rPr lang="en-US" sz="6600" dirty="0"/>
              <a:t>BG Tasks</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8652702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440783" cy="6994524"/>
          </a:xfrm>
          <a:prstGeom prst="rect">
            <a:avLst/>
          </a:prstGeom>
        </p:spPr>
      </p:pic>
      <p:grpSp>
        <p:nvGrpSpPr>
          <p:cNvPr id="29" name="Group 28"/>
          <p:cNvGrpSpPr/>
          <p:nvPr/>
        </p:nvGrpSpPr>
        <p:grpSpPr>
          <a:xfrm>
            <a:off x="4976813" y="1007486"/>
            <a:ext cx="2643187" cy="2209799"/>
            <a:chOff x="4976813" y="976313"/>
            <a:chExt cx="2643187" cy="2209799"/>
          </a:xfrm>
          <a:solidFill>
            <a:schemeClr val="accent1"/>
          </a:solidFill>
        </p:grpSpPr>
        <p:sp>
          <p:nvSpPr>
            <p:cNvPr id="4" name="Freeform 5"/>
            <p:cNvSpPr>
              <a:spLocks/>
            </p:cNvSpPr>
            <p:nvPr/>
          </p:nvSpPr>
          <p:spPr bwMode="auto">
            <a:xfrm>
              <a:off x="4976813" y="976313"/>
              <a:ext cx="2643187" cy="2209799"/>
            </a:xfrm>
            <a:custGeom>
              <a:avLst/>
              <a:gdLst>
                <a:gd name="T0" fmla="*/ 0 w 1665"/>
                <a:gd name="T1" fmla="*/ 0 h 1392"/>
                <a:gd name="T2" fmla="*/ 0 w 1665"/>
                <a:gd name="T3" fmla="*/ 1014 h 1392"/>
                <a:gd name="T4" fmla="*/ 209 w 1665"/>
                <a:gd name="T5" fmla="*/ 1014 h 1392"/>
                <a:gd name="T6" fmla="*/ 209 w 1665"/>
                <a:gd name="T7" fmla="*/ 1392 h 1392"/>
                <a:gd name="T8" fmla="*/ 594 w 1665"/>
                <a:gd name="T9" fmla="*/ 1014 h 1392"/>
                <a:gd name="T10" fmla="*/ 1665 w 1665"/>
                <a:gd name="T11" fmla="*/ 1014 h 1392"/>
                <a:gd name="T12" fmla="*/ 1665 w 1665"/>
                <a:gd name="T13" fmla="*/ 0 h 1392"/>
                <a:gd name="T14" fmla="*/ 0 w 1665"/>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5" h="1392">
                  <a:moveTo>
                    <a:pt x="0" y="0"/>
                  </a:moveTo>
                  <a:lnTo>
                    <a:pt x="0" y="1014"/>
                  </a:lnTo>
                  <a:lnTo>
                    <a:pt x="209" y="1014"/>
                  </a:lnTo>
                  <a:lnTo>
                    <a:pt x="209" y="1392"/>
                  </a:lnTo>
                  <a:lnTo>
                    <a:pt x="594" y="1014"/>
                  </a:lnTo>
                  <a:lnTo>
                    <a:pt x="1665" y="1014"/>
                  </a:lnTo>
                  <a:lnTo>
                    <a:pt x="1665" y="0"/>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Segoe UI"/>
                <a:ea typeface="+mn-ea"/>
                <a:cs typeface="+mn-cs"/>
              </a:endParaRPr>
            </a:p>
          </p:txBody>
        </p:sp>
        <p:sp>
          <p:nvSpPr>
            <p:cNvPr id="14" name="Rectangle 13"/>
            <p:cNvSpPr/>
            <p:nvPr/>
          </p:nvSpPr>
          <p:spPr>
            <a:xfrm>
              <a:off x="5203643" y="1343199"/>
              <a:ext cx="2196643" cy="584775"/>
            </a:xfrm>
            <a:prstGeom prst="rect">
              <a:avLst/>
            </a:prstGeom>
            <a:grp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rPr>
                <a:t>Hey Cortana, order me food with Just Eat</a:t>
              </a:r>
            </a:p>
          </p:txBody>
        </p:sp>
      </p:grpSp>
      <p:grpSp>
        <p:nvGrpSpPr>
          <p:cNvPr id="30" name="Group 29"/>
          <p:cNvGrpSpPr/>
          <p:nvPr/>
        </p:nvGrpSpPr>
        <p:grpSpPr>
          <a:xfrm>
            <a:off x="8366125" y="1007486"/>
            <a:ext cx="2643188" cy="2209799"/>
            <a:chOff x="8366125" y="976313"/>
            <a:chExt cx="2643188" cy="2209799"/>
          </a:xfrm>
          <a:solidFill>
            <a:schemeClr val="accent1"/>
          </a:solidFill>
        </p:grpSpPr>
        <p:sp>
          <p:nvSpPr>
            <p:cNvPr id="9" name="Freeform 9"/>
            <p:cNvSpPr>
              <a:spLocks/>
            </p:cNvSpPr>
            <p:nvPr/>
          </p:nvSpPr>
          <p:spPr bwMode="auto">
            <a:xfrm>
              <a:off x="8366125" y="976313"/>
              <a:ext cx="2643188" cy="2209799"/>
            </a:xfrm>
            <a:custGeom>
              <a:avLst/>
              <a:gdLst>
                <a:gd name="T0" fmla="*/ 0 w 1665"/>
                <a:gd name="T1" fmla="*/ 0 h 1392"/>
                <a:gd name="T2" fmla="*/ 0 w 1665"/>
                <a:gd name="T3" fmla="*/ 1014 h 1392"/>
                <a:gd name="T4" fmla="*/ 209 w 1665"/>
                <a:gd name="T5" fmla="*/ 1014 h 1392"/>
                <a:gd name="T6" fmla="*/ 209 w 1665"/>
                <a:gd name="T7" fmla="*/ 1392 h 1392"/>
                <a:gd name="T8" fmla="*/ 594 w 1665"/>
                <a:gd name="T9" fmla="*/ 1014 h 1392"/>
                <a:gd name="T10" fmla="*/ 1665 w 1665"/>
                <a:gd name="T11" fmla="*/ 1014 h 1392"/>
                <a:gd name="T12" fmla="*/ 1665 w 1665"/>
                <a:gd name="T13" fmla="*/ 0 h 1392"/>
                <a:gd name="T14" fmla="*/ 0 w 1665"/>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5" h="1392">
                  <a:moveTo>
                    <a:pt x="0" y="0"/>
                  </a:moveTo>
                  <a:lnTo>
                    <a:pt x="0" y="1014"/>
                  </a:lnTo>
                  <a:lnTo>
                    <a:pt x="209" y="1014"/>
                  </a:lnTo>
                  <a:lnTo>
                    <a:pt x="209" y="1392"/>
                  </a:lnTo>
                  <a:lnTo>
                    <a:pt x="594" y="1014"/>
                  </a:lnTo>
                  <a:lnTo>
                    <a:pt x="1665" y="1014"/>
                  </a:lnTo>
                  <a:lnTo>
                    <a:pt x="1665" y="0"/>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Segoe UI"/>
                <a:ea typeface="+mn-ea"/>
                <a:cs typeface="+mn-cs"/>
              </a:endParaRPr>
            </a:p>
          </p:txBody>
        </p:sp>
        <p:sp>
          <p:nvSpPr>
            <p:cNvPr id="18" name="Rectangle 17"/>
            <p:cNvSpPr/>
            <p:nvPr/>
          </p:nvSpPr>
          <p:spPr>
            <a:xfrm>
              <a:off x="8592728" y="1343199"/>
              <a:ext cx="2196643" cy="830997"/>
            </a:xfrm>
            <a:prstGeom prst="rect">
              <a:avLst/>
            </a:prstGeom>
            <a:grp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rPr>
                <a:t>Hey Cortana, create a station for </a:t>
              </a:r>
              <a:r>
                <a:rPr kumimoji="0" lang="en-US" sz="1600" b="0" i="0" u="none" strike="noStrike" kern="1200" cap="none" spc="0" normalizeH="0" baseline="0" noProof="0" dirty="0" err="1">
                  <a:ln>
                    <a:noFill/>
                  </a:ln>
                  <a:solidFill>
                    <a:prstClr val="white"/>
                  </a:solidFill>
                  <a:effectLst/>
                  <a:uLnTx/>
                  <a:uFillTx/>
                  <a:latin typeface="Segoe UI"/>
                  <a:ea typeface="+mn-ea"/>
                  <a:cs typeface="Segoe UI" panose="020B0502040204020203" pitchFamily="34" charset="0"/>
                </a:rPr>
                <a:t>Hozier</a:t>
              </a:r>
              <a:r>
                <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rPr>
                <a:t> on Pandora</a:t>
              </a:r>
            </a:p>
          </p:txBody>
        </p:sp>
      </p:grpSp>
      <p:grpSp>
        <p:nvGrpSpPr>
          <p:cNvPr id="31" name="Group 30"/>
          <p:cNvGrpSpPr/>
          <p:nvPr/>
        </p:nvGrpSpPr>
        <p:grpSpPr>
          <a:xfrm>
            <a:off x="4976813" y="3699886"/>
            <a:ext cx="2643187" cy="2209799"/>
            <a:chOff x="4976813" y="3668713"/>
            <a:chExt cx="2643187" cy="2209799"/>
          </a:xfrm>
          <a:solidFill>
            <a:schemeClr val="accent1"/>
          </a:solidFill>
        </p:grpSpPr>
        <p:sp>
          <p:nvSpPr>
            <p:cNvPr id="12" name="Freeform 13"/>
            <p:cNvSpPr>
              <a:spLocks/>
            </p:cNvSpPr>
            <p:nvPr/>
          </p:nvSpPr>
          <p:spPr bwMode="auto">
            <a:xfrm>
              <a:off x="4976813" y="3668713"/>
              <a:ext cx="2643187" cy="2209799"/>
            </a:xfrm>
            <a:custGeom>
              <a:avLst/>
              <a:gdLst>
                <a:gd name="T0" fmla="*/ 0 w 1665"/>
                <a:gd name="T1" fmla="*/ 0 h 1392"/>
                <a:gd name="T2" fmla="*/ 0 w 1665"/>
                <a:gd name="T3" fmla="*/ 1014 h 1392"/>
                <a:gd name="T4" fmla="*/ 209 w 1665"/>
                <a:gd name="T5" fmla="*/ 1014 h 1392"/>
                <a:gd name="T6" fmla="*/ 209 w 1665"/>
                <a:gd name="T7" fmla="*/ 1392 h 1392"/>
                <a:gd name="T8" fmla="*/ 594 w 1665"/>
                <a:gd name="T9" fmla="*/ 1014 h 1392"/>
                <a:gd name="T10" fmla="*/ 1665 w 1665"/>
                <a:gd name="T11" fmla="*/ 1014 h 1392"/>
                <a:gd name="T12" fmla="*/ 1665 w 1665"/>
                <a:gd name="T13" fmla="*/ 0 h 1392"/>
                <a:gd name="T14" fmla="*/ 0 w 1665"/>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5" h="1392">
                  <a:moveTo>
                    <a:pt x="0" y="0"/>
                  </a:moveTo>
                  <a:lnTo>
                    <a:pt x="0" y="1014"/>
                  </a:lnTo>
                  <a:lnTo>
                    <a:pt x="209" y="1014"/>
                  </a:lnTo>
                  <a:lnTo>
                    <a:pt x="209" y="1392"/>
                  </a:lnTo>
                  <a:lnTo>
                    <a:pt x="594" y="1014"/>
                  </a:lnTo>
                  <a:lnTo>
                    <a:pt x="1665" y="1014"/>
                  </a:lnTo>
                  <a:lnTo>
                    <a:pt x="1665" y="0"/>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Segoe UI"/>
                <a:ea typeface="+mn-ea"/>
                <a:cs typeface="+mn-cs"/>
              </a:endParaRPr>
            </a:p>
          </p:txBody>
        </p:sp>
        <p:sp>
          <p:nvSpPr>
            <p:cNvPr id="22" name="Rectangle 21"/>
            <p:cNvSpPr/>
            <p:nvPr/>
          </p:nvSpPr>
          <p:spPr>
            <a:xfrm>
              <a:off x="5203643" y="4035599"/>
              <a:ext cx="2196643" cy="830997"/>
            </a:xfrm>
            <a:prstGeom prst="rect">
              <a:avLst/>
            </a:prstGeom>
            <a:grp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rPr>
                <a:t>Hey Cortana, send a message to Jonas </a:t>
              </a:r>
              <a:r>
                <a:rPr kumimoji="0" lang="en-US" sz="1600" b="0" i="0" u="none" strike="noStrike" kern="1200" cap="none" spc="0" normalizeH="0" baseline="0" noProof="0" dirty="0" err="1">
                  <a:ln>
                    <a:noFill/>
                  </a:ln>
                  <a:solidFill>
                    <a:prstClr val="white"/>
                  </a:solidFill>
                  <a:effectLst/>
                  <a:uLnTx/>
                  <a:uFillTx/>
                  <a:latin typeface="Segoe UI"/>
                  <a:ea typeface="+mn-ea"/>
                  <a:cs typeface="Segoe UI" panose="020B0502040204020203" pitchFamily="34" charset="0"/>
                </a:rPr>
                <a:t>Brandell</a:t>
              </a:r>
              <a:r>
                <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rPr>
                <a:t> on </a:t>
              </a:r>
              <a:r>
                <a:rPr kumimoji="0" lang="en-US" sz="1600" b="0" i="0" u="none" strike="noStrike" kern="1200" cap="none" spc="0" normalizeH="0" baseline="0" noProof="0" dirty="0" err="1">
                  <a:ln>
                    <a:noFill/>
                  </a:ln>
                  <a:solidFill>
                    <a:prstClr val="white"/>
                  </a:solidFill>
                  <a:effectLst/>
                  <a:uLnTx/>
                  <a:uFillTx/>
                  <a:latin typeface="Segoe UI"/>
                  <a:ea typeface="+mn-ea"/>
                  <a:cs typeface="Segoe UI" panose="020B0502040204020203" pitchFamily="34" charset="0"/>
                </a:rPr>
                <a:t>Viber</a:t>
              </a:r>
              <a:endPar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endParaRPr>
            </a:p>
          </p:txBody>
        </p:sp>
      </p:grpSp>
      <p:grpSp>
        <p:nvGrpSpPr>
          <p:cNvPr id="32" name="Group 31"/>
          <p:cNvGrpSpPr/>
          <p:nvPr/>
        </p:nvGrpSpPr>
        <p:grpSpPr>
          <a:xfrm>
            <a:off x="8366125" y="3699886"/>
            <a:ext cx="2643188" cy="2209799"/>
            <a:chOff x="8366125" y="3668713"/>
            <a:chExt cx="2643188" cy="2209799"/>
          </a:xfrm>
          <a:solidFill>
            <a:schemeClr val="accent1"/>
          </a:solidFill>
        </p:grpSpPr>
        <p:sp>
          <p:nvSpPr>
            <p:cNvPr id="27" name="Freeform 17"/>
            <p:cNvSpPr>
              <a:spLocks/>
            </p:cNvSpPr>
            <p:nvPr/>
          </p:nvSpPr>
          <p:spPr bwMode="auto">
            <a:xfrm>
              <a:off x="8366125" y="3668713"/>
              <a:ext cx="2643188" cy="2209799"/>
            </a:xfrm>
            <a:custGeom>
              <a:avLst/>
              <a:gdLst>
                <a:gd name="T0" fmla="*/ 0 w 1665"/>
                <a:gd name="T1" fmla="*/ 0 h 1392"/>
                <a:gd name="T2" fmla="*/ 0 w 1665"/>
                <a:gd name="T3" fmla="*/ 1014 h 1392"/>
                <a:gd name="T4" fmla="*/ 209 w 1665"/>
                <a:gd name="T5" fmla="*/ 1014 h 1392"/>
                <a:gd name="T6" fmla="*/ 209 w 1665"/>
                <a:gd name="T7" fmla="*/ 1392 h 1392"/>
                <a:gd name="T8" fmla="*/ 594 w 1665"/>
                <a:gd name="T9" fmla="*/ 1014 h 1392"/>
                <a:gd name="T10" fmla="*/ 1665 w 1665"/>
                <a:gd name="T11" fmla="*/ 1014 h 1392"/>
                <a:gd name="T12" fmla="*/ 1665 w 1665"/>
                <a:gd name="T13" fmla="*/ 0 h 1392"/>
                <a:gd name="T14" fmla="*/ 0 w 1665"/>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5" h="1392">
                  <a:moveTo>
                    <a:pt x="0" y="0"/>
                  </a:moveTo>
                  <a:lnTo>
                    <a:pt x="0" y="1014"/>
                  </a:lnTo>
                  <a:lnTo>
                    <a:pt x="209" y="1014"/>
                  </a:lnTo>
                  <a:lnTo>
                    <a:pt x="209" y="1392"/>
                  </a:lnTo>
                  <a:lnTo>
                    <a:pt x="594" y="1014"/>
                  </a:lnTo>
                  <a:lnTo>
                    <a:pt x="1665" y="1014"/>
                  </a:lnTo>
                  <a:lnTo>
                    <a:pt x="1665" y="0"/>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040"/>
                </a:solidFill>
                <a:effectLst/>
                <a:uLnTx/>
                <a:uFillTx/>
                <a:latin typeface="Segoe UI"/>
                <a:ea typeface="+mn-ea"/>
                <a:cs typeface="+mn-cs"/>
              </a:endParaRPr>
            </a:p>
          </p:txBody>
        </p:sp>
        <p:sp>
          <p:nvSpPr>
            <p:cNvPr id="25" name="Rectangle 24"/>
            <p:cNvSpPr/>
            <p:nvPr/>
          </p:nvSpPr>
          <p:spPr>
            <a:xfrm>
              <a:off x="8592728" y="4035599"/>
              <a:ext cx="2196643" cy="830997"/>
            </a:xfrm>
            <a:prstGeom prst="rect">
              <a:avLst/>
            </a:prstGeom>
            <a:grp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Segoe UI" panose="020B0502040204020203" pitchFamily="34" charset="0"/>
                </a:rPr>
                <a:t>Hey Cortana, Tweet flying into San Francisco tonight</a:t>
              </a:r>
            </a:p>
          </p:txBody>
        </p:sp>
      </p:grpSp>
      <p:pic>
        <p:nvPicPr>
          <p:cNvPr id="20" name="Picture 19"/>
          <p:cNvPicPr>
            <a:picLocks noChangeAspect="1"/>
          </p:cNvPicPr>
          <p:nvPr/>
        </p:nvPicPr>
        <p:blipFill>
          <a:blip r:embed="rId4"/>
          <a:stretch>
            <a:fillRect/>
          </a:stretch>
        </p:blipFill>
        <p:spPr>
          <a:xfrm>
            <a:off x="14460" y="1013836"/>
            <a:ext cx="3361185" cy="5991678"/>
          </a:xfrm>
          <a:prstGeom prst="rect">
            <a:avLst/>
          </a:prstGeom>
        </p:spPr>
      </p:pic>
    </p:spTree>
    <p:extLst>
      <p:ext uri="{BB962C8B-B14F-4D97-AF65-F5344CB8AC3E}">
        <p14:creationId xmlns:p14="http://schemas.microsoft.com/office/powerpoint/2010/main" val="39273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4865413"/>
            <a:ext cx="5943597" cy="1832249"/>
          </a:xfrm>
        </p:spPr>
        <p:txBody>
          <a:bodyPr/>
          <a:lstStyle/>
          <a:p>
            <a:r>
              <a:rPr lang="en-US" dirty="0"/>
              <a:t>DEMO 4</a:t>
            </a:r>
          </a:p>
        </p:txBody>
      </p:sp>
      <p:sp>
        <p:nvSpPr>
          <p:cNvPr id="5" name="Content Placeholder 4"/>
          <p:cNvSpPr>
            <a:spLocks noGrp="1"/>
          </p:cNvSpPr>
          <p:nvPr>
            <p:ph sz="quarter" idx="15"/>
          </p:nvPr>
        </p:nvSpPr>
        <p:spPr>
          <a:xfrm>
            <a:off x="6578277" y="2057102"/>
            <a:ext cx="5943599" cy="2012859"/>
          </a:xfrm>
        </p:spPr>
        <p:txBody>
          <a:bodyPr/>
          <a:lstStyle/>
          <a:p>
            <a:pPr marL="0" indent="0">
              <a:buNone/>
            </a:pPr>
            <a:r>
              <a:rPr lang="en-US" sz="6600" dirty="0"/>
              <a:t>Migrating your</a:t>
            </a:r>
            <a:br>
              <a:rPr lang="en-US" sz="6600" dirty="0"/>
            </a:br>
            <a:r>
              <a:rPr lang="en-US" sz="6600" dirty="0"/>
              <a:t>App</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0207604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Bridge to the Universal Windows Platform</a:t>
            </a:r>
          </a:p>
        </p:txBody>
      </p:sp>
      <p:sp>
        <p:nvSpPr>
          <p:cNvPr id="6" name="Text Placeholder 5"/>
          <p:cNvSpPr>
            <a:spLocks noGrp="1"/>
          </p:cNvSpPr>
          <p:nvPr>
            <p:ph type="body" sz="quarter" idx="10"/>
          </p:nvPr>
        </p:nvSpPr>
        <p:spPr>
          <a:xfrm>
            <a:off x="274638" y="1212850"/>
            <a:ext cx="11887200" cy="3317831"/>
          </a:xfrm>
        </p:spPr>
        <p:txBody>
          <a:bodyPr/>
          <a:lstStyle/>
          <a:p>
            <a:pPr>
              <a:lnSpc>
                <a:spcPct val="100000"/>
              </a:lnSpc>
              <a:spcBef>
                <a:spcPts val="0"/>
              </a:spcBef>
              <a:spcAft>
                <a:spcPts val="600"/>
              </a:spcAft>
            </a:pPr>
            <a:r>
              <a:rPr lang="en-US" sz="4400" dirty="0">
                <a:latin typeface="Segoe UI Semilight" panose="020B0402040204020203" pitchFamily="34" charset="0"/>
                <a:cs typeface="Segoe UI Semilight" panose="020B0402040204020203" pitchFamily="34" charset="0"/>
              </a:rPr>
              <a:t>At this point our converted App already has:</a:t>
            </a:r>
          </a:p>
          <a:p>
            <a:pPr>
              <a:spcBef>
                <a:spcPts val="0"/>
              </a:spcBef>
              <a:spcAft>
                <a:spcPts val="1000"/>
              </a:spcAft>
            </a:pPr>
            <a:r>
              <a:rPr lang="en-US" sz="360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Modern deployment</a:t>
            </a:r>
          </a:p>
          <a:p>
            <a:pPr>
              <a:spcBef>
                <a:spcPts val="0"/>
              </a:spcBef>
              <a:spcAft>
                <a:spcPts val="1000"/>
              </a:spcAft>
            </a:pPr>
            <a:r>
              <a:rPr lang="en-US" sz="360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Activation via Tiles, file types or URI protocols</a:t>
            </a:r>
          </a:p>
          <a:p>
            <a:pPr>
              <a:spcBef>
                <a:spcPts val="0"/>
              </a:spcBef>
              <a:spcAft>
                <a:spcPts val="1000"/>
              </a:spcAft>
            </a:pPr>
            <a:r>
              <a:rPr lang="en-US" sz="360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App Identity </a:t>
            </a:r>
            <a:r>
              <a:rPr lang="en-US" sz="360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sym typeface="Wingdings" panose="05000000000000000000" pitchFamily="2" charset="2"/>
              </a:rPr>
              <a:t> access to more UWP API surface</a:t>
            </a:r>
          </a:p>
          <a:p>
            <a:pPr>
              <a:spcBef>
                <a:spcPts val="0"/>
              </a:spcBef>
              <a:spcAft>
                <a:spcPts val="3600"/>
              </a:spcAft>
            </a:pPr>
            <a:r>
              <a:rPr lang="en-US" sz="360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sym typeface="Wingdings" panose="05000000000000000000" pitchFamily="2" charset="2"/>
              </a:rPr>
              <a:t>UWP App Model</a:t>
            </a:r>
          </a:p>
        </p:txBody>
      </p:sp>
      <p:grpSp>
        <p:nvGrpSpPr>
          <p:cNvPr id="58" name="Bridge"/>
          <p:cNvGrpSpPr>
            <a:grpSpLocks noChangeAspect="1"/>
          </p:cNvGrpSpPr>
          <p:nvPr/>
        </p:nvGrpSpPr>
        <p:grpSpPr bwMode="auto">
          <a:xfrm>
            <a:off x="-97298" y="4044145"/>
            <a:ext cx="12950361" cy="5532688"/>
            <a:chOff x="-35" y="791"/>
            <a:chExt cx="5826" cy="2489"/>
          </a:xfrm>
          <a:solidFill>
            <a:schemeClr val="accent1"/>
          </a:solidFill>
        </p:grpSpPr>
        <p:sp>
          <p:nvSpPr>
            <p:cNvPr id="59" name="Freeform 5"/>
            <p:cNvSpPr>
              <a:spLocks/>
            </p:cNvSpPr>
            <p:nvPr/>
          </p:nvSpPr>
          <p:spPr bwMode="auto">
            <a:xfrm>
              <a:off x="-26" y="1928"/>
              <a:ext cx="5791" cy="1352"/>
            </a:xfrm>
            <a:custGeom>
              <a:avLst/>
              <a:gdLst>
                <a:gd name="T0" fmla="*/ 5791 w 5791"/>
                <a:gd name="T1" fmla="*/ 220 h 1352"/>
                <a:gd name="T2" fmla="*/ 3047 w 5791"/>
                <a:gd name="T3" fmla="*/ 0 h 1352"/>
                <a:gd name="T4" fmla="*/ 2902 w 5791"/>
                <a:gd name="T5" fmla="*/ 0 h 1352"/>
                <a:gd name="T6" fmla="*/ 2765 w 5791"/>
                <a:gd name="T7" fmla="*/ 0 h 1352"/>
                <a:gd name="T8" fmla="*/ 0 w 5791"/>
                <a:gd name="T9" fmla="*/ 220 h 1352"/>
                <a:gd name="T10" fmla="*/ 0 w 5791"/>
                <a:gd name="T11" fmla="*/ 1352 h 1352"/>
                <a:gd name="T12" fmla="*/ 5791 w 5791"/>
                <a:gd name="T13" fmla="*/ 1352 h 1352"/>
                <a:gd name="T14" fmla="*/ 5791 w 5791"/>
                <a:gd name="T15" fmla="*/ 220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91" h="1352">
                  <a:moveTo>
                    <a:pt x="5791" y="220"/>
                  </a:moveTo>
                  <a:lnTo>
                    <a:pt x="3047" y="0"/>
                  </a:lnTo>
                  <a:lnTo>
                    <a:pt x="2902" y="0"/>
                  </a:lnTo>
                  <a:lnTo>
                    <a:pt x="2765" y="0"/>
                  </a:lnTo>
                  <a:lnTo>
                    <a:pt x="0" y="220"/>
                  </a:lnTo>
                  <a:lnTo>
                    <a:pt x="0" y="1352"/>
                  </a:lnTo>
                  <a:lnTo>
                    <a:pt x="5791" y="1352"/>
                  </a:lnTo>
                  <a:lnTo>
                    <a:pt x="579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6"/>
            <p:cNvSpPr>
              <a:spLocks/>
            </p:cNvSpPr>
            <p:nvPr/>
          </p:nvSpPr>
          <p:spPr bwMode="auto">
            <a:xfrm>
              <a:off x="-26" y="1928"/>
              <a:ext cx="5791" cy="1352"/>
            </a:xfrm>
            <a:custGeom>
              <a:avLst/>
              <a:gdLst>
                <a:gd name="T0" fmla="*/ 5791 w 5791"/>
                <a:gd name="T1" fmla="*/ 220 h 1352"/>
                <a:gd name="T2" fmla="*/ 3047 w 5791"/>
                <a:gd name="T3" fmla="*/ 0 h 1352"/>
                <a:gd name="T4" fmla="*/ 2902 w 5791"/>
                <a:gd name="T5" fmla="*/ 0 h 1352"/>
                <a:gd name="T6" fmla="*/ 2765 w 5791"/>
                <a:gd name="T7" fmla="*/ 0 h 1352"/>
                <a:gd name="T8" fmla="*/ 0 w 5791"/>
                <a:gd name="T9" fmla="*/ 220 h 1352"/>
                <a:gd name="T10" fmla="*/ 0 w 5791"/>
                <a:gd name="T11" fmla="*/ 1352 h 1352"/>
                <a:gd name="T12" fmla="*/ 5791 w 5791"/>
                <a:gd name="T13" fmla="*/ 1352 h 1352"/>
                <a:gd name="T14" fmla="*/ 5791 w 5791"/>
                <a:gd name="T15" fmla="*/ 220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91" h="1352">
                  <a:moveTo>
                    <a:pt x="5791" y="220"/>
                  </a:moveTo>
                  <a:lnTo>
                    <a:pt x="3047" y="0"/>
                  </a:lnTo>
                  <a:lnTo>
                    <a:pt x="2902" y="0"/>
                  </a:lnTo>
                  <a:lnTo>
                    <a:pt x="2765" y="0"/>
                  </a:lnTo>
                  <a:lnTo>
                    <a:pt x="0" y="220"/>
                  </a:lnTo>
                  <a:lnTo>
                    <a:pt x="0" y="1352"/>
                  </a:lnTo>
                  <a:lnTo>
                    <a:pt x="5791" y="1352"/>
                  </a:lnTo>
                  <a:lnTo>
                    <a:pt x="579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7"/>
            <p:cNvSpPr>
              <a:spLocks noEditPoints="1"/>
            </p:cNvSpPr>
            <p:nvPr/>
          </p:nvSpPr>
          <p:spPr bwMode="auto">
            <a:xfrm>
              <a:off x="2739" y="791"/>
              <a:ext cx="277" cy="1137"/>
            </a:xfrm>
            <a:custGeom>
              <a:avLst/>
              <a:gdLst>
                <a:gd name="T0" fmla="*/ 114 w 117"/>
                <a:gd name="T1" fmla="*/ 212 h 480"/>
                <a:gd name="T2" fmla="*/ 110 w 117"/>
                <a:gd name="T3" fmla="*/ 111 h 480"/>
                <a:gd name="T4" fmla="*/ 110 w 117"/>
                <a:gd name="T5" fmla="*/ 14 h 480"/>
                <a:gd name="T6" fmla="*/ 107 w 117"/>
                <a:gd name="T7" fmla="*/ 0 h 480"/>
                <a:gd name="T8" fmla="*/ 98 w 117"/>
                <a:gd name="T9" fmla="*/ 3 h 480"/>
                <a:gd name="T10" fmla="*/ 96 w 117"/>
                <a:gd name="T11" fmla="*/ 14 h 480"/>
                <a:gd name="T12" fmla="*/ 18 w 117"/>
                <a:gd name="T13" fmla="*/ 11 h 480"/>
                <a:gd name="T14" fmla="*/ 16 w 117"/>
                <a:gd name="T15" fmla="*/ 0 h 480"/>
                <a:gd name="T16" fmla="*/ 7 w 117"/>
                <a:gd name="T17" fmla="*/ 3 h 480"/>
                <a:gd name="T18" fmla="*/ 7 w 117"/>
                <a:gd name="T19" fmla="*/ 109 h 480"/>
                <a:gd name="T20" fmla="*/ 3 w 117"/>
                <a:gd name="T21" fmla="*/ 119 h 480"/>
                <a:gd name="T22" fmla="*/ 2 w 117"/>
                <a:gd name="T23" fmla="*/ 213 h 480"/>
                <a:gd name="T24" fmla="*/ 0 w 117"/>
                <a:gd name="T25" fmla="*/ 433 h 480"/>
                <a:gd name="T26" fmla="*/ 0 w 117"/>
                <a:gd name="T27" fmla="*/ 480 h 480"/>
                <a:gd name="T28" fmla="*/ 40 w 117"/>
                <a:gd name="T29" fmla="*/ 480 h 480"/>
                <a:gd name="T30" fmla="*/ 55 w 117"/>
                <a:gd name="T31" fmla="*/ 480 h 480"/>
                <a:gd name="T32" fmla="*/ 102 w 117"/>
                <a:gd name="T33" fmla="*/ 480 h 480"/>
                <a:gd name="T34" fmla="*/ 117 w 117"/>
                <a:gd name="T35" fmla="*/ 465 h 480"/>
                <a:gd name="T36" fmla="*/ 117 w 117"/>
                <a:gd name="T37" fmla="*/ 221 h 480"/>
                <a:gd name="T38" fmla="*/ 94 w 117"/>
                <a:gd name="T39" fmla="*/ 442 h 480"/>
                <a:gd name="T40" fmla="*/ 94 w 117"/>
                <a:gd name="T41" fmla="*/ 477 h 480"/>
                <a:gd name="T42" fmla="*/ 36 w 117"/>
                <a:gd name="T43" fmla="*/ 477 h 480"/>
                <a:gd name="T44" fmla="*/ 23 w 117"/>
                <a:gd name="T45" fmla="*/ 464 h 480"/>
                <a:gd name="T46" fmla="*/ 23 w 117"/>
                <a:gd name="T47" fmla="*/ 395 h 480"/>
                <a:gd name="T48" fmla="*/ 82 w 117"/>
                <a:gd name="T49" fmla="*/ 383 h 480"/>
                <a:gd name="T50" fmla="*/ 94 w 117"/>
                <a:gd name="T51" fmla="*/ 442 h 480"/>
                <a:gd name="T52" fmla="*/ 82 w 117"/>
                <a:gd name="T53" fmla="*/ 345 h 480"/>
                <a:gd name="T54" fmla="*/ 23 w 117"/>
                <a:gd name="T55" fmla="*/ 333 h 480"/>
                <a:gd name="T56" fmla="*/ 36 w 117"/>
                <a:gd name="T57" fmla="*/ 251 h 480"/>
                <a:gd name="T58" fmla="*/ 94 w 117"/>
                <a:gd name="T59" fmla="*/ 264 h 480"/>
                <a:gd name="T60" fmla="*/ 94 w 117"/>
                <a:gd name="T61" fmla="*/ 207 h 480"/>
                <a:gd name="T62" fmla="*/ 36 w 117"/>
                <a:gd name="T63" fmla="*/ 220 h 480"/>
                <a:gd name="T64" fmla="*/ 23 w 117"/>
                <a:gd name="T65" fmla="*/ 155 h 480"/>
                <a:gd name="T66" fmla="*/ 82 w 117"/>
                <a:gd name="T67" fmla="*/ 142 h 480"/>
                <a:gd name="T68" fmla="*/ 94 w 117"/>
                <a:gd name="T69" fmla="*/ 207 h 480"/>
                <a:gd name="T70" fmla="*/ 82 w 117"/>
                <a:gd name="T71" fmla="*/ 114 h 480"/>
                <a:gd name="T72" fmla="*/ 23 w 117"/>
                <a:gd name="T73" fmla="*/ 101 h 480"/>
                <a:gd name="T74" fmla="*/ 36 w 117"/>
                <a:gd name="T75" fmla="*/ 42 h 480"/>
                <a:gd name="T76" fmla="*/ 94 w 117"/>
                <a:gd name="T77" fmla="*/ 5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480">
                  <a:moveTo>
                    <a:pt x="114" y="213"/>
                  </a:moveTo>
                  <a:cubicBezTo>
                    <a:pt x="114" y="213"/>
                    <a:pt x="114" y="212"/>
                    <a:pt x="114" y="212"/>
                  </a:cubicBezTo>
                  <a:cubicBezTo>
                    <a:pt x="114" y="119"/>
                    <a:pt x="114" y="119"/>
                    <a:pt x="114" y="119"/>
                  </a:cubicBezTo>
                  <a:cubicBezTo>
                    <a:pt x="114" y="116"/>
                    <a:pt x="112" y="113"/>
                    <a:pt x="110" y="111"/>
                  </a:cubicBezTo>
                  <a:cubicBezTo>
                    <a:pt x="110" y="110"/>
                    <a:pt x="110" y="110"/>
                    <a:pt x="110" y="109"/>
                  </a:cubicBezTo>
                  <a:cubicBezTo>
                    <a:pt x="110" y="14"/>
                    <a:pt x="110" y="14"/>
                    <a:pt x="110" y="14"/>
                  </a:cubicBezTo>
                  <a:cubicBezTo>
                    <a:pt x="110" y="3"/>
                    <a:pt x="110" y="3"/>
                    <a:pt x="110" y="3"/>
                  </a:cubicBezTo>
                  <a:cubicBezTo>
                    <a:pt x="110" y="1"/>
                    <a:pt x="108" y="0"/>
                    <a:pt x="107" y="0"/>
                  </a:cubicBezTo>
                  <a:cubicBezTo>
                    <a:pt x="101" y="0"/>
                    <a:pt x="101" y="0"/>
                    <a:pt x="101" y="0"/>
                  </a:cubicBezTo>
                  <a:cubicBezTo>
                    <a:pt x="100" y="0"/>
                    <a:pt x="98" y="1"/>
                    <a:pt x="98" y="3"/>
                  </a:cubicBezTo>
                  <a:cubicBezTo>
                    <a:pt x="98" y="11"/>
                    <a:pt x="98" y="11"/>
                    <a:pt x="98" y="11"/>
                  </a:cubicBezTo>
                  <a:cubicBezTo>
                    <a:pt x="98" y="13"/>
                    <a:pt x="97" y="14"/>
                    <a:pt x="96" y="14"/>
                  </a:cubicBezTo>
                  <a:cubicBezTo>
                    <a:pt x="21" y="14"/>
                    <a:pt x="21" y="14"/>
                    <a:pt x="21" y="14"/>
                  </a:cubicBezTo>
                  <a:cubicBezTo>
                    <a:pt x="20" y="14"/>
                    <a:pt x="18" y="13"/>
                    <a:pt x="18" y="11"/>
                  </a:cubicBezTo>
                  <a:cubicBezTo>
                    <a:pt x="18" y="3"/>
                    <a:pt x="18" y="3"/>
                    <a:pt x="18" y="3"/>
                  </a:cubicBezTo>
                  <a:cubicBezTo>
                    <a:pt x="18" y="1"/>
                    <a:pt x="17" y="0"/>
                    <a:pt x="16" y="0"/>
                  </a:cubicBezTo>
                  <a:cubicBezTo>
                    <a:pt x="10" y="0"/>
                    <a:pt x="10" y="0"/>
                    <a:pt x="10" y="0"/>
                  </a:cubicBezTo>
                  <a:cubicBezTo>
                    <a:pt x="8" y="0"/>
                    <a:pt x="7" y="1"/>
                    <a:pt x="7" y="3"/>
                  </a:cubicBezTo>
                  <a:cubicBezTo>
                    <a:pt x="7" y="14"/>
                    <a:pt x="7" y="14"/>
                    <a:pt x="7" y="14"/>
                  </a:cubicBezTo>
                  <a:cubicBezTo>
                    <a:pt x="7" y="109"/>
                    <a:pt x="7" y="109"/>
                    <a:pt x="7" y="109"/>
                  </a:cubicBezTo>
                  <a:cubicBezTo>
                    <a:pt x="7" y="110"/>
                    <a:pt x="7" y="110"/>
                    <a:pt x="6" y="111"/>
                  </a:cubicBezTo>
                  <a:cubicBezTo>
                    <a:pt x="4" y="113"/>
                    <a:pt x="3" y="116"/>
                    <a:pt x="3" y="119"/>
                  </a:cubicBezTo>
                  <a:cubicBezTo>
                    <a:pt x="3" y="212"/>
                    <a:pt x="3" y="212"/>
                    <a:pt x="3" y="212"/>
                  </a:cubicBezTo>
                  <a:cubicBezTo>
                    <a:pt x="3" y="212"/>
                    <a:pt x="3" y="213"/>
                    <a:pt x="2" y="213"/>
                  </a:cubicBezTo>
                  <a:cubicBezTo>
                    <a:pt x="1" y="215"/>
                    <a:pt x="0" y="218"/>
                    <a:pt x="0" y="221"/>
                  </a:cubicBezTo>
                  <a:cubicBezTo>
                    <a:pt x="0" y="433"/>
                    <a:pt x="0" y="433"/>
                    <a:pt x="0" y="433"/>
                  </a:cubicBezTo>
                  <a:cubicBezTo>
                    <a:pt x="0" y="465"/>
                    <a:pt x="0" y="465"/>
                    <a:pt x="0" y="465"/>
                  </a:cubicBezTo>
                  <a:cubicBezTo>
                    <a:pt x="0" y="480"/>
                    <a:pt x="0" y="480"/>
                    <a:pt x="0" y="480"/>
                  </a:cubicBezTo>
                  <a:cubicBezTo>
                    <a:pt x="15" y="480"/>
                    <a:pt x="15" y="480"/>
                    <a:pt x="15" y="480"/>
                  </a:cubicBezTo>
                  <a:cubicBezTo>
                    <a:pt x="40" y="480"/>
                    <a:pt x="40" y="480"/>
                    <a:pt x="40" y="480"/>
                  </a:cubicBezTo>
                  <a:cubicBezTo>
                    <a:pt x="50" y="480"/>
                    <a:pt x="50" y="480"/>
                    <a:pt x="50" y="480"/>
                  </a:cubicBezTo>
                  <a:cubicBezTo>
                    <a:pt x="55" y="480"/>
                    <a:pt x="55" y="480"/>
                    <a:pt x="55" y="480"/>
                  </a:cubicBezTo>
                  <a:cubicBezTo>
                    <a:pt x="77" y="480"/>
                    <a:pt x="77" y="480"/>
                    <a:pt x="77" y="480"/>
                  </a:cubicBezTo>
                  <a:cubicBezTo>
                    <a:pt x="102" y="480"/>
                    <a:pt x="102" y="480"/>
                    <a:pt x="102" y="480"/>
                  </a:cubicBezTo>
                  <a:cubicBezTo>
                    <a:pt x="117" y="480"/>
                    <a:pt x="117" y="480"/>
                    <a:pt x="117" y="480"/>
                  </a:cubicBezTo>
                  <a:cubicBezTo>
                    <a:pt x="117" y="465"/>
                    <a:pt x="117" y="465"/>
                    <a:pt x="117" y="465"/>
                  </a:cubicBezTo>
                  <a:cubicBezTo>
                    <a:pt x="117" y="433"/>
                    <a:pt x="117" y="433"/>
                    <a:pt x="117" y="433"/>
                  </a:cubicBezTo>
                  <a:cubicBezTo>
                    <a:pt x="117" y="221"/>
                    <a:pt x="117" y="221"/>
                    <a:pt x="117" y="221"/>
                  </a:cubicBezTo>
                  <a:cubicBezTo>
                    <a:pt x="117" y="218"/>
                    <a:pt x="116" y="215"/>
                    <a:pt x="114" y="213"/>
                  </a:cubicBezTo>
                  <a:close/>
                  <a:moveTo>
                    <a:pt x="94" y="442"/>
                  </a:moveTo>
                  <a:cubicBezTo>
                    <a:pt x="94" y="464"/>
                    <a:pt x="94" y="464"/>
                    <a:pt x="94" y="464"/>
                  </a:cubicBezTo>
                  <a:cubicBezTo>
                    <a:pt x="94" y="477"/>
                    <a:pt x="94" y="477"/>
                    <a:pt x="94" y="477"/>
                  </a:cubicBezTo>
                  <a:cubicBezTo>
                    <a:pt x="82" y="477"/>
                    <a:pt x="82" y="477"/>
                    <a:pt x="82" y="477"/>
                  </a:cubicBezTo>
                  <a:cubicBezTo>
                    <a:pt x="36" y="477"/>
                    <a:pt x="36" y="477"/>
                    <a:pt x="36" y="477"/>
                  </a:cubicBezTo>
                  <a:cubicBezTo>
                    <a:pt x="23" y="477"/>
                    <a:pt x="23" y="477"/>
                    <a:pt x="23" y="477"/>
                  </a:cubicBezTo>
                  <a:cubicBezTo>
                    <a:pt x="23" y="464"/>
                    <a:pt x="23" y="464"/>
                    <a:pt x="23" y="464"/>
                  </a:cubicBezTo>
                  <a:cubicBezTo>
                    <a:pt x="23" y="442"/>
                    <a:pt x="23" y="442"/>
                    <a:pt x="23" y="442"/>
                  </a:cubicBezTo>
                  <a:cubicBezTo>
                    <a:pt x="23" y="395"/>
                    <a:pt x="23" y="395"/>
                    <a:pt x="23" y="395"/>
                  </a:cubicBezTo>
                  <a:cubicBezTo>
                    <a:pt x="23" y="388"/>
                    <a:pt x="29" y="383"/>
                    <a:pt x="36" y="383"/>
                  </a:cubicBezTo>
                  <a:cubicBezTo>
                    <a:pt x="82" y="383"/>
                    <a:pt x="82" y="383"/>
                    <a:pt x="82" y="383"/>
                  </a:cubicBezTo>
                  <a:cubicBezTo>
                    <a:pt x="89" y="383"/>
                    <a:pt x="94" y="388"/>
                    <a:pt x="94" y="395"/>
                  </a:cubicBezTo>
                  <a:lnTo>
                    <a:pt x="94" y="442"/>
                  </a:lnTo>
                  <a:close/>
                  <a:moveTo>
                    <a:pt x="94" y="333"/>
                  </a:moveTo>
                  <a:cubicBezTo>
                    <a:pt x="94" y="340"/>
                    <a:pt x="89" y="345"/>
                    <a:pt x="82" y="345"/>
                  </a:cubicBezTo>
                  <a:cubicBezTo>
                    <a:pt x="36" y="345"/>
                    <a:pt x="36" y="345"/>
                    <a:pt x="36" y="345"/>
                  </a:cubicBezTo>
                  <a:cubicBezTo>
                    <a:pt x="29" y="345"/>
                    <a:pt x="23" y="340"/>
                    <a:pt x="23" y="333"/>
                  </a:cubicBezTo>
                  <a:cubicBezTo>
                    <a:pt x="23" y="264"/>
                    <a:pt x="23" y="264"/>
                    <a:pt x="23" y="264"/>
                  </a:cubicBezTo>
                  <a:cubicBezTo>
                    <a:pt x="23" y="257"/>
                    <a:pt x="29" y="251"/>
                    <a:pt x="36" y="251"/>
                  </a:cubicBezTo>
                  <a:cubicBezTo>
                    <a:pt x="82" y="251"/>
                    <a:pt x="82" y="251"/>
                    <a:pt x="82" y="251"/>
                  </a:cubicBezTo>
                  <a:cubicBezTo>
                    <a:pt x="89" y="251"/>
                    <a:pt x="94" y="257"/>
                    <a:pt x="94" y="264"/>
                  </a:cubicBezTo>
                  <a:lnTo>
                    <a:pt x="94" y="333"/>
                  </a:lnTo>
                  <a:close/>
                  <a:moveTo>
                    <a:pt x="94" y="207"/>
                  </a:moveTo>
                  <a:cubicBezTo>
                    <a:pt x="94" y="214"/>
                    <a:pt x="89" y="220"/>
                    <a:pt x="82" y="220"/>
                  </a:cubicBezTo>
                  <a:cubicBezTo>
                    <a:pt x="36" y="220"/>
                    <a:pt x="36" y="220"/>
                    <a:pt x="36" y="220"/>
                  </a:cubicBezTo>
                  <a:cubicBezTo>
                    <a:pt x="29" y="220"/>
                    <a:pt x="23" y="214"/>
                    <a:pt x="23" y="207"/>
                  </a:cubicBezTo>
                  <a:cubicBezTo>
                    <a:pt x="23" y="155"/>
                    <a:pt x="23" y="155"/>
                    <a:pt x="23" y="155"/>
                  </a:cubicBezTo>
                  <a:cubicBezTo>
                    <a:pt x="23" y="148"/>
                    <a:pt x="29" y="142"/>
                    <a:pt x="36" y="142"/>
                  </a:cubicBezTo>
                  <a:cubicBezTo>
                    <a:pt x="82" y="142"/>
                    <a:pt x="82" y="142"/>
                    <a:pt x="82" y="142"/>
                  </a:cubicBezTo>
                  <a:cubicBezTo>
                    <a:pt x="89" y="142"/>
                    <a:pt x="94" y="148"/>
                    <a:pt x="94" y="155"/>
                  </a:cubicBezTo>
                  <a:lnTo>
                    <a:pt x="94" y="207"/>
                  </a:lnTo>
                  <a:close/>
                  <a:moveTo>
                    <a:pt x="94" y="101"/>
                  </a:moveTo>
                  <a:cubicBezTo>
                    <a:pt x="94" y="108"/>
                    <a:pt x="89" y="114"/>
                    <a:pt x="82" y="114"/>
                  </a:cubicBezTo>
                  <a:cubicBezTo>
                    <a:pt x="36" y="114"/>
                    <a:pt x="36" y="114"/>
                    <a:pt x="36" y="114"/>
                  </a:cubicBezTo>
                  <a:cubicBezTo>
                    <a:pt x="29" y="114"/>
                    <a:pt x="23" y="108"/>
                    <a:pt x="23" y="101"/>
                  </a:cubicBezTo>
                  <a:cubicBezTo>
                    <a:pt x="23" y="55"/>
                    <a:pt x="23" y="55"/>
                    <a:pt x="23" y="55"/>
                  </a:cubicBezTo>
                  <a:cubicBezTo>
                    <a:pt x="23" y="48"/>
                    <a:pt x="29" y="42"/>
                    <a:pt x="36" y="42"/>
                  </a:cubicBezTo>
                  <a:cubicBezTo>
                    <a:pt x="82" y="42"/>
                    <a:pt x="82" y="42"/>
                    <a:pt x="82" y="42"/>
                  </a:cubicBezTo>
                  <a:cubicBezTo>
                    <a:pt x="89" y="42"/>
                    <a:pt x="94" y="48"/>
                    <a:pt x="94" y="55"/>
                  </a:cubicBezTo>
                  <a:lnTo>
                    <a:pt x="9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8"/>
            <p:cNvSpPr>
              <a:spLocks/>
            </p:cNvSpPr>
            <p:nvPr/>
          </p:nvSpPr>
          <p:spPr bwMode="auto">
            <a:xfrm>
              <a:off x="-35" y="1897"/>
              <a:ext cx="2774" cy="445"/>
            </a:xfrm>
            <a:custGeom>
              <a:avLst/>
              <a:gdLst>
                <a:gd name="T0" fmla="*/ 0 w 1173"/>
                <a:gd name="T1" fmla="*/ 90 h 188"/>
                <a:gd name="T2" fmla="*/ 1173 w 1173"/>
                <a:gd name="T3" fmla="*/ 5 h 188"/>
                <a:gd name="T4" fmla="*/ 1173 w 1173"/>
                <a:gd name="T5" fmla="*/ 13 h 188"/>
                <a:gd name="T6" fmla="*/ 4 w 1173"/>
                <a:gd name="T7" fmla="*/ 188 h 188"/>
                <a:gd name="T8" fmla="*/ 0 w 1173"/>
                <a:gd name="T9" fmla="*/ 90 h 188"/>
              </a:gdLst>
              <a:ahLst/>
              <a:cxnLst>
                <a:cxn ang="0">
                  <a:pos x="T0" y="T1"/>
                </a:cxn>
                <a:cxn ang="0">
                  <a:pos x="T2" y="T3"/>
                </a:cxn>
                <a:cxn ang="0">
                  <a:pos x="T4" y="T5"/>
                </a:cxn>
                <a:cxn ang="0">
                  <a:pos x="T6" y="T7"/>
                </a:cxn>
                <a:cxn ang="0">
                  <a:pos x="T8" y="T9"/>
                </a:cxn>
              </a:cxnLst>
              <a:rect l="0" t="0" r="r" b="b"/>
              <a:pathLst>
                <a:path w="1173" h="188">
                  <a:moveTo>
                    <a:pt x="0" y="90"/>
                  </a:moveTo>
                  <a:cubicBezTo>
                    <a:pt x="0" y="90"/>
                    <a:pt x="1129" y="0"/>
                    <a:pt x="1173" y="5"/>
                  </a:cubicBezTo>
                  <a:cubicBezTo>
                    <a:pt x="1173" y="13"/>
                    <a:pt x="1173" y="13"/>
                    <a:pt x="1173" y="13"/>
                  </a:cubicBezTo>
                  <a:cubicBezTo>
                    <a:pt x="4" y="188"/>
                    <a:pt x="4" y="188"/>
                    <a:pt x="4" y="188"/>
                  </a:cubicBez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3" name="Freeform 9"/>
            <p:cNvSpPr>
              <a:spLocks/>
            </p:cNvSpPr>
            <p:nvPr/>
          </p:nvSpPr>
          <p:spPr bwMode="auto">
            <a:xfrm>
              <a:off x="-26" y="1928"/>
              <a:ext cx="2765" cy="530"/>
            </a:xfrm>
            <a:custGeom>
              <a:avLst/>
              <a:gdLst>
                <a:gd name="T0" fmla="*/ 0 w 1169"/>
                <a:gd name="T1" fmla="*/ 175 h 224"/>
                <a:gd name="T2" fmla="*/ 0 w 1169"/>
                <a:gd name="T3" fmla="*/ 224 h 224"/>
                <a:gd name="T4" fmla="*/ 1169 w 1169"/>
                <a:gd name="T5" fmla="*/ 0 h 224"/>
                <a:gd name="T6" fmla="*/ 0 w 1169"/>
                <a:gd name="T7" fmla="*/ 175 h 224"/>
              </a:gdLst>
              <a:ahLst/>
              <a:cxnLst>
                <a:cxn ang="0">
                  <a:pos x="T0" y="T1"/>
                </a:cxn>
                <a:cxn ang="0">
                  <a:pos x="T2" y="T3"/>
                </a:cxn>
                <a:cxn ang="0">
                  <a:pos x="T4" y="T5"/>
                </a:cxn>
                <a:cxn ang="0">
                  <a:pos x="T6" y="T7"/>
                </a:cxn>
              </a:cxnLst>
              <a:rect l="0" t="0" r="r" b="b"/>
              <a:pathLst>
                <a:path w="1169" h="224">
                  <a:moveTo>
                    <a:pt x="0" y="175"/>
                  </a:moveTo>
                  <a:cubicBezTo>
                    <a:pt x="0" y="224"/>
                    <a:pt x="0" y="224"/>
                    <a:pt x="0" y="224"/>
                  </a:cubicBezTo>
                  <a:cubicBezTo>
                    <a:pt x="0" y="224"/>
                    <a:pt x="1051" y="21"/>
                    <a:pt x="1169" y="0"/>
                  </a:cubicBezTo>
                  <a:cubicBezTo>
                    <a:pt x="963" y="31"/>
                    <a:pt x="0" y="175"/>
                    <a:pt x="0" y="17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4" name="Freeform 10"/>
            <p:cNvSpPr>
              <a:spLocks/>
            </p:cNvSpPr>
            <p:nvPr/>
          </p:nvSpPr>
          <p:spPr bwMode="auto">
            <a:xfrm>
              <a:off x="-35" y="1928"/>
              <a:ext cx="2774" cy="703"/>
            </a:xfrm>
            <a:custGeom>
              <a:avLst/>
              <a:gdLst>
                <a:gd name="T0" fmla="*/ 4 w 1173"/>
                <a:gd name="T1" fmla="*/ 224 h 297"/>
                <a:gd name="T2" fmla="*/ 0 w 1173"/>
                <a:gd name="T3" fmla="*/ 297 h 297"/>
                <a:gd name="T4" fmla="*/ 1173 w 1173"/>
                <a:gd name="T5" fmla="*/ 0 h 297"/>
                <a:gd name="T6" fmla="*/ 4 w 1173"/>
                <a:gd name="T7" fmla="*/ 224 h 297"/>
              </a:gdLst>
              <a:ahLst/>
              <a:cxnLst>
                <a:cxn ang="0">
                  <a:pos x="T0" y="T1"/>
                </a:cxn>
                <a:cxn ang="0">
                  <a:pos x="T2" y="T3"/>
                </a:cxn>
                <a:cxn ang="0">
                  <a:pos x="T4" y="T5"/>
                </a:cxn>
                <a:cxn ang="0">
                  <a:pos x="T6" y="T7"/>
                </a:cxn>
              </a:cxnLst>
              <a:rect l="0" t="0" r="r" b="b"/>
              <a:pathLst>
                <a:path w="1173" h="297">
                  <a:moveTo>
                    <a:pt x="4" y="224"/>
                  </a:moveTo>
                  <a:cubicBezTo>
                    <a:pt x="0" y="297"/>
                    <a:pt x="0" y="297"/>
                    <a:pt x="0" y="297"/>
                  </a:cubicBezTo>
                  <a:cubicBezTo>
                    <a:pt x="0" y="297"/>
                    <a:pt x="1137" y="3"/>
                    <a:pt x="1173" y="0"/>
                  </a:cubicBezTo>
                  <a:cubicBezTo>
                    <a:pt x="906" y="50"/>
                    <a:pt x="4" y="224"/>
                    <a:pt x="4" y="224"/>
                  </a:cubicBezTo>
                  <a:close/>
                </a:path>
              </a:pathLst>
            </a:custGeom>
            <a:solidFill>
              <a:srgbClr val="002050">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5" name="Freeform 11"/>
            <p:cNvSpPr>
              <a:spLocks/>
            </p:cNvSpPr>
            <p:nvPr/>
          </p:nvSpPr>
          <p:spPr bwMode="auto">
            <a:xfrm>
              <a:off x="3016" y="1897"/>
              <a:ext cx="2775" cy="445"/>
            </a:xfrm>
            <a:custGeom>
              <a:avLst/>
              <a:gdLst>
                <a:gd name="T0" fmla="*/ 1173 w 1173"/>
                <a:gd name="T1" fmla="*/ 90 h 188"/>
                <a:gd name="T2" fmla="*/ 0 w 1173"/>
                <a:gd name="T3" fmla="*/ 5 h 188"/>
                <a:gd name="T4" fmla="*/ 0 w 1173"/>
                <a:gd name="T5" fmla="*/ 13 h 188"/>
                <a:gd name="T6" fmla="*/ 1169 w 1173"/>
                <a:gd name="T7" fmla="*/ 188 h 188"/>
                <a:gd name="T8" fmla="*/ 1173 w 1173"/>
                <a:gd name="T9" fmla="*/ 90 h 188"/>
              </a:gdLst>
              <a:ahLst/>
              <a:cxnLst>
                <a:cxn ang="0">
                  <a:pos x="T0" y="T1"/>
                </a:cxn>
                <a:cxn ang="0">
                  <a:pos x="T2" y="T3"/>
                </a:cxn>
                <a:cxn ang="0">
                  <a:pos x="T4" y="T5"/>
                </a:cxn>
                <a:cxn ang="0">
                  <a:pos x="T6" y="T7"/>
                </a:cxn>
                <a:cxn ang="0">
                  <a:pos x="T8" y="T9"/>
                </a:cxn>
              </a:cxnLst>
              <a:rect l="0" t="0" r="r" b="b"/>
              <a:pathLst>
                <a:path w="1173" h="188">
                  <a:moveTo>
                    <a:pt x="1173" y="90"/>
                  </a:moveTo>
                  <a:cubicBezTo>
                    <a:pt x="1173" y="90"/>
                    <a:pt x="44" y="0"/>
                    <a:pt x="0" y="5"/>
                  </a:cubicBezTo>
                  <a:cubicBezTo>
                    <a:pt x="0" y="13"/>
                    <a:pt x="0" y="13"/>
                    <a:pt x="0" y="13"/>
                  </a:cubicBezTo>
                  <a:cubicBezTo>
                    <a:pt x="1169" y="188"/>
                    <a:pt x="1169" y="188"/>
                    <a:pt x="1169" y="188"/>
                  </a:cubicBezTo>
                  <a:lnTo>
                    <a:pt x="117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12"/>
            <p:cNvSpPr>
              <a:spLocks/>
            </p:cNvSpPr>
            <p:nvPr/>
          </p:nvSpPr>
          <p:spPr bwMode="auto">
            <a:xfrm>
              <a:off x="3016" y="1928"/>
              <a:ext cx="2765" cy="530"/>
            </a:xfrm>
            <a:custGeom>
              <a:avLst/>
              <a:gdLst>
                <a:gd name="T0" fmla="*/ 1169 w 1169"/>
                <a:gd name="T1" fmla="*/ 175 h 224"/>
                <a:gd name="T2" fmla="*/ 1169 w 1169"/>
                <a:gd name="T3" fmla="*/ 224 h 224"/>
                <a:gd name="T4" fmla="*/ 0 w 1169"/>
                <a:gd name="T5" fmla="*/ 0 h 224"/>
                <a:gd name="T6" fmla="*/ 1169 w 1169"/>
                <a:gd name="T7" fmla="*/ 175 h 224"/>
              </a:gdLst>
              <a:ahLst/>
              <a:cxnLst>
                <a:cxn ang="0">
                  <a:pos x="T0" y="T1"/>
                </a:cxn>
                <a:cxn ang="0">
                  <a:pos x="T2" y="T3"/>
                </a:cxn>
                <a:cxn ang="0">
                  <a:pos x="T4" y="T5"/>
                </a:cxn>
                <a:cxn ang="0">
                  <a:pos x="T6" y="T7"/>
                </a:cxn>
              </a:cxnLst>
              <a:rect l="0" t="0" r="r" b="b"/>
              <a:pathLst>
                <a:path w="1169" h="224">
                  <a:moveTo>
                    <a:pt x="1169" y="175"/>
                  </a:moveTo>
                  <a:cubicBezTo>
                    <a:pt x="1169" y="224"/>
                    <a:pt x="1169" y="224"/>
                    <a:pt x="1169" y="224"/>
                  </a:cubicBezTo>
                  <a:cubicBezTo>
                    <a:pt x="1169" y="224"/>
                    <a:pt x="117" y="21"/>
                    <a:pt x="0" y="0"/>
                  </a:cubicBezTo>
                  <a:cubicBezTo>
                    <a:pt x="206" y="31"/>
                    <a:pt x="1169" y="175"/>
                    <a:pt x="1169" y="17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7" name="Freeform 13"/>
            <p:cNvSpPr>
              <a:spLocks/>
            </p:cNvSpPr>
            <p:nvPr/>
          </p:nvSpPr>
          <p:spPr bwMode="auto">
            <a:xfrm>
              <a:off x="3016" y="1928"/>
              <a:ext cx="2775" cy="703"/>
            </a:xfrm>
            <a:custGeom>
              <a:avLst/>
              <a:gdLst>
                <a:gd name="T0" fmla="*/ 1169 w 1173"/>
                <a:gd name="T1" fmla="*/ 224 h 297"/>
                <a:gd name="T2" fmla="*/ 1173 w 1173"/>
                <a:gd name="T3" fmla="*/ 297 h 297"/>
                <a:gd name="T4" fmla="*/ 0 w 1173"/>
                <a:gd name="T5" fmla="*/ 0 h 297"/>
                <a:gd name="T6" fmla="*/ 1169 w 1173"/>
                <a:gd name="T7" fmla="*/ 224 h 297"/>
              </a:gdLst>
              <a:ahLst/>
              <a:cxnLst>
                <a:cxn ang="0">
                  <a:pos x="T0" y="T1"/>
                </a:cxn>
                <a:cxn ang="0">
                  <a:pos x="T2" y="T3"/>
                </a:cxn>
                <a:cxn ang="0">
                  <a:pos x="T4" y="T5"/>
                </a:cxn>
                <a:cxn ang="0">
                  <a:pos x="T6" y="T7"/>
                </a:cxn>
              </a:cxnLst>
              <a:rect l="0" t="0" r="r" b="b"/>
              <a:pathLst>
                <a:path w="1173" h="297">
                  <a:moveTo>
                    <a:pt x="1169" y="224"/>
                  </a:moveTo>
                  <a:cubicBezTo>
                    <a:pt x="1173" y="297"/>
                    <a:pt x="1173" y="297"/>
                    <a:pt x="1173" y="297"/>
                  </a:cubicBezTo>
                  <a:cubicBezTo>
                    <a:pt x="1173" y="297"/>
                    <a:pt x="36" y="3"/>
                    <a:pt x="0" y="0"/>
                  </a:cubicBezTo>
                  <a:cubicBezTo>
                    <a:pt x="267" y="50"/>
                    <a:pt x="1169" y="224"/>
                    <a:pt x="1169" y="224"/>
                  </a:cubicBezTo>
                  <a:close/>
                </a:path>
              </a:pathLst>
            </a:custGeom>
            <a:solidFill>
              <a:srgbClr val="002050">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8" name="Freeform 14"/>
            <p:cNvSpPr>
              <a:spLocks/>
            </p:cNvSpPr>
            <p:nvPr/>
          </p:nvSpPr>
          <p:spPr bwMode="auto">
            <a:xfrm>
              <a:off x="2999" y="857"/>
              <a:ext cx="2792" cy="767"/>
            </a:xfrm>
            <a:custGeom>
              <a:avLst/>
              <a:gdLst>
                <a:gd name="T0" fmla="*/ 0 w 1180"/>
                <a:gd name="T1" fmla="*/ 0 h 324"/>
                <a:gd name="T2" fmla="*/ 193 w 1180"/>
                <a:gd name="T3" fmla="*/ 261 h 324"/>
                <a:gd name="T4" fmla="*/ 1180 w 1180"/>
                <a:gd name="T5" fmla="*/ 192 h 324"/>
                <a:gd name="T6" fmla="*/ 1180 w 1180"/>
                <a:gd name="T7" fmla="*/ 270 h 324"/>
                <a:gd name="T8" fmla="*/ 296 w 1180"/>
                <a:gd name="T9" fmla="*/ 292 h 324"/>
                <a:gd name="T10" fmla="*/ 0 w 1180"/>
                <a:gd name="T11" fmla="*/ 0 h 324"/>
              </a:gdLst>
              <a:ahLst/>
              <a:cxnLst>
                <a:cxn ang="0">
                  <a:pos x="T0" y="T1"/>
                </a:cxn>
                <a:cxn ang="0">
                  <a:pos x="T2" y="T3"/>
                </a:cxn>
                <a:cxn ang="0">
                  <a:pos x="T4" y="T5"/>
                </a:cxn>
                <a:cxn ang="0">
                  <a:pos x="T6" y="T7"/>
                </a:cxn>
                <a:cxn ang="0">
                  <a:pos x="T8" y="T9"/>
                </a:cxn>
                <a:cxn ang="0">
                  <a:pos x="T10" y="T11"/>
                </a:cxn>
              </a:cxnLst>
              <a:rect l="0" t="0" r="r" b="b"/>
              <a:pathLst>
                <a:path w="1180" h="324">
                  <a:moveTo>
                    <a:pt x="0" y="0"/>
                  </a:moveTo>
                  <a:cubicBezTo>
                    <a:pt x="0" y="0"/>
                    <a:pt x="4" y="252"/>
                    <a:pt x="193" y="261"/>
                  </a:cubicBezTo>
                  <a:cubicBezTo>
                    <a:pt x="382" y="271"/>
                    <a:pt x="1180" y="192"/>
                    <a:pt x="1180" y="192"/>
                  </a:cubicBezTo>
                  <a:cubicBezTo>
                    <a:pt x="1180" y="270"/>
                    <a:pt x="1180" y="270"/>
                    <a:pt x="1180" y="270"/>
                  </a:cubicBezTo>
                  <a:cubicBezTo>
                    <a:pt x="296" y="292"/>
                    <a:pt x="296" y="292"/>
                    <a:pt x="296" y="292"/>
                  </a:cubicBezTo>
                  <a:cubicBezTo>
                    <a:pt x="296" y="292"/>
                    <a:pt x="0" y="32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9" name="Freeform 15"/>
            <p:cNvSpPr>
              <a:spLocks/>
            </p:cNvSpPr>
            <p:nvPr/>
          </p:nvSpPr>
          <p:spPr bwMode="auto">
            <a:xfrm>
              <a:off x="4603" y="1501"/>
              <a:ext cx="19" cy="543"/>
            </a:xfrm>
            <a:custGeom>
              <a:avLst/>
              <a:gdLst>
                <a:gd name="T0" fmla="*/ 4 w 8"/>
                <a:gd name="T1" fmla="*/ 229 h 229"/>
                <a:gd name="T2" fmla="*/ 0 w 8"/>
                <a:gd name="T3" fmla="*/ 225 h 229"/>
                <a:gd name="T4" fmla="*/ 0 w 8"/>
                <a:gd name="T5" fmla="*/ 4 h 229"/>
                <a:gd name="T6" fmla="*/ 4 w 8"/>
                <a:gd name="T7" fmla="*/ 0 h 229"/>
                <a:gd name="T8" fmla="*/ 8 w 8"/>
                <a:gd name="T9" fmla="*/ 4 h 229"/>
                <a:gd name="T10" fmla="*/ 8 w 8"/>
                <a:gd name="T11" fmla="*/ 225 h 229"/>
                <a:gd name="T12" fmla="*/ 4 w 8"/>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8" h="229">
                  <a:moveTo>
                    <a:pt x="4" y="229"/>
                  </a:moveTo>
                  <a:cubicBezTo>
                    <a:pt x="2" y="229"/>
                    <a:pt x="0" y="227"/>
                    <a:pt x="0" y="225"/>
                  </a:cubicBezTo>
                  <a:cubicBezTo>
                    <a:pt x="0" y="4"/>
                    <a:pt x="0" y="4"/>
                    <a:pt x="0" y="4"/>
                  </a:cubicBezTo>
                  <a:cubicBezTo>
                    <a:pt x="0" y="1"/>
                    <a:pt x="2" y="0"/>
                    <a:pt x="4" y="0"/>
                  </a:cubicBezTo>
                  <a:cubicBezTo>
                    <a:pt x="6" y="0"/>
                    <a:pt x="8" y="1"/>
                    <a:pt x="8" y="4"/>
                  </a:cubicBezTo>
                  <a:cubicBezTo>
                    <a:pt x="8" y="225"/>
                    <a:pt x="8" y="225"/>
                    <a:pt x="8" y="225"/>
                  </a:cubicBezTo>
                  <a:cubicBezTo>
                    <a:pt x="8" y="227"/>
                    <a:pt x="6" y="229"/>
                    <a:pt x="4"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0" name="Freeform 16"/>
            <p:cNvSpPr>
              <a:spLocks/>
            </p:cNvSpPr>
            <p:nvPr/>
          </p:nvSpPr>
          <p:spPr bwMode="auto">
            <a:xfrm>
              <a:off x="4076" y="1504"/>
              <a:ext cx="14" cy="492"/>
            </a:xfrm>
            <a:custGeom>
              <a:avLst/>
              <a:gdLst>
                <a:gd name="T0" fmla="*/ 3 w 6"/>
                <a:gd name="T1" fmla="*/ 208 h 208"/>
                <a:gd name="T2" fmla="*/ 0 w 6"/>
                <a:gd name="T3" fmla="*/ 205 h 208"/>
                <a:gd name="T4" fmla="*/ 0 w 6"/>
                <a:gd name="T5" fmla="*/ 3 h 208"/>
                <a:gd name="T6" fmla="*/ 3 w 6"/>
                <a:gd name="T7" fmla="*/ 0 h 208"/>
                <a:gd name="T8" fmla="*/ 6 w 6"/>
                <a:gd name="T9" fmla="*/ 3 h 208"/>
                <a:gd name="T10" fmla="*/ 6 w 6"/>
                <a:gd name="T11" fmla="*/ 205 h 208"/>
                <a:gd name="T12" fmla="*/ 3 w 6"/>
                <a:gd name="T13" fmla="*/ 208 h 208"/>
              </a:gdLst>
              <a:ahLst/>
              <a:cxnLst>
                <a:cxn ang="0">
                  <a:pos x="T0" y="T1"/>
                </a:cxn>
                <a:cxn ang="0">
                  <a:pos x="T2" y="T3"/>
                </a:cxn>
                <a:cxn ang="0">
                  <a:pos x="T4" y="T5"/>
                </a:cxn>
                <a:cxn ang="0">
                  <a:pos x="T6" y="T7"/>
                </a:cxn>
                <a:cxn ang="0">
                  <a:pos x="T8" y="T9"/>
                </a:cxn>
                <a:cxn ang="0">
                  <a:pos x="T10" y="T11"/>
                </a:cxn>
                <a:cxn ang="0">
                  <a:pos x="T12" y="T13"/>
                </a:cxn>
              </a:cxnLst>
              <a:rect l="0" t="0" r="r" b="b"/>
              <a:pathLst>
                <a:path w="6" h="208">
                  <a:moveTo>
                    <a:pt x="3" y="208"/>
                  </a:moveTo>
                  <a:cubicBezTo>
                    <a:pt x="1" y="208"/>
                    <a:pt x="0" y="206"/>
                    <a:pt x="0" y="205"/>
                  </a:cubicBezTo>
                  <a:cubicBezTo>
                    <a:pt x="0" y="3"/>
                    <a:pt x="0" y="3"/>
                    <a:pt x="0" y="3"/>
                  </a:cubicBezTo>
                  <a:cubicBezTo>
                    <a:pt x="0" y="1"/>
                    <a:pt x="1" y="0"/>
                    <a:pt x="3" y="0"/>
                  </a:cubicBezTo>
                  <a:cubicBezTo>
                    <a:pt x="5" y="0"/>
                    <a:pt x="6" y="1"/>
                    <a:pt x="6" y="3"/>
                  </a:cubicBezTo>
                  <a:cubicBezTo>
                    <a:pt x="6" y="205"/>
                    <a:pt x="6" y="205"/>
                    <a:pt x="6" y="205"/>
                  </a:cubicBezTo>
                  <a:cubicBezTo>
                    <a:pt x="6" y="206"/>
                    <a:pt x="5" y="208"/>
                    <a:pt x="3"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1" name="Freeform 17"/>
            <p:cNvSpPr>
              <a:spLocks/>
            </p:cNvSpPr>
            <p:nvPr/>
          </p:nvSpPr>
          <p:spPr bwMode="auto">
            <a:xfrm>
              <a:off x="3797" y="1506"/>
              <a:ext cx="9" cy="474"/>
            </a:xfrm>
            <a:custGeom>
              <a:avLst/>
              <a:gdLst>
                <a:gd name="T0" fmla="*/ 2 w 4"/>
                <a:gd name="T1" fmla="*/ 200 h 200"/>
                <a:gd name="T2" fmla="*/ 0 w 4"/>
                <a:gd name="T3" fmla="*/ 198 h 200"/>
                <a:gd name="T4" fmla="*/ 0 w 4"/>
                <a:gd name="T5" fmla="*/ 2 h 200"/>
                <a:gd name="T6" fmla="*/ 2 w 4"/>
                <a:gd name="T7" fmla="*/ 0 h 200"/>
                <a:gd name="T8" fmla="*/ 4 w 4"/>
                <a:gd name="T9" fmla="*/ 2 h 200"/>
                <a:gd name="T10" fmla="*/ 4 w 4"/>
                <a:gd name="T11" fmla="*/ 198 h 200"/>
                <a:gd name="T12" fmla="*/ 2 w 4"/>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4" h="200">
                  <a:moveTo>
                    <a:pt x="2" y="200"/>
                  </a:moveTo>
                  <a:cubicBezTo>
                    <a:pt x="1" y="200"/>
                    <a:pt x="0" y="199"/>
                    <a:pt x="0" y="198"/>
                  </a:cubicBezTo>
                  <a:cubicBezTo>
                    <a:pt x="0" y="2"/>
                    <a:pt x="0" y="2"/>
                    <a:pt x="0" y="2"/>
                  </a:cubicBezTo>
                  <a:cubicBezTo>
                    <a:pt x="0" y="1"/>
                    <a:pt x="1" y="0"/>
                    <a:pt x="2" y="0"/>
                  </a:cubicBezTo>
                  <a:cubicBezTo>
                    <a:pt x="3" y="0"/>
                    <a:pt x="4" y="1"/>
                    <a:pt x="4" y="2"/>
                  </a:cubicBezTo>
                  <a:cubicBezTo>
                    <a:pt x="4" y="198"/>
                    <a:pt x="4" y="198"/>
                    <a:pt x="4" y="198"/>
                  </a:cubicBezTo>
                  <a:cubicBezTo>
                    <a:pt x="4" y="199"/>
                    <a:pt x="3" y="200"/>
                    <a:pt x="2"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2" name="Freeform 18"/>
            <p:cNvSpPr>
              <a:spLocks/>
            </p:cNvSpPr>
            <p:nvPr/>
          </p:nvSpPr>
          <p:spPr bwMode="auto">
            <a:xfrm>
              <a:off x="3629" y="1518"/>
              <a:ext cx="7" cy="447"/>
            </a:xfrm>
            <a:custGeom>
              <a:avLst/>
              <a:gdLst>
                <a:gd name="T0" fmla="*/ 1 w 3"/>
                <a:gd name="T1" fmla="*/ 189 h 189"/>
                <a:gd name="T2" fmla="*/ 0 w 3"/>
                <a:gd name="T3" fmla="*/ 188 h 189"/>
                <a:gd name="T4" fmla="*/ 0 w 3"/>
                <a:gd name="T5" fmla="*/ 2 h 189"/>
                <a:gd name="T6" fmla="*/ 1 w 3"/>
                <a:gd name="T7" fmla="*/ 0 h 189"/>
                <a:gd name="T8" fmla="*/ 3 w 3"/>
                <a:gd name="T9" fmla="*/ 2 h 189"/>
                <a:gd name="T10" fmla="*/ 3 w 3"/>
                <a:gd name="T11" fmla="*/ 188 h 189"/>
                <a:gd name="T12" fmla="*/ 1 w 3"/>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3" h="189">
                  <a:moveTo>
                    <a:pt x="1" y="189"/>
                  </a:moveTo>
                  <a:cubicBezTo>
                    <a:pt x="0" y="189"/>
                    <a:pt x="0" y="188"/>
                    <a:pt x="0" y="188"/>
                  </a:cubicBezTo>
                  <a:cubicBezTo>
                    <a:pt x="0" y="2"/>
                    <a:pt x="0" y="2"/>
                    <a:pt x="0" y="2"/>
                  </a:cubicBezTo>
                  <a:cubicBezTo>
                    <a:pt x="0" y="1"/>
                    <a:pt x="0" y="0"/>
                    <a:pt x="1" y="0"/>
                  </a:cubicBezTo>
                  <a:cubicBezTo>
                    <a:pt x="2" y="0"/>
                    <a:pt x="3" y="1"/>
                    <a:pt x="3" y="2"/>
                  </a:cubicBezTo>
                  <a:cubicBezTo>
                    <a:pt x="3" y="188"/>
                    <a:pt x="3" y="188"/>
                    <a:pt x="3" y="188"/>
                  </a:cubicBezTo>
                  <a:cubicBezTo>
                    <a:pt x="3" y="188"/>
                    <a:pt x="2" y="189"/>
                    <a:pt x="1"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3" name="Freeform 19"/>
            <p:cNvSpPr>
              <a:spLocks/>
            </p:cNvSpPr>
            <p:nvPr/>
          </p:nvSpPr>
          <p:spPr bwMode="auto">
            <a:xfrm>
              <a:off x="3515" y="1506"/>
              <a:ext cx="7" cy="459"/>
            </a:xfrm>
            <a:custGeom>
              <a:avLst/>
              <a:gdLst>
                <a:gd name="T0" fmla="*/ 1 w 3"/>
                <a:gd name="T1" fmla="*/ 194 h 194"/>
                <a:gd name="T2" fmla="*/ 0 w 3"/>
                <a:gd name="T3" fmla="*/ 193 h 194"/>
                <a:gd name="T4" fmla="*/ 0 w 3"/>
                <a:gd name="T5" fmla="*/ 2 h 194"/>
                <a:gd name="T6" fmla="*/ 1 w 3"/>
                <a:gd name="T7" fmla="*/ 0 h 194"/>
                <a:gd name="T8" fmla="*/ 3 w 3"/>
                <a:gd name="T9" fmla="*/ 2 h 194"/>
                <a:gd name="T10" fmla="*/ 3 w 3"/>
                <a:gd name="T11" fmla="*/ 193 h 194"/>
                <a:gd name="T12" fmla="*/ 1 w 3"/>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3" h="194">
                  <a:moveTo>
                    <a:pt x="1" y="194"/>
                  </a:moveTo>
                  <a:cubicBezTo>
                    <a:pt x="0" y="194"/>
                    <a:pt x="0" y="193"/>
                    <a:pt x="0" y="193"/>
                  </a:cubicBezTo>
                  <a:cubicBezTo>
                    <a:pt x="0" y="2"/>
                    <a:pt x="0" y="2"/>
                    <a:pt x="0" y="2"/>
                  </a:cubicBezTo>
                  <a:cubicBezTo>
                    <a:pt x="0" y="1"/>
                    <a:pt x="0" y="0"/>
                    <a:pt x="1" y="0"/>
                  </a:cubicBezTo>
                  <a:cubicBezTo>
                    <a:pt x="2" y="0"/>
                    <a:pt x="3" y="1"/>
                    <a:pt x="3" y="2"/>
                  </a:cubicBezTo>
                  <a:cubicBezTo>
                    <a:pt x="3" y="193"/>
                    <a:pt x="3" y="193"/>
                    <a:pt x="3" y="193"/>
                  </a:cubicBezTo>
                  <a:cubicBezTo>
                    <a:pt x="3" y="193"/>
                    <a:pt x="2" y="194"/>
                    <a:pt x="1"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4" name="Freeform 20"/>
            <p:cNvSpPr>
              <a:spLocks/>
            </p:cNvSpPr>
            <p:nvPr/>
          </p:nvSpPr>
          <p:spPr bwMode="auto">
            <a:xfrm>
              <a:off x="3420" y="1494"/>
              <a:ext cx="8" cy="443"/>
            </a:xfrm>
            <a:custGeom>
              <a:avLst/>
              <a:gdLst>
                <a:gd name="T0" fmla="*/ 1 w 3"/>
                <a:gd name="T1" fmla="*/ 187 h 187"/>
                <a:gd name="T2" fmla="*/ 0 w 3"/>
                <a:gd name="T3" fmla="*/ 185 h 187"/>
                <a:gd name="T4" fmla="*/ 0 w 3"/>
                <a:gd name="T5" fmla="*/ 1 h 187"/>
                <a:gd name="T6" fmla="*/ 1 w 3"/>
                <a:gd name="T7" fmla="*/ 0 h 187"/>
                <a:gd name="T8" fmla="*/ 3 w 3"/>
                <a:gd name="T9" fmla="*/ 1 h 187"/>
                <a:gd name="T10" fmla="*/ 3 w 3"/>
                <a:gd name="T11" fmla="*/ 185 h 187"/>
                <a:gd name="T12" fmla="*/ 1 w 3"/>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3" h="187">
                  <a:moveTo>
                    <a:pt x="1" y="187"/>
                  </a:moveTo>
                  <a:cubicBezTo>
                    <a:pt x="0" y="187"/>
                    <a:pt x="0" y="186"/>
                    <a:pt x="0" y="185"/>
                  </a:cubicBezTo>
                  <a:cubicBezTo>
                    <a:pt x="0" y="1"/>
                    <a:pt x="0" y="1"/>
                    <a:pt x="0" y="1"/>
                  </a:cubicBezTo>
                  <a:cubicBezTo>
                    <a:pt x="0" y="1"/>
                    <a:pt x="0" y="0"/>
                    <a:pt x="1" y="0"/>
                  </a:cubicBezTo>
                  <a:cubicBezTo>
                    <a:pt x="2" y="0"/>
                    <a:pt x="3" y="1"/>
                    <a:pt x="3" y="1"/>
                  </a:cubicBezTo>
                  <a:cubicBezTo>
                    <a:pt x="3" y="185"/>
                    <a:pt x="3" y="185"/>
                    <a:pt x="3" y="185"/>
                  </a:cubicBezTo>
                  <a:cubicBezTo>
                    <a:pt x="3" y="186"/>
                    <a:pt x="2" y="187"/>
                    <a:pt x="1"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5" name="Freeform 21"/>
            <p:cNvSpPr>
              <a:spLocks/>
            </p:cNvSpPr>
            <p:nvPr/>
          </p:nvSpPr>
          <p:spPr bwMode="auto">
            <a:xfrm>
              <a:off x="3361" y="1485"/>
              <a:ext cx="5" cy="462"/>
            </a:xfrm>
            <a:custGeom>
              <a:avLst/>
              <a:gdLst>
                <a:gd name="T0" fmla="*/ 1 w 2"/>
                <a:gd name="T1" fmla="*/ 195 h 195"/>
                <a:gd name="T2" fmla="*/ 0 w 2"/>
                <a:gd name="T3" fmla="*/ 194 h 195"/>
                <a:gd name="T4" fmla="*/ 0 w 2"/>
                <a:gd name="T5" fmla="*/ 1 h 195"/>
                <a:gd name="T6" fmla="*/ 1 w 2"/>
                <a:gd name="T7" fmla="*/ 0 h 195"/>
                <a:gd name="T8" fmla="*/ 2 w 2"/>
                <a:gd name="T9" fmla="*/ 1 h 195"/>
                <a:gd name="T10" fmla="*/ 2 w 2"/>
                <a:gd name="T11" fmla="*/ 194 h 195"/>
                <a:gd name="T12" fmla="*/ 1 w 2"/>
                <a:gd name="T13" fmla="*/ 195 h 195"/>
              </a:gdLst>
              <a:ahLst/>
              <a:cxnLst>
                <a:cxn ang="0">
                  <a:pos x="T0" y="T1"/>
                </a:cxn>
                <a:cxn ang="0">
                  <a:pos x="T2" y="T3"/>
                </a:cxn>
                <a:cxn ang="0">
                  <a:pos x="T4" y="T5"/>
                </a:cxn>
                <a:cxn ang="0">
                  <a:pos x="T6" y="T7"/>
                </a:cxn>
                <a:cxn ang="0">
                  <a:pos x="T8" y="T9"/>
                </a:cxn>
                <a:cxn ang="0">
                  <a:pos x="T10" y="T11"/>
                </a:cxn>
                <a:cxn ang="0">
                  <a:pos x="T12" y="T13"/>
                </a:cxn>
              </a:cxnLst>
              <a:rect l="0" t="0" r="r" b="b"/>
              <a:pathLst>
                <a:path w="2" h="195">
                  <a:moveTo>
                    <a:pt x="1" y="195"/>
                  </a:moveTo>
                  <a:cubicBezTo>
                    <a:pt x="1" y="195"/>
                    <a:pt x="0" y="194"/>
                    <a:pt x="0" y="194"/>
                  </a:cubicBezTo>
                  <a:cubicBezTo>
                    <a:pt x="0" y="1"/>
                    <a:pt x="0" y="1"/>
                    <a:pt x="0" y="1"/>
                  </a:cubicBezTo>
                  <a:cubicBezTo>
                    <a:pt x="0" y="0"/>
                    <a:pt x="1" y="0"/>
                    <a:pt x="1" y="0"/>
                  </a:cubicBezTo>
                  <a:cubicBezTo>
                    <a:pt x="2" y="0"/>
                    <a:pt x="2" y="0"/>
                    <a:pt x="2" y="1"/>
                  </a:cubicBezTo>
                  <a:cubicBezTo>
                    <a:pt x="2" y="194"/>
                    <a:pt x="2" y="194"/>
                    <a:pt x="2" y="194"/>
                  </a:cubicBezTo>
                  <a:cubicBezTo>
                    <a:pt x="2" y="194"/>
                    <a:pt x="2" y="195"/>
                    <a:pt x="1"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6" name="Freeform 22"/>
            <p:cNvSpPr>
              <a:spLocks/>
            </p:cNvSpPr>
            <p:nvPr/>
          </p:nvSpPr>
          <p:spPr bwMode="auto">
            <a:xfrm>
              <a:off x="3307" y="1463"/>
              <a:ext cx="5" cy="462"/>
            </a:xfrm>
            <a:custGeom>
              <a:avLst/>
              <a:gdLst>
                <a:gd name="T0" fmla="*/ 1 w 2"/>
                <a:gd name="T1" fmla="*/ 195 h 195"/>
                <a:gd name="T2" fmla="*/ 0 w 2"/>
                <a:gd name="T3" fmla="*/ 194 h 195"/>
                <a:gd name="T4" fmla="*/ 0 w 2"/>
                <a:gd name="T5" fmla="*/ 1 h 195"/>
                <a:gd name="T6" fmla="*/ 1 w 2"/>
                <a:gd name="T7" fmla="*/ 0 h 195"/>
                <a:gd name="T8" fmla="*/ 2 w 2"/>
                <a:gd name="T9" fmla="*/ 1 h 195"/>
                <a:gd name="T10" fmla="*/ 2 w 2"/>
                <a:gd name="T11" fmla="*/ 194 h 195"/>
                <a:gd name="T12" fmla="*/ 1 w 2"/>
                <a:gd name="T13" fmla="*/ 195 h 195"/>
              </a:gdLst>
              <a:ahLst/>
              <a:cxnLst>
                <a:cxn ang="0">
                  <a:pos x="T0" y="T1"/>
                </a:cxn>
                <a:cxn ang="0">
                  <a:pos x="T2" y="T3"/>
                </a:cxn>
                <a:cxn ang="0">
                  <a:pos x="T4" y="T5"/>
                </a:cxn>
                <a:cxn ang="0">
                  <a:pos x="T6" y="T7"/>
                </a:cxn>
                <a:cxn ang="0">
                  <a:pos x="T8" y="T9"/>
                </a:cxn>
                <a:cxn ang="0">
                  <a:pos x="T10" y="T11"/>
                </a:cxn>
                <a:cxn ang="0">
                  <a:pos x="T12" y="T13"/>
                </a:cxn>
              </a:cxnLst>
              <a:rect l="0" t="0" r="r" b="b"/>
              <a:pathLst>
                <a:path w="2" h="195">
                  <a:moveTo>
                    <a:pt x="1" y="195"/>
                  </a:moveTo>
                  <a:cubicBezTo>
                    <a:pt x="0" y="195"/>
                    <a:pt x="0" y="195"/>
                    <a:pt x="0" y="194"/>
                  </a:cubicBezTo>
                  <a:cubicBezTo>
                    <a:pt x="0" y="1"/>
                    <a:pt x="0" y="1"/>
                    <a:pt x="0" y="1"/>
                  </a:cubicBezTo>
                  <a:cubicBezTo>
                    <a:pt x="0" y="1"/>
                    <a:pt x="0" y="0"/>
                    <a:pt x="1" y="0"/>
                  </a:cubicBezTo>
                  <a:cubicBezTo>
                    <a:pt x="1" y="0"/>
                    <a:pt x="2" y="1"/>
                    <a:pt x="2" y="1"/>
                  </a:cubicBezTo>
                  <a:cubicBezTo>
                    <a:pt x="2" y="194"/>
                    <a:pt x="2" y="194"/>
                    <a:pt x="2" y="194"/>
                  </a:cubicBezTo>
                  <a:cubicBezTo>
                    <a:pt x="2" y="195"/>
                    <a:pt x="1" y="195"/>
                    <a:pt x="1"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7" name="Freeform 23"/>
            <p:cNvSpPr>
              <a:spLocks/>
            </p:cNvSpPr>
            <p:nvPr/>
          </p:nvSpPr>
          <p:spPr bwMode="auto">
            <a:xfrm>
              <a:off x="3269" y="1442"/>
              <a:ext cx="5" cy="483"/>
            </a:xfrm>
            <a:custGeom>
              <a:avLst/>
              <a:gdLst>
                <a:gd name="T0" fmla="*/ 1 w 2"/>
                <a:gd name="T1" fmla="*/ 204 h 204"/>
                <a:gd name="T2" fmla="*/ 0 w 2"/>
                <a:gd name="T3" fmla="*/ 203 h 204"/>
                <a:gd name="T4" fmla="*/ 0 w 2"/>
                <a:gd name="T5" fmla="*/ 1 h 204"/>
                <a:gd name="T6" fmla="*/ 1 w 2"/>
                <a:gd name="T7" fmla="*/ 0 h 204"/>
                <a:gd name="T8" fmla="*/ 2 w 2"/>
                <a:gd name="T9" fmla="*/ 1 h 204"/>
                <a:gd name="T10" fmla="*/ 2 w 2"/>
                <a:gd name="T11" fmla="*/ 203 h 204"/>
                <a:gd name="T12" fmla="*/ 1 w 2"/>
                <a:gd name="T13" fmla="*/ 204 h 204"/>
              </a:gdLst>
              <a:ahLst/>
              <a:cxnLst>
                <a:cxn ang="0">
                  <a:pos x="T0" y="T1"/>
                </a:cxn>
                <a:cxn ang="0">
                  <a:pos x="T2" y="T3"/>
                </a:cxn>
                <a:cxn ang="0">
                  <a:pos x="T4" y="T5"/>
                </a:cxn>
                <a:cxn ang="0">
                  <a:pos x="T6" y="T7"/>
                </a:cxn>
                <a:cxn ang="0">
                  <a:pos x="T8" y="T9"/>
                </a:cxn>
                <a:cxn ang="0">
                  <a:pos x="T10" y="T11"/>
                </a:cxn>
                <a:cxn ang="0">
                  <a:pos x="T12" y="T13"/>
                </a:cxn>
              </a:cxnLst>
              <a:rect l="0" t="0" r="r" b="b"/>
              <a:pathLst>
                <a:path w="2" h="204">
                  <a:moveTo>
                    <a:pt x="1" y="204"/>
                  </a:moveTo>
                  <a:cubicBezTo>
                    <a:pt x="0" y="204"/>
                    <a:pt x="0" y="204"/>
                    <a:pt x="0" y="203"/>
                  </a:cubicBezTo>
                  <a:cubicBezTo>
                    <a:pt x="0" y="1"/>
                    <a:pt x="0" y="1"/>
                    <a:pt x="0" y="1"/>
                  </a:cubicBezTo>
                  <a:cubicBezTo>
                    <a:pt x="0" y="0"/>
                    <a:pt x="0" y="0"/>
                    <a:pt x="1" y="0"/>
                  </a:cubicBezTo>
                  <a:cubicBezTo>
                    <a:pt x="2" y="0"/>
                    <a:pt x="2" y="0"/>
                    <a:pt x="2" y="1"/>
                  </a:cubicBezTo>
                  <a:cubicBezTo>
                    <a:pt x="2" y="203"/>
                    <a:pt x="2" y="203"/>
                    <a:pt x="2" y="203"/>
                  </a:cubicBezTo>
                  <a:cubicBezTo>
                    <a:pt x="2" y="204"/>
                    <a:pt x="2" y="204"/>
                    <a:pt x="1"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8" name="Freeform 24"/>
            <p:cNvSpPr>
              <a:spLocks/>
            </p:cNvSpPr>
            <p:nvPr/>
          </p:nvSpPr>
          <p:spPr bwMode="auto">
            <a:xfrm>
              <a:off x="3236" y="1416"/>
              <a:ext cx="5" cy="509"/>
            </a:xfrm>
            <a:custGeom>
              <a:avLst/>
              <a:gdLst>
                <a:gd name="T0" fmla="*/ 1 w 2"/>
                <a:gd name="T1" fmla="*/ 215 h 215"/>
                <a:gd name="T2" fmla="*/ 0 w 2"/>
                <a:gd name="T3" fmla="*/ 214 h 215"/>
                <a:gd name="T4" fmla="*/ 0 w 2"/>
                <a:gd name="T5" fmla="*/ 1 h 215"/>
                <a:gd name="T6" fmla="*/ 1 w 2"/>
                <a:gd name="T7" fmla="*/ 0 h 215"/>
                <a:gd name="T8" fmla="*/ 2 w 2"/>
                <a:gd name="T9" fmla="*/ 1 h 215"/>
                <a:gd name="T10" fmla="*/ 2 w 2"/>
                <a:gd name="T11" fmla="*/ 214 h 215"/>
                <a:gd name="T12" fmla="*/ 1 w 2"/>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 h="215">
                  <a:moveTo>
                    <a:pt x="1" y="215"/>
                  </a:moveTo>
                  <a:cubicBezTo>
                    <a:pt x="0" y="215"/>
                    <a:pt x="0" y="215"/>
                    <a:pt x="0" y="214"/>
                  </a:cubicBezTo>
                  <a:cubicBezTo>
                    <a:pt x="0" y="1"/>
                    <a:pt x="0" y="1"/>
                    <a:pt x="0" y="1"/>
                  </a:cubicBezTo>
                  <a:cubicBezTo>
                    <a:pt x="0" y="0"/>
                    <a:pt x="0" y="0"/>
                    <a:pt x="1" y="0"/>
                  </a:cubicBezTo>
                  <a:cubicBezTo>
                    <a:pt x="2" y="0"/>
                    <a:pt x="2" y="0"/>
                    <a:pt x="2" y="1"/>
                  </a:cubicBezTo>
                  <a:cubicBezTo>
                    <a:pt x="2" y="214"/>
                    <a:pt x="2" y="214"/>
                    <a:pt x="2" y="214"/>
                  </a:cubicBezTo>
                  <a:cubicBezTo>
                    <a:pt x="2" y="215"/>
                    <a:pt x="2" y="215"/>
                    <a:pt x="1"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9" name="Freeform 25"/>
            <p:cNvSpPr>
              <a:spLocks/>
            </p:cNvSpPr>
            <p:nvPr/>
          </p:nvSpPr>
          <p:spPr bwMode="auto">
            <a:xfrm>
              <a:off x="3198" y="1385"/>
              <a:ext cx="5" cy="540"/>
            </a:xfrm>
            <a:custGeom>
              <a:avLst/>
              <a:gdLst>
                <a:gd name="T0" fmla="*/ 1 w 2"/>
                <a:gd name="T1" fmla="*/ 228 h 228"/>
                <a:gd name="T2" fmla="*/ 0 w 2"/>
                <a:gd name="T3" fmla="*/ 227 h 228"/>
                <a:gd name="T4" fmla="*/ 0 w 2"/>
                <a:gd name="T5" fmla="*/ 1 h 228"/>
                <a:gd name="T6" fmla="*/ 1 w 2"/>
                <a:gd name="T7" fmla="*/ 0 h 228"/>
                <a:gd name="T8" fmla="*/ 2 w 2"/>
                <a:gd name="T9" fmla="*/ 1 h 228"/>
                <a:gd name="T10" fmla="*/ 2 w 2"/>
                <a:gd name="T11" fmla="*/ 227 h 228"/>
                <a:gd name="T12" fmla="*/ 1 w 2"/>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 h="228">
                  <a:moveTo>
                    <a:pt x="1" y="228"/>
                  </a:moveTo>
                  <a:cubicBezTo>
                    <a:pt x="0" y="228"/>
                    <a:pt x="0" y="228"/>
                    <a:pt x="0" y="227"/>
                  </a:cubicBezTo>
                  <a:cubicBezTo>
                    <a:pt x="0" y="1"/>
                    <a:pt x="0" y="1"/>
                    <a:pt x="0" y="1"/>
                  </a:cubicBezTo>
                  <a:cubicBezTo>
                    <a:pt x="0" y="0"/>
                    <a:pt x="0" y="0"/>
                    <a:pt x="1" y="0"/>
                  </a:cubicBezTo>
                  <a:cubicBezTo>
                    <a:pt x="2" y="0"/>
                    <a:pt x="2" y="0"/>
                    <a:pt x="2" y="1"/>
                  </a:cubicBezTo>
                  <a:cubicBezTo>
                    <a:pt x="2" y="227"/>
                    <a:pt x="2" y="227"/>
                    <a:pt x="2" y="227"/>
                  </a:cubicBezTo>
                  <a:cubicBezTo>
                    <a:pt x="2" y="228"/>
                    <a:pt x="2" y="228"/>
                    <a:pt x="1"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0" name="Freeform 26"/>
            <p:cNvSpPr>
              <a:spLocks/>
            </p:cNvSpPr>
            <p:nvPr/>
          </p:nvSpPr>
          <p:spPr bwMode="auto">
            <a:xfrm>
              <a:off x="3179" y="1364"/>
              <a:ext cx="3" cy="561"/>
            </a:xfrm>
            <a:custGeom>
              <a:avLst/>
              <a:gdLst>
                <a:gd name="T0" fmla="*/ 0 w 1"/>
                <a:gd name="T1" fmla="*/ 237 h 237"/>
                <a:gd name="T2" fmla="*/ 0 w 1"/>
                <a:gd name="T3" fmla="*/ 236 h 237"/>
                <a:gd name="T4" fmla="*/ 0 w 1"/>
                <a:gd name="T5" fmla="*/ 0 h 237"/>
                <a:gd name="T6" fmla="*/ 0 w 1"/>
                <a:gd name="T7" fmla="*/ 0 h 237"/>
                <a:gd name="T8" fmla="*/ 1 w 1"/>
                <a:gd name="T9" fmla="*/ 0 h 237"/>
                <a:gd name="T10" fmla="*/ 1 w 1"/>
                <a:gd name="T11" fmla="*/ 236 h 237"/>
                <a:gd name="T12" fmla="*/ 0 w 1"/>
                <a:gd name="T13" fmla="*/ 237 h 237"/>
              </a:gdLst>
              <a:ahLst/>
              <a:cxnLst>
                <a:cxn ang="0">
                  <a:pos x="T0" y="T1"/>
                </a:cxn>
                <a:cxn ang="0">
                  <a:pos x="T2" y="T3"/>
                </a:cxn>
                <a:cxn ang="0">
                  <a:pos x="T4" y="T5"/>
                </a:cxn>
                <a:cxn ang="0">
                  <a:pos x="T6" y="T7"/>
                </a:cxn>
                <a:cxn ang="0">
                  <a:pos x="T8" y="T9"/>
                </a:cxn>
                <a:cxn ang="0">
                  <a:pos x="T10" y="T11"/>
                </a:cxn>
                <a:cxn ang="0">
                  <a:pos x="T12" y="T13"/>
                </a:cxn>
              </a:cxnLst>
              <a:rect l="0" t="0" r="r" b="b"/>
              <a:pathLst>
                <a:path w="1" h="237">
                  <a:moveTo>
                    <a:pt x="0" y="237"/>
                  </a:moveTo>
                  <a:cubicBezTo>
                    <a:pt x="0" y="237"/>
                    <a:pt x="0" y="237"/>
                    <a:pt x="0" y="236"/>
                  </a:cubicBezTo>
                  <a:cubicBezTo>
                    <a:pt x="0" y="0"/>
                    <a:pt x="0" y="0"/>
                    <a:pt x="0" y="0"/>
                  </a:cubicBezTo>
                  <a:cubicBezTo>
                    <a:pt x="0" y="0"/>
                    <a:pt x="0" y="0"/>
                    <a:pt x="0" y="0"/>
                  </a:cubicBezTo>
                  <a:cubicBezTo>
                    <a:pt x="1" y="0"/>
                    <a:pt x="1" y="0"/>
                    <a:pt x="1" y="0"/>
                  </a:cubicBezTo>
                  <a:cubicBezTo>
                    <a:pt x="1" y="236"/>
                    <a:pt x="1" y="236"/>
                    <a:pt x="1" y="236"/>
                  </a:cubicBezTo>
                  <a:cubicBezTo>
                    <a:pt x="1" y="237"/>
                    <a:pt x="1" y="237"/>
                    <a:pt x="0"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1" name="Freeform 27"/>
            <p:cNvSpPr>
              <a:spLocks/>
            </p:cNvSpPr>
            <p:nvPr/>
          </p:nvSpPr>
          <p:spPr bwMode="auto">
            <a:xfrm>
              <a:off x="3158" y="1343"/>
              <a:ext cx="2" cy="582"/>
            </a:xfrm>
            <a:custGeom>
              <a:avLst/>
              <a:gdLst>
                <a:gd name="T0" fmla="*/ 1 w 1"/>
                <a:gd name="T1" fmla="*/ 246 h 246"/>
                <a:gd name="T2" fmla="*/ 0 w 1"/>
                <a:gd name="T3" fmla="*/ 245 h 246"/>
                <a:gd name="T4" fmla="*/ 0 w 1"/>
                <a:gd name="T5" fmla="*/ 1 h 246"/>
                <a:gd name="T6" fmla="*/ 1 w 1"/>
                <a:gd name="T7" fmla="*/ 0 h 246"/>
                <a:gd name="T8" fmla="*/ 1 w 1"/>
                <a:gd name="T9" fmla="*/ 1 h 246"/>
                <a:gd name="T10" fmla="*/ 1 w 1"/>
                <a:gd name="T11" fmla="*/ 245 h 246"/>
                <a:gd name="T12" fmla="*/ 1 w 1"/>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 h="246">
                  <a:moveTo>
                    <a:pt x="1" y="246"/>
                  </a:moveTo>
                  <a:cubicBezTo>
                    <a:pt x="0" y="246"/>
                    <a:pt x="0" y="246"/>
                    <a:pt x="0" y="245"/>
                  </a:cubicBezTo>
                  <a:cubicBezTo>
                    <a:pt x="0" y="1"/>
                    <a:pt x="0" y="1"/>
                    <a:pt x="0" y="1"/>
                  </a:cubicBezTo>
                  <a:cubicBezTo>
                    <a:pt x="0" y="1"/>
                    <a:pt x="0" y="0"/>
                    <a:pt x="1" y="0"/>
                  </a:cubicBezTo>
                  <a:cubicBezTo>
                    <a:pt x="1" y="0"/>
                    <a:pt x="1" y="1"/>
                    <a:pt x="1" y="1"/>
                  </a:cubicBezTo>
                  <a:cubicBezTo>
                    <a:pt x="1" y="245"/>
                    <a:pt x="1" y="245"/>
                    <a:pt x="1" y="245"/>
                  </a:cubicBezTo>
                  <a:cubicBezTo>
                    <a:pt x="1" y="246"/>
                    <a:pt x="1" y="246"/>
                    <a:pt x="1"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2" name="Freeform 28"/>
            <p:cNvSpPr>
              <a:spLocks/>
            </p:cNvSpPr>
            <p:nvPr/>
          </p:nvSpPr>
          <p:spPr bwMode="auto">
            <a:xfrm>
              <a:off x="3139" y="1319"/>
              <a:ext cx="2" cy="606"/>
            </a:xfrm>
            <a:custGeom>
              <a:avLst/>
              <a:gdLst>
                <a:gd name="T0" fmla="*/ 0 w 1"/>
                <a:gd name="T1" fmla="*/ 256 h 256"/>
                <a:gd name="T2" fmla="*/ 0 w 1"/>
                <a:gd name="T3" fmla="*/ 255 h 256"/>
                <a:gd name="T4" fmla="*/ 0 w 1"/>
                <a:gd name="T5" fmla="*/ 1 h 256"/>
                <a:gd name="T6" fmla="*/ 0 w 1"/>
                <a:gd name="T7" fmla="*/ 0 h 256"/>
                <a:gd name="T8" fmla="*/ 1 w 1"/>
                <a:gd name="T9" fmla="*/ 1 h 256"/>
                <a:gd name="T10" fmla="*/ 1 w 1"/>
                <a:gd name="T11" fmla="*/ 255 h 256"/>
                <a:gd name="T12" fmla="*/ 0 w 1"/>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1" h="256">
                  <a:moveTo>
                    <a:pt x="0" y="256"/>
                  </a:moveTo>
                  <a:cubicBezTo>
                    <a:pt x="0" y="256"/>
                    <a:pt x="0" y="256"/>
                    <a:pt x="0" y="255"/>
                  </a:cubicBezTo>
                  <a:cubicBezTo>
                    <a:pt x="0" y="1"/>
                    <a:pt x="0" y="1"/>
                    <a:pt x="0" y="1"/>
                  </a:cubicBezTo>
                  <a:cubicBezTo>
                    <a:pt x="0" y="1"/>
                    <a:pt x="0" y="0"/>
                    <a:pt x="0" y="0"/>
                  </a:cubicBezTo>
                  <a:cubicBezTo>
                    <a:pt x="0" y="0"/>
                    <a:pt x="1" y="1"/>
                    <a:pt x="1" y="1"/>
                  </a:cubicBezTo>
                  <a:cubicBezTo>
                    <a:pt x="1" y="255"/>
                    <a:pt x="1" y="255"/>
                    <a:pt x="1" y="255"/>
                  </a:cubicBezTo>
                  <a:cubicBezTo>
                    <a:pt x="1" y="256"/>
                    <a:pt x="0" y="256"/>
                    <a:pt x="0" y="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3" name="Freeform 29"/>
            <p:cNvSpPr>
              <a:spLocks/>
            </p:cNvSpPr>
            <p:nvPr/>
          </p:nvSpPr>
          <p:spPr bwMode="auto">
            <a:xfrm>
              <a:off x="3118" y="1290"/>
              <a:ext cx="2" cy="635"/>
            </a:xfrm>
            <a:custGeom>
              <a:avLst/>
              <a:gdLst>
                <a:gd name="T0" fmla="*/ 0 w 1"/>
                <a:gd name="T1" fmla="*/ 268 h 268"/>
                <a:gd name="T2" fmla="*/ 0 w 1"/>
                <a:gd name="T3" fmla="*/ 267 h 268"/>
                <a:gd name="T4" fmla="*/ 0 w 1"/>
                <a:gd name="T5" fmla="*/ 1 h 268"/>
                <a:gd name="T6" fmla="*/ 0 w 1"/>
                <a:gd name="T7" fmla="*/ 0 h 268"/>
                <a:gd name="T8" fmla="*/ 1 w 1"/>
                <a:gd name="T9" fmla="*/ 1 h 268"/>
                <a:gd name="T10" fmla="*/ 1 w 1"/>
                <a:gd name="T11" fmla="*/ 267 h 268"/>
                <a:gd name="T12" fmla="*/ 0 w 1"/>
                <a:gd name="T13" fmla="*/ 268 h 268"/>
              </a:gdLst>
              <a:ahLst/>
              <a:cxnLst>
                <a:cxn ang="0">
                  <a:pos x="T0" y="T1"/>
                </a:cxn>
                <a:cxn ang="0">
                  <a:pos x="T2" y="T3"/>
                </a:cxn>
                <a:cxn ang="0">
                  <a:pos x="T4" y="T5"/>
                </a:cxn>
                <a:cxn ang="0">
                  <a:pos x="T6" y="T7"/>
                </a:cxn>
                <a:cxn ang="0">
                  <a:pos x="T8" y="T9"/>
                </a:cxn>
                <a:cxn ang="0">
                  <a:pos x="T10" y="T11"/>
                </a:cxn>
                <a:cxn ang="0">
                  <a:pos x="T12" y="T13"/>
                </a:cxn>
              </a:cxnLst>
              <a:rect l="0" t="0" r="r" b="b"/>
              <a:pathLst>
                <a:path w="1" h="268">
                  <a:moveTo>
                    <a:pt x="0" y="268"/>
                  </a:moveTo>
                  <a:cubicBezTo>
                    <a:pt x="0" y="268"/>
                    <a:pt x="0" y="268"/>
                    <a:pt x="0" y="267"/>
                  </a:cubicBezTo>
                  <a:cubicBezTo>
                    <a:pt x="0" y="1"/>
                    <a:pt x="0" y="1"/>
                    <a:pt x="0" y="1"/>
                  </a:cubicBezTo>
                  <a:cubicBezTo>
                    <a:pt x="0" y="1"/>
                    <a:pt x="0" y="0"/>
                    <a:pt x="0" y="0"/>
                  </a:cubicBezTo>
                  <a:cubicBezTo>
                    <a:pt x="1" y="0"/>
                    <a:pt x="1" y="1"/>
                    <a:pt x="1" y="1"/>
                  </a:cubicBezTo>
                  <a:cubicBezTo>
                    <a:pt x="1" y="267"/>
                    <a:pt x="1" y="267"/>
                    <a:pt x="1" y="267"/>
                  </a:cubicBezTo>
                  <a:cubicBezTo>
                    <a:pt x="1" y="268"/>
                    <a:pt x="1" y="268"/>
                    <a:pt x="0"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4" name="Freeform 30"/>
            <p:cNvSpPr>
              <a:spLocks/>
            </p:cNvSpPr>
            <p:nvPr/>
          </p:nvSpPr>
          <p:spPr bwMode="auto">
            <a:xfrm>
              <a:off x="3096" y="1260"/>
              <a:ext cx="3" cy="665"/>
            </a:xfrm>
            <a:custGeom>
              <a:avLst/>
              <a:gdLst>
                <a:gd name="T0" fmla="*/ 1 w 1"/>
                <a:gd name="T1" fmla="*/ 281 h 281"/>
                <a:gd name="T2" fmla="*/ 0 w 1"/>
                <a:gd name="T3" fmla="*/ 280 h 281"/>
                <a:gd name="T4" fmla="*/ 0 w 1"/>
                <a:gd name="T5" fmla="*/ 1 h 281"/>
                <a:gd name="T6" fmla="*/ 1 w 1"/>
                <a:gd name="T7" fmla="*/ 0 h 281"/>
                <a:gd name="T8" fmla="*/ 1 w 1"/>
                <a:gd name="T9" fmla="*/ 1 h 281"/>
                <a:gd name="T10" fmla="*/ 1 w 1"/>
                <a:gd name="T11" fmla="*/ 280 h 281"/>
                <a:gd name="T12" fmla="*/ 1 w 1"/>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1" h="281">
                  <a:moveTo>
                    <a:pt x="1" y="281"/>
                  </a:moveTo>
                  <a:cubicBezTo>
                    <a:pt x="0" y="281"/>
                    <a:pt x="0" y="281"/>
                    <a:pt x="0" y="280"/>
                  </a:cubicBezTo>
                  <a:cubicBezTo>
                    <a:pt x="0" y="1"/>
                    <a:pt x="0" y="1"/>
                    <a:pt x="0" y="1"/>
                  </a:cubicBezTo>
                  <a:cubicBezTo>
                    <a:pt x="0" y="0"/>
                    <a:pt x="0" y="0"/>
                    <a:pt x="1" y="0"/>
                  </a:cubicBezTo>
                  <a:cubicBezTo>
                    <a:pt x="1" y="0"/>
                    <a:pt x="1" y="0"/>
                    <a:pt x="1" y="1"/>
                  </a:cubicBezTo>
                  <a:cubicBezTo>
                    <a:pt x="1" y="280"/>
                    <a:pt x="1" y="280"/>
                    <a:pt x="1" y="280"/>
                  </a:cubicBezTo>
                  <a:cubicBezTo>
                    <a:pt x="1" y="281"/>
                    <a:pt x="1" y="281"/>
                    <a:pt x="1"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5" name="Freeform 31"/>
            <p:cNvSpPr>
              <a:spLocks/>
            </p:cNvSpPr>
            <p:nvPr/>
          </p:nvSpPr>
          <p:spPr bwMode="auto">
            <a:xfrm>
              <a:off x="3078" y="1219"/>
              <a:ext cx="2" cy="706"/>
            </a:xfrm>
            <a:custGeom>
              <a:avLst/>
              <a:gdLst>
                <a:gd name="T0" fmla="*/ 0 w 1"/>
                <a:gd name="T1" fmla="*/ 298 h 298"/>
                <a:gd name="T2" fmla="*/ 0 w 1"/>
                <a:gd name="T3" fmla="*/ 297 h 298"/>
                <a:gd name="T4" fmla="*/ 0 w 1"/>
                <a:gd name="T5" fmla="*/ 1 h 298"/>
                <a:gd name="T6" fmla="*/ 0 w 1"/>
                <a:gd name="T7" fmla="*/ 0 h 298"/>
                <a:gd name="T8" fmla="*/ 1 w 1"/>
                <a:gd name="T9" fmla="*/ 1 h 298"/>
                <a:gd name="T10" fmla="*/ 1 w 1"/>
                <a:gd name="T11" fmla="*/ 297 h 298"/>
                <a:gd name="T12" fmla="*/ 0 w 1"/>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1" h="298">
                  <a:moveTo>
                    <a:pt x="0" y="298"/>
                  </a:moveTo>
                  <a:cubicBezTo>
                    <a:pt x="0" y="298"/>
                    <a:pt x="0" y="298"/>
                    <a:pt x="0" y="297"/>
                  </a:cubicBezTo>
                  <a:cubicBezTo>
                    <a:pt x="0" y="1"/>
                    <a:pt x="0" y="1"/>
                    <a:pt x="0" y="1"/>
                  </a:cubicBezTo>
                  <a:cubicBezTo>
                    <a:pt x="0" y="1"/>
                    <a:pt x="0" y="0"/>
                    <a:pt x="0" y="0"/>
                  </a:cubicBezTo>
                  <a:cubicBezTo>
                    <a:pt x="0" y="0"/>
                    <a:pt x="1" y="1"/>
                    <a:pt x="1" y="1"/>
                  </a:cubicBezTo>
                  <a:cubicBezTo>
                    <a:pt x="1" y="297"/>
                    <a:pt x="1" y="297"/>
                    <a:pt x="1" y="297"/>
                  </a:cubicBezTo>
                  <a:cubicBezTo>
                    <a:pt x="1" y="298"/>
                    <a:pt x="0" y="298"/>
                    <a:pt x="0"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6" name="Freeform 32"/>
            <p:cNvSpPr>
              <a:spLocks/>
            </p:cNvSpPr>
            <p:nvPr/>
          </p:nvSpPr>
          <p:spPr bwMode="auto">
            <a:xfrm>
              <a:off x="3056" y="1177"/>
              <a:ext cx="3" cy="748"/>
            </a:xfrm>
            <a:custGeom>
              <a:avLst/>
              <a:gdLst>
                <a:gd name="T0" fmla="*/ 0 w 1"/>
                <a:gd name="T1" fmla="*/ 316 h 316"/>
                <a:gd name="T2" fmla="*/ 0 w 1"/>
                <a:gd name="T3" fmla="*/ 315 h 316"/>
                <a:gd name="T4" fmla="*/ 0 w 1"/>
                <a:gd name="T5" fmla="*/ 1 h 316"/>
                <a:gd name="T6" fmla="*/ 0 w 1"/>
                <a:gd name="T7" fmla="*/ 0 h 316"/>
                <a:gd name="T8" fmla="*/ 1 w 1"/>
                <a:gd name="T9" fmla="*/ 1 h 316"/>
                <a:gd name="T10" fmla="*/ 1 w 1"/>
                <a:gd name="T11" fmla="*/ 315 h 316"/>
                <a:gd name="T12" fmla="*/ 0 w 1"/>
                <a:gd name="T13" fmla="*/ 316 h 316"/>
              </a:gdLst>
              <a:ahLst/>
              <a:cxnLst>
                <a:cxn ang="0">
                  <a:pos x="T0" y="T1"/>
                </a:cxn>
                <a:cxn ang="0">
                  <a:pos x="T2" y="T3"/>
                </a:cxn>
                <a:cxn ang="0">
                  <a:pos x="T4" y="T5"/>
                </a:cxn>
                <a:cxn ang="0">
                  <a:pos x="T6" y="T7"/>
                </a:cxn>
                <a:cxn ang="0">
                  <a:pos x="T8" y="T9"/>
                </a:cxn>
                <a:cxn ang="0">
                  <a:pos x="T10" y="T11"/>
                </a:cxn>
                <a:cxn ang="0">
                  <a:pos x="T12" y="T13"/>
                </a:cxn>
              </a:cxnLst>
              <a:rect l="0" t="0" r="r" b="b"/>
              <a:pathLst>
                <a:path w="1" h="316">
                  <a:moveTo>
                    <a:pt x="0" y="316"/>
                  </a:moveTo>
                  <a:cubicBezTo>
                    <a:pt x="0" y="316"/>
                    <a:pt x="0" y="316"/>
                    <a:pt x="0" y="315"/>
                  </a:cubicBezTo>
                  <a:cubicBezTo>
                    <a:pt x="0" y="1"/>
                    <a:pt x="0" y="1"/>
                    <a:pt x="0" y="1"/>
                  </a:cubicBezTo>
                  <a:cubicBezTo>
                    <a:pt x="0" y="0"/>
                    <a:pt x="0" y="0"/>
                    <a:pt x="0" y="0"/>
                  </a:cubicBezTo>
                  <a:cubicBezTo>
                    <a:pt x="1" y="0"/>
                    <a:pt x="1" y="0"/>
                    <a:pt x="1" y="1"/>
                  </a:cubicBezTo>
                  <a:cubicBezTo>
                    <a:pt x="1" y="315"/>
                    <a:pt x="1" y="315"/>
                    <a:pt x="1" y="315"/>
                  </a:cubicBezTo>
                  <a:cubicBezTo>
                    <a:pt x="1" y="316"/>
                    <a:pt x="1" y="316"/>
                    <a:pt x="0"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7" name="Freeform 33"/>
            <p:cNvSpPr>
              <a:spLocks/>
            </p:cNvSpPr>
            <p:nvPr/>
          </p:nvSpPr>
          <p:spPr bwMode="auto">
            <a:xfrm>
              <a:off x="3035" y="1115"/>
              <a:ext cx="2" cy="810"/>
            </a:xfrm>
            <a:custGeom>
              <a:avLst/>
              <a:gdLst>
                <a:gd name="T0" fmla="*/ 1 w 1"/>
                <a:gd name="T1" fmla="*/ 342 h 342"/>
                <a:gd name="T2" fmla="*/ 0 w 1"/>
                <a:gd name="T3" fmla="*/ 341 h 342"/>
                <a:gd name="T4" fmla="*/ 0 w 1"/>
                <a:gd name="T5" fmla="*/ 0 h 342"/>
                <a:gd name="T6" fmla="*/ 1 w 1"/>
                <a:gd name="T7" fmla="*/ 0 h 342"/>
                <a:gd name="T8" fmla="*/ 1 w 1"/>
                <a:gd name="T9" fmla="*/ 0 h 342"/>
                <a:gd name="T10" fmla="*/ 1 w 1"/>
                <a:gd name="T11" fmla="*/ 341 h 342"/>
                <a:gd name="T12" fmla="*/ 1 w 1"/>
                <a:gd name="T13" fmla="*/ 342 h 342"/>
              </a:gdLst>
              <a:ahLst/>
              <a:cxnLst>
                <a:cxn ang="0">
                  <a:pos x="T0" y="T1"/>
                </a:cxn>
                <a:cxn ang="0">
                  <a:pos x="T2" y="T3"/>
                </a:cxn>
                <a:cxn ang="0">
                  <a:pos x="T4" y="T5"/>
                </a:cxn>
                <a:cxn ang="0">
                  <a:pos x="T6" y="T7"/>
                </a:cxn>
                <a:cxn ang="0">
                  <a:pos x="T8" y="T9"/>
                </a:cxn>
                <a:cxn ang="0">
                  <a:pos x="T10" y="T11"/>
                </a:cxn>
                <a:cxn ang="0">
                  <a:pos x="T12" y="T13"/>
                </a:cxn>
              </a:cxnLst>
              <a:rect l="0" t="0" r="r" b="b"/>
              <a:pathLst>
                <a:path w="1" h="342">
                  <a:moveTo>
                    <a:pt x="1" y="342"/>
                  </a:moveTo>
                  <a:cubicBezTo>
                    <a:pt x="0" y="342"/>
                    <a:pt x="0" y="342"/>
                    <a:pt x="0" y="341"/>
                  </a:cubicBezTo>
                  <a:cubicBezTo>
                    <a:pt x="0" y="0"/>
                    <a:pt x="0" y="0"/>
                    <a:pt x="0" y="0"/>
                  </a:cubicBezTo>
                  <a:cubicBezTo>
                    <a:pt x="0" y="0"/>
                    <a:pt x="0" y="0"/>
                    <a:pt x="1" y="0"/>
                  </a:cubicBezTo>
                  <a:cubicBezTo>
                    <a:pt x="1" y="0"/>
                    <a:pt x="1" y="0"/>
                    <a:pt x="1" y="0"/>
                  </a:cubicBezTo>
                  <a:cubicBezTo>
                    <a:pt x="1" y="341"/>
                    <a:pt x="1" y="341"/>
                    <a:pt x="1" y="341"/>
                  </a:cubicBezTo>
                  <a:cubicBezTo>
                    <a:pt x="1" y="342"/>
                    <a:pt x="1" y="342"/>
                    <a:pt x="1"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8" name="Freeform 34"/>
            <p:cNvSpPr>
              <a:spLocks/>
            </p:cNvSpPr>
            <p:nvPr/>
          </p:nvSpPr>
          <p:spPr bwMode="auto">
            <a:xfrm>
              <a:off x="-35" y="857"/>
              <a:ext cx="2791" cy="767"/>
            </a:xfrm>
            <a:custGeom>
              <a:avLst/>
              <a:gdLst>
                <a:gd name="T0" fmla="*/ 1180 w 1180"/>
                <a:gd name="T1" fmla="*/ 0 h 324"/>
                <a:gd name="T2" fmla="*/ 986 w 1180"/>
                <a:gd name="T3" fmla="*/ 261 h 324"/>
                <a:gd name="T4" fmla="*/ 0 w 1180"/>
                <a:gd name="T5" fmla="*/ 192 h 324"/>
                <a:gd name="T6" fmla="*/ 0 w 1180"/>
                <a:gd name="T7" fmla="*/ 270 h 324"/>
                <a:gd name="T8" fmla="*/ 884 w 1180"/>
                <a:gd name="T9" fmla="*/ 292 h 324"/>
                <a:gd name="T10" fmla="*/ 1180 w 1180"/>
                <a:gd name="T11" fmla="*/ 0 h 324"/>
              </a:gdLst>
              <a:ahLst/>
              <a:cxnLst>
                <a:cxn ang="0">
                  <a:pos x="T0" y="T1"/>
                </a:cxn>
                <a:cxn ang="0">
                  <a:pos x="T2" y="T3"/>
                </a:cxn>
                <a:cxn ang="0">
                  <a:pos x="T4" y="T5"/>
                </a:cxn>
                <a:cxn ang="0">
                  <a:pos x="T6" y="T7"/>
                </a:cxn>
                <a:cxn ang="0">
                  <a:pos x="T8" y="T9"/>
                </a:cxn>
                <a:cxn ang="0">
                  <a:pos x="T10" y="T11"/>
                </a:cxn>
              </a:cxnLst>
              <a:rect l="0" t="0" r="r" b="b"/>
              <a:pathLst>
                <a:path w="1180" h="324">
                  <a:moveTo>
                    <a:pt x="1180" y="0"/>
                  </a:moveTo>
                  <a:cubicBezTo>
                    <a:pt x="1180" y="0"/>
                    <a:pt x="1176" y="252"/>
                    <a:pt x="986" y="261"/>
                  </a:cubicBezTo>
                  <a:cubicBezTo>
                    <a:pt x="797" y="271"/>
                    <a:pt x="0" y="192"/>
                    <a:pt x="0" y="192"/>
                  </a:cubicBezTo>
                  <a:cubicBezTo>
                    <a:pt x="0" y="270"/>
                    <a:pt x="0" y="270"/>
                    <a:pt x="0" y="270"/>
                  </a:cubicBezTo>
                  <a:cubicBezTo>
                    <a:pt x="884" y="292"/>
                    <a:pt x="884" y="292"/>
                    <a:pt x="884" y="292"/>
                  </a:cubicBezTo>
                  <a:cubicBezTo>
                    <a:pt x="884" y="292"/>
                    <a:pt x="1180" y="324"/>
                    <a:pt x="1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9" name="Freeform 35"/>
            <p:cNvSpPr>
              <a:spLocks/>
            </p:cNvSpPr>
            <p:nvPr/>
          </p:nvSpPr>
          <p:spPr bwMode="auto">
            <a:xfrm>
              <a:off x="1131" y="1501"/>
              <a:ext cx="19" cy="543"/>
            </a:xfrm>
            <a:custGeom>
              <a:avLst/>
              <a:gdLst>
                <a:gd name="T0" fmla="*/ 4 w 8"/>
                <a:gd name="T1" fmla="*/ 229 h 229"/>
                <a:gd name="T2" fmla="*/ 8 w 8"/>
                <a:gd name="T3" fmla="*/ 225 h 229"/>
                <a:gd name="T4" fmla="*/ 8 w 8"/>
                <a:gd name="T5" fmla="*/ 4 h 229"/>
                <a:gd name="T6" fmla="*/ 4 w 8"/>
                <a:gd name="T7" fmla="*/ 0 h 229"/>
                <a:gd name="T8" fmla="*/ 0 w 8"/>
                <a:gd name="T9" fmla="*/ 4 h 229"/>
                <a:gd name="T10" fmla="*/ 0 w 8"/>
                <a:gd name="T11" fmla="*/ 225 h 229"/>
                <a:gd name="T12" fmla="*/ 4 w 8"/>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8" h="229">
                  <a:moveTo>
                    <a:pt x="4" y="229"/>
                  </a:moveTo>
                  <a:cubicBezTo>
                    <a:pt x="7" y="229"/>
                    <a:pt x="8" y="227"/>
                    <a:pt x="8" y="225"/>
                  </a:cubicBezTo>
                  <a:cubicBezTo>
                    <a:pt x="8" y="4"/>
                    <a:pt x="8" y="4"/>
                    <a:pt x="8" y="4"/>
                  </a:cubicBezTo>
                  <a:cubicBezTo>
                    <a:pt x="8" y="1"/>
                    <a:pt x="7" y="0"/>
                    <a:pt x="4" y="0"/>
                  </a:cubicBezTo>
                  <a:cubicBezTo>
                    <a:pt x="2" y="0"/>
                    <a:pt x="0" y="1"/>
                    <a:pt x="0" y="4"/>
                  </a:cubicBezTo>
                  <a:cubicBezTo>
                    <a:pt x="0" y="225"/>
                    <a:pt x="0" y="225"/>
                    <a:pt x="0" y="225"/>
                  </a:cubicBezTo>
                  <a:cubicBezTo>
                    <a:pt x="0" y="227"/>
                    <a:pt x="2" y="229"/>
                    <a:pt x="4"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0" name="Freeform 36"/>
            <p:cNvSpPr>
              <a:spLocks/>
            </p:cNvSpPr>
            <p:nvPr/>
          </p:nvSpPr>
          <p:spPr bwMode="auto">
            <a:xfrm>
              <a:off x="1663" y="1504"/>
              <a:ext cx="14" cy="492"/>
            </a:xfrm>
            <a:custGeom>
              <a:avLst/>
              <a:gdLst>
                <a:gd name="T0" fmla="*/ 3 w 6"/>
                <a:gd name="T1" fmla="*/ 208 h 208"/>
                <a:gd name="T2" fmla="*/ 6 w 6"/>
                <a:gd name="T3" fmla="*/ 205 h 208"/>
                <a:gd name="T4" fmla="*/ 6 w 6"/>
                <a:gd name="T5" fmla="*/ 3 h 208"/>
                <a:gd name="T6" fmla="*/ 3 w 6"/>
                <a:gd name="T7" fmla="*/ 0 h 208"/>
                <a:gd name="T8" fmla="*/ 0 w 6"/>
                <a:gd name="T9" fmla="*/ 3 h 208"/>
                <a:gd name="T10" fmla="*/ 0 w 6"/>
                <a:gd name="T11" fmla="*/ 205 h 208"/>
                <a:gd name="T12" fmla="*/ 3 w 6"/>
                <a:gd name="T13" fmla="*/ 208 h 208"/>
              </a:gdLst>
              <a:ahLst/>
              <a:cxnLst>
                <a:cxn ang="0">
                  <a:pos x="T0" y="T1"/>
                </a:cxn>
                <a:cxn ang="0">
                  <a:pos x="T2" y="T3"/>
                </a:cxn>
                <a:cxn ang="0">
                  <a:pos x="T4" y="T5"/>
                </a:cxn>
                <a:cxn ang="0">
                  <a:pos x="T6" y="T7"/>
                </a:cxn>
                <a:cxn ang="0">
                  <a:pos x="T8" y="T9"/>
                </a:cxn>
                <a:cxn ang="0">
                  <a:pos x="T10" y="T11"/>
                </a:cxn>
                <a:cxn ang="0">
                  <a:pos x="T12" y="T13"/>
                </a:cxn>
              </a:cxnLst>
              <a:rect l="0" t="0" r="r" b="b"/>
              <a:pathLst>
                <a:path w="6" h="208">
                  <a:moveTo>
                    <a:pt x="3" y="208"/>
                  </a:moveTo>
                  <a:cubicBezTo>
                    <a:pt x="5" y="208"/>
                    <a:pt x="6" y="206"/>
                    <a:pt x="6" y="205"/>
                  </a:cubicBezTo>
                  <a:cubicBezTo>
                    <a:pt x="6" y="3"/>
                    <a:pt x="6" y="3"/>
                    <a:pt x="6" y="3"/>
                  </a:cubicBezTo>
                  <a:cubicBezTo>
                    <a:pt x="6" y="1"/>
                    <a:pt x="5" y="0"/>
                    <a:pt x="3" y="0"/>
                  </a:cubicBezTo>
                  <a:cubicBezTo>
                    <a:pt x="2" y="0"/>
                    <a:pt x="0" y="1"/>
                    <a:pt x="0" y="3"/>
                  </a:cubicBezTo>
                  <a:cubicBezTo>
                    <a:pt x="0" y="205"/>
                    <a:pt x="0" y="205"/>
                    <a:pt x="0" y="205"/>
                  </a:cubicBezTo>
                  <a:cubicBezTo>
                    <a:pt x="0" y="206"/>
                    <a:pt x="2" y="208"/>
                    <a:pt x="3"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1" name="Freeform 37"/>
            <p:cNvSpPr>
              <a:spLocks/>
            </p:cNvSpPr>
            <p:nvPr/>
          </p:nvSpPr>
          <p:spPr bwMode="auto">
            <a:xfrm>
              <a:off x="1947" y="1506"/>
              <a:ext cx="9" cy="474"/>
            </a:xfrm>
            <a:custGeom>
              <a:avLst/>
              <a:gdLst>
                <a:gd name="T0" fmla="*/ 2 w 4"/>
                <a:gd name="T1" fmla="*/ 200 h 200"/>
                <a:gd name="T2" fmla="*/ 4 w 4"/>
                <a:gd name="T3" fmla="*/ 198 h 200"/>
                <a:gd name="T4" fmla="*/ 4 w 4"/>
                <a:gd name="T5" fmla="*/ 2 h 200"/>
                <a:gd name="T6" fmla="*/ 2 w 4"/>
                <a:gd name="T7" fmla="*/ 0 h 200"/>
                <a:gd name="T8" fmla="*/ 0 w 4"/>
                <a:gd name="T9" fmla="*/ 2 h 200"/>
                <a:gd name="T10" fmla="*/ 0 w 4"/>
                <a:gd name="T11" fmla="*/ 198 h 200"/>
                <a:gd name="T12" fmla="*/ 2 w 4"/>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4" h="200">
                  <a:moveTo>
                    <a:pt x="2" y="200"/>
                  </a:moveTo>
                  <a:cubicBezTo>
                    <a:pt x="4" y="200"/>
                    <a:pt x="4" y="199"/>
                    <a:pt x="4" y="198"/>
                  </a:cubicBezTo>
                  <a:cubicBezTo>
                    <a:pt x="4" y="2"/>
                    <a:pt x="4" y="2"/>
                    <a:pt x="4" y="2"/>
                  </a:cubicBezTo>
                  <a:cubicBezTo>
                    <a:pt x="4" y="1"/>
                    <a:pt x="4" y="0"/>
                    <a:pt x="2" y="0"/>
                  </a:cubicBezTo>
                  <a:cubicBezTo>
                    <a:pt x="1" y="0"/>
                    <a:pt x="0" y="1"/>
                    <a:pt x="0" y="2"/>
                  </a:cubicBezTo>
                  <a:cubicBezTo>
                    <a:pt x="0" y="198"/>
                    <a:pt x="0" y="198"/>
                    <a:pt x="0" y="198"/>
                  </a:cubicBezTo>
                  <a:cubicBezTo>
                    <a:pt x="0" y="199"/>
                    <a:pt x="1" y="200"/>
                    <a:pt x="2"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2" name="Freeform 38"/>
            <p:cNvSpPr>
              <a:spLocks/>
            </p:cNvSpPr>
            <p:nvPr/>
          </p:nvSpPr>
          <p:spPr bwMode="auto">
            <a:xfrm>
              <a:off x="2120" y="1518"/>
              <a:ext cx="7" cy="447"/>
            </a:xfrm>
            <a:custGeom>
              <a:avLst/>
              <a:gdLst>
                <a:gd name="T0" fmla="*/ 1 w 3"/>
                <a:gd name="T1" fmla="*/ 189 h 189"/>
                <a:gd name="T2" fmla="*/ 3 w 3"/>
                <a:gd name="T3" fmla="*/ 188 h 189"/>
                <a:gd name="T4" fmla="*/ 3 w 3"/>
                <a:gd name="T5" fmla="*/ 2 h 189"/>
                <a:gd name="T6" fmla="*/ 1 w 3"/>
                <a:gd name="T7" fmla="*/ 0 h 189"/>
                <a:gd name="T8" fmla="*/ 0 w 3"/>
                <a:gd name="T9" fmla="*/ 2 h 189"/>
                <a:gd name="T10" fmla="*/ 0 w 3"/>
                <a:gd name="T11" fmla="*/ 188 h 189"/>
                <a:gd name="T12" fmla="*/ 1 w 3"/>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3" h="189">
                  <a:moveTo>
                    <a:pt x="1" y="189"/>
                  </a:moveTo>
                  <a:cubicBezTo>
                    <a:pt x="2" y="189"/>
                    <a:pt x="3" y="188"/>
                    <a:pt x="3" y="188"/>
                  </a:cubicBezTo>
                  <a:cubicBezTo>
                    <a:pt x="3" y="2"/>
                    <a:pt x="3" y="2"/>
                    <a:pt x="3" y="2"/>
                  </a:cubicBezTo>
                  <a:cubicBezTo>
                    <a:pt x="3" y="1"/>
                    <a:pt x="2" y="0"/>
                    <a:pt x="1" y="0"/>
                  </a:cubicBezTo>
                  <a:cubicBezTo>
                    <a:pt x="1" y="0"/>
                    <a:pt x="0" y="1"/>
                    <a:pt x="0" y="2"/>
                  </a:cubicBezTo>
                  <a:cubicBezTo>
                    <a:pt x="0" y="188"/>
                    <a:pt x="0" y="188"/>
                    <a:pt x="0" y="188"/>
                  </a:cubicBezTo>
                  <a:cubicBezTo>
                    <a:pt x="0" y="188"/>
                    <a:pt x="1" y="189"/>
                    <a:pt x="1"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3" name="Freeform 39"/>
            <p:cNvSpPr>
              <a:spLocks/>
            </p:cNvSpPr>
            <p:nvPr/>
          </p:nvSpPr>
          <p:spPr bwMode="auto">
            <a:xfrm>
              <a:off x="2233" y="1506"/>
              <a:ext cx="7" cy="459"/>
            </a:xfrm>
            <a:custGeom>
              <a:avLst/>
              <a:gdLst>
                <a:gd name="T0" fmla="*/ 1 w 3"/>
                <a:gd name="T1" fmla="*/ 194 h 194"/>
                <a:gd name="T2" fmla="*/ 3 w 3"/>
                <a:gd name="T3" fmla="*/ 193 h 194"/>
                <a:gd name="T4" fmla="*/ 3 w 3"/>
                <a:gd name="T5" fmla="*/ 2 h 194"/>
                <a:gd name="T6" fmla="*/ 1 w 3"/>
                <a:gd name="T7" fmla="*/ 0 h 194"/>
                <a:gd name="T8" fmla="*/ 0 w 3"/>
                <a:gd name="T9" fmla="*/ 2 h 194"/>
                <a:gd name="T10" fmla="*/ 0 w 3"/>
                <a:gd name="T11" fmla="*/ 193 h 194"/>
                <a:gd name="T12" fmla="*/ 1 w 3"/>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3" h="194">
                  <a:moveTo>
                    <a:pt x="1" y="194"/>
                  </a:moveTo>
                  <a:cubicBezTo>
                    <a:pt x="2" y="194"/>
                    <a:pt x="3" y="193"/>
                    <a:pt x="3" y="193"/>
                  </a:cubicBezTo>
                  <a:cubicBezTo>
                    <a:pt x="3" y="2"/>
                    <a:pt x="3" y="2"/>
                    <a:pt x="3" y="2"/>
                  </a:cubicBezTo>
                  <a:cubicBezTo>
                    <a:pt x="3" y="1"/>
                    <a:pt x="2" y="0"/>
                    <a:pt x="1" y="0"/>
                  </a:cubicBezTo>
                  <a:cubicBezTo>
                    <a:pt x="1" y="0"/>
                    <a:pt x="0" y="1"/>
                    <a:pt x="0" y="2"/>
                  </a:cubicBezTo>
                  <a:cubicBezTo>
                    <a:pt x="0" y="193"/>
                    <a:pt x="0" y="193"/>
                    <a:pt x="0" y="193"/>
                  </a:cubicBezTo>
                  <a:cubicBezTo>
                    <a:pt x="0" y="193"/>
                    <a:pt x="1" y="194"/>
                    <a:pt x="1"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4" name="Freeform 40"/>
            <p:cNvSpPr>
              <a:spLocks/>
            </p:cNvSpPr>
            <p:nvPr/>
          </p:nvSpPr>
          <p:spPr bwMode="auto">
            <a:xfrm>
              <a:off x="2328" y="1494"/>
              <a:ext cx="7" cy="443"/>
            </a:xfrm>
            <a:custGeom>
              <a:avLst/>
              <a:gdLst>
                <a:gd name="T0" fmla="*/ 1 w 3"/>
                <a:gd name="T1" fmla="*/ 187 h 187"/>
                <a:gd name="T2" fmla="*/ 3 w 3"/>
                <a:gd name="T3" fmla="*/ 185 h 187"/>
                <a:gd name="T4" fmla="*/ 3 w 3"/>
                <a:gd name="T5" fmla="*/ 1 h 187"/>
                <a:gd name="T6" fmla="*/ 1 w 3"/>
                <a:gd name="T7" fmla="*/ 0 h 187"/>
                <a:gd name="T8" fmla="*/ 0 w 3"/>
                <a:gd name="T9" fmla="*/ 1 h 187"/>
                <a:gd name="T10" fmla="*/ 0 w 3"/>
                <a:gd name="T11" fmla="*/ 185 h 187"/>
                <a:gd name="T12" fmla="*/ 1 w 3"/>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3" h="187">
                  <a:moveTo>
                    <a:pt x="1" y="187"/>
                  </a:moveTo>
                  <a:cubicBezTo>
                    <a:pt x="2" y="187"/>
                    <a:pt x="3" y="186"/>
                    <a:pt x="3" y="185"/>
                  </a:cubicBezTo>
                  <a:cubicBezTo>
                    <a:pt x="3" y="1"/>
                    <a:pt x="3" y="1"/>
                    <a:pt x="3" y="1"/>
                  </a:cubicBezTo>
                  <a:cubicBezTo>
                    <a:pt x="3" y="1"/>
                    <a:pt x="2" y="0"/>
                    <a:pt x="1" y="0"/>
                  </a:cubicBezTo>
                  <a:cubicBezTo>
                    <a:pt x="1" y="0"/>
                    <a:pt x="0" y="1"/>
                    <a:pt x="0" y="1"/>
                  </a:cubicBezTo>
                  <a:cubicBezTo>
                    <a:pt x="0" y="185"/>
                    <a:pt x="0" y="185"/>
                    <a:pt x="0" y="185"/>
                  </a:cubicBezTo>
                  <a:cubicBezTo>
                    <a:pt x="0" y="186"/>
                    <a:pt x="1" y="187"/>
                    <a:pt x="1"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5" name="Freeform 41"/>
            <p:cNvSpPr>
              <a:spLocks/>
            </p:cNvSpPr>
            <p:nvPr/>
          </p:nvSpPr>
          <p:spPr bwMode="auto">
            <a:xfrm>
              <a:off x="2387" y="1485"/>
              <a:ext cx="5" cy="462"/>
            </a:xfrm>
            <a:custGeom>
              <a:avLst/>
              <a:gdLst>
                <a:gd name="T0" fmla="*/ 1 w 2"/>
                <a:gd name="T1" fmla="*/ 195 h 195"/>
                <a:gd name="T2" fmla="*/ 2 w 2"/>
                <a:gd name="T3" fmla="*/ 194 h 195"/>
                <a:gd name="T4" fmla="*/ 2 w 2"/>
                <a:gd name="T5" fmla="*/ 1 h 195"/>
                <a:gd name="T6" fmla="*/ 1 w 2"/>
                <a:gd name="T7" fmla="*/ 0 h 195"/>
                <a:gd name="T8" fmla="*/ 0 w 2"/>
                <a:gd name="T9" fmla="*/ 1 h 195"/>
                <a:gd name="T10" fmla="*/ 0 w 2"/>
                <a:gd name="T11" fmla="*/ 194 h 195"/>
                <a:gd name="T12" fmla="*/ 1 w 2"/>
                <a:gd name="T13" fmla="*/ 195 h 195"/>
              </a:gdLst>
              <a:ahLst/>
              <a:cxnLst>
                <a:cxn ang="0">
                  <a:pos x="T0" y="T1"/>
                </a:cxn>
                <a:cxn ang="0">
                  <a:pos x="T2" y="T3"/>
                </a:cxn>
                <a:cxn ang="0">
                  <a:pos x="T4" y="T5"/>
                </a:cxn>
                <a:cxn ang="0">
                  <a:pos x="T6" y="T7"/>
                </a:cxn>
                <a:cxn ang="0">
                  <a:pos x="T8" y="T9"/>
                </a:cxn>
                <a:cxn ang="0">
                  <a:pos x="T10" y="T11"/>
                </a:cxn>
                <a:cxn ang="0">
                  <a:pos x="T12" y="T13"/>
                </a:cxn>
              </a:cxnLst>
              <a:rect l="0" t="0" r="r" b="b"/>
              <a:pathLst>
                <a:path w="2" h="195">
                  <a:moveTo>
                    <a:pt x="1" y="195"/>
                  </a:moveTo>
                  <a:cubicBezTo>
                    <a:pt x="1" y="195"/>
                    <a:pt x="2" y="194"/>
                    <a:pt x="2" y="194"/>
                  </a:cubicBezTo>
                  <a:cubicBezTo>
                    <a:pt x="2" y="1"/>
                    <a:pt x="2" y="1"/>
                    <a:pt x="2" y="1"/>
                  </a:cubicBezTo>
                  <a:cubicBezTo>
                    <a:pt x="2" y="0"/>
                    <a:pt x="1" y="0"/>
                    <a:pt x="1" y="0"/>
                  </a:cubicBezTo>
                  <a:cubicBezTo>
                    <a:pt x="0" y="0"/>
                    <a:pt x="0" y="0"/>
                    <a:pt x="0" y="1"/>
                  </a:cubicBezTo>
                  <a:cubicBezTo>
                    <a:pt x="0" y="194"/>
                    <a:pt x="0" y="194"/>
                    <a:pt x="0" y="194"/>
                  </a:cubicBezTo>
                  <a:cubicBezTo>
                    <a:pt x="0" y="194"/>
                    <a:pt x="0" y="195"/>
                    <a:pt x="1"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6" name="Freeform 42"/>
            <p:cNvSpPr>
              <a:spLocks/>
            </p:cNvSpPr>
            <p:nvPr/>
          </p:nvSpPr>
          <p:spPr bwMode="auto">
            <a:xfrm>
              <a:off x="2444" y="1463"/>
              <a:ext cx="4" cy="462"/>
            </a:xfrm>
            <a:custGeom>
              <a:avLst/>
              <a:gdLst>
                <a:gd name="T0" fmla="*/ 1 w 2"/>
                <a:gd name="T1" fmla="*/ 195 h 195"/>
                <a:gd name="T2" fmla="*/ 2 w 2"/>
                <a:gd name="T3" fmla="*/ 194 h 195"/>
                <a:gd name="T4" fmla="*/ 2 w 2"/>
                <a:gd name="T5" fmla="*/ 1 h 195"/>
                <a:gd name="T6" fmla="*/ 1 w 2"/>
                <a:gd name="T7" fmla="*/ 0 h 195"/>
                <a:gd name="T8" fmla="*/ 0 w 2"/>
                <a:gd name="T9" fmla="*/ 1 h 195"/>
                <a:gd name="T10" fmla="*/ 0 w 2"/>
                <a:gd name="T11" fmla="*/ 194 h 195"/>
                <a:gd name="T12" fmla="*/ 1 w 2"/>
                <a:gd name="T13" fmla="*/ 195 h 195"/>
              </a:gdLst>
              <a:ahLst/>
              <a:cxnLst>
                <a:cxn ang="0">
                  <a:pos x="T0" y="T1"/>
                </a:cxn>
                <a:cxn ang="0">
                  <a:pos x="T2" y="T3"/>
                </a:cxn>
                <a:cxn ang="0">
                  <a:pos x="T4" y="T5"/>
                </a:cxn>
                <a:cxn ang="0">
                  <a:pos x="T6" y="T7"/>
                </a:cxn>
                <a:cxn ang="0">
                  <a:pos x="T8" y="T9"/>
                </a:cxn>
                <a:cxn ang="0">
                  <a:pos x="T10" y="T11"/>
                </a:cxn>
                <a:cxn ang="0">
                  <a:pos x="T12" y="T13"/>
                </a:cxn>
              </a:cxnLst>
              <a:rect l="0" t="0" r="r" b="b"/>
              <a:pathLst>
                <a:path w="2" h="195">
                  <a:moveTo>
                    <a:pt x="1" y="195"/>
                  </a:moveTo>
                  <a:cubicBezTo>
                    <a:pt x="1" y="195"/>
                    <a:pt x="2" y="195"/>
                    <a:pt x="2" y="194"/>
                  </a:cubicBezTo>
                  <a:cubicBezTo>
                    <a:pt x="2" y="1"/>
                    <a:pt x="2" y="1"/>
                    <a:pt x="2" y="1"/>
                  </a:cubicBezTo>
                  <a:cubicBezTo>
                    <a:pt x="2" y="1"/>
                    <a:pt x="1" y="0"/>
                    <a:pt x="1" y="0"/>
                  </a:cubicBezTo>
                  <a:cubicBezTo>
                    <a:pt x="0" y="0"/>
                    <a:pt x="0" y="1"/>
                    <a:pt x="0" y="1"/>
                  </a:cubicBezTo>
                  <a:cubicBezTo>
                    <a:pt x="0" y="194"/>
                    <a:pt x="0" y="194"/>
                    <a:pt x="0" y="194"/>
                  </a:cubicBezTo>
                  <a:cubicBezTo>
                    <a:pt x="0" y="195"/>
                    <a:pt x="0" y="195"/>
                    <a:pt x="1"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7" name="Freeform 43"/>
            <p:cNvSpPr>
              <a:spLocks/>
            </p:cNvSpPr>
            <p:nvPr/>
          </p:nvSpPr>
          <p:spPr bwMode="auto">
            <a:xfrm>
              <a:off x="2479" y="1442"/>
              <a:ext cx="5" cy="483"/>
            </a:xfrm>
            <a:custGeom>
              <a:avLst/>
              <a:gdLst>
                <a:gd name="T0" fmla="*/ 1 w 2"/>
                <a:gd name="T1" fmla="*/ 204 h 204"/>
                <a:gd name="T2" fmla="*/ 2 w 2"/>
                <a:gd name="T3" fmla="*/ 203 h 204"/>
                <a:gd name="T4" fmla="*/ 2 w 2"/>
                <a:gd name="T5" fmla="*/ 1 h 204"/>
                <a:gd name="T6" fmla="*/ 1 w 2"/>
                <a:gd name="T7" fmla="*/ 0 h 204"/>
                <a:gd name="T8" fmla="*/ 0 w 2"/>
                <a:gd name="T9" fmla="*/ 1 h 204"/>
                <a:gd name="T10" fmla="*/ 0 w 2"/>
                <a:gd name="T11" fmla="*/ 203 h 204"/>
                <a:gd name="T12" fmla="*/ 1 w 2"/>
                <a:gd name="T13" fmla="*/ 204 h 204"/>
              </a:gdLst>
              <a:ahLst/>
              <a:cxnLst>
                <a:cxn ang="0">
                  <a:pos x="T0" y="T1"/>
                </a:cxn>
                <a:cxn ang="0">
                  <a:pos x="T2" y="T3"/>
                </a:cxn>
                <a:cxn ang="0">
                  <a:pos x="T4" y="T5"/>
                </a:cxn>
                <a:cxn ang="0">
                  <a:pos x="T6" y="T7"/>
                </a:cxn>
                <a:cxn ang="0">
                  <a:pos x="T8" y="T9"/>
                </a:cxn>
                <a:cxn ang="0">
                  <a:pos x="T10" y="T11"/>
                </a:cxn>
                <a:cxn ang="0">
                  <a:pos x="T12" y="T13"/>
                </a:cxn>
              </a:cxnLst>
              <a:rect l="0" t="0" r="r" b="b"/>
              <a:pathLst>
                <a:path w="2" h="204">
                  <a:moveTo>
                    <a:pt x="1" y="204"/>
                  </a:moveTo>
                  <a:cubicBezTo>
                    <a:pt x="2" y="204"/>
                    <a:pt x="2" y="204"/>
                    <a:pt x="2" y="203"/>
                  </a:cubicBezTo>
                  <a:cubicBezTo>
                    <a:pt x="2" y="1"/>
                    <a:pt x="2" y="1"/>
                    <a:pt x="2" y="1"/>
                  </a:cubicBezTo>
                  <a:cubicBezTo>
                    <a:pt x="2" y="0"/>
                    <a:pt x="2" y="0"/>
                    <a:pt x="1" y="0"/>
                  </a:cubicBezTo>
                  <a:cubicBezTo>
                    <a:pt x="1" y="0"/>
                    <a:pt x="0" y="0"/>
                    <a:pt x="0" y="1"/>
                  </a:cubicBezTo>
                  <a:cubicBezTo>
                    <a:pt x="0" y="203"/>
                    <a:pt x="0" y="203"/>
                    <a:pt x="0" y="203"/>
                  </a:cubicBezTo>
                  <a:cubicBezTo>
                    <a:pt x="0" y="204"/>
                    <a:pt x="1" y="204"/>
                    <a:pt x="1"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8" name="Freeform 44"/>
            <p:cNvSpPr>
              <a:spLocks/>
            </p:cNvSpPr>
            <p:nvPr/>
          </p:nvSpPr>
          <p:spPr bwMode="auto">
            <a:xfrm>
              <a:off x="2512" y="1416"/>
              <a:ext cx="5" cy="509"/>
            </a:xfrm>
            <a:custGeom>
              <a:avLst/>
              <a:gdLst>
                <a:gd name="T0" fmla="*/ 1 w 2"/>
                <a:gd name="T1" fmla="*/ 215 h 215"/>
                <a:gd name="T2" fmla="*/ 2 w 2"/>
                <a:gd name="T3" fmla="*/ 214 h 215"/>
                <a:gd name="T4" fmla="*/ 2 w 2"/>
                <a:gd name="T5" fmla="*/ 1 h 215"/>
                <a:gd name="T6" fmla="*/ 1 w 2"/>
                <a:gd name="T7" fmla="*/ 0 h 215"/>
                <a:gd name="T8" fmla="*/ 0 w 2"/>
                <a:gd name="T9" fmla="*/ 1 h 215"/>
                <a:gd name="T10" fmla="*/ 0 w 2"/>
                <a:gd name="T11" fmla="*/ 214 h 215"/>
                <a:gd name="T12" fmla="*/ 1 w 2"/>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 h="215">
                  <a:moveTo>
                    <a:pt x="1" y="215"/>
                  </a:moveTo>
                  <a:cubicBezTo>
                    <a:pt x="2" y="215"/>
                    <a:pt x="2" y="215"/>
                    <a:pt x="2" y="214"/>
                  </a:cubicBezTo>
                  <a:cubicBezTo>
                    <a:pt x="2" y="1"/>
                    <a:pt x="2" y="1"/>
                    <a:pt x="2" y="1"/>
                  </a:cubicBezTo>
                  <a:cubicBezTo>
                    <a:pt x="2" y="0"/>
                    <a:pt x="2" y="0"/>
                    <a:pt x="1" y="0"/>
                  </a:cubicBezTo>
                  <a:cubicBezTo>
                    <a:pt x="1" y="0"/>
                    <a:pt x="0" y="0"/>
                    <a:pt x="0" y="1"/>
                  </a:cubicBezTo>
                  <a:cubicBezTo>
                    <a:pt x="0" y="214"/>
                    <a:pt x="0" y="214"/>
                    <a:pt x="0" y="214"/>
                  </a:cubicBezTo>
                  <a:cubicBezTo>
                    <a:pt x="0" y="215"/>
                    <a:pt x="1" y="215"/>
                    <a:pt x="1"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9" name="Freeform 45"/>
            <p:cNvSpPr>
              <a:spLocks/>
            </p:cNvSpPr>
            <p:nvPr/>
          </p:nvSpPr>
          <p:spPr bwMode="auto">
            <a:xfrm>
              <a:off x="2550" y="1385"/>
              <a:ext cx="5" cy="540"/>
            </a:xfrm>
            <a:custGeom>
              <a:avLst/>
              <a:gdLst>
                <a:gd name="T0" fmla="*/ 1 w 2"/>
                <a:gd name="T1" fmla="*/ 228 h 228"/>
                <a:gd name="T2" fmla="*/ 2 w 2"/>
                <a:gd name="T3" fmla="*/ 227 h 228"/>
                <a:gd name="T4" fmla="*/ 2 w 2"/>
                <a:gd name="T5" fmla="*/ 1 h 228"/>
                <a:gd name="T6" fmla="*/ 1 w 2"/>
                <a:gd name="T7" fmla="*/ 0 h 228"/>
                <a:gd name="T8" fmla="*/ 0 w 2"/>
                <a:gd name="T9" fmla="*/ 1 h 228"/>
                <a:gd name="T10" fmla="*/ 0 w 2"/>
                <a:gd name="T11" fmla="*/ 227 h 228"/>
                <a:gd name="T12" fmla="*/ 1 w 2"/>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 h="228">
                  <a:moveTo>
                    <a:pt x="1" y="228"/>
                  </a:moveTo>
                  <a:cubicBezTo>
                    <a:pt x="2" y="228"/>
                    <a:pt x="2" y="228"/>
                    <a:pt x="2" y="227"/>
                  </a:cubicBezTo>
                  <a:cubicBezTo>
                    <a:pt x="2" y="1"/>
                    <a:pt x="2" y="1"/>
                    <a:pt x="2" y="1"/>
                  </a:cubicBezTo>
                  <a:cubicBezTo>
                    <a:pt x="2" y="0"/>
                    <a:pt x="2" y="0"/>
                    <a:pt x="1" y="0"/>
                  </a:cubicBezTo>
                  <a:cubicBezTo>
                    <a:pt x="1" y="0"/>
                    <a:pt x="0" y="0"/>
                    <a:pt x="0" y="1"/>
                  </a:cubicBezTo>
                  <a:cubicBezTo>
                    <a:pt x="0" y="227"/>
                    <a:pt x="0" y="227"/>
                    <a:pt x="0" y="227"/>
                  </a:cubicBezTo>
                  <a:cubicBezTo>
                    <a:pt x="0" y="228"/>
                    <a:pt x="1" y="228"/>
                    <a:pt x="1"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0" name="Freeform 46"/>
            <p:cNvSpPr>
              <a:spLocks/>
            </p:cNvSpPr>
            <p:nvPr/>
          </p:nvSpPr>
          <p:spPr bwMode="auto">
            <a:xfrm>
              <a:off x="2574" y="1364"/>
              <a:ext cx="2" cy="561"/>
            </a:xfrm>
            <a:custGeom>
              <a:avLst/>
              <a:gdLst>
                <a:gd name="T0" fmla="*/ 0 w 1"/>
                <a:gd name="T1" fmla="*/ 237 h 237"/>
                <a:gd name="T2" fmla="*/ 1 w 1"/>
                <a:gd name="T3" fmla="*/ 236 h 237"/>
                <a:gd name="T4" fmla="*/ 1 w 1"/>
                <a:gd name="T5" fmla="*/ 0 h 237"/>
                <a:gd name="T6" fmla="*/ 0 w 1"/>
                <a:gd name="T7" fmla="*/ 0 h 237"/>
                <a:gd name="T8" fmla="*/ 0 w 1"/>
                <a:gd name="T9" fmla="*/ 0 h 237"/>
                <a:gd name="T10" fmla="*/ 0 w 1"/>
                <a:gd name="T11" fmla="*/ 236 h 237"/>
                <a:gd name="T12" fmla="*/ 0 w 1"/>
                <a:gd name="T13" fmla="*/ 237 h 237"/>
              </a:gdLst>
              <a:ahLst/>
              <a:cxnLst>
                <a:cxn ang="0">
                  <a:pos x="T0" y="T1"/>
                </a:cxn>
                <a:cxn ang="0">
                  <a:pos x="T2" y="T3"/>
                </a:cxn>
                <a:cxn ang="0">
                  <a:pos x="T4" y="T5"/>
                </a:cxn>
                <a:cxn ang="0">
                  <a:pos x="T6" y="T7"/>
                </a:cxn>
                <a:cxn ang="0">
                  <a:pos x="T8" y="T9"/>
                </a:cxn>
                <a:cxn ang="0">
                  <a:pos x="T10" y="T11"/>
                </a:cxn>
                <a:cxn ang="0">
                  <a:pos x="T12" y="T13"/>
                </a:cxn>
              </a:cxnLst>
              <a:rect l="0" t="0" r="r" b="b"/>
              <a:pathLst>
                <a:path w="1" h="237">
                  <a:moveTo>
                    <a:pt x="0" y="237"/>
                  </a:moveTo>
                  <a:cubicBezTo>
                    <a:pt x="0" y="237"/>
                    <a:pt x="1" y="237"/>
                    <a:pt x="1" y="236"/>
                  </a:cubicBezTo>
                  <a:cubicBezTo>
                    <a:pt x="1" y="0"/>
                    <a:pt x="1" y="0"/>
                    <a:pt x="1" y="0"/>
                  </a:cubicBezTo>
                  <a:cubicBezTo>
                    <a:pt x="1" y="0"/>
                    <a:pt x="0" y="0"/>
                    <a:pt x="0" y="0"/>
                  </a:cubicBezTo>
                  <a:cubicBezTo>
                    <a:pt x="0" y="0"/>
                    <a:pt x="0" y="0"/>
                    <a:pt x="0" y="0"/>
                  </a:cubicBezTo>
                  <a:cubicBezTo>
                    <a:pt x="0" y="236"/>
                    <a:pt x="0" y="236"/>
                    <a:pt x="0" y="236"/>
                  </a:cubicBezTo>
                  <a:cubicBezTo>
                    <a:pt x="0" y="237"/>
                    <a:pt x="0" y="237"/>
                    <a:pt x="0"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1" name="Freeform 47"/>
            <p:cNvSpPr>
              <a:spLocks/>
            </p:cNvSpPr>
            <p:nvPr/>
          </p:nvSpPr>
          <p:spPr bwMode="auto">
            <a:xfrm>
              <a:off x="2593" y="1343"/>
              <a:ext cx="2" cy="582"/>
            </a:xfrm>
            <a:custGeom>
              <a:avLst/>
              <a:gdLst>
                <a:gd name="T0" fmla="*/ 1 w 1"/>
                <a:gd name="T1" fmla="*/ 246 h 246"/>
                <a:gd name="T2" fmla="*/ 1 w 1"/>
                <a:gd name="T3" fmla="*/ 245 h 246"/>
                <a:gd name="T4" fmla="*/ 1 w 1"/>
                <a:gd name="T5" fmla="*/ 1 h 246"/>
                <a:gd name="T6" fmla="*/ 1 w 1"/>
                <a:gd name="T7" fmla="*/ 0 h 246"/>
                <a:gd name="T8" fmla="*/ 0 w 1"/>
                <a:gd name="T9" fmla="*/ 1 h 246"/>
                <a:gd name="T10" fmla="*/ 0 w 1"/>
                <a:gd name="T11" fmla="*/ 245 h 246"/>
                <a:gd name="T12" fmla="*/ 1 w 1"/>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1" h="246">
                  <a:moveTo>
                    <a:pt x="1" y="246"/>
                  </a:moveTo>
                  <a:cubicBezTo>
                    <a:pt x="1" y="246"/>
                    <a:pt x="1" y="246"/>
                    <a:pt x="1" y="245"/>
                  </a:cubicBezTo>
                  <a:cubicBezTo>
                    <a:pt x="1" y="1"/>
                    <a:pt x="1" y="1"/>
                    <a:pt x="1" y="1"/>
                  </a:cubicBezTo>
                  <a:cubicBezTo>
                    <a:pt x="1" y="1"/>
                    <a:pt x="1" y="0"/>
                    <a:pt x="1" y="0"/>
                  </a:cubicBezTo>
                  <a:cubicBezTo>
                    <a:pt x="0" y="0"/>
                    <a:pt x="0" y="1"/>
                    <a:pt x="0" y="1"/>
                  </a:cubicBezTo>
                  <a:cubicBezTo>
                    <a:pt x="0" y="245"/>
                    <a:pt x="0" y="245"/>
                    <a:pt x="0" y="245"/>
                  </a:cubicBezTo>
                  <a:cubicBezTo>
                    <a:pt x="0" y="246"/>
                    <a:pt x="0" y="246"/>
                    <a:pt x="1"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2" name="Freeform 48"/>
            <p:cNvSpPr>
              <a:spLocks/>
            </p:cNvSpPr>
            <p:nvPr/>
          </p:nvSpPr>
          <p:spPr bwMode="auto">
            <a:xfrm>
              <a:off x="2614" y="1319"/>
              <a:ext cx="2" cy="606"/>
            </a:xfrm>
            <a:custGeom>
              <a:avLst/>
              <a:gdLst>
                <a:gd name="T0" fmla="*/ 0 w 1"/>
                <a:gd name="T1" fmla="*/ 256 h 256"/>
                <a:gd name="T2" fmla="*/ 1 w 1"/>
                <a:gd name="T3" fmla="*/ 255 h 256"/>
                <a:gd name="T4" fmla="*/ 1 w 1"/>
                <a:gd name="T5" fmla="*/ 1 h 256"/>
                <a:gd name="T6" fmla="*/ 0 w 1"/>
                <a:gd name="T7" fmla="*/ 0 h 256"/>
                <a:gd name="T8" fmla="*/ 0 w 1"/>
                <a:gd name="T9" fmla="*/ 1 h 256"/>
                <a:gd name="T10" fmla="*/ 0 w 1"/>
                <a:gd name="T11" fmla="*/ 255 h 256"/>
                <a:gd name="T12" fmla="*/ 0 w 1"/>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1" h="256">
                  <a:moveTo>
                    <a:pt x="0" y="256"/>
                  </a:moveTo>
                  <a:cubicBezTo>
                    <a:pt x="1" y="256"/>
                    <a:pt x="1" y="256"/>
                    <a:pt x="1" y="255"/>
                  </a:cubicBezTo>
                  <a:cubicBezTo>
                    <a:pt x="1" y="1"/>
                    <a:pt x="1" y="1"/>
                    <a:pt x="1" y="1"/>
                  </a:cubicBezTo>
                  <a:cubicBezTo>
                    <a:pt x="1" y="1"/>
                    <a:pt x="1" y="0"/>
                    <a:pt x="0" y="0"/>
                  </a:cubicBezTo>
                  <a:cubicBezTo>
                    <a:pt x="0" y="0"/>
                    <a:pt x="0" y="1"/>
                    <a:pt x="0" y="1"/>
                  </a:cubicBezTo>
                  <a:cubicBezTo>
                    <a:pt x="0" y="255"/>
                    <a:pt x="0" y="255"/>
                    <a:pt x="0" y="255"/>
                  </a:cubicBezTo>
                  <a:cubicBezTo>
                    <a:pt x="0" y="256"/>
                    <a:pt x="0" y="256"/>
                    <a:pt x="0" y="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3" name="Freeform 49"/>
            <p:cNvSpPr>
              <a:spLocks/>
            </p:cNvSpPr>
            <p:nvPr/>
          </p:nvSpPr>
          <p:spPr bwMode="auto">
            <a:xfrm>
              <a:off x="2635" y="1290"/>
              <a:ext cx="3" cy="635"/>
            </a:xfrm>
            <a:custGeom>
              <a:avLst/>
              <a:gdLst>
                <a:gd name="T0" fmla="*/ 0 w 1"/>
                <a:gd name="T1" fmla="*/ 268 h 268"/>
                <a:gd name="T2" fmla="*/ 1 w 1"/>
                <a:gd name="T3" fmla="*/ 267 h 268"/>
                <a:gd name="T4" fmla="*/ 1 w 1"/>
                <a:gd name="T5" fmla="*/ 1 h 268"/>
                <a:gd name="T6" fmla="*/ 0 w 1"/>
                <a:gd name="T7" fmla="*/ 0 h 268"/>
                <a:gd name="T8" fmla="*/ 0 w 1"/>
                <a:gd name="T9" fmla="*/ 1 h 268"/>
                <a:gd name="T10" fmla="*/ 0 w 1"/>
                <a:gd name="T11" fmla="*/ 267 h 268"/>
                <a:gd name="T12" fmla="*/ 0 w 1"/>
                <a:gd name="T13" fmla="*/ 268 h 268"/>
              </a:gdLst>
              <a:ahLst/>
              <a:cxnLst>
                <a:cxn ang="0">
                  <a:pos x="T0" y="T1"/>
                </a:cxn>
                <a:cxn ang="0">
                  <a:pos x="T2" y="T3"/>
                </a:cxn>
                <a:cxn ang="0">
                  <a:pos x="T4" y="T5"/>
                </a:cxn>
                <a:cxn ang="0">
                  <a:pos x="T6" y="T7"/>
                </a:cxn>
                <a:cxn ang="0">
                  <a:pos x="T8" y="T9"/>
                </a:cxn>
                <a:cxn ang="0">
                  <a:pos x="T10" y="T11"/>
                </a:cxn>
                <a:cxn ang="0">
                  <a:pos x="T12" y="T13"/>
                </a:cxn>
              </a:cxnLst>
              <a:rect l="0" t="0" r="r" b="b"/>
              <a:pathLst>
                <a:path w="1" h="268">
                  <a:moveTo>
                    <a:pt x="0" y="268"/>
                  </a:moveTo>
                  <a:cubicBezTo>
                    <a:pt x="0" y="268"/>
                    <a:pt x="1" y="268"/>
                    <a:pt x="1" y="267"/>
                  </a:cubicBezTo>
                  <a:cubicBezTo>
                    <a:pt x="1" y="1"/>
                    <a:pt x="1" y="1"/>
                    <a:pt x="1" y="1"/>
                  </a:cubicBezTo>
                  <a:cubicBezTo>
                    <a:pt x="1" y="1"/>
                    <a:pt x="0" y="0"/>
                    <a:pt x="0" y="0"/>
                  </a:cubicBezTo>
                  <a:cubicBezTo>
                    <a:pt x="0" y="0"/>
                    <a:pt x="0" y="1"/>
                    <a:pt x="0" y="1"/>
                  </a:cubicBezTo>
                  <a:cubicBezTo>
                    <a:pt x="0" y="267"/>
                    <a:pt x="0" y="267"/>
                    <a:pt x="0" y="267"/>
                  </a:cubicBezTo>
                  <a:cubicBezTo>
                    <a:pt x="0" y="268"/>
                    <a:pt x="0" y="268"/>
                    <a:pt x="0"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4" name="Freeform 50"/>
            <p:cNvSpPr>
              <a:spLocks/>
            </p:cNvSpPr>
            <p:nvPr/>
          </p:nvSpPr>
          <p:spPr bwMode="auto">
            <a:xfrm>
              <a:off x="2654" y="1260"/>
              <a:ext cx="2" cy="665"/>
            </a:xfrm>
            <a:custGeom>
              <a:avLst/>
              <a:gdLst>
                <a:gd name="T0" fmla="*/ 1 w 1"/>
                <a:gd name="T1" fmla="*/ 281 h 281"/>
                <a:gd name="T2" fmla="*/ 1 w 1"/>
                <a:gd name="T3" fmla="*/ 280 h 281"/>
                <a:gd name="T4" fmla="*/ 1 w 1"/>
                <a:gd name="T5" fmla="*/ 1 h 281"/>
                <a:gd name="T6" fmla="*/ 1 w 1"/>
                <a:gd name="T7" fmla="*/ 0 h 281"/>
                <a:gd name="T8" fmla="*/ 0 w 1"/>
                <a:gd name="T9" fmla="*/ 1 h 281"/>
                <a:gd name="T10" fmla="*/ 0 w 1"/>
                <a:gd name="T11" fmla="*/ 280 h 281"/>
                <a:gd name="T12" fmla="*/ 1 w 1"/>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1" h="281">
                  <a:moveTo>
                    <a:pt x="1" y="281"/>
                  </a:moveTo>
                  <a:cubicBezTo>
                    <a:pt x="1" y="281"/>
                    <a:pt x="1" y="281"/>
                    <a:pt x="1" y="280"/>
                  </a:cubicBezTo>
                  <a:cubicBezTo>
                    <a:pt x="1" y="1"/>
                    <a:pt x="1" y="1"/>
                    <a:pt x="1" y="1"/>
                  </a:cubicBezTo>
                  <a:cubicBezTo>
                    <a:pt x="1" y="0"/>
                    <a:pt x="1" y="0"/>
                    <a:pt x="1" y="0"/>
                  </a:cubicBezTo>
                  <a:cubicBezTo>
                    <a:pt x="0" y="0"/>
                    <a:pt x="0" y="0"/>
                    <a:pt x="0" y="1"/>
                  </a:cubicBezTo>
                  <a:cubicBezTo>
                    <a:pt x="0" y="280"/>
                    <a:pt x="0" y="280"/>
                    <a:pt x="0" y="280"/>
                  </a:cubicBezTo>
                  <a:cubicBezTo>
                    <a:pt x="0" y="281"/>
                    <a:pt x="0" y="281"/>
                    <a:pt x="1"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51"/>
            <p:cNvSpPr>
              <a:spLocks/>
            </p:cNvSpPr>
            <p:nvPr/>
          </p:nvSpPr>
          <p:spPr bwMode="auto">
            <a:xfrm>
              <a:off x="2675" y="1219"/>
              <a:ext cx="3" cy="706"/>
            </a:xfrm>
            <a:custGeom>
              <a:avLst/>
              <a:gdLst>
                <a:gd name="T0" fmla="*/ 0 w 1"/>
                <a:gd name="T1" fmla="*/ 298 h 298"/>
                <a:gd name="T2" fmla="*/ 1 w 1"/>
                <a:gd name="T3" fmla="*/ 297 h 298"/>
                <a:gd name="T4" fmla="*/ 1 w 1"/>
                <a:gd name="T5" fmla="*/ 1 h 298"/>
                <a:gd name="T6" fmla="*/ 0 w 1"/>
                <a:gd name="T7" fmla="*/ 0 h 298"/>
                <a:gd name="T8" fmla="*/ 0 w 1"/>
                <a:gd name="T9" fmla="*/ 1 h 298"/>
                <a:gd name="T10" fmla="*/ 0 w 1"/>
                <a:gd name="T11" fmla="*/ 297 h 298"/>
                <a:gd name="T12" fmla="*/ 0 w 1"/>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1" h="298">
                  <a:moveTo>
                    <a:pt x="0" y="298"/>
                  </a:moveTo>
                  <a:cubicBezTo>
                    <a:pt x="1" y="298"/>
                    <a:pt x="1" y="298"/>
                    <a:pt x="1" y="297"/>
                  </a:cubicBezTo>
                  <a:cubicBezTo>
                    <a:pt x="1" y="1"/>
                    <a:pt x="1" y="1"/>
                    <a:pt x="1" y="1"/>
                  </a:cubicBezTo>
                  <a:cubicBezTo>
                    <a:pt x="1" y="1"/>
                    <a:pt x="1" y="0"/>
                    <a:pt x="0" y="0"/>
                  </a:cubicBezTo>
                  <a:cubicBezTo>
                    <a:pt x="0" y="0"/>
                    <a:pt x="0" y="1"/>
                    <a:pt x="0" y="1"/>
                  </a:cubicBezTo>
                  <a:cubicBezTo>
                    <a:pt x="0" y="297"/>
                    <a:pt x="0" y="297"/>
                    <a:pt x="0" y="297"/>
                  </a:cubicBezTo>
                  <a:cubicBezTo>
                    <a:pt x="0" y="298"/>
                    <a:pt x="0" y="298"/>
                    <a:pt x="0"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52"/>
            <p:cNvSpPr>
              <a:spLocks/>
            </p:cNvSpPr>
            <p:nvPr/>
          </p:nvSpPr>
          <p:spPr bwMode="auto">
            <a:xfrm>
              <a:off x="2697" y="1177"/>
              <a:ext cx="2" cy="748"/>
            </a:xfrm>
            <a:custGeom>
              <a:avLst/>
              <a:gdLst>
                <a:gd name="T0" fmla="*/ 0 w 1"/>
                <a:gd name="T1" fmla="*/ 316 h 316"/>
                <a:gd name="T2" fmla="*/ 1 w 1"/>
                <a:gd name="T3" fmla="*/ 315 h 316"/>
                <a:gd name="T4" fmla="*/ 1 w 1"/>
                <a:gd name="T5" fmla="*/ 1 h 316"/>
                <a:gd name="T6" fmla="*/ 0 w 1"/>
                <a:gd name="T7" fmla="*/ 0 h 316"/>
                <a:gd name="T8" fmla="*/ 0 w 1"/>
                <a:gd name="T9" fmla="*/ 1 h 316"/>
                <a:gd name="T10" fmla="*/ 0 w 1"/>
                <a:gd name="T11" fmla="*/ 315 h 316"/>
                <a:gd name="T12" fmla="*/ 0 w 1"/>
                <a:gd name="T13" fmla="*/ 316 h 316"/>
              </a:gdLst>
              <a:ahLst/>
              <a:cxnLst>
                <a:cxn ang="0">
                  <a:pos x="T0" y="T1"/>
                </a:cxn>
                <a:cxn ang="0">
                  <a:pos x="T2" y="T3"/>
                </a:cxn>
                <a:cxn ang="0">
                  <a:pos x="T4" y="T5"/>
                </a:cxn>
                <a:cxn ang="0">
                  <a:pos x="T6" y="T7"/>
                </a:cxn>
                <a:cxn ang="0">
                  <a:pos x="T8" y="T9"/>
                </a:cxn>
                <a:cxn ang="0">
                  <a:pos x="T10" y="T11"/>
                </a:cxn>
                <a:cxn ang="0">
                  <a:pos x="T12" y="T13"/>
                </a:cxn>
              </a:cxnLst>
              <a:rect l="0" t="0" r="r" b="b"/>
              <a:pathLst>
                <a:path w="1" h="316">
                  <a:moveTo>
                    <a:pt x="0" y="316"/>
                  </a:moveTo>
                  <a:cubicBezTo>
                    <a:pt x="0" y="316"/>
                    <a:pt x="1" y="316"/>
                    <a:pt x="1" y="315"/>
                  </a:cubicBezTo>
                  <a:cubicBezTo>
                    <a:pt x="1" y="1"/>
                    <a:pt x="1" y="1"/>
                    <a:pt x="1" y="1"/>
                  </a:cubicBezTo>
                  <a:cubicBezTo>
                    <a:pt x="1" y="0"/>
                    <a:pt x="0" y="0"/>
                    <a:pt x="0" y="0"/>
                  </a:cubicBezTo>
                  <a:cubicBezTo>
                    <a:pt x="0" y="0"/>
                    <a:pt x="0" y="0"/>
                    <a:pt x="0" y="1"/>
                  </a:cubicBezTo>
                  <a:cubicBezTo>
                    <a:pt x="0" y="315"/>
                    <a:pt x="0" y="315"/>
                    <a:pt x="0" y="315"/>
                  </a:cubicBezTo>
                  <a:cubicBezTo>
                    <a:pt x="0" y="316"/>
                    <a:pt x="0" y="316"/>
                    <a:pt x="0"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7" name="Freeform 53"/>
            <p:cNvSpPr>
              <a:spLocks/>
            </p:cNvSpPr>
            <p:nvPr/>
          </p:nvSpPr>
          <p:spPr bwMode="auto">
            <a:xfrm>
              <a:off x="2716" y="1115"/>
              <a:ext cx="2" cy="810"/>
            </a:xfrm>
            <a:custGeom>
              <a:avLst/>
              <a:gdLst>
                <a:gd name="T0" fmla="*/ 1 w 1"/>
                <a:gd name="T1" fmla="*/ 342 h 342"/>
                <a:gd name="T2" fmla="*/ 1 w 1"/>
                <a:gd name="T3" fmla="*/ 341 h 342"/>
                <a:gd name="T4" fmla="*/ 1 w 1"/>
                <a:gd name="T5" fmla="*/ 0 h 342"/>
                <a:gd name="T6" fmla="*/ 1 w 1"/>
                <a:gd name="T7" fmla="*/ 0 h 342"/>
                <a:gd name="T8" fmla="*/ 0 w 1"/>
                <a:gd name="T9" fmla="*/ 0 h 342"/>
                <a:gd name="T10" fmla="*/ 0 w 1"/>
                <a:gd name="T11" fmla="*/ 341 h 342"/>
                <a:gd name="T12" fmla="*/ 1 w 1"/>
                <a:gd name="T13" fmla="*/ 342 h 342"/>
              </a:gdLst>
              <a:ahLst/>
              <a:cxnLst>
                <a:cxn ang="0">
                  <a:pos x="T0" y="T1"/>
                </a:cxn>
                <a:cxn ang="0">
                  <a:pos x="T2" y="T3"/>
                </a:cxn>
                <a:cxn ang="0">
                  <a:pos x="T4" y="T5"/>
                </a:cxn>
                <a:cxn ang="0">
                  <a:pos x="T6" y="T7"/>
                </a:cxn>
                <a:cxn ang="0">
                  <a:pos x="T8" y="T9"/>
                </a:cxn>
                <a:cxn ang="0">
                  <a:pos x="T10" y="T11"/>
                </a:cxn>
                <a:cxn ang="0">
                  <a:pos x="T12" y="T13"/>
                </a:cxn>
              </a:cxnLst>
              <a:rect l="0" t="0" r="r" b="b"/>
              <a:pathLst>
                <a:path w="1" h="342">
                  <a:moveTo>
                    <a:pt x="1" y="342"/>
                  </a:moveTo>
                  <a:cubicBezTo>
                    <a:pt x="1" y="342"/>
                    <a:pt x="1" y="342"/>
                    <a:pt x="1" y="341"/>
                  </a:cubicBezTo>
                  <a:cubicBezTo>
                    <a:pt x="1" y="0"/>
                    <a:pt x="1" y="0"/>
                    <a:pt x="1" y="0"/>
                  </a:cubicBezTo>
                  <a:cubicBezTo>
                    <a:pt x="1" y="0"/>
                    <a:pt x="1" y="0"/>
                    <a:pt x="1" y="0"/>
                  </a:cubicBezTo>
                  <a:cubicBezTo>
                    <a:pt x="0" y="0"/>
                    <a:pt x="0" y="0"/>
                    <a:pt x="0" y="0"/>
                  </a:cubicBezTo>
                  <a:cubicBezTo>
                    <a:pt x="0" y="341"/>
                    <a:pt x="0" y="341"/>
                    <a:pt x="0" y="341"/>
                  </a:cubicBezTo>
                  <a:cubicBezTo>
                    <a:pt x="0" y="342"/>
                    <a:pt x="0" y="342"/>
                    <a:pt x="1"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8" name="Line 54"/>
            <p:cNvSpPr>
              <a:spLocks noChangeShapeType="1"/>
            </p:cNvSpPr>
            <p:nvPr/>
          </p:nvSpPr>
          <p:spPr bwMode="auto">
            <a:xfrm>
              <a:off x="2879" y="1928"/>
              <a:ext cx="0" cy="0"/>
            </a:xfrm>
            <a:prstGeom prst="line">
              <a:avLst/>
            </a:prstGeom>
            <a:grpFill/>
            <a:ln w="15875"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9" name="Line 55"/>
            <p:cNvSpPr>
              <a:spLocks noChangeShapeType="1"/>
            </p:cNvSpPr>
            <p:nvPr/>
          </p:nvSpPr>
          <p:spPr bwMode="auto">
            <a:xfrm>
              <a:off x="2879" y="1928"/>
              <a:ext cx="0" cy="0"/>
            </a:xfrm>
            <a:prstGeom prst="line">
              <a:avLst/>
            </a:prstGeom>
            <a:grpFill/>
            <a:ln w="15875"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250466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481" y="1462747"/>
            <a:ext cx="5942754" cy="5486400"/>
          </a:xfrm>
        </p:spPr>
        <p:txBody>
          <a:bodyPr/>
          <a:lstStyle/>
          <a:p>
            <a:br>
              <a:rPr lang="en-US" dirty="0"/>
            </a:br>
            <a:br>
              <a:rPr lang="en-US" dirty="0"/>
            </a:br>
            <a:r>
              <a:rPr lang="en-US" dirty="0"/>
              <a:t>How can this help grow your business?</a:t>
            </a:r>
          </a:p>
        </p:txBody>
      </p:sp>
      <p:sp>
        <p:nvSpPr>
          <p:cNvPr id="5" name="Content Placeholder 4"/>
          <p:cNvSpPr>
            <a:spLocks noGrp="1"/>
          </p:cNvSpPr>
          <p:nvPr>
            <p:ph sz="quarter" idx="15"/>
          </p:nvPr>
        </p:nvSpPr>
        <p:spPr>
          <a:xfrm>
            <a:off x="6371924" y="1392890"/>
            <a:ext cx="5789069" cy="3397853"/>
          </a:xfrm>
        </p:spPr>
        <p:txBody>
          <a:bodyPr/>
          <a:lstStyle/>
          <a:p>
            <a:r>
              <a:rPr lang="en-US" dirty="0"/>
              <a:t>Global distribution with local payment methods</a:t>
            </a:r>
          </a:p>
          <a:p>
            <a:r>
              <a:rPr lang="en-US" dirty="0"/>
              <a:t>Reduce fragmentation of solution versions</a:t>
            </a:r>
          </a:p>
          <a:p>
            <a:r>
              <a:rPr lang="en-US" dirty="0"/>
              <a:t>Ability to modernize and innovate at your own pace</a:t>
            </a:r>
          </a:p>
        </p:txBody>
      </p:sp>
    </p:spTree>
    <p:extLst>
      <p:ext uri="{BB962C8B-B14F-4D97-AF65-F5344CB8AC3E}">
        <p14:creationId xmlns:p14="http://schemas.microsoft.com/office/powerpoint/2010/main" val="458233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Resources</a:t>
            </a:r>
          </a:p>
        </p:txBody>
      </p:sp>
      <p:sp>
        <p:nvSpPr>
          <p:cNvPr id="6" name="Text Placeholder 5"/>
          <p:cNvSpPr>
            <a:spLocks noGrp="1"/>
          </p:cNvSpPr>
          <p:nvPr>
            <p:ph type="body" sz="quarter" idx="10"/>
          </p:nvPr>
        </p:nvSpPr>
        <p:spPr>
          <a:xfrm>
            <a:off x="274638" y="1212850"/>
            <a:ext cx="11887200" cy="6155531"/>
          </a:xfrm>
        </p:spPr>
        <p:txBody>
          <a:bodyPr/>
          <a:lstStyle/>
          <a:p>
            <a:r>
              <a:rPr lang="en-US" dirty="0">
                <a:hlinkClick r:id="rId2"/>
              </a:rPr>
              <a:t>Windows Desktop Bridge on Developer Portal</a:t>
            </a:r>
          </a:p>
          <a:p>
            <a:r>
              <a:rPr lang="en-US" dirty="0">
                <a:hlinkClick r:id="rId2"/>
              </a:rPr>
              <a:t>UWP Packager</a:t>
            </a:r>
            <a:r>
              <a:rPr lang="en-US" dirty="0"/>
              <a:t> in Visual Studio 15 Preview</a:t>
            </a:r>
          </a:p>
          <a:p>
            <a:endParaRPr lang="en-US" dirty="0"/>
          </a:p>
          <a:p>
            <a:r>
              <a:rPr lang="en-US" dirty="0"/>
              <a:t>Notifications Visualizer</a:t>
            </a:r>
          </a:p>
          <a:p>
            <a:r>
              <a:rPr lang="en-US" dirty="0"/>
              <a:t>UWP Community Toolkit</a:t>
            </a:r>
          </a:p>
          <a:p>
            <a:endParaRPr lang="en-US" dirty="0"/>
          </a:p>
          <a:p>
            <a:r>
              <a:rPr lang="en-US" dirty="0"/>
              <a:t>GitHub </a:t>
            </a:r>
            <a:r>
              <a:rPr lang="en-US" dirty="0" err="1"/>
              <a:t>DesktopBridgetoUWP</a:t>
            </a:r>
            <a:r>
              <a:rPr lang="en-US" dirty="0"/>
              <a:t> Resources</a:t>
            </a:r>
          </a:p>
          <a:p>
            <a:endParaRPr lang="en-US" dirty="0"/>
          </a:p>
          <a:p>
            <a:endParaRPr lang="en-US" dirty="0"/>
          </a:p>
        </p:txBody>
      </p:sp>
    </p:spTree>
    <p:extLst>
      <p:ext uri="{BB962C8B-B14F-4D97-AF65-F5344CB8AC3E}">
        <p14:creationId xmlns:p14="http://schemas.microsoft.com/office/powerpoint/2010/main" val="7349433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spc="0" dirty="0"/>
              <a:t>Q&amp;A</a:t>
            </a:r>
          </a:p>
        </p:txBody>
      </p:sp>
    </p:spTree>
    <p:extLst>
      <p:ext uri="{BB962C8B-B14F-4D97-AF65-F5344CB8AC3E}">
        <p14:creationId xmlns:p14="http://schemas.microsoft.com/office/powerpoint/2010/main" val="9905871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460050" y="3145091"/>
            <a:ext cx="3288041" cy="704345"/>
          </a:xfrm>
          <a:prstGeom prst="rect">
            <a:avLst/>
          </a:prstGeom>
        </p:spPr>
      </p:pic>
      <p:sp>
        <p:nvSpPr>
          <p:cNvPr id="5" name="Text Box 3"/>
          <p:cNvSpPr txBox="1">
            <a:spLocks noChangeArrowheads="1"/>
          </p:cNvSpPr>
          <p:nvPr/>
        </p:nvSpPr>
        <p:spPr bwMode="blackWhite">
          <a:xfrm>
            <a:off x="273895" y="6078666"/>
            <a:ext cx="10972832" cy="625023"/>
          </a:xfrm>
          <a:prstGeom prst="rect">
            <a:avLst/>
          </a:prstGeom>
        </p:spPr>
        <p:txBody>
          <a:bodyPr vert="horz" wrap="square" lIns="182854" tIns="146283" rIns="182854" bIns="146283" numCol="1" anchor="t" anchorCtr="0" compatLnSpc="1">
            <a:prstTxWarp prst="textNoShape">
              <a:avLst/>
            </a:prstTxWarp>
            <a:spAutoFit/>
          </a:bodyPr>
          <a:lstStyle/>
          <a:p>
            <a:pPr defTabSz="932111" eaLnBrk="0" hangingPunct="0"/>
            <a:r>
              <a:rPr lang="en-US" sz="700" kern="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111" eaLnBrk="0" hangingPunct="0"/>
            <a:r>
              <a:rPr lang="en-US" sz="700" kern="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2449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8240" y="-1"/>
            <a:ext cx="6217353"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1243493">
              <a:lnSpc>
                <a:spcPct val="90000"/>
              </a:lnSpc>
              <a:spcBef>
                <a:spcPts val="816"/>
              </a:spcBef>
            </a:pPr>
            <a:endParaRPr lang="en-US" sz="2720" kern="0" dirty="0" err="1">
              <a:solidFill>
                <a:sysClr val="windowText" lastClr="000000"/>
              </a:solidFill>
            </a:endParaRPr>
          </a:p>
        </p:txBody>
      </p:sp>
      <p:sp>
        <p:nvSpPr>
          <p:cNvPr id="4" name="Title 3"/>
          <p:cNvSpPr>
            <a:spLocks noGrp="1"/>
          </p:cNvSpPr>
          <p:nvPr>
            <p:ph type="title"/>
          </p:nvPr>
        </p:nvSpPr>
        <p:spPr>
          <a:xfrm>
            <a:off x="6492839" y="349291"/>
            <a:ext cx="5942754" cy="1472254"/>
          </a:xfrm>
        </p:spPr>
        <p:txBody>
          <a:bodyPr/>
          <a:lstStyle/>
          <a:p>
            <a:pPr>
              <a:spcAft>
                <a:spcPts val="1632"/>
              </a:spcAft>
            </a:pPr>
            <a:r>
              <a:rPr lang="en-US" dirty="0"/>
              <a:t>Software developer challenges today</a:t>
            </a:r>
          </a:p>
        </p:txBody>
      </p:sp>
      <p:sp>
        <p:nvSpPr>
          <p:cNvPr id="11" name="Title 3"/>
          <p:cNvSpPr txBox="1">
            <a:spLocks/>
          </p:cNvSpPr>
          <p:nvPr/>
        </p:nvSpPr>
        <p:spPr>
          <a:xfrm>
            <a:off x="6492839" y="2109710"/>
            <a:ext cx="5942754" cy="4596651"/>
          </a:xfrm>
          <a:prstGeom prst="rect">
            <a:avLst/>
          </a:prstGeom>
        </p:spPr>
        <p:txBody>
          <a:bodyPr vert="horz" lIns="186521" tIns="124347" rIns="186521" bIns="149217" rtlCol="0" anchor="t" anchorCtr="0">
            <a:noAutofit/>
          </a:bodyPr>
          <a:lstStyle>
            <a:lvl1pPr algn="l" defTabSz="685800" rtl="0" eaLnBrk="1" latinLnBrk="0" hangingPunct="1">
              <a:lnSpc>
                <a:spcPct val="90000"/>
              </a:lnSpc>
              <a:spcBef>
                <a:spcPct val="0"/>
              </a:spcBef>
              <a:buNone/>
              <a:defRPr sz="3200" b="0" kern="1200">
                <a:gradFill>
                  <a:gsLst>
                    <a:gs pos="0">
                      <a:schemeClr val="bg1"/>
                    </a:gs>
                    <a:gs pos="100000">
                      <a:schemeClr val="bg1"/>
                    </a:gs>
                  </a:gsLst>
                  <a:lin ang="5400000" scaled="1"/>
                </a:gradFill>
                <a:latin typeface="Segoe UI Semilight" panose="020B0402040204020203" pitchFamily="34" charset="0"/>
                <a:ea typeface="+mj-ea"/>
                <a:cs typeface="Segoe UI Semilight" panose="020B0402040204020203" pitchFamily="34" charset="0"/>
              </a:defRPr>
            </a:lvl1pPr>
          </a:lstStyle>
          <a:p>
            <a:pPr defTabSz="932619">
              <a:spcAft>
                <a:spcPts val="1632"/>
              </a:spcAft>
            </a:pPr>
            <a:r>
              <a:rPr lang="en-US" sz="3264" dirty="0"/>
              <a:t>Maintaining installer tech</a:t>
            </a:r>
          </a:p>
          <a:p>
            <a:pPr defTabSz="932619">
              <a:spcAft>
                <a:spcPts val="1632"/>
              </a:spcAft>
            </a:pPr>
            <a:r>
              <a:rPr lang="en-US" sz="3264" dirty="0"/>
              <a:t>Providing auto-updates</a:t>
            </a:r>
          </a:p>
          <a:p>
            <a:pPr defTabSz="932619">
              <a:spcAft>
                <a:spcPts val="1632"/>
              </a:spcAft>
            </a:pPr>
            <a:r>
              <a:rPr lang="en-US" sz="3264" dirty="0"/>
              <a:t>Monetization/licensing</a:t>
            </a:r>
          </a:p>
          <a:p>
            <a:pPr defTabSz="932619">
              <a:spcAft>
                <a:spcPts val="1632"/>
              </a:spcAft>
            </a:pPr>
            <a:r>
              <a:rPr lang="en-US" sz="3264" dirty="0"/>
              <a:t>Trustworthy distribution</a:t>
            </a:r>
          </a:p>
          <a:p>
            <a:pPr defTabSz="932619">
              <a:spcAft>
                <a:spcPts val="1632"/>
              </a:spcAft>
            </a:pPr>
            <a:r>
              <a:rPr lang="en-US" sz="3264" dirty="0"/>
              <a:t>“DLL Hell”</a:t>
            </a:r>
          </a:p>
          <a:p>
            <a:pPr defTabSz="932619">
              <a:spcAft>
                <a:spcPts val="1632"/>
              </a:spcAft>
            </a:pPr>
            <a:r>
              <a:rPr lang="en-US" sz="3264" dirty="0"/>
              <a:t>Modernization</a:t>
            </a:r>
          </a:p>
        </p:txBody>
      </p:sp>
      <p:pic>
        <p:nvPicPr>
          <p:cNvPr id="6" name="Picture 5"/>
          <p:cNvPicPr>
            <a:picLocks noChangeAspect="1"/>
          </p:cNvPicPr>
          <p:nvPr/>
        </p:nvPicPr>
        <p:blipFill rotWithShape="1">
          <a:blip r:embed="rId2"/>
          <a:srcRect l="25650" r="15137"/>
          <a:stretch/>
        </p:blipFill>
        <p:spPr>
          <a:xfrm>
            <a:off x="882" y="-1"/>
            <a:ext cx="6217358" cy="6994525"/>
          </a:xfrm>
          <a:prstGeom prst="rect">
            <a:avLst/>
          </a:prstGeom>
        </p:spPr>
      </p:pic>
    </p:spTree>
    <p:extLst>
      <p:ext uri="{BB962C8B-B14F-4D97-AF65-F5344CB8AC3E}">
        <p14:creationId xmlns:p14="http://schemas.microsoft.com/office/powerpoint/2010/main" val="3919576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75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Desktop Bridge</a:t>
            </a:r>
            <a:endParaRPr lang="en-US" sz="2176" dirty="0">
              <a:solidFill>
                <a:schemeClr val="accent1"/>
              </a:solidFill>
              <a:latin typeface="+mn-lt"/>
            </a:endParaRPr>
          </a:p>
        </p:txBody>
      </p:sp>
      <p:sp>
        <p:nvSpPr>
          <p:cNvPr id="166" name="Content Placeholder 3"/>
          <p:cNvSpPr txBox="1">
            <a:spLocks/>
          </p:cNvSpPr>
          <p:nvPr/>
        </p:nvSpPr>
        <p:spPr>
          <a:xfrm>
            <a:off x="6301438" y="1663897"/>
            <a:ext cx="5508116" cy="5204117"/>
          </a:xfrm>
          <a:prstGeom prst="rect">
            <a:avLst/>
          </a:prstGeom>
        </p:spPr>
        <p:txBody>
          <a:bodyPr vert="horz" lIns="186521" tIns="149217" rIns="186521" bIns="149217" rtlCol="0">
            <a:noAutofit/>
          </a:bodyPr>
          <a:lstStyle>
            <a:lvl1pPr marL="0" indent="0" algn="l" defTabSz="685800" rtl="0" eaLnBrk="1" latinLnBrk="0" hangingPunct="1">
              <a:lnSpc>
                <a:spcPct val="90000"/>
              </a:lnSpc>
              <a:spcBef>
                <a:spcPts val="1800"/>
              </a:spcBef>
              <a:buFont typeface="Arial" panose="020B0604020202020204" pitchFamily="34" charset="0"/>
              <a:buNone/>
              <a:defRPr sz="2800" b="0" kern="1200">
                <a:gradFill>
                  <a:gsLst>
                    <a:gs pos="0">
                      <a:schemeClr val="accent1"/>
                    </a:gs>
                    <a:gs pos="100000">
                      <a:schemeClr val="accent1"/>
                    </a:gs>
                  </a:gsLst>
                  <a:lin ang="5400000" scaled="1"/>
                </a:gradFill>
                <a:latin typeface="+mj-lt"/>
                <a:ea typeface="+mn-ea"/>
                <a:cs typeface="+mn-cs"/>
              </a:defRPr>
            </a:lvl1pPr>
            <a:lvl2pPr marL="0" indent="0" algn="l" defTabSz="685800" rtl="0" eaLnBrk="1" latinLnBrk="0" hangingPunct="1">
              <a:lnSpc>
                <a:spcPct val="90000"/>
              </a:lnSpc>
              <a:spcBef>
                <a:spcPts val="450"/>
              </a:spcBef>
              <a:buFont typeface="Arial" panose="020B0604020202020204" pitchFamily="34" charset="0"/>
              <a:buNone/>
              <a:defRPr sz="1400" kern="1200">
                <a:gradFill>
                  <a:gsLst>
                    <a:gs pos="0">
                      <a:schemeClr val="tx1"/>
                    </a:gs>
                    <a:gs pos="100000">
                      <a:schemeClr val="tx1"/>
                    </a:gs>
                  </a:gsLst>
                  <a:lin ang="5400000" scaled="1"/>
                </a:gradFill>
                <a:latin typeface="+mn-lt"/>
                <a:ea typeface="+mn-ea"/>
                <a:cs typeface="+mn-cs"/>
              </a:defRPr>
            </a:lvl2pPr>
            <a:lvl3pPr marL="175022" indent="-171450" algn="l" defTabSz="685800" rtl="0" eaLnBrk="1" latinLnBrk="0" hangingPunct="1">
              <a:lnSpc>
                <a:spcPct val="90000"/>
              </a:lnSpc>
              <a:spcBef>
                <a:spcPts val="450"/>
              </a:spcBef>
              <a:buFont typeface="Arial" panose="020B0604020202020204" pitchFamily="34" charset="0"/>
              <a:buChar char="•"/>
              <a:defRPr sz="1400" kern="1200">
                <a:gradFill>
                  <a:gsLst>
                    <a:gs pos="0">
                      <a:schemeClr val="tx1"/>
                    </a:gs>
                    <a:gs pos="100000">
                      <a:schemeClr val="tx1"/>
                    </a:gs>
                  </a:gsLst>
                  <a:lin ang="5400000" scaled="1"/>
                </a:gradFill>
                <a:latin typeface="+mn-lt"/>
                <a:ea typeface="+mn-ea"/>
                <a:cs typeface="+mn-cs"/>
              </a:defRPr>
            </a:lvl3pPr>
            <a:lvl4pPr marL="342900" indent="-171450" algn="l" defTabSz="685800" rtl="0" eaLnBrk="1" latinLnBrk="0" hangingPunct="1">
              <a:lnSpc>
                <a:spcPct val="90000"/>
              </a:lnSpc>
              <a:spcBef>
                <a:spcPts val="450"/>
              </a:spcBef>
              <a:buFont typeface="Arial" panose="020B0604020202020204" pitchFamily="34" charset="0"/>
              <a:buChar char="•"/>
              <a:defRPr sz="1400" kern="1200">
                <a:gradFill>
                  <a:gsLst>
                    <a:gs pos="0">
                      <a:schemeClr val="tx1"/>
                    </a:gs>
                    <a:gs pos="100000">
                      <a:schemeClr val="tx1"/>
                    </a:gs>
                  </a:gsLst>
                  <a:lin ang="5400000" scaled="1"/>
                </a:gradFill>
                <a:latin typeface="+mn-lt"/>
                <a:ea typeface="+mn-ea"/>
                <a:cs typeface="+mn-cs"/>
              </a:defRPr>
            </a:lvl4pPr>
            <a:lvl5pPr marL="517922" indent="-171450" algn="l" defTabSz="685800" rtl="0" eaLnBrk="1" latinLnBrk="0" hangingPunct="1">
              <a:lnSpc>
                <a:spcPct val="90000"/>
              </a:lnSpc>
              <a:spcBef>
                <a:spcPts val="450"/>
              </a:spcBef>
              <a:buFont typeface="Arial" panose="020B0604020202020204" pitchFamily="34" charset="0"/>
              <a:buChar char="•"/>
              <a:defRPr sz="1400" kern="1200">
                <a:gradFill>
                  <a:gsLst>
                    <a:gs pos="0">
                      <a:schemeClr val="tx1"/>
                    </a:gs>
                    <a:gs pos="100000">
                      <a:schemeClr val="tx1"/>
                    </a:gs>
                  </a:gsLst>
                  <a:lin ang="5400000" scaled="1"/>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defTabSz="932619">
              <a:spcBef>
                <a:spcPts val="1632"/>
              </a:spcBef>
            </a:pPr>
            <a:r>
              <a:rPr lang="en-US" dirty="0">
                <a:latin typeface="Segoe UI Semilight" panose="020B0402040204020203" pitchFamily="34" charset="0"/>
                <a:cs typeface="Segoe UI Semilight" panose="020B0402040204020203" pitchFamily="34" charset="0"/>
              </a:rPr>
              <a:t>Deployment and distribution</a:t>
            </a:r>
          </a:p>
          <a:p>
            <a:pPr lvl="1" defTabSz="932619">
              <a:spcBef>
                <a:spcPts val="1224"/>
              </a:spcBef>
            </a:pPr>
            <a:r>
              <a:rPr lang="en-US" sz="2000" b="1" dirty="0">
                <a:solidFill>
                  <a:srgbClr val="525252"/>
                </a:solidFill>
                <a:latin typeface="Segoe UI Semilight" panose="020B0402040204020203" pitchFamily="34" charset="0"/>
                <a:cs typeface="Segoe UI Semilight" panose="020B0402040204020203" pitchFamily="34" charset="0"/>
              </a:rPr>
              <a:t>Convert desktop solutions</a:t>
            </a:r>
            <a:r>
              <a:rPr lang="en-US" sz="2000" dirty="0">
                <a:solidFill>
                  <a:srgbClr val="525252"/>
                </a:solidFill>
                <a:latin typeface="Segoe UI Semilight" panose="020B0402040204020203" pitchFamily="34" charset="0"/>
                <a:cs typeface="Segoe UI Semilight" panose="020B0402040204020203" pitchFamily="34" charset="0"/>
              </a:rPr>
              <a:t> to use modern deployment technology</a:t>
            </a:r>
          </a:p>
          <a:p>
            <a:pPr lvl="1" defTabSz="932619">
              <a:spcBef>
                <a:spcPts val="1224"/>
              </a:spcBef>
            </a:pPr>
            <a:r>
              <a:rPr lang="en-US" sz="2000" b="1" dirty="0">
                <a:solidFill>
                  <a:srgbClr val="525252"/>
                </a:solidFill>
                <a:latin typeface="Segoe UI Semilight" panose="020B0402040204020203" pitchFamily="34" charset="0"/>
                <a:cs typeface="Segoe UI Semilight" panose="020B0402040204020203" pitchFamily="34" charset="0"/>
              </a:rPr>
              <a:t>Distribute</a:t>
            </a:r>
            <a:r>
              <a:rPr lang="en-US" sz="2000" dirty="0">
                <a:solidFill>
                  <a:srgbClr val="525252"/>
                </a:solidFill>
                <a:latin typeface="Segoe UI Semilight" panose="020B0402040204020203" pitchFamily="34" charset="0"/>
                <a:cs typeface="Segoe UI Semilight" panose="020B0402040204020203" pitchFamily="34" charset="0"/>
              </a:rPr>
              <a:t> through the Windows Store or other/existing distribution channels</a:t>
            </a:r>
          </a:p>
          <a:p>
            <a:pPr lvl="1" defTabSz="932619">
              <a:spcBef>
                <a:spcPts val="1224"/>
              </a:spcBef>
            </a:pPr>
            <a:r>
              <a:rPr lang="en-US" sz="2000" b="1" dirty="0">
                <a:solidFill>
                  <a:srgbClr val="525252"/>
                </a:solidFill>
                <a:latin typeface="Segoe UI Semilight" panose="020B0402040204020203" pitchFamily="34" charset="0"/>
                <a:cs typeface="Segoe UI Semilight" panose="020B0402040204020203" pitchFamily="34" charset="0"/>
              </a:rPr>
              <a:t>Reach 350+ million users</a:t>
            </a:r>
            <a:r>
              <a:rPr lang="en-US" sz="2000" dirty="0">
                <a:solidFill>
                  <a:srgbClr val="525252"/>
                </a:solidFill>
                <a:latin typeface="Segoe UI Semilight" panose="020B0402040204020203" pitchFamily="34" charset="0"/>
                <a:cs typeface="Segoe UI Semilight" panose="020B0402040204020203" pitchFamily="34" charset="0"/>
              </a:rPr>
              <a:t> on Windows 10 and monetize globally through the </a:t>
            </a:r>
            <a:r>
              <a:rPr lang="en-US" sz="2000" b="1" dirty="0">
                <a:solidFill>
                  <a:srgbClr val="525252"/>
                </a:solidFill>
                <a:latin typeface="Segoe UI Semilight" panose="020B0402040204020203" pitchFamily="34" charset="0"/>
                <a:cs typeface="Segoe UI Semilight" panose="020B0402040204020203" pitchFamily="34" charset="0"/>
              </a:rPr>
              <a:t>Windows Store</a:t>
            </a:r>
          </a:p>
          <a:p>
            <a:pPr defTabSz="932619">
              <a:spcBef>
                <a:spcPts val="2448"/>
              </a:spcBef>
            </a:pPr>
            <a:r>
              <a:rPr lang="en-US" dirty="0">
                <a:latin typeface="Segoe UI Semilight" panose="020B0402040204020203" pitchFamily="34" charset="0"/>
                <a:cs typeface="Segoe UI Semilight" panose="020B0402040204020203" pitchFamily="34" charset="0"/>
              </a:rPr>
              <a:t>Migrate at your own pace</a:t>
            </a:r>
          </a:p>
          <a:p>
            <a:pPr lvl="1" defTabSz="932619">
              <a:spcBef>
                <a:spcPts val="1224"/>
              </a:spcBef>
            </a:pPr>
            <a:r>
              <a:rPr lang="en-US" sz="2000" b="1" dirty="0">
                <a:solidFill>
                  <a:srgbClr val="525252"/>
                </a:solidFill>
                <a:latin typeface="Segoe UI Semilight" panose="020B0402040204020203" pitchFamily="34" charset="0"/>
                <a:cs typeface="Segoe UI Semilight" panose="020B0402040204020203" pitchFamily="34" charset="0"/>
              </a:rPr>
              <a:t>Enhance the app or game</a:t>
            </a:r>
            <a:r>
              <a:rPr lang="en-US" sz="2000" dirty="0">
                <a:solidFill>
                  <a:srgbClr val="525252"/>
                </a:solidFill>
                <a:latin typeface="Segoe UI Semilight" panose="020B0402040204020203" pitchFamily="34" charset="0"/>
                <a:cs typeface="Segoe UI Semilight" panose="020B0402040204020203" pitchFamily="34" charset="0"/>
              </a:rPr>
              <a:t> with UWP APIs</a:t>
            </a:r>
          </a:p>
          <a:p>
            <a:pPr lvl="1" defTabSz="932619">
              <a:spcBef>
                <a:spcPts val="1224"/>
              </a:spcBef>
            </a:pPr>
            <a:r>
              <a:rPr lang="en-US" sz="2000" b="1" dirty="0">
                <a:solidFill>
                  <a:srgbClr val="525252"/>
                </a:solidFill>
                <a:latin typeface="Segoe UI Semilight" panose="020B0402040204020203" pitchFamily="34" charset="0"/>
                <a:cs typeface="Segoe UI Semilight" panose="020B0402040204020203" pitchFamily="34" charset="0"/>
              </a:rPr>
              <a:t>Gradually migrate </a:t>
            </a:r>
            <a:r>
              <a:rPr lang="en-US" sz="2000" dirty="0">
                <a:solidFill>
                  <a:srgbClr val="525252"/>
                </a:solidFill>
                <a:latin typeface="Segoe UI Semilight" panose="020B0402040204020203" pitchFamily="34" charset="0"/>
                <a:cs typeface="Segoe UI Semilight" panose="020B0402040204020203" pitchFamily="34" charset="0"/>
              </a:rPr>
              <a:t>to a UWP app that reaches all Windows devices</a:t>
            </a:r>
          </a:p>
        </p:txBody>
      </p:sp>
      <p:sp>
        <p:nvSpPr>
          <p:cNvPr id="5" name="TextBox 4"/>
          <p:cNvSpPr txBox="1"/>
          <p:nvPr/>
        </p:nvSpPr>
        <p:spPr>
          <a:xfrm>
            <a:off x="275480" y="927241"/>
            <a:ext cx="11885514" cy="602713"/>
          </a:xfrm>
          <a:prstGeom prst="rect">
            <a:avLst/>
          </a:prstGeom>
          <a:noFill/>
        </p:spPr>
        <p:txBody>
          <a:bodyPr wrap="square" lIns="186521" tIns="149217" rIns="186521" bIns="149217" rtlCol="0">
            <a:spAutoFit/>
          </a:bodyPr>
          <a:lstStyle/>
          <a:p>
            <a:pPr defTabSz="1243493">
              <a:lnSpc>
                <a:spcPct val="90000"/>
              </a:lnSpc>
              <a:spcBef>
                <a:spcPts val="816"/>
              </a:spcBef>
            </a:pPr>
            <a:r>
              <a:rPr lang="en-US" sz="2176" kern="0" dirty="0">
                <a:solidFill>
                  <a:srgbClr val="525252"/>
                </a:solidFill>
                <a:latin typeface="Segoe UI Semilight" panose="020B0402040204020203" pitchFamily="34" charset="0"/>
                <a:ea typeface="+mj-ea"/>
                <a:cs typeface="Segoe UI Semilight" panose="020B0402040204020203" pitchFamily="34" charset="0"/>
              </a:rPr>
              <a:t>Accelerating bringing your desktop solutions to the Universal Windows Platform (UWP)</a:t>
            </a:r>
          </a:p>
        </p:txBody>
      </p:sp>
      <p:grpSp>
        <p:nvGrpSpPr>
          <p:cNvPr id="4" name="Group 4"/>
          <p:cNvGrpSpPr>
            <a:grpSpLocks noChangeAspect="1"/>
          </p:cNvGrpSpPr>
          <p:nvPr/>
        </p:nvGrpSpPr>
        <p:grpSpPr bwMode="auto">
          <a:xfrm>
            <a:off x="1158000" y="4861868"/>
            <a:ext cx="4197064" cy="1444481"/>
            <a:chOff x="536" y="1894"/>
            <a:chExt cx="1508" cy="519"/>
          </a:xfrm>
          <a:solidFill>
            <a:srgbClr val="D7D7D7"/>
          </a:solidFill>
        </p:grpSpPr>
        <p:sp>
          <p:nvSpPr>
            <p:cNvPr id="7" name="Freeform 5"/>
            <p:cNvSpPr>
              <a:spLocks noEditPoints="1"/>
            </p:cNvSpPr>
            <p:nvPr/>
          </p:nvSpPr>
          <p:spPr bwMode="auto">
            <a:xfrm>
              <a:off x="536" y="2143"/>
              <a:ext cx="135" cy="215"/>
            </a:xfrm>
            <a:custGeom>
              <a:avLst/>
              <a:gdLst>
                <a:gd name="T0" fmla="*/ 51 w 57"/>
                <a:gd name="T1" fmla="*/ 0 h 90"/>
                <a:gd name="T2" fmla="*/ 6 w 57"/>
                <a:gd name="T3" fmla="*/ 0 h 90"/>
                <a:gd name="T4" fmla="*/ 0 w 57"/>
                <a:gd name="T5" fmla="*/ 6 h 90"/>
                <a:gd name="T6" fmla="*/ 0 w 57"/>
                <a:gd name="T7" fmla="*/ 84 h 90"/>
                <a:gd name="T8" fmla="*/ 6 w 57"/>
                <a:gd name="T9" fmla="*/ 90 h 90"/>
                <a:gd name="T10" fmla="*/ 51 w 57"/>
                <a:gd name="T11" fmla="*/ 90 h 90"/>
                <a:gd name="T12" fmla="*/ 57 w 57"/>
                <a:gd name="T13" fmla="*/ 84 h 90"/>
                <a:gd name="T14" fmla="*/ 57 w 57"/>
                <a:gd name="T15" fmla="*/ 6 h 90"/>
                <a:gd name="T16" fmla="*/ 51 w 57"/>
                <a:gd name="T17" fmla="*/ 0 h 90"/>
                <a:gd name="T18" fmla="*/ 50 w 57"/>
                <a:gd name="T19" fmla="*/ 84 h 90"/>
                <a:gd name="T20" fmla="*/ 6 w 57"/>
                <a:gd name="T21" fmla="*/ 84 h 90"/>
                <a:gd name="T22" fmla="*/ 6 w 57"/>
                <a:gd name="T23" fmla="*/ 6 h 90"/>
                <a:gd name="T24" fmla="*/ 50 w 57"/>
                <a:gd name="T25" fmla="*/ 6 h 90"/>
                <a:gd name="T26" fmla="*/ 50 w 57"/>
                <a:gd name="T27"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0">
                  <a:moveTo>
                    <a:pt x="51" y="0"/>
                  </a:moveTo>
                  <a:cubicBezTo>
                    <a:pt x="6" y="0"/>
                    <a:pt x="6" y="0"/>
                    <a:pt x="6" y="0"/>
                  </a:cubicBezTo>
                  <a:cubicBezTo>
                    <a:pt x="2" y="0"/>
                    <a:pt x="0" y="2"/>
                    <a:pt x="0" y="6"/>
                  </a:cubicBezTo>
                  <a:cubicBezTo>
                    <a:pt x="0" y="84"/>
                    <a:pt x="0" y="84"/>
                    <a:pt x="0" y="84"/>
                  </a:cubicBezTo>
                  <a:cubicBezTo>
                    <a:pt x="0" y="87"/>
                    <a:pt x="2" y="90"/>
                    <a:pt x="6" y="90"/>
                  </a:cubicBezTo>
                  <a:cubicBezTo>
                    <a:pt x="51" y="90"/>
                    <a:pt x="51" y="90"/>
                    <a:pt x="51" y="90"/>
                  </a:cubicBezTo>
                  <a:cubicBezTo>
                    <a:pt x="54" y="90"/>
                    <a:pt x="57" y="87"/>
                    <a:pt x="57" y="84"/>
                  </a:cubicBezTo>
                  <a:cubicBezTo>
                    <a:pt x="57" y="6"/>
                    <a:pt x="57" y="6"/>
                    <a:pt x="57" y="6"/>
                  </a:cubicBezTo>
                  <a:cubicBezTo>
                    <a:pt x="57" y="2"/>
                    <a:pt x="54" y="0"/>
                    <a:pt x="51" y="0"/>
                  </a:cubicBezTo>
                  <a:close/>
                  <a:moveTo>
                    <a:pt x="50" y="84"/>
                  </a:moveTo>
                  <a:cubicBezTo>
                    <a:pt x="6" y="84"/>
                    <a:pt x="6" y="84"/>
                    <a:pt x="6" y="84"/>
                  </a:cubicBezTo>
                  <a:cubicBezTo>
                    <a:pt x="6" y="6"/>
                    <a:pt x="6" y="6"/>
                    <a:pt x="6" y="6"/>
                  </a:cubicBezTo>
                  <a:cubicBezTo>
                    <a:pt x="50" y="6"/>
                    <a:pt x="50" y="6"/>
                    <a:pt x="50" y="6"/>
                  </a:cubicBezTo>
                  <a:lnTo>
                    <a:pt x="5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8" name="Rectangle 6"/>
            <p:cNvSpPr>
              <a:spLocks noChangeArrowheads="1"/>
            </p:cNvSpPr>
            <p:nvPr/>
          </p:nvSpPr>
          <p:spPr bwMode="auto">
            <a:xfrm>
              <a:off x="591" y="2318"/>
              <a:ext cx="26"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9" name="Freeform 7"/>
            <p:cNvSpPr>
              <a:spLocks noEditPoints="1"/>
            </p:cNvSpPr>
            <p:nvPr/>
          </p:nvSpPr>
          <p:spPr bwMode="auto">
            <a:xfrm>
              <a:off x="1571" y="2174"/>
              <a:ext cx="349" cy="239"/>
            </a:xfrm>
            <a:custGeom>
              <a:avLst/>
              <a:gdLst>
                <a:gd name="T0" fmla="*/ 49 w 147"/>
                <a:gd name="T1" fmla="*/ 9 h 100"/>
                <a:gd name="T2" fmla="*/ 52 w 147"/>
                <a:gd name="T3" fmla="*/ 10 h 100"/>
                <a:gd name="T4" fmla="*/ 57 w 147"/>
                <a:gd name="T5" fmla="*/ 13 h 100"/>
                <a:gd name="T6" fmla="*/ 61 w 147"/>
                <a:gd name="T7" fmla="*/ 14 h 100"/>
                <a:gd name="T8" fmla="*/ 88 w 147"/>
                <a:gd name="T9" fmla="*/ 14 h 100"/>
                <a:gd name="T10" fmla="*/ 94 w 147"/>
                <a:gd name="T11" fmla="*/ 11 h 100"/>
                <a:gd name="T12" fmla="*/ 96 w 147"/>
                <a:gd name="T13" fmla="*/ 9 h 100"/>
                <a:gd name="T14" fmla="*/ 107 w 147"/>
                <a:gd name="T15" fmla="*/ 10 h 100"/>
                <a:gd name="T16" fmla="*/ 114 w 147"/>
                <a:gd name="T17" fmla="*/ 16 h 100"/>
                <a:gd name="T18" fmla="*/ 119 w 147"/>
                <a:gd name="T19" fmla="*/ 20 h 100"/>
                <a:gd name="T20" fmla="*/ 135 w 147"/>
                <a:gd name="T21" fmla="*/ 86 h 100"/>
                <a:gd name="T22" fmla="*/ 116 w 147"/>
                <a:gd name="T23" fmla="*/ 78 h 100"/>
                <a:gd name="T24" fmla="*/ 107 w 147"/>
                <a:gd name="T25" fmla="*/ 69 h 100"/>
                <a:gd name="T26" fmla="*/ 105 w 147"/>
                <a:gd name="T27" fmla="*/ 68 h 100"/>
                <a:gd name="T28" fmla="*/ 60 w 147"/>
                <a:gd name="T29" fmla="*/ 64 h 100"/>
                <a:gd name="T30" fmla="*/ 40 w 147"/>
                <a:gd name="T31" fmla="*/ 69 h 100"/>
                <a:gd name="T32" fmla="*/ 40 w 147"/>
                <a:gd name="T33" fmla="*/ 69 h 100"/>
                <a:gd name="T34" fmla="*/ 19 w 147"/>
                <a:gd name="T35" fmla="*/ 91 h 100"/>
                <a:gd name="T36" fmla="*/ 11 w 147"/>
                <a:gd name="T37" fmla="*/ 65 h 100"/>
                <a:gd name="T38" fmla="*/ 29 w 147"/>
                <a:gd name="T39" fmla="*/ 18 h 100"/>
                <a:gd name="T40" fmla="*/ 33 w 147"/>
                <a:gd name="T41" fmla="*/ 12 h 100"/>
                <a:gd name="T42" fmla="*/ 49 w 147"/>
                <a:gd name="T43" fmla="*/ 9 h 100"/>
                <a:gd name="T44" fmla="*/ 39 w 147"/>
                <a:gd name="T45" fmla="*/ 1 h 100"/>
                <a:gd name="T46" fmla="*/ 24 w 147"/>
                <a:gd name="T47" fmla="*/ 9 h 100"/>
                <a:gd name="T48" fmla="*/ 19 w 147"/>
                <a:gd name="T49" fmla="*/ 16 h 100"/>
                <a:gd name="T50" fmla="*/ 5 w 147"/>
                <a:gd name="T51" fmla="*/ 91 h 100"/>
                <a:gd name="T52" fmla="*/ 38 w 147"/>
                <a:gd name="T53" fmla="*/ 84 h 100"/>
                <a:gd name="T54" fmla="*/ 47 w 147"/>
                <a:gd name="T55" fmla="*/ 75 h 100"/>
                <a:gd name="T56" fmla="*/ 87 w 147"/>
                <a:gd name="T57" fmla="*/ 73 h 100"/>
                <a:gd name="T58" fmla="*/ 102 w 147"/>
                <a:gd name="T59" fmla="*/ 76 h 100"/>
                <a:gd name="T60" fmla="*/ 128 w 147"/>
                <a:gd name="T61" fmla="*/ 100 h 100"/>
                <a:gd name="T62" fmla="*/ 145 w 147"/>
                <a:gd name="T63" fmla="*/ 63 h 100"/>
                <a:gd name="T64" fmla="*/ 124 w 147"/>
                <a:gd name="T65" fmla="*/ 11 h 100"/>
                <a:gd name="T66" fmla="*/ 121 w 147"/>
                <a:gd name="T67" fmla="*/ 5 h 100"/>
                <a:gd name="T68" fmla="*/ 98 w 147"/>
                <a:gd name="T69" fmla="*/ 0 h 100"/>
                <a:gd name="T70" fmla="*/ 90 w 147"/>
                <a:gd name="T71" fmla="*/ 2 h 100"/>
                <a:gd name="T72" fmla="*/ 61 w 147"/>
                <a:gd name="T73" fmla="*/ 5 h 100"/>
                <a:gd name="T74" fmla="*/ 54 w 147"/>
                <a:gd name="T75"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7" h="100">
                  <a:moveTo>
                    <a:pt x="49" y="9"/>
                  </a:moveTo>
                  <a:cubicBezTo>
                    <a:pt x="49" y="9"/>
                    <a:pt x="49" y="9"/>
                    <a:pt x="49" y="9"/>
                  </a:cubicBezTo>
                  <a:cubicBezTo>
                    <a:pt x="50" y="9"/>
                    <a:pt x="51" y="9"/>
                    <a:pt x="51" y="9"/>
                  </a:cubicBezTo>
                  <a:cubicBezTo>
                    <a:pt x="51" y="9"/>
                    <a:pt x="52" y="10"/>
                    <a:pt x="52" y="10"/>
                  </a:cubicBezTo>
                  <a:cubicBezTo>
                    <a:pt x="53" y="10"/>
                    <a:pt x="53" y="11"/>
                    <a:pt x="53" y="11"/>
                  </a:cubicBezTo>
                  <a:cubicBezTo>
                    <a:pt x="54" y="12"/>
                    <a:pt x="56" y="12"/>
                    <a:pt x="57" y="13"/>
                  </a:cubicBezTo>
                  <a:cubicBezTo>
                    <a:pt x="59" y="14"/>
                    <a:pt x="59" y="14"/>
                    <a:pt x="59" y="14"/>
                  </a:cubicBezTo>
                  <a:cubicBezTo>
                    <a:pt x="61" y="14"/>
                    <a:pt x="61" y="14"/>
                    <a:pt x="61" y="14"/>
                  </a:cubicBezTo>
                  <a:cubicBezTo>
                    <a:pt x="86" y="14"/>
                    <a:pt x="86" y="14"/>
                    <a:pt x="86" y="14"/>
                  </a:cubicBezTo>
                  <a:cubicBezTo>
                    <a:pt x="88" y="14"/>
                    <a:pt x="88" y="14"/>
                    <a:pt x="88" y="14"/>
                  </a:cubicBezTo>
                  <a:cubicBezTo>
                    <a:pt x="90" y="13"/>
                    <a:pt x="90" y="13"/>
                    <a:pt x="90" y="13"/>
                  </a:cubicBezTo>
                  <a:cubicBezTo>
                    <a:pt x="91" y="12"/>
                    <a:pt x="93" y="12"/>
                    <a:pt x="94" y="11"/>
                  </a:cubicBezTo>
                  <a:cubicBezTo>
                    <a:pt x="94" y="11"/>
                    <a:pt x="95" y="10"/>
                    <a:pt x="95" y="10"/>
                  </a:cubicBezTo>
                  <a:cubicBezTo>
                    <a:pt x="95" y="10"/>
                    <a:pt x="96" y="9"/>
                    <a:pt x="96" y="9"/>
                  </a:cubicBezTo>
                  <a:cubicBezTo>
                    <a:pt x="97" y="9"/>
                    <a:pt x="97" y="9"/>
                    <a:pt x="98" y="9"/>
                  </a:cubicBezTo>
                  <a:cubicBezTo>
                    <a:pt x="101" y="9"/>
                    <a:pt x="105" y="10"/>
                    <a:pt x="107" y="10"/>
                  </a:cubicBezTo>
                  <a:cubicBezTo>
                    <a:pt x="109" y="11"/>
                    <a:pt x="112" y="12"/>
                    <a:pt x="114" y="12"/>
                  </a:cubicBezTo>
                  <a:cubicBezTo>
                    <a:pt x="114" y="16"/>
                    <a:pt x="114" y="16"/>
                    <a:pt x="114" y="16"/>
                  </a:cubicBezTo>
                  <a:cubicBezTo>
                    <a:pt x="118" y="18"/>
                    <a:pt x="118" y="18"/>
                    <a:pt x="118" y="18"/>
                  </a:cubicBezTo>
                  <a:cubicBezTo>
                    <a:pt x="119" y="19"/>
                    <a:pt x="119" y="20"/>
                    <a:pt x="119" y="20"/>
                  </a:cubicBezTo>
                  <a:cubicBezTo>
                    <a:pt x="121" y="24"/>
                    <a:pt x="133" y="51"/>
                    <a:pt x="136" y="65"/>
                  </a:cubicBezTo>
                  <a:cubicBezTo>
                    <a:pt x="138" y="78"/>
                    <a:pt x="137" y="83"/>
                    <a:pt x="135" y="86"/>
                  </a:cubicBezTo>
                  <a:cubicBezTo>
                    <a:pt x="133" y="89"/>
                    <a:pt x="130" y="91"/>
                    <a:pt x="128" y="91"/>
                  </a:cubicBezTo>
                  <a:cubicBezTo>
                    <a:pt x="126" y="89"/>
                    <a:pt x="119" y="82"/>
                    <a:pt x="116" y="78"/>
                  </a:cubicBezTo>
                  <a:cubicBezTo>
                    <a:pt x="111" y="72"/>
                    <a:pt x="109" y="70"/>
                    <a:pt x="107" y="69"/>
                  </a:cubicBezTo>
                  <a:cubicBezTo>
                    <a:pt x="107" y="69"/>
                    <a:pt x="107" y="69"/>
                    <a:pt x="107" y="69"/>
                  </a:cubicBezTo>
                  <a:cubicBezTo>
                    <a:pt x="107" y="69"/>
                    <a:pt x="107" y="69"/>
                    <a:pt x="107" y="69"/>
                  </a:cubicBezTo>
                  <a:cubicBezTo>
                    <a:pt x="106" y="68"/>
                    <a:pt x="106" y="68"/>
                    <a:pt x="105" y="68"/>
                  </a:cubicBezTo>
                  <a:cubicBezTo>
                    <a:pt x="101" y="65"/>
                    <a:pt x="98" y="64"/>
                    <a:pt x="87" y="64"/>
                  </a:cubicBezTo>
                  <a:cubicBezTo>
                    <a:pt x="60" y="64"/>
                    <a:pt x="60" y="64"/>
                    <a:pt x="60" y="64"/>
                  </a:cubicBezTo>
                  <a:cubicBezTo>
                    <a:pt x="49" y="64"/>
                    <a:pt x="46" y="65"/>
                    <a:pt x="42" y="68"/>
                  </a:cubicBezTo>
                  <a:cubicBezTo>
                    <a:pt x="41" y="68"/>
                    <a:pt x="41" y="68"/>
                    <a:pt x="40" y="69"/>
                  </a:cubicBezTo>
                  <a:cubicBezTo>
                    <a:pt x="40" y="69"/>
                    <a:pt x="40" y="69"/>
                    <a:pt x="40" y="69"/>
                  </a:cubicBezTo>
                  <a:cubicBezTo>
                    <a:pt x="40" y="69"/>
                    <a:pt x="40" y="69"/>
                    <a:pt x="40" y="69"/>
                  </a:cubicBezTo>
                  <a:cubicBezTo>
                    <a:pt x="38" y="70"/>
                    <a:pt x="37" y="72"/>
                    <a:pt x="31" y="78"/>
                  </a:cubicBezTo>
                  <a:cubicBezTo>
                    <a:pt x="28" y="82"/>
                    <a:pt x="21" y="89"/>
                    <a:pt x="19" y="91"/>
                  </a:cubicBezTo>
                  <a:cubicBezTo>
                    <a:pt x="17" y="90"/>
                    <a:pt x="14" y="89"/>
                    <a:pt x="13" y="86"/>
                  </a:cubicBezTo>
                  <a:cubicBezTo>
                    <a:pt x="10" y="83"/>
                    <a:pt x="9" y="78"/>
                    <a:pt x="11" y="65"/>
                  </a:cubicBezTo>
                  <a:cubicBezTo>
                    <a:pt x="14" y="51"/>
                    <a:pt x="26" y="24"/>
                    <a:pt x="28" y="20"/>
                  </a:cubicBezTo>
                  <a:cubicBezTo>
                    <a:pt x="28" y="20"/>
                    <a:pt x="28" y="19"/>
                    <a:pt x="29" y="18"/>
                  </a:cubicBezTo>
                  <a:cubicBezTo>
                    <a:pt x="33" y="16"/>
                    <a:pt x="33" y="16"/>
                    <a:pt x="33" y="16"/>
                  </a:cubicBezTo>
                  <a:cubicBezTo>
                    <a:pt x="33" y="12"/>
                    <a:pt x="33" y="12"/>
                    <a:pt x="33" y="12"/>
                  </a:cubicBezTo>
                  <a:cubicBezTo>
                    <a:pt x="35" y="12"/>
                    <a:pt x="38" y="11"/>
                    <a:pt x="41" y="10"/>
                  </a:cubicBezTo>
                  <a:cubicBezTo>
                    <a:pt x="43" y="10"/>
                    <a:pt x="46" y="9"/>
                    <a:pt x="49" y="9"/>
                  </a:cubicBezTo>
                  <a:moveTo>
                    <a:pt x="49" y="0"/>
                  </a:moveTo>
                  <a:cubicBezTo>
                    <a:pt x="45" y="0"/>
                    <a:pt x="41" y="1"/>
                    <a:pt x="39" y="1"/>
                  </a:cubicBezTo>
                  <a:cubicBezTo>
                    <a:pt x="34" y="2"/>
                    <a:pt x="27" y="4"/>
                    <a:pt x="26" y="5"/>
                  </a:cubicBezTo>
                  <a:cubicBezTo>
                    <a:pt x="24" y="6"/>
                    <a:pt x="24" y="8"/>
                    <a:pt x="24" y="9"/>
                  </a:cubicBezTo>
                  <a:cubicBezTo>
                    <a:pt x="24" y="11"/>
                    <a:pt x="24" y="11"/>
                    <a:pt x="24" y="11"/>
                  </a:cubicBezTo>
                  <a:cubicBezTo>
                    <a:pt x="22" y="13"/>
                    <a:pt x="20" y="15"/>
                    <a:pt x="19" y="16"/>
                  </a:cubicBezTo>
                  <a:cubicBezTo>
                    <a:pt x="18" y="20"/>
                    <a:pt x="5" y="48"/>
                    <a:pt x="2" y="63"/>
                  </a:cubicBezTo>
                  <a:cubicBezTo>
                    <a:pt x="0" y="76"/>
                    <a:pt x="1" y="85"/>
                    <a:pt x="5" y="91"/>
                  </a:cubicBezTo>
                  <a:cubicBezTo>
                    <a:pt x="9" y="97"/>
                    <a:pt x="16" y="100"/>
                    <a:pt x="19" y="100"/>
                  </a:cubicBezTo>
                  <a:cubicBezTo>
                    <a:pt x="23" y="100"/>
                    <a:pt x="28" y="95"/>
                    <a:pt x="38" y="84"/>
                  </a:cubicBezTo>
                  <a:cubicBezTo>
                    <a:pt x="41" y="81"/>
                    <a:pt x="44" y="77"/>
                    <a:pt x="45" y="76"/>
                  </a:cubicBezTo>
                  <a:cubicBezTo>
                    <a:pt x="46" y="76"/>
                    <a:pt x="46" y="76"/>
                    <a:pt x="47" y="75"/>
                  </a:cubicBezTo>
                  <a:cubicBezTo>
                    <a:pt x="49" y="74"/>
                    <a:pt x="51" y="73"/>
                    <a:pt x="60" y="73"/>
                  </a:cubicBezTo>
                  <a:cubicBezTo>
                    <a:pt x="87" y="73"/>
                    <a:pt x="87" y="73"/>
                    <a:pt x="87" y="73"/>
                  </a:cubicBezTo>
                  <a:cubicBezTo>
                    <a:pt x="97" y="73"/>
                    <a:pt x="98" y="74"/>
                    <a:pt x="100" y="75"/>
                  </a:cubicBezTo>
                  <a:cubicBezTo>
                    <a:pt x="101" y="76"/>
                    <a:pt x="101" y="76"/>
                    <a:pt x="102" y="76"/>
                  </a:cubicBezTo>
                  <a:cubicBezTo>
                    <a:pt x="103" y="77"/>
                    <a:pt x="106" y="81"/>
                    <a:pt x="109" y="84"/>
                  </a:cubicBezTo>
                  <a:cubicBezTo>
                    <a:pt x="119" y="95"/>
                    <a:pt x="124" y="100"/>
                    <a:pt x="128" y="100"/>
                  </a:cubicBezTo>
                  <a:cubicBezTo>
                    <a:pt x="131" y="100"/>
                    <a:pt x="138" y="97"/>
                    <a:pt x="142" y="91"/>
                  </a:cubicBezTo>
                  <a:cubicBezTo>
                    <a:pt x="146" y="85"/>
                    <a:pt x="147" y="76"/>
                    <a:pt x="145" y="63"/>
                  </a:cubicBezTo>
                  <a:cubicBezTo>
                    <a:pt x="142" y="48"/>
                    <a:pt x="129" y="20"/>
                    <a:pt x="128" y="16"/>
                  </a:cubicBezTo>
                  <a:cubicBezTo>
                    <a:pt x="127" y="15"/>
                    <a:pt x="125" y="13"/>
                    <a:pt x="124" y="11"/>
                  </a:cubicBezTo>
                  <a:cubicBezTo>
                    <a:pt x="124" y="9"/>
                    <a:pt x="124" y="9"/>
                    <a:pt x="124" y="9"/>
                  </a:cubicBezTo>
                  <a:cubicBezTo>
                    <a:pt x="124" y="8"/>
                    <a:pt x="123" y="6"/>
                    <a:pt x="121" y="5"/>
                  </a:cubicBezTo>
                  <a:cubicBezTo>
                    <a:pt x="120" y="4"/>
                    <a:pt x="113" y="2"/>
                    <a:pt x="109" y="1"/>
                  </a:cubicBezTo>
                  <a:cubicBezTo>
                    <a:pt x="106" y="1"/>
                    <a:pt x="102" y="0"/>
                    <a:pt x="98" y="0"/>
                  </a:cubicBezTo>
                  <a:cubicBezTo>
                    <a:pt x="96" y="0"/>
                    <a:pt x="94" y="0"/>
                    <a:pt x="93" y="1"/>
                  </a:cubicBezTo>
                  <a:cubicBezTo>
                    <a:pt x="92" y="1"/>
                    <a:pt x="91" y="2"/>
                    <a:pt x="90" y="2"/>
                  </a:cubicBezTo>
                  <a:cubicBezTo>
                    <a:pt x="89" y="3"/>
                    <a:pt x="87" y="4"/>
                    <a:pt x="86" y="5"/>
                  </a:cubicBezTo>
                  <a:cubicBezTo>
                    <a:pt x="61" y="5"/>
                    <a:pt x="61" y="5"/>
                    <a:pt x="61" y="5"/>
                  </a:cubicBezTo>
                  <a:cubicBezTo>
                    <a:pt x="60" y="4"/>
                    <a:pt x="58" y="3"/>
                    <a:pt x="57" y="2"/>
                  </a:cubicBezTo>
                  <a:cubicBezTo>
                    <a:pt x="56" y="2"/>
                    <a:pt x="55" y="1"/>
                    <a:pt x="54" y="1"/>
                  </a:cubicBezTo>
                  <a:cubicBezTo>
                    <a:pt x="53" y="0"/>
                    <a:pt x="51"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0" name="Oval 8"/>
            <p:cNvSpPr>
              <a:spLocks noChangeArrowheads="1"/>
            </p:cNvSpPr>
            <p:nvPr/>
          </p:nvSpPr>
          <p:spPr bwMode="auto">
            <a:xfrm>
              <a:off x="1735" y="2229"/>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1" name="Oval 9"/>
            <p:cNvSpPr>
              <a:spLocks noChangeArrowheads="1"/>
            </p:cNvSpPr>
            <p:nvPr/>
          </p:nvSpPr>
          <p:spPr bwMode="auto">
            <a:xfrm>
              <a:off x="1918" y="2100"/>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2" name="Freeform 10"/>
            <p:cNvSpPr>
              <a:spLocks/>
            </p:cNvSpPr>
            <p:nvPr/>
          </p:nvSpPr>
          <p:spPr bwMode="auto">
            <a:xfrm>
              <a:off x="1811" y="22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3" name="Freeform 11"/>
            <p:cNvSpPr>
              <a:spLocks noEditPoints="1"/>
            </p:cNvSpPr>
            <p:nvPr/>
          </p:nvSpPr>
          <p:spPr bwMode="auto">
            <a:xfrm>
              <a:off x="1455" y="1995"/>
              <a:ext cx="589" cy="249"/>
            </a:xfrm>
            <a:custGeom>
              <a:avLst/>
              <a:gdLst>
                <a:gd name="T0" fmla="*/ 0 w 248"/>
                <a:gd name="T1" fmla="*/ 0 h 104"/>
                <a:gd name="T2" fmla="*/ 0 w 248"/>
                <a:gd name="T3" fmla="*/ 104 h 104"/>
                <a:gd name="T4" fmla="*/ 47 w 248"/>
                <a:gd name="T5" fmla="*/ 104 h 104"/>
                <a:gd name="T6" fmla="*/ 50 w 248"/>
                <a:gd name="T7" fmla="*/ 96 h 104"/>
                <a:gd name="T8" fmla="*/ 8 w 248"/>
                <a:gd name="T9" fmla="*/ 96 h 104"/>
                <a:gd name="T10" fmla="*/ 8 w 248"/>
                <a:gd name="T11" fmla="*/ 56 h 104"/>
                <a:gd name="T12" fmla="*/ 120 w 248"/>
                <a:gd name="T13" fmla="*/ 56 h 104"/>
                <a:gd name="T14" fmla="*/ 120 w 248"/>
                <a:gd name="T15" fmla="*/ 68 h 104"/>
                <a:gd name="T16" fmla="*/ 128 w 248"/>
                <a:gd name="T17" fmla="*/ 68 h 104"/>
                <a:gd name="T18" fmla="*/ 128 w 248"/>
                <a:gd name="T19" fmla="*/ 8 h 104"/>
                <a:gd name="T20" fmla="*/ 240 w 248"/>
                <a:gd name="T21" fmla="*/ 8 h 104"/>
                <a:gd name="T22" fmla="*/ 240 w 248"/>
                <a:gd name="T23" fmla="*/ 96 h 104"/>
                <a:gd name="T24" fmla="*/ 195 w 248"/>
                <a:gd name="T25" fmla="*/ 96 h 104"/>
                <a:gd name="T26" fmla="*/ 198 w 248"/>
                <a:gd name="T27" fmla="*/ 104 h 104"/>
                <a:gd name="T28" fmla="*/ 248 w 248"/>
                <a:gd name="T29" fmla="*/ 104 h 104"/>
                <a:gd name="T30" fmla="*/ 248 w 248"/>
                <a:gd name="T31" fmla="*/ 0 h 104"/>
                <a:gd name="T32" fmla="*/ 0 w 248"/>
                <a:gd name="T33" fmla="*/ 0 h 104"/>
                <a:gd name="T34" fmla="*/ 120 w 248"/>
                <a:gd name="T35" fmla="*/ 48 h 104"/>
                <a:gd name="T36" fmla="*/ 8 w 248"/>
                <a:gd name="T37" fmla="*/ 48 h 104"/>
                <a:gd name="T38" fmla="*/ 8 w 248"/>
                <a:gd name="T39" fmla="*/ 8 h 104"/>
                <a:gd name="T40" fmla="*/ 120 w 248"/>
                <a:gd name="T41" fmla="*/ 8 h 104"/>
                <a:gd name="T42" fmla="*/ 120 w 24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8" h="104">
                  <a:moveTo>
                    <a:pt x="0" y="0"/>
                  </a:moveTo>
                  <a:cubicBezTo>
                    <a:pt x="0" y="104"/>
                    <a:pt x="0" y="104"/>
                    <a:pt x="0" y="104"/>
                  </a:cubicBezTo>
                  <a:cubicBezTo>
                    <a:pt x="47" y="104"/>
                    <a:pt x="47" y="104"/>
                    <a:pt x="47" y="104"/>
                  </a:cubicBezTo>
                  <a:cubicBezTo>
                    <a:pt x="48" y="101"/>
                    <a:pt x="49" y="99"/>
                    <a:pt x="50" y="96"/>
                  </a:cubicBezTo>
                  <a:cubicBezTo>
                    <a:pt x="8" y="96"/>
                    <a:pt x="8" y="96"/>
                    <a:pt x="8" y="96"/>
                  </a:cubicBezTo>
                  <a:cubicBezTo>
                    <a:pt x="8" y="56"/>
                    <a:pt x="8" y="56"/>
                    <a:pt x="8" y="56"/>
                  </a:cubicBezTo>
                  <a:cubicBezTo>
                    <a:pt x="120" y="56"/>
                    <a:pt x="120" y="56"/>
                    <a:pt x="120" y="56"/>
                  </a:cubicBezTo>
                  <a:cubicBezTo>
                    <a:pt x="120" y="68"/>
                    <a:pt x="120" y="68"/>
                    <a:pt x="120" y="68"/>
                  </a:cubicBezTo>
                  <a:cubicBezTo>
                    <a:pt x="128" y="68"/>
                    <a:pt x="128" y="68"/>
                    <a:pt x="128" y="68"/>
                  </a:cubicBezTo>
                  <a:cubicBezTo>
                    <a:pt x="128" y="8"/>
                    <a:pt x="128" y="8"/>
                    <a:pt x="128" y="8"/>
                  </a:cubicBezTo>
                  <a:cubicBezTo>
                    <a:pt x="240" y="8"/>
                    <a:pt x="240" y="8"/>
                    <a:pt x="240" y="8"/>
                  </a:cubicBezTo>
                  <a:cubicBezTo>
                    <a:pt x="240" y="96"/>
                    <a:pt x="240" y="96"/>
                    <a:pt x="240" y="96"/>
                  </a:cubicBezTo>
                  <a:cubicBezTo>
                    <a:pt x="195" y="96"/>
                    <a:pt x="195" y="96"/>
                    <a:pt x="195" y="96"/>
                  </a:cubicBezTo>
                  <a:cubicBezTo>
                    <a:pt x="196" y="99"/>
                    <a:pt x="197" y="101"/>
                    <a:pt x="198" y="104"/>
                  </a:cubicBezTo>
                  <a:cubicBezTo>
                    <a:pt x="248" y="104"/>
                    <a:pt x="248" y="104"/>
                    <a:pt x="248" y="104"/>
                  </a:cubicBezTo>
                  <a:cubicBezTo>
                    <a:pt x="248" y="0"/>
                    <a:pt x="248" y="0"/>
                    <a:pt x="248" y="0"/>
                  </a:cubicBezTo>
                  <a:lnTo>
                    <a:pt x="0" y="0"/>
                  </a:lnTo>
                  <a:close/>
                  <a:moveTo>
                    <a:pt x="120" y="48"/>
                  </a:moveTo>
                  <a:cubicBezTo>
                    <a:pt x="8" y="48"/>
                    <a:pt x="8" y="48"/>
                    <a:pt x="8" y="48"/>
                  </a:cubicBezTo>
                  <a:cubicBezTo>
                    <a:pt x="8" y="8"/>
                    <a:pt x="8" y="8"/>
                    <a:pt x="8" y="8"/>
                  </a:cubicBezTo>
                  <a:cubicBezTo>
                    <a:pt x="120" y="8"/>
                    <a:pt x="120" y="8"/>
                    <a:pt x="120" y="8"/>
                  </a:cubicBezTo>
                  <a:lnTo>
                    <a:pt x="120"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4" name="Freeform 12"/>
            <p:cNvSpPr>
              <a:spLocks/>
            </p:cNvSpPr>
            <p:nvPr/>
          </p:nvSpPr>
          <p:spPr bwMode="auto">
            <a:xfrm>
              <a:off x="1680" y="2244"/>
              <a:ext cx="3"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5" name="Freeform 13"/>
            <p:cNvSpPr>
              <a:spLocks noEditPoints="1"/>
            </p:cNvSpPr>
            <p:nvPr/>
          </p:nvSpPr>
          <p:spPr bwMode="auto">
            <a:xfrm>
              <a:off x="961" y="1894"/>
              <a:ext cx="463" cy="350"/>
            </a:xfrm>
            <a:custGeom>
              <a:avLst/>
              <a:gdLst>
                <a:gd name="T0" fmla="*/ 191 w 195"/>
                <a:gd name="T1" fmla="*/ 120 h 146"/>
                <a:gd name="T2" fmla="*/ 165 w 195"/>
                <a:gd name="T3" fmla="*/ 94 h 146"/>
                <a:gd name="T4" fmla="*/ 165 w 195"/>
                <a:gd name="T5" fmla="*/ 0 h 146"/>
                <a:gd name="T6" fmla="*/ 4 w 195"/>
                <a:gd name="T7" fmla="*/ 0 h 146"/>
                <a:gd name="T8" fmla="*/ 4 w 195"/>
                <a:gd name="T9" fmla="*/ 94 h 146"/>
                <a:gd name="T10" fmla="*/ 0 w 195"/>
                <a:gd name="T11" fmla="*/ 98 h 146"/>
                <a:gd name="T12" fmla="*/ 0 w 195"/>
                <a:gd name="T13" fmla="*/ 110 h 146"/>
                <a:gd name="T14" fmla="*/ 10 w 195"/>
                <a:gd name="T15" fmla="*/ 100 h 146"/>
                <a:gd name="T16" fmla="*/ 159 w 195"/>
                <a:gd name="T17" fmla="*/ 100 h 146"/>
                <a:gd name="T18" fmla="*/ 184 w 195"/>
                <a:gd name="T19" fmla="*/ 126 h 146"/>
                <a:gd name="T20" fmla="*/ 187 w 195"/>
                <a:gd name="T21" fmla="*/ 134 h 146"/>
                <a:gd name="T22" fmla="*/ 183 w 195"/>
                <a:gd name="T23" fmla="*/ 138 h 146"/>
                <a:gd name="T24" fmla="*/ 0 w 195"/>
                <a:gd name="T25" fmla="*/ 138 h 146"/>
                <a:gd name="T26" fmla="*/ 0 w 195"/>
                <a:gd name="T27" fmla="*/ 146 h 146"/>
                <a:gd name="T28" fmla="*/ 183 w 195"/>
                <a:gd name="T29" fmla="*/ 146 h 146"/>
                <a:gd name="T30" fmla="*/ 195 w 195"/>
                <a:gd name="T31" fmla="*/ 134 h 146"/>
                <a:gd name="T32" fmla="*/ 191 w 195"/>
                <a:gd name="T33" fmla="*/ 120 h 146"/>
                <a:gd name="T34" fmla="*/ 156 w 195"/>
                <a:gd name="T35" fmla="*/ 92 h 146"/>
                <a:gd name="T36" fmla="*/ 12 w 195"/>
                <a:gd name="T37" fmla="*/ 92 h 146"/>
                <a:gd name="T38" fmla="*/ 12 w 195"/>
                <a:gd name="T39" fmla="*/ 9 h 146"/>
                <a:gd name="T40" fmla="*/ 156 w 195"/>
                <a:gd name="T41" fmla="*/ 9 h 146"/>
                <a:gd name="T42" fmla="*/ 156 w 195"/>
                <a:gd name="T43"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 h="146">
                  <a:moveTo>
                    <a:pt x="191" y="120"/>
                  </a:moveTo>
                  <a:cubicBezTo>
                    <a:pt x="165" y="94"/>
                    <a:pt x="165" y="94"/>
                    <a:pt x="165" y="94"/>
                  </a:cubicBezTo>
                  <a:cubicBezTo>
                    <a:pt x="165" y="0"/>
                    <a:pt x="165" y="0"/>
                    <a:pt x="165" y="0"/>
                  </a:cubicBezTo>
                  <a:cubicBezTo>
                    <a:pt x="4" y="0"/>
                    <a:pt x="4" y="0"/>
                    <a:pt x="4" y="0"/>
                  </a:cubicBezTo>
                  <a:cubicBezTo>
                    <a:pt x="4" y="94"/>
                    <a:pt x="4" y="94"/>
                    <a:pt x="4" y="94"/>
                  </a:cubicBezTo>
                  <a:cubicBezTo>
                    <a:pt x="0" y="98"/>
                    <a:pt x="0" y="98"/>
                    <a:pt x="0" y="98"/>
                  </a:cubicBezTo>
                  <a:cubicBezTo>
                    <a:pt x="0" y="110"/>
                    <a:pt x="0" y="110"/>
                    <a:pt x="0" y="110"/>
                  </a:cubicBezTo>
                  <a:cubicBezTo>
                    <a:pt x="10" y="100"/>
                    <a:pt x="10" y="100"/>
                    <a:pt x="10" y="100"/>
                  </a:cubicBezTo>
                  <a:cubicBezTo>
                    <a:pt x="159" y="100"/>
                    <a:pt x="159" y="100"/>
                    <a:pt x="159" y="100"/>
                  </a:cubicBezTo>
                  <a:cubicBezTo>
                    <a:pt x="184" y="126"/>
                    <a:pt x="184" y="126"/>
                    <a:pt x="184" y="126"/>
                  </a:cubicBezTo>
                  <a:cubicBezTo>
                    <a:pt x="185" y="128"/>
                    <a:pt x="187" y="131"/>
                    <a:pt x="187" y="134"/>
                  </a:cubicBezTo>
                  <a:cubicBezTo>
                    <a:pt x="187" y="136"/>
                    <a:pt x="185" y="138"/>
                    <a:pt x="183" y="138"/>
                  </a:cubicBezTo>
                  <a:cubicBezTo>
                    <a:pt x="0" y="138"/>
                    <a:pt x="0" y="138"/>
                    <a:pt x="0" y="138"/>
                  </a:cubicBezTo>
                  <a:cubicBezTo>
                    <a:pt x="0" y="146"/>
                    <a:pt x="0" y="146"/>
                    <a:pt x="0" y="146"/>
                  </a:cubicBezTo>
                  <a:cubicBezTo>
                    <a:pt x="183" y="146"/>
                    <a:pt x="183" y="146"/>
                    <a:pt x="183" y="146"/>
                  </a:cubicBezTo>
                  <a:cubicBezTo>
                    <a:pt x="190" y="146"/>
                    <a:pt x="195" y="141"/>
                    <a:pt x="195" y="134"/>
                  </a:cubicBezTo>
                  <a:cubicBezTo>
                    <a:pt x="195" y="129"/>
                    <a:pt x="193" y="124"/>
                    <a:pt x="191" y="120"/>
                  </a:cubicBezTo>
                  <a:close/>
                  <a:moveTo>
                    <a:pt x="156" y="92"/>
                  </a:moveTo>
                  <a:cubicBezTo>
                    <a:pt x="12" y="92"/>
                    <a:pt x="12" y="92"/>
                    <a:pt x="12" y="92"/>
                  </a:cubicBezTo>
                  <a:cubicBezTo>
                    <a:pt x="12" y="9"/>
                    <a:pt x="12" y="9"/>
                    <a:pt x="12" y="9"/>
                  </a:cubicBezTo>
                  <a:cubicBezTo>
                    <a:pt x="156" y="9"/>
                    <a:pt x="156" y="9"/>
                    <a:pt x="156" y="9"/>
                  </a:cubicBezTo>
                  <a:lnTo>
                    <a:pt x="15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6" name="Freeform 14"/>
            <p:cNvSpPr>
              <a:spLocks/>
            </p:cNvSpPr>
            <p:nvPr/>
          </p:nvSpPr>
          <p:spPr bwMode="auto">
            <a:xfrm>
              <a:off x="593" y="2043"/>
              <a:ext cx="347" cy="263"/>
            </a:xfrm>
            <a:custGeom>
              <a:avLst/>
              <a:gdLst>
                <a:gd name="T0" fmla="*/ 135 w 146"/>
                <a:gd name="T1" fmla="*/ 0 h 110"/>
                <a:gd name="T2" fmla="*/ 11 w 146"/>
                <a:gd name="T3" fmla="*/ 0 h 110"/>
                <a:gd name="T4" fmla="*/ 0 w 146"/>
                <a:gd name="T5" fmla="*/ 11 h 110"/>
                <a:gd name="T6" fmla="*/ 0 w 146"/>
                <a:gd name="T7" fmla="*/ 35 h 110"/>
                <a:gd name="T8" fmla="*/ 8 w 146"/>
                <a:gd name="T9" fmla="*/ 35 h 110"/>
                <a:gd name="T10" fmla="*/ 8 w 146"/>
                <a:gd name="T11" fmla="*/ 11 h 110"/>
                <a:gd name="T12" fmla="*/ 11 w 146"/>
                <a:gd name="T13" fmla="*/ 8 h 110"/>
                <a:gd name="T14" fmla="*/ 135 w 146"/>
                <a:gd name="T15" fmla="*/ 8 h 110"/>
                <a:gd name="T16" fmla="*/ 138 w 146"/>
                <a:gd name="T17" fmla="*/ 11 h 110"/>
                <a:gd name="T18" fmla="*/ 138 w 146"/>
                <a:gd name="T19" fmla="*/ 99 h 110"/>
                <a:gd name="T20" fmla="*/ 135 w 146"/>
                <a:gd name="T21" fmla="*/ 102 h 110"/>
                <a:gd name="T22" fmla="*/ 41 w 146"/>
                <a:gd name="T23" fmla="*/ 102 h 110"/>
                <a:gd name="T24" fmla="*/ 41 w 146"/>
                <a:gd name="T25" fmla="*/ 110 h 110"/>
                <a:gd name="T26" fmla="*/ 135 w 146"/>
                <a:gd name="T27" fmla="*/ 110 h 110"/>
                <a:gd name="T28" fmla="*/ 146 w 146"/>
                <a:gd name="T29" fmla="*/ 99 h 110"/>
                <a:gd name="T30" fmla="*/ 146 w 146"/>
                <a:gd name="T31" fmla="*/ 11 h 110"/>
                <a:gd name="T32" fmla="*/ 135 w 146"/>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10">
                  <a:moveTo>
                    <a:pt x="135" y="0"/>
                  </a:moveTo>
                  <a:cubicBezTo>
                    <a:pt x="11" y="0"/>
                    <a:pt x="11" y="0"/>
                    <a:pt x="11" y="0"/>
                  </a:cubicBezTo>
                  <a:cubicBezTo>
                    <a:pt x="5" y="0"/>
                    <a:pt x="0" y="5"/>
                    <a:pt x="0" y="11"/>
                  </a:cubicBezTo>
                  <a:cubicBezTo>
                    <a:pt x="0" y="35"/>
                    <a:pt x="0" y="35"/>
                    <a:pt x="0" y="35"/>
                  </a:cubicBezTo>
                  <a:cubicBezTo>
                    <a:pt x="8" y="35"/>
                    <a:pt x="8" y="35"/>
                    <a:pt x="8" y="35"/>
                  </a:cubicBezTo>
                  <a:cubicBezTo>
                    <a:pt x="8" y="11"/>
                    <a:pt x="8" y="11"/>
                    <a:pt x="8" y="11"/>
                  </a:cubicBezTo>
                  <a:cubicBezTo>
                    <a:pt x="8" y="10"/>
                    <a:pt x="9" y="8"/>
                    <a:pt x="11" y="8"/>
                  </a:cubicBezTo>
                  <a:cubicBezTo>
                    <a:pt x="135" y="8"/>
                    <a:pt x="135" y="8"/>
                    <a:pt x="135" y="8"/>
                  </a:cubicBezTo>
                  <a:cubicBezTo>
                    <a:pt x="137" y="8"/>
                    <a:pt x="138" y="10"/>
                    <a:pt x="138" y="11"/>
                  </a:cubicBezTo>
                  <a:cubicBezTo>
                    <a:pt x="138" y="99"/>
                    <a:pt x="138" y="99"/>
                    <a:pt x="138" y="99"/>
                  </a:cubicBezTo>
                  <a:cubicBezTo>
                    <a:pt x="138" y="100"/>
                    <a:pt x="137" y="102"/>
                    <a:pt x="135" y="102"/>
                  </a:cubicBezTo>
                  <a:cubicBezTo>
                    <a:pt x="41" y="102"/>
                    <a:pt x="41" y="102"/>
                    <a:pt x="41" y="102"/>
                  </a:cubicBezTo>
                  <a:cubicBezTo>
                    <a:pt x="41" y="110"/>
                    <a:pt x="41" y="110"/>
                    <a:pt x="41" y="110"/>
                  </a:cubicBezTo>
                  <a:cubicBezTo>
                    <a:pt x="135" y="110"/>
                    <a:pt x="135" y="110"/>
                    <a:pt x="135" y="110"/>
                  </a:cubicBezTo>
                  <a:cubicBezTo>
                    <a:pt x="141" y="110"/>
                    <a:pt x="146" y="105"/>
                    <a:pt x="146" y="99"/>
                  </a:cubicBezTo>
                  <a:cubicBezTo>
                    <a:pt x="146" y="11"/>
                    <a:pt x="146" y="11"/>
                    <a:pt x="146" y="11"/>
                  </a:cubicBezTo>
                  <a:cubicBezTo>
                    <a:pt x="146" y="5"/>
                    <a:pt x="141" y="0"/>
                    <a:pt x="1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17" name="Rectangle 15"/>
            <p:cNvSpPr>
              <a:spLocks noChangeArrowheads="1"/>
            </p:cNvSpPr>
            <p:nvPr/>
          </p:nvSpPr>
          <p:spPr bwMode="auto">
            <a:xfrm>
              <a:off x="738" y="2229"/>
              <a:ext cx="45"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grpSp>
      <p:grpSp>
        <p:nvGrpSpPr>
          <p:cNvPr id="19" name="Group 18"/>
          <p:cNvGrpSpPr>
            <a:grpSpLocks noChangeAspect="1"/>
          </p:cNvGrpSpPr>
          <p:nvPr/>
        </p:nvGrpSpPr>
        <p:grpSpPr bwMode="auto">
          <a:xfrm>
            <a:off x="2349833" y="1769439"/>
            <a:ext cx="1813395" cy="1467987"/>
            <a:chOff x="708" y="1085"/>
            <a:chExt cx="840" cy="680"/>
          </a:xfrm>
          <a:solidFill>
            <a:schemeClr val="accent1"/>
          </a:solidFill>
        </p:grpSpPr>
        <p:sp>
          <p:nvSpPr>
            <p:cNvPr id="21" name="Freeform 19"/>
            <p:cNvSpPr>
              <a:spLocks noEditPoints="1"/>
            </p:cNvSpPr>
            <p:nvPr/>
          </p:nvSpPr>
          <p:spPr bwMode="auto">
            <a:xfrm>
              <a:off x="708" y="1085"/>
              <a:ext cx="840" cy="680"/>
            </a:xfrm>
            <a:custGeom>
              <a:avLst/>
              <a:gdLst>
                <a:gd name="T0" fmla="*/ 840 w 840"/>
                <a:gd name="T1" fmla="*/ 571 h 680"/>
                <a:gd name="T2" fmla="*/ 840 w 840"/>
                <a:gd name="T3" fmla="*/ 217 h 680"/>
                <a:gd name="T4" fmla="*/ 352 w 840"/>
                <a:gd name="T5" fmla="*/ 217 h 680"/>
                <a:gd name="T6" fmla="*/ 352 w 840"/>
                <a:gd name="T7" fmla="*/ 0 h 680"/>
                <a:gd name="T8" fmla="*/ 0 w 840"/>
                <a:gd name="T9" fmla="*/ 0 h 680"/>
                <a:gd name="T10" fmla="*/ 0 w 840"/>
                <a:gd name="T11" fmla="*/ 680 h 680"/>
                <a:gd name="T12" fmla="*/ 352 w 840"/>
                <a:gd name="T13" fmla="*/ 680 h 680"/>
                <a:gd name="T14" fmla="*/ 352 w 840"/>
                <a:gd name="T15" fmla="*/ 571 h 680"/>
                <a:gd name="T16" fmla="*/ 543 w 840"/>
                <a:gd name="T17" fmla="*/ 571 h 680"/>
                <a:gd name="T18" fmla="*/ 543 w 840"/>
                <a:gd name="T19" fmla="*/ 654 h 680"/>
                <a:gd name="T20" fmla="*/ 419 w 840"/>
                <a:gd name="T21" fmla="*/ 654 h 680"/>
                <a:gd name="T22" fmla="*/ 419 w 840"/>
                <a:gd name="T23" fmla="*/ 680 h 680"/>
                <a:gd name="T24" fmla="*/ 693 w 840"/>
                <a:gd name="T25" fmla="*/ 680 h 680"/>
                <a:gd name="T26" fmla="*/ 693 w 840"/>
                <a:gd name="T27" fmla="*/ 654 h 680"/>
                <a:gd name="T28" fmla="*/ 569 w 840"/>
                <a:gd name="T29" fmla="*/ 654 h 680"/>
                <a:gd name="T30" fmla="*/ 569 w 840"/>
                <a:gd name="T31" fmla="*/ 571 h 680"/>
                <a:gd name="T32" fmla="*/ 840 w 840"/>
                <a:gd name="T33" fmla="*/ 571 h 680"/>
                <a:gd name="T34" fmla="*/ 814 w 840"/>
                <a:gd name="T35" fmla="*/ 544 h 680"/>
                <a:gd name="T36" fmla="*/ 297 w 840"/>
                <a:gd name="T37" fmla="*/ 544 h 680"/>
                <a:gd name="T38" fmla="*/ 297 w 840"/>
                <a:gd name="T39" fmla="*/ 244 h 680"/>
                <a:gd name="T40" fmla="*/ 814 w 840"/>
                <a:gd name="T41" fmla="*/ 244 h 680"/>
                <a:gd name="T42" fmla="*/ 814 w 840"/>
                <a:gd name="T43" fmla="*/ 544 h 680"/>
                <a:gd name="T44" fmla="*/ 326 w 840"/>
                <a:gd name="T45" fmla="*/ 654 h 680"/>
                <a:gd name="T46" fmla="*/ 26 w 840"/>
                <a:gd name="T47" fmla="*/ 654 h 680"/>
                <a:gd name="T48" fmla="*/ 26 w 840"/>
                <a:gd name="T49" fmla="*/ 27 h 680"/>
                <a:gd name="T50" fmla="*/ 326 w 840"/>
                <a:gd name="T51" fmla="*/ 27 h 680"/>
                <a:gd name="T52" fmla="*/ 326 w 840"/>
                <a:gd name="T53" fmla="*/ 217 h 680"/>
                <a:gd name="T54" fmla="*/ 271 w 840"/>
                <a:gd name="T55" fmla="*/ 217 h 680"/>
                <a:gd name="T56" fmla="*/ 271 w 840"/>
                <a:gd name="T57" fmla="*/ 571 h 680"/>
                <a:gd name="T58" fmla="*/ 326 w 840"/>
                <a:gd name="T59" fmla="*/ 571 h 680"/>
                <a:gd name="T60" fmla="*/ 326 w 840"/>
                <a:gd name="T61" fmla="*/ 65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0" h="680">
                  <a:moveTo>
                    <a:pt x="840" y="571"/>
                  </a:moveTo>
                  <a:lnTo>
                    <a:pt x="840" y="217"/>
                  </a:lnTo>
                  <a:lnTo>
                    <a:pt x="352" y="217"/>
                  </a:lnTo>
                  <a:lnTo>
                    <a:pt x="352" y="0"/>
                  </a:lnTo>
                  <a:lnTo>
                    <a:pt x="0" y="0"/>
                  </a:lnTo>
                  <a:lnTo>
                    <a:pt x="0" y="680"/>
                  </a:lnTo>
                  <a:lnTo>
                    <a:pt x="352" y="680"/>
                  </a:lnTo>
                  <a:lnTo>
                    <a:pt x="352" y="571"/>
                  </a:lnTo>
                  <a:lnTo>
                    <a:pt x="543" y="571"/>
                  </a:lnTo>
                  <a:lnTo>
                    <a:pt x="543" y="654"/>
                  </a:lnTo>
                  <a:lnTo>
                    <a:pt x="419" y="654"/>
                  </a:lnTo>
                  <a:lnTo>
                    <a:pt x="419" y="680"/>
                  </a:lnTo>
                  <a:lnTo>
                    <a:pt x="693" y="680"/>
                  </a:lnTo>
                  <a:lnTo>
                    <a:pt x="693" y="654"/>
                  </a:lnTo>
                  <a:lnTo>
                    <a:pt x="569" y="654"/>
                  </a:lnTo>
                  <a:lnTo>
                    <a:pt x="569" y="571"/>
                  </a:lnTo>
                  <a:lnTo>
                    <a:pt x="840" y="571"/>
                  </a:lnTo>
                  <a:close/>
                  <a:moveTo>
                    <a:pt x="814" y="544"/>
                  </a:moveTo>
                  <a:lnTo>
                    <a:pt x="297" y="544"/>
                  </a:lnTo>
                  <a:lnTo>
                    <a:pt x="297" y="244"/>
                  </a:lnTo>
                  <a:lnTo>
                    <a:pt x="814" y="244"/>
                  </a:lnTo>
                  <a:lnTo>
                    <a:pt x="814" y="544"/>
                  </a:lnTo>
                  <a:close/>
                  <a:moveTo>
                    <a:pt x="326" y="654"/>
                  </a:moveTo>
                  <a:lnTo>
                    <a:pt x="26" y="654"/>
                  </a:lnTo>
                  <a:lnTo>
                    <a:pt x="26" y="27"/>
                  </a:lnTo>
                  <a:lnTo>
                    <a:pt x="326" y="27"/>
                  </a:lnTo>
                  <a:lnTo>
                    <a:pt x="326" y="217"/>
                  </a:lnTo>
                  <a:lnTo>
                    <a:pt x="271" y="217"/>
                  </a:lnTo>
                  <a:lnTo>
                    <a:pt x="271" y="571"/>
                  </a:lnTo>
                  <a:lnTo>
                    <a:pt x="326" y="571"/>
                  </a:lnTo>
                  <a:lnTo>
                    <a:pt x="326" y="6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22" name="Rectangle 20"/>
            <p:cNvSpPr>
              <a:spLocks noChangeArrowheads="1"/>
            </p:cNvSpPr>
            <p:nvPr/>
          </p:nvSpPr>
          <p:spPr bwMode="auto">
            <a:xfrm>
              <a:off x="801" y="1193"/>
              <a:ext cx="164" cy="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23" name="Rectangle 21"/>
            <p:cNvSpPr>
              <a:spLocks noChangeArrowheads="1"/>
            </p:cNvSpPr>
            <p:nvPr/>
          </p:nvSpPr>
          <p:spPr bwMode="auto">
            <a:xfrm>
              <a:off x="801" y="1629"/>
              <a:ext cx="164" cy="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24" name="Rectangle 22"/>
            <p:cNvSpPr>
              <a:spLocks noChangeArrowheads="1"/>
            </p:cNvSpPr>
            <p:nvPr/>
          </p:nvSpPr>
          <p:spPr bwMode="auto">
            <a:xfrm>
              <a:off x="801" y="1520"/>
              <a:ext cx="164" cy="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grpSp>
      <p:sp>
        <p:nvSpPr>
          <p:cNvPr id="33" name="Freeform 30"/>
          <p:cNvSpPr>
            <a:spLocks/>
          </p:cNvSpPr>
          <p:nvPr/>
        </p:nvSpPr>
        <p:spPr bwMode="auto">
          <a:xfrm>
            <a:off x="1703718" y="3449540"/>
            <a:ext cx="3105628" cy="1200213"/>
          </a:xfrm>
          <a:custGeom>
            <a:avLst/>
            <a:gdLst>
              <a:gd name="T0" fmla="*/ 642 w 666"/>
              <a:gd name="T1" fmla="*/ 232 h 256"/>
              <a:gd name="T2" fmla="*/ 591 w 666"/>
              <a:gd name="T3" fmla="*/ 140 h 256"/>
              <a:gd name="T4" fmla="*/ 447 w 666"/>
              <a:gd name="T5" fmla="*/ 140 h 256"/>
              <a:gd name="T6" fmla="*/ 339 w 666"/>
              <a:gd name="T7" fmla="*/ 102 h 256"/>
              <a:gd name="T8" fmla="*/ 339 w 666"/>
              <a:gd name="T9" fmla="*/ 0 h 256"/>
              <a:gd name="T10" fmla="*/ 326 w 666"/>
              <a:gd name="T11" fmla="*/ 0 h 256"/>
              <a:gd name="T12" fmla="*/ 326 w 666"/>
              <a:gd name="T13" fmla="*/ 102 h 256"/>
              <a:gd name="T14" fmla="*/ 288 w 666"/>
              <a:gd name="T15" fmla="*/ 140 h 256"/>
              <a:gd name="T16" fmla="*/ 218 w 666"/>
              <a:gd name="T17" fmla="*/ 140 h 256"/>
              <a:gd name="T18" fmla="*/ 24 w 666"/>
              <a:gd name="T19" fmla="*/ 192 h 256"/>
              <a:gd name="T20" fmla="*/ 8 w 666"/>
              <a:gd name="T21" fmla="*/ 217 h 256"/>
              <a:gd name="T22" fmla="*/ 31 w 666"/>
              <a:gd name="T23" fmla="*/ 256 h 256"/>
              <a:gd name="T24" fmla="*/ 52 w 666"/>
              <a:gd name="T25" fmla="*/ 217 h 256"/>
              <a:gd name="T26" fmla="*/ 37 w 666"/>
              <a:gd name="T27" fmla="*/ 192 h 256"/>
              <a:gd name="T28" fmla="*/ 259 w 666"/>
              <a:gd name="T29" fmla="*/ 153 h 256"/>
              <a:gd name="T30" fmla="*/ 242 w 666"/>
              <a:gd name="T31" fmla="*/ 232 h 256"/>
              <a:gd name="T32" fmla="*/ 218 w 666"/>
              <a:gd name="T33" fmla="*/ 226 h 256"/>
              <a:gd name="T34" fmla="*/ 279 w 666"/>
              <a:gd name="T35" fmla="*/ 226 h 256"/>
              <a:gd name="T36" fmla="*/ 255 w 666"/>
              <a:gd name="T37" fmla="*/ 232 h 256"/>
              <a:gd name="T38" fmla="*/ 293 w 666"/>
              <a:gd name="T39" fmla="*/ 153 h 256"/>
              <a:gd name="T40" fmla="*/ 282 w 666"/>
              <a:gd name="T41" fmla="*/ 153 h 256"/>
              <a:gd name="T42" fmla="*/ 332 w 666"/>
              <a:gd name="T43" fmla="*/ 126 h 256"/>
              <a:gd name="T44" fmla="*/ 383 w 666"/>
              <a:gd name="T45" fmla="*/ 153 h 256"/>
              <a:gd name="T46" fmla="*/ 372 w 666"/>
              <a:gd name="T47" fmla="*/ 153 h 256"/>
              <a:gd name="T48" fmla="*/ 410 w 666"/>
              <a:gd name="T49" fmla="*/ 232 h 256"/>
              <a:gd name="T50" fmla="*/ 386 w 666"/>
              <a:gd name="T51" fmla="*/ 226 h 256"/>
              <a:gd name="T52" fmla="*/ 447 w 666"/>
              <a:gd name="T53" fmla="*/ 226 h 256"/>
              <a:gd name="T54" fmla="*/ 423 w 666"/>
              <a:gd name="T55" fmla="*/ 232 h 256"/>
              <a:gd name="T56" fmla="*/ 405 w 666"/>
              <a:gd name="T57" fmla="*/ 153 h 256"/>
              <a:gd name="T58" fmla="*/ 629 w 666"/>
              <a:gd name="T59" fmla="*/ 192 h 256"/>
              <a:gd name="T60" fmla="*/ 614 w 666"/>
              <a:gd name="T61" fmla="*/ 217 h 256"/>
              <a:gd name="T62" fmla="*/ 635 w 666"/>
              <a:gd name="T63" fmla="*/ 256 h 256"/>
              <a:gd name="T64" fmla="*/ 658 w 666"/>
              <a:gd name="T65" fmla="*/ 2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6" h="256">
                <a:moveTo>
                  <a:pt x="658" y="217"/>
                </a:moveTo>
                <a:cubicBezTo>
                  <a:pt x="642" y="232"/>
                  <a:pt x="642" y="232"/>
                  <a:pt x="642" y="232"/>
                </a:cubicBezTo>
                <a:cubicBezTo>
                  <a:pt x="642" y="192"/>
                  <a:pt x="642" y="192"/>
                  <a:pt x="642" y="192"/>
                </a:cubicBezTo>
                <a:cubicBezTo>
                  <a:pt x="642" y="163"/>
                  <a:pt x="619" y="140"/>
                  <a:pt x="591" y="140"/>
                </a:cubicBezTo>
                <a:cubicBezTo>
                  <a:pt x="573" y="140"/>
                  <a:pt x="463" y="140"/>
                  <a:pt x="447" y="140"/>
                </a:cubicBezTo>
                <a:cubicBezTo>
                  <a:pt x="447" y="140"/>
                  <a:pt x="447" y="140"/>
                  <a:pt x="447" y="140"/>
                </a:cubicBezTo>
                <a:cubicBezTo>
                  <a:pt x="411" y="140"/>
                  <a:pt x="389" y="140"/>
                  <a:pt x="377" y="140"/>
                </a:cubicBezTo>
                <a:cubicBezTo>
                  <a:pt x="356" y="140"/>
                  <a:pt x="339" y="124"/>
                  <a:pt x="339" y="102"/>
                </a:cubicBezTo>
                <a:cubicBezTo>
                  <a:pt x="339" y="102"/>
                  <a:pt x="339" y="102"/>
                  <a:pt x="339" y="102"/>
                </a:cubicBezTo>
                <a:cubicBezTo>
                  <a:pt x="339" y="102"/>
                  <a:pt x="339" y="23"/>
                  <a:pt x="339" y="0"/>
                </a:cubicBezTo>
                <a:cubicBezTo>
                  <a:pt x="339" y="0"/>
                  <a:pt x="339" y="0"/>
                  <a:pt x="339" y="0"/>
                </a:cubicBezTo>
                <a:cubicBezTo>
                  <a:pt x="326" y="0"/>
                  <a:pt x="326" y="0"/>
                  <a:pt x="326" y="0"/>
                </a:cubicBezTo>
                <a:cubicBezTo>
                  <a:pt x="326" y="0"/>
                  <a:pt x="326" y="0"/>
                  <a:pt x="326" y="0"/>
                </a:cubicBezTo>
                <a:cubicBezTo>
                  <a:pt x="326" y="23"/>
                  <a:pt x="326" y="102"/>
                  <a:pt x="326" y="102"/>
                </a:cubicBezTo>
                <a:cubicBezTo>
                  <a:pt x="326" y="102"/>
                  <a:pt x="326" y="102"/>
                  <a:pt x="326" y="102"/>
                </a:cubicBezTo>
                <a:cubicBezTo>
                  <a:pt x="326" y="124"/>
                  <a:pt x="309" y="140"/>
                  <a:pt x="288" y="140"/>
                </a:cubicBezTo>
                <a:cubicBezTo>
                  <a:pt x="276" y="140"/>
                  <a:pt x="254" y="140"/>
                  <a:pt x="218" y="140"/>
                </a:cubicBezTo>
                <a:cubicBezTo>
                  <a:pt x="218" y="140"/>
                  <a:pt x="218" y="140"/>
                  <a:pt x="218" y="140"/>
                </a:cubicBezTo>
                <a:cubicBezTo>
                  <a:pt x="201" y="140"/>
                  <a:pt x="93" y="140"/>
                  <a:pt x="75" y="140"/>
                </a:cubicBezTo>
                <a:cubicBezTo>
                  <a:pt x="47" y="140"/>
                  <a:pt x="24" y="163"/>
                  <a:pt x="24" y="192"/>
                </a:cubicBezTo>
                <a:cubicBezTo>
                  <a:pt x="24" y="192"/>
                  <a:pt x="24" y="192"/>
                  <a:pt x="24" y="232"/>
                </a:cubicBezTo>
                <a:cubicBezTo>
                  <a:pt x="24" y="232"/>
                  <a:pt x="24" y="232"/>
                  <a:pt x="8" y="217"/>
                </a:cubicBezTo>
                <a:cubicBezTo>
                  <a:pt x="0" y="226"/>
                  <a:pt x="0" y="226"/>
                  <a:pt x="0" y="226"/>
                </a:cubicBezTo>
                <a:cubicBezTo>
                  <a:pt x="0" y="226"/>
                  <a:pt x="0" y="226"/>
                  <a:pt x="31" y="256"/>
                </a:cubicBezTo>
                <a:cubicBezTo>
                  <a:pt x="31" y="256"/>
                  <a:pt x="31" y="256"/>
                  <a:pt x="61" y="226"/>
                </a:cubicBezTo>
                <a:cubicBezTo>
                  <a:pt x="61" y="226"/>
                  <a:pt x="61" y="226"/>
                  <a:pt x="52" y="217"/>
                </a:cubicBezTo>
                <a:cubicBezTo>
                  <a:pt x="52" y="217"/>
                  <a:pt x="52" y="217"/>
                  <a:pt x="37" y="232"/>
                </a:cubicBezTo>
                <a:cubicBezTo>
                  <a:pt x="37" y="232"/>
                  <a:pt x="37" y="232"/>
                  <a:pt x="37" y="192"/>
                </a:cubicBezTo>
                <a:cubicBezTo>
                  <a:pt x="37" y="170"/>
                  <a:pt x="54" y="153"/>
                  <a:pt x="75" y="153"/>
                </a:cubicBezTo>
                <a:cubicBezTo>
                  <a:pt x="79" y="153"/>
                  <a:pt x="190" y="153"/>
                  <a:pt x="259" y="153"/>
                </a:cubicBezTo>
                <a:cubicBezTo>
                  <a:pt x="249" y="162"/>
                  <a:pt x="242" y="176"/>
                  <a:pt x="242" y="192"/>
                </a:cubicBezTo>
                <a:cubicBezTo>
                  <a:pt x="242" y="192"/>
                  <a:pt x="242" y="192"/>
                  <a:pt x="242" y="232"/>
                </a:cubicBezTo>
                <a:cubicBezTo>
                  <a:pt x="242" y="232"/>
                  <a:pt x="242" y="232"/>
                  <a:pt x="227" y="217"/>
                </a:cubicBezTo>
                <a:cubicBezTo>
                  <a:pt x="218" y="226"/>
                  <a:pt x="218" y="226"/>
                  <a:pt x="218" y="226"/>
                </a:cubicBezTo>
                <a:cubicBezTo>
                  <a:pt x="218" y="226"/>
                  <a:pt x="218" y="226"/>
                  <a:pt x="249" y="256"/>
                </a:cubicBezTo>
                <a:cubicBezTo>
                  <a:pt x="249" y="256"/>
                  <a:pt x="249" y="256"/>
                  <a:pt x="279" y="226"/>
                </a:cubicBezTo>
                <a:cubicBezTo>
                  <a:pt x="279" y="226"/>
                  <a:pt x="279" y="226"/>
                  <a:pt x="270" y="217"/>
                </a:cubicBezTo>
                <a:cubicBezTo>
                  <a:pt x="270" y="217"/>
                  <a:pt x="270" y="217"/>
                  <a:pt x="255" y="232"/>
                </a:cubicBezTo>
                <a:cubicBezTo>
                  <a:pt x="255" y="232"/>
                  <a:pt x="255" y="232"/>
                  <a:pt x="255" y="192"/>
                </a:cubicBezTo>
                <a:cubicBezTo>
                  <a:pt x="255" y="170"/>
                  <a:pt x="272" y="153"/>
                  <a:pt x="293" y="153"/>
                </a:cubicBezTo>
                <a:cubicBezTo>
                  <a:pt x="293" y="153"/>
                  <a:pt x="288" y="153"/>
                  <a:pt x="282" y="153"/>
                </a:cubicBezTo>
                <a:cubicBezTo>
                  <a:pt x="282" y="153"/>
                  <a:pt x="282" y="153"/>
                  <a:pt x="282" y="153"/>
                </a:cubicBezTo>
                <a:cubicBezTo>
                  <a:pt x="284" y="153"/>
                  <a:pt x="286" y="153"/>
                  <a:pt x="288" y="153"/>
                </a:cubicBezTo>
                <a:cubicBezTo>
                  <a:pt x="307" y="153"/>
                  <a:pt x="324" y="142"/>
                  <a:pt x="332" y="126"/>
                </a:cubicBezTo>
                <a:cubicBezTo>
                  <a:pt x="341" y="142"/>
                  <a:pt x="358" y="153"/>
                  <a:pt x="377" y="153"/>
                </a:cubicBezTo>
                <a:cubicBezTo>
                  <a:pt x="379" y="153"/>
                  <a:pt x="381" y="153"/>
                  <a:pt x="383" y="153"/>
                </a:cubicBezTo>
                <a:cubicBezTo>
                  <a:pt x="383" y="153"/>
                  <a:pt x="383" y="153"/>
                  <a:pt x="383" y="153"/>
                </a:cubicBezTo>
                <a:cubicBezTo>
                  <a:pt x="377" y="153"/>
                  <a:pt x="372" y="153"/>
                  <a:pt x="372" y="153"/>
                </a:cubicBezTo>
                <a:cubicBezTo>
                  <a:pt x="393" y="153"/>
                  <a:pt x="410" y="170"/>
                  <a:pt x="410" y="192"/>
                </a:cubicBezTo>
                <a:cubicBezTo>
                  <a:pt x="410" y="232"/>
                  <a:pt x="410" y="232"/>
                  <a:pt x="410" y="232"/>
                </a:cubicBezTo>
                <a:cubicBezTo>
                  <a:pt x="395" y="217"/>
                  <a:pt x="395" y="217"/>
                  <a:pt x="395" y="217"/>
                </a:cubicBezTo>
                <a:cubicBezTo>
                  <a:pt x="386" y="226"/>
                  <a:pt x="386" y="226"/>
                  <a:pt x="386" y="226"/>
                </a:cubicBezTo>
                <a:cubicBezTo>
                  <a:pt x="416" y="256"/>
                  <a:pt x="416" y="256"/>
                  <a:pt x="416" y="256"/>
                </a:cubicBezTo>
                <a:cubicBezTo>
                  <a:pt x="447" y="226"/>
                  <a:pt x="447" y="226"/>
                  <a:pt x="447" y="226"/>
                </a:cubicBezTo>
                <a:cubicBezTo>
                  <a:pt x="438" y="217"/>
                  <a:pt x="438" y="217"/>
                  <a:pt x="438" y="217"/>
                </a:cubicBezTo>
                <a:cubicBezTo>
                  <a:pt x="423" y="232"/>
                  <a:pt x="423" y="232"/>
                  <a:pt x="423" y="232"/>
                </a:cubicBezTo>
                <a:cubicBezTo>
                  <a:pt x="423" y="192"/>
                  <a:pt x="423" y="192"/>
                  <a:pt x="423" y="192"/>
                </a:cubicBezTo>
                <a:cubicBezTo>
                  <a:pt x="423" y="176"/>
                  <a:pt x="416" y="162"/>
                  <a:pt x="405" y="153"/>
                </a:cubicBezTo>
                <a:cubicBezTo>
                  <a:pt x="475" y="153"/>
                  <a:pt x="587" y="153"/>
                  <a:pt x="591" y="153"/>
                </a:cubicBezTo>
                <a:cubicBezTo>
                  <a:pt x="612" y="153"/>
                  <a:pt x="629" y="170"/>
                  <a:pt x="629" y="192"/>
                </a:cubicBezTo>
                <a:cubicBezTo>
                  <a:pt x="629" y="232"/>
                  <a:pt x="629" y="232"/>
                  <a:pt x="629" y="232"/>
                </a:cubicBezTo>
                <a:cubicBezTo>
                  <a:pt x="614" y="217"/>
                  <a:pt x="614" y="217"/>
                  <a:pt x="614" y="217"/>
                </a:cubicBezTo>
                <a:cubicBezTo>
                  <a:pt x="605" y="226"/>
                  <a:pt x="605" y="226"/>
                  <a:pt x="605" y="226"/>
                </a:cubicBezTo>
                <a:cubicBezTo>
                  <a:pt x="635" y="256"/>
                  <a:pt x="635" y="256"/>
                  <a:pt x="635" y="256"/>
                </a:cubicBezTo>
                <a:cubicBezTo>
                  <a:pt x="666" y="226"/>
                  <a:pt x="666" y="226"/>
                  <a:pt x="666" y="226"/>
                </a:cubicBezTo>
                <a:lnTo>
                  <a:pt x="658" y="217"/>
                </a:lnTo>
                <a:close/>
              </a:path>
            </a:pathLst>
          </a:custGeom>
          <a:solidFill>
            <a:srgbClr val="D7D7D7"/>
          </a:solidFill>
          <a:ln>
            <a:noFill/>
          </a:ln>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36" name="Freeform 30"/>
          <p:cNvSpPr>
            <a:spLocks/>
          </p:cNvSpPr>
          <p:nvPr/>
        </p:nvSpPr>
        <p:spPr bwMode="auto">
          <a:xfrm>
            <a:off x="1703718" y="3449539"/>
            <a:ext cx="3105628" cy="1200213"/>
          </a:xfrm>
          <a:custGeom>
            <a:avLst/>
            <a:gdLst>
              <a:gd name="T0" fmla="*/ 642 w 666"/>
              <a:gd name="T1" fmla="*/ 232 h 256"/>
              <a:gd name="T2" fmla="*/ 591 w 666"/>
              <a:gd name="T3" fmla="*/ 140 h 256"/>
              <a:gd name="T4" fmla="*/ 447 w 666"/>
              <a:gd name="T5" fmla="*/ 140 h 256"/>
              <a:gd name="T6" fmla="*/ 339 w 666"/>
              <a:gd name="T7" fmla="*/ 102 h 256"/>
              <a:gd name="T8" fmla="*/ 339 w 666"/>
              <a:gd name="T9" fmla="*/ 0 h 256"/>
              <a:gd name="T10" fmla="*/ 326 w 666"/>
              <a:gd name="T11" fmla="*/ 0 h 256"/>
              <a:gd name="T12" fmla="*/ 326 w 666"/>
              <a:gd name="T13" fmla="*/ 102 h 256"/>
              <a:gd name="T14" fmla="*/ 288 w 666"/>
              <a:gd name="T15" fmla="*/ 140 h 256"/>
              <a:gd name="T16" fmla="*/ 218 w 666"/>
              <a:gd name="T17" fmla="*/ 140 h 256"/>
              <a:gd name="T18" fmla="*/ 24 w 666"/>
              <a:gd name="T19" fmla="*/ 192 h 256"/>
              <a:gd name="T20" fmla="*/ 8 w 666"/>
              <a:gd name="T21" fmla="*/ 217 h 256"/>
              <a:gd name="T22" fmla="*/ 31 w 666"/>
              <a:gd name="T23" fmla="*/ 256 h 256"/>
              <a:gd name="T24" fmla="*/ 52 w 666"/>
              <a:gd name="T25" fmla="*/ 217 h 256"/>
              <a:gd name="T26" fmla="*/ 37 w 666"/>
              <a:gd name="T27" fmla="*/ 192 h 256"/>
              <a:gd name="T28" fmla="*/ 259 w 666"/>
              <a:gd name="T29" fmla="*/ 153 h 256"/>
              <a:gd name="T30" fmla="*/ 242 w 666"/>
              <a:gd name="T31" fmla="*/ 232 h 256"/>
              <a:gd name="T32" fmla="*/ 218 w 666"/>
              <a:gd name="T33" fmla="*/ 226 h 256"/>
              <a:gd name="T34" fmla="*/ 279 w 666"/>
              <a:gd name="T35" fmla="*/ 226 h 256"/>
              <a:gd name="T36" fmla="*/ 255 w 666"/>
              <a:gd name="T37" fmla="*/ 232 h 256"/>
              <a:gd name="T38" fmla="*/ 293 w 666"/>
              <a:gd name="T39" fmla="*/ 153 h 256"/>
              <a:gd name="T40" fmla="*/ 282 w 666"/>
              <a:gd name="T41" fmla="*/ 153 h 256"/>
              <a:gd name="T42" fmla="*/ 332 w 666"/>
              <a:gd name="T43" fmla="*/ 126 h 256"/>
              <a:gd name="T44" fmla="*/ 383 w 666"/>
              <a:gd name="T45" fmla="*/ 153 h 256"/>
              <a:gd name="T46" fmla="*/ 372 w 666"/>
              <a:gd name="T47" fmla="*/ 153 h 256"/>
              <a:gd name="T48" fmla="*/ 410 w 666"/>
              <a:gd name="T49" fmla="*/ 232 h 256"/>
              <a:gd name="T50" fmla="*/ 386 w 666"/>
              <a:gd name="T51" fmla="*/ 226 h 256"/>
              <a:gd name="T52" fmla="*/ 447 w 666"/>
              <a:gd name="T53" fmla="*/ 226 h 256"/>
              <a:gd name="T54" fmla="*/ 423 w 666"/>
              <a:gd name="T55" fmla="*/ 232 h 256"/>
              <a:gd name="T56" fmla="*/ 405 w 666"/>
              <a:gd name="T57" fmla="*/ 153 h 256"/>
              <a:gd name="T58" fmla="*/ 629 w 666"/>
              <a:gd name="T59" fmla="*/ 192 h 256"/>
              <a:gd name="T60" fmla="*/ 614 w 666"/>
              <a:gd name="T61" fmla="*/ 217 h 256"/>
              <a:gd name="T62" fmla="*/ 635 w 666"/>
              <a:gd name="T63" fmla="*/ 256 h 256"/>
              <a:gd name="T64" fmla="*/ 658 w 666"/>
              <a:gd name="T65" fmla="*/ 2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6" h="256">
                <a:moveTo>
                  <a:pt x="658" y="217"/>
                </a:moveTo>
                <a:cubicBezTo>
                  <a:pt x="642" y="232"/>
                  <a:pt x="642" y="232"/>
                  <a:pt x="642" y="232"/>
                </a:cubicBezTo>
                <a:cubicBezTo>
                  <a:pt x="642" y="192"/>
                  <a:pt x="642" y="192"/>
                  <a:pt x="642" y="192"/>
                </a:cubicBezTo>
                <a:cubicBezTo>
                  <a:pt x="642" y="163"/>
                  <a:pt x="619" y="140"/>
                  <a:pt x="591" y="140"/>
                </a:cubicBezTo>
                <a:cubicBezTo>
                  <a:pt x="573" y="140"/>
                  <a:pt x="463" y="140"/>
                  <a:pt x="447" y="140"/>
                </a:cubicBezTo>
                <a:cubicBezTo>
                  <a:pt x="447" y="140"/>
                  <a:pt x="447" y="140"/>
                  <a:pt x="447" y="140"/>
                </a:cubicBezTo>
                <a:cubicBezTo>
                  <a:pt x="411" y="140"/>
                  <a:pt x="389" y="140"/>
                  <a:pt x="377" y="140"/>
                </a:cubicBezTo>
                <a:cubicBezTo>
                  <a:pt x="356" y="140"/>
                  <a:pt x="339" y="124"/>
                  <a:pt x="339" y="102"/>
                </a:cubicBezTo>
                <a:cubicBezTo>
                  <a:pt x="339" y="102"/>
                  <a:pt x="339" y="102"/>
                  <a:pt x="339" y="102"/>
                </a:cubicBezTo>
                <a:cubicBezTo>
                  <a:pt x="339" y="102"/>
                  <a:pt x="339" y="23"/>
                  <a:pt x="339" y="0"/>
                </a:cubicBezTo>
                <a:cubicBezTo>
                  <a:pt x="339" y="0"/>
                  <a:pt x="339" y="0"/>
                  <a:pt x="339" y="0"/>
                </a:cubicBezTo>
                <a:cubicBezTo>
                  <a:pt x="326" y="0"/>
                  <a:pt x="326" y="0"/>
                  <a:pt x="326" y="0"/>
                </a:cubicBezTo>
                <a:cubicBezTo>
                  <a:pt x="326" y="0"/>
                  <a:pt x="326" y="0"/>
                  <a:pt x="326" y="0"/>
                </a:cubicBezTo>
                <a:cubicBezTo>
                  <a:pt x="326" y="23"/>
                  <a:pt x="326" y="102"/>
                  <a:pt x="326" y="102"/>
                </a:cubicBezTo>
                <a:cubicBezTo>
                  <a:pt x="326" y="102"/>
                  <a:pt x="326" y="102"/>
                  <a:pt x="326" y="102"/>
                </a:cubicBezTo>
                <a:cubicBezTo>
                  <a:pt x="326" y="124"/>
                  <a:pt x="309" y="140"/>
                  <a:pt x="288" y="140"/>
                </a:cubicBezTo>
                <a:cubicBezTo>
                  <a:pt x="276" y="140"/>
                  <a:pt x="254" y="140"/>
                  <a:pt x="218" y="140"/>
                </a:cubicBezTo>
                <a:cubicBezTo>
                  <a:pt x="218" y="140"/>
                  <a:pt x="218" y="140"/>
                  <a:pt x="218" y="140"/>
                </a:cubicBezTo>
                <a:cubicBezTo>
                  <a:pt x="201" y="140"/>
                  <a:pt x="93" y="140"/>
                  <a:pt x="75" y="140"/>
                </a:cubicBezTo>
                <a:cubicBezTo>
                  <a:pt x="47" y="140"/>
                  <a:pt x="24" y="163"/>
                  <a:pt x="24" y="192"/>
                </a:cubicBezTo>
                <a:cubicBezTo>
                  <a:pt x="24" y="192"/>
                  <a:pt x="24" y="192"/>
                  <a:pt x="24" y="232"/>
                </a:cubicBezTo>
                <a:cubicBezTo>
                  <a:pt x="24" y="232"/>
                  <a:pt x="24" y="232"/>
                  <a:pt x="8" y="217"/>
                </a:cubicBezTo>
                <a:cubicBezTo>
                  <a:pt x="0" y="226"/>
                  <a:pt x="0" y="226"/>
                  <a:pt x="0" y="226"/>
                </a:cubicBezTo>
                <a:cubicBezTo>
                  <a:pt x="0" y="226"/>
                  <a:pt x="0" y="226"/>
                  <a:pt x="31" y="256"/>
                </a:cubicBezTo>
                <a:cubicBezTo>
                  <a:pt x="31" y="256"/>
                  <a:pt x="31" y="256"/>
                  <a:pt x="61" y="226"/>
                </a:cubicBezTo>
                <a:cubicBezTo>
                  <a:pt x="61" y="226"/>
                  <a:pt x="61" y="226"/>
                  <a:pt x="52" y="217"/>
                </a:cubicBezTo>
                <a:cubicBezTo>
                  <a:pt x="52" y="217"/>
                  <a:pt x="52" y="217"/>
                  <a:pt x="37" y="232"/>
                </a:cubicBezTo>
                <a:cubicBezTo>
                  <a:pt x="37" y="232"/>
                  <a:pt x="37" y="232"/>
                  <a:pt x="37" y="192"/>
                </a:cubicBezTo>
                <a:cubicBezTo>
                  <a:pt x="37" y="170"/>
                  <a:pt x="54" y="153"/>
                  <a:pt x="75" y="153"/>
                </a:cubicBezTo>
                <a:cubicBezTo>
                  <a:pt x="79" y="153"/>
                  <a:pt x="190" y="153"/>
                  <a:pt x="259" y="153"/>
                </a:cubicBezTo>
                <a:cubicBezTo>
                  <a:pt x="249" y="162"/>
                  <a:pt x="242" y="176"/>
                  <a:pt x="242" y="192"/>
                </a:cubicBezTo>
                <a:cubicBezTo>
                  <a:pt x="242" y="192"/>
                  <a:pt x="242" y="192"/>
                  <a:pt x="242" y="232"/>
                </a:cubicBezTo>
                <a:cubicBezTo>
                  <a:pt x="242" y="232"/>
                  <a:pt x="242" y="232"/>
                  <a:pt x="227" y="217"/>
                </a:cubicBezTo>
                <a:cubicBezTo>
                  <a:pt x="218" y="226"/>
                  <a:pt x="218" y="226"/>
                  <a:pt x="218" y="226"/>
                </a:cubicBezTo>
                <a:cubicBezTo>
                  <a:pt x="218" y="226"/>
                  <a:pt x="218" y="226"/>
                  <a:pt x="249" y="256"/>
                </a:cubicBezTo>
                <a:cubicBezTo>
                  <a:pt x="249" y="256"/>
                  <a:pt x="249" y="256"/>
                  <a:pt x="279" y="226"/>
                </a:cubicBezTo>
                <a:cubicBezTo>
                  <a:pt x="279" y="226"/>
                  <a:pt x="279" y="226"/>
                  <a:pt x="270" y="217"/>
                </a:cubicBezTo>
                <a:cubicBezTo>
                  <a:pt x="270" y="217"/>
                  <a:pt x="270" y="217"/>
                  <a:pt x="255" y="232"/>
                </a:cubicBezTo>
                <a:cubicBezTo>
                  <a:pt x="255" y="232"/>
                  <a:pt x="255" y="232"/>
                  <a:pt x="255" y="192"/>
                </a:cubicBezTo>
                <a:cubicBezTo>
                  <a:pt x="255" y="170"/>
                  <a:pt x="272" y="153"/>
                  <a:pt x="293" y="153"/>
                </a:cubicBezTo>
                <a:cubicBezTo>
                  <a:pt x="293" y="153"/>
                  <a:pt x="288" y="153"/>
                  <a:pt x="282" y="153"/>
                </a:cubicBezTo>
                <a:cubicBezTo>
                  <a:pt x="282" y="153"/>
                  <a:pt x="282" y="153"/>
                  <a:pt x="282" y="153"/>
                </a:cubicBezTo>
                <a:cubicBezTo>
                  <a:pt x="284" y="153"/>
                  <a:pt x="286" y="153"/>
                  <a:pt x="288" y="153"/>
                </a:cubicBezTo>
                <a:cubicBezTo>
                  <a:pt x="307" y="153"/>
                  <a:pt x="324" y="142"/>
                  <a:pt x="332" y="126"/>
                </a:cubicBezTo>
                <a:cubicBezTo>
                  <a:pt x="341" y="142"/>
                  <a:pt x="358" y="153"/>
                  <a:pt x="377" y="153"/>
                </a:cubicBezTo>
                <a:cubicBezTo>
                  <a:pt x="379" y="153"/>
                  <a:pt x="381" y="153"/>
                  <a:pt x="383" y="153"/>
                </a:cubicBezTo>
                <a:cubicBezTo>
                  <a:pt x="383" y="153"/>
                  <a:pt x="383" y="153"/>
                  <a:pt x="383" y="153"/>
                </a:cubicBezTo>
                <a:cubicBezTo>
                  <a:pt x="377" y="153"/>
                  <a:pt x="372" y="153"/>
                  <a:pt x="372" y="153"/>
                </a:cubicBezTo>
                <a:cubicBezTo>
                  <a:pt x="393" y="153"/>
                  <a:pt x="410" y="170"/>
                  <a:pt x="410" y="192"/>
                </a:cubicBezTo>
                <a:cubicBezTo>
                  <a:pt x="410" y="232"/>
                  <a:pt x="410" y="232"/>
                  <a:pt x="410" y="232"/>
                </a:cubicBezTo>
                <a:cubicBezTo>
                  <a:pt x="395" y="217"/>
                  <a:pt x="395" y="217"/>
                  <a:pt x="395" y="217"/>
                </a:cubicBezTo>
                <a:cubicBezTo>
                  <a:pt x="386" y="226"/>
                  <a:pt x="386" y="226"/>
                  <a:pt x="386" y="226"/>
                </a:cubicBezTo>
                <a:cubicBezTo>
                  <a:pt x="416" y="256"/>
                  <a:pt x="416" y="256"/>
                  <a:pt x="416" y="256"/>
                </a:cubicBezTo>
                <a:cubicBezTo>
                  <a:pt x="447" y="226"/>
                  <a:pt x="447" y="226"/>
                  <a:pt x="447" y="226"/>
                </a:cubicBezTo>
                <a:cubicBezTo>
                  <a:pt x="438" y="217"/>
                  <a:pt x="438" y="217"/>
                  <a:pt x="438" y="217"/>
                </a:cubicBezTo>
                <a:cubicBezTo>
                  <a:pt x="423" y="232"/>
                  <a:pt x="423" y="232"/>
                  <a:pt x="423" y="232"/>
                </a:cubicBezTo>
                <a:cubicBezTo>
                  <a:pt x="423" y="192"/>
                  <a:pt x="423" y="192"/>
                  <a:pt x="423" y="192"/>
                </a:cubicBezTo>
                <a:cubicBezTo>
                  <a:pt x="423" y="176"/>
                  <a:pt x="416" y="162"/>
                  <a:pt x="405" y="153"/>
                </a:cubicBezTo>
                <a:cubicBezTo>
                  <a:pt x="475" y="153"/>
                  <a:pt x="587" y="153"/>
                  <a:pt x="591" y="153"/>
                </a:cubicBezTo>
                <a:cubicBezTo>
                  <a:pt x="612" y="153"/>
                  <a:pt x="629" y="170"/>
                  <a:pt x="629" y="192"/>
                </a:cubicBezTo>
                <a:cubicBezTo>
                  <a:pt x="629" y="232"/>
                  <a:pt x="629" y="232"/>
                  <a:pt x="629" y="232"/>
                </a:cubicBezTo>
                <a:cubicBezTo>
                  <a:pt x="614" y="217"/>
                  <a:pt x="614" y="217"/>
                  <a:pt x="614" y="217"/>
                </a:cubicBezTo>
                <a:cubicBezTo>
                  <a:pt x="605" y="226"/>
                  <a:pt x="605" y="226"/>
                  <a:pt x="605" y="226"/>
                </a:cubicBezTo>
                <a:cubicBezTo>
                  <a:pt x="635" y="256"/>
                  <a:pt x="635" y="256"/>
                  <a:pt x="635" y="256"/>
                </a:cubicBezTo>
                <a:cubicBezTo>
                  <a:pt x="666" y="226"/>
                  <a:pt x="666" y="226"/>
                  <a:pt x="666" y="226"/>
                </a:cubicBezTo>
                <a:lnTo>
                  <a:pt x="658" y="217"/>
                </a:lnTo>
                <a:close/>
              </a:path>
            </a:pathLst>
          </a:custGeom>
          <a:solidFill>
            <a:srgbClr val="D83B01"/>
          </a:solidFill>
          <a:ln>
            <a:noFill/>
          </a:ln>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grpSp>
        <p:nvGrpSpPr>
          <p:cNvPr id="37" name="Group 4"/>
          <p:cNvGrpSpPr>
            <a:grpSpLocks noChangeAspect="1"/>
          </p:cNvGrpSpPr>
          <p:nvPr/>
        </p:nvGrpSpPr>
        <p:grpSpPr bwMode="auto">
          <a:xfrm>
            <a:off x="1158000" y="4861868"/>
            <a:ext cx="4197064" cy="1444481"/>
            <a:chOff x="536" y="1894"/>
            <a:chExt cx="1508" cy="519"/>
          </a:xfrm>
          <a:solidFill>
            <a:schemeClr val="accent1"/>
          </a:solidFill>
        </p:grpSpPr>
        <p:sp>
          <p:nvSpPr>
            <p:cNvPr id="38" name="Freeform 5"/>
            <p:cNvSpPr>
              <a:spLocks noEditPoints="1"/>
            </p:cNvSpPr>
            <p:nvPr/>
          </p:nvSpPr>
          <p:spPr bwMode="auto">
            <a:xfrm>
              <a:off x="536" y="2143"/>
              <a:ext cx="135" cy="215"/>
            </a:xfrm>
            <a:custGeom>
              <a:avLst/>
              <a:gdLst>
                <a:gd name="T0" fmla="*/ 51 w 57"/>
                <a:gd name="T1" fmla="*/ 0 h 90"/>
                <a:gd name="T2" fmla="*/ 6 w 57"/>
                <a:gd name="T3" fmla="*/ 0 h 90"/>
                <a:gd name="T4" fmla="*/ 0 w 57"/>
                <a:gd name="T5" fmla="*/ 6 h 90"/>
                <a:gd name="T6" fmla="*/ 0 w 57"/>
                <a:gd name="T7" fmla="*/ 84 h 90"/>
                <a:gd name="T8" fmla="*/ 6 w 57"/>
                <a:gd name="T9" fmla="*/ 90 h 90"/>
                <a:gd name="T10" fmla="*/ 51 w 57"/>
                <a:gd name="T11" fmla="*/ 90 h 90"/>
                <a:gd name="T12" fmla="*/ 57 w 57"/>
                <a:gd name="T13" fmla="*/ 84 h 90"/>
                <a:gd name="T14" fmla="*/ 57 w 57"/>
                <a:gd name="T15" fmla="*/ 6 h 90"/>
                <a:gd name="T16" fmla="*/ 51 w 57"/>
                <a:gd name="T17" fmla="*/ 0 h 90"/>
                <a:gd name="T18" fmla="*/ 50 w 57"/>
                <a:gd name="T19" fmla="*/ 84 h 90"/>
                <a:gd name="T20" fmla="*/ 6 w 57"/>
                <a:gd name="T21" fmla="*/ 84 h 90"/>
                <a:gd name="T22" fmla="*/ 6 w 57"/>
                <a:gd name="T23" fmla="*/ 6 h 90"/>
                <a:gd name="T24" fmla="*/ 50 w 57"/>
                <a:gd name="T25" fmla="*/ 6 h 90"/>
                <a:gd name="T26" fmla="*/ 50 w 57"/>
                <a:gd name="T27"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0">
                  <a:moveTo>
                    <a:pt x="51" y="0"/>
                  </a:moveTo>
                  <a:cubicBezTo>
                    <a:pt x="6" y="0"/>
                    <a:pt x="6" y="0"/>
                    <a:pt x="6" y="0"/>
                  </a:cubicBezTo>
                  <a:cubicBezTo>
                    <a:pt x="2" y="0"/>
                    <a:pt x="0" y="2"/>
                    <a:pt x="0" y="6"/>
                  </a:cubicBezTo>
                  <a:cubicBezTo>
                    <a:pt x="0" y="84"/>
                    <a:pt x="0" y="84"/>
                    <a:pt x="0" y="84"/>
                  </a:cubicBezTo>
                  <a:cubicBezTo>
                    <a:pt x="0" y="87"/>
                    <a:pt x="2" y="90"/>
                    <a:pt x="6" y="90"/>
                  </a:cubicBezTo>
                  <a:cubicBezTo>
                    <a:pt x="51" y="90"/>
                    <a:pt x="51" y="90"/>
                    <a:pt x="51" y="90"/>
                  </a:cubicBezTo>
                  <a:cubicBezTo>
                    <a:pt x="54" y="90"/>
                    <a:pt x="57" y="87"/>
                    <a:pt x="57" y="84"/>
                  </a:cubicBezTo>
                  <a:cubicBezTo>
                    <a:pt x="57" y="6"/>
                    <a:pt x="57" y="6"/>
                    <a:pt x="57" y="6"/>
                  </a:cubicBezTo>
                  <a:cubicBezTo>
                    <a:pt x="57" y="2"/>
                    <a:pt x="54" y="0"/>
                    <a:pt x="51" y="0"/>
                  </a:cubicBezTo>
                  <a:close/>
                  <a:moveTo>
                    <a:pt x="50" y="84"/>
                  </a:moveTo>
                  <a:cubicBezTo>
                    <a:pt x="6" y="84"/>
                    <a:pt x="6" y="84"/>
                    <a:pt x="6" y="84"/>
                  </a:cubicBezTo>
                  <a:cubicBezTo>
                    <a:pt x="6" y="6"/>
                    <a:pt x="6" y="6"/>
                    <a:pt x="6" y="6"/>
                  </a:cubicBezTo>
                  <a:cubicBezTo>
                    <a:pt x="50" y="6"/>
                    <a:pt x="50" y="6"/>
                    <a:pt x="50" y="6"/>
                  </a:cubicBezTo>
                  <a:lnTo>
                    <a:pt x="5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39" name="Rectangle 6"/>
            <p:cNvSpPr>
              <a:spLocks noChangeArrowheads="1"/>
            </p:cNvSpPr>
            <p:nvPr/>
          </p:nvSpPr>
          <p:spPr bwMode="auto">
            <a:xfrm>
              <a:off x="591" y="2318"/>
              <a:ext cx="26"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0" name="Freeform 7"/>
            <p:cNvSpPr>
              <a:spLocks noEditPoints="1"/>
            </p:cNvSpPr>
            <p:nvPr/>
          </p:nvSpPr>
          <p:spPr bwMode="auto">
            <a:xfrm>
              <a:off x="1571" y="2174"/>
              <a:ext cx="349" cy="239"/>
            </a:xfrm>
            <a:custGeom>
              <a:avLst/>
              <a:gdLst>
                <a:gd name="T0" fmla="*/ 49 w 147"/>
                <a:gd name="T1" fmla="*/ 9 h 100"/>
                <a:gd name="T2" fmla="*/ 52 w 147"/>
                <a:gd name="T3" fmla="*/ 10 h 100"/>
                <a:gd name="T4" fmla="*/ 57 w 147"/>
                <a:gd name="T5" fmla="*/ 13 h 100"/>
                <a:gd name="T6" fmla="*/ 61 w 147"/>
                <a:gd name="T7" fmla="*/ 14 h 100"/>
                <a:gd name="T8" fmla="*/ 88 w 147"/>
                <a:gd name="T9" fmla="*/ 14 h 100"/>
                <a:gd name="T10" fmla="*/ 94 w 147"/>
                <a:gd name="T11" fmla="*/ 11 h 100"/>
                <a:gd name="T12" fmla="*/ 96 w 147"/>
                <a:gd name="T13" fmla="*/ 9 h 100"/>
                <a:gd name="T14" fmla="*/ 107 w 147"/>
                <a:gd name="T15" fmla="*/ 10 h 100"/>
                <a:gd name="T16" fmla="*/ 114 w 147"/>
                <a:gd name="T17" fmla="*/ 16 h 100"/>
                <a:gd name="T18" fmla="*/ 119 w 147"/>
                <a:gd name="T19" fmla="*/ 20 h 100"/>
                <a:gd name="T20" fmla="*/ 135 w 147"/>
                <a:gd name="T21" fmla="*/ 86 h 100"/>
                <a:gd name="T22" fmla="*/ 116 w 147"/>
                <a:gd name="T23" fmla="*/ 78 h 100"/>
                <a:gd name="T24" fmla="*/ 107 w 147"/>
                <a:gd name="T25" fmla="*/ 69 h 100"/>
                <a:gd name="T26" fmla="*/ 105 w 147"/>
                <a:gd name="T27" fmla="*/ 68 h 100"/>
                <a:gd name="T28" fmla="*/ 60 w 147"/>
                <a:gd name="T29" fmla="*/ 64 h 100"/>
                <a:gd name="T30" fmla="*/ 40 w 147"/>
                <a:gd name="T31" fmla="*/ 69 h 100"/>
                <a:gd name="T32" fmla="*/ 40 w 147"/>
                <a:gd name="T33" fmla="*/ 69 h 100"/>
                <a:gd name="T34" fmla="*/ 19 w 147"/>
                <a:gd name="T35" fmla="*/ 91 h 100"/>
                <a:gd name="T36" fmla="*/ 11 w 147"/>
                <a:gd name="T37" fmla="*/ 65 h 100"/>
                <a:gd name="T38" fmla="*/ 29 w 147"/>
                <a:gd name="T39" fmla="*/ 18 h 100"/>
                <a:gd name="T40" fmla="*/ 33 w 147"/>
                <a:gd name="T41" fmla="*/ 12 h 100"/>
                <a:gd name="T42" fmla="*/ 49 w 147"/>
                <a:gd name="T43" fmla="*/ 9 h 100"/>
                <a:gd name="T44" fmla="*/ 39 w 147"/>
                <a:gd name="T45" fmla="*/ 1 h 100"/>
                <a:gd name="T46" fmla="*/ 24 w 147"/>
                <a:gd name="T47" fmla="*/ 9 h 100"/>
                <a:gd name="T48" fmla="*/ 19 w 147"/>
                <a:gd name="T49" fmla="*/ 16 h 100"/>
                <a:gd name="T50" fmla="*/ 5 w 147"/>
                <a:gd name="T51" fmla="*/ 91 h 100"/>
                <a:gd name="T52" fmla="*/ 38 w 147"/>
                <a:gd name="T53" fmla="*/ 84 h 100"/>
                <a:gd name="T54" fmla="*/ 47 w 147"/>
                <a:gd name="T55" fmla="*/ 75 h 100"/>
                <a:gd name="T56" fmla="*/ 87 w 147"/>
                <a:gd name="T57" fmla="*/ 73 h 100"/>
                <a:gd name="T58" fmla="*/ 102 w 147"/>
                <a:gd name="T59" fmla="*/ 76 h 100"/>
                <a:gd name="T60" fmla="*/ 128 w 147"/>
                <a:gd name="T61" fmla="*/ 100 h 100"/>
                <a:gd name="T62" fmla="*/ 145 w 147"/>
                <a:gd name="T63" fmla="*/ 63 h 100"/>
                <a:gd name="T64" fmla="*/ 124 w 147"/>
                <a:gd name="T65" fmla="*/ 11 h 100"/>
                <a:gd name="T66" fmla="*/ 121 w 147"/>
                <a:gd name="T67" fmla="*/ 5 h 100"/>
                <a:gd name="T68" fmla="*/ 98 w 147"/>
                <a:gd name="T69" fmla="*/ 0 h 100"/>
                <a:gd name="T70" fmla="*/ 90 w 147"/>
                <a:gd name="T71" fmla="*/ 2 h 100"/>
                <a:gd name="T72" fmla="*/ 61 w 147"/>
                <a:gd name="T73" fmla="*/ 5 h 100"/>
                <a:gd name="T74" fmla="*/ 54 w 147"/>
                <a:gd name="T75"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7" h="100">
                  <a:moveTo>
                    <a:pt x="49" y="9"/>
                  </a:moveTo>
                  <a:cubicBezTo>
                    <a:pt x="49" y="9"/>
                    <a:pt x="49" y="9"/>
                    <a:pt x="49" y="9"/>
                  </a:cubicBezTo>
                  <a:cubicBezTo>
                    <a:pt x="50" y="9"/>
                    <a:pt x="51" y="9"/>
                    <a:pt x="51" y="9"/>
                  </a:cubicBezTo>
                  <a:cubicBezTo>
                    <a:pt x="51" y="9"/>
                    <a:pt x="52" y="10"/>
                    <a:pt x="52" y="10"/>
                  </a:cubicBezTo>
                  <a:cubicBezTo>
                    <a:pt x="53" y="10"/>
                    <a:pt x="53" y="11"/>
                    <a:pt x="53" y="11"/>
                  </a:cubicBezTo>
                  <a:cubicBezTo>
                    <a:pt x="54" y="12"/>
                    <a:pt x="56" y="12"/>
                    <a:pt x="57" y="13"/>
                  </a:cubicBezTo>
                  <a:cubicBezTo>
                    <a:pt x="59" y="14"/>
                    <a:pt x="59" y="14"/>
                    <a:pt x="59" y="14"/>
                  </a:cubicBezTo>
                  <a:cubicBezTo>
                    <a:pt x="61" y="14"/>
                    <a:pt x="61" y="14"/>
                    <a:pt x="61" y="14"/>
                  </a:cubicBezTo>
                  <a:cubicBezTo>
                    <a:pt x="86" y="14"/>
                    <a:pt x="86" y="14"/>
                    <a:pt x="86" y="14"/>
                  </a:cubicBezTo>
                  <a:cubicBezTo>
                    <a:pt x="88" y="14"/>
                    <a:pt x="88" y="14"/>
                    <a:pt x="88" y="14"/>
                  </a:cubicBezTo>
                  <a:cubicBezTo>
                    <a:pt x="90" y="13"/>
                    <a:pt x="90" y="13"/>
                    <a:pt x="90" y="13"/>
                  </a:cubicBezTo>
                  <a:cubicBezTo>
                    <a:pt x="91" y="12"/>
                    <a:pt x="93" y="12"/>
                    <a:pt x="94" y="11"/>
                  </a:cubicBezTo>
                  <a:cubicBezTo>
                    <a:pt x="94" y="11"/>
                    <a:pt x="95" y="10"/>
                    <a:pt x="95" y="10"/>
                  </a:cubicBezTo>
                  <a:cubicBezTo>
                    <a:pt x="95" y="10"/>
                    <a:pt x="96" y="9"/>
                    <a:pt x="96" y="9"/>
                  </a:cubicBezTo>
                  <a:cubicBezTo>
                    <a:pt x="97" y="9"/>
                    <a:pt x="97" y="9"/>
                    <a:pt x="98" y="9"/>
                  </a:cubicBezTo>
                  <a:cubicBezTo>
                    <a:pt x="101" y="9"/>
                    <a:pt x="105" y="10"/>
                    <a:pt x="107" y="10"/>
                  </a:cubicBezTo>
                  <a:cubicBezTo>
                    <a:pt x="109" y="11"/>
                    <a:pt x="112" y="12"/>
                    <a:pt x="114" y="12"/>
                  </a:cubicBezTo>
                  <a:cubicBezTo>
                    <a:pt x="114" y="16"/>
                    <a:pt x="114" y="16"/>
                    <a:pt x="114" y="16"/>
                  </a:cubicBezTo>
                  <a:cubicBezTo>
                    <a:pt x="118" y="18"/>
                    <a:pt x="118" y="18"/>
                    <a:pt x="118" y="18"/>
                  </a:cubicBezTo>
                  <a:cubicBezTo>
                    <a:pt x="119" y="19"/>
                    <a:pt x="119" y="20"/>
                    <a:pt x="119" y="20"/>
                  </a:cubicBezTo>
                  <a:cubicBezTo>
                    <a:pt x="121" y="24"/>
                    <a:pt x="133" y="51"/>
                    <a:pt x="136" y="65"/>
                  </a:cubicBezTo>
                  <a:cubicBezTo>
                    <a:pt x="138" y="78"/>
                    <a:pt x="137" y="83"/>
                    <a:pt x="135" y="86"/>
                  </a:cubicBezTo>
                  <a:cubicBezTo>
                    <a:pt x="133" y="89"/>
                    <a:pt x="130" y="91"/>
                    <a:pt x="128" y="91"/>
                  </a:cubicBezTo>
                  <a:cubicBezTo>
                    <a:pt x="126" y="89"/>
                    <a:pt x="119" y="82"/>
                    <a:pt x="116" y="78"/>
                  </a:cubicBezTo>
                  <a:cubicBezTo>
                    <a:pt x="111" y="72"/>
                    <a:pt x="109" y="70"/>
                    <a:pt x="107" y="69"/>
                  </a:cubicBezTo>
                  <a:cubicBezTo>
                    <a:pt x="107" y="69"/>
                    <a:pt x="107" y="69"/>
                    <a:pt x="107" y="69"/>
                  </a:cubicBezTo>
                  <a:cubicBezTo>
                    <a:pt x="107" y="69"/>
                    <a:pt x="107" y="69"/>
                    <a:pt x="107" y="69"/>
                  </a:cubicBezTo>
                  <a:cubicBezTo>
                    <a:pt x="106" y="68"/>
                    <a:pt x="106" y="68"/>
                    <a:pt x="105" y="68"/>
                  </a:cubicBezTo>
                  <a:cubicBezTo>
                    <a:pt x="101" y="65"/>
                    <a:pt x="98" y="64"/>
                    <a:pt x="87" y="64"/>
                  </a:cubicBezTo>
                  <a:cubicBezTo>
                    <a:pt x="60" y="64"/>
                    <a:pt x="60" y="64"/>
                    <a:pt x="60" y="64"/>
                  </a:cubicBezTo>
                  <a:cubicBezTo>
                    <a:pt x="49" y="64"/>
                    <a:pt x="46" y="65"/>
                    <a:pt x="42" y="68"/>
                  </a:cubicBezTo>
                  <a:cubicBezTo>
                    <a:pt x="41" y="68"/>
                    <a:pt x="41" y="68"/>
                    <a:pt x="40" y="69"/>
                  </a:cubicBezTo>
                  <a:cubicBezTo>
                    <a:pt x="40" y="69"/>
                    <a:pt x="40" y="69"/>
                    <a:pt x="40" y="69"/>
                  </a:cubicBezTo>
                  <a:cubicBezTo>
                    <a:pt x="40" y="69"/>
                    <a:pt x="40" y="69"/>
                    <a:pt x="40" y="69"/>
                  </a:cubicBezTo>
                  <a:cubicBezTo>
                    <a:pt x="38" y="70"/>
                    <a:pt x="37" y="72"/>
                    <a:pt x="31" y="78"/>
                  </a:cubicBezTo>
                  <a:cubicBezTo>
                    <a:pt x="28" y="82"/>
                    <a:pt x="21" y="89"/>
                    <a:pt x="19" y="91"/>
                  </a:cubicBezTo>
                  <a:cubicBezTo>
                    <a:pt x="17" y="90"/>
                    <a:pt x="14" y="89"/>
                    <a:pt x="13" y="86"/>
                  </a:cubicBezTo>
                  <a:cubicBezTo>
                    <a:pt x="10" y="83"/>
                    <a:pt x="9" y="78"/>
                    <a:pt x="11" y="65"/>
                  </a:cubicBezTo>
                  <a:cubicBezTo>
                    <a:pt x="14" y="51"/>
                    <a:pt x="26" y="24"/>
                    <a:pt x="28" y="20"/>
                  </a:cubicBezTo>
                  <a:cubicBezTo>
                    <a:pt x="28" y="20"/>
                    <a:pt x="28" y="19"/>
                    <a:pt x="29" y="18"/>
                  </a:cubicBezTo>
                  <a:cubicBezTo>
                    <a:pt x="33" y="16"/>
                    <a:pt x="33" y="16"/>
                    <a:pt x="33" y="16"/>
                  </a:cubicBezTo>
                  <a:cubicBezTo>
                    <a:pt x="33" y="12"/>
                    <a:pt x="33" y="12"/>
                    <a:pt x="33" y="12"/>
                  </a:cubicBezTo>
                  <a:cubicBezTo>
                    <a:pt x="35" y="12"/>
                    <a:pt x="38" y="11"/>
                    <a:pt x="41" y="10"/>
                  </a:cubicBezTo>
                  <a:cubicBezTo>
                    <a:pt x="43" y="10"/>
                    <a:pt x="46" y="9"/>
                    <a:pt x="49" y="9"/>
                  </a:cubicBezTo>
                  <a:moveTo>
                    <a:pt x="49" y="0"/>
                  </a:moveTo>
                  <a:cubicBezTo>
                    <a:pt x="45" y="0"/>
                    <a:pt x="41" y="1"/>
                    <a:pt x="39" y="1"/>
                  </a:cubicBezTo>
                  <a:cubicBezTo>
                    <a:pt x="34" y="2"/>
                    <a:pt x="27" y="4"/>
                    <a:pt x="26" y="5"/>
                  </a:cubicBezTo>
                  <a:cubicBezTo>
                    <a:pt x="24" y="6"/>
                    <a:pt x="24" y="8"/>
                    <a:pt x="24" y="9"/>
                  </a:cubicBezTo>
                  <a:cubicBezTo>
                    <a:pt x="24" y="11"/>
                    <a:pt x="24" y="11"/>
                    <a:pt x="24" y="11"/>
                  </a:cubicBezTo>
                  <a:cubicBezTo>
                    <a:pt x="22" y="13"/>
                    <a:pt x="20" y="15"/>
                    <a:pt x="19" y="16"/>
                  </a:cubicBezTo>
                  <a:cubicBezTo>
                    <a:pt x="18" y="20"/>
                    <a:pt x="5" y="48"/>
                    <a:pt x="2" y="63"/>
                  </a:cubicBezTo>
                  <a:cubicBezTo>
                    <a:pt x="0" y="76"/>
                    <a:pt x="1" y="85"/>
                    <a:pt x="5" y="91"/>
                  </a:cubicBezTo>
                  <a:cubicBezTo>
                    <a:pt x="9" y="97"/>
                    <a:pt x="16" y="100"/>
                    <a:pt x="19" y="100"/>
                  </a:cubicBezTo>
                  <a:cubicBezTo>
                    <a:pt x="23" y="100"/>
                    <a:pt x="28" y="95"/>
                    <a:pt x="38" y="84"/>
                  </a:cubicBezTo>
                  <a:cubicBezTo>
                    <a:pt x="41" y="81"/>
                    <a:pt x="44" y="77"/>
                    <a:pt x="45" y="76"/>
                  </a:cubicBezTo>
                  <a:cubicBezTo>
                    <a:pt x="46" y="76"/>
                    <a:pt x="46" y="76"/>
                    <a:pt x="47" y="75"/>
                  </a:cubicBezTo>
                  <a:cubicBezTo>
                    <a:pt x="49" y="74"/>
                    <a:pt x="51" y="73"/>
                    <a:pt x="60" y="73"/>
                  </a:cubicBezTo>
                  <a:cubicBezTo>
                    <a:pt x="87" y="73"/>
                    <a:pt x="87" y="73"/>
                    <a:pt x="87" y="73"/>
                  </a:cubicBezTo>
                  <a:cubicBezTo>
                    <a:pt x="97" y="73"/>
                    <a:pt x="98" y="74"/>
                    <a:pt x="100" y="75"/>
                  </a:cubicBezTo>
                  <a:cubicBezTo>
                    <a:pt x="101" y="76"/>
                    <a:pt x="101" y="76"/>
                    <a:pt x="102" y="76"/>
                  </a:cubicBezTo>
                  <a:cubicBezTo>
                    <a:pt x="103" y="77"/>
                    <a:pt x="106" y="81"/>
                    <a:pt x="109" y="84"/>
                  </a:cubicBezTo>
                  <a:cubicBezTo>
                    <a:pt x="119" y="95"/>
                    <a:pt x="124" y="100"/>
                    <a:pt x="128" y="100"/>
                  </a:cubicBezTo>
                  <a:cubicBezTo>
                    <a:pt x="131" y="100"/>
                    <a:pt x="138" y="97"/>
                    <a:pt x="142" y="91"/>
                  </a:cubicBezTo>
                  <a:cubicBezTo>
                    <a:pt x="146" y="85"/>
                    <a:pt x="147" y="76"/>
                    <a:pt x="145" y="63"/>
                  </a:cubicBezTo>
                  <a:cubicBezTo>
                    <a:pt x="142" y="48"/>
                    <a:pt x="129" y="20"/>
                    <a:pt x="128" y="16"/>
                  </a:cubicBezTo>
                  <a:cubicBezTo>
                    <a:pt x="127" y="15"/>
                    <a:pt x="125" y="13"/>
                    <a:pt x="124" y="11"/>
                  </a:cubicBezTo>
                  <a:cubicBezTo>
                    <a:pt x="124" y="9"/>
                    <a:pt x="124" y="9"/>
                    <a:pt x="124" y="9"/>
                  </a:cubicBezTo>
                  <a:cubicBezTo>
                    <a:pt x="124" y="8"/>
                    <a:pt x="123" y="6"/>
                    <a:pt x="121" y="5"/>
                  </a:cubicBezTo>
                  <a:cubicBezTo>
                    <a:pt x="120" y="4"/>
                    <a:pt x="113" y="2"/>
                    <a:pt x="109" y="1"/>
                  </a:cubicBezTo>
                  <a:cubicBezTo>
                    <a:pt x="106" y="1"/>
                    <a:pt x="102" y="0"/>
                    <a:pt x="98" y="0"/>
                  </a:cubicBezTo>
                  <a:cubicBezTo>
                    <a:pt x="96" y="0"/>
                    <a:pt x="94" y="0"/>
                    <a:pt x="93" y="1"/>
                  </a:cubicBezTo>
                  <a:cubicBezTo>
                    <a:pt x="92" y="1"/>
                    <a:pt x="91" y="2"/>
                    <a:pt x="90" y="2"/>
                  </a:cubicBezTo>
                  <a:cubicBezTo>
                    <a:pt x="89" y="3"/>
                    <a:pt x="87" y="4"/>
                    <a:pt x="86" y="5"/>
                  </a:cubicBezTo>
                  <a:cubicBezTo>
                    <a:pt x="61" y="5"/>
                    <a:pt x="61" y="5"/>
                    <a:pt x="61" y="5"/>
                  </a:cubicBezTo>
                  <a:cubicBezTo>
                    <a:pt x="60" y="4"/>
                    <a:pt x="58" y="3"/>
                    <a:pt x="57" y="2"/>
                  </a:cubicBezTo>
                  <a:cubicBezTo>
                    <a:pt x="56" y="2"/>
                    <a:pt x="55" y="1"/>
                    <a:pt x="54" y="1"/>
                  </a:cubicBezTo>
                  <a:cubicBezTo>
                    <a:pt x="53" y="0"/>
                    <a:pt x="51"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1" name="Oval 8"/>
            <p:cNvSpPr>
              <a:spLocks noChangeArrowheads="1"/>
            </p:cNvSpPr>
            <p:nvPr/>
          </p:nvSpPr>
          <p:spPr bwMode="auto">
            <a:xfrm>
              <a:off x="1735" y="2229"/>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2" name="Oval 9"/>
            <p:cNvSpPr>
              <a:spLocks noChangeArrowheads="1"/>
            </p:cNvSpPr>
            <p:nvPr/>
          </p:nvSpPr>
          <p:spPr bwMode="auto">
            <a:xfrm>
              <a:off x="1918" y="2100"/>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3" name="Freeform 10"/>
            <p:cNvSpPr>
              <a:spLocks/>
            </p:cNvSpPr>
            <p:nvPr/>
          </p:nvSpPr>
          <p:spPr bwMode="auto">
            <a:xfrm>
              <a:off x="1811" y="22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4" name="Freeform 11"/>
            <p:cNvSpPr>
              <a:spLocks noEditPoints="1"/>
            </p:cNvSpPr>
            <p:nvPr/>
          </p:nvSpPr>
          <p:spPr bwMode="auto">
            <a:xfrm>
              <a:off x="1455" y="1995"/>
              <a:ext cx="589" cy="249"/>
            </a:xfrm>
            <a:custGeom>
              <a:avLst/>
              <a:gdLst>
                <a:gd name="T0" fmla="*/ 0 w 248"/>
                <a:gd name="T1" fmla="*/ 0 h 104"/>
                <a:gd name="T2" fmla="*/ 0 w 248"/>
                <a:gd name="T3" fmla="*/ 104 h 104"/>
                <a:gd name="T4" fmla="*/ 47 w 248"/>
                <a:gd name="T5" fmla="*/ 104 h 104"/>
                <a:gd name="T6" fmla="*/ 50 w 248"/>
                <a:gd name="T7" fmla="*/ 96 h 104"/>
                <a:gd name="T8" fmla="*/ 8 w 248"/>
                <a:gd name="T9" fmla="*/ 96 h 104"/>
                <a:gd name="T10" fmla="*/ 8 w 248"/>
                <a:gd name="T11" fmla="*/ 56 h 104"/>
                <a:gd name="T12" fmla="*/ 120 w 248"/>
                <a:gd name="T13" fmla="*/ 56 h 104"/>
                <a:gd name="T14" fmla="*/ 120 w 248"/>
                <a:gd name="T15" fmla="*/ 68 h 104"/>
                <a:gd name="T16" fmla="*/ 128 w 248"/>
                <a:gd name="T17" fmla="*/ 68 h 104"/>
                <a:gd name="T18" fmla="*/ 128 w 248"/>
                <a:gd name="T19" fmla="*/ 8 h 104"/>
                <a:gd name="T20" fmla="*/ 240 w 248"/>
                <a:gd name="T21" fmla="*/ 8 h 104"/>
                <a:gd name="T22" fmla="*/ 240 w 248"/>
                <a:gd name="T23" fmla="*/ 96 h 104"/>
                <a:gd name="T24" fmla="*/ 195 w 248"/>
                <a:gd name="T25" fmla="*/ 96 h 104"/>
                <a:gd name="T26" fmla="*/ 198 w 248"/>
                <a:gd name="T27" fmla="*/ 104 h 104"/>
                <a:gd name="T28" fmla="*/ 248 w 248"/>
                <a:gd name="T29" fmla="*/ 104 h 104"/>
                <a:gd name="T30" fmla="*/ 248 w 248"/>
                <a:gd name="T31" fmla="*/ 0 h 104"/>
                <a:gd name="T32" fmla="*/ 0 w 248"/>
                <a:gd name="T33" fmla="*/ 0 h 104"/>
                <a:gd name="T34" fmla="*/ 120 w 248"/>
                <a:gd name="T35" fmla="*/ 48 h 104"/>
                <a:gd name="T36" fmla="*/ 8 w 248"/>
                <a:gd name="T37" fmla="*/ 48 h 104"/>
                <a:gd name="T38" fmla="*/ 8 w 248"/>
                <a:gd name="T39" fmla="*/ 8 h 104"/>
                <a:gd name="T40" fmla="*/ 120 w 248"/>
                <a:gd name="T41" fmla="*/ 8 h 104"/>
                <a:gd name="T42" fmla="*/ 120 w 24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8" h="104">
                  <a:moveTo>
                    <a:pt x="0" y="0"/>
                  </a:moveTo>
                  <a:cubicBezTo>
                    <a:pt x="0" y="104"/>
                    <a:pt x="0" y="104"/>
                    <a:pt x="0" y="104"/>
                  </a:cubicBezTo>
                  <a:cubicBezTo>
                    <a:pt x="47" y="104"/>
                    <a:pt x="47" y="104"/>
                    <a:pt x="47" y="104"/>
                  </a:cubicBezTo>
                  <a:cubicBezTo>
                    <a:pt x="48" y="101"/>
                    <a:pt x="49" y="99"/>
                    <a:pt x="50" y="96"/>
                  </a:cubicBezTo>
                  <a:cubicBezTo>
                    <a:pt x="8" y="96"/>
                    <a:pt x="8" y="96"/>
                    <a:pt x="8" y="96"/>
                  </a:cubicBezTo>
                  <a:cubicBezTo>
                    <a:pt x="8" y="56"/>
                    <a:pt x="8" y="56"/>
                    <a:pt x="8" y="56"/>
                  </a:cubicBezTo>
                  <a:cubicBezTo>
                    <a:pt x="120" y="56"/>
                    <a:pt x="120" y="56"/>
                    <a:pt x="120" y="56"/>
                  </a:cubicBezTo>
                  <a:cubicBezTo>
                    <a:pt x="120" y="68"/>
                    <a:pt x="120" y="68"/>
                    <a:pt x="120" y="68"/>
                  </a:cubicBezTo>
                  <a:cubicBezTo>
                    <a:pt x="128" y="68"/>
                    <a:pt x="128" y="68"/>
                    <a:pt x="128" y="68"/>
                  </a:cubicBezTo>
                  <a:cubicBezTo>
                    <a:pt x="128" y="8"/>
                    <a:pt x="128" y="8"/>
                    <a:pt x="128" y="8"/>
                  </a:cubicBezTo>
                  <a:cubicBezTo>
                    <a:pt x="240" y="8"/>
                    <a:pt x="240" y="8"/>
                    <a:pt x="240" y="8"/>
                  </a:cubicBezTo>
                  <a:cubicBezTo>
                    <a:pt x="240" y="96"/>
                    <a:pt x="240" y="96"/>
                    <a:pt x="240" y="96"/>
                  </a:cubicBezTo>
                  <a:cubicBezTo>
                    <a:pt x="195" y="96"/>
                    <a:pt x="195" y="96"/>
                    <a:pt x="195" y="96"/>
                  </a:cubicBezTo>
                  <a:cubicBezTo>
                    <a:pt x="196" y="99"/>
                    <a:pt x="197" y="101"/>
                    <a:pt x="198" y="104"/>
                  </a:cubicBezTo>
                  <a:cubicBezTo>
                    <a:pt x="248" y="104"/>
                    <a:pt x="248" y="104"/>
                    <a:pt x="248" y="104"/>
                  </a:cubicBezTo>
                  <a:cubicBezTo>
                    <a:pt x="248" y="0"/>
                    <a:pt x="248" y="0"/>
                    <a:pt x="248" y="0"/>
                  </a:cubicBezTo>
                  <a:lnTo>
                    <a:pt x="0" y="0"/>
                  </a:lnTo>
                  <a:close/>
                  <a:moveTo>
                    <a:pt x="120" y="48"/>
                  </a:moveTo>
                  <a:cubicBezTo>
                    <a:pt x="8" y="48"/>
                    <a:pt x="8" y="48"/>
                    <a:pt x="8" y="48"/>
                  </a:cubicBezTo>
                  <a:cubicBezTo>
                    <a:pt x="8" y="8"/>
                    <a:pt x="8" y="8"/>
                    <a:pt x="8" y="8"/>
                  </a:cubicBezTo>
                  <a:cubicBezTo>
                    <a:pt x="120" y="8"/>
                    <a:pt x="120" y="8"/>
                    <a:pt x="120" y="8"/>
                  </a:cubicBezTo>
                  <a:lnTo>
                    <a:pt x="120"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5" name="Freeform 12"/>
            <p:cNvSpPr>
              <a:spLocks/>
            </p:cNvSpPr>
            <p:nvPr/>
          </p:nvSpPr>
          <p:spPr bwMode="auto">
            <a:xfrm>
              <a:off x="1680" y="2244"/>
              <a:ext cx="3"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6" name="Freeform 13"/>
            <p:cNvSpPr>
              <a:spLocks noEditPoints="1"/>
            </p:cNvSpPr>
            <p:nvPr/>
          </p:nvSpPr>
          <p:spPr bwMode="auto">
            <a:xfrm>
              <a:off x="961" y="1894"/>
              <a:ext cx="463" cy="350"/>
            </a:xfrm>
            <a:custGeom>
              <a:avLst/>
              <a:gdLst>
                <a:gd name="T0" fmla="*/ 191 w 195"/>
                <a:gd name="T1" fmla="*/ 120 h 146"/>
                <a:gd name="T2" fmla="*/ 165 w 195"/>
                <a:gd name="T3" fmla="*/ 94 h 146"/>
                <a:gd name="T4" fmla="*/ 165 w 195"/>
                <a:gd name="T5" fmla="*/ 0 h 146"/>
                <a:gd name="T6" fmla="*/ 4 w 195"/>
                <a:gd name="T7" fmla="*/ 0 h 146"/>
                <a:gd name="T8" fmla="*/ 4 w 195"/>
                <a:gd name="T9" fmla="*/ 94 h 146"/>
                <a:gd name="T10" fmla="*/ 0 w 195"/>
                <a:gd name="T11" fmla="*/ 98 h 146"/>
                <a:gd name="T12" fmla="*/ 0 w 195"/>
                <a:gd name="T13" fmla="*/ 110 h 146"/>
                <a:gd name="T14" fmla="*/ 10 w 195"/>
                <a:gd name="T15" fmla="*/ 100 h 146"/>
                <a:gd name="T16" fmla="*/ 159 w 195"/>
                <a:gd name="T17" fmla="*/ 100 h 146"/>
                <a:gd name="T18" fmla="*/ 184 w 195"/>
                <a:gd name="T19" fmla="*/ 126 h 146"/>
                <a:gd name="T20" fmla="*/ 187 w 195"/>
                <a:gd name="T21" fmla="*/ 134 h 146"/>
                <a:gd name="T22" fmla="*/ 183 w 195"/>
                <a:gd name="T23" fmla="*/ 138 h 146"/>
                <a:gd name="T24" fmla="*/ 0 w 195"/>
                <a:gd name="T25" fmla="*/ 138 h 146"/>
                <a:gd name="T26" fmla="*/ 0 w 195"/>
                <a:gd name="T27" fmla="*/ 146 h 146"/>
                <a:gd name="T28" fmla="*/ 183 w 195"/>
                <a:gd name="T29" fmla="*/ 146 h 146"/>
                <a:gd name="T30" fmla="*/ 195 w 195"/>
                <a:gd name="T31" fmla="*/ 134 h 146"/>
                <a:gd name="T32" fmla="*/ 191 w 195"/>
                <a:gd name="T33" fmla="*/ 120 h 146"/>
                <a:gd name="T34" fmla="*/ 156 w 195"/>
                <a:gd name="T35" fmla="*/ 92 h 146"/>
                <a:gd name="T36" fmla="*/ 12 w 195"/>
                <a:gd name="T37" fmla="*/ 92 h 146"/>
                <a:gd name="T38" fmla="*/ 12 w 195"/>
                <a:gd name="T39" fmla="*/ 9 h 146"/>
                <a:gd name="T40" fmla="*/ 156 w 195"/>
                <a:gd name="T41" fmla="*/ 9 h 146"/>
                <a:gd name="T42" fmla="*/ 156 w 195"/>
                <a:gd name="T43"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 h="146">
                  <a:moveTo>
                    <a:pt x="191" y="120"/>
                  </a:moveTo>
                  <a:cubicBezTo>
                    <a:pt x="165" y="94"/>
                    <a:pt x="165" y="94"/>
                    <a:pt x="165" y="94"/>
                  </a:cubicBezTo>
                  <a:cubicBezTo>
                    <a:pt x="165" y="0"/>
                    <a:pt x="165" y="0"/>
                    <a:pt x="165" y="0"/>
                  </a:cubicBezTo>
                  <a:cubicBezTo>
                    <a:pt x="4" y="0"/>
                    <a:pt x="4" y="0"/>
                    <a:pt x="4" y="0"/>
                  </a:cubicBezTo>
                  <a:cubicBezTo>
                    <a:pt x="4" y="94"/>
                    <a:pt x="4" y="94"/>
                    <a:pt x="4" y="94"/>
                  </a:cubicBezTo>
                  <a:cubicBezTo>
                    <a:pt x="0" y="98"/>
                    <a:pt x="0" y="98"/>
                    <a:pt x="0" y="98"/>
                  </a:cubicBezTo>
                  <a:cubicBezTo>
                    <a:pt x="0" y="110"/>
                    <a:pt x="0" y="110"/>
                    <a:pt x="0" y="110"/>
                  </a:cubicBezTo>
                  <a:cubicBezTo>
                    <a:pt x="10" y="100"/>
                    <a:pt x="10" y="100"/>
                    <a:pt x="10" y="100"/>
                  </a:cubicBezTo>
                  <a:cubicBezTo>
                    <a:pt x="159" y="100"/>
                    <a:pt x="159" y="100"/>
                    <a:pt x="159" y="100"/>
                  </a:cubicBezTo>
                  <a:cubicBezTo>
                    <a:pt x="184" y="126"/>
                    <a:pt x="184" y="126"/>
                    <a:pt x="184" y="126"/>
                  </a:cubicBezTo>
                  <a:cubicBezTo>
                    <a:pt x="185" y="128"/>
                    <a:pt x="187" y="131"/>
                    <a:pt x="187" y="134"/>
                  </a:cubicBezTo>
                  <a:cubicBezTo>
                    <a:pt x="187" y="136"/>
                    <a:pt x="185" y="138"/>
                    <a:pt x="183" y="138"/>
                  </a:cubicBezTo>
                  <a:cubicBezTo>
                    <a:pt x="0" y="138"/>
                    <a:pt x="0" y="138"/>
                    <a:pt x="0" y="138"/>
                  </a:cubicBezTo>
                  <a:cubicBezTo>
                    <a:pt x="0" y="146"/>
                    <a:pt x="0" y="146"/>
                    <a:pt x="0" y="146"/>
                  </a:cubicBezTo>
                  <a:cubicBezTo>
                    <a:pt x="183" y="146"/>
                    <a:pt x="183" y="146"/>
                    <a:pt x="183" y="146"/>
                  </a:cubicBezTo>
                  <a:cubicBezTo>
                    <a:pt x="190" y="146"/>
                    <a:pt x="195" y="141"/>
                    <a:pt x="195" y="134"/>
                  </a:cubicBezTo>
                  <a:cubicBezTo>
                    <a:pt x="195" y="129"/>
                    <a:pt x="193" y="124"/>
                    <a:pt x="191" y="120"/>
                  </a:cubicBezTo>
                  <a:close/>
                  <a:moveTo>
                    <a:pt x="156" y="92"/>
                  </a:moveTo>
                  <a:cubicBezTo>
                    <a:pt x="12" y="92"/>
                    <a:pt x="12" y="92"/>
                    <a:pt x="12" y="92"/>
                  </a:cubicBezTo>
                  <a:cubicBezTo>
                    <a:pt x="12" y="9"/>
                    <a:pt x="12" y="9"/>
                    <a:pt x="12" y="9"/>
                  </a:cubicBezTo>
                  <a:cubicBezTo>
                    <a:pt x="156" y="9"/>
                    <a:pt x="156" y="9"/>
                    <a:pt x="156" y="9"/>
                  </a:cubicBezTo>
                  <a:lnTo>
                    <a:pt x="15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7" name="Freeform 14"/>
            <p:cNvSpPr>
              <a:spLocks/>
            </p:cNvSpPr>
            <p:nvPr/>
          </p:nvSpPr>
          <p:spPr bwMode="auto">
            <a:xfrm>
              <a:off x="593" y="2043"/>
              <a:ext cx="347" cy="263"/>
            </a:xfrm>
            <a:custGeom>
              <a:avLst/>
              <a:gdLst>
                <a:gd name="T0" fmla="*/ 135 w 146"/>
                <a:gd name="T1" fmla="*/ 0 h 110"/>
                <a:gd name="T2" fmla="*/ 11 w 146"/>
                <a:gd name="T3" fmla="*/ 0 h 110"/>
                <a:gd name="T4" fmla="*/ 0 w 146"/>
                <a:gd name="T5" fmla="*/ 11 h 110"/>
                <a:gd name="T6" fmla="*/ 0 w 146"/>
                <a:gd name="T7" fmla="*/ 35 h 110"/>
                <a:gd name="T8" fmla="*/ 8 w 146"/>
                <a:gd name="T9" fmla="*/ 35 h 110"/>
                <a:gd name="T10" fmla="*/ 8 w 146"/>
                <a:gd name="T11" fmla="*/ 11 h 110"/>
                <a:gd name="T12" fmla="*/ 11 w 146"/>
                <a:gd name="T13" fmla="*/ 8 h 110"/>
                <a:gd name="T14" fmla="*/ 135 w 146"/>
                <a:gd name="T15" fmla="*/ 8 h 110"/>
                <a:gd name="T16" fmla="*/ 138 w 146"/>
                <a:gd name="T17" fmla="*/ 11 h 110"/>
                <a:gd name="T18" fmla="*/ 138 w 146"/>
                <a:gd name="T19" fmla="*/ 99 h 110"/>
                <a:gd name="T20" fmla="*/ 135 w 146"/>
                <a:gd name="T21" fmla="*/ 102 h 110"/>
                <a:gd name="T22" fmla="*/ 41 w 146"/>
                <a:gd name="T23" fmla="*/ 102 h 110"/>
                <a:gd name="T24" fmla="*/ 41 w 146"/>
                <a:gd name="T25" fmla="*/ 110 h 110"/>
                <a:gd name="T26" fmla="*/ 135 w 146"/>
                <a:gd name="T27" fmla="*/ 110 h 110"/>
                <a:gd name="T28" fmla="*/ 146 w 146"/>
                <a:gd name="T29" fmla="*/ 99 h 110"/>
                <a:gd name="T30" fmla="*/ 146 w 146"/>
                <a:gd name="T31" fmla="*/ 11 h 110"/>
                <a:gd name="T32" fmla="*/ 135 w 146"/>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10">
                  <a:moveTo>
                    <a:pt x="135" y="0"/>
                  </a:moveTo>
                  <a:cubicBezTo>
                    <a:pt x="11" y="0"/>
                    <a:pt x="11" y="0"/>
                    <a:pt x="11" y="0"/>
                  </a:cubicBezTo>
                  <a:cubicBezTo>
                    <a:pt x="5" y="0"/>
                    <a:pt x="0" y="5"/>
                    <a:pt x="0" y="11"/>
                  </a:cubicBezTo>
                  <a:cubicBezTo>
                    <a:pt x="0" y="35"/>
                    <a:pt x="0" y="35"/>
                    <a:pt x="0" y="35"/>
                  </a:cubicBezTo>
                  <a:cubicBezTo>
                    <a:pt x="8" y="35"/>
                    <a:pt x="8" y="35"/>
                    <a:pt x="8" y="35"/>
                  </a:cubicBezTo>
                  <a:cubicBezTo>
                    <a:pt x="8" y="11"/>
                    <a:pt x="8" y="11"/>
                    <a:pt x="8" y="11"/>
                  </a:cubicBezTo>
                  <a:cubicBezTo>
                    <a:pt x="8" y="10"/>
                    <a:pt x="9" y="8"/>
                    <a:pt x="11" y="8"/>
                  </a:cubicBezTo>
                  <a:cubicBezTo>
                    <a:pt x="135" y="8"/>
                    <a:pt x="135" y="8"/>
                    <a:pt x="135" y="8"/>
                  </a:cubicBezTo>
                  <a:cubicBezTo>
                    <a:pt x="137" y="8"/>
                    <a:pt x="138" y="10"/>
                    <a:pt x="138" y="11"/>
                  </a:cubicBezTo>
                  <a:cubicBezTo>
                    <a:pt x="138" y="99"/>
                    <a:pt x="138" y="99"/>
                    <a:pt x="138" y="99"/>
                  </a:cubicBezTo>
                  <a:cubicBezTo>
                    <a:pt x="138" y="100"/>
                    <a:pt x="137" y="102"/>
                    <a:pt x="135" y="102"/>
                  </a:cubicBezTo>
                  <a:cubicBezTo>
                    <a:pt x="41" y="102"/>
                    <a:pt x="41" y="102"/>
                    <a:pt x="41" y="102"/>
                  </a:cubicBezTo>
                  <a:cubicBezTo>
                    <a:pt x="41" y="110"/>
                    <a:pt x="41" y="110"/>
                    <a:pt x="41" y="110"/>
                  </a:cubicBezTo>
                  <a:cubicBezTo>
                    <a:pt x="135" y="110"/>
                    <a:pt x="135" y="110"/>
                    <a:pt x="135" y="110"/>
                  </a:cubicBezTo>
                  <a:cubicBezTo>
                    <a:pt x="141" y="110"/>
                    <a:pt x="146" y="105"/>
                    <a:pt x="146" y="99"/>
                  </a:cubicBezTo>
                  <a:cubicBezTo>
                    <a:pt x="146" y="11"/>
                    <a:pt x="146" y="11"/>
                    <a:pt x="146" y="11"/>
                  </a:cubicBezTo>
                  <a:cubicBezTo>
                    <a:pt x="146" y="5"/>
                    <a:pt x="141" y="0"/>
                    <a:pt x="1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sp>
          <p:nvSpPr>
            <p:cNvPr id="48" name="Rectangle 15"/>
            <p:cNvSpPr>
              <a:spLocks noChangeArrowheads="1"/>
            </p:cNvSpPr>
            <p:nvPr/>
          </p:nvSpPr>
          <p:spPr bwMode="auto">
            <a:xfrm>
              <a:off x="738" y="2229"/>
              <a:ext cx="45"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defTabSz="1243493"/>
              <a:endParaRPr lang="en-US" sz="2448" kern="0">
                <a:solidFill>
                  <a:sysClr val="windowText" lastClr="000000"/>
                </a:solidFill>
              </a:endParaRPr>
            </a:p>
          </p:txBody>
        </p:sp>
      </p:grpSp>
    </p:spTree>
    <p:extLst>
      <p:ext uri="{BB962C8B-B14F-4D97-AF65-F5344CB8AC3E}">
        <p14:creationId xmlns:p14="http://schemas.microsoft.com/office/powerpoint/2010/main" val="778286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60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par>
                          <p:cTn id="8" fill="hold">
                            <p:stCondLst>
                              <p:cond delay="1100"/>
                            </p:stCondLst>
                            <p:childTnLst>
                              <p:par>
                                <p:cTn id="9" presetID="22" presetClass="entr" presetSubtype="1" fill="hold" nodeType="afterEffect">
                                  <p:stCondLst>
                                    <p:cond delay="5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6">
                                            <p:txEl>
                                              <p:pRg st="0" end="0"/>
                                            </p:txEl>
                                          </p:spTgt>
                                        </p:tgtEl>
                                        <p:attrNameLst>
                                          <p:attrName>style.visibility</p:attrName>
                                        </p:attrNameLst>
                                      </p:cBhvr>
                                      <p:to>
                                        <p:strVal val="visible"/>
                                      </p:to>
                                    </p:set>
                                    <p:animEffect transition="in" filter="fade">
                                      <p:cBhvr>
                                        <p:cTn id="16" dur="500"/>
                                        <p:tgtEl>
                                          <p:spTgt spid="166">
                                            <p:txEl>
                                              <p:pRg st="0" end="0"/>
                                            </p:txEl>
                                          </p:spTgt>
                                        </p:tgtEl>
                                      </p:cBhvr>
                                    </p:animEffect>
                                  </p:childTnLst>
                                </p:cTn>
                              </p:par>
                              <p:par>
                                <p:cTn id="17" presetID="10" presetClass="entr" presetSubtype="0" fill="hold" nodeType="withEffect">
                                  <p:stCondLst>
                                    <p:cond delay="250"/>
                                  </p:stCondLst>
                                  <p:childTnLst>
                                    <p:set>
                                      <p:cBhvr>
                                        <p:cTn id="18" dur="1" fill="hold">
                                          <p:stCondLst>
                                            <p:cond delay="0"/>
                                          </p:stCondLst>
                                        </p:cTn>
                                        <p:tgtEl>
                                          <p:spTgt spid="166">
                                            <p:txEl>
                                              <p:pRg st="1" end="1"/>
                                            </p:txEl>
                                          </p:spTgt>
                                        </p:tgtEl>
                                        <p:attrNameLst>
                                          <p:attrName>style.visibility</p:attrName>
                                        </p:attrNameLst>
                                      </p:cBhvr>
                                      <p:to>
                                        <p:strVal val="visible"/>
                                      </p:to>
                                    </p:set>
                                    <p:animEffect transition="in" filter="fade">
                                      <p:cBhvr>
                                        <p:cTn id="19" dur="500"/>
                                        <p:tgtEl>
                                          <p:spTgt spid="166">
                                            <p:txEl>
                                              <p:pRg st="1" end="1"/>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166">
                                            <p:txEl>
                                              <p:pRg st="2" end="2"/>
                                            </p:txEl>
                                          </p:spTgt>
                                        </p:tgtEl>
                                        <p:attrNameLst>
                                          <p:attrName>style.visibility</p:attrName>
                                        </p:attrNameLst>
                                      </p:cBhvr>
                                      <p:to>
                                        <p:strVal val="visible"/>
                                      </p:to>
                                    </p:set>
                                    <p:animEffect transition="in" filter="fade">
                                      <p:cBhvr>
                                        <p:cTn id="22" dur="500"/>
                                        <p:tgtEl>
                                          <p:spTgt spid="166">
                                            <p:txEl>
                                              <p:pRg st="2" end="2"/>
                                            </p:txEl>
                                          </p:spTgt>
                                        </p:tgtEl>
                                      </p:cBhvr>
                                    </p:animEffect>
                                  </p:childTnLst>
                                </p:cTn>
                              </p:par>
                              <p:par>
                                <p:cTn id="23" presetID="10" presetClass="entr" presetSubtype="0" fill="hold" nodeType="withEffect">
                                  <p:stCondLst>
                                    <p:cond delay="750"/>
                                  </p:stCondLst>
                                  <p:childTnLst>
                                    <p:set>
                                      <p:cBhvr>
                                        <p:cTn id="24" dur="1" fill="hold">
                                          <p:stCondLst>
                                            <p:cond delay="0"/>
                                          </p:stCondLst>
                                        </p:cTn>
                                        <p:tgtEl>
                                          <p:spTgt spid="166">
                                            <p:txEl>
                                              <p:pRg st="3" end="3"/>
                                            </p:txEl>
                                          </p:spTgt>
                                        </p:tgtEl>
                                        <p:attrNameLst>
                                          <p:attrName>style.visibility</p:attrName>
                                        </p:attrNameLst>
                                      </p:cBhvr>
                                      <p:to>
                                        <p:strVal val="visible"/>
                                      </p:to>
                                    </p:set>
                                    <p:animEffect transition="in" filter="fade">
                                      <p:cBhvr>
                                        <p:cTn id="25" dur="500"/>
                                        <p:tgtEl>
                                          <p:spTgt spid="16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6">
                                            <p:txEl>
                                              <p:pRg st="4" end="4"/>
                                            </p:txEl>
                                          </p:spTgt>
                                        </p:tgtEl>
                                        <p:attrNameLst>
                                          <p:attrName>style.visibility</p:attrName>
                                        </p:attrNameLst>
                                      </p:cBhvr>
                                      <p:to>
                                        <p:strVal val="visible"/>
                                      </p:to>
                                    </p:set>
                                    <p:animEffect transition="in" filter="fade">
                                      <p:cBhvr>
                                        <p:cTn id="30" dur="500"/>
                                        <p:tgtEl>
                                          <p:spTgt spid="166">
                                            <p:txEl>
                                              <p:pRg st="4" end="4"/>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166">
                                            <p:txEl>
                                              <p:pRg st="5" end="5"/>
                                            </p:txEl>
                                          </p:spTgt>
                                        </p:tgtEl>
                                        <p:attrNameLst>
                                          <p:attrName>style.visibility</p:attrName>
                                        </p:attrNameLst>
                                      </p:cBhvr>
                                      <p:to>
                                        <p:strVal val="visible"/>
                                      </p:to>
                                    </p:set>
                                    <p:animEffect transition="in" filter="fade">
                                      <p:cBhvr>
                                        <p:cTn id="33" dur="500"/>
                                        <p:tgtEl>
                                          <p:spTgt spid="166">
                                            <p:txEl>
                                              <p:pRg st="5" end="5"/>
                                            </p:txEl>
                                          </p:spTgt>
                                        </p:tgtEl>
                                      </p:cBhvr>
                                    </p:animEffect>
                                  </p:childTnLst>
                                </p:cTn>
                              </p:par>
                              <p:par>
                                <p:cTn id="34" presetID="10" presetClass="entr" presetSubtype="0" fill="hold" nodeType="withEffect">
                                  <p:stCondLst>
                                    <p:cond delay="500"/>
                                  </p:stCondLst>
                                  <p:childTnLst>
                                    <p:set>
                                      <p:cBhvr>
                                        <p:cTn id="35" dur="1" fill="hold">
                                          <p:stCondLst>
                                            <p:cond delay="0"/>
                                          </p:stCondLst>
                                        </p:cTn>
                                        <p:tgtEl>
                                          <p:spTgt spid="166">
                                            <p:txEl>
                                              <p:pRg st="6" end="6"/>
                                            </p:txEl>
                                          </p:spTgt>
                                        </p:tgtEl>
                                        <p:attrNameLst>
                                          <p:attrName>style.visibility</p:attrName>
                                        </p:attrNameLst>
                                      </p:cBhvr>
                                      <p:to>
                                        <p:strVal val="visible"/>
                                      </p:to>
                                    </p:set>
                                    <p:animEffect transition="in" filter="fade">
                                      <p:cBhvr>
                                        <p:cTn id="36" dur="500"/>
                                        <p:tgtEl>
                                          <p:spTgt spid="1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 is Publishing with Desktop Bridge?</a:t>
            </a:r>
          </a:p>
        </p:txBody>
      </p:sp>
      <p:sp>
        <p:nvSpPr>
          <p:cNvPr id="5" name="Text Placeholder 4"/>
          <p:cNvSpPr>
            <a:spLocks noGrp="1"/>
          </p:cNvSpPr>
          <p:nvPr>
            <p:ph type="body" sz="quarter" idx="10"/>
          </p:nvPr>
        </p:nvSpPr>
        <p:spPr>
          <a:xfrm>
            <a:off x="601613" y="1625054"/>
            <a:ext cx="5871591" cy="4124206"/>
          </a:xfrm>
        </p:spPr>
        <p:txBody>
          <a:bodyPr/>
          <a:lstStyle/>
          <a:p>
            <a:r>
              <a:rPr lang="en-US" dirty="0"/>
              <a:t>Evernote</a:t>
            </a:r>
          </a:p>
          <a:p>
            <a:r>
              <a:rPr lang="en-US" dirty="0"/>
              <a:t>Arduino IDE</a:t>
            </a:r>
          </a:p>
          <a:p>
            <a:r>
              <a:rPr lang="en-US" dirty="0" err="1"/>
              <a:t>doubleTwist</a:t>
            </a:r>
            <a:endParaRPr lang="en-US" dirty="0"/>
          </a:p>
          <a:p>
            <a:r>
              <a:rPr lang="en-US" dirty="0"/>
              <a:t>PhotoScape</a:t>
            </a:r>
          </a:p>
          <a:p>
            <a:r>
              <a:rPr lang="en-US" dirty="0"/>
              <a:t>MAGIX Movie Edit Pro</a:t>
            </a:r>
          </a:p>
          <a:p>
            <a:r>
              <a:rPr lang="en-US" dirty="0" err="1"/>
              <a:t>Relab</a:t>
            </a:r>
            <a:endParaRPr lang="en-US" dirty="0"/>
          </a:p>
        </p:txBody>
      </p:sp>
      <p:sp>
        <p:nvSpPr>
          <p:cNvPr id="6" name="Text Placeholder 4"/>
          <p:cNvSpPr txBox="1">
            <a:spLocks/>
          </p:cNvSpPr>
          <p:nvPr/>
        </p:nvSpPr>
        <p:spPr>
          <a:xfrm>
            <a:off x="7082333" y="1625054"/>
            <a:ext cx="5871591" cy="4124206"/>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SQL Pro</a:t>
            </a:r>
          </a:p>
          <a:p>
            <a:r>
              <a:rPr lang="en-US" dirty="0"/>
              <a:t>Virtual Robotics Kit</a:t>
            </a:r>
          </a:p>
          <a:p>
            <a:r>
              <a:rPr lang="en-US" dirty="0"/>
              <a:t>Voya Media</a:t>
            </a:r>
          </a:p>
          <a:p>
            <a:r>
              <a:rPr lang="en-US" dirty="0"/>
              <a:t>Predicted Desire</a:t>
            </a:r>
          </a:p>
          <a:p>
            <a:r>
              <a:rPr lang="en-US" dirty="0" err="1"/>
              <a:t>korAccount</a:t>
            </a:r>
            <a:endParaRPr lang="en-US" dirty="0"/>
          </a:p>
          <a:p>
            <a:r>
              <a:rPr lang="en-US" dirty="0"/>
              <a:t>many more…</a:t>
            </a:r>
          </a:p>
        </p:txBody>
      </p:sp>
    </p:spTree>
    <p:extLst>
      <p:ext uri="{BB962C8B-B14F-4D97-AF65-F5344CB8AC3E}">
        <p14:creationId xmlns:p14="http://schemas.microsoft.com/office/powerpoint/2010/main" val="1064325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fade">
                                      <p:cBhvr>
                                        <p:cTn id="5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does Desktop Bridge Work?</a:t>
            </a:r>
          </a:p>
        </p:txBody>
      </p:sp>
      <p:sp>
        <p:nvSpPr>
          <p:cNvPr id="81" name="Text Placeholder 5"/>
          <p:cNvSpPr txBox="1">
            <a:spLocks/>
          </p:cNvSpPr>
          <p:nvPr/>
        </p:nvSpPr>
        <p:spPr>
          <a:xfrm>
            <a:off x="1033661" y="3995217"/>
            <a:ext cx="11999912" cy="2785378"/>
          </a:xfrm>
          <a:prstGeom prst="rect">
            <a:avLst/>
          </a:prstGeom>
        </p:spPr>
        <p:txBody>
          <a:bodyPr/>
          <a:lstStyle>
            <a:lvl1pPr marL="0" indent="0" algn="l" defTabSz="932619" rtl="0" eaLnBrk="1" latinLnBrk="0" hangingPunct="1">
              <a:lnSpc>
                <a:spcPct val="90000"/>
              </a:lnSpc>
              <a:spcBef>
                <a:spcPts val="2448"/>
              </a:spcBef>
              <a:buFont typeface="Arial" panose="020B0604020202020204" pitchFamily="34" charset="0"/>
              <a:buNone/>
              <a:defRPr sz="3808" b="0" kern="1200">
                <a:gradFill>
                  <a:gsLst>
                    <a:gs pos="0">
                      <a:schemeClr val="accent1"/>
                    </a:gs>
                    <a:gs pos="100000">
                      <a:schemeClr val="accent1"/>
                    </a:gs>
                  </a:gsLst>
                  <a:lin ang="5400000" scaled="1"/>
                </a:gradFill>
                <a:latin typeface="+mj-lt"/>
                <a:ea typeface="+mn-ea"/>
                <a:cs typeface="+mn-cs"/>
              </a:defRPr>
            </a:lvl1pPr>
            <a:lvl2pPr marL="0" indent="0" algn="l" defTabSz="932619" rtl="0" eaLnBrk="1" latinLnBrk="0" hangingPunct="1">
              <a:lnSpc>
                <a:spcPct val="90000"/>
              </a:lnSpc>
              <a:spcBef>
                <a:spcPts val="612"/>
              </a:spcBef>
              <a:buFont typeface="Arial" panose="020B0604020202020204" pitchFamily="34" charset="0"/>
              <a:buNone/>
              <a:defRPr sz="1904" kern="1200">
                <a:gradFill>
                  <a:gsLst>
                    <a:gs pos="0">
                      <a:schemeClr val="tx1"/>
                    </a:gs>
                    <a:gs pos="100000">
                      <a:schemeClr val="tx1"/>
                    </a:gs>
                  </a:gsLst>
                  <a:lin ang="5400000" scaled="1"/>
                </a:gradFill>
                <a:latin typeface="+mn-lt"/>
                <a:ea typeface="+mn-ea"/>
                <a:cs typeface="+mn-cs"/>
              </a:defRPr>
            </a:lvl2pPr>
            <a:lvl3pPr marL="23801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3pPr>
            <a:lvl4pPr marL="466310"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4pPr>
            <a:lvl5pPr marL="704322" indent="-233155" algn="l" defTabSz="932619" rtl="0" eaLnBrk="1" latinLnBrk="0" hangingPunct="1">
              <a:lnSpc>
                <a:spcPct val="90000"/>
              </a:lnSpc>
              <a:spcBef>
                <a:spcPts val="612"/>
              </a:spcBef>
              <a:buFont typeface="Arial" panose="020B0604020202020204" pitchFamily="34" charset="0"/>
              <a:buChar char="•"/>
              <a:defRPr sz="1904" kern="1200">
                <a:gradFill>
                  <a:gsLst>
                    <a:gs pos="0">
                      <a:schemeClr val="tx1"/>
                    </a:gs>
                    <a:gs pos="100000">
                      <a:schemeClr val="tx1"/>
                    </a:gs>
                  </a:gsLst>
                  <a:lin ang="5400000" scaled="1"/>
                </a:gradFill>
                <a:latin typeface="+mn-lt"/>
                <a:ea typeface="+mn-ea"/>
                <a:cs typeface="+mn-cs"/>
              </a:defRPr>
            </a:lvl5pPr>
            <a:lvl6pPr marL="256470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6pPr>
            <a:lvl7pPr marL="303101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7pPr>
            <a:lvl8pPr marL="349732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8pPr>
            <a:lvl9pPr marL="3963633" indent="-233155" algn="l" defTabSz="932619" rtl="0" eaLnBrk="1" latinLnBrk="0" hangingPunct="1">
              <a:lnSpc>
                <a:spcPct val="90000"/>
              </a:lnSpc>
              <a:spcBef>
                <a:spcPts val="510"/>
              </a:spcBef>
              <a:buFont typeface="Arial" panose="020B0604020202020204" pitchFamily="34" charset="0"/>
              <a:buChar char="•"/>
              <a:defRPr sz="1904" kern="1200">
                <a:solidFill>
                  <a:schemeClr val="tx1"/>
                </a:solidFill>
                <a:latin typeface="+mn-lt"/>
                <a:ea typeface="+mn-ea"/>
                <a:cs typeface="+mn-cs"/>
              </a:defRPr>
            </a:lvl9pPr>
          </a:lstStyle>
          <a:p>
            <a:pPr>
              <a:lnSpc>
                <a:spcPct val="100000"/>
              </a:lnSpc>
              <a:spcAft>
                <a:spcPts val="1000"/>
              </a:spcAft>
            </a:pPr>
            <a:r>
              <a:rPr lang="en-US" sz="3200" dirty="0">
                <a:latin typeface="Segoe UI Semilight" panose="020B0402040204020203" pitchFamily="34" charset="0"/>
                <a:cs typeface="Segoe UI Semilight" panose="020B0402040204020203" pitchFamily="34" charset="0"/>
              </a:rPr>
              <a:t>Current code running in Desktop process</a:t>
            </a:r>
          </a:p>
          <a:p>
            <a:pPr>
              <a:lnSpc>
                <a:spcPct val="100000"/>
              </a:lnSpc>
              <a:spcBef>
                <a:spcPts val="0"/>
              </a:spcBef>
              <a:spcAft>
                <a:spcPts val="1000"/>
              </a:spcAft>
            </a:pPr>
            <a:r>
              <a:rPr lang="en-US" sz="3200" dirty="0">
                <a:latin typeface="Segoe UI Semilight" panose="020B0402040204020203" pitchFamily="34" charset="0"/>
                <a:cs typeface="Segoe UI Semilight" panose="020B0402040204020203" pitchFamily="34" charset="0"/>
              </a:rPr>
              <a:t>UWP app code runs in App Container</a:t>
            </a:r>
          </a:p>
          <a:p>
            <a:pPr>
              <a:lnSpc>
                <a:spcPct val="100000"/>
              </a:lnSpc>
              <a:spcBef>
                <a:spcPts val="0"/>
              </a:spcBef>
              <a:spcAft>
                <a:spcPts val="1000"/>
              </a:spcAft>
            </a:pPr>
            <a:r>
              <a:rPr lang="en-US" sz="3200" dirty="0">
                <a:latin typeface="Segoe UI Semilight" panose="020B0402040204020203" pitchFamily="34" charset="0"/>
                <a:cs typeface="Segoe UI Semilight" panose="020B0402040204020203" pitchFamily="34" charset="0"/>
              </a:rPr>
              <a:t>Activate Desktop process from App Container and vice-versa</a:t>
            </a:r>
          </a:p>
          <a:p>
            <a:pPr>
              <a:lnSpc>
                <a:spcPct val="100000"/>
              </a:lnSpc>
              <a:spcBef>
                <a:spcPts val="0"/>
              </a:spcBef>
              <a:spcAft>
                <a:spcPts val="1000"/>
              </a:spcAft>
            </a:pPr>
            <a:r>
              <a:rPr lang="en-US" sz="3200" dirty="0">
                <a:latin typeface="Segoe UI Semilight" panose="020B0402040204020203" pitchFamily="34" charset="0"/>
                <a:cs typeface="Segoe UI Semilight" panose="020B0402040204020203" pitchFamily="34" charset="0"/>
              </a:rPr>
              <a:t>Inter process communication (via </a:t>
            </a:r>
            <a:r>
              <a:rPr lang="en-US" sz="3200" dirty="0" err="1">
                <a:latin typeface="Segoe UI Semilight" panose="020B0402040204020203" pitchFamily="34" charset="0"/>
                <a:cs typeface="Segoe UI Semilight" panose="020B0402040204020203" pitchFamily="34" charset="0"/>
              </a:rPr>
              <a:t>AppService</a:t>
            </a:r>
            <a:r>
              <a:rPr lang="en-US" sz="3200" dirty="0">
                <a:latin typeface="Segoe UI Semilight" panose="020B0402040204020203" pitchFamily="34" charset="0"/>
                <a:cs typeface="Segoe UI Semilight" panose="020B0402040204020203" pitchFamily="34" charset="0"/>
              </a:rPr>
              <a:t>)</a:t>
            </a:r>
          </a:p>
        </p:txBody>
      </p:sp>
      <p:sp>
        <p:nvSpPr>
          <p:cNvPr id="82" name="TextBox 20"/>
          <p:cNvSpPr txBox="1"/>
          <p:nvPr/>
        </p:nvSpPr>
        <p:spPr>
          <a:xfrm>
            <a:off x="4587981" y="1561714"/>
            <a:ext cx="1376520" cy="646331"/>
          </a:xfrm>
          <a:prstGeom prst="rect">
            <a:avLst/>
          </a:prstGeom>
          <a:noFill/>
        </p:spPr>
        <p:txBody>
          <a:bodyPr wrap="square" lIns="186521" tIns="182880" rIns="186521" bIns="182880" rtlCol="0" anchor="ctr" anchorCtr="1">
            <a:spAutoFit/>
          </a:bodyPr>
          <a:lstStyle/>
          <a:p>
            <a:pPr marL="0" marR="0" lvl="1" indent="0" algn="l" defTabSz="932742" rtl="0" eaLnBrk="1" fontAlgn="auto" latinLnBrk="0" hangingPunct="1">
              <a:lnSpc>
                <a:spcPct val="90000"/>
              </a:lnSpc>
              <a:spcBef>
                <a:spcPts val="0"/>
              </a:spcBef>
              <a:spcAft>
                <a:spcPts val="1000"/>
              </a:spcAft>
              <a:buClrTx/>
              <a:buSzPct val="90000"/>
              <a:buFontTx/>
              <a:buNone/>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Activate</a:t>
            </a:r>
          </a:p>
        </p:txBody>
      </p:sp>
      <p:sp>
        <p:nvSpPr>
          <p:cNvPr id="83" name="TextBox 21"/>
          <p:cNvSpPr txBox="1"/>
          <p:nvPr/>
        </p:nvSpPr>
        <p:spPr>
          <a:xfrm>
            <a:off x="6531424" y="3011589"/>
            <a:ext cx="1277381" cy="677108"/>
          </a:xfrm>
          <a:prstGeom prst="rect">
            <a:avLst/>
          </a:prstGeom>
          <a:noFill/>
        </p:spPr>
        <p:txBody>
          <a:bodyPr wrap="square" lIns="186521" tIns="182880" rIns="186521" bIns="182880" rtlCol="0" anchor="ctr" anchorCtr="1">
            <a:spAutoFit/>
          </a:bodyPr>
          <a:lstStyle>
            <a:defPPr>
              <a:defRPr lang="en-US"/>
            </a:defPPr>
            <a:lvl1pPr>
              <a:defRPr sz="2000">
                <a:gradFill>
                  <a:gsLst>
                    <a:gs pos="1250">
                      <a:schemeClr val="tx1"/>
                    </a:gs>
                    <a:gs pos="100000">
                      <a:schemeClr val="tx1"/>
                    </a:gs>
                  </a:gsLst>
                  <a:lin ang="5400000" scaled="0"/>
                </a:gradFill>
              </a:defRPr>
            </a:lvl1pPr>
            <a:lvl2pPr marL="0" lvl="1">
              <a:lnSpc>
                <a:spcPct val="90000"/>
              </a:lnSpc>
              <a:spcAft>
                <a:spcPts val="1000"/>
              </a:spcAft>
              <a:buSzPct val="90000"/>
              <a:defRPr sz="2000">
                <a:gradFill>
                  <a:gsLst>
                    <a:gs pos="1250">
                      <a:schemeClr val="tx1"/>
                    </a:gs>
                    <a:gs pos="100000">
                      <a:schemeClr val="tx1"/>
                    </a:gs>
                  </a:gsLst>
                  <a:lin ang="5400000" scaled="0"/>
                </a:gradFill>
              </a:defRPr>
            </a:lvl2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a:ea typeface="+mn-ea"/>
                <a:cs typeface="+mn-cs"/>
              </a:rPr>
              <a:t>Activate</a:t>
            </a:r>
          </a:p>
        </p:txBody>
      </p:sp>
      <p:sp>
        <p:nvSpPr>
          <p:cNvPr id="84" name="TextBox 22"/>
          <p:cNvSpPr txBox="1"/>
          <p:nvPr/>
        </p:nvSpPr>
        <p:spPr>
          <a:xfrm>
            <a:off x="3094037" y="7383462"/>
            <a:ext cx="2057400" cy="677108"/>
          </a:xfrm>
          <a:prstGeom prst="rect">
            <a:avLst/>
          </a:prstGeom>
          <a:noFill/>
        </p:spPr>
        <p:txBody>
          <a:bodyPr wrap="square" lIns="186521" tIns="182880" rIns="186521" bIns="182880" rtlCol="0" anchor="ctr" anchorCtr="1">
            <a:spAutoFit/>
          </a:bodyPr>
          <a:lstStyle>
            <a:defPPr>
              <a:defRPr lang="en-US"/>
            </a:defPPr>
            <a:lvl2pPr marL="0" lvl="1">
              <a:lnSpc>
                <a:spcPct val="90000"/>
              </a:lnSpc>
              <a:spcAft>
                <a:spcPts val="1000"/>
              </a:spcAft>
              <a:buSzPct val="90000"/>
              <a:defRPr sz="2000">
                <a:gradFill>
                  <a:gsLst>
                    <a:gs pos="1250">
                      <a:schemeClr val="tx1"/>
                    </a:gs>
                    <a:gs pos="100000">
                      <a:schemeClr val="tx1"/>
                    </a:gs>
                  </a:gsLst>
                  <a:lin ang="5400000" scaled="0"/>
                </a:gradFill>
              </a:defRPr>
            </a:lvl2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Communicate</a:t>
            </a:r>
          </a:p>
        </p:txBody>
      </p:sp>
      <p:sp>
        <p:nvSpPr>
          <p:cNvPr id="85" name="Rectangle 84"/>
          <p:cNvSpPr/>
          <p:nvPr/>
        </p:nvSpPr>
        <p:spPr bwMode="auto">
          <a:xfrm>
            <a:off x="2274093" y="1697062"/>
            <a:ext cx="2286000" cy="1828800"/>
          </a:xfrm>
          <a:prstGeom prst="rect">
            <a:avLst/>
          </a:prstGeom>
          <a:noFill/>
          <a:ln w="5080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91440" rtlCol="0" anchor="ctr" anchorCtr="1"/>
          <a:lstStyle/>
          <a:p>
            <a:pPr marL="0" marR="0" lvl="0" indent="0" algn="ctr" defTabSz="950961"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Desktop</a:t>
            </a:r>
            <a:br>
              <a:rPr kumimoji="0" lang="en-US" sz="2200" b="0" i="0" u="none" strike="noStrike" kern="120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2200" b="0" i="0" u="none" strike="noStrike" kern="120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Process</a:t>
            </a:r>
          </a:p>
        </p:txBody>
      </p:sp>
      <p:sp>
        <p:nvSpPr>
          <p:cNvPr id="86" name="Rectangle 85"/>
          <p:cNvSpPr/>
          <p:nvPr/>
        </p:nvSpPr>
        <p:spPr bwMode="auto">
          <a:xfrm>
            <a:off x="7836693" y="1697062"/>
            <a:ext cx="2286000" cy="1828800"/>
          </a:xfrm>
          <a:prstGeom prst="rect">
            <a:avLst/>
          </a:prstGeom>
          <a:noFill/>
          <a:ln w="508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91440" rtlCol="0" anchor="ctr" anchorCtr="1"/>
          <a:lstStyle/>
          <a:p>
            <a:pPr marL="0" marR="0" lvl="0" indent="0" algn="ctr" defTabSz="950961"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App Container</a:t>
            </a:r>
            <a:b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Process</a:t>
            </a:r>
          </a:p>
        </p:txBody>
      </p:sp>
      <p:grpSp>
        <p:nvGrpSpPr>
          <p:cNvPr id="87" name="Group 36"/>
          <p:cNvGrpSpPr>
            <a:grpSpLocks noChangeAspect="1"/>
          </p:cNvGrpSpPr>
          <p:nvPr/>
        </p:nvGrpSpPr>
        <p:grpSpPr bwMode="auto">
          <a:xfrm>
            <a:off x="5963942" y="1680760"/>
            <a:ext cx="1592885" cy="408238"/>
            <a:chOff x="3203" y="2097"/>
            <a:chExt cx="835" cy="214"/>
          </a:xfrm>
        </p:grpSpPr>
        <p:sp>
          <p:nvSpPr>
            <p:cNvPr id="88" name="Line 37"/>
            <p:cNvSpPr>
              <a:spLocks noChangeShapeType="1"/>
            </p:cNvSpPr>
            <p:nvPr/>
          </p:nvSpPr>
          <p:spPr bwMode="auto">
            <a:xfrm flipH="1">
              <a:off x="3203" y="2204"/>
              <a:ext cx="825" cy="0"/>
            </a:xfrm>
            <a:prstGeom prst="line">
              <a:avLst/>
            </a:prstGeom>
            <a:noFill/>
            <a:ln w="50800" cap="flat">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9" name="Freeform 38"/>
            <p:cNvSpPr>
              <a:spLocks/>
            </p:cNvSpPr>
            <p:nvPr/>
          </p:nvSpPr>
          <p:spPr bwMode="auto">
            <a:xfrm>
              <a:off x="3932" y="2097"/>
              <a:ext cx="106" cy="214"/>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50800"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90" name="Group 36"/>
          <p:cNvGrpSpPr>
            <a:grpSpLocks noChangeAspect="1"/>
          </p:cNvGrpSpPr>
          <p:nvPr/>
        </p:nvGrpSpPr>
        <p:grpSpPr bwMode="auto">
          <a:xfrm rot="10800000">
            <a:off x="4924595" y="3146024"/>
            <a:ext cx="1592885" cy="408238"/>
            <a:chOff x="3203" y="2097"/>
            <a:chExt cx="835" cy="214"/>
          </a:xfrm>
        </p:grpSpPr>
        <p:sp>
          <p:nvSpPr>
            <p:cNvPr id="91" name="Line 37"/>
            <p:cNvSpPr>
              <a:spLocks noChangeShapeType="1"/>
            </p:cNvSpPr>
            <p:nvPr/>
          </p:nvSpPr>
          <p:spPr bwMode="auto">
            <a:xfrm flipH="1">
              <a:off x="3203" y="2204"/>
              <a:ext cx="825" cy="0"/>
            </a:xfrm>
            <a:prstGeom prst="line">
              <a:avLst/>
            </a:prstGeom>
            <a:noFill/>
            <a:ln w="508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2" name="Freeform 38"/>
            <p:cNvSpPr>
              <a:spLocks/>
            </p:cNvSpPr>
            <p:nvPr/>
          </p:nvSpPr>
          <p:spPr bwMode="auto">
            <a:xfrm>
              <a:off x="3932" y="2097"/>
              <a:ext cx="106" cy="214"/>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508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93" name="Line 37"/>
          <p:cNvSpPr>
            <a:spLocks noChangeShapeType="1"/>
          </p:cNvSpPr>
          <p:nvPr/>
        </p:nvSpPr>
        <p:spPr bwMode="auto">
          <a:xfrm rot="10800000" flipH="1">
            <a:off x="5043962" y="2594039"/>
            <a:ext cx="2391892" cy="0"/>
          </a:xfrm>
          <a:prstGeom prst="line">
            <a:avLst/>
          </a:prstGeom>
          <a:noFill/>
          <a:ln w="50800" cap="rnd">
            <a:solidFill>
              <a:srgbClr val="D83B01"/>
            </a:solidFill>
            <a:prstDash val="sysDot"/>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4" name="Freeform 38"/>
          <p:cNvSpPr>
            <a:spLocks/>
          </p:cNvSpPr>
          <p:nvPr/>
        </p:nvSpPr>
        <p:spPr bwMode="auto">
          <a:xfrm rot="10800000">
            <a:off x="4924595" y="2389920"/>
            <a:ext cx="202211" cy="408238"/>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50800"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5" name="Freeform 38"/>
          <p:cNvSpPr>
            <a:spLocks/>
          </p:cNvSpPr>
          <p:nvPr/>
        </p:nvSpPr>
        <p:spPr bwMode="auto">
          <a:xfrm rot="10800000" flipH="1">
            <a:off x="7335540" y="2389920"/>
            <a:ext cx="202211" cy="408238"/>
          </a:xfrm>
          <a:custGeom>
            <a:avLst/>
            <a:gdLst>
              <a:gd name="T0" fmla="*/ 0 w 106"/>
              <a:gd name="T1" fmla="*/ 0 h 214"/>
              <a:gd name="T2" fmla="*/ 106 w 106"/>
              <a:gd name="T3" fmla="*/ 107 h 214"/>
              <a:gd name="T4" fmla="*/ 0 w 106"/>
              <a:gd name="T5" fmla="*/ 214 h 214"/>
            </a:gdLst>
            <a:ahLst/>
            <a:cxnLst>
              <a:cxn ang="0">
                <a:pos x="T0" y="T1"/>
              </a:cxn>
              <a:cxn ang="0">
                <a:pos x="T2" y="T3"/>
              </a:cxn>
              <a:cxn ang="0">
                <a:pos x="T4" y="T5"/>
              </a:cxn>
            </a:cxnLst>
            <a:rect l="0" t="0" r="r" b="b"/>
            <a:pathLst>
              <a:path w="106" h="214">
                <a:moveTo>
                  <a:pt x="0" y="0"/>
                </a:moveTo>
                <a:lnTo>
                  <a:pt x="106" y="107"/>
                </a:lnTo>
                <a:lnTo>
                  <a:pt x="0" y="214"/>
                </a:lnTo>
              </a:path>
            </a:pathLst>
          </a:custGeom>
          <a:noFill/>
          <a:ln w="50800"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nvGrpSpPr>
          <p:cNvPr id="96" name="Group 95"/>
          <p:cNvGrpSpPr/>
          <p:nvPr/>
        </p:nvGrpSpPr>
        <p:grpSpPr>
          <a:xfrm>
            <a:off x="5915036" y="2249736"/>
            <a:ext cx="616388" cy="691722"/>
            <a:chOff x="5934881" y="4965238"/>
            <a:chExt cx="616388" cy="691722"/>
          </a:xfrm>
        </p:grpSpPr>
        <p:sp>
          <p:nvSpPr>
            <p:cNvPr id="97" name="Rectangle 96"/>
            <p:cNvSpPr/>
            <p:nvPr/>
          </p:nvSpPr>
          <p:spPr bwMode="auto">
            <a:xfrm>
              <a:off x="5934881" y="4965238"/>
              <a:ext cx="616388" cy="691722"/>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Freeform 10"/>
            <p:cNvSpPr>
              <a:spLocks noEditPoints="1"/>
            </p:cNvSpPr>
            <p:nvPr/>
          </p:nvSpPr>
          <p:spPr bwMode="auto">
            <a:xfrm>
              <a:off x="6009470" y="5084116"/>
              <a:ext cx="492125" cy="447675"/>
            </a:xfrm>
            <a:custGeom>
              <a:avLst/>
              <a:gdLst>
                <a:gd name="T0" fmla="*/ 291 w 310"/>
                <a:gd name="T1" fmla="*/ 19 h 282"/>
                <a:gd name="T2" fmla="*/ 291 w 310"/>
                <a:gd name="T3" fmla="*/ 194 h 282"/>
                <a:gd name="T4" fmla="*/ 107 w 310"/>
                <a:gd name="T5" fmla="*/ 194 h 282"/>
                <a:gd name="T6" fmla="*/ 100 w 310"/>
                <a:gd name="T7" fmla="*/ 194 h 282"/>
                <a:gd name="T8" fmla="*/ 92 w 310"/>
                <a:gd name="T9" fmla="*/ 199 h 282"/>
                <a:gd name="T10" fmla="*/ 59 w 310"/>
                <a:gd name="T11" fmla="*/ 235 h 282"/>
                <a:gd name="T12" fmla="*/ 59 w 310"/>
                <a:gd name="T13" fmla="*/ 214 h 282"/>
                <a:gd name="T14" fmla="*/ 59 w 310"/>
                <a:gd name="T15" fmla="*/ 194 h 282"/>
                <a:gd name="T16" fmla="*/ 39 w 310"/>
                <a:gd name="T17" fmla="*/ 194 h 282"/>
                <a:gd name="T18" fmla="*/ 20 w 310"/>
                <a:gd name="T19" fmla="*/ 194 h 282"/>
                <a:gd name="T20" fmla="*/ 20 w 310"/>
                <a:gd name="T21" fmla="*/ 19 h 282"/>
                <a:gd name="T22" fmla="*/ 291 w 310"/>
                <a:gd name="T23" fmla="*/ 19 h 282"/>
                <a:gd name="T24" fmla="*/ 310 w 310"/>
                <a:gd name="T25" fmla="*/ 0 h 282"/>
                <a:gd name="T26" fmla="*/ 0 w 310"/>
                <a:gd name="T27" fmla="*/ 0 h 282"/>
                <a:gd name="T28" fmla="*/ 0 w 310"/>
                <a:gd name="T29" fmla="*/ 214 h 282"/>
                <a:gd name="T30" fmla="*/ 39 w 310"/>
                <a:gd name="T31" fmla="*/ 214 h 282"/>
                <a:gd name="T32" fmla="*/ 39 w 310"/>
                <a:gd name="T33" fmla="*/ 282 h 282"/>
                <a:gd name="T34" fmla="*/ 107 w 310"/>
                <a:gd name="T35" fmla="*/ 214 h 282"/>
                <a:gd name="T36" fmla="*/ 310 w 310"/>
                <a:gd name="T37" fmla="*/ 214 h 282"/>
                <a:gd name="T38" fmla="*/ 310 w 310"/>
                <a:gd name="T39" fmla="*/ 0 h 282"/>
                <a:gd name="T40" fmla="*/ 310 w 310"/>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282">
                  <a:moveTo>
                    <a:pt x="291" y="19"/>
                  </a:moveTo>
                  <a:lnTo>
                    <a:pt x="291" y="194"/>
                  </a:lnTo>
                  <a:lnTo>
                    <a:pt x="107" y="194"/>
                  </a:lnTo>
                  <a:lnTo>
                    <a:pt x="100" y="194"/>
                  </a:lnTo>
                  <a:lnTo>
                    <a:pt x="92" y="199"/>
                  </a:lnTo>
                  <a:lnTo>
                    <a:pt x="59" y="235"/>
                  </a:lnTo>
                  <a:lnTo>
                    <a:pt x="59" y="214"/>
                  </a:lnTo>
                  <a:lnTo>
                    <a:pt x="59" y="194"/>
                  </a:lnTo>
                  <a:lnTo>
                    <a:pt x="39" y="194"/>
                  </a:lnTo>
                  <a:lnTo>
                    <a:pt x="20" y="194"/>
                  </a:lnTo>
                  <a:lnTo>
                    <a:pt x="20" y="19"/>
                  </a:lnTo>
                  <a:lnTo>
                    <a:pt x="291" y="19"/>
                  </a:lnTo>
                  <a:close/>
                  <a:moveTo>
                    <a:pt x="310" y="0"/>
                  </a:moveTo>
                  <a:lnTo>
                    <a:pt x="0" y="0"/>
                  </a:lnTo>
                  <a:lnTo>
                    <a:pt x="0" y="214"/>
                  </a:lnTo>
                  <a:lnTo>
                    <a:pt x="39" y="214"/>
                  </a:lnTo>
                  <a:lnTo>
                    <a:pt x="39" y="282"/>
                  </a:lnTo>
                  <a:lnTo>
                    <a:pt x="107" y="214"/>
                  </a:lnTo>
                  <a:lnTo>
                    <a:pt x="310" y="214"/>
                  </a:lnTo>
                  <a:lnTo>
                    <a:pt x="310" y="0"/>
                  </a:lnTo>
                  <a:lnTo>
                    <a:pt x="310" y="0"/>
                  </a:lnTo>
                  <a:close/>
                </a:path>
              </a:pathLst>
            </a:custGeom>
            <a:solidFill>
              <a:srgbClr val="D83B0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749396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left)">
                                      <p:cBhvr>
                                        <p:cTn id="23" dur="500"/>
                                        <p:tgtEl>
                                          <p:spTgt spid="87"/>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right)">
                                      <p:cBhvr>
                                        <p:cTn id="27" dur="500"/>
                                        <p:tgtEl>
                                          <p:spTgt spid="9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barn(outVertical)">
                                      <p:cBhvr>
                                        <p:cTn id="35" dur="500"/>
                                        <p:tgtEl>
                                          <p:spTgt spid="9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1">
                                            <p:txEl>
                                              <p:pRg st="0" end="0"/>
                                            </p:txEl>
                                          </p:spTgt>
                                        </p:tgtEl>
                                        <p:attrNameLst>
                                          <p:attrName>style.visibility</p:attrName>
                                        </p:attrNameLst>
                                      </p:cBhvr>
                                      <p:to>
                                        <p:strVal val="visible"/>
                                      </p:to>
                                    </p:set>
                                    <p:animEffect transition="in" filter="fade">
                                      <p:cBhvr>
                                        <p:cTn id="47" dur="500"/>
                                        <p:tgtEl>
                                          <p:spTgt spid="81">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1">
                                            <p:txEl>
                                              <p:pRg st="1" end="1"/>
                                            </p:txEl>
                                          </p:spTgt>
                                        </p:tgtEl>
                                        <p:attrNameLst>
                                          <p:attrName>style.visibility</p:attrName>
                                        </p:attrNameLst>
                                      </p:cBhvr>
                                      <p:to>
                                        <p:strVal val="visible"/>
                                      </p:to>
                                    </p:set>
                                    <p:animEffect transition="in" filter="fade">
                                      <p:cBhvr>
                                        <p:cTn id="51" dur="500"/>
                                        <p:tgtEl>
                                          <p:spTgt spid="81">
                                            <p:txEl>
                                              <p:pRg st="1" end="1"/>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81">
                                            <p:txEl>
                                              <p:pRg st="2" end="2"/>
                                            </p:txEl>
                                          </p:spTgt>
                                        </p:tgtEl>
                                        <p:attrNameLst>
                                          <p:attrName>style.visibility</p:attrName>
                                        </p:attrNameLst>
                                      </p:cBhvr>
                                      <p:to>
                                        <p:strVal val="visible"/>
                                      </p:to>
                                    </p:set>
                                    <p:animEffect transition="in" filter="fade">
                                      <p:cBhvr>
                                        <p:cTn id="55" dur="500"/>
                                        <p:tgtEl>
                                          <p:spTgt spid="81">
                                            <p:txEl>
                                              <p:pRg st="2" end="2"/>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81">
                                            <p:txEl>
                                              <p:pRg st="3" end="3"/>
                                            </p:txEl>
                                          </p:spTgt>
                                        </p:tgtEl>
                                        <p:attrNameLst>
                                          <p:attrName>style.visibility</p:attrName>
                                        </p:attrNameLst>
                                      </p:cBhvr>
                                      <p:to>
                                        <p:strVal val="visible"/>
                                      </p:to>
                                    </p:set>
                                    <p:animEffect transition="in" filter="fade">
                                      <p:cBhvr>
                                        <p:cTn id="59" dur="500"/>
                                        <p:tgtEl>
                                          <p:spTgt spid="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build="p"/>
      <p:bldP spid="82" grpId="0"/>
      <p:bldP spid="83" grpId="0"/>
      <p:bldP spid="85" grpId="0" animBg="1"/>
      <p:bldP spid="86" grpId="0" animBg="1"/>
      <p:bldP spid="93" grpId="0" animBg="1"/>
      <p:bldP spid="94" grpId="0" animBg="1"/>
      <p:bldP spid="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Desktop Bridge and File System Management</a:t>
            </a:r>
          </a:p>
        </p:txBody>
      </p:sp>
      <p:sp>
        <p:nvSpPr>
          <p:cNvPr id="2" name="Text Placeholder 1"/>
          <p:cNvSpPr>
            <a:spLocks noGrp="1"/>
          </p:cNvSpPr>
          <p:nvPr>
            <p:ph type="body" sz="quarter" idx="10"/>
          </p:nvPr>
        </p:nvSpPr>
        <p:spPr>
          <a:xfrm>
            <a:off x="274638" y="1212850"/>
            <a:ext cx="11887200" cy="4985980"/>
          </a:xfrm>
        </p:spPr>
        <p:txBody>
          <a:bodyPr/>
          <a:lstStyle/>
          <a:p>
            <a:r>
              <a:rPr lang="en-US" dirty="0"/>
              <a:t>App packages are installed to </a:t>
            </a:r>
            <a:r>
              <a:rPr lang="en-US" dirty="0">
                <a:latin typeface="Consolas" panose="020B0609020204030204" pitchFamily="49" charset="0"/>
              </a:rPr>
              <a:t>C:\Program Files\</a:t>
            </a:r>
            <a:r>
              <a:rPr lang="en-US" dirty="0" err="1">
                <a:latin typeface="Consolas" panose="020B0609020204030204" pitchFamily="49" charset="0"/>
              </a:rPr>
              <a:t>WindowsApps</a:t>
            </a:r>
            <a:r>
              <a:rPr lang="en-US" dirty="0">
                <a:latin typeface="Consolas" panose="020B0609020204030204" pitchFamily="49" charset="0"/>
              </a:rPr>
              <a:t>\</a:t>
            </a:r>
            <a:r>
              <a:rPr lang="en-US" dirty="0" err="1">
                <a:latin typeface="Consolas" panose="020B0609020204030204" pitchFamily="49" charset="0"/>
              </a:rPr>
              <a:t>package_name</a:t>
            </a:r>
            <a:br>
              <a:rPr lang="en-US" dirty="0">
                <a:latin typeface="Consolas" panose="020B0609020204030204" pitchFamily="49" charset="0"/>
              </a:rPr>
            </a:br>
            <a:endParaRPr lang="en-US" dirty="0">
              <a:latin typeface="Consolas" panose="020B0609020204030204" pitchFamily="49" charset="0"/>
            </a:endParaRPr>
          </a:p>
          <a:p>
            <a:r>
              <a:rPr lang="en-US" dirty="0"/>
              <a:t>File system captures changes to </a:t>
            </a:r>
            <a:r>
              <a:rPr lang="en-US" dirty="0" err="1"/>
              <a:t>AppData</a:t>
            </a:r>
            <a:r>
              <a:rPr lang="en-US" dirty="0"/>
              <a:t>, copied on write to per-user, per-app location under </a:t>
            </a:r>
            <a:r>
              <a:rPr lang="en-US" dirty="0">
                <a:latin typeface="Consolas" panose="020B0609020204030204" pitchFamily="49" charset="0"/>
              </a:rPr>
              <a:t>.\VFS</a:t>
            </a:r>
          </a:p>
          <a:p>
            <a:endParaRPr lang="en-US" dirty="0"/>
          </a:p>
          <a:p>
            <a:r>
              <a:rPr lang="en-US" dirty="0"/>
              <a:t>Merging of well-known File system folders happens real-time</a:t>
            </a:r>
          </a:p>
        </p:txBody>
      </p:sp>
      <p:sp>
        <p:nvSpPr>
          <p:cNvPr id="84" name="TextBox 22"/>
          <p:cNvSpPr txBox="1"/>
          <p:nvPr/>
        </p:nvSpPr>
        <p:spPr>
          <a:xfrm>
            <a:off x="3094037" y="7383462"/>
            <a:ext cx="2057400" cy="677108"/>
          </a:xfrm>
          <a:prstGeom prst="rect">
            <a:avLst/>
          </a:prstGeom>
          <a:noFill/>
        </p:spPr>
        <p:txBody>
          <a:bodyPr wrap="square" lIns="186521" tIns="182880" rIns="186521" bIns="182880" rtlCol="0" anchor="ctr" anchorCtr="1">
            <a:spAutoFit/>
          </a:bodyPr>
          <a:lstStyle>
            <a:defPPr>
              <a:defRPr lang="en-US"/>
            </a:defPPr>
            <a:lvl2pPr marL="0" lvl="1">
              <a:lnSpc>
                <a:spcPct val="90000"/>
              </a:lnSpc>
              <a:spcAft>
                <a:spcPts val="1000"/>
              </a:spcAft>
              <a:buSzPct val="90000"/>
              <a:defRPr sz="2000">
                <a:gradFill>
                  <a:gsLst>
                    <a:gs pos="1250">
                      <a:schemeClr val="tx1"/>
                    </a:gs>
                    <a:gs pos="100000">
                      <a:schemeClr val="tx1"/>
                    </a:gs>
                  </a:gsLst>
                  <a:lin ang="5400000" scaled="0"/>
                </a:gradFill>
              </a:defRPr>
            </a:lvl2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Communicate</a:t>
            </a:r>
          </a:p>
        </p:txBody>
      </p:sp>
    </p:spTree>
    <p:extLst>
      <p:ext uri="{BB962C8B-B14F-4D97-AF65-F5344CB8AC3E}">
        <p14:creationId xmlns:p14="http://schemas.microsoft.com/office/powerpoint/2010/main" val="870117694"/>
      </p:ext>
    </p:extLst>
  </p:cSld>
  <p:clrMapOvr>
    <a:masterClrMapping/>
  </p:clrMapOvr>
  <p:transition>
    <p:fade/>
  </p:transition>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2395</Words>
  <Application>Microsoft Office PowerPoint</Application>
  <PresentationFormat>Custom</PresentationFormat>
  <Paragraphs>443</Paragraphs>
  <Slides>48</Slides>
  <Notes>31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8" baseType="lpstr">
      <vt:lpstr>Arial</vt:lpstr>
      <vt:lpstr>Calibri</vt:lpstr>
      <vt:lpstr>Consolas</vt:lpstr>
      <vt:lpstr>Segoe UI</vt:lpstr>
      <vt:lpstr>Segoe UI Light</vt:lpstr>
      <vt:lpstr>Segoe UI Semibold</vt:lpstr>
      <vt:lpstr>Segoe UI Semilight</vt:lpstr>
      <vt:lpstr>Wingdings</vt:lpstr>
      <vt:lpstr>5-50002_Ignite_Breakout_Template</vt:lpstr>
      <vt:lpstr>Image</vt:lpstr>
      <vt:lpstr>Microsoft Ignite NZ</vt:lpstr>
      <vt:lpstr>Moving your Windows Desktop App to UWP with Desktop Bridge</vt:lpstr>
      <vt:lpstr>Millions of desktop solutions</vt:lpstr>
      <vt:lpstr>User experience challenges today</vt:lpstr>
      <vt:lpstr>Software developer challenges today</vt:lpstr>
      <vt:lpstr>Desktop Bridge</vt:lpstr>
      <vt:lpstr>Who is Publishing with Desktop Bridge?</vt:lpstr>
      <vt:lpstr>How does Desktop Bridge Work?</vt:lpstr>
      <vt:lpstr>Desktop Bridge and File System Management</vt:lpstr>
      <vt:lpstr>Desktop Bridge and Registry Management</vt:lpstr>
      <vt:lpstr>Considerations when using Desktop Bridge</vt:lpstr>
      <vt:lpstr>Developer Workflow for Desktop Bridge</vt:lpstr>
      <vt:lpstr>Do anything a UWP app can do</vt:lpstr>
      <vt:lpstr>Converting Your App</vt:lpstr>
      <vt:lpstr>Three Options to Package your App</vt:lpstr>
      <vt:lpstr>Prep your System for DAC</vt:lpstr>
      <vt:lpstr>Using Desktop App Converter</vt:lpstr>
      <vt:lpstr>DEMO 1</vt:lpstr>
      <vt:lpstr>Troubleshooting and Debugging</vt:lpstr>
      <vt:lpstr>Publishing via Windows Store for Business</vt:lpstr>
      <vt:lpstr>Publishing your App in Windows Store</vt:lpstr>
      <vt:lpstr>Publishing your App in Windows Store</vt:lpstr>
      <vt:lpstr>Submitting your App</vt:lpstr>
      <vt:lpstr>Enhancing your App with Windows Store APIs</vt:lpstr>
      <vt:lpstr>Why Enhance your App?</vt:lpstr>
      <vt:lpstr>Windows Store Monetization Platform</vt:lpstr>
      <vt:lpstr>Adding Windows.Services.Store</vt:lpstr>
      <vt:lpstr>Benefits: Package Flighting</vt:lpstr>
      <vt:lpstr>Benefits: New Concept of Customer Groups</vt:lpstr>
      <vt:lpstr>Flight to Multiple Groups Simultaneously</vt:lpstr>
      <vt:lpstr>Make Data-Informed Decisions</vt:lpstr>
      <vt:lpstr>Windows Store Analytics APIs</vt:lpstr>
      <vt:lpstr>Windows Store Analytics APIs</vt:lpstr>
      <vt:lpstr>Windows Store Analytics APIs</vt:lpstr>
      <vt:lpstr>Windows Store Analytics APIs</vt:lpstr>
      <vt:lpstr>Extending Your App</vt:lpstr>
      <vt:lpstr>Extend your App to call UWP APIs</vt:lpstr>
      <vt:lpstr>Using Live Tiles in Desktop Apps</vt:lpstr>
      <vt:lpstr>DEMO 2</vt:lpstr>
      <vt:lpstr>Adding Background Tasks</vt:lpstr>
      <vt:lpstr>DEMO 3</vt:lpstr>
      <vt:lpstr>PowerPoint Presentation</vt:lpstr>
      <vt:lpstr>DEMO 4</vt:lpstr>
      <vt:lpstr>Bridge to the Universal Windows Platform</vt:lpstr>
      <vt:lpstr>  How can this help grow your business?</vt:lpstr>
      <vt:lpstr>Resources</vt:lpstr>
      <vt:lpstr>Q&amp;A</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2016-10-27T00:39:24Z</dcterms:modified>
  <cp:category/>
</cp:coreProperties>
</file>