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09"/>
  </p:notesMasterIdLst>
  <p:handoutMasterIdLst>
    <p:handoutMasterId r:id="rId110"/>
  </p:handout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419" r:id="rId10"/>
    <p:sldId id="1420" r:id="rId11"/>
    <p:sldId id="1421" r:id="rId12"/>
    <p:sldId id="1423" r:id="rId13"/>
    <p:sldId id="1424" r:id="rId14"/>
    <p:sldId id="1425" r:id="rId15"/>
    <p:sldId id="1426" r:id="rId16"/>
    <p:sldId id="1534" r:id="rId17"/>
    <p:sldId id="1427" r:id="rId18"/>
    <p:sldId id="1428" r:id="rId19"/>
    <p:sldId id="1429" r:id="rId20"/>
    <p:sldId id="1430" r:id="rId21"/>
    <p:sldId id="1431" r:id="rId22"/>
    <p:sldId id="1432" r:id="rId23"/>
    <p:sldId id="1433" r:id="rId24"/>
    <p:sldId id="1434" r:id="rId25"/>
    <p:sldId id="1541" r:id="rId26"/>
    <p:sldId id="1536" r:id="rId27"/>
    <p:sldId id="1538" r:id="rId28"/>
    <p:sldId id="1537" r:id="rId29"/>
    <p:sldId id="1540" r:id="rId30"/>
    <p:sldId id="1539" r:id="rId31"/>
    <p:sldId id="1535" r:id="rId32"/>
    <p:sldId id="1435" r:id="rId33"/>
    <p:sldId id="1436" r:id="rId34"/>
    <p:sldId id="1437" r:id="rId35"/>
    <p:sldId id="1438" r:id="rId36"/>
    <p:sldId id="1439" r:id="rId37"/>
    <p:sldId id="1440" r:id="rId38"/>
    <p:sldId id="1441" r:id="rId39"/>
    <p:sldId id="1442" r:id="rId40"/>
    <p:sldId id="1443" r:id="rId41"/>
    <p:sldId id="1444" r:id="rId42"/>
    <p:sldId id="1445" r:id="rId43"/>
    <p:sldId id="1446" r:id="rId44"/>
    <p:sldId id="1447" r:id="rId45"/>
    <p:sldId id="1449" r:id="rId46"/>
    <p:sldId id="1450" r:id="rId47"/>
    <p:sldId id="1451" r:id="rId48"/>
    <p:sldId id="1452" r:id="rId49"/>
    <p:sldId id="1453" r:id="rId50"/>
    <p:sldId id="1456" r:id="rId51"/>
    <p:sldId id="1457" r:id="rId52"/>
    <p:sldId id="1458" r:id="rId53"/>
    <p:sldId id="1459" r:id="rId54"/>
    <p:sldId id="1460" r:id="rId55"/>
    <p:sldId id="1461" r:id="rId56"/>
    <p:sldId id="1462" r:id="rId57"/>
    <p:sldId id="1463" r:id="rId58"/>
    <p:sldId id="1464" r:id="rId59"/>
    <p:sldId id="1465" r:id="rId60"/>
    <p:sldId id="1466" r:id="rId61"/>
    <p:sldId id="1467" r:id="rId62"/>
    <p:sldId id="1468" r:id="rId63"/>
    <p:sldId id="1469" r:id="rId64"/>
    <p:sldId id="1470" r:id="rId65"/>
    <p:sldId id="1473" r:id="rId66"/>
    <p:sldId id="1474" r:id="rId67"/>
    <p:sldId id="1475" r:id="rId68"/>
    <p:sldId id="1476" r:id="rId69"/>
    <p:sldId id="1477" r:id="rId70"/>
    <p:sldId id="1478" r:id="rId71"/>
    <p:sldId id="1479" r:id="rId72"/>
    <p:sldId id="1480" r:id="rId73"/>
    <p:sldId id="1481" r:id="rId74"/>
    <p:sldId id="1482" r:id="rId75"/>
    <p:sldId id="1483" r:id="rId76"/>
    <p:sldId id="1484" r:id="rId77"/>
    <p:sldId id="1487" r:id="rId78"/>
    <p:sldId id="1488" r:id="rId79"/>
    <p:sldId id="1489" r:id="rId80"/>
    <p:sldId id="1490" r:id="rId81"/>
    <p:sldId id="1491" r:id="rId82"/>
    <p:sldId id="1492" r:id="rId83"/>
    <p:sldId id="1494" r:id="rId84"/>
    <p:sldId id="1495" r:id="rId85"/>
    <p:sldId id="1499" r:id="rId86"/>
    <p:sldId id="1500" r:id="rId87"/>
    <p:sldId id="1501" r:id="rId88"/>
    <p:sldId id="1510" r:id="rId89"/>
    <p:sldId id="1511" r:id="rId90"/>
    <p:sldId id="1512" r:id="rId91"/>
    <p:sldId id="1513" r:id="rId92"/>
    <p:sldId id="1514" r:id="rId93"/>
    <p:sldId id="1515" r:id="rId94"/>
    <p:sldId id="1516" r:id="rId95"/>
    <p:sldId id="1517" r:id="rId96"/>
    <p:sldId id="1542" r:id="rId97"/>
    <p:sldId id="1520" r:id="rId98"/>
    <p:sldId id="1521" r:id="rId99"/>
    <p:sldId id="1522" r:id="rId100"/>
    <p:sldId id="1523" r:id="rId101"/>
    <p:sldId id="1524" r:id="rId102"/>
    <p:sldId id="1525" r:id="rId103"/>
    <p:sldId id="1526" r:id="rId104"/>
    <p:sldId id="1527" r:id="rId105"/>
    <p:sldId id="1529" r:id="rId106"/>
    <p:sldId id="1533" r:id="rId107"/>
    <p:sldId id="1326" r:id="rId10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23"/>
            <p14:sldId id="1424"/>
            <p14:sldId id="1425"/>
            <p14:sldId id="1426"/>
            <p14:sldId id="1534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541"/>
            <p14:sldId id="1536"/>
            <p14:sldId id="1538"/>
            <p14:sldId id="1537"/>
            <p14:sldId id="1540"/>
            <p14:sldId id="1539"/>
            <p14:sldId id="1535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9"/>
            <p14:sldId id="1450"/>
            <p14:sldId id="1451"/>
            <p14:sldId id="1452"/>
            <p14:sldId id="1453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7"/>
            <p14:sldId id="1488"/>
            <p14:sldId id="1489"/>
            <p14:sldId id="1490"/>
            <p14:sldId id="1491"/>
            <p14:sldId id="1492"/>
            <p14:sldId id="1494"/>
            <p14:sldId id="1495"/>
            <p14:sldId id="1499"/>
            <p14:sldId id="1500"/>
            <p14:sldId id="1501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542"/>
            <p14:sldId id="1520"/>
            <p14:sldId id="1521"/>
            <p14:sldId id="1522"/>
            <p14:sldId id="1523"/>
            <p14:sldId id="1524"/>
            <p14:sldId id="1525"/>
            <p14:sldId id="1526"/>
            <p14:sldId id="1527"/>
            <p14:sldId id="1529"/>
            <p14:sldId id="1533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900"/>
    <a:srgbClr val="D83B01"/>
    <a:srgbClr val="505050"/>
    <a:srgbClr val="292929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10/28/2016 1:23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10/28/2016 1:23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10/28/2016 1:23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tandard Master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6865" y="400918"/>
            <a:ext cx="1072515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2092881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2000"/>
            </a:lvl2pPr>
            <a:lvl3pPr marL="0" indent="0">
              <a:buNone/>
              <a:defRPr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95193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chMentor Redmond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824" y="6482889"/>
            <a:ext cx="2901844" cy="372394"/>
          </a:xfrm>
          <a:prstGeom prst="rect">
            <a:avLst/>
          </a:prstGeom>
        </p:spPr>
        <p:txBody>
          <a:bodyPr/>
          <a:lstStyle/>
          <a:p>
            <a:fld id="{A10DC07B-3116-4988-B38F-EA28153ACB2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9129" y="6482889"/>
            <a:ext cx="3938217" cy="372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2807" y="6482889"/>
            <a:ext cx="2901844" cy="372394"/>
          </a:xfrm>
          <a:prstGeom prst="rect">
            <a:avLst/>
          </a:prstGeom>
        </p:spPr>
        <p:txBody>
          <a:bodyPr/>
          <a:lstStyle/>
          <a:p>
            <a:fld id="{86FEEA2E-0C5C-4ADD-865A-053620D6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2" r:id="rId23"/>
    <p:sldLayoutId id="2147484343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30 Terrible Habits of Server and Cloud Administrators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Orin Thomas</a:t>
            </a:r>
          </a:p>
          <a:p>
            <a:r>
              <a:rPr lang="en-NZ" dirty="0"/>
              <a:t>@orinthomas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M389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3621" y="1625054"/>
            <a:ext cx="10724515" cy="2428357"/>
          </a:xfrm>
        </p:spPr>
        <p:txBody>
          <a:bodyPr/>
          <a:lstStyle/>
          <a:p>
            <a:pPr algn="ctr"/>
            <a:r>
              <a:rPr lang="en-NZ" sz="5400" i="1" dirty="0">
                <a:solidFill>
                  <a:srgbClr val="FFFFFF"/>
                </a:solidFill>
              </a:rPr>
              <a:t>“This is only a test workload for a dev environment, it won’t end up being used in production”</a:t>
            </a:r>
          </a:p>
        </p:txBody>
      </p:sp>
    </p:spTree>
    <p:extLst>
      <p:ext uri="{BB962C8B-B14F-4D97-AF65-F5344CB8AC3E}">
        <p14:creationId xmlns:p14="http://schemas.microsoft.com/office/powerpoint/2010/main" val="1884062836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586707"/>
            <a:ext cx="10724515" cy="1846659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Administrators ignored the breach </a:t>
            </a:r>
          </a:p>
          <a:p>
            <a:pPr algn="ctr"/>
            <a:r>
              <a:rPr lang="en-NZ" sz="5400" dirty="0">
                <a:solidFill>
                  <a:srgbClr val="FFFFFF"/>
                </a:solidFill>
              </a:rPr>
              <a:t>as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107470239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8647" y="1152762"/>
            <a:ext cx="10724515" cy="3176254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Solution: Understand what you need to respond to. You need to understand difference between </a:t>
            </a:r>
            <a:r>
              <a:rPr lang="en-NZ" sz="5400" dirty="0">
                <a:solidFill>
                  <a:schemeClr val="accent5"/>
                </a:solidFill>
              </a:rPr>
              <a:t>suspicious</a:t>
            </a:r>
            <a:r>
              <a:rPr lang="en-NZ" sz="5400" dirty="0"/>
              <a:t> </a:t>
            </a:r>
            <a:r>
              <a:rPr lang="en-NZ" sz="5400" dirty="0">
                <a:solidFill>
                  <a:srgbClr val="FFFFFF"/>
                </a:solidFill>
              </a:rPr>
              <a:t>and</a:t>
            </a:r>
            <a:r>
              <a:rPr lang="en-NZ" sz="5400" dirty="0"/>
              <a:t> </a:t>
            </a:r>
            <a:r>
              <a:rPr lang="en-NZ" sz="5400" dirty="0">
                <a:solidFill>
                  <a:schemeClr val="accent5"/>
                </a:solidFill>
              </a:rPr>
              <a:t>anomalous</a:t>
            </a:r>
          </a:p>
        </p:txBody>
      </p:sp>
    </p:spTree>
    <p:extLst>
      <p:ext uri="{BB962C8B-B14F-4D97-AF65-F5344CB8AC3E}">
        <p14:creationId xmlns:p14="http://schemas.microsoft.com/office/powerpoint/2010/main" val="474386507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Same password used for work and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private accounts</a:t>
            </a:r>
          </a:p>
        </p:txBody>
      </p:sp>
    </p:spTree>
    <p:extLst>
      <p:ext uri="{BB962C8B-B14F-4D97-AF65-F5344CB8AC3E}">
        <p14:creationId xmlns:p14="http://schemas.microsoft.com/office/powerpoint/2010/main" val="921664602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2339102"/>
          </a:xfrm>
        </p:spPr>
        <p:txBody>
          <a:bodyPr/>
          <a:lstStyle/>
          <a:p>
            <a:pPr algn="ctr"/>
            <a:r>
              <a:rPr lang="en-NZ" sz="4800" dirty="0">
                <a:solidFill>
                  <a:srgbClr val="FFFFFF"/>
                </a:solidFill>
              </a:rPr>
              <a:t>Work email </a:t>
            </a:r>
          </a:p>
          <a:p>
            <a:pPr algn="ctr"/>
            <a:r>
              <a:rPr lang="en-NZ" b="1" dirty="0">
                <a:solidFill>
                  <a:schemeClr val="accent5"/>
                </a:solidFill>
              </a:rPr>
              <a:t>(which these days often means work credentials) </a:t>
            </a:r>
          </a:p>
          <a:p>
            <a:pPr algn="ctr"/>
            <a:r>
              <a:rPr lang="en-NZ" sz="4800" dirty="0">
                <a:solidFill>
                  <a:srgbClr val="FFFFFF"/>
                </a:solidFill>
              </a:rPr>
              <a:t>and passwords exposed in breaches</a:t>
            </a:r>
          </a:p>
        </p:txBody>
      </p:sp>
    </p:spTree>
    <p:extLst>
      <p:ext uri="{BB962C8B-B14F-4D97-AF65-F5344CB8AC3E}">
        <p14:creationId xmlns:p14="http://schemas.microsoft.com/office/powerpoint/2010/main" val="3935932042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4793" y="1109345"/>
            <a:ext cx="10724515" cy="3804118"/>
          </a:xfrm>
        </p:spPr>
        <p:txBody>
          <a:bodyPr/>
          <a:lstStyle/>
          <a:p>
            <a:pPr algn="ctr"/>
            <a:r>
              <a:rPr lang="en-NZ" sz="4800" dirty="0">
                <a:solidFill>
                  <a:srgbClr val="FFFFFF"/>
                </a:solidFill>
              </a:rPr>
              <a:t>Solution:</a:t>
            </a:r>
          </a:p>
          <a:p>
            <a:pPr algn="ctr"/>
            <a:r>
              <a:rPr lang="en-NZ" sz="4800" dirty="0">
                <a:solidFill>
                  <a:srgbClr val="FFFFFF"/>
                </a:solidFill>
              </a:rPr>
              <a:t>Advanced Threat Analytics in Azure detects when an Azure AD account turns up in a breach</a:t>
            </a:r>
          </a:p>
          <a:p>
            <a:pPr algn="ctr"/>
            <a:r>
              <a:rPr lang="en-NZ" sz="4800" dirty="0">
                <a:solidFill>
                  <a:srgbClr val="FFFFFF"/>
                </a:solidFill>
              </a:rPr>
              <a:t>haveIbeenpwned.com </a:t>
            </a:r>
          </a:p>
        </p:txBody>
      </p:sp>
    </p:spTree>
    <p:extLst>
      <p:ext uri="{BB962C8B-B14F-4D97-AF65-F5344CB8AC3E}">
        <p14:creationId xmlns:p14="http://schemas.microsoft.com/office/powerpoint/2010/main" val="1015952370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Lack of administrator auditing</a:t>
            </a:r>
            <a:br>
              <a:rPr lang="en-NZ" dirty="0"/>
            </a:br>
            <a:r>
              <a:rPr lang="en-NZ" dirty="0" err="1">
                <a:solidFill>
                  <a:schemeClr val="accent5"/>
                </a:solidFill>
              </a:rPr>
              <a:t>Quis</a:t>
            </a:r>
            <a:r>
              <a:rPr lang="en-NZ" dirty="0">
                <a:solidFill>
                  <a:schemeClr val="accent5"/>
                </a:solidFill>
              </a:rPr>
              <a:t> </a:t>
            </a:r>
            <a:r>
              <a:rPr lang="en-NZ" dirty="0" err="1">
                <a:solidFill>
                  <a:schemeClr val="accent5"/>
                </a:solidFill>
              </a:rPr>
              <a:t>Custodiet</a:t>
            </a:r>
            <a:r>
              <a:rPr lang="en-NZ" dirty="0">
                <a:solidFill>
                  <a:schemeClr val="accent5"/>
                </a:solidFill>
              </a:rPr>
              <a:t> </a:t>
            </a:r>
            <a:r>
              <a:rPr lang="en-NZ" dirty="0" err="1">
                <a:solidFill>
                  <a:schemeClr val="accent5"/>
                </a:solidFill>
              </a:rPr>
              <a:t>Ipsos</a:t>
            </a:r>
            <a:r>
              <a:rPr lang="en-NZ" dirty="0">
                <a:solidFill>
                  <a:schemeClr val="accent5"/>
                </a:solidFill>
              </a:rPr>
              <a:t> </a:t>
            </a:r>
            <a:r>
              <a:rPr lang="en-NZ" dirty="0" err="1">
                <a:solidFill>
                  <a:schemeClr val="accent5"/>
                </a:solidFill>
              </a:rPr>
              <a:t>Custodes</a:t>
            </a:r>
            <a:endParaRPr lang="en-NZ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91594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993206"/>
            <a:ext cx="10725150" cy="86409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545666306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83787" y="2210780"/>
            <a:ext cx="10724515" cy="932563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The last guy or girl did it</a:t>
            </a:r>
          </a:p>
        </p:txBody>
      </p:sp>
    </p:spTree>
    <p:extLst>
      <p:ext uri="{BB962C8B-B14F-4D97-AF65-F5344CB8AC3E}">
        <p14:creationId xmlns:p14="http://schemas.microsoft.com/office/powerpoint/2010/main" val="5572052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3621" y="2201118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Management keeps prioritizing silly rubbish that stops people from doing their jobs</a:t>
            </a:r>
          </a:p>
        </p:txBody>
      </p:sp>
    </p:spTree>
    <p:extLst>
      <p:ext uri="{BB962C8B-B14F-4D97-AF65-F5344CB8AC3E}">
        <p14:creationId xmlns:p14="http://schemas.microsoft.com/office/powerpoint/2010/main" val="31592361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3621" y="2201118"/>
            <a:ext cx="10724515" cy="1680460"/>
          </a:xfrm>
        </p:spPr>
        <p:txBody>
          <a:bodyPr/>
          <a:lstStyle/>
          <a:p>
            <a:pPr algn="ctr"/>
            <a:r>
              <a:rPr lang="en-NZ" sz="5400" b="1" dirty="0">
                <a:solidFill>
                  <a:schemeClr val="accent5"/>
                </a:solidFill>
              </a:rPr>
              <a:t>Why is it important to ensure that you don’t continue with bad habits?</a:t>
            </a:r>
          </a:p>
        </p:txBody>
      </p:sp>
    </p:spTree>
    <p:extLst>
      <p:ext uri="{BB962C8B-B14F-4D97-AF65-F5344CB8AC3E}">
        <p14:creationId xmlns:p14="http://schemas.microsoft.com/office/powerpoint/2010/main" val="42194699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29" y="3137222"/>
            <a:ext cx="10725150" cy="864096"/>
          </a:xfrm>
        </p:spPr>
        <p:txBody>
          <a:bodyPr>
            <a:noAutofit/>
          </a:bodyPr>
          <a:lstStyle/>
          <a:p>
            <a:pPr algn="ctr"/>
            <a:r>
              <a:rPr lang="en-NZ" sz="16600" dirty="0">
                <a:solidFill>
                  <a:srgbClr val="FFFFFF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441696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A large number of attacks succeed because of poor security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6765828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Anyone here interested in being responsible for the security of a politician’s on-premises Exchange deployment?</a:t>
            </a:r>
          </a:p>
        </p:txBody>
      </p:sp>
    </p:spTree>
    <p:extLst>
      <p:ext uri="{BB962C8B-B14F-4D97-AF65-F5344CB8AC3E}">
        <p14:creationId xmlns:p14="http://schemas.microsoft.com/office/powerpoint/2010/main" val="30747893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30%+ of attacks come from insiders</a:t>
            </a:r>
          </a:p>
        </p:txBody>
      </p:sp>
    </p:spTree>
    <p:extLst>
      <p:ext uri="{BB962C8B-B14F-4D97-AF65-F5344CB8AC3E}">
        <p14:creationId xmlns:p14="http://schemas.microsoft.com/office/powerpoint/2010/main" val="18295654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Administrators are often in a position to carry out attacks </a:t>
            </a:r>
            <a:br>
              <a:rPr lang="en-NZ" dirty="0"/>
            </a:br>
            <a:r>
              <a:rPr lang="en-NZ" dirty="0">
                <a:solidFill>
                  <a:schemeClr val="accent5"/>
                </a:solidFill>
              </a:rPr>
              <a:t>without getting caught</a:t>
            </a:r>
          </a:p>
        </p:txBody>
      </p:sp>
    </p:spTree>
    <p:extLst>
      <p:ext uri="{BB962C8B-B14F-4D97-AF65-F5344CB8AC3E}">
        <p14:creationId xmlns:p14="http://schemas.microsoft.com/office/powerpoint/2010/main" val="24043070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This also makes privileged accounts </a:t>
            </a:r>
            <a:br>
              <a:rPr lang="en-NZ" dirty="0"/>
            </a:br>
            <a:r>
              <a:rPr lang="en-NZ" dirty="0">
                <a:solidFill>
                  <a:schemeClr val="accent5"/>
                </a:solidFill>
              </a:rPr>
              <a:t>“grail items”</a:t>
            </a:r>
            <a:br>
              <a:rPr lang="en-NZ" dirty="0"/>
            </a:br>
            <a:r>
              <a:rPr lang="en-NZ" dirty="0">
                <a:solidFill>
                  <a:srgbClr val="FFFFFF"/>
                </a:solidFill>
              </a:rPr>
              <a:t>for people with nefarious intent</a:t>
            </a:r>
          </a:p>
        </p:txBody>
      </p:sp>
    </p:spTree>
    <p:extLst>
      <p:ext uri="{BB962C8B-B14F-4D97-AF65-F5344CB8AC3E}">
        <p14:creationId xmlns:p14="http://schemas.microsoft.com/office/powerpoint/2010/main" val="25297370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921198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Builders often live in unfinished houses</a:t>
            </a:r>
          </a:p>
        </p:txBody>
      </p:sp>
    </p:spTree>
    <p:extLst>
      <p:ext uri="{BB962C8B-B14F-4D97-AF65-F5344CB8AC3E}">
        <p14:creationId xmlns:p14="http://schemas.microsoft.com/office/powerpoint/2010/main" val="10818116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i="1" dirty="0">
                <a:solidFill>
                  <a:schemeClr val="accent5"/>
                </a:solidFill>
              </a:rPr>
              <a:t>hack the nerd</a:t>
            </a:r>
            <a:r>
              <a:rPr lang="en-NZ" dirty="0"/>
              <a:t> </a:t>
            </a:r>
            <a:br>
              <a:rPr lang="en-NZ" dirty="0"/>
            </a:br>
            <a:r>
              <a:rPr lang="en-NZ" dirty="0">
                <a:solidFill>
                  <a:srgbClr val="FFFFFF"/>
                </a:solidFill>
              </a:rPr>
              <a:t>is more effective than </a:t>
            </a:r>
            <a:br>
              <a:rPr lang="en-NZ" dirty="0"/>
            </a:br>
            <a:r>
              <a:rPr lang="en-NZ" i="1" dirty="0">
                <a:solidFill>
                  <a:schemeClr val="accent5"/>
                </a:solidFill>
              </a:rPr>
              <a:t>hack the system</a:t>
            </a:r>
          </a:p>
        </p:txBody>
      </p:sp>
    </p:spTree>
    <p:extLst>
      <p:ext uri="{BB962C8B-B14F-4D97-AF65-F5344CB8AC3E}">
        <p14:creationId xmlns:p14="http://schemas.microsoft.com/office/powerpoint/2010/main" val="15862828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93041"/>
            <a:ext cx="10724515" cy="3176254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Stuff that you might consider low priority detritus may actually provide an attacker with a route into your network</a:t>
            </a:r>
          </a:p>
        </p:txBody>
      </p:sp>
    </p:spTree>
    <p:extLst>
      <p:ext uri="{BB962C8B-B14F-4D97-AF65-F5344CB8AC3E}">
        <p14:creationId xmlns:p14="http://schemas.microsoft.com/office/powerpoint/2010/main" val="209549066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You don’t want to end up in a meeting explaining why you didn’t do something obvious</a:t>
            </a:r>
          </a:p>
        </p:txBody>
      </p:sp>
    </p:spTree>
    <p:extLst>
      <p:ext uri="{BB962C8B-B14F-4D97-AF65-F5344CB8AC3E}">
        <p14:creationId xmlns:p14="http://schemas.microsoft.com/office/powerpoint/2010/main" val="17756859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solidFill>
                  <a:schemeClr val="accent5"/>
                </a:solidFill>
              </a:rPr>
              <a:t>Lets talk bad habits …</a:t>
            </a:r>
          </a:p>
        </p:txBody>
      </p:sp>
    </p:spTree>
    <p:extLst>
      <p:ext uri="{BB962C8B-B14F-4D97-AF65-F5344CB8AC3E}">
        <p14:creationId xmlns:p14="http://schemas.microsoft.com/office/powerpoint/2010/main" val="40820996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Personal email address used as login account for organizational cloud account</a:t>
            </a:r>
          </a:p>
        </p:txBody>
      </p:sp>
    </p:spTree>
    <p:extLst>
      <p:ext uri="{BB962C8B-B14F-4D97-AF65-F5344CB8AC3E}">
        <p14:creationId xmlns:p14="http://schemas.microsoft.com/office/powerpoint/2010/main" val="298912185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Organizational email address used as login account for organizational cloud account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….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But also used to sign up for sites like Ashley Madison and </a:t>
            </a:r>
            <a:r>
              <a:rPr lang="en-NZ" dirty="0" err="1">
                <a:solidFill>
                  <a:srgbClr val="FFFFFF"/>
                </a:solidFill>
              </a:rPr>
              <a:t>RedTube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…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Often with the same password</a:t>
            </a:r>
          </a:p>
        </p:txBody>
      </p:sp>
    </p:spTree>
    <p:extLst>
      <p:ext uri="{BB962C8B-B14F-4D97-AF65-F5344CB8AC3E}">
        <p14:creationId xmlns:p14="http://schemas.microsoft.com/office/powerpoint/2010/main" val="39175711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Everyone in the organization using the </a:t>
            </a:r>
            <a:r>
              <a:rPr lang="en-NZ" dirty="0">
                <a:solidFill>
                  <a:srgbClr val="FFB900"/>
                </a:solidFill>
              </a:rPr>
              <a:t>same highly privileged account</a:t>
            </a:r>
            <a:r>
              <a:rPr lang="en-NZ" dirty="0">
                <a:solidFill>
                  <a:srgbClr val="FFFFFF"/>
                </a:solidFill>
              </a:rPr>
              <a:t>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when they want to do something in the Azure/AWS subscription</a:t>
            </a:r>
            <a:br>
              <a:rPr lang="en-NZ" dirty="0">
                <a:solidFill>
                  <a:srgbClr val="FFFFFF"/>
                </a:solidFill>
              </a:rPr>
            </a:br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58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Keeping username and passwords for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B900"/>
                </a:solidFill>
              </a:rPr>
              <a:t>all</a:t>
            </a:r>
            <a:r>
              <a:rPr lang="en-NZ" dirty="0">
                <a:solidFill>
                  <a:srgbClr val="FFFFFF"/>
                </a:solidFill>
              </a:rPr>
              <a:t> </a:t>
            </a:r>
            <a:r>
              <a:rPr lang="en-NZ" dirty="0">
                <a:solidFill>
                  <a:srgbClr val="FFB900"/>
                </a:solidFill>
              </a:rPr>
              <a:t>privileged cloud &amp; on-premises</a:t>
            </a:r>
            <a:r>
              <a:rPr lang="en-NZ" dirty="0">
                <a:solidFill>
                  <a:srgbClr val="FFFFFF"/>
                </a:solidFill>
              </a:rPr>
              <a:t> accounts in a </a:t>
            </a:r>
            <a:r>
              <a:rPr lang="en-NZ" dirty="0">
                <a:solidFill>
                  <a:srgbClr val="FFB900"/>
                </a:solidFill>
              </a:rPr>
              <a:t>single</a:t>
            </a:r>
            <a:r>
              <a:rPr lang="en-NZ" dirty="0">
                <a:solidFill>
                  <a:srgbClr val="FFFFFF"/>
                </a:solidFill>
              </a:rPr>
              <a:t> password protected </a:t>
            </a:r>
            <a:r>
              <a:rPr lang="en-NZ" dirty="0">
                <a:solidFill>
                  <a:srgbClr val="FFB900"/>
                </a:solidFill>
              </a:rPr>
              <a:t>Word</a:t>
            </a:r>
            <a:r>
              <a:rPr lang="en-NZ" dirty="0">
                <a:solidFill>
                  <a:srgbClr val="FFFFFF"/>
                </a:solidFill>
              </a:rPr>
              <a:t> doc or </a:t>
            </a:r>
            <a:r>
              <a:rPr lang="en-NZ" dirty="0">
                <a:solidFill>
                  <a:srgbClr val="FFB900"/>
                </a:solidFill>
              </a:rPr>
              <a:t>Excel</a:t>
            </a:r>
            <a:r>
              <a:rPr lang="en-NZ" dirty="0">
                <a:solidFill>
                  <a:srgbClr val="FFFFFF"/>
                </a:solidFill>
              </a:rPr>
              <a:t> spreadsheet</a:t>
            </a:r>
          </a:p>
        </p:txBody>
      </p:sp>
    </p:spTree>
    <p:extLst>
      <p:ext uri="{BB962C8B-B14F-4D97-AF65-F5344CB8AC3E}">
        <p14:creationId xmlns:p14="http://schemas.microsoft.com/office/powerpoint/2010/main" val="127726882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Not enabling 2 factor authentication on privileged cloud management accounts</a:t>
            </a:r>
          </a:p>
        </p:txBody>
      </p:sp>
    </p:spTree>
    <p:extLst>
      <p:ext uri="{BB962C8B-B14F-4D97-AF65-F5344CB8AC3E}">
        <p14:creationId xmlns:p14="http://schemas.microsoft.com/office/powerpoint/2010/main" val="10506357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Not applying software updates to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IaaS VMs</a:t>
            </a:r>
          </a:p>
        </p:txBody>
      </p:sp>
    </p:spTree>
    <p:extLst>
      <p:ext uri="{BB962C8B-B14F-4D97-AF65-F5344CB8AC3E}">
        <p14:creationId xmlns:p14="http://schemas.microsoft.com/office/powerpoint/2010/main" val="37881004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Chefs rarely cook extravagant meals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at home</a:t>
            </a:r>
          </a:p>
        </p:txBody>
      </p:sp>
    </p:spTree>
    <p:extLst>
      <p:ext uri="{BB962C8B-B14F-4D97-AF65-F5344CB8AC3E}">
        <p14:creationId xmlns:p14="http://schemas.microsoft.com/office/powerpoint/2010/main" val="46494770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Not cleaning up resources in subscriptions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i="1" dirty="0">
                <a:solidFill>
                  <a:srgbClr val="FFC000"/>
                </a:solidFill>
              </a:rPr>
              <a:t>you</a:t>
            </a:r>
            <a:r>
              <a:rPr lang="en-NZ" i="1" dirty="0">
                <a:solidFill>
                  <a:srgbClr val="FFFFFF"/>
                </a:solidFill>
              </a:rPr>
              <a:t> </a:t>
            </a:r>
            <a:r>
              <a:rPr lang="en-NZ" dirty="0">
                <a:solidFill>
                  <a:srgbClr val="FFFFFF"/>
                </a:solidFill>
              </a:rPr>
              <a:t>or</a:t>
            </a:r>
            <a:r>
              <a:rPr lang="en-NZ" i="1" dirty="0">
                <a:solidFill>
                  <a:srgbClr val="FFFFFF"/>
                </a:solidFill>
              </a:rPr>
              <a:t> </a:t>
            </a:r>
            <a:r>
              <a:rPr lang="en-NZ" i="1" dirty="0">
                <a:solidFill>
                  <a:srgbClr val="FFC000"/>
                </a:solidFill>
              </a:rPr>
              <a:t>organization</a:t>
            </a:r>
            <a:r>
              <a:rPr lang="en-NZ" i="1" dirty="0">
                <a:solidFill>
                  <a:srgbClr val="FFFFFF"/>
                </a:solidFill>
              </a:rPr>
              <a:t> </a:t>
            </a:r>
            <a:r>
              <a:rPr lang="en-NZ" dirty="0">
                <a:solidFill>
                  <a:srgbClr val="FFFFFF"/>
                </a:solidFill>
              </a:rPr>
              <a:t>is</a:t>
            </a:r>
            <a:r>
              <a:rPr lang="en-NZ" i="1" dirty="0">
                <a:solidFill>
                  <a:srgbClr val="FFFFFF"/>
                </a:solidFill>
              </a:rPr>
              <a:t> </a:t>
            </a:r>
            <a:r>
              <a:rPr lang="en-NZ" i="1" dirty="0">
                <a:solidFill>
                  <a:srgbClr val="FFC000"/>
                </a:solidFill>
              </a:rPr>
              <a:t>still paying for</a:t>
            </a:r>
            <a:r>
              <a:rPr lang="en-NZ" i="1" dirty="0">
                <a:solidFill>
                  <a:srgbClr val="FFFFFF"/>
                </a:solidFill>
              </a:rPr>
              <a:t> </a:t>
            </a:r>
            <a:br>
              <a:rPr lang="en-NZ" i="1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when those resources are </a:t>
            </a:r>
            <a:br>
              <a:rPr lang="en-NZ" i="1" dirty="0">
                <a:solidFill>
                  <a:srgbClr val="FFFFFF"/>
                </a:solidFill>
              </a:rPr>
            </a:br>
            <a:r>
              <a:rPr lang="en-NZ" u="sng" dirty="0">
                <a:solidFill>
                  <a:srgbClr val="FFFFFF"/>
                </a:solidFill>
              </a:rPr>
              <a:t>no longer being used</a:t>
            </a:r>
          </a:p>
        </p:txBody>
      </p:sp>
    </p:spTree>
    <p:extLst>
      <p:ext uri="{BB962C8B-B14F-4D97-AF65-F5344CB8AC3E}">
        <p14:creationId xmlns:p14="http://schemas.microsoft.com/office/powerpoint/2010/main" val="105013313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Service Accounts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B900"/>
                </a:solidFill>
              </a:rPr>
              <a:t>(on-premises and in IaaS VMs)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with passwords that do not expire</a:t>
            </a:r>
          </a:p>
        </p:txBody>
      </p:sp>
    </p:spTree>
    <p:extLst>
      <p:ext uri="{BB962C8B-B14F-4D97-AF65-F5344CB8AC3E}">
        <p14:creationId xmlns:p14="http://schemas.microsoft.com/office/powerpoint/2010/main" val="24718392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A single service account used for </a:t>
            </a:r>
            <a:br>
              <a:rPr lang="en-NZ" dirty="0"/>
            </a:br>
            <a:r>
              <a:rPr lang="en-NZ" dirty="0">
                <a:solidFill>
                  <a:schemeClr val="accent5"/>
                </a:solidFill>
              </a:rPr>
              <a:t>all services</a:t>
            </a:r>
          </a:p>
        </p:txBody>
      </p:sp>
    </p:spTree>
    <p:extLst>
      <p:ext uri="{BB962C8B-B14F-4D97-AF65-F5344CB8AC3E}">
        <p14:creationId xmlns:p14="http://schemas.microsoft.com/office/powerpoint/2010/main" val="96957602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All service accounts using the same default password </a:t>
            </a:r>
            <a:br>
              <a:rPr lang="en-NZ" dirty="0"/>
            </a:br>
            <a:r>
              <a:rPr lang="en-NZ" dirty="0">
                <a:solidFill>
                  <a:schemeClr val="accent5"/>
                </a:solidFill>
              </a:rPr>
              <a:t>that is configured to never expire</a:t>
            </a:r>
          </a:p>
        </p:txBody>
      </p:sp>
    </p:spTree>
    <p:extLst>
      <p:ext uri="{BB962C8B-B14F-4D97-AF65-F5344CB8AC3E}">
        <p14:creationId xmlns:p14="http://schemas.microsoft.com/office/powerpoint/2010/main" val="330933227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956" y="2774269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This happens because 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Service Account password management is </a:t>
            </a:r>
            <a:r>
              <a:rPr lang="en-NZ" sz="7300" b="1" u="sng" dirty="0">
                <a:solidFill>
                  <a:srgbClr val="FFB900"/>
                </a:solidFill>
              </a:rPr>
              <a:t>tedious</a:t>
            </a:r>
            <a:endParaRPr lang="en-NZ" b="1" u="sng" dirty="0">
              <a:solidFill>
                <a:srgbClr val="FF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3111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Getting security right is</a:t>
            </a:r>
            <a:br>
              <a:rPr lang="en-NZ" dirty="0"/>
            </a:br>
            <a:r>
              <a:rPr lang="en-NZ" sz="7300" b="1" u="sng" dirty="0">
                <a:solidFill>
                  <a:srgbClr val="FFB900"/>
                </a:solidFill>
              </a:rPr>
              <a:t>tedious</a:t>
            </a:r>
            <a:endParaRPr lang="en-NZ" b="1" u="sng" dirty="0">
              <a:solidFill>
                <a:srgbClr val="FF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453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Service Account Solution?</a:t>
            </a:r>
          </a:p>
        </p:txBody>
      </p:sp>
    </p:spTree>
    <p:extLst>
      <p:ext uri="{BB962C8B-B14F-4D97-AF65-F5344CB8AC3E}">
        <p14:creationId xmlns:p14="http://schemas.microsoft.com/office/powerpoint/2010/main" val="231875562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993206"/>
            <a:ext cx="10724515" cy="932563"/>
          </a:xfrm>
        </p:spPr>
        <p:txBody>
          <a:bodyPr/>
          <a:lstStyle/>
          <a:p>
            <a:pPr algn="ctr"/>
            <a:r>
              <a:rPr lang="en-NZ" sz="5400" b="1" dirty="0">
                <a:solidFill>
                  <a:schemeClr val="accent5"/>
                </a:solidFill>
              </a:rPr>
              <a:t>Group Managed Service Accounts</a:t>
            </a:r>
          </a:p>
        </p:txBody>
      </p:sp>
    </p:spTree>
    <p:extLst>
      <p:ext uri="{BB962C8B-B14F-4D97-AF65-F5344CB8AC3E}">
        <p14:creationId xmlns:p14="http://schemas.microsoft.com/office/powerpoint/2010/main" val="178576602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FF"/>
                </a:solidFill>
              </a:rPr>
              <a:t>Group Managed Service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473975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Special account type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Password managed automatically by DC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Configure account in 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Install account on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Can then use GMSA account for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Requires Server 2012+</a:t>
            </a:r>
          </a:p>
          <a:p>
            <a:pPr marL="571500" lvl="4" indent="-571500"/>
            <a:r>
              <a:rPr lang="en-AU" dirty="0">
                <a:solidFill>
                  <a:srgbClr val="FFFFFF"/>
                </a:solidFill>
              </a:rPr>
              <a:t>			Limited version available in 2008 R2 and has a degree of compatibility with 		2012 GMSA</a:t>
            </a:r>
          </a:p>
        </p:txBody>
      </p:sp>
    </p:spTree>
    <p:extLst>
      <p:ext uri="{BB962C8B-B14F-4D97-AF65-F5344CB8AC3E}">
        <p14:creationId xmlns:p14="http://schemas.microsoft.com/office/powerpoint/2010/main" val="305064198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FF"/>
                </a:solidFill>
              </a:rPr>
              <a:t>Virtual Service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32008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Local service account 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Use when you have to create a non-domain service account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Requires that application support Virtual Service Accounts (SQL 2012+ does)</a:t>
            </a:r>
          </a:p>
        </p:txBody>
      </p:sp>
    </p:spTree>
    <p:extLst>
      <p:ext uri="{BB962C8B-B14F-4D97-AF65-F5344CB8AC3E}">
        <p14:creationId xmlns:p14="http://schemas.microsoft.com/office/powerpoint/2010/main" val="3377645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Server and Cloud Administrators </a:t>
            </a:r>
            <a:br>
              <a:rPr lang="en-NZ" dirty="0"/>
            </a:br>
            <a:r>
              <a:rPr lang="en-NZ" b="1" dirty="0">
                <a:solidFill>
                  <a:schemeClr val="accent5"/>
                </a:solidFill>
              </a:rPr>
              <a:t>recognize </a:t>
            </a:r>
            <a:br>
              <a:rPr lang="en-NZ" dirty="0">
                <a:solidFill>
                  <a:schemeClr val="accent6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good practice</a:t>
            </a:r>
          </a:p>
        </p:txBody>
      </p:sp>
    </p:spTree>
    <p:extLst>
      <p:ext uri="{BB962C8B-B14F-4D97-AF65-F5344CB8AC3E}">
        <p14:creationId xmlns:p14="http://schemas.microsoft.com/office/powerpoint/2010/main" val="251413207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Password management for Service Accounts isn’t the only problem …</a:t>
            </a:r>
          </a:p>
        </p:txBody>
      </p:sp>
    </p:spTree>
    <p:extLst>
      <p:ext uri="{BB962C8B-B14F-4D97-AF65-F5344CB8AC3E}">
        <p14:creationId xmlns:p14="http://schemas.microsoft.com/office/powerpoint/2010/main" val="252998612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Service Accounts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that are members of the </a:t>
            </a:r>
            <a:br>
              <a:rPr lang="en-NZ" dirty="0"/>
            </a:br>
            <a:r>
              <a:rPr lang="en-NZ" b="1" u="sng" dirty="0">
                <a:solidFill>
                  <a:schemeClr val="accent5"/>
                </a:solidFill>
              </a:rPr>
              <a:t>Domain Admins</a:t>
            </a:r>
            <a:r>
              <a:rPr lang="en-NZ" dirty="0">
                <a:solidFill>
                  <a:schemeClr val="accent5"/>
                </a:solidFill>
              </a:rPr>
              <a:t> </a:t>
            </a:r>
            <a:br>
              <a:rPr lang="en-NZ" dirty="0">
                <a:solidFill>
                  <a:schemeClr val="accent5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23864647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Service Accounts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that are members of the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b="1" u="sng" dirty="0">
                <a:solidFill>
                  <a:srgbClr val="FFC000"/>
                </a:solidFill>
              </a:rPr>
              <a:t>Local </a:t>
            </a:r>
            <a:r>
              <a:rPr lang="en-NZ" b="1" u="sng" dirty="0">
                <a:solidFill>
                  <a:srgbClr val="FFB900"/>
                </a:solidFill>
              </a:rPr>
              <a:t>Administrators</a:t>
            </a:r>
            <a:r>
              <a:rPr lang="en-NZ" dirty="0">
                <a:solidFill>
                  <a:srgbClr val="FFB900"/>
                </a:solidFill>
              </a:rPr>
              <a:t> </a:t>
            </a:r>
            <a:br>
              <a:rPr lang="en-NZ" dirty="0"/>
            </a:br>
            <a:r>
              <a:rPr lang="en-NZ" dirty="0">
                <a:solidFill>
                  <a:srgbClr val="FFFFFF"/>
                </a:solidFill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328791905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FF"/>
                </a:solidFill>
              </a:rPr>
              <a:t>This happens because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443198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It’s a really quick way of making a service account that needs privileges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It can take quite some time to configure local group policy and permissions correctly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Sometimes application vendors provide poor instructions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095856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B900"/>
                </a:solidFill>
              </a:rPr>
              <a:t>Solution: </a:t>
            </a:r>
            <a:br>
              <a:rPr lang="en-NZ" dirty="0">
                <a:solidFill>
                  <a:srgbClr val="FFB900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Do the hard work to make least privilege work</a:t>
            </a:r>
          </a:p>
        </p:txBody>
      </p:sp>
    </p:spTree>
    <p:extLst>
      <p:ext uri="{BB962C8B-B14F-4D97-AF65-F5344CB8AC3E}">
        <p14:creationId xmlns:p14="http://schemas.microsoft.com/office/powerpoint/2010/main" val="258837054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Cloud and on-premises Administrator account passwords that are configured to never expire</a:t>
            </a:r>
          </a:p>
        </p:txBody>
      </p:sp>
    </p:spTree>
    <p:extLst>
      <p:ext uri="{BB962C8B-B14F-4D97-AF65-F5344CB8AC3E}">
        <p14:creationId xmlns:p14="http://schemas.microsoft.com/office/powerpoint/2010/main" val="294567186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597" y="3713286"/>
            <a:ext cx="11356260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Search-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ADAccount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PasswordNeverExpires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17" y="1755444"/>
            <a:ext cx="11191240" cy="1165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16" dirty="0"/>
              <a:t>Search for on-</a:t>
            </a:r>
            <a:r>
              <a:rPr lang="en-US" sz="4216" dirty="0" err="1"/>
              <a:t>prem</a:t>
            </a:r>
            <a:r>
              <a:rPr lang="en-US" sz="4216" dirty="0"/>
              <a:t> accounts with </a:t>
            </a:r>
            <a:br>
              <a:rPr lang="en-US" sz="4216" dirty="0"/>
            </a:br>
            <a:r>
              <a:rPr lang="en-US" sz="4216" dirty="0"/>
              <a:t>non-expiring passwords</a:t>
            </a:r>
            <a:br>
              <a:rPr lang="en-US" sz="4216" dirty="0"/>
            </a:br>
            <a:br>
              <a:rPr lang="en-AU" dirty="0"/>
            </a:br>
            <a:br>
              <a:rPr lang="en-AU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Day-to-day account is member of local administrators group on 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day-to-day machine</a:t>
            </a:r>
          </a:p>
        </p:txBody>
      </p:sp>
    </p:spTree>
    <p:extLst>
      <p:ext uri="{BB962C8B-B14F-4D97-AF65-F5344CB8AC3E}">
        <p14:creationId xmlns:p14="http://schemas.microsoft.com/office/powerpoint/2010/main" val="268325732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2594556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Even though everyone else in the organization </a:t>
            </a:r>
          </a:p>
          <a:p>
            <a:pPr algn="ctr"/>
            <a:r>
              <a:rPr lang="en-NZ" sz="5400" dirty="0">
                <a:solidFill>
                  <a:schemeClr val="accent5"/>
                </a:solidFill>
              </a:rPr>
              <a:t>does not have this right</a:t>
            </a:r>
          </a:p>
        </p:txBody>
      </p:sp>
    </p:spTree>
    <p:extLst>
      <p:ext uri="{BB962C8B-B14F-4D97-AF65-F5344CB8AC3E}">
        <p14:creationId xmlns:p14="http://schemas.microsoft.com/office/powerpoint/2010/main" val="365969849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3342453"/>
          </a:xfrm>
        </p:spPr>
        <p:txBody>
          <a:bodyPr/>
          <a:lstStyle/>
          <a:p>
            <a:pPr algn="ctr"/>
            <a:r>
              <a:rPr lang="en-NZ" sz="5400" i="1" dirty="0">
                <a:solidFill>
                  <a:srgbClr val="FFB900"/>
                </a:solidFill>
              </a:rPr>
              <a:t>Hack the Admin </a:t>
            </a:r>
          </a:p>
          <a:p>
            <a:pPr algn="ctr"/>
            <a:r>
              <a:rPr lang="en-NZ" sz="5400" dirty="0">
                <a:solidFill>
                  <a:schemeClr val="bg1"/>
                </a:solidFill>
              </a:rPr>
              <a:t>is much easier if the admin always logs on as an admin and disables UAC</a:t>
            </a:r>
          </a:p>
        </p:txBody>
      </p:sp>
    </p:spTree>
    <p:extLst>
      <p:ext uri="{BB962C8B-B14F-4D97-AF65-F5344CB8AC3E}">
        <p14:creationId xmlns:p14="http://schemas.microsoft.com/office/powerpoint/2010/main" val="11169961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849190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We just don’t always get around to putting it into production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09584809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" y="3051359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Problem: Derelict Administrator Accounts</a:t>
            </a:r>
          </a:p>
        </p:txBody>
      </p:sp>
    </p:spTree>
    <p:extLst>
      <p:ext uri="{BB962C8B-B14F-4D97-AF65-F5344CB8AC3E}">
        <p14:creationId xmlns:p14="http://schemas.microsoft.com/office/powerpoint/2010/main" val="110299245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" y="3051359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Problem: Derelict Scheduled Tasks 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chemeClr val="bg1"/>
                </a:solidFill>
              </a:rPr>
              <a:t>&amp; Scripts</a:t>
            </a:r>
          </a:p>
        </p:txBody>
      </p:sp>
    </p:spTree>
    <p:extLst>
      <p:ext uri="{BB962C8B-B14F-4D97-AF65-F5344CB8AC3E}">
        <p14:creationId xmlns:p14="http://schemas.microsoft.com/office/powerpoint/2010/main" val="36425616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" y="3051359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Solution: 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dirty="0">
                <a:solidFill>
                  <a:srgbClr val="FFB900"/>
                </a:solidFill>
              </a:rPr>
              <a:t>Tear off the </a:t>
            </a:r>
            <a:r>
              <a:rPr lang="en-NZ" dirty="0" err="1">
                <a:solidFill>
                  <a:srgbClr val="FFB900"/>
                </a:solidFill>
              </a:rPr>
              <a:t>band-aid</a:t>
            </a:r>
            <a:br>
              <a:rPr lang="en-NZ" dirty="0"/>
            </a:br>
            <a:r>
              <a:rPr lang="en-NZ" dirty="0">
                <a:solidFill>
                  <a:schemeClr val="bg1"/>
                </a:solidFill>
              </a:rPr>
              <a:t>Disable the account or task &amp;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2575986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en-NZ" dirty="0"/>
            </a:br>
            <a:r>
              <a:rPr lang="en-NZ" dirty="0">
                <a:solidFill>
                  <a:schemeClr val="accent5"/>
                </a:solidFill>
              </a:rPr>
              <a:t>“do something and wait for the screams”</a:t>
            </a:r>
            <a:r>
              <a:rPr lang="en-NZ" dirty="0"/>
              <a:t> </a:t>
            </a:r>
            <a:r>
              <a:rPr lang="en-NZ" dirty="0">
                <a:solidFill>
                  <a:srgbClr val="FFFFFF"/>
                </a:solidFill>
              </a:rPr>
              <a:t>in polite company we call this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i="1" dirty="0">
                <a:solidFill>
                  <a:srgbClr val="FFFFFF"/>
                </a:solidFill>
              </a:rPr>
              <a:t>DevOps</a:t>
            </a:r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60136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57597" y="3713286"/>
            <a:ext cx="11356260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Search-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AdAccount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accountinactive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–timespan 90.00:00:00</a:t>
            </a:r>
            <a:endParaRPr lang="en-US" sz="28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17" y="1755444"/>
            <a:ext cx="11191240" cy="1165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16" dirty="0"/>
              <a:t>Search for accounts that haven’t signed-on for 90 days</a:t>
            </a:r>
            <a:br>
              <a:rPr lang="en-US" sz="4216" dirty="0"/>
            </a:br>
            <a:br>
              <a:rPr lang="en-AU" dirty="0"/>
            </a:br>
            <a:br>
              <a:rPr lang="en-AU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7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An account that isn’t being used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can be disabled</a:t>
            </a:r>
          </a:p>
        </p:txBody>
      </p:sp>
    </p:spTree>
    <p:extLst>
      <p:ext uri="{BB962C8B-B14F-4D97-AF65-F5344CB8AC3E}">
        <p14:creationId xmlns:p14="http://schemas.microsoft.com/office/powerpoint/2010/main" val="4292872102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Use of Domain Admin account to sign on to local workstation</a:t>
            </a:r>
          </a:p>
        </p:txBody>
      </p:sp>
    </p:spTree>
    <p:extLst>
      <p:ext uri="{BB962C8B-B14F-4D97-AF65-F5344CB8AC3E}">
        <p14:creationId xmlns:p14="http://schemas.microsoft.com/office/powerpoint/2010/main" val="2854984968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Like using a building master key to lock and unlock your office</a:t>
            </a:r>
          </a:p>
        </p:txBody>
      </p:sp>
    </p:spTree>
    <p:extLst>
      <p:ext uri="{BB962C8B-B14F-4D97-AF65-F5344CB8AC3E}">
        <p14:creationId xmlns:p14="http://schemas.microsoft.com/office/powerpoint/2010/main" val="599626688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Why is it bad to sign on to your local computer with a Domain Admin account?</a:t>
            </a:r>
          </a:p>
        </p:txBody>
      </p:sp>
    </p:spTree>
    <p:extLst>
      <p:ext uri="{BB962C8B-B14F-4D97-AF65-F5344CB8AC3E}">
        <p14:creationId xmlns:p14="http://schemas.microsoft.com/office/powerpoint/2010/main" val="3146505006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Pass The Hash Attacks</a:t>
            </a:r>
          </a:p>
        </p:txBody>
      </p:sp>
    </p:spTree>
    <p:extLst>
      <p:ext uri="{BB962C8B-B14F-4D97-AF65-F5344CB8AC3E}">
        <p14:creationId xmlns:p14="http://schemas.microsoft.com/office/powerpoint/2010/main" val="40360275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Server and Cloud Administrators develop bad habits because …</a:t>
            </a:r>
          </a:p>
        </p:txBody>
      </p:sp>
    </p:spTree>
    <p:extLst>
      <p:ext uri="{BB962C8B-B14F-4D97-AF65-F5344CB8AC3E}">
        <p14:creationId xmlns:p14="http://schemas.microsoft.com/office/powerpoint/2010/main" val="359158345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chemeClr val="accent5"/>
                </a:solidFill>
              </a:rPr>
              <a:t>Pass the hash</a:t>
            </a:r>
            <a:r>
              <a:rPr lang="en-AU" dirty="0"/>
              <a:t> </a:t>
            </a:r>
            <a:r>
              <a:rPr lang="en-AU" dirty="0">
                <a:solidFill>
                  <a:srgbClr val="FFFFFF"/>
                </a:solidFill>
              </a:rPr>
              <a:t>is a hacking technique that allows an attacker to authenticate to a remote server/service by using the underlying hash of a user's password</a:t>
            </a:r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36799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Retrieve the hash of a Domain Admin account from a locally compromised computer and then use it to spider across the network attacking other servers</a:t>
            </a:r>
          </a:p>
        </p:txBody>
      </p:sp>
    </p:spTree>
    <p:extLst>
      <p:ext uri="{BB962C8B-B14F-4D97-AF65-F5344CB8AC3E}">
        <p14:creationId xmlns:p14="http://schemas.microsoft.com/office/powerpoint/2010/main" val="4068455287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FF"/>
                </a:solidFill>
              </a:rPr>
              <a:t>Solutions to pass the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486287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Verify difficult to guard against using current technology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Minimize use of accounts that have wide ranging privileges and ensure they are only used on hosts where they need to be 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Windows 10 and Server 2016 include Credential Guard. Keeps credentials in specially virtualized location</a:t>
            </a:r>
          </a:p>
        </p:txBody>
      </p:sp>
    </p:spTree>
    <p:extLst>
      <p:ext uri="{BB962C8B-B14F-4D97-AF65-F5344CB8AC3E}">
        <p14:creationId xmlns:p14="http://schemas.microsoft.com/office/powerpoint/2010/main" val="3311384673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FFFFFF"/>
                </a:solidFill>
              </a:rPr>
              <a:t>Solution: Restrict privileged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6" y="1650603"/>
            <a:ext cx="7701572" cy="2523768"/>
          </a:xfrm>
        </p:spPr>
        <p:txBody>
          <a:bodyPr/>
          <a:lstStyle/>
          <a:p>
            <a:r>
              <a:rPr lang="en-NZ" dirty="0">
                <a:solidFill>
                  <a:srgbClr val="FFFFFF"/>
                </a:solidFill>
              </a:rPr>
              <a:t>Use account properties to restrict privileged accounts so that they are limited to specific machines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453" y="1769070"/>
            <a:ext cx="3657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0991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FFFF"/>
                </a:solidFill>
              </a:rPr>
              <a:t>Solution: Restricting account sign on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6" y="1481138"/>
            <a:ext cx="6981492" cy="2400657"/>
          </a:xfrm>
        </p:spPr>
        <p:txBody>
          <a:bodyPr/>
          <a:lstStyle/>
          <a:p>
            <a:r>
              <a:rPr lang="en-NZ" dirty="0">
                <a:solidFill>
                  <a:srgbClr val="FFFFFF"/>
                </a:solidFill>
              </a:rPr>
              <a:t>Use account properties to restrict privileged accounts so that they can only be used at certain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69" y="3353246"/>
            <a:ext cx="4943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0410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985094"/>
            <a:ext cx="10724515" cy="4019562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chemeClr val="accent5"/>
                </a:solidFill>
              </a:rPr>
              <a:t>Ask yourself: </a:t>
            </a:r>
          </a:p>
          <a:p>
            <a:pPr algn="ctr"/>
            <a:r>
              <a:rPr lang="en-NZ" sz="5400" dirty="0">
                <a:solidFill>
                  <a:srgbClr val="FFFFFF"/>
                </a:solidFill>
              </a:rPr>
              <a:t>Should all the accounts in the Domain Admins group actually be there?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3895575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514699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chemeClr val="accent5"/>
                </a:solidFill>
              </a:rPr>
              <a:t>Does your organization have a solution for controlling the membership of sensitive groups?</a:t>
            </a:r>
          </a:p>
        </p:txBody>
      </p:sp>
    </p:spTree>
    <p:extLst>
      <p:ext uri="{BB962C8B-B14F-4D97-AF65-F5344CB8AC3E}">
        <p14:creationId xmlns:p14="http://schemas.microsoft.com/office/powerpoint/2010/main" val="82473572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Multi-Admin-Role Account</a:t>
            </a:r>
          </a:p>
        </p:txBody>
      </p:sp>
    </p:spTree>
    <p:extLst>
      <p:ext uri="{BB962C8B-B14F-4D97-AF65-F5344CB8AC3E}">
        <p14:creationId xmlns:p14="http://schemas.microsoft.com/office/powerpoint/2010/main" val="569417042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1301972" cy="3447098"/>
          </a:xfrm>
        </p:spPr>
        <p:txBody>
          <a:bodyPr/>
          <a:lstStyle/>
          <a:p>
            <a:r>
              <a:rPr lang="en-NZ" dirty="0">
                <a:solidFill>
                  <a:srgbClr val="FFFFFF"/>
                </a:solidFill>
              </a:rPr>
              <a:t>Domain admin account </a:t>
            </a:r>
          </a:p>
          <a:p>
            <a:r>
              <a:rPr lang="en-NZ" dirty="0">
                <a:solidFill>
                  <a:srgbClr val="FFFFFF"/>
                </a:solidFill>
              </a:rPr>
              <a:t>	is also SQL Admin account </a:t>
            </a:r>
          </a:p>
          <a:p>
            <a:r>
              <a:rPr lang="en-NZ" dirty="0">
                <a:solidFill>
                  <a:srgbClr val="FFFFFF"/>
                </a:solidFill>
              </a:rPr>
              <a:t>	is also Configuration Manager admin account</a:t>
            </a:r>
          </a:p>
          <a:p>
            <a:r>
              <a:rPr lang="en-NZ" dirty="0">
                <a:solidFill>
                  <a:srgbClr val="FFFFFF"/>
                </a:solidFill>
              </a:rPr>
              <a:t>	is also Exchange Admin account</a:t>
            </a:r>
          </a:p>
          <a:p>
            <a:r>
              <a:rPr lang="en-NZ" dirty="0">
                <a:solidFill>
                  <a:srgbClr val="FFFFFF"/>
                </a:solidFill>
              </a:rPr>
              <a:t>	is also Azure admin account</a:t>
            </a:r>
          </a:p>
        </p:txBody>
      </p:sp>
    </p:spTree>
    <p:extLst>
      <p:ext uri="{BB962C8B-B14F-4D97-AF65-F5344CB8AC3E}">
        <p14:creationId xmlns:p14="http://schemas.microsoft.com/office/powerpoint/2010/main" val="1385256658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2594556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chemeClr val="accent5"/>
                </a:solidFill>
              </a:rPr>
              <a:t>Bad </a:t>
            </a:r>
          </a:p>
          <a:p>
            <a:pPr algn="ctr"/>
            <a:r>
              <a:rPr lang="en-NZ" sz="5400" dirty="0">
                <a:solidFill>
                  <a:srgbClr val="FFFFFF"/>
                </a:solidFill>
              </a:rPr>
              <a:t>If account is compromised, many other roles are compromised</a:t>
            </a:r>
          </a:p>
        </p:txBody>
      </p:sp>
    </p:spTree>
    <p:extLst>
      <p:ext uri="{BB962C8B-B14F-4D97-AF65-F5344CB8AC3E}">
        <p14:creationId xmlns:p14="http://schemas.microsoft.com/office/powerpoint/2010/main" val="40505278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633166"/>
            <a:ext cx="10724515" cy="932563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We practice </a:t>
            </a:r>
            <a:r>
              <a:rPr lang="en-NZ" sz="5400" b="1" dirty="0">
                <a:solidFill>
                  <a:schemeClr val="accent5"/>
                </a:solidFill>
              </a:rPr>
              <a:t>reactive</a:t>
            </a:r>
            <a:r>
              <a:rPr lang="en-NZ" sz="5400" dirty="0">
                <a:solidFill>
                  <a:srgbClr val="FFFFFF"/>
                </a:solidFill>
              </a:rPr>
              <a:t>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1641385599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chemeClr val="accent5"/>
                </a:solidFill>
              </a:rPr>
              <a:t>Worse:</a:t>
            </a:r>
            <a:r>
              <a:rPr lang="en-NZ" dirty="0"/>
              <a:t> </a:t>
            </a:r>
            <a:br>
              <a:rPr lang="en-NZ" dirty="0"/>
            </a:br>
            <a:r>
              <a:rPr lang="en-NZ" dirty="0">
                <a:solidFill>
                  <a:srgbClr val="FFFFFF"/>
                </a:solidFill>
              </a:rPr>
              <a:t>No account lockout policy for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756384746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If an admin account incorrectly authenticates three times, probably best to lock the account and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require a manual unlock</a:t>
            </a:r>
          </a:p>
        </p:txBody>
      </p:sp>
    </p:spTree>
    <p:extLst>
      <p:ext uri="{BB962C8B-B14F-4D97-AF65-F5344CB8AC3E}">
        <p14:creationId xmlns:p14="http://schemas.microsoft.com/office/powerpoint/2010/main" val="2064561960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057102"/>
            <a:ext cx="10725150" cy="864096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FFB900"/>
                </a:solidFill>
              </a:rPr>
              <a:t>Weak administrator password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967652"/>
            <a:ext cx="10724515" cy="1969770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Password policies requiring no complexity</a:t>
            </a:r>
          </a:p>
          <a:p>
            <a:pPr algn="ctr"/>
            <a:r>
              <a:rPr lang="en-NZ" dirty="0">
                <a:solidFill>
                  <a:srgbClr val="FFFFFF"/>
                </a:solidFill>
              </a:rPr>
              <a:t>Password policies requiring a low number of characters</a:t>
            </a:r>
          </a:p>
        </p:txBody>
      </p:sp>
    </p:spTree>
    <p:extLst>
      <p:ext uri="{BB962C8B-B14F-4D97-AF65-F5344CB8AC3E}">
        <p14:creationId xmlns:p14="http://schemas.microsoft.com/office/powerpoint/2010/main" val="3331340025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Privileged accounts should have long complex passwords that are </a:t>
            </a:r>
            <a:r>
              <a:rPr lang="en-NZ" dirty="0">
                <a:solidFill>
                  <a:srgbClr val="FFB900"/>
                </a:solidFill>
              </a:rPr>
              <a:t>changed</a:t>
            </a:r>
            <a:r>
              <a:rPr lang="en-NZ" dirty="0">
                <a:solidFill>
                  <a:srgbClr val="FFFFFF"/>
                </a:solidFill>
              </a:rPr>
              <a:t> on a regular basis</a:t>
            </a:r>
          </a:p>
        </p:txBody>
      </p:sp>
    </p:spTree>
    <p:extLst>
      <p:ext uri="{BB962C8B-B14F-4D97-AF65-F5344CB8AC3E}">
        <p14:creationId xmlns:p14="http://schemas.microsoft.com/office/powerpoint/2010/main" val="2034402467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514699"/>
            <a:ext cx="10724515" cy="1680460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chemeClr val="accent5"/>
                </a:solidFill>
              </a:rPr>
              <a:t>Just In Time Privileged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795491916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900" dirty="0">
                <a:solidFill>
                  <a:srgbClr val="FFFFFF"/>
                </a:solidFill>
              </a:rPr>
              <a:t>Just In Time Privileged Access Management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586006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Requires Microsoft Identity Manager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Requires Privileged Account Forest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Server 2016 functionality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Allows time based access to privileged groups</a:t>
            </a:r>
          </a:p>
          <a:p>
            <a:pPr marL="3136334" lvl="5" indent="-571500"/>
            <a:r>
              <a:rPr lang="en-AU" sz="2800" dirty="0">
                <a:solidFill>
                  <a:srgbClr val="FFFFFF"/>
                </a:solidFill>
              </a:rPr>
              <a:t>Membership of privileged group only occurs for limited duration</a:t>
            </a:r>
          </a:p>
          <a:p>
            <a:pPr marL="3136334" lvl="5" indent="-571500"/>
            <a:r>
              <a:rPr lang="en-AU" sz="2800" dirty="0">
                <a:solidFill>
                  <a:srgbClr val="FFFFFF"/>
                </a:solidFill>
              </a:rPr>
              <a:t>Can be configured with an approval framework</a:t>
            </a:r>
          </a:p>
          <a:p>
            <a:pPr marL="3136334" lvl="5" indent="-571500"/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2186256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900" dirty="0">
                <a:solidFill>
                  <a:srgbClr val="FFFFFF"/>
                </a:solidFill>
              </a:rPr>
              <a:t>Azure Privileged Access Management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481138"/>
            <a:ext cx="10724515" cy="630326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Certain accounts can request elevated privileges for a specified amount of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Each elevation requires two factor authentication response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Phone call made to specified phone saying “do you want to elevate”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Makes account hijacking far more difficult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FFFF"/>
                </a:solidFill>
              </a:rPr>
              <a:t>May end up working with on-</a:t>
            </a:r>
            <a:r>
              <a:rPr lang="en-AU" dirty="0" err="1">
                <a:solidFill>
                  <a:srgbClr val="FFFFFF"/>
                </a:solidFill>
              </a:rPr>
              <a:t>prem</a:t>
            </a:r>
            <a:endParaRPr lang="en-AU" dirty="0">
              <a:solidFill>
                <a:srgbClr val="FFFFFF"/>
              </a:solidFill>
            </a:endParaRPr>
          </a:p>
          <a:p>
            <a:pPr marL="3136334" lvl="5" indent="-571500"/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886695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70517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Just Enough Administration: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PowerShell Endpoints configured to only allow specific operations to be taken against</a:t>
            </a:r>
            <a:r>
              <a:rPr lang="en-NZ" dirty="0"/>
              <a:t> </a:t>
            </a:r>
            <a:r>
              <a:rPr lang="en-NZ" dirty="0">
                <a:solidFill>
                  <a:schemeClr val="accent5"/>
                </a:solidFill>
              </a:rPr>
              <a:t>specific</a:t>
            </a:r>
            <a:r>
              <a:rPr lang="en-NZ" dirty="0"/>
              <a:t> </a:t>
            </a:r>
            <a:r>
              <a:rPr lang="en-NZ" dirty="0">
                <a:solidFill>
                  <a:srgbClr val="FFFFFF"/>
                </a:solidFill>
              </a:rPr>
              <a:t>applications/services/files/objects</a:t>
            </a:r>
          </a:p>
        </p:txBody>
      </p:sp>
    </p:spTree>
    <p:extLst>
      <p:ext uri="{BB962C8B-B14F-4D97-AF65-F5344CB8AC3E}">
        <p14:creationId xmlns:p14="http://schemas.microsoft.com/office/powerpoint/2010/main" val="3034969585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Disabled Windows Firewall</a:t>
            </a:r>
          </a:p>
        </p:txBody>
      </p:sp>
    </p:spTree>
    <p:extLst>
      <p:ext uri="{BB962C8B-B14F-4D97-AF65-F5344CB8AC3E}">
        <p14:creationId xmlns:p14="http://schemas.microsoft.com/office/powerpoint/2010/main" val="1489741368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Because it is easier to</a:t>
            </a:r>
            <a:r>
              <a:rPr lang="en-NZ" dirty="0"/>
              <a:t> </a:t>
            </a:r>
            <a:r>
              <a:rPr lang="en-NZ" dirty="0">
                <a:solidFill>
                  <a:schemeClr val="accent5"/>
                </a:solidFill>
              </a:rPr>
              <a:t>turn it off</a:t>
            </a:r>
            <a:r>
              <a:rPr lang="en-NZ" dirty="0"/>
              <a:t> </a:t>
            </a:r>
            <a:r>
              <a:rPr lang="en-NZ" dirty="0">
                <a:solidFill>
                  <a:srgbClr val="FFFFFF"/>
                </a:solidFill>
              </a:rPr>
              <a:t>than it is to figure out how to create the right rules</a:t>
            </a:r>
          </a:p>
        </p:txBody>
      </p:sp>
    </p:spTree>
    <p:extLst>
      <p:ext uri="{BB962C8B-B14F-4D97-AF65-F5344CB8AC3E}">
        <p14:creationId xmlns:p14="http://schemas.microsoft.com/office/powerpoint/2010/main" val="2713749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1720" y="750980"/>
            <a:ext cx="10724515" cy="3508653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We have an</a:t>
            </a:r>
            <a:br>
              <a:rPr lang="en-NZ" sz="5400" dirty="0">
                <a:solidFill>
                  <a:srgbClr val="FFFFFF"/>
                </a:solidFill>
              </a:rPr>
            </a:br>
            <a:r>
              <a:rPr lang="en-NZ" sz="5400" i="1" dirty="0">
                <a:solidFill>
                  <a:srgbClr val="FFFFFF"/>
                </a:solidFill>
              </a:rPr>
              <a:t>unwillingness</a:t>
            </a:r>
            <a:r>
              <a:rPr lang="en-NZ" sz="54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NZ" sz="5400" dirty="0">
                <a:solidFill>
                  <a:srgbClr val="FFFFFF"/>
                </a:solidFill>
              </a:rPr>
              <a:t>to pull on </a:t>
            </a:r>
          </a:p>
          <a:p>
            <a:pPr algn="ctr"/>
            <a:r>
              <a:rPr lang="en-NZ" sz="5400" dirty="0">
                <a:solidFill>
                  <a:schemeClr val="accent5"/>
                </a:solidFill>
              </a:rPr>
              <a:t>loose threads</a:t>
            </a:r>
          </a:p>
        </p:txBody>
      </p:sp>
    </p:spTree>
    <p:extLst>
      <p:ext uri="{BB962C8B-B14F-4D97-AF65-F5344CB8AC3E}">
        <p14:creationId xmlns:p14="http://schemas.microsoft.com/office/powerpoint/2010/main" val="2949166533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Solution: Enable firewall logging to figure out what the firewall is blocking and build rules using that data</a:t>
            </a:r>
          </a:p>
        </p:txBody>
      </p:sp>
    </p:spTree>
    <p:extLst>
      <p:ext uri="{BB962C8B-B14F-4D97-AF65-F5344CB8AC3E}">
        <p14:creationId xmlns:p14="http://schemas.microsoft.com/office/powerpoint/2010/main" val="73581300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GUIs on servers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that don’t need GUIs</a:t>
            </a:r>
          </a:p>
        </p:txBody>
      </p:sp>
    </p:spTree>
    <p:extLst>
      <p:ext uri="{BB962C8B-B14F-4D97-AF65-F5344CB8AC3E}">
        <p14:creationId xmlns:p14="http://schemas.microsoft.com/office/powerpoint/2010/main" val="3168287757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1124592"/>
            <a:ext cx="10724515" cy="4388894"/>
          </a:xfrm>
        </p:spPr>
        <p:txBody>
          <a:bodyPr/>
          <a:lstStyle/>
          <a:p>
            <a:r>
              <a:rPr lang="en-NZ" sz="5400" dirty="0">
                <a:solidFill>
                  <a:srgbClr val="FFFFFF"/>
                </a:solidFill>
              </a:rPr>
              <a:t>Most servers in your organization are doing boring things like: </a:t>
            </a:r>
          </a:p>
          <a:p>
            <a:r>
              <a:rPr lang="en-NZ" dirty="0">
                <a:solidFill>
                  <a:srgbClr val="FFFFFF"/>
                </a:solidFill>
              </a:rPr>
              <a:t>	Domain Controller</a:t>
            </a:r>
          </a:p>
          <a:p>
            <a:r>
              <a:rPr lang="en-NZ" dirty="0">
                <a:solidFill>
                  <a:srgbClr val="FFFFFF"/>
                </a:solidFill>
              </a:rPr>
              <a:t>	DNS Server</a:t>
            </a:r>
          </a:p>
          <a:p>
            <a:r>
              <a:rPr lang="en-NZ" dirty="0">
                <a:solidFill>
                  <a:srgbClr val="FFFFFF"/>
                </a:solidFill>
              </a:rPr>
              <a:t>	DHCP Server</a:t>
            </a:r>
          </a:p>
          <a:p>
            <a:r>
              <a:rPr lang="en-NZ" dirty="0">
                <a:solidFill>
                  <a:srgbClr val="FFFFFF"/>
                </a:solidFill>
              </a:rPr>
              <a:t>	File Server</a:t>
            </a:r>
          </a:p>
        </p:txBody>
      </p:sp>
    </p:spTree>
    <p:extLst>
      <p:ext uri="{BB962C8B-B14F-4D97-AF65-F5344CB8AC3E}">
        <p14:creationId xmlns:p14="http://schemas.microsoft.com/office/powerpoint/2010/main" val="1019431705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GUIs increase attack surface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(also require more extensive patching)</a:t>
            </a:r>
          </a:p>
        </p:txBody>
      </p:sp>
    </p:spTree>
    <p:extLst>
      <p:ext uri="{BB962C8B-B14F-4D97-AF65-F5344CB8AC3E}">
        <p14:creationId xmlns:p14="http://schemas.microsoft.com/office/powerpoint/2010/main" val="956052917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Solution: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Nano Server &amp; Server Core</a:t>
            </a:r>
          </a:p>
        </p:txBody>
      </p:sp>
    </p:spTree>
    <p:extLst>
      <p:ext uri="{BB962C8B-B14F-4D97-AF65-F5344CB8AC3E}">
        <p14:creationId xmlns:p14="http://schemas.microsoft.com/office/powerpoint/2010/main" val="2543336412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Comatose physical servers</a:t>
            </a:r>
          </a:p>
        </p:txBody>
      </p:sp>
    </p:spTree>
    <p:extLst>
      <p:ext uri="{BB962C8B-B14F-4D97-AF65-F5344CB8AC3E}">
        <p14:creationId xmlns:p14="http://schemas.microsoft.com/office/powerpoint/2010/main" val="215765933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Comatose Virtual Machines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(IaaS and on-premises)</a:t>
            </a:r>
          </a:p>
        </p:txBody>
      </p:sp>
    </p:spTree>
    <p:extLst>
      <p:ext uri="{BB962C8B-B14F-4D97-AF65-F5344CB8AC3E}">
        <p14:creationId xmlns:p14="http://schemas.microsoft.com/office/powerpoint/2010/main" val="1403917607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Solution: Monitor VM and </a:t>
            </a:r>
            <a:br>
              <a:rPr lang="en-NZ" dirty="0">
                <a:solidFill>
                  <a:srgbClr val="FFFFFF"/>
                </a:solidFill>
              </a:rPr>
            </a:br>
            <a:r>
              <a:rPr lang="en-NZ" dirty="0">
                <a:solidFill>
                  <a:srgbClr val="FFFFFF"/>
                </a:solidFill>
              </a:rPr>
              <a:t>physical server activity</a:t>
            </a:r>
          </a:p>
        </p:txBody>
      </p:sp>
    </p:spTree>
    <p:extLst>
      <p:ext uri="{BB962C8B-B14F-4D97-AF65-F5344CB8AC3E}">
        <p14:creationId xmlns:p14="http://schemas.microsoft.com/office/powerpoint/2010/main" val="1594666646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Derelict File </a:t>
            </a:r>
            <a:r>
              <a:rPr lang="en-NZ" dirty="0" err="1">
                <a:solidFill>
                  <a:srgbClr val="FFFFFF"/>
                </a:solidFill>
              </a:rPr>
              <a:t>Buildup</a:t>
            </a:r>
            <a:endParaRPr lang="en-N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8957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Solution: File Server Resource Manager to locate files that haven’t been accessed for a specific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26180207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5574" y="2993206"/>
            <a:ext cx="10724515" cy="932563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We don’t have time</a:t>
            </a:r>
          </a:p>
        </p:txBody>
      </p:sp>
    </p:spTree>
    <p:extLst>
      <p:ext uri="{BB962C8B-B14F-4D97-AF65-F5344CB8AC3E}">
        <p14:creationId xmlns:p14="http://schemas.microsoft.com/office/powerpoint/2010/main" val="753140300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Lack of Recovery Drills</a:t>
            </a:r>
          </a:p>
        </p:txBody>
      </p:sp>
    </p:spTree>
    <p:extLst>
      <p:ext uri="{BB962C8B-B14F-4D97-AF65-F5344CB8AC3E}">
        <p14:creationId xmlns:p14="http://schemas.microsoft.com/office/powerpoint/2010/main" val="3796967994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You don’t know your data is protected until you verify that you can recover it</a:t>
            </a:r>
          </a:p>
        </p:txBody>
      </p:sp>
    </p:spTree>
    <p:extLst>
      <p:ext uri="{BB962C8B-B14F-4D97-AF65-F5344CB8AC3E}">
        <p14:creationId xmlns:p14="http://schemas.microsoft.com/office/powerpoint/2010/main" val="3019471317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3065214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Unwillingness to Document</a:t>
            </a:r>
          </a:p>
        </p:txBody>
      </p:sp>
    </p:spTree>
    <p:extLst>
      <p:ext uri="{BB962C8B-B14F-4D97-AF65-F5344CB8AC3E}">
        <p14:creationId xmlns:p14="http://schemas.microsoft.com/office/powerpoint/2010/main" val="3769322880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633166"/>
            <a:ext cx="10724515" cy="1680460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Problem: Lack of configuration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868943456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3068755"/>
            <a:ext cx="10724515" cy="1680460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Problem: Lack of change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51094224"/>
      </p:ext>
    </p:extLst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7865" y="1634810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Solution: Ensure that environment is documented so that it is comprehensible</a:t>
            </a:r>
          </a:p>
        </p:txBody>
      </p:sp>
    </p:spTree>
    <p:extLst>
      <p:ext uri="{BB962C8B-B14F-4D97-AF65-F5344CB8AC3E}">
        <p14:creationId xmlns:p14="http://schemas.microsoft.com/office/powerpoint/2010/main" val="3152643397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7865" y="1634810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Solution: Move towards configuration management solutions such as DSC or Chef</a:t>
            </a:r>
          </a:p>
        </p:txBody>
      </p:sp>
    </p:spTree>
    <p:extLst>
      <p:ext uri="{BB962C8B-B14F-4D97-AF65-F5344CB8AC3E}">
        <p14:creationId xmlns:p14="http://schemas.microsoft.com/office/powerpoint/2010/main" val="481207217"/>
      </p:ext>
    </p:extLst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65" y="2993206"/>
            <a:ext cx="10725150" cy="864096"/>
          </a:xfrm>
        </p:spPr>
        <p:txBody>
          <a:bodyPr/>
          <a:lstStyle/>
          <a:p>
            <a:pPr algn="ctr"/>
            <a:r>
              <a:rPr lang="en-NZ" dirty="0">
                <a:solidFill>
                  <a:srgbClr val="FFFFFF"/>
                </a:solidFill>
              </a:rPr>
              <a:t>Problem: Ignored event logs</a:t>
            </a:r>
          </a:p>
        </p:txBody>
      </p:sp>
    </p:spTree>
    <p:extLst>
      <p:ext uri="{BB962C8B-B14F-4D97-AF65-F5344CB8AC3E}">
        <p14:creationId xmlns:p14="http://schemas.microsoft.com/office/powerpoint/2010/main" val="697267421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680898"/>
            <a:ext cx="10724515" cy="1680460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Most breaches have involved months of network reconnaissance</a:t>
            </a:r>
          </a:p>
        </p:txBody>
      </p:sp>
    </p:spTree>
    <p:extLst>
      <p:ext uri="{BB962C8B-B14F-4D97-AF65-F5344CB8AC3E}">
        <p14:creationId xmlns:p14="http://schemas.microsoft.com/office/powerpoint/2010/main" val="2670693405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6865" y="2273126"/>
            <a:ext cx="10724515" cy="2428357"/>
          </a:xfrm>
        </p:spPr>
        <p:txBody>
          <a:bodyPr/>
          <a:lstStyle/>
          <a:p>
            <a:pPr algn="ctr"/>
            <a:r>
              <a:rPr lang="en-NZ" sz="5400" dirty="0">
                <a:solidFill>
                  <a:srgbClr val="FFFFFF"/>
                </a:solidFill>
              </a:rPr>
              <a:t>Hostile activity was present in the Target logs for months prior to the biggest credit card breach in history</a:t>
            </a:r>
          </a:p>
        </p:txBody>
      </p:sp>
    </p:spTree>
    <p:extLst>
      <p:ext uri="{BB962C8B-B14F-4D97-AF65-F5344CB8AC3E}">
        <p14:creationId xmlns:p14="http://schemas.microsoft.com/office/powerpoint/2010/main" val="8504176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1195</Words>
  <Application>Microsoft Office PowerPoint</Application>
  <PresentationFormat>Custom</PresentationFormat>
  <Paragraphs>165</Paragraphs>
  <Slides>107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30 Terrible Habits of Server and Cloud Administrators</vt:lpstr>
      <vt:lpstr>Builders often live in unfinished houses</vt:lpstr>
      <vt:lpstr>Chefs rarely cook extravagant meals  at home</vt:lpstr>
      <vt:lpstr>Server and Cloud Administrators  recognize  good practice</vt:lpstr>
      <vt:lpstr>We just don’t always get around to putting it into production environments</vt:lpstr>
      <vt:lpstr>Server and Cloud Administrators develop bad habits because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</vt:lpstr>
      <vt:lpstr>A large number of attacks succeed because of poor security configuration</vt:lpstr>
      <vt:lpstr>Anyone here interested in being responsible for the security of a politician’s on-premises Exchange deployment?</vt:lpstr>
      <vt:lpstr>30%+ of attacks come from insiders</vt:lpstr>
      <vt:lpstr>Administrators are often in a position to carry out attacks  without getting caught</vt:lpstr>
      <vt:lpstr>This also makes privileged accounts  “grail items” for people with nefarious intent</vt:lpstr>
      <vt:lpstr>hack the nerd  is more effective than  hack the system</vt:lpstr>
      <vt:lpstr>PowerPoint Presentation</vt:lpstr>
      <vt:lpstr>PowerPoint Presentation</vt:lpstr>
      <vt:lpstr>Lets talk bad habits …</vt:lpstr>
      <vt:lpstr>Personal email address used as login account for organizational cloud account</vt:lpstr>
      <vt:lpstr>Organizational email address used as login account for organizational cloud account ….  But also used to sign up for sites like Ashley Madison and RedTube … Often with the same password</vt:lpstr>
      <vt:lpstr>Everyone in the organization using the same highly privileged account  when they want to do something in the Azure/AWS subscription </vt:lpstr>
      <vt:lpstr>Keeping username and passwords for  all privileged cloud &amp; on-premises accounts in a single password protected Word doc or Excel spreadsheet</vt:lpstr>
      <vt:lpstr>Not enabling 2 factor authentication on privileged cloud management accounts</vt:lpstr>
      <vt:lpstr>Not applying software updates to  IaaS VMs</vt:lpstr>
      <vt:lpstr>Not cleaning up resources in subscriptions you or organization is still paying for  when those resources are  no longer being used</vt:lpstr>
      <vt:lpstr>Service Accounts  (on-premises and in IaaS VMs) with passwords that do not expire</vt:lpstr>
      <vt:lpstr>A single service account used for  all services</vt:lpstr>
      <vt:lpstr>All service accounts using the same default password  that is configured to never expire</vt:lpstr>
      <vt:lpstr>This happens because  Service Account password management is tedious</vt:lpstr>
      <vt:lpstr>Getting security right is tedious</vt:lpstr>
      <vt:lpstr>Service Account Solution?</vt:lpstr>
      <vt:lpstr>PowerPoint Presentation</vt:lpstr>
      <vt:lpstr>Group Managed Service Accounts</vt:lpstr>
      <vt:lpstr>Virtual Service Accounts</vt:lpstr>
      <vt:lpstr>Password management for Service Accounts isn’t the only problem …</vt:lpstr>
      <vt:lpstr>Service Accounts  that are members of the  Domain Admins  group</vt:lpstr>
      <vt:lpstr>Service Accounts  that are members of the  Local Administrators  group</vt:lpstr>
      <vt:lpstr>This happens because</vt:lpstr>
      <vt:lpstr>Solution:  Do the hard work to make least privilege work</vt:lpstr>
      <vt:lpstr>Cloud and on-premises Administrator account passwords that are configured to never expire</vt:lpstr>
      <vt:lpstr>Search for on-prem accounts with  non-expiring passwords   </vt:lpstr>
      <vt:lpstr>Day-to-day account is member of local administrators group on  day-to-day machine</vt:lpstr>
      <vt:lpstr>PowerPoint Presentation</vt:lpstr>
      <vt:lpstr>PowerPoint Presentation</vt:lpstr>
      <vt:lpstr>Problem: Derelict Administrator Accounts</vt:lpstr>
      <vt:lpstr>Problem: Derelict Scheduled Tasks  &amp; Scripts</vt:lpstr>
      <vt:lpstr>Solution:  Tear off the band-aid Disable the account or task &amp; see what happens.</vt:lpstr>
      <vt:lpstr> “do something and wait for the screams” in polite company we call this  DevOps</vt:lpstr>
      <vt:lpstr>Search for accounts that haven’t signed-on for 90 days   </vt:lpstr>
      <vt:lpstr>An account that isn’t being used  can be disabled</vt:lpstr>
      <vt:lpstr>Problem: Use of Domain Admin account to sign on to local workstation</vt:lpstr>
      <vt:lpstr>Like using a building master key to lock and unlock your office</vt:lpstr>
      <vt:lpstr>Why is it bad to sign on to your local computer with a Domain Admin account?</vt:lpstr>
      <vt:lpstr>Pass The Hash Attacks</vt:lpstr>
      <vt:lpstr>Pass the hash is a hacking technique that allows an attacker to authenticate to a remote server/service by using the underlying hash of a user's password</vt:lpstr>
      <vt:lpstr>Retrieve the hash of a Domain Admin account from a locally compromised computer and then use it to spider across the network attacking other servers</vt:lpstr>
      <vt:lpstr>Solutions to pass the hash</vt:lpstr>
      <vt:lpstr>Solution: Restrict privileged accounts</vt:lpstr>
      <vt:lpstr>Solution: Restricting account sign on times</vt:lpstr>
      <vt:lpstr>PowerPoint Presentation</vt:lpstr>
      <vt:lpstr>PowerPoint Presentation</vt:lpstr>
      <vt:lpstr>Multi-Admin-Role Account</vt:lpstr>
      <vt:lpstr>PowerPoint Presentation</vt:lpstr>
      <vt:lpstr>PowerPoint Presentation</vt:lpstr>
      <vt:lpstr>Worse:  No account lockout policy for administrators</vt:lpstr>
      <vt:lpstr>If an admin account incorrectly authenticates three times, probably best to lock the account and  require a manual unlock</vt:lpstr>
      <vt:lpstr>Weak administrator password policy</vt:lpstr>
      <vt:lpstr>Privileged accounts should have long complex passwords that are changed on a regular basis</vt:lpstr>
      <vt:lpstr>PowerPoint Presentation</vt:lpstr>
      <vt:lpstr>Just In Time Privileged Access Management</vt:lpstr>
      <vt:lpstr>Azure Privileged Access Management</vt:lpstr>
      <vt:lpstr>Just Enough Administration: PowerShell Endpoints configured to only allow specific operations to be taken against specific applications/services/files/objects</vt:lpstr>
      <vt:lpstr>Problem: Disabled Windows Firewall</vt:lpstr>
      <vt:lpstr>Because it is easier to turn it off than it is to figure out how to create the right rules</vt:lpstr>
      <vt:lpstr>Solution: Enable firewall logging to figure out what the firewall is blocking and build rules using that data</vt:lpstr>
      <vt:lpstr>Problem: GUIs on servers  that don’t need GUIs</vt:lpstr>
      <vt:lpstr>PowerPoint Presentation</vt:lpstr>
      <vt:lpstr>GUIs increase attack surface (also require more extensive patching)</vt:lpstr>
      <vt:lpstr>Solution: Nano Server &amp; Server Core</vt:lpstr>
      <vt:lpstr>Problem: Comatose physical servers</vt:lpstr>
      <vt:lpstr>Problem: Comatose Virtual Machines (IaaS and on-premises)</vt:lpstr>
      <vt:lpstr>Solution: Monitor VM and  physical server activity</vt:lpstr>
      <vt:lpstr>Problem: Derelict File Buildup</vt:lpstr>
      <vt:lpstr>Solution: File Server Resource Manager to locate files that haven’t been accessed for a specific amount of time</vt:lpstr>
      <vt:lpstr>Problem: Lack of Recovery Drills</vt:lpstr>
      <vt:lpstr>PowerPoint Presentation</vt:lpstr>
      <vt:lpstr>Problem: Unwillingness to Document</vt:lpstr>
      <vt:lpstr>PowerPoint Presentation</vt:lpstr>
      <vt:lpstr>PowerPoint Presentation</vt:lpstr>
      <vt:lpstr>PowerPoint Presentation</vt:lpstr>
      <vt:lpstr>PowerPoint Presentation</vt:lpstr>
      <vt:lpstr>Problem: Ignored event logs</vt:lpstr>
      <vt:lpstr>PowerPoint Presentation</vt:lpstr>
      <vt:lpstr>PowerPoint Presentation</vt:lpstr>
      <vt:lpstr>PowerPoint Presentation</vt:lpstr>
      <vt:lpstr>PowerPoint Presentation</vt:lpstr>
      <vt:lpstr>Same password used for work and  private accounts</vt:lpstr>
      <vt:lpstr>PowerPoint Presentation</vt:lpstr>
      <vt:lpstr>PowerPoint Presentation</vt:lpstr>
      <vt:lpstr>Lack of administrator auditing Quis Custodiet Ipsos Custodes</vt:lpstr>
      <vt:lpstr>Q &amp; 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2016-10-28T00:24:19Z</dcterms:modified>
  <cp:category/>
</cp:coreProperties>
</file>