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4229" r:id="rId4"/>
  </p:sldMasterIdLst>
  <p:notesMasterIdLst>
    <p:notesMasterId r:id="rId41"/>
  </p:notesMasterIdLst>
  <p:handoutMasterIdLst>
    <p:handoutMasterId r:id="rId42"/>
  </p:handoutMasterIdLst>
  <p:sldIdLst>
    <p:sldId id="1408" r:id="rId5"/>
    <p:sldId id="1411" r:id="rId6"/>
    <p:sldId id="1453" r:id="rId7"/>
    <p:sldId id="1414" r:id="rId8"/>
    <p:sldId id="1443" r:id="rId9"/>
    <p:sldId id="1415" r:id="rId10"/>
    <p:sldId id="1416" r:id="rId11"/>
    <p:sldId id="1430" r:id="rId12"/>
    <p:sldId id="1429" r:id="rId13"/>
    <p:sldId id="1432" r:id="rId14"/>
    <p:sldId id="1422" r:id="rId15"/>
    <p:sldId id="1431" r:id="rId16"/>
    <p:sldId id="1417" r:id="rId17"/>
    <p:sldId id="1444" r:id="rId18"/>
    <p:sldId id="1441" r:id="rId19"/>
    <p:sldId id="1418" r:id="rId20"/>
    <p:sldId id="1419" r:id="rId21"/>
    <p:sldId id="1445" r:id="rId22"/>
    <p:sldId id="1413" r:id="rId23"/>
    <p:sldId id="1434" r:id="rId24"/>
    <p:sldId id="1435" r:id="rId25"/>
    <p:sldId id="1436" r:id="rId26"/>
    <p:sldId id="1425" r:id="rId27"/>
    <p:sldId id="1438" r:id="rId28"/>
    <p:sldId id="1437" r:id="rId29"/>
    <p:sldId id="1423" r:id="rId30"/>
    <p:sldId id="1426" r:id="rId31"/>
    <p:sldId id="1427" r:id="rId32"/>
    <p:sldId id="1439" r:id="rId33"/>
    <p:sldId id="1446" r:id="rId34"/>
    <p:sldId id="1448" r:id="rId35"/>
    <p:sldId id="1440" r:id="rId36"/>
    <p:sldId id="1449" r:id="rId37"/>
    <p:sldId id="1452" r:id="rId38"/>
    <p:sldId id="1447" r:id="rId39"/>
    <p:sldId id="1326" r:id="rId40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gnite 2016 Template Light" id="{A073DAE3-B461-442F-A3D3-6642BD875E45}">
          <p14:sldIdLst>
            <p14:sldId id="1408"/>
            <p14:sldId id="1411"/>
            <p14:sldId id="1453"/>
          </p14:sldIdLst>
        </p14:section>
        <p14:section name="Azure Security Center" id="{F98FB5DA-6AC0-4373-8631-29C3AC846635}">
          <p14:sldIdLst>
            <p14:sldId id="1414"/>
            <p14:sldId id="1443"/>
            <p14:sldId id="1415"/>
            <p14:sldId id="1416"/>
            <p14:sldId id="1430"/>
            <p14:sldId id="1429"/>
            <p14:sldId id="1432"/>
            <p14:sldId id="1422"/>
            <p14:sldId id="1431"/>
            <p14:sldId id="1417"/>
            <p14:sldId id="1444"/>
            <p14:sldId id="1441"/>
            <p14:sldId id="1418"/>
            <p14:sldId id="1419"/>
            <p14:sldId id="1445"/>
          </p14:sldIdLst>
        </p14:section>
        <p14:section name="Key Vault" id="{43BB8B56-DB36-4719-A57E-601D193CEBAE}">
          <p14:sldIdLst>
            <p14:sldId id="1413"/>
            <p14:sldId id="1434"/>
            <p14:sldId id="1435"/>
            <p14:sldId id="1436"/>
            <p14:sldId id="1425"/>
            <p14:sldId id="1438"/>
            <p14:sldId id="1437"/>
            <p14:sldId id="1423"/>
            <p14:sldId id="1426"/>
            <p14:sldId id="1427"/>
            <p14:sldId id="1439"/>
            <p14:sldId id="1446"/>
            <p14:sldId id="1448"/>
            <p14:sldId id="1440"/>
            <p14:sldId id="1449"/>
          </p14:sldIdLst>
        </p14:section>
        <p14:section name="End of Presentation" id="{03EE39A7-3B63-4D44-9A80-4F3628436E15}">
          <p14:sldIdLst>
            <p14:sldId id="1452"/>
            <p14:sldId id="1447"/>
            <p14:sldId id="1326"/>
          </p14:sldIdLst>
        </p14:section>
        <p14:section name="Template Slides" id="{E4987730-AD5B-4596-85A5-04B7D3D50A5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203">
          <p15:clr>
            <a:srgbClr val="A4A3A4"/>
          </p15:clr>
        </p15:guide>
        <p15:guide id="2" pos="39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3B01"/>
    <a:srgbClr val="505050"/>
    <a:srgbClr val="FFB900"/>
    <a:srgbClr val="292929"/>
    <a:srgbClr val="FFFFFF"/>
    <a:srgbClr val="BAD80A"/>
    <a:srgbClr val="A80000"/>
    <a:srgbClr val="5C2D91"/>
    <a:srgbClr val="0078D7"/>
    <a:srgbClr val="107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5" autoAdjust="0"/>
    <p:restoredTop sz="51632" autoAdjust="0"/>
  </p:normalViewPr>
  <p:slideViewPr>
    <p:cSldViewPr>
      <p:cViewPr varScale="1">
        <p:scale>
          <a:sx n="54" d="100"/>
          <a:sy n="54" d="100"/>
        </p:scale>
        <p:origin x="1890" y="72"/>
      </p:cViewPr>
      <p:guideLst>
        <p:guide orient="horz" pos="2203"/>
        <p:guide pos="39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6"/>
    </p:cViewPr>
  </p:sorterViewPr>
  <p:notesViewPr>
    <p:cSldViewPr showGuide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>
                <a:latin typeface="Segoe UI" pitchFamily="34" charset="0"/>
              </a:rPr>
              <a:t>Microsoft Ignite 2016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10/28/2016 1:19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/>
              <a:t>Microsoft Ignite 2016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10/28/2016 1:19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Microsoft Ignite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10/28/2016 1:19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517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1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1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851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05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defTabSz="914400"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>
              <a:defRPr/>
            </a:pPr>
            <a:r>
              <a:rPr lang="en-US" sz="400" kern="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defTabSz="914400">
              <a:defRPr/>
            </a:pPr>
            <a:fld id="{7D10C09F-FCA1-48C8-B40D-42E1045D109E}" type="datetime8">
              <a:rPr lang="en-US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10/28/2016 1:19 PM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914400">
              <a:defRPr/>
            </a:pPr>
            <a:fld id="{B4008EB6-D09E-4580-8CD6-DDB14511944F}" type="slidenum">
              <a:rPr lang="en-US" sz="1800" kern="0" smtClean="0">
                <a:solidFill>
                  <a:sysClr val="windowText" lastClr="000000"/>
                </a:solidFill>
              </a:rPr>
              <a:pPr defTabSz="914400">
                <a:defRPr/>
              </a:pPr>
              <a:t>15</a:t>
            </a:fld>
            <a:endParaRPr lang="en-US" sz="18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564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9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0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129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10/28/2016 1:19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25649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0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985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91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91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0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9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4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9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0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01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601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049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80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10/28/2016 1:19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3915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747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099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10C09F-FCA1-48C8-B40D-42E1045D109E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10/28/2016 1:19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525649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1492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148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651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/>
              <a:t>10/28/2016 1:19 PM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4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963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1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1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10/28/2016 1:19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69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_Walk_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331019803"/>
              </p:ext>
            </p:extLst>
          </p:nvPr>
        </p:nvGraphicFramePr>
        <p:xfrm>
          <a:off x="0" y="0"/>
          <a:ext cx="12435839" cy="5999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435839" cy="5999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85589" y="6233566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241573" y="1913086"/>
            <a:ext cx="8568952" cy="1264962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7000" dirty="0">
                <a:solidFill>
                  <a:schemeClr val="bg1"/>
                </a:solidFill>
                <a:latin typeface="+mn-lt"/>
              </a:rPr>
              <a:t>Microsoft Ignite</a:t>
            </a:r>
            <a:r>
              <a:rPr lang="en-NZ" sz="7000" baseline="0" dirty="0">
                <a:solidFill>
                  <a:schemeClr val="bg1"/>
                </a:solidFill>
                <a:latin typeface="+mn-lt"/>
              </a:rPr>
              <a:t> NZ</a:t>
            </a:r>
            <a:endParaRPr lang="en-NZ" sz="7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241573" y="2921198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10" y="-234182"/>
            <a:ext cx="12405065" cy="220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0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1"/>
              </a:buClr>
              <a:buFont typeface="Arial" pitchFamily="34" charset="0"/>
              <a:buChar char="•"/>
              <a:defRPr sz="3200"/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74638" y="1434069"/>
            <a:ext cx="5486400" cy="1827214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218237" y="4868863"/>
            <a:ext cx="5945966" cy="182880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2880" tIns="146304" rIns="182880" bIns="146304" numCol="1" rtlCol="0" anchor="ctr" anchorCtr="0" compatLnSpc="1">
            <a:prstTxWarp prst="textNoShape">
              <a:avLst/>
            </a:prstTxWarp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218237" y="1434069"/>
            <a:ext cx="5943601" cy="3433208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400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32742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989638" y="1836883"/>
            <a:ext cx="0" cy="4754828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74638" y="3260725"/>
            <a:ext cx="5486400" cy="3436938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218238" y="4868863"/>
            <a:ext cx="5943600" cy="1827214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200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0802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82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8" y="3954463"/>
            <a:ext cx="8229599" cy="738664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1209973"/>
            <a:ext cx="8229599" cy="1181862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784147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200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1241426"/>
            <a:ext cx="5486399" cy="2012859"/>
          </a:xfrm>
        </p:spPr>
        <p:txBody>
          <a:bodyPr>
            <a:spAutoFit/>
          </a:bodyPr>
          <a:lstStyle>
            <a:lvl1pPr>
              <a:defRPr sz="660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0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740786856"/>
              </p:ext>
            </p:extLst>
          </p:nvPr>
        </p:nvGraphicFramePr>
        <p:xfrm>
          <a:off x="636" y="0"/>
          <a:ext cx="12435839" cy="6080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" name="Image" r:id="rId3" imgW="24380640" imgH="15238080" progId="Photoshop.Image.12">
                  <p:embed/>
                </p:oleObj>
              </mc:Choice>
              <mc:Fallback>
                <p:oleObj name="Image" r:id="rId3" imgW="24380640" imgH="152380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6" y="0"/>
                        <a:ext cx="12435839" cy="6080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7597" y="6285063"/>
            <a:ext cx="1456418" cy="310896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9230" y="6240963"/>
            <a:ext cx="1278510" cy="274137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87481" y="182554"/>
            <a:ext cx="11672947" cy="2119277"/>
          </a:xfrm>
          <a:noFill/>
        </p:spPr>
        <p:txBody>
          <a:bodyPr lIns="146304" tIns="91440" rIns="146304" bIns="91440" anchor="t" anchorCtr="0"/>
          <a:lstStyle>
            <a:lvl1pPr>
              <a:defRPr sz="6000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74003" y="3497262"/>
            <a:ext cx="7640499" cy="829612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287481" y="2506609"/>
            <a:ext cx="7382067" cy="888264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Session Code</a:t>
            </a:r>
          </a:p>
        </p:txBody>
      </p:sp>
    </p:spTree>
    <p:extLst>
      <p:ext uri="{BB962C8B-B14F-4D97-AF65-F5344CB8AC3E}">
        <p14:creationId xmlns:p14="http://schemas.microsoft.com/office/powerpoint/2010/main" val="1685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8" y="1221157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74638" y="6294476"/>
            <a:ext cx="118871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57200" y="479425"/>
            <a:ext cx="1449939" cy="306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69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562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600" indent="0">
              <a:buNone/>
              <a:defRPr/>
            </a:lvl3pPr>
            <a:lvl4pPr marL="457200" indent="0">
              <a:buNone/>
              <a:defRPr/>
            </a:lvl4pPr>
            <a:lvl5pPr marL="685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404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77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75" indent="0">
              <a:buNone/>
              <a:tabLst/>
              <a:defRPr sz="2000"/>
            </a:lvl3pPr>
            <a:lvl4pPr marL="460375" indent="0">
              <a:buNone/>
              <a:defRPr/>
            </a:lvl4pPr>
            <a:lvl5pPr marL="68580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39" y="1212849"/>
            <a:ext cx="5486399" cy="2425279"/>
          </a:xfrm>
        </p:spPr>
        <p:txBody>
          <a:bodyPr wrap="square">
            <a:spAutoFit/>
          </a:bodyPr>
          <a:lstStyle>
            <a:lvl1pPr marL="287338" indent="-287338">
              <a:spcBef>
                <a:spcPts val="1224"/>
              </a:spcBef>
              <a:buClr>
                <a:schemeClr val="tx2"/>
              </a:buClr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31166" indent="-233195">
              <a:defRPr sz="2400"/>
            </a:lvl2pPr>
            <a:lvl3pPr marL="699585" indent="-168419">
              <a:tabLst/>
              <a:defRPr sz="2000"/>
            </a:lvl3pPr>
            <a:lvl4pPr marL="880958" indent="-181374">
              <a:defRPr/>
            </a:lvl4pPr>
            <a:lvl5pPr marL="1049377" indent="-168419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568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4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1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618967" y="0"/>
            <a:ext cx="952401" cy="5766967"/>
            <a:chOff x="12618967" y="0"/>
            <a:chExt cx="952401" cy="5766967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50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3247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3247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5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50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8035" y="260168"/>
              <a:ext cx="843501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2070" y="4230580"/>
              <a:ext cx="2656496" cy="323165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32742" rtl="0" eaLnBrk="1" latinLnBrk="0" hangingPunct="1">
                <a:lnSpc>
                  <a:spcPct val="90000"/>
                </a:lnSpc>
                <a:spcAft>
                  <a:spcPts val="600"/>
                </a:spcAft>
              </a:pPr>
              <a:r>
                <a:rPr lang="en-US" sz="100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50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50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3247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50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84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1" r:id="rId1"/>
    <p:sldLayoutId id="2147484300" r:id="rId2"/>
    <p:sldLayoutId id="2147484295" r:id="rId3"/>
    <p:sldLayoutId id="2147484240" r:id="rId4"/>
    <p:sldLayoutId id="2147484296" r:id="rId5"/>
    <p:sldLayoutId id="2147484241" r:id="rId6"/>
    <p:sldLayoutId id="2147484297" r:id="rId7"/>
    <p:sldLayoutId id="2147484244" r:id="rId8"/>
    <p:sldLayoutId id="2147484298" r:id="rId9"/>
    <p:sldLayoutId id="2147484245" r:id="rId10"/>
    <p:sldLayoutId id="2147484247" r:id="rId11"/>
    <p:sldLayoutId id="2147484331" r:id="rId12"/>
    <p:sldLayoutId id="2147484249" r:id="rId13"/>
    <p:sldLayoutId id="2147484301" r:id="rId14"/>
    <p:sldLayoutId id="2147484251" r:id="rId15"/>
    <p:sldLayoutId id="2147484252" r:id="rId16"/>
    <p:sldLayoutId id="2147484254" r:id="rId17"/>
    <p:sldLayoutId id="2147484257" r:id="rId18"/>
    <p:sldLayoutId id="2147484258" r:id="rId19"/>
    <p:sldLayoutId id="2147484260" r:id="rId20"/>
    <p:sldLayoutId id="2147484299" r:id="rId21"/>
    <p:sldLayoutId id="2147484263" r:id="rId22"/>
  </p:sldLayoutIdLst>
  <p:transition>
    <p:fade/>
  </p:transition>
  <p:txStyles>
    <p:titleStyle>
      <a:lvl1pPr algn="l" defTabSz="932742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900" marR="0" indent="-3429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200" marR="0" indent="-2413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1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7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300" marR="0" indent="-228600" algn="l" defTabSz="932742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us/pricing/details/security-center/?cdn=disable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azure.microsoft.com/en-gb/updates/azure-key-vault-certificates-helps-simplify-and-automate-tasks-for-ssl-tls-certificates/" TargetMode="External"/><Relationship Id="rId5" Type="http://schemas.openxmlformats.org/officeDocument/2006/relationships/hyperlink" Target="https://msdn.microsoft.com/en-us/library/azure/dn903623.aspx" TargetMode="External"/><Relationship Id="rId4" Type="http://schemas.openxmlformats.org/officeDocument/2006/relationships/hyperlink" Target="https://azure.microsoft.com/en-us/documentation/articles/virtual-machines-windows-extensions-features/?cdn=disable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533" y="1974535"/>
            <a:ext cx="9143936" cy="1828786"/>
          </a:xfrm>
        </p:spPr>
        <p:txBody>
          <a:bodyPr/>
          <a:lstStyle/>
          <a:p>
            <a:r>
              <a:rPr lang="en-NZ" sz="8000" dirty="0">
                <a:latin typeface="+mn-lt"/>
              </a:rPr>
              <a:t>Microsoft Ignite NZ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9500" y="3083633"/>
            <a:ext cx="8208912" cy="1480405"/>
          </a:xfrm>
          <a:prstGeom prst="rect">
            <a:avLst/>
          </a:prstGeom>
          <a:noFill/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dirty="0">
                <a:solidFill>
                  <a:schemeClr val="bg1"/>
                </a:solidFill>
                <a:latin typeface="+mn-lt"/>
              </a:rPr>
              <a:t>25-28</a:t>
            </a: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 October 2016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NZ" sz="4000" baseline="0" dirty="0">
                <a:solidFill>
                  <a:schemeClr val="bg1"/>
                </a:solidFill>
                <a:latin typeface="+mn-lt"/>
              </a:rPr>
              <a:t>SKYCITY, Auckland</a:t>
            </a:r>
            <a:endParaRPr lang="en-NZ" sz="4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224"/>
            <a:ext cx="12436475" cy="221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4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Security Stats are in for 2015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709" y="1071562"/>
            <a:ext cx="9505056" cy="5929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61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Cloud Adoption - 2015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89645" y="1212850"/>
            <a:ext cx="11449272" cy="4462760"/>
          </a:xfrm>
        </p:spPr>
        <p:txBody>
          <a:bodyPr/>
          <a:lstStyle/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Up 8%                     Up 13%                   Down 1%                Up 6%                      Up 10%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r>
              <a:rPr lang="en-US" dirty="0"/>
              <a:t>Source: 2016 Cloud Security Report</a:t>
            </a:r>
          </a:p>
          <a:p>
            <a:pPr lvl="2"/>
            <a:r>
              <a:rPr lang="en-US" dirty="0"/>
              <a:t>cert.isc2.org/cloud-security-spotlight-report/</a:t>
            </a:r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69" y="1865906"/>
            <a:ext cx="221932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994" y="1884956"/>
            <a:ext cx="2209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94" y="1875430"/>
            <a:ext cx="22288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644" y="1851754"/>
            <a:ext cx="22383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019" y="1885402"/>
            <a:ext cx="22098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3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may not be Technical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0"/>
            <a:ext cx="8914136" cy="5201424"/>
          </a:xfrm>
        </p:spPr>
        <p:txBody>
          <a:bodyPr/>
          <a:lstStyle/>
          <a:p>
            <a:pPr defTabSz="910906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>
                <a:solidFill>
                  <a:srgbClr val="D83B01"/>
                </a:solidFill>
              </a:rPr>
              <a:t>Aware of Terms</a:t>
            </a:r>
          </a:p>
          <a:p>
            <a:pPr lvl="2"/>
            <a:r>
              <a:rPr lang="en-US" dirty="0"/>
              <a:t>Firewall</a:t>
            </a:r>
          </a:p>
          <a:p>
            <a:pPr lvl="2"/>
            <a:r>
              <a:rPr lang="en-US" dirty="0"/>
              <a:t>Malware</a:t>
            </a:r>
          </a:p>
          <a:p>
            <a:pPr lvl="2"/>
            <a:r>
              <a:rPr lang="en-US" dirty="0"/>
              <a:t>Security Policy</a:t>
            </a:r>
          </a:p>
          <a:p>
            <a:pPr lvl="2"/>
            <a:r>
              <a:rPr lang="en-US" dirty="0"/>
              <a:t>Patch Schedule</a:t>
            </a:r>
          </a:p>
          <a:p>
            <a:pPr defTabSz="910906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>
                <a:solidFill>
                  <a:srgbClr val="D83B01"/>
                </a:solidFill>
              </a:rPr>
              <a:t>Easy Access to Data</a:t>
            </a:r>
          </a:p>
          <a:p>
            <a:pPr lvl="2"/>
            <a:r>
              <a:rPr lang="en-US" dirty="0"/>
              <a:t>Graphical Representation </a:t>
            </a:r>
          </a:p>
          <a:p>
            <a:pPr lvl="2"/>
            <a:r>
              <a:rPr lang="en-US" dirty="0"/>
              <a:t>Tables and Charts</a:t>
            </a:r>
          </a:p>
          <a:p>
            <a:pPr defTabSz="910906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>
                <a:solidFill>
                  <a:srgbClr val="D83B01"/>
                </a:solidFill>
              </a:rPr>
              <a:t>Standards and Policies</a:t>
            </a:r>
          </a:p>
          <a:p>
            <a:pPr lvl="2"/>
            <a:r>
              <a:rPr lang="en-US" dirty="0"/>
              <a:t>Consistency </a:t>
            </a:r>
          </a:p>
          <a:p>
            <a:pPr lvl="2"/>
            <a:r>
              <a:rPr lang="en-US" dirty="0"/>
              <a:t>Repeatability</a:t>
            </a:r>
          </a:p>
          <a:p>
            <a:pPr lvl="2"/>
            <a:r>
              <a:rPr lang="en-US" dirty="0"/>
              <a:t>Auditing</a:t>
            </a:r>
          </a:p>
        </p:txBody>
      </p:sp>
    </p:spTree>
    <p:extLst>
      <p:ext uri="{BB962C8B-B14F-4D97-AF65-F5344CB8AC3E}">
        <p14:creationId xmlns:p14="http://schemas.microsoft.com/office/powerpoint/2010/main" val="333992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– Not like it used to be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0"/>
            <a:ext cx="8914136" cy="5478423"/>
          </a:xfrm>
        </p:spPr>
        <p:txBody>
          <a:bodyPr/>
          <a:lstStyle/>
          <a:p>
            <a:r>
              <a:rPr lang="en-US" dirty="0">
                <a:solidFill>
                  <a:srgbClr val="D83B01"/>
                </a:solidFill>
              </a:rPr>
              <a:t>Traditionally</a:t>
            </a:r>
          </a:p>
          <a:p>
            <a:pPr lvl="2"/>
            <a:r>
              <a:rPr lang="en-US" dirty="0"/>
              <a:t>Castle Mentality</a:t>
            </a:r>
          </a:p>
          <a:p>
            <a:pPr lvl="2"/>
            <a:r>
              <a:rPr lang="en-US" dirty="0"/>
              <a:t>Secure the Borders</a:t>
            </a:r>
          </a:p>
          <a:p>
            <a:pPr lvl="2"/>
            <a:r>
              <a:rPr lang="en-US" dirty="0"/>
              <a:t>Firewalls on the border</a:t>
            </a:r>
          </a:p>
          <a:p>
            <a:pPr lvl="2"/>
            <a:r>
              <a:rPr lang="en-US" dirty="0"/>
              <a:t>Anti-Virus</a:t>
            </a:r>
          </a:p>
          <a:p>
            <a:r>
              <a:rPr lang="en-US" dirty="0">
                <a:solidFill>
                  <a:srgbClr val="D83B01"/>
                </a:solidFill>
              </a:rPr>
              <a:t>Today</a:t>
            </a:r>
          </a:p>
          <a:p>
            <a:pPr lvl="2"/>
            <a:r>
              <a:rPr lang="en-US" dirty="0"/>
              <a:t>End-Point Protection</a:t>
            </a:r>
          </a:p>
          <a:p>
            <a:pPr lvl="2"/>
            <a:r>
              <a:rPr lang="en-US" dirty="0"/>
              <a:t>Machine Leaning</a:t>
            </a:r>
          </a:p>
          <a:p>
            <a:pPr lvl="2"/>
            <a:r>
              <a:rPr lang="en-US" dirty="0"/>
              <a:t>SSL hides the data</a:t>
            </a:r>
          </a:p>
          <a:p>
            <a:pPr lvl="2"/>
            <a:r>
              <a:rPr lang="en-US" dirty="0"/>
              <a:t>Reputation</a:t>
            </a:r>
          </a:p>
          <a:p>
            <a:pPr lvl="2"/>
            <a:r>
              <a:rPr lang="en-US" dirty="0"/>
              <a:t>Firewalls everywhere</a:t>
            </a:r>
          </a:p>
          <a:p>
            <a:pPr lvl="2"/>
            <a:r>
              <a:rPr lang="en-US" dirty="0"/>
              <a:t>Anti-Malware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9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Security Center?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Virtual Machines, Networking</a:t>
            </a:r>
          </a:p>
          <a:p>
            <a:pPr lvl="1"/>
            <a:r>
              <a:rPr lang="en-US" dirty="0"/>
              <a:t>SQL, Applications</a:t>
            </a:r>
          </a:p>
          <a:p>
            <a:endParaRPr lang="en-US" dirty="0"/>
          </a:p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Machine Learning</a:t>
            </a:r>
          </a:p>
          <a:p>
            <a:endParaRPr lang="en-US" dirty="0"/>
          </a:p>
          <a:p>
            <a:r>
              <a:rPr lang="en-US" dirty="0"/>
              <a:t>Response</a:t>
            </a:r>
          </a:p>
          <a:p>
            <a:pPr lvl="1"/>
            <a:r>
              <a:rPr lang="en-US" dirty="0"/>
              <a:t>Available via Drill Down</a:t>
            </a: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634061" y="1220881"/>
          <a:ext cx="7272808" cy="560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Image" r:id="rId4" imgW="5541120" imgH="4269960" progId="Photoshop.Image.17">
                  <p:embed/>
                </p:oleObj>
              </mc:Choice>
              <mc:Fallback>
                <p:oleObj name="Image" r:id="rId4" imgW="5541120" imgH="4269960" progId="Photoshop.Image.1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4061" y="1220881"/>
                        <a:ext cx="7272808" cy="5605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579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Demo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01960" y="3877411"/>
            <a:ext cx="6050603" cy="723948"/>
          </a:xfrm>
          <a:prstGeom prst="rect">
            <a:avLst/>
          </a:prstGeom>
          <a:noFill/>
          <a:ln>
            <a:noFill/>
          </a:ln>
        </p:spPr>
        <p:txBody>
          <a:bodyPr lIns="150154" tIns="120003" rIns="150154" bIns="120003"/>
          <a:lstStyle/>
          <a:p>
            <a:pPr defTabSz="750768"/>
            <a:r>
              <a:rPr lang="en-US" sz="2600" dirty="0">
                <a:solidFill>
                  <a:srgbClr val="FFFFFF"/>
                </a:solidFill>
                <a:latin typeface="Segoe UI Light"/>
              </a:rPr>
              <a:t>Alex Hague </a:t>
            </a:r>
            <a:endParaRPr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046399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got my attention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0"/>
            <a:ext cx="8914136" cy="6155531"/>
          </a:xfrm>
        </p:spPr>
        <p:txBody>
          <a:bodyPr/>
          <a:lstStyle/>
          <a:p>
            <a:r>
              <a:rPr lang="en-US" dirty="0">
                <a:solidFill>
                  <a:srgbClr val="D83B01"/>
                </a:solidFill>
              </a:rPr>
              <a:t>To-Do Lists</a:t>
            </a:r>
          </a:p>
          <a:p>
            <a:pPr lvl="2"/>
            <a:r>
              <a:rPr lang="en-US" dirty="0"/>
              <a:t>Prevention</a:t>
            </a:r>
          </a:p>
          <a:p>
            <a:pPr lvl="2"/>
            <a:r>
              <a:rPr lang="en-US" dirty="0"/>
              <a:t>Remediation</a:t>
            </a:r>
          </a:p>
          <a:p>
            <a:r>
              <a:rPr lang="en-US" dirty="0">
                <a:solidFill>
                  <a:srgbClr val="D83B01"/>
                </a:solidFill>
              </a:rPr>
              <a:t>Reporting</a:t>
            </a:r>
          </a:p>
          <a:p>
            <a:pPr lvl="2"/>
            <a:r>
              <a:rPr lang="en-US" dirty="0"/>
              <a:t>Management can see what is going on</a:t>
            </a:r>
          </a:p>
          <a:p>
            <a:pPr lvl="2"/>
            <a:r>
              <a:rPr lang="en-US" dirty="0"/>
              <a:t>What we have.</a:t>
            </a:r>
          </a:p>
          <a:p>
            <a:pPr lvl="2"/>
            <a:r>
              <a:rPr lang="en-US" dirty="0"/>
              <a:t>What is going on.</a:t>
            </a:r>
          </a:p>
          <a:p>
            <a:pPr lvl="2"/>
            <a:r>
              <a:rPr lang="en-US" dirty="0"/>
              <a:t>What we are doing about it.</a:t>
            </a:r>
          </a:p>
          <a:p>
            <a:r>
              <a:rPr lang="en-US" dirty="0">
                <a:solidFill>
                  <a:srgbClr val="D83B01"/>
                </a:solidFill>
              </a:rPr>
              <a:t>Monitoring</a:t>
            </a:r>
          </a:p>
          <a:p>
            <a:pPr lvl="2"/>
            <a:r>
              <a:rPr lang="en-US" dirty="0"/>
              <a:t>Suspicious Activity – e.g. Brute force attacks</a:t>
            </a:r>
          </a:p>
          <a:p>
            <a:pPr lvl="2"/>
            <a:r>
              <a:rPr lang="en-US" dirty="0"/>
              <a:t>Crash Dump Analysis</a:t>
            </a:r>
          </a:p>
          <a:p>
            <a:pPr lvl="2"/>
            <a:r>
              <a:rPr lang="en-US" dirty="0"/>
              <a:t>Machine Learning - Traffic Profiles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1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really got my attention - too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1"/>
            <a:ext cx="8914136" cy="5236740"/>
          </a:xfrm>
        </p:spPr>
        <p:txBody>
          <a:bodyPr/>
          <a:lstStyle/>
          <a:p>
            <a:pPr lvl="2"/>
            <a:endParaRPr lang="en-US" dirty="0"/>
          </a:p>
          <a:p>
            <a:r>
              <a:rPr lang="en-US" dirty="0">
                <a:solidFill>
                  <a:srgbClr val="D83B01"/>
                </a:solidFill>
                <a:latin typeface="Segoe UI Light"/>
              </a:rPr>
              <a:t>Standards and Policies made Easy</a:t>
            </a:r>
          </a:p>
          <a:p>
            <a:pPr lvl="2"/>
            <a:r>
              <a:rPr lang="en-US" dirty="0"/>
              <a:t>Consistency </a:t>
            </a:r>
          </a:p>
          <a:p>
            <a:pPr lvl="2"/>
            <a:r>
              <a:rPr lang="en-US" dirty="0"/>
              <a:t>Repeatability</a:t>
            </a:r>
          </a:p>
          <a:p>
            <a:pPr lvl="2"/>
            <a:r>
              <a:rPr lang="en-US" dirty="0"/>
              <a:t>Auditing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>
                <a:solidFill>
                  <a:srgbClr val="D83B01"/>
                </a:solidFill>
                <a:latin typeface="Segoe UI Light"/>
              </a:rPr>
              <a:t>Easy to drive interface</a:t>
            </a:r>
          </a:p>
          <a:p>
            <a:pPr lvl="2"/>
            <a:r>
              <a:rPr lang="en-US" dirty="0"/>
              <a:t>Which devices need work</a:t>
            </a:r>
          </a:p>
          <a:p>
            <a:pPr lvl="2"/>
            <a:r>
              <a:rPr lang="en-US" dirty="0"/>
              <a:t>What work needs doing</a:t>
            </a:r>
          </a:p>
          <a:p>
            <a:pPr lvl="2"/>
            <a:r>
              <a:rPr lang="en-US" dirty="0"/>
              <a:t>Simple methods to achieve results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7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Why Azure Security </a:t>
            </a:r>
            <a:r>
              <a:rPr lang="en-NZ" dirty="0" err="1"/>
              <a:t>Center</a:t>
            </a:r>
            <a:r>
              <a:rPr lang="en-NZ" dirty="0"/>
              <a:t> should interest you.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478423"/>
          </a:xfrm>
        </p:spPr>
        <p:txBody>
          <a:bodyPr/>
          <a:lstStyle/>
          <a:p>
            <a:r>
              <a:rPr lang="en-US" dirty="0"/>
              <a:t>Prevention</a:t>
            </a:r>
          </a:p>
          <a:p>
            <a:pPr lvl="1"/>
            <a:r>
              <a:rPr lang="en-US" dirty="0"/>
              <a:t>Virtual Machines, Networking</a:t>
            </a:r>
          </a:p>
          <a:p>
            <a:pPr lvl="1"/>
            <a:r>
              <a:rPr lang="en-US" dirty="0"/>
              <a:t>SQL, Applications</a:t>
            </a:r>
          </a:p>
          <a:p>
            <a:endParaRPr lang="en-US" dirty="0"/>
          </a:p>
          <a:p>
            <a:r>
              <a:rPr lang="en-US" dirty="0"/>
              <a:t>Detection</a:t>
            </a:r>
          </a:p>
          <a:p>
            <a:pPr lvl="1"/>
            <a:r>
              <a:rPr lang="en-US" dirty="0"/>
              <a:t>Machine Learning</a:t>
            </a:r>
          </a:p>
          <a:p>
            <a:endParaRPr lang="en-US" dirty="0"/>
          </a:p>
          <a:p>
            <a:r>
              <a:rPr lang="en-US" dirty="0"/>
              <a:t>Response</a:t>
            </a:r>
          </a:p>
          <a:p>
            <a:pPr lvl="1"/>
            <a:r>
              <a:rPr lang="en-US" dirty="0"/>
              <a:t>Available via Drill Down</a:t>
            </a: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634061" y="1220881"/>
          <a:ext cx="7272808" cy="5605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Image" r:id="rId4" imgW="5541120" imgH="4269960" progId="Photoshop.Image.17">
                  <p:embed/>
                </p:oleObj>
              </mc:Choice>
              <mc:Fallback>
                <p:oleObj name="Image" r:id="rId4" imgW="5541120" imgH="4269960" progId="Photoshop.Image.17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4061" y="1220881"/>
                        <a:ext cx="7272808" cy="5605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393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Key Vault</a:t>
            </a:r>
          </a:p>
        </p:txBody>
      </p:sp>
    </p:spTree>
    <p:extLst>
      <p:ext uri="{BB962C8B-B14F-4D97-AF65-F5344CB8AC3E}">
        <p14:creationId xmlns:p14="http://schemas.microsoft.com/office/powerpoint/2010/main" val="350429299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14" y="472926"/>
            <a:ext cx="11672947" cy="2119277"/>
          </a:xfrm>
        </p:spPr>
        <p:txBody>
          <a:bodyPr/>
          <a:lstStyle/>
          <a:p>
            <a:r>
              <a:rPr lang="en-NZ" dirty="0"/>
              <a:t>Securing and Encrypting Workloads in Azure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NZ" dirty="0"/>
              <a:t>Alex Hague &amp; Rie Dodsworth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NZ" dirty="0"/>
              <a:t>M388</a:t>
            </a:r>
          </a:p>
        </p:txBody>
      </p:sp>
    </p:spTree>
    <p:extLst>
      <p:ext uri="{BB962C8B-B14F-4D97-AF65-F5344CB8AC3E}">
        <p14:creationId xmlns:p14="http://schemas.microsoft.com/office/powerpoint/2010/main" val="18300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Key Vault?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1613" y="2489150"/>
            <a:ext cx="11305256" cy="4062651"/>
          </a:xfrm>
        </p:spPr>
        <p:txBody>
          <a:bodyPr/>
          <a:lstStyle/>
          <a:p>
            <a:pPr lvl="2"/>
            <a:endParaRPr lang="en-US" dirty="0"/>
          </a:p>
          <a:p>
            <a:pPr algn="ctr"/>
            <a:r>
              <a:rPr lang="en-NZ" dirty="0">
                <a:solidFill>
                  <a:srgbClr val="D83B01"/>
                </a:solidFill>
              </a:rPr>
              <a:t>Key Vault isolates cryptographic keys and secures data used by cloud applications.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04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1"/>
            <a:ext cx="8914136" cy="5478423"/>
          </a:xfrm>
        </p:spPr>
        <p:txBody>
          <a:bodyPr/>
          <a:lstStyle/>
          <a:p>
            <a:r>
              <a:rPr lang="en-US" dirty="0">
                <a:solidFill>
                  <a:srgbClr val="D83B01"/>
                </a:solidFill>
              </a:rPr>
              <a:t>Cypher Text – Plain Text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Plain Text is a readable text: 			Referred to as </a:t>
            </a:r>
            <a:r>
              <a:rPr lang="en-NZ" b="1" dirty="0"/>
              <a:t>P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For example: </a:t>
            </a:r>
            <a:r>
              <a:rPr lang="en-NZ" i="1" dirty="0"/>
              <a:t>No More Secrets!</a:t>
            </a:r>
          </a:p>
          <a:p>
            <a:pPr lvl="2"/>
            <a:endParaRPr lang="en-NZ" dirty="0"/>
          </a:p>
          <a:p>
            <a:pPr lvl="2"/>
            <a:endParaRPr lang="en-NZ" dirty="0"/>
          </a:p>
          <a:p>
            <a:pPr lvl="2"/>
            <a:r>
              <a:rPr lang="en-NZ" dirty="0"/>
              <a:t>Cipher text is an encrypted text: 	    	Referred to as </a:t>
            </a:r>
            <a:r>
              <a:rPr lang="en-NZ" b="1" dirty="0"/>
              <a:t>C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For example: </a:t>
            </a:r>
            <a:r>
              <a:rPr lang="en-NZ" i="1" dirty="0"/>
              <a:t>6Z2mOq3TrwZrKZmoezi5ZA==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1"/>
            <a:ext cx="8914136" cy="5539978"/>
          </a:xfrm>
        </p:spPr>
        <p:txBody>
          <a:bodyPr/>
          <a:lstStyle/>
          <a:p>
            <a:r>
              <a:rPr lang="en-NZ" dirty="0">
                <a:solidFill>
                  <a:srgbClr val="D83B01"/>
                </a:solidFill>
              </a:rPr>
              <a:t>Cypher Text (C) / Plain Text (P)</a:t>
            </a:r>
          </a:p>
          <a:p>
            <a:pPr lvl="2"/>
            <a:endParaRPr lang="en-NZ" dirty="0"/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Plain text		:	</a:t>
            </a:r>
            <a:r>
              <a:rPr lang="en-NZ" sz="2000" i="1" dirty="0">
                <a:solidFill>
                  <a:srgbClr val="505050"/>
                </a:solidFill>
                <a:latin typeface="Segoe UI"/>
              </a:rPr>
              <a:t>No More Secrets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Cypher Text		:	</a:t>
            </a:r>
            <a:r>
              <a:rPr lang="en-NZ" sz="2000" i="1" dirty="0">
                <a:solidFill>
                  <a:srgbClr val="505050"/>
                </a:solidFill>
                <a:latin typeface="Segoe UI"/>
              </a:rPr>
              <a:t>6Z2mOq3TrwZrKZmoezi5ZA==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Encryption can be referred to as 		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P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 &gt; 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C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   	(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P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 to 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C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)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          As in Plain to Cypher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Decryption can be referred to as 		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C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 &gt; 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P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   	(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C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 to </a:t>
            </a:r>
            <a:r>
              <a:rPr lang="en-NZ" sz="2000" b="1" dirty="0">
                <a:solidFill>
                  <a:srgbClr val="505050"/>
                </a:solidFill>
                <a:latin typeface="Segoe UI"/>
              </a:rPr>
              <a:t>P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)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          As in Cypher to Plain</a:t>
            </a:r>
            <a:endParaRPr lang="en-NZ" i="1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6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 to C – C to P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88623"/>
              </p:ext>
            </p:extLst>
          </p:nvPr>
        </p:nvGraphicFramePr>
        <p:xfrm>
          <a:off x="745629" y="2345134"/>
          <a:ext cx="10873208" cy="2232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5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9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8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95296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Encoding</a:t>
                      </a:r>
                    </a:p>
                    <a:p>
                      <a:pPr algn="ctr"/>
                      <a:endParaRPr lang="en-NZ" dirty="0"/>
                    </a:p>
                    <a:p>
                      <a:pPr algn="ctr"/>
                      <a:r>
                        <a:rPr lang="en-NZ" dirty="0"/>
                        <a:t>P to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No More Secrets!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7gCGyUwQxS7HpoT/</a:t>
                      </a:r>
                      <a:r>
                        <a:rPr lang="en-US" sz="1800" dirty="0" err="1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Qbjf</a:t>
                      </a:r>
                      <a:r>
                        <a:rPr lang="en-US" sz="1800" dirty="0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/p96wqNnmaIu7cwoZGsDxds=</a:t>
                      </a:r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6952">
                <a:tc>
                  <a:txBody>
                    <a:bodyPr/>
                    <a:lstStyle/>
                    <a:p>
                      <a:pPr algn="ctr"/>
                      <a:r>
                        <a:rPr lang="en-NZ" dirty="0"/>
                        <a:t>Decoding</a:t>
                      </a:r>
                    </a:p>
                    <a:p>
                      <a:pPr algn="ctr"/>
                      <a:endParaRPr lang="en-NZ" dirty="0"/>
                    </a:p>
                    <a:p>
                      <a:pPr algn="ctr"/>
                      <a:r>
                        <a:rPr lang="en-NZ" dirty="0"/>
                        <a:t>C to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7gCGyUwQxS7HpoT/</a:t>
                      </a:r>
                      <a:r>
                        <a:rPr lang="en-US" sz="1800" dirty="0" err="1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Qbjf</a:t>
                      </a:r>
                      <a:r>
                        <a:rPr lang="en-US" sz="1800" dirty="0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/p96wqNnmaIu7cwoZGsDxds=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gradFill>
                            <a:gsLst>
                              <a:gs pos="1250">
                                <a:schemeClr val="tx1"/>
                              </a:gs>
                              <a:gs pos="100000">
                                <a:schemeClr val="tx1"/>
                              </a:gs>
                            </a:gsLst>
                            <a:lin ang="5400000" scaled="0"/>
                          </a:gradFill>
                          <a:latin typeface="+mn-lt"/>
                        </a:rPr>
                        <a:t>No More Secrets!</a:t>
                      </a:r>
                    </a:p>
                    <a:p>
                      <a:endParaRPr lang="en-N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 descr="C:\Users\dodswor\Documents\Three_gea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86" y="2417142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odswor\Documents\Three_gea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253" y="3552874"/>
            <a:ext cx="1143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19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1"/>
            <a:ext cx="8914136" cy="7048083"/>
          </a:xfrm>
        </p:spPr>
        <p:txBody>
          <a:bodyPr/>
          <a:lstStyle/>
          <a:p>
            <a:r>
              <a:rPr lang="en-US" dirty="0">
                <a:solidFill>
                  <a:srgbClr val="D83B01"/>
                </a:solidFill>
              </a:rPr>
              <a:t>Key</a:t>
            </a:r>
            <a:endParaRPr lang="en-NZ" dirty="0"/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Represented as JSON Web Key [JWK] objects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The initial release supports RSA keys only.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RSA: A 2048bit RSA key. This is a "soft" key, which is processed in software by Key Vault but is stored encrypted at rest using a system key that is in an HSM. Clients may import an existing RSA key or request that Azure Key Vault generate one.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RSA-HSM: An RSA key that is processed in an HSM. RSA-HSM keys are protected in one of the Azure Key Vault HSM Security Worlds (there is a Security World per geography to maintain isolation). Clients may import a RSA key, either in soft form or by exporting from a compatible HSM device, or request that Azure Key Vault generate one. This key type adds the T attribute to the JWK obtain to carry the HSM key material.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5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1"/>
            <a:ext cx="8914136" cy="5524771"/>
          </a:xfrm>
        </p:spPr>
        <p:txBody>
          <a:bodyPr/>
          <a:lstStyle/>
          <a:p>
            <a:r>
              <a:rPr lang="en-NZ" dirty="0">
                <a:solidFill>
                  <a:srgbClr val="D83B01"/>
                </a:solidFill>
              </a:rPr>
              <a:t>Secret</a:t>
            </a:r>
            <a:endParaRPr lang="en-NZ" dirty="0"/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Octet sequences with a maximum size of 25k bytes each. 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Data is stored it securely, returning a secret identifier, “id”.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Secret identifier is used to retrieve the secret at a later time. 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Additional application-specific metadata in the form of tags may be used. Azure Key Vault supports up to 15 tags, each of which can have a 256 character name and a 256 character value.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Permissions can be set for access to a secret: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    </a:t>
            </a:r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set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Create new secrets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    </a:t>
            </a:r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get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Read a secret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    </a:t>
            </a:r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list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List the secrets or versions of a secret stored in a Key Vault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    </a:t>
            </a:r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delete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Delete the secret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    </a:t>
            </a:r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all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All permissions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6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Vault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1"/>
            <a:ext cx="8914136" cy="6494085"/>
          </a:xfrm>
        </p:spPr>
        <p:txBody>
          <a:bodyPr/>
          <a:lstStyle/>
          <a:p>
            <a:r>
              <a:rPr lang="en-US" dirty="0">
                <a:solidFill>
                  <a:srgbClr val="D83B01"/>
                </a:solidFill>
              </a:rPr>
              <a:t>Key</a:t>
            </a:r>
          </a:p>
          <a:p>
            <a:pPr lvl="2"/>
            <a:r>
              <a:rPr lang="en-US" dirty="0"/>
              <a:t>Put an encryption key in </a:t>
            </a:r>
          </a:p>
          <a:p>
            <a:pPr lvl="2"/>
            <a:r>
              <a:rPr lang="en-US" dirty="0"/>
              <a:t>Now does P to C &amp; C to P</a:t>
            </a:r>
          </a:p>
          <a:p>
            <a:pPr lvl="2"/>
            <a:r>
              <a:rPr lang="en-US" dirty="0"/>
              <a:t>Acts like a </a:t>
            </a:r>
            <a:r>
              <a:rPr lang="en-US" i="1" dirty="0"/>
              <a:t>Function - f(X)</a:t>
            </a:r>
          </a:p>
          <a:p>
            <a:pPr lvl="2"/>
            <a:r>
              <a:rPr lang="en-US" dirty="0"/>
              <a:t>Once the Key is in it can’t be recovered.</a:t>
            </a:r>
          </a:p>
          <a:p>
            <a:pPr lvl="2"/>
            <a:r>
              <a:rPr lang="en-US" dirty="0"/>
              <a:t>RSA 2048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D83B01"/>
                </a:solidFill>
              </a:rPr>
              <a:t>Secret</a:t>
            </a:r>
          </a:p>
          <a:p>
            <a:pPr lvl="2"/>
            <a:r>
              <a:rPr lang="en-US" dirty="0"/>
              <a:t>Any sequence of bytes &lt;= 25K</a:t>
            </a:r>
          </a:p>
          <a:p>
            <a:pPr lvl="2"/>
            <a:r>
              <a:rPr lang="en-US" dirty="0"/>
              <a:t>Acts like a </a:t>
            </a:r>
            <a:r>
              <a:rPr lang="en-US" i="1" dirty="0"/>
              <a:t>Variable - $X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/>
              <a:t>SQL Connection String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/>
              <a:t>PFX File</a:t>
            </a:r>
          </a:p>
          <a:p>
            <a:pPr marL="571500" lvl="2" indent="-342900">
              <a:buFont typeface="Arial" panose="020B0604020202020204" pitchFamily="34" charset="0"/>
              <a:buChar char="•"/>
            </a:pPr>
            <a:r>
              <a:rPr lang="en-US" dirty="0"/>
              <a:t>AES Keys to encrypt data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  <p:pic>
        <p:nvPicPr>
          <p:cNvPr id="4098" name="Picture 2" descr="C:\Users\dodswor\Documents\Three_gears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0" y="1842690"/>
            <a:ext cx="1553438" cy="129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odswor\Documents\Safe_with_gu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4217342"/>
            <a:ext cx="1489938" cy="16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67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Vault - KEY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0"/>
            <a:ext cx="8914136" cy="5539978"/>
          </a:xfrm>
        </p:spPr>
        <p:txBody>
          <a:bodyPr/>
          <a:lstStyle/>
          <a:p>
            <a:pPr lvl="2"/>
            <a:endParaRPr lang="en-US" dirty="0"/>
          </a:p>
          <a:p>
            <a:r>
              <a:rPr lang="en-US" dirty="0">
                <a:solidFill>
                  <a:srgbClr val="D83B01"/>
                </a:solidFill>
              </a:rPr>
              <a:t>HSM – Hardware Security Module</a:t>
            </a:r>
          </a:p>
          <a:p>
            <a:pPr lvl="2"/>
            <a:r>
              <a:rPr lang="en-NZ" dirty="0"/>
              <a:t>FIPS 140-2 Level 2 validated.</a:t>
            </a:r>
          </a:p>
          <a:p>
            <a:pPr lvl="2"/>
            <a:r>
              <a:rPr lang="en-NZ" dirty="0"/>
              <a:t>Decryption performed inside Hardware Module.</a:t>
            </a:r>
          </a:p>
          <a:p>
            <a:pPr lvl="2"/>
            <a:r>
              <a:rPr lang="en-NZ" dirty="0"/>
              <a:t>Key Vault is designed so that Microsoft does not see or extract your keys.</a:t>
            </a:r>
          </a:p>
          <a:p>
            <a:pPr lvl="2"/>
            <a:r>
              <a:rPr lang="en-NZ" dirty="0"/>
              <a:t>Encrypt keys and small secrets like passwords.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D83B01"/>
                </a:solidFill>
              </a:rPr>
              <a:t>Software</a:t>
            </a:r>
          </a:p>
          <a:p>
            <a:pPr lvl="2"/>
            <a:r>
              <a:rPr lang="en-US" dirty="0"/>
              <a:t>FIPS 140-2 Level 1 (pending).</a:t>
            </a:r>
          </a:p>
          <a:p>
            <a:pPr lvl="2"/>
            <a:r>
              <a:rPr lang="en-US" dirty="0"/>
              <a:t>Decryption performed inside VM.</a:t>
            </a:r>
          </a:p>
          <a:p>
            <a:pPr lvl="2"/>
            <a:r>
              <a:rPr lang="en-US" dirty="0"/>
              <a:t>Key-Chain Terminates in a HSM.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886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FIPS 140-2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0"/>
            <a:ext cx="8914136" cy="4339650"/>
          </a:xfrm>
        </p:spPr>
        <p:txBody>
          <a:bodyPr/>
          <a:lstStyle/>
          <a:p>
            <a:pPr lvl="2"/>
            <a:endParaRPr lang="en-US" dirty="0"/>
          </a:p>
          <a:p>
            <a:r>
              <a:rPr lang="en-US" dirty="0">
                <a:solidFill>
                  <a:srgbClr val="D83B01"/>
                </a:solidFill>
              </a:rPr>
              <a:t>Federal Information Processing Standard</a:t>
            </a:r>
          </a:p>
          <a:p>
            <a:endParaRPr lang="en-NZ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NZ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The Federal Information Processing Standard (FIPS) Publication 140-2, (FIPS PUB 140-2),[1][2] is a U.S. government computer security standard used to accredit cryptographic modules. </a:t>
            </a:r>
          </a:p>
          <a:p>
            <a:endParaRPr lang="en-NZ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NZ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The title is Security Requirements for Cryptographic Modules. Initial publication was on May 25, 2001 and was last updated December 3, 2002.</a:t>
            </a:r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5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Lexicon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53741" y="1048990"/>
            <a:ext cx="8914136" cy="8063746"/>
          </a:xfrm>
        </p:spPr>
        <p:txBody>
          <a:bodyPr/>
          <a:lstStyle/>
          <a:p>
            <a:r>
              <a:rPr lang="en-US" dirty="0">
                <a:solidFill>
                  <a:srgbClr val="D83B01"/>
                </a:solidFill>
              </a:rPr>
              <a:t>Key – Permissions</a:t>
            </a: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dirty="0">
                <a:solidFill>
                  <a:srgbClr val="505050"/>
                </a:solidFill>
                <a:latin typeface="Segoe UI"/>
              </a:rPr>
              <a:t>Azure Key Vault supports the following operations on key objects: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b="1" dirty="0">
                <a:solidFill>
                  <a:srgbClr val="505050"/>
                </a:solidFill>
                <a:latin typeface="Segoe UI"/>
              </a:rPr>
              <a:t>Create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Allows a client to create a key in Azure Key Vault. 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b="1" dirty="0">
                <a:solidFill>
                  <a:srgbClr val="505050"/>
                </a:solidFill>
                <a:latin typeface="Segoe UI"/>
              </a:rPr>
              <a:t>Import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Allows a client to import an existing key to Azure Key Vault. 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b="1" dirty="0">
                <a:solidFill>
                  <a:srgbClr val="505050"/>
                </a:solidFill>
                <a:latin typeface="Segoe UI"/>
              </a:rPr>
              <a:t>Update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Allows a client with sufficient permissions to modify the 			metadata (key attributes) associated with a key previously 			stored within Azure Key Vault.</a:t>
            </a: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r>
              <a:rPr lang="en-NZ" sz="2000" b="1" dirty="0">
                <a:solidFill>
                  <a:srgbClr val="505050"/>
                </a:solidFill>
                <a:latin typeface="Segoe UI"/>
              </a:rPr>
              <a:t>Delete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Allows a client with sufficient permissions to delete a key from 		Azure Key Vault.</a:t>
            </a:r>
          </a:p>
          <a:p>
            <a:pPr defTabSz="751648"/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List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	Allows a client to list all keys in a given Azure Key Vault.</a:t>
            </a:r>
          </a:p>
          <a:p>
            <a:pPr defTabSz="751648"/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List versions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Allows a client to list all versions of a given key in a given 			Azure Key Vault.</a:t>
            </a:r>
          </a:p>
          <a:p>
            <a:pPr defTabSz="751648"/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Get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	Allows a client to retrieve the public parts of a given key in an 		Azure Key Vault.</a:t>
            </a:r>
          </a:p>
          <a:p>
            <a:pPr defTabSz="751648"/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Backup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Exports a key in a protected form.</a:t>
            </a:r>
          </a:p>
          <a:p>
            <a:pPr defTabSz="751648"/>
            <a:r>
              <a:rPr lang="en-NZ" sz="2000" b="1" i="1" dirty="0">
                <a:solidFill>
                  <a:srgbClr val="505050"/>
                </a:solidFill>
                <a:latin typeface="Segoe UI"/>
              </a:rPr>
              <a:t>Restore</a:t>
            </a:r>
            <a:r>
              <a:rPr lang="en-NZ" sz="2000" dirty="0">
                <a:solidFill>
                  <a:srgbClr val="505050"/>
                </a:solidFill>
                <a:latin typeface="Segoe UI"/>
              </a:rPr>
              <a:t>: 	Imports a previously backed up key.</a:t>
            </a:r>
            <a:endParaRPr lang="en-NZ" sz="2000" dirty="0">
              <a:solidFill>
                <a:prstClr val="black"/>
              </a:solidFill>
            </a:endParaRPr>
          </a:p>
          <a:p>
            <a:pPr lvl="0" defTabSz="751648">
              <a:lnSpc>
                <a:spcPct val="100000"/>
              </a:lnSpc>
              <a:spcBef>
                <a:spcPts val="0"/>
              </a:spcBef>
              <a:buSzTx/>
            </a:pP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1613" y="2129110"/>
            <a:ext cx="11305256" cy="3414579"/>
          </a:xfrm>
        </p:spPr>
        <p:txBody>
          <a:bodyPr/>
          <a:lstStyle/>
          <a:p>
            <a:pPr lvl="2"/>
            <a:endParaRPr lang="en-US" dirty="0"/>
          </a:p>
          <a:p>
            <a:pPr algn="ctr"/>
            <a:r>
              <a:rPr lang="en-NZ" dirty="0">
                <a:solidFill>
                  <a:srgbClr val="D83B01"/>
                </a:solidFill>
              </a:rPr>
              <a:t>Azure has the tools you need for securing and encrypting your workloads.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06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Key Vault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5139869"/>
          </a:xfrm>
        </p:spPr>
        <p:txBody>
          <a:bodyPr/>
          <a:lstStyle/>
          <a:p>
            <a:r>
              <a:rPr lang="en-US" dirty="0"/>
              <a:t>Segregation of Duties</a:t>
            </a:r>
          </a:p>
          <a:p>
            <a:pPr lvl="1"/>
            <a:r>
              <a:rPr lang="en-US" dirty="0"/>
              <a:t>Never have to handle the key</a:t>
            </a:r>
          </a:p>
          <a:p>
            <a:pPr lvl="1"/>
            <a:endParaRPr lang="en-US" dirty="0"/>
          </a:p>
          <a:p>
            <a:r>
              <a:rPr lang="en-US" dirty="0"/>
              <a:t>Logging</a:t>
            </a:r>
          </a:p>
          <a:p>
            <a:pPr lvl="1"/>
            <a:r>
              <a:rPr lang="en-US" dirty="0"/>
              <a:t>Forensics + Useful for troubleshooting</a:t>
            </a:r>
          </a:p>
          <a:p>
            <a:pPr lvl="1"/>
            <a:endParaRPr lang="en-US" dirty="0"/>
          </a:p>
          <a:p>
            <a:r>
              <a:rPr lang="en-US" dirty="0"/>
              <a:t>Compliance</a:t>
            </a:r>
          </a:p>
          <a:p>
            <a:pPr lvl="1"/>
            <a:r>
              <a:rPr lang="en-US" dirty="0"/>
              <a:t>Existing FIPS compliant environment</a:t>
            </a:r>
          </a:p>
          <a:p>
            <a:pPr lvl="1"/>
            <a:endParaRPr lang="en-US" dirty="0"/>
          </a:p>
          <a:p>
            <a:r>
              <a:rPr lang="en-US" dirty="0"/>
              <a:t>Good Security Hygiene</a:t>
            </a:r>
          </a:p>
          <a:p>
            <a:pPr lvl="1"/>
            <a:r>
              <a:rPr lang="en-US" dirty="0"/>
              <a:t>Avoid repeating same security mistakes again and again</a:t>
            </a:r>
          </a:p>
        </p:txBody>
      </p:sp>
    </p:spTree>
    <p:extLst>
      <p:ext uri="{BB962C8B-B14F-4D97-AF65-F5344CB8AC3E}">
        <p14:creationId xmlns:p14="http://schemas.microsoft.com/office/powerpoint/2010/main" val="9637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Ways To Interact With Key Vault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124206"/>
          </a:xfrm>
        </p:spPr>
        <p:txBody>
          <a:bodyPr/>
          <a:lstStyle/>
          <a:p>
            <a:r>
              <a:rPr lang="en-US" dirty="0"/>
              <a:t>Azure Resource Manager Portal</a:t>
            </a:r>
          </a:p>
          <a:p>
            <a:pPr lvl="1"/>
            <a:r>
              <a:rPr lang="en-US" dirty="0"/>
              <a:t>Web based management</a:t>
            </a:r>
          </a:p>
          <a:p>
            <a:pPr lvl="1"/>
            <a:r>
              <a:rPr lang="en-US" dirty="0"/>
              <a:t>Ability to use Azure RM Templates to create Key Vaults and secrets</a:t>
            </a:r>
          </a:p>
          <a:p>
            <a:pPr lvl="1"/>
            <a:endParaRPr lang="en-US" dirty="0"/>
          </a:p>
          <a:p>
            <a:pPr lvl="1"/>
            <a:r>
              <a:rPr lang="en-US" sz="4000" dirty="0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  <a:latin typeface="+mj-lt"/>
              </a:rPr>
              <a:t>X-Platform CLI, PowerShell, SDKs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Automation, scripting, and software development</a:t>
            </a:r>
          </a:p>
          <a:p>
            <a:endParaRPr lang="en-US" sz="20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r>
              <a:rPr lang="en-US" dirty="0"/>
              <a:t>REST APIs</a:t>
            </a:r>
          </a:p>
          <a:p>
            <a:r>
              <a:rPr lang="en-US" sz="20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Most complicated, but covers all bases even if there is no SDK</a:t>
            </a:r>
          </a:p>
        </p:txBody>
      </p:sp>
    </p:spTree>
    <p:extLst>
      <p:ext uri="{BB962C8B-B14F-4D97-AF65-F5344CB8AC3E}">
        <p14:creationId xmlns:p14="http://schemas.microsoft.com/office/powerpoint/2010/main" val="298821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Demo</a:t>
            </a:r>
          </a:p>
        </p:txBody>
      </p:sp>
      <p:sp>
        <p:nvSpPr>
          <p:cNvPr id="3" name="TextShape 2"/>
          <p:cNvSpPr txBox="1"/>
          <p:nvPr/>
        </p:nvSpPr>
        <p:spPr>
          <a:xfrm>
            <a:off x="201960" y="3877411"/>
            <a:ext cx="6050603" cy="723948"/>
          </a:xfrm>
          <a:prstGeom prst="rect">
            <a:avLst/>
          </a:prstGeom>
          <a:noFill/>
          <a:ln>
            <a:noFill/>
          </a:ln>
        </p:spPr>
        <p:txBody>
          <a:bodyPr lIns="150154" tIns="120003" rIns="150154" bIns="120003"/>
          <a:lstStyle/>
          <a:p>
            <a:pPr defTabSz="750768"/>
            <a:r>
              <a:rPr lang="en-US" sz="2600" dirty="0">
                <a:solidFill>
                  <a:srgbClr val="FFFFFF"/>
                </a:solidFill>
                <a:latin typeface="Segoe UI Light"/>
              </a:rPr>
              <a:t>Alex Hague </a:t>
            </a:r>
            <a:endParaRPr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43664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Key Vault?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1613" y="2489150"/>
            <a:ext cx="11305256" cy="4062651"/>
          </a:xfrm>
        </p:spPr>
        <p:txBody>
          <a:bodyPr/>
          <a:lstStyle/>
          <a:p>
            <a:pPr lvl="2"/>
            <a:endParaRPr lang="en-US" dirty="0"/>
          </a:p>
          <a:p>
            <a:pPr algn="ctr"/>
            <a:r>
              <a:rPr lang="en-NZ" dirty="0">
                <a:solidFill>
                  <a:srgbClr val="D83B01"/>
                </a:solidFill>
              </a:rPr>
              <a:t>Key Vault isolates cryptographic keys and secures data used by cloud applications.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638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1613" y="1481038"/>
            <a:ext cx="11305256" cy="5992932"/>
          </a:xfrm>
        </p:spPr>
        <p:txBody>
          <a:bodyPr/>
          <a:lstStyle/>
          <a:p>
            <a:pPr lvl="2"/>
            <a:endParaRPr lang="en-US" dirty="0"/>
          </a:p>
          <a:p>
            <a:pPr algn="ctr"/>
            <a:r>
              <a:rPr lang="en-NZ" dirty="0">
                <a:solidFill>
                  <a:srgbClr val="D83B01"/>
                </a:solidFill>
              </a:rPr>
              <a:t>Azure has the tools you need for securing and encrypting your workloads.</a:t>
            </a:r>
          </a:p>
          <a:p>
            <a:pPr algn="ctr"/>
            <a:endParaRPr lang="en-NZ" dirty="0">
              <a:solidFill>
                <a:srgbClr val="D83B01"/>
              </a:solidFill>
            </a:endParaRPr>
          </a:p>
          <a:p>
            <a:pPr algn="ctr"/>
            <a:r>
              <a:rPr lang="en-NZ" dirty="0">
                <a:solidFill>
                  <a:srgbClr val="D83B01"/>
                </a:solidFill>
              </a:rPr>
              <a:t>Now it’s up to you.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55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Links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597" y="1212850"/>
            <a:ext cx="11737304" cy="6032421"/>
          </a:xfrm>
        </p:spPr>
        <p:txBody>
          <a:bodyPr/>
          <a:lstStyle/>
          <a:p>
            <a:r>
              <a:rPr lang="en-NZ" dirty="0">
                <a:solidFill>
                  <a:srgbClr val="D83B01"/>
                </a:solidFill>
              </a:rPr>
              <a:t>Security </a:t>
            </a:r>
            <a:r>
              <a:rPr lang="en-NZ" dirty="0" err="1">
                <a:solidFill>
                  <a:srgbClr val="D83B01"/>
                </a:solidFill>
              </a:rPr>
              <a:t>Center</a:t>
            </a:r>
            <a:r>
              <a:rPr lang="en-NZ" dirty="0">
                <a:solidFill>
                  <a:srgbClr val="D83B01"/>
                </a:solidFill>
              </a:rPr>
              <a:t> – Pricing (Free vs Paid)</a:t>
            </a:r>
          </a:p>
          <a:p>
            <a:r>
              <a:rPr lang="en-US" sz="2000" dirty="0">
                <a:solidFill>
                  <a:srgbClr val="505050"/>
                </a:solidFill>
                <a:latin typeface="Segoe UI"/>
                <a:hlinkClick r:id="rId3"/>
              </a:rPr>
              <a:t>https://azure.microsoft.com/en-us/pricing/details/security-center/?cdn=disable</a:t>
            </a:r>
            <a:endParaRPr lang="en-US" sz="2000" dirty="0">
              <a:solidFill>
                <a:srgbClr val="505050"/>
              </a:solidFill>
              <a:latin typeface="Segoe UI"/>
            </a:endParaRPr>
          </a:p>
          <a:p>
            <a:endParaRPr lang="en-US" sz="2000" dirty="0">
              <a:solidFill>
                <a:srgbClr val="505050"/>
              </a:solidFill>
              <a:latin typeface="Segoe UI"/>
            </a:endParaRPr>
          </a:p>
          <a:p>
            <a:r>
              <a:rPr lang="en-US" dirty="0">
                <a:solidFill>
                  <a:srgbClr val="D83B01"/>
                </a:solidFill>
              </a:rPr>
              <a:t>Azure Virtual Machine Extensions</a:t>
            </a:r>
          </a:p>
          <a:p>
            <a:r>
              <a:rPr lang="en-US" sz="2000" dirty="0">
                <a:solidFill>
                  <a:srgbClr val="505050"/>
                </a:solidFill>
                <a:latin typeface="Segoe UI"/>
                <a:hlinkClick r:id="rId4"/>
              </a:rPr>
              <a:t>https://azure.microsoft.com/en-us/documentation/articles/virtual-machines-windows-extensions-features/?cdn=disable</a:t>
            </a:r>
            <a:endParaRPr lang="en-US" sz="2000" dirty="0">
              <a:solidFill>
                <a:srgbClr val="505050"/>
              </a:solidFill>
              <a:latin typeface="Segoe UI"/>
            </a:endParaRPr>
          </a:p>
          <a:p>
            <a:endParaRPr lang="en-US" sz="2000" dirty="0">
              <a:solidFill>
                <a:srgbClr val="505050"/>
              </a:solidFill>
              <a:latin typeface="Segoe UI"/>
            </a:endParaRPr>
          </a:p>
          <a:p>
            <a:r>
              <a:rPr lang="en-NZ" dirty="0">
                <a:solidFill>
                  <a:srgbClr val="D83B01"/>
                </a:solidFill>
              </a:rPr>
              <a:t>Key Vault – MSDN Documentation</a:t>
            </a:r>
          </a:p>
          <a:p>
            <a:r>
              <a:rPr lang="en-US" sz="2000" dirty="0">
                <a:solidFill>
                  <a:srgbClr val="505050"/>
                </a:solidFill>
                <a:latin typeface="Segoe UI"/>
                <a:hlinkClick r:id="rId5"/>
              </a:rPr>
              <a:t>https://msdn.microsoft.com/en-us/library/azure/dn903623.aspx</a:t>
            </a:r>
            <a:endParaRPr lang="en-US" sz="2000" dirty="0">
              <a:solidFill>
                <a:srgbClr val="505050"/>
              </a:solidFill>
              <a:latin typeface="Segoe UI"/>
            </a:endParaRPr>
          </a:p>
          <a:p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pPr lvl="0"/>
            <a:r>
              <a:rPr lang="en-NZ" dirty="0">
                <a:solidFill>
                  <a:srgbClr val="D83B01"/>
                </a:solidFill>
              </a:rPr>
              <a:t>Key Vault – SSL / TLS Certificates</a:t>
            </a:r>
          </a:p>
          <a:p>
            <a:pPr lvl="0"/>
            <a:r>
              <a:rPr lang="en-NZ" sz="2000" dirty="0">
                <a:solidFill>
                  <a:srgbClr val="505050"/>
                </a:solidFill>
                <a:latin typeface="Segoe UI"/>
                <a:hlinkClick r:id="rId6"/>
              </a:rPr>
              <a:t>https://azure.microsoft.com/en-gb/updates/azure-key-vault-certificates-helps-simplify-and-automate-tasks-for-ssl-tls-certificates/</a:t>
            </a:r>
            <a:endParaRPr lang="en-NZ" sz="2000" dirty="0">
              <a:solidFill>
                <a:srgbClr val="505050"/>
              </a:solidFill>
              <a:latin typeface="Segoe UI"/>
            </a:endParaRPr>
          </a:p>
          <a:p>
            <a:endParaRPr lang="en-NZ" sz="2000" dirty="0">
              <a:solidFill>
                <a:srgbClr val="50505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71394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/>
              <a:t>Azure Security Center</a:t>
            </a:r>
          </a:p>
        </p:txBody>
      </p:sp>
    </p:spTree>
    <p:extLst>
      <p:ext uri="{BB962C8B-B14F-4D97-AF65-F5344CB8AC3E}">
        <p14:creationId xmlns:p14="http://schemas.microsoft.com/office/powerpoint/2010/main" val="363578187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Perspective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4339650"/>
          </a:xfrm>
        </p:spPr>
        <p:txBody>
          <a:bodyPr/>
          <a:lstStyle/>
          <a:p>
            <a:r>
              <a:rPr lang="en-US" dirty="0"/>
              <a:t>Single Dashboard for Whole of Subscription</a:t>
            </a:r>
          </a:p>
          <a:p>
            <a:pPr lvl="1"/>
            <a:r>
              <a:rPr lang="en-US" dirty="0"/>
              <a:t>See the security state across all your resources, even if the ability to provision cloud resources is distributed across the organization</a:t>
            </a:r>
          </a:p>
          <a:p>
            <a:pPr lvl="1"/>
            <a:endParaRPr lang="en-US" dirty="0"/>
          </a:p>
          <a:p>
            <a:r>
              <a:rPr lang="en-US" dirty="0"/>
              <a:t>Leverage Expertise</a:t>
            </a:r>
          </a:p>
          <a:p>
            <a:pPr lvl="1"/>
            <a:r>
              <a:rPr lang="en-US" dirty="0"/>
              <a:t>MS already knows how to do this (from defending O365, Azure, Xbox,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Deep Visibility</a:t>
            </a:r>
          </a:p>
          <a:p>
            <a:pPr lvl="1"/>
            <a:r>
              <a:rPr lang="en-US" dirty="0"/>
              <a:t>Azure Security Center is part of Azure, it has deep visibility of everything that is happening in your environment</a:t>
            </a:r>
          </a:p>
        </p:txBody>
      </p:sp>
    </p:spTree>
    <p:extLst>
      <p:ext uri="{BB962C8B-B14F-4D97-AF65-F5344CB8AC3E}">
        <p14:creationId xmlns:p14="http://schemas.microsoft.com/office/powerpoint/2010/main" val="190242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Azure Security </a:t>
            </a:r>
            <a:r>
              <a:rPr lang="en-US"/>
              <a:t>Center interests me.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5"/>
            <a:ext cx="8914136" cy="3785652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Prevent</a:t>
            </a:r>
          </a:p>
          <a:p>
            <a:pPr lvl="1"/>
            <a:endParaRPr lang="en-US" dirty="0"/>
          </a:p>
          <a:p>
            <a:r>
              <a:rPr lang="en-US" dirty="0"/>
              <a:t>Detect</a:t>
            </a:r>
          </a:p>
          <a:p>
            <a:pPr lvl="1"/>
            <a:endParaRPr lang="en-US" dirty="0"/>
          </a:p>
          <a:p>
            <a:r>
              <a:rPr lang="en-US" dirty="0"/>
              <a:t>Respond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Security Stats are in for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1613" y="1212850"/>
            <a:ext cx="11665296" cy="4401205"/>
          </a:xfrm>
        </p:spPr>
        <p:txBody>
          <a:bodyPr/>
          <a:lstStyle/>
          <a:p>
            <a:pPr lvl="2"/>
            <a:r>
              <a:rPr lang="en-NZ" dirty="0"/>
              <a:t>In 2015, there were 38% more security incidents detected than in 2014.</a:t>
            </a:r>
          </a:p>
          <a:p>
            <a:pPr lvl="2"/>
            <a:r>
              <a:rPr lang="en-NZ" dirty="0"/>
              <a:t>– “The Global State of Information Security Survey 2016” | PWC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The median number of days that attackers stay dormant within a network before detection is over 200.</a:t>
            </a:r>
          </a:p>
          <a:p>
            <a:pPr lvl="2"/>
            <a:r>
              <a:rPr lang="en-NZ" dirty="0"/>
              <a:t>– “Microsoft Advanced Threat Analytics” | Microsoft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At least 52% of respondents felt that a successful </a:t>
            </a:r>
            <a:r>
              <a:rPr lang="en-NZ" dirty="0" err="1"/>
              <a:t>cyberattack</a:t>
            </a:r>
            <a:r>
              <a:rPr lang="en-NZ" dirty="0"/>
              <a:t> against their network would take place within the year.</a:t>
            </a:r>
          </a:p>
          <a:p>
            <a:pPr lvl="2"/>
            <a:r>
              <a:rPr lang="en-NZ" dirty="0"/>
              <a:t>– “2015 </a:t>
            </a:r>
            <a:r>
              <a:rPr lang="en-NZ" dirty="0" err="1"/>
              <a:t>Cyberthreat</a:t>
            </a:r>
            <a:r>
              <a:rPr lang="en-NZ" dirty="0"/>
              <a:t> </a:t>
            </a:r>
            <a:r>
              <a:rPr lang="en-NZ" dirty="0" err="1"/>
              <a:t>Defense</a:t>
            </a:r>
            <a:r>
              <a:rPr lang="en-NZ" dirty="0"/>
              <a:t> Report” | </a:t>
            </a:r>
            <a:r>
              <a:rPr lang="en-NZ" dirty="0" err="1"/>
              <a:t>CyberEdge</a:t>
            </a:r>
            <a:r>
              <a:rPr lang="en-NZ" dirty="0"/>
              <a:t> Group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Only 38 % of global organizations claim they are prepared to handle a sophisticated </a:t>
            </a:r>
            <a:r>
              <a:rPr lang="en-NZ" dirty="0" err="1"/>
              <a:t>cyberattack</a:t>
            </a:r>
            <a:r>
              <a:rPr lang="en-NZ" dirty="0"/>
              <a:t>.</a:t>
            </a:r>
          </a:p>
          <a:p>
            <a:pPr lvl="2"/>
            <a:r>
              <a:rPr lang="en-NZ" dirty="0"/>
              <a:t>– “2015 Global </a:t>
            </a:r>
            <a:r>
              <a:rPr lang="en-NZ" dirty="0" err="1"/>
              <a:t>Cybersecurity</a:t>
            </a:r>
            <a:r>
              <a:rPr lang="en-NZ" dirty="0"/>
              <a:t> Status Report” | ISACA 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Security Stats are in for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1613" y="1212850"/>
            <a:ext cx="11665296" cy="2831544"/>
          </a:xfrm>
        </p:spPr>
        <p:txBody>
          <a:bodyPr/>
          <a:lstStyle/>
          <a:p>
            <a:pPr lvl="2"/>
            <a:r>
              <a:rPr lang="en-NZ" dirty="0"/>
              <a:t>Employees are the most cited source of compromised information.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Theft of “hard” intellectual property increased 56% in 2015.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Top means of cyber attach in 2015: Phishing and Malware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People who opened a phishing message in 2015: 	30%</a:t>
            </a:r>
          </a:p>
          <a:p>
            <a:pPr lvl="2"/>
            <a:r>
              <a:rPr lang="en-NZ" dirty="0"/>
              <a:t>That also clicked on the malicious attachment of link: 	12%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3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Security Stats are in for 2015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61169" y="1212850"/>
            <a:ext cx="8914136" cy="3847207"/>
          </a:xfrm>
        </p:spPr>
        <p:txBody>
          <a:bodyPr/>
          <a:lstStyle/>
          <a:p>
            <a:pPr lvl="0" defTabSz="910906">
              <a:lnSpc>
                <a:spcPct val="100000"/>
              </a:lnSpc>
              <a:spcBef>
                <a:spcPts val="0"/>
              </a:spcBef>
              <a:buSzTx/>
            </a:pPr>
            <a:r>
              <a:rPr lang="en-US" dirty="0">
                <a:solidFill>
                  <a:srgbClr val="D83B01"/>
                </a:solidFill>
              </a:rPr>
              <a:t>Research from Symantec: 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Total Zero-Day Vulnerabilities</a:t>
            </a:r>
          </a:p>
          <a:p>
            <a:pPr lvl="2"/>
            <a:r>
              <a:rPr lang="en-NZ" dirty="0"/>
              <a:t>2013: 23	2014: 24	2015: 54	(up 125%)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There were vulnerabilities in three quarters of all web sites.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Ransomware increased 35%</a:t>
            </a:r>
          </a:p>
          <a:p>
            <a:pPr lvl="2"/>
            <a:endParaRPr lang="en-NZ" dirty="0"/>
          </a:p>
          <a:p>
            <a:pPr lvl="2"/>
            <a:r>
              <a:rPr lang="en-NZ" dirty="0"/>
              <a:t>Spear-Phishing Campaigns targeting employees increased 35%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8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6_16x9_Template [Read-Only]" id="{28841E4C-3918-4368-B735-2FEE76A3D5D1}" vid="{2645CAE1-4F94-464F-93A7-E31E48A0E1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F8DDA3007466A4AA2974C8D1092D996" ma:contentTypeVersion="2" ma:contentTypeDescription="Create a new document." ma:contentTypeScope="" ma:versionID="e68ea81a8dd8f2b5a1636d2b6561a679">
  <xsd:schema xmlns:xsd="http://www.w3.org/2001/XMLSchema" xmlns:xs="http://www.w3.org/2001/XMLSchema" xmlns:p="http://schemas.microsoft.com/office/2006/metadata/properties" xmlns:ns2="d5c17a8f-8e85-44c1-ba8b-5e1ac5cbd296" targetNamespace="http://schemas.microsoft.com/office/2006/metadata/properties" ma:root="true" ma:fieldsID="2d88401a07e2740f5084da6a882e57d5" ns2:_="">
    <xsd:import namespace="d5c17a8f-8e85-44c1-ba8b-5e1ac5cbd29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17a8f-8e85-44c1-ba8b-5e1ac5cbd2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A7604DE-F323-4E18-A385-A362684C9E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c17a8f-8e85-44c1-ba8b-5e1ac5cbd2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AD8C3E-51AD-428D-AB34-4DB160E79605}">
  <ds:schemaRefs>
    <ds:schemaRef ds:uri="http://purl.org/dc/dcmitype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d5c17a8f-8e85-44c1-ba8b-5e1ac5cbd296"/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1B0859-F3F4-48D6-B5FF-A1D618B8F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Microsoft_Ignite_2016_16x9_Template_draft</Template>
  <TotalTime>0</TotalTime>
  <Words>2388</Words>
  <Application>Microsoft Office PowerPoint</Application>
  <PresentationFormat>Custom</PresentationFormat>
  <Paragraphs>433</Paragraphs>
  <Slides>36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Consolas</vt:lpstr>
      <vt:lpstr>Segoe UI</vt:lpstr>
      <vt:lpstr>Segoe UI Light</vt:lpstr>
      <vt:lpstr>Wingdings</vt:lpstr>
      <vt:lpstr>5-50002_Ignite_Breakout_Template</vt:lpstr>
      <vt:lpstr>Image</vt:lpstr>
      <vt:lpstr>Microsoft Ignite NZ</vt:lpstr>
      <vt:lpstr>Securing and Encrypting Workloads in Azure</vt:lpstr>
      <vt:lpstr>PowerPoint Presentation</vt:lpstr>
      <vt:lpstr>Azure Security Center</vt:lpstr>
      <vt:lpstr>Operations Perspective</vt:lpstr>
      <vt:lpstr>Why Azure Security Center interests me.</vt:lpstr>
      <vt:lpstr>Security Stats are in for 2015</vt:lpstr>
      <vt:lpstr>Security Stats are in for 2015</vt:lpstr>
      <vt:lpstr>Security Stats are in for 2015</vt:lpstr>
      <vt:lpstr>Security Stats are in for 2015</vt:lpstr>
      <vt:lpstr>Barriers to Cloud Adoption - 2015</vt:lpstr>
      <vt:lpstr>Management may not be Technical</vt:lpstr>
      <vt:lpstr>Security – Not like it used to be</vt:lpstr>
      <vt:lpstr>What is Security Center?</vt:lpstr>
      <vt:lpstr>Demo</vt:lpstr>
      <vt:lpstr>What really got my attention</vt:lpstr>
      <vt:lpstr>What really got my attention - too</vt:lpstr>
      <vt:lpstr>Why Azure Security Center should interest you.</vt:lpstr>
      <vt:lpstr>Key Vault</vt:lpstr>
      <vt:lpstr>Why Key Vault?</vt:lpstr>
      <vt:lpstr>Lexicon</vt:lpstr>
      <vt:lpstr>Lexicon</vt:lpstr>
      <vt:lpstr>P to C – C to P</vt:lpstr>
      <vt:lpstr>Lexicon</vt:lpstr>
      <vt:lpstr>Lexicon</vt:lpstr>
      <vt:lpstr>Key Vault</vt:lpstr>
      <vt:lpstr>Key Vault - KEY</vt:lpstr>
      <vt:lpstr>FIPS 140-2</vt:lpstr>
      <vt:lpstr>Lexicon</vt:lpstr>
      <vt:lpstr>Why Key Vault</vt:lpstr>
      <vt:lpstr>Many Ways To Interact With Key Vault</vt:lpstr>
      <vt:lpstr>Demo</vt:lpstr>
      <vt:lpstr>Why Key Vault?</vt:lpstr>
      <vt:lpstr>PowerPoint Presentation</vt:lpstr>
      <vt:lpstr>Useful Links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2016-07-14T12:34:12Z</dcterms:created>
  <dcterms:modified xsi:type="dcterms:W3CDTF">2016-10-28T00:20:24Z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0x010100DF8DDA3007466A4AA2974C8D1092D996</vt:lpwstr>
  </property>
</Properties>
</file>