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media/image17.jpg" ContentType="image/png"/>
  <Override PartName="/ppt/notesSlides/notesSlide20.xml" ContentType="application/vnd.openxmlformats-officedocument.presentationml.notesSlide+xml"/>
  <Override PartName="/ppt/media/image18.jpg" ContentType="image/png"/>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229" r:id="rId1"/>
  </p:sldMasterIdLst>
  <p:notesMasterIdLst>
    <p:notesMasterId r:id="rId40"/>
  </p:notesMasterIdLst>
  <p:handoutMasterIdLst>
    <p:handoutMasterId r:id="rId41"/>
  </p:handoutMasterIdLst>
  <p:sldIdLst>
    <p:sldId id="1408" r:id="rId2"/>
    <p:sldId id="1411" r:id="rId3"/>
    <p:sldId id="1413" r:id="rId4"/>
    <p:sldId id="1414" r:id="rId5"/>
    <p:sldId id="1415" r:id="rId6"/>
    <p:sldId id="1440" r:id="rId7"/>
    <p:sldId id="1441" r:id="rId8"/>
    <p:sldId id="1442" r:id="rId9"/>
    <p:sldId id="1444" r:id="rId10"/>
    <p:sldId id="1445" r:id="rId11"/>
    <p:sldId id="1446" r:id="rId12"/>
    <p:sldId id="1447" r:id="rId13"/>
    <p:sldId id="1450" r:id="rId14"/>
    <p:sldId id="1451" r:id="rId15"/>
    <p:sldId id="1453" r:id="rId16"/>
    <p:sldId id="1454" r:id="rId17"/>
    <p:sldId id="1455" r:id="rId18"/>
    <p:sldId id="1456" r:id="rId19"/>
    <p:sldId id="1457" r:id="rId20"/>
    <p:sldId id="1431" r:id="rId21"/>
    <p:sldId id="1416" r:id="rId22"/>
    <p:sldId id="1418" r:id="rId23"/>
    <p:sldId id="1419" r:id="rId24"/>
    <p:sldId id="1428" r:id="rId25"/>
    <p:sldId id="1427" r:id="rId26"/>
    <p:sldId id="1429" r:id="rId27"/>
    <p:sldId id="1421" r:id="rId28"/>
    <p:sldId id="1439" r:id="rId29"/>
    <p:sldId id="1417" r:id="rId30"/>
    <p:sldId id="1438" r:id="rId31"/>
    <p:sldId id="1430" r:id="rId32"/>
    <p:sldId id="1432" r:id="rId33"/>
    <p:sldId id="1433" r:id="rId34"/>
    <p:sldId id="1434" r:id="rId35"/>
    <p:sldId id="1436" r:id="rId36"/>
    <p:sldId id="1437" r:id="rId37"/>
    <p:sldId id="1435" r:id="rId38"/>
    <p:sldId id="1326" r:id="rId3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gnite 2016 Template Light" id="{A073DAE3-B461-442F-A3D3-6642BD875E45}">
          <p14:sldIdLst>
            <p14:sldId id="1408"/>
            <p14:sldId id="1411"/>
          </p14:sldIdLst>
        </p14:section>
        <p14:section name="Intro" id="{CFE1EB00-D7B1-4EB1-9814-1AE8E34E6947}">
          <p14:sldIdLst>
            <p14:sldId id="1413"/>
            <p14:sldId id="1414"/>
          </p14:sldIdLst>
        </p14:section>
        <p14:section name="Polybase" id="{257F2D11-A6EF-4F20-801A-44492B8F0E77}">
          <p14:sldIdLst>
            <p14:sldId id="1415"/>
            <p14:sldId id="1440"/>
            <p14:sldId id="1441"/>
            <p14:sldId id="1442"/>
            <p14:sldId id="1444"/>
            <p14:sldId id="1445"/>
            <p14:sldId id="1446"/>
            <p14:sldId id="1447"/>
            <p14:sldId id="1450"/>
            <p14:sldId id="1451"/>
            <p14:sldId id="1453"/>
            <p14:sldId id="1454"/>
            <p14:sldId id="1455"/>
            <p14:sldId id="1456"/>
            <p14:sldId id="1457"/>
            <p14:sldId id="1431"/>
          </p14:sldIdLst>
        </p14:section>
        <p14:section name="JSON" id="{D337872B-C37D-4CCB-8AF2-03CB9B1852CF}">
          <p14:sldIdLst>
            <p14:sldId id="1416"/>
            <p14:sldId id="1418"/>
            <p14:sldId id="1419"/>
            <p14:sldId id="1428"/>
            <p14:sldId id="1427"/>
            <p14:sldId id="1429"/>
            <p14:sldId id="1421"/>
            <p14:sldId id="1439"/>
          </p14:sldIdLst>
        </p14:section>
        <p14:section name="R" id="{31E27BA8-D81F-494D-9491-E576EEFBF23A}">
          <p14:sldIdLst>
            <p14:sldId id="1417"/>
            <p14:sldId id="1438"/>
            <p14:sldId id="1430"/>
            <p14:sldId id="1432"/>
            <p14:sldId id="1433"/>
            <p14:sldId id="1434"/>
            <p14:sldId id="1436"/>
            <p14:sldId id="1437"/>
            <p14:sldId id="1435"/>
          </p14:sldIdLst>
        </p14:section>
        <p14:section name="TemplateEnd" id="{CED24233-52D7-4372-8846-C88A50AB3B68}">
          <p14:sldIdLst/>
        </p14:section>
        <p14:section name="Close" id="{3C7CDCBC-0E6F-4079-9F15-D66F7E8DE09B}">
          <p14:sldIdLst>
            <p14:sldId id="1326"/>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0000"/>
    <a:srgbClr val="D83B01"/>
    <a:srgbClr val="505050"/>
    <a:srgbClr val="FFB900"/>
    <a:srgbClr val="292929"/>
    <a:srgbClr val="FFFFFF"/>
    <a:srgbClr val="BAD80A"/>
    <a:srgbClr val="5C2D91"/>
    <a:srgbClr val="0078D7"/>
    <a:srgbClr val="107C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6215" autoAdjust="0"/>
  </p:normalViewPr>
  <p:slideViewPr>
    <p:cSldViewPr>
      <p:cViewPr varScale="1">
        <p:scale>
          <a:sx n="99" d="100"/>
          <a:sy n="99" d="100"/>
        </p:scale>
        <p:origin x="72" y="16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1122"/>
    </p:cViewPr>
  </p:sorterViewPr>
  <p:notesViewPr>
    <p:cSldViewPr showGuides="1">
      <p:cViewPr varScale="1">
        <p:scale>
          <a:sx n="73" d="100"/>
          <a:sy n="73" d="100"/>
        </p:scale>
        <p:origin x="317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Ignite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10/28/2016 1:16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Ignite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10/28/2016 1:16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88D5E3-B0C4-244E-905F-C9848084E0A1}" type="slidenum">
              <a:rPr lang="en-US" smtClean="0">
                <a:solidFill>
                  <a:prstClr val="black"/>
                </a:solidFill>
              </a:rPr>
              <a:pPr>
                <a:defRPr/>
              </a:pPr>
              <a:t>3</a:t>
            </a:fld>
            <a:endParaRPr lang="en-US">
              <a:solidFill>
                <a:prstClr val="black"/>
              </a:solidFill>
            </a:endParaRPr>
          </a:p>
        </p:txBody>
      </p:sp>
    </p:spTree>
    <p:extLst>
      <p:ext uri="{BB962C8B-B14F-4D97-AF65-F5344CB8AC3E}">
        <p14:creationId xmlns:p14="http://schemas.microsoft.com/office/powerpoint/2010/main" val="37186636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23522440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6730484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65452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39591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4601679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718278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20</a:t>
            </a:fld>
            <a:endParaRPr lang="en-US" dirty="0"/>
          </a:p>
        </p:txBody>
      </p:sp>
    </p:spTree>
    <p:extLst>
      <p:ext uri="{BB962C8B-B14F-4D97-AF65-F5344CB8AC3E}">
        <p14:creationId xmlns:p14="http://schemas.microsoft.com/office/powerpoint/2010/main" val="1245025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21</a:t>
            </a:fld>
            <a:endParaRPr lang="en-US" dirty="0"/>
          </a:p>
        </p:txBody>
      </p:sp>
    </p:spTree>
    <p:extLst>
      <p:ext uri="{BB962C8B-B14F-4D97-AF65-F5344CB8AC3E}">
        <p14:creationId xmlns:p14="http://schemas.microsoft.com/office/powerpoint/2010/main" val="656876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Date Placeholder 5"/>
          <p:cNvSpPr>
            <a:spLocks noGrp="1"/>
          </p:cNvSpPr>
          <p:nvPr>
            <p:ph type="dt" idx="12"/>
          </p:nvPr>
        </p:nvSpPr>
        <p:spPr/>
        <p:txBody>
          <a:bodyPr/>
          <a:lstStyle/>
          <a:p>
            <a:fld id="{70C7DD1B-F37C-4560-8AF2-E71C76F14CED}" type="datetime1">
              <a:rPr lang="en-US" smtClean="0"/>
              <a:t>10/28/2016</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23</a:t>
            </a:fld>
            <a:endParaRPr lang="en-US" dirty="0"/>
          </a:p>
        </p:txBody>
      </p:sp>
      <p:sp>
        <p:nvSpPr>
          <p:cNvPr id="10" name="Footer Placeholder 9"/>
          <p:cNvSpPr>
            <a:spLocks noGrp="1"/>
          </p:cNvSpPr>
          <p:nvPr>
            <p:ph type="ftr" sz="quarter" idx="14"/>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70804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6942188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088D5E3-B0C4-244E-905F-C9848084E0A1}" type="slidenum">
              <a:rPr lang="en-US" smtClean="0">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18097891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73157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646306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27</a:t>
            </a:fld>
            <a:endParaRPr lang="en-US" dirty="0"/>
          </a:p>
        </p:txBody>
      </p:sp>
    </p:spTree>
    <p:extLst>
      <p:ext uri="{BB962C8B-B14F-4D97-AF65-F5344CB8AC3E}">
        <p14:creationId xmlns:p14="http://schemas.microsoft.com/office/powerpoint/2010/main" val="42409299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28</a:t>
            </a:fld>
            <a:endParaRPr lang="en-US" dirty="0"/>
          </a:p>
        </p:txBody>
      </p:sp>
    </p:spTree>
    <p:extLst>
      <p:ext uri="{BB962C8B-B14F-4D97-AF65-F5344CB8AC3E}">
        <p14:creationId xmlns:p14="http://schemas.microsoft.com/office/powerpoint/2010/main" val="1369415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29</a:t>
            </a:fld>
            <a:endParaRPr lang="en-US" dirty="0"/>
          </a:p>
        </p:txBody>
      </p:sp>
    </p:spTree>
    <p:extLst>
      <p:ext uri="{BB962C8B-B14F-4D97-AF65-F5344CB8AC3E}">
        <p14:creationId xmlns:p14="http://schemas.microsoft.com/office/powerpoint/2010/main" val="3494323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90D750A-CBC3-4706-9C62-B6AC1EBEF41C}"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10389115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EFF65-6E2A-4819-8066-B777B07DECF1}" type="slidenum">
              <a:rPr lang="en-US"/>
              <a:t>31</a:t>
            </a:fld>
            <a:endParaRPr lang="en-US"/>
          </a:p>
        </p:txBody>
      </p:sp>
    </p:spTree>
    <p:extLst>
      <p:ext uri="{BB962C8B-B14F-4D97-AF65-F5344CB8AC3E}">
        <p14:creationId xmlns:p14="http://schemas.microsoft.com/office/powerpoint/2010/main" val="990365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32</a:t>
            </a:fld>
            <a:endParaRPr lang="en-US" dirty="0"/>
          </a:p>
        </p:txBody>
      </p:sp>
    </p:spTree>
    <p:extLst>
      <p:ext uri="{BB962C8B-B14F-4D97-AF65-F5344CB8AC3E}">
        <p14:creationId xmlns:p14="http://schemas.microsoft.com/office/powerpoint/2010/main" val="27533507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33</a:t>
            </a:fld>
            <a:endParaRPr lang="en-US" dirty="0"/>
          </a:p>
        </p:txBody>
      </p:sp>
    </p:spTree>
    <p:extLst>
      <p:ext uri="{BB962C8B-B14F-4D97-AF65-F5344CB8AC3E}">
        <p14:creationId xmlns:p14="http://schemas.microsoft.com/office/powerpoint/2010/main" val="42207793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6EFF65-6E2A-4819-8066-B777B07DECF1}" type="slidenum">
              <a:rPr lang="en-US"/>
              <a:t>34</a:t>
            </a:fld>
            <a:endParaRPr lang="en-US"/>
          </a:p>
        </p:txBody>
      </p:sp>
    </p:spTree>
    <p:extLst>
      <p:ext uri="{BB962C8B-B14F-4D97-AF65-F5344CB8AC3E}">
        <p14:creationId xmlns:p14="http://schemas.microsoft.com/office/powerpoint/2010/main" val="25417690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D10C09F-FCA1-48C8-B40D-42E1045D109E}"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10076977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35</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10/28/2016 1:16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90283434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6" name="Slide Number Placeholder 5"/>
          <p:cNvSpPr>
            <a:spLocks noGrp="1"/>
          </p:cNvSpPr>
          <p:nvPr>
            <p:ph type="sldNum" sz="quarter" idx="12"/>
          </p:nvPr>
        </p:nvSpPr>
        <p:spPr/>
        <p:txBody>
          <a:bodyPr/>
          <a:lstStyle/>
          <a:p>
            <a:fld id="{B4008EB6-D09E-4580-8CD6-DDB14511944F}" type="slidenum">
              <a:rPr lang="en-US" smtClean="0"/>
              <a:pPr/>
              <a:t>36</a:t>
            </a:fld>
            <a:endParaRPr lang="en-US" dirty="0"/>
          </a:p>
        </p:txBody>
      </p:sp>
      <p:sp>
        <p:nvSpPr>
          <p:cNvPr id="10" name="Date Placeholder 9"/>
          <p:cNvSpPr>
            <a:spLocks noGrp="1"/>
          </p:cNvSpPr>
          <p:nvPr>
            <p:ph type="dt" idx="13"/>
          </p:nvPr>
        </p:nvSpPr>
        <p:spPr/>
        <p:txBody>
          <a:bodyPr/>
          <a:lstStyle/>
          <a:p>
            <a:fld id="{6108602D-D426-4C00-B215-BFA18C076426}" type="datetime8">
              <a:rPr lang="en-US" smtClean="0"/>
              <a:t>10/28/2016 1:16 PM</a:t>
            </a:fld>
            <a:endParaRPr lang="en-US" dirty="0"/>
          </a:p>
        </p:txBody>
      </p:sp>
      <p:sp>
        <p:nvSpPr>
          <p:cNvPr id="4" name="Footer Placeholder 3"/>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5" name="Header Placeholder 4"/>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42068234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t>Microsoft Ignite 2016</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38EEC551-8CDA-4EB6-89BB-2A86C9F091C8}" type="datetime8">
              <a:rPr lang="en-US" smtClean="0"/>
              <a:t>10/28/2016 1:16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37</a:t>
            </a:fld>
            <a:endParaRPr lang="en-US" dirty="0"/>
          </a:p>
        </p:txBody>
      </p:sp>
    </p:spTree>
    <p:extLst>
      <p:ext uri="{BB962C8B-B14F-4D97-AF65-F5344CB8AC3E}">
        <p14:creationId xmlns:p14="http://schemas.microsoft.com/office/powerpoint/2010/main" val="3410312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10/28/2016 1:16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38</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28614985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3259540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612641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9713306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7088D5E3-B0C4-244E-905F-C9848084E0A1}"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91708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619870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prstClr val="black"/>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28669475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image" Target="../media/image1.w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_Walk_in">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331019803"/>
              </p:ext>
            </p:extLst>
          </p:nvPr>
        </p:nvGraphicFramePr>
        <p:xfrm>
          <a:off x="0" y="0"/>
          <a:ext cx="12435839" cy="5999384"/>
        </p:xfrm>
        <a:graphic>
          <a:graphicData uri="http://schemas.openxmlformats.org/presentationml/2006/ole">
            <mc:AlternateContent xmlns:mc="http://schemas.openxmlformats.org/markup-compatibility/2006">
              <mc:Choice xmlns:v="urn:schemas-microsoft-com:vml" Requires="v">
                <p:oleObj spid="_x0000_s1037" name="Image" r:id="rId3" imgW="24380640" imgH="15238080" progId="Photoshop.Image.12">
                  <p:embed/>
                </p:oleObj>
              </mc:Choice>
              <mc:Fallback>
                <p:oleObj name="Image" r:id="rId3" imgW="24380640" imgH="15238080" progId="Photoshop.Image.12">
                  <p:embed/>
                  <p:pic>
                    <p:nvPicPr>
                      <p:cNvPr id="2" name="Object 1"/>
                      <p:cNvPicPr/>
                      <p:nvPr/>
                    </p:nvPicPr>
                    <p:blipFill>
                      <a:blip r:embed="rId4"/>
                      <a:stretch>
                        <a:fillRect/>
                      </a:stretch>
                    </p:blipFill>
                    <p:spPr>
                      <a:xfrm>
                        <a:off x="0" y="0"/>
                        <a:ext cx="12435839" cy="59993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385589" y="6233566"/>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3" name="TextBox 2"/>
          <p:cNvSpPr txBox="1"/>
          <p:nvPr userDrawn="1"/>
        </p:nvSpPr>
        <p:spPr>
          <a:xfrm>
            <a:off x="241573" y="1913086"/>
            <a:ext cx="8568952" cy="1264962"/>
          </a:xfrm>
          <a:prstGeom prst="rect">
            <a:avLst/>
          </a:prstGeom>
          <a:noFill/>
        </p:spPr>
        <p:txBody>
          <a:bodyPr wrap="square" lIns="182880" tIns="146304" rIns="182880" bIns="146304" rtlCol="0">
            <a:spAutoFit/>
          </a:bodyPr>
          <a:lstStyle/>
          <a:p>
            <a:pPr>
              <a:lnSpc>
                <a:spcPct val="90000"/>
              </a:lnSpc>
              <a:spcAft>
                <a:spcPts val="600"/>
              </a:spcAft>
            </a:pPr>
            <a:r>
              <a:rPr lang="en-NZ" sz="7000" dirty="0">
                <a:solidFill>
                  <a:schemeClr val="bg1"/>
                </a:solidFill>
                <a:latin typeface="+mn-lt"/>
              </a:rPr>
              <a:t>Microsoft Ignite</a:t>
            </a:r>
            <a:r>
              <a:rPr lang="en-NZ" sz="7000" baseline="0" dirty="0">
                <a:solidFill>
                  <a:schemeClr val="bg1"/>
                </a:solidFill>
                <a:latin typeface="+mn-lt"/>
              </a:rPr>
              <a:t> NZ</a:t>
            </a:r>
            <a:endParaRPr lang="en-NZ" sz="7000" dirty="0">
              <a:solidFill>
                <a:schemeClr val="bg1"/>
              </a:solidFill>
              <a:latin typeface="+mn-lt"/>
            </a:endParaRPr>
          </a:p>
        </p:txBody>
      </p:sp>
      <p:sp>
        <p:nvSpPr>
          <p:cNvPr id="5" name="TextBox 4"/>
          <p:cNvSpPr txBox="1"/>
          <p:nvPr userDrawn="1"/>
        </p:nvSpPr>
        <p:spPr>
          <a:xfrm>
            <a:off x="241573" y="2921198"/>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8" name="Picture 7"/>
          <p:cNvPicPr>
            <a:picLocks noChangeAspect="1"/>
          </p:cNvPicPr>
          <p:nvPr userDrawn="1"/>
        </p:nvPicPr>
        <p:blipFill>
          <a:blip r:embed="rId7"/>
          <a:stretch>
            <a:fillRect/>
          </a:stretch>
        </p:blipFill>
        <p:spPr>
          <a:xfrm>
            <a:off x="31410" y="-234182"/>
            <a:ext cx="12405065" cy="2205345"/>
          </a:xfrm>
          <a:prstGeom prst="rect">
            <a:avLst/>
          </a:prstGeom>
        </p:spPr>
      </p:pic>
    </p:spTree>
    <p:extLst>
      <p:ext uri="{BB962C8B-B14F-4D97-AF65-F5344CB8AC3E}">
        <p14:creationId xmlns:p14="http://schemas.microsoft.com/office/powerpoint/2010/main" val="2152902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userDrawn="1">
            <p:extLst>
              <p:ext uri="{D42A27DB-BD31-4B8C-83A1-F6EECF244321}">
                <p14:modId xmlns:p14="http://schemas.microsoft.com/office/powerpoint/2010/main" val="1740786856"/>
              </p:ext>
            </p:extLst>
          </p:nvPr>
        </p:nvGraphicFramePr>
        <p:xfrm>
          <a:off x="636" y="0"/>
          <a:ext cx="12435839" cy="6080284"/>
        </p:xfrm>
        <a:graphic>
          <a:graphicData uri="http://schemas.openxmlformats.org/presentationml/2006/ole">
            <mc:AlternateContent xmlns:mc="http://schemas.openxmlformats.org/markup-compatibility/2006">
              <mc:Choice xmlns:v="urn:schemas-microsoft-com:vml" Requires="v">
                <p:oleObj spid="_x0000_s2061" name="Image" r:id="rId3" imgW="24380640" imgH="15238080" progId="Photoshop.Image.12">
                  <p:embed/>
                </p:oleObj>
              </mc:Choice>
              <mc:Fallback>
                <p:oleObj name="Image" r:id="rId3" imgW="24380640" imgH="15238080" progId="Photoshop.Image.12">
                  <p:embed/>
                  <p:pic>
                    <p:nvPicPr>
                      <p:cNvPr id="2" name="Object 1"/>
                      <p:cNvPicPr/>
                      <p:nvPr/>
                    </p:nvPicPr>
                    <p:blipFill>
                      <a:blip r:embed="rId4"/>
                      <a:stretch>
                        <a:fillRect/>
                      </a:stretch>
                    </p:blipFill>
                    <p:spPr>
                      <a:xfrm>
                        <a:off x="636" y="0"/>
                        <a:ext cx="12435839" cy="6080284"/>
                      </a:xfrm>
                      <a:prstGeom prst="rect">
                        <a:avLst/>
                      </a:prstGeom>
                    </p:spPr>
                  </p:pic>
                </p:oleObj>
              </mc:Fallback>
            </mc:AlternateContent>
          </a:graphicData>
        </a:graphic>
      </p:graphicFrame>
      <p:pic>
        <p:nvPicPr>
          <p:cNvPr id="11" name="Picture 10"/>
          <p:cNvPicPr>
            <a:picLocks noChangeAspect="1"/>
          </p:cNvPicPr>
          <p:nvPr userDrawn="1"/>
        </p:nvPicPr>
        <p:blipFill>
          <a:blip r:embed="rId5"/>
          <a:stretch>
            <a:fillRect/>
          </a:stretch>
        </p:blipFill>
        <p:spPr>
          <a:xfrm>
            <a:off x="457597" y="6285063"/>
            <a:ext cx="1456418" cy="310896"/>
          </a:xfrm>
          <a:prstGeom prst="rect">
            <a:avLst/>
          </a:prstGeom>
        </p:spPr>
      </p:pic>
      <p:pic>
        <p:nvPicPr>
          <p:cNvPr id="16" name="Picture 15" hidden="1"/>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87481" y="182554"/>
            <a:ext cx="11672947" cy="2119277"/>
          </a:xfrm>
          <a:noFill/>
        </p:spPr>
        <p:txBody>
          <a:bodyPr lIns="146304" tIns="91440" rIns="146304" bIns="91440" anchor="t" anchorCtr="0"/>
          <a:lstStyle>
            <a:lvl1pPr>
              <a:defRPr sz="6000" spc="-100" baseline="0">
                <a:solidFill>
                  <a:schemeClr val="bg1"/>
                </a:soli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003" y="3497262"/>
            <a:ext cx="7640499" cy="829612"/>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Speaker Name</a:t>
            </a:r>
          </a:p>
        </p:txBody>
      </p:sp>
      <p:sp>
        <p:nvSpPr>
          <p:cNvPr id="12" name="Text Placeholder 4"/>
          <p:cNvSpPr>
            <a:spLocks noGrp="1"/>
          </p:cNvSpPr>
          <p:nvPr>
            <p:ph type="body" sz="quarter" idx="13" hasCustomPrompt="1"/>
          </p:nvPr>
        </p:nvSpPr>
        <p:spPr bwMode="white">
          <a:xfrm>
            <a:off x="287481" y="2506609"/>
            <a:ext cx="7382067" cy="888264"/>
          </a:xfrm>
          <a:noFill/>
        </p:spPr>
        <p:txBody>
          <a:bodyPr lIns="146304" tIns="109728" rIns="146304" bIns="109728">
            <a:noAutofit/>
          </a:bodyPr>
          <a:lstStyle>
            <a:lvl1pPr marL="0" indent="0">
              <a:spcBef>
                <a:spcPts val="0"/>
              </a:spcBef>
              <a:buNone/>
              <a:defRPr sz="3200" spc="0" baseline="0">
                <a:solidFill>
                  <a:schemeClr val="bg1"/>
                </a:solidFill>
                <a:latin typeface="+mj-lt"/>
              </a:defRPr>
            </a:lvl1pPr>
          </a:lstStyle>
          <a:p>
            <a:pPr lvl="0"/>
            <a:r>
              <a:rPr lang="en-US" dirty="0"/>
              <a:t>Session Code</a:t>
            </a:r>
          </a:p>
        </p:txBody>
      </p:sp>
    </p:spTree>
    <p:extLst>
      <p:ext uri="{BB962C8B-B14F-4D97-AF65-F5344CB8AC3E}">
        <p14:creationId xmlns:p14="http://schemas.microsoft.com/office/powerpoint/2010/main" val="168501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a:xfrm>
            <a:off x="457200" y="6565900"/>
            <a:ext cx="3937000" cy="136525"/>
          </a:xfrm>
          <a:prstGeom prst="rect">
            <a:avLst/>
          </a:prstGeom>
        </p:spPr>
        <p:txBody>
          <a:bodyPr/>
          <a:lstStyle>
            <a:lvl1pPr fontAlgn="base">
              <a:spcBef>
                <a:spcPct val="0"/>
              </a:spcBef>
              <a:spcAft>
                <a:spcPct val="0"/>
              </a:spcAft>
              <a:defRPr dirty="0" smtClean="0">
                <a:solidFill>
                  <a:srgbClr val="000000"/>
                </a:solidFill>
              </a:defRPr>
            </a:lvl1pPr>
          </a:lstStyle>
          <a:p>
            <a:pPr>
              <a:defRPr/>
            </a:pPr>
            <a:r>
              <a:t>Microsoft Confidential</a:t>
            </a:r>
            <a:endParaRPr/>
          </a:p>
        </p:txBody>
      </p:sp>
      <p:sp>
        <p:nvSpPr>
          <p:cNvPr id="3" name="Slide Number Placeholder 2"/>
          <p:cNvSpPr>
            <a:spLocks noGrp="1"/>
          </p:cNvSpPr>
          <p:nvPr>
            <p:ph type="sldNum" sz="quarter" idx="11"/>
          </p:nvPr>
        </p:nvSpPr>
        <p:spPr/>
        <p:txBody>
          <a:bodyPr/>
          <a:lstStyle>
            <a:lvl1pPr defTabSz="931863" fontAlgn="base">
              <a:spcBef>
                <a:spcPct val="0"/>
              </a:spcBef>
              <a:spcAft>
                <a:spcPct val="0"/>
              </a:spcAft>
              <a:defRPr smtClean="0">
                <a:solidFill>
                  <a:srgbClr val="000000"/>
                </a:solidFill>
              </a:defRPr>
            </a:lvl1pPr>
          </a:lstStyle>
          <a:p>
            <a:pPr>
              <a:defRPr/>
            </a:pPr>
            <a:fld id="{F8A0AC42-AA1D-4944-8D96-660DE70C7E1B}" type="slidenum">
              <a:rPr/>
              <a:pPr>
                <a:defRPr/>
              </a:pPr>
              <a:t>‹#›</a:t>
            </a:fld>
            <a:endParaRPr dirty="0"/>
          </a:p>
        </p:txBody>
      </p:sp>
    </p:spTree>
    <p:extLst>
      <p:ext uri="{BB962C8B-B14F-4D97-AF65-F5344CB8AC3E}">
        <p14:creationId xmlns:p14="http://schemas.microsoft.com/office/powerpoint/2010/main" val="1003114589"/>
      </p:ext>
    </p:extLst>
  </p:cSld>
  <p:clrMapOvr>
    <a:overrideClrMapping bg1="lt1" tx1="dk1" bg2="lt2" tx2="dk2" accent1="accent1" accent2="accent2" accent3="accent3" accent4="accent4" accent5="accent5" accent6="accent6" hlink="hlink" folHlink="folHlink"/>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sights Text">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69241" y="259792"/>
            <a:ext cx="11653521" cy="1075884"/>
          </a:xfrm>
        </p:spPr>
        <p:txBody>
          <a:bodyPr lIns="146304" tIns="91440" rIns="146304" bIns="91440"/>
          <a:lstStyle>
            <a:lvl1pPr>
              <a:lnSpc>
                <a:spcPts val="6176"/>
              </a:lnSpc>
              <a:defRPr sz="4000" baseline="0">
                <a:solidFill>
                  <a:schemeClr val="tx1"/>
                </a:solidFill>
              </a:defRPr>
            </a:lvl1pPr>
          </a:lstStyle>
          <a:p>
            <a:r>
              <a:rPr lang="en-US" dirty="0"/>
              <a:t>Lorem ipsum dolor sit.</a:t>
            </a:r>
          </a:p>
        </p:txBody>
      </p:sp>
      <p:sp>
        <p:nvSpPr>
          <p:cNvPr id="6" name="Text Placeholder 3"/>
          <p:cNvSpPr>
            <a:spLocks noGrp="1"/>
          </p:cNvSpPr>
          <p:nvPr>
            <p:ph type="body" sz="quarter" idx="11"/>
          </p:nvPr>
        </p:nvSpPr>
        <p:spPr>
          <a:xfrm>
            <a:off x="269242" y="1350545"/>
            <a:ext cx="11653520" cy="4949771"/>
          </a:xfrm>
        </p:spPr>
        <p:txBody>
          <a:bodyPr wrap="square">
            <a:normAutofit/>
          </a:bodyPr>
          <a:lstStyle>
            <a:lvl1pPr marL="0" indent="0">
              <a:lnSpc>
                <a:spcPct val="100000"/>
              </a:lnSpc>
              <a:spcBef>
                <a:spcPts val="1200"/>
              </a:spcBef>
              <a:spcAft>
                <a:spcPts val="1200"/>
              </a:spcAft>
              <a:buClr>
                <a:schemeClr val="tx1"/>
              </a:buClr>
              <a:buFont typeface="Wingdings" pitchFamily="2" charset="2"/>
              <a:buNone/>
              <a:defRPr sz="2400">
                <a:solidFill>
                  <a:schemeClr val="accent5"/>
                </a:solidFill>
              </a:defRPr>
            </a:lvl1pPr>
            <a:lvl2pPr marL="0" indent="0">
              <a:lnSpc>
                <a:spcPct val="100000"/>
              </a:lnSpc>
              <a:spcAft>
                <a:spcPts val="1200"/>
              </a:spcAft>
              <a:buNone/>
              <a:defRPr sz="1961">
                <a:solidFill>
                  <a:schemeClr val="tx1"/>
                </a:solidFill>
              </a:defRPr>
            </a:lvl2pPr>
            <a:lvl3pPr marL="227209" indent="0">
              <a:lnSpc>
                <a:spcPct val="100000"/>
              </a:lnSpc>
              <a:spcAft>
                <a:spcPts val="1200"/>
              </a:spcAft>
              <a:buNone/>
              <a:tabLst/>
              <a:defRPr sz="1961">
                <a:solidFill>
                  <a:schemeClr val="tx1"/>
                </a:solidFill>
              </a:defRPr>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p:txBody>
      </p:sp>
      <p:grpSp>
        <p:nvGrpSpPr>
          <p:cNvPr id="11" name="Group 10"/>
          <p:cNvGrpSpPr/>
          <p:nvPr userDrawn="1"/>
        </p:nvGrpSpPr>
        <p:grpSpPr>
          <a:xfrm>
            <a:off x="-1200" y="6644680"/>
            <a:ext cx="12436794" cy="360970"/>
            <a:chOff x="-1200" y="6644680"/>
            <a:chExt cx="12436794" cy="360970"/>
          </a:xfrm>
        </p:grpSpPr>
        <p:sp>
          <p:nvSpPr>
            <p:cNvPr id="12" name="TextBox 11"/>
            <p:cNvSpPr txBox="1"/>
            <p:nvPr/>
          </p:nvSpPr>
          <p:spPr>
            <a:xfrm>
              <a:off x="-1200" y="6644680"/>
              <a:ext cx="4147213" cy="360970"/>
            </a:xfrm>
            <a:prstGeom prst="rect">
              <a:avLst/>
            </a:prstGeom>
            <a:solidFill>
              <a:srgbClr val="FFB9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sp>
          <p:nvSpPr>
            <p:cNvPr id="13" name="TextBox 12"/>
            <p:cNvSpPr txBox="1"/>
            <p:nvPr userDrawn="1"/>
          </p:nvSpPr>
          <p:spPr>
            <a:xfrm>
              <a:off x="4146013" y="6644680"/>
              <a:ext cx="8289581" cy="360970"/>
            </a:xfrm>
            <a:prstGeom prst="rect">
              <a:avLst/>
            </a:prstGeom>
            <a:solidFill>
              <a:srgbClr val="FF8C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grpSp>
    </p:spTree>
    <p:extLst>
      <p:ext uri="{BB962C8B-B14F-4D97-AF65-F5344CB8AC3E}">
        <p14:creationId xmlns:p14="http://schemas.microsoft.com/office/powerpoint/2010/main" val="583173085"/>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Insights Screen">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199" y="259792"/>
            <a:ext cx="11923962" cy="1075884"/>
          </a:xfrm>
        </p:spPr>
        <p:txBody>
          <a:bodyPr lIns="457200" tIns="91440" rIns="146304" bIns="91440"/>
          <a:lstStyle>
            <a:lvl1pPr>
              <a:lnSpc>
                <a:spcPct val="100000"/>
              </a:lnSpc>
              <a:defRPr sz="4000" baseline="0">
                <a:solidFill>
                  <a:schemeClr val="tx1"/>
                </a:solidFill>
              </a:defRPr>
            </a:lvl1pPr>
          </a:lstStyle>
          <a:p>
            <a:r>
              <a:rPr lang="en-US" dirty="0"/>
              <a:t>Lorem ipsum dolor sit.</a:t>
            </a:r>
          </a:p>
        </p:txBody>
      </p:sp>
      <p:sp>
        <p:nvSpPr>
          <p:cNvPr id="6" name="Text Placeholder 3"/>
          <p:cNvSpPr>
            <a:spLocks noGrp="1"/>
          </p:cNvSpPr>
          <p:nvPr>
            <p:ph type="body" sz="quarter" idx="11"/>
          </p:nvPr>
        </p:nvSpPr>
        <p:spPr>
          <a:xfrm>
            <a:off x="7563970" y="1350545"/>
            <a:ext cx="4358791" cy="4949771"/>
          </a:xfrm>
        </p:spPr>
        <p:txBody>
          <a:bodyPr wrap="square">
            <a:normAutofit/>
          </a:bodyPr>
          <a:lstStyle>
            <a:lvl1pPr marL="0" indent="0">
              <a:lnSpc>
                <a:spcPct val="100000"/>
              </a:lnSpc>
              <a:spcBef>
                <a:spcPts val="1200"/>
              </a:spcBef>
              <a:spcAft>
                <a:spcPts val="1200"/>
              </a:spcAft>
              <a:buClr>
                <a:schemeClr val="tx1"/>
              </a:buClr>
              <a:buFont typeface="Wingdings" pitchFamily="2" charset="2"/>
              <a:buNone/>
              <a:defRPr sz="2400">
                <a:solidFill>
                  <a:schemeClr val="accent5"/>
                </a:solidFill>
              </a:defRPr>
            </a:lvl1pPr>
            <a:lvl2pPr marL="0" indent="0">
              <a:lnSpc>
                <a:spcPct val="100000"/>
              </a:lnSpc>
              <a:spcAft>
                <a:spcPts val="1200"/>
              </a:spcAft>
              <a:buNone/>
              <a:defRPr sz="1961">
                <a:solidFill>
                  <a:schemeClr val="tx1"/>
                </a:solidFill>
              </a:defRPr>
            </a:lvl2pPr>
            <a:lvl3pPr marL="227209" indent="0">
              <a:lnSpc>
                <a:spcPct val="100000"/>
              </a:lnSpc>
              <a:spcAft>
                <a:spcPts val="1200"/>
              </a:spcAft>
              <a:buNone/>
              <a:tabLst/>
              <a:defRPr sz="1961">
                <a:solidFill>
                  <a:schemeClr val="tx1"/>
                </a:solidFill>
              </a:defRPr>
            </a:lvl3pPr>
            <a:lvl4pPr marL="451306" indent="0">
              <a:buNone/>
              <a:defRPr/>
            </a:lvl4pPr>
            <a:lvl5pPr marL="672290" indent="0">
              <a:buNone/>
              <a:tabLst/>
              <a:defRPr/>
            </a:lvl5pPr>
          </a:lstStyle>
          <a:p>
            <a:pPr lvl="0"/>
            <a:r>
              <a:rPr lang="en-US" dirty="0"/>
              <a:t>Click to edit Master text styles</a:t>
            </a:r>
          </a:p>
          <a:p>
            <a:pPr lvl="1"/>
            <a:r>
              <a:rPr lang="en-US" dirty="0"/>
              <a:t>Second level</a:t>
            </a:r>
          </a:p>
          <a:p>
            <a:pPr lvl="2"/>
            <a:r>
              <a:rPr lang="en-US" dirty="0"/>
              <a:t>Third level</a:t>
            </a:r>
          </a:p>
        </p:txBody>
      </p:sp>
      <p:sp>
        <p:nvSpPr>
          <p:cNvPr id="7" name="Picture Placeholder 6"/>
          <p:cNvSpPr>
            <a:spLocks noGrp="1"/>
          </p:cNvSpPr>
          <p:nvPr>
            <p:ph type="pic" sz="quarter" idx="12" hasCustomPrompt="1"/>
          </p:nvPr>
        </p:nvSpPr>
        <p:spPr>
          <a:xfrm>
            <a:off x="269875" y="1350963"/>
            <a:ext cx="7294563" cy="4949353"/>
          </a:xfrm>
          <a:ln w="152400">
            <a:noFill/>
          </a:ln>
        </p:spPr>
        <p:txBody>
          <a:bodyPr/>
          <a:lstStyle>
            <a:lvl1pPr marL="0" indent="0">
              <a:buNone/>
              <a:defRPr>
                <a:solidFill>
                  <a:schemeClr val="tx1"/>
                </a:solidFill>
              </a:defRPr>
            </a:lvl1pPr>
          </a:lstStyle>
          <a:p>
            <a:r>
              <a:rPr lang="en-US" dirty="0"/>
              <a:t>Screen shot or image here</a:t>
            </a:r>
          </a:p>
        </p:txBody>
      </p:sp>
      <p:grpSp>
        <p:nvGrpSpPr>
          <p:cNvPr id="11" name="Group 10"/>
          <p:cNvGrpSpPr/>
          <p:nvPr userDrawn="1"/>
        </p:nvGrpSpPr>
        <p:grpSpPr>
          <a:xfrm>
            <a:off x="-1200" y="6644680"/>
            <a:ext cx="12436794" cy="360970"/>
            <a:chOff x="-1200" y="6644680"/>
            <a:chExt cx="12436794" cy="360970"/>
          </a:xfrm>
        </p:grpSpPr>
        <p:sp>
          <p:nvSpPr>
            <p:cNvPr id="12" name="TextBox 11"/>
            <p:cNvSpPr txBox="1"/>
            <p:nvPr/>
          </p:nvSpPr>
          <p:spPr>
            <a:xfrm>
              <a:off x="-1200" y="6644680"/>
              <a:ext cx="4147213" cy="360970"/>
            </a:xfrm>
            <a:prstGeom prst="rect">
              <a:avLst/>
            </a:prstGeom>
            <a:solidFill>
              <a:srgbClr val="FFB9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sp>
          <p:nvSpPr>
            <p:cNvPr id="13" name="TextBox 12"/>
            <p:cNvSpPr txBox="1"/>
            <p:nvPr userDrawn="1"/>
          </p:nvSpPr>
          <p:spPr>
            <a:xfrm>
              <a:off x="4146013" y="6644680"/>
              <a:ext cx="8289581" cy="360970"/>
            </a:xfrm>
            <a:prstGeom prst="rect">
              <a:avLst/>
            </a:prstGeom>
            <a:solidFill>
              <a:srgbClr val="FF8C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grpSp>
    </p:spTree>
    <p:extLst>
      <p:ext uri="{BB962C8B-B14F-4D97-AF65-F5344CB8AC3E}">
        <p14:creationId xmlns:p14="http://schemas.microsoft.com/office/powerpoint/2010/main" val="2734751350"/>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sights Code">
    <p:spTree>
      <p:nvGrpSpPr>
        <p:cNvPr id="1" name=""/>
        <p:cNvGrpSpPr/>
        <p:nvPr/>
      </p:nvGrpSpPr>
      <p:grpSpPr>
        <a:xfrm>
          <a:off x="0" y="0"/>
          <a:ext cx="0" cy="0"/>
          <a:chOff x="0" y="0"/>
          <a:chExt cx="0" cy="0"/>
        </a:xfrm>
      </p:grpSpPr>
      <p:sp>
        <p:nvSpPr>
          <p:cNvPr id="3" name="Text Placeholder 3"/>
          <p:cNvSpPr>
            <a:spLocks noGrp="1"/>
          </p:cNvSpPr>
          <p:nvPr>
            <p:ph type="body" sz="quarter" idx="10" hasCustomPrompt="1"/>
          </p:nvPr>
        </p:nvSpPr>
        <p:spPr>
          <a:xfrm>
            <a:off x="269241" y="1338785"/>
            <a:ext cx="6886900" cy="4923061"/>
          </a:xfrm>
          <a:solidFill>
            <a:schemeClr val="bg1">
              <a:lumMod val="95000"/>
            </a:schemeClr>
          </a:solidFill>
          <a:ln w="63500">
            <a:solidFill>
              <a:schemeClr val="accent5"/>
            </a:solidFill>
            <a:miter lim="800000"/>
          </a:ln>
        </p:spPr>
        <p:txBody>
          <a:bodyPr wrap="square">
            <a:normAutofit/>
          </a:bodyPr>
          <a:lstStyle>
            <a:lvl1pPr marL="0" indent="0" defTabSz="373039">
              <a:lnSpc>
                <a:spcPct val="100000"/>
              </a:lnSpc>
              <a:spcBef>
                <a:spcPts val="0"/>
              </a:spcBef>
              <a:buClr>
                <a:schemeClr val="tx1"/>
              </a:buClr>
              <a:buFont typeface="Wingdings" pitchFamily="2" charset="2"/>
              <a:buNone/>
              <a:defRPr sz="1836" baseline="0">
                <a:solidFill>
                  <a:schemeClr val="tx1"/>
                </a:solidFill>
                <a:latin typeface="Consolas" panose="020B0609020204030204" pitchFamily="49" charset="0"/>
                <a:cs typeface="Consolas" panose="020B0609020204030204" pitchFamily="49" charset="0"/>
              </a:defRPr>
            </a:lvl1pPr>
            <a:lvl2pPr marL="373039" indent="0" defTabSz="373039">
              <a:lnSpc>
                <a:spcPct val="100000"/>
              </a:lnSpc>
              <a:spcBef>
                <a:spcPts val="0"/>
              </a:spcBef>
              <a:buNone/>
              <a:defRPr sz="1836">
                <a:latin typeface="Consolas" panose="020B0609020204030204" pitchFamily="49" charset="0"/>
                <a:cs typeface="Consolas" panose="020B0609020204030204" pitchFamily="49" charset="0"/>
              </a:defRPr>
            </a:lvl2pPr>
            <a:lvl3pPr marL="746077" indent="0" defTabSz="373039">
              <a:lnSpc>
                <a:spcPct val="100000"/>
              </a:lnSpc>
              <a:spcBef>
                <a:spcPts val="0"/>
              </a:spcBef>
              <a:buNone/>
              <a:tabLst/>
              <a:defRPr sz="1836">
                <a:latin typeface="Consolas" panose="020B0609020204030204" pitchFamily="49" charset="0"/>
                <a:cs typeface="Consolas" panose="020B0609020204030204" pitchFamily="49" charset="0"/>
              </a:defRPr>
            </a:lvl3pPr>
            <a:lvl4pPr marL="1119116" indent="0" defTabSz="373039">
              <a:lnSpc>
                <a:spcPct val="100000"/>
              </a:lnSpc>
              <a:spcBef>
                <a:spcPts val="0"/>
              </a:spcBef>
              <a:buNone/>
              <a:defRPr sz="1836">
                <a:latin typeface="Consolas" panose="020B0609020204030204" pitchFamily="49" charset="0"/>
                <a:cs typeface="Consolas" panose="020B0609020204030204" pitchFamily="49" charset="0"/>
              </a:defRPr>
            </a:lvl4pPr>
            <a:lvl5pPr marL="1492154" indent="0" defTabSz="373039">
              <a:lnSpc>
                <a:spcPct val="100000"/>
              </a:lnSpc>
              <a:spcBef>
                <a:spcPts val="0"/>
              </a:spcBef>
              <a:buNone/>
              <a:tabLst/>
              <a:defRPr sz="1836">
                <a:latin typeface="Consolas" panose="020B0609020204030204" pitchFamily="49" charset="0"/>
                <a:cs typeface="Consolas" panose="020B0609020204030204" pitchFamily="49" charset="0"/>
              </a:defRPr>
            </a:lvl5pPr>
          </a:lstStyle>
          <a:p>
            <a:pPr lvl="0"/>
            <a:r>
              <a:rPr lang="en-US" dirty="0"/>
              <a:t>Click to edit code</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quarter" idx="11"/>
          </p:nvPr>
        </p:nvSpPr>
        <p:spPr>
          <a:xfrm>
            <a:off x="7331576" y="1338784"/>
            <a:ext cx="4602115" cy="4923062"/>
          </a:xfrm>
        </p:spPr>
        <p:txBody>
          <a:bodyPr wrap="square">
            <a:normAutofit/>
          </a:bodyPr>
          <a:lstStyle>
            <a:lvl1pPr marL="0" indent="0">
              <a:lnSpc>
                <a:spcPct val="100000"/>
              </a:lnSpc>
              <a:spcBef>
                <a:spcPts val="1224"/>
              </a:spcBef>
              <a:spcAft>
                <a:spcPts val="1200"/>
              </a:spcAft>
              <a:buClr>
                <a:schemeClr val="tx1"/>
              </a:buClr>
              <a:buFont typeface="Wingdings" pitchFamily="2" charset="2"/>
              <a:buNone/>
              <a:defRPr sz="2400">
                <a:solidFill>
                  <a:schemeClr val="accent5"/>
                </a:solidFill>
              </a:defRPr>
            </a:lvl1pPr>
            <a:lvl2pPr marL="0" indent="0">
              <a:lnSpc>
                <a:spcPct val="100000"/>
              </a:lnSpc>
              <a:spcBef>
                <a:spcPts val="612"/>
              </a:spcBef>
              <a:spcAft>
                <a:spcPts val="1200"/>
              </a:spcAft>
              <a:buNone/>
              <a:defRPr sz="1960" b="0">
                <a:latin typeface="+mn-lt"/>
                <a:cs typeface="Segoe UI Semibold" panose="020B0702040204020203" pitchFamily="34" charset="0"/>
              </a:defRPr>
            </a:lvl2pPr>
            <a:lvl3pPr marL="231730" indent="0">
              <a:buNone/>
              <a:tabLst/>
              <a:defRPr sz="2000"/>
            </a:lvl3pPr>
            <a:lvl4pPr marL="460287" indent="0">
              <a:buNone/>
              <a:defRPr/>
            </a:lvl4pPr>
            <a:lvl5pPr marL="685669" indent="0">
              <a:buNone/>
              <a:tabLst/>
              <a:defRPr/>
            </a:lvl5pPr>
          </a:lstStyle>
          <a:p>
            <a:pPr lvl="0"/>
            <a:r>
              <a:rPr lang="en-US" dirty="0"/>
              <a:t>Click to edit Master text styles</a:t>
            </a:r>
          </a:p>
          <a:p>
            <a:pPr lvl="1"/>
            <a:r>
              <a:rPr lang="en-US" dirty="0"/>
              <a:t>Second level</a:t>
            </a:r>
          </a:p>
        </p:txBody>
      </p:sp>
      <p:grpSp>
        <p:nvGrpSpPr>
          <p:cNvPr id="12" name="Group 11"/>
          <p:cNvGrpSpPr/>
          <p:nvPr userDrawn="1"/>
        </p:nvGrpSpPr>
        <p:grpSpPr>
          <a:xfrm>
            <a:off x="-1200" y="6644680"/>
            <a:ext cx="12436794" cy="360970"/>
            <a:chOff x="-1200" y="6644680"/>
            <a:chExt cx="12436794" cy="360970"/>
          </a:xfrm>
        </p:grpSpPr>
        <p:sp>
          <p:nvSpPr>
            <p:cNvPr id="13" name="TextBox 12"/>
            <p:cNvSpPr txBox="1"/>
            <p:nvPr/>
          </p:nvSpPr>
          <p:spPr>
            <a:xfrm>
              <a:off x="-1200" y="6644680"/>
              <a:ext cx="4147213" cy="360970"/>
            </a:xfrm>
            <a:prstGeom prst="rect">
              <a:avLst/>
            </a:prstGeom>
            <a:solidFill>
              <a:srgbClr val="FFB9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sp>
          <p:nvSpPr>
            <p:cNvPr id="14" name="TextBox 13"/>
            <p:cNvSpPr txBox="1"/>
            <p:nvPr userDrawn="1"/>
          </p:nvSpPr>
          <p:spPr>
            <a:xfrm>
              <a:off x="4146013" y="6644680"/>
              <a:ext cx="8289581" cy="360970"/>
            </a:xfrm>
            <a:prstGeom prst="rect">
              <a:avLst/>
            </a:prstGeom>
            <a:solidFill>
              <a:srgbClr val="FF8C00"/>
            </a:solidFill>
          </p:spPr>
          <p:txBody>
            <a:bodyPr wrap="square" lIns="457135" tIns="137141" rIns="365707" rtlCol="0">
              <a:noAutofit/>
            </a:bodyPr>
            <a:lstStyle/>
            <a:p>
              <a:pPr defTabSz="932515" fontAlgn="auto">
                <a:lnSpc>
                  <a:spcPts val="3060"/>
                </a:lnSpc>
                <a:spcBef>
                  <a:spcPts val="0"/>
                </a:spcBef>
                <a:spcAft>
                  <a:spcPts val="0"/>
                </a:spcAft>
              </a:pPr>
              <a:r>
                <a:rPr lang="en-US" sz="2856" dirty="0">
                  <a:solidFill>
                    <a:srgbClr val="FFFFFF"/>
                  </a:solidFill>
                  <a:latin typeface="Segoe UI Light"/>
                  <a:ea typeface="+mn-ea"/>
                  <a:cs typeface="+mn-cs"/>
                </a:rPr>
                <a:t> </a:t>
              </a:r>
            </a:p>
          </p:txBody>
        </p:sp>
      </p:grpSp>
      <p:sp>
        <p:nvSpPr>
          <p:cNvPr id="18" name="Text Placeholder 4"/>
          <p:cNvSpPr>
            <a:spLocks noGrp="1"/>
          </p:cNvSpPr>
          <p:nvPr>
            <p:ph type="body" sz="quarter" idx="14"/>
          </p:nvPr>
        </p:nvSpPr>
        <p:spPr>
          <a:xfrm>
            <a:off x="269241" y="259792"/>
            <a:ext cx="11649456" cy="1078992"/>
          </a:xfrm>
        </p:spPr>
        <p:txBody>
          <a:bodyPr lIns="146304" tIns="91440" rIns="146304" bIns="91440" anchor="ctr" anchorCtr="0"/>
          <a:lstStyle>
            <a:lvl1pPr marL="0" indent="0">
              <a:buNone/>
              <a:defRPr sz="4000">
                <a:solidFill>
                  <a:schemeClr val="tx1">
                    <a:lumMod val="90000"/>
                    <a:lumOff val="10000"/>
                  </a:schemeClr>
                </a:solidFill>
              </a:defRPr>
            </a:lvl1pPr>
            <a:lvl5pPr marL="1028700" indent="0">
              <a:buNone/>
              <a:defRPr/>
            </a:lvl5pPr>
          </a:lstStyle>
          <a:p>
            <a:pPr lvl="0"/>
            <a:r>
              <a:rPr lang="en-US" dirty="0"/>
              <a:t>Click to edit Master text styles</a:t>
            </a:r>
          </a:p>
        </p:txBody>
      </p:sp>
    </p:spTree>
    <p:extLst>
      <p:ext uri="{BB962C8B-B14F-4D97-AF65-F5344CB8AC3E}">
        <p14:creationId xmlns:p14="http://schemas.microsoft.com/office/powerpoint/2010/main" val="384618913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41" r:id="rId1"/>
    <p:sldLayoutId id="2147484300" r:id="rId2"/>
    <p:sldLayoutId id="2147484295" r:id="rId3"/>
    <p:sldLayoutId id="2147484240" r:id="rId4"/>
    <p:sldLayoutId id="2147484296" r:id="rId5"/>
    <p:sldLayoutId id="2147484241" r:id="rId6"/>
    <p:sldLayoutId id="2147484297" r:id="rId7"/>
    <p:sldLayoutId id="2147484244" r:id="rId8"/>
    <p:sldLayoutId id="2147484298" r:id="rId9"/>
    <p:sldLayoutId id="2147484245" r:id="rId10"/>
    <p:sldLayoutId id="2147484247" r:id="rId11"/>
    <p:sldLayoutId id="2147484331" r:id="rId12"/>
    <p:sldLayoutId id="2147484249" r:id="rId13"/>
    <p:sldLayoutId id="2147484301" r:id="rId14"/>
    <p:sldLayoutId id="2147484251" r:id="rId15"/>
    <p:sldLayoutId id="2147484252" r:id="rId16"/>
    <p:sldLayoutId id="2147484254" r:id="rId17"/>
    <p:sldLayoutId id="2147484257" r:id="rId18"/>
    <p:sldLayoutId id="2147484258" r:id="rId19"/>
    <p:sldLayoutId id="2147484260" r:id="rId20"/>
    <p:sldLayoutId id="2147484299" r:id="rId21"/>
    <p:sldLayoutId id="2147484263" r:id="rId22"/>
    <p:sldLayoutId id="2147484343" r:id="rId23"/>
    <p:sldLayoutId id="2147484344" r:id="rId24"/>
    <p:sldLayoutId id="2147484345" r:id="rId25"/>
    <p:sldLayoutId id="2147484346" r:id="rId26"/>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6.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3" y="1974535"/>
            <a:ext cx="9143936" cy="1828786"/>
          </a:xfrm>
        </p:spPr>
        <p:txBody>
          <a:bodyPr/>
          <a:lstStyle/>
          <a:p>
            <a:r>
              <a:rPr lang="en-NZ" sz="8000" dirty="0">
                <a:latin typeface="+mn-lt"/>
              </a:rPr>
              <a:t>Microsoft Ignite NZ</a:t>
            </a:r>
          </a:p>
        </p:txBody>
      </p:sp>
      <p:sp>
        <p:nvSpPr>
          <p:cNvPr id="4" name="TextBox 3"/>
          <p:cNvSpPr txBox="1"/>
          <p:nvPr/>
        </p:nvSpPr>
        <p:spPr>
          <a:xfrm>
            <a:off x="259500" y="3083633"/>
            <a:ext cx="8208912" cy="1480405"/>
          </a:xfrm>
          <a:prstGeom prst="rect">
            <a:avLst/>
          </a:prstGeom>
          <a:noFill/>
        </p:spPr>
        <p:txBody>
          <a:bodyPr wrap="square" lIns="182880" tIns="146304" rIns="182880" bIns="146304" rtlCol="0">
            <a:spAutoFit/>
          </a:bodyPr>
          <a:lstStyle/>
          <a:p>
            <a:pPr>
              <a:lnSpc>
                <a:spcPct val="90000"/>
              </a:lnSpc>
              <a:spcAft>
                <a:spcPts val="600"/>
              </a:spcAft>
            </a:pPr>
            <a:r>
              <a:rPr lang="en-NZ" sz="4000" dirty="0">
                <a:solidFill>
                  <a:schemeClr val="bg1"/>
                </a:solidFill>
                <a:latin typeface="+mn-lt"/>
              </a:rPr>
              <a:t>25-28</a:t>
            </a:r>
            <a:r>
              <a:rPr lang="en-NZ" sz="4000" baseline="0" dirty="0">
                <a:solidFill>
                  <a:schemeClr val="bg1"/>
                </a:solidFill>
                <a:latin typeface="+mn-lt"/>
              </a:rPr>
              <a:t> October 2016</a:t>
            </a:r>
          </a:p>
          <a:p>
            <a:pPr>
              <a:lnSpc>
                <a:spcPct val="90000"/>
              </a:lnSpc>
              <a:spcAft>
                <a:spcPts val="600"/>
              </a:spcAft>
            </a:pPr>
            <a:r>
              <a:rPr lang="en-NZ" sz="4000" baseline="0" dirty="0">
                <a:solidFill>
                  <a:schemeClr val="bg1"/>
                </a:solidFill>
                <a:latin typeface="+mn-lt"/>
              </a:rPr>
              <a:t>SKYCITY, Auckland</a:t>
            </a:r>
            <a:endParaRPr lang="en-NZ" sz="4000" dirty="0">
              <a:solidFill>
                <a:schemeClr val="bg1"/>
              </a:solidFill>
              <a:latin typeface="+mn-lt"/>
            </a:endParaRPr>
          </a:p>
        </p:txBody>
      </p:sp>
      <p:pic>
        <p:nvPicPr>
          <p:cNvPr id="3" name="Picture 2"/>
          <p:cNvPicPr>
            <a:picLocks noChangeAspect="1"/>
          </p:cNvPicPr>
          <p:nvPr/>
        </p:nvPicPr>
        <p:blipFill>
          <a:blip r:embed="rId2"/>
          <a:stretch>
            <a:fillRect/>
          </a:stretch>
        </p:blipFill>
        <p:spPr>
          <a:xfrm>
            <a:off x="0" y="-205224"/>
            <a:ext cx="12436475" cy="2210929"/>
          </a:xfrm>
          <a:prstGeom prst="rect">
            <a:avLst/>
          </a:prstGeom>
        </p:spPr>
      </p:pic>
    </p:spTree>
    <p:extLst>
      <p:ext uri="{BB962C8B-B14F-4D97-AF65-F5344CB8AC3E}">
        <p14:creationId xmlns:p14="http://schemas.microsoft.com/office/powerpoint/2010/main" val="219345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lIns="457200"/>
          <a:lstStyle/>
          <a:p>
            <a:r>
              <a:rPr lang="en-US" dirty="0"/>
              <a:t>Step 1: Set up a Hadoop cluster…</a:t>
            </a:r>
          </a:p>
        </p:txBody>
      </p:sp>
      <p:sp>
        <p:nvSpPr>
          <p:cNvPr id="4" name="Content Placeholder 2"/>
          <p:cNvSpPr txBox="1">
            <a:spLocks/>
          </p:cNvSpPr>
          <p:nvPr/>
        </p:nvSpPr>
        <p:spPr>
          <a:xfrm>
            <a:off x="2554343" y="4158818"/>
            <a:ext cx="7337684" cy="1823074"/>
          </a:xfrm>
          <a:prstGeom prst="rect">
            <a:avLst/>
          </a:prstGeom>
        </p:spPr>
        <p:txBody>
          <a:bodyPr vert="horz" wrap="square" lIns="0" tIns="0" rIns="0" bIns="0" rtlCol="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Hortonworks</a:t>
            </a:r>
            <a:r>
              <a:rPr kumimoji="0" lang="en-US" sz="24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 or </a:t>
            </a:r>
            <a:r>
              <a:rPr kumimoji="0" lang="en-US" sz="2400" b="1"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Cloudera</a:t>
            </a:r>
            <a:r>
              <a:rPr kumimoji="0" lang="en-US" sz="24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 distributions</a:t>
            </a:r>
          </a:p>
          <a:p>
            <a:pPr marL="474663" marR="0" lvl="1" indent="-474663" algn="ctr" defTabSz="932742"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Hadoop 2.0 or above </a:t>
            </a:r>
          </a:p>
          <a:p>
            <a:pPr marL="474663" marR="0" lvl="1" indent="-474663" algn="ctr" defTabSz="932742"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Linux or Windows</a:t>
            </a:r>
          </a:p>
          <a:p>
            <a:pPr marL="474663" marR="0" lvl="1" indent="-474663" algn="ctr" defTabSz="932742" rtl="0" eaLnBrk="1" fontAlgn="auto" latinLnBrk="0" hangingPunct="1">
              <a:lnSpc>
                <a:spcPct val="100000"/>
              </a:lnSpc>
              <a:spcBef>
                <a:spcPts val="60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Segoe UI Semilight" panose="020B0402040204020203" pitchFamily="34" charset="0"/>
                <a:ea typeface="+mn-ea"/>
                <a:cs typeface="Segoe UI Semilight" panose="020B0402040204020203" pitchFamily="34" charset="0"/>
              </a:rPr>
              <a:t>On-premises or in Azure</a:t>
            </a:r>
          </a:p>
        </p:txBody>
      </p:sp>
      <p:sp>
        <p:nvSpPr>
          <p:cNvPr id="5" name="TextBox 4"/>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grpSp>
        <p:nvGrpSpPr>
          <p:cNvPr id="31" name="Group 30"/>
          <p:cNvGrpSpPr/>
          <p:nvPr/>
        </p:nvGrpSpPr>
        <p:grpSpPr>
          <a:xfrm>
            <a:off x="3324692" y="1719649"/>
            <a:ext cx="5787090" cy="2017602"/>
            <a:chOff x="4992982" y="4393836"/>
            <a:chExt cx="5787090" cy="2017602"/>
          </a:xfrm>
        </p:grpSpPr>
        <p:sp>
          <p:nvSpPr>
            <p:cNvPr id="32" name="Rectangle 31"/>
            <p:cNvSpPr/>
            <p:nvPr/>
          </p:nvSpPr>
          <p:spPr bwMode="auto">
            <a:xfrm>
              <a:off x="4992982" y="4393836"/>
              <a:ext cx="5787090" cy="2017602"/>
            </a:xfrm>
            <a:prstGeom prst="rect">
              <a:avLst/>
            </a:prstGeom>
            <a:solidFill>
              <a:schemeClr val="bg1">
                <a:lumMod val="8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2"/>
                  </a:solidFill>
                  <a:effectLst/>
                  <a:uLnTx/>
                  <a:uFillTx/>
                  <a:ea typeface="Segoe UI" pitchFamily="34" charset="0"/>
                  <a:cs typeface="Segoe UI" pitchFamily="34" charset="0"/>
                </a:rPr>
                <a:t>Hadoop Cluster</a:t>
              </a:r>
            </a:p>
          </p:txBody>
        </p:sp>
        <p:sp>
          <p:nvSpPr>
            <p:cNvPr id="33" name="Rectangle 32"/>
            <p:cNvSpPr/>
            <p:nvPr/>
          </p:nvSpPr>
          <p:spPr bwMode="auto">
            <a:xfrm>
              <a:off x="5082016"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4572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Namenode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34" name="Rectangle 33"/>
            <p:cNvSpPr/>
            <p:nvPr/>
          </p:nvSpPr>
          <p:spPr bwMode="auto">
            <a:xfrm>
              <a:off x="6221028"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35" name="Rectangle 34"/>
            <p:cNvSpPr/>
            <p:nvPr/>
          </p:nvSpPr>
          <p:spPr bwMode="auto">
            <a:xfrm>
              <a:off x="7361306"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36" name="Rectangle 35"/>
            <p:cNvSpPr/>
            <p:nvPr/>
          </p:nvSpPr>
          <p:spPr bwMode="auto">
            <a:xfrm>
              <a:off x="8501663"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37" name="Rectangle 36"/>
            <p:cNvSpPr/>
            <p:nvPr/>
          </p:nvSpPr>
          <p:spPr bwMode="auto">
            <a:xfrm>
              <a:off x="9642284"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grpSp>
          <p:nvGrpSpPr>
            <p:cNvPr id="38" name="Group 37"/>
            <p:cNvGrpSpPr/>
            <p:nvPr/>
          </p:nvGrpSpPr>
          <p:grpSpPr>
            <a:xfrm>
              <a:off x="5558408" y="6043950"/>
              <a:ext cx="102585" cy="78910"/>
              <a:chOff x="4947769" y="5402958"/>
              <a:chExt cx="343274" cy="264054"/>
            </a:xfrm>
          </p:grpSpPr>
          <p:sp>
            <p:nvSpPr>
              <p:cNvPr id="120"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39" name="Group 38"/>
            <p:cNvGrpSpPr/>
            <p:nvPr/>
          </p:nvGrpSpPr>
          <p:grpSpPr>
            <a:xfrm>
              <a:off x="6697420" y="6043950"/>
              <a:ext cx="102585" cy="78910"/>
              <a:chOff x="4947769" y="5402958"/>
              <a:chExt cx="343274" cy="264054"/>
            </a:xfrm>
          </p:grpSpPr>
          <p:sp>
            <p:nvSpPr>
              <p:cNvPr id="110"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1"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2"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3"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4"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5"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6"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7"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8"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19"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0" name="Group 39"/>
            <p:cNvGrpSpPr/>
            <p:nvPr/>
          </p:nvGrpSpPr>
          <p:grpSpPr>
            <a:xfrm>
              <a:off x="7840404" y="6043950"/>
              <a:ext cx="102585" cy="78910"/>
              <a:chOff x="4947769" y="5402958"/>
              <a:chExt cx="343274" cy="264054"/>
            </a:xfrm>
          </p:grpSpPr>
          <p:sp>
            <p:nvSpPr>
              <p:cNvPr id="100"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1"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2"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3"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4"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5"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6"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7"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8"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09"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1" name="Group 40"/>
            <p:cNvGrpSpPr/>
            <p:nvPr/>
          </p:nvGrpSpPr>
          <p:grpSpPr>
            <a:xfrm>
              <a:off x="8978055" y="6043950"/>
              <a:ext cx="102585" cy="78910"/>
              <a:chOff x="4947769" y="5402958"/>
              <a:chExt cx="343274" cy="264054"/>
            </a:xfrm>
          </p:grpSpPr>
          <p:sp>
            <p:nvSpPr>
              <p:cNvPr id="90"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1"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2"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3"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4"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5"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6"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7"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8"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99"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42" name="Group 41"/>
            <p:cNvGrpSpPr/>
            <p:nvPr/>
          </p:nvGrpSpPr>
          <p:grpSpPr>
            <a:xfrm>
              <a:off x="10117578" y="6043950"/>
              <a:ext cx="102585" cy="78910"/>
              <a:chOff x="4947769" y="5402958"/>
              <a:chExt cx="343274" cy="264054"/>
            </a:xfrm>
          </p:grpSpPr>
          <p:sp>
            <p:nvSpPr>
              <p:cNvPr id="80"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1"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2"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3"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4"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5"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6"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7"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8"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89"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43" name="Straight Arrow Connector 42"/>
            <p:cNvCxnSpPr>
              <a:stCxn id="34" idx="2"/>
              <a:endCxn id="47" idx="1"/>
            </p:cNvCxnSpPr>
            <p:nvPr/>
          </p:nvCxnSpPr>
          <p:spPr>
            <a:xfrm>
              <a:off x="6744751" y="5328047"/>
              <a:ext cx="1" cy="304671"/>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7876867" y="5328047"/>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9025386" y="5328047"/>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7" idx="2"/>
            </p:cNvCxnSpPr>
            <p:nvPr/>
          </p:nvCxnSpPr>
          <p:spPr>
            <a:xfrm>
              <a:off x="10166007" y="5328047"/>
              <a:ext cx="1" cy="304670"/>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47" name="Can 46"/>
            <p:cNvSpPr/>
            <p:nvPr/>
          </p:nvSpPr>
          <p:spPr bwMode="auto">
            <a:xfrm>
              <a:off x="6397315"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48" name="Freeform 47"/>
            <p:cNvSpPr>
              <a:spLocks noChangeAspect="1"/>
            </p:cNvSpPr>
            <p:nvPr/>
          </p:nvSpPr>
          <p:spPr bwMode="black">
            <a:xfrm>
              <a:off x="5506273"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AB</a:t>
              </a:r>
            </a:p>
          </p:txBody>
        </p:sp>
        <p:sp>
          <p:nvSpPr>
            <p:cNvPr id="49" name="Freeform 48"/>
            <p:cNvSpPr>
              <a:spLocks noChangeAspect="1"/>
            </p:cNvSpPr>
            <p:nvPr/>
          </p:nvSpPr>
          <p:spPr bwMode="black">
            <a:xfrm>
              <a:off x="6646127"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50" name="Freeform 49"/>
            <p:cNvSpPr>
              <a:spLocks noChangeAspect="1"/>
            </p:cNvSpPr>
            <p:nvPr/>
          </p:nvSpPr>
          <p:spPr bwMode="black">
            <a:xfrm>
              <a:off x="7785563"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51" name="Freeform 50"/>
            <p:cNvSpPr>
              <a:spLocks noChangeAspect="1"/>
            </p:cNvSpPr>
            <p:nvPr/>
          </p:nvSpPr>
          <p:spPr bwMode="black">
            <a:xfrm>
              <a:off x="8927262"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52" name="Freeform 51"/>
            <p:cNvSpPr>
              <a:spLocks noChangeAspect="1"/>
            </p:cNvSpPr>
            <p:nvPr/>
          </p:nvSpPr>
          <p:spPr bwMode="black">
            <a:xfrm>
              <a:off x="10066381"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rgbClr val="FF8C00"/>
                  </a:solidFill>
                  <a:effectLst/>
                  <a:uLnTx/>
                  <a:uFillTx/>
                  <a:ea typeface="Segoe UI" pitchFamily="34" charset="0"/>
                  <a:cs typeface="Segoe UI" pitchFamily="34" charset="0"/>
                </a:rPr>
                <a:t>01</a:t>
              </a:r>
              <a:endPar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endParaRPr>
            </a:p>
          </p:txBody>
        </p:sp>
        <p:sp>
          <p:nvSpPr>
            <p:cNvPr id="77" name="Can 76"/>
            <p:cNvSpPr/>
            <p:nvPr/>
          </p:nvSpPr>
          <p:spPr bwMode="auto">
            <a:xfrm>
              <a:off x="7541236"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78" name="Can 77"/>
            <p:cNvSpPr/>
            <p:nvPr/>
          </p:nvSpPr>
          <p:spPr bwMode="auto">
            <a:xfrm>
              <a:off x="8674834"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79" name="Can 78"/>
            <p:cNvSpPr/>
            <p:nvPr/>
          </p:nvSpPr>
          <p:spPr bwMode="auto">
            <a:xfrm>
              <a:off x="9817275"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grpSp>
    </p:spTree>
    <p:extLst>
      <p:ext uri="{BB962C8B-B14F-4D97-AF65-F5344CB8AC3E}">
        <p14:creationId xmlns:p14="http://schemas.microsoft.com/office/powerpoint/2010/main" val="60187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1: …or set up an Azure Storage Blob</a:t>
            </a:r>
          </a:p>
        </p:txBody>
      </p:sp>
      <p:sp>
        <p:nvSpPr>
          <p:cNvPr id="4" name="Content Placeholder 2"/>
          <p:cNvSpPr txBox="1">
            <a:spLocks/>
          </p:cNvSpPr>
          <p:nvPr/>
        </p:nvSpPr>
        <p:spPr>
          <a:xfrm>
            <a:off x="1189038" y="4279511"/>
            <a:ext cx="10054800" cy="1823074"/>
          </a:xfrm>
          <a:prstGeom prst="rect">
            <a:avLst/>
          </a:prstGeom>
        </p:spPr>
        <p:txBody>
          <a:bodyPr vert="horz" wrap="square" lIns="0" tIns="0" rIns="0" bIns="0" rtlCol="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ctr" defTabSz="932742"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Azure Storage Blob (ASB) exposes an HDFS layer</a:t>
            </a:r>
          </a:p>
          <a:p>
            <a:pPr marL="0" marR="0" lvl="0" indent="0" algn="ctr" defTabSz="932742"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PolyBase reads and writes from ASB using Hadoop RecordReader/RecordWrite</a:t>
            </a:r>
          </a:p>
          <a:p>
            <a:pPr marL="0" marR="0" lvl="0" indent="0" algn="ctr" defTabSz="932742" rtl="0" eaLnBrk="1" fontAlgn="auto" latinLnBrk="0" hangingPunct="1">
              <a:lnSpc>
                <a:spcPct val="100000"/>
              </a:lnSpc>
              <a:spcBef>
                <a:spcPts val="1600"/>
              </a:spcBef>
              <a:spcAft>
                <a:spcPts val="0"/>
              </a:spcAft>
              <a:buClrTx/>
              <a:buSzTx/>
              <a:buFontTx/>
              <a:buNone/>
              <a:tabLst/>
              <a:defRPr/>
            </a:pPr>
            <a:r>
              <a:rPr kumimoji="0" lang="en-US" sz="24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No compute pushdown support for ASB</a:t>
            </a:r>
          </a:p>
        </p:txBody>
      </p:sp>
      <p:sp>
        <p:nvSpPr>
          <p:cNvPr id="13" name="TextBox 12"/>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grpSp>
        <p:nvGrpSpPr>
          <p:cNvPr id="15" name="Group 14"/>
          <p:cNvGrpSpPr/>
          <p:nvPr/>
        </p:nvGrpSpPr>
        <p:grpSpPr>
          <a:xfrm>
            <a:off x="3836190" y="1212850"/>
            <a:ext cx="4764095" cy="2817480"/>
            <a:chOff x="7361608" y="3630634"/>
            <a:chExt cx="4764095" cy="2817480"/>
          </a:xfrm>
        </p:grpSpPr>
        <p:sp>
          <p:nvSpPr>
            <p:cNvPr id="16" name="Freeform 15"/>
            <p:cNvSpPr>
              <a:spLocks noChangeAspect="1"/>
            </p:cNvSpPr>
            <p:nvPr/>
          </p:nvSpPr>
          <p:spPr bwMode="black">
            <a:xfrm>
              <a:off x="7361608" y="3630634"/>
              <a:ext cx="4764095" cy="281748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F8C00"/>
            </a:solidFill>
            <a:ln>
              <a:noFill/>
            </a:ln>
          </p:spPr>
          <p:txBody>
            <a:bodyPr vert="horz" wrap="square" lIns="0" tIns="91440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Azure</a:t>
              </a:r>
            </a:p>
          </p:txBody>
        </p:sp>
        <p:grpSp>
          <p:nvGrpSpPr>
            <p:cNvPr id="17" name="Group 16"/>
            <p:cNvGrpSpPr/>
            <p:nvPr/>
          </p:nvGrpSpPr>
          <p:grpSpPr>
            <a:xfrm>
              <a:off x="8042610" y="5093345"/>
              <a:ext cx="3402090" cy="1052776"/>
              <a:chOff x="8243612" y="5144824"/>
              <a:chExt cx="3402090" cy="1052776"/>
            </a:xfrm>
          </p:grpSpPr>
          <p:sp>
            <p:nvSpPr>
              <p:cNvPr id="18" name="Can 17"/>
              <p:cNvSpPr/>
              <p:nvPr/>
            </p:nvSpPr>
            <p:spPr bwMode="auto">
              <a:xfrm>
                <a:off x="8243612"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sp>
            <p:nvSpPr>
              <p:cNvPr id="19" name="Can 18"/>
              <p:cNvSpPr/>
              <p:nvPr/>
            </p:nvSpPr>
            <p:spPr bwMode="auto">
              <a:xfrm>
                <a:off x="9413020"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sp>
            <p:nvSpPr>
              <p:cNvPr id="20" name="Can 19"/>
              <p:cNvSpPr/>
              <p:nvPr/>
            </p:nvSpPr>
            <p:spPr bwMode="auto">
              <a:xfrm>
                <a:off x="10582428"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grpSp>
      </p:grpSp>
    </p:spTree>
    <p:extLst>
      <p:ext uri="{BB962C8B-B14F-4D97-AF65-F5344CB8AC3E}">
        <p14:creationId xmlns:p14="http://schemas.microsoft.com/office/powerpoint/2010/main" val="684836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2: Install SQL Server</a:t>
            </a:r>
          </a:p>
        </p:txBody>
      </p:sp>
      <p:sp>
        <p:nvSpPr>
          <p:cNvPr id="4" name="Content Placeholder 2"/>
          <p:cNvSpPr txBox="1">
            <a:spLocks/>
          </p:cNvSpPr>
          <p:nvPr/>
        </p:nvSpPr>
        <p:spPr>
          <a:xfrm>
            <a:off x="880052" y="4527235"/>
            <a:ext cx="7383107" cy="1823074"/>
          </a:xfrm>
          <a:prstGeom prst="rect">
            <a:avLst/>
          </a:prstGeom>
        </p:spPr>
        <p:txBody>
          <a:bodyPr vert="horz" wrap="square" lIns="0" tIns="0" rIns="0" bIns="0" rtlCol="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497" b="0" i="0" u="none" strike="noStrike" kern="1200" cap="none" spc="0" normalizeH="0" baseline="0" noProof="0" dirty="0">
              <a:ln>
                <a:noFill/>
              </a:ln>
              <a:solidFill>
                <a:srgbClr val="FFFFFF"/>
              </a:solidFill>
              <a:effectLst/>
              <a:uLnTx/>
              <a:uFillTx/>
              <a:latin typeface="Segoe UI Light"/>
              <a:ea typeface="+mn-ea"/>
              <a:cs typeface="+mn-cs"/>
            </a:endParaRPr>
          </a:p>
        </p:txBody>
      </p:sp>
      <p:sp>
        <p:nvSpPr>
          <p:cNvPr id="22" name="Content Placeholder 2"/>
          <p:cNvSpPr txBox="1">
            <a:spLocks/>
          </p:cNvSpPr>
          <p:nvPr/>
        </p:nvSpPr>
        <p:spPr>
          <a:xfrm>
            <a:off x="1" y="4632018"/>
            <a:ext cx="7129870" cy="2425746"/>
          </a:xfrm>
          <a:prstGeom prst="rect">
            <a:avLst/>
          </a:prstGeom>
        </p:spPr>
        <p:txBody>
          <a:bodyPr vert="horz" wrap="square" lIns="457200" tIns="0" rIns="0" bIns="0" rtlCol="0">
            <a:noAutofit/>
          </a:bodyPr>
          <a:ls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a:lstStyle>
          <a:p>
            <a:pPr marL="0" marR="0" lvl="0" indent="0" algn="l" defTabSz="932742"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Install one or more SQL Server instances with PolyBase</a:t>
            </a:r>
          </a:p>
          <a:p>
            <a:pPr marL="0" marR="0" lvl="0" indent="0" algn="l" defTabSz="932742"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PolyBase DLLs (Engine and DMS) are installed and registered as Windows Services</a:t>
            </a:r>
          </a:p>
          <a:p>
            <a:pPr marL="0" marR="0" lvl="0" indent="0" algn="l" defTabSz="932742" rtl="0" eaLnBrk="1" fontAlgn="auto" latinLnBrk="0" hangingPunct="1">
              <a:lnSpc>
                <a:spcPct val="100000"/>
              </a:lnSpc>
              <a:spcBef>
                <a:spcPts val="1800"/>
              </a:spcBef>
              <a:spcAft>
                <a:spcPts val="0"/>
              </a:spcAft>
              <a:buClrTx/>
              <a:buSzTx/>
              <a:buFontTx/>
              <a:buNone/>
              <a:tabLst/>
              <a:defRPr/>
            </a:pPr>
            <a:r>
              <a:rPr kumimoji="0" lang="en-US" sz="2000"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Prerequisite: User must download and install JRE (Oracle)</a:t>
            </a:r>
            <a:endParaRPr kumimoji="0" lang="en-US" sz="2000" b="0" i="0" u="none" strike="noStrike" kern="1200" cap="none" spc="0" normalizeH="0" baseline="0" noProof="0" dirty="0">
              <a:ln>
                <a:noFill/>
              </a:ln>
              <a:solidFill>
                <a:srgbClr val="FFFFFF"/>
              </a:solidFill>
              <a:effectLst/>
              <a:uLnTx/>
              <a:uFillTx/>
              <a:latin typeface="Segoe UI Semilight" panose="020B0402040204020203" pitchFamily="34" charset="0"/>
              <a:ea typeface="+mn-ea"/>
              <a:cs typeface="Segoe UI Semilight" panose="020B0402040204020203" pitchFamily="34" charset="0"/>
            </a:endParaRPr>
          </a:p>
          <a:p>
            <a:pPr marL="0" marR="0" lvl="0" indent="0" algn="l" defTabSz="932742"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FFFFFF"/>
              </a:solidFill>
              <a:effectLst/>
              <a:uLnTx/>
              <a:uFillTx/>
              <a:latin typeface="Segoe UI Light"/>
              <a:ea typeface="+mn-ea"/>
              <a:cs typeface="+mn-cs"/>
            </a:endParaRPr>
          </a:p>
        </p:txBody>
      </p:sp>
      <p:sp>
        <p:nvSpPr>
          <p:cNvPr id="23" name="TextBox 22"/>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pic>
        <p:nvPicPr>
          <p:cNvPr id="25" name="Picture 24"/>
          <p:cNvPicPr>
            <a:picLocks noChangeAspect="1"/>
          </p:cNvPicPr>
          <p:nvPr/>
        </p:nvPicPr>
        <p:blipFill rotWithShape="1">
          <a:blip r:embed="rId3"/>
          <a:srcRect l="23169" t="16484" r="1831" b="2053"/>
          <a:stretch/>
        </p:blipFill>
        <p:spPr>
          <a:xfrm>
            <a:off x="7603619" y="1662792"/>
            <a:ext cx="4365643" cy="3578957"/>
          </a:xfrm>
          <a:prstGeom prst="rect">
            <a:avLst/>
          </a:prstGeom>
          <a:ln w="28575">
            <a:solidFill>
              <a:srgbClr val="FF8C00"/>
            </a:solidFill>
          </a:ln>
        </p:spPr>
      </p:pic>
      <p:grpSp>
        <p:nvGrpSpPr>
          <p:cNvPr id="26" name="Group 25"/>
          <p:cNvGrpSpPr/>
          <p:nvPr/>
        </p:nvGrpSpPr>
        <p:grpSpPr>
          <a:xfrm>
            <a:off x="458131" y="1662791"/>
            <a:ext cx="6672671" cy="2504843"/>
            <a:chOff x="1483791" y="255074"/>
            <a:chExt cx="6772319" cy="2542249"/>
          </a:xfrm>
        </p:grpSpPr>
        <p:sp>
          <p:nvSpPr>
            <p:cNvPr id="27" name="Rectangle 26"/>
            <p:cNvSpPr/>
            <p:nvPr/>
          </p:nvSpPr>
          <p:spPr bwMode="auto">
            <a:xfrm>
              <a:off x="1483791" y="255074"/>
              <a:ext cx="6772319" cy="2542249"/>
            </a:xfrm>
            <a:prstGeom prst="rect">
              <a:avLst/>
            </a:prstGeom>
            <a:solidFill>
              <a:schemeClr val="bg1">
                <a:lumMod val="6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Segoe UI" pitchFamily="34" charset="0"/>
                  <a:cs typeface="Segoe UI" pitchFamily="34" charset="0"/>
                </a:rPr>
                <a:t>Server Instances</a:t>
              </a:r>
            </a:p>
          </p:txBody>
        </p:sp>
        <p:sp>
          <p:nvSpPr>
            <p:cNvPr id="28" name="Rectangle 27"/>
            <p:cNvSpPr/>
            <p:nvPr/>
          </p:nvSpPr>
          <p:spPr bwMode="auto">
            <a:xfrm>
              <a:off x="1637146" y="706669"/>
              <a:ext cx="1523285" cy="91308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29" name="Rectangle 28"/>
            <p:cNvSpPr/>
            <p:nvPr/>
          </p:nvSpPr>
          <p:spPr bwMode="auto">
            <a:xfrm>
              <a:off x="1638370" y="1752730"/>
              <a:ext cx="1520835" cy="91161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DLLs</a:t>
              </a:r>
            </a:p>
          </p:txBody>
        </p:sp>
        <p:sp>
          <p:nvSpPr>
            <p:cNvPr id="30" name="Rectangle 29"/>
            <p:cNvSpPr/>
            <p:nvPr/>
          </p:nvSpPr>
          <p:spPr bwMode="auto">
            <a:xfrm>
              <a:off x="3296471" y="706669"/>
              <a:ext cx="1523285" cy="91308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31" name="Rectangle 30"/>
            <p:cNvSpPr/>
            <p:nvPr/>
          </p:nvSpPr>
          <p:spPr bwMode="auto">
            <a:xfrm>
              <a:off x="3297696" y="1752730"/>
              <a:ext cx="1520835" cy="91161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DLLs</a:t>
              </a:r>
            </a:p>
          </p:txBody>
        </p:sp>
        <p:sp>
          <p:nvSpPr>
            <p:cNvPr id="32" name="Rectangle 31"/>
            <p:cNvSpPr/>
            <p:nvPr/>
          </p:nvSpPr>
          <p:spPr bwMode="auto">
            <a:xfrm>
              <a:off x="4958721" y="706669"/>
              <a:ext cx="1523285" cy="91308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33" name="Rectangle 32"/>
            <p:cNvSpPr/>
            <p:nvPr/>
          </p:nvSpPr>
          <p:spPr bwMode="auto">
            <a:xfrm>
              <a:off x="4959945" y="1752730"/>
              <a:ext cx="1520835" cy="91161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DLLs</a:t>
              </a:r>
            </a:p>
          </p:txBody>
        </p:sp>
        <p:sp>
          <p:nvSpPr>
            <p:cNvPr id="34" name="Database Icon"/>
            <p:cNvSpPr>
              <a:spLocks noChangeAspect="1" noEditPoints="1"/>
            </p:cNvSpPr>
            <p:nvPr/>
          </p:nvSpPr>
          <p:spPr bwMode="auto">
            <a:xfrm>
              <a:off x="2266911" y="1195298"/>
              <a:ext cx="263756" cy="287266"/>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35" name="Database Icon"/>
            <p:cNvSpPr>
              <a:spLocks noChangeAspect="1" noEditPoints="1"/>
            </p:cNvSpPr>
            <p:nvPr/>
          </p:nvSpPr>
          <p:spPr bwMode="auto">
            <a:xfrm>
              <a:off x="3926236" y="1195298"/>
              <a:ext cx="263756" cy="287266"/>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36" name="Database Icon"/>
            <p:cNvSpPr>
              <a:spLocks noChangeAspect="1" noEditPoints="1"/>
            </p:cNvSpPr>
            <p:nvPr/>
          </p:nvSpPr>
          <p:spPr bwMode="auto">
            <a:xfrm>
              <a:off x="5588486" y="1195298"/>
              <a:ext cx="263756" cy="287266"/>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37" name="Rectangle 36"/>
            <p:cNvSpPr/>
            <p:nvPr/>
          </p:nvSpPr>
          <p:spPr bwMode="auto">
            <a:xfrm>
              <a:off x="6611734" y="706669"/>
              <a:ext cx="1523285" cy="913082"/>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38" name="Rectangle 37"/>
            <p:cNvSpPr/>
            <p:nvPr/>
          </p:nvSpPr>
          <p:spPr bwMode="auto">
            <a:xfrm>
              <a:off x="6612959" y="1752730"/>
              <a:ext cx="1520835" cy="911613"/>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DLLs</a:t>
              </a:r>
            </a:p>
          </p:txBody>
        </p:sp>
        <p:sp>
          <p:nvSpPr>
            <p:cNvPr id="39" name="Database Icon"/>
            <p:cNvSpPr>
              <a:spLocks noChangeAspect="1" noEditPoints="1"/>
            </p:cNvSpPr>
            <p:nvPr/>
          </p:nvSpPr>
          <p:spPr bwMode="auto">
            <a:xfrm>
              <a:off x="7241499" y="1195298"/>
              <a:ext cx="263756" cy="287266"/>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40" name="Settings Icon"/>
            <p:cNvSpPr>
              <a:spLocks noChangeAspect="1" noEditPoints="1"/>
            </p:cNvSpPr>
            <p:nvPr/>
          </p:nvSpPr>
          <p:spPr bwMode="auto">
            <a:xfrm>
              <a:off x="2240564" y="2214699"/>
              <a:ext cx="316446" cy="318730"/>
            </a:xfrm>
            <a:custGeom>
              <a:avLst/>
              <a:gdLst>
                <a:gd name="T0" fmla="*/ 406 w 759"/>
                <a:gd name="T1" fmla="*/ 131 h 759"/>
                <a:gd name="T2" fmla="*/ 531 w 759"/>
                <a:gd name="T3" fmla="*/ 24 h 759"/>
                <a:gd name="T4" fmla="*/ 597 w 759"/>
                <a:gd name="T5" fmla="*/ 61 h 759"/>
                <a:gd name="T6" fmla="*/ 575 w 759"/>
                <a:gd name="T7" fmla="*/ 223 h 759"/>
                <a:gd name="T8" fmla="*/ 738 w 759"/>
                <a:gd name="T9" fmla="*/ 235 h 759"/>
                <a:gd name="T10" fmla="*/ 759 w 759"/>
                <a:gd name="T11" fmla="*/ 308 h 759"/>
                <a:gd name="T12" fmla="*/ 629 w 759"/>
                <a:gd name="T13" fmla="*/ 407 h 759"/>
                <a:gd name="T14" fmla="*/ 735 w 759"/>
                <a:gd name="T15" fmla="*/ 531 h 759"/>
                <a:gd name="T16" fmla="*/ 699 w 759"/>
                <a:gd name="T17" fmla="*/ 597 h 759"/>
                <a:gd name="T18" fmla="*/ 537 w 759"/>
                <a:gd name="T19" fmla="*/ 574 h 759"/>
                <a:gd name="T20" fmla="*/ 524 w 759"/>
                <a:gd name="T21" fmla="*/ 738 h 759"/>
                <a:gd name="T22" fmla="*/ 452 w 759"/>
                <a:gd name="T23" fmla="*/ 759 h 759"/>
                <a:gd name="T24" fmla="*/ 353 w 759"/>
                <a:gd name="T25" fmla="*/ 628 h 759"/>
                <a:gd name="T26" fmla="*/ 229 w 759"/>
                <a:gd name="T27" fmla="*/ 735 h 759"/>
                <a:gd name="T28" fmla="*/ 163 w 759"/>
                <a:gd name="T29" fmla="*/ 699 h 759"/>
                <a:gd name="T30" fmla="*/ 185 w 759"/>
                <a:gd name="T31" fmla="*/ 537 h 759"/>
                <a:gd name="T32" fmla="*/ 22 w 759"/>
                <a:gd name="T33" fmla="*/ 524 h 759"/>
                <a:gd name="T34" fmla="*/ 0 w 759"/>
                <a:gd name="T35" fmla="*/ 452 h 759"/>
                <a:gd name="T36" fmla="*/ 131 w 759"/>
                <a:gd name="T37" fmla="*/ 353 h 759"/>
                <a:gd name="T38" fmla="*/ 24 w 759"/>
                <a:gd name="T39" fmla="*/ 229 h 759"/>
                <a:gd name="T40" fmla="*/ 61 w 759"/>
                <a:gd name="T41" fmla="*/ 163 h 759"/>
                <a:gd name="T42" fmla="*/ 223 w 759"/>
                <a:gd name="T43" fmla="*/ 185 h 759"/>
                <a:gd name="T44" fmla="*/ 235 w 759"/>
                <a:gd name="T45" fmla="*/ 22 h 759"/>
                <a:gd name="T46" fmla="*/ 307 w 759"/>
                <a:gd name="T47" fmla="*/ 0 h 759"/>
                <a:gd name="T48" fmla="*/ 406 w 759"/>
                <a:gd name="T49" fmla="*/ 131 h 759"/>
                <a:gd name="T50" fmla="*/ 380 w 759"/>
                <a:gd name="T51" fmla="*/ 225 h 759"/>
                <a:gd name="T52" fmla="*/ 225 w 759"/>
                <a:gd name="T53" fmla="*/ 380 h 759"/>
                <a:gd name="T54" fmla="*/ 380 w 759"/>
                <a:gd name="T55" fmla="*/ 534 h 759"/>
                <a:gd name="T56" fmla="*/ 534 w 759"/>
                <a:gd name="T57" fmla="*/ 380 h 759"/>
                <a:gd name="T58" fmla="*/ 380 w 759"/>
                <a:gd name="T59" fmla="*/ 22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9" h="759">
                  <a:moveTo>
                    <a:pt x="406" y="131"/>
                  </a:moveTo>
                  <a:lnTo>
                    <a:pt x="531" y="24"/>
                  </a:lnTo>
                  <a:cubicBezTo>
                    <a:pt x="554" y="34"/>
                    <a:pt x="576" y="46"/>
                    <a:pt x="597" y="61"/>
                  </a:cubicBezTo>
                  <a:lnTo>
                    <a:pt x="575" y="223"/>
                  </a:lnTo>
                  <a:lnTo>
                    <a:pt x="738" y="235"/>
                  </a:lnTo>
                  <a:cubicBezTo>
                    <a:pt x="747" y="258"/>
                    <a:pt x="754" y="283"/>
                    <a:pt x="759" y="308"/>
                  </a:cubicBezTo>
                  <a:lnTo>
                    <a:pt x="629" y="407"/>
                  </a:lnTo>
                  <a:lnTo>
                    <a:pt x="735" y="531"/>
                  </a:lnTo>
                  <a:cubicBezTo>
                    <a:pt x="725" y="554"/>
                    <a:pt x="713" y="576"/>
                    <a:pt x="699" y="597"/>
                  </a:cubicBezTo>
                  <a:lnTo>
                    <a:pt x="537" y="574"/>
                  </a:lnTo>
                  <a:lnTo>
                    <a:pt x="524" y="738"/>
                  </a:lnTo>
                  <a:cubicBezTo>
                    <a:pt x="501" y="747"/>
                    <a:pt x="477" y="754"/>
                    <a:pt x="452" y="759"/>
                  </a:cubicBezTo>
                  <a:lnTo>
                    <a:pt x="353" y="628"/>
                  </a:lnTo>
                  <a:lnTo>
                    <a:pt x="229" y="735"/>
                  </a:lnTo>
                  <a:cubicBezTo>
                    <a:pt x="205" y="725"/>
                    <a:pt x="183" y="713"/>
                    <a:pt x="163" y="699"/>
                  </a:cubicBezTo>
                  <a:lnTo>
                    <a:pt x="185" y="537"/>
                  </a:lnTo>
                  <a:lnTo>
                    <a:pt x="22" y="524"/>
                  </a:lnTo>
                  <a:cubicBezTo>
                    <a:pt x="12" y="501"/>
                    <a:pt x="5" y="477"/>
                    <a:pt x="0" y="452"/>
                  </a:cubicBezTo>
                  <a:lnTo>
                    <a:pt x="131" y="353"/>
                  </a:lnTo>
                  <a:lnTo>
                    <a:pt x="24" y="229"/>
                  </a:lnTo>
                  <a:cubicBezTo>
                    <a:pt x="34" y="205"/>
                    <a:pt x="46" y="183"/>
                    <a:pt x="61" y="163"/>
                  </a:cubicBezTo>
                  <a:lnTo>
                    <a:pt x="223" y="185"/>
                  </a:lnTo>
                  <a:lnTo>
                    <a:pt x="235" y="22"/>
                  </a:lnTo>
                  <a:cubicBezTo>
                    <a:pt x="258" y="12"/>
                    <a:pt x="282" y="5"/>
                    <a:pt x="307" y="0"/>
                  </a:cubicBezTo>
                  <a:lnTo>
                    <a:pt x="406" y="131"/>
                  </a:lnTo>
                  <a:close/>
                  <a:moveTo>
                    <a:pt x="380" y="225"/>
                  </a:moveTo>
                  <a:cubicBezTo>
                    <a:pt x="294" y="225"/>
                    <a:pt x="225" y="295"/>
                    <a:pt x="225" y="380"/>
                  </a:cubicBezTo>
                  <a:cubicBezTo>
                    <a:pt x="225" y="465"/>
                    <a:pt x="294" y="534"/>
                    <a:pt x="380" y="534"/>
                  </a:cubicBezTo>
                  <a:cubicBezTo>
                    <a:pt x="465" y="534"/>
                    <a:pt x="534" y="465"/>
                    <a:pt x="534" y="380"/>
                  </a:cubicBezTo>
                  <a:cubicBezTo>
                    <a:pt x="534" y="295"/>
                    <a:pt x="465" y="225"/>
                    <a:pt x="380" y="2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41" name="Settings Icon"/>
            <p:cNvSpPr>
              <a:spLocks noChangeAspect="1" noEditPoints="1"/>
            </p:cNvSpPr>
            <p:nvPr/>
          </p:nvSpPr>
          <p:spPr bwMode="auto">
            <a:xfrm>
              <a:off x="3899890" y="2214699"/>
              <a:ext cx="316446" cy="318730"/>
            </a:xfrm>
            <a:custGeom>
              <a:avLst/>
              <a:gdLst>
                <a:gd name="T0" fmla="*/ 406 w 759"/>
                <a:gd name="T1" fmla="*/ 131 h 759"/>
                <a:gd name="T2" fmla="*/ 531 w 759"/>
                <a:gd name="T3" fmla="*/ 24 h 759"/>
                <a:gd name="T4" fmla="*/ 597 w 759"/>
                <a:gd name="T5" fmla="*/ 61 h 759"/>
                <a:gd name="T6" fmla="*/ 575 w 759"/>
                <a:gd name="T7" fmla="*/ 223 h 759"/>
                <a:gd name="T8" fmla="*/ 738 w 759"/>
                <a:gd name="T9" fmla="*/ 235 h 759"/>
                <a:gd name="T10" fmla="*/ 759 w 759"/>
                <a:gd name="T11" fmla="*/ 308 h 759"/>
                <a:gd name="T12" fmla="*/ 629 w 759"/>
                <a:gd name="T13" fmla="*/ 407 h 759"/>
                <a:gd name="T14" fmla="*/ 735 w 759"/>
                <a:gd name="T15" fmla="*/ 531 h 759"/>
                <a:gd name="T16" fmla="*/ 699 w 759"/>
                <a:gd name="T17" fmla="*/ 597 h 759"/>
                <a:gd name="T18" fmla="*/ 537 w 759"/>
                <a:gd name="T19" fmla="*/ 574 h 759"/>
                <a:gd name="T20" fmla="*/ 524 w 759"/>
                <a:gd name="T21" fmla="*/ 738 h 759"/>
                <a:gd name="T22" fmla="*/ 452 w 759"/>
                <a:gd name="T23" fmla="*/ 759 h 759"/>
                <a:gd name="T24" fmla="*/ 353 w 759"/>
                <a:gd name="T25" fmla="*/ 628 h 759"/>
                <a:gd name="T26" fmla="*/ 229 w 759"/>
                <a:gd name="T27" fmla="*/ 735 h 759"/>
                <a:gd name="T28" fmla="*/ 163 w 759"/>
                <a:gd name="T29" fmla="*/ 699 h 759"/>
                <a:gd name="T30" fmla="*/ 185 w 759"/>
                <a:gd name="T31" fmla="*/ 537 h 759"/>
                <a:gd name="T32" fmla="*/ 22 w 759"/>
                <a:gd name="T33" fmla="*/ 524 h 759"/>
                <a:gd name="T34" fmla="*/ 0 w 759"/>
                <a:gd name="T35" fmla="*/ 452 h 759"/>
                <a:gd name="T36" fmla="*/ 131 w 759"/>
                <a:gd name="T37" fmla="*/ 353 h 759"/>
                <a:gd name="T38" fmla="*/ 24 w 759"/>
                <a:gd name="T39" fmla="*/ 229 h 759"/>
                <a:gd name="T40" fmla="*/ 61 w 759"/>
                <a:gd name="T41" fmla="*/ 163 h 759"/>
                <a:gd name="T42" fmla="*/ 223 w 759"/>
                <a:gd name="T43" fmla="*/ 185 h 759"/>
                <a:gd name="T44" fmla="*/ 235 w 759"/>
                <a:gd name="T45" fmla="*/ 22 h 759"/>
                <a:gd name="T46" fmla="*/ 307 w 759"/>
                <a:gd name="T47" fmla="*/ 0 h 759"/>
                <a:gd name="T48" fmla="*/ 406 w 759"/>
                <a:gd name="T49" fmla="*/ 131 h 759"/>
                <a:gd name="T50" fmla="*/ 380 w 759"/>
                <a:gd name="T51" fmla="*/ 225 h 759"/>
                <a:gd name="T52" fmla="*/ 225 w 759"/>
                <a:gd name="T53" fmla="*/ 380 h 759"/>
                <a:gd name="T54" fmla="*/ 380 w 759"/>
                <a:gd name="T55" fmla="*/ 534 h 759"/>
                <a:gd name="T56" fmla="*/ 534 w 759"/>
                <a:gd name="T57" fmla="*/ 380 h 759"/>
                <a:gd name="T58" fmla="*/ 380 w 759"/>
                <a:gd name="T59" fmla="*/ 22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9" h="759">
                  <a:moveTo>
                    <a:pt x="406" y="131"/>
                  </a:moveTo>
                  <a:lnTo>
                    <a:pt x="531" y="24"/>
                  </a:lnTo>
                  <a:cubicBezTo>
                    <a:pt x="554" y="34"/>
                    <a:pt x="576" y="46"/>
                    <a:pt x="597" y="61"/>
                  </a:cubicBezTo>
                  <a:lnTo>
                    <a:pt x="575" y="223"/>
                  </a:lnTo>
                  <a:lnTo>
                    <a:pt x="738" y="235"/>
                  </a:lnTo>
                  <a:cubicBezTo>
                    <a:pt x="747" y="258"/>
                    <a:pt x="754" y="283"/>
                    <a:pt x="759" y="308"/>
                  </a:cubicBezTo>
                  <a:lnTo>
                    <a:pt x="629" y="407"/>
                  </a:lnTo>
                  <a:lnTo>
                    <a:pt x="735" y="531"/>
                  </a:lnTo>
                  <a:cubicBezTo>
                    <a:pt x="725" y="554"/>
                    <a:pt x="713" y="576"/>
                    <a:pt x="699" y="597"/>
                  </a:cubicBezTo>
                  <a:lnTo>
                    <a:pt x="537" y="574"/>
                  </a:lnTo>
                  <a:lnTo>
                    <a:pt x="524" y="738"/>
                  </a:lnTo>
                  <a:cubicBezTo>
                    <a:pt x="501" y="747"/>
                    <a:pt x="477" y="754"/>
                    <a:pt x="452" y="759"/>
                  </a:cubicBezTo>
                  <a:lnTo>
                    <a:pt x="353" y="628"/>
                  </a:lnTo>
                  <a:lnTo>
                    <a:pt x="229" y="735"/>
                  </a:lnTo>
                  <a:cubicBezTo>
                    <a:pt x="205" y="725"/>
                    <a:pt x="183" y="713"/>
                    <a:pt x="163" y="699"/>
                  </a:cubicBezTo>
                  <a:lnTo>
                    <a:pt x="185" y="537"/>
                  </a:lnTo>
                  <a:lnTo>
                    <a:pt x="22" y="524"/>
                  </a:lnTo>
                  <a:cubicBezTo>
                    <a:pt x="12" y="501"/>
                    <a:pt x="5" y="477"/>
                    <a:pt x="0" y="452"/>
                  </a:cubicBezTo>
                  <a:lnTo>
                    <a:pt x="131" y="353"/>
                  </a:lnTo>
                  <a:lnTo>
                    <a:pt x="24" y="229"/>
                  </a:lnTo>
                  <a:cubicBezTo>
                    <a:pt x="34" y="205"/>
                    <a:pt x="46" y="183"/>
                    <a:pt x="61" y="163"/>
                  </a:cubicBezTo>
                  <a:lnTo>
                    <a:pt x="223" y="185"/>
                  </a:lnTo>
                  <a:lnTo>
                    <a:pt x="235" y="22"/>
                  </a:lnTo>
                  <a:cubicBezTo>
                    <a:pt x="258" y="12"/>
                    <a:pt x="282" y="5"/>
                    <a:pt x="307" y="0"/>
                  </a:cubicBezTo>
                  <a:lnTo>
                    <a:pt x="406" y="131"/>
                  </a:lnTo>
                  <a:close/>
                  <a:moveTo>
                    <a:pt x="380" y="225"/>
                  </a:moveTo>
                  <a:cubicBezTo>
                    <a:pt x="294" y="225"/>
                    <a:pt x="225" y="295"/>
                    <a:pt x="225" y="380"/>
                  </a:cubicBezTo>
                  <a:cubicBezTo>
                    <a:pt x="225" y="465"/>
                    <a:pt x="294" y="534"/>
                    <a:pt x="380" y="534"/>
                  </a:cubicBezTo>
                  <a:cubicBezTo>
                    <a:pt x="465" y="534"/>
                    <a:pt x="534" y="465"/>
                    <a:pt x="534" y="380"/>
                  </a:cubicBezTo>
                  <a:cubicBezTo>
                    <a:pt x="534" y="295"/>
                    <a:pt x="465" y="225"/>
                    <a:pt x="380" y="2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42" name="Settings Icon"/>
            <p:cNvSpPr>
              <a:spLocks noChangeAspect="1" noEditPoints="1"/>
            </p:cNvSpPr>
            <p:nvPr/>
          </p:nvSpPr>
          <p:spPr bwMode="auto">
            <a:xfrm>
              <a:off x="5562139" y="2214699"/>
              <a:ext cx="316446" cy="318730"/>
            </a:xfrm>
            <a:custGeom>
              <a:avLst/>
              <a:gdLst>
                <a:gd name="T0" fmla="*/ 406 w 759"/>
                <a:gd name="T1" fmla="*/ 131 h 759"/>
                <a:gd name="T2" fmla="*/ 531 w 759"/>
                <a:gd name="T3" fmla="*/ 24 h 759"/>
                <a:gd name="T4" fmla="*/ 597 w 759"/>
                <a:gd name="T5" fmla="*/ 61 h 759"/>
                <a:gd name="T6" fmla="*/ 575 w 759"/>
                <a:gd name="T7" fmla="*/ 223 h 759"/>
                <a:gd name="T8" fmla="*/ 738 w 759"/>
                <a:gd name="T9" fmla="*/ 235 h 759"/>
                <a:gd name="T10" fmla="*/ 759 w 759"/>
                <a:gd name="T11" fmla="*/ 308 h 759"/>
                <a:gd name="T12" fmla="*/ 629 w 759"/>
                <a:gd name="T13" fmla="*/ 407 h 759"/>
                <a:gd name="T14" fmla="*/ 735 w 759"/>
                <a:gd name="T15" fmla="*/ 531 h 759"/>
                <a:gd name="T16" fmla="*/ 699 w 759"/>
                <a:gd name="T17" fmla="*/ 597 h 759"/>
                <a:gd name="T18" fmla="*/ 537 w 759"/>
                <a:gd name="T19" fmla="*/ 574 h 759"/>
                <a:gd name="T20" fmla="*/ 524 w 759"/>
                <a:gd name="T21" fmla="*/ 738 h 759"/>
                <a:gd name="T22" fmla="*/ 452 w 759"/>
                <a:gd name="T23" fmla="*/ 759 h 759"/>
                <a:gd name="T24" fmla="*/ 353 w 759"/>
                <a:gd name="T25" fmla="*/ 628 h 759"/>
                <a:gd name="T26" fmla="*/ 229 w 759"/>
                <a:gd name="T27" fmla="*/ 735 h 759"/>
                <a:gd name="T28" fmla="*/ 163 w 759"/>
                <a:gd name="T29" fmla="*/ 699 h 759"/>
                <a:gd name="T30" fmla="*/ 185 w 759"/>
                <a:gd name="T31" fmla="*/ 537 h 759"/>
                <a:gd name="T32" fmla="*/ 22 w 759"/>
                <a:gd name="T33" fmla="*/ 524 h 759"/>
                <a:gd name="T34" fmla="*/ 0 w 759"/>
                <a:gd name="T35" fmla="*/ 452 h 759"/>
                <a:gd name="T36" fmla="*/ 131 w 759"/>
                <a:gd name="T37" fmla="*/ 353 h 759"/>
                <a:gd name="T38" fmla="*/ 24 w 759"/>
                <a:gd name="T39" fmla="*/ 229 h 759"/>
                <a:gd name="T40" fmla="*/ 61 w 759"/>
                <a:gd name="T41" fmla="*/ 163 h 759"/>
                <a:gd name="T42" fmla="*/ 223 w 759"/>
                <a:gd name="T43" fmla="*/ 185 h 759"/>
                <a:gd name="T44" fmla="*/ 235 w 759"/>
                <a:gd name="T45" fmla="*/ 22 h 759"/>
                <a:gd name="T46" fmla="*/ 307 w 759"/>
                <a:gd name="T47" fmla="*/ 0 h 759"/>
                <a:gd name="T48" fmla="*/ 406 w 759"/>
                <a:gd name="T49" fmla="*/ 131 h 759"/>
                <a:gd name="T50" fmla="*/ 380 w 759"/>
                <a:gd name="T51" fmla="*/ 225 h 759"/>
                <a:gd name="T52" fmla="*/ 225 w 759"/>
                <a:gd name="T53" fmla="*/ 380 h 759"/>
                <a:gd name="T54" fmla="*/ 380 w 759"/>
                <a:gd name="T55" fmla="*/ 534 h 759"/>
                <a:gd name="T56" fmla="*/ 534 w 759"/>
                <a:gd name="T57" fmla="*/ 380 h 759"/>
                <a:gd name="T58" fmla="*/ 380 w 759"/>
                <a:gd name="T59" fmla="*/ 22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9" h="759">
                  <a:moveTo>
                    <a:pt x="406" y="131"/>
                  </a:moveTo>
                  <a:lnTo>
                    <a:pt x="531" y="24"/>
                  </a:lnTo>
                  <a:cubicBezTo>
                    <a:pt x="554" y="34"/>
                    <a:pt x="576" y="46"/>
                    <a:pt x="597" y="61"/>
                  </a:cubicBezTo>
                  <a:lnTo>
                    <a:pt x="575" y="223"/>
                  </a:lnTo>
                  <a:lnTo>
                    <a:pt x="738" y="235"/>
                  </a:lnTo>
                  <a:cubicBezTo>
                    <a:pt x="747" y="258"/>
                    <a:pt x="754" y="283"/>
                    <a:pt x="759" y="308"/>
                  </a:cubicBezTo>
                  <a:lnTo>
                    <a:pt x="629" y="407"/>
                  </a:lnTo>
                  <a:lnTo>
                    <a:pt x="735" y="531"/>
                  </a:lnTo>
                  <a:cubicBezTo>
                    <a:pt x="725" y="554"/>
                    <a:pt x="713" y="576"/>
                    <a:pt x="699" y="597"/>
                  </a:cubicBezTo>
                  <a:lnTo>
                    <a:pt x="537" y="574"/>
                  </a:lnTo>
                  <a:lnTo>
                    <a:pt x="524" y="738"/>
                  </a:lnTo>
                  <a:cubicBezTo>
                    <a:pt x="501" y="747"/>
                    <a:pt x="477" y="754"/>
                    <a:pt x="452" y="759"/>
                  </a:cubicBezTo>
                  <a:lnTo>
                    <a:pt x="353" y="628"/>
                  </a:lnTo>
                  <a:lnTo>
                    <a:pt x="229" y="735"/>
                  </a:lnTo>
                  <a:cubicBezTo>
                    <a:pt x="205" y="725"/>
                    <a:pt x="183" y="713"/>
                    <a:pt x="163" y="699"/>
                  </a:cubicBezTo>
                  <a:lnTo>
                    <a:pt x="185" y="537"/>
                  </a:lnTo>
                  <a:lnTo>
                    <a:pt x="22" y="524"/>
                  </a:lnTo>
                  <a:cubicBezTo>
                    <a:pt x="12" y="501"/>
                    <a:pt x="5" y="477"/>
                    <a:pt x="0" y="452"/>
                  </a:cubicBezTo>
                  <a:lnTo>
                    <a:pt x="131" y="353"/>
                  </a:lnTo>
                  <a:lnTo>
                    <a:pt x="24" y="229"/>
                  </a:lnTo>
                  <a:cubicBezTo>
                    <a:pt x="34" y="205"/>
                    <a:pt x="46" y="183"/>
                    <a:pt x="61" y="163"/>
                  </a:cubicBezTo>
                  <a:lnTo>
                    <a:pt x="223" y="185"/>
                  </a:lnTo>
                  <a:lnTo>
                    <a:pt x="235" y="22"/>
                  </a:lnTo>
                  <a:cubicBezTo>
                    <a:pt x="258" y="12"/>
                    <a:pt x="282" y="5"/>
                    <a:pt x="307" y="0"/>
                  </a:cubicBezTo>
                  <a:lnTo>
                    <a:pt x="406" y="131"/>
                  </a:lnTo>
                  <a:close/>
                  <a:moveTo>
                    <a:pt x="380" y="225"/>
                  </a:moveTo>
                  <a:cubicBezTo>
                    <a:pt x="294" y="225"/>
                    <a:pt x="225" y="295"/>
                    <a:pt x="225" y="380"/>
                  </a:cubicBezTo>
                  <a:cubicBezTo>
                    <a:pt x="225" y="465"/>
                    <a:pt x="294" y="534"/>
                    <a:pt x="380" y="534"/>
                  </a:cubicBezTo>
                  <a:cubicBezTo>
                    <a:pt x="465" y="534"/>
                    <a:pt x="534" y="465"/>
                    <a:pt x="534" y="380"/>
                  </a:cubicBezTo>
                  <a:cubicBezTo>
                    <a:pt x="534" y="295"/>
                    <a:pt x="465" y="225"/>
                    <a:pt x="380" y="2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43" name="Settings Icon"/>
            <p:cNvSpPr>
              <a:spLocks noChangeAspect="1" noEditPoints="1"/>
            </p:cNvSpPr>
            <p:nvPr/>
          </p:nvSpPr>
          <p:spPr bwMode="auto">
            <a:xfrm>
              <a:off x="7215153" y="2214699"/>
              <a:ext cx="316446" cy="318730"/>
            </a:xfrm>
            <a:custGeom>
              <a:avLst/>
              <a:gdLst>
                <a:gd name="T0" fmla="*/ 406 w 759"/>
                <a:gd name="T1" fmla="*/ 131 h 759"/>
                <a:gd name="T2" fmla="*/ 531 w 759"/>
                <a:gd name="T3" fmla="*/ 24 h 759"/>
                <a:gd name="T4" fmla="*/ 597 w 759"/>
                <a:gd name="T5" fmla="*/ 61 h 759"/>
                <a:gd name="T6" fmla="*/ 575 w 759"/>
                <a:gd name="T7" fmla="*/ 223 h 759"/>
                <a:gd name="T8" fmla="*/ 738 w 759"/>
                <a:gd name="T9" fmla="*/ 235 h 759"/>
                <a:gd name="T10" fmla="*/ 759 w 759"/>
                <a:gd name="T11" fmla="*/ 308 h 759"/>
                <a:gd name="T12" fmla="*/ 629 w 759"/>
                <a:gd name="T13" fmla="*/ 407 h 759"/>
                <a:gd name="T14" fmla="*/ 735 w 759"/>
                <a:gd name="T15" fmla="*/ 531 h 759"/>
                <a:gd name="T16" fmla="*/ 699 w 759"/>
                <a:gd name="T17" fmla="*/ 597 h 759"/>
                <a:gd name="T18" fmla="*/ 537 w 759"/>
                <a:gd name="T19" fmla="*/ 574 h 759"/>
                <a:gd name="T20" fmla="*/ 524 w 759"/>
                <a:gd name="T21" fmla="*/ 738 h 759"/>
                <a:gd name="T22" fmla="*/ 452 w 759"/>
                <a:gd name="T23" fmla="*/ 759 h 759"/>
                <a:gd name="T24" fmla="*/ 353 w 759"/>
                <a:gd name="T25" fmla="*/ 628 h 759"/>
                <a:gd name="T26" fmla="*/ 229 w 759"/>
                <a:gd name="T27" fmla="*/ 735 h 759"/>
                <a:gd name="T28" fmla="*/ 163 w 759"/>
                <a:gd name="T29" fmla="*/ 699 h 759"/>
                <a:gd name="T30" fmla="*/ 185 w 759"/>
                <a:gd name="T31" fmla="*/ 537 h 759"/>
                <a:gd name="T32" fmla="*/ 22 w 759"/>
                <a:gd name="T33" fmla="*/ 524 h 759"/>
                <a:gd name="T34" fmla="*/ 0 w 759"/>
                <a:gd name="T35" fmla="*/ 452 h 759"/>
                <a:gd name="T36" fmla="*/ 131 w 759"/>
                <a:gd name="T37" fmla="*/ 353 h 759"/>
                <a:gd name="T38" fmla="*/ 24 w 759"/>
                <a:gd name="T39" fmla="*/ 229 h 759"/>
                <a:gd name="T40" fmla="*/ 61 w 759"/>
                <a:gd name="T41" fmla="*/ 163 h 759"/>
                <a:gd name="T42" fmla="*/ 223 w 759"/>
                <a:gd name="T43" fmla="*/ 185 h 759"/>
                <a:gd name="T44" fmla="*/ 235 w 759"/>
                <a:gd name="T45" fmla="*/ 22 h 759"/>
                <a:gd name="T46" fmla="*/ 307 w 759"/>
                <a:gd name="T47" fmla="*/ 0 h 759"/>
                <a:gd name="T48" fmla="*/ 406 w 759"/>
                <a:gd name="T49" fmla="*/ 131 h 759"/>
                <a:gd name="T50" fmla="*/ 380 w 759"/>
                <a:gd name="T51" fmla="*/ 225 h 759"/>
                <a:gd name="T52" fmla="*/ 225 w 759"/>
                <a:gd name="T53" fmla="*/ 380 h 759"/>
                <a:gd name="T54" fmla="*/ 380 w 759"/>
                <a:gd name="T55" fmla="*/ 534 h 759"/>
                <a:gd name="T56" fmla="*/ 534 w 759"/>
                <a:gd name="T57" fmla="*/ 380 h 759"/>
                <a:gd name="T58" fmla="*/ 380 w 759"/>
                <a:gd name="T59" fmla="*/ 225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59" h="759">
                  <a:moveTo>
                    <a:pt x="406" y="131"/>
                  </a:moveTo>
                  <a:lnTo>
                    <a:pt x="531" y="24"/>
                  </a:lnTo>
                  <a:cubicBezTo>
                    <a:pt x="554" y="34"/>
                    <a:pt x="576" y="46"/>
                    <a:pt x="597" y="61"/>
                  </a:cubicBezTo>
                  <a:lnTo>
                    <a:pt x="575" y="223"/>
                  </a:lnTo>
                  <a:lnTo>
                    <a:pt x="738" y="235"/>
                  </a:lnTo>
                  <a:cubicBezTo>
                    <a:pt x="747" y="258"/>
                    <a:pt x="754" y="283"/>
                    <a:pt x="759" y="308"/>
                  </a:cubicBezTo>
                  <a:lnTo>
                    <a:pt x="629" y="407"/>
                  </a:lnTo>
                  <a:lnTo>
                    <a:pt x="735" y="531"/>
                  </a:lnTo>
                  <a:cubicBezTo>
                    <a:pt x="725" y="554"/>
                    <a:pt x="713" y="576"/>
                    <a:pt x="699" y="597"/>
                  </a:cubicBezTo>
                  <a:lnTo>
                    <a:pt x="537" y="574"/>
                  </a:lnTo>
                  <a:lnTo>
                    <a:pt x="524" y="738"/>
                  </a:lnTo>
                  <a:cubicBezTo>
                    <a:pt x="501" y="747"/>
                    <a:pt x="477" y="754"/>
                    <a:pt x="452" y="759"/>
                  </a:cubicBezTo>
                  <a:lnTo>
                    <a:pt x="353" y="628"/>
                  </a:lnTo>
                  <a:lnTo>
                    <a:pt x="229" y="735"/>
                  </a:lnTo>
                  <a:cubicBezTo>
                    <a:pt x="205" y="725"/>
                    <a:pt x="183" y="713"/>
                    <a:pt x="163" y="699"/>
                  </a:cubicBezTo>
                  <a:lnTo>
                    <a:pt x="185" y="537"/>
                  </a:lnTo>
                  <a:lnTo>
                    <a:pt x="22" y="524"/>
                  </a:lnTo>
                  <a:cubicBezTo>
                    <a:pt x="12" y="501"/>
                    <a:pt x="5" y="477"/>
                    <a:pt x="0" y="452"/>
                  </a:cubicBezTo>
                  <a:lnTo>
                    <a:pt x="131" y="353"/>
                  </a:lnTo>
                  <a:lnTo>
                    <a:pt x="24" y="229"/>
                  </a:lnTo>
                  <a:cubicBezTo>
                    <a:pt x="34" y="205"/>
                    <a:pt x="46" y="183"/>
                    <a:pt x="61" y="163"/>
                  </a:cubicBezTo>
                  <a:lnTo>
                    <a:pt x="223" y="185"/>
                  </a:lnTo>
                  <a:lnTo>
                    <a:pt x="235" y="22"/>
                  </a:lnTo>
                  <a:cubicBezTo>
                    <a:pt x="258" y="12"/>
                    <a:pt x="282" y="5"/>
                    <a:pt x="307" y="0"/>
                  </a:cubicBezTo>
                  <a:lnTo>
                    <a:pt x="406" y="131"/>
                  </a:lnTo>
                  <a:close/>
                  <a:moveTo>
                    <a:pt x="380" y="225"/>
                  </a:moveTo>
                  <a:cubicBezTo>
                    <a:pt x="294" y="225"/>
                    <a:pt x="225" y="295"/>
                    <a:pt x="225" y="380"/>
                  </a:cubicBezTo>
                  <a:cubicBezTo>
                    <a:pt x="225" y="465"/>
                    <a:pt x="294" y="534"/>
                    <a:pt x="380" y="534"/>
                  </a:cubicBezTo>
                  <a:cubicBezTo>
                    <a:pt x="465" y="534"/>
                    <a:pt x="534" y="465"/>
                    <a:pt x="534" y="380"/>
                  </a:cubicBezTo>
                  <a:cubicBezTo>
                    <a:pt x="534" y="295"/>
                    <a:pt x="465" y="225"/>
                    <a:pt x="380" y="225"/>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grpSp>
    </p:spTree>
    <p:extLst>
      <p:ext uri="{BB962C8B-B14F-4D97-AF65-F5344CB8AC3E}">
        <p14:creationId xmlns:p14="http://schemas.microsoft.com/office/powerpoint/2010/main" val="466304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 y="3794145"/>
            <a:ext cx="10213382" cy="2739211"/>
          </a:xfrm>
          <a:prstGeom prst="rect">
            <a:avLst/>
          </a:prstGeom>
          <a:noFill/>
        </p:spPr>
        <p:txBody>
          <a:bodyPr wrap="square" lIns="45720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5"/>
                </a:solidFill>
                <a:effectLst/>
                <a:uLnTx/>
                <a:uFillTx/>
                <a:latin typeface="Segoe UI Semilight" panose="020B0402040204020203" pitchFamily="34" charset="0"/>
                <a:cs typeface="Segoe UI Semilight" panose="020B0402040204020203" pitchFamily="34" charset="0"/>
              </a:rPr>
              <a:t>Supported</a:t>
            </a:r>
            <a:r>
              <a:rPr kumimoji="0" lang="en-US" sz="3200" b="0" i="0" u="none" strike="noStrike" kern="0" cap="none" spc="0" normalizeH="0" noProof="0" dirty="0">
                <a:ln>
                  <a:noFill/>
                </a:ln>
                <a:solidFill>
                  <a:schemeClr val="accent5"/>
                </a:solidFill>
                <a:effectLst/>
                <a:uLnTx/>
                <a:uFillTx/>
                <a:latin typeface="Segoe UI Semilight" panose="020B0402040204020203" pitchFamily="34" charset="0"/>
                <a:cs typeface="Segoe UI Semilight" panose="020B0402040204020203" pitchFamily="34" charset="0"/>
              </a:rPr>
              <a:t> Big Data Sources</a:t>
            </a:r>
            <a:endParaRPr kumimoji="0" lang="en-US" sz="3200" b="0" i="0" u="none" strike="noStrike" kern="0" cap="none" spc="0" normalizeH="0" baseline="0" noProof="0" dirty="0">
              <a:ln>
                <a:noFill/>
              </a:ln>
              <a:solidFill>
                <a:schemeClr val="accent5"/>
              </a:solidFill>
              <a:effectLst/>
              <a:uLnTx/>
              <a:uFillTx/>
              <a:latin typeface="Segoe UI Semilight" panose="020B0402040204020203" pitchFamily="34" charset="0"/>
              <a:cs typeface="Segoe UI Semilight" panose="020B0402040204020203" pitchFamily="34" charset="0"/>
            </a:endParaRPr>
          </a:p>
          <a:p>
            <a:r>
              <a:rPr lang="en-US" sz="1800" dirty="0"/>
              <a:t>Hortonworks HDP 1.3 - 2.3 on Linux/Windows Server</a:t>
            </a:r>
          </a:p>
          <a:p>
            <a:r>
              <a:rPr lang="en-US" sz="1800" dirty="0"/>
              <a:t>Hortonworks HDP 2.4 – 2.5 on Linux</a:t>
            </a:r>
          </a:p>
          <a:p>
            <a:r>
              <a:rPr lang="en-US" sz="1800" dirty="0"/>
              <a:t>Cloudera CDH 4.3, 5.1 – 5.5 on Linux</a:t>
            </a:r>
          </a:p>
          <a:p>
            <a:r>
              <a:rPr lang="en-US" sz="1800" dirty="0"/>
              <a:t>Azure blob storage</a:t>
            </a:r>
          </a:p>
          <a:p>
            <a:r>
              <a:rPr lang="en-US" dirty="0"/>
              <a:t>	https://msdn.microsoft.com/en-us/library/mt143174.aspx</a:t>
            </a:r>
            <a:endParaRPr lang="en-US" sz="1800" dirty="0"/>
          </a:p>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chemeClr val="accent5"/>
                </a:solidFill>
                <a:effectLst/>
                <a:uLnTx/>
                <a:uFillTx/>
                <a:latin typeface="Segoe UI Semilight" panose="020B0402040204020203" pitchFamily="34" charset="0"/>
                <a:cs typeface="Segoe UI Semilight" panose="020B0402040204020203" pitchFamily="34" charset="0"/>
              </a:rPr>
              <a:t>What happens behind the scenes?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latin typeface="Segoe UI Semilight" panose="020B0402040204020203" pitchFamily="34" charset="0"/>
                <a:cs typeface="Segoe UI Semilight" panose="020B0402040204020203" pitchFamily="34" charset="0"/>
              </a:rPr>
              <a:t>Loading the right client jars to connect to Hadoop distribution</a:t>
            </a:r>
          </a:p>
        </p:txBody>
      </p:sp>
      <p:grpSp>
        <p:nvGrpSpPr>
          <p:cNvPr id="5" name="Group 4"/>
          <p:cNvGrpSpPr/>
          <p:nvPr/>
        </p:nvGrpSpPr>
        <p:grpSpPr>
          <a:xfrm>
            <a:off x="465138" y="1290687"/>
            <a:ext cx="8781487" cy="1974752"/>
            <a:chOff x="157663" y="1425852"/>
            <a:chExt cx="8610083" cy="1936207"/>
          </a:xfrm>
        </p:grpSpPr>
        <p:pic>
          <p:nvPicPr>
            <p:cNvPr id="9" name="Picture 8"/>
            <p:cNvPicPr>
              <a:picLocks noChangeAspect="1"/>
            </p:cNvPicPr>
            <p:nvPr/>
          </p:nvPicPr>
          <p:blipFill>
            <a:blip r:embed="rId3"/>
            <a:stretch>
              <a:fillRect/>
            </a:stretch>
          </p:blipFill>
          <p:spPr>
            <a:xfrm>
              <a:off x="157663" y="1425852"/>
              <a:ext cx="8610083" cy="1936207"/>
            </a:xfrm>
            <a:prstGeom prst="rect">
              <a:avLst/>
            </a:prstGeom>
            <a:ln w="63500">
              <a:solidFill>
                <a:srgbClr val="FF8C00"/>
              </a:solidFill>
            </a:ln>
          </p:spPr>
        </p:pic>
        <p:sp>
          <p:nvSpPr>
            <p:cNvPr id="4" name="Rectangle 3"/>
            <p:cNvSpPr/>
            <p:nvPr/>
          </p:nvSpPr>
          <p:spPr bwMode="auto">
            <a:xfrm>
              <a:off x="2536371" y="1576436"/>
              <a:ext cx="6231375" cy="117523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defTabSz="951028" eaLnBrk="1" fontAlgn="auto" latinLnBrk="0" hangingPunct="1">
                <a:lnSpc>
                  <a:spcPct val="9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007E39"/>
                  </a:solidFill>
                  <a:effectLst/>
                  <a:uLnTx/>
                  <a:uFillTx/>
                  <a:ea typeface="Segoe UI" pitchFamily="34" charset="0"/>
                  <a:cs typeface="Segoe UI" pitchFamily="34" charset="0"/>
                </a:rPr>
                <a:t>-- different numbers map to various Hadoop flavors</a:t>
              </a:r>
              <a:endParaRPr kumimoji="0" lang="en-US" sz="2040" b="0" i="0" u="none" strike="noStrike" kern="0" cap="none" spc="0" normalizeH="0" baseline="0" noProof="0" dirty="0">
                <a:ln>
                  <a:noFill/>
                </a:ln>
                <a:solidFill>
                  <a:srgbClr val="007E39"/>
                </a:solidFill>
                <a:effectLst/>
                <a:uLnTx/>
                <a:uFillTx/>
                <a:ea typeface="Segoe UI" pitchFamily="34" charset="0"/>
                <a:cs typeface="Segoe UI" pitchFamily="34" charset="0"/>
              </a:endParaRPr>
            </a:p>
            <a:p>
              <a:pPr marL="0" marR="0" lvl="0" indent="0" defTabSz="951028" eaLnBrk="1" fontAlgn="auto" latinLnBrk="0" hangingPunct="1">
                <a:lnSpc>
                  <a:spcPct val="9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007E39"/>
                  </a:solidFill>
                  <a:effectLst/>
                  <a:uLnTx/>
                  <a:uFillTx/>
                  <a:ea typeface="Segoe UI" pitchFamily="34" charset="0"/>
                  <a:cs typeface="Segoe UI" pitchFamily="34" charset="0"/>
                </a:rPr>
                <a:t>-- example:  value 4 stands for HDP 2.x on Linux, </a:t>
              </a:r>
              <a:br>
                <a:rPr kumimoji="0" lang="en-US" sz="1632" b="0" i="0" u="none" strike="noStrike" kern="0" cap="none" spc="0" normalizeH="0" baseline="0" noProof="0" dirty="0">
                  <a:ln>
                    <a:noFill/>
                  </a:ln>
                  <a:solidFill>
                    <a:srgbClr val="007E39"/>
                  </a:solidFill>
                  <a:effectLst/>
                  <a:uLnTx/>
                  <a:uFillTx/>
                  <a:ea typeface="Segoe UI" pitchFamily="34" charset="0"/>
                  <a:cs typeface="Segoe UI" pitchFamily="34" charset="0"/>
                </a:rPr>
              </a:br>
              <a:r>
                <a:rPr kumimoji="0" lang="en-US" sz="1632" b="0" i="0" u="none" strike="noStrike" kern="0" cap="none" spc="0" normalizeH="0" baseline="0" noProof="0" dirty="0">
                  <a:ln>
                    <a:noFill/>
                  </a:ln>
                  <a:solidFill>
                    <a:srgbClr val="007E39"/>
                  </a:solidFill>
                  <a:effectLst/>
                  <a:uLnTx/>
                  <a:uFillTx/>
                  <a:ea typeface="Segoe UI" pitchFamily="34" charset="0"/>
                  <a:cs typeface="Segoe UI" pitchFamily="34" charset="0"/>
                </a:rPr>
                <a:t>                    value 5 for HDP 2.x on Windows,</a:t>
              </a:r>
            </a:p>
            <a:p>
              <a:pPr marL="0" marR="0" lvl="0" indent="0" defTabSz="951028" eaLnBrk="1" fontAlgn="auto" latinLnBrk="0" hangingPunct="1">
                <a:lnSpc>
                  <a:spcPct val="90000"/>
                </a:lnSpc>
                <a:spcBef>
                  <a:spcPts val="0"/>
                </a:spcBef>
                <a:spcAft>
                  <a:spcPts val="0"/>
                </a:spcAft>
                <a:buClrTx/>
                <a:buSzTx/>
                <a:buFontTx/>
                <a:buNone/>
                <a:tabLst/>
                <a:defRPr/>
              </a:pPr>
              <a:r>
                <a:rPr kumimoji="0" lang="en-US" sz="1632" b="0" i="0" u="none" strike="noStrike" kern="0" cap="none" spc="0" normalizeH="0" baseline="0" noProof="0" dirty="0">
                  <a:ln>
                    <a:noFill/>
                  </a:ln>
                  <a:solidFill>
                    <a:srgbClr val="007E39"/>
                  </a:solidFill>
                  <a:effectLst/>
                  <a:uLnTx/>
                  <a:uFillTx/>
                  <a:ea typeface="Segoe UI" pitchFamily="34" charset="0"/>
                  <a:cs typeface="Segoe UI" pitchFamily="34" charset="0"/>
                </a:rPr>
                <a:t>                    value 6 for CHD 5.x on Linux </a:t>
              </a:r>
            </a:p>
          </p:txBody>
        </p:sp>
      </p:grpSp>
      <p:sp>
        <p:nvSpPr>
          <p:cNvPr id="3" name="Rectangle 2"/>
          <p:cNvSpPr/>
          <p:nvPr/>
        </p:nvSpPr>
        <p:spPr bwMode="auto">
          <a:xfrm>
            <a:off x="2891201" y="2642897"/>
            <a:ext cx="4521164" cy="551514"/>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marL="0" marR="0" lvl="0" indent="0" algn="ctr" defTabSz="951028" eaLnBrk="1" fontAlgn="auto" latinLnBrk="0" hangingPunct="1">
              <a:lnSpc>
                <a:spcPct val="90000"/>
              </a:lnSpc>
              <a:spcBef>
                <a:spcPts val="0"/>
              </a:spcBef>
              <a:spcAft>
                <a:spcPts val="0"/>
              </a:spcAft>
              <a:buClrTx/>
              <a:buSzTx/>
              <a:buFontTx/>
              <a:buNone/>
              <a:tabLst/>
              <a:defRPr/>
            </a:pPr>
            <a:endParaRPr kumimoji="0" lang="en-US" sz="2448" b="0" i="0" u="none" strike="noStrike" kern="0" cap="none" spc="0" normalizeH="0" baseline="0" noProof="0" dirty="0">
              <a:ln>
                <a:noFill/>
              </a:ln>
              <a:gradFill>
                <a:gsLst>
                  <a:gs pos="0">
                    <a:srgbClr val="FFFFFF"/>
                  </a:gs>
                  <a:gs pos="100000">
                    <a:srgbClr val="FFFFFF"/>
                  </a:gs>
                </a:gsLst>
                <a:lin ang="5400000" scaled="0"/>
              </a:gradFill>
              <a:effectLst/>
              <a:uLnTx/>
              <a:uFillTx/>
              <a:ea typeface="Segoe UI" pitchFamily="34" charset="0"/>
              <a:cs typeface="Segoe UI" pitchFamily="34" charset="0"/>
            </a:endParaRPr>
          </a:p>
        </p:txBody>
      </p:sp>
      <p:sp>
        <p:nvSpPr>
          <p:cNvPr id="10" name="TextBox 9"/>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
        <p:nvSpPr>
          <p:cNvPr id="6" name="Title 5"/>
          <p:cNvSpPr>
            <a:spLocks noGrp="1"/>
          </p:cNvSpPr>
          <p:nvPr>
            <p:ph type="title"/>
          </p:nvPr>
        </p:nvSpPr>
        <p:spPr/>
        <p:txBody>
          <a:bodyPr/>
          <a:lstStyle/>
          <a:p>
            <a:r>
              <a:rPr lang="en-US" dirty="0"/>
              <a:t>Step 4: Choose External Big Data Source</a:t>
            </a:r>
          </a:p>
        </p:txBody>
      </p:sp>
      <p:sp>
        <p:nvSpPr>
          <p:cNvPr id="2" name="Speech Bubble: Rectangle 1"/>
          <p:cNvSpPr/>
          <p:nvPr/>
        </p:nvSpPr>
        <p:spPr bwMode="auto">
          <a:xfrm>
            <a:off x="7872295" y="2796479"/>
            <a:ext cx="914400" cy="612648"/>
          </a:xfrm>
          <a:prstGeom prst="wedgeRectCallout">
            <a:avLst>
              <a:gd name="adj1" fmla="val -134918"/>
              <a:gd name="adj2" fmla="val -48915"/>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NZ" sz="2000" dirty="0">
                <a:gradFill>
                  <a:gsLst>
                    <a:gs pos="5439">
                      <a:srgbClr val="F8F8F8"/>
                    </a:gs>
                    <a:gs pos="10000">
                      <a:srgbClr val="F8F8F8"/>
                    </a:gs>
                  </a:gsLst>
                  <a:lin ang="5400000" scaled="0"/>
                </a:gradFill>
              </a:rPr>
              <a:t>Values 0 - 7</a:t>
            </a:r>
          </a:p>
        </p:txBody>
      </p:sp>
    </p:spTree>
    <p:extLst>
      <p:ext uri="{BB962C8B-B14F-4D97-AF65-F5344CB8AC3E}">
        <p14:creationId xmlns:p14="http://schemas.microsoft.com/office/powerpoint/2010/main" val="325284023"/>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 5: Attach Hadoop cluster or Azure Storage</a:t>
            </a:r>
          </a:p>
        </p:txBody>
      </p:sp>
      <p:sp>
        <p:nvSpPr>
          <p:cNvPr id="39" name="TextBox 38"/>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grpSp>
        <p:nvGrpSpPr>
          <p:cNvPr id="64" name="Group 63"/>
          <p:cNvGrpSpPr/>
          <p:nvPr/>
        </p:nvGrpSpPr>
        <p:grpSpPr>
          <a:xfrm>
            <a:off x="7598995" y="3683803"/>
            <a:ext cx="4372403" cy="2585834"/>
            <a:chOff x="7361608" y="3630634"/>
            <a:chExt cx="4764095" cy="2817480"/>
          </a:xfrm>
        </p:grpSpPr>
        <p:sp>
          <p:nvSpPr>
            <p:cNvPr id="65" name="Freeform 64"/>
            <p:cNvSpPr>
              <a:spLocks noChangeAspect="1"/>
            </p:cNvSpPr>
            <p:nvPr/>
          </p:nvSpPr>
          <p:spPr bwMode="black">
            <a:xfrm>
              <a:off x="7361608" y="3630634"/>
              <a:ext cx="4764095" cy="2817480"/>
            </a:xfrm>
            <a:custGeom>
              <a:avLst/>
              <a:gdLst>
                <a:gd name="T0" fmla="*/ 1942 w 2359"/>
                <a:gd name="T1" fmla="*/ 1394 h 1394"/>
                <a:gd name="T2" fmla="*/ 416 w 2359"/>
                <a:gd name="T3" fmla="*/ 1394 h 1394"/>
                <a:gd name="T4" fmla="*/ 0 w 2359"/>
                <a:gd name="T5" fmla="*/ 971 h 1394"/>
                <a:gd name="T6" fmla="*/ 416 w 2359"/>
                <a:gd name="T7" fmla="*/ 552 h 1394"/>
                <a:gd name="T8" fmla="*/ 517 w 2359"/>
                <a:gd name="T9" fmla="*/ 565 h 1394"/>
                <a:gd name="T10" fmla="*/ 925 w 2359"/>
                <a:gd name="T11" fmla="*/ 221 h 1394"/>
                <a:gd name="T12" fmla="*/ 1175 w 2359"/>
                <a:gd name="T13" fmla="*/ 305 h 1394"/>
                <a:gd name="T14" fmla="*/ 1578 w 2359"/>
                <a:gd name="T15" fmla="*/ 0 h 1394"/>
                <a:gd name="T16" fmla="*/ 1982 w 2359"/>
                <a:gd name="T17" fmla="*/ 424 h 1394"/>
                <a:gd name="T18" fmla="*/ 1968 w 2359"/>
                <a:gd name="T19" fmla="*/ 552 h 1394"/>
                <a:gd name="T20" fmla="*/ 2359 w 2359"/>
                <a:gd name="T21" fmla="*/ 971 h 1394"/>
                <a:gd name="T22" fmla="*/ 1942 w 2359"/>
                <a:gd name="T23" fmla="*/ 1394 h 1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59" h="1394">
                  <a:moveTo>
                    <a:pt x="1942" y="1394"/>
                  </a:moveTo>
                  <a:cubicBezTo>
                    <a:pt x="416" y="1394"/>
                    <a:pt x="416" y="1394"/>
                    <a:pt x="416" y="1394"/>
                  </a:cubicBezTo>
                  <a:cubicBezTo>
                    <a:pt x="193" y="1394"/>
                    <a:pt x="0" y="1200"/>
                    <a:pt x="0" y="971"/>
                  </a:cubicBezTo>
                  <a:cubicBezTo>
                    <a:pt x="0" y="741"/>
                    <a:pt x="193" y="552"/>
                    <a:pt x="416" y="552"/>
                  </a:cubicBezTo>
                  <a:cubicBezTo>
                    <a:pt x="451" y="552"/>
                    <a:pt x="487" y="556"/>
                    <a:pt x="517" y="565"/>
                  </a:cubicBezTo>
                  <a:cubicBezTo>
                    <a:pt x="552" y="362"/>
                    <a:pt x="719" y="221"/>
                    <a:pt x="925" y="221"/>
                  </a:cubicBezTo>
                  <a:cubicBezTo>
                    <a:pt x="1021" y="221"/>
                    <a:pt x="1105" y="247"/>
                    <a:pt x="1175" y="305"/>
                  </a:cubicBezTo>
                  <a:cubicBezTo>
                    <a:pt x="1227" y="128"/>
                    <a:pt x="1394" y="0"/>
                    <a:pt x="1578" y="0"/>
                  </a:cubicBezTo>
                  <a:cubicBezTo>
                    <a:pt x="1802" y="0"/>
                    <a:pt x="1982" y="190"/>
                    <a:pt x="1982" y="424"/>
                  </a:cubicBezTo>
                  <a:cubicBezTo>
                    <a:pt x="1982" y="468"/>
                    <a:pt x="1977" y="512"/>
                    <a:pt x="1968" y="552"/>
                  </a:cubicBezTo>
                  <a:cubicBezTo>
                    <a:pt x="2188" y="565"/>
                    <a:pt x="2359" y="750"/>
                    <a:pt x="2359" y="971"/>
                  </a:cubicBezTo>
                  <a:cubicBezTo>
                    <a:pt x="2359" y="1205"/>
                    <a:pt x="2170" y="1394"/>
                    <a:pt x="1942" y="1394"/>
                  </a:cubicBezTo>
                  <a:close/>
                </a:path>
              </a:pathLst>
            </a:custGeom>
            <a:solidFill>
              <a:srgbClr val="FF8C00"/>
            </a:solidFill>
            <a:ln>
              <a:noFill/>
            </a:ln>
          </p:spPr>
          <p:txBody>
            <a:bodyPr vert="horz" wrap="square" lIns="0" tIns="822960" rIns="91440" bIns="45720" numCol="1" anchor="t" anchorCtr="0" compatLnSpc="1">
              <a:prstTxWarp prst="textNoShape">
                <a:avLst/>
              </a:prstTxWarp>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bg1"/>
                  </a:solidFill>
                  <a:effectLst/>
                  <a:uLnTx/>
                  <a:uFillTx/>
                </a:rPr>
                <a:t>Azure</a:t>
              </a:r>
            </a:p>
          </p:txBody>
        </p:sp>
        <p:grpSp>
          <p:nvGrpSpPr>
            <p:cNvPr id="90" name="Group 89"/>
            <p:cNvGrpSpPr/>
            <p:nvPr/>
          </p:nvGrpSpPr>
          <p:grpSpPr>
            <a:xfrm>
              <a:off x="8042610" y="5093345"/>
              <a:ext cx="3402090" cy="1052776"/>
              <a:chOff x="8243612" y="5144824"/>
              <a:chExt cx="3402090" cy="1052776"/>
            </a:xfrm>
          </p:grpSpPr>
          <p:sp>
            <p:nvSpPr>
              <p:cNvPr id="91" name="Can 90"/>
              <p:cNvSpPr/>
              <p:nvPr/>
            </p:nvSpPr>
            <p:spPr bwMode="auto">
              <a:xfrm>
                <a:off x="8243612"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sp>
            <p:nvSpPr>
              <p:cNvPr id="92" name="Can 91"/>
              <p:cNvSpPr/>
              <p:nvPr/>
            </p:nvSpPr>
            <p:spPr bwMode="auto">
              <a:xfrm>
                <a:off x="9413020"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sp>
            <p:nvSpPr>
              <p:cNvPr id="93" name="Can 92"/>
              <p:cNvSpPr/>
              <p:nvPr/>
            </p:nvSpPr>
            <p:spPr bwMode="auto">
              <a:xfrm>
                <a:off x="10582428" y="5144824"/>
                <a:ext cx="1063274" cy="1052776"/>
              </a:xfrm>
              <a:prstGeom prst="can">
                <a:avLst/>
              </a:prstGeom>
              <a:solidFill>
                <a:schemeClr val="bg2">
                  <a:lumMod val="50000"/>
                  <a:alpha val="9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Azure Storage Volume</a:t>
                </a:r>
              </a:p>
            </p:txBody>
          </p:sp>
        </p:grpSp>
      </p:grpSp>
      <p:grpSp>
        <p:nvGrpSpPr>
          <p:cNvPr id="94" name="Group 93"/>
          <p:cNvGrpSpPr/>
          <p:nvPr/>
        </p:nvGrpSpPr>
        <p:grpSpPr>
          <a:xfrm>
            <a:off x="467858" y="4305875"/>
            <a:ext cx="5584599" cy="1947006"/>
            <a:chOff x="467858" y="4177223"/>
            <a:chExt cx="5787090" cy="2017602"/>
          </a:xfrm>
        </p:grpSpPr>
        <p:sp>
          <p:nvSpPr>
            <p:cNvPr id="95" name="Rectangle 94"/>
            <p:cNvSpPr/>
            <p:nvPr/>
          </p:nvSpPr>
          <p:spPr bwMode="auto">
            <a:xfrm>
              <a:off x="467858" y="4177223"/>
              <a:ext cx="5787090" cy="2017602"/>
            </a:xfrm>
            <a:prstGeom prst="rect">
              <a:avLst/>
            </a:prstGeom>
            <a:solidFill>
              <a:schemeClr val="bg1">
                <a:lumMod val="8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2"/>
                  </a:solidFill>
                  <a:effectLst/>
                  <a:uLnTx/>
                  <a:uFillTx/>
                  <a:ea typeface="Segoe UI" pitchFamily="34" charset="0"/>
                  <a:cs typeface="Segoe UI" pitchFamily="34" charset="0"/>
                </a:rPr>
                <a:t>Hadoop Cluster</a:t>
              </a:r>
            </a:p>
          </p:txBody>
        </p:sp>
        <p:sp>
          <p:nvSpPr>
            <p:cNvPr id="96" name="Rectangle 95"/>
            <p:cNvSpPr/>
            <p:nvPr/>
          </p:nvSpPr>
          <p:spPr bwMode="auto">
            <a:xfrm>
              <a:off x="556892" y="4483578"/>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4572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Namenode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97" name="Rectangle 96"/>
            <p:cNvSpPr/>
            <p:nvPr/>
          </p:nvSpPr>
          <p:spPr bwMode="auto">
            <a:xfrm>
              <a:off x="1695904" y="4483578"/>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98" name="Rectangle 97"/>
            <p:cNvSpPr/>
            <p:nvPr/>
          </p:nvSpPr>
          <p:spPr bwMode="auto">
            <a:xfrm>
              <a:off x="2836182" y="4483578"/>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99" name="Rectangle 98"/>
            <p:cNvSpPr/>
            <p:nvPr/>
          </p:nvSpPr>
          <p:spPr bwMode="auto">
            <a:xfrm>
              <a:off x="3976539" y="4483578"/>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100" name="Rectangle 99"/>
            <p:cNvSpPr/>
            <p:nvPr/>
          </p:nvSpPr>
          <p:spPr bwMode="auto">
            <a:xfrm>
              <a:off x="5117160" y="4483578"/>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grpSp>
          <p:nvGrpSpPr>
            <p:cNvPr id="101" name="Group 100"/>
            <p:cNvGrpSpPr/>
            <p:nvPr/>
          </p:nvGrpSpPr>
          <p:grpSpPr>
            <a:xfrm>
              <a:off x="1033284" y="5827337"/>
              <a:ext cx="102585" cy="78910"/>
              <a:chOff x="4947769" y="5402958"/>
              <a:chExt cx="343274" cy="264054"/>
            </a:xfrm>
          </p:grpSpPr>
          <p:sp>
            <p:nvSpPr>
              <p:cNvPr id="159"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2"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2" name="Group 101"/>
            <p:cNvGrpSpPr/>
            <p:nvPr/>
          </p:nvGrpSpPr>
          <p:grpSpPr>
            <a:xfrm>
              <a:off x="2172296" y="5827337"/>
              <a:ext cx="102585" cy="78910"/>
              <a:chOff x="4947769" y="5402958"/>
              <a:chExt cx="343274" cy="264054"/>
            </a:xfrm>
          </p:grpSpPr>
          <p:sp>
            <p:nvSpPr>
              <p:cNvPr id="149"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2"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3" name="Group 102"/>
            <p:cNvGrpSpPr/>
            <p:nvPr/>
          </p:nvGrpSpPr>
          <p:grpSpPr>
            <a:xfrm>
              <a:off x="3315280" y="5827337"/>
              <a:ext cx="102585" cy="78910"/>
              <a:chOff x="4947769" y="5402958"/>
              <a:chExt cx="343274" cy="264054"/>
            </a:xfrm>
          </p:grpSpPr>
          <p:sp>
            <p:nvSpPr>
              <p:cNvPr id="139"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0"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1"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2"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3"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4"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5"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6"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7"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48"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4" name="Group 103"/>
            <p:cNvGrpSpPr/>
            <p:nvPr/>
          </p:nvGrpSpPr>
          <p:grpSpPr>
            <a:xfrm>
              <a:off x="4452931" y="5827337"/>
              <a:ext cx="102585" cy="78910"/>
              <a:chOff x="4947769" y="5402958"/>
              <a:chExt cx="343274" cy="264054"/>
            </a:xfrm>
          </p:grpSpPr>
          <p:sp>
            <p:nvSpPr>
              <p:cNvPr id="129"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1"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2"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3"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4"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5"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6"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7"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8"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105" name="Group 104"/>
            <p:cNvGrpSpPr/>
            <p:nvPr/>
          </p:nvGrpSpPr>
          <p:grpSpPr>
            <a:xfrm>
              <a:off x="5592454" y="5827337"/>
              <a:ext cx="102585" cy="78910"/>
              <a:chOff x="4947769" y="5402958"/>
              <a:chExt cx="343274" cy="264054"/>
            </a:xfrm>
          </p:grpSpPr>
          <p:sp>
            <p:nvSpPr>
              <p:cNvPr id="119"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0"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1"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2"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3"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106" name="Straight Arrow Connector 105"/>
            <p:cNvCxnSpPr>
              <a:stCxn id="97" idx="2"/>
              <a:endCxn id="110" idx="1"/>
            </p:cNvCxnSpPr>
            <p:nvPr/>
          </p:nvCxnSpPr>
          <p:spPr>
            <a:xfrm>
              <a:off x="2219627" y="5111434"/>
              <a:ext cx="1" cy="304671"/>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p:nvPr/>
          </p:nvCxnSpPr>
          <p:spPr>
            <a:xfrm>
              <a:off x="3351743" y="5111434"/>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a:off x="4500262" y="5111434"/>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stCxn id="100" idx="2"/>
            </p:cNvCxnSpPr>
            <p:nvPr/>
          </p:nvCxnSpPr>
          <p:spPr>
            <a:xfrm>
              <a:off x="5640883" y="5111434"/>
              <a:ext cx="1" cy="304670"/>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Can 109"/>
            <p:cNvSpPr/>
            <p:nvPr/>
          </p:nvSpPr>
          <p:spPr bwMode="auto">
            <a:xfrm>
              <a:off x="1872191" y="5416105"/>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111" name="Freeform 110"/>
            <p:cNvSpPr>
              <a:spLocks noChangeAspect="1"/>
            </p:cNvSpPr>
            <p:nvPr/>
          </p:nvSpPr>
          <p:spPr bwMode="black">
            <a:xfrm>
              <a:off x="981149" y="4805988"/>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AB</a:t>
              </a:r>
            </a:p>
          </p:txBody>
        </p:sp>
        <p:sp>
          <p:nvSpPr>
            <p:cNvPr id="112" name="Freeform 111"/>
            <p:cNvSpPr>
              <a:spLocks noChangeAspect="1"/>
            </p:cNvSpPr>
            <p:nvPr/>
          </p:nvSpPr>
          <p:spPr bwMode="black">
            <a:xfrm>
              <a:off x="2121003" y="4805988"/>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13" name="Freeform 112"/>
            <p:cNvSpPr>
              <a:spLocks noChangeAspect="1"/>
            </p:cNvSpPr>
            <p:nvPr/>
          </p:nvSpPr>
          <p:spPr bwMode="black">
            <a:xfrm>
              <a:off x="3260439" y="4805988"/>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14" name="Freeform 113"/>
            <p:cNvSpPr>
              <a:spLocks noChangeAspect="1"/>
            </p:cNvSpPr>
            <p:nvPr/>
          </p:nvSpPr>
          <p:spPr bwMode="black">
            <a:xfrm>
              <a:off x="4402138" y="4805988"/>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15" name="Freeform 114"/>
            <p:cNvSpPr>
              <a:spLocks noChangeAspect="1"/>
            </p:cNvSpPr>
            <p:nvPr/>
          </p:nvSpPr>
          <p:spPr bwMode="black">
            <a:xfrm>
              <a:off x="5541257" y="4805988"/>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rgbClr val="FF8C00"/>
                  </a:solidFill>
                  <a:effectLst/>
                  <a:uLnTx/>
                  <a:uFillTx/>
                  <a:ea typeface="Segoe UI" pitchFamily="34" charset="0"/>
                  <a:cs typeface="Segoe UI" pitchFamily="34" charset="0"/>
                </a:rPr>
                <a:t>01</a:t>
              </a:r>
              <a:endPar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endParaRPr>
            </a:p>
          </p:txBody>
        </p:sp>
        <p:sp>
          <p:nvSpPr>
            <p:cNvPr id="116" name="Can 115"/>
            <p:cNvSpPr/>
            <p:nvPr/>
          </p:nvSpPr>
          <p:spPr bwMode="auto">
            <a:xfrm>
              <a:off x="3016112" y="5416105"/>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117" name="Can 116"/>
            <p:cNvSpPr/>
            <p:nvPr/>
          </p:nvSpPr>
          <p:spPr bwMode="auto">
            <a:xfrm>
              <a:off x="4149710" y="5416105"/>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118" name="Can 117"/>
            <p:cNvSpPr/>
            <p:nvPr/>
          </p:nvSpPr>
          <p:spPr bwMode="auto">
            <a:xfrm>
              <a:off x="5292151" y="5416105"/>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grpSp>
      <p:sp>
        <p:nvSpPr>
          <p:cNvPr id="169" name="Rectangle 168"/>
          <p:cNvSpPr/>
          <p:nvPr/>
        </p:nvSpPr>
        <p:spPr bwMode="auto">
          <a:xfrm>
            <a:off x="3920432" y="1465490"/>
            <a:ext cx="1170799" cy="2341362"/>
          </a:xfrm>
          <a:prstGeom prst="rect">
            <a:avLst/>
          </a:prstGeom>
          <a:solidFill>
            <a:schemeClr val="bg1">
              <a:lumMod val="6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Segoe UI" pitchFamily="34" charset="0"/>
                <a:cs typeface="Segoe UI" pitchFamily="34" charset="0"/>
              </a:rPr>
              <a:t>Head Node</a:t>
            </a:r>
          </a:p>
        </p:txBody>
      </p:sp>
      <p:sp>
        <p:nvSpPr>
          <p:cNvPr id="170" name="Rectangle 169"/>
          <p:cNvSpPr/>
          <p:nvPr/>
        </p:nvSpPr>
        <p:spPr bwMode="auto">
          <a:xfrm>
            <a:off x="5175729" y="1464328"/>
            <a:ext cx="3340314" cy="1659021"/>
          </a:xfrm>
          <a:prstGeom prst="rect">
            <a:avLst/>
          </a:prstGeom>
          <a:solidFill>
            <a:schemeClr val="bg1">
              <a:lumMod val="6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Segoe UI" pitchFamily="34" charset="0"/>
                <a:cs typeface="Segoe UI" pitchFamily="34" charset="0"/>
              </a:rPr>
              <a:t>Compute Nodes</a:t>
            </a:r>
          </a:p>
        </p:txBody>
      </p:sp>
      <p:sp>
        <p:nvSpPr>
          <p:cNvPr id="171" name="Rectangle 170"/>
          <p:cNvSpPr/>
          <p:nvPr/>
        </p:nvSpPr>
        <p:spPr bwMode="auto">
          <a:xfrm>
            <a:off x="4009478" y="1759030"/>
            <a:ext cx="994066" cy="595859"/>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72" name="Rectangle 171"/>
          <p:cNvSpPr/>
          <p:nvPr/>
        </p:nvSpPr>
        <p:spPr bwMode="auto">
          <a:xfrm>
            <a:off x="4008206" y="3123349"/>
            <a:ext cx="995338" cy="596622"/>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173" name="Rectangle 172"/>
          <p:cNvSpPr/>
          <p:nvPr/>
        </p:nvSpPr>
        <p:spPr bwMode="auto">
          <a:xfrm>
            <a:off x="5265860" y="1759030"/>
            <a:ext cx="994066" cy="59585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74" name="Rectangle 173"/>
          <p:cNvSpPr/>
          <p:nvPr/>
        </p:nvSpPr>
        <p:spPr bwMode="auto">
          <a:xfrm>
            <a:off x="5266659" y="2441668"/>
            <a:ext cx="992466" cy="5949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175" name="Rectangle 174"/>
          <p:cNvSpPr/>
          <p:nvPr/>
        </p:nvSpPr>
        <p:spPr bwMode="auto">
          <a:xfrm>
            <a:off x="6348702" y="1759030"/>
            <a:ext cx="994066" cy="59585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76" name="Rectangle 175"/>
          <p:cNvSpPr/>
          <p:nvPr/>
        </p:nvSpPr>
        <p:spPr bwMode="auto">
          <a:xfrm>
            <a:off x="6349501" y="2441668"/>
            <a:ext cx="992466" cy="5949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177" name="Rectangle 176"/>
          <p:cNvSpPr/>
          <p:nvPr/>
        </p:nvSpPr>
        <p:spPr bwMode="auto">
          <a:xfrm>
            <a:off x="7433453" y="1759030"/>
            <a:ext cx="994066" cy="595859"/>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78" name="Rectangle 177"/>
          <p:cNvSpPr/>
          <p:nvPr/>
        </p:nvSpPr>
        <p:spPr bwMode="auto">
          <a:xfrm>
            <a:off x="7434252" y="2441668"/>
            <a:ext cx="992466" cy="59490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179" name="Database Icon"/>
          <p:cNvSpPr>
            <a:spLocks noChangeAspect="1" noEditPoints="1"/>
          </p:cNvSpPr>
          <p:nvPr/>
        </p:nvSpPr>
        <p:spPr bwMode="auto">
          <a:xfrm>
            <a:off x="4420450" y="2077900"/>
            <a:ext cx="172122" cy="187464"/>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180" name="Database Icon"/>
          <p:cNvSpPr>
            <a:spLocks noChangeAspect="1" noEditPoints="1"/>
          </p:cNvSpPr>
          <p:nvPr/>
        </p:nvSpPr>
        <p:spPr bwMode="auto">
          <a:xfrm>
            <a:off x="5676832" y="2077900"/>
            <a:ext cx="172122" cy="187464"/>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181" name="Database Icon"/>
          <p:cNvSpPr>
            <a:spLocks noChangeAspect="1" noEditPoints="1"/>
          </p:cNvSpPr>
          <p:nvPr/>
        </p:nvSpPr>
        <p:spPr bwMode="auto">
          <a:xfrm>
            <a:off x="6759674" y="2077900"/>
            <a:ext cx="172122" cy="187464"/>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182" name="Database Icon"/>
          <p:cNvSpPr>
            <a:spLocks noChangeAspect="1" noEditPoints="1"/>
          </p:cNvSpPr>
          <p:nvPr/>
        </p:nvSpPr>
        <p:spPr bwMode="auto">
          <a:xfrm>
            <a:off x="7844425" y="2077900"/>
            <a:ext cx="172122" cy="187464"/>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cxnSp>
        <p:nvCxnSpPr>
          <p:cNvPr id="183" name="Elbow Connector 182"/>
          <p:cNvCxnSpPr>
            <a:stCxn id="174" idx="2"/>
          </p:cNvCxnSpPr>
          <p:nvPr/>
        </p:nvCxnSpPr>
        <p:spPr>
          <a:xfrm rot="5400000">
            <a:off x="5286634" y="2758191"/>
            <a:ext cx="197880" cy="754637"/>
          </a:xfrm>
          <a:prstGeom prst="bentConnector2">
            <a:avLst/>
          </a:prstGeom>
          <a:ln w="3175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4" name="Elbow Connector 183"/>
          <p:cNvCxnSpPr>
            <a:stCxn id="176" idx="2"/>
            <a:endCxn id="172" idx="3"/>
          </p:cNvCxnSpPr>
          <p:nvPr/>
        </p:nvCxnSpPr>
        <p:spPr>
          <a:xfrm rot="5400000">
            <a:off x="5732094" y="2308019"/>
            <a:ext cx="385091" cy="1842191"/>
          </a:xfrm>
          <a:prstGeom prst="bentConnector2">
            <a:avLst/>
          </a:prstGeom>
          <a:ln w="3175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5" name="Elbow Connector 184"/>
          <p:cNvCxnSpPr>
            <a:stCxn id="178" idx="2"/>
          </p:cNvCxnSpPr>
          <p:nvPr/>
        </p:nvCxnSpPr>
        <p:spPr>
          <a:xfrm rot="5400000">
            <a:off x="6175594" y="1869232"/>
            <a:ext cx="587555" cy="2922229"/>
          </a:xfrm>
          <a:prstGeom prst="bentConnector2">
            <a:avLst/>
          </a:prstGeom>
          <a:ln w="31750">
            <a:solidFill>
              <a:schemeClr val="tx2"/>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a:off x="5003543" y="2739118"/>
            <a:ext cx="3841214" cy="1566757"/>
          </a:xfrm>
          <a:prstGeom prst="straightConnector1">
            <a:avLst/>
          </a:prstGeom>
          <a:ln w="63500" cap="rnd">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a:stCxn id="188" idx="1"/>
            <a:endCxn id="95" idx="0"/>
          </p:cNvCxnSpPr>
          <p:nvPr/>
        </p:nvCxnSpPr>
        <p:spPr>
          <a:xfrm flipH="1">
            <a:off x="3260158" y="2739118"/>
            <a:ext cx="750919" cy="1566757"/>
          </a:xfrm>
          <a:prstGeom prst="straightConnector1">
            <a:avLst/>
          </a:prstGeom>
          <a:ln w="63500" cap="rnd">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88" name="Rectangle 187"/>
          <p:cNvSpPr/>
          <p:nvPr/>
        </p:nvSpPr>
        <p:spPr bwMode="auto">
          <a:xfrm>
            <a:off x="4011077" y="2441668"/>
            <a:ext cx="992466" cy="594900"/>
          </a:xfrm>
          <a:prstGeom prst="rect">
            <a:avLst/>
          </a:prstGeom>
          <a:solidFill>
            <a:srgbClr val="FF8C00"/>
          </a:solidFill>
          <a:ln w="38100">
            <a:solidFill>
              <a:srgbClr val="7F46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Engine</a:t>
            </a:r>
          </a:p>
        </p:txBody>
      </p:sp>
    </p:spTree>
    <p:extLst>
      <p:ext uri="{BB962C8B-B14F-4D97-AF65-F5344CB8AC3E}">
        <p14:creationId xmlns:p14="http://schemas.microsoft.com/office/powerpoint/2010/main" val="3767514304"/>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128981" y="976983"/>
            <a:ext cx="11345840" cy="5832648"/>
          </a:xfrm>
        </p:spPr>
        <p:txBody>
          <a:bodyPr>
            <a:normAutofit fontScale="62500" lnSpcReduction="20000"/>
          </a:bodyPr>
          <a:lstStyle/>
          <a:p>
            <a:r>
              <a:rPr lang="en-US" sz="3200" dirty="0">
                <a:solidFill>
                  <a:srgbClr val="0000FF"/>
                </a:solidFill>
              </a:rPr>
              <a:t>CREATE</a:t>
            </a:r>
            <a:r>
              <a:rPr lang="en-US" sz="3200" dirty="0">
                <a:solidFill>
                  <a:prstClr val="black"/>
                </a:solidFill>
              </a:rPr>
              <a:t> </a:t>
            </a:r>
            <a:r>
              <a:rPr lang="en-US" sz="3200" dirty="0">
                <a:solidFill>
                  <a:srgbClr val="0000FF"/>
                </a:solidFill>
              </a:rPr>
              <a:t>EXTERNAL</a:t>
            </a:r>
            <a:r>
              <a:rPr lang="en-US" sz="3200" dirty="0">
                <a:solidFill>
                  <a:prstClr val="black"/>
                </a:solidFill>
              </a:rPr>
              <a:t> </a:t>
            </a:r>
            <a:r>
              <a:rPr lang="en-US" sz="3200" dirty="0">
                <a:solidFill>
                  <a:srgbClr val="0000FF"/>
                </a:solidFill>
              </a:rPr>
              <a:t>DATA</a:t>
            </a:r>
            <a:r>
              <a:rPr lang="en-US" sz="3200" dirty="0">
                <a:solidFill>
                  <a:prstClr val="black"/>
                </a:solidFill>
              </a:rPr>
              <a:t> </a:t>
            </a:r>
            <a:r>
              <a:rPr lang="en-US" sz="3200" dirty="0">
                <a:solidFill>
                  <a:srgbClr val="808080"/>
                </a:solidFill>
              </a:rPr>
              <a:t>SOURCE</a:t>
            </a:r>
            <a:r>
              <a:rPr lang="en-US" sz="3200" dirty="0">
                <a:solidFill>
                  <a:prstClr val="black"/>
                </a:solidFill>
              </a:rPr>
              <a:t> </a:t>
            </a:r>
            <a:r>
              <a:rPr lang="en-US" sz="3200" dirty="0" err="1">
                <a:solidFill>
                  <a:prstClr val="black"/>
                </a:solidFill>
              </a:rPr>
              <a:t>HadoopCluster</a:t>
            </a:r>
            <a:r>
              <a:rPr lang="en-US" sz="3200" dirty="0">
                <a:solidFill>
                  <a:prstClr val="black"/>
                </a:solidFill>
              </a:rPr>
              <a:t> </a:t>
            </a:r>
            <a:r>
              <a:rPr lang="en-US" sz="3200" dirty="0">
                <a:solidFill>
                  <a:srgbClr val="0000FF"/>
                </a:solidFill>
              </a:rPr>
              <a:t>WITH</a:t>
            </a:r>
            <a:r>
              <a:rPr lang="en-US" sz="3200" dirty="0">
                <a:solidFill>
                  <a:srgbClr val="808080"/>
                </a:solidFill>
              </a:rPr>
              <a:t>( </a:t>
            </a:r>
            <a:endParaRPr lang="en-US" sz="3200" dirty="0">
              <a:solidFill>
                <a:prstClr val="black"/>
              </a:solidFill>
            </a:endParaRPr>
          </a:p>
          <a:p>
            <a:r>
              <a:rPr lang="en-US" sz="3200" dirty="0">
                <a:solidFill>
                  <a:srgbClr val="0000FF"/>
                </a:solidFill>
              </a:rPr>
              <a:t>TYPE</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a:solidFill>
                  <a:srgbClr val="0000FF"/>
                </a:solidFill>
              </a:rPr>
              <a:t>HADOOP</a:t>
            </a:r>
            <a:r>
              <a:rPr lang="en-US" sz="3200" dirty="0">
                <a:solidFill>
                  <a:srgbClr val="808080"/>
                </a:solidFill>
              </a:rPr>
              <a:t>,</a:t>
            </a:r>
            <a:endParaRPr lang="en-US" sz="3200" dirty="0">
              <a:solidFill>
                <a:prstClr val="black"/>
              </a:solidFill>
            </a:endParaRPr>
          </a:p>
          <a:p>
            <a:r>
              <a:rPr lang="en-US" sz="3200" dirty="0">
                <a:solidFill>
                  <a:srgbClr val="0000FF"/>
                </a:solidFill>
              </a:rPr>
              <a:t>LOCATION</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a:solidFill>
                  <a:srgbClr val="FF0000"/>
                </a:solidFill>
              </a:rPr>
              <a:t>'</a:t>
            </a:r>
            <a:r>
              <a:rPr lang="en-US" sz="3200" dirty="0" err="1">
                <a:solidFill>
                  <a:srgbClr val="FF0000"/>
                </a:solidFill>
              </a:rPr>
              <a:t>hdfs</a:t>
            </a:r>
            <a:r>
              <a:rPr lang="en-US" sz="3200" dirty="0">
                <a:solidFill>
                  <a:srgbClr val="FF0000"/>
                </a:solidFill>
              </a:rPr>
              <a:t>://10.14.0.4:8020'</a:t>
            </a:r>
            <a:endParaRPr lang="en-US" sz="3200" dirty="0">
              <a:solidFill>
                <a:prstClr val="black"/>
              </a:solidFill>
            </a:endParaRPr>
          </a:p>
          <a:p>
            <a:r>
              <a:rPr lang="en-US" sz="3200" dirty="0">
                <a:solidFill>
                  <a:srgbClr val="808080"/>
                </a:solidFill>
              </a:rPr>
              <a:t>);</a:t>
            </a:r>
          </a:p>
          <a:p>
            <a:endParaRPr lang="en-US" sz="3200" dirty="0"/>
          </a:p>
          <a:p>
            <a:r>
              <a:rPr lang="en-US" sz="3200" dirty="0">
                <a:solidFill>
                  <a:srgbClr val="0000FF"/>
                </a:solidFill>
              </a:rPr>
              <a:t>CREATE</a:t>
            </a:r>
            <a:r>
              <a:rPr lang="en-US" sz="3200" dirty="0">
                <a:solidFill>
                  <a:prstClr val="black"/>
                </a:solidFill>
              </a:rPr>
              <a:t> </a:t>
            </a:r>
            <a:r>
              <a:rPr lang="en-US" sz="3200" dirty="0">
                <a:solidFill>
                  <a:srgbClr val="0000FF"/>
                </a:solidFill>
              </a:rPr>
              <a:t>EXTERNAL</a:t>
            </a:r>
            <a:r>
              <a:rPr lang="en-US" sz="3200" dirty="0">
                <a:solidFill>
                  <a:prstClr val="black"/>
                </a:solidFill>
              </a:rPr>
              <a:t> </a:t>
            </a:r>
            <a:r>
              <a:rPr lang="en-US" sz="3200" dirty="0">
                <a:solidFill>
                  <a:srgbClr val="0000FF"/>
                </a:solidFill>
              </a:rPr>
              <a:t>FILE</a:t>
            </a:r>
            <a:r>
              <a:rPr lang="en-US" sz="3200" dirty="0">
                <a:solidFill>
                  <a:prstClr val="black"/>
                </a:solidFill>
              </a:rPr>
              <a:t> </a:t>
            </a:r>
            <a:r>
              <a:rPr lang="en-US" sz="3200" dirty="0">
                <a:solidFill>
                  <a:srgbClr val="FF00FF"/>
                </a:solidFill>
              </a:rPr>
              <a:t>FORMAT</a:t>
            </a:r>
            <a:r>
              <a:rPr lang="en-US" sz="3200" dirty="0">
                <a:solidFill>
                  <a:prstClr val="black"/>
                </a:solidFill>
              </a:rPr>
              <a:t> </a:t>
            </a:r>
            <a:r>
              <a:rPr lang="en-US" sz="3200" dirty="0" err="1">
                <a:solidFill>
                  <a:prstClr val="black"/>
                </a:solidFill>
              </a:rPr>
              <a:t>CommaSeparatedFormat</a:t>
            </a:r>
            <a:r>
              <a:rPr lang="en-US" sz="3200" dirty="0">
                <a:solidFill>
                  <a:prstClr val="black"/>
                </a:solidFill>
              </a:rPr>
              <a:t> </a:t>
            </a:r>
            <a:r>
              <a:rPr lang="en-US" sz="3200" dirty="0">
                <a:solidFill>
                  <a:srgbClr val="0000FF"/>
                </a:solidFill>
              </a:rPr>
              <a:t>WITH</a:t>
            </a:r>
            <a:r>
              <a:rPr lang="en-US" sz="3200" dirty="0">
                <a:solidFill>
                  <a:srgbClr val="808080"/>
                </a:solidFill>
              </a:rPr>
              <a:t>(</a:t>
            </a:r>
            <a:endParaRPr lang="en-US" sz="3200" dirty="0">
              <a:solidFill>
                <a:prstClr val="black"/>
              </a:solidFill>
            </a:endParaRPr>
          </a:p>
          <a:p>
            <a:r>
              <a:rPr lang="en-US" sz="3200" dirty="0">
                <a:solidFill>
                  <a:srgbClr val="0000FF"/>
                </a:solidFill>
              </a:rPr>
              <a:t>FORMAT_TYPE</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a:solidFill>
                  <a:srgbClr val="0000FF"/>
                </a:solidFill>
              </a:rPr>
              <a:t>DELIMITEDTEXT</a:t>
            </a:r>
            <a:r>
              <a:rPr lang="en-US" sz="3200" dirty="0">
                <a:solidFill>
                  <a:srgbClr val="808080"/>
                </a:solidFill>
              </a:rPr>
              <a:t>,</a:t>
            </a:r>
            <a:endParaRPr lang="en-US" sz="3200" dirty="0">
              <a:solidFill>
                <a:prstClr val="black"/>
              </a:solidFill>
            </a:endParaRPr>
          </a:p>
          <a:p>
            <a:r>
              <a:rPr lang="en-US" sz="3200" dirty="0">
                <a:solidFill>
                  <a:srgbClr val="0000FF"/>
                </a:solidFill>
              </a:rPr>
              <a:t>FORMAT_OPTIONS </a:t>
            </a:r>
            <a:r>
              <a:rPr lang="en-US" sz="3200" dirty="0">
                <a:solidFill>
                  <a:srgbClr val="808080"/>
                </a:solidFill>
              </a:rPr>
              <a:t>(</a:t>
            </a:r>
            <a:r>
              <a:rPr lang="en-US" sz="3200" dirty="0">
                <a:solidFill>
                  <a:srgbClr val="0000FF"/>
                </a:solidFill>
              </a:rPr>
              <a:t>FIELD_TERMINATOR</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a:solidFill>
                  <a:srgbClr val="FF0000"/>
                </a:solidFill>
              </a:rPr>
              <a:t>','</a:t>
            </a:r>
            <a:r>
              <a:rPr lang="en-US" sz="3200" dirty="0">
                <a:solidFill>
                  <a:srgbClr val="808080"/>
                </a:solidFill>
              </a:rPr>
              <a:t>,</a:t>
            </a:r>
            <a:r>
              <a:rPr lang="en-US" sz="3200" dirty="0">
                <a:solidFill>
                  <a:prstClr val="black"/>
                </a:solidFill>
              </a:rPr>
              <a:t> </a:t>
            </a:r>
            <a:r>
              <a:rPr lang="en-US" sz="3200" dirty="0">
                <a:solidFill>
                  <a:srgbClr val="0000FF"/>
                </a:solidFill>
              </a:rPr>
              <a:t>USE_TYPE_DEFAULT</a:t>
            </a:r>
            <a:r>
              <a:rPr lang="en-US" sz="3200" dirty="0">
                <a:solidFill>
                  <a:prstClr val="black"/>
                </a:solidFill>
              </a:rPr>
              <a:t> </a:t>
            </a:r>
            <a:r>
              <a:rPr lang="en-US" sz="3200" dirty="0">
                <a:solidFill>
                  <a:srgbClr val="808080"/>
                </a:solidFill>
              </a:rPr>
              <a:t>=</a:t>
            </a:r>
            <a:r>
              <a:rPr lang="en-US" sz="3200" dirty="0">
                <a:solidFill>
                  <a:prstClr val="black"/>
                </a:solidFill>
              </a:rPr>
              <a:t> TRUE</a:t>
            </a:r>
            <a:r>
              <a:rPr lang="en-US" sz="3200" dirty="0">
                <a:solidFill>
                  <a:srgbClr val="808080"/>
                </a:solidFill>
              </a:rPr>
              <a:t>)</a:t>
            </a:r>
            <a:endParaRPr lang="en-US" sz="3200" dirty="0">
              <a:solidFill>
                <a:prstClr val="black"/>
              </a:solidFill>
            </a:endParaRPr>
          </a:p>
          <a:p>
            <a:r>
              <a:rPr lang="en-US" sz="3200" dirty="0">
                <a:solidFill>
                  <a:srgbClr val="808080"/>
                </a:solidFill>
              </a:rPr>
              <a:t>);</a:t>
            </a:r>
          </a:p>
          <a:p>
            <a:endParaRPr lang="en-US" sz="3200" dirty="0"/>
          </a:p>
          <a:p>
            <a:r>
              <a:rPr lang="en-US" sz="3200" dirty="0">
                <a:solidFill>
                  <a:srgbClr val="0000FF"/>
                </a:solidFill>
              </a:rPr>
              <a:t>CREATE</a:t>
            </a:r>
            <a:r>
              <a:rPr lang="en-US" sz="3200" dirty="0">
                <a:solidFill>
                  <a:prstClr val="black"/>
                </a:solidFill>
              </a:rPr>
              <a:t> </a:t>
            </a:r>
            <a:r>
              <a:rPr lang="en-US" sz="3200" dirty="0">
                <a:solidFill>
                  <a:srgbClr val="0000FF"/>
                </a:solidFill>
              </a:rPr>
              <a:t>EXTERNAL</a:t>
            </a:r>
            <a:r>
              <a:rPr lang="en-US" sz="3200" dirty="0">
                <a:solidFill>
                  <a:prstClr val="black"/>
                </a:solidFill>
              </a:rPr>
              <a:t> </a:t>
            </a:r>
            <a:r>
              <a:rPr lang="en-US" sz="3200" dirty="0">
                <a:solidFill>
                  <a:srgbClr val="0000FF"/>
                </a:solidFill>
              </a:rPr>
              <a:t>TABLE</a:t>
            </a:r>
            <a:r>
              <a:rPr lang="en-US" sz="3200" dirty="0">
                <a:solidFill>
                  <a:prstClr val="black"/>
                </a:solidFill>
              </a:rPr>
              <a:t> [</a:t>
            </a:r>
            <a:r>
              <a:rPr lang="en-US" sz="3200" dirty="0" err="1">
                <a:solidFill>
                  <a:prstClr val="black"/>
                </a:solidFill>
              </a:rPr>
              <a:t>dbo</a:t>
            </a:r>
            <a:r>
              <a:rPr lang="en-US" sz="3200" dirty="0">
                <a:solidFill>
                  <a:prstClr val="black"/>
                </a:solidFill>
              </a:rPr>
              <a:t>]</a:t>
            </a:r>
            <a:r>
              <a:rPr lang="en-US" sz="3200" dirty="0">
                <a:solidFill>
                  <a:srgbClr val="808080"/>
                </a:solidFill>
              </a:rPr>
              <a:t>.</a:t>
            </a:r>
            <a:r>
              <a:rPr lang="en-US" sz="3200" dirty="0">
                <a:solidFill>
                  <a:prstClr val="black"/>
                </a:solidFill>
              </a:rPr>
              <a:t>[</a:t>
            </a:r>
            <a:r>
              <a:rPr lang="en-US" sz="3200" dirty="0" err="1">
                <a:solidFill>
                  <a:prstClr val="black"/>
                </a:solidFill>
              </a:rPr>
              <a:t>SensorData</a:t>
            </a:r>
            <a:r>
              <a:rPr lang="en-US" sz="3200" dirty="0">
                <a:solidFill>
                  <a:prstClr val="black"/>
                </a:solidFill>
              </a:rPr>
              <a:t>]</a:t>
            </a:r>
            <a:r>
              <a:rPr lang="en-US" sz="3200" dirty="0">
                <a:solidFill>
                  <a:srgbClr val="808080"/>
                </a:solidFill>
              </a:rPr>
              <a:t>(</a:t>
            </a:r>
            <a:endParaRPr lang="en-US" sz="3200" dirty="0">
              <a:solidFill>
                <a:prstClr val="black"/>
              </a:solidFill>
            </a:endParaRPr>
          </a:p>
          <a:p>
            <a:r>
              <a:rPr lang="en-US" sz="3200" dirty="0">
                <a:solidFill>
                  <a:prstClr val="black"/>
                </a:solidFill>
              </a:rPr>
              <a:t>vin </a:t>
            </a:r>
            <a:r>
              <a:rPr lang="en-US" sz="3200" dirty="0">
                <a:solidFill>
                  <a:srgbClr val="0000FF"/>
                </a:solidFill>
              </a:rPr>
              <a:t>varchar</a:t>
            </a:r>
            <a:r>
              <a:rPr lang="en-US" sz="3200" dirty="0">
                <a:solidFill>
                  <a:srgbClr val="808080"/>
                </a:solidFill>
              </a:rPr>
              <a:t>(</a:t>
            </a:r>
            <a:r>
              <a:rPr lang="en-US" sz="3200" dirty="0">
                <a:solidFill>
                  <a:prstClr val="black"/>
                </a:solidFill>
              </a:rPr>
              <a:t>255</a:t>
            </a:r>
            <a:r>
              <a:rPr lang="en-US" sz="3200" dirty="0">
                <a:solidFill>
                  <a:srgbClr val="808080"/>
                </a:solidFill>
              </a:rPr>
              <a:t>),</a:t>
            </a:r>
            <a:endParaRPr lang="en-US" sz="3200" dirty="0">
              <a:solidFill>
                <a:prstClr val="black"/>
              </a:solidFill>
            </a:endParaRPr>
          </a:p>
          <a:p>
            <a:r>
              <a:rPr lang="en-US" sz="3200" dirty="0">
                <a:solidFill>
                  <a:prstClr val="black"/>
                </a:solidFill>
              </a:rPr>
              <a:t>speed </a:t>
            </a:r>
            <a:r>
              <a:rPr lang="en-US" sz="3200" dirty="0" err="1">
                <a:solidFill>
                  <a:srgbClr val="0000FF"/>
                </a:solidFill>
              </a:rPr>
              <a:t>int</a:t>
            </a:r>
            <a:r>
              <a:rPr lang="en-US" sz="3200" dirty="0">
                <a:solidFill>
                  <a:srgbClr val="808080"/>
                </a:solidFill>
              </a:rPr>
              <a:t>,</a:t>
            </a:r>
            <a:endParaRPr lang="en-US" sz="3200" dirty="0">
              <a:solidFill>
                <a:prstClr val="black"/>
              </a:solidFill>
            </a:endParaRPr>
          </a:p>
          <a:p>
            <a:r>
              <a:rPr lang="en-US" sz="3200" dirty="0">
                <a:solidFill>
                  <a:prstClr val="black"/>
                </a:solidFill>
              </a:rPr>
              <a:t>fuel </a:t>
            </a:r>
            <a:r>
              <a:rPr lang="en-US" sz="3200" dirty="0" err="1">
                <a:solidFill>
                  <a:srgbClr val="0000FF"/>
                </a:solidFill>
              </a:rPr>
              <a:t>int</a:t>
            </a:r>
            <a:r>
              <a:rPr lang="en-US" sz="3200" dirty="0">
                <a:solidFill>
                  <a:srgbClr val="808080"/>
                </a:solidFill>
              </a:rPr>
              <a:t>,</a:t>
            </a:r>
            <a:endParaRPr lang="en-US" sz="3200" dirty="0">
              <a:solidFill>
                <a:prstClr val="black"/>
              </a:solidFill>
            </a:endParaRPr>
          </a:p>
          <a:p>
            <a:r>
              <a:rPr lang="en-US" sz="3200" dirty="0">
                <a:solidFill>
                  <a:prstClr val="black"/>
                </a:solidFill>
              </a:rPr>
              <a:t>odometer </a:t>
            </a:r>
            <a:r>
              <a:rPr lang="en-US" sz="3200" dirty="0" err="1">
                <a:solidFill>
                  <a:srgbClr val="0000FF"/>
                </a:solidFill>
              </a:rPr>
              <a:t>int</a:t>
            </a:r>
            <a:r>
              <a:rPr lang="en-US" sz="3200" dirty="0">
                <a:solidFill>
                  <a:srgbClr val="808080"/>
                </a:solidFill>
              </a:rPr>
              <a:t>,</a:t>
            </a:r>
            <a:endParaRPr lang="en-US" sz="3200" dirty="0">
              <a:solidFill>
                <a:prstClr val="black"/>
              </a:solidFill>
            </a:endParaRPr>
          </a:p>
          <a:p>
            <a:r>
              <a:rPr lang="en-US" sz="3200" dirty="0">
                <a:solidFill>
                  <a:prstClr val="black"/>
                </a:solidFill>
              </a:rPr>
              <a:t>city </a:t>
            </a:r>
            <a:r>
              <a:rPr lang="en-US" sz="3200" dirty="0">
                <a:solidFill>
                  <a:srgbClr val="0000FF"/>
                </a:solidFill>
              </a:rPr>
              <a:t>varchar</a:t>
            </a:r>
            <a:r>
              <a:rPr lang="en-US" sz="3200" dirty="0">
                <a:solidFill>
                  <a:srgbClr val="808080"/>
                </a:solidFill>
              </a:rPr>
              <a:t>(</a:t>
            </a:r>
            <a:r>
              <a:rPr lang="en-US" sz="3200" dirty="0">
                <a:solidFill>
                  <a:prstClr val="black"/>
                </a:solidFill>
              </a:rPr>
              <a:t>255</a:t>
            </a:r>
            <a:r>
              <a:rPr lang="en-US" sz="3200" dirty="0">
                <a:solidFill>
                  <a:srgbClr val="808080"/>
                </a:solidFill>
              </a:rPr>
              <a:t>),</a:t>
            </a:r>
            <a:endParaRPr lang="en-US" sz="3200" dirty="0">
              <a:solidFill>
                <a:prstClr val="black"/>
              </a:solidFill>
            </a:endParaRPr>
          </a:p>
          <a:p>
            <a:r>
              <a:rPr lang="en-US" sz="3200" dirty="0" err="1">
                <a:solidFill>
                  <a:prstClr val="black"/>
                </a:solidFill>
              </a:rPr>
              <a:t>datatimestamp</a:t>
            </a:r>
            <a:r>
              <a:rPr lang="en-US" sz="3200" dirty="0">
                <a:solidFill>
                  <a:prstClr val="black"/>
                </a:solidFill>
              </a:rPr>
              <a:t> </a:t>
            </a:r>
            <a:r>
              <a:rPr lang="en-US" sz="3200" dirty="0">
                <a:solidFill>
                  <a:srgbClr val="0000FF"/>
                </a:solidFill>
              </a:rPr>
              <a:t>varchar</a:t>
            </a:r>
            <a:r>
              <a:rPr lang="en-US" sz="3200" dirty="0">
                <a:solidFill>
                  <a:srgbClr val="808080"/>
                </a:solidFill>
              </a:rPr>
              <a:t>(</a:t>
            </a:r>
            <a:r>
              <a:rPr lang="en-US" sz="3200" dirty="0">
                <a:solidFill>
                  <a:prstClr val="black"/>
                </a:solidFill>
              </a:rPr>
              <a:t>255</a:t>
            </a:r>
            <a:r>
              <a:rPr lang="en-US" sz="3200" dirty="0">
                <a:solidFill>
                  <a:srgbClr val="808080"/>
                </a:solidFill>
              </a:rPr>
              <a:t>)</a:t>
            </a:r>
            <a:endParaRPr lang="en-US" sz="3200" dirty="0">
              <a:solidFill>
                <a:prstClr val="black"/>
              </a:solidFill>
            </a:endParaRPr>
          </a:p>
          <a:p>
            <a:r>
              <a:rPr lang="en-US" sz="3200" dirty="0">
                <a:solidFill>
                  <a:srgbClr val="808080"/>
                </a:solidFill>
              </a:rPr>
              <a:t>)</a:t>
            </a:r>
            <a:endParaRPr lang="en-US" sz="3200" dirty="0">
              <a:solidFill>
                <a:prstClr val="black"/>
              </a:solidFill>
            </a:endParaRPr>
          </a:p>
          <a:p>
            <a:r>
              <a:rPr lang="en-US" sz="3200" dirty="0">
                <a:solidFill>
                  <a:srgbClr val="0000FF"/>
                </a:solidFill>
              </a:rPr>
              <a:t>WITH</a:t>
            </a:r>
            <a:r>
              <a:rPr lang="en-US" sz="3200" dirty="0">
                <a:solidFill>
                  <a:srgbClr val="808080"/>
                </a:solidFill>
              </a:rPr>
              <a:t>(</a:t>
            </a:r>
            <a:endParaRPr lang="en-US" sz="3200" dirty="0">
              <a:solidFill>
                <a:prstClr val="black"/>
              </a:solidFill>
            </a:endParaRPr>
          </a:p>
          <a:p>
            <a:r>
              <a:rPr lang="en-US" sz="3200" dirty="0">
                <a:solidFill>
                  <a:srgbClr val="0000FF"/>
                </a:solidFill>
              </a:rPr>
              <a:t>LOCATION</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a:solidFill>
                  <a:srgbClr val="FF0000"/>
                </a:solidFill>
              </a:rPr>
              <a:t>'/apps/hive/warehouse/</a:t>
            </a:r>
            <a:r>
              <a:rPr lang="en-US" sz="3200" dirty="0" err="1">
                <a:solidFill>
                  <a:srgbClr val="FF0000"/>
                </a:solidFill>
              </a:rPr>
              <a:t>sensordata</a:t>
            </a:r>
            <a:r>
              <a:rPr lang="en-US" sz="3200" dirty="0">
                <a:solidFill>
                  <a:srgbClr val="FF0000"/>
                </a:solidFill>
              </a:rPr>
              <a:t>'</a:t>
            </a:r>
            <a:r>
              <a:rPr lang="en-US" sz="3200" dirty="0">
                <a:solidFill>
                  <a:srgbClr val="808080"/>
                </a:solidFill>
              </a:rPr>
              <a:t>,</a:t>
            </a:r>
            <a:endParaRPr lang="en-US" sz="3200" dirty="0">
              <a:solidFill>
                <a:prstClr val="black"/>
              </a:solidFill>
            </a:endParaRPr>
          </a:p>
          <a:p>
            <a:r>
              <a:rPr lang="en-US" sz="3200" dirty="0">
                <a:solidFill>
                  <a:srgbClr val="0000FF"/>
                </a:solidFill>
              </a:rPr>
              <a:t>DATA_SOURCE</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err="1">
                <a:solidFill>
                  <a:prstClr val="black"/>
                </a:solidFill>
              </a:rPr>
              <a:t>HadoopCluster</a:t>
            </a:r>
            <a:r>
              <a:rPr lang="en-US" sz="3200" dirty="0">
                <a:solidFill>
                  <a:srgbClr val="808080"/>
                </a:solidFill>
              </a:rPr>
              <a:t>,</a:t>
            </a:r>
            <a:endParaRPr lang="en-US" sz="3200" dirty="0">
              <a:solidFill>
                <a:prstClr val="black"/>
              </a:solidFill>
            </a:endParaRPr>
          </a:p>
          <a:p>
            <a:r>
              <a:rPr lang="en-US" sz="3200" dirty="0">
                <a:solidFill>
                  <a:srgbClr val="0000FF"/>
                </a:solidFill>
              </a:rPr>
              <a:t>FILE_FORMAT</a:t>
            </a:r>
            <a:r>
              <a:rPr lang="en-US" sz="3200" dirty="0">
                <a:solidFill>
                  <a:prstClr val="black"/>
                </a:solidFill>
              </a:rPr>
              <a:t> </a:t>
            </a:r>
            <a:r>
              <a:rPr lang="en-US" sz="3200" dirty="0">
                <a:solidFill>
                  <a:srgbClr val="808080"/>
                </a:solidFill>
              </a:rPr>
              <a:t>=</a:t>
            </a:r>
            <a:r>
              <a:rPr lang="en-US" sz="3200" dirty="0">
                <a:solidFill>
                  <a:prstClr val="black"/>
                </a:solidFill>
              </a:rPr>
              <a:t> </a:t>
            </a:r>
            <a:r>
              <a:rPr lang="en-US" sz="3200" dirty="0" err="1">
                <a:solidFill>
                  <a:prstClr val="black"/>
                </a:solidFill>
              </a:rPr>
              <a:t>CommaSeparatedFormat</a:t>
            </a:r>
            <a:endParaRPr lang="en-US" sz="3200" dirty="0">
              <a:solidFill>
                <a:prstClr val="black"/>
              </a:solidFill>
            </a:endParaRPr>
          </a:p>
          <a:p>
            <a:r>
              <a:rPr lang="en-US" sz="3200" dirty="0">
                <a:solidFill>
                  <a:srgbClr val="808080"/>
                </a:solidFill>
              </a:rPr>
              <a:t>);</a:t>
            </a:r>
          </a:p>
          <a:p>
            <a:endParaRPr lang="en-US" sz="1400" dirty="0"/>
          </a:p>
        </p:txBody>
      </p:sp>
      <p:sp>
        <p:nvSpPr>
          <p:cNvPr id="5" name="Text Placeholder 4"/>
          <p:cNvSpPr>
            <a:spLocks noGrp="1"/>
          </p:cNvSpPr>
          <p:nvPr>
            <p:ph type="body" sz="quarter" idx="11"/>
          </p:nvPr>
        </p:nvSpPr>
        <p:spPr>
          <a:xfrm>
            <a:off x="7370365" y="1773657"/>
            <a:ext cx="4602115" cy="4923062"/>
          </a:xfrm>
        </p:spPr>
        <p:txBody>
          <a:bodyPr/>
          <a:lstStyle/>
          <a:p>
            <a:r>
              <a:rPr lang="en-US" dirty="0">
                <a:solidFill>
                  <a:schemeClr val="accent2"/>
                </a:solidFill>
              </a:rPr>
              <a:t>Create an external data source</a:t>
            </a:r>
          </a:p>
          <a:p>
            <a:endParaRPr lang="en-US" dirty="0">
              <a:solidFill>
                <a:schemeClr val="accent2"/>
              </a:solidFill>
            </a:endParaRPr>
          </a:p>
          <a:p>
            <a:r>
              <a:rPr lang="en-US" dirty="0">
                <a:solidFill>
                  <a:schemeClr val="accent2"/>
                </a:solidFill>
              </a:rPr>
              <a:t>Create an external file format</a:t>
            </a:r>
          </a:p>
          <a:p>
            <a:endParaRPr lang="en-US" dirty="0">
              <a:solidFill>
                <a:schemeClr val="accent2"/>
              </a:solidFill>
            </a:endParaRPr>
          </a:p>
          <a:p>
            <a:r>
              <a:rPr lang="en-US" dirty="0">
                <a:solidFill>
                  <a:schemeClr val="accent2"/>
                </a:solidFill>
              </a:rPr>
              <a:t>Create an external table for unstructured data</a:t>
            </a:r>
          </a:p>
          <a:p>
            <a:endParaRPr lang="en-US" dirty="0"/>
          </a:p>
        </p:txBody>
      </p:sp>
      <p:sp>
        <p:nvSpPr>
          <p:cNvPr id="6" name="Text Placeholder 5"/>
          <p:cNvSpPr>
            <a:spLocks noGrp="1"/>
          </p:cNvSpPr>
          <p:nvPr>
            <p:ph type="body" sz="quarter" idx="14"/>
          </p:nvPr>
        </p:nvSpPr>
        <p:spPr>
          <a:xfrm>
            <a:off x="134934" y="43205"/>
            <a:ext cx="7992888" cy="1078992"/>
          </a:xfrm>
        </p:spPr>
        <p:txBody>
          <a:bodyPr/>
          <a:lstStyle/>
          <a:p>
            <a:r>
              <a:rPr lang="en-US" dirty="0"/>
              <a:t>Creating </a:t>
            </a:r>
            <a:r>
              <a:rPr lang="en-US" dirty="0" err="1"/>
              <a:t>Polybase</a:t>
            </a:r>
            <a:r>
              <a:rPr lang="en-US" dirty="0"/>
              <a:t> Objects</a:t>
            </a:r>
          </a:p>
        </p:txBody>
      </p:sp>
    </p:spTree>
    <p:extLst>
      <p:ext uri="{BB962C8B-B14F-4D97-AF65-F5344CB8AC3E}">
        <p14:creationId xmlns:p14="http://schemas.microsoft.com/office/powerpoint/2010/main" val="325583465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sz="1800" dirty="0">
                <a:solidFill>
                  <a:srgbClr val="0000FF"/>
                </a:solidFill>
              </a:rPr>
              <a:t>SELECT</a:t>
            </a:r>
            <a:r>
              <a:rPr lang="en-US" sz="1800" dirty="0">
                <a:solidFill>
                  <a:prstClr val="black"/>
                </a:solidFill>
              </a:rPr>
              <a:t> </a:t>
            </a:r>
          </a:p>
          <a:p>
            <a:r>
              <a:rPr lang="en-US" sz="1800" dirty="0">
                <a:solidFill>
                  <a:prstClr val="black"/>
                </a:solidFill>
              </a:rPr>
              <a:t>[vin]</a:t>
            </a:r>
            <a:r>
              <a:rPr lang="en-US" sz="1800" dirty="0">
                <a:solidFill>
                  <a:srgbClr val="808080"/>
                </a:solidFill>
              </a:rPr>
              <a:t>,</a:t>
            </a:r>
            <a:r>
              <a:rPr lang="en-US" sz="1800" dirty="0">
                <a:solidFill>
                  <a:prstClr val="black"/>
                </a:solidFill>
              </a:rPr>
              <a:t> </a:t>
            </a:r>
          </a:p>
          <a:p>
            <a:r>
              <a:rPr lang="en-US" sz="1800" dirty="0">
                <a:solidFill>
                  <a:prstClr val="black"/>
                </a:solidFill>
              </a:rPr>
              <a:t>[speed]</a:t>
            </a:r>
            <a:r>
              <a:rPr lang="en-US" sz="1800" dirty="0">
                <a:solidFill>
                  <a:srgbClr val="808080"/>
                </a:solidFill>
              </a:rPr>
              <a:t>,</a:t>
            </a:r>
            <a:r>
              <a:rPr lang="en-US" sz="1800" dirty="0">
                <a:solidFill>
                  <a:prstClr val="black"/>
                </a:solidFill>
              </a:rPr>
              <a:t> </a:t>
            </a:r>
          </a:p>
          <a:p>
            <a:r>
              <a:rPr lang="en-US" sz="1800" dirty="0">
                <a:solidFill>
                  <a:prstClr val="black"/>
                </a:solidFill>
              </a:rPr>
              <a:t>[</a:t>
            </a:r>
            <a:r>
              <a:rPr lang="en-US" sz="1800" dirty="0" err="1">
                <a:solidFill>
                  <a:prstClr val="black"/>
                </a:solidFill>
              </a:rPr>
              <a:t>datetimestamp</a:t>
            </a:r>
            <a:r>
              <a:rPr lang="en-US" sz="1800" dirty="0">
                <a:solidFill>
                  <a:prstClr val="black"/>
                </a:solidFill>
              </a:rPr>
              <a:t>] </a:t>
            </a:r>
          </a:p>
          <a:p>
            <a:r>
              <a:rPr lang="en-US" sz="1800" dirty="0">
                <a:solidFill>
                  <a:srgbClr val="0000FF"/>
                </a:solidFill>
              </a:rPr>
              <a:t>FROM</a:t>
            </a:r>
            <a:r>
              <a:rPr lang="en-US" sz="1800" dirty="0">
                <a:solidFill>
                  <a:prstClr val="black"/>
                </a:solidFill>
              </a:rPr>
              <a:t> </a:t>
            </a:r>
            <a:r>
              <a:rPr lang="en-US" sz="1800" dirty="0" err="1">
                <a:solidFill>
                  <a:prstClr val="black"/>
                </a:solidFill>
              </a:rPr>
              <a:t>dbo</a:t>
            </a:r>
            <a:r>
              <a:rPr lang="en-US" sz="1800" dirty="0" err="1">
                <a:solidFill>
                  <a:srgbClr val="808080"/>
                </a:solidFill>
              </a:rPr>
              <a:t>.</a:t>
            </a:r>
            <a:r>
              <a:rPr lang="en-US" sz="1800" dirty="0" err="1">
                <a:solidFill>
                  <a:prstClr val="black"/>
                </a:solidFill>
              </a:rPr>
              <a:t>SensorData</a:t>
            </a:r>
            <a:endParaRPr lang="en-US" sz="1800" dirty="0">
              <a:solidFill>
                <a:prstClr val="black"/>
              </a:solidFill>
            </a:endParaRPr>
          </a:p>
          <a:p>
            <a:endParaRPr lang="en-US" sz="1800" dirty="0">
              <a:solidFill>
                <a:prstClr val="black"/>
              </a:solidFill>
            </a:endParaRPr>
          </a:p>
          <a:p>
            <a:endParaRPr lang="en-US" sz="1800" dirty="0">
              <a:solidFill>
                <a:prstClr val="black"/>
              </a:solidFill>
            </a:endParaRPr>
          </a:p>
          <a:p>
            <a:endParaRPr lang="en-US" sz="1800" dirty="0">
              <a:solidFill>
                <a:prstClr val="black"/>
              </a:solidFill>
            </a:endParaRPr>
          </a:p>
          <a:p>
            <a:r>
              <a:rPr lang="en-US" sz="1800" dirty="0">
                <a:solidFill>
                  <a:srgbClr val="0000FF"/>
                </a:solidFill>
              </a:rPr>
              <a:t>SELECT</a:t>
            </a:r>
            <a:r>
              <a:rPr lang="en-US" sz="1800" dirty="0">
                <a:solidFill>
                  <a:prstClr val="black"/>
                </a:solidFill>
              </a:rPr>
              <a:t> </a:t>
            </a:r>
          </a:p>
          <a:p>
            <a:r>
              <a:rPr lang="en-US" sz="1800" dirty="0">
                <a:solidFill>
                  <a:prstClr val="black"/>
                </a:solidFill>
              </a:rPr>
              <a:t>[make]</a:t>
            </a:r>
            <a:r>
              <a:rPr lang="en-US" sz="1800" dirty="0">
                <a:solidFill>
                  <a:srgbClr val="808080"/>
                </a:solidFill>
              </a:rPr>
              <a:t>,</a:t>
            </a:r>
            <a:r>
              <a:rPr lang="en-US" sz="1800" dirty="0">
                <a:solidFill>
                  <a:prstClr val="black"/>
                </a:solidFill>
              </a:rPr>
              <a:t> </a:t>
            </a:r>
          </a:p>
          <a:p>
            <a:r>
              <a:rPr lang="en-US" sz="1800" dirty="0">
                <a:solidFill>
                  <a:prstClr val="black"/>
                </a:solidFill>
              </a:rPr>
              <a:t>[model]</a:t>
            </a:r>
            <a:r>
              <a:rPr lang="en-US" sz="1800" dirty="0">
                <a:solidFill>
                  <a:srgbClr val="808080"/>
                </a:solidFill>
              </a:rPr>
              <a:t>,</a:t>
            </a:r>
            <a:r>
              <a:rPr lang="en-US" sz="1800" dirty="0">
                <a:solidFill>
                  <a:prstClr val="black"/>
                </a:solidFill>
              </a:rPr>
              <a:t> </a:t>
            </a:r>
          </a:p>
          <a:p>
            <a:r>
              <a:rPr lang="en-US" sz="1800" dirty="0">
                <a:solidFill>
                  <a:prstClr val="black"/>
                </a:solidFill>
              </a:rPr>
              <a:t>[</a:t>
            </a:r>
            <a:r>
              <a:rPr lang="en-US" sz="1800" dirty="0" err="1">
                <a:solidFill>
                  <a:prstClr val="black"/>
                </a:solidFill>
              </a:rPr>
              <a:t>modelYear</a:t>
            </a:r>
            <a:r>
              <a:rPr lang="en-US" sz="1800" dirty="0">
                <a:solidFill>
                  <a:prstClr val="black"/>
                </a:solidFill>
              </a:rPr>
              <a:t>]</a:t>
            </a:r>
            <a:r>
              <a:rPr lang="en-US" sz="1800" dirty="0">
                <a:solidFill>
                  <a:srgbClr val="808080"/>
                </a:solidFill>
              </a:rPr>
              <a:t>,</a:t>
            </a:r>
            <a:r>
              <a:rPr lang="en-US" sz="1800" dirty="0">
                <a:solidFill>
                  <a:prstClr val="black"/>
                </a:solidFill>
              </a:rPr>
              <a:t> </a:t>
            </a:r>
          </a:p>
          <a:p>
            <a:r>
              <a:rPr lang="en-US" sz="1800" dirty="0">
                <a:solidFill>
                  <a:prstClr val="black"/>
                </a:solidFill>
              </a:rPr>
              <a:t>[speed]</a:t>
            </a:r>
            <a:r>
              <a:rPr lang="en-US" sz="1800" dirty="0">
                <a:solidFill>
                  <a:srgbClr val="808080"/>
                </a:solidFill>
              </a:rPr>
              <a:t>,</a:t>
            </a:r>
            <a:r>
              <a:rPr lang="en-US" sz="1800" dirty="0">
                <a:solidFill>
                  <a:prstClr val="black"/>
                </a:solidFill>
              </a:rPr>
              <a:t> </a:t>
            </a:r>
          </a:p>
          <a:p>
            <a:r>
              <a:rPr lang="en-US" sz="1800" dirty="0">
                <a:solidFill>
                  <a:prstClr val="black"/>
                </a:solidFill>
              </a:rPr>
              <a:t>[</a:t>
            </a:r>
            <a:r>
              <a:rPr lang="en-US" sz="1800" dirty="0" err="1">
                <a:solidFill>
                  <a:prstClr val="black"/>
                </a:solidFill>
              </a:rPr>
              <a:t>datetimestamp</a:t>
            </a:r>
            <a:r>
              <a:rPr lang="en-US" sz="1800" dirty="0">
                <a:solidFill>
                  <a:prstClr val="black"/>
                </a:solidFill>
              </a:rPr>
              <a:t>] </a:t>
            </a:r>
          </a:p>
          <a:p>
            <a:r>
              <a:rPr lang="en-US" sz="1800" dirty="0">
                <a:solidFill>
                  <a:srgbClr val="0000FF"/>
                </a:solidFill>
              </a:rPr>
              <a:t>FROM</a:t>
            </a:r>
            <a:r>
              <a:rPr lang="en-US" sz="1800" dirty="0">
                <a:solidFill>
                  <a:prstClr val="black"/>
                </a:solidFill>
              </a:rPr>
              <a:t> </a:t>
            </a:r>
            <a:r>
              <a:rPr lang="en-US" sz="1800" dirty="0" err="1">
                <a:solidFill>
                  <a:prstClr val="black"/>
                </a:solidFill>
              </a:rPr>
              <a:t>dbo</a:t>
            </a:r>
            <a:r>
              <a:rPr lang="en-US" sz="1800" dirty="0" err="1">
                <a:solidFill>
                  <a:srgbClr val="808080"/>
                </a:solidFill>
              </a:rPr>
              <a:t>.</a:t>
            </a:r>
            <a:r>
              <a:rPr lang="en-US" sz="1800" dirty="0" err="1">
                <a:solidFill>
                  <a:prstClr val="black"/>
                </a:solidFill>
              </a:rPr>
              <a:t>AutomobileData</a:t>
            </a:r>
            <a:r>
              <a:rPr lang="en-US" sz="1800" dirty="0">
                <a:solidFill>
                  <a:prstClr val="black"/>
                </a:solidFill>
              </a:rPr>
              <a:t> </a:t>
            </a:r>
          </a:p>
          <a:p>
            <a:r>
              <a:rPr lang="it-IT" sz="1800" dirty="0">
                <a:solidFill>
                  <a:srgbClr val="808080"/>
                </a:solidFill>
              </a:rPr>
              <a:t>LEFT</a:t>
            </a:r>
            <a:r>
              <a:rPr lang="it-IT" sz="1800" dirty="0">
                <a:solidFill>
                  <a:prstClr val="black"/>
                </a:solidFill>
              </a:rPr>
              <a:t> </a:t>
            </a:r>
            <a:r>
              <a:rPr lang="it-IT" sz="1800" dirty="0">
                <a:solidFill>
                  <a:srgbClr val="808080"/>
                </a:solidFill>
              </a:rPr>
              <a:t>JOIN</a:t>
            </a:r>
            <a:r>
              <a:rPr lang="it-IT" sz="1800" dirty="0">
                <a:solidFill>
                  <a:prstClr val="black"/>
                </a:solidFill>
              </a:rPr>
              <a:t> dbo</a:t>
            </a:r>
            <a:r>
              <a:rPr lang="it-IT" sz="1800" dirty="0">
                <a:solidFill>
                  <a:srgbClr val="808080"/>
                </a:solidFill>
              </a:rPr>
              <a:t>.</a:t>
            </a:r>
            <a:r>
              <a:rPr lang="it-IT" sz="1800" dirty="0">
                <a:solidFill>
                  <a:prstClr val="black"/>
                </a:solidFill>
              </a:rPr>
              <a:t>SensorData </a:t>
            </a:r>
          </a:p>
          <a:p>
            <a:r>
              <a:rPr lang="it-IT" sz="1800" dirty="0">
                <a:solidFill>
                  <a:srgbClr val="0000FF"/>
                </a:solidFill>
              </a:rPr>
              <a:t>ON</a:t>
            </a:r>
            <a:r>
              <a:rPr lang="it-IT" sz="1800" dirty="0">
                <a:solidFill>
                  <a:prstClr val="black"/>
                </a:solidFill>
              </a:rPr>
              <a:t> dbo</a:t>
            </a:r>
            <a:r>
              <a:rPr lang="it-IT" sz="1800" dirty="0">
                <a:solidFill>
                  <a:srgbClr val="808080"/>
                </a:solidFill>
              </a:rPr>
              <a:t>.</a:t>
            </a:r>
            <a:r>
              <a:rPr lang="it-IT" sz="1800" dirty="0">
                <a:solidFill>
                  <a:prstClr val="black"/>
                </a:solidFill>
              </a:rPr>
              <a:t>AutomobileData</a:t>
            </a:r>
            <a:r>
              <a:rPr lang="it-IT" sz="1800" dirty="0">
                <a:solidFill>
                  <a:srgbClr val="808080"/>
                </a:solidFill>
              </a:rPr>
              <a:t>.</a:t>
            </a:r>
            <a:r>
              <a:rPr lang="it-IT" sz="1800" dirty="0">
                <a:solidFill>
                  <a:prstClr val="black"/>
                </a:solidFill>
              </a:rPr>
              <a:t>[vin] </a:t>
            </a:r>
            <a:r>
              <a:rPr lang="it-IT" sz="1800" dirty="0">
                <a:solidFill>
                  <a:srgbClr val="808080"/>
                </a:solidFill>
              </a:rPr>
              <a:t>=</a:t>
            </a:r>
            <a:r>
              <a:rPr lang="it-IT" sz="1800" dirty="0">
                <a:solidFill>
                  <a:prstClr val="black"/>
                </a:solidFill>
              </a:rPr>
              <a:t> dbo</a:t>
            </a:r>
            <a:r>
              <a:rPr lang="it-IT" sz="1800" dirty="0">
                <a:solidFill>
                  <a:srgbClr val="808080"/>
                </a:solidFill>
              </a:rPr>
              <a:t>.</a:t>
            </a:r>
            <a:r>
              <a:rPr lang="it-IT" sz="1800" dirty="0">
                <a:solidFill>
                  <a:prstClr val="black"/>
                </a:solidFill>
              </a:rPr>
              <a:t>SensorData</a:t>
            </a:r>
            <a:r>
              <a:rPr lang="it-IT" sz="1800" dirty="0">
                <a:solidFill>
                  <a:srgbClr val="808080"/>
                </a:solidFill>
              </a:rPr>
              <a:t>.</a:t>
            </a:r>
            <a:r>
              <a:rPr lang="it-IT" sz="1800" dirty="0">
                <a:solidFill>
                  <a:prstClr val="black"/>
                </a:solidFill>
              </a:rPr>
              <a:t>[vin]</a:t>
            </a:r>
          </a:p>
          <a:p>
            <a:endParaRPr lang="en-US" sz="1800" dirty="0"/>
          </a:p>
        </p:txBody>
      </p:sp>
      <p:sp>
        <p:nvSpPr>
          <p:cNvPr id="3" name="Text Placeholder 2"/>
          <p:cNvSpPr>
            <a:spLocks noGrp="1"/>
          </p:cNvSpPr>
          <p:nvPr>
            <p:ph type="body" sz="quarter" idx="11"/>
          </p:nvPr>
        </p:nvSpPr>
        <p:spPr/>
        <p:txBody>
          <a:bodyPr/>
          <a:lstStyle/>
          <a:p>
            <a:r>
              <a:rPr lang="en-US" dirty="0"/>
              <a:t>Query external data table as SQL data</a:t>
            </a:r>
          </a:p>
          <a:p>
            <a:pPr lvl="2"/>
            <a:r>
              <a:rPr lang="en-US" dirty="0"/>
              <a:t>Data returned as defined in external data table</a:t>
            </a:r>
          </a:p>
          <a:p>
            <a:r>
              <a:rPr lang="en-US" dirty="0"/>
              <a:t>Join SQL data with external data</a:t>
            </a:r>
          </a:p>
          <a:p>
            <a:pPr lvl="2"/>
            <a:r>
              <a:rPr lang="en-US" dirty="0"/>
              <a:t>Join data between internal and external table</a:t>
            </a:r>
          </a:p>
          <a:p>
            <a:pPr lvl="2"/>
            <a:r>
              <a:rPr lang="en-US" dirty="0"/>
              <a:t>All TSQL commands supported</a:t>
            </a:r>
          </a:p>
          <a:p>
            <a:pPr lvl="2"/>
            <a:r>
              <a:rPr lang="en-US" dirty="0"/>
              <a:t>PolyBase will optimize between SQL-side query and pushdown to MapReduce</a:t>
            </a:r>
          </a:p>
        </p:txBody>
      </p:sp>
      <p:sp>
        <p:nvSpPr>
          <p:cNvPr id="4" name="Text Placeholder 3"/>
          <p:cNvSpPr>
            <a:spLocks noGrp="1"/>
          </p:cNvSpPr>
          <p:nvPr>
            <p:ph type="body" sz="quarter" idx="14"/>
          </p:nvPr>
        </p:nvSpPr>
        <p:spPr/>
        <p:txBody>
          <a:bodyPr/>
          <a:lstStyle/>
          <a:p>
            <a:r>
              <a:rPr lang="en-US" dirty="0" err="1"/>
              <a:t>Polybase</a:t>
            </a:r>
            <a:r>
              <a:rPr lang="en-US" dirty="0"/>
              <a:t> Queries</a:t>
            </a:r>
          </a:p>
        </p:txBody>
      </p:sp>
    </p:spTree>
    <p:extLst>
      <p:ext uri="{BB962C8B-B14F-4D97-AF65-F5344CB8AC3E}">
        <p14:creationId xmlns:p14="http://schemas.microsoft.com/office/powerpoint/2010/main" val="291651572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PolyBase query example #1</a:t>
            </a:r>
          </a:p>
        </p:txBody>
      </p:sp>
      <p:sp>
        <p:nvSpPr>
          <p:cNvPr id="3" name="Text Placeholder 2"/>
          <p:cNvSpPr>
            <a:spLocks noGrp="1"/>
          </p:cNvSpPr>
          <p:nvPr>
            <p:ph type="body" sz="quarter" idx="4294967295"/>
          </p:nvPr>
        </p:nvSpPr>
        <p:spPr>
          <a:xfrm>
            <a:off x="3175" y="1162050"/>
            <a:ext cx="12433300" cy="1352550"/>
          </a:xfrm>
          <a:solidFill>
            <a:schemeClr val="bg1">
              <a:lumMod val="95000"/>
            </a:schemeClr>
          </a:solidFill>
          <a:ln w="63500">
            <a:solidFill>
              <a:srgbClr val="FF8C00"/>
            </a:solidFill>
          </a:ln>
          <a:effectLst/>
        </p:spPr>
        <p:txBody>
          <a:bodyPr anchor="ctr" anchorCtr="0"/>
          <a:lstStyle/>
          <a:p>
            <a:pPr marL="0" indent="0">
              <a:buNone/>
            </a:pPr>
            <a:r>
              <a:rPr lang="en-US" sz="2400" dirty="0">
                <a:solidFill>
                  <a:schemeClr val="tx1"/>
                </a:solidFill>
                <a:latin typeface="Consolas" panose="020B0609020204030204" pitchFamily="49" charset="0"/>
              </a:rPr>
              <a:t>-- select on external table (data in HDFS)</a:t>
            </a:r>
            <a:br>
              <a:rPr lang="en-US" sz="2400" dirty="0">
                <a:solidFill>
                  <a:schemeClr val="tx1"/>
                </a:solidFill>
                <a:latin typeface="Consolas" panose="020B0609020204030204" pitchFamily="49" charset="0"/>
              </a:rPr>
            </a:br>
            <a:r>
              <a:rPr lang="en-US" sz="2400" dirty="0">
                <a:solidFill>
                  <a:schemeClr val="tx1"/>
                </a:solidFill>
                <a:latin typeface="Consolas" panose="020B0609020204030204" pitchFamily="49" charset="0"/>
              </a:rPr>
              <a:t> SELECT * FROM Customer </a:t>
            </a:r>
          </a:p>
          <a:p>
            <a:pPr marL="0" indent="0">
              <a:buNone/>
            </a:pPr>
            <a:r>
              <a:rPr lang="en-US" sz="2400" dirty="0">
                <a:solidFill>
                  <a:schemeClr val="tx1"/>
                </a:solidFill>
                <a:latin typeface="Consolas" panose="020B0609020204030204" pitchFamily="49" charset="0"/>
              </a:rPr>
              <a:t> WHERE c_nationkey = 3 and c_acctbal &lt; 0;</a:t>
            </a:r>
          </a:p>
        </p:txBody>
      </p:sp>
      <p:sp>
        <p:nvSpPr>
          <p:cNvPr id="43" name="Text Placeholder 2"/>
          <p:cNvSpPr txBox="1">
            <a:spLocks/>
          </p:cNvSpPr>
          <p:nvPr/>
        </p:nvSpPr>
        <p:spPr>
          <a:xfrm>
            <a:off x="452438" y="2867299"/>
            <a:ext cx="8917761" cy="4431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47" rtl="0" eaLnBrk="1" fontAlgn="auto" latinLnBrk="0" hangingPunct="1">
              <a:lnSpc>
                <a:spcPct val="90000"/>
              </a:lnSpc>
              <a:spcBef>
                <a:spcPts val="0"/>
              </a:spcBef>
              <a:spcAft>
                <a:spcPts val="675"/>
              </a:spcAft>
              <a:buClrTx/>
              <a:buSzPct val="90000"/>
              <a:buFont typeface="Arial" pitchFamily="34" charset="0"/>
              <a:buNone/>
              <a:tabLst/>
              <a:defRPr/>
            </a:pPr>
            <a:r>
              <a:rPr kumimoji="0" lang="en-US" sz="3200" b="0" i="0" u="none" strike="noStrike" kern="1200" cap="none" spc="-100" normalizeH="0" baseline="0" noProof="0" dirty="0">
                <a:ln>
                  <a:noFill/>
                </a:ln>
                <a:solidFill>
                  <a:schemeClr val="tx1"/>
                </a:solidFill>
                <a:effectLst/>
                <a:uLnTx/>
                <a:uFillTx/>
                <a:latin typeface="Segoe UI Light" pitchFamily="34" charset="0"/>
                <a:ea typeface="+mn-ea"/>
                <a:cs typeface="+mn-cs"/>
              </a:rPr>
              <a:t>Possible execution plan:</a:t>
            </a:r>
          </a:p>
        </p:txBody>
      </p:sp>
      <p:grpSp>
        <p:nvGrpSpPr>
          <p:cNvPr id="11" name="Group 10"/>
          <p:cNvGrpSpPr/>
          <p:nvPr/>
        </p:nvGrpSpPr>
        <p:grpSpPr>
          <a:xfrm>
            <a:off x="2136647" y="5495355"/>
            <a:ext cx="6648065" cy="945642"/>
            <a:chOff x="1034974" y="5290568"/>
            <a:chExt cx="6519229" cy="927316"/>
          </a:xfrm>
        </p:grpSpPr>
        <p:cxnSp>
          <p:nvCxnSpPr>
            <p:cNvPr id="24" name="Straight Connector 23"/>
            <p:cNvCxnSpPr>
              <a:stCxn id="19" idx="0"/>
              <a:endCxn id="20" idx="2"/>
            </p:cNvCxnSpPr>
            <p:nvPr/>
          </p:nvCxnSpPr>
          <p:spPr>
            <a:xfrm flipV="1">
              <a:off x="2037214" y="5290568"/>
              <a:ext cx="0" cy="26900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1034974" y="5532084"/>
              <a:ext cx="6519229" cy="685800"/>
              <a:chOff x="1034974" y="5532084"/>
              <a:chExt cx="6519229" cy="685800"/>
            </a:xfrm>
          </p:grpSpPr>
          <p:sp>
            <p:nvSpPr>
              <p:cNvPr id="19" name="Rounded Rectangle 18"/>
              <p:cNvSpPr/>
              <p:nvPr/>
            </p:nvSpPr>
            <p:spPr bwMode="auto">
              <a:xfrm>
                <a:off x="1257408" y="5532084"/>
                <a:ext cx="1559612" cy="685800"/>
              </a:xfrm>
              <a:prstGeom prst="roundRect">
                <a:avLst/>
              </a:prstGeom>
              <a:solidFill>
                <a:schemeClr val="accent5">
                  <a:lumMod val="40000"/>
                  <a:lumOff val="6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CREATE temp table T</a:t>
                </a:r>
              </a:p>
            </p:txBody>
          </p:sp>
          <p:sp>
            <p:nvSpPr>
              <p:cNvPr id="39" name="TextBox 38"/>
              <p:cNvSpPr txBox="1"/>
              <p:nvPr/>
            </p:nvSpPr>
            <p:spPr>
              <a:xfrm>
                <a:off x="3096640" y="5702119"/>
                <a:ext cx="4457563" cy="31397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Execute on compute nodes</a:t>
                </a:r>
              </a:p>
            </p:txBody>
          </p:sp>
          <p:sp>
            <p:nvSpPr>
              <p:cNvPr id="4" name="Oval 3"/>
              <p:cNvSpPr/>
              <p:nvPr/>
            </p:nvSpPr>
            <p:spPr bwMode="auto">
              <a:xfrm>
                <a:off x="1034974" y="5702119"/>
                <a:ext cx="367638" cy="365760"/>
              </a:xfrm>
              <a:prstGeom prst="ellipse">
                <a:avLst/>
              </a:prstGeom>
              <a:solidFill>
                <a:schemeClr val="bg1"/>
              </a:solidFill>
              <a:ln w="9525">
                <a:solidFill>
                  <a:schemeClr val="bg1"/>
                </a:solidFill>
                <a:headEnd type="none" w="med" len="med"/>
                <a:tailEnd type="none" w="med" len="med"/>
              </a:ln>
              <a:effectLst>
                <a:outerShdw blurRad="63500" sx="102000" sy="102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1</a:t>
                </a:r>
              </a:p>
            </p:txBody>
          </p:sp>
        </p:grpSp>
      </p:grpSp>
      <p:grpSp>
        <p:nvGrpSpPr>
          <p:cNvPr id="9" name="Group 8"/>
          <p:cNvGrpSpPr/>
          <p:nvPr/>
        </p:nvGrpSpPr>
        <p:grpSpPr>
          <a:xfrm>
            <a:off x="2136647" y="4527049"/>
            <a:ext cx="7895955" cy="968306"/>
            <a:chOff x="1034976" y="4341028"/>
            <a:chExt cx="7742933" cy="949541"/>
          </a:xfrm>
        </p:grpSpPr>
        <p:sp>
          <p:nvSpPr>
            <p:cNvPr id="20" name="Rounded Rectangle 19"/>
            <p:cNvSpPr/>
            <p:nvPr/>
          </p:nvSpPr>
          <p:spPr bwMode="auto">
            <a:xfrm>
              <a:off x="1257408" y="4604769"/>
              <a:ext cx="1559612" cy="685800"/>
            </a:xfrm>
            <a:prstGeom prst="roundRect">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IMPORT</a:t>
              </a:r>
              <a:b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b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FROM HDFS</a:t>
              </a:r>
            </a:p>
          </p:txBody>
        </p:sp>
        <p:cxnSp>
          <p:nvCxnSpPr>
            <p:cNvPr id="25" name="Straight Connector 24"/>
            <p:cNvCxnSpPr/>
            <p:nvPr/>
          </p:nvCxnSpPr>
          <p:spPr>
            <a:xfrm flipV="1">
              <a:off x="2037214" y="4341028"/>
              <a:ext cx="0" cy="26900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3096640" y="4701205"/>
              <a:ext cx="5681269" cy="31397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solidFill>
                    <a:schemeClr val="accent5"/>
                  </a:solidFill>
                  <a:effectLst/>
                  <a:uLnTx/>
                  <a:uFillTx/>
                  <a:latin typeface="Courier New" pitchFamily="49" charset="0"/>
                  <a:cs typeface="Courier New" pitchFamily="49" charset="0"/>
                </a:rPr>
                <a:t>HDFS Customer file read into T</a:t>
              </a:r>
            </a:p>
          </p:txBody>
        </p:sp>
        <p:sp>
          <p:nvSpPr>
            <p:cNvPr id="18" name="Oval 17"/>
            <p:cNvSpPr/>
            <p:nvPr/>
          </p:nvSpPr>
          <p:spPr bwMode="auto">
            <a:xfrm>
              <a:off x="1034976" y="4772479"/>
              <a:ext cx="367638" cy="365760"/>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2</a:t>
              </a:r>
            </a:p>
          </p:txBody>
        </p:sp>
      </p:grpSp>
      <p:grpSp>
        <p:nvGrpSpPr>
          <p:cNvPr id="10" name="Group 9"/>
          <p:cNvGrpSpPr/>
          <p:nvPr/>
        </p:nvGrpSpPr>
        <p:grpSpPr>
          <a:xfrm>
            <a:off x="2162175" y="3559984"/>
            <a:ext cx="7870427" cy="1003888"/>
            <a:chOff x="1060010" y="3392688"/>
            <a:chExt cx="7717899" cy="984431"/>
          </a:xfrm>
        </p:grpSpPr>
        <p:sp>
          <p:nvSpPr>
            <p:cNvPr id="22" name="Rounded Rectangle 21"/>
            <p:cNvSpPr/>
            <p:nvPr/>
          </p:nvSpPr>
          <p:spPr bwMode="auto">
            <a:xfrm>
              <a:off x="1246121" y="3657564"/>
              <a:ext cx="1559612" cy="685800"/>
            </a:xfrm>
            <a:prstGeom prst="roundRect">
              <a:avLst/>
            </a:prstGeom>
            <a:solidFill>
              <a:schemeClr val="accent5"/>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EXECUTE</a:t>
              </a:r>
              <a:b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b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QUERY</a:t>
              </a:r>
            </a:p>
          </p:txBody>
        </p:sp>
        <p:cxnSp>
          <p:nvCxnSpPr>
            <p:cNvPr id="27" name="Straight Connector 26"/>
            <p:cNvCxnSpPr/>
            <p:nvPr/>
          </p:nvCxnSpPr>
          <p:spPr>
            <a:xfrm flipV="1">
              <a:off x="2025927" y="3392688"/>
              <a:ext cx="3151" cy="26900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3096641" y="3749166"/>
              <a:ext cx="5681268" cy="6279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Select * from T where </a:t>
              </a:r>
              <a:b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b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T.c_nationkey =3 and T.c_acctbal &lt; 0</a:t>
              </a:r>
            </a:p>
          </p:txBody>
        </p:sp>
        <p:sp>
          <p:nvSpPr>
            <p:cNvPr id="21" name="Oval 20"/>
            <p:cNvSpPr/>
            <p:nvPr/>
          </p:nvSpPr>
          <p:spPr bwMode="auto">
            <a:xfrm>
              <a:off x="1060010" y="3797119"/>
              <a:ext cx="368973" cy="365760"/>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3</a:t>
              </a:r>
            </a:p>
          </p:txBody>
        </p:sp>
      </p:grpSp>
      <p:sp>
        <p:nvSpPr>
          <p:cNvPr id="23" name="TextBox 22"/>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Tree>
    <p:extLst>
      <p:ext uri="{BB962C8B-B14F-4D97-AF65-F5344CB8AC3E}">
        <p14:creationId xmlns:p14="http://schemas.microsoft.com/office/powerpoint/2010/main" val="289327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PolyBase query example #2</a:t>
            </a:r>
          </a:p>
        </p:txBody>
      </p:sp>
      <p:sp>
        <p:nvSpPr>
          <p:cNvPr id="3" name="Text Placeholder 2"/>
          <p:cNvSpPr>
            <a:spLocks noGrp="1"/>
          </p:cNvSpPr>
          <p:nvPr>
            <p:ph type="body" sz="quarter" idx="4294967295"/>
          </p:nvPr>
        </p:nvSpPr>
        <p:spPr>
          <a:xfrm>
            <a:off x="0" y="1165225"/>
            <a:ext cx="12433300" cy="1352550"/>
          </a:xfrm>
          <a:solidFill>
            <a:schemeClr val="bg1">
              <a:lumMod val="95000"/>
            </a:schemeClr>
          </a:solidFill>
          <a:ln w="63500">
            <a:solidFill>
              <a:srgbClr val="FF8C00"/>
            </a:solidFill>
          </a:ln>
          <a:effectLst/>
        </p:spPr>
        <p:txBody>
          <a:bodyPr vert="horz" wrap="square" lIns="182880" tIns="146304" rIns="182880" bIns="146304" numCol="1" anchor="t" anchorCtr="0" compatLnSpc="1">
            <a:prstTxWarp prst="textNoShape">
              <a:avLst/>
            </a:prstTxWarp>
          </a:bodyPr>
          <a:lstStyle/>
          <a:p>
            <a:pPr marL="0" indent="0">
              <a:spcBef>
                <a:spcPct val="20000"/>
              </a:spcBef>
              <a:spcAft>
                <a:spcPct val="0"/>
              </a:spcAft>
              <a:buNone/>
            </a:pPr>
            <a:r>
              <a:rPr lang="en-US" sz="2400" dirty="0">
                <a:solidFill>
                  <a:schemeClr val="tx1"/>
                </a:solidFill>
                <a:latin typeface="Consolas" panose="020B0609020204030204" pitchFamily="49" charset="0"/>
              </a:rPr>
              <a:t>-- select and aggregate  on external table (data in HDFS)</a:t>
            </a:r>
            <a:br>
              <a:rPr lang="en-US" sz="2400" dirty="0">
                <a:solidFill>
                  <a:schemeClr val="tx1"/>
                </a:solidFill>
                <a:latin typeface="Consolas" panose="020B0609020204030204" pitchFamily="49" charset="0"/>
              </a:rPr>
            </a:br>
            <a:r>
              <a:rPr lang="en-US" sz="2400" dirty="0">
                <a:solidFill>
                  <a:schemeClr val="tx1"/>
                </a:solidFill>
                <a:latin typeface="Consolas" panose="020B0609020204030204" pitchFamily="49" charset="0"/>
              </a:rPr>
              <a:t>  SELECT AVG(c_acctbal) FROM Customer </a:t>
            </a:r>
          </a:p>
          <a:p>
            <a:pPr marL="0" indent="0">
              <a:spcBef>
                <a:spcPct val="20000"/>
              </a:spcBef>
              <a:spcAft>
                <a:spcPct val="0"/>
              </a:spcAft>
              <a:buNone/>
            </a:pPr>
            <a:r>
              <a:rPr lang="en-US" sz="2400" dirty="0">
                <a:solidFill>
                  <a:schemeClr val="tx1"/>
                </a:solidFill>
                <a:latin typeface="Consolas" panose="020B0609020204030204" pitchFamily="49" charset="0"/>
              </a:rPr>
              <a:t>       WHERE c_acctbal &lt; 0 GROUP BY c_nationkey;</a:t>
            </a:r>
          </a:p>
        </p:txBody>
      </p:sp>
      <p:sp>
        <p:nvSpPr>
          <p:cNvPr id="43" name="Text Placeholder 2"/>
          <p:cNvSpPr txBox="1">
            <a:spLocks/>
          </p:cNvSpPr>
          <p:nvPr/>
        </p:nvSpPr>
        <p:spPr>
          <a:xfrm>
            <a:off x="438137" y="2685300"/>
            <a:ext cx="8917761" cy="443198"/>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47" rtl="0" eaLnBrk="1" fontAlgn="auto" latinLnBrk="0" hangingPunct="1">
              <a:lnSpc>
                <a:spcPct val="90000"/>
              </a:lnSpc>
              <a:spcBef>
                <a:spcPts val="0"/>
              </a:spcBef>
              <a:spcAft>
                <a:spcPts val="675"/>
              </a:spcAft>
              <a:buClrTx/>
              <a:buSzPct val="90000"/>
              <a:buFont typeface="Arial" pitchFamily="34" charset="0"/>
              <a:buNone/>
              <a:tabLst/>
              <a:defRPr/>
            </a:pPr>
            <a:r>
              <a:rPr kumimoji="0" lang="en-US" sz="3200" b="0" i="0" u="none" strike="noStrike" kern="1200" cap="none" spc="-100" normalizeH="0" baseline="0" noProof="0" dirty="0">
                <a:ln>
                  <a:noFill/>
                </a:ln>
                <a:solidFill>
                  <a:schemeClr val="tx1"/>
                </a:solidFill>
                <a:effectLst/>
                <a:uLnTx/>
                <a:uFillTx/>
                <a:latin typeface="Segoe UI Light" pitchFamily="34" charset="0"/>
                <a:ea typeface="+mn-ea"/>
                <a:cs typeface="+mn-cs"/>
              </a:rPr>
              <a:t>Execution plan:</a:t>
            </a:r>
          </a:p>
        </p:txBody>
      </p:sp>
      <p:grpSp>
        <p:nvGrpSpPr>
          <p:cNvPr id="23" name="Group 22"/>
          <p:cNvGrpSpPr/>
          <p:nvPr/>
        </p:nvGrpSpPr>
        <p:grpSpPr>
          <a:xfrm>
            <a:off x="687830" y="5389175"/>
            <a:ext cx="6964852" cy="945402"/>
            <a:chOff x="1034976" y="5268546"/>
            <a:chExt cx="6188718" cy="927080"/>
          </a:xfrm>
        </p:grpSpPr>
        <p:cxnSp>
          <p:nvCxnSpPr>
            <p:cNvPr id="26" name="Straight Connector 25"/>
            <p:cNvCxnSpPr>
              <a:stCxn id="29" idx="0"/>
            </p:cNvCxnSpPr>
            <p:nvPr/>
          </p:nvCxnSpPr>
          <p:spPr>
            <a:xfrm flipH="1" flipV="1">
              <a:off x="1948455" y="5268546"/>
              <a:ext cx="1" cy="269004"/>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34976" y="5532084"/>
              <a:ext cx="6188718" cy="663542"/>
              <a:chOff x="1034976" y="5532084"/>
              <a:chExt cx="6188718" cy="663542"/>
            </a:xfrm>
          </p:grpSpPr>
          <p:sp>
            <p:nvSpPr>
              <p:cNvPr id="29" name="Rounded Rectangle 28"/>
              <p:cNvSpPr/>
              <p:nvPr/>
            </p:nvSpPr>
            <p:spPr bwMode="auto">
              <a:xfrm>
                <a:off x="1257408" y="5532084"/>
                <a:ext cx="1382095" cy="663542"/>
              </a:xfrm>
              <a:prstGeom prst="round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600" b="1" i="0" u="none" strike="noStrike" kern="0" cap="none" spc="-51" normalizeH="0" baseline="0" noProof="0" dirty="0">
                    <a:ln>
                      <a:noFill/>
                    </a:ln>
                    <a:solidFill>
                      <a:srgbClr val="000000"/>
                    </a:solidFill>
                    <a:effectLst/>
                    <a:uLnTx/>
                    <a:uFillTx/>
                    <a:ea typeface="Segoe UI" pitchFamily="34" charset="0"/>
                    <a:cs typeface="Segoe UI" pitchFamily="34" charset="0"/>
                  </a:rPr>
                  <a:t>Run MR job on Hadoop</a:t>
                </a:r>
              </a:p>
            </p:txBody>
          </p:sp>
          <p:sp>
            <p:nvSpPr>
              <p:cNvPr id="30" name="TextBox 29"/>
              <p:cNvSpPr txBox="1"/>
              <p:nvPr/>
            </p:nvSpPr>
            <p:spPr>
              <a:xfrm>
                <a:off x="3086971" y="5550725"/>
                <a:ext cx="4136723" cy="627953"/>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Apply filter and compute aggregate on Customer.</a:t>
                </a:r>
              </a:p>
            </p:txBody>
          </p:sp>
          <p:sp>
            <p:nvSpPr>
              <p:cNvPr id="31" name="Oval 30"/>
              <p:cNvSpPr/>
              <p:nvPr/>
            </p:nvSpPr>
            <p:spPr bwMode="auto">
              <a:xfrm>
                <a:off x="1034976" y="5698926"/>
                <a:ext cx="333126" cy="365760"/>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1</a:t>
                </a:r>
              </a:p>
            </p:txBody>
          </p:sp>
        </p:grpSp>
      </p:grpSp>
      <p:sp>
        <p:nvSpPr>
          <p:cNvPr id="2" name="Rectangle 1"/>
          <p:cNvSpPr/>
          <p:nvPr/>
        </p:nvSpPr>
        <p:spPr bwMode="auto">
          <a:xfrm>
            <a:off x="6932142" y="2724912"/>
            <a:ext cx="5229696" cy="2171035"/>
          </a:xfrm>
          <a:prstGeom prst="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47565" rIns="182880" bIns="47565" numCol="1" rtlCol="0" anchor="ctr" anchorCtr="0" compatLnSpc="1">
            <a:prstTxWarp prst="textNoShape">
              <a:avLst/>
            </a:prstTxWarp>
          </a:bodyPr>
          <a:lstStyle/>
          <a:p>
            <a:pPr marL="0" marR="0" lvl="1" indent="0" defTabSz="951028" eaLnBrk="1" fontAlgn="auto" latinLnBrk="0" hangingPunct="1">
              <a:lnSpc>
                <a:spcPct val="100000"/>
              </a:lnSpc>
              <a:spcBef>
                <a:spcPts val="0"/>
              </a:spcBef>
              <a:spcAft>
                <a:spcPts val="0"/>
              </a:spcAft>
              <a:buClrTx/>
              <a:buSzTx/>
              <a:buFontTx/>
              <a:buNone/>
              <a:tabLst/>
              <a:defRPr/>
            </a:pPr>
            <a:r>
              <a:rPr kumimoji="0" lang="en-US" sz="2448" b="0" i="0" u="none" strike="noStrike" kern="0" cap="none" spc="0" normalizeH="0" baseline="0" noProof="0" dirty="0">
                <a:ln>
                  <a:noFill/>
                </a:ln>
                <a:solidFill>
                  <a:schemeClr val="tx1"/>
                </a:solidFill>
                <a:effectLst/>
                <a:uLnTx/>
                <a:uFillTx/>
              </a:rPr>
              <a:t> </a:t>
            </a:r>
            <a:r>
              <a:rPr kumimoji="0" lang="en-US" sz="2448" b="0" i="0" u="none" strike="noStrike" kern="0" cap="none" spc="0" normalizeH="0" baseline="0" noProof="0" dirty="0">
                <a:ln>
                  <a:noFill/>
                </a:ln>
                <a:solidFill>
                  <a:schemeClr val="bg1"/>
                </a:solidFill>
                <a:effectLst/>
                <a:uLnTx/>
                <a:uFillTx/>
              </a:rPr>
              <a:t>What happens here?</a:t>
            </a:r>
            <a:endParaRPr kumimoji="0" lang="en-US" sz="2448" b="1" i="0" u="none" strike="noStrike" kern="0" cap="none" spc="0" normalizeH="0" baseline="0" noProof="0" dirty="0">
              <a:ln>
                <a:noFill/>
              </a:ln>
              <a:solidFill>
                <a:schemeClr val="bg1"/>
              </a:solidFill>
              <a:effectLst/>
              <a:uLnTx/>
              <a:uFillTx/>
            </a:endParaRPr>
          </a:p>
          <a:p>
            <a:pPr marL="0" marR="0" lvl="1" indent="0" defTabSz="951028"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solidFill>
                  <a:schemeClr val="bg1"/>
                </a:solidFill>
                <a:effectLst/>
                <a:uLnTx/>
                <a:uFillTx/>
              </a:rPr>
              <a:t> Step 1: </a:t>
            </a:r>
            <a:r>
              <a:rPr kumimoji="0" lang="en-US" sz="2040" b="0" i="0" u="none" strike="noStrike" kern="0" cap="none" spc="0" normalizeH="0" baseline="0" noProof="0" dirty="0">
                <a:ln>
                  <a:noFill/>
                </a:ln>
                <a:solidFill>
                  <a:schemeClr val="bg1"/>
                </a:solidFill>
                <a:effectLst/>
                <a:uLnTx/>
                <a:uFillTx/>
              </a:rPr>
              <a:t>QO compiles predicate into Java and generates MapReduce (MR) job</a:t>
            </a:r>
          </a:p>
          <a:p>
            <a:pPr marL="0" marR="0" lvl="1" indent="0" defTabSz="951028" eaLnBrk="1" fontAlgn="auto" latinLnBrk="0" hangingPunct="1">
              <a:lnSpc>
                <a:spcPct val="100000"/>
              </a:lnSpc>
              <a:spcBef>
                <a:spcPts val="0"/>
              </a:spcBef>
              <a:spcAft>
                <a:spcPts val="0"/>
              </a:spcAft>
              <a:buClrTx/>
              <a:buSzTx/>
              <a:buFontTx/>
              <a:buNone/>
              <a:tabLst/>
              <a:defRPr/>
            </a:pPr>
            <a:r>
              <a:rPr kumimoji="0" lang="en-US" sz="2040" b="1" i="0" u="none" strike="noStrike" kern="0" cap="none" spc="0" normalizeH="0" baseline="0" noProof="0" dirty="0">
                <a:ln>
                  <a:noFill/>
                </a:ln>
                <a:solidFill>
                  <a:schemeClr val="bg1"/>
                </a:solidFill>
                <a:effectLst/>
                <a:uLnTx/>
                <a:uFillTx/>
              </a:rPr>
              <a:t>  Step 2: </a:t>
            </a:r>
            <a:r>
              <a:rPr kumimoji="0" lang="en-US" sz="2040" b="0" i="0" u="none" strike="noStrike" kern="0" cap="none" spc="0" normalizeH="0" baseline="0" noProof="0" dirty="0">
                <a:ln>
                  <a:noFill/>
                </a:ln>
                <a:solidFill>
                  <a:schemeClr val="bg1"/>
                </a:solidFill>
                <a:effectLst/>
                <a:uLnTx/>
                <a:uFillTx/>
              </a:rPr>
              <a:t>Engine submits MR job to Hadoop cluster. Output left in hdfsTemp</a:t>
            </a:r>
            <a:r>
              <a:rPr kumimoji="0" lang="en-US" sz="2040" b="1" i="0" u="none" strike="noStrike" kern="0" cap="none" spc="0" normalizeH="0" baseline="0" noProof="0" dirty="0">
                <a:ln>
                  <a:noFill/>
                </a:ln>
                <a:solidFill>
                  <a:schemeClr val="bg1"/>
                </a:solidFill>
                <a:effectLst/>
                <a:uLnTx/>
                <a:uFillTx/>
              </a:rPr>
              <a:t>.</a:t>
            </a:r>
          </a:p>
        </p:txBody>
      </p:sp>
      <p:cxnSp>
        <p:nvCxnSpPr>
          <p:cNvPr id="13" name="Straight Arrow Connector 12"/>
          <p:cNvCxnSpPr/>
          <p:nvPr/>
        </p:nvCxnSpPr>
        <p:spPr>
          <a:xfrm flipH="1">
            <a:off x="2514892" y="3790950"/>
            <a:ext cx="4266908" cy="1813697"/>
          </a:xfrm>
          <a:prstGeom prst="straightConnector1">
            <a:avLst/>
          </a:prstGeom>
          <a:ln w="28575">
            <a:solidFill>
              <a:schemeClr val="tx1"/>
            </a:solidFill>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7862240" y="5024579"/>
            <a:ext cx="1684750" cy="1266684"/>
            <a:chOff x="7904700" y="5622812"/>
            <a:chExt cx="1684990" cy="1266864"/>
          </a:xfrm>
        </p:grpSpPr>
        <p:sp>
          <p:nvSpPr>
            <p:cNvPr id="33" name="Rectangle 32"/>
            <p:cNvSpPr/>
            <p:nvPr/>
          </p:nvSpPr>
          <p:spPr bwMode="auto">
            <a:xfrm>
              <a:off x="7977041" y="5622812"/>
              <a:ext cx="1527443" cy="1266864"/>
            </a:xfrm>
            <a:prstGeom prst="rect">
              <a:avLst/>
            </a:prstGeom>
            <a:solidFill>
              <a:schemeClr val="bg1"/>
            </a:solidFill>
            <a:ln w="1270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3247" tIns="46623" rIns="93247" bIns="46623"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48"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a typeface="ＭＳ Ｐゴシック" charset="-128"/>
                </a:rPr>
                <a:t>hdfsTemp</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48"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ＭＳ Ｐゴシック" charset="-128"/>
              </a:endParaRPr>
            </a:p>
          </p:txBody>
        </p:sp>
        <p:sp>
          <p:nvSpPr>
            <p:cNvPr id="34" name="TextBox 33"/>
            <p:cNvSpPr txBox="1"/>
            <p:nvPr/>
          </p:nvSpPr>
          <p:spPr>
            <a:xfrm>
              <a:off x="7904700" y="5987459"/>
              <a:ext cx="1570069" cy="318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rgbClr val="FF0000"/>
                  </a:solidFill>
                  <a:effectLst/>
                  <a:uLnTx/>
                  <a:uFillTx/>
                  <a:ea typeface="ＭＳ Ｐゴシック" charset="-128"/>
                </a:rPr>
                <a:t>US</a:t>
              </a:r>
              <a:r>
                <a:rPr kumimoji="0" lang="en-US" sz="1428" b="1" i="0" u="none" strike="noStrike" kern="0" cap="none" spc="0" normalizeH="0" baseline="0" noProof="0" dirty="0">
                  <a:ln>
                    <a:noFill/>
                  </a:ln>
                  <a:solidFill>
                    <a:schemeClr val="bg1"/>
                  </a:solidFill>
                  <a:effectLst/>
                  <a:uLnTx/>
                  <a:uFillTx/>
                  <a:ea typeface="ＭＳ Ｐゴシック" charset="-128"/>
                </a:rPr>
                <a:t>,</a:t>
              </a:r>
              <a:r>
                <a:rPr kumimoji="0" lang="en-US" sz="1428" b="1" i="0" u="none" strike="noStrike" kern="0" cap="none" spc="0" normalizeH="0" baseline="0" noProof="0" dirty="0">
                  <a:ln>
                    <a:noFill/>
                  </a:ln>
                  <a:solidFill>
                    <a:sysClr val="windowText" lastClr="000000"/>
                  </a:solidFill>
                  <a:effectLst/>
                  <a:uLnTx/>
                  <a:uFillTx/>
                  <a:ea typeface="ＭＳ Ｐゴシック" charset="-128"/>
                </a:rPr>
                <a:t> $-975.21&gt;</a:t>
              </a:r>
            </a:p>
          </p:txBody>
        </p:sp>
        <p:sp>
          <p:nvSpPr>
            <p:cNvPr id="35" name="TextBox 34"/>
            <p:cNvSpPr txBox="1"/>
            <p:nvPr/>
          </p:nvSpPr>
          <p:spPr>
            <a:xfrm>
              <a:off x="7904704" y="6453762"/>
              <a:ext cx="1684986" cy="318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ea typeface="ＭＳ Ｐゴシック" charset="-128"/>
                </a:rPr>
                <a:t>FRA</a:t>
              </a:r>
              <a:r>
                <a:rPr kumimoji="0" lang="en-US" sz="1428" b="1" i="0" u="none" strike="noStrike" kern="0" cap="none" spc="0" normalizeH="0" baseline="0" noProof="0" dirty="0">
                  <a:ln>
                    <a:noFill/>
                  </a:ln>
                  <a:solidFill>
                    <a:schemeClr val="bg1"/>
                  </a:solidFill>
                  <a:effectLst/>
                  <a:uLnTx/>
                  <a:uFillTx/>
                  <a:ea typeface="ＭＳ Ｐゴシック" charset="-128"/>
                </a:rPr>
                <a:t>,</a:t>
              </a:r>
              <a:r>
                <a:rPr kumimoji="0" lang="en-US" sz="1428" b="1" i="0" u="none" strike="noStrike" kern="0" cap="none" spc="0" normalizeH="0" baseline="0" noProof="0" dirty="0">
                  <a:ln>
                    <a:noFill/>
                  </a:ln>
                  <a:solidFill>
                    <a:sysClr val="windowText" lastClr="000000"/>
                  </a:solidFill>
                  <a:effectLst/>
                  <a:uLnTx/>
                  <a:uFillTx/>
                  <a:ea typeface="ＭＳ Ｐゴシック" charset="-128"/>
                </a:rPr>
                <a:t> $-119.13&gt;</a:t>
              </a:r>
            </a:p>
          </p:txBody>
        </p:sp>
        <p:sp>
          <p:nvSpPr>
            <p:cNvPr id="36" name="TextBox 35"/>
            <p:cNvSpPr txBox="1"/>
            <p:nvPr/>
          </p:nvSpPr>
          <p:spPr>
            <a:xfrm>
              <a:off x="7904704" y="6220608"/>
              <a:ext cx="1484059" cy="318331"/>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ea typeface="ＭＳ Ｐゴシック" charset="-128"/>
                </a:rPr>
                <a:t>UK</a:t>
              </a:r>
              <a:r>
                <a:rPr kumimoji="0" lang="en-US" sz="1428" b="1" i="0" u="none" strike="noStrike" kern="0" cap="none" spc="0" normalizeH="0" baseline="0" noProof="0" dirty="0">
                  <a:ln>
                    <a:noFill/>
                  </a:ln>
                  <a:solidFill>
                    <a:sysClr val="windowText" lastClr="000000"/>
                  </a:solidFill>
                  <a:effectLst/>
                  <a:uLnTx/>
                  <a:uFillTx/>
                  <a:ea typeface="ＭＳ Ｐゴシック" charset="-128"/>
                </a:rPr>
                <a:t>, $-63.52&gt;</a:t>
              </a:r>
            </a:p>
          </p:txBody>
        </p:sp>
      </p:grpSp>
      <p:sp>
        <p:nvSpPr>
          <p:cNvPr id="18" name="TextBox 17"/>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Tree>
    <p:extLst>
      <p:ext uri="{BB962C8B-B14F-4D97-AF65-F5344CB8AC3E}">
        <p14:creationId xmlns:p14="http://schemas.microsoft.com/office/powerpoint/2010/main" val="204360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PolyBase query example #2</a:t>
            </a:r>
          </a:p>
        </p:txBody>
      </p:sp>
      <p:sp>
        <p:nvSpPr>
          <p:cNvPr id="3" name="Text Placeholder 2"/>
          <p:cNvSpPr>
            <a:spLocks noGrp="1"/>
          </p:cNvSpPr>
          <p:nvPr>
            <p:ph type="body" sz="quarter" idx="4294967295"/>
          </p:nvPr>
        </p:nvSpPr>
        <p:spPr>
          <a:xfrm>
            <a:off x="0" y="1162050"/>
            <a:ext cx="12433300" cy="1354138"/>
          </a:xfrm>
          <a:solidFill>
            <a:schemeClr val="bg1">
              <a:lumMod val="95000"/>
            </a:schemeClr>
          </a:solidFill>
          <a:ln w="63500">
            <a:solidFill>
              <a:srgbClr val="FF8C00"/>
            </a:solidFill>
          </a:ln>
          <a:effectLst/>
        </p:spPr>
        <p:txBody>
          <a:bodyPr vert="horz" wrap="square" lIns="182880" tIns="146304" rIns="182880" bIns="146304" numCol="1" anchor="t" anchorCtr="0" compatLnSpc="1">
            <a:prstTxWarp prst="textNoShape">
              <a:avLst/>
            </a:prstTxWarp>
          </a:bodyPr>
          <a:lstStyle/>
          <a:p>
            <a:pPr marL="0" indent="0">
              <a:spcBef>
                <a:spcPct val="20000"/>
              </a:spcBef>
              <a:spcAft>
                <a:spcPct val="0"/>
              </a:spcAft>
              <a:buNone/>
            </a:pPr>
            <a:r>
              <a:rPr lang="en-US" sz="2400" dirty="0">
                <a:solidFill>
                  <a:schemeClr val="tx1"/>
                </a:solidFill>
                <a:latin typeface="Consolas" panose="020B0609020204030204" pitchFamily="49" charset="0"/>
              </a:rPr>
              <a:t>-- select and aggregate  on external table (data in HDFS)</a:t>
            </a:r>
            <a:br>
              <a:rPr lang="en-US" sz="2400" dirty="0">
                <a:solidFill>
                  <a:schemeClr val="tx1"/>
                </a:solidFill>
                <a:latin typeface="Consolas" panose="020B0609020204030204" pitchFamily="49" charset="0"/>
              </a:rPr>
            </a:br>
            <a:r>
              <a:rPr lang="en-US" sz="2400" dirty="0">
                <a:solidFill>
                  <a:schemeClr val="tx1"/>
                </a:solidFill>
                <a:latin typeface="Consolas" panose="020B0609020204030204" pitchFamily="49" charset="0"/>
              </a:rPr>
              <a:t>  SELECT AVG(c_acctbal) FROM Customer  </a:t>
            </a:r>
          </a:p>
          <a:p>
            <a:pPr marL="0" indent="0">
              <a:spcBef>
                <a:spcPct val="20000"/>
              </a:spcBef>
              <a:spcAft>
                <a:spcPct val="0"/>
              </a:spcAft>
              <a:buNone/>
            </a:pPr>
            <a:r>
              <a:rPr lang="en-US" sz="2400" dirty="0">
                <a:solidFill>
                  <a:schemeClr val="tx1"/>
                </a:solidFill>
                <a:latin typeface="Consolas" panose="020B0609020204030204" pitchFamily="49" charset="0"/>
              </a:rPr>
              <a:t>       WHERE c_acctbal &lt; 0 GROUP BY c_nationkey;</a:t>
            </a:r>
          </a:p>
        </p:txBody>
      </p:sp>
      <p:sp>
        <p:nvSpPr>
          <p:cNvPr id="43" name="Text Placeholder 2"/>
          <p:cNvSpPr txBox="1">
            <a:spLocks/>
          </p:cNvSpPr>
          <p:nvPr/>
        </p:nvSpPr>
        <p:spPr>
          <a:xfrm>
            <a:off x="443269" y="2699729"/>
            <a:ext cx="8917761" cy="461111"/>
          </a:xfrm>
          <a:prstGeom prst="rect">
            <a:avLst/>
          </a:prstGeom>
        </p:spPr>
        <p:txBody>
          <a:bodyPr vert="horz" wrap="square" lIns="0" tIns="0" rIns="0" bIns="0" rtlCol="0">
            <a:spAutoFit/>
          </a:bodyPr>
          <a:lstStyle>
            <a:lvl1pPr marL="0" indent="0" algn="l" defTabSz="686047" rtl="0" eaLnBrk="1" latinLnBrk="0" hangingPunct="1">
              <a:lnSpc>
                <a:spcPct val="90000"/>
              </a:lnSpc>
              <a:spcBef>
                <a:spcPts val="0"/>
              </a:spcBef>
              <a:spcAft>
                <a:spcPts val="675"/>
              </a:spcAft>
              <a:buSzPct val="90000"/>
              <a:buFont typeface="Arial" pitchFamily="34" charset="0"/>
              <a:buNone/>
              <a:defRPr sz="3200" kern="1200" spc="-100" baseline="0">
                <a:gradFill>
                  <a:gsLst>
                    <a:gs pos="0">
                      <a:schemeClr val="tx1">
                        <a:lumMod val="75000"/>
                        <a:lumOff val="25000"/>
                      </a:schemeClr>
                    </a:gs>
                    <a:gs pos="86000">
                      <a:schemeClr val="tx1">
                        <a:lumMod val="75000"/>
                        <a:lumOff val="25000"/>
                      </a:schemeClr>
                    </a:gs>
                  </a:gsLst>
                  <a:lin ang="5400000" scaled="0"/>
                </a:gradFill>
                <a:latin typeface="Segoe UI Light" pitchFamily="34" charset="0"/>
                <a:ea typeface="+mn-ea"/>
                <a:cs typeface="+mn-cs"/>
              </a:defRPr>
            </a:lvl1pPr>
            <a:lvl2pPr marL="0" indent="0" algn="l" defTabSz="686047" rtl="0" eaLnBrk="1" latinLnBrk="0" hangingPunct="1">
              <a:lnSpc>
                <a:spcPct val="90000"/>
              </a:lnSpc>
              <a:spcBef>
                <a:spcPts val="0"/>
              </a:spcBef>
              <a:spcAft>
                <a:spcPts val="300"/>
              </a:spcAft>
              <a:buSzPct val="90000"/>
              <a:buFont typeface="Arial" pitchFamily="34" charset="0"/>
              <a:buNone/>
              <a:tabLst>
                <a:tab pos="472868" algn="l"/>
              </a:tabLst>
              <a:defRPr sz="1800" kern="1200" spc="-50" baseline="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2pPr>
            <a:lvl3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3pPr>
            <a:lvl4pPr marL="0" indent="0" algn="l" defTabSz="686047" rtl="0" eaLnBrk="1" latinLnBrk="0" hangingPunct="1">
              <a:lnSpc>
                <a:spcPct val="90000"/>
              </a:lnSpc>
              <a:spcBef>
                <a:spcPts val="0"/>
              </a:spcBef>
              <a:spcAft>
                <a:spcPts val="300"/>
              </a:spcAft>
              <a:buSzPct val="90000"/>
              <a:buFont typeface="Arial" pitchFamily="34" charset="0"/>
              <a:buNone/>
              <a:tabLst>
                <a:tab pos="686074" algn="l"/>
              </a:tabLst>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4pPr>
            <a:lvl5pPr marL="0" indent="0" algn="l" defTabSz="686047" rtl="0" eaLnBrk="1" latinLnBrk="0" hangingPunct="1">
              <a:lnSpc>
                <a:spcPct val="90000"/>
              </a:lnSpc>
              <a:spcBef>
                <a:spcPts val="0"/>
              </a:spcBef>
              <a:spcAft>
                <a:spcPts val="300"/>
              </a:spcAft>
              <a:buSzPct val="90000"/>
              <a:buFont typeface="Arial" pitchFamily="34" charset="0"/>
              <a:buNone/>
              <a:defRPr sz="1500" kern="1200">
                <a:gradFill>
                  <a:gsLst>
                    <a:gs pos="0">
                      <a:schemeClr val="tx1">
                        <a:lumMod val="75000"/>
                        <a:lumOff val="25000"/>
                      </a:schemeClr>
                    </a:gs>
                    <a:gs pos="86000">
                      <a:schemeClr val="tx1">
                        <a:lumMod val="75000"/>
                        <a:lumOff val="25000"/>
                      </a:schemeClr>
                    </a:gs>
                  </a:gsLst>
                  <a:lin ang="5400000" scaled="0"/>
                </a:gradFill>
                <a:latin typeface="+mn-lt"/>
                <a:ea typeface="+mn-ea"/>
                <a:cs typeface="+mn-cs"/>
              </a:defRPr>
            </a:lvl5pPr>
            <a:lvl6pPr marL="1886629"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9652"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2676"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5700" indent="-171512" algn="l" defTabSz="686047"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pPr marL="0" marR="0" lvl="0" indent="0" algn="l" defTabSz="686047" rtl="0" eaLnBrk="1" fontAlgn="auto" latinLnBrk="0" hangingPunct="1">
              <a:lnSpc>
                <a:spcPct val="90000"/>
              </a:lnSpc>
              <a:spcBef>
                <a:spcPts val="0"/>
              </a:spcBef>
              <a:spcAft>
                <a:spcPts val="675"/>
              </a:spcAft>
              <a:buClrTx/>
              <a:buSzPct val="90000"/>
              <a:buFont typeface="Arial" pitchFamily="34" charset="0"/>
              <a:buNone/>
              <a:tabLst/>
              <a:defRPr/>
            </a:pPr>
            <a:r>
              <a:rPr kumimoji="0" lang="en-US" sz="3264" b="0" i="0" u="none" strike="noStrike" kern="1200" cap="none" spc="-100" normalizeH="0" baseline="0" noProof="0" dirty="0">
                <a:ln>
                  <a:noFill/>
                </a:ln>
                <a:solidFill>
                  <a:schemeClr val="tx1"/>
                </a:solidFill>
                <a:effectLst/>
                <a:uLnTx/>
                <a:uFillTx/>
                <a:latin typeface="Segoe UI Light" pitchFamily="34" charset="0"/>
                <a:ea typeface="+mn-ea"/>
                <a:cs typeface="+mn-cs"/>
              </a:rPr>
              <a:t>Execution plan:</a:t>
            </a:r>
          </a:p>
        </p:txBody>
      </p:sp>
      <p:sp>
        <p:nvSpPr>
          <p:cNvPr id="2" name="Rectangle 1"/>
          <p:cNvSpPr/>
          <p:nvPr/>
        </p:nvSpPr>
        <p:spPr bwMode="auto">
          <a:xfrm>
            <a:off x="7025826" y="2721061"/>
            <a:ext cx="4577261" cy="2397034"/>
          </a:xfrm>
          <a:prstGeom prst="rect">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745933" marR="0" lvl="0" indent="-466209" defTabSz="914400" eaLnBrk="1" fontAlgn="auto" latinLnBrk="0" hangingPunct="1">
              <a:lnSpc>
                <a:spcPct val="100000"/>
              </a:lnSpc>
              <a:spcBef>
                <a:spcPts val="0"/>
              </a:spcBef>
              <a:spcAft>
                <a:spcPts val="0"/>
              </a:spcAft>
              <a:buClrTx/>
              <a:buSzTx/>
              <a:buFont typeface="+mj-lt"/>
              <a:buAutoNum type="arabicPeriod"/>
              <a:tabLst/>
              <a:defRPr/>
            </a:pPr>
            <a:r>
              <a:rPr kumimoji="0" lang="en-US" sz="2040" b="0" i="0" u="none" strike="noStrike" kern="0" cap="none" spc="0" normalizeH="0" baseline="0" noProof="0" dirty="0">
                <a:ln>
                  <a:noFill/>
                </a:ln>
                <a:solidFill>
                  <a:schemeClr val="bg1"/>
                </a:solidFill>
                <a:effectLst/>
                <a:uLnTx/>
                <a:uFillTx/>
              </a:rPr>
              <a:t>Predicate and aggregate </a:t>
            </a:r>
            <a:r>
              <a:rPr kumimoji="0" lang="en-US" sz="2040" b="0" i="1" u="none" strike="noStrike" kern="0" cap="none" spc="0" normalizeH="0" baseline="0" noProof="0" dirty="0">
                <a:ln>
                  <a:noFill/>
                </a:ln>
                <a:solidFill>
                  <a:schemeClr val="bg1"/>
                </a:solidFill>
                <a:effectLst/>
                <a:uLnTx/>
                <a:uFillTx/>
              </a:rPr>
              <a:t>pushed</a:t>
            </a:r>
            <a:r>
              <a:rPr kumimoji="0" lang="en-US" sz="2040" b="0" i="0" u="none" strike="noStrike" kern="0" cap="none" spc="0" normalizeH="0" baseline="0" noProof="0" dirty="0">
                <a:ln>
                  <a:noFill/>
                </a:ln>
                <a:solidFill>
                  <a:schemeClr val="bg1"/>
                </a:solidFill>
                <a:effectLst/>
                <a:uLnTx/>
                <a:uFillTx/>
              </a:rPr>
              <a:t> into Hadoop cluster as MapReduce job</a:t>
            </a:r>
          </a:p>
          <a:p>
            <a:pPr marL="745933" marR="0" lvl="0" indent="-466209" defTabSz="914400" eaLnBrk="1" fontAlgn="auto" latinLnBrk="0" hangingPunct="1">
              <a:lnSpc>
                <a:spcPct val="100000"/>
              </a:lnSpc>
              <a:spcBef>
                <a:spcPts val="0"/>
              </a:spcBef>
              <a:spcAft>
                <a:spcPts val="0"/>
              </a:spcAft>
              <a:buClrTx/>
              <a:buSzTx/>
              <a:buFont typeface="+mj-lt"/>
              <a:buAutoNum type="arabicPeriod"/>
              <a:tabLst/>
              <a:defRPr/>
            </a:pPr>
            <a:endParaRPr kumimoji="0" lang="en-US" sz="2040" b="0" i="0" u="none" strike="noStrike" kern="0" cap="none" spc="0" normalizeH="0" baseline="0" noProof="0" dirty="0">
              <a:ln>
                <a:noFill/>
              </a:ln>
              <a:solidFill>
                <a:schemeClr val="bg1"/>
              </a:solidFill>
              <a:effectLst/>
              <a:uLnTx/>
              <a:uFillTx/>
            </a:endParaRPr>
          </a:p>
          <a:p>
            <a:pPr marL="745933" marR="0" lvl="0" indent="-466209" defTabSz="914400" eaLnBrk="1" fontAlgn="auto" latinLnBrk="0" hangingPunct="1">
              <a:lnSpc>
                <a:spcPct val="100000"/>
              </a:lnSpc>
              <a:spcBef>
                <a:spcPts val="0"/>
              </a:spcBef>
              <a:spcAft>
                <a:spcPts val="0"/>
              </a:spcAft>
              <a:buClrTx/>
              <a:buSzTx/>
              <a:buFont typeface="+mj-lt"/>
              <a:buAutoNum type="arabicPeriod"/>
              <a:tabLst/>
              <a:defRPr/>
            </a:pPr>
            <a:r>
              <a:rPr kumimoji="0" lang="en-US" sz="2040" b="0" i="0" u="none" strike="noStrike" kern="0" cap="none" spc="0" normalizeH="0" baseline="0" noProof="0" dirty="0">
                <a:ln>
                  <a:noFill/>
                </a:ln>
                <a:solidFill>
                  <a:schemeClr val="bg1"/>
                </a:solidFill>
                <a:effectLst/>
                <a:uLnTx/>
                <a:uFillTx/>
              </a:rPr>
              <a:t>Query optimizer makes cost-based decision on what operators to push</a:t>
            </a:r>
          </a:p>
        </p:txBody>
      </p:sp>
      <p:grpSp>
        <p:nvGrpSpPr>
          <p:cNvPr id="23" name="Group 22"/>
          <p:cNvGrpSpPr/>
          <p:nvPr/>
        </p:nvGrpSpPr>
        <p:grpSpPr>
          <a:xfrm>
            <a:off x="495091" y="5334532"/>
            <a:ext cx="5830167" cy="1181099"/>
            <a:chOff x="1073482" y="5235559"/>
            <a:chExt cx="5465587" cy="1524624"/>
          </a:xfrm>
        </p:grpSpPr>
        <p:cxnSp>
          <p:nvCxnSpPr>
            <p:cNvPr id="26" name="Straight Connector 25"/>
            <p:cNvCxnSpPr>
              <a:stCxn id="29" idx="0"/>
              <a:endCxn id="37" idx="2"/>
            </p:cNvCxnSpPr>
            <p:nvPr/>
          </p:nvCxnSpPr>
          <p:spPr>
            <a:xfrm flipV="1">
              <a:off x="1981032" y="5235559"/>
              <a:ext cx="605" cy="296525"/>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073482" y="5520261"/>
              <a:ext cx="5465587" cy="1239922"/>
              <a:chOff x="1073482" y="5520261"/>
              <a:chExt cx="5465587" cy="1239922"/>
            </a:xfrm>
          </p:grpSpPr>
          <p:sp>
            <p:nvSpPr>
              <p:cNvPr id="29" name="Rounded Rectangle 28"/>
              <p:cNvSpPr/>
              <p:nvPr/>
            </p:nvSpPr>
            <p:spPr bwMode="auto">
              <a:xfrm>
                <a:off x="1273826" y="5532084"/>
                <a:ext cx="1414412" cy="685800"/>
              </a:xfrm>
              <a:prstGeom prst="roundRect">
                <a:avLst/>
              </a:prstGeom>
              <a:solidFill>
                <a:schemeClr val="accent5">
                  <a:lumMod val="40000"/>
                  <a:lumOff val="6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rgbClr val="000000"/>
                    </a:solidFill>
                    <a:effectLst/>
                    <a:uLnTx/>
                    <a:uFillTx/>
                    <a:ea typeface="Segoe UI" pitchFamily="34" charset="0"/>
                    <a:cs typeface="Segoe UI" pitchFamily="34" charset="0"/>
                  </a:rPr>
                  <a:t>Run MR job on Hadoop</a:t>
                </a:r>
              </a:p>
            </p:txBody>
          </p:sp>
          <p:sp>
            <p:nvSpPr>
              <p:cNvPr id="30" name="TextBox 29"/>
              <p:cNvSpPr txBox="1"/>
              <p:nvPr/>
            </p:nvSpPr>
            <p:spPr>
              <a:xfrm>
                <a:off x="2951793" y="5520261"/>
                <a:ext cx="3587276" cy="123992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Apply filter and compute aggregate on Customer. Output left in hdfsTemp </a:t>
                </a:r>
              </a:p>
            </p:txBody>
          </p:sp>
          <p:sp>
            <p:nvSpPr>
              <p:cNvPr id="31" name="Oval 30"/>
              <p:cNvSpPr/>
              <p:nvPr/>
            </p:nvSpPr>
            <p:spPr bwMode="auto">
              <a:xfrm>
                <a:off x="1073482" y="5644158"/>
                <a:ext cx="351460" cy="483946"/>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1</a:t>
                </a:r>
              </a:p>
            </p:txBody>
          </p:sp>
        </p:grpSp>
      </p:grpSp>
      <p:grpSp>
        <p:nvGrpSpPr>
          <p:cNvPr id="7" name="Group 6"/>
          <p:cNvGrpSpPr/>
          <p:nvPr/>
        </p:nvGrpSpPr>
        <p:grpSpPr>
          <a:xfrm>
            <a:off x="495092" y="3824824"/>
            <a:ext cx="5297274" cy="756529"/>
            <a:chOff x="495092" y="3824824"/>
            <a:chExt cx="5297274" cy="756529"/>
          </a:xfrm>
        </p:grpSpPr>
        <p:sp>
          <p:nvSpPr>
            <p:cNvPr id="19" name="Rounded Rectangle 18"/>
            <p:cNvSpPr/>
            <p:nvPr/>
          </p:nvSpPr>
          <p:spPr bwMode="auto">
            <a:xfrm>
              <a:off x="710088" y="4050077"/>
              <a:ext cx="1507471" cy="531276"/>
            </a:xfrm>
            <a:prstGeom prst="roundRect">
              <a:avLst/>
            </a:prstGeom>
            <a:solidFill>
              <a:srgbClr val="FFC000"/>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b"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224" b="1" i="0" u="none" strike="noStrike" kern="0" cap="none" spc="-51" normalizeH="0" baseline="0" noProof="0" dirty="0">
                  <a:ln>
                    <a:noFill/>
                  </a:ln>
                  <a:solidFill>
                    <a:srgbClr val="000000"/>
                  </a:solidFill>
                  <a:effectLst/>
                  <a:uLnTx/>
                  <a:uFillTx/>
                  <a:ea typeface="Segoe UI" pitchFamily="34" charset="0"/>
                  <a:cs typeface="Segoe UI" pitchFamily="34" charset="0"/>
                </a:rPr>
                <a:t>IMPORT</a:t>
              </a:r>
              <a:br>
                <a:rPr kumimoji="0" lang="en-US" sz="1224" b="1" i="0" u="none" strike="noStrike" kern="0" cap="none" spc="-51" normalizeH="0" baseline="0" noProof="0" dirty="0">
                  <a:ln>
                    <a:noFill/>
                  </a:ln>
                  <a:solidFill>
                    <a:srgbClr val="000000"/>
                  </a:solidFill>
                  <a:effectLst/>
                  <a:uLnTx/>
                  <a:uFillTx/>
                  <a:ea typeface="Segoe UI" pitchFamily="34" charset="0"/>
                  <a:cs typeface="Segoe UI" pitchFamily="34" charset="0"/>
                </a:rPr>
              </a:br>
              <a:r>
                <a:rPr kumimoji="0" lang="en-US" sz="1224" b="1" i="0" u="none" strike="noStrike" kern="0" cap="none" spc="-51" normalizeH="0" baseline="0" noProof="0" dirty="0">
                  <a:ln>
                    <a:noFill/>
                  </a:ln>
                  <a:solidFill>
                    <a:srgbClr val="000000"/>
                  </a:solidFill>
                  <a:effectLst/>
                  <a:uLnTx/>
                  <a:uFillTx/>
                  <a:ea typeface="Segoe UI" pitchFamily="34" charset="0"/>
                  <a:cs typeface="Segoe UI" pitchFamily="34" charset="0"/>
                </a:rPr>
                <a:t>hdfsTEMP</a:t>
              </a:r>
            </a:p>
          </p:txBody>
        </p:sp>
        <p:cxnSp>
          <p:nvCxnSpPr>
            <p:cNvPr id="20" name="Straight Connector 19"/>
            <p:cNvCxnSpPr>
              <a:stCxn id="19" idx="0"/>
              <a:endCxn id="41" idx="2"/>
            </p:cNvCxnSpPr>
            <p:nvPr/>
          </p:nvCxnSpPr>
          <p:spPr>
            <a:xfrm flipH="1" flipV="1">
              <a:off x="1462535" y="3824824"/>
              <a:ext cx="1289" cy="225253"/>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2487830" y="4224917"/>
              <a:ext cx="3304536" cy="320182"/>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Read hdfsTemp into T </a:t>
              </a:r>
            </a:p>
          </p:txBody>
        </p:sp>
        <p:sp>
          <p:nvSpPr>
            <p:cNvPr id="22" name="Oval 21"/>
            <p:cNvSpPr/>
            <p:nvPr/>
          </p:nvSpPr>
          <p:spPr bwMode="auto">
            <a:xfrm>
              <a:off x="495092" y="4133854"/>
              <a:ext cx="374904" cy="374904"/>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3</a:t>
              </a:r>
            </a:p>
          </p:txBody>
        </p:sp>
      </p:grpSp>
      <p:grpSp>
        <p:nvGrpSpPr>
          <p:cNvPr id="6" name="Group 5"/>
          <p:cNvGrpSpPr/>
          <p:nvPr/>
        </p:nvGrpSpPr>
        <p:grpSpPr>
          <a:xfrm>
            <a:off x="495091" y="4581353"/>
            <a:ext cx="5168640" cy="753179"/>
            <a:chOff x="495091" y="4581353"/>
            <a:chExt cx="5168640" cy="753179"/>
          </a:xfrm>
        </p:grpSpPr>
        <p:cxnSp>
          <p:nvCxnSpPr>
            <p:cNvPr id="25" name="Straight Connector 24"/>
            <p:cNvCxnSpPr>
              <a:stCxn id="37" idx="0"/>
              <a:endCxn id="19" idx="2"/>
            </p:cNvCxnSpPr>
            <p:nvPr/>
          </p:nvCxnSpPr>
          <p:spPr>
            <a:xfrm flipV="1">
              <a:off x="1463824" y="4581353"/>
              <a:ext cx="0" cy="221902"/>
            </a:xfrm>
            <a:prstGeom prst="line">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495091" y="4803255"/>
              <a:ext cx="5168640" cy="531277"/>
              <a:chOff x="1034976" y="5517897"/>
              <a:chExt cx="5347423" cy="685799"/>
            </a:xfrm>
          </p:grpSpPr>
          <p:sp>
            <p:nvSpPr>
              <p:cNvPr id="37" name="Rounded Rectangle 36"/>
              <p:cNvSpPr/>
              <p:nvPr/>
            </p:nvSpPr>
            <p:spPr bwMode="auto">
              <a:xfrm>
                <a:off x="1257411" y="5517897"/>
                <a:ext cx="1559613" cy="685799"/>
              </a:xfrm>
              <a:prstGeom prst="roundRect">
                <a:avLst/>
              </a:prstGeom>
              <a:solidFill>
                <a:schemeClr val="accent5">
                  <a:lumMod val="60000"/>
                  <a:lumOff val="40000"/>
                </a:schemeClr>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rgbClr val="000000"/>
                    </a:solidFill>
                    <a:effectLst/>
                    <a:uLnTx/>
                    <a:uFillTx/>
                    <a:ea typeface="Segoe UI" pitchFamily="34" charset="0"/>
                    <a:cs typeface="Segoe UI" pitchFamily="34" charset="0"/>
                  </a:rPr>
                  <a:t>CREATE temp table T</a:t>
                </a:r>
              </a:p>
            </p:txBody>
          </p:sp>
          <p:sp>
            <p:nvSpPr>
              <p:cNvPr id="38" name="TextBox 37"/>
              <p:cNvSpPr txBox="1"/>
              <p:nvPr/>
            </p:nvSpPr>
            <p:spPr>
              <a:xfrm>
                <a:off x="3122591" y="5716508"/>
                <a:ext cx="3259808" cy="413307"/>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On DW compute nodes</a:t>
                </a:r>
              </a:p>
            </p:txBody>
          </p:sp>
          <p:sp>
            <p:nvSpPr>
              <p:cNvPr id="39" name="Oval 38"/>
              <p:cNvSpPr/>
              <p:nvPr/>
            </p:nvSpPr>
            <p:spPr bwMode="auto">
              <a:xfrm>
                <a:off x="1034976" y="5622781"/>
                <a:ext cx="387872" cy="483945"/>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2</a:t>
                </a:r>
              </a:p>
            </p:txBody>
          </p:sp>
        </p:grpSp>
      </p:grpSp>
      <p:grpSp>
        <p:nvGrpSpPr>
          <p:cNvPr id="40" name="Group 39"/>
          <p:cNvGrpSpPr/>
          <p:nvPr/>
        </p:nvGrpSpPr>
        <p:grpSpPr>
          <a:xfrm>
            <a:off x="495092" y="3293548"/>
            <a:ext cx="5297274" cy="531276"/>
            <a:chOff x="1034976" y="3657564"/>
            <a:chExt cx="5480500" cy="685800"/>
          </a:xfrm>
        </p:grpSpPr>
        <p:sp>
          <p:nvSpPr>
            <p:cNvPr id="41" name="Rounded Rectangle 40"/>
            <p:cNvSpPr/>
            <p:nvPr/>
          </p:nvSpPr>
          <p:spPr bwMode="auto">
            <a:xfrm>
              <a:off x="1256075" y="3657564"/>
              <a:ext cx="1559613" cy="685800"/>
            </a:xfrm>
            <a:prstGeom prst="roundRect">
              <a:avLst/>
            </a:prstGeom>
            <a:solidFill>
              <a:schemeClr val="accent5"/>
            </a:solidFill>
            <a:ln>
              <a:solidFill>
                <a:schemeClr val="bg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47" tIns="46623" rIns="46623" bIns="93247"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rgbClr val="000000"/>
                  </a:solidFill>
                  <a:effectLst/>
                  <a:uLnTx/>
                  <a:uFillTx/>
                  <a:ea typeface="Segoe UI" pitchFamily="34" charset="0"/>
                  <a:cs typeface="Segoe UI" pitchFamily="34" charset="0"/>
                </a:rPr>
                <a:t>RETURN OPERATION</a:t>
              </a:r>
            </a:p>
          </p:txBody>
        </p:sp>
        <p:sp>
          <p:nvSpPr>
            <p:cNvPr id="42" name="TextBox 41"/>
            <p:cNvSpPr txBox="1"/>
            <p:nvPr/>
          </p:nvSpPr>
          <p:spPr>
            <a:xfrm>
              <a:off x="3096642" y="3846575"/>
              <a:ext cx="3418834" cy="413308"/>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40" b="0" i="0" u="none" strike="noStrike" kern="0" cap="none" spc="0" normalizeH="0" baseline="0" noProof="0" dirty="0">
                  <a:ln>
                    <a:noFill/>
                  </a:ln>
                  <a:solidFill>
                    <a:sysClr val="windowText" lastClr="000000"/>
                  </a:solidFill>
                  <a:effectLst/>
                  <a:uLnTx/>
                  <a:uFillTx/>
                  <a:latin typeface="Courier New" pitchFamily="49" charset="0"/>
                  <a:cs typeface="Courier New" pitchFamily="49" charset="0"/>
                </a:rPr>
                <a:t>Select * from T</a:t>
              </a:r>
            </a:p>
          </p:txBody>
        </p:sp>
        <p:sp>
          <p:nvSpPr>
            <p:cNvPr id="44" name="Oval 43"/>
            <p:cNvSpPr/>
            <p:nvPr/>
          </p:nvSpPr>
          <p:spPr bwMode="auto">
            <a:xfrm>
              <a:off x="1034976" y="3772700"/>
              <a:ext cx="387871" cy="483947"/>
            </a:xfrm>
            <a:prstGeom prst="ellipse">
              <a:avLst/>
            </a:prstGeom>
            <a:solidFill>
              <a:schemeClr val="bg1"/>
            </a:solidFill>
            <a:ln>
              <a:solidFill>
                <a:schemeClr val="bg1"/>
              </a:solidFill>
              <a:headEnd type="none" w="med" len="med"/>
              <a:tailEnd type="none" w="med" len="med"/>
            </a:ln>
            <a:effectLst>
              <a:outerShdw blurRad="63500" sx="102000" sy="102000" algn="ctr"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111" eaLnBrk="1" fontAlgn="auto" latinLnBrk="0" hangingPunct="1">
                <a:lnSpc>
                  <a:spcPct val="100000"/>
                </a:lnSpc>
                <a:spcBef>
                  <a:spcPts val="0"/>
                </a:spcBef>
                <a:spcAft>
                  <a:spcPts val="0"/>
                </a:spcAft>
                <a:buClrTx/>
                <a:buSzTx/>
                <a:buFontTx/>
                <a:buNone/>
                <a:tabLst/>
                <a:defRPr/>
              </a:pPr>
              <a:r>
                <a:rPr kumimoji="0" lang="en-US" sz="1428" b="1" i="0" u="none" strike="noStrike" kern="0" cap="none" spc="-51" normalizeH="0" baseline="0" noProof="0" dirty="0">
                  <a:ln>
                    <a:noFill/>
                  </a:ln>
                  <a:solidFill>
                    <a:schemeClr val="tx1"/>
                  </a:solidFill>
                  <a:effectLst/>
                  <a:uLnTx/>
                  <a:uFillTx/>
                  <a:ea typeface="Segoe UI" pitchFamily="34" charset="0"/>
                  <a:cs typeface="Segoe UI" pitchFamily="34" charset="0"/>
                </a:rPr>
                <a:t>4</a:t>
              </a:r>
            </a:p>
          </p:txBody>
        </p:sp>
      </p:grpSp>
      <p:grpSp>
        <p:nvGrpSpPr>
          <p:cNvPr id="46" name="Group 45"/>
          <p:cNvGrpSpPr/>
          <p:nvPr/>
        </p:nvGrpSpPr>
        <p:grpSpPr>
          <a:xfrm>
            <a:off x="8238542" y="5275046"/>
            <a:ext cx="1684750" cy="1266684"/>
            <a:chOff x="7701468" y="3651736"/>
            <a:chExt cx="1652099" cy="1072663"/>
          </a:xfrm>
        </p:grpSpPr>
        <p:sp>
          <p:nvSpPr>
            <p:cNvPr id="48" name="Rectangle 47"/>
            <p:cNvSpPr/>
            <p:nvPr/>
          </p:nvSpPr>
          <p:spPr bwMode="auto">
            <a:xfrm>
              <a:off x="7772399" y="3651736"/>
              <a:ext cx="1497629" cy="1072663"/>
            </a:xfrm>
            <a:prstGeom prst="rect">
              <a:avLst/>
            </a:prstGeom>
            <a:solidFill>
              <a:schemeClr val="bg1"/>
            </a:solidFill>
            <a:ln w="12700" cap="flat" cmpd="sng" algn="ctr">
              <a:solidFill>
                <a:schemeClr val="tx1"/>
              </a:solidFill>
              <a:prstDash val="solid"/>
              <a:round/>
              <a:headEnd type="none" w="med" len="med"/>
              <a:tailEnd type="none" w="med" len="med"/>
            </a:ln>
            <a:effectLst>
              <a:outerShdw blurRad="63500" sx="102000" sy="102000" algn="ctr" rotWithShape="0">
                <a:prstClr val="black">
                  <a:alpha val="40000"/>
                </a:prstClr>
              </a:outerShdw>
            </a:effectLst>
          </p:spPr>
          <p:txBody>
            <a:bodyPr vert="horz" wrap="none" lIns="93247" tIns="46623" rIns="93247" bIns="46623" numCol="1" rtlCol="0" anchor="t" anchorCtr="0" compatLnSpc="1">
              <a:prstTxWarp prst="textNoShape">
                <a:avLst/>
              </a:prstTxWarp>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2448" b="1" i="0" u="none" strike="noStrike" kern="0" cap="none" spc="0" normalizeH="0" baseline="0" noProof="0" dirty="0">
                  <a:ln>
                    <a:noFill/>
                  </a:ln>
                  <a:solidFill>
                    <a:sysClr val="windowText" lastClr="000000"/>
                  </a:solidFill>
                  <a:effectLst>
                    <a:outerShdw blurRad="38100" dist="38100" dir="2700000" algn="tl">
                      <a:srgbClr val="000000">
                        <a:alpha val="43137"/>
                      </a:srgbClr>
                    </a:outerShdw>
                  </a:effectLst>
                  <a:uLnTx/>
                  <a:uFillTx/>
                  <a:ea typeface="ＭＳ Ｐゴシック" charset="-128"/>
                </a:rPr>
                <a:t>hdfsTemp</a:t>
              </a:r>
            </a:p>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2448"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ea typeface="ＭＳ Ｐゴシック" charset="-128"/>
              </a:endParaRPr>
            </a:p>
          </p:txBody>
        </p:sp>
        <p:grpSp>
          <p:nvGrpSpPr>
            <p:cNvPr id="49" name="Group 48"/>
            <p:cNvGrpSpPr/>
            <p:nvPr/>
          </p:nvGrpSpPr>
          <p:grpSpPr>
            <a:xfrm>
              <a:off x="7701468" y="3960485"/>
              <a:ext cx="1652099" cy="664355"/>
              <a:chOff x="7515484" y="2246849"/>
              <a:chExt cx="1784023" cy="664355"/>
            </a:xfrm>
          </p:grpSpPr>
          <p:sp>
            <p:nvSpPr>
              <p:cNvPr id="50" name="TextBox 49"/>
              <p:cNvSpPr txBox="1"/>
              <p:nvPr/>
            </p:nvSpPr>
            <p:spPr>
              <a:xfrm>
                <a:off x="7515484" y="2246849"/>
                <a:ext cx="1662347" cy="269533"/>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rgbClr val="FF0000"/>
                    </a:solidFill>
                    <a:effectLst/>
                    <a:uLnTx/>
                    <a:uFillTx/>
                    <a:ea typeface="ＭＳ Ｐゴシック" charset="-128"/>
                  </a:rPr>
                  <a:t>US</a:t>
                </a:r>
                <a:r>
                  <a:rPr kumimoji="0" lang="en-US" sz="1428" b="1" i="0" u="none" strike="noStrike" kern="0" cap="none" spc="0" normalizeH="0" baseline="0" noProof="0" dirty="0">
                    <a:ln>
                      <a:noFill/>
                    </a:ln>
                    <a:solidFill>
                      <a:schemeClr val="bg1"/>
                    </a:solidFill>
                    <a:effectLst/>
                    <a:uLnTx/>
                    <a:uFillTx/>
                    <a:ea typeface="ＭＳ Ｐゴシック" charset="-128"/>
                  </a:rPr>
                  <a:t>,</a:t>
                </a:r>
                <a:r>
                  <a:rPr kumimoji="0" lang="en-US" sz="1428" b="1" i="0" u="none" strike="noStrike" kern="0" cap="none" spc="0" normalizeH="0" baseline="0" noProof="0" dirty="0">
                    <a:ln>
                      <a:noFill/>
                    </a:ln>
                    <a:solidFill>
                      <a:sysClr val="windowText" lastClr="000000"/>
                    </a:solidFill>
                    <a:effectLst/>
                    <a:uLnTx/>
                    <a:uFillTx/>
                    <a:ea typeface="ＭＳ Ｐゴシック" charset="-128"/>
                  </a:rPr>
                  <a:t> $-975.21&gt;</a:t>
                </a:r>
              </a:p>
            </p:txBody>
          </p:sp>
          <p:sp>
            <p:nvSpPr>
              <p:cNvPr id="51" name="TextBox 50"/>
              <p:cNvSpPr txBox="1"/>
              <p:nvPr/>
            </p:nvSpPr>
            <p:spPr>
              <a:xfrm>
                <a:off x="7515488" y="2641671"/>
                <a:ext cx="1784019" cy="269533"/>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chemeClr val="accent6">
                        <a:lumMod val="60000"/>
                        <a:lumOff val="40000"/>
                      </a:schemeClr>
                    </a:solidFill>
                    <a:effectLst>
                      <a:outerShdw blurRad="38100" dist="38100" dir="2700000" algn="tl">
                        <a:srgbClr val="000000">
                          <a:alpha val="43137"/>
                        </a:srgbClr>
                      </a:outerShdw>
                    </a:effectLst>
                    <a:uLnTx/>
                    <a:uFillTx/>
                    <a:ea typeface="ＭＳ Ｐゴシック" charset="-128"/>
                  </a:rPr>
                  <a:t>FRA</a:t>
                </a:r>
                <a:r>
                  <a:rPr kumimoji="0" lang="en-US" sz="1428" b="1" i="0" u="none" strike="noStrike" kern="0" cap="none" spc="0" normalizeH="0" baseline="0" noProof="0" dirty="0">
                    <a:ln>
                      <a:noFill/>
                    </a:ln>
                    <a:solidFill>
                      <a:schemeClr val="bg1"/>
                    </a:solidFill>
                    <a:effectLst/>
                    <a:uLnTx/>
                    <a:uFillTx/>
                    <a:ea typeface="ＭＳ Ｐゴシック" charset="-128"/>
                  </a:rPr>
                  <a:t>,</a:t>
                </a:r>
                <a:r>
                  <a:rPr kumimoji="0" lang="en-US" sz="1428" b="1" i="0" u="none" strike="noStrike" kern="0" cap="none" spc="0" normalizeH="0" baseline="0" noProof="0" dirty="0">
                    <a:ln>
                      <a:noFill/>
                    </a:ln>
                    <a:solidFill>
                      <a:sysClr val="windowText" lastClr="000000"/>
                    </a:solidFill>
                    <a:effectLst/>
                    <a:uLnTx/>
                    <a:uFillTx/>
                    <a:ea typeface="ＭＳ Ｐゴシック" charset="-128"/>
                  </a:rPr>
                  <a:t> $-119.13&gt;</a:t>
                </a:r>
              </a:p>
            </p:txBody>
          </p:sp>
          <p:sp>
            <p:nvSpPr>
              <p:cNvPr id="52" name="TextBox 51"/>
              <p:cNvSpPr txBox="1"/>
              <p:nvPr/>
            </p:nvSpPr>
            <p:spPr>
              <a:xfrm>
                <a:off x="7515488" y="2444258"/>
                <a:ext cx="1571283" cy="269533"/>
              </a:xfrm>
              <a:prstGeom prst="rect">
                <a:avLst/>
              </a:prstGeom>
              <a:noFill/>
            </p:spPr>
            <p:txBody>
              <a:bodyPr wrap="non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sz="1428" b="1" i="0" u="none" strike="noStrike" kern="0" cap="none" spc="0" normalizeH="0" baseline="0" noProof="0" dirty="0">
                    <a:ln>
                      <a:noFill/>
                    </a:ln>
                    <a:solidFill>
                      <a:sysClr val="windowText" lastClr="000000"/>
                    </a:solidFill>
                    <a:effectLst/>
                    <a:uLnTx/>
                    <a:uFillTx/>
                    <a:ea typeface="ＭＳ Ｐゴシック" charset="-128"/>
                  </a:rPr>
                  <a:t>&lt;</a:t>
                </a:r>
                <a:r>
                  <a:rPr kumimoji="0" lang="en-US" sz="1428" b="1" i="0" u="none" strike="noStrike" kern="0" cap="none" spc="0" normalizeH="0" baseline="0" noProof="0" dirty="0">
                    <a:ln>
                      <a:noFill/>
                    </a:ln>
                    <a:solidFill>
                      <a:srgbClr val="92D050"/>
                    </a:solidFill>
                    <a:effectLst>
                      <a:outerShdw blurRad="38100" dist="38100" dir="2700000" algn="tl">
                        <a:srgbClr val="000000">
                          <a:alpha val="43137"/>
                        </a:srgbClr>
                      </a:outerShdw>
                    </a:effectLst>
                    <a:uLnTx/>
                    <a:uFillTx/>
                    <a:ea typeface="ＭＳ Ｐゴシック" charset="-128"/>
                  </a:rPr>
                  <a:t>UK</a:t>
                </a:r>
                <a:r>
                  <a:rPr kumimoji="0" lang="en-US" sz="1428" b="1" i="0" u="none" strike="noStrike" kern="0" cap="none" spc="0" normalizeH="0" baseline="0" noProof="0" dirty="0">
                    <a:ln>
                      <a:noFill/>
                    </a:ln>
                    <a:solidFill>
                      <a:sysClr val="windowText" lastClr="000000"/>
                    </a:solidFill>
                    <a:effectLst/>
                    <a:uLnTx/>
                    <a:uFillTx/>
                    <a:ea typeface="ＭＳ Ｐゴシック" charset="-128"/>
                  </a:rPr>
                  <a:t>, $-63.52&gt;</a:t>
                </a:r>
              </a:p>
            </p:txBody>
          </p:sp>
        </p:grpSp>
      </p:grpSp>
      <p:cxnSp>
        <p:nvCxnSpPr>
          <p:cNvPr id="9" name="Straight Arrow Connector 8"/>
          <p:cNvCxnSpPr/>
          <p:nvPr/>
        </p:nvCxnSpPr>
        <p:spPr>
          <a:xfrm>
            <a:off x="6566288" y="6262829"/>
            <a:ext cx="1672254" cy="0"/>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Tree>
    <p:extLst>
      <p:ext uri="{BB962C8B-B14F-4D97-AF65-F5344CB8AC3E}">
        <p14:creationId xmlns:p14="http://schemas.microsoft.com/office/powerpoint/2010/main" val="958808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a:t>Beyond T-SQL: non-relational features in SQL Server 2016</a:t>
            </a:r>
            <a:endParaRPr lang="en-NZ" dirty="0"/>
          </a:p>
        </p:txBody>
      </p:sp>
      <p:sp>
        <p:nvSpPr>
          <p:cNvPr id="3" name="Text Placeholder 2"/>
          <p:cNvSpPr>
            <a:spLocks noGrp="1"/>
          </p:cNvSpPr>
          <p:nvPr>
            <p:ph type="body" sz="quarter" idx="12"/>
          </p:nvPr>
        </p:nvSpPr>
        <p:spPr/>
        <p:txBody>
          <a:bodyPr/>
          <a:lstStyle/>
          <a:p>
            <a:r>
              <a:rPr lang="en-NZ"/>
              <a:t>David Lyth</a:t>
            </a:r>
            <a:endParaRPr lang="en-NZ" dirty="0"/>
          </a:p>
        </p:txBody>
      </p:sp>
      <p:sp>
        <p:nvSpPr>
          <p:cNvPr id="4" name="Text Placeholder 3"/>
          <p:cNvSpPr>
            <a:spLocks noGrp="1"/>
          </p:cNvSpPr>
          <p:nvPr>
            <p:ph type="body" sz="quarter" idx="13"/>
          </p:nvPr>
        </p:nvSpPr>
        <p:spPr/>
        <p:txBody>
          <a:bodyPr/>
          <a:lstStyle/>
          <a:p>
            <a:r>
              <a:rPr lang="en-NZ"/>
              <a:t>M384</a:t>
            </a:r>
            <a:endParaRPr lang="en-NZ" dirty="0"/>
          </a:p>
        </p:txBody>
      </p:sp>
    </p:spTree>
    <p:extLst>
      <p:ext uri="{BB962C8B-B14F-4D97-AF65-F5344CB8AC3E}">
        <p14:creationId xmlns:p14="http://schemas.microsoft.com/office/powerpoint/2010/main" val="1830089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Using </a:t>
            </a:r>
            <a:r>
              <a:rPr lang="en-US" dirty="0" err="1"/>
              <a:t>Polybase</a:t>
            </a:r>
            <a:endParaRPr lang="en-US" dirty="0"/>
          </a:p>
        </p:txBody>
      </p:sp>
    </p:spTree>
    <p:extLst>
      <p:ext uri="{BB962C8B-B14F-4D97-AF65-F5344CB8AC3E}">
        <p14:creationId xmlns:p14="http://schemas.microsoft.com/office/powerpoint/2010/main" val="328372945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JSON</a:t>
            </a:r>
          </a:p>
        </p:txBody>
      </p:sp>
    </p:spTree>
    <p:extLst>
      <p:ext uri="{BB962C8B-B14F-4D97-AF65-F5344CB8AC3E}">
        <p14:creationId xmlns:p14="http://schemas.microsoft.com/office/powerpoint/2010/main" val="412053629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a:spLocks noGrp="1"/>
          </p:cNvSpPr>
          <p:nvPr/>
        </p:nvSpPr>
        <p:spPr>
          <a:xfrm>
            <a:off x="4269172" y="2401129"/>
            <a:ext cx="2773189" cy="3186395"/>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buNone/>
            </a:pPr>
            <a:r>
              <a:rPr lang="en-US" sz="1428" dirty="0"/>
              <a:t>[</a:t>
            </a:r>
            <a:br>
              <a:rPr lang="en-US" sz="1428" dirty="0"/>
            </a:br>
            <a:r>
              <a:rPr lang="en-US" sz="1428" dirty="0"/>
              <a:t>   {</a:t>
            </a:r>
            <a:br>
              <a:rPr lang="en-US" sz="1428" dirty="0"/>
            </a:br>
            <a:r>
              <a:rPr lang="en-US" sz="1428" dirty="0"/>
              <a:t>       "Number":"SO43659",</a:t>
            </a:r>
            <a:br>
              <a:rPr lang="en-US" sz="1428" dirty="0"/>
            </a:br>
            <a:r>
              <a:rPr lang="en-US" sz="1428" dirty="0"/>
              <a:t>       “</a:t>
            </a:r>
            <a:r>
              <a:rPr lang="en-US" sz="1428" dirty="0" err="1"/>
              <a:t>Customer":“MSFT</a:t>
            </a:r>
            <a:r>
              <a:rPr lang="en-US" sz="1428" dirty="0"/>
              <a:t>",</a:t>
            </a:r>
            <a:br>
              <a:rPr lang="en-US" sz="1428" dirty="0"/>
            </a:br>
            <a:r>
              <a:rPr lang="en-US" sz="1428" dirty="0"/>
              <a:t>       "Price":59.99,</a:t>
            </a:r>
            <a:br>
              <a:rPr lang="en-US" sz="1428" dirty="0"/>
            </a:br>
            <a:r>
              <a:rPr lang="en-US" sz="1428" dirty="0"/>
              <a:t>       "Quantity":1</a:t>
            </a:r>
            <a:br>
              <a:rPr lang="en-US" sz="1428" dirty="0"/>
            </a:br>
            <a:r>
              <a:rPr lang="en-US" sz="1428" dirty="0"/>
              <a:t>     },</a:t>
            </a:r>
            <a:br>
              <a:rPr lang="en-US" sz="1428" dirty="0"/>
            </a:br>
            <a:r>
              <a:rPr lang="en-US" sz="1428" dirty="0"/>
              <a:t>     {</a:t>
            </a:r>
            <a:br>
              <a:rPr lang="en-US" sz="1428" dirty="0"/>
            </a:br>
            <a:r>
              <a:rPr lang="en-US" sz="1428" dirty="0"/>
              <a:t>       "Number":"SO43661",</a:t>
            </a:r>
            <a:br>
              <a:rPr lang="en-US" sz="1428" dirty="0"/>
            </a:br>
            <a:r>
              <a:rPr lang="en-US" sz="1428" dirty="0"/>
              <a:t>       “</a:t>
            </a:r>
            <a:r>
              <a:rPr lang="en-US" sz="1428" dirty="0" err="1"/>
              <a:t>Customer":“Nokia</a:t>
            </a:r>
            <a:r>
              <a:rPr lang="en-US" sz="1428" dirty="0"/>
              <a:t>“,</a:t>
            </a:r>
            <a:br>
              <a:rPr lang="en-US" sz="1428" dirty="0"/>
            </a:br>
            <a:r>
              <a:rPr lang="en-US" sz="1428" dirty="0"/>
              <a:t>        "Price":24.99,</a:t>
            </a:r>
            <a:br>
              <a:rPr lang="en-US" sz="1428" dirty="0"/>
            </a:br>
            <a:r>
              <a:rPr lang="en-US" sz="1428" dirty="0"/>
              <a:t>        "Quantity":3</a:t>
            </a:r>
            <a:br>
              <a:rPr lang="en-US" sz="1428" dirty="0"/>
            </a:br>
            <a:r>
              <a:rPr lang="en-US" sz="1428" dirty="0"/>
              <a:t>     }</a:t>
            </a:r>
            <a:br>
              <a:rPr lang="en-US" sz="1428" dirty="0"/>
            </a:br>
            <a:r>
              <a:rPr lang="en-US" sz="1428" dirty="0"/>
              <a:t>]</a:t>
            </a:r>
            <a:endParaRPr lang="en-US" sz="2856" dirty="0"/>
          </a:p>
        </p:txBody>
      </p:sp>
      <p:sp>
        <p:nvSpPr>
          <p:cNvPr id="3" name="Bent-Up Arrow 2"/>
          <p:cNvSpPr/>
          <p:nvPr/>
        </p:nvSpPr>
        <p:spPr>
          <a:xfrm flipV="1">
            <a:off x="7042361" y="2587159"/>
            <a:ext cx="2953241" cy="722575"/>
          </a:xfrm>
          <a:prstGeom prst="bentUpArrow">
            <a:avLst/>
          </a:prstGeom>
          <a:solidFill>
            <a:srgbClr val="FFF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sz="1836">
              <a:solidFill>
                <a:schemeClr val="tx1"/>
              </a:solidFill>
            </a:endParaRPr>
          </a:p>
        </p:txBody>
      </p:sp>
      <p:sp>
        <p:nvSpPr>
          <p:cNvPr id="4" name="Bent-Up Arrow 3"/>
          <p:cNvSpPr/>
          <p:nvPr/>
        </p:nvSpPr>
        <p:spPr>
          <a:xfrm rot="16200000" flipH="1">
            <a:off x="7994393" y="3488708"/>
            <a:ext cx="932604" cy="2836667"/>
          </a:xfrm>
          <a:prstGeom prst="bentUpArrow">
            <a:avLst/>
          </a:prstGeom>
          <a:solidFill>
            <a:srgbClr val="FFB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sz="1836">
              <a:solidFill>
                <a:schemeClr val="tx1"/>
              </a:solidFill>
            </a:endParaRPr>
          </a:p>
        </p:txBody>
      </p:sp>
      <p:graphicFrame>
        <p:nvGraphicFramePr>
          <p:cNvPr id="5" name="Table 4"/>
          <p:cNvGraphicFramePr>
            <a:graphicFrameLocks noGrp="1"/>
          </p:cNvGraphicFramePr>
          <p:nvPr>
            <p:extLst/>
          </p:nvPr>
        </p:nvGraphicFramePr>
        <p:xfrm>
          <a:off x="7741812" y="3290108"/>
          <a:ext cx="4740735" cy="1122234"/>
        </p:xfrm>
        <a:graphic>
          <a:graphicData uri="http://schemas.openxmlformats.org/drawingml/2006/table">
            <a:tbl>
              <a:tblPr firstRow="1" bandRow="1">
                <a:tableStyleId>{5C22544A-7EE6-4342-B048-85BDC9FD1C3A}</a:tableStyleId>
              </a:tblPr>
              <a:tblGrid>
                <a:gridCol w="1226222">
                  <a:extLst>
                    <a:ext uri="{9D8B030D-6E8A-4147-A177-3AD203B41FA5}">
                      <a16:colId xmlns:a16="http://schemas.microsoft.com/office/drawing/2014/main" val="20000"/>
                    </a:ext>
                  </a:extLst>
                </a:gridCol>
                <a:gridCol w="1364879">
                  <a:extLst>
                    <a:ext uri="{9D8B030D-6E8A-4147-A177-3AD203B41FA5}">
                      <a16:colId xmlns:a16="http://schemas.microsoft.com/office/drawing/2014/main" val="20002"/>
                    </a:ext>
                  </a:extLst>
                </a:gridCol>
                <a:gridCol w="897912">
                  <a:extLst>
                    <a:ext uri="{9D8B030D-6E8A-4147-A177-3AD203B41FA5}">
                      <a16:colId xmlns:a16="http://schemas.microsoft.com/office/drawing/2014/main" val="20003"/>
                    </a:ext>
                  </a:extLst>
                </a:gridCol>
                <a:gridCol w="1251722">
                  <a:extLst>
                    <a:ext uri="{9D8B030D-6E8A-4147-A177-3AD203B41FA5}">
                      <a16:colId xmlns:a16="http://schemas.microsoft.com/office/drawing/2014/main" val="20004"/>
                    </a:ext>
                  </a:extLst>
                </a:gridCol>
              </a:tblGrid>
              <a:tr h="438324">
                <a:tc>
                  <a:txBody>
                    <a:bodyPr/>
                    <a:lstStyle/>
                    <a:p>
                      <a:pPr defTabSz="932472" fontAlgn="base">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Number</a:t>
                      </a:r>
                    </a:p>
                  </a:txBody>
                  <a:tcPr marL="186521" marR="186521" marT="93260" marB="9326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Customer</a:t>
                      </a:r>
                    </a:p>
                  </a:txBody>
                  <a:tcPr marL="186521" marR="186521" marT="93260" marB="9326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Price</a:t>
                      </a:r>
                    </a:p>
                  </a:txBody>
                  <a:tcPr marL="186521" marR="186521" marT="93260" marB="9326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Quantity</a:t>
                      </a:r>
                    </a:p>
                  </a:txBody>
                  <a:tcPr marL="186521" marR="186521" marT="93260" marB="9326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41955">
                <a:tc>
                  <a:txBody>
                    <a:bodyPr/>
                    <a:lstStyle/>
                    <a:p>
                      <a:r>
                        <a:rPr lang="en-US" sz="1600" dirty="0"/>
                        <a:t>SO43659</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MSFT</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59.99</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1</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341955">
                <a:tc>
                  <a:txBody>
                    <a:bodyPr/>
                    <a:lstStyle/>
                    <a:p>
                      <a:r>
                        <a:rPr lang="en-US" sz="1600" dirty="0"/>
                        <a:t>SO43661</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Nokia</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24.99</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3</a:t>
                      </a:r>
                    </a:p>
                  </a:txBody>
                  <a:tcPr marL="93260" marR="93260" marT="46630" marB="46630">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bl>
          </a:graphicData>
        </a:graphic>
      </p:graphicFrame>
      <p:pic>
        <p:nvPicPr>
          <p:cNvPr id="6" name="Picture 5"/>
          <p:cNvPicPr>
            <a:picLocks noChangeAspect="1"/>
          </p:cNvPicPr>
          <p:nvPr/>
        </p:nvPicPr>
        <p:blipFill>
          <a:blip r:embed="rId2"/>
          <a:stretch>
            <a:fillRect/>
          </a:stretch>
        </p:blipFill>
        <p:spPr>
          <a:xfrm>
            <a:off x="96123" y="2711997"/>
            <a:ext cx="2906205" cy="2253791"/>
          </a:xfrm>
          <a:prstGeom prst="rect">
            <a:avLst/>
          </a:prstGeom>
        </p:spPr>
      </p:pic>
      <p:sp>
        <p:nvSpPr>
          <p:cNvPr id="7" name="Left-Right Arrow 6"/>
          <p:cNvSpPr/>
          <p:nvPr/>
        </p:nvSpPr>
        <p:spPr>
          <a:xfrm>
            <a:off x="3230930" y="3605741"/>
            <a:ext cx="854886" cy="466302"/>
          </a:xfrm>
          <a:prstGeom prst="lef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836"/>
          </a:p>
        </p:txBody>
      </p:sp>
      <p:sp>
        <p:nvSpPr>
          <p:cNvPr id="8" name="Title 7"/>
          <p:cNvSpPr>
            <a:spLocks noGrp="1"/>
          </p:cNvSpPr>
          <p:nvPr>
            <p:ph type="title"/>
          </p:nvPr>
        </p:nvSpPr>
        <p:spPr/>
        <p:txBody>
          <a:bodyPr/>
          <a:lstStyle/>
          <a:p>
            <a:r>
              <a:rPr lang="en-US" dirty="0"/>
              <a:t>Why JSON in SQL ?</a:t>
            </a:r>
          </a:p>
        </p:txBody>
      </p:sp>
      <p:pic>
        <p:nvPicPr>
          <p:cNvPr id="10"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3631" y="4965788"/>
            <a:ext cx="1076939" cy="1076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84" y="4907042"/>
            <a:ext cx="1135686" cy="1135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p:nvPicPr>
        <p:blipFill>
          <a:blip r:embed="rId5"/>
          <a:stretch>
            <a:fillRect/>
          </a:stretch>
        </p:blipFill>
        <p:spPr>
          <a:xfrm>
            <a:off x="6213474" y="3492499"/>
            <a:ext cx="9525" cy="9525"/>
          </a:xfrm>
          <a:prstGeom prst="rect">
            <a:avLst/>
          </a:prstGeom>
        </p:spPr>
      </p:pic>
      <p:pic>
        <p:nvPicPr>
          <p:cNvPr id="16" name="Picture 15"/>
          <p:cNvPicPr>
            <a:picLocks noChangeAspect="1"/>
          </p:cNvPicPr>
          <p:nvPr/>
        </p:nvPicPr>
        <p:blipFill>
          <a:blip r:embed="rId6"/>
          <a:stretch>
            <a:fillRect/>
          </a:stretch>
        </p:blipFill>
        <p:spPr>
          <a:xfrm>
            <a:off x="79914" y="1415709"/>
            <a:ext cx="1524790" cy="1298506"/>
          </a:xfrm>
          <a:prstGeom prst="rect">
            <a:avLst/>
          </a:prstGeom>
        </p:spPr>
      </p:pic>
      <p:pic>
        <p:nvPicPr>
          <p:cNvPr id="17" name="Picture 16"/>
          <p:cNvPicPr>
            <a:picLocks noChangeAspect="1"/>
          </p:cNvPicPr>
          <p:nvPr/>
        </p:nvPicPr>
        <p:blipFill>
          <a:blip r:embed="rId7"/>
          <a:stretch>
            <a:fillRect/>
          </a:stretch>
        </p:blipFill>
        <p:spPr>
          <a:xfrm>
            <a:off x="1620913" y="1415709"/>
            <a:ext cx="1381415" cy="1303976"/>
          </a:xfrm>
          <a:prstGeom prst="rect">
            <a:avLst/>
          </a:prstGeom>
        </p:spPr>
      </p:pic>
    </p:spTree>
    <p:extLst>
      <p:ext uri="{BB962C8B-B14F-4D97-AF65-F5344CB8AC3E}">
        <p14:creationId xmlns:p14="http://schemas.microsoft.com/office/powerpoint/2010/main" val="404542919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Features</a:t>
            </a:r>
          </a:p>
        </p:txBody>
      </p:sp>
      <p:sp>
        <p:nvSpPr>
          <p:cNvPr id="5" name="Content Placeholder 2"/>
          <p:cNvSpPr>
            <a:spLocks noGrp="1"/>
          </p:cNvSpPr>
          <p:nvPr/>
        </p:nvSpPr>
        <p:spPr>
          <a:xfrm>
            <a:off x="1033588" y="2049462"/>
            <a:ext cx="3276600" cy="4114800"/>
          </a:xfrm>
          <a:prstGeom prst="rect">
            <a:avLst/>
          </a:prstGeom>
        </p:spPr>
        <p:style>
          <a:lnRef idx="2">
            <a:schemeClr val="accent1"/>
          </a:lnRef>
          <a:fillRef idx="1">
            <a:schemeClr val="lt1"/>
          </a:fillRef>
          <a:effectRef idx="0">
            <a:schemeClr val="accent1"/>
          </a:effectRef>
          <a:fontRef idx="minor">
            <a:schemeClr val="dk1"/>
          </a:fontRef>
        </p:style>
        <p:txBody>
          <a:bodyPr vert="horz">
            <a:noAutofit/>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dk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dk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dk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dk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dk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dk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dk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dk1"/>
                </a:solidFill>
                <a:latin typeface="+mn-lt"/>
                <a:ea typeface="+mn-ea"/>
                <a:cs typeface="+mn-cs"/>
              </a:defRPr>
            </a:lvl9pPr>
            <a:extLst/>
          </a:lstStyle>
          <a:p>
            <a:pPr marL="0" indent="0">
              <a:buNone/>
            </a:pPr>
            <a:endParaRPr lang="en-US" sz="1400" dirty="0"/>
          </a:p>
          <a:p>
            <a:pPr marL="0" indent="0">
              <a:buNone/>
            </a:pPr>
            <a:r>
              <a:rPr lang="en-US" sz="1400" dirty="0"/>
              <a:t>[</a:t>
            </a:r>
            <a:br>
              <a:rPr lang="en-US" sz="1400" dirty="0"/>
            </a:br>
            <a:r>
              <a:rPr lang="en-US" sz="1400" dirty="0"/>
              <a:t>   {</a:t>
            </a:r>
            <a:br>
              <a:rPr lang="en-US" sz="1400" dirty="0"/>
            </a:br>
            <a:r>
              <a:rPr lang="en-US" sz="1400" dirty="0"/>
              <a:t>       "Number":"SO43659",</a:t>
            </a:r>
            <a:br>
              <a:rPr lang="en-US" sz="1400" dirty="0"/>
            </a:br>
            <a:r>
              <a:rPr lang="en-US" sz="1400" dirty="0"/>
              <a:t>       "Date":"2011-05-31T00:00:00"</a:t>
            </a:r>
            <a:br>
              <a:rPr lang="en-US" sz="1400" dirty="0"/>
            </a:br>
            <a:r>
              <a:rPr lang="en-US" sz="1400" dirty="0"/>
              <a:t>       "AccountNumber":"AW29825",</a:t>
            </a:r>
            <a:br>
              <a:rPr lang="en-US" sz="1400" dirty="0"/>
            </a:br>
            <a:r>
              <a:rPr lang="en-US" sz="1400" dirty="0"/>
              <a:t>       "Price":59.99,</a:t>
            </a:r>
            <a:br>
              <a:rPr lang="en-US" sz="1400" dirty="0"/>
            </a:br>
            <a:r>
              <a:rPr lang="en-US" sz="1400" dirty="0"/>
              <a:t>       "Quantity":1</a:t>
            </a:r>
            <a:br>
              <a:rPr lang="en-US" sz="1400" dirty="0"/>
            </a:br>
            <a:r>
              <a:rPr lang="en-US" sz="1400" dirty="0"/>
              <a:t>     },</a:t>
            </a:r>
            <a:br>
              <a:rPr lang="en-US" sz="1400" dirty="0"/>
            </a:br>
            <a:r>
              <a:rPr lang="en-US" sz="1400" dirty="0"/>
              <a:t>     {</a:t>
            </a:r>
            <a:br>
              <a:rPr lang="en-US" sz="1400" dirty="0"/>
            </a:br>
            <a:r>
              <a:rPr lang="en-US" sz="1400" dirty="0"/>
              <a:t>       "Number":"SO43661",</a:t>
            </a:r>
            <a:br>
              <a:rPr lang="en-US" sz="1400" dirty="0"/>
            </a:br>
            <a:r>
              <a:rPr lang="en-US" sz="1400" dirty="0"/>
              <a:t>        "Date":"2011-06-01T00:00:00“</a:t>
            </a:r>
            <a:br>
              <a:rPr lang="en-US" sz="1400" dirty="0"/>
            </a:br>
            <a:r>
              <a:rPr lang="en-US" sz="1400" dirty="0"/>
              <a:t>        "AccountNumber":"AW73565“,</a:t>
            </a:r>
            <a:br>
              <a:rPr lang="en-US" sz="1400" dirty="0"/>
            </a:br>
            <a:r>
              <a:rPr lang="en-US" sz="1400" dirty="0"/>
              <a:t>        "Price":24.99,</a:t>
            </a:r>
            <a:br>
              <a:rPr lang="en-US" sz="1400" dirty="0"/>
            </a:br>
            <a:r>
              <a:rPr lang="en-US" sz="1400" dirty="0"/>
              <a:t>        "Quantity":3</a:t>
            </a:r>
            <a:br>
              <a:rPr lang="en-US" sz="1400" dirty="0"/>
            </a:br>
            <a:r>
              <a:rPr lang="en-US" sz="1400" dirty="0"/>
              <a:t>     }</a:t>
            </a:r>
            <a:br>
              <a:rPr lang="en-US" sz="1400" dirty="0"/>
            </a:br>
            <a:r>
              <a:rPr lang="en-US" sz="1400" dirty="0"/>
              <a:t>]</a:t>
            </a:r>
            <a:endParaRPr lang="en-US" sz="2800" dirty="0"/>
          </a:p>
        </p:txBody>
      </p:sp>
      <p:sp>
        <p:nvSpPr>
          <p:cNvPr id="8" name="Bent-Up Arrow 7"/>
          <p:cNvSpPr/>
          <p:nvPr/>
        </p:nvSpPr>
        <p:spPr>
          <a:xfrm flipV="1">
            <a:off x="4313237" y="2506662"/>
            <a:ext cx="2895597" cy="708471"/>
          </a:xfrm>
          <a:prstGeom prst="bentUpArrow">
            <a:avLst/>
          </a:prstGeom>
          <a:solidFill>
            <a:srgbClr val="FFF1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solidFill>
                <a:schemeClr val="tx1"/>
              </a:solidFill>
            </a:endParaRPr>
          </a:p>
        </p:txBody>
      </p:sp>
      <p:sp>
        <p:nvSpPr>
          <p:cNvPr id="9" name="Bent-Up Arrow 8"/>
          <p:cNvSpPr/>
          <p:nvPr/>
        </p:nvSpPr>
        <p:spPr>
          <a:xfrm rot="16200000" flipH="1">
            <a:off x="5246686" y="3359341"/>
            <a:ext cx="914401" cy="2781299"/>
          </a:xfrm>
          <a:prstGeom prst="bentUp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r-Latn-R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sr-Latn-RS">
              <a:solidFill>
                <a:schemeClr val="tx1"/>
              </a:solidFill>
            </a:endParaRPr>
          </a:p>
        </p:txBody>
      </p:sp>
      <p:graphicFrame>
        <p:nvGraphicFramePr>
          <p:cNvPr id="13" name="Table 12"/>
          <p:cNvGraphicFramePr>
            <a:graphicFrameLocks noGrp="1"/>
          </p:cNvGraphicFramePr>
          <p:nvPr>
            <p:extLst/>
          </p:nvPr>
        </p:nvGraphicFramePr>
        <p:xfrm>
          <a:off x="5380484" y="3192462"/>
          <a:ext cx="6775135" cy="1100328"/>
        </p:xfrm>
        <a:graphic>
          <a:graphicData uri="http://schemas.openxmlformats.org/drawingml/2006/table">
            <a:tbl>
              <a:tblPr firstRow="1" bandRow="1">
                <a:tableStyleId>{5C22544A-7EE6-4342-B048-85BDC9FD1C3A}</a:tableStyleId>
              </a:tblPr>
              <a:tblGrid>
                <a:gridCol w="1207839">
                  <a:extLst>
                    <a:ext uri="{9D8B030D-6E8A-4147-A177-3AD203B41FA5}">
                      <a16:colId xmlns:a16="http://schemas.microsoft.com/office/drawing/2014/main" val="20000"/>
                    </a:ext>
                  </a:extLst>
                </a:gridCol>
                <a:gridCol w="2105475">
                  <a:extLst>
                    <a:ext uri="{9D8B030D-6E8A-4147-A177-3AD203B41FA5}">
                      <a16:colId xmlns:a16="http://schemas.microsoft.com/office/drawing/2014/main" val="20001"/>
                    </a:ext>
                  </a:extLst>
                </a:gridCol>
                <a:gridCol w="1344415">
                  <a:extLst>
                    <a:ext uri="{9D8B030D-6E8A-4147-A177-3AD203B41FA5}">
                      <a16:colId xmlns:a16="http://schemas.microsoft.com/office/drawing/2014/main" val="20002"/>
                    </a:ext>
                  </a:extLst>
                </a:gridCol>
                <a:gridCol w="884450">
                  <a:extLst>
                    <a:ext uri="{9D8B030D-6E8A-4147-A177-3AD203B41FA5}">
                      <a16:colId xmlns:a16="http://schemas.microsoft.com/office/drawing/2014/main" val="20003"/>
                    </a:ext>
                  </a:extLst>
                </a:gridCol>
                <a:gridCol w="1232956">
                  <a:extLst>
                    <a:ext uri="{9D8B030D-6E8A-4147-A177-3AD203B41FA5}">
                      <a16:colId xmlns:a16="http://schemas.microsoft.com/office/drawing/2014/main" val="20004"/>
                    </a:ext>
                  </a:extLst>
                </a:gridCol>
              </a:tblGrid>
              <a:tr h="429768">
                <a:tc>
                  <a:txBody>
                    <a:bodyPr/>
                    <a:lstStyle/>
                    <a:p>
                      <a:pPr defTabSz="932472" fontAlgn="base">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Number</a:t>
                      </a:r>
                    </a:p>
                  </a:txBody>
                  <a:tcPr marL="182880" marR="182880" marT="91440" marB="91440" anchor="ctr">
                    <a:lnL w="9525" cap="flat" cmpd="sng" algn="ctr">
                      <a:no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Date</a:t>
                      </a: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Customer</a:t>
                      </a: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Price</a:t>
                      </a:r>
                    </a:p>
                  </a:txBody>
                  <a:tcPr marL="182880" marR="182880" marT="91440" marB="91440" anchor="ct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tc>
                  <a:txBody>
                    <a:bodyPr/>
                    <a:lstStyle/>
                    <a:p>
                      <a:pPr marL="0" algn="l" defTabSz="932472" rtl="0" eaLnBrk="1" fontAlgn="base" latinLnBrk="0" hangingPunct="1">
                        <a:lnSpc>
                          <a:spcPct val="90000"/>
                        </a:lnSpc>
                        <a:spcBef>
                          <a:spcPct val="0"/>
                        </a:spcBef>
                        <a:spcAft>
                          <a:spcPct val="0"/>
                        </a:spcAft>
                      </a:pPr>
                      <a:r>
                        <a:rPr lang="en-US" sz="1800" b="1" kern="1200" dirty="0">
                          <a:gradFill>
                            <a:gsLst>
                              <a:gs pos="0">
                                <a:srgbClr val="FFFFFF"/>
                              </a:gs>
                              <a:gs pos="100000">
                                <a:srgbClr val="FFFFFF"/>
                              </a:gs>
                            </a:gsLst>
                            <a:lin ang="5400000" scaled="0"/>
                          </a:gradFill>
                          <a:latin typeface="+mj-lt"/>
                          <a:ea typeface="Segoe UI" pitchFamily="34" charset="0"/>
                          <a:cs typeface="Segoe UI" pitchFamily="34" charset="0"/>
                        </a:rPr>
                        <a:t>Quantity</a:t>
                      </a:r>
                    </a:p>
                  </a:txBody>
                  <a:tcPr marL="182880" marR="182880" marT="91440" marB="91440" anchor="ctr">
                    <a:lnL w="9525" cap="flat" cmpd="sng" algn="ctr">
                      <a:solidFill>
                        <a:srgbClr val="FFFFFF"/>
                      </a:solidFill>
                      <a:prstDash val="solid"/>
                      <a:round/>
                      <a:headEnd type="none" w="med" len="med"/>
                      <a:tailEnd type="none" w="med" len="med"/>
                    </a:lnL>
                    <a:lnR w="9525" cap="flat" cmpd="sng" algn="ctr">
                      <a:noFill/>
                      <a:prstDash val="solid"/>
                      <a:round/>
                      <a:headEnd type="none" w="med" len="med"/>
                      <a:tailEnd type="none" w="med" len="med"/>
                    </a:lnR>
                    <a:lnT w="9525" cap="flat" cmpd="sng" algn="ctr">
                      <a:no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chemeClr val="accent6"/>
                    </a:solidFill>
                  </a:tcPr>
                </a:tc>
                <a:extLst>
                  <a:ext uri="{0D108BD9-81ED-4DB2-BD59-A6C34878D82A}">
                    <a16:rowId xmlns:a16="http://schemas.microsoft.com/office/drawing/2014/main" val="10000"/>
                  </a:ext>
                </a:extLst>
              </a:tr>
              <a:tr h="335280">
                <a:tc>
                  <a:txBody>
                    <a:bodyPr/>
                    <a:lstStyle/>
                    <a:p>
                      <a:r>
                        <a:rPr lang="en-US" sz="1600" dirty="0"/>
                        <a:t>SO43659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2011-05-31T00:00:00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MSFT</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59.99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1"/>
                  </a:ext>
                </a:extLst>
              </a:tr>
              <a:tr h="335280">
                <a:tc>
                  <a:txBody>
                    <a:bodyPr/>
                    <a:lstStyle/>
                    <a:p>
                      <a:r>
                        <a:rPr lang="en-US" sz="1600" dirty="0"/>
                        <a:t>SO43661</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2011-06-01T00:00:00</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Nokia</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24.99</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tc>
                  <a:txBody>
                    <a:bodyPr/>
                    <a:lstStyle/>
                    <a:p>
                      <a:r>
                        <a:rPr lang="en-US" sz="1600" dirty="0"/>
                        <a:t>3</a:t>
                      </a:r>
                    </a:p>
                  </a:txBody>
                  <a:tcPr>
                    <a:lnL w="9525" cap="flat" cmpd="sng" algn="ctr">
                      <a:solidFill>
                        <a:srgbClr val="FFFFFF"/>
                      </a:solidFill>
                      <a:prstDash val="solid"/>
                      <a:round/>
                      <a:headEnd type="none" w="med" len="med"/>
                      <a:tailEnd type="none" w="med" len="med"/>
                    </a:lnL>
                    <a:lnR w="9525" cap="flat" cmpd="sng" algn="ctr">
                      <a:solidFill>
                        <a:srgbClr val="FFFFFF"/>
                      </a:solidFill>
                      <a:prstDash val="solid"/>
                      <a:round/>
                      <a:headEnd type="none" w="med" len="med"/>
                      <a:tailEnd type="none" w="med" len="med"/>
                    </a:lnR>
                    <a:lnT w="9525" cap="flat" cmpd="sng" algn="ctr">
                      <a:solidFill>
                        <a:srgbClr val="FFFFFF"/>
                      </a:solidFill>
                      <a:prstDash val="solid"/>
                      <a:round/>
                      <a:headEnd type="none" w="med" len="med"/>
                      <a:tailEnd type="none" w="med" len="med"/>
                    </a:lnT>
                    <a:lnB w="9525" cap="flat" cmpd="sng" algn="ctr">
                      <a:solidFill>
                        <a:srgbClr val="FFFFFF"/>
                      </a:solidFill>
                      <a:prstDash val="solid"/>
                      <a:round/>
                      <a:headEnd type="none" w="med" len="med"/>
                      <a:tailEnd type="none" w="med" len="med"/>
                    </a:lnB>
                    <a:lnTlToBr w="12700" cmpd="sng">
                      <a:noFill/>
                      <a:prstDash val="solid"/>
                    </a:lnTlToBr>
                    <a:lnBlToTr w="12700" cmpd="sng">
                      <a:noFill/>
                      <a:prstDash val="solid"/>
                    </a:lnBlToTr>
                    <a:solidFill>
                      <a:srgbClr val="F5F5F5"/>
                    </a:solidFill>
                  </a:tcPr>
                </a:tc>
                <a:extLst>
                  <a:ext uri="{0D108BD9-81ED-4DB2-BD59-A6C34878D82A}">
                    <a16:rowId xmlns:a16="http://schemas.microsoft.com/office/drawing/2014/main" val="10002"/>
                  </a:ext>
                </a:extLst>
              </a:tr>
            </a:tbl>
          </a:graphicData>
        </a:graphic>
      </p:graphicFrame>
      <p:sp>
        <p:nvSpPr>
          <p:cNvPr id="15" name="Freeform 14"/>
          <p:cNvSpPr/>
          <p:nvPr/>
        </p:nvSpPr>
        <p:spPr bwMode="auto">
          <a:xfrm>
            <a:off x="7285037" y="4749990"/>
            <a:ext cx="1828800" cy="1005840"/>
          </a:xfrm>
          <a:custGeom>
            <a:avLst/>
            <a:gdLst>
              <a:gd name="connsiteX0" fmla="*/ 0 w 1216152"/>
              <a:gd name="connsiteY0" fmla="*/ 0 h 1005840"/>
              <a:gd name="connsiteX1" fmla="*/ 850392 w 1216152"/>
              <a:gd name="connsiteY1" fmla="*/ 0 h 1005840"/>
              <a:gd name="connsiteX2" fmla="*/ 1216152 w 1216152"/>
              <a:gd name="connsiteY2" fmla="*/ 365760 h 1005840"/>
              <a:gd name="connsiteX3" fmla="*/ 1216152 w 1216152"/>
              <a:gd name="connsiteY3" fmla="*/ 521790 h 1005840"/>
              <a:gd name="connsiteX4" fmla="*/ 1216152 w 1216152"/>
              <a:gd name="connsiteY4" fmla="*/ 868680 h 1005840"/>
              <a:gd name="connsiteX5" fmla="*/ 1216152 w 1216152"/>
              <a:gd name="connsiteY5" fmla="*/ 1005840 h 1005840"/>
              <a:gd name="connsiteX6" fmla="*/ 0 w 1216152"/>
              <a:gd name="connsiteY6" fmla="*/ 1005840 h 1005840"/>
              <a:gd name="connsiteX7" fmla="*/ 0 w 1216152"/>
              <a:gd name="connsiteY7" fmla="*/ 868680 h 1005840"/>
              <a:gd name="connsiteX8" fmla="*/ 0 w 1216152"/>
              <a:gd name="connsiteY8" fmla="*/ 15603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152" h="1005840">
                <a:moveTo>
                  <a:pt x="0" y="0"/>
                </a:moveTo>
                <a:lnTo>
                  <a:pt x="850392" y="0"/>
                </a:lnTo>
                <a:lnTo>
                  <a:pt x="1216152" y="365760"/>
                </a:lnTo>
                <a:lnTo>
                  <a:pt x="1216152" y="521790"/>
                </a:lnTo>
                <a:lnTo>
                  <a:pt x="1216152" y="868680"/>
                </a:lnTo>
                <a:lnTo>
                  <a:pt x="1216152" y="1005840"/>
                </a:lnTo>
                <a:lnTo>
                  <a:pt x="0" y="1005840"/>
                </a:lnTo>
                <a:lnTo>
                  <a:pt x="0" y="868680"/>
                </a:lnTo>
                <a:lnTo>
                  <a:pt x="0" y="156030"/>
                </a:lnTo>
                <a:close/>
              </a:path>
            </a:pathLst>
          </a:custGeom>
          <a:solidFill>
            <a:srgbClr val="FFB900"/>
          </a:solidFill>
          <a:ln>
            <a:noFill/>
          </a:ln>
          <a:effectLst/>
        </p:spPr>
        <p:style>
          <a:lnRef idx="1">
            <a:schemeClr val="accent1"/>
          </a:lnRef>
          <a:fillRef idx="3">
            <a:schemeClr val="accent1"/>
          </a:fillRef>
          <a:effectRef idx="2">
            <a:schemeClr val="accent1"/>
          </a:effectRef>
          <a:fontRef idx="minor">
            <a:schemeClr val="lt1"/>
          </a:fontRef>
        </p:style>
        <p:txBody>
          <a:bodyPr wrap="square" lIns="62174" rIns="62174" rtlCol="0" anchor="t">
            <a:noAutofit/>
          </a:bodyPr>
          <a:lstStyle/>
          <a:p>
            <a:r>
              <a:rPr lang="en-US" sz="1600" b="1" dirty="0">
                <a:solidFill>
                  <a:srgbClr val="000000"/>
                </a:solidFill>
                <a:latin typeface="Segoe UI" panose="020B0502040204020203" pitchFamily="34" charset="0"/>
                <a:cs typeface="Segoe UI" panose="020B0502040204020203" pitchFamily="34" charset="0"/>
              </a:rPr>
              <a:t>FOR JSON</a:t>
            </a:r>
          </a:p>
          <a:p>
            <a:endParaRPr lang="en-US" sz="816" b="1" dirty="0">
              <a:solidFill>
                <a:srgbClr val="000000"/>
              </a:solidFill>
              <a:latin typeface="Segoe UI" panose="020B0502040204020203" pitchFamily="34" charset="0"/>
              <a:cs typeface="Segoe UI" panose="020B0502040204020203" pitchFamily="34" charset="0"/>
            </a:endParaRPr>
          </a:p>
          <a:p>
            <a:r>
              <a:rPr lang="en-US" sz="1600" dirty="0">
                <a:solidFill>
                  <a:srgbClr val="000000"/>
                </a:solidFill>
                <a:latin typeface="Segoe UI" panose="020B0502040204020203" pitchFamily="34" charset="0"/>
                <a:cs typeface="Segoe UI" panose="020B0502040204020203" pitchFamily="34" charset="0"/>
              </a:rPr>
              <a:t>Formats result set as JSON text.</a:t>
            </a:r>
            <a:endParaRPr lang="en-US" sz="816" dirty="0">
              <a:solidFill>
                <a:srgbClr val="000000"/>
              </a:solidFill>
              <a:latin typeface="Segoe UI" panose="020B0502040204020203" pitchFamily="34" charset="0"/>
              <a:cs typeface="Segoe UI" panose="020B0502040204020203" pitchFamily="34" charset="0"/>
            </a:endParaRPr>
          </a:p>
        </p:txBody>
      </p:sp>
      <p:sp>
        <p:nvSpPr>
          <p:cNvPr id="16" name="Freeform 15"/>
          <p:cNvSpPr/>
          <p:nvPr/>
        </p:nvSpPr>
        <p:spPr bwMode="auto">
          <a:xfrm>
            <a:off x="7308144" y="1644867"/>
            <a:ext cx="1828800" cy="1005840"/>
          </a:xfrm>
          <a:custGeom>
            <a:avLst/>
            <a:gdLst>
              <a:gd name="connsiteX0" fmla="*/ 0 w 1216152"/>
              <a:gd name="connsiteY0" fmla="*/ 0 h 1005840"/>
              <a:gd name="connsiteX1" fmla="*/ 850392 w 1216152"/>
              <a:gd name="connsiteY1" fmla="*/ 0 h 1005840"/>
              <a:gd name="connsiteX2" fmla="*/ 1216152 w 1216152"/>
              <a:gd name="connsiteY2" fmla="*/ 365760 h 1005840"/>
              <a:gd name="connsiteX3" fmla="*/ 1216152 w 1216152"/>
              <a:gd name="connsiteY3" fmla="*/ 521790 h 1005840"/>
              <a:gd name="connsiteX4" fmla="*/ 1216152 w 1216152"/>
              <a:gd name="connsiteY4" fmla="*/ 868680 h 1005840"/>
              <a:gd name="connsiteX5" fmla="*/ 1216152 w 1216152"/>
              <a:gd name="connsiteY5" fmla="*/ 1005840 h 1005840"/>
              <a:gd name="connsiteX6" fmla="*/ 0 w 1216152"/>
              <a:gd name="connsiteY6" fmla="*/ 1005840 h 1005840"/>
              <a:gd name="connsiteX7" fmla="*/ 0 w 1216152"/>
              <a:gd name="connsiteY7" fmla="*/ 868680 h 1005840"/>
              <a:gd name="connsiteX8" fmla="*/ 0 w 1216152"/>
              <a:gd name="connsiteY8" fmla="*/ 15603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6152" h="1005840">
                <a:moveTo>
                  <a:pt x="0" y="0"/>
                </a:moveTo>
                <a:lnTo>
                  <a:pt x="850392" y="0"/>
                </a:lnTo>
                <a:lnTo>
                  <a:pt x="1216152" y="365760"/>
                </a:lnTo>
                <a:lnTo>
                  <a:pt x="1216152" y="521790"/>
                </a:lnTo>
                <a:lnTo>
                  <a:pt x="1216152" y="868680"/>
                </a:lnTo>
                <a:lnTo>
                  <a:pt x="1216152" y="1005840"/>
                </a:lnTo>
                <a:lnTo>
                  <a:pt x="0" y="1005840"/>
                </a:lnTo>
                <a:lnTo>
                  <a:pt x="0" y="868680"/>
                </a:lnTo>
                <a:lnTo>
                  <a:pt x="0" y="156030"/>
                </a:lnTo>
                <a:close/>
              </a:path>
            </a:pathLst>
          </a:custGeom>
          <a:solidFill>
            <a:srgbClr val="FFF100"/>
          </a:solidFill>
          <a:ln>
            <a:noFill/>
          </a:ln>
          <a:effectLst/>
        </p:spPr>
        <p:style>
          <a:lnRef idx="1">
            <a:schemeClr val="accent1"/>
          </a:lnRef>
          <a:fillRef idx="3">
            <a:schemeClr val="accent1"/>
          </a:fillRef>
          <a:effectRef idx="2">
            <a:schemeClr val="accent1"/>
          </a:effectRef>
          <a:fontRef idx="minor">
            <a:schemeClr val="lt1"/>
          </a:fontRef>
        </p:style>
        <p:txBody>
          <a:bodyPr wrap="square" lIns="62174" rIns="62174" rtlCol="0" anchor="t">
            <a:noAutofit/>
          </a:bodyPr>
          <a:lstStyle/>
          <a:p>
            <a:r>
              <a:rPr lang="en-US" sz="1600" b="1" dirty="0">
                <a:solidFill>
                  <a:srgbClr val="000000"/>
                </a:solidFill>
                <a:latin typeface="Segoe UI" panose="020B0502040204020203" pitchFamily="34" charset="0"/>
                <a:cs typeface="Segoe UI" panose="020B0502040204020203" pitchFamily="34" charset="0"/>
              </a:rPr>
              <a:t>OPENJSON</a:t>
            </a:r>
          </a:p>
          <a:p>
            <a:endParaRPr lang="en-US" sz="816" b="1" dirty="0">
              <a:solidFill>
                <a:srgbClr val="000000"/>
              </a:solidFill>
              <a:latin typeface="Segoe UI" panose="020B0502040204020203" pitchFamily="34" charset="0"/>
              <a:cs typeface="Segoe UI" panose="020B0502040204020203" pitchFamily="34" charset="0"/>
            </a:endParaRPr>
          </a:p>
          <a:p>
            <a:r>
              <a:rPr lang="en-US" sz="1600" dirty="0">
                <a:solidFill>
                  <a:srgbClr val="000000"/>
                </a:solidFill>
                <a:latin typeface="Segoe UI" panose="020B0502040204020203" pitchFamily="34" charset="0"/>
                <a:cs typeface="Segoe UI" panose="020B0502040204020203" pitchFamily="34" charset="0"/>
              </a:rPr>
              <a:t>Transforms JSON text to table</a:t>
            </a:r>
            <a:endParaRPr lang="en-US" sz="816" dirty="0">
              <a:solidFill>
                <a:srgbClr val="000000"/>
              </a:solidFill>
              <a:latin typeface="Segoe UI" panose="020B0502040204020203" pitchFamily="34" charset="0"/>
              <a:cs typeface="Segoe UI" panose="020B0502040204020203" pitchFamily="34" charset="0"/>
            </a:endParaRPr>
          </a:p>
        </p:txBody>
      </p:sp>
      <p:sp>
        <p:nvSpPr>
          <p:cNvPr id="19" name="Freeform 18"/>
          <p:cNvSpPr/>
          <p:nvPr/>
        </p:nvSpPr>
        <p:spPr bwMode="auto">
          <a:xfrm>
            <a:off x="3017837" y="1005585"/>
            <a:ext cx="2514600" cy="1371600"/>
          </a:xfrm>
          <a:custGeom>
            <a:avLst/>
            <a:gdLst>
              <a:gd name="connsiteX0" fmla="*/ 0 w 1216152"/>
              <a:gd name="connsiteY0" fmla="*/ 0 h 777240"/>
              <a:gd name="connsiteX1" fmla="*/ 850392 w 1216152"/>
              <a:gd name="connsiteY1" fmla="*/ 0 h 777240"/>
              <a:gd name="connsiteX2" fmla="*/ 1216152 w 1216152"/>
              <a:gd name="connsiteY2" fmla="*/ 365760 h 777240"/>
              <a:gd name="connsiteX3" fmla="*/ 1216152 w 1216152"/>
              <a:gd name="connsiteY3" fmla="*/ 777240 h 777240"/>
              <a:gd name="connsiteX4" fmla="*/ 0 w 1216152"/>
              <a:gd name="connsiteY4" fmla="*/ 777240 h 77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152" h="777240">
                <a:moveTo>
                  <a:pt x="0" y="0"/>
                </a:moveTo>
                <a:lnTo>
                  <a:pt x="850392" y="0"/>
                </a:lnTo>
                <a:lnTo>
                  <a:pt x="1216152" y="365760"/>
                </a:lnTo>
                <a:lnTo>
                  <a:pt x="1216152" y="777240"/>
                </a:lnTo>
                <a:lnTo>
                  <a:pt x="0" y="777240"/>
                </a:lnTo>
                <a:close/>
              </a:path>
            </a:pathLst>
          </a:custGeom>
          <a:solidFill>
            <a:srgbClr val="00BCF2"/>
          </a:solidFill>
          <a:ln>
            <a:noFill/>
          </a:ln>
          <a:effectLst/>
        </p:spPr>
        <p:style>
          <a:lnRef idx="1">
            <a:schemeClr val="accent1"/>
          </a:lnRef>
          <a:fillRef idx="3">
            <a:schemeClr val="accent1"/>
          </a:fillRef>
          <a:effectRef idx="2">
            <a:schemeClr val="accent1"/>
          </a:effectRef>
          <a:fontRef idx="minor">
            <a:schemeClr val="lt1"/>
          </a:fontRef>
        </p:style>
        <p:txBody>
          <a:bodyPr wrap="square" lIns="62174" rIns="62174" rtlCol="0" anchor="t">
            <a:noAutofit/>
          </a:bodyPr>
          <a:lstStyle/>
          <a:p>
            <a:r>
              <a:rPr lang="en-US" sz="1600" b="1" dirty="0">
                <a:solidFill>
                  <a:srgbClr val="000000"/>
                </a:solidFill>
                <a:latin typeface="Segoe UI" panose="020B0502040204020203" pitchFamily="34" charset="0"/>
                <a:cs typeface="Segoe UI" panose="020B0502040204020203" pitchFamily="34" charset="0"/>
              </a:rPr>
              <a:t>Built-in functions</a:t>
            </a:r>
          </a:p>
          <a:p>
            <a:r>
              <a:rPr lang="en-US" sz="1600" dirty="0">
                <a:solidFill>
                  <a:srgbClr val="000000"/>
                </a:solidFill>
                <a:latin typeface="Segoe UI" panose="020B0502040204020203" pitchFamily="34" charset="0"/>
                <a:cs typeface="Segoe UI" panose="020B0502040204020203" pitchFamily="34" charset="0"/>
              </a:rPr>
              <a:t>ISJSON</a:t>
            </a:r>
          </a:p>
          <a:p>
            <a:r>
              <a:rPr lang="en-US" sz="1600" dirty="0">
                <a:solidFill>
                  <a:srgbClr val="000000"/>
                </a:solidFill>
                <a:latin typeface="Segoe UI" panose="020B0502040204020203" pitchFamily="34" charset="0"/>
                <a:cs typeface="Segoe UI" panose="020B0502040204020203" pitchFamily="34" charset="0"/>
              </a:rPr>
              <a:t>JSON_VALUE</a:t>
            </a:r>
          </a:p>
          <a:p>
            <a:r>
              <a:rPr lang="en-US" sz="1600" dirty="0">
                <a:solidFill>
                  <a:srgbClr val="000000"/>
                </a:solidFill>
                <a:latin typeface="Segoe UI" panose="020B0502040204020203" pitchFamily="34" charset="0"/>
                <a:cs typeface="Segoe UI" panose="020B0502040204020203" pitchFamily="34" charset="0"/>
              </a:rPr>
              <a:t>JSON_MODIFY</a:t>
            </a:r>
          </a:p>
          <a:p>
            <a:r>
              <a:rPr lang="en-US" sz="1600" dirty="0">
                <a:solidFill>
                  <a:srgbClr val="000000"/>
                </a:solidFill>
                <a:latin typeface="Segoe UI" panose="020B0502040204020203" pitchFamily="34" charset="0"/>
                <a:cs typeface="Segoe UI" panose="020B0502040204020203" pitchFamily="34" charset="0"/>
              </a:rPr>
              <a:t>JSON_QUERY</a:t>
            </a:r>
          </a:p>
          <a:p>
            <a:endParaRPr lang="en-US" sz="816" dirty="0">
              <a:solidFill>
                <a:srgbClr val="000000"/>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9895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srcRect t="4843" b="4377"/>
          <a:stretch/>
        </p:blipFill>
        <p:spPr>
          <a:xfrm>
            <a:off x="97557" y="328910"/>
            <a:ext cx="12142314" cy="6264696"/>
          </a:xfrm>
          <a:prstGeom prst="rect">
            <a:avLst/>
          </a:prstGeom>
          <a:ln w="63500">
            <a:solidFill>
              <a:srgbClr val="FF8C00"/>
            </a:solidFill>
          </a:ln>
        </p:spPr>
      </p:pic>
      <p:sp>
        <p:nvSpPr>
          <p:cNvPr id="2" name="Title 1"/>
          <p:cNvSpPr>
            <a:spLocks noGrp="1"/>
          </p:cNvSpPr>
          <p:nvPr>
            <p:ph type="title"/>
          </p:nvPr>
        </p:nvSpPr>
        <p:spPr/>
        <p:txBody>
          <a:bodyPr/>
          <a:lstStyle/>
          <a:p>
            <a:endParaRPr lang="en-US" dirty="0"/>
          </a:p>
        </p:txBody>
      </p:sp>
    </p:spTree>
    <p:extLst>
      <p:ext uri="{BB962C8B-B14F-4D97-AF65-F5344CB8AC3E}">
        <p14:creationId xmlns:p14="http://schemas.microsoft.com/office/powerpoint/2010/main" val="421062312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JSON</a:t>
            </a:r>
          </a:p>
        </p:txBody>
      </p:sp>
      <p:sp>
        <p:nvSpPr>
          <p:cNvPr id="3" name="Text Placeholder 2"/>
          <p:cNvSpPr>
            <a:spLocks noGrp="1"/>
          </p:cNvSpPr>
          <p:nvPr>
            <p:ph type="body" sz="quarter" idx="11"/>
          </p:nvPr>
        </p:nvSpPr>
        <p:spPr>
          <a:xfrm>
            <a:off x="269241" y="1048990"/>
            <a:ext cx="11653520" cy="4949771"/>
          </a:xfrm>
        </p:spPr>
        <p:txBody>
          <a:bodyPr>
            <a:normAutofit/>
          </a:bodyPr>
          <a:lstStyle/>
          <a:p>
            <a:r>
              <a:rPr lang="en-US" sz="2200" dirty="0">
                <a:solidFill>
                  <a:schemeClr val="accent2"/>
                </a:solidFill>
                <a:latin typeface="Segoe UI Semilight" panose="020B0402040204020203" pitchFamily="34" charset="0"/>
                <a:cs typeface="Segoe UI Semilight" panose="020B0402040204020203" pitchFamily="34" charset="0"/>
              </a:rPr>
              <a:t>In </a:t>
            </a:r>
            <a:r>
              <a:rPr lang="en-US" sz="2200" b="1" dirty="0">
                <a:solidFill>
                  <a:schemeClr val="accent2"/>
                </a:solidFill>
                <a:latin typeface="Segoe UI Semilight" panose="020B0402040204020203" pitchFamily="34" charset="0"/>
                <a:cs typeface="Segoe UI Semilight" panose="020B0402040204020203" pitchFamily="34" charset="0"/>
              </a:rPr>
              <a:t>PATH</a:t>
            </a:r>
            <a:r>
              <a:rPr lang="en-US" sz="2200" dirty="0">
                <a:solidFill>
                  <a:schemeClr val="accent2"/>
                </a:solidFill>
                <a:latin typeface="Segoe UI Semilight" panose="020B0402040204020203" pitchFamily="34" charset="0"/>
                <a:cs typeface="Segoe UI Semilight" panose="020B0402040204020203" pitchFamily="34" charset="0"/>
              </a:rPr>
              <a:t> mode dot syntax - 'Item.Price' – formats nested output. </a:t>
            </a:r>
          </a:p>
        </p:txBody>
      </p:sp>
      <p:pic>
        <p:nvPicPr>
          <p:cNvPr id="6" name="Picture 5"/>
          <p:cNvPicPr>
            <a:picLocks noChangeAspect="1"/>
          </p:cNvPicPr>
          <p:nvPr/>
        </p:nvPicPr>
        <p:blipFill>
          <a:blip r:embed="rId3"/>
          <a:stretch>
            <a:fillRect/>
          </a:stretch>
        </p:blipFill>
        <p:spPr>
          <a:xfrm>
            <a:off x="817637" y="1528850"/>
            <a:ext cx="8985797" cy="4933682"/>
          </a:xfrm>
          <a:prstGeom prst="rect">
            <a:avLst/>
          </a:prstGeom>
          <a:ln w="63500">
            <a:solidFill>
              <a:srgbClr val="FF8C00"/>
            </a:solidFill>
          </a:ln>
        </p:spPr>
      </p:pic>
    </p:spTree>
    <p:extLst>
      <p:ext uri="{BB962C8B-B14F-4D97-AF65-F5344CB8AC3E}">
        <p14:creationId xmlns:p14="http://schemas.microsoft.com/office/powerpoint/2010/main" val="3322426200"/>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Query JSON data</a:t>
            </a:r>
          </a:p>
        </p:txBody>
      </p:sp>
      <p:sp>
        <p:nvSpPr>
          <p:cNvPr id="3" name="Text Placeholder 2"/>
          <p:cNvSpPr>
            <a:spLocks noGrp="1"/>
          </p:cNvSpPr>
          <p:nvPr>
            <p:ph type="body" sz="quarter" idx="11"/>
          </p:nvPr>
        </p:nvSpPr>
        <p:spPr>
          <a:xfrm>
            <a:off x="0" y="1350545"/>
            <a:ext cx="11922762" cy="4949771"/>
          </a:xfrm>
        </p:spPr>
        <p:txBody>
          <a:bodyPr lIns="457200"/>
          <a:lstStyle/>
          <a:p>
            <a:r>
              <a:rPr lang="en-US" dirty="0">
                <a:latin typeface="Segoe UI Semilight" panose="020B0402040204020203" pitchFamily="34" charset="0"/>
                <a:cs typeface="Segoe UI Semilight" panose="020B0402040204020203" pitchFamily="34" charset="0"/>
              </a:rPr>
              <a:t>Built-in functions for JSON:</a:t>
            </a:r>
          </a:p>
          <a:p>
            <a:pPr lvl="1"/>
            <a:r>
              <a:rPr lang="en-US" b="1" dirty="0"/>
              <a:t>ISJSON</a:t>
            </a:r>
            <a:r>
              <a:rPr lang="en-US" dirty="0"/>
              <a:t> - valid JSON ?</a:t>
            </a:r>
          </a:p>
          <a:p>
            <a:pPr lvl="1"/>
            <a:r>
              <a:rPr lang="en-US" dirty="0"/>
              <a:t>	</a:t>
            </a:r>
            <a:r>
              <a:rPr lang="en-US" dirty="0">
                <a:solidFill>
                  <a:srgbClr val="00B050"/>
                </a:solidFill>
                <a:latin typeface="Consolas" panose="020B0609020204030204" pitchFamily="49" charset="0"/>
              </a:rPr>
              <a:t>SELECT id, json_col FROM tab1 WHERE ISJSON(json_col) &gt; 0 </a:t>
            </a:r>
          </a:p>
          <a:p>
            <a:pPr lvl="1"/>
            <a:r>
              <a:rPr lang="en-US" b="1" dirty="0"/>
              <a:t>JSON_VALUE</a:t>
            </a:r>
            <a:r>
              <a:rPr lang="en-US" dirty="0"/>
              <a:t> extracts scalar value</a:t>
            </a:r>
          </a:p>
          <a:p>
            <a:pPr lvl="1"/>
            <a:r>
              <a:rPr lang="en-US" dirty="0"/>
              <a:t>	</a:t>
            </a:r>
            <a:r>
              <a:rPr lang="en-US" dirty="0">
                <a:solidFill>
                  <a:srgbClr val="00B050"/>
                </a:solidFill>
                <a:latin typeface="Consolas" panose="020B0609020204030204" pitchFamily="49" charset="0"/>
              </a:rPr>
              <a:t>SET @town = JSON_VALUE(@jsonInfo, '$.info.address.town') </a:t>
            </a:r>
          </a:p>
          <a:p>
            <a:pPr lvl="1"/>
            <a:r>
              <a:rPr lang="en-US" b="1" dirty="0"/>
              <a:t>JSON_QUERY</a:t>
            </a:r>
            <a:r>
              <a:rPr lang="en-US" dirty="0"/>
              <a:t> extracts an object or array</a:t>
            </a:r>
          </a:p>
          <a:p>
            <a:r>
              <a:rPr lang="en-US" sz="1961" dirty="0">
                <a:solidFill>
                  <a:srgbClr val="00B050"/>
                </a:solidFill>
                <a:latin typeface="Consolas" panose="020B0609020204030204" pitchFamily="49" charset="0"/>
                <a:cs typeface="+mn-cs"/>
              </a:rPr>
              <a:t>	SELECT FirstName, LastName, JSON_QUERY(jsonInfo, '$.info.address') </a:t>
            </a:r>
          </a:p>
          <a:p>
            <a:r>
              <a:rPr lang="en-US" sz="1961" dirty="0">
                <a:solidFill>
                  <a:srgbClr val="00B050"/>
                </a:solidFill>
                <a:latin typeface="Consolas" panose="020B0609020204030204" pitchFamily="49" charset="0"/>
                <a:cs typeface="+mn-cs"/>
              </a:rPr>
              <a:t>	AS Address FROM Person.Person ORDER BY LastName</a:t>
            </a:r>
            <a:r>
              <a:rPr lang="en-US" sz="1961" dirty="0">
                <a:solidFill>
                  <a:schemeClr val="tx1"/>
                </a:solidFill>
                <a:latin typeface="+mn-lt"/>
                <a:cs typeface="+mn-cs"/>
              </a:rPr>
              <a:t> </a:t>
            </a:r>
          </a:p>
        </p:txBody>
      </p:sp>
    </p:spTree>
    <p:extLst>
      <p:ext uri="{BB962C8B-B14F-4D97-AF65-F5344CB8AC3E}">
        <p14:creationId xmlns:p14="http://schemas.microsoft.com/office/powerpoint/2010/main" val="1346369278"/>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t>JSON in SQL</a:t>
            </a:r>
          </a:p>
        </p:txBody>
      </p:sp>
      <p:sp>
        <p:nvSpPr>
          <p:cNvPr id="6" name="Text Placeholder 5"/>
          <p:cNvSpPr>
            <a:spLocks noGrp="1"/>
          </p:cNvSpPr>
          <p:nvPr>
            <p:ph type="body" sz="quarter" idx="10"/>
          </p:nvPr>
        </p:nvSpPr>
        <p:spPr>
          <a:xfrm>
            <a:off x="274638" y="1212850"/>
            <a:ext cx="11887200" cy="5816977"/>
          </a:xfrm>
        </p:spPr>
        <p:txBody>
          <a:bodyPr/>
          <a:lstStyle/>
          <a:p>
            <a:r>
              <a:rPr lang="en-US" dirty="0"/>
              <a:t>Storage</a:t>
            </a:r>
          </a:p>
          <a:p>
            <a:pPr lvl="1"/>
            <a:r>
              <a:rPr lang="en-US" dirty="0"/>
              <a:t>NVARCHAR type</a:t>
            </a:r>
          </a:p>
          <a:p>
            <a:pPr lvl="1"/>
            <a:r>
              <a:rPr lang="en-US" dirty="0"/>
              <a:t>Collation support</a:t>
            </a:r>
          </a:p>
          <a:p>
            <a:r>
              <a:rPr lang="en-US" dirty="0"/>
              <a:t>Indexes</a:t>
            </a:r>
          </a:p>
          <a:p>
            <a:pPr lvl="1"/>
            <a:r>
              <a:rPr lang="en-US" dirty="0"/>
              <a:t>B-Tree on computed columns</a:t>
            </a:r>
          </a:p>
          <a:p>
            <a:pPr lvl="1"/>
            <a:r>
              <a:rPr lang="en-US" dirty="0"/>
              <a:t>Full Text Search</a:t>
            </a:r>
          </a:p>
          <a:p>
            <a:r>
              <a:rPr lang="en-US" dirty="0"/>
              <a:t>Compatibility</a:t>
            </a:r>
          </a:p>
          <a:p>
            <a:pPr lvl="1"/>
            <a:r>
              <a:rPr lang="en-US" dirty="0"/>
              <a:t>Works with any feature that supports NVARCHAR type</a:t>
            </a:r>
          </a:p>
          <a:p>
            <a:pPr lvl="1"/>
            <a:r>
              <a:rPr lang="en-US" dirty="0"/>
              <a:t>Works with any client driver</a:t>
            </a:r>
          </a:p>
          <a:p>
            <a:pPr lvl="1"/>
            <a:endParaRPr lang="en-US" dirty="0"/>
          </a:p>
          <a:p>
            <a:r>
              <a:rPr lang="en-US" dirty="0" err="1"/>
              <a:t>ColumnStore</a:t>
            </a:r>
            <a:endParaRPr lang="en-US" dirty="0"/>
          </a:p>
          <a:p>
            <a:pPr lvl="1"/>
            <a:r>
              <a:rPr lang="en-US" dirty="0"/>
              <a:t>Compression &amp; Analytics</a:t>
            </a:r>
          </a:p>
          <a:p>
            <a:pPr lvl="1"/>
            <a:endParaRPr lang="en-US" dirty="0"/>
          </a:p>
        </p:txBody>
      </p:sp>
    </p:spTree>
    <p:extLst>
      <p:ext uri="{BB962C8B-B14F-4D97-AF65-F5344CB8AC3E}">
        <p14:creationId xmlns:p14="http://schemas.microsoft.com/office/powerpoint/2010/main" val="4094349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Using JSON</a:t>
            </a:r>
          </a:p>
        </p:txBody>
      </p:sp>
    </p:spTree>
    <p:extLst>
      <p:ext uri="{BB962C8B-B14F-4D97-AF65-F5344CB8AC3E}">
        <p14:creationId xmlns:p14="http://schemas.microsoft.com/office/powerpoint/2010/main" val="2816731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R</a:t>
            </a:r>
          </a:p>
        </p:txBody>
      </p:sp>
    </p:spTree>
    <p:extLst>
      <p:ext uri="{BB962C8B-B14F-4D97-AF65-F5344CB8AC3E}">
        <p14:creationId xmlns:p14="http://schemas.microsoft.com/office/powerpoint/2010/main" val="33867761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bwMode="auto">
          <a:xfrm>
            <a:off x="9386589" y="1841078"/>
            <a:ext cx="3024336" cy="1440160"/>
          </a:xfrm>
          <a:prstGeom prst="rect">
            <a:avLst/>
          </a:prstGeom>
          <a:ln>
            <a:solidFill>
              <a:schemeClr val="accent5">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NZ" sz="2000" dirty="0">
              <a:gradFill>
                <a:gsLst>
                  <a:gs pos="5439">
                    <a:srgbClr val="F8F8F8"/>
                  </a:gs>
                  <a:gs pos="10000">
                    <a:srgbClr val="F8F8F8"/>
                  </a:gs>
                </a:gsLst>
                <a:lin ang="5400000" scaled="0"/>
              </a:gradFill>
            </a:endParaRPr>
          </a:p>
        </p:txBody>
      </p:sp>
      <p:sp>
        <p:nvSpPr>
          <p:cNvPr id="2" name="Rectangle 1"/>
          <p:cNvSpPr/>
          <p:nvPr/>
        </p:nvSpPr>
        <p:spPr bwMode="auto">
          <a:xfrm>
            <a:off x="25549" y="1913086"/>
            <a:ext cx="3024336" cy="1440160"/>
          </a:xfrm>
          <a:prstGeom prst="rect">
            <a:avLst/>
          </a:prstGeom>
          <a:ln>
            <a:solidFill>
              <a:schemeClr val="accent5">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NZ" sz="2000" dirty="0">
              <a:gradFill>
                <a:gsLst>
                  <a:gs pos="5439">
                    <a:srgbClr val="F8F8F8"/>
                  </a:gs>
                  <a:gs pos="10000">
                    <a:srgbClr val="F8F8F8"/>
                  </a:gs>
                </a:gsLst>
                <a:lin ang="5400000" scaled="0"/>
              </a:gradFill>
            </a:endParaRPr>
          </a:p>
        </p:txBody>
      </p:sp>
      <p:graphicFrame>
        <p:nvGraphicFramePr>
          <p:cNvPr id="91" name="Table 90"/>
          <p:cNvGraphicFramePr>
            <a:graphicFrameLocks noGrp="1"/>
          </p:cNvGraphicFramePr>
          <p:nvPr>
            <p:extLst>
              <p:ext uri="{D42A27DB-BD31-4B8C-83A1-F6EECF244321}">
                <p14:modId xmlns:p14="http://schemas.microsoft.com/office/powerpoint/2010/main" val="167021521"/>
              </p:ext>
            </p:extLst>
          </p:nvPr>
        </p:nvGraphicFramePr>
        <p:xfrm>
          <a:off x="880" y="1369171"/>
          <a:ext cx="12435596" cy="4623777"/>
        </p:xfrm>
        <a:graphic>
          <a:graphicData uri="http://schemas.openxmlformats.org/drawingml/2006/table">
            <a:tbl>
              <a:tblPr firstRow="1" bandRow="1">
                <a:tableStyleId>{5C22544A-7EE6-4342-B048-85BDC9FD1C3A}</a:tableStyleId>
              </a:tblPr>
              <a:tblGrid>
                <a:gridCol w="3108899">
                  <a:extLst>
                    <a:ext uri="{9D8B030D-6E8A-4147-A177-3AD203B41FA5}">
                      <a16:colId xmlns:a16="http://schemas.microsoft.com/office/drawing/2014/main" val="20000"/>
                    </a:ext>
                  </a:extLst>
                </a:gridCol>
                <a:gridCol w="3108899">
                  <a:extLst>
                    <a:ext uri="{9D8B030D-6E8A-4147-A177-3AD203B41FA5}">
                      <a16:colId xmlns:a16="http://schemas.microsoft.com/office/drawing/2014/main" val="20001"/>
                    </a:ext>
                  </a:extLst>
                </a:gridCol>
                <a:gridCol w="3108899">
                  <a:extLst>
                    <a:ext uri="{9D8B030D-6E8A-4147-A177-3AD203B41FA5}">
                      <a16:colId xmlns:a16="http://schemas.microsoft.com/office/drawing/2014/main" val="20002"/>
                    </a:ext>
                  </a:extLst>
                </a:gridCol>
                <a:gridCol w="3108899">
                  <a:extLst>
                    <a:ext uri="{9D8B030D-6E8A-4147-A177-3AD203B41FA5}">
                      <a16:colId xmlns:a16="http://schemas.microsoft.com/office/drawing/2014/main" val="447644168"/>
                    </a:ext>
                  </a:extLst>
                </a:gridCol>
              </a:tblGrid>
              <a:tr h="518160">
                <a:tc>
                  <a:txBody>
                    <a:bodyPr/>
                    <a:lstStyle/>
                    <a:p>
                      <a:pPr algn="ctr"/>
                      <a:r>
                        <a:rPr lang="en-US" sz="2800" b="0" spc="0" dirty="0">
                          <a:latin typeface="+mj-lt"/>
                        </a:rPr>
                        <a:t>Access any</a:t>
                      </a:r>
                      <a:r>
                        <a:rPr lang="en-US" sz="2800" b="0" spc="0" baseline="0" dirty="0">
                          <a:latin typeface="+mj-lt"/>
                        </a:rPr>
                        <a:t> data</a:t>
                      </a:r>
                      <a:endParaRPr lang="en-US" sz="2800" b="0" spc="0" dirty="0">
                        <a:latin typeface="+mj-lt"/>
                      </a:endParaRPr>
                    </a:p>
                  </a:txBody>
                  <a:tcPr marL="91427" marR="91427" marT="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2800" b="0" spc="0" dirty="0">
                          <a:latin typeface="+mj-lt"/>
                        </a:rPr>
                        <a:t>Scale and manage</a:t>
                      </a:r>
                    </a:p>
                  </a:txBody>
                  <a:tcPr marL="91427" marR="91427" marT="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2800" b="0" spc="0" dirty="0">
                          <a:latin typeface="+mj-lt"/>
                        </a:rPr>
                        <a:t>Powerful</a:t>
                      </a:r>
                      <a:r>
                        <a:rPr lang="en-US" sz="2800" b="0" spc="0" baseline="0" dirty="0">
                          <a:latin typeface="+mj-lt"/>
                        </a:rPr>
                        <a:t> Insights</a:t>
                      </a:r>
                      <a:endParaRPr lang="en-US" sz="2800" b="0" spc="0" dirty="0">
                        <a:latin typeface="+mj-lt"/>
                      </a:endParaRPr>
                    </a:p>
                  </a:txBody>
                  <a:tcPr marL="91427" marR="91427" marT="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a:txBody>
                    <a:bodyPr/>
                    <a:lstStyle/>
                    <a:p>
                      <a:pPr algn="ctr"/>
                      <a:r>
                        <a:rPr lang="en-US" sz="2800" b="0" spc="0" dirty="0">
                          <a:latin typeface="+mj-lt"/>
                        </a:rPr>
                        <a:t>Advanced analytics</a:t>
                      </a:r>
                    </a:p>
                  </a:txBody>
                  <a:tcPr marL="91427" marR="91427" marT="0" marB="9144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05617">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chemeClr val="accent5"/>
                          </a:solidFill>
                          <a:effectLst/>
                          <a:uLnTx/>
                          <a:uFillTx/>
                          <a:latin typeface="+mn-lt"/>
                          <a:ea typeface="+mn-ea"/>
                          <a:cs typeface="+mn-cs"/>
                        </a:rPr>
                        <a:t>PolyBase</a:t>
                      </a:r>
                      <a:r>
                        <a:rPr kumimoji="0" lang="en-US" sz="2400" b="1" i="0" u="none" strike="noStrike" kern="1200" cap="none" spc="0" normalizeH="0" baseline="0" noProof="0" dirty="0">
                          <a:ln>
                            <a:noFill/>
                          </a:ln>
                          <a:solidFill>
                            <a:schemeClr val="accent5"/>
                          </a:solidFill>
                          <a:effectLst/>
                          <a:uLnTx/>
                          <a:uFillTx/>
                          <a:latin typeface="+mn-lt"/>
                          <a:ea typeface="+mn-ea"/>
                          <a:cs typeface="+mn-cs"/>
                        </a:rPr>
                        <a:t> </a:t>
                      </a:r>
                    </a:p>
                    <a:p>
                      <a:pPr marL="0" marR="0" lvl="0" indent="0" algn="l" defTabSz="932742" rtl="0" eaLnBrk="1" fontAlgn="auto" latinLnBrk="0" hangingPunct="1">
                        <a:lnSpc>
                          <a:spcPct val="90000"/>
                        </a:lnSpc>
                        <a:spcBef>
                          <a:spcPts val="600"/>
                        </a:spcBef>
                        <a:spcAft>
                          <a:spcPts val="1200"/>
                        </a:spcAft>
                        <a:buClrTx/>
                        <a:buSzTx/>
                        <a:buFontTx/>
                        <a:buNone/>
                        <a:tabLst/>
                        <a:defRPr/>
                      </a:pPr>
                      <a:r>
                        <a:rPr lang="en-US" sz="1800" b="1" kern="1200" spc="0" dirty="0">
                          <a:ln w="3175">
                            <a:noFill/>
                          </a:ln>
                          <a:solidFill>
                            <a:srgbClr val="505050"/>
                          </a:solidFill>
                          <a:latin typeface="+mn-lt"/>
                          <a:ea typeface="ＭＳ Ｐゴシック" charset="0"/>
                          <a:cs typeface="Segoe UI" panose="020B0502040204020203" pitchFamily="34" charset="0"/>
                        </a:rPr>
                        <a:t>Insights from data across SQL Server and Hadoop with simplicity of T-SQL</a:t>
                      </a:r>
                    </a:p>
                    <a:p>
                      <a:pPr defTabSz="932472">
                        <a:lnSpc>
                          <a:spcPct val="100000"/>
                        </a:lnSpc>
                        <a:spcBef>
                          <a:spcPts val="0"/>
                        </a:spcBef>
                        <a:spcAft>
                          <a:spcPts val="0"/>
                        </a:spcAft>
                      </a:pPr>
                      <a:r>
                        <a:rPr lang="en-US" sz="1800" b="0" kern="1200" spc="0" dirty="0">
                          <a:solidFill>
                            <a:schemeClr val="accent5"/>
                          </a:solidFill>
                          <a:latin typeface="+mn-lt"/>
                          <a:ea typeface="+mn-ea"/>
                          <a:cs typeface="+mn-cs"/>
                        </a:rPr>
                        <a:t>Enhanced SSIS</a:t>
                      </a:r>
                    </a:p>
                    <a:p>
                      <a:pPr marL="0" algn="l" defTabSz="932472" rtl="0" eaLnBrk="1" latinLnBrk="0" hangingPunct="1">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Designer support for previous SSIS versions</a:t>
                      </a:r>
                    </a:p>
                    <a:p>
                      <a:pPr marL="0" algn="l" defTabSz="932472" rtl="0" eaLnBrk="1" latinLnBrk="0" hangingPunct="1">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Support for Power Query</a:t>
                      </a:r>
                    </a:p>
                  </a:txBody>
                  <a:tcPr marL="182854" marR="182854" marT="182854" marB="91427">
                    <a:lnT w="12700" cap="flat" cmpd="sng" algn="ctr">
                      <a:solidFill>
                        <a:schemeClr val="bg1"/>
                      </a:solidFill>
                      <a:prstDash val="solid"/>
                      <a:round/>
                      <a:headEnd type="none" w="med" len="med"/>
                      <a:tailEnd type="none" w="med" len="med"/>
                    </a:lnT>
                    <a:solidFill>
                      <a:schemeClr val="bg1">
                        <a:alpha val="80000"/>
                      </a:schemeClr>
                    </a:solidFill>
                  </a:tcPr>
                </a:tc>
                <a:tc>
                  <a:txBody>
                    <a:bodyPr/>
                    <a:lstStyle/>
                    <a:p>
                      <a:pPr marL="0" marR="0" lvl="0" indent="0" algn="l" defTabSz="93247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8C00"/>
                          </a:solidFill>
                          <a:effectLst/>
                          <a:uLnTx/>
                          <a:uFillTx/>
                          <a:latin typeface="+mn-lt"/>
                          <a:ea typeface="+mn-ea"/>
                          <a:cs typeface="+mn-cs"/>
                        </a:rPr>
                        <a:t>Enterprise-grade </a:t>
                      </a:r>
                      <a:br>
                        <a:rPr kumimoji="0" lang="en-US" sz="1800" b="0" i="0" u="none" strike="noStrike" kern="1200" cap="none" spc="0" normalizeH="0" baseline="0" noProof="0" dirty="0">
                          <a:ln>
                            <a:noFill/>
                          </a:ln>
                          <a:solidFill>
                            <a:srgbClr val="FF8C00"/>
                          </a:solidFill>
                          <a:effectLst/>
                          <a:uLnTx/>
                          <a:uFillTx/>
                          <a:latin typeface="+mn-lt"/>
                          <a:ea typeface="+mn-ea"/>
                          <a:cs typeface="+mn-cs"/>
                        </a:rPr>
                      </a:br>
                      <a:r>
                        <a:rPr kumimoji="0" lang="en-US" sz="1800" b="0" i="0" u="none" strike="noStrike" kern="1200" cap="none" spc="0" normalizeH="0" baseline="0" noProof="0" dirty="0">
                          <a:ln>
                            <a:noFill/>
                          </a:ln>
                          <a:solidFill>
                            <a:srgbClr val="FF8C00"/>
                          </a:solidFill>
                          <a:effectLst/>
                          <a:uLnTx/>
                          <a:uFillTx/>
                          <a:latin typeface="+mn-lt"/>
                          <a:ea typeface="+mn-ea"/>
                          <a:cs typeface="+mn-cs"/>
                        </a:rPr>
                        <a:t>Analysis Services </a:t>
                      </a:r>
                    </a:p>
                    <a:p>
                      <a:pPr marL="0" marR="0" lvl="0" indent="0" algn="l" defTabSz="932472"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w="3175">
                            <a:noFill/>
                          </a:ln>
                          <a:solidFill>
                            <a:srgbClr val="505050"/>
                          </a:solidFill>
                          <a:effectLst/>
                          <a:uLnTx/>
                          <a:uFillTx/>
                          <a:latin typeface="+mn-lt"/>
                          <a:ea typeface="ＭＳ Ｐゴシック" charset="0"/>
                          <a:cs typeface="Segoe UI" panose="020B0502040204020203" pitchFamily="34" charset="0"/>
                        </a:rPr>
                        <a:t>Enhanced performance and scalability for analysis services</a:t>
                      </a:r>
                    </a:p>
                    <a:p>
                      <a:pPr marL="0" marR="0" lvl="0" indent="0" algn="l" defTabSz="93247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8C00"/>
                          </a:solidFill>
                          <a:effectLst/>
                          <a:uLnTx/>
                          <a:uFillTx/>
                          <a:latin typeface="+mn-lt"/>
                          <a:ea typeface="+mn-ea"/>
                          <a:cs typeface="+mn-cs"/>
                        </a:rPr>
                        <a:t>Single SSDT in Visual Studio 2015</a:t>
                      </a:r>
                      <a:r>
                        <a:rPr kumimoji="0" lang="en-US" sz="1800" b="0" i="0" u="none" strike="noStrike" kern="1200" cap="none" spc="0" normalizeH="0" baseline="0" noProof="0" dirty="0">
                          <a:ln w="3175">
                            <a:noFill/>
                          </a:ln>
                          <a:solidFill>
                            <a:srgbClr val="FF8C00"/>
                          </a:solidFill>
                          <a:effectLst/>
                          <a:uLnTx/>
                          <a:uFillTx/>
                          <a:latin typeface="+mn-lt"/>
                          <a:ea typeface="ＭＳ Ｐゴシック" charset="0"/>
                          <a:cs typeface="Segoe UI" pitchFamily="34" charset="0"/>
                        </a:rPr>
                        <a:t> (CTP3)</a:t>
                      </a:r>
                    </a:p>
                    <a:p>
                      <a:pPr marL="0" marR="0" lvl="0" indent="0" algn="l" defTabSz="932472"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w="3175">
                            <a:noFill/>
                          </a:ln>
                          <a:solidFill>
                            <a:srgbClr val="505050"/>
                          </a:solidFill>
                          <a:effectLst/>
                          <a:uLnTx/>
                          <a:uFillTx/>
                          <a:latin typeface="+mn-lt"/>
                          <a:ea typeface="ＭＳ Ｐゴシック" charset="0"/>
                          <a:cs typeface="Segoe UI" panose="020B0502040204020203" pitchFamily="34" charset="0"/>
                        </a:rPr>
                        <a:t>Build richer analytics solutions as part of your development projects in Visual Studio</a:t>
                      </a:r>
                    </a:p>
                    <a:p>
                      <a:pPr marL="0" algn="l" defTabSz="932472" rtl="0" eaLnBrk="1" latinLnBrk="0" hangingPunct="1">
                        <a:lnSpc>
                          <a:spcPct val="100000"/>
                        </a:lnSpc>
                        <a:spcBef>
                          <a:spcPts val="0"/>
                        </a:spcBef>
                        <a:spcAft>
                          <a:spcPts val="0"/>
                        </a:spcAft>
                      </a:pPr>
                      <a:r>
                        <a:rPr lang="en-US" sz="1800" b="0" kern="1200" spc="0" dirty="0">
                          <a:solidFill>
                            <a:schemeClr val="accent5"/>
                          </a:solidFill>
                          <a:latin typeface="+mn-lt"/>
                          <a:ea typeface="+mn-ea"/>
                          <a:cs typeface="+mn-cs"/>
                        </a:rPr>
                        <a:t>Enhanced MDS </a:t>
                      </a:r>
                    </a:p>
                    <a:p>
                      <a:pPr marL="0" lvl="1" indent="0" algn="l" defTabSz="932472" rtl="0" eaLnBrk="1" latinLnBrk="0" hangingPunct="1">
                        <a:lnSpc>
                          <a:spcPct val="90000"/>
                        </a:lnSpc>
                        <a:spcAft>
                          <a:spcPts val="600"/>
                        </a:spcAft>
                        <a:buClr>
                          <a:schemeClr val="accent5"/>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Excel add-in</a:t>
                      </a:r>
                      <a:r>
                        <a:rPr lang="en-US" sz="1400" kern="1200" spc="0" baseline="0" dirty="0">
                          <a:ln w="3175">
                            <a:noFill/>
                          </a:ln>
                          <a:solidFill>
                            <a:srgbClr val="505050"/>
                          </a:solidFill>
                          <a:latin typeface="+mn-lt"/>
                          <a:ea typeface="ＭＳ Ｐゴシック" charset="0"/>
                          <a:cs typeface="Segoe UI" panose="020B0502040204020203" pitchFamily="34" charset="0"/>
                        </a:rPr>
                        <a:t> 15x faster; m</a:t>
                      </a:r>
                      <a:r>
                        <a:rPr lang="en-US" sz="1400" kern="1200" spc="0" dirty="0">
                          <a:ln w="3175">
                            <a:noFill/>
                          </a:ln>
                          <a:solidFill>
                            <a:srgbClr val="505050"/>
                          </a:solidFill>
                          <a:latin typeface="+mn-lt"/>
                          <a:ea typeface="ＭＳ Ｐゴシック" charset="0"/>
                          <a:cs typeface="Segoe UI" panose="020B0502040204020203" pitchFamily="34" charset="0"/>
                        </a:rPr>
                        <a:t>ore</a:t>
                      </a:r>
                      <a:r>
                        <a:rPr lang="en-US" sz="1400" kern="1200" spc="0" baseline="0" dirty="0">
                          <a:ln w="3175">
                            <a:noFill/>
                          </a:ln>
                          <a:solidFill>
                            <a:srgbClr val="505050"/>
                          </a:solidFill>
                          <a:latin typeface="+mn-lt"/>
                          <a:ea typeface="ＭＳ Ｐゴシック" charset="0"/>
                          <a:cs typeface="Segoe UI" panose="020B0502040204020203" pitchFamily="34" charset="0"/>
                        </a:rPr>
                        <a:t> granular security roles; a</a:t>
                      </a:r>
                      <a:r>
                        <a:rPr lang="en-US" sz="1400" kern="1200" spc="0" dirty="0">
                          <a:ln w="3175">
                            <a:noFill/>
                          </a:ln>
                          <a:solidFill>
                            <a:srgbClr val="505050"/>
                          </a:solidFill>
                          <a:latin typeface="+mn-lt"/>
                          <a:ea typeface="ＭＳ Ｐゴシック" charset="0"/>
                          <a:cs typeface="Segoe UI" panose="020B0502040204020203" pitchFamily="34" charset="0"/>
                        </a:rPr>
                        <a:t>rchival options for transaction</a:t>
                      </a:r>
                      <a:r>
                        <a:rPr lang="en-US" sz="1400" kern="1200" spc="0" baseline="0" dirty="0">
                          <a:ln w="3175">
                            <a:noFill/>
                          </a:ln>
                          <a:solidFill>
                            <a:srgbClr val="505050"/>
                          </a:solidFill>
                          <a:latin typeface="+mn-lt"/>
                          <a:ea typeface="ＭＳ Ｐゴシック" charset="0"/>
                          <a:cs typeface="Segoe UI" panose="020B0502040204020203" pitchFamily="34" charset="0"/>
                        </a:rPr>
                        <a:t> logs; and reuse entities across models</a:t>
                      </a:r>
                      <a:endParaRPr lang="en-US" sz="1400" kern="1200" spc="0" dirty="0">
                        <a:ln w="3175">
                          <a:noFill/>
                        </a:ln>
                        <a:solidFill>
                          <a:srgbClr val="505050"/>
                        </a:solidFill>
                        <a:latin typeface="+mn-lt"/>
                        <a:ea typeface="ＭＳ Ｐゴシック" charset="0"/>
                        <a:cs typeface="Segoe UI" panose="020B0502040204020203" pitchFamily="34" charset="0"/>
                      </a:endParaRPr>
                    </a:p>
                    <a:p>
                      <a:pPr marL="0" algn="l" defTabSz="932742" rtl="0" eaLnBrk="1" latinLnBrk="0" hangingPunct="1">
                        <a:spcBef>
                          <a:spcPts val="600"/>
                        </a:spcBef>
                        <a:spcAft>
                          <a:spcPts val="1200"/>
                        </a:spcAft>
                      </a:pPr>
                      <a:endParaRPr lang="en-US" sz="1800" b="0" kern="1200" spc="0" dirty="0">
                        <a:solidFill>
                          <a:srgbClr val="C00000"/>
                        </a:solidFill>
                        <a:latin typeface="+mn-lt"/>
                        <a:ea typeface="+mn-ea"/>
                        <a:cs typeface="+mn-cs"/>
                      </a:endParaRPr>
                    </a:p>
                  </a:txBody>
                  <a:tcPr marL="182854" marT="182854" marB="91427">
                    <a:lnT w="12700" cap="flat" cmpd="sng" algn="ctr">
                      <a:solidFill>
                        <a:schemeClr val="bg1"/>
                      </a:solidFill>
                      <a:prstDash val="solid"/>
                      <a:round/>
                      <a:headEnd type="none" w="med" len="med"/>
                      <a:tailEnd type="none" w="med" len="med"/>
                    </a:lnT>
                    <a:solidFill>
                      <a:schemeClr val="bg1">
                        <a:alpha val="80000"/>
                      </a:schemeClr>
                    </a:solidFill>
                  </a:tcPr>
                </a:tc>
                <a:tc>
                  <a:txBody>
                    <a:bodyPr/>
                    <a:lstStyle/>
                    <a:p>
                      <a:pPr marL="0" algn="l" defTabSz="932472" rtl="0" eaLnBrk="1" latinLnBrk="0" hangingPunct="1">
                        <a:lnSpc>
                          <a:spcPct val="100000"/>
                        </a:lnSpc>
                        <a:spcBef>
                          <a:spcPts val="0"/>
                        </a:spcBef>
                        <a:spcAft>
                          <a:spcPts val="0"/>
                        </a:spcAft>
                      </a:pPr>
                      <a:r>
                        <a:rPr lang="en-US" sz="1800" b="0" kern="1200" spc="0" dirty="0">
                          <a:solidFill>
                            <a:schemeClr val="accent5"/>
                          </a:solidFill>
                          <a:latin typeface="+mn-lt"/>
                          <a:ea typeface="+mn-ea"/>
                          <a:cs typeface="+mn-cs"/>
                        </a:rPr>
                        <a:t>Mobile BI</a:t>
                      </a:r>
                    </a:p>
                    <a:p>
                      <a:pPr marL="0" algn="l" defTabSz="932472" rtl="0" eaLnBrk="1" latinLnBrk="0" hangingPunct="1">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Business insights for your on-premises data through rich visualization on mobile devices with native apps for Windows, iOS and Android</a:t>
                      </a:r>
                    </a:p>
                    <a:p>
                      <a:pPr marL="0" marR="0" lvl="0" indent="0" algn="l" defTabSz="93247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8C00"/>
                          </a:solidFill>
                          <a:effectLst/>
                          <a:uLnTx/>
                          <a:uFillTx/>
                          <a:latin typeface="+mn-lt"/>
                          <a:ea typeface="+mn-ea"/>
                          <a:cs typeface="+mn-cs"/>
                        </a:rPr>
                        <a:t>Enhanced Reporting Services</a:t>
                      </a:r>
                      <a:endParaRPr kumimoji="0" lang="en-US" sz="1800" b="1" i="0" u="none" strike="noStrike" kern="1200" cap="none" spc="0" normalizeH="0" baseline="0" noProof="0" dirty="0">
                        <a:ln w="3175">
                          <a:noFill/>
                        </a:ln>
                        <a:solidFill>
                          <a:srgbClr val="FF8C00"/>
                        </a:solidFill>
                        <a:effectLst/>
                        <a:uLnTx/>
                        <a:uFillTx/>
                        <a:latin typeface="+mn-lt"/>
                        <a:ea typeface="ＭＳ Ｐゴシック" charset="0"/>
                        <a:cs typeface="Segoe UI" pitchFamily="34" charset="0"/>
                      </a:endParaRPr>
                    </a:p>
                    <a:p>
                      <a:pPr marL="0" marR="0" lvl="0" indent="0" algn="l" defTabSz="932472" rtl="0" eaLnBrk="1" fontAlgn="auto" latinLnBrk="0" hangingPunct="1">
                        <a:lnSpc>
                          <a:spcPct val="90000"/>
                        </a:lnSpc>
                        <a:spcBef>
                          <a:spcPts val="0"/>
                        </a:spcBef>
                        <a:spcAft>
                          <a:spcPts val="1200"/>
                        </a:spcAft>
                        <a:buClrTx/>
                        <a:buSzTx/>
                        <a:buFontTx/>
                        <a:buNone/>
                        <a:tabLst/>
                        <a:defRPr/>
                      </a:pPr>
                      <a:r>
                        <a:rPr kumimoji="0" lang="en-US" sz="1400" b="0" i="0" u="none" strike="noStrike" kern="1200" cap="none" spc="0" normalizeH="0" baseline="0" noProof="0" dirty="0">
                          <a:ln w="3175">
                            <a:noFill/>
                          </a:ln>
                          <a:solidFill>
                            <a:srgbClr val="505050"/>
                          </a:solidFill>
                          <a:effectLst/>
                          <a:uLnTx/>
                          <a:uFillTx/>
                          <a:latin typeface="+mn-lt"/>
                          <a:ea typeface="ＭＳ Ｐゴシック" charset="0"/>
                          <a:cs typeface="Segoe UI" panose="020B0502040204020203" pitchFamily="34" charset="0"/>
                        </a:rPr>
                        <a:t>New modern reports with rich visualizations</a:t>
                      </a:r>
                    </a:p>
                  </a:txBody>
                  <a:tcPr marL="182854" marR="182854" marT="182854" marB="91427">
                    <a:lnT w="12700" cap="flat" cmpd="sng" algn="ctr">
                      <a:solidFill>
                        <a:schemeClr val="bg1"/>
                      </a:solidFill>
                      <a:prstDash val="solid"/>
                      <a:round/>
                      <a:headEnd type="none" w="med" len="med"/>
                      <a:tailEnd type="none" w="med" len="med"/>
                    </a:lnT>
                    <a:solidFill>
                      <a:schemeClr val="bg1">
                        <a:alpha val="80000"/>
                      </a:schemeClr>
                    </a:solidFill>
                  </a:tcPr>
                </a:tc>
                <a:tc>
                  <a:txBody>
                    <a:bodyPr/>
                    <a:lstStyle/>
                    <a:p>
                      <a:pPr marL="0" algn="l" defTabSz="932472" rtl="0" eaLnBrk="1" latinLnBrk="0" hangingPunct="1">
                        <a:lnSpc>
                          <a:spcPct val="100000"/>
                        </a:lnSpc>
                        <a:spcBef>
                          <a:spcPts val="0"/>
                        </a:spcBef>
                        <a:spcAft>
                          <a:spcPts val="0"/>
                        </a:spcAft>
                      </a:pPr>
                      <a:r>
                        <a:rPr lang="en-US" sz="2400" b="1" u="sng" kern="1200" spc="0" dirty="0">
                          <a:solidFill>
                            <a:schemeClr val="accent5"/>
                          </a:solidFill>
                          <a:latin typeface="+mn-lt"/>
                          <a:ea typeface="+mn-ea"/>
                          <a:cs typeface="+mn-cs"/>
                        </a:rPr>
                        <a:t>R integration</a:t>
                      </a:r>
                    </a:p>
                    <a:p>
                      <a:pPr marL="0" algn="l" defTabSz="932472" rtl="0" eaLnBrk="1" latinLnBrk="0" hangingPunct="1">
                        <a:lnSpc>
                          <a:spcPct val="90000"/>
                        </a:lnSpc>
                        <a:spcAft>
                          <a:spcPts val="1200"/>
                        </a:spcAft>
                      </a:pPr>
                      <a:r>
                        <a:rPr lang="en-US" sz="1800" b="1" kern="1200" spc="0" dirty="0">
                          <a:ln w="3175">
                            <a:noFill/>
                          </a:ln>
                          <a:solidFill>
                            <a:srgbClr val="505050"/>
                          </a:solidFill>
                          <a:latin typeface="+mn-lt"/>
                          <a:ea typeface="ＭＳ Ｐゴシック" charset="0"/>
                          <a:cs typeface="Segoe UI" panose="020B0502040204020203" pitchFamily="34" charset="0"/>
                        </a:rPr>
                        <a:t>Bringing predictive analytic capabilities</a:t>
                      </a:r>
                      <a:r>
                        <a:rPr lang="en-US" sz="1800" b="1" kern="1200" spc="0" baseline="0" dirty="0">
                          <a:ln w="3175">
                            <a:noFill/>
                          </a:ln>
                          <a:solidFill>
                            <a:srgbClr val="505050"/>
                          </a:solidFill>
                          <a:latin typeface="+mn-lt"/>
                          <a:ea typeface="ＭＳ Ｐゴシック" charset="0"/>
                          <a:cs typeface="Segoe UI" panose="020B0502040204020203" pitchFamily="34" charset="0"/>
                        </a:rPr>
                        <a:t> to your relational database</a:t>
                      </a:r>
                    </a:p>
                    <a:p>
                      <a:pPr marL="0" algn="l" defTabSz="932472" rtl="0" eaLnBrk="1" latinLnBrk="0" hangingPunct="1">
                        <a:lnSpc>
                          <a:spcPct val="100000"/>
                        </a:lnSpc>
                        <a:spcBef>
                          <a:spcPts val="0"/>
                        </a:spcBef>
                        <a:spcAft>
                          <a:spcPts val="0"/>
                        </a:spcAft>
                      </a:pPr>
                      <a:r>
                        <a:rPr lang="en-US" sz="1800" b="0" kern="1200" spc="0" dirty="0">
                          <a:solidFill>
                            <a:schemeClr val="accent5"/>
                          </a:solidFill>
                          <a:latin typeface="+mn-lt"/>
                          <a:ea typeface="+mn-ea"/>
                          <a:cs typeface="+mn-cs"/>
                        </a:rPr>
                        <a:t>Analytics libraries</a:t>
                      </a:r>
                    </a:p>
                    <a:p>
                      <a:pPr marL="0" algn="l" defTabSz="932472" rtl="0" eaLnBrk="1" latinLnBrk="0" hangingPunct="1">
                        <a:lnSpc>
                          <a:spcPct val="90000"/>
                        </a:lnSpc>
                        <a:spcAft>
                          <a:spcPts val="1200"/>
                        </a:spcAft>
                      </a:pPr>
                      <a:r>
                        <a:rPr lang="en-US" sz="1400" kern="1200" spc="0" baseline="0" dirty="0">
                          <a:ln w="3175">
                            <a:noFill/>
                          </a:ln>
                          <a:solidFill>
                            <a:srgbClr val="505050"/>
                          </a:solidFill>
                          <a:latin typeface="+mn-lt"/>
                          <a:ea typeface="ＭＳ Ｐゴシック" charset="0"/>
                          <a:cs typeface="Segoe UI" panose="020B0502040204020203" pitchFamily="34" charset="0"/>
                        </a:rPr>
                        <a:t>Expand your “R” script library with Microsoft Azure Marketplace</a:t>
                      </a:r>
                    </a:p>
                  </a:txBody>
                  <a:tcPr marL="182854" marR="182854" marT="182854" marB="91427">
                    <a:lnT w="12700" cap="flat" cmpd="sng" algn="ctr">
                      <a:solidFill>
                        <a:schemeClr val="bg1"/>
                      </a:solidFill>
                      <a:prstDash val="solid"/>
                      <a:round/>
                      <a:headEnd type="none" w="med" len="med"/>
                      <a:tailEnd type="none" w="med" len="med"/>
                    </a:lnT>
                    <a:solidFill>
                      <a:schemeClr val="bg1">
                        <a:alpha val="80000"/>
                      </a:schemeClr>
                    </a:solidFill>
                  </a:tcPr>
                </a:tc>
                <a:extLst>
                  <a:ext uri="{0D108BD9-81ED-4DB2-BD59-A6C34878D82A}">
                    <a16:rowId xmlns:a16="http://schemas.microsoft.com/office/drawing/2014/main" val="10001"/>
                  </a:ext>
                </a:extLst>
              </a:tr>
            </a:tbl>
          </a:graphicData>
        </a:graphic>
      </p:graphicFrame>
      <p:sp>
        <p:nvSpPr>
          <p:cNvPr id="11" name="Rectangle 10"/>
          <p:cNvSpPr/>
          <p:nvPr/>
        </p:nvSpPr>
        <p:spPr bwMode="auto">
          <a:xfrm>
            <a:off x="10705" y="1827711"/>
            <a:ext cx="3104123" cy="54877"/>
          </a:xfrm>
          <a:prstGeom prst="rect">
            <a:avLst/>
          </a:prstGeom>
          <a:solidFill>
            <a:schemeClr val="tx1">
              <a:alpha val="1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2" name="Rectangle 11"/>
          <p:cNvSpPr/>
          <p:nvPr/>
        </p:nvSpPr>
        <p:spPr bwMode="auto">
          <a:xfrm>
            <a:off x="3114828" y="1827685"/>
            <a:ext cx="3104123" cy="54877"/>
          </a:xfrm>
          <a:prstGeom prst="rect">
            <a:avLst/>
          </a:prstGeom>
          <a:solidFill>
            <a:schemeClr val="tx1">
              <a:alpha val="1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3" name="Rectangle 12"/>
          <p:cNvSpPr/>
          <p:nvPr/>
        </p:nvSpPr>
        <p:spPr bwMode="auto">
          <a:xfrm>
            <a:off x="6218951" y="1827659"/>
            <a:ext cx="3104123" cy="54877"/>
          </a:xfrm>
          <a:prstGeom prst="rect">
            <a:avLst/>
          </a:prstGeom>
          <a:solidFill>
            <a:schemeClr val="tx1">
              <a:alpha val="1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4" name="Rectangle 13"/>
          <p:cNvSpPr/>
          <p:nvPr/>
        </p:nvSpPr>
        <p:spPr bwMode="auto">
          <a:xfrm>
            <a:off x="9323074" y="1827633"/>
            <a:ext cx="3104123" cy="54877"/>
          </a:xfrm>
          <a:prstGeom prst="rect">
            <a:avLst/>
          </a:prstGeom>
          <a:solidFill>
            <a:schemeClr val="tx1">
              <a:alpha val="1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5" name="Title 1"/>
          <p:cNvSpPr txBox="1">
            <a:spLocks/>
          </p:cNvSpPr>
          <p:nvPr/>
        </p:nvSpPr>
        <p:spPr>
          <a:xfrm>
            <a:off x="265176" y="256032"/>
            <a:ext cx="11653521" cy="1075884"/>
          </a:xfrm>
          <a:prstGeom prst="rect">
            <a:avLst/>
          </a:prstGeom>
        </p:spPr>
        <p:txBody>
          <a:bodyPr anchor="ctr" anchorCtr="0"/>
          <a:lstStyle>
            <a:lvl1pPr algn="l" defTabSz="931863" rtl="0" fontAlgn="base">
              <a:lnSpc>
                <a:spcPct val="90000"/>
              </a:lnSpc>
              <a:spcBef>
                <a:spcPct val="0"/>
              </a:spcBef>
              <a:spcAft>
                <a:spcPct val="0"/>
              </a:spcAft>
              <a:defRPr lang="en-US" sz="4000" kern="1200" spc="-102" dirty="0">
                <a:ln w="3175">
                  <a:noFill/>
                </a:ln>
                <a:solidFill>
                  <a:schemeClr val="tx1"/>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r>
              <a:rPr lang="en-US" sz="4900"/>
              <a:t>Deeper insights across data</a:t>
            </a:r>
          </a:p>
        </p:txBody>
      </p:sp>
    </p:spTree>
    <p:extLst>
      <p:ext uri="{BB962C8B-B14F-4D97-AF65-F5344CB8AC3E}">
        <p14:creationId xmlns:p14="http://schemas.microsoft.com/office/powerpoint/2010/main" val="151822878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76324" y="295730"/>
            <a:ext cx="11886192" cy="917444"/>
          </a:xfrm>
          <a:prstGeom prst="rect">
            <a:avLst/>
          </a:prstGeom>
        </p:spPr>
        <p:txBody>
          <a:bodyPr/>
          <a:lstStyle>
            <a:lvl1pPr algn="l" defTabSz="914367" rtl="0" eaLnBrk="1" latinLnBrk="0" hangingPunct="1">
              <a:lnSpc>
                <a:spcPct val="90000"/>
              </a:lnSpc>
              <a:spcBef>
                <a:spcPct val="0"/>
              </a:spcBef>
              <a:buNone/>
              <a:defRPr lang="en-US" sz="4705" b="0" kern="1200" cap="none" spc="-100"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r>
              <a:rPr lang="en-US" sz="4488" dirty="0">
                <a:solidFill>
                  <a:schemeClr val="accent2"/>
                </a:solidFill>
              </a:rPr>
              <a:t>What is R?</a:t>
            </a:r>
          </a:p>
        </p:txBody>
      </p:sp>
      <p:sp>
        <p:nvSpPr>
          <p:cNvPr id="9" name="Rectangle 8"/>
          <p:cNvSpPr/>
          <p:nvPr/>
        </p:nvSpPr>
        <p:spPr bwMode="auto">
          <a:xfrm>
            <a:off x="1539747" y="1764630"/>
            <a:ext cx="2046660" cy="1398706"/>
          </a:xfrm>
          <a:prstGeom prst="rect">
            <a:avLst/>
          </a:prstGeom>
          <a:solidFill>
            <a:srgbClr val="D83B01"/>
          </a:solidFill>
          <a:ln w="9525" cap="flat" cmpd="sng" algn="ctr">
            <a:solidFill>
              <a:srgbClr val="D83B01"/>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31935">
              <a:defRPr/>
            </a:pPr>
            <a:r>
              <a:rPr lang="en-US" sz="2800" kern="0" dirty="0">
                <a:solidFill>
                  <a:schemeClr val="accent2"/>
                </a:solidFill>
                <a:latin typeface="Franklin Gothic Heavy" panose="020B0903020102020204" pitchFamily="34" charset="0"/>
                <a:ea typeface="Segoe UI" pitchFamily="34" charset="0"/>
                <a:cs typeface="Segoe UI" pitchFamily="34" charset="0"/>
              </a:rPr>
              <a:t> </a:t>
            </a:r>
            <a:r>
              <a:rPr lang="en-US" sz="2800" kern="0" dirty="0">
                <a:solidFill>
                  <a:schemeClr val="bg1"/>
                </a:solidFill>
                <a:latin typeface="+mj-lt"/>
                <a:ea typeface="Segoe UI" pitchFamily="34" charset="0"/>
                <a:cs typeface="Segoe UI" pitchFamily="34" charset="0"/>
              </a:rPr>
              <a:t>Language Platform</a:t>
            </a:r>
            <a:endParaRPr lang="en-US" sz="7341" kern="0" dirty="0">
              <a:solidFill>
                <a:schemeClr val="bg1"/>
              </a:solidFill>
              <a:latin typeface="+mj-lt"/>
              <a:ea typeface="Segoe UI" pitchFamily="34" charset="0"/>
              <a:cs typeface="Segoe UI" pitchFamily="34" charset="0"/>
            </a:endParaRPr>
          </a:p>
        </p:txBody>
      </p:sp>
      <p:sp>
        <p:nvSpPr>
          <p:cNvPr id="10" name="Rectangle 9"/>
          <p:cNvSpPr/>
          <p:nvPr/>
        </p:nvSpPr>
        <p:spPr bwMode="auto">
          <a:xfrm>
            <a:off x="1539740" y="3206302"/>
            <a:ext cx="2046660" cy="1398706"/>
          </a:xfrm>
          <a:prstGeom prst="rect">
            <a:avLst/>
          </a:prstGeom>
          <a:solidFill>
            <a:srgbClr val="008272"/>
          </a:solidFill>
          <a:ln w="9525" cap="flat" cmpd="sng" algn="ctr">
            <a:solidFill>
              <a:srgbClr val="008272"/>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algn="ctr" defTabSz="931935">
              <a:defRPr/>
            </a:pPr>
            <a:r>
              <a:rPr lang="en-US" sz="2448" kern="0" dirty="0">
                <a:solidFill>
                  <a:schemeClr val="bg1"/>
                </a:solidFill>
                <a:latin typeface="+mj-lt"/>
                <a:ea typeface="Segoe UI" pitchFamily="34" charset="0"/>
                <a:cs typeface="Segoe UI" pitchFamily="34" charset="0"/>
              </a:rPr>
              <a:t>Community</a:t>
            </a:r>
          </a:p>
        </p:txBody>
      </p:sp>
      <p:sp>
        <p:nvSpPr>
          <p:cNvPr id="11" name="Rectangle 10"/>
          <p:cNvSpPr/>
          <p:nvPr/>
        </p:nvSpPr>
        <p:spPr bwMode="auto">
          <a:xfrm>
            <a:off x="1539740" y="4748538"/>
            <a:ext cx="2046660" cy="1398706"/>
          </a:xfrm>
          <a:prstGeom prst="rect">
            <a:avLst/>
          </a:prstGeom>
          <a:solidFill>
            <a:srgbClr val="B4009E"/>
          </a:solidFill>
          <a:ln w="9525" cap="flat" cmpd="sng" algn="ctr">
            <a:solidFill>
              <a:srgbClr val="B4009E"/>
            </a:solidFill>
            <a:prstDash val="solid"/>
            <a:headEnd type="none" w="med" len="med"/>
            <a:tailEnd type="none" w="med" len="med"/>
          </a:ln>
          <a:effectLst/>
        </p:spPr>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defTabSz="931935">
              <a:defRPr/>
            </a:pPr>
            <a:r>
              <a:rPr lang="en-US" sz="2800" kern="0" dirty="0">
                <a:solidFill>
                  <a:schemeClr val="bg1"/>
                </a:solidFill>
                <a:latin typeface="+mj-lt"/>
                <a:ea typeface="Segoe UI" pitchFamily="34" charset="0"/>
                <a:cs typeface="Segoe UI" pitchFamily="34" charset="0"/>
              </a:rPr>
              <a:t> Ecosystem</a:t>
            </a:r>
            <a:endParaRPr lang="en-US" sz="7341" kern="0" dirty="0">
              <a:solidFill>
                <a:schemeClr val="bg1"/>
              </a:solidFill>
              <a:latin typeface="+mj-lt"/>
              <a:ea typeface="Segoe UI" pitchFamily="34" charset="0"/>
              <a:cs typeface="Segoe UI" pitchFamily="34" charset="0"/>
            </a:endParaRPr>
          </a:p>
        </p:txBody>
      </p:sp>
      <p:sp>
        <p:nvSpPr>
          <p:cNvPr id="12" name="Rectangle 11"/>
          <p:cNvSpPr/>
          <p:nvPr/>
        </p:nvSpPr>
        <p:spPr bwMode="auto">
          <a:xfrm>
            <a:off x="3586406" y="1891889"/>
            <a:ext cx="7844428" cy="439787"/>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A programming language for statistics, analytics, and data science</a:t>
            </a:r>
          </a:p>
        </p:txBody>
      </p:sp>
      <p:sp>
        <p:nvSpPr>
          <p:cNvPr id="13" name="Rectangle 12"/>
          <p:cNvSpPr/>
          <p:nvPr/>
        </p:nvSpPr>
        <p:spPr bwMode="auto">
          <a:xfrm>
            <a:off x="3586400" y="2299499"/>
            <a:ext cx="7844428" cy="453283"/>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ea typeface="Segoe UI" pitchFamily="34" charset="0"/>
                <a:cs typeface="Segoe UI" pitchFamily="34" charset="0"/>
              </a:rPr>
              <a:t>A data visualization framework</a:t>
            </a:r>
          </a:p>
        </p:txBody>
      </p:sp>
      <p:sp>
        <p:nvSpPr>
          <p:cNvPr id="14" name="Rectangle 13"/>
          <p:cNvSpPr/>
          <p:nvPr/>
        </p:nvSpPr>
        <p:spPr bwMode="auto">
          <a:xfrm>
            <a:off x="3586404" y="2742152"/>
            <a:ext cx="7844428" cy="396981"/>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ea typeface="Segoe UI" pitchFamily="34" charset="0"/>
                <a:cs typeface="Segoe UI" pitchFamily="34" charset="0"/>
              </a:rPr>
              <a:t>Provided as Open Source</a:t>
            </a:r>
          </a:p>
        </p:txBody>
      </p:sp>
      <p:sp>
        <p:nvSpPr>
          <p:cNvPr id="15" name="Rectangle 14"/>
          <p:cNvSpPr/>
          <p:nvPr/>
        </p:nvSpPr>
        <p:spPr bwMode="auto">
          <a:xfrm>
            <a:off x="3586401" y="3208908"/>
            <a:ext cx="7844428" cy="439787"/>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Used by 2.5M+ data scientists, statisticians and analysts </a:t>
            </a:r>
          </a:p>
        </p:txBody>
      </p:sp>
      <p:sp>
        <p:nvSpPr>
          <p:cNvPr id="16" name="Rectangle 15"/>
          <p:cNvSpPr/>
          <p:nvPr/>
        </p:nvSpPr>
        <p:spPr bwMode="auto">
          <a:xfrm>
            <a:off x="3586401" y="3571012"/>
            <a:ext cx="7844428" cy="453283"/>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Taught in most university statistics programs</a:t>
            </a:r>
            <a:endParaRPr lang="en-US" sz="2040" dirty="0">
              <a:solidFill>
                <a:schemeClr val="accent2"/>
              </a:solidFill>
              <a:latin typeface="+mj-lt"/>
              <a:ea typeface="Segoe UI" pitchFamily="34" charset="0"/>
              <a:cs typeface="Segoe UI" pitchFamily="34" charset="0"/>
            </a:endParaRPr>
          </a:p>
        </p:txBody>
      </p:sp>
      <p:sp>
        <p:nvSpPr>
          <p:cNvPr id="17" name="Rectangle 16"/>
          <p:cNvSpPr/>
          <p:nvPr/>
        </p:nvSpPr>
        <p:spPr bwMode="auto">
          <a:xfrm>
            <a:off x="3586401" y="4305985"/>
            <a:ext cx="7844428" cy="396981"/>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Active and thriving user groups across the world</a:t>
            </a:r>
            <a:endParaRPr lang="en-US" sz="2040" dirty="0">
              <a:solidFill>
                <a:schemeClr val="accent2"/>
              </a:solidFill>
              <a:latin typeface="+mj-lt"/>
              <a:ea typeface="Segoe UI" pitchFamily="34" charset="0"/>
              <a:cs typeface="Segoe UI" pitchFamily="34" charset="0"/>
            </a:endParaRPr>
          </a:p>
        </p:txBody>
      </p:sp>
      <p:sp>
        <p:nvSpPr>
          <p:cNvPr id="18" name="Rectangle 17"/>
          <p:cNvSpPr/>
          <p:nvPr/>
        </p:nvSpPr>
        <p:spPr bwMode="auto">
          <a:xfrm>
            <a:off x="3586403" y="5059150"/>
            <a:ext cx="8197260" cy="448674"/>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CRAN:  7000+ freely available algorithms, test data and evaluation</a:t>
            </a:r>
          </a:p>
        </p:txBody>
      </p:sp>
      <p:sp>
        <p:nvSpPr>
          <p:cNvPr id="19" name="Rectangle 18"/>
          <p:cNvSpPr/>
          <p:nvPr/>
        </p:nvSpPr>
        <p:spPr bwMode="auto">
          <a:xfrm>
            <a:off x="3586401" y="5486419"/>
            <a:ext cx="7844428" cy="453283"/>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Many of these are applicable to big data if scaled</a:t>
            </a:r>
            <a:endParaRPr lang="en-US" sz="2040" dirty="0">
              <a:solidFill>
                <a:schemeClr val="accent2"/>
              </a:solidFill>
              <a:latin typeface="+mj-lt"/>
              <a:ea typeface="Segoe UI" pitchFamily="34" charset="0"/>
              <a:cs typeface="Segoe UI" pitchFamily="34" charset="0"/>
            </a:endParaRPr>
          </a:p>
        </p:txBody>
      </p:sp>
      <p:sp>
        <p:nvSpPr>
          <p:cNvPr id="21" name="Rectangle 20"/>
          <p:cNvSpPr/>
          <p:nvPr/>
        </p:nvSpPr>
        <p:spPr bwMode="auto">
          <a:xfrm>
            <a:off x="3586400" y="3939431"/>
            <a:ext cx="7844428" cy="396981"/>
          </a:xfrm>
          <a:prstGeom prst="rect">
            <a:avLst/>
          </a:prstGeom>
          <a:no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6494" tIns="149196" rIns="186494" bIns="149196" numCol="1" spcCol="0" rtlCol="0" fromWordArt="0" anchor="ctr" anchorCtr="0" forceAA="0" compatLnSpc="1">
            <a:prstTxWarp prst="textNoShape">
              <a:avLst/>
            </a:prstTxWarp>
            <a:noAutofit/>
          </a:bodyPr>
          <a:lstStyle/>
          <a:p>
            <a:pPr marL="289763" indent="-289763" defTabSz="931935">
              <a:spcAft>
                <a:spcPts val="612"/>
              </a:spcAft>
              <a:buFont typeface="Arial" panose="020B0604020202020204" pitchFamily="34" charset="0"/>
              <a:buChar char="•"/>
            </a:pPr>
            <a:r>
              <a:rPr lang="en-US" sz="2040" dirty="0">
                <a:solidFill>
                  <a:schemeClr val="accent2"/>
                </a:solidFill>
                <a:latin typeface="+mj-lt"/>
              </a:rPr>
              <a:t>New and recent graduates prefer it</a:t>
            </a:r>
            <a:endParaRPr lang="en-US" sz="2040" dirty="0">
              <a:solidFill>
                <a:schemeClr val="accent2"/>
              </a:solidFill>
              <a:latin typeface="+mj-lt"/>
              <a:ea typeface="Segoe UI" pitchFamily="34" charset="0"/>
              <a:cs typeface="Segoe UI" pitchFamily="34" charset="0"/>
            </a:endParaRPr>
          </a:p>
        </p:txBody>
      </p:sp>
    </p:spTree>
    <p:extLst>
      <p:ext uri="{BB962C8B-B14F-4D97-AF65-F5344CB8AC3E}">
        <p14:creationId xmlns:p14="http://schemas.microsoft.com/office/powerpoint/2010/main" val="69499610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p:bldP spid="13" grpId="0"/>
      <p:bldP spid="14" grpId="0"/>
      <p:bldP spid="15" grpId="0"/>
      <p:bldP spid="16" grpId="0"/>
      <p:bldP spid="17" grpId="0"/>
      <p:bldP spid="18" grpId="0"/>
      <p:bldP spid="19"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z="3600" dirty="0"/>
              <a:t>Deploying Analytics </a:t>
            </a:r>
            <a:r>
              <a:rPr lang="en-US" sz="3600" b="1" dirty="0"/>
              <a:t>On-Prem in SQL 2016</a:t>
            </a:r>
          </a:p>
        </p:txBody>
      </p:sp>
      <p:sp>
        <p:nvSpPr>
          <p:cNvPr id="6" name="Text Placeholder 5"/>
          <p:cNvSpPr>
            <a:spLocks noGrp="1"/>
          </p:cNvSpPr>
          <p:nvPr>
            <p:ph type="body" sz="quarter" idx="11"/>
          </p:nvPr>
        </p:nvSpPr>
        <p:spPr>
          <a:xfrm>
            <a:off x="6677804" y="1419656"/>
            <a:ext cx="5486399" cy="5115246"/>
          </a:xfrm>
        </p:spPr>
        <p:txBody>
          <a:bodyPr/>
          <a:lstStyle/>
          <a:p>
            <a:r>
              <a:rPr lang="en-US" sz="2800" dirty="0"/>
              <a:t>Model &amp; Deploy In SQL16:</a:t>
            </a:r>
          </a:p>
          <a:p>
            <a:pPr marL="457200" indent="-457200">
              <a:buFont typeface="Wingdings" panose="05000000000000000000" pitchFamily="2" charset="2"/>
              <a:buChar char="ü"/>
            </a:pPr>
            <a:r>
              <a:rPr lang="en-US" sz="2400" dirty="0"/>
              <a:t>Complete Lifecycle</a:t>
            </a:r>
          </a:p>
          <a:p>
            <a:pPr marL="457200" indent="-457200">
              <a:buFont typeface="Wingdings" panose="05000000000000000000" pitchFamily="2" charset="2"/>
              <a:buChar char="ü"/>
            </a:pPr>
            <a:r>
              <a:rPr lang="en-US" sz="2400" dirty="0"/>
              <a:t>Deploy via BI Tools or Applications</a:t>
            </a:r>
          </a:p>
          <a:p>
            <a:endParaRPr lang="en-US" sz="2800" dirty="0"/>
          </a:p>
          <a:p>
            <a:r>
              <a:rPr lang="en-US" sz="2800" dirty="0"/>
              <a:t>Advantages:</a:t>
            </a:r>
          </a:p>
          <a:p>
            <a:pPr marL="457200" indent="-457200">
              <a:buFont typeface="Wingdings" panose="05000000000000000000" pitchFamily="2" charset="2"/>
              <a:buChar char="ü"/>
            </a:pPr>
            <a:r>
              <a:rPr lang="en-US" sz="2400" dirty="0"/>
              <a:t>No Data Movement</a:t>
            </a:r>
          </a:p>
          <a:p>
            <a:pPr marL="457200" indent="-457200">
              <a:buFont typeface="Wingdings" panose="05000000000000000000" pitchFamily="2" charset="2"/>
              <a:buChar char="ü"/>
            </a:pPr>
            <a:r>
              <a:rPr lang="en-US" sz="2400" dirty="0"/>
              <a:t>SQL Skill Reuse</a:t>
            </a:r>
          </a:p>
          <a:p>
            <a:pPr marL="457200" indent="-457200">
              <a:buFont typeface="Wingdings" panose="05000000000000000000" pitchFamily="2" charset="2"/>
              <a:buChar char="ü"/>
            </a:pPr>
            <a:r>
              <a:rPr lang="en-US" sz="2400" dirty="0"/>
              <a:t>Operational Stability</a:t>
            </a:r>
          </a:p>
          <a:p>
            <a:pPr marL="457200" indent="-457200">
              <a:buFont typeface="Wingdings" panose="05000000000000000000" pitchFamily="2" charset="2"/>
              <a:buChar char="ü"/>
            </a:pPr>
            <a:r>
              <a:rPr lang="en-US" sz="2400" dirty="0"/>
              <a:t>SMP Parallel Performance</a:t>
            </a:r>
          </a:p>
          <a:p>
            <a:pPr marL="457200" indent="-457200">
              <a:buFont typeface="Arial" panose="020B0604020202020204" pitchFamily="34" charset="0"/>
              <a:buChar char="•"/>
            </a:pPr>
            <a:endParaRPr lang="en-US" sz="2800" dirty="0"/>
          </a:p>
        </p:txBody>
      </p:sp>
      <p:grpSp>
        <p:nvGrpSpPr>
          <p:cNvPr id="8" name="Group 7"/>
          <p:cNvGrpSpPr/>
          <p:nvPr/>
        </p:nvGrpSpPr>
        <p:grpSpPr>
          <a:xfrm>
            <a:off x="622998" y="2654183"/>
            <a:ext cx="5366860" cy="2171963"/>
            <a:chOff x="39153" y="2453215"/>
            <a:chExt cx="5366860" cy="2171963"/>
          </a:xfrm>
          <a:effectLst>
            <a:outerShdw blurRad="76200" dist="12700" dir="2700000" sy="-23000" kx="-800400" algn="bl" rotWithShape="0">
              <a:prstClr val="black">
                <a:alpha val="20000"/>
              </a:prstClr>
            </a:outerShdw>
          </a:effectLst>
        </p:grpSpPr>
        <p:sp>
          <p:nvSpPr>
            <p:cNvPr id="2" name="Rectangle 1"/>
            <p:cNvSpPr/>
            <p:nvPr/>
          </p:nvSpPr>
          <p:spPr bwMode="auto">
            <a:xfrm>
              <a:off x="299122" y="2889862"/>
              <a:ext cx="5106891" cy="1735316"/>
            </a:xfrm>
            <a:prstGeom prst="rect">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40" name="Can 39"/>
            <p:cNvSpPr/>
            <p:nvPr/>
          </p:nvSpPr>
          <p:spPr>
            <a:xfrm>
              <a:off x="39153" y="2453215"/>
              <a:ext cx="1163469" cy="944150"/>
            </a:xfrm>
            <a:prstGeom prst="can">
              <a:avLst>
                <a:gd name="adj" fmla="val 28011"/>
              </a:avLst>
            </a:prstGeom>
            <a:solidFill>
              <a:schemeClr val="tx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a:solidFill>
                    <a:schemeClr val="bg2"/>
                  </a:solidFill>
                </a:rPr>
                <a:t>SQL 2016</a:t>
              </a:r>
            </a:p>
          </p:txBody>
        </p:sp>
        <p:sp>
          <p:nvSpPr>
            <p:cNvPr id="49" name="Chevron 48"/>
            <p:cNvSpPr/>
            <p:nvPr/>
          </p:nvSpPr>
          <p:spPr>
            <a:xfrm>
              <a:off x="3348076" y="3522108"/>
              <a:ext cx="1810061" cy="620458"/>
            </a:xfrm>
            <a:prstGeom prst="chevron">
              <a:avLst/>
            </a:prstGeom>
            <a:solidFill>
              <a:schemeClr val="accent4">
                <a:lumMod val="75000"/>
              </a:schemeClr>
            </a:solidFill>
            <a:ln>
              <a:noFill/>
            </a:ln>
          </p:spPr>
          <p:style>
            <a:lnRef idx="1">
              <a:schemeClr val="accent1"/>
            </a:lnRef>
            <a:fillRef idx="3">
              <a:schemeClr val="accent1"/>
            </a:fillRef>
            <a:effectRef idx="2">
              <a:schemeClr val="accent1"/>
            </a:effectRef>
            <a:fontRef idx="minor">
              <a:schemeClr val="lt1"/>
            </a:fontRef>
          </p:style>
          <p:txBody>
            <a:bodyPr anchor="ctr" anchorCtr="1"/>
            <a:lstStyle/>
            <a:p>
              <a:r>
                <a:rPr lang="en-US" sz="1200" dirty="0"/>
                <a:t>Operationalize</a:t>
              </a:r>
            </a:p>
          </p:txBody>
        </p:sp>
        <p:sp>
          <p:nvSpPr>
            <p:cNvPr id="59" name="Chevron 58"/>
            <p:cNvSpPr/>
            <p:nvPr/>
          </p:nvSpPr>
          <p:spPr>
            <a:xfrm>
              <a:off x="1826837" y="3516870"/>
              <a:ext cx="1682687" cy="638359"/>
            </a:xfrm>
            <a:prstGeom prst="chevron">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nchorCtr="1"/>
            <a:lstStyle/>
            <a:p>
              <a:r>
                <a:rPr lang="en-US" sz="1200" dirty="0">
                  <a:solidFill>
                    <a:schemeClr val="bg1"/>
                  </a:solidFill>
                </a:rPr>
                <a:t>Model</a:t>
              </a:r>
            </a:p>
          </p:txBody>
        </p:sp>
        <p:sp>
          <p:nvSpPr>
            <p:cNvPr id="57" name="Chevron 56"/>
            <p:cNvSpPr/>
            <p:nvPr/>
          </p:nvSpPr>
          <p:spPr>
            <a:xfrm>
              <a:off x="489992" y="3509444"/>
              <a:ext cx="1473935" cy="638359"/>
            </a:xfrm>
            <a:prstGeom prst="chevron">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nchorCtr="1"/>
            <a:lstStyle/>
            <a:p>
              <a:r>
                <a:rPr lang="en-US" sz="1200" dirty="0">
                  <a:solidFill>
                    <a:schemeClr val="bg1"/>
                  </a:solidFill>
                </a:rPr>
                <a:t>Prepare</a:t>
              </a:r>
            </a:p>
          </p:txBody>
        </p:sp>
      </p:grpSp>
    </p:spTree>
    <p:extLst>
      <p:ext uri="{BB962C8B-B14F-4D97-AF65-F5344CB8AC3E}">
        <p14:creationId xmlns:p14="http://schemas.microsoft.com/office/powerpoint/2010/main" val="2418148071"/>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tx2">
                    <a:lumMod val="75000"/>
                  </a:schemeClr>
                </a:solidFill>
              </a:rPr>
              <a:t>Installation</a:t>
            </a:r>
          </a:p>
        </p:txBody>
      </p:sp>
      <p:sp>
        <p:nvSpPr>
          <p:cNvPr id="6" name="Text Placeholder 5"/>
          <p:cNvSpPr>
            <a:spLocks noGrp="1"/>
          </p:cNvSpPr>
          <p:nvPr>
            <p:ph type="body" sz="quarter" idx="10"/>
          </p:nvPr>
        </p:nvSpPr>
        <p:spPr>
          <a:xfrm>
            <a:off x="274638" y="1212850"/>
            <a:ext cx="11887200" cy="6832640"/>
          </a:xfrm>
        </p:spPr>
        <p:txBody>
          <a:bodyPr/>
          <a:lstStyle/>
          <a:p>
            <a:endParaRPr lang="en-US" dirty="0"/>
          </a:p>
          <a:p>
            <a:r>
              <a:rPr lang="en-US" dirty="0"/>
              <a:t>Install option “R Services”</a:t>
            </a:r>
          </a:p>
          <a:p>
            <a:pPr lvl="1"/>
            <a:r>
              <a:rPr lang="en-NZ" dirty="0">
                <a:gradFill>
                  <a:gsLst>
                    <a:gs pos="1250">
                      <a:srgbClr val="505050"/>
                    </a:gs>
                    <a:gs pos="100000">
                      <a:srgbClr val="505050"/>
                    </a:gs>
                  </a:gsLst>
                  <a:lin ang="5400000" scaled="0"/>
                </a:gradFill>
              </a:rPr>
              <a:t>(Standalone only)</a:t>
            </a:r>
            <a:endParaRPr lang="en-US" dirty="0">
              <a:gradFill>
                <a:gsLst>
                  <a:gs pos="1250">
                    <a:srgbClr val="505050"/>
                  </a:gs>
                  <a:gs pos="100000">
                    <a:srgbClr val="505050"/>
                  </a:gs>
                </a:gsLst>
                <a:lin ang="5400000" scaled="0"/>
              </a:gradFill>
            </a:endParaRPr>
          </a:p>
          <a:p>
            <a:endParaRPr lang="en-US" dirty="0"/>
          </a:p>
          <a:p>
            <a:r>
              <a:rPr lang="en-US" dirty="0"/>
              <a:t>Extra “I consent”</a:t>
            </a:r>
          </a:p>
          <a:p>
            <a:pPr lvl="1"/>
            <a:r>
              <a:rPr lang="en-US" dirty="0"/>
              <a:t> </a:t>
            </a:r>
            <a:r>
              <a:rPr lang="en-NZ" dirty="0"/>
              <a:t>/IACCEPTROPENLICENSEAGREEMENT</a:t>
            </a:r>
          </a:p>
          <a:p>
            <a:pPr lvl="1"/>
            <a:r>
              <a:rPr lang="en-NZ" dirty="0"/>
              <a:t>…download and install Microsoft R Open</a:t>
            </a:r>
            <a:endParaRPr lang="en-US" dirty="0"/>
          </a:p>
          <a:p>
            <a:endParaRPr lang="en-US" dirty="0"/>
          </a:p>
          <a:p>
            <a:r>
              <a:rPr lang="en-US" dirty="0"/>
              <a:t>Exec </a:t>
            </a:r>
            <a:r>
              <a:rPr lang="en-US" dirty="0" err="1"/>
              <a:t>sp_configure</a:t>
            </a:r>
            <a:r>
              <a:rPr lang="en-US" dirty="0"/>
              <a:t>  'external scripts enabled', 1 </a:t>
            </a:r>
          </a:p>
          <a:p>
            <a:pPr lvl="1"/>
            <a:endParaRPr lang="en-NZ" dirty="0">
              <a:gradFill>
                <a:gsLst>
                  <a:gs pos="1250">
                    <a:srgbClr val="505050"/>
                  </a:gs>
                  <a:gs pos="100000">
                    <a:srgbClr val="505050"/>
                  </a:gs>
                </a:gsLst>
                <a:lin ang="5400000" scaled="0"/>
              </a:gradFill>
            </a:endParaRPr>
          </a:p>
          <a:p>
            <a:endParaRPr lang="en-US" dirty="0"/>
          </a:p>
          <a:p>
            <a:endParaRPr lang="en-US" dirty="0"/>
          </a:p>
        </p:txBody>
      </p:sp>
      <p:pic>
        <p:nvPicPr>
          <p:cNvPr id="2" name="Picture 1"/>
          <p:cNvPicPr>
            <a:picLocks noChangeAspect="1"/>
          </p:cNvPicPr>
          <p:nvPr/>
        </p:nvPicPr>
        <p:blipFill>
          <a:blip r:embed="rId3"/>
          <a:stretch>
            <a:fillRect/>
          </a:stretch>
        </p:blipFill>
        <p:spPr>
          <a:xfrm>
            <a:off x="6204180" y="1625054"/>
            <a:ext cx="6017883" cy="3297310"/>
          </a:xfrm>
          <a:prstGeom prst="rect">
            <a:avLst/>
          </a:prstGeom>
        </p:spPr>
      </p:pic>
    </p:spTree>
    <p:extLst>
      <p:ext uri="{BB962C8B-B14F-4D97-AF65-F5344CB8AC3E}">
        <p14:creationId xmlns:p14="http://schemas.microsoft.com/office/powerpoint/2010/main" val="933794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a:solidFill>
                  <a:schemeClr val="tx2">
                    <a:lumMod val="75000"/>
                  </a:schemeClr>
                </a:solidFill>
              </a:rPr>
              <a:t>New things</a:t>
            </a:r>
          </a:p>
        </p:txBody>
      </p:sp>
      <p:sp>
        <p:nvSpPr>
          <p:cNvPr id="6" name="Text Placeholder 5"/>
          <p:cNvSpPr>
            <a:spLocks noGrp="1"/>
          </p:cNvSpPr>
          <p:nvPr>
            <p:ph type="body" sz="quarter" idx="10"/>
          </p:nvPr>
        </p:nvSpPr>
        <p:spPr>
          <a:xfrm>
            <a:off x="274638" y="1212850"/>
            <a:ext cx="11887200" cy="5139869"/>
          </a:xfrm>
        </p:spPr>
        <p:txBody>
          <a:bodyPr/>
          <a:lstStyle/>
          <a:p>
            <a:endParaRPr lang="en-US" dirty="0"/>
          </a:p>
          <a:p>
            <a:r>
              <a:rPr lang="en-US" dirty="0"/>
              <a:t>Launchpad service</a:t>
            </a:r>
          </a:p>
          <a:p>
            <a:endParaRPr lang="en-US" dirty="0"/>
          </a:p>
          <a:p>
            <a:r>
              <a:rPr lang="en-US" dirty="0"/>
              <a:t>Local Users</a:t>
            </a:r>
          </a:p>
          <a:p>
            <a:pPr lvl="1"/>
            <a:r>
              <a:rPr lang="en-US" dirty="0"/>
              <a:t> </a:t>
            </a:r>
            <a:r>
              <a:rPr lang="en-NZ" dirty="0"/>
              <a:t>20 accounts in </a:t>
            </a:r>
            <a:r>
              <a:rPr lang="en-NZ" dirty="0" err="1"/>
              <a:t>SQLRUserGroup</a:t>
            </a:r>
            <a:endParaRPr lang="en-US" dirty="0"/>
          </a:p>
          <a:p>
            <a:endParaRPr lang="en-US" dirty="0"/>
          </a:p>
          <a:p>
            <a:r>
              <a:rPr lang="en-NZ" dirty="0"/>
              <a:t>GRANT EXECUTE ANY EXTERNAL SCRIPT</a:t>
            </a:r>
            <a:endParaRPr lang="en-US" dirty="0"/>
          </a:p>
          <a:p>
            <a:endParaRPr lang="en-US" dirty="0"/>
          </a:p>
        </p:txBody>
      </p:sp>
      <p:pic>
        <p:nvPicPr>
          <p:cNvPr id="3" name="Picture 2"/>
          <p:cNvPicPr>
            <a:picLocks noChangeAspect="1"/>
          </p:cNvPicPr>
          <p:nvPr/>
        </p:nvPicPr>
        <p:blipFill>
          <a:blip r:embed="rId3"/>
          <a:stretch>
            <a:fillRect/>
          </a:stretch>
        </p:blipFill>
        <p:spPr>
          <a:xfrm>
            <a:off x="4922093" y="616942"/>
            <a:ext cx="8219061" cy="3253770"/>
          </a:xfrm>
          <a:prstGeom prst="rect">
            <a:avLst/>
          </a:prstGeom>
        </p:spPr>
      </p:pic>
      <p:sp>
        <p:nvSpPr>
          <p:cNvPr id="4" name="Rectangle 3"/>
          <p:cNvSpPr/>
          <p:nvPr/>
        </p:nvSpPr>
        <p:spPr bwMode="auto">
          <a:xfrm>
            <a:off x="5066109" y="3281238"/>
            <a:ext cx="4392488" cy="504056"/>
          </a:xfrm>
          <a:prstGeom prst="rect">
            <a:avLst/>
          </a:prstGeom>
          <a:solidFill>
            <a:schemeClr val="accent1">
              <a:alpha val="3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NZ" sz="2000" dirty="0">
              <a:gradFill>
                <a:gsLst>
                  <a:gs pos="5439">
                    <a:srgbClr val="F8F8F8"/>
                  </a:gs>
                  <a:gs pos="10000">
                    <a:srgbClr val="F8F8F8"/>
                  </a:gs>
                </a:gsLst>
                <a:lin ang="5400000" scaled="0"/>
              </a:gradFill>
            </a:endParaRPr>
          </a:p>
        </p:txBody>
      </p:sp>
    </p:spTree>
    <p:extLst>
      <p:ext uri="{BB962C8B-B14F-4D97-AF65-F5344CB8AC3E}">
        <p14:creationId xmlns:p14="http://schemas.microsoft.com/office/powerpoint/2010/main" val="2856835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6615559" y="1920437"/>
            <a:ext cx="1822172" cy="2942464"/>
          </a:xfrm>
          <a:prstGeom prst="rect">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 name="Rectangle 3"/>
          <p:cNvSpPr/>
          <p:nvPr/>
        </p:nvSpPr>
        <p:spPr>
          <a:xfrm>
            <a:off x="6818735" y="2048362"/>
            <a:ext cx="1366906" cy="14099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dirty="0"/>
          </a:p>
        </p:txBody>
      </p:sp>
      <p:sp>
        <p:nvSpPr>
          <p:cNvPr id="5" name="TextBox 4"/>
          <p:cNvSpPr txBox="1"/>
          <p:nvPr/>
        </p:nvSpPr>
        <p:spPr>
          <a:xfrm>
            <a:off x="6887983" y="2036007"/>
            <a:ext cx="1356914" cy="382308"/>
          </a:xfrm>
          <a:prstGeom prst="rect">
            <a:avLst/>
          </a:prstGeom>
          <a:noFill/>
        </p:spPr>
        <p:txBody>
          <a:bodyPr wrap="none" rtlCol="0">
            <a:spAutoFit/>
          </a:bodyPr>
          <a:lstStyle/>
          <a:p>
            <a:r>
              <a:rPr lang="en-US" sz="1836" b="1" dirty="0"/>
              <a:t>RTerm.exe</a:t>
            </a:r>
          </a:p>
        </p:txBody>
      </p:sp>
      <p:sp>
        <p:nvSpPr>
          <p:cNvPr id="6" name="TextBox 5"/>
          <p:cNvSpPr txBox="1"/>
          <p:nvPr/>
        </p:nvSpPr>
        <p:spPr>
          <a:xfrm>
            <a:off x="7137970" y="2994386"/>
            <a:ext cx="696801" cy="382308"/>
          </a:xfrm>
          <a:prstGeom prst="rect">
            <a:avLst/>
          </a:prstGeom>
          <a:noFill/>
        </p:spPr>
        <p:txBody>
          <a:bodyPr wrap="none" rtlCol="0">
            <a:spAutoFit/>
          </a:bodyPr>
          <a:lstStyle/>
          <a:p>
            <a:pPr algn="ctr"/>
            <a:r>
              <a:rPr lang="en-US" sz="1836" b="1" dirty="0"/>
              <a:t>R.dll</a:t>
            </a:r>
          </a:p>
        </p:txBody>
      </p:sp>
      <p:cxnSp>
        <p:nvCxnSpPr>
          <p:cNvPr id="8" name="Straight Connector 7"/>
          <p:cNvCxnSpPr/>
          <p:nvPr/>
        </p:nvCxnSpPr>
        <p:spPr>
          <a:xfrm>
            <a:off x="6818735" y="2959553"/>
            <a:ext cx="1366906"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6804940" y="4090910"/>
            <a:ext cx="1366907" cy="549352"/>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tx1"/>
                </a:solidFill>
              </a:rPr>
              <a:t>RxLink.dll</a:t>
            </a:r>
          </a:p>
        </p:txBody>
      </p:sp>
      <p:sp>
        <p:nvSpPr>
          <p:cNvPr id="10" name="Rectangle 9"/>
          <p:cNvSpPr/>
          <p:nvPr/>
        </p:nvSpPr>
        <p:spPr>
          <a:xfrm>
            <a:off x="9407945" y="2036006"/>
            <a:ext cx="2203506" cy="249787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1836" b="1" dirty="0">
                <a:solidFill>
                  <a:schemeClr val="tx1"/>
                </a:solidFill>
              </a:rPr>
              <a:t>BxlServer.exe</a:t>
            </a:r>
          </a:p>
          <a:p>
            <a:endParaRPr lang="en-US" sz="1836" dirty="0">
              <a:solidFill>
                <a:schemeClr val="tx1"/>
              </a:solidFill>
            </a:endParaRPr>
          </a:p>
        </p:txBody>
      </p:sp>
      <p:cxnSp>
        <p:nvCxnSpPr>
          <p:cNvPr id="13" name="Straight Connector 12"/>
          <p:cNvCxnSpPr>
            <a:stCxn id="4" idx="2"/>
            <a:endCxn id="4" idx="2"/>
          </p:cNvCxnSpPr>
          <p:nvPr/>
        </p:nvCxnSpPr>
        <p:spPr>
          <a:xfrm>
            <a:off x="7502188" y="2804556"/>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4" idx="2"/>
            <a:endCxn id="9" idx="0"/>
          </p:cNvCxnSpPr>
          <p:nvPr/>
        </p:nvCxnSpPr>
        <p:spPr>
          <a:xfrm flipH="1">
            <a:off x="7488394" y="3458341"/>
            <a:ext cx="13794" cy="632569"/>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9213798" y="1953885"/>
            <a:ext cx="2512089" cy="4468884"/>
          </a:xfrm>
          <a:prstGeom prst="rect">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cxnSp>
        <p:nvCxnSpPr>
          <p:cNvPr id="18" name="Straight Connector 17"/>
          <p:cNvCxnSpPr>
            <a:stCxn id="9" idx="3"/>
          </p:cNvCxnSpPr>
          <p:nvPr/>
        </p:nvCxnSpPr>
        <p:spPr>
          <a:xfrm flipV="1">
            <a:off x="8171848" y="4365585"/>
            <a:ext cx="1195808" cy="1"/>
          </a:xfrm>
          <a:prstGeom prst="line">
            <a:avLst/>
          </a:prstGeom>
          <a:ln w="28575">
            <a:prstDash val="sysDot"/>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19" name="TextBox 18"/>
          <p:cNvSpPr txBox="1"/>
          <p:nvPr/>
        </p:nvSpPr>
        <p:spPr>
          <a:xfrm>
            <a:off x="6597304" y="1466995"/>
            <a:ext cx="642420" cy="374846"/>
          </a:xfrm>
          <a:prstGeom prst="rect">
            <a:avLst/>
          </a:prstGeom>
          <a:noFill/>
        </p:spPr>
        <p:txBody>
          <a:bodyPr wrap="none" rtlCol="0">
            <a:spAutoFit/>
          </a:bodyPr>
          <a:lstStyle/>
          <a:p>
            <a:r>
              <a:rPr lang="en-US" sz="1836" dirty="0"/>
              <a:t>RRO</a:t>
            </a:r>
          </a:p>
        </p:txBody>
      </p:sp>
      <p:sp>
        <p:nvSpPr>
          <p:cNvPr id="21" name="TextBox 20"/>
          <p:cNvSpPr txBox="1"/>
          <p:nvPr/>
        </p:nvSpPr>
        <p:spPr>
          <a:xfrm>
            <a:off x="8392786" y="3421824"/>
            <a:ext cx="184731" cy="374846"/>
          </a:xfrm>
          <a:prstGeom prst="rect">
            <a:avLst/>
          </a:prstGeom>
          <a:noFill/>
        </p:spPr>
        <p:txBody>
          <a:bodyPr wrap="none" rtlCol="0">
            <a:spAutoFit/>
          </a:bodyPr>
          <a:lstStyle/>
          <a:p>
            <a:endParaRPr lang="en-US" sz="1836" dirty="0"/>
          </a:p>
        </p:txBody>
      </p:sp>
      <p:sp>
        <p:nvSpPr>
          <p:cNvPr id="22" name="Title 21"/>
          <p:cNvSpPr>
            <a:spLocks noGrp="1"/>
          </p:cNvSpPr>
          <p:nvPr>
            <p:ph type="title"/>
          </p:nvPr>
        </p:nvSpPr>
        <p:spPr>
          <a:xfrm>
            <a:off x="838164" y="327540"/>
            <a:ext cx="10980523" cy="1351952"/>
          </a:xfrm>
        </p:spPr>
        <p:txBody>
          <a:bodyPr/>
          <a:lstStyle/>
          <a:p>
            <a:r>
              <a:rPr lang="en-US" dirty="0"/>
              <a:t>R Integration into SQL 2016 Architecture</a:t>
            </a:r>
          </a:p>
        </p:txBody>
      </p:sp>
      <p:sp>
        <p:nvSpPr>
          <p:cNvPr id="38" name="Rectangle 37"/>
          <p:cNvSpPr/>
          <p:nvPr/>
        </p:nvSpPr>
        <p:spPr>
          <a:xfrm>
            <a:off x="614474" y="1609293"/>
            <a:ext cx="1602458" cy="5207369"/>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40" name="Can 39"/>
          <p:cNvSpPr/>
          <p:nvPr/>
        </p:nvSpPr>
        <p:spPr>
          <a:xfrm>
            <a:off x="713805" y="1724346"/>
            <a:ext cx="1388136" cy="4982601"/>
          </a:xfrm>
          <a:prstGeom prst="can">
            <a:avLst/>
          </a:prstGeom>
          <a:solidFill>
            <a:schemeClr val="tx1">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836" b="1" dirty="0">
                <a:solidFill>
                  <a:schemeClr val="bg2"/>
                </a:solidFill>
              </a:rPr>
              <a:t>Sqlsrvr.exe</a:t>
            </a:r>
          </a:p>
        </p:txBody>
      </p:sp>
      <p:sp>
        <p:nvSpPr>
          <p:cNvPr id="42" name="Rectangle 41"/>
          <p:cNvSpPr/>
          <p:nvPr/>
        </p:nvSpPr>
        <p:spPr>
          <a:xfrm>
            <a:off x="9398120" y="5793366"/>
            <a:ext cx="2203506" cy="5839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tx1"/>
                </a:solidFill>
              </a:rPr>
              <a:t>SqlSatellite.dll</a:t>
            </a:r>
            <a:endParaRPr lang="en-US" sz="1836" dirty="0">
              <a:solidFill>
                <a:schemeClr val="tx1"/>
              </a:solidFill>
            </a:endParaRPr>
          </a:p>
        </p:txBody>
      </p:sp>
      <p:cxnSp>
        <p:nvCxnSpPr>
          <p:cNvPr id="45" name="Straight Connector 44"/>
          <p:cNvCxnSpPr/>
          <p:nvPr/>
        </p:nvCxnSpPr>
        <p:spPr>
          <a:xfrm>
            <a:off x="10902653" y="4533885"/>
            <a:ext cx="3316" cy="1296286"/>
          </a:xfrm>
          <a:prstGeom prst="line">
            <a:avLst/>
          </a:prstGeom>
          <a:ln w="381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Rectangle 50"/>
          <p:cNvSpPr/>
          <p:nvPr/>
        </p:nvSpPr>
        <p:spPr>
          <a:xfrm>
            <a:off x="10056681" y="3230861"/>
            <a:ext cx="1430906" cy="1156329"/>
          </a:xfrm>
          <a:prstGeom prst="rect">
            <a:avLst/>
          </a:prstGeom>
          <a:solidFill>
            <a:schemeClr val="accent1"/>
          </a:solidFill>
          <a:ln>
            <a:solidFill>
              <a:srgbClr val="FFFF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dirty="0">
                <a:solidFill>
                  <a:schemeClr val="tx1"/>
                </a:solidFill>
              </a:rPr>
              <a:t>SQL/R Reader, Writer, Converter</a:t>
            </a:r>
          </a:p>
        </p:txBody>
      </p:sp>
      <p:sp>
        <p:nvSpPr>
          <p:cNvPr id="58" name="TextBox 57"/>
          <p:cNvSpPr txBox="1"/>
          <p:nvPr/>
        </p:nvSpPr>
        <p:spPr>
          <a:xfrm>
            <a:off x="5693275" y="2083313"/>
            <a:ext cx="942038" cy="382308"/>
          </a:xfrm>
          <a:prstGeom prst="rect">
            <a:avLst/>
          </a:prstGeom>
          <a:noFill/>
        </p:spPr>
        <p:txBody>
          <a:bodyPr wrap="none" rtlCol="0">
            <a:spAutoFit/>
          </a:bodyPr>
          <a:lstStyle/>
          <a:p>
            <a:r>
              <a:rPr lang="en-US" sz="1836" dirty="0"/>
              <a:t>Launch</a:t>
            </a:r>
          </a:p>
        </p:txBody>
      </p:sp>
      <p:sp>
        <p:nvSpPr>
          <p:cNvPr id="68" name="TextBox 67"/>
          <p:cNvSpPr txBox="1"/>
          <p:nvPr/>
        </p:nvSpPr>
        <p:spPr>
          <a:xfrm>
            <a:off x="3246437" y="5268909"/>
            <a:ext cx="1219200" cy="670445"/>
          </a:xfrm>
          <a:prstGeom prst="rect">
            <a:avLst/>
          </a:prstGeom>
          <a:noFill/>
        </p:spPr>
        <p:txBody>
          <a:bodyPr wrap="square" rtlCol="0">
            <a:spAutoFit/>
          </a:bodyPr>
          <a:lstStyle/>
          <a:p>
            <a:r>
              <a:rPr lang="en-US" sz="1836" dirty="0"/>
              <a:t>TCP Data Channel</a:t>
            </a:r>
          </a:p>
        </p:txBody>
      </p:sp>
      <p:sp>
        <p:nvSpPr>
          <p:cNvPr id="37" name="TextBox 36"/>
          <p:cNvSpPr txBox="1"/>
          <p:nvPr/>
        </p:nvSpPr>
        <p:spPr>
          <a:xfrm>
            <a:off x="9265215" y="1483870"/>
            <a:ext cx="585417" cy="374846"/>
          </a:xfrm>
          <a:prstGeom prst="rect">
            <a:avLst/>
          </a:prstGeom>
          <a:noFill/>
        </p:spPr>
        <p:txBody>
          <a:bodyPr wrap="none" rtlCol="0">
            <a:spAutoFit/>
          </a:bodyPr>
          <a:lstStyle/>
          <a:p>
            <a:r>
              <a:rPr lang="en-US" sz="1836" dirty="0"/>
              <a:t>RRE</a:t>
            </a:r>
          </a:p>
        </p:txBody>
      </p:sp>
      <p:sp>
        <p:nvSpPr>
          <p:cNvPr id="35" name="Rectangle 34"/>
          <p:cNvSpPr/>
          <p:nvPr/>
        </p:nvSpPr>
        <p:spPr>
          <a:xfrm>
            <a:off x="3652651" y="1616862"/>
            <a:ext cx="2027647" cy="1762822"/>
          </a:xfrm>
          <a:prstGeom prst="rect">
            <a:avLst/>
          </a:prstGeom>
          <a:solidFill>
            <a:schemeClr val="accent2">
              <a:lumMod val="60000"/>
              <a:lumOff val="4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t"/>
          <a:lstStyle/>
          <a:p>
            <a:pPr algn="ctr"/>
            <a:r>
              <a:rPr lang="en-US" sz="1836" b="1" dirty="0">
                <a:solidFill>
                  <a:schemeClr val="tx1"/>
                </a:solidFill>
              </a:rPr>
              <a:t>SQL Server Trusted Launchpad</a:t>
            </a:r>
          </a:p>
          <a:p>
            <a:pPr algn="ctr"/>
            <a:r>
              <a:rPr lang="en-US" sz="1836" dirty="0">
                <a:solidFill>
                  <a:schemeClr val="tx1"/>
                </a:solidFill>
              </a:rPr>
              <a:t>(MSLP$SQL16)</a:t>
            </a:r>
          </a:p>
        </p:txBody>
      </p:sp>
      <p:sp>
        <p:nvSpPr>
          <p:cNvPr id="41" name="TextBox 40"/>
          <p:cNvSpPr txBox="1"/>
          <p:nvPr/>
        </p:nvSpPr>
        <p:spPr>
          <a:xfrm>
            <a:off x="877573" y="4776675"/>
            <a:ext cx="1100907" cy="621067"/>
          </a:xfrm>
          <a:prstGeom prst="rect">
            <a:avLst/>
          </a:prstGeom>
          <a:noFill/>
        </p:spPr>
        <p:txBody>
          <a:bodyPr wrap="square" rtlCol="0">
            <a:spAutoFit/>
          </a:bodyPr>
          <a:lstStyle/>
          <a:p>
            <a:r>
              <a:rPr lang="en-US" sz="1836" dirty="0">
                <a:solidFill>
                  <a:schemeClr val="bg2"/>
                </a:solidFill>
              </a:rPr>
              <a:t>(</a:t>
            </a:r>
            <a:r>
              <a:rPr lang="en-US" sz="1600" dirty="0">
                <a:solidFill>
                  <a:schemeClr val="bg2"/>
                </a:solidFill>
              </a:rPr>
              <a:t>Service Account)</a:t>
            </a:r>
          </a:p>
        </p:txBody>
      </p:sp>
      <p:sp>
        <p:nvSpPr>
          <p:cNvPr id="46" name="TextBox 45"/>
          <p:cNvSpPr txBox="1"/>
          <p:nvPr/>
        </p:nvSpPr>
        <p:spPr>
          <a:xfrm>
            <a:off x="7056437" y="2251172"/>
            <a:ext cx="954782" cy="584775"/>
          </a:xfrm>
          <a:prstGeom prst="rect">
            <a:avLst/>
          </a:prstGeom>
          <a:noFill/>
        </p:spPr>
        <p:txBody>
          <a:bodyPr wrap="square" rtlCol="0">
            <a:spAutoFit/>
          </a:bodyPr>
          <a:lstStyle/>
          <a:p>
            <a:r>
              <a:rPr lang="en-US" sz="1600" dirty="0"/>
              <a:t>(MSLP$SQL16)</a:t>
            </a:r>
          </a:p>
        </p:txBody>
      </p:sp>
      <p:sp>
        <p:nvSpPr>
          <p:cNvPr id="47" name="TextBox 46"/>
          <p:cNvSpPr txBox="1"/>
          <p:nvPr/>
        </p:nvSpPr>
        <p:spPr>
          <a:xfrm>
            <a:off x="9430496" y="2365274"/>
            <a:ext cx="1716704" cy="374846"/>
          </a:xfrm>
          <a:prstGeom prst="rect">
            <a:avLst/>
          </a:prstGeom>
          <a:noFill/>
        </p:spPr>
        <p:txBody>
          <a:bodyPr wrap="square" rtlCol="0">
            <a:spAutoFit/>
          </a:bodyPr>
          <a:lstStyle/>
          <a:p>
            <a:r>
              <a:rPr lang="en-US" sz="1836" dirty="0"/>
              <a:t>(MSLP$SQL16)</a:t>
            </a:r>
          </a:p>
        </p:txBody>
      </p:sp>
      <p:cxnSp>
        <p:nvCxnSpPr>
          <p:cNvPr id="49" name="Straight Arrow Connector 48"/>
          <p:cNvCxnSpPr/>
          <p:nvPr/>
        </p:nvCxnSpPr>
        <p:spPr>
          <a:xfrm flipV="1">
            <a:off x="2216932" y="2099626"/>
            <a:ext cx="1443903" cy="6250"/>
          </a:xfrm>
          <a:prstGeom prst="straightConnector1">
            <a:avLst/>
          </a:prstGeom>
          <a:ln w="381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flipV="1">
            <a:off x="2201272" y="2872530"/>
            <a:ext cx="1467007" cy="29403"/>
          </a:xfrm>
          <a:prstGeom prst="line">
            <a:avLst/>
          </a:prstGeom>
          <a:ln w="28575">
            <a:prstDash val="sysDot"/>
            <a:headEnd type="arrow" w="med" len="med"/>
            <a:tailEnd type="arrow" w="med" len="med"/>
          </a:ln>
        </p:spPr>
        <p:style>
          <a:lnRef idx="3">
            <a:schemeClr val="accent6"/>
          </a:lnRef>
          <a:fillRef idx="0">
            <a:schemeClr val="accent6"/>
          </a:fillRef>
          <a:effectRef idx="2">
            <a:schemeClr val="accent6"/>
          </a:effectRef>
          <a:fontRef idx="minor">
            <a:schemeClr val="tx1"/>
          </a:fontRef>
        </p:style>
      </p:cxnSp>
      <p:sp>
        <p:nvSpPr>
          <p:cNvPr id="73" name="TextBox 72"/>
          <p:cNvSpPr txBox="1"/>
          <p:nvPr/>
        </p:nvSpPr>
        <p:spPr>
          <a:xfrm>
            <a:off x="2461158" y="2942416"/>
            <a:ext cx="184731" cy="374846"/>
          </a:xfrm>
          <a:prstGeom prst="rect">
            <a:avLst/>
          </a:prstGeom>
          <a:noFill/>
        </p:spPr>
        <p:txBody>
          <a:bodyPr wrap="none" rtlCol="0">
            <a:spAutoFit/>
          </a:bodyPr>
          <a:lstStyle/>
          <a:p>
            <a:endParaRPr lang="en-US" sz="1836" dirty="0"/>
          </a:p>
        </p:txBody>
      </p:sp>
      <p:sp>
        <p:nvSpPr>
          <p:cNvPr id="26" name="Rectangle 25"/>
          <p:cNvSpPr/>
          <p:nvPr/>
        </p:nvSpPr>
        <p:spPr>
          <a:xfrm>
            <a:off x="3791808" y="2820431"/>
            <a:ext cx="1720332" cy="517114"/>
          </a:xfrm>
          <a:prstGeom prst="rect">
            <a:avLst/>
          </a:prstGeom>
          <a:solidFill>
            <a:schemeClr val="accent1"/>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36" b="1" dirty="0">
                <a:solidFill>
                  <a:schemeClr val="tx1"/>
                </a:solidFill>
              </a:rPr>
              <a:t>Rlauncher.dll</a:t>
            </a:r>
            <a:endParaRPr lang="en-US" sz="1836" dirty="0">
              <a:solidFill>
                <a:schemeClr val="tx1"/>
              </a:solidFill>
            </a:endParaRPr>
          </a:p>
        </p:txBody>
      </p:sp>
      <p:sp>
        <p:nvSpPr>
          <p:cNvPr id="65" name="Freeform 64"/>
          <p:cNvSpPr/>
          <p:nvPr/>
        </p:nvSpPr>
        <p:spPr>
          <a:xfrm>
            <a:off x="5512141" y="2445027"/>
            <a:ext cx="1103418" cy="704914"/>
          </a:xfrm>
          <a:custGeom>
            <a:avLst/>
            <a:gdLst>
              <a:gd name="connsiteX0" fmla="*/ 0 w 941294"/>
              <a:gd name="connsiteY0" fmla="*/ 1764332 h 1764332"/>
              <a:gd name="connsiteX1" fmla="*/ 416859 w 941294"/>
              <a:gd name="connsiteY1" fmla="*/ 1468496 h 1764332"/>
              <a:gd name="connsiteX2" fmla="*/ 551330 w 941294"/>
              <a:gd name="connsiteY2" fmla="*/ 231367 h 1764332"/>
              <a:gd name="connsiteX3" fmla="*/ 941294 w 941294"/>
              <a:gd name="connsiteY3" fmla="*/ 2767 h 1764332"/>
            </a:gdLst>
            <a:ahLst/>
            <a:cxnLst>
              <a:cxn ang="0">
                <a:pos x="connsiteX0" y="connsiteY0"/>
              </a:cxn>
              <a:cxn ang="0">
                <a:pos x="connsiteX1" y="connsiteY1"/>
              </a:cxn>
              <a:cxn ang="0">
                <a:pos x="connsiteX2" y="connsiteY2"/>
              </a:cxn>
              <a:cxn ang="0">
                <a:pos x="connsiteX3" y="connsiteY3"/>
              </a:cxn>
            </a:cxnLst>
            <a:rect l="l" t="t" r="r" b="b"/>
            <a:pathLst>
              <a:path w="941294" h="1764332">
                <a:moveTo>
                  <a:pt x="0" y="1764332"/>
                </a:moveTo>
                <a:cubicBezTo>
                  <a:pt x="162485" y="1744161"/>
                  <a:pt x="324971" y="1723990"/>
                  <a:pt x="416859" y="1468496"/>
                </a:cubicBezTo>
                <a:cubicBezTo>
                  <a:pt x="508747" y="1213002"/>
                  <a:pt x="463924" y="475655"/>
                  <a:pt x="551330" y="231367"/>
                </a:cubicBezTo>
                <a:cubicBezTo>
                  <a:pt x="638736" y="-12921"/>
                  <a:pt x="790015" y="-5077"/>
                  <a:pt x="941294" y="2767"/>
                </a:cubicBezTo>
              </a:path>
            </a:pathLst>
          </a:custGeom>
          <a:noFill/>
          <a:ln w="38100">
            <a:solidFill>
              <a:schemeClr val="tx1"/>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36"/>
          </a:p>
        </p:txBody>
      </p:sp>
      <p:sp>
        <p:nvSpPr>
          <p:cNvPr id="71" name="TextBox 70"/>
          <p:cNvSpPr txBox="1"/>
          <p:nvPr/>
        </p:nvSpPr>
        <p:spPr>
          <a:xfrm>
            <a:off x="2392360" y="1781018"/>
            <a:ext cx="1115357" cy="958583"/>
          </a:xfrm>
          <a:prstGeom prst="rect">
            <a:avLst/>
          </a:prstGeom>
          <a:noFill/>
        </p:spPr>
        <p:txBody>
          <a:bodyPr wrap="square" rtlCol="0">
            <a:spAutoFit/>
          </a:bodyPr>
          <a:lstStyle/>
          <a:p>
            <a:r>
              <a:rPr lang="en-US" sz="1836" dirty="0"/>
              <a:t>Launch External Process</a:t>
            </a:r>
          </a:p>
        </p:txBody>
      </p:sp>
      <p:cxnSp>
        <p:nvCxnSpPr>
          <p:cNvPr id="89" name="Curved Connector 88"/>
          <p:cNvCxnSpPr>
            <a:endCxn id="42" idx="1"/>
          </p:cNvCxnSpPr>
          <p:nvPr/>
        </p:nvCxnSpPr>
        <p:spPr>
          <a:xfrm>
            <a:off x="2201272" y="6085342"/>
            <a:ext cx="7196848" cy="12700"/>
          </a:xfrm>
          <a:prstGeom prst="curvedConnector3">
            <a:avLst>
              <a:gd name="adj1" fmla="val 50000"/>
            </a:avLst>
          </a:prstGeom>
          <a:ln w="28575">
            <a:solidFill>
              <a:srgbClr val="FFC000"/>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735646" y="1381005"/>
            <a:ext cx="205992" cy="33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1</a:t>
            </a:r>
          </a:p>
        </p:txBody>
      </p:sp>
      <p:sp>
        <p:nvSpPr>
          <p:cNvPr id="36" name="TextBox 35"/>
          <p:cNvSpPr txBox="1"/>
          <p:nvPr/>
        </p:nvSpPr>
        <p:spPr>
          <a:xfrm>
            <a:off x="6005462" y="1750914"/>
            <a:ext cx="205992" cy="33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2</a:t>
            </a:r>
          </a:p>
        </p:txBody>
      </p:sp>
      <p:sp>
        <p:nvSpPr>
          <p:cNvPr id="39" name="TextBox 38"/>
          <p:cNvSpPr txBox="1"/>
          <p:nvPr/>
        </p:nvSpPr>
        <p:spPr>
          <a:xfrm>
            <a:off x="8756966" y="3058575"/>
            <a:ext cx="204742" cy="33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4</a:t>
            </a:r>
          </a:p>
        </p:txBody>
      </p:sp>
      <p:sp>
        <p:nvSpPr>
          <p:cNvPr id="43" name="TextBox 42"/>
          <p:cNvSpPr txBox="1"/>
          <p:nvPr/>
        </p:nvSpPr>
        <p:spPr>
          <a:xfrm>
            <a:off x="7589837" y="3622063"/>
            <a:ext cx="204742" cy="33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3</a:t>
            </a:r>
          </a:p>
        </p:txBody>
      </p:sp>
      <p:sp>
        <p:nvSpPr>
          <p:cNvPr id="44" name="TextBox 43"/>
          <p:cNvSpPr txBox="1"/>
          <p:nvPr/>
        </p:nvSpPr>
        <p:spPr>
          <a:xfrm>
            <a:off x="6052121" y="5627166"/>
            <a:ext cx="204742" cy="33239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lIns="0" tIns="0" rIns="0" bIns="0" rtlCol="0">
            <a:spAutoFit/>
          </a:bodyPr>
          <a:lstStyle/>
          <a:p>
            <a:pPr>
              <a:lnSpc>
                <a:spcPct val="90000"/>
              </a:lnSpc>
              <a:spcAft>
                <a:spcPts val="600"/>
              </a:spcAft>
            </a:pPr>
            <a:r>
              <a:rPr lang="en-US" sz="2400" b="1" dirty="0">
                <a:gradFill>
                  <a:gsLst>
                    <a:gs pos="2917">
                      <a:schemeClr val="tx1"/>
                    </a:gs>
                    <a:gs pos="30000">
                      <a:schemeClr val="tx1"/>
                    </a:gs>
                  </a:gsLst>
                  <a:lin ang="5400000" scaled="0"/>
                </a:gradFill>
              </a:rPr>
              <a:t>5</a:t>
            </a:r>
          </a:p>
        </p:txBody>
      </p:sp>
    </p:spTree>
    <p:extLst>
      <p:ext uri="{BB962C8B-B14F-4D97-AF65-F5344CB8AC3E}">
        <p14:creationId xmlns:p14="http://schemas.microsoft.com/office/powerpoint/2010/main" val="13002213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 calcmode="lin" valueType="num">
                                      <p:cBhvr additive="base">
                                        <p:cTn id="7" dur="500" fill="hold"/>
                                        <p:tgtEl>
                                          <p:spTgt spid="71"/>
                                        </p:tgtEl>
                                        <p:attrNameLst>
                                          <p:attrName>ppt_x</p:attrName>
                                        </p:attrNameLst>
                                      </p:cBhvr>
                                      <p:tavLst>
                                        <p:tav tm="0">
                                          <p:val>
                                            <p:strVal val="#ppt_x"/>
                                          </p:val>
                                        </p:tav>
                                        <p:tav tm="100000">
                                          <p:val>
                                            <p:strVal val="#ppt_x"/>
                                          </p:val>
                                        </p:tav>
                                      </p:tavLst>
                                    </p:anim>
                                    <p:anim calcmode="lin" valueType="num">
                                      <p:cBhvr additive="base">
                                        <p:cTn id="8" dur="500" fill="hold"/>
                                        <p:tgtEl>
                                          <p:spTgt spid="7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nodePh="1">
                                  <p:stCondLst>
                                    <p:cond delay="0"/>
                                  </p:stCondLst>
                                  <p:endCondLst>
                                    <p:cond evt="begin" delay="0">
                                      <p:tn val="13"/>
                                    </p:cond>
                                  </p:endCondLst>
                                  <p:childTnLst>
                                    <p:set>
                                      <p:cBhvr>
                                        <p:cTn id="14" dur="1" fill="hold">
                                          <p:stCondLst>
                                            <p:cond delay="0"/>
                                          </p:stCondLst>
                                        </p:cTn>
                                        <p:tgtEl>
                                          <p:spTgt spid="73"/>
                                        </p:tgtEl>
                                        <p:attrNameLst>
                                          <p:attrName>style.visibility</p:attrName>
                                        </p:attrNameLst>
                                      </p:cBhvr>
                                      <p:to>
                                        <p:strVal val="visible"/>
                                      </p:to>
                                    </p:set>
                                    <p:anim calcmode="lin" valueType="num">
                                      <p:cBhvr additive="base">
                                        <p:cTn id="15" dur="500" fill="hold"/>
                                        <p:tgtEl>
                                          <p:spTgt spid="73"/>
                                        </p:tgtEl>
                                        <p:attrNameLst>
                                          <p:attrName>ppt_x</p:attrName>
                                        </p:attrNameLst>
                                      </p:cBhvr>
                                      <p:tavLst>
                                        <p:tav tm="0">
                                          <p:val>
                                            <p:strVal val="#ppt_x"/>
                                          </p:val>
                                        </p:tav>
                                        <p:tav tm="100000">
                                          <p:val>
                                            <p:strVal val="#ppt_x"/>
                                          </p:val>
                                        </p:tav>
                                      </p:tavLst>
                                    </p:anim>
                                    <p:anim calcmode="lin" valueType="num">
                                      <p:cBhvr additive="base">
                                        <p:cTn id="16" dur="500" fill="hold"/>
                                        <p:tgtEl>
                                          <p:spTgt spid="7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ppt_x"/>
                                          </p:val>
                                        </p:tav>
                                        <p:tav tm="100000">
                                          <p:val>
                                            <p:strVal val="#ppt_x"/>
                                          </p:val>
                                        </p:tav>
                                      </p:tavLst>
                                    </p:anim>
                                    <p:anim calcmode="lin" valueType="num">
                                      <p:cBhvr additive="base">
                                        <p:cTn id="3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65"/>
                                        </p:tgtEl>
                                        <p:attrNameLst>
                                          <p:attrName>style.visibility</p:attrName>
                                        </p:attrNameLst>
                                      </p:cBhvr>
                                      <p:to>
                                        <p:strVal val="visible"/>
                                      </p:to>
                                    </p:set>
                                    <p:anim calcmode="lin" valueType="num">
                                      <p:cBhvr additive="base">
                                        <p:cTn id="35" dur="500" fill="hold"/>
                                        <p:tgtEl>
                                          <p:spTgt spid="65"/>
                                        </p:tgtEl>
                                        <p:attrNameLst>
                                          <p:attrName>ppt_x</p:attrName>
                                        </p:attrNameLst>
                                      </p:cBhvr>
                                      <p:tavLst>
                                        <p:tav tm="0">
                                          <p:val>
                                            <p:strVal val="#ppt_x"/>
                                          </p:val>
                                        </p:tav>
                                        <p:tav tm="100000">
                                          <p:val>
                                            <p:strVal val="#ppt_x"/>
                                          </p:val>
                                        </p:tav>
                                      </p:tavLst>
                                    </p:anim>
                                    <p:anim calcmode="lin" valueType="num">
                                      <p:cBhvr additive="base">
                                        <p:cTn id="36" dur="500" fill="hold"/>
                                        <p:tgtEl>
                                          <p:spTgt spid="65"/>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additive="base">
                                        <p:cTn id="39" dur="500" fill="hold"/>
                                        <p:tgtEl>
                                          <p:spTgt spid="5"/>
                                        </p:tgtEl>
                                        <p:attrNameLst>
                                          <p:attrName>ppt_x</p:attrName>
                                        </p:attrNameLst>
                                      </p:cBhvr>
                                      <p:tavLst>
                                        <p:tav tm="0">
                                          <p:val>
                                            <p:strVal val="#ppt_x"/>
                                          </p:val>
                                        </p:tav>
                                        <p:tav tm="100000">
                                          <p:val>
                                            <p:strVal val="#ppt_x"/>
                                          </p:val>
                                        </p:tav>
                                      </p:tavLst>
                                    </p:anim>
                                    <p:anim calcmode="lin" valueType="num">
                                      <p:cBhvr additive="base">
                                        <p:cTn id="40" dur="500" fill="hold"/>
                                        <p:tgtEl>
                                          <p:spTgt spid="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additive="base">
                                        <p:cTn id="43" dur="500" fill="hold"/>
                                        <p:tgtEl>
                                          <p:spTgt spid="46"/>
                                        </p:tgtEl>
                                        <p:attrNameLst>
                                          <p:attrName>ppt_x</p:attrName>
                                        </p:attrNameLst>
                                      </p:cBhvr>
                                      <p:tavLst>
                                        <p:tav tm="0">
                                          <p:val>
                                            <p:strVal val="#ppt_x"/>
                                          </p:val>
                                        </p:tav>
                                        <p:tav tm="100000">
                                          <p:val>
                                            <p:strVal val="#ppt_x"/>
                                          </p:val>
                                        </p:tav>
                                      </p:tavLst>
                                    </p:anim>
                                    <p:anim calcmode="lin" valueType="num">
                                      <p:cBhvr additive="base">
                                        <p:cTn id="44" dur="500" fill="hold"/>
                                        <p:tgtEl>
                                          <p:spTgt spid="4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ppt_x"/>
                                          </p:val>
                                        </p:tav>
                                        <p:tav tm="100000">
                                          <p:val>
                                            <p:strVal val="#ppt_x"/>
                                          </p:val>
                                        </p:tav>
                                      </p:tavLst>
                                    </p:anim>
                                    <p:anim calcmode="lin" valueType="num">
                                      <p:cBhvr additive="base">
                                        <p:cTn id="48" dur="500" fill="hold"/>
                                        <p:tgtEl>
                                          <p:spTgt spid="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fill="hold"/>
                                        <p:tgtEl>
                                          <p:spTgt spid="4"/>
                                        </p:tgtEl>
                                        <p:attrNameLst>
                                          <p:attrName>ppt_x</p:attrName>
                                        </p:attrNameLst>
                                      </p:cBhvr>
                                      <p:tavLst>
                                        <p:tav tm="0">
                                          <p:val>
                                            <p:strVal val="#ppt_x"/>
                                          </p:val>
                                        </p:tav>
                                        <p:tav tm="100000">
                                          <p:val>
                                            <p:strVal val="#ppt_x"/>
                                          </p:val>
                                        </p:tav>
                                      </p:tavLst>
                                    </p:anim>
                                    <p:anim calcmode="lin" valueType="num">
                                      <p:cBhvr additive="base">
                                        <p:cTn id="52" dur="500" fill="hold"/>
                                        <p:tgtEl>
                                          <p:spTgt spid="4"/>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9"/>
                                        </p:tgtEl>
                                        <p:attrNameLst>
                                          <p:attrName>style.visibility</p:attrName>
                                        </p:attrNameLst>
                                      </p:cBhvr>
                                      <p:to>
                                        <p:strVal val="visible"/>
                                      </p:to>
                                    </p:set>
                                    <p:anim calcmode="lin" valueType="num">
                                      <p:cBhvr additive="base">
                                        <p:cTn id="59" dur="500" fill="hold"/>
                                        <p:tgtEl>
                                          <p:spTgt spid="9"/>
                                        </p:tgtEl>
                                        <p:attrNameLst>
                                          <p:attrName>ppt_x</p:attrName>
                                        </p:attrNameLst>
                                      </p:cBhvr>
                                      <p:tavLst>
                                        <p:tav tm="0">
                                          <p:val>
                                            <p:strVal val="#ppt_x"/>
                                          </p:val>
                                        </p:tav>
                                        <p:tav tm="100000">
                                          <p:val>
                                            <p:strVal val="#ppt_x"/>
                                          </p:val>
                                        </p:tav>
                                      </p:tavLst>
                                    </p:anim>
                                    <p:anim calcmode="lin" valueType="num">
                                      <p:cBhvr additive="base">
                                        <p:cTn id="6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0" nodeType="click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additive="base">
                                        <p:cTn id="65" dur="500" fill="hold"/>
                                        <p:tgtEl>
                                          <p:spTgt spid="39"/>
                                        </p:tgtEl>
                                        <p:attrNameLst>
                                          <p:attrName>ppt_x</p:attrName>
                                        </p:attrNameLst>
                                      </p:cBhvr>
                                      <p:tavLst>
                                        <p:tav tm="0">
                                          <p:val>
                                            <p:strVal val="#ppt_x"/>
                                          </p:val>
                                        </p:tav>
                                        <p:tav tm="100000">
                                          <p:val>
                                            <p:strVal val="#ppt_x"/>
                                          </p:val>
                                        </p:tav>
                                      </p:tavLst>
                                    </p:anim>
                                    <p:anim calcmode="lin" valueType="num">
                                      <p:cBhvr additive="base">
                                        <p:cTn id="66" dur="500" fill="hold"/>
                                        <p:tgtEl>
                                          <p:spTgt spid="3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nodePh="1">
                                  <p:stCondLst>
                                    <p:cond delay="0"/>
                                  </p:stCondLst>
                                  <p:endCondLst>
                                    <p:cond evt="begin" delay="0">
                                      <p:tn val="67"/>
                                    </p:cond>
                                  </p:endCondLst>
                                  <p:childTnLst>
                                    <p:set>
                                      <p:cBhvr>
                                        <p:cTn id="68" dur="1" fill="hold">
                                          <p:stCondLst>
                                            <p:cond delay="0"/>
                                          </p:stCondLst>
                                        </p:cTn>
                                        <p:tgtEl>
                                          <p:spTgt spid="21"/>
                                        </p:tgtEl>
                                        <p:attrNameLst>
                                          <p:attrName>style.visibility</p:attrName>
                                        </p:attrNameLst>
                                      </p:cBhvr>
                                      <p:to>
                                        <p:strVal val="visible"/>
                                      </p:to>
                                    </p:set>
                                    <p:anim calcmode="lin" valueType="num">
                                      <p:cBhvr additive="base">
                                        <p:cTn id="69" dur="500" fill="hold"/>
                                        <p:tgtEl>
                                          <p:spTgt spid="21"/>
                                        </p:tgtEl>
                                        <p:attrNameLst>
                                          <p:attrName>ppt_x</p:attrName>
                                        </p:attrNameLst>
                                      </p:cBhvr>
                                      <p:tavLst>
                                        <p:tav tm="0">
                                          <p:val>
                                            <p:strVal val="#ppt_x"/>
                                          </p:val>
                                        </p:tav>
                                        <p:tav tm="100000">
                                          <p:val>
                                            <p:strVal val="#ppt_x"/>
                                          </p:val>
                                        </p:tav>
                                      </p:tavLst>
                                    </p:anim>
                                    <p:anim calcmode="lin" valueType="num">
                                      <p:cBhvr additive="base">
                                        <p:cTn id="70" dur="500" fill="hold"/>
                                        <p:tgtEl>
                                          <p:spTgt spid="21"/>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ppt_x"/>
                                          </p:val>
                                        </p:tav>
                                        <p:tav tm="100000">
                                          <p:val>
                                            <p:strVal val="#ppt_x"/>
                                          </p:val>
                                        </p:tav>
                                      </p:tavLst>
                                    </p:anim>
                                    <p:anim calcmode="lin" valueType="num">
                                      <p:cBhvr additive="base">
                                        <p:cTn id="78" dur="500" fill="hold"/>
                                        <p:tgtEl>
                                          <p:spTgt spid="37"/>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additive="base">
                                        <p:cTn id="81" dur="500" fill="hold"/>
                                        <p:tgtEl>
                                          <p:spTgt spid="47"/>
                                        </p:tgtEl>
                                        <p:attrNameLst>
                                          <p:attrName>ppt_x</p:attrName>
                                        </p:attrNameLst>
                                      </p:cBhvr>
                                      <p:tavLst>
                                        <p:tav tm="0">
                                          <p:val>
                                            <p:strVal val="#ppt_x"/>
                                          </p:val>
                                        </p:tav>
                                        <p:tav tm="100000">
                                          <p:val>
                                            <p:strVal val="#ppt_x"/>
                                          </p:val>
                                        </p:tav>
                                      </p:tavLst>
                                    </p:anim>
                                    <p:anim calcmode="lin" valueType="num">
                                      <p:cBhvr additive="base">
                                        <p:cTn id="82" dur="500" fill="hold"/>
                                        <p:tgtEl>
                                          <p:spTgt spid="4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ppt_x"/>
                                          </p:val>
                                        </p:tav>
                                        <p:tav tm="100000">
                                          <p:val>
                                            <p:strVal val="#ppt_x"/>
                                          </p:val>
                                        </p:tav>
                                      </p:tavLst>
                                    </p:anim>
                                    <p:anim calcmode="lin" valueType="num">
                                      <p:cBhvr additive="base">
                                        <p:cTn id="86" dur="500" fill="hold"/>
                                        <p:tgtEl>
                                          <p:spTgt spid="1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51"/>
                                        </p:tgtEl>
                                        <p:attrNameLst>
                                          <p:attrName>style.visibility</p:attrName>
                                        </p:attrNameLst>
                                      </p:cBhvr>
                                      <p:to>
                                        <p:strVal val="visible"/>
                                      </p:to>
                                    </p:set>
                                    <p:anim calcmode="lin" valueType="num">
                                      <p:cBhvr additive="base">
                                        <p:cTn id="89" dur="500" fill="hold"/>
                                        <p:tgtEl>
                                          <p:spTgt spid="51"/>
                                        </p:tgtEl>
                                        <p:attrNameLst>
                                          <p:attrName>ppt_x</p:attrName>
                                        </p:attrNameLst>
                                      </p:cBhvr>
                                      <p:tavLst>
                                        <p:tav tm="0">
                                          <p:val>
                                            <p:strVal val="#ppt_x"/>
                                          </p:val>
                                        </p:tav>
                                        <p:tav tm="100000">
                                          <p:val>
                                            <p:strVal val="#ppt_x"/>
                                          </p:val>
                                        </p:tav>
                                      </p:tavLst>
                                    </p:anim>
                                    <p:anim calcmode="lin" valueType="num">
                                      <p:cBhvr additive="base">
                                        <p:cTn id="90" dur="500" fill="hold"/>
                                        <p:tgtEl>
                                          <p:spTgt spid="51"/>
                                        </p:tgtEl>
                                        <p:attrNameLst>
                                          <p:attrName>ppt_y</p:attrName>
                                        </p:attrNameLst>
                                      </p:cBhvr>
                                      <p:tavLst>
                                        <p:tav tm="0">
                                          <p:val>
                                            <p:strVal val="1+#ppt_h/2"/>
                                          </p:val>
                                        </p:tav>
                                        <p:tav tm="100000">
                                          <p:val>
                                            <p:strVal val="#ppt_y"/>
                                          </p:val>
                                        </p:tav>
                                      </p:tavLst>
                                    </p:anim>
                                  </p:childTnLst>
                                </p:cTn>
                              </p:par>
                              <p:par>
                                <p:cTn id="91" presetID="2" presetClass="entr" presetSubtype="4" fill="hold" nodeType="withEffect">
                                  <p:stCondLst>
                                    <p:cond delay="0"/>
                                  </p:stCondLst>
                                  <p:childTnLst>
                                    <p:set>
                                      <p:cBhvr>
                                        <p:cTn id="92" dur="1" fill="hold">
                                          <p:stCondLst>
                                            <p:cond delay="0"/>
                                          </p:stCondLst>
                                        </p:cTn>
                                        <p:tgtEl>
                                          <p:spTgt spid="45"/>
                                        </p:tgtEl>
                                        <p:attrNameLst>
                                          <p:attrName>style.visibility</p:attrName>
                                        </p:attrNameLst>
                                      </p:cBhvr>
                                      <p:to>
                                        <p:strVal val="visible"/>
                                      </p:to>
                                    </p:set>
                                    <p:anim calcmode="lin" valueType="num">
                                      <p:cBhvr additive="base">
                                        <p:cTn id="93" dur="500" fill="hold"/>
                                        <p:tgtEl>
                                          <p:spTgt spid="45"/>
                                        </p:tgtEl>
                                        <p:attrNameLst>
                                          <p:attrName>ppt_x</p:attrName>
                                        </p:attrNameLst>
                                      </p:cBhvr>
                                      <p:tavLst>
                                        <p:tav tm="0">
                                          <p:val>
                                            <p:strVal val="#ppt_x"/>
                                          </p:val>
                                        </p:tav>
                                        <p:tav tm="100000">
                                          <p:val>
                                            <p:strVal val="#ppt_x"/>
                                          </p:val>
                                        </p:tav>
                                      </p:tavLst>
                                    </p:anim>
                                    <p:anim calcmode="lin" valueType="num">
                                      <p:cBhvr additive="base">
                                        <p:cTn id="94" dur="500" fill="hold"/>
                                        <p:tgtEl>
                                          <p:spTgt spid="45"/>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additive="base">
                                        <p:cTn id="97" dur="500" fill="hold"/>
                                        <p:tgtEl>
                                          <p:spTgt spid="42"/>
                                        </p:tgtEl>
                                        <p:attrNameLst>
                                          <p:attrName>ppt_x</p:attrName>
                                        </p:attrNameLst>
                                      </p:cBhvr>
                                      <p:tavLst>
                                        <p:tav tm="0">
                                          <p:val>
                                            <p:strVal val="#ppt_x"/>
                                          </p:val>
                                        </p:tav>
                                        <p:tav tm="100000">
                                          <p:val>
                                            <p:strVal val="#ppt_x"/>
                                          </p:val>
                                        </p:tav>
                                      </p:tavLst>
                                    </p:anim>
                                    <p:anim calcmode="lin" valueType="num">
                                      <p:cBhvr additive="base">
                                        <p:cTn id="98" dur="500" fill="hold"/>
                                        <p:tgtEl>
                                          <p:spTgt spid="42"/>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16"/>
                                        </p:tgtEl>
                                        <p:attrNameLst>
                                          <p:attrName>style.visibility</p:attrName>
                                        </p:attrNameLst>
                                      </p:cBhvr>
                                      <p:to>
                                        <p:strVal val="visible"/>
                                      </p:to>
                                    </p:set>
                                    <p:anim calcmode="lin" valueType="num">
                                      <p:cBhvr additive="base">
                                        <p:cTn id="101" dur="500" fill="hold"/>
                                        <p:tgtEl>
                                          <p:spTgt spid="16"/>
                                        </p:tgtEl>
                                        <p:attrNameLst>
                                          <p:attrName>ppt_x</p:attrName>
                                        </p:attrNameLst>
                                      </p:cBhvr>
                                      <p:tavLst>
                                        <p:tav tm="0">
                                          <p:val>
                                            <p:strVal val="#ppt_x"/>
                                          </p:val>
                                        </p:tav>
                                        <p:tav tm="100000">
                                          <p:val>
                                            <p:strVal val="#ppt_x"/>
                                          </p:val>
                                        </p:tav>
                                      </p:tavLst>
                                    </p:anim>
                                    <p:anim calcmode="lin" valueType="num">
                                      <p:cBhvr additive="base">
                                        <p:cTn id="10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grpId="0" nodeType="clickEffect">
                                  <p:stCondLst>
                                    <p:cond delay="0"/>
                                  </p:stCondLst>
                                  <p:childTnLst>
                                    <p:set>
                                      <p:cBhvr>
                                        <p:cTn id="106" dur="1" fill="hold">
                                          <p:stCondLst>
                                            <p:cond delay="0"/>
                                          </p:stCondLst>
                                        </p:cTn>
                                        <p:tgtEl>
                                          <p:spTgt spid="44"/>
                                        </p:tgtEl>
                                        <p:attrNameLst>
                                          <p:attrName>style.visibility</p:attrName>
                                        </p:attrNameLst>
                                      </p:cBhvr>
                                      <p:to>
                                        <p:strVal val="visible"/>
                                      </p:to>
                                    </p:set>
                                    <p:anim calcmode="lin" valueType="num">
                                      <p:cBhvr additive="base">
                                        <p:cTn id="107" dur="500" fill="hold"/>
                                        <p:tgtEl>
                                          <p:spTgt spid="44"/>
                                        </p:tgtEl>
                                        <p:attrNameLst>
                                          <p:attrName>ppt_x</p:attrName>
                                        </p:attrNameLst>
                                      </p:cBhvr>
                                      <p:tavLst>
                                        <p:tav tm="0">
                                          <p:val>
                                            <p:strVal val="#ppt_x"/>
                                          </p:val>
                                        </p:tav>
                                        <p:tav tm="100000">
                                          <p:val>
                                            <p:strVal val="#ppt_x"/>
                                          </p:val>
                                        </p:tav>
                                      </p:tavLst>
                                    </p:anim>
                                    <p:anim calcmode="lin" valueType="num">
                                      <p:cBhvr additive="base">
                                        <p:cTn id="108" dur="500" fill="hold"/>
                                        <p:tgtEl>
                                          <p:spTgt spid="44"/>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500" fill="hold"/>
                                        <p:tgtEl>
                                          <p:spTgt spid="68"/>
                                        </p:tgtEl>
                                        <p:attrNameLst>
                                          <p:attrName>ppt_x</p:attrName>
                                        </p:attrNameLst>
                                      </p:cBhvr>
                                      <p:tavLst>
                                        <p:tav tm="0">
                                          <p:val>
                                            <p:strVal val="#ppt_x"/>
                                          </p:val>
                                        </p:tav>
                                        <p:tav tm="100000">
                                          <p:val>
                                            <p:strVal val="#ppt_x"/>
                                          </p:val>
                                        </p:tav>
                                      </p:tavLst>
                                    </p:anim>
                                    <p:anim calcmode="lin" valueType="num">
                                      <p:cBhvr additive="base">
                                        <p:cTn id="112" dur="500" fill="hold"/>
                                        <p:tgtEl>
                                          <p:spTgt spid="68"/>
                                        </p:tgtEl>
                                        <p:attrNameLst>
                                          <p:attrName>ppt_y</p:attrName>
                                        </p:attrNameLst>
                                      </p:cBhvr>
                                      <p:tavLst>
                                        <p:tav tm="0">
                                          <p:val>
                                            <p:strVal val="1+#ppt_h/2"/>
                                          </p:val>
                                        </p:tav>
                                        <p:tav tm="100000">
                                          <p:val>
                                            <p:strVal val="#ppt_y"/>
                                          </p:val>
                                        </p:tav>
                                      </p:tavLst>
                                    </p:anim>
                                  </p:childTnLst>
                                </p:cTn>
                              </p:par>
                              <p:par>
                                <p:cTn id="113" presetID="2" presetClass="entr" presetSubtype="4" fill="hold" nodeType="withEffect">
                                  <p:stCondLst>
                                    <p:cond delay="0"/>
                                  </p:stCondLst>
                                  <p:childTnLst>
                                    <p:set>
                                      <p:cBhvr>
                                        <p:cTn id="114" dur="1" fill="hold">
                                          <p:stCondLst>
                                            <p:cond delay="0"/>
                                          </p:stCondLst>
                                        </p:cTn>
                                        <p:tgtEl>
                                          <p:spTgt spid="89"/>
                                        </p:tgtEl>
                                        <p:attrNameLst>
                                          <p:attrName>style.visibility</p:attrName>
                                        </p:attrNameLst>
                                      </p:cBhvr>
                                      <p:to>
                                        <p:strVal val="visible"/>
                                      </p:to>
                                    </p:set>
                                    <p:anim calcmode="lin" valueType="num">
                                      <p:cBhvr additive="base">
                                        <p:cTn id="115" dur="500" fill="hold"/>
                                        <p:tgtEl>
                                          <p:spTgt spid="89"/>
                                        </p:tgtEl>
                                        <p:attrNameLst>
                                          <p:attrName>ppt_x</p:attrName>
                                        </p:attrNameLst>
                                      </p:cBhvr>
                                      <p:tavLst>
                                        <p:tav tm="0">
                                          <p:val>
                                            <p:strVal val="#ppt_x"/>
                                          </p:val>
                                        </p:tav>
                                        <p:tav tm="100000">
                                          <p:val>
                                            <p:strVal val="#ppt_x"/>
                                          </p:val>
                                        </p:tav>
                                      </p:tavLst>
                                    </p:anim>
                                    <p:anim calcmode="lin" valueType="num">
                                      <p:cBhvr additive="base">
                                        <p:cTn id="116" dur="500" fill="hold"/>
                                        <p:tgtEl>
                                          <p:spTgt spid="8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9" grpId="0" animBg="1"/>
      <p:bldP spid="10" grpId="0" animBg="1"/>
      <p:bldP spid="16" grpId="0" animBg="1"/>
      <p:bldP spid="19" grpId="0"/>
      <p:bldP spid="21" grpId="0"/>
      <p:bldP spid="42" grpId="0" animBg="1"/>
      <p:bldP spid="51" grpId="0" animBg="1"/>
      <p:bldP spid="68" grpId="0"/>
      <p:bldP spid="37" grpId="0"/>
      <p:bldP spid="35" grpId="0" animBg="1"/>
      <p:bldP spid="46" grpId="0"/>
      <p:bldP spid="47" grpId="0"/>
      <p:bldP spid="73" grpId="0"/>
      <p:bldP spid="26" grpId="0" animBg="1"/>
      <p:bldP spid="65" grpId="0" animBg="1"/>
      <p:bldP spid="71" grpId="0"/>
      <p:bldP spid="2" grpId="0" animBg="1"/>
      <p:bldP spid="39" grpId="0" animBg="1"/>
      <p:bldP spid="4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Running R from T-SQL</a:t>
            </a:r>
          </a:p>
        </p:txBody>
      </p:sp>
      <p:sp>
        <p:nvSpPr>
          <p:cNvPr id="5" name="Text Placeholder 4"/>
          <p:cNvSpPr>
            <a:spLocks noGrp="1"/>
          </p:cNvSpPr>
          <p:nvPr>
            <p:ph type="body" sz="quarter" idx="10"/>
          </p:nvPr>
        </p:nvSpPr>
        <p:spPr>
          <a:xfrm>
            <a:off x="274638" y="1221157"/>
            <a:ext cx="11887199" cy="4552015"/>
          </a:xfrm>
        </p:spPr>
        <p:txBody>
          <a:bodyPr/>
          <a:lstStyle/>
          <a:p>
            <a:r>
              <a:rPr lang="en-NZ" dirty="0"/>
              <a:t>exec </a:t>
            </a:r>
            <a:r>
              <a:rPr lang="en-NZ" dirty="0" err="1"/>
              <a:t>sp_execute_external_script</a:t>
            </a:r>
            <a:r>
              <a:rPr lang="en-NZ" dirty="0"/>
              <a:t>  </a:t>
            </a:r>
          </a:p>
          <a:p>
            <a:r>
              <a:rPr lang="en-NZ" dirty="0"/>
              <a:t>@language =N'R',</a:t>
            </a:r>
          </a:p>
          <a:p>
            <a:r>
              <a:rPr lang="en-NZ" dirty="0"/>
              <a:t>  </a:t>
            </a:r>
          </a:p>
          <a:p>
            <a:r>
              <a:rPr lang="en-NZ" dirty="0"/>
              <a:t>@script=</a:t>
            </a:r>
            <a:r>
              <a:rPr lang="en-NZ" dirty="0" err="1"/>
              <a:t>N'OutputDataSet</a:t>
            </a:r>
            <a:r>
              <a:rPr lang="en-NZ" dirty="0"/>
              <a:t>&lt;-</a:t>
            </a:r>
            <a:r>
              <a:rPr lang="en-NZ" dirty="0" err="1"/>
              <a:t>InputDataSet</a:t>
            </a:r>
            <a:r>
              <a:rPr lang="en-NZ" dirty="0"/>
              <a:t>',  -- the R…</a:t>
            </a:r>
          </a:p>
          <a:p>
            <a:r>
              <a:rPr lang="en-NZ" dirty="0"/>
              <a:t>  </a:t>
            </a:r>
          </a:p>
          <a:p>
            <a:r>
              <a:rPr lang="en-NZ" dirty="0"/>
              <a:t>@input_data_1 =</a:t>
            </a:r>
            <a:r>
              <a:rPr lang="en-NZ" dirty="0" err="1"/>
              <a:t>N'select</a:t>
            </a:r>
            <a:r>
              <a:rPr lang="en-NZ" dirty="0"/>
              <a:t> name from </a:t>
            </a:r>
            <a:r>
              <a:rPr lang="en-NZ" dirty="0" err="1"/>
              <a:t>sys.databases</a:t>
            </a:r>
            <a:r>
              <a:rPr lang="en-NZ" dirty="0"/>
              <a:t>'  </a:t>
            </a:r>
          </a:p>
          <a:p>
            <a:endParaRPr lang="en-NZ" dirty="0"/>
          </a:p>
          <a:p>
            <a:r>
              <a:rPr lang="en-NZ" dirty="0"/>
              <a:t>with result sets (([name] char(100)));</a:t>
            </a:r>
            <a:endParaRPr lang="en-US" dirty="0"/>
          </a:p>
        </p:txBody>
      </p:sp>
    </p:spTree>
    <p:extLst>
      <p:ext uri="{BB962C8B-B14F-4D97-AF65-F5344CB8AC3E}">
        <p14:creationId xmlns:p14="http://schemas.microsoft.com/office/powerpoint/2010/main" val="517505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Running R from Visual Studio</a:t>
            </a:r>
          </a:p>
        </p:txBody>
      </p:sp>
      <p:pic>
        <p:nvPicPr>
          <p:cNvPr id="6" name="Picture 5"/>
          <p:cNvPicPr>
            <a:picLocks noChangeAspect="1"/>
          </p:cNvPicPr>
          <p:nvPr/>
        </p:nvPicPr>
        <p:blipFill>
          <a:blip r:embed="rId3"/>
          <a:stretch>
            <a:fillRect/>
          </a:stretch>
        </p:blipFill>
        <p:spPr>
          <a:xfrm>
            <a:off x="1105669" y="1010627"/>
            <a:ext cx="10050343" cy="5983898"/>
          </a:xfrm>
          <a:prstGeom prst="rect">
            <a:avLst/>
          </a:prstGeom>
        </p:spPr>
      </p:pic>
      <p:sp>
        <p:nvSpPr>
          <p:cNvPr id="3" name="Text Placeholder 2"/>
          <p:cNvSpPr>
            <a:spLocks noGrp="1"/>
          </p:cNvSpPr>
          <p:nvPr>
            <p:ph type="body" sz="quarter" idx="10"/>
          </p:nvPr>
        </p:nvSpPr>
        <p:spPr/>
        <p:txBody>
          <a:bodyPr/>
          <a:lstStyle/>
          <a:p>
            <a:endParaRPr lang="en-NZ" dirty="0"/>
          </a:p>
        </p:txBody>
      </p:sp>
    </p:spTree>
    <p:extLst>
      <p:ext uri="{BB962C8B-B14F-4D97-AF65-F5344CB8AC3E}">
        <p14:creationId xmlns:p14="http://schemas.microsoft.com/office/powerpoint/2010/main" val="229786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
        <p:nvSpPr>
          <p:cNvPr id="4" name="Text Placeholder 3"/>
          <p:cNvSpPr>
            <a:spLocks noGrp="1"/>
          </p:cNvSpPr>
          <p:nvPr>
            <p:ph type="body" sz="quarter" idx="12"/>
          </p:nvPr>
        </p:nvSpPr>
        <p:spPr/>
        <p:txBody>
          <a:bodyPr/>
          <a:lstStyle/>
          <a:p>
            <a:r>
              <a:rPr lang="en-US" dirty="0"/>
              <a:t>Using R</a:t>
            </a:r>
          </a:p>
        </p:txBody>
      </p:sp>
    </p:spTree>
    <p:extLst>
      <p:ext uri="{BB962C8B-B14F-4D97-AF65-F5344CB8AC3E}">
        <p14:creationId xmlns:p14="http://schemas.microsoft.com/office/powerpoint/2010/main" val="20351839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07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bwMode="auto">
          <a:xfrm>
            <a:off x="93107" y="5297462"/>
            <a:ext cx="3024336" cy="1152128"/>
          </a:xfrm>
          <a:prstGeom prst="rect">
            <a:avLst/>
          </a:prstGeom>
          <a:ln>
            <a:solidFill>
              <a:schemeClr val="accent5">
                <a:lumMod val="40000"/>
                <a:lumOff val="6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NZ" sz="2000" dirty="0">
              <a:gradFill>
                <a:gsLst>
                  <a:gs pos="5439">
                    <a:srgbClr val="F8F8F8"/>
                  </a:gs>
                  <a:gs pos="10000">
                    <a:srgbClr val="F8F8F8"/>
                  </a:gs>
                </a:gsLst>
                <a:lin ang="5400000" scaled="0"/>
              </a:gradFill>
            </a:endParaRPr>
          </a:p>
        </p:txBody>
      </p:sp>
      <p:graphicFrame>
        <p:nvGraphicFramePr>
          <p:cNvPr id="3" name="Table 2"/>
          <p:cNvGraphicFramePr>
            <a:graphicFrameLocks noGrp="1"/>
          </p:cNvGraphicFramePr>
          <p:nvPr>
            <p:extLst>
              <p:ext uri="{D42A27DB-BD31-4B8C-83A1-F6EECF244321}">
                <p14:modId xmlns:p14="http://schemas.microsoft.com/office/powerpoint/2010/main" val="4265296962"/>
              </p:ext>
            </p:extLst>
          </p:nvPr>
        </p:nvGraphicFramePr>
        <p:xfrm>
          <a:off x="880" y="1535431"/>
          <a:ext cx="12434712" cy="5728978"/>
        </p:xfrm>
        <a:graphic>
          <a:graphicData uri="http://schemas.openxmlformats.org/drawingml/2006/table">
            <a:tbl>
              <a:tblPr firstRow="1" bandRow="1">
                <a:tableStyleId>{5C22544A-7EE6-4342-B048-85BDC9FD1C3A}</a:tableStyleId>
              </a:tblPr>
              <a:tblGrid>
                <a:gridCol w="3108678">
                  <a:extLst>
                    <a:ext uri="{9D8B030D-6E8A-4147-A177-3AD203B41FA5}">
                      <a16:colId xmlns:a16="http://schemas.microsoft.com/office/drawing/2014/main" val="20000"/>
                    </a:ext>
                  </a:extLst>
                </a:gridCol>
                <a:gridCol w="3108678">
                  <a:extLst>
                    <a:ext uri="{9D8B030D-6E8A-4147-A177-3AD203B41FA5}">
                      <a16:colId xmlns:a16="http://schemas.microsoft.com/office/drawing/2014/main" val="20001"/>
                    </a:ext>
                  </a:extLst>
                </a:gridCol>
                <a:gridCol w="3108678">
                  <a:extLst>
                    <a:ext uri="{9D8B030D-6E8A-4147-A177-3AD203B41FA5}">
                      <a16:colId xmlns:a16="http://schemas.microsoft.com/office/drawing/2014/main" val="20002"/>
                    </a:ext>
                  </a:extLst>
                </a:gridCol>
                <a:gridCol w="3108678">
                  <a:extLst>
                    <a:ext uri="{9D8B030D-6E8A-4147-A177-3AD203B41FA5}">
                      <a16:colId xmlns:a16="http://schemas.microsoft.com/office/drawing/2014/main" val="20003"/>
                    </a:ext>
                  </a:extLst>
                </a:gridCol>
              </a:tblGrid>
              <a:tr h="611425">
                <a:tc>
                  <a:txBody>
                    <a:bodyPr/>
                    <a:lstStyle/>
                    <a:p>
                      <a:pPr algn="ctr"/>
                      <a:r>
                        <a:rPr lang="en-US" sz="2800" b="0" spc="0" dirty="0">
                          <a:latin typeface="+mj-lt"/>
                        </a:rPr>
                        <a:t>Performance</a:t>
                      </a:r>
                    </a:p>
                  </a:txBody>
                  <a:tcPr marL="91427" marR="91427" marT="0" marB="91440" anchor="ctr">
                    <a:solidFill>
                      <a:srgbClr val="C00000"/>
                    </a:solidFill>
                  </a:tcPr>
                </a:tc>
                <a:tc>
                  <a:txBody>
                    <a:bodyPr/>
                    <a:lstStyle/>
                    <a:p>
                      <a:pPr algn="ctr"/>
                      <a:r>
                        <a:rPr lang="en-US" sz="2800" b="0" spc="0" dirty="0">
                          <a:latin typeface="+mj-lt"/>
                        </a:rPr>
                        <a:t>Security</a:t>
                      </a:r>
                    </a:p>
                  </a:txBody>
                  <a:tcPr marL="91427" marR="91427" marT="0" marB="91440" anchor="ctr">
                    <a:solidFill>
                      <a:srgbClr val="C00000"/>
                    </a:solidFill>
                  </a:tcPr>
                </a:tc>
                <a:tc>
                  <a:txBody>
                    <a:bodyPr/>
                    <a:lstStyle/>
                    <a:p>
                      <a:pPr algn="ctr"/>
                      <a:r>
                        <a:rPr lang="en-US" sz="2800" b="0" spc="0" dirty="0">
                          <a:latin typeface="+mj-lt"/>
                        </a:rPr>
                        <a:t>Availability</a:t>
                      </a:r>
                    </a:p>
                  </a:txBody>
                  <a:tcPr marL="91427" marR="91427" marT="0" marB="91440" anchor="ctr">
                    <a:solidFill>
                      <a:srgbClr val="C00000"/>
                    </a:solidFill>
                  </a:tcPr>
                </a:tc>
                <a:tc>
                  <a:txBody>
                    <a:bodyPr/>
                    <a:lstStyle/>
                    <a:p>
                      <a:pPr algn="ctr"/>
                      <a:r>
                        <a:rPr lang="en-US" sz="2800" b="0" spc="0" dirty="0">
                          <a:latin typeface="+mj-lt"/>
                        </a:rPr>
                        <a:t>Scalability</a:t>
                      </a:r>
                    </a:p>
                  </a:txBody>
                  <a:tcPr marL="91427" marR="91427" marT="0" marB="91440" anchor="ctr">
                    <a:solidFill>
                      <a:srgbClr val="C00000"/>
                    </a:solidFill>
                  </a:tcPr>
                </a:tc>
                <a:extLst>
                  <a:ext uri="{0D108BD9-81ED-4DB2-BD59-A6C34878D82A}">
                    <a16:rowId xmlns:a16="http://schemas.microsoft.com/office/drawing/2014/main" val="10000"/>
                  </a:ext>
                </a:extLst>
              </a:tr>
              <a:tr h="5117553">
                <a:tc>
                  <a:txBody>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mn-lt"/>
                          <a:ea typeface="+mn-ea"/>
                          <a:cs typeface="+mn-cs"/>
                        </a:rPr>
                        <a:t>Operational analytics</a:t>
                      </a:r>
                    </a:p>
                    <a:p>
                      <a:pPr marL="0" marR="0" lvl="1" indent="0" algn="l" defTabSz="932472" rtl="0" eaLnBrk="1" fontAlgn="auto" latinLnBrk="0" hangingPunct="1">
                        <a:lnSpc>
                          <a:spcPct val="90000"/>
                        </a:lnSpc>
                        <a:spcBef>
                          <a:spcPts val="0"/>
                        </a:spcBef>
                        <a:spcAft>
                          <a:spcPts val="600"/>
                        </a:spcAft>
                        <a:buClr>
                          <a:srgbClr val="C00000"/>
                        </a:buClr>
                        <a:buSzTx/>
                        <a:buFont typeface="Arial" panose="020B0604020202020204" pitchFamily="34" charset="0"/>
                        <a:buNone/>
                        <a:tabLst/>
                        <a:defRPr/>
                      </a:pPr>
                      <a:r>
                        <a:rPr kumimoji="0" lang="en-US" sz="1400" b="0" i="0" u="none" strike="noStrike" kern="1200" cap="none" spc="0" normalizeH="0" baseline="0" noProof="0" dirty="0">
                          <a:ln w="3175">
                            <a:noFill/>
                          </a:ln>
                          <a:solidFill>
                            <a:srgbClr val="505050"/>
                          </a:solidFill>
                          <a:effectLst/>
                          <a:uLnTx/>
                          <a:uFillTx/>
                          <a:latin typeface="+mn-lt"/>
                          <a:ea typeface="ＭＳ Ｐゴシック" charset="0"/>
                          <a:cs typeface="Segoe UI" panose="020B0502040204020203" pitchFamily="34" charset="0"/>
                        </a:rPr>
                        <a:t>Insights on operational data;  Works with in-memory OLTP and disk-based OLTP</a:t>
                      </a:r>
                      <a:endParaRPr kumimoji="0" lang="en-US" sz="1800" b="0" i="0" u="none" strike="noStrike" kern="1200" cap="none" spc="0" normalizeH="0" baseline="0" noProof="0" dirty="0">
                        <a:ln>
                          <a:noFill/>
                        </a:ln>
                        <a:solidFill>
                          <a:srgbClr val="C00000"/>
                        </a:solidFill>
                        <a:effectLst/>
                        <a:uLnTx/>
                        <a:uFillTx/>
                        <a:latin typeface="+mn-lt"/>
                        <a:ea typeface="+mn-ea"/>
                        <a:cs typeface="+mn-cs"/>
                      </a:endParaRPr>
                    </a:p>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mn-lt"/>
                          <a:ea typeface="+mn-ea"/>
                          <a:cs typeface="+mn-cs"/>
                        </a:rPr>
                        <a:t>In-memory OLTP enhancements</a:t>
                      </a:r>
                    </a:p>
                    <a:p>
                      <a:pPr marL="0" algn="l" defTabSz="932742" rtl="0" eaLnBrk="1" latinLnBrk="0" hangingPunct="1">
                        <a:lnSpc>
                          <a:spcPct val="90000"/>
                        </a:lnSpc>
                        <a:spcBef>
                          <a:spcPts val="600"/>
                        </a:spcBef>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Greater T-SQL surface area, terabytes of memory supported, and greater number of parallel CPUs</a:t>
                      </a:r>
                    </a:p>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Query data store </a:t>
                      </a:r>
                    </a:p>
                    <a:p>
                      <a:pPr marL="0" algn="l" defTabSz="932472" rtl="0" eaLnBrk="1" latinLnBrk="0" hangingPunct="1">
                        <a:lnSpc>
                          <a:spcPct val="90000"/>
                        </a:lnSpc>
                        <a:spcAft>
                          <a:spcPts val="1200"/>
                        </a:spcAft>
                      </a:pPr>
                      <a:r>
                        <a:rPr lang="en-US" sz="1400" b="0" kern="1200" spc="0" dirty="0">
                          <a:ln w="3175">
                            <a:noFill/>
                          </a:ln>
                          <a:solidFill>
                            <a:srgbClr val="505050"/>
                          </a:solidFill>
                          <a:latin typeface="+mn-lt"/>
                          <a:ea typeface="ＭＳ Ｐゴシック" charset="0"/>
                          <a:cs typeface="Segoe UI" panose="020B0502040204020203" pitchFamily="34" charset="0"/>
                        </a:rPr>
                        <a:t>Monitor and optimize query plans</a:t>
                      </a:r>
                    </a:p>
                    <a:p>
                      <a:pPr defTabSz="932472">
                        <a:lnSpc>
                          <a:spcPct val="100000"/>
                        </a:lnSpc>
                        <a:spcBef>
                          <a:spcPts val="0"/>
                        </a:spcBef>
                        <a:spcAft>
                          <a:spcPts val="0"/>
                        </a:spcAft>
                      </a:pPr>
                      <a:r>
                        <a:rPr lang="en-US" sz="2400" b="1" kern="1200" spc="0" dirty="0">
                          <a:solidFill>
                            <a:srgbClr val="C00000"/>
                          </a:solidFill>
                          <a:latin typeface="+mn-lt"/>
                          <a:ea typeface="+mn-ea"/>
                          <a:cs typeface="+mn-cs"/>
                        </a:rPr>
                        <a:t>Native JSON </a:t>
                      </a:r>
                    </a:p>
                    <a:p>
                      <a:pPr marL="0" algn="l" defTabSz="932472" rtl="0" eaLnBrk="1" latinLnBrk="0" hangingPunct="1">
                        <a:lnSpc>
                          <a:spcPct val="90000"/>
                        </a:lnSpc>
                        <a:spcAft>
                          <a:spcPts val="1200"/>
                        </a:spcAft>
                      </a:pPr>
                      <a:r>
                        <a:rPr lang="en-US" sz="1800" b="1" kern="1200" spc="0" dirty="0">
                          <a:ln w="3175">
                            <a:noFill/>
                          </a:ln>
                          <a:solidFill>
                            <a:srgbClr val="505050"/>
                          </a:solidFill>
                          <a:latin typeface="+mn-lt"/>
                          <a:ea typeface="ＭＳ Ｐゴシック" charset="0"/>
                          <a:cs typeface="Segoe UI" panose="020B0502040204020203" pitchFamily="34" charset="0"/>
                        </a:rPr>
                        <a:t>Expanded support for JSON data </a:t>
                      </a:r>
                    </a:p>
                    <a:p>
                      <a:pPr lvl="0" defTabSz="932472">
                        <a:lnSpc>
                          <a:spcPct val="100000"/>
                        </a:lnSpc>
                        <a:spcBef>
                          <a:spcPts val="0"/>
                        </a:spcBef>
                        <a:spcAft>
                          <a:spcPts val="0"/>
                        </a:spcAft>
                      </a:pPr>
                      <a:r>
                        <a:rPr lang="en-US" sz="1800" b="0" kern="1200" spc="0" dirty="0">
                          <a:solidFill>
                            <a:srgbClr val="C00000"/>
                          </a:solidFill>
                          <a:latin typeface="+mn-lt"/>
                          <a:ea typeface="+mn-ea"/>
                          <a:cs typeface="+mn-cs"/>
                        </a:rPr>
                        <a:t>Temporal database support</a:t>
                      </a:r>
                    </a:p>
                    <a:p>
                      <a:pPr lvl="0" defTabSz="932472">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Query data as</a:t>
                      </a:r>
                      <a:r>
                        <a:rPr lang="en-US" sz="1400" kern="1200" spc="0" baseline="0" dirty="0">
                          <a:ln w="3175">
                            <a:noFill/>
                          </a:ln>
                          <a:solidFill>
                            <a:srgbClr val="505050"/>
                          </a:solidFill>
                          <a:latin typeface="+mn-lt"/>
                          <a:ea typeface="ＭＳ Ｐゴシック" charset="0"/>
                          <a:cs typeface="Segoe UI" panose="020B0502040204020203" pitchFamily="34" charset="0"/>
                        </a:rPr>
                        <a:t> </a:t>
                      </a:r>
                      <a:r>
                        <a:rPr lang="en-US" sz="1400" kern="1200" spc="0" dirty="0">
                          <a:ln w="3175">
                            <a:noFill/>
                          </a:ln>
                          <a:solidFill>
                            <a:srgbClr val="505050"/>
                          </a:solidFill>
                          <a:latin typeface="+mn-lt"/>
                          <a:ea typeface="ＭＳ Ｐゴシック" charset="0"/>
                          <a:cs typeface="Segoe UI" panose="020B0502040204020203" pitchFamily="34" charset="0"/>
                        </a:rPr>
                        <a:t>points in time </a:t>
                      </a:r>
                    </a:p>
                  </a:txBody>
                  <a:tcPr marL="182854" marR="182854" marT="182854" marB="91427">
                    <a:solidFill>
                      <a:schemeClr val="bg1">
                        <a:alpha val="80000"/>
                      </a:schemeClr>
                    </a:solidFill>
                  </a:tcPr>
                </a:tc>
                <a:tc>
                  <a:txBody>
                    <a:bodyPr/>
                    <a:lstStyle/>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Always encrypted</a:t>
                      </a:r>
                    </a:p>
                    <a:p>
                      <a:pPr marL="0" algn="l" defTabSz="932472" rtl="0" eaLnBrk="1" latinLnBrk="0" hangingPunct="1">
                        <a:lnSpc>
                          <a:spcPct val="90000"/>
                        </a:lnSpc>
                        <a:spcAft>
                          <a:spcPts val="1200"/>
                        </a:spcAft>
                      </a:pPr>
                      <a:r>
                        <a:rPr lang="en-US" sz="1400" kern="1200" spc="0" dirty="0">
                          <a:ln w="3175">
                            <a:noFill/>
                          </a:ln>
                          <a:solidFill>
                            <a:srgbClr val="505050"/>
                          </a:solidFill>
                          <a:latin typeface="Segoe UI" panose="020B0502040204020203" pitchFamily="34" charset="0"/>
                          <a:ea typeface="ＭＳ Ｐゴシック" charset="0"/>
                          <a:cs typeface="Segoe UI" panose="020B0502040204020203" pitchFamily="34" charset="0"/>
                        </a:rPr>
                        <a:t>Sensitive data remains encrypted at all times with ability to query</a:t>
                      </a:r>
                    </a:p>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Row-level security</a:t>
                      </a:r>
                    </a:p>
                    <a:p>
                      <a:pPr defTabSz="932472">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Apply fine-grained access control to table rows </a:t>
                      </a:r>
                    </a:p>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Dynamic data masking</a:t>
                      </a:r>
                    </a:p>
                    <a:p>
                      <a:pPr marL="0" marR="0" lvl="1" indent="0" algn="l" defTabSz="932472" rtl="0" eaLnBrk="1" fontAlgn="auto" latinLnBrk="0" hangingPunct="1">
                        <a:lnSpc>
                          <a:spcPct val="90000"/>
                        </a:lnSpc>
                        <a:spcBef>
                          <a:spcPts val="0"/>
                        </a:spcBef>
                        <a:spcAft>
                          <a:spcPts val="600"/>
                        </a:spcAft>
                        <a:buClr>
                          <a:srgbClr val="C00000"/>
                        </a:buClr>
                        <a:buSzTx/>
                        <a:buFont typeface="Arial" panose="020B0604020202020204" pitchFamily="34" charset="0"/>
                        <a:buNone/>
                        <a:tabLst/>
                        <a:defRPr/>
                      </a:pPr>
                      <a:r>
                        <a:rPr kumimoji="0" lang="en-US" sz="1400" b="0" i="0" u="none" strike="noStrike" kern="1200" cap="none" spc="0" normalizeH="0" baseline="0" noProof="0" dirty="0">
                          <a:ln w="3175">
                            <a:noFill/>
                          </a:ln>
                          <a:solidFill>
                            <a:srgbClr val="505050"/>
                          </a:solidFill>
                          <a:effectLst/>
                          <a:uLnTx/>
                          <a:uFillTx/>
                          <a:latin typeface="+mn-lt"/>
                          <a:ea typeface="ＭＳ Ｐゴシック" charset="0"/>
                          <a:cs typeface="Segoe UI" panose="020B0502040204020203" pitchFamily="34" charset="0"/>
                        </a:rPr>
                        <a:t>Real-time obfuscation of data to prevent unauthorized access</a:t>
                      </a:r>
                      <a:endParaRPr lang="en-US" sz="1800" b="0" kern="1200" spc="0" dirty="0">
                        <a:solidFill>
                          <a:srgbClr val="C00000"/>
                        </a:solidFill>
                        <a:latin typeface="+mn-lt"/>
                        <a:ea typeface="+mn-ea"/>
                        <a:cs typeface="+mn-cs"/>
                      </a:endParaRPr>
                    </a:p>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Other enhancements</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Audit success/failure of database operations</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TDE support for storage of in-memory OLTP tables</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Enhanced auditing for OLTP with ability to track history of record changes</a:t>
                      </a:r>
                    </a:p>
                    <a:p>
                      <a:pPr marL="0" algn="l" defTabSz="932742" rtl="0" eaLnBrk="1" latinLnBrk="0" hangingPunct="1">
                        <a:spcBef>
                          <a:spcPts val="600"/>
                        </a:spcBef>
                        <a:spcAft>
                          <a:spcPts val="1200"/>
                        </a:spcAft>
                      </a:pPr>
                      <a:endParaRPr lang="en-US" sz="1800" b="0" kern="1200" spc="0" dirty="0">
                        <a:solidFill>
                          <a:srgbClr val="C00000"/>
                        </a:solidFill>
                        <a:latin typeface="+mn-lt"/>
                        <a:ea typeface="+mn-ea"/>
                        <a:cs typeface="+mn-cs"/>
                      </a:endParaRPr>
                    </a:p>
                  </a:txBody>
                  <a:tcPr marL="182854" marR="182854" marT="182854" marB="91427">
                    <a:solidFill>
                      <a:schemeClr val="bg1">
                        <a:alpha val="80000"/>
                      </a:schemeClr>
                    </a:solidFill>
                  </a:tcPr>
                </a:tc>
                <a:tc>
                  <a:txBody>
                    <a:bodyPr/>
                    <a:lstStyle/>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Enhanced AlwaysOn</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Three synchronous replicas for auto failover across domains</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Round robin load balancing of replicas </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Automatic failover based on database health </a:t>
                      </a:r>
                    </a:p>
                    <a:p>
                      <a:pPr marL="0" lvl="1" indent="0" algn="l" defTabSz="932472" rtl="0" eaLnBrk="1" latinLnBrk="0" hangingPunct="1">
                        <a:lnSpc>
                          <a:spcPct val="90000"/>
                        </a:lnSpc>
                        <a:spcAft>
                          <a:spcPts val="6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DTC for transactional integrity across database instances with AlwaysOn</a:t>
                      </a:r>
                    </a:p>
                    <a:p>
                      <a:pPr marL="0" lvl="1" indent="0" algn="l" defTabSz="932472" rtl="0" eaLnBrk="1" latinLnBrk="0" hangingPunct="1">
                        <a:lnSpc>
                          <a:spcPct val="90000"/>
                        </a:lnSpc>
                        <a:spcAft>
                          <a:spcPts val="1200"/>
                        </a:spcAft>
                        <a:buClr>
                          <a:srgbClr val="C00000"/>
                        </a:buClr>
                        <a:buFont typeface="Arial" panose="020B0604020202020204" pitchFamily="34" charset="0"/>
                        <a:buNone/>
                      </a:pPr>
                      <a:r>
                        <a:rPr lang="en-US" sz="1400" kern="1200" spc="0" dirty="0">
                          <a:ln w="3175">
                            <a:noFill/>
                          </a:ln>
                          <a:solidFill>
                            <a:srgbClr val="505050"/>
                          </a:solidFill>
                          <a:latin typeface="+mn-lt"/>
                          <a:ea typeface="ＭＳ Ｐゴシック" charset="0"/>
                          <a:cs typeface="Segoe UI" panose="020B0502040204020203" pitchFamily="34" charset="0"/>
                        </a:rPr>
                        <a:t>Support for SSIS with AlwaysOn</a:t>
                      </a:r>
                    </a:p>
                  </a:txBody>
                  <a:tcPr marL="182854" marR="182854" marT="182854" marB="91427">
                    <a:solidFill>
                      <a:schemeClr val="bg1">
                        <a:alpha val="80000"/>
                      </a:schemeClr>
                    </a:solidFill>
                  </a:tcPr>
                </a:tc>
                <a:tc>
                  <a:txBody>
                    <a:bodyPr/>
                    <a:lstStyle/>
                    <a:p>
                      <a:pPr marL="0" algn="l" defTabSz="932472" rtl="0" eaLnBrk="1" latinLnBrk="0" hangingPunct="1">
                        <a:lnSpc>
                          <a:spcPct val="100000"/>
                        </a:lnSpc>
                        <a:spcBef>
                          <a:spcPts val="0"/>
                        </a:spcBef>
                        <a:spcAft>
                          <a:spcPts val="0"/>
                        </a:spcAft>
                      </a:pPr>
                      <a:r>
                        <a:rPr lang="en-US" sz="1800" b="0" kern="1200" spc="0" dirty="0">
                          <a:solidFill>
                            <a:srgbClr val="C00000"/>
                          </a:solidFill>
                          <a:latin typeface="+mn-lt"/>
                          <a:ea typeface="+mn-ea"/>
                          <a:cs typeface="+mn-cs"/>
                        </a:rPr>
                        <a:t>Enhanced database caching </a:t>
                      </a:r>
                    </a:p>
                    <a:p>
                      <a:pPr marL="0" algn="l" defTabSz="932472" rtl="0" eaLnBrk="1" latinLnBrk="0" hangingPunct="1">
                        <a:lnSpc>
                          <a:spcPct val="90000"/>
                        </a:lnSpc>
                        <a:spcAft>
                          <a:spcPts val="1200"/>
                        </a:spcAft>
                      </a:pPr>
                      <a:r>
                        <a:rPr lang="en-US" sz="1400" kern="1200" spc="0" dirty="0">
                          <a:ln w="3175">
                            <a:noFill/>
                          </a:ln>
                          <a:solidFill>
                            <a:srgbClr val="505050"/>
                          </a:solidFill>
                          <a:latin typeface="+mn-lt"/>
                          <a:ea typeface="ＭＳ Ｐゴシック" charset="0"/>
                          <a:cs typeface="Segoe UI" panose="020B0502040204020203" pitchFamily="34" charset="0"/>
                        </a:rPr>
                        <a:t>Cache data</a:t>
                      </a:r>
                      <a:r>
                        <a:rPr lang="en-US" sz="1400" kern="1200" spc="0" baseline="0" dirty="0">
                          <a:ln w="3175">
                            <a:noFill/>
                          </a:ln>
                          <a:solidFill>
                            <a:srgbClr val="505050"/>
                          </a:solidFill>
                          <a:latin typeface="+mn-lt"/>
                          <a:ea typeface="ＭＳ Ｐゴシック" charset="0"/>
                          <a:cs typeface="Segoe UI" panose="020B0502040204020203" pitchFamily="34" charset="0"/>
                        </a:rPr>
                        <a:t> w</a:t>
                      </a:r>
                      <a:r>
                        <a:rPr lang="en-US" sz="1400" kern="1200" spc="0" dirty="0">
                          <a:ln w="3175">
                            <a:noFill/>
                          </a:ln>
                          <a:solidFill>
                            <a:srgbClr val="505050"/>
                          </a:solidFill>
                          <a:latin typeface="+mn-lt"/>
                          <a:ea typeface="ＭＳ Ｐゴシック" charset="0"/>
                          <a:cs typeface="Segoe UI" panose="020B0502040204020203" pitchFamily="34" charset="0"/>
                        </a:rPr>
                        <a:t>ith automatic, multiple </a:t>
                      </a:r>
                      <a:r>
                        <a:rPr lang="en-US" sz="1400" kern="1200" spc="0" dirty="0" err="1">
                          <a:ln w="3175">
                            <a:noFill/>
                          </a:ln>
                          <a:solidFill>
                            <a:srgbClr val="505050"/>
                          </a:solidFill>
                          <a:latin typeface="+mn-lt"/>
                          <a:ea typeface="ＭＳ Ｐゴシック" charset="0"/>
                          <a:cs typeface="Segoe UI" panose="020B0502040204020203" pitchFamily="34" charset="0"/>
                        </a:rPr>
                        <a:t>TempDB</a:t>
                      </a:r>
                      <a:r>
                        <a:rPr lang="en-US" sz="1400" kern="1200" spc="0" dirty="0">
                          <a:ln w="3175">
                            <a:noFill/>
                          </a:ln>
                          <a:solidFill>
                            <a:srgbClr val="505050"/>
                          </a:solidFill>
                          <a:latin typeface="+mn-lt"/>
                          <a:ea typeface="ＭＳ Ｐゴシック" charset="0"/>
                          <a:cs typeface="Segoe UI" panose="020B0502040204020203" pitchFamily="34" charset="0"/>
                        </a:rPr>
                        <a:t> files per instance in multi-core environments</a:t>
                      </a:r>
                    </a:p>
                  </a:txBody>
                  <a:tcPr marL="182854" marR="182854" marT="182854" marB="91427">
                    <a:solidFill>
                      <a:schemeClr val="bg1">
                        <a:alpha val="80000"/>
                      </a:schemeClr>
                    </a:solidFill>
                  </a:tcPr>
                </a:tc>
                <a:extLst>
                  <a:ext uri="{0D108BD9-81ED-4DB2-BD59-A6C34878D82A}">
                    <a16:rowId xmlns:a16="http://schemas.microsoft.com/office/drawing/2014/main" val="10001"/>
                  </a:ext>
                </a:extLst>
              </a:tr>
            </a:tbl>
          </a:graphicData>
        </a:graphic>
      </p:graphicFrame>
      <p:sp>
        <p:nvSpPr>
          <p:cNvPr id="98" name="Rectangle 97"/>
          <p:cNvSpPr/>
          <p:nvPr/>
        </p:nvSpPr>
        <p:spPr bwMode="auto">
          <a:xfrm>
            <a:off x="10705" y="2072204"/>
            <a:ext cx="3090672" cy="53937"/>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99" name="Rectangle 98"/>
          <p:cNvSpPr/>
          <p:nvPr/>
        </p:nvSpPr>
        <p:spPr bwMode="auto">
          <a:xfrm>
            <a:off x="3117443" y="2072204"/>
            <a:ext cx="3090672" cy="53937"/>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00" name="Rectangle 99"/>
          <p:cNvSpPr/>
          <p:nvPr/>
        </p:nvSpPr>
        <p:spPr bwMode="auto">
          <a:xfrm>
            <a:off x="6224181" y="2072204"/>
            <a:ext cx="3090672" cy="53937"/>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101" name="Rectangle 100"/>
          <p:cNvSpPr/>
          <p:nvPr/>
        </p:nvSpPr>
        <p:spPr bwMode="auto">
          <a:xfrm>
            <a:off x="9336476" y="2072204"/>
            <a:ext cx="3090672" cy="53937"/>
          </a:xfrm>
          <a:prstGeom prst="rect">
            <a:avLst/>
          </a:prstGeom>
          <a:solidFill>
            <a:schemeClr val="tx1">
              <a:alpha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342900" indent="-342900" algn="ctr" defTabSz="932472" fontAlgn="base">
              <a:lnSpc>
                <a:spcPct val="90000"/>
              </a:lnSpc>
              <a:spcBef>
                <a:spcPct val="0"/>
              </a:spcBef>
              <a:spcAft>
                <a:spcPct val="0"/>
              </a:spcAft>
              <a:buFont typeface="Wingdings 3" panose="05040102010807070707" pitchFamily="18" charset="2"/>
              <a:buChar char="Æ"/>
            </a:pPr>
            <a:endParaRPr lang="en-US" sz="2000" b="1" dirty="0" err="1">
              <a:solidFill>
                <a:schemeClr val="bg1"/>
              </a:solidFill>
              <a:latin typeface="+mj-lt"/>
              <a:ea typeface="Segoe UI" pitchFamily="34" charset="0"/>
              <a:cs typeface="Segoe UI" pitchFamily="34" charset="0"/>
            </a:endParaRPr>
          </a:p>
        </p:txBody>
      </p:sp>
      <p:sp>
        <p:nvSpPr>
          <p:cNvPr id="76" name="Title 276"/>
          <p:cNvSpPr txBox="1">
            <a:spLocks/>
          </p:cNvSpPr>
          <p:nvPr/>
        </p:nvSpPr>
        <p:spPr>
          <a:xfrm>
            <a:off x="308353" y="355548"/>
            <a:ext cx="11653521" cy="1075884"/>
          </a:xfrm>
          <a:prstGeom prst="rect">
            <a:avLst/>
          </a:prstGeom>
        </p:spPr>
        <p:txBody>
          <a:bodyPr/>
          <a:lstStyle>
            <a:lvl1pPr algn="l" defTabSz="931863" rtl="0" fontAlgn="base">
              <a:lnSpc>
                <a:spcPct val="90000"/>
              </a:lnSpc>
              <a:spcBef>
                <a:spcPct val="0"/>
              </a:spcBef>
              <a:spcAft>
                <a:spcPct val="0"/>
              </a:spcAft>
              <a:defRPr lang="en-US" sz="4000" kern="1200" spc="-102" dirty="0">
                <a:ln w="3175">
                  <a:noFill/>
                </a:ln>
                <a:solidFill>
                  <a:schemeClr val="tx1"/>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r>
              <a:rPr lang="en-US" sz="4900"/>
              <a:t>Mission-critical performance</a:t>
            </a:r>
          </a:p>
        </p:txBody>
      </p:sp>
    </p:spTree>
    <p:extLst>
      <p:ext uri="{BB962C8B-B14F-4D97-AF65-F5344CB8AC3E}">
        <p14:creationId xmlns:p14="http://schemas.microsoft.com/office/powerpoint/2010/main" val="3911951738"/>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err="1"/>
              <a:t>Polybase</a:t>
            </a:r>
            <a:endParaRPr lang="en-US" sz="7200" dirty="0"/>
          </a:p>
        </p:txBody>
      </p:sp>
    </p:spTree>
    <p:extLst>
      <p:ext uri="{BB962C8B-B14F-4D97-AF65-F5344CB8AC3E}">
        <p14:creationId xmlns:p14="http://schemas.microsoft.com/office/powerpoint/2010/main" val="4019174497"/>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292608"/>
            <a:ext cx="11922761" cy="1075884"/>
          </a:xfrm>
        </p:spPr>
        <p:txBody>
          <a:bodyPr lIns="457200"/>
          <a:lstStyle/>
          <a:p>
            <a:pPr>
              <a:lnSpc>
                <a:spcPct val="100000"/>
              </a:lnSpc>
            </a:pPr>
            <a:r>
              <a:rPr lang="en-US" dirty="0"/>
              <a:t>PolyBase and queries</a:t>
            </a:r>
          </a:p>
        </p:txBody>
      </p:sp>
      <p:sp>
        <p:nvSpPr>
          <p:cNvPr id="3" name="Oval 2"/>
          <p:cNvSpPr/>
          <p:nvPr/>
        </p:nvSpPr>
        <p:spPr bwMode="auto">
          <a:xfrm>
            <a:off x="720213" y="1578328"/>
            <a:ext cx="2863092" cy="2732528"/>
          </a:xfrm>
          <a:prstGeom prst="ellipse">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auto" latinLnBrk="0" hangingPunct="1">
              <a:lnSpc>
                <a:spcPct val="100000"/>
              </a:lnSpc>
              <a:spcBef>
                <a:spcPts val="0"/>
              </a:spcBef>
              <a:spcAft>
                <a:spcPts val="0"/>
              </a:spcAft>
              <a:buClrTx/>
              <a:buSzTx/>
              <a:buFontTx/>
              <a:buNone/>
              <a:tabLst/>
              <a:defRPr/>
            </a:pPr>
            <a:r>
              <a:rPr kumimoji="0" lang="en-US" sz="3264" b="0" i="0" u="none" strike="noStrike" kern="0" cap="none" spc="0" normalizeH="0" baseline="0" noProof="0" dirty="0">
                <a:ln>
                  <a:noFill/>
                </a:ln>
                <a:gradFill>
                  <a:gsLst>
                    <a:gs pos="0">
                      <a:srgbClr val="FFFFFF"/>
                    </a:gs>
                    <a:gs pos="100000">
                      <a:srgbClr val="FFFFFF"/>
                    </a:gs>
                  </a:gsLst>
                  <a:lin ang="5400000" scaled="0"/>
                </a:gradFill>
                <a:effectLst/>
                <a:uLnTx/>
                <a:uFillTx/>
                <a:latin typeface="+mj-lt"/>
              </a:rPr>
              <a:t>RDBMS</a:t>
            </a:r>
          </a:p>
        </p:txBody>
      </p:sp>
      <p:sp>
        <p:nvSpPr>
          <p:cNvPr id="22" name="Oval 21"/>
          <p:cNvSpPr/>
          <p:nvPr/>
        </p:nvSpPr>
        <p:spPr bwMode="auto">
          <a:xfrm>
            <a:off x="8420408" y="1578328"/>
            <a:ext cx="2863092" cy="2732528"/>
          </a:xfrm>
          <a:prstGeom prst="ellipse">
            <a:avLst/>
          </a:prstGeom>
          <a:solidFill>
            <a:schemeClr val="accent5"/>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7565" rIns="0" bIns="47565" numCol="1" rtlCol="0" anchor="ctr" anchorCtr="0" compatLnSpc="1">
            <a:prstTxWarp prst="textNoShape">
              <a:avLst/>
            </a:prstTxWarp>
          </a:bodyPr>
          <a:lstStyle/>
          <a:p>
            <a:pPr marL="0" marR="0" lvl="0" indent="0" algn="ctr" defTabSz="951028" eaLnBrk="1" fontAlgn="auto" latinLnBrk="0" hangingPunct="1">
              <a:lnSpc>
                <a:spcPct val="100000"/>
              </a:lnSpc>
              <a:spcBef>
                <a:spcPts val="0"/>
              </a:spcBef>
              <a:spcAft>
                <a:spcPts val="0"/>
              </a:spcAft>
              <a:buClrTx/>
              <a:buSzTx/>
              <a:buFontTx/>
              <a:buNone/>
              <a:tabLst/>
              <a:defRPr/>
            </a:pPr>
            <a:r>
              <a:rPr kumimoji="0" lang="en-US" sz="3264" b="0" i="0" u="none" strike="noStrike" kern="0" cap="none" spc="0" normalizeH="0" baseline="0" noProof="0" dirty="0">
                <a:ln>
                  <a:noFill/>
                </a:ln>
                <a:gradFill>
                  <a:gsLst>
                    <a:gs pos="0">
                      <a:srgbClr val="FFFFFF"/>
                    </a:gs>
                    <a:gs pos="100000">
                      <a:srgbClr val="FFFFFF"/>
                    </a:gs>
                  </a:gsLst>
                  <a:lin ang="5400000" scaled="0"/>
                </a:gradFill>
                <a:effectLst/>
                <a:uLnTx/>
                <a:uFillTx/>
                <a:latin typeface="+mj-lt"/>
              </a:rPr>
              <a:t>Hadoop</a:t>
            </a:r>
            <a:endParaRPr kumimoji="0" lang="en-US" sz="2040" b="0" i="0" u="none" strike="noStrike" kern="0" cap="none" spc="0" normalizeH="0" baseline="0" noProof="0" dirty="0">
              <a:ln>
                <a:noFill/>
              </a:ln>
              <a:gradFill>
                <a:gsLst>
                  <a:gs pos="0">
                    <a:srgbClr val="FFFFFF"/>
                  </a:gs>
                  <a:gs pos="100000">
                    <a:srgbClr val="FFFFFF"/>
                  </a:gs>
                </a:gsLst>
                <a:lin ang="5400000" scaled="0"/>
              </a:gradFill>
              <a:effectLst/>
              <a:uLnTx/>
              <a:uFillTx/>
              <a:latin typeface="+mj-lt"/>
            </a:endParaRPr>
          </a:p>
        </p:txBody>
      </p:sp>
      <p:sp>
        <p:nvSpPr>
          <p:cNvPr id="24" name="Content Placeholder 2"/>
          <p:cNvSpPr txBox="1">
            <a:spLocks/>
          </p:cNvSpPr>
          <p:nvPr/>
        </p:nvSpPr>
        <p:spPr>
          <a:xfrm>
            <a:off x="1262123" y="5018505"/>
            <a:ext cx="10164061" cy="117195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199" b="0" i="0" u="none" strike="noStrike" kern="1200" cap="none" spc="0" normalizeH="0" baseline="0" noProof="0" dirty="0">
                <a:ln>
                  <a:noFill/>
                </a:ln>
                <a:solidFill>
                  <a:schemeClr val="accent5"/>
                </a:solidFill>
                <a:effectLst/>
                <a:uLnTx/>
                <a:uFillTx/>
                <a:latin typeface="Segoe UI Semilight" panose="020B0402040204020203" pitchFamily="34" charset="0"/>
                <a:ea typeface="+mn-ea"/>
                <a:cs typeface="Segoe UI Semilight" panose="020B0402040204020203" pitchFamily="34" charset="0"/>
              </a:rPr>
              <a:t>Provides a scalable, T-SQL-compatible query processing framework for combining data from both universes</a:t>
            </a:r>
          </a:p>
        </p:txBody>
      </p:sp>
      <p:sp>
        <p:nvSpPr>
          <p:cNvPr id="5" name="TextBox 4"/>
          <p:cNvSpPr txBox="1"/>
          <p:nvPr/>
        </p:nvSpPr>
        <p:spPr>
          <a:xfrm>
            <a:off x="4528667" y="2412524"/>
            <a:ext cx="2997910" cy="1079241"/>
          </a:xfrm>
          <a:prstGeom prst="rect">
            <a:avLst/>
          </a:prstGeom>
          <a:noFill/>
        </p:spPr>
        <p:txBody>
          <a:bodyPr wrap="none" lIns="186521" tIns="149217" rIns="186521" bIns="149217" rtlCol="0">
            <a:spAutoFit/>
          </a:bodyPr>
          <a:lstStyle/>
          <a:p>
            <a:pPr marL="0" marR="0" lvl="0" indent="0" defTabSz="914400" eaLnBrk="1" fontAlgn="auto" latinLnBrk="0" hangingPunct="1">
              <a:lnSpc>
                <a:spcPct val="90000"/>
              </a:lnSpc>
              <a:spcBef>
                <a:spcPts val="0"/>
              </a:spcBef>
              <a:spcAft>
                <a:spcPts val="612"/>
              </a:spcAft>
              <a:buClrTx/>
              <a:buSzTx/>
              <a:buFontTx/>
              <a:buNone/>
              <a:tabLst/>
              <a:defRPr/>
            </a:pPr>
            <a:r>
              <a:rPr kumimoji="0" lang="en-US" sz="5507" b="0" i="0" u="none" strike="noStrike" kern="0" cap="none" spc="0" normalizeH="0" baseline="0" noProof="0" dirty="0">
                <a:ln>
                  <a:noFill/>
                </a:ln>
                <a:gradFill>
                  <a:gsLst>
                    <a:gs pos="2917">
                      <a:schemeClr val="tx1"/>
                    </a:gs>
                    <a:gs pos="30000">
                      <a:schemeClr val="tx1"/>
                    </a:gs>
                  </a:gsLst>
                  <a:lin ang="5400000" scaled="0"/>
                </a:gradFill>
                <a:effectLst/>
                <a:uLnTx/>
                <a:uFillTx/>
                <a:latin typeface="+mj-lt"/>
              </a:rPr>
              <a:t>PolyBase</a:t>
            </a:r>
          </a:p>
        </p:txBody>
      </p:sp>
      <p:cxnSp>
        <p:nvCxnSpPr>
          <p:cNvPr id="8" name="Straight Connector 7"/>
          <p:cNvCxnSpPr>
            <a:stCxn id="3" idx="6"/>
            <a:endCxn id="5" idx="1"/>
          </p:cNvCxnSpPr>
          <p:nvPr/>
        </p:nvCxnSpPr>
        <p:spPr>
          <a:xfrm>
            <a:off x="3583305" y="2944592"/>
            <a:ext cx="945362" cy="755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p:cNvCxnSpPr>
            <a:stCxn id="5" idx="3"/>
            <a:endCxn id="22" idx="2"/>
          </p:cNvCxnSpPr>
          <p:nvPr/>
        </p:nvCxnSpPr>
        <p:spPr>
          <a:xfrm flipV="1">
            <a:off x="7526577" y="2944592"/>
            <a:ext cx="893831" cy="7553"/>
          </a:xfrm>
          <a:prstGeom prst="line">
            <a:avLst/>
          </a:prstGeom>
          <a:ln w="28575">
            <a:solidFill>
              <a:schemeClr val="tx1"/>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Tree>
    <p:extLst>
      <p:ext uri="{BB962C8B-B14F-4D97-AF65-F5344CB8AC3E}">
        <p14:creationId xmlns:p14="http://schemas.microsoft.com/office/powerpoint/2010/main" val="171892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750927" y="1627941"/>
            <a:ext cx="5151365" cy="4949771"/>
          </a:xfrm>
        </p:spPr>
        <p:txBody>
          <a:bodyPr>
            <a:normAutofit/>
          </a:bodyPr>
          <a:lstStyle/>
          <a:p>
            <a:r>
              <a:rPr lang="en-US" sz="3200" dirty="0">
                <a:latin typeface="Segoe UI Semibold" panose="020B0702040204020203" pitchFamily="34" charset="0"/>
                <a:cs typeface="Segoe UI Semibold" panose="020B0702040204020203" pitchFamily="34" charset="0"/>
              </a:rPr>
              <a:t>PolyBase View</a:t>
            </a:r>
          </a:p>
          <a:p>
            <a:r>
              <a:rPr lang="en-US" dirty="0">
                <a:latin typeface="Segoe UI Semilight" panose="020B0402040204020203" pitchFamily="34" charset="0"/>
                <a:cs typeface="Segoe UI Semilight" panose="020B0402040204020203" pitchFamily="34" charset="0"/>
              </a:rPr>
              <a:t>Execute T-SQL queries against relational data in SQL Server and semi-structured data in Hadoop or Azure Blob Storage</a:t>
            </a:r>
          </a:p>
          <a:p>
            <a:r>
              <a:rPr lang="en-US" dirty="0">
                <a:latin typeface="Segoe UI Semilight" panose="020B0402040204020203" pitchFamily="34" charset="0"/>
                <a:cs typeface="Segoe UI Semilight" panose="020B0402040204020203" pitchFamily="34" charset="0"/>
              </a:rPr>
              <a:t>Leverage existing T-SQL skills and BI tools to gain insights from different data stores</a:t>
            </a:r>
          </a:p>
          <a:p>
            <a:endParaRPr lang="en-US" dirty="0"/>
          </a:p>
        </p:txBody>
      </p:sp>
      <p:sp>
        <p:nvSpPr>
          <p:cNvPr id="6" name="Rectangle 5"/>
          <p:cNvSpPr/>
          <p:nvPr/>
        </p:nvSpPr>
        <p:spPr bwMode="auto">
          <a:xfrm>
            <a:off x="2574807" y="2605680"/>
            <a:ext cx="1576552" cy="1261242"/>
          </a:xfrm>
          <a:prstGeom prst="rect">
            <a:avLst/>
          </a:prstGeom>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SQL Server</a:t>
            </a:r>
          </a:p>
        </p:txBody>
      </p:sp>
      <p:sp>
        <p:nvSpPr>
          <p:cNvPr id="7" name="Rectangle 6"/>
          <p:cNvSpPr/>
          <p:nvPr/>
        </p:nvSpPr>
        <p:spPr bwMode="auto">
          <a:xfrm>
            <a:off x="1006138" y="4551909"/>
            <a:ext cx="1513489" cy="1303283"/>
          </a:xfrm>
          <a:prstGeom prst="rect">
            <a:avLst/>
          </a:prstGeom>
          <a:solidFill>
            <a:srgbClr val="5C2D91"/>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Hadoop</a:t>
            </a:r>
          </a:p>
        </p:txBody>
      </p:sp>
      <p:sp>
        <p:nvSpPr>
          <p:cNvPr id="8" name="Rectangle 7"/>
          <p:cNvSpPr/>
          <p:nvPr/>
        </p:nvSpPr>
        <p:spPr bwMode="auto">
          <a:xfrm>
            <a:off x="4242334" y="4551909"/>
            <a:ext cx="1576552" cy="1261242"/>
          </a:xfrm>
          <a:prstGeom prst="rect">
            <a:avLst/>
          </a:prstGeom>
          <a:solidFill>
            <a:srgbClr val="002060"/>
          </a:solidFill>
          <a:ln w="3175">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marL="0" marR="0" lvl="0" indent="0" algn="ctr" defTabSz="932472" eaLnBrk="1" fontAlgn="base" latinLnBrk="0" hangingPunct="1">
              <a:lnSpc>
                <a:spcPct val="100000"/>
              </a:lnSpc>
              <a:spcBef>
                <a:spcPct val="0"/>
              </a:spcBef>
              <a:spcAft>
                <a:spcPct val="0"/>
              </a:spcAft>
              <a:buClrTx/>
              <a:buSzTx/>
              <a:buFontTx/>
              <a:buNone/>
              <a:tabLst/>
              <a:defRPr/>
            </a:pPr>
            <a:r>
              <a:rPr kumimoji="0" lang="en-US" sz="2000" b="0" i="0" u="none" strike="noStrike" kern="0" cap="none" spc="0" normalizeH="0" baseline="0" noProof="0" dirty="0">
                <a:ln>
                  <a:noFill/>
                </a:ln>
                <a:gradFill>
                  <a:gsLst>
                    <a:gs pos="0">
                      <a:srgbClr val="FFFFFF"/>
                    </a:gs>
                    <a:gs pos="100000">
                      <a:srgbClr val="FFFFFF"/>
                    </a:gs>
                  </a:gsLst>
                  <a:lin ang="5400000" scaled="0"/>
                </a:gradFill>
                <a:effectLst/>
                <a:uLnTx/>
                <a:uFillTx/>
              </a:rPr>
              <a:t>Azure Blob Storage</a:t>
            </a:r>
          </a:p>
        </p:txBody>
      </p:sp>
      <p:sp>
        <p:nvSpPr>
          <p:cNvPr id="9" name="Freeform 8"/>
          <p:cNvSpPr>
            <a:spLocks noChangeAspect="1"/>
          </p:cNvSpPr>
          <p:nvPr/>
        </p:nvSpPr>
        <p:spPr bwMode="black">
          <a:xfrm>
            <a:off x="3023040" y="1350545"/>
            <a:ext cx="532939" cy="467614"/>
          </a:xfrm>
          <a:custGeom>
            <a:avLst/>
            <a:gdLst/>
            <a:ahLst/>
            <a:cxnLst/>
            <a:rect l="l" t="t" r="r" b="b"/>
            <a:pathLst>
              <a:path w="4740335" h="4048081">
                <a:moveTo>
                  <a:pt x="3683614" y="1098549"/>
                </a:moveTo>
                <a:cubicBezTo>
                  <a:pt x="3683654" y="1098549"/>
                  <a:pt x="3689354" y="1098549"/>
                  <a:pt x="4502870" y="1098549"/>
                </a:cubicBezTo>
                <a:cubicBezTo>
                  <a:pt x="4633477" y="1098549"/>
                  <a:pt x="4740335" y="1205183"/>
                  <a:pt x="4740335" y="1335514"/>
                </a:cubicBezTo>
                <a:cubicBezTo>
                  <a:pt x="4740335" y="1335569"/>
                  <a:pt x="4740335" y="1343335"/>
                  <a:pt x="4740335" y="2449249"/>
                </a:cubicBezTo>
                <a:cubicBezTo>
                  <a:pt x="4740335" y="2579580"/>
                  <a:pt x="4633477" y="2686214"/>
                  <a:pt x="4502870" y="2686214"/>
                </a:cubicBezTo>
                <a:cubicBezTo>
                  <a:pt x="4502870" y="2686253"/>
                  <a:pt x="4502870" y="2691777"/>
                  <a:pt x="4502870" y="3480046"/>
                </a:cubicBezTo>
                <a:cubicBezTo>
                  <a:pt x="4502870" y="3610377"/>
                  <a:pt x="4396011" y="3717011"/>
                  <a:pt x="4265405" y="3717011"/>
                </a:cubicBezTo>
                <a:cubicBezTo>
                  <a:pt x="4265376" y="3717011"/>
                  <a:pt x="4262133" y="3717011"/>
                  <a:pt x="3909206" y="3717011"/>
                </a:cubicBezTo>
                <a:cubicBezTo>
                  <a:pt x="3790473" y="3717011"/>
                  <a:pt x="3683614" y="3610377"/>
                  <a:pt x="3683614" y="3480046"/>
                </a:cubicBezTo>
                <a:cubicBezTo>
                  <a:pt x="3683614" y="3480010"/>
                  <a:pt x="3683614" y="3474701"/>
                  <a:pt x="3683614" y="2686214"/>
                </a:cubicBezTo>
                <a:cubicBezTo>
                  <a:pt x="3553008" y="2686214"/>
                  <a:pt x="3446148" y="2579580"/>
                  <a:pt x="3446148" y="2449249"/>
                </a:cubicBezTo>
                <a:cubicBezTo>
                  <a:pt x="3446148" y="2449192"/>
                  <a:pt x="3446148" y="2441288"/>
                  <a:pt x="3446148" y="1335514"/>
                </a:cubicBezTo>
                <a:cubicBezTo>
                  <a:pt x="3446148" y="1205183"/>
                  <a:pt x="3553008" y="1098549"/>
                  <a:pt x="3683614" y="1098549"/>
                </a:cubicBezTo>
                <a:close/>
                <a:moveTo>
                  <a:pt x="236546" y="1098549"/>
                </a:moveTo>
                <a:cubicBezTo>
                  <a:pt x="236570" y="1098549"/>
                  <a:pt x="240947" y="1098549"/>
                  <a:pt x="1052628" y="1098549"/>
                </a:cubicBezTo>
                <a:cubicBezTo>
                  <a:pt x="1182728" y="1098549"/>
                  <a:pt x="1289174" y="1205183"/>
                  <a:pt x="1289174" y="1335514"/>
                </a:cubicBezTo>
                <a:cubicBezTo>
                  <a:pt x="1289174" y="1335532"/>
                  <a:pt x="1289174" y="1340039"/>
                  <a:pt x="1289174" y="2449249"/>
                </a:cubicBezTo>
                <a:cubicBezTo>
                  <a:pt x="1289174" y="2579580"/>
                  <a:pt x="1182728" y="2686214"/>
                  <a:pt x="1052628" y="2686214"/>
                </a:cubicBezTo>
                <a:cubicBezTo>
                  <a:pt x="1052628" y="2686235"/>
                  <a:pt x="1052628" y="2690268"/>
                  <a:pt x="1052628" y="3480046"/>
                </a:cubicBezTo>
                <a:cubicBezTo>
                  <a:pt x="1052628" y="3610377"/>
                  <a:pt x="946183" y="3717011"/>
                  <a:pt x="827910" y="3717011"/>
                </a:cubicBezTo>
                <a:cubicBezTo>
                  <a:pt x="827894" y="3717011"/>
                  <a:pt x="825508" y="3717011"/>
                  <a:pt x="473091" y="3717011"/>
                </a:cubicBezTo>
                <a:cubicBezTo>
                  <a:pt x="342991" y="3717011"/>
                  <a:pt x="236546" y="3610377"/>
                  <a:pt x="236546" y="3480046"/>
                </a:cubicBezTo>
                <a:cubicBezTo>
                  <a:pt x="236546" y="3480026"/>
                  <a:pt x="236546" y="3476021"/>
                  <a:pt x="236546" y="2686214"/>
                </a:cubicBezTo>
                <a:cubicBezTo>
                  <a:pt x="106446" y="2686214"/>
                  <a:pt x="0" y="2579580"/>
                  <a:pt x="0" y="2449249"/>
                </a:cubicBezTo>
                <a:cubicBezTo>
                  <a:pt x="0" y="2449230"/>
                  <a:pt x="0" y="2444630"/>
                  <a:pt x="0" y="1335514"/>
                </a:cubicBezTo>
                <a:cubicBezTo>
                  <a:pt x="0" y="1205183"/>
                  <a:pt x="106446" y="1098549"/>
                  <a:pt x="236546" y="1098549"/>
                </a:cubicBezTo>
                <a:close/>
                <a:moveTo>
                  <a:pt x="1895194" y="993211"/>
                </a:moveTo>
                <a:cubicBezTo>
                  <a:pt x="1895245" y="993211"/>
                  <a:pt x="1902161" y="993211"/>
                  <a:pt x="2845141" y="993211"/>
                </a:cubicBezTo>
                <a:cubicBezTo>
                  <a:pt x="2999507" y="993211"/>
                  <a:pt x="3130125" y="1123457"/>
                  <a:pt x="3130125" y="1277385"/>
                </a:cubicBezTo>
                <a:cubicBezTo>
                  <a:pt x="3130125" y="1277420"/>
                  <a:pt x="3130125" y="1284134"/>
                  <a:pt x="3130125" y="2568008"/>
                </a:cubicBezTo>
                <a:cubicBezTo>
                  <a:pt x="3130125" y="2721936"/>
                  <a:pt x="2999507" y="2852182"/>
                  <a:pt x="2845141" y="2852182"/>
                </a:cubicBezTo>
                <a:cubicBezTo>
                  <a:pt x="2845141" y="2852231"/>
                  <a:pt x="2845141" y="2858826"/>
                  <a:pt x="2845141" y="3763907"/>
                </a:cubicBezTo>
                <a:cubicBezTo>
                  <a:pt x="2845141" y="3917835"/>
                  <a:pt x="2726398" y="4048081"/>
                  <a:pt x="2572031" y="4048081"/>
                </a:cubicBezTo>
                <a:cubicBezTo>
                  <a:pt x="2571992" y="4048081"/>
                  <a:pt x="2568051" y="4048081"/>
                  <a:pt x="2168304" y="4048081"/>
                </a:cubicBezTo>
                <a:cubicBezTo>
                  <a:pt x="2013937" y="4048081"/>
                  <a:pt x="1895194" y="3917835"/>
                  <a:pt x="1895194" y="3763907"/>
                </a:cubicBezTo>
                <a:cubicBezTo>
                  <a:pt x="1895194" y="3763858"/>
                  <a:pt x="1895194" y="3757193"/>
                  <a:pt x="1895194" y="2852182"/>
                </a:cubicBezTo>
                <a:cubicBezTo>
                  <a:pt x="1740828" y="2852182"/>
                  <a:pt x="1610210" y="2721936"/>
                  <a:pt x="1610210" y="2568008"/>
                </a:cubicBezTo>
                <a:cubicBezTo>
                  <a:pt x="1610210" y="2567966"/>
                  <a:pt x="1610210" y="2560581"/>
                  <a:pt x="1610210" y="1277385"/>
                </a:cubicBezTo>
                <a:cubicBezTo>
                  <a:pt x="1610210" y="1123457"/>
                  <a:pt x="1740828" y="993211"/>
                  <a:pt x="1895194" y="993211"/>
                </a:cubicBezTo>
                <a:close/>
                <a:moveTo>
                  <a:pt x="4093246" y="245790"/>
                </a:moveTo>
                <a:cubicBezTo>
                  <a:pt x="4306565" y="245790"/>
                  <a:pt x="4479495" y="420965"/>
                  <a:pt x="4479495" y="637055"/>
                </a:cubicBezTo>
                <a:cubicBezTo>
                  <a:pt x="4479495" y="853145"/>
                  <a:pt x="4306565" y="1028320"/>
                  <a:pt x="4093246" y="1028320"/>
                </a:cubicBezTo>
                <a:cubicBezTo>
                  <a:pt x="3879927" y="1028320"/>
                  <a:pt x="3706997" y="853145"/>
                  <a:pt x="3706997" y="637055"/>
                </a:cubicBezTo>
                <a:cubicBezTo>
                  <a:pt x="3706997" y="420965"/>
                  <a:pt x="3879927" y="245790"/>
                  <a:pt x="4093246" y="245790"/>
                </a:cubicBezTo>
                <a:close/>
                <a:moveTo>
                  <a:pt x="644584" y="245790"/>
                </a:moveTo>
                <a:cubicBezTo>
                  <a:pt x="856519" y="245790"/>
                  <a:pt x="1028326" y="420965"/>
                  <a:pt x="1028326" y="637055"/>
                </a:cubicBezTo>
                <a:cubicBezTo>
                  <a:pt x="1028326" y="853145"/>
                  <a:pt x="856519" y="1028320"/>
                  <a:pt x="644584" y="1028320"/>
                </a:cubicBezTo>
                <a:cubicBezTo>
                  <a:pt x="432649" y="1028320"/>
                  <a:pt x="260842" y="853145"/>
                  <a:pt x="260842" y="637055"/>
                </a:cubicBezTo>
                <a:cubicBezTo>
                  <a:pt x="260842" y="420965"/>
                  <a:pt x="432649" y="245790"/>
                  <a:pt x="644584" y="245790"/>
                </a:cubicBezTo>
                <a:close/>
                <a:moveTo>
                  <a:pt x="2367657" y="0"/>
                </a:moveTo>
                <a:cubicBezTo>
                  <a:pt x="2616992" y="0"/>
                  <a:pt x="2819118" y="203249"/>
                  <a:pt x="2819118" y="453969"/>
                </a:cubicBezTo>
                <a:cubicBezTo>
                  <a:pt x="2819118" y="704689"/>
                  <a:pt x="2616992" y="907938"/>
                  <a:pt x="2367657" y="907938"/>
                </a:cubicBezTo>
                <a:cubicBezTo>
                  <a:pt x="2118322" y="907938"/>
                  <a:pt x="1916196" y="704689"/>
                  <a:pt x="1916196" y="453969"/>
                </a:cubicBezTo>
                <a:cubicBezTo>
                  <a:pt x="1916196" y="203249"/>
                  <a:pt x="2118322" y="0"/>
                  <a:pt x="2367657" y="0"/>
                </a:cubicBezTo>
                <a:close/>
              </a:path>
            </a:pathLst>
          </a:custGeom>
          <a:solidFill>
            <a:schemeClr val="tx1"/>
          </a:solidFill>
          <a:ln>
            <a:noFill/>
            <a:headEnd type="none" w="med" len="med"/>
            <a:tailEnd type="none" w="med" len="med"/>
          </a:ln>
          <a:effectLst/>
          <a:ex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grpSp>
        <p:nvGrpSpPr>
          <p:cNvPr id="10" name="Group 9"/>
          <p:cNvGrpSpPr/>
          <p:nvPr/>
        </p:nvGrpSpPr>
        <p:grpSpPr>
          <a:xfrm>
            <a:off x="1854848" y="3866922"/>
            <a:ext cx="719959" cy="530772"/>
            <a:chOff x="3862552" y="3920359"/>
            <a:chExt cx="719959" cy="530772"/>
          </a:xfrm>
        </p:grpSpPr>
        <p:cxnSp>
          <p:nvCxnSpPr>
            <p:cNvPr id="11" name="Straight Arrow Connector 10"/>
            <p:cNvCxnSpPr/>
            <p:nvPr/>
          </p:nvCxnSpPr>
          <p:spPr>
            <a:xfrm flipH="1">
              <a:off x="3862552" y="3920359"/>
              <a:ext cx="614855" cy="4834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V="1">
              <a:off x="3983421" y="3962413"/>
              <a:ext cx="599090" cy="48871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rot="4646260">
            <a:off x="4134400" y="3893024"/>
            <a:ext cx="669782" cy="562661"/>
            <a:chOff x="3912729" y="3888470"/>
            <a:chExt cx="669782" cy="562661"/>
          </a:xfrm>
        </p:grpSpPr>
        <p:cxnSp>
          <p:nvCxnSpPr>
            <p:cNvPr id="14" name="Straight Arrow Connector 13"/>
            <p:cNvCxnSpPr/>
            <p:nvPr/>
          </p:nvCxnSpPr>
          <p:spPr>
            <a:xfrm flipH="1">
              <a:off x="3912729" y="3888470"/>
              <a:ext cx="614855" cy="483484"/>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V="1">
              <a:off x="3983421" y="3962413"/>
              <a:ext cx="599090" cy="488718"/>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3247467" y="1975321"/>
            <a:ext cx="115617" cy="529102"/>
            <a:chOff x="5234151" y="2070798"/>
            <a:chExt cx="115617" cy="529102"/>
          </a:xfrm>
        </p:grpSpPr>
        <p:cxnSp>
          <p:nvCxnSpPr>
            <p:cNvPr id="17" name="Straight Arrow Connector 16"/>
            <p:cNvCxnSpPr/>
            <p:nvPr/>
          </p:nvCxnSpPr>
          <p:spPr>
            <a:xfrm>
              <a:off x="5234151" y="2070798"/>
              <a:ext cx="0" cy="529102"/>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349768" y="2070798"/>
              <a:ext cx="0" cy="529101"/>
            </a:xfrm>
            <a:prstGeom prst="straightConnector1">
              <a:avLst/>
            </a:prstGeom>
            <a:ln>
              <a:solidFill>
                <a:schemeClr val="tx1"/>
              </a:solidFill>
              <a:headEnd type="none"/>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1762882" y="1873466"/>
            <a:ext cx="1205586"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Query</a:t>
            </a:r>
          </a:p>
        </p:txBody>
      </p:sp>
      <p:sp>
        <p:nvSpPr>
          <p:cNvPr id="20" name="TextBox 19"/>
          <p:cNvSpPr txBox="1"/>
          <p:nvPr/>
        </p:nvSpPr>
        <p:spPr>
          <a:xfrm>
            <a:off x="3784532" y="1882321"/>
            <a:ext cx="1319336" cy="627864"/>
          </a:xfrm>
          <a:prstGeom prst="rect">
            <a:avLst/>
          </a:prstGeom>
          <a:noFill/>
        </p:spPr>
        <p:txBody>
          <a:bodyPr wrap="non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Results</a:t>
            </a:r>
          </a:p>
        </p:txBody>
      </p:sp>
      <p:sp>
        <p:nvSpPr>
          <p:cNvPr id="21" name="TextBox 20"/>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
        <p:nvSpPr>
          <p:cNvPr id="22" name="Title 1"/>
          <p:cNvSpPr txBox="1">
            <a:spLocks/>
          </p:cNvSpPr>
          <p:nvPr/>
        </p:nvSpPr>
        <p:spPr>
          <a:xfrm>
            <a:off x="0" y="295275"/>
            <a:ext cx="12163425" cy="917575"/>
          </a:xfrm>
          <a:prstGeom prst="rect">
            <a:avLst/>
          </a:prstGeom>
        </p:spPr>
        <p:txBody>
          <a:bodyPr vert="horz" wrap="square" lIns="457200" tIns="91440" rIns="146304" bIns="91440" rtlCol="0" anchor="t">
            <a:noAutofit/>
          </a:bodyPr>
          <a:lstStyle>
            <a:lvl1pPr algn="l" defTabSz="931863" rtl="0" fontAlgn="base">
              <a:lnSpc>
                <a:spcPts val="6176"/>
              </a:lnSpc>
              <a:spcBef>
                <a:spcPct val="0"/>
              </a:spcBef>
              <a:spcAft>
                <a:spcPct val="0"/>
              </a:spcAft>
              <a:defRPr lang="en-US" sz="4000" kern="1200" spc="-102" baseline="0">
                <a:ln w="3175">
                  <a:noFill/>
                </a:ln>
                <a:solidFill>
                  <a:schemeClr val="tx1"/>
                </a:solidFill>
                <a:latin typeface="+mj-lt"/>
                <a:ea typeface="ＭＳ Ｐゴシック" charset="0"/>
                <a:cs typeface="Segoe UI" pitchFamily="34" charset="0"/>
              </a:defRPr>
            </a:lvl1pPr>
            <a:lvl2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2pPr>
            <a:lvl3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3pPr>
            <a:lvl4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4pPr>
            <a:lvl5pPr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5pPr>
            <a:lvl6pPr marL="4572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6pPr>
            <a:lvl7pPr marL="9144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7pPr>
            <a:lvl8pPr marL="13716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8pPr>
            <a:lvl9pPr marL="1828800" algn="l" defTabSz="931863" rtl="0" fontAlgn="base">
              <a:lnSpc>
                <a:spcPct val="90000"/>
              </a:lnSpc>
              <a:spcBef>
                <a:spcPct val="0"/>
              </a:spcBef>
              <a:spcAft>
                <a:spcPct val="0"/>
              </a:spcAft>
              <a:defRPr sz="5400">
                <a:solidFill>
                  <a:schemeClr val="tx2"/>
                </a:solidFill>
                <a:latin typeface="Segoe UI Light" charset="0"/>
                <a:ea typeface="ＭＳ Ｐゴシック" charset="0"/>
                <a:cs typeface="Segoe UI" charset="0"/>
              </a:defRPr>
            </a:lvl9pPr>
          </a:lstStyle>
          <a:p>
            <a:pPr marL="0" marR="0" lvl="0" indent="0" algn="l" defTabSz="931863"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102" normalizeH="0" baseline="0" noProof="0" dirty="0">
                <a:ln w="3175">
                  <a:noFill/>
                </a:ln>
                <a:solidFill>
                  <a:schemeClr val="tx1"/>
                </a:solidFill>
                <a:effectLst/>
                <a:uLnTx/>
                <a:uFillTx/>
                <a:latin typeface="+mj-lt"/>
                <a:ea typeface="ＭＳ Ｐゴシック" charset="0"/>
                <a:cs typeface="Segoe UI" pitchFamily="34" charset="0"/>
              </a:rPr>
              <a:t>PolyBase View in SQL Server 2016</a:t>
            </a:r>
          </a:p>
        </p:txBody>
      </p:sp>
    </p:spTree>
    <p:extLst>
      <p:ext uri="{BB962C8B-B14F-4D97-AF65-F5344CB8AC3E}">
        <p14:creationId xmlns:p14="http://schemas.microsoft.com/office/powerpoint/2010/main" val="20250873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1483950" y="2097548"/>
            <a:ext cx="9468574" cy="3108960"/>
            <a:chOff x="1662840" y="2097548"/>
            <a:chExt cx="9468574" cy="2822039"/>
          </a:xfrm>
        </p:grpSpPr>
        <p:sp>
          <p:nvSpPr>
            <p:cNvPr id="25" name="Rectangle 24"/>
            <p:cNvSpPr/>
            <p:nvPr/>
          </p:nvSpPr>
          <p:spPr bwMode="auto">
            <a:xfrm>
              <a:off x="1662840" y="2097548"/>
              <a:ext cx="3108960" cy="2822039"/>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Semilight" panose="020B0402040204020203" pitchFamily="34" charset="0"/>
                </a:rPr>
                <a:t>Load data</a:t>
              </a: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Use Hadoop as an ETL tool to cleanse data before loading to data warehouse with PolyBase</a:t>
              </a:r>
            </a:p>
            <a:p>
              <a:pPr marL="0" marR="0" lvl="0" indent="0" algn="l" defTabSz="951028" rtl="0" eaLnBrk="1" fontAlgn="auto" latinLnBrk="0" hangingPunct="1">
                <a:lnSpc>
                  <a:spcPct val="90000"/>
                </a:lnSpc>
                <a:spcBef>
                  <a:spcPts val="0"/>
                </a:spcBef>
                <a:spcAft>
                  <a:spcPts val="0"/>
                </a:spcAft>
                <a:buClrTx/>
                <a:buSzTx/>
                <a:buFontTx/>
                <a:buNone/>
                <a:tabLst/>
                <a:defRPr/>
              </a:pPr>
              <a:endParaRPr kumimoji="0" lang="en-US" sz="1836"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6" name="Rectangle 25"/>
            <p:cNvSpPr/>
            <p:nvPr/>
          </p:nvSpPr>
          <p:spPr bwMode="auto">
            <a:xfrm>
              <a:off x="4842647" y="2097548"/>
              <a:ext cx="3108960" cy="282203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Interactively query</a:t>
              </a: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Analyze relational data with semi-structured data using split-based query processing</a:t>
              </a: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sp>
          <p:nvSpPr>
            <p:cNvPr id="27" name="Rectangle 26"/>
            <p:cNvSpPr/>
            <p:nvPr/>
          </p:nvSpPr>
          <p:spPr bwMode="auto">
            <a:xfrm>
              <a:off x="8022454" y="2097548"/>
              <a:ext cx="3108960" cy="2822039"/>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horz" wrap="square" lIns="186521" tIns="149217" rIns="186521" bIns="149217" numCol="1" spcCol="0" rtlCol="0" fromWordArt="0" anchor="t" anchorCtr="0" forceAA="0" compatLnSpc="1">
              <a:prstTxWarp prst="textNoShape">
                <a:avLst/>
              </a:prstTxWarp>
              <a:noAutofit/>
            </a:bodyPr>
            <a:lstStyle>
              <a:defPPr>
                <a:defRPr lang="en-US"/>
              </a:defPPr>
              <a:lvl1pPr marL="0" algn="l" defTabSz="932742" rtl="0" eaLnBrk="1" latinLnBrk="0" hangingPunct="1">
                <a:defRPr sz="1800" kern="1200">
                  <a:solidFill>
                    <a:schemeClr val="lt1"/>
                  </a:solidFill>
                  <a:latin typeface="+mn-lt"/>
                  <a:ea typeface="+mn-ea"/>
                  <a:cs typeface="+mn-cs"/>
                </a:defRPr>
              </a:lvl1pPr>
              <a:lvl2pPr marL="466371" algn="l" defTabSz="932742" rtl="0" eaLnBrk="1" latinLnBrk="0" hangingPunct="1">
                <a:defRPr sz="1800" kern="1200">
                  <a:solidFill>
                    <a:schemeClr val="lt1"/>
                  </a:solidFill>
                  <a:latin typeface="+mn-lt"/>
                  <a:ea typeface="+mn-ea"/>
                  <a:cs typeface="+mn-cs"/>
                </a:defRPr>
              </a:lvl2pPr>
              <a:lvl3pPr marL="932742" algn="l" defTabSz="932742" rtl="0" eaLnBrk="1" latinLnBrk="0" hangingPunct="1">
                <a:defRPr sz="1800" kern="1200">
                  <a:solidFill>
                    <a:schemeClr val="lt1"/>
                  </a:solidFill>
                  <a:latin typeface="+mn-lt"/>
                  <a:ea typeface="+mn-ea"/>
                  <a:cs typeface="+mn-cs"/>
                </a:defRPr>
              </a:lvl3pPr>
              <a:lvl4pPr marL="1399113" algn="l" defTabSz="932742" rtl="0" eaLnBrk="1" latinLnBrk="0" hangingPunct="1">
                <a:defRPr sz="1800" kern="1200">
                  <a:solidFill>
                    <a:schemeClr val="lt1"/>
                  </a:solidFill>
                  <a:latin typeface="+mn-lt"/>
                  <a:ea typeface="+mn-ea"/>
                  <a:cs typeface="+mn-cs"/>
                </a:defRPr>
              </a:lvl4pPr>
              <a:lvl5pPr marL="1865484" algn="l" defTabSz="932742" rtl="0" eaLnBrk="1" latinLnBrk="0" hangingPunct="1">
                <a:defRPr sz="1800" kern="1200">
                  <a:solidFill>
                    <a:schemeClr val="lt1"/>
                  </a:solidFill>
                  <a:latin typeface="+mn-lt"/>
                  <a:ea typeface="+mn-ea"/>
                  <a:cs typeface="+mn-cs"/>
                </a:defRPr>
              </a:lvl5pPr>
              <a:lvl6pPr marL="2331856" algn="l" defTabSz="932742" rtl="0" eaLnBrk="1" latinLnBrk="0" hangingPunct="1">
                <a:defRPr sz="1800" kern="1200">
                  <a:solidFill>
                    <a:schemeClr val="lt1"/>
                  </a:solidFill>
                  <a:latin typeface="+mn-lt"/>
                  <a:ea typeface="+mn-ea"/>
                  <a:cs typeface="+mn-cs"/>
                </a:defRPr>
              </a:lvl6pPr>
              <a:lvl7pPr marL="2798226" algn="l" defTabSz="932742" rtl="0" eaLnBrk="1" latinLnBrk="0" hangingPunct="1">
                <a:defRPr sz="1800" kern="1200">
                  <a:solidFill>
                    <a:schemeClr val="lt1"/>
                  </a:solidFill>
                  <a:latin typeface="+mn-lt"/>
                  <a:ea typeface="+mn-ea"/>
                  <a:cs typeface="+mn-cs"/>
                </a:defRPr>
              </a:lvl7pPr>
              <a:lvl8pPr marL="3264597" algn="l" defTabSz="932742" rtl="0" eaLnBrk="1" latinLnBrk="0" hangingPunct="1">
                <a:defRPr sz="1800" kern="1200">
                  <a:solidFill>
                    <a:schemeClr val="lt1"/>
                  </a:solidFill>
                  <a:latin typeface="+mn-lt"/>
                  <a:ea typeface="+mn-ea"/>
                  <a:cs typeface="+mn-cs"/>
                </a:defRPr>
              </a:lvl8pPr>
              <a:lvl9pPr marL="3730969" algn="l" defTabSz="932742" rtl="0" eaLnBrk="1" latinLnBrk="0" hangingPunct="1">
                <a:defRPr sz="1800" kern="1200">
                  <a:solidFill>
                    <a:schemeClr val="lt1"/>
                  </a:solidFill>
                  <a:latin typeface="+mn-lt"/>
                  <a:ea typeface="+mn-ea"/>
                  <a:cs typeface="+mn-cs"/>
                </a:defRPr>
              </a:lvl9pPr>
            </a:lstStyle>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Age out data</a:t>
              </a: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a:p>
              <a:pPr marL="0" marR="0" lvl="0" indent="0" algn="l" defTabSz="951028"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rPr>
                <a:t>Age out data to HDFS and use it as “cold” but queryable storage</a:t>
              </a:r>
            </a:p>
            <a:p>
              <a:pPr marL="0" marR="0" lvl="0" indent="0" algn="l" defTabSz="951028" rtl="0" eaLnBrk="1" fontAlgn="auto" latinLnBrk="0" hangingPunct="1">
                <a:lnSpc>
                  <a:spcPct val="100000"/>
                </a:lnSpc>
                <a:spcBef>
                  <a:spcPts val="0"/>
                </a:spcBef>
                <a:spcAft>
                  <a:spcPts val="0"/>
                </a:spcAft>
                <a:buClrTx/>
                <a:buSzTx/>
                <a:buFontTx/>
                <a:buNone/>
                <a:tabLst/>
                <a:defRPr/>
              </a:pPr>
              <a:endParaRPr kumimoji="0" lang="en-US" sz="1836" b="0" i="0" u="none" strike="noStrike" kern="1200" cap="none" spc="0" normalizeH="0" baseline="0" noProof="0" dirty="0">
                <a:ln>
                  <a:noFill/>
                </a:ln>
                <a:gradFill>
                  <a:gsLst>
                    <a:gs pos="0">
                      <a:srgbClr val="FFFFFF"/>
                    </a:gs>
                    <a:gs pos="100000">
                      <a:srgbClr val="FFFFFF"/>
                    </a:gs>
                  </a:gsLst>
                  <a:lin ang="5400000" scaled="0"/>
                </a:gradFill>
                <a:effectLst/>
                <a:uLnTx/>
                <a:uFillTx/>
                <a:latin typeface="+mn-lt"/>
                <a:ea typeface="Segoe UI" pitchFamily="34" charset="0"/>
                <a:cs typeface="Segoe UI" pitchFamily="34" charset="0"/>
              </a:endParaRPr>
            </a:p>
          </p:txBody>
        </p:sp>
      </p:grpSp>
      <p:sp>
        <p:nvSpPr>
          <p:cNvPr id="7" name="TextBox 6"/>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
        <p:nvSpPr>
          <p:cNvPr id="2" name="Title 1"/>
          <p:cNvSpPr>
            <a:spLocks noGrp="1"/>
          </p:cNvSpPr>
          <p:nvPr>
            <p:ph type="title"/>
          </p:nvPr>
        </p:nvSpPr>
        <p:spPr/>
        <p:txBody>
          <a:bodyPr/>
          <a:lstStyle/>
          <a:p>
            <a:r>
              <a:rPr lang="en-US" dirty="0"/>
              <a:t>PolyBase use cases</a:t>
            </a:r>
            <a:br>
              <a:rPr lang="en-US" dirty="0"/>
            </a:br>
            <a:endParaRPr lang="en-US" dirty="0"/>
          </a:p>
        </p:txBody>
      </p:sp>
    </p:spTree>
    <p:extLst>
      <p:ext uri="{BB962C8B-B14F-4D97-AF65-F5344CB8AC3E}">
        <p14:creationId xmlns:p14="http://schemas.microsoft.com/office/powerpoint/2010/main" val="4147954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74639" y="295274"/>
            <a:ext cx="11889564" cy="917575"/>
          </a:xfrm>
        </p:spPr>
        <p:txBody>
          <a:bodyPr lIns="457200"/>
          <a:lstStyle/>
          <a:p>
            <a:r>
              <a:rPr lang="en-US" dirty="0"/>
              <a:t>How to use PolyBase in SQL Server 2016</a:t>
            </a:r>
          </a:p>
        </p:txBody>
      </p:sp>
      <p:sp>
        <p:nvSpPr>
          <p:cNvPr id="16" name="TextBox 15"/>
          <p:cNvSpPr txBox="1"/>
          <p:nvPr/>
        </p:nvSpPr>
        <p:spPr>
          <a:xfrm>
            <a:off x="1" y="6642289"/>
            <a:ext cx="3806190" cy="352236"/>
          </a:xfrm>
          <a:prstGeom prst="rect">
            <a:avLst/>
          </a:prstGeom>
          <a:noFill/>
        </p:spPr>
        <p:txBody>
          <a:bodyPr wrap="square" lIns="365760" tIns="146304" rIns="182880" bIns="146304" rtlCol="0" anchor="ctr" anchorCtr="0">
            <a:no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1400" b="0" i="0" u="none" strike="noStrike" kern="0" cap="none" spc="0" normalizeH="0" baseline="0" noProof="0" dirty="0">
                <a:ln>
                  <a:noFill/>
                </a:ln>
                <a:solidFill>
                  <a:schemeClr val="bg1"/>
                </a:solidFill>
                <a:effectLst/>
                <a:uLnTx/>
                <a:uFillTx/>
                <a:latin typeface="Segoe UI Semibold" panose="020B0702040204020203" pitchFamily="34" charset="0"/>
                <a:ea typeface="Segoe UI Black" panose="020B0A02040204020203" pitchFamily="34" charset="0"/>
                <a:cs typeface="Segoe UI Semibold" panose="020B0702040204020203" pitchFamily="34" charset="0"/>
              </a:rPr>
              <a:t>Access any data</a:t>
            </a:r>
          </a:p>
        </p:txBody>
      </p:sp>
      <p:sp>
        <p:nvSpPr>
          <p:cNvPr id="65" name="TextBox 64"/>
          <p:cNvSpPr txBox="1">
            <a:spLocks noChangeAspect="1"/>
          </p:cNvSpPr>
          <p:nvPr/>
        </p:nvSpPr>
        <p:spPr>
          <a:xfrm>
            <a:off x="499730" y="1672280"/>
            <a:ext cx="1971491" cy="1345631"/>
          </a:xfrm>
          <a:prstGeom prst="rect">
            <a:avLst/>
          </a:prstGeom>
          <a:noFill/>
          <a:ln w="31750">
            <a:noFill/>
          </a:ln>
          <a:effectLst/>
        </p:spPr>
        <p:txBody>
          <a:bodyPr wrap="squar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Segoe UI Semilight" panose="020B0402040204020203" pitchFamily="34" charset="0"/>
                <a:cs typeface="Segoe UI Semilight" panose="020B0402040204020203" pitchFamily="34" charset="0"/>
              </a:rPr>
              <a:t>PolyBase T-SQL queries submitted here</a:t>
            </a:r>
          </a:p>
        </p:txBody>
      </p:sp>
      <p:sp>
        <p:nvSpPr>
          <p:cNvPr id="66" name="TextBox 65"/>
          <p:cNvSpPr txBox="1">
            <a:spLocks noChangeAspect="1"/>
          </p:cNvSpPr>
          <p:nvPr/>
        </p:nvSpPr>
        <p:spPr>
          <a:xfrm>
            <a:off x="425481" y="3949625"/>
            <a:ext cx="2045740" cy="1376438"/>
          </a:xfrm>
          <a:prstGeom prst="rect">
            <a:avLst/>
          </a:prstGeom>
          <a:noFill/>
          <a:ln w="31750">
            <a:noFill/>
          </a:ln>
          <a:effectLst/>
        </p:spPr>
        <p:txBody>
          <a:bodyPr wrap="square" lIns="0" tIns="0" rIns="0" bIns="0" rtlCol="0" anchor="ctr" anchorCtr="0">
            <a:no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chemeClr val="tx2"/>
                </a:solidFill>
                <a:effectLst/>
                <a:uLnTx/>
                <a:uFillTx/>
                <a:latin typeface="Segoe UI Semilight" panose="020B0402040204020203" pitchFamily="34" charset="0"/>
                <a:cs typeface="Segoe UI Semilight" panose="020B0402040204020203" pitchFamily="34" charset="0"/>
              </a:rPr>
              <a:t>PolyBase queries can only refer to tables here and/or external tables here</a:t>
            </a:r>
          </a:p>
        </p:txBody>
      </p:sp>
      <p:grpSp>
        <p:nvGrpSpPr>
          <p:cNvPr id="68" name="Group 67"/>
          <p:cNvGrpSpPr/>
          <p:nvPr/>
        </p:nvGrpSpPr>
        <p:grpSpPr>
          <a:xfrm>
            <a:off x="4992982" y="1212851"/>
            <a:ext cx="5794324" cy="5198587"/>
            <a:chOff x="4992982" y="1212851"/>
            <a:chExt cx="5794324" cy="5198587"/>
          </a:xfrm>
        </p:grpSpPr>
        <p:grpSp>
          <p:nvGrpSpPr>
            <p:cNvPr id="69" name="Group 68"/>
            <p:cNvGrpSpPr/>
            <p:nvPr/>
          </p:nvGrpSpPr>
          <p:grpSpPr>
            <a:xfrm>
              <a:off x="5767144" y="1212851"/>
              <a:ext cx="5020162" cy="2872806"/>
              <a:chOff x="6221414" y="1212851"/>
              <a:chExt cx="5020162" cy="2872806"/>
            </a:xfrm>
          </p:grpSpPr>
          <p:sp>
            <p:nvSpPr>
              <p:cNvPr id="192" name="Rectangle 191"/>
              <p:cNvSpPr/>
              <p:nvPr/>
            </p:nvSpPr>
            <p:spPr bwMode="auto">
              <a:xfrm>
                <a:off x="6221414" y="1212851"/>
                <a:ext cx="5020162" cy="2872806"/>
              </a:xfrm>
              <a:prstGeom prst="rect">
                <a:avLst/>
              </a:prstGeom>
              <a:solidFill>
                <a:schemeClr val="bg1">
                  <a:lumMod val="8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tx2"/>
                    </a:solidFill>
                    <a:effectLst/>
                    <a:uLnTx/>
                    <a:uFillTx/>
                    <a:ea typeface="Segoe UI" pitchFamily="34" charset="0"/>
                    <a:cs typeface="Segoe UI" pitchFamily="34" charset="0"/>
                  </a:rPr>
                  <a:t>PolyBase Group</a:t>
                </a:r>
              </a:p>
            </p:txBody>
          </p:sp>
          <p:sp>
            <p:nvSpPr>
              <p:cNvPr id="193" name="Rectangle 192"/>
              <p:cNvSpPr/>
              <p:nvPr/>
            </p:nvSpPr>
            <p:spPr bwMode="auto">
              <a:xfrm>
                <a:off x="6310448" y="1526625"/>
                <a:ext cx="1233670" cy="2467092"/>
              </a:xfrm>
              <a:prstGeom prst="rect">
                <a:avLst/>
              </a:prstGeom>
              <a:solidFill>
                <a:schemeClr val="bg1">
                  <a:lumMod val="6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Segoe UI" pitchFamily="34" charset="0"/>
                    <a:cs typeface="Segoe UI" pitchFamily="34" charset="0"/>
                  </a:rPr>
                  <a:t>Head Node</a:t>
                </a:r>
              </a:p>
            </p:txBody>
          </p:sp>
          <p:sp>
            <p:nvSpPr>
              <p:cNvPr id="194" name="Rectangle 193"/>
              <p:cNvSpPr/>
              <p:nvPr/>
            </p:nvSpPr>
            <p:spPr bwMode="auto">
              <a:xfrm>
                <a:off x="7633153" y="1525401"/>
                <a:ext cx="3519686" cy="1748109"/>
              </a:xfrm>
              <a:prstGeom prst="rect">
                <a:avLst/>
              </a:prstGeom>
              <a:solidFill>
                <a:schemeClr val="bg1">
                  <a:lumMod val="6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1" i="0" u="none" strike="noStrike" kern="0" cap="none" spc="0" normalizeH="0" baseline="0" noProof="0" dirty="0">
                    <a:ln>
                      <a:noFill/>
                    </a:ln>
                    <a:solidFill>
                      <a:schemeClr val="bg1"/>
                    </a:solidFill>
                    <a:effectLst/>
                    <a:uLnTx/>
                    <a:uFillTx/>
                    <a:ea typeface="Segoe UI" pitchFamily="34" charset="0"/>
                    <a:cs typeface="Segoe UI" pitchFamily="34" charset="0"/>
                  </a:rPr>
                  <a:t>Compute Nodes</a:t>
                </a:r>
              </a:p>
            </p:txBody>
          </p:sp>
          <p:sp>
            <p:nvSpPr>
              <p:cNvPr id="195" name="Rectangle 194"/>
              <p:cNvSpPr/>
              <p:nvPr/>
            </p:nvSpPr>
            <p:spPr bwMode="auto">
              <a:xfrm>
                <a:off x="6404276" y="1835928"/>
                <a:ext cx="1047446" cy="627856"/>
              </a:xfrm>
              <a:prstGeom prst="rect">
                <a:avLst/>
              </a:prstGeom>
              <a:solidFill>
                <a:srgbClr val="00396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96" name="Rectangle 195"/>
              <p:cNvSpPr/>
              <p:nvPr/>
            </p:nvSpPr>
            <p:spPr bwMode="auto">
              <a:xfrm>
                <a:off x="6405961" y="2555224"/>
                <a:ext cx="1045761" cy="6268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Engine</a:t>
                </a:r>
              </a:p>
            </p:txBody>
          </p:sp>
          <p:sp>
            <p:nvSpPr>
              <p:cNvPr id="197" name="Rectangle 196"/>
              <p:cNvSpPr/>
              <p:nvPr/>
            </p:nvSpPr>
            <p:spPr bwMode="auto">
              <a:xfrm>
                <a:off x="6402935" y="3273510"/>
                <a:ext cx="1048787" cy="628660"/>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198" name="Rectangle 197"/>
              <p:cNvSpPr/>
              <p:nvPr/>
            </p:nvSpPr>
            <p:spPr bwMode="auto">
              <a:xfrm>
                <a:off x="7728124" y="1835928"/>
                <a:ext cx="1047446" cy="627856"/>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199" name="Rectangle 198"/>
              <p:cNvSpPr/>
              <p:nvPr/>
            </p:nvSpPr>
            <p:spPr bwMode="auto">
              <a:xfrm>
                <a:off x="7728966" y="2555224"/>
                <a:ext cx="1045761" cy="6268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200" name="Rectangle 199"/>
              <p:cNvSpPr/>
              <p:nvPr/>
            </p:nvSpPr>
            <p:spPr bwMode="auto">
              <a:xfrm>
                <a:off x="8869114" y="1835928"/>
                <a:ext cx="1047446" cy="627856"/>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201" name="Rectangle 200"/>
              <p:cNvSpPr/>
              <p:nvPr/>
            </p:nvSpPr>
            <p:spPr bwMode="auto">
              <a:xfrm>
                <a:off x="8869956" y="2555224"/>
                <a:ext cx="1045761" cy="6268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202" name="Rectangle 201"/>
              <p:cNvSpPr/>
              <p:nvPr/>
            </p:nvSpPr>
            <p:spPr bwMode="auto">
              <a:xfrm>
                <a:off x="10012115" y="1835928"/>
                <a:ext cx="1047446" cy="627856"/>
              </a:xfrm>
              <a:prstGeom prst="rect">
                <a:avLst/>
              </a:prstGeom>
              <a:solidFill>
                <a:schemeClr val="accent1">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SQL 2016</a:t>
                </a:r>
              </a:p>
            </p:txBody>
          </p:sp>
          <p:sp>
            <p:nvSpPr>
              <p:cNvPr id="203" name="Rectangle 202"/>
              <p:cNvSpPr/>
              <p:nvPr/>
            </p:nvSpPr>
            <p:spPr bwMode="auto">
              <a:xfrm>
                <a:off x="10012957" y="2555224"/>
                <a:ext cx="1045761" cy="62684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PolyBase </a:t>
                </a:r>
                <a:b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b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DMS</a:t>
                </a:r>
              </a:p>
            </p:txBody>
          </p:sp>
          <p:sp>
            <p:nvSpPr>
              <p:cNvPr id="204" name="Database Icon"/>
              <p:cNvSpPr>
                <a:spLocks noChangeAspect="1" noEditPoints="1"/>
              </p:cNvSpPr>
              <p:nvPr/>
            </p:nvSpPr>
            <p:spPr bwMode="auto">
              <a:xfrm>
                <a:off x="6837317" y="2171921"/>
                <a:ext cx="181365" cy="197531"/>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205" name="Database Icon"/>
              <p:cNvSpPr>
                <a:spLocks noChangeAspect="1" noEditPoints="1"/>
              </p:cNvSpPr>
              <p:nvPr/>
            </p:nvSpPr>
            <p:spPr bwMode="auto">
              <a:xfrm>
                <a:off x="8161165" y="2171921"/>
                <a:ext cx="181365" cy="197531"/>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206" name="Database Icon"/>
              <p:cNvSpPr>
                <a:spLocks noChangeAspect="1" noEditPoints="1"/>
              </p:cNvSpPr>
              <p:nvPr/>
            </p:nvSpPr>
            <p:spPr bwMode="auto">
              <a:xfrm>
                <a:off x="9302155" y="2171921"/>
                <a:ext cx="181365" cy="197531"/>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207" name="Database Icon"/>
              <p:cNvSpPr>
                <a:spLocks noChangeAspect="1" noEditPoints="1"/>
              </p:cNvSpPr>
              <p:nvPr/>
            </p:nvSpPr>
            <p:spPr bwMode="auto">
              <a:xfrm>
                <a:off x="10445156" y="2171921"/>
                <a:ext cx="181365" cy="197531"/>
              </a:xfrm>
              <a:custGeom>
                <a:avLst/>
                <a:gdLst>
                  <a:gd name="T0" fmla="*/ 311 w 621"/>
                  <a:gd name="T1" fmla="*/ 0 h 677"/>
                  <a:gd name="T2" fmla="*/ 621 w 621"/>
                  <a:gd name="T3" fmla="*/ 85 h 677"/>
                  <a:gd name="T4" fmla="*/ 542 w 621"/>
                  <a:gd name="T5" fmla="*/ 141 h 677"/>
                  <a:gd name="T6" fmla="*/ 311 w 621"/>
                  <a:gd name="T7" fmla="*/ 169 h 677"/>
                  <a:gd name="T8" fmla="*/ 79 w 621"/>
                  <a:gd name="T9" fmla="*/ 141 h 677"/>
                  <a:gd name="T10" fmla="*/ 0 w 621"/>
                  <a:gd name="T11" fmla="*/ 85 h 677"/>
                  <a:gd name="T12" fmla="*/ 311 w 621"/>
                  <a:gd name="T13" fmla="*/ 0 h 677"/>
                  <a:gd name="T14" fmla="*/ 621 w 621"/>
                  <a:gd name="T15" fmla="*/ 593 h 677"/>
                  <a:gd name="T16" fmla="*/ 311 w 621"/>
                  <a:gd name="T17" fmla="*/ 677 h 677"/>
                  <a:gd name="T18" fmla="*/ 0 w 621"/>
                  <a:gd name="T19" fmla="*/ 593 h 677"/>
                  <a:gd name="T20" fmla="*/ 0 w 621"/>
                  <a:gd name="T21" fmla="*/ 480 h 677"/>
                  <a:gd name="T22" fmla="*/ 311 w 621"/>
                  <a:gd name="T23" fmla="*/ 565 h 677"/>
                  <a:gd name="T24" fmla="*/ 621 w 621"/>
                  <a:gd name="T25" fmla="*/ 480 h 677"/>
                  <a:gd name="T26" fmla="*/ 621 w 621"/>
                  <a:gd name="T27" fmla="*/ 593 h 677"/>
                  <a:gd name="T28" fmla="*/ 621 w 621"/>
                  <a:gd name="T29" fmla="*/ 423 h 677"/>
                  <a:gd name="T30" fmla="*/ 311 w 621"/>
                  <a:gd name="T31" fmla="*/ 508 h 677"/>
                  <a:gd name="T32" fmla="*/ 0 w 621"/>
                  <a:gd name="T33" fmla="*/ 423 h 677"/>
                  <a:gd name="T34" fmla="*/ 0 w 621"/>
                  <a:gd name="T35" fmla="*/ 311 h 677"/>
                  <a:gd name="T36" fmla="*/ 311 w 621"/>
                  <a:gd name="T37" fmla="*/ 395 h 677"/>
                  <a:gd name="T38" fmla="*/ 621 w 621"/>
                  <a:gd name="T39" fmla="*/ 311 h 677"/>
                  <a:gd name="T40" fmla="*/ 621 w 621"/>
                  <a:gd name="T41" fmla="*/ 423 h 677"/>
                  <a:gd name="T42" fmla="*/ 621 w 621"/>
                  <a:gd name="T43" fmla="*/ 254 h 677"/>
                  <a:gd name="T44" fmla="*/ 311 w 621"/>
                  <a:gd name="T45" fmla="*/ 339 h 677"/>
                  <a:gd name="T46" fmla="*/ 0 w 621"/>
                  <a:gd name="T47" fmla="*/ 254 h 677"/>
                  <a:gd name="T48" fmla="*/ 0 w 621"/>
                  <a:gd name="T49" fmla="*/ 141 h 677"/>
                  <a:gd name="T50" fmla="*/ 311 w 621"/>
                  <a:gd name="T51" fmla="*/ 226 h 677"/>
                  <a:gd name="T52" fmla="*/ 621 w 621"/>
                  <a:gd name="T53" fmla="*/ 141 h 677"/>
                  <a:gd name="T54" fmla="*/ 621 w 621"/>
                  <a:gd name="T55" fmla="*/ 254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21" h="677">
                    <a:moveTo>
                      <a:pt x="311" y="0"/>
                    </a:moveTo>
                    <a:cubicBezTo>
                      <a:pt x="482" y="0"/>
                      <a:pt x="621" y="38"/>
                      <a:pt x="621" y="85"/>
                    </a:cubicBezTo>
                    <a:cubicBezTo>
                      <a:pt x="621" y="106"/>
                      <a:pt x="591" y="126"/>
                      <a:pt x="542" y="141"/>
                    </a:cubicBezTo>
                    <a:cubicBezTo>
                      <a:pt x="485" y="159"/>
                      <a:pt x="403" y="169"/>
                      <a:pt x="311" y="169"/>
                    </a:cubicBezTo>
                    <a:cubicBezTo>
                      <a:pt x="219" y="169"/>
                      <a:pt x="136" y="159"/>
                      <a:pt x="79" y="141"/>
                    </a:cubicBezTo>
                    <a:cubicBezTo>
                      <a:pt x="30" y="126"/>
                      <a:pt x="0" y="106"/>
                      <a:pt x="0" y="85"/>
                    </a:cubicBezTo>
                    <a:cubicBezTo>
                      <a:pt x="0" y="38"/>
                      <a:pt x="139" y="0"/>
                      <a:pt x="311" y="0"/>
                    </a:cubicBezTo>
                    <a:close/>
                    <a:moveTo>
                      <a:pt x="621" y="593"/>
                    </a:moveTo>
                    <a:cubicBezTo>
                      <a:pt x="621" y="640"/>
                      <a:pt x="482" y="677"/>
                      <a:pt x="311" y="677"/>
                    </a:cubicBezTo>
                    <a:cubicBezTo>
                      <a:pt x="139" y="677"/>
                      <a:pt x="0" y="640"/>
                      <a:pt x="0" y="593"/>
                    </a:cubicBezTo>
                    <a:lnTo>
                      <a:pt x="0" y="480"/>
                    </a:lnTo>
                    <a:cubicBezTo>
                      <a:pt x="0" y="527"/>
                      <a:pt x="139" y="565"/>
                      <a:pt x="311" y="565"/>
                    </a:cubicBezTo>
                    <a:cubicBezTo>
                      <a:pt x="482" y="565"/>
                      <a:pt x="621" y="527"/>
                      <a:pt x="621" y="480"/>
                    </a:cubicBezTo>
                    <a:lnTo>
                      <a:pt x="621" y="593"/>
                    </a:lnTo>
                    <a:close/>
                    <a:moveTo>
                      <a:pt x="621" y="423"/>
                    </a:moveTo>
                    <a:cubicBezTo>
                      <a:pt x="621" y="470"/>
                      <a:pt x="482" y="508"/>
                      <a:pt x="311" y="508"/>
                    </a:cubicBezTo>
                    <a:cubicBezTo>
                      <a:pt x="139" y="508"/>
                      <a:pt x="0" y="470"/>
                      <a:pt x="0" y="423"/>
                    </a:cubicBezTo>
                    <a:lnTo>
                      <a:pt x="0" y="311"/>
                    </a:lnTo>
                    <a:cubicBezTo>
                      <a:pt x="0" y="357"/>
                      <a:pt x="139" y="395"/>
                      <a:pt x="311" y="395"/>
                    </a:cubicBezTo>
                    <a:cubicBezTo>
                      <a:pt x="482" y="395"/>
                      <a:pt x="621" y="357"/>
                      <a:pt x="621" y="311"/>
                    </a:cubicBezTo>
                    <a:lnTo>
                      <a:pt x="621" y="423"/>
                    </a:lnTo>
                    <a:close/>
                    <a:moveTo>
                      <a:pt x="621" y="254"/>
                    </a:moveTo>
                    <a:cubicBezTo>
                      <a:pt x="621" y="301"/>
                      <a:pt x="482" y="339"/>
                      <a:pt x="311" y="339"/>
                    </a:cubicBezTo>
                    <a:cubicBezTo>
                      <a:pt x="139" y="339"/>
                      <a:pt x="0" y="301"/>
                      <a:pt x="0" y="254"/>
                    </a:cubicBezTo>
                    <a:lnTo>
                      <a:pt x="0" y="141"/>
                    </a:lnTo>
                    <a:cubicBezTo>
                      <a:pt x="0" y="188"/>
                      <a:pt x="139" y="226"/>
                      <a:pt x="311" y="226"/>
                    </a:cubicBezTo>
                    <a:cubicBezTo>
                      <a:pt x="482" y="226"/>
                      <a:pt x="621" y="188"/>
                      <a:pt x="621" y="141"/>
                    </a:cubicBezTo>
                    <a:lnTo>
                      <a:pt x="621" y="254"/>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grpSp>
        <p:sp>
          <p:nvSpPr>
            <p:cNvPr id="71" name="Rectangle 70"/>
            <p:cNvSpPr/>
            <p:nvPr/>
          </p:nvSpPr>
          <p:spPr bwMode="auto">
            <a:xfrm>
              <a:off x="4992982" y="4393836"/>
              <a:ext cx="5787090" cy="2017602"/>
            </a:xfrm>
            <a:prstGeom prst="rect">
              <a:avLst/>
            </a:prstGeom>
            <a:solidFill>
              <a:schemeClr val="bg1">
                <a:lumMod val="85000"/>
              </a:schemeClr>
            </a:solidFill>
            <a:ln w="12700">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tx2"/>
                  </a:solidFill>
                  <a:effectLst/>
                  <a:uLnTx/>
                  <a:uFillTx/>
                  <a:ea typeface="Segoe UI" pitchFamily="34" charset="0"/>
                  <a:cs typeface="Segoe UI" pitchFamily="34" charset="0"/>
                </a:rPr>
                <a:t>Hadoop Cluster</a:t>
              </a:r>
            </a:p>
          </p:txBody>
        </p:sp>
        <p:cxnSp>
          <p:nvCxnSpPr>
            <p:cNvPr id="72" name="Elbow Connector 229"/>
            <p:cNvCxnSpPr>
              <a:stCxn id="199" idx="2"/>
            </p:cNvCxnSpPr>
            <p:nvPr/>
          </p:nvCxnSpPr>
          <p:spPr>
            <a:xfrm flipH="1">
              <a:off x="6481772" y="3182070"/>
              <a:ext cx="1315805" cy="1514826"/>
            </a:xfrm>
            <a:prstGeom prst="straightConnector1">
              <a:avLst/>
            </a:prstGeom>
            <a:ln w="31750" cap="rnd">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4" name="Rectangle 73"/>
            <p:cNvSpPr/>
            <p:nvPr/>
          </p:nvSpPr>
          <p:spPr bwMode="auto">
            <a:xfrm>
              <a:off x="5082016"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4572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Namenode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cxnSp>
          <p:nvCxnSpPr>
            <p:cNvPr id="75" name="Elbow Connector 242"/>
            <p:cNvCxnSpPr>
              <a:stCxn id="201" idx="2"/>
              <a:endCxn id="83" idx="0"/>
            </p:cNvCxnSpPr>
            <p:nvPr/>
          </p:nvCxnSpPr>
          <p:spPr>
            <a:xfrm>
              <a:off x="8938567" y="3182070"/>
              <a:ext cx="1227440" cy="1518121"/>
            </a:xfrm>
            <a:prstGeom prst="straightConnector1">
              <a:avLst/>
            </a:prstGeom>
            <a:ln w="31750" cap="rnd">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6" name="Elbow Connector 231"/>
            <p:cNvCxnSpPr>
              <a:stCxn id="199" idx="2"/>
              <a:endCxn id="82" idx="0"/>
            </p:cNvCxnSpPr>
            <p:nvPr/>
          </p:nvCxnSpPr>
          <p:spPr>
            <a:xfrm>
              <a:off x="7797577" y="3182070"/>
              <a:ext cx="1227809" cy="1518121"/>
            </a:xfrm>
            <a:prstGeom prst="straightConnector1">
              <a:avLst/>
            </a:prstGeom>
            <a:ln w="31750" cap="rnd">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7" name="Elbow Connector 39"/>
            <p:cNvCxnSpPr>
              <a:stCxn id="197" idx="2"/>
              <a:endCxn id="81" idx="0"/>
            </p:cNvCxnSpPr>
            <p:nvPr/>
          </p:nvCxnSpPr>
          <p:spPr>
            <a:xfrm>
              <a:off x="6473059" y="3902170"/>
              <a:ext cx="1411970" cy="798021"/>
            </a:xfrm>
            <a:prstGeom prst="straightConnector1">
              <a:avLst/>
            </a:prstGeom>
            <a:ln w="31750" cap="rnd">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78" name="Rectangle 77"/>
            <p:cNvSpPr/>
            <p:nvPr/>
          </p:nvSpPr>
          <p:spPr bwMode="auto">
            <a:xfrm>
              <a:off x="6221028"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81" name="Rectangle 80"/>
            <p:cNvSpPr/>
            <p:nvPr/>
          </p:nvSpPr>
          <p:spPr bwMode="auto">
            <a:xfrm>
              <a:off x="7361306"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82" name="Rectangle 81"/>
            <p:cNvSpPr/>
            <p:nvPr/>
          </p:nvSpPr>
          <p:spPr bwMode="auto">
            <a:xfrm>
              <a:off x="8501663"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sp>
          <p:nvSpPr>
            <p:cNvPr id="83" name="Rectangle 82"/>
            <p:cNvSpPr/>
            <p:nvPr/>
          </p:nvSpPr>
          <p:spPr bwMode="auto">
            <a:xfrm>
              <a:off x="9642284" y="4700191"/>
              <a:ext cx="1047446" cy="627856"/>
            </a:xfrm>
            <a:prstGeom prst="rect">
              <a:avLst/>
            </a:prstGeom>
            <a:solidFill>
              <a:srgbClr val="FF8C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64008" rIns="91440" bIns="91440" numCol="1" spcCol="0" rtlCol="0" fromWordArt="0" anchor="t" anchorCtr="0" forceAA="0" compatLnSpc="1">
              <a:prstTxWarp prst="textNoShape">
                <a:avLst/>
              </a:prstTxWarp>
              <a:noAutofit/>
            </a:bodyPr>
            <a:lstStyle/>
            <a:p>
              <a:pPr marL="0" marR="0" lvl="0" indent="0" defTabSz="932472" eaLnBrk="1" fontAlgn="auto" latinLnBrk="0" hangingPunct="1">
                <a:lnSpc>
                  <a:spcPct val="90000"/>
                </a:lnSpc>
                <a:spcBef>
                  <a:spcPts val="0"/>
                </a:spcBef>
                <a:spcAft>
                  <a:spcPts val="0"/>
                </a:spcAft>
                <a:buClrTx/>
                <a:buSzTx/>
                <a:buFontTx/>
                <a:buNone/>
                <a:tabLst/>
                <a:defRPr/>
              </a:pPr>
              <a:r>
                <a:rPr kumimoji="0" lang="en-US" sz="1400" b="0" i="0" u="none" strike="noStrike" kern="0" cap="none" spc="0" normalizeH="0" baseline="0" noProof="0" dirty="0" err="1">
                  <a:ln>
                    <a:noFill/>
                  </a:ln>
                  <a:solidFill>
                    <a:schemeClr val="bg1"/>
                  </a:solidFill>
                  <a:effectLst/>
                  <a:uLnTx/>
                  <a:uFillTx/>
                  <a:ea typeface="Segoe UI" pitchFamily="34" charset="0"/>
                  <a:cs typeface="Segoe UI" pitchFamily="34" charset="0"/>
                </a:rPr>
                <a:t>Datanode</a:t>
              </a:r>
              <a:endPar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endParaRPr>
            </a:p>
          </p:txBody>
        </p:sp>
        <p:grpSp>
          <p:nvGrpSpPr>
            <p:cNvPr id="84" name="Group 83"/>
            <p:cNvGrpSpPr/>
            <p:nvPr/>
          </p:nvGrpSpPr>
          <p:grpSpPr>
            <a:xfrm>
              <a:off x="5558408" y="6043950"/>
              <a:ext cx="102585" cy="78910"/>
              <a:chOff x="4947769" y="5402958"/>
              <a:chExt cx="343274" cy="264054"/>
            </a:xfrm>
          </p:grpSpPr>
          <p:sp>
            <p:nvSpPr>
              <p:cNvPr id="182"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3"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4"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5"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6"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7"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8"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9"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0"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91"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5" name="Group 84"/>
            <p:cNvGrpSpPr/>
            <p:nvPr/>
          </p:nvGrpSpPr>
          <p:grpSpPr>
            <a:xfrm>
              <a:off x="6697420" y="6043950"/>
              <a:ext cx="102585" cy="78910"/>
              <a:chOff x="4947769" y="5402958"/>
              <a:chExt cx="343274" cy="264054"/>
            </a:xfrm>
          </p:grpSpPr>
          <p:sp>
            <p:nvSpPr>
              <p:cNvPr id="172"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3"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4"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5"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6"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7"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8"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9"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0"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81"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6" name="Group 85"/>
            <p:cNvGrpSpPr/>
            <p:nvPr/>
          </p:nvGrpSpPr>
          <p:grpSpPr>
            <a:xfrm>
              <a:off x="7840404" y="6043950"/>
              <a:ext cx="102585" cy="78910"/>
              <a:chOff x="4947769" y="5402958"/>
              <a:chExt cx="343274" cy="264054"/>
            </a:xfrm>
          </p:grpSpPr>
          <p:sp>
            <p:nvSpPr>
              <p:cNvPr id="162"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3"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4"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5"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6"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7"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8"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9"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0"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71"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grpSp>
          <p:nvGrpSpPr>
            <p:cNvPr id="87" name="Group 86"/>
            <p:cNvGrpSpPr/>
            <p:nvPr/>
          </p:nvGrpSpPr>
          <p:grpSpPr>
            <a:xfrm>
              <a:off x="8978055" y="6043950"/>
              <a:ext cx="102585" cy="78910"/>
              <a:chOff x="4947769" y="5402958"/>
              <a:chExt cx="343274" cy="264054"/>
            </a:xfrm>
          </p:grpSpPr>
          <p:sp>
            <p:nvSpPr>
              <p:cNvPr id="152"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3"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4"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5"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6"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7"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8"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9"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0"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61"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88" name="Elbow Connector 243"/>
            <p:cNvCxnSpPr>
              <a:stCxn id="203" idx="2"/>
            </p:cNvCxnSpPr>
            <p:nvPr/>
          </p:nvCxnSpPr>
          <p:spPr>
            <a:xfrm flipH="1">
              <a:off x="7005854" y="3182070"/>
              <a:ext cx="3075714" cy="1514826"/>
            </a:xfrm>
            <a:prstGeom prst="straightConnector1">
              <a:avLst/>
            </a:prstGeom>
            <a:ln w="31750" cap="rnd">
              <a:solidFill>
                <a:schemeClr val="accent5">
                  <a:lumMod val="75000"/>
                </a:schemeClr>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10117578" y="6043950"/>
              <a:ext cx="102585" cy="78910"/>
              <a:chOff x="4947769" y="5402958"/>
              <a:chExt cx="343274" cy="264054"/>
            </a:xfrm>
          </p:grpSpPr>
          <p:sp>
            <p:nvSpPr>
              <p:cNvPr id="122" name="Rectangle 6"/>
              <p:cNvSpPr>
                <a:spLocks noChangeArrowheads="1"/>
              </p:cNvSpPr>
              <p:nvPr/>
            </p:nvSpPr>
            <p:spPr bwMode="auto">
              <a:xfrm>
                <a:off x="5066841" y="5642704"/>
                <a:ext cx="101921" cy="24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4" name="Freeform 8"/>
              <p:cNvSpPr>
                <a:spLocks/>
              </p:cNvSpPr>
              <p:nvPr/>
            </p:nvSpPr>
            <p:spPr bwMode="auto">
              <a:xfrm>
                <a:off x="4947769" y="5402958"/>
                <a:ext cx="343274" cy="114876"/>
              </a:xfrm>
              <a:custGeom>
                <a:avLst/>
                <a:gdLst>
                  <a:gd name="T0" fmla="*/ 2782 w 2782"/>
                  <a:gd name="T1" fmla="*/ 0 h 931"/>
                  <a:gd name="T2" fmla="*/ 0 w 2782"/>
                  <a:gd name="T3" fmla="*/ 0 h 931"/>
                  <a:gd name="T4" fmla="*/ 236 w 2782"/>
                  <a:gd name="T5" fmla="*/ 429 h 931"/>
                  <a:gd name="T6" fmla="*/ 236 w 2782"/>
                  <a:gd name="T7" fmla="*/ 429 h 931"/>
                  <a:gd name="T8" fmla="*/ 473 w 2782"/>
                  <a:gd name="T9" fmla="*/ 855 h 931"/>
                  <a:gd name="T10" fmla="*/ 473 w 2782"/>
                  <a:gd name="T11" fmla="*/ 855 h 931"/>
                  <a:gd name="T12" fmla="*/ 515 w 2782"/>
                  <a:gd name="T13" fmla="*/ 931 h 931"/>
                  <a:gd name="T14" fmla="*/ 2255 w 2782"/>
                  <a:gd name="T15" fmla="*/ 931 h 931"/>
                  <a:gd name="T16" fmla="*/ 2782 w 2782"/>
                  <a:gd name="T17" fmla="*/ 0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82" h="931">
                    <a:moveTo>
                      <a:pt x="2782" y="0"/>
                    </a:moveTo>
                    <a:lnTo>
                      <a:pt x="0" y="0"/>
                    </a:lnTo>
                    <a:lnTo>
                      <a:pt x="236" y="429"/>
                    </a:lnTo>
                    <a:lnTo>
                      <a:pt x="236" y="429"/>
                    </a:lnTo>
                    <a:lnTo>
                      <a:pt x="473" y="855"/>
                    </a:lnTo>
                    <a:lnTo>
                      <a:pt x="473" y="855"/>
                    </a:lnTo>
                    <a:lnTo>
                      <a:pt x="515" y="931"/>
                    </a:lnTo>
                    <a:lnTo>
                      <a:pt x="2255" y="931"/>
                    </a:lnTo>
                    <a:lnTo>
                      <a:pt x="278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5" name="Freeform 10"/>
              <p:cNvSpPr>
                <a:spLocks/>
              </p:cNvSpPr>
              <p:nvPr/>
            </p:nvSpPr>
            <p:spPr bwMode="auto">
              <a:xfrm>
                <a:off x="5011315" y="5517834"/>
                <a:ext cx="214700" cy="57623"/>
              </a:xfrm>
              <a:custGeom>
                <a:avLst/>
                <a:gdLst>
                  <a:gd name="T0" fmla="*/ 1740 w 1740"/>
                  <a:gd name="T1" fmla="*/ 0 h 467"/>
                  <a:gd name="T2" fmla="*/ 0 w 1740"/>
                  <a:gd name="T3" fmla="*/ 0 h 467"/>
                  <a:gd name="T4" fmla="*/ 166 w 1740"/>
                  <a:gd name="T5" fmla="*/ 303 h 467"/>
                  <a:gd name="T6" fmla="*/ 256 w 1740"/>
                  <a:gd name="T7" fmla="*/ 467 h 467"/>
                  <a:gd name="T8" fmla="*/ 1475 w 1740"/>
                  <a:gd name="T9" fmla="*/ 467 h 467"/>
                  <a:gd name="T10" fmla="*/ 1740 w 1740"/>
                  <a:gd name="T11" fmla="*/ 0 h 467"/>
                </a:gdLst>
                <a:ahLst/>
                <a:cxnLst>
                  <a:cxn ang="0">
                    <a:pos x="T0" y="T1"/>
                  </a:cxn>
                  <a:cxn ang="0">
                    <a:pos x="T2" y="T3"/>
                  </a:cxn>
                  <a:cxn ang="0">
                    <a:pos x="T4" y="T5"/>
                  </a:cxn>
                  <a:cxn ang="0">
                    <a:pos x="T6" y="T7"/>
                  </a:cxn>
                  <a:cxn ang="0">
                    <a:pos x="T8" y="T9"/>
                  </a:cxn>
                  <a:cxn ang="0">
                    <a:pos x="T10" y="T11"/>
                  </a:cxn>
                </a:cxnLst>
                <a:rect l="0" t="0" r="r" b="b"/>
                <a:pathLst>
                  <a:path w="1740" h="467">
                    <a:moveTo>
                      <a:pt x="1740" y="0"/>
                    </a:moveTo>
                    <a:lnTo>
                      <a:pt x="0" y="0"/>
                    </a:lnTo>
                    <a:lnTo>
                      <a:pt x="166" y="303"/>
                    </a:lnTo>
                    <a:lnTo>
                      <a:pt x="256" y="467"/>
                    </a:lnTo>
                    <a:lnTo>
                      <a:pt x="1475" y="467"/>
                    </a:lnTo>
                    <a:lnTo>
                      <a:pt x="174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6" name="Freeform 12"/>
              <p:cNvSpPr>
                <a:spLocks/>
              </p:cNvSpPr>
              <p:nvPr/>
            </p:nvSpPr>
            <p:spPr bwMode="auto">
              <a:xfrm>
                <a:off x="5042904" y="5575457"/>
                <a:ext cx="150414" cy="42940"/>
              </a:xfrm>
              <a:custGeom>
                <a:avLst/>
                <a:gdLst>
                  <a:gd name="T0" fmla="*/ 1219 w 1219"/>
                  <a:gd name="T1" fmla="*/ 0 h 348"/>
                  <a:gd name="T2" fmla="*/ 0 w 1219"/>
                  <a:gd name="T3" fmla="*/ 0 h 348"/>
                  <a:gd name="T4" fmla="*/ 194 w 1219"/>
                  <a:gd name="T5" fmla="*/ 348 h 348"/>
                  <a:gd name="T6" fmla="*/ 1020 w 1219"/>
                  <a:gd name="T7" fmla="*/ 348 h 348"/>
                  <a:gd name="T8" fmla="*/ 1219 w 1219"/>
                  <a:gd name="T9" fmla="*/ 0 h 348"/>
                </a:gdLst>
                <a:ahLst/>
                <a:cxnLst>
                  <a:cxn ang="0">
                    <a:pos x="T0" y="T1"/>
                  </a:cxn>
                  <a:cxn ang="0">
                    <a:pos x="T2" y="T3"/>
                  </a:cxn>
                  <a:cxn ang="0">
                    <a:pos x="T4" y="T5"/>
                  </a:cxn>
                  <a:cxn ang="0">
                    <a:pos x="T6" y="T7"/>
                  </a:cxn>
                  <a:cxn ang="0">
                    <a:pos x="T8" y="T9"/>
                  </a:cxn>
                </a:cxnLst>
                <a:rect l="0" t="0" r="r" b="b"/>
                <a:pathLst>
                  <a:path w="1219" h="348">
                    <a:moveTo>
                      <a:pt x="1219" y="0"/>
                    </a:moveTo>
                    <a:lnTo>
                      <a:pt x="0" y="0"/>
                    </a:lnTo>
                    <a:lnTo>
                      <a:pt x="194" y="348"/>
                    </a:lnTo>
                    <a:lnTo>
                      <a:pt x="1020" y="348"/>
                    </a:lnTo>
                    <a:lnTo>
                      <a:pt x="121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7" name="Freeform 14"/>
              <p:cNvSpPr>
                <a:spLocks/>
              </p:cNvSpPr>
              <p:nvPr/>
            </p:nvSpPr>
            <p:spPr bwMode="auto">
              <a:xfrm>
                <a:off x="5066841" y="5618396"/>
                <a:ext cx="101921" cy="24308"/>
              </a:xfrm>
              <a:custGeom>
                <a:avLst/>
                <a:gdLst>
                  <a:gd name="T0" fmla="*/ 826 w 826"/>
                  <a:gd name="T1" fmla="*/ 0 h 197"/>
                  <a:gd name="T2" fmla="*/ 826 w 826"/>
                  <a:gd name="T3" fmla="*/ 0 h 197"/>
                  <a:gd name="T4" fmla="*/ 0 w 826"/>
                  <a:gd name="T5" fmla="*/ 0 h 197"/>
                  <a:gd name="T6" fmla="*/ 0 w 826"/>
                  <a:gd name="T7" fmla="*/ 197 h 197"/>
                  <a:gd name="T8" fmla="*/ 826 w 826"/>
                  <a:gd name="T9" fmla="*/ 197 h 197"/>
                  <a:gd name="T10" fmla="*/ 826 w 826"/>
                  <a:gd name="T11" fmla="*/ 0 h 197"/>
                </a:gdLst>
                <a:ahLst/>
                <a:cxnLst>
                  <a:cxn ang="0">
                    <a:pos x="T0" y="T1"/>
                  </a:cxn>
                  <a:cxn ang="0">
                    <a:pos x="T2" y="T3"/>
                  </a:cxn>
                  <a:cxn ang="0">
                    <a:pos x="T4" y="T5"/>
                  </a:cxn>
                  <a:cxn ang="0">
                    <a:pos x="T6" y="T7"/>
                  </a:cxn>
                  <a:cxn ang="0">
                    <a:pos x="T8" y="T9"/>
                  </a:cxn>
                  <a:cxn ang="0">
                    <a:pos x="T10" y="T11"/>
                  </a:cxn>
                </a:cxnLst>
                <a:rect l="0" t="0" r="r" b="b"/>
                <a:pathLst>
                  <a:path w="826" h="197">
                    <a:moveTo>
                      <a:pt x="826" y="0"/>
                    </a:moveTo>
                    <a:lnTo>
                      <a:pt x="826" y="0"/>
                    </a:lnTo>
                    <a:lnTo>
                      <a:pt x="0" y="0"/>
                    </a:lnTo>
                    <a:lnTo>
                      <a:pt x="0" y="197"/>
                    </a:lnTo>
                    <a:lnTo>
                      <a:pt x="826" y="197"/>
                    </a:lnTo>
                    <a:lnTo>
                      <a:pt x="826"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8" name="Oval 31"/>
              <p:cNvSpPr>
                <a:spLocks noChangeArrowheads="1"/>
              </p:cNvSpPr>
              <p:nvPr/>
            </p:nvSpPr>
            <p:spPr bwMode="auto">
              <a:xfrm>
                <a:off x="5109289" y="5646201"/>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29" name="Oval 31"/>
              <p:cNvSpPr>
                <a:spLocks noChangeArrowheads="1"/>
              </p:cNvSpPr>
              <p:nvPr/>
            </p:nvSpPr>
            <p:spPr bwMode="auto">
              <a:xfrm>
                <a:off x="5109289" y="5622399"/>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30" name="Oval 31"/>
              <p:cNvSpPr>
                <a:spLocks noChangeArrowheads="1"/>
              </p:cNvSpPr>
              <p:nvPr/>
            </p:nvSpPr>
            <p:spPr bwMode="auto">
              <a:xfrm>
                <a:off x="5109289" y="5589710"/>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0" name="Oval 31"/>
              <p:cNvSpPr>
                <a:spLocks noChangeArrowheads="1"/>
              </p:cNvSpPr>
              <p:nvPr/>
            </p:nvSpPr>
            <p:spPr bwMode="auto">
              <a:xfrm>
                <a:off x="5109289" y="5536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sp>
            <p:nvSpPr>
              <p:cNvPr id="151" name="Oval 31"/>
              <p:cNvSpPr>
                <a:spLocks noChangeArrowheads="1"/>
              </p:cNvSpPr>
              <p:nvPr/>
            </p:nvSpPr>
            <p:spPr bwMode="auto">
              <a:xfrm>
                <a:off x="5109289" y="5451894"/>
                <a:ext cx="17026" cy="17251"/>
              </a:xfrm>
              <a:prstGeom prst="ellipse">
                <a:avLst/>
              </a:pr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Text" lastClr="000000"/>
                  </a:solidFill>
                  <a:effectLst/>
                  <a:uLnTx/>
                  <a:uFillTx/>
                </a:endParaRPr>
              </a:p>
            </p:txBody>
          </p:sp>
        </p:grpSp>
        <p:cxnSp>
          <p:nvCxnSpPr>
            <p:cNvPr id="90" name="Straight Arrow Connector 89"/>
            <p:cNvCxnSpPr>
              <a:stCxn id="78" idx="2"/>
              <a:endCxn id="94" idx="1"/>
            </p:cNvCxnSpPr>
            <p:nvPr/>
          </p:nvCxnSpPr>
          <p:spPr>
            <a:xfrm>
              <a:off x="6744751" y="5328047"/>
              <a:ext cx="1" cy="304671"/>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a:off x="7876867" y="5328047"/>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9025386" y="5328047"/>
              <a:ext cx="0" cy="306355"/>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a:stCxn id="83" idx="2"/>
            </p:cNvCxnSpPr>
            <p:nvPr/>
          </p:nvCxnSpPr>
          <p:spPr>
            <a:xfrm>
              <a:off x="10166007" y="5328047"/>
              <a:ext cx="1" cy="304670"/>
            </a:xfrm>
            <a:prstGeom prst="straightConnector1">
              <a:avLst/>
            </a:prstGeom>
            <a:ln w="31750">
              <a:solidFill>
                <a:schemeClr val="tx2"/>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4" name="Can 93"/>
            <p:cNvSpPr/>
            <p:nvPr/>
          </p:nvSpPr>
          <p:spPr bwMode="auto">
            <a:xfrm>
              <a:off x="6397315"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95" name="Freeform 94"/>
            <p:cNvSpPr>
              <a:spLocks noChangeAspect="1"/>
            </p:cNvSpPr>
            <p:nvPr/>
          </p:nvSpPr>
          <p:spPr bwMode="black">
            <a:xfrm>
              <a:off x="5506273"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AB</a:t>
              </a:r>
            </a:p>
          </p:txBody>
        </p:sp>
        <p:sp>
          <p:nvSpPr>
            <p:cNvPr id="96" name="Freeform 95"/>
            <p:cNvSpPr>
              <a:spLocks noChangeAspect="1"/>
            </p:cNvSpPr>
            <p:nvPr/>
          </p:nvSpPr>
          <p:spPr bwMode="black">
            <a:xfrm>
              <a:off x="6646127"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04" name="Freeform 103"/>
            <p:cNvSpPr>
              <a:spLocks noChangeAspect="1"/>
            </p:cNvSpPr>
            <p:nvPr/>
          </p:nvSpPr>
          <p:spPr bwMode="black">
            <a:xfrm>
              <a:off x="7785563"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05" name="Freeform 104"/>
            <p:cNvSpPr>
              <a:spLocks noChangeAspect="1"/>
            </p:cNvSpPr>
            <p:nvPr/>
          </p:nvSpPr>
          <p:spPr bwMode="black">
            <a:xfrm>
              <a:off x="8927262"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rPr>
                <a:t>01</a:t>
              </a:r>
            </a:p>
          </p:txBody>
        </p:sp>
        <p:sp>
          <p:nvSpPr>
            <p:cNvPr id="109" name="Freeform 108"/>
            <p:cNvSpPr>
              <a:spLocks noChangeAspect="1"/>
            </p:cNvSpPr>
            <p:nvPr/>
          </p:nvSpPr>
          <p:spPr bwMode="black">
            <a:xfrm>
              <a:off x="10066381" y="5022601"/>
              <a:ext cx="198932" cy="197532"/>
            </a:xfrm>
            <a:custGeom>
              <a:avLst/>
              <a:gdLst>
                <a:gd name="connsiteX0" fmla="*/ 0 w 1208341"/>
                <a:gd name="connsiteY0" fmla="*/ 445145 h 1199827"/>
                <a:gd name="connsiteX1" fmla="*/ 16338 w 1208341"/>
                <a:gd name="connsiteY1" fmla="*/ 458290 h 1199827"/>
                <a:gd name="connsiteX2" fmla="*/ 604170 w 1208341"/>
                <a:gd name="connsiteY2" fmla="*/ 593891 h 1199827"/>
                <a:gd name="connsiteX3" fmla="*/ 1192003 w 1208341"/>
                <a:gd name="connsiteY3" fmla="*/ 458290 h 1199827"/>
                <a:gd name="connsiteX4" fmla="*/ 1208341 w 1208341"/>
                <a:gd name="connsiteY4" fmla="*/ 445145 h 1199827"/>
                <a:gd name="connsiteX5" fmla="*/ 1208341 w 1208341"/>
                <a:gd name="connsiteY5" fmla="*/ 965655 h 1199827"/>
                <a:gd name="connsiteX6" fmla="*/ 1208341 w 1208341"/>
                <a:gd name="connsiteY6" fmla="*/ 965659 h 1199827"/>
                <a:gd name="connsiteX7" fmla="*/ 604170 w 1208341"/>
                <a:gd name="connsiteY7" fmla="*/ 1199827 h 1199827"/>
                <a:gd name="connsiteX8" fmla="*/ 0 w 1208341"/>
                <a:gd name="connsiteY8" fmla="*/ 965659 h 1199827"/>
                <a:gd name="connsiteX9" fmla="*/ 603170 w 1208341"/>
                <a:gd name="connsiteY9" fmla="*/ 0 h 1199827"/>
                <a:gd name="connsiteX10" fmla="*/ 1206340 w 1208341"/>
                <a:gd name="connsiteY10" fmla="*/ 259109 h 1199827"/>
                <a:gd name="connsiteX11" fmla="*/ 603170 w 1208341"/>
                <a:gd name="connsiteY11" fmla="*/ 518218 h 1199827"/>
                <a:gd name="connsiteX12" fmla="*/ 0 w 1208341"/>
                <a:gd name="connsiteY12" fmla="*/ 259109 h 1199827"/>
                <a:gd name="connsiteX13" fmla="*/ 603170 w 1208341"/>
                <a:gd name="connsiteY13" fmla="*/ 0 h 119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08341" h="1199827">
                  <a:moveTo>
                    <a:pt x="0" y="445145"/>
                  </a:moveTo>
                  <a:lnTo>
                    <a:pt x="16338" y="458290"/>
                  </a:lnTo>
                  <a:cubicBezTo>
                    <a:pt x="129544" y="539061"/>
                    <a:pt x="350335" y="593891"/>
                    <a:pt x="604170" y="593891"/>
                  </a:cubicBezTo>
                  <a:cubicBezTo>
                    <a:pt x="858005" y="593891"/>
                    <a:pt x="1078797" y="539061"/>
                    <a:pt x="1192003" y="458290"/>
                  </a:cubicBezTo>
                  <a:lnTo>
                    <a:pt x="1208341" y="445145"/>
                  </a:lnTo>
                  <a:lnTo>
                    <a:pt x="1208341" y="965655"/>
                  </a:lnTo>
                  <a:lnTo>
                    <a:pt x="1208341" y="965659"/>
                  </a:lnTo>
                  <a:cubicBezTo>
                    <a:pt x="1208341" y="1094988"/>
                    <a:pt x="937845" y="1199827"/>
                    <a:pt x="604170" y="1199827"/>
                  </a:cubicBezTo>
                  <a:cubicBezTo>
                    <a:pt x="270495" y="1199827"/>
                    <a:pt x="0" y="1094988"/>
                    <a:pt x="0" y="965659"/>
                  </a:cubicBezTo>
                  <a:close/>
                  <a:moveTo>
                    <a:pt x="603170" y="0"/>
                  </a:moveTo>
                  <a:cubicBezTo>
                    <a:pt x="936291" y="0"/>
                    <a:pt x="1206340" y="116007"/>
                    <a:pt x="1206340" y="259109"/>
                  </a:cubicBezTo>
                  <a:cubicBezTo>
                    <a:pt x="1206340" y="402211"/>
                    <a:pt x="936291" y="518218"/>
                    <a:pt x="603170" y="518218"/>
                  </a:cubicBezTo>
                  <a:cubicBezTo>
                    <a:pt x="270049" y="518218"/>
                    <a:pt x="0" y="402211"/>
                    <a:pt x="0" y="259109"/>
                  </a:cubicBezTo>
                  <a:cubicBezTo>
                    <a:pt x="0" y="116007"/>
                    <a:pt x="270049" y="0"/>
                    <a:pt x="603170" y="0"/>
                  </a:cubicBez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91440" rIns="0" bIns="0" numCol="1" spcCol="0" rtlCol="0" fromWordArt="0" anchor="t" anchorCtr="0" forceAA="0" compatLnSpc="1">
              <a:prstTxWarp prst="textNoShape">
                <a:avLst/>
              </a:prstTxWarp>
              <a:noAutofit/>
            </a:bodyPr>
            <a:lstStyle/>
            <a:p>
              <a:pPr marL="0" marR="0" lvl="0" indent="0" algn="ctr" defTabSz="932472" eaLnBrk="1" fontAlgn="auto" latinLnBrk="0" hangingPunct="1">
                <a:lnSpc>
                  <a:spcPct val="90000"/>
                </a:lnSpc>
                <a:spcBef>
                  <a:spcPts val="0"/>
                </a:spcBef>
                <a:spcAft>
                  <a:spcPts val="0"/>
                </a:spcAft>
                <a:buClrTx/>
                <a:buSzTx/>
                <a:buFontTx/>
                <a:buNone/>
                <a:tabLst/>
                <a:defRPr/>
              </a:pPr>
              <a:r>
                <a:rPr kumimoji="0" lang="en-US" sz="800" b="0" i="0" u="none" strike="noStrike" kern="0" cap="none" spc="0" normalizeH="0" baseline="0" noProof="0">
                  <a:ln>
                    <a:noFill/>
                  </a:ln>
                  <a:solidFill>
                    <a:srgbClr val="FF8C00"/>
                  </a:solidFill>
                  <a:effectLst/>
                  <a:uLnTx/>
                  <a:uFillTx/>
                  <a:ea typeface="Segoe UI" pitchFamily="34" charset="0"/>
                  <a:cs typeface="Segoe UI" pitchFamily="34" charset="0"/>
                </a:rPr>
                <a:t>01</a:t>
              </a:r>
              <a:endParaRPr kumimoji="0" lang="en-US" sz="800" b="0" i="0" u="none" strike="noStrike" kern="0" cap="none" spc="0" normalizeH="0" baseline="0" noProof="0" dirty="0">
                <a:ln>
                  <a:noFill/>
                </a:ln>
                <a:solidFill>
                  <a:srgbClr val="FF8C00"/>
                </a:solidFill>
                <a:effectLst/>
                <a:uLnTx/>
                <a:uFillTx/>
                <a:ea typeface="Segoe UI" pitchFamily="34" charset="0"/>
                <a:cs typeface="Segoe UI" pitchFamily="34" charset="0"/>
              </a:endParaRPr>
            </a:p>
          </p:txBody>
        </p:sp>
        <p:sp>
          <p:nvSpPr>
            <p:cNvPr id="119" name="Can 118"/>
            <p:cNvSpPr/>
            <p:nvPr/>
          </p:nvSpPr>
          <p:spPr bwMode="auto">
            <a:xfrm>
              <a:off x="7541236"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120" name="Can 119"/>
            <p:cNvSpPr/>
            <p:nvPr/>
          </p:nvSpPr>
          <p:spPr bwMode="auto">
            <a:xfrm>
              <a:off x="8674834"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sp>
          <p:nvSpPr>
            <p:cNvPr id="121" name="Can 120"/>
            <p:cNvSpPr/>
            <p:nvPr/>
          </p:nvSpPr>
          <p:spPr bwMode="auto">
            <a:xfrm>
              <a:off x="9817275" y="5632718"/>
              <a:ext cx="694873" cy="688012"/>
            </a:xfrm>
            <a:prstGeom prst="can">
              <a:avLst/>
            </a:prstGeom>
            <a:solidFill>
              <a:schemeClr val="bg2">
                <a:lumMod val="50000"/>
              </a:schemeClr>
            </a:solidFill>
            <a:ln>
              <a:noFill/>
            </a:ln>
          </p:spPr>
          <p:style>
            <a:lnRef idx="0">
              <a:scrgbClr r="0" g="0" b="0"/>
            </a:lnRef>
            <a:fillRef idx="0">
              <a:scrgbClr r="0" g="0" b="0"/>
            </a:fillRef>
            <a:effectRef idx="0">
              <a:scrgbClr r="0" g="0" b="0"/>
            </a:effectRef>
            <a:fontRef idx="minor">
              <a:schemeClr val="lt1"/>
            </a:fontRef>
          </p:style>
          <p:txBody>
            <a:bodyPr rot="0" spcFirstLastPara="0" vertOverflow="overflow" horzOverflow="overflow" vert="horz" wrap="square" lIns="0" tIns="54864" rIns="0" bIns="0" numCol="1" spcCol="0" rtlCol="0" fromWordArt="0" anchor="t" anchorCtr="0" forceAA="0" compatLnSpc="1">
              <a:prstTxWarp prst="textNoShape">
                <a:avLst/>
              </a:prstTxWarp>
              <a:noAutofit/>
            </a:bodyPr>
            <a:lstStyle/>
            <a:p>
              <a:pPr marL="0" marR="0" lvl="0" indent="0" algn="ctr" defTabSz="932472" eaLnBrk="1" fontAlgn="base" latinLnBrk="0" hangingPunct="1">
                <a:lnSpc>
                  <a:spcPct val="90000"/>
                </a:lnSpc>
                <a:spcBef>
                  <a:spcPct val="0"/>
                </a:spcBef>
                <a:spcAft>
                  <a:spcPct val="0"/>
                </a:spcAft>
                <a:buClrTx/>
                <a:buSzTx/>
                <a:buFontTx/>
                <a:buNone/>
                <a:tabLst/>
                <a:defRPr/>
              </a:pPr>
              <a:r>
                <a:rPr kumimoji="0" lang="en-US" sz="1400" b="0" i="0" u="none" strike="noStrike" kern="0" cap="none" spc="0" normalizeH="0" baseline="0" noProof="0" dirty="0">
                  <a:ln>
                    <a:noFill/>
                  </a:ln>
                  <a:solidFill>
                    <a:schemeClr val="bg1"/>
                  </a:solidFill>
                  <a:effectLst/>
                  <a:uLnTx/>
                  <a:uFillTx/>
                  <a:ea typeface="Segoe UI" pitchFamily="34" charset="0"/>
                  <a:cs typeface="Segoe UI" pitchFamily="34" charset="0"/>
                </a:rPr>
                <a:t>File System</a:t>
              </a:r>
            </a:p>
          </p:txBody>
        </p:sp>
      </p:grpSp>
      <p:grpSp>
        <p:nvGrpSpPr>
          <p:cNvPr id="208" name="Help"/>
          <p:cNvGrpSpPr>
            <a:grpSpLocks noChangeAspect="1"/>
          </p:cNvGrpSpPr>
          <p:nvPr/>
        </p:nvGrpSpPr>
        <p:grpSpPr>
          <a:xfrm>
            <a:off x="2536027" y="1672280"/>
            <a:ext cx="1394540" cy="1394344"/>
            <a:chOff x="2344101" y="4774408"/>
            <a:chExt cx="377825" cy="377825"/>
          </a:xfrm>
          <a:solidFill>
            <a:schemeClr val="accent1">
              <a:lumMod val="50000"/>
            </a:schemeClr>
          </a:solidFill>
        </p:grpSpPr>
        <p:sp>
          <p:nvSpPr>
            <p:cNvPr id="209" name="Help Icon"/>
            <p:cNvSpPr>
              <a:spLocks noChangeAspect="1" noEditPoints="1"/>
            </p:cNvSpPr>
            <p:nvPr/>
          </p:nvSpPr>
          <p:spPr bwMode="auto">
            <a:xfrm>
              <a:off x="2467926" y="4862514"/>
              <a:ext cx="130175" cy="201613"/>
            </a:xfrm>
            <a:custGeom>
              <a:avLst/>
              <a:gdLst>
                <a:gd name="T0" fmla="*/ 212 w 452"/>
                <a:gd name="T1" fmla="*/ 565 h 706"/>
                <a:gd name="T2" fmla="*/ 283 w 452"/>
                <a:gd name="T3" fmla="*/ 635 h 706"/>
                <a:gd name="T4" fmla="*/ 212 w 452"/>
                <a:gd name="T5" fmla="*/ 706 h 706"/>
                <a:gd name="T6" fmla="*/ 141 w 452"/>
                <a:gd name="T7" fmla="*/ 635 h 706"/>
                <a:gd name="T8" fmla="*/ 212 w 452"/>
                <a:gd name="T9" fmla="*/ 565 h 706"/>
                <a:gd name="T10" fmla="*/ 226 w 452"/>
                <a:gd name="T11" fmla="*/ 0 h 706"/>
                <a:gd name="T12" fmla="*/ 452 w 452"/>
                <a:gd name="T13" fmla="*/ 198 h 706"/>
                <a:gd name="T14" fmla="*/ 367 w 452"/>
                <a:gd name="T15" fmla="*/ 339 h 706"/>
                <a:gd name="T16" fmla="*/ 283 w 452"/>
                <a:gd name="T17" fmla="*/ 452 h 706"/>
                <a:gd name="T18" fmla="*/ 283 w 452"/>
                <a:gd name="T19" fmla="*/ 508 h 706"/>
                <a:gd name="T20" fmla="*/ 141 w 452"/>
                <a:gd name="T21" fmla="*/ 508 h 706"/>
                <a:gd name="T22" fmla="*/ 141 w 452"/>
                <a:gd name="T23" fmla="*/ 466 h 706"/>
                <a:gd name="T24" fmla="*/ 254 w 452"/>
                <a:gd name="T25" fmla="*/ 283 h 706"/>
                <a:gd name="T26" fmla="*/ 311 w 452"/>
                <a:gd name="T27" fmla="*/ 198 h 706"/>
                <a:gd name="T28" fmla="*/ 226 w 452"/>
                <a:gd name="T29" fmla="*/ 113 h 706"/>
                <a:gd name="T30" fmla="*/ 141 w 452"/>
                <a:gd name="T31" fmla="*/ 198 h 706"/>
                <a:gd name="T32" fmla="*/ 141 w 452"/>
                <a:gd name="T33" fmla="*/ 240 h 706"/>
                <a:gd name="T34" fmla="*/ 0 w 452"/>
                <a:gd name="T35" fmla="*/ 240 h 706"/>
                <a:gd name="T36" fmla="*/ 0 w 452"/>
                <a:gd name="T37" fmla="*/ 212 h 706"/>
                <a:gd name="T38" fmla="*/ 226 w 452"/>
                <a:gd name="T3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2" h="706">
                  <a:moveTo>
                    <a:pt x="212" y="565"/>
                  </a:moveTo>
                  <a:cubicBezTo>
                    <a:pt x="251" y="565"/>
                    <a:pt x="283" y="596"/>
                    <a:pt x="283" y="635"/>
                  </a:cubicBezTo>
                  <a:cubicBezTo>
                    <a:pt x="283" y="674"/>
                    <a:pt x="251" y="706"/>
                    <a:pt x="212" y="706"/>
                  </a:cubicBezTo>
                  <a:cubicBezTo>
                    <a:pt x="173" y="706"/>
                    <a:pt x="141" y="674"/>
                    <a:pt x="141" y="635"/>
                  </a:cubicBezTo>
                  <a:cubicBezTo>
                    <a:pt x="141" y="596"/>
                    <a:pt x="173" y="565"/>
                    <a:pt x="212" y="565"/>
                  </a:cubicBezTo>
                  <a:close/>
                  <a:moveTo>
                    <a:pt x="226" y="0"/>
                  </a:moveTo>
                  <a:cubicBezTo>
                    <a:pt x="351" y="0"/>
                    <a:pt x="452" y="81"/>
                    <a:pt x="452" y="198"/>
                  </a:cubicBezTo>
                  <a:cubicBezTo>
                    <a:pt x="452" y="240"/>
                    <a:pt x="424" y="311"/>
                    <a:pt x="367" y="339"/>
                  </a:cubicBezTo>
                  <a:cubicBezTo>
                    <a:pt x="311" y="367"/>
                    <a:pt x="283" y="405"/>
                    <a:pt x="283" y="452"/>
                  </a:cubicBezTo>
                  <a:lnTo>
                    <a:pt x="283" y="508"/>
                  </a:lnTo>
                  <a:lnTo>
                    <a:pt x="141" y="508"/>
                  </a:lnTo>
                  <a:lnTo>
                    <a:pt x="141" y="466"/>
                  </a:lnTo>
                  <a:cubicBezTo>
                    <a:pt x="141" y="370"/>
                    <a:pt x="226" y="311"/>
                    <a:pt x="254" y="283"/>
                  </a:cubicBezTo>
                  <a:cubicBezTo>
                    <a:pt x="311" y="226"/>
                    <a:pt x="311" y="218"/>
                    <a:pt x="311" y="198"/>
                  </a:cubicBezTo>
                  <a:cubicBezTo>
                    <a:pt x="311" y="151"/>
                    <a:pt x="273" y="113"/>
                    <a:pt x="226" y="113"/>
                  </a:cubicBezTo>
                  <a:cubicBezTo>
                    <a:pt x="179" y="113"/>
                    <a:pt x="141" y="151"/>
                    <a:pt x="141" y="198"/>
                  </a:cubicBezTo>
                  <a:lnTo>
                    <a:pt x="141" y="240"/>
                  </a:lnTo>
                  <a:lnTo>
                    <a:pt x="0" y="240"/>
                  </a:lnTo>
                  <a:lnTo>
                    <a:pt x="0" y="212"/>
                  </a:lnTo>
                  <a:cubicBezTo>
                    <a:pt x="0" y="95"/>
                    <a:pt x="101" y="0"/>
                    <a:pt x="2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210" name="Circle"/>
            <p:cNvSpPr>
              <a:spLocks noChangeAspect="1" noEditPoints="1"/>
            </p:cNvSpPr>
            <p:nvPr/>
          </p:nvSpPr>
          <p:spPr bwMode="auto">
            <a:xfrm>
              <a:off x="2344101" y="4774408"/>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grpSp>
      <p:grpSp>
        <p:nvGrpSpPr>
          <p:cNvPr id="211" name="Help"/>
          <p:cNvGrpSpPr>
            <a:grpSpLocks noChangeAspect="1"/>
          </p:cNvGrpSpPr>
          <p:nvPr/>
        </p:nvGrpSpPr>
        <p:grpSpPr>
          <a:xfrm>
            <a:off x="2564395" y="3949625"/>
            <a:ext cx="1376631" cy="1376438"/>
            <a:chOff x="2344101" y="4774408"/>
            <a:chExt cx="377825" cy="377825"/>
          </a:xfrm>
          <a:solidFill>
            <a:schemeClr val="accent5">
              <a:lumMod val="50000"/>
            </a:schemeClr>
          </a:solidFill>
        </p:grpSpPr>
        <p:sp>
          <p:nvSpPr>
            <p:cNvPr id="212" name="Help Icon"/>
            <p:cNvSpPr>
              <a:spLocks noChangeAspect="1" noEditPoints="1"/>
            </p:cNvSpPr>
            <p:nvPr/>
          </p:nvSpPr>
          <p:spPr bwMode="auto">
            <a:xfrm>
              <a:off x="2467926" y="4862514"/>
              <a:ext cx="130175" cy="201613"/>
            </a:xfrm>
            <a:custGeom>
              <a:avLst/>
              <a:gdLst>
                <a:gd name="T0" fmla="*/ 212 w 452"/>
                <a:gd name="T1" fmla="*/ 565 h 706"/>
                <a:gd name="T2" fmla="*/ 283 w 452"/>
                <a:gd name="T3" fmla="*/ 635 h 706"/>
                <a:gd name="T4" fmla="*/ 212 w 452"/>
                <a:gd name="T5" fmla="*/ 706 h 706"/>
                <a:gd name="T6" fmla="*/ 141 w 452"/>
                <a:gd name="T7" fmla="*/ 635 h 706"/>
                <a:gd name="T8" fmla="*/ 212 w 452"/>
                <a:gd name="T9" fmla="*/ 565 h 706"/>
                <a:gd name="T10" fmla="*/ 226 w 452"/>
                <a:gd name="T11" fmla="*/ 0 h 706"/>
                <a:gd name="T12" fmla="*/ 452 w 452"/>
                <a:gd name="T13" fmla="*/ 198 h 706"/>
                <a:gd name="T14" fmla="*/ 367 w 452"/>
                <a:gd name="T15" fmla="*/ 339 h 706"/>
                <a:gd name="T16" fmla="*/ 283 w 452"/>
                <a:gd name="T17" fmla="*/ 452 h 706"/>
                <a:gd name="T18" fmla="*/ 283 w 452"/>
                <a:gd name="T19" fmla="*/ 508 h 706"/>
                <a:gd name="T20" fmla="*/ 141 w 452"/>
                <a:gd name="T21" fmla="*/ 508 h 706"/>
                <a:gd name="T22" fmla="*/ 141 w 452"/>
                <a:gd name="T23" fmla="*/ 466 h 706"/>
                <a:gd name="T24" fmla="*/ 254 w 452"/>
                <a:gd name="T25" fmla="*/ 283 h 706"/>
                <a:gd name="T26" fmla="*/ 311 w 452"/>
                <a:gd name="T27" fmla="*/ 198 h 706"/>
                <a:gd name="T28" fmla="*/ 226 w 452"/>
                <a:gd name="T29" fmla="*/ 113 h 706"/>
                <a:gd name="T30" fmla="*/ 141 w 452"/>
                <a:gd name="T31" fmla="*/ 198 h 706"/>
                <a:gd name="T32" fmla="*/ 141 w 452"/>
                <a:gd name="T33" fmla="*/ 240 h 706"/>
                <a:gd name="T34" fmla="*/ 0 w 452"/>
                <a:gd name="T35" fmla="*/ 240 h 706"/>
                <a:gd name="T36" fmla="*/ 0 w 452"/>
                <a:gd name="T37" fmla="*/ 212 h 706"/>
                <a:gd name="T38" fmla="*/ 226 w 452"/>
                <a:gd name="T39" fmla="*/ 0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2" h="706">
                  <a:moveTo>
                    <a:pt x="212" y="565"/>
                  </a:moveTo>
                  <a:cubicBezTo>
                    <a:pt x="251" y="565"/>
                    <a:pt x="283" y="596"/>
                    <a:pt x="283" y="635"/>
                  </a:cubicBezTo>
                  <a:cubicBezTo>
                    <a:pt x="283" y="674"/>
                    <a:pt x="251" y="706"/>
                    <a:pt x="212" y="706"/>
                  </a:cubicBezTo>
                  <a:cubicBezTo>
                    <a:pt x="173" y="706"/>
                    <a:pt x="141" y="674"/>
                    <a:pt x="141" y="635"/>
                  </a:cubicBezTo>
                  <a:cubicBezTo>
                    <a:pt x="141" y="596"/>
                    <a:pt x="173" y="565"/>
                    <a:pt x="212" y="565"/>
                  </a:cubicBezTo>
                  <a:close/>
                  <a:moveTo>
                    <a:pt x="226" y="0"/>
                  </a:moveTo>
                  <a:cubicBezTo>
                    <a:pt x="351" y="0"/>
                    <a:pt x="452" y="81"/>
                    <a:pt x="452" y="198"/>
                  </a:cubicBezTo>
                  <a:cubicBezTo>
                    <a:pt x="452" y="240"/>
                    <a:pt x="424" y="311"/>
                    <a:pt x="367" y="339"/>
                  </a:cubicBezTo>
                  <a:cubicBezTo>
                    <a:pt x="311" y="367"/>
                    <a:pt x="283" y="405"/>
                    <a:pt x="283" y="452"/>
                  </a:cubicBezTo>
                  <a:lnTo>
                    <a:pt x="283" y="508"/>
                  </a:lnTo>
                  <a:lnTo>
                    <a:pt x="141" y="508"/>
                  </a:lnTo>
                  <a:lnTo>
                    <a:pt x="141" y="466"/>
                  </a:lnTo>
                  <a:cubicBezTo>
                    <a:pt x="141" y="370"/>
                    <a:pt x="226" y="311"/>
                    <a:pt x="254" y="283"/>
                  </a:cubicBezTo>
                  <a:cubicBezTo>
                    <a:pt x="311" y="226"/>
                    <a:pt x="311" y="218"/>
                    <a:pt x="311" y="198"/>
                  </a:cubicBezTo>
                  <a:cubicBezTo>
                    <a:pt x="311" y="151"/>
                    <a:pt x="273" y="113"/>
                    <a:pt x="226" y="113"/>
                  </a:cubicBezTo>
                  <a:cubicBezTo>
                    <a:pt x="179" y="113"/>
                    <a:pt x="141" y="151"/>
                    <a:pt x="141" y="198"/>
                  </a:cubicBezTo>
                  <a:lnTo>
                    <a:pt x="141" y="240"/>
                  </a:lnTo>
                  <a:lnTo>
                    <a:pt x="0" y="240"/>
                  </a:lnTo>
                  <a:lnTo>
                    <a:pt x="0" y="212"/>
                  </a:lnTo>
                  <a:cubicBezTo>
                    <a:pt x="0" y="95"/>
                    <a:pt x="101" y="0"/>
                    <a:pt x="226"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sp>
          <p:nvSpPr>
            <p:cNvPr id="213" name="Circle"/>
            <p:cNvSpPr>
              <a:spLocks noChangeAspect="1" noEditPoints="1"/>
            </p:cNvSpPr>
            <p:nvPr/>
          </p:nvSpPr>
          <p:spPr bwMode="auto">
            <a:xfrm>
              <a:off x="2344101" y="4774408"/>
              <a:ext cx="377825" cy="377825"/>
            </a:xfrm>
            <a:custGeom>
              <a:avLst/>
              <a:gdLst>
                <a:gd name="T0" fmla="*/ 663 w 1327"/>
                <a:gd name="T1" fmla="*/ 0 h 1326"/>
                <a:gd name="T2" fmla="*/ 1327 w 1327"/>
                <a:gd name="T3" fmla="*/ 663 h 1326"/>
                <a:gd name="T4" fmla="*/ 663 w 1327"/>
                <a:gd name="T5" fmla="*/ 1326 h 1326"/>
                <a:gd name="T6" fmla="*/ 0 w 1327"/>
                <a:gd name="T7" fmla="*/ 663 h 1326"/>
                <a:gd name="T8" fmla="*/ 663 w 1327"/>
                <a:gd name="T9" fmla="*/ 0 h 1326"/>
                <a:gd name="T10" fmla="*/ 663 w 1327"/>
                <a:gd name="T11" fmla="*/ 85 h 1326"/>
                <a:gd name="T12" fmla="*/ 85 w 1327"/>
                <a:gd name="T13" fmla="*/ 663 h 1326"/>
                <a:gd name="T14" fmla="*/ 663 w 1327"/>
                <a:gd name="T15" fmla="*/ 1242 h 1326"/>
                <a:gd name="T16" fmla="*/ 1242 w 1327"/>
                <a:gd name="T17" fmla="*/ 663 h 1326"/>
                <a:gd name="T18" fmla="*/ 663 w 1327"/>
                <a:gd name="T19" fmla="*/ 85 h 1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7" h="1326">
                  <a:moveTo>
                    <a:pt x="663" y="0"/>
                  </a:moveTo>
                  <a:cubicBezTo>
                    <a:pt x="1030" y="0"/>
                    <a:pt x="1327" y="297"/>
                    <a:pt x="1327" y="663"/>
                  </a:cubicBezTo>
                  <a:cubicBezTo>
                    <a:pt x="1327" y="1029"/>
                    <a:pt x="1030" y="1326"/>
                    <a:pt x="663" y="1326"/>
                  </a:cubicBezTo>
                  <a:cubicBezTo>
                    <a:pt x="297" y="1326"/>
                    <a:pt x="0" y="1029"/>
                    <a:pt x="0" y="663"/>
                  </a:cubicBezTo>
                  <a:cubicBezTo>
                    <a:pt x="0" y="297"/>
                    <a:pt x="297" y="0"/>
                    <a:pt x="663" y="0"/>
                  </a:cubicBezTo>
                  <a:close/>
                  <a:moveTo>
                    <a:pt x="663" y="85"/>
                  </a:moveTo>
                  <a:cubicBezTo>
                    <a:pt x="344" y="85"/>
                    <a:pt x="85" y="344"/>
                    <a:pt x="85" y="663"/>
                  </a:cubicBezTo>
                  <a:cubicBezTo>
                    <a:pt x="85" y="983"/>
                    <a:pt x="344" y="1242"/>
                    <a:pt x="663" y="1242"/>
                  </a:cubicBezTo>
                  <a:cubicBezTo>
                    <a:pt x="983" y="1242"/>
                    <a:pt x="1242" y="983"/>
                    <a:pt x="1242" y="663"/>
                  </a:cubicBezTo>
                  <a:cubicBezTo>
                    <a:pt x="1242" y="344"/>
                    <a:pt x="983" y="85"/>
                    <a:pt x="663" y="8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ctr" defTabSz="93260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srgbClr val="262626"/>
                </a:solidFill>
                <a:effectLst/>
                <a:uLnTx/>
                <a:uFillTx/>
                <a:latin typeface="Segoe UI"/>
              </a:endParaRPr>
            </a:p>
          </p:txBody>
        </p:sp>
      </p:grpSp>
      <p:cxnSp>
        <p:nvCxnSpPr>
          <p:cNvPr id="214" name="Elbow Connector 213"/>
          <p:cNvCxnSpPr>
            <a:stCxn id="210" idx="8"/>
          </p:cNvCxnSpPr>
          <p:nvPr/>
        </p:nvCxnSpPr>
        <p:spPr>
          <a:xfrm>
            <a:off x="3841241" y="2369452"/>
            <a:ext cx="2107230" cy="342863"/>
          </a:xfrm>
          <a:prstGeom prst="bentConnector3">
            <a:avLst>
              <a:gd name="adj1" fmla="val 37344"/>
            </a:avLst>
          </a:prstGeom>
          <a:ln w="31750">
            <a:solidFill>
              <a:schemeClr val="accent1">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5" name="Elbow Connector 214"/>
          <p:cNvCxnSpPr>
            <a:stCxn id="213" idx="1"/>
          </p:cNvCxnSpPr>
          <p:nvPr/>
        </p:nvCxnSpPr>
        <p:spPr>
          <a:xfrm flipV="1">
            <a:off x="3941026" y="3017911"/>
            <a:ext cx="2007445" cy="1619933"/>
          </a:xfrm>
          <a:prstGeom prst="bentConnector3">
            <a:avLst>
              <a:gd name="adj1" fmla="val 34057"/>
            </a:avLst>
          </a:prstGeom>
          <a:ln w="31750">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16" name="Elbow Connector 215"/>
          <p:cNvCxnSpPr>
            <a:stCxn id="213" idx="1"/>
            <a:endCxn id="74" idx="1"/>
          </p:cNvCxnSpPr>
          <p:nvPr/>
        </p:nvCxnSpPr>
        <p:spPr>
          <a:xfrm>
            <a:off x="3941026" y="4637844"/>
            <a:ext cx="1140990" cy="376275"/>
          </a:xfrm>
          <a:prstGeom prst="bentConnector3">
            <a:avLst>
              <a:gd name="adj1" fmla="val 60018"/>
            </a:avLst>
          </a:prstGeom>
          <a:ln w="31750">
            <a:solidFill>
              <a:schemeClr val="accent5">
                <a:lumMod val="5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2" name="Rectangle: Rounded Corners 1"/>
          <p:cNvSpPr/>
          <p:nvPr/>
        </p:nvSpPr>
        <p:spPr bwMode="auto">
          <a:xfrm>
            <a:off x="7233864" y="1048990"/>
            <a:ext cx="4600997" cy="3221610"/>
          </a:xfrm>
          <a:prstGeom prst="roundRect">
            <a:avLst/>
          </a:prstGeom>
          <a:solidFill>
            <a:schemeClr val="accent1">
              <a:alpha val="20000"/>
            </a:schemeClr>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endParaRPr lang="en-NZ" sz="2000" dirty="0">
              <a:gradFill>
                <a:gsLst>
                  <a:gs pos="5439">
                    <a:srgbClr val="F8F8F8"/>
                  </a:gs>
                  <a:gs pos="10000">
                    <a:srgbClr val="F8F8F8"/>
                  </a:gs>
                </a:gsLst>
                <a:lin ang="5400000" scaled="0"/>
              </a:gradFill>
            </a:endParaRPr>
          </a:p>
        </p:txBody>
      </p:sp>
      <p:sp>
        <p:nvSpPr>
          <p:cNvPr id="3" name="TextBox 2"/>
          <p:cNvSpPr txBox="1"/>
          <p:nvPr/>
        </p:nvSpPr>
        <p:spPr>
          <a:xfrm>
            <a:off x="10051767" y="3207033"/>
            <a:ext cx="1743106" cy="683264"/>
          </a:xfrm>
          <a:prstGeom prst="rect">
            <a:avLst/>
          </a:prstGeom>
          <a:noFill/>
        </p:spPr>
        <p:txBody>
          <a:bodyPr wrap="none" lIns="182880" tIns="146304" rIns="182880" bIns="146304" rtlCol="0">
            <a:spAutoFit/>
          </a:bodyPr>
          <a:lstStyle/>
          <a:p>
            <a:pPr>
              <a:lnSpc>
                <a:spcPct val="90000"/>
              </a:lnSpc>
              <a:spcAft>
                <a:spcPts val="600"/>
              </a:spcAft>
            </a:pPr>
            <a:r>
              <a:rPr lang="en-NZ" sz="2800" dirty="0">
                <a:gradFill>
                  <a:gsLst>
                    <a:gs pos="2917">
                      <a:schemeClr val="tx1"/>
                    </a:gs>
                    <a:gs pos="30000">
                      <a:schemeClr val="tx1"/>
                    </a:gs>
                  </a:gsLst>
                  <a:lin ang="5400000" scaled="0"/>
                </a:gradFill>
              </a:rPr>
              <a:t>Optional</a:t>
            </a:r>
          </a:p>
        </p:txBody>
      </p:sp>
    </p:spTree>
    <p:extLst>
      <p:ext uri="{BB962C8B-B14F-4D97-AF65-F5344CB8AC3E}">
        <p14:creationId xmlns:p14="http://schemas.microsoft.com/office/powerpoint/2010/main" val="3185792330"/>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 [Read-Only]" id="{28841E4C-3918-4368-B735-2FEE76A3D5D1}" vid="{2645CAE1-4F94-464F-93A7-E31E48A0E18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Microsoft_Ignite_2016_16x9_Template_draft</Template>
  <TotalTime>0</TotalTime>
  <Words>2200</Words>
  <Application>Microsoft Office PowerPoint</Application>
  <PresentationFormat>Custom</PresentationFormat>
  <Paragraphs>539</Paragraphs>
  <Slides>38</Slides>
  <Notes>33</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52" baseType="lpstr">
      <vt:lpstr>ＭＳ Ｐゴシック</vt:lpstr>
      <vt:lpstr>Arial</vt:lpstr>
      <vt:lpstr>Consolas</vt:lpstr>
      <vt:lpstr>Courier New</vt:lpstr>
      <vt:lpstr>Franklin Gothic Heavy</vt:lpstr>
      <vt:lpstr>Segoe UI</vt:lpstr>
      <vt:lpstr>Segoe UI Black</vt:lpstr>
      <vt:lpstr>Segoe UI Light</vt:lpstr>
      <vt:lpstr>Segoe UI Semibold</vt:lpstr>
      <vt:lpstr>Segoe UI Semilight</vt:lpstr>
      <vt:lpstr>Wingdings</vt:lpstr>
      <vt:lpstr>Wingdings 3</vt:lpstr>
      <vt:lpstr>5-50002_Ignite_Breakout_Template</vt:lpstr>
      <vt:lpstr>Image</vt:lpstr>
      <vt:lpstr>Microsoft Ignite NZ</vt:lpstr>
      <vt:lpstr>Beyond T-SQL: non-relational features in SQL Server 2016</vt:lpstr>
      <vt:lpstr>PowerPoint Presentation</vt:lpstr>
      <vt:lpstr>PowerPoint Presentation</vt:lpstr>
      <vt:lpstr>Polybase</vt:lpstr>
      <vt:lpstr>PolyBase and queries</vt:lpstr>
      <vt:lpstr>PowerPoint Presentation</vt:lpstr>
      <vt:lpstr>PolyBase use cases </vt:lpstr>
      <vt:lpstr>How to use PolyBase in SQL Server 2016</vt:lpstr>
      <vt:lpstr>Step 1: Set up a Hadoop cluster…</vt:lpstr>
      <vt:lpstr>Step 1: …or set up an Azure Storage Blob</vt:lpstr>
      <vt:lpstr>Step 2: Install SQL Server</vt:lpstr>
      <vt:lpstr>Step 4: Choose External Big Data Source</vt:lpstr>
      <vt:lpstr>Step 5: Attach Hadoop cluster or Azure Storage</vt:lpstr>
      <vt:lpstr>PowerPoint Presentation</vt:lpstr>
      <vt:lpstr>PowerPoint Presentation</vt:lpstr>
      <vt:lpstr>PolyBase query example #1</vt:lpstr>
      <vt:lpstr>PolyBase query example #2</vt:lpstr>
      <vt:lpstr>PolyBase query example #2</vt:lpstr>
      <vt:lpstr>Demo</vt:lpstr>
      <vt:lpstr>JSON</vt:lpstr>
      <vt:lpstr>Why JSON in SQL ?</vt:lpstr>
      <vt:lpstr>Features</vt:lpstr>
      <vt:lpstr>PowerPoint Presentation</vt:lpstr>
      <vt:lpstr>FOR JSON</vt:lpstr>
      <vt:lpstr>Query JSON data</vt:lpstr>
      <vt:lpstr>JSON in SQL</vt:lpstr>
      <vt:lpstr>Demo</vt:lpstr>
      <vt:lpstr>R</vt:lpstr>
      <vt:lpstr>PowerPoint Presentation</vt:lpstr>
      <vt:lpstr>Deploying Analytics On-Prem in SQL 2016</vt:lpstr>
      <vt:lpstr>Installation</vt:lpstr>
      <vt:lpstr>New things</vt:lpstr>
      <vt:lpstr>R Integration into SQL 2016 Architecture</vt:lpstr>
      <vt:lpstr>Running R from T-SQL</vt:lpstr>
      <vt:lpstr>Running R from Visual Studio</vt:lpstr>
      <vt:lpstr>Demo</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2016-07-14T12:34:12Z</dcterms:created>
  <dcterms:modified xsi:type="dcterms:W3CDTF">2016-10-28T00:17:38Z</dcterms:modified>
  <cp:category/>
</cp:coreProperties>
</file>