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42" r:id="rId2"/>
  </p:sldMasterIdLst>
  <p:notesMasterIdLst>
    <p:notesMasterId r:id="rId84"/>
  </p:notesMasterIdLst>
  <p:handoutMasterIdLst>
    <p:handoutMasterId r:id="rId85"/>
  </p:handoutMasterIdLst>
  <p:sldIdLst>
    <p:sldId id="1408" r:id="rId3"/>
    <p:sldId id="1411" r:id="rId4"/>
    <p:sldId id="1412" r:id="rId5"/>
    <p:sldId id="1413" r:id="rId6"/>
    <p:sldId id="1414" r:id="rId7"/>
    <p:sldId id="1496" r:id="rId8"/>
    <p:sldId id="1416" r:id="rId9"/>
    <p:sldId id="1417" r:id="rId10"/>
    <p:sldId id="1486" r:id="rId11"/>
    <p:sldId id="1484" r:id="rId12"/>
    <p:sldId id="1492" r:id="rId13"/>
    <p:sldId id="1418" r:id="rId14"/>
    <p:sldId id="1419" r:id="rId15"/>
    <p:sldId id="1420" r:id="rId16"/>
    <p:sldId id="1421" r:id="rId17"/>
    <p:sldId id="1485" r:id="rId18"/>
    <p:sldId id="1480" r:id="rId19"/>
    <p:sldId id="1423" r:id="rId20"/>
    <p:sldId id="1424" r:id="rId21"/>
    <p:sldId id="1481" r:id="rId22"/>
    <p:sldId id="1482" r:id="rId23"/>
    <p:sldId id="1425" r:id="rId24"/>
    <p:sldId id="1426" r:id="rId25"/>
    <p:sldId id="1427" r:id="rId26"/>
    <p:sldId id="1428" r:id="rId27"/>
    <p:sldId id="1429" r:id="rId28"/>
    <p:sldId id="1430" r:id="rId29"/>
    <p:sldId id="1431" r:id="rId30"/>
    <p:sldId id="1489" r:id="rId31"/>
    <p:sldId id="1488" r:id="rId32"/>
    <p:sldId id="1490" r:id="rId33"/>
    <p:sldId id="1433" r:id="rId34"/>
    <p:sldId id="1434" r:id="rId35"/>
    <p:sldId id="1435" r:id="rId36"/>
    <p:sldId id="1436" r:id="rId37"/>
    <p:sldId id="1437" r:id="rId38"/>
    <p:sldId id="1438" r:id="rId39"/>
    <p:sldId id="1439" r:id="rId40"/>
    <p:sldId id="1440" r:id="rId41"/>
    <p:sldId id="1441" r:id="rId42"/>
    <p:sldId id="1493" r:id="rId43"/>
    <p:sldId id="1442" r:id="rId44"/>
    <p:sldId id="1444" r:id="rId45"/>
    <p:sldId id="1445" r:id="rId46"/>
    <p:sldId id="1446" r:id="rId47"/>
    <p:sldId id="1447" r:id="rId48"/>
    <p:sldId id="1448" r:id="rId49"/>
    <p:sldId id="1450" r:id="rId50"/>
    <p:sldId id="1494" r:id="rId51"/>
    <p:sldId id="1451" r:id="rId52"/>
    <p:sldId id="1452" r:id="rId53"/>
    <p:sldId id="1453" r:id="rId54"/>
    <p:sldId id="1454" r:id="rId55"/>
    <p:sldId id="1455" r:id="rId56"/>
    <p:sldId id="1456" r:id="rId57"/>
    <p:sldId id="1457" r:id="rId58"/>
    <p:sldId id="1458" r:id="rId59"/>
    <p:sldId id="1459" r:id="rId60"/>
    <p:sldId id="1460" r:id="rId61"/>
    <p:sldId id="1461" r:id="rId62"/>
    <p:sldId id="1462" r:id="rId63"/>
    <p:sldId id="1463" r:id="rId64"/>
    <p:sldId id="1464" r:id="rId65"/>
    <p:sldId id="1465" r:id="rId66"/>
    <p:sldId id="1466" r:id="rId67"/>
    <p:sldId id="1467" r:id="rId68"/>
    <p:sldId id="1468" r:id="rId69"/>
    <p:sldId id="1469" r:id="rId70"/>
    <p:sldId id="1470" r:id="rId71"/>
    <p:sldId id="1471" r:id="rId72"/>
    <p:sldId id="1472" r:id="rId73"/>
    <p:sldId id="1473" r:id="rId74"/>
    <p:sldId id="1474" r:id="rId75"/>
    <p:sldId id="1475" r:id="rId76"/>
    <p:sldId id="1476" r:id="rId77"/>
    <p:sldId id="1477" r:id="rId78"/>
    <p:sldId id="1478" r:id="rId79"/>
    <p:sldId id="1479" r:id="rId80"/>
    <p:sldId id="1495" r:id="rId81"/>
    <p:sldId id="1487" r:id="rId82"/>
    <p:sldId id="1326" r:id="rId8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 id="1411"/>
            <p14:sldId id="1412"/>
            <p14:sldId id="1413"/>
            <p14:sldId id="1414"/>
            <p14:sldId id="1496"/>
            <p14:sldId id="1416"/>
            <p14:sldId id="1417"/>
            <p14:sldId id="1486"/>
            <p14:sldId id="1484"/>
            <p14:sldId id="1492"/>
            <p14:sldId id="1418"/>
            <p14:sldId id="1419"/>
            <p14:sldId id="1420"/>
            <p14:sldId id="1421"/>
            <p14:sldId id="1485"/>
            <p14:sldId id="1480"/>
            <p14:sldId id="1423"/>
            <p14:sldId id="1424"/>
            <p14:sldId id="1481"/>
            <p14:sldId id="1482"/>
            <p14:sldId id="1425"/>
            <p14:sldId id="1426"/>
            <p14:sldId id="1427"/>
            <p14:sldId id="1428"/>
            <p14:sldId id="1429"/>
            <p14:sldId id="1430"/>
            <p14:sldId id="1431"/>
            <p14:sldId id="1489"/>
            <p14:sldId id="1488"/>
            <p14:sldId id="1490"/>
            <p14:sldId id="1433"/>
            <p14:sldId id="1434"/>
            <p14:sldId id="1435"/>
            <p14:sldId id="1436"/>
            <p14:sldId id="1437"/>
            <p14:sldId id="1438"/>
            <p14:sldId id="1439"/>
            <p14:sldId id="1440"/>
            <p14:sldId id="1441"/>
            <p14:sldId id="1493"/>
            <p14:sldId id="1442"/>
            <p14:sldId id="1444"/>
            <p14:sldId id="1445"/>
            <p14:sldId id="1446"/>
            <p14:sldId id="1447"/>
            <p14:sldId id="1448"/>
            <p14:sldId id="1450"/>
            <p14:sldId id="1494"/>
            <p14:sldId id="1451"/>
            <p14:sldId id="1452"/>
            <p14:sldId id="1453"/>
            <p14:sldId id="1454"/>
            <p14:sldId id="1455"/>
            <p14:sldId id="1456"/>
            <p14:sldId id="1457"/>
            <p14:sldId id="1458"/>
            <p14:sldId id="1459"/>
            <p14:sldId id="1460"/>
            <p14:sldId id="1461"/>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 id="1479"/>
            <p14:sldId id="1495"/>
            <p14:sldId id="1487"/>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505050"/>
    <a:srgbClr val="FFB900"/>
    <a:srgbClr val="292929"/>
    <a:srgbClr val="FFFFFF"/>
    <a:srgbClr val="BAD80A"/>
    <a:srgbClr val="A80000"/>
    <a:srgbClr val="5C2D91"/>
    <a:srgbClr val="0078D7"/>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96215" autoAdjust="0"/>
  </p:normalViewPr>
  <p:slideViewPr>
    <p:cSldViewPr>
      <p:cViewPr varScale="1">
        <p:scale>
          <a:sx n="95" d="100"/>
          <a:sy n="95" d="100"/>
        </p:scale>
        <p:origin x="66" y="1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73" d="100"/>
          <a:sy n="73" d="100"/>
        </p:scale>
        <p:origin x="317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10/27/2016 6:05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10/27/2016 6:03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362900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2114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dirty="0"/>
              <a:t>TCP - Transmission Control Protocol</a:t>
            </a:r>
          </a:p>
          <a:p>
            <a:pPr marL="571500" indent="-571500">
              <a:buFont typeface="Arial" panose="020B0604020202020204" pitchFamily="34" charset="0"/>
              <a:buChar char="•"/>
            </a:pPr>
            <a:r>
              <a:rPr lang="en-US" dirty="0"/>
              <a:t>Reliable, ordered and error checked packets</a:t>
            </a:r>
          </a:p>
          <a:p>
            <a:pPr marL="571500" indent="-571500">
              <a:buFont typeface="Arial" panose="020B0604020202020204" pitchFamily="34" charset="0"/>
              <a:buChar char="•"/>
            </a:pPr>
            <a:r>
              <a:rPr lang="en-US" dirty="0"/>
              <a:t>Session stays open until someone closes it </a:t>
            </a:r>
          </a:p>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3819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dirty="0"/>
              <a:t>UDP - User Datagram Protocol</a:t>
            </a:r>
          </a:p>
          <a:p>
            <a:pPr marL="571500" indent="-571500">
              <a:buFont typeface="Arial" panose="020B0604020202020204" pitchFamily="34" charset="0"/>
              <a:buChar char="•"/>
            </a:pPr>
            <a:r>
              <a:rPr lang="en-US" dirty="0"/>
              <a:t>I would tell you a joke about UDP, but you might not get it and I wouldn’t care. </a:t>
            </a:r>
          </a:p>
          <a:p>
            <a:pPr marL="571500" indent="-571500">
              <a:buFont typeface="Arial" panose="020B0604020202020204" pitchFamily="34" charset="0"/>
              <a:buChar char="•"/>
            </a:pPr>
            <a:r>
              <a:rPr lang="en-US" dirty="0"/>
              <a:t>(The nerds in the audience are laughing because that’s how UDP works.) </a:t>
            </a:r>
          </a:p>
          <a:p>
            <a:pPr marL="571500" indent="-571500">
              <a:buFont typeface="Arial" panose="020B0604020202020204" pitchFamily="34" charset="0"/>
              <a:buChar char="•"/>
            </a:pPr>
            <a:r>
              <a:rPr lang="en-US" dirty="0"/>
              <a:t>Connectionless nature makes it useful for things like streaming video. </a:t>
            </a:r>
          </a:p>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0534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ICMP plaintext used for ping obviously which is just the alphabet but also for </a:t>
            </a:r>
            <a:r>
              <a:rPr lang="en-US" dirty="0" err="1"/>
              <a:t>exfil</a:t>
            </a:r>
            <a:r>
              <a:rPr lang="en-US" dirty="0"/>
              <a:t> </a:t>
            </a:r>
            <a:r>
              <a:rPr lang="en-US" dirty="0" err="1"/>
              <a:t>ps</a:t>
            </a:r>
            <a:r>
              <a:rPr lang="en-US" dirty="0"/>
              <a:t> pinging a website is a terrible test </a:t>
            </a:r>
          </a:p>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12505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1867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39979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306925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21754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22E69-14F2-45B9-B4ED-1B834108D883}"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62766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41476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68188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19181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333295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6212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66373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205552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3171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988267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78150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69124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347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4143925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577112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143970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406139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640128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If the Connection Specific DNS Name matches the </a:t>
            </a:r>
            <a:r>
              <a:rPr lang="en-US" i="1" dirty="0" err="1"/>
              <a:t>HKEY_Local_Machine</a:t>
            </a:r>
            <a:r>
              <a:rPr lang="en-US" i="1" dirty="0"/>
              <a:t>\Software\Microsoft\Windows\</a:t>
            </a:r>
            <a:r>
              <a:rPr lang="en-US" i="1" dirty="0" err="1"/>
              <a:t>CurrentVersion</a:t>
            </a:r>
            <a:r>
              <a:rPr lang="en-US" i="1" dirty="0"/>
              <a:t>\Group Policy\History\</a:t>
            </a:r>
            <a:r>
              <a:rPr lang="en-US" i="1" dirty="0" err="1"/>
              <a:t>NetworkName</a:t>
            </a:r>
            <a:r>
              <a:rPr lang="en-US" dirty="0"/>
              <a:t> registry key then the machine will attempt to contact a DC via LDAP. If both these steps succeed, you will get the Domain profile. It is important to note that if the steps succeed, processing stops here</a:t>
            </a:r>
          </a:p>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504083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12760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5866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867201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558805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2632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2010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41128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17139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865060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805456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119666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387575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881817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16327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7E157-E0D5-46B4-9986-DBFE9E7E9A3F}"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19182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75349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22964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2404853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805360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692364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41903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167353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777327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550127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196586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428763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44947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900" kern="1200" dirty="0">
                <a:solidFill>
                  <a:schemeClr val="tx1"/>
                </a:solidFill>
                <a:latin typeface="Segoe UI" pitchFamily="34" charset="0"/>
                <a:ea typeface="+mn-ea"/>
                <a:cs typeface="+mn-cs"/>
              </a:rPr>
              <a:t>https://www.blackhat.com/docs/us-15/materials/us-15-Graeber-Abusing-Windows-Management-Instrumentation-WMI-To-Build-A-Persistent%20Asynchronous-And-Fileless-Backdoor.pdf</a:t>
            </a: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295621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3292971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42899972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797535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4267868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9372897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9214964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0980467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1050645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28744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32811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0500036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548393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181370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2611799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14800942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491541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32160158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Tech Ready 15</a:t>
            </a:r>
          </a:p>
        </p:txBody>
      </p:sp>
    </p:spTree>
    <p:extLst>
      <p:ext uri="{BB962C8B-B14F-4D97-AF65-F5344CB8AC3E}">
        <p14:creationId xmlns:p14="http://schemas.microsoft.com/office/powerpoint/2010/main" val="41474662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AEA4E-C8DD-4389-8732-D0D2DA460746}"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850007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6840693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10/27/2016 6:03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Netsessions</a:t>
            </a:r>
            <a:r>
              <a:rPr lang="en-US" dirty="0"/>
              <a:t>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0696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Netsessions</a:t>
            </a:r>
            <a:r>
              <a:rPr lang="en-US" dirty="0"/>
              <a:t>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AB204-7D86-4363-947A-E892579E27F0}"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83047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2172"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1149"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5" y="4395788"/>
            <a:ext cx="12433300" cy="2601913"/>
          </a:xfrm>
          <a:prstGeom prst="rect">
            <a:avLst/>
          </a:prstGeom>
          <a:solidFill>
            <a:srgbClr val="4DA0E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userDrawn="1"/>
        </p:nvSpPr>
        <p:spPr bwMode="auto">
          <a:xfrm>
            <a:off x="0" y="5843588"/>
            <a:ext cx="12433301" cy="1154113"/>
          </a:xfrm>
          <a:prstGeom prst="rect">
            <a:avLst/>
          </a:pr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userDrawn="1"/>
        </p:nvSpPr>
        <p:spPr bwMode="auto">
          <a:xfrm>
            <a:off x="3175" y="3409950"/>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2" y="6182440"/>
            <a:ext cx="1552931" cy="332660"/>
          </a:xfrm>
          <a:prstGeom prst="rect">
            <a:avLst/>
          </a:prstGeom>
        </p:spPr>
      </p:pic>
      <p:sp>
        <p:nvSpPr>
          <p:cNvPr id="8" name="Rectangle 6"/>
          <p:cNvSpPr>
            <a:spLocks noChangeArrowheads="1"/>
          </p:cNvSpPr>
          <p:nvPr userDrawn="1"/>
        </p:nvSpPr>
        <p:spPr bwMode="auto">
          <a:xfrm>
            <a:off x="3175" y="4395788"/>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ext Placeholder 16"/>
          <p:cNvSpPr>
            <a:spLocks noGrp="1"/>
          </p:cNvSpPr>
          <p:nvPr>
            <p:ph type="body" sz="quarter" idx="13" hasCustomPrompt="1"/>
          </p:nvPr>
        </p:nvSpPr>
        <p:spPr>
          <a:xfrm>
            <a:off x="274638" y="296863"/>
            <a:ext cx="3657600" cy="461665"/>
          </a:xfrm>
        </p:spPr>
        <p:txBody>
          <a:bodyPr/>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a:t>
            </a:r>
          </a:p>
        </p:txBody>
      </p:sp>
    </p:spTree>
    <p:extLst>
      <p:ext uri="{BB962C8B-B14F-4D97-AF65-F5344CB8AC3E}">
        <p14:creationId xmlns:p14="http://schemas.microsoft.com/office/powerpoint/2010/main" val="32077026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7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950"/>
                                        <p:tgtEl>
                                          <p:spTgt spid="17"/>
                                        </p:tgtEl>
                                      </p:cBhvr>
                                    </p:animEffect>
                                  </p:childTnLst>
                                </p:cTn>
                              </p:par>
                              <p:par>
                                <p:cTn id="37" presetID="63" presetClass="path" presetSubtype="0" decel="100000" fill="hold" grpId="1" nodeType="withEffect">
                                  <p:stCondLst>
                                    <p:cond delay="700"/>
                                  </p:stCondLst>
                                  <p:childTnLst>
                                    <p:animMotion origin="layout" path="M -0.01455 -1.34362E-6 L -3.90605E-7 -1.34362E-6 " pathEditMode="relative" rAng="0" ptsTypes="AA">
                                      <p:cBhvr>
                                        <p:cTn id="38" dur="950" fill="hold"/>
                                        <p:tgtEl>
                                          <p:spTgt spid="17"/>
                                        </p:tgtEl>
                                        <p:attrNameLst>
                                          <p:attrName>ppt_x</p:attrName>
                                          <p:attrName>ppt_y</p:attrName>
                                        </p:attrNameLst>
                                      </p:cBhvr>
                                      <p:rCtr x="728" y="0"/>
                                    </p:animMotion>
                                  </p:childTnLst>
                                </p:cTn>
                              </p:par>
                              <p:par>
                                <p:cTn id="39" presetID="6" presetClass="emph" presetSubtype="0" accel="100000" autoRev="1" fill="hold" grpId="2" nodeType="withEffect">
                                  <p:stCondLst>
                                    <p:cond delay="0"/>
                                  </p:stCondLst>
                                  <p:childTnLst>
                                    <p:animScale>
                                      <p:cBhvr>
                                        <p:cTn id="40"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757448" y="304193"/>
            <a:ext cx="440944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200"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4685507"/>
            <a:ext cx="7315200" cy="1829593"/>
          </a:xfrm>
          <a:noFill/>
        </p:spPr>
        <p:txBody>
          <a:bodyPr lIns="182880" tIns="146304" rIns="182880" bIns="146304">
            <a:noAutofit/>
          </a:bodyPr>
          <a:lstStyle>
            <a:lvl1pPr marL="0" indent="0">
              <a:spcBef>
                <a:spcPts val="0"/>
              </a:spcBef>
              <a:buNone/>
              <a:defRPr sz="3600"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9640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75912">
                      <a:schemeClr val="tx1"/>
                    </a:gs>
                    <a:gs pos="34307">
                      <a:schemeClr val="tx1"/>
                    </a:gs>
                    <a:gs pos="43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9131983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3158927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4256834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21405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35473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54934" y="6697627"/>
            <a:ext cx="3526606"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363" rtl="0" eaLnBrk="1" latinLnBrk="0" hangingPunct="1"/>
            <a:r>
              <a:rPr lang="en-US" sz="1050"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116836598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Wingdings" panose="05000000000000000000" pitchFamily="2" charset="2"/>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06742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065655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a:t>Click to edit Master title style</a:t>
            </a:r>
            <a:endParaRPr lang="en-US" dirty="0"/>
          </a:p>
        </p:txBody>
      </p:sp>
    </p:spTree>
    <p:extLst>
      <p:ext uri="{BB962C8B-B14F-4D97-AF65-F5344CB8AC3E}">
        <p14:creationId xmlns:p14="http://schemas.microsoft.com/office/powerpoint/2010/main" val="423971731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Tree>
    <p:extLst>
      <p:ext uri="{BB962C8B-B14F-4D97-AF65-F5344CB8AC3E}">
        <p14:creationId xmlns:p14="http://schemas.microsoft.com/office/powerpoint/2010/main" val="171628205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a:t>Click to edit Master title style</a:t>
            </a:r>
            <a:endParaRPr lang="en-US" dirty="0"/>
          </a:p>
        </p:txBody>
      </p:sp>
    </p:spTree>
    <p:extLst>
      <p:ext uri="{BB962C8B-B14F-4D97-AF65-F5344CB8AC3E}">
        <p14:creationId xmlns:p14="http://schemas.microsoft.com/office/powerpoint/2010/main" val="7991430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36249579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69712196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69453104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1798637"/>
          </a:xfrm>
        </p:spPr>
        <p:txBody>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81535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6"/>
            <a:ext cx="5486399" cy="917575"/>
          </a:xfrm>
        </p:spPr>
        <p:txBody>
          <a:bodyPr/>
          <a:lstStyle>
            <a:lvl1pPr>
              <a:defRPr sz="660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0020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3367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13583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232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9.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23"/>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1319036506"/>
      </p:ext>
    </p:extLst>
  </p:cSld>
  <p:clrMap bg1="dk1" tx1="lt1" bg2="dk2"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hyperlink" Target="https://blogs.technet/b/kfald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3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37.emf"/><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hyperlink" Target="https://www.blackhat.com/docs/us-15/materials/us-15-Graeber-Abusing-Windows-Management-Instrumentation-WMI-To-Build-A-Persistent%20Asynchronous-And-Fileless-Backdoor.pdf"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2"/>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Authenticated Users</a:t>
            </a:r>
          </a:p>
        </p:txBody>
      </p:sp>
    </p:spTree>
    <p:extLst>
      <p:ext uri="{BB962C8B-B14F-4D97-AF65-F5344CB8AC3E}">
        <p14:creationId xmlns:p14="http://schemas.microsoft.com/office/powerpoint/2010/main" val="390622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831975"/>
          </a:xfrm>
        </p:spPr>
        <p:txBody>
          <a:bodyPr/>
          <a:lstStyle/>
          <a:p>
            <a:r>
              <a:rPr lang="en-US" dirty="0"/>
              <a:t>The </a:t>
            </a:r>
            <a:r>
              <a:rPr lang="en-US" u="sng" dirty="0"/>
              <a:t>user</a:t>
            </a:r>
            <a:r>
              <a:rPr lang="en-US" dirty="0"/>
              <a:t> is the DMZ.</a:t>
            </a:r>
          </a:p>
        </p:txBody>
      </p:sp>
    </p:spTree>
    <p:extLst>
      <p:ext uri="{BB962C8B-B14F-4D97-AF65-F5344CB8AC3E}">
        <p14:creationId xmlns:p14="http://schemas.microsoft.com/office/powerpoint/2010/main" val="262816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Network stuff 101</a:t>
            </a:r>
          </a:p>
        </p:txBody>
      </p:sp>
    </p:spTree>
    <p:extLst>
      <p:ext uri="{BB962C8B-B14F-4D97-AF65-F5344CB8AC3E}">
        <p14:creationId xmlns:p14="http://schemas.microsoft.com/office/powerpoint/2010/main" val="165132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058862"/>
            <a:ext cx="11887200" cy="1831975"/>
          </a:xfrm>
        </p:spPr>
        <p:txBody>
          <a:bodyPr/>
          <a:lstStyle/>
          <a:p>
            <a:pPr algn="ctr"/>
            <a:r>
              <a:rPr lang="en-US" sz="34400" dirty="0"/>
              <a:t>TCP</a:t>
            </a:r>
          </a:p>
        </p:txBody>
      </p:sp>
    </p:spTree>
    <p:extLst>
      <p:ext uri="{BB962C8B-B14F-4D97-AF65-F5344CB8AC3E}">
        <p14:creationId xmlns:p14="http://schemas.microsoft.com/office/powerpoint/2010/main" val="38329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058862"/>
            <a:ext cx="11887200" cy="1831975"/>
          </a:xfrm>
        </p:spPr>
        <p:txBody>
          <a:bodyPr/>
          <a:lstStyle/>
          <a:p>
            <a:pPr algn="ctr"/>
            <a:r>
              <a:rPr lang="en-US" sz="34400" dirty="0"/>
              <a:t>UDP</a:t>
            </a:r>
          </a:p>
        </p:txBody>
      </p:sp>
    </p:spTree>
    <p:extLst>
      <p:ext uri="{BB962C8B-B14F-4D97-AF65-F5344CB8AC3E}">
        <p14:creationId xmlns:p14="http://schemas.microsoft.com/office/powerpoint/2010/main" val="14947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058862"/>
            <a:ext cx="11887200" cy="1831975"/>
          </a:xfrm>
        </p:spPr>
        <p:txBody>
          <a:bodyPr/>
          <a:lstStyle/>
          <a:p>
            <a:pPr algn="ctr"/>
            <a:r>
              <a:rPr lang="en-US" sz="34400" dirty="0"/>
              <a:t>ICMP</a:t>
            </a:r>
          </a:p>
        </p:txBody>
      </p:sp>
    </p:spTree>
    <p:extLst>
      <p:ext uri="{BB962C8B-B14F-4D97-AF65-F5344CB8AC3E}">
        <p14:creationId xmlns:p14="http://schemas.microsoft.com/office/powerpoint/2010/main" val="358570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4323928"/>
          </a:xfrm>
        </p:spPr>
        <p:txBody>
          <a:bodyPr/>
          <a:lstStyle/>
          <a:p>
            <a:r>
              <a:rPr lang="en-US" sz="8000" dirty="0"/>
              <a:t>Attackers love default ports. </a:t>
            </a:r>
          </a:p>
        </p:txBody>
      </p:sp>
    </p:spTree>
    <p:extLst>
      <p:ext uri="{BB962C8B-B14F-4D97-AF65-F5344CB8AC3E}">
        <p14:creationId xmlns:p14="http://schemas.microsoft.com/office/powerpoint/2010/main" val="343559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Stateful firewalls</a:t>
            </a:r>
          </a:p>
        </p:txBody>
      </p:sp>
    </p:spTree>
    <p:extLst>
      <p:ext uri="{BB962C8B-B14F-4D97-AF65-F5344CB8AC3E}">
        <p14:creationId xmlns:p14="http://schemas.microsoft.com/office/powerpoint/2010/main" val="412683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7299" y="5155398"/>
            <a:ext cx="248933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Bob’s computer</a:t>
            </a:r>
          </a:p>
        </p:txBody>
      </p:sp>
      <p:pic>
        <p:nvPicPr>
          <p:cNvPr id="13" name="Picture 12"/>
          <p:cNvPicPr>
            <a:picLocks noChangeAspect="1"/>
          </p:cNvPicPr>
          <p:nvPr/>
        </p:nvPicPr>
        <p:blipFill>
          <a:blip r:embed="rId3"/>
          <a:stretch>
            <a:fillRect/>
          </a:stretch>
        </p:blipFill>
        <p:spPr>
          <a:xfrm>
            <a:off x="122237" y="3649662"/>
            <a:ext cx="1595531" cy="1461600"/>
          </a:xfrm>
          <a:prstGeom prst="rect">
            <a:avLst/>
          </a:prstGeom>
        </p:spPr>
      </p:pic>
      <p:pic>
        <p:nvPicPr>
          <p:cNvPr id="16" name="Picture 15"/>
          <p:cNvPicPr>
            <a:picLocks noChangeAspect="1"/>
          </p:cNvPicPr>
          <p:nvPr/>
        </p:nvPicPr>
        <p:blipFill>
          <a:blip r:embed="rId4"/>
          <a:stretch>
            <a:fillRect/>
          </a:stretch>
        </p:blipFill>
        <p:spPr>
          <a:xfrm>
            <a:off x="46036" y="5802311"/>
            <a:ext cx="5380243" cy="1192213"/>
          </a:xfrm>
          <a:prstGeom prst="rect">
            <a:avLst/>
          </a:prstGeom>
        </p:spPr>
      </p:pic>
      <p:sp>
        <p:nvSpPr>
          <p:cNvPr id="15" name="Rectangle 14"/>
          <p:cNvSpPr/>
          <p:nvPr/>
        </p:nvSpPr>
        <p:spPr bwMode="auto">
          <a:xfrm>
            <a:off x="2204901" y="3592512"/>
            <a:ext cx="279538" cy="2341563"/>
          </a:xfrm>
          <a:prstGeom prst="rect">
            <a:avLst/>
          </a:prstGeom>
          <a:pattFill prst="horzBrick">
            <a:fgClr>
              <a:schemeClr val="bg1">
                <a:lumMod val="50000"/>
              </a:schemeClr>
            </a:fgClr>
            <a:bgClr>
              <a:schemeClr val="accent1">
                <a:lumMod val="75000"/>
              </a:schemeClr>
            </a:bgClr>
          </a:patt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Rectangle 16"/>
          <p:cNvSpPr/>
          <p:nvPr/>
        </p:nvSpPr>
        <p:spPr bwMode="auto">
          <a:xfrm>
            <a:off x="3481933" y="6545263"/>
            <a:ext cx="1368152" cy="336376"/>
          </a:xfrm>
          <a:prstGeom prst="rect">
            <a:avLst/>
          </a:prstGeom>
          <a:noFill/>
          <a:ln w="539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9" name="Picture 18" descr="C:\Users\allenj\Pictures\funny\Picture1.png"/>
          <p:cNvPicPr>
            <a:picLocks noChangeAspect="1" noChangeArrowheads="1"/>
          </p:cNvPicPr>
          <p:nvPr/>
        </p:nvPicPr>
        <p:blipFill>
          <a:blip r:embed="rId5"/>
          <a:srcRect/>
          <a:stretch>
            <a:fillRect/>
          </a:stretch>
        </p:blipFill>
        <p:spPr bwMode="auto">
          <a:xfrm>
            <a:off x="10679332" y="3158124"/>
            <a:ext cx="1406305" cy="1405938"/>
          </a:xfrm>
          <a:prstGeom prst="rect">
            <a:avLst/>
          </a:prstGeom>
          <a:noFill/>
        </p:spPr>
      </p:pic>
      <p:pic>
        <p:nvPicPr>
          <p:cNvPr id="2" name="Picture 1"/>
          <p:cNvPicPr>
            <a:picLocks noChangeAspect="1"/>
          </p:cNvPicPr>
          <p:nvPr/>
        </p:nvPicPr>
        <p:blipFill>
          <a:blip r:embed="rId6"/>
          <a:stretch>
            <a:fillRect/>
          </a:stretch>
        </p:blipFill>
        <p:spPr>
          <a:xfrm>
            <a:off x="6675437" y="4640262"/>
            <a:ext cx="5753100" cy="600075"/>
          </a:xfrm>
          <a:prstGeom prst="rect">
            <a:avLst/>
          </a:prstGeom>
        </p:spPr>
      </p:pic>
      <p:cxnSp>
        <p:nvCxnSpPr>
          <p:cNvPr id="10" name="Straight Arrow Connector 9"/>
          <p:cNvCxnSpPr/>
          <p:nvPr/>
        </p:nvCxnSpPr>
        <p:spPr>
          <a:xfrm flipH="1">
            <a:off x="3475037" y="4335462"/>
            <a:ext cx="6781800" cy="0"/>
          </a:xfrm>
          <a:prstGeom prst="straightConnector1">
            <a:avLst/>
          </a:prstGeom>
          <a:ln w="3492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37237" y="3802062"/>
            <a:ext cx="4600811"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RPC (TCP135) &amp; SMB (TCP 445)</a:t>
            </a:r>
          </a:p>
        </p:txBody>
      </p:sp>
      <p:sp>
        <p:nvSpPr>
          <p:cNvPr id="24" name="Oval Callout 23"/>
          <p:cNvSpPr/>
          <p:nvPr/>
        </p:nvSpPr>
        <p:spPr bwMode="auto">
          <a:xfrm>
            <a:off x="2636837" y="1363662"/>
            <a:ext cx="7239000" cy="1794462"/>
          </a:xfrm>
          <a:prstGeom prst="wedgeEllipseCallout">
            <a:avLst>
              <a:gd name="adj1" fmla="val -48110"/>
              <a:gd name="adj2" fmla="val 78955"/>
            </a:avLst>
          </a:prstGeom>
          <a:solidFill>
            <a:schemeClr val="tx1"/>
          </a:solidFill>
          <a:ln w="3175">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rPr>
              <a:t>I didn’t ask for this, so I’m dropping the packet and ignoring you. </a:t>
            </a:r>
          </a:p>
        </p:txBody>
      </p:sp>
    </p:spTree>
    <p:extLst>
      <p:ext uri="{BB962C8B-B14F-4D97-AF65-F5344CB8AC3E}">
        <p14:creationId xmlns:p14="http://schemas.microsoft.com/office/powerpoint/2010/main" val="270427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3" grpId="0"/>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ogok.org/wp-content/uploads/2014/09/Bing-logo-20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237" y="3725862"/>
            <a:ext cx="2443915" cy="1832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7299" y="4945062"/>
            <a:ext cx="248933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Bob’s computer</a:t>
            </a:r>
          </a:p>
        </p:txBody>
      </p:sp>
      <p:pic>
        <p:nvPicPr>
          <p:cNvPr id="13" name="Picture 12"/>
          <p:cNvPicPr>
            <a:picLocks noChangeAspect="1"/>
          </p:cNvPicPr>
          <p:nvPr/>
        </p:nvPicPr>
        <p:blipFill>
          <a:blip r:embed="rId4"/>
          <a:stretch>
            <a:fillRect/>
          </a:stretch>
        </p:blipFill>
        <p:spPr>
          <a:xfrm>
            <a:off x="122237" y="3497262"/>
            <a:ext cx="1595531" cy="1461600"/>
          </a:xfrm>
          <a:prstGeom prst="rect">
            <a:avLst/>
          </a:prstGeom>
        </p:spPr>
      </p:pic>
      <p:pic>
        <p:nvPicPr>
          <p:cNvPr id="16" name="Picture 15"/>
          <p:cNvPicPr>
            <a:picLocks noChangeAspect="1"/>
          </p:cNvPicPr>
          <p:nvPr/>
        </p:nvPicPr>
        <p:blipFill>
          <a:blip r:embed="rId5"/>
          <a:stretch>
            <a:fillRect/>
          </a:stretch>
        </p:blipFill>
        <p:spPr>
          <a:xfrm>
            <a:off x="46037" y="5649912"/>
            <a:ext cx="5330092" cy="1181100"/>
          </a:xfrm>
          <a:prstGeom prst="rect">
            <a:avLst/>
          </a:prstGeom>
        </p:spPr>
      </p:pic>
      <p:sp>
        <p:nvSpPr>
          <p:cNvPr id="15" name="Rectangle 14"/>
          <p:cNvSpPr/>
          <p:nvPr/>
        </p:nvSpPr>
        <p:spPr bwMode="auto">
          <a:xfrm>
            <a:off x="2204901" y="3440112"/>
            <a:ext cx="279538" cy="2341563"/>
          </a:xfrm>
          <a:prstGeom prst="rect">
            <a:avLst/>
          </a:prstGeom>
          <a:pattFill prst="horzBrick">
            <a:fgClr>
              <a:schemeClr val="bg1">
                <a:lumMod val="50000"/>
              </a:schemeClr>
            </a:fgClr>
            <a:bgClr>
              <a:schemeClr val="accent1">
                <a:lumMod val="75000"/>
              </a:schemeClr>
            </a:bgClr>
          </a:patt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Rectangle 16"/>
          <p:cNvSpPr/>
          <p:nvPr/>
        </p:nvSpPr>
        <p:spPr bwMode="auto">
          <a:xfrm>
            <a:off x="3481933" y="6449590"/>
            <a:ext cx="1224136" cy="270997"/>
          </a:xfrm>
          <a:prstGeom prst="rect">
            <a:avLst/>
          </a:prstGeom>
          <a:noFill/>
          <a:ln w="4762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8" name="Picture 17"/>
          <p:cNvPicPr>
            <a:picLocks noChangeAspect="1"/>
          </p:cNvPicPr>
          <p:nvPr/>
        </p:nvPicPr>
        <p:blipFill>
          <a:blip r:embed="rId6"/>
          <a:stretch>
            <a:fillRect/>
          </a:stretch>
        </p:blipFill>
        <p:spPr>
          <a:xfrm>
            <a:off x="4922837" y="220662"/>
            <a:ext cx="7105650" cy="1045202"/>
          </a:xfrm>
          <a:prstGeom prst="rect">
            <a:avLst/>
          </a:prstGeom>
        </p:spPr>
      </p:pic>
      <p:cxnSp>
        <p:nvCxnSpPr>
          <p:cNvPr id="3" name="Straight Arrow Connector 2"/>
          <p:cNvCxnSpPr/>
          <p:nvPr/>
        </p:nvCxnSpPr>
        <p:spPr>
          <a:xfrm>
            <a:off x="2865437" y="4621998"/>
            <a:ext cx="6019800" cy="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03637" y="4012398"/>
            <a:ext cx="2424831"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HTTPS Request</a:t>
            </a:r>
          </a:p>
        </p:txBody>
      </p:sp>
      <p:sp>
        <p:nvSpPr>
          <p:cNvPr id="7" name="TextBox 6"/>
          <p:cNvSpPr txBox="1"/>
          <p:nvPr/>
        </p:nvSpPr>
        <p:spPr>
          <a:xfrm>
            <a:off x="6446837" y="3936198"/>
            <a:ext cx="1466363"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TCP 443</a:t>
            </a:r>
          </a:p>
        </p:txBody>
      </p:sp>
      <p:cxnSp>
        <p:nvCxnSpPr>
          <p:cNvPr id="9" name="Straight Arrow Connector 8"/>
          <p:cNvCxnSpPr/>
          <p:nvPr/>
        </p:nvCxnSpPr>
        <p:spPr>
          <a:xfrm flipH="1">
            <a:off x="3017837" y="5155398"/>
            <a:ext cx="6172200" cy="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32237" y="4698198"/>
            <a:ext cx="2631618"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HTTPS Response</a:t>
            </a:r>
          </a:p>
        </p:txBody>
      </p:sp>
      <p:sp>
        <p:nvSpPr>
          <p:cNvPr id="11" name="TextBox 10"/>
          <p:cNvSpPr txBox="1"/>
          <p:nvPr/>
        </p:nvSpPr>
        <p:spPr>
          <a:xfrm>
            <a:off x="6370637" y="4640262"/>
            <a:ext cx="3092450"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TCP Crazy High Port</a:t>
            </a:r>
          </a:p>
        </p:txBody>
      </p:sp>
      <p:sp>
        <p:nvSpPr>
          <p:cNvPr id="19" name="Oval Callout 18"/>
          <p:cNvSpPr/>
          <p:nvPr/>
        </p:nvSpPr>
        <p:spPr bwMode="auto">
          <a:xfrm>
            <a:off x="2789237" y="1668462"/>
            <a:ext cx="5562600" cy="2057400"/>
          </a:xfrm>
          <a:prstGeom prst="wedgeEllipseCallout">
            <a:avLst>
              <a:gd name="adj1" fmla="val -57777"/>
              <a:gd name="adj2" fmla="val 59259"/>
            </a:avLst>
          </a:prstGeom>
          <a:solidFill>
            <a:schemeClr val="tx1"/>
          </a:solidFill>
          <a:ln w="3175">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rPr>
              <a:t>I talked to you first, so this packet is cool to come in.</a:t>
            </a:r>
          </a:p>
        </p:txBody>
      </p:sp>
    </p:spTree>
    <p:extLst>
      <p:ext uri="{BB962C8B-B14F-4D97-AF65-F5344CB8AC3E}">
        <p14:creationId xmlns:p14="http://schemas.microsoft.com/office/powerpoint/2010/main" val="391413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5" grpId="0"/>
      <p:bldP spid="7" grpId="0"/>
      <p:bldP spid="10" grpId="0"/>
      <p:bldP spid="11"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US" dirty="0"/>
              <a:t>Demystifying the Windows Firewall</a:t>
            </a:r>
            <a:endParaRPr lang="en-NZ" dirty="0"/>
          </a:p>
        </p:txBody>
      </p:sp>
      <p:sp>
        <p:nvSpPr>
          <p:cNvPr id="3" name="Text Placeholder 2"/>
          <p:cNvSpPr>
            <a:spLocks noGrp="1"/>
          </p:cNvSpPr>
          <p:nvPr>
            <p:ph type="body" sz="quarter" idx="12"/>
          </p:nvPr>
        </p:nvSpPr>
        <p:spPr>
          <a:xfrm>
            <a:off x="274003" y="3497262"/>
            <a:ext cx="7640499" cy="1584176"/>
          </a:xfrm>
        </p:spPr>
        <p:txBody>
          <a:bodyPr/>
          <a:lstStyle/>
          <a:p>
            <a:r>
              <a:rPr lang="en-US" b="1" dirty="0">
                <a:effectLst>
                  <a:glow rad="25400">
                    <a:schemeClr val="tx1">
                      <a:lumMod val="50000"/>
                    </a:schemeClr>
                  </a:glow>
                </a:effectLst>
              </a:rPr>
              <a:t>Jessica Payne</a:t>
            </a:r>
          </a:p>
          <a:p>
            <a:r>
              <a:rPr lang="en-US" b="1" dirty="0">
                <a:effectLst>
                  <a:glow rad="25400">
                    <a:schemeClr val="tx1">
                      <a:lumMod val="50000"/>
                    </a:schemeClr>
                  </a:glow>
                </a:effectLst>
              </a:rPr>
              <a:t>Security Person</a:t>
            </a:r>
          </a:p>
          <a:p>
            <a:r>
              <a:rPr lang="en-US" b="1" dirty="0">
                <a:effectLst>
                  <a:glow rad="25400">
                    <a:schemeClr val="tx1">
                      <a:lumMod val="50000"/>
                    </a:schemeClr>
                  </a:glow>
                </a:effectLst>
              </a:rPr>
              <a:t>https://aka.ms/jessica @</a:t>
            </a:r>
            <a:r>
              <a:rPr lang="en-US" b="1" dirty="0" err="1">
                <a:effectLst>
                  <a:glow rad="25400">
                    <a:schemeClr val="tx1">
                      <a:lumMod val="50000"/>
                    </a:schemeClr>
                  </a:glow>
                </a:effectLst>
              </a:rPr>
              <a:t>jepayneMSFT</a:t>
            </a:r>
            <a:endParaRPr lang="en-US" b="1" dirty="0">
              <a:effectLst>
                <a:glow rad="25400">
                  <a:schemeClr val="tx1">
                    <a:lumMod val="50000"/>
                  </a:schemeClr>
                </a:glow>
              </a:effectLst>
            </a:endParaRPr>
          </a:p>
          <a:p>
            <a:endParaRPr lang="en-NZ" b="1" dirty="0">
              <a:effectLst>
                <a:glow rad="25400">
                  <a:schemeClr val="tx1">
                    <a:lumMod val="50000"/>
                  </a:schemeClr>
                </a:glow>
              </a:effectLst>
            </a:endParaRPr>
          </a:p>
        </p:txBody>
      </p:sp>
      <p:sp>
        <p:nvSpPr>
          <p:cNvPr id="4" name="Text Placeholder 3"/>
          <p:cNvSpPr>
            <a:spLocks noGrp="1"/>
          </p:cNvSpPr>
          <p:nvPr>
            <p:ph type="body" sz="quarter" idx="13"/>
          </p:nvPr>
        </p:nvSpPr>
        <p:spPr/>
        <p:txBody>
          <a:bodyPr/>
          <a:lstStyle/>
          <a:p>
            <a:r>
              <a:rPr lang="en-US" b="1" dirty="0"/>
              <a:t>M377</a:t>
            </a:r>
            <a:endParaRPr lang="en-NZ" dirty="0"/>
          </a:p>
        </p:txBody>
      </p:sp>
    </p:spTree>
    <p:extLst>
      <p:ext uri="{BB962C8B-B14F-4D97-AF65-F5344CB8AC3E}">
        <p14:creationId xmlns:p14="http://schemas.microsoft.com/office/powerpoint/2010/main" val="183008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73" y="472926"/>
            <a:ext cx="12025336" cy="4752528"/>
          </a:xfrm>
        </p:spPr>
        <p:txBody>
          <a:bodyPr/>
          <a:lstStyle/>
          <a:p>
            <a:r>
              <a:rPr lang="en-US" sz="8000" dirty="0"/>
              <a:t>What port </a:t>
            </a:r>
            <a:br>
              <a:rPr lang="en-US" sz="8000" dirty="0"/>
            </a:br>
            <a:r>
              <a:rPr lang="en-US" sz="8000" dirty="0"/>
              <a:t>does a Windows 7 client firewall have to have open to receive group policy?</a:t>
            </a:r>
          </a:p>
        </p:txBody>
      </p:sp>
    </p:spTree>
    <p:extLst>
      <p:ext uri="{BB962C8B-B14F-4D97-AF65-F5344CB8AC3E}">
        <p14:creationId xmlns:p14="http://schemas.microsoft.com/office/powerpoint/2010/main" val="332293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Answer: none. </a:t>
            </a:r>
          </a:p>
        </p:txBody>
      </p:sp>
    </p:spTree>
    <p:extLst>
      <p:ext uri="{BB962C8B-B14F-4D97-AF65-F5344CB8AC3E}">
        <p14:creationId xmlns:p14="http://schemas.microsoft.com/office/powerpoint/2010/main" val="64526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7299" y="2659062"/>
            <a:ext cx="2489336"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Bob’s computer</a:t>
            </a:r>
          </a:p>
        </p:txBody>
      </p:sp>
      <p:pic>
        <p:nvPicPr>
          <p:cNvPr id="12" name="Picture 11"/>
          <p:cNvPicPr>
            <a:picLocks noChangeAspect="1"/>
          </p:cNvPicPr>
          <p:nvPr/>
        </p:nvPicPr>
        <p:blipFill>
          <a:blip r:embed="rId3"/>
          <a:stretch>
            <a:fillRect/>
          </a:stretch>
        </p:blipFill>
        <p:spPr>
          <a:xfrm>
            <a:off x="8956929" y="2506662"/>
            <a:ext cx="842707" cy="1041978"/>
          </a:xfrm>
          <a:prstGeom prst="rect">
            <a:avLst/>
          </a:prstGeom>
        </p:spPr>
      </p:pic>
      <p:pic>
        <p:nvPicPr>
          <p:cNvPr id="13" name="Picture 12"/>
          <p:cNvPicPr>
            <a:picLocks noChangeAspect="1"/>
          </p:cNvPicPr>
          <p:nvPr/>
        </p:nvPicPr>
        <p:blipFill>
          <a:blip r:embed="rId4"/>
          <a:stretch>
            <a:fillRect/>
          </a:stretch>
        </p:blipFill>
        <p:spPr>
          <a:xfrm>
            <a:off x="122237" y="1211262"/>
            <a:ext cx="1595531" cy="1461600"/>
          </a:xfrm>
          <a:prstGeom prst="rect">
            <a:avLst/>
          </a:prstGeom>
        </p:spPr>
      </p:pic>
      <p:pic>
        <p:nvPicPr>
          <p:cNvPr id="14" name="Picture 13"/>
          <p:cNvPicPr>
            <a:picLocks noChangeAspect="1"/>
          </p:cNvPicPr>
          <p:nvPr/>
        </p:nvPicPr>
        <p:blipFill>
          <a:blip r:embed="rId5"/>
          <a:stretch>
            <a:fillRect/>
          </a:stretch>
        </p:blipFill>
        <p:spPr>
          <a:xfrm>
            <a:off x="9799635" y="871984"/>
            <a:ext cx="955610" cy="1086427"/>
          </a:xfrm>
          <a:prstGeom prst="rect">
            <a:avLst/>
          </a:prstGeom>
        </p:spPr>
      </p:pic>
      <p:pic>
        <p:nvPicPr>
          <p:cNvPr id="3078" name="Picture 6" descr="https://upload.wikimedia.org/wikipedia/commons/thumb/0/0b/Microsoft_Outlook_2013_logo.svg/2000px-Microsoft_Outlook_2013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8155" y="5463603"/>
            <a:ext cx="1178482" cy="1157859"/>
          </a:xfrm>
          <a:prstGeom prst="rect">
            <a:avLst/>
          </a:prstGeom>
          <a:noFill/>
          <a:ln w="19050">
            <a:noFill/>
          </a:ln>
          <a:effectLst>
            <a:glow rad="88900">
              <a:schemeClr val="bg1">
                <a:lumMod val="50000"/>
              </a:schemeClr>
            </a:glow>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46037" y="3363912"/>
            <a:ext cx="3352800" cy="742950"/>
          </a:xfrm>
          <a:prstGeom prst="rect">
            <a:avLst/>
          </a:prstGeom>
        </p:spPr>
      </p:pic>
      <p:sp>
        <p:nvSpPr>
          <p:cNvPr id="15" name="Rectangle 14"/>
          <p:cNvSpPr/>
          <p:nvPr/>
        </p:nvSpPr>
        <p:spPr bwMode="auto">
          <a:xfrm>
            <a:off x="2204901" y="1154112"/>
            <a:ext cx="279538" cy="2341563"/>
          </a:xfrm>
          <a:prstGeom prst="rect">
            <a:avLst/>
          </a:prstGeom>
          <a:pattFill prst="horzBrick">
            <a:fgClr>
              <a:schemeClr val="bg1">
                <a:lumMod val="50000"/>
              </a:schemeClr>
            </a:fgClr>
            <a:bgClr>
              <a:schemeClr val="accent1">
                <a:lumMod val="75000"/>
              </a:schemeClr>
            </a:bgClr>
          </a:patt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Rectangle 16"/>
          <p:cNvSpPr/>
          <p:nvPr/>
        </p:nvSpPr>
        <p:spPr bwMode="auto">
          <a:xfrm>
            <a:off x="2103437" y="3831673"/>
            <a:ext cx="1193936" cy="198989"/>
          </a:xfrm>
          <a:prstGeom prst="rect">
            <a:avLst/>
          </a:prstGeom>
          <a:noFill/>
          <a:ln w="317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 name="TextBox 18"/>
          <p:cNvSpPr txBox="1"/>
          <p:nvPr/>
        </p:nvSpPr>
        <p:spPr>
          <a:xfrm>
            <a:off x="9875837" y="1973262"/>
            <a:ext cx="2531014"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Active Directory</a:t>
            </a:r>
          </a:p>
        </p:txBody>
      </p:sp>
      <p:sp>
        <p:nvSpPr>
          <p:cNvPr id="20" name="TextBox 19"/>
          <p:cNvSpPr txBox="1"/>
          <p:nvPr/>
        </p:nvSpPr>
        <p:spPr>
          <a:xfrm>
            <a:off x="9037637" y="3421062"/>
            <a:ext cx="3541675" cy="96026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System Center </a:t>
            </a:r>
            <a:b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b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Configuration Manager</a:t>
            </a:r>
          </a:p>
        </p:txBody>
      </p:sp>
      <p:sp>
        <p:nvSpPr>
          <p:cNvPr id="21" name="TextBox 20"/>
          <p:cNvSpPr txBox="1"/>
          <p:nvPr/>
        </p:nvSpPr>
        <p:spPr>
          <a:xfrm>
            <a:off x="8816732" y="5935662"/>
            <a:ext cx="2506905"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Exchange/O365</a:t>
            </a:r>
          </a:p>
        </p:txBody>
      </p:sp>
      <p:cxnSp>
        <p:nvCxnSpPr>
          <p:cNvPr id="23" name="Straight Arrow Connector 22"/>
          <p:cNvCxnSpPr/>
          <p:nvPr/>
        </p:nvCxnSpPr>
        <p:spPr>
          <a:xfrm>
            <a:off x="3475037" y="1363662"/>
            <a:ext cx="4343400" cy="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932237" y="2659062"/>
            <a:ext cx="4724400" cy="40005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50830" y="4123093"/>
            <a:ext cx="3558007" cy="1507769"/>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465637" y="754062"/>
            <a:ext cx="3391762"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GPOs please (445, </a:t>
            </a:r>
            <a:r>
              <a:rPr kumimoji="0" lang="en-US" sz="24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rPr>
              <a:t>etc</a:t>
            </a: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t>
            </a:r>
          </a:p>
        </p:txBody>
      </p:sp>
      <p:sp>
        <p:nvSpPr>
          <p:cNvPr id="32" name="TextBox 31"/>
          <p:cNvSpPr txBox="1"/>
          <p:nvPr/>
        </p:nvSpPr>
        <p:spPr>
          <a:xfrm rot="184632">
            <a:off x="2622310" y="2202101"/>
            <a:ext cx="5703677"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Application Refresh Cycle (all the ports)</a:t>
            </a:r>
          </a:p>
        </p:txBody>
      </p:sp>
      <p:sp>
        <p:nvSpPr>
          <p:cNvPr id="33" name="TextBox 32"/>
          <p:cNvSpPr txBox="1"/>
          <p:nvPr/>
        </p:nvSpPr>
        <p:spPr>
          <a:xfrm rot="1340122">
            <a:off x="3838953" y="4293869"/>
            <a:ext cx="3414012"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Email please (TCP 443)</a:t>
            </a:r>
          </a:p>
        </p:txBody>
      </p:sp>
      <p:cxnSp>
        <p:nvCxnSpPr>
          <p:cNvPr id="35" name="Straight Arrow Connector 34"/>
          <p:cNvCxnSpPr/>
          <p:nvPr/>
        </p:nvCxnSpPr>
        <p:spPr>
          <a:xfrm flipH="1" flipV="1">
            <a:off x="3398837" y="1820861"/>
            <a:ext cx="4953000" cy="76201"/>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94237" y="1345398"/>
            <a:ext cx="2262607"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GPOs for you!</a:t>
            </a:r>
          </a:p>
        </p:txBody>
      </p:sp>
      <p:cxnSp>
        <p:nvCxnSpPr>
          <p:cNvPr id="45" name="Straight Arrow Connector 44"/>
          <p:cNvCxnSpPr/>
          <p:nvPr/>
        </p:nvCxnSpPr>
        <p:spPr>
          <a:xfrm flipH="1" flipV="1">
            <a:off x="3932237" y="3421062"/>
            <a:ext cx="4114800" cy="60960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475550">
            <a:off x="4313237" y="3244016"/>
            <a:ext cx="4106894"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Apps for you! (all the ports)</a:t>
            </a:r>
          </a:p>
        </p:txBody>
      </p:sp>
      <p:cxnSp>
        <p:nvCxnSpPr>
          <p:cNvPr id="48" name="Straight Arrow Connector 47"/>
          <p:cNvCxnSpPr/>
          <p:nvPr/>
        </p:nvCxnSpPr>
        <p:spPr>
          <a:xfrm flipH="1" flipV="1">
            <a:off x="3253884" y="4513984"/>
            <a:ext cx="2907634" cy="1802678"/>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378515">
            <a:off x="4289564" y="4838142"/>
            <a:ext cx="1304653"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Spam! </a:t>
            </a:r>
          </a:p>
        </p:txBody>
      </p:sp>
    </p:spTree>
    <p:extLst>
      <p:ext uri="{BB962C8B-B14F-4D97-AF65-F5344CB8AC3E}">
        <p14:creationId xmlns:p14="http://schemas.microsoft.com/office/powerpoint/2010/main" val="5934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p:bldP spid="32" grpId="0"/>
      <p:bldP spid="33" grpId="0"/>
      <p:bldP spid="36" grpId="0"/>
      <p:bldP spid="46"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7299" y="5079198"/>
            <a:ext cx="248933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Bob’s computer</a:t>
            </a:r>
          </a:p>
        </p:txBody>
      </p:sp>
      <p:pic>
        <p:nvPicPr>
          <p:cNvPr id="13" name="Picture 12"/>
          <p:cNvPicPr>
            <a:picLocks noChangeAspect="1"/>
          </p:cNvPicPr>
          <p:nvPr/>
        </p:nvPicPr>
        <p:blipFill>
          <a:blip r:embed="rId3"/>
          <a:stretch>
            <a:fillRect/>
          </a:stretch>
        </p:blipFill>
        <p:spPr>
          <a:xfrm>
            <a:off x="122237" y="3573462"/>
            <a:ext cx="1595531" cy="1461600"/>
          </a:xfrm>
          <a:prstGeom prst="rect">
            <a:avLst/>
          </a:prstGeom>
        </p:spPr>
      </p:pic>
      <p:pic>
        <p:nvPicPr>
          <p:cNvPr id="16" name="Picture 15"/>
          <p:cNvPicPr>
            <a:picLocks noChangeAspect="1"/>
          </p:cNvPicPr>
          <p:nvPr/>
        </p:nvPicPr>
        <p:blipFill>
          <a:blip r:embed="rId4"/>
          <a:stretch>
            <a:fillRect/>
          </a:stretch>
        </p:blipFill>
        <p:spPr>
          <a:xfrm>
            <a:off x="46037" y="5726112"/>
            <a:ext cx="3352800" cy="742950"/>
          </a:xfrm>
          <a:prstGeom prst="rect">
            <a:avLst/>
          </a:prstGeom>
        </p:spPr>
      </p:pic>
      <p:sp>
        <p:nvSpPr>
          <p:cNvPr id="15" name="Rectangle 14"/>
          <p:cNvSpPr/>
          <p:nvPr/>
        </p:nvSpPr>
        <p:spPr bwMode="auto">
          <a:xfrm>
            <a:off x="2204901" y="3516312"/>
            <a:ext cx="279538" cy="2341563"/>
          </a:xfrm>
          <a:prstGeom prst="rect">
            <a:avLst/>
          </a:prstGeom>
          <a:pattFill prst="horzBrick">
            <a:fgClr>
              <a:schemeClr val="bg1">
                <a:lumMod val="50000"/>
              </a:schemeClr>
            </a:fgClr>
            <a:bgClr>
              <a:schemeClr val="accent1">
                <a:lumMod val="75000"/>
              </a:schemeClr>
            </a:bgClr>
          </a:patt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Rectangle 16"/>
          <p:cNvSpPr/>
          <p:nvPr/>
        </p:nvSpPr>
        <p:spPr bwMode="auto">
          <a:xfrm>
            <a:off x="2103437" y="6193873"/>
            <a:ext cx="1193936" cy="198989"/>
          </a:xfrm>
          <a:prstGeom prst="rect">
            <a:avLst/>
          </a:prstGeom>
          <a:noFill/>
          <a:ln w="317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TextBox 2"/>
          <p:cNvSpPr txBox="1"/>
          <p:nvPr/>
        </p:nvSpPr>
        <p:spPr>
          <a:xfrm>
            <a:off x="9471146" y="5154892"/>
            <a:ext cx="3011787"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Remote assistance</a:t>
            </a:r>
          </a:p>
        </p:txBody>
      </p:sp>
      <p:cxnSp>
        <p:nvCxnSpPr>
          <p:cNvPr id="18" name="Straight Arrow Connector 17"/>
          <p:cNvCxnSpPr/>
          <p:nvPr/>
        </p:nvCxnSpPr>
        <p:spPr>
          <a:xfrm flipH="1">
            <a:off x="3932237" y="5079198"/>
            <a:ext cx="5562600" cy="0"/>
          </a:xfrm>
          <a:prstGeom prst="straightConnector1">
            <a:avLst/>
          </a:prstGeom>
          <a:ln w="508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pic>
        <p:nvPicPr>
          <p:cNvPr id="5128" name="Picture 8" descr="https://upload.wikimedia.org/wikipedia/commons/a/a8/Windows_XP_BSO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55599" y="3634183"/>
            <a:ext cx="1138238" cy="8536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075237" y="4545798"/>
            <a:ext cx="4207690"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Remote assistance TCP 3389</a:t>
            </a:r>
          </a:p>
        </p:txBody>
      </p:sp>
      <p:sp>
        <p:nvSpPr>
          <p:cNvPr id="30" name="TextBox 29"/>
          <p:cNvSpPr txBox="1"/>
          <p:nvPr/>
        </p:nvSpPr>
        <p:spPr>
          <a:xfrm>
            <a:off x="2941637" y="4259262"/>
            <a:ext cx="990600" cy="1209562"/>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Segoe UI"/>
                <a:ea typeface="+mn-ea"/>
                <a:cs typeface="+mn-cs"/>
              </a:rPr>
              <a:t>X</a:t>
            </a:r>
          </a:p>
        </p:txBody>
      </p:sp>
      <p:pic>
        <p:nvPicPr>
          <p:cNvPr id="4" name="Picture 3"/>
          <p:cNvPicPr>
            <a:picLocks noChangeAspect="1"/>
          </p:cNvPicPr>
          <p:nvPr/>
        </p:nvPicPr>
        <p:blipFill>
          <a:blip r:embed="rId6"/>
          <a:stretch>
            <a:fillRect/>
          </a:stretch>
        </p:blipFill>
        <p:spPr>
          <a:xfrm>
            <a:off x="10007701" y="3350778"/>
            <a:ext cx="1816968" cy="1816968"/>
          </a:xfrm>
          <a:prstGeom prst="rect">
            <a:avLst/>
          </a:prstGeom>
        </p:spPr>
      </p:pic>
    </p:spTree>
    <p:extLst>
      <p:ext uri="{BB962C8B-B14F-4D97-AF65-F5344CB8AC3E}">
        <p14:creationId xmlns:p14="http://schemas.microsoft.com/office/powerpoint/2010/main" val="54925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This might irritate me more than the attacker?  </a:t>
            </a:r>
          </a:p>
        </p:txBody>
      </p:sp>
    </p:spTree>
    <p:extLst>
      <p:ext uri="{BB962C8B-B14F-4D97-AF65-F5344CB8AC3E}">
        <p14:creationId xmlns:p14="http://schemas.microsoft.com/office/powerpoint/2010/main" val="22555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037" y="220662"/>
            <a:ext cx="10801350" cy="6477000"/>
          </a:xfrm>
          <a:prstGeom prst="rect">
            <a:avLst/>
          </a:prstGeom>
        </p:spPr>
      </p:pic>
      <p:sp>
        <p:nvSpPr>
          <p:cNvPr id="3" name="Rectangle 2"/>
          <p:cNvSpPr/>
          <p:nvPr/>
        </p:nvSpPr>
        <p:spPr bwMode="auto">
          <a:xfrm>
            <a:off x="3475037" y="5935662"/>
            <a:ext cx="2514600" cy="4572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7" name="Picture 6"/>
          <p:cNvPicPr>
            <a:picLocks noChangeAspect="1"/>
          </p:cNvPicPr>
          <p:nvPr/>
        </p:nvPicPr>
        <p:blipFill>
          <a:blip r:embed="rId4"/>
          <a:stretch>
            <a:fillRect/>
          </a:stretch>
        </p:blipFill>
        <p:spPr>
          <a:xfrm>
            <a:off x="3260724" y="139699"/>
            <a:ext cx="5915025" cy="6715125"/>
          </a:xfrm>
          <a:prstGeom prst="rect">
            <a:avLst/>
          </a:prstGeom>
        </p:spPr>
      </p:pic>
      <p:sp>
        <p:nvSpPr>
          <p:cNvPr id="4" name="Flowchart: Process 3"/>
          <p:cNvSpPr/>
          <p:nvPr/>
        </p:nvSpPr>
        <p:spPr bwMode="auto">
          <a:xfrm>
            <a:off x="3703637" y="4459287"/>
            <a:ext cx="5105400" cy="942975"/>
          </a:xfrm>
          <a:prstGeom prst="flowChartProcess">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6" name="Picture 5"/>
          <p:cNvPicPr>
            <a:picLocks noChangeAspect="1"/>
          </p:cNvPicPr>
          <p:nvPr/>
        </p:nvPicPr>
        <p:blipFill>
          <a:blip r:embed="rId5"/>
          <a:stretch>
            <a:fillRect/>
          </a:stretch>
        </p:blipFill>
        <p:spPr>
          <a:xfrm>
            <a:off x="1341437" y="220662"/>
            <a:ext cx="9372600" cy="6652005"/>
          </a:xfrm>
          <a:prstGeom prst="rect">
            <a:avLst/>
          </a:prstGeom>
        </p:spPr>
      </p:pic>
    </p:spTree>
    <p:extLst>
      <p:ext uri="{BB962C8B-B14F-4D97-AF65-F5344CB8AC3E}">
        <p14:creationId xmlns:p14="http://schemas.microsoft.com/office/powerpoint/2010/main" val="372159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1812" y="1820862"/>
            <a:ext cx="11372850" cy="3762375"/>
          </a:xfrm>
          <a:prstGeom prst="rect">
            <a:avLst/>
          </a:prstGeom>
        </p:spPr>
      </p:pic>
      <p:sp>
        <p:nvSpPr>
          <p:cNvPr id="9" name="Title 3"/>
          <p:cNvSpPr>
            <a:spLocks noGrp="1"/>
          </p:cNvSpPr>
          <p:nvPr>
            <p:ph type="title"/>
          </p:nvPr>
        </p:nvSpPr>
        <p:spPr>
          <a:xfrm>
            <a:off x="274639" y="295274"/>
            <a:ext cx="11889564" cy="917575"/>
          </a:xfrm>
        </p:spPr>
        <p:txBody>
          <a:bodyPr/>
          <a:lstStyle/>
          <a:p>
            <a:r>
              <a:rPr lang="en-US" dirty="0"/>
              <a:t>Logs </a:t>
            </a:r>
            <a:r>
              <a:rPr lang="en-US" sz="4400" dirty="0"/>
              <a:t>– troubleshooting and security artifact </a:t>
            </a:r>
            <a:endParaRPr lang="en-US" dirty="0"/>
          </a:p>
        </p:txBody>
      </p:sp>
      <p:sp>
        <p:nvSpPr>
          <p:cNvPr id="2" name="TextBox 1"/>
          <p:cNvSpPr txBox="1"/>
          <p:nvPr/>
        </p:nvSpPr>
        <p:spPr>
          <a:xfrm>
            <a:off x="3932237" y="5935662"/>
            <a:ext cx="8606330"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PS: </a:t>
            </a: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hlinkClick r:id="rId4"/>
              </a:rPr>
              <a:t>https://blogs.technet/b/kfalde</a:t>
            </a: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 for logging enhancements</a:t>
            </a:r>
          </a:p>
        </p:txBody>
      </p:sp>
      <p:cxnSp>
        <p:nvCxnSpPr>
          <p:cNvPr id="5" name="Straight Arrow Connector 4"/>
          <p:cNvCxnSpPr>
            <a:cxnSpLocks/>
          </p:cNvCxnSpPr>
          <p:nvPr/>
        </p:nvCxnSpPr>
        <p:spPr>
          <a:xfrm flipH="1">
            <a:off x="11186789" y="2705174"/>
            <a:ext cx="360040" cy="144016"/>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10610725" y="3713286"/>
            <a:ext cx="360040" cy="144016"/>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6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3352800"/>
          </a:xfrm>
        </p:spPr>
        <p:txBody>
          <a:bodyPr/>
          <a:lstStyle/>
          <a:p>
            <a:r>
              <a:rPr lang="en-US" dirty="0"/>
              <a:t>Exceptions are okay </a:t>
            </a:r>
            <a:r>
              <a:rPr lang="en-US" sz="7200" dirty="0"/>
              <a:t>–</a:t>
            </a:r>
            <a:br>
              <a:rPr lang="en-US" sz="7200" dirty="0"/>
            </a:br>
            <a:r>
              <a:rPr lang="en-US" sz="7200" dirty="0"/>
              <a:t>as long as it is a trusted source.</a:t>
            </a:r>
            <a:endParaRPr lang="en-US" sz="8000" dirty="0"/>
          </a:p>
        </p:txBody>
      </p:sp>
    </p:spTree>
    <p:extLst>
      <p:ext uri="{BB962C8B-B14F-4D97-AF65-F5344CB8AC3E}">
        <p14:creationId xmlns:p14="http://schemas.microsoft.com/office/powerpoint/2010/main" val="6978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Stateful</a:t>
            </a:r>
            <a:r>
              <a:rPr lang="en-US" dirty="0"/>
              <a:t> Firewall</a:t>
            </a:r>
          </a:p>
        </p:txBody>
      </p:sp>
      <p:sp>
        <p:nvSpPr>
          <p:cNvPr id="6" name="TextBox 5"/>
          <p:cNvSpPr txBox="1"/>
          <p:nvPr/>
        </p:nvSpPr>
        <p:spPr>
          <a:xfrm>
            <a:off x="-157299" y="5079198"/>
            <a:ext cx="2489336"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Bob’s computer</a:t>
            </a:r>
          </a:p>
        </p:txBody>
      </p:sp>
      <p:pic>
        <p:nvPicPr>
          <p:cNvPr id="13" name="Picture 12"/>
          <p:cNvPicPr>
            <a:picLocks noChangeAspect="1"/>
          </p:cNvPicPr>
          <p:nvPr/>
        </p:nvPicPr>
        <p:blipFill>
          <a:blip r:embed="rId3"/>
          <a:stretch>
            <a:fillRect/>
          </a:stretch>
        </p:blipFill>
        <p:spPr>
          <a:xfrm>
            <a:off x="122237" y="3573462"/>
            <a:ext cx="1595531" cy="1461600"/>
          </a:xfrm>
          <a:prstGeom prst="rect">
            <a:avLst/>
          </a:prstGeom>
        </p:spPr>
      </p:pic>
      <p:pic>
        <p:nvPicPr>
          <p:cNvPr id="16" name="Picture 15"/>
          <p:cNvPicPr>
            <a:picLocks noChangeAspect="1"/>
          </p:cNvPicPr>
          <p:nvPr/>
        </p:nvPicPr>
        <p:blipFill>
          <a:blip r:embed="rId4"/>
          <a:stretch>
            <a:fillRect/>
          </a:stretch>
        </p:blipFill>
        <p:spPr>
          <a:xfrm>
            <a:off x="46037" y="5726112"/>
            <a:ext cx="3352800" cy="742950"/>
          </a:xfrm>
          <a:prstGeom prst="rect">
            <a:avLst/>
          </a:prstGeom>
        </p:spPr>
      </p:pic>
      <p:sp>
        <p:nvSpPr>
          <p:cNvPr id="15" name="Rectangle 14"/>
          <p:cNvSpPr/>
          <p:nvPr/>
        </p:nvSpPr>
        <p:spPr bwMode="auto">
          <a:xfrm>
            <a:off x="2204901" y="3516312"/>
            <a:ext cx="279538" cy="2341563"/>
          </a:xfrm>
          <a:prstGeom prst="rect">
            <a:avLst/>
          </a:prstGeom>
          <a:pattFill prst="horzBrick">
            <a:fgClr>
              <a:schemeClr val="bg1">
                <a:lumMod val="50000"/>
              </a:schemeClr>
            </a:fgClr>
            <a:bgClr>
              <a:schemeClr val="accent1">
                <a:lumMod val="75000"/>
              </a:schemeClr>
            </a:bgClr>
          </a:patt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 name="Rectangle 16"/>
          <p:cNvSpPr/>
          <p:nvPr/>
        </p:nvSpPr>
        <p:spPr bwMode="auto">
          <a:xfrm>
            <a:off x="2103437" y="6193873"/>
            <a:ext cx="1193936" cy="198989"/>
          </a:xfrm>
          <a:prstGeom prst="rect">
            <a:avLst/>
          </a:prstGeom>
          <a:noFill/>
          <a:ln w="317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TextBox 2"/>
          <p:cNvSpPr txBox="1"/>
          <p:nvPr/>
        </p:nvSpPr>
        <p:spPr>
          <a:xfrm>
            <a:off x="9338930" y="5079198"/>
            <a:ext cx="3071995"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Remote Assistance</a:t>
            </a:r>
          </a:p>
        </p:txBody>
      </p:sp>
      <p:cxnSp>
        <p:nvCxnSpPr>
          <p:cNvPr id="18" name="Straight Arrow Connector 17"/>
          <p:cNvCxnSpPr/>
          <p:nvPr/>
        </p:nvCxnSpPr>
        <p:spPr>
          <a:xfrm flipH="1">
            <a:off x="3932237" y="5079198"/>
            <a:ext cx="5562600" cy="0"/>
          </a:xfrm>
          <a:prstGeom prst="straightConnector1">
            <a:avLst/>
          </a:prstGeom>
          <a:ln w="508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pic>
        <p:nvPicPr>
          <p:cNvPr id="5128" name="Picture 8" descr="https://upload.wikimedia.org/wikipedia/commons/a/a8/Windows_XP_BSO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55599" y="3634183"/>
            <a:ext cx="1138238" cy="8536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075237" y="4545798"/>
            <a:ext cx="4207690"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Remote assistance TCP 3389</a:t>
            </a:r>
          </a:p>
        </p:txBody>
      </p:sp>
      <p:sp>
        <p:nvSpPr>
          <p:cNvPr id="30" name="TextBox 29"/>
          <p:cNvSpPr txBox="1"/>
          <p:nvPr/>
        </p:nvSpPr>
        <p:spPr>
          <a:xfrm>
            <a:off x="2941637" y="4259262"/>
            <a:ext cx="990600" cy="1209562"/>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6600" b="1" i="0" u="none" strike="noStrike" kern="0" cap="none" spc="0" normalizeH="0" baseline="0" noProof="0" dirty="0">
              <a:ln>
                <a:noFill/>
              </a:ln>
              <a:solidFill>
                <a:srgbClr val="FF0000"/>
              </a:solidFill>
              <a:effectLst/>
              <a:uLnTx/>
              <a:uFillTx/>
              <a:latin typeface="Segoe UI"/>
              <a:ea typeface="+mn-ea"/>
              <a:cs typeface="+mn-cs"/>
            </a:endParaRPr>
          </a:p>
        </p:txBody>
      </p:sp>
      <p:sp>
        <p:nvSpPr>
          <p:cNvPr id="34" name="Oval Callout 33"/>
          <p:cNvSpPr/>
          <p:nvPr/>
        </p:nvSpPr>
        <p:spPr bwMode="auto">
          <a:xfrm>
            <a:off x="2713037" y="2887662"/>
            <a:ext cx="1752600" cy="990600"/>
          </a:xfrm>
          <a:prstGeom prst="wedgeEllipseCallout">
            <a:avLst>
              <a:gd name="adj1" fmla="val -51302"/>
              <a:gd name="adj2" fmla="val 66875"/>
            </a:avLst>
          </a:prstGeom>
          <a:solidFill>
            <a:schemeClr val="tx1"/>
          </a:solidFill>
          <a:ln w="3175">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505050">
                    <a:lumMod val="50000"/>
                  </a:srgbClr>
                </a:solidFill>
                <a:effectLst/>
                <a:uLnTx/>
                <a:uFillTx/>
                <a:latin typeface="Segoe UI"/>
                <a:ea typeface="+mn-ea"/>
                <a:cs typeface="+mn-cs"/>
              </a:rPr>
              <a:t>Okay!</a:t>
            </a:r>
          </a:p>
        </p:txBody>
      </p:sp>
      <p:pic>
        <p:nvPicPr>
          <p:cNvPr id="7" name="Picture 6"/>
          <p:cNvPicPr>
            <a:picLocks noChangeAspect="1"/>
          </p:cNvPicPr>
          <p:nvPr/>
        </p:nvPicPr>
        <p:blipFill>
          <a:blip r:embed="rId6"/>
          <a:stretch>
            <a:fillRect/>
          </a:stretch>
        </p:blipFill>
        <p:spPr>
          <a:xfrm>
            <a:off x="5230801" y="439737"/>
            <a:ext cx="4206885" cy="3895725"/>
          </a:xfrm>
          <a:prstGeom prst="rect">
            <a:avLst/>
          </a:prstGeom>
        </p:spPr>
      </p:pic>
      <p:pic>
        <p:nvPicPr>
          <p:cNvPr id="19" name="Picture 18"/>
          <p:cNvPicPr>
            <a:picLocks noChangeAspect="1"/>
          </p:cNvPicPr>
          <p:nvPr/>
        </p:nvPicPr>
        <p:blipFill>
          <a:blip r:embed="rId7"/>
          <a:stretch>
            <a:fillRect/>
          </a:stretch>
        </p:blipFill>
        <p:spPr>
          <a:xfrm>
            <a:off x="10007701" y="3350778"/>
            <a:ext cx="1816968" cy="1816968"/>
          </a:xfrm>
          <a:prstGeom prst="rect">
            <a:avLst/>
          </a:prstGeom>
        </p:spPr>
      </p:pic>
    </p:spTree>
    <p:extLst>
      <p:ext uri="{BB962C8B-B14F-4D97-AF65-F5344CB8AC3E}">
        <p14:creationId xmlns:p14="http://schemas.microsoft.com/office/powerpoint/2010/main" val="33305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2125662"/>
            <a:ext cx="12039599" cy="4191000"/>
          </a:xfrm>
        </p:spPr>
        <p:txBody>
          <a:bodyPr/>
          <a:lstStyle/>
          <a:p>
            <a:r>
              <a:rPr lang="en-US" sz="8000" dirty="0"/>
              <a:t>But where </a:t>
            </a:r>
            <a:br>
              <a:rPr lang="en-US" sz="8000" dirty="0"/>
            </a:br>
            <a:r>
              <a:rPr lang="en-US" sz="8000" dirty="0"/>
              <a:t>do firewall rules come from?</a:t>
            </a:r>
          </a:p>
        </p:txBody>
      </p:sp>
    </p:spTree>
    <p:extLst>
      <p:ext uri="{BB962C8B-B14F-4D97-AF65-F5344CB8AC3E}">
        <p14:creationId xmlns:p14="http://schemas.microsoft.com/office/powerpoint/2010/main" val="250541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237537" y="3192462"/>
            <a:ext cx="4762500" cy="2676525"/>
          </a:xfrm>
          <a:prstGeom prst="rect">
            <a:avLst/>
          </a:prstGeom>
        </p:spPr>
      </p:pic>
      <p:sp>
        <p:nvSpPr>
          <p:cNvPr id="4" name="Title 3"/>
          <p:cNvSpPr>
            <a:spLocks noGrp="1"/>
          </p:cNvSpPr>
          <p:nvPr>
            <p:ph type="title"/>
          </p:nvPr>
        </p:nvSpPr>
        <p:spPr/>
        <p:txBody>
          <a:bodyPr/>
          <a:lstStyle/>
          <a:p>
            <a:r>
              <a:rPr lang="en-US" dirty="0"/>
              <a:t>Windows Firewall - preconceived notions</a:t>
            </a:r>
          </a:p>
        </p:txBody>
      </p:sp>
      <p:pic>
        <p:nvPicPr>
          <p:cNvPr id="7" name="Picture 6"/>
          <p:cNvPicPr>
            <a:picLocks noChangeAspect="1"/>
          </p:cNvPicPr>
          <p:nvPr/>
        </p:nvPicPr>
        <p:blipFill>
          <a:blip r:embed="rId4"/>
          <a:stretch>
            <a:fillRect/>
          </a:stretch>
        </p:blipFill>
        <p:spPr>
          <a:xfrm>
            <a:off x="198366" y="1114425"/>
            <a:ext cx="4648271" cy="2763837"/>
          </a:xfrm>
          <a:prstGeom prst="rect">
            <a:avLst/>
          </a:prstGeom>
        </p:spPr>
      </p:pic>
      <p:pic>
        <p:nvPicPr>
          <p:cNvPr id="2" name="Picture 1"/>
          <p:cNvPicPr>
            <a:picLocks noChangeAspect="1"/>
          </p:cNvPicPr>
          <p:nvPr/>
        </p:nvPicPr>
        <p:blipFill>
          <a:blip r:embed="rId5"/>
          <a:stretch>
            <a:fillRect/>
          </a:stretch>
        </p:blipFill>
        <p:spPr>
          <a:xfrm>
            <a:off x="4541837" y="2276475"/>
            <a:ext cx="3971925" cy="2661323"/>
          </a:xfrm>
          <a:prstGeom prst="rect">
            <a:avLst/>
          </a:prstGeom>
        </p:spPr>
      </p:pic>
      <p:sp>
        <p:nvSpPr>
          <p:cNvPr id="3" name="Oval Callout 2"/>
          <p:cNvSpPr/>
          <p:nvPr/>
        </p:nvSpPr>
        <p:spPr bwMode="auto">
          <a:xfrm>
            <a:off x="7437437" y="1744662"/>
            <a:ext cx="2133600" cy="1065213"/>
          </a:xfrm>
          <a:prstGeom prst="wedgeEllipseCallout">
            <a:avLst>
              <a:gd name="adj1" fmla="val -45997"/>
              <a:gd name="adj2" fmla="val 76676"/>
            </a:avLst>
          </a:prstGeom>
          <a:solidFill>
            <a:schemeClr val="tx1"/>
          </a:solidFill>
          <a:ln w="31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rPr>
              <a:t>Nope</a:t>
            </a:r>
          </a:p>
        </p:txBody>
      </p:sp>
    </p:spTree>
    <p:extLst>
      <p:ext uri="{BB962C8B-B14F-4D97-AF65-F5344CB8AC3E}">
        <p14:creationId xmlns:p14="http://schemas.microsoft.com/office/powerpoint/2010/main" val="85274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Firewall basics </a:t>
            </a:r>
          </a:p>
        </p:txBody>
      </p:sp>
      <p:sp>
        <p:nvSpPr>
          <p:cNvPr id="5" name="Text Placeholder 4"/>
          <p:cNvSpPr>
            <a:spLocks noGrp="1"/>
          </p:cNvSpPr>
          <p:nvPr>
            <p:ph type="body" sz="quarter" idx="11"/>
          </p:nvPr>
        </p:nvSpPr>
        <p:spPr>
          <a:xfrm>
            <a:off x="274639" y="1212849"/>
            <a:ext cx="11889564" cy="4450449"/>
          </a:xfrm>
        </p:spPr>
        <p:txBody>
          <a:bodyPr/>
          <a:lstStyle/>
          <a:p>
            <a:pPr marL="274320" lvl="0" indent="-274320">
              <a:buSzPct val="80000"/>
              <a:buFont typeface="Arial"/>
              <a:buChar char="•"/>
            </a:pPr>
            <a:r>
              <a:rPr lang="en-US" sz="3600" dirty="0"/>
              <a:t>Local console via </a:t>
            </a:r>
            <a:r>
              <a:rPr lang="en-US" sz="3600" dirty="0" err="1"/>
              <a:t>wf.msc</a:t>
            </a:r>
            <a:endParaRPr lang="en-US" sz="3600" dirty="0"/>
          </a:p>
          <a:p>
            <a:pPr marL="274320" indent="-274320">
              <a:buSzPct val="80000"/>
              <a:buFont typeface="Arial"/>
              <a:buChar char="•"/>
            </a:pPr>
            <a:r>
              <a:rPr lang="en-US" sz="3600" dirty="0"/>
              <a:t>Local service </a:t>
            </a:r>
            <a:r>
              <a:rPr lang="en-US" sz="3600" dirty="0" err="1"/>
              <a:t>mpssvc</a:t>
            </a:r>
            <a:endParaRPr lang="en-US" sz="3600" dirty="0"/>
          </a:p>
          <a:p>
            <a:pPr marL="2839360" lvl="5" indent="-274320">
              <a:buSzPct val="80000"/>
              <a:buFont typeface="Arial"/>
              <a:buChar char="•"/>
            </a:pPr>
            <a:r>
              <a:rPr lang="en-US" sz="2400" dirty="0"/>
              <a:t>Don’t disable the service.</a:t>
            </a:r>
            <a:endParaRPr lang="en-US" sz="1600" dirty="0"/>
          </a:p>
          <a:p>
            <a:pPr marL="274320" lvl="0" indent="-274320">
              <a:buSzPct val="80000"/>
              <a:buFont typeface="Arial"/>
              <a:buChar char="•"/>
            </a:pPr>
            <a:r>
              <a:rPr lang="en-US" sz="3600" dirty="0"/>
              <a:t>Group Policy based configuration located under Computer&gt;Policies&gt;Windows Settings&gt;Security Settings&gt;Windows Firewall with Advanced Security</a:t>
            </a:r>
          </a:p>
          <a:p>
            <a:pPr marL="274320" lvl="0" indent="-274320">
              <a:buSzPct val="80000"/>
              <a:buFont typeface="Arial"/>
              <a:buChar char="•"/>
            </a:pPr>
            <a:r>
              <a:rPr lang="en-US" sz="3600" dirty="0"/>
              <a:t>Can configure firewall, rules, and IPsec within the same interface/policy</a:t>
            </a:r>
          </a:p>
        </p:txBody>
      </p:sp>
    </p:spTree>
    <p:extLst>
      <p:ext uri="{BB962C8B-B14F-4D97-AF65-F5344CB8AC3E}">
        <p14:creationId xmlns:p14="http://schemas.microsoft.com/office/powerpoint/2010/main" val="35964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328910"/>
            <a:ext cx="12039599" cy="4191000"/>
          </a:xfrm>
        </p:spPr>
        <p:txBody>
          <a:bodyPr/>
          <a:lstStyle/>
          <a:p>
            <a:r>
              <a:rPr lang="en-US" sz="5400" dirty="0"/>
              <a:t>Like all things, there’s a command line too: </a:t>
            </a:r>
            <a:br>
              <a:rPr lang="en-US" sz="5400" dirty="0"/>
            </a:br>
            <a:r>
              <a:rPr lang="en-US" sz="5400" dirty="0" err="1"/>
              <a:t>Powershell</a:t>
            </a:r>
            <a:r>
              <a:rPr lang="en-US" sz="5400" dirty="0"/>
              <a:t> and netsh </a:t>
            </a:r>
            <a:r>
              <a:rPr lang="en-US" sz="5400" dirty="0" err="1"/>
              <a:t>advfirewall</a:t>
            </a:r>
            <a:endParaRPr lang="en-US" sz="5400" dirty="0"/>
          </a:p>
        </p:txBody>
      </p:sp>
      <p:pic>
        <p:nvPicPr>
          <p:cNvPr id="2" name="Picture 1"/>
          <p:cNvPicPr>
            <a:picLocks noChangeAspect="1"/>
          </p:cNvPicPr>
          <p:nvPr/>
        </p:nvPicPr>
        <p:blipFill>
          <a:blip r:embed="rId3"/>
          <a:stretch>
            <a:fillRect/>
          </a:stretch>
        </p:blipFill>
        <p:spPr>
          <a:xfrm>
            <a:off x="274637" y="2417142"/>
            <a:ext cx="7886700" cy="1695450"/>
          </a:xfrm>
          <a:prstGeom prst="rect">
            <a:avLst/>
          </a:prstGeom>
        </p:spPr>
      </p:pic>
      <p:pic>
        <p:nvPicPr>
          <p:cNvPr id="4" name="Picture 3"/>
          <p:cNvPicPr>
            <a:picLocks noChangeAspect="1"/>
          </p:cNvPicPr>
          <p:nvPr/>
        </p:nvPicPr>
        <p:blipFill>
          <a:blip r:embed="rId4"/>
          <a:stretch>
            <a:fillRect/>
          </a:stretch>
        </p:blipFill>
        <p:spPr>
          <a:xfrm>
            <a:off x="4932361" y="4361358"/>
            <a:ext cx="7381875" cy="2105025"/>
          </a:xfrm>
          <a:prstGeom prst="rect">
            <a:avLst/>
          </a:prstGeom>
        </p:spPr>
      </p:pic>
    </p:spTree>
    <p:extLst>
      <p:ext uri="{BB962C8B-B14F-4D97-AF65-F5344CB8AC3E}">
        <p14:creationId xmlns:p14="http://schemas.microsoft.com/office/powerpoint/2010/main" val="153135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3" y="-103138"/>
            <a:ext cx="11889564" cy="917575"/>
          </a:xfrm>
        </p:spPr>
        <p:txBody>
          <a:bodyPr/>
          <a:lstStyle/>
          <a:p>
            <a:r>
              <a:rPr lang="en-US" dirty="0"/>
              <a:t>Built in rules (defaults not optimal) </a:t>
            </a:r>
          </a:p>
        </p:txBody>
      </p:sp>
      <p:pic>
        <p:nvPicPr>
          <p:cNvPr id="6" name="Picture 5"/>
          <p:cNvPicPr>
            <a:picLocks noChangeAspect="1"/>
          </p:cNvPicPr>
          <p:nvPr/>
        </p:nvPicPr>
        <p:blipFill>
          <a:blip r:embed="rId3"/>
          <a:stretch>
            <a:fillRect/>
          </a:stretch>
        </p:blipFill>
        <p:spPr>
          <a:xfrm>
            <a:off x="46037" y="735062"/>
            <a:ext cx="9353550" cy="1323975"/>
          </a:xfrm>
          <a:prstGeom prst="rect">
            <a:avLst/>
          </a:prstGeom>
        </p:spPr>
      </p:pic>
      <p:pic>
        <p:nvPicPr>
          <p:cNvPr id="7" name="Picture 6"/>
          <p:cNvPicPr>
            <a:picLocks noChangeAspect="1"/>
          </p:cNvPicPr>
          <p:nvPr/>
        </p:nvPicPr>
        <p:blipFill>
          <a:blip r:embed="rId4"/>
          <a:stretch>
            <a:fillRect/>
          </a:stretch>
        </p:blipFill>
        <p:spPr>
          <a:xfrm>
            <a:off x="122237" y="2823294"/>
            <a:ext cx="11258550" cy="1522283"/>
          </a:xfrm>
          <a:prstGeom prst="rect">
            <a:avLst/>
          </a:prstGeom>
        </p:spPr>
      </p:pic>
      <p:sp>
        <p:nvSpPr>
          <p:cNvPr id="8" name="Title 3"/>
          <p:cNvSpPr txBox="1">
            <a:spLocks/>
          </p:cNvSpPr>
          <p:nvPr/>
        </p:nvSpPr>
        <p:spPr>
          <a:xfrm>
            <a:off x="-30163" y="1985094"/>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Locally built rules</a:t>
            </a:r>
          </a:p>
        </p:txBody>
      </p:sp>
      <p:sp>
        <p:nvSpPr>
          <p:cNvPr id="9" name="Title 3"/>
          <p:cNvSpPr txBox="1">
            <a:spLocks/>
          </p:cNvSpPr>
          <p:nvPr/>
        </p:nvSpPr>
        <p:spPr>
          <a:xfrm>
            <a:off x="-30163" y="421734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Group Policy rules</a:t>
            </a:r>
          </a:p>
        </p:txBody>
      </p:sp>
      <p:pic>
        <p:nvPicPr>
          <p:cNvPr id="2" name="Picture 1"/>
          <p:cNvPicPr>
            <a:picLocks noChangeAspect="1"/>
          </p:cNvPicPr>
          <p:nvPr/>
        </p:nvPicPr>
        <p:blipFill>
          <a:blip r:embed="rId5"/>
          <a:stretch>
            <a:fillRect/>
          </a:stretch>
        </p:blipFill>
        <p:spPr>
          <a:xfrm>
            <a:off x="169565" y="5081845"/>
            <a:ext cx="6870572" cy="1806981"/>
          </a:xfrm>
          <a:prstGeom prst="rect">
            <a:avLst/>
          </a:prstGeom>
        </p:spPr>
      </p:pic>
    </p:spTree>
    <p:extLst>
      <p:ext uri="{BB962C8B-B14F-4D97-AF65-F5344CB8AC3E}">
        <p14:creationId xmlns:p14="http://schemas.microsoft.com/office/powerpoint/2010/main" val="221111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Firewall rule processing order</a:t>
            </a:r>
          </a:p>
        </p:txBody>
      </p:sp>
      <p:sp>
        <p:nvSpPr>
          <p:cNvPr id="5" name="Text Placeholder 4"/>
          <p:cNvSpPr>
            <a:spLocks noGrp="1"/>
          </p:cNvSpPr>
          <p:nvPr>
            <p:ph type="body" sz="quarter" idx="11"/>
          </p:nvPr>
        </p:nvSpPr>
        <p:spPr>
          <a:xfrm>
            <a:off x="274639" y="1212849"/>
            <a:ext cx="11889564" cy="6155531"/>
          </a:xfrm>
        </p:spPr>
        <p:txBody>
          <a:bodyPr/>
          <a:lstStyle/>
          <a:p>
            <a:pPr marL="742950" indent="-742950">
              <a:buFont typeface="+mj-lt"/>
              <a:buAutoNum type="arabicPeriod"/>
            </a:pPr>
            <a:r>
              <a:rPr lang="en-US" dirty="0"/>
              <a:t>Windows Service Hardening</a:t>
            </a:r>
          </a:p>
          <a:p>
            <a:pPr marL="742950" indent="-742950">
              <a:buFont typeface="+mj-lt"/>
              <a:buAutoNum type="arabicPeriod"/>
            </a:pPr>
            <a:r>
              <a:rPr lang="en-US" dirty="0"/>
              <a:t>Connection Security Rules</a:t>
            </a:r>
          </a:p>
          <a:p>
            <a:pPr marL="742950" indent="-742950">
              <a:buFont typeface="+mj-lt"/>
              <a:buAutoNum type="arabicPeriod"/>
            </a:pPr>
            <a:r>
              <a:rPr lang="en-US" dirty="0"/>
              <a:t>Authenticated Bypass Rules</a:t>
            </a:r>
          </a:p>
          <a:p>
            <a:pPr marL="742950" indent="-742950">
              <a:buFont typeface="+mj-lt"/>
              <a:buAutoNum type="arabicPeriod"/>
            </a:pPr>
            <a:r>
              <a:rPr lang="en-US" dirty="0"/>
              <a:t>Block Rules</a:t>
            </a:r>
          </a:p>
          <a:p>
            <a:pPr marL="742950" indent="-742950">
              <a:buFont typeface="+mj-lt"/>
              <a:buAutoNum type="arabicPeriod"/>
            </a:pPr>
            <a:r>
              <a:rPr lang="en-US" dirty="0"/>
              <a:t>Allow Rules (including Allow if Secure) </a:t>
            </a:r>
          </a:p>
          <a:p>
            <a:pPr marL="742950" indent="-742950">
              <a:buFont typeface="+mj-lt"/>
              <a:buAutoNum type="arabicPeriod"/>
            </a:pPr>
            <a:r>
              <a:rPr lang="en-US" dirty="0"/>
              <a:t>Default (whatever Firewall Properties shows)</a:t>
            </a:r>
          </a:p>
          <a:p>
            <a:pPr marL="742950" indent="-742950">
              <a:buFont typeface="+mj-lt"/>
              <a:buAutoNum type="arabicPeriod"/>
            </a:pPr>
            <a:endParaRPr lang="en-US" dirty="0"/>
          </a:p>
          <a:p>
            <a:r>
              <a:rPr lang="en-US" dirty="0"/>
              <a:t>Or at least, that’s how it’s supposed to work. </a:t>
            </a:r>
            <a:r>
              <a:rPr lang="en-US" dirty="0">
                <a:sym typeface="Wingdings" panose="05000000000000000000" pitchFamily="2" charset="2"/>
              </a:rPr>
              <a:t></a:t>
            </a:r>
            <a:endParaRPr lang="en-US" dirty="0"/>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7530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637" y="130174"/>
            <a:ext cx="6296025" cy="6734175"/>
          </a:xfrm>
          <a:prstGeom prst="rect">
            <a:avLst/>
          </a:prstGeom>
        </p:spPr>
      </p:pic>
      <p:sp>
        <p:nvSpPr>
          <p:cNvPr id="7" name="Rectangle 6"/>
          <p:cNvSpPr/>
          <p:nvPr/>
        </p:nvSpPr>
        <p:spPr bwMode="auto">
          <a:xfrm>
            <a:off x="374650" y="3725862"/>
            <a:ext cx="6019800" cy="2057400"/>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 name="Left Arrow 7"/>
          <p:cNvSpPr/>
          <p:nvPr/>
        </p:nvSpPr>
        <p:spPr bwMode="auto">
          <a:xfrm>
            <a:off x="6218237" y="4030662"/>
            <a:ext cx="5562600" cy="1828800"/>
          </a:xfrm>
          <a:prstGeom prst="leftArrow">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9" name="Picture 8"/>
          <p:cNvPicPr>
            <a:picLocks noChangeAspect="1"/>
          </p:cNvPicPr>
          <p:nvPr/>
        </p:nvPicPr>
        <p:blipFill>
          <a:blip r:embed="rId4"/>
          <a:stretch>
            <a:fillRect/>
          </a:stretch>
        </p:blipFill>
        <p:spPr>
          <a:xfrm>
            <a:off x="6722293" y="1081783"/>
            <a:ext cx="4257675" cy="1171575"/>
          </a:xfrm>
          <a:prstGeom prst="rect">
            <a:avLst/>
          </a:prstGeom>
        </p:spPr>
      </p:pic>
      <p:sp>
        <p:nvSpPr>
          <p:cNvPr id="11" name="TextBox 10"/>
          <p:cNvSpPr txBox="1"/>
          <p:nvPr/>
        </p:nvSpPr>
        <p:spPr>
          <a:xfrm>
            <a:off x="6702169" y="2109471"/>
            <a:ext cx="3930820" cy="1292662"/>
          </a:xfrm>
          <a:prstGeom prst="rect">
            <a:avLst/>
          </a:prstGeom>
          <a:solidFill>
            <a:schemeClr val="tx1"/>
          </a:solid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Segoe UI"/>
                <a:ea typeface="+mn-ea"/>
                <a:cs typeface="+mn-cs"/>
              </a:rPr>
              <a:t>Apps can create </a:t>
            </a:r>
            <a:br>
              <a:rPr kumimoji="0" lang="en-US" sz="3600" b="1" i="0" u="none" strike="noStrike" kern="1200" cap="none" spc="0" normalizeH="0" baseline="0" noProof="0" dirty="0">
                <a:ln>
                  <a:noFill/>
                </a:ln>
                <a:solidFill>
                  <a:srgbClr val="FF0000"/>
                </a:solidFill>
                <a:effectLst/>
                <a:uLnTx/>
                <a:uFillTx/>
                <a:latin typeface="Segoe UI"/>
                <a:ea typeface="+mn-ea"/>
                <a:cs typeface="+mn-cs"/>
              </a:rPr>
            </a:br>
            <a:r>
              <a:rPr kumimoji="0" lang="en-US" sz="3600" b="1" i="0" u="none" strike="noStrike" kern="1200" cap="none" spc="0" normalizeH="0" baseline="0" noProof="0" dirty="0">
                <a:ln>
                  <a:noFill/>
                </a:ln>
                <a:solidFill>
                  <a:srgbClr val="FF0000"/>
                </a:solidFill>
                <a:effectLst/>
                <a:uLnTx/>
                <a:uFillTx/>
                <a:latin typeface="Segoe UI"/>
                <a:ea typeface="+mn-ea"/>
                <a:cs typeface="+mn-cs"/>
              </a:rPr>
              <a:t>their own rules</a:t>
            </a:r>
          </a:p>
        </p:txBody>
      </p:sp>
    </p:spTree>
    <p:extLst>
      <p:ext uri="{BB962C8B-B14F-4D97-AF65-F5344CB8AC3E}">
        <p14:creationId xmlns:p14="http://schemas.microsoft.com/office/powerpoint/2010/main" val="342063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Firewall Profiles</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037" y="1233486"/>
            <a:ext cx="6553200" cy="5528263"/>
          </a:xfrm>
          <a:prstGeom prst="rect">
            <a:avLst/>
          </a:prstGeom>
          <a:noFill/>
          <a:ln>
            <a:noFill/>
          </a:ln>
        </p:spPr>
      </p:pic>
    </p:spTree>
    <p:extLst>
      <p:ext uri="{BB962C8B-B14F-4D97-AF65-F5344CB8AC3E}">
        <p14:creationId xmlns:p14="http://schemas.microsoft.com/office/powerpoint/2010/main" val="122151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Firewall Profiles</a:t>
            </a:r>
          </a:p>
        </p:txBody>
      </p:sp>
      <p:sp>
        <p:nvSpPr>
          <p:cNvPr id="5" name="Text Placeholder 4"/>
          <p:cNvSpPr>
            <a:spLocks noGrp="1"/>
          </p:cNvSpPr>
          <p:nvPr>
            <p:ph type="body" sz="quarter" idx="11"/>
          </p:nvPr>
        </p:nvSpPr>
        <p:spPr>
          <a:xfrm>
            <a:off x="274639" y="1212849"/>
            <a:ext cx="11889564" cy="4678204"/>
          </a:xfrm>
        </p:spPr>
        <p:txBody>
          <a:bodyPr/>
          <a:lstStyle/>
          <a:p>
            <a:pPr marL="571500" indent="-571500">
              <a:buFont typeface="Arial" panose="020B0604020202020204" pitchFamily="34" charset="0"/>
              <a:buChar char="•"/>
            </a:pPr>
            <a:r>
              <a:rPr lang="en-US" dirty="0"/>
              <a:t>Domain</a:t>
            </a:r>
          </a:p>
          <a:p>
            <a:pPr marL="571500" indent="-571500">
              <a:buFont typeface="Arial" panose="020B0604020202020204" pitchFamily="34" charset="0"/>
              <a:buChar char="•"/>
            </a:pPr>
            <a:r>
              <a:rPr lang="en-US" dirty="0"/>
              <a:t>Public</a:t>
            </a:r>
          </a:p>
          <a:p>
            <a:pPr marL="571500" indent="-571500">
              <a:buFont typeface="Arial" panose="020B0604020202020204" pitchFamily="34" charset="0"/>
              <a:buChar char="•"/>
            </a:pPr>
            <a:r>
              <a:rPr lang="en-US" dirty="0"/>
              <a:t>Private</a:t>
            </a:r>
          </a:p>
          <a:p>
            <a:pPr marL="571500" indent="-571500">
              <a:buFont typeface="Arial" panose="020B0604020202020204" pitchFamily="34" charset="0"/>
              <a:buChar char="•"/>
            </a:pPr>
            <a:r>
              <a:rPr lang="en-US" dirty="0"/>
              <a:t>Not all were exposed in the old UI, causing much pain suffering and probably loss of jobs. </a:t>
            </a:r>
          </a:p>
          <a:p>
            <a:pPr marL="571500" indent="-571500">
              <a:buFont typeface="Arial" panose="020B0604020202020204" pitchFamily="34" charset="0"/>
              <a:buChar char="•"/>
            </a:pPr>
            <a:r>
              <a:rPr lang="en-US" dirty="0"/>
              <a:t>You might stick your rules in all three.</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66079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a:t>This seems hard to manage. </a:t>
            </a:r>
          </a:p>
        </p:txBody>
      </p:sp>
    </p:spTree>
    <p:extLst>
      <p:ext uri="{BB962C8B-B14F-4D97-AF65-F5344CB8AC3E}">
        <p14:creationId xmlns:p14="http://schemas.microsoft.com/office/powerpoint/2010/main" val="302841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Usability tip</a:t>
            </a:r>
          </a:p>
        </p:txBody>
      </p:sp>
      <p:sp>
        <p:nvSpPr>
          <p:cNvPr id="5" name="Text Placeholder 4"/>
          <p:cNvSpPr>
            <a:spLocks noGrp="1"/>
          </p:cNvSpPr>
          <p:nvPr>
            <p:ph type="body" sz="quarter" idx="11"/>
          </p:nvPr>
        </p:nvSpPr>
        <p:spPr>
          <a:xfrm>
            <a:off x="274639" y="1823798"/>
            <a:ext cx="11889564" cy="738664"/>
          </a:xfrm>
        </p:spPr>
        <p:txBody>
          <a:bodyPr/>
          <a:lstStyle/>
          <a:p>
            <a:r>
              <a:rPr lang="en-US" dirty="0"/>
              <a:t>You can copy and paste in the firewall console!</a:t>
            </a:r>
          </a:p>
        </p:txBody>
      </p:sp>
      <p:pic>
        <p:nvPicPr>
          <p:cNvPr id="2" name="Picture 1"/>
          <p:cNvPicPr>
            <a:picLocks noChangeAspect="1"/>
          </p:cNvPicPr>
          <p:nvPr/>
        </p:nvPicPr>
        <p:blipFill>
          <a:blip r:embed="rId3"/>
          <a:stretch>
            <a:fillRect/>
          </a:stretch>
        </p:blipFill>
        <p:spPr>
          <a:xfrm>
            <a:off x="3265487" y="3173412"/>
            <a:ext cx="5905500" cy="3752850"/>
          </a:xfrm>
          <a:prstGeom prst="rect">
            <a:avLst/>
          </a:prstGeom>
        </p:spPr>
      </p:pic>
      <p:sp>
        <p:nvSpPr>
          <p:cNvPr id="3" name="Left Arrow 2"/>
          <p:cNvSpPr/>
          <p:nvPr/>
        </p:nvSpPr>
        <p:spPr bwMode="auto">
          <a:xfrm>
            <a:off x="4999037" y="4640262"/>
            <a:ext cx="2286000" cy="533400"/>
          </a:xfrm>
          <a:prstGeom prst="leftArrow">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1242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Build from basics</a:t>
            </a:r>
          </a:p>
        </p:txBody>
      </p:sp>
      <p:pic>
        <p:nvPicPr>
          <p:cNvPr id="8" name="Picture 7"/>
          <p:cNvPicPr>
            <a:picLocks noChangeAspect="1"/>
          </p:cNvPicPr>
          <p:nvPr/>
        </p:nvPicPr>
        <p:blipFill>
          <a:blip r:embed="rId3"/>
          <a:stretch>
            <a:fillRect/>
          </a:stretch>
        </p:blipFill>
        <p:spPr>
          <a:xfrm>
            <a:off x="360362" y="2078037"/>
            <a:ext cx="9210675" cy="2486025"/>
          </a:xfrm>
          <a:prstGeom prst="rect">
            <a:avLst/>
          </a:prstGeom>
        </p:spPr>
      </p:pic>
      <p:sp>
        <p:nvSpPr>
          <p:cNvPr id="9" name="Left Arrow 8"/>
          <p:cNvSpPr/>
          <p:nvPr/>
        </p:nvSpPr>
        <p:spPr bwMode="auto">
          <a:xfrm>
            <a:off x="6456362" y="2898353"/>
            <a:ext cx="1600200" cy="304800"/>
          </a:xfrm>
          <a:prstGeom prst="leftArrow">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Text Placeholder 4"/>
          <p:cNvSpPr>
            <a:spLocks noGrp="1"/>
          </p:cNvSpPr>
          <p:nvPr>
            <p:ph type="body" sz="quarter" idx="11"/>
          </p:nvPr>
        </p:nvSpPr>
        <p:spPr>
          <a:xfrm>
            <a:off x="960437" y="5021532"/>
            <a:ext cx="10896600" cy="1066530"/>
          </a:xfrm>
        </p:spPr>
        <p:txBody>
          <a:bodyPr/>
          <a:lstStyle/>
          <a:p>
            <a:r>
              <a:rPr lang="en-US" dirty="0"/>
              <a:t>Build on reference computer -&gt; import to GPO</a:t>
            </a:r>
          </a:p>
        </p:txBody>
      </p:sp>
    </p:spTree>
    <p:extLst>
      <p:ext uri="{BB962C8B-B14F-4D97-AF65-F5344CB8AC3E}">
        <p14:creationId xmlns:p14="http://schemas.microsoft.com/office/powerpoint/2010/main" val="215818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Breach is inevitable </a:t>
            </a:r>
          </a:p>
        </p:txBody>
      </p:sp>
    </p:spTree>
    <p:extLst>
      <p:ext uri="{BB962C8B-B14F-4D97-AF65-F5344CB8AC3E}">
        <p14:creationId xmlns:p14="http://schemas.microsoft.com/office/powerpoint/2010/main" val="235437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Granular OUs</a:t>
            </a:r>
          </a:p>
        </p:txBody>
      </p:sp>
      <p:pic>
        <p:nvPicPr>
          <p:cNvPr id="10" name="Picture 9"/>
          <p:cNvPicPr>
            <a:picLocks noChangeAspect="1"/>
          </p:cNvPicPr>
          <p:nvPr/>
        </p:nvPicPr>
        <p:blipFill>
          <a:blip r:embed="rId3"/>
          <a:stretch>
            <a:fillRect/>
          </a:stretch>
        </p:blipFill>
        <p:spPr>
          <a:xfrm>
            <a:off x="6894512" y="-3176"/>
            <a:ext cx="5495925" cy="7000875"/>
          </a:xfrm>
          <a:prstGeom prst="rect">
            <a:avLst/>
          </a:prstGeom>
        </p:spPr>
      </p:pic>
      <p:sp>
        <p:nvSpPr>
          <p:cNvPr id="6" name="Text Placeholder 4"/>
          <p:cNvSpPr>
            <a:spLocks noGrp="1"/>
          </p:cNvSpPr>
          <p:nvPr>
            <p:ph type="body" sz="quarter" idx="11"/>
          </p:nvPr>
        </p:nvSpPr>
        <p:spPr>
          <a:xfrm>
            <a:off x="274639" y="1212848"/>
            <a:ext cx="6393639" cy="3754874"/>
          </a:xfrm>
        </p:spPr>
        <p:txBody>
          <a:bodyPr/>
          <a:lstStyle/>
          <a:p>
            <a:pPr marL="571500" indent="-571500">
              <a:buFont typeface="Arial" panose="020B0604020202020204" pitchFamily="34" charset="0"/>
              <a:buChar char="•"/>
            </a:pPr>
            <a:r>
              <a:rPr lang="en-US" dirty="0"/>
              <a:t>Organizational Units are policy boundaries</a:t>
            </a:r>
            <a:endParaRPr lang="en-US" dirty="0">
              <a:sym typeface="Wingdings" panose="05000000000000000000" pitchFamily="2" charset="2"/>
            </a:endParaRPr>
          </a:p>
          <a:p>
            <a:pPr marL="571500" indent="-571500">
              <a:buFont typeface="Arial" panose="020B0604020202020204" pitchFamily="34" charset="0"/>
              <a:buChar char="•"/>
            </a:pPr>
            <a:r>
              <a:rPr lang="en-US" dirty="0">
                <a:sym typeface="Wingdings" panose="05000000000000000000" pitchFamily="2" charset="2"/>
              </a:rPr>
              <a:t>You’ll need to think like this for lateral movement mitigations. </a:t>
            </a:r>
            <a:endParaRPr lang="en-US" dirty="0"/>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19276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a:t>Aim for Default Deny </a:t>
            </a:r>
          </a:p>
        </p:txBody>
      </p:sp>
    </p:spTree>
    <p:extLst>
      <p:ext uri="{BB962C8B-B14F-4D97-AF65-F5344CB8AC3E}">
        <p14:creationId xmlns:p14="http://schemas.microsoft.com/office/powerpoint/2010/main" val="51598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3657600"/>
          </a:xfrm>
        </p:spPr>
        <p:txBody>
          <a:bodyPr/>
          <a:lstStyle/>
          <a:p>
            <a:r>
              <a:rPr lang="en-US" sz="8000" dirty="0"/>
              <a:t>Just the basics can slow down lot of attackers.</a:t>
            </a:r>
          </a:p>
        </p:txBody>
      </p:sp>
    </p:spTree>
    <p:extLst>
      <p:ext uri="{BB962C8B-B14F-4D97-AF65-F5344CB8AC3E}">
        <p14:creationId xmlns:p14="http://schemas.microsoft.com/office/powerpoint/2010/main" val="221063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IPsec </a:t>
            </a:r>
          </a:p>
        </p:txBody>
      </p:sp>
      <p:pic>
        <p:nvPicPr>
          <p:cNvPr id="1026" name="Picture 2" descr="Cheezburger cat animals scared arc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94637" y="3573462"/>
            <a:ext cx="4184651" cy="313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98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txBox="1">
            <a:spLocks/>
          </p:cNvSpPr>
          <p:nvPr/>
        </p:nvSpPr>
        <p:spPr>
          <a:xfrm>
            <a:off x="601614" y="1973262"/>
            <a:ext cx="10645824" cy="2971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9900" b="0" i="0" u="none" strike="noStrike" kern="1200" cap="none" spc="-102"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ESP</a:t>
            </a:r>
          </a:p>
        </p:txBody>
      </p:sp>
    </p:spTree>
    <p:extLst>
      <p:ext uri="{BB962C8B-B14F-4D97-AF65-F5344CB8AC3E}">
        <p14:creationId xmlns:p14="http://schemas.microsoft.com/office/powerpoint/2010/main" val="6265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Process 19"/>
          <p:cNvSpPr/>
          <p:nvPr/>
        </p:nvSpPr>
        <p:spPr bwMode="auto">
          <a:xfrm>
            <a:off x="5684837" y="2584449"/>
            <a:ext cx="5334000" cy="1141413"/>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Packet now goes over UDP 500, labeled ESP </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p:txBody>
      </p:sp>
      <p:sp>
        <p:nvSpPr>
          <p:cNvPr id="4" name="Title 3"/>
          <p:cNvSpPr>
            <a:spLocks noGrp="1"/>
          </p:cNvSpPr>
          <p:nvPr>
            <p:ph type="title"/>
          </p:nvPr>
        </p:nvSpPr>
        <p:spPr/>
        <p:txBody>
          <a:bodyPr/>
          <a:lstStyle/>
          <a:p>
            <a:r>
              <a:rPr lang="en-US" dirty="0"/>
              <a:t>IPsec – more than just encryption</a:t>
            </a:r>
          </a:p>
        </p:txBody>
      </p:sp>
      <p:sp>
        <p:nvSpPr>
          <p:cNvPr id="6" name="Flowchart: Process 5"/>
          <p:cNvSpPr/>
          <p:nvPr/>
        </p:nvSpPr>
        <p:spPr bwMode="auto">
          <a:xfrm>
            <a:off x="5684837" y="1289049"/>
            <a:ext cx="5334000" cy="1141413"/>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TCP 445 – secret file share</a:t>
            </a:r>
          </a:p>
        </p:txBody>
      </p:sp>
      <p:sp>
        <p:nvSpPr>
          <p:cNvPr id="7" name="Flowchart: Process 6"/>
          <p:cNvSpPr/>
          <p:nvPr/>
        </p:nvSpPr>
        <p:spPr bwMode="auto">
          <a:xfrm>
            <a:off x="7742237" y="3114675"/>
            <a:ext cx="3048000" cy="534987"/>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TCP 445 – secret file share</a:t>
            </a:r>
          </a:p>
        </p:txBody>
      </p:sp>
      <p:sp>
        <p:nvSpPr>
          <p:cNvPr id="8" name="Flowchart: Process 7"/>
          <p:cNvSpPr/>
          <p:nvPr/>
        </p:nvSpPr>
        <p:spPr bwMode="auto">
          <a:xfrm>
            <a:off x="5761037" y="3190876"/>
            <a:ext cx="1828800" cy="458786"/>
          </a:xfrm>
          <a:prstGeom prst="flowChartProcess">
            <a:avLst/>
          </a:prstGeom>
          <a:solidFill>
            <a:schemeClr val="tx1"/>
          </a:solidFill>
          <a:ln w="25400">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ESP Header</a:t>
            </a:r>
          </a:p>
        </p:txBody>
      </p:sp>
      <p:sp>
        <p:nvSpPr>
          <p:cNvPr id="9" name="Flowchart: Process 8"/>
          <p:cNvSpPr/>
          <p:nvPr/>
        </p:nvSpPr>
        <p:spPr bwMode="auto">
          <a:xfrm>
            <a:off x="5684837" y="3957636"/>
            <a:ext cx="5334000" cy="1141413"/>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ESP with SHA1 hash of packet</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p:txBody>
      </p:sp>
      <p:sp>
        <p:nvSpPr>
          <p:cNvPr id="10" name="Flowchart: Process 9"/>
          <p:cNvSpPr/>
          <p:nvPr/>
        </p:nvSpPr>
        <p:spPr bwMode="auto">
          <a:xfrm>
            <a:off x="5761037" y="4565649"/>
            <a:ext cx="1828800" cy="457200"/>
          </a:xfrm>
          <a:prstGeom prst="flowChartProcess">
            <a:avLst/>
          </a:prstGeom>
          <a:solidFill>
            <a:schemeClr val="tx1"/>
          </a:solidFill>
          <a:ln w="25400">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ESP Header</a:t>
            </a:r>
          </a:p>
        </p:txBody>
      </p:sp>
      <p:sp>
        <p:nvSpPr>
          <p:cNvPr id="11" name="Flowchart: Process 10"/>
          <p:cNvSpPr/>
          <p:nvPr/>
        </p:nvSpPr>
        <p:spPr bwMode="auto">
          <a:xfrm>
            <a:off x="7742237" y="4565649"/>
            <a:ext cx="3048000" cy="457200"/>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TCP445 – secret file share</a:t>
            </a:r>
          </a:p>
        </p:txBody>
      </p:sp>
      <p:sp>
        <p:nvSpPr>
          <p:cNvPr id="12" name="Flowchart: Process 11"/>
          <p:cNvSpPr/>
          <p:nvPr/>
        </p:nvSpPr>
        <p:spPr bwMode="auto">
          <a:xfrm>
            <a:off x="5684837" y="5327649"/>
            <a:ext cx="5334000" cy="1141413"/>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ESP bundle with AES 256 encryption</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p:txBody>
      </p:sp>
      <p:sp>
        <p:nvSpPr>
          <p:cNvPr id="13" name="Flowchart: Process 12"/>
          <p:cNvSpPr/>
          <p:nvPr/>
        </p:nvSpPr>
        <p:spPr bwMode="auto">
          <a:xfrm>
            <a:off x="5761037" y="5935662"/>
            <a:ext cx="1828800" cy="457200"/>
          </a:xfrm>
          <a:prstGeom prst="flowChartProcess">
            <a:avLst/>
          </a:prstGeom>
          <a:solidFill>
            <a:schemeClr val="tx1"/>
          </a:solidFill>
          <a:ln w="25400">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ESP Header</a:t>
            </a:r>
          </a:p>
        </p:txBody>
      </p:sp>
      <p:sp>
        <p:nvSpPr>
          <p:cNvPr id="14" name="Flowchart: Process 13"/>
          <p:cNvSpPr/>
          <p:nvPr/>
        </p:nvSpPr>
        <p:spPr bwMode="auto">
          <a:xfrm>
            <a:off x="7742237" y="5935662"/>
            <a:ext cx="3048000" cy="457200"/>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TCP445 – secret file share</a:t>
            </a:r>
          </a:p>
        </p:txBody>
      </p:sp>
      <p:sp>
        <p:nvSpPr>
          <p:cNvPr id="2" name="TextBox 1"/>
          <p:cNvSpPr txBox="1"/>
          <p:nvPr/>
        </p:nvSpPr>
        <p:spPr>
          <a:xfrm>
            <a:off x="1869490" y="1421598"/>
            <a:ext cx="2491772"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Normal Packet</a:t>
            </a:r>
          </a:p>
        </p:txBody>
      </p:sp>
      <p:sp>
        <p:nvSpPr>
          <p:cNvPr id="15" name="TextBox 14"/>
          <p:cNvSpPr txBox="1"/>
          <p:nvPr/>
        </p:nvSpPr>
        <p:spPr>
          <a:xfrm>
            <a:off x="1850880" y="2716998"/>
            <a:ext cx="3071995"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Null encapsulation</a:t>
            </a:r>
          </a:p>
        </p:txBody>
      </p:sp>
      <p:sp>
        <p:nvSpPr>
          <p:cNvPr id="16" name="TextBox 15"/>
          <p:cNvSpPr txBox="1"/>
          <p:nvPr/>
        </p:nvSpPr>
        <p:spPr>
          <a:xfrm>
            <a:off x="1850880" y="4012398"/>
            <a:ext cx="3225050"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Integrity protection</a:t>
            </a:r>
          </a:p>
        </p:txBody>
      </p:sp>
      <p:sp>
        <p:nvSpPr>
          <p:cNvPr id="17" name="TextBox 16"/>
          <p:cNvSpPr txBox="1"/>
          <p:nvPr/>
        </p:nvSpPr>
        <p:spPr>
          <a:xfrm>
            <a:off x="1850880" y="5155398"/>
            <a:ext cx="1938159"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Encryption</a:t>
            </a:r>
          </a:p>
        </p:txBody>
      </p:sp>
      <p:sp>
        <p:nvSpPr>
          <p:cNvPr id="5" name="Flowchart: Process 4"/>
          <p:cNvSpPr/>
          <p:nvPr/>
        </p:nvSpPr>
        <p:spPr bwMode="auto">
          <a:xfrm>
            <a:off x="1546080" y="1287462"/>
            <a:ext cx="304800" cy="4876800"/>
          </a:xfrm>
          <a:prstGeom prst="flowChartProcess">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63624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7" grpId="0" animBg="1"/>
      <p:bldP spid="8" grpId="0" animBg="1"/>
      <p:bldP spid="9" grpId="0" animBg="1"/>
      <p:bldP spid="10" grpId="0" animBg="1"/>
      <p:bldP spid="11" grpId="0" animBg="1"/>
      <p:bldP spid="12" grpId="0" animBg="1"/>
      <p:bldP spid="13" grpId="0" animBg="1"/>
      <p:bldP spid="14" grpId="0" animBg="1"/>
      <p:bldP spid="2" grpId="0"/>
      <p:bldP spid="15" grpId="0"/>
      <p:bldP spid="16"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p:cNvSpPr/>
          <p:nvPr/>
        </p:nvSpPr>
        <p:spPr bwMode="auto">
          <a:xfrm>
            <a:off x="1951037" y="373062"/>
            <a:ext cx="3657600" cy="1141413"/>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TCP 5985 – Domain Controller</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p:txBody>
      </p:sp>
      <p:sp>
        <p:nvSpPr>
          <p:cNvPr id="8" name="Flowchart: Process 7"/>
          <p:cNvSpPr/>
          <p:nvPr/>
        </p:nvSpPr>
        <p:spPr bwMode="auto">
          <a:xfrm>
            <a:off x="46037" y="373062"/>
            <a:ext cx="1828800" cy="1141413"/>
          </a:xfrm>
          <a:prstGeom prst="flowChartProcess">
            <a:avLst/>
          </a:prstGeom>
          <a:solidFill>
            <a:schemeClr val="tx1"/>
          </a:solidFill>
          <a:ln w="25400">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ESP Header</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endParaRPr>
          </a:p>
        </p:txBody>
      </p:sp>
      <p:sp>
        <p:nvSpPr>
          <p:cNvPr id="18" name="Flowchart: Process 17"/>
          <p:cNvSpPr/>
          <p:nvPr/>
        </p:nvSpPr>
        <p:spPr bwMode="auto">
          <a:xfrm>
            <a:off x="350837" y="1592262"/>
            <a:ext cx="3657600" cy="1141413"/>
          </a:xfrm>
          <a:prstGeom prst="flowChartProcess">
            <a:avLst/>
          </a:prstGeom>
          <a:solidFill>
            <a:schemeClr val="tx1"/>
          </a:solidFill>
          <a:ln w="158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Header :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Kerberos </a:t>
            </a:r>
            <a:r>
              <a:rPr kumimoji="0" lang="en-US" sz="2000" b="0" i="0" u="none" strike="noStrike" kern="0" cap="none" spc="0" normalizeH="0" baseline="0" noProof="0" dirty="0" err="1">
                <a:ln>
                  <a:noFill/>
                </a:ln>
                <a:solidFill>
                  <a:srgbClr val="505050">
                    <a:lumMod val="50000"/>
                  </a:srgbClr>
                </a:solidFill>
                <a:effectLst/>
                <a:uLnTx/>
                <a:uFillTx/>
                <a:latin typeface="Segoe UI"/>
                <a:ea typeface="+mn-ea"/>
                <a:cs typeface="+mn-cs"/>
              </a:rPr>
              <a:t>Auth</a:t>
            </a: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 of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lumMod val="50000"/>
                  </a:srgbClr>
                </a:solidFill>
                <a:effectLst/>
                <a:uLnTx/>
                <a:uFillTx/>
                <a:latin typeface="Segoe UI"/>
                <a:ea typeface="+mn-ea"/>
                <a:cs typeface="+mn-cs"/>
              </a:rPr>
              <a:t>Bob and Bob’s PC</a:t>
            </a:r>
          </a:p>
        </p:txBody>
      </p:sp>
      <p:pic>
        <p:nvPicPr>
          <p:cNvPr id="19" name="Picture 18"/>
          <p:cNvPicPr>
            <a:picLocks noChangeAspect="1"/>
          </p:cNvPicPr>
          <p:nvPr/>
        </p:nvPicPr>
        <p:blipFill>
          <a:blip r:embed="rId3"/>
          <a:stretch>
            <a:fillRect/>
          </a:stretch>
        </p:blipFill>
        <p:spPr>
          <a:xfrm>
            <a:off x="8199437" y="1592262"/>
            <a:ext cx="3933825" cy="1019175"/>
          </a:xfrm>
          <a:prstGeom prst="rect">
            <a:avLst/>
          </a:prstGeom>
        </p:spPr>
      </p:pic>
      <p:pic>
        <p:nvPicPr>
          <p:cNvPr id="20" name="Picture 19"/>
          <p:cNvPicPr>
            <a:picLocks noChangeAspect="1"/>
          </p:cNvPicPr>
          <p:nvPr/>
        </p:nvPicPr>
        <p:blipFill>
          <a:blip r:embed="rId4"/>
          <a:stretch>
            <a:fillRect/>
          </a:stretch>
        </p:blipFill>
        <p:spPr>
          <a:xfrm>
            <a:off x="8199437" y="239712"/>
            <a:ext cx="3390900" cy="1123950"/>
          </a:xfrm>
          <a:prstGeom prst="rect">
            <a:avLst/>
          </a:prstGeom>
        </p:spPr>
      </p:pic>
      <p:pic>
        <p:nvPicPr>
          <p:cNvPr id="21" name="Picture 20"/>
          <p:cNvPicPr>
            <a:picLocks noChangeAspect="1"/>
          </p:cNvPicPr>
          <p:nvPr/>
        </p:nvPicPr>
        <p:blipFill>
          <a:blip r:embed="rId5"/>
          <a:stretch>
            <a:fillRect/>
          </a:stretch>
        </p:blipFill>
        <p:spPr>
          <a:xfrm>
            <a:off x="10977627" y="4487862"/>
            <a:ext cx="955610" cy="1086427"/>
          </a:xfrm>
          <a:prstGeom prst="rect">
            <a:avLst/>
          </a:prstGeom>
        </p:spPr>
      </p:pic>
      <p:sp>
        <p:nvSpPr>
          <p:cNvPr id="22" name="TextBox 21"/>
          <p:cNvSpPr txBox="1"/>
          <p:nvPr/>
        </p:nvSpPr>
        <p:spPr>
          <a:xfrm>
            <a:off x="9859423" y="5554662"/>
            <a:ext cx="2531014"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Active Directory</a:t>
            </a:r>
          </a:p>
        </p:txBody>
      </p:sp>
      <p:pic>
        <p:nvPicPr>
          <p:cNvPr id="24" name="Picture 23" descr="C:\Users\allenj\Pictures\funny\Picture1.png"/>
          <p:cNvPicPr>
            <a:picLocks noChangeAspect="1" noChangeArrowheads="1"/>
          </p:cNvPicPr>
          <p:nvPr/>
        </p:nvPicPr>
        <p:blipFill>
          <a:blip r:embed="rId6"/>
          <a:srcRect/>
          <a:stretch>
            <a:fillRect/>
          </a:stretch>
        </p:blipFill>
        <p:spPr bwMode="auto">
          <a:xfrm>
            <a:off x="808037" y="4868862"/>
            <a:ext cx="685979" cy="685800"/>
          </a:xfrm>
          <a:prstGeom prst="rect">
            <a:avLst/>
          </a:prstGeom>
          <a:noFill/>
        </p:spPr>
      </p:pic>
      <p:cxnSp>
        <p:nvCxnSpPr>
          <p:cNvPr id="26" name="Straight Arrow Connector 25"/>
          <p:cNvCxnSpPr/>
          <p:nvPr/>
        </p:nvCxnSpPr>
        <p:spPr>
          <a:xfrm>
            <a:off x="2103437" y="5249862"/>
            <a:ext cx="5486400" cy="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179637" y="4640262"/>
            <a:ext cx="4569649"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rPr>
              <a:t>Powershell</a:t>
            </a: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 Remoting TCP 5985</a:t>
            </a:r>
          </a:p>
        </p:txBody>
      </p:sp>
      <p:sp>
        <p:nvSpPr>
          <p:cNvPr id="29" name="TextBox 28"/>
          <p:cNvSpPr txBox="1"/>
          <p:nvPr/>
        </p:nvSpPr>
        <p:spPr>
          <a:xfrm>
            <a:off x="7666037" y="4792662"/>
            <a:ext cx="822982" cy="1043363"/>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Segoe UI"/>
                <a:ea typeface="+mn-ea"/>
                <a:cs typeface="+mn-cs"/>
              </a:rPr>
              <a:t>X</a:t>
            </a:r>
          </a:p>
        </p:txBody>
      </p:sp>
      <p:sp>
        <p:nvSpPr>
          <p:cNvPr id="30" name="Oval Callout 29"/>
          <p:cNvSpPr/>
          <p:nvPr/>
        </p:nvSpPr>
        <p:spPr bwMode="auto">
          <a:xfrm>
            <a:off x="7589837" y="3511548"/>
            <a:ext cx="3124199" cy="1281113"/>
          </a:xfrm>
          <a:prstGeom prst="wedgeEllipseCallout">
            <a:avLst>
              <a:gd name="adj1" fmla="val 43709"/>
              <a:gd name="adj2" fmla="val 72510"/>
            </a:avLst>
          </a:prstGeom>
          <a:solidFill>
            <a:schemeClr val="tx1"/>
          </a:solidFill>
          <a:ln w="3175">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rPr>
              <a:t>You’re not doing this right.</a:t>
            </a:r>
          </a:p>
        </p:txBody>
      </p:sp>
      <p:sp>
        <p:nvSpPr>
          <p:cNvPr id="2" name="TextBox 1"/>
          <p:cNvSpPr txBox="1"/>
          <p:nvPr/>
        </p:nvSpPr>
        <p:spPr>
          <a:xfrm>
            <a:off x="39482" y="5737224"/>
            <a:ext cx="830470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Steve the attacker using Bob-</a:t>
            </a:r>
            <a:r>
              <a:rPr lang="en-US" sz="2400" dirty="0" err="1">
                <a:gradFill>
                  <a:gsLst>
                    <a:gs pos="2917">
                      <a:schemeClr val="tx1"/>
                    </a:gs>
                    <a:gs pos="30000">
                      <a:schemeClr val="tx1"/>
                    </a:gs>
                  </a:gsLst>
                  <a:lin ang="5400000" scaled="0"/>
                </a:gradFill>
              </a:rPr>
              <a:t>da’s</a:t>
            </a:r>
            <a:r>
              <a:rPr lang="en-US" sz="2400" dirty="0">
                <a:gradFill>
                  <a:gsLst>
                    <a:gs pos="2917">
                      <a:schemeClr val="tx1"/>
                    </a:gs>
                    <a:gs pos="30000">
                      <a:schemeClr val="tx1"/>
                    </a:gs>
                  </a:gsLst>
                  <a:lin ang="5400000" scaled="0"/>
                </a:gradFill>
              </a:rPr>
              <a:t> account from l33tLaptop</a:t>
            </a:r>
          </a:p>
        </p:txBody>
      </p:sp>
    </p:spTree>
    <p:extLst>
      <p:ext uri="{BB962C8B-B14F-4D97-AF65-F5344CB8AC3E}">
        <p14:creationId xmlns:p14="http://schemas.microsoft.com/office/powerpoint/2010/main" val="1553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22" grpId="0"/>
      <p:bldP spid="27" grpId="0"/>
      <p:bldP spid="29" grpId="0"/>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IPsec – Getting to know each other</a:t>
            </a:r>
          </a:p>
        </p:txBody>
      </p:sp>
      <p:sp>
        <p:nvSpPr>
          <p:cNvPr id="5" name="Text Placeholder 4"/>
          <p:cNvSpPr>
            <a:spLocks noGrp="1"/>
          </p:cNvSpPr>
          <p:nvPr>
            <p:ph type="body" sz="quarter" idx="11"/>
          </p:nvPr>
        </p:nvSpPr>
        <p:spPr>
          <a:xfrm>
            <a:off x="274639" y="1212849"/>
            <a:ext cx="11889564" cy="3200876"/>
          </a:xfrm>
          <a:solidFill>
            <a:schemeClr val="bg2"/>
          </a:solidFill>
        </p:spPr>
        <p:txBody>
          <a:bodyPr/>
          <a:lstStyle/>
          <a:p>
            <a:pPr marL="571500" indent="-571500">
              <a:buFont typeface="Arial" panose="020B0604020202020204" pitchFamily="34" charset="0"/>
              <a:buChar char="•"/>
            </a:pPr>
            <a:r>
              <a:rPr lang="en-US" dirty="0"/>
              <a:t>Security Associations</a:t>
            </a:r>
          </a:p>
          <a:p>
            <a:pPr marL="571500" indent="-571500">
              <a:buFont typeface="Arial" panose="020B0604020202020204" pitchFamily="34" charset="0"/>
              <a:buChar char="•"/>
            </a:pPr>
            <a:r>
              <a:rPr lang="en-US" dirty="0"/>
              <a:t>Can be tracked in “Monitoring” </a:t>
            </a:r>
            <a:br>
              <a:rPr lang="en-US" dirty="0"/>
            </a:br>
            <a:r>
              <a:rPr lang="en-US" dirty="0"/>
              <a:t>area of </a:t>
            </a:r>
            <a:r>
              <a:rPr lang="en-US" dirty="0" err="1"/>
              <a:t>wf.msc</a:t>
            </a:r>
            <a:endParaRPr lang="en-US" dirty="0"/>
          </a:p>
          <a:p>
            <a:pPr marL="571500" indent="-571500">
              <a:buFont typeface="Arial" panose="020B0604020202020204" pitchFamily="34" charset="0"/>
              <a:buChar char="•"/>
            </a:pPr>
            <a:r>
              <a:rPr lang="en-US" dirty="0"/>
              <a:t>In a packet capture a good sign is </a:t>
            </a:r>
            <a:br>
              <a:rPr lang="en-US" dirty="0"/>
            </a:br>
            <a:r>
              <a:rPr lang="en-US" dirty="0"/>
              <a:t>bidirectional ISAKMP packets. </a:t>
            </a:r>
          </a:p>
        </p:txBody>
      </p:sp>
      <p:pic>
        <p:nvPicPr>
          <p:cNvPr id="2" name="Picture 1"/>
          <p:cNvPicPr>
            <a:picLocks noChangeAspect="1"/>
          </p:cNvPicPr>
          <p:nvPr/>
        </p:nvPicPr>
        <p:blipFill>
          <a:blip r:embed="rId3"/>
          <a:stretch>
            <a:fillRect/>
          </a:stretch>
        </p:blipFill>
        <p:spPr>
          <a:xfrm>
            <a:off x="8504237" y="3421062"/>
            <a:ext cx="2952750" cy="2990850"/>
          </a:xfrm>
          <a:prstGeom prst="rect">
            <a:avLst/>
          </a:prstGeom>
        </p:spPr>
      </p:pic>
    </p:spTree>
    <p:extLst>
      <p:ext uri="{BB962C8B-B14F-4D97-AF65-F5344CB8AC3E}">
        <p14:creationId xmlns:p14="http://schemas.microsoft.com/office/powerpoint/2010/main" val="11686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1"/>
          </p:nvPr>
        </p:nvSpPr>
        <p:spPr>
          <a:xfrm>
            <a:off x="274639" y="2184104"/>
            <a:ext cx="11889564" cy="2234458"/>
          </a:xfrm>
          <a:solidFill>
            <a:schemeClr val="bg2"/>
          </a:solidFill>
        </p:spPr>
        <p:txBody>
          <a:bodyPr/>
          <a:lstStyle/>
          <a:p>
            <a:r>
              <a:rPr lang="en-US" sz="4400" dirty="0"/>
              <a:t>The important thing to know about IPsec is that we can verify both the </a:t>
            </a:r>
            <a:r>
              <a:rPr lang="en-US" sz="6000" b="1" dirty="0"/>
              <a:t>user</a:t>
            </a:r>
            <a:r>
              <a:rPr lang="en-US" sz="4400" dirty="0"/>
              <a:t> and the </a:t>
            </a:r>
            <a:r>
              <a:rPr lang="en-US" sz="5400" b="1" dirty="0"/>
              <a:t>computer</a:t>
            </a:r>
            <a:r>
              <a:rPr lang="en-US" sz="4400" dirty="0"/>
              <a:t> </a:t>
            </a:r>
            <a:r>
              <a:rPr lang="en-US" sz="4400" i="1" u="sng" dirty="0"/>
              <a:t>before</a:t>
            </a:r>
            <a:r>
              <a:rPr lang="en-US" sz="4400" i="1" dirty="0"/>
              <a:t> </a:t>
            </a:r>
            <a:r>
              <a:rPr lang="en-US" sz="4400" dirty="0"/>
              <a:t>they reach an open port. </a:t>
            </a:r>
            <a:endParaRPr lang="en-US" sz="4400" i="1" dirty="0"/>
          </a:p>
        </p:txBody>
      </p:sp>
    </p:spTree>
    <p:extLst>
      <p:ext uri="{BB962C8B-B14F-4D97-AF65-F5344CB8AC3E}">
        <p14:creationId xmlns:p14="http://schemas.microsoft.com/office/powerpoint/2010/main" val="38642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3657600"/>
          </a:xfrm>
        </p:spPr>
        <p:txBody>
          <a:bodyPr/>
          <a:lstStyle/>
          <a:p>
            <a:r>
              <a:rPr lang="en-US" sz="8000" dirty="0"/>
              <a:t>IPsec is for important things, not for </a:t>
            </a:r>
            <a:r>
              <a:rPr lang="en-US" sz="8000" b="1" i="1" u="sng" dirty="0"/>
              <a:t>every</a:t>
            </a:r>
            <a:r>
              <a:rPr lang="en-US" sz="8000" dirty="0"/>
              <a:t>thing.</a:t>
            </a:r>
          </a:p>
        </p:txBody>
      </p:sp>
    </p:spTree>
    <p:extLst>
      <p:ext uri="{BB962C8B-B14F-4D97-AF65-F5344CB8AC3E}">
        <p14:creationId xmlns:p14="http://schemas.microsoft.com/office/powerpoint/2010/main" val="198474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Typical Attack</a:t>
            </a:r>
          </a:p>
        </p:txBody>
      </p:sp>
      <p:sp>
        <p:nvSpPr>
          <p:cNvPr id="5" name="Text Placeholder 4"/>
          <p:cNvSpPr>
            <a:spLocks noGrp="1"/>
          </p:cNvSpPr>
          <p:nvPr>
            <p:ph type="body" sz="quarter" idx="11"/>
          </p:nvPr>
        </p:nvSpPr>
        <p:spPr>
          <a:xfrm>
            <a:off x="274639" y="1212849"/>
            <a:ext cx="11889564" cy="738664"/>
          </a:xfrm>
        </p:spPr>
        <p:txBody>
          <a:bodyPr/>
          <a:lstStyle/>
          <a:p>
            <a:endParaRPr lang="en-US" dirty="0"/>
          </a:p>
        </p:txBody>
      </p:sp>
      <p:sp>
        <p:nvSpPr>
          <p:cNvPr id="6" name="Slide Number Placeholder 3"/>
          <p:cNvSpPr txBox="1">
            <a:spLocks/>
          </p:cNvSpPr>
          <p:nvPr/>
        </p:nvSpPr>
        <p:spPr bwMode="auto">
          <a:xfrm>
            <a:off x="9353551" y="6492876"/>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932742" rtl="0" eaLnBrk="1" latinLnBrk="0" hangingPunct="1">
              <a:defRPr sz="1800" kern="1200">
                <a:solidFill>
                  <a:schemeClr val="tx1"/>
                </a:solidFill>
                <a:latin typeface="Segoe UI" panose="020B0502040204020203" pitchFamily="34" charset="0"/>
                <a:ea typeface="+mn-ea"/>
                <a:cs typeface="+mn-cs"/>
              </a:defRPr>
            </a:lvl1pPr>
            <a:lvl2pPr marL="742932" indent="-285744" algn="l" defTabSz="932742" rtl="0" eaLnBrk="1" latinLnBrk="0" hangingPunct="1">
              <a:defRPr sz="1800" kern="1200">
                <a:solidFill>
                  <a:schemeClr val="tx1"/>
                </a:solidFill>
                <a:latin typeface="Segoe UI" panose="020B0502040204020203" pitchFamily="34" charset="0"/>
                <a:ea typeface="+mn-ea"/>
                <a:cs typeface="+mn-cs"/>
              </a:defRPr>
            </a:lvl2pPr>
            <a:lvl3pPr marL="1142971" indent="-228594" algn="l" defTabSz="932742" rtl="0" eaLnBrk="1" latinLnBrk="0" hangingPunct="1">
              <a:defRPr sz="1800" kern="1200">
                <a:solidFill>
                  <a:schemeClr val="tx1"/>
                </a:solidFill>
                <a:latin typeface="Segoe UI" panose="020B0502040204020203" pitchFamily="34" charset="0"/>
                <a:ea typeface="+mn-ea"/>
                <a:cs typeface="+mn-cs"/>
              </a:defRPr>
            </a:lvl3pPr>
            <a:lvl4pPr marL="1600160" indent="-228594" algn="l" defTabSz="932742" rtl="0" eaLnBrk="1" latinLnBrk="0" hangingPunct="1">
              <a:defRPr sz="1800" kern="1200">
                <a:solidFill>
                  <a:schemeClr val="tx1"/>
                </a:solidFill>
                <a:latin typeface="Segoe UI" panose="020B0502040204020203" pitchFamily="34" charset="0"/>
                <a:ea typeface="+mn-ea"/>
                <a:cs typeface="+mn-cs"/>
              </a:defRPr>
            </a:lvl4pPr>
            <a:lvl5pPr marL="2057349" indent="-228594" algn="l" defTabSz="932742" rtl="0" eaLnBrk="1" latinLnBrk="0" hangingPunct="1">
              <a:defRPr sz="1800" kern="1200">
                <a:solidFill>
                  <a:schemeClr val="tx1"/>
                </a:solidFill>
                <a:latin typeface="Segoe UI" panose="020B0502040204020203" pitchFamily="34" charset="0"/>
                <a:ea typeface="+mn-ea"/>
                <a:cs typeface="+mn-cs"/>
              </a:defRPr>
            </a:lvl5pPr>
            <a:lvl6pPr marL="2514537" indent="-228594" algn="l" defTabSz="457189" rtl="0" eaLnBrk="1" fontAlgn="base" latinLnBrk="0" hangingPunct="1">
              <a:spcBef>
                <a:spcPct val="0"/>
              </a:spcBef>
              <a:spcAft>
                <a:spcPct val="0"/>
              </a:spcAft>
              <a:defRPr sz="1800" kern="1200">
                <a:solidFill>
                  <a:schemeClr val="tx1"/>
                </a:solidFill>
                <a:latin typeface="Segoe UI" panose="020B0502040204020203" pitchFamily="34" charset="0"/>
                <a:ea typeface="+mn-ea"/>
                <a:cs typeface="+mn-cs"/>
              </a:defRPr>
            </a:lvl6pPr>
            <a:lvl7pPr marL="2971726" indent="-228594" algn="l" defTabSz="457189" rtl="0" eaLnBrk="1" fontAlgn="base" latinLnBrk="0" hangingPunct="1">
              <a:spcBef>
                <a:spcPct val="0"/>
              </a:spcBef>
              <a:spcAft>
                <a:spcPct val="0"/>
              </a:spcAft>
              <a:defRPr sz="1800" kern="1200">
                <a:solidFill>
                  <a:schemeClr val="tx1"/>
                </a:solidFill>
                <a:latin typeface="Segoe UI" panose="020B0502040204020203" pitchFamily="34" charset="0"/>
                <a:ea typeface="+mn-ea"/>
                <a:cs typeface="+mn-cs"/>
              </a:defRPr>
            </a:lvl7pPr>
            <a:lvl8pPr marL="3428914" indent="-228594" algn="l" defTabSz="457189" rtl="0" eaLnBrk="1" fontAlgn="base" latinLnBrk="0" hangingPunct="1">
              <a:spcBef>
                <a:spcPct val="0"/>
              </a:spcBef>
              <a:spcAft>
                <a:spcPct val="0"/>
              </a:spcAft>
              <a:defRPr sz="1800" kern="1200">
                <a:solidFill>
                  <a:schemeClr val="tx1"/>
                </a:solidFill>
                <a:latin typeface="Segoe UI" panose="020B0502040204020203" pitchFamily="34" charset="0"/>
                <a:ea typeface="+mn-ea"/>
                <a:cs typeface="+mn-cs"/>
              </a:defRPr>
            </a:lvl8pPr>
            <a:lvl9pPr marL="3886103" indent="-228594" algn="l" defTabSz="457189" rtl="0" eaLnBrk="1" fontAlgn="base" latinLnBrk="0" hangingPunct="1">
              <a:spcBef>
                <a:spcPct val="0"/>
              </a:spcBef>
              <a:spcAft>
                <a:spcPct val="0"/>
              </a:spcAft>
              <a:defRPr sz="1800" kern="1200">
                <a:solidFill>
                  <a:schemeClr val="tx1"/>
                </a:solidFill>
                <a:latin typeface="Segoe UI" panose="020B0502040204020203" pitchFamily="34" charset="0"/>
                <a:ea typeface="+mn-ea"/>
                <a:cs typeface="+mn-cs"/>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1BAFDF8C-7430-4818-A6CC-F1A40960AFB9}" type="slidenum">
              <a:rPr kumimoji="0" lang="en-US" sz="800" b="0" i="0" u="none" strike="noStrike" kern="1200" cap="none" spc="0" normalizeH="0" baseline="0" noProof="0" smtClean="0">
                <a:ln>
                  <a:noFill/>
                </a:ln>
                <a:solidFill>
                  <a:srgbClr val="3F3F3F"/>
                </a:solidFill>
                <a:effectLst/>
                <a:uLnTx/>
                <a:uFillTx/>
                <a:latin typeface="Segoe UI" panose="020B0502040204020203" pitchFamily="34" charset="0"/>
                <a:ea typeface="Segoe Pro Light"/>
                <a:cs typeface="+mn-cs"/>
              </a:rPr>
              <a:pPr marL="0" marR="0" lvl="0" indent="0" algn="r" defTabSz="609585" rtl="0" eaLnBrk="1" fontAlgn="base" latinLnBrk="0" hangingPunct="1">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3F3F3F"/>
              </a:solidFill>
              <a:effectLst/>
              <a:uLnTx/>
              <a:uFillTx/>
              <a:latin typeface="Segoe UI" panose="020B0502040204020203" pitchFamily="34" charset="0"/>
              <a:ea typeface="Segoe Pro Light"/>
              <a:cs typeface="+mn-cs"/>
            </a:endParaRPr>
          </a:p>
        </p:txBody>
      </p:sp>
      <p:sp>
        <p:nvSpPr>
          <p:cNvPr id="7" name="Rounded Rectangle 6"/>
          <p:cNvSpPr/>
          <p:nvPr/>
        </p:nvSpPr>
        <p:spPr bwMode="auto">
          <a:xfrm>
            <a:off x="303291" y="4557679"/>
            <a:ext cx="6631127" cy="1973759"/>
          </a:xfrm>
          <a:prstGeom prst="roundRect">
            <a:avLst>
              <a:gd name="adj" fmla="val 9799"/>
            </a:avLst>
          </a:prstGeom>
          <a:solidFill>
            <a:schemeClr val="tx1">
              <a:lumMod val="50000"/>
            </a:schemeClr>
          </a:solidFill>
          <a:ln>
            <a:noFill/>
            <a:headEnd type="none" w="med" len="med"/>
            <a:tailEnd type="none" w="med" len="med"/>
          </a:ln>
          <a:effectLst/>
          <a:scene3d>
            <a:camera prst="orthographicFront">
              <a:rot lat="0" lon="0" rev="0"/>
            </a:camera>
            <a:lightRig rig="threePt" dir="t">
              <a:rot lat="0" lon="0" rev="19800000"/>
            </a:lightRig>
          </a:scene3d>
          <a:sp3d prstMaterial="plastic">
            <a:bevelT w="50800" h="50800"/>
          </a:sp3d>
        </p:spPr>
        <p:txBody>
          <a:bodyPr vert="horz" wrap="square" lIns="91416" tIns="45709" rIns="91416" bIns="45709" numCol="1" rtlCol="0" anchor="ctr" anchorCtr="0" compatLnSpc="1">
            <a:prstTxWarp prst="textNoShape">
              <a:avLst/>
            </a:prstTxWarp>
          </a:bodyPr>
          <a:lstStyle/>
          <a:p>
            <a:pPr marL="0" marR="0" lvl="0" indent="0" algn="ctr" defTabSz="913894" rtl="0" eaLnBrk="1" fontAlgn="auto" latinLnBrk="0" hangingPunct="1">
              <a:lnSpc>
                <a:spcPct val="90000"/>
              </a:lnSpc>
              <a:spcBef>
                <a:spcPts val="0"/>
              </a:spcBef>
              <a:spcAft>
                <a:spcPts val="0"/>
              </a:spcAft>
              <a:buClrTx/>
              <a:buSzTx/>
              <a:buFontTx/>
              <a:buNone/>
              <a:tabLst/>
              <a:defRPr/>
            </a:pPr>
            <a:endParaRPr kumimoji="0" lang="en-US" sz="2267" b="0" i="0" u="none" strike="noStrike" kern="0" cap="none" spc="0" normalizeH="0" baseline="0" noProof="0" dirty="0">
              <a:ln>
                <a:noFill/>
              </a:ln>
              <a:solidFill>
                <a:srgbClr val="505050"/>
              </a:solidFill>
              <a:effectLst/>
              <a:uLnTx/>
              <a:uFillTx/>
              <a:latin typeface="Segoe UI"/>
              <a:ea typeface="+mn-ea"/>
              <a:cs typeface="+mn-cs"/>
            </a:endParaRPr>
          </a:p>
        </p:txBody>
      </p:sp>
      <p:sp>
        <p:nvSpPr>
          <p:cNvPr id="8" name="Rounded Rectangle 7"/>
          <p:cNvSpPr/>
          <p:nvPr/>
        </p:nvSpPr>
        <p:spPr bwMode="auto">
          <a:xfrm>
            <a:off x="303292" y="1197437"/>
            <a:ext cx="6631125" cy="1689703"/>
          </a:xfrm>
          <a:prstGeom prst="roundRect">
            <a:avLst>
              <a:gd name="adj" fmla="val 9214"/>
            </a:avLst>
          </a:prstGeom>
          <a:gradFill rotWithShape="1">
            <a:gsLst>
              <a:gs pos="0">
                <a:srgbClr val="FFC82E"/>
              </a:gs>
              <a:gs pos="100000">
                <a:srgbClr val="FFC82E">
                  <a:shade val="48000"/>
                  <a:satMod val="180000"/>
                  <a:lumMod val="94000"/>
                </a:srgbClr>
              </a:gs>
              <a:gs pos="100000">
                <a:srgbClr val="FFC82E">
                  <a:shade val="48000"/>
                  <a:satMod val="180000"/>
                  <a:lumMod val="94000"/>
                </a:srgbClr>
              </a:gs>
            </a:gsLst>
            <a:lin ang="4140000" scaled="1"/>
          </a:gradFill>
          <a:ln>
            <a:noFill/>
            <a:headEnd type="none" w="med" len="med"/>
            <a:tailEnd type="none" w="med" len="med"/>
          </a:ln>
          <a:effectLst/>
          <a:scene3d>
            <a:camera prst="orthographicFront">
              <a:rot lat="0" lon="0" rev="0"/>
            </a:camera>
            <a:lightRig rig="threePt" dir="t">
              <a:rot lat="0" lon="0" rev="19800000"/>
            </a:lightRig>
          </a:scene3d>
          <a:sp3d prstMaterial="plastic">
            <a:bevelT w="50800" h="50800"/>
          </a:sp3d>
        </p:spPr>
        <p:txBody>
          <a:bodyPr vert="horz" wrap="square" lIns="91416" tIns="45709" rIns="91416" bIns="45709" numCol="1" rtlCol="0" anchor="ctr" anchorCtr="0" compatLnSpc="1">
            <a:prstTxWarp prst="textNoShape">
              <a:avLst/>
            </a:prstTxWarp>
          </a:bodyPr>
          <a:lstStyle/>
          <a:p>
            <a:pPr marL="0" marR="0" lvl="0" indent="0" algn="ctr" defTabSz="913894" rtl="0" eaLnBrk="1" fontAlgn="auto" latinLnBrk="0" hangingPunct="1">
              <a:lnSpc>
                <a:spcPct val="90000"/>
              </a:lnSpc>
              <a:spcBef>
                <a:spcPts val="0"/>
              </a:spcBef>
              <a:spcAft>
                <a:spcPts val="0"/>
              </a:spcAft>
              <a:buClrTx/>
              <a:buSzTx/>
              <a:buFontTx/>
              <a:buNone/>
              <a:tabLst/>
              <a:defRPr/>
            </a:pPr>
            <a:endParaRPr kumimoji="0" lang="en-US" sz="2267" b="0" i="0" u="none" strike="noStrike" kern="0" cap="none" spc="0" normalizeH="0" baseline="0" noProof="0" dirty="0">
              <a:ln>
                <a:noFill/>
              </a:ln>
              <a:solidFill>
                <a:srgbClr val="505050"/>
              </a:solidFill>
              <a:effectLst/>
              <a:uLnTx/>
              <a:uFillTx/>
              <a:latin typeface="Segoe UI"/>
              <a:ea typeface="+mn-ea"/>
              <a:cs typeface="+mn-cs"/>
            </a:endParaRPr>
          </a:p>
        </p:txBody>
      </p:sp>
      <p:sp>
        <p:nvSpPr>
          <p:cNvPr id="9" name="Rounded Rectangle 8"/>
          <p:cNvSpPr/>
          <p:nvPr/>
        </p:nvSpPr>
        <p:spPr bwMode="auto">
          <a:xfrm>
            <a:off x="303292" y="3026228"/>
            <a:ext cx="6631125" cy="1381685"/>
          </a:xfrm>
          <a:prstGeom prst="roundRect">
            <a:avLst>
              <a:gd name="adj" fmla="val 9799"/>
            </a:avLst>
          </a:prstGeom>
          <a:gradFill rotWithShape="1">
            <a:gsLst>
              <a:gs pos="0">
                <a:srgbClr val="4891DC"/>
              </a:gs>
              <a:gs pos="100000">
                <a:srgbClr val="4891DC">
                  <a:shade val="48000"/>
                  <a:satMod val="180000"/>
                  <a:lumMod val="94000"/>
                </a:srgbClr>
              </a:gs>
              <a:gs pos="100000">
                <a:srgbClr val="4891DC">
                  <a:shade val="48000"/>
                  <a:satMod val="180000"/>
                  <a:lumMod val="94000"/>
                </a:srgbClr>
              </a:gs>
            </a:gsLst>
            <a:lin ang="4140000" scaled="1"/>
          </a:gradFill>
          <a:ln>
            <a:noFill/>
            <a:headEnd type="none" w="med" len="med"/>
            <a:tailEnd type="none" w="med" len="med"/>
          </a:ln>
          <a:effectLst/>
          <a:scene3d>
            <a:camera prst="orthographicFront">
              <a:rot lat="0" lon="0" rev="0"/>
            </a:camera>
            <a:lightRig rig="threePt" dir="t">
              <a:rot lat="0" lon="0" rev="19800000"/>
            </a:lightRig>
          </a:scene3d>
          <a:sp3d prstMaterial="plastic">
            <a:bevelT w="50800" h="50800"/>
          </a:sp3d>
        </p:spPr>
        <p:txBody>
          <a:bodyPr vert="horz" wrap="square" lIns="91416" tIns="45709" rIns="91416" bIns="45709" numCol="1" rtlCol="0" anchor="ctr" anchorCtr="0" compatLnSpc="1">
            <a:prstTxWarp prst="textNoShape">
              <a:avLst/>
            </a:prstTxWarp>
          </a:bodyPr>
          <a:lstStyle/>
          <a:p>
            <a:pPr marL="0" marR="0" lvl="0" indent="0" algn="ctr" defTabSz="913894" rtl="0" eaLnBrk="1" fontAlgn="auto" latinLnBrk="0" hangingPunct="1">
              <a:lnSpc>
                <a:spcPct val="90000"/>
              </a:lnSpc>
              <a:spcBef>
                <a:spcPts val="0"/>
              </a:spcBef>
              <a:spcAft>
                <a:spcPts val="0"/>
              </a:spcAft>
              <a:buClrTx/>
              <a:buSzTx/>
              <a:buFontTx/>
              <a:buNone/>
              <a:tabLst/>
              <a:defRPr/>
            </a:pPr>
            <a:endParaRPr kumimoji="0" lang="en-US" sz="2267" b="0" i="0" u="none" strike="noStrike" kern="0" cap="none" spc="0" normalizeH="0" baseline="0" noProof="0" dirty="0">
              <a:ln>
                <a:noFill/>
              </a:ln>
              <a:solidFill>
                <a:srgbClr val="505050"/>
              </a:solidFill>
              <a:effectLst/>
              <a:uLnTx/>
              <a:uFillTx/>
              <a:latin typeface="Segoe UI"/>
              <a:ea typeface="+mn-ea"/>
              <a:cs typeface="+mn-cs"/>
            </a:endParaRPr>
          </a:p>
        </p:txBody>
      </p:sp>
      <p:sp>
        <p:nvSpPr>
          <p:cNvPr id="10" name="TextBox 9"/>
          <p:cNvSpPr txBox="1"/>
          <p:nvPr/>
        </p:nvSpPr>
        <p:spPr>
          <a:xfrm>
            <a:off x="303292" y="4618997"/>
            <a:ext cx="1276271" cy="790070"/>
          </a:xfrm>
          <a:prstGeom prst="rect">
            <a:avLst/>
          </a:prstGeom>
          <a:noFill/>
        </p:spPr>
        <p:txBody>
          <a:bodyPr wrap="none" lIns="91420" tIns="45711" rIns="91420" bIns="45711"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mn-ea"/>
                <a:cs typeface="+mn-cs"/>
              </a:rPr>
              <a:t>Access: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505050"/>
                </a:solidFill>
                <a:effectLst/>
                <a:uLnTx/>
                <a:uFillTx/>
                <a:latin typeface="Segoe UI"/>
                <a:ea typeface="+mn-ea"/>
                <a:cs typeface="+mn-cs"/>
              </a:rPr>
              <a:t>Users and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505050"/>
                </a:solidFill>
                <a:effectLst/>
                <a:uLnTx/>
                <a:uFillTx/>
                <a:latin typeface="Segoe UI"/>
                <a:ea typeface="+mn-ea"/>
                <a:cs typeface="+mn-cs"/>
              </a:rPr>
              <a:t>Workstations</a:t>
            </a:r>
          </a:p>
        </p:txBody>
      </p:sp>
      <p:sp>
        <p:nvSpPr>
          <p:cNvPr id="11" name="TextBox 10"/>
          <p:cNvSpPr txBox="1"/>
          <p:nvPr/>
        </p:nvSpPr>
        <p:spPr>
          <a:xfrm>
            <a:off x="303291" y="1273638"/>
            <a:ext cx="1448171" cy="790070"/>
          </a:xfrm>
          <a:prstGeom prst="rect">
            <a:avLst/>
          </a:prstGeom>
          <a:noFill/>
        </p:spPr>
        <p:txBody>
          <a:bodyPr wrap="square" lIns="91420" tIns="45711" rIns="91420" bIns="45711"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mn-ea"/>
                <a:cs typeface="+mn-cs"/>
              </a:rPr>
              <a:t>Power: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505050"/>
                </a:solidFill>
                <a:effectLst/>
                <a:uLnTx/>
                <a:uFillTx/>
                <a:latin typeface="Segoe UI"/>
                <a:ea typeface="+mn-ea"/>
                <a:cs typeface="+mn-cs"/>
              </a:rPr>
              <a:t>Domain </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505050"/>
                </a:solidFill>
                <a:effectLst/>
                <a:uLnTx/>
                <a:uFillTx/>
                <a:latin typeface="Segoe UI"/>
                <a:ea typeface="+mn-ea"/>
                <a:cs typeface="+mn-cs"/>
              </a:rPr>
              <a:t>Controllers</a:t>
            </a:r>
          </a:p>
        </p:txBody>
      </p:sp>
      <p:sp>
        <p:nvSpPr>
          <p:cNvPr id="12" name="TextBox 11"/>
          <p:cNvSpPr txBox="1"/>
          <p:nvPr/>
        </p:nvSpPr>
        <p:spPr>
          <a:xfrm>
            <a:off x="303294" y="3059566"/>
            <a:ext cx="1205739" cy="790070"/>
          </a:xfrm>
          <a:prstGeom prst="rect">
            <a:avLst/>
          </a:prstGeom>
          <a:noFill/>
        </p:spPr>
        <p:txBody>
          <a:bodyPr wrap="none" lIns="91420" tIns="45711" rIns="91420" bIns="45711"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05050"/>
                </a:solidFill>
                <a:effectLst/>
                <a:uLnTx/>
                <a:uFillTx/>
                <a:latin typeface="Segoe UI"/>
                <a:ea typeface="+mn-ea"/>
                <a:cs typeface="+mn-cs"/>
              </a:rPr>
              <a:t>Data: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505050"/>
                </a:solidFill>
                <a:effectLst/>
                <a:uLnTx/>
                <a:uFillTx/>
                <a:latin typeface="Segoe UI"/>
                <a:ea typeface="+mn-ea"/>
                <a:cs typeface="+mn-cs"/>
              </a:rPr>
              <a:t>Servers and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505050"/>
                </a:solidFill>
                <a:effectLst/>
                <a:uLnTx/>
                <a:uFillTx/>
                <a:latin typeface="Segoe UI"/>
                <a:ea typeface="+mn-ea"/>
                <a:cs typeface="+mn-cs"/>
              </a:rPr>
              <a:t>Applications</a:t>
            </a:r>
          </a:p>
        </p:txBody>
      </p:sp>
      <p:grpSp>
        <p:nvGrpSpPr>
          <p:cNvPr id="14" name="Group 13"/>
          <p:cNvGrpSpPr/>
          <p:nvPr/>
        </p:nvGrpSpPr>
        <p:grpSpPr>
          <a:xfrm>
            <a:off x="2393676" y="1428159"/>
            <a:ext cx="2895507" cy="1069828"/>
            <a:chOff x="2297315" y="1526130"/>
            <a:chExt cx="2894753" cy="1069828"/>
          </a:xfrm>
        </p:grpSpPr>
        <p:pic>
          <p:nvPicPr>
            <p:cNvPr id="15" name="Picture 7" descr="\\eventsql\dvd\Online_ART\DVD_Art_Sept-2-2010\Artwork_Imagery\Icons - Illustrations\_ SECURITY ICONS\Security Download Ser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599" y="2047318"/>
              <a:ext cx="369469"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390654" y="1526130"/>
              <a:ext cx="708074" cy="1065583"/>
              <a:chOff x="3445445" y="1526130"/>
              <a:chExt cx="708074" cy="1065583"/>
            </a:xfrm>
          </p:grpSpPr>
          <p:pic>
            <p:nvPicPr>
              <p:cNvPr id="18" name="Picture 4" descr="\\eventsql\dvd\Online_ART\DVD_Art_Sept-2-2010\Artwork_Imagery\Icons - Illustrations\_ XML ICONS\Servers compu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5445" y="1677313"/>
                <a:ext cx="6198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ts4.mm.bing.net/images/thumbnail.aspx?q=1030395864019&amp;id=29e5d6f3e27dde15e9803d85daf4301e&amp;url=http%3a%2f%2fwww.freakingnews.com%2fimages%2fapp_images%2fcrow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584" b="92893" l="4000" r="97000"/>
                        </a14:imgEffect>
                      </a14:imgLayer>
                    </a14:imgProps>
                  </a:ext>
                  <a:ext uri="{28A0092B-C50C-407E-A947-70E740481C1C}">
                    <a14:useLocalDpi xmlns:a14="http://schemas.microsoft.com/office/drawing/2010/main" val="0"/>
                  </a:ext>
                </a:extLst>
              </a:blip>
              <a:srcRect/>
              <a:stretch>
                <a:fillRect/>
              </a:stretch>
            </p:blipFill>
            <p:spPr bwMode="auto">
              <a:xfrm rot="1442114">
                <a:off x="3669186" y="1526130"/>
                <a:ext cx="484333"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7" descr="\\eventsql\dvd\Online_ART\DVD_Art_Sept-2-2010\Artwork_Imagery\Icons - Illustrations\_ SECURITY ICONS\Security Download Ser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7315" y="2047318"/>
              <a:ext cx="369469"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1370381" y="4911473"/>
            <a:ext cx="5281583" cy="908128"/>
            <a:chOff x="1115065" y="5056581"/>
            <a:chExt cx="5280207" cy="908128"/>
          </a:xfrm>
        </p:grpSpPr>
        <p:pic>
          <p:nvPicPr>
            <p:cNvPr id="21"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065" y="5507509"/>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818" y="5507509"/>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8324" y="5507509"/>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6077" y="5507509"/>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0571" y="5507509"/>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6523" y="5056581"/>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4276" y="5056581"/>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9782" y="5056581"/>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7535" y="5056581"/>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eventsql\dvd\Online_ART\DVD_Art_Sept-2-2010\Artwork_Imagery\Icons - Illustrations\_ WINDOWS SERVER ICONS\Hardware\Computer PC desktop machi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2029" y="5056581"/>
              <a:ext cx="547737"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descr="C:\Users\allenj\Pictures\funny\Picture1.png"/>
          <p:cNvPicPr>
            <a:picLocks noChangeAspect="1" noChangeArrowheads="1"/>
          </p:cNvPicPr>
          <p:nvPr/>
        </p:nvPicPr>
        <p:blipFill>
          <a:blip r:embed="rId8"/>
          <a:srcRect/>
          <a:stretch>
            <a:fillRect/>
          </a:stretch>
        </p:blipFill>
        <p:spPr bwMode="auto">
          <a:xfrm>
            <a:off x="10824763" y="4868862"/>
            <a:ext cx="685979" cy="685800"/>
          </a:xfrm>
          <a:prstGeom prst="rect">
            <a:avLst/>
          </a:prstGeom>
          <a:noFill/>
        </p:spPr>
      </p:pic>
      <p:grpSp>
        <p:nvGrpSpPr>
          <p:cNvPr id="32" name="Group 31"/>
          <p:cNvGrpSpPr/>
          <p:nvPr/>
        </p:nvGrpSpPr>
        <p:grpSpPr>
          <a:xfrm>
            <a:off x="2395244" y="1950913"/>
            <a:ext cx="369565" cy="548640"/>
            <a:chOff x="2236205" y="2047318"/>
            <a:chExt cx="369469" cy="548640"/>
          </a:xfrm>
        </p:grpSpPr>
        <p:pic>
          <p:nvPicPr>
            <p:cNvPr id="33" name="Picture 7" descr="\\eventsql\dvd\Online_ART\DVD_Art_Sept-2-2010\Artwork_Imagery\Icons - Illustrations\_ SECURITY ICONS\Security Download Serv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36205" y="2047318"/>
              <a:ext cx="369469" cy="5486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277259" y="2184478"/>
              <a:ext cx="287360" cy="274320"/>
            </a:xfrm>
            <a:prstGeom prst="rect">
              <a:avLst/>
            </a:prstGeom>
            <a:effectLst>
              <a:outerShdw blurRad="63500" sx="102000" sy="102000" algn="ctr" rotWithShape="0">
                <a:prstClr val="black">
                  <a:alpha val="40000"/>
                </a:prstClr>
              </a:outerShdw>
            </a:effectLst>
          </p:spPr>
        </p:pic>
      </p:grpSp>
      <p:grpSp>
        <p:nvGrpSpPr>
          <p:cNvPr id="35" name="Group 34"/>
          <p:cNvGrpSpPr/>
          <p:nvPr/>
        </p:nvGrpSpPr>
        <p:grpSpPr>
          <a:xfrm>
            <a:off x="4918608" y="1946141"/>
            <a:ext cx="369565" cy="548640"/>
            <a:chOff x="4761489" y="2047318"/>
            <a:chExt cx="369469" cy="548640"/>
          </a:xfrm>
        </p:grpSpPr>
        <p:pic>
          <p:nvPicPr>
            <p:cNvPr id="36" name="Picture 7" descr="\\eventsql\dvd\Online_ART\DVD_Art_Sept-2-2010\Artwork_Imagery\Icons - Illustrations\_ SECURITY ICONS\Security Download Serv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761489" y="2047318"/>
              <a:ext cx="369469" cy="548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802543" y="2184478"/>
              <a:ext cx="287360" cy="274320"/>
            </a:xfrm>
            <a:prstGeom prst="rect">
              <a:avLst/>
            </a:prstGeom>
            <a:effectLst>
              <a:outerShdw blurRad="63500" sx="102000" sy="102000" algn="ctr" rotWithShape="0">
                <a:prstClr val="black">
                  <a:alpha val="40000"/>
                </a:prstClr>
              </a:outerShdw>
            </a:effectLst>
          </p:spPr>
        </p:pic>
      </p:grpSp>
      <p:grpSp>
        <p:nvGrpSpPr>
          <p:cNvPr id="38" name="Group 37"/>
          <p:cNvGrpSpPr/>
          <p:nvPr/>
        </p:nvGrpSpPr>
        <p:grpSpPr>
          <a:xfrm>
            <a:off x="3488868" y="1429737"/>
            <a:ext cx="708259" cy="1065583"/>
            <a:chOff x="3329544" y="1526130"/>
            <a:chExt cx="708074" cy="1065583"/>
          </a:xfrm>
        </p:grpSpPr>
        <p:grpSp>
          <p:nvGrpSpPr>
            <p:cNvPr id="39" name="Group 38"/>
            <p:cNvGrpSpPr/>
            <p:nvPr/>
          </p:nvGrpSpPr>
          <p:grpSpPr>
            <a:xfrm>
              <a:off x="3329544" y="1526130"/>
              <a:ext cx="708074" cy="1065583"/>
              <a:chOff x="3445445" y="1526130"/>
              <a:chExt cx="708074" cy="1065583"/>
            </a:xfrm>
          </p:grpSpPr>
          <p:pic>
            <p:nvPicPr>
              <p:cNvPr id="41" name="Picture 4" descr="\\eventsql\dvd\Online_ART\DVD_Art_Sept-2-2010\Artwork_Imagery\Icons - Illustrations\_ XML ICONS\Servers computer.png"/>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3445445" y="1677313"/>
                <a:ext cx="6198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ts4.mm.bing.net/images/thumbnail.aspx?q=1030395864019&amp;id=29e5d6f3e27dde15e9803d85daf4301e&amp;url=http%3a%2f%2fwww.freakingnews.com%2fimages%2fapp_images%2fcrown.jpg"/>
              <p:cNvPicPr>
                <a:picLocks noChangeAspect="1" noChangeArrowheads="1"/>
              </p:cNvPicPr>
              <p:nvPr/>
            </p:nvPicPr>
            <p:blipFill>
              <a:blip r:embed="rId5" cstate="print">
                <a:duotone>
                  <a:prstClr val="black"/>
                  <a:srgbClr val="FF0000">
                    <a:tint val="45000"/>
                    <a:satMod val="400000"/>
                  </a:srgbClr>
                </a:duotone>
                <a:extLst>
                  <a:ext uri="{BEBA8EAE-BF5A-486C-A8C5-ECC9F3942E4B}">
                    <a14:imgProps xmlns:a14="http://schemas.microsoft.com/office/drawing/2010/main">
                      <a14:imgLayer r:embed="rId6">
                        <a14:imgEffect>
                          <a14:backgroundRemoval t="5584" b="92893" l="4000" r="97000"/>
                        </a14:imgEffect>
                      </a14:imgLayer>
                    </a14:imgProps>
                  </a:ext>
                  <a:ext uri="{28A0092B-C50C-407E-A947-70E740481C1C}">
                    <a14:useLocalDpi xmlns:a14="http://schemas.microsoft.com/office/drawing/2010/main" val="0"/>
                  </a:ext>
                </a:extLst>
              </a:blip>
              <a:srcRect/>
              <a:stretch>
                <a:fillRect/>
              </a:stretch>
            </p:blipFill>
            <p:spPr bwMode="auto">
              <a:xfrm rot="1442114">
                <a:off x="3669186" y="1526130"/>
                <a:ext cx="484333"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39"/>
            <p:cNvPicPr>
              <a:picLocks noChangeAspect="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400026" y="1905913"/>
              <a:ext cx="478934" cy="457200"/>
            </a:xfrm>
            <a:prstGeom prst="rect">
              <a:avLst/>
            </a:prstGeom>
            <a:effectLst>
              <a:outerShdw blurRad="63500" sx="102000" sy="102000" algn="ctr" rotWithShape="0">
                <a:prstClr val="black">
                  <a:alpha val="40000"/>
                </a:prstClr>
              </a:outerShdw>
            </a:effectLst>
          </p:spPr>
        </p:pic>
      </p:grpSp>
      <p:grpSp>
        <p:nvGrpSpPr>
          <p:cNvPr id="43" name="Group 42"/>
          <p:cNvGrpSpPr/>
          <p:nvPr/>
        </p:nvGrpSpPr>
        <p:grpSpPr>
          <a:xfrm>
            <a:off x="10197530" y="5293821"/>
            <a:ext cx="570164" cy="365760"/>
            <a:chOff x="7537176" y="4085287"/>
            <a:chExt cx="570015" cy="365760"/>
          </a:xfrm>
        </p:grpSpPr>
        <p:pic>
          <p:nvPicPr>
            <p:cNvPr id="44" name="Picture 11"/>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37176" y="4085287"/>
              <a:ext cx="570015"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678503" y="4131007"/>
              <a:ext cx="287360" cy="274320"/>
            </a:xfrm>
            <a:prstGeom prst="rect">
              <a:avLst/>
            </a:prstGeom>
            <a:effectLst>
              <a:outerShdw blurRad="63500" sx="102000" sy="102000" algn="ctr" rotWithShape="0">
                <a:prstClr val="black">
                  <a:alpha val="40000"/>
                </a:prstClr>
              </a:outerShdw>
            </a:effectLst>
          </p:spPr>
        </p:pic>
      </p:grpSp>
      <p:grpSp>
        <p:nvGrpSpPr>
          <p:cNvPr id="46" name="Group 45"/>
          <p:cNvGrpSpPr/>
          <p:nvPr/>
        </p:nvGrpSpPr>
        <p:grpSpPr>
          <a:xfrm>
            <a:off x="10197530" y="5293821"/>
            <a:ext cx="570164" cy="365760"/>
            <a:chOff x="7537176" y="4085287"/>
            <a:chExt cx="570015" cy="365760"/>
          </a:xfrm>
        </p:grpSpPr>
        <p:pic>
          <p:nvPicPr>
            <p:cNvPr id="47" name="Picture 11"/>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37176" y="4085287"/>
              <a:ext cx="570015"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678503" y="4131007"/>
              <a:ext cx="287360" cy="274320"/>
            </a:xfrm>
            <a:prstGeom prst="rect">
              <a:avLst/>
            </a:prstGeom>
            <a:effectLst>
              <a:outerShdw blurRad="63500" sx="102000" sy="102000" algn="ctr" rotWithShape="0">
                <a:prstClr val="black">
                  <a:alpha val="40000"/>
                </a:prstClr>
              </a:outerShdw>
            </a:effectLst>
          </p:spPr>
        </p:pic>
      </p:grpSp>
      <p:grpSp>
        <p:nvGrpSpPr>
          <p:cNvPr id="49" name="Group 48"/>
          <p:cNvGrpSpPr/>
          <p:nvPr/>
        </p:nvGrpSpPr>
        <p:grpSpPr>
          <a:xfrm>
            <a:off x="10197530" y="5293821"/>
            <a:ext cx="570164" cy="365760"/>
            <a:chOff x="7537176" y="4085287"/>
            <a:chExt cx="570015" cy="365760"/>
          </a:xfrm>
        </p:grpSpPr>
        <p:pic>
          <p:nvPicPr>
            <p:cNvPr id="50" name="Picture 11"/>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537176" y="4085287"/>
              <a:ext cx="570015"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0"/>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7678503" y="4131007"/>
              <a:ext cx="287360" cy="274320"/>
            </a:xfrm>
            <a:prstGeom prst="rect">
              <a:avLst/>
            </a:prstGeom>
            <a:effectLst>
              <a:outerShdw blurRad="63500" sx="102000" sy="102000" algn="ctr" rotWithShape="0">
                <a:prstClr val="black">
                  <a:alpha val="40000"/>
                </a:prstClr>
              </a:outerShdw>
            </a:effectLst>
          </p:spPr>
        </p:pic>
      </p:grpSp>
      <p:sp>
        <p:nvSpPr>
          <p:cNvPr id="52" name="Right Arrow 51"/>
          <p:cNvSpPr/>
          <p:nvPr/>
        </p:nvSpPr>
        <p:spPr>
          <a:xfrm rot="16200000">
            <a:off x="2271517" y="3870146"/>
            <a:ext cx="2980012" cy="238831"/>
          </a:xfrm>
          <a:prstGeom prst="rightArrow">
            <a:avLst/>
          </a:prstGeom>
          <a:gradFill flip="none" rotWithShape="1">
            <a:gsLst>
              <a:gs pos="0">
                <a:srgbClr val="891306">
                  <a:lumMod val="40000"/>
                  <a:lumOff val="60000"/>
                </a:srgbClr>
              </a:gs>
              <a:gs pos="100000">
                <a:srgbClr val="891306">
                  <a:lumMod val="60000"/>
                  <a:lumOff val="40000"/>
                </a:srgbClr>
              </a:gs>
            </a:gsLst>
            <a:lin ang="0" scaled="1"/>
            <a:tileRect/>
          </a:gradFill>
          <a:ln w="12700" cap="flat" cmpd="sng" algn="ctr">
            <a:solidFill>
              <a:srgbClr val="262626"/>
            </a:solidFill>
            <a:prstDash val="solid"/>
          </a:ln>
          <a:effectLst>
            <a:glow rad="101600">
              <a:srgbClr val="FFFFFF">
                <a:lumMod val="75000"/>
                <a:alpha val="40000"/>
              </a:srgbClr>
            </a:glow>
            <a:outerShdw blurRad="40000" dist="23000" dir="5400000" rotWithShape="0">
              <a:srgbClr val="000000">
                <a:alpha val="35000"/>
              </a:srgbClr>
            </a:outerShdw>
          </a:effectLst>
        </p:spPr>
        <p:txBody>
          <a:bodyPr lIns="91416" tIns="45709" rIns="91416" bIns="45709" rtlCol="0" anchor="ctr"/>
          <a:lstStyle/>
          <a:p>
            <a:pPr marL="0" marR="0" lvl="0" indent="0" algn="ctr" defTabSz="91415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Calibri"/>
              <a:ea typeface="+mn-ea"/>
              <a:cs typeface="+mn-cs"/>
            </a:endParaRPr>
          </a:p>
        </p:txBody>
      </p:sp>
      <p:sp>
        <p:nvSpPr>
          <p:cNvPr id="53" name="Right Arrow 52"/>
          <p:cNvSpPr/>
          <p:nvPr/>
        </p:nvSpPr>
        <p:spPr>
          <a:xfrm rot="10800000">
            <a:off x="4988543" y="5474401"/>
            <a:ext cx="640247" cy="228600"/>
          </a:xfrm>
          <a:prstGeom prst="rightArrow">
            <a:avLst/>
          </a:prstGeom>
          <a:gradFill flip="none" rotWithShape="1">
            <a:gsLst>
              <a:gs pos="0">
                <a:srgbClr val="891306">
                  <a:lumMod val="40000"/>
                  <a:lumOff val="60000"/>
                </a:srgbClr>
              </a:gs>
              <a:gs pos="100000">
                <a:srgbClr val="891306">
                  <a:lumMod val="60000"/>
                  <a:lumOff val="40000"/>
                </a:srgbClr>
              </a:gs>
            </a:gsLst>
            <a:lin ang="0" scaled="1"/>
            <a:tileRect/>
          </a:gradFill>
          <a:ln w="12700" cap="flat" cmpd="sng" algn="ctr">
            <a:solidFill>
              <a:srgbClr val="262626"/>
            </a:solidFill>
            <a:prstDash val="solid"/>
          </a:ln>
          <a:effectLst>
            <a:glow rad="101600">
              <a:srgbClr val="FFFFFF">
                <a:lumMod val="75000"/>
                <a:alpha val="40000"/>
              </a:srgbClr>
            </a:glow>
            <a:outerShdw blurRad="40000" dist="23000" dir="5400000" rotWithShape="0">
              <a:srgbClr val="000000">
                <a:alpha val="35000"/>
              </a:srgbClr>
            </a:outerShdw>
          </a:effectLst>
        </p:spPr>
        <p:txBody>
          <a:bodyPr lIns="91416" tIns="45709" rIns="91416" bIns="45709" rtlCol="0" anchor="ctr"/>
          <a:lstStyle/>
          <a:p>
            <a:pPr marL="0" marR="0" lvl="0" indent="0" algn="ctr" defTabSz="91415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Calibri"/>
              <a:ea typeface="+mn-ea"/>
              <a:cs typeface="+mn-cs"/>
            </a:endParaRPr>
          </a:p>
        </p:txBody>
      </p:sp>
      <p:sp>
        <p:nvSpPr>
          <p:cNvPr id="54" name="Right Arrow 53"/>
          <p:cNvSpPr/>
          <p:nvPr/>
        </p:nvSpPr>
        <p:spPr>
          <a:xfrm rot="10800000">
            <a:off x="3932311" y="5490169"/>
            <a:ext cx="640247" cy="228600"/>
          </a:xfrm>
          <a:prstGeom prst="rightArrow">
            <a:avLst/>
          </a:prstGeom>
          <a:gradFill flip="none" rotWithShape="1">
            <a:gsLst>
              <a:gs pos="0">
                <a:srgbClr val="891306">
                  <a:lumMod val="40000"/>
                  <a:lumOff val="60000"/>
                </a:srgbClr>
              </a:gs>
              <a:gs pos="100000">
                <a:srgbClr val="891306">
                  <a:lumMod val="60000"/>
                  <a:lumOff val="40000"/>
                </a:srgbClr>
              </a:gs>
            </a:gsLst>
            <a:lin ang="0" scaled="1"/>
            <a:tileRect/>
          </a:gradFill>
          <a:ln w="12700" cap="flat" cmpd="sng" algn="ctr">
            <a:solidFill>
              <a:srgbClr val="262626"/>
            </a:solidFill>
            <a:prstDash val="solid"/>
          </a:ln>
          <a:effectLst>
            <a:glow rad="101600">
              <a:srgbClr val="FFFFFF">
                <a:lumMod val="75000"/>
                <a:alpha val="40000"/>
              </a:srgbClr>
            </a:glow>
            <a:outerShdw blurRad="40000" dist="23000" dir="5400000" rotWithShape="0">
              <a:srgbClr val="000000">
                <a:alpha val="35000"/>
              </a:srgbClr>
            </a:outerShdw>
          </a:effectLst>
        </p:spPr>
        <p:txBody>
          <a:bodyPr lIns="91416" tIns="45709" rIns="91416" bIns="45709" rtlCol="0" anchor="ctr"/>
          <a:lstStyle/>
          <a:p>
            <a:pPr marL="0" marR="0" lvl="0" indent="0" algn="ctr" defTabSz="91415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05050"/>
              </a:solidFill>
              <a:effectLst/>
              <a:uLnTx/>
              <a:uFillTx/>
              <a:latin typeface="Calibri"/>
              <a:ea typeface="+mn-ea"/>
              <a:cs typeface="+mn-cs"/>
            </a:endParaRPr>
          </a:p>
        </p:txBody>
      </p:sp>
      <p:sp>
        <p:nvSpPr>
          <p:cNvPr id="55" name="TextBox 54"/>
          <p:cNvSpPr txBox="1"/>
          <p:nvPr/>
        </p:nvSpPr>
        <p:spPr>
          <a:xfrm>
            <a:off x="7391737" y="1655703"/>
            <a:ext cx="4801851" cy="358987"/>
          </a:xfrm>
          <a:prstGeom prst="rect">
            <a:avLst/>
          </a:prstGeom>
          <a:noFill/>
        </p:spPr>
        <p:txBody>
          <a:bodyPr wrap="square" lIns="91416" tIns="45709" rIns="91416" bIns="45709" rtlCol="0">
            <a:spAutoFit/>
          </a:bodyPr>
          <a:lstStyle/>
          <a:p>
            <a:pPr marL="228541" marR="0" lvl="0" indent="-228541" algn="l" defTabSz="1218764" rtl="0" eaLnBrk="1" fontAlgn="auto" latinLnBrk="0" hangingPunct="1">
              <a:lnSpc>
                <a:spcPct val="100000"/>
              </a:lnSpc>
              <a:spcBef>
                <a:spcPts val="0"/>
              </a:spcBef>
              <a:spcAft>
                <a:spcPts val="0"/>
              </a:spcAft>
              <a:buClrTx/>
              <a:buSzTx/>
              <a:buFont typeface="+mj-lt"/>
              <a:buAutoNum type="arabicPeriod"/>
              <a:tabLst/>
              <a:defRPr/>
            </a:pPr>
            <a:r>
              <a:rPr kumimoji="0" lang="en-US" sz="1733" b="0" i="0" u="none" strike="noStrike" kern="1200" cap="none" spc="0" normalizeH="0" baseline="0" noProof="0" dirty="0">
                <a:ln>
                  <a:noFill/>
                </a:ln>
                <a:solidFill>
                  <a:srgbClr val="FFFFFF"/>
                </a:solidFill>
                <a:effectLst/>
                <a:uLnTx/>
                <a:uFillTx/>
                <a:latin typeface="Segoe UI"/>
                <a:ea typeface="+mn-ea"/>
                <a:cs typeface="+mn-cs"/>
              </a:rPr>
              <a:t>Attacker targets workstations with malware </a:t>
            </a:r>
          </a:p>
        </p:txBody>
      </p:sp>
      <p:grpSp>
        <p:nvGrpSpPr>
          <p:cNvPr id="56" name="Group 55"/>
          <p:cNvGrpSpPr/>
          <p:nvPr/>
        </p:nvGrpSpPr>
        <p:grpSpPr>
          <a:xfrm>
            <a:off x="1370667" y="5373447"/>
            <a:ext cx="547880" cy="457200"/>
            <a:chOff x="1270024" y="3171232"/>
            <a:chExt cx="547737" cy="457200"/>
          </a:xfrm>
        </p:grpSpPr>
        <p:pic>
          <p:nvPicPr>
            <p:cNvPr id="57"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270024"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456774" y="3234104"/>
              <a:ext cx="287360" cy="274320"/>
            </a:xfrm>
            <a:prstGeom prst="rect">
              <a:avLst/>
            </a:prstGeom>
            <a:effectLst>
              <a:outerShdw blurRad="63500" sx="102000" sy="102000" algn="ctr" rotWithShape="0">
                <a:prstClr val="black">
                  <a:alpha val="40000"/>
                </a:prstClr>
              </a:outerShdw>
            </a:effectLst>
          </p:spPr>
        </p:pic>
      </p:grpSp>
      <p:grpSp>
        <p:nvGrpSpPr>
          <p:cNvPr id="59" name="Group 58"/>
          <p:cNvGrpSpPr/>
          <p:nvPr/>
        </p:nvGrpSpPr>
        <p:grpSpPr>
          <a:xfrm>
            <a:off x="2388684" y="5373447"/>
            <a:ext cx="547880" cy="457200"/>
            <a:chOff x="2287777" y="3171232"/>
            <a:chExt cx="547737" cy="457200"/>
          </a:xfrm>
        </p:grpSpPr>
        <p:pic>
          <p:nvPicPr>
            <p:cNvPr id="60"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777"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74527" y="3234104"/>
              <a:ext cx="287360" cy="274320"/>
            </a:xfrm>
            <a:prstGeom prst="rect">
              <a:avLst/>
            </a:prstGeom>
            <a:effectLst>
              <a:outerShdw blurRad="63500" sx="102000" sy="102000" algn="ctr" rotWithShape="0">
                <a:prstClr val="black">
                  <a:alpha val="40000"/>
                </a:prstClr>
              </a:outerShdw>
            </a:effectLst>
          </p:spPr>
        </p:pic>
      </p:grpSp>
      <p:grpSp>
        <p:nvGrpSpPr>
          <p:cNvPr id="62" name="Group 61"/>
          <p:cNvGrpSpPr/>
          <p:nvPr/>
        </p:nvGrpSpPr>
        <p:grpSpPr>
          <a:xfrm>
            <a:off x="6104371" y="4922519"/>
            <a:ext cx="547880" cy="457200"/>
            <a:chOff x="6002494" y="2720304"/>
            <a:chExt cx="547737" cy="457200"/>
          </a:xfrm>
        </p:grpSpPr>
        <p:pic>
          <p:nvPicPr>
            <p:cNvPr id="63"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02494" y="2720304"/>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170390" y="2802317"/>
              <a:ext cx="287360" cy="274320"/>
            </a:xfrm>
            <a:prstGeom prst="rect">
              <a:avLst/>
            </a:prstGeom>
            <a:effectLst>
              <a:outerShdw blurRad="63500" sx="102000" sy="102000" algn="ctr" rotWithShape="0">
                <a:prstClr val="black">
                  <a:alpha val="40000"/>
                </a:prstClr>
              </a:outerShdw>
            </a:effectLst>
          </p:spPr>
        </p:pic>
      </p:grpSp>
      <p:grpSp>
        <p:nvGrpSpPr>
          <p:cNvPr id="65" name="Group 64"/>
          <p:cNvGrpSpPr/>
          <p:nvPr/>
        </p:nvGrpSpPr>
        <p:grpSpPr>
          <a:xfrm>
            <a:off x="5086351" y="4922519"/>
            <a:ext cx="547880" cy="457200"/>
            <a:chOff x="4984741" y="2720304"/>
            <a:chExt cx="547737" cy="457200"/>
          </a:xfrm>
        </p:grpSpPr>
        <p:pic>
          <p:nvPicPr>
            <p:cNvPr id="66"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984741" y="2720304"/>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157404" y="2802317"/>
              <a:ext cx="287360" cy="274320"/>
            </a:xfrm>
            <a:prstGeom prst="rect">
              <a:avLst/>
            </a:prstGeom>
            <a:effectLst>
              <a:outerShdw blurRad="63500" sx="102000" sy="102000" algn="ctr" rotWithShape="0">
                <a:prstClr val="black">
                  <a:alpha val="40000"/>
                </a:prstClr>
              </a:outerShdw>
            </a:effectLst>
          </p:spPr>
        </p:pic>
      </p:grpSp>
      <p:grpSp>
        <p:nvGrpSpPr>
          <p:cNvPr id="68" name="Group 67"/>
          <p:cNvGrpSpPr/>
          <p:nvPr/>
        </p:nvGrpSpPr>
        <p:grpSpPr>
          <a:xfrm>
            <a:off x="4068333" y="4922519"/>
            <a:ext cx="547880" cy="457200"/>
            <a:chOff x="3966988" y="2720304"/>
            <a:chExt cx="547737" cy="457200"/>
          </a:xfrm>
        </p:grpSpPr>
        <p:pic>
          <p:nvPicPr>
            <p:cNvPr id="69"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3966988" y="2720304"/>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144418" y="2802317"/>
              <a:ext cx="287360" cy="274320"/>
            </a:xfrm>
            <a:prstGeom prst="rect">
              <a:avLst/>
            </a:prstGeom>
            <a:effectLst>
              <a:outerShdw blurRad="63500" sx="102000" sy="102000" algn="ctr" rotWithShape="0">
                <a:prstClr val="black">
                  <a:alpha val="40000"/>
                </a:prstClr>
              </a:outerShdw>
            </a:effectLst>
          </p:spPr>
        </p:pic>
      </p:grpSp>
      <p:grpSp>
        <p:nvGrpSpPr>
          <p:cNvPr id="71" name="Group 70"/>
          <p:cNvGrpSpPr/>
          <p:nvPr/>
        </p:nvGrpSpPr>
        <p:grpSpPr>
          <a:xfrm>
            <a:off x="3050315" y="4922519"/>
            <a:ext cx="547880" cy="457200"/>
            <a:chOff x="2949235" y="2720304"/>
            <a:chExt cx="547737" cy="457200"/>
          </a:xfrm>
        </p:grpSpPr>
        <p:pic>
          <p:nvPicPr>
            <p:cNvPr id="72"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949235" y="2720304"/>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131432" y="2802317"/>
              <a:ext cx="287360" cy="274320"/>
            </a:xfrm>
            <a:prstGeom prst="rect">
              <a:avLst/>
            </a:prstGeom>
            <a:effectLst>
              <a:outerShdw blurRad="63500" sx="102000" sy="102000" algn="ctr" rotWithShape="0">
                <a:prstClr val="black">
                  <a:alpha val="40000"/>
                </a:prstClr>
              </a:outerShdw>
            </a:effectLst>
          </p:spPr>
        </p:pic>
      </p:grpSp>
      <p:grpSp>
        <p:nvGrpSpPr>
          <p:cNvPr id="74" name="Group 73"/>
          <p:cNvGrpSpPr/>
          <p:nvPr/>
        </p:nvGrpSpPr>
        <p:grpSpPr>
          <a:xfrm>
            <a:off x="2032297" y="4922519"/>
            <a:ext cx="547880" cy="457200"/>
            <a:chOff x="1931482" y="2720304"/>
            <a:chExt cx="547737" cy="457200"/>
          </a:xfrm>
        </p:grpSpPr>
        <p:pic>
          <p:nvPicPr>
            <p:cNvPr id="75"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31482" y="2720304"/>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118446" y="2802317"/>
              <a:ext cx="287360" cy="274320"/>
            </a:xfrm>
            <a:prstGeom prst="rect">
              <a:avLst/>
            </a:prstGeom>
            <a:effectLst>
              <a:outerShdw blurRad="63500" sx="102000" sy="102000" algn="ctr" rotWithShape="0">
                <a:prstClr val="black">
                  <a:alpha val="40000"/>
                </a:prstClr>
              </a:outerShdw>
            </a:effectLst>
          </p:spPr>
        </p:pic>
      </p:grpSp>
      <p:sp>
        <p:nvSpPr>
          <p:cNvPr id="77" name="TextBox 76"/>
          <p:cNvSpPr txBox="1"/>
          <p:nvPr/>
        </p:nvSpPr>
        <p:spPr>
          <a:xfrm>
            <a:off x="7391737" y="2037502"/>
            <a:ext cx="4801851" cy="625662"/>
          </a:xfrm>
          <a:prstGeom prst="rect">
            <a:avLst/>
          </a:prstGeom>
          <a:noFill/>
        </p:spPr>
        <p:txBody>
          <a:bodyPr wrap="square" lIns="91416" tIns="45709" rIns="91416" bIns="45709" rtlCol="0">
            <a:spAutoFit/>
          </a:bodyPr>
          <a:lstStyle/>
          <a:p>
            <a:pPr marL="228541" marR="0" lvl="0" indent="-228541" algn="l" defTabSz="1218764" rtl="0" eaLnBrk="1" fontAlgn="auto" latinLnBrk="0" hangingPunct="1">
              <a:lnSpc>
                <a:spcPct val="100000"/>
              </a:lnSpc>
              <a:spcBef>
                <a:spcPts val="0"/>
              </a:spcBef>
              <a:spcAft>
                <a:spcPts val="0"/>
              </a:spcAft>
              <a:buClrTx/>
              <a:buSzTx/>
              <a:buFont typeface="+mj-lt"/>
              <a:buAutoNum type="arabicPeriod" startAt="2"/>
              <a:tabLst/>
              <a:defRPr/>
            </a:pPr>
            <a:r>
              <a:rPr kumimoji="0" lang="en-US" sz="1733" b="0" i="0" u="none" strike="noStrike" kern="1200" cap="none" spc="0" normalizeH="0" baseline="0" noProof="0" dirty="0">
                <a:ln>
                  <a:noFill/>
                </a:ln>
                <a:solidFill>
                  <a:srgbClr val="FFFFFF"/>
                </a:solidFill>
                <a:effectLst/>
                <a:uLnTx/>
                <a:uFillTx/>
                <a:latin typeface="Segoe UI"/>
                <a:ea typeface="+mn-ea"/>
                <a:cs typeface="+mn-cs"/>
              </a:rPr>
              <a:t>User is compromised, Attacker performs recon/harvests credentials.</a:t>
            </a:r>
          </a:p>
        </p:txBody>
      </p:sp>
      <p:sp>
        <p:nvSpPr>
          <p:cNvPr id="78" name="TextBox 77"/>
          <p:cNvSpPr txBox="1"/>
          <p:nvPr/>
        </p:nvSpPr>
        <p:spPr>
          <a:xfrm>
            <a:off x="7391737" y="2680891"/>
            <a:ext cx="4801851" cy="358987"/>
          </a:xfrm>
          <a:prstGeom prst="rect">
            <a:avLst/>
          </a:prstGeom>
          <a:noFill/>
        </p:spPr>
        <p:txBody>
          <a:bodyPr wrap="square" lIns="91416" tIns="45709" rIns="91416" bIns="45709" rtlCol="0">
            <a:spAutoFit/>
          </a:bodyPr>
          <a:lstStyle/>
          <a:p>
            <a:pPr marL="228541" marR="0" lvl="0" indent="-228541" algn="l" defTabSz="1218764" rtl="0" eaLnBrk="1" fontAlgn="auto" latinLnBrk="0" hangingPunct="1">
              <a:lnSpc>
                <a:spcPct val="100000"/>
              </a:lnSpc>
              <a:spcBef>
                <a:spcPts val="0"/>
              </a:spcBef>
              <a:spcAft>
                <a:spcPts val="0"/>
              </a:spcAft>
              <a:buClrTx/>
              <a:buSzTx/>
              <a:buFont typeface="+mj-lt"/>
              <a:buAutoNum type="arabicPeriod" startAt="3"/>
              <a:tabLst/>
              <a:defRPr/>
            </a:pPr>
            <a:r>
              <a:rPr kumimoji="0" lang="en-US" sz="1733" b="0" i="0" u="none" strike="noStrike" kern="1200" cap="none" spc="0" normalizeH="0" baseline="0" noProof="0" dirty="0">
                <a:ln>
                  <a:noFill/>
                </a:ln>
                <a:solidFill>
                  <a:srgbClr val="FFFFFF"/>
                </a:solidFill>
                <a:effectLst/>
                <a:uLnTx/>
                <a:uFillTx/>
                <a:latin typeface="Segoe UI"/>
                <a:ea typeface="+mn-ea"/>
                <a:cs typeface="+mn-cs"/>
              </a:rPr>
              <a:t>Attacker starts “credentials crabwalk”</a:t>
            </a:r>
          </a:p>
        </p:txBody>
      </p:sp>
      <p:sp>
        <p:nvSpPr>
          <p:cNvPr id="79" name="TextBox 78"/>
          <p:cNvSpPr txBox="1"/>
          <p:nvPr/>
        </p:nvSpPr>
        <p:spPr>
          <a:xfrm>
            <a:off x="7391737" y="3062689"/>
            <a:ext cx="4801851" cy="625662"/>
          </a:xfrm>
          <a:prstGeom prst="rect">
            <a:avLst/>
          </a:prstGeom>
          <a:noFill/>
        </p:spPr>
        <p:txBody>
          <a:bodyPr wrap="square" lIns="91416" tIns="45709" rIns="91416" bIns="45709" rtlCol="0">
            <a:spAutoFit/>
          </a:bodyPr>
          <a:lstStyle/>
          <a:p>
            <a:pPr marL="228541" marR="0" lvl="0" indent="-228541" algn="l" defTabSz="1218764" rtl="0" eaLnBrk="1" fontAlgn="auto" latinLnBrk="0" hangingPunct="1">
              <a:lnSpc>
                <a:spcPct val="100000"/>
              </a:lnSpc>
              <a:spcBef>
                <a:spcPts val="0"/>
              </a:spcBef>
              <a:spcAft>
                <a:spcPts val="0"/>
              </a:spcAft>
              <a:buClrTx/>
              <a:buSzTx/>
              <a:buFont typeface="+mj-lt"/>
              <a:buAutoNum type="arabicPeriod" startAt="4"/>
              <a:tabLst/>
              <a:defRPr/>
            </a:pPr>
            <a:r>
              <a:rPr kumimoji="0" lang="en-US" sz="1733" b="0" i="0" u="none" strike="noStrike" kern="1200" cap="none" spc="0" normalizeH="0" baseline="0" noProof="0" dirty="0">
                <a:ln>
                  <a:noFill/>
                </a:ln>
                <a:solidFill>
                  <a:srgbClr val="FFFFFF"/>
                </a:solidFill>
                <a:effectLst/>
                <a:uLnTx/>
                <a:uFillTx/>
                <a:latin typeface="Segoe UI"/>
                <a:ea typeface="+mn-ea"/>
                <a:cs typeface="+mn-cs"/>
              </a:rPr>
              <a:t>Attacker finds host with domain privileged credentials, steals, and elevates privileges</a:t>
            </a:r>
          </a:p>
        </p:txBody>
      </p:sp>
      <p:sp>
        <p:nvSpPr>
          <p:cNvPr id="80" name="TextBox 79"/>
          <p:cNvSpPr txBox="1"/>
          <p:nvPr/>
        </p:nvSpPr>
        <p:spPr>
          <a:xfrm>
            <a:off x="7391737" y="3706085"/>
            <a:ext cx="4801851" cy="625662"/>
          </a:xfrm>
          <a:prstGeom prst="rect">
            <a:avLst/>
          </a:prstGeom>
          <a:noFill/>
        </p:spPr>
        <p:txBody>
          <a:bodyPr wrap="square" lIns="91416" tIns="45709" rIns="91416" bIns="45709" rtlCol="0">
            <a:spAutoFit/>
          </a:bodyPr>
          <a:lstStyle/>
          <a:p>
            <a:pPr marL="228541" marR="0" lvl="0" indent="-228541" algn="l" defTabSz="1218764" rtl="0" eaLnBrk="1" fontAlgn="auto" latinLnBrk="0" hangingPunct="1">
              <a:lnSpc>
                <a:spcPct val="100000"/>
              </a:lnSpc>
              <a:spcBef>
                <a:spcPts val="0"/>
              </a:spcBef>
              <a:spcAft>
                <a:spcPts val="0"/>
              </a:spcAft>
              <a:buClrTx/>
              <a:buSzTx/>
              <a:buFont typeface="+mj-lt"/>
              <a:buAutoNum type="arabicPeriod" startAt="5"/>
              <a:tabLst/>
              <a:defRPr/>
            </a:pPr>
            <a:r>
              <a:rPr kumimoji="0" lang="en-US" sz="1733" b="0" i="0" u="none" strike="noStrike" kern="1200" cap="none" spc="0" normalizeH="0" baseline="0" noProof="0" dirty="0">
                <a:ln>
                  <a:noFill/>
                </a:ln>
                <a:solidFill>
                  <a:srgbClr val="FFFFFF"/>
                </a:solidFill>
                <a:effectLst/>
                <a:uLnTx/>
                <a:uFillTx/>
                <a:latin typeface="Segoe UI"/>
                <a:ea typeface="+mn-ea"/>
                <a:cs typeface="+mn-cs"/>
              </a:rPr>
              <a:t>Attacker owns network, can harvest what he wants.  </a:t>
            </a:r>
          </a:p>
        </p:txBody>
      </p:sp>
      <p:grpSp>
        <p:nvGrpSpPr>
          <p:cNvPr id="81" name="Group 80"/>
          <p:cNvGrpSpPr/>
          <p:nvPr/>
        </p:nvGrpSpPr>
        <p:grpSpPr>
          <a:xfrm>
            <a:off x="1414774" y="3253337"/>
            <a:ext cx="5192773" cy="999568"/>
            <a:chOff x="1259494" y="3209906"/>
            <a:chExt cx="5191421" cy="999568"/>
          </a:xfrm>
        </p:grpSpPr>
        <p:pic>
          <p:nvPicPr>
            <p:cNvPr id="82" name="Picture 2" descr="\\eventsql\dvd\Online_ART\DVD_Art_Sept-2-2010\Artwork_Imagery\Icons - Illustrations\_ XML ICONS\Servers SQL database comput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45707" y="3660834"/>
              <a:ext cx="370670" cy="54864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 descr="\\eventsql\dvd\Online_ART\DVD_Art_Sept-2-2010\Artwork_Imagery\Icons - Illustrations\_ XML ICONS\Servers Exchange email comput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89081" y="3660834"/>
              <a:ext cx="343814" cy="54864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eventsql\dvd\Online_ART\DVD_Art_Sept-2-2010\Artwork_Imagery\Icons - Illustrations\_ XML ICONS\Servers computer XML Web Servic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59494" y="3660834"/>
              <a:ext cx="357542" cy="54864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eventsql\dvd\Online_ART\DVD_Art_Sept-2-2010\Artwork_Imagery\Icons - Illustrations\_ XML ICONS\Servers Content Management compute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89741" y="3660834"/>
              <a:ext cx="371618" cy="54864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5" descr="\\eventsql\dvd\Online_ART\DVD_Art_Sept-2-2010\Artwork_Imagery\Icons - Illustrations\_ XML ICONS\Servers Commerce computer money.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34064" y="3660834"/>
              <a:ext cx="338938" cy="54864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eventsql\dvd\Online_ART\DVD_Art_Sept-2-2010\Artwork_Imagery\Icons - Illustrations\_ XML ICONS\Servers SQL database comput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63727" y="3209906"/>
              <a:ext cx="370670" cy="54864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 descr="\\eventsql\dvd\Online_ART\DVD_Art_Sept-2-2010\Artwork_Imagery\Icons - Illustrations\_ XML ICONS\Servers Exchange email comput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07101" y="3209906"/>
              <a:ext cx="343814" cy="54864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eventsql\dvd\Online_ART\DVD_Art_Sept-2-2010\Artwork_Imagery\Icons - Illustrations\_ XML ICONS\Servers computer XML Web Servic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77514" y="3209906"/>
              <a:ext cx="357542" cy="54864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eventsql\dvd\Online_ART\DVD_Art_Sept-2-2010\Artwork_Imagery\Icons - Illustrations\_ XML ICONS\Servers Content Management compute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07761" y="3209906"/>
              <a:ext cx="371618" cy="54864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 descr="\\eventsql\dvd\Online_ART\DVD_Art_Sept-2-2010\Artwork_Imagery\Icons - Illustrations\_ XML ICONS\Servers Commerce computer money.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52084" y="3209906"/>
              <a:ext cx="338938"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p:cNvGrpSpPr/>
          <p:nvPr/>
        </p:nvGrpSpPr>
        <p:grpSpPr>
          <a:xfrm>
            <a:off x="1416343" y="3245479"/>
            <a:ext cx="5192773" cy="999568"/>
            <a:chOff x="1257557" y="3351311"/>
            <a:chExt cx="5191421" cy="999568"/>
          </a:xfrm>
        </p:grpSpPr>
        <p:grpSp>
          <p:nvGrpSpPr>
            <p:cNvPr id="93" name="Group 92"/>
            <p:cNvGrpSpPr/>
            <p:nvPr/>
          </p:nvGrpSpPr>
          <p:grpSpPr>
            <a:xfrm>
              <a:off x="2287804" y="3802239"/>
              <a:ext cx="371618" cy="548640"/>
              <a:chOff x="2287804" y="3802239"/>
              <a:chExt cx="371618" cy="548640"/>
            </a:xfrm>
          </p:grpSpPr>
          <p:pic>
            <p:nvPicPr>
              <p:cNvPr id="121" name="Picture 4" descr="\\eventsql\dvd\Online_ART\DVD_Art_Sept-2-2010\Artwork_Imagery\Icons - Illustrations\_ XML ICONS\Servers Content Management computer.png"/>
              <p:cNvPicPr>
                <a:picLocks noChangeAspect="1" noChangeArrowheads="1"/>
              </p:cNvPicPr>
              <p:nvPr/>
            </p:nvPicPr>
            <p:blipFill>
              <a:blip r:embed="rId1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287804" y="3802239"/>
                <a:ext cx="37161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329933" y="3939399"/>
                <a:ext cx="287360" cy="274320"/>
              </a:xfrm>
              <a:prstGeom prst="rect">
                <a:avLst/>
              </a:prstGeom>
              <a:effectLst>
                <a:outerShdw blurRad="63500" sx="102000" sy="102000" algn="ctr" rotWithShape="0">
                  <a:prstClr val="black">
                    <a:alpha val="40000"/>
                  </a:prstClr>
                </a:outerShdw>
              </a:effectLst>
            </p:spPr>
          </p:pic>
        </p:grpSp>
        <p:grpSp>
          <p:nvGrpSpPr>
            <p:cNvPr id="94" name="Group 93"/>
            <p:cNvGrpSpPr/>
            <p:nvPr/>
          </p:nvGrpSpPr>
          <p:grpSpPr>
            <a:xfrm>
              <a:off x="3332127" y="3802239"/>
              <a:ext cx="338938" cy="548640"/>
              <a:chOff x="3332127" y="3802239"/>
              <a:chExt cx="338938" cy="548640"/>
            </a:xfrm>
          </p:grpSpPr>
          <p:pic>
            <p:nvPicPr>
              <p:cNvPr id="119" name="Picture 5" descr="\\eventsql\dvd\Online_ART\DVD_Art_Sept-2-2010\Artwork_Imagery\Icons - Illustrations\_ XML ICONS\Servers Commerce computer money.png"/>
              <p:cNvPicPr>
                <a:picLocks noChangeAspect="1" noChangeArrowheads="1"/>
              </p:cNvPicPr>
              <p:nvPr/>
            </p:nvPicPr>
            <p:blipFill>
              <a:blip r:embed="rId1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3332127" y="3802239"/>
                <a:ext cx="33893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357916" y="3939399"/>
                <a:ext cx="287360" cy="274320"/>
              </a:xfrm>
              <a:prstGeom prst="rect">
                <a:avLst/>
              </a:prstGeom>
              <a:effectLst>
                <a:outerShdw blurRad="63500" sx="102000" sy="102000" algn="ctr" rotWithShape="0">
                  <a:prstClr val="black">
                    <a:alpha val="40000"/>
                  </a:prstClr>
                </a:outerShdw>
              </a:effectLst>
            </p:spPr>
          </p:pic>
        </p:grpSp>
        <p:grpSp>
          <p:nvGrpSpPr>
            <p:cNvPr id="95" name="Group 94"/>
            <p:cNvGrpSpPr/>
            <p:nvPr/>
          </p:nvGrpSpPr>
          <p:grpSpPr>
            <a:xfrm>
              <a:off x="4343770" y="3802239"/>
              <a:ext cx="370670" cy="548640"/>
              <a:chOff x="4343770" y="3802239"/>
              <a:chExt cx="370670" cy="548640"/>
            </a:xfrm>
          </p:grpSpPr>
          <p:pic>
            <p:nvPicPr>
              <p:cNvPr id="117" name="Picture 2" descr="\\eventsql\dvd\Online_ART\DVD_Art_Sept-2-2010\Artwork_Imagery\Icons - Illustrations\_ XML ICONS\Servers SQL database computer.png"/>
              <p:cNvPicPr>
                <a:picLocks noChangeAspect="1" noChangeArrowheads="1"/>
              </p:cNvPicPr>
              <p:nvPr/>
            </p:nvPicPr>
            <p:blipFill>
              <a:blip r:embed="rId12"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343770" y="3802239"/>
                <a:ext cx="37067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350670" y="3939399"/>
                <a:ext cx="287360" cy="274320"/>
              </a:xfrm>
              <a:prstGeom prst="rect">
                <a:avLst/>
              </a:prstGeom>
              <a:effectLst>
                <a:outerShdw blurRad="63500" sx="102000" sy="102000" algn="ctr" rotWithShape="0">
                  <a:prstClr val="black">
                    <a:alpha val="40000"/>
                  </a:prstClr>
                </a:outerShdw>
              </a:effectLst>
            </p:spPr>
          </p:pic>
        </p:grpSp>
        <p:grpSp>
          <p:nvGrpSpPr>
            <p:cNvPr id="96" name="Group 95"/>
            <p:cNvGrpSpPr/>
            <p:nvPr/>
          </p:nvGrpSpPr>
          <p:grpSpPr>
            <a:xfrm>
              <a:off x="5387144" y="3802239"/>
              <a:ext cx="343814" cy="548640"/>
              <a:chOff x="5387144" y="3802239"/>
              <a:chExt cx="343814" cy="548640"/>
            </a:xfrm>
          </p:grpSpPr>
          <p:pic>
            <p:nvPicPr>
              <p:cNvPr id="115" name="Picture 3" descr="\\eventsql\dvd\Online_ART\DVD_Art_Sept-2-2010\Artwork_Imagery\Icons - Illustrations\_ XML ICONS\Servers Exchange email computer.png"/>
              <p:cNvPicPr>
                <a:picLocks noChangeAspect="1" noChangeArrowheads="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5387144" y="3802239"/>
                <a:ext cx="343814"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415371" y="3939399"/>
                <a:ext cx="287360" cy="274320"/>
              </a:xfrm>
              <a:prstGeom prst="rect">
                <a:avLst/>
              </a:prstGeom>
              <a:effectLst>
                <a:outerShdw blurRad="63500" sx="102000" sy="102000" algn="ctr" rotWithShape="0">
                  <a:prstClr val="black">
                    <a:alpha val="40000"/>
                  </a:prstClr>
                </a:outerShdw>
              </a:effectLst>
            </p:spPr>
          </p:pic>
        </p:grpSp>
        <p:grpSp>
          <p:nvGrpSpPr>
            <p:cNvPr id="97" name="Group 96"/>
            <p:cNvGrpSpPr/>
            <p:nvPr/>
          </p:nvGrpSpPr>
          <p:grpSpPr>
            <a:xfrm>
              <a:off x="6105164" y="3351311"/>
              <a:ext cx="343814" cy="548640"/>
              <a:chOff x="6105164" y="3351311"/>
              <a:chExt cx="343814" cy="548640"/>
            </a:xfrm>
          </p:grpSpPr>
          <p:pic>
            <p:nvPicPr>
              <p:cNvPr id="113" name="Picture 3" descr="\\eventsql\dvd\Online_ART\DVD_Art_Sept-2-2010\Artwork_Imagery\Icons - Illustrations\_ XML ICONS\Servers Exchange email computer.png"/>
              <p:cNvPicPr>
                <a:picLocks noChangeAspect="1" noChangeArrowheads="1"/>
              </p:cNvPicPr>
              <p:nvPr/>
            </p:nvPicPr>
            <p:blipFill>
              <a:blip r:embed="rId1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105164" y="3351311"/>
                <a:ext cx="343814"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133391" y="3488471"/>
                <a:ext cx="287360" cy="274320"/>
              </a:xfrm>
              <a:prstGeom prst="rect">
                <a:avLst/>
              </a:prstGeom>
              <a:effectLst>
                <a:outerShdw blurRad="63500" sx="102000" sy="102000" algn="ctr" rotWithShape="0">
                  <a:prstClr val="black">
                    <a:alpha val="40000"/>
                  </a:prstClr>
                </a:outerShdw>
              </a:effectLst>
            </p:spPr>
          </p:pic>
        </p:grpSp>
        <p:grpSp>
          <p:nvGrpSpPr>
            <p:cNvPr id="98" name="Group 97"/>
            <p:cNvGrpSpPr/>
            <p:nvPr/>
          </p:nvGrpSpPr>
          <p:grpSpPr>
            <a:xfrm>
              <a:off x="5061790" y="3351311"/>
              <a:ext cx="370670" cy="548640"/>
              <a:chOff x="5061790" y="3351311"/>
              <a:chExt cx="370670" cy="548640"/>
            </a:xfrm>
          </p:grpSpPr>
          <p:pic>
            <p:nvPicPr>
              <p:cNvPr id="111" name="Picture 2" descr="\\eventsql\dvd\Online_ART\DVD_Art_Sept-2-2010\Artwork_Imagery\Icons - Illustrations\_ XML ICONS\Servers SQL database computer.png"/>
              <p:cNvPicPr>
                <a:picLocks noChangeAspect="1" noChangeArrowheads="1"/>
              </p:cNvPicPr>
              <p:nvPr/>
            </p:nvPicPr>
            <p:blipFill>
              <a:blip r:embed="rId12"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5061790" y="3351311"/>
                <a:ext cx="37067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103445" y="3486511"/>
                <a:ext cx="287360" cy="274320"/>
              </a:xfrm>
              <a:prstGeom prst="rect">
                <a:avLst/>
              </a:prstGeom>
              <a:effectLst>
                <a:outerShdw blurRad="63500" sx="102000" sy="102000" algn="ctr" rotWithShape="0">
                  <a:prstClr val="black">
                    <a:alpha val="40000"/>
                  </a:prstClr>
                </a:outerShdw>
              </a:effectLst>
            </p:spPr>
          </p:pic>
        </p:grpSp>
        <p:grpSp>
          <p:nvGrpSpPr>
            <p:cNvPr id="99" name="Group 98"/>
            <p:cNvGrpSpPr/>
            <p:nvPr/>
          </p:nvGrpSpPr>
          <p:grpSpPr>
            <a:xfrm>
              <a:off x="4050147" y="3351311"/>
              <a:ext cx="338938" cy="548640"/>
              <a:chOff x="4050147" y="3351311"/>
              <a:chExt cx="338938" cy="548640"/>
            </a:xfrm>
          </p:grpSpPr>
          <p:pic>
            <p:nvPicPr>
              <p:cNvPr id="109" name="Picture 5" descr="\\eventsql\dvd\Online_ART\DVD_Art_Sept-2-2010\Artwork_Imagery\Icons - Illustrations\_ XML ICONS\Servers Commerce computer money.png"/>
              <p:cNvPicPr>
                <a:picLocks noChangeAspect="1" noChangeArrowheads="1"/>
              </p:cNvPicPr>
              <p:nvPr/>
            </p:nvPicPr>
            <p:blipFill>
              <a:blip r:embed="rId1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050147" y="3351311"/>
                <a:ext cx="33893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075936" y="3488471"/>
                <a:ext cx="287360" cy="274320"/>
              </a:xfrm>
              <a:prstGeom prst="rect">
                <a:avLst/>
              </a:prstGeom>
              <a:effectLst>
                <a:outerShdw blurRad="63500" sx="102000" sy="102000" algn="ctr" rotWithShape="0">
                  <a:prstClr val="black">
                    <a:alpha val="40000"/>
                  </a:prstClr>
                </a:outerShdw>
              </a:effectLst>
            </p:spPr>
          </p:pic>
        </p:grpSp>
        <p:grpSp>
          <p:nvGrpSpPr>
            <p:cNvPr id="100" name="Group 99"/>
            <p:cNvGrpSpPr/>
            <p:nvPr/>
          </p:nvGrpSpPr>
          <p:grpSpPr>
            <a:xfrm>
              <a:off x="3005824" y="3351311"/>
              <a:ext cx="371618" cy="548640"/>
              <a:chOff x="3005824" y="3351311"/>
              <a:chExt cx="371618" cy="548640"/>
            </a:xfrm>
          </p:grpSpPr>
          <p:pic>
            <p:nvPicPr>
              <p:cNvPr id="107" name="Picture 4" descr="\\eventsql\dvd\Online_ART\DVD_Art_Sept-2-2010\Artwork_Imagery\Icons - Illustrations\_ XML ICONS\Servers Content Management computer.png"/>
              <p:cNvPicPr>
                <a:picLocks noChangeAspect="1" noChangeArrowheads="1"/>
              </p:cNvPicPr>
              <p:nvPr/>
            </p:nvPicPr>
            <p:blipFill>
              <a:blip r:embed="rId1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3005824" y="3351311"/>
                <a:ext cx="37161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047953" y="3488471"/>
                <a:ext cx="287360" cy="274320"/>
              </a:xfrm>
              <a:prstGeom prst="rect">
                <a:avLst/>
              </a:prstGeom>
              <a:effectLst>
                <a:outerShdw blurRad="63500" sx="102000" sy="102000" algn="ctr" rotWithShape="0">
                  <a:prstClr val="black">
                    <a:alpha val="40000"/>
                  </a:prstClr>
                </a:outerShdw>
              </a:effectLst>
            </p:spPr>
          </p:pic>
        </p:grpSp>
        <p:grpSp>
          <p:nvGrpSpPr>
            <p:cNvPr id="101" name="Group 100"/>
            <p:cNvGrpSpPr/>
            <p:nvPr/>
          </p:nvGrpSpPr>
          <p:grpSpPr>
            <a:xfrm>
              <a:off x="1975577" y="3351311"/>
              <a:ext cx="357542" cy="548640"/>
              <a:chOff x="1975577" y="3351311"/>
              <a:chExt cx="357542" cy="548640"/>
            </a:xfrm>
          </p:grpSpPr>
          <p:pic>
            <p:nvPicPr>
              <p:cNvPr id="105" name="Picture 2" descr="\\eventsql\dvd\Online_ART\DVD_Art_Sept-2-2010\Artwork_Imagery\Icons - Illustrations\_ XML ICONS\Servers computer XML Web Service.png"/>
              <p:cNvPicPr>
                <a:picLocks noChangeAspect="1" noChangeArrowheads="1"/>
              </p:cNvPicPr>
              <p:nvPr/>
            </p:nvPicPr>
            <p:blipFill>
              <a:blip r:embed="rId1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75577" y="3351311"/>
                <a:ext cx="357542"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010668" y="3488471"/>
                <a:ext cx="287360" cy="274320"/>
              </a:xfrm>
              <a:prstGeom prst="rect">
                <a:avLst/>
              </a:prstGeom>
              <a:effectLst>
                <a:outerShdw blurRad="63500" sx="102000" sy="102000" algn="ctr" rotWithShape="0">
                  <a:prstClr val="black">
                    <a:alpha val="40000"/>
                  </a:prstClr>
                </a:outerShdw>
              </a:effectLst>
            </p:spPr>
          </p:pic>
        </p:grpSp>
        <p:grpSp>
          <p:nvGrpSpPr>
            <p:cNvPr id="102" name="Group 101"/>
            <p:cNvGrpSpPr/>
            <p:nvPr/>
          </p:nvGrpSpPr>
          <p:grpSpPr>
            <a:xfrm>
              <a:off x="1257557" y="3802239"/>
              <a:ext cx="357542" cy="548640"/>
              <a:chOff x="1257557" y="3802239"/>
              <a:chExt cx="357542" cy="548640"/>
            </a:xfrm>
          </p:grpSpPr>
          <p:pic>
            <p:nvPicPr>
              <p:cNvPr id="103" name="Picture 2" descr="\\eventsql\dvd\Online_ART\DVD_Art_Sept-2-2010\Artwork_Imagery\Icons - Illustrations\_ XML ICONS\Servers computer XML Web Service.png"/>
              <p:cNvPicPr>
                <a:picLocks noChangeAspect="1" noChangeArrowheads="1"/>
              </p:cNvPicPr>
              <p:nvPr/>
            </p:nvPicPr>
            <p:blipFill>
              <a:blip r:embed="rId1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257557" y="3802239"/>
                <a:ext cx="357542"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292648" y="3939399"/>
                <a:ext cx="287360" cy="274320"/>
              </a:xfrm>
              <a:prstGeom prst="rect">
                <a:avLst/>
              </a:prstGeom>
              <a:effectLst>
                <a:outerShdw blurRad="63500" sx="102000" sy="102000" algn="ctr" rotWithShape="0">
                  <a:prstClr val="black">
                    <a:alpha val="40000"/>
                  </a:prstClr>
                </a:outerShdw>
              </a:effectLst>
            </p:spPr>
          </p:pic>
        </p:grpSp>
      </p:grpSp>
      <p:grpSp>
        <p:nvGrpSpPr>
          <p:cNvPr id="123" name="Group 122"/>
          <p:cNvGrpSpPr/>
          <p:nvPr/>
        </p:nvGrpSpPr>
        <p:grpSpPr>
          <a:xfrm>
            <a:off x="5442739" y="5373447"/>
            <a:ext cx="547880" cy="457200"/>
            <a:chOff x="5341036" y="3171232"/>
            <a:chExt cx="547737" cy="457200"/>
          </a:xfrm>
        </p:grpSpPr>
        <p:pic>
          <p:nvPicPr>
            <p:cNvPr id="124"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5341036"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527786" y="3234104"/>
              <a:ext cx="287360" cy="274320"/>
            </a:xfrm>
            <a:prstGeom prst="rect">
              <a:avLst/>
            </a:prstGeom>
            <a:effectLst>
              <a:outerShdw blurRad="63500" sx="102000" sy="102000" algn="ctr" rotWithShape="0">
                <a:prstClr val="black">
                  <a:alpha val="40000"/>
                </a:prstClr>
              </a:outerShdw>
            </a:effectLst>
          </p:spPr>
        </p:pic>
      </p:grpSp>
      <p:grpSp>
        <p:nvGrpSpPr>
          <p:cNvPr id="126" name="Group 125"/>
          <p:cNvGrpSpPr/>
          <p:nvPr/>
        </p:nvGrpSpPr>
        <p:grpSpPr>
          <a:xfrm>
            <a:off x="4424721" y="5373447"/>
            <a:ext cx="547880" cy="457200"/>
            <a:chOff x="4323283" y="3171232"/>
            <a:chExt cx="547737" cy="457200"/>
          </a:xfrm>
        </p:grpSpPr>
        <p:pic>
          <p:nvPicPr>
            <p:cNvPr id="127"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4323283"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510033" y="3234104"/>
              <a:ext cx="287360" cy="274320"/>
            </a:xfrm>
            <a:prstGeom prst="rect">
              <a:avLst/>
            </a:prstGeom>
            <a:effectLst>
              <a:outerShdw blurRad="63500" sx="102000" sy="102000" algn="ctr" rotWithShape="0">
                <a:prstClr val="black">
                  <a:alpha val="40000"/>
                </a:prstClr>
              </a:outerShdw>
            </a:effectLst>
          </p:spPr>
        </p:pic>
      </p:grpSp>
      <p:grpSp>
        <p:nvGrpSpPr>
          <p:cNvPr id="129" name="Group 128"/>
          <p:cNvGrpSpPr/>
          <p:nvPr/>
        </p:nvGrpSpPr>
        <p:grpSpPr>
          <a:xfrm>
            <a:off x="3406704" y="5373447"/>
            <a:ext cx="547880" cy="457200"/>
            <a:chOff x="3305530" y="3171232"/>
            <a:chExt cx="547737" cy="457200"/>
          </a:xfrm>
        </p:grpSpPr>
        <p:pic>
          <p:nvPicPr>
            <p:cNvPr id="130" name="Picture 2" descr="\\eventsql\dvd\Online_ART\DVD_Art_Sept-2-2010\Artwork_Imagery\Icons - Illustrations\_ WINDOWS SERVER ICONS\Hardware\Computer PC desktop machine.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3305530" y="3171232"/>
              <a:ext cx="54773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p:cNvPicPr>
              <a:picLocks noChangeAspect="1"/>
            </p:cNvPicPr>
            <p:nvPr/>
          </p:nvPicPr>
          <p:blipFill>
            <a:blip r:embed="rId9"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492280" y="3234104"/>
              <a:ext cx="287360" cy="274320"/>
            </a:xfrm>
            <a:prstGeom prst="rect">
              <a:avLst/>
            </a:prstGeom>
            <a:effectLst>
              <a:outerShdw blurRad="63500" sx="102000" sy="102000" algn="ctr" rotWithShape="0">
                <a:prstClr val="black">
                  <a:alpha val="40000"/>
                </a:prstClr>
              </a:outerShdw>
            </a:effectLst>
          </p:spPr>
        </p:pic>
      </p:grpSp>
      <p:pic>
        <p:nvPicPr>
          <p:cNvPr id="132" name="Picture 2" descr="\\eventsql\dvd\Online_ART\DVD_Art_Sept-2-2010\Artwork_Imagery\Icons - Illustrations\_ WINDOWS LIVE ICONS\profile icon person.png"/>
          <p:cNvPicPr>
            <a:picLocks noChangeAspect="1" noChangeArrowheads="1"/>
          </p:cNvPicPr>
          <p:nvPr/>
        </p:nvPicPr>
        <p:blipFill>
          <a:blip r:embed="rId1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56443" y="5830885"/>
            <a:ext cx="390627" cy="447675"/>
          </a:xfrm>
          <a:prstGeom prst="rect">
            <a:avLst/>
          </a:prstGeom>
          <a:noFill/>
          <a:effectLst>
            <a:glow rad="342900">
              <a:schemeClr val="tx1">
                <a:alpha val="40000"/>
              </a:schemeClr>
            </a:glow>
          </a:effectLst>
          <a:extLst>
            <a:ext uri="{909E8E84-426E-40DD-AFC4-6F175D3DCCD1}">
              <a14:hiddenFill xmlns:a14="http://schemas.microsoft.com/office/drawing/2010/main">
                <a:solidFill>
                  <a:srgbClr val="FFFFFF"/>
                </a:solidFill>
              </a14:hiddenFill>
            </a:ext>
          </a:extLst>
        </p:spPr>
      </p:pic>
      <p:pic>
        <p:nvPicPr>
          <p:cNvPr id="133" name="Picture 2" descr="\\eventsql\dvd\Online_ART\DVD_Art_Sept-2-2010\Artwork_Imagery\Icons - Illustrations\_ WINDOWS LIVE ICONS\profile icon person.png"/>
          <p:cNvPicPr>
            <a:picLocks noChangeAspect="1" noChangeArrowheads="1"/>
          </p:cNvPicPr>
          <p:nvPr/>
        </p:nvPicPr>
        <p:blipFill>
          <a:blip r:embed="rId1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6300" y="5830885"/>
            <a:ext cx="390627" cy="447675"/>
          </a:xfrm>
          <a:prstGeom prst="rect">
            <a:avLst/>
          </a:prstGeom>
          <a:noFill/>
          <a:effectLst>
            <a:glow rad="342900">
              <a:schemeClr val="tx1">
                <a:alpha val="40000"/>
              </a:schemeClr>
            </a:glow>
          </a:effectLst>
          <a:extLst>
            <a:ext uri="{909E8E84-426E-40DD-AFC4-6F175D3DCCD1}">
              <a14:hiddenFill xmlns:a14="http://schemas.microsoft.com/office/drawing/2010/main">
                <a:solidFill>
                  <a:srgbClr val="FFFFFF"/>
                </a:solidFill>
              </a14:hiddenFill>
            </a:ext>
          </a:extLst>
        </p:spPr>
      </p:pic>
      <p:pic>
        <p:nvPicPr>
          <p:cNvPr id="134" name="Picture 2" descr="\\eventsql\dvd\Online_ART\DVD_Art_Sept-2-2010\Artwork_Imagery\Icons - Illustrations\_ WINDOWS LIVE ICONS\profile icon person.png"/>
          <p:cNvPicPr>
            <a:picLocks noChangeAspect="1" noChangeArrowheads="1"/>
          </p:cNvPicPr>
          <p:nvPr/>
        </p:nvPicPr>
        <p:blipFill>
          <a:blip r:embed="rId17">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528164" y="5830885"/>
            <a:ext cx="390627" cy="447675"/>
          </a:xfrm>
          <a:prstGeom prst="rect">
            <a:avLst/>
          </a:prstGeom>
          <a:noFill/>
          <a:effectLst>
            <a:glow rad="3429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4972704" y="5194119"/>
            <a:ext cx="454197" cy="1214024"/>
          </a:xfrm>
          <a:prstGeom prst="rect">
            <a:avLst/>
          </a:prstGeom>
          <a:pattFill prst="horzBrick">
            <a:fgClr>
              <a:schemeClr val="bg1">
                <a:lumMod val="50000"/>
              </a:schemeClr>
            </a:fgClr>
            <a:bgClr>
              <a:srgbClr val="FF0000"/>
            </a:bgClr>
          </a:patt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Flowchart: Process 2"/>
          <p:cNvSpPr/>
          <p:nvPr/>
        </p:nvSpPr>
        <p:spPr bwMode="auto">
          <a:xfrm>
            <a:off x="5529598" y="5850929"/>
            <a:ext cx="1949281" cy="557214"/>
          </a:xfrm>
          <a:prstGeom prst="flowChartProcess">
            <a:avLst/>
          </a:prstGeom>
          <a:solidFill>
            <a:schemeClr val="tx1"/>
          </a:solidFill>
          <a:ln w="3175">
            <a:solidFill>
              <a:srgbClr val="33333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rPr>
              <a:t>Try harder </a:t>
            </a:r>
            <a:r>
              <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sym typeface="Wingdings" panose="05000000000000000000" pitchFamily="2" charset="2"/>
              </a:rPr>
              <a:t> </a:t>
            </a:r>
            <a:endParaRPr kumimoji="0" lang="en-US" sz="2000" b="0" i="0" u="none" strike="noStrike" kern="1200" cap="none" spc="0" normalizeH="0" baseline="0" noProof="0" dirty="0">
              <a:ln>
                <a:noFill/>
              </a:ln>
              <a:solidFill>
                <a:srgbClr val="505050">
                  <a:lumMod val="50000"/>
                </a:srgbClr>
              </a:solidFill>
              <a:effectLst/>
              <a:uLnTx/>
              <a:uFillTx/>
              <a:latin typeface="Segoe UI"/>
              <a:ea typeface="+mn-ea"/>
              <a:cs typeface="+mn-cs"/>
            </a:endParaRPr>
          </a:p>
        </p:txBody>
      </p:sp>
      <p:sp>
        <p:nvSpPr>
          <p:cNvPr id="135" name="TextBox 134"/>
          <p:cNvSpPr txBox="1"/>
          <p:nvPr/>
        </p:nvSpPr>
        <p:spPr>
          <a:xfrm>
            <a:off x="7219754" y="3708803"/>
            <a:ext cx="5251374" cy="926407"/>
          </a:xfrm>
          <a:prstGeom prst="rect">
            <a:avLst/>
          </a:prstGeom>
          <a:solidFill>
            <a:schemeClr val="bg2"/>
          </a:solidFill>
        </p:spPr>
        <p:txBody>
          <a:bodyPr wrap="none" lIns="182880" tIns="146304" rIns="182880" bIns="146304" rtlCol="0">
            <a:spAutoFit/>
          </a:bodyPr>
          <a:lstStyle/>
          <a:p>
            <a:pPr>
              <a:lnSpc>
                <a:spcPct val="90000"/>
              </a:lnSpc>
              <a:spcAft>
                <a:spcPts val="600"/>
              </a:spcAft>
            </a:pPr>
            <a:r>
              <a:rPr lang="en-US" sz="2000" b="1" dirty="0">
                <a:gradFill>
                  <a:gsLst>
                    <a:gs pos="2917">
                      <a:schemeClr val="tx1"/>
                    </a:gs>
                    <a:gs pos="30000">
                      <a:schemeClr val="tx1"/>
                    </a:gs>
                  </a:gsLst>
                  <a:lin ang="5400000" scaled="0"/>
                </a:gradFill>
              </a:rPr>
              <a:t>Alternate ending: Host firewall enabled, </a:t>
            </a:r>
          </a:p>
          <a:p>
            <a:pPr>
              <a:lnSpc>
                <a:spcPct val="90000"/>
              </a:lnSpc>
              <a:spcAft>
                <a:spcPts val="600"/>
              </a:spcAft>
            </a:pPr>
            <a:r>
              <a:rPr lang="en-US" sz="2000" b="1" dirty="0">
                <a:gradFill>
                  <a:gsLst>
                    <a:gs pos="2917">
                      <a:schemeClr val="tx1"/>
                    </a:gs>
                    <a:gs pos="30000">
                      <a:schemeClr val="tx1"/>
                    </a:gs>
                  </a:gsLst>
                  <a:lin ang="5400000" scaled="0"/>
                </a:gradFill>
              </a:rPr>
              <a:t>irritating Attacker</a:t>
            </a:r>
          </a:p>
        </p:txBody>
      </p:sp>
    </p:spTree>
    <p:extLst>
      <p:ext uri="{BB962C8B-B14F-4D97-AF65-F5344CB8AC3E}">
        <p14:creationId xmlns:p14="http://schemas.microsoft.com/office/powerpoint/2010/main" val="184976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88669E-6 3.51526E-7 L -0.33707 0.0222 " pathEditMode="relative" rAng="0" ptsTypes="AA">
                                      <p:cBhvr>
                                        <p:cTn id="25" dur="2000" fill="hold"/>
                                        <p:tgtEl>
                                          <p:spTgt spid="43"/>
                                        </p:tgtEl>
                                        <p:attrNameLst>
                                          <p:attrName>ppt_x</p:attrName>
                                          <p:attrName>ppt_y</p:attrName>
                                        </p:attrNameLst>
                                      </p:cBhvr>
                                      <p:rCtr x="-16853" y="1110"/>
                                    </p:animMotion>
                                  </p:childTnLst>
                                </p:cTn>
                              </p:par>
                              <p:par>
                                <p:cTn id="26" presetID="42" presetClass="path" presetSubtype="0" accel="50000" decel="50000" fill="hold" nodeType="withEffect">
                                  <p:stCondLst>
                                    <p:cond delay="0"/>
                                  </p:stCondLst>
                                  <p:childTnLst>
                                    <p:animMotion origin="layout" path="M 4.88669E-6 3.51526E-7 L -0.27729 -0.05019 " pathEditMode="relative" rAng="0" ptsTypes="AA">
                                      <p:cBhvr>
                                        <p:cTn id="27" dur="2000" fill="hold"/>
                                        <p:tgtEl>
                                          <p:spTgt spid="46"/>
                                        </p:tgtEl>
                                        <p:attrNameLst>
                                          <p:attrName>ppt_x</p:attrName>
                                          <p:attrName>ppt_y</p:attrName>
                                        </p:attrNameLst>
                                      </p:cBhvr>
                                      <p:rCtr x="-13871" y="-2521"/>
                                    </p:animMotion>
                                  </p:childTnLst>
                                </p:cTn>
                              </p:par>
                              <p:par>
                                <p:cTn id="28" presetID="42" presetClass="path" presetSubtype="0" accel="50000" decel="50000" fill="hold" nodeType="withEffect">
                                  <p:stCondLst>
                                    <p:cond delay="0"/>
                                  </p:stCondLst>
                                  <p:childTnLst>
                                    <p:animMotion origin="layout" path="M 4.88669E-6 3.51526E-7 L -0.62673 -0.0518 " pathEditMode="relative" rAng="0" ptsTypes="AA">
                                      <p:cBhvr>
                                        <p:cTn id="29" dur="2000" fill="hold"/>
                                        <p:tgtEl>
                                          <p:spTgt spid="49"/>
                                        </p:tgtEl>
                                        <p:attrNameLst>
                                          <p:attrName>ppt_x</p:attrName>
                                          <p:attrName>ppt_y</p:attrName>
                                        </p:attrNameLst>
                                      </p:cBhvr>
                                      <p:rCtr x="-31336" y="-2590"/>
                                    </p:animMotion>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500"/>
                                        <p:tgtEl>
                                          <p:spTgt spid="7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3"/>
                                        </p:tgtEl>
                                        <p:attrNameLst>
                                          <p:attrName>style.visibility</p:attrName>
                                        </p:attrNameLst>
                                      </p:cBhvr>
                                      <p:to>
                                        <p:strVal val="visible"/>
                                      </p:to>
                                    </p:set>
                                    <p:animEffect transition="in" filter="fade">
                                      <p:cBhvr>
                                        <p:cTn id="38" dur="500"/>
                                        <p:tgtEl>
                                          <p:spTgt spid="123"/>
                                        </p:tgtEl>
                                      </p:cBhvr>
                                    </p:animEffect>
                                  </p:childTnLst>
                                </p:cTn>
                              </p:par>
                            </p:childTnLst>
                          </p:cTn>
                        </p:par>
                        <p:par>
                          <p:cTn id="39" fill="hold">
                            <p:stCondLst>
                              <p:cond delay="500"/>
                            </p:stCondLst>
                            <p:childTnLst>
                              <p:par>
                                <p:cTn id="40" presetID="10" presetClass="exit" presetSubtype="0" fill="hold" nodeType="after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9"/>
                                        </p:tgtEl>
                                      </p:cBhvr>
                                    </p:animEffect>
                                    <p:set>
                                      <p:cBhvr>
                                        <p:cTn id="48" dur="1" fill="hold">
                                          <p:stCondLst>
                                            <p:cond delay="499"/>
                                          </p:stCondLst>
                                        </p:cTn>
                                        <p:tgtEl>
                                          <p:spTgt spid="49"/>
                                        </p:tgtEl>
                                        <p:attrNameLst>
                                          <p:attrName>style.visibility</p:attrName>
                                        </p:attrNameLst>
                                      </p:cBhvr>
                                      <p:to>
                                        <p:strVal val="hidden"/>
                                      </p:to>
                                    </p:se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500"/>
                                        <p:tgtEl>
                                          <p:spTgt spid="133"/>
                                        </p:tgtEl>
                                      </p:cBhvr>
                                    </p:animEffect>
                                  </p:childTnLst>
                                </p:cTn>
                              </p:par>
                            </p:childTnLst>
                          </p:cTn>
                        </p:par>
                        <p:par>
                          <p:cTn id="53" fill="hold">
                            <p:stCondLst>
                              <p:cond delay="1500"/>
                            </p:stCondLst>
                            <p:childTnLst>
                              <p:par>
                                <p:cTn id="54" presetID="42" presetClass="path" presetSubtype="0" accel="50000" decel="50000" fill="hold" nodeType="afterEffect">
                                  <p:stCondLst>
                                    <p:cond delay="0"/>
                                  </p:stCondLst>
                                  <p:childTnLst>
                                    <p:animMotion origin="layout" path="M -3.44881E-6 -2.22942E-6 L 0.42928 0.00023 " pathEditMode="relative" rAng="0" ptsTypes="AA">
                                      <p:cBhvr>
                                        <p:cTn id="55" dur="2000" fill="hold"/>
                                        <p:tgtEl>
                                          <p:spTgt spid="133"/>
                                        </p:tgtEl>
                                        <p:attrNameLst>
                                          <p:attrName>ppt_x</p:attrName>
                                          <p:attrName>ppt_y</p:attrName>
                                        </p:attrNameLst>
                                      </p:cBhvr>
                                      <p:rCtr x="21464" y="0"/>
                                    </p:animMotion>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right)">
                                      <p:cBhvr>
                                        <p:cTn id="64" dur="500"/>
                                        <p:tgtEl>
                                          <p:spTgt spid="53"/>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126"/>
                                        </p:tgtEl>
                                        <p:attrNameLst>
                                          <p:attrName>style.visibility</p:attrName>
                                        </p:attrNameLst>
                                      </p:cBhvr>
                                      <p:to>
                                        <p:strVal val="visible"/>
                                      </p:to>
                                    </p:set>
                                    <p:animEffect transition="in" filter="fade">
                                      <p:cBhvr>
                                        <p:cTn id="68" dur="500"/>
                                        <p:tgtEl>
                                          <p:spTgt spid="126"/>
                                        </p:tgtEl>
                                      </p:cBhvr>
                                    </p:animEffect>
                                  </p:childTnLst>
                                </p:cTn>
                              </p:par>
                            </p:childTnLst>
                          </p:cTn>
                        </p:par>
                        <p:par>
                          <p:cTn id="69" fill="hold">
                            <p:stCondLst>
                              <p:cond delay="1000"/>
                            </p:stCondLst>
                            <p:childTnLst>
                              <p:par>
                                <p:cTn id="70" presetID="10" presetClass="exit" presetSubtype="0" fill="hold" grpId="1" nodeType="afterEffect">
                                  <p:stCondLst>
                                    <p:cond delay="0"/>
                                  </p:stCondLst>
                                  <p:childTnLst>
                                    <p:animEffect transition="out" filter="fade">
                                      <p:cBhvr>
                                        <p:cTn id="71" dur="500"/>
                                        <p:tgtEl>
                                          <p:spTgt spid="53"/>
                                        </p:tgtEl>
                                      </p:cBhvr>
                                    </p:animEffect>
                                    <p:set>
                                      <p:cBhvr>
                                        <p:cTn id="72" dur="1" fill="hold">
                                          <p:stCondLst>
                                            <p:cond delay="499"/>
                                          </p:stCondLst>
                                        </p:cTn>
                                        <p:tgtEl>
                                          <p:spTgt spid="53"/>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132"/>
                                        </p:tgtEl>
                                        <p:attrNameLst>
                                          <p:attrName>style.visibility</p:attrName>
                                        </p:attrNameLst>
                                      </p:cBhvr>
                                      <p:to>
                                        <p:strVal val="visible"/>
                                      </p:to>
                                    </p:set>
                                    <p:animEffect transition="in" filter="fade">
                                      <p:cBhvr>
                                        <p:cTn id="76" dur="500"/>
                                        <p:tgtEl>
                                          <p:spTgt spid="132"/>
                                        </p:tgtEl>
                                      </p:cBhvr>
                                    </p:animEffect>
                                  </p:childTnLst>
                                </p:cTn>
                              </p:par>
                            </p:childTnLst>
                          </p:cTn>
                        </p:par>
                        <p:par>
                          <p:cTn id="77" fill="hold">
                            <p:stCondLst>
                              <p:cond delay="2000"/>
                            </p:stCondLst>
                            <p:childTnLst>
                              <p:par>
                                <p:cTn id="78" presetID="42" presetClass="path" presetSubtype="0" accel="50000" decel="50000" fill="hold" nodeType="afterEffect">
                                  <p:stCondLst>
                                    <p:cond delay="0"/>
                                  </p:stCondLst>
                                  <p:childTnLst>
                                    <p:animMotion origin="layout" path="M -1.0732E-6 -2.22942E-6 L 0.54324 -0.00115 " pathEditMode="relative" rAng="0" ptsTypes="AA">
                                      <p:cBhvr>
                                        <p:cTn id="79" dur="2000" fill="hold"/>
                                        <p:tgtEl>
                                          <p:spTgt spid="132"/>
                                        </p:tgtEl>
                                        <p:attrNameLst>
                                          <p:attrName>ppt_x</p:attrName>
                                          <p:attrName>ppt_y</p:attrName>
                                        </p:attrNameLst>
                                      </p:cBhvr>
                                      <p:rCtr x="27156" y="-69"/>
                                    </p:animMotion>
                                  </p:childTnLst>
                                </p:cTn>
                              </p:par>
                            </p:childTnLst>
                          </p:cTn>
                        </p:par>
                        <p:par>
                          <p:cTn id="80" fill="hold">
                            <p:stCondLst>
                              <p:cond delay="4000"/>
                            </p:stCondLst>
                            <p:childTnLst>
                              <p:par>
                                <p:cTn id="81" presetID="22" presetClass="entr" presetSubtype="2"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wipe(right)">
                                      <p:cBhvr>
                                        <p:cTn id="83" dur="500"/>
                                        <p:tgtEl>
                                          <p:spTgt spid="54"/>
                                        </p:tgtEl>
                                      </p:cBhvr>
                                    </p:animEffect>
                                  </p:childTnLst>
                                </p:cTn>
                              </p:par>
                            </p:childTnLst>
                          </p:cTn>
                        </p:par>
                        <p:par>
                          <p:cTn id="84" fill="hold">
                            <p:stCondLst>
                              <p:cond delay="4500"/>
                            </p:stCondLst>
                            <p:childTnLst>
                              <p:par>
                                <p:cTn id="85" presetID="10" presetClass="entr" presetSubtype="0" fill="hold" nodeType="afterEffect">
                                  <p:stCondLst>
                                    <p:cond delay="0"/>
                                  </p:stCondLst>
                                  <p:childTnLst>
                                    <p:set>
                                      <p:cBhvr>
                                        <p:cTn id="86" dur="1" fill="hold">
                                          <p:stCondLst>
                                            <p:cond delay="0"/>
                                          </p:stCondLst>
                                        </p:cTn>
                                        <p:tgtEl>
                                          <p:spTgt spid="129"/>
                                        </p:tgtEl>
                                        <p:attrNameLst>
                                          <p:attrName>style.visibility</p:attrName>
                                        </p:attrNameLst>
                                      </p:cBhvr>
                                      <p:to>
                                        <p:strVal val="visible"/>
                                      </p:to>
                                    </p:set>
                                    <p:animEffect transition="in" filter="fade">
                                      <p:cBhvr>
                                        <p:cTn id="87" dur="500"/>
                                        <p:tgtEl>
                                          <p:spTgt spid="129"/>
                                        </p:tgtEl>
                                      </p:cBhvr>
                                    </p:animEffect>
                                  </p:childTnLst>
                                </p:cTn>
                              </p:par>
                            </p:childTnLst>
                          </p:cTn>
                        </p:par>
                        <p:par>
                          <p:cTn id="88" fill="hold">
                            <p:stCondLst>
                              <p:cond delay="5000"/>
                            </p:stCondLst>
                            <p:childTnLst>
                              <p:par>
                                <p:cTn id="89" presetID="10" presetClass="exit" presetSubtype="0" fill="hold" grpId="1" nodeType="after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childTnLst>
                          </p:cTn>
                        </p:par>
                        <p:par>
                          <p:cTn id="92" fill="hold">
                            <p:stCondLst>
                              <p:cond delay="5500"/>
                            </p:stCondLst>
                            <p:childTnLst>
                              <p:par>
                                <p:cTn id="93" presetID="10" presetClass="entr" presetSubtype="0" fill="hold" nodeType="afterEffect">
                                  <p:stCondLst>
                                    <p:cond delay="0"/>
                                  </p:stCondLst>
                                  <p:childTnLst>
                                    <p:set>
                                      <p:cBhvr>
                                        <p:cTn id="94" dur="1" fill="hold">
                                          <p:stCondLst>
                                            <p:cond delay="0"/>
                                          </p:stCondLst>
                                        </p:cTn>
                                        <p:tgtEl>
                                          <p:spTgt spid="134"/>
                                        </p:tgtEl>
                                        <p:attrNameLst>
                                          <p:attrName>style.visibility</p:attrName>
                                        </p:attrNameLst>
                                      </p:cBhvr>
                                      <p:to>
                                        <p:strVal val="visible"/>
                                      </p:to>
                                    </p:set>
                                    <p:animEffect transition="in" filter="fade">
                                      <p:cBhvr>
                                        <p:cTn id="95" dur="500"/>
                                        <p:tgtEl>
                                          <p:spTgt spid="134"/>
                                        </p:tgtEl>
                                      </p:cBhvr>
                                    </p:animEffect>
                                  </p:childTnLst>
                                </p:cTn>
                              </p:par>
                            </p:childTnLst>
                          </p:cTn>
                        </p:par>
                        <p:par>
                          <p:cTn id="96" fill="hold">
                            <p:stCondLst>
                              <p:cond delay="6000"/>
                            </p:stCondLst>
                            <p:childTnLst>
                              <p:par>
                                <p:cTn id="97" presetID="42" presetClass="path" presetSubtype="0" accel="50000" decel="50000" fill="hold" nodeType="afterEffect">
                                  <p:stCondLst>
                                    <p:cond delay="0"/>
                                  </p:stCondLst>
                                  <p:childTnLst>
                                    <p:animMotion origin="layout" path="M -4.09482E-6 -2.22942E-6 L 0.61058 0.01873 " pathEditMode="relative" rAng="0" ptsTypes="AA">
                                      <p:cBhvr>
                                        <p:cTn id="98" dur="2000" fill="hold"/>
                                        <p:tgtEl>
                                          <p:spTgt spid="134"/>
                                        </p:tgtEl>
                                        <p:attrNameLst>
                                          <p:attrName>ppt_x</p:attrName>
                                          <p:attrName>ppt_y</p:attrName>
                                        </p:attrNameLst>
                                      </p:cBhvr>
                                      <p:rCtr x="30529" y="925"/>
                                    </p:animMotion>
                                  </p:childTnLst>
                                </p:cTn>
                              </p:par>
                            </p:childTnLst>
                          </p:cTn>
                        </p:par>
                        <p:par>
                          <p:cTn id="99" fill="hold">
                            <p:stCondLst>
                              <p:cond delay="8000"/>
                            </p:stCondLst>
                            <p:childTnLst>
                              <p:par>
                                <p:cTn id="100" presetID="10" presetClass="entr" presetSubtype="0" fill="hold" grpId="0" nodeType="after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down)">
                                      <p:cBhvr>
                                        <p:cTn id="107" dur="500"/>
                                        <p:tgtEl>
                                          <p:spTgt spid="52"/>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fade">
                                      <p:cBhvr>
                                        <p:cTn id="111" dur="500"/>
                                        <p:tgtEl>
                                          <p:spTgt spid="38"/>
                                        </p:tgtEl>
                                      </p:cBhvr>
                                    </p:animEffect>
                                  </p:childTnLst>
                                </p:cTn>
                              </p:par>
                            </p:childTnLst>
                          </p:cTn>
                        </p:par>
                        <p:par>
                          <p:cTn id="112" fill="hold">
                            <p:stCondLst>
                              <p:cond delay="1000"/>
                            </p:stCondLst>
                            <p:childTnLst>
                              <p:par>
                                <p:cTn id="113" presetID="10" presetClass="exit" presetSubtype="0" fill="hold" grpId="1" nodeType="afterEffect">
                                  <p:stCondLst>
                                    <p:cond delay="0"/>
                                  </p:stCondLst>
                                  <p:childTnLst>
                                    <p:animEffect transition="out" filter="fade">
                                      <p:cBhvr>
                                        <p:cTn id="114" dur="500"/>
                                        <p:tgtEl>
                                          <p:spTgt spid="52"/>
                                        </p:tgtEl>
                                      </p:cBhvr>
                                    </p:animEffect>
                                    <p:set>
                                      <p:cBhvr>
                                        <p:cTn id="115" dur="1" fill="hold">
                                          <p:stCondLst>
                                            <p:cond delay="499"/>
                                          </p:stCondLst>
                                        </p:cTn>
                                        <p:tgtEl>
                                          <p:spTgt spid="52"/>
                                        </p:tgtEl>
                                        <p:attrNameLst>
                                          <p:attrName>style.visibility</p:attrName>
                                        </p:attrNameLst>
                                      </p:cBhvr>
                                      <p:to>
                                        <p:strVal val="hidden"/>
                                      </p:to>
                                    </p:set>
                                  </p:childTnLst>
                                </p:cTn>
                              </p:par>
                            </p:childTnLst>
                          </p:cTn>
                        </p:par>
                        <p:par>
                          <p:cTn id="116" fill="hold">
                            <p:stCondLst>
                              <p:cond delay="1500"/>
                            </p:stCondLst>
                            <p:childTnLst>
                              <p:par>
                                <p:cTn id="117" presetID="22" presetClass="entr" presetSubtype="2" fill="hold"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right)">
                                      <p:cBhvr>
                                        <p:cTn id="119" dur="500"/>
                                        <p:tgtEl>
                                          <p:spTgt spid="32"/>
                                        </p:tgtEl>
                                      </p:cBhvr>
                                    </p:animEffect>
                                  </p:childTnLst>
                                </p:cTn>
                              </p:par>
                              <p:par>
                                <p:cTn id="120" presetID="22" presetClass="entr" presetSubtype="8" fill="hold" nodeType="with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wipe(left)">
                                      <p:cBhvr>
                                        <p:cTn id="122" dur="500"/>
                                        <p:tgtEl>
                                          <p:spTgt spid="35"/>
                                        </p:tgtEl>
                                      </p:cBhvr>
                                    </p:animEffect>
                                  </p:childTnLst>
                                </p:cTn>
                              </p:par>
                            </p:childTnLst>
                          </p:cTn>
                        </p:par>
                        <p:par>
                          <p:cTn id="123" fill="hold">
                            <p:stCondLst>
                              <p:cond delay="2000"/>
                            </p:stCondLst>
                            <p:childTnLst>
                              <p:par>
                                <p:cTn id="124" presetID="22" presetClass="entr" presetSubtype="1" fill="hold" nodeType="afterEffect">
                                  <p:stCondLst>
                                    <p:cond delay="0"/>
                                  </p:stCondLst>
                                  <p:childTnLst>
                                    <p:set>
                                      <p:cBhvr>
                                        <p:cTn id="125" dur="1" fill="hold">
                                          <p:stCondLst>
                                            <p:cond delay="0"/>
                                          </p:stCondLst>
                                        </p:cTn>
                                        <p:tgtEl>
                                          <p:spTgt spid="92"/>
                                        </p:tgtEl>
                                        <p:attrNameLst>
                                          <p:attrName>style.visibility</p:attrName>
                                        </p:attrNameLst>
                                      </p:cBhvr>
                                      <p:to>
                                        <p:strVal val="visible"/>
                                      </p:to>
                                    </p:set>
                                    <p:animEffect transition="in" filter="wipe(up)">
                                      <p:cBhvr>
                                        <p:cTn id="126" dur="500"/>
                                        <p:tgtEl>
                                          <p:spTgt spid="92"/>
                                        </p:tgtEl>
                                      </p:cBhvr>
                                    </p:animEffect>
                                  </p:childTnLst>
                                </p:cTn>
                              </p:par>
                            </p:childTnLst>
                          </p:cTn>
                        </p:par>
                        <p:par>
                          <p:cTn id="127" fill="hold">
                            <p:stCondLst>
                              <p:cond delay="2500"/>
                            </p:stCondLst>
                            <p:childTnLst>
                              <p:par>
                                <p:cTn id="128" presetID="22" presetClass="entr" presetSubtype="1" fill="hold" nodeType="after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wipe(up)">
                                      <p:cBhvr>
                                        <p:cTn id="130" dur="500"/>
                                        <p:tgtEl>
                                          <p:spTgt spid="59"/>
                                        </p:tgtEl>
                                      </p:cBhvr>
                                    </p:animEffect>
                                  </p:childTnLst>
                                </p:cTn>
                              </p:par>
                              <p:par>
                                <p:cTn id="131" presetID="22" presetClass="entr" presetSubtype="1" fill="hold"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wipe(up)">
                                      <p:cBhvr>
                                        <p:cTn id="133" dur="500"/>
                                        <p:tgtEl>
                                          <p:spTgt spid="56"/>
                                        </p:tgtEl>
                                      </p:cBhvr>
                                    </p:animEffect>
                                  </p:childTnLst>
                                </p:cTn>
                              </p:par>
                              <p:par>
                                <p:cTn id="134" presetID="22" presetClass="entr" presetSubtype="1" fill="hold" nodeType="withEffect">
                                  <p:stCondLst>
                                    <p:cond delay="0"/>
                                  </p:stCondLst>
                                  <p:childTnLst>
                                    <p:set>
                                      <p:cBhvr>
                                        <p:cTn id="135" dur="1" fill="hold">
                                          <p:stCondLst>
                                            <p:cond delay="0"/>
                                          </p:stCondLst>
                                        </p:cTn>
                                        <p:tgtEl>
                                          <p:spTgt spid="74"/>
                                        </p:tgtEl>
                                        <p:attrNameLst>
                                          <p:attrName>style.visibility</p:attrName>
                                        </p:attrNameLst>
                                      </p:cBhvr>
                                      <p:to>
                                        <p:strVal val="visible"/>
                                      </p:to>
                                    </p:set>
                                    <p:animEffect transition="in" filter="wipe(up)">
                                      <p:cBhvr>
                                        <p:cTn id="136" dur="500"/>
                                        <p:tgtEl>
                                          <p:spTgt spid="74"/>
                                        </p:tgtEl>
                                      </p:cBhvr>
                                    </p:animEffect>
                                  </p:childTnLst>
                                </p:cTn>
                              </p:par>
                              <p:par>
                                <p:cTn id="137" presetID="22" presetClass="entr" presetSubtype="1" fill="hold" nodeType="withEffect">
                                  <p:stCondLst>
                                    <p:cond delay="0"/>
                                  </p:stCondLst>
                                  <p:childTnLst>
                                    <p:set>
                                      <p:cBhvr>
                                        <p:cTn id="138" dur="1" fill="hold">
                                          <p:stCondLst>
                                            <p:cond delay="0"/>
                                          </p:stCondLst>
                                        </p:cTn>
                                        <p:tgtEl>
                                          <p:spTgt spid="71"/>
                                        </p:tgtEl>
                                        <p:attrNameLst>
                                          <p:attrName>style.visibility</p:attrName>
                                        </p:attrNameLst>
                                      </p:cBhvr>
                                      <p:to>
                                        <p:strVal val="visible"/>
                                      </p:to>
                                    </p:set>
                                    <p:animEffect transition="in" filter="wipe(up)">
                                      <p:cBhvr>
                                        <p:cTn id="139" dur="500"/>
                                        <p:tgtEl>
                                          <p:spTgt spid="71"/>
                                        </p:tgtEl>
                                      </p:cBhvr>
                                    </p:animEffect>
                                  </p:childTnLst>
                                </p:cTn>
                              </p:par>
                              <p:par>
                                <p:cTn id="140" presetID="22" presetClass="entr" presetSubtype="1" fill="hold" nodeType="with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wipe(up)">
                                      <p:cBhvr>
                                        <p:cTn id="142" dur="500"/>
                                        <p:tgtEl>
                                          <p:spTgt spid="68"/>
                                        </p:tgtEl>
                                      </p:cBhvr>
                                    </p:animEffect>
                                  </p:childTnLst>
                                </p:cTn>
                              </p:par>
                              <p:par>
                                <p:cTn id="143" presetID="22" presetClass="entr" presetSubtype="1" fill="hold" nodeType="withEffect">
                                  <p:stCondLst>
                                    <p:cond delay="0"/>
                                  </p:stCondLst>
                                  <p:childTnLst>
                                    <p:set>
                                      <p:cBhvr>
                                        <p:cTn id="144" dur="1" fill="hold">
                                          <p:stCondLst>
                                            <p:cond delay="0"/>
                                          </p:stCondLst>
                                        </p:cTn>
                                        <p:tgtEl>
                                          <p:spTgt spid="65"/>
                                        </p:tgtEl>
                                        <p:attrNameLst>
                                          <p:attrName>style.visibility</p:attrName>
                                        </p:attrNameLst>
                                      </p:cBhvr>
                                      <p:to>
                                        <p:strVal val="visible"/>
                                      </p:to>
                                    </p:set>
                                    <p:animEffect transition="in" filter="wipe(up)">
                                      <p:cBhvr>
                                        <p:cTn id="145" dur="500"/>
                                        <p:tgtEl>
                                          <p:spTgt spid="65"/>
                                        </p:tgtEl>
                                      </p:cBhvr>
                                    </p:animEffect>
                                  </p:childTnLst>
                                </p:cTn>
                              </p:par>
                              <p:par>
                                <p:cTn id="146" presetID="22" presetClass="entr" presetSubtype="1" fill="hold" nodeType="withEffect">
                                  <p:stCondLst>
                                    <p:cond delay="0"/>
                                  </p:stCondLst>
                                  <p:childTnLst>
                                    <p:set>
                                      <p:cBhvr>
                                        <p:cTn id="147" dur="1" fill="hold">
                                          <p:stCondLst>
                                            <p:cond delay="0"/>
                                          </p:stCondLst>
                                        </p:cTn>
                                        <p:tgtEl>
                                          <p:spTgt spid="62"/>
                                        </p:tgtEl>
                                        <p:attrNameLst>
                                          <p:attrName>style.visibility</p:attrName>
                                        </p:attrNameLst>
                                      </p:cBhvr>
                                      <p:to>
                                        <p:strVal val="visible"/>
                                      </p:to>
                                    </p:set>
                                    <p:animEffect transition="in" filter="wipe(up)">
                                      <p:cBhvr>
                                        <p:cTn id="148" dur="500"/>
                                        <p:tgtEl>
                                          <p:spTgt spid="62"/>
                                        </p:tgtEl>
                                      </p:cBhvr>
                                    </p:animEffect>
                                  </p:childTnLst>
                                </p:cTn>
                              </p:par>
                            </p:childTnLst>
                          </p:cTn>
                        </p:par>
                        <p:par>
                          <p:cTn id="149" fill="hold">
                            <p:stCondLst>
                              <p:cond delay="3000"/>
                            </p:stCondLst>
                            <p:childTnLst>
                              <p:par>
                                <p:cTn id="150" presetID="10" presetClass="entr" presetSubtype="0" fill="hold" grpId="0" nodeType="afterEffect">
                                  <p:stCondLst>
                                    <p:cond delay="0"/>
                                  </p:stCondLst>
                                  <p:childTnLst>
                                    <p:set>
                                      <p:cBhvr>
                                        <p:cTn id="151" dur="1" fill="hold">
                                          <p:stCondLst>
                                            <p:cond delay="0"/>
                                          </p:stCondLst>
                                        </p:cTn>
                                        <p:tgtEl>
                                          <p:spTgt spid="80"/>
                                        </p:tgtEl>
                                        <p:attrNameLst>
                                          <p:attrName>style.visibility</p:attrName>
                                        </p:attrNameLst>
                                      </p:cBhvr>
                                      <p:to>
                                        <p:strVal val="visible"/>
                                      </p:to>
                                    </p:set>
                                    <p:animEffect transition="in" filter="fade">
                                      <p:cBhvr>
                                        <p:cTn id="152" dur="500"/>
                                        <p:tgtEl>
                                          <p:spTgt spid="80"/>
                                        </p:tgtEl>
                                      </p:cBhvr>
                                    </p:animEffec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35"/>
                                        </p:tgtEl>
                                        <p:attrNameLst>
                                          <p:attrName>style.visibility</p:attrName>
                                        </p:attrNameLst>
                                      </p:cBhvr>
                                      <p:to>
                                        <p:strVal val="visible"/>
                                      </p:to>
                                    </p:set>
                                    <p:anim calcmode="lin" valueType="num">
                                      <p:cBhvr additive="base">
                                        <p:cTn id="157" dur="500" fill="hold"/>
                                        <p:tgtEl>
                                          <p:spTgt spid="135"/>
                                        </p:tgtEl>
                                        <p:attrNameLst>
                                          <p:attrName>ppt_x</p:attrName>
                                        </p:attrNameLst>
                                      </p:cBhvr>
                                      <p:tavLst>
                                        <p:tav tm="0">
                                          <p:val>
                                            <p:strVal val="#ppt_x"/>
                                          </p:val>
                                        </p:tav>
                                        <p:tav tm="100000">
                                          <p:val>
                                            <p:strVal val="#ppt_x"/>
                                          </p:val>
                                        </p:tav>
                                      </p:tavLst>
                                    </p:anim>
                                    <p:anim calcmode="lin" valueType="num">
                                      <p:cBhvr additive="base">
                                        <p:cTn id="158" dur="500" fill="hold"/>
                                        <p:tgtEl>
                                          <p:spTgt spid="135"/>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3"/>
                                        </p:tgtEl>
                                        <p:attrNameLst>
                                          <p:attrName>style.visibility</p:attrName>
                                        </p:attrNameLst>
                                      </p:cBhvr>
                                      <p:to>
                                        <p:strVal val="visible"/>
                                      </p:to>
                                    </p:set>
                                    <p:anim calcmode="lin" valueType="num">
                                      <p:cBhvr additive="base">
                                        <p:cTn id="161" dur="500" fill="hold"/>
                                        <p:tgtEl>
                                          <p:spTgt spid="3"/>
                                        </p:tgtEl>
                                        <p:attrNameLst>
                                          <p:attrName>ppt_x</p:attrName>
                                        </p:attrNameLst>
                                      </p:cBhvr>
                                      <p:tavLst>
                                        <p:tav tm="0">
                                          <p:val>
                                            <p:strVal val="#ppt_x"/>
                                          </p:val>
                                        </p:tav>
                                        <p:tav tm="100000">
                                          <p:val>
                                            <p:strVal val="#ppt_x"/>
                                          </p:val>
                                        </p:tav>
                                      </p:tavLst>
                                    </p:anim>
                                    <p:anim calcmode="lin" valueType="num">
                                      <p:cBhvr additive="base">
                                        <p:cTn id="162" dur="500" fill="hold"/>
                                        <p:tgtEl>
                                          <p:spTgt spid="3"/>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2"/>
                                        </p:tgtEl>
                                        <p:attrNameLst>
                                          <p:attrName>style.visibility</p:attrName>
                                        </p:attrNameLst>
                                      </p:cBhvr>
                                      <p:to>
                                        <p:strVal val="visible"/>
                                      </p:to>
                                    </p:set>
                                    <p:anim calcmode="lin" valueType="num">
                                      <p:cBhvr additive="base">
                                        <p:cTn id="165" dur="500" fill="hold"/>
                                        <p:tgtEl>
                                          <p:spTgt spid="2"/>
                                        </p:tgtEl>
                                        <p:attrNameLst>
                                          <p:attrName>ppt_x</p:attrName>
                                        </p:attrNameLst>
                                      </p:cBhvr>
                                      <p:tavLst>
                                        <p:tav tm="0">
                                          <p:val>
                                            <p:strVal val="#ppt_x"/>
                                          </p:val>
                                        </p:tav>
                                        <p:tav tm="100000">
                                          <p:val>
                                            <p:strVal val="#ppt_x"/>
                                          </p:val>
                                        </p:tav>
                                      </p:tavLst>
                                    </p:anim>
                                    <p:anim calcmode="lin" valueType="num">
                                      <p:cBhvr additive="base">
                                        <p:cTn id="16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55" grpId="0"/>
      <p:bldP spid="77" grpId="0"/>
      <p:bldP spid="78" grpId="0"/>
      <p:bldP spid="79" grpId="0"/>
      <p:bldP spid="80" grpId="0"/>
      <p:bldP spid="2" grpId="0" animBg="1"/>
      <p:bldP spid="3" grpId="0" animBg="1"/>
      <p:bldP spid="1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Demo</a:t>
            </a:r>
            <a:endParaRPr lang="en-US" dirty="0"/>
          </a:p>
        </p:txBody>
      </p:sp>
      <p:sp>
        <p:nvSpPr>
          <p:cNvPr id="5" name="Text Placeholder 4"/>
          <p:cNvSpPr>
            <a:spLocks noGrp="1"/>
          </p:cNvSpPr>
          <p:nvPr>
            <p:ph type="body" sz="quarter" idx="12"/>
          </p:nvPr>
        </p:nvSpPr>
        <p:spPr/>
        <p:txBody>
          <a:bodyPr/>
          <a:lstStyle/>
          <a:p>
            <a:r>
              <a:rPr lang="en-US" dirty="0"/>
              <a:t>Basic rule building</a:t>
            </a:r>
          </a:p>
        </p:txBody>
      </p:sp>
    </p:spTree>
    <p:extLst>
      <p:ext uri="{BB962C8B-B14F-4D97-AF65-F5344CB8AC3E}">
        <p14:creationId xmlns:p14="http://schemas.microsoft.com/office/powerpoint/2010/main" val="342289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8437" y="601662"/>
            <a:ext cx="11777662" cy="5567219"/>
          </a:xfrm>
          <a:prstGeom prst="rect">
            <a:avLst/>
          </a:prstGeom>
        </p:spPr>
      </p:pic>
      <p:sp>
        <p:nvSpPr>
          <p:cNvPr id="4" name="Left Arrow 3"/>
          <p:cNvSpPr/>
          <p:nvPr/>
        </p:nvSpPr>
        <p:spPr bwMode="auto">
          <a:xfrm>
            <a:off x="3017837" y="3116262"/>
            <a:ext cx="1219200" cy="304800"/>
          </a:xfrm>
          <a:prstGeom prst="leftArrow">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1007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89212" y="92074"/>
            <a:ext cx="7258050" cy="6810375"/>
          </a:xfrm>
          <a:prstGeom prst="rect">
            <a:avLst/>
          </a:prstGeom>
        </p:spPr>
      </p:pic>
      <p:sp>
        <p:nvSpPr>
          <p:cNvPr id="3" name="Down Arrow 2"/>
          <p:cNvSpPr/>
          <p:nvPr/>
        </p:nvSpPr>
        <p:spPr bwMode="auto">
          <a:xfrm>
            <a:off x="7513637" y="3344862"/>
            <a:ext cx="533400" cy="1219200"/>
          </a:xfrm>
          <a:prstGeom prst="downArrow">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96391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70187" y="1873249"/>
            <a:ext cx="6896100" cy="3248025"/>
          </a:xfrm>
          <a:prstGeom prst="rect">
            <a:avLst/>
          </a:prstGeom>
        </p:spPr>
      </p:pic>
    </p:spTree>
    <p:extLst>
      <p:ext uri="{BB962C8B-B14F-4D97-AF65-F5344CB8AC3E}">
        <p14:creationId xmlns:p14="http://schemas.microsoft.com/office/powerpoint/2010/main" val="265390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7037" y="58737"/>
            <a:ext cx="9039225" cy="6877050"/>
          </a:xfrm>
          <a:prstGeom prst="rect">
            <a:avLst/>
          </a:prstGeom>
        </p:spPr>
      </p:pic>
    </p:spTree>
    <p:extLst>
      <p:ext uri="{BB962C8B-B14F-4D97-AF65-F5344CB8AC3E}">
        <p14:creationId xmlns:p14="http://schemas.microsoft.com/office/powerpoint/2010/main" val="257143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98887" y="2239962"/>
            <a:ext cx="4838700" cy="2514600"/>
          </a:xfrm>
          <a:prstGeom prst="rect">
            <a:avLst/>
          </a:prstGeom>
        </p:spPr>
      </p:pic>
    </p:spTree>
    <p:extLst>
      <p:ext uri="{BB962C8B-B14F-4D97-AF65-F5344CB8AC3E}">
        <p14:creationId xmlns:p14="http://schemas.microsoft.com/office/powerpoint/2010/main" val="338712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22624" y="1054099"/>
            <a:ext cx="5991225" cy="4886325"/>
          </a:xfrm>
          <a:prstGeom prst="rect">
            <a:avLst/>
          </a:prstGeom>
        </p:spPr>
      </p:pic>
    </p:spTree>
    <p:extLst>
      <p:ext uri="{BB962C8B-B14F-4D97-AF65-F5344CB8AC3E}">
        <p14:creationId xmlns:p14="http://schemas.microsoft.com/office/powerpoint/2010/main" val="304027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46437" y="1196974"/>
            <a:ext cx="5943600" cy="4600575"/>
          </a:xfrm>
          <a:prstGeom prst="rect">
            <a:avLst/>
          </a:prstGeom>
        </p:spPr>
      </p:pic>
      <p:sp>
        <p:nvSpPr>
          <p:cNvPr id="3" name="Left Arrow 2"/>
          <p:cNvSpPr/>
          <p:nvPr/>
        </p:nvSpPr>
        <p:spPr bwMode="auto">
          <a:xfrm>
            <a:off x="6751637" y="2049462"/>
            <a:ext cx="1524000" cy="304800"/>
          </a:xfrm>
          <a:prstGeom prst="leftArrow">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45351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0637" y="449262"/>
            <a:ext cx="7824788" cy="6329606"/>
          </a:xfrm>
          <a:prstGeom prst="rect">
            <a:avLst/>
          </a:prstGeom>
        </p:spPr>
      </p:pic>
    </p:spTree>
    <p:extLst>
      <p:ext uri="{BB962C8B-B14F-4D97-AF65-F5344CB8AC3E}">
        <p14:creationId xmlns:p14="http://schemas.microsoft.com/office/powerpoint/2010/main" val="135317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98650" y="-84138"/>
            <a:ext cx="8586787" cy="6867867"/>
          </a:xfrm>
          <a:prstGeom prst="rect">
            <a:avLst/>
          </a:prstGeom>
        </p:spPr>
      </p:pic>
      <p:sp>
        <p:nvSpPr>
          <p:cNvPr id="3" name="TextBox 2"/>
          <p:cNvSpPr txBox="1"/>
          <p:nvPr/>
        </p:nvSpPr>
        <p:spPr>
          <a:xfrm>
            <a:off x="2027954" y="4716462"/>
            <a:ext cx="8328177"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Segoe UI"/>
                <a:ea typeface="+mn-ea"/>
                <a:cs typeface="+mn-cs"/>
              </a:rPr>
              <a:t>*note: there’s a really cool option not shown on this screen</a:t>
            </a:r>
          </a:p>
        </p:txBody>
      </p:sp>
    </p:spTree>
    <p:extLst>
      <p:ext uri="{BB962C8B-B14F-4D97-AF65-F5344CB8AC3E}">
        <p14:creationId xmlns:p14="http://schemas.microsoft.com/office/powerpoint/2010/main" val="20187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Your goal </a:t>
            </a:r>
            <a:br>
              <a:rPr lang="en-US" dirty="0"/>
            </a:br>
            <a:r>
              <a:rPr lang="en-US" dirty="0"/>
              <a:t>is not to stop attackers, but to irritate them. </a:t>
            </a:r>
          </a:p>
        </p:txBody>
      </p:sp>
    </p:spTree>
    <p:extLst>
      <p:ext uri="{BB962C8B-B14F-4D97-AF65-F5344CB8AC3E}">
        <p14:creationId xmlns:p14="http://schemas.microsoft.com/office/powerpoint/2010/main" val="378223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0637" y="296862"/>
            <a:ext cx="8043862" cy="6460020"/>
          </a:xfrm>
          <a:prstGeom prst="rect">
            <a:avLst/>
          </a:prstGeom>
        </p:spPr>
      </p:pic>
    </p:spTree>
    <p:extLst>
      <p:ext uri="{BB962C8B-B14F-4D97-AF65-F5344CB8AC3E}">
        <p14:creationId xmlns:p14="http://schemas.microsoft.com/office/powerpoint/2010/main" val="198793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03437" y="144462"/>
            <a:ext cx="8601075" cy="6930812"/>
          </a:xfrm>
          <a:prstGeom prst="rect">
            <a:avLst/>
          </a:prstGeom>
        </p:spPr>
      </p:pic>
    </p:spTree>
    <p:extLst>
      <p:ext uri="{BB962C8B-B14F-4D97-AF65-F5344CB8AC3E}">
        <p14:creationId xmlns:p14="http://schemas.microsoft.com/office/powerpoint/2010/main" val="407283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8237" y="68262"/>
            <a:ext cx="8305800" cy="6746097"/>
          </a:xfrm>
          <a:prstGeom prst="rect">
            <a:avLst/>
          </a:prstGeom>
        </p:spPr>
      </p:pic>
    </p:spTree>
    <p:extLst>
      <p:ext uri="{BB962C8B-B14F-4D97-AF65-F5344CB8AC3E}">
        <p14:creationId xmlns:p14="http://schemas.microsoft.com/office/powerpoint/2010/main" val="354658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27437" y="228618"/>
            <a:ext cx="5266138" cy="6445232"/>
          </a:xfrm>
          <a:prstGeom prst="rect">
            <a:avLst/>
          </a:prstGeom>
        </p:spPr>
      </p:pic>
    </p:spTree>
    <p:extLst>
      <p:ext uri="{BB962C8B-B14F-4D97-AF65-F5344CB8AC3E}">
        <p14:creationId xmlns:p14="http://schemas.microsoft.com/office/powerpoint/2010/main" val="377387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0637" y="144462"/>
            <a:ext cx="8315325" cy="6736176"/>
          </a:xfrm>
          <a:prstGeom prst="rect">
            <a:avLst/>
          </a:prstGeom>
        </p:spPr>
      </p:pic>
    </p:spTree>
    <p:extLst>
      <p:ext uri="{BB962C8B-B14F-4D97-AF65-F5344CB8AC3E}">
        <p14:creationId xmlns:p14="http://schemas.microsoft.com/office/powerpoint/2010/main" val="13861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2037" y="-84138"/>
            <a:ext cx="8582025" cy="6940654"/>
          </a:xfrm>
          <a:prstGeom prst="rect">
            <a:avLst/>
          </a:prstGeom>
        </p:spPr>
      </p:pic>
      <p:sp>
        <p:nvSpPr>
          <p:cNvPr id="3" name="TextBox 2"/>
          <p:cNvSpPr txBox="1"/>
          <p:nvPr/>
        </p:nvSpPr>
        <p:spPr>
          <a:xfrm>
            <a:off x="4694237" y="5478462"/>
            <a:ext cx="4761240" cy="627864"/>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Segoe UI"/>
                <a:ea typeface="+mn-ea"/>
                <a:cs typeface="+mn-cs"/>
              </a:rPr>
              <a:t>Groups of computers are helpful</a:t>
            </a:r>
          </a:p>
        </p:txBody>
      </p:sp>
    </p:spTree>
    <p:extLst>
      <p:ext uri="{BB962C8B-B14F-4D97-AF65-F5344CB8AC3E}">
        <p14:creationId xmlns:p14="http://schemas.microsoft.com/office/powerpoint/2010/main" val="176801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36837" y="144462"/>
            <a:ext cx="8305453" cy="6748653"/>
          </a:xfrm>
          <a:prstGeom prst="rect">
            <a:avLst/>
          </a:prstGeom>
        </p:spPr>
      </p:pic>
    </p:spTree>
    <p:extLst>
      <p:ext uri="{BB962C8B-B14F-4D97-AF65-F5344CB8AC3E}">
        <p14:creationId xmlns:p14="http://schemas.microsoft.com/office/powerpoint/2010/main" val="262726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1395" y="373062"/>
            <a:ext cx="7952641" cy="6447114"/>
          </a:xfrm>
          <a:prstGeom prst="rect">
            <a:avLst/>
          </a:prstGeom>
        </p:spPr>
      </p:pic>
    </p:spTree>
    <p:extLst>
      <p:ext uri="{BB962C8B-B14F-4D97-AF65-F5344CB8AC3E}">
        <p14:creationId xmlns:p14="http://schemas.microsoft.com/office/powerpoint/2010/main" val="378933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437" y="830262"/>
            <a:ext cx="12016873" cy="5219700"/>
          </a:xfrm>
          <a:prstGeom prst="rect">
            <a:avLst/>
          </a:prstGeom>
        </p:spPr>
      </p:pic>
      <p:pic>
        <p:nvPicPr>
          <p:cNvPr id="3" name="Picture 2"/>
          <p:cNvPicPr>
            <a:picLocks noChangeAspect="1"/>
          </p:cNvPicPr>
          <p:nvPr/>
        </p:nvPicPr>
        <p:blipFill>
          <a:blip r:embed="rId4"/>
          <a:stretch>
            <a:fillRect/>
          </a:stretch>
        </p:blipFill>
        <p:spPr>
          <a:xfrm>
            <a:off x="2941637" y="2675065"/>
            <a:ext cx="9296400" cy="1041272"/>
          </a:xfrm>
          <a:prstGeom prst="rect">
            <a:avLst/>
          </a:prstGeom>
        </p:spPr>
      </p:pic>
    </p:spTree>
    <p:extLst>
      <p:ext uri="{BB962C8B-B14F-4D97-AF65-F5344CB8AC3E}">
        <p14:creationId xmlns:p14="http://schemas.microsoft.com/office/powerpoint/2010/main" val="222445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8037" y="906462"/>
            <a:ext cx="11060407" cy="4872037"/>
          </a:xfrm>
          <a:prstGeom prst="rect">
            <a:avLst/>
          </a:prstGeom>
        </p:spPr>
      </p:pic>
    </p:spTree>
    <p:extLst>
      <p:ext uri="{BB962C8B-B14F-4D97-AF65-F5344CB8AC3E}">
        <p14:creationId xmlns:p14="http://schemas.microsoft.com/office/powerpoint/2010/main" val="27042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2125662"/>
            <a:ext cx="12161837" cy="3429000"/>
          </a:xfrm>
        </p:spPr>
        <p:txBody>
          <a:bodyPr/>
          <a:lstStyle/>
          <a:p>
            <a:r>
              <a:rPr lang="en-US" sz="9600" dirty="0"/>
              <a:t>“How do I disable </a:t>
            </a:r>
            <a:br>
              <a:rPr lang="en-US" sz="9600" dirty="0"/>
            </a:br>
            <a:r>
              <a:rPr lang="en-US" sz="9600" dirty="0" err="1"/>
              <a:t>Powershell</a:t>
            </a:r>
            <a:r>
              <a:rPr lang="en-US" sz="9600" dirty="0"/>
              <a:t> and WMI?” </a:t>
            </a:r>
          </a:p>
        </p:txBody>
      </p:sp>
    </p:spTree>
    <p:extLst>
      <p:ext uri="{BB962C8B-B14F-4D97-AF65-F5344CB8AC3E}">
        <p14:creationId xmlns:p14="http://schemas.microsoft.com/office/powerpoint/2010/main" val="16429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a:t>Necessary (and weird) step</a:t>
            </a:r>
          </a:p>
        </p:txBody>
      </p:sp>
    </p:spTree>
    <p:extLst>
      <p:ext uri="{BB962C8B-B14F-4D97-AF65-F5344CB8AC3E}">
        <p14:creationId xmlns:p14="http://schemas.microsoft.com/office/powerpoint/2010/main" val="243799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8674" y="1444624"/>
            <a:ext cx="8239125" cy="4105275"/>
          </a:xfrm>
          <a:prstGeom prst="rect">
            <a:avLst/>
          </a:prstGeom>
        </p:spPr>
      </p:pic>
    </p:spTree>
    <p:extLst>
      <p:ext uri="{BB962C8B-B14F-4D97-AF65-F5344CB8AC3E}">
        <p14:creationId xmlns:p14="http://schemas.microsoft.com/office/powerpoint/2010/main" val="290968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8237" y="68262"/>
            <a:ext cx="8358187" cy="6677423"/>
          </a:xfrm>
          <a:prstGeom prst="rect">
            <a:avLst/>
          </a:prstGeom>
        </p:spPr>
      </p:pic>
    </p:spTree>
    <p:extLst>
      <p:ext uri="{BB962C8B-B14F-4D97-AF65-F5344CB8AC3E}">
        <p14:creationId xmlns:p14="http://schemas.microsoft.com/office/powerpoint/2010/main" val="17443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1037" y="68262"/>
            <a:ext cx="8605837" cy="6975175"/>
          </a:xfrm>
          <a:prstGeom prst="rect">
            <a:avLst/>
          </a:prstGeom>
        </p:spPr>
      </p:pic>
      <p:sp>
        <p:nvSpPr>
          <p:cNvPr id="3" name="TextBox 2"/>
          <p:cNvSpPr txBox="1"/>
          <p:nvPr/>
        </p:nvSpPr>
        <p:spPr>
          <a:xfrm rot="20006602">
            <a:off x="2789237" y="2822967"/>
            <a:ext cx="6518451" cy="1403461"/>
          </a:xfrm>
          <a:prstGeom prst="rect">
            <a:avLst/>
          </a:prstGeom>
          <a:noFill/>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Segoe UI"/>
                <a:ea typeface="+mn-ea"/>
                <a:cs typeface="+mn-cs"/>
              </a:rPr>
              <a:t>BE CAREFUL </a:t>
            </a:r>
          </a:p>
        </p:txBody>
      </p:sp>
    </p:spTree>
    <p:extLst>
      <p:ext uri="{BB962C8B-B14F-4D97-AF65-F5344CB8AC3E}">
        <p14:creationId xmlns:p14="http://schemas.microsoft.com/office/powerpoint/2010/main" val="2384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1037" y="-7938"/>
            <a:ext cx="8591550" cy="6912293"/>
          </a:xfrm>
          <a:prstGeom prst="rect">
            <a:avLst/>
          </a:prstGeom>
        </p:spPr>
      </p:pic>
    </p:spTree>
    <p:extLst>
      <p:ext uri="{BB962C8B-B14F-4D97-AF65-F5344CB8AC3E}">
        <p14:creationId xmlns:p14="http://schemas.microsoft.com/office/powerpoint/2010/main" val="333638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0637" y="68262"/>
            <a:ext cx="8485637" cy="6755932"/>
          </a:xfrm>
          <a:prstGeom prst="rect">
            <a:avLst/>
          </a:prstGeom>
        </p:spPr>
      </p:pic>
    </p:spTree>
    <p:extLst>
      <p:ext uri="{BB962C8B-B14F-4D97-AF65-F5344CB8AC3E}">
        <p14:creationId xmlns:p14="http://schemas.microsoft.com/office/powerpoint/2010/main" val="143925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8237" y="163200"/>
            <a:ext cx="8124825" cy="6593095"/>
          </a:xfrm>
          <a:prstGeom prst="rect">
            <a:avLst/>
          </a:prstGeom>
        </p:spPr>
      </p:pic>
    </p:spTree>
    <p:extLst>
      <p:ext uri="{BB962C8B-B14F-4D97-AF65-F5344CB8AC3E}">
        <p14:creationId xmlns:p14="http://schemas.microsoft.com/office/powerpoint/2010/main" val="362728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1537" y="220662"/>
            <a:ext cx="7886700" cy="6286500"/>
          </a:xfrm>
          <a:prstGeom prst="rect">
            <a:avLst/>
          </a:prstGeom>
        </p:spPr>
      </p:pic>
    </p:spTree>
    <p:extLst>
      <p:ext uri="{BB962C8B-B14F-4D97-AF65-F5344CB8AC3E}">
        <p14:creationId xmlns:p14="http://schemas.microsoft.com/office/powerpoint/2010/main" val="346280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4437" y="220662"/>
            <a:ext cx="7815263" cy="6307931"/>
          </a:xfrm>
          <a:prstGeom prst="rect">
            <a:avLst/>
          </a:prstGeom>
        </p:spPr>
      </p:pic>
    </p:spTree>
    <p:extLst>
      <p:ext uri="{BB962C8B-B14F-4D97-AF65-F5344CB8AC3E}">
        <p14:creationId xmlns:p14="http://schemas.microsoft.com/office/powerpoint/2010/main" val="41950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8000" b="1" dirty="0"/>
              <a:t>https://aka.ms/firewall</a:t>
            </a:r>
          </a:p>
        </p:txBody>
      </p:sp>
    </p:spTree>
    <p:extLst>
      <p:ext uri="{BB962C8B-B14F-4D97-AF65-F5344CB8AC3E}">
        <p14:creationId xmlns:p14="http://schemas.microsoft.com/office/powerpoint/2010/main" val="247787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03437" y="223889"/>
            <a:ext cx="8743950" cy="5787973"/>
          </a:xfrm>
          <a:prstGeom prst="rect">
            <a:avLst/>
          </a:prstGeom>
        </p:spPr>
      </p:pic>
      <p:sp>
        <p:nvSpPr>
          <p:cNvPr id="8" name="Rectangle 7"/>
          <p:cNvSpPr/>
          <p:nvPr/>
        </p:nvSpPr>
        <p:spPr>
          <a:xfrm>
            <a:off x="427037" y="6164262"/>
            <a:ext cx="11887200" cy="261610"/>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pitchFamily="34" charset="0"/>
                <a:ea typeface="+mn-ea"/>
                <a:cs typeface="+mn-cs"/>
                <a:hlinkClick r:id="rId4"/>
              </a:rPr>
              <a:t>https://www.blackhat.com/docs/us-15/materials/us-15-Graeber-Abusing-Windows-Management-Instrumentation-WMI-To-Build-A-Persistent%20Asynchronous-And-Fileless-Backdoor.pdf</a:t>
            </a:r>
            <a:endParaRPr kumimoji="0" lang="en-US" sz="1100" b="0" i="0" u="none" strike="noStrike" kern="1200" cap="none" spc="0" normalizeH="0" baseline="0" noProof="0" dirty="0">
              <a:ln>
                <a:noFill/>
              </a:ln>
              <a:solidFill>
                <a:srgbClr val="FFFFFF"/>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37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4323928"/>
          </a:xfrm>
        </p:spPr>
        <p:txBody>
          <a:bodyPr/>
          <a:lstStyle/>
          <a:p>
            <a:pPr algn="ctr"/>
            <a:r>
              <a:rPr lang="en-US" sz="8000" dirty="0"/>
              <a:t>Start with the basics, </a:t>
            </a:r>
            <a:br>
              <a:rPr lang="en-US" sz="8000" dirty="0"/>
            </a:br>
            <a:r>
              <a:rPr lang="en-US" sz="8000" dirty="0"/>
              <a:t>irritate the attackers. </a:t>
            </a:r>
          </a:p>
        </p:txBody>
      </p:sp>
    </p:spTree>
    <p:extLst>
      <p:ext uri="{BB962C8B-B14F-4D97-AF65-F5344CB8AC3E}">
        <p14:creationId xmlns:p14="http://schemas.microsoft.com/office/powerpoint/2010/main" val="306011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a:t>“</a:t>
            </a:r>
            <a:r>
              <a:rPr lang="en-US" sz="8000" dirty="0" err="1"/>
              <a:t>Powershell</a:t>
            </a:r>
            <a:r>
              <a:rPr lang="en-US" sz="8000" dirty="0"/>
              <a:t> is not special.”</a:t>
            </a:r>
            <a:br>
              <a:rPr lang="en-US" sz="8000" dirty="0"/>
            </a:br>
            <a:r>
              <a:rPr lang="en-US" sz="8000" dirty="0"/>
              <a:t>					</a:t>
            </a:r>
            <a:r>
              <a:rPr lang="en-US" sz="3600" dirty="0"/>
              <a:t>-@</a:t>
            </a:r>
            <a:r>
              <a:rPr lang="en-US" sz="3600" dirty="0" err="1"/>
              <a:t>jaredhaight</a:t>
            </a:r>
            <a:r>
              <a:rPr lang="en-US" sz="3600" dirty="0"/>
              <a:t>, developer of </a:t>
            </a:r>
            <a:r>
              <a:rPr lang="en-US" sz="3600" dirty="0" err="1"/>
              <a:t>PSAttack</a:t>
            </a:r>
            <a:endParaRPr lang="en-US" sz="8000" dirty="0"/>
          </a:p>
        </p:txBody>
      </p:sp>
    </p:spTree>
    <p:extLst>
      <p:ext uri="{BB962C8B-B14F-4D97-AF65-F5344CB8AC3E}">
        <p14:creationId xmlns:p14="http://schemas.microsoft.com/office/powerpoint/2010/main" val="17427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2.xml><?xml version="1.0" encoding="utf-8"?>
<a:theme xmlns:a="http://schemas.openxmlformats.org/drawingml/2006/main" name="5-30711_TR22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2_BO_CT_Template.potx [Read-Only]" id="{DD734164-F40E-479F-8F17-ED891B49B3DF}" vid="{0722A4C9-FF71-4C4F-8FA9-C187D878E4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9983</Words>
  <Application>Microsoft Office PowerPoint</Application>
  <PresentationFormat>Custom</PresentationFormat>
  <Paragraphs>507</Paragraphs>
  <Slides>81</Slides>
  <Notes>79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81</vt:i4>
      </vt:variant>
    </vt:vector>
  </HeadingPairs>
  <TitlesOfParts>
    <vt:vector size="91" baseType="lpstr">
      <vt:lpstr>Arial</vt:lpstr>
      <vt:lpstr>Calibri</vt:lpstr>
      <vt:lpstr>Consolas</vt:lpstr>
      <vt:lpstr>Segoe Pro Light</vt:lpstr>
      <vt:lpstr>Segoe UI</vt:lpstr>
      <vt:lpstr>Segoe UI Light</vt:lpstr>
      <vt:lpstr>Wingdings</vt:lpstr>
      <vt:lpstr>5-50002_Ignite_Breakout_Template</vt:lpstr>
      <vt:lpstr>5-30711_TR22_BO_CT_Template</vt:lpstr>
      <vt:lpstr>Image</vt:lpstr>
      <vt:lpstr>Microsoft Ignite NZ</vt:lpstr>
      <vt:lpstr>Demystifying the Windows Firewall</vt:lpstr>
      <vt:lpstr>Windows Firewall - preconceived notions</vt:lpstr>
      <vt:lpstr>Breach is inevitable </vt:lpstr>
      <vt:lpstr>Typical Attack</vt:lpstr>
      <vt:lpstr>Your goal  is not to stop attackers, but to irritate them. </vt:lpstr>
      <vt:lpstr>“How do I disable  Powershell and WMI?” </vt:lpstr>
      <vt:lpstr>PowerPoint Presentation</vt:lpstr>
      <vt:lpstr>“Powershell is not special.”      -@jaredhaight, developer of PSAttack</vt:lpstr>
      <vt:lpstr>Authenticated Users</vt:lpstr>
      <vt:lpstr>The user is the DMZ.</vt:lpstr>
      <vt:lpstr>Network stuff 101</vt:lpstr>
      <vt:lpstr>TCP</vt:lpstr>
      <vt:lpstr>UDP</vt:lpstr>
      <vt:lpstr>ICMP</vt:lpstr>
      <vt:lpstr>Attackers love default ports. </vt:lpstr>
      <vt:lpstr>Stateful firewalls</vt:lpstr>
      <vt:lpstr>PowerPoint Presentation</vt:lpstr>
      <vt:lpstr>PowerPoint Presentation</vt:lpstr>
      <vt:lpstr>What port  does a Windows 7 client firewall have to have open to receive group policy?</vt:lpstr>
      <vt:lpstr>Answer: none. </vt:lpstr>
      <vt:lpstr>PowerPoint Presentation</vt:lpstr>
      <vt:lpstr>PowerPoint Presentation</vt:lpstr>
      <vt:lpstr>This might irritate me more than the attacker?  </vt:lpstr>
      <vt:lpstr>PowerPoint Presentation</vt:lpstr>
      <vt:lpstr>Logs – troubleshooting and security artifact </vt:lpstr>
      <vt:lpstr>Exceptions are okay – as long as it is a trusted source.</vt:lpstr>
      <vt:lpstr>Stateful Firewall</vt:lpstr>
      <vt:lpstr>But where  do firewall rules come from?</vt:lpstr>
      <vt:lpstr>Firewall basics </vt:lpstr>
      <vt:lpstr>Like all things, there’s a command line too:  Powershell and netsh advfirewall</vt:lpstr>
      <vt:lpstr>Built in rules (defaults not optimal) </vt:lpstr>
      <vt:lpstr>Firewall rule processing order</vt:lpstr>
      <vt:lpstr>PowerPoint Presentation</vt:lpstr>
      <vt:lpstr>Firewall Profiles</vt:lpstr>
      <vt:lpstr>Firewall Profiles</vt:lpstr>
      <vt:lpstr>This seems hard to manage. </vt:lpstr>
      <vt:lpstr>Usability tip</vt:lpstr>
      <vt:lpstr>Build from basics</vt:lpstr>
      <vt:lpstr>Granular OUs</vt:lpstr>
      <vt:lpstr>Aim for Default Deny </vt:lpstr>
      <vt:lpstr>Just the basics can slow down lot of attackers.</vt:lpstr>
      <vt:lpstr>IPsec </vt:lpstr>
      <vt:lpstr>PowerPoint Presentation</vt:lpstr>
      <vt:lpstr>IPsec – more than just encryption</vt:lpstr>
      <vt:lpstr>PowerPoint Presentation</vt:lpstr>
      <vt:lpstr>IPsec – Getting to know each other</vt:lpstr>
      <vt:lpstr>PowerPoint Presentation</vt:lpstr>
      <vt:lpstr>IPsec is for important things, not for everything.</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Necessary (and weird) 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https://aka.ms/firewall</vt:lpstr>
      <vt:lpstr>Start with the basics,  irritate the attackers.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2016-10-27T05:06:05Z</dcterms:modified>
  <cp:category/>
</cp:coreProperties>
</file>