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29"/>
  </p:notesMasterIdLst>
  <p:handoutMasterIdLst>
    <p:handoutMasterId r:id="rId130"/>
  </p:handoutMasterIdLst>
  <p:sldIdLst>
    <p:sldId id="1411" r:id="rId2"/>
    <p:sldId id="1554" r:id="rId3"/>
    <p:sldId id="1543" r:id="rId4"/>
    <p:sldId id="1422" r:id="rId5"/>
    <p:sldId id="1423" r:id="rId6"/>
    <p:sldId id="1424" r:id="rId7"/>
    <p:sldId id="1425" r:id="rId8"/>
    <p:sldId id="1426" r:id="rId9"/>
    <p:sldId id="1427" r:id="rId10"/>
    <p:sldId id="1428" r:id="rId11"/>
    <p:sldId id="1429" r:id="rId12"/>
    <p:sldId id="1430" r:id="rId13"/>
    <p:sldId id="1431" r:id="rId14"/>
    <p:sldId id="1432" r:id="rId15"/>
    <p:sldId id="1433" r:id="rId16"/>
    <p:sldId id="1434" r:id="rId17"/>
    <p:sldId id="1544" r:id="rId18"/>
    <p:sldId id="1435" r:id="rId19"/>
    <p:sldId id="1436" r:id="rId20"/>
    <p:sldId id="1437" r:id="rId21"/>
    <p:sldId id="1438" r:id="rId22"/>
    <p:sldId id="1439" r:id="rId23"/>
    <p:sldId id="1440" r:id="rId24"/>
    <p:sldId id="1441" r:id="rId25"/>
    <p:sldId id="1442" r:id="rId26"/>
    <p:sldId id="1443" r:id="rId27"/>
    <p:sldId id="1444" r:id="rId28"/>
    <p:sldId id="1445" r:id="rId29"/>
    <p:sldId id="1446" r:id="rId30"/>
    <p:sldId id="1447" r:id="rId31"/>
    <p:sldId id="1448" r:id="rId32"/>
    <p:sldId id="1449" r:id="rId33"/>
    <p:sldId id="1450" r:id="rId34"/>
    <p:sldId id="1451" r:id="rId35"/>
    <p:sldId id="1545" r:id="rId36"/>
    <p:sldId id="1452" r:id="rId37"/>
    <p:sldId id="1453" r:id="rId38"/>
    <p:sldId id="1454" r:id="rId39"/>
    <p:sldId id="1456" r:id="rId40"/>
    <p:sldId id="1457" r:id="rId41"/>
    <p:sldId id="1458" r:id="rId42"/>
    <p:sldId id="1460" r:id="rId43"/>
    <p:sldId id="1461" r:id="rId44"/>
    <p:sldId id="1462" r:id="rId45"/>
    <p:sldId id="1546" r:id="rId46"/>
    <p:sldId id="1463" r:id="rId47"/>
    <p:sldId id="1464" r:id="rId48"/>
    <p:sldId id="1465" r:id="rId49"/>
    <p:sldId id="1466" r:id="rId50"/>
    <p:sldId id="1467" r:id="rId51"/>
    <p:sldId id="1468" r:id="rId52"/>
    <p:sldId id="1469" r:id="rId53"/>
    <p:sldId id="1470" r:id="rId54"/>
    <p:sldId id="1471" r:id="rId55"/>
    <p:sldId id="1472" r:id="rId56"/>
    <p:sldId id="1473" r:id="rId57"/>
    <p:sldId id="1474" r:id="rId58"/>
    <p:sldId id="1475" r:id="rId59"/>
    <p:sldId id="1476" r:id="rId60"/>
    <p:sldId id="1477" r:id="rId61"/>
    <p:sldId id="1478" r:id="rId62"/>
    <p:sldId id="1479" r:id="rId63"/>
    <p:sldId id="1480" r:id="rId64"/>
    <p:sldId id="1481" r:id="rId65"/>
    <p:sldId id="1482" r:id="rId66"/>
    <p:sldId id="1483" r:id="rId67"/>
    <p:sldId id="1484" r:id="rId68"/>
    <p:sldId id="1485" r:id="rId69"/>
    <p:sldId id="1486" r:id="rId70"/>
    <p:sldId id="1487" r:id="rId71"/>
    <p:sldId id="1488" r:id="rId72"/>
    <p:sldId id="1489" r:id="rId73"/>
    <p:sldId id="1490" r:id="rId74"/>
    <p:sldId id="1547" r:id="rId75"/>
    <p:sldId id="1491" r:id="rId76"/>
    <p:sldId id="1492" r:id="rId77"/>
    <p:sldId id="1493" r:id="rId78"/>
    <p:sldId id="1494" r:id="rId79"/>
    <p:sldId id="1495" r:id="rId80"/>
    <p:sldId id="1496" r:id="rId81"/>
    <p:sldId id="1497" r:id="rId82"/>
    <p:sldId id="1498" r:id="rId83"/>
    <p:sldId id="1499" r:id="rId84"/>
    <p:sldId id="1548" r:id="rId85"/>
    <p:sldId id="1501" r:id="rId86"/>
    <p:sldId id="1502" r:id="rId87"/>
    <p:sldId id="1503" r:id="rId88"/>
    <p:sldId id="1549" r:id="rId89"/>
    <p:sldId id="1504" r:id="rId90"/>
    <p:sldId id="1505" r:id="rId91"/>
    <p:sldId id="1506" r:id="rId92"/>
    <p:sldId id="1507" r:id="rId93"/>
    <p:sldId id="1508" r:id="rId94"/>
    <p:sldId id="1509" r:id="rId95"/>
    <p:sldId id="1510" r:id="rId96"/>
    <p:sldId id="1511" r:id="rId97"/>
    <p:sldId id="1512" r:id="rId98"/>
    <p:sldId id="1513" r:id="rId99"/>
    <p:sldId id="1514" r:id="rId100"/>
    <p:sldId id="1515" r:id="rId101"/>
    <p:sldId id="1516" r:id="rId102"/>
    <p:sldId id="1517" r:id="rId103"/>
    <p:sldId id="1518" r:id="rId104"/>
    <p:sldId id="1519" r:id="rId105"/>
    <p:sldId id="1520" r:id="rId106"/>
    <p:sldId id="1521" r:id="rId107"/>
    <p:sldId id="1522" r:id="rId108"/>
    <p:sldId id="1523" r:id="rId109"/>
    <p:sldId id="1550" r:id="rId110"/>
    <p:sldId id="1524" r:id="rId111"/>
    <p:sldId id="1525" r:id="rId112"/>
    <p:sldId id="1526" r:id="rId113"/>
    <p:sldId id="1527" r:id="rId114"/>
    <p:sldId id="1529" r:id="rId115"/>
    <p:sldId id="1530" r:id="rId116"/>
    <p:sldId id="1531" r:id="rId117"/>
    <p:sldId id="1551" r:id="rId118"/>
    <p:sldId id="1533" r:id="rId119"/>
    <p:sldId id="1534" r:id="rId120"/>
    <p:sldId id="1535" r:id="rId121"/>
    <p:sldId id="1537" r:id="rId122"/>
    <p:sldId id="1538" r:id="rId123"/>
    <p:sldId id="1539" r:id="rId124"/>
    <p:sldId id="1540" r:id="rId125"/>
    <p:sldId id="1552" r:id="rId126"/>
    <p:sldId id="1553" r:id="rId127"/>
    <p:sldId id="1326" r:id="rId12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11"/>
            <p14:sldId id="1554"/>
            <p14:sldId id="1543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54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545"/>
            <p14:sldId id="1452"/>
            <p14:sldId id="1453"/>
            <p14:sldId id="1454"/>
            <p14:sldId id="1456"/>
            <p14:sldId id="1457"/>
            <p14:sldId id="1458"/>
            <p14:sldId id="1460"/>
            <p14:sldId id="1461"/>
            <p14:sldId id="1462"/>
            <p14:sldId id="1546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547"/>
            <p14:sldId id="1491"/>
            <p14:sldId id="1492"/>
            <p14:sldId id="1493"/>
            <p14:sldId id="1494"/>
            <p14:sldId id="1495"/>
            <p14:sldId id="1496"/>
            <p14:sldId id="1497"/>
            <p14:sldId id="1498"/>
            <p14:sldId id="1499"/>
            <p14:sldId id="1548"/>
            <p14:sldId id="1501"/>
            <p14:sldId id="1502"/>
            <p14:sldId id="1503"/>
            <p14:sldId id="1549"/>
            <p14:sldId id="1504"/>
            <p14:sldId id="1505"/>
            <p14:sldId id="1506"/>
            <p14:sldId id="1507"/>
            <p14:sldId id="1508"/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518"/>
            <p14:sldId id="1519"/>
            <p14:sldId id="1520"/>
            <p14:sldId id="1521"/>
            <p14:sldId id="1522"/>
            <p14:sldId id="1523"/>
            <p14:sldId id="1550"/>
            <p14:sldId id="1524"/>
            <p14:sldId id="1525"/>
            <p14:sldId id="1526"/>
            <p14:sldId id="1527"/>
            <p14:sldId id="1529"/>
            <p14:sldId id="1530"/>
            <p14:sldId id="1531"/>
            <p14:sldId id="1551"/>
            <p14:sldId id="1533"/>
            <p14:sldId id="1534"/>
            <p14:sldId id="1535"/>
            <p14:sldId id="1537"/>
            <p14:sldId id="1538"/>
            <p14:sldId id="1539"/>
            <p14:sldId id="1540"/>
            <p14:sldId id="1552"/>
            <p14:sldId id="1553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5:32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7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5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5:32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5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1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0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5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6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50304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04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836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632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428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1224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-1908854" y="10845"/>
            <a:ext cx="1908855" cy="2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24" dirty="0"/>
              <a:t>Title +</a:t>
            </a:r>
            <a:r>
              <a:rPr lang="en-US" sz="1224" baseline="0" dirty="0"/>
              <a:t> Bullet List</a:t>
            </a:r>
            <a:endParaRPr lang="en-US" sz="1224" dirty="0"/>
          </a:p>
        </p:txBody>
      </p:sp>
    </p:spTree>
    <p:extLst>
      <p:ext uri="{BB962C8B-B14F-4D97-AF65-F5344CB8AC3E}">
        <p14:creationId xmlns:p14="http://schemas.microsoft.com/office/powerpoint/2010/main" val="17504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2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Everything you forgot to ask about Certificate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Orin Thomas</a:t>
            </a:r>
          </a:p>
          <a:p>
            <a:r>
              <a:rPr lang="en-NZ" dirty="0"/>
              <a:t>@orinthomas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M366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29" y="1212849"/>
            <a:ext cx="12123841" cy="738664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>
                <a:latin typeface="+mn-lt"/>
              </a:rPr>
              <a:t>X.509 Extensions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74" y="1398904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OCSP Responder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06" y="1088037"/>
            <a:ext cx="6023063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OCSP Responder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97" y="1088037"/>
            <a:ext cx="6512680" cy="41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41" y="1088037"/>
            <a:ext cx="5603392" cy="3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41" y="1088037"/>
            <a:ext cx="5603392" cy="3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41" y="1088037"/>
            <a:ext cx="5603392" cy="3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41" y="1088037"/>
            <a:ext cx="5603392" cy="3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41" y="1088037"/>
            <a:ext cx="5603392" cy="3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Revocation 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55" y="1088037"/>
            <a:ext cx="3963564" cy="43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AIA Extension properties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11" y="1088037"/>
            <a:ext cx="4021852" cy="52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CA Security</a:t>
            </a:r>
          </a:p>
        </p:txBody>
      </p:sp>
    </p:spTree>
    <p:extLst>
      <p:ext uri="{BB962C8B-B14F-4D97-AF65-F5344CB8AC3E}">
        <p14:creationId xmlns:p14="http://schemas.microsoft.com/office/powerpoint/2010/main" val="34881591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36995"/>
            <a:ext cx="13501572" cy="1292662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/>
              <a:t>Certificate Revocation List (</a:t>
            </a:r>
            <a:r>
              <a:rPr lang="en-AU" sz="4000" b="0" dirty="0">
                <a:solidFill>
                  <a:srgbClr val="FF0000"/>
                </a:solidFill>
              </a:rPr>
              <a:t>CRL</a:t>
            </a:r>
            <a:r>
              <a:rPr lang="en-AU" sz="4000" b="0" dirty="0"/>
              <a:t>) </a:t>
            </a:r>
            <a:br>
              <a:rPr lang="en-AU" sz="4000" b="0" dirty="0"/>
            </a:br>
            <a:r>
              <a:rPr lang="en-AU" sz="4000" b="0" dirty="0"/>
              <a:t>Distribution Points (</a:t>
            </a:r>
            <a:r>
              <a:rPr lang="en-AU" sz="4000" b="0" dirty="0">
                <a:solidFill>
                  <a:srgbClr val="FF0000"/>
                </a:solidFill>
              </a:rPr>
              <a:t>CDP</a:t>
            </a:r>
            <a:r>
              <a:rPr lang="en-AU" sz="4000" b="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22" y="1337022"/>
            <a:ext cx="4070425" cy="507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22" y="1337022"/>
            <a:ext cx="4070425" cy="507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421" y="1337022"/>
            <a:ext cx="4070425" cy="507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421" y="1337022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CAs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10" y="1217622"/>
            <a:ext cx="10217307" cy="4480009"/>
          </a:xfrm>
        </p:spPr>
        <p:txBody>
          <a:bodyPr/>
          <a:lstStyle/>
          <a:p>
            <a:r>
              <a:rPr lang="en-AU" sz="4000" b="0" dirty="0"/>
              <a:t>Someone who gains access to a CA can issue and revoke certificates</a:t>
            </a:r>
          </a:p>
          <a:p>
            <a:r>
              <a:rPr lang="en-AU" sz="4000" b="0" dirty="0"/>
              <a:t>CAs that are trusted by third parties are more likely to be attacked</a:t>
            </a:r>
          </a:p>
          <a:p>
            <a:r>
              <a:rPr lang="en-AU" sz="4000" b="0" dirty="0"/>
              <a:t>Several .</a:t>
            </a:r>
            <a:r>
              <a:rPr lang="en-AU" sz="4000" b="0" dirty="0" err="1"/>
              <a:t>gov</a:t>
            </a:r>
            <a:r>
              <a:rPr lang="en-AU" sz="4000" b="0" dirty="0"/>
              <a:t> CAs around the world have been compromised and certs used to sign malware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65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Security 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88" y="1120998"/>
            <a:ext cx="10868201" cy="7223772"/>
          </a:xfrm>
        </p:spPr>
        <p:txBody>
          <a:bodyPr/>
          <a:lstStyle/>
          <a:p>
            <a:r>
              <a:rPr lang="en-AU" sz="3600" b="0" dirty="0"/>
              <a:t>Restrict CA sign on</a:t>
            </a:r>
          </a:p>
          <a:p>
            <a:pPr lvl="1"/>
            <a:r>
              <a:rPr lang="en-AU" sz="3200" dirty="0"/>
              <a:t>RSAT tools allow remote management of CA</a:t>
            </a:r>
          </a:p>
          <a:p>
            <a:r>
              <a:rPr lang="en-AU" sz="3600" b="0" dirty="0"/>
              <a:t>Use separate CAs to issue:</a:t>
            </a:r>
          </a:p>
          <a:p>
            <a:pPr lvl="1"/>
            <a:r>
              <a:rPr lang="en-AU" sz="3200" dirty="0"/>
              <a:t>General use certificates</a:t>
            </a:r>
          </a:p>
          <a:p>
            <a:pPr lvl="1"/>
            <a:r>
              <a:rPr lang="en-AU" sz="3200" dirty="0"/>
              <a:t>High sensitivity certificates</a:t>
            </a:r>
          </a:p>
          <a:p>
            <a:pPr lvl="2"/>
            <a:r>
              <a:rPr lang="en-AU" sz="2400" dirty="0"/>
              <a:t>Subordinate CA certificates</a:t>
            </a:r>
          </a:p>
          <a:p>
            <a:pPr lvl="2"/>
            <a:r>
              <a:rPr lang="en-AU" sz="2400" dirty="0"/>
              <a:t>KRA and DRA certificates</a:t>
            </a:r>
          </a:p>
          <a:p>
            <a:r>
              <a:rPr lang="en-AU" sz="3600" b="0" dirty="0"/>
              <a:t>Limit which users can issue and revoke certificates. </a:t>
            </a:r>
          </a:p>
          <a:p>
            <a:pPr lvl="1"/>
            <a:r>
              <a:rPr lang="en-AU" sz="3200" dirty="0"/>
              <a:t>Does everyone in Domain Admins group need to be able to issue and revoke certificates?</a:t>
            </a:r>
          </a:p>
          <a:p>
            <a:pPr lvl="1"/>
            <a:endParaRPr lang="en-AU" sz="2244" dirty="0"/>
          </a:p>
          <a:p>
            <a:pPr lvl="1"/>
            <a:endParaRPr lang="en-AU" sz="2244" dirty="0"/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9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Security Settings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890" y="1197431"/>
            <a:ext cx="3650268" cy="47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Restricting Templates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50" y="1143896"/>
            <a:ext cx="3352775" cy="44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 Auditing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149406"/>
          </a:xfrm>
        </p:spPr>
        <p:txBody>
          <a:bodyPr/>
          <a:lstStyle/>
          <a:p>
            <a:r>
              <a:rPr lang="en-AU" sz="4800" b="0" dirty="0"/>
              <a:t>Need to enable </a:t>
            </a:r>
            <a:r>
              <a:rPr lang="en-AU" sz="4800" b="0" dirty="0">
                <a:solidFill>
                  <a:srgbClr val="FF0000"/>
                </a:solidFill>
              </a:rPr>
              <a:t>Audit object access</a:t>
            </a:r>
            <a:r>
              <a:rPr lang="en-AU" sz="4800" b="0" dirty="0"/>
              <a:t> group policy setting</a:t>
            </a:r>
          </a:p>
          <a:p>
            <a:r>
              <a:rPr lang="en-AU" sz="4800" b="0" dirty="0"/>
              <a:t>On the auditing tab, enable what you want to audit</a:t>
            </a:r>
          </a:p>
          <a:p>
            <a:r>
              <a:rPr lang="en-AU" sz="4800" b="0" dirty="0"/>
              <a:t>Restart the 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Auditing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29" y="1088037"/>
            <a:ext cx="3630017" cy="47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98" y="1204943"/>
            <a:ext cx="7329679" cy="46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Key Archiving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1984121301"/>
      </p:ext>
    </p:extLst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Agents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764381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Allow certificate holder to view encrypted data</a:t>
            </a:r>
          </a:p>
          <a:p>
            <a:r>
              <a:rPr lang="en-AU" sz="3200" b="0" dirty="0">
                <a:latin typeface="+mn-lt"/>
              </a:rPr>
              <a:t>Useful for data encrypted using EFS or BitLocker</a:t>
            </a:r>
            <a:endParaRPr lang="en-US" sz="3200" b="0" dirty="0">
              <a:latin typeface="+mn-lt"/>
            </a:endParaRPr>
          </a:p>
          <a:p>
            <a:r>
              <a:rPr lang="en-AU" sz="3200" b="0" dirty="0">
                <a:latin typeface="+mn-lt"/>
              </a:rPr>
              <a:t>Used to recover encrypted data</a:t>
            </a:r>
          </a:p>
          <a:p>
            <a:r>
              <a:rPr lang="en-AU" sz="3200" b="0" dirty="0">
                <a:latin typeface="+mn-lt"/>
              </a:rPr>
              <a:t>Must be configured before data is encrypted</a:t>
            </a:r>
          </a:p>
          <a:p>
            <a:r>
              <a:rPr lang="en-AU" sz="3200" b="0" dirty="0">
                <a:latin typeface="+mn-lt"/>
              </a:rPr>
              <a:t>All data is encrypted to the user (EFS) or computer (BitLocker) account as well as the DRA certificate</a:t>
            </a:r>
          </a:p>
          <a:p>
            <a:r>
              <a:rPr lang="en-AU" sz="3200" b="0" dirty="0">
                <a:latin typeface="+mn-lt"/>
              </a:rPr>
              <a:t>Presents </a:t>
            </a:r>
            <a:r>
              <a:rPr lang="en-AU" sz="3200" b="0" dirty="0">
                <a:solidFill>
                  <a:srgbClr val="FF0000"/>
                </a:solidFill>
                <a:latin typeface="+mn-lt"/>
              </a:rPr>
              <a:t>security risk</a:t>
            </a:r>
          </a:p>
          <a:p>
            <a:r>
              <a:rPr lang="en-AU" sz="3200" b="0" dirty="0">
                <a:latin typeface="+mn-lt"/>
              </a:rPr>
              <a:t>Allows recovery of encrypted data when other methods aren’t possible</a:t>
            </a:r>
          </a:p>
        </p:txBody>
      </p:sp>
    </p:spTree>
    <p:extLst>
      <p:ext uri="{BB962C8B-B14F-4D97-AF65-F5344CB8AC3E}">
        <p14:creationId xmlns:p14="http://schemas.microsoft.com/office/powerpoint/2010/main" val="12523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Agents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1" y="2840619"/>
            <a:ext cx="2588488" cy="3545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08" y="2840618"/>
            <a:ext cx="2587299" cy="355021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5589" y="1120998"/>
            <a:ext cx="5688632" cy="3040832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BitLocker DRA requires custom certificate template</a:t>
            </a:r>
          </a:p>
          <a:p>
            <a:r>
              <a:rPr lang="en-AU" sz="3200" b="0" dirty="0">
                <a:latin typeface="+mn-lt"/>
              </a:rPr>
              <a:t>EFS DRA template included</a:t>
            </a:r>
          </a:p>
          <a:p>
            <a:r>
              <a:rPr lang="en-AU" sz="3200" b="0" dirty="0">
                <a:latin typeface="+mn-lt"/>
              </a:rPr>
              <a:t>Application policy only available if BitLocker installed</a:t>
            </a: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1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Certification Authority (CA)?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5219891"/>
          </a:xfrm>
        </p:spPr>
        <p:txBody>
          <a:bodyPr/>
          <a:lstStyle/>
          <a:p>
            <a:r>
              <a:rPr lang="en-US" sz="4000" b="0" dirty="0">
                <a:latin typeface="+mn-lt"/>
              </a:rPr>
              <a:t>Windows Server role service</a:t>
            </a:r>
          </a:p>
          <a:p>
            <a:r>
              <a:rPr lang="en-AU" sz="4000" b="0" dirty="0">
                <a:latin typeface="+mn-lt"/>
              </a:rPr>
              <a:t>Issues and manages certificates</a:t>
            </a:r>
          </a:p>
          <a:p>
            <a:r>
              <a:rPr lang="en-AU" sz="4000" b="0" dirty="0">
                <a:latin typeface="+mn-lt"/>
              </a:rPr>
              <a:t>Request issued to the CA</a:t>
            </a:r>
          </a:p>
          <a:p>
            <a:pPr lvl="1"/>
            <a:r>
              <a:rPr lang="en-AU" sz="3200" dirty="0">
                <a:latin typeface="+mn-lt"/>
              </a:rPr>
              <a:t>Can be manual or automatic</a:t>
            </a:r>
          </a:p>
          <a:p>
            <a:r>
              <a:rPr lang="en-AU" sz="4000" b="0" dirty="0">
                <a:latin typeface="+mn-lt"/>
              </a:rPr>
              <a:t>CA Administrator approves or declines the certificate request</a:t>
            </a:r>
          </a:p>
          <a:p>
            <a:pPr lvl="1"/>
            <a:r>
              <a:rPr lang="en-AU" sz="3796" dirty="0">
                <a:latin typeface="+mn-lt"/>
              </a:rPr>
              <a:t>Approval can be automated</a:t>
            </a:r>
            <a:endParaRPr lang="en-AU" sz="3796" b="0" dirty="0">
              <a:latin typeface="+mn-lt"/>
            </a:endParaRPr>
          </a:p>
          <a:p>
            <a:r>
              <a:rPr lang="en-AU" sz="4000" b="0" dirty="0">
                <a:latin typeface="+mn-lt"/>
              </a:rPr>
              <a:t>CA issues the certificate</a:t>
            </a:r>
            <a:endParaRPr lang="en-US" sz="4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Agents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683264"/>
          </a:xfrm>
        </p:spPr>
        <p:txBody>
          <a:bodyPr/>
          <a:lstStyle/>
          <a:p>
            <a:r>
              <a:rPr lang="en-AU" sz="3600" b="0" dirty="0"/>
              <a:t>Configure data recovery agent in Group Policy</a:t>
            </a:r>
            <a:endParaRPr lang="en-US" sz="3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17" y="2489150"/>
            <a:ext cx="4994010" cy="38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Up AD 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860125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Backup private key and CA certificate</a:t>
            </a:r>
          </a:p>
          <a:p>
            <a:r>
              <a:rPr lang="en-AU" sz="3200" b="0" dirty="0">
                <a:latin typeface="+mn-lt"/>
              </a:rPr>
              <a:t>Certificate database and certificate database log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49" y="3209230"/>
            <a:ext cx="4000682" cy="31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Up AD CS (Advanced)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860125"/>
          </a:xfrm>
        </p:spPr>
        <p:txBody>
          <a:bodyPr/>
          <a:lstStyle/>
          <a:p>
            <a:r>
              <a:rPr lang="en-AU" sz="3200" b="0" dirty="0">
                <a:latin typeface="+mn-lt"/>
              </a:rPr>
              <a:t>Backup CAPolicy.inf  </a:t>
            </a:r>
          </a:p>
          <a:p>
            <a:r>
              <a:rPr lang="en-AU" sz="3200" b="0" dirty="0">
                <a:latin typeface="+mn-lt"/>
              </a:rPr>
              <a:t>Backup CA settings using </a:t>
            </a:r>
            <a:r>
              <a:rPr lang="en-AU" sz="3200" b="0" dirty="0" err="1">
                <a:latin typeface="+mn-lt"/>
              </a:rPr>
              <a:t>Regedit</a:t>
            </a:r>
            <a:endParaRPr lang="en-US" sz="3200" b="0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73" y="2705174"/>
            <a:ext cx="4104456" cy="37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Recovery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65014"/>
            <a:ext cx="12123841" cy="1779526"/>
          </a:xfrm>
        </p:spPr>
        <p:txBody>
          <a:bodyPr/>
          <a:lstStyle/>
          <a:p>
            <a:r>
              <a:rPr lang="en-AU" sz="2800" b="0" dirty="0"/>
              <a:t>Configure replacement computer with </a:t>
            </a:r>
            <a:r>
              <a:rPr lang="en-AU" sz="2800" b="0" dirty="0">
                <a:solidFill>
                  <a:srgbClr val="FF0000"/>
                </a:solidFill>
              </a:rPr>
              <a:t>same name</a:t>
            </a:r>
            <a:r>
              <a:rPr lang="en-AU" sz="2800" b="0" dirty="0"/>
              <a:t> and </a:t>
            </a:r>
            <a:r>
              <a:rPr lang="en-AU" sz="2800" b="0" dirty="0">
                <a:solidFill>
                  <a:srgbClr val="FF0000"/>
                </a:solidFill>
              </a:rPr>
              <a:t>domain settings</a:t>
            </a:r>
            <a:r>
              <a:rPr lang="en-AU" sz="2800" b="0" dirty="0"/>
              <a:t> as original CA</a:t>
            </a:r>
          </a:p>
          <a:p>
            <a:r>
              <a:rPr lang="en-AU" sz="2800" b="0" dirty="0"/>
              <a:t>Install AD CS using existing CA key and certificate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13" y="2687204"/>
            <a:ext cx="4806087" cy="35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Recovery (Advanced)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711238"/>
          </a:xfrm>
        </p:spPr>
        <p:txBody>
          <a:bodyPr/>
          <a:lstStyle/>
          <a:p>
            <a:r>
              <a:rPr lang="en-US" sz="3200" b="0" dirty="0"/>
              <a:t>Restore the certificate database and database log</a:t>
            </a:r>
          </a:p>
          <a:p>
            <a:r>
              <a:rPr lang="en-AU" sz="3200" b="0" dirty="0"/>
              <a:t>Restore registry and CAPolicy.inf</a:t>
            </a:r>
          </a:p>
          <a:p>
            <a:r>
              <a:rPr lang="en-AU" sz="3200" b="0" dirty="0"/>
              <a:t>Edit registry before import if CA has a different name </a:t>
            </a: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9" y="2871930"/>
            <a:ext cx="4092997" cy="32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124206"/>
          </a:xfrm>
        </p:spPr>
        <p:txBody>
          <a:bodyPr numCol="2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 Authorities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CRLs and CDPs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Offline Root CA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Autoenrollment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OCSP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CA Security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Key Archiving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7553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41573" y="1913086"/>
            <a:ext cx="11889564" cy="917575"/>
          </a:xfrm>
        </p:spPr>
        <p:txBody>
          <a:bodyPr/>
          <a:lstStyle/>
          <a:p>
            <a:pPr algn="ctr"/>
            <a:r>
              <a:rPr lang="en-US" sz="7200" dirty="0"/>
              <a:t>Q&amp;A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3581" y="2993206"/>
            <a:ext cx="11887200" cy="1415772"/>
          </a:xfrm>
        </p:spPr>
        <p:txBody>
          <a:bodyPr/>
          <a:lstStyle/>
          <a:p>
            <a:pPr algn="ctr"/>
            <a:r>
              <a:rPr lang="en-US" dirty="0"/>
              <a:t>@orinthomas</a:t>
            </a:r>
          </a:p>
          <a:p>
            <a:pPr algn="ctr"/>
            <a:r>
              <a:rPr lang="en-US" dirty="0"/>
              <a:t>orin@windowsitpro.com</a:t>
            </a:r>
          </a:p>
        </p:txBody>
      </p:sp>
    </p:spTree>
    <p:extLst>
      <p:ext uri="{BB962C8B-B14F-4D97-AF65-F5344CB8AC3E}">
        <p14:creationId xmlns:p14="http://schemas.microsoft.com/office/powerpoint/2010/main" val="41899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you trust a CA depends on 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523768"/>
          </a:xfrm>
        </p:spPr>
        <p:txBody>
          <a:bodyPr/>
          <a:lstStyle/>
          <a:p>
            <a:r>
              <a:rPr lang="en-US" sz="4000" b="0" dirty="0">
                <a:latin typeface="+mn-lt"/>
              </a:rPr>
              <a:t>The criteria for validating the identity of the certificate requester</a:t>
            </a:r>
          </a:p>
          <a:p>
            <a:r>
              <a:rPr lang="en-AU" sz="4000" b="0" dirty="0">
                <a:latin typeface="+mn-lt"/>
              </a:rPr>
              <a:t>Big trusted 3</a:t>
            </a:r>
            <a:r>
              <a:rPr lang="en-AU" sz="4000" b="0" baseline="30000" dirty="0">
                <a:latin typeface="+mn-lt"/>
              </a:rPr>
              <a:t>rd</a:t>
            </a:r>
            <a:r>
              <a:rPr lang="en-AU" sz="4000" b="0" dirty="0">
                <a:latin typeface="+mn-lt"/>
              </a:rPr>
              <a:t> party CAs have a rigorous process to validate the identity of a certificate requester</a:t>
            </a:r>
          </a:p>
        </p:txBody>
      </p:sp>
    </p:spTree>
    <p:extLst>
      <p:ext uri="{BB962C8B-B14F-4D97-AF65-F5344CB8AC3E}">
        <p14:creationId xmlns:p14="http://schemas.microsoft.com/office/powerpoint/2010/main" val="6770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29" y="1337022"/>
            <a:ext cx="12123841" cy="3977051"/>
          </a:xfrm>
        </p:spPr>
        <p:txBody>
          <a:bodyPr/>
          <a:lstStyle/>
          <a:p>
            <a:r>
              <a:rPr lang="en-AU" sz="2800" b="0" dirty="0">
                <a:latin typeface="+mn-lt"/>
              </a:rPr>
              <a:t>Revoke a certificate to make it invalid</a:t>
            </a:r>
          </a:p>
          <a:p>
            <a:r>
              <a:rPr lang="en-AU" sz="2800" b="0" dirty="0">
                <a:latin typeface="+mn-lt"/>
              </a:rPr>
              <a:t>Certificate validity is checked when certificate first encountered</a:t>
            </a:r>
          </a:p>
          <a:p>
            <a:r>
              <a:rPr lang="en-AU" sz="2800" b="0" dirty="0" err="1">
                <a:latin typeface="+mn-lt"/>
              </a:rPr>
              <a:t>Heartbleed</a:t>
            </a:r>
            <a:r>
              <a:rPr lang="en-AU" sz="2800" b="0" dirty="0">
                <a:latin typeface="+mn-lt"/>
              </a:rPr>
              <a:t> bug</a:t>
            </a:r>
          </a:p>
          <a:p>
            <a:pPr lvl="1"/>
            <a:r>
              <a:rPr lang="en-AU" sz="2800" dirty="0">
                <a:latin typeface="+mn-lt"/>
              </a:rPr>
              <a:t>Organizations revoked their certificates</a:t>
            </a:r>
            <a:br>
              <a:rPr lang="en-AU" sz="2800" dirty="0">
                <a:latin typeface="+mn-lt"/>
              </a:rPr>
            </a:br>
            <a:r>
              <a:rPr lang="en-AU" sz="2800" dirty="0">
                <a:latin typeface="+mn-lt"/>
              </a:rPr>
              <a:t>because private keys may have been </a:t>
            </a:r>
            <a:br>
              <a:rPr lang="en-AU" sz="2800" dirty="0">
                <a:latin typeface="+mn-lt"/>
              </a:rPr>
            </a:br>
            <a:r>
              <a:rPr lang="en-AU" sz="2800" dirty="0">
                <a:latin typeface="+mn-lt"/>
              </a:rPr>
              <a:t>accessed</a:t>
            </a:r>
          </a:p>
          <a:p>
            <a:pPr lvl="1"/>
            <a:r>
              <a:rPr lang="en-AU" sz="2800" dirty="0">
                <a:latin typeface="+mn-lt"/>
              </a:rPr>
              <a:t>If you suspect someone has access to </a:t>
            </a:r>
            <a:br>
              <a:rPr lang="en-AU" sz="2800" dirty="0">
                <a:latin typeface="+mn-lt"/>
              </a:rPr>
            </a:br>
            <a:r>
              <a:rPr lang="en-AU" sz="2800" dirty="0">
                <a:latin typeface="+mn-lt"/>
              </a:rPr>
              <a:t>private key, revoke the certificate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78477" y="4145334"/>
            <a:ext cx="2862984" cy="1530715"/>
            <a:chOff x="5811700" y="2578445"/>
            <a:chExt cx="2807102" cy="15008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7867" y="2578445"/>
              <a:ext cx="1502357" cy="10818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4222" y="3472089"/>
              <a:ext cx="394580" cy="54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5811700" y="3421923"/>
              <a:ext cx="2246449" cy="65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AU" sz="1836" dirty="0"/>
                <a:t>Certificate server</a:t>
              </a:r>
            </a:p>
            <a:p>
              <a:r>
                <a:rPr lang="en-AU" sz="1836" dirty="0"/>
                <a:t>hosts revocation list</a:t>
              </a:r>
              <a:endParaRPr lang="en-US" sz="183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9676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List (CRL)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849917"/>
          </a:xfrm>
        </p:spPr>
        <p:txBody>
          <a:bodyPr/>
          <a:lstStyle/>
          <a:p>
            <a:r>
              <a:rPr lang="en-AU" sz="3200" b="0" dirty="0">
                <a:latin typeface="+mn-lt"/>
              </a:rPr>
              <a:t>List or revoked certificates is published</a:t>
            </a:r>
            <a:br>
              <a:rPr lang="en-AU" sz="3200" b="0" dirty="0">
                <a:latin typeface="+mn-lt"/>
              </a:rPr>
            </a:br>
            <a:r>
              <a:rPr lang="en-AU" sz="3200" b="0" dirty="0">
                <a:latin typeface="+mn-lt"/>
              </a:rPr>
              <a:t>to certificate revocation list </a:t>
            </a:r>
          </a:p>
          <a:p>
            <a:r>
              <a:rPr lang="en-AU" sz="3200" b="0" dirty="0">
                <a:latin typeface="+mn-lt"/>
              </a:rPr>
              <a:t>CRL is regularly published by CA</a:t>
            </a:r>
          </a:p>
          <a:p>
            <a:r>
              <a:rPr lang="en-AU" sz="3200" b="0" dirty="0">
                <a:latin typeface="+mn-lt"/>
              </a:rPr>
              <a:t>Clients check this list when they </a:t>
            </a:r>
            <a:br>
              <a:rPr lang="en-AU" sz="3200" b="0" dirty="0">
                <a:latin typeface="+mn-lt"/>
              </a:rPr>
            </a:br>
            <a:r>
              <a:rPr lang="en-AU" sz="3200" b="0" dirty="0">
                <a:latin typeface="+mn-lt"/>
              </a:rPr>
              <a:t>encounter a new certificate</a:t>
            </a:r>
          </a:p>
          <a:p>
            <a:r>
              <a:rPr lang="en-AU" sz="3200" b="0" dirty="0">
                <a:latin typeface="+mn-lt"/>
              </a:rPr>
              <a:t>Certificate revocation list must be accessible</a:t>
            </a:r>
            <a:br>
              <a:rPr lang="en-AU" sz="3200" b="0" dirty="0">
                <a:latin typeface="+mn-lt"/>
              </a:rPr>
            </a:br>
            <a:r>
              <a:rPr lang="en-AU" sz="3200" b="0" dirty="0">
                <a:latin typeface="+mn-lt"/>
              </a:rPr>
              <a:t>to clients that use certificates</a:t>
            </a:r>
          </a:p>
          <a:p>
            <a:r>
              <a:rPr lang="en-AU" sz="3200" b="0" dirty="0">
                <a:latin typeface="+mn-lt"/>
              </a:rPr>
              <a:t>If CRL isn’t accessible, certificate may/should </a:t>
            </a:r>
            <a:br>
              <a:rPr lang="en-AU" sz="3200" b="0" dirty="0">
                <a:latin typeface="+mn-lt"/>
              </a:rPr>
            </a:br>
            <a:r>
              <a:rPr lang="en-AU" sz="3200" b="0" dirty="0">
                <a:latin typeface="+mn-lt"/>
              </a:rPr>
              <a:t>be considered invalid</a:t>
            </a:r>
            <a:br>
              <a:rPr lang="en-AU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738517" y="4473744"/>
            <a:ext cx="2862984" cy="1530715"/>
            <a:chOff x="5811700" y="2578445"/>
            <a:chExt cx="2807102" cy="15008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7867" y="2578445"/>
              <a:ext cx="1502357" cy="1081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4222" y="3472089"/>
              <a:ext cx="394580" cy="546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5811700" y="3421923"/>
              <a:ext cx="2246449" cy="65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AU" sz="1836" dirty="0"/>
                <a:t>Certificate server</a:t>
              </a:r>
            </a:p>
            <a:p>
              <a:r>
                <a:rPr lang="en-AU" sz="1836" dirty="0"/>
                <a:t>hosts revocation list</a:t>
              </a:r>
              <a:endParaRPr lang="en-US" sz="183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959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chain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70565" y="3281238"/>
            <a:ext cx="2795865" cy="2633231"/>
            <a:chOff x="5716886" y="1254633"/>
            <a:chExt cx="2741293" cy="2581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931" y="1254633"/>
              <a:ext cx="1108181" cy="79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9998" y="3038466"/>
              <a:ext cx="1108181" cy="79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886" y="3038466"/>
              <a:ext cx="1108181" cy="7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976" y="1902956"/>
              <a:ext cx="688416" cy="90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78" y="1902956"/>
              <a:ext cx="654834" cy="966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4639" y="1140385"/>
            <a:ext cx="8706996" cy="471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Delegate ability to sign certificates to subordinate CA</a:t>
            </a:r>
          </a:p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Bottom level CA provides information about itself and the CA that issued its signing certificate</a:t>
            </a:r>
          </a:p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To use a certificate, you must trust either the issuing CA, or a CA above the issuing CA in the trust chain</a:t>
            </a:r>
          </a:p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Windows clients trust a number of CAs by default</a:t>
            </a:r>
          </a:p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If a client trusts the CA at the top, you’ll trust the CAs further down the chain</a:t>
            </a:r>
          </a:p>
          <a:p>
            <a:pPr marL="349724" indent="-349724" defTabSz="-14149239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AU" sz="2800" kern="0" dirty="0">
                <a:solidFill>
                  <a:srgbClr val="000000"/>
                </a:solidFill>
                <a:cs typeface="Segoe UI" pitchFamily="34" charset="0"/>
              </a:rPr>
              <a:t>Signing certificates can be revoked</a:t>
            </a:r>
            <a:br>
              <a:rPr lang="en-AU" sz="2800" b="1" kern="0" dirty="0">
                <a:solidFill>
                  <a:srgbClr val="000000"/>
                </a:solidFill>
                <a:latin typeface="Myriad Pro Light" pitchFamily="34" charset="0"/>
                <a:cs typeface="Segoe UI" pitchFamily="34" charset="0"/>
              </a:rPr>
            </a:br>
            <a:r>
              <a:rPr lang="en-AU" sz="2040" b="1" kern="0" dirty="0">
                <a:solidFill>
                  <a:srgbClr val="000000"/>
                </a:solidFill>
                <a:latin typeface="Myriad Pro Light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635" y="4744055"/>
            <a:ext cx="1138805" cy="13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Certificate Authorities</a:t>
            </a:r>
          </a:p>
        </p:txBody>
      </p:sp>
    </p:spTree>
    <p:extLst>
      <p:ext uri="{BB962C8B-B14F-4D97-AF65-F5344CB8AC3E}">
        <p14:creationId xmlns:p14="http://schemas.microsoft.com/office/powerpoint/2010/main" val="17033568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Types of Certificate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33482"/>
            <a:ext cx="12123841" cy="3753656"/>
          </a:xfrm>
        </p:spPr>
        <p:txBody>
          <a:bodyPr/>
          <a:lstStyle/>
          <a:p>
            <a:r>
              <a:rPr lang="en-AU" sz="4400" b="0" dirty="0">
                <a:latin typeface="+mn-lt"/>
              </a:rPr>
              <a:t>Root CA</a:t>
            </a:r>
          </a:p>
          <a:p>
            <a:r>
              <a:rPr lang="en-AU" sz="4400" b="0" dirty="0">
                <a:latin typeface="+mn-lt"/>
              </a:rPr>
              <a:t>Subordinate CA</a:t>
            </a:r>
          </a:p>
          <a:p>
            <a:r>
              <a:rPr lang="en-AU" sz="4400" b="0" dirty="0">
                <a:latin typeface="+mn-lt"/>
              </a:rPr>
              <a:t>Enterprise CA</a:t>
            </a:r>
          </a:p>
          <a:p>
            <a:r>
              <a:rPr lang="en-AU" sz="4400" b="0" dirty="0">
                <a:latin typeface="+mn-lt"/>
              </a:rPr>
              <a:t>Standalone CA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49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120998"/>
            <a:ext cx="11161240" cy="5386859"/>
          </a:xfrm>
        </p:spPr>
        <p:txBody>
          <a:bodyPr/>
          <a:lstStyle/>
          <a:p>
            <a:r>
              <a:rPr lang="en-AU" sz="3600" dirty="0"/>
              <a:t>Ultimate trust point</a:t>
            </a:r>
          </a:p>
          <a:p>
            <a:r>
              <a:rPr lang="en-AU" sz="3600" dirty="0"/>
              <a:t>Trust the CA</a:t>
            </a:r>
          </a:p>
          <a:p>
            <a:pPr lvl="1"/>
            <a:r>
              <a:rPr lang="en-AU" sz="3200" dirty="0"/>
              <a:t>Trust all certificates issued by the root</a:t>
            </a:r>
          </a:p>
          <a:p>
            <a:pPr lvl="1"/>
            <a:r>
              <a:rPr lang="en-AU" sz="3200" dirty="0"/>
              <a:t>Trust all certificates issued by CAs who have their signing certificates signed by the root CA</a:t>
            </a:r>
          </a:p>
          <a:p>
            <a:pPr lvl="1"/>
            <a:r>
              <a:rPr lang="en-AU" sz="3200" dirty="0"/>
              <a:t>Trust all certificates issued by CAs whose signing certificates were issued by CAs whose signing certificates were signed by the root CA … (and so on)</a:t>
            </a:r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3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 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124206"/>
          </a:xfrm>
        </p:spPr>
        <p:txBody>
          <a:bodyPr numCol="2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 Authorities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CRLs and CDPs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Offline Root CA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Certificate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Autoenrollment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OCSP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CA Security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Key Archiving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839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Trust Chains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328" y="1236995"/>
            <a:ext cx="12123841" cy="1273730"/>
          </a:xfrm>
        </p:spPr>
        <p:txBody>
          <a:bodyPr/>
          <a:lstStyle/>
          <a:p>
            <a:pPr marL="0" indent="0">
              <a:buNone/>
            </a:pPr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773548" y="1279609"/>
            <a:ext cx="2795866" cy="2633231"/>
            <a:chOff x="5716885" y="1254633"/>
            <a:chExt cx="2741294" cy="2581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931" y="1254633"/>
              <a:ext cx="1108181" cy="79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9998" y="3038466"/>
              <a:ext cx="1108181" cy="79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885" y="3038466"/>
              <a:ext cx="1108181" cy="79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976" y="1902956"/>
              <a:ext cx="688416" cy="90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78" y="1902956"/>
              <a:ext cx="654834" cy="966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60" y="4685086"/>
            <a:ext cx="1130242" cy="813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76" y="4685086"/>
            <a:ext cx="1130242" cy="813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6" y="4685086"/>
            <a:ext cx="1130242" cy="813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52" y="3680544"/>
            <a:ext cx="667870" cy="98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82" y="3793544"/>
            <a:ext cx="577864" cy="852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80" y="3680544"/>
            <a:ext cx="702121" cy="925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631483" y="1343869"/>
            <a:ext cx="1112658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Root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12849"/>
            <a:ext cx="10657184" cy="2159374"/>
          </a:xfrm>
        </p:spPr>
        <p:txBody>
          <a:bodyPr/>
          <a:lstStyle/>
          <a:p>
            <a:r>
              <a:rPr lang="en-AU" sz="2800" dirty="0"/>
              <a:t>Signs its own certificate</a:t>
            </a:r>
          </a:p>
          <a:p>
            <a:r>
              <a:rPr lang="en-AU" sz="2800" dirty="0"/>
              <a:t>To trust the certificates issued by a root CA, or its subordinates, add the root CA’s certificates to a trusted certificate store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31" y="3316573"/>
            <a:ext cx="5407509" cy="31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Root Certification Authority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328" y="1236996"/>
            <a:ext cx="12123841" cy="851071"/>
          </a:xfrm>
        </p:spPr>
        <p:txBody>
          <a:bodyPr/>
          <a:lstStyle/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33" y="1195781"/>
            <a:ext cx="7781409" cy="49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12849"/>
            <a:ext cx="8856984" cy="3014993"/>
          </a:xfrm>
        </p:spPr>
        <p:txBody>
          <a:bodyPr/>
          <a:lstStyle/>
          <a:p>
            <a:r>
              <a:rPr lang="en-AU" sz="3600" dirty="0"/>
              <a:t>Usually only issues certificates to subordinate CAs</a:t>
            </a:r>
          </a:p>
          <a:p>
            <a:r>
              <a:rPr lang="en-AU" sz="3600" dirty="0"/>
              <a:t>In small environments, the root CA may be the only CA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909" y="4136381"/>
            <a:ext cx="2135404" cy="1537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7996157" y="4433366"/>
            <a:ext cx="1112658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Root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Trust Chains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328" y="1236995"/>
            <a:ext cx="12123841" cy="1273730"/>
          </a:xfrm>
        </p:spPr>
        <p:txBody>
          <a:bodyPr/>
          <a:lstStyle/>
          <a:p>
            <a:pPr marL="0" indent="0">
              <a:buNone/>
            </a:pPr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773548" y="1279609"/>
            <a:ext cx="2795866" cy="2633231"/>
            <a:chOff x="5716885" y="1254633"/>
            <a:chExt cx="2741294" cy="2581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931" y="1254633"/>
              <a:ext cx="1108181" cy="79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9998" y="3038466"/>
              <a:ext cx="1108181" cy="79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885" y="3038466"/>
              <a:ext cx="1108181" cy="79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976" y="1902956"/>
              <a:ext cx="688416" cy="90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78" y="1902956"/>
              <a:ext cx="654834" cy="966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60" y="4685086"/>
            <a:ext cx="1130242" cy="813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76" y="4685086"/>
            <a:ext cx="1130242" cy="813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6" y="4685086"/>
            <a:ext cx="1130242" cy="813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52" y="3680544"/>
            <a:ext cx="667870" cy="98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82" y="3793544"/>
            <a:ext cx="577864" cy="852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80" y="3680544"/>
            <a:ext cx="702121" cy="925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631483" y="1343869"/>
            <a:ext cx="1112658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Root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Trust Chains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328" y="1236995"/>
            <a:ext cx="12123841" cy="1273730"/>
          </a:xfrm>
        </p:spPr>
        <p:txBody>
          <a:bodyPr/>
          <a:lstStyle/>
          <a:p>
            <a:pPr marL="0" indent="0">
              <a:buNone/>
            </a:pPr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773548" y="1279609"/>
            <a:ext cx="2795866" cy="2633231"/>
            <a:chOff x="5716885" y="1254633"/>
            <a:chExt cx="2741294" cy="2581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931" y="1254633"/>
              <a:ext cx="1108181" cy="79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9998" y="3038466"/>
              <a:ext cx="1108181" cy="79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885" y="3038466"/>
              <a:ext cx="1108181" cy="79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976" y="1902956"/>
              <a:ext cx="688416" cy="90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78" y="1902956"/>
              <a:ext cx="654834" cy="966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60" y="4685086"/>
            <a:ext cx="1130242" cy="813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76" y="4685086"/>
            <a:ext cx="1130242" cy="813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6" y="4685086"/>
            <a:ext cx="1130242" cy="813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52" y="3680544"/>
            <a:ext cx="667870" cy="98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82" y="3793544"/>
            <a:ext cx="577864" cy="852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80" y="3680544"/>
            <a:ext cx="702121" cy="925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631483" y="1343869"/>
            <a:ext cx="1112658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Root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926" y="2752303"/>
            <a:ext cx="1138805" cy="1387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343" y="4368254"/>
            <a:ext cx="1138805" cy="13878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96" y="4326792"/>
            <a:ext cx="1138805" cy="13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Compromised Root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605" y="1265014"/>
            <a:ext cx="12123841" cy="3811428"/>
          </a:xfrm>
        </p:spPr>
        <p:txBody>
          <a:bodyPr/>
          <a:lstStyle/>
          <a:p>
            <a:r>
              <a:rPr lang="en-AU" sz="3600" dirty="0"/>
              <a:t>Lost ultimate point of trust</a:t>
            </a:r>
          </a:p>
          <a:p>
            <a:r>
              <a:rPr lang="en-AU" sz="3600" dirty="0"/>
              <a:t>Need to revoke all certificates</a:t>
            </a:r>
          </a:p>
          <a:p>
            <a:pPr lvl="1"/>
            <a:r>
              <a:rPr lang="en-AU" sz="3396" dirty="0"/>
              <a:t>Including signing certificates of subordinate CAs</a:t>
            </a:r>
          </a:p>
          <a:p>
            <a:r>
              <a:rPr lang="en-AU" sz="3600" dirty="0"/>
              <a:t>Need to deploy a new CA</a:t>
            </a:r>
          </a:p>
          <a:p>
            <a:pPr lvl="1"/>
            <a:r>
              <a:rPr lang="en-AU" sz="3396" dirty="0"/>
              <a:t>Need to redeploy subordinate CAs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0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Subordinate CAs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12849"/>
            <a:ext cx="12123841" cy="4925194"/>
          </a:xfrm>
        </p:spPr>
        <p:txBody>
          <a:bodyPr/>
          <a:lstStyle/>
          <a:p>
            <a:r>
              <a:rPr lang="en-AU" sz="4000" dirty="0"/>
              <a:t>Issuing CA</a:t>
            </a:r>
          </a:p>
          <a:p>
            <a:pPr lvl="1"/>
            <a:r>
              <a:rPr lang="en-AU" sz="3600" dirty="0"/>
              <a:t>Day to day certificate tasks</a:t>
            </a:r>
          </a:p>
          <a:p>
            <a:pPr lvl="1"/>
            <a:r>
              <a:rPr lang="en-AU" sz="3600" dirty="0"/>
              <a:t>Receives certificate requests</a:t>
            </a:r>
          </a:p>
          <a:p>
            <a:pPr lvl="1"/>
            <a:r>
              <a:rPr lang="en-AU" sz="3600" dirty="0"/>
              <a:t>Issues certificates</a:t>
            </a:r>
          </a:p>
          <a:p>
            <a:pPr lvl="1"/>
            <a:r>
              <a:rPr lang="en-AU" sz="3600" dirty="0"/>
              <a:t>Revokes certificates</a:t>
            </a:r>
          </a:p>
          <a:p>
            <a:pPr lvl="1"/>
            <a:r>
              <a:rPr lang="en-AU" sz="3600" dirty="0"/>
              <a:t>Publishes CRLs</a:t>
            </a:r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2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Hierarchy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328" y="1236995"/>
            <a:ext cx="12123841" cy="1273730"/>
          </a:xfrm>
        </p:spPr>
        <p:txBody>
          <a:bodyPr/>
          <a:lstStyle/>
          <a:p>
            <a:pPr marL="0" indent="0">
              <a:buNone/>
            </a:pPr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773548" y="1279609"/>
            <a:ext cx="2795866" cy="2633231"/>
            <a:chOff x="5716885" y="1254633"/>
            <a:chExt cx="2741294" cy="2581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931" y="1254633"/>
              <a:ext cx="1108181" cy="79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9998" y="3038466"/>
              <a:ext cx="1108181" cy="79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885" y="3038466"/>
              <a:ext cx="1108181" cy="79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976" y="1902956"/>
              <a:ext cx="688416" cy="90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78" y="1902956"/>
              <a:ext cx="654834" cy="966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60" y="4685086"/>
            <a:ext cx="1130242" cy="813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76" y="4685086"/>
            <a:ext cx="1130242" cy="813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6" y="4685086"/>
            <a:ext cx="1130242" cy="813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52" y="3680544"/>
            <a:ext cx="667870" cy="98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82" y="3793544"/>
            <a:ext cx="577864" cy="852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80" y="3680544"/>
            <a:ext cx="702121" cy="925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631483" y="1343869"/>
            <a:ext cx="1112658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Root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464606" y="5607520"/>
            <a:ext cx="1372020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Issuing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290722" y="5607520"/>
            <a:ext cx="1372020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Issuing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430055" y="5583923"/>
            <a:ext cx="1372020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Issuing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874432" y="3098954"/>
            <a:ext cx="2031415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Intermediate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7283102" y="2956868"/>
            <a:ext cx="1242274" cy="3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AU" sz="1836" b="1" dirty="0">
                <a:solidFill>
                  <a:srgbClr val="FF0000"/>
                </a:solidFill>
              </a:rPr>
              <a:t>Policy CA</a:t>
            </a:r>
            <a:endParaRPr lang="en-US" sz="1836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212849"/>
            <a:ext cx="12123841" cy="5241499"/>
          </a:xfrm>
        </p:spPr>
        <p:txBody>
          <a:bodyPr/>
          <a:lstStyle/>
          <a:p>
            <a:r>
              <a:rPr lang="en-AU" sz="3600" b="0" dirty="0"/>
              <a:t>Allows you to spell out certificate issuance policies</a:t>
            </a:r>
          </a:p>
          <a:p>
            <a:r>
              <a:rPr lang="en-AU" sz="3600" b="0" dirty="0"/>
              <a:t>Requires policy documents</a:t>
            </a:r>
          </a:p>
          <a:p>
            <a:r>
              <a:rPr lang="en-AU" sz="3600" b="0" dirty="0"/>
              <a:t>Involves settings enforcing some policies</a:t>
            </a:r>
          </a:p>
          <a:p>
            <a:pPr lvl="1"/>
            <a:r>
              <a:rPr lang="en-AU" sz="3200" dirty="0"/>
              <a:t>Who can approve certificate requests</a:t>
            </a:r>
          </a:p>
          <a:p>
            <a:pPr lvl="1"/>
            <a:r>
              <a:rPr lang="en-AU" sz="3200" dirty="0"/>
              <a:t>Maximum certificate validity</a:t>
            </a:r>
          </a:p>
          <a:p>
            <a:pPr lvl="1"/>
            <a:r>
              <a:rPr lang="en-AU" sz="3200" dirty="0"/>
              <a:t>Revocation procedure</a:t>
            </a:r>
          </a:p>
          <a:p>
            <a:r>
              <a:rPr lang="en-AU" sz="3600" b="0" dirty="0"/>
              <a:t>Separate sets of policies require separate policy CAs</a:t>
            </a:r>
          </a:p>
          <a:p>
            <a:pPr lvl="1"/>
            <a:endParaRPr lang="en-AU" sz="2244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240580256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634" y="1212849"/>
            <a:ext cx="7705803" cy="5292539"/>
          </a:xfrm>
        </p:spPr>
        <p:txBody>
          <a:bodyPr/>
          <a:lstStyle/>
          <a:p>
            <a:r>
              <a:rPr lang="en-AU" sz="3200" b="0" dirty="0"/>
              <a:t>Fully integrated into Active Directory</a:t>
            </a:r>
          </a:p>
          <a:p>
            <a:r>
              <a:rPr lang="en-AU" sz="3200" b="0" dirty="0"/>
              <a:t>Can use Active Directory to obtain information required for certificate request and enrollment</a:t>
            </a:r>
          </a:p>
          <a:p>
            <a:r>
              <a:rPr lang="en-AU" sz="3200" b="0" dirty="0"/>
              <a:t>Allows automation of certificate management</a:t>
            </a:r>
          </a:p>
          <a:p>
            <a:r>
              <a:rPr lang="en-AU" sz="3200" b="0" dirty="0"/>
              <a:t>Only installed on domain member</a:t>
            </a:r>
          </a:p>
          <a:p>
            <a:r>
              <a:rPr lang="en-AU" sz="3200" b="0" dirty="0"/>
              <a:t>Certificates are automatically trusted by domain/forest members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88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212849"/>
            <a:ext cx="12123841" cy="4873963"/>
          </a:xfrm>
        </p:spPr>
        <p:txBody>
          <a:bodyPr/>
          <a:lstStyle/>
          <a:p>
            <a:r>
              <a:rPr lang="en-AU" sz="3200" b="0" dirty="0"/>
              <a:t>Not as useful for non-domain members</a:t>
            </a:r>
          </a:p>
          <a:p>
            <a:r>
              <a:rPr lang="en-AU" sz="3200" b="0" dirty="0"/>
              <a:t>Stand alone or enterprise CA as parent</a:t>
            </a:r>
          </a:p>
          <a:p>
            <a:r>
              <a:rPr lang="en-AU" sz="3200" b="0" dirty="0"/>
              <a:t>Certificate templates</a:t>
            </a:r>
          </a:p>
          <a:p>
            <a:pPr lvl="1"/>
            <a:r>
              <a:rPr lang="en-AU" sz="2800" dirty="0"/>
              <a:t>Defines the purpose and functionality of the certificate</a:t>
            </a:r>
          </a:p>
          <a:p>
            <a:pPr lvl="1"/>
            <a:r>
              <a:rPr lang="en-AU" sz="2800" dirty="0"/>
              <a:t>Stored in Active Directory</a:t>
            </a:r>
          </a:p>
          <a:p>
            <a:pPr lvl="1"/>
            <a:r>
              <a:rPr lang="en-AU" sz="2800" dirty="0"/>
              <a:t>Available to all enterprise CAs in the forest</a:t>
            </a:r>
          </a:p>
          <a:p>
            <a:r>
              <a:rPr lang="en-AU" sz="3200" b="0" dirty="0"/>
              <a:t>Group policy certificate auto-</a:t>
            </a:r>
            <a:r>
              <a:rPr lang="en-AU" sz="3200" b="0" dirty="0" err="1"/>
              <a:t>enrollment</a:t>
            </a:r>
            <a:r>
              <a:rPr lang="en-AU" sz="3200" b="0" dirty="0"/>
              <a:t> and renewal</a:t>
            </a:r>
          </a:p>
          <a:p>
            <a:pPr lvl="1"/>
            <a:r>
              <a:rPr lang="en-AU" sz="2800" dirty="0"/>
              <a:t>Automate the process of deploying and renewing certificates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1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Alone 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65014"/>
            <a:ext cx="12123841" cy="6476388"/>
          </a:xfrm>
        </p:spPr>
        <p:txBody>
          <a:bodyPr/>
          <a:lstStyle/>
          <a:p>
            <a:r>
              <a:rPr lang="en-AU" sz="3600" b="0" dirty="0"/>
              <a:t>Isn’t integrated into Active Directory</a:t>
            </a:r>
          </a:p>
          <a:p>
            <a:r>
              <a:rPr lang="en-AU" sz="3600" b="0" dirty="0"/>
              <a:t>Can be installed on computer that is or is not a domain member</a:t>
            </a:r>
          </a:p>
          <a:p>
            <a:r>
              <a:rPr lang="en-AU" sz="3600" b="0" dirty="0"/>
              <a:t>Offline root CA</a:t>
            </a:r>
          </a:p>
          <a:p>
            <a:r>
              <a:rPr lang="en-AU" sz="3600" b="0" dirty="0"/>
              <a:t>CA deployed on perimeter network</a:t>
            </a:r>
          </a:p>
          <a:p>
            <a:r>
              <a:rPr lang="en-AU" sz="3600" b="0" dirty="0"/>
              <a:t>Manual certificate request process</a:t>
            </a:r>
          </a:p>
          <a:p>
            <a:r>
              <a:rPr lang="en-AU" sz="3600" b="0" dirty="0"/>
              <a:t>Does not support certificate templates stored in Active Directory</a:t>
            </a:r>
          </a:p>
          <a:p>
            <a:r>
              <a:rPr lang="en-AU" sz="3600" b="0" dirty="0"/>
              <a:t>Supports advanced certificate requests</a:t>
            </a:r>
          </a:p>
          <a:p>
            <a:pPr marL="0" indent="0">
              <a:buNone/>
            </a:pPr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57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65014"/>
            <a:ext cx="12123841" cy="3495124"/>
          </a:xfrm>
        </p:spPr>
        <p:txBody>
          <a:bodyPr/>
          <a:lstStyle/>
          <a:p>
            <a:r>
              <a:rPr lang="en-AU" sz="4000" b="0" dirty="0"/>
              <a:t>Enterprise root</a:t>
            </a:r>
          </a:p>
          <a:p>
            <a:r>
              <a:rPr lang="en-AU" sz="4000" b="0" dirty="0"/>
              <a:t>Stand alone root</a:t>
            </a:r>
          </a:p>
          <a:p>
            <a:r>
              <a:rPr lang="en-AU" sz="4000" b="0" dirty="0"/>
              <a:t>Enterprise subordinate</a:t>
            </a:r>
          </a:p>
          <a:p>
            <a:r>
              <a:rPr lang="en-AU" sz="4000" b="0" dirty="0"/>
              <a:t>Stand alone subordinate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3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 Distribution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12849"/>
            <a:ext cx="12123841" cy="5403339"/>
          </a:xfrm>
        </p:spPr>
        <p:txBody>
          <a:bodyPr/>
          <a:lstStyle/>
          <a:p>
            <a:r>
              <a:rPr lang="en-AU" sz="3600" b="0" dirty="0"/>
              <a:t>Certificate Revocation List (CRL) Distribution Point (CDP)</a:t>
            </a:r>
          </a:p>
          <a:p>
            <a:r>
              <a:rPr lang="en-AU" sz="3600" b="0" dirty="0"/>
              <a:t>Must be accessible for certificate to be valid</a:t>
            </a:r>
          </a:p>
          <a:p>
            <a:r>
              <a:rPr lang="en-AU" sz="3600" b="0" dirty="0"/>
              <a:t>Client checks CDP for CRL</a:t>
            </a:r>
          </a:p>
          <a:p>
            <a:r>
              <a:rPr lang="en-AU" sz="3600" b="0" dirty="0"/>
              <a:t>CDP</a:t>
            </a:r>
          </a:p>
          <a:p>
            <a:pPr lvl="1"/>
            <a:r>
              <a:rPr lang="en-AU" sz="3200" dirty="0"/>
              <a:t>File share</a:t>
            </a:r>
          </a:p>
          <a:p>
            <a:pPr lvl="1"/>
            <a:r>
              <a:rPr lang="en-AU" sz="3200" dirty="0"/>
              <a:t>Web site</a:t>
            </a:r>
          </a:p>
          <a:p>
            <a:pPr lvl="1"/>
            <a:r>
              <a:rPr lang="en-AU" sz="3200" dirty="0"/>
              <a:t>Active Directory</a:t>
            </a:r>
          </a:p>
          <a:p>
            <a:pPr lvl="1"/>
            <a:r>
              <a:rPr lang="en-AU" sz="3200" dirty="0"/>
              <a:t>OCSP Array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6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CRLs &amp; CDPs</a:t>
            </a:r>
          </a:p>
        </p:txBody>
      </p:sp>
    </p:spTree>
    <p:extLst>
      <p:ext uri="{BB962C8B-B14F-4D97-AF65-F5344CB8AC3E}">
        <p14:creationId xmlns:p14="http://schemas.microsoft.com/office/powerpoint/2010/main" val="236652030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15" y="1217622"/>
            <a:ext cx="12153817" cy="5132495"/>
          </a:xfrm>
        </p:spPr>
        <p:txBody>
          <a:bodyPr/>
          <a:lstStyle/>
          <a:p>
            <a:r>
              <a:rPr lang="en-AU" sz="2800" b="0" dirty="0"/>
              <a:t>Certificates have a natural lifespan determined by issuing CA</a:t>
            </a:r>
          </a:p>
          <a:p>
            <a:r>
              <a:rPr lang="en-AU" sz="2800" b="0" dirty="0"/>
              <a:t>You can’t have a certificate that has an expiration date after the expiration date of the signing certificate of the CA that issued that certificate</a:t>
            </a:r>
          </a:p>
          <a:p>
            <a:r>
              <a:rPr lang="en-AU" sz="2800" b="0" dirty="0"/>
              <a:t>Revoking a certificate makes a certificate no longer valid</a:t>
            </a:r>
          </a:p>
          <a:p>
            <a:r>
              <a:rPr lang="en-AU" sz="2800" b="0" dirty="0"/>
              <a:t>A check is performed when a new certificate is encountered to determine if the certificate is still valid</a:t>
            </a:r>
          </a:p>
          <a:p>
            <a:r>
              <a:rPr lang="en-AU" sz="2800" b="0" dirty="0"/>
              <a:t>Certificate properties include address of certificate revocation list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8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Revoking Certificates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942" y="1212849"/>
            <a:ext cx="12123841" cy="1696388"/>
          </a:xfrm>
        </p:spPr>
        <p:txBody>
          <a:bodyPr/>
          <a:lstStyle/>
          <a:p>
            <a:r>
              <a:rPr lang="en-AU" sz="2448" b="0" dirty="0"/>
              <a:t>Select the certificate in the Certification Authority console</a:t>
            </a:r>
          </a:p>
          <a:p>
            <a:r>
              <a:rPr lang="en-AU" sz="2448" b="0" dirty="0"/>
              <a:t>Revoke the certificate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51" y="2773965"/>
            <a:ext cx="3147536" cy="22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Reasons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120998"/>
            <a:ext cx="12123841" cy="5144806"/>
          </a:xfrm>
        </p:spPr>
        <p:txBody>
          <a:bodyPr/>
          <a:lstStyle/>
          <a:p>
            <a:r>
              <a:rPr lang="en-AU" sz="3200" b="0" dirty="0"/>
              <a:t>Key compromise</a:t>
            </a:r>
          </a:p>
          <a:p>
            <a:r>
              <a:rPr lang="en-AU" sz="3200" b="0" dirty="0"/>
              <a:t>CA compromise</a:t>
            </a:r>
          </a:p>
          <a:p>
            <a:r>
              <a:rPr lang="en-AU" sz="3200" b="0" dirty="0"/>
              <a:t>Affiliation change</a:t>
            </a:r>
          </a:p>
          <a:p>
            <a:r>
              <a:rPr lang="en-AU" sz="3200" b="0" dirty="0"/>
              <a:t>Superseded </a:t>
            </a:r>
          </a:p>
          <a:p>
            <a:r>
              <a:rPr lang="en-AU" sz="3200" b="0" dirty="0"/>
              <a:t>Cessation of operation</a:t>
            </a:r>
          </a:p>
          <a:p>
            <a:r>
              <a:rPr lang="en-AU" sz="3200" b="0" dirty="0"/>
              <a:t>Certificate hold</a:t>
            </a:r>
          </a:p>
          <a:p>
            <a:r>
              <a:rPr lang="en-AU" sz="3200" b="0" dirty="0"/>
              <a:t>Unspecified</a:t>
            </a:r>
          </a:p>
          <a:p>
            <a:r>
              <a:rPr lang="en-AU" sz="3200" b="0" dirty="0"/>
              <a:t>Remove from CRL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9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210948"/>
            <a:ext cx="12123841" cy="4590809"/>
          </a:xfrm>
        </p:spPr>
        <p:txBody>
          <a:bodyPr/>
          <a:lstStyle/>
          <a:p>
            <a:r>
              <a:rPr lang="en-AU" sz="4000" b="0" dirty="0"/>
              <a:t>List of certificate serial numbers and revocation reasons</a:t>
            </a:r>
          </a:p>
          <a:p>
            <a:r>
              <a:rPr lang="en-AU" sz="4000" b="0" dirty="0"/>
              <a:t>CRL contains a list of all revoked certificates</a:t>
            </a:r>
          </a:p>
          <a:p>
            <a:pPr lvl="1"/>
            <a:r>
              <a:rPr lang="en-AU" sz="3600" dirty="0"/>
              <a:t>By default is published once per week</a:t>
            </a:r>
          </a:p>
          <a:p>
            <a:r>
              <a:rPr lang="en-AU" sz="4000" b="0" dirty="0"/>
              <a:t>Delta CRL contains a list of all certificates revoked since publication of the CRL</a:t>
            </a:r>
          </a:p>
          <a:p>
            <a:pPr lvl="1"/>
            <a:r>
              <a:rPr lang="en-AU" sz="3600" dirty="0"/>
              <a:t>By default is published once per day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6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39" y="1212849"/>
            <a:ext cx="12123841" cy="2818016"/>
          </a:xfrm>
        </p:spPr>
        <p:txBody>
          <a:bodyPr/>
          <a:lstStyle/>
          <a:p>
            <a:pPr marL="0" indent="0">
              <a:buNone/>
            </a:pPr>
            <a:r>
              <a:rPr lang="en-AU" sz="4000" dirty="0">
                <a:latin typeface="+mn-lt"/>
              </a:rPr>
              <a:t>What is a certificate?</a:t>
            </a:r>
          </a:p>
          <a:p>
            <a:pPr marL="0" indent="0">
              <a:buNone/>
            </a:pPr>
            <a:r>
              <a:rPr lang="en-AU" sz="4000" dirty="0">
                <a:latin typeface="+mn-lt"/>
              </a:rPr>
              <a:t>	A special digitally signed file</a:t>
            </a:r>
          </a:p>
          <a:p>
            <a:pPr marL="0" indent="0">
              <a:buNone/>
            </a:pPr>
            <a:r>
              <a:rPr lang="en-AU" sz="4000" dirty="0">
                <a:latin typeface="+mn-lt"/>
              </a:rPr>
              <a:t>	A way of proving identity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CRLs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90" y="1210948"/>
            <a:ext cx="11017224" cy="3722879"/>
          </a:xfrm>
        </p:spPr>
        <p:txBody>
          <a:bodyPr/>
          <a:lstStyle/>
          <a:p>
            <a:r>
              <a:rPr lang="en-AU" sz="3200" dirty="0"/>
              <a:t>When certificate is encountered by client:</a:t>
            </a:r>
          </a:p>
          <a:p>
            <a:pPr lvl="1"/>
            <a:r>
              <a:rPr lang="en-AU" sz="2800" dirty="0"/>
              <a:t>Retrieves CRL and Delta CRL from CDP</a:t>
            </a:r>
          </a:p>
          <a:p>
            <a:pPr lvl="1"/>
            <a:r>
              <a:rPr lang="en-AU" sz="2800" dirty="0"/>
              <a:t>Checks to see if certificate serial number is present on CRL or Delta CRL</a:t>
            </a:r>
          </a:p>
          <a:p>
            <a:pPr lvl="1"/>
            <a:r>
              <a:rPr lang="en-AU" sz="2800" dirty="0"/>
              <a:t>Caches CRL based upon publication schedule (default 1 week)</a:t>
            </a:r>
          </a:p>
          <a:p>
            <a:pPr lvl="1"/>
            <a:r>
              <a:rPr lang="en-AU" sz="2800" dirty="0"/>
              <a:t>Caches Delta CRL based on publication schedule (default 1 day)</a:t>
            </a:r>
          </a:p>
          <a:p>
            <a:pPr lvl="1"/>
            <a:r>
              <a:rPr lang="en-AU" sz="2800" dirty="0"/>
              <a:t>Will only retrieve new CRL or Delta CRL after version stored in cache expires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4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636" y="1212849"/>
            <a:ext cx="12123841" cy="1273730"/>
          </a:xfrm>
        </p:spPr>
        <p:txBody>
          <a:bodyPr/>
          <a:lstStyle/>
          <a:p>
            <a:r>
              <a:rPr lang="en-AU" sz="2448" dirty="0"/>
              <a:t>Edit publication schedule on CA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82" y="1995470"/>
            <a:ext cx="4021852" cy="4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 Distribution Points (CDPs)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90" y="1197599"/>
            <a:ext cx="10225136" cy="5317161"/>
          </a:xfrm>
        </p:spPr>
        <p:txBody>
          <a:bodyPr/>
          <a:lstStyle/>
          <a:p>
            <a:r>
              <a:rPr lang="en-AU" sz="3200" dirty="0"/>
              <a:t>Location that hosts CRL and delta CRLs</a:t>
            </a:r>
          </a:p>
          <a:p>
            <a:r>
              <a:rPr lang="en-AU" sz="3200" dirty="0"/>
              <a:t>Can be hosted on</a:t>
            </a:r>
          </a:p>
          <a:p>
            <a:pPr lvl="1"/>
            <a:r>
              <a:rPr lang="en-AU" sz="2800" dirty="0"/>
              <a:t>File share</a:t>
            </a:r>
          </a:p>
          <a:p>
            <a:pPr lvl="1"/>
            <a:r>
              <a:rPr lang="en-AU" sz="2800" dirty="0"/>
              <a:t>Local storage device</a:t>
            </a:r>
          </a:p>
          <a:p>
            <a:pPr lvl="1"/>
            <a:r>
              <a:rPr lang="en-AU" sz="2800" dirty="0"/>
              <a:t>Web site</a:t>
            </a:r>
          </a:p>
          <a:p>
            <a:pPr lvl="1"/>
            <a:r>
              <a:rPr lang="en-AU" sz="2800" dirty="0"/>
              <a:t>Active Directory</a:t>
            </a:r>
          </a:p>
          <a:p>
            <a:r>
              <a:rPr lang="en-AU" sz="3200" dirty="0"/>
              <a:t>Needs to be accessible to the clients that consume the certificates issued by the CA</a:t>
            </a:r>
          </a:p>
          <a:p>
            <a:r>
              <a:rPr lang="en-AU" sz="3200" dirty="0"/>
              <a:t>CDP location is published in a certificate</a:t>
            </a:r>
            <a:endParaRPr lang="en-AU" sz="2800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72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CDP Locations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120998"/>
            <a:ext cx="12123841" cy="1273730"/>
          </a:xfrm>
        </p:spPr>
        <p:txBody>
          <a:bodyPr/>
          <a:lstStyle/>
          <a:p>
            <a:r>
              <a:rPr lang="en-AU" sz="2448" dirty="0"/>
              <a:t>Configure on Extensions tab of CA properties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51" y="1865206"/>
            <a:ext cx="3281196" cy="4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CDP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12849"/>
            <a:ext cx="9865096" cy="3765967"/>
          </a:xfrm>
        </p:spPr>
        <p:txBody>
          <a:bodyPr/>
          <a:lstStyle/>
          <a:p>
            <a:r>
              <a:rPr lang="en-AU" sz="3200" dirty="0"/>
              <a:t>Clients that consume certificates need to perform CRL checks</a:t>
            </a:r>
          </a:p>
          <a:p>
            <a:r>
              <a:rPr lang="en-AU" sz="3200" dirty="0"/>
              <a:t>If CDP is not available, most clients will assume certificate is invalid</a:t>
            </a:r>
          </a:p>
          <a:p>
            <a:r>
              <a:rPr lang="en-AU" sz="3200" dirty="0"/>
              <a:t>Certificate consumers need read access to CDPA needs to be able to publish CRL to CDP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73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Offline Root CA</a:t>
            </a:r>
          </a:p>
        </p:txBody>
      </p:sp>
    </p:spTree>
    <p:extLst>
      <p:ext uri="{BB962C8B-B14F-4D97-AF65-F5344CB8AC3E}">
        <p14:creationId xmlns:p14="http://schemas.microsoft.com/office/powerpoint/2010/main" val="378691760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Use an Offline Root 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197599"/>
            <a:ext cx="10873208" cy="5292539"/>
          </a:xfrm>
        </p:spPr>
        <p:txBody>
          <a:bodyPr/>
          <a:lstStyle/>
          <a:p>
            <a:r>
              <a:rPr lang="en-AU" sz="3200" dirty="0"/>
              <a:t>Most secure form of CA deployment</a:t>
            </a:r>
          </a:p>
          <a:p>
            <a:r>
              <a:rPr lang="en-AU" sz="3200" dirty="0"/>
              <a:t>Almost impossible to compromise a computer that is switched off and not connected to the network</a:t>
            </a:r>
          </a:p>
          <a:p>
            <a:r>
              <a:rPr lang="en-AU" sz="3200" dirty="0"/>
              <a:t>If root CA is compromised any certificate issued by it or a subordinate CA is suspect</a:t>
            </a:r>
          </a:p>
          <a:p>
            <a:r>
              <a:rPr lang="en-AU" sz="3200" dirty="0"/>
              <a:t>Suitable for large organizations where replacing suspect CA infrastructure would be extremely costly</a:t>
            </a:r>
          </a:p>
          <a:p>
            <a:r>
              <a:rPr lang="en-AU" sz="3200" dirty="0"/>
              <a:t>Less necessary for smaller organizations where administrative effort exceeds compromise cost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53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Root CA Server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10948"/>
            <a:ext cx="11161240" cy="4734373"/>
          </a:xfrm>
        </p:spPr>
        <p:txBody>
          <a:bodyPr/>
          <a:lstStyle/>
          <a:p>
            <a:r>
              <a:rPr lang="en-AU" sz="3600" dirty="0"/>
              <a:t>Stand alone (not domain joined) computer</a:t>
            </a:r>
          </a:p>
          <a:p>
            <a:r>
              <a:rPr lang="en-AU" sz="3600" dirty="0"/>
              <a:t>Stand alone root CA</a:t>
            </a:r>
          </a:p>
          <a:p>
            <a:r>
              <a:rPr lang="en-AU" sz="3600" dirty="0"/>
              <a:t>Secure isolated network</a:t>
            </a:r>
          </a:p>
          <a:p>
            <a:r>
              <a:rPr lang="en-AU" sz="3600" dirty="0"/>
              <a:t>Should avoid a VM in a production environment</a:t>
            </a:r>
          </a:p>
          <a:p>
            <a:pPr lvl="1"/>
            <a:r>
              <a:rPr lang="en-AU" sz="3200" dirty="0"/>
              <a:t>VM can be compromised if host is compromised</a:t>
            </a:r>
          </a:p>
          <a:p>
            <a:pPr lvl="1"/>
            <a:r>
              <a:rPr lang="en-AU" sz="3200" dirty="0"/>
              <a:t>VM can be inadvertently (or deliberately) powered on by attackers</a:t>
            </a:r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3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Root CA Server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8" y="1212849"/>
            <a:ext cx="10009112" cy="4707764"/>
          </a:xfrm>
        </p:spPr>
        <p:txBody>
          <a:bodyPr/>
          <a:lstStyle/>
          <a:p>
            <a:r>
              <a:rPr lang="en-AU" sz="3200" dirty="0"/>
              <a:t>Roles: </a:t>
            </a:r>
          </a:p>
          <a:p>
            <a:pPr lvl="1"/>
            <a:r>
              <a:rPr lang="en-AU" sz="2800" dirty="0"/>
              <a:t>To issue subordinate CA signing certificates </a:t>
            </a:r>
          </a:p>
          <a:p>
            <a:pPr lvl="1"/>
            <a:r>
              <a:rPr lang="en-AU" sz="2800" dirty="0"/>
              <a:t>To revoke subordinate CA signing certificates</a:t>
            </a:r>
          </a:p>
          <a:p>
            <a:pPr lvl="1"/>
            <a:r>
              <a:rPr lang="en-AU" sz="2800" dirty="0"/>
              <a:t>To publish CRLs to ensure checks can be made</a:t>
            </a:r>
          </a:p>
          <a:p>
            <a:r>
              <a:rPr lang="en-AU" sz="3200" dirty="0"/>
              <a:t>Have non-network method of reliably transferring files to and from computer</a:t>
            </a:r>
          </a:p>
          <a:p>
            <a:pPr lvl="1"/>
            <a:r>
              <a:rPr lang="en-AU" sz="2800" dirty="0"/>
              <a:t>Certificate requests</a:t>
            </a:r>
          </a:p>
          <a:p>
            <a:pPr lvl="1"/>
            <a:r>
              <a:rPr lang="en-AU" sz="2800" dirty="0"/>
              <a:t>Issued certificates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61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45" y="1088037"/>
            <a:ext cx="6079584" cy="43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634" y="1212849"/>
            <a:ext cx="12123841" cy="1292662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>
                <a:latin typeface="+mn-lt"/>
              </a:rPr>
              <a:t>Certificate </a:t>
            </a:r>
            <a:br>
              <a:rPr lang="en-AU" sz="4000" b="0" dirty="0">
                <a:latin typeface="+mn-lt"/>
              </a:rPr>
            </a:br>
            <a:r>
              <a:rPr lang="en-AU" sz="4000" b="0" dirty="0">
                <a:latin typeface="+mn-lt"/>
              </a:rPr>
              <a:t>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63" y="1088037"/>
            <a:ext cx="5595548" cy="39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44" y="1088037"/>
            <a:ext cx="5295787" cy="38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42" y="1088037"/>
            <a:ext cx="5295791" cy="38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242" y="1088037"/>
            <a:ext cx="5183990" cy="37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52" y="1088037"/>
            <a:ext cx="5654770" cy="41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90" y="1088037"/>
            <a:ext cx="5751494" cy="42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48" y="1088037"/>
            <a:ext cx="5995178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70" y="1088037"/>
            <a:ext cx="6089334" cy="44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99" y="1088036"/>
            <a:ext cx="6147276" cy="4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AD CS on the Offline Root 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3" y="1088037"/>
            <a:ext cx="5873369" cy="42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428" y="1337022"/>
            <a:ext cx="12123841" cy="738664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>
                <a:latin typeface="+mn-lt"/>
              </a:rPr>
              <a:t>CA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Requests to Pending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11" y="1088037"/>
            <a:ext cx="4021852" cy="4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URL of CRL Distribution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98" y="1695201"/>
            <a:ext cx="3973279" cy="36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URL of CRL Distribution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693" y="1088037"/>
            <a:ext cx="3515088" cy="46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URL of AIA distribution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98" y="1088037"/>
            <a:ext cx="3973279" cy="36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URL of AIA distribution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14" y="1088037"/>
            <a:ext cx="3559447" cy="46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 AD 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55" y="2010042"/>
            <a:ext cx="4828165" cy="16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89" y="328910"/>
            <a:ext cx="11521280" cy="777169"/>
          </a:xfrm>
        </p:spPr>
        <p:txBody>
          <a:bodyPr/>
          <a:lstStyle/>
          <a:p>
            <a:r>
              <a:rPr lang="en-US" sz="4400" dirty="0"/>
              <a:t>Configure the Offline Root CA  to Support Certificate Revocation with Active Directory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1613" y="2146047"/>
            <a:ext cx="10025294" cy="38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setreg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ca\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DSConfigDN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"CN=Configuration, 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Dnpath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setreg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ca\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DSDomainDN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DNpath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endParaRPr lang="en-AU" sz="2000" dirty="0"/>
          </a:p>
          <a:p>
            <a:r>
              <a:rPr lang="en-AU" sz="2000" dirty="0"/>
              <a:t>Restart  AD CS</a:t>
            </a:r>
          </a:p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Examples for </a:t>
            </a:r>
            <a:r>
              <a:rPr lang="en-AU" sz="2000" dirty="0" err="1">
                <a:solidFill>
                  <a:srgbClr val="FF0000"/>
                </a:solidFill>
              </a:rPr>
              <a:t>Pluralsight.internal</a:t>
            </a:r>
            <a:r>
              <a:rPr lang="en-AU" sz="2000" dirty="0">
                <a:solidFill>
                  <a:srgbClr val="FF0000"/>
                </a:solidFill>
              </a:rPr>
              <a:t> domain</a:t>
            </a:r>
          </a:p>
          <a:p>
            <a:endParaRPr lang="en-AU" sz="2000" dirty="0"/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setreg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ca\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DSConfigDN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"CN=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Configuration,DC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pluralsight,DC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=internal"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setreg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ca\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DSDomainDN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“DC=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pluralsight,DC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=internal"</a:t>
            </a:r>
          </a:p>
          <a:p>
            <a:endParaRPr lang="en-AU" sz="1836" dirty="0"/>
          </a:p>
          <a:p>
            <a:endParaRPr lang="en-US" sz="1836" dirty="0" err="1"/>
          </a:p>
        </p:txBody>
      </p:sp>
    </p:spTree>
    <p:extLst>
      <p:ext uri="{BB962C8B-B14F-4D97-AF65-F5344CB8AC3E}">
        <p14:creationId xmlns:p14="http://schemas.microsoft.com/office/powerpoint/2010/main" val="8235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CRL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89" y="1778658"/>
            <a:ext cx="4517297" cy="2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CRL to CDPs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85589" y="1337022"/>
            <a:ext cx="11449272" cy="4589013"/>
          </a:xfrm>
        </p:spPr>
        <p:txBody>
          <a:bodyPr/>
          <a:lstStyle/>
          <a:p>
            <a:r>
              <a:rPr lang="en-AU" sz="3200" dirty="0"/>
              <a:t>Copy CRL from </a:t>
            </a:r>
            <a:r>
              <a:rPr lang="en-AU" sz="3200" dirty="0">
                <a:solidFill>
                  <a:srgbClr val="FF0000"/>
                </a:solidFill>
              </a:rPr>
              <a:t>%</a:t>
            </a:r>
            <a:r>
              <a:rPr lang="en-AU" sz="3200" dirty="0" err="1">
                <a:solidFill>
                  <a:srgbClr val="FF0000"/>
                </a:solidFill>
              </a:rPr>
              <a:t>systemroot</a:t>
            </a:r>
            <a:r>
              <a:rPr lang="en-AU" sz="3200" dirty="0">
                <a:solidFill>
                  <a:srgbClr val="FF0000"/>
                </a:solidFill>
              </a:rPr>
              <a:t>%\system32\</a:t>
            </a:r>
            <a:r>
              <a:rPr lang="en-AU" sz="3200" dirty="0" err="1">
                <a:solidFill>
                  <a:srgbClr val="FF0000"/>
                </a:solidFill>
              </a:rPr>
              <a:t>Certsrv</a:t>
            </a:r>
            <a:r>
              <a:rPr lang="en-AU" sz="3200" dirty="0">
                <a:solidFill>
                  <a:srgbClr val="FF0000"/>
                </a:solidFill>
              </a:rPr>
              <a:t>\</a:t>
            </a:r>
            <a:r>
              <a:rPr lang="en-AU" sz="3200" dirty="0" err="1">
                <a:solidFill>
                  <a:srgbClr val="FF0000"/>
                </a:solidFill>
              </a:rPr>
              <a:t>CertEnroll</a:t>
            </a:r>
            <a:r>
              <a:rPr lang="en-AU" sz="3200" dirty="0">
                <a:solidFill>
                  <a:srgbClr val="FF0000"/>
                </a:solidFill>
              </a:rPr>
              <a:t> </a:t>
            </a:r>
            <a:br>
              <a:rPr lang="en-AU" sz="3200" dirty="0">
                <a:solidFill>
                  <a:srgbClr val="FF0000"/>
                </a:solidFill>
              </a:rPr>
            </a:br>
            <a:r>
              <a:rPr lang="en-AU" sz="3200" dirty="0"/>
              <a:t>		to removable storage</a:t>
            </a:r>
          </a:p>
          <a:p>
            <a:r>
              <a:rPr lang="en-AU" sz="3200" dirty="0"/>
              <a:t>Copy CA certificate to removable storage</a:t>
            </a:r>
          </a:p>
          <a:p>
            <a:r>
              <a:rPr lang="en-AU" sz="3200" dirty="0"/>
              <a:t>Copy CRL from removable storage to each CDP</a:t>
            </a:r>
          </a:p>
          <a:p>
            <a:pPr lvl="1"/>
            <a:endParaRPr lang="en-AU" sz="2244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7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CA Cert and CRL to Active Directory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85589" y="1265014"/>
            <a:ext cx="8017210" cy="36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Import CA certificate into trusted store</a:t>
            </a:r>
          </a:p>
          <a:p>
            <a:pPr lvl="1"/>
            <a:endParaRPr lang="en-AU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AU" sz="24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dspublish</a:t>
            </a:r>
            <a:r>
              <a:rPr lang="en-AU" sz="2400" dirty="0">
                <a:latin typeface="Consolas" panose="020B0609020204030204" pitchFamily="49" charset="0"/>
                <a:cs typeface="Consolas" panose="020B0609020204030204" pitchFamily="49" charset="0"/>
              </a:rPr>
              <a:t> –f &lt;filename&gt;.</a:t>
            </a:r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crt</a:t>
            </a:r>
            <a:r>
              <a:rPr lang="en-A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RootCA</a:t>
            </a:r>
            <a:endParaRPr lang="en-AU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AU" sz="3200" dirty="0"/>
          </a:p>
          <a:p>
            <a:r>
              <a:rPr lang="en-AU" sz="3200" dirty="0"/>
              <a:t>Import CRL into Active Directory</a:t>
            </a:r>
          </a:p>
          <a:p>
            <a:pPr lvl="1"/>
            <a:endParaRPr lang="en-AU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Certutil</a:t>
            </a:r>
            <a:r>
              <a:rPr lang="en-AU" sz="24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dspublish</a:t>
            </a:r>
            <a:r>
              <a:rPr lang="en-AU" sz="2400" dirty="0">
                <a:latin typeface="Consolas" panose="020B0609020204030204" pitchFamily="49" charset="0"/>
                <a:cs typeface="Consolas" panose="020B0609020204030204" pitchFamily="49" charset="0"/>
              </a:rPr>
              <a:t> –f &lt;filename&gt;.</a:t>
            </a:r>
            <a:r>
              <a:rPr lang="en-A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crl</a:t>
            </a:r>
            <a:endParaRPr lang="en-AU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36" dirty="0" err="1"/>
          </a:p>
        </p:txBody>
      </p:sp>
    </p:spTree>
    <p:extLst>
      <p:ext uri="{BB962C8B-B14F-4D97-AF65-F5344CB8AC3E}">
        <p14:creationId xmlns:p14="http://schemas.microsoft.com/office/powerpoint/2010/main" val="11600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179" y="1208956"/>
            <a:ext cx="12123841" cy="738664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>
                <a:latin typeface="+mn-lt"/>
              </a:rPr>
              <a:t>Public 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Enterprise Subordinate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62" y="1088037"/>
            <a:ext cx="5486551" cy="40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Enterprise Subordinate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78" y="1088037"/>
            <a:ext cx="5952519" cy="43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Enterprise Subordinate CA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01613" y="1398905"/>
            <a:ext cx="9813339" cy="4537396"/>
          </a:xfrm>
        </p:spPr>
        <p:txBody>
          <a:bodyPr/>
          <a:lstStyle/>
          <a:p>
            <a:r>
              <a:rPr lang="en-AU" sz="3600" dirty="0"/>
              <a:t>Copy certificate request to </a:t>
            </a:r>
            <a:r>
              <a:rPr lang="en-AU" sz="3600" dirty="0">
                <a:solidFill>
                  <a:srgbClr val="FF0000"/>
                </a:solidFill>
              </a:rPr>
              <a:t>offline root CA</a:t>
            </a:r>
          </a:p>
          <a:p>
            <a:r>
              <a:rPr lang="en-AU" sz="3600" dirty="0"/>
              <a:t>Approve request</a:t>
            </a:r>
          </a:p>
          <a:p>
            <a:r>
              <a:rPr lang="en-AU" sz="3600" dirty="0"/>
              <a:t>Transfer </a:t>
            </a:r>
            <a:r>
              <a:rPr lang="en-AU" sz="3600" dirty="0">
                <a:solidFill>
                  <a:srgbClr val="FF0000"/>
                </a:solidFill>
              </a:rPr>
              <a:t>enterprise subordinate CA certificate</a:t>
            </a:r>
            <a:r>
              <a:rPr lang="en-AU" sz="3600" dirty="0"/>
              <a:t> back to enterprise subordinate</a:t>
            </a:r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8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Enterprise Subordinate CA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29605" y="1212849"/>
            <a:ext cx="8393430" cy="4734373"/>
          </a:xfrm>
        </p:spPr>
        <p:txBody>
          <a:bodyPr/>
          <a:lstStyle/>
          <a:p>
            <a:r>
              <a:rPr lang="en-AU" sz="3600" dirty="0"/>
              <a:t>Submit a request to the CA</a:t>
            </a:r>
          </a:p>
          <a:p>
            <a:pPr lvl="1"/>
            <a:r>
              <a:rPr lang="en-AU" sz="3200" dirty="0" err="1"/>
              <a:t>Certreq</a:t>
            </a:r>
            <a:r>
              <a:rPr lang="en-AU" sz="3200" dirty="0"/>
              <a:t> –submit &lt;filename&gt;.</a:t>
            </a:r>
            <a:r>
              <a:rPr lang="en-AU" sz="3200" dirty="0" err="1"/>
              <a:t>req</a:t>
            </a:r>
            <a:endParaRPr lang="en-AU" sz="3200" dirty="0"/>
          </a:p>
          <a:p>
            <a:r>
              <a:rPr lang="en-AU" sz="3600" dirty="0"/>
              <a:t>Approve the request</a:t>
            </a:r>
          </a:p>
          <a:p>
            <a:r>
              <a:rPr lang="en-AU" sz="3600" dirty="0"/>
              <a:t>Retrieve the certificate</a:t>
            </a:r>
          </a:p>
          <a:p>
            <a:pPr lvl="1"/>
            <a:r>
              <a:rPr lang="en-AU" sz="3200" dirty="0" err="1"/>
              <a:t>Certreq</a:t>
            </a:r>
            <a:r>
              <a:rPr lang="en-AU" sz="3200" dirty="0"/>
              <a:t> –retrieve ID &lt;certificate&gt;.</a:t>
            </a:r>
            <a:r>
              <a:rPr lang="en-AU" sz="3200" dirty="0" err="1"/>
              <a:t>cer</a:t>
            </a:r>
            <a:endParaRPr lang="en-AU" sz="3200" dirty="0"/>
          </a:p>
          <a:p>
            <a:r>
              <a:rPr lang="en-AU" sz="3600" dirty="0"/>
              <a:t>Install CA certificate</a:t>
            </a:r>
          </a:p>
          <a:p>
            <a:endParaRPr lang="en-AU" sz="2448" dirty="0"/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0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Certificate Templates</a:t>
            </a:r>
          </a:p>
        </p:txBody>
      </p:sp>
    </p:spTree>
    <p:extLst>
      <p:ext uri="{BB962C8B-B14F-4D97-AF65-F5344CB8AC3E}">
        <p14:creationId xmlns:p14="http://schemas.microsoft.com/office/powerpoint/2010/main" val="688055350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Templates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90" y="1120998"/>
            <a:ext cx="9577064" cy="4646208"/>
          </a:xfrm>
        </p:spPr>
        <p:txBody>
          <a:bodyPr/>
          <a:lstStyle/>
          <a:p>
            <a:r>
              <a:rPr lang="en-AU" sz="2800" dirty="0"/>
              <a:t>Certificates have different properties</a:t>
            </a:r>
          </a:p>
          <a:p>
            <a:pPr lvl="1"/>
            <a:r>
              <a:rPr lang="en-AU" sz="2400" dirty="0"/>
              <a:t>Purpose</a:t>
            </a:r>
          </a:p>
          <a:p>
            <a:pPr lvl="1"/>
            <a:r>
              <a:rPr lang="en-AU" sz="2400" dirty="0"/>
              <a:t>Minimum key length</a:t>
            </a:r>
          </a:p>
          <a:p>
            <a:pPr lvl="1"/>
            <a:r>
              <a:rPr lang="en-AU" sz="2400" dirty="0"/>
              <a:t>Algorithms</a:t>
            </a:r>
          </a:p>
          <a:p>
            <a:pPr lvl="1"/>
            <a:r>
              <a:rPr lang="en-AU" sz="2400" dirty="0"/>
              <a:t>Private key restrictions</a:t>
            </a:r>
          </a:p>
          <a:p>
            <a:r>
              <a:rPr lang="en-AU" sz="2800" dirty="0"/>
              <a:t>A template is a collection of certificate properties that can be used to generate new certificates</a:t>
            </a:r>
          </a:p>
          <a:p>
            <a:r>
              <a:rPr lang="en-AU" sz="2800" dirty="0"/>
              <a:t>Enterprise CAs issue certificates based on templates stored in Active Directory</a:t>
            </a:r>
          </a:p>
          <a:p>
            <a:pPr marL="466298" lvl="1" indent="0">
              <a:buNone/>
            </a:pPr>
            <a:endParaRPr lang="en-AU" sz="2448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8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Enabled Certificate Templates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67" y="1440222"/>
            <a:ext cx="7967541" cy="38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Templates Stored in Active Directory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634" y="1841078"/>
            <a:ext cx="12123841" cy="2280496"/>
          </a:xfrm>
        </p:spPr>
        <p:txBody>
          <a:bodyPr/>
          <a:lstStyle/>
          <a:p>
            <a:r>
              <a:rPr lang="en-AU" sz="4000" b="0" dirty="0"/>
              <a:t>Many more templates stored in Active Directory</a:t>
            </a:r>
          </a:p>
          <a:p>
            <a:r>
              <a:rPr lang="en-AU" sz="4000" b="0" dirty="0"/>
              <a:t>Straightforward to configure an enterprise CA to deploy these templates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15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Certificates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197599"/>
            <a:ext cx="12123841" cy="2576953"/>
          </a:xfrm>
        </p:spPr>
        <p:txBody>
          <a:bodyPr/>
          <a:lstStyle/>
          <a:p>
            <a:r>
              <a:rPr lang="en-US" sz="2448" dirty="0"/>
              <a:t>Perform a request manually</a:t>
            </a:r>
          </a:p>
          <a:p>
            <a:r>
              <a:rPr lang="en-AU" sz="2448" dirty="0"/>
              <a:t>Use MMC snap-in</a:t>
            </a:r>
          </a:p>
          <a:p>
            <a:r>
              <a:rPr lang="en-AU" sz="2448" dirty="0"/>
              <a:t>Some certificates require approval</a:t>
            </a:r>
          </a:p>
          <a:p>
            <a:r>
              <a:rPr lang="en-AU" sz="2448" dirty="0"/>
              <a:t>Only certificates with </a:t>
            </a:r>
            <a:r>
              <a:rPr lang="en-AU" sz="2448" dirty="0" err="1">
                <a:solidFill>
                  <a:srgbClr val="FF0000"/>
                </a:solidFill>
              </a:rPr>
              <a:t>Enroll</a:t>
            </a:r>
            <a:r>
              <a:rPr lang="en-AU" sz="2448" dirty="0"/>
              <a:t> or </a:t>
            </a:r>
            <a:r>
              <a:rPr lang="en-AU" sz="2448" dirty="0">
                <a:solidFill>
                  <a:srgbClr val="FF0000"/>
                </a:solidFill>
              </a:rPr>
              <a:t>Autoenroll</a:t>
            </a:r>
            <a:r>
              <a:rPr lang="en-AU" sz="2448" dirty="0"/>
              <a:t> permission visible</a:t>
            </a:r>
          </a:p>
          <a:p>
            <a:r>
              <a:rPr lang="en-AU" sz="2448" dirty="0"/>
              <a:t>Drawback: Complicated process for average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603" y="1197599"/>
            <a:ext cx="12123841" cy="534159"/>
          </a:xfrm>
        </p:spPr>
        <p:txBody>
          <a:bodyPr/>
          <a:lstStyle/>
          <a:p>
            <a:r>
              <a:rPr lang="en-US" sz="2448" dirty="0"/>
              <a:t>Allows you to use default or custom enrollment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96" y="1953869"/>
            <a:ext cx="6246499" cy="45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265014"/>
            <a:ext cx="12123841" cy="1292662"/>
          </a:xfrm>
        </p:spPr>
        <p:txBody>
          <a:bodyPr/>
          <a:lstStyle/>
          <a:p>
            <a:pPr marL="0" indent="0">
              <a:buNone/>
            </a:pPr>
            <a:r>
              <a:rPr lang="en-AU" sz="4000" b="0" dirty="0"/>
              <a:t>Signature </a:t>
            </a:r>
            <a:br>
              <a:rPr lang="en-AU" sz="4000" b="0" dirty="0"/>
            </a:br>
            <a:r>
              <a:rPr lang="en-AU" sz="4000" b="0" dirty="0"/>
              <a:t>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75" y="1398904"/>
            <a:ext cx="4070425" cy="5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Requesting Certificates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67179"/>
          </a:xfrm>
        </p:spPr>
        <p:txBody>
          <a:bodyPr/>
          <a:lstStyle/>
          <a:p>
            <a:r>
              <a:rPr lang="en-US" dirty="0"/>
              <a:t>Use certificates snap-in in MMC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88" y="1937773"/>
            <a:ext cx="5866100" cy="42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120998"/>
            <a:ext cx="12123841" cy="534159"/>
          </a:xfrm>
        </p:spPr>
        <p:txBody>
          <a:bodyPr/>
          <a:lstStyle/>
          <a:p>
            <a:r>
              <a:rPr lang="en-US" sz="2448" dirty="0"/>
              <a:t>Some requests require you to enter more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93" y="1903902"/>
            <a:ext cx="5012743" cy="50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Handling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89" y="1184250"/>
            <a:ext cx="12123841" cy="534159"/>
          </a:xfrm>
        </p:spPr>
        <p:txBody>
          <a:bodyPr/>
          <a:lstStyle/>
          <a:p>
            <a:r>
              <a:rPr lang="en-US" sz="2448" dirty="0"/>
              <a:t>Configured on the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11" y="1999367"/>
            <a:ext cx="4021852" cy="4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67179"/>
          </a:xfrm>
        </p:spPr>
        <p:txBody>
          <a:bodyPr/>
          <a:lstStyle/>
          <a:p>
            <a:r>
              <a:rPr lang="en-US" dirty="0"/>
              <a:t>Configure certificate approval on the 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63" y="1801619"/>
            <a:ext cx="3628178" cy="4969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644469" y="2877293"/>
            <a:ext cx="1647952" cy="21725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4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Autoenrollment</a:t>
            </a:r>
          </a:p>
        </p:txBody>
      </p:sp>
    </p:spTree>
    <p:extLst>
      <p:ext uri="{BB962C8B-B14F-4D97-AF65-F5344CB8AC3E}">
        <p14:creationId xmlns:p14="http://schemas.microsoft.com/office/powerpoint/2010/main" val="254636344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Autoenrollment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90" y="1048990"/>
            <a:ext cx="10441160" cy="5115246"/>
          </a:xfrm>
        </p:spPr>
        <p:txBody>
          <a:bodyPr/>
          <a:lstStyle/>
          <a:p>
            <a:r>
              <a:rPr lang="en-AU" sz="3600" b="0" dirty="0"/>
              <a:t>Allows automatic deployment of certificates</a:t>
            </a:r>
          </a:p>
          <a:p>
            <a:r>
              <a:rPr lang="en-AU" sz="3600" b="0" dirty="0"/>
              <a:t>Requires configuration in Group Policy</a:t>
            </a:r>
          </a:p>
          <a:p>
            <a:r>
              <a:rPr lang="en-AU" sz="3600" b="0" dirty="0"/>
              <a:t>Requires </a:t>
            </a:r>
            <a:r>
              <a:rPr lang="en-AU" sz="3600" b="0" dirty="0">
                <a:solidFill>
                  <a:srgbClr val="FF0000"/>
                </a:solidFill>
              </a:rPr>
              <a:t>Autoenrollment</a:t>
            </a:r>
            <a:r>
              <a:rPr lang="en-AU" sz="3600" b="0" dirty="0"/>
              <a:t> permission on certificate template</a:t>
            </a:r>
          </a:p>
          <a:p>
            <a:r>
              <a:rPr lang="en-AU" sz="3600" b="0" dirty="0"/>
              <a:t>Benefit of autoenrollment is that it simplifies the process of large scale certificate deployment</a:t>
            </a:r>
            <a:endParaRPr lang="en-US" sz="3600" b="0" dirty="0"/>
          </a:p>
          <a:p>
            <a:r>
              <a:rPr lang="en-US" sz="3600" b="0" dirty="0"/>
              <a:t>Avoid using with certificate templates that require approval if there is a large number of certificates to be issued</a:t>
            </a:r>
          </a:p>
        </p:txBody>
      </p:sp>
    </p:spTree>
    <p:extLst>
      <p:ext uri="{BB962C8B-B14F-4D97-AF65-F5344CB8AC3E}">
        <p14:creationId xmlns:p14="http://schemas.microsoft.com/office/powerpoint/2010/main" val="40702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Autoenroll Permission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572464"/>
          </a:xfrm>
        </p:spPr>
        <p:txBody>
          <a:bodyPr/>
          <a:lstStyle/>
          <a:p>
            <a:r>
              <a:rPr lang="en-US" sz="2800" b="0" dirty="0"/>
              <a:t>Configure </a:t>
            </a:r>
            <a:r>
              <a:rPr lang="en-US" sz="2800" b="0" dirty="0">
                <a:solidFill>
                  <a:srgbClr val="FF0000"/>
                </a:solidFill>
              </a:rPr>
              <a:t>Autoenroll</a:t>
            </a:r>
            <a:r>
              <a:rPr lang="en-US" sz="2800" b="0" dirty="0"/>
              <a:t> for security groups that you want to enroll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41" y="1838712"/>
            <a:ext cx="3713620" cy="5086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935908" y="5325378"/>
            <a:ext cx="2977972" cy="19605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4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Policy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046440"/>
          </a:xfrm>
        </p:spPr>
        <p:txBody>
          <a:bodyPr/>
          <a:lstStyle/>
          <a:p>
            <a:r>
              <a:rPr lang="en-US" sz="2800" b="0" dirty="0"/>
              <a:t>Configure </a:t>
            </a:r>
            <a:r>
              <a:rPr lang="en-US" sz="2800" b="0" dirty="0">
                <a:solidFill>
                  <a:srgbClr val="FF0000"/>
                </a:solidFill>
              </a:rPr>
              <a:t>Certificate Services Client – Auto-Enrollment</a:t>
            </a:r>
            <a:r>
              <a:rPr lang="en-US" sz="2800" b="0" dirty="0"/>
              <a:t> policy</a:t>
            </a:r>
          </a:p>
          <a:p>
            <a:r>
              <a:rPr lang="en-AU" sz="2800" b="0" dirty="0"/>
              <a:t>Allows certificates to be automatically renewed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87" y="2495773"/>
            <a:ext cx="3487719" cy="43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OCSP</a:t>
            </a:r>
          </a:p>
        </p:txBody>
      </p:sp>
    </p:spTree>
    <p:extLst>
      <p:ext uri="{BB962C8B-B14F-4D97-AF65-F5344CB8AC3E}">
        <p14:creationId xmlns:p14="http://schemas.microsoft.com/office/powerpoint/2010/main" val="1489353355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936736"/>
          </a:xfrm>
        </p:spPr>
        <p:txBody>
          <a:bodyPr/>
          <a:lstStyle/>
          <a:p>
            <a:r>
              <a:rPr lang="en-AU" sz="3200" b="0" dirty="0"/>
              <a:t>Each time a new certificate is consumed, the client consuming the certificate </a:t>
            </a:r>
            <a:r>
              <a:rPr lang="en-AU" sz="3200" b="0" i="1" dirty="0">
                <a:solidFill>
                  <a:srgbClr val="FF0000"/>
                </a:solidFill>
              </a:rPr>
              <a:t>(should)</a:t>
            </a:r>
            <a:r>
              <a:rPr lang="en-AU" sz="3200" b="0" dirty="0"/>
              <a:t> perform a revocation check to verify the certificate’s validity</a:t>
            </a:r>
          </a:p>
          <a:p>
            <a:r>
              <a:rPr lang="en-AU" sz="3200" b="0" dirty="0"/>
              <a:t>Checks include validating all certificates in the chain up to the root</a:t>
            </a:r>
          </a:p>
          <a:p>
            <a:pPr lvl="1"/>
            <a:r>
              <a:rPr lang="en-AU" sz="2800" dirty="0"/>
              <a:t>Verifying that certificate is valid for current date/time</a:t>
            </a:r>
          </a:p>
          <a:p>
            <a:pPr lvl="1"/>
            <a:r>
              <a:rPr lang="en-AU" sz="2800" dirty="0"/>
              <a:t>Verifying that the signature is valid</a:t>
            </a:r>
          </a:p>
          <a:p>
            <a:pPr lvl="1"/>
            <a:r>
              <a:rPr lang="en-AU" sz="2800" dirty="0"/>
              <a:t>Verifying that the certificate is not corrupt</a:t>
            </a:r>
          </a:p>
          <a:p>
            <a:pPr lvl="1"/>
            <a:r>
              <a:rPr lang="en-AU" sz="2800" dirty="0"/>
              <a:t>Verifying that the certificate has not been revoked</a:t>
            </a:r>
            <a:endParaRPr lang="en-US" sz="2800" dirty="0"/>
          </a:p>
          <a:p>
            <a:r>
              <a:rPr lang="en-US" sz="3200" b="0" dirty="0"/>
              <a:t>A certificate is invalid </a:t>
            </a:r>
            <a:r>
              <a:rPr lang="en-US" sz="3200" b="0" dirty="0">
                <a:solidFill>
                  <a:srgbClr val="FF0000"/>
                </a:solidFill>
              </a:rPr>
              <a:t>even</a:t>
            </a:r>
            <a:r>
              <a:rPr lang="en-US" sz="3200" b="0" dirty="0"/>
              <a:t> if it is not revoked </a:t>
            </a:r>
            <a:r>
              <a:rPr lang="en-US" sz="3200" b="0" dirty="0">
                <a:solidFill>
                  <a:srgbClr val="FF0000"/>
                </a:solidFill>
              </a:rPr>
              <a:t>if</a:t>
            </a:r>
            <a:r>
              <a:rPr lang="en-US" sz="3200" b="0" dirty="0"/>
              <a:t> a certificate higher up the chain </a:t>
            </a:r>
            <a:r>
              <a:rPr lang="en-US" sz="3200" b="0" dirty="0">
                <a:solidFill>
                  <a:srgbClr val="FF0000"/>
                </a:solidFill>
              </a:rPr>
              <a:t>is</a:t>
            </a:r>
            <a:r>
              <a:rPr lang="en-US" sz="3200" b="0" dirty="0"/>
              <a:t> invalid</a:t>
            </a:r>
          </a:p>
        </p:txBody>
      </p:sp>
    </p:spTree>
    <p:extLst>
      <p:ext uri="{BB962C8B-B14F-4D97-AF65-F5344CB8AC3E}">
        <p14:creationId xmlns:p14="http://schemas.microsoft.com/office/powerpoint/2010/main" val="25629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3" y="616942"/>
            <a:ext cx="11737304" cy="7771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_____________________________________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/>
            </a:br>
            <a:r>
              <a:rPr lang="en-US" dirty="0"/>
              <a:t>Stronger algorithms and longer keys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More trustworthy certificates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_____________________________________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 Revision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4432560"/>
          </a:xfrm>
        </p:spPr>
        <p:txBody>
          <a:bodyPr/>
          <a:lstStyle/>
          <a:p>
            <a:r>
              <a:rPr lang="en-AU" sz="3200" b="0" dirty="0"/>
              <a:t>CRL is a file that stores serial numbers of certificates that have been revoked</a:t>
            </a:r>
          </a:p>
          <a:p>
            <a:r>
              <a:rPr lang="en-AU" sz="3200" b="0" dirty="0"/>
              <a:t>Delta CRL is a file that stores serial numbers of certificates revoked since publication of last CRL</a:t>
            </a:r>
          </a:p>
          <a:p>
            <a:r>
              <a:rPr lang="en-AU" sz="3200" b="0" dirty="0"/>
              <a:t>Default publication schedule is</a:t>
            </a:r>
          </a:p>
          <a:p>
            <a:pPr lvl="1"/>
            <a:r>
              <a:rPr lang="en-AU" sz="2800" dirty="0"/>
              <a:t>1/week for CRL</a:t>
            </a:r>
          </a:p>
          <a:p>
            <a:pPr lvl="1"/>
            <a:r>
              <a:rPr lang="en-AU" sz="2800" dirty="0"/>
              <a:t>1/day delta CRL</a:t>
            </a:r>
            <a:endParaRPr lang="en-US" sz="2800" dirty="0"/>
          </a:p>
          <a:p>
            <a:r>
              <a:rPr lang="en-AU" sz="3200" b="0" dirty="0"/>
              <a:t>To check revocation status, client must download CRL &amp; delta CRL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Fundamentals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3619452"/>
          </a:xfrm>
        </p:spPr>
        <p:txBody>
          <a:bodyPr/>
          <a:lstStyle/>
          <a:p>
            <a:r>
              <a:rPr lang="en-AU" sz="3600" b="0" dirty="0"/>
              <a:t>Web based method of checking certificate status</a:t>
            </a:r>
          </a:p>
          <a:p>
            <a:r>
              <a:rPr lang="en-AU" sz="3600" b="0" dirty="0"/>
              <a:t>Certificate status request for specific certificate sent over HTTP to OCSP Responder</a:t>
            </a:r>
          </a:p>
          <a:p>
            <a:r>
              <a:rPr lang="en-AU" sz="3600" b="0" dirty="0"/>
              <a:t>Returns result indicating certificate revocation status</a:t>
            </a:r>
          </a:p>
          <a:p>
            <a:r>
              <a:rPr lang="en-AU" sz="3600" b="0" dirty="0"/>
              <a:t>Does not require client to download CRL / delta CRL</a:t>
            </a:r>
          </a:p>
          <a:p>
            <a:r>
              <a:rPr lang="en-AU" sz="3600" b="0" dirty="0"/>
              <a:t>OCSP Responder checks CRL / delta CRL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44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3583673"/>
          </a:xfrm>
        </p:spPr>
        <p:txBody>
          <a:bodyPr/>
          <a:lstStyle/>
          <a:p>
            <a:r>
              <a:rPr lang="en-US" sz="4400" b="0" dirty="0"/>
              <a:t>Existing AD CS deployment</a:t>
            </a:r>
          </a:p>
          <a:p>
            <a:r>
              <a:rPr lang="en-AU" sz="4400" b="0" dirty="0"/>
              <a:t>Configure AD CS to deploy OCSP response signing certificates</a:t>
            </a:r>
          </a:p>
          <a:p>
            <a:r>
              <a:rPr lang="en-AU" sz="4400" b="0" dirty="0"/>
              <a:t>Server that can host OCSP Responder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OCSP Signing Certificate Template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24" y="1088037"/>
            <a:ext cx="5799627" cy="36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an OCSP Responder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9" y="1088037"/>
            <a:ext cx="6217356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an OCSP Responder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9" y="1088037"/>
            <a:ext cx="6217356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an OCSP Responder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94" y="1088036"/>
            <a:ext cx="4177286" cy="41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OCSP Responder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06" y="1088037"/>
            <a:ext cx="6023063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OCSP Responder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06" y="1088037"/>
            <a:ext cx="6023063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OCSP Responder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06" y="1088037"/>
            <a:ext cx="6023063" cy="4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2698</Words>
  <Application>Microsoft Office PowerPoint</Application>
  <PresentationFormat>Custom</PresentationFormat>
  <Paragraphs>484</Paragraphs>
  <Slides>127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6" baseType="lpstr">
      <vt:lpstr>Arial</vt:lpstr>
      <vt:lpstr>Consolas</vt:lpstr>
      <vt:lpstr>Myriad Pro</vt:lpstr>
      <vt:lpstr>Myriad Pro Light</vt:lpstr>
      <vt:lpstr>Segoe UI</vt:lpstr>
      <vt:lpstr>Segoe UI Light</vt:lpstr>
      <vt:lpstr>Wingdings</vt:lpstr>
      <vt:lpstr>5-50002_Ignite_Breakout_Template</vt:lpstr>
      <vt:lpstr>Image</vt:lpstr>
      <vt:lpstr>Everything you forgot to ask about Certificate Services</vt:lpstr>
      <vt:lpstr>In this session …</vt:lpstr>
      <vt:lpstr>Certificates</vt:lpstr>
      <vt:lpstr>PKI</vt:lpstr>
      <vt:lpstr>PKI</vt:lpstr>
      <vt:lpstr>PKI</vt:lpstr>
      <vt:lpstr>PKI (continued)</vt:lpstr>
      <vt:lpstr>PKI (continued)</vt:lpstr>
      <vt:lpstr>_____________________________________  Stronger algorithms and longer keys = More trustworthy certificates _____________________________________ </vt:lpstr>
      <vt:lpstr>PKI (continued)</vt:lpstr>
      <vt:lpstr>PKI (continued)</vt:lpstr>
      <vt:lpstr>What is a Certification Authority (CA)?</vt:lpstr>
      <vt:lpstr>How much you trust a CA depends on …</vt:lpstr>
      <vt:lpstr>Certificate Revocation</vt:lpstr>
      <vt:lpstr>Certificate Revocation List (CRL)</vt:lpstr>
      <vt:lpstr>Trust chain</vt:lpstr>
      <vt:lpstr>Certificate Authorities</vt:lpstr>
      <vt:lpstr>4 Types of Certificate Server</vt:lpstr>
      <vt:lpstr>Root CAs</vt:lpstr>
      <vt:lpstr>CA Trust Chains</vt:lpstr>
      <vt:lpstr>Root CA</vt:lpstr>
      <vt:lpstr>Trusted Root Certification Authority Policy</vt:lpstr>
      <vt:lpstr>Root CA</vt:lpstr>
      <vt:lpstr>CA Trust Chains</vt:lpstr>
      <vt:lpstr>CA Trust Chains</vt:lpstr>
      <vt:lpstr>Compromised Root CA</vt:lpstr>
      <vt:lpstr>Subordinate CAs</vt:lpstr>
      <vt:lpstr>CA Hierarchy </vt:lpstr>
      <vt:lpstr>Policy CA</vt:lpstr>
      <vt:lpstr>Enterprise CA</vt:lpstr>
      <vt:lpstr>Enterprise CA</vt:lpstr>
      <vt:lpstr>Stand Alone CA</vt:lpstr>
      <vt:lpstr>Four CA Types</vt:lpstr>
      <vt:lpstr>CRL Distribution Point</vt:lpstr>
      <vt:lpstr>CRLs &amp; CDPs</vt:lpstr>
      <vt:lpstr>Certificate Revocation</vt:lpstr>
      <vt:lpstr>Revoking Certificates</vt:lpstr>
      <vt:lpstr>Certificate Revocation Reasons</vt:lpstr>
      <vt:lpstr>Certificate Revocation Lists</vt:lpstr>
      <vt:lpstr>How CRLs Work</vt:lpstr>
      <vt:lpstr>Publication Schedule</vt:lpstr>
      <vt:lpstr>CRL Distribution Points (CDPs)</vt:lpstr>
      <vt:lpstr>CDP Locations</vt:lpstr>
      <vt:lpstr>CDP Availability</vt:lpstr>
      <vt:lpstr>Offline Root CA</vt:lpstr>
      <vt:lpstr>Why Use an Offline Root CA</vt:lpstr>
      <vt:lpstr>Offline Root CA Server Requirements</vt:lpstr>
      <vt:lpstr>Offline Root CA Server Functionality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Deploying AD CS on the Offline Root CA</vt:lpstr>
      <vt:lpstr>Configure Requests to Pending</vt:lpstr>
      <vt:lpstr>Change URL of CRL Distribution Point</vt:lpstr>
      <vt:lpstr>Change URL of CRL Distribution Point</vt:lpstr>
      <vt:lpstr>Change URL of AIA distribution point</vt:lpstr>
      <vt:lpstr>Change URL of AIA distribution point</vt:lpstr>
      <vt:lpstr>Restart AD CS</vt:lpstr>
      <vt:lpstr>Configure the Offline Root CA  to Support Certificate Revocation with Active Directory</vt:lpstr>
      <vt:lpstr>Publish CRL</vt:lpstr>
      <vt:lpstr>Deploy CRL to CDPs</vt:lpstr>
      <vt:lpstr>Deploy CA Cert and CRL to Active Directory</vt:lpstr>
      <vt:lpstr>Deploy Enterprise Subordinate CA</vt:lpstr>
      <vt:lpstr>Deploy Enterprise Subordinate CA</vt:lpstr>
      <vt:lpstr>Deploy Enterprise Subordinate CA</vt:lpstr>
      <vt:lpstr>Deploy Enterprise Subordinate CA</vt:lpstr>
      <vt:lpstr>Certificate Templates</vt:lpstr>
      <vt:lpstr>Certificate Templates</vt:lpstr>
      <vt:lpstr>Default Enabled Certificate Templates</vt:lpstr>
      <vt:lpstr>Certificate Templates Stored in Active Directory</vt:lpstr>
      <vt:lpstr>Requesting Certificates</vt:lpstr>
      <vt:lpstr>Enrollment Policy</vt:lpstr>
      <vt:lpstr>Manually Requesting Certificates</vt:lpstr>
      <vt:lpstr>Extra Information</vt:lpstr>
      <vt:lpstr>Request Handling</vt:lpstr>
      <vt:lpstr>Template Approval</vt:lpstr>
      <vt:lpstr>Autoenrollment</vt:lpstr>
      <vt:lpstr>Autoenrollment</vt:lpstr>
      <vt:lpstr>Autoenroll Permission</vt:lpstr>
      <vt:lpstr>Group Policy Configuration</vt:lpstr>
      <vt:lpstr>OCSP</vt:lpstr>
      <vt:lpstr>Revocation Check Overview</vt:lpstr>
      <vt:lpstr>CRL Revision</vt:lpstr>
      <vt:lpstr>OCSP Fundamentals</vt:lpstr>
      <vt:lpstr>OCSP Requirements</vt:lpstr>
      <vt:lpstr>Deploy OCSP Signing Certificate Template</vt:lpstr>
      <vt:lpstr>Deploying an OCSP Responder</vt:lpstr>
      <vt:lpstr>Deploying an OCSP Responder</vt:lpstr>
      <vt:lpstr>Deploying an OCSP Responder</vt:lpstr>
      <vt:lpstr>Configuring an OCSP Responder</vt:lpstr>
      <vt:lpstr>Configuring an OCSP Responder</vt:lpstr>
      <vt:lpstr>Configuring an OCSP Responder</vt:lpstr>
      <vt:lpstr>Configuring an OCSP Responder</vt:lpstr>
      <vt:lpstr>Configuring an OCSP Responder</vt:lpstr>
      <vt:lpstr>Configuring a Revocation Configuration</vt:lpstr>
      <vt:lpstr>Configuring a Revocation Configuration</vt:lpstr>
      <vt:lpstr>Configuring a Revocation Configuration</vt:lpstr>
      <vt:lpstr>Configuring a Revocation Configuration</vt:lpstr>
      <vt:lpstr>Configuring a Revocation Configuration</vt:lpstr>
      <vt:lpstr>Configuring a Revocation Configuration</vt:lpstr>
      <vt:lpstr>Update AIA Extension properties</vt:lpstr>
      <vt:lpstr>CA Security</vt:lpstr>
      <vt:lpstr>Securing CAs</vt:lpstr>
      <vt:lpstr>General Security Tips</vt:lpstr>
      <vt:lpstr>Security Settings</vt:lpstr>
      <vt:lpstr>Restricting Templates</vt:lpstr>
      <vt:lpstr>CA Auditing</vt:lpstr>
      <vt:lpstr>Auditing Options</vt:lpstr>
      <vt:lpstr>Auditing Results</vt:lpstr>
      <vt:lpstr>Key Archiving and Recovery</vt:lpstr>
      <vt:lpstr>Data Recovery Agents</vt:lpstr>
      <vt:lpstr>Data Recovery Agents</vt:lpstr>
      <vt:lpstr>Data Recovery Agents</vt:lpstr>
      <vt:lpstr>Backing Up AD CS</vt:lpstr>
      <vt:lpstr>Backing Up AD CS (Advanced)</vt:lpstr>
      <vt:lpstr>CA Recovery</vt:lpstr>
      <vt:lpstr>CA Recovery (Advanced)</vt:lpstr>
      <vt:lpstr>Summary</vt:lpstr>
      <vt:lpstr>Q&amp;A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2016-10-27T04:33:55Z</dcterms:modified>
  <cp:category/>
</cp:coreProperties>
</file>